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10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838200" y="3602355"/>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5"/>
            <a:ext cx="10515600" cy="5850255"/>
          </a:xfrm>
        </p:spPr>
        <p:txBody>
          <a:bodyPr/>
          <a:lstStyle>
            <a:lvl2pPr>
              <a:defRPr/>
            </a:lvl2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a:t>单击此处编辑母版标题样式</a:t>
            </a:r>
          </a:p>
        </p:txBody>
      </p:sp>
      <p:sp>
        <p:nvSpPr>
          <p:cNvPr id="3" name="内容占位符 2"/>
          <p:cNvSpPr>
            <a:spLocks noGrp="1"/>
          </p:cNvSpPr>
          <p:nvPr>
            <p:ph idx="1"/>
          </p:nvPr>
        </p:nvSpPr>
        <p:spPr>
          <a:xfrm>
            <a:off x="838200" y="1702435"/>
            <a:ext cx="10515600" cy="4474845"/>
          </a:xfrm>
        </p:spPr>
        <p:txBody>
          <a:bodyPr/>
          <a:lstStyle>
            <a:lvl2pPr>
              <a:defRPr/>
            </a:lvl2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a:t>单击此处编辑母版标题样式</a:t>
            </a:r>
          </a:p>
        </p:txBody>
      </p:sp>
      <p:sp>
        <p:nvSpPr>
          <p:cNvPr id="3" name="文本占位符 2"/>
          <p:cNvSpPr>
            <a:spLocks noGrp="1"/>
          </p:cNvSpPr>
          <p:nvPr>
            <p:ph type="body" idx="1"/>
          </p:nvPr>
        </p:nvSpPr>
        <p:spPr>
          <a:xfrm>
            <a:off x="838200" y="1722120"/>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vl1p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a:t>单击此处编辑母版标题样式</a:t>
            </a:r>
          </a:p>
        </p:txBody>
      </p:sp>
      <p:sp>
        <p:nvSpPr>
          <p:cNvPr id="3" name="文本占位符 2"/>
          <p:cNvSpPr>
            <a:spLocks noGrp="1"/>
          </p:cNvSpPr>
          <p:nvPr>
            <p:ph type="body" idx="1"/>
          </p:nvPr>
        </p:nvSpPr>
        <p:spPr>
          <a:xfrm>
            <a:off x="839470" y="1482090"/>
            <a:ext cx="5220970"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38200" y="2368550"/>
            <a:ext cx="5222240" cy="3820795"/>
          </a:xfrm>
        </p:spPr>
        <p:txBody>
          <a:bodyPr/>
          <a:lstStyle>
            <a:lvl1pPr>
              <a:defRPr sz="2800"/>
            </a:lvl1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655" y="1482090"/>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655" y="2368550"/>
            <a:ext cx="5097145" cy="3820795"/>
          </a:xfrm>
        </p:spPr>
        <p:txBody>
          <a:bodyPr/>
          <a:lstStyle>
            <a:lvl1pPr>
              <a:defRPr sz="2800"/>
            </a:lvl1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a:t>单击此处编辑母版标题样式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700"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5" y="457200"/>
            <a:ext cx="4392295" cy="1055370"/>
          </a:xfrm>
        </p:spPr>
        <p:txBody>
          <a:bodyPr anchor="b" anchorCtr="0"/>
          <a:lstStyle>
            <a:lvl1pPr>
              <a:defRPr sz="3200"/>
            </a:lvl1pPr>
          </a:lstStyle>
          <a:p>
            <a:r>
              <a:rPr lang="zh-CN" altLang="en-US"/>
              <a:t>单击此处编辑母版标题样式</a:t>
            </a:r>
          </a:p>
        </p:txBody>
      </p:sp>
      <p:sp>
        <p:nvSpPr>
          <p:cNvPr id="4" name="文本占位符 3"/>
          <p:cNvSpPr>
            <a:spLocks noGrp="1"/>
          </p:cNvSpPr>
          <p:nvPr>
            <p:ph type="body" sz="half" idx="2"/>
          </p:nvPr>
        </p:nvSpPr>
        <p:spPr>
          <a:xfrm>
            <a:off x="7349490"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5"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a:t>单击此处编辑母版标题样式</a:t>
            </a:r>
          </a:p>
        </p:txBody>
      </p:sp>
      <p:sp>
        <p:nvSpPr>
          <p:cNvPr id="4" name="文本占位符 3"/>
          <p:cNvSpPr>
            <a:spLocks noGrp="1"/>
          </p:cNvSpPr>
          <p:nvPr>
            <p:ph type="body" sz="half" idx="2"/>
          </p:nvPr>
        </p:nvSpPr>
        <p:spPr>
          <a:xfrm>
            <a:off x="409575"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3"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7"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a:effectLst>
            <a:outerShdw blurRad="88900" dist="101600" dir="5400000" algn="ctr" rotWithShape="0">
              <a:srgbClr val="000000">
                <a:alpha val="2000"/>
              </a:srgbClr>
            </a:outerShdw>
          </a:effectLst>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Light" panose="020B0502040204020203" charset="-122"/>
                <a:ea typeface="微软雅黑 Light" panose="020B0502040204020203" charset="-122"/>
              </a:defRPr>
            </a:lvl1p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Light" panose="020B0502040204020203" charset="-122"/>
                <a:ea typeface="微软雅黑 Light" panose="020B0502040204020203"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Light" panose="020B0502040204020203" charset="-122"/>
                <a:ea typeface="微软雅黑 Light" panose="020B0502040204020203" charset="-122"/>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914400" rtl="0" eaLnBrk="1" latinLnBrk="0" hangingPunct="1">
        <a:lnSpc>
          <a:spcPct val="90000"/>
        </a:lnSpc>
        <a:spcBef>
          <a:spcPct val="0"/>
        </a:spcBef>
        <a:buNone/>
        <a:defRPr sz="4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8910" y="247650"/>
            <a:ext cx="11939270" cy="4215765"/>
          </a:xfrm>
          <a:prstGeom prst="rect">
            <a:avLst/>
          </a:prstGeom>
          <a:noFill/>
        </p:spPr>
        <p:txBody>
          <a:bodyPr wrap="square" rtlCol="0">
            <a:spAutoFit/>
          </a:bodyPr>
          <a:lstStyle/>
          <a:p>
            <a:pPr algn="ctr"/>
            <a:r>
              <a:rPr lang="zh-CN" altLang="en-US" sz="2800" b="1"/>
              <a:t>第十二章 销售管理系统</a:t>
            </a:r>
          </a:p>
          <a:p>
            <a:r>
              <a:rPr lang="zh-CN" altLang="en-US" sz="2400" b="1"/>
              <a:t>内容概述：</a:t>
            </a:r>
          </a:p>
          <a:p>
            <a:r>
              <a:rPr lang="zh-CN" altLang="en-US" sz="2400"/>
              <a:t>         销售管理系统根据企业实际业务需要，设置销售管理系统业务处理所需要的各种业务选项、基础档案信息及销售初始数据等初始设置内容，主要处理销售报价、销售订货、销售发货、销售开票、销售调拨、销售退回、发货折扣、委托代销、零售业务等，并根据审核后的发票或发货单自动生成销售出库单，处理随同货物销售所发生的各种代垫费用，以及在货物销售过程中发生的各种销售支出。同时，可以处理普通销售、直运销售、分期收款销售等业务类型。另外，该系统还可以提供各种销售明细账、销售明细表及各种统计表查询，并进行销售分析及综合查询统计分析。作为企业会计信息系统中的一个非常重要的子系统，销售管理系统的功能相当丰富，其功能的完美发挥，除了自身设计周密外，还需要依赖与其他子系统的协作。</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675" y="210185"/>
            <a:ext cx="11741150" cy="4154170"/>
          </a:xfrm>
          <a:prstGeom prst="rect">
            <a:avLst/>
          </a:prstGeom>
          <a:noFill/>
        </p:spPr>
        <p:txBody>
          <a:bodyPr wrap="square" rtlCol="0">
            <a:spAutoFit/>
          </a:bodyPr>
          <a:lstStyle/>
          <a:p>
            <a:r>
              <a:rPr lang="zh-CN" altLang="en-US" sz="2400"/>
              <a:t>4.在销售管理系统中填制并审核销售发货单</a:t>
            </a:r>
          </a:p>
          <a:p>
            <a:endParaRPr lang="zh-CN" altLang="en-US" sz="2400"/>
          </a:p>
          <a:p>
            <a:r>
              <a:rPr lang="zh-CN" altLang="en-US" sz="2400"/>
              <a:t>（1）执行“业务工作”-“供应链”-“销售管理”-“销售发货”-“发货单（双击）”命令，打开“发货单”窗口，单击“增加”按钮，弹出“查询条件选择-参照订单”窗口，输入订单日期“2016-08-18”。 </a:t>
            </a:r>
          </a:p>
          <a:p>
            <a:endParaRPr lang="zh-CN" altLang="en-US" sz="2400"/>
          </a:p>
          <a:p>
            <a:r>
              <a:rPr lang="zh-CN" altLang="en-US" sz="2400"/>
              <a:t>（2）单击“确定”按钮，进入“参照生单”窗口，选择上面已经生成的订单，单击“OK确定”。 </a:t>
            </a:r>
          </a:p>
          <a:p>
            <a:endParaRPr lang="zh-CN" altLang="en-US" sz="2400"/>
          </a:p>
          <a:p>
            <a:r>
              <a:rPr lang="zh-CN" altLang="en-US" sz="2400"/>
              <a:t>（3）将销售订单信息带入发货单。输入发货日期“2016-08-18”，选择仓库“成品库”。单击“保存”按钮，再单击“审核”按钮后退出。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111125"/>
            <a:ext cx="11852275" cy="706755"/>
          </a:xfrm>
          <a:prstGeom prst="rect">
            <a:avLst/>
          </a:prstGeom>
          <a:noFill/>
        </p:spPr>
        <p:txBody>
          <a:bodyPr wrap="square" rtlCol="0">
            <a:spAutoFit/>
          </a:bodyPr>
          <a:lstStyle/>
          <a:p>
            <a:r>
              <a:rPr lang="en-US" altLang="zh-CN" sz="2000"/>
              <a:t>         </a:t>
            </a:r>
            <a:r>
              <a:rPr lang="zh-CN" altLang="en-US" sz="2000"/>
              <a:t>单击“下一张”按钮，同理，单击“保存”按钮，凭证左上角显示“已生成”红色字样，表示生成的凭证已传至总账管理系统。如图12-45所示。</a:t>
            </a:r>
          </a:p>
        </p:txBody>
      </p:sp>
      <p:pic>
        <p:nvPicPr>
          <p:cNvPr id="448" name="图片 448"/>
          <p:cNvPicPr>
            <a:picLocks noChangeAspect="1"/>
          </p:cNvPicPr>
          <p:nvPr/>
        </p:nvPicPr>
        <p:blipFill>
          <a:blip r:embed="rId2"/>
          <a:stretch>
            <a:fillRect/>
          </a:stretch>
        </p:blipFill>
        <p:spPr>
          <a:xfrm>
            <a:off x="1356360" y="817880"/>
            <a:ext cx="9893300" cy="5697855"/>
          </a:xfrm>
          <a:prstGeom prst="rect">
            <a:avLst/>
          </a:prstGeom>
        </p:spPr>
      </p:pic>
      <p:sp>
        <p:nvSpPr>
          <p:cNvPr id="3" name="文本框 2"/>
          <p:cNvSpPr txBox="1"/>
          <p:nvPr/>
        </p:nvSpPr>
        <p:spPr>
          <a:xfrm>
            <a:off x="1336040" y="6521450"/>
            <a:ext cx="9827260" cy="368300"/>
          </a:xfrm>
          <a:prstGeom prst="rect">
            <a:avLst/>
          </a:prstGeom>
          <a:noFill/>
        </p:spPr>
        <p:txBody>
          <a:bodyPr wrap="square" rtlCol="0">
            <a:spAutoFit/>
          </a:bodyPr>
          <a:lstStyle/>
          <a:p>
            <a:pPr algn="ctr"/>
            <a:r>
              <a:rPr lang="zh-CN" altLang="en-US"/>
              <a:t>图12-45填制凭证并保存（二）</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7960" y="247650"/>
            <a:ext cx="11802745" cy="4523105"/>
          </a:xfrm>
          <a:prstGeom prst="rect">
            <a:avLst/>
          </a:prstGeom>
          <a:noFill/>
        </p:spPr>
        <p:txBody>
          <a:bodyPr wrap="square" rtlCol="0">
            <a:spAutoFit/>
          </a:bodyPr>
          <a:lstStyle/>
          <a:p>
            <a:r>
              <a:rPr lang="en-US" altLang="zh-CN" sz="2400"/>
              <a:t>        </a:t>
            </a:r>
            <a:r>
              <a:rPr lang="zh-CN" altLang="en-US" sz="2400"/>
              <a:t>以“001丁一”的身份登入企业应用平台，操作日期”2016-08-29”。</a:t>
            </a:r>
          </a:p>
          <a:p>
            <a:r>
              <a:rPr lang="zh-CN" altLang="en-US" sz="2400"/>
              <a:t>        执行“业务工作”-“财务会计”-“应收款管理”-“应收单据处理”-“应收单据审核（双击）”命令，进入“应收单查询条件”窗口，输入单据名称“销售发票”，单据日期“2016-08-29”，业务类型“直运销售”。 </a:t>
            </a:r>
          </a:p>
          <a:p>
            <a:r>
              <a:rPr lang="zh-CN" altLang="en-US" sz="2400"/>
              <a:t>        单击“确定”按钮，进入“单据处理-应收单据列表”窗口，选中需要审核的单据，执行“审核”命令，系统弹出审核结果的提示框。单击“确定”按钮退出。执行“业务工作”-“财务会计”-“应收款管理”-“制单处理（双击）”命令，进入“制单查询”窗口，选择“发票制单”，记账日期“2016-08-29”。 </a:t>
            </a:r>
          </a:p>
          <a:p>
            <a:r>
              <a:rPr lang="zh-CN" altLang="en-US" sz="2400"/>
              <a:t>        单击“确定”按钮，进入“制单-销售发票制单”窗口，选择需要制单的发票，修改凭证类别“转账凭证”。执行“制单”命令，进入“填制凭证”窗口，单击“保存”按钮，凭证左上角显示“已生成”红色字样，表示生成的凭证已传至总账管理系统。如图12-46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 name="图片 449"/>
          <p:cNvPicPr>
            <a:picLocks noChangeAspect="1"/>
          </p:cNvPicPr>
          <p:nvPr/>
        </p:nvPicPr>
        <p:blipFill>
          <a:blip r:embed="rId2"/>
          <a:stretch>
            <a:fillRect/>
          </a:stretch>
        </p:blipFill>
        <p:spPr>
          <a:xfrm>
            <a:off x="441325" y="78740"/>
            <a:ext cx="11308715" cy="6375400"/>
          </a:xfrm>
          <a:prstGeom prst="rect">
            <a:avLst/>
          </a:prstGeom>
        </p:spPr>
      </p:pic>
      <p:sp>
        <p:nvSpPr>
          <p:cNvPr id="2" name="文本框 1"/>
          <p:cNvSpPr txBox="1"/>
          <p:nvPr/>
        </p:nvSpPr>
        <p:spPr>
          <a:xfrm>
            <a:off x="464185" y="6459220"/>
            <a:ext cx="11243310" cy="368300"/>
          </a:xfrm>
          <a:prstGeom prst="rect">
            <a:avLst/>
          </a:prstGeom>
          <a:noFill/>
        </p:spPr>
        <p:txBody>
          <a:bodyPr wrap="square" rtlCol="0">
            <a:spAutoFit/>
          </a:bodyPr>
          <a:lstStyle/>
          <a:p>
            <a:pPr algn="ctr"/>
            <a:r>
              <a:rPr lang="zh-CN" altLang="en-US"/>
              <a:t>图12-46填制凭证并保存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430" y="147955"/>
            <a:ext cx="11939270" cy="4954270"/>
          </a:xfrm>
          <a:prstGeom prst="rect">
            <a:avLst/>
          </a:prstGeom>
          <a:noFill/>
        </p:spPr>
        <p:txBody>
          <a:bodyPr wrap="square" rtlCol="0">
            <a:spAutoFit/>
          </a:bodyPr>
          <a:lstStyle/>
          <a:p>
            <a:pPr algn="ctr"/>
            <a:r>
              <a:rPr lang="zh-CN" altLang="en-US" sz="2800" b="1"/>
              <a:t>第五节  月末处理</a:t>
            </a:r>
          </a:p>
          <a:p>
            <a:endParaRPr lang="zh-CN" altLang="en-US" sz="2400"/>
          </a:p>
          <a:p>
            <a:r>
              <a:rPr lang="zh-CN" altLang="en-US" sz="2400"/>
              <a:t>以“005李丽”的身份登入企业应用平台，操作日期”2016-08-31”。</a:t>
            </a:r>
          </a:p>
          <a:p>
            <a:endParaRPr lang="zh-CN" altLang="en-US" sz="2400"/>
          </a:p>
          <a:p>
            <a:endParaRPr lang="zh-CN" altLang="en-US" sz="2400"/>
          </a:p>
          <a:p>
            <a:endParaRPr lang="zh-CN" altLang="en-US" sz="2400"/>
          </a:p>
          <a:p>
            <a:endParaRPr lang="zh-CN" altLang="en-US" sz="2400"/>
          </a:p>
          <a:p>
            <a:endParaRPr lang="zh-CN" altLang="en-US" sz="2400"/>
          </a:p>
          <a:p>
            <a:r>
              <a:rPr lang="zh-CN" altLang="en-US" sz="2400" b="1"/>
              <a:t>一、月末结账</a:t>
            </a:r>
          </a:p>
          <a:p>
            <a:r>
              <a:rPr lang="zh-CN" altLang="en-US" sz="2400"/>
              <a:t>         执行“业务工作”-“供应链”-“销售管理”-“月末结账（双击）”命令，进入“结账”窗口，其中蓝色底纹的是当前会计月份，单击“结账”按钮，系统弹出关闭订单的提示，单击“是”按钮，退出后再进入“结账”窗口，单击“否”按钮，系统开始结账。如图12-47所示。 </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 name="图片 450"/>
          <p:cNvPicPr>
            <a:picLocks noChangeAspect="1"/>
          </p:cNvPicPr>
          <p:nvPr/>
        </p:nvPicPr>
        <p:blipFill>
          <a:blip r:embed="rId2"/>
          <a:stretch>
            <a:fillRect/>
          </a:stretch>
        </p:blipFill>
        <p:spPr>
          <a:xfrm>
            <a:off x="2235200" y="5080"/>
            <a:ext cx="7548880" cy="5495925"/>
          </a:xfrm>
          <a:prstGeom prst="rect">
            <a:avLst/>
          </a:prstGeom>
        </p:spPr>
      </p:pic>
      <p:sp>
        <p:nvSpPr>
          <p:cNvPr id="2" name="文本框 1"/>
          <p:cNvSpPr txBox="1"/>
          <p:nvPr/>
        </p:nvSpPr>
        <p:spPr>
          <a:xfrm>
            <a:off x="2237740" y="5515610"/>
            <a:ext cx="7529195" cy="368300"/>
          </a:xfrm>
          <a:prstGeom prst="rect">
            <a:avLst/>
          </a:prstGeom>
          <a:noFill/>
        </p:spPr>
        <p:txBody>
          <a:bodyPr wrap="square" rtlCol="0">
            <a:spAutoFit/>
          </a:bodyPr>
          <a:lstStyle/>
          <a:p>
            <a:pPr algn="ctr"/>
            <a:r>
              <a:rPr lang="zh-CN" altLang="en-US"/>
              <a:t>图12-47月末结账</a:t>
            </a:r>
          </a:p>
        </p:txBody>
      </p:sp>
      <p:sp>
        <p:nvSpPr>
          <p:cNvPr id="3" name="文本框 2"/>
          <p:cNvSpPr txBox="1"/>
          <p:nvPr/>
        </p:nvSpPr>
        <p:spPr>
          <a:xfrm>
            <a:off x="138430" y="6024880"/>
            <a:ext cx="11877040" cy="706755"/>
          </a:xfrm>
          <a:prstGeom prst="rect">
            <a:avLst/>
          </a:prstGeom>
          <a:noFill/>
        </p:spPr>
        <p:txBody>
          <a:bodyPr wrap="square" rtlCol="0">
            <a:spAutoFit/>
          </a:bodyPr>
          <a:lstStyle/>
          <a:p>
            <a:r>
              <a:rPr lang="en-US" altLang="zh-CN"/>
              <a:t>        </a:t>
            </a:r>
            <a:r>
              <a:rPr lang="zh-CN" altLang="en-US" sz="2000"/>
              <a:t>当前月份“是否结账”栏显示“是”，表明已经完成销售系统本月结账工作，单击窗口右上角“关闭”按钮退出。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210185"/>
            <a:ext cx="11901805" cy="1014730"/>
          </a:xfrm>
          <a:prstGeom prst="rect">
            <a:avLst/>
          </a:prstGeom>
          <a:noFill/>
        </p:spPr>
        <p:txBody>
          <a:bodyPr wrap="square" rtlCol="0">
            <a:spAutoFit/>
          </a:bodyPr>
          <a:lstStyle/>
          <a:p>
            <a:r>
              <a:rPr lang="zh-CN" altLang="en-US" sz="2000" b="1"/>
              <a:t>二、取消结账</a:t>
            </a:r>
          </a:p>
          <a:p>
            <a:r>
              <a:rPr lang="zh-CN" altLang="en-US" sz="2000"/>
              <a:t>         执行“业务工作”-“供应链”-“销售管理”-“月末结账（双击）”命令，进入“结账”窗口，其中蓝色底纹的是下期会计月份，单击“取消结账”按钮，自动上跳取消当月结账。如图12-48所示。</a:t>
            </a:r>
          </a:p>
        </p:txBody>
      </p:sp>
      <p:pic>
        <p:nvPicPr>
          <p:cNvPr id="451" name="图片 451"/>
          <p:cNvPicPr>
            <a:picLocks noChangeAspect="1"/>
          </p:cNvPicPr>
          <p:nvPr/>
        </p:nvPicPr>
        <p:blipFill>
          <a:blip r:embed="rId2"/>
          <a:stretch>
            <a:fillRect/>
          </a:stretch>
        </p:blipFill>
        <p:spPr>
          <a:xfrm>
            <a:off x="2818130" y="1224915"/>
            <a:ext cx="7334885" cy="5331460"/>
          </a:xfrm>
          <a:prstGeom prst="rect">
            <a:avLst/>
          </a:prstGeom>
        </p:spPr>
      </p:pic>
      <p:sp>
        <p:nvSpPr>
          <p:cNvPr id="3" name="文本框 2"/>
          <p:cNvSpPr txBox="1"/>
          <p:nvPr/>
        </p:nvSpPr>
        <p:spPr>
          <a:xfrm>
            <a:off x="2835275" y="6522720"/>
            <a:ext cx="7269480" cy="368300"/>
          </a:xfrm>
          <a:prstGeom prst="rect">
            <a:avLst/>
          </a:prstGeom>
          <a:noFill/>
        </p:spPr>
        <p:txBody>
          <a:bodyPr wrap="square" rtlCol="0">
            <a:spAutoFit/>
          </a:bodyPr>
          <a:lstStyle/>
          <a:p>
            <a:pPr algn="ctr"/>
            <a:r>
              <a:rPr lang="zh-CN" altLang="en-US"/>
              <a:t>图12-48取消月末结账</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210820"/>
            <a:ext cx="11927205" cy="1322070"/>
          </a:xfrm>
          <a:prstGeom prst="rect">
            <a:avLst/>
          </a:prstGeom>
          <a:noFill/>
        </p:spPr>
        <p:txBody>
          <a:bodyPr wrap="square" rtlCol="0">
            <a:spAutoFit/>
          </a:bodyPr>
          <a:lstStyle/>
          <a:p>
            <a:r>
              <a:rPr lang="zh-CN" altLang="en-US" sz="2000" b="1"/>
              <a:t>三、销售账簿查询与数据备份</a:t>
            </a:r>
          </a:p>
          <a:p>
            <a:r>
              <a:rPr lang="zh-CN" altLang="en-US" sz="2000"/>
              <a:t>         略。</a:t>
            </a:r>
          </a:p>
          <a:p>
            <a:r>
              <a:rPr lang="zh-CN" altLang="en-US" sz="2000"/>
              <a:t>         以上销售业务经过处理后，在存货核算系统中生成的销售出库凭证传递到了总账，在应收款管理系统中生成的应收凭证和收款凭证传递到了总账，最后在总账管理系统中可以查询的凭证如图12-49所示。</a:t>
            </a:r>
          </a:p>
        </p:txBody>
      </p:sp>
      <p:pic>
        <p:nvPicPr>
          <p:cNvPr id="452" name="图片 452"/>
          <p:cNvPicPr>
            <a:picLocks noChangeAspect="1"/>
          </p:cNvPicPr>
          <p:nvPr/>
        </p:nvPicPr>
        <p:blipFill>
          <a:blip r:embed="rId2"/>
          <a:stretch>
            <a:fillRect/>
          </a:stretch>
        </p:blipFill>
        <p:spPr>
          <a:xfrm>
            <a:off x="1130300" y="1532890"/>
            <a:ext cx="10363835" cy="4902835"/>
          </a:xfrm>
          <a:prstGeom prst="rect">
            <a:avLst/>
          </a:prstGeom>
        </p:spPr>
      </p:pic>
      <p:sp>
        <p:nvSpPr>
          <p:cNvPr id="3" name="文本框 2"/>
          <p:cNvSpPr txBox="1"/>
          <p:nvPr/>
        </p:nvSpPr>
        <p:spPr>
          <a:xfrm>
            <a:off x="1120140" y="6445250"/>
            <a:ext cx="10383520" cy="368300"/>
          </a:xfrm>
          <a:prstGeom prst="rect">
            <a:avLst/>
          </a:prstGeom>
          <a:noFill/>
        </p:spPr>
        <p:txBody>
          <a:bodyPr wrap="square" rtlCol="0">
            <a:spAutoFit/>
          </a:bodyPr>
          <a:lstStyle/>
          <a:p>
            <a:pPr algn="ctr"/>
            <a:r>
              <a:rPr lang="zh-CN" altLang="en-US"/>
              <a:t>图12-49销售业务凭证汇总</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1140" y="259715"/>
            <a:ext cx="11740515" cy="5631180"/>
          </a:xfrm>
          <a:prstGeom prst="rect">
            <a:avLst/>
          </a:prstGeom>
          <a:noFill/>
        </p:spPr>
        <p:txBody>
          <a:bodyPr wrap="square" rtlCol="0">
            <a:spAutoFit/>
          </a:bodyPr>
          <a:lstStyle/>
          <a:p>
            <a:r>
              <a:rPr lang="zh-CN" altLang="en-US" sz="2400"/>
              <a:t>5.在销售管理系统中根据发货单填制并复核销售发票</a:t>
            </a:r>
          </a:p>
          <a:p>
            <a:endParaRPr lang="en-US" altLang="zh-CN" sz="2400"/>
          </a:p>
          <a:p>
            <a:r>
              <a:rPr lang="zh-CN" altLang="en-US" sz="2400"/>
              <a:t>（1）执行“业务工作”-“供应链”-“销售管理”-“设置”-“销售选项（双击）”命令，打开“销售选项”窗口，选择“其他控制”选项卡，选择新增发票为默认的“参照发货”，单击“确定”按钮返回。</a:t>
            </a:r>
          </a:p>
          <a:p>
            <a:endParaRPr lang="zh-CN" altLang="en-US" sz="2400"/>
          </a:p>
          <a:p>
            <a:r>
              <a:rPr lang="zh-CN" altLang="en-US" sz="2400"/>
              <a:t>（2）执行“业务工作”-“供应链”-“销售管理”-“销售开票”-“销售专用发票（双击）”命令，打开“销售专用发票”窗口，单击“增加”按钮，打开“查询条件选择-发票参照发货单”窗口，选择发货单日期“2016-08-18”。 </a:t>
            </a:r>
          </a:p>
          <a:p>
            <a:endParaRPr lang="zh-CN" altLang="en-US" sz="2400"/>
          </a:p>
          <a:p>
            <a:r>
              <a:rPr lang="zh-CN" altLang="en-US" sz="2400"/>
              <a:t>（3）单击“确定”按钮，进入“参照生单”窗口，选择上面已经生成的订单，单击“OK确定”。</a:t>
            </a:r>
          </a:p>
          <a:p>
            <a:endParaRPr lang="zh-CN" altLang="en-US" sz="2400"/>
          </a:p>
          <a:p>
            <a:r>
              <a:rPr lang="zh-CN" altLang="en-US" sz="2400"/>
              <a:t>（4）将发货单信息带入销售专用发票。单击“保存”按钮，再单击“复核”按钮后退出。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234950"/>
            <a:ext cx="11839575" cy="5631180"/>
          </a:xfrm>
          <a:prstGeom prst="rect">
            <a:avLst/>
          </a:prstGeom>
          <a:noFill/>
        </p:spPr>
        <p:txBody>
          <a:bodyPr wrap="square" rtlCol="0">
            <a:spAutoFit/>
          </a:bodyPr>
          <a:lstStyle/>
          <a:p>
            <a:r>
              <a:rPr lang="zh-CN" altLang="en-US" sz="2400"/>
              <a:t>6.在应收款管理系统中审核销售专用发票并生成销售收入凭证</a:t>
            </a:r>
          </a:p>
          <a:p>
            <a:r>
              <a:rPr lang="zh-CN" altLang="en-US" sz="2400"/>
              <a:t>（1）以“001丁一”的身份登入企业应用平台，操作日期“2016-08-18”。</a:t>
            </a:r>
          </a:p>
          <a:p>
            <a:endParaRPr lang="zh-CN" altLang="en-US" sz="2400"/>
          </a:p>
          <a:p>
            <a:r>
              <a:rPr lang="zh-CN" altLang="en-US" sz="2400"/>
              <a:t>（2）执行“业务工作”-“财务会计”-“应收款管理”-“应收单据处理”-“应收单据审核（双击）”命令，打开“应收单查询条件”窗口，选择单据名称“销售发票”，单击“确定”按钮。</a:t>
            </a:r>
          </a:p>
          <a:p>
            <a:endParaRPr lang="zh-CN" altLang="en-US" sz="2400"/>
          </a:p>
          <a:p>
            <a:r>
              <a:rPr lang="zh-CN" altLang="en-US" sz="2400"/>
              <a:t>（3）进入“单据处理-应收单据列表”窗口，选择需要审核的单据，单击“审核”按钮，系统弹出审核结果提示框，单击“确定”按钮返回后退出。</a:t>
            </a:r>
          </a:p>
          <a:p>
            <a:endParaRPr lang="zh-CN" altLang="en-US" sz="2400"/>
          </a:p>
          <a:p>
            <a:r>
              <a:rPr lang="zh-CN" altLang="en-US" sz="2400"/>
              <a:t>（4）执行“业务工作”-“财务会计”-“应收款管理”- “制单处理（双击）”命令，打开“制单查询”窗口，选中“发票制单”复选框，单击“确定”按钮。进入“制单-销售发票制单”窗口，修改凭证类别“转账凭证”，单击工具栏“全选”按钮，执行“制单”命令。进入“填制凭证”窗口，单击“保存”按钮，凭证左上角显示“已生成”字样，表明已将凭证传递到总账管理系统。如图12-3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 name="图片 406"/>
          <p:cNvPicPr>
            <a:picLocks noChangeAspect="1"/>
          </p:cNvPicPr>
          <p:nvPr/>
        </p:nvPicPr>
        <p:blipFill>
          <a:blip r:embed="rId2"/>
          <a:stretch>
            <a:fillRect/>
          </a:stretch>
        </p:blipFill>
        <p:spPr>
          <a:xfrm>
            <a:off x="735965" y="46990"/>
            <a:ext cx="10719435" cy="6364605"/>
          </a:xfrm>
          <a:prstGeom prst="rect">
            <a:avLst/>
          </a:prstGeom>
        </p:spPr>
      </p:pic>
      <p:sp>
        <p:nvSpPr>
          <p:cNvPr id="2" name="文本框 1"/>
          <p:cNvSpPr txBox="1"/>
          <p:nvPr/>
        </p:nvSpPr>
        <p:spPr>
          <a:xfrm>
            <a:off x="765175" y="6459220"/>
            <a:ext cx="10684510" cy="368300"/>
          </a:xfrm>
          <a:prstGeom prst="rect">
            <a:avLst/>
          </a:prstGeom>
          <a:noFill/>
        </p:spPr>
        <p:txBody>
          <a:bodyPr wrap="square" rtlCol="0">
            <a:spAutoFit/>
          </a:bodyPr>
          <a:lstStyle/>
          <a:p>
            <a:pPr algn="ctr"/>
            <a:r>
              <a:rPr lang="zh-CN" altLang="en-US"/>
              <a:t>图12-3填制凭证并保存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910" y="234950"/>
            <a:ext cx="11827510" cy="2676525"/>
          </a:xfrm>
          <a:prstGeom prst="rect">
            <a:avLst/>
          </a:prstGeom>
          <a:noFill/>
        </p:spPr>
        <p:txBody>
          <a:bodyPr wrap="square" rtlCol="0">
            <a:spAutoFit/>
          </a:bodyPr>
          <a:lstStyle/>
          <a:p>
            <a:r>
              <a:rPr lang="zh-CN" altLang="en-US" sz="2400"/>
              <a:t>7.在库存管理系统中审核销售出库单</a:t>
            </a:r>
          </a:p>
          <a:p>
            <a:endParaRPr lang="zh-CN" altLang="en-US" sz="2400"/>
          </a:p>
          <a:p>
            <a:r>
              <a:rPr lang="zh-CN" altLang="en-US" sz="2400"/>
              <a:t>（1）以“005李丽”的身份登入企业应用平台，操作日期“2016-08-18”。</a:t>
            </a:r>
          </a:p>
          <a:p>
            <a:endParaRPr lang="zh-CN" altLang="en-US" sz="2400"/>
          </a:p>
          <a:p>
            <a:r>
              <a:rPr lang="zh-CN" altLang="en-US" sz="2400"/>
              <a:t>（2）执行“业务工作”-“供应链”-“库存管理”-“出库业务”-“销售出库单（双击）”命令，进入“销售出库单”窗口，选择需要审核的销售出库单，单击“审核”按钮，系统弹出”该单据审核成功！”提示框，单击“确定”按钮返回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315" y="198120"/>
            <a:ext cx="11976735" cy="1322070"/>
          </a:xfrm>
          <a:prstGeom prst="rect">
            <a:avLst/>
          </a:prstGeom>
          <a:noFill/>
        </p:spPr>
        <p:txBody>
          <a:bodyPr wrap="square" rtlCol="0">
            <a:spAutoFit/>
          </a:bodyPr>
          <a:lstStyle/>
          <a:p>
            <a:r>
              <a:rPr lang="zh-CN" altLang="en-US" sz="2000"/>
              <a:t>8.在存货核算系统中对销售出库单记账并生成凭证</a:t>
            </a:r>
          </a:p>
          <a:p>
            <a:r>
              <a:rPr lang="zh-CN" altLang="en-US" sz="2000"/>
              <a:t>（1）执行“业务工作”-“供应链”-“存货核算”-“初始设置”-“选项”-“选项录入（双击）”命令，进入“选项录入”窗口，选中核算方式选项卡“销售成本核算方式-销售出库单”复选框，单击“确定”保存当前设置后退出。如图12-4所示。</a:t>
            </a:r>
          </a:p>
        </p:txBody>
      </p:sp>
      <p:pic>
        <p:nvPicPr>
          <p:cNvPr id="407" name="图片 407"/>
          <p:cNvPicPr>
            <a:picLocks noChangeAspect="1"/>
          </p:cNvPicPr>
          <p:nvPr/>
        </p:nvPicPr>
        <p:blipFill>
          <a:blip r:embed="rId2"/>
          <a:stretch>
            <a:fillRect/>
          </a:stretch>
        </p:blipFill>
        <p:spPr>
          <a:xfrm>
            <a:off x="2989580" y="1520190"/>
            <a:ext cx="6933565" cy="5053965"/>
          </a:xfrm>
          <a:prstGeom prst="rect">
            <a:avLst/>
          </a:prstGeom>
        </p:spPr>
      </p:pic>
      <p:sp>
        <p:nvSpPr>
          <p:cNvPr id="3" name="文本框 2"/>
          <p:cNvSpPr txBox="1"/>
          <p:nvPr/>
        </p:nvSpPr>
        <p:spPr>
          <a:xfrm>
            <a:off x="2971800" y="6574155"/>
            <a:ext cx="6969760" cy="368300"/>
          </a:xfrm>
          <a:prstGeom prst="rect">
            <a:avLst/>
          </a:prstGeom>
          <a:noFill/>
        </p:spPr>
        <p:txBody>
          <a:bodyPr wrap="square" rtlCol="0">
            <a:spAutoFit/>
          </a:bodyPr>
          <a:lstStyle/>
          <a:p>
            <a:pPr algn="ctr"/>
            <a:r>
              <a:rPr lang="zh-CN" altLang="en-US"/>
              <a:t>图12-4选项录入</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147955"/>
            <a:ext cx="11964670" cy="3169285"/>
          </a:xfrm>
          <a:prstGeom prst="rect">
            <a:avLst/>
          </a:prstGeom>
          <a:noFill/>
        </p:spPr>
        <p:txBody>
          <a:bodyPr wrap="square" rtlCol="0">
            <a:spAutoFit/>
          </a:bodyPr>
          <a:lstStyle/>
          <a:p>
            <a:endParaRPr lang="zh-CN" altLang="en-US" sz="2000"/>
          </a:p>
          <a:p>
            <a:r>
              <a:rPr lang="zh-CN" altLang="en-US" sz="2000"/>
              <a:t>（2）执行“业务工作”-“供应链”-“存货核算”-“业务核算”-“正常单据记账（双击）”命令，进入“查询条件选择”窗口，选中仓库“成品库”复选框，单据类型“销售出库单”。单击“确定”按钮，进入“未记账单据一览表-正常单据记账列表”窗口，单击工具栏上的“全选”按钮后单击“记账”按钮。系统弹出”记账成功！”提示框，单击“确定”后退出。</a:t>
            </a:r>
          </a:p>
          <a:p>
            <a:endParaRPr lang="zh-CN" altLang="en-US" sz="2000"/>
          </a:p>
          <a:p>
            <a:r>
              <a:rPr lang="zh-CN" altLang="en-US" sz="2000"/>
              <a:t>（3）执行“业务工作”-“供应链”-“存货核算”-“财务核算”-“生成凭证（双击）”命令，进入“生成凭证”窗口，单击“选择”按钮，打开”查询条件”窗口，单击“全消”按钮，勾选“销售出库单”。 单击”确定“按钮，进入“选择单据”窗口，单击工具栏上的“全选”按钮。单击“确定”按钮，进入“生成凭证”窗口。修改凭证类别“转账凭证”，单击“生成”按钮。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147955"/>
            <a:ext cx="11989435" cy="706755"/>
          </a:xfrm>
          <a:prstGeom prst="rect">
            <a:avLst/>
          </a:prstGeom>
          <a:noFill/>
        </p:spPr>
        <p:txBody>
          <a:bodyPr wrap="square" rtlCol="0">
            <a:spAutoFit/>
          </a:bodyPr>
          <a:lstStyle/>
          <a:p>
            <a:r>
              <a:rPr lang="zh-CN" altLang="en-US" sz="2000"/>
              <a:t>（4）进入“填制凭证”窗口，单击“保存”按钮，凭证左上角显示红色“已生成”字样，表示已将凭证传递到总账管理系统。如图12-5所示。</a:t>
            </a:r>
          </a:p>
        </p:txBody>
      </p:sp>
      <p:pic>
        <p:nvPicPr>
          <p:cNvPr id="408" name="图片 408"/>
          <p:cNvPicPr>
            <a:picLocks noChangeAspect="1"/>
          </p:cNvPicPr>
          <p:nvPr/>
        </p:nvPicPr>
        <p:blipFill>
          <a:blip r:embed="rId2"/>
          <a:stretch>
            <a:fillRect/>
          </a:stretch>
        </p:blipFill>
        <p:spPr>
          <a:xfrm>
            <a:off x="1719580" y="854710"/>
            <a:ext cx="9336405" cy="5643880"/>
          </a:xfrm>
          <a:prstGeom prst="rect">
            <a:avLst/>
          </a:prstGeom>
        </p:spPr>
      </p:pic>
      <p:sp>
        <p:nvSpPr>
          <p:cNvPr id="3" name="文本框 2"/>
          <p:cNvSpPr txBox="1"/>
          <p:nvPr/>
        </p:nvSpPr>
        <p:spPr>
          <a:xfrm>
            <a:off x="1711325" y="6546215"/>
            <a:ext cx="9342755" cy="368300"/>
          </a:xfrm>
          <a:prstGeom prst="rect">
            <a:avLst/>
          </a:prstGeom>
          <a:noFill/>
        </p:spPr>
        <p:txBody>
          <a:bodyPr wrap="square" rtlCol="0">
            <a:spAutoFit/>
          </a:bodyPr>
          <a:lstStyle/>
          <a:p>
            <a:pPr algn="ctr"/>
            <a:r>
              <a:rPr lang="zh-CN" altLang="en-US"/>
              <a:t>图12-5填制凭证并保存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72720"/>
            <a:ext cx="11964035" cy="3784600"/>
          </a:xfrm>
          <a:prstGeom prst="rect">
            <a:avLst/>
          </a:prstGeom>
          <a:noFill/>
        </p:spPr>
        <p:txBody>
          <a:bodyPr wrap="square" rtlCol="0">
            <a:spAutoFit/>
          </a:bodyPr>
          <a:lstStyle/>
          <a:p>
            <a:r>
              <a:rPr lang="zh-CN" altLang="en-US" sz="2000" b="1"/>
              <a:t>二、销售折扣的处理</a:t>
            </a:r>
          </a:p>
          <a:p>
            <a:r>
              <a:rPr lang="zh-CN" altLang="en-US" sz="2000"/>
              <a:t>         2016年8月19日，销售部向长沙贸易公司出售ɸ20mm铜芯线50千米，报价400元/套，成交价为报价的80%，货物从辅料库发出。要求开具专用发票一张。</a:t>
            </a:r>
          </a:p>
          <a:p>
            <a:r>
              <a:rPr lang="zh-CN" altLang="en-US" sz="2000"/>
              <a:t>         以“005李丽”的身份登入企业应用平台，操作日期“2016-08-19”。</a:t>
            </a:r>
          </a:p>
          <a:p>
            <a:endParaRPr lang="zh-CN" altLang="en-US" sz="2000"/>
          </a:p>
          <a:p>
            <a:r>
              <a:rPr lang="zh-CN" altLang="en-US" sz="2000"/>
              <a:t>1.在销售管理系统中填制并审核销售发货单</a:t>
            </a:r>
          </a:p>
          <a:p>
            <a:r>
              <a:rPr lang="zh-CN" altLang="en-US" sz="2000"/>
              <a:t>（1）执行“业务工作”-“供应链”-“销售管理”-“销售发货”-“发货单（双击）”命令，打开“发货单”窗口，单击“增加”按钮，弹出“查询条件选择-参照订单”窗口，单击“取消”按钮。</a:t>
            </a:r>
          </a:p>
          <a:p>
            <a:endParaRPr lang="zh-CN" altLang="en-US" sz="2000"/>
          </a:p>
          <a:p>
            <a:r>
              <a:rPr lang="zh-CN" altLang="en-US" sz="2000"/>
              <a:t>（2）进入“发货单”窗口，输入发货日期“2016-08-19”，客户“长沙贸易公司”，销售部门“销售部”，选择仓库“辅料库”，存货名称“ɸ20mm铜芯线”，数量“50”，报价“400”，扣率“80%”，单击“保存”按钮，再执行“审核”命令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160655"/>
            <a:ext cx="12014200" cy="1322070"/>
          </a:xfrm>
          <a:prstGeom prst="rect">
            <a:avLst/>
          </a:prstGeom>
          <a:noFill/>
        </p:spPr>
        <p:txBody>
          <a:bodyPr wrap="square" rtlCol="0">
            <a:spAutoFit/>
          </a:bodyPr>
          <a:lstStyle/>
          <a:p>
            <a:r>
              <a:rPr lang="zh-CN" altLang="en-US" sz="2000"/>
              <a:t>2.在销售管理系统中根据发货单填制并复核销售发票</a:t>
            </a:r>
          </a:p>
          <a:p>
            <a:r>
              <a:rPr lang="zh-CN" altLang="en-US" sz="2000"/>
              <a:t>（1）执行“业务工作”-“供应链”-“销售管理”-“设置”-“销售选项（双击）”命令，打开“销售选项”窗口，选择“其他控制”选项卡，选择新增发票为默认的“参照发货”，单击“确定”按钮返回。如图12-6所示。</a:t>
            </a:r>
          </a:p>
        </p:txBody>
      </p:sp>
      <p:pic>
        <p:nvPicPr>
          <p:cNvPr id="409" name="图片 409"/>
          <p:cNvPicPr>
            <a:picLocks noChangeAspect="1"/>
          </p:cNvPicPr>
          <p:nvPr/>
        </p:nvPicPr>
        <p:blipFill>
          <a:blip r:embed="rId2"/>
          <a:stretch>
            <a:fillRect/>
          </a:stretch>
        </p:blipFill>
        <p:spPr>
          <a:xfrm>
            <a:off x="2547620" y="1216660"/>
            <a:ext cx="7856855" cy="5219700"/>
          </a:xfrm>
          <a:prstGeom prst="rect">
            <a:avLst/>
          </a:prstGeom>
        </p:spPr>
      </p:pic>
      <p:sp>
        <p:nvSpPr>
          <p:cNvPr id="3" name="文本框 2"/>
          <p:cNvSpPr txBox="1"/>
          <p:nvPr/>
        </p:nvSpPr>
        <p:spPr>
          <a:xfrm>
            <a:off x="2543810" y="6447155"/>
            <a:ext cx="7852410" cy="368300"/>
          </a:xfrm>
          <a:prstGeom prst="rect">
            <a:avLst/>
          </a:prstGeom>
          <a:noFill/>
        </p:spPr>
        <p:txBody>
          <a:bodyPr wrap="square" rtlCol="0">
            <a:spAutoFit/>
          </a:bodyPr>
          <a:lstStyle/>
          <a:p>
            <a:pPr algn="ctr"/>
            <a:r>
              <a:rPr lang="zh-CN" altLang="en-US"/>
              <a:t>图12-6销售选项设置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160655"/>
            <a:ext cx="11976100" cy="1938020"/>
          </a:xfrm>
          <a:prstGeom prst="rect">
            <a:avLst/>
          </a:prstGeom>
          <a:noFill/>
        </p:spPr>
        <p:txBody>
          <a:bodyPr wrap="square" rtlCol="0">
            <a:spAutoFit/>
          </a:bodyPr>
          <a:lstStyle/>
          <a:p>
            <a:r>
              <a:rPr lang="zh-CN" altLang="en-US" sz="2400" b="1"/>
              <a:t>实验目标：</a:t>
            </a:r>
          </a:p>
          <a:p>
            <a:endParaRPr lang="zh-CN" altLang="en-US" sz="2400" b="1"/>
          </a:p>
          <a:p>
            <a:r>
              <a:rPr lang="zh-CN" altLang="en-US" sz="2400"/>
              <a:t>1.掌握用友网络财务软件中销售管理系统的相关内容。</a:t>
            </a:r>
          </a:p>
          <a:p>
            <a:r>
              <a:rPr lang="zh-CN" altLang="en-US" sz="2400"/>
              <a:t>2.掌握企业日常销售业务处理方法。</a:t>
            </a:r>
          </a:p>
          <a:p>
            <a:r>
              <a:rPr lang="zh-CN" altLang="en-US" sz="2400"/>
              <a:t>3.理解销售管理系统和其他子系统之间的数据传递关系。</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47955"/>
            <a:ext cx="11976735" cy="2676525"/>
          </a:xfrm>
          <a:prstGeom prst="rect">
            <a:avLst/>
          </a:prstGeom>
          <a:noFill/>
        </p:spPr>
        <p:txBody>
          <a:bodyPr wrap="square" rtlCol="0">
            <a:spAutoFit/>
          </a:bodyPr>
          <a:lstStyle/>
          <a:p>
            <a:endParaRPr lang="zh-CN" altLang="en-US" sz="2400"/>
          </a:p>
          <a:p>
            <a:r>
              <a:rPr lang="zh-CN" altLang="en-US" sz="2400"/>
              <a:t>（2）执行“业务工作”-“供应链”-“销售管理”-“销售开票”-“销售专用发票（双击）”命令，打开“销售专用发票”窗口，单击“增加”按钮，打开“查询条件选择-发票参照发货单”窗口，选择发货单日期“2016-08-19”。单击“确定”按钮，进入“参照生单”窗口，选择上面已经生成的订单，单击“OK确定”。 </a:t>
            </a:r>
          </a:p>
          <a:p>
            <a:endParaRPr lang="zh-CN" altLang="en-US" sz="2400"/>
          </a:p>
          <a:p>
            <a:r>
              <a:rPr lang="zh-CN" altLang="en-US" sz="2400"/>
              <a:t>（3）将发货单信息带入销售专用发票。单击“保存”按钮，再单击“复核”按钮后退出。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160655"/>
            <a:ext cx="11951970" cy="1938020"/>
          </a:xfrm>
          <a:prstGeom prst="rect">
            <a:avLst/>
          </a:prstGeom>
          <a:noFill/>
        </p:spPr>
        <p:txBody>
          <a:bodyPr wrap="square" rtlCol="0">
            <a:spAutoFit/>
          </a:bodyPr>
          <a:lstStyle/>
          <a:p>
            <a:r>
              <a:rPr lang="zh-CN" altLang="en-US" sz="2400" b="1"/>
              <a:t>三、现结销售业务</a:t>
            </a:r>
          </a:p>
          <a:p>
            <a:r>
              <a:rPr lang="zh-CN" altLang="en-US" sz="2400"/>
              <a:t>         2016年8月20日，销售部向长沙贸易公司出售电动机Ⅰ型20组，报价4000元/组，货物从成品库发出，根据上述发货单开具专用发票一张，同时收到客户以转账支票所支付的全部货款，支票号Z020。</a:t>
            </a:r>
          </a:p>
          <a:p>
            <a:r>
              <a:rPr lang="zh-CN" altLang="en-US" sz="2400"/>
              <a:t>          以“005李丽”的身份登入企业应用平台，操作日期”2016-08-20”。</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570865"/>
            <a:ext cx="11877040" cy="3046095"/>
          </a:xfrm>
          <a:prstGeom prst="rect">
            <a:avLst/>
          </a:prstGeom>
          <a:noFill/>
        </p:spPr>
        <p:txBody>
          <a:bodyPr wrap="square" rtlCol="0">
            <a:spAutoFit/>
          </a:bodyPr>
          <a:lstStyle/>
          <a:p>
            <a:r>
              <a:rPr lang="zh-CN" altLang="en-US" sz="2400"/>
              <a:t>1.在销售管理系统中填制并审核销售发货单</a:t>
            </a:r>
          </a:p>
          <a:p>
            <a:r>
              <a:rPr lang="zh-CN" altLang="en-US" sz="2400"/>
              <a:t>（1）执行“业务工作”-“供应链”-“销售管理”-“销售发货”-“发货单（双击）”命令，打开“发货单”窗口，单击“增加”按钮，弹出“查询条件选择-参照订单”窗口，单击“取消”按钮。</a:t>
            </a:r>
          </a:p>
          <a:p>
            <a:endParaRPr lang="zh-CN" altLang="en-US" sz="2400"/>
          </a:p>
          <a:p>
            <a:r>
              <a:rPr lang="zh-CN" altLang="en-US" sz="2400"/>
              <a:t>（2）进入“发货单”窗口，输入发货日期“2016-08-20”，客户“长沙贸易公司”，销售部门“销售部”，选择仓库“成品库”，存货名称“电动机Ⅰ型”，数量“20”，报价“4000”，单击“保存”按钮，再执行“审核”命令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145" y="272415"/>
            <a:ext cx="11914505" cy="4154170"/>
          </a:xfrm>
          <a:prstGeom prst="rect">
            <a:avLst/>
          </a:prstGeom>
          <a:noFill/>
        </p:spPr>
        <p:txBody>
          <a:bodyPr wrap="square" rtlCol="0">
            <a:spAutoFit/>
          </a:bodyPr>
          <a:lstStyle/>
          <a:p>
            <a:r>
              <a:rPr lang="zh-CN" altLang="en-US" sz="2400"/>
              <a:t>2.在销售管理系统中根据发货单生成销售专用发票并执行现结</a:t>
            </a:r>
          </a:p>
          <a:p>
            <a:r>
              <a:rPr lang="zh-CN" altLang="en-US" sz="2400"/>
              <a:t>（1）执行“业务工作”-“供应链”-“销售管理”-“销售开票”-“销售专用发票（双击）”命令，打开“销售专用发票”窗口，单击“增加”按钮，打开“查询条件选择-发票参照发货单”窗口，选择发货单日期“2016-08-20”。 </a:t>
            </a:r>
          </a:p>
          <a:p>
            <a:endParaRPr lang="zh-CN" altLang="en-US" sz="2400"/>
          </a:p>
          <a:p>
            <a:r>
              <a:rPr lang="zh-CN" altLang="en-US" sz="2400"/>
              <a:t>（2）单击“确定”按钮，进入“参照生单”窗口，选择上面已经生成的订单，单击“OK确定”。 </a:t>
            </a:r>
          </a:p>
          <a:p>
            <a:endParaRPr lang="zh-CN" altLang="en-US" sz="2400"/>
          </a:p>
          <a:p>
            <a:r>
              <a:rPr lang="zh-CN" altLang="en-US" sz="2400"/>
              <a:t>（3）将发货单信息带入销售专用发票，单击“保存”按钮，执行“现结”命令，打开“现结”对话框。选择结算方式为“转账支票”，输入结算金额“93600”，支票号“Z020”，单击“确定”按钮返回。如图12-7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 name="图片 410"/>
          <p:cNvPicPr>
            <a:picLocks noChangeAspect="1"/>
          </p:cNvPicPr>
          <p:nvPr/>
        </p:nvPicPr>
        <p:blipFill>
          <a:blip r:embed="rId2"/>
          <a:stretch>
            <a:fillRect/>
          </a:stretch>
        </p:blipFill>
        <p:spPr>
          <a:xfrm>
            <a:off x="688975" y="35560"/>
            <a:ext cx="10627360" cy="6382385"/>
          </a:xfrm>
          <a:prstGeom prst="rect">
            <a:avLst/>
          </a:prstGeom>
        </p:spPr>
      </p:pic>
      <p:sp>
        <p:nvSpPr>
          <p:cNvPr id="2" name="文本框 1"/>
          <p:cNvSpPr txBox="1"/>
          <p:nvPr/>
        </p:nvSpPr>
        <p:spPr>
          <a:xfrm>
            <a:off x="690880" y="6447155"/>
            <a:ext cx="10622280" cy="368300"/>
          </a:xfrm>
          <a:prstGeom prst="rect">
            <a:avLst/>
          </a:prstGeom>
          <a:noFill/>
        </p:spPr>
        <p:txBody>
          <a:bodyPr wrap="square" rtlCol="0">
            <a:spAutoFit/>
          </a:bodyPr>
          <a:lstStyle/>
          <a:p>
            <a:pPr algn="ctr"/>
            <a:r>
              <a:rPr lang="zh-CN" altLang="en-US"/>
              <a:t>图12-7现结</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80" y="160655"/>
            <a:ext cx="11889740" cy="706755"/>
          </a:xfrm>
          <a:prstGeom prst="rect">
            <a:avLst/>
          </a:prstGeom>
          <a:noFill/>
        </p:spPr>
        <p:txBody>
          <a:bodyPr wrap="square" rtlCol="0">
            <a:spAutoFit/>
          </a:bodyPr>
          <a:lstStyle/>
          <a:p>
            <a:r>
              <a:rPr lang="zh-CN" altLang="en-US" sz="2000"/>
              <a:t>（4）销售专用发票左上角显示“现结”字样，再单击“复核”按钮，对现结后的销售专用发票进行复核，现结处理一定是在复核前完成。如图12-8所示。</a:t>
            </a:r>
          </a:p>
        </p:txBody>
      </p:sp>
      <p:pic>
        <p:nvPicPr>
          <p:cNvPr id="411" name="图片 411"/>
          <p:cNvPicPr>
            <a:picLocks noChangeAspect="1"/>
          </p:cNvPicPr>
          <p:nvPr/>
        </p:nvPicPr>
        <p:blipFill>
          <a:blip r:embed="rId2"/>
          <a:stretch>
            <a:fillRect/>
          </a:stretch>
        </p:blipFill>
        <p:spPr>
          <a:xfrm>
            <a:off x="1601470" y="867410"/>
            <a:ext cx="9415145" cy="5630545"/>
          </a:xfrm>
          <a:prstGeom prst="rect">
            <a:avLst/>
          </a:prstGeom>
        </p:spPr>
      </p:pic>
      <p:sp>
        <p:nvSpPr>
          <p:cNvPr id="3" name="文本框 2"/>
          <p:cNvSpPr txBox="1"/>
          <p:nvPr/>
        </p:nvSpPr>
        <p:spPr>
          <a:xfrm>
            <a:off x="1582420" y="6521450"/>
            <a:ext cx="9417050" cy="368300"/>
          </a:xfrm>
          <a:prstGeom prst="rect">
            <a:avLst/>
          </a:prstGeom>
          <a:noFill/>
        </p:spPr>
        <p:txBody>
          <a:bodyPr wrap="square" rtlCol="0">
            <a:spAutoFit/>
          </a:bodyPr>
          <a:lstStyle/>
          <a:p>
            <a:pPr algn="ctr"/>
            <a:r>
              <a:rPr lang="zh-CN" altLang="en-US"/>
              <a:t>图12-8复核</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72720"/>
            <a:ext cx="11964035" cy="4523105"/>
          </a:xfrm>
          <a:prstGeom prst="rect">
            <a:avLst/>
          </a:prstGeom>
          <a:noFill/>
        </p:spPr>
        <p:txBody>
          <a:bodyPr wrap="square" rtlCol="0">
            <a:spAutoFit/>
          </a:bodyPr>
          <a:lstStyle/>
          <a:p>
            <a:r>
              <a:rPr lang="zh-CN" altLang="en-US" sz="2400"/>
              <a:t>3.在应收款管理系统中审核应收单据和现结制单</a:t>
            </a:r>
          </a:p>
          <a:p>
            <a:r>
              <a:rPr lang="zh-CN" altLang="en-US" sz="2400"/>
              <a:t>（1）以“001丁一”的身份登入企业应用平台，操作日期”2016-08-20”。</a:t>
            </a:r>
          </a:p>
          <a:p>
            <a:endParaRPr lang="zh-CN" altLang="en-US" sz="2400"/>
          </a:p>
          <a:p>
            <a:r>
              <a:rPr lang="zh-CN" altLang="en-US" sz="2400"/>
              <a:t>（2）执行“业务工作”-“财务会计”-“应收款管理”-“应收单据处理”-“应收单据审核（双击）”命令，打开“应收单查询条件”窗口，选中“包含已现结发票”复选框，单击“确定”按钮。</a:t>
            </a:r>
          </a:p>
          <a:p>
            <a:endParaRPr lang="zh-CN" altLang="en-US" sz="2400"/>
          </a:p>
          <a:p>
            <a:r>
              <a:rPr lang="zh-CN" altLang="en-US" sz="2400"/>
              <a:t>（3）进入“单据处理-应收单据列表”窗口，单击“全选”按钮，执行“审核”命令，系统弹出审核结果的提示框。单击“确定”按钮返回退出。</a:t>
            </a:r>
          </a:p>
          <a:p>
            <a:endParaRPr lang="zh-CN" altLang="en-US" sz="2400"/>
          </a:p>
          <a:p>
            <a:r>
              <a:rPr lang="zh-CN" altLang="en-US" sz="2400"/>
              <a:t>（4）执行“业务工作”-“财务会计”-“应收款管理”- “制单处理（双击）”命令，打开“制单查询”窗口，选中“现结制单”复选框，单击“确定”按钮。如图12-9所示。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2" name="图片 412"/>
          <p:cNvPicPr>
            <a:picLocks noChangeAspect="1"/>
          </p:cNvPicPr>
          <p:nvPr/>
        </p:nvPicPr>
        <p:blipFill>
          <a:blip r:embed="rId2"/>
          <a:stretch>
            <a:fillRect/>
          </a:stretch>
        </p:blipFill>
        <p:spPr>
          <a:xfrm>
            <a:off x="1931035" y="-635"/>
            <a:ext cx="8181340" cy="6428105"/>
          </a:xfrm>
          <a:prstGeom prst="rect">
            <a:avLst/>
          </a:prstGeom>
        </p:spPr>
      </p:pic>
      <p:sp>
        <p:nvSpPr>
          <p:cNvPr id="2" name="文本框 1"/>
          <p:cNvSpPr txBox="1"/>
          <p:nvPr/>
        </p:nvSpPr>
        <p:spPr>
          <a:xfrm>
            <a:off x="1970405" y="6433820"/>
            <a:ext cx="8137525" cy="368300"/>
          </a:xfrm>
          <a:prstGeom prst="rect">
            <a:avLst/>
          </a:prstGeom>
          <a:noFill/>
        </p:spPr>
        <p:txBody>
          <a:bodyPr wrap="square" rtlCol="0">
            <a:spAutoFit/>
          </a:bodyPr>
          <a:lstStyle/>
          <a:p>
            <a:pPr algn="ctr"/>
            <a:r>
              <a:rPr lang="zh-CN" altLang="en-US"/>
              <a:t>图12-9现结制单查询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23190"/>
            <a:ext cx="11976735" cy="1014730"/>
          </a:xfrm>
          <a:prstGeom prst="rect">
            <a:avLst/>
          </a:prstGeom>
          <a:noFill/>
        </p:spPr>
        <p:txBody>
          <a:bodyPr wrap="square" rtlCol="0">
            <a:spAutoFit/>
          </a:bodyPr>
          <a:lstStyle/>
          <a:p>
            <a:r>
              <a:rPr lang="zh-CN" altLang="en-US" sz="2000"/>
              <a:t>（5）进入“制单-现结制单”窗口，单击“全选”按钮，选择凭证类别“收款凭证”，执行“制单”命令，进入“填制凭证”窗口，单击“保存”按钮，凭证左上角显示“已生成”红色字样，表示生成的收款凭证已传至总账管理系统。如图12-10所示。</a:t>
            </a:r>
          </a:p>
        </p:txBody>
      </p:sp>
      <p:pic>
        <p:nvPicPr>
          <p:cNvPr id="413" name="图片 413"/>
          <p:cNvPicPr>
            <a:picLocks noChangeAspect="1"/>
          </p:cNvPicPr>
          <p:nvPr/>
        </p:nvPicPr>
        <p:blipFill>
          <a:blip r:embed="rId2"/>
          <a:stretch>
            <a:fillRect/>
          </a:stretch>
        </p:blipFill>
        <p:spPr>
          <a:xfrm>
            <a:off x="1831340" y="1137920"/>
            <a:ext cx="8553450" cy="5442585"/>
          </a:xfrm>
          <a:prstGeom prst="rect">
            <a:avLst/>
          </a:prstGeom>
        </p:spPr>
      </p:pic>
      <p:sp>
        <p:nvSpPr>
          <p:cNvPr id="3" name="文本框 2"/>
          <p:cNvSpPr txBox="1"/>
          <p:nvPr/>
        </p:nvSpPr>
        <p:spPr>
          <a:xfrm>
            <a:off x="1831340" y="6493510"/>
            <a:ext cx="8572500" cy="368300"/>
          </a:xfrm>
          <a:prstGeom prst="rect">
            <a:avLst/>
          </a:prstGeom>
          <a:noFill/>
        </p:spPr>
        <p:txBody>
          <a:bodyPr wrap="square" rtlCol="0">
            <a:spAutoFit/>
          </a:bodyPr>
          <a:lstStyle/>
          <a:p>
            <a:pPr algn="ctr"/>
            <a:r>
              <a:rPr lang="zh-CN" altLang="en-US"/>
              <a:t>图12-10现结制单并保存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145" y="222885"/>
            <a:ext cx="11790680" cy="1568450"/>
          </a:xfrm>
          <a:prstGeom prst="rect">
            <a:avLst/>
          </a:prstGeom>
          <a:noFill/>
        </p:spPr>
        <p:txBody>
          <a:bodyPr wrap="square" rtlCol="0">
            <a:spAutoFit/>
          </a:bodyPr>
          <a:lstStyle/>
          <a:p>
            <a:r>
              <a:rPr lang="zh-CN" altLang="en-US" sz="2400" b="1"/>
              <a:t>四、代垫费用处理</a:t>
            </a:r>
          </a:p>
          <a:p>
            <a:r>
              <a:rPr lang="zh-CN" altLang="en-US" sz="2400"/>
              <a:t>         2016年8月21日，销售部在向长沙贸易公司销售商品过程中，发生了一笔代垫的安装费1500元，客户尚未支付该笔款项。</a:t>
            </a:r>
          </a:p>
          <a:p>
            <a:r>
              <a:rPr lang="zh-CN" altLang="en-US" sz="2400"/>
              <a:t>         以“001丁一”的身份登入企业应用平台，操作日期“2016-08-21”。</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910" y="247650"/>
            <a:ext cx="11877675" cy="5692775"/>
          </a:xfrm>
          <a:prstGeom prst="rect">
            <a:avLst/>
          </a:prstGeom>
          <a:noFill/>
        </p:spPr>
        <p:txBody>
          <a:bodyPr wrap="square" rtlCol="0">
            <a:spAutoFit/>
          </a:bodyPr>
          <a:lstStyle/>
          <a:p>
            <a:r>
              <a:rPr lang="zh-CN" altLang="en-US" sz="2400" b="1"/>
              <a:t>实验内容</a:t>
            </a:r>
            <a:r>
              <a:rPr lang="zh-CN" altLang="en-US" sz="2400"/>
              <a:t>：</a:t>
            </a:r>
          </a:p>
          <a:p>
            <a:endParaRPr lang="zh-CN" altLang="en-US" sz="2000" b="1"/>
          </a:p>
          <a:p>
            <a:r>
              <a:rPr lang="zh-CN" altLang="en-US" sz="2000" b="1"/>
              <a:t>1.普通销售业务</a:t>
            </a:r>
          </a:p>
          <a:p>
            <a:r>
              <a:rPr lang="zh-CN" altLang="en-US" sz="2000"/>
              <a:t>        适用于大多数企业的日常销售业务，往往与其他子系统一起，提供对销售报价、销售订货、销售发货、销售开票、销售出库、结转销售成本、销售收款结算等全过程的处理。一般包括销售折扣处理、现结销售、代垫费用处理、多张发货单汇总开票、一次发货单多次开票、开票直接发货业务、一次销售分次出库、超发货单出库及开票、发出商品等业务。</a:t>
            </a:r>
          </a:p>
          <a:p>
            <a:r>
              <a:rPr lang="zh-CN" altLang="en-US" sz="2000" b="1"/>
              <a:t>2.委托代销业务</a:t>
            </a:r>
          </a:p>
          <a:p>
            <a:r>
              <a:rPr lang="zh-CN" altLang="en-US" sz="2000"/>
              <a:t>         企业将商品委托给他人进行销售但商品所有权仍归本企业的销售方式，销售完成后，受托方与企业进行结算，并开具正式的销售发票，形成销售收入，商品所有权转移。一般包括开票前退货处理、结算后退货等业务。</a:t>
            </a:r>
          </a:p>
          <a:p>
            <a:r>
              <a:rPr lang="zh-CN" altLang="en-US" sz="2000" b="1"/>
              <a:t>3.直运销售业务</a:t>
            </a:r>
          </a:p>
          <a:p>
            <a:r>
              <a:rPr lang="zh-CN" altLang="en-US" sz="2000"/>
              <a:t>          产品无需出库即可完成的销售业务，由供应商直接将商品发给企业的客户，结算时，由购销双方分别与企业结算，企业赚取购销间的差价。无实物出库，货物直接从供应商到客户，财务结算通过直运销售发票解决，一般适用于大型电器、汽车、设备等产品的销售。</a:t>
            </a:r>
          </a:p>
          <a:p>
            <a:r>
              <a:rPr lang="zh-CN" altLang="en-US" sz="2000" b="1"/>
              <a:t>4.月末处理</a:t>
            </a:r>
          </a:p>
          <a:p>
            <a:r>
              <a:rPr lang="zh-CN" altLang="en-US" sz="2000"/>
              <a:t>          对销售业务进行事中控制、事后分析，将当月的单据数据封存，结账后不允许在对会计期间的销售单据进行增、删、改、核处理。一般包括账簿查询与数据备份、月末结账与取消结账等业务。</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910" y="123190"/>
            <a:ext cx="11840210" cy="1014730"/>
          </a:xfrm>
          <a:prstGeom prst="rect">
            <a:avLst/>
          </a:prstGeom>
          <a:noFill/>
        </p:spPr>
        <p:txBody>
          <a:bodyPr wrap="square" rtlCol="0">
            <a:spAutoFit/>
          </a:bodyPr>
          <a:lstStyle/>
          <a:p>
            <a:r>
              <a:rPr lang="zh-CN" altLang="en-US" sz="2000"/>
              <a:t>1.在企业应用平台中设置费用项目</a:t>
            </a:r>
          </a:p>
          <a:p>
            <a:r>
              <a:rPr lang="zh-CN" altLang="en-US" sz="2000"/>
              <a:t>（1）执行“基础设置”-“基础档案”-“业务”-“费用项目分类（双击）”命令，进入“费用项目分类”窗口，增加项目分类“1代垫费用”，单击“保存”按钮并退出。如图12-11所示。</a:t>
            </a:r>
          </a:p>
        </p:txBody>
      </p:sp>
      <p:pic>
        <p:nvPicPr>
          <p:cNvPr id="414" name="图片 414"/>
          <p:cNvPicPr>
            <a:picLocks noChangeAspect="1"/>
          </p:cNvPicPr>
          <p:nvPr/>
        </p:nvPicPr>
        <p:blipFill>
          <a:blip r:embed="rId2"/>
          <a:stretch>
            <a:fillRect/>
          </a:stretch>
        </p:blipFill>
        <p:spPr>
          <a:xfrm>
            <a:off x="3161030" y="1137920"/>
            <a:ext cx="6329045" cy="5409565"/>
          </a:xfrm>
          <a:prstGeom prst="rect">
            <a:avLst/>
          </a:prstGeom>
        </p:spPr>
      </p:pic>
      <p:sp>
        <p:nvSpPr>
          <p:cNvPr id="3" name="文本框 2"/>
          <p:cNvSpPr txBox="1"/>
          <p:nvPr/>
        </p:nvSpPr>
        <p:spPr>
          <a:xfrm>
            <a:off x="3155315" y="6546215"/>
            <a:ext cx="6336030" cy="368300"/>
          </a:xfrm>
          <a:prstGeom prst="rect">
            <a:avLst/>
          </a:prstGeom>
          <a:noFill/>
        </p:spPr>
        <p:txBody>
          <a:bodyPr wrap="square" rtlCol="0">
            <a:spAutoFit/>
          </a:bodyPr>
          <a:lstStyle/>
          <a:p>
            <a:pPr algn="ctr"/>
            <a:r>
              <a:rPr lang="zh-CN" altLang="en-US"/>
              <a:t>图12-11增加费用项目分类</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145" y="172720"/>
            <a:ext cx="11914505" cy="706755"/>
          </a:xfrm>
          <a:prstGeom prst="rect">
            <a:avLst/>
          </a:prstGeom>
          <a:noFill/>
        </p:spPr>
        <p:txBody>
          <a:bodyPr wrap="square" rtlCol="0">
            <a:spAutoFit/>
          </a:bodyPr>
          <a:lstStyle/>
          <a:p>
            <a:r>
              <a:rPr lang="zh-CN" altLang="en-US" sz="2000"/>
              <a:t>（2）执行“基础设置”-“基础档案”-“业务”-“费用项目（双击）”命令，进入“费用项目”窗口，增加项目“01安装费”，单击“保存”按钮并退出。如图12-12所示。</a:t>
            </a:r>
          </a:p>
        </p:txBody>
      </p:sp>
      <p:pic>
        <p:nvPicPr>
          <p:cNvPr id="415" name="图片 415"/>
          <p:cNvPicPr>
            <a:picLocks noChangeAspect="1"/>
          </p:cNvPicPr>
          <p:nvPr/>
        </p:nvPicPr>
        <p:blipFill>
          <a:blip r:embed="rId2"/>
          <a:stretch>
            <a:fillRect/>
          </a:stretch>
        </p:blipFill>
        <p:spPr>
          <a:xfrm>
            <a:off x="2891155" y="879475"/>
            <a:ext cx="6657975" cy="5686425"/>
          </a:xfrm>
          <a:prstGeom prst="rect">
            <a:avLst/>
          </a:prstGeom>
        </p:spPr>
      </p:pic>
      <p:sp>
        <p:nvSpPr>
          <p:cNvPr id="3" name="文本框 2"/>
          <p:cNvSpPr txBox="1"/>
          <p:nvPr/>
        </p:nvSpPr>
        <p:spPr>
          <a:xfrm>
            <a:off x="2896870" y="6565900"/>
            <a:ext cx="6647180" cy="368300"/>
          </a:xfrm>
          <a:prstGeom prst="rect">
            <a:avLst/>
          </a:prstGeom>
          <a:noFill/>
        </p:spPr>
        <p:txBody>
          <a:bodyPr wrap="square" rtlCol="0">
            <a:spAutoFit/>
          </a:bodyPr>
          <a:lstStyle/>
          <a:p>
            <a:pPr algn="ctr"/>
            <a:r>
              <a:rPr lang="zh-CN" altLang="en-US"/>
              <a:t>图12-12增加费用项目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35890"/>
            <a:ext cx="11964035" cy="1630045"/>
          </a:xfrm>
          <a:prstGeom prst="rect">
            <a:avLst/>
          </a:prstGeom>
          <a:noFill/>
        </p:spPr>
        <p:txBody>
          <a:bodyPr wrap="square" rtlCol="0">
            <a:spAutoFit/>
          </a:bodyPr>
          <a:lstStyle/>
          <a:p>
            <a:r>
              <a:rPr lang="zh-CN" altLang="en-US" sz="2000"/>
              <a:t>2.在销售管理系统中填制并审核代垫费用单</a:t>
            </a:r>
          </a:p>
          <a:p>
            <a:r>
              <a:rPr lang="zh-CN" altLang="en-US" sz="2000"/>
              <a:t>（1）以“005李丽”的身份登入企业应用平台，操作日期“2016-08-21”。</a:t>
            </a:r>
          </a:p>
          <a:p>
            <a:r>
              <a:rPr lang="zh-CN" altLang="en-US" sz="2000"/>
              <a:t>（2）执行“业务工作”-“供应链”-“销售管理”-“代垫费用”-“代垫费用单（双击）”命令，打开“代垫费用单”窗口，单击“增加”按钮，输入代垫日期“2016-08-21”，客户“长沙贸易公司”，销售部门“销售部”，费用项目“安装费”，代垫金额“1500”，保存并审核。如图12-13所示。</a:t>
            </a:r>
          </a:p>
        </p:txBody>
      </p:sp>
      <p:pic>
        <p:nvPicPr>
          <p:cNvPr id="416" name="图片 416"/>
          <p:cNvPicPr>
            <a:picLocks noChangeAspect="1"/>
          </p:cNvPicPr>
          <p:nvPr/>
        </p:nvPicPr>
        <p:blipFill>
          <a:blip r:embed="rId2"/>
          <a:stretch>
            <a:fillRect/>
          </a:stretch>
        </p:blipFill>
        <p:spPr>
          <a:xfrm>
            <a:off x="3148330" y="1765935"/>
            <a:ext cx="6303645" cy="4739640"/>
          </a:xfrm>
          <a:prstGeom prst="rect">
            <a:avLst/>
          </a:prstGeom>
        </p:spPr>
      </p:pic>
      <p:sp>
        <p:nvSpPr>
          <p:cNvPr id="3" name="文本框 2"/>
          <p:cNvSpPr txBox="1"/>
          <p:nvPr/>
        </p:nvSpPr>
        <p:spPr>
          <a:xfrm>
            <a:off x="3133725" y="6521450"/>
            <a:ext cx="6299200" cy="368300"/>
          </a:xfrm>
          <a:prstGeom prst="rect">
            <a:avLst/>
          </a:prstGeom>
          <a:noFill/>
        </p:spPr>
        <p:txBody>
          <a:bodyPr wrap="square" rtlCol="0">
            <a:spAutoFit/>
          </a:bodyPr>
          <a:lstStyle/>
          <a:p>
            <a:pPr algn="ctr"/>
            <a:r>
              <a:rPr lang="zh-CN" altLang="en-US"/>
              <a:t>图12-13填制并审核代垫费用单</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123190"/>
            <a:ext cx="11989435" cy="5631180"/>
          </a:xfrm>
          <a:prstGeom prst="rect">
            <a:avLst/>
          </a:prstGeom>
          <a:noFill/>
        </p:spPr>
        <p:txBody>
          <a:bodyPr wrap="square" rtlCol="0">
            <a:spAutoFit/>
          </a:bodyPr>
          <a:lstStyle/>
          <a:p>
            <a:r>
              <a:rPr lang="zh-CN" altLang="en-US" sz="2400"/>
              <a:t>3.在应收款管理系统中对代垫费用单审核并确认应收款项</a:t>
            </a:r>
          </a:p>
          <a:p>
            <a:r>
              <a:rPr lang="zh-CN" altLang="en-US" sz="2400"/>
              <a:t>（1）以“001丁一”的身份登入企业应用平台，操作日期”2016-08-21”。</a:t>
            </a:r>
          </a:p>
          <a:p>
            <a:endParaRPr lang="zh-CN" altLang="en-US" sz="2400"/>
          </a:p>
          <a:p>
            <a:r>
              <a:rPr lang="zh-CN" altLang="en-US" sz="2400"/>
              <a:t>（2）执行“业务工作”-“应收款管理”-“应收单据处理”-“应收单据审核（双击）”命令，打开“应收单查询条件”窗口，选择单据日期“2016-08-21”，单击“确定”按钮。进入“单据处理-应收单据列表”窗口，单击“全选”按钮，执行“审核”命令，系统弹出审核结果提示框，单击“确定”按钮后退出。</a:t>
            </a:r>
          </a:p>
          <a:p>
            <a:endParaRPr lang="zh-CN" altLang="en-US" sz="2400"/>
          </a:p>
          <a:p>
            <a:r>
              <a:rPr lang="zh-CN" altLang="en-US" sz="2400"/>
              <a:t>（3）执行“业务工作”-“应收款管理”-“制单处理（双击）”命令，打开“制单查询”窗口，选择 “应收单制单”复选框，单击“确定”按钮。进入“制单-应收单制单”窗口，单击“全选”按钮，修改凭证类别为“转账凭证”，执行“制单”命令。</a:t>
            </a:r>
          </a:p>
          <a:p>
            <a:endParaRPr lang="zh-CN" altLang="en-US" sz="2400"/>
          </a:p>
          <a:p>
            <a:r>
              <a:rPr lang="zh-CN" altLang="en-US" sz="2400"/>
              <a:t>（4）进入“填制凭证”窗口，输入贷方科目“6051其他业务收入”，单击“保存”按钮，凭证左上角显示“已生成”红色字样，表示生成的凭证已传至总账管理系统。如图12-14所示。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 name="图片 417"/>
          <p:cNvPicPr>
            <a:picLocks noChangeAspect="1"/>
          </p:cNvPicPr>
          <p:nvPr/>
        </p:nvPicPr>
        <p:blipFill>
          <a:blip r:embed="rId2"/>
          <a:stretch>
            <a:fillRect/>
          </a:stretch>
        </p:blipFill>
        <p:spPr>
          <a:xfrm>
            <a:off x="478790" y="127000"/>
            <a:ext cx="11235055" cy="6416040"/>
          </a:xfrm>
          <a:prstGeom prst="rect">
            <a:avLst/>
          </a:prstGeom>
        </p:spPr>
      </p:pic>
      <p:sp>
        <p:nvSpPr>
          <p:cNvPr id="2" name="文本框 1"/>
          <p:cNvSpPr txBox="1"/>
          <p:nvPr/>
        </p:nvSpPr>
        <p:spPr>
          <a:xfrm>
            <a:off x="476885" y="6534150"/>
            <a:ext cx="11231245" cy="368300"/>
          </a:xfrm>
          <a:prstGeom prst="rect">
            <a:avLst/>
          </a:prstGeom>
          <a:noFill/>
        </p:spPr>
        <p:txBody>
          <a:bodyPr wrap="square" rtlCol="0">
            <a:spAutoFit/>
          </a:bodyPr>
          <a:lstStyle/>
          <a:p>
            <a:pPr algn="ctr"/>
            <a:r>
              <a:rPr lang="zh-CN" altLang="en-US"/>
              <a:t>图12-14填制凭证并保存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85420"/>
            <a:ext cx="11864975" cy="1938020"/>
          </a:xfrm>
          <a:prstGeom prst="rect">
            <a:avLst/>
          </a:prstGeom>
          <a:noFill/>
        </p:spPr>
        <p:txBody>
          <a:bodyPr wrap="square" rtlCol="0">
            <a:spAutoFit/>
          </a:bodyPr>
          <a:lstStyle/>
          <a:p>
            <a:r>
              <a:rPr lang="zh-CN" altLang="en-US" sz="2400" b="1"/>
              <a:t>五、多张发货单汇总开票</a:t>
            </a:r>
          </a:p>
          <a:p>
            <a:r>
              <a:rPr lang="zh-CN" altLang="en-US" sz="2400"/>
              <a:t>         2016年8月22日，销售部向长沙贸易公司出售电动机Ⅰ型15组，报价4000元/组，货物从成品库发出；同时，发出ɸ20mm铜芯线20千米，报价400元/千米，货物从辅料库发出。要求开具专用发票一张。</a:t>
            </a:r>
          </a:p>
          <a:p>
            <a:r>
              <a:rPr lang="zh-CN" altLang="en-US" sz="2400"/>
              <a:t>         以“005李丽”的身份登入企业应用平台，操作日期“2016-08-22”。</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1610" y="222885"/>
            <a:ext cx="11765280" cy="3784600"/>
          </a:xfrm>
          <a:prstGeom prst="rect">
            <a:avLst/>
          </a:prstGeom>
          <a:noFill/>
        </p:spPr>
        <p:txBody>
          <a:bodyPr wrap="square" rtlCol="0">
            <a:spAutoFit/>
          </a:bodyPr>
          <a:lstStyle/>
          <a:p>
            <a:r>
              <a:rPr lang="zh-CN" altLang="en-US" sz="2400"/>
              <a:t>1.在销售管理系统中填制并审核两张发货单</a:t>
            </a:r>
          </a:p>
          <a:p>
            <a:r>
              <a:rPr lang="zh-CN" altLang="en-US" sz="2400"/>
              <a:t>（1）执行“业务工作”-“供应链”-“销售管理”-“销售发货”-“发货单（双击）”命令，打开“发货单”窗口，单击“增加”按钮，弹出“查询条件选择-参照订单”窗口，单击“取消”按钮。</a:t>
            </a:r>
          </a:p>
          <a:p>
            <a:endParaRPr lang="zh-CN" altLang="en-US" sz="2400"/>
          </a:p>
          <a:p>
            <a:r>
              <a:rPr lang="zh-CN" altLang="en-US" sz="2400"/>
              <a:t>（2）进入“发货单”窗口，输入发货日期“2016-08-22”，客户“长沙贸易公司”，销售部门“销售部”；表体的第1条记录选择仓库“成品库”，存货名称“电动机Ⅰ型”，数量“15”，报价“4000”； 第2条记录选择仓库“辅料库”，存货名称“ɸ20mm铜芯线”，数量“20”，报价“400”。单击“保存”按钮，再执行“审核”命令后退出。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1610" y="210185"/>
            <a:ext cx="11827510" cy="3046095"/>
          </a:xfrm>
          <a:prstGeom prst="rect">
            <a:avLst/>
          </a:prstGeom>
          <a:noFill/>
        </p:spPr>
        <p:txBody>
          <a:bodyPr wrap="square" rtlCol="0">
            <a:spAutoFit/>
          </a:bodyPr>
          <a:lstStyle/>
          <a:p>
            <a:r>
              <a:rPr lang="zh-CN" altLang="en-US" sz="2400"/>
              <a:t>2.在销售管理系统中根据对应发货单填制并复核销售发票</a:t>
            </a:r>
          </a:p>
          <a:p>
            <a:r>
              <a:rPr lang="zh-CN" altLang="en-US" sz="2400"/>
              <a:t>（1）执行“业务工作”-“供应链”-“销售管理”-“销售开票”-“销售专用发票（双击）”命令，打开“销售专用发票”窗口，单击“增加”按钮，打开“查询条件选择-发票参照发货单”窗口，选择客户“长沙贸易公司”，发货单日期“2016-08-22”。 </a:t>
            </a:r>
          </a:p>
          <a:p>
            <a:endParaRPr lang="zh-CN" altLang="en-US" sz="2400"/>
          </a:p>
          <a:p>
            <a:r>
              <a:rPr lang="zh-CN" altLang="en-US" sz="2400"/>
              <a:t>（2）单击“确定”按钮，进入“参照生单”窗口，单击“全选”命令，再单击“OK确定”命令。将发货单销售信息带入销售专用发票，进入“销售专用发票”窗口，单击“保存”按钮，再执行“复核”按钮，保存并复核销售专用发票。</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135890"/>
            <a:ext cx="11939270" cy="1568450"/>
          </a:xfrm>
          <a:prstGeom prst="rect">
            <a:avLst/>
          </a:prstGeom>
          <a:noFill/>
        </p:spPr>
        <p:txBody>
          <a:bodyPr wrap="square" rtlCol="0">
            <a:spAutoFit/>
          </a:bodyPr>
          <a:lstStyle/>
          <a:p>
            <a:r>
              <a:rPr lang="zh-CN" altLang="en-US" sz="2400" b="1"/>
              <a:t>六、一张发货单分次开票</a:t>
            </a:r>
          </a:p>
          <a:p>
            <a:r>
              <a:rPr lang="zh-CN" altLang="en-US" sz="2400"/>
              <a:t>        2016年8月22日，销售部向武汉商贸公司出售ɸ20mm铜芯线15千米，报价400元/千米，货物从辅料库发出，应客户要求对上述货物开具两张销售专用发票，一张数量10千米，一张数量5千米。</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198120"/>
            <a:ext cx="11939270" cy="3046095"/>
          </a:xfrm>
          <a:prstGeom prst="rect">
            <a:avLst/>
          </a:prstGeom>
          <a:noFill/>
        </p:spPr>
        <p:txBody>
          <a:bodyPr wrap="square" rtlCol="0">
            <a:spAutoFit/>
          </a:bodyPr>
          <a:lstStyle/>
          <a:p>
            <a:r>
              <a:rPr lang="zh-CN" altLang="en-US" sz="2400"/>
              <a:t>1.在销售管理系统中填制并审核发货单</a:t>
            </a:r>
          </a:p>
          <a:p>
            <a:r>
              <a:rPr lang="zh-CN" altLang="en-US" sz="2400"/>
              <a:t>（1）执行“业务工作”-“供应链”-“销售管理”-“销售发货”-“发货单（双击）”命令，打开“发货单”窗口，单击“增加”按钮，弹出“查询条件选择-参照订单”窗口，单击“取消”按钮。</a:t>
            </a:r>
          </a:p>
          <a:p>
            <a:endParaRPr lang="zh-CN" altLang="en-US" sz="2400"/>
          </a:p>
          <a:p>
            <a:r>
              <a:rPr lang="zh-CN" altLang="en-US" sz="2400"/>
              <a:t>（2）进入“发货单”窗口，输入发货日期“2016-08-22”，客户“武汉商贸公司”，销售部门“销售部”，选择仓库“辅料库”，存货名称“ɸ20mm铜芯线”，数量“15”，报价“400”。单击“保存”按钮，再执行“审核”命令后退出。 </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675" y="346710"/>
            <a:ext cx="11765915" cy="1198880"/>
          </a:xfrm>
          <a:prstGeom prst="rect">
            <a:avLst/>
          </a:prstGeom>
          <a:noFill/>
        </p:spPr>
        <p:txBody>
          <a:bodyPr wrap="square" rtlCol="0">
            <a:spAutoFit/>
          </a:bodyPr>
          <a:lstStyle/>
          <a:p>
            <a:r>
              <a:rPr lang="zh-CN" altLang="en-US" sz="2400" b="1"/>
              <a:t>实验准备：</a:t>
            </a:r>
          </a:p>
          <a:p>
            <a:endParaRPr lang="zh-CN" altLang="en-US" sz="2400" b="1"/>
          </a:p>
          <a:p>
            <a:r>
              <a:rPr lang="zh-CN" altLang="en-US" sz="2400"/>
              <a:t>引入“第十章 销售管理系统”账套数据。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147955"/>
            <a:ext cx="11926570" cy="5262245"/>
          </a:xfrm>
          <a:prstGeom prst="rect">
            <a:avLst/>
          </a:prstGeom>
          <a:noFill/>
        </p:spPr>
        <p:txBody>
          <a:bodyPr wrap="square" rtlCol="0">
            <a:spAutoFit/>
          </a:bodyPr>
          <a:lstStyle/>
          <a:p>
            <a:r>
              <a:rPr lang="zh-CN" altLang="en-US" sz="2400"/>
              <a:t>2.在销售管理系统中根据对应发货单分次填制两张销售专用发票并复核</a:t>
            </a:r>
          </a:p>
          <a:p>
            <a:r>
              <a:rPr lang="zh-CN" altLang="en-US" sz="2400"/>
              <a:t>（1）执行“业务工作”-“供应链”-“销售管理”-“销售开票”-“销售专用发票（双击）”命令，打开“销售专用发票”窗口，单击“增加”按钮，打开“查询条件选择-发票参照发货单”窗口，选择客户“武汉商贸公司”，发货单日期“2016-08-22”。 </a:t>
            </a:r>
          </a:p>
          <a:p>
            <a:endParaRPr lang="zh-CN" altLang="en-US" sz="2400"/>
          </a:p>
          <a:p>
            <a:r>
              <a:rPr lang="zh-CN" altLang="en-US" sz="2400"/>
              <a:t>（2）单击“确定”按钮，进入“参照生单”窗口，单击“全选”命令，再单击“OK确定”命令。将发货单销售信息带入销售专用发票，进入“销售专用发票”窗口，修改数量“10”，单击“保存”按钮，再执行“复核”按钮，保存并复核一张销售专用发票。</a:t>
            </a:r>
          </a:p>
          <a:p>
            <a:endParaRPr lang="zh-CN" altLang="en-US" sz="2400"/>
          </a:p>
          <a:p>
            <a:r>
              <a:rPr lang="zh-CN" altLang="en-US" sz="2400"/>
              <a:t>（3）单击“增加”按钮，打开“查询条件选择-发票参照发货单”窗口，选择客户“武汉商贸公司”，发货单日期“2016-08-22”。单击“确定”按钮，进入“参照生单”窗口，此时“未开票数量”显示“5”，单击“全选”命令，再单击“OK确定”命令。将发货单销售信息带入销售专用发票，进入“销售专用发票”窗口，单击“保存”按钮，再执行“复核”按钮，保存并复核另一张销售专用发票。</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910" y="210185"/>
            <a:ext cx="11815445" cy="1568450"/>
          </a:xfrm>
          <a:prstGeom prst="rect">
            <a:avLst/>
          </a:prstGeom>
          <a:noFill/>
        </p:spPr>
        <p:txBody>
          <a:bodyPr wrap="square" rtlCol="0">
            <a:spAutoFit/>
          </a:bodyPr>
          <a:lstStyle/>
          <a:p>
            <a:r>
              <a:rPr lang="zh-CN" altLang="en-US" sz="2400" b="1"/>
              <a:t>七、开票直接发货</a:t>
            </a:r>
          </a:p>
          <a:p>
            <a:r>
              <a:rPr lang="zh-CN" altLang="en-US" sz="2400"/>
              <a:t>         2016年8月23日，销售部向长沙贸易公司出售ɸ20mm铜芯线10千米，报价400元/千米，货物从辅料库发出，据此开具销售专用发票一张。</a:t>
            </a:r>
          </a:p>
          <a:p>
            <a:r>
              <a:rPr lang="zh-CN" altLang="en-US" sz="2400"/>
              <a:t>         以“005李丽”的身份登入企业应用平台，操作日期”2016-08-23”。</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85420"/>
            <a:ext cx="11951970" cy="6000750"/>
          </a:xfrm>
          <a:prstGeom prst="rect">
            <a:avLst/>
          </a:prstGeom>
          <a:noFill/>
        </p:spPr>
        <p:txBody>
          <a:bodyPr wrap="square" rtlCol="0">
            <a:spAutoFit/>
          </a:bodyPr>
          <a:lstStyle/>
          <a:p>
            <a:r>
              <a:rPr lang="zh-CN" altLang="en-US" sz="2400"/>
              <a:t>1.在销售管理系统中填制并复核销售专用发票</a:t>
            </a:r>
          </a:p>
          <a:p>
            <a:r>
              <a:rPr lang="zh-CN" altLang="en-US" sz="2400"/>
              <a:t>（1）执行“业务工作”-“供应链”-“销售管理”-“销售开票”-“销售专用发票（双击）”命令，打开“销售专用发票”窗口，单击“增加”按钮，打开“查询条件选择-发票参照发货单”窗口，单击“取消”按钮返回“销售专用发票”窗口。 </a:t>
            </a:r>
          </a:p>
          <a:p>
            <a:r>
              <a:rPr lang="zh-CN" altLang="en-US" sz="2400"/>
              <a:t>（2）选择客户“长沙贸易公司”，仓库“辅料库”，存货名称“ɸ20mm铜芯线”，数量“10”，报价“400”，单击“保存”按钮，再执行“复核”命令。</a:t>
            </a:r>
          </a:p>
          <a:p>
            <a:endParaRPr lang="zh-CN" altLang="en-US" sz="2400"/>
          </a:p>
          <a:p>
            <a:r>
              <a:rPr lang="zh-CN" altLang="en-US" sz="2400"/>
              <a:t>2.在销售管理系统中查询销售发货单</a:t>
            </a:r>
          </a:p>
          <a:p>
            <a:r>
              <a:rPr lang="zh-CN" altLang="en-US" sz="2400"/>
              <a:t>        执行“业务工作”-“供应链”-“销售管理”-“销售发货”-“发货单（双击）”命令，进入“发货单”窗口，点击“下一张”按钮，可以查看根据销售专用发票自动生成的销售发货单。</a:t>
            </a:r>
          </a:p>
          <a:p>
            <a:endParaRPr lang="zh-CN" altLang="en-US" sz="2400"/>
          </a:p>
          <a:p>
            <a:r>
              <a:rPr lang="zh-CN" altLang="en-US" sz="2400"/>
              <a:t>3.在库存管理系统中查询销售出库单</a:t>
            </a:r>
          </a:p>
          <a:p>
            <a:r>
              <a:rPr lang="zh-CN" altLang="en-US" sz="2400"/>
              <a:t>         执行“业务工作”-“供应链”-“库存管理”-“出库业务”-“销售出库单（双击）”命令，进入“销售出库单”窗口，点击“下一张”按钮，可以查看根据销售专用发票自动生成的销售出库单。如图12-15所示。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8" name="图片 418"/>
          <p:cNvPicPr>
            <a:picLocks noChangeAspect="1"/>
          </p:cNvPicPr>
          <p:nvPr/>
        </p:nvPicPr>
        <p:blipFill>
          <a:blip r:embed="rId2"/>
          <a:stretch>
            <a:fillRect/>
          </a:stretch>
        </p:blipFill>
        <p:spPr>
          <a:xfrm>
            <a:off x="1247140" y="8890"/>
            <a:ext cx="9698355" cy="6443345"/>
          </a:xfrm>
          <a:prstGeom prst="rect">
            <a:avLst/>
          </a:prstGeom>
        </p:spPr>
      </p:pic>
      <p:sp>
        <p:nvSpPr>
          <p:cNvPr id="2" name="文本框 1"/>
          <p:cNvSpPr txBox="1"/>
          <p:nvPr/>
        </p:nvSpPr>
        <p:spPr>
          <a:xfrm>
            <a:off x="1237615" y="6471920"/>
            <a:ext cx="9727565" cy="368300"/>
          </a:xfrm>
          <a:prstGeom prst="rect">
            <a:avLst/>
          </a:prstGeom>
          <a:noFill/>
        </p:spPr>
        <p:txBody>
          <a:bodyPr wrap="square" rtlCol="0">
            <a:spAutoFit/>
          </a:bodyPr>
          <a:lstStyle/>
          <a:p>
            <a:pPr algn="ctr"/>
            <a:r>
              <a:rPr lang="zh-CN" altLang="en-US"/>
              <a:t>图12-15销售出库单查询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9710" y="234950"/>
            <a:ext cx="11753215" cy="1938020"/>
          </a:xfrm>
          <a:prstGeom prst="rect">
            <a:avLst/>
          </a:prstGeom>
          <a:noFill/>
        </p:spPr>
        <p:txBody>
          <a:bodyPr wrap="square" rtlCol="0">
            <a:spAutoFit/>
          </a:bodyPr>
          <a:lstStyle/>
          <a:p>
            <a:r>
              <a:rPr lang="zh-CN" altLang="en-US" sz="2400" b="1"/>
              <a:t>八、一次销售，分次出库</a:t>
            </a:r>
          </a:p>
          <a:p>
            <a:r>
              <a:rPr lang="zh-CN" altLang="en-US" sz="2400"/>
              <a:t>         2016年8月23日，销售部向上海科技公司出售GB级电磁阀5组，由原料库发货，报价1000元/组，同时开具专用发票一张。当天，客户根据发货单从原料库领出GB级电磁阀3组。次日，根据发货单领走剩余部分。</a:t>
            </a:r>
          </a:p>
          <a:p>
            <a:r>
              <a:rPr lang="zh-CN" altLang="en-US" sz="2400"/>
              <a:t>         以“005李丽”的身份登入企业应用平台，操作日期”2016-08-23”</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1610" y="210185"/>
            <a:ext cx="11852275" cy="1322070"/>
          </a:xfrm>
          <a:prstGeom prst="rect">
            <a:avLst/>
          </a:prstGeom>
          <a:noFill/>
        </p:spPr>
        <p:txBody>
          <a:bodyPr wrap="square" rtlCol="0">
            <a:spAutoFit/>
          </a:bodyPr>
          <a:lstStyle/>
          <a:p>
            <a:r>
              <a:rPr lang="zh-CN" altLang="en-US" sz="2000"/>
              <a:t>1.在销售管理系统中设置相关选项</a:t>
            </a:r>
          </a:p>
          <a:p>
            <a:r>
              <a:rPr lang="zh-CN" altLang="en-US" sz="2000"/>
              <a:t>          前述业务操作下的单据（发货单、发票）全部审核完毕后，执行“业务工作”-“供应链”-“销售管理”-“设置”-“销售选项（双击）”命令，进入“销售选项”窗口，取消业务控制选项卡下“销售生成出库单”复选框后单击“确定”后退出。如图12-16所示。</a:t>
            </a:r>
          </a:p>
        </p:txBody>
      </p:sp>
      <p:pic>
        <p:nvPicPr>
          <p:cNvPr id="419" name="图片 419"/>
          <p:cNvPicPr>
            <a:picLocks noChangeAspect="1"/>
          </p:cNvPicPr>
          <p:nvPr/>
        </p:nvPicPr>
        <p:blipFill>
          <a:blip r:embed="rId2"/>
          <a:stretch>
            <a:fillRect/>
          </a:stretch>
        </p:blipFill>
        <p:spPr>
          <a:xfrm>
            <a:off x="1807210" y="1532255"/>
            <a:ext cx="8978900" cy="5036820"/>
          </a:xfrm>
          <a:prstGeom prst="rect">
            <a:avLst/>
          </a:prstGeom>
        </p:spPr>
      </p:pic>
      <p:sp>
        <p:nvSpPr>
          <p:cNvPr id="3" name="文本框 2"/>
          <p:cNvSpPr txBox="1"/>
          <p:nvPr/>
        </p:nvSpPr>
        <p:spPr>
          <a:xfrm>
            <a:off x="1829435" y="6534150"/>
            <a:ext cx="8933180" cy="368300"/>
          </a:xfrm>
          <a:prstGeom prst="rect">
            <a:avLst/>
          </a:prstGeom>
          <a:noFill/>
        </p:spPr>
        <p:txBody>
          <a:bodyPr wrap="square" rtlCol="0">
            <a:spAutoFit/>
          </a:bodyPr>
          <a:lstStyle/>
          <a:p>
            <a:pPr algn="ctr"/>
            <a:r>
              <a:rPr lang="zh-CN" altLang="en-US"/>
              <a:t>图12-16销售选项设置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123190"/>
            <a:ext cx="11976735" cy="6369685"/>
          </a:xfrm>
          <a:prstGeom prst="rect">
            <a:avLst/>
          </a:prstGeom>
          <a:noFill/>
        </p:spPr>
        <p:txBody>
          <a:bodyPr wrap="square" rtlCol="0">
            <a:spAutoFit/>
          </a:bodyPr>
          <a:lstStyle/>
          <a:p>
            <a:r>
              <a:rPr lang="zh-CN" altLang="en-US" sz="2400"/>
              <a:t>2.在销售管理系统中填制并审核发货单</a:t>
            </a:r>
          </a:p>
          <a:p>
            <a:r>
              <a:rPr lang="zh-CN" altLang="en-US" sz="2400"/>
              <a:t>（1）执行“业务工作”-“供应链”-“销售管理”-“销售发货”-“发货单（双击）”命令，打开“发货单”窗口，单击“增加”按钮，弹出“查询条件选择-参照订单”窗口，单击“取消”按钮。</a:t>
            </a:r>
          </a:p>
          <a:p>
            <a:endParaRPr lang="zh-CN" altLang="en-US" sz="2400"/>
          </a:p>
          <a:p>
            <a:r>
              <a:rPr lang="zh-CN" altLang="en-US" sz="2400"/>
              <a:t>（2）进入“发货单”窗口，输入发货日期“2016-08-23”，客户“上海科技公司”，销售部门“销售部”，选择仓库“原料库”，存货名称“GB级电磁阀”，数量“5”，报价“1000”，单击“保存”按钮，再执行“审核”命令后退出。</a:t>
            </a:r>
          </a:p>
          <a:p>
            <a:endParaRPr lang="zh-CN" altLang="en-US" sz="2400"/>
          </a:p>
          <a:p>
            <a:r>
              <a:rPr lang="zh-CN" altLang="en-US" sz="2400"/>
              <a:t>3.在销售管理系统中根据发货单填制并复核销售专用发票</a:t>
            </a:r>
          </a:p>
          <a:p>
            <a:r>
              <a:rPr lang="zh-CN" altLang="en-US" sz="2400"/>
              <a:t>（1）执行“业务工作”-“供应链”-“销售管理”-“销售开票”-“销售专用发票（双击）”命令，打开“销售专用发票”窗口，单击“增加”按钮，打开“查询条件选择-发票参照发货单”窗口，选择发货单日期“2016-08-23”。单击“确定”按钮，进入“参照生单”窗口，选择上面已经生成的订单，单击“OK确定”。 </a:t>
            </a:r>
          </a:p>
          <a:p>
            <a:endParaRPr lang="zh-CN" altLang="en-US" sz="2400"/>
          </a:p>
          <a:p>
            <a:r>
              <a:rPr lang="zh-CN" altLang="en-US" sz="2400"/>
              <a:t>（2）将发货单信息带入销售专用发票。单击“保存”按钮，再单击“复核”按钮后退出。如图12-17所示。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 name="图片 420"/>
          <p:cNvPicPr>
            <a:picLocks noChangeAspect="1"/>
          </p:cNvPicPr>
          <p:nvPr/>
        </p:nvPicPr>
        <p:blipFill>
          <a:blip r:embed="rId2"/>
          <a:stretch>
            <a:fillRect/>
          </a:stretch>
        </p:blipFill>
        <p:spPr>
          <a:xfrm>
            <a:off x="960755" y="8255"/>
            <a:ext cx="10270490" cy="6491605"/>
          </a:xfrm>
          <a:prstGeom prst="rect">
            <a:avLst/>
          </a:prstGeom>
        </p:spPr>
      </p:pic>
      <p:sp>
        <p:nvSpPr>
          <p:cNvPr id="2" name="文本框 1"/>
          <p:cNvSpPr txBox="1"/>
          <p:nvPr/>
        </p:nvSpPr>
        <p:spPr>
          <a:xfrm>
            <a:off x="989330" y="6521450"/>
            <a:ext cx="10174605" cy="368300"/>
          </a:xfrm>
          <a:prstGeom prst="rect">
            <a:avLst/>
          </a:prstGeom>
          <a:noFill/>
        </p:spPr>
        <p:txBody>
          <a:bodyPr wrap="square" rtlCol="0">
            <a:spAutoFit/>
          </a:bodyPr>
          <a:lstStyle/>
          <a:p>
            <a:pPr algn="ctr"/>
            <a:r>
              <a:rPr lang="zh-CN" altLang="en-US"/>
              <a:t>图12-17填制销售专用发票并复核</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47955"/>
            <a:ext cx="11939270" cy="6369685"/>
          </a:xfrm>
          <a:prstGeom prst="rect">
            <a:avLst/>
          </a:prstGeom>
          <a:noFill/>
        </p:spPr>
        <p:txBody>
          <a:bodyPr wrap="square" rtlCol="0">
            <a:spAutoFit/>
          </a:bodyPr>
          <a:lstStyle/>
          <a:p>
            <a:r>
              <a:rPr lang="zh-CN" altLang="en-US" sz="2400"/>
              <a:t>4.在库存管理系统中根据发货单开具销售出库单</a:t>
            </a:r>
          </a:p>
          <a:p>
            <a:r>
              <a:rPr lang="zh-CN" altLang="en-US" sz="2400"/>
              <a:t>（1）执行“业务工作”-“供应链”-“库存管理”-“出库业务”-“销售出库单（双击）”命令，打开“销售出库单”窗口，单击“生单”按钮，打开“查询条件选择-销售发货单列表”窗口，选择单据日期“2016-08-23”。 </a:t>
            </a:r>
          </a:p>
          <a:p>
            <a:r>
              <a:rPr lang="zh-CN" altLang="en-US" sz="2400"/>
              <a:t>（2）单击“确定”按钮，进入“销售生单”窗口，选中作为生单对象的销售发货单，移动水平滚动条，修改“销售发货单生单表体”中“本次出库数量”为“3”，单击“OK确定”按钮。系统弹出“生单成功！”提示框，单击“确定”按钮，生成销售出库单。单击“审核”按钮，系统弹出“该单据审核成功！”提示框，单击“确定”按钮返回。</a:t>
            </a:r>
          </a:p>
          <a:p>
            <a:r>
              <a:rPr lang="zh-CN" altLang="en-US" sz="2400"/>
              <a:t>（3）同理，填制第二张销售出库单，出库日期“2016-08-24”，出库数量”2“。</a:t>
            </a:r>
          </a:p>
          <a:p>
            <a:r>
              <a:rPr lang="zh-CN" altLang="en-US" sz="2400"/>
              <a:t>（4）执行“业务工作”-“供应链”-“库存管理”-“出库业务”-“销售出库单（双击）”命令，打开“销售出库单”窗口，单击“生单”按钮，打开“查询条件选择-销售发货单列表”窗口，选择单据日期“2016-08-23”。 </a:t>
            </a:r>
          </a:p>
          <a:p>
            <a:r>
              <a:rPr lang="zh-CN" altLang="en-US" sz="2400"/>
              <a:t>（5）单击“确定”按钮，进入“销售生单”窗口，选中作为生单对象的销售发货单，移动水平滚动条，注意到“销售发货单生单表体”中“本次出库数量”为“2”，单击“OK确定”按钮。</a:t>
            </a:r>
          </a:p>
          <a:p>
            <a:r>
              <a:rPr lang="zh-CN" altLang="en-US" sz="2400"/>
              <a:t>（6）系统弹出“生单成功！”提示框，单击“确定”按钮，生成销售出库单。单击“审核”按钮，系统弹出“该单据审核成功！”提示框，单击“确定”按钮返回。</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135890"/>
            <a:ext cx="12063730" cy="1938020"/>
          </a:xfrm>
          <a:prstGeom prst="rect">
            <a:avLst/>
          </a:prstGeom>
          <a:noFill/>
        </p:spPr>
        <p:txBody>
          <a:bodyPr wrap="square" rtlCol="0">
            <a:spAutoFit/>
          </a:bodyPr>
          <a:lstStyle/>
          <a:p>
            <a:r>
              <a:rPr lang="zh-CN" altLang="en-US" sz="2400" b="1"/>
              <a:t>九、超发货单出库及开票</a:t>
            </a:r>
          </a:p>
          <a:p>
            <a:r>
              <a:rPr lang="zh-CN" altLang="en-US" sz="2400"/>
              <a:t>         2016年8月24日，销售部向上海科技公司出售GB级电磁阀2组，由原料库发货，报价1000元/组。开具发票时，客户要求多买一组，根据客户要求开具3组GB级电磁阀的专用发票，客户从原料库领出GB级电磁阀3组。</a:t>
            </a:r>
          </a:p>
          <a:p>
            <a:r>
              <a:rPr lang="zh-CN" altLang="en-US" sz="2400"/>
              <a:t>以“005李丽”的身份登入企业应用平台，操作日期”2016-08-24”。</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905" y="309880"/>
            <a:ext cx="11715750" cy="2306955"/>
          </a:xfrm>
          <a:prstGeom prst="rect">
            <a:avLst/>
          </a:prstGeom>
          <a:noFill/>
        </p:spPr>
        <p:txBody>
          <a:bodyPr wrap="square" rtlCol="0">
            <a:spAutoFit/>
          </a:bodyPr>
          <a:lstStyle/>
          <a:p>
            <a:pPr algn="ctr"/>
            <a:r>
              <a:rPr lang="zh-CN" altLang="en-US" sz="2400" b="1"/>
              <a:t>第一节 普通销售业务</a:t>
            </a:r>
          </a:p>
          <a:p>
            <a:r>
              <a:rPr lang="zh-CN" altLang="en-US" sz="2400"/>
              <a:t>        以“005李丽”的身份、业务日期进入销售管理系统，对该笔销售业务进行处理；进入库存管理系统，对该笔销售业务所生成的出库单进行审核；进入存货核算系统，对该笔销售业务所产生的出库单记账并生成凭证。</a:t>
            </a:r>
          </a:p>
          <a:p>
            <a:r>
              <a:rPr lang="zh-CN" altLang="en-US" sz="2400"/>
              <a:t>         以“001丁一”的身份、业务日期进入应收款管理系统，对该笔销售业务所产生的发票制单，对有结算要求的业务结算，并生成凭证。</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60655"/>
            <a:ext cx="11988800" cy="1322070"/>
          </a:xfrm>
          <a:prstGeom prst="rect">
            <a:avLst/>
          </a:prstGeom>
          <a:noFill/>
        </p:spPr>
        <p:txBody>
          <a:bodyPr wrap="square" rtlCol="0">
            <a:spAutoFit/>
          </a:bodyPr>
          <a:lstStyle/>
          <a:p>
            <a:r>
              <a:rPr lang="zh-CN" altLang="en-US" sz="2000"/>
              <a:t>1.在库存管理系统中修改相关选项设置</a:t>
            </a:r>
          </a:p>
          <a:p>
            <a:r>
              <a:rPr lang="zh-CN" altLang="en-US" sz="2000"/>
              <a:t>        执行”业务工作“-”供应链“-”库存管理“-”初始设置“-”选项（双击）“命令，打开“库存选项设置”窗口，选中“专用设置”选项卡中的“允许超发货单出库”复选框，单击“确定”按钮返回。如图12-18所示。</a:t>
            </a:r>
          </a:p>
        </p:txBody>
      </p:sp>
      <p:pic>
        <p:nvPicPr>
          <p:cNvPr id="421" name="图片 421"/>
          <p:cNvPicPr>
            <a:picLocks noChangeAspect="1"/>
          </p:cNvPicPr>
          <p:nvPr/>
        </p:nvPicPr>
        <p:blipFill>
          <a:blip r:embed="rId2"/>
          <a:stretch>
            <a:fillRect/>
          </a:stretch>
        </p:blipFill>
        <p:spPr>
          <a:xfrm>
            <a:off x="3082290" y="1229360"/>
            <a:ext cx="6635750" cy="5344795"/>
          </a:xfrm>
          <a:prstGeom prst="rect">
            <a:avLst/>
          </a:prstGeom>
        </p:spPr>
      </p:pic>
      <p:sp>
        <p:nvSpPr>
          <p:cNvPr id="3" name="文本框 2"/>
          <p:cNvSpPr txBox="1"/>
          <p:nvPr/>
        </p:nvSpPr>
        <p:spPr>
          <a:xfrm>
            <a:off x="3108960" y="6499225"/>
            <a:ext cx="6609080" cy="368300"/>
          </a:xfrm>
          <a:prstGeom prst="rect">
            <a:avLst/>
          </a:prstGeom>
          <a:noFill/>
        </p:spPr>
        <p:txBody>
          <a:bodyPr wrap="square" rtlCol="0">
            <a:spAutoFit/>
          </a:bodyPr>
          <a:lstStyle/>
          <a:p>
            <a:pPr algn="ctr"/>
            <a:r>
              <a:rPr lang="zh-CN" altLang="en-US"/>
              <a:t>图12-18库存选项设置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35890"/>
            <a:ext cx="11976735" cy="1322070"/>
          </a:xfrm>
          <a:prstGeom prst="rect">
            <a:avLst/>
          </a:prstGeom>
          <a:noFill/>
        </p:spPr>
        <p:txBody>
          <a:bodyPr wrap="square" rtlCol="0">
            <a:spAutoFit/>
          </a:bodyPr>
          <a:lstStyle/>
          <a:p>
            <a:r>
              <a:rPr lang="zh-CN" altLang="en-US" sz="2000"/>
              <a:t>2.在销售管理系统中修改相关选项设置</a:t>
            </a:r>
          </a:p>
          <a:p>
            <a:r>
              <a:rPr lang="zh-CN" altLang="en-US" sz="2000"/>
              <a:t>        执行”业务工作“-”供应链“-”销售管理“-”设置“-”销售选项（双击）“命令，打开“销售选项”窗口，选中“业务控制”选项卡中的“允许超发货量开票”复选框，单击“确定”按钮返回。如图12-19所示。</a:t>
            </a:r>
          </a:p>
        </p:txBody>
      </p:sp>
      <p:pic>
        <p:nvPicPr>
          <p:cNvPr id="422" name="图片 422"/>
          <p:cNvPicPr>
            <a:picLocks noChangeAspect="1"/>
          </p:cNvPicPr>
          <p:nvPr/>
        </p:nvPicPr>
        <p:blipFill>
          <a:blip r:embed="rId2"/>
          <a:stretch>
            <a:fillRect/>
          </a:stretch>
        </p:blipFill>
        <p:spPr>
          <a:xfrm>
            <a:off x="2318385" y="1228090"/>
            <a:ext cx="8275320" cy="5310505"/>
          </a:xfrm>
          <a:prstGeom prst="rect">
            <a:avLst/>
          </a:prstGeom>
        </p:spPr>
      </p:pic>
      <p:sp>
        <p:nvSpPr>
          <p:cNvPr id="3" name="文本框 2"/>
          <p:cNvSpPr txBox="1"/>
          <p:nvPr/>
        </p:nvSpPr>
        <p:spPr>
          <a:xfrm>
            <a:off x="2306320" y="6534150"/>
            <a:ext cx="8274050" cy="368300"/>
          </a:xfrm>
          <a:prstGeom prst="rect">
            <a:avLst/>
          </a:prstGeom>
          <a:noFill/>
        </p:spPr>
        <p:txBody>
          <a:bodyPr wrap="square" rtlCol="0">
            <a:spAutoFit/>
          </a:bodyPr>
          <a:lstStyle/>
          <a:p>
            <a:pPr algn="ctr"/>
            <a:r>
              <a:rPr lang="zh-CN" altLang="en-US"/>
              <a:t>图12-19销售选项设置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98425"/>
            <a:ext cx="12001500" cy="1322070"/>
          </a:xfrm>
          <a:prstGeom prst="rect">
            <a:avLst/>
          </a:prstGeom>
          <a:noFill/>
        </p:spPr>
        <p:txBody>
          <a:bodyPr wrap="square" rtlCol="0">
            <a:spAutoFit/>
          </a:bodyPr>
          <a:lstStyle/>
          <a:p>
            <a:r>
              <a:rPr lang="zh-CN" altLang="en-US" sz="2000"/>
              <a:t>3.在企业应用平台中修改存货档案并设置超额出库上限为50%</a:t>
            </a:r>
          </a:p>
          <a:p>
            <a:r>
              <a:rPr lang="zh-CN" altLang="en-US" sz="2000"/>
              <a:t>         执行“基础设置”-“基础档案”-“存货”-“存货档案（双击）”命令，进入“存货档案”窗口，选择“电磁阀”分类下的GB级电磁阀记录行，单击“修改”按钮。进入“修改存货档案”窗口，打开“控制”选项卡，在“出库超额上限”一栏输入“0.5”，单击“保存”按钮。如图12-20所示。</a:t>
            </a:r>
          </a:p>
        </p:txBody>
      </p:sp>
      <p:pic>
        <p:nvPicPr>
          <p:cNvPr id="423" name="图片 423"/>
          <p:cNvPicPr>
            <a:picLocks noChangeAspect="1"/>
          </p:cNvPicPr>
          <p:nvPr/>
        </p:nvPicPr>
        <p:blipFill>
          <a:blip r:embed="rId2"/>
          <a:stretch>
            <a:fillRect/>
          </a:stretch>
        </p:blipFill>
        <p:spPr>
          <a:xfrm>
            <a:off x="2444115" y="1420495"/>
            <a:ext cx="7801610" cy="5189855"/>
          </a:xfrm>
          <a:prstGeom prst="rect">
            <a:avLst/>
          </a:prstGeom>
        </p:spPr>
      </p:pic>
      <p:sp>
        <p:nvSpPr>
          <p:cNvPr id="3" name="文本框 2"/>
          <p:cNvSpPr txBox="1"/>
          <p:nvPr/>
        </p:nvSpPr>
        <p:spPr>
          <a:xfrm>
            <a:off x="2444115" y="6534150"/>
            <a:ext cx="7851775" cy="368300"/>
          </a:xfrm>
          <a:prstGeom prst="rect">
            <a:avLst/>
          </a:prstGeom>
          <a:noFill/>
        </p:spPr>
        <p:txBody>
          <a:bodyPr wrap="square" rtlCol="0">
            <a:spAutoFit/>
          </a:bodyPr>
          <a:lstStyle/>
          <a:p>
            <a:pPr algn="ctr"/>
            <a:r>
              <a:rPr lang="zh-CN" altLang="en-US"/>
              <a:t>图12-20存货档案修改</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47955"/>
            <a:ext cx="11964035" cy="3046095"/>
          </a:xfrm>
          <a:prstGeom prst="rect">
            <a:avLst/>
          </a:prstGeom>
          <a:noFill/>
        </p:spPr>
        <p:txBody>
          <a:bodyPr wrap="square" rtlCol="0">
            <a:spAutoFit/>
          </a:bodyPr>
          <a:lstStyle/>
          <a:p>
            <a:r>
              <a:rPr lang="zh-CN" altLang="en-US" sz="2400"/>
              <a:t>4.在销售管理系统中填制并审核发货单</a:t>
            </a:r>
          </a:p>
          <a:p>
            <a:r>
              <a:rPr lang="zh-CN" altLang="en-US" sz="2400"/>
              <a:t>（1）执行“业务工作”-“供应链”-“销售管理”-“销售发货”-“发货单（双击）”命令，打开“发货单”窗口，单击“增加”按钮，弹出“查询条件选择-参照订单”窗口，单击“取消”按钮。</a:t>
            </a:r>
          </a:p>
          <a:p>
            <a:endParaRPr lang="zh-CN" altLang="en-US" sz="2400"/>
          </a:p>
          <a:p>
            <a:r>
              <a:rPr lang="zh-CN" altLang="en-US" sz="2400"/>
              <a:t>（2）进入“发货单”窗口，输入发货日期“2016-08-24”，客户“上海科技公司”，销售部门“销售部”，选择仓库“原料库”，存货名称“GB级电磁阀”，数量“2”，报价“1000”，单击“保存”按钮，再执行“审核”命令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675" y="198120"/>
            <a:ext cx="11765915" cy="3046095"/>
          </a:xfrm>
          <a:prstGeom prst="rect">
            <a:avLst/>
          </a:prstGeom>
          <a:noFill/>
        </p:spPr>
        <p:txBody>
          <a:bodyPr wrap="square" rtlCol="0">
            <a:spAutoFit/>
          </a:bodyPr>
          <a:lstStyle/>
          <a:p>
            <a:r>
              <a:rPr lang="zh-CN" altLang="en-US" sz="2400"/>
              <a:t>5.在销售管理系统中根据发货单填制并复核销售专用发票</a:t>
            </a:r>
          </a:p>
          <a:p>
            <a:r>
              <a:rPr lang="zh-CN" altLang="en-US" sz="2400"/>
              <a:t>（1）执行“业务工作”-“供应链”-“销售管理”-“销售开票”-“销售专用发票（双击）”命令，打开“销售专用发票”窗口，单击“增加”按钮，打开“查询条件选择-发票参照发货单”窗口，选择发货单日期“2016-08-24”。 </a:t>
            </a:r>
          </a:p>
          <a:p>
            <a:endParaRPr lang="zh-CN" altLang="en-US" sz="2400"/>
          </a:p>
          <a:p>
            <a:r>
              <a:rPr lang="zh-CN" altLang="en-US" sz="2400"/>
              <a:t>（2）单击“确定”按钮，进入“参照生单”窗口，选择上面已经生成的订单，单击“OK确定”。将发货单信息带入销售专用发票。修改数量为“3”，单击“保存”按钮，再单击“复核”按钮后退出。如图12-21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4" name="图片 424"/>
          <p:cNvPicPr>
            <a:picLocks noChangeAspect="1"/>
          </p:cNvPicPr>
          <p:nvPr/>
        </p:nvPicPr>
        <p:blipFill>
          <a:blip r:embed="rId2"/>
          <a:stretch>
            <a:fillRect/>
          </a:stretch>
        </p:blipFill>
        <p:spPr>
          <a:xfrm>
            <a:off x="1257935" y="25400"/>
            <a:ext cx="9675495" cy="6524625"/>
          </a:xfrm>
          <a:prstGeom prst="rect">
            <a:avLst/>
          </a:prstGeom>
        </p:spPr>
      </p:pic>
      <p:sp>
        <p:nvSpPr>
          <p:cNvPr id="2" name="文本框 1"/>
          <p:cNvSpPr txBox="1"/>
          <p:nvPr/>
        </p:nvSpPr>
        <p:spPr>
          <a:xfrm>
            <a:off x="1262380" y="6546215"/>
            <a:ext cx="9653270" cy="368300"/>
          </a:xfrm>
          <a:prstGeom prst="rect">
            <a:avLst/>
          </a:prstGeom>
          <a:noFill/>
        </p:spPr>
        <p:txBody>
          <a:bodyPr wrap="square" rtlCol="0">
            <a:spAutoFit/>
          </a:bodyPr>
          <a:lstStyle/>
          <a:p>
            <a:pPr algn="ctr"/>
            <a:r>
              <a:rPr lang="zh-CN" altLang="en-US"/>
              <a:t>图12-21填制销售专用发票并复核</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06375" y="198120"/>
            <a:ext cx="11777980" cy="4154170"/>
          </a:xfrm>
          <a:prstGeom prst="rect">
            <a:avLst/>
          </a:prstGeom>
          <a:noFill/>
        </p:spPr>
        <p:txBody>
          <a:bodyPr wrap="square" rtlCol="0">
            <a:spAutoFit/>
          </a:bodyPr>
          <a:lstStyle/>
          <a:p>
            <a:r>
              <a:rPr lang="zh-CN" altLang="en-US" sz="2400"/>
              <a:t>6.在库存管理系统中根据发货单开具销售出库单</a:t>
            </a:r>
          </a:p>
          <a:p>
            <a:r>
              <a:rPr lang="zh-CN" altLang="en-US" sz="2400"/>
              <a:t>（1）执行“业务工作”-“供应链”-“库存管理”-“出库业务”-“销售出库单（双击）”命令，打开“销售出库单”窗口，单击“生单”按钮，打开“查询条件选择-销售发货单列表”窗口，选择单据日期“2016-08-24”。 </a:t>
            </a:r>
          </a:p>
          <a:p>
            <a:endParaRPr lang="zh-CN" altLang="en-US" sz="2400"/>
          </a:p>
          <a:p>
            <a:r>
              <a:rPr lang="zh-CN" altLang="en-US" sz="2400"/>
              <a:t>（2）单击“确定”按钮，进入“销售生单”窗口，选中作为生单对象的销售发货单，选中“根据累计出库数更新发货单”复选框，移动水平滚动条，修改“销售发货单生单表体”中“本次出库数量”为“3”，单击“OK确定”按钮。</a:t>
            </a:r>
          </a:p>
          <a:p>
            <a:endParaRPr lang="zh-CN" altLang="en-US" sz="2400"/>
          </a:p>
          <a:p>
            <a:r>
              <a:rPr lang="zh-CN" altLang="en-US" sz="2400"/>
              <a:t>（3）系统弹出“生单成功！”提示框，单击“确定”按钮，生成销售出库单。单击“审核”按钮，系统弹出“该单据审核成功！”提示框，单击“确定”按钮返回。</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85420"/>
            <a:ext cx="11939270" cy="1630045"/>
          </a:xfrm>
          <a:prstGeom prst="rect">
            <a:avLst/>
          </a:prstGeom>
          <a:noFill/>
        </p:spPr>
        <p:txBody>
          <a:bodyPr wrap="square" rtlCol="0">
            <a:spAutoFit/>
          </a:bodyPr>
          <a:lstStyle/>
          <a:p>
            <a:r>
              <a:rPr lang="zh-CN" altLang="en-US" sz="2000" b="1"/>
              <a:t>十、发出商品</a:t>
            </a:r>
          </a:p>
          <a:p>
            <a:r>
              <a:rPr lang="zh-CN" altLang="en-US" sz="2000"/>
              <a:t>          2016年8月24日，销售部向上海科技公司出售电动机Ⅰ型20组，由成品库发货，报价4000元/组。由于金额较大，客户要求分期付款。经协商，客户分5次付款，并据此开具相应的销售发票。第一次开具的专用发票数量为4组，单价4000元/组。业务部门将该业务涉及到的出库单及销售发票交给财务部门，财务部门据此结转收入和成本。</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 y="111125"/>
            <a:ext cx="12013565" cy="1322070"/>
          </a:xfrm>
          <a:prstGeom prst="rect">
            <a:avLst/>
          </a:prstGeom>
          <a:noFill/>
        </p:spPr>
        <p:txBody>
          <a:bodyPr wrap="square" rtlCol="0">
            <a:spAutoFit/>
          </a:bodyPr>
          <a:lstStyle/>
          <a:p>
            <a:r>
              <a:rPr lang="zh-CN" altLang="en-US" sz="2000"/>
              <a:t>1.在销售管理系统中修改相关选项设置</a:t>
            </a:r>
          </a:p>
          <a:p>
            <a:r>
              <a:rPr lang="zh-CN" altLang="en-US" sz="2000"/>
              <a:t>         执行”业务工作“-”供应链“-”销售管理“-”设置“-”销售选项（双击）“命令，打开“销售选项”窗口，选中“业务控制”选项卡中的“有分期收款业务”及“销售生成出库单”复选框，单击“确定”按钮返回。如图12-22所示。</a:t>
            </a:r>
          </a:p>
        </p:txBody>
      </p:sp>
      <p:pic>
        <p:nvPicPr>
          <p:cNvPr id="425" name="图片 425"/>
          <p:cNvPicPr>
            <a:picLocks noChangeAspect="1"/>
          </p:cNvPicPr>
          <p:nvPr/>
        </p:nvPicPr>
        <p:blipFill>
          <a:blip r:embed="rId2"/>
          <a:stretch>
            <a:fillRect/>
          </a:stretch>
        </p:blipFill>
        <p:spPr>
          <a:xfrm>
            <a:off x="1826895" y="1433195"/>
            <a:ext cx="9047480" cy="5160010"/>
          </a:xfrm>
          <a:prstGeom prst="rect">
            <a:avLst/>
          </a:prstGeom>
        </p:spPr>
      </p:pic>
      <p:sp>
        <p:nvSpPr>
          <p:cNvPr id="3" name="文本框 2"/>
          <p:cNvSpPr txBox="1"/>
          <p:nvPr/>
        </p:nvSpPr>
        <p:spPr>
          <a:xfrm>
            <a:off x="1826895" y="6496685"/>
            <a:ext cx="9069705" cy="368300"/>
          </a:xfrm>
          <a:prstGeom prst="rect">
            <a:avLst/>
          </a:prstGeom>
          <a:noFill/>
        </p:spPr>
        <p:txBody>
          <a:bodyPr wrap="square" rtlCol="0">
            <a:spAutoFit/>
          </a:bodyPr>
          <a:lstStyle/>
          <a:p>
            <a:pPr algn="ctr"/>
            <a:r>
              <a:rPr lang="zh-CN" altLang="en-US"/>
              <a:t>图12-22销售选项设置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135890"/>
            <a:ext cx="12026265" cy="1322070"/>
          </a:xfrm>
          <a:prstGeom prst="rect">
            <a:avLst/>
          </a:prstGeom>
          <a:noFill/>
        </p:spPr>
        <p:txBody>
          <a:bodyPr wrap="square" rtlCol="0">
            <a:spAutoFit/>
          </a:bodyPr>
          <a:lstStyle/>
          <a:p>
            <a:r>
              <a:rPr lang="zh-CN" altLang="en-US" sz="2000"/>
              <a:t>2.在存货核算系统中设置分期收款业务相关科目</a:t>
            </a:r>
          </a:p>
          <a:p>
            <a:r>
              <a:rPr lang="zh-CN" altLang="en-US" sz="2000"/>
              <a:t>    执行“业务工作”-“供应链”-“存货核算”-“初始设置”-“科目设置”-“存货科目（双击）”命令，进入“存货科目”窗口，拖动水平滚动条，找到“分期收款发出商品科目编码”一栏，输入“1406发出商品” ，单击“保存”按钮退出。如图12-23所示。</a:t>
            </a:r>
          </a:p>
        </p:txBody>
      </p:sp>
      <p:pic>
        <p:nvPicPr>
          <p:cNvPr id="426" name="图片 426"/>
          <p:cNvPicPr>
            <a:picLocks noChangeAspect="1"/>
          </p:cNvPicPr>
          <p:nvPr/>
        </p:nvPicPr>
        <p:blipFill>
          <a:blip r:embed="rId2"/>
          <a:stretch>
            <a:fillRect/>
          </a:stretch>
        </p:blipFill>
        <p:spPr>
          <a:xfrm>
            <a:off x="2607310" y="1457960"/>
            <a:ext cx="7867650" cy="5125085"/>
          </a:xfrm>
          <a:prstGeom prst="rect">
            <a:avLst/>
          </a:prstGeom>
        </p:spPr>
      </p:pic>
      <p:sp>
        <p:nvSpPr>
          <p:cNvPr id="3" name="文本框 2"/>
          <p:cNvSpPr txBox="1"/>
          <p:nvPr/>
        </p:nvSpPr>
        <p:spPr>
          <a:xfrm>
            <a:off x="2621280" y="6496685"/>
            <a:ext cx="7839710" cy="368300"/>
          </a:xfrm>
          <a:prstGeom prst="rect">
            <a:avLst/>
          </a:prstGeom>
          <a:noFill/>
        </p:spPr>
        <p:txBody>
          <a:bodyPr wrap="square" rtlCol="0">
            <a:spAutoFit/>
          </a:bodyPr>
          <a:lstStyle/>
          <a:p>
            <a:pPr algn="ctr"/>
            <a:r>
              <a:rPr lang="zh-CN" altLang="en-US"/>
              <a:t>图12-23存货科目设置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9075" y="259715"/>
            <a:ext cx="11752580" cy="2676525"/>
          </a:xfrm>
          <a:prstGeom prst="rect">
            <a:avLst/>
          </a:prstGeom>
          <a:noFill/>
        </p:spPr>
        <p:txBody>
          <a:bodyPr wrap="square" rtlCol="0">
            <a:spAutoFit/>
          </a:bodyPr>
          <a:lstStyle/>
          <a:p>
            <a:r>
              <a:rPr lang="zh-CN" altLang="en-US" sz="2400" b="1"/>
              <a:t>一、常规销售业务</a:t>
            </a:r>
          </a:p>
          <a:p>
            <a:r>
              <a:rPr lang="zh-CN" altLang="en-US" sz="2400"/>
              <a:t>         2016年8月18日，长沙贸易公司欲购买5组电动机Ⅰ型，向销售部了解价格，销售部报价为4000元/组。该公司要求订购5组，当天发货。销售部立马从成品库向长沙贸易公司发出其所订货物，并据此开具专用销售发票一张，业务部门将销售发票交给财务部门，财务部门结转此笔业务的收入和成本，同日财务部收到长沙贸易公司转账支票一张，金额23400元，支票号“0818”。</a:t>
            </a:r>
          </a:p>
          <a:p>
            <a:r>
              <a:rPr lang="zh-CN" altLang="en-US" sz="2400"/>
              <a:t>         以“005李丽”的身份登入企业应用平台，操作日期“2016-08-18”。</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23190"/>
            <a:ext cx="11864975" cy="3046095"/>
          </a:xfrm>
          <a:prstGeom prst="rect">
            <a:avLst/>
          </a:prstGeom>
          <a:noFill/>
        </p:spPr>
        <p:txBody>
          <a:bodyPr wrap="square" rtlCol="0">
            <a:spAutoFit/>
          </a:bodyPr>
          <a:lstStyle/>
          <a:p>
            <a:r>
              <a:rPr lang="zh-CN" altLang="en-US" sz="2400"/>
              <a:t>3.在销售管理系统中填制并审核发货单</a:t>
            </a:r>
          </a:p>
          <a:p>
            <a:r>
              <a:rPr lang="zh-CN" altLang="en-US" sz="2400"/>
              <a:t>（1）执行“业务工作”-“供应链”-“销售管理”-“销售发货”-“发货单（双击）”命令，打开“发货单”窗口，单击“增加”按钮，弹出“查询条件选择-参照订单”窗口，单击“取消”按钮。</a:t>
            </a:r>
          </a:p>
          <a:p>
            <a:endParaRPr lang="zh-CN" altLang="en-US" sz="2400"/>
          </a:p>
          <a:p>
            <a:r>
              <a:rPr lang="zh-CN" altLang="en-US" sz="2400"/>
              <a:t>（2）进入“发货单”窗口，输入发货日期“2016-08-24”，业务类型“分期收款”，客户“上海科技公司”，销售部门“销售部”，选择仓库“成品库”，存货名称“电动机Ⅰ型”，数量“20”，报价“4000”，单击“保存”按钮，再执行“审核”命令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85420"/>
            <a:ext cx="11889740" cy="6000750"/>
          </a:xfrm>
          <a:prstGeom prst="rect">
            <a:avLst/>
          </a:prstGeom>
          <a:noFill/>
        </p:spPr>
        <p:txBody>
          <a:bodyPr wrap="square" rtlCol="0">
            <a:spAutoFit/>
          </a:bodyPr>
          <a:lstStyle/>
          <a:p>
            <a:r>
              <a:rPr lang="zh-CN" altLang="en-US" sz="2400"/>
              <a:t>4.在存货核算系统中执行发出商品记账并生成出库凭证</a:t>
            </a:r>
          </a:p>
          <a:p>
            <a:r>
              <a:rPr lang="zh-CN" altLang="en-US" sz="2400"/>
              <a:t>（1）执行“业务工作”-“供应链”-“存货核算”-“业务核算”-“发出商品记账（双击）”命令，打开“查询条件选择”窗口，选择仓库“成品库”，单据类型“发货单”，业务类型“分期收款”，单击“确定”按钮。</a:t>
            </a:r>
          </a:p>
          <a:p>
            <a:endParaRPr lang="zh-CN" altLang="en-US" sz="2400"/>
          </a:p>
          <a:p>
            <a:r>
              <a:rPr lang="zh-CN" altLang="en-US" sz="2400"/>
              <a:t>（2）进入“未记账单据一览表-发出商品记账”窗口，选择要记账的单据，单击“记账”按钮，系统弹出“记账成功！”提示框，单击“确定”按钮后退出。</a:t>
            </a:r>
          </a:p>
          <a:p>
            <a:endParaRPr lang="zh-CN" altLang="en-US" sz="2400"/>
          </a:p>
          <a:p>
            <a:r>
              <a:rPr lang="zh-CN" altLang="en-US" sz="2400"/>
              <a:t>（3）执行“业务工作”-“供应链”-“存货核算”-“财务核算”-“生成凭证（双击）”命令，打开“生成凭证”窗口，单击“选择”按钮，打开“查询条件”窗口，单击“全消”按钮，选择“分期收款发出商品发货单”复选框。单击“确定”按钮，进入“选择单据-未生成凭证单据一览表”窗口，选择要记账的发货单，单击“确定”按钮。</a:t>
            </a:r>
          </a:p>
          <a:p>
            <a:endParaRPr lang="zh-CN" altLang="en-US" sz="2400"/>
          </a:p>
          <a:p>
            <a:r>
              <a:rPr lang="zh-CN" altLang="en-US" sz="2400"/>
              <a:t>（4）进入“生成凭证”窗口，选择凭证类别“转账凭证”，单击“生成”按钮，进入“填制凭证”窗口，单击“保存”按钮。凭证左上角显示“已生成”红色字样，表示生成的凭证已传至总账管理系统。如图12-24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 name="图片 427"/>
          <p:cNvPicPr>
            <a:picLocks noChangeAspect="1"/>
          </p:cNvPicPr>
          <p:nvPr/>
        </p:nvPicPr>
        <p:blipFill>
          <a:blip r:embed="rId2"/>
          <a:stretch>
            <a:fillRect/>
          </a:stretch>
        </p:blipFill>
        <p:spPr>
          <a:xfrm>
            <a:off x="970280" y="42545"/>
            <a:ext cx="10251440" cy="6430645"/>
          </a:xfrm>
          <a:prstGeom prst="rect">
            <a:avLst/>
          </a:prstGeom>
        </p:spPr>
      </p:pic>
      <p:sp>
        <p:nvSpPr>
          <p:cNvPr id="2" name="文本框 1"/>
          <p:cNvSpPr txBox="1"/>
          <p:nvPr/>
        </p:nvSpPr>
        <p:spPr>
          <a:xfrm>
            <a:off x="958215" y="6496685"/>
            <a:ext cx="10237470" cy="368300"/>
          </a:xfrm>
          <a:prstGeom prst="rect">
            <a:avLst/>
          </a:prstGeom>
          <a:noFill/>
        </p:spPr>
        <p:txBody>
          <a:bodyPr wrap="square" rtlCol="0">
            <a:spAutoFit/>
          </a:bodyPr>
          <a:lstStyle/>
          <a:p>
            <a:pPr algn="ctr"/>
            <a:r>
              <a:rPr lang="zh-CN" altLang="en-US"/>
              <a:t>图12-24填制凭证并保存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172720"/>
            <a:ext cx="11814810" cy="3046095"/>
          </a:xfrm>
          <a:prstGeom prst="rect">
            <a:avLst/>
          </a:prstGeom>
          <a:noFill/>
        </p:spPr>
        <p:txBody>
          <a:bodyPr wrap="square" rtlCol="0">
            <a:spAutoFit/>
          </a:bodyPr>
          <a:lstStyle/>
          <a:p>
            <a:r>
              <a:rPr lang="zh-CN" altLang="en-US" sz="2400"/>
              <a:t>5.在销售管理系统中根据发货单填制并复核销售发票</a:t>
            </a:r>
          </a:p>
          <a:p>
            <a:r>
              <a:rPr lang="zh-CN" altLang="en-US" sz="2400"/>
              <a:t>（1）执行“业务工作”-“供应链”-“销售管理”-“销售开票”-“销售专用发票（双击）”命令，打开“销售专用发票”窗口，单击“增加”按钮，打开“查询条件选择-发票参照发货单”窗口，选择发货单日期“2016-08-24”，业务类型“分期收款”。 </a:t>
            </a:r>
          </a:p>
          <a:p>
            <a:endParaRPr lang="zh-CN" altLang="en-US" sz="2400"/>
          </a:p>
          <a:p>
            <a:r>
              <a:rPr lang="zh-CN" altLang="en-US" sz="2400"/>
              <a:t>（2）单击“确定”按钮，进入“参照生单”窗口，选择上面已经生成的订单，单击“OK确定”。将发货单信息带入销售专用发票。修改开票数量为“4”，单击“保存”按钮，再单击“复核”按钮后退出。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195" y="160655"/>
            <a:ext cx="11864975" cy="5631180"/>
          </a:xfrm>
          <a:prstGeom prst="rect">
            <a:avLst/>
          </a:prstGeom>
          <a:noFill/>
        </p:spPr>
        <p:txBody>
          <a:bodyPr wrap="square" rtlCol="0">
            <a:spAutoFit/>
          </a:bodyPr>
          <a:lstStyle/>
          <a:p>
            <a:r>
              <a:rPr lang="zh-CN" altLang="en-US" sz="2400"/>
              <a:t>6.在应收款管理系统中审核销售发票及生成应收凭证</a:t>
            </a:r>
          </a:p>
          <a:p>
            <a:r>
              <a:rPr lang="zh-CN" altLang="en-US" sz="2400"/>
              <a:t>（1）以“001丁一”的身份登入企业应用平台，操作日期”2016-08-24”。</a:t>
            </a:r>
          </a:p>
          <a:p>
            <a:endParaRPr lang="zh-CN" altLang="en-US" sz="2400"/>
          </a:p>
          <a:p>
            <a:r>
              <a:rPr lang="zh-CN" altLang="en-US" sz="2400"/>
              <a:t>（2）执行“业务工作”-“财务会计”-“应收款管理”-“应收单据处理”-“应收单据审核（双击）”命令，打开“应收单查询条件”窗口，选择单据名称“销售发票”，单据日期“2016-08-24”，业务类别“分期收款”，单击“确定”按钮。</a:t>
            </a:r>
          </a:p>
          <a:p>
            <a:endParaRPr lang="zh-CN" altLang="en-US" sz="2400"/>
          </a:p>
          <a:p>
            <a:r>
              <a:rPr lang="zh-CN" altLang="en-US" sz="2400"/>
              <a:t>（3）进入“单据处理-应收单据列表”窗口，选择需要审核的单据，单击“审核”按钮，系统弹出审核结果提示框，单击“确定”按钮返回后退出。执行“业务工作”-“财务会计”-“应收款管理”- “制单处理（双击）”命令，打开“制单查询”窗口，选中“发票制单”复选框，单击“确定”按钮。</a:t>
            </a:r>
          </a:p>
          <a:p>
            <a:endParaRPr lang="zh-CN" altLang="en-US" sz="2400"/>
          </a:p>
          <a:p>
            <a:r>
              <a:rPr lang="zh-CN" altLang="en-US" sz="2400"/>
              <a:t>（4）进入“制单-销售发票制单”窗口，单击工具栏“全选”按钮，修改凭证类别“转账凭证”，执行”制单“命令。进入“填制凭证”窗口，单击“保存”按钮，凭证左上角显示“已生成”字样，表明已将凭证传递到总账管理系统。如图12-25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8" name="图片 428"/>
          <p:cNvPicPr>
            <a:picLocks noChangeAspect="1"/>
          </p:cNvPicPr>
          <p:nvPr/>
        </p:nvPicPr>
        <p:blipFill>
          <a:blip r:embed="rId2"/>
          <a:stretch>
            <a:fillRect/>
          </a:stretch>
        </p:blipFill>
        <p:spPr>
          <a:xfrm>
            <a:off x="732155" y="55880"/>
            <a:ext cx="10727055" cy="6467475"/>
          </a:xfrm>
          <a:prstGeom prst="rect">
            <a:avLst/>
          </a:prstGeom>
        </p:spPr>
      </p:pic>
      <p:sp>
        <p:nvSpPr>
          <p:cNvPr id="2" name="文本框 1"/>
          <p:cNvSpPr txBox="1"/>
          <p:nvPr/>
        </p:nvSpPr>
        <p:spPr>
          <a:xfrm>
            <a:off x="747395" y="6546215"/>
            <a:ext cx="10647045" cy="368300"/>
          </a:xfrm>
          <a:prstGeom prst="rect">
            <a:avLst/>
          </a:prstGeom>
          <a:noFill/>
        </p:spPr>
        <p:txBody>
          <a:bodyPr wrap="square" rtlCol="0">
            <a:spAutoFit/>
          </a:bodyPr>
          <a:lstStyle/>
          <a:p>
            <a:pPr algn="ctr"/>
            <a:r>
              <a:rPr lang="zh-CN" altLang="en-US"/>
              <a:t>图12-25填制凭证并保存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430" y="123190"/>
            <a:ext cx="11914505" cy="1630045"/>
          </a:xfrm>
          <a:prstGeom prst="rect">
            <a:avLst/>
          </a:prstGeom>
          <a:noFill/>
        </p:spPr>
        <p:txBody>
          <a:bodyPr wrap="square" rtlCol="0">
            <a:spAutoFit/>
          </a:bodyPr>
          <a:lstStyle/>
          <a:p>
            <a:r>
              <a:rPr lang="zh-CN" altLang="en-US" sz="2000"/>
              <a:t>7.在存货核算系统中对销售发票记账并生成结转销售成本凭证</a:t>
            </a:r>
          </a:p>
          <a:p>
            <a:r>
              <a:rPr lang="zh-CN" altLang="en-US" sz="2000"/>
              <a:t>（1）以“001李丽”的身份登入企业应用平台，操作日期”2016-08-24”。</a:t>
            </a:r>
          </a:p>
          <a:p>
            <a:r>
              <a:rPr lang="zh-CN" altLang="en-US" sz="2000"/>
              <a:t>（2）执行“业务工作”-“供应链”-“存货核算”-“业务核算”-“发出商品记账（双击）”命令，打开“查询条件选择”窗口，选择仓库“成品库”，单据类型“销售发票”，业务类型“分期收款”，单击“确定”按钮。如图12-26所示。</a:t>
            </a:r>
          </a:p>
        </p:txBody>
      </p:sp>
      <p:pic>
        <p:nvPicPr>
          <p:cNvPr id="429" name="图片 429"/>
          <p:cNvPicPr>
            <a:picLocks noChangeAspect="1"/>
          </p:cNvPicPr>
          <p:nvPr/>
        </p:nvPicPr>
        <p:blipFill>
          <a:blip r:embed="rId2"/>
          <a:stretch>
            <a:fillRect/>
          </a:stretch>
        </p:blipFill>
        <p:spPr>
          <a:xfrm>
            <a:off x="3180715" y="1753235"/>
            <a:ext cx="6899910" cy="4762500"/>
          </a:xfrm>
          <a:prstGeom prst="rect">
            <a:avLst/>
          </a:prstGeom>
        </p:spPr>
      </p:pic>
      <p:sp>
        <p:nvSpPr>
          <p:cNvPr id="3" name="文本框 2"/>
          <p:cNvSpPr txBox="1"/>
          <p:nvPr/>
        </p:nvSpPr>
        <p:spPr>
          <a:xfrm>
            <a:off x="3176270" y="6522720"/>
            <a:ext cx="6883400" cy="368300"/>
          </a:xfrm>
          <a:prstGeom prst="rect">
            <a:avLst/>
          </a:prstGeom>
          <a:noFill/>
        </p:spPr>
        <p:txBody>
          <a:bodyPr wrap="square" rtlCol="0">
            <a:spAutoFit/>
          </a:bodyPr>
          <a:lstStyle/>
          <a:p>
            <a:pPr algn="ctr"/>
            <a:r>
              <a:rPr lang="zh-CN" altLang="en-US"/>
              <a:t>图12-26发出商品记账查询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430" y="147955"/>
            <a:ext cx="11901805" cy="1630045"/>
          </a:xfrm>
          <a:prstGeom prst="rect">
            <a:avLst/>
          </a:prstGeom>
          <a:noFill/>
        </p:spPr>
        <p:txBody>
          <a:bodyPr wrap="square" rtlCol="0">
            <a:spAutoFit/>
          </a:bodyPr>
          <a:lstStyle/>
          <a:p>
            <a:r>
              <a:rPr lang="zh-CN" altLang="en-US" sz="2000"/>
              <a:t>（3）进入“未记账单据一览表-发出商品记账”窗口，选择要记账的单据，单击“记账”按钮，系统弹出“记账成功。”提示框，单击“确定”按钮返回退出。</a:t>
            </a:r>
          </a:p>
          <a:p>
            <a:r>
              <a:rPr lang="zh-CN" altLang="en-US" sz="2000"/>
              <a:t>（4）执行“业务工作”-“供应链”-“存货核算”-“财务核算”-“生成凭证（双击）”命令，打开“生成凭证”窗口，单击“选择”按钮，打开“查询条件”窗口，单击“全消”按钮，选择“分期收款发出商品专用发票”复选框，单击“确定”按钮。如图12-27所示。</a:t>
            </a:r>
          </a:p>
        </p:txBody>
      </p:sp>
      <p:pic>
        <p:nvPicPr>
          <p:cNvPr id="430" name="图片 430"/>
          <p:cNvPicPr>
            <a:picLocks noChangeAspect="1"/>
          </p:cNvPicPr>
          <p:nvPr/>
        </p:nvPicPr>
        <p:blipFill>
          <a:blip r:embed="rId2"/>
          <a:stretch>
            <a:fillRect/>
          </a:stretch>
        </p:blipFill>
        <p:spPr>
          <a:xfrm>
            <a:off x="2753995" y="1656080"/>
            <a:ext cx="7070090" cy="4879975"/>
          </a:xfrm>
          <a:prstGeom prst="rect">
            <a:avLst/>
          </a:prstGeom>
        </p:spPr>
      </p:pic>
      <p:sp>
        <p:nvSpPr>
          <p:cNvPr id="3" name="文本框 2"/>
          <p:cNvSpPr txBox="1"/>
          <p:nvPr/>
        </p:nvSpPr>
        <p:spPr>
          <a:xfrm>
            <a:off x="2770505" y="6548120"/>
            <a:ext cx="7051040" cy="368300"/>
          </a:xfrm>
          <a:prstGeom prst="rect">
            <a:avLst/>
          </a:prstGeom>
          <a:noFill/>
        </p:spPr>
        <p:txBody>
          <a:bodyPr wrap="square" rtlCol="0">
            <a:spAutoFit/>
          </a:bodyPr>
          <a:lstStyle/>
          <a:p>
            <a:pPr algn="ctr"/>
            <a:r>
              <a:rPr lang="zh-CN" altLang="en-US"/>
              <a:t>图12-27分期收款发出商品专用发票制单查询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965" y="123190"/>
            <a:ext cx="11951970" cy="1014730"/>
          </a:xfrm>
          <a:prstGeom prst="rect">
            <a:avLst/>
          </a:prstGeom>
          <a:noFill/>
        </p:spPr>
        <p:txBody>
          <a:bodyPr wrap="square" rtlCol="0">
            <a:spAutoFit/>
          </a:bodyPr>
          <a:lstStyle/>
          <a:p>
            <a:r>
              <a:rPr lang="zh-CN" altLang="en-US" sz="2000"/>
              <a:t>（5）进入“选择单据-未生成凭证单据一览表”窗口，选择要记账的单据，单击“确定”按钮。进入“生成凭证”窗口，修改凭证类别“转账凭证”，单击“生成”按钮，进入“填制凭证”窗口，单击“保存”按钮，凭证左上角显示“已生成”字样，表明已将凭证传递到总账管理系统。如图12-28所示。</a:t>
            </a:r>
          </a:p>
        </p:txBody>
      </p:sp>
      <p:pic>
        <p:nvPicPr>
          <p:cNvPr id="431" name="图片 431"/>
          <p:cNvPicPr>
            <a:picLocks noChangeAspect="1"/>
          </p:cNvPicPr>
          <p:nvPr/>
        </p:nvPicPr>
        <p:blipFill>
          <a:blip r:embed="rId2"/>
          <a:stretch>
            <a:fillRect/>
          </a:stretch>
        </p:blipFill>
        <p:spPr>
          <a:xfrm>
            <a:off x="1983740" y="1137920"/>
            <a:ext cx="8954770" cy="5356860"/>
          </a:xfrm>
          <a:prstGeom prst="rect">
            <a:avLst/>
          </a:prstGeom>
        </p:spPr>
      </p:pic>
      <p:sp>
        <p:nvSpPr>
          <p:cNvPr id="3" name="文本框 2"/>
          <p:cNvSpPr txBox="1"/>
          <p:nvPr/>
        </p:nvSpPr>
        <p:spPr>
          <a:xfrm>
            <a:off x="1979295" y="6522720"/>
            <a:ext cx="8942705" cy="368300"/>
          </a:xfrm>
          <a:prstGeom prst="rect">
            <a:avLst/>
          </a:prstGeom>
          <a:noFill/>
        </p:spPr>
        <p:txBody>
          <a:bodyPr wrap="square" rtlCol="0">
            <a:spAutoFit/>
          </a:bodyPr>
          <a:lstStyle/>
          <a:p>
            <a:pPr algn="ctr"/>
            <a:r>
              <a:rPr lang="zh-CN" altLang="en-US"/>
              <a:t>图12-28分期收款发出商品专用发票制单</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435" y="135890"/>
            <a:ext cx="11976735" cy="2306955"/>
          </a:xfrm>
          <a:prstGeom prst="rect">
            <a:avLst/>
          </a:prstGeom>
          <a:noFill/>
        </p:spPr>
        <p:txBody>
          <a:bodyPr wrap="square" rtlCol="0">
            <a:spAutoFit/>
          </a:bodyPr>
          <a:lstStyle/>
          <a:p>
            <a:pPr algn="ctr"/>
            <a:r>
              <a:rPr lang="zh-CN" altLang="en-US" sz="2400" b="1"/>
              <a:t>第二节 委托代销业务</a:t>
            </a:r>
          </a:p>
          <a:p>
            <a:r>
              <a:rPr lang="zh-CN" altLang="en-US" sz="2400"/>
              <a:t>          2016年8月25日，销售部委托哈尔滨贸易公司代为销售电动机Ⅰ型5组，售价为4000元/组，货物从仓库发出。次日，收到哈尔滨贸易公司委托代销清单一张，结算销售电动机Ⅰ型3组，售价4000元/组。业务部将该业务所涉及到的出库单及销售专用发票交给财务部门，财务部据此结转收入和成本。</a:t>
            </a:r>
          </a:p>
          <a:p>
            <a:r>
              <a:rPr lang="zh-CN" altLang="en-US" sz="2400"/>
              <a:t>           以“005李丽”的身份登入企业应用平台，操作日期”2016-08-25”。</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48590"/>
            <a:ext cx="11877040" cy="1014730"/>
          </a:xfrm>
          <a:prstGeom prst="rect">
            <a:avLst/>
          </a:prstGeom>
          <a:noFill/>
        </p:spPr>
        <p:txBody>
          <a:bodyPr wrap="square" rtlCol="0">
            <a:spAutoFit/>
          </a:bodyPr>
          <a:lstStyle/>
          <a:p>
            <a:r>
              <a:rPr lang="zh-CN" altLang="en-US" sz="2000"/>
              <a:t>1.设置选项参数</a:t>
            </a:r>
          </a:p>
          <a:p>
            <a:r>
              <a:rPr lang="zh-CN" altLang="en-US" sz="2000"/>
              <a:t>        执行“业务工作”-“供应链”-“销售管理”-“设置”-“销售选项（双击）”命令，打开“销售选项”窗口，选择“业务控制”选项卡，取消勾选“报价含税“复选框后单击”确定”退出。如图12-1所示。</a:t>
            </a:r>
          </a:p>
        </p:txBody>
      </p:sp>
      <p:pic>
        <p:nvPicPr>
          <p:cNvPr id="404" name="图片 404"/>
          <p:cNvPicPr>
            <a:picLocks noChangeAspect="1"/>
          </p:cNvPicPr>
          <p:nvPr/>
        </p:nvPicPr>
        <p:blipFill>
          <a:blip r:embed="rId2"/>
          <a:stretch>
            <a:fillRect/>
          </a:stretch>
        </p:blipFill>
        <p:spPr>
          <a:xfrm>
            <a:off x="1909445" y="1163320"/>
            <a:ext cx="8373110" cy="5313680"/>
          </a:xfrm>
          <a:prstGeom prst="rect">
            <a:avLst/>
          </a:prstGeom>
        </p:spPr>
      </p:pic>
      <p:sp>
        <p:nvSpPr>
          <p:cNvPr id="3" name="文本框 2"/>
          <p:cNvSpPr txBox="1"/>
          <p:nvPr/>
        </p:nvSpPr>
        <p:spPr>
          <a:xfrm>
            <a:off x="1929130" y="6521450"/>
            <a:ext cx="8323580" cy="368300"/>
          </a:xfrm>
          <a:prstGeom prst="rect">
            <a:avLst/>
          </a:prstGeom>
          <a:noFill/>
        </p:spPr>
        <p:txBody>
          <a:bodyPr wrap="square" rtlCol="0">
            <a:spAutoFit/>
          </a:bodyPr>
          <a:lstStyle/>
          <a:p>
            <a:pPr algn="ctr"/>
            <a:r>
              <a:rPr lang="zh-CN" altLang="en-US"/>
              <a:t>图12-1销售选项设置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965" y="185420"/>
            <a:ext cx="12001500" cy="1322070"/>
          </a:xfrm>
          <a:prstGeom prst="rect">
            <a:avLst/>
          </a:prstGeom>
          <a:noFill/>
        </p:spPr>
        <p:txBody>
          <a:bodyPr wrap="square" rtlCol="0">
            <a:spAutoFit/>
          </a:bodyPr>
          <a:lstStyle/>
          <a:p>
            <a:r>
              <a:rPr lang="zh-CN" altLang="en-US" sz="2000" b="1"/>
              <a:t>一、初始设置调整</a:t>
            </a:r>
          </a:p>
          <a:p>
            <a:r>
              <a:rPr lang="zh-CN" altLang="en-US" sz="2000"/>
              <a:t>         执行“业务工作”-“供应链”-“存货核算”-“初始设置”-“选项”-“选项录入（双击）”命令，进入“选项录入”窗口，将“核算方式”选项卡中“委托代销成本核算方式”设置为“按发出商品核算”，单击“确定”按钮保存设置后退出。如图12-29所示。</a:t>
            </a:r>
          </a:p>
        </p:txBody>
      </p:sp>
      <p:pic>
        <p:nvPicPr>
          <p:cNvPr id="432" name="图片 432"/>
          <p:cNvPicPr>
            <a:picLocks noChangeAspect="1"/>
          </p:cNvPicPr>
          <p:nvPr/>
        </p:nvPicPr>
        <p:blipFill>
          <a:blip r:embed="rId2"/>
          <a:stretch>
            <a:fillRect/>
          </a:stretch>
        </p:blipFill>
        <p:spPr>
          <a:xfrm>
            <a:off x="2851150" y="1507490"/>
            <a:ext cx="6965950" cy="5034915"/>
          </a:xfrm>
          <a:prstGeom prst="rect">
            <a:avLst/>
          </a:prstGeom>
        </p:spPr>
      </p:pic>
      <p:sp>
        <p:nvSpPr>
          <p:cNvPr id="3" name="文本框 2"/>
          <p:cNvSpPr txBox="1"/>
          <p:nvPr/>
        </p:nvSpPr>
        <p:spPr>
          <a:xfrm>
            <a:off x="2854325" y="6548120"/>
            <a:ext cx="6922135" cy="368300"/>
          </a:xfrm>
          <a:prstGeom prst="rect">
            <a:avLst/>
          </a:prstGeom>
          <a:noFill/>
        </p:spPr>
        <p:txBody>
          <a:bodyPr wrap="square" rtlCol="0">
            <a:spAutoFit/>
          </a:bodyPr>
          <a:lstStyle/>
          <a:p>
            <a:pPr algn="ctr"/>
            <a:r>
              <a:rPr lang="zh-CN" altLang="en-US"/>
              <a:t>图12-29选项录入</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900" y="160655"/>
            <a:ext cx="11988800" cy="706755"/>
          </a:xfrm>
          <a:prstGeom prst="rect">
            <a:avLst/>
          </a:prstGeom>
          <a:noFill/>
        </p:spPr>
        <p:txBody>
          <a:bodyPr wrap="square" rtlCol="0">
            <a:spAutoFit/>
          </a:bodyPr>
          <a:lstStyle/>
          <a:p>
            <a:r>
              <a:rPr lang="en-US" altLang="zh-CN" sz="2000"/>
              <a:t>        </a:t>
            </a:r>
            <a:r>
              <a:rPr lang="zh-CN" altLang="en-US" sz="2000"/>
              <a:t>执行“业务工作”-“供应链”-“销售管理”-“设置”-“销售选项（双击）”命令，进入“销售选项”窗口，在“业务控制”选项卡中勾选“有委托代销业务”复选框，单击“确定”按钮返回。如图12-30所示。</a:t>
            </a:r>
          </a:p>
        </p:txBody>
      </p:sp>
      <p:pic>
        <p:nvPicPr>
          <p:cNvPr id="433" name="图片 433"/>
          <p:cNvPicPr>
            <a:picLocks noChangeAspect="1"/>
          </p:cNvPicPr>
          <p:nvPr/>
        </p:nvPicPr>
        <p:blipFill>
          <a:blip r:embed="rId2"/>
          <a:stretch>
            <a:fillRect/>
          </a:stretch>
        </p:blipFill>
        <p:spPr>
          <a:xfrm>
            <a:off x="2081530" y="866775"/>
            <a:ext cx="8893175" cy="5676265"/>
          </a:xfrm>
          <a:prstGeom prst="rect">
            <a:avLst/>
          </a:prstGeom>
        </p:spPr>
      </p:pic>
      <p:sp>
        <p:nvSpPr>
          <p:cNvPr id="3" name="文本框 2"/>
          <p:cNvSpPr txBox="1"/>
          <p:nvPr/>
        </p:nvSpPr>
        <p:spPr>
          <a:xfrm>
            <a:off x="2075815" y="6535420"/>
            <a:ext cx="8890635" cy="368300"/>
          </a:xfrm>
          <a:prstGeom prst="rect">
            <a:avLst/>
          </a:prstGeom>
          <a:noFill/>
        </p:spPr>
        <p:txBody>
          <a:bodyPr wrap="square" rtlCol="0">
            <a:spAutoFit/>
          </a:bodyPr>
          <a:lstStyle/>
          <a:p>
            <a:pPr algn="ctr"/>
            <a:r>
              <a:rPr lang="zh-CN" altLang="en-US"/>
              <a:t>图12-30销售选项</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135" y="111125"/>
            <a:ext cx="12013565" cy="1014730"/>
          </a:xfrm>
          <a:prstGeom prst="rect">
            <a:avLst/>
          </a:prstGeom>
          <a:noFill/>
        </p:spPr>
        <p:txBody>
          <a:bodyPr wrap="square" rtlCol="0">
            <a:spAutoFit/>
          </a:bodyPr>
          <a:lstStyle/>
          <a:p>
            <a:r>
              <a:rPr lang="zh-CN" altLang="en-US" sz="2000" b="1"/>
              <a:t>二、委托代销发货处理</a:t>
            </a:r>
          </a:p>
          <a:p>
            <a:r>
              <a:rPr lang="zh-CN" altLang="en-US" sz="2000"/>
              <a:t>         执行“业务工作”-“供应链”-“销售管理”-“委托代销”-“委托代销发货单（双击）”命令，进入“委托代销发货单”窗口，单击“增加”按钮，根据实验资料填制并审核委托代销发货单。如图12-31所示。</a:t>
            </a:r>
          </a:p>
        </p:txBody>
      </p:sp>
      <p:pic>
        <p:nvPicPr>
          <p:cNvPr id="434" name="图片 434"/>
          <p:cNvPicPr>
            <a:picLocks noChangeAspect="1"/>
          </p:cNvPicPr>
          <p:nvPr/>
        </p:nvPicPr>
        <p:blipFill>
          <a:blip r:embed="rId2"/>
          <a:stretch>
            <a:fillRect/>
          </a:stretch>
        </p:blipFill>
        <p:spPr>
          <a:xfrm>
            <a:off x="1588135" y="1125855"/>
            <a:ext cx="9479915" cy="5461000"/>
          </a:xfrm>
          <a:prstGeom prst="rect">
            <a:avLst/>
          </a:prstGeom>
        </p:spPr>
      </p:pic>
      <p:sp>
        <p:nvSpPr>
          <p:cNvPr id="3" name="文本框 2"/>
          <p:cNvSpPr txBox="1"/>
          <p:nvPr/>
        </p:nvSpPr>
        <p:spPr>
          <a:xfrm>
            <a:off x="1617345" y="6561455"/>
            <a:ext cx="9444355" cy="368300"/>
          </a:xfrm>
          <a:prstGeom prst="rect">
            <a:avLst/>
          </a:prstGeom>
          <a:noFill/>
        </p:spPr>
        <p:txBody>
          <a:bodyPr wrap="square" rtlCol="0">
            <a:spAutoFit/>
          </a:bodyPr>
          <a:lstStyle/>
          <a:p>
            <a:pPr algn="ctr"/>
            <a:r>
              <a:rPr lang="zh-CN" altLang="en-US"/>
              <a:t>图12-31填制并审核委托代销发货单</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965" y="185420"/>
            <a:ext cx="11989435" cy="5631180"/>
          </a:xfrm>
          <a:prstGeom prst="rect">
            <a:avLst/>
          </a:prstGeom>
          <a:noFill/>
        </p:spPr>
        <p:txBody>
          <a:bodyPr wrap="square" rtlCol="0">
            <a:spAutoFit/>
          </a:bodyPr>
          <a:lstStyle/>
          <a:p>
            <a:r>
              <a:rPr lang="en-US" altLang="zh-CN" sz="2400"/>
              <a:t>         </a:t>
            </a:r>
            <a:r>
              <a:rPr lang="zh-CN" altLang="en-US" sz="2400"/>
              <a:t>在库存管理系统中审核销售出库单。执行“业务工作”-“供应链”-“库存管理”-“出库业务”-“销售出库单（双击）”命令，进入“销售出库单”窗口，找到需要审核的单据，单击“审核”按钮，系统弹出审核结果提示框，单击“确定”按钮返回。</a:t>
            </a:r>
          </a:p>
          <a:p>
            <a:r>
              <a:rPr lang="zh-CN" altLang="en-US" sz="2400"/>
              <a:t>         在存货核算系统中对委托代销发货单记账。执行“业务工作”-“供应链”-“存货核算”-“业务核算”-“发出商品记账（双击）”命令，进入“查询条件选择”窗口，输入仓库“成品库”，单据类型“发货单”，业务类型“委托代销”，单击“确定”按钮。进入“未记账单据-发出商品记账”窗口，选择需要记账的单据，单击“记账”命令，系统弹出记账结果提示框，单击“确定”按钮退出。</a:t>
            </a:r>
          </a:p>
          <a:p>
            <a:r>
              <a:rPr lang="zh-CN" altLang="en-US" sz="2400"/>
              <a:t>         执行“业务工作”-“供应链”-“存货核算”-“财务核算”-“生成凭证（双击）”命令，进入“生成凭证”窗口，单击“选择”按钮，进入“查询条件”窗口，单击“全消”按钮，选择“委托代销发出商品发货单”复选框，单击“确定”按钮，进入“选择单据”对话框，单击“全选”命令，单击“确定”按钮。返回“生成凭证”窗口，输入发出商品的科目编码“1406”，修改凭证类别为“转账凭证”，执行“生成”命令。进入“填制凭证”窗口，单击“保存”按钮。凭证左上角显示“已生成”字样，表明已将凭证传递到总账管理系统。如图12-32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5" name="图片 435"/>
          <p:cNvPicPr>
            <a:picLocks noChangeAspect="1"/>
          </p:cNvPicPr>
          <p:nvPr/>
        </p:nvPicPr>
        <p:blipFill>
          <a:blip r:embed="rId2"/>
          <a:stretch>
            <a:fillRect/>
          </a:stretch>
        </p:blipFill>
        <p:spPr>
          <a:xfrm>
            <a:off x="1167765" y="22860"/>
            <a:ext cx="9857105" cy="6413500"/>
          </a:xfrm>
          <a:prstGeom prst="rect">
            <a:avLst/>
          </a:prstGeom>
        </p:spPr>
      </p:pic>
      <p:sp>
        <p:nvSpPr>
          <p:cNvPr id="2" name="文本框 1"/>
          <p:cNvSpPr txBox="1"/>
          <p:nvPr/>
        </p:nvSpPr>
        <p:spPr>
          <a:xfrm>
            <a:off x="1169670" y="6459220"/>
            <a:ext cx="9827260" cy="368300"/>
          </a:xfrm>
          <a:prstGeom prst="rect">
            <a:avLst/>
          </a:prstGeom>
          <a:noFill/>
        </p:spPr>
        <p:txBody>
          <a:bodyPr wrap="square" rtlCol="0">
            <a:spAutoFit/>
          </a:bodyPr>
          <a:lstStyle/>
          <a:p>
            <a:pPr algn="ctr"/>
            <a:r>
              <a:rPr lang="zh-CN" altLang="en-US"/>
              <a:t>图12-32填制凭证并保存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430" y="185420"/>
            <a:ext cx="11927205" cy="4892675"/>
          </a:xfrm>
          <a:prstGeom prst="rect">
            <a:avLst/>
          </a:prstGeom>
          <a:noFill/>
        </p:spPr>
        <p:txBody>
          <a:bodyPr wrap="square" rtlCol="0">
            <a:spAutoFit/>
          </a:bodyPr>
          <a:lstStyle/>
          <a:p>
            <a:r>
              <a:rPr lang="zh-CN" altLang="en-US" sz="2400" b="1"/>
              <a:t>三、委托代销结算处理</a:t>
            </a:r>
          </a:p>
          <a:p>
            <a:r>
              <a:rPr lang="zh-CN" altLang="en-US" sz="2400"/>
              <a:t>         在销售管理系统中，参照委托代销发货单生成委托代销结算单。执行“业务工作”-“供应链”-“销售管理”-“委托代销”-“委托代销结算单（双击）”命令，进入“委托代销结算单”窗口，单击“增加”按钮，进入“查询条件选择-委托结算参照发货单”窗口，输入发货单日期“2016-08-25”，仓库“成品库”，单击“确定”按钮。</a:t>
            </a:r>
          </a:p>
          <a:p>
            <a:r>
              <a:rPr lang="zh-CN" altLang="en-US" sz="2400"/>
              <a:t>         进入“参照生单”窗口，选中需要参照的单据，单击“OK确定”按钮。将选中的参照发货单信息带到委托代销结算单中，修改委托代销结算数量“3”，单击“保存”按钮，再执行“审核”命令，打开“请选择发票类型”对话框，选择“专用发票”选项，单击“确定”按钮后退出。</a:t>
            </a:r>
          </a:p>
          <a:p>
            <a:r>
              <a:rPr lang="zh-CN" altLang="en-US" sz="2400"/>
              <a:t>         在销售管理系统中，查看根据委托代销结算单生成的销售专用发票并复核。执行“业务工作”-“供应链”-“销售管理”-“销售开票”-“销售专用发票（双击）”命令，进入“销售专用发票”窗口，单击“上一张”查看并复核根据委托代销结算单生成的销售专用发票。如图12-33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 name="图片 436"/>
          <p:cNvPicPr>
            <a:picLocks noChangeAspect="1"/>
          </p:cNvPicPr>
          <p:nvPr/>
        </p:nvPicPr>
        <p:blipFill>
          <a:blip r:embed="rId2"/>
          <a:stretch>
            <a:fillRect/>
          </a:stretch>
        </p:blipFill>
        <p:spPr>
          <a:xfrm>
            <a:off x="991870" y="15240"/>
            <a:ext cx="10208895" cy="6376670"/>
          </a:xfrm>
          <a:prstGeom prst="rect">
            <a:avLst/>
          </a:prstGeom>
        </p:spPr>
      </p:pic>
      <p:sp>
        <p:nvSpPr>
          <p:cNvPr id="2" name="文本框 1"/>
          <p:cNvSpPr txBox="1"/>
          <p:nvPr/>
        </p:nvSpPr>
        <p:spPr>
          <a:xfrm>
            <a:off x="995680" y="6459220"/>
            <a:ext cx="10187305" cy="368300"/>
          </a:xfrm>
          <a:prstGeom prst="rect">
            <a:avLst/>
          </a:prstGeom>
          <a:noFill/>
        </p:spPr>
        <p:txBody>
          <a:bodyPr wrap="square" rtlCol="0">
            <a:spAutoFit/>
          </a:bodyPr>
          <a:lstStyle/>
          <a:p>
            <a:pPr algn="ctr"/>
            <a:r>
              <a:rPr lang="zh-CN" altLang="en-US"/>
              <a:t>图12-33查看并复核生成的专用发票</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210185"/>
            <a:ext cx="11852275" cy="3784600"/>
          </a:xfrm>
          <a:prstGeom prst="rect">
            <a:avLst/>
          </a:prstGeom>
          <a:noFill/>
        </p:spPr>
        <p:txBody>
          <a:bodyPr wrap="square" rtlCol="0">
            <a:spAutoFit/>
          </a:bodyPr>
          <a:lstStyle/>
          <a:p>
            <a:r>
              <a:rPr lang="en-US" altLang="zh-CN" sz="2400"/>
              <a:t>         </a:t>
            </a:r>
            <a:r>
              <a:rPr lang="zh-CN" altLang="en-US" sz="2400"/>
              <a:t>以“001丁一”的身份登入企业应用平台，操作日期”2016-08-25”。</a:t>
            </a:r>
          </a:p>
          <a:p>
            <a:r>
              <a:rPr lang="zh-CN" altLang="en-US" sz="2400"/>
              <a:t>         执行“业务工作”-“财务会计”-“应收款管理”-“应收单据处理”-“应收单据审核（双击）”命令，打开“应收单查询条件”，选择单据名称“销售发票”，单据日期“2016-08-25”，单击“确定”按钮。进入“单据处理-应收单据列表”窗口，选中需要审核的单据，单击“审核”按钮，系统弹出显示审核结果的提示框，单击“确定”按钮返回后退出。</a:t>
            </a:r>
          </a:p>
          <a:p>
            <a:r>
              <a:rPr lang="zh-CN" altLang="en-US" sz="2400"/>
              <a:t>         执行“业务工作”-“财务会计”-“应收款管理”-“制单处理（双击）”命令，打开“制单查询”窗口，选择“发票制单”复选框，客户“哈尔滨贸易公司”，单击“确定”按钮。进入“制单-销售发票制单”窗口，选中要制单的单据，修改凭证类别“转账凭证”，单击“制单”按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147955"/>
            <a:ext cx="11914505" cy="706755"/>
          </a:xfrm>
          <a:prstGeom prst="rect">
            <a:avLst/>
          </a:prstGeom>
          <a:noFill/>
        </p:spPr>
        <p:txBody>
          <a:bodyPr wrap="square" rtlCol="0">
            <a:spAutoFit/>
          </a:bodyPr>
          <a:lstStyle/>
          <a:p>
            <a:r>
              <a:rPr lang="en-US" altLang="zh-CN" sz="2000"/>
              <a:t>         </a:t>
            </a:r>
            <a:r>
              <a:rPr lang="zh-CN" altLang="en-US" sz="2000"/>
              <a:t>进入“填制凭证”窗口，单击“保存”按钮。凭证左上角显示“已生成”字样，表明已将凭证传递到总账管理系统。如图12-34所示。</a:t>
            </a:r>
          </a:p>
        </p:txBody>
      </p:sp>
      <p:pic>
        <p:nvPicPr>
          <p:cNvPr id="437" name="图片 437"/>
          <p:cNvPicPr>
            <a:picLocks noChangeAspect="1"/>
          </p:cNvPicPr>
          <p:nvPr/>
        </p:nvPicPr>
        <p:blipFill>
          <a:blip r:embed="rId2"/>
          <a:stretch>
            <a:fillRect/>
          </a:stretch>
        </p:blipFill>
        <p:spPr>
          <a:xfrm>
            <a:off x="1516380" y="854710"/>
            <a:ext cx="9636125" cy="5627370"/>
          </a:xfrm>
          <a:prstGeom prst="rect">
            <a:avLst/>
          </a:prstGeom>
        </p:spPr>
      </p:pic>
      <p:sp>
        <p:nvSpPr>
          <p:cNvPr id="3" name="文本框 2"/>
          <p:cNvSpPr txBox="1"/>
          <p:nvPr/>
        </p:nvSpPr>
        <p:spPr>
          <a:xfrm>
            <a:off x="1529080" y="6496685"/>
            <a:ext cx="9585960" cy="368300"/>
          </a:xfrm>
          <a:prstGeom prst="rect">
            <a:avLst/>
          </a:prstGeom>
          <a:noFill/>
        </p:spPr>
        <p:txBody>
          <a:bodyPr wrap="square" rtlCol="0">
            <a:spAutoFit/>
          </a:bodyPr>
          <a:lstStyle/>
          <a:p>
            <a:pPr algn="ctr"/>
            <a:r>
              <a:rPr lang="zh-CN" altLang="en-US"/>
              <a:t>图12-34填制凭证并保存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430" y="198120"/>
            <a:ext cx="11914505" cy="4523105"/>
          </a:xfrm>
          <a:prstGeom prst="rect">
            <a:avLst/>
          </a:prstGeom>
          <a:noFill/>
        </p:spPr>
        <p:txBody>
          <a:bodyPr wrap="square" rtlCol="0">
            <a:spAutoFit/>
          </a:bodyPr>
          <a:lstStyle/>
          <a:p>
            <a:r>
              <a:rPr lang="en-US" altLang="zh-CN" sz="2400"/>
              <a:t>         </a:t>
            </a:r>
            <a:r>
              <a:rPr lang="zh-CN" altLang="en-US" sz="2400"/>
              <a:t>以“005李丽”的身份登入企业应用平台，操作日期“2016-08-25”。</a:t>
            </a:r>
          </a:p>
          <a:p>
            <a:r>
              <a:rPr lang="zh-CN" altLang="en-US" sz="2400"/>
              <a:t>         执行“业务工作”-“财务会计”-“存货核算”-“业务核算”-“发出商品记账（双击）”命令，打开“查询条件选择”窗口，选择仓库“成品库”，单击“确定”按钮。</a:t>
            </a:r>
          </a:p>
          <a:p>
            <a:r>
              <a:rPr lang="zh-CN" altLang="en-US" sz="2400"/>
              <a:t>         进入“未记账单据一览表-发出商品记账”窗口，选择需要记账的单据，单击“记账”命令，系统弹出记账结果提示框，单击“确定”退出。</a:t>
            </a:r>
          </a:p>
          <a:p>
            <a:r>
              <a:rPr lang="zh-CN" altLang="en-US" sz="2400"/>
              <a:t>         执行“业务工作”-“财务会计”-“存货核算”-“财务核算”-“生成凭证（双击）”命令，打开“生成凭证”窗口，单击“选择”按钮，进入“查询条件”窗口，单击“全消”按钮，选中“委托代销发出商品专用发票”复选框，单击“确定”按钮。</a:t>
            </a:r>
          </a:p>
          <a:p>
            <a:r>
              <a:rPr lang="zh-CN" altLang="en-US" sz="2400"/>
              <a:t>         进入“选择单据-未生成凭证单据一览表”窗口，选中需要生成凭证的单据，单击“确定”按钮。进入“生成凭证”窗口，输入发出商品的科目编码“1406”，修改凭证类别“转账凭证”，单击“生成”按钮。进入“填制凭证”窗口，单击“保存”按钮。凭证左上角显示“已生成”字样，表明已将凭证传递到总账管理系统。如图12-35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145" y="172720"/>
            <a:ext cx="11802745" cy="1630045"/>
          </a:xfrm>
          <a:prstGeom prst="rect">
            <a:avLst/>
          </a:prstGeom>
          <a:noFill/>
        </p:spPr>
        <p:txBody>
          <a:bodyPr wrap="square" rtlCol="0">
            <a:spAutoFit/>
          </a:bodyPr>
          <a:lstStyle/>
          <a:p>
            <a:r>
              <a:rPr lang="zh-CN" altLang="en-US" sz="2000"/>
              <a:t>2.在销售管理系统中填制并审核报价单</a:t>
            </a:r>
          </a:p>
          <a:p>
            <a:r>
              <a:rPr lang="zh-CN" altLang="en-US" sz="2000"/>
              <a:t>         执行“业务工作”-“供应链”-“销售管理”-“销售报价”-“销售报价单（双击）”命令，打开“销售报价单”窗口，单击“增加”按钮，输入日期“2016-08-18”，销售类型“经销”，客户名称“长沙贸易公司”，销售部门“销售部”，选择货物名称“电动机Ⅰ型”，输入数量“5”，报价“4000”，单击“保存”按钮后执行“审核”命令，保存并审核报价单后退出。如图12-2所示。</a:t>
            </a:r>
          </a:p>
        </p:txBody>
      </p:sp>
      <p:pic>
        <p:nvPicPr>
          <p:cNvPr id="405" name="图片 405"/>
          <p:cNvPicPr>
            <a:picLocks noChangeAspect="1"/>
          </p:cNvPicPr>
          <p:nvPr/>
        </p:nvPicPr>
        <p:blipFill>
          <a:blip r:embed="rId2"/>
          <a:stretch>
            <a:fillRect/>
          </a:stretch>
        </p:blipFill>
        <p:spPr>
          <a:xfrm>
            <a:off x="2258060" y="1802765"/>
            <a:ext cx="8220075" cy="4624070"/>
          </a:xfrm>
          <a:prstGeom prst="rect">
            <a:avLst/>
          </a:prstGeom>
        </p:spPr>
      </p:pic>
      <p:sp>
        <p:nvSpPr>
          <p:cNvPr id="3" name="文本框 2"/>
          <p:cNvSpPr txBox="1"/>
          <p:nvPr/>
        </p:nvSpPr>
        <p:spPr>
          <a:xfrm>
            <a:off x="2245360" y="6459220"/>
            <a:ext cx="8224520" cy="368300"/>
          </a:xfrm>
          <a:prstGeom prst="rect">
            <a:avLst/>
          </a:prstGeom>
          <a:noFill/>
        </p:spPr>
        <p:txBody>
          <a:bodyPr wrap="square" rtlCol="0">
            <a:spAutoFit/>
          </a:bodyPr>
          <a:lstStyle/>
          <a:p>
            <a:pPr algn="ctr"/>
            <a:r>
              <a:rPr lang="zh-CN" altLang="en-US"/>
              <a:t>图12-2填制销售报价单</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 name="图片 438"/>
          <p:cNvPicPr>
            <a:picLocks noChangeAspect="1"/>
          </p:cNvPicPr>
          <p:nvPr/>
        </p:nvPicPr>
        <p:blipFill>
          <a:blip r:embed="rId2"/>
          <a:stretch>
            <a:fillRect/>
          </a:stretch>
        </p:blipFill>
        <p:spPr>
          <a:xfrm>
            <a:off x="1078230" y="36195"/>
            <a:ext cx="10273665" cy="6394450"/>
          </a:xfrm>
          <a:prstGeom prst="rect">
            <a:avLst/>
          </a:prstGeom>
        </p:spPr>
      </p:pic>
      <p:sp>
        <p:nvSpPr>
          <p:cNvPr id="2" name="文本框 1"/>
          <p:cNvSpPr txBox="1"/>
          <p:nvPr/>
        </p:nvSpPr>
        <p:spPr>
          <a:xfrm>
            <a:off x="1107440" y="6484620"/>
            <a:ext cx="10212705" cy="368300"/>
          </a:xfrm>
          <a:prstGeom prst="rect">
            <a:avLst/>
          </a:prstGeom>
          <a:noFill/>
        </p:spPr>
        <p:txBody>
          <a:bodyPr wrap="square" rtlCol="0">
            <a:spAutoFit/>
          </a:bodyPr>
          <a:lstStyle/>
          <a:p>
            <a:pPr algn="ctr"/>
            <a:r>
              <a:rPr lang="zh-CN" altLang="en-US"/>
              <a:t>图12-35填制凭证并保存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430" y="172720"/>
            <a:ext cx="11852275" cy="2306955"/>
          </a:xfrm>
          <a:prstGeom prst="rect">
            <a:avLst/>
          </a:prstGeom>
          <a:noFill/>
        </p:spPr>
        <p:txBody>
          <a:bodyPr wrap="square" rtlCol="0">
            <a:spAutoFit/>
          </a:bodyPr>
          <a:lstStyle/>
          <a:p>
            <a:pPr algn="ctr"/>
            <a:r>
              <a:rPr lang="zh-CN" altLang="en-US" sz="2400" b="1"/>
              <a:t>第三节 销售退货业务</a:t>
            </a:r>
          </a:p>
          <a:p>
            <a:r>
              <a:rPr lang="zh-CN" altLang="en-US" sz="2400" b="1"/>
              <a:t>一、开票前退货业务</a:t>
            </a:r>
          </a:p>
          <a:p>
            <a:r>
              <a:rPr lang="zh-CN" altLang="en-US" sz="2400"/>
              <a:t>         2016年8月26日，销售部出售给长沙贸易公司的电动机Ⅰ型5组，单价为4000元/组，从成品库发出，其中有1组存在质量问题办理退回，收回成品库并开具相应的专用发票一张，数量为4组。</a:t>
            </a:r>
          </a:p>
          <a:p>
            <a:r>
              <a:rPr lang="zh-CN" altLang="en-US" sz="2400"/>
              <a:t>         以005李丽的身份登入企业应用平台，操作日期”2016-08-26”。</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895" y="198120"/>
            <a:ext cx="11852275" cy="3046095"/>
          </a:xfrm>
          <a:prstGeom prst="rect">
            <a:avLst/>
          </a:prstGeom>
          <a:noFill/>
        </p:spPr>
        <p:txBody>
          <a:bodyPr wrap="square" rtlCol="0">
            <a:spAutoFit/>
          </a:bodyPr>
          <a:lstStyle/>
          <a:p>
            <a:r>
              <a:rPr lang="zh-CN" altLang="en-US" sz="2400"/>
              <a:t>1.在销售管理系统中填制并审核发货单</a:t>
            </a:r>
          </a:p>
          <a:p>
            <a:r>
              <a:rPr lang="zh-CN" altLang="en-US" sz="2400"/>
              <a:t>（1）执行“业务工作”-“供应链”-“销售管理”-“销售发货”-“发货单（双击）”命令，打开“发货单”窗口，单击“增加”按钮，弹出“查询条件选择-参照订单”窗口，单击“取消”按钮。</a:t>
            </a:r>
          </a:p>
          <a:p>
            <a:endParaRPr lang="zh-CN" altLang="en-US" sz="2400"/>
          </a:p>
          <a:p>
            <a:r>
              <a:rPr lang="zh-CN" altLang="en-US" sz="2400"/>
              <a:t>（2）进入“发货单”窗口，输入客户“长沙贸易公司”，销售部门“销售部”，仓库“成品库”，存货编码“05 电动机Ⅰ型”，数量“5”，单价“4000”，单击“保存”按钮，再执行“审核”命令后退出。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2725" y="247650"/>
            <a:ext cx="11740515" cy="4523105"/>
          </a:xfrm>
          <a:prstGeom prst="rect">
            <a:avLst/>
          </a:prstGeom>
          <a:noFill/>
        </p:spPr>
        <p:txBody>
          <a:bodyPr wrap="square" rtlCol="0">
            <a:spAutoFit/>
          </a:bodyPr>
          <a:lstStyle/>
          <a:p>
            <a:r>
              <a:rPr lang="zh-CN" altLang="en-US" sz="2400"/>
              <a:t>2.在销售管理系统中填制并审核退货单</a:t>
            </a:r>
          </a:p>
          <a:p>
            <a:r>
              <a:rPr lang="zh-CN" altLang="en-US" sz="2400"/>
              <a:t>（1）执行“业务工作”-“供应链”-“销售管理”-“销售发货”-“退货单（双击）”命令，打开“发货单”窗口，单击“增加”按钮，弹出“查询条件选择-参照订单”窗口，单击“取消”按钮。</a:t>
            </a:r>
          </a:p>
          <a:p>
            <a:endParaRPr lang="zh-CN" altLang="en-US" sz="2400"/>
          </a:p>
          <a:p>
            <a:r>
              <a:rPr lang="zh-CN" altLang="en-US" sz="2400"/>
              <a:t>（2）返回到“退货单”窗口，下拉“生单”按钮，选择“参照发货单”按钮，打开“查询条件选择-退货单参照发货单”窗口，选择客户编码“002 长沙贸易公司”，日期“2016-08-26”，单击“确定”按钮。进入“参照生单”窗口，选择参照单据，单击“OK确定”。 </a:t>
            </a:r>
          </a:p>
          <a:p>
            <a:endParaRPr lang="zh-CN" altLang="en-US" sz="2400"/>
          </a:p>
          <a:p>
            <a:r>
              <a:rPr lang="zh-CN" altLang="en-US" sz="2400"/>
              <a:t>（3）将参照单据信息带入退货单，修改退货单数量“-1”，单击“保存”按钮，执行“审核”命令后退出。如图12-36所示。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9" name="图片 439"/>
          <p:cNvPicPr>
            <a:picLocks noChangeAspect="1"/>
          </p:cNvPicPr>
          <p:nvPr/>
        </p:nvPicPr>
        <p:blipFill>
          <a:blip r:embed="rId2"/>
          <a:stretch>
            <a:fillRect/>
          </a:stretch>
        </p:blipFill>
        <p:spPr>
          <a:xfrm>
            <a:off x="1231900" y="15240"/>
            <a:ext cx="9890125" cy="6513830"/>
          </a:xfrm>
          <a:prstGeom prst="rect">
            <a:avLst/>
          </a:prstGeom>
        </p:spPr>
      </p:pic>
      <p:sp>
        <p:nvSpPr>
          <p:cNvPr id="2" name="文本框 1"/>
          <p:cNvSpPr txBox="1"/>
          <p:nvPr/>
        </p:nvSpPr>
        <p:spPr>
          <a:xfrm>
            <a:off x="1243965" y="6521450"/>
            <a:ext cx="9889490" cy="368300"/>
          </a:xfrm>
          <a:prstGeom prst="rect">
            <a:avLst/>
          </a:prstGeom>
          <a:noFill/>
        </p:spPr>
        <p:txBody>
          <a:bodyPr wrap="square" rtlCol="0">
            <a:spAutoFit/>
          </a:bodyPr>
          <a:lstStyle/>
          <a:p>
            <a:pPr algn="ctr"/>
            <a:r>
              <a:rPr lang="zh-CN" altLang="en-US"/>
              <a:t>图12-36填制退货单并审核</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900" y="334645"/>
            <a:ext cx="11976735" cy="2676525"/>
          </a:xfrm>
          <a:prstGeom prst="rect">
            <a:avLst/>
          </a:prstGeom>
          <a:noFill/>
        </p:spPr>
        <p:txBody>
          <a:bodyPr wrap="square" rtlCol="0">
            <a:spAutoFit/>
          </a:bodyPr>
          <a:lstStyle/>
          <a:p>
            <a:r>
              <a:rPr lang="zh-CN" altLang="en-US" sz="2400"/>
              <a:t>3.在销售管理系统中填制并复核销售发票</a:t>
            </a:r>
          </a:p>
          <a:p>
            <a:r>
              <a:rPr lang="zh-CN" altLang="en-US" sz="2400"/>
              <a:t>         执行“业务工作”-“供应链”-“销售管理”-“销售开票”-“销售专用发票（双击）”命令，打开“销售专用发票”窗口，单击“增加”按钮，弹出“查询条件选择发票参照发货单”窗口，输入客户编码“002 长沙贸易公司”，发货单日期“2016-08-26”，单击“确定”按钮。进入“参照生单”窗口，选择参照的发货单，单击“OK确定”按钮。</a:t>
            </a:r>
          </a:p>
          <a:p>
            <a:r>
              <a:rPr lang="zh-CN" altLang="en-US" sz="2400"/>
              <a:t>         前面在生成退货单时已参照发货单，所以此处参照的结果显示的数量是发货单和退货单的数量差。单击“保存”按钮，再执行“复核”命令后退出。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195" y="222885"/>
            <a:ext cx="11790045" cy="5631180"/>
          </a:xfrm>
          <a:prstGeom prst="rect">
            <a:avLst/>
          </a:prstGeom>
          <a:noFill/>
        </p:spPr>
        <p:txBody>
          <a:bodyPr wrap="square" rtlCol="0">
            <a:spAutoFit/>
          </a:bodyPr>
          <a:lstStyle/>
          <a:p>
            <a:r>
              <a:rPr lang="zh-CN" altLang="en-US" sz="2400" b="1"/>
              <a:t>二、委托代销退货业务</a:t>
            </a:r>
          </a:p>
          <a:p>
            <a:r>
              <a:rPr lang="zh-CN" altLang="en-US" sz="2400"/>
              <a:t>         2016年8月28日，委托哈尔滨贸易公司销售的电动机Ⅰ 型退回1组，入成品库，该货物已经结算，请开具红字专用发票一张。</a:t>
            </a:r>
          </a:p>
          <a:p>
            <a:r>
              <a:rPr lang="zh-CN" altLang="en-US" sz="2400"/>
              <a:t>         以005李丽的身份登入企业应用平台，操作日期”2016-08-28”。</a:t>
            </a:r>
          </a:p>
          <a:p>
            <a:endParaRPr lang="zh-CN" altLang="en-US" sz="2400"/>
          </a:p>
          <a:p>
            <a:r>
              <a:rPr lang="zh-CN" altLang="en-US" sz="2400"/>
              <a:t>1.在销售管理系统中参照委托代销发货单填制委托代销结算退回并生成红字专用发票</a:t>
            </a:r>
          </a:p>
          <a:p>
            <a:r>
              <a:rPr lang="zh-CN" altLang="en-US" sz="2400"/>
              <a:t>（1）执行“业务工作”-“供应链”-“销售管理”-“委托代销”-“委托代销结算退回（双击）”命令，打开“委托代销结算退回”窗口，单击“增加”按钮，打开“查询条件选择-委托结算参照发货单”窗口，输入客户编码“004 哈尔滨贸易公司”。 </a:t>
            </a:r>
          </a:p>
          <a:p>
            <a:endParaRPr lang="zh-CN" altLang="en-US" sz="2400"/>
          </a:p>
          <a:p>
            <a:r>
              <a:rPr lang="zh-CN" altLang="en-US" sz="2400"/>
              <a:t>（2）单击“确定”按钮，打开“参照生单”，选择参照单据，单击“OK确定”按钮。</a:t>
            </a:r>
          </a:p>
          <a:p>
            <a:endParaRPr lang="zh-CN" altLang="en-US" sz="2400"/>
          </a:p>
          <a:p>
            <a:r>
              <a:rPr lang="zh-CN" altLang="en-US" sz="2400"/>
              <a:t>（3）将参照单据的相关信息带到委托代销结算退回，修改数量“-1”，单击“保存”按钮后执行“审核”命令，打开“请选择发票类型”窗口，选择“专用发票”，单击“确定”按钮后退出。如图12-37所示。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 name="图片 440"/>
          <p:cNvPicPr>
            <a:picLocks noChangeAspect="1"/>
          </p:cNvPicPr>
          <p:nvPr/>
        </p:nvPicPr>
        <p:blipFill>
          <a:blip r:embed="rId2"/>
          <a:stretch>
            <a:fillRect/>
          </a:stretch>
        </p:blipFill>
        <p:spPr>
          <a:xfrm>
            <a:off x="1709420" y="33655"/>
            <a:ext cx="8772525" cy="6412230"/>
          </a:xfrm>
          <a:prstGeom prst="rect">
            <a:avLst/>
          </a:prstGeom>
        </p:spPr>
      </p:pic>
      <p:sp>
        <p:nvSpPr>
          <p:cNvPr id="3" name="文本框 2"/>
          <p:cNvSpPr txBox="1"/>
          <p:nvPr/>
        </p:nvSpPr>
        <p:spPr>
          <a:xfrm>
            <a:off x="1753235" y="6496685"/>
            <a:ext cx="8672195" cy="368300"/>
          </a:xfrm>
          <a:prstGeom prst="rect">
            <a:avLst/>
          </a:prstGeom>
          <a:noFill/>
        </p:spPr>
        <p:txBody>
          <a:bodyPr wrap="square" rtlCol="0">
            <a:spAutoFit/>
          </a:bodyPr>
          <a:lstStyle/>
          <a:p>
            <a:pPr algn="ctr"/>
            <a:r>
              <a:rPr lang="zh-CN" altLang="en-US"/>
              <a:t>图12-37委托代销结算退回生成专用发票</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135" y="135890"/>
            <a:ext cx="12026265" cy="1630045"/>
          </a:xfrm>
          <a:prstGeom prst="rect">
            <a:avLst/>
          </a:prstGeom>
          <a:noFill/>
        </p:spPr>
        <p:txBody>
          <a:bodyPr wrap="square" rtlCol="0">
            <a:spAutoFit/>
          </a:bodyPr>
          <a:lstStyle/>
          <a:p>
            <a:r>
              <a:rPr lang="zh-CN" altLang="en-US" sz="2000"/>
              <a:t>2.查看红字销售专用发票并复核</a:t>
            </a:r>
          </a:p>
          <a:p>
            <a:r>
              <a:rPr lang="zh-CN" altLang="en-US" sz="2000"/>
              <a:t>         执行“业务工作”-“供应链”-“销售管理”-“销售开票”-“销售发票列表（双击）”命令，打开“查询条件选择-销售发票查询条件”窗口，输入客户编号“004哈尔滨贸易公司”，开票日期“2016-08-28”，单击“确定”按钮。进入“销售发票列表”窗口，双击打开选中的销售发票，可以查看红字销售专用发票。执行“复核”命令后退出。如图12-38所示。</a:t>
            </a:r>
          </a:p>
        </p:txBody>
      </p:sp>
      <p:pic>
        <p:nvPicPr>
          <p:cNvPr id="441" name="图片 441"/>
          <p:cNvPicPr>
            <a:picLocks noChangeAspect="1"/>
          </p:cNvPicPr>
          <p:nvPr/>
        </p:nvPicPr>
        <p:blipFill>
          <a:blip r:embed="rId2"/>
          <a:stretch>
            <a:fillRect/>
          </a:stretch>
        </p:blipFill>
        <p:spPr>
          <a:xfrm>
            <a:off x="2907665" y="1765935"/>
            <a:ext cx="6724650" cy="4716145"/>
          </a:xfrm>
          <a:prstGeom prst="rect">
            <a:avLst/>
          </a:prstGeom>
        </p:spPr>
      </p:pic>
      <p:sp>
        <p:nvSpPr>
          <p:cNvPr id="4" name="文本框 3"/>
          <p:cNvSpPr txBox="1"/>
          <p:nvPr/>
        </p:nvSpPr>
        <p:spPr>
          <a:xfrm>
            <a:off x="2864485" y="6482080"/>
            <a:ext cx="6767830" cy="368300"/>
          </a:xfrm>
          <a:prstGeom prst="rect">
            <a:avLst/>
          </a:prstGeom>
          <a:noFill/>
        </p:spPr>
        <p:txBody>
          <a:bodyPr wrap="square" rtlCol="0">
            <a:spAutoFit/>
          </a:bodyPr>
          <a:lstStyle/>
          <a:p>
            <a:pPr algn="ctr"/>
            <a:r>
              <a:rPr lang="zh-CN" altLang="en-US"/>
              <a:t>图12-38填制并复核红字销售专用发票</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0660" y="247650"/>
            <a:ext cx="11827510" cy="3046095"/>
          </a:xfrm>
          <a:prstGeom prst="rect">
            <a:avLst/>
          </a:prstGeom>
          <a:noFill/>
        </p:spPr>
        <p:txBody>
          <a:bodyPr wrap="square" rtlCol="0">
            <a:spAutoFit/>
          </a:bodyPr>
          <a:lstStyle/>
          <a:p>
            <a:pPr algn="ctr"/>
            <a:r>
              <a:rPr lang="zh-CN" altLang="en-US" sz="2400" b="1"/>
              <a:t>第四节 直运销售业务</a:t>
            </a:r>
          </a:p>
          <a:p>
            <a:r>
              <a:rPr lang="zh-CN" altLang="en-US" sz="2400"/>
              <a:t>         2016年8月29日，销售部接到业务信息，上海科技公司欲购买D11电磁检测仪15套，经协商以单价5000元/套成交，增值税17%，随后销售部填制相应订单。销售部向东方公司发出采购订单，单价3000元/套，并要求直接将货物运到上海科技公司。货物送至上海科技公司，东方公司凭送货签收单根据订单开具了一张专用发票给销售部，销售部根据销售订单开具专用发票一张并将此业务的采购、销售发票交给财务部，财务部结转此业务的收入和成本。</a:t>
            </a:r>
          </a:p>
          <a:p>
            <a:r>
              <a:rPr lang="zh-CN" altLang="en-US" sz="2400"/>
              <a:t>         以“001丁一”的身份登入企业应用平台，操作日期”2016-08-29”。</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910" y="160655"/>
            <a:ext cx="11939270" cy="3415030"/>
          </a:xfrm>
          <a:prstGeom prst="rect">
            <a:avLst/>
          </a:prstGeom>
          <a:noFill/>
        </p:spPr>
        <p:txBody>
          <a:bodyPr wrap="square" rtlCol="0">
            <a:spAutoFit/>
          </a:bodyPr>
          <a:lstStyle/>
          <a:p>
            <a:r>
              <a:rPr lang="zh-CN" altLang="en-US" sz="2400"/>
              <a:t>3.在销售管理系统中填制并审核销售订单</a:t>
            </a:r>
          </a:p>
          <a:p>
            <a:endParaRPr lang="zh-CN" altLang="en-US" sz="2400"/>
          </a:p>
          <a:p>
            <a:r>
              <a:rPr lang="zh-CN" altLang="en-US" sz="2400"/>
              <a:t>（1）执行“业务工作”-“供应链”-“销售管理”-“销售订货”-“销售订单（双击）”命令，打开“销售订单”窗口，单击“增加”按钮，下拉“生单”按钮，选中”报价”选项，打开”查询条件选择-订单参照报价单”窗口，选择报价单日期“2016-08-18”。 </a:t>
            </a:r>
          </a:p>
          <a:p>
            <a:endParaRPr lang="zh-CN" altLang="en-US" sz="2400"/>
          </a:p>
          <a:p>
            <a:r>
              <a:rPr lang="zh-CN" altLang="en-US" sz="2400"/>
              <a:t>（2）单击“确定”按钮，进入“参照生单”窗口，选择要参照的记录行，单击“OK确定”按钮，将报价单信息带入销售订单。修改销售订单表体中第1行末的预发货日期“2016-08-18”。单击“保存”按钮，再单击“审核”按钮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895" y="210185"/>
            <a:ext cx="11802745" cy="1322070"/>
          </a:xfrm>
          <a:prstGeom prst="rect">
            <a:avLst/>
          </a:prstGeom>
          <a:noFill/>
        </p:spPr>
        <p:txBody>
          <a:bodyPr wrap="square" rtlCol="0">
            <a:spAutoFit/>
          </a:bodyPr>
          <a:lstStyle/>
          <a:p>
            <a:r>
              <a:rPr lang="zh-CN" altLang="en-US" sz="2000" b="1"/>
              <a:t>一、在销售管理系统中设置直运业务相关选项</a:t>
            </a:r>
          </a:p>
          <a:p>
            <a:r>
              <a:rPr lang="zh-CN" altLang="en-US" sz="2000"/>
              <a:t>        执行”业务工作“-”供应链“-”销售管理“-”设置“-”销售选项（双击）“命令，打开“销售选项”窗口，选中“业务控制”选项卡中的“有直运销售业务”复选框，单击“确定”按钮返回。如图12-39所示。</a:t>
            </a:r>
          </a:p>
        </p:txBody>
      </p:sp>
      <p:pic>
        <p:nvPicPr>
          <p:cNvPr id="442" name="图片 442"/>
          <p:cNvPicPr>
            <a:picLocks noChangeAspect="1"/>
          </p:cNvPicPr>
          <p:nvPr/>
        </p:nvPicPr>
        <p:blipFill>
          <a:blip r:embed="rId2"/>
          <a:stretch>
            <a:fillRect/>
          </a:stretch>
        </p:blipFill>
        <p:spPr>
          <a:xfrm>
            <a:off x="2052320" y="1532255"/>
            <a:ext cx="8532495" cy="5005705"/>
          </a:xfrm>
          <a:prstGeom prst="rect">
            <a:avLst/>
          </a:prstGeom>
        </p:spPr>
      </p:pic>
      <p:sp>
        <p:nvSpPr>
          <p:cNvPr id="3" name="文本框 2"/>
          <p:cNvSpPr txBox="1"/>
          <p:nvPr/>
        </p:nvSpPr>
        <p:spPr>
          <a:xfrm>
            <a:off x="2056765" y="6534150"/>
            <a:ext cx="8535035" cy="368300"/>
          </a:xfrm>
          <a:prstGeom prst="rect">
            <a:avLst/>
          </a:prstGeom>
          <a:noFill/>
        </p:spPr>
        <p:txBody>
          <a:bodyPr wrap="square" rtlCol="0">
            <a:spAutoFit/>
          </a:bodyPr>
          <a:lstStyle/>
          <a:p>
            <a:pPr algn="ctr"/>
            <a:r>
              <a:rPr lang="zh-CN" altLang="en-US"/>
              <a:t>图12-39销售选项设置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4310" y="247650"/>
            <a:ext cx="11802745" cy="5262245"/>
          </a:xfrm>
          <a:prstGeom prst="rect">
            <a:avLst/>
          </a:prstGeom>
          <a:noFill/>
        </p:spPr>
        <p:txBody>
          <a:bodyPr wrap="square" rtlCol="0">
            <a:spAutoFit/>
          </a:bodyPr>
          <a:lstStyle/>
          <a:p>
            <a:r>
              <a:rPr lang="zh-CN" altLang="en-US" sz="2400" b="1"/>
              <a:t>二、在企业应用平台中增加存货“09 D11电磁检测仪”</a:t>
            </a:r>
          </a:p>
          <a:p>
            <a:r>
              <a:rPr lang="zh-CN" altLang="en-US" sz="2400"/>
              <a:t>         执行“基础设置”-“基础档案”-“存货”-“存货分类（双击）”命令，打开“存货分类”窗口，单击“增加”按钮，输入“203 电磁检测仪”，单击“保存”按钮后退出。执行“基础设置”-“基础档案”-“存货”-“存货档案（双击）”命令，打开“存货档案”窗口，单击“增加”按钮，输入“09 D11电磁检测仪”，存货属性“内销”、“外购”，单击“保存”按钮后退出。</a:t>
            </a:r>
          </a:p>
          <a:p>
            <a:endParaRPr lang="zh-CN" altLang="en-US" sz="2400"/>
          </a:p>
          <a:p>
            <a:endParaRPr lang="zh-CN" altLang="en-US" sz="2400"/>
          </a:p>
          <a:p>
            <a:r>
              <a:rPr lang="zh-CN" altLang="en-US" sz="2400" b="1"/>
              <a:t>三、在销售管理系统中填制并审核直运销售订单</a:t>
            </a:r>
          </a:p>
          <a:p>
            <a:r>
              <a:rPr lang="zh-CN" altLang="en-US" sz="2400"/>
              <a:t>        以“005李丽”的身份登入企业应用平台，操作日期”2016-08-29”。</a:t>
            </a:r>
          </a:p>
          <a:p>
            <a:r>
              <a:rPr lang="zh-CN" altLang="en-US" sz="2400"/>
              <a:t>        执行“业务工作”-“供应链”-“销售管理”-“销售订货”-“销售订单（双击）”命令，打开“销售订单”窗口，单击“增加”按钮，输入客户“上海科技公司”，业务类型“直运销售”，按照实验要求输入其他相关信息后单击“保存”按钮，再执行“审核”命令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895" y="210185"/>
            <a:ext cx="11777345" cy="3415030"/>
          </a:xfrm>
          <a:prstGeom prst="rect">
            <a:avLst/>
          </a:prstGeom>
          <a:noFill/>
        </p:spPr>
        <p:txBody>
          <a:bodyPr wrap="square" rtlCol="0">
            <a:spAutoFit/>
          </a:bodyPr>
          <a:lstStyle/>
          <a:p>
            <a:r>
              <a:rPr lang="zh-CN" altLang="en-US" sz="2400" b="1"/>
              <a:t>四、在采购管理系统中填制并审核直运采购订单</a:t>
            </a:r>
          </a:p>
          <a:p>
            <a:r>
              <a:rPr lang="zh-CN" altLang="en-US" sz="2400"/>
              <a:t>        执行“业务工作”-“供应链”-“采购管理”-“采购订货”-“采购订单（双击）”命令，打开“采购订单”窗口，单击“增加”按钮，选择业务类型“直运采购”，下拉“生单”按钮，选择“销售订单”按钮，打开“查询条件选择-销售订单列表过滤”窗口，输入订货日期“2016-08-29”。 </a:t>
            </a:r>
          </a:p>
          <a:p>
            <a:r>
              <a:rPr lang="zh-CN" altLang="en-US" sz="2400"/>
              <a:t>        单击“确定”按钮，打开“拷贝并执行”窗口，选择参照订单，单击“OK确定”按钮。返回“采购订单”窗口，将销售订单信息带入“采购订单”，输入供应商“东方公司”，原币单价“3000”，单击“保存”按钮，执行“审核”命令后退出。如图12-40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3" name="图片 443"/>
          <p:cNvPicPr>
            <a:picLocks noChangeAspect="1"/>
          </p:cNvPicPr>
          <p:nvPr/>
        </p:nvPicPr>
        <p:blipFill>
          <a:blip r:embed="rId2"/>
          <a:stretch>
            <a:fillRect/>
          </a:stretch>
        </p:blipFill>
        <p:spPr>
          <a:xfrm>
            <a:off x="826135" y="19685"/>
            <a:ext cx="10539730" cy="6425565"/>
          </a:xfrm>
          <a:prstGeom prst="rect">
            <a:avLst/>
          </a:prstGeom>
        </p:spPr>
      </p:pic>
      <p:sp>
        <p:nvSpPr>
          <p:cNvPr id="3" name="文本框 2"/>
          <p:cNvSpPr txBox="1"/>
          <p:nvPr/>
        </p:nvSpPr>
        <p:spPr>
          <a:xfrm>
            <a:off x="808990" y="6521450"/>
            <a:ext cx="10560685" cy="368300"/>
          </a:xfrm>
          <a:prstGeom prst="rect">
            <a:avLst/>
          </a:prstGeom>
          <a:noFill/>
        </p:spPr>
        <p:txBody>
          <a:bodyPr wrap="square" rtlCol="0">
            <a:spAutoFit/>
          </a:bodyPr>
          <a:lstStyle/>
          <a:p>
            <a:pPr algn="ctr"/>
            <a:r>
              <a:rPr lang="zh-CN" altLang="en-US"/>
              <a:t>图12-40填制并审核采购订单</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730" y="185420"/>
            <a:ext cx="11914505" cy="5262245"/>
          </a:xfrm>
          <a:prstGeom prst="rect">
            <a:avLst/>
          </a:prstGeom>
          <a:noFill/>
        </p:spPr>
        <p:txBody>
          <a:bodyPr wrap="square" rtlCol="0">
            <a:spAutoFit/>
          </a:bodyPr>
          <a:lstStyle/>
          <a:p>
            <a:r>
              <a:rPr lang="zh-CN" altLang="en-US" sz="2400" b="1"/>
              <a:t>五、在销售管理系统中填制并复核直运销售发票</a:t>
            </a:r>
          </a:p>
          <a:p>
            <a:r>
              <a:rPr lang="zh-CN" altLang="en-US" sz="2400"/>
              <a:t>        执行“业务工作”-“供应链”-“销售管理”-“销售开票”-“销售专用发票（双击）”命令，打开“销售专用发票”窗口，单击“增加”按钮，打开“查询条件选择-发票参照发货单”，单击“取消”按钮返回“销售专用发票”窗口，修改业务类型“直运销售”。 </a:t>
            </a:r>
          </a:p>
          <a:p>
            <a:r>
              <a:rPr lang="zh-CN" altLang="en-US" sz="2400"/>
              <a:t>        下拉“生单”按钮，选择“参照订单”命令，选择客户编码“03 上海科技公司”，单击“确定”按钮。打开“参照生单”窗口，选中参照订单，单击“OK确定”按钮。返回“销售专用发票”窗口，将参照订单信息带入专用发票，单击“保存”按钮，执行“复核”命令后退出。</a:t>
            </a:r>
          </a:p>
          <a:p>
            <a:endParaRPr lang="zh-CN" altLang="en-US" sz="2400"/>
          </a:p>
          <a:p>
            <a:r>
              <a:rPr lang="zh-CN" altLang="en-US" sz="2400" b="1"/>
              <a:t>六、在采购管理系统中填制直运采购发票</a:t>
            </a:r>
          </a:p>
          <a:p>
            <a:r>
              <a:rPr lang="zh-CN" altLang="en-US" sz="2400"/>
              <a:t>        执行“业务工作”-“供应链”-“采购管理”-“采购发票”-“专用采购发票（双击）”命令，进入“专用发票”窗口，单击“增加”按钮，输入业务类型“直运采购”，供应商“东方公司”，根据实验要求输入其他资料信息，单击“保存”按钮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185420"/>
            <a:ext cx="11827510" cy="3046095"/>
          </a:xfrm>
          <a:prstGeom prst="rect">
            <a:avLst/>
          </a:prstGeom>
          <a:noFill/>
        </p:spPr>
        <p:txBody>
          <a:bodyPr wrap="square" rtlCol="0">
            <a:spAutoFit/>
          </a:bodyPr>
          <a:lstStyle/>
          <a:p>
            <a:r>
              <a:rPr lang="zh-CN" altLang="en-US" sz="2400" b="1"/>
              <a:t>七、在应付款管理系统中审核直运采购发票</a:t>
            </a:r>
          </a:p>
          <a:p>
            <a:r>
              <a:rPr lang="zh-CN" altLang="en-US" sz="2400"/>
              <a:t>         以“001丁一”的身份登入企业应用平台，操作日期”2016-08-29”。</a:t>
            </a:r>
          </a:p>
          <a:p>
            <a:r>
              <a:rPr lang="zh-CN" altLang="en-US" sz="2400"/>
              <a:t>         执行“业务工作”-“财务会计”-“应付款管理”-“应付单据处理”-“应付单据审核（双击）”命令，进入“应付单查询条件”窗口，输入单据名称“采购发票”，单据日期“2016-08-29”，业务类型“直运采购”，勾选“未完全报销”复选框，单击“确定”按钮。</a:t>
            </a:r>
          </a:p>
          <a:p>
            <a:r>
              <a:rPr lang="zh-CN" altLang="en-US" sz="2400"/>
              <a:t>         进入“单据处理-应付单据列表”窗口，选中需要审核的单据，执行“审核”命令，系统弹出审核结果的提示框。单击“确定”按钮退出。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735" y="111125"/>
            <a:ext cx="12063730" cy="1322070"/>
          </a:xfrm>
          <a:prstGeom prst="rect">
            <a:avLst/>
          </a:prstGeom>
          <a:noFill/>
        </p:spPr>
        <p:txBody>
          <a:bodyPr wrap="square" rtlCol="0">
            <a:spAutoFit/>
          </a:bodyPr>
          <a:lstStyle/>
          <a:p>
            <a:r>
              <a:rPr lang="zh-CN" altLang="en-US" sz="2000" b="1"/>
              <a:t>八、在存货核算系统中执行直运销售记账</a:t>
            </a:r>
          </a:p>
          <a:p>
            <a:r>
              <a:rPr lang="zh-CN" altLang="en-US" sz="2000"/>
              <a:t>         以“005李丽”的身份登入企业应用平台，操作日期”2016-08-29”。</a:t>
            </a:r>
          </a:p>
          <a:p>
            <a:r>
              <a:rPr lang="zh-CN" altLang="en-US" sz="2000"/>
              <a:t>         执行“业务工作”-“供应链”-“存货核算”-“业务核算”-“直运销售记账（双击）”命令，打开“直运采购发票核算查询条件”窗口，选择“采购发票”、“销售发票”复选框。如图12-41所示。</a:t>
            </a:r>
          </a:p>
        </p:txBody>
      </p:sp>
      <p:pic>
        <p:nvPicPr>
          <p:cNvPr id="444" name="图片 444"/>
          <p:cNvPicPr>
            <a:picLocks noChangeAspect="1"/>
          </p:cNvPicPr>
          <p:nvPr/>
        </p:nvPicPr>
        <p:blipFill>
          <a:blip r:embed="rId2"/>
          <a:stretch>
            <a:fillRect/>
          </a:stretch>
        </p:blipFill>
        <p:spPr>
          <a:xfrm>
            <a:off x="2874010" y="1433195"/>
            <a:ext cx="7207250" cy="5087620"/>
          </a:xfrm>
          <a:prstGeom prst="rect">
            <a:avLst/>
          </a:prstGeom>
        </p:spPr>
      </p:pic>
      <p:sp>
        <p:nvSpPr>
          <p:cNvPr id="3" name="文本框 2"/>
          <p:cNvSpPr txBox="1"/>
          <p:nvPr/>
        </p:nvSpPr>
        <p:spPr>
          <a:xfrm>
            <a:off x="2840355" y="6522720"/>
            <a:ext cx="7231380" cy="368300"/>
          </a:xfrm>
          <a:prstGeom prst="rect">
            <a:avLst/>
          </a:prstGeom>
          <a:noFill/>
        </p:spPr>
        <p:txBody>
          <a:bodyPr wrap="square" rtlCol="0">
            <a:spAutoFit/>
          </a:bodyPr>
          <a:lstStyle/>
          <a:p>
            <a:pPr algn="ctr"/>
            <a:r>
              <a:rPr lang="zh-CN" altLang="en-US"/>
              <a:t>图12-41直运采购发票核算查询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900" y="147955"/>
            <a:ext cx="11864340" cy="706755"/>
          </a:xfrm>
          <a:prstGeom prst="rect">
            <a:avLst/>
          </a:prstGeom>
          <a:noFill/>
        </p:spPr>
        <p:txBody>
          <a:bodyPr wrap="square" rtlCol="0">
            <a:spAutoFit/>
          </a:bodyPr>
          <a:lstStyle/>
          <a:p>
            <a:r>
              <a:rPr lang="en-US" altLang="zh-CN"/>
              <a:t> </a:t>
            </a:r>
            <a:r>
              <a:rPr lang="en-US" altLang="zh-CN" sz="2000"/>
              <a:t>        </a:t>
            </a:r>
            <a:r>
              <a:rPr lang="zh-CN" altLang="en-US" sz="2000"/>
              <a:t>单击“确定”按钮，进入“未记账单据一览表-直运销售记账”窗口，选中需要记账的单据，执行“记账”命令，系统弹出记账成功提示框，单击“确定”按钮退出。如图12-42所示。</a:t>
            </a:r>
          </a:p>
        </p:txBody>
      </p:sp>
      <p:pic>
        <p:nvPicPr>
          <p:cNvPr id="445" name="图片 445"/>
          <p:cNvPicPr>
            <a:picLocks noChangeAspect="1"/>
          </p:cNvPicPr>
          <p:nvPr/>
        </p:nvPicPr>
        <p:blipFill>
          <a:blip r:embed="rId2"/>
          <a:stretch>
            <a:fillRect/>
          </a:stretch>
        </p:blipFill>
        <p:spPr>
          <a:xfrm>
            <a:off x="2161540" y="854710"/>
            <a:ext cx="8352790" cy="5659120"/>
          </a:xfrm>
          <a:prstGeom prst="rect">
            <a:avLst/>
          </a:prstGeom>
        </p:spPr>
      </p:pic>
      <p:sp>
        <p:nvSpPr>
          <p:cNvPr id="3" name="文本框 2"/>
          <p:cNvSpPr txBox="1"/>
          <p:nvPr/>
        </p:nvSpPr>
        <p:spPr>
          <a:xfrm>
            <a:off x="2131060" y="6471920"/>
            <a:ext cx="8373745" cy="368300"/>
          </a:xfrm>
          <a:prstGeom prst="rect">
            <a:avLst/>
          </a:prstGeom>
          <a:noFill/>
        </p:spPr>
        <p:txBody>
          <a:bodyPr wrap="square" rtlCol="0">
            <a:spAutoFit/>
          </a:bodyPr>
          <a:lstStyle/>
          <a:p>
            <a:pPr algn="ctr"/>
            <a:r>
              <a:rPr lang="zh-CN" altLang="en-US"/>
              <a:t>图12-42直运采购未记账单据记账</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200" y="111125"/>
            <a:ext cx="11951970" cy="1014730"/>
          </a:xfrm>
          <a:prstGeom prst="rect">
            <a:avLst/>
          </a:prstGeom>
          <a:noFill/>
        </p:spPr>
        <p:txBody>
          <a:bodyPr wrap="square" rtlCol="0">
            <a:spAutoFit/>
          </a:bodyPr>
          <a:lstStyle/>
          <a:p>
            <a:r>
              <a:rPr lang="zh-CN" altLang="en-US" sz="2000" b="1"/>
              <a:t>九、结转直运业务的收入和成本</a:t>
            </a:r>
          </a:p>
          <a:p>
            <a:r>
              <a:rPr lang="zh-CN" altLang="en-US" sz="2000"/>
              <a:t>         执行“业务工作”-“供应链”-“存货核算”-“财务核算”-“生成凭证（双击）”命令，打开“生成凭证”窗口，单击“选择”按钮，选择“直运采购发票”、“直运销售发票”复选框。如图12-43所示。</a:t>
            </a:r>
          </a:p>
        </p:txBody>
      </p:sp>
      <p:pic>
        <p:nvPicPr>
          <p:cNvPr id="446" name="图片 446"/>
          <p:cNvPicPr>
            <a:picLocks noChangeAspect="1"/>
          </p:cNvPicPr>
          <p:nvPr/>
        </p:nvPicPr>
        <p:blipFill>
          <a:blip r:embed="rId2"/>
          <a:stretch>
            <a:fillRect/>
          </a:stretch>
        </p:blipFill>
        <p:spPr>
          <a:xfrm>
            <a:off x="2326005" y="1125855"/>
            <a:ext cx="7914005" cy="5327015"/>
          </a:xfrm>
          <a:prstGeom prst="rect">
            <a:avLst/>
          </a:prstGeom>
        </p:spPr>
      </p:pic>
      <p:sp>
        <p:nvSpPr>
          <p:cNvPr id="3" name="文本框 2"/>
          <p:cNvSpPr txBox="1"/>
          <p:nvPr/>
        </p:nvSpPr>
        <p:spPr>
          <a:xfrm>
            <a:off x="2288540" y="6496685"/>
            <a:ext cx="7964170" cy="368300"/>
          </a:xfrm>
          <a:prstGeom prst="rect">
            <a:avLst/>
          </a:prstGeom>
          <a:noFill/>
        </p:spPr>
        <p:txBody>
          <a:bodyPr wrap="square" rtlCol="0">
            <a:spAutoFit/>
          </a:bodyPr>
          <a:lstStyle/>
          <a:p>
            <a:pPr algn="ctr"/>
            <a:r>
              <a:rPr lang="zh-CN" altLang="en-US"/>
              <a:t>图12-43制单查询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8595" y="110490"/>
            <a:ext cx="11814810" cy="1630045"/>
          </a:xfrm>
          <a:prstGeom prst="rect">
            <a:avLst/>
          </a:prstGeom>
          <a:noFill/>
        </p:spPr>
        <p:txBody>
          <a:bodyPr wrap="square" rtlCol="0">
            <a:spAutoFit/>
          </a:bodyPr>
          <a:lstStyle/>
          <a:p>
            <a:r>
              <a:rPr lang="en-US" altLang="zh-CN" sz="2000"/>
              <a:t>         </a:t>
            </a:r>
            <a:r>
              <a:rPr lang="zh-CN" altLang="en-US" sz="2000"/>
              <a:t>单击“确定”按钮，进入“选择单据-未生成凭证单据一览表”窗口，选中需要生成凭证的单据。单击“确定”按钮，进入“生成凭证”窗口，在两张发票的存货科目编码栏输入1405，修改凭证类别“转账凭证”。</a:t>
            </a:r>
          </a:p>
          <a:p>
            <a:r>
              <a:rPr lang="zh-CN" altLang="en-US" sz="2000"/>
              <a:t>         执行“生成”命令，进入“填制凭证”窗口，单击“保存”按钮，凭证左上角显示“已生成”红色字样，表示生成的凭证已传至总账管理系统。如图12-44所示。</a:t>
            </a:r>
          </a:p>
        </p:txBody>
      </p:sp>
      <p:pic>
        <p:nvPicPr>
          <p:cNvPr id="447" name="图片 447"/>
          <p:cNvPicPr>
            <a:picLocks noChangeAspect="1"/>
          </p:cNvPicPr>
          <p:nvPr/>
        </p:nvPicPr>
        <p:blipFill>
          <a:blip r:embed="rId2"/>
          <a:stretch>
            <a:fillRect/>
          </a:stretch>
        </p:blipFill>
        <p:spPr>
          <a:xfrm>
            <a:off x="2214245" y="1740535"/>
            <a:ext cx="8378190" cy="4810760"/>
          </a:xfrm>
          <a:prstGeom prst="rect">
            <a:avLst/>
          </a:prstGeom>
        </p:spPr>
      </p:pic>
      <p:sp>
        <p:nvSpPr>
          <p:cNvPr id="3" name="文本框 2"/>
          <p:cNvSpPr txBox="1"/>
          <p:nvPr/>
        </p:nvSpPr>
        <p:spPr>
          <a:xfrm>
            <a:off x="2180590" y="6546215"/>
            <a:ext cx="8448040" cy="368300"/>
          </a:xfrm>
          <a:prstGeom prst="rect">
            <a:avLst/>
          </a:prstGeom>
          <a:noFill/>
        </p:spPr>
        <p:txBody>
          <a:bodyPr wrap="square" rtlCol="0">
            <a:spAutoFit/>
          </a:bodyPr>
          <a:lstStyle/>
          <a:p>
            <a:pPr algn="ctr"/>
            <a:r>
              <a:rPr lang="zh-CN" altLang="en-US"/>
              <a:t>图12-44填制凭证并保存（一）</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10824</Words>
  <Application>Microsoft Office PowerPoint</Application>
  <PresentationFormat>宽屏</PresentationFormat>
  <Paragraphs>397</Paragraphs>
  <Slides>106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106</vt:i4>
      </vt:variant>
    </vt:vector>
  </HeadingPairs>
  <TitlesOfParts>
    <vt:vector size="111" baseType="lpstr">
      <vt:lpstr>微软雅黑</vt:lpstr>
      <vt:lpstr>微软雅黑 Light</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142</cp:revision>
  <dcterms:created xsi:type="dcterms:W3CDTF">2017-08-03T09:01:00Z</dcterms:created>
  <dcterms:modified xsi:type="dcterms:W3CDTF">2024-01-25T08:22:49Z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