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60" r:id="rId6"/>
    <p:sldId id="278" r:id="rId7"/>
    <p:sldId id="261" r:id="rId8"/>
    <p:sldId id="262" r:id="rId9"/>
    <p:sldId id="279" r:id="rId10"/>
    <p:sldId id="263" r:id="rId11"/>
    <p:sldId id="280" r:id="rId12"/>
    <p:sldId id="264" r:id="rId13"/>
    <p:sldId id="265" r:id="rId14"/>
    <p:sldId id="266" r:id="rId15"/>
    <p:sldId id="267" r:id="rId16"/>
    <p:sldId id="281" r:id="rId17"/>
    <p:sldId id="268" r:id="rId18"/>
    <p:sldId id="282" r:id="rId19"/>
    <p:sldId id="269" r:id="rId20"/>
    <p:sldId id="283" r:id="rId21"/>
    <p:sldId id="270" r:id="rId22"/>
    <p:sldId id="284" r:id="rId23"/>
    <p:sldId id="271" r:id="rId24"/>
    <p:sldId id="272" r:id="rId25"/>
    <p:sldId id="285" r:id="rId26"/>
    <p:sldId id="273" r:id="rId27"/>
    <p:sldId id="286" r:id="rId28"/>
    <p:sldId id="274" r:id="rId29"/>
    <p:sldId id="275" r:id="rId30"/>
    <p:sldId id="287" r:id="rId31"/>
    <p:sldId id="276" r:id="rId32"/>
    <p:sldId id="288" r:id="rId33"/>
    <p:sldId id="277" r:id="rId3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528" autoAdjust="0"/>
    <p:restoredTop sz="94660"/>
  </p:normalViewPr>
  <p:slideViewPr>
    <p:cSldViewPr>
      <p:cViewPr varScale="1">
        <p:scale>
          <a:sx n="80" d="100"/>
          <a:sy n="80" d="100"/>
        </p:scale>
        <p:origin x="-20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BDB7ECF-80E8-4724-9C23-D800740C0399}"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3DDCAF8-2B90-45EC-A5B4-0672A6BCEA2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84807F-9270-43AB-897D-81DAE9B4B0DA}"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D0BC27-5FF7-4C0F-B6E6-C13B9519B85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9062CF8-3F41-4E2D-930E-A0F2C7CAA45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8B67019-B9C0-4696-A8F5-8D51EB1F050B}"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BAB95D55-5D50-491F-B261-7DB80599934F}"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60BD65A-7FA8-4DE1-AE97-2DF957B2B7DD}"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4841" y="1196975"/>
            <a:ext cx="8353623"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38A5A3C8-C10F-48E6-ACFB-8C389302925A}"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F13E623C-6414-499A-8CF0-50F175468355}"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7518EE37-7862-481A-8D87-A6F9E2B30818}"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28E492B3-3174-4390-B061-D911A7CD05C3}"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6B7ECE2D-FF06-4D3F-85F9-F9EEC669BE22}"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8E7A4E79-308A-4D8A-96F3-CD88D8137659}"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FC58DE7A-CC94-4C07-8D32-17F1F1A44685}"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3801B759-AAF6-4800-A514-F92E64959CF0}"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C4CFE4C4-00FE-44CA-86BC-4C1ED360AD1C}"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82AC702C-862C-4B33-8A25-0438F7A1CED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CBC3982-1FC3-43CD-86C9-7D3330D9F175}"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2A115CA-ECA8-4E0B-AA77-D8EBDC3F17A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0D9EC7D-9F46-48CD-82D5-F2AA0100CF4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C6C9F2-4051-4160-A0E5-427D1B99432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219AB78-62E7-48AC-92FC-FD17BEBB5F63}"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8339790-F207-4EC0-92E9-A7D768A4829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62EB0D3-CBB8-4670-9C24-A163EEB61B7E}"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5D9D351-9058-429A-8F4D-914CF07C5C92}"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3FF3AED-C359-41E3-9F3D-99361A7C2952}"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6AE7C1C-AE4C-485E-9302-CDFC14CC336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8099AAA-27BA-4061-8CFF-EF049AAA9BF1}"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03DF98-E6D4-4924-9DDC-21BF898E030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A32DB58-2D0E-49CA-808B-8AECAD5136C9}"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4C11102-2909-46A8-854C-E5DAC7BB1F9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9EFB4C9-32E8-4F07-A1A1-D1F538DECD20}"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2CC7AC4-072B-429A-9019-67B28E2A070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6C89F5E-253A-46E3-9ABD-D0F0C1E1C0B4}"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EF370D8-F4ED-40DC-A5FA-A664B837F3E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322263" y="1196975"/>
            <a:ext cx="8497887"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E2DCD18F-8BB3-4270-8774-A966BD19B6BA}"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D1AA57DC-C4DF-4D1E-8456-779ADC0A283D}"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细黑" pitchFamily="2" charset="-122"/>
          <a:ea typeface="华文细黑" pitchFamily="2" charset="-122"/>
          <a:cs typeface="华文细黑" pitchFamily="2" charset="-122"/>
        </a:defRPr>
      </a:lvl1pPr>
      <a:lvl2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2pPr>
      <a:lvl3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3pPr>
      <a:lvl4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4pPr>
      <a:lvl5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2133600"/>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第十三章　行为目的税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771775" y="260350"/>
            <a:ext cx="5256213" cy="647700"/>
          </a:xfrm>
        </p:spPr>
        <p:txBody>
          <a:bodyPr/>
          <a:lstStyle/>
          <a:p>
            <a:r>
              <a:rPr lang="zh-CN" altLang="zh-CN" smtClean="0">
                <a:latin typeface="华文细黑"/>
                <a:ea typeface="华文细黑"/>
                <a:cs typeface="华文细黑"/>
              </a:rPr>
              <a:t>第二节　印花税</a:t>
            </a:r>
          </a:p>
        </p:txBody>
      </p:sp>
      <p:sp>
        <p:nvSpPr>
          <p:cNvPr id="26626" name="内容占位符 2"/>
          <p:cNvSpPr>
            <a:spLocks noGrp="1"/>
          </p:cNvSpPr>
          <p:nvPr>
            <p:ph idx="1"/>
          </p:nvPr>
        </p:nvSpPr>
        <p:spPr>
          <a:xfrm>
            <a:off x="611559" y="1052736"/>
            <a:ext cx="8137153" cy="5184552"/>
          </a:xfrm>
        </p:spPr>
        <p:txBody>
          <a:bodyPr/>
          <a:lstStyle/>
          <a:p>
            <a:pPr marL="228600" indent="-228600" algn="l" defTabSz="449263">
              <a:lnSpc>
                <a:spcPct val="125000"/>
              </a:lnSpc>
              <a:spcBef>
                <a:spcPts val="120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a:t>
            </a:r>
            <a:r>
              <a:rPr lang="zh-CN" altLang="zh-CN" sz="2400" b="1" dirty="0" smtClean="0">
                <a:solidFill>
                  <a:srgbClr val="000000"/>
                </a:solidFill>
                <a:latin typeface="黑体" pitchFamily="49" charset="-122"/>
                <a:ea typeface="黑体" pitchFamily="49" charset="-122"/>
              </a:rPr>
              <a:t>、应纳税额的计算</a:t>
            </a:r>
          </a:p>
          <a:p>
            <a:pPr marL="228600" indent="-228600" defTabSz="449263">
              <a:lnSpc>
                <a:spcPct val="125000"/>
              </a:lnSpc>
            </a:pPr>
            <a:r>
              <a:rPr lang="zh-CN" altLang="zh-CN" dirty="0" smtClean="0"/>
              <a:t>印花税纳税人的应纳税额</a:t>
            </a:r>
            <a:r>
              <a:rPr lang="en-US" altLang="zh-CN" dirty="0" smtClean="0"/>
              <a:t>,</a:t>
            </a:r>
            <a:r>
              <a:rPr lang="zh-CN" altLang="zh-CN" dirty="0" smtClean="0"/>
              <a:t>根据应纳税额凭证的性质</a:t>
            </a:r>
            <a:r>
              <a:rPr lang="en-US" altLang="zh-CN" dirty="0" smtClean="0"/>
              <a:t>,</a:t>
            </a:r>
            <a:r>
              <a:rPr lang="zh-CN" altLang="zh-CN" dirty="0" smtClean="0"/>
              <a:t>分别按比例税率或者定额税率计算</a:t>
            </a:r>
            <a:r>
              <a:rPr lang="zh-CN" altLang="en-US" dirty="0" smtClean="0"/>
              <a:t>。</a:t>
            </a:r>
            <a:r>
              <a:rPr lang="zh-CN" altLang="zh-CN" dirty="0" smtClean="0"/>
              <a:t>其计算公式为</a:t>
            </a:r>
            <a:r>
              <a:rPr lang="en-US" altLang="zh-CN" dirty="0" smtClean="0"/>
              <a:t>:</a:t>
            </a:r>
          </a:p>
          <a:p>
            <a:pPr marL="228600" indent="-228600" defTabSz="449263">
              <a:lnSpc>
                <a:spcPct val="125000"/>
              </a:lnSpc>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应税凭证计税金额</a:t>
            </a:r>
            <a:r>
              <a:rPr lang="en-US" altLang="zh-CN" dirty="0" smtClean="0"/>
              <a:t>(</a:t>
            </a:r>
            <a:r>
              <a:rPr lang="zh-CN" altLang="zh-CN" dirty="0" smtClean="0"/>
              <a:t>或应税凭证件数</a:t>
            </a:r>
            <a:r>
              <a:rPr lang="en-US" altLang="zh-CN" dirty="0" smtClean="0"/>
              <a:t>)×</a:t>
            </a:r>
            <a:r>
              <a:rPr lang="zh-CN" altLang="zh-CN" dirty="0" smtClean="0"/>
              <a:t>适用税率</a:t>
            </a:r>
            <a:r>
              <a:rPr lang="en-US" altLang="zh-CN" dirty="0" smtClean="0"/>
              <a:t> </a:t>
            </a:r>
            <a:endParaRPr lang="zh-CN" altLang="zh-CN" dirty="0" smtClean="0"/>
          </a:p>
          <a:p>
            <a:pPr marL="228600" indent="-228600" defTabSz="449263">
              <a:lnSpc>
                <a:spcPct val="125000"/>
              </a:lnSpc>
            </a:pPr>
            <a:endParaRPr lang="zh-CN" altLang="en-US"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411413" y="333375"/>
            <a:ext cx="6337300" cy="647700"/>
          </a:xfrm>
        </p:spPr>
        <p:txBody>
          <a:bodyPr/>
          <a:lstStyle/>
          <a:p>
            <a:r>
              <a:rPr lang="zh-CN" altLang="zh-CN" smtClean="0">
                <a:latin typeface="华文细黑"/>
                <a:ea typeface="华文细黑"/>
                <a:cs typeface="华文细黑"/>
              </a:rPr>
              <a:t>第二节　印花税</a:t>
            </a:r>
          </a:p>
        </p:txBody>
      </p:sp>
      <p:sp>
        <p:nvSpPr>
          <p:cNvPr id="2765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六、税收优惠</a:t>
            </a:r>
          </a:p>
          <a:p>
            <a:pPr marL="228600" indent="-228600" defTabSz="449263">
              <a:lnSpc>
                <a:spcPct val="125000"/>
              </a:lnSpc>
            </a:pPr>
            <a:r>
              <a:rPr lang="zh-CN" altLang="zh-CN" dirty="0" smtClean="0"/>
              <a:t>已</a:t>
            </a:r>
            <a:r>
              <a:rPr lang="zh-CN" altLang="zh-CN" dirty="0" smtClean="0"/>
              <a:t>缴纳印花税的凭证的副本或者抄本免纳印花税。</a:t>
            </a:r>
          </a:p>
          <a:p>
            <a:pPr marL="228600" indent="-228600" defTabSz="449263">
              <a:lnSpc>
                <a:spcPct val="125000"/>
              </a:lnSpc>
            </a:pPr>
            <a:r>
              <a:rPr lang="zh-CN" altLang="zh-CN" dirty="0" smtClean="0"/>
              <a:t>对</a:t>
            </a:r>
            <a:r>
              <a:rPr lang="zh-CN" altLang="zh-CN" dirty="0" smtClean="0"/>
              <a:t>无息、贴息贷款合同免税。</a:t>
            </a:r>
          </a:p>
          <a:p>
            <a:pPr marL="228600" indent="-228600" defTabSz="449263">
              <a:lnSpc>
                <a:spcPct val="125000"/>
              </a:lnSpc>
            </a:pPr>
            <a:r>
              <a:rPr lang="zh-CN" altLang="zh-CN" dirty="0" smtClean="0"/>
              <a:t>对</a:t>
            </a:r>
            <a:r>
              <a:rPr lang="zh-CN" altLang="zh-CN" dirty="0" smtClean="0"/>
              <a:t>房地产管理部门与个人签订的用于生活居住的租赁合同免税。</a:t>
            </a:r>
          </a:p>
          <a:p>
            <a:pPr marL="228600" indent="-228600" defTabSz="449263">
              <a:lnSpc>
                <a:spcPct val="125000"/>
              </a:lnSpc>
            </a:pPr>
            <a:r>
              <a:rPr lang="zh-CN" altLang="zh-CN" dirty="0" smtClean="0"/>
              <a:t>对</a:t>
            </a:r>
            <a:r>
              <a:rPr lang="zh-CN" altLang="zh-CN" dirty="0" smtClean="0"/>
              <a:t>农牧业保险合同免税。</a:t>
            </a:r>
          </a:p>
          <a:p>
            <a:pPr marL="228600" indent="-228600" defTabSz="449263"/>
            <a:r>
              <a:rPr lang="zh-CN" altLang="en-US" dirty="0" smtClean="0"/>
              <a:t>对</a:t>
            </a:r>
            <a:r>
              <a:rPr lang="zh-CN" altLang="en-US" dirty="0" smtClean="0"/>
              <a:t>公租房经营管理单位建造管理公租房涉及的印花税予以免征。</a:t>
            </a:r>
          </a:p>
          <a:p>
            <a:pPr marL="228600" indent="-228600" defTabSz="449263"/>
            <a:r>
              <a:rPr lang="zh-CN" altLang="en-US" dirty="0" smtClean="0"/>
              <a:t>自</a:t>
            </a:r>
            <a:r>
              <a:rPr lang="en-US" altLang="zh-CN" dirty="0" smtClean="0"/>
              <a:t>2018</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日起，对按万分之五税率贴花的资金账簿减半征收印花税。 </a:t>
            </a:r>
            <a:endParaRPr lang="zh-CN" altLang="zh-CN" dirty="0" smtClean="0"/>
          </a:p>
          <a:p>
            <a:pPr marL="228600" indent="-228600" defTabSz="449263">
              <a:lnSpc>
                <a:spcPct val="125000"/>
              </a:lnSpc>
            </a:pPr>
            <a:endParaRPr lang="zh-CN" alt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第二节　印花税</a:t>
            </a:r>
          </a:p>
        </p:txBody>
      </p:sp>
      <p:sp>
        <p:nvSpPr>
          <p:cNvPr id="28674" name="内容占位符 2"/>
          <p:cNvSpPr>
            <a:spLocks noGrp="1"/>
          </p:cNvSpPr>
          <p:nvPr>
            <p:ph idx="1"/>
          </p:nvPr>
        </p:nvSpPr>
        <p:spPr>
          <a:xfrm>
            <a:off x="611188" y="908050"/>
            <a:ext cx="8137525" cy="5473700"/>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七、征收管理</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纳税方法</a:t>
            </a:r>
          </a:p>
          <a:p>
            <a:pPr marL="228600" indent="-228600" defTabSz="449263"/>
            <a:r>
              <a:rPr lang="zh-CN" altLang="zh-CN" dirty="0" smtClean="0"/>
              <a:t>自</a:t>
            </a:r>
            <a:r>
              <a:rPr lang="zh-CN" altLang="zh-CN" dirty="0" smtClean="0"/>
              <a:t>行贴花</a:t>
            </a:r>
          </a:p>
          <a:p>
            <a:pPr marL="228600" indent="-228600" defTabSz="449263"/>
            <a:r>
              <a:rPr lang="zh-CN" altLang="zh-CN" dirty="0" smtClean="0"/>
              <a:t>汇</a:t>
            </a:r>
            <a:r>
              <a:rPr lang="zh-CN" altLang="zh-CN" dirty="0" smtClean="0"/>
              <a:t>贴或汇缴</a:t>
            </a:r>
          </a:p>
          <a:p>
            <a:pPr marL="228600" indent="-228600" defTabSz="449263"/>
            <a:r>
              <a:rPr lang="zh-CN" altLang="zh-CN" dirty="0" smtClean="0"/>
              <a:t>委</a:t>
            </a:r>
            <a:r>
              <a:rPr lang="zh-CN" altLang="zh-CN" dirty="0" smtClean="0"/>
              <a:t>托代征</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纳税时间</a:t>
            </a:r>
          </a:p>
          <a:p>
            <a:pPr marL="228600" indent="-228600" defTabSz="449263"/>
            <a:r>
              <a:rPr lang="zh-CN" altLang="zh-CN" dirty="0" smtClean="0"/>
              <a:t>印花税应当在书立或领受时贴花</a:t>
            </a:r>
            <a:r>
              <a:rPr lang="en-US" altLang="zh-CN" dirty="0" smtClean="0"/>
              <a:t>,</a:t>
            </a:r>
            <a:r>
              <a:rPr lang="zh-CN" altLang="zh-CN" dirty="0" smtClean="0"/>
              <a:t>具体是指在合同签订时、账簿启用时和证照领受时贴花。</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纳税地点</a:t>
            </a:r>
          </a:p>
          <a:p>
            <a:pPr marL="228600" indent="-228600" defTabSz="449263"/>
            <a:r>
              <a:rPr lang="zh-CN" altLang="zh-CN" dirty="0" smtClean="0"/>
              <a:t>印花税一般实行就地纳税。</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2339975" y="404813"/>
            <a:ext cx="6192838" cy="647700"/>
          </a:xfrm>
        </p:spPr>
        <p:txBody>
          <a:bodyPr/>
          <a:lstStyle/>
          <a:p>
            <a:r>
              <a:rPr lang="zh-CN" altLang="zh-CN" smtClean="0">
                <a:latin typeface="华文细黑"/>
                <a:ea typeface="华文细黑"/>
                <a:cs typeface="华文细黑"/>
              </a:rPr>
              <a:t>第二节　印花税</a:t>
            </a:r>
          </a:p>
        </p:txBody>
      </p:sp>
      <p:sp>
        <p:nvSpPr>
          <p:cNvPr id="29698"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八、处罚规定</a:t>
            </a:r>
          </a:p>
          <a:p>
            <a:pPr marL="228600" indent="-228600" defTabSz="449263"/>
            <a:r>
              <a:rPr lang="zh-CN" altLang="zh-CN" dirty="0" smtClean="0"/>
              <a:t>对应纳税凭证未贴花或少贴花的</a:t>
            </a:r>
            <a:r>
              <a:rPr lang="en-US" altLang="zh-CN" dirty="0" smtClean="0"/>
              <a:t>,</a:t>
            </a:r>
            <a:r>
              <a:rPr lang="zh-CN" altLang="zh-CN" dirty="0" smtClean="0"/>
              <a:t>税务机关除责令补贴印花税票外</a:t>
            </a:r>
            <a:r>
              <a:rPr lang="en-US" altLang="zh-CN" dirty="0" smtClean="0"/>
              <a:t>,</a:t>
            </a:r>
            <a:r>
              <a:rPr lang="zh-CN" altLang="zh-CN" dirty="0" smtClean="0"/>
              <a:t>可处以应补贴印花税票金额</a:t>
            </a:r>
            <a:r>
              <a:rPr lang="en-US" altLang="zh-CN" dirty="0" smtClean="0"/>
              <a:t>3—5</a:t>
            </a:r>
            <a:r>
              <a:rPr lang="zh-CN" altLang="zh-CN" dirty="0" smtClean="0"/>
              <a:t>倍的罚款。</a:t>
            </a:r>
          </a:p>
          <a:p>
            <a:pPr marL="228600" indent="-228600" defTabSz="449263"/>
            <a:r>
              <a:rPr lang="zh-CN" altLang="zh-CN" dirty="0" smtClean="0"/>
              <a:t>对应纳税凭证粘贴了印花税票而没有注销或没有画销的</a:t>
            </a:r>
            <a:r>
              <a:rPr lang="en-US" altLang="zh-CN" dirty="0" smtClean="0"/>
              <a:t>,</a:t>
            </a:r>
            <a:r>
              <a:rPr lang="zh-CN" altLang="zh-CN" dirty="0" smtClean="0"/>
              <a:t>可处以未注销或画销印花税票金额</a:t>
            </a:r>
            <a:r>
              <a:rPr lang="en-US" altLang="zh-CN" dirty="0" smtClean="0"/>
              <a:t>1—3</a:t>
            </a:r>
            <a:r>
              <a:rPr lang="zh-CN" altLang="zh-CN" dirty="0" smtClean="0"/>
              <a:t>倍的罚款。</a:t>
            </a:r>
          </a:p>
          <a:p>
            <a:pPr marL="228600" indent="-228600" defTabSz="449263"/>
            <a:r>
              <a:rPr lang="zh-CN" altLang="zh-CN" dirty="0" smtClean="0"/>
              <a:t>已贴用的印花税票揭下重用的</a:t>
            </a:r>
            <a:r>
              <a:rPr lang="en-US" altLang="zh-CN" dirty="0" smtClean="0"/>
              <a:t>,</a:t>
            </a:r>
            <a:r>
              <a:rPr lang="zh-CN" altLang="zh-CN" dirty="0" smtClean="0"/>
              <a:t>可处以重用印花税票金额</a:t>
            </a:r>
            <a:r>
              <a:rPr lang="en-US" altLang="zh-CN" dirty="0" smtClean="0"/>
              <a:t>5</a:t>
            </a:r>
            <a:r>
              <a:rPr lang="zh-CN" altLang="zh-CN" dirty="0" smtClean="0"/>
              <a:t>倍或者</a:t>
            </a:r>
            <a:r>
              <a:rPr lang="en-US" altLang="zh-CN" dirty="0" smtClean="0"/>
              <a:t>2 000</a:t>
            </a:r>
            <a:r>
              <a:rPr lang="zh-CN" altLang="zh-CN" dirty="0" smtClean="0"/>
              <a:t>元以上、</a:t>
            </a:r>
            <a:r>
              <a:rPr lang="en-US" altLang="zh-CN" dirty="0" smtClean="0"/>
              <a:t>10 000</a:t>
            </a:r>
            <a:r>
              <a:rPr lang="zh-CN" altLang="zh-CN" dirty="0" smtClean="0"/>
              <a:t>元以下的罚款。</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124075" y="333375"/>
            <a:ext cx="6429375" cy="647700"/>
          </a:xfrm>
        </p:spPr>
        <p:txBody>
          <a:bodyPr/>
          <a:lstStyle/>
          <a:p>
            <a:r>
              <a:rPr lang="zh-CN" altLang="zh-CN" smtClean="0">
                <a:latin typeface="华文细黑"/>
                <a:ea typeface="华文细黑"/>
                <a:cs typeface="华文细黑"/>
              </a:rPr>
              <a:t>第三节　城市维护建设税</a:t>
            </a:r>
          </a:p>
        </p:txBody>
      </p:sp>
      <p:sp>
        <p:nvSpPr>
          <p:cNvPr id="30722" name="内容占位符 2"/>
          <p:cNvSpPr>
            <a:spLocks noGrp="1"/>
          </p:cNvSpPr>
          <p:nvPr>
            <p:ph idx="1"/>
          </p:nvPr>
        </p:nvSpPr>
        <p:spPr>
          <a:xfrm>
            <a:off x="467543" y="1340768"/>
            <a:ext cx="8280921" cy="5040982"/>
          </a:xfrm>
        </p:spPr>
        <p:txBody>
          <a:bodyPr/>
          <a:lstStyle/>
          <a:p>
            <a:pPr marL="228600" indent="-228600" algn="l" defTabSz="449263">
              <a:lnSpc>
                <a:spcPct val="140000"/>
              </a:lnSpc>
              <a:spcBef>
                <a:spcPct val="0"/>
              </a:spcBef>
              <a:buClr>
                <a:schemeClr val="tx1"/>
              </a:buClr>
              <a:buFontTx/>
              <a:buChar char="•"/>
            </a:pPr>
            <a:r>
              <a:rPr lang="zh-CN" altLang="en-US" dirty="0" smtClean="0"/>
              <a:t>城市维护建设税是对从事工商经营</a:t>
            </a:r>
            <a:r>
              <a:rPr lang="en-US" altLang="zh-CN" dirty="0" smtClean="0"/>
              <a:t>,</a:t>
            </a:r>
            <a:r>
              <a:rPr lang="zh-CN" altLang="en-US" dirty="0" smtClean="0"/>
              <a:t>缴纳增值税、消费税的单位和个人</a:t>
            </a:r>
            <a:r>
              <a:rPr lang="en-US" altLang="zh-CN" dirty="0" smtClean="0"/>
              <a:t>,</a:t>
            </a:r>
            <a:r>
              <a:rPr lang="zh-CN" altLang="en-US" dirty="0" smtClean="0"/>
              <a:t>以其实际缴纳的税额为计税依据所征收的一种税。 </a:t>
            </a: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p>
          <a:p>
            <a:pPr marL="228600" indent="-228600" defTabSz="449263">
              <a:lnSpc>
                <a:spcPct val="125000"/>
              </a:lnSpc>
            </a:pPr>
            <a:r>
              <a:rPr lang="zh-CN" altLang="zh-CN" dirty="0" smtClean="0"/>
              <a:t>城市维护建设税的纳税人</a:t>
            </a:r>
            <a:r>
              <a:rPr lang="zh-CN" altLang="en-US" dirty="0" smtClean="0"/>
              <a:t>，</a:t>
            </a:r>
            <a:r>
              <a:rPr lang="zh-CN" altLang="zh-CN" dirty="0" smtClean="0"/>
              <a:t>是指负有缴纳增值税、消费税纳税义务的单位和个</a:t>
            </a:r>
            <a:r>
              <a:rPr lang="zh-CN" altLang="en-US" dirty="0" smtClean="0"/>
              <a:t>人</a:t>
            </a:r>
            <a:r>
              <a:rPr lang="zh-CN" altLang="zh-CN" dirty="0" smtClean="0"/>
              <a:t>。</a:t>
            </a:r>
            <a:endParaRPr lang="en-US" altLang="zh-CN"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124075" y="333375"/>
            <a:ext cx="6429375" cy="647700"/>
          </a:xfrm>
        </p:spPr>
        <p:txBody>
          <a:bodyPr/>
          <a:lstStyle/>
          <a:p>
            <a:r>
              <a:rPr lang="zh-CN" altLang="zh-CN" smtClean="0">
                <a:latin typeface="华文细黑"/>
                <a:ea typeface="华文细黑"/>
                <a:cs typeface="华文细黑"/>
              </a:rPr>
              <a:t>第三节　城市维护建设税</a:t>
            </a:r>
          </a:p>
        </p:txBody>
      </p:sp>
      <p:sp>
        <p:nvSpPr>
          <p:cNvPr id="30722" name="内容占位符 2"/>
          <p:cNvSpPr>
            <a:spLocks noGrp="1"/>
          </p:cNvSpPr>
          <p:nvPr>
            <p:ph idx="1"/>
          </p:nvPr>
        </p:nvSpPr>
        <p:spPr>
          <a:xfrm>
            <a:off x="467543" y="1196753"/>
            <a:ext cx="8280921" cy="5184998"/>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、计税依据</a:t>
            </a:r>
          </a:p>
          <a:p>
            <a:pPr marL="228600" indent="-228600" defTabSz="449263">
              <a:lnSpc>
                <a:spcPct val="125000"/>
              </a:lnSpc>
            </a:pPr>
            <a:r>
              <a:rPr lang="zh-CN" altLang="zh-CN" dirty="0" smtClean="0"/>
              <a:t>城市维护建设税的计税依据是纳税人实际缴纳的增值税、消费税额</a:t>
            </a:r>
            <a:r>
              <a:rPr lang="en-US" altLang="zh-CN" dirty="0" smtClean="0"/>
              <a:t>,</a:t>
            </a:r>
            <a:r>
              <a:rPr lang="zh-CN" altLang="zh-CN" dirty="0" smtClean="0"/>
              <a:t>但不包括非税项目</a:t>
            </a:r>
            <a:r>
              <a:rPr lang="en-US" altLang="zh-CN" dirty="0" smtClean="0"/>
              <a:t>,</a:t>
            </a:r>
            <a:r>
              <a:rPr lang="zh-CN" altLang="zh-CN" dirty="0" smtClean="0"/>
              <a:t>如纳税人因违法行为而加收的滞纳金和罚款等。但纳税人在被查补增值税、消费税以及被处以罚款时</a:t>
            </a:r>
            <a:r>
              <a:rPr lang="en-US" altLang="zh-CN" dirty="0" smtClean="0"/>
              <a:t>,</a:t>
            </a:r>
            <a:r>
              <a:rPr lang="zh-CN" altLang="zh-CN" dirty="0" smtClean="0"/>
              <a:t>应同时对其偷漏的城市维护建设税进行补税和罚款。</a:t>
            </a:r>
            <a:endParaRPr lang="zh-CN" altLang="en-US" dirty="0" smtClean="0"/>
          </a:p>
          <a:p>
            <a:pPr marL="228600" indent="-228600" defTabSz="449263">
              <a:lnSpc>
                <a:spcPct val="125000"/>
              </a:lnSpc>
            </a:pPr>
            <a:r>
              <a:rPr lang="zh-CN" altLang="en-US" dirty="0" smtClean="0"/>
              <a:t>城市维护建设税以“两税”税额为计税依据并同时征收</a:t>
            </a:r>
            <a:r>
              <a:rPr lang="en-US" altLang="zh-CN" dirty="0" smtClean="0"/>
              <a:t>,</a:t>
            </a:r>
            <a:r>
              <a:rPr lang="zh-CN" altLang="en-US" dirty="0" smtClean="0"/>
              <a:t>如果要免征或减征增值税、消费税</a:t>
            </a:r>
            <a:r>
              <a:rPr lang="en-US" altLang="zh-CN" dirty="0" smtClean="0"/>
              <a:t>,</a:t>
            </a:r>
            <a:r>
              <a:rPr lang="zh-CN" altLang="en-US" dirty="0" smtClean="0"/>
              <a:t>也要同时免征或减征城市维护建设税。但对出口产品退还增值税和消费税的</a:t>
            </a:r>
            <a:r>
              <a:rPr lang="en-US" altLang="zh-CN" dirty="0" smtClean="0"/>
              <a:t>,</a:t>
            </a:r>
            <a:r>
              <a:rPr lang="zh-CN" altLang="en-US" dirty="0" smtClean="0"/>
              <a:t>不退还已缴纳的城市维护建设税。 </a:t>
            </a:r>
            <a:endParaRPr lang="zh-CN" altLang="zh-CN" dirty="0" smtClean="0"/>
          </a:p>
          <a:p>
            <a:pPr marL="228600" indent="-228600" defTabSz="449263">
              <a:lnSpc>
                <a:spcPct val="125000"/>
              </a:lnSpc>
            </a:pPr>
            <a:endParaRPr lang="zh-CN" alt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第三节　城市维护建设税</a:t>
            </a:r>
          </a:p>
        </p:txBody>
      </p:sp>
      <p:sp>
        <p:nvSpPr>
          <p:cNvPr id="31746" name="内容占位符 2"/>
          <p:cNvSpPr>
            <a:spLocks noGrp="1"/>
          </p:cNvSpPr>
          <p:nvPr>
            <p:ph idx="1"/>
          </p:nvPr>
        </p:nvSpPr>
        <p:spPr>
          <a:xfrm>
            <a:off x="395288" y="1052513"/>
            <a:ext cx="83534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三、税率</a:t>
            </a:r>
          </a:p>
          <a:p>
            <a:pPr marL="228600" indent="-228600" defTabSz="449263">
              <a:lnSpc>
                <a:spcPct val="160000"/>
              </a:lnSpc>
            </a:pPr>
            <a:r>
              <a:rPr lang="zh-CN" altLang="zh-CN" dirty="0" smtClean="0"/>
              <a:t>城市维护建设税的税率</a:t>
            </a:r>
            <a:r>
              <a:rPr lang="zh-CN" altLang="en-US" dirty="0" smtClean="0"/>
              <a:t>，</a:t>
            </a:r>
            <a:r>
              <a:rPr lang="zh-CN" altLang="zh-CN" dirty="0" smtClean="0"/>
              <a:t>是指纳税人应缴纳的城市维护建设税税额与纳税人实际缴纳的“</a:t>
            </a:r>
            <a:r>
              <a:rPr lang="zh-CN" altLang="en-US" dirty="0" smtClean="0"/>
              <a:t>两</a:t>
            </a:r>
            <a:r>
              <a:rPr lang="zh-CN" altLang="zh-CN" dirty="0" smtClean="0"/>
              <a:t>税”税额之间的比率。</a:t>
            </a:r>
            <a:endParaRPr lang="zh-CN" altLang="en-US" dirty="0" smtClean="0"/>
          </a:p>
          <a:p>
            <a:pPr marL="228600" indent="-228600" defTabSz="449263">
              <a:lnSpc>
                <a:spcPct val="160000"/>
              </a:lnSpc>
            </a:pPr>
            <a:r>
              <a:rPr lang="zh-CN" altLang="zh-CN" dirty="0" smtClean="0"/>
              <a:t>依据纳税人所在地的不同</a:t>
            </a:r>
            <a:r>
              <a:rPr lang="en-US" altLang="zh-CN" dirty="0" smtClean="0"/>
              <a:t>,</a:t>
            </a:r>
            <a:r>
              <a:rPr lang="zh-CN" altLang="zh-CN" dirty="0" smtClean="0"/>
              <a:t>城市维护建设税</a:t>
            </a:r>
            <a:r>
              <a:rPr lang="zh-CN" altLang="en-US" dirty="0" smtClean="0"/>
              <a:t>的</a:t>
            </a:r>
            <a:r>
              <a:rPr lang="zh-CN" altLang="zh-CN" dirty="0" smtClean="0"/>
              <a:t>税率设计为地区差别比例税率</a:t>
            </a:r>
            <a:r>
              <a:rPr lang="en-US" altLang="zh-CN" dirty="0" smtClean="0"/>
              <a:t>,</a:t>
            </a:r>
            <a:r>
              <a:rPr lang="zh-CN" altLang="zh-CN" dirty="0" smtClean="0"/>
              <a:t>具体规定为</a:t>
            </a:r>
            <a:r>
              <a:rPr lang="en-US" altLang="zh-CN" dirty="0" smtClean="0"/>
              <a:t>:</a:t>
            </a:r>
            <a:r>
              <a:rPr lang="zh-CN" altLang="zh-CN" dirty="0" smtClean="0"/>
              <a:t>纳税人所在地为市区的</a:t>
            </a:r>
            <a:r>
              <a:rPr lang="en-US" altLang="zh-CN" dirty="0" smtClean="0"/>
              <a:t>,</a:t>
            </a:r>
            <a:r>
              <a:rPr lang="zh-CN" altLang="zh-CN" dirty="0" smtClean="0"/>
              <a:t>税率为</a:t>
            </a:r>
            <a:r>
              <a:rPr lang="en-US" altLang="zh-CN" dirty="0" smtClean="0"/>
              <a:t>7</a:t>
            </a:r>
            <a:r>
              <a:rPr lang="en-US" altLang="zh-CN" dirty="0" smtClean="0"/>
              <a:t>%</a:t>
            </a:r>
            <a:r>
              <a:rPr lang="zh-CN" altLang="en-US" dirty="0" smtClean="0"/>
              <a:t>；</a:t>
            </a:r>
            <a:r>
              <a:rPr lang="zh-CN" altLang="zh-CN" dirty="0" smtClean="0"/>
              <a:t>纳</a:t>
            </a:r>
            <a:r>
              <a:rPr lang="zh-CN" altLang="zh-CN" dirty="0" smtClean="0"/>
              <a:t>税人所在地为县、镇的</a:t>
            </a:r>
            <a:r>
              <a:rPr lang="en-US" altLang="zh-CN" dirty="0" smtClean="0"/>
              <a:t>,</a:t>
            </a:r>
            <a:r>
              <a:rPr lang="zh-CN" altLang="zh-CN" dirty="0" smtClean="0"/>
              <a:t>税率为</a:t>
            </a:r>
            <a:r>
              <a:rPr lang="en-US" altLang="zh-CN" dirty="0" smtClean="0"/>
              <a:t>5</a:t>
            </a:r>
            <a:r>
              <a:rPr lang="en-US" altLang="zh-CN" dirty="0" smtClean="0"/>
              <a:t>%</a:t>
            </a:r>
            <a:r>
              <a:rPr lang="zh-CN" altLang="en-US" dirty="0" smtClean="0"/>
              <a:t>；</a:t>
            </a:r>
            <a:r>
              <a:rPr lang="zh-CN" altLang="zh-CN" dirty="0" smtClean="0"/>
              <a:t>纳</a:t>
            </a:r>
            <a:r>
              <a:rPr lang="zh-CN" altLang="zh-CN" dirty="0" smtClean="0"/>
              <a:t>税人所在地不在市区、县城或者镇的</a:t>
            </a:r>
            <a:r>
              <a:rPr lang="en-US" altLang="zh-CN" dirty="0" smtClean="0"/>
              <a:t>,</a:t>
            </a:r>
            <a:r>
              <a:rPr lang="zh-CN" altLang="zh-CN" dirty="0" smtClean="0"/>
              <a:t>税率为</a:t>
            </a:r>
            <a:r>
              <a:rPr lang="en-US" altLang="zh-CN" dirty="0" smtClean="0"/>
              <a:t>1</a:t>
            </a:r>
            <a:r>
              <a:rPr lang="en-US" altLang="zh-CN" dirty="0" smtClean="0"/>
              <a:t>%</a:t>
            </a:r>
            <a:r>
              <a:rPr lang="zh-CN" altLang="en-US" dirty="0" smtClean="0"/>
              <a:t>；</a:t>
            </a:r>
            <a:r>
              <a:rPr lang="zh-CN" altLang="zh-CN" dirty="0" smtClean="0"/>
              <a:t>开</a:t>
            </a:r>
            <a:r>
              <a:rPr lang="zh-CN" altLang="zh-CN" dirty="0" smtClean="0"/>
              <a:t>采海洋石油资源的中外合作油</a:t>
            </a:r>
            <a:r>
              <a:rPr lang="en-US" altLang="zh-CN" dirty="0" smtClean="0"/>
              <a:t>(</a:t>
            </a:r>
            <a:r>
              <a:rPr lang="zh-CN" altLang="zh-CN" dirty="0" smtClean="0"/>
              <a:t>气</a:t>
            </a:r>
            <a:r>
              <a:rPr lang="en-US" altLang="zh-CN" dirty="0" smtClean="0"/>
              <a:t>)</a:t>
            </a:r>
            <a:r>
              <a:rPr lang="zh-CN" altLang="zh-CN" dirty="0" smtClean="0"/>
              <a:t>田所在地在海上的</a:t>
            </a:r>
            <a:r>
              <a:rPr lang="en-US" altLang="zh-CN" dirty="0" smtClean="0"/>
              <a:t>,</a:t>
            </a:r>
            <a:r>
              <a:rPr lang="zh-CN" altLang="zh-CN" dirty="0" smtClean="0"/>
              <a:t>其城市维护建设税适用</a:t>
            </a:r>
            <a:r>
              <a:rPr lang="en-US" altLang="zh-CN" dirty="0" smtClean="0"/>
              <a:t>1%</a:t>
            </a:r>
            <a:r>
              <a:rPr lang="zh-CN" altLang="zh-CN" dirty="0" smtClean="0"/>
              <a:t>的税率</a:t>
            </a:r>
            <a:r>
              <a:rPr lang="zh-CN" altLang="zh-CN" dirty="0" smtClean="0"/>
              <a:t>。</a:t>
            </a:r>
            <a:endParaRPr lang="en-US" altLang="zh-CN"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第三节　城市维护建设税</a:t>
            </a:r>
          </a:p>
        </p:txBody>
      </p:sp>
      <p:sp>
        <p:nvSpPr>
          <p:cNvPr id="31746" name="内容占位符 2"/>
          <p:cNvSpPr>
            <a:spLocks noGrp="1"/>
          </p:cNvSpPr>
          <p:nvPr>
            <p:ph idx="1"/>
          </p:nvPr>
        </p:nvSpPr>
        <p:spPr>
          <a:xfrm>
            <a:off x="395288" y="1052513"/>
            <a:ext cx="83534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、应纳税额的计算</a:t>
            </a:r>
          </a:p>
          <a:p>
            <a:pPr marL="228600" indent="-228600" defTabSz="449263">
              <a:lnSpc>
                <a:spcPct val="160000"/>
              </a:lnSpc>
            </a:pPr>
            <a:r>
              <a:rPr lang="zh-CN" altLang="zh-CN" dirty="0" smtClean="0"/>
              <a:t>应纳税额</a:t>
            </a:r>
            <a:r>
              <a:rPr lang="en-US" altLang="zh-CN" dirty="0" smtClean="0"/>
              <a:t>=</a:t>
            </a:r>
            <a:r>
              <a:rPr lang="zh-CN" altLang="zh-CN" dirty="0" smtClean="0"/>
              <a:t>纳税人实际缴纳的增值税、消费税税额</a:t>
            </a:r>
            <a:r>
              <a:rPr lang="en-US" altLang="zh-CN" dirty="0" smtClean="0"/>
              <a:t>×</a:t>
            </a:r>
            <a:r>
              <a:rPr lang="zh-CN" altLang="zh-CN" dirty="0" smtClean="0"/>
              <a:t>适用税率</a:t>
            </a:r>
          </a:p>
          <a:p>
            <a:pPr marL="228600" indent="-228600" defTabSz="449263">
              <a:buFont typeface="Arial" charset="0"/>
              <a:buNone/>
            </a:pPr>
            <a:endParaRPr lang="zh-CN" alt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第三节　城市维护建设税</a:t>
            </a:r>
          </a:p>
        </p:txBody>
      </p:sp>
      <p:sp>
        <p:nvSpPr>
          <p:cNvPr id="32770" name="内容占位符 2"/>
          <p:cNvSpPr>
            <a:spLocks noGrp="1"/>
          </p:cNvSpPr>
          <p:nvPr>
            <p:ph idx="1"/>
          </p:nvPr>
        </p:nvSpPr>
        <p:spPr>
          <a:xfrm>
            <a:off x="539552" y="1052736"/>
            <a:ext cx="8209161" cy="5329014"/>
          </a:xfrm>
        </p:spPr>
        <p:txBody>
          <a:bodyPr/>
          <a:lstStyle/>
          <a:p>
            <a:pPr marL="228600" indent="-228600" algn="l" defTabSz="449263">
              <a:lnSpc>
                <a:spcPct val="11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五、税收优惠</a:t>
            </a:r>
          </a:p>
          <a:p>
            <a:pPr marL="228600" indent="-228600" defTabSz="449263">
              <a:lnSpc>
                <a:spcPct val="110000"/>
              </a:lnSpc>
            </a:pPr>
            <a:r>
              <a:rPr lang="zh-CN" altLang="zh-CN" dirty="0" smtClean="0"/>
              <a:t>城市维护建设税按减免后实际缴纳的“</a:t>
            </a:r>
            <a:r>
              <a:rPr lang="zh-CN" altLang="en-US" dirty="0" smtClean="0"/>
              <a:t>两</a:t>
            </a:r>
            <a:r>
              <a:rPr lang="zh-CN" altLang="zh-CN" dirty="0" smtClean="0"/>
              <a:t>税”税额计征</a:t>
            </a:r>
            <a:r>
              <a:rPr lang="en-US" altLang="zh-CN" dirty="0" smtClean="0"/>
              <a:t>,</a:t>
            </a:r>
            <a:r>
              <a:rPr lang="zh-CN" altLang="zh-CN" dirty="0" smtClean="0"/>
              <a:t>即随“</a:t>
            </a:r>
            <a:r>
              <a:rPr lang="zh-CN" altLang="en-US" dirty="0" smtClean="0"/>
              <a:t>两</a:t>
            </a:r>
            <a:r>
              <a:rPr lang="zh-CN" altLang="zh-CN" dirty="0" smtClean="0"/>
              <a:t>税”的减免而减免。</a:t>
            </a:r>
          </a:p>
          <a:p>
            <a:pPr marL="228600" indent="-228600" defTabSz="449263">
              <a:lnSpc>
                <a:spcPct val="110000"/>
              </a:lnSpc>
            </a:pPr>
            <a:r>
              <a:rPr lang="zh-CN" altLang="zh-CN" dirty="0" smtClean="0"/>
              <a:t>对于因减免税而需进行“</a:t>
            </a:r>
            <a:r>
              <a:rPr lang="zh-CN" altLang="en-US" dirty="0" smtClean="0"/>
              <a:t>两</a:t>
            </a:r>
            <a:r>
              <a:rPr lang="zh-CN" altLang="zh-CN" dirty="0" smtClean="0"/>
              <a:t>税”退库的</a:t>
            </a:r>
            <a:r>
              <a:rPr lang="en-US" altLang="zh-CN" dirty="0" smtClean="0"/>
              <a:t>,</a:t>
            </a:r>
            <a:r>
              <a:rPr lang="zh-CN" altLang="zh-CN" dirty="0" smtClean="0"/>
              <a:t>城市维护建设税也可同时退库。</a:t>
            </a:r>
          </a:p>
          <a:p>
            <a:pPr marL="228600" indent="-228600" defTabSz="449263">
              <a:lnSpc>
                <a:spcPct val="110000"/>
              </a:lnSpc>
            </a:pPr>
            <a:r>
              <a:rPr lang="zh-CN" altLang="zh-CN" dirty="0" smtClean="0"/>
              <a:t>海关对进口产品代征的增值税、消费税</a:t>
            </a:r>
            <a:r>
              <a:rPr lang="en-US" altLang="zh-CN" dirty="0" smtClean="0"/>
              <a:t>,</a:t>
            </a:r>
            <a:r>
              <a:rPr lang="zh-CN" altLang="zh-CN" dirty="0" smtClean="0"/>
              <a:t>不征收城市维护建设税。</a:t>
            </a:r>
          </a:p>
          <a:p>
            <a:pPr marL="228600" indent="-228600" defTabSz="449263">
              <a:lnSpc>
                <a:spcPct val="110000"/>
              </a:lnSpc>
            </a:pPr>
            <a:r>
              <a:rPr lang="zh-CN" altLang="zh-CN" dirty="0" smtClean="0"/>
              <a:t>对增值税、消费税实行先征后返、先征后退、即征即退办法的</a:t>
            </a:r>
            <a:r>
              <a:rPr lang="en-US" altLang="zh-CN" dirty="0" smtClean="0"/>
              <a:t>,</a:t>
            </a:r>
            <a:r>
              <a:rPr lang="zh-CN" altLang="zh-CN" dirty="0" smtClean="0"/>
              <a:t>除另有规定外</a:t>
            </a:r>
            <a:r>
              <a:rPr lang="en-US" altLang="zh-CN" dirty="0" smtClean="0"/>
              <a:t>,</a:t>
            </a:r>
            <a:r>
              <a:rPr lang="zh-CN" altLang="zh-CN" dirty="0" smtClean="0"/>
              <a:t>对随增值税、消费税附征的城市维护建设税和教育费附加</a:t>
            </a:r>
            <a:r>
              <a:rPr lang="en-US" altLang="zh-CN" dirty="0" smtClean="0"/>
              <a:t>,</a:t>
            </a:r>
            <a:r>
              <a:rPr lang="zh-CN" altLang="zh-CN" dirty="0" smtClean="0"/>
              <a:t>一律不退</a:t>
            </a:r>
            <a:r>
              <a:rPr lang="en-US" altLang="zh-CN" dirty="0" smtClean="0"/>
              <a:t>(</a:t>
            </a:r>
            <a:r>
              <a:rPr lang="zh-CN" altLang="zh-CN" dirty="0" smtClean="0"/>
              <a:t>返</a:t>
            </a:r>
            <a:r>
              <a:rPr lang="en-US" altLang="zh-CN" dirty="0" smtClean="0"/>
              <a:t>)</a:t>
            </a:r>
            <a:r>
              <a:rPr lang="zh-CN" altLang="zh-CN" dirty="0" smtClean="0"/>
              <a:t>还。</a:t>
            </a:r>
          </a:p>
          <a:p>
            <a:pPr marL="228600" indent="-228600" defTabSz="449263">
              <a:lnSpc>
                <a:spcPct val="110000"/>
              </a:lnSpc>
            </a:pPr>
            <a:r>
              <a:rPr lang="zh-CN" altLang="zh-CN" dirty="0" smtClean="0"/>
              <a:t>为支持国家重大水利工程建设</a:t>
            </a:r>
            <a:r>
              <a:rPr lang="en-US" altLang="zh-CN" dirty="0" smtClean="0"/>
              <a:t>,</a:t>
            </a:r>
            <a:r>
              <a:rPr lang="zh-CN" altLang="zh-CN" dirty="0" smtClean="0"/>
              <a:t>对国家重大水利工程建设基金免征城市维护建设税。</a:t>
            </a:r>
            <a:endParaRPr lang="zh-CN" altLang="en-US" dirty="0" smtClean="0"/>
          </a:p>
          <a:p>
            <a:pPr marL="228600" indent="-228600" defTabSz="449263">
              <a:lnSpc>
                <a:spcPct val="110000"/>
              </a:lnSpc>
            </a:pPr>
            <a:r>
              <a:rPr lang="zh-CN" altLang="en-US" dirty="0" smtClean="0"/>
              <a:t>对实行增值税期末留抵退税的纳税人，允许其从城市维护建设税、教育费附加和地方教育费附加的计税</a:t>
            </a:r>
            <a:r>
              <a:rPr lang="en-US" altLang="zh-CN" dirty="0" smtClean="0"/>
              <a:t>(</a:t>
            </a:r>
            <a:r>
              <a:rPr lang="zh-CN" altLang="en-US" dirty="0" smtClean="0"/>
              <a:t>征</a:t>
            </a:r>
            <a:r>
              <a:rPr lang="en-US" altLang="zh-CN" dirty="0" smtClean="0"/>
              <a:t>)</a:t>
            </a:r>
            <a:r>
              <a:rPr lang="zh-CN" altLang="en-US" dirty="0" smtClean="0"/>
              <a:t>依据中扣除退还的增值税税额。 </a:t>
            </a:r>
            <a:endParaRPr lang="en-US" altLang="zh-CN"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第三节　城市维护建设税</a:t>
            </a:r>
          </a:p>
        </p:txBody>
      </p:sp>
      <p:sp>
        <p:nvSpPr>
          <p:cNvPr id="32770" name="内容占位符 2"/>
          <p:cNvSpPr>
            <a:spLocks noGrp="1"/>
          </p:cNvSpPr>
          <p:nvPr>
            <p:ph idx="1"/>
          </p:nvPr>
        </p:nvSpPr>
        <p:spPr>
          <a:xfrm>
            <a:off x="539552" y="1124744"/>
            <a:ext cx="8209161" cy="5257006"/>
          </a:xfrm>
        </p:spPr>
        <p:txBody>
          <a:bodyPr/>
          <a:lstStyle/>
          <a:p>
            <a:pPr marL="228600" indent="-228600" algn="l" defTabSz="449263">
              <a:lnSpc>
                <a:spcPct val="11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a:t>
            </a:r>
            <a:r>
              <a:rPr lang="zh-CN" altLang="zh-CN" sz="2400" b="1" dirty="0" smtClean="0">
                <a:solidFill>
                  <a:srgbClr val="000000"/>
                </a:solidFill>
                <a:latin typeface="黑体" pitchFamily="49" charset="-122"/>
                <a:ea typeface="黑体" pitchFamily="49" charset="-122"/>
              </a:rPr>
              <a:t>、征收管理</a:t>
            </a:r>
          </a:p>
          <a:p>
            <a:pPr marL="228600" indent="-228600" defTabSz="449263">
              <a:lnSpc>
                <a:spcPct val="150000"/>
              </a:lnSpc>
            </a:pPr>
            <a:r>
              <a:rPr lang="zh-CN" altLang="en-US" dirty="0" smtClean="0"/>
              <a:t>城市维护建设</a:t>
            </a:r>
            <a:r>
              <a:rPr lang="zh-CN" altLang="en-US" dirty="0" smtClean="0"/>
              <a:t>税的纳</a:t>
            </a:r>
            <a:r>
              <a:rPr lang="zh-CN" altLang="en-US" dirty="0" smtClean="0"/>
              <a:t>税义务发生时间和纳税期限的规定与现行增值税、消费税相同</a:t>
            </a:r>
            <a:r>
              <a:rPr lang="en-US" altLang="zh-CN" dirty="0" smtClean="0"/>
              <a:t>,</a:t>
            </a:r>
            <a:r>
              <a:rPr lang="zh-CN" altLang="en-US" dirty="0" smtClean="0"/>
              <a:t>具体可由主管税务机关根据纳税人的情况分别确定。如果不能按照固定的纳税期限纳税的</a:t>
            </a:r>
            <a:r>
              <a:rPr lang="en-US" altLang="zh-CN" dirty="0" smtClean="0"/>
              <a:t>,</a:t>
            </a:r>
            <a:r>
              <a:rPr lang="zh-CN" altLang="en-US" dirty="0" smtClean="0"/>
              <a:t>可以按次纳税。</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a:xfrm>
            <a:off x="1476375" y="476250"/>
            <a:ext cx="7077075" cy="647700"/>
          </a:xfrm>
        </p:spPr>
        <p:txBody>
          <a:bodyPr/>
          <a:lstStyle/>
          <a:p>
            <a:r>
              <a:rPr lang="zh-CN" altLang="en-US" smtClean="0">
                <a:solidFill>
                  <a:srgbClr val="070795"/>
                </a:solidFill>
                <a:latin typeface="黑体" pitchFamily="49" charset="-122"/>
                <a:ea typeface="黑体" pitchFamily="49" charset="-122"/>
                <a:cs typeface="华文细黑"/>
              </a:rPr>
              <a:t>目   录</a:t>
            </a:r>
          </a:p>
        </p:txBody>
      </p:sp>
      <p:sp>
        <p:nvSpPr>
          <p:cNvPr id="21506" name="Line 3"/>
          <p:cNvSpPr>
            <a:spLocks noChangeShapeType="1"/>
          </p:cNvSpPr>
          <p:nvPr/>
        </p:nvSpPr>
        <p:spPr bwMode="gray">
          <a:xfrm>
            <a:off x="2362200"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7" name="Rectangle 4"/>
          <p:cNvSpPr>
            <a:spLocks noChangeArrowheads="1"/>
          </p:cNvSpPr>
          <p:nvPr/>
        </p:nvSpPr>
        <p:spPr bwMode="gray">
          <a:xfrm rot="3419336">
            <a:off x="2078037" y="4724401"/>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endParaRPr lang="zh-CN" altLang="en-US">
              <a:solidFill>
                <a:srgbClr val="000000"/>
              </a:solidFill>
            </a:endParaRPr>
          </a:p>
        </p:txBody>
      </p:sp>
      <p:sp>
        <p:nvSpPr>
          <p:cNvPr id="21508" name="Text Box 5"/>
          <p:cNvSpPr txBox="1">
            <a:spLocks noChangeArrowheads="1"/>
          </p:cNvSpPr>
          <p:nvPr/>
        </p:nvSpPr>
        <p:spPr bwMode="gray">
          <a:xfrm>
            <a:off x="2133600" y="47672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362200" y="27860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0" name="Rectangle 7"/>
          <p:cNvSpPr>
            <a:spLocks noChangeArrowheads="1"/>
          </p:cNvSpPr>
          <p:nvPr/>
        </p:nvSpPr>
        <p:spPr bwMode="gray">
          <a:xfrm rot="3419336">
            <a:off x="2071687" y="21844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zh-CN" altLang="en-US">
              <a:solidFill>
                <a:srgbClr val="000000"/>
              </a:solidFill>
            </a:endParaRPr>
          </a:p>
        </p:txBody>
      </p:sp>
      <p:sp>
        <p:nvSpPr>
          <p:cNvPr id="21511" name="Text Box 8"/>
          <p:cNvSpPr txBox="1">
            <a:spLocks noChangeArrowheads="1"/>
          </p:cNvSpPr>
          <p:nvPr/>
        </p:nvSpPr>
        <p:spPr bwMode="gray">
          <a:xfrm>
            <a:off x="2916238" y="2276475"/>
            <a:ext cx="417512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行为目的税概述</a:t>
            </a:r>
            <a:endParaRPr lang="en-US" altLang="zh-CN" sz="2400" b="1">
              <a:solidFill>
                <a:srgbClr val="000000"/>
              </a:solidFill>
              <a:cs typeface="Arial" charset="0"/>
            </a:endParaRPr>
          </a:p>
        </p:txBody>
      </p:sp>
      <p:sp>
        <p:nvSpPr>
          <p:cNvPr id="21512" name="Text Box 9"/>
          <p:cNvSpPr txBox="1">
            <a:spLocks noChangeArrowheads="1"/>
          </p:cNvSpPr>
          <p:nvPr/>
        </p:nvSpPr>
        <p:spPr bwMode="gray">
          <a:xfrm>
            <a:off x="2133600" y="22526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3" name="Line 10"/>
          <p:cNvSpPr>
            <a:spLocks noChangeShapeType="1"/>
          </p:cNvSpPr>
          <p:nvPr/>
        </p:nvSpPr>
        <p:spPr bwMode="gray">
          <a:xfrm>
            <a:off x="2362200" y="36242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4" name="Rectangle 11"/>
          <p:cNvSpPr>
            <a:spLocks noChangeArrowheads="1"/>
          </p:cNvSpPr>
          <p:nvPr/>
        </p:nvSpPr>
        <p:spPr bwMode="gray">
          <a:xfrm rot="3419336">
            <a:off x="2078037" y="30480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5" name="Text Box 12"/>
          <p:cNvSpPr txBox="1">
            <a:spLocks noChangeArrowheads="1"/>
          </p:cNvSpPr>
          <p:nvPr/>
        </p:nvSpPr>
        <p:spPr bwMode="gray">
          <a:xfrm>
            <a:off x="2133600" y="30908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6" name="Line 13"/>
          <p:cNvSpPr>
            <a:spLocks noChangeShapeType="1"/>
          </p:cNvSpPr>
          <p:nvPr/>
        </p:nvSpPr>
        <p:spPr bwMode="gray">
          <a:xfrm>
            <a:off x="2339975" y="4437063"/>
            <a:ext cx="4799013" cy="1587"/>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7" name="Rectangle 14"/>
          <p:cNvSpPr>
            <a:spLocks noChangeArrowheads="1"/>
          </p:cNvSpPr>
          <p:nvPr/>
        </p:nvSpPr>
        <p:spPr bwMode="gray">
          <a:xfrm rot="3419336">
            <a:off x="2078037" y="38862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8" name="Text Box 15"/>
          <p:cNvSpPr txBox="1">
            <a:spLocks noChangeArrowheads="1"/>
          </p:cNvSpPr>
          <p:nvPr/>
        </p:nvSpPr>
        <p:spPr bwMode="gray">
          <a:xfrm>
            <a:off x="2133600" y="39290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9" name="Text Box 19"/>
          <p:cNvSpPr txBox="1">
            <a:spLocks noChangeArrowheads="1"/>
          </p:cNvSpPr>
          <p:nvPr/>
        </p:nvSpPr>
        <p:spPr bwMode="gray">
          <a:xfrm>
            <a:off x="2914650" y="31591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印花税</a:t>
            </a:r>
            <a:endParaRPr lang="en-US" altLang="zh-CN" sz="2400" b="1">
              <a:solidFill>
                <a:srgbClr val="000000"/>
              </a:solidFill>
              <a:cs typeface="Arial" charset="0"/>
            </a:endParaRPr>
          </a:p>
        </p:txBody>
      </p:sp>
      <p:sp>
        <p:nvSpPr>
          <p:cNvPr id="21520" name="Text Box 20"/>
          <p:cNvSpPr txBox="1">
            <a:spLocks noChangeArrowheads="1"/>
          </p:cNvSpPr>
          <p:nvPr/>
        </p:nvSpPr>
        <p:spPr bwMode="gray">
          <a:xfrm>
            <a:off x="2916238" y="4005263"/>
            <a:ext cx="3887787"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城市维护建设税</a:t>
            </a:r>
            <a:endParaRPr lang="en-US" altLang="zh-CN" sz="2400" b="1">
              <a:solidFill>
                <a:srgbClr val="000000"/>
              </a:solidFill>
              <a:cs typeface="Arial" charset="0"/>
            </a:endParaRPr>
          </a:p>
        </p:txBody>
      </p:sp>
      <p:sp>
        <p:nvSpPr>
          <p:cNvPr id="21521" name="Text Box 21"/>
          <p:cNvSpPr txBox="1">
            <a:spLocks noChangeArrowheads="1"/>
          </p:cNvSpPr>
          <p:nvPr/>
        </p:nvSpPr>
        <p:spPr bwMode="gray">
          <a:xfrm>
            <a:off x="2914650" y="4840288"/>
            <a:ext cx="410527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车辆购置税</a:t>
            </a:r>
            <a:endParaRPr lang="en-US" altLang="zh-CN" sz="2400" b="1">
              <a:solidFill>
                <a:srgbClr val="000000"/>
              </a:solidFill>
              <a:cs typeface="Arial" charset="0"/>
            </a:endParaRPr>
          </a:p>
        </p:txBody>
      </p:sp>
      <p:sp>
        <p:nvSpPr>
          <p:cNvPr id="21522" name="Rectangle 7"/>
          <p:cNvSpPr>
            <a:spLocks noChangeArrowheads="1"/>
          </p:cNvSpPr>
          <p:nvPr/>
        </p:nvSpPr>
        <p:spPr bwMode="gray">
          <a:xfrm rot="3419336">
            <a:off x="2000250" y="556895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zh-CN" altLang="en-US">
              <a:solidFill>
                <a:srgbClr val="000000"/>
              </a:solidFill>
            </a:endParaRPr>
          </a:p>
        </p:txBody>
      </p:sp>
      <p:sp>
        <p:nvSpPr>
          <p:cNvPr id="21523" name="Text Box 9"/>
          <p:cNvSpPr txBox="1">
            <a:spLocks noChangeArrowheads="1"/>
          </p:cNvSpPr>
          <p:nvPr/>
        </p:nvSpPr>
        <p:spPr bwMode="gray">
          <a:xfrm>
            <a:off x="2124075" y="5589588"/>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5</a:t>
            </a:r>
          </a:p>
        </p:txBody>
      </p:sp>
      <p:sp>
        <p:nvSpPr>
          <p:cNvPr id="21524" name="Line 13"/>
          <p:cNvSpPr>
            <a:spLocks noChangeShapeType="1"/>
          </p:cNvSpPr>
          <p:nvPr/>
        </p:nvSpPr>
        <p:spPr bwMode="gray">
          <a:xfrm>
            <a:off x="2339975" y="6165850"/>
            <a:ext cx="4799013"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25" name="Text Box 21"/>
          <p:cNvSpPr txBox="1">
            <a:spLocks noChangeArrowheads="1"/>
          </p:cNvSpPr>
          <p:nvPr/>
        </p:nvSpPr>
        <p:spPr bwMode="gray">
          <a:xfrm>
            <a:off x="2916238" y="56610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环境保护税</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843213" y="333375"/>
            <a:ext cx="5689600" cy="647700"/>
          </a:xfrm>
        </p:spPr>
        <p:txBody>
          <a:bodyPr/>
          <a:lstStyle/>
          <a:p>
            <a:r>
              <a:rPr lang="zh-CN" altLang="zh-CN" smtClean="0">
                <a:latin typeface="华文细黑"/>
                <a:ea typeface="华文细黑"/>
                <a:cs typeface="华文细黑"/>
              </a:rPr>
              <a:t>第四节　车辆购置税</a:t>
            </a:r>
          </a:p>
        </p:txBody>
      </p:sp>
      <p:sp>
        <p:nvSpPr>
          <p:cNvPr id="33794" name="内容占位符 2"/>
          <p:cNvSpPr>
            <a:spLocks noGrp="1"/>
          </p:cNvSpPr>
          <p:nvPr>
            <p:ph idx="1"/>
          </p:nvPr>
        </p:nvSpPr>
        <p:spPr>
          <a:xfrm>
            <a:off x="467544" y="1124744"/>
            <a:ext cx="8281169" cy="5257006"/>
          </a:xfrm>
        </p:spPr>
        <p:txBody>
          <a:bodyPr/>
          <a:lstStyle/>
          <a:p>
            <a:pPr marL="228600" indent="-228600" algn="l" defTabSz="449263">
              <a:lnSpc>
                <a:spcPct val="140000"/>
              </a:lnSpc>
              <a:spcBef>
                <a:spcPct val="0"/>
              </a:spcBef>
              <a:buClr>
                <a:schemeClr val="tx1"/>
              </a:buClr>
              <a:buFontTx/>
              <a:buChar char="•"/>
            </a:pPr>
            <a:r>
              <a:rPr lang="zh-CN" altLang="en-US" dirty="0" smtClean="0"/>
              <a:t>车辆购置税是以在我国境内购置规定车辆为课税对象、在特定的环节向车辆购置者征收的一种税。 </a:t>
            </a: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p>
          <a:p>
            <a:pPr marL="228600" indent="-228600" defTabSz="449263">
              <a:lnSpc>
                <a:spcPct val="140000"/>
              </a:lnSpc>
            </a:pPr>
            <a:r>
              <a:rPr lang="zh-CN" altLang="en-US" dirty="0" smtClean="0"/>
              <a:t>车辆购置税的纳税人，是指在我国境内购置汽车、有轨电车、汽车挂车、排气量超过</a:t>
            </a:r>
            <a:r>
              <a:rPr lang="en-US" altLang="zh-CN" dirty="0" smtClean="0"/>
              <a:t>150</a:t>
            </a:r>
            <a:r>
              <a:rPr lang="zh-CN" altLang="en-US" dirty="0" smtClean="0"/>
              <a:t>毫升的摩托车的单位和个人</a:t>
            </a:r>
            <a:r>
              <a:rPr lang="zh-CN" altLang="en-US" dirty="0" smtClean="0"/>
              <a:t>。</a:t>
            </a:r>
            <a:endParaRPr lang="zh-CN" altLang="zh-CN"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843213" y="333375"/>
            <a:ext cx="5689600" cy="647700"/>
          </a:xfrm>
        </p:spPr>
        <p:txBody>
          <a:bodyPr/>
          <a:lstStyle/>
          <a:p>
            <a:r>
              <a:rPr lang="zh-CN" altLang="zh-CN" smtClean="0">
                <a:latin typeface="华文细黑"/>
                <a:ea typeface="华文细黑"/>
                <a:cs typeface="华文细黑"/>
              </a:rPr>
              <a:t>第四节　车辆购置税</a:t>
            </a:r>
          </a:p>
        </p:txBody>
      </p:sp>
      <p:sp>
        <p:nvSpPr>
          <p:cNvPr id="33794" name="内容占位符 2"/>
          <p:cNvSpPr>
            <a:spLocks noGrp="1"/>
          </p:cNvSpPr>
          <p:nvPr>
            <p:ph idx="1"/>
          </p:nvPr>
        </p:nvSpPr>
        <p:spPr>
          <a:xfrm>
            <a:off x="395537" y="1052736"/>
            <a:ext cx="8280920" cy="5329014"/>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、征税范围</a:t>
            </a:r>
          </a:p>
          <a:p>
            <a:pPr marL="228600" indent="-228600" defTabSz="449263">
              <a:lnSpc>
                <a:spcPct val="140000"/>
              </a:lnSpc>
            </a:pPr>
            <a:r>
              <a:rPr lang="zh-CN" altLang="en-US" dirty="0" smtClean="0"/>
              <a:t>车辆购置税的征收范围包括汽车、有轨电车、汽车挂车、排气量超过</a:t>
            </a:r>
            <a:r>
              <a:rPr lang="en-US" altLang="zh-CN" dirty="0" smtClean="0"/>
              <a:t>150</a:t>
            </a:r>
            <a:r>
              <a:rPr lang="zh-CN" altLang="en-US" dirty="0" smtClean="0"/>
              <a:t>毫升的摩托车。地铁、轻轨等城市轨道交通车辆，装载机、平地机、挖掘机、推土机等轮式专用机械车，以及起重机</a:t>
            </a:r>
            <a:r>
              <a:rPr lang="en-US" altLang="zh-CN" dirty="0" smtClean="0"/>
              <a:t>(</a:t>
            </a:r>
            <a:r>
              <a:rPr lang="zh-CN" altLang="en-US" dirty="0" smtClean="0"/>
              <a:t>吊车</a:t>
            </a:r>
            <a:r>
              <a:rPr lang="en-US" altLang="zh-CN" dirty="0" smtClean="0"/>
              <a:t>)</a:t>
            </a:r>
            <a:r>
              <a:rPr lang="zh-CN" altLang="en-US" dirty="0" smtClean="0"/>
              <a:t>、叉车、电动摩托车，不属于应税车辆。</a:t>
            </a:r>
          </a:p>
          <a:p>
            <a:pPr marL="228600" indent="-228600" defTabSz="449263">
              <a:lnSpc>
                <a:spcPct val="140000"/>
              </a:lnSpc>
            </a:pPr>
            <a:r>
              <a:rPr lang="zh-CN" altLang="en-US" dirty="0" smtClean="0"/>
              <a:t>上述车辆购置包括纳税人购买、进口、自产、受赠、获奖或者以其他方式取得并自用应税车辆的行为。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2771775" y="333375"/>
            <a:ext cx="5761038" cy="574675"/>
          </a:xfrm>
        </p:spPr>
        <p:txBody>
          <a:bodyPr/>
          <a:lstStyle/>
          <a:p>
            <a:r>
              <a:rPr lang="zh-CN" altLang="zh-CN" smtClean="0">
                <a:latin typeface="华文细黑"/>
                <a:ea typeface="华文细黑"/>
                <a:cs typeface="华文细黑"/>
              </a:rPr>
              <a:t>第四节　车辆购置税</a:t>
            </a:r>
          </a:p>
        </p:txBody>
      </p:sp>
      <p:sp>
        <p:nvSpPr>
          <p:cNvPr id="34818" name="内容占位符 2"/>
          <p:cNvSpPr>
            <a:spLocks noGrp="1"/>
          </p:cNvSpPr>
          <p:nvPr>
            <p:ph idx="1"/>
          </p:nvPr>
        </p:nvSpPr>
        <p:spPr>
          <a:xfrm>
            <a:off x="395288" y="908050"/>
            <a:ext cx="8208962" cy="54006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三、计税依据和税率</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计税依据</a:t>
            </a:r>
          </a:p>
          <a:p>
            <a:pPr marL="228600" indent="-228600" defTabSz="449263"/>
            <a:r>
              <a:rPr lang="zh-CN" altLang="en-US" dirty="0" smtClean="0"/>
              <a:t>纳</a:t>
            </a:r>
            <a:r>
              <a:rPr lang="zh-CN" altLang="en-US" dirty="0" smtClean="0"/>
              <a:t>税人购买自用的应税车辆的计税依据</a:t>
            </a:r>
            <a:r>
              <a:rPr lang="en-US" altLang="zh-CN" dirty="0" smtClean="0"/>
              <a:t>,</a:t>
            </a:r>
            <a:r>
              <a:rPr lang="zh-CN" altLang="en-US" dirty="0" smtClean="0"/>
              <a:t>为纳税人购买应税车辆时支付给销售者的全部价款和价外费用</a:t>
            </a:r>
            <a:r>
              <a:rPr lang="en-US" altLang="zh-CN" dirty="0" smtClean="0"/>
              <a:t>(</a:t>
            </a:r>
            <a:r>
              <a:rPr lang="zh-CN" altLang="en-US" dirty="0" smtClean="0"/>
              <a:t>包括销售方在车价以外向购买方收取的手续费、基金、违约金、包装费、运输费、保管费、代收款项、代垫款项和其他收费</a:t>
            </a:r>
            <a:r>
              <a:rPr lang="en-US" altLang="zh-CN" dirty="0" smtClean="0"/>
              <a:t>),</a:t>
            </a:r>
            <a:r>
              <a:rPr lang="zh-CN" altLang="en-US" dirty="0" smtClean="0"/>
              <a:t>但不包括增值税税款。</a:t>
            </a:r>
          </a:p>
          <a:p>
            <a:pPr marL="228600" indent="-228600" defTabSz="449263"/>
            <a:r>
              <a:rPr lang="zh-CN" altLang="en-US" dirty="0" smtClean="0"/>
              <a:t>纳</a:t>
            </a:r>
            <a:r>
              <a:rPr lang="zh-CN" altLang="en-US" dirty="0" smtClean="0"/>
              <a:t>税人进口自用的应税车辆以组成计税价格为计税依据</a:t>
            </a:r>
            <a:r>
              <a:rPr lang="en-US" altLang="zh-CN" dirty="0" smtClean="0"/>
              <a:t>,</a:t>
            </a:r>
            <a:r>
              <a:rPr lang="zh-CN" altLang="en-US" dirty="0" smtClean="0"/>
              <a:t>其计算公式为</a:t>
            </a:r>
            <a:r>
              <a:rPr lang="en-US" altLang="zh-CN" dirty="0" smtClean="0"/>
              <a:t>:</a:t>
            </a:r>
          </a:p>
          <a:p>
            <a:pPr marL="228600" indent="-228600" defTabSz="449263">
              <a:buNone/>
            </a:pPr>
            <a:r>
              <a:rPr lang="zh-CN" altLang="en-US" dirty="0" smtClean="0"/>
              <a:t>             组</a:t>
            </a:r>
            <a:r>
              <a:rPr lang="zh-CN" altLang="en-US" dirty="0" smtClean="0"/>
              <a:t>成计税价格</a:t>
            </a:r>
            <a:r>
              <a:rPr lang="en-US" altLang="zh-CN" dirty="0" smtClean="0"/>
              <a:t>=</a:t>
            </a:r>
            <a:r>
              <a:rPr lang="zh-CN" altLang="en-US" dirty="0" smtClean="0"/>
              <a:t>关税完税价格</a:t>
            </a:r>
            <a:r>
              <a:rPr lang="en-US" altLang="zh-CN" dirty="0" smtClean="0"/>
              <a:t>+</a:t>
            </a:r>
            <a:r>
              <a:rPr lang="zh-CN" altLang="en-US" dirty="0" smtClean="0"/>
              <a:t>关税</a:t>
            </a:r>
            <a:r>
              <a:rPr lang="en-US" altLang="zh-CN" dirty="0" smtClean="0"/>
              <a:t>+</a:t>
            </a:r>
            <a:r>
              <a:rPr lang="zh-CN" altLang="en-US" dirty="0" smtClean="0"/>
              <a:t>消费税</a:t>
            </a:r>
          </a:p>
          <a:p>
            <a:pPr marL="228600" indent="-228600" defTabSz="449263"/>
            <a:r>
              <a:rPr lang="zh-CN" altLang="en-US" dirty="0" smtClean="0"/>
              <a:t>纳</a:t>
            </a:r>
            <a:r>
              <a:rPr lang="zh-CN" altLang="en-US" dirty="0" smtClean="0"/>
              <a:t>税人自产自用应税车辆的计税价格，按照纳税人生产的同类应税车辆的销售价格确定，不包括增值税税款。</a:t>
            </a:r>
          </a:p>
          <a:p>
            <a:pPr marL="228600" indent="-228600" defTabSz="449263"/>
            <a:r>
              <a:rPr lang="zh-CN" altLang="en-US" dirty="0" smtClean="0"/>
              <a:t>纳</a:t>
            </a:r>
            <a:r>
              <a:rPr lang="zh-CN" altLang="en-US" dirty="0" smtClean="0"/>
              <a:t>税人以受赠、获奖或者其他方式取得自用应税车辆的计税价格，按照购置应税车辆时相关凭证载明的价格确定，不包括增值税税款。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916238" y="333375"/>
            <a:ext cx="5832475" cy="503238"/>
          </a:xfrm>
        </p:spPr>
        <p:txBody>
          <a:bodyPr/>
          <a:lstStyle/>
          <a:p>
            <a:r>
              <a:rPr lang="zh-CN" altLang="zh-CN" smtClean="0">
                <a:latin typeface="华文细黑"/>
                <a:ea typeface="华文细黑"/>
                <a:cs typeface="华文细黑"/>
              </a:rPr>
              <a:t>第四节　车辆购置税</a:t>
            </a:r>
          </a:p>
        </p:txBody>
      </p:sp>
      <p:sp>
        <p:nvSpPr>
          <p:cNvPr id="35842" name="内容占位符 2"/>
          <p:cNvSpPr>
            <a:spLocks noGrp="1"/>
          </p:cNvSpPr>
          <p:nvPr>
            <p:ph idx="1"/>
          </p:nvPr>
        </p:nvSpPr>
        <p:spPr>
          <a:xfrm>
            <a:off x="684213" y="981075"/>
            <a:ext cx="8064500" cy="5400675"/>
          </a:xfrm>
        </p:spPr>
        <p:txBody>
          <a:bodyPr/>
          <a:lstStyle/>
          <a:p>
            <a:pPr marL="228600" indent="-228600" defTabSz="449263">
              <a:lnSpc>
                <a:spcPct val="160000"/>
              </a:lnSpc>
              <a:buFont typeface="Arial" charset="0"/>
              <a:buNone/>
            </a:pPr>
            <a:r>
              <a:rPr lang="zh-CN" altLang="en-US" dirty="0" smtClean="0"/>
              <a:t> </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二</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税率</a:t>
            </a:r>
          </a:p>
          <a:p>
            <a:pPr marL="228600" indent="-228600" defTabSz="449263">
              <a:lnSpc>
                <a:spcPct val="160000"/>
              </a:lnSpc>
            </a:pPr>
            <a:r>
              <a:rPr lang="zh-CN" altLang="zh-CN" dirty="0" smtClean="0"/>
              <a:t>车辆购置税的税率为</a:t>
            </a:r>
            <a:r>
              <a:rPr lang="en-US" altLang="zh-CN" dirty="0" smtClean="0"/>
              <a:t>10%</a:t>
            </a:r>
            <a:r>
              <a:rPr lang="zh-CN" altLang="zh-CN" dirty="0" smtClean="0"/>
              <a:t>。</a:t>
            </a:r>
            <a:endParaRPr lang="zh-CN" altLang="en-US" dirty="0" smtClean="0"/>
          </a:p>
          <a:p>
            <a:pPr marL="228600" indent="-228600" defTabSz="449263">
              <a:lnSpc>
                <a:spcPct val="160000"/>
              </a:lnSpc>
            </a:pPr>
            <a:r>
              <a:rPr lang="zh-CN" altLang="en-US" dirty="0" smtClean="0"/>
              <a:t>车辆购置税实行一次征收制度。</a:t>
            </a:r>
            <a:r>
              <a:rPr lang="zh-CN" altLang="zh-CN" dirty="0" smtClean="0"/>
              <a:t>购置已征车辆购置税的车辆</a:t>
            </a:r>
            <a:r>
              <a:rPr lang="en-US" altLang="zh-CN" dirty="0" smtClean="0"/>
              <a:t>,</a:t>
            </a:r>
            <a:r>
              <a:rPr lang="zh-CN" altLang="zh-CN" dirty="0" smtClean="0"/>
              <a:t>不再征收车辆购置税</a:t>
            </a:r>
            <a:r>
              <a:rPr lang="zh-CN" altLang="zh-CN" dirty="0" smtClean="0"/>
              <a:t>。</a:t>
            </a:r>
            <a:endParaRPr lang="zh-CN" altLang="en-US" sz="2400" b="1" dirty="0" smtClean="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916238" y="333375"/>
            <a:ext cx="5832475" cy="503238"/>
          </a:xfrm>
        </p:spPr>
        <p:txBody>
          <a:bodyPr/>
          <a:lstStyle/>
          <a:p>
            <a:r>
              <a:rPr lang="zh-CN" altLang="zh-CN" smtClean="0">
                <a:latin typeface="华文细黑"/>
                <a:ea typeface="华文细黑"/>
                <a:cs typeface="华文细黑"/>
              </a:rPr>
              <a:t>第四节　车辆购置税</a:t>
            </a:r>
          </a:p>
        </p:txBody>
      </p:sp>
      <p:sp>
        <p:nvSpPr>
          <p:cNvPr id="35842" name="内容占位符 2"/>
          <p:cNvSpPr>
            <a:spLocks noGrp="1"/>
          </p:cNvSpPr>
          <p:nvPr>
            <p:ph idx="1"/>
          </p:nvPr>
        </p:nvSpPr>
        <p:spPr>
          <a:xfrm>
            <a:off x="684213" y="981075"/>
            <a:ext cx="8064500" cy="54006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、应纳税额的计算</a:t>
            </a:r>
          </a:p>
          <a:p>
            <a:pPr marL="228600" indent="-228600" defTabSz="449263">
              <a:lnSpc>
                <a:spcPct val="160000"/>
              </a:lnSpc>
            </a:pPr>
            <a:r>
              <a:rPr lang="zh-CN" altLang="zh-CN" dirty="0" smtClean="0"/>
              <a:t>车辆购置税实行从价定率的办法计算应纳税额。</a:t>
            </a:r>
            <a:r>
              <a:rPr lang="zh-CN" altLang="en-US" dirty="0" smtClean="0"/>
              <a:t>其</a:t>
            </a:r>
            <a:r>
              <a:rPr lang="zh-CN" altLang="zh-CN" dirty="0" smtClean="0"/>
              <a:t>计算公式为</a:t>
            </a:r>
            <a:r>
              <a:rPr lang="en-US" altLang="zh-CN" dirty="0" smtClean="0"/>
              <a:t>:</a:t>
            </a:r>
            <a:endParaRPr lang="zh-CN" altLang="zh-CN" dirty="0" smtClean="0"/>
          </a:p>
          <a:p>
            <a:pPr marL="228600" indent="-228600" defTabSz="449263">
              <a:lnSpc>
                <a:spcPct val="160000"/>
              </a:lnSpc>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计税价格</a:t>
            </a:r>
            <a:r>
              <a:rPr lang="en-US" altLang="zh-CN" dirty="0" smtClean="0"/>
              <a:t>×</a:t>
            </a:r>
            <a:r>
              <a:rPr lang="zh-CN" altLang="zh-CN" dirty="0" smtClean="0"/>
              <a:t>税率</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843213" y="333375"/>
            <a:ext cx="5710237" cy="503238"/>
          </a:xfrm>
        </p:spPr>
        <p:txBody>
          <a:bodyPr/>
          <a:lstStyle/>
          <a:p>
            <a:r>
              <a:rPr lang="zh-CN" altLang="zh-CN" smtClean="0">
                <a:latin typeface="华文细黑"/>
                <a:ea typeface="华文细黑"/>
                <a:cs typeface="华文细黑"/>
              </a:rPr>
              <a:t>第四节　车辆购置税</a:t>
            </a:r>
          </a:p>
        </p:txBody>
      </p:sp>
      <p:sp>
        <p:nvSpPr>
          <p:cNvPr id="36866" name="内容占位符 2"/>
          <p:cNvSpPr>
            <a:spLocks noGrp="1"/>
          </p:cNvSpPr>
          <p:nvPr>
            <p:ph idx="1"/>
          </p:nvPr>
        </p:nvSpPr>
        <p:spPr>
          <a:xfrm>
            <a:off x="683568" y="980728"/>
            <a:ext cx="8065145" cy="5401022"/>
          </a:xfrm>
        </p:spPr>
        <p:txBody>
          <a:bodyPr/>
          <a:lstStyle/>
          <a:p>
            <a:pPr marL="228600" indent="-228600" algn="l" defTabSz="449263">
              <a:lnSpc>
                <a:spcPct val="11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五、税收优惠</a:t>
            </a:r>
          </a:p>
          <a:p>
            <a:pPr marL="228600" indent="-228600" algn="l" defTabSz="449263">
              <a:lnSpc>
                <a:spcPct val="11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减免税</a:t>
            </a:r>
          </a:p>
          <a:p>
            <a:pPr marL="228600" indent="-228600" defTabSz="449263">
              <a:lnSpc>
                <a:spcPct val="110000"/>
              </a:lnSpc>
            </a:pPr>
            <a:r>
              <a:rPr lang="zh-CN" altLang="zh-CN" dirty="0" smtClean="0"/>
              <a:t>下列车辆免征车辆购置税：</a:t>
            </a:r>
          </a:p>
          <a:p>
            <a:pPr marL="228600" indent="-228600" defTabSz="449263">
              <a:lnSpc>
                <a:spcPct val="110000"/>
              </a:lnSpc>
            </a:pPr>
            <a:r>
              <a:rPr lang="zh-CN" altLang="en-US" dirty="0" smtClean="0"/>
              <a:t>（</a:t>
            </a:r>
            <a:r>
              <a:rPr lang="en-US" altLang="zh-CN" dirty="0" smtClean="0"/>
              <a:t>1</a:t>
            </a:r>
            <a:r>
              <a:rPr lang="zh-CN" altLang="en-US" dirty="0" smtClean="0"/>
              <a:t>）依</a:t>
            </a:r>
            <a:r>
              <a:rPr lang="zh-CN" altLang="en-US" dirty="0" smtClean="0"/>
              <a:t>照法律规定应当予以免税的外国驻华使馆、领事馆和国际组织驻华机构及其有关人员自用的车</a:t>
            </a:r>
            <a:r>
              <a:rPr lang="zh-CN" altLang="en-US" dirty="0" smtClean="0"/>
              <a:t>辆。</a:t>
            </a:r>
            <a:endParaRPr lang="zh-CN" altLang="en-US" dirty="0" smtClean="0"/>
          </a:p>
          <a:p>
            <a:pPr marL="228600" indent="-228600" defTabSz="449263">
              <a:lnSpc>
                <a:spcPct val="110000"/>
              </a:lnSpc>
            </a:pPr>
            <a:r>
              <a:rPr lang="zh-CN" altLang="en-US" dirty="0" smtClean="0"/>
              <a:t>（</a:t>
            </a:r>
            <a:r>
              <a:rPr lang="en-US" altLang="zh-CN" dirty="0" smtClean="0"/>
              <a:t>2</a:t>
            </a:r>
            <a:r>
              <a:rPr lang="zh-CN" altLang="en-US" dirty="0" smtClean="0"/>
              <a:t>）中</a:t>
            </a:r>
            <a:r>
              <a:rPr lang="zh-CN" altLang="en-US" dirty="0" smtClean="0"/>
              <a:t>国人民解放军和中国人民武装警察部队列入装备订货计划的车</a:t>
            </a:r>
            <a:r>
              <a:rPr lang="zh-CN" altLang="en-US" dirty="0" smtClean="0"/>
              <a:t>辆。</a:t>
            </a:r>
            <a:endParaRPr lang="zh-CN" altLang="en-US" dirty="0" smtClean="0"/>
          </a:p>
          <a:p>
            <a:pPr marL="228600" indent="-228600" defTabSz="449263">
              <a:lnSpc>
                <a:spcPct val="110000"/>
              </a:lnSpc>
            </a:pPr>
            <a:r>
              <a:rPr lang="zh-CN" altLang="en-US" dirty="0" smtClean="0"/>
              <a:t>（</a:t>
            </a:r>
            <a:r>
              <a:rPr lang="en-US" altLang="zh-CN" dirty="0" smtClean="0"/>
              <a:t>3</a:t>
            </a:r>
            <a:r>
              <a:rPr lang="zh-CN" altLang="en-US" dirty="0" smtClean="0"/>
              <a:t>）悬</a:t>
            </a:r>
            <a:r>
              <a:rPr lang="zh-CN" altLang="en-US" dirty="0" smtClean="0"/>
              <a:t>挂应急救援专用号牌的国家综合性消防救援车</a:t>
            </a:r>
            <a:r>
              <a:rPr lang="zh-CN" altLang="en-US" dirty="0" smtClean="0"/>
              <a:t>辆。</a:t>
            </a:r>
            <a:endParaRPr lang="zh-CN" altLang="en-US" dirty="0" smtClean="0"/>
          </a:p>
          <a:p>
            <a:pPr marL="228600" indent="-228600" defTabSz="449263">
              <a:lnSpc>
                <a:spcPct val="110000"/>
              </a:lnSpc>
            </a:pPr>
            <a:r>
              <a:rPr lang="zh-CN" altLang="en-US" dirty="0" smtClean="0"/>
              <a:t>（</a:t>
            </a:r>
            <a:r>
              <a:rPr lang="en-US" altLang="zh-CN" dirty="0" smtClean="0"/>
              <a:t>4</a:t>
            </a:r>
            <a:r>
              <a:rPr lang="zh-CN" altLang="en-US" dirty="0" smtClean="0"/>
              <a:t>）设</a:t>
            </a:r>
            <a:r>
              <a:rPr lang="zh-CN" altLang="en-US" dirty="0" smtClean="0"/>
              <a:t>有固定装置的非运输专用作业车</a:t>
            </a:r>
            <a:r>
              <a:rPr lang="zh-CN" altLang="en-US" dirty="0" smtClean="0"/>
              <a:t>辆。</a:t>
            </a:r>
            <a:endParaRPr lang="zh-CN" altLang="en-US" dirty="0" smtClean="0"/>
          </a:p>
          <a:p>
            <a:pPr marL="228600" indent="-228600" defTabSz="449263">
              <a:lnSpc>
                <a:spcPct val="110000"/>
              </a:lnSpc>
            </a:pPr>
            <a:r>
              <a:rPr lang="zh-CN" altLang="en-US" dirty="0" smtClean="0"/>
              <a:t>（</a:t>
            </a:r>
            <a:r>
              <a:rPr lang="en-US" altLang="zh-CN" dirty="0" smtClean="0"/>
              <a:t>5</a:t>
            </a:r>
            <a:r>
              <a:rPr lang="zh-CN" altLang="en-US" dirty="0" smtClean="0"/>
              <a:t>）城</a:t>
            </a:r>
            <a:r>
              <a:rPr lang="zh-CN" altLang="en-US" dirty="0" smtClean="0"/>
              <a:t>市公交企业购置的公共汽电车辆。</a:t>
            </a:r>
          </a:p>
          <a:p>
            <a:pPr marL="228600" indent="-228600" defTabSz="449263">
              <a:lnSpc>
                <a:spcPct val="120000"/>
              </a:lnSpc>
            </a:pPr>
            <a:endParaRPr lang="zh-CN" alt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843213" y="333375"/>
            <a:ext cx="5710237" cy="503238"/>
          </a:xfrm>
        </p:spPr>
        <p:txBody>
          <a:bodyPr/>
          <a:lstStyle/>
          <a:p>
            <a:r>
              <a:rPr lang="zh-CN" altLang="zh-CN" smtClean="0">
                <a:latin typeface="华文细黑"/>
                <a:ea typeface="华文细黑"/>
                <a:cs typeface="华文细黑"/>
              </a:rPr>
              <a:t>第四节　车辆购置税</a:t>
            </a:r>
          </a:p>
        </p:txBody>
      </p:sp>
      <p:sp>
        <p:nvSpPr>
          <p:cNvPr id="36866" name="内容占位符 2"/>
          <p:cNvSpPr>
            <a:spLocks noGrp="1"/>
          </p:cNvSpPr>
          <p:nvPr>
            <p:ph idx="1"/>
          </p:nvPr>
        </p:nvSpPr>
        <p:spPr>
          <a:xfrm>
            <a:off x="755576" y="980728"/>
            <a:ext cx="7993137" cy="5401022"/>
          </a:xfrm>
        </p:spPr>
        <p:txBody>
          <a:bodyPr/>
          <a:lstStyle/>
          <a:p>
            <a:pPr marL="228600" indent="-228600" algn="l" defTabSz="449263">
              <a:lnSpc>
                <a:spcPct val="110000"/>
              </a:lnSpc>
              <a:spcBef>
                <a:spcPct val="0"/>
              </a:spcBef>
              <a:buClr>
                <a:srgbClr val="486AC1"/>
              </a:buClr>
              <a:buFont typeface="Arial" charset="0"/>
              <a:buNone/>
            </a:pPr>
            <a:endParaRPr lang="zh-CN" altLang="en-US" dirty="0" smtClean="0"/>
          </a:p>
          <a:p>
            <a:pPr marL="228600" indent="-228600" defTabSz="449263">
              <a:lnSpc>
                <a:spcPct val="110000"/>
              </a:lnSpc>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退税</a:t>
            </a:r>
          </a:p>
          <a:p>
            <a:pPr marL="228600" indent="-228600" defTabSz="449263">
              <a:lnSpc>
                <a:spcPct val="110000"/>
              </a:lnSpc>
            </a:pPr>
            <a:r>
              <a:rPr lang="zh-CN" altLang="zh-CN" dirty="0" smtClean="0"/>
              <a:t>纳税人已经缴纳车辆购置税</a:t>
            </a:r>
            <a:r>
              <a:rPr lang="en-US" altLang="zh-CN" dirty="0" smtClean="0"/>
              <a:t>,</a:t>
            </a:r>
            <a:r>
              <a:rPr lang="zh-CN" altLang="zh-CN" dirty="0" smtClean="0"/>
              <a:t>由于下列原因需要办理退还车辆购置税的</a:t>
            </a:r>
            <a:r>
              <a:rPr lang="en-US" altLang="zh-CN" dirty="0" smtClean="0"/>
              <a:t>,</a:t>
            </a:r>
            <a:r>
              <a:rPr lang="zh-CN" altLang="zh-CN" dirty="0" smtClean="0"/>
              <a:t>由纳税人申请</a:t>
            </a:r>
            <a:r>
              <a:rPr lang="en-US" altLang="zh-CN" dirty="0" smtClean="0"/>
              <a:t>,</a:t>
            </a:r>
            <a:r>
              <a:rPr lang="zh-CN" altLang="zh-CN" dirty="0" smtClean="0"/>
              <a:t>原征收机构审查以后办理退税手</a:t>
            </a:r>
            <a:r>
              <a:rPr lang="zh-CN" altLang="zh-CN" dirty="0" smtClean="0"/>
              <a:t>续</a:t>
            </a:r>
            <a:r>
              <a:rPr lang="zh-CN" altLang="en-US" dirty="0" smtClean="0"/>
              <a:t>：</a:t>
            </a:r>
            <a:endParaRPr lang="zh-CN" altLang="zh-CN" dirty="0" smtClean="0"/>
          </a:p>
          <a:p>
            <a:pPr marL="228600" indent="-228600" defTabSz="449263">
              <a:lnSpc>
                <a:spcPct val="110000"/>
              </a:lnSpc>
            </a:pPr>
            <a:r>
              <a:rPr lang="zh-CN" altLang="en-US" dirty="0" smtClean="0"/>
              <a:t>（</a:t>
            </a:r>
            <a:r>
              <a:rPr lang="en-US" altLang="zh-CN" dirty="0" smtClean="0"/>
              <a:t>1</a:t>
            </a:r>
            <a:r>
              <a:rPr lang="zh-CN" altLang="en-US" dirty="0" smtClean="0"/>
              <a:t>）</a:t>
            </a:r>
            <a:r>
              <a:rPr lang="zh-CN" altLang="zh-CN" dirty="0" smtClean="0"/>
              <a:t>公</a:t>
            </a:r>
            <a:r>
              <a:rPr lang="zh-CN" altLang="zh-CN" dirty="0" smtClean="0"/>
              <a:t>安机关车辆管理机构不予办理车辆登记注册手续的</a:t>
            </a:r>
            <a:r>
              <a:rPr lang="en-US" altLang="zh-CN" dirty="0" smtClean="0"/>
              <a:t>,</a:t>
            </a:r>
            <a:r>
              <a:rPr lang="zh-CN" altLang="zh-CN" dirty="0" smtClean="0"/>
              <a:t>凭公安机关车辆管理机构出具的证明办理退税手续。</a:t>
            </a:r>
          </a:p>
          <a:p>
            <a:pPr marL="228600" indent="-228600" defTabSz="449263">
              <a:lnSpc>
                <a:spcPct val="110000"/>
              </a:lnSpc>
            </a:pPr>
            <a:r>
              <a:rPr lang="zh-CN" altLang="en-US" dirty="0" smtClean="0"/>
              <a:t>（</a:t>
            </a:r>
            <a:r>
              <a:rPr lang="en-US" altLang="zh-CN" dirty="0" smtClean="0"/>
              <a:t>2</a:t>
            </a:r>
            <a:r>
              <a:rPr lang="zh-CN" altLang="en-US" dirty="0" smtClean="0"/>
              <a:t>）</a:t>
            </a:r>
            <a:r>
              <a:rPr lang="zh-CN" altLang="zh-CN" dirty="0" smtClean="0"/>
              <a:t>由</a:t>
            </a:r>
            <a:r>
              <a:rPr lang="zh-CN" altLang="zh-CN" dirty="0" smtClean="0"/>
              <a:t>于质量等原因发生退回所购车辆的</a:t>
            </a:r>
            <a:r>
              <a:rPr lang="en-US" altLang="zh-CN" dirty="0" smtClean="0"/>
              <a:t>,</a:t>
            </a:r>
            <a:r>
              <a:rPr lang="zh-CN" altLang="zh-CN" dirty="0" smtClean="0"/>
              <a:t>凭经销商的退货证明办理退税手续。</a:t>
            </a:r>
          </a:p>
          <a:p>
            <a:pPr marL="228600" indent="-228600" defTabSz="449263">
              <a:lnSpc>
                <a:spcPct val="120000"/>
              </a:lnSpc>
            </a:pPr>
            <a:endParaRPr lang="zh-CN" alt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a:xfrm>
            <a:off x="2700338" y="404813"/>
            <a:ext cx="5832475" cy="647700"/>
          </a:xfrm>
        </p:spPr>
        <p:txBody>
          <a:bodyPr/>
          <a:lstStyle/>
          <a:p>
            <a:r>
              <a:rPr lang="zh-CN" altLang="zh-CN" smtClean="0">
                <a:latin typeface="华文细黑"/>
                <a:ea typeface="华文细黑"/>
                <a:cs typeface="华文细黑"/>
              </a:rPr>
              <a:t>第四节　车辆购置税</a:t>
            </a:r>
          </a:p>
        </p:txBody>
      </p:sp>
      <p:sp>
        <p:nvSpPr>
          <p:cNvPr id="3789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六、征收管理</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纳税地点</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chemeClr val="tx1"/>
              </a:buClr>
              <a:buFontTx/>
              <a:buChar char="•"/>
            </a:pPr>
            <a:r>
              <a:rPr lang="zh-CN" altLang="en-US" dirty="0" smtClean="0"/>
              <a:t>纳税人购置应税车辆</a:t>
            </a:r>
            <a:r>
              <a:rPr lang="en-US" altLang="zh-CN" dirty="0" smtClean="0"/>
              <a:t>,</a:t>
            </a:r>
            <a:r>
              <a:rPr lang="zh-CN" altLang="en-US" dirty="0" smtClean="0"/>
              <a:t>应当向车辆登记地的主管税务机关申报缴纳车辆购置</a:t>
            </a:r>
            <a:r>
              <a:rPr lang="zh-CN" altLang="en-US" dirty="0" smtClean="0"/>
              <a:t>税；购</a:t>
            </a:r>
            <a:r>
              <a:rPr lang="zh-CN" altLang="en-US" dirty="0" smtClean="0"/>
              <a:t>置不需要办理车辆登记的应税车辆</a:t>
            </a:r>
            <a:r>
              <a:rPr lang="en-US" altLang="zh-CN" dirty="0" smtClean="0"/>
              <a:t>,</a:t>
            </a:r>
            <a:r>
              <a:rPr lang="zh-CN" altLang="en-US" dirty="0" smtClean="0"/>
              <a:t>应当向纳税人所在地的主管税务机关申报缴纳车辆购置税。 </a:t>
            </a:r>
            <a:endParaRPr lang="zh-CN" altLang="zh-CN"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纳税时间</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chemeClr val="tx1"/>
              </a:buClr>
              <a:buFontTx/>
              <a:buChar char="•"/>
            </a:pPr>
            <a:r>
              <a:rPr lang="zh-CN" altLang="en-US" dirty="0" smtClean="0"/>
              <a:t>车辆购置税的纳税义务发生时间为纳税人购置应税车辆的当日。 </a:t>
            </a:r>
            <a:endParaRPr lang="zh-CN" altLang="zh-CN"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征税管理</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chemeClr val="tx1"/>
              </a:buClr>
              <a:buFontTx/>
              <a:buChar char="•"/>
            </a:pPr>
            <a:r>
              <a:rPr lang="zh-CN" altLang="en-US" dirty="0" smtClean="0"/>
              <a:t>纳税人应当在向公安机关车辆管理机构办理车辆登记注册手续前缴纳车辆购置税。 </a:t>
            </a:r>
            <a:endParaRPr lang="zh-CN" altLang="zh-CN" dirty="0" smtClean="0">
              <a:ea typeface="楷体_GB2312"/>
              <a:cs typeface="楷体_GB2312"/>
            </a:endParaRP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3" name="标题 1"/>
          <p:cNvSpPr>
            <a:spLocks noGrp="1"/>
          </p:cNvSpPr>
          <p:nvPr>
            <p:ph type="title" idx="4294967295"/>
          </p:nvPr>
        </p:nvSpPr>
        <p:spPr>
          <a:xfrm>
            <a:off x="2771775" y="260350"/>
            <a:ext cx="5256213"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五</a:t>
            </a:r>
            <a:r>
              <a:rPr lang="zh-CN" altLang="zh-CN" smtClean="0">
                <a:latin typeface="华文细黑"/>
                <a:ea typeface="华文细黑"/>
                <a:cs typeface="华文细黑"/>
              </a:rPr>
              <a:t>节　</a:t>
            </a:r>
            <a:r>
              <a:rPr lang="zh-CN" altLang="en-US" smtClean="0">
                <a:latin typeface="华文细黑"/>
                <a:ea typeface="华文细黑"/>
                <a:cs typeface="华文细黑"/>
              </a:rPr>
              <a:t>环境保护</a:t>
            </a:r>
            <a:r>
              <a:rPr lang="zh-CN" altLang="zh-CN" smtClean="0">
                <a:latin typeface="华文细黑"/>
                <a:ea typeface="华文细黑"/>
                <a:cs typeface="华文细黑"/>
              </a:rPr>
              <a:t>税</a:t>
            </a:r>
          </a:p>
        </p:txBody>
      </p:sp>
      <p:sp>
        <p:nvSpPr>
          <p:cNvPr id="38914" name="内容占位符 2"/>
          <p:cNvSpPr>
            <a:spLocks noGrp="1"/>
          </p:cNvSpPr>
          <p:nvPr>
            <p:ph idx="4294967295"/>
          </p:nvPr>
        </p:nvSpPr>
        <p:spPr>
          <a:xfrm>
            <a:off x="468313" y="1125538"/>
            <a:ext cx="8207375" cy="4895850"/>
          </a:xfrm>
        </p:spPr>
        <p:txBody>
          <a:bodyPr/>
          <a:lstStyle/>
          <a:p>
            <a:pPr marL="228600" indent="-228600" algn="l" defTabSz="449263">
              <a:lnSpc>
                <a:spcPct val="140000"/>
              </a:lnSpc>
              <a:spcBef>
                <a:spcPct val="0"/>
              </a:spcBef>
              <a:buClr>
                <a:schemeClr val="tx1"/>
              </a:buClr>
              <a:buFontTx/>
              <a:buChar char="•"/>
            </a:pPr>
            <a:r>
              <a:rPr lang="zh-CN" altLang="en-US" dirty="0" smtClean="0"/>
              <a:t>环境保护税是对在我国领域及管辖的其他海域直接向环境排放应税污染物的企事业单位和其他生产经营者征收的一种税。 </a:t>
            </a:r>
          </a:p>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一</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纳税人</a:t>
            </a:r>
          </a:p>
          <a:p>
            <a:pPr marL="228600" indent="-228600" algn="l" defTabSz="449263">
              <a:lnSpc>
                <a:spcPct val="140000"/>
              </a:lnSpc>
              <a:spcBef>
                <a:spcPct val="0"/>
              </a:spcBef>
              <a:buClr>
                <a:schemeClr val="tx1"/>
              </a:buClr>
              <a:buFontTx/>
              <a:buChar char="•"/>
            </a:pPr>
            <a:r>
              <a:rPr lang="zh-CN" altLang="en-US" dirty="0" smtClean="0"/>
              <a:t>在我国领域和我国管辖的其他海域直接向环境排放应税污染物的企事业单位和其他生产经营者为环境保护税的纳税人</a:t>
            </a:r>
            <a:r>
              <a:rPr lang="en-US" altLang="zh-CN" dirty="0" smtClean="0"/>
              <a:t>,</a:t>
            </a:r>
            <a:r>
              <a:rPr lang="zh-CN" altLang="en-US" dirty="0" smtClean="0"/>
              <a:t>应当依照规定缴纳环境保护税。 </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3" name="标题 1"/>
          <p:cNvSpPr>
            <a:spLocks noGrp="1"/>
          </p:cNvSpPr>
          <p:nvPr>
            <p:ph type="title" idx="4294967295"/>
          </p:nvPr>
        </p:nvSpPr>
        <p:spPr>
          <a:xfrm>
            <a:off x="2771775" y="260350"/>
            <a:ext cx="5256213"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五</a:t>
            </a:r>
            <a:r>
              <a:rPr lang="zh-CN" altLang="zh-CN" smtClean="0">
                <a:latin typeface="华文细黑"/>
                <a:ea typeface="华文细黑"/>
                <a:cs typeface="华文细黑"/>
              </a:rPr>
              <a:t>节　</a:t>
            </a:r>
            <a:r>
              <a:rPr lang="zh-CN" altLang="en-US" smtClean="0">
                <a:latin typeface="华文细黑"/>
                <a:ea typeface="华文细黑"/>
                <a:cs typeface="华文细黑"/>
              </a:rPr>
              <a:t>环境保护</a:t>
            </a:r>
            <a:r>
              <a:rPr lang="zh-CN" altLang="zh-CN" smtClean="0">
                <a:latin typeface="华文细黑"/>
                <a:ea typeface="华文细黑"/>
                <a:cs typeface="华文细黑"/>
              </a:rPr>
              <a:t>税</a:t>
            </a:r>
          </a:p>
        </p:txBody>
      </p:sp>
      <p:sp>
        <p:nvSpPr>
          <p:cNvPr id="38914" name="内容占位符 2"/>
          <p:cNvSpPr>
            <a:spLocks noGrp="1"/>
          </p:cNvSpPr>
          <p:nvPr>
            <p:ph idx="4294967295"/>
          </p:nvPr>
        </p:nvSpPr>
        <p:spPr>
          <a:xfrm>
            <a:off x="468313" y="1125538"/>
            <a:ext cx="8207375" cy="4895850"/>
          </a:xfrm>
        </p:spPr>
        <p:txBody>
          <a:bodyPr/>
          <a:lstStyle/>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税目和</a:t>
            </a:r>
            <a:r>
              <a:rPr lang="zh-CN" altLang="zh-CN" sz="2400" b="1" dirty="0" smtClean="0">
                <a:solidFill>
                  <a:srgbClr val="000000"/>
                </a:solidFill>
                <a:latin typeface="黑体" pitchFamily="49" charset="-122"/>
                <a:ea typeface="黑体" pitchFamily="49" charset="-122"/>
              </a:rPr>
              <a:t>税率</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税目</a:t>
            </a:r>
            <a:endParaRPr lang="zh-CN" altLang="zh-CN" sz="2200" dirty="0" smtClean="0">
              <a:solidFill>
                <a:srgbClr val="000000"/>
              </a:solidFill>
              <a:latin typeface="楷体_GB2312"/>
              <a:ea typeface="楷体_GB2312"/>
              <a:cs typeface="楷体_GB2312"/>
            </a:endParaRPr>
          </a:p>
          <a:p>
            <a:pPr marL="228600" indent="-228600" defTabSz="449263">
              <a:lnSpc>
                <a:spcPct val="140000"/>
              </a:lnSpc>
            </a:pPr>
            <a:r>
              <a:rPr lang="zh-CN" altLang="en-US" dirty="0" smtClean="0"/>
              <a:t>应税污染物，是指</a:t>
            </a:r>
            <a:r>
              <a:rPr lang="en-US" altLang="zh-CN" dirty="0" smtClean="0"/>
              <a:t>“</a:t>
            </a:r>
            <a:r>
              <a:rPr lang="zh-CN" altLang="en-US" dirty="0" smtClean="0"/>
              <a:t>环境保护税税目税额表</a:t>
            </a:r>
            <a:r>
              <a:rPr lang="en-US" altLang="zh-CN" dirty="0" smtClean="0"/>
              <a:t>”“</a:t>
            </a:r>
            <a:r>
              <a:rPr lang="zh-CN" altLang="en-US" dirty="0" smtClean="0"/>
              <a:t>应税污染物和当量值表</a:t>
            </a:r>
            <a:r>
              <a:rPr lang="en-US" altLang="zh-CN" dirty="0" smtClean="0"/>
              <a:t>”</a:t>
            </a:r>
            <a:r>
              <a:rPr lang="zh-CN" altLang="en-US" dirty="0" smtClean="0"/>
              <a:t>规定的大气污染物、水污染物、固体废物和噪声。 </a:t>
            </a:r>
          </a:p>
          <a:p>
            <a:pPr marL="228600" indent="-228600" defTabSz="449263">
              <a:lnSpc>
                <a:spcPct val="140000"/>
              </a:lnSpc>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税率</a:t>
            </a:r>
          </a:p>
          <a:p>
            <a:pPr marL="228600" indent="-228600" defTabSz="449263">
              <a:lnSpc>
                <a:spcPct val="140000"/>
              </a:lnSpc>
            </a:pPr>
            <a:r>
              <a:rPr lang="zh-CN" altLang="en-US" dirty="0" smtClean="0"/>
              <a:t>环境保护税采用定额税率。</a:t>
            </a:r>
            <a:endParaRPr lang="en-US" altLang="zh-CN"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2268538" y="404813"/>
            <a:ext cx="6357937" cy="647700"/>
          </a:xfrm>
        </p:spPr>
        <p:txBody>
          <a:bodyPr/>
          <a:lstStyle/>
          <a:p>
            <a:r>
              <a:rPr lang="zh-CN" altLang="zh-CN" smtClean="0">
                <a:latin typeface="华文细黑"/>
                <a:ea typeface="华文细黑"/>
                <a:cs typeface="华文细黑"/>
              </a:rPr>
              <a:t>第一节　行为目的税概述</a:t>
            </a:r>
          </a:p>
        </p:txBody>
      </p:sp>
      <p:sp>
        <p:nvSpPr>
          <p:cNvPr id="22530" name="内容占位符 2"/>
          <p:cNvSpPr>
            <a:spLocks noGrp="1"/>
          </p:cNvSpPr>
          <p:nvPr>
            <p:ph idx="1"/>
          </p:nvPr>
        </p:nvSpPr>
        <p:spPr>
          <a:xfrm>
            <a:off x="468313" y="1341438"/>
            <a:ext cx="8207375" cy="4751387"/>
          </a:xfrm>
        </p:spPr>
        <p:txBody>
          <a:bodyPr/>
          <a:lstStyle/>
          <a:p>
            <a:pPr marL="228600" indent="-228600" algn="l" defTabSz="449263">
              <a:lnSpc>
                <a:spcPct val="16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一、行为目的税的概念</a:t>
            </a:r>
          </a:p>
          <a:p>
            <a:pPr marL="228600" indent="-228600" defTabSz="449263">
              <a:lnSpc>
                <a:spcPct val="160000"/>
              </a:lnSpc>
            </a:pPr>
            <a:r>
              <a:rPr lang="zh-CN" altLang="zh-CN" smtClean="0"/>
              <a:t>行为目的税是政府为特定的社会经济政策目的而设计征收的税种。</a:t>
            </a:r>
            <a:endParaRPr lang="en-US" altLang="zh-CN" smtClean="0"/>
          </a:p>
          <a:p>
            <a:pPr marL="228600" indent="-228600" defTabSz="449263">
              <a:lnSpc>
                <a:spcPct val="160000"/>
              </a:lnSpc>
            </a:pPr>
            <a:r>
              <a:rPr lang="zh-CN" altLang="zh-CN" smtClean="0"/>
              <a:t>它不是某一个具体的税种</a:t>
            </a:r>
            <a:r>
              <a:rPr lang="en-US" altLang="zh-CN" smtClean="0"/>
              <a:t>,</a:t>
            </a:r>
            <a:r>
              <a:rPr lang="zh-CN" altLang="zh-CN" smtClean="0"/>
              <a:t>而是由一系列同类税种所构成的税收体系的总称。</a:t>
            </a:r>
            <a:r>
              <a:rPr lang="zh-CN" altLang="en-US" smtClean="0"/>
              <a:t>我国现行行为目的税有城市维护建设税、印花税、车辆购置税、环境保护税等税种。</a:t>
            </a:r>
          </a:p>
          <a:p>
            <a:pPr marL="228600" indent="-228600" defTabSz="449263"/>
            <a:endParaRPr lang="zh-CN" altLang="zh-CN"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7" name="标题 1"/>
          <p:cNvSpPr>
            <a:spLocks noGrp="1"/>
          </p:cNvSpPr>
          <p:nvPr>
            <p:ph type="title" idx="4294967295"/>
          </p:nvPr>
        </p:nvSpPr>
        <p:spPr>
          <a:xfrm>
            <a:off x="2771775" y="260350"/>
            <a:ext cx="5256213"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五</a:t>
            </a:r>
            <a:r>
              <a:rPr lang="zh-CN" altLang="zh-CN" smtClean="0">
                <a:latin typeface="华文细黑"/>
                <a:ea typeface="华文细黑"/>
                <a:cs typeface="华文细黑"/>
              </a:rPr>
              <a:t>节　</a:t>
            </a:r>
            <a:r>
              <a:rPr lang="zh-CN" altLang="en-US" smtClean="0">
                <a:latin typeface="华文细黑"/>
                <a:ea typeface="华文细黑"/>
                <a:cs typeface="华文细黑"/>
              </a:rPr>
              <a:t>环境保护</a:t>
            </a:r>
            <a:r>
              <a:rPr lang="zh-CN" altLang="zh-CN" smtClean="0">
                <a:latin typeface="华文细黑"/>
                <a:ea typeface="华文细黑"/>
                <a:cs typeface="华文细黑"/>
              </a:rPr>
              <a:t>税</a:t>
            </a:r>
          </a:p>
        </p:txBody>
      </p:sp>
      <p:sp>
        <p:nvSpPr>
          <p:cNvPr id="39938" name="内容占位符 2"/>
          <p:cNvSpPr>
            <a:spLocks noGrp="1"/>
          </p:cNvSpPr>
          <p:nvPr>
            <p:ph idx="4294967295"/>
          </p:nvPr>
        </p:nvSpPr>
        <p:spPr>
          <a:xfrm>
            <a:off x="611561" y="1052736"/>
            <a:ext cx="7992888" cy="5184552"/>
          </a:xfrm>
        </p:spPr>
        <p:txBody>
          <a:bodyPr/>
          <a:lstStyle/>
          <a:p>
            <a:pPr marL="228600" indent="-228600" algn="l" defTabSz="449263">
              <a:lnSpc>
                <a:spcPct val="125000"/>
              </a:lnSpc>
              <a:spcBef>
                <a:spcPct val="0"/>
              </a:spcBef>
              <a:buClr>
                <a:schemeClr val="tx1"/>
              </a:buClr>
              <a:buFontTx/>
              <a:buNone/>
            </a:pPr>
            <a:r>
              <a:rPr lang="zh-CN" altLang="en-US" sz="2400" b="1" dirty="0" smtClean="0">
                <a:solidFill>
                  <a:srgbClr val="000000"/>
                </a:solidFill>
                <a:latin typeface="黑体" pitchFamily="49" charset="-122"/>
                <a:ea typeface="黑体" pitchFamily="49" charset="-122"/>
              </a:rPr>
              <a:t>三</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计税依据</a:t>
            </a:r>
          </a:p>
          <a:p>
            <a:pPr marL="228600" indent="-228600" algn="l" defTabSz="449263">
              <a:lnSpc>
                <a:spcPct val="125000"/>
              </a:lnSpc>
              <a:spcBef>
                <a:spcPct val="0"/>
              </a:spcBef>
              <a:buClr>
                <a:schemeClr val="tx1"/>
              </a:buClr>
              <a:buFontTx/>
              <a:buChar char="•"/>
            </a:pPr>
            <a:r>
              <a:rPr lang="zh-CN" altLang="en-US" dirty="0" smtClean="0"/>
              <a:t>环境保护税的计税依据按照下列方法确</a:t>
            </a:r>
            <a:r>
              <a:rPr lang="zh-CN" altLang="en-US" dirty="0" smtClean="0"/>
              <a:t>定：</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(1)</a:t>
            </a:r>
            <a:r>
              <a:rPr lang="zh-CN" altLang="en-US" dirty="0" smtClean="0"/>
              <a:t>应税大气污染物按照污染物排放量折合的污染当量数确</a:t>
            </a:r>
            <a:r>
              <a:rPr lang="zh-CN" altLang="en-US" dirty="0" smtClean="0"/>
              <a:t>定</a:t>
            </a:r>
            <a:r>
              <a:rPr lang="zh-CN" altLang="en-US" dirty="0" smtClean="0"/>
              <a:t>。</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(2)</a:t>
            </a:r>
            <a:r>
              <a:rPr lang="zh-CN" altLang="en-US" dirty="0" smtClean="0"/>
              <a:t>应税水污染物按照污染物排放量折合的污染当量数确</a:t>
            </a:r>
            <a:r>
              <a:rPr lang="zh-CN" altLang="en-US" dirty="0" smtClean="0"/>
              <a:t>定</a:t>
            </a:r>
            <a:r>
              <a:rPr lang="zh-CN" altLang="en-US" dirty="0" smtClean="0"/>
              <a:t>。</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(3)</a:t>
            </a:r>
            <a:r>
              <a:rPr lang="zh-CN" altLang="en-US" dirty="0" smtClean="0"/>
              <a:t>应税固体废物按照固体废物的排放量确</a:t>
            </a:r>
            <a:r>
              <a:rPr lang="zh-CN" altLang="en-US" dirty="0" smtClean="0"/>
              <a:t>定</a:t>
            </a:r>
            <a:r>
              <a:rPr lang="zh-CN" altLang="en-US" dirty="0" smtClean="0"/>
              <a:t>。</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(4)</a:t>
            </a:r>
            <a:r>
              <a:rPr lang="zh-CN" altLang="en-US" dirty="0" smtClean="0"/>
              <a:t>应税噪声按照超过国家规定标准的分贝数确定。 </a:t>
            </a:r>
          </a:p>
          <a:p>
            <a:pPr marL="228600" indent="-228600" defTabSz="449263">
              <a:lnSpc>
                <a:spcPct val="125000"/>
              </a:lnSpc>
            </a:pPr>
            <a:endParaRPr lang="zh-CN" altLang="en-US"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7" name="标题 1"/>
          <p:cNvSpPr>
            <a:spLocks noGrp="1"/>
          </p:cNvSpPr>
          <p:nvPr>
            <p:ph type="title" idx="4294967295"/>
          </p:nvPr>
        </p:nvSpPr>
        <p:spPr>
          <a:xfrm>
            <a:off x="2771775" y="260350"/>
            <a:ext cx="5256213"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五</a:t>
            </a:r>
            <a:r>
              <a:rPr lang="zh-CN" altLang="zh-CN" smtClean="0">
                <a:latin typeface="华文细黑"/>
                <a:ea typeface="华文细黑"/>
                <a:cs typeface="华文细黑"/>
              </a:rPr>
              <a:t>节　</a:t>
            </a:r>
            <a:r>
              <a:rPr lang="zh-CN" altLang="en-US" smtClean="0">
                <a:latin typeface="华文细黑"/>
                <a:ea typeface="华文细黑"/>
                <a:cs typeface="华文细黑"/>
              </a:rPr>
              <a:t>环境保护</a:t>
            </a:r>
            <a:r>
              <a:rPr lang="zh-CN" altLang="zh-CN" smtClean="0">
                <a:latin typeface="华文细黑"/>
                <a:ea typeface="华文细黑"/>
                <a:cs typeface="华文细黑"/>
              </a:rPr>
              <a:t>税</a:t>
            </a:r>
          </a:p>
        </p:txBody>
      </p:sp>
      <p:sp>
        <p:nvSpPr>
          <p:cNvPr id="39938" name="内容占位符 2"/>
          <p:cNvSpPr>
            <a:spLocks noGrp="1"/>
          </p:cNvSpPr>
          <p:nvPr>
            <p:ph idx="4294967295"/>
          </p:nvPr>
        </p:nvSpPr>
        <p:spPr>
          <a:xfrm>
            <a:off x="611561" y="980729"/>
            <a:ext cx="7776863" cy="5256560"/>
          </a:xfrm>
        </p:spPr>
        <p:txBody>
          <a:bodyPr/>
          <a:lstStyle/>
          <a:p>
            <a:pPr marL="228600" indent="-228600" algn="l" defTabSz="449263">
              <a:lnSpc>
                <a:spcPct val="125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、应纳税额的计算</a:t>
            </a:r>
          </a:p>
          <a:p>
            <a:pPr marL="228600" indent="-228600" defTabSz="449263">
              <a:lnSpc>
                <a:spcPct val="125000"/>
              </a:lnSpc>
            </a:pPr>
            <a:r>
              <a:rPr lang="zh-CN" altLang="en-US" dirty="0" smtClean="0"/>
              <a:t>环境保护税应纳税额按照下列方法计</a:t>
            </a:r>
            <a:r>
              <a:rPr lang="zh-CN" altLang="en-US" dirty="0" smtClean="0"/>
              <a:t>算：</a:t>
            </a:r>
            <a:endParaRPr lang="en-US" altLang="zh-CN" dirty="0" smtClean="0"/>
          </a:p>
          <a:p>
            <a:pPr marL="228600" indent="-228600" defTabSz="449263">
              <a:lnSpc>
                <a:spcPct val="125000"/>
              </a:lnSpc>
            </a:pPr>
            <a:r>
              <a:rPr lang="en-US" altLang="zh-CN" dirty="0" smtClean="0"/>
              <a:t>(1)</a:t>
            </a:r>
            <a:r>
              <a:rPr lang="zh-CN" altLang="en-US" dirty="0" smtClean="0"/>
              <a:t>应税大气污染物的应纳税额为污染当量数乘以具体适用税</a:t>
            </a:r>
            <a:r>
              <a:rPr lang="zh-CN" altLang="en-US" dirty="0" smtClean="0"/>
              <a:t>额。</a:t>
            </a:r>
            <a:endParaRPr lang="en-US" altLang="zh-CN" dirty="0" smtClean="0"/>
          </a:p>
          <a:p>
            <a:pPr marL="228600" indent="-228600" defTabSz="449263">
              <a:lnSpc>
                <a:spcPct val="125000"/>
              </a:lnSpc>
            </a:pPr>
            <a:r>
              <a:rPr lang="en-US" altLang="zh-CN" dirty="0" smtClean="0"/>
              <a:t>(2)</a:t>
            </a:r>
            <a:r>
              <a:rPr lang="zh-CN" altLang="en-US" dirty="0" smtClean="0"/>
              <a:t>应税水污染物的应纳税额为污染当量数乘以具体适用税</a:t>
            </a:r>
            <a:r>
              <a:rPr lang="zh-CN" altLang="en-US" dirty="0" smtClean="0"/>
              <a:t>额。</a:t>
            </a:r>
            <a:endParaRPr lang="en-US" altLang="zh-CN" dirty="0" smtClean="0"/>
          </a:p>
          <a:p>
            <a:pPr marL="228600" indent="-228600" defTabSz="449263">
              <a:lnSpc>
                <a:spcPct val="125000"/>
              </a:lnSpc>
            </a:pPr>
            <a:r>
              <a:rPr lang="en-US" altLang="zh-CN" dirty="0" smtClean="0"/>
              <a:t>(3)</a:t>
            </a:r>
            <a:r>
              <a:rPr lang="zh-CN" altLang="en-US" dirty="0" smtClean="0"/>
              <a:t>应税固体废物的应纳税额为固体废物排放量乘以具体适用税</a:t>
            </a:r>
            <a:r>
              <a:rPr lang="zh-CN" altLang="en-US" dirty="0" smtClean="0"/>
              <a:t>额。</a:t>
            </a:r>
            <a:endParaRPr lang="en-US" altLang="zh-CN" dirty="0" smtClean="0"/>
          </a:p>
          <a:p>
            <a:pPr marL="228600" indent="-228600" defTabSz="449263">
              <a:lnSpc>
                <a:spcPct val="125000"/>
              </a:lnSpc>
            </a:pPr>
            <a:r>
              <a:rPr lang="en-US" altLang="zh-CN" dirty="0" smtClean="0"/>
              <a:t>(4)</a:t>
            </a:r>
            <a:r>
              <a:rPr lang="zh-CN" altLang="en-US" dirty="0" smtClean="0"/>
              <a:t>应税噪声的应纳税额为超过国家规定标准的分贝数对应的具体适用税额。 </a:t>
            </a:r>
            <a:r>
              <a:rPr lang="en-US" altLang="zh-CN" dirty="0" smtClean="0"/>
              <a:t> </a:t>
            </a:r>
            <a:endParaRPr lang="zh-CN" altLang="zh-CN" dirty="0" smtClean="0"/>
          </a:p>
          <a:p>
            <a:pPr marL="228600" indent="-228600" defTabSz="449263">
              <a:lnSpc>
                <a:spcPct val="125000"/>
              </a:lnSpc>
            </a:pPr>
            <a:endParaRPr lang="zh-CN" altLang="en-US" dirty="0"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61" name="标题 1"/>
          <p:cNvSpPr>
            <a:spLocks noGrp="1"/>
          </p:cNvSpPr>
          <p:nvPr>
            <p:ph type="title" idx="4294967295"/>
          </p:nvPr>
        </p:nvSpPr>
        <p:spPr>
          <a:xfrm>
            <a:off x="2771775" y="260350"/>
            <a:ext cx="5256213" cy="576263"/>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五</a:t>
            </a:r>
            <a:r>
              <a:rPr lang="zh-CN" altLang="zh-CN" smtClean="0">
                <a:latin typeface="华文细黑"/>
                <a:ea typeface="华文细黑"/>
                <a:cs typeface="华文细黑"/>
              </a:rPr>
              <a:t>节　</a:t>
            </a:r>
            <a:r>
              <a:rPr lang="zh-CN" altLang="en-US" smtClean="0">
                <a:latin typeface="华文细黑"/>
                <a:ea typeface="华文细黑"/>
                <a:cs typeface="华文细黑"/>
              </a:rPr>
              <a:t>环境保护</a:t>
            </a:r>
            <a:r>
              <a:rPr lang="zh-CN" altLang="zh-CN" smtClean="0">
                <a:latin typeface="华文细黑"/>
                <a:ea typeface="华文细黑"/>
                <a:cs typeface="华文细黑"/>
              </a:rPr>
              <a:t>税</a:t>
            </a:r>
          </a:p>
        </p:txBody>
      </p:sp>
      <p:sp>
        <p:nvSpPr>
          <p:cNvPr id="40962" name="内容占位符 2"/>
          <p:cNvSpPr>
            <a:spLocks noGrp="1"/>
          </p:cNvSpPr>
          <p:nvPr>
            <p:ph idx="4294967295"/>
          </p:nvPr>
        </p:nvSpPr>
        <p:spPr>
          <a:xfrm>
            <a:off x="539750" y="981075"/>
            <a:ext cx="8280400" cy="5327650"/>
          </a:xfrm>
        </p:spPr>
        <p:txBody>
          <a:bodyPr/>
          <a:lstStyle/>
          <a:p>
            <a:pPr marL="228600" indent="-228600" algn="l" defTabSz="449263">
              <a:lnSpc>
                <a:spcPct val="125000"/>
              </a:lnSpc>
              <a:spcBef>
                <a:spcPct val="0"/>
              </a:spcBef>
              <a:buClr>
                <a:schemeClr val="tx1"/>
              </a:buClr>
              <a:buFontTx/>
              <a:buNone/>
            </a:pPr>
            <a:r>
              <a:rPr lang="zh-CN" altLang="en-US" sz="2400" b="1" dirty="0" smtClean="0">
                <a:solidFill>
                  <a:srgbClr val="000000"/>
                </a:solidFill>
                <a:latin typeface="黑体" pitchFamily="49" charset="-122"/>
                <a:ea typeface="黑体" pitchFamily="49" charset="-122"/>
              </a:rPr>
              <a:t>五</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减免税</a:t>
            </a:r>
          </a:p>
          <a:p>
            <a:pPr marL="228600" indent="-228600" algn="l" defTabSz="449263">
              <a:lnSpc>
                <a:spcPct val="125000"/>
              </a:lnSpc>
              <a:spcBef>
                <a:spcPct val="0"/>
              </a:spcBef>
              <a:buClr>
                <a:schemeClr val="tx1"/>
              </a:buClr>
              <a:buFontTx/>
              <a:buChar char="•"/>
            </a:pPr>
            <a:r>
              <a:rPr lang="zh-CN" altLang="en-US" dirty="0" smtClean="0"/>
              <a:t>下列情形暂予免征环境保护税</a:t>
            </a:r>
            <a:r>
              <a:rPr lang="en-US" altLang="zh-CN" dirty="0" smtClean="0"/>
              <a:t>:</a:t>
            </a:r>
          </a:p>
          <a:p>
            <a:pPr marL="228600" indent="-228600" algn="l" defTabSz="449263">
              <a:lnSpc>
                <a:spcPct val="125000"/>
              </a:lnSpc>
              <a:spcBef>
                <a:spcPct val="0"/>
              </a:spcBef>
              <a:buClr>
                <a:schemeClr val="tx1"/>
              </a:buClr>
              <a:buFontTx/>
              <a:buChar char="•"/>
            </a:pPr>
            <a:r>
              <a:rPr lang="en-US" altLang="zh-CN" dirty="0" smtClean="0"/>
              <a:t>(1)</a:t>
            </a:r>
            <a:r>
              <a:rPr lang="zh-CN" altLang="en-US" dirty="0" smtClean="0"/>
              <a:t>农业生产</a:t>
            </a:r>
            <a:r>
              <a:rPr lang="en-US" altLang="zh-CN" dirty="0" smtClean="0"/>
              <a:t>(</a:t>
            </a:r>
            <a:r>
              <a:rPr lang="zh-CN" altLang="en-US" dirty="0" smtClean="0"/>
              <a:t>不包括规模化养殖</a:t>
            </a:r>
            <a:r>
              <a:rPr lang="en-US" altLang="zh-CN" dirty="0" smtClean="0"/>
              <a:t>)</a:t>
            </a:r>
            <a:r>
              <a:rPr lang="zh-CN" altLang="en-US" dirty="0" smtClean="0"/>
              <a:t>排放应税污染物</a:t>
            </a:r>
            <a:r>
              <a:rPr lang="zh-CN" altLang="en-US" dirty="0" smtClean="0"/>
              <a:t>的</a:t>
            </a:r>
            <a:r>
              <a:rPr lang="zh-CN" altLang="en-US" dirty="0" smtClean="0"/>
              <a:t>。</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(2)</a:t>
            </a:r>
            <a:r>
              <a:rPr lang="zh-CN" altLang="en-US" dirty="0" smtClean="0"/>
              <a:t>机动车、铁路机车、非道路移动机械、船舶和航空器等流动污染源排放应税污染物</a:t>
            </a:r>
            <a:r>
              <a:rPr lang="zh-CN" altLang="en-US" dirty="0" smtClean="0"/>
              <a:t>的</a:t>
            </a:r>
            <a:r>
              <a:rPr lang="zh-CN" altLang="en-US" dirty="0" smtClean="0"/>
              <a:t>。</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(3)</a:t>
            </a:r>
            <a:r>
              <a:rPr lang="zh-CN" altLang="en-US" dirty="0" smtClean="0"/>
              <a:t>依法设立的城乡污水集中处理、生活垃圾集中处理场所排放相应应税污染物</a:t>
            </a:r>
            <a:r>
              <a:rPr lang="en-US" altLang="zh-CN" dirty="0" smtClean="0"/>
              <a:t>,</a:t>
            </a:r>
            <a:r>
              <a:rPr lang="zh-CN" altLang="en-US" dirty="0" smtClean="0"/>
              <a:t>不超过国家和地方规定的排放标准</a:t>
            </a:r>
            <a:r>
              <a:rPr lang="zh-CN" altLang="en-US" dirty="0" smtClean="0"/>
              <a:t>的</a:t>
            </a:r>
            <a:r>
              <a:rPr lang="zh-CN" altLang="en-US" dirty="0" smtClean="0"/>
              <a:t>。</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(4)</a:t>
            </a:r>
            <a:r>
              <a:rPr lang="zh-CN" altLang="en-US" dirty="0" smtClean="0"/>
              <a:t>纳税人综合利用的固体废物</a:t>
            </a:r>
            <a:r>
              <a:rPr lang="en-US" altLang="zh-CN" dirty="0" smtClean="0"/>
              <a:t>,</a:t>
            </a:r>
            <a:r>
              <a:rPr lang="zh-CN" altLang="en-US" dirty="0" smtClean="0"/>
              <a:t>符合国家和地方环境保护标准</a:t>
            </a:r>
            <a:r>
              <a:rPr lang="zh-CN" altLang="en-US" dirty="0" smtClean="0"/>
              <a:t>的</a:t>
            </a:r>
            <a:r>
              <a:rPr lang="zh-CN" altLang="en-US" dirty="0" smtClean="0"/>
              <a:t>。</a:t>
            </a:r>
            <a:endParaRPr lang="en-US" altLang="zh-CN" dirty="0" smtClean="0"/>
          </a:p>
          <a:p>
            <a:pPr marL="228600" indent="-228600" algn="l" defTabSz="449263">
              <a:lnSpc>
                <a:spcPct val="125000"/>
              </a:lnSpc>
              <a:spcBef>
                <a:spcPct val="0"/>
              </a:spcBef>
              <a:buClr>
                <a:schemeClr val="tx1"/>
              </a:buClr>
              <a:buFontTx/>
              <a:buChar char="•"/>
            </a:pPr>
            <a:r>
              <a:rPr lang="en-US" altLang="zh-CN" dirty="0" smtClean="0"/>
              <a:t>(5)</a:t>
            </a:r>
            <a:r>
              <a:rPr lang="zh-CN" altLang="en-US" dirty="0" smtClean="0"/>
              <a:t>国务院批准免税的其他情形。 </a:t>
            </a:r>
          </a:p>
          <a:p>
            <a:pPr marL="228600" indent="-228600" algn="l" defTabSz="449263">
              <a:lnSpc>
                <a:spcPct val="125000"/>
              </a:lnSpc>
              <a:spcBef>
                <a:spcPct val="0"/>
              </a:spcBef>
              <a:buClr>
                <a:schemeClr val="tx1"/>
              </a:buClr>
              <a:buFontTx/>
              <a:buChar char="•"/>
            </a:pPr>
            <a:r>
              <a:rPr lang="zh-CN" altLang="en-US" dirty="0" smtClean="0"/>
              <a:t>纳税人排放应税大气污染物或者水污染物的浓度值低于国家和地方规定的污染物排放标</a:t>
            </a:r>
            <a:r>
              <a:rPr lang="zh-CN" altLang="en-US" dirty="0" smtClean="0"/>
              <a:t>准的</a:t>
            </a:r>
            <a:r>
              <a:rPr lang="en-US" altLang="zh-CN" dirty="0" smtClean="0"/>
              <a:t>30</a:t>
            </a:r>
            <a:r>
              <a:rPr lang="en-US" altLang="zh-CN" dirty="0" smtClean="0"/>
              <a:t>%</a:t>
            </a:r>
            <a:r>
              <a:rPr lang="zh-CN" altLang="en-US" dirty="0" smtClean="0"/>
              <a:t>的</a:t>
            </a:r>
            <a:r>
              <a:rPr lang="en-US" altLang="zh-CN" dirty="0" smtClean="0"/>
              <a:t>,</a:t>
            </a:r>
            <a:r>
              <a:rPr lang="zh-CN" altLang="en-US" dirty="0" smtClean="0"/>
              <a:t>减按</a:t>
            </a:r>
            <a:r>
              <a:rPr lang="en-US" altLang="zh-CN" dirty="0" smtClean="0"/>
              <a:t>75%</a:t>
            </a:r>
            <a:r>
              <a:rPr lang="zh-CN" altLang="en-US" dirty="0" smtClean="0"/>
              <a:t>征收环境保护税。纳税人排放应税大气污染物或者水污染物的浓度值低于国家和地方规定的污染物排放标</a:t>
            </a:r>
            <a:r>
              <a:rPr lang="zh-CN" altLang="en-US" dirty="0" smtClean="0"/>
              <a:t>准的</a:t>
            </a:r>
            <a:r>
              <a:rPr lang="en-US" altLang="zh-CN" dirty="0" smtClean="0"/>
              <a:t>50</a:t>
            </a:r>
            <a:r>
              <a:rPr lang="en-US" altLang="zh-CN" dirty="0" smtClean="0"/>
              <a:t>%</a:t>
            </a:r>
            <a:r>
              <a:rPr lang="zh-CN" altLang="en-US" dirty="0" smtClean="0"/>
              <a:t>的</a:t>
            </a:r>
            <a:r>
              <a:rPr lang="en-US" altLang="zh-CN" dirty="0" smtClean="0"/>
              <a:t>,</a:t>
            </a:r>
            <a:r>
              <a:rPr lang="zh-CN" altLang="en-US" dirty="0" smtClean="0"/>
              <a:t>减按</a:t>
            </a:r>
            <a:r>
              <a:rPr lang="en-US" altLang="zh-CN" dirty="0" smtClean="0"/>
              <a:t>50%</a:t>
            </a:r>
            <a:r>
              <a:rPr lang="zh-CN" altLang="en-US" dirty="0" smtClean="0"/>
              <a:t>征收环境保护税。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555875" y="333375"/>
            <a:ext cx="5688013" cy="647700"/>
          </a:xfrm>
        </p:spPr>
        <p:txBody>
          <a:bodyPr/>
          <a:lstStyle/>
          <a:p>
            <a:r>
              <a:rPr lang="zh-CN" altLang="zh-CN" smtClean="0">
                <a:latin typeface="华文细黑"/>
                <a:ea typeface="华文细黑"/>
                <a:cs typeface="华文细黑"/>
              </a:rPr>
              <a:t>第一节　行为目的税概述</a:t>
            </a:r>
          </a:p>
        </p:txBody>
      </p:sp>
      <p:sp>
        <p:nvSpPr>
          <p:cNvPr id="23554"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二、行为目的税的特点</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具有特殊的政策目的性</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具</a:t>
            </a:r>
            <a:r>
              <a:rPr lang="zh-CN" altLang="zh-CN" sz="2200" dirty="0" smtClean="0">
                <a:solidFill>
                  <a:srgbClr val="000000"/>
                </a:solidFill>
                <a:latin typeface="楷体_GB2312"/>
                <a:ea typeface="楷体_GB2312"/>
                <a:cs typeface="楷体_GB2312"/>
              </a:rPr>
              <a:t>有“寓</a:t>
            </a:r>
            <a:r>
              <a:rPr lang="zh-CN" altLang="zh-CN" sz="2200" dirty="0" smtClean="0">
                <a:solidFill>
                  <a:srgbClr val="000000"/>
                </a:solidFill>
                <a:latin typeface="楷体_GB2312"/>
                <a:ea typeface="楷体_GB2312"/>
                <a:cs typeface="楷体_GB2312"/>
              </a:rPr>
              <a:t>限于征”的性质</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具有较大的灵活性和分散性</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具有收入的不稳定</a:t>
            </a:r>
            <a:r>
              <a:rPr lang="zh-CN" altLang="zh-CN" sz="2200" dirty="0" smtClean="0">
                <a:solidFill>
                  <a:srgbClr val="000000"/>
                </a:solidFill>
                <a:latin typeface="楷体_GB2312"/>
                <a:ea typeface="楷体_GB2312"/>
                <a:cs typeface="楷体_GB2312"/>
              </a:rPr>
              <a:t>性</a:t>
            </a:r>
            <a:endParaRPr lang="zh-CN" altLang="en-US" sz="2400" dirty="0" smtClean="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555875" y="333375"/>
            <a:ext cx="5688013" cy="647700"/>
          </a:xfrm>
        </p:spPr>
        <p:txBody>
          <a:bodyPr/>
          <a:lstStyle/>
          <a:p>
            <a:r>
              <a:rPr lang="zh-CN" altLang="zh-CN" smtClean="0">
                <a:latin typeface="华文细黑"/>
                <a:ea typeface="华文细黑"/>
                <a:cs typeface="华文细黑"/>
              </a:rPr>
              <a:t>第一节　行为目的税概述</a:t>
            </a:r>
          </a:p>
        </p:txBody>
      </p:sp>
      <p:sp>
        <p:nvSpPr>
          <p:cNvPr id="23554"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三、行为目的税的作用</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有利于灵活调节社会经济生活</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有利于完善税制结构</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有利于增加国家财政收入</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第二节　印花税</a:t>
            </a:r>
          </a:p>
        </p:txBody>
      </p:sp>
      <p:sp>
        <p:nvSpPr>
          <p:cNvPr id="24578"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chemeClr val="tx1"/>
              </a:buClr>
              <a:buFontTx/>
              <a:buChar char="•"/>
            </a:pPr>
            <a:r>
              <a:rPr lang="zh-CN" altLang="en-US" dirty="0" smtClean="0"/>
              <a:t>印花税是对经济活动和经济交往</a:t>
            </a:r>
            <a:r>
              <a:rPr lang="zh-CN" altLang="en-US" dirty="0" smtClean="0"/>
              <a:t>中书</a:t>
            </a:r>
            <a:r>
              <a:rPr lang="zh-CN" altLang="en-US" dirty="0" smtClean="0"/>
              <a:t>立、使用、领受具有法律效力的凭证的单位和个人征收的一种税。 </a:t>
            </a: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p>
          <a:p>
            <a:pPr marL="228600" indent="-228600" defTabSz="449263"/>
            <a:r>
              <a:rPr lang="zh-CN" altLang="zh-CN" dirty="0" smtClean="0"/>
              <a:t>印花税的纳税人</a:t>
            </a:r>
            <a:r>
              <a:rPr lang="zh-CN" altLang="en-US" dirty="0" smtClean="0"/>
              <a:t>，</a:t>
            </a:r>
            <a:r>
              <a:rPr lang="zh-CN" altLang="zh-CN" dirty="0" smtClean="0"/>
              <a:t>是指在</a:t>
            </a:r>
            <a:r>
              <a:rPr lang="zh-CN" altLang="en-US" dirty="0" smtClean="0"/>
              <a:t>我</a:t>
            </a:r>
            <a:r>
              <a:rPr lang="zh-CN" altLang="zh-CN" dirty="0" smtClean="0"/>
              <a:t>国境内书立、使用、领受印花税法所列举的凭证的单位和个人。“单位”</a:t>
            </a:r>
            <a:r>
              <a:rPr lang="zh-CN" altLang="en-US" dirty="0" smtClean="0"/>
              <a:t>是指在我国境内书立应税凭证的国内各类</a:t>
            </a:r>
            <a:r>
              <a:rPr lang="zh-CN" altLang="en-US" dirty="0" smtClean="0"/>
              <a:t>企事</a:t>
            </a:r>
            <a:r>
              <a:rPr lang="zh-CN" altLang="en-US" dirty="0" smtClean="0"/>
              <a:t>业单位、机</a:t>
            </a:r>
            <a:r>
              <a:rPr lang="zh-CN" altLang="en-US" dirty="0" smtClean="0"/>
              <a:t>关团</a:t>
            </a:r>
            <a:r>
              <a:rPr lang="zh-CN" altLang="en-US" dirty="0" smtClean="0"/>
              <a:t>体、部队以及中外合资企业、中外合作企业、外资企业、外国公司和其他经济组织及其在华机构</a:t>
            </a:r>
            <a:r>
              <a:rPr lang="zh-CN" altLang="en-US" dirty="0" smtClean="0"/>
              <a:t>等。“</a:t>
            </a:r>
            <a:r>
              <a:rPr lang="zh-CN" altLang="en-US" dirty="0" smtClean="0"/>
              <a:t>个人”</a:t>
            </a:r>
            <a:r>
              <a:rPr lang="en-US" altLang="zh-CN" dirty="0" smtClean="0"/>
              <a:t>,</a:t>
            </a:r>
            <a:r>
              <a:rPr lang="zh-CN" altLang="en-US" dirty="0" smtClean="0"/>
              <a:t>是指在我国境内书立应税凭证的中国公民和外国公民。</a:t>
            </a:r>
          </a:p>
          <a:p>
            <a:pPr marL="228600" indent="-228600" defTabSz="449263"/>
            <a:r>
              <a:rPr lang="zh-CN" altLang="en-US" dirty="0" smtClean="0"/>
              <a:t>根据书立、使用、领受应税凭证的不同</a:t>
            </a:r>
            <a:r>
              <a:rPr lang="en-US" altLang="zh-CN" dirty="0" smtClean="0"/>
              <a:t>,</a:t>
            </a:r>
            <a:r>
              <a:rPr lang="zh-CN" altLang="en-US" dirty="0" smtClean="0"/>
              <a:t>印花税的纳税人可以分别确定为立合同人、立据人、立账簿人、领受人、使用人和各类电子应税凭证的签订人。</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第二节　印花税</a:t>
            </a:r>
          </a:p>
        </p:txBody>
      </p:sp>
      <p:sp>
        <p:nvSpPr>
          <p:cNvPr id="25602" name="内容占位符 2"/>
          <p:cNvSpPr>
            <a:spLocks noGrp="1"/>
          </p:cNvSpPr>
          <p:nvPr>
            <p:ph idx="1"/>
          </p:nvPr>
        </p:nvSpPr>
        <p:spPr>
          <a:xfrm>
            <a:off x="611188" y="981075"/>
            <a:ext cx="8137525" cy="5400675"/>
          </a:xfrm>
        </p:spPr>
        <p:txBody>
          <a:bodyPr/>
          <a:lstStyle/>
          <a:p>
            <a:pPr marL="228600" indent="-228600" algn="l" defTabSz="449263">
              <a:lnSpc>
                <a:spcPct val="13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二、征收对象</a:t>
            </a:r>
          </a:p>
          <a:p>
            <a:pPr marL="228600" indent="-228600" defTabSz="449263">
              <a:lnSpc>
                <a:spcPct val="130000"/>
              </a:lnSpc>
            </a:pPr>
            <a:r>
              <a:rPr lang="zh-CN" altLang="en-US" dirty="0" smtClean="0"/>
              <a:t>印花税属行为课税</a:t>
            </a:r>
            <a:r>
              <a:rPr lang="en-US" altLang="zh-CN" dirty="0" smtClean="0"/>
              <a:t>,</a:t>
            </a:r>
            <a:r>
              <a:rPr lang="zh-CN" altLang="en-US" dirty="0" smtClean="0"/>
              <a:t>其征收对象为在我国境内书立、领受应税凭证的行为。</a:t>
            </a:r>
          </a:p>
          <a:p>
            <a:pPr marL="228600" indent="-228600" defTabSz="449263">
              <a:lnSpc>
                <a:spcPct val="130000"/>
              </a:lnSpc>
            </a:pPr>
            <a:r>
              <a:rPr lang="zh-CN" altLang="en-US" dirty="0" smtClean="0"/>
              <a:t>应税凭证的具体范围包</a:t>
            </a:r>
            <a:r>
              <a:rPr lang="zh-CN" altLang="en-US" dirty="0" smtClean="0"/>
              <a:t>括：</a:t>
            </a:r>
            <a:endParaRPr lang="en-US" altLang="zh-CN" dirty="0" smtClean="0"/>
          </a:p>
          <a:p>
            <a:pPr marL="228600" indent="-228600" defTabSz="449263">
              <a:lnSpc>
                <a:spcPct val="130000"/>
              </a:lnSpc>
            </a:pPr>
            <a:r>
              <a:rPr lang="zh-CN" altLang="en-US" dirty="0" smtClean="0"/>
              <a:t>（</a:t>
            </a:r>
            <a:r>
              <a:rPr lang="en-US" altLang="zh-CN" dirty="0" smtClean="0"/>
              <a:t>1</a:t>
            </a:r>
            <a:r>
              <a:rPr lang="zh-CN" altLang="en-US" dirty="0" smtClean="0"/>
              <a:t>）</a:t>
            </a:r>
            <a:r>
              <a:rPr lang="zh-CN" altLang="zh-CN" dirty="0" smtClean="0"/>
              <a:t>各</a:t>
            </a:r>
            <a:r>
              <a:rPr lang="zh-CN" altLang="zh-CN" dirty="0" smtClean="0"/>
              <a:t>类经济技术合同。</a:t>
            </a:r>
          </a:p>
          <a:p>
            <a:pPr marL="228600" indent="-228600" defTabSz="449263">
              <a:lnSpc>
                <a:spcPct val="130000"/>
              </a:lnSpc>
            </a:pPr>
            <a:r>
              <a:rPr lang="zh-CN" altLang="en-US" dirty="0" smtClean="0"/>
              <a:t>（</a:t>
            </a:r>
            <a:r>
              <a:rPr lang="en-US" altLang="zh-CN" dirty="0" smtClean="0"/>
              <a:t>2</a:t>
            </a:r>
            <a:r>
              <a:rPr lang="zh-CN" altLang="en-US" dirty="0" smtClean="0"/>
              <a:t>）</a:t>
            </a:r>
            <a:r>
              <a:rPr lang="zh-CN" altLang="zh-CN" dirty="0" smtClean="0"/>
              <a:t>产</a:t>
            </a:r>
            <a:r>
              <a:rPr lang="zh-CN" altLang="zh-CN" dirty="0" smtClean="0"/>
              <a:t>权转移书</a:t>
            </a:r>
            <a:r>
              <a:rPr lang="zh-CN" altLang="zh-CN" dirty="0" smtClean="0"/>
              <a:t>据</a:t>
            </a:r>
            <a:r>
              <a:rPr lang="zh-CN" altLang="en-US" dirty="0" smtClean="0"/>
              <a:t>。</a:t>
            </a:r>
            <a:endParaRPr lang="zh-CN" altLang="zh-CN" dirty="0" smtClean="0"/>
          </a:p>
          <a:p>
            <a:pPr marL="228600" indent="-228600" defTabSz="449263">
              <a:lnSpc>
                <a:spcPct val="130000"/>
              </a:lnSpc>
            </a:pPr>
            <a:r>
              <a:rPr lang="zh-CN" altLang="en-US" dirty="0" smtClean="0"/>
              <a:t>（</a:t>
            </a:r>
            <a:r>
              <a:rPr lang="en-US" altLang="zh-CN" dirty="0" smtClean="0"/>
              <a:t>3</a:t>
            </a:r>
            <a:r>
              <a:rPr lang="zh-CN" altLang="en-US" dirty="0" smtClean="0"/>
              <a:t>）</a:t>
            </a:r>
            <a:r>
              <a:rPr lang="zh-CN" altLang="zh-CN" dirty="0" smtClean="0"/>
              <a:t>营</a:t>
            </a:r>
            <a:r>
              <a:rPr lang="zh-CN" altLang="zh-CN" dirty="0" smtClean="0"/>
              <a:t>业账</a:t>
            </a:r>
            <a:r>
              <a:rPr lang="zh-CN" altLang="zh-CN" dirty="0" smtClean="0"/>
              <a:t>簿</a:t>
            </a:r>
            <a:r>
              <a:rPr lang="zh-CN" altLang="en-US" dirty="0" smtClean="0"/>
              <a:t>。</a:t>
            </a:r>
            <a:endParaRPr lang="zh-CN" altLang="zh-CN" dirty="0" smtClean="0"/>
          </a:p>
          <a:p>
            <a:pPr marL="228600" indent="-228600" defTabSz="449263">
              <a:lnSpc>
                <a:spcPct val="130000"/>
              </a:lnSpc>
            </a:pPr>
            <a:r>
              <a:rPr lang="zh-CN" altLang="en-US" dirty="0" smtClean="0"/>
              <a:t>（</a:t>
            </a:r>
            <a:r>
              <a:rPr lang="en-US" altLang="zh-CN" dirty="0" smtClean="0"/>
              <a:t>4</a:t>
            </a:r>
            <a:r>
              <a:rPr lang="zh-CN" altLang="en-US" dirty="0" smtClean="0"/>
              <a:t>）</a:t>
            </a:r>
            <a:r>
              <a:rPr lang="zh-CN" altLang="zh-CN" dirty="0" smtClean="0"/>
              <a:t>权</a:t>
            </a:r>
            <a:r>
              <a:rPr lang="zh-CN" altLang="zh-CN" dirty="0" smtClean="0"/>
              <a:t>利、许可证</a:t>
            </a:r>
            <a:r>
              <a:rPr lang="zh-CN" altLang="zh-CN" dirty="0" smtClean="0"/>
              <a:t>照</a:t>
            </a:r>
            <a:r>
              <a:rPr lang="zh-CN" altLang="en-US" dirty="0" smtClean="0"/>
              <a:t>。</a:t>
            </a:r>
            <a:endParaRPr lang="zh-CN" altLang="zh-CN" dirty="0" smtClean="0"/>
          </a:p>
          <a:p>
            <a:pPr marL="228600" indent="-228600" defTabSz="449263">
              <a:lnSpc>
                <a:spcPct val="130000"/>
              </a:lnSpc>
            </a:pPr>
            <a:r>
              <a:rPr lang="zh-CN" altLang="en-US" dirty="0" smtClean="0"/>
              <a:t>（</a:t>
            </a:r>
            <a:r>
              <a:rPr lang="en-US" altLang="zh-CN" dirty="0" smtClean="0"/>
              <a:t>5</a:t>
            </a:r>
            <a:r>
              <a:rPr lang="zh-CN" altLang="en-US" dirty="0" smtClean="0"/>
              <a:t>）</a:t>
            </a:r>
            <a:r>
              <a:rPr lang="zh-CN" altLang="zh-CN" dirty="0" smtClean="0"/>
              <a:t>经</a:t>
            </a:r>
            <a:r>
              <a:rPr lang="zh-CN" altLang="zh-CN" dirty="0" smtClean="0"/>
              <a:t>财政部确定征税的其他凭</a:t>
            </a:r>
            <a:r>
              <a:rPr lang="zh-CN" altLang="zh-CN" dirty="0" smtClean="0"/>
              <a:t>证</a:t>
            </a:r>
            <a:r>
              <a:rPr lang="zh-CN" altLang="en-US" dirty="0" smtClean="0"/>
              <a:t>。</a:t>
            </a:r>
            <a:endParaRPr lang="en-US"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第二节　印花税</a:t>
            </a:r>
          </a:p>
        </p:txBody>
      </p:sp>
      <p:sp>
        <p:nvSpPr>
          <p:cNvPr id="25602" name="内容占位符 2"/>
          <p:cNvSpPr>
            <a:spLocks noGrp="1"/>
          </p:cNvSpPr>
          <p:nvPr>
            <p:ph idx="1"/>
          </p:nvPr>
        </p:nvSpPr>
        <p:spPr>
          <a:xfrm>
            <a:off x="611188" y="981075"/>
            <a:ext cx="8137525" cy="5400675"/>
          </a:xfrm>
        </p:spPr>
        <p:txBody>
          <a:bodyPr/>
          <a:lstStyle/>
          <a:p>
            <a:pPr marL="228600" indent="-228600" algn="l" defTabSz="449263">
              <a:lnSpc>
                <a:spcPct val="130000"/>
              </a:lnSpc>
              <a:spcBef>
                <a:spcPct val="0"/>
              </a:spcBef>
              <a:buClr>
                <a:srgbClr val="486AC1"/>
              </a:buClr>
              <a:buFont typeface="Arial" charset="0"/>
              <a:buNone/>
            </a:pPr>
            <a:endParaRPr lang="en-US" altLang="zh-CN" dirty="0" smtClean="0"/>
          </a:p>
          <a:p>
            <a:pPr marL="228600" indent="-228600" algn="l" defTabSz="449263">
              <a:lnSpc>
                <a:spcPct val="13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三、计税依据</a:t>
            </a:r>
          </a:p>
          <a:p>
            <a:pPr marL="228600" indent="-228600" algn="l" defTabSz="449263">
              <a:lnSpc>
                <a:spcPct val="13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计税依据的一般规定</a:t>
            </a:r>
            <a:endParaRPr lang="zh-CN" altLang="en-US" sz="2200" dirty="0" smtClean="0">
              <a:solidFill>
                <a:srgbClr val="000000"/>
              </a:solidFill>
              <a:latin typeface="楷体_GB2312"/>
              <a:ea typeface="楷体_GB2312"/>
              <a:cs typeface="楷体_GB2312"/>
            </a:endParaRPr>
          </a:p>
          <a:p>
            <a:pPr marL="228600" indent="-228600" algn="l" defTabSz="449263">
              <a:lnSpc>
                <a:spcPct val="130000"/>
              </a:lnSpc>
              <a:spcBef>
                <a:spcPct val="0"/>
              </a:spcBef>
              <a:buClr>
                <a:schemeClr val="tx1"/>
              </a:buClr>
              <a:buFontTx/>
              <a:buChar char="•"/>
            </a:pPr>
            <a:r>
              <a:rPr lang="zh-CN" altLang="en-US" dirty="0" smtClean="0"/>
              <a:t>印花税的计税依据为各种应税凭证所记载的计税金额。 </a:t>
            </a:r>
            <a:endParaRPr lang="zh-CN" altLang="zh-CN" dirty="0" smtClean="0">
              <a:ea typeface="楷体_GB2312"/>
              <a:cs typeface="楷体_GB2312"/>
            </a:endParaRPr>
          </a:p>
          <a:p>
            <a:pPr marL="228600" indent="-228600" algn="l" defTabSz="449263">
              <a:lnSpc>
                <a:spcPct val="13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计税依据的特殊规定</a:t>
            </a: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771775" y="260350"/>
            <a:ext cx="5256213" cy="647700"/>
          </a:xfrm>
        </p:spPr>
        <p:txBody>
          <a:bodyPr/>
          <a:lstStyle/>
          <a:p>
            <a:r>
              <a:rPr lang="zh-CN" altLang="zh-CN" smtClean="0">
                <a:latin typeface="华文细黑"/>
                <a:ea typeface="华文细黑"/>
                <a:cs typeface="华文细黑"/>
              </a:rPr>
              <a:t>第二节　印花税</a:t>
            </a:r>
          </a:p>
        </p:txBody>
      </p:sp>
      <p:sp>
        <p:nvSpPr>
          <p:cNvPr id="26626" name="内容占位符 2"/>
          <p:cNvSpPr>
            <a:spLocks noGrp="1"/>
          </p:cNvSpPr>
          <p:nvPr>
            <p:ph idx="1"/>
          </p:nvPr>
        </p:nvSpPr>
        <p:spPr>
          <a:xfrm>
            <a:off x="539551" y="1052736"/>
            <a:ext cx="8209161" cy="5184552"/>
          </a:xfrm>
        </p:spPr>
        <p:txBody>
          <a:bodyPr/>
          <a:lstStyle/>
          <a:p>
            <a:pPr marL="228600" indent="-228600" algn="l" defTabSz="449263">
              <a:lnSpc>
                <a:spcPct val="125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四、税率</a:t>
            </a:r>
          </a:p>
          <a:p>
            <a:pPr marL="228600" indent="-228600" algn="l" defTabSz="449263">
              <a:lnSpc>
                <a:spcPct val="125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比例税率</a:t>
            </a:r>
          </a:p>
          <a:p>
            <a:pPr marL="228600" indent="-228600" defTabSz="449263">
              <a:lnSpc>
                <a:spcPct val="125000"/>
              </a:lnSpc>
            </a:pPr>
            <a:r>
              <a:rPr lang="zh-CN" altLang="zh-CN" dirty="0" smtClean="0"/>
              <a:t>印花</a:t>
            </a:r>
            <a:r>
              <a:rPr lang="zh-CN" altLang="zh-CN" dirty="0" smtClean="0"/>
              <a:t>税</a:t>
            </a:r>
            <a:r>
              <a:rPr lang="zh-CN" altLang="en-US" dirty="0" smtClean="0"/>
              <a:t>中的</a:t>
            </a:r>
            <a:r>
              <a:rPr lang="zh-CN" altLang="zh-CN" dirty="0" smtClean="0"/>
              <a:t>计</a:t>
            </a:r>
            <a:r>
              <a:rPr lang="zh-CN" altLang="zh-CN" dirty="0" smtClean="0"/>
              <a:t>税依据为从价计征的应税凭证</a:t>
            </a:r>
            <a:r>
              <a:rPr lang="en-US" altLang="zh-CN" dirty="0" smtClean="0"/>
              <a:t>,</a:t>
            </a:r>
            <a:r>
              <a:rPr lang="zh-CN" altLang="zh-CN" dirty="0" smtClean="0"/>
              <a:t>即各类经济技术合同、产权转移书据、股份转让书据和营业账簿中的资金账簿</a:t>
            </a:r>
            <a:r>
              <a:rPr lang="en-US" altLang="zh-CN" dirty="0" smtClean="0"/>
              <a:t>,</a:t>
            </a:r>
            <a:r>
              <a:rPr lang="zh-CN" altLang="zh-CN" dirty="0" smtClean="0"/>
              <a:t>适用比例税率。其税率分为</a:t>
            </a:r>
            <a:r>
              <a:rPr lang="en-US" altLang="zh-CN" dirty="0" smtClean="0"/>
              <a:t>4</a:t>
            </a:r>
            <a:r>
              <a:rPr lang="zh-CN" altLang="zh-CN" dirty="0" smtClean="0"/>
              <a:t>个档次</a:t>
            </a:r>
            <a:r>
              <a:rPr lang="en-US" altLang="zh-CN" dirty="0" smtClean="0"/>
              <a:t>,</a:t>
            </a:r>
            <a:r>
              <a:rPr lang="zh-CN" altLang="zh-CN" dirty="0" smtClean="0"/>
              <a:t>分别是</a:t>
            </a:r>
            <a:r>
              <a:rPr lang="en-US" altLang="zh-CN" dirty="0" smtClean="0"/>
              <a:t>0.05‰</a:t>
            </a:r>
            <a:r>
              <a:rPr lang="zh-CN" altLang="zh-CN" dirty="0" smtClean="0"/>
              <a:t>、</a:t>
            </a:r>
            <a:r>
              <a:rPr lang="en-US" altLang="zh-CN" dirty="0" smtClean="0"/>
              <a:t>0.3‰</a:t>
            </a:r>
            <a:r>
              <a:rPr lang="zh-CN" altLang="zh-CN" dirty="0" smtClean="0"/>
              <a:t>、</a:t>
            </a:r>
            <a:r>
              <a:rPr lang="en-US" altLang="zh-CN" dirty="0" smtClean="0"/>
              <a:t>0.5‰</a:t>
            </a:r>
            <a:r>
              <a:rPr lang="zh-CN" altLang="zh-CN" dirty="0" smtClean="0"/>
              <a:t>、</a:t>
            </a:r>
            <a:r>
              <a:rPr lang="en-US" altLang="zh-CN" dirty="0" smtClean="0"/>
              <a:t>1‰</a:t>
            </a:r>
            <a:r>
              <a:rPr lang="zh-CN" altLang="zh-CN" dirty="0" smtClean="0"/>
              <a:t>。</a:t>
            </a:r>
          </a:p>
          <a:p>
            <a:pPr marL="228600" indent="-228600" algn="l" defTabSz="449263">
              <a:lnSpc>
                <a:spcPct val="125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定额税率</a:t>
            </a:r>
          </a:p>
          <a:p>
            <a:pPr marL="228600" indent="-228600" defTabSz="449263">
              <a:lnSpc>
                <a:spcPct val="125000"/>
              </a:lnSpc>
            </a:pPr>
            <a:r>
              <a:rPr lang="zh-CN" altLang="zh-CN" dirty="0" smtClean="0"/>
              <a:t>印花税中</a:t>
            </a:r>
            <a:r>
              <a:rPr lang="zh-CN" altLang="en-US" dirty="0" smtClean="0"/>
              <a:t>的</a:t>
            </a:r>
            <a:r>
              <a:rPr lang="zh-CN" altLang="zh-CN" dirty="0" smtClean="0"/>
              <a:t>计税依据为从量计征的权利、许可证照和营业账簿中的其他账簿</a:t>
            </a:r>
            <a:r>
              <a:rPr lang="en-US" altLang="zh-CN" dirty="0" smtClean="0"/>
              <a:t>,</a:t>
            </a:r>
            <a:r>
              <a:rPr lang="zh-CN" altLang="zh-CN" dirty="0" smtClean="0"/>
              <a:t>适用定额税率</a:t>
            </a:r>
            <a:r>
              <a:rPr lang="en-US" altLang="zh-CN" dirty="0" smtClean="0"/>
              <a:t>,</a:t>
            </a:r>
            <a:r>
              <a:rPr lang="zh-CN" altLang="zh-CN" dirty="0" smtClean="0"/>
              <a:t>均为按件贴花</a:t>
            </a:r>
            <a:r>
              <a:rPr lang="en-US" altLang="zh-CN" dirty="0" smtClean="0"/>
              <a:t>,</a:t>
            </a:r>
            <a:r>
              <a:rPr lang="zh-CN" altLang="zh-CN" dirty="0" smtClean="0"/>
              <a:t>税额为</a:t>
            </a:r>
            <a:r>
              <a:rPr lang="en-US" altLang="zh-CN" dirty="0" smtClean="0"/>
              <a:t>5</a:t>
            </a:r>
            <a:r>
              <a:rPr lang="zh-CN" altLang="zh-CN" dirty="0" smtClean="0"/>
              <a:t>元</a:t>
            </a:r>
            <a:r>
              <a:rPr lang="zh-CN" altLang="zh-CN" dirty="0" smtClean="0"/>
              <a:t>。</a:t>
            </a:r>
            <a:endParaRPr lang="en-US" altLang="zh-CN"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4202</Words>
  <Application>Microsoft Office PowerPoint</Application>
  <PresentationFormat>全屏显示(4:3)</PresentationFormat>
  <Paragraphs>186</Paragraphs>
  <Slides>32</Slides>
  <Notes>0</Notes>
  <HiddenSlides>7</HiddenSlides>
  <MMClips>0</MMClips>
  <ScaleCrop>false</ScaleCrop>
  <HeadingPairs>
    <vt:vector size="4" baseType="variant">
      <vt:variant>
        <vt:lpstr>主题</vt:lpstr>
      </vt:variant>
      <vt:variant>
        <vt:i4>2</vt:i4>
      </vt:variant>
      <vt:variant>
        <vt:lpstr>幻灯片标题</vt:lpstr>
      </vt:variant>
      <vt:variant>
        <vt:i4>32</vt:i4>
      </vt:variant>
    </vt:vector>
  </HeadingPairs>
  <TitlesOfParts>
    <vt:vector size="34" baseType="lpstr">
      <vt:lpstr>Office 主题​​</vt:lpstr>
      <vt:lpstr>Office 主题</vt:lpstr>
      <vt:lpstr>幻灯片 1</vt:lpstr>
      <vt:lpstr>目   录</vt:lpstr>
      <vt:lpstr>第一节　行为目的税概述</vt:lpstr>
      <vt:lpstr>第一节　行为目的税概述</vt:lpstr>
      <vt:lpstr>第一节　行为目的税概述</vt:lpstr>
      <vt:lpstr>第二节　印花税</vt:lpstr>
      <vt:lpstr>第二节　印花税</vt:lpstr>
      <vt:lpstr>第二节　印花税</vt:lpstr>
      <vt:lpstr>第二节　印花税</vt:lpstr>
      <vt:lpstr>第二节　印花税</vt:lpstr>
      <vt:lpstr>第二节　印花税</vt:lpstr>
      <vt:lpstr>第二节　印花税</vt:lpstr>
      <vt:lpstr>第二节　印花税</vt:lpstr>
      <vt:lpstr>第三节　城市维护建设税</vt:lpstr>
      <vt:lpstr>第三节　城市维护建设税</vt:lpstr>
      <vt:lpstr>第三节　城市维护建设税</vt:lpstr>
      <vt:lpstr>第三节　城市维护建设税</vt:lpstr>
      <vt:lpstr>第三节　城市维护建设税</vt:lpstr>
      <vt:lpstr>第三节　城市维护建设税</vt:lpstr>
      <vt:lpstr>第四节　车辆购置税</vt:lpstr>
      <vt:lpstr>第四节　车辆购置税</vt:lpstr>
      <vt:lpstr>第四节　车辆购置税</vt:lpstr>
      <vt:lpstr>第四节　车辆购置税</vt:lpstr>
      <vt:lpstr>第四节　车辆购置税</vt:lpstr>
      <vt:lpstr>第四节　车辆购置税</vt:lpstr>
      <vt:lpstr>第四节　车辆购置税</vt:lpstr>
      <vt:lpstr>第四节　车辆购置税</vt:lpstr>
      <vt:lpstr>第五节　环境保护税</vt:lpstr>
      <vt:lpstr>第五节　环境保护税</vt:lpstr>
      <vt:lpstr>第五节　环境保护税</vt:lpstr>
      <vt:lpstr>第五节　环境保护税</vt:lpstr>
      <vt:lpstr>第五节　环境保护税</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28</cp:revision>
  <dcterms:created xsi:type="dcterms:W3CDTF">2014-11-26T09:23:24Z</dcterms:created>
  <dcterms:modified xsi:type="dcterms:W3CDTF">2020-12-22T05:54:25Z</dcterms:modified>
</cp:coreProperties>
</file>