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6858000" type="screen4x3"/>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CA9C2DB-63E5-4B83-BC5A-C8E79E69160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614A9D5A-FA3A-4C2F-AF7F-5E2DF3A31EB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DCA9C2DB-63E5-4B83-BC5A-C8E79E69160F}"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14A9D5A-FA3A-4C2F-AF7F-5E2DF3A31EB0}"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CA9C2DB-63E5-4B83-BC5A-C8E79E69160F}"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980728"/>
            <a:ext cx="7851648" cy="1828800"/>
          </a:xfrm>
        </p:spPr>
        <p:txBody>
          <a:bodyPr/>
          <a:lstStyle/>
          <a:p>
            <a:pPr algn="ctr"/>
            <a:r>
              <a:rPr lang="zh-CN" altLang="zh-CN" dirty="0">
                <a:effectLst/>
              </a:rPr>
              <a:t>第六章</a:t>
            </a:r>
            <a:br>
              <a:rPr lang="zh-CN" altLang="zh-CN" dirty="0">
                <a:effectLst/>
              </a:rPr>
            </a:br>
            <a:r>
              <a:rPr lang="zh-CN" altLang="zh-CN" dirty="0">
                <a:effectLst/>
              </a:rPr>
              <a:t>消费者的个性心理特征</a:t>
            </a:r>
            <a:endParaRPr lang="zh-CN" altLang="zh-CN" dirty="0">
              <a:effectLst/>
            </a:endParaRPr>
          </a:p>
        </p:txBody>
      </p:sp>
      <p:sp>
        <p:nvSpPr>
          <p:cNvPr id="3" name="副标题 2"/>
          <p:cNvSpPr>
            <a:spLocks noGrp="1"/>
          </p:cNvSpPr>
          <p:nvPr>
            <p:ph type="subTitle" idx="1"/>
          </p:nvPr>
        </p:nvSpPr>
        <p:spPr>
          <a:xfrm>
            <a:off x="533400" y="4412704"/>
            <a:ext cx="7854696" cy="1752600"/>
          </a:xfrm>
        </p:spPr>
        <p:txBody>
          <a:bodyPr>
            <a:normAutofit fontScale="85000" lnSpcReduction="20000"/>
          </a:bodyPr>
          <a:lstStyle/>
          <a:p>
            <a:pPr algn="l"/>
            <a:r>
              <a:rPr lang="zh-CN" altLang="en-US" dirty="0" smtClean="0"/>
              <a:t>学习目的：</a:t>
            </a:r>
            <a:endParaRPr lang="en-US" altLang="zh-CN" dirty="0" smtClean="0"/>
          </a:p>
          <a:p>
            <a:pPr algn="l"/>
            <a:r>
              <a:rPr lang="zh-CN" altLang="zh-CN" dirty="0"/>
              <a:t>　　</a:t>
            </a:r>
            <a:r>
              <a:rPr lang="en-US" altLang="zh-CN" dirty="0"/>
              <a:t>1.</a:t>
            </a:r>
            <a:r>
              <a:rPr lang="zh-CN" altLang="zh-CN" dirty="0"/>
              <a:t>了解和掌握个性及个性心理对消费行为的影响</a:t>
            </a:r>
            <a:r>
              <a:rPr lang="en-US" altLang="zh-CN" dirty="0"/>
              <a:t>;</a:t>
            </a:r>
            <a:endParaRPr lang="zh-CN" altLang="zh-CN" dirty="0"/>
          </a:p>
          <a:p>
            <a:pPr algn="l"/>
            <a:r>
              <a:rPr lang="zh-CN" altLang="zh-CN" dirty="0"/>
              <a:t>　　</a:t>
            </a:r>
            <a:r>
              <a:rPr lang="en-US" altLang="zh-CN" dirty="0"/>
              <a:t>2.</a:t>
            </a:r>
            <a:r>
              <a:rPr lang="zh-CN" altLang="zh-CN" dirty="0"/>
              <a:t>了解消费者的气质、性格、能力等个性心理特征</a:t>
            </a:r>
            <a:r>
              <a:rPr lang="en-US" altLang="zh-CN" dirty="0"/>
              <a:t>;</a:t>
            </a:r>
            <a:endParaRPr lang="zh-CN" altLang="zh-CN" dirty="0"/>
          </a:p>
          <a:p>
            <a:pPr algn="l"/>
            <a:r>
              <a:rPr lang="zh-CN" altLang="zh-CN" dirty="0"/>
              <a:t>　　</a:t>
            </a:r>
            <a:r>
              <a:rPr lang="en-US" altLang="zh-CN" dirty="0"/>
              <a:t>3.</a:t>
            </a:r>
            <a:r>
              <a:rPr lang="zh-CN" altLang="zh-CN" dirty="0"/>
              <a:t>分析个性心理与消费行为的关系</a:t>
            </a:r>
            <a:r>
              <a:rPr lang="en-US" altLang="zh-CN" dirty="0"/>
              <a:t>;</a:t>
            </a:r>
            <a:endParaRPr lang="zh-CN" altLang="zh-CN" dirty="0"/>
          </a:p>
          <a:p>
            <a:pPr algn="l"/>
            <a:r>
              <a:rPr lang="zh-CN" altLang="zh-CN" dirty="0"/>
              <a:t>　　</a:t>
            </a:r>
            <a:r>
              <a:rPr lang="en-US" altLang="zh-CN" dirty="0"/>
              <a:t>4.</a:t>
            </a:r>
            <a:r>
              <a:rPr lang="zh-CN" altLang="zh-CN" dirty="0"/>
              <a:t>了解消费者的兴趣的特点。</a:t>
            </a:r>
            <a:endParaRPr lang="zh-CN" altLang="zh-CN" dirty="0"/>
          </a:p>
          <a:p>
            <a:pPr algn="l"/>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二</a:t>
            </a:r>
            <a:r>
              <a:rPr lang="en-US" altLang="zh-CN" dirty="0"/>
              <a:t>)</a:t>
            </a:r>
            <a:r>
              <a:rPr lang="zh-CN" altLang="zh-CN" dirty="0"/>
              <a:t>性格的特征</a:t>
            </a:r>
            <a:endParaRPr lang="zh-CN" altLang="zh-CN" dirty="0"/>
          </a:p>
          <a:p>
            <a:pPr marL="0" indent="0">
              <a:buNone/>
            </a:pPr>
            <a:r>
              <a:rPr lang="zh-CN" altLang="zh-CN" dirty="0"/>
              <a:t>　　性格是十分复杂的心理现象</a:t>
            </a:r>
            <a:r>
              <a:rPr lang="en-US" altLang="zh-CN" dirty="0"/>
              <a:t>,</a:t>
            </a:r>
            <a:r>
              <a:rPr lang="zh-CN" altLang="zh-CN" dirty="0"/>
              <a:t>包含多方面的特征。一个人的性格正是通过不同方面的性格特征表现出来</a:t>
            </a:r>
            <a:r>
              <a:rPr lang="en-US" altLang="zh-CN" dirty="0"/>
              <a:t>,</a:t>
            </a:r>
            <a:r>
              <a:rPr lang="zh-CN" altLang="zh-CN" dirty="0"/>
              <a:t>并由各种特征有机结合</a:t>
            </a:r>
            <a:r>
              <a:rPr lang="en-US" altLang="zh-CN" dirty="0"/>
              <a:t>,</a:t>
            </a:r>
            <a:r>
              <a:rPr lang="zh-CN" altLang="zh-CN" dirty="0"/>
              <a:t>形成独具特色的性格统一体。性格的基本特征包括以下四个方面</a:t>
            </a:r>
            <a:r>
              <a:rPr lang="en-US" altLang="zh-CN" dirty="0"/>
              <a:t>:</a:t>
            </a:r>
            <a:endParaRPr lang="zh-CN" altLang="zh-CN" dirty="0"/>
          </a:p>
          <a:p>
            <a:pPr marL="0" indent="0">
              <a:buNone/>
            </a:pPr>
            <a:r>
              <a:rPr lang="zh-CN" altLang="zh-CN" dirty="0"/>
              <a:t>　　</a:t>
            </a:r>
            <a:r>
              <a:rPr lang="en-US" altLang="zh-CN" dirty="0"/>
              <a:t>(1)</a:t>
            </a:r>
            <a:r>
              <a:rPr lang="zh-CN" altLang="zh-CN" dirty="0"/>
              <a:t>性格的态度特征。即表现个人对现实的态度的倾向性特点。</a:t>
            </a:r>
            <a:endParaRPr lang="zh-CN" altLang="zh-CN" dirty="0"/>
          </a:p>
          <a:p>
            <a:pPr marL="0" indent="0">
              <a:buNone/>
            </a:pPr>
            <a:r>
              <a:rPr lang="zh-CN" altLang="zh-CN" dirty="0"/>
              <a:t>　　</a:t>
            </a:r>
            <a:r>
              <a:rPr lang="en-US" altLang="zh-CN" dirty="0"/>
              <a:t>(2)</a:t>
            </a:r>
            <a:r>
              <a:rPr lang="zh-CN" altLang="zh-CN" dirty="0"/>
              <a:t>性格的理智特征。即表现心理活动过程方面的个体差异的特点。</a:t>
            </a:r>
            <a:endParaRPr lang="zh-CN" altLang="zh-CN" dirty="0"/>
          </a:p>
          <a:p>
            <a:pPr marL="0" indent="0">
              <a:buNone/>
            </a:pPr>
            <a:r>
              <a:rPr lang="zh-CN" altLang="zh-CN" dirty="0"/>
              <a:t>　　</a:t>
            </a:r>
            <a:r>
              <a:rPr lang="en-US" altLang="zh-CN" dirty="0"/>
              <a:t>(3)</a:t>
            </a:r>
            <a:r>
              <a:rPr lang="zh-CN" altLang="zh-CN" dirty="0"/>
              <a:t>性格的情绪特征。即表现个人受情绪影响或控制情绪程度状态的特点。</a:t>
            </a:r>
            <a:endParaRPr lang="zh-CN" altLang="zh-CN" dirty="0"/>
          </a:p>
          <a:p>
            <a:pPr marL="0" indent="0">
              <a:buNone/>
            </a:pPr>
            <a:r>
              <a:rPr lang="zh-CN" altLang="zh-CN" dirty="0"/>
              <a:t>　　</a:t>
            </a:r>
            <a:r>
              <a:rPr lang="en-US" altLang="zh-CN" dirty="0"/>
              <a:t>(4)</a:t>
            </a:r>
            <a:r>
              <a:rPr lang="zh-CN" altLang="zh-CN" dirty="0"/>
              <a:t>性格的意志特征。即表现个人自觉控制自己的行为及行为努力程度方面的特征。</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zh-CN" altLang="zh-CN" dirty="0"/>
              <a:t>二、性格理论与类型</a:t>
            </a:r>
            <a:endParaRPr lang="zh-CN" altLang="zh-CN" dirty="0"/>
          </a:p>
          <a:p>
            <a:pPr marL="0" indent="0">
              <a:buNone/>
            </a:pPr>
            <a:r>
              <a:rPr lang="en-US" altLang="zh-CN" dirty="0"/>
              <a:t>(</a:t>
            </a:r>
            <a:r>
              <a:rPr lang="zh-CN" altLang="zh-CN" dirty="0"/>
              <a:t>一</a:t>
            </a:r>
            <a:r>
              <a:rPr lang="en-US" altLang="zh-CN" dirty="0"/>
              <a:t>)</a:t>
            </a:r>
            <a:r>
              <a:rPr lang="zh-CN" altLang="zh-CN" dirty="0"/>
              <a:t>机能类型说</a:t>
            </a:r>
            <a:endParaRPr lang="zh-CN" altLang="zh-CN" dirty="0"/>
          </a:p>
          <a:p>
            <a:pPr marL="0" indent="0">
              <a:buNone/>
            </a:pPr>
            <a:r>
              <a:rPr lang="zh-CN" altLang="zh-CN" dirty="0"/>
              <a:t>　　这种学说主张根据理智、情绪、意志三种心理机能在性格结构中所占的优势地位来确定性格类型。其中</a:t>
            </a:r>
            <a:r>
              <a:rPr lang="en-US" altLang="zh-CN" dirty="0"/>
              <a:t>,</a:t>
            </a:r>
            <a:r>
              <a:rPr lang="zh-CN" altLang="zh-CN" dirty="0"/>
              <a:t>以理智占优势的性格</a:t>
            </a:r>
            <a:r>
              <a:rPr lang="en-US" altLang="zh-CN" dirty="0"/>
              <a:t>,</a:t>
            </a:r>
            <a:r>
              <a:rPr lang="zh-CN" altLang="zh-CN" dirty="0"/>
              <a:t>称为理智型。这种性格的人善于冷静地进行理智的思考、推理</a:t>
            </a:r>
            <a:r>
              <a:rPr lang="en-US" altLang="zh-CN" dirty="0"/>
              <a:t>,</a:t>
            </a:r>
            <a:r>
              <a:rPr lang="zh-CN" altLang="zh-CN" dirty="0"/>
              <a:t>用理智来衡量事物</a:t>
            </a:r>
            <a:r>
              <a:rPr lang="en-US" altLang="zh-CN" dirty="0"/>
              <a:t>,</a:t>
            </a:r>
            <a:r>
              <a:rPr lang="zh-CN" altLang="zh-CN" dirty="0"/>
              <a:t>行为举止多受理智的支配和影响。以情绪占优势的性格</a:t>
            </a:r>
            <a:r>
              <a:rPr lang="en-US" altLang="zh-CN" dirty="0"/>
              <a:t>,</a:t>
            </a:r>
            <a:r>
              <a:rPr lang="zh-CN" altLang="zh-CN" dirty="0"/>
              <a:t>称为情绪型。这种性格的人情绪体验深刻</a:t>
            </a:r>
            <a:r>
              <a:rPr lang="en-US" altLang="zh-CN" dirty="0"/>
              <a:t>,</a:t>
            </a:r>
            <a:r>
              <a:rPr lang="zh-CN" altLang="zh-CN" dirty="0"/>
              <a:t>不善于进行理性思考</a:t>
            </a:r>
            <a:r>
              <a:rPr lang="en-US" altLang="zh-CN" dirty="0"/>
              <a:t>,</a:t>
            </a:r>
            <a:r>
              <a:rPr lang="zh-CN" altLang="zh-CN" dirty="0"/>
              <a:t>言行易受情绪的支配和左右</a:t>
            </a:r>
            <a:r>
              <a:rPr lang="en-US" altLang="zh-CN" dirty="0"/>
              <a:t>,</a:t>
            </a:r>
            <a:r>
              <a:rPr lang="zh-CN" altLang="zh-CN" dirty="0"/>
              <a:t>处理问题喜欢感情用事。以意志占优势的性格</a:t>
            </a:r>
            <a:r>
              <a:rPr lang="en-US" altLang="zh-CN" dirty="0"/>
              <a:t>,</a:t>
            </a:r>
            <a:r>
              <a:rPr lang="zh-CN" altLang="zh-CN" dirty="0"/>
              <a:t>称为意志型。这种性格的人在各种活动中都具有明确的目标</a:t>
            </a:r>
            <a:r>
              <a:rPr lang="en-US" altLang="zh-CN" dirty="0"/>
              <a:t>,</a:t>
            </a:r>
            <a:r>
              <a:rPr lang="zh-CN" altLang="zh-CN" dirty="0"/>
              <a:t>行为积极主动</a:t>
            </a:r>
            <a:r>
              <a:rPr lang="en-US" altLang="zh-CN" dirty="0"/>
              <a:t>,</a:t>
            </a:r>
            <a:r>
              <a:rPr lang="zh-CN" altLang="zh-CN" dirty="0"/>
              <a:t>意志比较坚定</a:t>
            </a:r>
            <a:r>
              <a:rPr lang="en-US" altLang="zh-CN" dirty="0"/>
              <a:t>,</a:t>
            </a:r>
            <a:r>
              <a:rPr lang="zh-CN" altLang="zh-CN" dirty="0"/>
              <a:t>较少受其他因素的干扰。</a:t>
            </a:r>
            <a:endParaRPr lang="zh-CN" altLang="zh-CN" dirty="0"/>
          </a:p>
          <a:p>
            <a:pPr marL="0" indent="0">
              <a:buNone/>
            </a:pPr>
            <a:r>
              <a:rPr lang="en-US" altLang="zh-CN" dirty="0"/>
              <a:t>(</a:t>
            </a:r>
            <a:r>
              <a:rPr lang="zh-CN" altLang="zh-CN" dirty="0"/>
              <a:t>二</a:t>
            </a:r>
            <a:r>
              <a:rPr lang="en-US" altLang="zh-CN" dirty="0"/>
              <a:t>)</a:t>
            </a:r>
            <a:r>
              <a:rPr lang="zh-CN" altLang="zh-CN" dirty="0"/>
              <a:t>向性说</a:t>
            </a:r>
            <a:endParaRPr lang="zh-CN" altLang="zh-CN" dirty="0"/>
          </a:p>
          <a:p>
            <a:pPr marL="0" indent="0">
              <a:buNone/>
            </a:pPr>
            <a:r>
              <a:rPr lang="zh-CN" altLang="zh-CN" dirty="0"/>
              <a:t>　　美国心理学家艾克森提出按照个体心理活动的倾向来划分性格类型</a:t>
            </a:r>
            <a:r>
              <a:rPr lang="en-US" altLang="zh-CN" dirty="0"/>
              <a:t>,</a:t>
            </a:r>
            <a:r>
              <a:rPr lang="zh-CN" altLang="zh-CN" dirty="0"/>
              <a:t>并据此把性格分为内向、外向两类。内向型的人沉默寡言</a:t>
            </a:r>
            <a:r>
              <a:rPr lang="en-US" altLang="zh-CN" dirty="0"/>
              <a:t>,</a:t>
            </a:r>
            <a:r>
              <a:rPr lang="zh-CN" altLang="zh-CN" dirty="0"/>
              <a:t>心理内向</a:t>
            </a:r>
            <a:r>
              <a:rPr lang="en-US" altLang="zh-CN" dirty="0"/>
              <a:t>,</a:t>
            </a:r>
            <a:r>
              <a:rPr lang="zh-CN" altLang="zh-CN" dirty="0"/>
              <a:t>情感深沉</a:t>
            </a:r>
            <a:r>
              <a:rPr lang="en-US" altLang="zh-CN" dirty="0"/>
              <a:t>,</a:t>
            </a:r>
            <a:r>
              <a:rPr lang="zh-CN" altLang="zh-CN" dirty="0"/>
              <a:t>待人接物小心谨慎</a:t>
            </a:r>
            <a:r>
              <a:rPr lang="en-US" altLang="zh-CN" dirty="0"/>
              <a:t>,</a:t>
            </a:r>
            <a:r>
              <a:rPr lang="zh-CN" altLang="zh-CN" dirty="0"/>
              <a:t>性情孤僻</a:t>
            </a:r>
            <a:r>
              <a:rPr lang="en-US" altLang="zh-CN" dirty="0"/>
              <a:t>,</a:t>
            </a:r>
            <a:r>
              <a:rPr lang="zh-CN" altLang="zh-CN" dirty="0"/>
              <a:t>不善交际</a:t>
            </a:r>
            <a:r>
              <a:rPr lang="en-US" altLang="zh-CN" dirty="0"/>
              <a:t>;</a:t>
            </a:r>
            <a:r>
              <a:rPr lang="zh-CN" altLang="zh-CN" dirty="0"/>
              <a:t>外向型的人心理外向</a:t>
            </a:r>
            <a:r>
              <a:rPr lang="en-US" altLang="zh-CN" dirty="0"/>
              <a:t>,</a:t>
            </a:r>
            <a:r>
              <a:rPr lang="zh-CN" altLang="zh-CN" dirty="0"/>
              <a:t>对外部事物比较关心</a:t>
            </a:r>
            <a:r>
              <a:rPr lang="en-US" altLang="zh-CN" dirty="0"/>
              <a:t>,</a:t>
            </a:r>
            <a:r>
              <a:rPr lang="zh-CN" altLang="zh-CN" dirty="0"/>
              <a:t>活泼开朗</a:t>
            </a:r>
            <a:r>
              <a:rPr lang="en-US" altLang="zh-CN" dirty="0"/>
              <a:t>,</a:t>
            </a:r>
            <a:r>
              <a:rPr lang="zh-CN" altLang="zh-CN" dirty="0"/>
              <a:t>情感容易流露</a:t>
            </a:r>
            <a:r>
              <a:rPr lang="en-US" altLang="zh-CN" dirty="0"/>
              <a:t>,</a:t>
            </a:r>
            <a:r>
              <a:rPr lang="zh-CN" altLang="zh-CN" dirty="0"/>
              <a:t>待人接物比较随和</a:t>
            </a:r>
            <a:r>
              <a:rPr lang="en-US" altLang="zh-CN" dirty="0"/>
              <a:t>,</a:t>
            </a:r>
            <a:r>
              <a:rPr lang="zh-CN" altLang="zh-CN" dirty="0"/>
              <a:t>不拘小节</a:t>
            </a:r>
            <a:r>
              <a:rPr lang="en-US" altLang="zh-CN" dirty="0"/>
              <a:t>,</a:t>
            </a:r>
            <a:r>
              <a:rPr lang="zh-CN" altLang="zh-CN" dirty="0"/>
              <a:t>但比较轻率。</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4983832"/>
          </a:xfrm>
        </p:spPr>
        <p:txBody>
          <a:bodyPr>
            <a:normAutofit fontScale="92500" lnSpcReduction="20000"/>
          </a:bodyPr>
          <a:lstStyle/>
          <a:p>
            <a:pPr marL="0" indent="0">
              <a:buNone/>
            </a:pPr>
            <a:r>
              <a:rPr lang="en-US" altLang="zh-CN" dirty="0"/>
              <a:t>(</a:t>
            </a:r>
            <a:r>
              <a:rPr lang="zh-CN" altLang="zh-CN" dirty="0"/>
              <a:t>三</a:t>
            </a:r>
            <a:r>
              <a:rPr lang="en-US" altLang="zh-CN" dirty="0"/>
              <a:t>)</a:t>
            </a:r>
            <a:r>
              <a:rPr lang="zh-CN" altLang="zh-CN" dirty="0"/>
              <a:t>独立—顺从说</a:t>
            </a:r>
            <a:endParaRPr lang="zh-CN" altLang="zh-CN" dirty="0"/>
          </a:p>
          <a:p>
            <a:pPr marL="0" indent="0">
              <a:buNone/>
            </a:pPr>
            <a:r>
              <a:rPr lang="zh-CN" altLang="zh-CN" dirty="0"/>
              <a:t>　　这种学说按照个体的独立性</a:t>
            </a:r>
            <a:r>
              <a:rPr lang="en-US" altLang="zh-CN" dirty="0"/>
              <a:t>,</a:t>
            </a:r>
            <a:r>
              <a:rPr lang="zh-CN" altLang="zh-CN" dirty="0"/>
              <a:t>把性格分为独立型和顺从型两类。独立型的人表现为善于独立发现和解决问题</a:t>
            </a:r>
            <a:r>
              <a:rPr lang="en-US" altLang="zh-CN" dirty="0"/>
              <a:t>,</a:t>
            </a:r>
            <a:r>
              <a:rPr lang="zh-CN" altLang="zh-CN" dirty="0"/>
              <a:t>有主见</a:t>
            </a:r>
            <a:r>
              <a:rPr lang="en-US" altLang="zh-CN" dirty="0"/>
              <a:t>,</a:t>
            </a:r>
            <a:r>
              <a:rPr lang="zh-CN" altLang="zh-CN" dirty="0"/>
              <a:t>不易受外界的影响</a:t>
            </a:r>
            <a:r>
              <a:rPr lang="en-US" altLang="zh-CN" dirty="0"/>
              <a:t>,</a:t>
            </a:r>
            <a:r>
              <a:rPr lang="zh-CN" altLang="zh-CN" dirty="0"/>
              <a:t>较少依赖他人。顺从型的人则表现为独立性差</a:t>
            </a:r>
            <a:r>
              <a:rPr lang="en-US" altLang="zh-CN" dirty="0"/>
              <a:t>,</a:t>
            </a:r>
            <a:r>
              <a:rPr lang="zh-CN" altLang="zh-CN" dirty="0"/>
              <a:t>易受暗示</a:t>
            </a:r>
            <a:r>
              <a:rPr lang="en-US" altLang="zh-CN" dirty="0"/>
              <a:t>,</a:t>
            </a:r>
            <a:r>
              <a:rPr lang="zh-CN" altLang="zh-CN" dirty="0"/>
              <a:t>行动易为他人左右</a:t>
            </a:r>
            <a:r>
              <a:rPr lang="en-US" altLang="zh-CN" dirty="0"/>
              <a:t>,</a:t>
            </a:r>
            <a:r>
              <a:rPr lang="zh-CN" altLang="zh-CN" dirty="0"/>
              <a:t>解决问题时犹豫不决。</a:t>
            </a:r>
            <a:endParaRPr lang="zh-CN" altLang="zh-CN" dirty="0"/>
          </a:p>
          <a:p>
            <a:pPr marL="0" indent="0">
              <a:buNone/>
            </a:pPr>
            <a:r>
              <a:rPr lang="en-US" altLang="zh-CN" dirty="0"/>
              <a:t>(</a:t>
            </a:r>
            <a:r>
              <a:rPr lang="zh-CN" altLang="zh-CN" dirty="0"/>
              <a:t>四</a:t>
            </a:r>
            <a:r>
              <a:rPr lang="en-US" altLang="zh-CN" dirty="0"/>
              <a:t>)</a:t>
            </a:r>
            <a:r>
              <a:rPr lang="zh-CN" altLang="zh-CN" dirty="0"/>
              <a:t>特质分析说</a:t>
            </a:r>
            <a:endParaRPr lang="zh-CN" altLang="zh-CN" dirty="0"/>
          </a:p>
          <a:p>
            <a:pPr marL="0" indent="0">
              <a:buNone/>
            </a:pPr>
            <a:r>
              <a:rPr lang="zh-CN" altLang="zh-CN" dirty="0"/>
              <a:t>　　美国心理学家卡特尔通过因素分析</a:t>
            </a:r>
            <a:r>
              <a:rPr lang="en-US" altLang="zh-CN" dirty="0"/>
              <a:t>,</a:t>
            </a:r>
            <a:r>
              <a:rPr lang="zh-CN" altLang="zh-CN" dirty="0"/>
              <a:t>从众多行为的表面特性中抽象出</a:t>
            </a:r>
            <a:r>
              <a:rPr lang="en-US" altLang="zh-CN" dirty="0"/>
              <a:t>16</a:t>
            </a:r>
            <a:r>
              <a:rPr lang="zh-CN" altLang="zh-CN" dirty="0"/>
              <a:t>种特质</a:t>
            </a:r>
            <a:r>
              <a:rPr lang="en-US" altLang="zh-CN" dirty="0"/>
              <a:t>,</a:t>
            </a:r>
            <a:r>
              <a:rPr lang="zh-CN" altLang="zh-CN" dirty="0"/>
              <a:t>如兴奋、稳定、怀疑、敏感、忧虑、独立、自律、紧张、乐观、聪慧、有恒、敢为、幻想、泄欲、实验等。根据这</a:t>
            </a:r>
            <a:r>
              <a:rPr lang="en-US" altLang="zh-CN" dirty="0"/>
              <a:t>16</a:t>
            </a:r>
            <a:r>
              <a:rPr lang="zh-CN" altLang="zh-CN" dirty="0"/>
              <a:t>种特质的不同结合</a:t>
            </a:r>
            <a:r>
              <a:rPr lang="en-US" altLang="zh-CN" dirty="0"/>
              <a:t>,</a:t>
            </a:r>
            <a:r>
              <a:rPr lang="zh-CN" altLang="zh-CN" dirty="0"/>
              <a:t>可以区分出多种性格类型。</a:t>
            </a:r>
            <a:endParaRPr lang="zh-CN" altLang="zh-CN" dirty="0"/>
          </a:p>
          <a:p>
            <a:pPr marL="0" indent="0">
              <a:buNone/>
            </a:pPr>
            <a:r>
              <a:rPr lang="en-US" altLang="zh-CN" dirty="0"/>
              <a:t>(</a:t>
            </a:r>
            <a:r>
              <a:rPr lang="zh-CN" altLang="zh-CN" dirty="0"/>
              <a:t>五</a:t>
            </a:r>
            <a:r>
              <a:rPr lang="en-US" altLang="zh-CN" dirty="0"/>
              <a:t>)</a:t>
            </a:r>
            <a:r>
              <a:rPr lang="zh-CN" altLang="zh-CN" dirty="0"/>
              <a:t>价值倾向说</a:t>
            </a:r>
            <a:endParaRPr lang="zh-CN" altLang="zh-CN" dirty="0"/>
          </a:p>
          <a:p>
            <a:pPr marL="0" indent="0">
              <a:buNone/>
            </a:pPr>
            <a:r>
              <a:rPr lang="zh-CN" altLang="zh-CN" dirty="0"/>
              <a:t>　　美国心理学家阿波特根据人的价值观念倾向</a:t>
            </a:r>
            <a:r>
              <a:rPr lang="en-US" altLang="zh-CN" dirty="0"/>
              <a:t>,</a:t>
            </a:r>
            <a:r>
              <a:rPr lang="zh-CN" altLang="zh-CN" dirty="0"/>
              <a:t>对性格作了以下六种分类</a:t>
            </a:r>
            <a:r>
              <a:rPr lang="en-US" altLang="zh-CN" dirty="0" smtClean="0"/>
              <a:t>:</a:t>
            </a:r>
            <a:r>
              <a:rPr lang="zh-CN" altLang="zh-CN" dirty="0" smtClean="0"/>
              <a:t>理论型</a:t>
            </a:r>
            <a:r>
              <a:rPr lang="zh-CN" altLang="en-US" dirty="0"/>
              <a:t>、</a:t>
            </a:r>
            <a:r>
              <a:rPr lang="zh-CN" altLang="zh-CN" dirty="0" smtClean="0"/>
              <a:t>经济型</a:t>
            </a:r>
            <a:r>
              <a:rPr lang="zh-CN" altLang="en-US" dirty="0"/>
              <a:t>、</a:t>
            </a:r>
            <a:r>
              <a:rPr lang="zh-CN" altLang="zh-CN" dirty="0" smtClean="0"/>
              <a:t>艺术型</a:t>
            </a:r>
            <a:r>
              <a:rPr lang="zh-CN" altLang="en-US" dirty="0"/>
              <a:t>、</a:t>
            </a:r>
            <a:r>
              <a:rPr lang="zh-CN" altLang="zh-CN" dirty="0" smtClean="0"/>
              <a:t>社会型</a:t>
            </a:r>
            <a:r>
              <a:rPr lang="zh-CN" altLang="en-US" dirty="0" smtClean="0"/>
              <a:t>、</a:t>
            </a:r>
            <a:r>
              <a:rPr lang="zh-CN" altLang="zh-CN" dirty="0" smtClean="0"/>
              <a:t>政治型</a:t>
            </a:r>
            <a:r>
              <a:rPr lang="zh-CN" altLang="en-US" dirty="0"/>
              <a:t>、</a:t>
            </a:r>
            <a:r>
              <a:rPr lang="zh-CN" altLang="zh-CN" dirty="0" smtClean="0"/>
              <a:t>宗教</a:t>
            </a:r>
            <a:r>
              <a:rPr lang="zh-CN" altLang="zh-CN" dirty="0"/>
              <a:t>型。</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fontScale="77500" lnSpcReduction="20000"/>
          </a:bodyPr>
          <a:lstStyle/>
          <a:p>
            <a:pPr marL="0" indent="0">
              <a:buNone/>
            </a:pPr>
            <a:r>
              <a:rPr lang="en-US" altLang="zh-CN" dirty="0"/>
              <a:t>(</a:t>
            </a:r>
            <a:r>
              <a:rPr lang="zh-CN" altLang="zh-CN" dirty="0"/>
              <a:t>六</a:t>
            </a:r>
            <a:r>
              <a:rPr lang="en-US" altLang="zh-CN" dirty="0"/>
              <a:t>)</a:t>
            </a:r>
            <a:r>
              <a:rPr lang="zh-CN" altLang="zh-CN" dirty="0"/>
              <a:t>性格九分说</a:t>
            </a:r>
            <a:endParaRPr lang="zh-CN" altLang="zh-CN" dirty="0"/>
          </a:p>
          <a:p>
            <a:pPr marL="0" indent="0">
              <a:buNone/>
            </a:pPr>
            <a:r>
              <a:rPr lang="zh-CN" altLang="zh-CN" dirty="0"/>
              <a:t>　　近年来</a:t>
            </a:r>
            <a:r>
              <a:rPr lang="en-US" altLang="zh-CN" dirty="0"/>
              <a:t>,</a:t>
            </a:r>
            <a:r>
              <a:rPr lang="zh-CN" altLang="zh-CN" dirty="0"/>
              <a:t>性格九分法作为一种新的分类方法</a:t>
            </a:r>
            <a:r>
              <a:rPr lang="en-US" altLang="zh-CN" dirty="0"/>
              <a:t>,</a:t>
            </a:r>
            <a:r>
              <a:rPr lang="zh-CN" altLang="zh-CN" dirty="0"/>
              <a:t>在国际上引起重视并逐渐流行开来。这种分类方法把性格分为九种基本类型</a:t>
            </a:r>
            <a:r>
              <a:rPr lang="en-US" altLang="zh-CN" dirty="0"/>
              <a:t>,</a:t>
            </a:r>
            <a:r>
              <a:rPr lang="zh-CN" altLang="zh-CN" dirty="0"/>
              <a:t>即</a:t>
            </a:r>
            <a:r>
              <a:rPr lang="en-US" altLang="zh-CN" dirty="0"/>
              <a:t>:</a:t>
            </a:r>
            <a:endParaRPr lang="zh-CN" altLang="zh-CN" dirty="0"/>
          </a:p>
          <a:p>
            <a:r>
              <a:rPr lang="zh-CN" altLang="zh-CN" dirty="0"/>
              <a:t>　　</a:t>
            </a:r>
            <a:r>
              <a:rPr lang="zh-CN" altLang="zh-CN" dirty="0" smtClean="0"/>
              <a:t>完美</a:t>
            </a:r>
            <a:r>
              <a:rPr lang="zh-CN" altLang="zh-CN" dirty="0"/>
              <a:t>主义型。其特征是谨慎、理智、苛求、刻板。</a:t>
            </a:r>
            <a:endParaRPr lang="zh-CN" altLang="zh-CN" dirty="0"/>
          </a:p>
          <a:p>
            <a:r>
              <a:rPr lang="zh-CN" altLang="zh-CN" dirty="0"/>
              <a:t>　　</a:t>
            </a:r>
            <a:r>
              <a:rPr lang="zh-CN" altLang="zh-CN" dirty="0" smtClean="0"/>
              <a:t>施</a:t>
            </a:r>
            <a:r>
              <a:rPr lang="zh-CN" altLang="zh-CN" dirty="0"/>
              <a:t>予者型。其特征是有同情心、感情外露</a:t>
            </a:r>
            <a:r>
              <a:rPr lang="en-US" altLang="zh-CN" dirty="0"/>
              <a:t>,</a:t>
            </a:r>
            <a:r>
              <a:rPr lang="zh-CN" altLang="zh-CN" dirty="0"/>
              <a:t>但可能具有侵略性</a:t>
            </a:r>
            <a:r>
              <a:rPr lang="en-US" altLang="zh-CN" dirty="0"/>
              <a:t>,</a:t>
            </a:r>
            <a:r>
              <a:rPr lang="zh-CN" altLang="zh-CN" dirty="0"/>
              <a:t>爱发号施令。</a:t>
            </a:r>
            <a:endParaRPr lang="zh-CN" altLang="zh-CN" dirty="0"/>
          </a:p>
          <a:p>
            <a:r>
              <a:rPr lang="zh-CN" altLang="zh-CN" dirty="0"/>
              <a:t>　　</a:t>
            </a:r>
            <a:r>
              <a:rPr lang="zh-CN" altLang="zh-CN" dirty="0" smtClean="0"/>
              <a:t>演员</a:t>
            </a:r>
            <a:r>
              <a:rPr lang="zh-CN" altLang="zh-CN" dirty="0"/>
              <a:t>型。其特征是竞争性强</a:t>
            </a:r>
            <a:r>
              <a:rPr lang="en-US" altLang="zh-CN" dirty="0"/>
              <a:t>,</a:t>
            </a:r>
            <a:r>
              <a:rPr lang="zh-CN" altLang="zh-CN" dirty="0"/>
              <a:t>能力强</a:t>
            </a:r>
            <a:r>
              <a:rPr lang="en-US" altLang="zh-CN" dirty="0"/>
              <a:t>,</a:t>
            </a:r>
            <a:r>
              <a:rPr lang="zh-CN" altLang="zh-CN" dirty="0"/>
              <a:t>有进取心</a:t>
            </a:r>
            <a:r>
              <a:rPr lang="en-US" altLang="zh-CN" dirty="0"/>
              <a:t>,</a:t>
            </a:r>
            <a:r>
              <a:rPr lang="zh-CN" altLang="zh-CN" dirty="0"/>
              <a:t>性情急躁</a:t>
            </a:r>
            <a:r>
              <a:rPr lang="en-US" altLang="zh-CN" dirty="0"/>
              <a:t>,</a:t>
            </a:r>
            <a:r>
              <a:rPr lang="zh-CN" altLang="zh-CN" dirty="0"/>
              <a:t>为自己的形象所困扰。</a:t>
            </a:r>
            <a:endParaRPr lang="zh-CN" altLang="zh-CN" dirty="0"/>
          </a:p>
          <a:p>
            <a:r>
              <a:rPr lang="zh-CN" altLang="zh-CN" dirty="0"/>
              <a:t>　　</a:t>
            </a:r>
            <a:r>
              <a:rPr lang="zh-CN" altLang="zh-CN" dirty="0" smtClean="0"/>
              <a:t>浪漫</a:t>
            </a:r>
            <a:r>
              <a:rPr lang="zh-CN" altLang="zh-CN" dirty="0"/>
              <a:t>型。其特征是有创造性</a:t>
            </a:r>
            <a:r>
              <a:rPr lang="en-US" altLang="zh-CN" dirty="0"/>
              <a:t>,</a:t>
            </a:r>
            <a:r>
              <a:rPr lang="zh-CN" altLang="zh-CN" dirty="0"/>
              <a:t>气质忧郁</a:t>
            </a:r>
            <a:r>
              <a:rPr lang="en-US" altLang="zh-CN" dirty="0"/>
              <a:t>,</a:t>
            </a:r>
            <a:r>
              <a:rPr lang="zh-CN" altLang="zh-CN" dirty="0"/>
              <a:t>热衷于不现实的事情。</a:t>
            </a:r>
            <a:endParaRPr lang="zh-CN" altLang="zh-CN" dirty="0"/>
          </a:p>
          <a:p>
            <a:r>
              <a:rPr lang="zh-CN" altLang="zh-CN" dirty="0"/>
              <a:t>　　</a:t>
            </a:r>
            <a:r>
              <a:rPr lang="zh-CN" altLang="zh-CN" dirty="0" smtClean="0"/>
              <a:t>观察</a:t>
            </a:r>
            <a:r>
              <a:rPr lang="zh-CN" altLang="zh-CN" dirty="0"/>
              <a:t>者型。其特征是情绪冷淡</a:t>
            </a:r>
            <a:r>
              <a:rPr lang="en-US" altLang="zh-CN" dirty="0"/>
              <a:t>,</a:t>
            </a:r>
            <a:r>
              <a:rPr lang="zh-CN" altLang="zh-CN" dirty="0"/>
              <a:t>超然于众人之外</a:t>
            </a:r>
            <a:r>
              <a:rPr lang="en-US" altLang="zh-CN" dirty="0"/>
              <a:t>,</a:t>
            </a:r>
            <a:r>
              <a:rPr lang="zh-CN" altLang="zh-CN" dirty="0"/>
              <a:t>不动声色</a:t>
            </a:r>
            <a:r>
              <a:rPr lang="en-US" altLang="zh-CN" dirty="0"/>
              <a:t>,</a:t>
            </a:r>
            <a:r>
              <a:rPr lang="zh-CN" altLang="zh-CN" dirty="0"/>
              <a:t>行动秘密</a:t>
            </a:r>
            <a:r>
              <a:rPr lang="en-US" altLang="zh-CN" dirty="0"/>
              <a:t>,</a:t>
            </a:r>
            <a:r>
              <a:rPr lang="zh-CN" altLang="zh-CN" dirty="0"/>
              <a:t>聪明。</a:t>
            </a:r>
            <a:endParaRPr lang="zh-CN" altLang="zh-CN" dirty="0"/>
          </a:p>
          <a:p>
            <a:r>
              <a:rPr lang="zh-CN" altLang="zh-CN" dirty="0"/>
              <a:t>　　</a:t>
            </a:r>
            <a:r>
              <a:rPr lang="zh-CN" altLang="zh-CN" dirty="0" smtClean="0"/>
              <a:t>质疑</a:t>
            </a:r>
            <a:r>
              <a:rPr lang="zh-CN" altLang="zh-CN" dirty="0"/>
              <a:t>者型。其特征是怀疑成性、忠诚、胆怯</a:t>
            </a:r>
            <a:r>
              <a:rPr lang="en-US" altLang="zh-CN" dirty="0"/>
              <a:t>,</a:t>
            </a:r>
            <a:r>
              <a:rPr lang="zh-CN" altLang="zh-CN" dirty="0"/>
              <a:t>总是注意着危险的信号。</a:t>
            </a:r>
            <a:endParaRPr lang="zh-CN" altLang="zh-CN" dirty="0"/>
          </a:p>
          <a:p>
            <a:r>
              <a:rPr lang="zh-CN" altLang="zh-CN" dirty="0"/>
              <a:t>　　</a:t>
            </a:r>
            <a:r>
              <a:rPr lang="zh-CN" altLang="zh-CN" dirty="0" smtClean="0"/>
              <a:t>享乐</a:t>
            </a:r>
            <a:r>
              <a:rPr lang="zh-CN" altLang="zh-CN" dirty="0"/>
              <a:t>主义者型。其特征是热衷享受、乐天、孩子气</a:t>
            </a:r>
            <a:r>
              <a:rPr lang="en-US" altLang="zh-CN" dirty="0"/>
              <a:t>,</a:t>
            </a:r>
            <a:r>
              <a:rPr lang="zh-CN" altLang="zh-CN" dirty="0"/>
              <a:t>不愿承担义务。</a:t>
            </a:r>
            <a:endParaRPr lang="zh-CN" altLang="zh-CN" dirty="0"/>
          </a:p>
          <a:p>
            <a:r>
              <a:rPr lang="zh-CN" altLang="zh-CN" dirty="0"/>
              <a:t>　　</a:t>
            </a:r>
            <a:r>
              <a:rPr lang="zh-CN" altLang="zh-CN" dirty="0" smtClean="0"/>
              <a:t>老</a:t>
            </a:r>
            <a:r>
              <a:rPr lang="zh-CN" altLang="zh-CN" dirty="0"/>
              <a:t>板型。其特征是独裁、好斗、有保护欲、爱负责任</a:t>
            </a:r>
            <a:r>
              <a:rPr lang="en-US" altLang="zh-CN" dirty="0"/>
              <a:t>,</a:t>
            </a:r>
            <a:r>
              <a:rPr lang="zh-CN" altLang="zh-CN" dirty="0"/>
              <a:t>喜欢战胜别人。</a:t>
            </a:r>
            <a:endParaRPr lang="zh-CN" altLang="zh-CN" dirty="0"/>
          </a:p>
          <a:p>
            <a:r>
              <a:rPr lang="zh-CN" altLang="zh-CN" dirty="0"/>
              <a:t>　　</a:t>
            </a:r>
            <a:r>
              <a:rPr lang="zh-CN" altLang="zh-CN" dirty="0" smtClean="0"/>
              <a:t>调停</a:t>
            </a:r>
            <a:r>
              <a:rPr lang="zh-CN" altLang="zh-CN" dirty="0"/>
              <a:t>者型。其特征是有耐心、沉稳、会安慰人</a:t>
            </a:r>
            <a:r>
              <a:rPr lang="en-US" altLang="zh-CN" dirty="0"/>
              <a:t>,</a:t>
            </a:r>
            <a:r>
              <a:rPr lang="zh-CN" altLang="zh-CN" dirty="0"/>
              <a:t>但可能因耽于享受而对现实不闻不问。</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35480"/>
            <a:ext cx="8686800" cy="4389120"/>
          </a:xfrm>
        </p:spPr>
        <p:txBody>
          <a:bodyPr>
            <a:normAutofit fontScale="92500"/>
          </a:bodyPr>
          <a:lstStyle/>
          <a:p>
            <a:pPr marL="0" indent="0">
              <a:lnSpc>
                <a:spcPct val="200000"/>
              </a:lnSpc>
              <a:buNone/>
            </a:pPr>
            <a:r>
              <a:rPr lang="zh-CN" altLang="zh-CN" dirty="0"/>
              <a:t>三、消费者的性格类型</a:t>
            </a:r>
            <a:endParaRPr lang="zh-CN" altLang="zh-CN" dirty="0"/>
          </a:p>
          <a:p>
            <a:pPr marL="0" indent="0">
              <a:lnSpc>
                <a:spcPct val="200000"/>
              </a:lnSpc>
              <a:buNone/>
            </a:pPr>
            <a:r>
              <a:rPr lang="en-US" altLang="zh-CN" dirty="0"/>
              <a:t>(</a:t>
            </a:r>
            <a:r>
              <a:rPr lang="zh-CN" altLang="zh-CN" dirty="0"/>
              <a:t>一</a:t>
            </a:r>
            <a:r>
              <a:rPr lang="en-US" altLang="zh-CN" dirty="0"/>
              <a:t>)</a:t>
            </a:r>
            <a:r>
              <a:rPr lang="zh-CN" altLang="zh-CN" dirty="0"/>
              <a:t>从消费态度角度分类</a:t>
            </a:r>
            <a:r>
              <a:rPr lang="en-US" altLang="zh-CN" dirty="0"/>
              <a:t>,</a:t>
            </a:r>
            <a:r>
              <a:rPr lang="zh-CN" altLang="zh-CN" dirty="0"/>
              <a:t>可以分为节俭型、保守型和随意型</a:t>
            </a:r>
            <a:endParaRPr lang="zh-CN" altLang="zh-CN" dirty="0"/>
          </a:p>
          <a:p>
            <a:pPr marL="0" indent="0">
              <a:lnSpc>
                <a:spcPct val="200000"/>
              </a:lnSpc>
              <a:buNone/>
            </a:pPr>
            <a:r>
              <a:rPr lang="en-US" altLang="zh-CN" dirty="0"/>
              <a:t>(</a:t>
            </a:r>
            <a:r>
              <a:rPr lang="zh-CN" altLang="zh-CN" dirty="0"/>
              <a:t>二</a:t>
            </a:r>
            <a:r>
              <a:rPr lang="en-US" altLang="zh-CN" dirty="0"/>
              <a:t>)</a:t>
            </a:r>
            <a:r>
              <a:rPr lang="zh-CN" altLang="zh-CN" dirty="0"/>
              <a:t>从购买行为方式角度分类</a:t>
            </a:r>
            <a:r>
              <a:rPr lang="en-US" altLang="zh-CN" dirty="0"/>
              <a:t>,</a:t>
            </a:r>
            <a:r>
              <a:rPr lang="zh-CN" altLang="zh-CN" dirty="0"/>
              <a:t>可以分为习惯型、慎重型、挑剔型和被动型</a:t>
            </a:r>
            <a:endParaRPr lang="zh-CN" altLang="zh-CN" dirty="0"/>
          </a:p>
          <a:p>
            <a:pPr marL="0" indent="0">
              <a:lnSpc>
                <a:spcPct val="200000"/>
              </a:lnSpc>
              <a:buNone/>
            </a:pPr>
            <a:r>
              <a:rPr lang="en-US" altLang="zh-CN" dirty="0"/>
              <a:t>(</a:t>
            </a:r>
            <a:r>
              <a:rPr lang="zh-CN" altLang="zh-CN" dirty="0"/>
              <a:t>三</a:t>
            </a:r>
            <a:r>
              <a:rPr lang="en-US" altLang="zh-CN" dirty="0"/>
              <a:t>)</a:t>
            </a:r>
            <a:r>
              <a:rPr lang="zh-CN" altLang="zh-CN" dirty="0"/>
              <a:t>从人际关系的角度分类</a:t>
            </a:r>
            <a:r>
              <a:rPr lang="en-US" altLang="zh-CN" dirty="0"/>
              <a:t>,</a:t>
            </a:r>
            <a:r>
              <a:rPr lang="zh-CN" altLang="zh-CN" dirty="0"/>
              <a:t>可以分为逊顺型、攻击型和孤立型</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第三节　消费者的能力</a:t>
            </a:r>
            <a:endParaRPr lang="zh-CN" altLang="zh-CN" dirty="0"/>
          </a:p>
        </p:txBody>
      </p:sp>
      <p:sp>
        <p:nvSpPr>
          <p:cNvPr id="3" name="内容占位符 2"/>
          <p:cNvSpPr>
            <a:spLocks noGrp="1"/>
          </p:cNvSpPr>
          <p:nvPr>
            <p:ph idx="1"/>
          </p:nvPr>
        </p:nvSpPr>
        <p:spPr/>
        <p:txBody>
          <a:bodyPr>
            <a:normAutofit fontScale="92500" lnSpcReduction="20000"/>
          </a:bodyPr>
          <a:lstStyle/>
          <a:p>
            <a:pPr marL="0" indent="0">
              <a:buNone/>
            </a:pPr>
            <a:r>
              <a:rPr lang="zh-CN" altLang="zh-CN" dirty="0"/>
              <a:t>一、能力的含义</a:t>
            </a:r>
            <a:endParaRPr lang="zh-CN" altLang="zh-CN" dirty="0"/>
          </a:p>
          <a:p>
            <a:pPr marL="0" indent="0">
              <a:buNone/>
            </a:pPr>
            <a:r>
              <a:rPr lang="zh-CN" altLang="zh-CN" dirty="0"/>
              <a:t>　　所谓能力</a:t>
            </a:r>
            <a:r>
              <a:rPr lang="en-US" altLang="zh-CN" dirty="0"/>
              <a:t>,</a:t>
            </a:r>
            <a:r>
              <a:rPr lang="zh-CN" altLang="zh-CN" dirty="0"/>
              <a:t>是指人顺利完成某项活动的本领</a:t>
            </a:r>
            <a:r>
              <a:rPr lang="en-US" altLang="zh-CN" dirty="0"/>
              <a:t>,</a:t>
            </a:r>
            <a:r>
              <a:rPr lang="zh-CN" altLang="zh-CN" dirty="0"/>
              <a:t>它是一种直接影响活动效率的个性心理特征</a:t>
            </a:r>
            <a:r>
              <a:rPr lang="zh-CN" altLang="zh-CN" dirty="0" smtClean="0"/>
              <a:t>。</a:t>
            </a:r>
            <a:r>
              <a:rPr lang="zh-CN" altLang="zh-CN" dirty="0"/>
              <a:t>能力包括完成一定活动的具体方式以及顺利完成一定活动所必需的个性心理特征</a:t>
            </a:r>
            <a:r>
              <a:rPr lang="zh-CN" altLang="zh-CN" dirty="0" smtClean="0"/>
              <a:t>。</a:t>
            </a:r>
            <a:endParaRPr lang="en-US" altLang="zh-CN" dirty="0" smtClean="0"/>
          </a:p>
          <a:p>
            <a:pPr marL="0" indent="0">
              <a:buNone/>
            </a:pPr>
            <a:r>
              <a:rPr lang="zh-CN" altLang="zh-CN" dirty="0"/>
              <a:t>　　人的能力是由多种具体能力构成的有机结构体。其中</a:t>
            </a:r>
            <a:r>
              <a:rPr lang="en-US" altLang="zh-CN" dirty="0"/>
              <a:t>,</a:t>
            </a:r>
            <a:r>
              <a:rPr lang="zh-CN" altLang="zh-CN" dirty="0"/>
              <a:t>根据作用方式不同</a:t>
            </a:r>
            <a:r>
              <a:rPr lang="en-US" altLang="zh-CN" dirty="0"/>
              <a:t>,</a:t>
            </a:r>
            <a:r>
              <a:rPr lang="zh-CN" altLang="zh-CN" dirty="0"/>
              <a:t>能力可以分为一般能力和特殊能力。</a:t>
            </a:r>
            <a:endParaRPr lang="zh-CN" altLang="zh-CN" dirty="0"/>
          </a:p>
          <a:p>
            <a:pPr marL="0" indent="0">
              <a:buNone/>
            </a:pPr>
            <a:r>
              <a:rPr lang="zh-CN" altLang="zh-CN" dirty="0"/>
              <a:t>　　根据在结构中所处地位不同</a:t>
            </a:r>
            <a:r>
              <a:rPr lang="en-US" altLang="zh-CN" dirty="0"/>
              <a:t>,</a:t>
            </a:r>
            <a:r>
              <a:rPr lang="zh-CN" altLang="zh-CN" dirty="0"/>
              <a:t>能力分为优势能力和非优势能力。所谓优势能力</a:t>
            </a:r>
            <a:r>
              <a:rPr lang="en-US" altLang="zh-CN" dirty="0"/>
              <a:t>,</a:t>
            </a:r>
            <a:r>
              <a:rPr lang="zh-CN" altLang="zh-CN" dirty="0"/>
              <a:t>是指在能力结构中处于主导地位、表现最为突出的能力。所谓非优势能力</a:t>
            </a:r>
            <a:r>
              <a:rPr lang="en-US" altLang="zh-CN" dirty="0"/>
              <a:t>,</a:t>
            </a:r>
            <a:r>
              <a:rPr lang="zh-CN" altLang="zh-CN" dirty="0"/>
              <a:t>则是指处于从属地位、表现比较微弱的能力。</a:t>
            </a:r>
            <a:endParaRPr lang="zh-CN" altLang="zh-CN" dirty="0"/>
          </a:p>
          <a:p>
            <a:pPr marL="0" indent="0">
              <a:buNone/>
            </a:pPr>
            <a:r>
              <a:rPr lang="zh-CN" altLang="zh-CN" dirty="0"/>
              <a:t>　　能力的差异是客观存在的</a:t>
            </a:r>
            <a:r>
              <a:rPr lang="en-US" altLang="zh-CN" dirty="0"/>
              <a:t>,</a:t>
            </a:r>
            <a:r>
              <a:rPr lang="zh-CN" altLang="zh-CN" dirty="0"/>
              <a:t>其表现为质的差异和量的差异两个方面。质的差异表现为能力类型的差异</a:t>
            </a:r>
            <a:r>
              <a:rPr lang="en-US" altLang="zh-CN" dirty="0"/>
              <a:t>,</a:t>
            </a:r>
            <a:r>
              <a:rPr lang="zh-CN" altLang="zh-CN" dirty="0"/>
              <a:t>量的差异表现为能力发展水平的差异和能力表现早晚的差异。</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一</a:t>
            </a:r>
            <a:r>
              <a:rPr lang="en-US" altLang="zh-CN" dirty="0"/>
              <a:t>)</a:t>
            </a:r>
            <a:r>
              <a:rPr lang="zh-CN" altLang="zh-CN" dirty="0"/>
              <a:t>能力水平的差异</a:t>
            </a:r>
            <a:endParaRPr lang="zh-CN" altLang="zh-CN" dirty="0"/>
          </a:p>
          <a:p>
            <a:pPr marL="0" indent="0">
              <a:buNone/>
            </a:pPr>
            <a:r>
              <a:rPr lang="zh-CN" altLang="zh-CN" dirty="0"/>
              <a:t>　　水平差异表现在同种能力的水平高低上</a:t>
            </a:r>
            <a:r>
              <a:rPr lang="en-US" altLang="zh-CN" dirty="0"/>
              <a:t>,</a:t>
            </a:r>
            <a:r>
              <a:rPr lang="zh-CN" altLang="zh-CN" dirty="0"/>
              <a:t>能力水平的高低又集中体现在人的智商水平的差异上。根据智商分数的测试</a:t>
            </a:r>
            <a:r>
              <a:rPr lang="en-US" altLang="zh-CN" dirty="0"/>
              <a:t>,</a:t>
            </a:r>
            <a:r>
              <a:rPr lang="zh-CN" altLang="zh-CN" dirty="0"/>
              <a:t>超过</a:t>
            </a:r>
            <a:r>
              <a:rPr lang="en-US" altLang="zh-CN" dirty="0"/>
              <a:t>130</a:t>
            </a:r>
            <a:r>
              <a:rPr lang="zh-CN" altLang="zh-CN" dirty="0"/>
              <a:t>分的属于特优智能</a:t>
            </a:r>
            <a:r>
              <a:rPr lang="en-US" altLang="zh-CN" dirty="0"/>
              <a:t>,</a:t>
            </a:r>
            <a:r>
              <a:rPr lang="zh-CN" altLang="zh-CN" dirty="0"/>
              <a:t>即所谓“天才”</a:t>
            </a:r>
            <a:r>
              <a:rPr lang="en-US" altLang="zh-CN" dirty="0"/>
              <a:t>;</a:t>
            </a:r>
            <a:r>
              <a:rPr lang="zh-CN" altLang="zh-CN" dirty="0"/>
              <a:t>低于</a:t>
            </a:r>
            <a:r>
              <a:rPr lang="en-US" altLang="zh-CN" dirty="0"/>
              <a:t>70</a:t>
            </a:r>
            <a:r>
              <a:rPr lang="zh-CN" altLang="zh-CN" dirty="0"/>
              <a:t>分的则属于弱智。心理学研究表明</a:t>
            </a:r>
            <a:r>
              <a:rPr lang="en-US" altLang="zh-CN" dirty="0"/>
              <a:t>,</a:t>
            </a:r>
            <a:r>
              <a:rPr lang="zh-CN" altLang="zh-CN" dirty="0"/>
              <a:t>全部人口的智力状况基本上呈正态分布</a:t>
            </a:r>
            <a:r>
              <a:rPr lang="en-US" altLang="zh-CN" dirty="0"/>
              <a:t>,</a:t>
            </a:r>
            <a:r>
              <a:rPr lang="zh-CN" altLang="zh-CN" dirty="0"/>
              <a:t>其中特优智能和弱智的大约各占</a:t>
            </a:r>
            <a:r>
              <a:rPr lang="en-US" altLang="zh-CN" dirty="0"/>
              <a:t>2.5%,</a:t>
            </a:r>
            <a:r>
              <a:rPr lang="zh-CN" altLang="zh-CN" dirty="0"/>
              <a:t>而</a:t>
            </a:r>
            <a:r>
              <a:rPr lang="en-US" altLang="zh-CN" dirty="0"/>
              <a:t>95%</a:t>
            </a:r>
            <a:r>
              <a:rPr lang="zh-CN" altLang="zh-CN" dirty="0"/>
              <a:t>的人口的智能是在正常范围内</a:t>
            </a:r>
            <a:r>
              <a:rPr lang="en-US" altLang="zh-CN" dirty="0"/>
              <a:t>,</a:t>
            </a:r>
            <a:r>
              <a:rPr lang="zh-CN" altLang="zh-CN" dirty="0"/>
              <a:t>即介于</a:t>
            </a:r>
            <a:r>
              <a:rPr lang="en-US" altLang="zh-CN" dirty="0"/>
              <a:t>70~130</a:t>
            </a:r>
            <a:r>
              <a:rPr lang="zh-CN" altLang="zh-CN" dirty="0"/>
              <a:t>分之间。消费者作为与全部人口等同的最大人群</a:t>
            </a:r>
            <a:r>
              <a:rPr lang="en-US" altLang="zh-CN" dirty="0"/>
              <a:t>,</a:t>
            </a:r>
            <a:r>
              <a:rPr lang="zh-CN" altLang="zh-CN" dirty="0"/>
              <a:t>同样存在上述情况。</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二</a:t>
            </a:r>
            <a:r>
              <a:rPr lang="en-US" altLang="zh-CN" dirty="0"/>
              <a:t>)</a:t>
            </a:r>
            <a:r>
              <a:rPr lang="zh-CN" altLang="zh-CN" dirty="0"/>
              <a:t>能力类型的差异</a:t>
            </a:r>
            <a:endParaRPr lang="zh-CN" altLang="zh-CN" dirty="0"/>
          </a:p>
          <a:p>
            <a:pPr marL="0" indent="0">
              <a:buNone/>
            </a:pPr>
            <a:r>
              <a:rPr lang="zh-CN" altLang="zh-CN" dirty="0"/>
              <a:t>　　能力类型的差异主要是指人与人之间具有不同的优势能力。例如</a:t>
            </a:r>
            <a:r>
              <a:rPr lang="en-US" altLang="zh-CN" dirty="0"/>
              <a:t>,</a:t>
            </a:r>
            <a:r>
              <a:rPr lang="zh-CN" altLang="zh-CN" dirty="0"/>
              <a:t>有的人善于抽象思维</a:t>
            </a:r>
            <a:r>
              <a:rPr lang="en-US" altLang="zh-CN" dirty="0"/>
              <a:t>,</a:t>
            </a:r>
            <a:r>
              <a:rPr lang="zh-CN" altLang="zh-CN" dirty="0"/>
              <a:t>有的人善于形象思维</a:t>
            </a:r>
            <a:r>
              <a:rPr lang="en-US" altLang="zh-CN" dirty="0"/>
              <a:t>;</a:t>
            </a:r>
            <a:r>
              <a:rPr lang="zh-CN" altLang="zh-CN" dirty="0"/>
              <a:t>有的人长于模仿</a:t>
            </a:r>
            <a:r>
              <a:rPr lang="en-US" altLang="zh-CN" dirty="0"/>
              <a:t>,</a:t>
            </a:r>
            <a:r>
              <a:rPr lang="zh-CN" altLang="zh-CN" dirty="0"/>
              <a:t>有的人长于创造</a:t>
            </a:r>
            <a:r>
              <a:rPr lang="en-US" altLang="zh-CN" dirty="0"/>
              <a:t>;</a:t>
            </a:r>
            <a:r>
              <a:rPr lang="zh-CN" altLang="zh-CN" dirty="0"/>
              <a:t>有的人擅长社交</a:t>
            </a:r>
            <a:r>
              <a:rPr lang="en-US" altLang="zh-CN" dirty="0"/>
              <a:t>,</a:t>
            </a:r>
            <a:r>
              <a:rPr lang="zh-CN" altLang="zh-CN" dirty="0"/>
              <a:t>有的人则不善交际。在消费实践中</a:t>
            </a:r>
            <a:r>
              <a:rPr lang="en-US" altLang="zh-CN" dirty="0"/>
              <a:t>,</a:t>
            </a:r>
            <a:r>
              <a:rPr lang="zh-CN" altLang="zh-CN" dirty="0"/>
              <a:t>更有意义的是消费者能力类型的差异。正是由于消费者在能力类型上千差万别</a:t>
            </a:r>
            <a:r>
              <a:rPr lang="en-US" altLang="zh-CN" dirty="0"/>
              <a:t>,</a:t>
            </a:r>
            <a:r>
              <a:rPr lang="zh-CN" altLang="zh-CN" dirty="0"/>
              <a:t>才使消费活动的效率与效果明显不同。</a:t>
            </a:r>
            <a:endParaRPr lang="zh-CN" altLang="zh-CN" dirty="0"/>
          </a:p>
          <a:p>
            <a:pPr marL="0" indent="0">
              <a:buNone/>
            </a:pPr>
            <a:r>
              <a:rPr lang="en-US" altLang="zh-CN" dirty="0"/>
              <a:t>(</a:t>
            </a:r>
            <a:r>
              <a:rPr lang="zh-CN" altLang="zh-CN" dirty="0"/>
              <a:t>三</a:t>
            </a:r>
            <a:r>
              <a:rPr lang="en-US" altLang="zh-CN" dirty="0"/>
              <a:t>)</a:t>
            </a:r>
            <a:r>
              <a:rPr lang="zh-CN" altLang="zh-CN" dirty="0"/>
              <a:t>能力表现时间的差异</a:t>
            </a:r>
            <a:endParaRPr lang="zh-CN" altLang="zh-CN" dirty="0"/>
          </a:p>
          <a:p>
            <a:pPr marL="0" indent="0">
              <a:buNone/>
            </a:pPr>
            <a:r>
              <a:rPr lang="zh-CN" altLang="zh-CN" dirty="0"/>
              <a:t>　　人的能力不仅在水平和类型上存在差异</a:t>
            </a:r>
            <a:r>
              <a:rPr lang="en-US" altLang="zh-CN" dirty="0"/>
              <a:t>,</a:t>
            </a:r>
            <a:r>
              <a:rPr lang="zh-CN" altLang="zh-CN" dirty="0"/>
              <a:t>而且在表现时间的早晚上也有明显不同。例如</a:t>
            </a:r>
            <a:r>
              <a:rPr lang="en-US" altLang="zh-CN" dirty="0"/>
              <a:t>,</a:t>
            </a:r>
            <a:r>
              <a:rPr lang="zh-CN" altLang="zh-CN" dirty="0"/>
              <a:t>有的人天生早慧</a:t>
            </a:r>
            <a:r>
              <a:rPr lang="en-US" altLang="zh-CN" dirty="0"/>
              <a:t>,</a:t>
            </a:r>
            <a:r>
              <a:rPr lang="zh-CN" altLang="zh-CN" dirty="0"/>
              <a:t>有的人则大器晚成。消费者能力表现的早晚</a:t>
            </a:r>
            <a:r>
              <a:rPr lang="en-US" altLang="zh-CN" dirty="0"/>
              <a:t>,</a:t>
            </a:r>
            <a:r>
              <a:rPr lang="zh-CN" altLang="zh-CN" dirty="0"/>
              <a:t>主要与后天消费实践的多少及专门训练程度有关。</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628800"/>
            <a:ext cx="8229600" cy="4695800"/>
          </a:xfrm>
        </p:spPr>
        <p:txBody>
          <a:bodyPr>
            <a:normAutofit fontScale="92500" lnSpcReduction="10000"/>
          </a:bodyPr>
          <a:lstStyle/>
          <a:p>
            <a:pPr marL="0" indent="0">
              <a:buNone/>
            </a:pPr>
            <a:r>
              <a:rPr lang="zh-CN" altLang="zh-CN" dirty="0"/>
              <a:t>二、消费者的能力构成与种类</a:t>
            </a:r>
            <a:endParaRPr lang="zh-CN" altLang="zh-CN" dirty="0"/>
          </a:p>
          <a:p>
            <a:pPr marL="0" indent="0">
              <a:buNone/>
            </a:pPr>
            <a:r>
              <a:rPr lang="zh-CN" altLang="zh-CN" dirty="0"/>
              <a:t>　　消费者的能力是由多种能力要素构成的有机结构体。根据其层次、作用和性质的不同</a:t>
            </a:r>
            <a:r>
              <a:rPr lang="en-US" altLang="zh-CN" dirty="0"/>
              <a:t>,</a:t>
            </a:r>
            <a:r>
              <a:rPr lang="zh-CN" altLang="zh-CN" dirty="0"/>
              <a:t>消费者的能力可以分为以下几个方面</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从事各种消费活动所需要的基本能力</a:t>
            </a:r>
            <a:endParaRPr lang="zh-CN" altLang="zh-CN" dirty="0"/>
          </a:p>
          <a:p>
            <a:pPr marL="0" indent="0">
              <a:buNone/>
            </a:pPr>
            <a:r>
              <a:rPr lang="zh-CN" altLang="zh-CN" dirty="0"/>
              <a:t>　　</a:t>
            </a:r>
            <a:r>
              <a:rPr lang="en-US" altLang="zh-CN" dirty="0"/>
              <a:t>1.</a:t>
            </a:r>
            <a:r>
              <a:rPr lang="zh-CN" altLang="zh-CN" dirty="0"/>
              <a:t>感知能力</a:t>
            </a:r>
            <a:endParaRPr lang="zh-CN" altLang="zh-CN" dirty="0"/>
          </a:p>
          <a:p>
            <a:pPr marL="0" indent="0">
              <a:buNone/>
            </a:pPr>
            <a:r>
              <a:rPr lang="zh-CN" altLang="zh-CN" dirty="0"/>
              <a:t>　　</a:t>
            </a:r>
            <a:r>
              <a:rPr lang="en-US" altLang="zh-CN" dirty="0"/>
              <a:t>2.</a:t>
            </a:r>
            <a:r>
              <a:rPr lang="zh-CN" altLang="zh-CN" dirty="0"/>
              <a:t>分析评价能力</a:t>
            </a:r>
            <a:endParaRPr lang="zh-CN" altLang="zh-CN" dirty="0"/>
          </a:p>
          <a:p>
            <a:pPr marL="0" indent="0">
              <a:buNone/>
            </a:pPr>
            <a:r>
              <a:rPr lang="zh-CN" altLang="zh-CN" dirty="0"/>
              <a:t>　　</a:t>
            </a:r>
            <a:r>
              <a:rPr lang="en-US" altLang="zh-CN" dirty="0"/>
              <a:t>3.</a:t>
            </a:r>
            <a:r>
              <a:rPr lang="zh-CN" altLang="zh-CN" dirty="0"/>
              <a:t>选择决策能力</a:t>
            </a:r>
            <a:endParaRPr lang="zh-CN" altLang="zh-CN" dirty="0"/>
          </a:p>
          <a:p>
            <a:pPr marL="0" indent="0">
              <a:buNone/>
            </a:pPr>
            <a:r>
              <a:rPr lang="zh-CN" altLang="zh-CN" dirty="0"/>
              <a:t>　　</a:t>
            </a:r>
            <a:r>
              <a:rPr lang="en-US" altLang="zh-CN" dirty="0"/>
              <a:t>4.</a:t>
            </a:r>
            <a:r>
              <a:rPr lang="zh-CN" altLang="zh-CN" dirty="0"/>
              <a:t>记忆力、想象力</a:t>
            </a:r>
            <a:endParaRPr lang="zh-CN" altLang="zh-CN" dirty="0"/>
          </a:p>
          <a:p>
            <a:pPr marL="0" indent="0">
              <a:buNone/>
            </a:pPr>
            <a:r>
              <a:rPr lang="en-US" altLang="zh-CN" dirty="0"/>
              <a:t>(</a:t>
            </a:r>
            <a:r>
              <a:rPr lang="zh-CN" altLang="zh-CN" dirty="0"/>
              <a:t>二</a:t>
            </a:r>
            <a:r>
              <a:rPr lang="en-US" altLang="zh-CN" dirty="0"/>
              <a:t>)</a:t>
            </a:r>
            <a:r>
              <a:rPr lang="zh-CN" altLang="zh-CN" dirty="0"/>
              <a:t>从事特殊消费活动所需要的特殊能力</a:t>
            </a:r>
            <a:endParaRPr lang="zh-CN" altLang="zh-CN" dirty="0"/>
          </a:p>
          <a:p>
            <a:pPr marL="0" indent="0">
              <a:buNone/>
            </a:pPr>
            <a:r>
              <a:rPr lang="en-US" altLang="zh-CN" dirty="0"/>
              <a:t>(</a:t>
            </a:r>
            <a:r>
              <a:rPr lang="zh-CN" altLang="zh-CN" dirty="0"/>
              <a:t>三</a:t>
            </a:r>
            <a:r>
              <a:rPr lang="en-US" altLang="zh-CN" dirty="0"/>
              <a:t>)</a:t>
            </a:r>
            <a:r>
              <a:rPr lang="zh-CN" altLang="zh-CN" dirty="0"/>
              <a:t>消费者对自身权益的保护能力</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35480"/>
            <a:ext cx="8229600" cy="4922520"/>
          </a:xfrm>
        </p:spPr>
        <p:txBody>
          <a:bodyPr>
            <a:normAutofit fontScale="77500" lnSpcReduction="20000"/>
          </a:bodyPr>
          <a:lstStyle/>
          <a:p>
            <a:pPr marL="0" indent="0">
              <a:buNone/>
            </a:pPr>
            <a:r>
              <a:rPr lang="zh-CN" altLang="zh-CN" dirty="0"/>
              <a:t>三、能力与消费行为表现</a:t>
            </a:r>
            <a:endParaRPr lang="zh-CN" altLang="zh-CN" dirty="0"/>
          </a:p>
          <a:p>
            <a:pPr marL="0" indent="0">
              <a:buNone/>
            </a:pPr>
            <a:r>
              <a:rPr lang="zh-CN" altLang="zh-CN" dirty="0"/>
              <a:t>　　消费者的能力特性与消费行为直接相关</a:t>
            </a:r>
            <a:r>
              <a:rPr lang="en-US" altLang="zh-CN" dirty="0"/>
              <a:t>,</a:t>
            </a:r>
            <a:r>
              <a:rPr lang="zh-CN" altLang="zh-CN" dirty="0"/>
              <a:t>其能力差异必然使他们在购买和使用商品过程中表现出不同的行为特点。具体可以分为以下几种典型类型</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成熟型</a:t>
            </a:r>
            <a:r>
              <a:rPr lang="en-US" altLang="zh-CN" dirty="0"/>
              <a:t>(</a:t>
            </a:r>
            <a:r>
              <a:rPr lang="zh-CN" altLang="zh-CN" dirty="0"/>
              <a:t>特殊型</a:t>
            </a:r>
            <a:r>
              <a:rPr lang="en-US" altLang="zh-CN" dirty="0"/>
              <a:t>)</a:t>
            </a:r>
            <a:endParaRPr lang="zh-CN" altLang="zh-CN" dirty="0"/>
          </a:p>
          <a:p>
            <a:pPr marL="0" indent="0">
              <a:buNone/>
            </a:pPr>
            <a:r>
              <a:rPr lang="zh-CN" altLang="zh-CN" dirty="0"/>
              <a:t>　　这类消费者通常具有较全面的能力构成。他们对于所需要的商品不仅非常了解</a:t>
            </a:r>
            <a:r>
              <a:rPr lang="en-US" altLang="zh-CN" dirty="0"/>
              <a:t>,</a:t>
            </a:r>
            <a:r>
              <a:rPr lang="zh-CN" altLang="zh-CN" dirty="0"/>
              <a:t>而且具有长期的购买和使用经验</a:t>
            </a:r>
            <a:r>
              <a:rPr lang="en-US" altLang="zh-CN" dirty="0"/>
              <a:t>,</a:t>
            </a:r>
            <a:r>
              <a:rPr lang="zh-CN" altLang="zh-CN" dirty="0"/>
              <a:t>对商品的性能、质量、价格、市场行情、生产情况等方面的信息极为熟悉</a:t>
            </a:r>
            <a:r>
              <a:rPr lang="en-US" altLang="zh-CN" dirty="0"/>
              <a:t>,</a:t>
            </a:r>
            <a:r>
              <a:rPr lang="zh-CN" altLang="zh-CN" dirty="0"/>
              <a:t>其内行程度甚至超过售货人员。</a:t>
            </a:r>
            <a:endParaRPr lang="zh-CN" altLang="zh-CN" dirty="0"/>
          </a:p>
          <a:p>
            <a:pPr marL="0" indent="0">
              <a:buNone/>
            </a:pPr>
            <a:r>
              <a:rPr lang="en-US" altLang="zh-CN" dirty="0"/>
              <a:t>(</a:t>
            </a:r>
            <a:r>
              <a:rPr lang="zh-CN" altLang="zh-CN" dirty="0"/>
              <a:t>二</a:t>
            </a:r>
            <a:r>
              <a:rPr lang="en-US" altLang="zh-CN" dirty="0"/>
              <a:t>)</a:t>
            </a:r>
            <a:r>
              <a:rPr lang="zh-CN" altLang="zh-CN" dirty="0"/>
              <a:t>一般型</a:t>
            </a:r>
            <a:r>
              <a:rPr lang="en-US" altLang="zh-CN" dirty="0"/>
              <a:t>(</a:t>
            </a:r>
            <a:r>
              <a:rPr lang="zh-CN" altLang="zh-CN" dirty="0"/>
              <a:t>普通型</a:t>
            </a:r>
            <a:r>
              <a:rPr lang="en-US" altLang="zh-CN" dirty="0"/>
              <a:t>)</a:t>
            </a:r>
            <a:endParaRPr lang="zh-CN" altLang="zh-CN" dirty="0"/>
          </a:p>
          <a:p>
            <a:pPr marL="0" indent="0">
              <a:buNone/>
            </a:pPr>
            <a:r>
              <a:rPr lang="zh-CN" altLang="zh-CN" dirty="0"/>
              <a:t>　　这类消费者的能力结构和水平处于中等状况。他们通常具备一些商品方面的知识</a:t>
            </a:r>
            <a:r>
              <a:rPr lang="en-US" altLang="zh-CN" dirty="0"/>
              <a:t>,</a:t>
            </a:r>
            <a:r>
              <a:rPr lang="zh-CN" altLang="zh-CN" dirty="0"/>
              <a:t>并掌握了有限的商品信息</a:t>
            </a:r>
            <a:r>
              <a:rPr lang="en-US" altLang="zh-CN" dirty="0"/>
              <a:t>,</a:t>
            </a:r>
            <a:r>
              <a:rPr lang="zh-CN" altLang="zh-CN" dirty="0"/>
              <a:t>但是缺乏相应的消费经验</a:t>
            </a:r>
            <a:r>
              <a:rPr lang="en-US" altLang="zh-CN" dirty="0"/>
              <a:t>,</a:t>
            </a:r>
            <a:r>
              <a:rPr lang="zh-CN" altLang="zh-CN" dirty="0"/>
              <a:t>主要通过广告宣传、他人介绍等途径来了解和认识商品</a:t>
            </a:r>
            <a:r>
              <a:rPr lang="en-US" altLang="zh-CN" dirty="0"/>
              <a:t>,</a:t>
            </a:r>
            <a:r>
              <a:rPr lang="zh-CN" altLang="zh-CN" dirty="0"/>
              <a:t>因此</a:t>
            </a:r>
            <a:r>
              <a:rPr lang="en-US" altLang="zh-CN" dirty="0"/>
              <a:t>,</a:t>
            </a:r>
            <a:r>
              <a:rPr lang="zh-CN" altLang="zh-CN" dirty="0"/>
              <a:t>这类消费者对商品了解的深度远不及成熟型消费者。</a:t>
            </a:r>
            <a:endParaRPr lang="zh-CN" altLang="zh-CN" dirty="0"/>
          </a:p>
          <a:p>
            <a:pPr marL="0" indent="0">
              <a:buNone/>
            </a:pPr>
            <a:r>
              <a:rPr lang="en-US" altLang="zh-CN" dirty="0"/>
              <a:t>(</a:t>
            </a:r>
            <a:r>
              <a:rPr lang="zh-CN" altLang="zh-CN" dirty="0"/>
              <a:t>三</a:t>
            </a:r>
            <a:r>
              <a:rPr lang="en-US" altLang="zh-CN" dirty="0"/>
              <a:t>)</a:t>
            </a:r>
            <a:r>
              <a:rPr lang="zh-CN" altLang="zh-CN" dirty="0"/>
              <a:t>缺乏型</a:t>
            </a:r>
            <a:r>
              <a:rPr lang="en-US" altLang="zh-CN" dirty="0"/>
              <a:t>(</a:t>
            </a:r>
            <a:r>
              <a:rPr lang="zh-CN" altLang="zh-CN" dirty="0"/>
              <a:t>幼稚型</a:t>
            </a:r>
            <a:r>
              <a:rPr lang="en-US" altLang="zh-CN" dirty="0"/>
              <a:t>)</a:t>
            </a:r>
            <a:endParaRPr lang="zh-CN" altLang="zh-CN" dirty="0"/>
          </a:p>
          <a:p>
            <a:pPr marL="0" indent="0">
              <a:buNone/>
            </a:pPr>
            <a:r>
              <a:rPr lang="zh-CN" altLang="zh-CN" dirty="0"/>
              <a:t>　　这类消费者的能力结构和水平均处于缺乏和低下状态。他们不仅不了解有关的商品知识和消费信息</a:t>
            </a:r>
            <a:r>
              <a:rPr lang="en-US" altLang="zh-CN" dirty="0"/>
              <a:t>,</a:t>
            </a:r>
            <a:r>
              <a:rPr lang="zh-CN" altLang="zh-CN" dirty="0"/>
              <a:t>而且不具备任何购买经验。</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852704"/>
          </a:xfrm>
        </p:spPr>
        <p:txBody>
          <a:bodyPr/>
          <a:lstStyle/>
          <a:p>
            <a:r>
              <a:rPr lang="zh-CN" altLang="zh-CN" dirty="0"/>
              <a:t>第一节　消费者的气质</a:t>
            </a:r>
            <a:endParaRPr lang="zh-CN" altLang="zh-CN" dirty="0"/>
          </a:p>
        </p:txBody>
      </p:sp>
      <p:sp>
        <p:nvSpPr>
          <p:cNvPr id="3" name="内容占位符 2"/>
          <p:cNvSpPr>
            <a:spLocks noGrp="1"/>
          </p:cNvSpPr>
          <p:nvPr>
            <p:ph idx="1"/>
          </p:nvPr>
        </p:nvSpPr>
        <p:spPr>
          <a:xfrm>
            <a:off x="457200" y="1935480"/>
            <a:ext cx="8229600" cy="4922520"/>
          </a:xfrm>
        </p:spPr>
        <p:txBody>
          <a:bodyPr>
            <a:normAutofit fontScale="92500" lnSpcReduction="20000"/>
          </a:bodyPr>
          <a:lstStyle/>
          <a:p>
            <a:pPr marL="0" indent="0">
              <a:buNone/>
            </a:pPr>
            <a:r>
              <a:rPr lang="zh-CN" altLang="zh-CN" dirty="0"/>
              <a:t>一、气质的概念和特征</a:t>
            </a:r>
            <a:endParaRPr lang="zh-CN" altLang="zh-CN" dirty="0"/>
          </a:p>
          <a:p>
            <a:pPr marL="0" indent="0">
              <a:buNone/>
            </a:pPr>
            <a:r>
              <a:rPr lang="zh-CN" altLang="zh-CN" dirty="0"/>
              <a:t>　　“气质”一词源于拉丁语“</a:t>
            </a:r>
            <a:r>
              <a:rPr lang="en-US" altLang="zh-CN" dirty="0" err="1"/>
              <a:t>temperamentum</a:t>
            </a:r>
            <a:r>
              <a:rPr lang="zh-CN" altLang="zh-CN" dirty="0"/>
              <a:t>”</a:t>
            </a:r>
            <a:r>
              <a:rPr lang="en-US" altLang="zh-CN" dirty="0"/>
              <a:t>,</a:t>
            </a:r>
            <a:r>
              <a:rPr lang="zh-CN" altLang="zh-CN" dirty="0"/>
              <a:t>原意是比例、关系的意思。从消费心理学的角度看</a:t>
            </a:r>
            <a:r>
              <a:rPr lang="en-US" altLang="zh-CN" dirty="0"/>
              <a:t>,</a:t>
            </a:r>
            <a:r>
              <a:rPr lang="zh-CN" altLang="zh-CN" dirty="0"/>
              <a:t>气质是指个体心理活动的典型的、稳定的动力特征。这些动力特征主要表现在心理过程的强度、速度、稳定性、灵活性及指向性上</a:t>
            </a:r>
            <a:r>
              <a:rPr lang="en-US" altLang="zh-CN" dirty="0"/>
              <a:t>,</a:t>
            </a:r>
            <a:r>
              <a:rPr lang="zh-CN" altLang="zh-CN" dirty="0"/>
              <a:t>如情绪体验的强弱与快慢、思维的敏捷性、知觉的敏锐度、注意集中时间的长短、注意转移的难易以及心理活动倾向于外部世界还是内心世界</a:t>
            </a:r>
            <a:r>
              <a:rPr lang="en-US" altLang="zh-CN" dirty="0"/>
              <a:t>,</a:t>
            </a:r>
            <a:r>
              <a:rPr lang="zh-CN" altLang="zh-CN" dirty="0"/>
              <a:t>等等。</a:t>
            </a:r>
            <a:endParaRPr lang="zh-CN" altLang="zh-CN" dirty="0"/>
          </a:p>
          <a:p>
            <a:pPr marL="0" indent="0">
              <a:buNone/>
            </a:pPr>
            <a:r>
              <a:rPr lang="zh-CN" altLang="zh-CN" dirty="0"/>
              <a:t>　　气质作为个体典型的心理动力特征</a:t>
            </a:r>
            <a:r>
              <a:rPr lang="en-US" altLang="zh-CN" dirty="0"/>
              <a:t>,</a:t>
            </a:r>
            <a:r>
              <a:rPr lang="zh-CN" altLang="zh-CN" dirty="0"/>
              <a:t>是在先天生理素质的基础上</a:t>
            </a:r>
            <a:r>
              <a:rPr lang="en-US" altLang="zh-CN" dirty="0"/>
              <a:t>,</a:t>
            </a:r>
            <a:r>
              <a:rPr lang="zh-CN" altLang="zh-CN" dirty="0"/>
              <a:t>通过生活实践</a:t>
            </a:r>
            <a:r>
              <a:rPr lang="en-US" altLang="zh-CN" dirty="0"/>
              <a:t>,</a:t>
            </a:r>
            <a:r>
              <a:rPr lang="zh-CN" altLang="zh-CN" dirty="0"/>
              <a:t>在后天条件的影响下形成的。</a:t>
            </a:r>
            <a:endParaRPr lang="zh-CN" altLang="zh-CN" dirty="0"/>
          </a:p>
          <a:p>
            <a:pPr marL="0" indent="0">
              <a:buNone/>
            </a:pPr>
            <a:r>
              <a:rPr lang="zh-CN" altLang="zh-CN" dirty="0"/>
              <a:t>　　气质的差异和影响同样存在于消费者及其消费活动中。</a:t>
            </a:r>
            <a:endParaRPr lang="zh-CN" altLang="zh-CN" dirty="0"/>
          </a:p>
          <a:p>
            <a:pPr marL="0" indent="0">
              <a:buNone/>
            </a:pPr>
            <a:r>
              <a:rPr lang="zh-CN" altLang="zh-CN" dirty="0"/>
              <a:t>　　气质作为个体稳定的心理动力特征</a:t>
            </a:r>
            <a:r>
              <a:rPr lang="en-US" altLang="zh-CN" dirty="0"/>
              <a:t>,</a:t>
            </a:r>
            <a:r>
              <a:rPr lang="zh-CN" altLang="zh-CN" dirty="0"/>
              <a:t>一经形成</a:t>
            </a:r>
            <a:r>
              <a:rPr lang="en-US" altLang="zh-CN" dirty="0"/>
              <a:t>,</a:t>
            </a:r>
            <a:r>
              <a:rPr lang="zh-CN" altLang="zh-CN" dirty="0"/>
              <a:t>便会长期保持下去</a:t>
            </a:r>
            <a:r>
              <a:rPr lang="en-US" altLang="zh-CN" dirty="0"/>
              <a:t>,</a:t>
            </a:r>
            <a:r>
              <a:rPr lang="zh-CN" altLang="zh-CN" dirty="0"/>
              <a:t>并对人的心理和行为产生持久影响。</a:t>
            </a:r>
            <a:endParaRPr lang="zh-CN" altLang="zh-CN" dirty="0"/>
          </a:p>
          <a:p>
            <a:pPr marL="0" indent="0">
              <a:buNone/>
            </a:pPr>
            <a:r>
              <a:rPr lang="zh-CN" altLang="zh-CN" dirty="0"/>
              <a:t>　　此外</a:t>
            </a:r>
            <a:r>
              <a:rPr lang="en-US" altLang="zh-CN" dirty="0"/>
              <a:t>,</a:t>
            </a:r>
            <a:r>
              <a:rPr lang="zh-CN" altLang="zh-CN" dirty="0"/>
              <a:t>作为一种心理动力特征</a:t>
            </a:r>
            <a:r>
              <a:rPr lang="en-US" altLang="zh-CN" dirty="0"/>
              <a:t>,</a:t>
            </a:r>
            <a:r>
              <a:rPr lang="zh-CN" altLang="zh-CN" dirty="0"/>
              <a:t>气质还可以影响个体进行活动的效率和效果。</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rmAutofit fontScale="90000"/>
          </a:bodyPr>
          <a:lstStyle/>
          <a:p>
            <a:r>
              <a:rPr lang="zh-CN" altLang="zh-CN" dirty="0"/>
              <a:t>第四节　消费者的兴趣</a:t>
            </a:r>
            <a:endParaRPr lang="zh-CN" altLang="zh-CN" dirty="0"/>
          </a:p>
        </p:txBody>
      </p:sp>
      <p:sp>
        <p:nvSpPr>
          <p:cNvPr id="3" name="内容占位符 2"/>
          <p:cNvSpPr>
            <a:spLocks noGrp="1"/>
          </p:cNvSpPr>
          <p:nvPr>
            <p:ph idx="1"/>
          </p:nvPr>
        </p:nvSpPr>
        <p:spPr/>
        <p:txBody>
          <a:bodyPr>
            <a:normAutofit fontScale="92500" lnSpcReduction="20000"/>
          </a:bodyPr>
          <a:lstStyle/>
          <a:p>
            <a:pPr marL="0" indent="0">
              <a:buNone/>
            </a:pPr>
            <a:r>
              <a:rPr lang="zh-CN" altLang="zh-CN" dirty="0"/>
              <a:t>一、兴趣的分类</a:t>
            </a:r>
            <a:endParaRPr lang="zh-CN" altLang="zh-CN" dirty="0"/>
          </a:p>
          <a:p>
            <a:pPr marL="0" indent="0">
              <a:buNone/>
            </a:pPr>
            <a:r>
              <a:rPr lang="en-US" altLang="zh-CN" dirty="0"/>
              <a:t>(</a:t>
            </a:r>
            <a:r>
              <a:rPr lang="zh-CN" altLang="zh-CN" dirty="0"/>
              <a:t>一</a:t>
            </a:r>
            <a:r>
              <a:rPr lang="en-US" altLang="zh-CN" dirty="0"/>
              <a:t>)</a:t>
            </a:r>
            <a:r>
              <a:rPr lang="zh-CN" altLang="zh-CN" dirty="0"/>
              <a:t>按照兴趣所包含的基本内容来划分</a:t>
            </a:r>
            <a:r>
              <a:rPr lang="en-US" altLang="zh-CN" dirty="0"/>
              <a:t>,</a:t>
            </a:r>
            <a:r>
              <a:rPr lang="zh-CN" altLang="zh-CN" dirty="0"/>
              <a:t>可以分为物质兴趣和精神兴趣</a:t>
            </a:r>
            <a:endParaRPr lang="zh-CN" altLang="zh-CN" dirty="0"/>
          </a:p>
          <a:p>
            <a:pPr marL="0" indent="0">
              <a:buNone/>
            </a:pPr>
            <a:r>
              <a:rPr lang="en-US" altLang="zh-CN" dirty="0"/>
              <a:t>(</a:t>
            </a:r>
            <a:r>
              <a:rPr lang="zh-CN" altLang="zh-CN" dirty="0"/>
              <a:t>二</a:t>
            </a:r>
            <a:r>
              <a:rPr lang="en-US" altLang="zh-CN" dirty="0"/>
              <a:t>)</a:t>
            </a:r>
            <a:r>
              <a:rPr lang="zh-CN" altLang="zh-CN" dirty="0"/>
              <a:t>按照兴趣产生的起因来划分</a:t>
            </a:r>
            <a:r>
              <a:rPr lang="en-US" altLang="zh-CN" dirty="0"/>
              <a:t>,</a:t>
            </a:r>
            <a:r>
              <a:rPr lang="zh-CN" altLang="zh-CN" dirty="0"/>
              <a:t>可以分为直接兴趣和间接兴趣</a:t>
            </a:r>
            <a:endParaRPr lang="zh-CN" altLang="zh-CN" dirty="0"/>
          </a:p>
          <a:p>
            <a:pPr marL="0" indent="0">
              <a:buNone/>
            </a:pPr>
            <a:r>
              <a:rPr lang="en-US" altLang="zh-CN" dirty="0"/>
              <a:t>(</a:t>
            </a:r>
            <a:r>
              <a:rPr lang="zh-CN" altLang="zh-CN" dirty="0"/>
              <a:t>三</a:t>
            </a:r>
            <a:r>
              <a:rPr lang="en-US" altLang="zh-CN" dirty="0"/>
              <a:t>)</a:t>
            </a:r>
            <a:r>
              <a:rPr lang="zh-CN" altLang="zh-CN" dirty="0"/>
              <a:t>按照兴趣持续时间的长短来划分</a:t>
            </a:r>
            <a:r>
              <a:rPr lang="en-US" altLang="zh-CN" dirty="0"/>
              <a:t>,</a:t>
            </a:r>
            <a:r>
              <a:rPr lang="zh-CN" altLang="zh-CN" dirty="0"/>
              <a:t>可以分为暂时兴趣和长时兴趣</a:t>
            </a:r>
            <a:endParaRPr lang="zh-CN" altLang="zh-CN" dirty="0"/>
          </a:p>
          <a:p>
            <a:pPr marL="0" indent="0">
              <a:buNone/>
            </a:pPr>
            <a:r>
              <a:rPr lang="zh-CN" altLang="zh-CN" dirty="0"/>
              <a:t>二、兴趣的特点</a:t>
            </a:r>
            <a:endParaRPr lang="zh-CN" altLang="zh-CN" dirty="0"/>
          </a:p>
          <a:p>
            <a:pPr marL="0" indent="0">
              <a:buNone/>
            </a:pPr>
            <a:r>
              <a:rPr lang="en-US" altLang="zh-CN" dirty="0"/>
              <a:t>(</a:t>
            </a:r>
            <a:r>
              <a:rPr lang="zh-CN" altLang="zh-CN" dirty="0"/>
              <a:t>一</a:t>
            </a:r>
            <a:r>
              <a:rPr lang="en-US" altLang="zh-CN" dirty="0"/>
              <a:t>)</a:t>
            </a:r>
            <a:r>
              <a:rPr lang="zh-CN" altLang="zh-CN" dirty="0"/>
              <a:t>倾向性</a:t>
            </a:r>
            <a:endParaRPr lang="zh-CN" altLang="zh-CN" dirty="0"/>
          </a:p>
          <a:p>
            <a:pPr marL="0" indent="0">
              <a:buNone/>
            </a:pPr>
            <a:r>
              <a:rPr lang="en-US" altLang="zh-CN" dirty="0"/>
              <a:t>(</a:t>
            </a:r>
            <a:r>
              <a:rPr lang="zh-CN" altLang="zh-CN" dirty="0"/>
              <a:t>二</a:t>
            </a:r>
            <a:r>
              <a:rPr lang="en-US" altLang="zh-CN" dirty="0"/>
              <a:t>)</a:t>
            </a:r>
            <a:r>
              <a:rPr lang="zh-CN" altLang="zh-CN" dirty="0"/>
              <a:t>稳定性</a:t>
            </a:r>
            <a:endParaRPr lang="zh-CN" altLang="zh-CN" dirty="0"/>
          </a:p>
          <a:p>
            <a:pPr marL="0" indent="0">
              <a:buNone/>
            </a:pPr>
            <a:r>
              <a:rPr lang="en-US" altLang="zh-CN" dirty="0"/>
              <a:t>(</a:t>
            </a:r>
            <a:r>
              <a:rPr lang="zh-CN" altLang="zh-CN" dirty="0"/>
              <a:t>三</a:t>
            </a:r>
            <a:r>
              <a:rPr lang="en-US" altLang="zh-CN" dirty="0"/>
              <a:t>)</a:t>
            </a:r>
            <a:r>
              <a:rPr lang="zh-CN" altLang="zh-CN" dirty="0"/>
              <a:t>广泛性</a:t>
            </a:r>
            <a:endParaRPr lang="zh-CN" altLang="zh-CN" dirty="0"/>
          </a:p>
          <a:p>
            <a:pPr marL="0" indent="0">
              <a:buNone/>
            </a:pPr>
            <a:r>
              <a:rPr lang="en-US" altLang="zh-CN" dirty="0"/>
              <a:t>(</a:t>
            </a:r>
            <a:r>
              <a:rPr lang="zh-CN" altLang="zh-CN" dirty="0"/>
              <a:t>四</a:t>
            </a:r>
            <a:r>
              <a:rPr lang="en-US" altLang="zh-CN" dirty="0"/>
              <a:t>)</a:t>
            </a:r>
            <a:r>
              <a:rPr lang="zh-CN" altLang="zh-CN" dirty="0"/>
              <a:t>效果性</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三、消费者购买行为中的兴趣表现</a:t>
            </a:r>
            <a:endParaRPr lang="zh-CN" altLang="zh-CN" dirty="0"/>
          </a:p>
          <a:p>
            <a:pPr marL="0" indent="0">
              <a:buNone/>
            </a:pPr>
            <a:r>
              <a:rPr lang="en-US" altLang="zh-CN" dirty="0"/>
              <a:t>(</a:t>
            </a:r>
            <a:r>
              <a:rPr lang="zh-CN" altLang="zh-CN" dirty="0"/>
              <a:t>一</a:t>
            </a:r>
            <a:r>
              <a:rPr lang="en-US" altLang="zh-CN" dirty="0"/>
              <a:t>)</a:t>
            </a:r>
            <a:r>
              <a:rPr lang="zh-CN" altLang="zh-CN" dirty="0"/>
              <a:t>商品型</a:t>
            </a:r>
            <a:endParaRPr lang="zh-CN" altLang="zh-CN" dirty="0"/>
          </a:p>
          <a:p>
            <a:pPr marL="0" indent="0">
              <a:buNone/>
            </a:pPr>
            <a:r>
              <a:rPr lang="en-US" altLang="zh-CN" dirty="0"/>
              <a:t>(</a:t>
            </a:r>
            <a:r>
              <a:rPr lang="zh-CN" altLang="zh-CN" dirty="0"/>
              <a:t>二</a:t>
            </a:r>
            <a:r>
              <a:rPr lang="en-US" altLang="zh-CN" dirty="0"/>
              <a:t>)</a:t>
            </a:r>
            <a:r>
              <a:rPr lang="zh-CN" altLang="zh-CN" dirty="0"/>
              <a:t>服务型</a:t>
            </a:r>
            <a:endParaRPr lang="zh-CN" altLang="zh-CN" dirty="0"/>
          </a:p>
          <a:p>
            <a:pPr marL="0" indent="0">
              <a:buNone/>
            </a:pPr>
            <a:r>
              <a:rPr lang="en-US" altLang="zh-CN" dirty="0"/>
              <a:t>(</a:t>
            </a:r>
            <a:r>
              <a:rPr lang="zh-CN" altLang="zh-CN" dirty="0"/>
              <a:t>三</a:t>
            </a:r>
            <a:r>
              <a:rPr lang="en-US" altLang="zh-CN" dirty="0"/>
              <a:t>)</a:t>
            </a:r>
            <a:r>
              <a:rPr lang="zh-CN" altLang="zh-CN" dirty="0"/>
              <a:t>情调型</a:t>
            </a:r>
            <a:endParaRPr lang="zh-CN" altLang="zh-CN" dirty="0"/>
          </a:p>
          <a:p>
            <a:pPr marL="0" indent="0">
              <a:buNone/>
            </a:pPr>
            <a:r>
              <a:rPr lang="en-US" altLang="zh-CN" dirty="0"/>
              <a:t>(</a:t>
            </a:r>
            <a:r>
              <a:rPr lang="zh-CN" altLang="zh-CN" dirty="0"/>
              <a:t>四</a:t>
            </a:r>
            <a:r>
              <a:rPr lang="en-US" altLang="zh-CN" dirty="0"/>
              <a:t>)</a:t>
            </a:r>
            <a:r>
              <a:rPr lang="zh-CN" altLang="zh-CN" dirty="0"/>
              <a:t>节日型</a:t>
            </a:r>
            <a:endParaRPr lang="zh-CN" altLang="zh-CN" dirty="0"/>
          </a:p>
          <a:p>
            <a:pPr marL="0" indent="0">
              <a:buNone/>
            </a:pPr>
            <a:r>
              <a:rPr lang="en-US" altLang="zh-CN" dirty="0"/>
              <a:t>(</a:t>
            </a:r>
            <a:r>
              <a:rPr lang="zh-CN" altLang="zh-CN" dirty="0"/>
              <a:t>五</a:t>
            </a:r>
            <a:r>
              <a:rPr lang="en-US" altLang="zh-CN" dirty="0"/>
              <a:t>)</a:t>
            </a:r>
            <a:r>
              <a:rPr lang="zh-CN" altLang="zh-CN" dirty="0"/>
              <a:t>时尚型</a:t>
            </a:r>
            <a:endParaRPr lang="zh-CN" altLang="zh-CN" dirty="0"/>
          </a:p>
          <a:p>
            <a:pPr marL="0" indent="0">
              <a:buNone/>
            </a:pPr>
            <a:r>
              <a:rPr lang="en-US" altLang="zh-CN" dirty="0"/>
              <a:t>(</a:t>
            </a:r>
            <a:r>
              <a:rPr lang="zh-CN" altLang="zh-CN" dirty="0"/>
              <a:t>六</a:t>
            </a:r>
            <a:r>
              <a:rPr lang="en-US" altLang="zh-CN" dirty="0"/>
              <a:t>)</a:t>
            </a:r>
            <a:r>
              <a:rPr lang="zh-CN" altLang="zh-CN" dirty="0"/>
              <a:t>娱乐型</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二、气质学说与类型</a:t>
            </a:r>
            <a:endParaRPr lang="zh-CN" altLang="zh-CN" dirty="0"/>
          </a:p>
          <a:p>
            <a:pPr marL="0" indent="0">
              <a:buNone/>
            </a:pPr>
            <a:r>
              <a:rPr lang="en-US" altLang="zh-CN" dirty="0"/>
              <a:t>(</a:t>
            </a:r>
            <a:r>
              <a:rPr lang="zh-CN" altLang="zh-CN" dirty="0"/>
              <a:t>一</a:t>
            </a:r>
            <a:r>
              <a:rPr lang="en-US" altLang="zh-CN" dirty="0"/>
              <a:t>)</a:t>
            </a:r>
            <a:r>
              <a:rPr lang="zh-CN" altLang="zh-CN" dirty="0"/>
              <a:t>主要的气质学说</a:t>
            </a:r>
            <a:endParaRPr lang="zh-CN" altLang="zh-CN" dirty="0"/>
          </a:p>
          <a:p>
            <a:pPr marL="0" indent="0">
              <a:buNone/>
            </a:pPr>
            <a:r>
              <a:rPr lang="zh-CN" altLang="zh-CN" dirty="0"/>
              <a:t>　　</a:t>
            </a:r>
            <a:r>
              <a:rPr lang="en-US" altLang="zh-CN" dirty="0"/>
              <a:t>1.</a:t>
            </a:r>
            <a:r>
              <a:rPr lang="zh-CN" altLang="zh-CN" dirty="0"/>
              <a:t>阴阳五行说</a:t>
            </a:r>
            <a:endParaRPr lang="zh-CN" altLang="zh-CN" dirty="0"/>
          </a:p>
          <a:p>
            <a:pPr marL="0" indent="0">
              <a:buNone/>
            </a:pPr>
            <a:r>
              <a:rPr lang="zh-CN" altLang="zh-CN" dirty="0"/>
              <a:t>　　</a:t>
            </a:r>
            <a:r>
              <a:rPr lang="en-US" altLang="zh-CN" dirty="0"/>
              <a:t>2.</a:t>
            </a:r>
            <a:r>
              <a:rPr lang="zh-CN" altLang="zh-CN" dirty="0"/>
              <a:t>体液说</a:t>
            </a:r>
            <a:endParaRPr lang="zh-CN" altLang="zh-CN" dirty="0"/>
          </a:p>
          <a:p>
            <a:pPr marL="0" indent="0">
              <a:buNone/>
            </a:pPr>
            <a:r>
              <a:rPr lang="zh-CN" altLang="zh-CN" dirty="0"/>
              <a:t>　　</a:t>
            </a:r>
            <a:r>
              <a:rPr lang="en-US" altLang="zh-CN" dirty="0"/>
              <a:t>3.</a:t>
            </a:r>
            <a:r>
              <a:rPr lang="zh-CN" altLang="zh-CN" dirty="0"/>
              <a:t>血型说</a:t>
            </a:r>
            <a:endParaRPr lang="zh-CN" altLang="zh-CN" dirty="0"/>
          </a:p>
          <a:p>
            <a:pPr marL="0" indent="0">
              <a:buNone/>
            </a:pPr>
            <a:r>
              <a:rPr lang="zh-CN" altLang="zh-CN" dirty="0"/>
              <a:t>　　</a:t>
            </a:r>
            <a:r>
              <a:rPr lang="en-US" altLang="zh-CN" dirty="0"/>
              <a:t>4.</a:t>
            </a:r>
            <a:r>
              <a:rPr lang="zh-CN" altLang="zh-CN" dirty="0"/>
              <a:t>体形说</a:t>
            </a:r>
            <a:endParaRPr lang="zh-CN" altLang="zh-CN" dirty="0"/>
          </a:p>
          <a:p>
            <a:pPr marL="0" indent="0">
              <a:buNone/>
            </a:pPr>
            <a:r>
              <a:rPr lang="zh-CN" altLang="zh-CN" dirty="0"/>
              <a:t>　　</a:t>
            </a:r>
            <a:r>
              <a:rPr lang="en-US" altLang="zh-CN" dirty="0"/>
              <a:t>5.</a:t>
            </a:r>
            <a:r>
              <a:rPr lang="zh-CN" altLang="zh-CN" dirty="0"/>
              <a:t>激素说</a:t>
            </a:r>
            <a:endParaRPr lang="zh-CN" altLang="zh-CN" dirty="0"/>
          </a:p>
          <a:p>
            <a:pPr marL="0" indent="0">
              <a:buNone/>
            </a:pPr>
            <a:r>
              <a:rPr lang="zh-CN" altLang="zh-CN" dirty="0"/>
              <a:t>　　</a:t>
            </a:r>
            <a:r>
              <a:rPr lang="en-US" altLang="zh-CN" dirty="0"/>
              <a:t>6.</a:t>
            </a:r>
            <a:r>
              <a:rPr lang="zh-CN" altLang="zh-CN" dirty="0"/>
              <a:t>高级神经活动类型说</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二</a:t>
            </a:r>
            <a:r>
              <a:rPr lang="en-US" altLang="zh-CN" dirty="0"/>
              <a:t>)</a:t>
            </a:r>
            <a:r>
              <a:rPr lang="zh-CN" altLang="zh-CN" dirty="0"/>
              <a:t>基本气质类型</a:t>
            </a:r>
            <a:endParaRPr lang="zh-CN" altLang="zh-CN" dirty="0"/>
          </a:p>
          <a:p>
            <a:pPr marL="0" indent="0">
              <a:buNone/>
            </a:pPr>
            <a:r>
              <a:rPr lang="zh-CN" altLang="zh-CN" dirty="0"/>
              <a:t>　　基于上述认识</a:t>
            </a:r>
            <a:r>
              <a:rPr lang="en-US" altLang="zh-CN" dirty="0"/>
              <a:t>,</a:t>
            </a:r>
            <a:r>
              <a:rPr lang="zh-CN" altLang="zh-CN" dirty="0"/>
              <a:t>我们可以把消费者的气质划分为以下四种基本类型</a:t>
            </a:r>
            <a:r>
              <a:rPr lang="en-US" altLang="zh-CN" dirty="0"/>
              <a:t>:</a:t>
            </a:r>
            <a:endParaRPr lang="zh-CN" altLang="zh-CN" dirty="0"/>
          </a:p>
          <a:p>
            <a:pPr marL="0" indent="0">
              <a:buNone/>
            </a:pPr>
            <a:r>
              <a:rPr lang="zh-CN" altLang="zh-CN" dirty="0"/>
              <a:t>　　</a:t>
            </a:r>
            <a:r>
              <a:rPr lang="en-US" altLang="zh-CN" dirty="0"/>
              <a:t>1.</a:t>
            </a:r>
            <a:r>
              <a:rPr lang="zh-CN" altLang="zh-CN" dirty="0"/>
              <a:t>胆汁质</a:t>
            </a:r>
            <a:endParaRPr lang="zh-CN" altLang="zh-CN" dirty="0"/>
          </a:p>
          <a:p>
            <a:pPr marL="0" indent="0">
              <a:buNone/>
            </a:pPr>
            <a:r>
              <a:rPr lang="zh-CN" altLang="zh-CN" dirty="0"/>
              <a:t>　　这种气质的人高级神经活动类型属于兴奋型。他们的情绪兴奋性高</a:t>
            </a:r>
            <a:r>
              <a:rPr lang="en-US" altLang="zh-CN" dirty="0"/>
              <a:t>,</a:t>
            </a:r>
            <a:r>
              <a:rPr lang="zh-CN" altLang="zh-CN" dirty="0"/>
              <a:t>抑制能力差</a:t>
            </a:r>
            <a:r>
              <a:rPr lang="en-US" altLang="zh-CN" dirty="0"/>
              <a:t>,</a:t>
            </a:r>
            <a:r>
              <a:rPr lang="zh-CN" altLang="zh-CN" dirty="0"/>
              <a:t>反应速度快</a:t>
            </a:r>
            <a:r>
              <a:rPr lang="en-US" altLang="zh-CN" dirty="0"/>
              <a:t>,</a:t>
            </a:r>
            <a:r>
              <a:rPr lang="zh-CN" altLang="zh-CN" dirty="0"/>
              <a:t>但不灵活</a:t>
            </a:r>
            <a:r>
              <a:rPr lang="en-US" altLang="zh-CN" dirty="0"/>
              <a:t>,</a:t>
            </a:r>
            <a:r>
              <a:rPr lang="zh-CN" altLang="zh-CN" dirty="0"/>
              <a:t>直率热情</a:t>
            </a:r>
            <a:r>
              <a:rPr lang="en-US" altLang="zh-CN" dirty="0"/>
              <a:t>,</a:t>
            </a:r>
            <a:r>
              <a:rPr lang="zh-CN" altLang="zh-CN" dirty="0"/>
              <a:t>精力旺盛</a:t>
            </a:r>
            <a:r>
              <a:rPr lang="en-US" altLang="zh-CN" dirty="0"/>
              <a:t>,</a:t>
            </a:r>
            <a:r>
              <a:rPr lang="zh-CN" altLang="zh-CN" dirty="0"/>
              <a:t>脾气暴躁</a:t>
            </a:r>
            <a:r>
              <a:rPr lang="en-US" altLang="zh-CN" dirty="0"/>
              <a:t>,</a:t>
            </a:r>
            <a:r>
              <a:rPr lang="zh-CN" altLang="zh-CN" dirty="0"/>
              <a:t>容易冲动</a:t>
            </a:r>
            <a:r>
              <a:rPr lang="en-US" altLang="zh-CN" dirty="0"/>
              <a:t>,</a:t>
            </a:r>
            <a:r>
              <a:rPr lang="zh-CN" altLang="zh-CN" dirty="0"/>
              <a:t>心境变化剧烈。</a:t>
            </a:r>
            <a:endParaRPr lang="zh-CN" altLang="zh-CN" dirty="0"/>
          </a:p>
          <a:p>
            <a:pPr marL="0" indent="0">
              <a:buNone/>
            </a:pPr>
            <a:r>
              <a:rPr lang="zh-CN" altLang="zh-CN" dirty="0"/>
              <a:t>　　</a:t>
            </a:r>
            <a:r>
              <a:rPr lang="en-US" altLang="zh-CN" dirty="0"/>
              <a:t>2.</a:t>
            </a:r>
            <a:r>
              <a:rPr lang="zh-CN" altLang="zh-CN" dirty="0"/>
              <a:t>多血质</a:t>
            </a:r>
            <a:endParaRPr lang="zh-CN" altLang="zh-CN" dirty="0"/>
          </a:p>
          <a:p>
            <a:pPr marL="0" indent="0">
              <a:buNone/>
            </a:pPr>
            <a:r>
              <a:rPr lang="zh-CN" altLang="zh-CN" dirty="0"/>
              <a:t>　　这种气质的人高级神经活动类型属于活泼型。他们的情绪兴奋性高</a:t>
            </a:r>
            <a:r>
              <a:rPr lang="en-US" altLang="zh-CN" dirty="0"/>
              <a:t>,</a:t>
            </a:r>
            <a:r>
              <a:rPr lang="zh-CN" altLang="zh-CN" dirty="0"/>
              <a:t>外部表露明显</a:t>
            </a:r>
            <a:r>
              <a:rPr lang="en-US" altLang="zh-CN" dirty="0"/>
              <a:t>,</a:t>
            </a:r>
            <a:r>
              <a:rPr lang="zh-CN" altLang="zh-CN" dirty="0"/>
              <a:t>反应速度快而灵活</a:t>
            </a:r>
            <a:r>
              <a:rPr lang="en-US" altLang="zh-CN" dirty="0"/>
              <a:t>,</a:t>
            </a:r>
            <a:r>
              <a:rPr lang="zh-CN" altLang="zh-CN" dirty="0"/>
              <a:t>活泼好动</a:t>
            </a:r>
            <a:r>
              <a:rPr lang="en-US" altLang="zh-CN" dirty="0"/>
              <a:t>,</a:t>
            </a:r>
            <a:r>
              <a:rPr lang="zh-CN" altLang="zh-CN" dirty="0"/>
              <a:t>动作敏捷</a:t>
            </a:r>
            <a:r>
              <a:rPr lang="en-US" altLang="zh-CN" dirty="0"/>
              <a:t>,</a:t>
            </a:r>
            <a:r>
              <a:rPr lang="zh-CN" altLang="zh-CN" dirty="0"/>
              <a:t>喜欢交往</a:t>
            </a:r>
            <a:r>
              <a:rPr lang="en-US" altLang="zh-CN" dirty="0"/>
              <a:t>,</a:t>
            </a:r>
            <a:r>
              <a:rPr lang="zh-CN" altLang="zh-CN" dirty="0"/>
              <a:t>乐观开朗</a:t>
            </a:r>
            <a:r>
              <a:rPr lang="en-US" altLang="zh-CN" dirty="0"/>
              <a:t>,</a:t>
            </a:r>
            <a:r>
              <a:rPr lang="zh-CN" altLang="zh-CN" dirty="0"/>
              <a:t>兴趣广泛而不持久</a:t>
            </a:r>
            <a:r>
              <a:rPr lang="en-US" altLang="zh-CN" dirty="0"/>
              <a:t>,</a:t>
            </a:r>
            <a:r>
              <a:rPr lang="zh-CN" altLang="zh-CN" dirty="0"/>
              <a:t>注意力易转移</a:t>
            </a:r>
            <a:r>
              <a:rPr lang="en-US" altLang="zh-CN" dirty="0"/>
              <a:t>,</a:t>
            </a:r>
            <a:r>
              <a:rPr lang="zh-CN" altLang="zh-CN" dirty="0"/>
              <a:t>情感丰富但不够深沉稳定</a:t>
            </a:r>
            <a:r>
              <a:rPr lang="zh-CN" altLang="zh-CN" dirty="0" smtClean="0"/>
              <a:t>。</a:t>
            </a:r>
            <a:endParaRPr lang="zh-CN" altLang="zh-C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　　</a:t>
            </a:r>
            <a:r>
              <a:rPr lang="en-US" altLang="zh-CN" dirty="0"/>
              <a:t>3.</a:t>
            </a:r>
            <a:r>
              <a:rPr lang="zh-CN" altLang="zh-CN" dirty="0"/>
              <a:t>黏液质</a:t>
            </a:r>
            <a:endParaRPr lang="zh-CN" altLang="zh-CN" dirty="0"/>
          </a:p>
          <a:p>
            <a:pPr marL="0" indent="0">
              <a:buNone/>
            </a:pPr>
            <a:r>
              <a:rPr lang="zh-CN" altLang="zh-CN" dirty="0"/>
              <a:t>　　这种气质的人高级神经活动类型属于安静型。他们的情绪兴奋性低</a:t>
            </a:r>
            <a:r>
              <a:rPr lang="en-US" altLang="zh-CN" dirty="0"/>
              <a:t>,</a:t>
            </a:r>
            <a:r>
              <a:rPr lang="zh-CN" altLang="zh-CN" dirty="0"/>
              <a:t>外部表现少</a:t>
            </a:r>
            <a:r>
              <a:rPr lang="en-US" altLang="zh-CN" dirty="0"/>
              <a:t>,</a:t>
            </a:r>
            <a:r>
              <a:rPr lang="zh-CN" altLang="zh-CN" dirty="0"/>
              <a:t>反应速度慢</a:t>
            </a:r>
            <a:r>
              <a:rPr lang="en-US" altLang="zh-CN" dirty="0"/>
              <a:t>,</a:t>
            </a:r>
            <a:r>
              <a:rPr lang="zh-CN" altLang="zh-CN" dirty="0"/>
              <a:t>一般表现为沉静安详</a:t>
            </a:r>
            <a:r>
              <a:rPr lang="en-US" altLang="zh-CN" dirty="0"/>
              <a:t>,</a:t>
            </a:r>
            <a:r>
              <a:rPr lang="zh-CN" altLang="zh-CN" dirty="0"/>
              <a:t>少言寡语</a:t>
            </a:r>
            <a:r>
              <a:rPr lang="en-US" altLang="zh-CN" dirty="0"/>
              <a:t>,</a:t>
            </a:r>
            <a:r>
              <a:rPr lang="zh-CN" altLang="zh-CN" dirty="0"/>
              <a:t>动作迟缓</a:t>
            </a:r>
            <a:r>
              <a:rPr lang="en-US" altLang="zh-CN" dirty="0"/>
              <a:t>,</a:t>
            </a:r>
            <a:r>
              <a:rPr lang="zh-CN" altLang="zh-CN" dirty="0"/>
              <a:t>善于克制忍耐</a:t>
            </a:r>
            <a:r>
              <a:rPr lang="en-US" altLang="zh-CN" dirty="0"/>
              <a:t>,</a:t>
            </a:r>
            <a:r>
              <a:rPr lang="zh-CN" altLang="zh-CN" dirty="0"/>
              <a:t>情绪不外露</a:t>
            </a:r>
            <a:r>
              <a:rPr lang="en-US" altLang="zh-CN" dirty="0"/>
              <a:t>,</a:t>
            </a:r>
            <a:r>
              <a:rPr lang="zh-CN" altLang="zh-CN" dirty="0"/>
              <a:t>做事踏实</a:t>
            </a:r>
            <a:r>
              <a:rPr lang="en-US" altLang="zh-CN" dirty="0"/>
              <a:t>,</a:t>
            </a:r>
            <a:r>
              <a:rPr lang="zh-CN" altLang="zh-CN" dirty="0"/>
              <a:t>慎重细致但不够灵活</a:t>
            </a:r>
            <a:r>
              <a:rPr lang="en-US" altLang="zh-CN" dirty="0"/>
              <a:t>,</a:t>
            </a:r>
            <a:r>
              <a:rPr lang="zh-CN" altLang="zh-CN" dirty="0"/>
              <a:t>易固执己见。</a:t>
            </a:r>
            <a:endParaRPr lang="zh-CN" altLang="zh-CN" dirty="0"/>
          </a:p>
          <a:p>
            <a:pPr marL="0" indent="0">
              <a:buNone/>
            </a:pPr>
            <a:r>
              <a:rPr lang="zh-CN" altLang="zh-CN" dirty="0"/>
              <a:t>　　</a:t>
            </a:r>
            <a:r>
              <a:rPr lang="en-US" altLang="zh-CN" dirty="0"/>
              <a:t>4.</a:t>
            </a:r>
            <a:r>
              <a:rPr lang="zh-CN" altLang="zh-CN" dirty="0"/>
              <a:t>抑郁质</a:t>
            </a:r>
            <a:endParaRPr lang="zh-CN" altLang="zh-CN" dirty="0"/>
          </a:p>
          <a:p>
            <a:pPr marL="0" indent="0">
              <a:buNone/>
            </a:pPr>
            <a:r>
              <a:rPr lang="zh-CN" altLang="zh-CN" dirty="0"/>
              <a:t>　　这种气质的人高级神经活动类型属于抑制型。他们的情绪兴奋性高</a:t>
            </a:r>
            <a:r>
              <a:rPr lang="en-US" altLang="zh-CN" dirty="0"/>
              <a:t>,</a:t>
            </a:r>
            <a:r>
              <a:rPr lang="zh-CN" altLang="zh-CN" dirty="0"/>
              <a:t>反应速度慢而不灵活</a:t>
            </a:r>
            <a:r>
              <a:rPr lang="en-US" altLang="zh-CN" dirty="0"/>
              <a:t>,</a:t>
            </a:r>
            <a:r>
              <a:rPr lang="zh-CN" altLang="zh-CN" dirty="0"/>
              <a:t>具有刻板性</a:t>
            </a:r>
            <a:r>
              <a:rPr lang="en-US" altLang="zh-CN" dirty="0"/>
              <a:t>,</a:t>
            </a:r>
            <a:r>
              <a:rPr lang="zh-CN" altLang="zh-CN" dirty="0"/>
              <a:t>敏感细腻</a:t>
            </a:r>
            <a:r>
              <a:rPr lang="en-US" altLang="zh-CN" dirty="0"/>
              <a:t>,</a:t>
            </a:r>
            <a:r>
              <a:rPr lang="zh-CN" altLang="zh-CN" dirty="0"/>
              <a:t>脆弱多疑</a:t>
            </a:r>
            <a:r>
              <a:rPr lang="en-US" altLang="zh-CN" dirty="0"/>
              <a:t>,</a:t>
            </a:r>
            <a:r>
              <a:rPr lang="zh-CN" altLang="zh-CN" dirty="0"/>
              <a:t>孤僻寡欢</a:t>
            </a:r>
            <a:r>
              <a:rPr lang="en-US" altLang="zh-CN" dirty="0"/>
              <a:t>,</a:t>
            </a:r>
            <a:r>
              <a:rPr lang="zh-CN" altLang="zh-CN" dirty="0"/>
              <a:t>对事物的反应较强</a:t>
            </a:r>
            <a:r>
              <a:rPr lang="en-US" altLang="zh-CN" dirty="0"/>
              <a:t>,</a:t>
            </a:r>
            <a:r>
              <a:rPr lang="zh-CN" altLang="zh-CN" dirty="0"/>
              <a:t>情感体验深刻</a:t>
            </a:r>
            <a:r>
              <a:rPr lang="en-US" altLang="zh-CN" dirty="0"/>
              <a:t>,</a:t>
            </a:r>
            <a:r>
              <a:rPr lang="zh-CN" altLang="zh-CN" dirty="0"/>
              <a:t>但很少外露。</a:t>
            </a:r>
            <a:endParaRPr lang="zh-CN" altLang="zh-CN" dirty="0"/>
          </a:p>
          <a:p>
            <a:pPr marL="0" indent="0">
              <a:buNone/>
            </a:pPr>
            <a:r>
              <a:rPr lang="zh-CN" altLang="zh-CN" dirty="0"/>
              <a:t>　　应当指出的是</a:t>
            </a:r>
            <a:r>
              <a:rPr lang="en-US" altLang="zh-CN" dirty="0"/>
              <a:t>,</a:t>
            </a:r>
            <a:r>
              <a:rPr lang="zh-CN" altLang="zh-CN" dirty="0"/>
              <a:t>上述四种类型是气质的典型形态。在现实当中</a:t>
            </a:r>
            <a:r>
              <a:rPr lang="en-US" altLang="zh-CN" dirty="0"/>
              <a:t>,</a:t>
            </a:r>
            <a:r>
              <a:rPr lang="zh-CN" altLang="zh-CN" dirty="0"/>
              <a:t>大多数消费者的气质介于四种类型的中间状态</a:t>
            </a:r>
            <a:r>
              <a:rPr lang="en-US" altLang="zh-CN" dirty="0"/>
              <a:t>,</a:t>
            </a:r>
            <a:r>
              <a:rPr lang="zh-CN" altLang="zh-CN" dirty="0"/>
              <a:t>或以一种气质为主</a:t>
            </a:r>
            <a:r>
              <a:rPr lang="en-US" altLang="zh-CN" dirty="0"/>
              <a:t>,</a:t>
            </a:r>
            <a:r>
              <a:rPr lang="zh-CN" altLang="zh-CN" dirty="0"/>
              <a:t>兼有另一种气质的特点</a:t>
            </a:r>
            <a:r>
              <a:rPr lang="en-US" altLang="zh-CN" dirty="0"/>
              <a:t>,</a:t>
            </a:r>
            <a:r>
              <a:rPr lang="zh-CN" altLang="zh-CN" dirty="0"/>
              <a:t>即属于混合型气质。</a:t>
            </a:r>
            <a:endParaRPr lang="zh-CN" altLang="zh-CN" dirty="0"/>
          </a:p>
          <a:p>
            <a:endParaRPr lang="zh-CN" altLang="en-US" dirty="0"/>
          </a:p>
          <a:p>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zh-CN" altLang="zh-CN" dirty="0"/>
              <a:t>三、气质与消费者行为</a:t>
            </a:r>
            <a:endParaRPr lang="zh-CN" altLang="zh-CN" dirty="0"/>
          </a:p>
          <a:p>
            <a:pPr marL="0" indent="0">
              <a:buNone/>
            </a:pPr>
            <a:r>
              <a:rPr lang="zh-CN" altLang="zh-CN" dirty="0"/>
              <a:t>　　</a:t>
            </a:r>
            <a:r>
              <a:rPr lang="en-US" altLang="zh-CN" dirty="0"/>
              <a:t>1.</a:t>
            </a:r>
            <a:r>
              <a:rPr lang="zh-CN" altLang="zh-CN" dirty="0"/>
              <a:t>主动型和被动型</a:t>
            </a:r>
            <a:endParaRPr lang="zh-CN" altLang="zh-CN" dirty="0"/>
          </a:p>
          <a:p>
            <a:pPr marL="0" indent="0">
              <a:buNone/>
            </a:pPr>
            <a:r>
              <a:rPr lang="zh-CN" altLang="zh-CN" dirty="0"/>
              <a:t>　　在购买现场</a:t>
            </a:r>
            <a:r>
              <a:rPr lang="en-US" altLang="zh-CN" dirty="0"/>
              <a:t>,</a:t>
            </a:r>
            <a:r>
              <a:rPr lang="zh-CN" altLang="zh-CN" dirty="0"/>
              <a:t>不同气质的消费者其行为主动与否会具有明显差异。多血质和胆汁质的消费者通常主动与售货员进行接触</a:t>
            </a:r>
            <a:r>
              <a:rPr lang="en-US" altLang="zh-CN" dirty="0"/>
              <a:t>,</a:t>
            </a:r>
            <a:r>
              <a:rPr lang="zh-CN" altLang="zh-CN" dirty="0"/>
              <a:t>积极提出问题并寻求咨询</a:t>
            </a:r>
            <a:r>
              <a:rPr lang="en-US" altLang="zh-CN" dirty="0"/>
              <a:t>,</a:t>
            </a:r>
            <a:r>
              <a:rPr lang="zh-CN" altLang="zh-CN" dirty="0"/>
              <a:t>有时还会主动征询其他在场顾客的意见</a:t>
            </a:r>
            <a:r>
              <a:rPr lang="en-US" altLang="zh-CN" dirty="0"/>
              <a:t>,</a:t>
            </a:r>
            <a:r>
              <a:rPr lang="zh-CN" altLang="zh-CN" dirty="0"/>
              <a:t>表现十分活跃</a:t>
            </a:r>
            <a:r>
              <a:rPr lang="en-US" altLang="zh-CN" dirty="0"/>
              <a:t>;</a:t>
            </a:r>
            <a:r>
              <a:rPr lang="zh-CN" altLang="zh-CN" dirty="0"/>
              <a:t>而黏液质和抑郁质的消费者则比较消极被动</a:t>
            </a:r>
            <a:r>
              <a:rPr lang="en-US" altLang="zh-CN" dirty="0"/>
              <a:t>,</a:t>
            </a:r>
            <a:r>
              <a:rPr lang="zh-CN" altLang="zh-CN" dirty="0"/>
              <a:t>通常要由售货员主动进行询问</a:t>
            </a:r>
            <a:r>
              <a:rPr lang="en-US" altLang="zh-CN" dirty="0"/>
              <a:t>,</a:t>
            </a:r>
            <a:r>
              <a:rPr lang="zh-CN" altLang="zh-CN" dirty="0"/>
              <a:t>而不会首先提出问题</a:t>
            </a:r>
            <a:r>
              <a:rPr lang="en-US" altLang="zh-CN" dirty="0"/>
              <a:t>,</a:t>
            </a:r>
            <a:r>
              <a:rPr lang="zh-CN" altLang="zh-CN" dirty="0"/>
              <a:t>因而不太容易沟通。</a:t>
            </a:r>
            <a:endParaRPr lang="zh-CN" altLang="zh-CN" dirty="0"/>
          </a:p>
          <a:p>
            <a:pPr marL="0" indent="0">
              <a:buNone/>
            </a:pPr>
            <a:r>
              <a:rPr lang="zh-CN" altLang="zh-CN" dirty="0"/>
              <a:t>　　</a:t>
            </a:r>
            <a:r>
              <a:rPr lang="en-US" altLang="zh-CN" dirty="0"/>
              <a:t>2.</a:t>
            </a:r>
            <a:r>
              <a:rPr lang="zh-CN" altLang="zh-CN" dirty="0"/>
              <a:t>理智型和冲动型</a:t>
            </a:r>
            <a:endParaRPr lang="zh-CN" altLang="zh-CN" dirty="0"/>
          </a:p>
          <a:p>
            <a:pPr marL="0" indent="0">
              <a:buNone/>
            </a:pPr>
            <a:r>
              <a:rPr lang="zh-CN" altLang="zh-CN" dirty="0"/>
              <a:t>　　在购买过程中</a:t>
            </a:r>
            <a:r>
              <a:rPr lang="en-US" altLang="zh-CN" dirty="0"/>
              <a:t>,</a:t>
            </a:r>
            <a:r>
              <a:rPr lang="zh-CN" altLang="zh-CN" dirty="0"/>
              <a:t>消费者的气质差异对购买行为方式具有显著影响。黏液质的消费者比较冷静慎重</a:t>
            </a:r>
            <a:r>
              <a:rPr lang="en-US" altLang="zh-CN" dirty="0"/>
              <a:t>,</a:t>
            </a:r>
            <a:r>
              <a:rPr lang="zh-CN" altLang="zh-CN" dirty="0"/>
              <a:t>能够对各种商品的内在质量加以细致地选择比较</a:t>
            </a:r>
            <a:r>
              <a:rPr lang="en-US" altLang="zh-CN" dirty="0"/>
              <a:t>,</a:t>
            </a:r>
            <a:r>
              <a:rPr lang="zh-CN" altLang="zh-CN" dirty="0"/>
              <a:t>通过理智分析做出购买决定</a:t>
            </a:r>
            <a:r>
              <a:rPr lang="en-US" altLang="zh-CN" dirty="0"/>
              <a:t>,</a:t>
            </a:r>
            <a:r>
              <a:rPr lang="zh-CN" altLang="zh-CN" dirty="0"/>
              <a:t>同时善于控制自己的感情</a:t>
            </a:r>
            <a:r>
              <a:rPr lang="en-US" altLang="zh-CN" dirty="0"/>
              <a:t>,</a:t>
            </a:r>
            <a:r>
              <a:rPr lang="zh-CN" altLang="zh-CN" dirty="0"/>
              <a:t>不易受广告宣传、外观包装及他人意见的影响。而胆汁质的消费者容易感情冲动</a:t>
            </a:r>
            <a:r>
              <a:rPr lang="en-US" altLang="zh-CN" dirty="0"/>
              <a:t>,</a:t>
            </a:r>
            <a:r>
              <a:rPr lang="zh-CN" altLang="zh-CN" dirty="0"/>
              <a:t>经常凭借个人兴趣、偏好以及商品外观的好感选择商品</a:t>
            </a:r>
            <a:r>
              <a:rPr lang="en-US" altLang="zh-CN" dirty="0"/>
              <a:t>,</a:t>
            </a:r>
            <a:r>
              <a:rPr lang="zh-CN" altLang="zh-CN" dirty="0"/>
              <a:t>而不过多考虑商品的性能与实用性</a:t>
            </a:r>
            <a:r>
              <a:rPr lang="en-US" altLang="zh-CN" dirty="0"/>
              <a:t>,</a:t>
            </a:r>
            <a:r>
              <a:rPr lang="zh-CN" altLang="zh-CN" dirty="0"/>
              <a:t>他们喜欢追求新产品</a:t>
            </a:r>
            <a:r>
              <a:rPr lang="en-US" altLang="zh-CN" dirty="0"/>
              <a:t>,</a:t>
            </a:r>
            <a:r>
              <a:rPr lang="zh-CN" altLang="zh-CN" dirty="0"/>
              <a:t>容易受广告宣传及购买环境的影响。</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zh-CN" altLang="zh-CN" dirty="0"/>
              <a:t>　　</a:t>
            </a:r>
            <a:r>
              <a:rPr lang="en-US" altLang="zh-CN" dirty="0"/>
              <a:t>3.</a:t>
            </a:r>
            <a:r>
              <a:rPr lang="zh-CN" altLang="zh-CN" dirty="0"/>
              <a:t>果断型和犹豫型</a:t>
            </a:r>
            <a:endParaRPr lang="zh-CN" altLang="zh-CN" dirty="0"/>
          </a:p>
          <a:p>
            <a:pPr marL="0" indent="0">
              <a:buNone/>
            </a:pPr>
            <a:r>
              <a:rPr lang="zh-CN" altLang="zh-CN" dirty="0"/>
              <a:t>　　在制定购买决策和实施购买时</a:t>
            </a:r>
            <a:r>
              <a:rPr lang="en-US" altLang="zh-CN" dirty="0"/>
              <a:t>,</a:t>
            </a:r>
            <a:r>
              <a:rPr lang="zh-CN" altLang="zh-CN" dirty="0"/>
              <a:t>气质的不同会直接影响消费者的决策速度与购买速度。多血质和胆汁质的消费者心直口快</a:t>
            </a:r>
            <a:r>
              <a:rPr lang="en-US" altLang="zh-CN" dirty="0"/>
              <a:t>,</a:t>
            </a:r>
            <a:r>
              <a:rPr lang="zh-CN" altLang="zh-CN" dirty="0"/>
              <a:t>言谈举止比较匆忙</a:t>
            </a:r>
            <a:r>
              <a:rPr lang="en-US" altLang="zh-CN" dirty="0"/>
              <a:t>,</a:t>
            </a:r>
            <a:r>
              <a:rPr lang="zh-CN" altLang="zh-CN" dirty="0"/>
              <a:t>一旦见到自己满意的商品</a:t>
            </a:r>
            <a:r>
              <a:rPr lang="en-US" altLang="zh-CN" dirty="0"/>
              <a:t>,</a:t>
            </a:r>
            <a:r>
              <a:rPr lang="zh-CN" altLang="zh-CN" dirty="0"/>
              <a:t>往往会果断地做出购买决定</a:t>
            </a:r>
            <a:r>
              <a:rPr lang="en-US" altLang="zh-CN" dirty="0"/>
              <a:t>,</a:t>
            </a:r>
            <a:r>
              <a:rPr lang="zh-CN" altLang="zh-CN" dirty="0"/>
              <a:t>并迅速实施购买</a:t>
            </a:r>
            <a:r>
              <a:rPr lang="en-US" altLang="zh-CN" dirty="0"/>
              <a:t>,</a:t>
            </a:r>
            <a:r>
              <a:rPr lang="zh-CN" altLang="zh-CN" dirty="0"/>
              <a:t>而不愿花费太多的时间去比较选择</a:t>
            </a:r>
            <a:r>
              <a:rPr lang="en-US" altLang="zh-CN" dirty="0"/>
              <a:t>;</a:t>
            </a:r>
            <a:r>
              <a:rPr lang="zh-CN" altLang="zh-CN" dirty="0"/>
              <a:t>抑郁质和黏液质的消费者在挑选商品时则显得优柔寡断</a:t>
            </a:r>
            <a:r>
              <a:rPr lang="en-US" altLang="zh-CN" dirty="0"/>
              <a:t>,</a:t>
            </a:r>
            <a:r>
              <a:rPr lang="zh-CN" altLang="zh-CN" dirty="0"/>
              <a:t>十分谨慎</a:t>
            </a:r>
            <a:r>
              <a:rPr lang="en-US" altLang="zh-CN" dirty="0"/>
              <a:t>,</a:t>
            </a:r>
            <a:r>
              <a:rPr lang="zh-CN" altLang="zh-CN" dirty="0"/>
              <a:t>动作比较缓慢</a:t>
            </a:r>
            <a:r>
              <a:rPr lang="en-US" altLang="zh-CN" dirty="0"/>
              <a:t>,</a:t>
            </a:r>
            <a:r>
              <a:rPr lang="zh-CN" altLang="zh-CN" dirty="0"/>
              <a:t>挑选的时间也较长</a:t>
            </a:r>
            <a:r>
              <a:rPr lang="en-US" altLang="zh-CN" dirty="0"/>
              <a:t>,</a:t>
            </a:r>
            <a:r>
              <a:rPr lang="zh-CN" altLang="zh-CN" dirty="0"/>
              <a:t>在决定购买后易发生反复。</a:t>
            </a:r>
            <a:endParaRPr lang="zh-CN" altLang="zh-CN" dirty="0"/>
          </a:p>
          <a:p>
            <a:pPr marL="0" indent="0">
              <a:buNone/>
            </a:pPr>
            <a:r>
              <a:rPr lang="zh-CN" altLang="zh-CN" dirty="0"/>
              <a:t>　　</a:t>
            </a:r>
            <a:r>
              <a:rPr lang="en-US" altLang="zh-CN" dirty="0"/>
              <a:t>4.</a:t>
            </a:r>
            <a:r>
              <a:rPr lang="zh-CN" altLang="zh-CN" dirty="0"/>
              <a:t>敏感型和粗放型</a:t>
            </a:r>
            <a:endParaRPr lang="zh-CN" altLang="zh-CN" dirty="0"/>
          </a:p>
          <a:p>
            <a:pPr marL="0" indent="0">
              <a:buNone/>
            </a:pPr>
            <a:r>
              <a:rPr lang="zh-CN" altLang="zh-CN" dirty="0"/>
              <a:t>　　在购后体验方面</a:t>
            </a:r>
            <a:r>
              <a:rPr lang="en-US" altLang="zh-CN" dirty="0"/>
              <a:t>,</a:t>
            </a:r>
            <a:r>
              <a:rPr lang="zh-CN" altLang="zh-CN" dirty="0"/>
              <a:t>消费者的气质不同</a:t>
            </a:r>
            <a:r>
              <a:rPr lang="en-US" altLang="zh-CN" dirty="0"/>
              <a:t>,</a:t>
            </a:r>
            <a:r>
              <a:rPr lang="zh-CN" altLang="zh-CN" dirty="0"/>
              <a:t>体验程度会具有明显差异。黏液质和抑郁质的消费者在消费体验方面比较深刻</a:t>
            </a:r>
            <a:r>
              <a:rPr lang="en-US" altLang="zh-CN" dirty="0"/>
              <a:t>,</a:t>
            </a:r>
            <a:r>
              <a:rPr lang="zh-CN" altLang="zh-CN" dirty="0"/>
              <a:t>他们对购买和使用商品的心理感受十分敏感</a:t>
            </a:r>
            <a:r>
              <a:rPr lang="en-US" altLang="zh-CN" dirty="0"/>
              <a:t>,</a:t>
            </a:r>
            <a:r>
              <a:rPr lang="zh-CN" altLang="zh-CN" dirty="0"/>
              <a:t>并直接影响到心境及情绪</a:t>
            </a:r>
            <a:r>
              <a:rPr lang="en-US" altLang="zh-CN" dirty="0"/>
              <a:t>,</a:t>
            </a:r>
            <a:r>
              <a:rPr lang="zh-CN" altLang="zh-CN" dirty="0"/>
              <a:t>在遇到不满意的商品或遭受到不良服务时</a:t>
            </a:r>
            <a:r>
              <a:rPr lang="en-US" altLang="zh-CN" dirty="0"/>
              <a:t>,</a:t>
            </a:r>
            <a:r>
              <a:rPr lang="zh-CN" altLang="zh-CN" dirty="0"/>
              <a:t>经常做出强烈的反应</a:t>
            </a:r>
            <a:r>
              <a:rPr lang="en-US" altLang="zh-CN" dirty="0"/>
              <a:t>;</a:t>
            </a:r>
            <a:r>
              <a:rPr lang="zh-CN" altLang="zh-CN" dirty="0"/>
              <a:t>相对而言</a:t>
            </a:r>
            <a:r>
              <a:rPr lang="en-US" altLang="zh-CN" dirty="0"/>
              <a:t>,</a:t>
            </a:r>
            <a:r>
              <a:rPr lang="zh-CN" altLang="zh-CN" dirty="0"/>
              <a:t>胆汁质和多血质的消费者在消费体验方面不太敏感</a:t>
            </a:r>
            <a:r>
              <a:rPr lang="en-US" altLang="zh-CN" dirty="0"/>
              <a:t>,</a:t>
            </a:r>
            <a:r>
              <a:rPr lang="zh-CN" altLang="zh-CN" dirty="0"/>
              <a:t>他们不过分注重和强调自己的心理感受</a:t>
            </a:r>
            <a:r>
              <a:rPr lang="en-US" altLang="zh-CN" dirty="0"/>
              <a:t>,</a:t>
            </a:r>
            <a:r>
              <a:rPr lang="zh-CN" altLang="zh-CN" dirty="0"/>
              <a:t>对于购买和使用商品的满意程度不十分苛求</a:t>
            </a:r>
            <a:r>
              <a:rPr lang="en-US" altLang="zh-CN" dirty="0"/>
              <a:t>,</a:t>
            </a:r>
            <a:r>
              <a:rPr lang="zh-CN" altLang="zh-CN" dirty="0"/>
              <a:t>表现出一定程度的容忍和粗疏。</a:t>
            </a:r>
            <a:endParaRPr lang="zh-CN" altLang="zh-CN" dirty="0"/>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467544" y="2636913"/>
          <a:ext cx="8352928" cy="2808310"/>
        </p:xfrm>
        <a:graphic>
          <a:graphicData uri="http://schemas.openxmlformats.org/drawingml/2006/table">
            <a:tbl>
              <a:tblPr firstRow="1" firstCol="1" bandRow="1">
                <a:tableStyleId>{5C22544A-7EE6-4342-B048-85BDC9FD1C3A}</a:tableStyleId>
              </a:tblPr>
              <a:tblGrid>
                <a:gridCol w="825962"/>
                <a:gridCol w="412982"/>
                <a:gridCol w="825962"/>
                <a:gridCol w="1858416"/>
                <a:gridCol w="2214803"/>
                <a:gridCol w="2214803"/>
              </a:tblGrid>
              <a:tr h="327061">
                <a:tc gridSpan="3">
                  <a:txBody>
                    <a:bodyPr/>
                    <a:lstStyle/>
                    <a:p>
                      <a:pPr algn="ctr">
                        <a:lnSpc>
                          <a:spcPts val="1125"/>
                        </a:lnSpc>
                        <a:spcAft>
                          <a:spcPts val="0"/>
                        </a:spcAft>
                      </a:pPr>
                      <a:r>
                        <a:rPr lang="zh-CN" sz="1400">
                          <a:effectLst/>
                        </a:rPr>
                        <a:t>高级神经活动类型</a:t>
                      </a:r>
                      <a:endParaRPr lang="zh-CN" sz="1800">
                        <a:solidFill>
                          <a:srgbClr val="000000"/>
                        </a:solidFill>
                        <a:effectLst/>
                        <a:latin typeface="NEU-BZ-S92"/>
                        <a:ea typeface="方正书宋_GBK"/>
                        <a:cs typeface="Times New Roman" panose="02020603050405020304"/>
                      </a:endParaRPr>
                    </a:p>
                  </a:txBody>
                  <a:tcPr marL="0" marR="0" marT="0" marB="0" anchor="ctr"/>
                </a:tc>
                <a:tc hMerge="1">
                  <a:tcPr/>
                </a:tc>
                <a:tc hMerge="1">
                  <a:tcPr/>
                </a:tc>
                <a:tc>
                  <a:txBody>
                    <a:bodyPr/>
                    <a:lstStyle/>
                    <a:p>
                      <a:pPr algn="ctr">
                        <a:lnSpc>
                          <a:spcPts val="1125"/>
                        </a:lnSpc>
                        <a:spcAft>
                          <a:spcPts val="0"/>
                        </a:spcAft>
                      </a:pPr>
                      <a:r>
                        <a:rPr lang="zh-CN" sz="1400">
                          <a:effectLst/>
                        </a:rPr>
                        <a:t>气质类型</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400">
                          <a:effectLst/>
                        </a:rPr>
                        <a:t>购买行为表现</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400">
                          <a:effectLst/>
                        </a:rPr>
                        <a:t>接待注意事项</a:t>
                      </a:r>
                      <a:endParaRPr lang="zh-CN" sz="1800">
                        <a:solidFill>
                          <a:srgbClr val="000000"/>
                        </a:solidFill>
                        <a:effectLst/>
                        <a:latin typeface="NEU-BZ-S92"/>
                        <a:ea typeface="方正书宋_GBK"/>
                        <a:cs typeface="Times New Roman" panose="02020603050405020304"/>
                      </a:endParaRPr>
                    </a:p>
                  </a:txBody>
                  <a:tcPr marL="0" marR="0" marT="0" marB="0" anchor="ctr"/>
                </a:tc>
              </a:tr>
              <a:tr h="695298">
                <a:tc gridSpan="3">
                  <a:txBody>
                    <a:bodyPr/>
                    <a:lstStyle/>
                    <a:p>
                      <a:pPr algn="ctr">
                        <a:lnSpc>
                          <a:spcPts val="1125"/>
                        </a:lnSpc>
                        <a:spcAft>
                          <a:spcPts val="0"/>
                        </a:spcAft>
                      </a:pPr>
                      <a:r>
                        <a:rPr lang="zh-CN" sz="1400">
                          <a:effectLst/>
                        </a:rPr>
                        <a:t>不平衡</a:t>
                      </a:r>
                      <a:endParaRPr lang="zh-CN" sz="1800">
                        <a:solidFill>
                          <a:srgbClr val="000000"/>
                        </a:solidFill>
                        <a:effectLst/>
                        <a:latin typeface="NEU-BZ-S92"/>
                        <a:ea typeface="方正书宋_GBK"/>
                        <a:cs typeface="Times New Roman" panose="02020603050405020304"/>
                      </a:endParaRPr>
                    </a:p>
                  </a:txBody>
                  <a:tcPr marL="28575" marR="28575" marT="0" marB="0" anchor="ctr"/>
                </a:tc>
                <a:tc hMerge="1">
                  <a:tcPr/>
                </a:tc>
                <a:tc hMerge="1">
                  <a:tcPr/>
                </a:tc>
                <a:tc>
                  <a:txBody>
                    <a:bodyPr/>
                    <a:lstStyle/>
                    <a:p>
                      <a:pPr algn="ctr">
                        <a:lnSpc>
                          <a:spcPts val="1125"/>
                        </a:lnSpc>
                        <a:spcAft>
                          <a:spcPts val="0"/>
                        </a:spcAft>
                      </a:pPr>
                      <a:r>
                        <a:rPr lang="zh-CN" sz="1400">
                          <a:effectLst/>
                        </a:rPr>
                        <a:t>胆汁质</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nSpc>
                          <a:spcPts val="1125"/>
                        </a:lnSpc>
                        <a:spcAft>
                          <a:spcPts val="0"/>
                        </a:spcAft>
                      </a:pPr>
                      <a:r>
                        <a:rPr lang="zh-CN" sz="1400">
                          <a:effectLst/>
                        </a:rPr>
                        <a:t>易冲动</a:t>
                      </a:r>
                      <a:r>
                        <a:rPr lang="en-US" sz="1400">
                          <a:effectLst/>
                        </a:rPr>
                        <a:t>,</a:t>
                      </a:r>
                      <a:r>
                        <a:rPr lang="zh-CN" sz="1400">
                          <a:effectLst/>
                        </a:rPr>
                        <a:t>忍耐性差</a:t>
                      </a:r>
                      <a:r>
                        <a:rPr lang="en-US" sz="1400">
                          <a:effectLst/>
                        </a:rPr>
                        <a:t>,</a:t>
                      </a:r>
                      <a:r>
                        <a:rPr lang="zh-CN" sz="1400">
                          <a:effectLst/>
                        </a:rPr>
                        <a:t>对销售人员的要求高</a:t>
                      </a:r>
                      <a:r>
                        <a:rPr lang="en-US" sz="1400">
                          <a:effectLst/>
                        </a:rPr>
                        <a:t>,</a:t>
                      </a:r>
                      <a:r>
                        <a:rPr lang="zh-CN" sz="1400">
                          <a:effectLst/>
                        </a:rPr>
                        <a:t>容易发生矛盾</a:t>
                      </a:r>
                      <a:endParaRPr lang="zh-CN" sz="1800">
                        <a:solidFill>
                          <a:srgbClr val="000000"/>
                        </a:solidFill>
                        <a:effectLst/>
                        <a:latin typeface="NEU-BZ-S92"/>
                        <a:ea typeface="方正书宋_GBK"/>
                        <a:cs typeface="Times New Roman" panose="02020603050405020304"/>
                      </a:endParaRPr>
                    </a:p>
                  </a:txBody>
                  <a:tcPr marL="28575" marR="28575" marT="0" marB="0" anchor="ctr"/>
                </a:tc>
                <a:tc>
                  <a:txBody>
                    <a:bodyPr/>
                    <a:lstStyle/>
                    <a:p>
                      <a:pPr>
                        <a:lnSpc>
                          <a:spcPts val="1125"/>
                        </a:lnSpc>
                        <a:spcAft>
                          <a:spcPts val="0"/>
                        </a:spcAft>
                      </a:pPr>
                      <a:r>
                        <a:rPr lang="zh-CN" sz="1400">
                          <a:effectLst/>
                        </a:rPr>
                        <a:t>要注意态度和善</a:t>
                      </a:r>
                      <a:r>
                        <a:rPr lang="en-US" sz="1400">
                          <a:effectLst/>
                        </a:rPr>
                        <a:t>,</a:t>
                      </a:r>
                      <a:r>
                        <a:rPr lang="zh-CN" sz="1400">
                          <a:effectLst/>
                        </a:rPr>
                        <a:t>语言友好</a:t>
                      </a:r>
                      <a:r>
                        <a:rPr lang="en-US" sz="1400">
                          <a:effectLst/>
                        </a:rPr>
                        <a:t>,</a:t>
                      </a:r>
                      <a:r>
                        <a:rPr lang="zh-CN" sz="1400">
                          <a:effectLst/>
                        </a:rPr>
                        <a:t>千万不要刺激对方</a:t>
                      </a:r>
                      <a:endParaRPr lang="zh-CN" sz="1800">
                        <a:solidFill>
                          <a:srgbClr val="000000"/>
                        </a:solidFill>
                        <a:effectLst/>
                        <a:latin typeface="NEU-BZ-S92"/>
                        <a:ea typeface="方正书宋_GBK"/>
                        <a:cs typeface="Times New Roman" panose="02020603050405020304"/>
                      </a:endParaRPr>
                    </a:p>
                  </a:txBody>
                  <a:tcPr marL="28575" marR="28575" marT="0" marB="0" anchor="ctr"/>
                </a:tc>
              </a:tr>
              <a:tr h="718063">
                <a:tc rowSpan="2">
                  <a:txBody>
                    <a:bodyPr/>
                    <a:lstStyle/>
                    <a:p>
                      <a:pPr algn="ctr">
                        <a:lnSpc>
                          <a:spcPts val="1125"/>
                        </a:lnSpc>
                        <a:spcAft>
                          <a:spcPts val="0"/>
                        </a:spcAft>
                      </a:pPr>
                      <a:r>
                        <a:rPr lang="zh-CN" sz="1400">
                          <a:effectLst/>
                        </a:rPr>
                        <a:t>强</a:t>
                      </a:r>
                      <a:endParaRPr lang="zh-CN" sz="1800">
                        <a:effectLst/>
                      </a:endParaRPr>
                    </a:p>
                    <a:p>
                      <a:pPr algn="ctr">
                        <a:lnSpc>
                          <a:spcPts val="1125"/>
                        </a:lnSpc>
                        <a:spcAft>
                          <a:spcPts val="0"/>
                        </a:spcAft>
                      </a:pPr>
                      <a:r>
                        <a:rPr lang="zh-CN" sz="1400">
                          <a:effectLst/>
                        </a:rPr>
                        <a:t>型</a:t>
                      </a:r>
                      <a:endParaRPr lang="zh-CN" sz="1800">
                        <a:solidFill>
                          <a:srgbClr val="000000"/>
                        </a:solidFill>
                        <a:effectLst/>
                        <a:latin typeface="NEU-BZ-S92"/>
                        <a:ea typeface="方正书宋_GBK"/>
                        <a:cs typeface="Times New Roman" panose="02020603050405020304"/>
                      </a:endParaRPr>
                    </a:p>
                  </a:txBody>
                  <a:tcPr marL="0" marR="0" marT="0" marB="0" anchor="ctr"/>
                </a:tc>
                <a:tc rowSpan="2">
                  <a:txBody>
                    <a:bodyPr/>
                    <a:lstStyle/>
                    <a:p>
                      <a:pPr algn="ctr">
                        <a:lnSpc>
                          <a:spcPts val="1125"/>
                        </a:lnSpc>
                        <a:spcAft>
                          <a:spcPts val="0"/>
                        </a:spcAft>
                      </a:pPr>
                      <a:r>
                        <a:rPr lang="zh-CN" sz="1400">
                          <a:effectLst/>
                        </a:rPr>
                        <a:t>平</a:t>
                      </a:r>
                      <a:endParaRPr lang="zh-CN" sz="1800">
                        <a:effectLst/>
                      </a:endParaRPr>
                    </a:p>
                    <a:p>
                      <a:pPr algn="ctr">
                        <a:lnSpc>
                          <a:spcPts val="1125"/>
                        </a:lnSpc>
                        <a:spcAft>
                          <a:spcPts val="0"/>
                        </a:spcAft>
                      </a:pPr>
                      <a:r>
                        <a:rPr lang="zh-CN" sz="1400">
                          <a:effectLst/>
                        </a:rPr>
                        <a:t>衡</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400">
                          <a:effectLst/>
                        </a:rPr>
                        <a:t>灵活性高</a:t>
                      </a:r>
                      <a:endParaRPr lang="zh-CN" sz="1800">
                        <a:effectLst/>
                      </a:endParaRPr>
                    </a:p>
                    <a:p>
                      <a:pPr algn="ctr">
                        <a:lnSpc>
                          <a:spcPts val="1125"/>
                        </a:lnSpc>
                        <a:spcAft>
                          <a:spcPts val="0"/>
                        </a:spcAft>
                      </a:pPr>
                      <a:r>
                        <a:rPr lang="en-US" sz="1400">
                          <a:effectLst/>
                        </a:rPr>
                        <a:t>(</a:t>
                      </a:r>
                      <a:r>
                        <a:rPr lang="zh-CN" sz="1400">
                          <a:effectLst/>
                        </a:rPr>
                        <a:t>活泼型</a:t>
                      </a:r>
                      <a:r>
                        <a:rPr lang="en-US" sz="1400">
                          <a:effectLst/>
                        </a:rPr>
                        <a:t>)</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400">
                          <a:effectLst/>
                        </a:rPr>
                        <a:t>多血质</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nSpc>
                          <a:spcPts val="1125"/>
                        </a:lnSpc>
                        <a:spcAft>
                          <a:spcPts val="0"/>
                        </a:spcAft>
                      </a:pPr>
                      <a:r>
                        <a:rPr lang="zh-CN" sz="1400">
                          <a:effectLst/>
                        </a:rPr>
                        <a:t>活泼热情</a:t>
                      </a:r>
                      <a:r>
                        <a:rPr lang="en-US" sz="1400">
                          <a:effectLst/>
                        </a:rPr>
                        <a:t>,</a:t>
                      </a:r>
                      <a:r>
                        <a:rPr lang="zh-CN" sz="1400">
                          <a:effectLst/>
                        </a:rPr>
                        <a:t>“见面熟”</a:t>
                      </a:r>
                      <a:r>
                        <a:rPr lang="en-US" sz="1400">
                          <a:effectLst/>
                        </a:rPr>
                        <a:t>,</a:t>
                      </a:r>
                      <a:r>
                        <a:rPr lang="zh-CN" sz="1400">
                          <a:effectLst/>
                        </a:rPr>
                        <a:t>话多改变主意快</a:t>
                      </a:r>
                      <a:r>
                        <a:rPr lang="en-US" sz="1400">
                          <a:effectLst/>
                        </a:rPr>
                        <a:t>,</a:t>
                      </a:r>
                      <a:r>
                        <a:rPr lang="zh-CN" sz="1400">
                          <a:effectLst/>
                        </a:rPr>
                        <a:t>易受环境和他人影响</a:t>
                      </a:r>
                      <a:endParaRPr lang="zh-CN" sz="1800">
                        <a:solidFill>
                          <a:srgbClr val="000000"/>
                        </a:solidFill>
                        <a:effectLst/>
                        <a:latin typeface="NEU-BZ-S92"/>
                        <a:ea typeface="方正书宋_GBK"/>
                        <a:cs typeface="Times New Roman" panose="02020603050405020304"/>
                      </a:endParaRPr>
                    </a:p>
                  </a:txBody>
                  <a:tcPr marL="28575" marR="28575" marT="0" marB="0" anchor="ctr"/>
                </a:tc>
                <a:tc>
                  <a:txBody>
                    <a:bodyPr/>
                    <a:lstStyle/>
                    <a:p>
                      <a:pPr>
                        <a:lnSpc>
                          <a:spcPts val="1125"/>
                        </a:lnSpc>
                        <a:spcAft>
                          <a:spcPts val="0"/>
                        </a:spcAft>
                      </a:pPr>
                      <a:r>
                        <a:rPr lang="zh-CN" sz="1400">
                          <a:effectLst/>
                        </a:rPr>
                        <a:t>应主动接近</a:t>
                      </a:r>
                      <a:r>
                        <a:rPr lang="en-US" sz="1400">
                          <a:effectLst/>
                        </a:rPr>
                        <a:t>,</a:t>
                      </a:r>
                      <a:r>
                        <a:rPr lang="zh-CN" sz="1400">
                          <a:effectLst/>
                        </a:rPr>
                        <a:t>介绍</a:t>
                      </a:r>
                      <a:r>
                        <a:rPr lang="en-US" sz="1400">
                          <a:effectLst/>
                        </a:rPr>
                        <a:t>(</a:t>
                      </a:r>
                      <a:r>
                        <a:rPr lang="zh-CN" sz="1400">
                          <a:effectLst/>
                        </a:rPr>
                        <a:t>提示</a:t>
                      </a:r>
                      <a:r>
                        <a:rPr lang="en-US" sz="1400">
                          <a:effectLst/>
                        </a:rPr>
                        <a:t>),</a:t>
                      </a:r>
                      <a:r>
                        <a:rPr lang="zh-CN" sz="1400">
                          <a:effectLst/>
                        </a:rPr>
                        <a:t>交谈</a:t>
                      </a:r>
                      <a:endParaRPr lang="zh-CN" sz="1800">
                        <a:solidFill>
                          <a:srgbClr val="000000"/>
                        </a:solidFill>
                        <a:effectLst/>
                        <a:latin typeface="NEU-BZ-S92"/>
                        <a:ea typeface="方正书宋_GBK"/>
                        <a:cs typeface="Times New Roman" panose="02020603050405020304"/>
                      </a:endParaRPr>
                    </a:p>
                  </a:txBody>
                  <a:tcPr marL="28575" marR="28575" marT="0" marB="0" anchor="ctr"/>
                </a:tc>
              </a:tr>
              <a:tr h="718063">
                <a:tc vMerge="1">
                  <a:tcPr/>
                </a:tc>
                <a:tc vMerge="1">
                  <a:tcPr/>
                </a:tc>
                <a:tc>
                  <a:txBody>
                    <a:bodyPr/>
                    <a:lstStyle/>
                    <a:p>
                      <a:pPr algn="ctr">
                        <a:lnSpc>
                          <a:spcPts val="1125"/>
                        </a:lnSpc>
                        <a:spcAft>
                          <a:spcPts val="0"/>
                        </a:spcAft>
                      </a:pPr>
                      <a:r>
                        <a:rPr lang="zh-CN" sz="1400">
                          <a:effectLst/>
                        </a:rPr>
                        <a:t>灵活性低</a:t>
                      </a:r>
                      <a:endParaRPr lang="zh-CN" sz="1800">
                        <a:effectLst/>
                      </a:endParaRPr>
                    </a:p>
                    <a:p>
                      <a:pPr algn="ctr">
                        <a:lnSpc>
                          <a:spcPts val="1125"/>
                        </a:lnSpc>
                        <a:spcAft>
                          <a:spcPts val="0"/>
                        </a:spcAft>
                      </a:pPr>
                      <a:r>
                        <a:rPr lang="en-US" sz="1400">
                          <a:effectLst/>
                        </a:rPr>
                        <a:t>(</a:t>
                      </a:r>
                      <a:r>
                        <a:rPr lang="zh-CN" sz="1400">
                          <a:effectLst/>
                        </a:rPr>
                        <a:t>安静型</a:t>
                      </a:r>
                      <a:r>
                        <a:rPr lang="en-US" sz="1400">
                          <a:effectLst/>
                        </a:rPr>
                        <a:t>)</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400">
                          <a:effectLst/>
                        </a:rPr>
                        <a:t>黏液质</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nSpc>
                          <a:spcPts val="1125"/>
                        </a:lnSpc>
                        <a:spcAft>
                          <a:spcPts val="0"/>
                        </a:spcAft>
                      </a:pPr>
                      <a:r>
                        <a:rPr lang="zh-CN" sz="1400">
                          <a:effectLst/>
                        </a:rPr>
                        <a:t>内向</a:t>
                      </a:r>
                      <a:r>
                        <a:rPr lang="en-US" sz="1400">
                          <a:effectLst/>
                        </a:rPr>
                        <a:t>,</a:t>
                      </a:r>
                      <a:r>
                        <a:rPr lang="zh-CN" sz="1400">
                          <a:effectLst/>
                        </a:rPr>
                        <a:t>购买态度认真</a:t>
                      </a:r>
                      <a:r>
                        <a:rPr lang="en-US" sz="1400">
                          <a:effectLst/>
                        </a:rPr>
                        <a:t>,</a:t>
                      </a:r>
                      <a:r>
                        <a:rPr lang="zh-CN" sz="1400">
                          <a:effectLst/>
                        </a:rPr>
                        <a:t>不易受暗示及他人的影响</a:t>
                      </a:r>
                      <a:r>
                        <a:rPr lang="en-US" sz="1400">
                          <a:effectLst/>
                        </a:rPr>
                        <a:t>,</a:t>
                      </a:r>
                      <a:r>
                        <a:rPr lang="zh-CN" sz="1400">
                          <a:effectLst/>
                        </a:rPr>
                        <a:t>喜欢独立挑选</a:t>
                      </a:r>
                      <a:r>
                        <a:rPr lang="en-US" sz="1400">
                          <a:effectLst/>
                        </a:rPr>
                        <a:t>,</a:t>
                      </a:r>
                      <a:r>
                        <a:rPr lang="zh-CN" sz="1400">
                          <a:effectLst/>
                        </a:rPr>
                        <a:t>动作缓慢</a:t>
                      </a:r>
                      <a:endParaRPr lang="zh-CN" sz="1800">
                        <a:solidFill>
                          <a:srgbClr val="000000"/>
                        </a:solidFill>
                        <a:effectLst/>
                        <a:latin typeface="NEU-BZ-S92"/>
                        <a:ea typeface="方正书宋_GBK"/>
                        <a:cs typeface="Times New Roman" panose="02020603050405020304"/>
                      </a:endParaRPr>
                    </a:p>
                  </a:txBody>
                  <a:tcPr marL="28575" marR="28575" marT="0" marB="0" anchor="ctr"/>
                </a:tc>
                <a:tc>
                  <a:txBody>
                    <a:bodyPr/>
                    <a:lstStyle/>
                    <a:p>
                      <a:pPr>
                        <a:lnSpc>
                          <a:spcPts val="1125"/>
                        </a:lnSpc>
                        <a:spcAft>
                          <a:spcPts val="0"/>
                        </a:spcAft>
                      </a:pPr>
                      <a:r>
                        <a:rPr lang="zh-CN" sz="1400">
                          <a:effectLst/>
                        </a:rPr>
                        <a:t>要有耐心</a:t>
                      </a:r>
                      <a:endParaRPr lang="zh-CN" sz="1800">
                        <a:solidFill>
                          <a:srgbClr val="000000"/>
                        </a:solidFill>
                        <a:effectLst/>
                        <a:latin typeface="NEU-BZ-S92"/>
                        <a:ea typeface="方正书宋_GBK"/>
                        <a:cs typeface="Times New Roman" panose="02020603050405020304"/>
                      </a:endParaRPr>
                    </a:p>
                  </a:txBody>
                  <a:tcPr marL="28575" marR="28575" marT="0" marB="0" anchor="ctr"/>
                </a:tc>
              </a:tr>
              <a:tr h="349825">
                <a:tc>
                  <a:txBody>
                    <a:bodyPr/>
                    <a:lstStyle/>
                    <a:p>
                      <a:pPr algn="ctr">
                        <a:lnSpc>
                          <a:spcPts val="1125"/>
                        </a:lnSpc>
                        <a:spcAft>
                          <a:spcPts val="0"/>
                        </a:spcAft>
                      </a:pPr>
                      <a:r>
                        <a:rPr lang="zh-CN" sz="1400">
                          <a:effectLst/>
                        </a:rPr>
                        <a:t>弱型</a:t>
                      </a:r>
                      <a:endParaRPr lang="zh-CN" sz="1800">
                        <a:solidFill>
                          <a:srgbClr val="000000"/>
                        </a:solidFill>
                        <a:effectLst/>
                        <a:latin typeface="NEU-BZ-S92"/>
                        <a:ea typeface="方正书宋_GBK"/>
                        <a:cs typeface="Times New Roman" panose="02020603050405020304"/>
                      </a:endParaRPr>
                    </a:p>
                  </a:txBody>
                  <a:tcPr marL="0" marR="0" marT="0" marB="0" anchor="ctr"/>
                </a:tc>
                <a:tc gridSpan="2">
                  <a:txBody>
                    <a:bodyPr/>
                    <a:lstStyle/>
                    <a:p>
                      <a:pPr algn="ctr">
                        <a:lnSpc>
                          <a:spcPts val="1125"/>
                        </a:lnSpc>
                        <a:spcAft>
                          <a:spcPts val="0"/>
                        </a:spcAft>
                      </a:pPr>
                      <a:r>
                        <a:rPr lang="zh-CN" sz="1400">
                          <a:effectLst/>
                        </a:rPr>
                        <a:t>抑制性</a:t>
                      </a:r>
                      <a:endParaRPr lang="zh-CN" sz="1800">
                        <a:solidFill>
                          <a:srgbClr val="000000"/>
                        </a:solidFill>
                        <a:effectLst/>
                        <a:latin typeface="NEU-BZ-S92"/>
                        <a:ea typeface="方正书宋_GBK"/>
                        <a:cs typeface="Times New Roman" panose="02020603050405020304"/>
                      </a:endParaRPr>
                    </a:p>
                  </a:txBody>
                  <a:tcPr marL="28575" marR="28575" marT="0" marB="0" anchor="ctr"/>
                </a:tc>
                <a:tc hMerge="1">
                  <a:tcPr/>
                </a:tc>
                <a:tc>
                  <a:txBody>
                    <a:bodyPr/>
                    <a:lstStyle/>
                    <a:p>
                      <a:pPr algn="ctr">
                        <a:lnSpc>
                          <a:spcPts val="1125"/>
                        </a:lnSpc>
                        <a:spcAft>
                          <a:spcPts val="0"/>
                        </a:spcAft>
                      </a:pPr>
                      <a:r>
                        <a:rPr lang="zh-CN" sz="1400">
                          <a:effectLst/>
                        </a:rPr>
                        <a:t>抑郁质</a:t>
                      </a:r>
                      <a:endParaRPr lang="zh-CN" sz="1800">
                        <a:solidFill>
                          <a:srgbClr val="000000"/>
                        </a:solidFill>
                        <a:effectLst/>
                        <a:latin typeface="NEU-BZ-S92"/>
                        <a:ea typeface="方正书宋_GBK"/>
                        <a:cs typeface="Times New Roman" panose="02020603050405020304"/>
                      </a:endParaRPr>
                    </a:p>
                  </a:txBody>
                  <a:tcPr marL="0" marR="0" marT="0" marB="0" anchor="ctr"/>
                </a:tc>
                <a:tc>
                  <a:txBody>
                    <a:bodyPr/>
                    <a:lstStyle/>
                    <a:p>
                      <a:pPr>
                        <a:lnSpc>
                          <a:spcPts val="1125"/>
                        </a:lnSpc>
                        <a:spcAft>
                          <a:spcPts val="0"/>
                        </a:spcAft>
                      </a:pPr>
                      <a:r>
                        <a:rPr lang="zh-CN" sz="1400">
                          <a:effectLst/>
                        </a:rPr>
                        <a:t>多疑</a:t>
                      </a:r>
                      <a:r>
                        <a:rPr lang="en-US" sz="1400">
                          <a:effectLst/>
                        </a:rPr>
                        <a:t>,</a:t>
                      </a:r>
                      <a:r>
                        <a:rPr lang="zh-CN" sz="1400">
                          <a:effectLst/>
                        </a:rPr>
                        <a:t>动作迟缓</a:t>
                      </a:r>
                      <a:r>
                        <a:rPr lang="en-US" sz="1400">
                          <a:effectLst/>
                        </a:rPr>
                        <a:t>,</a:t>
                      </a:r>
                      <a:r>
                        <a:rPr lang="zh-CN" sz="1400">
                          <a:effectLst/>
                        </a:rPr>
                        <a:t>反复挑选</a:t>
                      </a:r>
                      <a:endParaRPr lang="zh-CN" sz="1800">
                        <a:solidFill>
                          <a:srgbClr val="000000"/>
                        </a:solidFill>
                        <a:effectLst/>
                        <a:latin typeface="NEU-BZ-S92"/>
                        <a:ea typeface="方正书宋_GBK"/>
                        <a:cs typeface="Times New Roman" panose="02020603050405020304"/>
                      </a:endParaRPr>
                    </a:p>
                  </a:txBody>
                  <a:tcPr marL="28575" marR="28575" marT="0" marB="0" anchor="ctr"/>
                </a:tc>
                <a:tc>
                  <a:txBody>
                    <a:bodyPr/>
                    <a:lstStyle/>
                    <a:p>
                      <a:pPr>
                        <a:lnSpc>
                          <a:spcPts val="1125"/>
                        </a:lnSpc>
                        <a:spcAft>
                          <a:spcPts val="0"/>
                        </a:spcAft>
                      </a:pPr>
                      <a:r>
                        <a:rPr lang="zh-CN" sz="1400" dirty="0">
                          <a:effectLst/>
                        </a:rPr>
                        <a:t>要有耐心</a:t>
                      </a:r>
                      <a:r>
                        <a:rPr lang="en-US" sz="1400" dirty="0">
                          <a:effectLst/>
                        </a:rPr>
                        <a:t>,</a:t>
                      </a:r>
                      <a:r>
                        <a:rPr lang="zh-CN" sz="1400" dirty="0">
                          <a:effectLst/>
                        </a:rPr>
                        <a:t>多做介绍</a:t>
                      </a:r>
                      <a:r>
                        <a:rPr lang="en-US" sz="1400" dirty="0">
                          <a:effectLst/>
                        </a:rPr>
                        <a:t>,</a:t>
                      </a:r>
                      <a:r>
                        <a:rPr lang="zh-CN" sz="1400" dirty="0">
                          <a:effectLst/>
                        </a:rPr>
                        <a:t>要允许反复</a:t>
                      </a:r>
                      <a:endParaRPr lang="zh-CN" sz="1800" dirty="0">
                        <a:solidFill>
                          <a:srgbClr val="000000"/>
                        </a:solidFill>
                        <a:effectLst/>
                        <a:latin typeface="NEU-BZ-S92"/>
                        <a:ea typeface="方正书宋_GBK"/>
                        <a:cs typeface="Times New Roman" panose="02020603050405020304"/>
                      </a:endParaRPr>
                    </a:p>
                  </a:txBody>
                  <a:tcPr marL="28575" marR="28575" marT="0" marB="0" anchor="ctr"/>
                </a:tc>
              </a:tr>
            </a:tbl>
          </a:graphicData>
        </a:graphic>
      </p:graphicFrame>
      <p:sp>
        <p:nvSpPr>
          <p:cNvPr id="5" name="矩形 4"/>
          <p:cNvSpPr/>
          <p:nvPr/>
        </p:nvSpPr>
        <p:spPr>
          <a:xfrm>
            <a:off x="431439" y="2245514"/>
            <a:ext cx="4968552" cy="369332"/>
          </a:xfrm>
          <a:prstGeom prst="rect">
            <a:avLst/>
          </a:prstGeom>
        </p:spPr>
        <p:txBody>
          <a:bodyPr wrap="square">
            <a:spAutoFit/>
          </a:bodyPr>
          <a:lstStyle/>
          <a:p>
            <a:r>
              <a:rPr lang="zh-CN" altLang="zh-CN" dirty="0"/>
              <a:t>表</a:t>
            </a:r>
            <a:r>
              <a:rPr lang="en-US" altLang="zh-CN" dirty="0"/>
              <a:t>6-1</a:t>
            </a:r>
            <a:r>
              <a:rPr lang="zh-CN" altLang="zh-CN" dirty="0"/>
              <a:t>不同气质类型与购买行为表现的对应关系</a:t>
            </a:r>
            <a:endParaRPr lang="zh-CN" altLang="zh-C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第二节　消费者的性格</a:t>
            </a:r>
            <a:endParaRPr lang="zh-CN" altLang="zh-CN" dirty="0"/>
          </a:p>
        </p:txBody>
      </p:sp>
      <p:sp>
        <p:nvSpPr>
          <p:cNvPr id="3" name="内容占位符 2"/>
          <p:cNvSpPr>
            <a:spLocks noGrp="1"/>
          </p:cNvSpPr>
          <p:nvPr>
            <p:ph idx="1"/>
          </p:nvPr>
        </p:nvSpPr>
        <p:spPr/>
        <p:txBody>
          <a:bodyPr>
            <a:normAutofit lnSpcReduction="10000"/>
          </a:bodyPr>
          <a:lstStyle/>
          <a:p>
            <a:pPr marL="0" indent="0">
              <a:buNone/>
            </a:pPr>
            <a:r>
              <a:rPr lang="zh-CN" altLang="zh-CN" dirty="0"/>
              <a:t>一、性格的含义与特征</a:t>
            </a:r>
            <a:endParaRPr lang="zh-CN" altLang="zh-CN" dirty="0"/>
          </a:p>
          <a:p>
            <a:pPr marL="0" indent="0">
              <a:buNone/>
            </a:pPr>
            <a:r>
              <a:rPr lang="en-US" altLang="zh-CN" dirty="0"/>
              <a:t>(</a:t>
            </a:r>
            <a:r>
              <a:rPr lang="zh-CN" altLang="zh-CN" dirty="0"/>
              <a:t>一</a:t>
            </a:r>
            <a:r>
              <a:rPr lang="en-US" altLang="zh-CN" dirty="0"/>
              <a:t>)</a:t>
            </a:r>
            <a:r>
              <a:rPr lang="zh-CN" altLang="zh-CN" dirty="0"/>
              <a:t>性格的含义</a:t>
            </a:r>
            <a:endParaRPr lang="zh-CN" altLang="zh-CN" dirty="0"/>
          </a:p>
          <a:p>
            <a:pPr marL="0" indent="0">
              <a:buNone/>
            </a:pPr>
            <a:r>
              <a:rPr lang="zh-CN" altLang="zh-CN" dirty="0"/>
              <a:t>　　“性格”</a:t>
            </a:r>
            <a:r>
              <a:rPr lang="en-US" altLang="zh-CN" dirty="0"/>
              <a:t>(character)</a:t>
            </a:r>
            <a:r>
              <a:rPr lang="zh-CN" altLang="zh-CN" dirty="0"/>
              <a:t>一词原意为印记、特色、记号、标示</a:t>
            </a:r>
            <a:r>
              <a:rPr lang="en-US" altLang="zh-CN" dirty="0"/>
              <a:t>,</a:t>
            </a:r>
            <a:r>
              <a:rPr lang="zh-CN" altLang="zh-CN" dirty="0"/>
              <a:t>主要用来表示事物的特性。在现代心理学中</a:t>
            </a:r>
            <a:r>
              <a:rPr lang="en-US" altLang="zh-CN" dirty="0"/>
              <a:t>,</a:t>
            </a:r>
            <a:r>
              <a:rPr lang="zh-CN" altLang="zh-CN" dirty="0"/>
              <a:t>性格是指个人对现实的稳定态度和与之相适应的习惯化的行为方式</a:t>
            </a:r>
            <a:r>
              <a:rPr lang="zh-CN" altLang="zh-CN" dirty="0" smtClean="0"/>
              <a:t>。</a:t>
            </a:r>
            <a:endParaRPr lang="en-US" altLang="zh-CN" dirty="0" smtClean="0"/>
          </a:p>
          <a:p>
            <a:pPr marL="0" indent="0">
              <a:buNone/>
            </a:pPr>
            <a:r>
              <a:rPr lang="zh-CN" altLang="zh-CN" dirty="0"/>
              <a:t>　　</a:t>
            </a:r>
            <a:r>
              <a:rPr lang="zh-CN" altLang="zh-CN" dirty="0" smtClean="0"/>
              <a:t>由于</a:t>
            </a:r>
            <a:r>
              <a:rPr lang="zh-CN" altLang="zh-CN" dirty="0"/>
              <a:t>性格的形成主要决定于后天的社会化过程</a:t>
            </a:r>
            <a:r>
              <a:rPr lang="en-US" altLang="zh-CN" dirty="0"/>
              <a:t>,</a:t>
            </a:r>
            <a:r>
              <a:rPr lang="zh-CN" altLang="zh-CN" dirty="0"/>
              <a:t>而社会环境是不断变化的</a:t>
            </a:r>
            <a:r>
              <a:rPr lang="en-US" altLang="zh-CN" dirty="0"/>
              <a:t>,</a:t>
            </a:r>
            <a:r>
              <a:rPr lang="zh-CN" altLang="zh-CN" dirty="0"/>
              <a:t>因此</a:t>
            </a:r>
            <a:r>
              <a:rPr lang="en-US" altLang="zh-CN" dirty="0"/>
              <a:t>,</a:t>
            </a:r>
            <a:r>
              <a:rPr lang="zh-CN" altLang="zh-CN" dirty="0"/>
              <a:t>性格虽然也是一种比较稳定的心理特征</a:t>
            </a:r>
            <a:r>
              <a:rPr lang="en-US" altLang="zh-CN" dirty="0"/>
              <a:t>,</a:t>
            </a:r>
            <a:r>
              <a:rPr lang="zh-CN" altLang="zh-CN" dirty="0"/>
              <a:t>但与气质相比更易于改变</a:t>
            </a:r>
            <a:r>
              <a:rPr lang="en-US" altLang="zh-CN" dirty="0"/>
              <a:t>,</a:t>
            </a:r>
            <a:r>
              <a:rPr lang="zh-CN" altLang="zh-CN" dirty="0"/>
              <a:t>即具有较强的可塑性。</a:t>
            </a:r>
            <a:endParaRPr lang="zh-CN" altLang="zh-CN" dirty="0"/>
          </a:p>
          <a:p>
            <a:pPr marL="0" indent="0">
              <a:buNone/>
            </a:pPr>
            <a:r>
              <a:rPr lang="zh-CN" altLang="zh-CN" dirty="0"/>
              <a:t>　　性格是带有一定社会倾向性的个性品质。</a:t>
            </a:r>
            <a:endParaRPr lang="zh-CN" altLang="en-US" dirty="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5184</Words>
  <Application>WPS 演示</Application>
  <PresentationFormat>全屏显示(4:3)</PresentationFormat>
  <Paragraphs>237</Paragraphs>
  <Slides>21</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vt:i4>
      </vt:variant>
    </vt:vector>
  </HeadingPairs>
  <TitlesOfParts>
    <vt:vector size="36" baseType="lpstr">
      <vt:lpstr>Arial</vt:lpstr>
      <vt:lpstr>宋体</vt:lpstr>
      <vt:lpstr>Wingdings</vt:lpstr>
      <vt:lpstr>Wingdings 2</vt:lpstr>
      <vt:lpstr>Wingdings</vt:lpstr>
      <vt:lpstr>NEU-BZ-S92</vt:lpstr>
      <vt:lpstr>Segoe Print</vt:lpstr>
      <vt:lpstr>方正书宋_GBK</vt:lpstr>
      <vt:lpstr>Times New Roman</vt:lpstr>
      <vt:lpstr>Constantia</vt:lpstr>
      <vt:lpstr>隶书</vt:lpstr>
      <vt:lpstr>微软雅黑</vt:lpstr>
      <vt:lpstr>Calibri</vt:lpstr>
      <vt:lpstr>Arial Unicode MS</vt:lpstr>
      <vt:lpstr>流畅</vt:lpstr>
      <vt:lpstr>第六章 消费者的个性心理特征</vt:lpstr>
      <vt:lpstr>第一节　消费者的气质</vt:lpstr>
      <vt:lpstr>PowerPoint 演示文稿</vt:lpstr>
      <vt:lpstr>PowerPoint 演示文稿</vt:lpstr>
      <vt:lpstr>PowerPoint 演示文稿</vt:lpstr>
      <vt:lpstr>PowerPoint 演示文稿</vt:lpstr>
      <vt:lpstr>PowerPoint 演示文稿</vt:lpstr>
      <vt:lpstr>PowerPoint 演示文稿</vt:lpstr>
      <vt:lpstr>第二节　消费者的性格</vt:lpstr>
      <vt:lpstr>PowerPoint 演示文稿</vt:lpstr>
      <vt:lpstr>PowerPoint 演示文稿</vt:lpstr>
      <vt:lpstr>PowerPoint 演示文稿</vt:lpstr>
      <vt:lpstr>PowerPoint 演示文稿</vt:lpstr>
      <vt:lpstr>PowerPoint 演示文稿</vt:lpstr>
      <vt:lpstr>第三节　消费者的能力</vt:lpstr>
      <vt:lpstr>PowerPoint 演示文稿</vt:lpstr>
      <vt:lpstr>PowerPoint 演示文稿</vt:lpstr>
      <vt:lpstr>PowerPoint 演示文稿</vt:lpstr>
      <vt:lpstr>PowerPoint 演示文稿</vt:lpstr>
      <vt:lpstr>第四节　消费者的兴趣</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第六章 消费者的个性心理特征</dc:title>
  <dc:creator>User</dc:creator>
  <cp:lastModifiedBy>钟山绿湖</cp:lastModifiedBy>
  <cp:revision>3</cp:revision>
  <dcterms:created xsi:type="dcterms:W3CDTF">2017-03-05T16:06:00Z</dcterms:created>
  <dcterms:modified xsi:type="dcterms:W3CDTF">2024-03-13T14:44:30Z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CE683F3CB9BC4FA39BAA88B27D2EDEE9_12</vt:lpwstr>
  </property>
  <property fmtid="{D5CDD505-2E9C-101B-9397-08002B2CF9AE}" pid="3" name="KSOProductBuildVer">
    <vt:lpwstr>2052-12.1.0.16120</vt:lpwstr>
  </property>
</Properties>
</file>