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1"/>
  </p:notesMasterIdLst>
  <p:sldIdLst>
    <p:sldId id="293" r:id="rId2"/>
    <p:sldId id="257" r:id="rId3"/>
    <p:sldId id="294" r:id="rId4"/>
    <p:sldId id="259" r:id="rId5"/>
    <p:sldId id="290" r:id="rId6"/>
    <p:sldId id="270" r:id="rId7"/>
    <p:sldId id="283" r:id="rId8"/>
    <p:sldId id="284" r:id="rId9"/>
    <p:sldId id="295" r:id="rId10"/>
    <p:sldId id="296" r:id="rId11"/>
    <p:sldId id="276" r:id="rId12"/>
    <p:sldId id="291" r:id="rId13"/>
    <p:sldId id="277" r:id="rId14"/>
    <p:sldId id="285" r:id="rId15"/>
    <p:sldId id="297" r:id="rId16"/>
    <p:sldId id="287" r:id="rId17"/>
    <p:sldId id="292" r:id="rId18"/>
    <p:sldId id="288" r:id="rId19"/>
    <p:sldId id="289" r:id="rId2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40" autoAdjust="0"/>
    <p:restoredTop sz="93818" autoAdjust="0"/>
  </p:normalViewPr>
  <p:slideViewPr>
    <p:cSldViewPr>
      <p:cViewPr varScale="1">
        <p:scale>
          <a:sx n="109" d="100"/>
          <a:sy n="109" d="100"/>
        </p:scale>
        <p:origin x="1422" y="72"/>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F45F9D-3C02-4D31-A048-714826C8F555}" type="datetimeFigureOut">
              <a:rPr lang="zh-CN" altLang="en-US" smtClean="0"/>
              <a:pPr/>
              <a:t>2021/2/25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1B3C12-883E-4359-9113-2B5D323058B8}" type="slidenum">
              <a:rPr lang="zh-CN" altLang="en-US" smtClean="0"/>
              <a:pPr/>
              <a:t>‹#›</a:t>
            </a:fld>
            <a:endParaRPr lang="zh-CN" altLang="en-US"/>
          </a:p>
        </p:txBody>
      </p:sp>
    </p:spTree>
    <p:extLst>
      <p:ext uri="{BB962C8B-B14F-4D97-AF65-F5344CB8AC3E}">
        <p14:creationId xmlns:p14="http://schemas.microsoft.com/office/powerpoint/2010/main" val="2147740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标题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日期占位符 29"/>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19" name="页脚占位符 18"/>
          <p:cNvSpPr>
            <a:spLocks noGrp="1"/>
          </p:cNvSpPr>
          <p:nvPr>
            <p:ph type="ftr" sz="quarter" idx="11"/>
          </p:nvPr>
        </p:nvSpPr>
        <p:spPr/>
        <p:txBody>
          <a:bodyPr/>
          <a:lstStyle/>
          <a:p>
            <a:endParaRPr lang="zh-CN" altLang="en-US"/>
          </a:p>
        </p:txBody>
      </p:sp>
      <p:sp>
        <p:nvSpPr>
          <p:cNvPr id="27" name="灯片编号占位符 26"/>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单圆角矩形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直角三角形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标题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文本占位符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8077200" y="6356350"/>
            <a:ext cx="609600" cy="365125"/>
          </a:xfrm>
        </p:spPr>
        <p:txBody>
          <a:bodyPr/>
          <a:lstStyle/>
          <a:p>
            <a:fld id="{F2F7B92B-B34A-45F6-8030-29AB864C9D29}" type="slidenum">
              <a:rPr lang="zh-CN" altLang="en-US" smtClean="0"/>
              <a:pPr/>
              <a:t>‹#›</a:t>
            </a:fld>
            <a:endParaRPr lang="zh-CN" altLang="en-US"/>
          </a:p>
        </p:txBody>
      </p:sp>
      <p:sp>
        <p:nvSpPr>
          <p:cNvPr id="3" name="图片占位符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任意多边形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任意多边形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任意多边形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任意多边形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标题占位符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3CB3FC5-427D-4934-9E33-7EF6ECA83698}" type="datetimeFigureOut">
              <a:rPr lang="zh-CN" altLang="en-US" smtClean="0"/>
              <a:pPr/>
              <a:t>2021/2/25</a:t>
            </a:fld>
            <a:endParaRPr lang="zh-CN" altLang="en-US"/>
          </a:p>
        </p:txBody>
      </p:sp>
      <p:sp>
        <p:nvSpPr>
          <p:cNvPr id="22" name="页脚占位符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灯片编号占位符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2F7B92B-B34A-45F6-8030-29AB864C9D29}" type="slidenum">
              <a:rPr lang="zh-CN" altLang="en-US" smtClean="0"/>
              <a:pPr/>
              <a:t>‹#›</a:t>
            </a:fld>
            <a:endParaRPr lang="zh-CN" altLang="en-US"/>
          </a:p>
        </p:txBody>
      </p:sp>
      <p:grpSp>
        <p:nvGrpSpPr>
          <p:cNvPr id="2" name="组合 1"/>
          <p:cNvGrpSpPr/>
          <p:nvPr/>
        </p:nvGrpSpPr>
        <p:grpSpPr>
          <a:xfrm>
            <a:off x="-19017" y="202408"/>
            <a:ext cx="9180548" cy="649224"/>
            <a:chOff x="-19045" y="216550"/>
            <a:chExt cx="9180548" cy="649224"/>
          </a:xfrm>
        </p:grpSpPr>
        <p:sp>
          <p:nvSpPr>
            <p:cNvPr id="12" name="任意多边形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任意多边形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a:xfrm>
            <a:off x="683568" y="3573016"/>
            <a:ext cx="8305800" cy="1143000"/>
          </a:xfrm>
          <a:prstGeom prst="rect">
            <a:avLst/>
          </a:prstGeom>
        </p:spPr>
        <p:txBody>
          <a:bodyPr vert="horz" lIns="0" tIns="45720" rIns="0" bIns="0" anchor="b">
            <a:noAutofit/>
            <a:scene3d>
              <a:camera prst="orthographicFront"/>
              <a:lightRig rig="freezing" dir="t">
                <a:rot lat="0" lon="0" rev="5640000"/>
              </a:lightRig>
            </a:scene3d>
            <a:sp3d prstMaterial="flat">
              <a:contourClr>
                <a:schemeClr val="tx2"/>
              </a:contourClr>
            </a:sp3d>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zh-CN" altLang="en-US" sz="5600" b="1" dirty="0">
                <a:ln w="635">
                  <a:noFill/>
                </a:ln>
                <a:solidFill>
                  <a:schemeClr val="accent4">
                    <a:tint val="90000"/>
                    <a:satMod val="125000"/>
                  </a:schemeClr>
                </a:solidFill>
                <a:effectLst>
                  <a:outerShdw blurRad="38100" dist="25400" dir="5400000" algn="tl" rotWithShape="0">
                    <a:srgbClr val="000000">
                      <a:alpha val="43000"/>
                    </a:srgbClr>
                  </a:outerShdw>
                </a:effectLst>
              </a:rPr>
              <a:t>项目十一　出境货物监管、托运的跟进</a:t>
            </a:r>
          </a:p>
        </p:txBody>
      </p:sp>
    </p:spTree>
    <p:extLst>
      <p:ext uri="{BB962C8B-B14F-4D97-AF65-F5344CB8AC3E}">
        <p14:creationId xmlns:p14="http://schemas.microsoft.com/office/powerpoint/2010/main" val="23509327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683568" y="3573016"/>
            <a:ext cx="8305800" cy="1143000"/>
          </a:xfrm>
          <a:prstGeom prst="rect">
            <a:avLst/>
          </a:prstGeom>
        </p:spPr>
        <p:txBody>
          <a:bodyPr vert="horz" lIns="0" tIns="45720" rIns="0" bIns="0" anchor="b">
            <a:noAutofit/>
            <a:scene3d>
              <a:camera prst="orthographicFront"/>
              <a:lightRig rig="freezing" dir="t">
                <a:rot lat="0" lon="0" rev="5640000"/>
              </a:lightRig>
            </a:scene3d>
            <a:sp3d prstMaterial="flat">
              <a:contourClr>
                <a:schemeClr val="tx2"/>
              </a:contourClr>
            </a:sp3d>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zh-CN" altLang="en-US" b="1" dirty="0"/>
              <a:t>任务二  跟进出口</a:t>
            </a:r>
            <a:r>
              <a:rPr lang="zh-CN" altLang="en-US" b="1" dirty="0" smtClean="0"/>
              <a:t>货物托运</a:t>
            </a:r>
            <a:endParaRPr lang="en-US" altLang="zh-CN" b="1" dirty="0" smtClean="0"/>
          </a:p>
          <a:p>
            <a:pPr algn="ctr"/>
            <a:endParaRPr lang="zh-CN" altLang="en-US" dirty="0"/>
          </a:p>
        </p:txBody>
      </p:sp>
    </p:spTree>
    <p:extLst>
      <p:ext uri="{BB962C8B-B14F-4D97-AF65-F5344CB8AC3E}">
        <p14:creationId xmlns:p14="http://schemas.microsoft.com/office/powerpoint/2010/main" val="23991532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学习指南</a:t>
            </a:r>
            <a:endParaRPr lang="zh-CN" altLang="en-US" dirty="0"/>
          </a:p>
        </p:txBody>
      </p:sp>
      <p:sp>
        <p:nvSpPr>
          <p:cNvPr id="3" name="内容占位符 2"/>
          <p:cNvSpPr>
            <a:spLocks noGrp="1"/>
          </p:cNvSpPr>
          <p:nvPr>
            <p:ph idx="1"/>
          </p:nvPr>
        </p:nvSpPr>
        <p:spPr>
          <a:xfrm>
            <a:off x="1166936" y="2064216"/>
            <a:ext cx="8229600" cy="4389120"/>
          </a:xfrm>
        </p:spPr>
        <p:txBody>
          <a:bodyPr>
            <a:normAutofit/>
          </a:bodyPr>
          <a:lstStyle/>
          <a:p>
            <a:pPr>
              <a:buFont typeface="Wingdings" panose="05000000000000000000" pitchFamily="2" charset="2"/>
              <a:buChar char="Ø"/>
            </a:pPr>
            <a:r>
              <a:rPr lang="zh-CN" altLang="zh-CN" sz="2000" b="1" dirty="0" smtClean="0">
                <a:latin typeface="黑体" panose="02010609060101010101" pitchFamily="49" charset="-122"/>
                <a:ea typeface="黑体" panose="02010609060101010101" pitchFamily="49" charset="-122"/>
              </a:rPr>
              <a:t>一</a:t>
            </a:r>
            <a:r>
              <a:rPr lang="zh-CN" altLang="zh-CN" sz="2000" b="1" dirty="0">
                <a:latin typeface="黑体" panose="02010609060101010101" pitchFamily="49" charset="-122"/>
                <a:ea typeface="黑体" panose="02010609060101010101" pitchFamily="49" charset="-122"/>
              </a:rPr>
              <a:t>、出口货物托运业务</a:t>
            </a:r>
            <a:r>
              <a:rPr lang="zh-CN" altLang="zh-CN" sz="2000" b="1" dirty="0" smtClean="0">
                <a:latin typeface="黑体" panose="02010609060101010101" pitchFamily="49" charset="-122"/>
                <a:ea typeface="黑体" panose="02010609060101010101" pitchFamily="49" charset="-122"/>
              </a:rPr>
              <a:t>程序</a:t>
            </a:r>
            <a:endParaRPr lang="en-US" altLang="zh-CN" sz="2000" b="1" dirty="0" smtClean="0">
              <a:latin typeface="黑体" panose="02010609060101010101" pitchFamily="49" charset="-122"/>
              <a:ea typeface="黑体" panose="02010609060101010101" pitchFamily="49" charset="-122"/>
            </a:endParaRPr>
          </a:p>
          <a:p>
            <a:pPr>
              <a:buFont typeface="Wingdings" panose="05000000000000000000" pitchFamily="2" charset="2"/>
              <a:buChar char="Ø"/>
            </a:pPr>
            <a:r>
              <a:rPr lang="zh-CN" altLang="zh-CN" sz="2000" b="1" dirty="0">
                <a:latin typeface="黑体" panose="02010609060101010101" pitchFamily="49" charset="-122"/>
                <a:ea typeface="黑体" panose="02010609060101010101" pitchFamily="49" charset="-122"/>
              </a:rPr>
              <a:t>二、缮制装箱单</a:t>
            </a:r>
            <a:endParaRPr lang="zh-CN" altLang="zh-CN" sz="2000" dirty="0">
              <a:latin typeface="黑体" panose="02010609060101010101" pitchFamily="49" charset="-122"/>
              <a:ea typeface="黑体" panose="02010609060101010101" pitchFamily="49" charset="-122"/>
            </a:endParaRPr>
          </a:p>
          <a:p>
            <a:pPr>
              <a:buFont typeface="Wingdings" panose="05000000000000000000" pitchFamily="2" charset="2"/>
              <a:buChar char="Ø"/>
            </a:pPr>
            <a:r>
              <a:rPr lang="zh-CN" altLang="zh-CN" sz="2000" b="1" dirty="0">
                <a:latin typeface="黑体" panose="02010609060101010101" pitchFamily="49" charset="-122"/>
                <a:ea typeface="黑体" panose="02010609060101010101" pitchFamily="49" charset="-122"/>
              </a:rPr>
              <a:t>三、缮制订舱委托书</a:t>
            </a:r>
            <a:endParaRPr lang="zh-CN" altLang="zh-CN" sz="20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6411972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实例展示</a:t>
            </a:r>
            <a:endParaRPr lang="zh-CN" altLang="en-US" dirty="0"/>
          </a:p>
        </p:txBody>
      </p:sp>
      <p:sp>
        <p:nvSpPr>
          <p:cNvPr id="3" name="内容占位符 2"/>
          <p:cNvSpPr>
            <a:spLocks noGrp="1"/>
          </p:cNvSpPr>
          <p:nvPr>
            <p:ph idx="1"/>
          </p:nvPr>
        </p:nvSpPr>
        <p:spPr>
          <a:xfrm>
            <a:off x="457200" y="2492896"/>
            <a:ext cx="8229600" cy="3831704"/>
          </a:xfrm>
        </p:spPr>
        <p:txBody>
          <a:bodyPr/>
          <a:lstStyle/>
          <a:p>
            <a:pPr marL="0" indent="0">
              <a:buNone/>
            </a:pPr>
            <a:r>
              <a:rPr lang="en-US" altLang="zh-CN" dirty="0" smtClean="0"/>
              <a:t>        </a:t>
            </a:r>
            <a:r>
              <a:rPr lang="zh-CN" altLang="zh-CN" dirty="0" smtClean="0"/>
              <a:t>跟</a:t>
            </a:r>
            <a:r>
              <a:rPr lang="zh-CN" altLang="zh-CN" dirty="0"/>
              <a:t>单员司博先生根据销售合同和信用证规定的装运时间，缮制装箱单和订舱委托书，并随附商业发票向金发国际货运代理公司办理出口货物托运手续。订舱委托书是托运人委托货运代理公司办理订舱协议书，是货运代理公司向船公司办理订舱和缮制运输单据的依据</a:t>
            </a:r>
          </a:p>
        </p:txBody>
      </p:sp>
    </p:spTree>
    <p:extLst>
      <p:ext uri="{BB962C8B-B14F-4D97-AF65-F5344CB8AC3E}">
        <p14:creationId xmlns:p14="http://schemas.microsoft.com/office/powerpoint/2010/main" val="9610751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t>实例</a:t>
            </a:r>
            <a:r>
              <a:rPr lang="zh-CN" altLang="zh-CN" dirty="0" smtClean="0"/>
              <a:t>展示</a:t>
            </a:r>
            <a:endParaRPr lang="zh-CN" altLang="en-US" dirty="0"/>
          </a:p>
        </p:txBody>
      </p:sp>
      <p:sp>
        <p:nvSpPr>
          <p:cNvPr id="3" name="内容占位符 2"/>
          <p:cNvSpPr>
            <a:spLocks noGrp="1"/>
          </p:cNvSpPr>
          <p:nvPr>
            <p:ph sz="half" idx="1"/>
          </p:nvPr>
        </p:nvSpPr>
        <p:spPr/>
        <p:txBody>
          <a:bodyPr/>
          <a:lstStyle/>
          <a:p>
            <a:pPr marL="0" indent="0">
              <a:buNone/>
            </a:pPr>
            <a:r>
              <a:rPr lang="zh-CN" altLang="en-US" dirty="0" smtClean="0"/>
              <a:t>一</a:t>
            </a:r>
            <a:r>
              <a:rPr lang="zh-CN" altLang="en-US" dirty="0"/>
              <a:t>、 司博先生缮制装箱单</a:t>
            </a:r>
          </a:p>
        </p:txBody>
      </p:sp>
      <p:pic>
        <p:nvPicPr>
          <p:cNvPr id="5" name="内容占位符 4"/>
          <p:cNvPicPr>
            <a:picLocks noGrp="1" noChangeAspect="1"/>
          </p:cNvPicPr>
          <p:nvPr>
            <p:ph sz="half" idx="2"/>
          </p:nvPr>
        </p:nvPicPr>
        <p:blipFill rotWithShape="1">
          <a:blip r:embed="rId2"/>
          <a:srcRect b="42892"/>
          <a:stretch/>
        </p:blipFill>
        <p:spPr>
          <a:xfrm>
            <a:off x="1259632" y="2463002"/>
            <a:ext cx="6840760" cy="4278366"/>
          </a:xfrm>
          <a:prstGeom prst="rect">
            <a:avLst/>
          </a:prstGeom>
          <a:noFill/>
          <a:ln w="76200">
            <a:solidFill>
              <a:schemeClr val="accent3"/>
            </a:solidFill>
            <a:miter lim="800000"/>
            <a:headEnd/>
            <a:tailEnd/>
          </a:ln>
        </p:spPr>
      </p:pic>
    </p:spTree>
    <p:extLst>
      <p:ext uri="{BB962C8B-B14F-4D97-AF65-F5344CB8AC3E}">
        <p14:creationId xmlns:p14="http://schemas.microsoft.com/office/powerpoint/2010/main" val="21634190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t>实例</a:t>
            </a:r>
            <a:r>
              <a:rPr lang="zh-CN" altLang="zh-CN" dirty="0" smtClean="0"/>
              <a:t>展示</a:t>
            </a:r>
            <a:endParaRPr lang="zh-CN" altLang="en-US" dirty="0"/>
          </a:p>
        </p:txBody>
      </p:sp>
      <p:sp>
        <p:nvSpPr>
          <p:cNvPr id="3" name="内容占位符 2"/>
          <p:cNvSpPr>
            <a:spLocks noGrp="1"/>
          </p:cNvSpPr>
          <p:nvPr>
            <p:ph sz="half" idx="1"/>
          </p:nvPr>
        </p:nvSpPr>
        <p:spPr>
          <a:xfrm>
            <a:off x="457200" y="1920085"/>
            <a:ext cx="5482952" cy="4434840"/>
          </a:xfrm>
        </p:spPr>
        <p:txBody>
          <a:bodyPr/>
          <a:lstStyle/>
          <a:p>
            <a:pPr marL="0" indent="0">
              <a:buNone/>
            </a:pPr>
            <a:r>
              <a:rPr lang="zh-CN" altLang="en-US" dirty="0"/>
              <a:t>二、司博先生缮制订舱委托书</a:t>
            </a:r>
          </a:p>
        </p:txBody>
      </p:sp>
      <p:pic>
        <p:nvPicPr>
          <p:cNvPr id="6" name="内容占位符 5"/>
          <p:cNvPicPr>
            <a:picLocks noGrp="1" noChangeAspect="1"/>
          </p:cNvPicPr>
          <p:nvPr>
            <p:ph sz="half" idx="2"/>
          </p:nvPr>
        </p:nvPicPr>
        <p:blipFill rotWithShape="1">
          <a:blip r:embed="rId2"/>
          <a:srcRect b="45155"/>
          <a:stretch/>
        </p:blipFill>
        <p:spPr>
          <a:xfrm>
            <a:off x="1491403" y="2424112"/>
            <a:ext cx="5960917" cy="4245248"/>
          </a:xfrm>
          <a:prstGeom prst="rect">
            <a:avLst/>
          </a:prstGeom>
          <a:noFill/>
          <a:ln w="76200">
            <a:solidFill>
              <a:schemeClr val="accent3"/>
            </a:solidFill>
            <a:miter lim="800000"/>
            <a:headEnd/>
            <a:tailEnd/>
          </a:ln>
        </p:spPr>
      </p:pic>
    </p:spTree>
    <p:extLst>
      <p:ext uri="{BB962C8B-B14F-4D97-AF65-F5344CB8AC3E}">
        <p14:creationId xmlns:p14="http://schemas.microsoft.com/office/powerpoint/2010/main" val="40616727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683568" y="3573016"/>
            <a:ext cx="8305800" cy="1143000"/>
          </a:xfrm>
          <a:prstGeom prst="rect">
            <a:avLst/>
          </a:prstGeom>
        </p:spPr>
        <p:txBody>
          <a:bodyPr vert="horz" lIns="0" tIns="45720" rIns="0" bIns="0" anchor="b">
            <a:noAutofit/>
            <a:scene3d>
              <a:camera prst="orthographicFront"/>
              <a:lightRig rig="freezing" dir="t">
                <a:rot lat="0" lon="0" rev="5640000"/>
              </a:lightRig>
            </a:scene3d>
            <a:sp3d prstMaterial="flat">
              <a:contourClr>
                <a:schemeClr val="tx2"/>
              </a:contourClr>
            </a:sp3d>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zh-CN" altLang="en-US" b="1" dirty="0"/>
              <a:t>任务三  跟进出口货物报检报关</a:t>
            </a:r>
            <a:endParaRPr lang="zh-CN" altLang="en-US" dirty="0"/>
          </a:p>
        </p:txBody>
      </p:sp>
    </p:spTree>
    <p:extLst>
      <p:ext uri="{BB962C8B-B14F-4D97-AF65-F5344CB8AC3E}">
        <p14:creationId xmlns:p14="http://schemas.microsoft.com/office/powerpoint/2010/main" val="11387735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学习指南</a:t>
            </a:r>
            <a:endParaRPr lang="zh-CN" altLang="en-US" dirty="0"/>
          </a:p>
        </p:txBody>
      </p:sp>
      <p:sp>
        <p:nvSpPr>
          <p:cNvPr id="3" name="内容占位符 2"/>
          <p:cNvSpPr>
            <a:spLocks noGrp="1"/>
          </p:cNvSpPr>
          <p:nvPr>
            <p:ph idx="1"/>
          </p:nvPr>
        </p:nvSpPr>
        <p:spPr>
          <a:xfrm>
            <a:off x="1166936" y="2064216"/>
            <a:ext cx="8229600" cy="4389120"/>
          </a:xfrm>
        </p:spPr>
        <p:txBody>
          <a:bodyPr>
            <a:normAutofit/>
          </a:bodyPr>
          <a:lstStyle/>
          <a:p>
            <a:pPr>
              <a:buFont typeface="Wingdings" panose="05000000000000000000" pitchFamily="2" charset="2"/>
              <a:buChar char="Ø"/>
            </a:pPr>
            <a:r>
              <a:rPr lang="zh-CN" altLang="zh-CN" sz="2000" b="1" dirty="0">
                <a:latin typeface="黑体" panose="02010609060101010101" pitchFamily="49" charset="-122"/>
                <a:ea typeface="黑体" panose="02010609060101010101" pitchFamily="49" charset="-122"/>
              </a:rPr>
              <a:t>一、出口货物报检、报关业务程序</a:t>
            </a:r>
            <a:endParaRPr lang="zh-CN" altLang="zh-CN" sz="2000" dirty="0">
              <a:latin typeface="黑体" panose="02010609060101010101" pitchFamily="49" charset="-122"/>
              <a:ea typeface="黑体" panose="02010609060101010101" pitchFamily="49" charset="-122"/>
            </a:endParaRPr>
          </a:p>
          <a:p>
            <a:pPr>
              <a:buFont typeface="Wingdings" panose="05000000000000000000" pitchFamily="2" charset="2"/>
              <a:buChar char="Ø"/>
            </a:pPr>
            <a:r>
              <a:rPr lang="zh-CN" altLang="zh-CN" sz="2000" b="1" dirty="0">
                <a:latin typeface="黑体" panose="02010609060101010101" pitchFamily="49" charset="-122"/>
                <a:ea typeface="黑体" panose="02010609060101010101" pitchFamily="49" charset="-122"/>
              </a:rPr>
              <a:t>二、报检委托书的缮制方法</a:t>
            </a:r>
            <a:endParaRPr lang="zh-CN" altLang="zh-CN" sz="2000" dirty="0">
              <a:latin typeface="黑体" panose="02010609060101010101" pitchFamily="49" charset="-122"/>
              <a:ea typeface="黑体" panose="02010609060101010101" pitchFamily="49" charset="-122"/>
            </a:endParaRPr>
          </a:p>
          <a:p>
            <a:pPr>
              <a:buFont typeface="Wingdings" panose="05000000000000000000" pitchFamily="2" charset="2"/>
              <a:buChar char="Ø"/>
            </a:pPr>
            <a:r>
              <a:rPr lang="zh-CN" altLang="zh-CN" sz="2000" b="1" dirty="0">
                <a:latin typeface="黑体" panose="02010609060101010101" pitchFamily="49" charset="-122"/>
                <a:ea typeface="黑体" panose="02010609060101010101" pitchFamily="49" charset="-122"/>
              </a:rPr>
              <a:t>三、代理报关委托书与委托报关协议的缮制方法</a:t>
            </a:r>
            <a:endParaRPr lang="zh-CN" altLang="zh-CN" sz="20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12619107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实例展示</a:t>
            </a:r>
            <a:endParaRPr lang="zh-CN" altLang="en-US" dirty="0"/>
          </a:p>
        </p:txBody>
      </p:sp>
      <p:sp>
        <p:nvSpPr>
          <p:cNvPr id="3" name="内容占位符 2"/>
          <p:cNvSpPr>
            <a:spLocks noGrp="1"/>
          </p:cNvSpPr>
          <p:nvPr>
            <p:ph idx="1"/>
          </p:nvPr>
        </p:nvSpPr>
        <p:spPr>
          <a:xfrm>
            <a:off x="457200" y="2492896"/>
            <a:ext cx="8229600" cy="3831704"/>
          </a:xfrm>
        </p:spPr>
        <p:txBody>
          <a:bodyPr/>
          <a:lstStyle/>
          <a:p>
            <a:pPr marL="0" indent="0">
              <a:buNone/>
            </a:pPr>
            <a:r>
              <a:rPr lang="en-US" altLang="zh-CN" dirty="0" smtClean="0"/>
              <a:t>        </a:t>
            </a:r>
            <a:r>
              <a:rPr lang="zh-CN" altLang="zh-CN" dirty="0" smtClean="0"/>
              <a:t>跟</a:t>
            </a:r>
            <a:r>
              <a:rPr lang="zh-CN" altLang="zh-CN" dirty="0"/>
              <a:t>单员司博先生根据我国相关法律法规的有关规定，在货物装运前委托金发国际货运代理公司代理报检和报关手续，为此需要提供报检委托书、代理报关委托与委托报关协议、合同、商业发票、装箱单等材料。金发国际货运代理公司凭其向上海出入境检验检疫局办理报检手续，获取出境货物通关单后向吴松海关办理出口货物报关手续。海关核准无误后在报关单和装货单上盖放行章，港口依据其装船。</a:t>
            </a:r>
          </a:p>
        </p:txBody>
      </p:sp>
    </p:spTree>
    <p:extLst>
      <p:ext uri="{BB962C8B-B14F-4D97-AF65-F5344CB8AC3E}">
        <p14:creationId xmlns:p14="http://schemas.microsoft.com/office/powerpoint/2010/main" val="6969677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t>实例</a:t>
            </a:r>
            <a:r>
              <a:rPr lang="zh-CN" altLang="zh-CN" dirty="0" smtClean="0"/>
              <a:t>展示</a:t>
            </a:r>
            <a:endParaRPr lang="zh-CN" altLang="en-US" dirty="0"/>
          </a:p>
        </p:txBody>
      </p:sp>
      <p:sp>
        <p:nvSpPr>
          <p:cNvPr id="3" name="内容占位符 2"/>
          <p:cNvSpPr>
            <a:spLocks noGrp="1"/>
          </p:cNvSpPr>
          <p:nvPr>
            <p:ph sz="half" idx="1"/>
          </p:nvPr>
        </p:nvSpPr>
        <p:spPr>
          <a:xfrm>
            <a:off x="457200" y="1920085"/>
            <a:ext cx="5122912" cy="4434840"/>
          </a:xfrm>
        </p:spPr>
        <p:txBody>
          <a:bodyPr/>
          <a:lstStyle/>
          <a:p>
            <a:pPr marL="0" indent="0">
              <a:buNone/>
            </a:pPr>
            <a:r>
              <a:rPr lang="zh-CN" altLang="en-US" dirty="0"/>
              <a:t>一、司博先生缮制报检委托书</a:t>
            </a:r>
          </a:p>
        </p:txBody>
      </p:sp>
      <p:pic>
        <p:nvPicPr>
          <p:cNvPr id="5" name="内容占位符 4"/>
          <p:cNvPicPr>
            <a:picLocks noGrp="1" noChangeAspect="1"/>
          </p:cNvPicPr>
          <p:nvPr>
            <p:ph sz="half" idx="2"/>
          </p:nvPr>
        </p:nvPicPr>
        <p:blipFill rotWithShape="1">
          <a:blip r:embed="rId2"/>
          <a:srcRect b="41981"/>
          <a:stretch/>
        </p:blipFill>
        <p:spPr>
          <a:xfrm>
            <a:off x="1331640" y="2492897"/>
            <a:ext cx="6923112" cy="4176464"/>
          </a:xfrm>
          <a:prstGeom prst="rect">
            <a:avLst/>
          </a:prstGeom>
          <a:noFill/>
          <a:ln w="76200">
            <a:solidFill>
              <a:schemeClr val="accent3"/>
            </a:solidFill>
            <a:miter lim="800000"/>
            <a:headEnd/>
            <a:tailEnd/>
          </a:ln>
        </p:spPr>
      </p:pic>
    </p:spTree>
    <p:extLst>
      <p:ext uri="{BB962C8B-B14F-4D97-AF65-F5344CB8AC3E}">
        <p14:creationId xmlns:p14="http://schemas.microsoft.com/office/powerpoint/2010/main" val="30923598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t>实例</a:t>
            </a:r>
            <a:r>
              <a:rPr lang="zh-CN" altLang="zh-CN" dirty="0" smtClean="0"/>
              <a:t>展示</a:t>
            </a:r>
            <a:endParaRPr lang="zh-CN" altLang="en-US" dirty="0"/>
          </a:p>
        </p:txBody>
      </p:sp>
      <p:sp>
        <p:nvSpPr>
          <p:cNvPr id="3" name="内容占位符 2"/>
          <p:cNvSpPr>
            <a:spLocks noGrp="1"/>
          </p:cNvSpPr>
          <p:nvPr>
            <p:ph sz="half" idx="1"/>
          </p:nvPr>
        </p:nvSpPr>
        <p:spPr>
          <a:xfrm>
            <a:off x="457200" y="1920085"/>
            <a:ext cx="7859216" cy="4434840"/>
          </a:xfrm>
        </p:spPr>
        <p:txBody>
          <a:bodyPr/>
          <a:lstStyle/>
          <a:p>
            <a:pPr marL="0" indent="0">
              <a:buNone/>
            </a:pPr>
            <a:r>
              <a:rPr lang="zh-CN" altLang="en-US" dirty="0"/>
              <a:t>二</a:t>
            </a:r>
            <a:r>
              <a:rPr lang="zh-CN" altLang="en-US" dirty="0" smtClean="0"/>
              <a:t>、</a:t>
            </a:r>
            <a:r>
              <a:rPr lang="zh-CN" altLang="en-US" dirty="0"/>
              <a:t>司博先生缮制代理报关委托书与委托报关协议</a:t>
            </a:r>
          </a:p>
        </p:txBody>
      </p:sp>
      <p:pic>
        <p:nvPicPr>
          <p:cNvPr id="8" name="内容占位符 7"/>
          <p:cNvPicPr>
            <a:picLocks noGrp="1" noChangeAspect="1"/>
          </p:cNvPicPr>
          <p:nvPr>
            <p:ph sz="half" idx="2"/>
          </p:nvPr>
        </p:nvPicPr>
        <p:blipFill rotWithShape="1">
          <a:blip r:embed="rId2"/>
          <a:srcRect b="41666"/>
          <a:stretch/>
        </p:blipFill>
        <p:spPr>
          <a:xfrm>
            <a:off x="1763688" y="2420888"/>
            <a:ext cx="5434909" cy="4389264"/>
          </a:xfrm>
          <a:prstGeom prst="rect">
            <a:avLst/>
          </a:prstGeom>
          <a:noFill/>
          <a:ln w="76200">
            <a:solidFill>
              <a:schemeClr val="accent3"/>
            </a:solidFill>
            <a:miter lim="800000"/>
            <a:headEnd/>
            <a:tailEnd/>
          </a:ln>
        </p:spPr>
      </p:pic>
    </p:spTree>
    <p:extLst>
      <p:ext uri="{BB962C8B-B14F-4D97-AF65-F5344CB8AC3E}">
        <p14:creationId xmlns:p14="http://schemas.microsoft.com/office/powerpoint/2010/main" val="31223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ctr"/>
            <a:r>
              <a:rPr lang="zh-CN" altLang="zh-CN" b="1" dirty="0"/>
              <a:t>项目</a:t>
            </a:r>
            <a:r>
              <a:rPr lang="zh-CN" altLang="zh-CN" b="1" dirty="0" smtClean="0"/>
              <a:t>背景</a:t>
            </a:r>
            <a:endParaRPr lang="zh-CN" altLang="en-US" dirty="0"/>
          </a:p>
        </p:txBody>
      </p:sp>
      <p:sp>
        <p:nvSpPr>
          <p:cNvPr id="3" name="内容占位符 2"/>
          <p:cNvSpPr>
            <a:spLocks noGrp="1"/>
          </p:cNvSpPr>
          <p:nvPr>
            <p:ph idx="1"/>
          </p:nvPr>
        </p:nvSpPr>
        <p:spPr/>
        <p:txBody>
          <a:bodyPr>
            <a:noAutofit/>
          </a:bodyPr>
          <a:lstStyle/>
          <a:p>
            <a:pPr marL="0" indent="0">
              <a:buNone/>
            </a:pPr>
            <a:r>
              <a:rPr lang="zh-CN" altLang="en-US" sz="2000" dirty="0" smtClean="0">
                <a:latin typeface="+mn-ea"/>
              </a:rPr>
              <a:t>    凡是</a:t>
            </a:r>
            <a:r>
              <a:rPr lang="zh-CN" altLang="en-US" sz="2000" dirty="0">
                <a:latin typeface="+mn-ea"/>
              </a:rPr>
              <a:t>属于我国</a:t>
            </a:r>
            <a:r>
              <a:rPr lang="en-US" altLang="zh-CN" sz="2000" dirty="0">
                <a:latin typeface="+mn-ea"/>
              </a:rPr>
              <a:t>《</a:t>
            </a:r>
            <a:r>
              <a:rPr lang="zh-CN" altLang="en-US" sz="2000" dirty="0">
                <a:latin typeface="+mn-ea"/>
              </a:rPr>
              <a:t>出口商品许可证管理商品目录</a:t>
            </a:r>
            <a:r>
              <a:rPr lang="en-US" altLang="zh-CN" sz="2000" dirty="0">
                <a:latin typeface="+mn-ea"/>
              </a:rPr>
              <a:t>》</a:t>
            </a:r>
            <a:r>
              <a:rPr lang="zh-CN" altLang="en-US" sz="2000" dirty="0">
                <a:latin typeface="+mn-ea"/>
              </a:rPr>
              <a:t>内的出口商品，出口商应根据我国有关法律法规申请签发出口货物许可证。以</a:t>
            </a:r>
            <a:r>
              <a:rPr lang="en-US" altLang="zh-CN" sz="2000" dirty="0">
                <a:latin typeface="+mn-ea"/>
              </a:rPr>
              <a:t>CRF</a:t>
            </a:r>
            <a:r>
              <a:rPr lang="zh-CN" altLang="en-US" sz="2000" dirty="0">
                <a:latin typeface="+mn-ea"/>
              </a:rPr>
              <a:t>、</a:t>
            </a:r>
            <a:r>
              <a:rPr lang="en-US" altLang="zh-CN" sz="2000" dirty="0">
                <a:latin typeface="+mn-ea"/>
              </a:rPr>
              <a:t>CIF</a:t>
            </a:r>
            <a:r>
              <a:rPr lang="zh-CN" altLang="en-US" sz="2000" dirty="0">
                <a:latin typeface="+mn-ea"/>
              </a:rPr>
              <a:t>贸易术语成交，出口商必须按照合同或信用证规定的装运时间，委托国际货运代理公司办理订舱手续。根据我国商检法和海关法的有关规定，出口商必须办理出境货物的报检和报关手续，也可委托国际货运代理公司代办。</a:t>
            </a:r>
          </a:p>
          <a:p>
            <a:pPr marL="0" indent="0">
              <a:buNone/>
            </a:pPr>
            <a:r>
              <a:rPr lang="zh-CN" altLang="en-US" sz="2000" dirty="0" smtClean="0">
                <a:latin typeface="+mn-ea"/>
              </a:rPr>
              <a:t>    一</a:t>
            </a:r>
            <a:r>
              <a:rPr lang="zh-CN" altLang="en-US" sz="2000" dirty="0">
                <a:latin typeface="+mn-ea"/>
              </a:rPr>
              <a:t>个优秀的跟单员必须要了解办理出境货物的许可证申请、托运、报检报关等手续的要求，掌握相关单证的缮制方法，具备出境货物监管、托运跟进工作的基本能力。</a:t>
            </a:r>
          </a:p>
        </p:txBody>
      </p:sp>
    </p:spTree>
    <p:extLst>
      <p:ext uri="{BB962C8B-B14F-4D97-AF65-F5344CB8AC3E}">
        <p14:creationId xmlns:p14="http://schemas.microsoft.com/office/powerpoint/2010/main" val="20626647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683568" y="3573016"/>
            <a:ext cx="8305800" cy="1143000"/>
          </a:xfrm>
          <a:prstGeom prst="rect">
            <a:avLst/>
          </a:prstGeom>
        </p:spPr>
        <p:txBody>
          <a:bodyPr vert="horz" lIns="0" tIns="45720" rIns="0" bIns="0" anchor="b">
            <a:noAutofit/>
            <a:scene3d>
              <a:camera prst="orthographicFront"/>
              <a:lightRig rig="freezing" dir="t">
                <a:rot lat="0" lon="0" rev="5640000"/>
              </a:lightRig>
            </a:scene3d>
            <a:sp3d prstMaterial="flat">
              <a:contourClr>
                <a:schemeClr val="tx2"/>
              </a:contourClr>
            </a:sp3d>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zh-CN" altLang="en-US" b="1" dirty="0"/>
              <a:t>任务一  跟进出口货物</a:t>
            </a:r>
            <a:r>
              <a:rPr lang="zh-CN" altLang="en-US" b="1" dirty="0" smtClean="0"/>
              <a:t>许可证</a:t>
            </a:r>
            <a:endParaRPr lang="en-US" altLang="zh-CN" b="1" dirty="0" smtClean="0"/>
          </a:p>
          <a:p>
            <a:pPr algn="ctr"/>
            <a:endParaRPr lang="zh-CN" altLang="en-US" dirty="0"/>
          </a:p>
        </p:txBody>
      </p:sp>
    </p:spTree>
    <p:extLst>
      <p:ext uri="{BB962C8B-B14F-4D97-AF65-F5344CB8AC3E}">
        <p14:creationId xmlns:p14="http://schemas.microsoft.com/office/powerpoint/2010/main" val="8569505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学习指南</a:t>
            </a:r>
            <a:endParaRPr lang="zh-CN" altLang="en-US" dirty="0"/>
          </a:p>
        </p:txBody>
      </p:sp>
      <p:sp>
        <p:nvSpPr>
          <p:cNvPr id="3" name="内容占位符 2"/>
          <p:cNvSpPr>
            <a:spLocks noGrp="1"/>
          </p:cNvSpPr>
          <p:nvPr>
            <p:ph idx="1"/>
          </p:nvPr>
        </p:nvSpPr>
        <p:spPr>
          <a:xfrm>
            <a:off x="1166936" y="2064216"/>
            <a:ext cx="8229600" cy="4389120"/>
          </a:xfrm>
        </p:spPr>
        <p:txBody>
          <a:bodyPr>
            <a:normAutofit/>
          </a:bodyPr>
          <a:lstStyle/>
          <a:p>
            <a:pPr>
              <a:buFont typeface="Wingdings" panose="05000000000000000000" pitchFamily="2" charset="2"/>
              <a:buChar char="Ø"/>
            </a:pPr>
            <a:r>
              <a:rPr lang="zh-CN" altLang="zh-CN" sz="2000" b="1" dirty="0"/>
              <a:t>一、申请签发出口货物许可证书的业务</a:t>
            </a:r>
            <a:r>
              <a:rPr lang="zh-CN" altLang="zh-CN" sz="2000" b="1" dirty="0" smtClean="0"/>
              <a:t>流程</a:t>
            </a:r>
            <a:endParaRPr lang="en-US" altLang="zh-CN" sz="2000" b="1" dirty="0" smtClean="0"/>
          </a:p>
          <a:p>
            <a:pPr>
              <a:buFont typeface="Wingdings" panose="05000000000000000000" pitchFamily="2" charset="2"/>
              <a:buChar char="Ø"/>
            </a:pPr>
            <a:r>
              <a:rPr lang="zh-CN" altLang="zh-CN" sz="2000" b="1" dirty="0"/>
              <a:t>二、商业发票的缮制方法</a:t>
            </a:r>
            <a:endParaRPr lang="zh-CN" altLang="zh-CN" sz="2000" dirty="0"/>
          </a:p>
          <a:p>
            <a:pPr>
              <a:buFont typeface="Wingdings" panose="05000000000000000000" pitchFamily="2" charset="2"/>
              <a:buChar char="Ø"/>
            </a:pPr>
            <a:r>
              <a:rPr lang="zh-CN" altLang="zh-CN" sz="2000" b="1" dirty="0"/>
              <a:t>三、出口许可证申请表的缮制方法</a:t>
            </a:r>
            <a:endParaRPr lang="zh-CN" altLang="zh-CN" sz="2000" dirty="0"/>
          </a:p>
          <a:p>
            <a:pPr>
              <a:buFont typeface="Wingdings" panose="05000000000000000000" pitchFamily="2" charset="2"/>
              <a:buChar char="Ø"/>
            </a:pPr>
            <a:endParaRPr lang="zh-CN" altLang="zh-CN" sz="2000" dirty="0"/>
          </a:p>
        </p:txBody>
      </p:sp>
    </p:spTree>
    <p:extLst>
      <p:ext uri="{BB962C8B-B14F-4D97-AF65-F5344CB8AC3E}">
        <p14:creationId xmlns:p14="http://schemas.microsoft.com/office/powerpoint/2010/main" val="3170296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实例展示</a:t>
            </a:r>
            <a:endParaRPr lang="zh-CN" altLang="en-US" dirty="0"/>
          </a:p>
        </p:txBody>
      </p:sp>
      <p:sp>
        <p:nvSpPr>
          <p:cNvPr id="3" name="内容占位符 2"/>
          <p:cNvSpPr>
            <a:spLocks noGrp="1"/>
          </p:cNvSpPr>
          <p:nvPr>
            <p:ph idx="1"/>
          </p:nvPr>
        </p:nvSpPr>
        <p:spPr>
          <a:xfrm>
            <a:off x="457200" y="2492896"/>
            <a:ext cx="8229600" cy="3831704"/>
          </a:xfrm>
        </p:spPr>
        <p:txBody>
          <a:bodyPr/>
          <a:lstStyle/>
          <a:p>
            <a:pPr marL="0" indent="0">
              <a:buNone/>
            </a:pPr>
            <a:r>
              <a:rPr lang="en-US" altLang="zh-CN" dirty="0" smtClean="0"/>
              <a:t>        </a:t>
            </a:r>
            <a:r>
              <a:rPr lang="zh-CN" altLang="zh-CN" dirty="0" smtClean="0"/>
              <a:t>出口</a:t>
            </a:r>
            <a:r>
              <a:rPr lang="zh-CN" altLang="zh-CN" dirty="0"/>
              <a:t>货物男式全棉</a:t>
            </a:r>
            <a:r>
              <a:rPr lang="en-US" altLang="zh-CN" dirty="0"/>
              <a:t>6</a:t>
            </a:r>
            <a:r>
              <a:rPr lang="zh-CN" altLang="zh-CN" dirty="0"/>
              <a:t>袋短裤属于出口货物许可证管理范围内的商品，跟单员司博先生需向上海市商务委员会配额许可证事务局办理出口许可证的申请签发手续，提供商业发票和出</a:t>
            </a:r>
          </a:p>
        </p:txBody>
      </p:sp>
    </p:spTree>
    <p:extLst>
      <p:ext uri="{BB962C8B-B14F-4D97-AF65-F5344CB8AC3E}">
        <p14:creationId xmlns:p14="http://schemas.microsoft.com/office/powerpoint/2010/main" val="2263610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t>实例</a:t>
            </a:r>
            <a:r>
              <a:rPr lang="zh-CN" altLang="zh-CN" dirty="0" smtClean="0"/>
              <a:t>展示</a:t>
            </a:r>
            <a:endParaRPr lang="zh-CN" altLang="en-US" dirty="0"/>
          </a:p>
        </p:txBody>
      </p:sp>
      <p:sp>
        <p:nvSpPr>
          <p:cNvPr id="3" name="内容占位符 2"/>
          <p:cNvSpPr>
            <a:spLocks noGrp="1"/>
          </p:cNvSpPr>
          <p:nvPr>
            <p:ph sz="half" idx="1"/>
          </p:nvPr>
        </p:nvSpPr>
        <p:spPr>
          <a:xfrm>
            <a:off x="457200" y="1920085"/>
            <a:ext cx="5698976" cy="4434840"/>
          </a:xfrm>
        </p:spPr>
        <p:txBody>
          <a:bodyPr/>
          <a:lstStyle/>
          <a:p>
            <a:pPr marL="0" indent="0">
              <a:buNone/>
            </a:pPr>
            <a:r>
              <a:rPr lang="zh-CN" altLang="en-US" dirty="0"/>
              <a:t>一、司博先生缮制商业发票</a:t>
            </a:r>
            <a:endParaRPr lang="en-US" altLang="zh-CN" dirty="0"/>
          </a:p>
        </p:txBody>
      </p:sp>
      <p:pic>
        <p:nvPicPr>
          <p:cNvPr id="6" name="内容占位符 5"/>
          <p:cNvPicPr>
            <a:picLocks noGrp="1" noChangeAspect="1"/>
          </p:cNvPicPr>
          <p:nvPr>
            <p:ph sz="half" idx="2"/>
          </p:nvPr>
        </p:nvPicPr>
        <p:blipFill rotWithShape="1">
          <a:blip r:embed="rId2"/>
          <a:srcRect b="32559"/>
          <a:stretch/>
        </p:blipFill>
        <p:spPr>
          <a:xfrm>
            <a:off x="1325488" y="2420889"/>
            <a:ext cx="6342856" cy="4320480"/>
          </a:xfrm>
          <a:prstGeom prst="rect">
            <a:avLst/>
          </a:prstGeom>
          <a:noFill/>
          <a:ln w="76200">
            <a:solidFill>
              <a:schemeClr val="accent3"/>
            </a:solidFill>
            <a:miter lim="800000"/>
            <a:headEnd/>
            <a:tailEnd/>
          </a:ln>
        </p:spPr>
      </p:pic>
    </p:spTree>
    <p:extLst>
      <p:ext uri="{BB962C8B-B14F-4D97-AF65-F5344CB8AC3E}">
        <p14:creationId xmlns:p14="http://schemas.microsoft.com/office/powerpoint/2010/main" val="32793517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t>实例</a:t>
            </a:r>
            <a:r>
              <a:rPr lang="zh-CN" altLang="zh-CN" dirty="0" smtClean="0"/>
              <a:t>展示</a:t>
            </a:r>
            <a:endParaRPr lang="zh-CN" altLang="en-US" dirty="0"/>
          </a:p>
        </p:txBody>
      </p:sp>
      <p:sp>
        <p:nvSpPr>
          <p:cNvPr id="3" name="内容占位符 2"/>
          <p:cNvSpPr>
            <a:spLocks noGrp="1"/>
          </p:cNvSpPr>
          <p:nvPr>
            <p:ph sz="half" idx="1"/>
          </p:nvPr>
        </p:nvSpPr>
        <p:spPr>
          <a:xfrm>
            <a:off x="457200" y="1920085"/>
            <a:ext cx="6059016" cy="4434840"/>
          </a:xfrm>
        </p:spPr>
        <p:txBody>
          <a:bodyPr/>
          <a:lstStyle/>
          <a:p>
            <a:pPr marL="0" indent="0">
              <a:buNone/>
            </a:pPr>
            <a:r>
              <a:rPr lang="zh-CN" altLang="en-US" dirty="0"/>
              <a:t>二、司博先生缮制出口许可证申请表</a:t>
            </a:r>
            <a:endParaRPr lang="en-US" altLang="zh-CN" dirty="0"/>
          </a:p>
        </p:txBody>
      </p:sp>
      <p:pic>
        <p:nvPicPr>
          <p:cNvPr id="5" name="内容占位符 4"/>
          <p:cNvPicPr>
            <a:picLocks noGrp="1" noChangeAspect="1"/>
          </p:cNvPicPr>
          <p:nvPr>
            <p:ph sz="half" idx="2"/>
          </p:nvPr>
        </p:nvPicPr>
        <p:blipFill rotWithShape="1">
          <a:blip r:embed="rId2"/>
          <a:srcRect b="41948"/>
          <a:stretch/>
        </p:blipFill>
        <p:spPr>
          <a:xfrm>
            <a:off x="1403648" y="2564903"/>
            <a:ext cx="6336704" cy="4176465"/>
          </a:xfrm>
          <a:prstGeom prst="rect">
            <a:avLst/>
          </a:prstGeom>
          <a:noFill/>
          <a:ln w="76200">
            <a:solidFill>
              <a:schemeClr val="accent3"/>
            </a:solidFill>
            <a:miter lim="800000"/>
            <a:headEnd/>
            <a:tailEnd/>
          </a:ln>
        </p:spPr>
      </p:pic>
    </p:spTree>
    <p:extLst>
      <p:ext uri="{BB962C8B-B14F-4D97-AF65-F5344CB8AC3E}">
        <p14:creationId xmlns:p14="http://schemas.microsoft.com/office/powerpoint/2010/main" val="943831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t>实例</a:t>
            </a:r>
            <a:r>
              <a:rPr lang="zh-CN" altLang="zh-CN" dirty="0" smtClean="0"/>
              <a:t>展示</a:t>
            </a:r>
            <a:endParaRPr lang="zh-CN" altLang="en-US" dirty="0"/>
          </a:p>
        </p:txBody>
      </p:sp>
      <p:sp>
        <p:nvSpPr>
          <p:cNvPr id="3" name="内容占位符 2"/>
          <p:cNvSpPr>
            <a:spLocks noGrp="1"/>
          </p:cNvSpPr>
          <p:nvPr>
            <p:ph sz="half" idx="1"/>
          </p:nvPr>
        </p:nvSpPr>
        <p:spPr>
          <a:xfrm>
            <a:off x="457200" y="1920085"/>
            <a:ext cx="7067128" cy="4434840"/>
          </a:xfrm>
        </p:spPr>
        <p:txBody>
          <a:bodyPr/>
          <a:lstStyle/>
          <a:p>
            <a:pPr marL="0" indent="0">
              <a:buNone/>
            </a:pPr>
            <a:r>
              <a:rPr lang="zh-CN" altLang="en-US" dirty="0"/>
              <a:t>三、主管部门签发出口货物许可证</a:t>
            </a:r>
            <a:endParaRPr lang="en-US" altLang="zh-CN" dirty="0"/>
          </a:p>
        </p:txBody>
      </p:sp>
    </p:spTree>
    <p:extLst>
      <p:ext uri="{BB962C8B-B14F-4D97-AF65-F5344CB8AC3E}">
        <p14:creationId xmlns:p14="http://schemas.microsoft.com/office/powerpoint/2010/main" val="41641074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内容占位符 5"/>
          <p:cNvPicPr>
            <a:picLocks noGrp="1" noChangeAspect="1"/>
          </p:cNvPicPr>
          <p:nvPr>
            <p:ph sz="half" idx="2"/>
          </p:nvPr>
        </p:nvPicPr>
        <p:blipFill rotWithShape="1">
          <a:blip r:embed="rId2"/>
          <a:srcRect b="23455"/>
          <a:stretch/>
        </p:blipFill>
        <p:spPr>
          <a:xfrm>
            <a:off x="1835696" y="836712"/>
            <a:ext cx="5972083" cy="5904656"/>
          </a:xfrm>
          <a:prstGeom prst="rect">
            <a:avLst/>
          </a:prstGeom>
          <a:noFill/>
          <a:ln w="76200">
            <a:solidFill>
              <a:schemeClr val="accent3"/>
            </a:solidFill>
            <a:miter lim="800000"/>
            <a:headEnd/>
            <a:tailEnd/>
          </a:ln>
        </p:spPr>
      </p:pic>
    </p:spTree>
    <p:extLst>
      <p:ext uri="{BB962C8B-B14F-4D97-AF65-F5344CB8AC3E}">
        <p14:creationId xmlns:p14="http://schemas.microsoft.com/office/powerpoint/2010/main" val="351242730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683</TotalTime>
  <Words>550</Words>
  <Application>Microsoft Office PowerPoint</Application>
  <PresentationFormat>全屏显示(4:3)</PresentationFormat>
  <Paragraphs>39</Paragraphs>
  <Slides>19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19</vt:i4>
      </vt:variant>
    </vt:vector>
  </HeadingPairs>
  <TitlesOfParts>
    <vt:vector size="27" baseType="lpstr">
      <vt:lpstr>黑体</vt:lpstr>
      <vt:lpstr>隶书</vt:lpstr>
      <vt:lpstr>宋体</vt:lpstr>
      <vt:lpstr>Calibri</vt:lpstr>
      <vt:lpstr>Constantia</vt:lpstr>
      <vt:lpstr>Wingdings</vt:lpstr>
      <vt:lpstr>Wingdings 2</vt:lpstr>
      <vt:lpstr>流畅</vt:lpstr>
      <vt:lpstr>PowerPoint 演示文稿</vt:lpstr>
      <vt:lpstr>项目背景</vt:lpstr>
      <vt:lpstr>PowerPoint 演示文稿</vt:lpstr>
      <vt:lpstr>学习指南</vt:lpstr>
      <vt:lpstr>实例展示</vt:lpstr>
      <vt:lpstr>实例展示</vt:lpstr>
      <vt:lpstr>实例展示</vt:lpstr>
      <vt:lpstr>实例展示</vt:lpstr>
      <vt:lpstr>PowerPoint 演示文稿</vt:lpstr>
      <vt:lpstr>PowerPoint 演示文稿</vt:lpstr>
      <vt:lpstr>学习指南</vt:lpstr>
      <vt:lpstr>实例展示</vt:lpstr>
      <vt:lpstr>实例展示</vt:lpstr>
      <vt:lpstr>实例展示</vt:lpstr>
      <vt:lpstr>PowerPoint 演示文稿</vt:lpstr>
      <vt:lpstr>学习指南</vt:lpstr>
      <vt:lpstr>实例展示</vt:lpstr>
      <vt:lpstr>实例展示</vt:lpstr>
      <vt:lpstr>实例展示</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liu</dc:creator>
  <cp:lastModifiedBy>刘</cp:lastModifiedBy>
  <cp:revision>282</cp:revision>
  <dcterms:created xsi:type="dcterms:W3CDTF">2015-03-02T06:40:48Z</dcterms:created>
  <dcterms:modified xsi:type="dcterms:W3CDTF">2021-02-25T09:24:57Z</dcterms:modified>
</cp:coreProperties>
</file>