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13"/>
  </p:notesMasterIdLst>
  <p:sldIdLst>
    <p:sldId id="280" r:id="rId2"/>
    <p:sldId id="257" r:id="rId3"/>
    <p:sldId id="281" r:id="rId4"/>
    <p:sldId id="259" r:id="rId5"/>
    <p:sldId id="278" r:id="rId6"/>
    <p:sldId id="270" r:id="rId7"/>
    <p:sldId id="282" r:id="rId8"/>
    <p:sldId id="276" r:id="rId9"/>
    <p:sldId id="279" r:id="rId10"/>
    <p:sldId id="277" r:id="rId11"/>
    <p:sldId id="283" r:id="rId12"/>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010" autoAdjust="0"/>
    <p:restoredTop sz="94660"/>
  </p:normalViewPr>
  <p:slideViewPr>
    <p:cSldViewPr>
      <p:cViewPr varScale="1">
        <p:scale>
          <a:sx n="110" d="100"/>
          <a:sy n="110" d="100"/>
        </p:scale>
        <p:origin x="1362" y="102"/>
      </p:cViewPr>
      <p:guideLst>
        <p:guide orient="horz" pos="2160"/>
        <p:guide pos="2880"/>
      </p:guideLst>
    </p:cSldViewPr>
  </p:slideViewPr>
  <p:notesTextViewPr>
    <p:cViewPr>
      <p:scale>
        <a:sx n="100" d="100"/>
        <a:sy n="100" d="100"/>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BF45F9D-3C02-4D31-A048-714826C8F555}" type="datetimeFigureOut">
              <a:rPr lang="zh-CN" altLang="en-US" smtClean="0"/>
              <a:pPr/>
              <a:t>2021/2/25</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51B3C12-883E-4359-9113-2B5D323058B8}" type="slidenum">
              <a:rPr lang="zh-CN" altLang="en-US" smtClean="0"/>
              <a:pPr/>
              <a:t>‹#›</a:t>
            </a:fld>
            <a:endParaRPr lang="zh-CN" altLang="en-US"/>
          </a:p>
        </p:txBody>
      </p:sp>
    </p:spTree>
    <p:extLst>
      <p:ext uri="{BB962C8B-B14F-4D97-AF65-F5344CB8AC3E}">
        <p14:creationId xmlns:p14="http://schemas.microsoft.com/office/powerpoint/2010/main" val="21477400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Ref idx="1002">
        <a:schemeClr val="bg2"/>
      </p:bgRef>
    </p:bg>
    <p:spTree>
      <p:nvGrpSpPr>
        <p:cNvPr id="1" name=""/>
        <p:cNvGrpSpPr/>
        <p:nvPr/>
      </p:nvGrpSpPr>
      <p:grpSpPr>
        <a:xfrm>
          <a:off x="0" y="0"/>
          <a:ext cx="0" cy="0"/>
          <a:chOff x="0" y="0"/>
          <a:chExt cx="0" cy="0"/>
        </a:xfrm>
      </p:grpSpPr>
      <p:sp>
        <p:nvSpPr>
          <p:cNvPr id="9" name="标题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zh-CN" altLang="en-US" smtClean="0"/>
              <a:t>单击此处编辑母版标题样式</a:t>
            </a:r>
            <a:endParaRPr kumimoji="0" lang="en-US"/>
          </a:p>
        </p:txBody>
      </p:sp>
      <p:sp>
        <p:nvSpPr>
          <p:cNvPr id="17" name="副标题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zh-CN" altLang="en-US" smtClean="0"/>
              <a:t>单击此处编辑母版副标题样式</a:t>
            </a:r>
            <a:endParaRPr kumimoji="0" lang="en-US"/>
          </a:p>
        </p:txBody>
      </p:sp>
      <p:sp>
        <p:nvSpPr>
          <p:cNvPr id="30" name="日期占位符 29"/>
          <p:cNvSpPr>
            <a:spLocks noGrp="1"/>
          </p:cNvSpPr>
          <p:nvPr>
            <p:ph type="dt" sz="half" idx="10"/>
          </p:nvPr>
        </p:nvSpPr>
        <p:spPr/>
        <p:txBody>
          <a:bodyPr/>
          <a:lstStyle/>
          <a:p>
            <a:fld id="{23CB3FC5-427D-4934-9E33-7EF6ECA83698}" type="datetimeFigureOut">
              <a:rPr lang="zh-CN" altLang="en-US" smtClean="0"/>
              <a:pPr/>
              <a:t>2021/2/25</a:t>
            </a:fld>
            <a:endParaRPr lang="zh-CN" altLang="en-US"/>
          </a:p>
        </p:txBody>
      </p:sp>
      <p:sp>
        <p:nvSpPr>
          <p:cNvPr id="19" name="页脚占位符 18"/>
          <p:cNvSpPr>
            <a:spLocks noGrp="1"/>
          </p:cNvSpPr>
          <p:nvPr>
            <p:ph type="ftr" sz="quarter" idx="11"/>
          </p:nvPr>
        </p:nvSpPr>
        <p:spPr/>
        <p:txBody>
          <a:bodyPr/>
          <a:lstStyle/>
          <a:p>
            <a:endParaRPr lang="zh-CN" altLang="en-US"/>
          </a:p>
        </p:txBody>
      </p:sp>
      <p:sp>
        <p:nvSpPr>
          <p:cNvPr id="27" name="灯片编号占位符 26"/>
          <p:cNvSpPr>
            <a:spLocks noGrp="1"/>
          </p:cNvSpPr>
          <p:nvPr>
            <p:ph type="sldNum" sz="quarter" idx="12"/>
          </p:nvPr>
        </p:nvSpPr>
        <p:spPr/>
        <p:txBody>
          <a:bodyPr/>
          <a:lstStyle/>
          <a:p>
            <a:fld id="{F2F7B92B-B34A-45F6-8030-29AB864C9D29}" type="slidenum">
              <a:rPr lang="zh-CN" altLang="en-US" smtClean="0"/>
              <a:pPr/>
              <a:t>‹#›</a:t>
            </a:fld>
            <a:endParaRPr lang="zh-CN"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23CB3FC5-427D-4934-9E33-7EF6ECA83698}" type="datetimeFigureOut">
              <a:rPr lang="zh-CN" altLang="en-US" smtClean="0"/>
              <a:pPr/>
              <a:t>2021/2/25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2F7B92B-B34A-45F6-8030-29AB864C9D29}"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914401"/>
            <a:ext cx="2057400" cy="5211763"/>
          </a:xfrm>
        </p:spPr>
        <p:txBody>
          <a:bodyPr vert="eaVer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457200" y="914401"/>
            <a:ext cx="6019800" cy="5211763"/>
          </a:xfrm>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23CB3FC5-427D-4934-9E33-7EF6ECA83698}" type="datetimeFigureOut">
              <a:rPr lang="zh-CN" altLang="en-US" smtClean="0"/>
              <a:pPr/>
              <a:t>2021/2/25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2F7B92B-B34A-45F6-8030-29AB864C9D29}"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内容占位符 2"/>
          <p:cNvSpPr>
            <a:spLocks noGrp="1"/>
          </p:cNvSpPr>
          <p:nvPr>
            <p:ph idx="1"/>
          </p:nvPr>
        </p:nvSpPr>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23CB3FC5-427D-4934-9E33-7EF6ECA83698}" type="datetimeFigureOut">
              <a:rPr lang="zh-CN" altLang="en-US" smtClean="0"/>
              <a:pPr/>
              <a:t>2021/2/25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2F7B92B-B34A-45F6-8030-29AB864C9D29}" type="slidenum">
              <a:rPr lang="zh-CN" altLang="en-US" smtClean="0"/>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Ref idx="1002">
        <a:schemeClr val="bg2"/>
      </p:bgRef>
    </p:bg>
    <p:spTree>
      <p:nvGrpSpPr>
        <p:cNvPr id="1" name=""/>
        <p:cNvGrpSpPr/>
        <p:nvPr/>
      </p:nvGrpSpPr>
      <p:grpSpPr>
        <a:xfrm>
          <a:off x="0" y="0"/>
          <a:ext cx="0" cy="0"/>
          <a:chOff x="0" y="0"/>
          <a:chExt cx="0" cy="0"/>
        </a:xfrm>
      </p:grpSpPr>
      <p:sp>
        <p:nvSpPr>
          <p:cNvPr id="2" name="标题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zh-CN" altLang="en-US" smtClean="0"/>
              <a:t>单击此处编辑母版文本样式</a:t>
            </a:r>
          </a:p>
        </p:txBody>
      </p:sp>
      <p:sp>
        <p:nvSpPr>
          <p:cNvPr id="4" name="日期占位符 3"/>
          <p:cNvSpPr>
            <a:spLocks noGrp="1"/>
          </p:cNvSpPr>
          <p:nvPr>
            <p:ph type="dt" sz="half" idx="10"/>
          </p:nvPr>
        </p:nvSpPr>
        <p:spPr/>
        <p:txBody>
          <a:bodyPr/>
          <a:lstStyle/>
          <a:p>
            <a:fld id="{23CB3FC5-427D-4934-9E33-7EF6ECA83698}" type="datetimeFigureOut">
              <a:rPr lang="zh-CN" altLang="en-US" smtClean="0"/>
              <a:pPr/>
              <a:t>2021/2/25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2F7B92B-B34A-45F6-8030-29AB864C9D29}" type="slidenum">
              <a:rPr lang="zh-CN" altLang="en-US" smtClean="0"/>
              <a:pPr/>
              <a:t>‹#›</a:t>
            </a:fld>
            <a:endParaRPr lang="zh-CN"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704088"/>
            <a:ext cx="8229600" cy="1143000"/>
          </a:xfrm>
        </p:spPr>
        <p:txBody>
          <a:bodyPr/>
          <a:lstStyle/>
          <a:p>
            <a:r>
              <a:rPr kumimoji="0" lang="zh-CN" altLang="en-US" smtClean="0"/>
              <a:t>单击此处编辑母版标题样式</a:t>
            </a:r>
            <a:endParaRPr kumimoji="0" lang="en-US"/>
          </a:p>
        </p:txBody>
      </p:sp>
      <p:sp>
        <p:nvSpPr>
          <p:cNvPr id="3" name="内容占位符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内容占位符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p>
            <a:fld id="{23CB3FC5-427D-4934-9E33-7EF6ECA83698}" type="datetimeFigureOut">
              <a:rPr lang="zh-CN" altLang="en-US" smtClean="0"/>
              <a:pPr/>
              <a:t>2021/2/25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2F7B92B-B34A-45F6-8030-29AB864C9D29}"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704088"/>
            <a:ext cx="8229600" cy="1143000"/>
          </a:xfrm>
        </p:spPr>
        <p:txBody>
          <a:bodyPr tIns="45720" anchor="b"/>
          <a:lstStyle>
            <a:lvl1pPr>
              <a:defRPr/>
            </a:lvl1p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zh-CN" altLang="en-US" smtClean="0"/>
              <a:t>单击此处编辑母版文本样式</a:t>
            </a:r>
          </a:p>
        </p:txBody>
      </p:sp>
      <p:sp>
        <p:nvSpPr>
          <p:cNvPr id="4" name="文本占位符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zh-CN" altLang="en-US" smtClean="0"/>
              <a:t>单击此处编辑母版文本样式</a:t>
            </a:r>
          </a:p>
        </p:txBody>
      </p:sp>
      <p:sp>
        <p:nvSpPr>
          <p:cNvPr id="5" name="内容占位符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6" name="内容占位符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7" name="日期占位符 6"/>
          <p:cNvSpPr>
            <a:spLocks noGrp="1"/>
          </p:cNvSpPr>
          <p:nvPr>
            <p:ph type="dt" sz="half" idx="10"/>
          </p:nvPr>
        </p:nvSpPr>
        <p:spPr/>
        <p:txBody>
          <a:bodyPr/>
          <a:lstStyle/>
          <a:p>
            <a:fld id="{23CB3FC5-427D-4934-9E33-7EF6ECA83698}" type="datetimeFigureOut">
              <a:rPr lang="zh-CN" altLang="en-US" smtClean="0"/>
              <a:pPr/>
              <a:t>2021/2/25</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F2F7B92B-B34A-45F6-8030-29AB864C9D29}"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zh-CN" altLang="en-US" smtClean="0"/>
              <a:t>单击此处编辑母版标题样式</a:t>
            </a:r>
            <a:endParaRPr kumimoji="0" lang="en-US"/>
          </a:p>
        </p:txBody>
      </p:sp>
      <p:sp>
        <p:nvSpPr>
          <p:cNvPr id="3" name="日期占位符 2"/>
          <p:cNvSpPr>
            <a:spLocks noGrp="1"/>
          </p:cNvSpPr>
          <p:nvPr>
            <p:ph type="dt" sz="half" idx="10"/>
          </p:nvPr>
        </p:nvSpPr>
        <p:spPr/>
        <p:txBody>
          <a:bodyPr/>
          <a:lstStyle/>
          <a:p>
            <a:fld id="{23CB3FC5-427D-4934-9E33-7EF6ECA83698}" type="datetimeFigureOut">
              <a:rPr lang="zh-CN" altLang="en-US" smtClean="0"/>
              <a:pPr/>
              <a:t>2021/2/25</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F2F7B92B-B34A-45F6-8030-29AB864C9D29}"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3CB3FC5-427D-4934-9E33-7EF6ECA83698}" type="datetimeFigureOut">
              <a:rPr lang="zh-CN" altLang="en-US" smtClean="0"/>
              <a:pPr/>
              <a:t>2021/2/25</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F2F7B92B-B34A-45F6-8030-29AB864C9D29}"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zh-CN" altLang="en-US" smtClean="0"/>
              <a:t>单击此处编辑母版标题样式</a:t>
            </a:r>
            <a:endParaRPr kumimoji="0" lang="en-US"/>
          </a:p>
        </p:txBody>
      </p:sp>
      <p:sp>
        <p:nvSpPr>
          <p:cNvPr id="3" name="文本占位符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zh-CN" altLang="en-US" smtClean="0"/>
              <a:t>单击此处编辑母版文本样式</a:t>
            </a:r>
          </a:p>
        </p:txBody>
      </p:sp>
      <p:sp>
        <p:nvSpPr>
          <p:cNvPr id="4" name="内容占位符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p>
            <a:fld id="{23CB3FC5-427D-4934-9E33-7EF6ECA83698}" type="datetimeFigureOut">
              <a:rPr lang="zh-CN" altLang="en-US" smtClean="0"/>
              <a:pPr/>
              <a:t>2021/2/25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2F7B92B-B34A-45F6-8030-29AB864C9D29}"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9" name="单圆角矩形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直角三角形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标题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zh-CN" altLang="en-US" smtClean="0"/>
              <a:t>单击此处编辑母版标题样式</a:t>
            </a:r>
            <a:endParaRPr kumimoji="0" lang="en-US"/>
          </a:p>
        </p:txBody>
      </p:sp>
      <p:sp>
        <p:nvSpPr>
          <p:cNvPr id="4" name="文本占位符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zh-CN" altLang="en-US" smtClean="0"/>
              <a:t>单击此处编辑母版文本样式</a:t>
            </a:r>
          </a:p>
        </p:txBody>
      </p:sp>
      <p:sp>
        <p:nvSpPr>
          <p:cNvPr id="5" name="日期占位符 4"/>
          <p:cNvSpPr>
            <a:spLocks noGrp="1"/>
          </p:cNvSpPr>
          <p:nvPr>
            <p:ph type="dt" sz="half" idx="10"/>
          </p:nvPr>
        </p:nvSpPr>
        <p:spPr/>
        <p:txBody>
          <a:bodyPr/>
          <a:lstStyle/>
          <a:p>
            <a:fld id="{23CB3FC5-427D-4934-9E33-7EF6ECA83698}" type="datetimeFigureOut">
              <a:rPr lang="zh-CN" altLang="en-US" smtClean="0"/>
              <a:pPr/>
              <a:t>2021/2/25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a:xfrm>
            <a:off x="8077200" y="6356350"/>
            <a:ext cx="609600" cy="365125"/>
          </a:xfrm>
        </p:spPr>
        <p:txBody>
          <a:bodyPr/>
          <a:lstStyle/>
          <a:p>
            <a:fld id="{F2F7B92B-B34A-45F6-8030-29AB864C9D29}" type="slidenum">
              <a:rPr lang="zh-CN" altLang="en-US" smtClean="0"/>
              <a:pPr/>
              <a:t>‹#›</a:t>
            </a:fld>
            <a:endParaRPr lang="zh-CN" altLang="en-US"/>
          </a:p>
        </p:txBody>
      </p:sp>
      <p:sp>
        <p:nvSpPr>
          <p:cNvPr id="3" name="图片占位符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zh-CN" altLang="en-US" smtClean="0"/>
              <a:t>单击图标添加图片</a:t>
            </a:r>
            <a:endParaRPr kumimoji="0" lang="en-US" dirty="0"/>
          </a:p>
        </p:txBody>
      </p:sp>
      <p:sp>
        <p:nvSpPr>
          <p:cNvPr id="10" name="任意多边形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任意多边形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任意多边形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任意多边形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标题占位符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zh-CN" altLang="en-US" smtClean="0"/>
              <a:t>单击此处编辑母版标题样式</a:t>
            </a:r>
            <a:endParaRPr kumimoji="0" lang="en-US"/>
          </a:p>
        </p:txBody>
      </p:sp>
      <p:sp>
        <p:nvSpPr>
          <p:cNvPr id="30" name="文本占位符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zh-CN" altLang="en-US" smtClean="0"/>
              <a:t>单击此处编辑母版文本样式</a:t>
            </a:r>
          </a:p>
          <a:p>
            <a:pPr lvl="1" eaLnBrk="1" latinLnBrk="0" hangingPunct="1"/>
            <a:r>
              <a:rPr kumimoji="0" lang="zh-CN" altLang="en-US" smtClean="0"/>
              <a:t>第二级</a:t>
            </a:r>
          </a:p>
          <a:p>
            <a:pPr lvl="2" eaLnBrk="1" latinLnBrk="0" hangingPunct="1"/>
            <a:r>
              <a:rPr kumimoji="0" lang="zh-CN" altLang="en-US" smtClean="0"/>
              <a:t>第三级</a:t>
            </a:r>
          </a:p>
          <a:p>
            <a:pPr lvl="3" eaLnBrk="1" latinLnBrk="0" hangingPunct="1"/>
            <a:r>
              <a:rPr kumimoji="0" lang="zh-CN" altLang="en-US" smtClean="0"/>
              <a:t>第四级</a:t>
            </a:r>
          </a:p>
          <a:p>
            <a:pPr lvl="4" eaLnBrk="1" latinLnBrk="0" hangingPunct="1"/>
            <a:r>
              <a:rPr kumimoji="0" lang="zh-CN" altLang="en-US" smtClean="0"/>
              <a:t>第五级</a:t>
            </a:r>
            <a:endParaRPr kumimoji="0" lang="en-US"/>
          </a:p>
        </p:txBody>
      </p:sp>
      <p:sp>
        <p:nvSpPr>
          <p:cNvPr id="10" name="日期占位符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23CB3FC5-427D-4934-9E33-7EF6ECA83698}" type="datetimeFigureOut">
              <a:rPr lang="zh-CN" altLang="en-US" smtClean="0"/>
              <a:pPr/>
              <a:t>2021/2/25</a:t>
            </a:fld>
            <a:endParaRPr lang="zh-CN" altLang="en-US"/>
          </a:p>
        </p:txBody>
      </p:sp>
      <p:sp>
        <p:nvSpPr>
          <p:cNvPr id="22" name="页脚占位符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zh-CN" altLang="en-US"/>
          </a:p>
        </p:txBody>
      </p:sp>
      <p:sp>
        <p:nvSpPr>
          <p:cNvPr id="18" name="灯片编号占位符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F2F7B92B-B34A-45F6-8030-29AB864C9D29}" type="slidenum">
              <a:rPr lang="zh-CN" altLang="en-US" smtClean="0"/>
              <a:pPr/>
              <a:t>‹#›</a:t>
            </a:fld>
            <a:endParaRPr lang="zh-CN" altLang="en-US"/>
          </a:p>
        </p:txBody>
      </p:sp>
      <p:grpSp>
        <p:nvGrpSpPr>
          <p:cNvPr id="2" name="组合 1"/>
          <p:cNvGrpSpPr/>
          <p:nvPr/>
        </p:nvGrpSpPr>
        <p:grpSpPr>
          <a:xfrm>
            <a:off x="-19017" y="202408"/>
            <a:ext cx="9180548" cy="649224"/>
            <a:chOff x="-19045" y="216550"/>
            <a:chExt cx="9180548" cy="649224"/>
          </a:xfrm>
        </p:grpSpPr>
        <p:sp>
          <p:nvSpPr>
            <p:cNvPr id="12" name="任意多边形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任意多边形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1"/>
          <p:cNvSpPr txBox="1">
            <a:spLocks/>
          </p:cNvSpPr>
          <p:nvPr/>
        </p:nvSpPr>
        <p:spPr>
          <a:xfrm>
            <a:off x="683568" y="3573016"/>
            <a:ext cx="8305800" cy="1143000"/>
          </a:xfrm>
          <a:prstGeom prst="rect">
            <a:avLst/>
          </a:prstGeom>
        </p:spPr>
        <p:txBody>
          <a:bodyPr vert="horz" lIns="0" tIns="45720" rIns="0" bIns="0" anchor="b">
            <a:noAutofit/>
            <a:scene3d>
              <a:camera prst="orthographicFront"/>
              <a:lightRig rig="freezing" dir="t">
                <a:rot lat="0" lon="0" rev="5640000"/>
              </a:lightRig>
            </a:scene3d>
            <a:sp3d prstMaterial="flat">
              <a:contourClr>
                <a:schemeClr val="tx2"/>
              </a:contourClr>
            </a:sp3d>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pPr algn="ctr"/>
            <a:r>
              <a:rPr lang="zh-CN" altLang="en-US" sz="5600" b="1" dirty="0">
                <a:ln w="635">
                  <a:noFill/>
                </a:ln>
                <a:solidFill>
                  <a:schemeClr val="accent4">
                    <a:tint val="90000"/>
                    <a:satMod val="125000"/>
                  </a:schemeClr>
                </a:solidFill>
                <a:effectLst>
                  <a:outerShdw blurRad="38100" dist="25400" dir="5400000" algn="tl" rotWithShape="0">
                    <a:srgbClr val="000000">
                      <a:alpha val="43000"/>
                    </a:srgbClr>
                  </a:outerShdw>
                </a:effectLst>
              </a:rPr>
              <a:t>项目九  产品品质的</a:t>
            </a:r>
            <a:r>
              <a:rPr lang="zh-CN" altLang="en-US" sz="5600" b="1" dirty="0" smtClean="0">
                <a:ln w="635">
                  <a:noFill/>
                </a:ln>
                <a:solidFill>
                  <a:schemeClr val="accent4">
                    <a:tint val="90000"/>
                    <a:satMod val="125000"/>
                  </a:schemeClr>
                </a:solidFill>
                <a:effectLst>
                  <a:outerShdw blurRad="38100" dist="25400" dir="5400000" algn="tl" rotWithShape="0">
                    <a:srgbClr val="000000">
                      <a:alpha val="43000"/>
                    </a:srgbClr>
                  </a:outerShdw>
                </a:effectLst>
              </a:rPr>
              <a:t>跟进</a:t>
            </a:r>
            <a:endParaRPr lang="en-US" altLang="zh-CN" sz="5600" b="1" dirty="0" smtClean="0">
              <a:ln w="635">
                <a:noFill/>
              </a:ln>
              <a:solidFill>
                <a:schemeClr val="accent4">
                  <a:tint val="90000"/>
                  <a:satMod val="125000"/>
                </a:schemeClr>
              </a:solidFill>
              <a:effectLst>
                <a:outerShdw blurRad="38100" dist="25400" dir="5400000" algn="tl" rotWithShape="0">
                  <a:srgbClr val="000000">
                    <a:alpha val="43000"/>
                  </a:srgbClr>
                </a:outerShdw>
              </a:effectLst>
            </a:endParaRPr>
          </a:p>
          <a:p>
            <a:pPr algn="ctr"/>
            <a:endParaRPr lang="zh-CN" altLang="en-US" sz="5600" b="1" dirty="0">
              <a:ln w="635">
                <a:noFill/>
              </a:ln>
              <a:solidFill>
                <a:schemeClr val="accent4">
                  <a:tint val="90000"/>
                  <a:satMod val="125000"/>
                </a:schemeClr>
              </a:solidFill>
              <a:effectLst>
                <a:outerShdw blurRad="38100" dist="25400" dir="5400000" algn="tl" rotWithShape="0">
                  <a:srgbClr val="000000">
                    <a:alpha val="43000"/>
                  </a:srgbClr>
                </a:outerShdw>
              </a:effectLst>
            </a:endParaRPr>
          </a:p>
        </p:txBody>
      </p:sp>
    </p:spTree>
    <p:extLst>
      <p:ext uri="{BB962C8B-B14F-4D97-AF65-F5344CB8AC3E}">
        <p14:creationId xmlns:p14="http://schemas.microsoft.com/office/powerpoint/2010/main" val="98936213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zh-CN" dirty="0"/>
              <a:t>实例</a:t>
            </a:r>
            <a:r>
              <a:rPr lang="zh-CN" altLang="zh-CN" dirty="0" smtClean="0"/>
              <a:t>展示</a:t>
            </a:r>
            <a:endParaRPr lang="zh-CN" altLang="en-US" dirty="0"/>
          </a:p>
        </p:txBody>
      </p:sp>
      <p:sp>
        <p:nvSpPr>
          <p:cNvPr id="3" name="内容占位符 2"/>
          <p:cNvSpPr>
            <a:spLocks noGrp="1"/>
          </p:cNvSpPr>
          <p:nvPr>
            <p:ph sz="half" idx="1"/>
          </p:nvPr>
        </p:nvSpPr>
        <p:spPr>
          <a:xfrm>
            <a:off x="457200" y="1920085"/>
            <a:ext cx="8795320" cy="4434840"/>
          </a:xfrm>
        </p:spPr>
        <p:txBody>
          <a:bodyPr/>
          <a:lstStyle/>
          <a:p>
            <a:pPr marL="0" indent="0">
              <a:buNone/>
            </a:pPr>
            <a:r>
              <a:rPr lang="zh-CN" altLang="en-US" dirty="0"/>
              <a:t>一、司博先生进行成品抽样的</a:t>
            </a:r>
            <a:r>
              <a:rPr lang="zh-CN" altLang="en-US" dirty="0" smtClean="0"/>
              <a:t>检验</a:t>
            </a:r>
            <a:endParaRPr lang="en-US" altLang="zh-CN" dirty="0" smtClean="0"/>
          </a:p>
          <a:p>
            <a:pPr marL="0" indent="0">
              <a:buNone/>
            </a:pPr>
            <a:r>
              <a:rPr lang="zh-CN" altLang="en-US" dirty="0"/>
              <a:t>二、司博先生填写成品检验报表</a:t>
            </a:r>
            <a:endParaRPr lang="zh-CN" altLang="zh-CN" dirty="0"/>
          </a:p>
        </p:txBody>
      </p:sp>
    </p:spTree>
    <p:extLst>
      <p:ext uri="{BB962C8B-B14F-4D97-AF65-F5344CB8AC3E}">
        <p14:creationId xmlns:p14="http://schemas.microsoft.com/office/powerpoint/2010/main" val="216341909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内容占位符 4"/>
          <p:cNvPicPr>
            <a:picLocks noGrp="1" noChangeAspect="1"/>
          </p:cNvPicPr>
          <p:nvPr>
            <p:ph sz="half" idx="2"/>
          </p:nvPr>
        </p:nvPicPr>
        <p:blipFill>
          <a:blip r:embed="rId2"/>
          <a:stretch>
            <a:fillRect/>
          </a:stretch>
        </p:blipFill>
        <p:spPr>
          <a:xfrm>
            <a:off x="450166" y="908721"/>
            <a:ext cx="8236634" cy="5256584"/>
          </a:xfrm>
          <a:prstGeom prst="rect">
            <a:avLst/>
          </a:prstGeom>
          <a:ln w="76200">
            <a:solidFill>
              <a:schemeClr val="accent3"/>
            </a:solidFill>
          </a:ln>
        </p:spPr>
      </p:pic>
    </p:spTree>
    <p:extLst>
      <p:ext uri="{BB962C8B-B14F-4D97-AF65-F5344CB8AC3E}">
        <p14:creationId xmlns:p14="http://schemas.microsoft.com/office/powerpoint/2010/main" val="402478900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pPr algn="ctr"/>
            <a:r>
              <a:rPr lang="zh-CN" altLang="zh-CN" b="1" dirty="0"/>
              <a:t>项目</a:t>
            </a:r>
            <a:r>
              <a:rPr lang="zh-CN" altLang="zh-CN" b="1" dirty="0" smtClean="0"/>
              <a:t>背景</a:t>
            </a:r>
            <a:endParaRPr lang="zh-CN" altLang="en-US" dirty="0"/>
          </a:p>
        </p:txBody>
      </p:sp>
      <p:sp>
        <p:nvSpPr>
          <p:cNvPr id="3" name="内容占位符 2"/>
          <p:cNvSpPr>
            <a:spLocks noGrp="1"/>
          </p:cNvSpPr>
          <p:nvPr>
            <p:ph idx="1"/>
          </p:nvPr>
        </p:nvSpPr>
        <p:spPr/>
        <p:txBody>
          <a:bodyPr>
            <a:noAutofit/>
          </a:bodyPr>
          <a:lstStyle/>
          <a:p>
            <a:pPr marL="0" indent="0">
              <a:buNone/>
            </a:pPr>
            <a:r>
              <a:rPr lang="zh-CN" altLang="en-US" sz="2000" dirty="0" smtClean="0">
                <a:latin typeface="+mn-ea"/>
              </a:rPr>
              <a:t>    在</a:t>
            </a:r>
            <a:r>
              <a:rPr lang="zh-CN" altLang="en-US" sz="2000" dirty="0">
                <a:latin typeface="+mn-ea"/>
              </a:rPr>
              <a:t>出口产品生产加工的同时，还要对产品的品质进行控制。跟单员必须与加工企业的质检部门一起制订严格的生产品质控制计划，按工艺技术要求加强对影响品质的工作人员、机器设备和材料等方面的进行有效控制，对成品进行查验并编写检验报告，保证产品质量。在生产过程中，跟单员如发现品质异常，须与加工生产企业一起查找原因，及时采取有效措施。在成品货物出库时，跟单员必须对产品质量进行抽样检查，判断该批货物是否符合销售合同对产品质量的要求。</a:t>
            </a:r>
          </a:p>
          <a:p>
            <a:pPr marL="0" indent="0">
              <a:buNone/>
            </a:pPr>
            <a:r>
              <a:rPr lang="zh-CN" altLang="en-US" sz="2000" dirty="0" smtClean="0">
                <a:latin typeface="+mn-ea"/>
              </a:rPr>
              <a:t>    一</a:t>
            </a:r>
            <a:r>
              <a:rPr lang="zh-CN" altLang="en-US" sz="2000" dirty="0">
                <a:latin typeface="+mn-ea"/>
              </a:rPr>
              <a:t>个优秀的跟单员必须要了解产品质量跟进的方法和要求，掌握与加工企业协调解决生产过程中发现的各种质量问题，具备品质跟进工作的基本能力。</a:t>
            </a:r>
          </a:p>
        </p:txBody>
      </p:sp>
    </p:spTree>
    <p:extLst>
      <p:ext uri="{BB962C8B-B14F-4D97-AF65-F5344CB8AC3E}">
        <p14:creationId xmlns:p14="http://schemas.microsoft.com/office/powerpoint/2010/main" val="206266479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1"/>
          <p:cNvSpPr txBox="1">
            <a:spLocks/>
          </p:cNvSpPr>
          <p:nvPr/>
        </p:nvSpPr>
        <p:spPr>
          <a:xfrm>
            <a:off x="683568" y="3573016"/>
            <a:ext cx="8305800" cy="1143000"/>
          </a:xfrm>
          <a:prstGeom prst="rect">
            <a:avLst/>
          </a:prstGeom>
        </p:spPr>
        <p:txBody>
          <a:bodyPr vert="horz" lIns="0" tIns="45720" rIns="0" bIns="0" anchor="b">
            <a:noAutofit/>
            <a:scene3d>
              <a:camera prst="orthographicFront"/>
              <a:lightRig rig="freezing" dir="t">
                <a:rot lat="0" lon="0" rev="5640000"/>
              </a:lightRig>
            </a:scene3d>
            <a:sp3d prstMaterial="flat">
              <a:contourClr>
                <a:schemeClr val="tx2"/>
              </a:contourClr>
            </a:sp3d>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pPr algn="ctr"/>
            <a:r>
              <a:rPr lang="zh-CN" altLang="en-US" b="1" dirty="0"/>
              <a:t>任务一  跟进生产过程中的品质</a:t>
            </a:r>
            <a:endParaRPr lang="zh-CN" altLang="en-US" dirty="0"/>
          </a:p>
        </p:txBody>
      </p:sp>
    </p:spTree>
    <p:extLst>
      <p:ext uri="{BB962C8B-B14F-4D97-AF65-F5344CB8AC3E}">
        <p14:creationId xmlns:p14="http://schemas.microsoft.com/office/powerpoint/2010/main" val="40674569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学习指南</a:t>
            </a:r>
            <a:endParaRPr lang="zh-CN" altLang="en-US" dirty="0"/>
          </a:p>
        </p:txBody>
      </p:sp>
      <p:sp>
        <p:nvSpPr>
          <p:cNvPr id="3" name="内容占位符 2"/>
          <p:cNvSpPr>
            <a:spLocks noGrp="1"/>
          </p:cNvSpPr>
          <p:nvPr>
            <p:ph idx="1"/>
          </p:nvPr>
        </p:nvSpPr>
        <p:spPr>
          <a:xfrm>
            <a:off x="1166936" y="2064216"/>
            <a:ext cx="8229600" cy="4389120"/>
          </a:xfrm>
        </p:spPr>
        <p:txBody>
          <a:bodyPr>
            <a:normAutofit/>
          </a:bodyPr>
          <a:lstStyle/>
          <a:p>
            <a:pPr>
              <a:buFont typeface="Wingdings" panose="05000000000000000000" pitchFamily="2" charset="2"/>
              <a:buChar char="Ø"/>
            </a:pPr>
            <a:r>
              <a:rPr lang="zh-CN" altLang="zh-CN" sz="2000" b="1" dirty="0">
                <a:latin typeface="黑体" panose="02010609060101010101" pitchFamily="49" charset="-122"/>
                <a:ea typeface="黑体" panose="02010609060101010101" pitchFamily="49" charset="-122"/>
              </a:rPr>
              <a:t>一、生产过程中的质量监控 </a:t>
            </a:r>
            <a:endParaRPr lang="en-US" altLang="zh-CN" sz="2000" b="1" dirty="0" smtClean="0">
              <a:latin typeface="黑体" panose="02010609060101010101" pitchFamily="49" charset="-122"/>
              <a:ea typeface="黑体" panose="02010609060101010101" pitchFamily="49" charset="-122"/>
            </a:endParaRPr>
          </a:p>
          <a:p>
            <a:r>
              <a:rPr lang="en-US" altLang="zh-CN" sz="2000" dirty="0">
                <a:latin typeface="黑体" panose="02010609060101010101" pitchFamily="49" charset="-122"/>
                <a:ea typeface="黑体" panose="02010609060101010101" pitchFamily="49" charset="-122"/>
              </a:rPr>
              <a:t>1</a:t>
            </a:r>
            <a:r>
              <a:rPr lang="zh-CN" altLang="zh-CN" sz="2000" dirty="0">
                <a:latin typeface="黑体" panose="02010609060101010101" pitchFamily="49" charset="-122"/>
                <a:ea typeface="黑体" panose="02010609060101010101" pitchFamily="49" charset="-122"/>
              </a:rPr>
              <a:t>．工艺准备的质量控制</a:t>
            </a:r>
          </a:p>
          <a:p>
            <a:r>
              <a:rPr lang="en-US" altLang="zh-CN" sz="2000" dirty="0">
                <a:latin typeface="黑体" panose="02010609060101010101" pitchFamily="49" charset="-122"/>
                <a:ea typeface="黑体" panose="02010609060101010101" pitchFamily="49" charset="-122"/>
              </a:rPr>
              <a:t>2</a:t>
            </a:r>
            <a:r>
              <a:rPr lang="zh-CN" altLang="zh-CN" sz="2000" dirty="0">
                <a:latin typeface="黑体" panose="02010609060101010101" pitchFamily="49" charset="-122"/>
                <a:ea typeface="黑体" panose="02010609060101010101" pitchFamily="49" charset="-122"/>
              </a:rPr>
              <a:t>．生产过程中的质量控制</a:t>
            </a:r>
          </a:p>
          <a:p>
            <a:r>
              <a:rPr lang="en-US" altLang="zh-CN" sz="2000" dirty="0">
                <a:latin typeface="黑体" panose="02010609060101010101" pitchFamily="49" charset="-122"/>
                <a:ea typeface="黑体" panose="02010609060101010101" pitchFamily="49" charset="-122"/>
              </a:rPr>
              <a:t>3</a:t>
            </a:r>
            <a:r>
              <a:rPr lang="zh-CN" altLang="zh-CN" sz="2000" dirty="0">
                <a:latin typeface="黑体" panose="02010609060101010101" pitchFamily="49" charset="-122"/>
                <a:ea typeface="黑体" panose="02010609060101010101" pitchFamily="49" charset="-122"/>
              </a:rPr>
              <a:t>．辅助服务过程的质量控制</a:t>
            </a:r>
          </a:p>
          <a:p>
            <a:pPr>
              <a:buFont typeface="Wingdings" panose="05000000000000000000" pitchFamily="2" charset="2"/>
              <a:buChar char="Ø"/>
            </a:pPr>
            <a:r>
              <a:rPr lang="zh-CN" altLang="zh-CN" sz="2000" b="1" dirty="0">
                <a:latin typeface="黑体" panose="02010609060101010101" pitchFamily="49" charset="-122"/>
                <a:ea typeface="黑体" panose="02010609060101010101" pitchFamily="49" charset="-122"/>
              </a:rPr>
              <a:t>二、产品质量的主要检验方法</a:t>
            </a:r>
            <a:endParaRPr lang="zh-CN" altLang="zh-CN" sz="2000" dirty="0">
              <a:latin typeface="黑体" panose="02010609060101010101" pitchFamily="49" charset="-122"/>
              <a:ea typeface="黑体" panose="02010609060101010101" pitchFamily="49" charset="-122"/>
            </a:endParaRPr>
          </a:p>
          <a:p>
            <a:r>
              <a:rPr lang="en-US" altLang="zh-CN" sz="2000" dirty="0">
                <a:latin typeface="黑体" panose="02010609060101010101" pitchFamily="49" charset="-122"/>
                <a:ea typeface="黑体" panose="02010609060101010101" pitchFamily="49" charset="-122"/>
              </a:rPr>
              <a:t>1</a:t>
            </a:r>
            <a:r>
              <a:rPr lang="zh-CN" altLang="zh-CN" sz="2000" dirty="0">
                <a:latin typeface="黑体" panose="02010609060101010101" pitchFamily="49" charset="-122"/>
                <a:ea typeface="黑体" panose="02010609060101010101" pitchFamily="49" charset="-122"/>
              </a:rPr>
              <a:t>．依据检验数量可划分为全数与抽样检验</a:t>
            </a:r>
          </a:p>
          <a:p>
            <a:r>
              <a:rPr lang="en-US" altLang="zh-CN" sz="2000" dirty="0">
                <a:latin typeface="黑体" panose="02010609060101010101" pitchFamily="49" charset="-122"/>
                <a:ea typeface="黑体" panose="02010609060101010101" pitchFamily="49" charset="-122"/>
              </a:rPr>
              <a:t>2</a:t>
            </a:r>
            <a:r>
              <a:rPr lang="zh-CN" altLang="zh-CN" sz="2000" dirty="0">
                <a:latin typeface="黑体" panose="02010609060101010101" pitchFamily="49" charset="-122"/>
                <a:ea typeface="黑体" panose="02010609060101010101" pitchFamily="49" charset="-122"/>
              </a:rPr>
              <a:t>．依据检验数量特性值的特征可划分为计数与计量检验</a:t>
            </a:r>
          </a:p>
          <a:p>
            <a:r>
              <a:rPr lang="en-US" altLang="zh-CN" sz="2000" dirty="0">
                <a:latin typeface="黑体" panose="02010609060101010101" pitchFamily="49" charset="-122"/>
                <a:ea typeface="黑体" panose="02010609060101010101" pitchFamily="49" charset="-122"/>
              </a:rPr>
              <a:t>4</a:t>
            </a:r>
            <a:r>
              <a:rPr lang="zh-CN" altLang="zh-CN" sz="2000" dirty="0">
                <a:latin typeface="黑体" panose="02010609060101010101" pitchFamily="49" charset="-122"/>
                <a:ea typeface="黑体" panose="02010609060101010101" pitchFamily="49" charset="-122"/>
              </a:rPr>
              <a:t>．依据检验对象检验后的状态特征可划分为破坏性与非破坏性检验</a:t>
            </a:r>
          </a:p>
          <a:p>
            <a:r>
              <a:rPr lang="en-US" altLang="zh-CN" sz="2000" dirty="0">
                <a:latin typeface="黑体" panose="02010609060101010101" pitchFamily="49" charset="-122"/>
                <a:ea typeface="黑体" panose="02010609060101010101" pitchFamily="49" charset="-122"/>
              </a:rPr>
              <a:t>5</a:t>
            </a:r>
            <a:r>
              <a:rPr lang="zh-CN" altLang="zh-CN" sz="2000" dirty="0">
                <a:latin typeface="黑体" panose="02010609060101010101" pitchFamily="49" charset="-122"/>
                <a:ea typeface="黑体" panose="02010609060101010101" pitchFamily="49" charset="-122"/>
              </a:rPr>
              <a:t>．依据检验实施的位置特征可划分为固定与流动检验</a:t>
            </a:r>
          </a:p>
          <a:p>
            <a:endParaRPr lang="zh-CN" altLang="zh-CN" sz="2000" dirty="0">
              <a:latin typeface="黑体" panose="02010609060101010101" pitchFamily="49" charset="-122"/>
              <a:ea typeface="黑体" panose="02010609060101010101" pitchFamily="49" charset="-122"/>
            </a:endParaRPr>
          </a:p>
        </p:txBody>
      </p:sp>
    </p:spTree>
    <p:extLst>
      <p:ext uri="{BB962C8B-B14F-4D97-AF65-F5344CB8AC3E}">
        <p14:creationId xmlns:p14="http://schemas.microsoft.com/office/powerpoint/2010/main" val="317029684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smtClean="0"/>
              <a:t>实例展示</a:t>
            </a:r>
            <a:endParaRPr lang="zh-CN" altLang="en-US" dirty="0"/>
          </a:p>
        </p:txBody>
      </p:sp>
      <p:sp>
        <p:nvSpPr>
          <p:cNvPr id="3" name="内容占位符 2"/>
          <p:cNvSpPr>
            <a:spLocks noGrp="1"/>
          </p:cNvSpPr>
          <p:nvPr>
            <p:ph idx="1"/>
          </p:nvPr>
        </p:nvSpPr>
        <p:spPr>
          <a:xfrm>
            <a:off x="457200" y="2492896"/>
            <a:ext cx="8229600" cy="3831704"/>
          </a:xfrm>
        </p:spPr>
        <p:txBody>
          <a:bodyPr/>
          <a:lstStyle/>
          <a:p>
            <a:pPr marL="0" indent="0">
              <a:buNone/>
            </a:pPr>
            <a:r>
              <a:rPr lang="en-US" altLang="zh-CN" dirty="0" smtClean="0"/>
              <a:t>        </a:t>
            </a:r>
            <a:r>
              <a:rPr lang="zh-CN" altLang="zh-CN" dirty="0" smtClean="0"/>
              <a:t>跟单员司博先生认真分析全棉</a:t>
            </a:r>
            <a:r>
              <a:rPr lang="en-US" altLang="zh-CN" dirty="0" smtClean="0"/>
              <a:t>6</a:t>
            </a:r>
            <a:r>
              <a:rPr lang="zh-CN" altLang="zh-CN" dirty="0" smtClean="0"/>
              <a:t>袋短裤的生产工艺单和产品质量要求等技术文档，根据产前样的要求，对品质控制进行跟进，协同宁波服装有限公司质管人员对半产品和产品的质量进行检验，编写检验报告，做好质量监控工作，确保按合同规定的要求交货。</a:t>
            </a:r>
            <a:endParaRPr lang="zh-CN" altLang="zh-CN" dirty="0"/>
          </a:p>
        </p:txBody>
      </p:sp>
    </p:spTree>
    <p:extLst>
      <p:ext uri="{BB962C8B-B14F-4D97-AF65-F5344CB8AC3E}">
        <p14:creationId xmlns:p14="http://schemas.microsoft.com/office/powerpoint/2010/main" val="11898145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zh-CN" dirty="0"/>
              <a:t>实例</a:t>
            </a:r>
            <a:r>
              <a:rPr lang="zh-CN" altLang="zh-CN" dirty="0" smtClean="0"/>
              <a:t>展示</a:t>
            </a:r>
            <a:endParaRPr lang="zh-CN" altLang="en-US" dirty="0"/>
          </a:p>
        </p:txBody>
      </p:sp>
      <p:sp>
        <p:nvSpPr>
          <p:cNvPr id="3" name="内容占位符 2"/>
          <p:cNvSpPr>
            <a:spLocks noGrp="1"/>
          </p:cNvSpPr>
          <p:nvPr>
            <p:ph sz="half" idx="1"/>
          </p:nvPr>
        </p:nvSpPr>
        <p:spPr>
          <a:xfrm>
            <a:off x="457200" y="1920085"/>
            <a:ext cx="9299376" cy="4434840"/>
          </a:xfrm>
        </p:spPr>
        <p:txBody>
          <a:bodyPr/>
          <a:lstStyle/>
          <a:p>
            <a:pPr marL="0" indent="0">
              <a:buNone/>
            </a:pPr>
            <a:r>
              <a:rPr lang="zh-CN" altLang="en-US" dirty="0"/>
              <a:t>一、司博先生与质检员进行生产前的</a:t>
            </a:r>
            <a:r>
              <a:rPr lang="zh-CN" altLang="en-US" dirty="0" smtClean="0"/>
              <a:t>检验</a:t>
            </a:r>
            <a:endParaRPr lang="en-US" altLang="zh-CN" dirty="0" smtClean="0"/>
          </a:p>
          <a:p>
            <a:pPr marL="0" indent="0">
              <a:buNone/>
            </a:pPr>
            <a:r>
              <a:rPr lang="zh-CN" altLang="en-US" dirty="0"/>
              <a:t>二、司博先生与质检员进行生产过程中的检验</a:t>
            </a:r>
            <a:endParaRPr lang="zh-CN" altLang="zh-CN" dirty="0"/>
          </a:p>
        </p:txBody>
      </p:sp>
      <p:pic>
        <p:nvPicPr>
          <p:cNvPr id="8" name="内容占位符 7"/>
          <p:cNvPicPr>
            <a:picLocks noGrp="1" noChangeAspect="1"/>
          </p:cNvPicPr>
          <p:nvPr>
            <p:ph sz="half" idx="2"/>
          </p:nvPr>
        </p:nvPicPr>
        <p:blipFill>
          <a:blip r:embed="rId2"/>
          <a:stretch>
            <a:fillRect/>
          </a:stretch>
        </p:blipFill>
        <p:spPr>
          <a:xfrm>
            <a:off x="1259632" y="2924944"/>
            <a:ext cx="6342856" cy="3854209"/>
          </a:xfrm>
          <a:prstGeom prst="rect">
            <a:avLst/>
          </a:prstGeom>
          <a:noFill/>
          <a:ln w="76200">
            <a:solidFill>
              <a:schemeClr val="accent3"/>
            </a:solidFill>
            <a:miter lim="800000"/>
            <a:headEnd/>
            <a:tailEnd/>
          </a:ln>
        </p:spPr>
      </p:pic>
    </p:spTree>
    <p:extLst>
      <p:ext uri="{BB962C8B-B14F-4D97-AF65-F5344CB8AC3E}">
        <p14:creationId xmlns:p14="http://schemas.microsoft.com/office/powerpoint/2010/main" val="327935174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1"/>
          <p:cNvSpPr txBox="1">
            <a:spLocks/>
          </p:cNvSpPr>
          <p:nvPr/>
        </p:nvSpPr>
        <p:spPr>
          <a:xfrm>
            <a:off x="683568" y="3573016"/>
            <a:ext cx="8305800" cy="1143000"/>
          </a:xfrm>
          <a:prstGeom prst="rect">
            <a:avLst/>
          </a:prstGeom>
        </p:spPr>
        <p:txBody>
          <a:bodyPr vert="horz" lIns="0" tIns="45720" rIns="0" bIns="0" anchor="b">
            <a:noAutofit/>
            <a:scene3d>
              <a:camera prst="orthographicFront"/>
              <a:lightRig rig="freezing" dir="t">
                <a:rot lat="0" lon="0" rev="5640000"/>
              </a:lightRig>
            </a:scene3d>
            <a:sp3d prstMaterial="flat">
              <a:contourClr>
                <a:schemeClr val="tx2"/>
              </a:contourClr>
            </a:sp3d>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pPr algn="ctr"/>
            <a:r>
              <a:rPr lang="zh-CN" altLang="en-US" b="1" dirty="0"/>
              <a:t>任务二  跟进产品入库</a:t>
            </a:r>
            <a:r>
              <a:rPr lang="zh-CN" altLang="en-US" b="1" dirty="0" smtClean="0"/>
              <a:t>品质</a:t>
            </a:r>
            <a:endParaRPr lang="en-US" altLang="zh-CN" b="1" dirty="0" smtClean="0"/>
          </a:p>
          <a:p>
            <a:pPr algn="ctr"/>
            <a:endParaRPr lang="zh-CN" altLang="en-US" dirty="0"/>
          </a:p>
        </p:txBody>
      </p:sp>
    </p:spTree>
    <p:extLst>
      <p:ext uri="{BB962C8B-B14F-4D97-AF65-F5344CB8AC3E}">
        <p14:creationId xmlns:p14="http://schemas.microsoft.com/office/powerpoint/2010/main" val="297486068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学习指南</a:t>
            </a:r>
            <a:endParaRPr lang="zh-CN" altLang="en-US" dirty="0"/>
          </a:p>
        </p:txBody>
      </p:sp>
      <p:sp>
        <p:nvSpPr>
          <p:cNvPr id="3" name="内容占位符 2"/>
          <p:cNvSpPr>
            <a:spLocks noGrp="1"/>
          </p:cNvSpPr>
          <p:nvPr>
            <p:ph idx="1"/>
          </p:nvPr>
        </p:nvSpPr>
        <p:spPr>
          <a:xfrm>
            <a:off x="1166936" y="2064216"/>
            <a:ext cx="8229600" cy="4389120"/>
          </a:xfrm>
        </p:spPr>
        <p:txBody>
          <a:bodyPr>
            <a:normAutofit/>
          </a:bodyPr>
          <a:lstStyle/>
          <a:p>
            <a:pPr>
              <a:buFont typeface="Wingdings" panose="05000000000000000000" pitchFamily="2" charset="2"/>
              <a:buChar char="Ø"/>
            </a:pPr>
            <a:r>
              <a:rPr lang="zh-CN" altLang="zh-CN" sz="2000" b="1" dirty="0" smtClean="0">
                <a:latin typeface="黑体" panose="02010609060101010101" pitchFamily="49" charset="-122"/>
                <a:ea typeface="黑体" panose="02010609060101010101" pitchFamily="49" charset="-122"/>
              </a:rPr>
              <a:t>抽样</a:t>
            </a:r>
            <a:r>
              <a:rPr lang="zh-CN" altLang="zh-CN" sz="2000" b="1" dirty="0">
                <a:latin typeface="黑体" panose="02010609060101010101" pitchFamily="49" charset="-122"/>
                <a:ea typeface="黑体" panose="02010609060101010101" pitchFamily="49" charset="-122"/>
              </a:rPr>
              <a:t>检查</a:t>
            </a:r>
            <a:r>
              <a:rPr lang="zh-CN" altLang="zh-CN" sz="2000" b="1" dirty="0" smtClean="0">
                <a:latin typeface="黑体" panose="02010609060101010101" pitchFamily="49" charset="-122"/>
                <a:ea typeface="黑体" panose="02010609060101010101" pitchFamily="49" charset="-122"/>
              </a:rPr>
              <a:t>方法</a:t>
            </a:r>
            <a:endParaRPr lang="en-US" altLang="zh-CN" sz="2000" b="1" dirty="0" smtClean="0">
              <a:latin typeface="黑体" panose="02010609060101010101" pitchFamily="49" charset="-122"/>
              <a:ea typeface="黑体" panose="02010609060101010101" pitchFamily="49" charset="-122"/>
            </a:endParaRPr>
          </a:p>
          <a:p>
            <a:r>
              <a:rPr lang="en-US" altLang="zh-CN" sz="2000" dirty="0" smtClean="0">
                <a:latin typeface="黑体" panose="02010609060101010101" pitchFamily="49" charset="-122"/>
                <a:ea typeface="黑体" panose="02010609060101010101" pitchFamily="49" charset="-122"/>
              </a:rPr>
              <a:t>1</a:t>
            </a:r>
            <a:r>
              <a:rPr lang="zh-CN" altLang="zh-CN" sz="2000" dirty="0" smtClean="0">
                <a:latin typeface="黑体" panose="02010609060101010101" pitchFamily="49" charset="-122"/>
                <a:ea typeface="黑体" panose="02010609060101010101" pitchFamily="49" charset="-122"/>
              </a:rPr>
              <a:t>．可</a:t>
            </a:r>
            <a:r>
              <a:rPr lang="zh-CN" altLang="zh-CN" sz="2000" dirty="0">
                <a:latin typeface="黑体" panose="02010609060101010101" pitchFamily="49" charset="-122"/>
                <a:ea typeface="黑体" panose="02010609060101010101" pitchFamily="49" charset="-122"/>
              </a:rPr>
              <a:t>接受质量水平等级</a:t>
            </a:r>
          </a:p>
          <a:p>
            <a:r>
              <a:rPr lang="en-US" altLang="zh-CN" sz="2000" dirty="0">
                <a:latin typeface="黑体" panose="02010609060101010101" pitchFamily="49" charset="-122"/>
                <a:ea typeface="黑体" panose="02010609060101010101" pitchFamily="49" charset="-122"/>
              </a:rPr>
              <a:t>2</a:t>
            </a:r>
            <a:r>
              <a:rPr lang="zh-CN" altLang="zh-CN" sz="2000" dirty="0">
                <a:latin typeface="黑体" panose="02010609060101010101" pitchFamily="49" charset="-122"/>
                <a:ea typeface="黑体" panose="02010609060101010101" pitchFamily="49" charset="-122"/>
              </a:rPr>
              <a:t>．批量</a:t>
            </a:r>
          </a:p>
          <a:p>
            <a:r>
              <a:rPr lang="en-US" altLang="zh-CN" sz="2000" dirty="0">
                <a:latin typeface="黑体" panose="02010609060101010101" pitchFamily="49" charset="-122"/>
                <a:ea typeface="黑体" panose="02010609060101010101" pitchFamily="49" charset="-122"/>
              </a:rPr>
              <a:t>3</a:t>
            </a:r>
            <a:r>
              <a:rPr lang="zh-CN" altLang="zh-CN" sz="2000" dirty="0">
                <a:latin typeface="黑体" panose="02010609060101010101" pitchFamily="49" charset="-122"/>
                <a:ea typeface="黑体" panose="02010609060101010101" pitchFamily="49" charset="-122"/>
              </a:rPr>
              <a:t>．操作方法</a:t>
            </a:r>
          </a:p>
          <a:p>
            <a:endParaRPr lang="zh-CN" altLang="zh-CN" sz="2000" dirty="0"/>
          </a:p>
        </p:txBody>
      </p:sp>
    </p:spTree>
    <p:extLst>
      <p:ext uri="{BB962C8B-B14F-4D97-AF65-F5344CB8AC3E}">
        <p14:creationId xmlns:p14="http://schemas.microsoft.com/office/powerpoint/2010/main" val="64119724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smtClean="0"/>
              <a:t>实例展示</a:t>
            </a:r>
            <a:endParaRPr lang="zh-CN" altLang="en-US" dirty="0"/>
          </a:p>
        </p:txBody>
      </p:sp>
      <p:sp>
        <p:nvSpPr>
          <p:cNvPr id="3" name="内容占位符 2"/>
          <p:cNvSpPr>
            <a:spLocks noGrp="1"/>
          </p:cNvSpPr>
          <p:nvPr>
            <p:ph idx="1"/>
          </p:nvPr>
        </p:nvSpPr>
        <p:spPr>
          <a:xfrm>
            <a:off x="457200" y="2492896"/>
            <a:ext cx="8229600" cy="3831704"/>
          </a:xfrm>
        </p:spPr>
        <p:txBody>
          <a:bodyPr/>
          <a:lstStyle/>
          <a:p>
            <a:pPr marL="0" indent="0">
              <a:buNone/>
            </a:pPr>
            <a:r>
              <a:rPr lang="en-US" altLang="zh-CN" smtClean="0"/>
              <a:t>        </a:t>
            </a:r>
            <a:r>
              <a:rPr lang="zh-CN" altLang="zh-CN" smtClean="0"/>
              <a:t>宁波</a:t>
            </a:r>
            <a:r>
              <a:rPr lang="zh-CN" altLang="zh-CN" dirty="0"/>
              <a:t>服装有限公司根据加工合同规定的交货时间通知上海司博进出口公司进行检验。跟单员司博先生来到宁波服装有限公司成品仓库，对全棉</a:t>
            </a:r>
            <a:r>
              <a:rPr lang="en-US" altLang="zh-CN" dirty="0"/>
              <a:t>6</a:t>
            </a:r>
            <a:r>
              <a:rPr lang="zh-CN" altLang="zh-CN" dirty="0"/>
              <a:t>袋短裤进行抽样检查，判断该批加工生产货物是否合同的规定，确保出口货物符合销售合同规定的品质要求。</a:t>
            </a:r>
          </a:p>
        </p:txBody>
      </p:sp>
    </p:spTree>
    <p:extLst>
      <p:ext uri="{BB962C8B-B14F-4D97-AF65-F5344CB8AC3E}">
        <p14:creationId xmlns:p14="http://schemas.microsoft.com/office/powerpoint/2010/main" val="249918127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流畅">
  <a:themeElements>
    <a:clrScheme name="流畅">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流畅">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流畅">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625</TotalTime>
  <Words>481</Words>
  <Application>Microsoft Office PowerPoint</Application>
  <PresentationFormat>全屏显示(4:3)</PresentationFormat>
  <Paragraphs>31</Paragraphs>
  <Slides>11</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11</vt:i4>
      </vt:variant>
    </vt:vector>
  </HeadingPairs>
  <TitlesOfParts>
    <vt:vector size="19" baseType="lpstr">
      <vt:lpstr>黑体</vt:lpstr>
      <vt:lpstr>隶书</vt:lpstr>
      <vt:lpstr>宋体</vt:lpstr>
      <vt:lpstr>Calibri</vt:lpstr>
      <vt:lpstr>Constantia</vt:lpstr>
      <vt:lpstr>Wingdings</vt:lpstr>
      <vt:lpstr>Wingdings 2</vt:lpstr>
      <vt:lpstr>流畅</vt:lpstr>
      <vt:lpstr>PowerPoint 演示文稿</vt:lpstr>
      <vt:lpstr>项目背景</vt:lpstr>
      <vt:lpstr>PowerPoint 演示文稿</vt:lpstr>
      <vt:lpstr>学习指南</vt:lpstr>
      <vt:lpstr>实例展示</vt:lpstr>
      <vt:lpstr>实例展示</vt:lpstr>
      <vt:lpstr>PowerPoint 演示文稿</vt:lpstr>
      <vt:lpstr>学习指南</vt:lpstr>
      <vt:lpstr>实例展示</vt:lpstr>
      <vt:lpstr>实例展示</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liu</dc:creator>
  <cp:lastModifiedBy>刘</cp:lastModifiedBy>
  <cp:revision>225</cp:revision>
  <dcterms:created xsi:type="dcterms:W3CDTF">2015-03-02T06:40:48Z</dcterms:created>
  <dcterms:modified xsi:type="dcterms:W3CDTF">2021-02-25T09:20:56Z</dcterms:modified>
</cp:coreProperties>
</file>