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9"/>
  </p:notesMasterIdLst>
  <p:sldIdLst>
    <p:sldId id="282" r:id="rId2"/>
    <p:sldId id="257" r:id="rId3"/>
    <p:sldId id="283" r:id="rId4"/>
    <p:sldId id="259" r:id="rId5"/>
    <p:sldId id="280" r:id="rId6"/>
    <p:sldId id="270" r:id="rId7"/>
    <p:sldId id="284" r:id="rId8"/>
    <p:sldId id="271" r:id="rId9"/>
    <p:sldId id="272" r:id="rId10"/>
    <p:sldId id="273" r:id="rId11"/>
    <p:sldId id="274" r:id="rId12"/>
    <p:sldId id="285" r:id="rId13"/>
    <p:sldId id="276" r:id="rId14"/>
    <p:sldId id="281" r:id="rId15"/>
    <p:sldId id="277" r:id="rId16"/>
    <p:sldId id="278" r:id="rId17"/>
    <p:sldId id="279" r:id="rId1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0" autoAdjust="0"/>
    <p:restoredTop sz="94660"/>
  </p:normalViewPr>
  <p:slideViewPr>
    <p:cSldViewPr>
      <p:cViewPr varScale="1">
        <p:scale>
          <a:sx n="110" d="100"/>
          <a:sy n="110" d="100"/>
        </p:scale>
        <p:origin x="1362" y="84"/>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F45F9D-3C02-4D31-A048-714826C8F555}" type="datetimeFigureOut">
              <a:rPr lang="zh-CN" altLang="en-US" smtClean="0"/>
              <a:pPr/>
              <a:t>2021/2/25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1B3C12-883E-4359-9113-2B5D323058B8}" type="slidenum">
              <a:rPr lang="zh-CN" altLang="en-US" smtClean="0"/>
              <a:pPr/>
              <a:t>‹#›</a:t>
            </a:fld>
            <a:endParaRPr lang="zh-CN" altLang="en-US"/>
          </a:p>
        </p:txBody>
      </p:sp>
    </p:spTree>
    <p:extLst>
      <p:ext uri="{BB962C8B-B14F-4D97-AF65-F5344CB8AC3E}">
        <p14:creationId xmlns:p14="http://schemas.microsoft.com/office/powerpoint/2010/main" val="2147740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标题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日期占位符 29"/>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19" name="页脚占位符 18"/>
          <p:cNvSpPr>
            <a:spLocks noGrp="1"/>
          </p:cNvSpPr>
          <p:nvPr>
            <p:ph type="ftr" sz="quarter" idx="11"/>
          </p:nvPr>
        </p:nvSpPr>
        <p:spPr/>
        <p:txBody>
          <a:bodyPr/>
          <a:lstStyle/>
          <a:p>
            <a:endParaRPr lang="zh-CN" altLang="en-US"/>
          </a:p>
        </p:txBody>
      </p:sp>
      <p:sp>
        <p:nvSpPr>
          <p:cNvPr id="27" name="灯片编号占位符 26"/>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单圆角矩形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直角三角形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标题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文本占位符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8077200" y="6356350"/>
            <a:ext cx="609600" cy="365125"/>
          </a:xfrm>
        </p:spPr>
        <p:txBody>
          <a:bodyPr/>
          <a:lstStyle/>
          <a:p>
            <a:fld id="{F2F7B92B-B34A-45F6-8030-29AB864C9D29}" type="slidenum">
              <a:rPr lang="zh-CN" altLang="en-US" smtClean="0"/>
              <a:pPr/>
              <a:t>‹#›</a:t>
            </a:fld>
            <a:endParaRPr lang="zh-CN" altLang="en-US"/>
          </a:p>
        </p:txBody>
      </p:sp>
      <p:sp>
        <p:nvSpPr>
          <p:cNvPr id="3" name="图片占位符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任意多边形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任意多边形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任意多边形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任意多边形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标题占位符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3CB3FC5-427D-4934-9E33-7EF6ECA83698}" type="datetimeFigureOut">
              <a:rPr lang="zh-CN" altLang="en-US" smtClean="0"/>
              <a:pPr/>
              <a:t>2021/2/25</a:t>
            </a:fld>
            <a:endParaRPr lang="zh-CN" altLang="en-US"/>
          </a:p>
        </p:txBody>
      </p:sp>
      <p:sp>
        <p:nvSpPr>
          <p:cNvPr id="22" name="页脚占位符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灯片编号占位符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2F7B92B-B34A-45F6-8030-29AB864C9D29}" type="slidenum">
              <a:rPr lang="zh-CN" altLang="en-US" smtClean="0"/>
              <a:pPr/>
              <a:t>‹#›</a:t>
            </a:fld>
            <a:endParaRPr lang="zh-CN" altLang="en-US"/>
          </a:p>
        </p:txBody>
      </p:sp>
      <p:grpSp>
        <p:nvGrpSpPr>
          <p:cNvPr id="2" name="组合 1"/>
          <p:cNvGrpSpPr/>
          <p:nvPr/>
        </p:nvGrpSpPr>
        <p:grpSpPr>
          <a:xfrm>
            <a:off x="-19017" y="202408"/>
            <a:ext cx="9180548" cy="649224"/>
            <a:chOff x="-19045" y="216550"/>
            <a:chExt cx="9180548" cy="649224"/>
          </a:xfrm>
        </p:grpSpPr>
        <p:sp>
          <p:nvSpPr>
            <p:cNvPr id="12" name="任意多边形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任意多边形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a:spLocks/>
          </p:cNvSpPr>
          <p:nvPr/>
        </p:nvSpPr>
        <p:spPr>
          <a:xfrm>
            <a:off x="683568" y="3573016"/>
            <a:ext cx="8305800" cy="1143000"/>
          </a:xfrm>
          <a:prstGeom prst="rect">
            <a:avLst/>
          </a:prstGeom>
        </p:spPr>
        <p:txBody>
          <a:bodyPr vert="horz" lIns="0" tIns="45720" rIns="0" bIns="0" anchor="b">
            <a:noAutofit/>
            <a:scene3d>
              <a:camera prst="orthographicFront"/>
              <a:lightRig rig="freezing" dir="t">
                <a:rot lat="0" lon="0" rev="5640000"/>
              </a:lightRig>
            </a:scene3d>
            <a:sp3d prstMaterial="flat">
              <a:contourClr>
                <a:schemeClr val="tx2"/>
              </a:contourClr>
            </a:sp3d>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zh-CN" altLang="en-US" sz="5600" b="1" dirty="0">
                <a:ln w="635">
                  <a:noFill/>
                </a:ln>
                <a:solidFill>
                  <a:schemeClr val="accent4">
                    <a:tint val="90000"/>
                    <a:satMod val="125000"/>
                  </a:schemeClr>
                </a:solidFill>
                <a:effectLst>
                  <a:outerShdw blurRad="38100" dist="25400" dir="5400000" algn="tl" rotWithShape="0">
                    <a:srgbClr val="000000">
                      <a:alpha val="43000"/>
                    </a:srgbClr>
                  </a:outerShdw>
                </a:effectLst>
              </a:rPr>
              <a:t>项目八  生产进度的</a:t>
            </a:r>
            <a:r>
              <a:rPr lang="zh-CN" altLang="en-US" sz="5600" b="1" dirty="0" smtClean="0">
                <a:ln w="635">
                  <a:noFill/>
                </a:ln>
                <a:solidFill>
                  <a:schemeClr val="accent4">
                    <a:tint val="90000"/>
                    <a:satMod val="125000"/>
                  </a:schemeClr>
                </a:solidFill>
                <a:effectLst>
                  <a:outerShdw blurRad="38100" dist="25400" dir="5400000" algn="tl" rotWithShape="0">
                    <a:srgbClr val="000000">
                      <a:alpha val="43000"/>
                    </a:srgbClr>
                  </a:outerShdw>
                </a:effectLst>
              </a:rPr>
              <a:t>跟进</a:t>
            </a:r>
            <a:endParaRPr lang="en-US" altLang="zh-CN" sz="5600" b="1" dirty="0" smtClean="0">
              <a:ln w="635">
                <a:noFill/>
              </a:ln>
              <a:solidFill>
                <a:schemeClr val="accent4">
                  <a:tint val="90000"/>
                  <a:satMod val="125000"/>
                </a:schemeClr>
              </a:solidFill>
              <a:effectLst>
                <a:outerShdw blurRad="38100" dist="25400" dir="5400000" algn="tl" rotWithShape="0">
                  <a:srgbClr val="000000">
                    <a:alpha val="43000"/>
                  </a:srgbClr>
                </a:outerShdw>
              </a:effectLst>
            </a:endParaRPr>
          </a:p>
          <a:p>
            <a:pPr algn="ctr"/>
            <a:endParaRPr lang="zh-CN" altLang="en-US" sz="5600" b="1" dirty="0">
              <a:ln w="635">
                <a:noFill/>
              </a:ln>
              <a:solidFill>
                <a:schemeClr val="accent4">
                  <a:tint val="90000"/>
                  <a:satMod val="125000"/>
                </a:schemeClr>
              </a:solidFill>
              <a:effectLst>
                <a:outerShdw blurRad="38100" dist="25400" dir="5400000" algn="tl" rotWithShape="0">
                  <a:srgbClr val="000000">
                    <a:alpha val="43000"/>
                  </a:srgbClr>
                </a:outerShdw>
              </a:effectLst>
            </a:endParaRPr>
          </a:p>
        </p:txBody>
      </p:sp>
    </p:spTree>
    <p:extLst>
      <p:ext uri="{BB962C8B-B14F-4D97-AF65-F5344CB8AC3E}">
        <p14:creationId xmlns:p14="http://schemas.microsoft.com/office/powerpoint/2010/main" val="37702048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t>实例</a:t>
            </a:r>
            <a:r>
              <a:rPr lang="zh-CN" altLang="zh-CN" dirty="0" smtClean="0"/>
              <a:t>展示</a:t>
            </a:r>
            <a:endParaRPr lang="zh-CN" altLang="en-US" dirty="0"/>
          </a:p>
        </p:txBody>
      </p:sp>
      <p:sp>
        <p:nvSpPr>
          <p:cNvPr id="3" name="内容占位符 2"/>
          <p:cNvSpPr>
            <a:spLocks noGrp="1"/>
          </p:cNvSpPr>
          <p:nvPr>
            <p:ph sz="half" idx="1"/>
          </p:nvPr>
        </p:nvSpPr>
        <p:spPr>
          <a:xfrm>
            <a:off x="457200" y="1920085"/>
            <a:ext cx="6851104" cy="4434840"/>
          </a:xfrm>
        </p:spPr>
        <p:txBody>
          <a:bodyPr/>
          <a:lstStyle/>
          <a:p>
            <a:pPr marL="0" indent="0">
              <a:buNone/>
            </a:pPr>
            <a:r>
              <a:rPr lang="zh-CN" altLang="en-US" dirty="0"/>
              <a:t>四、司博先生进行生产进度跟单</a:t>
            </a:r>
            <a:endParaRPr lang="zh-CN" altLang="zh-CN" dirty="0"/>
          </a:p>
        </p:txBody>
      </p:sp>
      <p:pic>
        <p:nvPicPr>
          <p:cNvPr id="5" name="内容占位符 4"/>
          <p:cNvPicPr>
            <a:picLocks noGrp="1" noChangeAspect="1"/>
          </p:cNvPicPr>
          <p:nvPr>
            <p:ph sz="half" idx="2"/>
          </p:nvPr>
        </p:nvPicPr>
        <p:blipFill rotWithShape="1">
          <a:blip r:embed="rId2"/>
          <a:srcRect b="52057"/>
          <a:stretch/>
        </p:blipFill>
        <p:spPr>
          <a:xfrm>
            <a:off x="1043608" y="2422959"/>
            <a:ext cx="6921003" cy="4246401"/>
          </a:xfrm>
          <a:prstGeom prst="rect">
            <a:avLst/>
          </a:prstGeom>
          <a:ln w="76200">
            <a:solidFill>
              <a:schemeClr val="accent3"/>
            </a:solidFill>
          </a:ln>
        </p:spPr>
      </p:pic>
    </p:spTree>
    <p:extLst>
      <p:ext uri="{BB962C8B-B14F-4D97-AF65-F5344CB8AC3E}">
        <p14:creationId xmlns:p14="http://schemas.microsoft.com/office/powerpoint/2010/main" val="18899885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内容占位符 7"/>
          <p:cNvPicPr>
            <a:picLocks noGrp="1" noChangeAspect="1"/>
          </p:cNvPicPr>
          <p:nvPr>
            <p:ph sz="quarter" idx="4"/>
          </p:nvPr>
        </p:nvPicPr>
        <p:blipFill rotWithShape="1">
          <a:blip r:embed="rId2"/>
          <a:srcRect b="17750"/>
          <a:stretch/>
        </p:blipFill>
        <p:spPr>
          <a:xfrm>
            <a:off x="1619672" y="764704"/>
            <a:ext cx="5784574" cy="5904656"/>
          </a:xfrm>
          <a:prstGeom prst="rect">
            <a:avLst/>
          </a:prstGeom>
          <a:ln w="76200">
            <a:solidFill>
              <a:schemeClr val="accent3"/>
            </a:solidFill>
          </a:ln>
        </p:spPr>
      </p:pic>
    </p:spTree>
    <p:extLst>
      <p:ext uri="{BB962C8B-B14F-4D97-AF65-F5344CB8AC3E}">
        <p14:creationId xmlns:p14="http://schemas.microsoft.com/office/powerpoint/2010/main" val="9072309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683568" y="3573016"/>
            <a:ext cx="8305800" cy="1143000"/>
          </a:xfrm>
          <a:prstGeom prst="rect">
            <a:avLst/>
          </a:prstGeom>
        </p:spPr>
        <p:txBody>
          <a:bodyPr vert="horz" lIns="0" tIns="45720" rIns="0" bIns="0" anchor="b">
            <a:noAutofit/>
            <a:scene3d>
              <a:camera prst="orthographicFront"/>
              <a:lightRig rig="freezing" dir="t">
                <a:rot lat="0" lon="0" rev="5640000"/>
              </a:lightRig>
            </a:scene3d>
            <a:sp3d prstMaterial="flat">
              <a:contourClr>
                <a:schemeClr val="tx2"/>
              </a:contourClr>
            </a:sp3d>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zh-CN" altLang="zh-CN" b="1" dirty="0"/>
              <a:t>任务二</a:t>
            </a:r>
            <a:r>
              <a:rPr lang="en-US" altLang="zh-CN" b="1" dirty="0"/>
              <a:t>  </a:t>
            </a:r>
            <a:r>
              <a:rPr lang="zh-CN" altLang="zh-CN" b="1" dirty="0"/>
              <a:t>处理异常生产</a:t>
            </a:r>
            <a:r>
              <a:rPr lang="zh-CN" altLang="zh-CN" b="1" dirty="0" smtClean="0"/>
              <a:t>进度</a:t>
            </a:r>
            <a:endParaRPr lang="en-US" altLang="zh-CN" b="1" dirty="0" smtClean="0"/>
          </a:p>
          <a:p>
            <a:pPr algn="ctr"/>
            <a:endParaRPr lang="zh-CN" altLang="en-US" dirty="0"/>
          </a:p>
        </p:txBody>
      </p:sp>
    </p:spTree>
    <p:extLst>
      <p:ext uri="{BB962C8B-B14F-4D97-AF65-F5344CB8AC3E}">
        <p14:creationId xmlns:p14="http://schemas.microsoft.com/office/powerpoint/2010/main" val="12994955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学习指南</a:t>
            </a:r>
            <a:endParaRPr lang="zh-CN" altLang="en-US" dirty="0"/>
          </a:p>
        </p:txBody>
      </p:sp>
      <p:sp>
        <p:nvSpPr>
          <p:cNvPr id="3" name="内容占位符 2"/>
          <p:cNvSpPr>
            <a:spLocks noGrp="1"/>
          </p:cNvSpPr>
          <p:nvPr>
            <p:ph idx="1"/>
          </p:nvPr>
        </p:nvSpPr>
        <p:spPr>
          <a:xfrm>
            <a:off x="1166936" y="2064216"/>
            <a:ext cx="8229600" cy="4389120"/>
          </a:xfrm>
        </p:spPr>
        <p:txBody>
          <a:bodyPr>
            <a:normAutofit/>
          </a:bodyPr>
          <a:lstStyle/>
          <a:p>
            <a:pPr>
              <a:buFont typeface="Wingdings" panose="05000000000000000000" pitchFamily="2" charset="2"/>
              <a:buChar char="Ø"/>
            </a:pPr>
            <a:r>
              <a:rPr lang="zh-CN" altLang="zh-CN" sz="2000" b="1" dirty="0" smtClean="0">
                <a:latin typeface="黑体" panose="02010609060101010101" pitchFamily="49" charset="-122"/>
                <a:ea typeface="黑体" panose="02010609060101010101" pitchFamily="49" charset="-122"/>
              </a:rPr>
              <a:t>生产</a:t>
            </a:r>
            <a:r>
              <a:rPr lang="zh-CN" altLang="zh-CN" sz="2000" b="1" dirty="0">
                <a:latin typeface="黑体" panose="02010609060101010101" pitchFamily="49" charset="-122"/>
                <a:ea typeface="黑体" panose="02010609060101010101" pitchFamily="49" charset="-122"/>
              </a:rPr>
              <a:t>进度异常对策</a:t>
            </a:r>
            <a:endParaRPr lang="zh-CN" altLang="zh-CN" sz="2000" dirty="0">
              <a:latin typeface="黑体" panose="02010609060101010101" pitchFamily="49" charset="-122"/>
              <a:ea typeface="黑体" panose="02010609060101010101" pitchFamily="49" charset="-122"/>
            </a:endParaRPr>
          </a:p>
          <a:p>
            <a:r>
              <a:rPr lang="en-US" altLang="zh-CN" sz="2000" dirty="0">
                <a:latin typeface="黑体" panose="02010609060101010101" pitchFamily="49" charset="-122"/>
                <a:ea typeface="黑体" panose="02010609060101010101" pitchFamily="49" charset="-122"/>
              </a:rPr>
              <a:t>1</a:t>
            </a:r>
            <a:r>
              <a:rPr lang="zh-CN" altLang="zh-CN" sz="2000" dirty="0">
                <a:latin typeface="黑体" panose="02010609060101010101" pitchFamily="49" charset="-122"/>
                <a:ea typeface="黑体" panose="02010609060101010101" pitchFamily="49" charset="-122"/>
              </a:rPr>
              <a:t>．处理生产进度异常</a:t>
            </a:r>
            <a:r>
              <a:rPr lang="zh-CN" altLang="zh-CN" sz="2000" dirty="0" smtClean="0">
                <a:latin typeface="黑体" panose="02010609060101010101" pitchFamily="49" charset="-122"/>
                <a:ea typeface="黑体" panose="02010609060101010101" pitchFamily="49" charset="-122"/>
              </a:rPr>
              <a:t>情况</a:t>
            </a:r>
            <a:endParaRPr lang="en-US" altLang="zh-CN" sz="2000" dirty="0" smtClean="0">
              <a:latin typeface="黑体" panose="02010609060101010101" pitchFamily="49" charset="-122"/>
              <a:ea typeface="黑体" panose="02010609060101010101" pitchFamily="49" charset="-122"/>
            </a:endParaRPr>
          </a:p>
          <a:p>
            <a:r>
              <a:rPr lang="en-US" altLang="zh-CN" sz="2000" dirty="0">
                <a:latin typeface="黑体" panose="02010609060101010101" pitchFamily="49" charset="-122"/>
                <a:ea typeface="黑体" panose="02010609060101010101" pitchFamily="49" charset="-122"/>
              </a:rPr>
              <a:t>2</a:t>
            </a:r>
            <a:r>
              <a:rPr lang="zh-CN" altLang="zh-CN" sz="2000" dirty="0">
                <a:latin typeface="黑体" panose="02010609060101010101" pitchFamily="49" charset="-122"/>
                <a:ea typeface="黑体" panose="02010609060101010101" pitchFamily="49" charset="-122"/>
              </a:rPr>
              <a:t>．处理客户变更事项</a:t>
            </a:r>
          </a:p>
          <a:p>
            <a:r>
              <a:rPr lang="zh-CN" altLang="zh-CN" sz="2000" dirty="0">
                <a:latin typeface="黑体" panose="02010609060101010101" pitchFamily="49" charset="-122"/>
                <a:ea typeface="黑体" panose="02010609060101010101" pitchFamily="49" charset="-122"/>
              </a:rPr>
              <a:t>（</a:t>
            </a:r>
            <a:r>
              <a:rPr lang="en-US" altLang="zh-CN" sz="2000" dirty="0">
                <a:latin typeface="黑体" panose="02010609060101010101" pitchFamily="49" charset="-122"/>
                <a:ea typeface="黑体" panose="02010609060101010101" pitchFamily="49" charset="-122"/>
              </a:rPr>
              <a:t>1</a:t>
            </a:r>
            <a:r>
              <a:rPr lang="zh-CN" altLang="zh-CN" sz="2000" dirty="0">
                <a:latin typeface="黑体" panose="02010609060101010101" pitchFamily="49" charset="-122"/>
                <a:ea typeface="黑体" panose="02010609060101010101" pitchFamily="49" charset="-122"/>
              </a:rPr>
              <a:t>）数量变更</a:t>
            </a:r>
          </a:p>
          <a:p>
            <a:r>
              <a:rPr lang="zh-CN" altLang="zh-CN" sz="2000" dirty="0">
                <a:latin typeface="黑体" panose="02010609060101010101" pitchFamily="49" charset="-122"/>
                <a:ea typeface="黑体" panose="02010609060101010101" pitchFamily="49" charset="-122"/>
              </a:rPr>
              <a:t>（</a:t>
            </a:r>
            <a:r>
              <a:rPr lang="en-US" altLang="zh-CN" sz="2000" dirty="0">
                <a:latin typeface="黑体" panose="02010609060101010101" pitchFamily="49" charset="-122"/>
                <a:ea typeface="黑体" panose="02010609060101010101" pitchFamily="49" charset="-122"/>
              </a:rPr>
              <a:t>2</a:t>
            </a:r>
            <a:r>
              <a:rPr lang="zh-CN" altLang="zh-CN" sz="2000" dirty="0">
                <a:latin typeface="黑体" panose="02010609060101010101" pitchFamily="49" charset="-122"/>
                <a:ea typeface="黑体" panose="02010609060101010101" pitchFamily="49" charset="-122"/>
              </a:rPr>
              <a:t>）交货期变更</a:t>
            </a:r>
          </a:p>
          <a:p>
            <a:endParaRPr lang="zh-CN" altLang="zh-CN" sz="20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6411972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实例展示</a:t>
            </a:r>
            <a:endParaRPr lang="zh-CN" altLang="en-US" dirty="0"/>
          </a:p>
        </p:txBody>
      </p:sp>
      <p:sp>
        <p:nvSpPr>
          <p:cNvPr id="3" name="内容占位符 2"/>
          <p:cNvSpPr>
            <a:spLocks noGrp="1"/>
          </p:cNvSpPr>
          <p:nvPr>
            <p:ph idx="1"/>
          </p:nvPr>
        </p:nvSpPr>
        <p:spPr>
          <a:xfrm>
            <a:off x="457200" y="2492896"/>
            <a:ext cx="8229600" cy="3831704"/>
          </a:xfrm>
        </p:spPr>
        <p:txBody>
          <a:bodyPr/>
          <a:lstStyle/>
          <a:p>
            <a:pPr marL="0" indent="0">
              <a:buNone/>
            </a:pPr>
            <a:r>
              <a:rPr lang="en-US" altLang="zh-CN" dirty="0" smtClean="0">
                <a:latin typeface="+mn-ea"/>
              </a:rPr>
              <a:t>    11</a:t>
            </a:r>
            <a:r>
              <a:rPr lang="zh-CN" altLang="zh-CN" dirty="0">
                <a:latin typeface="+mn-ea"/>
              </a:rPr>
              <a:t>月</a:t>
            </a:r>
            <a:r>
              <a:rPr lang="en-US" altLang="zh-CN" dirty="0">
                <a:latin typeface="+mn-ea"/>
              </a:rPr>
              <a:t>5</a:t>
            </a:r>
            <a:r>
              <a:rPr lang="zh-CN" altLang="zh-CN" dirty="0">
                <a:latin typeface="+mn-ea"/>
              </a:rPr>
              <a:t>日，上海司博进出口公司收到</a:t>
            </a:r>
            <a:r>
              <a:rPr lang="en-US" altLang="zh-CN" dirty="0">
                <a:latin typeface="+mn-ea"/>
              </a:rPr>
              <a:t>KKK IMPORT CO.LTD</a:t>
            </a:r>
            <a:r>
              <a:rPr lang="zh-CN" altLang="zh-CN" dirty="0">
                <a:latin typeface="+mn-ea"/>
              </a:rPr>
              <a:t>的邮件，提出增加男式全棉</a:t>
            </a:r>
            <a:r>
              <a:rPr lang="en-US" altLang="zh-CN" dirty="0">
                <a:latin typeface="+mn-ea"/>
              </a:rPr>
              <a:t>6</a:t>
            </a:r>
            <a:r>
              <a:rPr lang="zh-CN" altLang="zh-CN" dirty="0">
                <a:latin typeface="+mn-ea"/>
              </a:rPr>
              <a:t>袋短裤全码</a:t>
            </a:r>
            <a:r>
              <a:rPr lang="en-US" altLang="zh-CN" dirty="0">
                <a:latin typeface="+mn-ea"/>
              </a:rPr>
              <a:t>4000</a:t>
            </a:r>
            <a:r>
              <a:rPr lang="zh-CN" altLang="zh-CN" dirty="0">
                <a:latin typeface="+mn-ea"/>
              </a:rPr>
              <a:t>条，即四个尺码各</a:t>
            </a:r>
            <a:r>
              <a:rPr lang="en-US" altLang="zh-CN" dirty="0">
                <a:latin typeface="+mn-ea"/>
              </a:rPr>
              <a:t>1000</a:t>
            </a:r>
            <a:r>
              <a:rPr lang="zh-CN" altLang="zh-CN" dirty="0">
                <a:latin typeface="+mn-ea"/>
              </a:rPr>
              <a:t>条，其他条件与合同规定相同。司博经理与宁波服装有限公司协商后表示接受，将邮件的内容作为合同的补充附件，并经双方签章。然后，上海司博进出口公司落实面料，宁波服装有限公司立刻安排生产计划表，必须在</a:t>
            </a:r>
            <a:r>
              <a:rPr lang="en-US" altLang="zh-CN" dirty="0">
                <a:latin typeface="+mn-ea"/>
              </a:rPr>
              <a:t>11</a:t>
            </a:r>
            <a:r>
              <a:rPr lang="zh-CN" altLang="zh-CN" dirty="0">
                <a:latin typeface="+mn-ea"/>
              </a:rPr>
              <a:t>月</a:t>
            </a:r>
            <a:r>
              <a:rPr lang="en-US" altLang="zh-CN" dirty="0">
                <a:latin typeface="+mn-ea"/>
              </a:rPr>
              <a:t>10</a:t>
            </a:r>
            <a:r>
              <a:rPr lang="zh-CN" altLang="zh-CN" dirty="0">
                <a:latin typeface="+mn-ea"/>
              </a:rPr>
              <a:t>日前完成增加的生产任务。</a:t>
            </a:r>
          </a:p>
        </p:txBody>
      </p:sp>
    </p:spTree>
    <p:extLst>
      <p:ext uri="{BB962C8B-B14F-4D97-AF65-F5344CB8AC3E}">
        <p14:creationId xmlns:p14="http://schemas.microsoft.com/office/powerpoint/2010/main" val="34914666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t>实例</a:t>
            </a:r>
            <a:r>
              <a:rPr lang="zh-CN" altLang="zh-CN" dirty="0" smtClean="0"/>
              <a:t>展示</a:t>
            </a:r>
            <a:endParaRPr lang="zh-CN" altLang="en-US" dirty="0"/>
          </a:p>
        </p:txBody>
      </p:sp>
      <p:sp>
        <p:nvSpPr>
          <p:cNvPr id="3" name="内容占位符 2"/>
          <p:cNvSpPr>
            <a:spLocks noGrp="1"/>
          </p:cNvSpPr>
          <p:nvPr>
            <p:ph sz="half" idx="1"/>
          </p:nvPr>
        </p:nvSpPr>
        <p:spPr>
          <a:xfrm>
            <a:off x="457200" y="1920085"/>
            <a:ext cx="7211144" cy="4434840"/>
          </a:xfrm>
        </p:spPr>
        <p:txBody>
          <a:bodyPr/>
          <a:lstStyle/>
          <a:p>
            <a:pPr marL="0" indent="0">
              <a:buNone/>
            </a:pPr>
            <a:r>
              <a:rPr lang="zh-CN" altLang="en-US" dirty="0"/>
              <a:t>一、上海司博进出口公司制订生产计划表</a:t>
            </a:r>
            <a:endParaRPr lang="zh-CN" altLang="zh-CN" dirty="0"/>
          </a:p>
        </p:txBody>
      </p:sp>
      <p:pic>
        <p:nvPicPr>
          <p:cNvPr id="6" name="内容占位符 5"/>
          <p:cNvPicPr>
            <a:picLocks noGrp="1" noChangeAspect="1"/>
          </p:cNvPicPr>
          <p:nvPr>
            <p:ph sz="half" idx="2"/>
          </p:nvPr>
        </p:nvPicPr>
        <p:blipFill>
          <a:blip r:embed="rId2"/>
          <a:stretch>
            <a:fillRect/>
          </a:stretch>
        </p:blipFill>
        <p:spPr>
          <a:xfrm>
            <a:off x="827584" y="2557536"/>
            <a:ext cx="7757120" cy="3679776"/>
          </a:xfrm>
          <a:prstGeom prst="rect">
            <a:avLst/>
          </a:prstGeom>
          <a:ln w="76200">
            <a:solidFill>
              <a:schemeClr val="accent3"/>
            </a:solidFill>
          </a:ln>
        </p:spPr>
      </p:pic>
    </p:spTree>
    <p:extLst>
      <p:ext uri="{BB962C8B-B14F-4D97-AF65-F5344CB8AC3E}">
        <p14:creationId xmlns:p14="http://schemas.microsoft.com/office/powerpoint/2010/main" val="21634190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t>实例</a:t>
            </a:r>
            <a:r>
              <a:rPr lang="zh-CN" altLang="zh-CN" dirty="0" smtClean="0"/>
              <a:t>展示</a:t>
            </a:r>
            <a:endParaRPr lang="zh-CN" altLang="en-US" dirty="0"/>
          </a:p>
        </p:txBody>
      </p:sp>
      <p:sp>
        <p:nvSpPr>
          <p:cNvPr id="3" name="内容占位符 2"/>
          <p:cNvSpPr>
            <a:spLocks noGrp="1"/>
          </p:cNvSpPr>
          <p:nvPr>
            <p:ph sz="half" idx="1"/>
          </p:nvPr>
        </p:nvSpPr>
        <p:spPr>
          <a:xfrm>
            <a:off x="457200" y="1920085"/>
            <a:ext cx="7211144" cy="4434840"/>
          </a:xfrm>
        </p:spPr>
        <p:txBody>
          <a:bodyPr/>
          <a:lstStyle/>
          <a:p>
            <a:pPr marL="0" indent="0">
              <a:buNone/>
            </a:pPr>
            <a:r>
              <a:rPr lang="zh-CN" altLang="en-US" dirty="0"/>
              <a:t>二、上海司博进出口公司对增量产品跟单</a:t>
            </a:r>
            <a:endParaRPr lang="zh-CN" altLang="zh-CN" dirty="0"/>
          </a:p>
        </p:txBody>
      </p:sp>
      <p:pic>
        <p:nvPicPr>
          <p:cNvPr id="8" name="内容占位符 7"/>
          <p:cNvPicPr>
            <a:picLocks noGrp="1" noChangeAspect="1"/>
          </p:cNvPicPr>
          <p:nvPr>
            <p:ph sz="half" idx="2"/>
          </p:nvPr>
        </p:nvPicPr>
        <p:blipFill rotWithShape="1">
          <a:blip r:embed="rId2"/>
          <a:srcRect b="31914"/>
          <a:stretch/>
        </p:blipFill>
        <p:spPr>
          <a:xfrm>
            <a:off x="1249288" y="2492896"/>
            <a:ext cx="6851104" cy="4104456"/>
          </a:xfrm>
          <a:prstGeom prst="rect">
            <a:avLst/>
          </a:prstGeom>
          <a:ln w="76200">
            <a:solidFill>
              <a:schemeClr val="accent3"/>
            </a:solidFill>
          </a:ln>
        </p:spPr>
      </p:pic>
    </p:spTree>
    <p:extLst>
      <p:ext uri="{BB962C8B-B14F-4D97-AF65-F5344CB8AC3E}">
        <p14:creationId xmlns:p14="http://schemas.microsoft.com/office/powerpoint/2010/main" val="30389049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内容占位符 5"/>
          <p:cNvPicPr>
            <a:picLocks noGrp="1" noChangeAspect="1"/>
          </p:cNvPicPr>
          <p:nvPr>
            <p:ph sz="quarter" idx="4"/>
          </p:nvPr>
        </p:nvPicPr>
        <p:blipFill>
          <a:blip r:embed="rId2"/>
          <a:stretch>
            <a:fillRect/>
          </a:stretch>
        </p:blipFill>
        <p:spPr>
          <a:xfrm>
            <a:off x="1259632" y="908720"/>
            <a:ext cx="6707088" cy="5744680"/>
          </a:xfrm>
          <a:prstGeom prst="rect">
            <a:avLst/>
          </a:prstGeom>
          <a:ln w="76200">
            <a:solidFill>
              <a:schemeClr val="accent3"/>
            </a:solidFill>
          </a:ln>
        </p:spPr>
      </p:pic>
    </p:spTree>
    <p:extLst>
      <p:ext uri="{BB962C8B-B14F-4D97-AF65-F5344CB8AC3E}">
        <p14:creationId xmlns:p14="http://schemas.microsoft.com/office/powerpoint/2010/main" val="33298519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ctr"/>
            <a:r>
              <a:rPr lang="zh-CN" altLang="zh-CN" b="1" dirty="0"/>
              <a:t>项目</a:t>
            </a:r>
            <a:r>
              <a:rPr lang="zh-CN" altLang="zh-CN" b="1" dirty="0" smtClean="0"/>
              <a:t>背景</a:t>
            </a:r>
            <a:endParaRPr lang="zh-CN" altLang="en-US" dirty="0"/>
          </a:p>
        </p:txBody>
      </p:sp>
      <p:sp>
        <p:nvSpPr>
          <p:cNvPr id="3" name="内容占位符 2"/>
          <p:cNvSpPr>
            <a:spLocks noGrp="1"/>
          </p:cNvSpPr>
          <p:nvPr>
            <p:ph idx="1"/>
          </p:nvPr>
        </p:nvSpPr>
        <p:spPr/>
        <p:txBody>
          <a:bodyPr>
            <a:noAutofit/>
          </a:bodyPr>
          <a:lstStyle/>
          <a:p>
            <a:pPr marL="0" indent="0">
              <a:buNone/>
            </a:pPr>
            <a:r>
              <a:rPr lang="zh-CN" altLang="en-US" sz="2000" dirty="0" smtClean="0">
                <a:latin typeface="+mn-ea"/>
              </a:rPr>
              <a:t>    跟</a:t>
            </a:r>
            <a:r>
              <a:rPr lang="zh-CN" altLang="en-US" sz="2000" dirty="0">
                <a:latin typeface="+mn-ea"/>
              </a:rPr>
              <a:t>单员在完成原材料跟单工作后，协助业务员向生产加工企业下达生产通知单，要求其将加工合同中的生产任务及时落实到具体的生产计划中。为了掌握加工企业的生产进度，保证按约履行交货义务，跟单员要进行有效的生产进度跟进，深入加工生产企业，了解工厂的产能动态，跟踪生产进度。在生产过程中，跟单员如果发现加工商品的实际生产进度与计划进度有差异，必须协调加工企业一起查找原因，采取有效策施，保证生产有序进行。</a:t>
            </a:r>
          </a:p>
          <a:p>
            <a:pPr marL="0" indent="0">
              <a:buNone/>
            </a:pPr>
            <a:r>
              <a:rPr lang="zh-CN" altLang="en-US" sz="2000" dirty="0" smtClean="0">
                <a:latin typeface="+mn-ea"/>
              </a:rPr>
              <a:t>    一</a:t>
            </a:r>
            <a:r>
              <a:rPr lang="zh-CN" altLang="en-US" sz="2000" dirty="0">
                <a:latin typeface="+mn-ea"/>
              </a:rPr>
              <a:t>个优秀的跟单员必须要了解生产进度跟进的方法和要求，掌握与加工企业协调解决生产过程中发现的各种问题，具备生产跟进工作的基本能力。</a:t>
            </a:r>
          </a:p>
        </p:txBody>
      </p:sp>
    </p:spTree>
    <p:extLst>
      <p:ext uri="{BB962C8B-B14F-4D97-AF65-F5344CB8AC3E}">
        <p14:creationId xmlns:p14="http://schemas.microsoft.com/office/powerpoint/2010/main" val="20626647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683568" y="3573016"/>
            <a:ext cx="8305800" cy="1143000"/>
          </a:xfrm>
          <a:prstGeom prst="rect">
            <a:avLst/>
          </a:prstGeom>
        </p:spPr>
        <p:txBody>
          <a:bodyPr vert="horz" lIns="0" tIns="45720" rIns="0" bIns="0" anchor="b">
            <a:noAutofit/>
            <a:scene3d>
              <a:camera prst="orthographicFront"/>
              <a:lightRig rig="freezing" dir="t">
                <a:rot lat="0" lon="0" rev="5640000"/>
              </a:lightRig>
            </a:scene3d>
            <a:sp3d prstMaterial="flat">
              <a:contourClr>
                <a:schemeClr val="tx2"/>
              </a:contourClr>
            </a:sp3d>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zh-CN" altLang="en-US" b="1" dirty="0"/>
              <a:t>任务一  跟进生产</a:t>
            </a:r>
            <a:r>
              <a:rPr lang="zh-CN" altLang="en-US" b="1" dirty="0" smtClean="0"/>
              <a:t>进度</a:t>
            </a:r>
            <a:endParaRPr lang="en-US" altLang="zh-CN" b="1" dirty="0" smtClean="0"/>
          </a:p>
          <a:p>
            <a:pPr algn="ctr"/>
            <a:endParaRPr lang="zh-CN" altLang="en-US" dirty="0"/>
          </a:p>
        </p:txBody>
      </p:sp>
    </p:spTree>
    <p:extLst>
      <p:ext uri="{BB962C8B-B14F-4D97-AF65-F5344CB8AC3E}">
        <p14:creationId xmlns:p14="http://schemas.microsoft.com/office/powerpoint/2010/main" val="36391473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学习指南</a:t>
            </a:r>
            <a:endParaRPr lang="zh-CN" altLang="en-US" dirty="0"/>
          </a:p>
        </p:txBody>
      </p:sp>
      <p:sp>
        <p:nvSpPr>
          <p:cNvPr id="3" name="内容占位符 2"/>
          <p:cNvSpPr>
            <a:spLocks noGrp="1"/>
          </p:cNvSpPr>
          <p:nvPr>
            <p:ph idx="1"/>
          </p:nvPr>
        </p:nvSpPr>
        <p:spPr>
          <a:xfrm>
            <a:off x="1166936" y="2064216"/>
            <a:ext cx="8229600" cy="4389120"/>
          </a:xfrm>
        </p:spPr>
        <p:txBody>
          <a:bodyPr>
            <a:normAutofit/>
          </a:bodyPr>
          <a:lstStyle/>
          <a:p>
            <a:pPr>
              <a:buFont typeface="Wingdings" panose="05000000000000000000" pitchFamily="2" charset="2"/>
              <a:buChar char="Ø"/>
            </a:pPr>
            <a:r>
              <a:rPr lang="zh-CN" altLang="zh-CN" sz="2000" b="1" dirty="0">
                <a:latin typeface="黑体" panose="02010609060101010101" pitchFamily="49" charset="-122"/>
                <a:ea typeface="黑体" panose="02010609060101010101" pitchFamily="49" charset="-122"/>
              </a:rPr>
              <a:t>一、生产进度跟进</a:t>
            </a:r>
            <a:r>
              <a:rPr lang="zh-CN" altLang="zh-CN" sz="2000" b="1" dirty="0" smtClean="0">
                <a:latin typeface="黑体" panose="02010609060101010101" pitchFamily="49" charset="-122"/>
                <a:ea typeface="黑体" panose="02010609060101010101" pitchFamily="49" charset="-122"/>
              </a:rPr>
              <a:t>程序</a:t>
            </a:r>
            <a:endParaRPr lang="en-US" altLang="zh-CN" sz="2000" b="1" dirty="0" smtClean="0">
              <a:latin typeface="黑体" panose="02010609060101010101" pitchFamily="49" charset="-122"/>
              <a:ea typeface="黑体" panose="02010609060101010101" pitchFamily="49" charset="-122"/>
            </a:endParaRPr>
          </a:p>
          <a:p>
            <a:r>
              <a:rPr lang="en-US" altLang="zh-CN" sz="2000" dirty="0" smtClean="0">
                <a:latin typeface="黑体" panose="02010609060101010101" pitchFamily="49" charset="-122"/>
                <a:ea typeface="黑体" panose="02010609060101010101" pitchFamily="49" charset="-122"/>
              </a:rPr>
              <a:t>1</a:t>
            </a:r>
            <a:r>
              <a:rPr lang="en-US" altLang="zh-CN" sz="2000" dirty="0">
                <a:latin typeface="黑体" panose="02010609060101010101" pitchFamily="49" charset="-122"/>
                <a:ea typeface="黑体" panose="02010609060101010101" pitchFamily="49" charset="-122"/>
              </a:rPr>
              <a:t>.</a:t>
            </a:r>
            <a:r>
              <a:rPr lang="zh-CN" altLang="zh-CN" sz="2000" dirty="0" smtClean="0">
                <a:latin typeface="黑体" panose="02010609060101010101" pitchFamily="49" charset="-122"/>
                <a:ea typeface="黑体" panose="02010609060101010101" pitchFamily="49" charset="-122"/>
              </a:rPr>
              <a:t>下达</a:t>
            </a:r>
            <a:r>
              <a:rPr lang="zh-CN" altLang="zh-CN" sz="2000" dirty="0">
                <a:latin typeface="黑体" panose="02010609060101010101" pitchFamily="49" charset="-122"/>
                <a:ea typeface="黑体" panose="02010609060101010101" pitchFamily="49" charset="-122"/>
              </a:rPr>
              <a:t>生产</a:t>
            </a:r>
            <a:r>
              <a:rPr lang="zh-CN" altLang="zh-CN" sz="2000" dirty="0" smtClean="0">
                <a:latin typeface="黑体" panose="02010609060101010101" pitchFamily="49" charset="-122"/>
                <a:ea typeface="黑体" panose="02010609060101010101" pitchFamily="49" charset="-122"/>
              </a:rPr>
              <a:t>通知单</a:t>
            </a:r>
            <a:endParaRPr lang="en-US" altLang="zh-CN" sz="2000" dirty="0" smtClean="0">
              <a:latin typeface="黑体" panose="02010609060101010101" pitchFamily="49" charset="-122"/>
              <a:ea typeface="黑体" panose="02010609060101010101" pitchFamily="49" charset="-122"/>
            </a:endParaRPr>
          </a:p>
          <a:p>
            <a:r>
              <a:rPr lang="en-US" altLang="zh-CN" sz="2000" dirty="0" smtClean="0">
                <a:latin typeface="黑体" panose="02010609060101010101" pitchFamily="49" charset="-122"/>
                <a:ea typeface="黑体" panose="02010609060101010101" pitchFamily="49" charset="-122"/>
              </a:rPr>
              <a:t>2</a:t>
            </a:r>
            <a:r>
              <a:rPr lang="en-US" altLang="zh-CN" sz="2000" dirty="0">
                <a:latin typeface="黑体" panose="02010609060101010101" pitchFamily="49" charset="-122"/>
                <a:ea typeface="黑体" panose="02010609060101010101" pitchFamily="49" charset="-122"/>
              </a:rPr>
              <a:t>.</a:t>
            </a:r>
            <a:r>
              <a:rPr lang="zh-CN" altLang="zh-CN" sz="2000" dirty="0" smtClean="0">
                <a:latin typeface="黑体" panose="02010609060101010101" pitchFamily="49" charset="-122"/>
                <a:ea typeface="黑体" panose="02010609060101010101" pitchFamily="49" charset="-122"/>
              </a:rPr>
              <a:t>产前</a:t>
            </a:r>
            <a:r>
              <a:rPr lang="zh-CN" altLang="zh-CN" sz="2000" dirty="0">
                <a:latin typeface="黑体" panose="02010609060101010101" pitchFamily="49" charset="-122"/>
                <a:ea typeface="黑体" panose="02010609060101010101" pitchFamily="49" charset="-122"/>
              </a:rPr>
              <a:t>试样</a:t>
            </a:r>
          </a:p>
          <a:p>
            <a:r>
              <a:rPr lang="en-US" altLang="zh-CN" sz="2000" dirty="0" smtClean="0">
                <a:latin typeface="黑体" panose="02010609060101010101" pitchFamily="49" charset="-122"/>
                <a:ea typeface="黑体" panose="02010609060101010101" pitchFamily="49" charset="-122"/>
              </a:rPr>
              <a:t>3</a:t>
            </a:r>
            <a:r>
              <a:rPr lang="en-US" altLang="zh-CN" sz="2000" dirty="0">
                <a:latin typeface="黑体" panose="02010609060101010101" pitchFamily="49" charset="-122"/>
                <a:ea typeface="黑体" panose="02010609060101010101" pitchFamily="49" charset="-122"/>
              </a:rPr>
              <a:t>.</a:t>
            </a:r>
            <a:r>
              <a:rPr lang="zh-CN" altLang="zh-CN" sz="2000" dirty="0" smtClean="0">
                <a:latin typeface="黑体" panose="02010609060101010101" pitchFamily="49" charset="-122"/>
                <a:ea typeface="黑体" panose="02010609060101010101" pitchFamily="49" charset="-122"/>
              </a:rPr>
              <a:t>制定</a:t>
            </a:r>
            <a:r>
              <a:rPr lang="zh-CN" altLang="zh-CN" sz="2000" dirty="0">
                <a:latin typeface="黑体" panose="02010609060101010101" pitchFamily="49" charset="-122"/>
                <a:ea typeface="黑体" panose="02010609060101010101" pitchFamily="49" charset="-122"/>
              </a:rPr>
              <a:t>生产</a:t>
            </a:r>
            <a:r>
              <a:rPr lang="zh-CN" altLang="zh-CN" sz="2000" dirty="0" smtClean="0">
                <a:latin typeface="黑体" panose="02010609060101010101" pitchFamily="49" charset="-122"/>
                <a:ea typeface="黑体" panose="02010609060101010101" pitchFamily="49" charset="-122"/>
              </a:rPr>
              <a:t>计划</a:t>
            </a:r>
            <a:endParaRPr lang="en-US" altLang="zh-CN" sz="2000" dirty="0" smtClean="0">
              <a:latin typeface="黑体" panose="02010609060101010101" pitchFamily="49" charset="-122"/>
              <a:ea typeface="黑体" panose="02010609060101010101" pitchFamily="49" charset="-122"/>
            </a:endParaRPr>
          </a:p>
          <a:p>
            <a:r>
              <a:rPr lang="en-US" altLang="zh-CN" sz="2000" dirty="0" smtClean="0">
                <a:latin typeface="黑体" panose="02010609060101010101" pitchFamily="49" charset="-122"/>
                <a:ea typeface="黑体" panose="02010609060101010101" pitchFamily="49" charset="-122"/>
              </a:rPr>
              <a:t>4</a:t>
            </a:r>
            <a:r>
              <a:rPr lang="en-US" altLang="zh-CN" sz="2000" dirty="0">
                <a:latin typeface="黑体" panose="02010609060101010101" pitchFamily="49" charset="-122"/>
                <a:ea typeface="黑体" panose="02010609060101010101" pitchFamily="49" charset="-122"/>
              </a:rPr>
              <a:t>.</a:t>
            </a:r>
            <a:r>
              <a:rPr lang="zh-CN" altLang="zh-CN" sz="2000" dirty="0" smtClean="0">
                <a:latin typeface="黑体" panose="02010609060101010101" pitchFamily="49" charset="-122"/>
                <a:ea typeface="黑体" panose="02010609060101010101" pitchFamily="49" charset="-122"/>
              </a:rPr>
              <a:t>跟踪</a:t>
            </a:r>
            <a:r>
              <a:rPr lang="zh-CN" altLang="zh-CN" sz="2000" dirty="0">
                <a:latin typeface="黑体" panose="02010609060101010101" pitchFamily="49" charset="-122"/>
                <a:ea typeface="黑体" panose="02010609060101010101" pitchFamily="49" charset="-122"/>
              </a:rPr>
              <a:t>生产</a:t>
            </a:r>
            <a:r>
              <a:rPr lang="zh-CN" altLang="zh-CN" sz="2000" dirty="0" smtClean="0">
                <a:latin typeface="黑体" panose="02010609060101010101" pitchFamily="49" charset="-122"/>
                <a:ea typeface="黑体" panose="02010609060101010101" pitchFamily="49" charset="-122"/>
              </a:rPr>
              <a:t>进度</a:t>
            </a:r>
            <a:endParaRPr lang="en-US" altLang="zh-CN" sz="2000" dirty="0" smtClean="0">
              <a:latin typeface="黑体" panose="02010609060101010101" pitchFamily="49" charset="-122"/>
              <a:ea typeface="黑体" panose="02010609060101010101" pitchFamily="49" charset="-122"/>
            </a:endParaRPr>
          </a:p>
          <a:p>
            <a:pPr>
              <a:buFont typeface="Wingdings" panose="05000000000000000000" pitchFamily="2" charset="2"/>
              <a:buChar char="Ø"/>
            </a:pPr>
            <a:r>
              <a:rPr lang="zh-CN" altLang="zh-CN" sz="2000" b="1" dirty="0" smtClean="0">
                <a:latin typeface="黑体" panose="02010609060101010101" pitchFamily="49" charset="-122"/>
                <a:ea typeface="黑体" panose="02010609060101010101" pitchFamily="49" charset="-122"/>
              </a:rPr>
              <a:t>二</a:t>
            </a:r>
            <a:r>
              <a:rPr lang="zh-CN" altLang="zh-CN" sz="2000" b="1" dirty="0">
                <a:latin typeface="黑体" panose="02010609060101010101" pitchFamily="49" charset="-122"/>
                <a:ea typeface="黑体" panose="02010609060101010101" pitchFamily="49" charset="-122"/>
              </a:rPr>
              <a:t>、生产进度跟进内容</a:t>
            </a:r>
            <a:endParaRPr lang="zh-CN" altLang="zh-CN" sz="20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31702968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实例展示</a:t>
            </a:r>
            <a:endParaRPr lang="zh-CN" altLang="en-US" dirty="0"/>
          </a:p>
        </p:txBody>
      </p:sp>
      <p:sp>
        <p:nvSpPr>
          <p:cNvPr id="3" name="内容占位符 2"/>
          <p:cNvSpPr>
            <a:spLocks noGrp="1"/>
          </p:cNvSpPr>
          <p:nvPr>
            <p:ph idx="1"/>
          </p:nvPr>
        </p:nvSpPr>
        <p:spPr>
          <a:xfrm>
            <a:off x="457200" y="2492896"/>
            <a:ext cx="8229600" cy="3831704"/>
          </a:xfrm>
        </p:spPr>
        <p:txBody>
          <a:bodyPr/>
          <a:lstStyle/>
          <a:p>
            <a:pPr marL="0" indent="0">
              <a:buNone/>
            </a:pPr>
            <a:r>
              <a:rPr lang="en-US" altLang="zh-CN" dirty="0" smtClean="0"/>
              <a:t>        </a:t>
            </a:r>
            <a:r>
              <a:rPr lang="zh-CN" altLang="zh-CN" dirty="0" smtClean="0"/>
              <a:t>上海司博进出口公司</a:t>
            </a:r>
            <a:r>
              <a:rPr lang="zh-CN" altLang="zh-CN" dirty="0"/>
              <a:t>根据加工合同的要求向宁波服装有限公司下达生产通知单，在获得</a:t>
            </a:r>
            <a:r>
              <a:rPr lang="en-US" altLang="zh-CN" dirty="0"/>
              <a:t>KKK IMPORT CO.LTD</a:t>
            </a:r>
            <a:r>
              <a:rPr lang="zh-CN" altLang="zh-CN" dirty="0"/>
              <a:t>客商对宁波服装有限公司提供的产前样的确认后，开始大货生产。在生产过程中，跟单员司博先生通过的生产日报表和周生产日程表来掌握实际生产进度，及时做好生产进度跟单工作。</a:t>
            </a:r>
          </a:p>
        </p:txBody>
      </p:sp>
    </p:spTree>
    <p:extLst>
      <p:ext uri="{BB962C8B-B14F-4D97-AF65-F5344CB8AC3E}">
        <p14:creationId xmlns:p14="http://schemas.microsoft.com/office/powerpoint/2010/main" val="2801790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t>实例</a:t>
            </a:r>
            <a:r>
              <a:rPr lang="zh-CN" altLang="zh-CN" dirty="0" smtClean="0"/>
              <a:t>展示</a:t>
            </a:r>
            <a:endParaRPr lang="zh-CN" altLang="en-US" dirty="0"/>
          </a:p>
        </p:txBody>
      </p:sp>
      <p:sp>
        <p:nvSpPr>
          <p:cNvPr id="3" name="内容占位符 2"/>
          <p:cNvSpPr>
            <a:spLocks noGrp="1"/>
          </p:cNvSpPr>
          <p:nvPr>
            <p:ph sz="half" idx="1"/>
          </p:nvPr>
        </p:nvSpPr>
        <p:spPr>
          <a:xfrm>
            <a:off x="457200" y="1920085"/>
            <a:ext cx="6707088" cy="4434840"/>
          </a:xfrm>
        </p:spPr>
        <p:txBody>
          <a:bodyPr/>
          <a:lstStyle/>
          <a:p>
            <a:pPr marL="0" indent="0">
              <a:buNone/>
            </a:pPr>
            <a:r>
              <a:rPr lang="zh-CN" altLang="en-US" dirty="0"/>
              <a:t>一、上海司博进出口公司下达生产通知单</a:t>
            </a:r>
            <a:endParaRPr lang="zh-CN" altLang="zh-CN" dirty="0"/>
          </a:p>
        </p:txBody>
      </p:sp>
    </p:spTree>
    <p:extLst>
      <p:ext uri="{BB962C8B-B14F-4D97-AF65-F5344CB8AC3E}">
        <p14:creationId xmlns:p14="http://schemas.microsoft.com/office/powerpoint/2010/main" val="32793517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内容占位符 5"/>
          <p:cNvPicPr>
            <a:picLocks noGrp="1" noChangeAspect="1"/>
          </p:cNvPicPr>
          <p:nvPr>
            <p:ph sz="half" idx="2"/>
          </p:nvPr>
        </p:nvPicPr>
        <p:blipFill>
          <a:blip r:embed="rId2"/>
          <a:stretch>
            <a:fillRect/>
          </a:stretch>
        </p:blipFill>
        <p:spPr>
          <a:xfrm>
            <a:off x="1619672" y="620688"/>
            <a:ext cx="6059016" cy="6137704"/>
          </a:xfrm>
          <a:prstGeom prst="rect">
            <a:avLst/>
          </a:prstGeom>
          <a:ln w="76200">
            <a:solidFill>
              <a:schemeClr val="accent3"/>
            </a:solidFill>
          </a:ln>
        </p:spPr>
      </p:pic>
    </p:spTree>
    <p:extLst>
      <p:ext uri="{BB962C8B-B14F-4D97-AF65-F5344CB8AC3E}">
        <p14:creationId xmlns:p14="http://schemas.microsoft.com/office/powerpoint/2010/main" val="24595221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t>实例</a:t>
            </a:r>
            <a:r>
              <a:rPr lang="zh-CN" altLang="zh-CN" dirty="0" smtClean="0"/>
              <a:t>展示</a:t>
            </a:r>
            <a:endParaRPr lang="zh-CN" altLang="en-US" dirty="0"/>
          </a:p>
        </p:txBody>
      </p:sp>
      <p:sp>
        <p:nvSpPr>
          <p:cNvPr id="3" name="内容占位符 2"/>
          <p:cNvSpPr>
            <a:spLocks noGrp="1"/>
          </p:cNvSpPr>
          <p:nvPr>
            <p:ph sz="half" idx="1"/>
          </p:nvPr>
        </p:nvSpPr>
        <p:spPr>
          <a:xfrm>
            <a:off x="457200" y="1920085"/>
            <a:ext cx="7211144" cy="4434840"/>
          </a:xfrm>
        </p:spPr>
        <p:txBody>
          <a:bodyPr/>
          <a:lstStyle/>
          <a:p>
            <a:pPr marL="0" indent="0">
              <a:buNone/>
            </a:pPr>
            <a:r>
              <a:rPr lang="zh-CN" altLang="en-US" dirty="0"/>
              <a:t>二、宁波服装有限公司进行产前样的试制</a:t>
            </a:r>
            <a:endParaRPr lang="zh-CN" altLang="zh-CN" dirty="0"/>
          </a:p>
        </p:txBody>
      </p:sp>
      <p:pic>
        <p:nvPicPr>
          <p:cNvPr id="5" name="内容占位符 4"/>
          <p:cNvPicPr>
            <a:picLocks noGrp="1" noChangeAspect="1"/>
          </p:cNvPicPr>
          <p:nvPr>
            <p:ph sz="half" idx="2"/>
          </p:nvPr>
        </p:nvPicPr>
        <p:blipFill>
          <a:blip r:embed="rId2"/>
          <a:stretch>
            <a:fillRect/>
          </a:stretch>
        </p:blipFill>
        <p:spPr>
          <a:xfrm>
            <a:off x="1475656" y="2492896"/>
            <a:ext cx="6419056" cy="4077758"/>
          </a:xfrm>
          <a:prstGeom prst="rect">
            <a:avLst/>
          </a:prstGeom>
          <a:ln w="76200">
            <a:solidFill>
              <a:schemeClr val="accent3"/>
            </a:solidFill>
          </a:ln>
        </p:spPr>
      </p:pic>
    </p:spTree>
    <p:extLst>
      <p:ext uri="{BB962C8B-B14F-4D97-AF65-F5344CB8AC3E}">
        <p14:creationId xmlns:p14="http://schemas.microsoft.com/office/powerpoint/2010/main" val="12617092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t>实例</a:t>
            </a:r>
            <a:r>
              <a:rPr lang="zh-CN" altLang="zh-CN" dirty="0" smtClean="0"/>
              <a:t>展示</a:t>
            </a:r>
            <a:endParaRPr lang="zh-CN" altLang="en-US" dirty="0"/>
          </a:p>
        </p:txBody>
      </p:sp>
      <p:sp>
        <p:nvSpPr>
          <p:cNvPr id="3" name="内容占位符 2"/>
          <p:cNvSpPr>
            <a:spLocks noGrp="1"/>
          </p:cNvSpPr>
          <p:nvPr>
            <p:ph sz="half" idx="1"/>
          </p:nvPr>
        </p:nvSpPr>
        <p:spPr>
          <a:xfrm>
            <a:off x="457200" y="1920085"/>
            <a:ext cx="6419056" cy="4434840"/>
          </a:xfrm>
        </p:spPr>
        <p:txBody>
          <a:bodyPr/>
          <a:lstStyle/>
          <a:p>
            <a:pPr marL="0" indent="0">
              <a:buNone/>
            </a:pPr>
            <a:r>
              <a:rPr lang="zh-CN" altLang="en-US" dirty="0"/>
              <a:t>三、宁波服装有限公司编制生产计划</a:t>
            </a:r>
            <a:endParaRPr lang="zh-CN" altLang="zh-CN" dirty="0"/>
          </a:p>
        </p:txBody>
      </p:sp>
      <p:pic>
        <p:nvPicPr>
          <p:cNvPr id="6" name="内容占位符 5"/>
          <p:cNvPicPr>
            <a:picLocks noGrp="1" noChangeAspect="1"/>
          </p:cNvPicPr>
          <p:nvPr>
            <p:ph sz="half" idx="2"/>
          </p:nvPr>
        </p:nvPicPr>
        <p:blipFill>
          <a:blip r:embed="rId2"/>
          <a:stretch>
            <a:fillRect/>
          </a:stretch>
        </p:blipFill>
        <p:spPr>
          <a:xfrm>
            <a:off x="683568" y="2780928"/>
            <a:ext cx="7643192" cy="3293136"/>
          </a:xfrm>
          <a:prstGeom prst="rect">
            <a:avLst/>
          </a:prstGeom>
          <a:ln w="76200">
            <a:solidFill>
              <a:schemeClr val="accent3"/>
            </a:solidFill>
          </a:ln>
        </p:spPr>
      </p:pic>
    </p:spTree>
    <p:extLst>
      <p:ext uri="{BB962C8B-B14F-4D97-AF65-F5344CB8AC3E}">
        <p14:creationId xmlns:p14="http://schemas.microsoft.com/office/powerpoint/2010/main" val="14107193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616</TotalTime>
  <Words>473</Words>
  <Application>Microsoft Office PowerPoint</Application>
  <PresentationFormat>全屏显示(4:3)</PresentationFormat>
  <Paragraphs>35</Paragraphs>
  <Slides>17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17</vt:i4>
      </vt:variant>
    </vt:vector>
  </HeadingPairs>
  <TitlesOfParts>
    <vt:vector size="25" baseType="lpstr">
      <vt:lpstr>黑体</vt:lpstr>
      <vt:lpstr>隶书</vt:lpstr>
      <vt:lpstr>宋体</vt:lpstr>
      <vt:lpstr>Calibri</vt:lpstr>
      <vt:lpstr>Constantia</vt:lpstr>
      <vt:lpstr>Wingdings</vt:lpstr>
      <vt:lpstr>Wingdings 2</vt:lpstr>
      <vt:lpstr>流畅</vt:lpstr>
      <vt:lpstr>PowerPoint 演示文稿</vt:lpstr>
      <vt:lpstr>项目背景</vt:lpstr>
      <vt:lpstr>PowerPoint 演示文稿</vt:lpstr>
      <vt:lpstr>学习指南</vt:lpstr>
      <vt:lpstr>实例展示</vt:lpstr>
      <vt:lpstr>实例展示</vt:lpstr>
      <vt:lpstr>PowerPoint 演示文稿</vt:lpstr>
      <vt:lpstr>实例展示</vt:lpstr>
      <vt:lpstr>实例展示</vt:lpstr>
      <vt:lpstr>实例展示</vt:lpstr>
      <vt:lpstr>PowerPoint 演示文稿</vt:lpstr>
      <vt:lpstr>PowerPoint 演示文稿</vt:lpstr>
      <vt:lpstr>学习指南</vt:lpstr>
      <vt:lpstr>实例展示</vt:lpstr>
      <vt:lpstr>实例展示</vt:lpstr>
      <vt:lpstr>实例展示</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liu</dc:creator>
  <cp:lastModifiedBy>刘</cp:lastModifiedBy>
  <cp:revision>214</cp:revision>
  <dcterms:created xsi:type="dcterms:W3CDTF">2015-03-02T06:40:48Z</dcterms:created>
  <dcterms:modified xsi:type="dcterms:W3CDTF">2021-02-25T09:19:24Z</dcterms:modified>
</cp:coreProperties>
</file>