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287" r:id="rId2"/>
    <p:sldId id="257" r:id="rId3"/>
    <p:sldId id="288" r:id="rId4"/>
    <p:sldId id="259" r:id="rId5"/>
    <p:sldId id="285" r:id="rId6"/>
    <p:sldId id="270" r:id="rId7"/>
    <p:sldId id="271" r:id="rId8"/>
    <p:sldId id="272" r:id="rId9"/>
    <p:sldId id="280" r:id="rId10"/>
    <p:sldId id="289" r:id="rId11"/>
    <p:sldId id="276" r:id="rId12"/>
    <p:sldId id="281" r:id="rId13"/>
    <p:sldId id="286" r:id="rId14"/>
    <p:sldId id="277" r:id="rId15"/>
    <p:sldId id="282" r:id="rId16"/>
    <p:sldId id="283" r:id="rId17"/>
    <p:sldId id="284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0" autoAdjust="0"/>
    <p:restoredTop sz="94660"/>
  </p:normalViewPr>
  <p:slideViewPr>
    <p:cSldViewPr>
      <p:cViewPr varScale="1">
        <p:scale>
          <a:sx n="110" d="100"/>
          <a:sy n="110" d="100"/>
        </p:scale>
        <p:origin x="136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68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45F9D-3C02-4D31-A048-714826C8F555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B3C12-883E-4359-9113-2B5D323058B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740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CB3FC5-427D-4934-9E33-7EF6ECA83698}" type="datetimeFigureOut">
              <a:rPr lang="zh-CN" altLang="en-US" smtClean="0"/>
              <a:pPr/>
              <a:t>2021/2/25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F7B92B-B34A-45F6-8030-29AB864C9D2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5600" b="1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项目十二  客户服务与</a:t>
            </a:r>
            <a:r>
              <a:rPr lang="zh-CN" altLang="en-US" sz="5600" b="1" dirty="0" smtClean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管理</a:t>
            </a:r>
            <a:endParaRPr lang="en-US" altLang="zh-CN" sz="5600" b="1" dirty="0" smtClean="0">
              <a:ln w="635">
                <a:noFill/>
              </a:ln>
              <a:solidFill>
                <a:schemeClr val="accent4">
                  <a:tint val="90000"/>
                  <a:satMod val="12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zh-CN" altLang="en-US" sz="5600" b="1" dirty="0">
              <a:ln w="635">
                <a:noFill/>
              </a:ln>
              <a:solidFill>
                <a:schemeClr val="accent4">
                  <a:tint val="90000"/>
                  <a:satMod val="12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255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b="1" dirty="0"/>
              <a:t>任务二  跟进客户</a:t>
            </a:r>
            <a:r>
              <a:rPr lang="zh-CN" altLang="en-US" b="1" dirty="0" smtClean="0"/>
              <a:t>管理</a:t>
            </a:r>
            <a:endParaRPr lang="en-US" altLang="zh-CN" b="1" dirty="0" smtClean="0"/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774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学习指南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66936" y="2064216"/>
            <a:ext cx="8229600" cy="4389120"/>
          </a:xfrm>
        </p:spPr>
        <p:txBody>
          <a:bodyPr>
            <a:normAutofit/>
          </a:bodyPr>
          <a:lstStyle/>
          <a:p>
            <a:r>
              <a:rPr lang="zh-CN" altLang="zh-CN" sz="2000" b="1" dirty="0">
                <a:latin typeface="+mn-ea"/>
              </a:rPr>
              <a:t>一、客户分类整理的原则</a:t>
            </a:r>
            <a:endParaRPr lang="zh-CN" altLang="zh-CN" sz="2000" dirty="0">
              <a:latin typeface="+mn-ea"/>
            </a:endParaRPr>
          </a:p>
          <a:p>
            <a:r>
              <a:rPr lang="en-US" altLang="zh-CN" sz="2000" dirty="0">
                <a:latin typeface="+mn-ea"/>
              </a:rPr>
              <a:t>1</a:t>
            </a:r>
            <a:r>
              <a:rPr lang="zh-CN" altLang="zh-CN" sz="2000" dirty="0">
                <a:latin typeface="+mn-ea"/>
              </a:rPr>
              <a:t>．客户可衡量</a:t>
            </a:r>
            <a:r>
              <a:rPr lang="zh-CN" altLang="zh-CN" sz="2000" dirty="0" smtClean="0">
                <a:latin typeface="+mn-ea"/>
              </a:rPr>
              <a:t>性</a:t>
            </a:r>
            <a:endParaRPr lang="en-US" altLang="zh-CN" sz="2000" dirty="0" smtClean="0">
              <a:latin typeface="+mn-ea"/>
            </a:endParaRPr>
          </a:p>
          <a:p>
            <a:r>
              <a:rPr lang="en-US" altLang="zh-CN" sz="2000" dirty="0">
                <a:latin typeface="+mn-ea"/>
              </a:rPr>
              <a:t>2</a:t>
            </a:r>
            <a:r>
              <a:rPr lang="zh-CN" altLang="zh-CN" sz="2000" dirty="0" smtClean="0">
                <a:latin typeface="+mn-ea"/>
              </a:rPr>
              <a:t>．</a:t>
            </a:r>
            <a:r>
              <a:rPr lang="zh-CN" altLang="zh-CN" sz="2000" dirty="0">
                <a:latin typeface="+mn-ea"/>
              </a:rPr>
              <a:t>客户的需求足量性</a:t>
            </a:r>
          </a:p>
          <a:p>
            <a:r>
              <a:rPr lang="en-US" altLang="zh-CN" sz="2000" dirty="0">
                <a:latin typeface="+mn-ea"/>
              </a:rPr>
              <a:t>3</a:t>
            </a:r>
            <a:r>
              <a:rPr lang="zh-CN" altLang="zh-CN" sz="2000" dirty="0" smtClean="0">
                <a:latin typeface="+mn-ea"/>
              </a:rPr>
              <a:t>．</a:t>
            </a:r>
            <a:r>
              <a:rPr lang="zh-CN" altLang="zh-CN" sz="2000" dirty="0">
                <a:latin typeface="+mn-ea"/>
              </a:rPr>
              <a:t>客户的可开发性</a:t>
            </a:r>
          </a:p>
          <a:p>
            <a:r>
              <a:rPr lang="en-US" altLang="zh-CN" sz="2000" dirty="0">
                <a:latin typeface="+mn-ea"/>
              </a:rPr>
              <a:t>4</a:t>
            </a:r>
            <a:r>
              <a:rPr lang="zh-CN" altLang="zh-CN" sz="2000" dirty="0" smtClean="0">
                <a:latin typeface="+mn-ea"/>
              </a:rPr>
              <a:t>．</a:t>
            </a:r>
            <a:r>
              <a:rPr lang="zh-CN" altLang="zh-CN" sz="2000" dirty="0">
                <a:latin typeface="+mn-ea"/>
              </a:rPr>
              <a:t>客户的反应差异性</a:t>
            </a:r>
          </a:p>
          <a:p>
            <a:r>
              <a:rPr lang="zh-CN" altLang="zh-CN" sz="2000" b="1" dirty="0">
                <a:latin typeface="+mn-ea"/>
              </a:rPr>
              <a:t>二、客户分类的方法</a:t>
            </a:r>
            <a:endParaRPr lang="zh-CN" altLang="zh-CN" sz="2000" dirty="0">
              <a:latin typeface="+mn-ea"/>
            </a:endParaRPr>
          </a:p>
          <a:p>
            <a:r>
              <a:rPr lang="en-US" altLang="zh-CN" sz="2000" dirty="0" smtClean="0">
                <a:latin typeface="+mn-ea"/>
              </a:rPr>
              <a:t>1</a:t>
            </a:r>
            <a:r>
              <a:rPr lang="zh-CN" altLang="zh-CN" sz="2000" dirty="0">
                <a:latin typeface="+mn-ea"/>
              </a:rPr>
              <a:t>．按客户地理位置可分为国内客户与国外客户</a:t>
            </a:r>
          </a:p>
          <a:p>
            <a:r>
              <a:rPr lang="en-US" altLang="zh-CN" sz="2000" dirty="0">
                <a:latin typeface="+mn-ea"/>
              </a:rPr>
              <a:t>2</a:t>
            </a:r>
            <a:r>
              <a:rPr lang="zh-CN" altLang="zh-CN" sz="2000" dirty="0">
                <a:latin typeface="+mn-ea"/>
              </a:rPr>
              <a:t>．按客户行业可分为贸易性企业与非贸易性企业</a:t>
            </a:r>
          </a:p>
          <a:p>
            <a:r>
              <a:rPr lang="en-US" altLang="zh-CN" sz="2000" dirty="0" smtClean="0">
                <a:latin typeface="+mn-ea"/>
              </a:rPr>
              <a:t>3</a:t>
            </a:r>
            <a:r>
              <a:rPr lang="zh-CN" altLang="zh-CN" sz="2000" dirty="0">
                <a:latin typeface="+mn-ea"/>
              </a:rPr>
              <a:t>．按客户成交金额可分为</a:t>
            </a:r>
            <a:r>
              <a:rPr lang="en-US" altLang="zh-CN" sz="2000" dirty="0">
                <a:latin typeface="+mn-ea"/>
              </a:rPr>
              <a:t>A</a:t>
            </a:r>
            <a:r>
              <a:rPr lang="zh-CN" altLang="zh-CN" sz="2000" dirty="0">
                <a:latin typeface="+mn-ea"/>
              </a:rPr>
              <a:t>类客户、</a:t>
            </a:r>
            <a:r>
              <a:rPr lang="en-US" altLang="zh-CN" sz="2000" dirty="0">
                <a:latin typeface="+mn-ea"/>
              </a:rPr>
              <a:t>B</a:t>
            </a:r>
            <a:r>
              <a:rPr lang="zh-CN" altLang="zh-CN" sz="2000" dirty="0">
                <a:latin typeface="+mn-ea"/>
              </a:rPr>
              <a:t>类客户、</a:t>
            </a:r>
            <a:r>
              <a:rPr lang="en-US" altLang="zh-CN" sz="2000" dirty="0">
                <a:latin typeface="+mn-ea"/>
              </a:rPr>
              <a:t>C</a:t>
            </a:r>
            <a:r>
              <a:rPr lang="zh-CN" altLang="zh-CN" sz="2000" dirty="0">
                <a:latin typeface="+mn-ea"/>
              </a:rPr>
              <a:t>类客户</a:t>
            </a:r>
          </a:p>
          <a:p>
            <a:r>
              <a:rPr lang="en-US" altLang="zh-CN" sz="2000" dirty="0" smtClean="0">
                <a:latin typeface="+mn-ea"/>
              </a:rPr>
              <a:t>4</a:t>
            </a:r>
            <a:r>
              <a:rPr lang="zh-CN" altLang="zh-CN" sz="2000" dirty="0">
                <a:latin typeface="+mn-ea"/>
              </a:rPr>
              <a:t>．按公司经营发展规划可分为常规客户、潜力客户、头顶客户</a:t>
            </a:r>
          </a:p>
        </p:txBody>
      </p:sp>
    </p:spTree>
    <p:extLst>
      <p:ext uri="{BB962C8B-B14F-4D97-AF65-F5344CB8AC3E}">
        <p14:creationId xmlns:p14="http://schemas.microsoft.com/office/powerpoint/2010/main" val="64119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学习指南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66936" y="2064216"/>
            <a:ext cx="8229600" cy="4389120"/>
          </a:xfrm>
        </p:spPr>
        <p:txBody>
          <a:bodyPr>
            <a:normAutofit/>
          </a:bodyPr>
          <a:lstStyle/>
          <a:p>
            <a:r>
              <a:rPr lang="zh-CN" altLang="zh-CN" sz="2000" b="1" dirty="0">
                <a:latin typeface="+mn-ea"/>
              </a:rPr>
              <a:t>三、客户信息的</a:t>
            </a:r>
            <a:r>
              <a:rPr lang="zh-CN" altLang="zh-CN" sz="2000" b="1" dirty="0" smtClean="0">
                <a:latin typeface="+mn-ea"/>
              </a:rPr>
              <a:t>收集</a:t>
            </a:r>
            <a:endParaRPr lang="en-US" altLang="zh-CN" sz="2000" b="1" dirty="0" smtClean="0">
              <a:latin typeface="+mn-ea"/>
            </a:endParaRPr>
          </a:p>
          <a:p>
            <a:r>
              <a:rPr lang="en-US" altLang="zh-CN" sz="2000" dirty="0" smtClean="0">
                <a:latin typeface="+mn-ea"/>
              </a:rPr>
              <a:t>1.</a:t>
            </a:r>
            <a:r>
              <a:rPr lang="zh-CN" altLang="zh-CN" sz="2000" dirty="0" smtClean="0">
                <a:latin typeface="+mn-ea"/>
              </a:rPr>
              <a:t>客户</a:t>
            </a:r>
            <a:r>
              <a:rPr lang="zh-CN" altLang="zh-CN" sz="2000" dirty="0">
                <a:latin typeface="+mn-ea"/>
              </a:rPr>
              <a:t>信息收集的主要途径</a:t>
            </a:r>
          </a:p>
          <a:p>
            <a:r>
              <a:rPr lang="en-US" altLang="zh-CN" sz="2000" dirty="0">
                <a:latin typeface="+mn-ea"/>
              </a:rPr>
              <a:t>2.</a:t>
            </a:r>
            <a:r>
              <a:rPr lang="zh-CN" altLang="zh-CN" sz="2000" dirty="0">
                <a:latin typeface="+mn-ea"/>
              </a:rPr>
              <a:t>客户信息收集的主要</a:t>
            </a:r>
            <a:r>
              <a:rPr lang="zh-CN" altLang="zh-CN" sz="2000" dirty="0" smtClean="0">
                <a:latin typeface="+mn-ea"/>
              </a:rPr>
              <a:t>方法</a:t>
            </a:r>
            <a:endParaRPr lang="en-US" altLang="zh-CN" sz="2000" dirty="0" smtClean="0">
              <a:latin typeface="+mn-ea"/>
            </a:endParaRPr>
          </a:p>
          <a:p>
            <a:r>
              <a:rPr lang="en-US" altLang="zh-CN" sz="2000" dirty="0" smtClean="0">
                <a:latin typeface="+mn-ea"/>
              </a:rPr>
              <a:t>3.</a:t>
            </a:r>
            <a:r>
              <a:rPr lang="zh-CN" altLang="zh-CN" sz="2000" dirty="0"/>
              <a:t>客户信息收集的</a:t>
            </a:r>
            <a:r>
              <a:rPr lang="zh-CN" altLang="zh-CN" sz="2000"/>
              <a:t>主要</a:t>
            </a:r>
            <a:r>
              <a:rPr lang="zh-CN" altLang="zh-CN" sz="2000" smtClean="0"/>
              <a:t>内容</a:t>
            </a:r>
            <a:endParaRPr lang="zh-CN" altLang="zh-CN" sz="2000" smtClean="0">
              <a:latin typeface="+mn-ea"/>
            </a:endParaRPr>
          </a:p>
          <a:p>
            <a:r>
              <a:rPr lang="zh-CN" altLang="zh-CN" sz="2000" b="1" smtClean="0">
                <a:latin typeface="+mn-ea"/>
              </a:rPr>
              <a:t>四</a:t>
            </a:r>
            <a:r>
              <a:rPr lang="zh-CN" altLang="zh-CN" sz="2000" b="1" dirty="0">
                <a:latin typeface="+mn-ea"/>
              </a:rPr>
              <a:t>、客户信息的管理</a:t>
            </a:r>
            <a:endParaRPr lang="zh-CN" altLang="zh-CN" sz="2000" dirty="0">
              <a:latin typeface="+mn-ea"/>
            </a:endParaRPr>
          </a:p>
          <a:p>
            <a:endParaRPr lang="zh-CN" altLang="zh-CN" sz="2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805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        </a:t>
            </a:r>
            <a:r>
              <a:rPr lang="zh-CN" altLang="zh-CN" dirty="0" smtClean="0"/>
              <a:t>上海司博进出口公司</a:t>
            </a:r>
            <a:r>
              <a:rPr lang="zh-CN" altLang="zh-CN" dirty="0"/>
              <a:t>完成该笔业务后，对客户</a:t>
            </a:r>
            <a:r>
              <a:rPr lang="en-US" altLang="zh-CN" dirty="0"/>
              <a:t>KKK IMPORT CO.LTD</a:t>
            </a:r>
            <a:r>
              <a:rPr lang="zh-CN" altLang="zh-CN" dirty="0"/>
              <a:t>进行管理，根据收集的有关信息填写客户信息收集表、潜在客户资料信息收集表、客户登记表和客户统计表，为公司的发展作好对客户的信息管理工作。</a:t>
            </a:r>
          </a:p>
        </p:txBody>
      </p:sp>
    </p:spTree>
    <p:extLst>
      <p:ext uri="{BB962C8B-B14F-4D97-AF65-F5344CB8AC3E}">
        <p14:creationId xmlns:p14="http://schemas.microsoft.com/office/powerpoint/2010/main" val="1429605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实例</a:t>
            </a:r>
            <a:r>
              <a:rPr lang="zh-CN" altLang="zh-CN" dirty="0" smtClean="0"/>
              <a:t>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7499176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一、上海司博进出口公司填写客户信息收集表</a:t>
            </a:r>
            <a:endParaRPr lang="zh-CN" altLang="zh-CN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b="40153"/>
          <a:stretch/>
        </p:blipFill>
        <p:spPr>
          <a:xfrm>
            <a:off x="1259632" y="2420889"/>
            <a:ext cx="6883088" cy="4248472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216341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实例</a:t>
            </a:r>
            <a:r>
              <a:rPr lang="zh-CN" altLang="zh-CN" dirty="0" smtClean="0"/>
              <a:t>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7643192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二、上海司博进出口公司填写客户资料信息收集表</a:t>
            </a:r>
            <a:endParaRPr lang="zh-CN" altLang="zh-CN" dirty="0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331640" y="2420888"/>
            <a:ext cx="6491064" cy="4238861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259892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实例</a:t>
            </a:r>
            <a:r>
              <a:rPr lang="zh-CN" altLang="zh-CN" dirty="0" smtClean="0"/>
              <a:t>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6851104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三、上海司博进出口公司填写客户登记表</a:t>
            </a:r>
            <a:endParaRPr lang="zh-CN" altLang="zh-CN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78965" y="3068960"/>
            <a:ext cx="7884987" cy="2435068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21983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实例</a:t>
            </a:r>
            <a:r>
              <a:rPr lang="zh-CN" altLang="zh-CN" dirty="0" smtClean="0"/>
              <a:t>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6347048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四、上海司博进出口公司填写客户统计表</a:t>
            </a:r>
            <a:endParaRPr lang="zh-CN" altLang="zh-CN" dirty="0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67311" y="3140968"/>
            <a:ext cx="7919489" cy="2431422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151562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zh-CN" b="1" dirty="0"/>
              <a:t>项目</a:t>
            </a:r>
            <a:r>
              <a:rPr lang="zh-CN" altLang="zh-CN" b="1" dirty="0" smtClean="0"/>
              <a:t>背景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000" dirty="0" smtClean="0">
                <a:latin typeface="+mn-ea"/>
              </a:rPr>
              <a:t>    客户</a:t>
            </a:r>
            <a:r>
              <a:rPr lang="zh-CN" altLang="en-US" sz="2000" dirty="0">
                <a:latin typeface="+mn-ea"/>
              </a:rPr>
              <a:t>是下订单或有可能下订单给企业的组织或个人，是企业利润之源，是企业发展的动力。企业与客户之间不仅仅是单纯的签订合同、处理订单、发货和收款等销售过程所发生的业务关系，还包括企业在营销与售后服务过程中发生的各种关系，对其进行全面管理将会显著提升企业的竞争力，降低营销成本。</a:t>
            </a:r>
          </a:p>
        </p:txBody>
      </p:sp>
    </p:spTree>
    <p:extLst>
      <p:ext uri="{BB962C8B-B14F-4D97-AF65-F5344CB8AC3E}">
        <p14:creationId xmlns:p14="http://schemas.microsoft.com/office/powerpoint/2010/main" val="206266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683568" y="3573016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b="1" dirty="0"/>
              <a:t>任务一  跟进客户</a:t>
            </a:r>
            <a:r>
              <a:rPr lang="zh-CN" altLang="en-US" b="1" dirty="0" smtClean="0"/>
              <a:t>服务</a:t>
            </a:r>
            <a:endParaRPr lang="en-US" altLang="zh-CN" b="1" dirty="0" smtClean="0"/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4100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学习指南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66936" y="2064216"/>
            <a:ext cx="8229600" cy="43891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zh-CN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一、客户的</a:t>
            </a:r>
            <a:r>
              <a:rPr lang="zh-CN" altLang="zh-CN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访问</a:t>
            </a:r>
            <a:endParaRPr lang="en-US" altLang="zh-CN" sz="2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．客户访问的目的</a:t>
            </a: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．客户访问的</a:t>
            </a:r>
            <a:r>
              <a:rPr lang="zh-CN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内容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二、客户的跟踪</a:t>
            </a:r>
            <a:endParaRPr lang="zh-CN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三、客户投诉</a:t>
            </a:r>
            <a:r>
              <a:rPr lang="zh-CN" altLang="zh-CN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处理</a:t>
            </a:r>
            <a:endParaRPr lang="en-US" altLang="zh-CN" sz="2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．处理客户投诉的基本</a:t>
            </a:r>
            <a:r>
              <a:rPr lang="zh-CN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程序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．处理客户投诉的方法和原则</a:t>
            </a:r>
          </a:p>
          <a:p>
            <a:endParaRPr lang="zh-CN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029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实例展示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        </a:t>
            </a:r>
            <a:r>
              <a:rPr lang="zh-CN" altLang="zh-CN" dirty="0" smtClean="0"/>
              <a:t>上海司博进出口公司</a:t>
            </a:r>
            <a:r>
              <a:rPr lang="zh-CN" altLang="zh-CN" dirty="0"/>
              <a:t>在货物出运后，通过定期与客户的联络，跟踪客户的各种情况，及时处理客户的投诉，最终与客户建立良好的合作关系。跟单员司博先生在完成该笔业务后，及时了解客户</a:t>
            </a:r>
            <a:r>
              <a:rPr lang="en-US" altLang="zh-CN" dirty="0"/>
              <a:t>KKK IMPORT CO.LTD</a:t>
            </a:r>
            <a:r>
              <a:rPr lang="zh-CN" altLang="zh-CN" dirty="0"/>
              <a:t>对公司产品的品质、价格和服务等方面的信息反馈，根据收集的有关信息填写客户订单跟踪表、客户出货跟踪表、客户产品跟踪表、满意度调查表，为公司的发展作好对客户的服务工作。</a:t>
            </a:r>
          </a:p>
        </p:txBody>
      </p:sp>
    </p:spTree>
    <p:extLst>
      <p:ext uri="{BB962C8B-B14F-4D97-AF65-F5344CB8AC3E}">
        <p14:creationId xmlns:p14="http://schemas.microsoft.com/office/powerpoint/2010/main" val="468683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实例</a:t>
            </a:r>
            <a:r>
              <a:rPr lang="zh-CN" altLang="zh-CN" dirty="0" smtClean="0"/>
              <a:t>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7355160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zh-CN" dirty="0"/>
              <a:t>一、上海司博进出口公司填写客户订单跟踪表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23528" y="3068960"/>
            <a:ext cx="8511893" cy="2520280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27935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实例</a:t>
            </a:r>
            <a:r>
              <a:rPr lang="zh-CN" altLang="zh-CN" dirty="0" smtClean="0"/>
              <a:t>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7067128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二、上海司博进出口公司填写客户出货跟踪表</a:t>
            </a:r>
            <a:endParaRPr lang="zh-CN" altLang="zh-CN" dirty="0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98771" y="2903972"/>
            <a:ext cx="8555847" cy="2613260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126170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实例</a:t>
            </a:r>
            <a:r>
              <a:rPr lang="zh-CN" altLang="zh-CN" dirty="0" smtClean="0"/>
              <a:t>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6923112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三、上海司博进出口公司填写客户产品跟踪表</a:t>
            </a:r>
            <a:endParaRPr lang="zh-CN" altLang="zh-CN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77157" y="2852936"/>
            <a:ext cx="8405871" cy="2736304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141071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实例</a:t>
            </a:r>
            <a:r>
              <a:rPr lang="zh-CN" altLang="zh-CN" dirty="0" smtClean="0"/>
              <a:t>展示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5410944" cy="4434840"/>
          </a:xfrm>
        </p:spPr>
        <p:txBody>
          <a:bodyPr/>
          <a:lstStyle/>
          <a:p>
            <a:pPr marL="0" indent="0">
              <a:buNone/>
            </a:pPr>
            <a:r>
              <a:rPr lang="zh-CN" altLang="zh-CN" dirty="0"/>
              <a:t>四、客户填写满意度调查表</a:t>
            </a:r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785708" y="2420888"/>
            <a:ext cx="5604948" cy="4320480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231687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669</TotalTime>
  <Words>525</Words>
  <Application>Microsoft Office PowerPoint</Application>
  <PresentationFormat>全屏显示(4:3)</PresentationFormat>
  <Paragraphs>50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隶书</vt:lpstr>
      <vt:lpstr>宋体</vt:lpstr>
      <vt:lpstr>Calibri</vt:lpstr>
      <vt:lpstr>Constantia</vt:lpstr>
      <vt:lpstr>Wingdings</vt:lpstr>
      <vt:lpstr>Wingdings 2</vt:lpstr>
      <vt:lpstr>流畅</vt:lpstr>
      <vt:lpstr>PowerPoint 演示文稿</vt:lpstr>
      <vt:lpstr>项目背景</vt:lpstr>
      <vt:lpstr>PowerPoint 演示文稿</vt:lpstr>
      <vt:lpstr>学习指南</vt:lpstr>
      <vt:lpstr>实例展示</vt:lpstr>
      <vt:lpstr>实例展示</vt:lpstr>
      <vt:lpstr>实例展示</vt:lpstr>
      <vt:lpstr>实例展示</vt:lpstr>
      <vt:lpstr>实例展示</vt:lpstr>
      <vt:lpstr>PowerPoint 演示文稿</vt:lpstr>
      <vt:lpstr>学习指南</vt:lpstr>
      <vt:lpstr>学习指南</vt:lpstr>
      <vt:lpstr>实例展示</vt:lpstr>
      <vt:lpstr>实例展示</vt:lpstr>
      <vt:lpstr>实例展示</vt:lpstr>
      <vt:lpstr>实例展示</vt:lpstr>
      <vt:lpstr>实例展示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liu</dc:creator>
  <cp:lastModifiedBy>刘</cp:lastModifiedBy>
  <cp:revision>249</cp:revision>
  <dcterms:created xsi:type="dcterms:W3CDTF">2015-03-02T06:40:48Z</dcterms:created>
  <dcterms:modified xsi:type="dcterms:W3CDTF">2021-02-25T09:26:43Z</dcterms:modified>
</cp:coreProperties>
</file>