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7"/>
  </p:notesMasterIdLst>
  <p:sldIdLst>
    <p:sldId id="274" r:id="rId2"/>
    <p:sldId id="257" r:id="rId3"/>
    <p:sldId id="275" r:id="rId4"/>
    <p:sldId id="259" r:id="rId5"/>
    <p:sldId id="260" r:id="rId6"/>
    <p:sldId id="272" r:id="rId7"/>
    <p:sldId id="265" r:id="rId8"/>
    <p:sldId id="266" r:id="rId9"/>
    <p:sldId id="264" r:id="rId10"/>
    <p:sldId id="276" r:id="rId11"/>
    <p:sldId id="268" r:id="rId12"/>
    <p:sldId id="273" r:id="rId13"/>
    <p:sldId id="269" r:id="rId14"/>
    <p:sldId id="270" r:id="rId15"/>
    <p:sldId id="271" r:id="rId1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0" autoAdjust="0"/>
    <p:restoredTop sz="94660"/>
  </p:normalViewPr>
  <p:slideViewPr>
    <p:cSldViewPr>
      <p:cViewPr varScale="1">
        <p:scale>
          <a:sx n="110" d="100"/>
          <a:sy n="110" d="100"/>
        </p:scale>
        <p:origin x="1362" y="84"/>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F45F9D-3C02-4D31-A048-714826C8F555}" type="datetimeFigureOut">
              <a:rPr lang="zh-CN" altLang="en-US" smtClean="0"/>
              <a:pPr/>
              <a:t>2021/2/25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1B3C12-883E-4359-9113-2B5D323058B8}" type="slidenum">
              <a:rPr lang="zh-CN" altLang="en-US" smtClean="0"/>
              <a:pPr/>
              <a:t>‹#›</a:t>
            </a:fld>
            <a:endParaRPr lang="zh-CN" altLang="en-US"/>
          </a:p>
        </p:txBody>
      </p:sp>
    </p:spTree>
    <p:extLst>
      <p:ext uri="{BB962C8B-B14F-4D97-AF65-F5344CB8AC3E}">
        <p14:creationId xmlns:p14="http://schemas.microsoft.com/office/powerpoint/2010/main" val="2147740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19" name="页脚占位符 18"/>
          <p:cNvSpPr>
            <a:spLocks noGrp="1"/>
          </p:cNvSpPr>
          <p:nvPr>
            <p:ph type="ftr" sz="quarter" idx="11"/>
          </p:nvPr>
        </p:nvSpPr>
        <p:spPr/>
        <p:txBody>
          <a:bodyPr/>
          <a:lstStyle/>
          <a:p>
            <a:endParaRPr lang="zh-CN" altLang="en-US"/>
          </a:p>
        </p:txBody>
      </p:sp>
      <p:sp>
        <p:nvSpPr>
          <p:cNvPr id="27" name="灯片编号占位符 2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单圆角矩形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077200" y="6356350"/>
            <a:ext cx="609600" cy="365125"/>
          </a:xfrm>
        </p:spPr>
        <p:txBody>
          <a:bodyPr/>
          <a:lstStyle/>
          <a:p>
            <a:fld id="{F2F7B92B-B34A-45F6-8030-29AB864C9D29}" type="slidenum">
              <a:rPr lang="zh-CN" altLang="en-US" smtClean="0"/>
              <a:pPr/>
              <a:t>‹#›</a:t>
            </a:fld>
            <a:endParaRPr lang="zh-CN" altLang="en-US"/>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任意多边形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任意多边形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任意多边形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任意多边形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标题占位符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3CB3FC5-427D-4934-9E33-7EF6ECA83698}" type="datetimeFigureOut">
              <a:rPr lang="zh-CN" altLang="en-US" smtClean="0"/>
              <a:pPr/>
              <a:t>2021/2/25</a:t>
            </a:fld>
            <a:endParaRPr lang="zh-CN" altLang="en-US"/>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2F7B92B-B34A-45F6-8030-29AB864C9D29}" type="slidenum">
              <a:rPr lang="zh-CN" altLang="en-US" smtClean="0"/>
              <a:pPr/>
              <a:t>‹#›</a:t>
            </a:fld>
            <a:endParaRPr lang="zh-CN" altLang="en-US"/>
          </a:p>
        </p:txBody>
      </p:sp>
      <p:grpSp>
        <p:nvGrpSpPr>
          <p:cNvPr id="2" name="组合 1"/>
          <p:cNvGrpSpPr/>
          <p:nvPr/>
        </p:nvGrpSpPr>
        <p:grpSpPr>
          <a:xfrm>
            <a:off x="-19017" y="202408"/>
            <a:ext cx="9180548" cy="649224"/>
            <a:chOff x="-19045" y="216550"/>
            <a:chExt cx="9180548" cy="649224"/>
          </a:xfrm>
        </p:grpSpPr>
        <p:sp>
          <p:nvSpPr>
            <p:cNvPr id="12" name="任意多边形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任意多边形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themeOverride" Target="../theme/themeOverride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sz="5600" b="1" dirty="0">
                <a:ln w="635">
                  <a:noFill/>
                </a:ln>
                <a:solidFill>
                  <a:schemeClr val="accent4">
                    <a:tint val="90000"/>
                    <a:satMod val="125000"/>
                  </a:schemeClr>
                </a:solidFill>
                <a:effectLst>
                  <a:outerShdw blurRad="38100" dist="25400" dir="5400000" algn="tl" rotWithShape="0">
                    <a:srgbClr val="000000">
                      <a:alpha val="43000"/>
                    </a:srgbClr>
                  </a:outerShdw>
                </a:effectLst>
              </a:rPr>
              <a:t>项目五 面料采购的</a:t>
            </a:r>
            <a:r>
              <a:rPr lang="zh-CN" altLang="en-US" sz="5600" b="1" dirty="0" smtClean="0">
                <a:ln w="635">
                  <a:noFill/>
                </a:ln>
                <a:solidFill>
                  <a:schemeClr val="accent4">
                    <a:tint val="90000"/>
                    <a:satMod val="125000"/>
                  </a:schemeClr>
                </a:solidFill>
                <a:effectLst>
                  <a:outerShdw blurRad="38100" dist="25400" dir="5400000" algn="tl" rotWithShape="0">
                    <a:srgbClr val="000000">
                      <a:alpha val="43000"/>
                    </a:srgbClr>
                  </a:outerShdw>
                </a:effectLst>
              </a:rPr>
              <a:t>跟进</a:t>
            </a:r>
            <a:endParaRPr lang="en-US" altLang="zh-CN" sz="5600" b="1" dirty="0" smtClean="0">
              <a:ln w="635">
                <a:noFill/>
              </a:ln>
              <a:solidFill>
                <a:schemeClr val="accent4">
                  <a:tint val="90000"/>
                  <a:satMod val="125000"/>
                </a:schemeClr>
              </a:solidFill>
              <a:effectLst>
                <a:outerShdw blurRad="38100" dist="25400" dir="5400000" algn="tl" rotWithShape="0">
                  <a:srgbClr val="000000">
                    <a:alpha val="43000"/>
                  </a:srgbClr>
                </a:outerShdw>
              </a:effectLst>
            </a:endParaRPr>
          </a:p>
          <a:p>
            <a:pPr algn="ctr"/>
            <a:endParaRPr lang="zh-CN" altLang="en-US" sz="5600" b="1" dirty="0">
              <a:ln w="635">
                <a:noFill/>
              </a:ln>
              <a:solidFill>
                <a:schemeClr val="accent4">
                  <a:tint val="90000"/>
                  <a:satMod val="125000"/>
                </a:schemeClr>
              </a:solidFill>
              <a:effectLst>
                <a:outerShdw blurRad="38100" dist="25400" dir="5400000" algn="tl" rotWithShape="0">
                  <a:srgbClr val="000000">
                    <a:alpha val="43000"/>
                  </a:srgbClr>
                </a:outerShdw>
              </a:effectLst>
            </a:endParaRPr>
          </a:p>
        </p:txBody>
      </p:sp>
    </p:spTree>
    <p:extLst>
      <p:ext uri="{BB962C8B-B14F-4D97-AF65-F5344CB8AC3E}">
        <p14:creationId xmlns:p14="http://schemas.microsoft.com/office/powerpoint/2010/main" val="32307688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b="1" dirty="0"/>
              <a:t>任务二  跟进面料</a:t>
            </a:r>
            <a:r>
              <a:rPr lang="zh-CN" altLang="en-US" b="1" dirty="0" smtClean="0"/>
              <a:t>入库</a:t>
            </a:r>
            <a:endParaRPr lang="en-US" altLang="zh-CN" b="1" dirty="0" smtClean="0"/>
          </a:p>
          <a:p>
            <a:pPr algn="ctr"/>
            <a:endParaRPr lang="en-US" altLang="zh-CN" b="1" dirty="0"/>
          </a:p>
        </p:txBody>
      </p:sp>
    </p:spTree>
    <p:extLst>
      <p:ext uri="{BB962C8B-B14F-4D97-AF65-F5344CB8AC3E}">
        <p14:creationId xmlns:p14="http://schemas.microsoft.com/office/powerpoint/2010/main" val="28262238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学习指南</a:t>
            </a:r>
          </a:p>
        </p:txBody>
      </p:sp>
      <p:sp>
        <p:nvSpPr>
          <p:cNvPr id="3" name="内容占位符 2"/>
          <p:cNvSpPr>
            <a:spLocks noGrp="1"/>
          </p:cNvSpPr>
          <p:nvPr>
            <p:ph idx="1"/>
          </p:nvPr>
        </p:nvSpPr>
        <p:spPr>
          <a:xfrm>
            <a:off x="457200" y="2424256"/>
            <a:ext cx="8229600" cy="4173096"/>
          </a:xfrm>
        </p:spPr>
        <p:txBody>
          <a:bodyPr/>
          <a:lstStyle/>
          <a:p>
            <a:pPr marL="0" indent="0">
              <a:buNone/>
            </a:pPr>
            <a:r>
              <a:rPr lang="en-US" altLang="zh-CN" dirty="0" smtClean="0">
                <a:latin typeface="+mn-ea"/>
              </a:rPr>
              <a:t>    </a:t>
            </a:r>
            <a:r>
              <a:rPr lang="zh-CN" altLang="zh-CN" dirty="0" smtClean="0">
                <a:latin typeface="+mn-ea"/>
              </a:rPr>
              <a:t>面料</a:t>
            </a:r>
            <a:r>
              <a:rPr lang="zh-CN" altLang="zh-CN" dirty="0">
                <a:latin typeface="+mn-ea"/>
              </a:rPr>
              <a:t>供应商按照采购合同规定时间、数量、品质向指定的仓库履行交货义务。此时，进出口公司与生产加工企业的质检员必须对入库的面料进行抽检，抽查数为总量的</a:t>
            </a:r>
            <a:r>
              <a:rPr lang="en-US" altLang="zh-CN" dirty="0">
                <a:latin typeface="+mn-ea"/>
              </a:rPr>
              <a:t>10%</a:t>
            </a:r>
            <a:r>
              <a:rPr lang="zh-CN" altLang="zh-CN" dirty="0">
                <a:latin typeface="+mn-ea"/>
              </a:rPr>
              <a:t>，检查的重点是颜色、破损、污迹、缩水率和克重等内容，如发现问题再抽取</a:t>
            </a:r>
            <a:r>
              <a:rPr lang="en-US" altLang="zh-CN" dirty="0">
                <a:latin typeface="+mn-ea"/>
              </a:rPr>
              <a:t>10%</a:t>
            </a:r>
            <a:r>
              <a:rPr lang="zh-CN" altLang="zh-CN" dirty="0">
                <a:latin typeface="+mn-ea"/>
              </a:rPr>
              <a:t>做同类查验。然后，将检验的结果记录在面料检验报告单，对每款面料制作确认样卡，仓库管理员填写入库单。 </a:t>
            </a:r>
          </a:p>
        </p:txBody>
      </p:sp>
    </p:spTree>
    <p:extLst>
      <p:ext uri="{BB962C8B-B14F-4D97-AF65-F5344CB8AC3E}">
        <p14:creationId xmlns:p14="http://schemas.microsoft.com/office/powerpoint/2010/main" val="11113429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实例展示</a:t>
            </a:r>
            <a:endParaRPr lang="zh-CN" altLang="en-US" dirty="0"/>
          </a:p>
        </p:txBody>
      </p:sp>
      <p:sp>
        <p:nvSpPr>
          <p:cNvPr id="3" name="内容占位符 2"/>
          <p:cNvSpPr>
            <a:spLocks noGrp="1"/>
          </p:cNvSpPr>
          <p:nvPr>
            <p:ph idx="1"/>
          </p:nvPr>
        </p:nvSpPr>
        <p:spPr>
          <a:xfrm>
            <a:off x="457200" y="2492896"/>
            <a:ext cx="8229600" cy="3831704"/>
          </a:xfrm>
        </p:spPr>
        <p:txBody>
          <a:bodyPr/>
          <a:lstStyle/>
          <a:p>
            <a:pPr marL="0" indent="0">
              <a:buNone/>
            </a:pPr>
            <a:r>
              <a:rPr lang="en-US" altLang="zh-CN" dirty="0" smtClean="0"/>
              <a:t>        </a:t>
            </a:r>
            <a:r>
              <a:rPr lang="zh-CN" altLang="zh-CN" dirty="0" smtClean="0"/>
              <a:t>宁波</a:t>
            </a:r>
            <a:r>
              <a:rPr lang="zh-CN" altLang="zh-CN" dirty="0"/>
              <a:t>棉纺公司按照采购合同规定时间、数量、品质向宁波服装有限公司的仓库履行交货义务。跟单员司博先生与宁波服装有限公司的面料质检员，按照入库数量</a:t>
            </a:r>
            <a:r>
              <a:rPr lang="en-US" altLang="zh-CN" dirty="0"/>
              <a:t>10%</a:t>
            </a:r>
            <a:r>
              <a:rPr lang="zh-CN" altLang="zh-CN" dirty="0"/>
              <a:t>的面料进行抽检。司博先生将检验的结果记录在面料检验报告单内，并对每款面料制作确认样卡。宁波服装有限公司仓库管理员根据检验的结果和数量填写入库单</a:t>
            </a:r>
          </a:p>
        </p:txBody>
      </p:sp>
    </p:spTree>
    <p:extLst>
      <p:ext uri="{BB962C8B-B14F-4D97-AF65-F5344CB8AC3E}">
        <p14:creationId xmlns:p14="http://schemas.microsoft.com/office/powerpoint/2010/main" val="1270355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7355160" cy="4434840"/>
          </a:xfrm>
        </p:spPr>
        <p:txBody>
          <a:bodyPr/>
          <a:lstStyle/>
          <a:p>
            <a:pPr marL="0" indent="0">
              <a:buNone/>
            </a:pPr>
            <a:r>
              <a:rPr lang="zh-CN" altLang="zh-CN" b="1" dirty="0"/>
              <a:t>一、上海司博进出口公司填写面料检验报告单</a:t>
            </a:r>
            <a:endParaRPr lang="zh-CN" altLang="zh-CN" dirty="0"/>
          </a:p>
        </p:txBody>
      </p:sp>
      <p:pic>
        <p:nvPicPr>
          <p:cNvPr id="7" name="内容占位符 6"/>
          <p:cNvPicPr>
            <a:picLocks noGrp="1" noChangeAspect="1"/>
          </p:cNvPicPr>
          <p:nvPr>
            <p:ph sz="half" idx="2"/>
          </p:nvPr>
        </p:nvPicPr>
        <p:blipFill>
          <a:blip r:embed="rId2"/>
          <a:stretch>
            <a:fillRect/>
          </a:stretch>
        </p:blipFill>
        <p:spPr>
          <a:xfrm>
            <a:off x="899592" y="2492896"/>
            <a:ext cx="7621416" cy="3862029"/>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38645218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7067128" cy="4434840"/>
          </a:xfrm>
        </p:spPr>
        <p:txBody>
          <a:bodyPr/>
          <a:lstStyle/>
          <a:p>
            <a:pPr marL="0" indent="0">
              <a:buNone/>
            </a:pPr>
            <a:r>
              <a:rPr lang="zh-CN" altLang="zh-CN" b="1" dirty="0"/>
              <a:t>二、上海司博进出口公司填写面料确认样卡</a:t>
            </a:r>
            <a:endParaRPr lang="zh-CN" altLang="zh-CN" dirty="0"/>
          </a:p>
        </p:txBody>
      </p:sp>
      <p:pic>
        <p:nvPicPr>
          <p:cNvPr id="7" name="内容占位符 6"/>
          <p:cNvPicPr>
            <a:picLocks noGrp="1" noChangeAspect="1"/>
          </p:cNvPicPr>
          <p:nvPr>
            <p:ph sz="half" idx="2"/>
          </p:nvPr>
        </p:nvPicPr>
        <p:blipFill>
          <a:blip r:embed="rId2"/>
          <a:stretch>
            <a:fillRect/>
          </a:stretch>
        </p:blipFill>
        <p:spPr>
          <a:xfrm>
            <a:off x="899592" y="2511480"/>
            <a:ext cx="7656792" cy="3879954"/>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34391452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7859216" cy="4434840"/>
          </a:xfrm>
        </p:spPr>
        <p:txBody>
          <a:bodyPr/>
          <a:lstStyle/>
          <a:p>
            <a:pPr marL="0" indent="0">
              <a:buNone/>
            </a:pPr>
            <a:r>
              <a:rPr lang="zh-CN" altLang="zh-CN" b="1" dirty="0"/>
              <a:t>三、宁波服装有限公司填写面料入库单</a:t>
            </a:r>
            <a:endParaRPr lang="zh-CN" altLang="zh-CN" dirty="0"/>
          </a:p>
        </p:txBody>
      </p:sp>
      <p:pic>
        <p:nvPicPr>
          <p:cNvPr id="5" name="内容占位符 4"/>
          <p:cNvPicPr>
            <a:picLocks noGrp="1" noChangeAspect="1"/>
          </p:cNvPicPr>
          <p:nvPr>
            <p:ph sz="half" idx="2"/>
          </p:nvPr>
        </p:nvPicPr>
        <p:blipFill>
          <a:blip r:embed="rId2"/>
          <a:stretch>
            <a:fillRect/>
          </a:stretch>
        </p:blipFill>
        <p:spPr>
          <a:xfrm>
            <a:off x="899592" y="2924944"/>
            <a:ext cx="7557854" cy="2808312"/>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37344569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zh-CN" altLang="zh-CN" b="1" dirty="0"/>
              <a:t>项目</a:t>
            </a:r>
            <a:r>
              <a:rPr lang="zh-CN" altLang="zh-CN" b="1" dirty="0" smtClean="0"/>
              <a:t>背景</a:t>
            </a:r>
            <a:endParaRPr lang="zh-CN" altLang="en-US" dirty="0"/>
          </a:p>
        </p:txBody>
      </p:sp>
      <p:sp>
        <p:nvSpPr>
          <p:cNvPr id="3" name="内容占位符 2"/>
          <p:cNvSpPr>
            <a:spLocks noGrp="1"/>
          </p:cNvSpPr>
          <p:nvPr>
            <p:ph idx="1"/>
          </p:nvPr>
        </p:nvSpPr>
        <p:spPr/>
        <p:txBody>
          <a:bodyPr>
            <a:noAutofit/>
          </a:bodyPr>
          <a:lstStyle/>
          <a:p>
            <a:pPr marL="0" indent="0">
              <a:buNone/>
            </a:pPr>
            <a:r>
              <a:rPr lang="en-US" altLang="zh-CN" sz="2400" dirty="0">
                <a:latin typeface="+mn-ea"/>
              </a:rPr>
              <a:t> </a:t>
            </a:r>
            <a:r>
              <a:rPr lang="en-US" altLang="zh-CN" sz="2400" dirty="0" smtClean="0">
                <a:latin typeface="+mn-ea"/>
              </a:rPr>
              <a:t>   </a:t>
            </a:r>
            <a:r>
              <a:rPr lang="zh-CN" altLang="zh-CN" sz="2400" dirty="0" smtClean="0">
                <a:latin typeface="+mn-ea"/>
              </a:rPr>
              <a:t>由于</a:t>
            </a:r>
            <a:r>
              <a:rPr lang="zh-CN" altLang="zh-CN" sz="2400" dirty="0">
                <a:latin typeface="+mn-ea"/>
              </a:rPr>
              <a:t>进口商往往会指定出口服装的面料，或者销售合同对服装面料规定的要求，进出口贸易公司或委托加工生产企业按照要求向有关面料供应商进行</a:t>
            </a:r>
            <a:r>
              <a:rPr lang="zh-CN" altLang="zh-CN" sz="2400" dirty="0" smtClean="0">
                <a:latin typeface="+mn-ea"/>
              </a:rPr>
              <a:t>采购。</a:t>
            </a:r>
            <a:r>
              <a:rPr lang="zh-CN" altLang="zh-CN" sz="2400" dirty="0">
                <a:latin typeface="+mn-ea"/>
              </a:rPr>
              <a:t>由于</a:t>
            </a:r>
            <a:r>
              <a:rPr lang="zh-CN" altLang="zh-CN" sz="2400" dirty="0" smtClean="0">
                <a:latin typeface="+mn-ea"/>
              </a:rPr>
              <a:t>面料的</a:t>
            </a:r>
            <a:r>
              <a:rPr lang="zh-CN" altLang="zh-CN" sz="2400" dirty="0">
                <a:latin typeface="+mn-ea"/>
              </a:rPr>
              <a:t>种类繁多，供应商的规模也有大有小，价格五花八门。为了保证加工生产的进度和品质要求，跟单员要协助有关人员按照进口商规定的面料型号、规格等质量标准选择合适的原材料供应商，并与其签订采购合同。</a:t>
            </a:r>
          </a:p>
          <a:p>
            <a:pPr marL="0" indent="0">
              <a:buNone/>
            </a:pPr>
            <a:r>
              <a:rPr lang="en-US" altLang="zh-CN" sz="2400" dirty="0" smtClean="0">
                <a:latin typeface="+mn-ea"/>
              </a:rPr>
              <a:t>    </a:t>
            </a:r>
            <a:r>
              <a:rPr lang="zh-CN" altLang="zh-CN" sz="2400" dirty="0" smtClean="0">
                <a:latin typeface="+mn-ea"/>
              </a:rPr>
              <a:t>一</a:t>
            </a:r>
            <a:r>
              <a:rPr lang="zh-CN" altLang="en-US" sz="2400" dirty="0">
                <a:latin typeface="+mn-ea"/>
              </a:rPr>
              <a:t>名</a:t>
            </a:r>
            <a:r>
              <a:rPr lang="zh-CN" altLang="zh-CN" sz="2400" dirty="0" smtClean="0">
                <a:latin typeface="+mn-ea"/>
              </a:rPr>
              <a:t>优秀</a:t>
            </a:r>
            <a:r>
              <a:rPr lang="zh-CN" altLang="en-US" sz="2400" dirty="0" smtClean="0">
                <a:latin typeface="+mn-ea"/>
              </a:rPr>
              <a:t>的</a:t>
            </a:r>
            <a:r>
              <a:rPr lang="zh-CN" altLang="zh-CN" sz="2400" dirty="0" smtClean="0">
                <a:latin typeface="+mn-ea"/>
              </a:rPr>
              <a:t>跟</a:t>
            </a:r>
            <a:r>
              <a:rPr lang="zh-CN" altLang="zh-CN" sz="2400" dirty="0">
                <a:latin typeface="+mn-ea"/>
              </a:rPr>
              <a:t>单员必须了解采购原材料的基本程序，熟悉采购合同的格式、条款和要求，具备签订采购合同的基本能力。</a:t>
            </a:r>
            <a:endParaRPr lang="zh-CN" altLang="en-US" sz="2400" dirty="0">
              <a:latin typeface="+mn-ea"/>
            </a:endParaRPr>
          </a:p>
        </p:txBody>
      </p:sp>
    </p:spTree>
    <p:extLst>
      <p:ext uri="{BB962C8B-B14F-4D97-AF65-F5344CB8AC3E}">
        <p14:creationId xmlns:p14="http://schemas.microsoft.com/office/powerpoint/2010/main" val="2062664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zh-CN" b="1" dirty="0"/>
              <a:t>任务一</a:t>
            </a:r>
            <a:r>
              <a:rPr lang="en-US" altLang="zh-CN" b="1" dirty="0"/>
              <a:t>  </a:t>
            </a:r>
            <a:r>
              <a:rPr lang="zh-CN" altLang="zh-CN" b="1" dirty="0"/>
              <a:t>签订面料采购</a:t>
            </a:r>
            <a:r>
              <a:rPr lang="zh-CN" altLang="zh-CN" b="1" dirty="0" smtClean="0"/>
              <a:t>合同</a:t>
            </a:r>
            <a:endParaRPr lang="en-US" altLang="zh-CN" b="1" dirty="0"/>
          </a:p>
          <a:p>
            <a:pPr algn="ctr"/>
            <a:endParaRPr lang="zh-CN" altLang="en-US" dirty="0"/>
          </a:p>
        </p:txBody>
      </p:sp>
    </p:spTree>
    <p:extLst>
      <p:ext uri="{BB962C8B-B14F-4D97-AF65-F5344CB8AC3E}">
        <p14:creationId xmlns:p14="http://schemas.microsoft.com/office/powerpoint/2010/main" val="15619993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学习指南</a:t>
            </a:r>
            <a:endParaRPr lang="zh-CN" altLang="en-US" dirty="0"/>
          </a:p>
        </p:txBody>
      </p:sp>
      <p:sp>
        <p:nvSpPr>
          <p:cNvPr id="3" name="内容占位符 2"/>
          <p:cNvSpPr>
            <a:spLocks noGrp="1"/>
          </p:cNvSpPr>
          <p:nvPr>
            <p:ph idx="1"/>
          </p:nvPr>
        </p:nvSpPr>
        <p:spPr>
          <a:xfrm>
            <a:off x="1166936" y="2064216"/>
            <a:ext cx="8229600" cy="4389120"/>
          </a:xfrm>
        </p:spPr>
        <p:txBody>
          <a:bodyPr/>
          <a:lstStyle/>
          <a:p>
            <a:pPr>
              <a:buFont typeface="Wingdings" panose="05000000000000000000" pitchFamily="2" charset="2"/>
              <a:buChar char="Ø"/>
            </a:pPr>
            <a:r>
              <a:rPr lang="zh-CN" altLang="zh-CN" sz="2400" b="1" dirty="0">
                <a:latin typeface="黑体" panose="02010609060101010101" pitchFamily="49" charset="-122"/>
                <a:ea typeface="黑体" panose="02010609060101010101" pitchFamily="49" charset="-122"/>
              </a:rPr>
              <a:t>一、面料采购跟进的一般流程</a:t>
            </a:r>
          </a:p>
          <a:p>
            <a:pPr>
              <a:buFont typeface="Wingdings" panose="05000000000000000000" pitchFamily="2" charset="2"/>
              <a:buChar char="Ø"/>
            </a:pPr>
            <a:r>
              <a:rPr lang="zh-CN" altLang="zh-CN" sz="2400" b="1" dirty="0">
                <a:latin typeface="黑体" panose="02010609060101010101" pitchFamily="49" charset="-122"/>
                <a:ea typeface="黑体" panose="02010609060101010101" pitchFamily="49" charset="-122"/>
              </a:rPr>
              <a:t>二、面料采购跟进的基本要求</a:t>
            </a:r>
          </a:p>
          <a:p>
            <a:r>
              <a:rPr lang="en-US" altLang="zh-CN" sz="2400" dirty="0">
                <a:latin typeface="黑体" panose="02010609060101010101" pitchFamily="49" charset="-122"/>
                <a:ea typeface="黑体" panose="02010609060101010101" pitchFamily="49" charset="-122"/>
              </a:rPr>
              <a:t>1</a:t>
            </a:r>
            <a:r>
              <a:rPr lang="zh-CN" altLang="zh-CN" sz="2400" dirty="0">
                <a:latin typeface="黑体" panose="02010609060101010101" pitchFamily="49" charset="-122"/>
                <a:ea typeface="黑体" panose="02010609060101010101" pitchFamily="49" charset="-122"/>
              </a:rPr>
              <a:t>．交货时间合理</a:t>
            </a:r>
          </a:p>
          <a:p>
            <a:r>
              <a:rPr lang="en-US" altLang="zh-CN" sz="2400" dirty="0">
                <a:latin typeface="黑体" panose="02010609060101010101" pitchFamily="49" charset="-122"/>
                <a:ea typeface="黑体" panose="02010609060101010101" pitchFamily="49" charset="-122"/>
              </a:rPr>
              <a:t>2</a:t>
            </a:r>
            <a:r>
              <a:rPr lang="zh-CN" altLang="zh-CN" sz="2400" dirty="0">
                <a:latin typeface="黑体" panose="02010609060101010101" pitchFamily="49" charset="-122"/>
                <a:ea typeface="黑体" panose="02010609060101010101" pitchFamily="49" charset="-122"/>
              </a:rPr>
              <a:t>．交货地点合理</a:t>
            </a:r>
          </a:p>
          <a:p>
            <a:r>
              <a:rPr lang="en-US" altLang="zh-CN" sz="2400" dirty="0">
                <a:latin typeface="黑体" panose="02010609060101010101" pitchFamily="49" charset="-122"/>
                <a:ea typeface="黑体" panose="02010609060101010101" pitchFamily="49" charset="-122"/>
              </a:rPr>
              <a:t>3</a:t>
            </a:r>
            <a:r>
              <a:rPr lang="zh-CN" altLang="zh-CN" sz="2400" dirty="0">
                <a:latin typeface="黑体" panose="02010609060101010101" pitchFamily="49" charset="-122"/>
                <a:ea typeface="黑体" panose="02010609060101010101" pitchFamily="49" charset="-122"/>
              </a:rPr>
              <a:t>．交货数量合理</a:t>
            </a:r>
          </a:p>
          <a:p>
            <a:r>
              <a:rPr lang="en-US" altLang="zh-CN" sz="2400" dirty="0">
                <a:latin typeface="黑体" panose="02010609060101010101" pitchFamily="49" charset="-122"/>
                <a:ea typeface="黑体" panose="02010609060101010101" pitchFamily="49" charset="-122"/>
              </a:rPr>
              <a:t>4</a:t>
            </a:r>
            <a:r>
              <a:rPr lang="zh-CN" altLang="zh-CN" sz="2400" dirty="0">
                <a:latin typeface="黑体" panose="02010609060101010101" pitchFamily="49" charset="-122"/>
                <a:ea typeface="黑体" panose="02010609060101010101" pitchFamily="49" charset="-122"/>
              </a:rPr>
              <a:t>．交货质量规格合理</a:t>
            </a:r>
          </a:p>
          <a:p>
            <a:r>
              <a:rPr lang="en-US" altLang="zh-CN" sz="2400" dirty="0">
                <a:latin typeface="黑体" panose="02010609060101010101" pitchFamily="49" charset="-122"/>
                <a:ea typeface="黑体" panose="02010609060101010101" pitchFamily="49" charset="-122"/>
              </a:rPr>
              <a:t>5</a:t>
            </a:r>
            <a:r>
              <a:rPr lang="zh-CN" altLang="zh-CN" sz="2400" dirty="0">
                <a:latin typeface="黑体" panose="02010609060101010101" pitchFamily="49" charset="-122"/>
                <a:ea typeface="黑体" panose="02010609060101010101" pitchFamily="49" charset="-122"/>
              </a:rPr>
              <a:t>．交货价格合理</a:t>
            </a:r>
          </a:p>
        </p:txBody>
      </p:sp>
    </p:spTree>
    <p:extLst>
      <p:ext uri="{BB962C8B-B14F-4D97-AF65-F5344CB8AC3E}">
        <p14:creationId xmlns:p14="http://schemas.microsoft.com/office/powerpoint/2010/main" val="3170296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学习指南</a:t>
            </a:r>
            <a:endParaRPr lang="zh-CN" altLang="en-US" dirty="0"/>
          </a:p>
        </p:txBody>
      </p:sp>
      <p:sp>
        <p:nvSpPr>
          <p:cNvPr id="4" name="内容占位符 2"/>
          <p:cNvSpPr txBox="1">
            <a:spLocks/>
          </p:cNvSpPr>
          <p:nvPr/>
        </p:nvSpPr>
        <p:spPr>
          <a:xfrm>
            <a:off x="1166936" y="2064216"/>
            <a:ext cx="8229600" cy="4389120"/>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Wingdings" panose="05000000000000000000" pitchFamily="2" charset="2"/>
              <a:buChar char="Ø"/>
            </a:pPr>
            <a:r>
              <a:rPr lang="zh-CN" altLang="en-US" sz="2400" b="1" dirty="0">
                <a:latin typeface="黑体" panose="02010609060101010101" pitchFamily="49" charset="-122"/>
                <a:ea typeface="黑体" panose="02010609060101010101" pitchFamily="49" charset="-122"/>
              </a:rPr>
              <a:t>三</a:t>
            </a:r>
            <a:r>
              <a:rPr lang="zh-CN" altLang="zh-CN" sz="2400" b="1" dirty="0">
                <a:latin typeface="黑体" panose="02010609060101010101" pitchFamily="49" charset="-122"/>
                <a:ea typeface="黑体" panose="02010609060101010101" pitchFamily="49" charset="-122"/>
              </a:rPr>
              <a:t>、面料采购跟催的基本方法</a:t>
            </a:r>
            <a:endParaRPr lang="zh-CN" altLang="en-US" sz="2400" dirty="0">
              <a:latin typeface="黑体" panose="02010609060101010101" pitchFamily="49" charset="-122"/>
              <a:ea typeface="黑体" panose="02010609060101010101" pitchFamily="49" charset="-122"/>
            </a:endParaRPr>
          </a:p>
          <a:p>
            <a:r>
              <a:rPr lang="en-US" altLang="zh-CN" sz="2400" dirty="0">
                <a:latin typeface="黑体" panose="02010609060101010101" pitchFamily="49" charset="-122"/>
                <a:ea typeface="黑体" panose="02010609060101010101" pitchFamily="49" charset="-122"/>
              </a:rPr>
              <a:t>1</a:t>
            </a:r>
            <a:r>
              <a:rPr lang="zh-CN" altLang="zh-CN" sz="2400" dirty="0">
                <a:latin typeface="黑体" panose="02010609060101010101" pitchFamily="49" charset="-122"/>
                <a:ea typeface="黑体" panose="02010609060101010101" pitchFamily="49" charset="-122"/>
              </a:rPr>
              <a:t>．联单法</a:t>
            </a:r>
            <a:endParaRPr lang="en-US" altLang="zh-CN" sz="2400" dirty="0">
              <a:latin typeface="黑体" panose="02010609060101010101" pitchFamily="49" charset="-122"/>
              <a:ea typeface="黑体" panose="02010609060101010101" pitchFamily="49" charset="-122"/>
            </a:endParaRPr>
          </a:p>
          <a:p>
            <a:r>
              <a:rPr lang="en-US" altLang="zh-CN" sz="2400" dirty="0">
                <a:latin typeface="黑体" panose="02010609060101010101" pitchFamily="49" charset="-122"/>
                <a:ea typeface="黑体" panose="02010609060101010101" pitchFamily="49" charset="-122"/>
              </a:rPr>
              <a:t>2</a:t>
            </a:r>
            <a:r>
              <a:rPr lang="zh-CN" altLang="zh-CN" sz="2400" dirty="0">
                <a:latin typeface="黑体" panose="02010609060101010101" pitchFamily="49" charset="-122"/>
                <a:ea typeface="黑体" panose="02010609060101010101" pitchFamily="49" charset="-122"/>
              </a:rPr>
              <a:t>．统计法</a:t>
            </a:r>
          </a:p>
          <a:p>
            <a:r>
              <a:rPr lang="en-US" altLang="zh-CN" sz="2400" dirty="0">
                <a:latin typeface="黑体" panose="02010609060101010101" pitchFamily="49" charset="-122"/>
                <a:ea typeface="黑体" panose="02010609060101010101" pitchFamily="49" charset="-122"/>
              </a:rPr>
              <a:t>3</a:t>
            </a:r>
            <a:r>
              <a:rPr lang="zh-CN" altLang="zh-CN" sz="2400" dirty="0">
                <a:latin typeface="黑体" panose="02010609060101010101" pitchFamily="49" charset="-122"/>
                <a:ea typeface="黑体" panose="02010609060101010101" pitchFamily="49" charset="-122"/>
              </a:rPr>
              <a:t>．电子提醒法</a:t>
            </a:r>
          </a:p>
          <a:p>
            <a:r>
              <a:rPr lang="en-US" altLang="zh-CN" sz="2400" dirty="0">
                <a:latin typeface="黑体" panose="02010609060101010101" pitchFamily="49" charset="-122"/>
                <a:ea typeface="黑体" panose="02010609060101010101" pitchFamily="49" charset="-122"/>
              </a:rPr>
              <a:t>4</a:t>
            </a:r>
            <a:r>
              <a:rPr lang="zh-CN" altLang="zh-CN" sz="2400" dirty="0">
                <a:latin typeface="黑体" panose="02010609060101010101" pitchFamily="49" charset="-122"/>
                <a:ea typeface="黑体" panose="02010609060101010101" pitchFamily="49" charset="-122"/>
              </a:rPr>
              <a:t>．定期跟催法</a:t>
            </a:r>
          </a:p>
          <a:p>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0974492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实例展示</a:t>
            </a:r>
            <a:endParaRPr lang="zh-CN" altLang="en-US" dirty="0"/>
          </a:p>
        </p:txBody>
      </p:sp>
      <p:sp>
        <p:nvSpPr>
          <p:cNvPr id="3" name="内容占位符 2"/>
          <p:cNvSpPr>
            <a:spLocks noGrp="1"/>
          </p:cNvSpPr>
          <p:nvPr>
            <p:ph idx="1"/>
          </p:nvPr>
        </p:nvSpPr>
        <p:spPr>
          <a:xfrm>
            <a:off x="457200" y="2492896"/>
            <a:ext cx="8229600" cy="3831704"/>
          </a:xfrm>
        </p:spPr>
        <p:txBody>
          <a:bodyPr/>
          <a:lstStyle/>
          <a:p>
            <a:pPr marL="0" indent="0">
              <a:buNone/>
            </a:pPr>
            <a:r>
              <a:rPr lang="en-US" altLang="zh-CN" dirty="0" smtClean="0"/>
              <a:t>        </a:t>
            </a:r>
            <a:r>
              <a:rPr lang="zh-CN" altLang="zh-CN" dirty="0" smtClean="0"/>
              <a:t>上海司博进出口公司</a:t>
            </a:r>
            <a:r>
              <a:rPr lang="zh-CN" altLang="zh-CN" dirty="0"/>
              <a:t>通过网络和服装面料专业展览会等途径，了解到各家面料厂商的基本情况和产品的规格质量。于是，跟单员司博先生对这些信息进行分析，选择其中三家棉纺厂寄送询价表，并对回寄的三份询价表进行综合评判。最后决定选择浙江宁波棉纺公司作为面料供应商，并与其签订面料采购合同。</a:t>
            </a:r>
          </a:p>
        </p:txBody>
      </p:sp>
    </p:spTree>
    <p:extLst>
      <p:ext uri="{BB962C8B-B14F-4D97-AF65-F5344CB8AC3E}">
        <p14:creationId xmlns:p14="http://schemas.microsoft.com/office/powerpoint/2010/main" val="1640464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实例展示</a:t>
            </a:r>
            <a:endParaRPr lang="zh-CN" altLang="en-US" dirty="0"/>
          </a:p>
        </p:txBody>
      </p:sp>
      <p:sp>
        <p:nvSpPr>
          <p:cNvPr id="3" name="内容占位符 2"/>
          <p:cNvSpPr>
            <a:spLocks noGrp="1"/>
          </p:cNvSpPr>
          <p:nvPr>
            <p:ph sz="half" idx="1"/>
          </p:nvPr>
        </p:nvSpPr>
        <p:spPr>
          <a:xfrm>
            <a:off x="457200" y="1920085"/>
            <a:ext cx="8229600" cy="4434840"/>
          </a:xfrm>
        </p:spPr>
        <p:txBody>
          <a:bodyPr/>
          <a:lstStyle/>
          <a:p>
            <a:pPr marL="0" indent="0">
              <a:buNone/>
            </a:pPr>
            <a:r>
              <a:rPr lang="zh-CN" altLang="zh-CN" b="1" dirty="0"/>
              <a:t>一、上海司博进出口公司进行面料采购询价</a:t>
            </a:r>
            <a:endParaRPr lang="zh-CN" altLang="zh-CN" dirty="0"/>
          </a:p>
        </p:txBody>
      </p:sp>
      <p:pic>
        <p:nvPicPr>
          <p:cNvPr id="7" name="内容占位符 6"/>
          <p:cNvPicPr>
            <a:picLocks noGrp="1" noChangeAspect="1"/>
          </p:cNvPicPr>
          <p:nvPr>
            <p:ph sz="half" idx="2"/>
          </p:nvPr>
        </p:nvPicPr>
        <p:blipFill>
          <a:blip r:embed="rId3"/>
          <a:stretch>
            <a:fillRect/>
          </a:stretch>
        </p:blipFill>
        <p:spPr>
          <a:xfrm>
            <a:off x="858416" y="2492896"/>
            <a:ext cx="7427168" cy="3979280"/>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37362200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实例展示</a:t>
            </a:r>
            <a:endParaRPr lang="zh-CN" altLang="en-US" dirty="0"/>
          </a:p>
        </p:txBody>
      </p:sp>
      <p:sp>
        <p:nvSpPr>
          <p:cNvPr id="3" name="内容占位符 2"/>
          <p:cNvSpPr>
            <a:spLocks noGrp="1"/>
          </p:cNvSpPr>
          <p:nvPr>
            <p:ph sz="half" idx="1"/>
          </p:nvPr>
        </p:nvSpPr>
        <p:spPr>
          <a:xfrm>
            <a:off x="457200" y="1920085"/>
            <a:ext cx="8507288" cy="4434840"/>
          </a:xfrm>
        </p:spPr>
        <p:txBody>
          <a:bodyPr/>
          <a:lstStyle/>
          <a:p>
            <a:pPr marL="0" indent="0">
              <a:buNone/>
            </a:pPr>
            <a:r>
              <a:rPr lang="zh-CN" altLang="zh-CN" b="1" dirty="0"/>
              <a:t>二、上海司博进出口公司填写原材料供应商登记卡</a:t>
            </a:r>
            <a:endParaRPr lang="zh-CN" altLang="zh-CN" dirty="0"/>
          </a:p>
          <a:p>
            <a:endParaRPr lang="zh-CN" altLang="en-US" dirty="0"/>
          </a:p>
        </p:txBody>
      </p:sp>
      <p:pic>
        <p:nvPicPr>
          <p:cNvPr id="5" name="内容占位符 4"/>
          <p:cNvPicPr>
            <a:picLocks noGrp="1" noChangeAspect="1"/>
          </p:cNvPicPr>
          <p:nvPr>
            <p:ph sz="half" idx="2"/>
          </p:nvPr>
        </p:nvPicPr>
        <p:blipFill>
          <a:blip r:embed="rId3"/>
          <a:stretch>
            <a:fillRect/>
          </a:stretch>
        </p:blipFill>
        <p:spPr>
          <a:xfrm>
            <a:off x="1835696" y="2492896"/>
            <a:ext cx="5779000" cy="4181391"/>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38782252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8229600" cy="4434840"/>
          </a:xfrm>
        </p:spPr>
        <p:txBody>
          <a:bodyPr/>
          <a:lstStyle/>
          <a:p>
            <a:pPr marL="0" indent="0">
              <a:buNone/>
            </a:pPr>
            <a:r>
              <a:rPr lang="zh-CN" altLang="zh-CN" b="1" dirty="0"/>
              <a:t>三、上海司博进出口公司签订面料采购合同</a:t>
            </a:r>
            <a:endParaRPr lang="zh-CN" altLang="zh-CN" dirty="0"/>
          </a:p>
        </p:txBody>
      </p:sp>
      <p:pic>
        <p:nvPicPr>
          <p:cNvPr id="5" name="内容占位符 4"/>
          <p:cNvPicPr>
            <a:picLocks noGrp="1" noChangeAspect="1"/>
          </p:cNvPicPr>
          <p:nvPr>
            <p:ph sz="half" idx="2"/>
          </p:nvPr>
        </p:nvPicPr>
        <p:blipFill rotWithShape="1">
          <a:blip r:embed="rId2"/>
          <a:srcRect b="22941"/>
          <a:stretch/>
        </p:blipFill>
        <p:spPr>
          <a:xfrm>
            <a:off x="1763687" y="2420888"/>
            <a:ext cx="5862361" cy="4279346"/>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1556842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549</TotalTime>
  <Words>551</Words>
  <Application>Microsoft Office PowerPoint</Application>
  <PresentationFormat>全屏显示(4:3)</PresentationFormat>
  <Paragraphs>38</Paragraphs>
  <Slides>15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黑体</vt:lpstr>
      <vt:lpstr>隶书</vt:lpstr>
      <vt:lpstr>宋体</vt:lpstr>
      <vt:lpstr>Calibri</vt:lpstr>
      <vt:lpstr>Constantia</vt:lpstr>
      <vt:lpstr>Wingdings</vt:lpstr>
      <vt:lpstr>Wingdings 2</vt:lpstr>
      <vt:lpstr>流畅</vt:lpstr>
      <vt:lpstr>PowerPoint 演示文稿</vt:lpstr>
      <vt:lpstr>项目背景</vt:lpstr>
      <vt:lpstr>PowerPoint 演示文稿</vt:lpstr>
      <vt:lpstr>学习指南</vt:lpstr>
      <vt:lpstr>学习指南</vt:lpstr>
      <vt:lpstr>实例展示</vt:lpstr>
      <vt:lpstr>实例展示</vt:lpstr>
      <vt:lpstr>实例展示</vt:lpstr>
      <vt:lpstr>实例展示</vt:lpstr>
      <vt:lpstr>PowerPoint 演示文稿</vt:lpstr>
      <vt:lpstr>学习指南</vt:lpstr>
      <vt:lpstr>实例展示</vt:lpstr>
      <vt:lpstr>实例展示</vt:lpstr>
      <vt:lpstr>实例展示</vt:lpstr>
      <vt:lpstr>实例展示</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liu</dc:creator>
  <cp:lastModifiedBy>刘</cp:lastModifiedBy>
  <cp:revision>136</cp:revision>
  <dcterms:created xsi:type="dcterms:W3CDTF">2015-03-02T06:40:48Z</dcterms:created>
  <dcterms:modified xsi:type="dcterms:W3CDTF">2021-02-25T09:06:36Z</dcterms:modified>
</cp:coreProperties>
</file>