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324" r:id="rId3"/>
    <p:sldId id="325" r:id="rId4"/>
    <p:sldId id="326" r:id="rId5"/>
    <p:sldId id="260" r:id="rId6"/>
    <p:sldId id="362" r:id="rId7"/>
    <p:sldId id="363" r:id="rId8"/>
    <p:sldId id="364" r:id="rId9"/>
    <p:sldId id="365" r:id="rId10"/>
    <p:sldId id="261" r:id="rId11"/>
    <p:sldId id="367" r:id="rId12"/>
    <p:sldId id="369" r:id="rId13"/>
    <p:sldId id="372" r:id="rId14"/>
    <p:sldId id="370" r:id="rId15"/>
    <p:sldId id="373" r:id="rId16"/>
    <p:sldId id="374" r:id="rId17"/>
    <p:sldId id="376" r:id="rId18"/>
    <p:sldId id="377" r:id="rId19"/>
    <p:sldId id="378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4660"/>
  </p:normalViewPr>
  <p:slideViewPr>
    <p:cSldViewPr>
      <p:cViewPr varScale="1">
        <p:scale>
          <a:sx n="110" d="100"/>
          <a:sy n="110" d="100"/>
        </p:scale>
        <p:origin x="136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45F9D-3C02-4D31-A048-714826C8F555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B3C12-883E-4359-9113-2B5D323058B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740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B3C12-883E-4359-9113-2B5D323058B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892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B3C12-883E-4359-9113-2B5D323058B8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381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国际贸易跟单员</a:t>
            </a:r>
            <a:r>
              <a:rPr lang="zh-CN" altLang="en-US" dirty="0" smtClean="0"/>
              <a:t>实务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一、上海司博进出口有限公司设立登记</a:t>
            </a:r>
            <a:endParaRPr lang="en-US" altLang="zh-CN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1.</a:t>
            </a:r>
            <a:r>
              <a:rPr lang="zh-CN" altLang="zh-CN" dirty="0">
                <a:latin typeface="+mn-ea"/>
              </a:rPr>
              <a:t>上海司博</a:t>
            </a:r>
            <a:r>
              <a:rPr lang="zh-CN" altLang="zh-CN" dirty="0" smtClean="0">
                <a:latin typeface="+mn-ea"/>
              </a:rPr>
              <a:t>进出口</a:t>
            </a:r>
            <a:r>
              <a:rPr lang="zh-CN" altLang="en-US" dirty="0" smtClean="0">
                <a:latin typeface="+mn-ea"/>
              </a:rPr>
              <a:t>有限</a:t>
            </a:r>
            <a:r>
              <a:rPr lang="zh-CN" altLang="zh-CN" dirty="0" smtClean="0">
                <a:latin typeface="+mn-ea"/>
              </a:rPr>
              <a:t>公司</a:t>
            </a:r>
            <a:r>
              <a:rPr lang="zh-CN" altLang="zh-CN" dirty="0">
                <a:latin typeface="+mn-ea"/>
              </a:rPr>
              <a:t>名称预先</a:t>
            </a:r>
            <a:r>
              <a:rPr lang="zh-CN" altLang="zh-CN" dirty="0" smtClean="0">
                <a:latin typeface="+mn-ea"/>
              </a:rPr>
              <a:t>核准申请</a:t>
            </a:r>
            <a:endParaRPr lang="zh-CN" altLang="zh-CN" dirty="0">
              <a:latin typeface="+mn-ea"/>
            </a:endParaRPr>
          </a:p>
          <a:p>
            <a:pPr marL="0" indent="0">
              <a:buNone/>
            </a:pP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330" y="1048307"/>
            <a:ext cx="5275339" cy="476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61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330" y="1212204"/>
            <a:ext cx="5275339" cy="443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59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二、上海司博进出口有限公司对外贸易经营者备案登记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983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330" y="122101"/>
            <a:ext cx="5275339" cy="661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18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330" y="1836535"/>
            <a:ext cx="5275339" cy="318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96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三、上海司博进出口有限公司收发货人备案注册登记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404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330" y="1942496"/>
            <a:ext cx="5275339" cy="297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15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570" y="1297582"/>
            <a:ext cx="5276859" cy="426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0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330" y="1769452"/>
            <a:ext cx="5275339" cy="331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72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zh-CN" sz="5600" b="1" dirty="0" smtClean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项目一　外贸企业的设立</a:t>
            </a:r>
            <a:endParaRPr lang="en-US" altLang="zh-CN" sz="5600" b="1" dirty="0" smtClean="0">
              <a:ln w="635">
                <a:noFill/>
              </a:ln>
              <a:solidFill>
                <a:schemeClr val="accent4">
                  <a:tint val="90000"/>
                  <a:satMod val="1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zh-CN" altLang="en-US" sz="5600" b="1" dirty="0">
              <a:ln w="635">
                <a:noFill/>
              </a:ln>
              <a:solidFill>
                <a:schemeClr val="accent4">
                  <a:tint val="90000"/>
                  <a:satMod val="1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94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zh-CN" b="1" dirty="0"/>
              <a:t>项目</a:t>
            </a:r>
            <a:r>
              <a:rPr lang="zh-CN" altLang="zh-CN" b="1" dirty="0" smtClean="0"/>
              <a:t>背景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000" dirty="0" smtClean="0">
                <a:latin typeface="+mn-ea"/>
              </a:rPr>
              <a:t>    根据</a:t>
            </a:r>
            <a:r>
              <a:rPr lang="zh-CN" altLang="en-US" sz="2000" dirty="0">
                <a:latin typeface="+mn-ea"/>
              </a:rPr>
              <a:t>我国</a:t>
            </a:r>
            <a:r>
              <a:rPr lang="en-US" altLang="zh-CN" sz="2000" dirty="0">
                <a:latin typeface="+mn-ea"/>
              </a:rPr>
              <a:t>《</a:t>
            </a:r>
            <a:r>
              <a:rPr lang="zh-CN" altLang="en-US" sz="2000" dirty="0">
                <a:latin typeface="+mn-ea"/>
              </a:rPr>
              <a:t>公司法</a:t>
            </a:r>
            <a:r>
              <a:rPr lang="en-US" altLang="zh-CN" sz="2000" dirty="0">
                <a:latin typeface="+mn-ea"/>
              </a:rPr>
              <a:t>》</a:t>
            </a:r>
            <a:r>
              <a:rPr lang="zh-CN" altLang="en-US" sz="2000" dirty="0">
                <a:latin typeface="+mn-ea"/>
              </a:rPr>
              <a:t>和</a:t>
            </a:r>
            <a:r>
              <a:rPr lang="en-US" altLang="zh-CN" sz="2000" dirty="0">
                <a:latin typeface="+mn-ea"/>
              </a:rPr>
              <a:t>《</a:t>
            </a:r>
            <a:r>
              <a:rPr lang="zh-CN" altLang="en-US" sz="2000" dirty="0">
                <a:latin typeface="+mn-ea"/>
              </a:rPr>
              <a:t>公司登记管理条例</a:t>
            </a:r>
            <a:r>
              <a:rPr lang="en-US" altLang="zh-CN" sz="2000" dirty="0">
                <a:latin typeface="+mn-ea"/>
              </a:rPr>
              <a:t>》</a:t>
            </a:r>
            <a:r>
              <a:rPr lang="zh-CN" altLang="en-US" sz="2000" dirty="0" smtClean="0">
                <a:latin typeface="+mn-ea"/>
              </a:rPr>
              <a:t>的有关规定，设立公司，应当由申请人依法</a:t>
            </a:r>
            <a:r>
              <a:rPr lang="zh-CN" altLang="en-US" sz="2000" dirty="0">
                <a:latin typeface="+mn-ea"/>
              </a:rPr>
              <a:t>办理公司</a:t>
            </a:r>
            <a:r>
              <a:rPr lang="zh-CN" altLang="en-US" sz="2000" dirty="0" smtClean="0">
                <a:latin typeface="+mn-ea"/>
              </a:rPr>
              <a:t>登记手续，经公司登记机构核准并获取“五证合一”营业执照后，才具有工商经营资质。</a:t>
            </a:r>
            <a:endParaRPr lang="en-US" altLang="zh-CN" sz="2000" dirty="0" smtClean="0">
              <a:latin typeface="+mn-ea"/>
            </a:endParaRPr>
          </a:p>
          <a:p>
            <a:pPr marL="0" indent="0">
              <a:buNone/>
            </a:pPr>
            <a:r>
              <a:rPr lang="zh-CN" altLang="en-US" sz="2000" dirty="0" smtClean="0">
                <a:latin typeface="+mn-ea"/>
              </a:rPr>
              <a:t>    司博</a:t>
            </a:r>
            <a:r>
              <a:rPr lang="zh-CN" altLang="en-US" sz="2000" dirty="0">
                <a:latin typeface="+mn-ea"/>
              </a:rPr>
              <a:t>先生今年毕业于</a:t>
            </a:r>
            <a:r>
              <a:rPr lang="zh-CN" altLang="en-US" sz="2000" dirty="0" smtClean="0">
                <a:latin typeface="+mn-ea"/>
              </a:rPr>
              <a:t>上海立达学院</a:t>
            </a:r>
            <a:r>
              <a:rPr lang="zh-CN" altLang="en-US" sz="2000" dirty="0">
                <a:latin typeface="+mn-ea"/>
              </a:rPr>
              <a:t>，面对就业市场的激烈竞争，决定放弃各种应聘机会进行创业，成立</a:t>
            </a:r>
            <a:r>
              <a:rPr lang="zh-CN" altLang="en-US" sz="2000" dirty="0" smtClean="0">
                <a:latin typeface="+mn-ea"/>
              </a:rPr>
              <a:t>上海司博进出口</a:t>
            </a:r>
            <a:r>
              <a:rPr lang="zh-CN" altLang="en-US" sz="2000" dirty="0">
                <a:latin typeface="+mn-ea"/>
              </a:rPr>
              <a:t>公司，从事服装、茶叶等进出口贸易业务。为此，司博先生向所在地的行政职能部门依法办理相关登记和注册备案</a:t>
            </a:r>
            <a:r>
              <a:rPr lang="zh-CN" altLang="en-US" sz="2000" dirty="0" smtClean="0">
                <a:latin typeface="+mn-ea"/>
              </a:rPr>
              <a:t>手续，获取外贸企业经营资质。</a:t>
            </a:r>
            <a:endParaRPr lang="zh-CN" altLang="en-US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8506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zh-CN" b="1" dirty="0" smtClean="0"/>
              <a:t>任务一</a:t>
            </a:r>
            <a:r>
              <a:rPr lang="en-US" altLang="zh-CN" b="1" dirty="0" smtClean="0"/>
              <a:t>  </a:t>
            </a:r>
            <a:r>
              <a:rPr lang="zh-CN" altLang="en-US" b="1" smtClean="0"/>
              <a:t>认知国际贸易的现状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344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>
            <a:spLocks/>
          </p:cNvSpPr>
          <p:nvPr/>
        </p:nvSpPr>
        <p:spPr>
          <a:xfrm>
            <a:off x="1166936" y="2064216"/>
            <a:ext cx="8229600" cy="438912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国际贸易的分类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（一）进口贸易与出口贸易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（二）有形贸易与无形贸易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（三）直接贸易与转口贸易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（四）一般贸易与加工贸易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国际贸易的特征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（一）受各国政治的影响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（二）受各国贸易政策的影响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（三）受各国社会习俗的影响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（四）受外在风险的影响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CN" altLang="zh-CN" dirty="0"/>
              <a:t>学习指南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学习指南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三、进出口货物配额与许可证管理</a:t>
            </a:r>
            <a:endParaRPr lang="en-US" altLang="zh-CN" dirty="0" smtClean="0"/>
          </a:p>
          <a:p>
            <a:r>
              <a:rPr lang="zh-CN" altLang="en-US" dirty="0" smtClean="0"/>
              <a:t>（一）货物进出口原则</a:t>
            </a:r>
            <a:endParaRPr lang="en-US" altLang="zh-CN" dirty="0" smtClean="0"/>
          </a:p>
          <a:p>
            <a:r>
              <a:rPr lang="zh-CN" altLang="en-US" dirty="0" smtClean="0"/>
              <a:t>（二）货物进出口分类管理</a:t>
            </a:r>
            <a:endParaRPr lang="en-US" altLang="zh-CN" dirty="0" smtClean="0"/>
          </a:p>
          <a:p>
            <a:r>
              <a:rPr lang="zh-CN" altLang="en-US" dirty="0" smtClean="0"/>
              <a:t>（三）货物进出口临时措施</a:t>
            </a:r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061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学习指南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四、中国对外贸易发展现状</a:t>
            </a:r>
            <a:endParaRPr lang="en-US" altLang="zh-CN" dirty="0" smtClean="0"/>
          </a:p>
          <a:p>
            <a:r>
              <a:rPr lang="zh-CN" altLang="en-US" dirty="0" smtClean="0"/>
              <a:t>（一）跃居世界货物贸易第一大国</a:t>
            </a:r>
            <a:endParaRPr lang="en-US" altLang="zh-CN" dirty="0" smtClean="0"/>
          </a:p>
          <a:p>
            <a:r>
              <a:rPr lang="zh-CN" altLang="en-US" dirty="0" smtClean="0"/>
              <a:t>（二）</a:t>
            </a:r>
            <a:r>
              <a:rPr lang="en-US" altLang="zh-CN" dirty="0" smtClean="0"/>
              <a:t>2018</a:t>
            </a:r>
            <a:r>
              <a:rPr lang="zh-CN" altLang="en-US" dirty="0" smtClean="0"/>
              <a:t>年中国外贸稳步发展</a:t>
            </a:r>
            <a:endParaRPr lang="en-US" altLang="zh-CN" dirty="0" smtClean="0"/>
          </a:p>
          <a:p>
            <a:r>
              <a:rPr lang="zh-CN" altLang="en-US" dirty="0" smtClean="0"/>
              <a:t>（三）民营企业主体地位进一步提升</a:t>
            </a:r>
            <a:endParaRPr lang="en-US" altLang="zh-CN" dirty="0" smtClean="0"/>
          </a:p>
          <a:p>
            <a:r>
              <a:rPr lang="zh-CN" altLang="en-US" dirty="0" smtClean="0"/>
              <a:t>（四）商品结构持续优化</a:t>
            </a:r>
            <a:endParaRPr lang="en-US" altLang="zh-CN" dirty="0" smtClean="0"/>
          </a:p>
          <a:p>
            <a:r>
              <a:rPr lang="zh-CN" altLang="en-US" dirty="0" smtClean="0"/>
              <a:t>（五）国内区域发展日趋协调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262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zh-CN" b="1" dirty="0" smtClean="0"/>
              <a:t>任务</a:t>
            </a:r>
            <a:r>
              <a:rPr lang="zh-CN" altLang="en-US" b="1" dirty="0" smtClean="0"/>
              <a:t>二</a:t>
            </a:r>
            <a:r>
              <a:rPr lang="en-US" altLang="zh-CN" b="1" dirty="0" smtClean="0"/>
              <a:t>  </a:t>
            </a:r>
            <a:r>
              <a:rPr lang="zh-CN" altLang="en-US" b="1" dirty="0" smtClean="0"/>
              <a:t>获取外贸企业经营的资质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719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>
            <a:spLocks/>
          </p:cNvSpPr>
          <p:nvPr/>
        </p:nvSpPr>
        <p:spPr>
          <a:xfrm>
            <a:off x="1166936" y="2064216"/>
            <a:ext cx="8229600" cy="438912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工商经营资质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公司名称预先核准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公司设立登记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外贸经营资质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在线申报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窗口申请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登记受理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核准登记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三、报检报关资质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报检报关企业备案注册的范围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报检人员与报关人员的备案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报检报关企业注册登记或备案的程序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CN" altLang="zh-CN" dirty="0"/>
              <a:t>学习指南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639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963</TotalTime>
  <Words>398</Words>
  <Application>Microsoft Office PowerPoint</Application>
  <PresentationFormat>全屏显示(4:3)</PresentationFormat>
  <Paragraphs>53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黑体</vt:lpstr>
      <vt:lpstr>隶书</vt:lpstr>
      <vt:lpstr>宋体</vt:lpstr>
      <vt:lpstr>Calibri</vt:lpstr>
      <vt:lpstr>Constantia</vt:lpstr>
      <vt:lpstr>Wingdings</vt:lpstr>
      <vt:lpstr>Wingdings 2</vt:lpstr>
      <vt:lpstr>流畅</vt:lpstr>
      <vt:lpstr>国际贸易跟单员实务 </vt:lpstr>
      <vt:lpstr>PowerPoint 演示文稿</vt:lpstr>
      <vt:lpstr>项目背景</vt:lpstr>
      <vt:lpstr>PowerPoint 演示文稿</vt:lpstr>
      <vt:lpstr>学习指南</vt:lpstr>
      <vt:lpstr>学习指南</vt:lpstr>
      <vt:lpstr>学习指南</vt:lpstr>
      <vt:lpstr>PowerPoint 演示文稿</vt:lpstr>
      <vt:lpstr>学习指南</vt:lpstr>
      <vt:lpstr>实例展示</vt:lpstr>
      <vt:lpstr>PowerPoint 演示文稿</vt:lpstr>
      <vt:lpstr>PowerPoint 演示文稿</vt:lpstr>
      <vt:lpstr>实例展示</vt:lpstr>
      <vt:lpstr>PowerPoint 演示文稿</vt:lpstr>
      <vt:lpstr>PowerPoint 演示文稿</vt:lpstr>
      <vt:lpstr>实例展示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liu</dc:creator>
  <cp:lastModifiedBy>刘</cp:lastModifiedBy>
  <cp:revision>228</cp:revision>
  <dcterms:created xsi:type="dcterms:W3CDTF">2015-03-02T06:40:48Z</dcterms:created>
  <dcterms:modified xsi:type="dcterms:W3CDTF">2021-02-25T08:47:42Z</dcterms:modified>
</cp:coreProperties>
</file>