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sldIdLst>
    <p:sldId id="312" r:id="rId2"/>
    <p:sldId id="293" r:id="rId3"/>
    <p:sldId id="313" r:id="rId4"/>
    <p:sldId id="295" r:id="rId5"/>
    <p:sldId id="296" r:id="rId6"/>
    <p:sldId id="309" r:id="rId7"/>
    <p:sldId id="310" r:id="rId8"/>
    <p:sldId id="314" r:id="rId9"/>
    <p:sldId id="305" r:id="rId10"/>
    <p:sldId id="311" r:id="rId11"/>
    <p:sldId id="315"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45F9D-3C02-4D31-A048-714826C8F555}" type="datetimeFigureOut">
              <a:rPr lang="zh-CN" altLang="en-US" smtClean="0"/>
              <a:pPr/>
              <a:t>2021/2/25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1B3C12-883E-4359-9113-2B5D323058B8}" type="slidenum">
              <a:rPr lang="zh-CN" altLang="en-US" smtClean="0"/>
              <a:pPr/>
              <a:t>‹#›</a:t>
            </a:fld>
            <a:endParaRPr lang="zh-CN" altLang="en-US"/>
          </a:p>
        </p:txBody>
      </p:sp>
    </p:spTree>
    <p:extLst>
      <p:ext uri="{BB962C8B-B14F-4D97-AF65-F5344CB8AC3E}">
        <p14:creationId xmlns:p14="http://schemas.microsoft.com/office/powerpoint/2010/main" val="2147740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51B3C12-883E-4359-9113-2B5D323058B8}" type="slidenum">
              <a:rPr lang="zh-CN" altLang="en-US" smtClean="0"/>
              <a:pPr/>
              <a:t>4</a:t>
            </a:fld>
            <a:endParaRPr lang="zh-CN" altLang="en-US"/>
          </a:p>
        </p:txBody>
      </p:sp>
    </p:spTree>
    <p:extLst>
      <p:ext uri="{BB962C8B-B14F-4D97-AF65-F5344CB8AC3E}">
        <p14:creationId xmlns:p14="http://schemas.microsoft.com/office/powerpoint/2010/main" val="1970956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51B3C12-883E-4359-9113-2B5D323058B8}" type="slidenum">
              <a:rPr lang="zh-CN" altLang="en-US" smtClean="0"/>
              <a:pPr/>
              <a:t>9</a:t>
            </a:fld>
            <a:endParaRPr lang="zh-CN" altLang="en-US"/>
          </a:p>
        </p:txBody>
      </p:sp>
    </p:spTree>
    <p:extLst>
      <p:ext uri="{BB962C8B-B14F-4D97-AF65-F5344CB8AC3E}">
        <p14:creationId xmlns:p14="http://schemas.microsoft.com/office/powerpoint/2010/main" val="4208240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F7B92B-B34A-45F6-8030-29AB864C9D2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23CB3FC5-427D-4934-9E33-7EF6ECA83698}" type="datetimeFigureOut">
              <a:rPr lang="zh-CN" altLang="en-US" smtClean="0"/>
              <a:pPr/>
              <a:t>2021/2/25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F2F7B92B-B34A-45F6-8030-29AB864C9D29}"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CB3FC5-427D-4934-9E33-7EF6ECA83698}" type="datetimeFigureOut">
              <a:rPr lang="zh-CN" altLang="en-US" smtClean="0"/>
              <a:pPr/>
              <a:t>2021/2/25</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F7B92B-B34A-45F6-8030-29AB864C9D29}"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项目四  加工生产合同的</a:t>
            </a:r>
            <a:b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br>
            <a:r>
              <a:rPr lang="zh-CN" altLang="en-US" sz="5600" b="1" dirty="0">
                <a:ln w="635">
                  <a:noFill/>
                </a:ln>
                <a:solidFill>
                  <a:schemeClr val="accent4">
                    <a:tint val="90000"/>
                    <a:satMod val="125000"/>
                  </a:schemeClr>
                </a:solidFill>
                <a:effectLst>
                  <a:outerShdw blurRad="38100" dist="25400" dir="5400000" algn="tl" rotWithShape="0">
                    <a:srgbClr val="000000">
                      <a:alpha val="43000"/>
                    </a:srgbClr>
                  </a:outerShdw>
                </a:effectLst>
              </a:rPr>
              <a:t>订立</a:t>
            </a:r>
          </a:p>
        </p:txBody>
      </p:sp>
    </p:spTree>
    <p:extLst>
      <p:ext uri="{BB962C8B-B14F-4D97-AF65-F5344CB8AC3E}">
        <p14:creationId xmlns:p14="http://schemas.microsoft.com/office/powerpoint/2010/main" val="3046628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实例展示</a:t>
            </a:r>
            <a:endParaRPr lang="zh-CN" altLang="en-US" dirty="0"/>
          </a:p>
        </p:txBody>
      </p:sp>
      <p:sp>
        <p:nvSpPr>
          <p:cNvPr id="3" name="内容占位符 2"/>
          <p:cNvSpPr>
            <a:spLocks noGrp="1"/>
          </p:cNvSpPr>
          <p:nvPr>
            <p:ph sz="half" idx="1"/>
          </p:nvPr>
        </p:nvSpPr>
        <p:spPr>
          <a:xfrm>
            <a:off x="457200" y="2522552"/>
            <a:ext cx="7935338" cy="4002792"/>
          </a:xfrm>
        </p:spPr>
        <p:txBody>
          <a:bodyPr/>
          <a:lstStyle/>
          <a:p>
            <a:pPr marL="0" indent="0">
              <a:buNone/>
            </a:pPr>
            <a:r>
              <a:rPr lang="en-US" altLang="zh-CN" dirty="0"/>
              <a:t> </a:t>
            </a:r>
            <a:r>
              <a:rPr lang="en-US" altLang="zh-CN" dirty="0" smtClean="0"/>
              <a:t>       </a:t>
            </a:r>
            <a:r>
              <a:rPr lang="zh-CN" altLang="zh-CN" dirty="0" smtClean="0"/>
              <a:t>司博</a:t>
            </a:r>
            <a:r>
              <a:rPr lang="zh-CN" altLang="zh-CN" dirty="0"/>
              <a:t>先生要成立上海司博进出口公司，首先要向所在地工商行政管理局职能部门办理企业名称预先核准申请，核准后依法办理公司设立登记手续，获取企业法人营业执照，凭其刻制公司印章、财务专用章和法人代表印章。</a:t>
            </a:r>
          </a:p>
        </p:txBody>
      </p:sp>
    </p:spTree>
    <p:extLst>
      <p:ext uri="{BB962C8B-B14F-4D97-AF65-F5344CB8AC3E}">
        <p14:creationId xmlns:p14="http://schemas.microsoft.com/office/powerpoint/2010/main" val="3131361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5"/>
          <p:cNvPicPr>
            <a:picLocks noGrp="1" noChangeAspect="1"/>
          </p:cNvPicPr>
          <p:nvPr>
            <p:ph sz="half" idx="2"/>
          </p:nvPr>
        </p:nvPicPr>
        <p:blipFill rotWithShape="1">
          <a:blip r:embed="rId2"/>
          <a:srcRect b="28424"/>
          <a:stretch/>
        </p:blipFill>
        <p:spPr>
          <a:xfrm>
            <a:off x="1475656" y="764705"/>
            <a:ext cx="6340818" cy="5832648"/>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2142518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124744"/>
            <a:ext cx="8229600" cy="1010376"/>
          </a:xfrm>
        </p:spPr>
        <p:txBody>
          <a:bodyPr>
            <a:normAutofit fontScale="90000"/>
          </a:bodyPr>
          <a:lstStyle/>
          <a:p>
            <a:pPr algn="ctr"/>
            <a:r>
              <a:rPr lang="zh-CN" altLang="zh-CN" b="1" dirty="0" smtClean="0"/>
              <a:t>项目背景</a:t>
            </a:r>
            <a:r>
              <a:rPr lang="zh-CN" altLang="zh-CN" dirty="0" smtClean="0"/>
              <a:t/>
            </a:r>
            <a:br>
              <a:rPr lang="zh-CN" altLang="zh-CN" dirty="0" smtClean="0"/>
            </a:br>
            <a:endParaRPr lang="zh-CN" altLang="en-US" dirty="0"/>
          </a:p>
        </p:txBody>
      </p:sp>
      <p:sp>
        <p:nvSpPr>
          <p:cNvPr id="3" name="内容占位符 2"/>
          <p:cNvSpPr>
            <a:spLocks noGrp="1"/>
          </p:cNvSpPr>
          <p:nvPr>
            <p:ph idx="1"/>
          </p:nvPr>
        </p:nvSpPr>
        <p:spPr>
          <a:xfrm>
            <a:off x="457200" y="1772816"/>
            <a:ext cx="8229600" cy="4551784"/>
          </a:xfrm>
        </p:spPr>
        <p:txBody>
          <a:bodyPr>
            <a:normAutofit/>
          </a:bodyPr>
          <a:lstStyle/>
          <a:p>
            <a:pPr marL="0" indent="0">
              <a:buNone/>
            </a:pPr>
            <a:r>
              <a:rPr lang="en-US" altLang="zh-CN" sz="2400" dirty="0" smtClean="0"/>
              <a:t>        </a:t>
            </a:r>
            <a:r>
              <a:rPr lang="zh-CN" altLang="zh-CN" sz="2400" dirty="0" smtClean="0"/>
              <a:t>由于</a:t>
            </a:r>
            <a:r>
              <a:rPr lang="zh-CN" altLang="zh-CN" sz="2400" dirty="0"/>
              <a:t>进出口贸易公司除少数企业外，一般都没有自己的生产实体，或者有实体的不能满足订单生产要求的，就需要根据外贸订单的要求选择合适的加工生产企业。签订加工合同之前，必须了解委托加工企业的生产规模、生产能力和企业信誉。有些订单要求的商品材料和辅料或者零部件也会向供应商进行采购，或委托相关企业进行加工生产，并与其签订购货合同或加工合同。</a:t>
            </a:r>
          </a:p>
          <a:p>
            <a:pPr marL="0" indent="0">
              <a:buNone/>
            </a:pPr>
            <a:r>
              <a:rPr lang="en-US" altLang="zh-CN" sz="2400" dirty="0" smtClean="0"/>
              <a:t>        </a:t>
            </a:r>
            <a:r>
              <a:rPr lang="zh-CN" altLang="zh-CN" sz="2400" dirty="0" smtClean="0"/>
              <a:t>一</a:t>
            </a:r>
            <a:r>
              <a:rPr lang="zh-CN" altLang="zh-CN" sz="2400" dirty="0"/>
              <a:t>个优秀跟单员必须具备签订加工活购货合同的基本能力，为此必须要了解合同的格式、条款和要求。</a:t>
            </a:r>
            <a:endParaRPr lang="zh-CN" altLang="en-US" sz="2400" dirty="0"/>
          </a:p>
        </p:txBody>
      </p:sp>
    </p:spTree>
    <p:extLst>
      <p:ext uri="{BB962C8B-B14F-4D97-AF65-F5344CB8AC3E}">
        <p14:creationId xmlns:p14="http://schemas.microsoft.com/office/powerpoint/2010/main" val="2314279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任务一 选择生产加工</a:t>
            </a:r>
            <a:r>
              <a:rPr lang="zh-CN" altLang="en-US" b="1" dirty="0" smtClean="0"/>
              <a:t>企业</a:t>
            </a:r>
            <a:endParaRPr lang="en-US" altLang="zh-CN" b="1" dirty="0" smtClean="0"/>
          </a:p>
          <a:p>
            <a:pPr algn="ctr"/>
            <a:endParaRPr lang="zh-CN" altLang="en-US" dirty="0"/>
          </a:p>
        </p:txBody>
      </p:sp>
    </p:spTree>
    <p:extLst>
      <p:ext uri="{BB962C8B-B14F-4D97-AF65-F5344CB8AC3E}">
        <p14:creationId xmlns:p14="http://schemas.microsoft.com/office/powerpoint/2010/main" val="3245765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95536" y="692696"/>
            <a:ext cx="8229600" cy="1143000"/>
          </a:xfrm>
        </p:spPr>
        <p:txBody>
          <a:bodyPr/>
          <a:lstStyle/>
          <a:p>
            <a:r>
              <a:rPr lang="zh-CN" altLang="zh-CN" dirty="0" smtClean="0"/>
              <a:t>学习指南</a:t>
            </a:r>
            <a:endParaRPr lang="zh-CN" altLang="en-US" dirty="0"/>
          </a:p>
        </p:txBody>
      </p:sp>
      <p:sp>
        <p:nvSpPr>
          <p:cNvPr id="5" name="内容占位符 2"/>
          <p:cNvSpPr txBox="1">
            <a:spLocks/>
          </p:cNvSpPr>
          <p:nvPr/>
        </p:nvSpPr>
        <p:spPr>
          <a:xfrm>
            <a:off x="1166936" y="2064216"/>
            <a:ext cx="8229600" cy="438912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一、生产企业的分类</a:t>
            </a:r>
            <a:endParaRPr lang="zh-CN" altLang="zh-CN"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1</a:t>
            </a:r>
            <a:r>
              <a:rPr lang="zh-CN" altLang="zh-CN" sz="2400" dirty="0">
                <a:latin typeface="黑体" panose="02010609060101010101" pitchFamily="49" charset="-122"/>
                <a:ea typeface="黑体" panose="02010609060101010101" pitchFamily="49" charset="-122"/>
              </a:rPr>
              <a:t>．需求计划型</a:t>
            </a:r>
            <a:endParaRPr lang="en-US" altLang="zh-CN"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2</a:t>
            </a:r>
            <a:r>
              <a:rPr lang="zh-CN" altLang="zh-CN" sz="2400" dirty="0">
                <a:latin typeface="黑体" panose="02010609060101010101" pitchFamily="49" charset="-122"/>
                <a:ea typeface="黑体" panose="02010609060101010101" pitchFamily="49" charset="-122"/>
              </a:rPr>
              <a:t>．订单生产型</a:t>
            </a: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二、生产企业的部门结构</a:t>
            </a:r>
            <a:endParaRPr lang="zh-CN" altLang="zh-CN" sz="24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三、生产企业的部门职能</a:t>
            </a:r>
            <a:endParaRPr lang="zh-CN" altLang="zh-CN" sz="24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四、选择合适生产企业的途径</a:t>
            </a:r>
            <a:endParaRPr lang="zh-CN" altLang="zh-CN" sz="24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五、选择合适生产企业的基本方法</a:t>
            </a:r>
            <a:endParaRPr lang="zh-CN" altLang="zh-CN" sz="2400" dirty="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2400" b="1" dirty="0">
                <a:latin typeface="黑体" panose="02010609060101010101" pitchFamily="49" charset="-122"/>
                <a:ea typeface="黑体" panose="02010609060101010101" pitchFamily="49" charset="-122"/>
              </a:rPr>
              <a:t>六、选择合适生产企业注意事项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657075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实例展示</a:t>
            </a:r>
            <a:endParaRPr lang="zh-CN" altLang="en-US" dirty="0"/>
          </a:p>
        </p:txBody>
      </p:sp>
      <p:sp>
        <p:nvSpPr>
          <p:cNvPr id="3" name="内容占位符 2"/>
          <p:cNvSpPr>
            <a:spLocks noGrp="1"/>
          </p:cNvSpPr>
          <p:nvPr>
            <p:ph idx="1"/>
          </p:nvPr>
        </p:nvSpPr>
        <p:spPr>
          <a:xfrm>
            <a:off x="457200" y="2492896"/>
            <a:ext cx="8229600" cy="3831704"/>
          </a:xfrm>
        </p:spPr>
        <p:txBody>
          <a:bodyPr/>
          <a:lstStyle/>
          <a:p>
            <a:pPr marL="0" indent="0">
              <a:buNone/>
            </a:pPr>
            <a:r>
              <a:rPr lang="en-US" altLang="zh-CN" dirty="0" smtClean="0"/>
              <a:t>        </a:t>
            </a:r>
            <a:r>
              <a:rPr lang="zh-CN" altLang="zh-CN" dirty="0" smtClean="0"/>
              <a:t>上海司博进出口公司通过商务网站等各种信息途径，收集服装加工生产企业的信息，了解生产企业的商业信誉、生产规模、生产设备和技术水平等情况。跟单员司博先生根据收集到的各种信息进行分析，在综合评价的基础上选定了宁波服装有限公司作为男式全棉</a:t>
            </a:r>
            <a:r>
              <a:rPr lang="en-US" altLang="zh-CN" dirty="0" smtClean="0"/>
              <a:t>6</a:t>
            </a:r>
            <a:r>
              <a:rPr lang="zh-CN" altLang="zh-CN" dirty="0" smtClean="0"/>
              <a:t>袋短裤的加工生产单位</a:t>
            </a:r>
            <a:endParaRPr lang="zh-CN" altLang="zh-CN" dirty="0"/>
          </a:p>
        </p:txBody>
      </p:sp>
    </p:spTree>
    <p:extLst>
      <p:ext uri="{BB962C8B-B14F-4D97-AF65-F5344CB8AC3E}">
        <p14:creationId xmlns:p14="http://schemas.microsoft.com/office/powerpoint/2010/main" val="2575779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实例展示</a:t>
            </a:r>
            <a:endParaRPr lang="zh-CN" altLang="en-US" dirty="0"/>
          </a:p>
        </p:txBody>
      </p:sp>
      <p:sp>
        <p:nvSpPr>
          <p:cNvPr id="3" name="内容占位符 2"/>
          <p:cNvSpPr>
            <a:spLocks noGrp="1"/>
          </p:cNvSpPr>
          <p:nvPr>
            <p:ph sz="half" idx="1"/>
          </p:nvPr>
        </p:nvSpPr>
        <p:spPr>
          <a:xfrm>
            <a:off x="457200" y="1920085"/>
            <a:ext cx="8147248" cy="4434840"/>
          </a:xfrm>
        </p:spPr>
        <p:txBody>
          <a:bodyPr/>
          <a:lstStyle/>
          <a:p>
            <a:pPr marL="0" indent="0">
              <a:buNone/>
            </a:pPr>
            <a:r>
              <a:rPr lang="zh-CN" altLang="zh-CN" b="1" dirty="0"/>
              <a:t>一、上海司博进出口公司收集服装加工企业的信息</a:t>
            </a:r>
            <a:endParaRPr lang="en-US" altLang="zh-CN" b="1" dirty="0"/>
          </a:p>
        </p:txBody>
      </p:sp>
      <p:pic>
        <p:nvPicPr>
          <p:cNvPr id="6" name="内容占位符 5"/>
          <p:cNvPicPr>
            <a:picLocks noGrp="1" noChangeAspect="1"/>
          </p:cNvPicPr>
          <p:nvPr>
            <p:ph sz="half" idx="2"/>
          </p:nvPr>
        </p:nvPicPr>
        <p:blipFill>
          <a:blip r:embed="rId2"/>
          <a:stretch>
            <a:fillRect/>
          </a:stretch>
        </p:blipFill>
        <p:spPr>
          <a:xfrm>
            <a:off x="344534" y="2924944"/>
            <a:ext cx="8475938" cy="2664296"/>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3981124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实例展示</a:t>
            </a:r>
            <a:endParaRPr lang="zh-CN" altLang="en-US" dirty="0"/>
          </a:p>
        </p:txBody>
      </p:sp>
      <p:sp>
        <p:nvSpPr>
          <p:cNvPr id="3" name="内容占位符 2"/>
          <p:cNvSpPr>
            <a:spLocks noGrp="1"/>
          </p:cNvSpPr>
          <p:nvPr>
            <p:ph sz="half" idx="1"/>
          </p:nvPr>
        </p:nvSpPr>
        <p:spPr>
          <a:xfrm>
            <a:off x="457200" y="1920085"/>
            <a:ext cx="8003232" cy="4434840"/>
          </a:xfrm>
        </p:spPr>
        <p:txBody>
          <a:bodyPr/>
          <a:lstStyle/>
          <a:p>
            <a:pPr marL="0" indent="0">
              <a:buNone/>
            </a:pPr>
            <a:r>
              <a:rPr lang="zh-CN" altLang="zh-CN" b="1" dirty="0"/>
              <a:t>二、上海司博进出口公司确定生产加工企业</a:t>
            </a:r>
            <a:endParaRPr lang="zh-CN" altLang="zh-CN" dirty="0"/>
          </a:p>
        </p:txBody>
      </p:sp>
      <p:pic>
        <p:nvPicPr>
          <p:cNvPr id="7" name="内容占位符 6"/>
          <p:cNvPicPr>
            <a:picLocks noGrp="1" noChangeAspect="1"/>
          </p:cNvPicPr>
          <p:nvPr>
            <p:ph sz="half" idx="2"/>
          </p:nvPr>
        </p:nvPicPr>
        <p:blipFill>
          <a:blip r:embed="rId2"/>
          <a:stretch>
            <a:fillRect/>
          </a:stretch>
        </p:blipFill>
        <p:spPr>
          <a:xfrm>
            <a:off x="303455" y="2924944"/>
            <a:ext cx="8589025" cy="2718333"/>
          </a:xfrm>
          <a:prstGeom prst="rect">
            <a:avLst/>
          </a:prstGeom>
          <a:noFill/>
          <a:ln w="76200">
            <a:solidFill>
              <a:schemeClr val="accent3"/>
            </a:solidFill>
            <a:miter lim="800000"/>
            <a:headEnd/>
            <a:tailEnd/>
          </a:ln>
        </p:spPr>
      </p:pic>
    </p:spTree>
    <p:extLst>
      <p:ext uri="{BB962C8B-B14F-4D97-AF65-F5344CB8AC3E}">
        <p14:creationId xmlns:p14="http://schemas.microsoft.com/office/powerpoint/2010/main" val="2119134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83568" y="3573016"/>
            <a:ext cx="8305800" cy="1143000"/>
          </a:xfrm>
          <a:prstGeom prst="rect">
            <a:avLst/>
          </a:prstGeom>
        </p:spPr>
        <p:txBody>
          <a:bodyPr vert="horz" lIns="0" tIns="45720" rIns="0" bIns="0" anchor="b">
            <a:noAutofit/>
            <a:scene3d>
              <a:camera prst="orthographicFront"/>
              <a:lightRig rig="freezing" dir="t">
                <a:rot lat="0" lon="0" rev="5640000"/>
              </a:lightRig>
            </a:scene3d>
            <a:sp3d prstMaterial="flat">
              <a:contourClr>
                <a:schemeClr val="tx2"/>
              </a:contourClr>
            </a:sp3d>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zh-CN" altLang="en-US" b="1" dirty="0"/>
              <a:t>任务二  签订加工生产</a:t>
            </a:r>
            <a:r>
              <a:rPr lang="zh-CN" altLang="en-US" b="1" dirty="0" smtClean="0"/>
              <a:t>合同</a:t>
            </a:r>
            <a:endParaRPr lang="en-US" altLang="zh-CN" b="1" dirty="0"/>
          </a:p>
          <a:p>
            <a:pPr algn="ctr"/>
            <a:endParaRPr lang="zh-CN" altLang="en-US" b="1" dirty="0"/>
          </a:p>
        </p:txBody>
      </p:sp>
    </p:spTree>
    <p:extLst>
      <p:ext uri="{BB962C8B-B14F-4D97-AF65-F5344CB8AC3E}">
        <p14:creationId xmlns:p14="http://schemas.microsoft.com/office/powerpoint/2010/main" val="4116789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95536" y="692696"/>
            <a:ext cx="8229600" cy="1143000"/>
          </a:xfrm>
        </p:spPr>
        <p:txBody>
          <a:bodyPr/>
          <a:lstStyle/>
          <a:p>
            <a:r>
              <a:rPr lang="zh-CN" altLang="zh-CN" dirty="0" smtClean="0"/>
              <a:t>学习指南</a:t>
            </a:r>
            <a:endParaRPr lang="zh-CN" altLang="en-US" dirty="0"/>
          </a:p>
        </p:txBody>
      </p:sp>
      <p:sp>
        <p:nvSpPr>
          <p:cNvPr id="5" name="内容占位符 2"/>
          <p:cNvSpPr txBox="1">
            <a:spLocks/>
          </p:cNvSpPr>
          <p:nvPr/>
        </p:nvSpPr>
        <p:spPr>
          <a:xfrm>
            <a:off x="457200" y="2492896"/>
            <a:ext cx="8229600" cy="3831704"/>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altLang="zh-CN" dirty="0" smtClean="0"/>
              <a:t>        </a:t>
            </a:r>
            <a:r>
              <a:rPr lang="zh-CN" altLang="zh-CN" dirty="0" smtClean="0"/>
              <a:t>当</a:t>
            </a:r>
            <a:r>
              <a:rPr lang="zh-CN" altLang="zh-CN" dirty="0"/>
              <a:t>委托方与被委托方就某货物的加工生产达成一致意见后，必须根据磋商的结果拟订加工生产合同一式二份，并寄送至被委托方确认。被委托方无修改意见，则签字盖章，并回寄委托方签章。加工合同经双方签章后，正式生效，并作为双方履行合同的依据。</a:t>
            </a:r>
          </a:p>
        </p:txBody>
      </p:sp>
    </p:spTree>
    <p:extLst>
      <p:ext uri="{BB962C8B-B14F-4D97-AF65-F5344CB8AC3E}">
        <p14:creationId xmlns:p14="http://schemas.microsoft.com/office/powerpoint/2010/main" val="18831723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427</TotalTime>
  <Words>426</Words>
  <Application>Microsoft Office PowerPoint</Application>
  <PresentationFormat>全屏显示(4:3)</PresentationFormat>
  <Paragraphs>27</Paragraphs>
  <Slides>11</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隶书</vt:lpstr>
      <vt:lpstr>宋体</vt:lpstr>
      <vt:lpstr>Calibri</vt:lpstr>
      <vt:lpstr>Constantia</vt:lpstr>
      <vt:lpstr>Wingdings</vt:lpstr>
      <vt:lpstr>Wingdings 2</vt:lpstr>
      <vt:lpstr>流畅</vt:lpstr>
      <vt:lpstr>PowerPoint 演示文稿</vt:lpstr>
      <vt:lpstr>项目背景 </vt:lpstr>
      <vt:lpstr>PowerPoint 演示文稿</vt:lpstr>
      <vt:lpstr>学习指南</vt:lpstr>
      <vt:lpstr>实例展示</vt:lpstr>
      <vt:lpstr>实例展示</vt:lpstr>
      <vt:lpstr>实例展示</vt:lpstr>
      <vt:lpstr>PowerPoint 演示文稿</vt:lpstr>
      <vt:lpstr>学习指南</vt:lpstr>
      <vt:lpstr>实例展示</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liu</dc:creator>
  <cp:lastModifiedBy>刘</cp:lastModifiedBy>
  <cp:revision>87</cp:revision>
  <dcterms:created xsi:type="dcterms:W3CDTF">2015-03-02T06:40:48Z</dcterms:created>
  <dcterms:modified xsi:type="dcterms:W3CDTF">2021-02-25T09:01:23Z</dcterms:modified>
</cp:coreProperties>
</file>