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63.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70990" y="313055"/>
            <a:ext cx="9479915" cy="787400"/>
          </a:xfrm>
        </p:spPr>
        <p:txBody>
          <a:bodyPr/>
          <a:lstStyle>
            <a:lvl1pPr>
              <a:defRPr sz="2400" b="1" baseline="0">
                <a:solidFill>
                  <a:schemeClr val="tx1"/>
                </a:solidFill>
                <a:latin typeface="华文细黑" panose="02010600040101010101" pitchFamily="2" charset="-122"/>
                <a:ea typeface="华文细黑" panose="0201060004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539240" y="390525"/>
            <a:ext cx="8267065" cy="628650"/>
          </a:xfrm>
        </p:spPr>
        <p:txBody>
          <a:bodyPr>
            <a:noAutofit/>
          </a:bodyPr>
          <a:lstStyle>
            <a:lvl1pPr algn="l">
              <a:defRPr lang="zh-CN" altLang="zh-CN">
                <a:latin typeface="华文细黑" panose="02010600040101010101" pitchFamily="2" charset="-122"/>
                <a:ea typeface="华文细黑" panose="02010600040101010101" pitchFamily="2"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371600"/>
            <a:ext cx="5384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solidFill>
                <a:srgbClr val="000000"/>
              </a:solidFill>
            </a:endParaRPr>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solidFill>
                <a:srgbClr val="000000"/>
              </a:solidFill>
            </a:endParaRPr>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solidFill>
                  <a:srgbClr val="000000"/>
                </a:solidFill>
              </a:rPr>
            </a:fld>
            <a:endParaRPr lang="zh-CN" alt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1" Type="http://schemas.openxmlformats.org/officeDocument/2006/relationships/theme" Target="../theme/theme2.xml"/><Relationship Id="rId10" Type="http://schemas.openxmlformats.org/officeDocument/2006/relationships/image" Target="../media/image7.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5"/>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 name="图片 1" descr="图片1"/>
          <p:cNvPicPr>
            <a:picLocks noChangeAspect="1"/>
          </p:cNvPicPr>
          <p:nvPr userDrawn="1"/>
        </p:nvPicPr>
        <p:blipFill>
          <a:blip r:embed="rId6"/>
          <a:stretch>
            <a:fillRect/>
          </a:stretch>
        </p:blipFill>
        <p:spPr>
          <a:xfrm>
            <a:off x="0" y="-1270"/>
            <a:ext cx="12192000" cy="1096645"/>
          </a:xfrm>
          <a:prstGeom prst="rect">
            <a:avLst/>
          </a:prstGeom>
        </p:spPr>
      </p:pic>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5" name="内容占位符 4"/>
          <p:cNvPicPr>
            <a:picLocks noChangeAspect="1"/>
          </p:cNvPicPr>
          <p:nvPr userDrawn="1"/>
        </p:nvPicPr>
        <p:blipFill>
          <a:blip r:embed="rId7"/>
          <a:stretch>
            <a:fillRect/>
          </a:stretch>
        </p:blipFill>
        <p:spPr>
          <a:xfrm>
            <a:off x="0" y="0"/>
            <a:ext cx="1417955" cy="1094740"/>
          </a:xfrm>
          <a:prstGeom prst="rect">
            <a:avLst/>
          </a:prstGeom>
          <a:noFill/>
          <a:ln>
            <a:noFill/>
          </a:ln>
          <a:effectLst/>
        </p:spPr>
      </p:pic>
      <p:pic>
        <p:nvPicPr>
          <p:cNvPr id="17" name="图片 16"/>
          <p:cNvPicPr>
            <a:picLocks noChangeAspect="1"/>
          </p:cNvPicPr>
          <p:nvPr userDrawn="1"/>
        </p:nvPicPr>
        <p:blipFill>
          <a:blip r:embed="rId8"/>
          <a:stretch>
            <a:fillRect/>
          </a:stretch>
        </p:blipFill>
        <p:spPr>
          <a:xfrm>
            <a:off x="1417955" y="-1270"/>
            <a:ext cx="10755630" cy="1096645"/>
          </a:xfrm>
          <a:prstGeom prst="rect">
            <a:avLst/>
          </a:prstGeom>
        </p:spPr>
      </p:pic>
      <p:pic>
        <p:nvPicPr>
          <p:cNvPr id="12" name="图片 11"/>
          <p:cNvPicPr>
            <a:picLocks noChangeAspect="1"/>
          </p:cNvPicPr>
          <p:nvPr userDrawn="1"/>
        </p:nvPicPr>
        <p:blipFill>
          <a:blip r:embed="rId9"/>
          <a:stretch>
            <a:fillRect/>
          </a:stretch>
        </p:blipFill>
        <p:spPr>
          <a:xfrm>
            <a:off x="-12700" y="6483985"/>
            <a:ext cx="12204700" cy="390525"/>
          </a:xfrm>
          <a:prstGeom prst="rect">
            <a:avLst/>
          </a:prstGeom>
        </p:spPr>
      </p:pic>
      <p:pic>
        <p:nvPicPr>
          <p:cNvPr id="6" name="图片 5" descr="WPS图片编辑"/>
          <p:cNvPicPr>
            <a:picLocks noChangeAspect="1"/>
          </p:cNvPicPr>
          <p:nvPr userDrawn="1"/>
        </p:nvPicPr>
        <p:blipFill>
          <a:blip r:embed="rId10"/>
          <a:stretch>
            <a:fillRect/>
          </a:stretch>
        </p:blipFill>
        <p:spPr>
          <a:xfrm>
            <a:off x="9872345" y="6533515"/>
            <a:ext cx="2148205" cy="32131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封面02"/>
          <p:cNvPicPr>
            <a:picLocks noChangeAspect="1"/>
          </p:cNvPicPr>
          <p:nvPr/>
        </p:nvPicPr>
        <p:blipFill>
          <a:blip r:embed="rId1"/>
          <a:stretch>
            <a:fillRect/>
          </a:stretch>
        </p:blipFill>
        <p:spPr>
          <a:xfrm>
            <a:off x="7620" y="0"/>
            <a:ext cx="12176760" cy="6858000"/>
          </a:xfrm>
          <a:prstGeom prst="rect">
            <a:avLst/>
          </a:prstGeom>
        </p:spPr>
      </p:pic>
      <p:sp>
        <p:nvSpPr>
          <p:cNvPr id="8" name="文本框 7"/>
          <p:cNvSpPr txBox="1"/>
          <p:nvPr/>
        </p:nvSpPr>
        <p:spPr>
          <a:xfrm>
            <a:off x="3380740" y="3199130"/>
            <a:ext cx="8803640" cy="706755"/>
          </a:xfrm>
          <a:prstGeom prst="rect">
            <a:avLst/>
          </a:prstGeom>
          <a:noFill/>
        </p:spPr>
        <p:txBody>
          <a:bodyPr wrap="square" rtlCol="0">
            <a:spAutoFit/>
          </a:bodyPr>
          <a:p>
            <a:r>
              <a:rPr sz="4000" b="1" dirty="0">
                <a:solidFill>
                  <a:srgbClr val="000000"/>
                </a:solidFill>
                <a:latin typeface="华文细黑" panose="02010600040101010101" pitchFamily="2" charset="-122"/>
                <a:ea typeface="华文细黑" panose="02010600040101010101" pitchFamily="2" charset="-122"/>
                <a:sym typeface="+mn-ea"/>
              </a:rPr>
              <a:t>第五章　资产	</a:t>
            </a:r>
            <a:endParaRPr lang="zh-CN" altLang="en-US" sz="4000" b="1" dirty="0">
              <a:solidFill>
                <a:srgbClr val="000000"/>
              </a:solidFill>
              <a:latin typeface="华文细黑" panose="02010600040101010101" pitchFamily="2" charset="-122"/>
              <a:ea typeface="华文细黑"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应收及预付款项</a:t>
            </a:r>
            <a:endParaRPr lang="zh-CN" altLang="en-US"/>
          </a:p>
        </p:txBody>
      </p:sp>
      <p:sp>
        <p:nvSpPr>
          <p:cNvPr id="3" name="内容占位符 2"/>
          <p:cNvSpPr>
            <a:spLocks noGrp="1"/>
          </p:cNvSpPr>
          <p:nvPr>
            <p:ph idx="1"/>
          </p:nvPr>
        </p:nvSpPr>
        <p:spPr>
          <a:xfrm>
            <a:off x="622301" y="1418590"/>
            <a:ext cx="10947400" cy="5016499"/>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四、其他应收款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(一)其他应收款的内容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(1)应收的各种赔款、罚款,如因企业财产等遭受意外损失而应向有关保险公司收取的赔款等;</a:t>
            </a:r>
            <a:endParaRPr lang="zh-CN" altLang="en-US"/>
          </a:p>
          <a:p>
            <a:r>
              <a:rPr lang="zh-CN" altLang="en-US"/>
              <a:t>(2)应收的出租包装物租金;</a:t>
            </a:r>
            <a:endParaRPr lang="zh-CN" altLang="en-US"/>
          </a:p>
          <a:p>
            <a:r>
              <a:rPr lang="zh-CN" altLang="en-US"/>
              <a:t>(3)应向职工收取的各种垫付款项,如为职工垫付的水电费、应由职工负担的医药费、房租费等;</a:t>
            </a:r>
            <a:endParaRPr lang="zh-CN" altLang="en-US"/>
          </a:p>
          <a:p>
            <a:r>
              <a:rPr lang="zh-CN" altLang="en-US"/>
              <a:t>(4)存出保证金,如租入包装物支付的押金;</a:t>
            </a:r>
            <a:endParaRPr lang="zh-CN" altLang="en-US"/>
          </a:p>
          <a:p>
            <a:r>
              <a:rPr lang="zh-CN" altLang="en-US"/>
              <a:t>(5)其他各种应收、暂付款项。</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(二)其他应收款的核算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了反映和监督其他应收款的增减变动及其结存情况,企业应当设置“其他应收款”账户。该账户的性质属于资产类账户,借方登记其他应收款的增加,贷方登记其他应收款的收回,期末余额一般在借方,反映企业尚未收回的其他应收款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存货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一、存货概述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(一)存货的概念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(二)存货的特点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(三)存货的种类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(四)存货成本的确定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存货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二、存货的购进</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原材料采购成本的确定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原材料是指企业在生产过程中经过加工改变其形态或性质并构成产品主要实体的各种原料、主要材料和外购半成品,以及不构成产品实体但有助于产品形成的辅助材料。原材料具体包括原料及主要材料、辅助材料、外购半成品(外购件)、修理用备件(备品备件)、包装材料、燃料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(二)原材料按实际成本核算的会计处理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原材料按实际成本计价核算时,材料的收发及结存,无论是总分类核算还是明细分类核算,均按照实际成本计价。使用的账户有“原材料”“在途物资”等。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存货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三、存货的发出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(一)发出存货的计价方法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1.个别计价法</a:t>
            </a:r>
            <a:endParaRPr lang="zh-CN" altLang="en-US"/>
          </a:p>
          <a:p>
            <a:r>
              <a:rPr lang="zh-CN" altLang="en-US"/>
              <a:t>2.先进先出法</a:t>
            </a:r>
            <a:endParaRPr lang="zh-CN" altLang="en-US"/>
          </a:p>
          <a:p>
            <a:r>
              <a:rPr lang="zh-CN" altLang="en-US"/>
              <a:t>3.月末一次加权平均法</a:t>
            </a:r>
            <a:endParaRPr lang="zh-CN" altLang="en-US"/>
          </a:p>
          <a:p>
            <a:r>
              <a:rPr lang="zh-CN" altLang="en-US"/>
              <a:t>4.移动加权平均法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(二)存货结存数量的确定方法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1.实地盘存制</a:t>
            </a:r>
            <a:endParaRPr lang="zh-CN" altLang="en-US"/>
          </a:p>
          <a:p>
            <a:r>
              <a:rPr lang="zh-CN" altLang="en-US"/>
              <a:t>2.永续盘存制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存货</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(三)发出存货的会计处理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月末,企业根据领料单等编制“发料凭证汇总表”,应当根据所发出材料的用途,分别借记“生产成本”“制造费用”“销售费用”“管理费用”等账户,贷记“原材料”账户。</a:t>
            </a:r>
            <a:endParaRPr lang="zh-CN" altLang="en-US"/>
          </a:p>
          <a:p>
            <a:r>
              <a:rPr lang="zh-CN" altLang="en-US"/>
              <a:t>【例5-25】　202×年5月,龙顺公司根据“发料凭证汇总表”的记录,本月共领用L材料2 900 000元。其中,生产产品领用2 600 000元,车间管理部门领用250 000元,企业行政管理部门领用50 000元。</a:t>
            </a:r>
            <a:endParaRPr lang="zh-CN" altLang="en-US"/>
          </a:p>
          <a:p>
            <a:r>
              <a:rPr lang="zh-CN" altLang="en-US"/>
              <a:t>龙顺公司应编制会计分录如下:</a:t>
            </a:r>
            <a:endParaRPr lang="zh-CN" altLang="en-US"/>
          </a:p>
          <a:p>
            <a:r>
              <a:rPr lang="zh-CN" altLang="en-US"/>
              <a:t>　借:生产成本——基本生产成本	2 600 000</a:t>
            </a:r>
            <a:endParaRPr lang="zh-CN" altLang="en-US"/>
          </a:p>
          <a:p>
            <a:r>
              <a:rPr lang="zh-CN" altLang="en-US"/>
              <a:t>制造费用	250 000</a:t>
            </a:r>
            <a:endParaRPr lang="zh-CN" altLang="en-US"/>
          </a:p>
          <a:p>
            <a:r>
              <a:rPr lang="zh-CN" altLang="en-US"/>
              <a:t>管理费用	50 000</a:t>
            </a:r>
            <a:endParaRPr lang="zh-CN" altLang="en-US"/>
          </a:p>
          <a:p>
            <a:r>
              <a:rPr lang="zh-CN" altLang="en-US"/>
              <a:t>　贷:原材料——L材料	2 900 000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第三节　存货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四、存货的清查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(一)存货盘盈的核算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企业发生存货盘盈时,借记“原材料”“库存商品”等账户,贷记“待处理财产损溢”账户;在按管理权限报经批准后,借记“待处理财产损溢”账户,贷记“管理费用”账户。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(二)存货盘亏及毁损的核算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发生存货盘亏及毁损时,借记“待处理财产损溢”账户,贷记“原材料”“库存商品”等账户。在按管理权限报经批准后,应做如下会计处理:对于入库的残料价值,记入“原材料”等账户;对于应由保险公司和过失人的赔款,记入“其他应收款”账户;扣除残料价值及应由保险公司和过失人赔款后的净损失,属于一般经营损失的部分,记入“管理费用”账户,属于非常损失的部分,记入“营业外支出”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固定资产</a:t>
            </a:r>
            <a:endParaRPr lang="zh-CN" altLang="en-US"/>
          </a:p>
        </p:txBody>
      </p:sp>
      <p:sp>
        <p:nvSpPr>
          <p:cNvPr id="3" name="内容占位符 2"/>
          <p:cNvSpPr>
            <a:spLocks noGrp="1"/>
          </p:cNvSpPr>
          <p:nvPr>
            <p:ph idx="1"/>
          </p:nvPr>
        </p:nvSpPr>
        <p:spPr/>
        <p:txBody>
          <a:bodyPr>
            <a:normAutofit lnSpcReduction="20000"/>
          </a:bodyPr>
          <a:p>
            <a:pPr marL="0" indent="0">
              <a:buNone/>
            </a:pPr>
            <a:r>
              <a:rPr lang="zh-CN" altLang="zh-CN" sz="2600" b="1" dirty="0">
                <a:latin typeface="黑体" panose="02010609060101010101" pitchFamily="49" charset="-122"/>
                <a:ea typeface="黑体" panose="02010609060101010101" pitchFamily="49" charset="-122"/>
              </a:rPr>
              <a:t>一、固定资产概述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(一)固定资产的概念和特征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(二)固定资产的确认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(三)固定资产的分类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固定资产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二、固定资产的计量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(一)固定资产的初始计量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1.外购固定资产成本的计量</a:t>
            </a:r>
            <a:endParaRPr lang="zh-CN" altLang="en-US"/>
          </a:p>
          <a:p>
            <a:r>
              <a:rPr lang="zh-CN" altLang="en-US"/>
              <a:t>2.自行建造固定资产成本的计量</a:t>
            </a:r>
            <a:endParaRPr lang="zh-CN" altLang="en-US"/>
          </a:p>
          <a:p>
            <a:r>
              <a:rPr lang="zh-CN" altLang="en-US"/>
              <a:t>3.投资者投入固定资产成本的计量</a:t>
            </a:r>
            <a:endParaRPr lang="zh-CN" altLang="en-US"/>
          </a:p>
          <a:p>
            <a:r>
              <a:rPr lang="zh-CN" altLang="en-US"/>
              <a:t>4.融资租赁取得固定资产成本的计量</a:t>
            </a:r>
            <a:endParaRPr lang="zh-CN" altLang="en-US"/>
          </a:p>
          <a:p>
            <a:pPr marL="0" algn="just">
              <a:spcBef>
                <a:spcPts val="12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(二)固定资产的后续计量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固定资产的后续计量主要包括固定资产折旧的计提、固定资产后续支出的计量等。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固定资产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三、固定资产的核算</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(一)固定资产增加的核算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1.外购固定资产</a:t>
            </a:r>
            <a:endParaRPr lang="zh-CN" altLang="en-US"/>
          </a:p>
          <a:p>
            <a:r>
              <a:rPr lang="zh-CN" altLang="en-US"/>
              <a:t>2.建造固定资产</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(二)固定资产折旧的核算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1.固定资产折旧概述</a:t>
            </a:r>
            <a:endParaRPr lang="zh-CN" altLang="en-US"/>
          </a:p>
          <a:p>
            <a:r>
              <a:rPr lang="zh-CN" altLang="en-US"/>
              <a:t>2.固定资产折旧范围</a:t>
            </a:r>
            <a:endParaRPr lang="zh-CN" altLang="en-US"/>
          </a:p>
          <a:p>
            <a:r>
              <a:rPr lang="zh-CN" altLang="en-US"/>
              <a:t>3.影响固定资产折旧的因素</a:t>
            </a:r>
            <a:endParaRPr lang="zh-CN" altLang="en-US"/>
          </a:p>
          <a:p>
            <a:r>
              <a:rPr lang="zh-CN" altLang="en-US"/>
              <a:t>4.影响固定资产折旧的方法</a:t>
            </a:r>
            <a:endParaRPr lang="zh-CN" altLang="en-US"/>
          </a:p>
          <a:p>
            <a:r>
              <a:rPr lang="zh-CN" altLang="en-US"/>
              <a:t>5.固定资产折旧的账务处理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固定资产</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(三)固定资产减少的核算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1.固定资产减少概述</a:t>
            </a:r>
            <a:endParaRPr lang="zh-CN" altLang="en-US"/>
          </a:p>
          <a:p>
            <a:r>
              <a:rPr lang="zh-CN" altLang="en-US"/>
              <a:t>2.固定资产减少的账务处理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790190" y="2072005"/>
            <a:ext cx="6361430" cy="3688080"/>
            <a:chOff x="5549" y="2153"/>
            <a:chExt cx="10018" cy="5808"/>
          </a:xfrm>
        </p:grpSpPr>
        <p:grpSp>
          <p:nvGrpSpPr>
            <p:cNvPr id="23556" name="组合 23555"/>
            <p:cNvGrpSpPr/>
            <p:nvPr/>
          </p:nvGrpSpPr>
          <p:grpSpPr>
            <a:xfrm>
              <a:off x="5549" y="215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第一节　货币资金</a:t>
                </a:r>
                <a:endParaRPr lang="en-US" altLang="zh-CN" b="1" dirty="0">
                  <a:latin typeface="汉仪中黑S" panose="00020600040101010101" charset="-122"/>
                  <a:ea typeface="汉仪中黑S" panose="00020600040101010101" charset="-122"/>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49" y="336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第二节　应收及预付款项</a:t>
                </a:r>
                <a:endParaRPr lang="en-US" altLang="zh-CN" b="1" dirty="0">
                  <a:latin typeface="汉仪中黑S" panose="00020600040101010101" charset="-122"/>
                  <a:ea typeface="汉仪中黑S"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49" y="456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第三节　存货</a:t>
                </a:r>
                <a:endParaRPr lang="en-US" altLang="zh-CN" b="1" dirty="0">
                  <a:latin typeface="汉仪中黑S" panose="00020600040101010101" charset="-122"/>
                  <a:ea typeface="汉仪中黑S" panose="00020600040101010101" charset="-122"/>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49" y="576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第四节　固定资产</a:t>
                </a:r>
                <a:endParaRPr lang="en-US" altLang="zh-CN" b="1" dirty="0">
                  <a:latin typeface="汉仪中黑S" panose="00020600040101010101" charset="-122"/>
                  <a:ea typeface="汉仪中黑S" panose="00020600040101010101" charset="-122"/>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a:off x="5549" y="6965"/>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b="1" dirty="0">
                    <a:latin typeface="汉仪中黑S" panose="00020600040101010101" charset="-122"/>
                    <a:ea typeface="汉仪中黑S" panose="00020600040101010101" charset="-122"/>
                    <a:sym typeface="+mn-ea"/>
                  </a:rPr>
                  <a:t>第五节　无形资产</a:t>
                </a:r>
                <a:endParaRPr lang="en-US" altLang="zh-CN" b="1" dirty="0">
                  <a:latin typeface="汉仪中黑S" panose="00020600040101010101" charset="-122"/>
                  <a:ea typeface="汉仪中黑S" panose="00020600040101010101" charset="-122"/>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12"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第四节　固定资产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四、固定资产的清查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(一)固定资产盘亏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在财产清查中盘亏的固定资产,应按盘亏固定资产的账面价值,借记“待处理财产损溢”账户;按已计提的累计折旧,借记“累计折旧”账户;按已计提的减值准备,借记“固定资产减值准备”账户;按固定资产的原价,贷记“固定资产”账户。按管理权限报经批准后处理时,应按可收回的保险赔偿额或过失人赔偿额,借记“其他应收款”账户;按应计入营业外支出的金额,借记“营业外支出”账户,贷记“待处理财产损溢”账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(二)固定资产盘盈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在财产清查中盘盈的固定资产,作为前期差错处理。企业在财产清查中盘盈的固定资产,在按管理权限报经批准处理前,应先通过“以前年度损益调整”账户核算。盘盈的固定资产,应按重置成本确定其入账价值,借记“固定资产”账户,贷记“以前年度损益调整”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无形资产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一、无形资产概述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(一)无形资产的概念及特征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1.无形资产不具有实物形态</a:t>
            </a:r>
            <a:endParaRPr lang="zh-CN" altLang="en-US"/>
          </a:p>
          <a:p>
            <a:r>
              <a:rPr lang="zh-CN" altLang="en-US"/>
              <a:t>2.无形资产属于非货币性长期资产</a:t>
            </a:r>
            <a:endParaRPr lang="zh-CN" altLang="en-US"/>
          </a:p>
          <a:p>
            <a:r>
              <a:rPr lang="zh-CN" altLang="en-US"/>
              <a:t>3.企业持有无形资产的主要目的是为企业使用而非出售</a:t>
            </a:r>
            <a:endParaRPr lang="zh-CN" altLang="en-US"/>
          </a:p>
          <a:p>
            <a:r>
              <a:rPr lang="zh-CN" altLang="en-US"/>
              <a:t>4.在创造经济利益方面具有较大的不确定性</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(二)无形资产的确认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1.与该资产有关的经济利益很可能流入</a:t>
            </a:r>
            <a:endParaRPr lang="zh-CN" altLang="en-US"/>
          </a:p>
          <a:p>
            <a:r>
              <a:rPr lang="zh-CN" altLang="en-US"/>
              <a:t>2.该无形资产的成本能够可靠地计量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无形资产</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(三)无形资产的构成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1.专利权</a:t>
            </a:r>
            <a:endParaRPr lang="zh-CN" altLang="en-US"/>
          </a:p>
          <a:p>
            <a:r>
              <a:rPr lang="zh-CN" altLang="en-US"/>
              <a:t>2.商标权</a:t>
            </a:r>
            <a:endParaRPr lang="zh-CN" altLang="en-US"/>
          </a:p>
          <a:p>
            <a:r>
              <a:rPr lang="zh-CN" altLang="en-US"/>
              <a:t>3.土地使用权</a:t>
            </a:r>
            <a:endParaRPr lang="zh-CN" altLang="en-US"/>
          </a:p>
          <a:p>
            <a:r>
              <a:rPr lang="zh-CN" altLang="en-US"/>
              <a:t>4.非专利技术</a:t>
            </a:r>
            <a:endParaRPr lang="zh-CN" altLang="en-US"/>
          </a:p>
          <a:p>
            <a:r>
              <a:rPr lang="zh-CN" altLang="en-US"/>
              <a:t>5.著作权</a:t>
            </a:r>
            <a:endParaRPr lang="zh-CN" altLang="en-US"/>
          </a:p>
          <a:p>
            <a:r>
              <a:rPr lang="zh-CN" altLang="en-US"/>
              <a:t>6.特许权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第五节　无形资产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二、无形资产的核算</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(一)无形资产增加的核算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(二)无形资产摊销的核算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(三)无形资产减少的核算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货币资金</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一、库存现金</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(一)现金管理制度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1.现金的使用范围</a:t>
            </a:r>
            <a:endParaRPr lang="zh-CN" altLang="en-US"/>
          </a:p>
          <a:p>
            <a:r>
              <a:rPr lang="zh-CN" altLang="en-US"/>
              <a:t>2.现金的限额</a:t>
            </a:r>
            <a:endParaRPr lang="zh-CN" altLang="en-US"/>
          </a:p>
          <a:p>
            <a:r>
              <a:rPr lang="zh-CN" altLang="en-US"/>
              <a:t>3.现金收支的规定</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(二)现金的核算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为了总括地反映企业库存现金的收入、支出和结存情况,企业应当设置“库存现金”账户。该账户的性质属于资产类账户,借方登记现金的增加,贷方登记现金的减少,期末余额在借方,反映企业实际持有的库存现金的金额。企业内部各部门周转使用的备用金,可以单独设置“备用金”账户进行核算。企业应当设置现金总账和现金日记账,分别进行企业库存现金的总分类核算和明细分类核算。</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货币资金</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(三)现金的清查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企业应当按规定进行现金的清查,一般采用实地盘点法,对于清查的结果应当编制“现金盘点报告单”。如果有挪用现金、白条顶库的情况,应及时予以纠正;对于超限额留存的现金,应及时送存银行。</a:t>
            </a:r>
            <a:endParaRPr lang="zh-CN" altLang="en-US"/>
          </a:p>
          <a:p>
            <a:r>
              <a:rPr lang="zh-CN" altLang="en-US"/>
              <a:t>如果账款不符,发现的有待查明原因的现金短缺或溢余,应先通过“待处理财产损溢”账户核算。该账户的性质属于资产类账户,它是专门用来核算企业单位在财产清查过程中待查明原因处理的各种财产物资盘盈、盘亏和毁损及处理情况的账户。为了分别反映和监督企业流动资产和固定资产的盈亏情况,该账户还应设置“待处理流动资产损溢”和“待处理固定资产损溢”两个明细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货币资金</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二、银行存款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(一)银行存款的核算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了总括地反映企业银行存款的增加、支出、减少和结存情况,企业应当设置“银行存款”账户。该账户的性质属于资产类账户,借方登记银行存款的增加,贷方登记银行存款的减少,期末余额在借方,反映企业实际的银行存款数。企业应当设置银行存款总账和银行存款日记账,分别进行银行存款的总分类核算和明细分类核算。</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(二)银行存款的核对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可按开户银行和其他金融机构、存款种类等设置“银行存款日记账”,根据记账凭证,按照业务的发生顺序逐笔登记。每日终了,应结出余额。“银行存款日记账”应定期与“银行对账单”核对,至少每月核对一次。企业银行存款账面余额与银行对账单余额之间如有差额,应编制“银行存款余额调节表”,调节相符,如没有记账错误,调节后的双方余额应相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第一节　货币资金</a:t>
            </a:r>
            <a:endParaRPr lang="zh-CN" altLang="en-US"/>
          </a:p>
        </p:txBody>
      </p:sp>
      <p:sp>
        <p:nvSpPr>
          <p:cNvPr id="3" name="内容占位符 2"/>
          <p:cNvSpPr>
            <a:spLocks noGrp="1"/>
          </p:cNvSpPr>
          <p:nvPr>
            <p:ph idx="1"/>
          </p:nvPr>
        </p:nvSpPr>
        <p:spPr>
          <a:xfrm>
            <a:off x="622301" y="1425575"/>
            <a:ext cx="10947400" cy="5016499"/>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三、其他货币资金</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(一)其他货币资金的内容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(1)银行汇票存款,是指企业为取得银行汇票按规定存入银行的款项。</a:t>
            </a:r>
            <a:endParaRPr lang="zh-CN" altLang="en-US"/>
          </a:p>
          <a:p>
            <a:r>
              <a:rPr lang="zh-CN" altLang="en-US"/>
              <a:t>(2)银行本票存款,是指企业为取得银行本票按规定存入银行的款项。</a:t>
            </a:r>
            <a:endParaRPr lang="zh-CN" altLang="en-US"/>
          </a:p>
          <a:p>
            <a:r>
              <a:rPr lang="zh-CN" altLang="en-US"/>
              <a:t>(3)信用卡存款,是指企业为取得信用卡按规定存入银行的款项。</a:t>
            </a:r>
            <a:endParaRPr lang="zh-CN" altLang="en-US"/>
          </a:p>
          <a:p>
            <a:r>
              <a:rPr lang="zh-CN" altLang="en-US"/>
              <a:t>(4)信用证保证金存款,是指企业为取得信用证按规定存入银行的保证金。</a:t>
            </a:r>
            <a:endParaRPr lang="zh-CN" altLang="en-US"/>
          </a:p>
          <a:p>
            <a:r>
              <a:rPr lang="zh-CN" altLang="en-US"/>
              <a:t>(5)外埠存款,是指企业到外地为进行临时或零星采购时,汇往采购地银行开立采购专户的款项。</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(二)其他货币资金的核算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了反映和监督其他货币资金的收支和结存情况,企业应当设置“其他货币资金”账户。该账户的性质属于资产类账户,借方登记其他货币资金的增加数,贷方登记其他货币资金的减少数,期末余额在借方,反映企业实际持有的其他货币资金。该账户应按其他货币资金的种类设置明细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应收及预付款项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一、应收票据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(一)应收票据概述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应收票据是指企业因销售商品、提供劳务等而收到的商业汇票。商业汇票是一种由出票人签发的、委托付款人在指定日期无条件支付确定的金额给收款人或者持票人的票据。商业汇票的付款期限,最长不得超过6个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(二)应收票据的核算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了反映和监督应收票据取得、票款收回等经济业务,企业应当设置“应收票据”账户。该账户的性质属于资产类账户,借方登记取得的应收票据的面值,贷方登记到期收回票款或到期前向银行贴现的应收票据的票面余额,期末余额在借方,反映企业持有的商业汇票的票面金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应收及预付款项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二、应收账款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(一)应收账款概述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应收账款是指企业因销售商品、提供劳务等经营活动,应向购货单位或接受劳务单位收取的款项,它代表企业未来的经济利益,主要包括企业销售商品或提供劳务等应向有关债务人收取的价款及代购货单位垫付的包装费、运杂费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(二)应收账款的核算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了反映和监督应收账款的增减变动及其结存情况,企业应设置“应收账款”账户,不单独设置“预收账款”账户的企业,预收的账款也在“应收账款”账户中核算。该账户的性质属于资产类账户,借方登记应收账款的增加,贷方登记应收账款的收回及确认的坏账损失,期末余额一般在借方,反映企业尚未收回的应收账款;如果期末余额在贷方,则反映企业预收的账款。</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latin typeface="汉仪中黑S" panose="00020600040101010101" charset="-122"/>
                <a:ea typeface="汉仪中黑S" panose="00020600040101010101" charset="-122"/>
                <a:sym typeface="+mn-ea"/>
              </a:rPr>
              <a:t>第二节　应收及预付款项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三、预付账款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(一)预付账款的内容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预付账款是指企业按照合同规定预付的款项。预付账款是企业暂时被供货单位占用的资金。企业预付货款后,有权要求对方按照合同发货。预付账款必须以购销双方签订合同为条件,按照规定的程序和方法进行核算。</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(二)预付账款的核算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应当设置“预付账款”账户,该账户的性质属于资产类账户,核算预付账款的增减变动及其结存情况。该账户的借方登记预付款的增加,贷方登记收到供应单位发来的材料物资而应冲销的预付款,即预付款减少,期末余额一般在借方,表示尚未结算的预付款余额。预付款项情况不多的企业,可以不设置“预付账款”账户,而直接设置“应付账款”账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4277</Words>
  <Application>WPS 演示</Application>
  <PresentationFormat>宽屏</PresentationFormat>
  <Paragraphs>209</Paragraphs>
  <Slides>23</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23</vt:i4>
      </vt:variant>
    </vt:vector>
  </HeadingPairs>
  <TitlesOfParts>
    <vt:vector size="38" baseType="lpstr">
      <vt:lpstr>Arial</vt:lpstr>
      <vt:lpstr>宋体</vt:lpstr>
      <vt:lpstr>Wingdings</vt:lpstr>
      <vt:lpstr>Wingdings</vt:lpstr>
      <vt:lpstr>微软雅黑</vt:lpstr>
      <vt:lpstr>Calibri</vt:lpstr>
      <vt:lpstr>Arial Unicode MS</vt:lpstr>
      <vt:lpstr>GungsuhChe</vt:lpstr>
      <vt:lpstr>Malgun Gothic</vt:lpstr>
      <vt:lpstr>华文细黑</vt:lpstr>
      <vt:lpstr>汉仪中黑S</vt:lpstr>
      <vt:lpstr>黑体</vt:lpstr>
      <vt:lpstr>楷体</vt:lpstr>
      <vt:lpstr>Office 主题​​</vt:lpstr>
      <vt:lpstr>默认设计模板</vt:lpstr>
      <vt:lpstr>PowerPoint 演示文稿</vt:lpstr>
      <vt:lpstr>PowerPoint 演示文稿</vt:lpstr>
      <vt:lpstr>第一节　货币资金</vt:lpstr>
      <vt:lpstr>第一节　货币资金</vt:lpstr>
      <vt:lpstr>第一节　货币资金</vt:lpstr>
      <vt:lpstr>第一节　货币资金</vt:lpstr>
      <vt:lpstr>第二节　应收及预付款项</vt:lpstr>
      <vt:lpstr>第二节　应收及预付款项</vt:lpstr>
      <vt:lpstr>第二节　应收及预付款项</vt:lpstr>
      <vt:lpstr>第二节　应收及预付款项</vt:lpstr>
      <vt:lpstr>第三节　存货</vt:lpstr>
      <vt:lpstr>第三节　存货</vt:lpstr>
      <vt:lpstr>第三节　存货</vt:lpstr>
      <vt:lpstr>第三节　存货</vt:lpstr>
      <vt:lpstr>第三节　存货</vt:lpstr>
      <vt:lpstr>第四节　固定资产</vt:lpstr>
      <vt:lpstr>第四节　固定资产</vt:lpstr>
      <vt:lpstr>第四节　固定资产</vt:lpstr>
      <vt:lpstr>第四节　固定资产</vt:lpstr>
      <vt:lpstr>第四节　固定资产</vt:lpstr>
      <vt:lpstr>第五节　无形资产</vt:lpstr>
      <vt:lpstr>第五节　无形资产</vt:lpstr>
      <vt:lpstr>第五节　无形资产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2023-02-04T08:11:08Z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1E28FC54771A4A91B16058546E1450AE</vt:lpwstr>
  </property>
</Properties>
</file>