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3.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第二章　会计信息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六、重要性</a:t>
            </a:r>
            <a:endParaRPr lang="zh-CN" altLang="zh-CN" sz="2600" b="1" dirty="0">
              <a:latin typeface="黑体" panose="02010609060101010101" pitchFamily="49" charset="-122"/>
              <a:ea typeface="黑体" panose="02010609060101010101" pitchFamily="49" charset="-122"/>
            </a:endParaRPr>
          </a:p>
          <a:p>
            <a:r>
              <a:rPr lang="zh-CN" altLang="en-US"/>
              <a:t>这是指企业提供的会计信息应当反映与企业财务状况、经营成果和现金流量等有关的所有重要交易或者事项。</a:t>
            </a:r>
            <a:endParaRPr lang="zh-CN" altLang="en-US"/>
          </a:p>
          <a:p>
            <a:r>
              <a:rPr lang="zh-CN" altLang="en-US"/>
              <a:t>这一原则要求企业在会计核算过程中,对发生的交易或事项要区别其重要程度,对资产、负债、损益等有较大影响,进而影响财务报告使用者据以做出合理判断的重要事项,必须按照规定的会计方法和程序进行处理,并在财务报告中予以充分、准确的披露;对于次要的会计事项,在不影响会计信息真实性和不至于误导财务报告使用者做出正确判断的前提下,可适当简化处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七、谨慎性</a:t>
            </a:r>
            <a:endParaRPr lang="zh-CN" altLang="zh-CN" sz="2600" b="1" dirty="0">
              <a:latin typeface="黑体" panose="02010609060101010101" pitchFamily="49" charset="-122"/>
              <a:ea typeface="黑体" panose="02010609060101010101" pitchFamily="49" charset="-122"/>
            </a:endParaRPr>
          </a:p>
          <a:p>
            <a:r>
              <a:rPr lang="zh-CN" altLang="en-US"/>
              <a:t>这一原则也称稳健性原则,或称保守主义,是指企业对交易或者事项进行会计确认、计量和报告应当保持应有的谨慎,不应高估资产或者收益、低估负债或者费用。</a:t>
            </a:r>
            <a:endParaRPr lang="zh-CN" altLang="en-US"/>
          </a:p>
          <a:p>
            <a:r>
              <a:rPr lang="zh-CN" altLang="en-US"/>
              <a:t>遵循这一原则,要求企业在面临经济活动中不确定因素的情况下做出职业判断并处理会计事项时,应当保持必要的谨慎,充分估计风险和损失,不高估资产或收益,也不低估负债或费用。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八、及时性</a:t>
            </a:r>
            <a:endParaRPr lang="zh-CN" altLang="zh-CN" sz="2600" b="1" dirty="0">
              <a:latin typeface="黑体" panose="02010609060101010101" pitchFamily="49" charset="-122"/>
              <a:ea typeface="黑体" panose="02010609060101010101" pitchFamily="49" charset="-122"/>
            </a:endParaRPr>
          </a:p>
          <a:p>
            <a:r>
              <a:rPr lang="zh-CN" altLang="en-US"/>
              <a:t>这是指企业对于已经发生的交易或者事项,应当及时进行会计确认、计量和报告,不得提前或者延后。</a:t>
            </a:r>
            <a:endParaRPr lang="zh-CN" altLang="en-US"/>
          </a:p>
          <a:p>
            <a:r>
              <a:rPr lang="zh-CN" altLang="en-US"/>
              <a:t>对会计信息使用者来说,会计信息与决策的相关性不仅表现为会计信息的真实可靠,而且表现在会计信息的时效性上,过时的会计信息对决策者的使用价值就会大大降低,甚至无效。在企业之间竞争日趋激烈的市场经济条件下,对会计信息的及时性要求越来越高,这一原则越发显得重要。在会计核算中,坚持这一原则就是要求及时收集会计信息、及时对会计信息进行加工处理、及时传递会计信息,以满足各方面会计信息使用者的需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第三节　会计要素与会计等式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一、会计对象</a:t>
            </a:r>
            <a:endParaRPr lang="zh-CN" altLang="zh-CN" sz="2600" b="1" dirty="0">
              <a:latin typeface="黑体" panose="02010609060101010101" pitchFamily="49" charset="-122"/>
              <a:ea typeface="黑体" panose="02010609060101010101" pitchFamily="49" charset="-122"/>
            </a:endParaRPr>
          </a:p>
          <a:p>
            <a:r>
              <a:rPr lang="zh-CN" altLang="en-US"/>
              <a:t>会计对象就是会计核算和监督的内容,即会计所要反映和监督的客体。在社会主义制度下,就是社会再生产过程中的资金运动。</a:t>
            </a:r>
            <a:endParaRPr lang="zh-CN" altLang="en-US"/>
          </a:p>
          <a:p>
            <a:r>
              <a:rPr lang="zh-CN" altLang="en-US"/>
              <a:t>综上所述,会计所要反映和监督的对象是资金及其运动,正因为如此,可以把会计对象概括为社会再生产过程中的资金运动。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第三节　会计要素与会计等式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二、会计要素</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(二)负债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(三)所有者权益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(四)收入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(五)费用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(六)利润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第三节　会计要素与会计等式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三、会计等式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(一)会计等式的内容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资产和权益两者在数量上必然相等,资产和权益这种在数量上的相等关系,用数学表达式可表示如下:</a:t>
            </a:r>
            <a:endParaRPr lang="zh-CN" altLang="en-US"/>
          </a:p>
          <a:p>
            <a:r>
              <a:rPr lang="zh-CN" altLang="en-US"/>
              <a:t>资产=权益</a:t>
            </a:r>
            <a:endParaRPr lang="zh-CN" altLang="en-US"/>
          </a:p>
          <a:p>
            <a:r>
              <a:rPr lang="zh-CN" altLang="en-US"/>
              <a:t>企业的资产主要来源于企业的债权人和所有者,所以,权益又分为债权人权益和所有者权益,在会计上称债权人权益为负债,这样,上述等式就可变换为:</a:t>
            </a:r>
            <a:endParaRPr lang="zh-CN" altLang="en-US"/>
          </a:p>
          <a:p>
            <a:r>
              <a:rPr lang="zh-CN" altLang="en-US"/>
              <a:t>资产=债权人权益+所有者权益</a:t>
            </a:r>
            <a:endParaRPr lang="zh-CN" altLang="en-US"/>
          </a:p>
          <a:p>
            <a:pPr marL="0" indent="0">
              <a:buNone/>
            </a:pPr>
            <a:r>
              <a:rPr lang="en-US" altLang="zh-CN"/>
              <a:t>             </a:t>
            </a:r>
            <a:r>
              <a:rPr lang="zh-CN" altLang="en-US"/>
              <a:t>=负债+所有者权益</a:t>
            </a:r>
            <a:endParaRPr lang="zh-CN" altLang="en-US"/>
          </a:p>
          <a:p>
            <a:r>
              <a:rPr lang="zh-CN" altLang="en-US"/>
              <a:t>这一等式是反映某个会计期间开始时(即某一时日)企业的财务状况。因此,该等式也被称为静态会计等式。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第三节　会计要素与会计等式</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(二)经济业务的发生对会计恒等式的影响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第一,无论经济业务多么复杂,从会计等式的左右两方来观察,都可归纳为以下四种类型。</a:t>
            </a:r>
            <a:endParaRPr lang="zh-CN" altLang="en-US"/>
          </a:p>
          <a:p>
            <a:r>
              <a:rPr lang="zh-CN" altLang="en-US"/>
              <a:t>第二,无论发生什么样的经济业务,都不会影响会计等式的平衡关系,会计等式恒等。</a:t>
            </a:r>
            <a:endParaRPr lang="zh-CN" altLang="en-US"/>
          </a:p>
          <a:p>
            <a:r>
              <a:rPr lang="zh-CN" altLang="en-US"/>
              <a:t>第三,经济业务发生,凡是涉及会计等式一方要素项目发生增减变动的,不但不会影响双方总额的平衡关系,而且原来的总额也不会发生改变。</a:t>
            </a:r>
            <a:endParaRPr lang="zh-CN" altLang="en-US"/>
          </a:p>
          <a:p>
            <a:r>
              <a:rPr lang="zh-CN" altLang="en-US"/>
              <a:t>第四,经济业务发生,凡是涉及会计等式两方要素发生变动的,会使双方总额发生增加或减少的变动,但变动后的双方总额仍然相等。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grpSp>
        <p:nvGrpSpPr>
          <p:cNvPr id="6" name="组合 5"/>
          <p:cNvGrpSpPr/>
          <p:nvPr/>
        </p:nvGrpSpPr>
        <p:grpSpPr>
          <a:xfrm>
            <a:off x="2590800" y="2677160"/>
            <a:ext cx="6336030" cy="2164080"/>
            <a:chOff x="5564" y="2965"/>
            <a:chExt cx="9978" cy="3408"/>
          </a:xfrm>
        </p:grpSpPr>
        <p:grpSp>
          <p:nvGrpSpPr>
            <p:cNvPr id="3" name="组合 2"/>
            <p:cNvGrpSpPr/>
            <p:nvPr/>
          </p:nvGrpSpPr>
          <p:grpSpPr>
            <a:xfrm>
              <a:off x="5564" y="2965"/>
              <a:ext cx="9978" cy="996"/>
              <a:chOff x="0" y="0"/>
              <a:chExt cx="2984" cy="320"/>
            </a:xfrm>
          </p:grpSpPr>
          <p:sp>
            <p:nvSpPr>
              <p:cNvPr id="4"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b="1">
                    <a:solidFill>
                      <a:srgbClr val="000000"/>
                    </a:solidFill>
                    <a:latin typeface="汉仪中黑S" panose="00020600040101010101" charset="-122"/>
                    <a:ea typeface="汉仪中黑S" panose="00020600040101010101" charset="-122"/>
                    <a:cs typeface="汉仪中黑S" panose="00020600040101010101" charset="-122"/>
                    <a:sym typeface="+mn-ea"/>
                  </a:rPr>
                  <a:t>第一节　会计信息使用者</a:t>
                </a:r>
                <a:endParaRPr lang="zh-CN" altLang="zh-CN" b="1" dirty="0">
                  <a:solidFill>
                    <a:srgbClr val="000000"/>
                  </a:solidFill>
                  <a:latin typeface="汉仪中黑S" panose="00020600040101010101" charset="-122"/>
                  <a:ea typeface="汉仪中黑S" panose="00020600040101010101" charset="-122"/>
                  <a:cs typeface="汉仪中黑S" panose="00020600040101010101" charset="-122"/>
                  <a:sym typeface="+mn-ea"/>
                </a:endParaRPr>
              </a:p>
            </p:txBody>
          </p:sp>
          <p:grpSp>
            <p:nvGrpSpPr>
              <p:cNvPr id="5" name="组合 4"/>
              <p:cNvGrpSpPr/>
              <p:nvPr/>
            </p:nvGrpSpPr>
            <p:grpSpPr>
              <a:xfrm>
                <a:off x="0" y="56"/>
                <a:ext cx="240" cy="240"/>
                <a:chOff x="0" y="0"/>
                <a:chExt cx="1615" cy="1615"/>
              </a:xfrm>
            </p:grpSpPr>
            <p:sp>
              <p:nvSpPr>
                <p:cNvPr id="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1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1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1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13" name="组合 12"/>
            <p:cNvGrpSpPr/>
            <p:nvPr/>
          </p:nvGrpSpPr>
          <p:grpSpPr>
            <a:xfrm>
              <a:off x="5564" y="4177"/>
              <a:ext cx="9952" cy="996"/>
              <a:chOff x="0" y="0"/>
              <a:chExt cx="2976" cy="320"/>
            </a:xfrm>
          </p:grpSpPr>
          <p:sp>
            <p:nvSpPr>
              <p:cNvPr id="1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b="1">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zh-CN" b="1" dirty="0">
                  <a:solidFill>
                    <a:srgbClr val="000000"/>
                  </a:solidFill>
                  <a:latin typeface="汉仪中黑S" panose="00020600040101010101" charset="-122"/>
                  <a:ea typeface="汉仪中黑S" panose="00020600040101010101" charset="-122"/>
                  <a:cs typeface="汉仪中黑S" panose="00020600040101010101" charset="-122"/>
                  <a:sym typeface="+mn-ea"/>
                </a:endParaRPr>
              </a:p>
            </p:txBody>
          </p:sp>
          <p:grpSp>
            <p:nvGrpSpPr>
              <p:cNvPr id="15" name="组合 14"/>
              <p:cNvGrpSpPr/>
              <p:nvPr/>
            </p:nvGrpSpPr>
            <p:grpSpPr>
              <a:xfrm>
                <a:off x="0" y="67"/>
                <a:ext cx="240" cy="240"/>
                <a:chOff x="0" y="0"/>
                <a:chExt cx="1615" cy="1615"/>
              </a:xfrm>
            </p:grpSpPr>
            <p:sp>
              <p:nvSpPr>
                <p:cNvPr id="1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1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1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1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2" name="组合 21"/>
            <p:cNvGrpSpPr/>
            <p:nvPr/>
          </p:nvGrpSpPr>
          <p:grpSpPr>
            <a:xfrm>
              <a:off x="5564" y="5377"/>
              <a:ext cx="9952" cy="996"/>
              <a:chOff x="0" y="0"/>
              <a:chExt cx="2976" cy="320"/>
            </a:xfrm>
          </p:grpSpPr>
          <p:sp>
            <p:nvSpPr>
              <p:cNvPr id="2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b="1">
                    <a:solidFill>
                      <a:srgbClr val="000000"/>
                    </a:solidFill>
                    <a:latin typeface="汉仪中黑S" panose="00020600040101010101" charset="-122"/>
                    <a:ea typeface="汉仪中黑S" panose="00020600040101010101" charset="-122"/>
                    <a:cs typeface="汉仪中黑S" panose="00020600040101010101" charset="-122"/>
                    <a:sym typeface="+mn-ea"/>
                  </a:rPr>
                  <a:t>第三节　会计要素与会计等式</a:t>
                </a:r>
                <a:endParaRPr lang="zh-CN" altLang="zh-CN" b="1" dirty="0">
                  <a:solidFill>
                    <a:srgbClr val="000000"/>
                  </a:solidFill>
                  <a:latin typeface="汉仪中黑S" panose="00020600040101010101" charset="-122"/>
                  <a:ea typeface="汉仪中黑S" panose="00020600040101010101" charset="-122"/>
                  <a:cs typeface="汉仪中黑S" panose="00020600040101010101" charset="-122"/>
                  <a:sym typeface="+mn-ea"/>
                </a:endParaRPr>
              </a:p>
            </p:txBody>
          </p:sp>
          <p:grpSp>
            <p:nvGrpSpPr>
              <p:cNvPr id="51" name="组合 50"/>
              <p:cNvGrpSpPr/>
              <p:nvPr/>
            </p:nvGrpSpPr>
            <p:grpSpPr>
              <a:xfrm>
                <a:off x="0" y="48"/>
                <a:ext cx="240" cy="240"/>
                <a:chOff x="0" y="0"/>
                <a:chExt cx="1615" cy="1615"/>
              </a:xfrm>
            </p:grpSpPr>
            <p:sp>
              <p:nvSpPr>
                <p:cNvPr id="52"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53"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54"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55"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56"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57"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第一节　会计信息使用者</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一、会计信息的外部使用者</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(一)投资者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(二)债权人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(三)政府及有关部门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(四)社会公众等其他外部使用者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第一节　会计信息使用者</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二、会计信息的内部使用者</a:t>
            </a:r>
            <a:endParaRPr lang="zh-CN" altLang="zh-CN" sz="2600" b="1" dirty="0">
              <a:latin typeface="黑体" panose="02010609060101010101" pitchFamily="49" charset="-122"/>
              <a:ea typeface="黑体" panose="02010609060101010101" pitchFamily="49" charset="-122"/>
            </a:endParaRPr>
          </a:p>
          <a:p>
            <a:r>
              <a:rPr lang="zh-CN" altLang="en-US"/>
              <a:t>会计信息内部使用者包括董事长、首席执行官(CEO)、首席财务官(CFO)、副董事长(主管信息系统、人力资源、财务等)、经营部门经理、分厂经理、分部经理、生产线主管等。每位员工使用会计信息的具体目标不同,但这些目标的宗旨是一样的,都是旨在帮助企业实现其总体的战略和任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一、可靠性</a:t>
            </a:r>
            <a:endParaRPr lang="zh-CN" altLang="zh-CN" sz="2600" b="1" dirty="0">
              <a:latin typeface="黑体" panose="02010609060101010101" pitchFamily="49" charset="-122"/>
              <a:ea typeface="黑体" panose="02010609060101010101" pitchFamily="49" charset="-122"/>
            </a:endParaRPr>
          </a:p>
          <a:p>
            <a:r>
              <a:rPr lang="zh-CN" altLang="en-US"/>
              <a:t>这是指企业应当以实际发生的交易或者事项为依据进行会计核算,如实反映符合确认和计量要求的各项会计要素及其他相关信息,保证会计信息真实可靠、内容完整。</a:t>
            </a:r>
            <a:endParaRPr lang="zh-CN" altLang="en-US"/>
          </a:p>
          <a:p>
            <a:r>
              <a:rPr lang="zh-CN" altLang="en-US"/>
              <a:t>会计核算的可靠性要求会计核算的结果应当与企业实际的财务状况、经营成果和现金流量相一致,对于经济业务的记录和报告,应当做到不偏不倚,以客观事实为依据,不受会计人员主观意志所左右,以避免错误并减少偏差。企业提供会计信息的目的是为了满足会计信息使用者的决策需要,因此,必须做到内容真实、数字准确和资料可靠。</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二、相关性</a:t>
            </a:r>
            <a:endParaRPr lang="zh-CN" altLang="zh-CN" sz="2600" b="1" dirty="0">
              <a:latin typeface="黑体" panose="02010609060101010101" pitchFamily="49" charset="-122"/>
              <a:ea typeface="黑体" panose="02010609060101010101" pitchFamily="49" charset="-122"/>
            </a:endParaRPr>
          </a:p>
          <a:p>
            <a:r>
              <a:rPr lang="zh-CN" altLang="en-US"/>
              <a:t>这是指企业提供的会计信息应当与财务报告使用者的经济决策需要相关,有助于财务报告使用者对企业过去、现在或者未来的情况做出评价或者预测。这一要求也称为有用性要求。</a:t>
            </a:r>
            <a:endParaRPr lang="zh-CN" altLang="en-US"/>
          </a:p>
          <a:p>
            <a:r>
              <a:rPr lang="zh-CN" altLang="en-US"/>
              <a:t>会计信息与使用者的决策密切相关,表现在提供的会计信息能帮助决策者预测未来,把握可能的结果,从而改善当前的决策;同时,提供的会计信息也能为决策者证实过去的决策所产生的结果,从而修正或坚持原来的决策。因此,会计在核算中应坚持上述基本原则,在收集、加工、处理和提供会计信息的过程中,充分考虑会计信息使用者的信息需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三、可理解性</a:t>
            </a:r>
            <a:endParaRPr lang="zh-CN" altLang="zh-CN" sz="2600" b="1" dirty="0">
              <a:latin typeface="黑体" panose="02010609060101010101" pitchFamily="49" charset="-122"/>
              <a:ea typeface="黑体" panose="02010609060101010101" pitchFamily="49" charset="-122"/>
            </a:endParaRPr>
          </a:p>
          <a:p>
            <a:r>
              <a:rPr lang="zh-CN" altLang="en-US"/>
              <a:t>这是指企业提供的会计信息应当清晰明了,便于财务报告使用者理解和使用。</a:t>
            </a:r>
            <a:endParaRPr lang="zh-CN" altLang="en-US"/>
          </a:p>
          <a:p>
            <a:r>
              <a:rPr lang="zh-CN" altLang="en-US"/>
              <a:t>对会计信息使用者来说,首先要能弄懂财务报告反映的信息内容,才能加以利用,并作为决策的依据,因此,可理解性是会计信息质量的首要要求。可理解性原则就是要求会计核算提供的信息简明、易懂,能简单地反映企业的财务状况、经营成果和现金流量,能为大多数使用者所理解。在会计核算中,只有坚持可理解性原则,才能有利于会计信息使用者准确、完整地把握会计信息的内容,从而更好地利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四、可比性</a:t>
            </a:r>
            <a:endParaRPr lang="zh-CN" altLang="zh-CN" sz="2600" b="1" dirty="0">
              <a:latin typeface="黑体" panose="02010609060101010101" pitchFamily="49" charset="-122"/>
              <a:ea typeface="黑体" panose="02010609060101010101" pitchFamily="49" charset="-122"/>
            </a:endParaRPr>
          </a:p>
          <a:p>
            <a:r>
              <a:rPr lang="zh-CN" altLang="en-US"/>
              <a:t>这是指企业提供的会计信息应当具有可比性。同一企业不同时期发生的相同或者相似的交易或者事项,应当采用一致的会计政策,不得随意变更。确需变更的,应当在附注中说明。不同企业发生的相同或者相似的交易或者事项,应当采用规定的会计政策,确保会计信息口径一致、相互可比。</a:t>
            </a:r>
            <a:endParaRPr lang="zh-CN" altLang="en-US"/>
          </a:p>
          <a:p>
            <a:r>
              <a:rPr lang="zh-CN" altLang="en-US"/>
              <a:t>这一原则不仅要求不同企业之间的会计信息要具有横向的可比性,而且要求同一企业的不同时期的会计信息要具有纵向的可比性。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latin typeface="汉仪中黑S" panose="00020600040101010101" charset="-122"/>
                <a:ea typeface="汉仪中黑S" panose="00020600040101010101" charset="-122"/>
                <a:cs typeface="汉仪中黑S" panose="00020600040101010101" charset="-122"/>
                <a:sym typeface="+mn-ea"/>
              </a:rPr>
              <a:t>第二节　会计信息质量要求</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五、实质重于形式</a:t>
            </a:r>
            <a:endParaRPr lang="zh-CN" altLang="zh-CN" sz="2600" b="1" dirty="0">
              <a:latin typeface="黑体" panose="02010609060101010101" pitchFamily="49" charset="-122"/>
              <a:ea typeface="黑体" panose="02010609060101010101" pitchFamily="49" charset="-122"/>
            </a:endParaRPr>
          </a:p>
          <a:p>
            <a:r>
              <a:rPr lang="zh-CN" altLang="en-US"/>
              <a:t>这是指企业应当按照交易或者事项的经济实质进行会计确认、计量和报告,不应仅以交易或者事项的法律形式为依据。</a:t>
            </a:r>
            <a:endParaRPr lang="zh-CN" altLang="en-US"/>
          </a:p>
          <a:p>
            <a:r>
              <a:rPr lang="zh-CN" altLang="en-US"/>
              <a:t>在实际工作中,交易或事项的外在法律形式并不能真实反映其实质内容。为了使会计信息真实反映企业财务状况和经营成果,不能仅仅依据交易或事项的外在表现形式来进行核算,而要反映交易或事项的经济实质。违背这一原则,就可能会出现误导会计信息使用者的决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2684</Words>
  <Application>WPS 演示</Application>
  <PresentationFormat>宽屏</PresentationFormat>
  <Paragraphs>106</Paragraphs>
  <Slides>16</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16</vt:i4>
      </vt:variant>
    </vt:vector>
  </HeadingPairs>
  <TitlesOfParts>
    <vt:vector size="31"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目 录</vt:lpstr>
      <vt:lpstr>第一节　会计信息使用者</vt:lpstr>
      <vt:lpstr>第一节　会计信息使用者</vt:lpstr>
      <vt:lpstr>第二节　会计信息质量要求</vt:lpstr>
      <vt:lpstr>第二节　会计信息质量要求</vt:lpstr>
      <vt:lpstr>第二节　会计信息质量要求</vt:lpstr>
      <vt:lpstr>第二节　会计信息质量要求</vt:lpstr>
      <vt:lpstr>第二节　会计信息质量要求</vt:lpstr>
      <vt:lpstr>第二节　会计信息质量要求</vt:lpstr>
      <vt:lpstr>第二节　会计信息质量要求</vt:lpstr>
      <vt:lpstr>第二节　会计信息质量要求</vt:lpstr>
      <vt:lpstr>第三节　会计要素与会计等式</vt:lpstr>
      <vt:lpstr>第三节　会计要素与会计等式</vt:lpstr>
      <vt:lpstr>第三节　会计要素与会计等式</vt:lpstr>
      <vt:lpstr>第三节　会计要素与会计等式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553F275F21D8420683CAF77087F548FB</vt:lpwstr>
  </property>
</Properties>
</file>