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3.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封面014"/>
          <p:cNvPicPr>
            <a:picLocks noChangeAspect="1"/>
          </p:cNvPicPr>
          <p:nvPr/>
        </p:nvPicPr>
        <p:blipFill>
          <a:blip r:embed="rId1"/>
          <a:stretch>
            <a:fillRect/>
          </a:stretch>
        </p:blipFill>
        <p:spPr>
          <a:xfrm>
            <a:off x="-635" y="0"/>
            <a:ext cx="12192000" cy="69164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a:t>
            </a:r>
            <a:r>
              <a:rPr lang="en-US" dirty="0">
                <a:latin typeface="汉仪中黑S" panose="00020600040101010101" charset="-122"/>
                <a:ea typeface="汉仪中黑S" panose="00020600040101010101" charset="-122"/>
                <a:sym typeface="+mn-ea"/>
              </a:rPr>
              <a:t>节　会计的职能与目标</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一、会计的基本职能</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(一)会计的核算职能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(二)会计的监督职能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a:t>
            </a:r>
            <a:r>
              <a:rPr lang="en-US" dirty="0">
                <a:latin typeface="汉仪中黑S" panose="00020600040101010101" charset="-122"/>
                <a:ea typeface="汉仪中黑S" panose="00020600040101010101" charset="-122"/>
                <a:sym typeface="+mn-ea"/>
              </a:rPr>
              <a:t>节　会计的职能与目标</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二、会计的目标</a:t>
            </a:r>
            <a:endParaRPr lang="zh-CN" altLang="zh-CN" sz="2600" b="1" dirty="0">
              <a:latin typeface="黑体" panose="02010609060101010101" pitchFamily="49" charset="-122"/>
              <a:ea typeface="黑体" panose="02010609060101010101" pitchFamily="49" charset="-122"/>
            </a:endParaRPr>
          </a:p>
          <a:p>
            <a:r>
              <a:rPr lang="zh-CN" altLang="en-US"/>
              <a:t>会计目标是指会计工作应该达到的目标,是会计工作的指南和方向。具体而言,会计目标是指会计工作必须以向本经济主体的会计信息使用者提供他们经济决策所需要的合格会计信息为自身的目标。而承担这些信息载体和功能的则是企业编制的财务报告。</a:t>
            </a:r>
            <a:endParaRPr lang="zh-CN" altLang="en-US"/>
          </a:p>
          <a:p>
            <a:r>
              <a:rPr lang="zh-CN" altLang="en-US"/>
              <a:t>财务报告的目标是向财务报告使用者提供与企业财务状况、经营成果和现金流量等有关的会计信息,反映企业管理层受托责任履行情况,有助于财务会计报告使用者做出经济决策。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lang="zh-CN" altLang="en-US" sz="4000" b="1" dirty="0">
                <a:solidFill>
                  <a:srgbClr val="000000"/>
                </a:solidFill>
                <a:latin typeface="华文细黑" panose="02010600040101010101" pitchFamily="2" charset="-122"/>
                <a:ea typeface="华文细黑" panose="02010600040101010101" pitchFamily="2" charset="-122"/>
                <a:sym typeface="+mn-ea"/>
              </a:rPr>
              <a:t>第一章　总</a:t>
            </a:r>
            <a:r>
              <a:rPr lang="en-US" altLang="zh-CN" sz="4000" b="1" dirty="0">
                <a:solidFill>
                  <a:srgbClr val="000000"/>
                </a:solidFill>
                <a:latin typeface="华文细黑" panose="02010600040101010101" pitchFamily="2" charset="-122"/>
                <a:ea typeface="华文细黑" panose="02010600040101010101" pitchFamily="2" charset="-122"/>
                <a:sym typeface="+mn-ea"/>
              </a:rPr>
              <a:t> </a:t>
            </a:r>
            <a:r>
              <a:rPr lang="zh-CN" altLang="en-US" sz="4000" b="1" dirty="0">
                <a:solidFill>
                  <a:srgbClr val="000000"/>
                </a:solidFill>
                <a:latin typeface="华文细黑" panose="02010600040101010101" pitchFamily="2" charset="-122"/>
                <a:ea typeface="华文细黑" panose="02010600040101010101" pitchFamily="2" charset="-122"/>
                <a:sym typeface="+mn-ea"/>
              </a:rPr>
              <a:t>论</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grpSp>
        <p:nvGrpSpPr>
          <p:cNvPr id="24" name="组合 23"/>
          <p:cNvGrpSpPr/>
          <p:nvPr/>
        </p:nvGrpSpPr>
        <p:grpSpPr>
          <a:xfrm>
            <a:off x="3009265" y="25400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会计的产生与发展</a:t>
              </a:r>
              <a:endParaRPr lang="en-US" altLang="zh-CN" b="1" dirty="0">
                <a:latin typeface="汉仪中黑S" panose="00020600040101010101" charset="-122"/>
                <a:ea typeface="汉仪中黑S" panose="00020600040101010101" charset="-122"/>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3009265" y="33096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rPr>
                <a:t>第二</a:t>
              </a:r>
              <a:r>
                <a:rPr lang="en-US" altLang="zh-CN" b="1" dirty="0">
                  <a:latin typeface="汉仪中黑S" panose="00020600040101010101" charset="-122"/>
                  <a:ea typeface="汉仪中黑S" panose="00020600040101010101" charset="-122"/>
                  <a:sym typeface="+mn-ea"/>
                </a:rPr>
                <a:t>节　会计的定义与特征</a:t>
              </a:r>
              <a:endParaRPr lang="en-US" altLang="zh-CN" b="1" dirty="0">
                <a:latin typeface="汉仪中黑S" panose="00020600040101010101" charset="-122"/>
                <a:ea typeface="汉仪中黑S" panose="00020600040101010101" charset="-122"/>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3009265" y="40716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rPr>
                <a:t>第三</a:t>
              </a:r>
              <a:r>
                <a:rPr lang="en-US" altLang="zh-CN" b="1" dirty="0">
                  <a:latin typeface="汉仪中黑S" panose="00020600040101010101" charset="-122"/>
                  <a:ea typeface="汉仪中黑S" panose="00020600040101010101" charset="-122"/>
                  <a:sym typeface="+mn-ea"/>
                </a:rPr>
                <a:t>节　会计的职能与目标</a:t>
              </a:r>
              <a:endParaRPr lang="en-US" altLang="zh-CN" b="1" dirty="0">
                <a:latin typeface="汉仪中黑S" panose="00020600040101010101" charset="-122"/>
                <a:ea typeface="汉仪中黑S" panose="00020600040101010101" charset="-122"/>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会计的产生与发展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一、会计的产生</a:t>
            </a:r>
            <a:endParaRPr lang="zh-CN" altLang="zh-CN" sz="2600" b="1" dirty="0">
              <a:latin typeface="黑体" panose="02010609060101010101" pitchFamily="49" charset="-122"/>
              <a:ea typeface="黑体" panose="02010609060101010101" pitchFamily="49" charset="-122"/>
            </a:endParaRPr>
          </a:p>
          <a:p>
            <a:r>
              <a:rPr lang="zh-CN" altLang="en-US"/>
              <a:t>会计是随人类社会生产实践和经济管理的客观需要而产生和发展的,物质资料的生产是人类社会赖以生存和发展的基础。人类的生存和社会的发展都需要生产活动。生产活动一方面创造物质财富,取得一定的劳动成果;另一方面耗费劳动,包括人力、物力的耗费。人们一方面关心生产活动的劳动成果的多少;另一方面也关心劳动耗费的高低。在任何社会形态下,人们进行生产的目的都是力求以尽可能少的劳动耗费取得尽可能多的劳动成果,以提高经济效益。</a:t>
            </a:r>
            <a:endParaRPr lang="zh-CN" altLang="en-US"/>
          </a:p>
          <a:p>
            <a:r>
              <a:rPr lang="zh-CN" altLang="en-US"/>
              <a:t>会计是社会发展到一定历史阶段的产物。当时人类只能靠大脑记忆,无法满足需要,于是就采用一些简单的方法进行计量与记录,如我国古代的“结绳记事”“刻契计数”等。这些简单的计量与记录的行为就是会计的萌芽。</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会计的产生与发展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二、会计发展的主要阶段</a:t>
            </a:r>
            <a:endParaRPr lang="zh-CN" altLang="zh-CN" sz="2600" b="1" dirty="0">
              <a:latin typeface="黑体" panose="02010609060101010101" pitchFamily="49" charset="-122"/>
              <a:ea typeface="黑体" panose="02010609060101010101" pitchFamily="49" charset="-122"/>
            </a:endParaRPr>
          </a:p>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(一)会计起源阶段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(二)古代会计阶段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(三)近代会计阶段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(四)现代会计阶段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a:t>
            </a:r>
            <a:r>
              <a:rPr lang="en-US" dirty="0">
                <a:latin typeface="汉仪中黑S" panose="00020600040101010101" charset="-122"/>
                <a:ea typeface="汉仪中黑S" panose="00020600040101010101" charset="-122"/>
                <a:sym typeface="+mn-ea"/>
              </a:rPr>
              <a:t>节　会计的定义与特征</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一、会计的基本含义</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(一)信息系统论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1966年,美国会计学会(American Accounting Association)发表的文件公告《会计基本理论说明书》指出:“实质地说,会计是一个信息系统。”</a:t>
            </a:r>
            <a:endParaRPr lang="zh-CN" altLang="en-US"/>
          </a:p>
          <a:p>
            <a:r>
              <a:rPr lang="zh-CN" altLang="en-US"/>
              <a:t>具体来说,会计具有以下含义:</a:t>
            </a:r>
            <a:endParaRPr lang="zh-CN" altLang="en-US"/>
          </a:p>
          <a:p>
            <a:r>
              <a:rPr lang="zh-CN" altLang="en-US"/>
              <a:t>(1)会计作为信息系统,并不直接参与管理,而是通过提供会计信息为管理提供咨询服务。</a:t>
            </a:r>
            <a:endParaRPr lang="zh-CN" altLang="en-US"/>
          </a:p>
          <a:p>
            <a:r>
              <a:rPr lang="zh-CN" altLang="en-US"/>
              <a:t>(2)以提供信息为主反映的是最主要的职能,且将整个会计程序分为确认、计量、报告环节,将会计目标定位于“受托责任观”和“决策有用观”。</a:t>
            </a:r>
            <a:endParaRPr lang="zh-CN" altLang="en-US"/>
          </a:p>
          <a:p>
            <a:r>
              <a:rPr lang="zh-CN" altLang="en-US"/>
              <a:t>(3)会计信息系统是由会计、信息、系统三个概念组成的。所谓会计,是财务会计和管理会计,是企业主要的信息来源。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a:t>
            </a:r>
            <a:r>
              <a:rPr lang="en-US" dirty="0">
                <a:latin typeface="汉仪中黑S" panose="00020600040101010101" charset="-122"/>
                <a:ea typeface="汉仪中黑S" panose="00020600040101010101" charset="-122"/>
                <a:sym typeface="+mn-ea"/>
              </a:rPr>
              <a:t>节　会计的定义与特征</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(二)管理活动论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1980年,在中国会计学会成立的大会上,杨纪琬和阎达五两位教授合作发表了题为《开展我国会计理论研究的几点意见——兼论会计学的科学属性》的论文,首先提出了“会计的本质是一种管理活动”的观点。具体表现为:</a:t>
            </a:r>
            <a:endParaRPr lang="zh-CN" altLang="en-US"/>
          </a:p>
          <a:p>
            <a:r>
              <a:rPr lang="zh-CN" altLang="en-US"/>
              <a:t>(1)会计是一种社会关系,是人们自觉运用经济规律并通过特定的技术程序管理实际经济活动的一个社会环节。</a:t>
            </a:r>
            <a:endParaRPr lang="zh-CN" altLang="en-US"/>
          </a:p>
          <a:p>
            <a:r>
              <a:rPr lang="zh-CN" altLang="en-US"/>
              <a:t>(2)现代会计是经济管理的重要组成部分,本身具有经济管理的职能,明确了它在国家经济管理与企业经营管理中的地位和作用。</a:t>
            </a:r>
            <a:endParaRPr lang="zh-CN" altLang="en-US"/>
          </a:p>
          <a:p>
            <a:r>
              <a:rPr lang="zh-CN" altLang="en-US"/>
              <a:t>(3)会计应当而且必须提供相关人士所需要的信息,但更重要的是信息生成前的预测和决策以及信息反馈过程中的控制。因此,提供信息是手段,而控制管理才是真正的目的。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a:t>
            </a:r>
            <a:r>
              <a:rPr lang="en-US" dirty="0">
                <a:latin typeface="汉仪中黑S" panose="00020600040101010101" charset="-122"/>
                <a:ea typeface="汉仪中黑S" panose="00020600040101010101" charset="-122"/>
                <a:sym typeface="+mn-ea"/>
              </a:rPr>
              <a:t>节　会计的定义与特征</a:t>
            </a:r>
            <a:endParaRPr lang="zh-CN" altLang="en-US"/>
          </a:p>
        </p:txBody>
      </p:sp>
      <p:sp>
        <p:nvSpPr>
          <p:cNvPr id="3" name="内容占位符 2"/>
          <p:cNvSpPr>
            <a:spLocks noGrp="1"/>
          </p:cNvSpPr>
          <p:nvPr>
            <p:ph idx="1"/>
          </p:nvPr>
        </p:nvSpPr>
        <p:spPr>
          <a:xfrm>
            <a:off x="622300" y="1915160"/>
            <a:ext cx="10947400" cy="4575810"/>
          </a:xfrm>
        </p:spPr>
        <p:txBody>
          <a:bodyPr/>
          <a:p>
            <a:r>
              <a:rPr lang="zh-CN" altLang="en-US"/>
              <a:t>综上所述,会计概念的内涵和外延是随着社会经济的发展而不断丰富的,人们对会计的认识也是在逐步发展和加深的,基于以上的认识,对会计的概念做了如下界定:会计是以货币为主要计量单位,以凭证为依据,借助专门的技术方法对一定主体的经济活动进行全面、综合、连续、系统的核算与监督,并向有关方提供会计信息的一种经济管理活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a:t>
            </a:r>
            <a:r>
              <a:rPr lang="en-US" dirty="0">
                <a:latin typeface="汉仪中黑S" panose="00020600040101010101" charset="-122"/>
                <a:ea typeface="汉仪中黑S" panose="00020600040101010101" charset="-122"/>
                <a:sym typeface="+mn-ea"/>
              </a:rPr>
              <a:t>节　会计的定义与特征</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二、会计的特征</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(一)会计是以货币为主要计量单位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(二)会计核算与监督的对象是一定主体的经济活动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(三)会计具有连续性、系统性、全面性和综合性的特点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(四)会计有一整套科学、严密的专门方法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1537</Words>
  <Application>WPS 演示</Application>
  <PresentationFormat>宽屏</PresentationFormat>
  <Paragraphs>66</Paragraphs>
  <Slides>11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11</vt:i4>
      </vt:variant>
    </vt:vector>
  </HeadingPairs>
  <TitlesOfParts>
    <vt:vector size="26" baseType="lpstr">
      <vt:lpstr>Arial</vt:lpstr>
      <vt:lpstr>宋体</vt:lpstr>
      <vt:lpstr>Wingdings</vt:lpstr>
      <vt:lpstr>Wingdings</vt:lpstr>
      <vt:lpstr>微软雅黑</vt:lpstr>
      <vt:lpstr>Calibri</vt:lpstr>
      <vt:lpstr>Arial Unicode MS</vt:lpstr>
      <vt:lpstr>华文细黑</vt:lpstr>
      <vt:lpstr>汉仪中黑S</vt:lpstr>
      <vt:lpstr>黑体</vt:lpstr>
      <vt:lpstr>楷体</vt:lpstr>
      <vt:lpstr>GungsuhChe</vt:lpstr>
      <vt:lpstr>Malgun Gothic</vt:lpstr>
      <vt:lpstr>Office 主题​​</vt:lpstr>
      <vt:lpstr>默认设计模板</vt:lpstr>
      <vt:lpstr>PowerPoint 演示文稿</vt:lpstr>
      <vt:lpstr>PowerPoint 演示文稿</vt:lpstr>
      <vt:lpstr>目 录</vt:lpstr>
      <vt:lpstr>第一节　会计的产生与发展</vt:lpstr>
      <vt:lpstr>第一节　会计的产生与发展</vt:lpstr>
      <vt:lpstr>第二节　会计的定义与特征</vt:lpstr>
      <vt:lpstr>第二节　会计的定义与特征</vt:lpstr>
      <vt:lpstr>第二节　会计的定义与特征</vt:lpstr>
      <vt:lpstr>第二节　会计的定义与特征</vt:lpstr>
      <vt:lpstr>第三节　会计的职能与目标</vt:lpstr>
      <vt:lpstr>第三节　会计的职能与目标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00D39BDCD2904208B806065F1A4BDF89</vt:lpwstr>
  </property>
</Properties>
</file>