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Lst>
  <p:sldSz cx="12192000" cy="6858000"/>
  <p:notesSz cx="6858000" cy="9144000"/>
  <p:custDataLst>
    <p:tags r:id="rId1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7" Type="http://schemas.openxmlformats.org/officeDocument/2006/relationships/tags" Target="tags/tag63.xml"/><Relationship Id="rId16" Type="http://schemas.openxmlformats.org/officeDocument/2006/relationships/commentAuthors" Target="commentAuthors.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570990" y="313055"/>
            <a:ext cx="9479915" cy="787400"/>
          </a:xfrm>
        </p:spPr>
        <p:txBody>
          <a:bodyPr/>
          <a:lstStyle>
            <a:lvl1pPr>
              <a:defRPr sz="2400" b="1" baseline="0">
                <a:solidFill>
                  <a:schemeClr val="tx1"/>
                </a:solidFill>
                <a:latin typeface="华文细黑" panose="02010600040101010101" pitchFamily="2" charset="-122"/>
                <a:ea typeface="华文细黑" panose="02010600040101010101"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539240" y="390525"/>
            <a:ext cx="8267065" cy="628650"/>
          </a:xfrm>
        </p:spPr>
        <p:txBody>
          <a:bodyPr>
            <a:noAutofit/>
          </a:bodyPr>
          <a:lstStyle>
            <a:lvl1pPr algn="l">
              <a:defRPr lang="zh-CN" altLang="zh-CN">
                <a:latin typeface="华文细黑" panose="02010600040101010101" pitchFamily="2" charset="-122"/>
                <a:ea typeface="华文细黑" panose="02010600040101010101" pitchFamily="2"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solidFill>
                <a:srgbClr val="000000"/>
              </a:solidFill>
            </a:endParaRPr>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solidFill>
                <a:srgbClr val="000000"/>
              </a:solidFill>
            </a:endParaRPr>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image" Target="../media/image5.png"/><Relationship Id="rId7" Type="http://schemas.openxmlformats.org/officeDocument/2006/relationships/image" Target="../media/image4.png"/><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4.xml"/><Relationship Id="rId2" Type="http://schemas.openxmlformats.org/officeDocument/2006/relationships/slideLayout" Target="../slideLayouts/slideLayout13.xml"/><Relationship Id="rId11" Type="http://schemas.openxmlformats.org/officeDocument/2006/relationships/theme" Target="../theme/theme2.xml"/><Relationship Id="rId10" Type="http://schemas.openxmlformats.org/officeDocument/2006/relationships/image" Target="../media/image7.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4"/>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5"/>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 name="图片 1" descr="图片1"/>
          <p:cNvPicPr>
            <a:picLocks noChangeAspect="1"/>
          </p:cNvPicPr>
          <p:nvPr userDrawn="1"/>
        </p:nvPicPr>
        <p:blipFill>
          <a:blip r:embed="rId6"/>
          <a:stretch>
            <a:fillRect/>
          </a:stretch>
        </p:blipFill>
        <p:spPr>
          <a:xfrm>
            <a:off x="0" y="-1270"/>
            <a:ext cx="12192000" cy="1096645"/>
          </a:xfrm>
          <a:prstGeom prst="rect">
            <a:avLst/>
          </a:prstGeom>
        </p:spPr>
      </p:pic>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5" name="内容占位符 4"/>
          <p:cNvPicPr>
            <a:picLocks noChangeAspect="1"/>
          </p:cNvPicPr>
          <p:nvPr userDrawn="1"/>
        </p:nvPicPr>
        <p:blipFill>
          <a:blip r:embed="rId7"/>
          <a:stretch>
            <a:fillRect/>
          </a:stretch>
        </p:blipFill>
        <p:spPr>
          <a:xfrm>
            <a:off x="0" y="0"/>
            <a:ext cx="1417955" cy="1094740"/>
          </a:xfrm>
          <a:prstGeom prst="rect">
            <a:avLst/>
          </a:prstGeom>
          <a:noFill/>
          <a:ln>
            <a:noFill/>
          </a:ln>
          <a:effectLst/>
        </p:spPr>
      </p:pic>
      <p:pic>
        <p:nvPicPr>
          <p:cNvPr id="17" name="图片 16"/>
          <p:cNvPicPr>
            <a:picLocks noChangeAspect="1"/>
          </p:cNvPicPr>
          <p:nvPr userDrawn="1"/>
        </p:nvPicPr>
        <p:blipFill>
          <a:blip r:embed="rId8"/>
          <a:stretch>
            <a:fillRect/>
          </a:stretch>
        </p:blipFill>
        <p:spPr>
          <a:xfrm>
            <a:off x="1417955" y="-1270"/>
            <a:ext cx="10755630" cy="1096645"/>
          </a:xfrm>
          <a:prstGeom prst="rect">
            <a:avLst/>
          </a:prstGeom>
        </p:spPr>
      </p:pic>
      <p:pic>
        <p:nvPicPr>
          <p:cNvPr id="12" name="图片 11"/>
          <p:cNvPicPr>
            <a:picLocks noChangeAspect="1"/>
          </p:cNvPicPr>
          <p:nvPr userDrawn="1"/>
        </p:nvPicPr>
        <p:blipFill>
          <a:blip r:embed="rId9"/>
          <a:stretch>
            <a:fillRect/>
          </a:stretch>
        </p:blipFill>
        <p:spPr>
          <a:xfrm>
            <a:off x="-12700" y="6483985"/>
            <a:ext cx="12204700" cy="390525"/>
          </a:xfrm>
          <a:prstGeom prst="rect">
            <a:avLst/>
          </a:prstGeom>
        </p:spPr>
      </p:pic>
      <p:pic>
        <p:nvPicPr>
          <p:cNvPr id="6" name="图片 5" descr="WPS图片编辑"/>
          <p:cNvPicPr>
            <a:picLocks noChangeAspect="1"/>
          </p:cNvPicPr>
          <p:nvPr userDrawn="1"/>
        </p:nvPicPr>
        <p:blipFill>
          <a:blip r:embed="rId10"/>
          <a:stretch>
            <a:fillRect/>
          </a:stretch>
        </p:blipFill>
        <p:spPr>
          <a:xfrm>
            <a:off x="9872345" y="6533515"/>
            <a:ext cx="2148205" cy="32131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封面02"/>
          <p:cNvPicPr>
            <a:picLocks noChangeAspect="1"/>
          </p:cNvPicPr>
          <p:nvPr/>
        </p:nvPicPr>
        <p:blipFill>
          <a:blip r:embed="rId1"/>
          <a:stretch>
            <a:fillRect/>
          </a:stretch>
        </p:blipFill>
        <p:spPr>
          <a:xfrm>
            <a:off x="7620" y="0"/>
            <a:ext cx="12176760" cy="6858000"/>
          </a:xfrm>
          <a:prstGeom prst="rect">
            <a:avLst/>
          </a:prstGeom>
        </p:spPr>
      </p:pic>
      <p:sp>
        <p:nvSpPr>
          <p:cNvPr id="8" name="文本框 7"/>
          <p:cNvSpPr txBox="1"/>
          <p:nvPr/>
        </p:nvSpPr>
        <p:spPr>
          <a:xfrm>
            <a:off x="3380740" y="3199130"/>
            <a:ext cx="8803640" cy="706755"/>
          </a:xfrm>
          <a:prstGeom prst="rect">
            <a:avLst/>
          </a:prstGeom>
          <a:noFill/>
        </p:spPr>
        <p:txBody>
          <a:bodyPr wrap="square" rtlCol="0">
            <a:spAutoFit/>
          </a:bodyPr>
          <a:p>
            <a:r>
              <a:rPr sz="4000" b="1" dirty="0">
                <a:solidFill>
                  <a:srgbClr val="000000"/>
                </a:solidFill>
                <a:latin typeface="华文细黑" panose="02010600040101010101" pitchFamily="2" charset="-122"/>
                <a:ea typeface="华文细黑" panose="02010600040101010101" pitchFamily="2" charset="-122"/>
                <a:sym typeface="+mn-ea"/>
              </a:rPr>
              <a:t>第七章　所有者权益	</a:t>
            </a:r>
            <a:endParaRPr lang="zh-CN" altLang="en-US" sz="4000" b="1" dirty="0">
              <a:solidFill>
                <a:srgbClr val="000000"/>
              </a:solidFill>
              <a:latin typeface="华文细黑" panose="02010600040101010101" pitchFamily="2" charset="-122"/>
              <a:ea typeface="华文细黑" panose="0201060004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2952115" y="2844800"/>
            <a:ext cx="6336030" cy="632460"/>
            <a:chOff x="0" y="0"/>
            <a:chExt cx="2984" cy="320"/>
          </a:xfrm>
        </p:grpSpPr>
        <p:sp>
          <p:nvSpPr>
            <p:cNvPr id="25"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第一节　实收资本</a:t>
              </a:r>
              <a:endParaRPr lang="en-US" altLang="zh-CN" b="1" dirty="0">
                <a:latin typeface="汉仪中黑S" panose="00020600040101010101" charset="-122"/>
                <a:ea typeface="汉仪中黑S" panose="00020600040101010101" charset="-122"/>
              </a:endParaRPr>
            </a:p>
          </p:txBody>
        </p:sp>
        <p:grpSp>
          <p:nvGrpSpPr>
            <p:cNvPr id="26" name="组合 25"/>
            <p:cNvGrpSpPr/>
            <p:nvPr/>
          </p:nvGrpSpPr>
          <p:grpSpPr>
            <a:xfrm>
              <a:off x="0" y="56"/>
              <a:ext cx="240" cy="240"/>
              <a:chOff x="0" y="0"/>
              <a:chExt cx="1615" cy="1615"/>
            </a:xfrm>
          </p:grpSpPr>
          <p:sp>
            <p:nvSpPr>
              <p:cNvPr id="27"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28"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29"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0"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1"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32"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grpSp>
        <p:nvGrpSpPr>
          <p:cNvPr id="33" name="组合 32"/>
          <p:cNvGrpSpPr/>
          <p:nvPr/>
        </p:nvGrpSpPr>
        <p:grpSpPr>
          <a:xfrm>
            <a:off x="2952115" y="3614420"/>
            <a:ext cx="6319520" cy="632460"/>
            <a:chOff x="0" y="0"/>
            <a:chExt cx="2976" cy="320"/>
          </a:xfrm>
        </p:grpSpPr>
        <p:sp>
          <p:nvSpPr>
            <p:cNvPr id="34"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第二节　资本公积</a:t>
              </a:r>
              <a:endParaRPr lang="en-US" altLang="zh-CN" b="1" dirty="0">
                <a:latin typeface="汉仪中黑S" panose="00020600040101010101" charset="-122"/>
                <a:ea typeface="汉仪中黑S" panose="00020600040101010101" charset="-122"/>
              </a:endParaRPr>
            </a:p>
          </p:txBody>
        </p:sp>
        <p:grpSp>
          <p:nvGrpSpPr>
            <p:cNvPr id="35" name="组合 34"/>
            <p:cNvGrpSpPr/>
            <p:nvPr/>
          </p:nvGrpSpPr>
          <p:grpSpPr>
            <a:xfrm>
              <a:off x="0" y="67"/>
              <a:ext cx="240" cy="240"/>
              <a:chOff x="0" y="0"/>
              <a:chExt cx="1615" cy="1615"/>
            </a:xfrm>
          </p:grpSpPr>
          <p:sp>
            <p:nvSpPr>
              <p:cNvPr id="36"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37"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38"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9"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0"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41"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grpSp>
        <p:nvGrpSpPr>
          <p:cNvPr id="42" name="组合 41"/>
          <p:cNvGrpSpPr/>
          <p:nvPr/>
        </p:nvGrpSpPr>
        <p:grpSpPr>
          <a:xfrm>
            <a:off x="2952115" y="4376420"/>
            <a:ext cx="6319520" cy="632460"/>
            <a:chOff x="0" y="0"/>
            <a:chExt cx="2976" cy="320"/>
          </a:xfrm>
        </p:grpSpPr>
        <p:sp>
          <p:nvSpPr>
            <p:cNvPr id="43"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第三节　留存收益</a:t>
              </a:r>
              <a:endParaRPr lang="en-US" altLang="zh-CN" b="1" dirty="0">
                <a:latin typeface="汉仪中黑S" panose="00020600040101010101" charset="-122"/>
                <a:ea typeface="汉仪中黑S" panose="00020600040101010101" charset="-122"/>
              </a:endParaRPr>
            </a:p>
          </p:txBody>
        </p:sp>
        <p:grpSp>
          <p:nvGrpSpPr>
            <p:cNvPr id="44" name="组合 43"/>
            <p:cNvGrpSpPr/>
            <p:nvPr/>
          </p:nvGrpSpPr>
          <p:grpSpPr>
            <a:xfrm>
              <a:off x="0" y="48"/>
              <a:ext cx="240" cy="240"/>
              <a:chOff x="0" y="0"/>
              <a:chExt cx="1615" cy="1615"/>
            </a:xfrm>
          </p:grpSpPr>
          <p:sp>
            <p:nvSpPr>
              <p:cNvPr id="45"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46"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47"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8"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9"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50"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sp>
        <p:nvSpPr>
          <p:cNvPr id="12" name="标题 11"/>
          <p:cNvSpPr>
            <a:spLocks noGrp="1"/>
          </p:cNvSpPr>
          <p:nvPr/>
        </p:nvSpPr>
        <p:spPr>
          <a:xfrm>
            <a:off x="1666240" y="517525"/>
            <a:ext cx="8267065" cy="628650"/>
          </a:xfrm>
          <a:prstGeom prst="rect">
            <a:avLst/>
          </a:prstGeom>
          <a:noFill/>
          <a:ln>
            <a:noFill/>
          </a:ln>
          <a:effectLst/>
        </p:spPr>
        <p:txBody>
          <a:bodyPr vert="horz" wrap="square" lIns="91440" tIns="45720" rIns="91440" bIns="45720" numCol="1" anchor="ctr" anchorCtr="0" compatLnSpc="1">
            <a:noAutofit/>
          </a:bodyPr>
          <a:lstStyle>
            <a:lvl1pPr algn="l" rtl="0" eaLnBrk="0" fontAlgn="base" hangingPunct="0">
              <a:spcBef>
                <a:spcPct val="0"/>
              </a:spcBef>
              <a:spcAft>
                <a:spcPct val="0"/>
              </a:spcAft>
              <a:defRPr lang="zh-CN" altLang="zh-CN" sz="2400" b="1" kern="1200">
                <a:solidFill>
                  <a:schemeClr val="tx2"/>
                </a:solidFill>
                <a:latin typeface="华文细黑" panose="02010600040101010101" pitchFamily="2" charset="-122"/>
                <a:ea typeface="华文细黑" panose="02010600040101010101" pitchFamily="2"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r>
              <a:rPr lang="en-US" sz="3600" dirty="0">
                <a:latin typeface="汉仪中黑S" panose="00020600040101010101" charset="-122"/>
                <a:ea typeface="汉仪中黑S" panose="00020600040101010101" charset="-122"/>
              </a:rPr>
              <a:t>目 录</a:t>
            </a:r>
            <a:endParaRPr lang="en-US" sz="3600" dirty="0">
              <a:latin typeface="汉仪中黑S" panose="00020600040101010101" charset="-122"/>
              <a:ea typeface="汉仪中黑S"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实收资本</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一、接受现金资产投资</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(一)股份有限公司以外的企业接受现金资产投资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收到投资者以现金资产投入的资本时,应当以实际收到或存入企业开户银行的金额作为实收资本入账,借记“库存现金”“银行存款”账户,贷记“实收资本”账户。对于实际收到或者存入企业开户银行的金额超过投资者在企业注册资本中所占份额的部分,应当计入资本公积,同时,可以根据投资者的不同而设立明细账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实收资本</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(二)股份有限公司接受现金资产投资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股份有限公司发行股票时,既可以按面值发行股票,也可以溢价发行(我国目前不准许折价发行)。股份有限公司在核定的股本总额及股份总额的范围内发行股票时,应在实际收到现金资产时进行会计处理。</a:t>
            </a:r>
            <a:endParaRPr lang="zh-CN" altLang="en-US"/>
          </a:p>
          <a:p>
            <a:r>
              <a:rPr lang="zh-CN" altLang="en-US"/>
              <a:t>企业发行股票成功后,应将相当于股票面值的部分记入“股本”账户,其余部分在扣除发行手续费、佣金等费用后记入“资本公积”账户。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实收资本</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二、接受非现金资产投资</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(一)接受投入固定资产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企业接受投资者作价投入的房屋、建筑物、机器设备等固定资产,应按投资合同或协议约定价值确定固定资产价值(但投资合同或协议约定价值不公允的除外)和在注册资本中应享有的份额。</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(二)接受投入材料物资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企业接受投资者作价投入的材料物资,应按投资合同或协议约定价值确定材料物资价值(但投资合同或协议约定价值不公允的除外)和在注册资本中应享有的份额。</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(三)接受投入无形资产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企业收到以无形资产方式投入的资本,应按投资合同或协议约定价值确定无形资产价值(但投资合同或协议约定价值不公允的除外)和在注册资本中应享有的份额。</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资本公积</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一、资本公积的含义及用途</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(一)资本公积的含义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资本公积是企业收到投资者的超出其在企业注册资本(或股本)中所占份额的投资,以及其他资本公积等。资本公积包括资本溢价(或股本溢价)和其他资本公积等。</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(二)资本公积的用途</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公司在经营过程中出于种种考虑,例如,增加投资者持有的股份,从而增加公司股票的流通量,激活股价,提高股票的交易量和资本的流动性,改变公司投入资本的结构,体现公司稳定、持续发展的潜力等,对于形成的资本公积可以按照规定的用途使用。资本公积的主要用途就在于转增资本,即在办理增资手续后用资本公积增资,按股东原有持股比例发给新股或增加每股面值。</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资本公积</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二、资本公积的核算</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(一)资本(股本)溢价的核算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除股份有限公司外的其他类型的企业,在企业创立时,投资者认缴的出资额与注册资本一致,一般不会产生资本溢价。但在企业重组或有新的投资者加入时,常常会出现资本溢价。因为在企业进行正常的生产经营后,其资本利润率通常要高于企业初创阶段;另外,企业有内部积累,新投资者加入企业后,对这些积累也要分享,所以新加入的投资者往往要付出大于原投资者的出资额,才能取得与原投资者相同的出资比例。投资者多缴的部分,就形成了资本溢价。</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(二)资本公积转增资本的核算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经股东大会或类似机构决议,用资本公积转增资本时,应冲减资本公积,借记“资本公积”账户;同时,按照转增前实收资本(或股本)的结构或比例将转增的金额贷记“实收资本”或“股本”账户。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留存收益</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一、留存收益的内容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(一)盈余公积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1.盈余公积的形成来源</a:t>
            </a:r>
            <a:endParaRPr lang="zh-CN" altLang="en-US"/>
          </a:p>
          <a:p>
            <a:r>
              <a:rPr lang="zh-CN" altLang="en-US"/>
              <a:t>2.盈余公积的用途</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(二)未分配利润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未分配利润是公司留待分配或留待以后年度再进行分配的结存利润,从数量上来说,未分配利润是期初未分配利润,加上本期实现的净利润,减去提取的盈余公积和分出的利润后的余额,即历年累计的净利润。未分配利润有两层含义:一是这部分税后利润没有分给投资者,留待以后年度处理;二是这部分税后利润未指定特殊用途。</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留存收益</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二、留存收益的核算</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(一)盈余公积的核算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1.提取盈余公积</a:t>
            </a:r>
            <a:endParaRPr lang="zh-CN" altLang="en-US"/>
          </a:p>
          <a:p>
            <a:r>
              <a:rPr lang="zh-CN" altLang="en-US"/>
              <a:t>2.盈余公积补亏</a:t>
            </a:r>
            <a:endParaRPr lang="zh-CN" altLang="en-US"/>
          </a:p>
          <a:p>
            <a:r>
              <a:rPr lang="zh-CN" altLang="en-US"/>
              <a:t>3.盈余公积转增资本</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(二)未分配利润的核算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未分配利润是企业留待以后年度分配的结存利润,也是所有者权益的一个组成部分,企业对于未分配利润的使用有较大的自主权。在会计核算上,未分配利润是通过“利润分配”账户下的“未分配利润”明细账户进行核算的。在会计期末,企业将本期实现的各项收入和费用全部记入“本年利润”账户,从而计算出本期的经营成果,然后转入“利润分配——未分配利润”账户进行分配,结存于该账户的贷方余额即为未分配利润,如果出现借方余额,则为未弥补亏损。</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1764</Words>
  <Application>WPS 演示</Application>
  <PresentationFormat>宽屏</PresentationFormat>
  <Paragraphs>67</Paragraphs>
  <Slides>9</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9</vt:i4>
      </vt:variant>
    </vt:vector>
  </HeadingPairs>
  <TitlesOfParts>
    <vt:vector size="24" baseType="lpstr">
      <vt:lpstr>Arial</vt:lpstr>
      <vt:lpstr>宋体</vt:lpstr>
      <vt:lpstr>Wingdings</vt:lpstr>
      <vt:lpstr>Wingdings</vt:lpstr>
      <vt:lpstr>微软雅黑</vt:lpstr>
      <vt:lpstr>Calibri</vt:lpstr>
      <vt:lpstr>Arial Unicode MS</vt:lpstr>
      <vt:lpstr>GungsuhChe</vt:lpstr>
      <vt:lpstr>Malgun Gothic</vt:lpstr>
      <vt:lpstr>华文细黑</vt:lpstr>
      <vt:lpstr>汉仪中黑S</vt:lpstr>
      <vt:lpstr>黑体</vt:lpstr>
      <vt:lpstr>楷体</vt:lpstr>
      <vt:lpstr>Office 主题​​</vt:lpstr>
      <vt:lpstr>默认设计模板</vt:lpstr>
      <vt:lpstr>PowerPoint 演示文稿</vt:lpstr>
      <vt:lpstr>PowerPoint 演示文稿</vt:lpstr>
      <vt:lpstr>第一节　实收资本</vt:lpstr>
      <vt:lpstr>第一节　实收资本</vt:lpstr>
      <vt:lpstr>第一节　实收资本</vt:lpstr>
      <vt:lpstr>第二节　资本公积</vt:lpstr>
      <vt:lpstr>第二节　资本公积</vt:lpstr>
      <vt:lpstr>第三节　留存收益</vt:lpstr>
      <vt:lpstr>第三节　留存收益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2023-02-04T08:11:41Z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759A6550D5EB4287BBAF2848249138FC</vt:lpwstr>
  </property>
</Properties>
</file>