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Lst>
  <p:sldSz cx="12192000" cy="6858000"/>
  <p:notesSz cx="6858000" cy="9144000"/>
  <p:custDataLst>
    <p:tags r:id="rId1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 Type="http://schemas.openxmlformats.org/officeDocument/2006/relationships/theme" Target="theme/theme1.xml"/><Relationship Id="rId17" Type="http://schemas.openxmlformats.org/officeDocument/2006/relationships/tags" Target="tags/tag63.xml"/><Relationship Id="rId16" Type="http://schemas.openxmlformats.org/officeDocument/2006/relationships/commentAuthors" Target="commentAuthors.xml"/><Relationship Id="rId15" Type="http://schemas.openxmlformats.org/officeDocument/2006/relationships/tableStyles" Target="tableStyles.xml"/><Relationship Id="rId14" Type="http://schemas.openxmlformats.org/officeDocument/2006/relationships/viewProps" Target="viewProps.xml"/><Relationship Id="rId13" Type="http://schemas.openxmlformats.org/officeDocument/2006/relationships/presProps" Target="presProps.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570990" y="313055"/>
            <a:ext cx="9479915" cy="787400"/>
          </a:xfrm>
        </p:spPr>
        <p:txBody>
          <a:bodyPr/>
          <a:lstStyle>
            <a:lvl1pPr>
              <a:defRPr sz="2400" b="1" baseline="0">
                <a:solidFill>
                  <a:schemeClr val="tx1"/>
                </a:solidFill>
                <a:latin typeface="华文细黑" panose="02010600040101010101" pitchFamily="2" charset="-122"/>
                <a:ea typeface="华文细黑" panose="02010600040101010101" pitchFamily="2" charset="-122"/>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609600" y="1424217"/>
            <a:ext cx="10885714" cy="4821007"/>
          </a:xfrm>
        </p:spPr>
        <p:txBody>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Rectangle 7"/>
          <p:cNvSpPr>
            <a:spLocks noGrp="1" noChangeArrowheads="1"/>
          </p:cNvSpPr>
          <p:nvPr>
            <p:ph type="dt" sz="half" idx="10"/>
          </p:nvPr>
        </p:nvSpPr>
        <p:spPr/>
        <p:txBody>
          <a:bodyPr/>
          <a:lstStyle>
            <a:lvl1pPr>
              <a:defRPr/>
            </a:lvl1pPr>
          </a:lstStyle>
          <a:p>
            <a:pPr>
              <a:defRPr/>
            </a:pPr>
            <a:endParaRPr lang="zh-CN" altLang="zh-CN">
              <a:solidFill>
                <a:srgbClr val="000000"/>
              </a:solidFill>
            </a:endParaRPr>
          </a:p>
        </p:txBody>
      </p:sp>
      <p:sp>
        <p:nvSpPr>
          <p:cNvPr id="5" name="Rectangle 8"/>
          <p:cNvSpPr>
            <a:spLocks noGrp="1" noChangeArrowheads="1"/>
          </p:cNvSpPr>
          <p:nvPr>
            <p:ph type="ftr" sz="quarter" idx="11"/>
          </p:nvPr>
        </p:nvSpPr>
        <p:spPr/>
        <p:txBody>
          <a:bodyPr/>
          <a:lstStyle>
            <a:lvl1pPr>
              <a:defRPr/>
            </a:lvl1pPr>
          </a:lstStyle>
          <a:p>
            <a:pPr>
              <a:defRPr/>
            </a:pPr>
            <a:endParaRPr lang="zh-CN" altLang="zh-CN">
              <a:solidFill>
                <a:srgbClr val="000000"/>
              </a:solidFill>
            </a:endParaRPr>
          </a:p>
        </p:txBody>
      </p:sp>
      <p:sp>
        <p:nvSpPr>
          <p:cNvPr id="6" name="Rectangle 9"/>
          <p:cNvSpPr>
            <a:spLocks noGrp="1" noChangeArrowheads="1"/>
          </p:cNvSpPr>
          <p:nvPr>
            <p:ph type="sldNum" sz="quarter" idx="12"/>
          </p:nvPr>
        </p:nvSpPr>
        <p:spPr/>
        <p:txBody>
          <a:bodyPr/>
          <a:lstStyle>
            <a:lvl1pPr>
              <a:defRPr/>
            </a:lvl1pPr>
          </a:lstStyle>
          <a:p>
            <a:pPr>
              <a:defRPr/>
            </a:pPr>
            <a:fld id="{6647B9BB-8C2D-404E-A344-BC0BAB711D30}" type="slidenum">
              <a:rPr lang="zh-CN" altLang="zh-CN">
                <a:solidFill>
                  <a:srgbClr val="000000"/>
                </a:solidFill>
              </a:rPr>
            </a:fld>
            <a:endParaRPr lang="zh-CN" altLang="zh-CN">
              <a:solidFill>
                <a:srgbClr val="000000"/>
              </a:solidFill>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1539240" y="390525"/>
            <a:ext cx="8267065" cy="628650"/>
          </a:xfrm>
        </p:spPr>
        <p:txBody>
          <a:bodyPr>
            <a:noAutofit/>
          </a:bodyPr>
          <a:lstStyle>
            <a:lvl1pPr algn="l">
              <a:defRPr lang="zh-CN" altLang="zh-CN">
                <a:latin typeface="华文细黑" panose="02010600040101010101" pitchFamily="2" charset="-122"/>
                <a:ea typeface="华文细黑" panose="02010600040101010101" pitchFamily="2"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1" y="1474470"/>
            <a:ext cx="10947400" cy="5016499"/>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371600"/>
            <a:ext cx="53848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97600" y="1371600"/>
            <a:ext cx="53848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7"/>
          <p:cNvSpPr>
            <a:spLocks noGrp="1" noChangeArrowheads="1"/>
          </p:cNvSpPr>
          <p:nvPr userDrawn="1">
            <p:ph type="dt" sz="half" idx="10"/>
          </p:nvPr>
        </p:nvSpPr>
        <p:spPr/>
        <p:txBody>
          <a:bodyPr/>
          <a:lstStyle>
            <a:lvl1pPr>
              <a:defRPr/>
            </a:lvl1pPr>
          </a:lstStyle>
          <a:p>
            <a:pPr>
              <a:defRPr/>
            </a:pPr>
            <a:endParaRPr lang="zh-CN" altLang="zh-CN">
              <a:solidFill>
                <a:srgbClr val="000000"/>
              </a:solidFill>
            </a:endParaRPr>
          </a:p>
        </p:txBody>
      </p:sp>
      <p:sp>
        <p:nvSpPr>
          <p:cNvPr id="6" name="Rectangle 8"/>
          <p:cNvSpPr>
            <a:spLocks noGrp="1" noChangeArrowheads="1"/>
          </p:cNvSpPr>
          <p:nvPr userDrawn="1">
            <p:ph type="ftr" sz="quarter" idx="11"/>
          </p:nvPr>
        </p:nvSpPr>
        <p:spPr/>
        <p:txBody>
          <a:bodyPr/>
          <a:lstStyle>
            <a:lvl1pPr>
              <a:defRPr/>
            </a:lvl1pPr>
          </a:lstStyle>
          <a:p>
            <a:pPr>
              <a:defRPr/>
            </a:pPr>
            <a:endParaRPr lang="zh-CN" altLang="zh-CN">
              <a:solidFill>
                <a:srgbClr val="000000"/>
              </a:solidFill>
            </a:endParaRPr>
          </a:p>
        </p:txBody>
      </p:sp>
      <p:sp>
        <p:nvSpPr>
          <p:cNvPr id="7" name="Rectangle 9"/>
          <p:cNvSpPr>
            <a:spLocks noGrp="1" noChangeArrowheads="1"/>
          </p:cNvSpPr>
          <p:nvPr userDrawn="1">
            <p:ph type="sldNum" sz="quarter" idx="12"/>
          </p:nvPr>
        </p:nvSpPr>
        <p:spPr/>
        <p:txBody>
          <a:bodyPr/>
          <a:lstStyle>
            <a:lvl1pPr>
              <a:defRPr/>
            </a:lvl1pPr>
          </a:lstStyle>
          <a:p>
            <a:pPr>
              <a:defRPr/>
            </a:pPr>
            <a:fld id="{BE613377-92FF-4B1C-9A4D-EF878028BFE8}" type="slidenum">
              <a:rPr lang="zh-CN" altLang="zh-CN">
                <a:solidFill>
                  <a:srgbClr val="000000"/>
                </a:solidFill>
              </a:rPr>
            </a:fld>
            <a:endParaRPr lang="zh-CN" altLang="zh-CN">
              <a:solidFill>
                <a:srgbClr val="000000"/>
              </a:solidFill>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image" Target="../media/image5.png"/><Relationship Id="rId7" Type="http://schemas.openxmlformats.org/officeDocument/2006/relationships/image" Target="../media/image4.png"/><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 Id="rId3" Type="http://schemas.openxmlformats.org/officeDocument/2006/relationships/slideLayout" Target="../slideLayouts/slideLayout14.xml"/><Relationship Id="rId2" Type="http://schemas.openxmlformats.org/officeDocument/2006/relationships/slideLayout" Target="../slideLayouts/slideLayout13.xml"/><Relationship Id="rId11" Type="http://schemas.openxmlformats.org/officeDocument/2006/relationships/theme" Target="../theme/theme2.xml"/><Relationship Id="rId10" Type="http://schemas.openxmlformats.org/officeDocument/2006/relationships/image" Target="../media/image7.png"/><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4"/>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5"/>
          <a:stretch>
            <a:fillRect/>
          </a:stretch>
        </p:blipFill>
        <p:spPr>
          <a:xfrm>
            <a:off x="-1" y="0"/>
            <a:ext cx="12192001" cy="6870700"/>
          </a:xfrm>
          <a:prstGeom prst="rect">
            <a:avLst/>
          </a:prstGeom>
        </p:spPr>
      </p:pic>
      <p:sp>
        <p:nvSpPr>
          <p:cNvPr id="1028" name="Rectangle 6"/>
          <p:cNvSpPr>
            <a:spLocks noGrp="1" noChangeArrowheads="1"/>
          </p:cNvSpPr>
          <p:nvPr>
            <p:ph type="body" idx="1"/>
          </p:nvPr>
        </p:nvSpPr>
        <p:spPr bwMode="auto">
          <a:xfrm>
            <a:off x="605155" y="1270001"/>
            <a:ext cx="11040533" cy="511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31" name="Rectangle 7"/>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1" hangingPunct="1">
              <a:defRPr sz="1400"/>
            </a:lvl1pPr>
          </a:lstStyle>
          <a:p>
            <a:pPr fontAlgn="base">
              <a:spcBef>
                <a:spcPct val="0"/>
              </a:spcBef>
              <a:spcAft>
                <a:spcPct val="0"/>
              </a:spcAft>
              <a:defRPr/>
            </a:pPr>
            <a:endParaRPr lang="zh-CN" altLang="zh-CN">
              <a:solidFill>
                <a:srgbClr val="000000"/>
              </a:solidFill>
            </a:endParaRPr>
          </a:p>
        </p:txBody>
      </p:sp>
      <p:sp>
        <p:nvSpPr>
          <p:cNvPr id="1032" name="Rectangle 8"/>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eaLnBrk="1" hangingPunct="1">
              <a:defRPr sz="1400"/>
            </a:lvl1pPr>
          </a:lstStyle>
          <a:p>
            <a:pPr fontAlgn="base">
              <a:spcBef>
                <a:spcPct val="0"/>
              </a:spcBef>
              <a:spcAft>
                <a:spcPct val="0"/>
              </a:spcAft>
              <a:defRPr/>
            </a:pPr>
            <a:endParaRPr lang="zh-CN" altLang="zh-CN">
              <a:solidFill>
                <a:srgbClr val="000000"/>
              </a:solidFill>
            </a:endParaRPr>
          </a:p>
        </p:txBody>
      </p:sp>
      <p:sp>
        <p:nvSpPr>
          <p:cNvPr id="1033" name="Rectangle 9"/>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1" hangingPunct="1">
              <a:defRPr sz="1400"/>
            </a:lvl1pPr>
          </a:lstStyle>
          <a:p>
            <a:pPr fontAlgn="base">
              <a:spcBef>
                <a:spcPct val="0"/>
              </a:spcBef>
              <a:spcAft>
                <a:spcPct val="0"/>
              </a:spcAft>
              <a:defRPr/>
            </a:pPr>
            <a:fld id="{FE87B4B1-16DD-4597-BAF4-F416D47B56D6}" type="slidenum">
              <a:rPr lang="zh-CN" altLang="zh-CN">
                <a:solidFill>
                  <a:srgbClr val="000000"/>
                </a:solidFill>
              </a:rPr>
            </a:fld>
            <a:endParaRPr lang="zh-CN" altLang="zh-CN">
              <a:solidFill>
                <a:srgbClr val="000000"/>
              </a:solidFill>
            </a:endParaRPr>
          </a:p>
        </p:txBody>
      </p:sp>
      <p:pic>
        <p:nvPicPr>
          <p:cNvPr id="2" name="图片 1" descr="图片1"/>
          <p:cNvPicPr>
            <a:picLocks noChangeAspect="1"/>
          </p:cNvPicPr>
          <p:nvPr userDrawn="1"/>
        </p:nvPicPr>
        <p:blipFill>
          <a:blip r:embed="rId6"/>
          <a:stretch>
            <a:fillRect/>
          </a:stretch>
        </p:blipFill>
        <p:spPr>
          <a:xfrm>
            <a:off x="0" y="-1270"/>
            <a:ext cx="12192000" cy="1096645"/>
          </a:xfrm>
          <a:prstGeom prst="rect">
            <a:avLst/>
          </a:prstGeom>
        </p:spPr>
      </p:pic>
      <p:sp>
        <p:nvSpPr>
          <p:cNvPr id="1027" name="Rectangle 5"/>
          <p:cNvSpPr>
            <a:spLocks noGrp="1" noChangeArrowheads="1"/>
          </p:cNvSpPr>
          <p:nvPr>
            <p:ph type="title"/>
          </p:nvPr>
        </p:nvSpPr>
        <p:spPr bwMode="auto">
          <a:xfrm>
            <a:off x="1544955" y="343535"/>
            <a:ext cx="9516745" cy="751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pic>
        <p:nvPicPr>
          <p:cNvPr id="5" name="内容占位符 4"/>
          <p:cNvPicPr>
            <a:picLocks noChangeAspect="1"/>
          </p:cNvPicPr>
          <p:nvPr userDrawn="1"/>
        </p:nvPicPr>
        <p:blipFill>
          <a:blip r:embed="rId7"/>
          <a:stretch>
            <a:fillRect/>
          </a:stretch>
        </p:blipFill>
        <p:spPr>
          <a:xfrm>
            <a:off x="0" y="0"/>
            <a:ext cx="1417955" cy="1094740"/>
          </a:xfrm>
          <a:prstGeom prst="rect">
            <a:avLst/>
          </a:prstGeom>
          <a:noFill/>
          <a:ln>
            <a:noFill/>
          </a:ln>
          <a:effectLst/>
        </p:spPr>
      </p:pic>
      <p:pic>
        <p:nvPicPr>
          <p:cNvPr id="17" name="图片 16"/>
          <p:cNvPicPr>
            <a:picLocks noChangeAspect="1"/>
          </p:cNvPicPr>
          <p:nvPr userDrawn="1"/>
        </p:nvPicPr>
        <p:blipFill>
          <a:blip r:embed="rId8"/>
          <a:stretch>
            <a:fillRect/>
          </a:stretch>
        </p:blipFill>
        <p:spPr>
          <a:xfrm>
            <a:off x="1417955" y="-1270"/>
            <a:ext cx="10755630" cy="1096645"/>
          </a:xfrm>
          <a:prstGeom prst="rect">
            <a:avLst/>
          </a:prstGeom>
        </p:spPr>
      </p:pic>
      <p:pic>
        <p:nvPicPr>
          <p:cNvPr id="12" name="图片 11"/>
          <p:cNvPicPr>
            <a:picLocks noChangeAspect="1"/>
          </p:cNvPicPr>
          <p:nvPr userDrawn="1"/>
        </p:nvPicPr>
        <p:blipFill>
          <a:blip r:embed="rId9"/>
          <a:stretch>
            <a:fillRect/>
          </a:stretch>
        </p:blipFill>
        <p:spPr>
          <a:xfrm>
            <a:off x="-12700" y="6483985"/>
            <a:ext cx="12204700" cy="390525"/>
          </a:xfrm>
          <a:prstGeom prst="rect">
            <a:avLst/>
          </a:prstGeom>
        </p:spPr>
      </p:pic>
      <p:pic>
        <p:nvPicPr>
          <p:cNvPr id="6" name="图片 5" descr="WPS图片编辑"/>
          <p:cNvPicPr>
            <a:picLocks noChangeAspect="1"/>
          </p:cNvPicPr>
          <p:nvPr userDrawn="1"/>
        </p:nvPicPr>
        <p:blipFill>
          <a:blip r:embed="rId10"/>
          <a:stretch>
            <a:fillRect/>
          </a:stretch>
        </p:blipFill>
        <p:spPr>
          <a:xfrm>
            <a:off x="9872345" y="6533515"/>
            <a:ext cx="2148205" cy="32131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xStyles>
    <p:titleStyle>
      <a:lvl1pPr algn="l" rtl="0" eaLnBrk="0" fontAlgn="base" hangingPunct="0">
        <a:spcBef>
          <a:spcPct val="0"/>
        </a:spcBef>
        <a:spcAft>
          <a:spcPct val="0"/>
        </a:spcAft>
        <a:defRPr sz="2400" b="1" kern="1200">
          <a:solidFill>
            <a:schemeClr val="tx2"/>
          </a:solidFill>
          <a:latin typeface="微软雅黑" panose="020B0503020204020204" charset="-122"/>
          <a:ea typeface="微软雅黑" panose="020B0503020204020204"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 name="图片 6" descr="封面02"/>
          <p:cNvPicPr>
            <a:picLocks noChangeAspect="1"/>
          </p:cNvPicPr>
          <p:nvPr/>
        </p:nvPicPr>
        <p:blipFill>
          <a:blip r:embed="rId1"/>
          <a:stretch>
            <a:fillRect/>
          </a:stretch>
        </p:blipFill>
        <p:spPr>
          <a:xfrm>
            <a:off x="7620" y="0"/>
            <a:ext cx="12176760" cy="6858000"/>
          </a:xfrm>
          <a:prstGeom prst="rect">
            <a:avLst/>
          </a:prstGeom>
        </p:spPr>
      </p:pic>
      <p:sp>
        <p:nvSpPr>
          <p:cNvPr id="8" name="文本框 7"/>
          <p:cNvSpPr txBox="1"/>
          <p:nvPr/>
        </p:nvSpPr>
        <p:spPr>
          <a:xfrm>
            <a:off x="3388360" y="3199130"/>
            <a:ext cx="8803640" cy="706755"/>
          </a:xfrm>
          <a:prstGeom prst="rect">
            <a:avLst/>
          </a:prstGeom>
          <a:noFill/>
        </p:spPr>
        <p:txBody>
          <a:bodyPr wrap="square" rtlCol="0">
            <a:spAutoFit/>
          </a:bodyPr>
          <a:p>
            <a:r>
              <a:rPr sz="4000" b="1" dirty="0">
                <a:solidFill>
                  <a:srgbClr val="000000"/>
                </a:solidFill>
                <a:latin typeface="华文细黑" panose="02010600040101010101" pitchFamily="2" charset="-122"/>
                <a:ea typeface="华文细黑" panose="02010600040101010101" pitchFamily="2" charset="-122"/>
                <a:sym typeface="+mn-ea"/>
              </a:rPr>
              <a:t>第十一章　会计法律制度	</a:t>
            </a:r>
            <a:endParaRPr lang="zh-CN" altLang="en-US" sz="4000" b="1" dirty="0">
              <a:solidFill>
                <a:srgbClr val="000000"/>
              </a:solidFill>
              <a:latin typeface="华文细黑" panose="02010600040101010101" pitchFamily="2" charset="-122"/>
              <a:ea typeface="华文细黑" panose="0201060004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2878455" y="3512185"/>
            <a:ext cx="6336030" cy="1459865"/>
            <a:chOff x="4533" y="5531"/>
            <a:chExt cx="9978" cy="2299"/>
          </a:xfrm>
        </p:grpSpPr>
        <p:grpSp>
          <p:nvGrpSpPr>
            <p:cNvPr id="23556" name="组合 23555"/>
            <p:cNvGrpSpPr/>
            <p:nvPr/>
          </p:nvGrpSpPr>
          <p:grpSpPr>
            <a:xfrm rot="0">
              <a:off x="4533" y="5531"/>
              <a:ext cx="9978" cy="996"/>
              <a:chOff x="0" y="0"/>
              <a:chExt cx="2984" cy="320"/>
            </a:xfrm>
          </p:grpSpPr>
          <p:sp>
            <p:nvSpPr>
              <p:cNvPr id="23557" name="AutoShape 5"/>
              <p:cNvSpPr/>
              <p:nvPr/>
            </p:nvSpPr>
            <p:spPr>
              <a:xfrm>
                <a:off x="200" y="0"/>
                <a:ext cx="2784" cy="320"/>
              </a:xfrm>
              <a:prstGeom prst="roundRect">
                <a:avLst>
                  <a:gd name="adj" fmla="val 50000"/>
                </a:avLst>
              </a:prstGeom>
              <a:gradFill rotWithShape="1">
                <a:gsLst>
                  <a:gs pos="0">
                    <a:srgbClr val="FFFFFF"/>
                  </a:gs>
                  <a:gs pos="100000">
                    <a:schemeClr val="accent1"/>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en-US" altLang="zh-CN" b="1" dirty="0">
                    <a:latin typeface="汉仪中黑S" panose="00020600040101010101" charset="-122"/>
                    <a:ea typeface="汉仪中黑S" panose="00020600040101010101" charset="-122"/>
                    <a:sym typeface="+mn-ea"/>
                  </a:rPr>
                  <a:t>第一节　会计规范</a:t>
                </a:r>
                <a:endParaRPr lang="en-US" altLang="zh-CN" b="1" dirty="0">
                  <a:latin typeface="汉仪中黑S" panose="00020600040101010101" charset="-122"/>
                  <a:ea typeface="汉仪中黑S" panose="00020600040101010101" charset="-122"/>
                  <a:sym typeface="+mn-ea"/>
                </a:endParaRPr>
              </a:p>
            </p:txBody>
          </p:sp>
          <p:grpSp>
            <p:nvGrpSpPr>
              <p:cNvPr id="23558" name="组合 23557"/>
              <p:cNvGrpSpPr/>
              <p:nvPr/>
            </p:nvGrpSpPr>
            <p:grpSpPr>
              <a:xfrm>
                <a:off x="0" y="56"/>
                <a:ext cx="240" cy="240"/>
                <a:chOff x="0" y="0"/>
                <a:chExt cx="1615" cy="1615"/>
              </a:xfrm>
            </p:grpSpPr>
            <p:sp>
              <p:nvSpPr>
                <p:cNvPr id="23559" name="Oval 7"/>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60" name="Oval 8"/>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61" name="Oval 9"/>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62" name="Oval 10"/>
                <p:cNvSpPr/>
                <p:nvPr/>
              </p:nvSpPr>
              <p:spPr>
                <a:xfrm>
                  <a:off x="176" y="176"/>
                  <a:ext cx="1262" cy="1264"/>
                </a:xfrm>
                <a:prstGeom prst="ellipse">
                  <a:avLst/>
                </a:prstGeom>
                <a:gradFill rotWithShape="1">
                  <a:gsLst>
                    <a:gs pos="0">
                      <a:srgbClr val="000000"/>
                    </a:gs>
                    <a:gs pos="100000">
                      <a:srgbClr val="FFCC00"/>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63" name="Oval 11"/>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sp>
              <p:nvSpPr>
                <p:cNvPr id="23564" name="Oval 12"/>
                <p:cNvSpPr/>
                <p:nvPr/>
              </p:nvSpPr>
              <p:spPr>
                <a:xfrm>
                  <a:off x="259" y="259"/>
                  <a:ext cx="1096" cy="1098"/>
                </a:xfrm>
                <a:prstGeom prst="ellipse">
                  <a:avLst/>
                </a:prstGeom>
                <a:gradFill rotWithShape="1">
                  <a:gsLst>
                    <a:gs pos="0">
                      <a:srgbClr val="FFCC00"/>
                    </a:gs>
                    <a:gs pos="100000">
                      <a:srgbClr val="7C6300"/>
                    </a:gs>
                  </a:gsLst>
                  <a:lin ang="189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grpSp>
        </p:grpSp>
        <p:grpSp>
          <p:nvGrpSpPr>
            <p:cNvPr id="23565" name="组合 23564"/>
            <p:cNvGrpSpPr/>
            <p:nvPr/>
          </p:nvGrpSpPr>
          <p:grpSpPr>
            <a:xfrm rot="0">
              <a:off x="4533" y="6834"/>
              <a:ext cx="9952" cy="996"/>
              <a:chOff x="0" y="0"/>
              <a:chExt cx="2976" cy="320"/>
            </a:xfrm>
          </p:grpSpPr>
          <p:sp>
            <p:nvSpPr>
              <p:cNvPr id="23566" name="AutoShape 14"/>
              <p:cNvSpPr/>
              <p:nvPr/>
            </p:nvSpPr>
            <p:spPr>
              <a:xfrm>
                <a:off x="192" y="0"/>
                <a:ext cx="2784" cy="320"/>
              </a:xfrm>
              <a:prstGeom prst="roundRect">
                <a:avLst>
                  <a:gd name="adj" fmla="val 50000"/>
                </a:avLst>
              </a:prstGeom>
              <a:gradFill rotWithShape="1">
                <a:gsLst>
                  <a:gs pos="0">
                    <a:srgbClr val="FFFFFF"/>
                  </a:gs>
                  <a:gs pos="100000">
                    <a:schemeClr val="folHlink"/>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buClrTx/>
                  <a:buSzTx/>
                  <a:buFontTx/>
                </a:pPr>
                <a:r>
                  <a:rPr lang="en-US" altLang="zh-CN" sz="1800" b="1" dirty="0">
                    <a:latin typeface="汉仪中黑S" panose="00020600040101010101" charset="-122"/>
                    <a:ea typeface="汉仪中黑S" panose="00020600040101010101" charset="-122"/>
                  </a:rPr>
                  <a:t>第二节　会计机构和会计人员	</a:t>
                </a:r>
                <a:endParaRPr lang="en-US" altLang="zh-CN" sz="1800" b="1" dirty="0">
                  <a:latin typeface="汉仪中黑S" panose="00020600040101010101" charset="-122"/>
                  <a:ea typeface="汉仪中黑S" panose="00020600040101010101" charset="-122"/>
                </a:endParaRPr>
              </a:p>
            </p:txBody>
          </p:sp>
          <p:grpSp>
            <p:nvGrpSpPr>
              <p:cNvPr id="23567" name="组合 23566"/>
              <p:cNvGrpSpPr/>
              <p:nvPr/>
            </p:nvGrpSpPr>
            <p:grpSpPr>
              <a:xfrm>
                <a:off x="0" y="67"/>
                <a:ext cx="240" cy="240"/>
                <a:chOff x="0" y="0"/>
                <a:chExt cx="1615" cy="1615"/>
              </a:xfrm>
            </p:grpSpPr>
            <p:sp>
              <p:nvSpPr>
                <p:cNvPr id="23568" name="Oval 16"/>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69" name="Oval 17"/>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70" name="Oval 18"/>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71" name="Oval 19"/>
                <p:cNvSpPr/>
                <p:nvPr/>
              </p:nvSpPr>
              <p:spPr>
                <a:xfrm>
                  <a:off x="176" y="176"/>
                  <a:ext cx="1262" cy="1264"/>
                </a:xfrm>
                <a:prstGeom prst="ellipse">
                  <a:avLst/>
                </a:prstGeom>
                <a:gradFill rotWithShape="1">
                  <a:gsLst>
                    <a:gs pos="0">
                      <a:srgbClr val="000000"/>
                    </a:gs>
                    <a:gs pos="100000">
                      <a:srgbClr val="48BE67"/>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72" name="Oval 20"/>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sp>
              <p:nvSpPr>
                <p:cNvPr id="23573" name="Oval 21"/>
                <p:cNvSpPr/>
                <p:nvPr/>
              </p:nvSpPr>
              <p:spPr>
                <a:xfrm>
                  <a:off x="259" y="259"/>
                  <a:ext cx="1096" cy="1098"/>
                </a:xfrm>
                <a:prstGeom prst="ellipse">
                  <a:avLst/>
                </a:prstGeom>
                <a:gradFill rotWithShape="1">
                  <a:gsLst>
                    <a:gs pos="0">
                      <a:srgbClr val="48BE67"/>
                    </a:gs>
                    <a:gs pos="100000">
                      <a:srgbClr val="235C32"/>
                    </a:gs>
                  </a:gsLst>
                  <a:lin ang="189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grpSp>
        </p:grpSp>
      </p:grpSp>
      <p:sp>
        <p:nvSpPr>
          <p:cNvPr id="28" name="标题 11"/>
          <p:cNvSpPr>
            <a:spLocks noGrp="1"/>
          </p:cNvSpPr>
          <p:nvPr/>
        </p:nvSpPr>
        <p:spPr>
          <a:xfrm>
            <a:off x="1666240" y="517525"/>
            <a:ext cx="8267065" cy="628650"/>
          </a:xfrm>
          <a:prstGeom prst="rect">
            <a:avLst/>
          </a:prstGeom>
          <a:noFill/>
          <a:ln>
            <a:noFill/>
          </a:ln>
          <a:effectLst/>
        </p:spPr>
        <p:txBody>
          <a:bodyPr vert="horz" wrap="square" lIns="91440" tIns="45720" rIns="91440" bIns="45720" numCol="1" anchor="ctr" anchorCtr="0" compatLnSpc="1">
            <a:noAutofit/>
          </a:bodyPr>
          <a:lstStyle>
            <a:lvl1pPr algn="l" rtl="0" eaLnBrk="0" fontAlgn="base" hangingPunct="0">
              <a:spcBef>
                <a:spcPct val="0"/>
              </a:spcBef>
              <a:spcAft>
                <a:spcPct val="0"/>
              </a:spcAft>
              <a:defRPr lang="zh-CN" altLang="zh-CN" sz="2400" b="1" kern="1200">
                <a:solidFill>
                  <a:schemeClr val="tx2"/>
                </a:solidFill>
                <a:latin typeface="华文细黑" panose="02010600040101010101" pitchFamily="2" charset="-122"/>
                <a:ea typeface="华文细黑" panose="02010600040101010101" pitchFamily="2"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a:lstStyle>
          <a:p>
            <a:r>
              <a:rPr lang="en-US" sz="3600" dirty="0">
                <a:latin typeface="汉仪中黑S" panose="00020600040101010101" charset="-122"/>
                <a:ea typeface="汉仪中黑S" panose="00020600040101010101" charset="-122"/>
              </a:rPr>
              <a:t>目 录</a:t>
            </a:r>
            <a:endParaRPr lang="en-US" sz="3600" dirty="0">
              <a:latin typeface="汉仪中黑S" panose="00020600040101010101" charset="-122"/>
              <a:ea typeface="汉仪中黑S" panose="0002060004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rPr>
              <a:t>第一节　会计规范</a:t>
            </a:r>
            <a:endParaRPr lang="en-US" dirty="0">
              <a:latin typeface="汉仪中黑S" panose="00020600040101010101" charset="-122"/>
              <a:ea typeface="汉仪中黑S" panose="00020600040101010101" charset="-122"/>
            </a:endParaRPr>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一、会计规范的意义</a:t>
            </a:r>
            <a:endParaRPr lang="zh-CN" altLang="zh-CN" sz="2600" b="1" dirty="0">
              <a:latin typeface="黑体" panose="02010609060101010101" pitchFamily="49" charset="-122"/>
              <a:ea typeface="黑体" panose="02010609060101010101" pitchFamily="49" charset="-122"/>
            </a:endParaRPr>
          </a:p>
          <a:p>
            <a:r>
              <a:rPr lang="zh-CN" altLang="en-US"/>
              <a:t>会计规范是管理会计活动及规范会计行为的法律、法令、条例、规章、制度和道德守则等的总和。它是以一定的会计理论为基础,根据国家的有关方针和政策,对会计工作所做出的一系列约束,是会计行为的标准和评价会计工作质量的客观依据。</a:t>
            </a:r>
            <a:endParaRPr lang="zh-CN" altLang="en-US"/>
          </a:p>
          <a:p>
            <a:r>
              <a:rPr lang="zh-CN" altLang="en-US"/>
              <a:t>会计作为一种管理活动,是人类有意识的社会行为,它必须遵循某种规范,按照一定的规则来运行。构成会计行为的规范应当具备两个条件:第一,它需要说明会计行为怎样是对的,怎样是错的,即给出一个判断的标准;第二,它有自身引导或制约的方式,促使会计行为规范化。</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rPr>
              <a:t>第一节　会计规范</a:t>
            </a:r>
            <a:endParaRPr lang="en-US" dirty="0">
              <a:latin typeface="汉仪中黑S" panose="00020600040101010101" charset="-122"/>
              <a:ea typeface="汉仪中黑S" panose="00020600040101010101" charset="-122"/>
            </a:endParaRPr>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二、会计法律规范</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(一)会计法律</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(二)会计行政法规</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(三)会计部门规章</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(四)单位内部会计制度</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rPr>
              <a:t>第一节　会计规范</a:t>
            </a:r>
            <a:endParaRPr lang="en-US" dirty="0">
              <a:latin typeface="汉仪中黑S" panose="00020600040101010101" charset="-122"/>
              <a:ea typeface="汉仪中黑S" panose="00020600040101010101" charset="-122"/>
            </a:endParaRPr>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三、会计道德规范</a:t>
            </a:r>
            <a:endParaRPr lang="zh-CN" altLang="zh-CN" sz="2600" b="1" dirty="0">
              <a:latin typeface="黑体" panose="02010609060101010101" pitchFamily="49" charset="-122"/>
              <a:ea typeface="黑体" panose="02010609060101010101" pitchFamily="49" charset="-122"/>
            </a:endParaRPr>
          </a:p>
          <a:p>
            <a:r>
              <a:rPr lang="zh-CN" altLang="en-US"/>
              <a:t>会计道德规范是指会计人员的职业道德规范,它是一般社会公德在会计工作中的具体体现,是制约、引导会计人员行为,调整会计人员与社会、相关利益集团以及会计人员之间的社会规范。会计职业道德贯穿于会计工作的所有领域和整个过程,体现了社会要求与个性发展的统一,着眼于人际关系的调整,以是否合情合理、善与恶为评价标准,并以社会舆论(荣誉)和个人评价(良心)为制约手段,是一种通过将外在要求转化为内在的即精神上的动力要求来起作用的非强制性规范。企业会计人员的道德规范包括业务素质、能力素质和道德品质三个方面。</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rPr>
              <a:t>第二节　会计机构和会计人员	</a:t>
            </a:r>
            <a:endParaRPr lang="en-US" dirty="0">
              <a:latin typeface="汉仪中黑S" panose="00020600040101010101" charset="-122"/>
              <a:ea typeface="汉仪中黑S" panose="00020600040101010101" charset="-122"/>
            </a:endParaRPr>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一、会计机构</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(一)会计机构的设置</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1.会计机构的设置形式</a:t>
            </a:r>
            <a:endParaRPr lang="zh-CN" altLang="en-US"/>
          </a:p>
          <a:p>
            <a:r>
              <a:rPr lang="zh-CN" altLang="en-US"/>
              <a:t>2.设置会计机构应考虑的因素</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(二)会计工作岗位责任制</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会计工作岗位责任制是指在会计机构内部,按照会计工作的内容和业务量以及会计人员的配备情况,将会计工作划分为若干相对独立的工作岗位,并规定每个岗位的职责与权限,建立相应的责任制度。建立、健全岗位责任制,可以加强会计人员的责任感,提高会计人员的工作能力和效率,加强协作和监督,最终保证和提高会计工作的质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rPr>
              <a:t>第二节　会计机构和会计人员	</a:t>
            </a:r>
            <a:endParaRPr lang="en-US" dirty="0">
              <a:latin typeface="汉仪中黑S" panose="00020600040101010101" charset="-122"/>
              <a:ea typeface="汉仪中黑S" panose="00020600040101010101" charset="-122"/>
            </a:endParaRPr>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二、会计人员</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(一)对会计人员的基本要求</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1.会计人员应具备的任职资格</a:t>
            </a:r>
            <a:endParaRPr lang="zh-CN" altLang="en-US"/>
          </a:p>
          <a:p>
            <a:r>
              <a:rPr lang="zh-CN" altLang="en-US"/>
              <a:t>(1)一般会计人员的任职资格。</a:t>
            </a:r>
            <a:endParaRPr lang="zh-CN" altLang="en-US"/>
          </a:p>
          <a:p>
            <a:r>
              <a:rPr lang="zh-CN" altLang="en-US"/>
              <a:t>(2)会计机构负责人的任职资格。</a:t>
            </a:r>
            <a:endParaRPr lang="zh-CN" altLang="en-US"/>
          </a:p>
          <a:p>
            <a:r>
              <a:rPr lang="zh-CN" altLang="en-US"/>
              <a:t>2.会计人员应符合道德规范的要求</a:t>
            </a:r>
            <a:endParaRPr lang="zh-CN" altLang="en-US"/>
          </a:p>
          <a:p>
            <a:r>
              <a:rPr lang="zh-CN" altLang="en-US"/>
              <a:t>(1)业务素质。</a:t>
            </a:r>
            <a:endParaRPr lang="zh-CN" altLang="en-US"/>
          </a:p>
          <a:p>
            <a:r>
              <a:rPr lang="zh-CN" altLang="en-US"/>
              <a:t>(2)能力素质。</a:t>
            </a:r>
            <a:endParaRPr lang="zh-CN" altLang="en-US"/>
          </a:p>
          <a:p>
            <a:r>
              <a:rPr lang="zh-CN" altLang="en-US"/>
              <a:t>(3)道德品质。</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rPr>
              <a:t>第二节　会计机构和会计人员	</a:t>
            </a:r>
            <a:endParaRPr lang="en-US" dirty="0">
              <a:latin typeface="汉仪中黑S" panose="00020600040101010101" charset="-122"/>
              <a:ea typeface="汉仪中黑S" panose="00020600040101010101" charset="-122"/>
            </a:endParaRPr>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(二)会计人员的职权</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1.会计人员的职责</a:t>
            </a:r>
            <a:endParaRPr lang="zh-CN" altLang="en-US"/>
          </a:p>
          <a:p>
            <a:r>
              <a:rPr lang="zh-CN" altLang="en-US"/>
              <a:t>(1)会计核算。</a:t>
            </a:r>
            <a:endParaRPr lang="zh-CN" altLang="en-US"/>
          </a:p>
          <a:p>
            <a:r>
              <a:rPr lang="zh-CN" altLang="en-US"/>
              <a:t>(2)会计监督。</a:t>
            </a:r>
            <a:endParaRPr lang="zh-CN" altLang="en-US"/>
          </a:p>
          <a:p>
            <a:r>
              <a:rPr lang="zh-CN" altLang="en-US"/>
              <a:t>2.会计人员的权限</a:t>
            </a:r>
            <a:endParaRPr lang="zh-CN" altLang="en-US"/>
          </a:p>
          <a:p>
            <a:r>
              <a:rPr lang="zh-CN" altLang="en-US"/>
              <a:t>(1)有权要求本单位有关部门、人员认真遵守国家的财经纪律和财务会计制度。如有违反情况,会计人员有权拒绝付款、拒绝报销或拒绝执行,并向单位负责人报告。对于弄虚作假、营私舞弊、欺骗上级等违法乱纪行为,会计人员必须坚决拒绝执行,并向单位负责人或上级机关、财政部门报告。</a:t>
            </a:r>
            <a:endParaRPr lang="zh-CN" altLang="en-US"/>
          </a:p>
          <a:p>
            <a:r>
              <a:rPr lang="zh-CN" altLang="en-US"/>
              <a:t>(2)有权参与本单位编制计划、制定定额、签订合同等工作,并参加有关生产经营管理的会议,有权提出有关财务收支和经济效益方面的问题和意见。</a:t>
            </a:r>
            <a:endParaRPr lang="zh-CN" altLang="en-US"/>
          </a:p>
          <a:p>
            <a:r>
              <a:rPr lang="zh-CN" altLang="en-US"/>
              <a:t>(3)有权监督、检查本单位有关部门的财务收支、资金使用和财产保管、收发、计量、检查等情况。</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rPr>
              <a:t>第二节　会计机构和会计人员	</a:t>
            </a:r>
            <a:endParaRPr lang="en-US" dirty="0">
              <a:latin typeface="汉仪中黑S" panose="00020600040101010101" charset="-122"/>
              <a:ea typeface="汉仪中黑S" panose="00020600040101010101" charset="-122"/>
            </a:endParaRPr>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(三)会计人员的专业职务</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根据我国1986年4月10日颁布的《会计专业职务试行条例》中的规定,会计专业职务的名称,依次为会计员、助理会计师、会计师和高级会计师。</a:t>
            </a:r>
            <a:endParaRPr lang="zh-CN" altLang="en-US"/>
          </a:p>
          <a:p>
            <a:r>
              <a:rPr lang="zh-CN" altLang="en-US"/>
              <a:t>1992年8月1日开始执行的 《会计专业技术资格考试暂行规定》中明确规定,对会计专业技术资格实行全国统一考试制度。这一制度按会计专业的设置,分为会计员、助理会计师、会计师资格考试,高级会计师则仍采用评定办法。凡通过全国统一考试获得会计技术资格的会计人员,表明其已具备担任相应会计专业职务的水平和能力。</a:t>
            </a:r>
            <a:endParaRPr lang="zh-CN" altLang="en-US"/>
          </a:p>
          <a:p>
            <a:r>
              <a:rPr lang="zh-CN" altLang="en-US"/>
              <a:t>各单位如有空缺岗位需要充实时,可根据有关规定,按照德才兼备的原则,从获得会计专业技术资格的会计人员中择优聘任。</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1532</Words>
  <Application>WPS 演示</Application>
  <PresentationFormat>宽屏</PresentationFormat>
  <Paragraphs>66</Paragraphs>
  <Slides>9</Slides>
  <Notes>4</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9</vt:i4>
      </vt:variant>
    </vt:vector>
  </HeadingPairs>
  <TitlesOfParts>
    <vt:vector size="24" baseType="lpstr">
      <vt:lpstr>Arial</vt:lpstr>
      <vt:lpstr>宋体</vt:lpstr>
      <vt:lpstr>Wingdings</vt:lpstr>
      <vt:lpstr>Wingdings</vt:lpstr>
      <vt:lpstr>微软雅黑</vt:lpstr>
      <vt:lpstr>Arial Unicode MS</vt:lpstr>
      <vt:lpstr>Calibri</vt:lpstr>
      <vt:lpstr>GungsuhChe</vt:lpstr>
      <vt:lpstr>Malgun Gothic</vt:lpstr>
      <vt:lpstr>华文细黑</vt:lpstr>
      <vt:lpstr>汉仪中黑S</vt:lpstr>
      <vt:lpstr>黑体</vt:lpstr>
      <vt:lpstr>楷体</vt:lpstr>
      <vt:lpstr>Office 主题​​</vt:lpstr>
      <vt:lpstr>默认设计模板</vt:lpstr>
      <vt:lpstr>PowerPoint 演示文稿</vt:lpstr>
      <vt:lpstr>PowerPoint 演示文稿</vt:lpstr>
      <vt:lpstr>第一节　会计规范</vt:lpstr>
      <vt:lpstr>第一节　会计规范</vt:lpstr>
      <vt:lpstr>第一节　会计规范</vt:lpstr>
      <vt:lpstr>第二节　会计机构和会计人员	</vt:lpstr>
      <vt:lpstr>第二节　会计机构和会计人员	</vt:lpstr>
      <vt:lpstr>第二节　会计机构和会计人员	</vt:lpstr>
      <vt:lpstr>第二节　会计机构和会计人员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156</cp:revision>
  <dcterms:created xsi:type="dcterms:W3CDTF">2019-06-19T02:08:00Z</dcterms:created>
  <dcterms:modified xsi:type="dcterms:W3CDTF">2023-02-04T08:14:33Z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5D502F8233FA41818E4AE81E95C5E7FC</vt:lpwstr>
  </property>
</Properties>
</file>