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3.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836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第十章　财务报告分析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偿债能力分析</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(三)所有者权益比率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所有者权益比率是企业的所有者权益总额与资产总额之间的比率,该指标表明主权资本在全部资产中所占的份额。</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(四)已获利息倍数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已获利息倍数又称为利息保障倍数,是指企业的息税前利润与利息费用的比率,它是用来衡量企业偿付债务利息能力的指标。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营运能力分析</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一、流动资产周转情况分析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(一)应收账款周转率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应收账款周转率是一定时期赊销收入净额与应收账款平均余额的比率,是反映应收账款周转速度的一项指标。该指标有两种表现形式,即周转次数和周转天数。其计算公式如下:</a:t>
            </a:r>
            <a:endParaRPr lang="zh-CN" altLang="en-US"/>
          </a:p>
          <a:p>
            <a:r>
              <a:rPr lang="zh-CN" altLang="en-US"/>
              <a:t>应收账款周转次数=赊销收入净额÷应收账款平均余额</a:t>
            </a:r>
            <a:endParaRPr lang="zh-CN" altLang="en-US"/>
          </a:p>
          <a:p>
            <a:r>
              <a:rPr lang="zh-CN" altLang="en-US"/>
              <a:t>应收账款平均余额=(期初应收账款+期末应收账款)÷2</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营运能力分析</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(二)存货周转率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存货周转率是企业在一定时期内的销售成本与存货平均余额的比率,它是反映企业的存货周转速度和销货能力的一项指标,也是衡量企业生产经营各环节中存货运营效率的一个综合性指标。该指标有两种表现形式,即周转次数和周转天数。其计算公式如下:</a:t>
            </a:r>
            <a:endParaRPr lang="zh-CN" altLang="en-US"/>
          </a:p>
          <a:p>
            <a:r>
              <a:rPr lang="zh-CN" altLang="en-US">
                <a:sym typeface="+mn-ea"/>
              </a:rPr>
              <a:t>存货周转次数=销售成本÷存货平均余额</a:t>
            </a:r>
            <a:endParaRPr lang="zh-CN" altLang="en-US"/>
          </a:p>
          <a:p>
            <a:r>
              <a:rPr lang="zh-CN" altLang="en-US">
                <a:sym typeface="+mn-ea"/>
              </a:rPr>
              <a:t>平均存货=(期初存货+期末存货)÷2</a:t>
            </a:r>
            <a:endParaRPr lang="zh-CN" altLang="en-US"/>
          </a:p>
          <a:p>
            <a:r>
              <a:rPr lang="zh-CN" altLang="en-US">
                <a:sym typeface="+mn-ea"/>
              </a:rPr>
              <a:t>存货周转天数=存货平均余额×360÷销售成本</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营运能力分析</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(三)流动资产周转率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流动资产周转率是指销售收入与流动资产平均占用额之间的比率,它是反映企业流动资产周转速度和综合使用效率的指标。该指标有周转次数和周转天数两种表现形式,其计算公式如下:</a:t>
            </a:r>
            <a:endParaRPr lang="zh-CN" altLang="en-US"/>
          </a:p>
          <a:p>
            <a:r>
              <a:rPr lang="zh-CN" altLang="en-US"/>
              <a:t>流动资产周转次数=销售收入净额</a:t>
            </a:r>
            <a:r>
              <a:rPr lang="en-US" altLang="zh-CN"/>
              <a:t>/</a:t>
            </a:r>
            <a:r>
              <a:rPr lang="zh-CN" altLang="en-US"/>
              <a:t>流动资产平均余额</a:t>
            </a:r>
            <a:endParaRPr lang="zh-CN" altLang="en-US"/>
          </a:p>
          <a:p>
            <a:r>
              <a:rPr lang="zh-CN" altLang="en-US"/>
              <a:t>流动资产平均余额=(期初流动资产+期末流动资产) ÷2</a:t>
            </a:r>
            <a:endParaRPr lang="zh-CN" altLang="en-US"/>
          </a:p>
          <a:p>
            <a:r>
              <a:rPr lang="zh-CN" altLang="en-US"/>
              <a:t>流动资产周转天数=流动资产平均余额×360÷销售收入净额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营运能力分析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二、固定资产周转率</a:t>
            </a:r>
            <a:endParaRPr lang="zh-CN" altLang="zh-CN" sz="2600" b="1" dirty="0">
              <a:latin typeface="黑体" panose="02010609060101010101" pitchFamily="49" charset="-122"/>
              <a:ea typeface="黑体" panose="02010609060101010101" pitchFamily="49" charset="-122"/>
            </a:endParaRPr>
          </a:p>
          <a:p>
            <a:r>
              <a:rPr lang="zh-CN" altLang="en-US"/>
              <a:t>固定资产周转率是指企业的销售收入净额与固定资产平均净值的比率,它是反映企业固定资产的周转情况,从而衡量固定资产利用效率的一项指标。其计算公式如下:</a:t>
            </a:r>
            <a:endParaRPr lang="zh-CN" altLang="en-US"/>
          </a:p>
          <a:p>
            <a:r>
              <a:rPr lang="zh-CN" altLang="en-US"/>
              <a:t>固定资产周转率=销售收入净额</a:t>
            </a:r>
            <a:r>
              <a:rPr lang="en-US" altLang="zh-CN"/>
              <a:t>/</a:t>
            </a:r>
            <a:r>
              <a:rPr lang="zh-CN" altLang="en-US"/>
              <a:t>固定资产平均净值</a:t>
            </a:r>
            <a:endParaRPr lang="zh-CN" altLang="en-US"/>
          </a:p>
          <a:p>
            <a:r>
              <a:rPr lang="zh-CN" altLang="en-US"/>
              <a:t>固定资产周转率高,表明企业固定资产利用充分,同时也表明企业固定资产投资得当,固定资产结构合理,能够充分发挥效率;反之,如果固定资产周转率不高,则表明固定资产使用效率不高,提供的生产成本不多,企业的营运能力不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营运能力分析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三、总资产周转率</a:t>
            </a:r>
            <a:endParaRPr lang="zh-CN" altLang="zh-CN" sz="2600" b="1" dirty="0">
              <a:latin typeface="黑体" panose="02010609060101010101" pitchFamily="49" charset="-122"/>
              <a:ea typeface="黑体" panose="02010609060101010101" pitchFamily="49" charset="-122"/>
            </a:endParaRPr>
          </a:p>
          <a:p>
            <a:r>
              <a:rPr lang="zh-CN" altLang="en-US"/>
              <a:t>总资产周转率是企业销售收入净额与平均资产总额的比率,它反映的是企业全部资产的周转速度和利用效率,也可以用周转天数和周转次数两个指标来衡量。其计算公式如下:</a:t>
            </a:r>
            <a:endParaRPr lang="zh-CN" altLang="en-US"/>
          </a:p>
          <a:p>
            <a:r>
              <a:rPr lang="zh-CN" altLang="en-US"/>
              <a:t>总资产周转率=销售收入净额</a:t>
            </a:r>
            <a:r>
              <a:rPr lang="en-US" altLang="zh-CN"/>
              <a:t>/</a:t>
            </a:r>
            <a:r>
              <a:rPr lang="zh-CN" altLang="en-US"/>
              <a:t>平均资产总额</a:t>
            </a:r>
            <a:endParaRPr lang="zh-CN" altLang="en-US"/>
          </a:p>
          <a:p>
            <a:r>
              <a:rPr lang="zh-CN" altLang="en-US"/>
              <a:t>平均资产总额=(期初资产总额+期末资产总额) ÷2</a:t>
            </a:r>
            <a:endParaRPr lang="zh-CN" altLang="en-US"/>
          </a:p>
          <a:p>
            <a:r>
              <a:rPr lang="zh-CN" altLang="en-US"/>
              <a:t>总资产周转天数=平均资产总额×360÷销售收入净额</a:t>
            </a:r>
            <a:endParaRPr lang="zh-CN" altLang="en-US"/>
          </a:p>
          <a:p>
            <a:r>
              <a:rPr lang="zh-CN" altLang="en-US"/>
              <a:t>企业的总资产周转率反映总资产的周转速度。总资产周转率越高,表明企业总资产的周转速度越快,企业的销售能力越强,企业利用全部资产进行经营的效率越高,进而使企业的偿债能力和盈利能力得到增强;反之,则表明企业利用全部资产进行经营活动的能力差,效率低,最终影响企业的盈利能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盈利能力分析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一、反映经营业务盈利能力的财务比率</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(一)销售毛利率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(二)销售利润率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(三)成本费用利润率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(四)每股收益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盈利能力分析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二、反映资源使用效益的财务比率</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(一)总资产报酬率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总资产报酬率又称总资产收益率,是企业一定时期内获得的报酬总额与企业平均资产总额的比率。它是反映企业全部资产获取收益的能力,是反映盈利能力的指标中综合性最强的指标。</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(二)净资产收益率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净资产收益率又称权益净利率,是反映企业的投资者投入企业的自有资本获取收益的能力,即企业一定时期内的净利润与平均净资产的比率。净资产收益率是从企业所有者的角度分析企业的盈利水平,分析投资与报酬的关系,因而是评价企业资本经营效益的核心指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发展能力分析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一、总资产增长率</a:t>
            </a:r>
            <a:endParaRPr lang="zh-CN" altLang="zh-CN" sz="2600" b="1" dirty="0">
              <a:latin typeface="黑体" panose="02010609060101010101" pitchFamily="49" charset="-122"/>
              <a:ea typeface="黑体" panose="02010609060101010101" pitchFamily="49" charset="-122"/>
            </a:endParaRPr>
          </a:p>
          <a:p>
            <a:r>
              <a:rPr lang="zh-CN" altLang="en-US"/>
              <a:t>总资产增长率是企业报告期总资产增长额与基期资产总额的比率。资产是用于获取利润的资源,也是偿还债务的保障。资产增长是企业发展的一个重要方面,发展势头良好的企业一般能保持资产的稳定增长。</a:t>
            </a:r>
            <a:endParaRPr lang="zh-CN" altLang="en-US"/>
          </a:p>
          <a:p>
            <a:r>
              <a:rPr lang="zh-CN" altLang="en-US"/>
              <a:t>总资产增长率是从企业资产总量扩张方面衡量企业发展能力的指标,它表明企业规模增长水平对企业发展的影响。该指标越高,表明企业一个经营期内资产经营规模扩张的速度越快。但是应该注意资产规模扩张的质与量之间的关系及企业的后续发展能力,避免盲目扩张。</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发展能力分析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二、营业收入增长率</a:t>
            </a:r>
            <a:endParaRPr lang="zh-CN" altLang="zh-CN" sz="2600" b="1" dirty="0">
              <a:latin typeface="黑体" panose="02010609060101010101" pitchFamily="49" charset="-122"/>
              <a:ea typeface="黑体" panose="02010609060101010101" pitchFamily="49" charset="-122"/>
            </a:endParaRPr>
          </a:p>
          <a:p>
            <a:r>
              <a:rPr lang="zh-CN" altLang="en-US"/>
              <a:t>营业收入增长率是指企业本年营业收入增长额同上年营业收入总额的比率。它用相对数反映企业营业收入的增减变动情况,与绝对量的营业收入增长额相比,消除了企业规模的影响,更能反映企业的发展情况。</a:t>
            </a:r>
            <a:endParaRPr lang="zh-CN" altLang="en-US"/>
          </a:p>
          <a:p>
            <a:r>
              <a:rPr lang="zh-CN" altLang="en-US"/>
              <a:t>营业收入增长率是衡量企业经营状况和市场占有能力、预测企业经营业务拓展趋势的重要指标,也是企业扩张增量和存量资本的重要前提。不断增加的营业收入,是企业生存的基础和发展的条件,该指标若大于零,则表示企业本年的营业收入有所增长,指标值越高,表明增长速度越快,企业市场前景越好;若该指标小于零,则说明企业或者产品不适销对路、质次价高,或者在售后服务等方面存在问题,产品销售不出去,市场份额萎缩。在对该指标进行分析时,应结合企业历年的营业水平、企业市场占有情况、行业未来发展及其他影响企业发展的潜在因素进行前瞻性预测,或者结合企业前3年的营业收入增长率做出趋势性分析和判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004185" y="2206625"/>
            <a:ext cx="6361430" cy="3688080"/>
            <a:chOff x="5549" y="2153"/>
            <a:chExt cx="10018" cy="5808"/>
          </a:xfrm>
        </p:grpSpPr>
        <p:grpSp>
          <p:nvGrpSpPr>
            <p:cNvPr id="23556" name="组合 23555"/>
            <p:cNvGrpSpPr/>
            <p:nvPr/>
          </p:nvGrpSpPr>
          <p:grpSpPr>
            <a:xfrm>
              <a:off x="5549" y="215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财务报告分析概述</a:t>
                </a:r>
                <a:endParaRPr lang="en-US" altLang="zh-CN" b="1" dirty="0">
                  <a:latin typeface="汉仪中黑S" panose="00020600040101010101" charset="-122"/>
                  <a:ea typeface="汉仪中黑S" panose="00020600040101010101" charset="-122"/>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49" y="336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偿债能力分析</a:t>
                </a:r>
                <a:endParaRPr lang="en-US" altLang="zh-CN"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49" y="456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营运能力分析</a:t>
                </a:r>
                <a:endParaRPr lang="en-US" altLang="zh-CN" b="1" dirty="0">
                  <a:latin typeface="汉仪中黑S" panose="00020600040101010101" charset="-122"/>
                  <a:ea typeface="汉仪中黑S" panose="00020600040101010101" charset="-122"/>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49" y="576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第四节　盈利能力分析</a:t>
                </a:r>
                <a:endParaRPr lang="en-US" altLang="zh-CN" b="1" dirty="0">
                  <a:latin typeface="汉仪中黑S" panose="00020600040101010101" charset="-122"/>
                  <a:ea typeface="汉仪中黑S" panose="00020600040101010101" charset="-122"/>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a:off x="5549" y="6965"/>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b="1" dirty="0">
                    <a:latin typeface="汉仪中黑S" panose="00020600040101010101" charset="-122"/>
                    <a:ea typeface="汉仪中黑S" panose="00020600040101010101" charset="-122"/>
                    <a:sym typeface="+mn-ea"/>
                  </a:rPr>
                  <a:t>第五节　发展能力分析</a:t>
                </a:r>
                <a:endParaRPr lang="en-US" altLang="zh-CN" b="1" dirty="0">
                  <a:latin typeface="汉仪中黑S" panose="00020600040101010101" charset="-122"/>
                  <a:ea typeface="汉仪中黑S" panose="00020600040101010101" charset="-122"/>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28"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发展能力分析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三、营业利润增长率</a:t>
            </a:r>
            <a:endParaRPr lang="zh-CN" altLang="zh-CN" sz="2600" b="1" dirty="0">
              <a:latin typeface="黑体" panose="02010609060101010101" pitchFamily="49" charset="-122"/>
              <a:ea typeface="黑体" panose="02010609060101010101" pitchFamily="49" charset="-122"/>
            </a:endParaRPr>
          </a:p>
          <a:p>
            <a:r>
              <a:rPr lang="zh-CN" altLang="en-US"/>
              <a:t>营业利润增长率又称销售利润增长率,是企业本年营业利润增长额与上年营业利润总额的比率,反映企业营业利润的增减变动情况。</a:t>
            </a:r>
            <a:endParaRPr lang="zh-CN" altLang="en-US"/>
          </a:p>
          <a:p>
            <a:r>
              <a:rPr lang="zh-CN" altLang="en-US"/>
              <a:t>营业利润是企业积累、发展和给投资者回报的主要来源,营业利润率越高,说明提供的营业利润越多,企业的盈利能力越强;反之,此比率越低,说明企业盈利能力越弱。而营业利润增长率则反映企业盈利能力的变动趋势,反映企业的发展趋势,该指标大于零,说明企业的获利能力增强;该指标小于零,说明企业的获利能力有所下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发展能力分析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四、资本保值增值率</a:t>
            </a:r>
            <a:endParaRPr lang="zh-CN" altLang="zh-CN" sz="2600" b="1" dirty="0">
              <a:latin typeface="黑体" panose="02010609060101010101" pitchFamily="49" charset="-122"/>
              <a:ea typeface="黑体" panose="02010609060101010101" pitchFamily="49" charset="-122"/>
            </a:endParaRPr>
          </a:p>
          <a:p>
            <a:r>
              <a:rPr lang="zh-CN" altLang="en-US"/>
              <a:t>资本保值增值率是指企业本年末所有者权益扣除客观增减因素后同年初所有者权益的比率。资本保值增值率表示企业当年资本在企业自身努力下的实际增减变动情况。</a:t>
            </a:r>
            <a:endParaRPr lang="zh-CN" altLang="en-US"/>
          </a:p>
          <a:p>
            <a:r>
              <a:rPr lang="zh-CN" altLang="en-US"/>
              <a:t>资本保值增值率是根据“资本保全”原则设计的指标,更加谨慎、稳健地反映了企业资本保全和增值状况。它充分体现了对所有者权益的保护,能够及时、有效地发现侵蚀所有者权益的现象。该指标反映了投资者投入企业资本的保全性和增长性,该指标越高,表明企业的资本保全状况越好,所有者权益增长越快,债权人的债务越有保障,企业发展后劲越强。该指标如为负值,表明企业资本受到侵蚀,没有实现资本保全,损害了所有者的权益,也妨碍了企业进一步发展和壮大,应予以充分重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财务报告分析概述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一、财务报告分析的意义</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(一)有利于企业的投资者做出正确的投资决策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(二)有助于债权人做出是否贷出资金的决策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(三)为企业经营管理者改善内部经营管理提供决策依据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财务报告分析概述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二、财务报告分析的主要内容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(一)偿债能力分析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(二)营运能力分析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(三)盈利能力分析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(四)发展能力分析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财务报告分析概述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三、财务报告分析的步骤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(一)确定财务报告分析的目标,制定分析工作计划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(二)收集财务报告分析所必备的信息数据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(三)根据分析目的,运用科学的分析方法进行分析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(四)做出分析结论,突出分析报告,为信息使用者提供决策参考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财务报告分析概述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四、财务报告分析的基本方法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(一)比率分析法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(二)比较分析法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(三)趋势分析法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(四)因素分析法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偿债能力分析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一、短期偿债能力分析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(一)流动比率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流动比率是指企业的流动资产与流动负债的比例关系,它是衡量一个企业以流动资产偿还短期债务的能力,即每一元流动负债有多少流动资产可以作为支付的保障。</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(二)速动比率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速动比率较之流动比率能够更加准确、可靠地评价企业资产的流动性及其偿还短期负债的能力。</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偿债能力分析</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(三)现金比率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现金比率是指现金类资产与流动负债的比率。现金类资产主要是库存现金和银行活期存款。如果企业的交易性金融资产变现能力极强,也可以当作是现金类资产。</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(四)现金净流量比率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现金净流量比率是企业一定时期的经营现金净流量同流动负债的比率,它可以从现金流量角度来反映企业当期偿付短期负债的能力。</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偿债能力分析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二、长期偿债能力分析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(一)资产负债率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资产负债率又称负债比率,是企业负债总额对资产总额的比率。它表明企业资产总额中,债权人提供资金所占的比重,以及企业资产对债权人权益的保障程度。</a:t>
            </a:r>
            <a:endParaRPr lang="zh-CN" altLang="en-US"/>
          </a:p>
          <a:p>
            <a:pPr marL="0" algn="just">
              <a:spcBef>
                <a:spcPts val="18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(二)产权比率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产权比率是指负债总额与所有者权益的比率,是企业财务结构稳健与否的重要标志,也称资本负债率。它反映企业所有者权益对债权人权益的保障程度。</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3507</Words>
  <Application>WPS 演示</Application>
  <PresentationFormat>宽屏</PresentationFormat>
  <Paragraphs>161</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财务报告分析概述</vt:lpstr>
      <vt:lpstr>第一节　财务报告分析概述</vt:lpstr>
      <vt:lpstr>第一节　财务报告分析概述</vt:lpstr>
      <vt:lpstr>第一节　财务报告分析概述</vt:lpstr>
      <vt:lpstr>第二节　偿债能力分析</vt:lpstr>
      <vt:lpstr>第二节　偿债能力分析</vt:lpstr>
      <vt:lpstr>第二节　偿债能力分析</vt:lpstr>
      <vt:lpstr>第二节　偿债能力分析</vt:lpstr>
      <vt:lpstr>第三节　营运能力分析</vt:lpstr>
      <vt:lpstr>第三节　营运能力分析</vt:lpstr>
      <vt:lpstr>第三节　营运能力分析</vt:lpstr>
      <vt:lpstr>第三节　营运能力分析</vt:lpstr>
      <vt:lpstr>第三节　营运能力分析</vt:lpstr>
      <vt:lpstr>第四节　盈利能力分析</vt:lpstr>
      <vt:lpstr>第四节　盈利能力分析</vt:lpstr>
      <vt:lpstr>第五节　发展能力分析</vt:lpstr>
      <vt:lpstr>第五节　发展能力分析</vt:lpstr>
      <vt:lpstr>第五节　发展能力分析</vt:lpstr>
      <vt:lpstr>第五节　发展能力分析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E61FC749FD56481DB2C6F6AA010BFA63</vt:lpwstr>
  </property>
</Properties>
</file>