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tags" Target="tags/tag63.xml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70990" y="313055"/>
            <a:ext cx="9479915" cy="787400"/>
          </a:xfrm>
        </p:spPr>
        <p:txBody>
          <a:bodyPr/>
          <a:lstStyle>
            <a:lvl1pPr>
              <a:defRPr sz="2400" b="1" baseline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424217"/>
            <a:ext cx="10885714" cy="4821007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7B9BB-8C2D-404E-A344-BC0BAB711D30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539240" y="390525"/>
            <a:ext cx="8267065" cy="628650"/>
          </a:xfrm>
        </p:spPr>
        <p:txBody>
          <a:bodyPr>
            <a:noAutofit/>
          </a:bodyPr>
          <a:lstStyle>
            <a:lvl1pPr algn="l">
              <a:defRPr lang="zh-CN" altLang="zh-CN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l">
              <a:buClrTx/>
              <a:buSzTx/>
              <a:buFontTx/>
            </a:pPr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622301" y="1474470"/>
            <a:ext cx="10947400" cy="5016499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371600"/>
            <a:ext cx="5384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384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13377-92FF-4B1C-9A4D-EF878028BFE8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image" Target="../media/image5.png"/><Relationship Id="rId7" Type="http://schemas.openxmlformats.org/officeDocument/2006/relationships/image" Target="../media/image4.png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1" Type="http://schemas.openxmlformats.org/officeDocument/2006/relationships/theme" Target="../theme/theme2.xml"/><Relationship Id="rId10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" y="0"/>
            <a:ext cx="12192001" cy="6870700"/>
          </a:xfrm>
          <a:prstGeom prst="rect">
            <a:avLst/>
          </a:prstGeom>
        </p:spPr>
      </p:pic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5155" y="1270001"/>
            <a:ext cx="11040533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87B4B1-16DD-4597-BAF4-F416D47B56D6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-1270"/>
            <a:ext cx="12192000" cy="1096645"/>
          </a:xfrm>
          <a:prstGeom prst="rect">
            <a:avLst/>
          </a:prstGeom>
        </p:spPr>
      </p:pic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544955" y="343535"/>
            <a:ext cx="9516745" cy="75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dirty="0" smtClean="0"/>
              <a:t>单击此处编辑母版标题样式</a:t>
            </a:r>
            <a:endParaRPr lang="zh-CN" altLang="zh-CN" dirty="0" smtClean="0"/>
          </a:p>
        </p:txBody>
      </p:sp>
      <p:pic>
        <p:nvPicPr>
          <p:cNvPr id="5" name="内容占位符 4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417955" cy="109474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417955" y="-1270"/>
            <a:ext cx="10755630" cy="109664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-12700" y="6483985"/>
            <a:ext cx="12204700" cy="390525"/>
          </a:xfrm>
          <a:prstGeom prst="rect">
            <a:avLst/>
          </a:prstGeom>
        </p:spPr>
      </p:pic>
      <p:pic>
        <p:nvPicPr>
          <p:cNvPr id="6" name="图片 5" descr="WPS图片编辑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872345" y="6533515"/>
            <a:ext cx="2148205" cy="32131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tx2"/>
          </a:solidFill>
          <a:latin typeface="微软雅黑" panose="020B0503020204020204" charset="-122"/>
          <a:ea typeface="微软雅黑" panose="020B050302020402020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封面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" y="0"/>
            <a:ext cx="12176760" cy="6858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388360" y="3199130"/>
            <a:ext cx="880364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4000" b="1" dirty="0">
                <a:solidFill>
                  <a:srgbClr val="000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第八章　收入、费用和利润的核算	</a:t>
            </a:r>
            <a:endParaRPr lang="zh-CN" altLang="en-US" sz="4000" b="1" dirty="0">
              <a:solidFill>
                <a:srgbClr val="000000"/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dirty="0">
                <a:latin typeface="汉仪中黑S" panose="00020600040101010101" charset="-122"/>
                <a:ea typeface="汉仪中黑S" panose="00020600040101010101" charset="-122"/>
                <a:sym typeface="+mn-ea"/>
              </a:rPr>
              <a:t>第三节　利润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(二)利润的分配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企业取得净利润,应当按《中华人民共和国公司法》等有关法规的规定进行分配。利润分配是指企业根据国家有关规定和企业章程、投资者协议等,对企业当年可供分配的利润所进行的分配。利润的分配过程和结果,不仅关系到所有者的合法权益是否得到保护,而且还关系到企业能否长期、稳定地发展。</a:t>
            </a:r>
            <a:endParaRPr lang="zh-CN" altLang="en-US"/>
          </a:p>
          <a:p>
            <a:r>
              <a:rPr lang="zh-CN" altLang="en-US"/>
              <a:t>利润分配的顺序依次是:(1)提取法定盈余公积;(2)提取任意盈余公积;(3)向投资者分配利润。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3114040" y="2997200"/>
            <a:ext cx="6336030" cy="632460"/>
            <a:chOff x="0" y="0"/>
            <a:chExt cx="2984" cy="320"/>
          </a:xfrm>
        </p:grpSpPr>
        <p:sp>
          <p:nvSpPr>
            <p:cNvPr id="25" name="AutoShape 5"/>
            <p:cNvSpPr/>
            <p:nvPr/>
          </p:nvSpPr>
          <p:spPr>
            <a:xfrm>
              <a:off x="200" y="0"/>
              <a:ext cx="2784" cy="32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chemeClr val="accent1"/>
                </a:gs>
              </a:gsLst>
              <a:lin ang="0" scaled="1"/>
              <a:tileRect/>
            </a:gradFill>
            <a:ln w="28575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l" eaLnBrk="0" hangingPunct="0"/>
              <a:r>
                <a:rPr lang="en-US" altLang="zh-CN" b="1" dirty="0">
                  <a:latin typeface="汉仪中黑S" panose="00020600040101010101" charset="-122"/>
                  <a:ea typeface="汉仪中黑S" panose="00020600040101010101" charset="-122"/>
                  <a:sym typeface="+mn-ea"/>
                </a:rPr>
                <a:t>第一节　收入</a:t>
              </a:r>
              <a:endParaRPr lang="en-US" altLang="zh-CN" b="1" dirty="0">
                <a:latin typeface="汉仪中黑S" panose="00020600040101010101" charset="-122"/>
                <a:ea typeface="汉仪中黑S" panose="00020600040101010101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0" y="56"/>
              <a:ext cx="240" cy="240"/>
              <a:chOff x="0" y="0"/>
              <a:chExt cx="1615" cy="1615"/>
            </a:xfrm>
          </p:grpSpPr>
          <p:sp>
            <p:nvSpPr>
              <p:cNvPr id="27" name="Oval 7"/>
              <p:cNvSpPr/>
              <p:nvPr/>
            </p:nvSpPr>
            <p:spPr>
              <a:xfrm>
                <a:off x="0" y="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endParaRPr lang="zh-CN" altLang="en-US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28" name="Oval 8"/>
              <p:cNvSpPr/>
              <p:nvPr/>
            </p:nvSpPr>
            <p:spPr>
              <a:xfrm>
                <a:off x="92" y="9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A2A2A2"/>
                  </a:gs>
                  <a:gs pos="100000">
                    <a:srgbClr val="FFFFFF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endParaRPr lang="zh-CN" altLang="en-US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29" name="Oval 9"/>
              <p:cNvSpPr/>
              <p:nvPr/>
            </p:nvSpPr>
            <p:spPr>
              <a:xfrm>
                <a:off x="175" y="17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50000">
                    <a:srgbClr val="FFFFFF"/>
                  </a:gs>
                  <a:gs pos="100000">
                    <a:schemeClr val="hlink"/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 wrap="square" anchor="ctr" anchorCtr="0">
                <a:spAutoFit/>
              </a:bodyPr>
              <a:p>
                <a:endParaRPr lang="zh-CN" altLang="en-US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30" name="Oval 10"/>
              <p:cNvSpPr/>
              <p:nvPr/>
            </p:nvSpPr>
            <p:spPr>
              <a:xfrm>
                <a:off x="176" y="17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FFCC00"/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 wrap="square" anchor="ctr" anchorCtr="0">
                <a:spAutoFit/>
              </a:bodyPr>
              <a:p>
                <a:endParaRPr lang="zh-CN" altLang="en-US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31" name="Oval 11"/>
              <p:cNvSpPr/>
              <p:nvPr/>
            </p:nvSpPr>
            <p:spPr>
              <a:xfrm>
                <a:off x="256" y="25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50000">
                    <a:srgbClr val="3C5028"/>
                  </a:gs>
                  <a:gs pos="100000">
                    <a:schemeClr val="hlink"/>
                  </a:gs>
                </a:gsLst>
                <a:lin ang="2700000" scaled="1"/>
                <a:tileRect/>
              </a:gradFill>
              <a:ln w="9525">
                <a:noFill/>
              </a:ln>
            </p:spPr>
            <p:txBody>
              <a:bodyPr anchor="ctr" anchorCtr="0">
                <a:spAutoFit/>
              </a:bodyPr>
              <a:p>
                <a:endParaRPr lang="zh-CN" altLang="en-US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32" name="Oval 12"/>
              <p:cNvSpPr/>
              <p:nvPr/>
            </p:nvSpPr>
            <p:spPr>
              <a:xfrm>
                <a:off x="259" y="25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7C6300"/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 anchor="ctr" anchorCtr="0">
                <a:spAutoFit/>
              </a:bodyPr>
              <a:p>
                <a:endParaRPr lang="zh-CN" altLang="en-US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3114040" y="3766820"/>
            <a:ext cx="6319520" cy="632460"/>
            <a:chOff x="0" y="0"/>
            <a:chExt cx="2976" cy="320"/>
          </a:xfrm>
        </p:grpSpPr>
        <p:sp>
          <p:nvSpPr>
            <p:cNvPr id="34" name="AutoShape 14"/>
            <p:cNvSpPr/>
            <p:nvPr/>
          </p:nvSpPr>
          <p:spPr>
            <a:xfrm>
              <a:off x="192" y="0"/>
              <a:ext cx="2784" cy="32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chemeClr val="folHlink"/>
                </a:gs>
              </a:gsLst>
              <a:lin ang="0" scaled="1"/>
              <a:tileRect/>
            </a:gradFill>
            <a:ln w="28575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l" eaLnBrk="0" hangingPunct="0"/>
              <a:r>
                <a:rPr lang="en-US" altLang="zh-CN" b="1" dirty="0">
                  <a:latin typeface="汉仪中黑S" panose="00020600040101010101" charset="-122"/>
                  <a:ea typeface="汉仪中黑S" panose="00020600040101010101" charset="-122"/>
                  <a:sym typeface="+mn-ea"/>
                </a:rPr>
                <a:t>第二节　费用</a:t>
              </a:r>
              <a:endParaRPr lang="en-US" altLang="zh-CN" b="1" dirty="0">
                <a:latin typeface="汉仪中黑S" panose="00020600040101010101" charset="-122"/>
                <a:ea typeface="汉仪中黑S" panose="00020600040101010101" charset="-122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0" y="67"/>
              <a:ext cx="240" cy="240"/>
              <a:chOff x="0" y="0"/>
              <a:chExt cx="1615" cy="1615"/>
            </a:xfrm>
          </p:grpSpPr>
          <p:sp>
            <p:nvSpPr>
              <p:cNvPr id="36" name="Oval 16"/>
              <p:cNvSpPr/>
              <p:nvPr/>
            </p:nvSpPr>
            <p:spPr>
              <a:xfrm>
                <a:off x="0" y="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endParaRPr lang="zh-CN" altLang="en-US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37" name="Oval 17"/>
              <p:cNvSpPr/>
              <p:nvPr/>
            </p:nvSpPr>
            <p:spPr>
              <a:xfrm>
                <a:off x="92" y="9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A2A2A2"/>
                  </a:gs>
                  <a:gs pos="100000">
                    <a:srgbClr val="FFFFFF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endParaRPr lang="zh-CN" altLang="en-US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38" name="Oval 18"/>
              <p:cNvSpPr/>
              <p:nvPr/>
            </p:nvSpPr>
            <p:spPr>
              <a:xfrm>
                <a:off x="175" y="17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50000">
                    <a:srgbClr val="FFFFFF"/>
                  </a:gs>
                  <a:gs pos="100000">
                    <a:schemeClr val="hlink"/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 wrap="square" anchor="ctr" anchorCtr="0">
                <a:spAutoFit/>
              </a:bodyPr>
              <a:p>
                <a:endParaRPr lang="zh-CN" altLang="en-US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39" name="Oval 19"/>
              <p:cNvSpPr/>
              <p:nvPr/>
            </p:nvSpPr>
            <p:spPr>
              <a:xfrm>
                <a:off x="176" y="17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48BE67"/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 wrap="square" anchor="ctr" anchorCtr="0">
                <a:spAutoFit/>
              </a:bodyPr>
              <a:p>
                <a:endParaRPr lang="zh-CN" altLang="en-US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40" name="Oval 20"/>
              <p:cNvSpPr/>
              <p:nvPr/>
            </p:nvSpPr>
            <p:spPr>
              <a:xfrm>
                <a:off x="256" y="25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50000">
                    <a:srgbClr val="3C5028"/>
                  </a:gs>
                  <a:gs pos="100000">
                    <a:schemeClr val="hlink"/>
                  </a:gs>
                </a:gsLst>
                <a:lin ang="2700000" scaled="1"/>
                <a:tileRect/>
              </a:gradFill>
              <a:ln w="9525">
                <a:noFill/>
              </a:ln>
            </p:spPr>
            <p:txBody>
              <a:bodyPr anchor="ctr" anchorCtr="0">
                <a:spAutoFit/>
              </a:bodyPr>
              <a:p>
                <a:endParaRPr lang="zh-CN" altLang="en-US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41" name="Oval 21"/>
              <p:cNvSpPr/>
              <p:nvPr/>
            </p:nvSpPr>
            <p:spPr>
              <a:xfrm>
                <a:off x="259" y="25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48BE67"/>
                  </a:gs>
                  <a:gs pos="100000">
                    <a:srgbClr val="235C32"/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 anchor="ctr" anchorCtr="0">
                <a:spAutoFit/>
              </a:bodyPr>
              <a:p>
                <a:endParaRPr lang="zh-CN" altLang="en-US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3114040" y="4528820"/>
            <a:ext cx="6319520" cy="632460"/>
            <a:chOff x="0" y="0"/>
            <a:chExt cx="2976" cy="320"/>
          </a:xfrm>
        </p:grpSpPr>
        <p:sp>
          <p:nvSpPr>
            <p:cNvPr id="43" name="AutoShape 23"/>
            <p:cNvSpPr/>
            <p:nvPr/>
          </p:nvSpPr>
          <p:spPr>
            <a:xfrm>
              <a:off x="192" y="0"/>
              <a:ext cx="2784" cy="32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chemeClr val="accent1"/>
                </a:gs>
              </a:gsLst>
              <a:lin ang="0" scaled="1"/>
              <a:tileRect/>
            </a:gradFill>
            <a:ln w="28575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l" eaLnBrk="0" hangingPunct="0"/>
              <a:r>
                <a:rPr lang="en-US" altLang="zh-CN" b="1" dirty="0">
                  <a:latin typeface="汉仪中黑S" panose="00020600040101010101" charset="-122"/>
                  <a:ea typeface="汉仪中黑S" panose="00020600040101010101" charset="-122"/>
                  <a:sym typeface="+mn-ea"/>
                </a:rPr>
                <a:t>第三节　利润</a:t>
              </a:r>
              <a:endParaRPr lang="en-US" altLang="zh-CN" b="1" dirty="0">
                <a:latin typeface="汉仪中黑S" panose="00020600040101010101" charset="-122"/>
                <a:ea typeface="汉仪中黑S" panose="00020600040101010101" charset="-122"/>
              </a:endParaRP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0" y="48"/>
              <a:ext cx="240" cy="240"/>
              <a:chOff x="0" y="0"/>
              <a:chExt cx="1615" cy="1615"/>
            </a:xfrm>
          </p:grpSpPr>
          <p:sp>
            <p:nvSpPr>
              <p:cNvPr id="45" name="Oval 25"/>
              <p:cNvSpPr/>
              <p:nvPr/>
            </p:nvSpPr>
            <p:spPr>
              <a:xfrm>
                <a:off x="0" y="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endParaRPr lang="zh-CN" altLang="en-US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46" name="Oval 26"/>
              <p:cNvSpPr/>
              <p:nvPr/>
            </p:nvSpPr>
            <p:spPr>
              <a:xfrm>
                <a:off x="92" y="9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A2A2A2"/>
                  </a:gs>
                  <a:gs pos="100000">
                    <a:srgbClr val="FFFFFF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endParaRPr lang="zh-CN" altLang="en-US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47" name="Oval 27"/>
              <p:cNvSpPr/>
              <p:nvPr/>
            </p:nvSpPr>
            <p:spPr>
              <a:xfrm>
                <a:off x="175" y="17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50000">
                    <a:srgbClr val="FFFFFF"/>
                  </a:gs>
                  <a:gs pos="100000">
                    <a:schemeClr val="hlink"/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 wrap="square" anchor="ctr" anchorCtr="0">
                <a:spAutoFit/>
              </a:bodyPr>
              <a:p>
                <a:endParaRPr lang="zh-CN" altLang="en-US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48" name="Oval 28"/>
              <p:cNvSpPr/>
              <p:nvPr/>
            </p:nvSpPr>
            <p:spPr>
              <a:xfrm>
                <a:off x="176" y="17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0F5368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square" anchor="ctr" anchorCtr="0">
                <a:spAutoFit/>
              </a:bodyPr>
              <a:p>
                <a:endParaRPr lang="zh-CN" altLang="en-US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49" name="Oval 29"/>
              <p:cNvSpPr/>
              <p:nvPr/>
            </p:nvSpPr>
            <p:spPr>
              <a:xfrm>
                <a:off x="256" y="25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50000">
                    <a:srgbClr val="3C5028"/>
                  </a:gs>
                  <a:gs pos="100000">
                    <a:schemeClr val="hlink"/>
                  </a:gs>
                </a:gsLst>
                <a:lin ang="2700000" scaled="1"/>
                <a:tileRect/>
              </a:gradFill>
              <a:ln w="9525">
                <a:noFill/>
              </a:ln>
            </p:spPr>
            <p:txBody>
              <a:bodyPr anchor="ctr" anchorCtr="0">
                <a:spAutoFit/>
              </a:bodyPr>
              <a:p>
                <a:endParaRPr lang="zh-CN" altLang="en-US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  <p:sp>
            <p:nvSpPr>
              <p:cNvPr id="50" name="Oval 30"/>
              <p:cNvSpPr/>
              <p:nvPr/>
            </p:nvSpPr>
            <p:spPr>
              <a:xfrm>
                <a:off x="259" y="25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10576D"/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 anchor="ctr" anchorCtr="0">
                <a:spAutoFit/>
              </a:bodyPr>
              <a:p>
                <a:endParaRPr lang="zh-CN" altLang="en-US" dirty="0">
                  <a:latin typeface="汉仪中黑S" panose="00020600040101010101" charset="-122"/>
                  <a:ea typeface="汉仪中黑S" panose="00020600040101010101" charset="-122"/>
                </a:endParaRPr>
              </a:p>
            </p:txBody>
          </p:sp>
        </p:grpSp>
      </p:grpSp>
      <p:sp>
        <p:nvSpPr>
          <p:cNvPr id="12" name="标题 11"/>
          <p:cNvSpPr>
            <a:spLocks noGrp="1"/>
          </p:cNvSpPr>
          <p:nvPr/>
        </p:nvSpPr>
        <p:spPr>
          <a:xfrm>
            <a:off x="1666240" y="517525"/>
            <a:ext cx="8267065" cy="6286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zh-CN" altLang="zh-CN" sz="2400" b="1" kern="120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sz="3600" dirty="0">
                <a:latin typeface="汉仪中黑S" panose="00020600040101010101" charset="-122"/>
                <a:ea typeface="汉仪中黑S" panose="00020600040101010101" charset="-122"/>
              </a:rPr>
              <a:t>目 录</a:t>
            </a:r>
            <a:endParaRPr lang="en-US" sz="3600" dirty="0">
              <a:latin typeface="汉仪中黑S" panose="00020600040101010101" charset="-122"/>
              <a:ea typeface="汉仪中黑S" panose="0002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dirty="0">
                <a:latin typeface="汉仪中黑S" panose="00020600040101010101" charset="-122"/>
                <a:ea typeface="汉仪中黑S" panose="00020600040101010101" charset="-122"/>
                <a:sym typeface="+mn-ea"/>
              </a:rPr>
              <a:t>第一节　收入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一、收入及其分类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(一)收入按交易性质分类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(1)销售商品收入,是指企业提供销售产品或商品而取得的收入。</a:t>
            </a:r>
            <a:endParaRPr lang="zh-CN" altLang="en-US"/>
          </a:p>
          <a:p>
            <a:r>
              <a:rPr lang="zh-CN" altLang="en-US"/>
              <a:t>(2)提供劳务收入,是指企业通过提供劳务作业而取得的收入。</a:t>
            </a:r>
            <a:endParaRPr lang="zh-CN" altLang="en-US"/>
          </a:p>
          <a:p>
            <a:r>
              <a:rPr lang="zh-CN" altLang="en-US"/>
              <a:t>(3)让渡资产使用权收入,是指企业通过让渡资产使用权而取得的收入。</a:t>
            </a:r>
            <a:endParaRPr lang="zh-CN" altLang="en-US"/>
          </a:p>
          <a:p>
            <a:pPr marL="0" algn="just"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(二)收入按在经营业务中所占的比重分类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(1)主营业务收入,是指企业为了完成其经营目标所从事的主要经营活动取得的收入。</a:t>
            </a:r>
            <a:endParaRPr lang="zh-CN" altLang="en-US"/>
          </a:p>
          <a:p>
            <a:r>
              <a:rPr lang="zh-CN" altLang="en-US"/>
              <a:t>(2)其他业务收入,是指企业除主要经营业务以外的其他经营活动实现的收入。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dirty="0">
                <a:latin typeface="汉仪中黑S" panose="00020600040101010101" charset="-122"/>
                <a:ea typeface="汉仪中黑S" panose="00020600040101010101" charset="-122"/>
                <a:sym typeface="+mn-ea"/>
              </a:rPr>
              <a:t>第一节　收入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二、收入的核算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(一)主营业务收入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(二)其他业务收入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(三)主营业务成本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(四)其他业务成本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(五)收入的确认与核算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dirty="0">
                <a:latin typeface="汉仪中黑S" panose="00020600040101010101" charset="-122"/>
                <a:ea typeface="汉仪中黑S" panose="00020600040101010101" charset="-122"/>
                <a:sym typeface="+mn-ea"/>
              </a:rPr>
              <a:t>第二节　费用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一、费用的定义及分类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(一)费用的定义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(二)费用的组成内容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(三)费用的分类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(四)成本与费用的关系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dirty="0">
                <a:latin typeface="汉仪中黑S" panose="00020600040101010101" charset="-122"/>
                <a:ea typeface="汉仪中黑S" panose="00020600040101010101" charset="-122"/>
                <a:sym typeface="+mn-ea"/>
              </a:rPr>
              <a:t>第二节　费用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二、生产成本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(一)生产成本的概念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(二)生产成本项目的组成内容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(三)生产费用的核算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dirty="0">
                <a:latin typeface="汉仪中黑S" panose="00020600040101010101" charset="-122"/>
                <a:ea typeface="汉仪中黑S" panose="00020600040101010101" charset="-122"/>
                <a:sym typeface="+mn-ea"/>
              </a:rPr>
              <a:t>第二节　费用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三、期间费用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(一)销售费用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(二)管理费用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(三)财务费用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dirty="0">
                <a:latin typeface="汉仪中黑S" panose="00020600040101010101" charset="-122"/>
                <a:ea typeface="汉仪中黑S" panose="00020600040101010101" charset="-122"/>
                <a:sym typeface="+mn-ea"/>
              </a:rPr>
              <a:t>第三节　利润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一、利润的概念及构成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(一)利润的概念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任何企业,从事生产经营的目的主要是为了获得利润。利润作为衡量一个企业经营实力的综合性指标的质量指标,受到企业的投资者、经营者、债权人、国家机关等各方利益关系者的关注。</a:t>
            </a:r>
            <a:endParaRPr lang="zh-CN" altLang="en-US"/>
          </a:p>
          <a:p>
            <a:r>
              <a:rPr lang="zh-CN" altLang="en-US"/>
              <a:t>利润,是指企业在一定会计期间的经营成果,包括收入减去费用后的净额、直接计入当期利润的利得和损失。其中,直接计入当期利润的利得和损失,是指应当计入当期损益、最终会引起所有者权益发生增减变动、与所有者投入资本或者向所有者分配利润无关的利得或损失。</a:t>
            </a:r>
            <a:endParaRPr lang="zh-CN" altLang="en-US"/>
          </a:p>
          <a:p>
            <a:pPr marL="0" algn="just"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(二)利润的构成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1.营业利润</a:t>
            </a:r>
            <a:endParaRPr lang="zh-CN" altLang="en-US"/>
          </a:p>
          <a:p>
            <a:r>
              <a:rPr lang="zh-CN" altLang="en-US"/>
              <a:t>2.利润总额</a:t>
            </a:r>
            <a:endParaRPr lang="zh-CN" altLang="en-US"/>
          </a:p>
          <a:p>
            <a:r>
              <a:rPr lang="zh-CN" altLang="en-US"/>
              <a:t>3.净利润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dirty="0">
                <a:latin typeface="汉仪中黑S" panose="00020600040101010101" charset="-122"/>
                <a:ea typeface="汉仪中黑S" panose="00020600040101010101" charset="-122"/>
                <a:sym typeface="+mn-ea"/>
              </a:rPr>
              <a:t>第三节　利润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二、利润的核算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(一)利润的结转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为了核算和监督企业一定时期实现的净利润(或发生的净亏损),企业应设置“本年利润”账户。该账户属于所有者权益类账户,贷方登记会计期末转入的各项损益中的收入类账户数额,包括主营业务收入、其他业务收入、营业外收入、投资收益(贷方余额)、公允价值变动损益(贷方余额)等;借方登记会计期末转入的各项损益中的费用类账户数额,包括主营业务成本、信用减值损失、资产减值损失、税金及附加、其他业务成本、管理费用、财务费用、销售费用、营业外支出、投资收益(借方余额)、公允价值变动损益(借方余额)和所得税费用等;该账户年内期末贷方余额为当期实现的累计净利润,借方余额为当期累计发生的净亏损。年度终了,应将“本年利润”账户的余额转入“利润分配”账户,结转后应无余额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NTBlODZkODVmOTIxMWE2ZDY3MjViNmY2OTBlOTlkYTM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GungsuhChe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1232</Words>
  <Application>WPS 演示</Application>
  <PresentationFormat>宽屏</PresentationFormat>
  <Paragraphs>76</Paragraphs>
  <Slides>10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Arial</vt:lpstr>
      <vt:lpstr>宋体</vt:lpstr>
      <vt:lpstr>Wingdings</vt:lpstr>
      <vt:lpstr>Wingdings</vt:lpstr>
      <vt:lpstr>微软雅黑</vt:lpstr>
      <vt:lpstr>Calibri</vt:lpstr>
      <vt:lpstr>Arial Unicode MS</vt:lpstr>
      <vt:lpstr>GungsuhChe</vt:lpstr>
      <vt:lpstr>Malgun Gothic</vt:lpstr>
      <vt:lpstr>华文细黑</vt:lpstr>
      <vt:lpstr>汉仪中黑S</vt:lpstr>
      <vt:lpstr>黑体</vt:lpstr>
      <vt:lpstr>楷体</vt:lpstr>
      <vt:lpstr>Office 主题​​</vt:lpstr>
      <vt:lpstr>默认设计模板</vt:lpstr>
      <vt:lpstr>PowerPoint 演示文稿</vt:lpstr>
      <vt:lpstr>PowerPoint 演示文稿</vt:lpstr>
      <vt:lpstr>第一节　收入</vt:lpstr>
      <vt:lpstr>第一节　收入</vt:lpstr>
      <vt:lpstr>第二节　费用</vt:lpstr>
      <vt:lpstr>第二节　费用</vt:lpstr>
      <vt:lpstr>第二节　费用</vt:lpstr>
      <vt:lpstr>第三节　利润</vt:lpstr>
      <vt:lpstr>第三节　利润</vt:lpstr>
      <vt:lpstr>第三节　利润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sunny</cp:lastModifiedBy>
  <cp:revision>157</cp:revision>
  <dcterms:created xsi:type="dcterms:W3CDTF">2019-06-19T02:08:00Z</dcterms:created>
  <dcterms:modified xsi:type="dcterms:W3CDTF">2023-02-04T08:12:17Z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2052-11.1.0.13012</vt:lpwstr>
  </property>
  <property fmtid="{D5CDD505-2E9C-101B-9397-08002B2CF9AE}" pid="3" name="ICV">
    <vt:lpwstr>F0A94A9CF26C40D58F2228AB64D93C09</vt:lpwstr>
  </property>
</Properties>
</file>