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63.xml"/><Relationship Id="rId3" Type="http://schemas.openxmlformats.org/officeDocument/2006/relationships/slideMaster" Target="slideMasters/slideMaster2.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570990" y="313055"/>
            <a:ext cx="9479915" cy="787400"/>
          </a:xfrm>
        </p:spPr>
        <p:txBody>
          <a:bodyPr/>
          <a:lstStyle>
            <a:lvl1pPr>
              <a:defRPr sz="2400" b="1" baseline="0">
                <a:solidFill>
                  <a:schemeClr val="tx1"/>
                </a:solidFill>
                <a:latin typeface="华文细黑" panose="02010600040101010101" pitchFamily="2" charset="-122"/>
                <a:ea typeface="华文细黑" panose="02010600040101010101"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539240" y="390525"/>
            <a:ext cx="8267065" cy="628650"/>
          </a:xfrm>
        </p:spPr>
        <p:txBody>
          <a:bodyPr>
            <a:noAutofit/>
          </a:bodyPr>
          <a:lstStyle>
            <a:lvl1pPr algn="l">
              <a:defRPr lang="zh-CN" altLang="zh-CN">
                <a:latin typeface="华文细黑" panose="02010600040101010101" pitchFamily="2" charset="-122"/>
                <a:ea typeface="华文细黑" panose="02010600040101010101" pitchFamily="2"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solidFill>
                <a:srgbClr val="000000"/>
              </a:solidFill>
            </a:endParaRPr>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solidFill>
                <a:srgbClr val="000000"/>
              </a:solidFill>
            </a:endParaRPr>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image" Target="../media/image5.png"/><Relationship Id="rId7" Type="http://schemas.openxmlformats.org/officeDocument/2006/relationships/image" Target="../media/image4.png"/><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1" Type="http://schemas.openxmlformats.org/officeDocument/2006/relationships/theme" Target="../theme/theme2.xml"/><Relationship Id="rId10" Type="http://schemas.openxmlformats.org/officeDocument/2006/relationships/image" Target="../media/image7.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5"/>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 name="图片 1" descr="图片1"/>
          <p:cNvPicPr>
            <a:picLocks noChangeAspect="1"/>
          </p:cNvPicPr>
          <p:nvPr userDrawn="1"/>
        </p:nvPicPr>
        <p:blipFill>
          <a:blip r:embed="rId6"/>
          <a:stretch>
            <a:fillRect/>
          </a:stretch>
        </p:blipFill>
        <p:spPr>
          <a:xfrm>
            <a:off x="0" y="-1270"/>
            <a:ext cx="12192000" cy="1096645"/>
          </a:xfrm>
          <a:prstGeom prst="rect">
            <a:avLst/>
          </a:prstGeom>
        </p:spPr>
      </p:pic>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5" name="内容占位符 4"/>
          <p:cNvPicPr>
            <a:picLocks noChangeAspect="1"/>
          </p:cNvPicPr>
          <p:nvPr userDrawn="1"/>
        </p:nvPicPr>
        <p:blipFill>
          <a:blip r:embed="rId7"/>
          <a:stretch>
            <a:fillRect/>
          </a:stretch>
        </p:blipFill>
        <p:spPr>
          <a:xfrm>
            <a:off x="0" y="0"/>
            <a:ext cx="1417955" cy="1094740"/>
          </a:xfrm>
          <a:prstGeom prst="rect">
            <a:avLst/>
          </a:prstGeom>
          <a:noFill/>
          <a:ln>
            <a:noFill/>
          </a:ln>
          <a:effectLst/>
        </p:spPr>
      </p:pic>
      <p:pic>
        <p:nvPicPr>
          <p:cNvPr id="17" name="图片 16"/>
          <p:cNvPicPr>
            <a:picLocks noChangeAspect="1"/>
          </p:cNvPicPr>
          <p:nvPr userDrawn="1"/>
        </p:nvPicPr>
        <p:blipFill>
          <a:blip r:embed="rId8"/>
          <a:stretch>
            <a:fillRect/>
          </a:stretch>
        </p:blipFill>
        <p:spPr>
          <a:xfrm>
            <a:off x="1417955" y="-1270"/>
            <a:ext cx="10755630" cy="1096645"/>
          </a:xfrm>
          <a:prstGeom prst="rect">
            <a:avLst/>
          </a:prstGeom>
        </p:spPr>
      </p:pic>
      <p:pic>
        <p:nvPicPr>
          <p:cNvPr id="12" name="图片 11"/>
          <p:cNvPicPr>
            <a:picLocks noChangeAspect="1"/>
          </p:cNvPicPr>
          <p:nvPr userDrawn="1"/>
        </p:nvPicPr>
        <p:blipFill>
          <a:blip r:embed="rId9"/>
          <a:stretch>
            <a:fillRect/>
          </a:stretch>
        </p:blipFill>
        <p:spPr>
          <a:xfrm>
            <a:off x="-12700" y="6483985"/>
            <a:ext cx="12204700" cy="390525"/>
          </a:xfrm>
          <a:prstGeom prst="rect">
            <a:avLst/>
          </a:prstGeom>
        </p:spPr>
      </p:pic>
      <p:pic>
        <p:nvPicPr>
          <p:cNvPr id="6" name="图片 5" descr="WPS图片编辑"/>
          <p:cNvPicPr>
            <a:picLocks noChangeAspect="1"/>
          </p:cNvPicPr>
          <p:nvPr userDrawn="1"/>
        </p:nvPicPr>
        <p:blipFill>
          <a:blip r:embed="rId10"/>
          <a:stretch>
            <a:fillRect/>
          </a:stretch>
        </p:blipFill>
        <p:spPr>
          <a:xfrm>
            <a:off x="9872345" y="6533515"/>
            <a:ext cx="2148205" cy="32131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封面02"/>
          <p:cNvPicPr>
            <a:picLocks noChangeAspect="1"/>
          </p:cNvPicPr>
          <p:nvPr/>
        </p:nvPicPr>
        <p:blipFill>
          <a:blip r:embed="rId1"/>
          <a:stretch>
            <a:fillRect/>
          </a:stretch>
        </p:blipFill>
        <p:spPr>
          <a:xfrm>
            <a:off x="7620" y="0"/>
            <a:ext cx="12176760" cy="6858000"/>
          </a:xfrm>
          <a:prstGeom prst="rect">
            <a:avLst/>
          </a:prstGeom>
        </p:spPr>
      </p:pic>
      <p:sp>
        <p:nvSpPr>
          <p:cNvPr id="8" name="文本框 7"/>
          <p:cNvSpPr txBox="1"/>
          <p:nvPr/>
        </p:nvSpPr>
        <p:spPr>
          <a:xfrm>
            <a:off x="3380740" y="3199130"/>
            <a:ext cx="8803640" cy="706755"/>
          </a:xfrm>
          <a:prstGeom prst="rect">
            <a:avLst/>
          </a:prstGeom>
          <a:noFill/>
        </p:spPr>
        <p:txBody>
          <a:bodyPr wrap="square" rtlCol="0">
            <a:spAutoFit/>
          </a:bodyPr>
          <a:p>
            <a:r>
              <a:rPr sz="4000" b="1" dirty="0">
                <a:solidFill>
                  <a:srgbClr val="000000"/>
                </a:solidFill>
                <a:latin typeface="华文细黑" panose="02010600040101010101" pitchFamily="2" charset="-122"/>
                <a:ea typeface="华文细黑" panose="02010600040101010101" pitchFamily="2" charset="-122"/>
                <a:sym typeface="+mn-ea"/>
              </a:rPr>
              <a:t>第三章　会计核算方法	</a:t>
            </a:r>
            <a:endParaRPr lang="zh-CN" altLang="en-US" sz="4000" b="1" dirty="0">
              <a:solidFill>
                <a:srgbClr val="000000"/>
              </a:solidFill>
              <a:latin typeface="华文细黑" panose="02010600040101010101" pitchFamily="2" charset="-122"/>
              <a:ea typeface="华文细黑"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账户与复式记账</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二、账户</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(一)账户的意义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(1)设置会计科目只是规定了对会计对象的具体内容进行分类核算的项目。</a:t>
            </a:r>
            <a:endParaRPr lang="zh-CN" altLang="en-US"/>
          </a:p>
          <a:p>
            <a:r>
              <a:rPr lang="zh-CN" altLang="en-US"/>
              <a:t>(2)通过账户的设置,可以将会计信息系统所接纳的原始数据转化为初级的会计信息。</a:t>
            </a:r>
            <a:endParaRPr lang="zh-CN" altLang="en-US"/>
          </a:p>
          <a:p>
            <a:r>
              <a:rPr lang="zh-CN" altLang="en-US"/>
              <a:t>(3)账户设置的另一个重要意义在于可以压缩信息数量、确保质量。</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(二)账户的结构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(1)账户的名称;</a:t>
            </a:r>
            <a:endParaRPr lang="zh-CN" altLang="en-US"/>
          </a:p>
          <a:p>
            <a:r>
              <a:rPr lang="zh-CN" altLang="en-US"/>
              <a:t>(2)日期和摘要,即经济业务发生的时间和内容;</a:t>
            </a:r>
            <a:endParaRPr lang="zh-CN" altLang="en-US"/>
          </a:p>
          <a:p>
            <a:r>
              <a:rPr lang="zh-CN" altLang="en-US"/>
              <a:t>(3)凭证号数,即账户记录的来源和依据;</a:t>
            </a:r>
            <a:endParaRPr lang="zh-CN" altLang="en-US"/>
          </a:p>
          <a:p>
            <a:r>
              <a:rPr lang="zh-CN" altLang="en-US"/>
              <a:t>(4)增加和减少的金额;</a:t>
            </a:r>
            <a:endParaRPr lang="zh-CN" altLang="en-US"/>
          </a:p>
          <a:p>
            <a:r>
              <a:rPr lang="zh-CN" altLang="en-US"/>
              <a:t>(5)余额。</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账户与复式记账</a:t>
            </a:r>
            <a:endParaRPr lang="zh-CN" altLang="en-US"/>
          </a:p>
        </p:txBody>
      </p:sp>
      <p:sp>
        <p:nvSpPr>
          <p:cNvPr id="3" name="内容占位符 2"/>
          <p:cNvSpPr>
            <a:spLocks noGrp="1"/>
          </p:cNvSpPr>
          <p:nvPr>
            <p:ph idx="1"/>
          </p:nvPr>
        </p:nvSpPr>
        <p:spPr/>
        <p:txBody>
          <a:bodyPr>
            <a:normAutofit lnSpcReduction="10000"/>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(三)会计科目与账户的关系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它们的共同点是:两者都要对经济业务进行分类,所反映的经济内容是一致的;两者在账页中相结合,构成了会计账簿体系。会计科目是设置账户的依据,是账户的名称;账户是会计科目的具体运用,会计科目所反映的经济内容,就是账户所反映的经济内容。</a:t>
            </a:r>
            <a:endParaRPr lang="zh-CN" altLang="en-US"/>
          </a:p>
          <a:p>
            <a:r>
              <a:rPr lang="zh-CN" altLang="en-US"/>
              <a:t>它们的区别是:会计科目只是对会计对象的具体内容所做的分类,是对账户核算内容高度概括的名称,它不存在结构问题;而账户则是在会计科目分类的基础上,提供具体的数据资料,它必须有一定的结构,才能具体反映会计要素增减变化的情况。目前会计科目由会计制度统一规定,账户除了制度规定的以外,各单位还可以根据自己的实际情况灵活设置。</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(四)账户的分类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1.按提供信息详细程度分类</a:t>
            </a:r>
            <a:endParaRPr lang="zh-CN" altLang="en-US"/>
          </a:p>
          <a:p>
            <a:r>
              <a:rPr lang="zh-CN" altLang="en-US">
                <a:sym typeface="+mn-ea"/>
              </a:rPr>
              <a:t>2.按经济内容分类</a:t>
            </a:r>
            <a:endParaRPr lang="zh-CN" altLang="en-US"/>
          </a:p>
          <a:p>
            <a:r>
              <a:rPr lang="zh-CN" altLang="en-US">
                <a:sym typeface="+mn-ea"/>
              </a:rPr>
              <a:t>3.按用途和结构分类</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账户与复式记账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三、复式记账</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(一)单式记账法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单式记账法是对每笔经济业务只在一个账户中进行登记,反映经济业务的一个方面,而对发生相互联系的另一方面不予反映的记账方法。一般只登记现金和银行存款的收、付款业务以及应收和应付等债权与债务业务的增减变动情况,而对其他的实物资产、成本、费用、经营成果则不予登记。</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(二)复式记账法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复式记账法是相对单式记账法而言的,它是对每笔经济业务,都以相等的金额在两个或两个以上相互联系的账户中进行登记,以系统、全面地反映某一项经济业务的方法。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账户与复式记账</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(三)复式记账法的基本原理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复式记账法是指对每笔经济业务都以相等的金额,在两个或两个以上相互联系的账户中系统、全面地反映。复式记账法是以一个企业的资产总额和权益总额必然相等的平衡关系为理论依据。每项经济业务发生以后,都会引起两个会计要素或同一个会计要素的两个项目发生增减变动,其规律是:资产要素与权益要素同增同减,增减金额相等;资产要素内部或权益要素内部有增有减,增减金额相等。</a:t>
            </a:r>
            <a:endParaRPr lang="zh-CN" altLang="en-US"/>
          </a:p>
          <a:p>
            <a:r>
              <a:rPr lang="zh-CN" altLang="en-US"/>
              <a:t>这样,要在会计上全面、完整地反映一项经济业务,至少要运用两个相互联系的账户进行记录,使记账有一个完整的计算和反映体系,这就形成了复式记账。其构成要素主要涉及以下五个方面:(1)记录经济业务的方式;(2)记账原理;(3)记账符号;(4)记账规则;(5)平衡关系。</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借贷记账法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一、借贷记账法的概念</a:t>
            </a:r>
            <a:endParaRPr lang="zh-CN" altLang="zh-CN" sz="2600" b="1" dirty="0">
              <a:latin typeface="黑体" panose="02010609060101010101" pitchFamily="49" charset="-122"/>
              <a:ea typeface="黑体" panose="02010609060101010101" pitchFamily="49" charset="-122"/>
            </a:endParaRPr>
          </a:p>
          <a:p>
            <a:r>
              <a:rPr lang="zh-CN" altLang="en-US"/>
              <a:t>借贷记账法是根据复式记账法的原理,以“资产=负债+所有者权益”平衡关系为理论依据,以“借”“贷”二字为记账符号,以“有借必有贷,借贷必相等”为记账规则,反映会计对象的具体内容增减变化及其结果的一种复式记账方法。</a:t>
            </a:r>
            <a:endParaRPr lang="zh-CN" altLang="en-US"/>
          </a:p>
          <a:p>
            <a:r>
              <a:rPr lang="zh-CN" altLang="en-US"/>
              <a:t>借贷记账法大约产生于12~13世纪意大利的沿海城市佛罗伦萨,它原是适应当时日益活跃的借贷资本和商业资本的需要而产生的,后来发展为热那亚式的商业账簿。在此基础上,至15世纪逐步形成较为完善的威尼斯商人的商业账簿,并流行于意大利沿海地区,后来由于其科学性和严密性为世界各国普遍接受,成为一种通用的商业语言。</a:t>
            </a:r>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借贷记账法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二、借贷记账法的记账符号</a:t>
            </a:r>
            <a:endParaRPr lang="zh-CN" altLang="zh-CN" sz="2600" b="1" dirty="0">
              <a:latin typeface="黑体" panose="02010609060101010101" pitchFamily="49" charset="-122"/>
              <a:ea typeface="黑体" panose="02010609060101010101" pitchFamily="49" charset="-122"/>
            </a:endParaRPr>
          </a:p>
          <a:p>
            <a:r>
              <a:rPr lang="zh-CN" altLang="en-US"/>
              <a:t>理解借贷记账法的记账符号时,应特别注意以下两点:</a:t>
            </a:r>
            <a:endParaRPr lang="zh-CN" altLang="en-US"/>
          </a:p>
          <a:p>
            <a:r>
              <a:rPr lang="zh-CN" altLang="en-US"/>
              <a:t>第一,“借”“贷”只表示记入账户的方向,即记入左方为借方,记入右方为贷方,不具有“借款”和“贷款”的意思。</a:t>
            </a:r>
            <a:endParaRPr lang="zh-CN" altLang="en-US"/>
          </a:p>
          <a:p>
            <a:r>
              <a:rPr lang="zh-CN" altLang="en-US"/>
              <a:t>第二,“借”“贷”两个记账符号的含义具有双重性。对于不同会计要素,这两个记账符号具有不同的含义,借方有时表示增加,有时表示减少;同样,贷方有时表示减少,有时表示增加。具体来说:“借”表示资产、费用要素的增加,以及负债、所有者权益、收入、利润要素的减少;“贷”表示资产、费用要素的减少,以及负债、所有者权益、收入要素的增加。</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借贷记账法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三、借贷记账法的账户结构</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(一)资产类账户的结构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(二)负债类账户的结构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(三)所有者权益类账户的结构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(四)成本类账户的结构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(五)损益类账户的结构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借贷记账法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四、借贷记账法的记账规则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(一)记账规则的形成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经济业务对会计等式的影响归纳为四大类,具体又分为九种类型。如果将其中的增减变动用“借”“贷”符号表示,就可以找出资金运动变化的规律。</a:t>
            </a:r>
            <a:endParaRPr lang="zh-CN" altLang="en-US"/>
          </a:p>
          <a:p>
            <a:pPr marL="0" algn="just">
              <a:spcBef>
                <a:spcPts val="1500"/>
              </a:spcBef>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(二)记账规则的内容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借贷记账法的记账规则是“有借必有贷,借贷必相等”。采用借贷记账法,对于每一项经济业务,都要在记入一个账户借方的同时,记入另一个账户或几个账户的贷方;或者在记入一个账户贷方的同时,记入另一个账户或几个账户的借方,而且记入借方的金额必须等于记入贷方的金额。</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借贷记账法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五、借贷记账法的账户登记</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(一)记账的应用程序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(1)分析经济业务的性质,根据经济业务的内容,确定所涉及的账户;</a:t>
            </a:r>
            <a:endParaRPr lang="zh-CN" altLang="en-US"/>
          </a:p>
          <a:p>
            <a:r>
              <a:rPr lang="zh-CN" altLang="en-US"/>
              <a:t>(2)确定账户的增减变动情况;</a:t>
            </a:r>
            <a:endParaRPr lang="zh-CN" altLang="en-US"/>
          </a:p>
          <a:p>
            <a:r>
              <a:rPr lang="zh-CN" altLang="en-US"/>
              <a:t>(3)确定账户的类别;</a:t>
            </a:r>
            <a:endParaRPr lang="zh-CN" altLang="en-US"/>
          </a:p>
          <a:p>
            <a:r>
              <a:rPr lang="zh-CN" altLang="en-US"/>
              <a:t>(4)根据所涉及账户的结构,确定记账方向。</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(二)举例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企业在经营活动中发生的各项经济业务,都可用上述记账规则来记录。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借贷记账法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六、对应账户和会计分录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(一)对应账户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1.从账户的对应关系中可以了解经济业务的内容</a:t>
            </a:r>
            <a:endParaRPr lang="zh-CN" altLang="en-US"/>
          </a:p>
          <a:p>
            <a:r>
              <a:rPr lang="zh-CN" altLang="en-US"/>
              <a:t>2.从账户的对应关系中可以检查经济业务是否合理、合法</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(二)会计分录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1.会计分录的书写格式</a:t>
            </a:r>
            <a:endParaRPr lang="zh-CN" altLang="en-US"/>
          </a:p>
          <a:p>
            <a:r>
              <a:rPr lang="zh-CN" altLang="en-US"/>
              <a:t>2.会计分录的分类</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615055" y="754380"/>
            <a:ext cx="5080000" cy="922020"/>
          </a:xfrm>
          <a:prstGeom prst="rect">
            <a:avLst/>
          </a:prstGeom>
          <a:noFill/>
          <a:ln w="9525">
            <a:noFill/>
          </a:ln>
        </p:spPr>
        <p:txBody>
          <a:bodyPr>
            <a:spAutoFit/>
          </a:bodyPr>
          <a:p>
            <a:pPr indent="0"/>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endParaRPr lang="en-US" altLang="en-US" b="0">
              <a:solidFill>
                <a:srgbClr val="000000"/>
              </a:solidFill>
              <a:latin typeface="汉仪中黑S" panose="00020600040101010101" charset="-122"/>
              <a:ea typeface="汉仪中黑S" panose="00020600040101010101" charset="-122"/>
              <a:cs typeface="汉仪中黑S" panose="00020600040101010101" charset="-122"/>
            </a:endParaRPr>
          </a:p>
        </p:txBody>
      </p:sp>
      <p:grpSp>
        <p:nvGrpSpPr>
          <p:cNvPr id="7" name="组合 6"/>
          <p:cNvGrpSpPr/>
          <p:nvPr/>
        </p:nvGrpSpPr>
        <p:grpSpPr>
          <a:xfrm>
            <a:off x="2887345" y="2379980"/>
            <a:ext cx="6361430" cy="2926080"/>
            <a:chOff x="5597" y="2503"/>
            <a:chExt cx="10018" cy="4608"/>
          </a:xfrm>
        </p:grpSpPr>
        <p:grpSp>
          <p:nvGrpSpPr>
            <p:cNvPr id="23556" name="组合 23555"/>
            <p:cNvGrpSpPr/>
            <p:nvPr/>
          </p:nvGrpSpPr>
          <p:grpSpPr>
            <a:xfrm>
              <a:off x="5597" y="2503"/>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第一节　会计假设</a:t>
                </a:r>
                <a:endParaRPr lang="en-US" altLang="zh-CN" b="1" dirty="0">
                  <a:latin typeface="汉仪中黑S" panose="00020600040101010101" charset="-122"/>
                  <a:ea typeface="汉仪中黑S" panose="00020600040101010101" charset="-122"/>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a:off x="5597" y="3715"/>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第二节　账户与复式记账</a:t>
                </a:r>
                <a:endParaRPr lang="en-US" altLang="zh-CN" b="1" dirty="0">
                  <a:latin typeface="汉仪中黑S" panose="00020600040101010101" charset="-122"/>
                  <a:ea typeface="汉仪中黑S" panose="00020600040101010101" charset="-122"/>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74" name="组合 23573"/>
            <p:cNvGrpSpPr/>
            <p:nvPr/>
          </p:nvGrpSpPr>
          <p:grpSpPr>
            <a:xfrm>
              <a:off x="5597" y="4915"/>
              <a:ext cx="9952" cy="996"/>
              <a:chOff x="0" y="0"/>
              <a:chExt cx="2976" cy="320"/>
            </a:xfrm>
          </p:grpSpPr>
          <p:sp>
            <p:nvSpPr>
              <p:cNvPr id="23575"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第三节　借贷记账法</a:t>
                </a:r>
                <a:endParaRPr lang="en-US" altLang="zh-CN" b="1" dirty="0">
                  <a:latin typeface="汉仪中黑S" panose="00020600040101010101" charset="-122"/>
                  <a:ea typeface="汉仪中黑S" panose="00020600040101010101" charset="-122"/>
                </a:endParaRPr>
              </a:p>
            </p:txBody>
          </p:sp>
          <p:grpSp>
            <p:nvGrpSpPr>
              <p:cNvPr id="23576" name="组合 23575"/>
              <p:cNvGrpSpPr/>
              <p:nvPr/>
            </p:nvGrpSpPr>
            <p:grpSpPr>
              <a:xfrm>
                <a:off x="0" y="48"/>
                <a:ext cx="240" cy="240"/>
                <a:chOff x="0" y="0"/>
                <a:chExt cx="1615" cy="1615"/>
              </a:xfrm>
            </p:grpSpPr>
            <p:sp>
              <p:nvSpPr>
                <p:cNvPr id="23577"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8"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9"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0"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1"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82"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83" name="组合 23582"/>
            <p:cNvGrpSpPr/>
            <p:nvPr/>
          </p:nvGrpSpPr>
          <p:grpSpPr>
            <a:xfrm>
              <a:off x="5597" y="6115"/>
              <a:ext cx="10018" cy="996"/>
              <a:chOff x="0" y="0"/>
              <a:chExt cx="2996" cy="320"/>
            </a:xfrm>
          </p:grpSpPr>
          <p:sp>
            <p:nvSpPr>
              <p:cNvPr id="23584" name="AutoShape 32"/>
              <p:cNvSpPr/>
              <p:nvPr/>
            </p:nvSpPr>
            <p:spPr>
              <a:xfrm>
                <a:off x="21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indent="0" algn="l"/>
                <a:r>
                  <a:rPr lang="en-US" altLang="zh-CN" b="1" dirty="0">
                    <a:latin typeface="汉仪中黑S" panose="00020600040101010101" charset="-122"/>
                    <a:ea typeface="汉仪中黑S" panose="00020600040101010101" charset="-122"/>
                    <a:sym typeface="+mn-ea"/>
                  </a:rPr>
                  <a:t>第四节　会计核算基础	</a:t>
                </a:r>
                <a:endParaRPr lang="en-US" altLang="zh-CN" b="1" dirty="0">
                  <a:latin typeface="汉仪中黑S" panose="00020600040101010101" charset="-122"/>
                  <a:ea typeface="汉仪中黑S" panose="00020600040101010101" charset="-122"/>
                </a:endParaRPr>
              </a:p>
            </p:txBody>
          </p:sp>
          <p:grpSp>
            <p:nvGrpSpPr>
              <p:cNvPr id="23585" name="组合 23584"/>
              <p:cNvGrpSpPr/>
              <p:nvPr/>
            </p:nvGrpSpPr>
            <p:grpSpPr>
              <a:xfrm>
                <a:off x="0" y="64"/>
                <a:ext cx="240" cy="240"/>
                <a:chOff x="0" y="0"/>
                <a:chExt cx="1615" cy="1615"/>
              </a:xfrm>
            </p:grpSpPr>
            <p:sp>
              <p:nvSpPr>
                <p:cNvPr id="23586" name="Oval 34"/>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7" name="Oval 35"/>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8" name="Oval 36"/>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9" name="Oval 37"/>
                <p:cNvSpPr/>
                <p:nvPr/>
              </p:nvSpPr>
              <p:spPr>
                <a:xfrm>
                  <a:off x="176" y="176"/>
                  <a:ext cx="1262" cy="1264"/>
                </a:xfrm>
                <a:prstGeom prst="ellipse">
                  <a:avLst/>
                </a:prstGeom>
                <a:gradFill rotWithShape="1">
                  <a:gsLst>
                    <a:gs pos="0">
                      <a:srgbClr val="000000"/>
                    </a:gs>
                    <a:gs pos="100000">
                      <a:srgbClr val="8D67E1"/>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0" name="Oval 38"/>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91" name="Oval 39"/>
                <p:cNvSpPr/>
                <p:nvPr/>
              </p:nvSpPr>
              <p:spPr>
                <a:xfrm>
                  <a:off x="259" y="259"/>
                  <a:ext cx="1096" cy="1098"/>
                </a:xfrm>
                <a:prstGeom prst="ellipse">
                  <a:avLst/>
                </a:prstGeom>
                <a:gradFill rotWithShape="1">
                  <a:gsLst>
                    <a:gs pos="0">
                      <a:srgbClr val="8D67E1"/>
                    </a:gs>
                    <a:gs pos="100000">
                      <a:srgbClr val="4532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8" name="标题 7"/>
          <p:cNvSpPr>
            <a:spLocks noGrp="1"/>
          </p:cNvSpPr>
          <p:nvPr>
            <p:ph type="title"/>
          </p:nvPr>
        </p:nvSpPr>
        <p:spPr/>
        <p:txBody>
          <a:bodyPr/>
          <a:p>
            <a:r>
              <a:rPr lang="en-US" sz="3600" dirty="0">
                <a:latin typeface="汉仪中黑S" panose="00020600040101010101" charset="-122"/>
                <a:ea typeface="汉仪中黑S" panose="00020600040101010101" charset="-122"/>
              </a:rPr>
              <a:t>目 录</a:t>
            </a:r>
            <a:endParaRPr lang="en-US" sz="3600" dirty="0">
              <a:latin typeface="汉仪中黑S" panose="00020600040101010101" charset="-122"/>
              <a:ea typeface="汉仪中黑S"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借贷记账法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七、借贷记账法的试算平衡</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(一)试算平衡的概念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试算平衡是检查账户记录正确性的一种方法。借贷记账法下的试算平衡是以会计等式和“有借必有贷,借贷必相等”的记账规则为理论,利用借贷平衡关系来检查全部账户记录的正确性和完整性的会计检查方法。</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(二)试算平衡的方法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按照借贷记账法“有借必有贷,借贷必相等”的记账规则,任何一笔会计分录的借方发生额和贷方发生额总是相等的,从而使一定会计期间的全部经济业务的借方发生额合计与贷方发生额的合计也一定相等。另外,从某一时点的相对静止状态来观察,资产与负债及所有者权益的平衡关系表现为全部账户的借方余额合计等于全部账户的贷方余额合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会计核算基础	</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一、记账基础</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(一)收付实现制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收付实现制又称实收实付制,它以款项是否实际收到或付出作为本期收入和费用的标准。凡是在本期收到的收入和支付的费用,不论是否属于本期,都应作为本期的收入和费用处理;反之,即使收入取得或费用发生,但没有实际款项的收付,都不作为当期的收入和费用。即只要收到或支付了款项,就作为当期的收入或费用,而只要没有实际收到或支付款项,则一律不作为本期的收入或费用。</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(二)权责发生制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权责发生制又称应收应付制,它以款项的应收应付作为确定本期收入和费用的标准。具体地讲,凡是本期已经实现的收入和已经发生或应当负担的费用,不论款项是否收付,都应作为本期的收入或费用处理;反之,凡是不属于本期的收入和费用,即使款项已经在本期收付,都不作为本期的收入和费用进行处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会计核算基础	</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二、会计计量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(一)历史成本</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(二)重置成本</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(三)可变现净值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(四)现值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(五)公允价值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会计假设</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一、会计主体</a:t>
            </a:r>
            <a:endParaRPr lang="zh-CN" altLang="zh-CN" sz="2600" b="1" dirty="0">
              <a:latin typeface="黑体" panose="02010609060101010101" pitchFamily="49" charset="-122"/>
              <a:ea typeface="黑体" panose="02010609060101010101" pitchFamily="49" charset="-122"/>
            </a:endParaRPr>
          </a:p>
          <a:p>
            <a:r>
              <a:rPr lang="zh-CN" altLang="en-US"/>
              <a:t>会计主体也称会计实体、会计个体,它是指会计核算和监督的特定单位或组织。一般来说,凡拥有独立的资金、自主经营、独立核算收支和盈亏并编制会计报表的单位或组织,就构成了一个会计主体。</a:t>
            </a:r>
            <a:endParaRPr lang="zh-CN" altLang="en-US"/>
          </a:p>
          <a:p>
            <a:r>
              <a:rPr lang="zh-CN" altLang="en-US"/>
              <a:t>会计主体这一基本前提要求会计人员只能核算和监督所在主体的经济活动(就企业类主体而言,其经济活动就是所发生的交易或事项,下同)。其主要意义在于:一是将特定主体的交易与该主体所有者及职工个人的经济活动区分开来;二是将该主体的经济活动与其他单位的经济活动区分开来,从而界定了从事会计工作和提供会计信息的空间范围,同时说明某会计主体的会计信息仅与该会计主体的整体活动和成果相关。</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会计假设</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二、持续经营</a:t>
            </a:r>
            <a:endParaRPr lang="zh-CN" altLang="zh-CN" sz="2600" b="1" dirty="0">
              <a:latin typeface="黑体" panose="02010609060101010101" pitchFamily="49" charset="-122"/>
              <a:ea typeface="黑体" panose="02010609060101010101" pitchFamily="49" charset="-122"/>
            </a:endParaRPr>
          </a:p>
          <a:p>
            <a:r>
              <a:rPr lang="zh-CN" altLang="en-US"/>
              <a:t>持续经营,是指在可以预见的将来,企业将会按当前的规模和状态继续经营下去,不会停业,也不会大规模地削减业务。在持续经营前提下,会计核算应当以企业持续、正常的生产经营活动为前提。</a:t>
            </a:r>
            <a:endParaRPr lang="zh-CN" altLang="en-US"/>
          </a:p>
          <a:p>
            <a:r>
              <a:rPr lang="zh-CN" altLang="en-US"/>
              <a:t>企业是否持续经营,在会计原理、会计方法的选择上有很大差别。一般情况下,应当假定企业将会按当前的规模和状态继续经营下去,不会停业,也不会大规模地削减业务。明确这个基本前提,就意味着会计主体将按照既定用途使用资产,按照既定的合约条件清偿债务,会计人员就可以在此基础上选择会计原则和会计方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会计假设</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三、会计分期</a:t>
            </a:r>
            <a:endParaRPr lang="zh-CN" altLang="zh-CN" sz="2600" b="1" dirty="0">
              <a:latin typeface="黑体" panose="02010609060101010101" pitchFamily="49" charset="-122"/>
              <a:ea typeface="黑体" panose="02010609060101010101" pitchFamily="49" charset="-122"/>
            </a:endParaRPr>
          </a:p>
          <a:p>
            <a:r>
              <a:rPr lang="zh-CN" altLang="en-US"/>
              <a:t>会计分期,又称会计期间,是指将一个企业持续经营的生产经营活动划分为一个个连续的、长短相同的期间。</a:t>
            </a:r>
            <a:endParaRPr lang="zh-CN" altLang="en-US"/>
          </a:p>
          <a:p>
            <a:r>
              <a:rPr lang="zh-CN" altLang="en-US"/>
              <a:t>根据持续经营基本前提,一个企业将要按当前的规模和状态持续经营下去。最终确定企业的生产经营成果,只能等到一个企业在若干年后歇业的时候核算一次盈亏。</a:t>
            </a:r>
            <a:endParaRPr lang="zh-CN" altLang="en-US"/>
          </a:p>
          <a:p>
            <a:r>
              <a:rPr lang="zh-CN" altLang="en-US"/>
              <a:t>但是,企业的生产经营活动和投资决策要求及时了解企业的财务状况和经营成果,不能等到歇业时一次性地核算盈亏。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会计假设</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四、货币计量</a:t>
            </a:r>
            <a:endParaRPr lang="zh-CN" altLang="zh-CN" sz="2600" b="1" dirty="0">
              <a:latin typeface="黑体" panose="02010609060101010101" pitchFamily="49" charset="-122"/>
              <a:ea typeface="黑体" panose="02010609060101010101" pitchFamily="49" charset="-122"/>
            </a:endParaRPr>
          </a:p>
          <a:p>
            <a:r>
              <a:rPr lang="zh-CN" altLang="en-US"/>
              <a:t>货币计量,是指会计主体在会计核算过程中采用货币作为计量单位,计量、记录和报告会计主体的生产经营活动。在货币计量前提下,企业的会计核算以人民币为记账本位币。</a:t>
            </a:r>
            <a:endParaRPr lang="zh-CN" altLang="en-US"/>
          </a:p>
          <a:p>
            <a:r>
              <a:rPr lang="zh-CN" altLang="en-US"/>
              <a:t>业务收支以人民币以外货币为主的企业,可以选定其中一种货币作为记账本位币,但是编制财务会计报告时应当折算为人民币。在境外设立的中国企业向国内报送的财务会计报告,编制时应当折算为人民币。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账户与复式记账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一、会计科目</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(一)会计科目设置的意义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通过设置会计科目,可以对纷繁复杂、性质不同的经济业务进行科学的分类;可以将复杂的经济活动变为有规律的、容易识别的经济信息,并为其转换为会计信息准备条件;通过设置会计科目,为编制会计凭证、设置账户和登记账簿提供了依据,为编制会计报表奠定了基础;通过设置会计科目,还可以为企业的管理者、投资者、债权人以及各有关方提供全面、系统的会计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账户与复式记账</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(二)会计科目设置的原则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1.设置会计科目必须适应会计对象的特点</a:t>
            </a:r>
            <a:endParaRPr lang="zh-CN" altLang="en-US"/>
          </a:p>
          <a:p>
            <a:r>
              <a:rPr lang="zh-CN" altLang="en-US"/>
              <a:t>2.设置会计科目必须符合经济管理的特点</a:t>
            </a:r>
            <a:endParaRPr lang="zh-CN" altLang="en-US"/>
          </a:p>
          <a:p>
            <a:r>
              <a:rPr lang="zh-CN" altLang="en-US"/>
              <a:t>3.设置会计科目必须将统一性和灵活性相结合</a:t>
            </a:r>
            <a:endParaRPr lang="zh-CN" altLang="en-US"/>
          </a:p>
          <a:p>
            <a:r>
              <a:rPr lang="zh-CN" altLang="en-US"/>
              <a:t>4.设置会计科目的名称要含义明确、字义相符、通俗易懂,并要保持相对的稳定性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账户与复式记账</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(三)会计科目的内容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会计科目的内容是指在制定会计制度时,要规定会计科目反映的经济内容和登记方法,并要适应宏观和微观经济管理的需要。会计科目的内容反映各科目之间的横向联系。</a:t>
            </a:r>
            <a:endParaRPr lang="zh-CN" altLang="en-US"/>
          </a:p>
          <a:p>
            <a:r>
              <a:rPr lang="zh-CN" altLang="en-US"/>
              <a:t>为了便于掌握和运用会计科目,使记账工作正常进行,对会计科目进行了分类和编码,并编成会计科目表。会计科目表为每一个会计科目编制了一个固定的号码,这些号码称为会计科目编码。对会计科目进行编码会给会计科目的使用、会计数据的分类与查找带来方便,特别是计算机会计信息系统出现以后,更加引起了人们对会计科目编码的重视与研究。</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(四)会计科目的分类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1.按经济内容分类</a:t>
            </a:r>
            <a:endParaRPr lang="zh-CN" altLang="en-US"/>
          </a:p>
          <a:p>
            <a:r>
              <a:rPr lang="zh-CN" altLang="en-US"/>
              <a:t>2.按其提供核算指标的详细程度分类</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4442</Words>
  <Application>WPS 演示</Application>
  <PresentationFormat>宽屏</PresentationFormat>
  <Paragraphs>179</Paragraphs>
  <Slides>22</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22</vt:i4>
      </vt:variant>
    </vt:vector>
  </HeadingPairs>
  <TitlesOfParts>
    <vt:vector size="37" baseType="lpstr">
      <vt:lpstr>Arial</vt:lpstr>
      <vt:lpstr>宋体</vt:lpstr>
      <vt:lpstr>Wingdings</vt:lpstr>
      <vt:lpstr>Wingdings</vt:lpstr>
      <vt:lpstr>微软雅黑</vt:lpstr>
      <vt:lpstr>Calibri</vt:lpstr>
      <vt:lpstr>Arial Unicode MS</vt:lpstr>
      <vt:lpstr>GungsuhChe</vt:lpstr>
      <vt:lpstr>Malgun Gothic</vt:lpstr>
      <vt:lpstr>华文细黑</vt:lpstr>
      <vt:lpstr>汉仪中黑S</vt:lpstr>
      <vt:lpstr>黑体</vt:lpstr>
      <vt:lpstr>楷体</vt:lpstr>
      <vt:lpstr>Office 主题​​</vt:lpstr>
      <vt:lpstr>默认设计模板</vt:lpstr>
      <vt:lpstr>PowerPoint 演示文稿</vt:lpstr>
      <vt:lpstr>目 录</vt:lpstr>
      <vt:lpstr>第一节　会计假设</vt:lpstr>
      <vt:lpstr>第一节　会计假设</vt:lpstr>
      <vt:lpstr>第一节　会计假设</vt:lpstr>
      <vt:lpstr>第一节　会计假设</vt:lpstr>
      <vt:lpstr>第二节　账户与复式记账</vt:lpstr>
      <vt:lpstr>第二节　账户与复式记账</vt:lpstr>
      <vt:lpstr>第二节　账户与复式记账</vt:lpstr>
      <vt:lpstr>第二节　账户与复式记账</vt:lpstr>
      <vt:lpstr>第二节　账户与复式记账</vt:lpstr>
      <vt:lpstr>第二节　账户与复式记账</vt:lpstr>
      <vt:lpstr>第二节　账户与复式记账</vt:lpstr>
      <vt:lpstr>第三节　借贷记账法</vt:lpstr>
      <vt:lpstr>第三节　借贷记账法</vt:lpstr>
      <vt:lpstr>第三节　借贷记账法</vt:lpstr>
      <vt:lpstr>第三节　借贷记账法</vt:lpstr>
      <vt:lpstr>第三节　借贷记账法</vt:lpstr>
      <vt:lpstr>第三节　借贷记账法</vt:lpstr>
      <vt:lpstr>第三节　借贷记账法</vt:lpstr>
      <vt:lpstr>第四节　会计核算基础	</vt:lpstr>
      <vt:lpstr>第四节　会计核算基础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2023-02-04T08:10:27Z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27F8F044F9CC4E1EB3C81E21883864AD</vt:lpwstr>
  </property>
</Properties>
</file>