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3"/>
  </p:sldMasterIdLst>
  <p:sldIdLst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</p:sldIdLst>
  <p:sldSz cx="12192000" cy="6858000"/>
  <p:notesSz cx="6858000" cy="9144000"/>
  <p:custDataLst>
    <p:tags r:id="rId21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95" userDrawn="1">
          <p15:clr>
            <a:srgbClr val="A4A3A4"/>
          </p15:clr>
        </p15:guide>
        <p15:guide id="2" pos="3841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幸全" initials="幸全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DCDCDC"/>
    <a:srgbClr val="F0F0F0"/>
    <a:srgbClr val="E6E6E6"/>
    <a:srgbClr val="C8C8C8"/>
    <a:srgbClr val="FAFAFA"/>
    <a:srgbClr val="BEBE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778" autoAdjust="0"/>
    <p:restoredTop sz="94660"/>
  </p:normalViewPr>
  <p:slideViewPr>
    <p:cSldViewPr snapToGrid="0">
      <p:cViewPr varScale="1">
        <p:scale>
          <a:sx n="99" d="100"/>
          <a:sy n="99" d="100"/>
        </p:scale>
        <p:origin x="84" y="582"/>
      </p:cViewPr>
      <p:guideLst>
        <p:guide orient="horz" pos="2195"/>
        <p:guide pos="3841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92" d="100"/>
          <a:sy n="92" d="100"/>
        </p:scale>
        <p:origin x="2550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slide" Target="slides/slide1.xml"/><Relationship Id="rId3" Type="http://schemas.openxmlformats.org/officeDocument/2006/relationships/slideMaster" Target="slideMasters/slideMaster2.xml"/><Relationship Id="rId21" Type="http://schemas.openxmlformats.org/officeDocument/2006/relationships/tags" Target="tags/tag63.xml"/><Relationship Id="rId20" Type="http://schemas.openxmlformats.org/officeDocument/2006/relationships/commentAuthors" Target="commentAuthors.xml"/><Relationship Id="rId2" Type="http://schemas.openxmlformats.org/officeDocument/2006/relationships/theme" Target="theme/theme1.xml"/><Relationship Id="rId19" Type="http://schemas.openxmlformats.org/officeDocument/2006/relationships/tableStyles" Target="tableStyles.xml"/><Relationship Id="rId18" Type="http://schemas.openxmlformats.org/officeDocument/2006/relationships/viewProps" Target="viewProps.xml"/><Relationship Id="rId17" Type="http://schemas.openxmlformats.org/officeDocument/2006/relationships/presProps" Target="presProps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5" Type="http://schemas.openxmlformats.org/officeDocument/2006/relationships/tags" Target="../tags/tag51.xml"/><Relationship Id="rId4" Type="http://schemas.openxmlformats.org/officeDocument/2006/relationships/tags" Target="../tags/tag50.xml"/><Relationship Id="rId3" Type="http://schemas.openxmlformats.org/officeDocument/2006/relationships/tags" Target="../tags/tag49.xml"/><Relationship Id="rId2" Type="http://schemas.openxmlformats.org/officeDocument/2006/relationships/tags" Target="../tags/tag48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6" Type="http://schemas.openxmlformats.org/officeDocument/2006/relationships/tags" Target="../tags/tag56.xml"/><Relationship Id="rId5" Type="http://schemas.openxmlformats.org/officeDocument/2006/relationships/tags" Target="../tags/tag55.xml"/><Relationship Id="rId4" Type="http://schemas.openxmlformats.org/officeDocument/2006/relationships/tags" Target="../tags/tag54.xml"/><Relationship Id="rId3" Type="http://schemas.openxmlformats.org/officeDocument/2006/relationships/tags" Target="../tags/tag53.xml"/><Relationship Id="rId2" Type="http://schemas.openxmlformats.org/officeDocument/2006/relationships/tags" Target="../tags/tag52.xml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6" Type="http://schemas.openxmlformats.org/officeDocument/2006/relationships/tags" Target="../tags/tag10.xml"/><Relationship Id="rId5" Type="http://schemas.openxmlformats.org/officeDocument/2006/relationships/tags" Target="../tags/tag9.xml"/><Relationship Id="rId4" Type="http://schemas.openxmlformats.org/officeDocument/2006/relationships/tags" Target="../tags/tag8.xml"/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6" Type="http://schemas.openxmlformats.org/officeDocument/2006/relationships/tags" Target="../tags/tag15.xml"/><Relationship Id="rId5" Type="http://schemas.openxmlformats.org/officeDocument/2006/relationships/tags" Target="../tags/tag14.xml"/><Relationship Id="rId4" Type="http://schemas.openxmlformats.org/officeDocument/2006/relationships/tags" Target="../tags/tag13.xml"/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7" Type="http://schemas.openxmlformats.org/officeDocument/2006/relationships/tags" Target="../tags/tag21.xml"/><Relationship Id="rId6" Type="http://schemas.openxmlformats.org/officeDocument/2006/relationships/tags" Target="../tags/tag20.xml"/><Relationship Id="rId5" Type="http://schemas.openxmlformats.org/officeDocument/2006/relationships/tags" Target="../tags/tag19.xml"/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9" Type="http://schemas.openxmlformats.org/officeDocument/2006/relationships/tags" Target="../tags/tag29.xml"/><Relationship Id="rId8" Type="http://schemas.openxmlformats.org/officeDocument/2006/relationships/tags" Target="../tags/tag28.xml"/><Relationship Id="rId7" Type="http://schemas.openxmlformats.org/officeDocument/2006/relationships/tags" Target="../tags/tag27.xml"/><Relationship Id="rId6" Type="http://schemas.openxmlformats.org/officeDocument/2006/relationships/tags" Target="../tags/tag26.xml"/><Relationship Id="rId5" Type="http://schemas.openxmlformats.org/officeDocument/2006/relationships/tags" Target="../tags/tag25.xml"/><Relationship Id="rId4" Type="http://schemas.openxmlformats.org/officeDocument/2006/relationships/tags" Target="../tags/tag24.xml"/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5" Type="http://schemas.openxmlformats.org/officeDocument/2006/relationships/tags" Target="../tags/tag33.xml"/><Relationship Id="rId4" Type="http://schemas.openxmlformats.org/officeDocument/2006/relationships/tags" Target="../tags/tag32.xml"/><Relationship Id="rId3" Type="http://schemas.openxmlformats.org/officeDocument/2006/relationships/tags" Target="../tags/tag31.xml"/><Relationship Id="rId2" Type="http://schemas.openxmlformats.org/officeDocument/2006/relationships/tags" Target="../tags/tag30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tags" Target="../tags/tag36.xml"/><Relationship Id="rId3" Type="http://schemas.openxmlformats.org/officeDocument/2006/relationships/tags" Target="../tags/tag35.xml"/><Relationship Id="rId2" Type="http://schemas.openxmlformats.org/officeDocument/2006/relationships/tags" Target="../tags/tag34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7" Type="http://schemas.openxmlformats.org/officeDocument/2006/relationships/tags" Target="../tags/tag42.xml"/><Relationship Id="rId6" Type="http://schemas.openxmlformats.org/officeDocument/2006/relationships/tags" Target="../tags/tag41.xml"/><Relationship Id="rId5" Type="http://schemas.openxmlformats.org/officeDocument/2006/relationships/tags" Target="../tags/tag40.xml"/><Relationship Id="rId4" Type="http://schemas.openxmlformats.org/officeDocument/2006/relationships/tags" Target="../tags/tag39.xml"/><Relationship Id="rId3" Type="http://schemas.openxmlformats.org/officeDocument/2006/relationships/tags" Target="../tags/tag38.xml"/><Relationship Id="rId2" Type="http://schemas.openxmlformats.org/officeDocument/2006/relationships/tags" Target="../tags/tag37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6" Type="http://schemas.openxmlformats.org/officeDocument/2006/relationships/tags" Target="../tags/tag47.xml"/><Relationship Id="rId5" Type="http://schemas.openxmlformats.org/officeDocument/2006/relationships/tags" Target="../tags/tag46.xml"/><Relationship Id="rId4" Type="http://schemas.openxmlformats.org/officeDocument/2006/relationships/tags" Target="../tags/tag45.xml"/><Relationship Id="rId3" Type="http://schemas.openxmlformats.org/officeDocument/2006/relationships/tags" Target="../tags/tag44.xml"/><Relationship Id="rId2" Type="http://schemas.openxmlformats.org/officeDocument/2006/relationships/tags" Target="../tags/tag43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  <p:custDataLst>
              <p:tags r:id="rId2"/>
            </p:custDataLst>
          </p:nvPr>
        </p:nvSpPr>
        <p:spPr>
          <a:xfrm>
            <a:off x="1198800" y="914400"/>
            <a:ext cx="9799200" cy="2570400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6000"/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  <p:custDataLst>
              <p:tags r:id="rId3"/>
            </p:custDataLst>
          </p:nvPr>
        </p:nvSpPr>
        <p:spPr>
          <a:xfrm>
            <a:off x="1198800" y="3560400"/>
            <a:ext cx="9799200" cy="1472400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2400" spc="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单击此处编辑母版副标题样式</a:t>
            </a:r>
            <a:endParaRPr lang="zh-CN" altLang="en-US" dirty="0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608400" y="774000"/>
            <a:ext cx="10972800" cy="5482800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1198800" y="2484000"/>
            <a:ext cx="9799200" cy="1018800"/>
          </a:xfrm>
        </p:spPr>
        <p:txBody>
          <a:bodyPr vert="horz" lIns="90000" tIns="46800" rIns="90000" bIns="46800" rtlCol="0" anchor="t" anchorCtr="0">
            <a:normAutofit/>
          </a:bodyPr>
          <a:lstStyle>
            <a:lvl1pPr algn="ctr">
              <a:defRPr sz="6000"/>
            </a:lvl1pPr>
          </a:lstStyle>
          <a:p>
            <a:pPr lvl="0"/>
            <a:r>
              <a:rPr lang="zh-CN" altLang="en-US" smtClean="0"/>
              <a:t>单击此处编辑标题</a:t>
            </a:r>
            <a:endParaRPr lang="zh-CN" altLang="en-US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6"/>
            </p:custDataLst>
          </p:nvPr>
        </p:nvSpPr>
        <p:spPr>
          <a:xfrm>
            <a:off x="1198800" y="3560400"/>
            <a:ext cx="9799200" cy="471600"/>
          </a:xfrm>
        </p:spPr>
        <p:txBody>
          <a:bodyPr lIns="90000" tIns="46800" rIns="90000" bIns="46800">
            <a:normAutofit/>
          </a:bodyPr>
          <a:lstStyle>
            <a:lvl1pPr algn="ctr">
              <a:lnSpc>
                <a:spcPct val="110000"/>
              </a:lnSpc>
              <a:buNone/>
              <a:defRPr sz="2400" spc="200"/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570990" y="313055"/>
            <a:ext cx="9479915" cy="787400"/>
          </a:xfrm>
        </p:spPr>
        <p:txBody>
          <a:bodyPr/>
          <a:lstStyle>
            <a:lvl1pPr>
              <a:defRPr sz="2400" b="1" baseline="0">
                <a:solidFill>
                  <a:schemeClr val="tx1"/>
                </a:solidFill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09600" y="1424217"/>
            <a:ext cx="10885714" cy="4821007"/>
          </a:xfrm>
        </p:spPr>
        <p:txBody>
          <a:bodyPr/>
          <a:lstStyle/>
          <a:p>
            <a:pPr lvl="0"/>
            <a:r>
              <a:rPr lang="zh-CN" altLang="en-US" dirty="0" smtClean="0"/>
              <a:t>单击此处编辑母版文本样式</a:t>
            </a:r>
            <a:endParaRPr lang="zh-CN" altLang="en-US" dirty="0" smtClean="0"/>
          </a:p>
          <a:p>
            <a:pPr lvl="1"/>
            <a:r>
              <a:rPr lang="zh-CN" altLang="en-US" dirty="0" smtClean="0"/>
              <a:t>第二级</a:t>
            </a:r>
            <a:endParaRPr lang="zh-CN" altLang="en-US" dirty="0" smtClean="0"/>
          </a:p>
          <a:p>
            <a:pPr lvl="2"/>
            <a:r>
              <a:rPr lang="zh-CN" altLang="en-US" dirty="0" smtClean="0"/>
              <a:t>第三级</a:t>
            </a:r>
            <a:endParaRPr lang="zh-CN" altLang="en-US" dirty="0" smtClean="0"/>
          </a:p>
          <a:p>
            <a:pPr lvl="3"/>
            <a:r>
              <a:rPr lang="zh-CN" altLang="en-US" dirty="0" smtClean="0"/>
              <a:t>第四级</a:t>
            </a:r>
            <a:endParaRPr lang="zh-CN" altLang="en-US" dirty="0" smtClean="0"/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>
              <a:solidFill>
                <a:srgbClr val="000000"/>
              </a:solidFill>
            </a:endParaRPr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>
              <a:solidFill>
                <a:srgbClr val="000000"/>
              </a:solidFill>
            </a:endParaRPr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47B9BB-8C2D-404E-A344-BC0BAB711D30}" type="slidenum">
              <a:rPr lang="zh-CN" altLang="zh-CN">
                <a:solidFill>
                  <a:srgbClr val="000000"/>
                </a:solidFill>
              </a:rPr>
            </a:fld>
            <a:endParaRPr lang="zh-CN" altLang="zh-CN">
              <a:solidFill>
                <a:srgbClr val="00000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/>
      </p:transition>
    </mc:Choice>
    <mc:Fallback>
      <p:transition spd="slow">
        <p:blinds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1"/>
          <p:cNvSpPr>
            <a:spLocks noGrp="1"/>
          </p:cNvSpPr>
          <p:nvPr>
            <p:ph type="title"/>
          </p:nvPr>
        </p:nvSpPr>
        <p:spPr>
          <a:xfrm>
            <a:off x="1539240" y="390525"/>
            <a:ext cx="8267065" cy="628650"/>
          </a:xfrm>
        </p:spPr>
        <p:txBody>
          <a:bodyPr>
            <a:noAutofit/>
          </a:bodyPr>
          <a:lstStyle>
            <a:lvl1pPr algn="l">
              <a:defRPr lang="zh-CN" altLang="zh-CN"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</a:lstStyle>
          <a:p>
            <a:pPr algn="l">
              <a:buClrTx/>
              <a:buSzTx/>
              <a:buFontTx/>
            </a:pPr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6" name="内容占位符 2"/>
          <p:cNvSpPr>
            <a:spLocks noGrp="1"/>
          </p:cNvSpPr>
          <p:nvPr>
            <p:ph idx="1"/>
          </p:nvPr>
        </p:nvSpPr>
        <p:spPr>
          <a:xfrm>
            <a:off x="622301" y="1474470"/>
            <a:ext cx="10947400" cy="5016499"/>
          </a:xfrm>
        </p:spPr>
        <p:txBody>
          <a:bodyPr>
            <a:normAutofit/>
          </a:bodyPr>
          <a:lstStyle>
            <a:lvl1pPr algn="just" eaLnBrk="1" fontAlgn="auto" latinLnBrk="0" hangingPunct="1">
              <a:lnSpc>
                <a:spcPct val="125000"/>
              </a:lnSpc>
              <a:spcBef>
                <a:spcPts val="300"/>
              </a:spcBef>
              <a:spcAft>
                <a:spcPts val="300"/>
              </a:spcAft>
              <a:defRPr sz="1800"/>
            </a:lvl1pPr>
            <a:lvl2pPr algn="just" eaLnBrk="1" fontAlgn="auto" latinLnBrk="0" hangingPunct="1">
              <a:lnSpc>
                <a:spcPct val="125000"/>
              </a:lnSpc>
              <a:spcBef>
                <a:spcPts val="300"/>
              </a:spcBef>
              <a:spcAft>
                <a:spcPts val="300"/>
              </a:spcAft>
              <a:defRPr sz="1800"/>
            </a:lvl2pPr>
            <a:lvl3pPr algn="just" eaLnBrk="1" fontAlgn="auto" latinLnBrk="0" hangingPunct="1">
              <a:lnSpc>
                <a:spcPct val="125000"/>
              </a:lnSpc>
              <a:spcBef>
                <a:spcPts val="300"/>
              </a:spcBef>
              <a:spcAft>
                <a:spcPts val="300"/>
              </a:spcAft>
              <a:defRPr sz="1800"/>
            </a:lvl3pPr>
            <a:lvl4pPr algn="just" eaLnBrk="1" fontAlgn="auto" latinLnBrk="0" hangingPunct="1">
              <a:lnSpc>
                <a:spcPct val="125000"/>
              </a:lnSpc>
              <a:spcBef>
                <a:spcPts val="300"/>
              </a:spcBef>
              <a:spcAft>
                <a:spcPts val="300"/>
              </a:spcAft>
              <a:defRPr sz="1800"/>
            </a:lvl4pPr>
            <a:lvl5pPr algn="just" eaLnBrk="1" fontAlgn="auto" latinLnBrk="0" hangingPunct="1">
              <a:lnSpc>
                <a:spcPct val="125000"/>
              </a:lnSpc>
              <a:spcBef>
                <a:spcPts val="300"/>
              </a:spcBef>
              <a:spcAft>
                <a:spcPts val="300"/>
              </a:spcAft>
              <a:defRPr sz="1800"/>
            </a:lvl5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/>
      </p:transition>
    </mc:Choice>
    <mc:Fallback>
      <p:transition spd="slow">
        <p:blinds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371600"/>
            <a:ext cx="5384800" cy="5029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371600"/>
            <a:ext cx="5384800" cy="5029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Rectangle 7"/>
          <p:cNvSpPr>
            <a:spLocks noGrp="1" noChangeArrowheads="1"/>
          </p:cNvSpPr>
          <p:nvPr userDrawn="1"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>
              <a:solidFill>
                <a:srgbClr val="000000"/>
              </a:solidFill>
            </a:endParaRPr>
          </a:p>
        </p:txBody>
      </p:sp>
      <p:sp>
        <p:nvSpPr>
          <p:cNvPr id="6" name="Rectangle 8"/>
          <p:cNvSpPr>
            <a:spLocks noGrp="1" noChangeArrowheads="1"/>
          </p:cNvSpPr>
          <p:nvPr userDrawn="1"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>
              <a:solidFill>
                <a:srgbClr val="000000"/>
              </a:solidFill>
            </a:endParaRPr>
          </a:p>
        </p:txBody>
      </p:sp>
      <p:sp>
        <p:nvSpPr>
          <p:cNvPr id="7" name="Rectangle 9"/>
          <p:cNvSpPr>
            <a:spLocks noGrp="1" noChangeArrowheads="1"/>
          </p:cNvSpPr>
          <p:nvPr userDrawn="1"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613377-92FF-4B1C-9A4D-EF878028BFE8}" type="slidenum">
              <a:rPr lang="zh-CN" altLang="zh-CN">
                <a:solidFill>
                  <a:srgbClr val="000000"/>
                </a:solidFill>
              </a:rPr>
            </a:fld>
            <a:endParaRPr lang="zh-CN" altLang="zh-CN">
              <a:solidFill>
                <a:srgbClr val="00000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/>
      </p:transition>
    </mc:Choice>
    <mc:Fallback>
      <p:transition spd="slow">
        <p:blinds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608400" y="1490400"/>
            <a:ext cx="10969200" cy="47592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2"/>
            </p:custDataLst>
          </p:nvPr>
        </p:nvSpPr>
        <p:spPr>
          <a:xfrm>
            <a:off x="1990800" y="3848400"/>
            <a:ext cx="7768800" cy="766800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440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1990800" y="4615200"/>
            <a:ext cx="7768800" cy="867600"/>
          </a:xfrm>
        </p:spPr>
        <p:txBody>
          <a:bodyPr lIns="90000" tIns="46800" rIns="90000" bIns="46800">
            <a:normAutofit/>
          </a:bodyPr>
          <a:lstStyle>
            <a:lvl1pPr marL="0" indent="0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608400" y="1501200"/>
            <a:ext cx="5176800" cy="47484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411600" y="1501200"/>
            <a:ext cx="5176800" cy="4748400"/>
          </a:xfrm>
        </p:spPr>
        <p:txBody>
          <a:bodyPr lIns="90000" tIns="46800" rIns="90000" bIns="4680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608400" y="1429200"/>
            <a:ext cx="5342400" cy="381600"/>
          </a:xfrm>
        </p:spPr>
        <p:txBody>
          <a:bodyPr lIns="101600" tIns="38100" rIns="76200" bIns="3810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0840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6235750" y="1421729"/>
            <a:ext cx="5342400" cy="3816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单击此处编辑文本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623575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2"/>
            </p:custDataLst>
          </p:nvPr>
        </p:nvSpPr>
        <p:spPr>
          <a:xfrm>
            <a:off x="608400" y="1555200"/>
            <a:ext cx="5233077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3"/>
            </p:custDataLst>
          </p:nvPr>
        </p:nvSpPr>
        <p:spPr>
          <a:xfrm>
            <a:off x="6350400" y="1555200"/>
            <a:ext cx="5227200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/>
        <p:txBody>
          <a:bodyPr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  <p:custDataLst>
              <p:tags r:id="rId2"/>
            </p:custDataLst>
          </p:nvPr>
        </p:nvSpPr>
        <p:spPr>
          <a:xfrm>
            <a:off x="10234800" y="914400"/>
            <a:ext cx="1044000" cy="502920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>
              <a:buNone/>
              <a:defRPr sz="2800"/>
            </a:lvl1pPr>
          </a:lstStyle>
          <a:p>
            <a:pPr lvl="0"/>
            <a:r>
              <a:rPr lang="zh-CN" altLang="en-US" smtClean="0"/>
              <a:t>单击此处编辑标题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914400" y="914400"/>
            <a:ext cx="9169200" cy="5029200"/>
          </a:xfrm>
        </p:spPr>
        <p:txBody>
          <a:bodyPr vert="eaVert" lIns="46800" tIns="46800" rIns="46800" bIns="46800"/>
          <a:lstStyle>
            <a:lvl1pPr marL="228600" indent="-228600">
              <a:spcAft>
                <a:spcPts val="1000"/>
              </a:spcAft>
              <a:defRPr spc="300"/>
            </a:lvl1pPr>
            <a:lvl2pPr marL="685800" indent="-228600">
              <a:defRPr spc="300"/>
            </a:lvl2pPr>
            <a:lvl3pPr marL="1143000" indent="-228600">
              <a:defRPr spc="300"/>
            </a:lvl3pPr>
            <a:lvl4pPr marL="1600200" indent="-228600">
              <a:defRPr spc="300"/>
            </a:lvl4pPr>
            <a:lvl5pPr marL="2057400" indent="-228600">
              <a:defRPr spc="300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8" Type="http://schemas.openxmlformats.org/officeDocument/2006/relationships/theme" Target="../theme/theme1.xml"/><Relationship Id="rId17" Type="http://schemas.openxmlformats.org/officeDocument/2006/relationships/tags" Target="../tags/tag62.xml"/><Relationship Id="rId16" Type="http://schemas.openxmlformats.org/officeDocument/2006/relationships/tags" Target="../tags/tag61.xml"/><Relationship Id="rId15" Type="http://schemas.openxmlformats.org/officeDocument/2006/relationships/tags" Target="../tags/tag60.xml"/><Relationship Id="rId14" Type="http://schemas.openxmlformats.org/officeDocument/2006/relationships/tags" Target="../tags/tag59.xml"/><Relationship Id="rId13" Type="http://schemas.openxmlformats.org/officeDocument/2006/relationships/tags" Target="../tags/tag58.xml"/><Relationship Id="rId12" Type="http://schemas.openxmlformats.org/officeDocument/2006/relationships/tags" Target="../tags/tag57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image" Target="../media/image6.png"/><Relationship Id="rId8" Type="http://schemas.openxmlformats.org/officeDocument/2006/relationships/image" Target="../media/image5.png"/><Relationship Id="rId7" Type="http://schemas.openxmlformats.org/officeDocument/2006/relationships/image" Target="../media/image4.png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1" Type="http://schemas.openxmlformats.org/officeDocument/2006/relationships/theme" Target="../theme/theme2.xml"/><Relationship Id="rId10" Type="http://schemas.openxmlformats.org/officeDocument/2006/relationships/image" Target="../media/image7.png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2"/>
            </p:custDataLst>
          </p:nvPr>
        </p:nvSpPr>
        <p:spPr>
          <a:xfrm>
            <a:off x="608400" y="608400"/>
            <a:ext cx="10969200" cy="705600"/>
          </a:xfrm>
          <a:prstGeom prst="rect">
            <a:avLst/>
          </a:prstGeom>
        </p:spPr>
        <p:txBody>
          <a:bodyPr vert="horz" lIns="90170" tIns="46990" rIns="90170" bIns="4699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3"/>
            </p:custDataLst>
          </p:nvPr>
        </p:nvSpPr>
        <p:spPr>
          <a:xfrm>
            <a:off x="608400" y="1490400"/>
            <a:ext cx="10969200" cy="475920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4"/>
            </p:custDataLst>
          </p:nvPr>
        </p:nvSpPr>
        <p:spPr>
          <a:xfrm>
            <a:off x="6120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5"/>
            </p:custDataLst>
          </p:nvPr>
        </p:nvSpPr>
        <p:spPr>
          <a:xfrm>
            <a:off x="4116000" y="6314400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6"/>
            </p:custDataLst>
          </p:nvPr>
        </p:nvSpPr>
        <p:spPr>
          <a:xfrm>
            <a:off x="88776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  <p:custDataLst>
      <p:tags r:id="rId17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3600" b="1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●"/>
        <a:defRPr sz="18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1pPr>
      <a:lvl2pPr marL="6858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tabLst>
          <a:tab pos="1609725" algn="l"/>
          <a:tab pos="1609725" algn="l"/>
          <a:tab pos="1609725" algn="l"/>
          <a:tab pos="1609725" algn="l"/>
        </a:tabLst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2pPr>
      <a:lvl3pPr marL="11430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3pPr>
      <a:lvl4pPr marL="16002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Wingdings" panose="05000000000000000000" charset="0"/>
        <a:buChar char="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4pPr>
      <a:lvl5pPr marL="20574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图片 27"/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-1" y="0"/>
            <a:ext cx="12192001" cy="6870700"/>
          </a:xfrm>
          <a:prstGeom prst="rect">
            <a:avLst/>
          </a:prstGeom>
        </p:spPr>
      </p:pic>
      <p:sp>
        <p:nvSpPr>
          <p:cNvPr id="1028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5155" y="1270001"/>
            <a:ext cx="11040533" cy="5114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zh-CN" smtClean="0"/>
              <a:t>单击此处编辑母版文本样式</a:t>
            </a:r>
            <a:endParaRPr lang="zh-CN" altLang="zh-CN" smtClean="0"/>
          </a:p>
          <a:p>
            <a:pPr lvl="1"/>
            <a:r>
              <a:rPr lang="zh-CN" altLang="zh-CN" smtClean="0"/>
              <a:t>第二级</a:t>
            </a:r>
            <a:endParaRPr lang="zh-CN" altLang="zh-CN" smtClean="0"/>
          </a:p>
          <a:p>
            <a:pPr lvl="2"/>
            <a:r>
              <a:rPr lang="zh-CN" altLang="zh-CN" smtClean="0"/>
              <a:t>第三级</a:t>
            </a:r>
            <a:endParaRPr lang="zh-CN" altLang="zh-CN" smtClean="0"/>
          </a:p>
          <a:p>
            <a:pPr lvl="3"/>
            <a:r>
              <a:rPr lang="zh-CN" altLang="zh-CN" smtClean="0"/>
              <a:t>第四级</a:t>
            </a:r>
            <a:endParaRPr lang="zh-CN" altLang="zh-CN" smtClean="0"/>
          </a:p>
          <a:p>
            <a:pPr lvl="4"/>
            <a:r>
              <a:rPr lang="zh-CN" altLang="zh-CN" smtClean="0"/>
              <a:t>第五级</a:t>
            </a:r>
            <a:endParaRPr lang="zh-CN" altLang="zh-CN" smtClean="0"/>
          </a:p>
        </p:txBody>
      </p:sp>
      <p:sp>
        <p:nvSpPr>
          <p:cNvPr id="1031" name="Rectangle 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zh-CN" altLang="zh-CN">
              <a:solidFill>
                <a:srgbClr val="000000"/>
              </a:solidFill>
            </a:endParaRPr>
          </a:p>
        </p:txBody>
      </p:sp>
      <p:sp>
        <p:nvSpPr>
          <p:cNvPr id="1032" name="Rectangle 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ctr" eaLnBrk="1" hangingPunct="1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zh-CN" altLang="zh-CN">
              <a:solidFill>
                <a:srgbClr val="000000"/>
              </a:solidFill>
            </a:endParaRPr>
          </a:p>
        </p:txBody>
      </p:sp>
      <p:sp>
        <p:nvSpPr>
          <p:cNvPr id="1033" name="Rectangle 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r" eaLnBrk="1" hangingPunct="1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E87B4B1-16DD-4597-BAF4-F416D47B56D6}" type="slidenum">
              <a:rPr lang="zh-CN" altLang="zh-CN">
                <a:solidFill>
                  <a:srgbClr val="000000"/>
                </a:solidFill>
              </a:rPr>
            </a:fld>
            <a:endParaRPr lang="zh-CN" altLang="zh-CN">
              <a:solidFill>
                <a:srgbClr val="000000"/>
              </a:solidFill>
            </a:endParaRPr>
          </a:p>
        </p:txBody>
      </p:sp>
      <p:pic>
        <p:nvPicPr>
          <p:cNvPr id="2" name="图片 1" descr="图片1"/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0" y="-1270"/>
            <a:ext cx="12192000" cy="1096645"/>
          </a:xfrm>
          <a:prstGeom prst="rect">
            <a:avLst/>
          </a:prstGeom>
        </p:spPr>
      </p:pic>
      <p:sp>
        <p:nvSpPr>
          <p:cNvPr id="1027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1544955" y="343535"/>
            <a:ext cx="9516745" cy="7512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zh-CN" dirty="0" smtClean="0"/>
              <a:t>单击此处编辑母版标题样式</a:t>
            </a:r>
            <a:endParaRPr lang="zh-CN" altLang="zh-CN" dirty="0" smtClean="0"/>
          </a:p>
        </p:txBody>
      </p:sp>
      <p:pic>
        <p:nvPicPr>
          <p:cNvPr id="5" name="内容占位符 4"/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0" y="0"/>
            <a:ext cx="1417955" cy="1094740"/>
          </a:xfrm>
          <a:prstGeom prst="rect">
            <a:avLst/>
          </a:prstGeom>
          <a:noFill/>
          <a:ln>
            <a:noFill/>
          </a:ln>
          <a:effectLst/>
        </p:spPr>
      </p:pic>
      <p:pic>
        <p:nvPicPr>
          <p:cNvPr id="17" name="图片 16"/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1417955" y="-1270"/>
            <a:ext cx="10755630" cy="1096645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 userDrawn="1"/>
        </p:nvPicPr>
        <p:blipFill>
          <a:blip r:embed="rId9"/>
          <a:stretch>
            <a:fillRect/>
          </a:stretch>
        </p:blipFill>
        <p:spPr>
          <a:xfrm>
            <a:off x="-12700" y="6483985"/>
            <a:ext cx="12204700" cy="390525"/>
          </a:xfrm>
          <a:prstGeom prst="rect">
            <a:avLst/>
          </a:prstGeom>
        </p:spPr>
      </p:pic>
      <p:pic>
        <p:nvPicPr>
          <p:cNvPr id="6" name="图片 5" descr="WPS图片编辑"/>
          <p:cNvPicPr>
            <a:picLocks noChangeAspect="1"/>
          </p:cNvPicPr>
          <p:nvPr userDrawn="1"/>
        </p:nvPicPr>
        <p:blipFill>
          <a:blip r:embed="rId10"/>
          <a:stretch>
            <a:fillRect/>
          </a:stretch>
        </p:blipFill>
        <p:spPr>
          <a:xfrm>
            <a:off x="9872345" y="6533515"/>
            <a:ext cx="2148205" cy="32131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</p:sldLayoutIdLst>
  <mc:AlternateContent xmlns:mc="http://schemas.openxmlformats.org/markup-compatibility/2006">
    <mc:Choice xmlns:p14="http://schemas.microsoft.com/office/powerpoint/2010/main" Requires="p14">
      <p:transition spd="slow" p14:dur="1600">
        <p:blinds/>
      </p:transition>
    </mc:Choice>
    <mc:Fallback>
      <p:transition spd="slow">
        <p:blinds/>
      </p:transition>
    </mc:Fallback>
  </mc:AlternateContent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 kern="1200">
          <a:solidFill>
            <a:schemeClr val="tx2"/>
          </a:solidFill>
          <a:latin typeface="微软雅黑" panose="020B0503020204020204" charset="-122"/>
          <a:ea typeface="微软雅黑" panose="020B0503020204020204" charset="-122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panose="020B0604020202020204" pitchFamily="34" charset="0"/>
          <a:ea typeface="GungsuhChe" charset="-127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panose="020B0604020202020204" pitchFamily="34" charset="0"/>
          <a:ea typeface="GungsuhChe" charset="-127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panose="020B0604020202020204" pitchFamily="34" charset="0"/>
          <a:ea typeface="GungsuhChe" charset="-127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panose="020B0604020202020204" pitchFamily="34" charset="0"/>
          <a:ea typeface="GungsuhChe" charset="-127"/>
        </a:defRPr>
      </a:lvl5pPr>
      <a:lvl6pPr marL="457200" algn="l" rtl="0" fontAlgn="base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panose="020B0604020202020204" pitchFamily="34" charset="0"/>
          <a:ea typeface="GungsuhChe" charset="-127"/>
        </a:defRPr>
      </a:lvl6pPr>
      <a:lvl7pPr marL="914400" algn="l" rtl="0" fontAlgn="base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panose="020B0604020202020204" pitchFamily="34" charset="0"/>
          <a:ea typeface="GungsuhChe" charset="-127"/>
        </a:defRPr>
      </a:lvl7pPr>
      <a:lvl8pPr marL="1371600" algn="l" rtl="0" fontAlgn="base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panose="020B0604020202020204" pitchFamily="34" charset="0"/>
          <a:ea typeface="GungsuhChe" charset="-127"/>
        </a:defRPr>
      </a:lvl8pPr>
      <a:lvl9pPr marL="1828800" algn="l" rtl="0" fontAlgn="base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panose="020B0604020202020204" pitchFamily="34" charset="0"/>
          <a:ea typeface="GungsuhChe" charset="-127"/>
        </a:defRPr>
      </a:lvl9pPr>
    </p:titleStyle>
    <p:bodyStyle>
      <a:lvl1pPr marL="342900" indent="-342900" algn="l" rtl="0" eaLnBrk="0" fontAlgn="base" hangingPunct="0">
        <a:lnSpc>
          <a:spcPct val="125000"/>
        </a:lnSpc>
        <a:spcBef>
          <a:spcPct val="20000"/>
        </a:spcBef>
        <a:spcAft>
          <a:spcPct val="0"/>
        </a:spcAft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lnSpc>
          <a:spcPct val="125000"/>
        </a:lnSpc>
        <a:spcBef>
          <a:spcPct val="20000"/>
        </a:spcBef>
        <a:spcAft>
          <a:spcPct val="0"/>
        </a:spcAft>
        <a:buChar char="–"/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125000"/>
        </a:lnSpc>
        <a:spcBef>
          <a:spcPct val="20000"/>
        </a:spcBef>
        <a:spcAft>
          <a:spcPct val="0"/>
        </a:spcAft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125000"/>
        </a:lnSpc>
        <a:spcBef>
          <a:spcPct val="20000"/>
        </a:spcBef>
        <a:spcAft>
          <a:spcPct val="0"/>
        </a:spcAft>
        <a:buChar char="–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125000"/>
        </a:lnSpc>
        <a:spcBef>
          <a:spcPct val="20000"/>
        </a:spcBef>
        <a:spcAft>
          <a:spcPct val="0"/>
        </a:spcAft>
        <a:buChar char="»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8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7" name="图片 6" descr="封面0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620" y="0"/>
            <a:ext cx="12176760" cy="6858000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3380740" y="3199130"/>
            <a:ext cx="8803640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sz="4000" b="1" dirty="0">
                <a:solidFill>
                  <a:srgbClr val="000000"/>
                </a:solidFill>
                <a:latin typeface="华文细黑" panose="02010600040101010101" pitchFamily="2" charset="-122"/>
                <a:ea typeface="华文细黑" panose="02010600040101010101" pitchFamily="2" charset="-122"/>
                <a:sym typeface="+mn-ea"/>
              </a:rPr>
              <a:t>第四章　会计循环	</a:t>
            </a:r>
            <a:endParaRPr lang="zh-CN" altLang="en-US" sz="4000" b="1" dirty="0">
              <a:solidFill>
                <a:srgbClr val="000000"/>
              </a:solidFill>
              <a:latin typeface="华文细黑" panose="02010600040101010101" pitchFamily="2" charset="-122"/>
              <a:ea typeface="华文细黑" panose="02010600040101010101" pitchFamily="2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/>
      </p:transition>
    </mc:Choice>
    <mc:Fallback>
      <p:transition spd="slow">
        <p:blinds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>
                <a:solidFill>
                  <a:srgbClr val="000000"/>
                </a:solidFill>
                <a:latin typeface="汉仪中黑S" panose="00020600040101010101" charset="-122"/>
                <a:ea typeface="汉仪中黑S" panose="00020600040101010101" charset="-122"/>
                <a:cs typeface="汉仪中黑S" panose="00020600040101010101" charset="-122"/>
                <a:sym typeface="+mn-ea"/>
              </a:rPr>
              <a:t>第三节　会计账簿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p>
            <a:pPr marL="0" algn="l" eaLnBrk="0" fontAlgn="base" hangingPunct="0">
              <a:spcBef>
                <a:spcPct val="20000"/>
              </a:spcBef>
              <a:buClrTx/>
              <a:buSzTx/>
              <a:buFontTx/>
              <a:buNone/>
            </a:pPr>
            <a:r>
              <a:rPr lang="zh-CN" altLang="zh-CN" sz="2600" b="1" dirty="0">
                <a:latin typeface="黑体" panose="02010609060101010101" pitchFamily="49" charset="-122"/>
                <a:ea typeface="黑体" panose="02010609060101010101" pitchFamily="49" charset="-122"/>
              </a:rPr>
              <a:t>二、会计账簿的设置与登记</a:t>
            </a:r>
            <a:endParaRPr lang="zh-CN" altLang="zh-CN" sz="2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0" algn="just">
              <a:buClrTx/>
              <a:buSzTx/>
              <a:buFontTx/>
              <a:buNone/>
            </a:pPr>
            <a:r>
              <a:rPr lang="en-US" altLang="zh-CN" sz="2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(一)会计账簿的登记要求</a:t>
            </a:r>
            <a:endParaRPr lang="en-US" altLang="zh-CN" sz="22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r>
              <a:rPr lang="zh-CN" altLang="en-US"/>
              <a:t>登记账簿是会计核算的基础工作,也是会计核算的一项重要内容。为了保证会计核算质量,会计人员必须认真做好记账工作。</a:t>
            </a:r>
            <a:endParaRPr lang="zh-CN" altLang="en-US"/>
          </a:p>
          <a:p>
            <a:pPr marL="0" algn="just">
              <a:spcBef>
                <a:spcPts val="1500"/>
              </a:spcBef>
              <a:buClrTx/>
              <a:buSzTx/>
              <a:buFontTx/>
              <a:buNone/>
            </a:pPr>
            <a:r>
              <a:rPr lang="en-US" altLang="zh-CN" sz="2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(二)会计账簿的格式和登记方法</a:t>
            </a:r>
            <a:endParaRPr lang="en-US" altLang="zh-CN" sz="22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r>
              <a:rPr lang="zh-CN" altLang="en-US"/>
              <a:t>1.日记账的格式和登记方法</a:t>
            </a:r>
            <a:endParaRPr lang="zh-CN" altLang="en-US"/>
          </a:p>
          <a:p>
            <a:r>
              <a:rPr lang="zh-CN" altLang="en-US"/>
              <a:t>2.分类账簿的设置与登记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/>
      </p:transition>
    </mc:Choice>
    <mc:Fallback>
      <p:transition spd="slow">
        <p:blinds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>
                <a:solidFill>
                  <a:srgbClr val="000000"/>
                </a:solidFill>
                <a:latin typeface="汉仪中黑S" panose="00020600040101010101" charset="-122"/>
                <a:ea typeface="汉仪中黑S" panose="00020600040101010101" charset="-122"/>
                <a:cs typeface="汉仪中黑S" panose="00020600040101010101" charset="-122"/>
                <a:sym typeface="+mn-ea"/>
              </a:rPr>
              <a:t>第三节　会计账簿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p>
            <a:pPr marL="0" algn="l" eaLnBrk="0" fontAlgn="base" hangingPunct="0">
              <a:spcBef>
                <a:spcPct val="20000"/>
              </a:spcBef>
              <a:buClrTx/>
              <a:buSzTx/>
              <a:buFontTx/>
              <a:buNone/>
            </a:pPr>
            <a:r>
              <a:rPr lang="zh-CN" altLang="zh-CN" sz="2600" b="1" dirty="0">
                <a:latin typeface="黑体" panose="02010609060101010101" pitchFamily="49" charset="-122"/>
                <a:ea typeface="黑体" panose="02010609060101010101" pitchFamily="49" charset="-122"/>
              </a:rPr>
              <a:t>三、错账查找与更正方法</a:t>
            </a:r>
            <a:endParaRPr lang="zh-CN" altLang="zh-CN" sz="2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0" algn="just">
              <a:buClrTx/>
              <a:buSzTx/>
              <a:buFontTx/>
              <a:buNone/>
            </a:pPr>
            <a:r>
              <a:rPr lang="en-US" altLang="zh-CN" sz="2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(一)错账查找的方法</a:t>
            </a:r>
            <a:endParaRPr lang="en-US" altLang="zh-CN" sz="22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r>
              <a:rPr lang="zh-CN" altLang="en-US"/>
              <a:t>1.差数法</a:t>
            </a:r>
            <a:endParaRPr lang="zh-CN" altLang="en-US"/>
          </a:p>
          <a:p>
            <a:r>
              <a:rPr lang="zh-CN" altLang="en-US"/>
              <a:t>2.尾数法</a:t>
            </a:r>
            <a:endParaRPr lang="zh-CN" altLang="en-US"/>
          </a:p>
          <a:p>
            <a:r>
              <a:rPr lang="zh-CN" altLang="en-US"/>
              <a:t>3.除2法</a:t>
            </a:r>
            <a:endParaRPr lang="zh-CN" altLang="en-US"/>
          </a:p>
          <a:p>
            <a:r>
              <a:rPr lang="zh-CN" altLang="en-US"/>
              <a:t>4.除9法</a:t>
            </a:r>
            <a:endParaRPr lang="zh-CN" altLang="en-US"/>
          </a:p>
          <a:p>
            <a:pPr marL="0" algn="just">
              <a:spcBef>
                <a:spcPts val="1500"/>
              </a:spcBef>
              <a:buClrTx/>
              <a:buSzTx/>
              <a:buFontTx/>
              <a:buNone/>
            </a:pPr>
            <a:r>
              <a:rPr lang="en-US" altLang="zh-CN" sz="2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(二)错账更正的方法</a:t>
            </a:r>
            <a:endParaRPr lang="en-US" altLang="zh-CN" sz="22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r>
              <a:rPr lang="zh-CN" altLang="en-US"/>
              <a:t>1.画线更正法</a:t>
            </a:r>
            <a:endParaRPr lang="zh-CN" altLang="en-US"/>
          </a:p>
          <a:p>
            <a:r>
              <a:rPr lang="zh-CN" altLang="en-US"/>
              <a:t>2.红字更正法</a:t>
            </a:r>
            <a:endParaRPr lang="zh-CN" altLang="en-US"/>
          </a:p>
          <a:p>
            <a:r>
              <a:rPr lang="zh-CN" altLang="en-US"/>
              <a:t>3.补充登记法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/>
      </p:transition>
    </mc:Choice>
    <mc:Fallback>
      <p:transition spd="slow">
        <p:blinds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>
                <a:solidFill>
                  <a:srgbClr val="000000"/>
                </a:solidFill>
                <a:latin typeface="汉仪中黑S" panose="00020600040101010101" charset="-122"/>
                <a:ea typeface="汉仪中黑S" panose="00020600040101010101" charset="-122"/>
                <a:cs typeface="汉仪中黑S" panose="00020600040101010101" charset="-122"/>
                <a:sym typeface="+mn-ea"/>
              </a:rPr>
              <a:t>第三节　会计账簿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p>
            <a:pPr marL="0" algn="l" eaLnBrk="0" fontAlgn="base" hangingPunct="0">
              <a:spcBef>
                <a:spcPct val="20000"/>
              </a:spcBef>
              <a:buClrTx/>
              <a:buSzTx/>
              <a:buFontTx/>
              <a:buNone/>
            </a:pPr>
            <a:r>
              <a:rPr lang="zh-CN" altLang="zh-CN" sz="2600" b="1" dirty="0">
                <a:latin typeface="黑体" panose="02010609060101010101" pitchFamily="49" charset="-122"/>
                <a:ea typeface="黑体" panose="02010609060101010101" pitchFamily="49" charset="-122"/>
              </a:rPr>
              <a:t>四、对账和结账</a:t>
            </a:r>
            <a:endParaRPr lang="zh-CN" altLang="zh-CN" sz="2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0" algn="just">
              <a:buClrTx/>
              <a:buSzTx/>
              <a:buFontTx/>
              <a:buNone/>
            </a:pPr>
            <a:r>
              <a:rPr lang="en-US" altLang="zh-CN" sz="2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(一)对账</a:t>
            </a:r>
            <a:endParaRPr lang="en-US" altLang="zh-CN" sz="22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r>
              <a:rPr lang="zh-CN" altLang="en-US"/>
              <a:t>1.账证核对</a:t>
            </a:r>
            <a:endParaRPr lang="zh-CN" altLang="en-US"/>
          </a:p>
          <a:p>
            <a:r>
              <a:rPr lang="zh-CN" altLang="en-US"/>
              <a:t>2.账账核对</a:t>
            </a:r>
            <a:endParaRPr lang="zh-CN" altLang="en-US"/>
          </a:p>
          <a:p>
            <a:r>
              <a:rPr lang="zh-CN" altLang="en-US"/>
              <a:t>3.账实核对</a:t>
            </a:r>
            <a:endParaRPr lang="zh-CN" altLang="en-US"/>
          </a:p>
          <a:p>
            <a:pPr marL="0" algn="just">
              <a:spcBef>
                <a:spcPts val="1500"/>
              </a:spcBef>
              <a:buClrTx/>
              <a:buSzTx/>
              <a:buFontTx/>
              <a:buNone/>
            </a:pPr>
            <a:r>
              <a:rPr lang="en-US" altLang="zh-CN" sz="2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(二)结账</a:t>
            </a:r>
            <a:endParaRPr lang="en-US" altLang="zh-CN" sz="22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r>
              <a:rPr lang="zh-CN" altLang="en-US"/>
              <a:t>1.结账的内容</a:t>
            </a:r>
            <a:endParaRPr lang="zh-CN" altLang="en-US"/>
          </a:p>
          <a:p>
            <a:r>
              <a:rPr lang="zh-CN" altLang="en-US"/>
              <a:t>2.结账的程序</a:t>
            </a:r>
            <a:endParaRPr lang="zh-CN" altLang="en-US"/>
          </a:p>
          <a:p>
            <a:r>
              <a:rPr lang="zh-CN" altLang="en-US"/>
              <a:t>3.结账的方法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/>
      </p:transition>
    </mc:Choice>
    <mc:Fallback>
      <p:transition spd="slow">
        <p:blinds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>
                <a:solidFill>
                  <a:srgbClr val="000000"/>
                </a:solidFill>
                <a:latin typeface="汉仪中黑S" panose="00020600040101010101" charset="-122"/>
                <a:ea typeface="汉仪中黑S" panose="00020600040101010101" charset="-122"/>
                <a:cs typeface="汉仪中黑S" panose="00020600040101010101" charset="-122"/>
                <a:sym typeface="+mn-ea"/>
              </a:rPr>
              <a:t>第三节　会计账簿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p>
            <a:pPr marL="0" algn="l" eaLnBrk="0" fontAlgn="base" hangingPunct="0">
              <a:spcBef>
                <a:spcPct val="20000"/>
              </a:spcBef>
              <a:buClrTx/>
              <a:buSzTx/>
              <a:buFontTx/>
              <a:buNone/>
            </a:pPr>
            <a:r>
              <a:rPr lang="zh-CN" altLang="zh-CN" sz="2600" b="1" dirty="0">
                <a:latin typeface="黑体" panose="02010609060101010101" pitchFamily="49" charset="-122"/>
                <a:ea typeface="黑体" panose="02010609060101010101" pitchFamily="49" charset="-122"/>
              </a:rPr>
              <a:t>五、会计账簿的更换与保存</a:t>
            </a:r>
            <a:endParaRPr lang="zh-CN" altLang="zh-CN" sz="2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0" algn="just">
              <a:buClrTx/>
              <a:buSzTx/>
              <a:buFontTx/>
              <a:buNone/>
            </a:pPr>
            <a:r>
              <a:rPr lang="en-US" altLang="zh-CN" sz="2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(一)账簿的更换</a:t>
            </a:r>
            <a:endParaRPr lang="en-US" altLang="zh-CN" sz="22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r>
              <a:rPr lang="zh-CN" altLang="en-US"/>
              <a:t>为了保持会计账簿资料的连续性,在每一会计年度结束、新的会计年度开始时,应按会计制度规定,进行账簿的更换。</a:t>
            </a:r>
            <a:endParaRPr lang="zh-CN" altLang="en-US"/>
          </a:p>
          <a:p>
            <a:pPr marL="0" algn="just">
              <a:spcBef>
                <a:spcPts val="1500"/>
              </a:spcBef>
              <a:buClrTx/>
              <a:buSzTx/>
              <a:buFontTx/>
              <a:buNone/>
            </a:pPr>
            <a:r>
              <a:rPr lang="en-US" altLang="zh-CN" sz="2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(二)账簿的保存</a:t>
            </a:r>
            <a:endParaRPr lang="en-US" altLang="zh-CN" sz="22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r>
              <a:rPr lang="zh-CN" altLang="en-US"/>
              <a:t>1.账簿的日常管理</a:t>
            </a:r>
            <a:endParaRPr lang="zh-CN" altLang="en-US"/>
          </a:p>
          <a:p>
            <a:r>
              <a:rPr lang="zh-CN" altLang="en-US"/>
              <a:t>2.旧账的归档保管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/>
      </p:transition>
    </mc:Choice>
    <mc:Fallback>
      <p:transition spd="slow">
        <p:blinds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组合 23"/>
          <p:cNvGrpSpPr/>
          <p:nvPr/>
        </p:nvGrpSpPr>
        <p:grpSpPr>
          <a:xfrm>
            <a:off x="2773045" y="2960370"/>
            <a:ext cx="6336030" cy="632460"/>
            <a:chOff x="0" y="0"/>
            <a:chExt cx="2984" cy="320"/>
          </a:xfrm>
        </p:grpSpPr>
        <p:sp>
          <p:nvSpPr>
            <p:cNvPr id="25" name="AutoShape 5"/>
            <p:cNvSpPr/>
            <p:nvPr/>
          </p:nvSpPr>
          <p:spPr>
            <a:xfrm>
              <a:off x="200" y="0"/>
              <a:ext cx="2784" cy="320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FFFFFF"/>
                </a:gs>
                <a:gs pos="100000">
                  <a:schemeClr val="accent1"/>
                </a:gs>
              </a:gsLst>
              <a:lin ang="0" scaled="1"/>
              <a:tileRect/>
            </a:gradFill>
            <a:ln w="28575" cap="flat" cmpd="sng">
              <a:solidFill>
                <a:schemeClr val="bg2"/>
              </a:solidFill>
              <a:prstDash val="solid"/>
              <a:headEnd type="none" w="med" len="med"/>
              <a:tailEnd type="none" w="med" len="med"/>
            </a:ln>
          </p:spPr>
          <p:txBody>
            <a:bodyPr wrap="none" anchor="ctr" anchorCtr="0"/>
            <a:p>
              <a:pPr algn="l" eaLnBrk="0" hangingPunct="0"/>
              <a:r>
                <a:rPr lang="zh-CN" b="1">
                  <a:solidFill>
                    <a:srgbClr val="000000"/>
                  </a:solidFill>
                  <a:latin typeface="汉仪中黑S" panose="00020600040101010101" charset="-122"/>
                  <a:ea typeface="汉仪中黑S" panose="00020600040101010101" charset="-122"/>
                  <a:cs typeface="汉仪中黑S" panose="00020600040101010101" charset="-122"/>
                  <a:sym typeface="+mn-ea"/>
                </a:rPr>
                <a:t>第一节　会计循环概述</a:t>
              </a:r>
              <a:endParaRPr lang="zh-CN" altLang="zh-CN" b="1" dirty="0">
                <a:solidFill>
                  <a:srgbClr val="000000"/>
                </a:solidFill>
                <a:latin typeface="汉仪中黑S" panose="00020600040101010101" charset="-122"/>
                <a:ea typeface="汉仪中黑S" panose="00020600040101010101" charset="-122"/>
                <a:cs typeface="汉仪中黑S" panose="00020600040101010101" charset="-122"/>
                <a:sym typeface="+mn-ea"/>
              </a:endParaRPr>
            </a:p>
          </p:txBody>
        </p:sp>
        <p:grpSp>
          <p:nvGrpSpPr>
            <p:cNvPr id="26" name="组合 25"/>
            <p:cNvGrpSpPr/>
            <p:nvPr/>
          </p:nvGrpSpPr>
          <p:grpSpPr>
            <a:xfrm>
              <a:off x="0" y="56"/>
              <a:ext cx="240" cy="240"/>
              <a:chOff x="0" y="0"/>
              <a:chExt cx="1615" cy="1615"/>
            </a:xfrm>
          </p:grpSpPr>
          <p:sp>
            <p:nvSpPr>
              <p:cNvPr id="27" name="Oval 7"/>
              <p:cNvSpPr/>
              <p:nvPr/>
            </p:nvSpPr>
            <p:spPr>
              <a:xfrm>
                <a:off x="0" y="0"/>
                <a:ext cx="1615" cy="1615"/>
              </a:xfrm>
              <a:prstGeom prst="ellipse">
                <a:avLst/>
              </a:prstGeom>
              <a:gradFill rotWithShape="1">
                <a:gsLst>
                  <a:gs pos="0">
                    <a:srgbClr val="767676"/>
                  </a:gs>
                  <a:gs pos="50000">
                    <a:srgbClr val="FFFFFF"/>
                  </a:gs>
                  <a:gs pos="100000">
                    <a:srgbClr val="767676"/>
                  </a:gs>
                </a:gsLst>
                <a:lin ang="5400000" scaled="1"/>
                <a:tileRect/>
              </a:gradFill>
              <a:ln w="9525">
                <a:noFill/>
              </a:ln>
            </p:spPr>
            <p:txBody>
              <a:bodyPr wrap="none" anchor="ctr" anchorCtr="0"/>
              <a:p>
                <a:endParaRPr lang="zh-CN" altLang="en-US" b="1" dirty="0">
                  <a:latin typeface="汉仪中黑S" panose="00020600040101010101" charset="-122"/>
                  <a:ea typeface="汉仪中黑S" panose="00020600040101010101" charset="-122"/>
                </a:endParaRPr>
              </a:p>
            </p:txBody>
          </p:sp>
          <p:sp>
            <p:nvSpPr>
              <p:cNvPr id="28" name="Oval 8"/>
              <p:cNvSpPr/>
              <p:nvPr/>
            </p:nvSpPr>
            <p:spPr>
              <a:xfrm>
                <a:off x="92" y="91"/>
                <a:ext cx="1430" cy="1430"/>
              </a:xfrm>
              <a:prstGeom prst="ellipse">
                <a:avLst/>
              </a:prstGeom>
              <a:gradFill rotWithShape="1">
                <a:gsLst>
                  <a:gs pos="0">
                    <a:srgbClr val="FFFFFF"/>
                  </a:gs>
                  <a:gs pos="50000">
                    <a:srgbClr val="A2A2A2"/>
                  </a:gs>
                  <a:gs pos="100000">
                    <a:srgbClr val="FFFFFF"/>
                  </a:gs>
                </a:gsLst>
                <a:lin ang="0" scaled="1"/>
                <a:tileRect/>
              </a:gradFill>
              <a:ln w="9525">
                <a:noFill/>
              </a:ln>
            </p:spPr>
            <p:txBody>
              <a:bodyPr wrap="none" anchor="ctr" anchorCtr="0"/>
              <a:p>
                <a:endParaRPr lang="zh-CN" altLang="en-US" b="1" dirty="0">
                  <a:latin typeface="汉仪中黑S" panose="00020600040101010101" charset="-122"/>
                  <a:ea typeface="汉仪中黑S" panose="00020600040101010101" charset="-122"/>
                </a:endParaRPr>
              </a:p>
            </p:txBody>
          </p:sp>
          <p:sp>
            <p:nvSpPr>
              <p:cNvPr id="29" name="Oval 9"/>
              <p:cNvSpPr/>
              <p:nvPr/>
            </p:nvSpPr>
            <p:spPr>
              <a:xfrm>
                <a:off x="175" y="175"/>
                <a:ext cx="1265" cy="1265"/>
              </a:xfrm>
              <a:prstGeom prst="ellipse">
                <a:avLst/>
              </a:prstGeom>
              <a:gradFill rotWithShape="1">
                <a:gsLst>
                  <a:gs pos="0">
                    <a:schemeClr val="hlink"/>
                  </a:gs>
                  <a:gs pos="50000">
                    <a:srgbClr val="FFFFFF"/>
                  </a:gs>
                  <a:gs pos="100000">
                    <a:schemeClr val="hlink"/>
                  </a:gs>
                </a:gsLst>
                <a:lin ang="18900000" scaled="1"/>
                <a:tileRect/>
              </a:gradFill>
              <a:ln w="9525">
                <a:noFill/>
              </a:ln>
            </p:spPr>
            <p:txBody>
              <a:bodyPr wrap="square" anchor="ctr" anchorCtr="0">
                <a:spAutoFit/>
              </a:bodyPr>
              <a:p>
                <a:endParaRPr lang="zh-CN" altLang="en-US" b="1" dirty="0">
                  <a:latin typeface="汉仪中黑S" panose="00020600040101010101" charset="-122"/>
                  <a:ea typeface="汉仪中黑S" panose="00020600040101010101" charset="-122"/>
                </a:endParaRPr>
              </a:p>
            </p:txBody>
          </p:sp>
          <p:sp>
            <p:nvSpPr>
              <p:cNvPr id="30" name="Oval 10"/>
              <p:cNvSpPr/>
              <p:nvPr/>
            </p:nvSpPr>
            <p:spPr>
              <a:xfrm>
                <a:off x="176" y="176"/>
                <a:ext cx="1262" cy="1264"/>
              </a:xfrm>
              <a:prstGeom prst="ellipse">
                <a:avLst/>
              </a:prstGeom>
              <a:gradFill rotWithShape="1">
                <a:gsLst>
                  <a:gs pos="0">
                    <a:srgbClr val="000000"/>
                  </a:gs>
                  <a:gs pos="100000">
                    <a:srgbClr val="FFCC00"/>
                  </a:gs>
                </a:gsLst>
                <a:lin ang="18900000" scaled="1"/>
                <a:tileRect/>
              </a:gradFill>
              <a:ln w="9525">
                <a:noFill/>
              </a:ln>
            </p:spPr>
            <p:txBody>
              <a:bodyPr wrap="square" anchor="ctr" anchorCtr="0">
                <a:spAutoFit/>
              </a:bodyPr>
              <a:p>
                <a:endParaRPr lang="zh-CN" altLang="en-US" b="1" dirty="0">
                  <a:latin typeface="汉仪中黑S" panose="00020600040101010101" charset="-122"/>
                  <a:ea typeface="汉仪中黑S" panose="00020600040101010101" charset="-122"/>
                </a:endParaRPr>
              </a:p>
            </p:txBody>
          </p:sp>
          <p:sp>
            <p:nvSpPr>
              <p:cNvPr id="31" name="Oval 11"/>
              <p:cNvSpPr/>
              <p:nvPr/>
            </p:nvSpPr>
            <p:spPr>
              <a:xfrm>
                <a:off x="256" y="256"/>
                <a:ext cx="1097" cy="1104"/>
              </a:xfrm>
              <a:prstGeom prst="ellipse">
                <a:avLst/>
              </a:prstGeom>
              <a:gradFill rotWithShape="1">
                <a:gsLst>
                  <a:gs pos="0">
                    <a:schemeClr val="hlink"/>
                  </a:gs>
                  <a:gs pos="50000">
                    <a:srgbClr val="3C5028"/>
                  </a:gs>
                  <a:gs pos="100000">
                    <a:schemeClr val="hlink"/>
                  </a:gs>
                </a:gsLst>
                <a:lin ang="2700000" scaled="1"/>
                <a:tileRect/>
              </a:gradFill>
              <a:ln w="9525">
                <a:noFill/>
              </a:ln>
            </p:spPr>
            <p:txBody>
              <a:bodyPr anchor="ctr" anchorCtr="0">
                <a:spAutoFit/>
              </a:bodyPr>
              <a:p>
                <a:endParaRPr lang="zh-CN" altLang="en-US" b="1" dirty="0">
                  <a:latin typeface="汉仪中黑S" panose="00020600040101010101" charset="-122"/>
                  <a:ea typeface="汉仪中黑S" panose="00020600040101010101" charset="-122"/>
                </a:endParaRPr>
              </a:p>
            </p:txBody>
          </p:sp>
          <p:sp>
            <p:nvSpPr>
              <p:cNvPr id="32" name="Oval 12"/>
              <p:cNvSpPr/>
              <p:nvPr/>
            </p:nvSpPr>
            <p:spPr>
              <a:xfrm>
                <a:off x="259" y="259"/>
                <a:ext cx="1096" cy="1098"/>
              </a:xfrm>
              <a:prstGeom prst="ellipse">
                <a:avLst/>
              </a:prstGeom>
              <a:gradFill rotWithShape="1">
                <a:gsLst>
                  <a:gs pos="0">
                    <a:srgbClr val="FFCC00"/>
                  </a:gs>
                  <a:gs pos="100000">
                    <a:srgbClr val="7C6300"/>
                  </a:gs>
                </a:gsLst>
                <a:lin ang="18900000" scaled="1"/>
                <a:tileRect/>
              </a:gradFill>
              <a:ln w="9525">
                <a:noFill/>
              </a:ln>
            </p:spPr>
            <p:txBody>
              <a:bodyPr anchor="ctr" anchorCtr="0">
                <a:spAutoFit/>
              </a:bodyPr>
              <a:p>
                <a:endParaRPr lang="zh-CN" altLang="en-US" b="1" dirty="0">
                  <a:latin typeface="汉仪中黑S" panose="00020600040101010101" charset="-122"/>
                  <a:ea typeface="汉仪中黑S" panose="00020600040101010101" charset="-122"/>
                </a:endParaRPr>
              </a:p>
            </p:txBody>
          </p:sp>
        </p:grpSp>
      </p:grpSp>
      <p:grpSp>
        <p:nvGrpSpPr>
          <p:cNvPr id="33" name="组合 32"/>
          <p:cNvGrpSpPr/>
          <p:nvPr/>
        </p:nvGrpSpPr>
        <p:grpSpPr>
          <a:xfrm>
            <a:off x="2773045" y="3729990"/>
            <a:ext cx="6319520" cy="632460"/>
            <a:chOff x="0" y="0"/>
            <a:chExt cx="2976" cy="320"/>
          </a:xfrm>
        </p:grpSpPr>
        <p:sp>
          <p:nvSpPr>
            <p:cNvPr id="34" name="AutoShape 14"/>
            <p:cNvSpPr/>
            <p:nvPr/>
          </p:nvSpPr>
          <p:spPr>
            <a:xfrm>
              <a:off x="192" y="0"/>
              <a:ext cx="2784" cy="320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FFFFFF"/>
                </a:gs>
                <a:gs pos="100000">
                  <a:schemeClr val="folHlink"/>
                </a:gs>
              </a:gsLst>
              <a:lin ang="0" scaled="1"/>
              <a:tileRect/>
            </a:gradFill>
            <a:ln w="28575" cap="flat" cmpd="sng">
              <a:solidFill>
                <a:schemeClr val="bg2"/>
              </a:solidFill>
              <a:prstDash val="solid"/>
              <a:headEnd type="none" w="med" len="med"/>
              <a:tailEnd type="none" w="med" len="med"/>
            </a:ln>
          </p:spPr>
          <p:txBody>
            <a:bodyPr wrap="none" anchor="ctr" anchorCtr="0"/>
            <a:p>
              <a:pPr algn="l" eaLnBrk="0" hangingPunct="0"/>
              <a:r>
                <a:rPr lang="zh-CN" b="1">
                  <a:solidFill>
                    <a:srgbClr val="000000"/>
                  </a:solidFill>
                  <a:latin typeface="汉仪中黑S" panose="00020600040101010101" charset="-122"/>
                  <a:ea typeface="汉仪中黑S" panose="00020600040101010101" charset="-122"/>
                  <a:cs typeface="汉仪中黑S" panose="00020600040101010101" charset="-122"/>
                  <a:sym typeface="+mn-ea"/>
                </a:rPr>
                <a:t>第二节　会计凭证</a:t>
              </a:r>
              <a:endParaRPr lang="zh-CN" altLang="zh-CN" b="1" dirty="0">
                <a:solidFill>
                  <a:srgbClr val="000000"/>
                </a:solidFill>
                <a:latin typeface="汉仪中黑S" panose="00020600040101010101" charset="-122"/>
                <a:ea typeface="汉仪中黑S" panose="00020600040101010101" charset="-122"/>
                <a:cs typeface="汉仪中黑S" panose="00020600040101010101" charset="-122"/>
                <a:sym typeface="+mn-ea"/>
              </a:endParaRPr>
            </a:p>
          </p:txBody>
        </p:sp>
        <p:grpSp>
          <p:nvGrpSpPr>
            <p:cNvPr id="35" name="组合 34"/>
            <p:cNvGrpSpPr/>
            <p:nvPr/>
          </p:nvGrpSpPr>
          <p:grpSpPr>
            <a:xfrm>
              <a:off x="0" y="67"/>
              <a:ext cx="240" cy="240"/>
              <a:chOff x="0" y="0"/>
              <a:chExt cx="1615" cy="1615"/>
            </a:xfrm>
          </p:grpSpPr>
          <p:sp>
            <p:nvSpPr>
              <p:cNvPr id="36" name="Oval 16"/>
              <p:cNvSpPr/>
              <p:nvPr/>
            </p:nvSpPr>
            <p:spPr>
              <a:xfrm>
                <a:off x="0" y="0"/>
                <a:ext cx="1615" cy="1615"/>
              </a:xfrm>
              <a:prstGeom prst="ellipse">
                <a:avLst/>
              </a:prstGeom>
              <a:gradFill rotWithShape="1">
                <a:gsLst>
                  <a:gs pos="0">
                    <a:srgbClr val="767676"/>
                  </a:gs>
                  <a:gs pos="50000">
                    <a:srgbClr val="FFFFFF"/>
                  </a:gs>
                  <a:gs pos="100000">
                    <a:srgbClr val="767676"/>
                  </a:gs>
                </a:gsLst>
                <a:lin ang="5400000" scaled="1"/>
                <a:tileRect/>
              </a:gradFill>
              <a:ln w="9525">
                <a:noFill/>
              </a:ln>
            </p:spPr>
            <p:txBody>
              <a:bodyPr wrap="none" anchor="ctr" anchorCtr="0"/>
              <a:p>
                <a:endParaRPr lang="zh-CN" altLang="en-US" b="1" dirty="0">
                  <a:latin typeface="汉仪中黑S" panose="00020600040101010101" charset="-122"/>
                  <a:ea typeface="汉仪中黑S" panose="00020600040101010101" charset="-122"/>
                </a:endParaRPr>
              </a:p>
            </p:txBody>
          </p:sp>
          <p:sp>
            <p:nvSpPr>
              <p:cNvPr id="37" name="Oval 17"/>
              <p:cNvSpPr/>
              <p:nvPr/>
            </p:nvSpPr>
            <p:spPr>
              <a:xfrm>
                <a:off x="92" y="91"/>
                <a:ext cx="1430" cy="1430"/>
              </a:xfrm>
              <a:prstGeom prst="ellipse">
                <a:avLst/>
              </a:prstGeom>
              <a:gradFill rotWithShape="1">
                <a:gsLst>
                  <a:gs pos="0">
                    <a:srgbClr val="FFFFFF"/>
                  </a:gs>
                  <a:gs pos="50000">
                    <a:srgbClr val="A2A2A2"/>
                  </a:gs>
                  <a:gs pos="100000">
                    <a:srgbClr val="FFFFFF"/>
                  </a:gs>
                </a:gsLst>
                <a:lin ang="0" scaled="1"/>
                <a:tileRect/>
              </a:gradFill>
              <a:ln w="9525">
                <a:noFill/>
              </a:ln>
            </p:spPr>
            <p:txBody>
              <a:bodyPr wrap="none" anchor="ctr" anchorCtr="0"/>
              <a:p>
                <a:endParaRPr lang="zh-CN" altLang="en-US" b="1" dirty="0">
                  <a:latin typeface="汉仪中黑S" panose="00020600040101010101" charset="-122"/>
                  <a:ea typeface="汉仪中黑S" panose="00020600040101010101" charset="-122"/>
                </a:endParaRPr>
              </a:p>
            </p:txBody>
          </p:sp>
          <p:sp>
            <p:nvSpPr>
              <p:cNvPr id="38" name="Oval 18"/>
              <p:cNvSpPr/>
              <p:nvPr/>
            </p:nvSpPr>
            <p:spPr>
              <a:xfrm>
                <a:off x="175" y="175"/>
                <a:ext cx="1265" cy="1265"/>
              </a:xfrm>
              <a:prstGeom prst="ellipse">
                <a:avLst/>
              </a:prstGeom>
              <a:gradFill rotWithShape="1">
                <a:gsLst>
                  <a:gs pos="0">
                    <a:schemeClr val="hlink"/>
                  </a:gs>
                  <a:gs pos="50000">
                    <a:srgbClr val="FFFFFF"/>
                  </a:gs>
                  <a:gs pos="100000">
                    <a:schemeClr val="hlink"/>
                  </a:gs>
                </a:gsLst>
                <a:lin ang="18900000" scaled="1"/>
                <a:tileRect/>
              </a:gradFill>
              <a:ln w="9525">
                <a:noFill/>
              </a:ln>
            </p:spPr>
            <p:txBody>
              <a:bodyPr wrap="square" anchor="ctr" anchorCtr="0">
                <a:spAutoFit/>
              </a:bodyPr>
              <a:p>
                <a:endParaRPr lang="zh-CN" altLang="en-US" b="1" dirty="0">
                  <a:latin typeface="汉仪中黑S" panose="00020600040101010101" charset="-122"/>
                  <a:ea typeface="汉仪中黑S" panose="00020600040101010101" charset="-122"/>
                </a:endParaRPr>
              </a:p>
            </p:txBody>
          </p:sp>
          <p:sp>
            <p:nvSpPr>
              <p:cNvPr id="39" name="Oval 19"/>
              <p:cNvSpPr/>
              <p:nvPr/>
            </p:nvSpPr>
            <p:spPr>
              <a:xfrm>
                <a:off x="176" y="176"/>
                <a:ext cx="1262" cy="1264"/>
              </a:xfrm>
              <a:prstGeom prst="ellipse">
                <a:avLst/>
              </a:prstGeom>
              <a:gradFill rotWithShape="1">
                <a:gsLst>
                  <a:gs pos="0">
                    <a:srgbClr val="000000"/>
                  </a:gs>
                  <a:gs pos="100000">
                    <a:srgbClr val="48BE67"/>
                  </a:gs>
                </a:gsLst>
                <a:lin ang="18900000" scaled="1"/>
                <a:tileRect/>
              </a:gradFill>
              <a:ln w="9525">
                <a:noFill/>
              </a:ln>
            </p:spPr>
            <p:txBody>
              <a:bodyPr wrap="square" anchor="ctr" anchorCtr="0">
                <a:spAutoFit/>
              </a:bodyPr>
              <a:p>
                <a:endParaRPr lang="zh-CN" altLang="en-US" b="1" dirty="0">
                  <a:latin typeface="汉仪中黑S" panose="00020600040101010101" charset="-122"/>
                  <a:ea typeface="汉仪中黑S" panose="00020600040101010101" charset="-122"/>
                </a:endParaRPr>
              </a:p>
            </p:txBody>
          </p:sp>
          <p:sp>
            <p:nvSpPr>
              <p:cNvPr id="40" name="Oval 20"/>
              <p:cNvSpPr/>
              <p:nvPr/>
            </p:nvSpPr>
            <p:spPr>
              <a:xfrm>
                <a:off x="256" y="256"/>
                <a:ext cx="1097" cy="1104"/>
              </a:xfrm>
              <a:prstGeom prst="ellipse">
                <a:avLst/>
              </a:prstGeom>
              <a:gradFill rotWithShape="1">
                <a:gsLst>
                  <a:gs pos="0">
                    <a:schemeClr val="hlink"/>
                  </a:gs>
                  <a:gs pos="50000">
                    <a:srgbClr val="3C5028"/>
                  </a:gs>
                  <a:gs pos="100000">
                    <a:schemeClr val="hlink"/>
                  </a:gs>
                </a:gsLst>
                <a:lin ang="2700000" scaled="1"/>
                <a:tileRect/>
              </a:gradFill>
              <a:ln w="9525">
                <a:noFill/>
              </a:ln>
            </p:spPr>
            <p:txBody>
              <a:bodyPr anchor="ctr" anchorCtr="0">
                <a:spAutoFit/>
              </a:bodyPr>
              <a:p>
                <a:endParaRPr lang="zh-CN" altLang="en-US" b="1" dirty="0">
                  <a:latin typeface="汉仪中黑S" panose="00020600040101010101" charset="-122"/>
                  <a:ea typeface="汉仪中黑S" panose="00020600040101010101" charset="-122"/>
                </a:endParaRPr>
              </a:p>
            </p:txBody>
          </p:sp>
          <p:sp>
            <p:nvSpPr>
              <p:cNvPr id="41" name="Oval 21"/>
              <p:cNvSpPr/>
              <p:nvPr/>
            </p:nvSpPr>
            <p:spPr>
              <a:xfrm>
                <a:off x="259" y="259"/>
                <a:ext cx="1096" cy="1098"/>
              </a:xfrm>
              <a:prstGeom prst="ellipse">
                <a:avLst/>
              </a:prstGeom>
              <a:gradFill rotWithShape="1">
                <a:gsLst>
                  <a:gs pos="0">
                    <a:srgbClr val="48BE67"/>
                  </a:gs>
                  <a:gs pos="100000">
                    <a:srgbClr val="235C32"/>
                  </a:gs>
                </a:gsLst>
                <a:lin ang="18900000" scaled="1"/>
                <a:tileRect/>
              </a:gradFill>
              <a:ln w="9525">
                <a:noFill/>
              </a:ln>
            </p:spPr>
            <p:txBody>
              <a:bodyPr anchor="ctr" anchorCtr="0">
                <a:spAutoFit/>
              </a:bodyPr>
              <a:p>
                <a:endParaRPr lang="zh-CN" altLang="en-US" b="1" dirty="0">
                  <a:latin typeface="汉仪中黑S" panose="00020600040101010101" charset="-122"/>
                  <a:ea typeface="汉仪中黑S" panose="00020600040101010101" charset="-122"/>
                </a:endParaRPr>
              </a:p>
            </p:txBody>
          </p:sp>
        </p:grpSp>
      </p:grpSp>
      <p:grpSp>
        <p:nvGrpSpPr>
          <p:cNvPr id="42" name="组合 41"/>
          <p:cNvGrpSpPr/>
          <p:nvPr/>
        </p:nvGrpSpPr>
        <p:grpSpPr>
          <a:xfrm>
            <a:off x="2773045" y="4491990"/>
            <a:ext cx="6319520" cy="632460"/>
            <a:chOff x="0" y="0"/>
            <a:chExt cx="2976" cy="320"/>
          </a:xfrm>
        </p:grpSpPr>
        <p:sp>
          <p:nvSpPr>
            <p:cNvPr id="43" name="AutoShape 23"/>
            <p:cNvSpPr/>
            <p:nvPr/>
          </p:nvSpPr>
          <p:spPr>
            <a:xfrm>
              <a:off x="192" y="0"/>
              <a:ext cx="2784" cy="320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FFFFFF"/>
                </a:gs>
                <a:gs pos="100000">
                  <a:schemeClr val="accent1"/>
                </a:gs>
              </a:gsLst>
              <a:lin ang="0" scaled="1"/>
              <a:tileRect/>
            </a:gradFill>
            <a:ln w="28575" cap="flat" cmpd="sng">
              <a:solidFill>
                <a:schemeClr val="bg2"/>
              </a:solidFill>
              <a:prstDash val="solid"/>
              <a:headEnd type="none" w="med" len="med"/>
              <a:tailEnd type="none" w="med" len="med"/>
            </a:ln>
          </p:spPr>
          <p:txBody>
            <a:bodyPr wrap="none" anchor="ctr" anchorCtr="0"/>
            <a:p>
              <a:pPr algn="l" eaLnBrk="0" hangingPunct="0"/>
              <a:r>
                <a:rPr lang="zh-CN" b="1">
                  <a:solidFill>
                    <a:srgbClr val="000000"/>
                  </a:solidFill>
                  <a:latin typeface="汉仪中黑S" panose="00020600040101010101" charset="-122"/>
                  <a:ea typeface="汉仪中黑S" panose="00020600040101010101" charset="-122"/>
                  <a:cs typeface="汉仪中黑S" panose="00020600040101010101" charset="-122"/>
                  <a:sym typeface="+mn-ea"/>
                </a:rPr>
                <a:t>第三节　会计账簿</a:t>
              </a:r>
              <a:endParaRPr lang="zh-CN" altLang="zh-CN" b="1" dirty="0">
                <a:solidFill>
                  <a:srgbClr val="000000"/>
                </a:solidFill>
                <a:latin typeface="汉仪中黑S" panose="00020600040101010101" charset="-122"/>
                <a:ea typeface="汉仪中黑S" panose="00020600040101010101" charset="-122"/>
                <a:cs typeface="汉仪中黑S" panose="00020600040101010101" charset="-122"/>
                <a:sym typeface="+mn-ea"/>
              </a:endParaRPr>
            </a:p>
          </p:txBody>
        </p:sp>
        <p:grpSp>
          <p:nvGrpSpPr>
            <p:cNvPr id="44" name="组合 43"/>
            <p:cNvGrpSpPr/>
            <p:nvPr/>
          </p:nvGrpSpPr>
          <p:grpSpPr>
            <a:xfrm>
              <a:off x="0" y="48"/>
              <a:ext cx="240" cy="240"/>
              <a:chOff x="0" y="0"/>
              <a:chExt cx="1615" cy="1615"/>
            </a:xfrm>
          </p:grpSpPr>
          <p:sp>
            <p:nvSpPr>
              <p:cNvPr id="45" name="Oval 25"/>
              <p:cNvSpPr/>
              <p:nvPr/>
            </p:nvSpPr>
            <p:spPr>
              <a:xfrm>
                <a:off x="0" y="0"/>
                <a:ext cx="1615" cy="1615"/>
              </a:xfrm>
              <a:prstGeom prst="ellipse">
                <a:avLst/>
              </a:prstGeom>
              <a:gradFill rotWithShape="1">
                <a:gsLst>
                  <a:gs pos="0">
                    <a:srgbClr val="767676"/>
                  </a:gs>
                  <a:gs pos="50000">
                    <a:srgbClr val="FFFFFF"/>
                  </a:gs>
                  <a:gs pos="100000">
                    <a:srgbClr val="767676"/>
                  </a:gs>
                </a:gsLst>
                <a:lin ang="5400000" scaled="1"/>
                <a:tileRect/>
              </a:gradFill>
              <a:ln w="9525">
                <a:noFill/>
              </a:ln>
            </p:spPr>
            <p:txBody>
              <a:bodyPr wrap="none" anchor="ctr" anchorCtr="0"/>
              <a:p>
                <a:endParaRPr lang="zh-CN" altLang="en-US" b="1" dirty="0">
                  <a:latin typeface="汉仪中黑S" panose="00020600040101010101" charset="-122"/>
                  <a:ea typeface="汉仪中黑S" panose="00020600040101010101" charset="-122"/>
                </a:endParaRPr>
              </a:p>
            </p:txBody>
          </p:sp>
          <p:sp>
            <p:nvSpPr>
              <p:cNvPr id="46" name="Oval 26"/>
              <p:cNvSpPr/>
              <p:nvPr/>
            </p:nvSpPr>
            <p:spPr>
              <a:xfrm>
                <a:off x="92" y="91"/>
                <a:ext cx="1430" cy="1430"/>
              </a:xfrm>
              <a:prstGeom prst="ellipse">
                <a:avLst/>
              </a:prstGeom>
              <a:gradFill rotWithShape="1">
                <a:gsLst>
                  <a:gs pos="0">
                    <a:srgbClr val="FFFFFF"/>
                  </a:gs>
                  <a:gs pos="50000">
                    <a:srgbClr val="A2A2A2"/>
                  </a:gs>
                  <a:gs pos="100000">
                    <a:srgbClr val="FFFFFF"/>
                  </a:gs>
                </a:gsLst>
                <a:lin ang="0" scaled="1"/>
                <a:tileRect/>
              </a:gradFill>
              <a:ln w="9525">
                <a:noFill/>
              </a:ln>
            </p:spPr>
            <p:txBody>
              <a:bodyPr wrap="none" anchor="ctr" anchorCtr="0"/>
              <a:p>
                <a:endParaRPr lang="zh-CN" altLang="en-US" b="1" dirty="0">
                  <a:latin typeface="汉仪中黑S" panose="00020600040101010101" charset="-122"/>
                  <a:ea typeface="汉仪中黑S" panose="00020600040101010101" charset="-122"/>
                </a:endParaRPr>
              </a:p>
            </p:txBody>
          </p:sp>
          <p:sp>
            <p:nvSpPr>
              <p:cNvPr id="47" name="Oval 27"/>
              <p:cNvSpPr/>
              <p:nvPr/>
            </p:nvSpPr>
            <p:spPr>
              <a:xfrm>
                <a:off x="175" y="175"/>
                <a:ext cx="1265" cy="1265"/>
              </a:xfrm>
              <a:prstGeom prst="ellipse">
                <a:avLst/>
              </a:prstGeom>
              <a:gradFill rotWithShape="1">
                <a:gsLst>
                  <a:gs pos="0">
                    <a:schemeClr val="hlink"/>
                  </a:gs>
                  <a:gs pos="50000">
                    <a:srgbClr val="FFFFFF"/>
                  </a:gs>
                  <a:gs pos="100000">
                    <a:schemeClr val="hlink"/>
                  </a:gs>
                </a:gsLst>
                <a:lin ang="18900000" scaled="1"/>
                <a:tileRect/>
              </a:gradFill>
              <a:ln w="9525">
                <a:noFill/>
              </a:ln>
            </p:spPr>
            <p:txBody>
              <a:bodyPr wrap="square" anchor="ctr" anchorCtr="0">
                <a:spAutoFit/>
              </a:bodyPr>
              <a:p>
                <a:endParaRPr lang="zh-CN" altLang="en-US" b="1" dirty="0">
                  <a:latin typeface="汉仪中黑S" panose="00020600040101010101" charset="-122"/>
                  <a:ea typeface="汉仪中黑S" panose="00020600040101010101" charset="-122"/>
                </a:endParaRPr>
              </a:p>
            </p:txBody>
          </p:sp>
          <p:sp>
            <p:nvSpPr>
              <p:cNvPr id="48" name="Oval 28"/>
              <p:cNvSpPr/>
              <p:nvPr/>
            </p:nvSpPr>
            <p:spPr>
              <a:xfrm>
                <a:off x="176" y="176"/>
                <a:ext cx="1262" cy="1264"/>
              </a:xfrm>
              <a:prstGeom prst="ellipse">
                <a:avLst/>
              </a:prstGeom>
              <a:gradFill rotWithShape="1">
                <a:gsLst>
                  <a:gs pos="0">
                    <a:srgbClr val="21B3E1"/>
                  </a:gs>
                  <a:gs pos="100000">
                    <a:srgbClr val="0F5368"/>
                  </a:gs>
                </a:gsLst>
                <a:lin ang="5400000" scaled="1"/>
                <a:tileRect/>
              </a:gradFill>
              <a:ln w="9525">
                <a:noFill/>
              </a:ln>
            </p:spPr>
            <p:txBody>
              <a:bodyPr wrap="square" anchor="ctr" anchorCtr="0">
                <a:spAutoFit/>
              </a:bodyPr>
              <a:p>
                <a:endParaRPr lang="zh-CN" altLang="en-US" b="1" dirty="0">
                  <a:latin typeface="汉仪中黑S" panose="00020600040101010101" charset="-122"/>
                  <a:ea typeface="汉仪中黑S" panose="00020600040101010101" charset="-122"/>
                </a:endParaRPr>
              </a:p>
            </p:txBody>
          </p:sp>
          <p:sp>
            <p:nvSpPr>
              <p:cNvPr id="49" name="Oval 29"/>
              <p:cNvSpPr/>
              <p:nvPr/>
            </p:nvSpPr>
            <p:spPr>
              <a:xfrm>
                <a:off x="256" y="256"/>
                <a:ext cx="1097" cy="1104"/>
              </a:xfrm>
              <a:prstGeom prst="ellipse">
                <a:avLst/>
              </a:prstGeom>
              <a:gradFill rotWithShape="1">
                <a:gsLst>
                  <a:gs pos="0">
                    <a:schemeClr val="hlink"/>
                  </a:gs>
                  <a:gs pos="50000">
                    <a:srgbClr val="3C5028"/>
                  </a:gs>
                  <a:gs pos="100000">
                    <a:schemeClr val="hlink"/>
                  </a:gs>
                </a:gsLst>
                <a:lin ang="2700000" scaled="1"/>
                <a:tileRect/>
              </a:gradFill>
              <a:ln w="9525">
                <a:noFill/>
              </a:ln>
            </p:spPr>
            <p:txBody>
              <a:bodyPr anchor="ctr" anchorCtr="0">
                <a:spAutoFit/>
              </a:bodyPr>
              <a:p>
                <a:endParaRPr lang="zh-CN" altLang="en-US" b="1" dirty="0">
                  <a:latin typeface="汉仪中黑S" panose="00020600040101010101" charset="-122"/>
                  <a:ea typeface="汉仪中黑S" panose="00020600040101010101" charset="-122"/>
                </a:endParaRPr>
              </a:p>
            </p:txBody>
          </p:sp>
          <p:sp>
            <p:nvSpPr>
              <p:cNvPr id="50" name="Oval 30"/>
              <p:cNvSpPr/>
              <p:nvPr/>
            </p:nvSpPr>
            <p:spPr>
              <a:xfrm>
                <a:off x="259" y="259"/>
                <a:ext cx="1096" cy="1098"/>
              </a:xfrm>
              <a:prstGeom prst="ellipse">
                <a:avLst/>
              </a:prstGeom>
              <a:gradFill rotWithShape="1">
                <a:gsLst>
                  <a:gs pos="0">
                    <a:srgbClr val="21B3E1"/>
                  </a:gs>
                  <a:gs pos="100000">
                    <a:srgbClr val="10576D"/>
                  </a:gs>
                </a:gsLst>
                <a:lin ang="18900000" scaled="1"/>
                <a:tileRect/>
              </a:gradFill>
              <a:ln w="9525">
                <a:noFill/>
              </a:ln>
            </p:spPr>
            <p:txBody>
              <a:bodyPr anchor="ctr" anchorCtr="0">
                <a:spAutoFit/>
              </a:bodyPr>
              <a:p>
                <a:endParaRPr lang="zh-CN" altLang="en-US" b="1" dirty="0">
                  <a:latin typeface="汉仪中黑S" panose="00020600040101010101" charset="-122"/>
                  <a:ea typeface="汉仪中黑S" panose="00020600040101010101" charset="-122"/>
                </a:endParaRPr>
              </a:p>
            </p:txBody>
          </p:sp>
        </p:grpSp>
      </p:grpSp>
      <p:sp>
        <p:nvSpPr>
          <p:cNvPr id="100" name="文本框 99"/>
          <p:cNvSpPr txBox="1"/>
          <p:nvPr/>
        </p:nvSpPr>
        <p:spPr>
          <a:xfrm>
            <a:off x="3615055" y="754380"/>
            <a:ext cx="5080000" cy="92202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indent="0"/>
            <a:r>
              <a:rPr lang="zh-CN" b="0">
                <a:solidFill>
                  <a:srgbClr val="000000"/>
                </a:solidFill>
                <a:latin typeface="汉仪中黑S" panose="00020600040101010101" charset="-122"/>
                <a:ea typeface="汉仪中黑S" panose="00020600040101010101" charset="-122"/>
                <a:cs typeface="汉仪中黑S" panose="00020600040101010101" charset="-122"/>
              </a:rPr>
              <a:t>　</a:t>
            </a:r>
            <a:r>
              <a:rPr lang="en-US" b="0">
                <a:solidFill>
                  <a:srgbClr val="000000"/>
                </a:solidFill>
                <a:latin typeface="汉仪中黑S" panose="00020600040101010101" charset="-122"/>
                <a:ea typeface="汉仪中黑S" panose="00020600040101010101" charset="-122"/>
                <a:cs typeface="汉仪中黑S" panose="00020600040101010101" charset="-122"/>
              </a:rPr>
              <a:t>	</a:t>
            </a:r>
            <a:r>
              <a:rPr lang="zh-CN" b="0">
                <a:solidFill>
                  <a:srgbClr val="000000"/>
                </a:solidFill>
                <a:latin typeface="汉仪中黑S" panose="00020600040101010101" charset="-122"/>
                <a:ea typeface="汉仪中黑S" panose="00020600040101010101" charset="-122"/>
                <a:cs typeface="汉仪中黑S" panose="00020600040101010101" charset="-122"/>
              </a:rPr>
              <a:t>　</a:t>
            </a:r>
            <a:r>
              <a:rPr lang="en-US" b="0">
                <a:solidFill>
                  <a:srgbClr val="000000"/>
                </a:solidFill>
                <a:latin typeface="汉仪中黑S" panose="00020600040101010101" charset="-122"/>
                <a:ea typeface="汉仪中黑S" panose="00020600040101010101" charset="-122"/>
                <a:cs typeface="汉仪中黑S" panose="00020600040101010101" charset="-122"/>
              </a:rPr>
              <a:t>	</a:t>
            </a:r>
            <a:r>
              <a:rPr lang="zh-CN" b="0">
                <a:solidFill>
                  <a:srgbClr val="000000"/>
                </a:solidFill>
                <a:latin typeface="汉仪中黑S" panose="00020600040101010101" charset="-122"/>
                <a:ea typeface="汉仪中黑S" panose="00020600040101010101" charset="-122"/>
                <a:cs typeface="汉仪中黑S" panose="00020600040101010101" charset="-122"/>
              </a:rPr>
              <a:t>　</a:t>
            </a:r>
            <a:r>
              <a:rPr lang="en-US" b="0">
                <a:solidFill>
                  <a:srgbClr val="000000"/>
                </a:solidFill>
                <a:latin typeface="汉仪中黑S" panose="00020600040101010101" charset="-122"/>
                <a:ea typeface="汉仪中黑S" panose="00020600040101010101" charset="-122"/>
                <a:cs typeface="汉仪中黑S" panose="00020600040101010101" charset="-122"/>
              </a:rPr>
              <a:t>	</a:t>
            </a:r>
            <a:endParaRPr lang="en-US" altLang="en-US" b="0">
              <a:solidFill>
                <a:srgbClr val="000000"/>
              </a:solidFill>
              <a:latin typeface="汉仪中黑S" panose="00020600040101010101" charset="-122"/>
              <a:ea typeface="汉仪中黑S" panose="00020600040101010101" charset="-122"/>
              <a:cs typeface="汉仪中黑S" panose="00020600040101010101" charset="-122"/>
            </a:endParaRPr>
          </a:p>
        </p:txBody>
      </p:sp>
      <p:sp>
        <p:nvSpPr>
          <p:cNvPr id="12" name="标题 1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en-US" sz="3600" dirty="0">
                <a:latin typeface="汉仪中黑S" panose="00020600040101010101" charset="-122"/>
                <a:ea typeface="汉仪中黑S" panose="00020600040101010101" charset="-122"/>
              </a:rPr>
              <a:t>目 录</a:t>
            </a:r>
            <a:endParaRPr lang="en-US" sz="3600" dirty="0">
              <a:latin typeface="汉仪中黑S" panose="00020600040101010101" charset="-122"/>
              <a:ea typeface="汉仪中黑S" panose="0002060004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/>
      </p:transition>
    </mc:Choice>
    <mc:Fallback>
      <p:transition spd="slow">
        <p:blinds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>
                <a:solidFill>
                  <a:srgbClr val="000000"/>
                </a:solidFill>
                <a:latin typeface="汉仪中黑S" panose="00020600040101010101" charset="-122"/>
                <a:ea typeface="汉仪中黑S" panose="00020600040101010101" charset="-122"/>
                <a:cs typeface="汉仪中黑S" panose="00020600040101010101" charset="-122"/>
                <a:sym typeface="+mn-ea"/>
              </a:rPr>
              <a:t>第一节　会计循环概述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p>
            <a:pPr marL="0" algn="l" eaLnBrk="0" fontAlgn="base" hangingPunct="0">
              <a:spcBef>
                <a:spcPct val="20000"/>
              </a:spcBef>
              <a:buClrTx/>
              <a:buSzTx/>
              <a:buFontTx/>
              <a:buNone/>
            </a:pPr>
            <a:r>
              <a:rPr lang="zh-CN" altLang="zh-CN" sz="2600" b="1" dirty="0">
                <a:latin typeface="黑体" panose="02010609060101010101" pitchFamily="49" charset="-122"/>
                <a:ea typeface="黑体" panose="02010609060101010101" pitchFamily="49" charset="-122"/>
              </a:rPr>
              <a:t>一、会计循环的含义</a:t>
            </a:r>
            <a:endParaRPr lang="zh-CN" altLang="zh-CN" sz="2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zh-CN" altLang="en-US"/>
              <a:t>会计循环是指企业会计人员根据日常经济业务,按照会计准则要求,采取专门的会计方法,将零散、复杂的会计资料加工成满足会计信息使用者需要的信息处理过程。从填制和审核会计凭证开始,到登记账簿,直至编制财务会计报告,即完成一个会计期间会计核算工作的过程。</a:t>
            </a:r>
            <a:endParaRPr lang="zh-CN" altLang="en-US"/>
          </a:p>
          <a:p>
            <a:r>
              <a:rPr lang="zh-CN" altLang="en-US"/>
              <a:t>科学地组织会计循环,对于有效地保证会计信息质量,连续、系统地记录和反映各项经济业务的发生和完成情况,提供连续、全面的会计信息,具有重要意义。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/>
      </p:transition>
    </mc:Choice>
    <mc:Fallback>
      <p:transition spd="slow">
        <p:blinds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>
                <a:solidFill>
                  <a:srgbClr val="000000"/>
                </a:solidFill>
                <a:latin typeface="汉仪中黑S" panose="00020600040101010101" charset="-122"/>
                <a:ea typeface="汉仪中黑S" panose="00020600040101010101" charset="-122"/>
                <a:cs typeface="汉仪中黑S" panose="00020600040101010101" charset="-122"/>
                <a:sym typeface="+mn-ea"/>
              </a:rPr>
              <a:t>第一节　会计循环概述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p>
            <a:pPr marL="0" algn="l" eaLnBrk="0" fontAlgn="base" hangingPunct="0">
              <a:spcBef>
                <a:spcPct val="20000"/>
              </a:spcBef>
              <a:buClrTx/>
              <a:buSzTx/>
              <a:buFontTx/>
              <a:buNone/>
            </a:pPr>
            <a:r>
              <a:rPr lang="zh-CN" altLang="zh-CN" sz="2600" b="1" dirty="0">
                <a:latin typeface="黑体" panose="02010609060101010101" pitchFamily="49" charset="-122"/>
                <a:ea typeface="黑体" panose="02010609060101010101" pitchFamily="49" charset="-122"/>
              </a:rPr>
              <a:t>二、会计循环的步骤</a:t>
            </a:r>
            <a:endParaRPr lang="zh-CN" altLang="zh-CN" sz="2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0" algn="just">
              <a:buClrTx/>
              <a:buSzTx/>
              <a:buFontTx/>
              <a:buNone/>
            </a:pPr>
            <a:r>
              <a:rPr lang="en-US" altLang="zh-CN" sz="2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(一)会计事项分析</a:t>
            </a:r>
            <a:endParaRPr lang="en-US" altLang="zh-CN" sz="22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marL="0" algn="just">
              <a:buClrTx/>
              <a:buSzTx/>
              <a:buFontTx/>
              <a:buNone/>
            </a:pPr>
            <a:r>
              <a:rPr lang="en-US" altLang="zh-CN" sz="2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(二)根据原始凭证编制记账凭证</a:t>
            </a:r>
            <a:endParaRPr lang="en-US" altLang="zh-CN" sz="22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marL="0" algn="just">
              <a:buClrTx/>
              <a:buSzTx/>
              <a:buFontTx/>
              <a:buNone/>
            </a:pPr>
            <a:r>
              <a:rPr lang="en-US" altLang="zh-CN" sz="2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(三)根据记账凭证登记有关账簿</a:t>
            </a:r>
            <a:endParaRPr lang="en-US" altLang="zh-CN" sz="22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marL="0" algn="just">
              <a:buClrTx/>
              <a:buSzTx/>
              <a:buFontTx/>
              <a:buNone/>
            </a:pPr>
            <a:r>
              <a:rPr lang="en-US" altLang="zh-CN" sz="2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(四)编制调整前试算平衡表</a:t>
            </a:r>
            <a:endParaRPr lang="en-US" altLang="zh-CN" sz="22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marL="0" algn="just">
              <a:buClrTx/>
              <a:buSzTx/>
              <a:buFontTx/>
              <a:buNone/>
            </a:pPr>
            <a:r>
              <a:rPr lang="en-US" altLang="zh-CN" sz="2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(五)编制调整分录并予以登账</a:t>
            </a:r>
            <a:endParaRPr lang="en-US" altLang="zh-CN" sz="22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marL="0" algn="just">
              <a:buClrTx/>
              <a:buSzTx/>
              <a:buFontTx/>
              <a:buNone/>
            </a:pPr>
            <a:r>
              <a:rPr lang="en-US" altLang="zh-CN" sz="2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(六)编制调整后试算平衡表</a:t>
            </a:r>
            <a:endParaRPr lang="en-US" altLang="zh-CN" sz="22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marL="0" algn="just">
              <a:buClrTx/>
              <a:buSzTx/>
              <a:buFontTx/>
              <a:buNone/>
            </a:pPr>
            <a:r>
              <a:rPr lang="en-US" altLang="zh-CN" sz="2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(七)对账和结账</a:t>
            </a:r>
            <a:endParaRPr lang="en-US" altLang="zh-CN" sz="22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marL="0" algn="just">
              <a:buClrTx/>
              <a:buSzTx/>
              <a:buFontTx/>
              <a:buNone/>
            </a:pPr>
            <a:r>
              <a:rPr lang="en-US" altLang="zh-CN" sz="2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(八)编制财务会计报告</a:t>
            </a:r>
            <a:endParaRPr lang="en-US" altLang="zh-CN" sz="22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/>
      </p:transition>
    </mc:Choice>
    <mc:Fallback>
      <p:transition spd="slow">
        <p:blinds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>
                <a:solidFill>
                  <a:srgbClr val="000000"/>
                </a:solidFill>
                <a:latin typeface="汉仪中黑S" panose="00020600040101010101" charset="-122"/>
                <a:ea typeface="汉仪中黑S" panose="00020600040101010101" charset="-122"/>
                <a:cs typeface="汉仪中黑S" panose="00020600040101010101" charset="-122"/>
                <a:sym typeface="+mn-ea"/>
              </a:rPr>
              <a:t>第二节　会计凭证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p>
            <a:pPr marL="0" algn="l" eaLnBrk="0" fontAlgn="base" hangingPunct="0">
              <a:spcBef>
                <a:spcPct val="20000"/>
              </a:spcBef>
              <a:buClrTx/>
              <a:buSzTx/>
              <a:buFontTx/>
              <a:buNone/>
            </a:pPr>
            <a:r>
              <a:rPr lang="zh-CN" altLang="zh-CN" sz="2600" b="1" dirty="0">
                <a:latin typeface="黑体" panose="02010609060101010101" pitchFamily="49" charset="-122"/>
                <a:ea typeface="黑体" panose="02010609060101010101" pitchFamily="49" charset="-122"/>
              </a:rPr>
              <a:t>一、会计凭证概述</a:t>
            </a:r>
            <a:endParaRPr lang="zh-CN" altLang="zh-CN" sz="2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0" algn="just">
              <a:buClrTx/>
              <a:buSzTx/>
              <a:buFontTx/>
              <a:buNone/>
            </a:pPr>
            <a:r>
              <a:rPr lang="en-US" altLang="zh-CN" sz="2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(一)会计凭证的概念及作用</a:t>
            </a:r>
            <a:endParaRPr lang="en-US" altLang="zh-CN" sz="22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r>
              <a:rPr lang="zh-CN" altLang="en-US"/>
              <a:t>1.会计凭证的概念</a:t>
            </a:r>
            <a:endParaRPr lang="zh-CN" altLang="en-US"/>
          </a:p>
          <a:p>
            <a:r>
              <a:rPr lang="zh-CN" altLang="en-US"/>
              <a:t>2.会计凭证的作用</a:t>
            </a:r>
            <a:endParaRPr lang="zh-CN" altLang="en-US"/>
          </a:p>
          <a:p>
            <a:pPr marL="0" algn="just">
              <a:spcBef>
                <a:spcPts val="1500"/>
              </a:spcBef>
              <a:buClrTx/>
              <a:buSzTx/>
              <a:buFontTx/>
              <a:buNone/>
            </a:pPr>
            <a:r>
              <a:rPr lang="en-US" altLang="zh-CN" sz="2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(二)会计凭证的种类</a:t>
            </a:r>
            <a:endParaRPr lang="en-US" altLang="zh-CN" sz="22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r>
              <a:rPr lang="zh-CN" altLang="en-US"/>
              <a:t>1.原始凭证</a:t>
            </a:r>
            <a:endParaRPr lang="zh-CN" altLang="en-US"/>
          </a:p>
          <a:p>
            <a:r>
              <a:rPr lang="zh-CN" altLang="en-US"/>
              <a:t>2.记账凭证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/>
      </p:transition>
    </mc:Choice>
    <mc:Fallback>
      <p:transition spd="slow">
        <p:blinds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>
                <a:solidFill>
                  <a:srgbClr val="000000"/>
                </a:solidFill>
                <a:latin typeface="汉仪中黑S" panose="00020600040101010101" charset="-122"/>
                <a:ea typeface="汉仪中黑S" panose="00020600040101010101" charset="-122"/>
                <a:cs typeface="汉仪中黑S" panose="00020600040101010101" charset="-122"/>
                <a:sym typeface="+mn-ea"/>
              </a:rPr>
              <a:t>第二节　会计凭证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p>
            <a:pPr marL="0" algn="l" eaLnBrk="0" fontAlgn="base" hangingPunct="0">
              <a:spcBef>
                <a:spcPct val="20000"/>
              </a:spcBef>
              <a:buClrTx/>
              <a:buSzTx/>
              <a:buFontTx/>
              <a:buNone/>
            </a:pPr>
            <a:r>
              <a:rPr lang="zh-CN" altLang="zh-CN" sz="2600" b="1" dirty="0">
                <a:latin typeface="黑体" panose="02010609060101010101" pitchFamily="49" charset="-122"/>
                <a:ea typeface="黑体" panose="02010609060101010101" pitchFamily="49" charset="-122"/>
              </a:rPr>
              <a:t>二、会计凭证的填制与审核</a:t>
            </a:r>
            <a:endParaRPr lang="zh-CN" altLang="zh-CN" sz="2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0" algn="just">
              <a:buClrTx/>
              <a:buSzTx/>
              <a:buFontTx/>
              <a:buNone/>
            </a:pPr>
            <a:r>
              <a:rPr lang="en-US" altLang="zh-CN" sz="2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(一)原始凭证的填制与审核</a:t>
            </a:r>
            <a:endParaRPr lang="en-US" altLang="zh-CN" sz="22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r>
              <a:rPr lang="zh-CN" altLang="en-US"/>
              <a:t>1.原始凭证的基本内容</a:t>
            </a:r>
            <a:endParaRPr lang="zh-CN" altLang="en-US"/>
          </a:p>
          <a:p>
            <a:r>
              <a:rPr lang="zh-CN" altLang="en-US"/>
              <a:t>2.原始凭证的填制要求</a:t>
            </a:r>
            <a:endParaRPr lang="zh-CN" altLang="en-US"/>
          </a:p>
          <a:p>
            <a:r>
              <a:rPr lang="zh-CN" altLang="en-US"/>
              <a:t>3.原始凭证填制举例</a:t>
            </a:r>
            <a:endParaRPr lang="zh-CN" altLang="en-US"/>
          </a:p>
          <a:p>
            <a:r>
              <a:rPr lang="zh-CN" altLang="en-US"/>
              <a:t>4.原始凭证的审核</a:t>
            </a:r>
            <a:endParaRPr lang="zh-CN" altLang="en-US"/>
          </a:p>
          <a:p>
            <a:pPr marL="0" algn="just">
              <a:spcBef>
                <a:spcPts val="1500"/>
              </a:spcBef>
              <a:buClrTx/>
              <a:buSzTx/>
              <a:buFontTx/>
              <a:buNone/>
            </a:pPr>
            <a:r>
              <a:rPr lang="en-US" altLang="zh-CN" sz="2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(二)记账凭证的填制与审核</a:t>
            </a:r>
            <a:endParaRPr lang="en-US" altLang="zh-CN" sz="22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r>
              <a:rPr lang="zh-CN" altLang="en-US"/>
              <a:t>1.记账凭证的基本内容</a:t>
            </a:r>
            <a:endParaRPr lang="zh-CN" altLang="en-US"/>
          </a:p>
          <a:p>
            <a:r>
              <a:rPr lang="zh-CN" altLang="en-US"/>
              <a:t>2.记账凭证的填制要求</a:t>
            </a:r>
            <a:endParaRPr lang="zh-CN" altLang="en-US"/>
          </a:p>
          <a:p>
            <a:r>
              <a:rPr lang="zh-CN" altLang="en-US"/>
              <a:t>3.记账凭证填制举例</a:t>
            </a:r>
            <a:endParaRPr lang="zh-CN" altLang="en-US"/>
          </a:p>
          <a:p>
            <a:r>
              <a:rPr lang="zh-CN" altLang="en-US"/>
              <a:t>4.记账凭证的审核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/>
      </p:transition>
    </mc:Choice>
    <mc:Fallback>
      <p:transition spd="slow">
        <p:blinds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>
                <a:solidFill>
                  <a:srgbClr val="000000"/>
                </a:solidFill>
                <a:latin typeface="汉仪中黑S" panose="00020600040101010101" charset="-122"/>
                <a:ea typeface="汉仪中黑S" panose="00020600040101010101" charset="-122"/>
                <a:cs typeface="汉仪中黑S" panose="00020600040101010101" charset="-122"/>
                <a:sym typeface="+mn-ea"/>
              </a:rPr>
              <a:t>第二节　会计凭证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p>
            <a:pPr marL="0" algn="l" eaLnBrk="0" fontAlgn="base" hangingPunct="0">
              <a:spcBef>
                <a:spcPct val="20000"/>
              </a:spcBef>
              <a:buClrTx/>
              <a:buSzTx/>
              <a:buFontTx/>
              <a:buNone/>
            </a:pPr>
            <a:r>
              <a:rPr lang="zh-CN" altLang="zh-CN" sz="2600" b="1" dirty="0">
                <a:latin typeface="黑体" panose="02010609060101010101" pitchFamily="49" charset="-122"/>
                <a:ea typeface="黑体" panose="02010609060101010101" pitchFamily="49" charset="-122"/>
              </a:rPr>
              <a:t>三、会计凭证的传递和保管</a:t>
            </a:r>
            <a:endParaRPr lang="zh-CN" altLang="zh-CN" sz="2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0" algn="just">
              <a:buClrTx/>
              <a:buSzTx/>
              <a:buFontTx/>
              <a:buNone/>
            </a:pPr>
            <a:r>
              <a:rPr lang="en-US" altLang="zh-CN" sz="2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(一)会计凭证的传递</a:t>
            </a:r>
            <a:endParaRPr lang="en-US" altLang="zh-CN" sz="22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r>
              <a:rPr lang="zh-CN" altLang="en-US"/>
              <a:t>在会计凭证的传递中,也应根据具体情况,确定每一种凭证的传递程序和传递时间,作为业务部门和会计部门处理会计凭证的工作规范。</a:t>
            </a:r>
            <a:endParaRPr lang="zh-CN" altLang="en-US"/>
          </a:p>
          <a:p>
            <a:pPr marL="0" algn="just">
              <a:spcBef>
                <a:spcPts val="1500"/>
              </a:spcBef>
              <a:buClrTx/>
              <a:buSzTx/>
              <a:buFontTx/>
              <a:buNone/>
            </a:pPr>
            <a:r>
              <a:rPr lang="en-US" altLang="zh-CN" sz="2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(二)会计凭证的保管</a:t>
            </a:r>
            <a:endParaRPr lang="en-US" altLang="zh-CN" sz="22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r>
              <a:rPr lang="zh-CN" altLang="en-US"/>
              <a:t>会计凭证的保管,是指会计凭证登账后的整理、装订和归档存查。会计凭证是记账的依据,是重要的经济档案和历史资料,所以对会计凭证必须妥善整理和保管,不得丢失或任意销毁。</a:t>
            </a:r>
            <a:endParaRPr lang="zh-CN" altLang="en-US"/>
          </a:p>
          <a:p>
            <a:r>
              <a:rPr lang="zh-CN" altLang="en-US"/>
              <a:t>会计凭证的保管,既要做到会计凭证的安全和完整无缺,又要便于凭证的事后调阅和查找。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/>
      </p:transition>
    </mc:Choice>
    <mc:Fallback>
      <p:transition spd="slow">
        <p:blinds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>
                <a:solidFill>
                  <a:srgbClr val="000000"/>
                </a:solidFill>
                <a:latin typeface="汉仪中黑S" panose="00020600040101010101" charset="-122"/>
                <a:ea typeface="汉仪中黑S" panose="00020600040101010101" charset="-122"/>
                <a:cs typeface="汉仪中黑S" panose="00020600040101010101" charset="-122"/>
                <a:sym typeface="+mn-ea"/>
              </a:rPr>
              <a:t>第三节　会计账簿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p>
            <a:pPr marL="0" algn="l" eaLnBrk="0" fontAlgn="base" hangingPunct="0">
              <a:spcBef>
                <a:spcPct val="20000"/>
              </a:spcBef>
              <a:buClrTx/>
              <a:buSzTx/>
              <a:buFontTx/>
              <a:buNone/>
            </a:pPr>
            <a:r>
              <a:rPr lang="zh-CN" altLang="zh-CN" sz="2600" b="1" dirty="0">
                <a:latin typeface="黑体" panose="02010609060101010101" pitchFamily="49" charset="-122"/>
                <a:ea typeface="黑体" panose="02010609060101010101" pitchFamily="49" charset="-122"/>
              </a:rPr>
              <a:t>一、会计账簿概述</a:t>
            </a:r>
            <a:endParaRPr lang="zh-CN" altLang="zh-CN" sz="2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0" algn="just">
              <a:buClrTx/>
              <a:buSzTx/>
              <a:buFontTx/>
              <a:buNone/>
            </a:pPr>
            <a:r>
              <a:rPr lang="en-US" altLang="zh-CN" sz="2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(一)会计账簿的意义</a:t>
            </a:r>
            <a:endParaRPr lang="en-US" altLang="zh-CN" sz="22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r>
              <a:rPr lang="zh-CN" altLang="en-US"/>
              <a:t>利用账簿记录,既可以提供总括的核算资料,又可以提供明细的核算资料,从而可以全面、系统地反映各项资产、负债、所有者权益的增减变动,收入、费用的发生,利润的实现和分配情况。根据账簿记录还可以考核成本、费用和利润计划的执行情况。账簿记录又是编制会计报表的主要依据,账簿记录和设置真实、及时与否,直接影响会计报表的质量。</a:t>
            </a:r>
            <a:endParaRPr lang="zh-CN" altLang="en-US"/>
          </a:p>
          <a:p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/>
      </p:transition>
    </mc:Choice>
    <mc:Fallback>
      <p:transition spd="slow">
        <p:blinds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>
                <a:solidFill>
                  <a:srgbClr val="000000"/>
                </a:solidFill>
                <a:latin typeface="汉仪中黑S" panose="00020600040101010101" charset="-122"/>
                <a:ea typeface="汉仪中黑S" panose="00020600040101010101" charset="-122"/>
                <a:cs typeface="汉仪中黑S" panose="00020600040101010101" charset="-122"/>
                <a:sym typeface="+mn-ea"/>
              </a:rPr>
              <a:t>第三节　会计账簿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p>
            <a:pPr marL="0" algn="just">
              <a:buClrTx/>
              <a:buSzTx/>
              <a:buFontTx/>
              <a:buNone/>
            </a:pPr>
            <a:r>
              <a:rPr lang="en-US" altLang="zh-CN" sz="2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(二)会计账簿的种类</a:t>
            </a:r>
            <a:endParaRPr lang="en-US" altLang="zh-CN" sz="22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r>
              <a:rPr lang="zh-CN" altLang="en-US">
                <a:sym typeface="+mn-ea"/>
              </a:rPr>
              <a:t>1.会计账簿按用途不同,可分为序时账簿、分类账簿和备查账簿</a:t>
            </a:r>
            <a:endParaRPr lang="zh-CN" altLang="en-US"/>
          </a:p>
          <a:p>
            <a:r>
              <a:rPr lang="zh-CN" altLang="en-US">
                <a:sym typeface="+mn-ea"/>
              </a:rPr>
              <a:t>2.会计账簿按其外表形式,可分为订本式账簿、活页式账簿和卡片式账簿</a:t>
            </a:r>
            <a:endParaRPr lang="zh-CN" altLang="en-US"/>
          </a:p>
          <a:p>
            <a:r>
              <a:rPr lang="zh-CN" altLang="en-US">
                <a:sym typeface="+mn-ea"/>
              </a:rPr>
              <a:t>3.会计账簿按账页格式,可分为两栏式、三栏式、数量金额式和多栏式四种</a:t>
            </a:r>
            <a:endParaRPr lang="zh-CN" altLang="en-US"/>
          </a:p>
          <a:p>
            <a:pPr marL="0" algn="just">
              <a:spcBef>
                <a:spcPts val="1500"/>
              </a:spcBef>
              <a:buClrTx/>
              <a:buSzTx/>
              <a:buFontTx/>
              <a:buNone/>
            </a:pPr>
            <a:r>
              <a:rPr lang="en-US" altLang="zh-CN" sz="2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(三)会计账簿的内容</a:t>
            </a:r>
            <a:endParaRPr lang="en-US" altLang="zh-CN" sz="22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r>
              <a:rPr lang="zh-CN" altLang="en-US"/>
              <a:t>1.封面</a:t>
            </a:r>
            <a:endParaRPr lang="zh-CN" altLang="en-US"/>
          </a:p>
          <a:p>
            <a:r>
              <a:rPr lang="zh-CN" altLang="en-US"/>
              <a:t>2.扉页</a:t>
            </a:r>
            <a:endParaRPr lang="zh-CN" altLang="en-US"/>
          </a:p>
          <a:p>
            <a:r>
              <a:rPr lang="zh-CN" altLang="en-US"/>
              <a:t>3.账页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/>
      </p:transition>
    </mc:Choice>
    <mc:Fallback>
      <p:transition spd="slow">
        <p:blinds/>
      </p:transition>
    </mc:Fallback>
  </mc:AlternateContent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2.xml><?xml version="1.0" encoding="utf-8"?>
<p:tagLst xmlns:p="http://schemas.openxmlformats.org/presentationml/2006/main">
  <p:tag name="KSO_WM_TEMPLATE_THUMBS_INDEX" val="1、4、7、12、13、14、15、16、17、18、20、24、25、28、33、36、40、43、44"/>
  <p:tag name="KSO_WM_TEMPLATE_SUBCATEGORY" val="19"/>
  <p:tag name="KSO_WM_TAG_VERSION" val="1.0"/>
  <p:tag name="KSO_WM_BEAUTIFY_FLAG" val="#wm#"/>
  <p:tag name="KSO_WM_TEMPLATE_CATEGORY" val="custom"/>
  <p:tag name="KSO_WM_TEMPLATE_INDEX" val="20205081"/>
  <p:tag name="KSO_WM_TEMPLATE_MASTER_TYPE" val="0"/>
  <p:tag name="KSO_WM_TEMPLATE_COLOR_TYPE" val="1"/>
  <p:tag name="KSO_WM_UNIT_SHOW_EDIT_AREA_INDICATION" val="1"/>
</p:tagLst>
</file>

<file path=ppt/tags/tag63.xml><?xml version="1.0" encoding="utf-8"?>
<p:tagLst xmlns:p="http://schemas.openxmlformats.org/presentationml/2006/main">
  <p:tag name="COMMONDATA" val="eyJoZGlkIjoiNTBlODZkODVmOTIxMWE2ZDY3MjViNmY2OTBlOTlkYTMifQ==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Office 主题​​">
  <a:themeElements>
    <a:clrScheme name="新版空白演示配色">
      <a:dk1>
        <a:sysClr val="windowText" lastClr="000000"/>
      </a:dk1>
      <a:lt1>
        <a:sysClr val="window" lastClr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默认设计模板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GungsuhChe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1485</Words>
  <Application>WPS 演示</Application>
  <PresentationFormat>宽屏</PresentationFormat>
  <Paragraphs>126</Paragraphs>
  <Slides>13</Slides>
  <Notes>4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13</vt:i4>
      </vt:variant>
    </vt:vector>
  </HeadingPairs>
  <TitlesOfParts>
    <vt:vector size="28" baseType="lpstr">
      <vt:lpstr>Arial</vt:lpstr>
      <vt:lpstr>宋体</vt:lpstr>
      <vt:lpstr>Wingdings</vt:lpstr>
      <vt:lpstr>Wingdings</vt:lpstr>
      <vt:lpstr>微软雅黑</vt:lpstr>
      <vt:lpstr>Calibri</vt:lpstr>
      <vt:lpstr>Arial Unicode MS</vt:lpstr>
      <vt:lpstr>华文细黑</vt:lpstr>
      <vt:lpstr>汉仪中黑S</vt:lpstr>
      <vt:lpstr>黑体</vt:lpstr>
      <vt:lpstr>楷体</vt:lpstr>
      <vt:lpstr>GungsuhChe</vt:lpstr>
      <vt:lpstr>Malgun Gothic</vt:lpstr>
      <vt:lpstr>Office 主题​​</vt:lpstr>
      <vt:lpstr>默认设计模板</vt:lpstr>
      <vt:lpstr>PowerPoint 演示文稿</vt:lpstr>
      <vt:lpstr>目 录</vt:lpstr>
      <vt:lpstr>第一节　会计循环概述</vt:lpstr>
      <vt:lpstr>第一节　会计循环概述</vt:lpstr>
      <vt:lpstr>第二节　会计凭证</vt:lpstr>
      <vt:lpstr>第二节　会计凭证</vt:lpstr>
      <vt:lpstr>第二节　会计凭证</vt:lpstr>
      <vt:lpstr>第三节　会计账簿</vt:lpstr>
      <vt:lpstr>第三节　会计账簿</vt:lpstr>
      <vt:lpstr>第三节　会计账簿</vt:lpstr>
      <vt:lpstr>第三节　会计账簿</vt:lpstr>
      <vt:lpstr>第三节　会计账簿</vt:lpstr>
      <vt:lpstr>第三节　会计账簿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空白演示</dc:title>
  <dc:creator/>
  <cp:lastModifiedBy>sunny</cp:lastModifiedBy>
  <cp:revision>155</cp:revision>
  <dcterms:created xsi:type="dcterms:W3CDTF">2019-06-19T02:08:00Z</dcterms:created>
  <dcterms:modified xsi:type="dcterms:W3CDTF">2023-02-04T08:10:46Z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2052-11.1.0.13012</vt:lpwstr>
  </property>
  <property fmtid="{D5CDD505-2E9C-101B-9397-08002B2CF9AE}" pid="3" name="ICV">
    <vt:lpwstr>D41354573C5E4D4499B4337804002FD0</vt:lpwstr>
  </property>
</Properties>
</file>