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63.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第六章　负债</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应付职工薪酬</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(二)短期薪酬的范围 </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(1)职工工资、奖金、津贴和补贴。</a:t>
            </a:r>
            <a:endParaRPr lang="zh-CN" altLang="en-US"/>
          </a:p>
          <a:p>
            <a:r>
              <a:rPr lang="zh-CN" altLang="en-US">
                <a:sym typeface="+mn-ea"/>
              </a:rPr>
              <a:t>(2)职工福利费。</a:t>
            </a:r>
            <a:endParaRPr lang="zh-CN" altLang="en-US"/>
          </a:p>
          <a:p>
            <a:r>
              <a:rPr lang="zh-CN" altLang="en-US">
                <a:sym typeface="+mn-ea"/>
              </a:rPr>
              <a:t>(3)社会保险费。</a:t>
            </a:r>
            <a:endParaRPr lang="zh-CN" altLang="en-US"/>
          </a:p>
          <a:p>
            <a:r>
              <a:rPr lang="zh-CN" altLang="en-US">
                <a:sym typeface="+mn-ea"/>
              </a:rPr>
              <a:t>(4)住房公积金。</a:t>
            </a:r>
            <a:endParaRPr lang="zh-CN" altLang="en-US"/>
          </a:p>
          <a:p>
            <a:r>
              <a:rPr lang="zh-CN" altLang="en-US">
                <a:sym typeface="+mn-ea"/>
              </a:rPr>
              <a:t>(5)工会经费和职工教育经费。</a:t>
            </a:r>
            <a:endParaRPr lang="zh-CN" altLang="en-US"/>
          </a:p>
          <a:p>
            <a:r>
              <a:rPr lang="zh-CN" altLang="en-US">
                <a:sym typeface="+mn-ea"/>
              </a:rPr>
              <a:t>(6)非货币性福利。</a:t>
            </a:r>
            <a:endParaRPr lang="zh-CN" altLang="en-US"/>
          </a:p>
          <a:p>
            <a:r>
              <a:rPr lang="zh-CN" altLang="en-US">
                <a:sym typeface="+mn-ea"/>
              </a:rPr>
              <a:t>(7)短期带薪缺勤。</a:t>
            </a:r>
            <a:endParaRPr lang="zh-CN" altLang="en-US"/>
          </a:p>
          <a:p>
            <a:r>
              <a:rPr lang="zh-CN" altLang="en-US">
                <a:sym typeface="+mn-ea"/>
              </a:rPr>
              <a:t>(8)短期利润分享计划。</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应付职工薪酬</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二、应付职工工资</a:t>
            </a:r>
            <a:endParaRPr lang="zh-CN" altLang="zh-CN" sz="2600" b="1" dirty="0">
              <a:latin typeface="黑体" panose="02010609060101010101" pitchFamily="49" charset="-122"/>
              <a:ea typeface="黑体" panose="02010609060101010101" pitchFamily="49" charset="-122"/>
            </a:endParaRPr>
          </a:p>
          <a:p>
            <a:r>
              <a:rPr lang="zh-CN" altLang="en-US"/>
              <a:t>应付职工工资是应付职工薪酬的重要组成部分,是企业使用职工的知识、技能、时间等给予职工的一种补偿。它应该根据每月计算的每位职工实际得到的工资额于规定的日期支付给职工。</a:t>
            </a:r>
            <a:endParaRPr lang="zh-CN" altLang="en-US"/>
          </a:p>
          <a:p>
            <a:r>
              <a:rPr lang="zh-CN" altLang="en-US"/>
              <a:t>企业应当在职工为其提供服务的会计期间,根据职工提供服务的受益对象,将应确认的职工工资计入相关资产成本或当期损益,同时确认为应付职工薪酬。具体分别以下情况进行处理:生产部门人员的职工薪酬,借记“生产成本”“制造费用”“劳务成本”等账户;管理部门人员的职工薪酬,借记“管理费用”账户;销售人员的职工薪酬,借记“销售费用”账户;应由在建工程、研发支出负担的职工薪酬,借记“在建工程”“研发支出”账户,贷记“应付职工薪酬——工资”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应付职工薪酬</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三、应付职工福利</a:t>
            </a:r>
            <a:endParaRPr lang="zh-CN" altLang="zh-CN" sz="2600" b="1" dirty="0">
              <a:latin typeface="黑体" panose="02010609060101010101" pitchFamily="49" charset="-122"/>
              <a:ea typeface="黑体" panose="02010609060101010101" pitchFamily="49" charset="-122"/>
            </a:endParaRPr>
          </a:p>
          <a:p>
            <a:r>
              <a:rPr lang="zh-CN" altLang="en-US"/>
              <a:t>企业因雇用员工,应承担为员工提供必要的福利待遇的责任,这项责任在尚未履行或尚未全部履行时,就形成了一项负债。职工福利费主要用于职工医疗费和职工困难补助等。根据国家规定,企业可以按照工资总额的一定比例在成本费用中列支职工福利费。</a:t>
            </a:r>
            <a:endParaRPr lang="zh-CN" altLang="en-US"/>
          </a:p>
          <a:p>
            <a:r>
              <a:rPr lang="zh-CN" altLang="en-US"/>
              <a:t>这样,在支付职工福利费时,一方面,使企业的银行存款等资产减少,应记入“银行存款”等账户的贷方;另一方面,使企业应付职工薪酬负债减少,应记入“应付职工薪酬”账户的借方。列支应付职工薪酬时,一方面,使企业的成本费用增加,应根据不同职工提供服务的受益对象,记入“生产成本”“制造费用”“管理费用”“销售费用”“在建工程”等账户的借方;另一方面,使企业应付职工薪酬负债增加,应记入“应付职工薪酬”账户的贷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应付职工薪酬</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四、应付职工社会保险及住房公积金</a:t>
            </a:r>
            <a:endParaRPr lang="zh-CN" altLang="zh-CN" sz="2600" b="1" dirty="0">
              <a:latin typeface="黑体" panose="02010609060101010101" pitchFamily="49" charset="-122"/>
              <a:ea typeface="黑体" panose="02010609060101010101" pitchFamily="49" charset="-122"/>
            </a:endParaRPr>
          </a:p>
          <a:p>
            <a:r>
              <a:rPr lang="zh-CN" altLang="en-US"/>
              <a:t>企业为职工缴纳的医疗保险费、养老保险费、失业保险费、工伤保险费、生育保险费和住房公积金(简称“五险一金”),应当在职工为企业提供服务的会计期间根据工资总额的一定比例计算,在成本费用中列支。其列支范围与工资及福利费的列支范围基本相同。</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一、应交增值税</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(一)增值税概述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按照纳税人的经营规模及会计核算的健全程度,增值税纳税人分为一般纳税人和小规模纳税人。</a:t>
            </a:r>
            <a:endParaRPr lang="zh-CN" altLang="en-US"/>
          </a:p>
          <a:p>
            <a:r>
              <a:rPr lang="zh-CN" altLang="en-US"/>
              <a:t>一般纳税人增值税的基本税率为13%、9%和6%。小规模纳税人的增值税征收率一般为3%。</a:t>
            </a:r>
            <a:endParaRPr lang="zh-CN" altLang="en-US"/>
          </a:p>
          <a:p>
            <a:r>
              <a:rPr lang="zh-CN" altLang="en-US"/>
              <a:t>应交增值税税额=销项税额-进项税额</a:t>
            </a:r>
            <a:endParaRPr lang="zh-CN" altLang="en-US"/>
          </a:p>
          <a:p>
            <a:r>
              <a:rPr lang="zh-CN" altLang="en-US"/>
              <a:t>小规模纳税人销售货物或提供应税劳务,实行简易办法计算应纳税额。用公式表示为:</a:t>
            </a:r>
            <a:endParaRPr lang="zh-CN" altLang="en-US"/>
          </a:p>
          <a:p>
            <a:r>
              <a:rPr lang="zh-CN" altLang="en-US"/>
              <a:t>应交增值税税额=不含税销售额×征收率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(二)一般纳税企业的核算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企业应在“应交税费——应交增值税”明细账户内,分别设置“进项税额”“已交税金”“销项税额”“进项税额转出”等专栏。</a:t>
            </a:r>
            <a:endParaRPr lang="zh-CN" altLang="en-US"/>
          </a:p>
          <a:p>
            <a:r>
              <a:rPr lang="zh-CN" altLang="en-US"/>
              <a:t>企业从国内采购物资或接受应税劳务等时,应根据增值税专用发票上记载的应计入采购成本或应计入加工、修理修配等物资成本的金额,借记“在途物资”“原材料”“库存商品”等账户;根据增值税专用发票上注明的可抵扣的增值税税额,借记“应交税费——应交增值税(进项税额)”账户;按照应付或实际支付的总额,贷记“应付账款”“应付票据”“银行存款”等账户。购入货物发生的退货,做相反的会计分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(三)小规模纳税企业的核算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小规模纳税企业应当按照不含税销售额和规定的增值税征收率计算缴纳增值税,销售货物或提供应税劳务时只能开具普通发票,不能开具增值税专用发票。小规模纳税企业不享有进项税额的抵扣权,其购进货物或接受应税劳务支付的增值税直接计入有关货物或劳务的成本。</a:t>
            </a:r>
            <a:endParaRPr lang="zh-CN" altLang="en-US"/>
          </a:p>
          <a:p>
            <a:r>
              <a:rPr lang="zh-CN" altLang="en-US"/>
              <a:t>小规模纳税企业购进货物和接受应税劳务时支付的增值税,直接计入有关货物和劳务的成本,借记“原材料”“在途物资”等账户,贷记“银行存款”等账户。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二、应交消费税</a:t>
            </a:r>
            <a:endParaRPr lang="zh-CN" altLang="zh-CN" sz="2600" b="1" dirty="0">
              <a:latin typeface="黑体" panose="02010609060101010101" pitchFamily="49" charset="-122"/>
              <a:ea typeface="黑体" panose="02010609060101010101" pitchFamily="49" charset="-122"/>
            </a:endParaRPr>
          </a:p>
          <a:p>
            <a:r>
              <a:rPr lang="zh-CN" altLang="en-US"/>
              <a:t>消费税是指在我国境内生产、委托加工和进口应税消费品的单位和个人,按其流转额缴纳的一种税。消费税有从价定率和从量定额两种征收方法。采取从价定率方法征收的消费税,以不含增值税的销售额为税基,按照税法规定的税率计算。</a:t>
            </a:r>
            <a:endParaRPr lang="zh-CN" altLang="en-US"/>
          </a:p>
          <a:p>
            <a:r>
              <a:rPr lang="zh-CN" altLang="en-US"/>
              <a:t>企业的销售收入如果包含增值税,应将其换算为不含增值税的销售额。采取从量定额计征的消费税,根据按税法确定的企业应税消费品的数量和单位应税消费品应缴纳的消费税计算确定。企业应在“应交税费”账户下设置“应交消费税”明细账户,核算应交消费税的发生、缴纳情况。该账户的贷方登记应缴纳的消费税,借方登记已缴纳的消费税,期末贷方余额为尚未缴纳的消费税,借方余额为多缴纳的消费税。</a:t>
            </a:r>
            <a:endParaRPr lang="zh-CN" altLang="en-US"/>
          </a:p>
          <a:p>
            <a:r>
              <a:rPr lang="zh-CN" altLang="en-US"/>
              <a:t>企业销售应税消费品应交的消费说,应借记“税金及附加”账户,贷记“应交税费——应交消费税”账户。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三、应交城市维护建设税</a:t>
            </a:r>
            <a:endParaRPr lang="zh-CN" altLang="zh-CN" sz="2600" b="1" dirty="0">
              <a:latin typeface="黑体" panose="02010609060101010101" pitchFamily="49" charset="-122"/>
              <a:ea typeface="黑体" panose="02010609060101010101" pitchFamily="49" charset="-122"/>
            </a:endParaRPr>
          </a:p>
          <a:p>
            <a:r>
              <a:rPr lang="zh-CN" altLang="en-US"/>
              <a:t>城市维护建设税是以增值税、消费税为计税依据征收的一种税。其纳税人为缴纳增值税、消费税的单位和个人,税率因纳税人所在地不同从1%到7%不等。</a:t>
            </a:r>
            <a:endParaRPr lang="zh-CN" altLang="en-US"/>
          </a:p>
          <a:p>
            <a:r>
              <a:rPr lang="zh-CN" altLang="en-US"/>
              <a:t>公式为:</a:t>
            </a:r>
            <a:endParaRPr lang="zh-CN" altLang="en-US"/>
          </a:p>
          <a:p>
            <a:r>
              <a:rPr lang="zh-CN" altLang="en-US"/>
              <a:t>应纳税额=(应交增值税+应交消费税)×适用税率</a:t>
            </a:r>
            <a:endParaRPr lang="zh-CN" altLang="en-US"/>
          </a:p>
          <a:p>
            <a:r>
              <a:rPr lang="zh-CN" altLang="en-US"/>
              <a:t>企业应交的城市维护建设税,借记“税金及附加”等账户,贷记“应交税费——应交城市维护建设税”账户。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应交税费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四、应交教育费附加</a:t>
            </a:r>
            <a:endParaRPr lang="zh-CN" altLang="zh-CN" sz="2600" b="1" dirty="0">
              <a:latin typeface="黑体" panose="02010609060101010101" pitchFamily="49" charset="-122"/>
              <a:ea typeface="黑体" panose="02010609060101010101" pitchFamily="49" charset="-122"/>
            </a:endParaRPr>
          </a:p>
          <a:p>
            <a:r>
              <a:rPr lang="zh-CN" altLang="en-US"/>
              <a:t>教育费附加是国家为了发展教育事业而向企业征收的附加费用,企业应以实际缴纳的增值税、消费税的税额为计税依据,按一定比例计算缴纳。</a:t>
            </a:r>
            <a:endParaRPr lang="zh-CN" altLang="en-US"/>
          </a:p>
          <a:p>
            <a:r>
              <a:rPr lang="zh-CN" altLang="en-US"/>
              <a:t>企业应交的教育费附加,借记“税金及附加”等账户,贷记“应交税费——应交教育费附加”账户。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837815" y="2176780"/>
            <a:ext cx="6361430" cy="3688080"/>
            <a:chOff x="5549" y="2153"/>
            <a:chExt cx="10018" cy="5808"/>
          </a:xfrm>
        </p:grpSpPr>
        <p:grpSp>
          <p:nvGrpSpPr>
            <p:cNvPr id="23556" name="组合 23555"/>
            <p:cNvGrpSpPr/>
            <p:nvPr/>
          </p:nvGrpSpPr>
          <p:grpSpPr>
            <a:xfrm>
              <a:off x="5549" y="215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短期借款</a:t>
                </a:r>
                <a:endParaRPr lang="en-US" altLang="zh-CN" b="1" dirty="0">
                  <a:latin typeface="汉仪中黑S" panose="00020600040101010101" charset="-122"/>
                  <a:ea typeface="汉仪中黑S" panose="00020600040101010101" charset="-122"/>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49" y="336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应付票据及应付账款</a:t>
                </a:r>
                <a:endParaRPr lang="en-US" altLang="zh-CN"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49" y="456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应付职工薪酬</a:t>
                </a:r>
                <a:endParaRPr lang="en-US" altLang="zh-CN" b="1" dirty="0">
                  <a:latin typeface="汉仪中黑S" panose="00020600040101010101" charset="-122"/>
                  <a:ea typeface="汉仪中黑S" panose="00020600040101010101" charset="-122"/>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49" y="576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第四节　应交税费</a:t>
                </a:r>
                <a:endParaRPr lang="en-US" altLang="zh-CN" b="1" dirty="0">
                  <a:latin typeface="汉仪中黑S" panose="00020600040101010101" charset="-122"/>
                  <a:ea typeface="汉仪中黑S" panose="00020600040101010101" charset="-122"/>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a:off x="5549" y="6965"/>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b="1" dirty="0">
                    <a:latin typeface="汉仪中黑S" panose="00020600040101010101" charset="-122"/>
                    <a:ea typeface="汉仪中黑S" panose="00020600040101010101" charset="-122"/>
                    <a:sym typeface="+mn-ea"/>
                  </a:rPr>
                  <a:t>第五节　长期借款	</a:t>
                </a:r>
                <a:endParaRPr lang="en-US" altLang="zh-CN" b="1" dirty="0">
                  <a:latin typeface="汉仪中黑S" panose="00020600040101010101" charset="-122"/>
                  <a:ea typeface="汉仪中黑S" panose="00020600040101010101" charset="-122"/>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12"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长期借款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一、长期借款取得的核算</a:t>
            </a:r>
            <a:endParaRPr lang="zh-CN" altLang="zh-CN" sz="2600" b="1" dirty="0">
              <a:latin typeface="黑体" panose="02010609060101010101" pitchFamily="49" charset="-122"/>
              <a:ea typeface="黑体" panose="02010609060101010101" pitchFamily="49" charset="-122"/>
            </a:endParaRPr>
          </a:p>
          <a:p>
            <a:r>
              <a:rPr lang="zh-CN" altLang="en-US"/>
              <a:t>企业借入长期借款时,应按实际收到的金额,借记“银行存款”账户,贷记“长期借款”账户。</a:t>
            </a:r>
            <a:endParaRPr lang="zh-CN" altLang="en-US"/>
          </a:p>
          <a:p>
            <a:r>
              <a:rPr lang="zh-CN" altLang="en-US"/>
              <a:t>【例6-25】　龙顺公司为了购建一条新的生产线(工期2年),于202×年1月1日向银行借入期限为3年的借款5 000 000元,并当即将资金投入到生产线的建设中。该借款的年利率为6%,单利计息,到期一次还本付息。</a:t>
            </a:r>
            <a:endParaRPr lang="zh-CN" altLang="en-US"/>
          </a:p>
          <a:p>
            <a:r>
              <a:rPr lang="zh-CN" altLang="en-US"/>
              <a:t>龙顺公司应编制会计分录如下:</a:t>
            </a:r>
            <a:endParaRPr lang="zh-CN" altLang="en-US"/>
          </a:p>
          <a:p>
            <a:r>
              <a:rPr lang="zh-CN" altLang="en-US"/>
              <a:t>202×年1月1日,取得借款时:</a:t>
            </a:r>
            <a:endParaRPr lang="zh-CN" altLang="en-US"/>
          </a:p>
          <a:p>
            <a:r>
              <a:rPr lang="zh-CN" altLang="en-US"/>
              <a:t>　借:银行存款	5 000 000</a:t>
            </a:r>
            <a:endParaRPr lang="zh-CN" altLang="en-US"/>
          </a:p>
          <a:p>
            <a:r>
              <a:rPr lang="zh-CN" altLang="en-US"/>
              <a:t>　贷:长期借款	5 000 000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长期借款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二、长期借款利息的核算</a:t>
            </a:r>
            <a:endParaRPr lang="zh-CN" altLang="zh-CN" sz="2600" b="1" dirty="0">
              <a:latin typeface="黑体" panose="02010609060101010101" pitchFamily="49" charset="-122"/>
              <a:ea typeface="黑体" panose="02010609060101010101" pitchFamily="49" charset="-122"/>
            </a:endParaRPr>
          </a:p>
          <a:p>
            <a:r>
              <a:rPr lang="zh-CN" altLang="en-US"/>
              <a:t>按照现行制度规定,应根据权责发生制的要求,长期借款计算确定的利息费用,应当按以下原则计入有关成本、费用:属于筹建期间的,计入管理费用;属于生产经营期间的,计入财务费用。</a:t>
            </a:r>
            <a:endParaRPr lang="zh-CN" altLang="en-US"/>
          </a:p>
          <a:p>
            <a:r>
              <a:rPr lang="zh-CN" altLang="en-US"/>
              <a:t>如果长期借款用于购建固定资产的,在固定资产尚未达到预定可使用状态前,所发生的应当资本化的利息支出数,计入在建工程成本;固定资产达到预定可使用状态后发生的利息支出以及按规定不予资本化的利息支出,计入财务费用。长期借款按合同利率计算确定的应付未付利息,记入“应付利息”账户,借记“在建工程”“制造费用”“财务费用”“研发支出”等账户,贷记“应付利息”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长期借款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三、长期借款偿还本息的核算</a:t>
            </a:r>
            <a:endParaRPr lang="zh-CN" altLang="zh-CN" sz="2600" b="1" dirty="0">
              <a:latin typeface="黑体" panose="02010609060101010101" pitchFamily="49" charset="-122"/>
              <a:ea typeface="黑体" panose="02010609060101010101" pitchFamily="49" charset="-122"/>
            </a:endParaRPr>
          </a:p>
          <a:p>
            <a:r>
              <a:rPr lang="zh-CN" altLang="en-US"/>
              <a:t>企业归还长期借款的本息时,应按归还的金额,借记“长期借款”账户,贷记“银行存款”账户。</a:t>
            </a:r>
            <a:endParaRPr lang="zh-CN" altLang="en-US"/>
          </a:p>
          <a:p>
            <a:r>
              <a:rPr lang="zh-CN" altLang="en-US"/>
              <a:t>【例6-27】　承【例6-26】,龙顺公司用银行存款归还到期的长期借款。</a:t>
            </a:r>
            <a:endParaRPr lang="zh-CN" altLang="en-US"/>
          </a:p>
          <a:p>
            <a:r>
              <a:rPr lang="zh-CN" altLang="en-US"/>
              <a:t>龙顺公司应编制会计分录如下:</a:t>
            </a:r>
            <a:endParaRPr lang="zh-CN" altLang="en-US"/>
          </a:p>
          <a:p>
            <a:r>
              <a:rPr lang="zh-CN" altLang="en-US"/>
              <a:t>　借:长期借款	5 900 000</a:t>
            </a:r>
            <a:endParaRPr lang="zh-CN" altLang="en-US"/>
          </a:p>
          <a:p>
            <a:r>
              <a:rPr lang="zh-CN" altLang="en-US"/>
              <a:t>　贷:银行存款	5 900 000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短期借款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一、短期借款取得的核算</a:t>
            </a:r>
            <a:endParaRPr lang="zh-CN" altLang="zh-CN" sz="2600" b="1" dirty="0">
              <a:latin typeface="黑体" panose="02010609060101010101" pitchFamily="49" charset="-122"/>
              <a:ea typeface="黑体" panose="02010609060101010101" pitchFamily="49" charset="-122"/>
            </a:endParaRPr>
          </a:p>
          <a:p>
            <a:r>
              <a:rPr lang="zh-CN" altLang="en-US"/>
              <a:t>企业从银行或其他金融机构借入款项时,应签订借款合同,注明借款金额、借款利率和还款时间等。企业取得短期借款时,应借记“银行存款”账户,贷记“短期借款”账户。</a:t>
            </a:r>
            <a:endParaRPr lang="zh-CN" altLang="en-US"/>
          </a:p>
          <a:p>
            <a:r>
              <a:rPr lang="zh-CN" altLang="en-US"/>
              <a:t>【例6-1】　龙顺公司于202×年1月1日向银行借入一笔生产经营用短期借款,共计120 000元,期限为9个月,年利率为8%。</a:t>
            </a:r>
            <a:endParaRPr lang="zh-CN" altLang="en-US"/>
          </a:p>
          <a:p>
            <a:r>
              <a:rPr lang="zh-CN" altLang="en-US"/>
              <a:t>龙顺公司1月1日借入短期借款时,应编制会计分录如下:</a:t>
            </a:r>
            <a:endParaRPr lang="zh-CN" altLang="en-US"/>
          </a:p>
          <a:p>
            <a:r>
              <a:rPr lang="zh-CN" altLang="en-US"/>
              <a:t>　借:银行存款	120 000</a:t>
            </a:r>
            <a:endParaRPr lang="zh-CN" altLang="en-US"/>
          </a:p>
          <a:p>
            <a:r>
              <a:rPr lang="zh-CN" altLang="en-US"/>
              <a:t>　贷:短期借款	120 000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短期借款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二、短期借款归还本息的核算</a:t>
            </a:r>
            <a:endParaRPr lang="zh-CN" altLang="zh-CN" sz="2600" b="1" dirty="0">
              <a:latin typeface="黑体" panose="02010609060101010101" pitchFamily="49" charset="-122"/>
              <a:ea typeface="黑体" panose="02010609060101010101" pitchFamily="49" charset="-122"/>
            </a:endParaRPr>
          </a:p>
          <a:p>
            <a:r>
              <a:rPr lang="zh-CN" altLang="en-US"/>
              <a:t>企业取得短期借款而发生的利息费用,一般应作为财务费用处理,计入当期损益。在实际工作中,银行或其他金融机构一般按季度在季末月份结算借款利息,每季度的前两个月不发生利息支出。企业核算利息费用的方法一般采用月末预提,借记“财务费用”账户,贷记“应付利息”账户。</a:t>
            </a:r>
            <a:endParaRPr lang="zh-CN" altLang="en-US"/>
          </a:p>
          <a:p>
            <a:r>
              <a:rPr lang="zh-CN" altLang="en-US"/>
              <a:t>在实际支付利息的月份,应根据已经预提的数额,借记“应付利息”账户;实际支付的利息大于预提数的差额,为当月应负担的利息费用,借记“财务费用”账户;根据实际支付的利息,贷记“银行存款”账户。企业短期借款到期偿还本金时,借记“短期借款”账户,贷记“银行存款”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应付票据及应付账款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一、应付票据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(一)签发应付票据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因购买材料、商品和接受劳务供应等而开出并承兑的商业汇票,应当按其票面金额作为应付票据的入账金额,借记“在途物资”“库存商品”“应付账款”“应交税费——应交增值税(进项税额)”等账户,贷记“应付票据”账户。</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(二)偿还应付票据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应付票据到期支付票款时,应按账面余额予以结转,借记“应付票据”账户,贷记“银行存款”账户。</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(三)转销应付票据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假定该票据为银行承兑汇票,企业到期无力支付票款,应将应付票据的账面余额转作短期借款,借记“应付票据”账户,贷记“短期借款”账户。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应付票据及应付账款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二、应付账款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(一)发生应付账款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购入材料、商品等或接受劳务所产生的应付账款,应按应付金额入账。购入材料、商品等验收入库,但货款尚未支付的,应根据有关凭证(发票账单、随货同行发票上记载的实际价款或暂估价值),借记“在途物资”“原材料”等账户;按可抵扣的增值税额,借记“应交税费——应交增值税(进项税额)”账户;按应付的价款,贷记“应付账款”账户。</a:t>
            </a:r>
            <a:endParaRPr lang="zh-CN" altLang="en-US"/>
          </a:p>
          <a:p>
            <a:r>
              <a:rPr lang="zh-CN" altLang="en-US"/>
              <a:t>应付账款附有现金折扣的,应按照扣除现金折扣前的应付款总额入账。因在折扣期限内付款而获得的现金折扣,应在偿付应付账款时冲减财务费用。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应付票据及应付账款</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(二)偿还应付账款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企业偿还应付账款或开出商业汇票抵付应付账款时,应借记“应付账款”账户,贷记“银行存款”“应付票据”等账户。</a:t>
            </a:r>
            <a:endParaRPr lang="zh-CN" altLang="en-US"/>
          </a:p>
          <a:p>
            <a:r>
              <a:rPr lang="zh-CN" altLang="en-US"/>
              <a:t>【例6-8】　承【例6-6】,3月31日,龙顺公司用银行存款支付上述应付账款。</a:t>
            </a:r>
            <a:endParaRPr lang="zh-CN" altLang="en-US"/>
          </a:p>
          <a:p>
            <a:r>
              <a:rPr lang="zh-CN" altLang="en-US"/>
              <a:t>龙顺公司应编制会计分录如下:</a:t>
            </a:r>
            <a:endParaRPr lang="zh-CN" altLang="en-US"/>
          </a:p>
          <a:p>
            <a:r>
              <a:rPr lang="zh-CN" altLang="en-US"/>
              <a:t>　借:应付账款——A公司	114 090</a:t>
            </a:r>
            <a:endParaRPr lang="zh-CN" altLang="en-US"/>
          </a:p>
          <a:p>
            <a:r>
              <a:rPr lang="zh-CN" altLang="en-US"/>
              <a:t>　贷:银行存款	114 090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应付票据及应付账款</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(三)转销应付账款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企业转销确实无法支付的应付账款(比如因债权人撤销等而产生无法支付的应付账款),应按其账面余额计入营业外收入,借记“应付账款”账户,贷记“营业外收入”账户。</a:t>
            </a:r>
            <a:endParaRPr lang="zh-CN" altLang="en-US"/>
          </a:p>
          <a:p>
            <a:r>
              <a:rPr lang="zh-CN" altLang="en-US"/>
              <a:t>【例6-10】　202×年12月31日,龙顺公司确定一笔应付账款4 000元为无法支付的款项,应予转销。</a:t>
            </a:r>
            <a:endParaRPr lang="zh-CN" altLang="en-US"/>
          </a:p>
          <a:p>
            <a:r>
              <a:rPr lang="zh-CN" altLang="en-US"/>
              <a:t>龙顺公司应编制会计分录如下:</a:t>
            </a:r>
            <a:endParaRPr lang="zh-CN" altLang="en-US"/>
          </a:p>
          <a:p>
            <a:r>
              <a:rPr lang="zh-CN" altLang="en-US"/>
              <a:t>　借:应付账款	4 000</a:t>
            </a:r>
            <a:endParaRPr lang="zh-CN" altLang="en-US"/>
          </a:p>
          <a:p>
            <a:r>
              <a:rPr lang="zh-CN" altLang="en-US"/>
              <a:t>　贷:营业外收入	4 000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应付职工薪酬</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一、职工薪酬的内容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(一)职工的范围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(1)与企业订立正式劳动合同的所有人员,含全职、兼职和临时职工;</a:t>
            </a:r>
            <a:endParaRPr lang="zh-CN" altLang="en-US"/>
          </a:p>
          <a:p>
            <a:r>
              <a:rPr lang="zh-CN" altLang="en-US"/>
              <a:t>(2)虽未与企业订立劳动合同但由企业正式任命的人员,比如公司的董事会成员和监事会成员;</a:t>
            </a:r>
            <a:endParaRPr lang="zh-CN" altLang="en-US"/>
          </a:p>
          <a:p>
            <a:r>
              <a:rPr lang="zh-CN" altLang="en-US"/>
              <a:t>(3)未与企业订立劳动合同或未由其正式任命,但向企业所提供服务与职工所提供服务类似的人员,包括通过企业与劳务中介公司签订用工合同而向企业提供服务的人员。</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4443</Words>
  <Application>WPS 演示</Application>
  <PresentationFormat>宽屏</PresentationFormat>
  <Paragraphs>171</Paragraphs>
  <Slides>22</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短期借款</vt:lpstr>
      <vt:lpstr>第一节　短期借款</vt:lpstr>
      <vt:lpstr>第二节　应付票据及应付账款</vt:lpstr>
      <vt:lpstr>第二节　应付票据及应付账款</vt:lpstr>
      <vt:lpstr>第二节　应付票据及应付账款</vt:lpstr>
      <vt:lpstr>第二节　应付票据及应付账款</vt:lpstr>
      <vt:lpstr>第三节　应付职工薪酬</vt:lpstr>
      <vt:lpstr>第三节　应付职工薪酬</vt:lpstr>
      <vt:lpstr>第三节　应付职工薪酬</vt:lpstr>
      <vt:lpstr>第三节　应付职工薪酬</vt:lpstr>
      <vt:lpstr>第三节　应付职工薪酬</vt:lpstr>
      <vt:lpstr>第四节　应交税费</vt:lpstr>
      <vt:lpstr>第四节　应交税费</vt:lpstr>
      <vt:lpstr>第四节　应交税费</vt:lpstr>
      <vt:lpstr>第四节　应交税费</vt:lpstr>
      <vt:lpstr>第四节　应交税费</vt:lpstr>
      <vt:lpstr>第四节　应交税费</vt:lpstr>
      <vt:lpstr>第五节　长期借款	</vt:lpstr>
      <vt:lpstr>第五节　长期借款	</vt:lpstr>
      <vt:lpstr>第五节　长期借款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BC8D3D3D30014333A51D7681C7F9782C</vt:lpwstr>
  </property>
</Properties>
</file>