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63.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836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第九章　财务会计报告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资产负债表</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(五)根据有关科目余额减去其备抵科目余额后的净额填列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如资产负债表中的“应收账款”“其他应收款”等项目,应当根据“应收账款”“其他应收款”等科目的期末余额减去“坏账准备”科目余额后的净额填列。“固定资产”项目,应当根据“固定资产”科目的余额减去“累计折旧”“固定资产减值准备”备抵科目余额后的净额填列。“无形资产”项目,应当根据“无形资产”科目的期末余额减去“累计摊销”“无形资产减值准备”备抵科目余额后的净额填列。</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(六)综合运用上述填列方法分析填列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如资产负债表中的“存货”项目,需要根据“原材料”“材料采购”“委托加工物资”“周转材料”“材料成本差异”等总账科目余额的分析汇总数,再减去“存货跌价准备”科目余额后的净额填列。</a:t>
            </a:r>
            <a:endParaRPr lang="zh-CN" altLang="en-US"/>
          </a:p>
          <a:p>
            <a:pPr marL="0" algn="l" eaLnBrk="0" fontAlgn="base" hangingPunct="0">
              <a:spcBef>
                <a:spcPts val="1800"/>
              </a:spcBef>
              <a:buClrTx/>
              <a:buSzTx/>
              <a:buFontTx/>
              <a:buNone/>
            </a:pPr>
            <a:r>
              <a:rPr lang="zh-CN" altLang="zh-CN" sz="2600" b="1" dirty="0">
                <a:latin typeface="黑体" panose="02010609060101010101" pitchFamily="49" charset="-122"/>
                <a:ea typeface="黑体" panose="02010609060101010101" pitchFamily="49" charset="-122"/>
              </a:rPr>
              <a:t>四、资产负债表编制举例</a:t>
            </a:r>
            <a:endParaRPr lang="zh-CN" altLang="zh-CN" sz="2600" b="1" dirty="0">
              <a:latin typeface="黑体" panose="02010609060101010101" pitchFamily="49" charset="-122"/>
              <a:ea typeface="黑体" panose="02010609060101010101" pitchFamily="49" charset="-122"/>
            </a:endParaRPr>
          </a:p>
          <a:p>
            <a:r>
              <a:rPr lang="zh-CN" altLang="en-US"/>
              <a:t>详见【例9-7】。</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利润表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一、利润表的概念和结构</a:t>
            </a:r>
            <a:endParaRPr lang="zh-CN" altLang="zh-CN" sz="2600" b="1" dirty="0">
              <a:latin typeface="黑体" panose="02010609060101010101" pitchFamily="49" charset="-122"/>
              <a:ea typeface="黑体" panose="02010609060101010101" pitchFamily="49" charset="-122"/>
            </a:endParaRPr>
          </a:p>
          <a:p>
            <a:r>
              <a:rPr lang="zh-CN" altLang="en-US"/>
              <a:t>利润表又称损益表,是反映企业一定时间内(月份、季度、年度)经营成果的会计报表。</a:t>
            </a:r>
            <a:endParaRPr lang="zh-CN" altLang="en-US"/>
          </a:p>
          <a:p>
            <a:r>
              <a:rPr lang="zh-CN" altLang="en-US"/>
              <a:t>利润表是一张动态报表。通过编制利润表,可以反映企业在一定会计期间的收入、费用、利润(或亏损)的数额、构成情况,帮助财务报表使用者全面了解企业的经营成果,分析企业的获利能力及盈利增长趋势,从而为其做出经济决策提供依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利润表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二、利润表的编制方法</a:t>
            </a:r>
            <a:endParaRPr lang="zh-CN" altLang="zh-CN" sz="2600" b="1" dirty="0">
              <a:latin typeface="黑体" panose="02010609060101010101" pitchFamily="49" charset="-122"/>
              <a:ea typeface="黑体" panose="02010609060101010101" pitchFamily="49" charset="-122"/>
            </a:endParaRPr>
          </a:p>
          <a:p>
            <a:r>
              <a:rPr lang="zh-CN" altLang="en-US"/>
              <a:t>(1)“营业收入”项目,反映企业经营活动所取得的收入总额。本项目应根据“主营业务收入”“其他业务收入”等账户的贷方发生额分析填列。</a:t>
            </a:r>
            <a:endParaRPr lang="zh-CN" altLang="en-US"/>
          </a:p>
          <a:p>
            <a:r>
              <a:rPr lang="zh-CN" altLang="en-US"/>
              <a:t>(2) “营业成本”项目,反映企业经营活动中发生的实际成本。本项目应根据“主营业务成本”“其他业务成本”等账户的借方发生额分析填列。</a:t>
            </a:r>
            <a:endParaRPr lang="zh-CN" altLang="en-US"/>
          </a:p>
          <a:p>
            <a:r>
              <a:rPr lang="zh-CN" altLang="en-US"/>
              <a:t>(3)“税金及附加”项目,反映企业经营活动应负担的消费税、城市维护建设税、资源税、土地增值税、教育费及附加、房产税和车船税等。本项目应根据“应交税费”账户的借方发生额分析填列。</a:t>
            </a:r>
            <a:endParaRPr lang="zh-CN" altLang="en-US"/>
          </a:p>
          <a:p>
            <a:r>
              <a:rPr lang="zh-CN" altLang="en-US">
                <a:sym typeface="+mn-ea"/>
              </a:rPr>
              <a:t>(4)“销售费用”项目,反映企业在销售商品和商品流通企业在购入商品过程中发生的费用。本项目应根据“销售费用”账户的借方发生额分析填列。</a:t>
            </a:r>
            <a:endParaRPr lang="zh-CN" altLang="en-US"/>
          </a:p>
          <a:p>
            <a:r>
              <a:rPr lang="zh-CN" altLang="en-US">
                <a:sym typeface="+mn-ea"/>
              </a:rPr>
              <a:t>(5)“管理费用”项目,反映企业为组织和管理生产经营活动而发生的各项费用。本项目应根据“管理费用”账户的发生额分析填列。</a:t>
            </a:r>
            <a:endParaRPr lang="zh-CN" altLang="en-US"/>
          </a:p>
          <a:p>
            <a:pPr marL="0" inden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利润表</a:t>
            </a:r>
            <a:endParaRPr lang="zh-CN" altLang="en-US"/>
          </a:p>
        </p:txBody>
      </p:sp>
      <p:sp>
        <p:nvSpPr>
          <p:cNvPr id="3" name="内容占位符 2"/>
          <p:cNvSpPr>
            <a:spLocks noGrp="1"/>
          </p:cNvSpPr>
          <p:nvPr>
            <p:ph idx="1"/>
          </p:nvPr>
        </p:nvSpPr>
        <p:spPr/>
        <p:txBody>
          <a:bodyPr/>
          <a:p>
            <a:r>
              <a:rPr lang="zh-CN" altLang="en-US"/>
              <a:t>(6)“财务费用”项目,反映企业在筹资过程中发生的各项费用。本项目应根据“财务费用”账户的发生额分析填列。</a:t>
            </a:r>
            <a:endParaRPr lang="zh-CN" altLang="en-US"/>
          </a:p>
          <a:p>
            <a:r>
              <a:rPr lang="zh-CN" altLang="en-US"/>
              <a:t>(7)“资产减值损失”项目,反映企业确认的资产减值损失。本项目应根据“资产减值损失”账户的发生额分析填列。</a:t>
            </a:r>
            <a:endParaRPr lang="zh-CN" altLang="en-US"/>
          </a:p>
          <a:p>
            <a:r>
              <a:rPr lang="zh-CN" altLang="en-US"/>
              <a:t>(8)“公允价值变动净收益”项目,反映企业确认的交易性金融资产或交易性金融负债的公允价值变动额。本项目应根据“公允价值变动损益”账户的发生额分析填列。</a:t>
            </a:r>
            <a:endParaRPr lang="zh-CN" altLang="en-US"/>
          </a:p>
          <a:p>
            <a:r>
              <a:rPr lang="zh-CN" altLang="en-US"/>
              <a:t>(9)“投资收益”项目,反映企业以各种方式对外投资所取得的收益。如“投资收益”账户的贷方发生额大于借方发生额,则投资收益项目为正数;如“投资收益”账户的贷方发生额小于借方发生额,则投资收益项目应以“-”号填列。</a:t>
            </a:r>
            <a:endParaRPr lang="zh-CN" altLang="en-US"/>
          </a:p>
          <a:p>
            <a:r>
              <a:rPr lang="zh-CN" altLang="en-US"/>
              <a:t>(10)“营业外收入”项目,反映企业发生的与其生产经营活动没有直接关系的业务而产生的收入。本项目应根据“营业外收入”账户的发生额分析填列。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利润表</a:t>
            </a:r>
            <a:endParaRPr lang="zh-CN" altLang="en-US"/>
          </a:p>
        </p:txBody>
      </p:sp>
      <p:sp>
        <p:nvSpPr>
          <p:cNvPr id="3" name="内容占位符 2"/>
          <p:cNvSpPr>
            <a:spLocks noGrp="1"/>
          </p:cNvSpPr>
          <p:nvPr>
            <p:ph idx="1"/>
          </p:nvPr>
        </p:nvSpPr>
        <p:spPr/>
        <p:txBody>
          <a:bodyPr/>
          <a:p>
            <a:r>
              <a:rPr lang="zh-CN" altLang="en-US"/>
              <a:t>(11)“营业外支出”项目,反映企业发生的与其生产经营活动没有直接关系的业务而产生的各项支出。本项目应根据“营业外支出”账户的发生额分析填列。</a:t>
            </a:r>
            <a:endParaRPr lang="zh-CN" altLang="en-US"/>
          </a:p>
          <a:p>
            <a:r>
              <a:rPr lang="zh-CN" altLang="en-US"/>
              <a:t>(12)“利润总额”项目,反映企业实现的利润总额。如为亏损总额,则以“-”号填列。</a:t>
            </a:r>
            <a:endParaRPr lang="zh-CN" altLang="en-US"/>
          </a:p>
          <a:p>
            <a:r>
              <a:rPr lang="zh-CN" altLang="en-US"/>
              <a:t>(13)“所得税费用”项目,反映企业按规定从本期损益中减去的所得税。本项目应根据“所得税费用”账户的发生额分析填列。</a:t>
            </a:r>
            <a:endParaRPr lang="zh-CN" altLang="en-US"/>
          </a:p>
          <a:p>
            <a:r>
              <a:rPr lang="zh-CN" altLang="en-US"/>
              <a:t>(14)“净利润”项目,反映企业所实现的利润中属于本企业的部分。可以根据公式“净利润=利润总额-所得税费用”计算填列,也可以根据“本年利润”账户的借、贷方发生额计算填列。如果出现净亏损,则以“-”号表示。</a:t>
            </a:r>
            <a:endParaRPr lang="zh-CN" altLang="en-US"/>
          </a:p>
          <a:p>
            <a:endParaRPr lang="zh-CN" altLang="en-US" sz="900"/>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三、利润表编制举例</a:t>
            </a:r>
            <a:endParaRPr lang="zh-CN" altLang="zh-CN" sz="2600" b="1" dirty="0">
              <a:latin typeface="黑体" panose="02010609060101010101" pitchFamily="49" charset="-122"/>
              <a:ea typeface="黑体" panose="02010609060101010101" pitchFamily="49" charset="-122"/>
            </a:endParaRPr>
          </a:p>
          <a:p>
            <a:r>
              <a:rPr lang="zh-CN" altLang="en-US"/>
              <a:t>【例9-11】　龙顺公司202×年度的累计发生额如表9-8所示。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现金流量表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一、现金流量表概述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(一)现金流量表的作用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(1)通过现金流量表,可以揭示企业在一定时期内,现金从哪里来,用到哪里去了,了解企业现金流入和流出的原因,为正确进行财务决策提供依据。</a:t>
            </a:r>
            <a:endParaRPr lang="zh-CN" altLang="en-US"/>
          </a:p>
          <a:p>
            <a:r>
              <a:rPr lang="zh-CN" altLang="en-US"/>
              <a:t>(2)通过现金流量表,可以揭示企业经营活动、投资活动、筹资活动的现金流量,详细分析企业现金周转及偿还债务的能力。</a:t>
            </a:r>
            <a:endParaRPr lang="zh-CN" altLang="en-US"/>
          </a:p>
          <a:p>
            <a:r>
              <a:rPr lang="zh-CN" altLang="en-US"/>
              <a:t>(3)通过现金流量表,可以了解企业未来生成现金的能力,为分析和判断企业的财务前景提供依据。</a:t>
            </a:r>
            <a:endParaRPr lang="zh-CN" altLang="en-US"/>
          </a:p>
          <a:p>
            <a:r>
              <a:rPr lang="zh-CN" altLang="en-US"/>
              <a:t>(4)现金流量表为报表使用者提供了按收付实现制、以现金流动为基础的会计报表,有助于分析企业收益的质量,更真实地反映企业的财务状况。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现金流量表</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(二)现金流量表的分类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1.经营活动产生的现金流量</a:t>
            </a:r>
            <a:endParaRPr lang="zh-CN" altLang="en-US"/>
          </a:p>
          <a:p>
            <a:r>
              <a:rPr lang="zh-CN" altLang="en-US"/>
              <a:t>2.投资活动产生的现金流量</a:t>
            </a:r>
            <a:endParaRPr lang="zh-CN" altLang="en-US"/>
          </a:p>
          <a:p>
            <a:r>
              <a:rPr lang="zh-CN" altLang="en-US"/>
              <a:t>3.筹资活动产生的现金流量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现金流量表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二、现金流量表的编制基础</a:t>
            </a:r>
            <a:endParaRPr lang="zh-CN" altLang="zh-CN" sz="2600" b="1" dirty="0">
              <a:latin typeface="黑体" panose="02010609060101010101" pitchFamily="49" charset="-122"/>
              <a:ea typeface="黑体" panose="02010609060101010101" pitchFamily="49" charset="-122"/>
            </a:endParaRPr>
          </a:p>
          <a:p>
            <a:r>
              <a:rPr lang="zh-CN" altLang="en-US"/>
              <a:t>(1)库存现金,是指企业持有的、可随时用于支付的现款,即与会计核算中“库存现金”账户所核算的内容一致。</a:t>
            </a:r>
            <a:endParaRPr lang="zh-CN" altLang="en-US"/>
          </a:p>
          <a:p>
            <a:r>
              <a:rPr lang="zh-CN" altLang="en-US"/>
              <a:t>(2)银行存款,是指企业存在银行或其他金融机构可随时用于支付的存款,即与会计核算中“银行存款”账户所核算的内容基本一致,但对于不能随时支取的定期存款,不作为现金流量表中的现金。</a:t>
            </a:r>
            <a:endParaRPr lang="zh-CN" altLang="en-US"/>
          </a:p>
          <a:p>
            <a:r>
              <a:rPr lang="zh-CN" altLang="en-US"/>
              <a:t>(3)其他货币资金,是指企业存在银行或其他金融机构有特定用途的资金,包括银行汇票存款、银行本票存款、外埠存款、信用证保证金存款、信用卡存款、存出投资款等。</a:t>
            </a:r>
            <a:endParaRPr lang="zh-CN" altLang="en-US"/>
          </a:p>
          <a:p>
            <a:r>
              <a:rPr lang="zh-CN" altLang="en-US"/>
              <a:t>(4)现金等价物,是指企业持有的期限短、流动性强、易于转换为已知金额的现金、价值变动风险很小的短期投资。现金等价物虽然不是现金,但是其支付能力和现金的差别不大,所以可以视同为现金。典型的现金等价物通常是指自购买日起3个月到期的短期债券投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现金流量表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三、现金流量表的结构</a:t>
            </a:r>
            <a:endParaRPr lang="zh-CN" altLang="zh-CN" sz="2600" b="1" dirty="0">
              <a:latin typeface="黑体" panose="02010609060101010101" pitchFamily="49" charset="-122"/>
              <a:ea typeface="黑体" panose="02010609060101010101" pitchFamily="49" charset="-122"/>
            </a:endParaRPr>
          </a:p>
          <a:p>
            <a:r>
              <a:rPr lang="zh-CN" altLang="en-US"/>
              <a:t>我国企业现金流量表采用报告式结构,分类反映经营活动产生的现金流量、投资活动产生的现金流量和筹资活动产生的现金流量,最后汇总反映企业某一期间现金及现金等价物的净增加额。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所有者权益变动表</a:t>
            </a:r>
            <a:endParaRPr lang="zh-CN" altLang="en-US"/>
          </a:p>
        </p:txBody>
      </p:sp>
      <p:sp>
        <p:nvSpPr>
          <p:cNvPr id="3" name="内容占位符 2"/>
          <p:cNvSpPr>
            <a:spLocks noGrp="1"/>
          </p:cNvSpPr>
          <p:nvPr>
            <p:ph idx="1"/>
          </p:nvPr>
        </p:nvSpPr>
        <p:spPr/>
        <p:txBody>
          <a:bodyPr/>
          <a:p>
            <a:r>
              <a:rPr lang="zh-CN" altLang="en-US"/>
              <a:t>所有者权益变动表是反映企业年末所有者权益增减变动情况的报表。通过该表,可以了解企业某一会计年度所有者权益各项目的实收资本、资本公积、其他综合权益、盈余公积和未分配利润等的增加、减少及余额情况,分析其变动原因及预测未来的变动趋势。</a:t>
            </a:r>
            <a:endParaRPr lang="zh-CN" altLang="en-US"/>
          </a:p>
          <a:p>
            <a:r>
              <a:rPr lang="zh-CN" altLang="en-US"/>
              <a:t>按照《企业会计准则第30号——财务报表列表》的规定,所有者权益变动表至少应当单独列示下列信息的项目:</a:t>
            </a:r>
            <a:endParaRPr lang="zh-CN" altLang="en-US"/>
          </a:p>
          <a:p>
            <a:r>
              <a:rPr lang="zh-CN" altLang="en-US"/>
              <a:t>(1)净利润;</a:t>
            </a:r>
            <a:endParaRPr lang="zh-CN" altLang="en-US"/>
          </a:p>
          <a:p>
            <a:r>
              <a:rPr lang="zh-CN" altLang="en-US"/>
              <a:t>(2)直接计入所有者的利得和损失项目及其总额;</a:t>
            </a:r>
            <a:endParaRPr lang="zh-CN" altLang="en-US"/>
          </a:p>
          <a:p>
            <a:r>
              <a:rPr lang="zh-CN" altLang="en-US"/>
              <a:t>(3)会计政策变更和差错更正的累计影响金额;</a:t>
            </a:r>
            <a:endParaRPr lang="zh-CN" altLang="en-US"/>
          </a:p>
          <a:p>
            <a:r>
              <a:rPr lang="zh-CN" altLang="en-US"/>
              <a:t>(4)所有者投入资本和向所有者分配利润等;</a:t>
            </a:r>
            <a:endParaRPr lang="zh-CN" altLang="en-US"/>
          </a:p>
          <a:p>
            <a:r>
              <a:rPr lang="zh-CN" altLang="en-US"/>
              <a:t>(5)按照规定提取的盈余公积;</a:t>
            </a:r>
            <a:endParaRPr lang="zh-CN" altLang="en-US"/>
          </a:p>
          <a:p>
            <a:r>
              <a:rPr lang="zh-CN" altLang="en-US"/>
              <a:t>(6)实收资本、资本公积、其他综合权益、盈余公积和未分配利润的期初和期末余额及调节情况。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004185" y="1691005"/>
            <a:ext cx="6390005" cy="4441825"/>
            <a:chOff x="5504" y="1451"/>
            <a:chExt cx="10063" cy="6995"/>
          </a:xfrm>
        </p:grpSpPr>
        <p:grpSp>
          <p:nvGrpSpPr>
            <p:cNvPr id="23556" name="组合 23555"/>
            <p:cNvGrpSpPr/>
            <p:nvPr/>
          </p:nvGrpSpPr>
          <p:grpSpPr>
            <a:xfrm rot="0">
              <a:off x="5549" y="1451"/>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财务会计报告的概述</a:t>
                </a:r>
                <a:endParaRPr lang="en-US" altLang="zh-CN" b="1" dirty="0">
                  <a:latin typeface="汉仪中黑S" panose="00020600040101010101" charset="-122"/>
                  <a:ea typeface="汉仪中黑S" panose="00020600040101010101" charset="-122"/>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rot="0">
              <a:off x="5549" y="2663"/>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第二节　资产负债表</a:t>
                </a:r>
                <a:endParaRPr lang="en-US" altLang="zh-CN" b="1" dirty="0">
                  <a:latin typeface="汉仪中黑S" panose="00020600040101010101" charset="-122"/>
                  <a:ea typeface="汉仪中黑S"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rot="0">
              <a:off x="5549" y="3863"/>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第三节　利润表</a:t>
                </a:r>
                <a:endParaRPr lang="en-US" altLang="zh-CN" b="1" dirty="0">
                  <a:latin typeface="汉仪中黑S" panose="00020600040101010101" charset="-122"/>
                  <a:ea typeface="汉仪中黑S" panose="00020600040101010101" charset="-122"/>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rot="0">
              <a:off x="5549" y="5063"/>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第四节　现金流量表</a:t>
                </a:r>
                <a:endParaRPr lang="en-US" altLang="zh-CN" b="1" dirty="0">
                  <a:latin typeface="汉仪中黑S" panose="00020600040101010101" charset="-122"/>
                  <a:ea typeface="汉仪中黑S" panose="00020600040101010101" charset="-122"/>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92" name="组合 23591"/>
            <p:cNvGrpSpPr/>
            <p:nvPr/>
          </p:nvGrpSpPr>
          <p:grpSpPr>
            <a:xfrm rot="0">
              <a:off x="5549" y="6263"/>
              <a:ext cx="9938" cy="996"/>
              <a:chOff x="0" y="0"/>
              <a:chExt cx="2972" cy="320"/>
            </a:xfrm>
          </p:grpSpPr>
          <p:sp>
            <p:nvSpPr>
              <p:cNvPr id="23593" name="AutoShape 41"/>
              <p:cNvSpPr/>
              <p:nvPr/>
            </p:nvSpPr>
            <p:spPr>
              <a:xfrm>
                <a:off x="188"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en-US" altLang="zh-CN" b="1" dirty="0">
                    <a:latin typeface="汉仪中黑S" panose="00020600040101010101" charset="-122"/>
                    <a:ea typeface="汉仪中黑S" panose="00020600040101010101" charset="-122"/>
                    <a:sym typeface="+mn-ea"/>
                  </a:rPr>
                  <a:t>第五节　所有者权益变动表</a:t>
                </a:r>
                <a:endParaRPr lang="en-US" altLang="zh-CN" b="1" dirty="0">
                  <a:latin typeface="汉仪中黑S" panose="00020600040101010101" charset="-122"/>
                  <a:ea typeface="汉仪中黑S" panose="00020600040101010101" charset="-122"/>
                </a:endParaRPr>
              </a:p>
            </p:txBody>
          </p:sp>
          <p:grpSp>
            <p:nvGrpSpPr>
              <p:cNvPr id="23594" name="组合 23593"/>
              <p:cNvGrpSpPr/>
              <p:nvPr/>
            </p:nvGrpSpPr>
            <p:grpSpPr>
              <a:xfrm>
                <a:off x="0" y="31"/>
                <a:ext cx="224" cy="240"/>
                <a:chOff x="0" y="0"/>
                <a:chExt cx="1615" cy="1615"/>
              </a:xfrm>
            </p:grpSpPr>
            <p:sp>
              <p:nvSpPr>
                <p:cNvPr id="23595" name="Oval 43"/>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6" name="Oval 44"/>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7" name="Oval 45"/>
                <p:cNvSpPr/>
                <p:nvPr/>
              </p:nvSpPr>
              <p:spPr>
                <a:xfrm>
                  <a:off x="173" y="175"/>
                  <a:ext cx="1262"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8" name="Oval 46"/>
                <p:cNvSpPr/>
                <p:nvPr/>
              </p:nvSpPr>
              <p:spPr>
                <a:xfrm>
                  <a:off x="176" y="176"/>
                  <a:ext cx="1262" cy="1264"/>
                </a:xfrm>
                <a:prstGeom prst="ellipse">
                  <a:avLst/>
                </a:prstGeom>
                <a:gradFill rotWithShape="1">
                  <a:gsLst>
                    <a:gs pos="0">
                      <a:srgbClr val="000000"/>
                    </a:gs>
                    <a:gs pos="100000">
                      <a:srgbClr val="E35E23"/>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9" name="Oval 47"/>
                <p:cNvSpPr/>
                <p:nvPr/>
              </p:nvSpPr>
              <p:spPr>
                <a:xfrm>
                  <a:off x="260" y="256"/>
                  <a:ext cx="1096"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600" name="Oval 48"/>
                <p:cNvSpPr/>
                <p:nvPr/>
              </p:nvSpPr>
              <p:spPr>
                <a:xfrm>
                  <a:off x="259" y="259"/>
                  <a:ext cx="1096" cy="1098"/>
                </a:xfrm>
                <a:prstGeom prst="ellipse">
                  <a:avLst/>
                </a:prstGeom>
                <a:gradFill rotWithShape="1">
                  <a:gsLst>
                    <a:gs pos="0">
                      <a:srgbClr val="E35E23"/>
                    </a:gs>
                    <a:gs pos="100000">
                      <a:srgbClr val="6E2E11"/>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16" name="组合 15"/>
            <p:cNvGrpSpPr/>
            <p:nvPr/>
          </p:nvGrpSpPr>
          <p:grpSpPr>
            <a:xfrm rot="0">
              <a:off x="5504" y="7450"/>
              <a:ext cx="9952" cy="996"/>
              <a:chOff x="0" y="0"/>
              <a:chExt cx="2976" cy="320"/>
            </a:xfrm>
          </p:grpSpPr>
          <p:sp>
            <p:nvSpPr>
              <p:cNvPr id="17"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第六节　会计报表附注</a:t>
                </a:r>
                <a:endParaRPr lang="en-US" altLang="zh-CN" b="1" dirty="0">
                  <a:latin typeface="汉仪中黑S" panose="00020600040101010101" charset="-122"/>
                  <a:ea typeface="汉仪中黑S" panose="00020600040101010101" charset="-122"/>
                </a:endParaRPr>
              </a:p>
            </p:txBody>
          </p:sp>
          <p:grpSp>
            <p:nvGrpSpPr>
              <p:cNvPr id="18" name="组合 17"/>
              <p:cNvGrpSpPr/>
              <p:nvPr/>
            </p:nvGrpSpPr>
            <p:grpSpPr>
              <a:xfrm>
                <a:off x="0" y="67"/>
                <a:ext cx="240" cy="240"/>
                <a:chOff x="0" y="0"/>
                <a:chExt cx="1615" cy="1615"/>
              </a:xfrm>
            </p:grpSpPr>
            <p:sp>
              <p:nvSpPr>
                <p:cNvPr id="19"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0"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1"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4"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5"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6"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28"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第六节　会计报表附注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一、会计报表附注的意义</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(一)提高会计信息的可比性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(二)增进会计信息的可理解性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(三)促使会计信息充分披露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第六节　会计报表附注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二、会计报表附注的内容</a:t>
            </a:r>
            <a:endParaRPr lang="zh-CN" altLang="zh-CN" sz="2600" b="1" dirty="0">
              <a:latin typeface="黑体" panose="02010609060101010101" pitchFamily="49" charset="-122"/>
              <a:ea typeface="黑体" panose="02010609060101010101" pitchFamily="49" charset="-122"/>
            </a:endParaRPr>
          </a:p>
          <a:p>
            <a:r>
              <a:rPr lang="zh-CN" altLang="en-US"/>
              <a:t>(1)企业的基本情况;</a:t>
            </a:r>
            <a:endParaRPr lang="zh-CN" altLang="en-US"/>
          </a:p>
          <a:p>
            <a:r>
              <a:rPr lang="zh-CN" altLang="en-US"/>
              <a:t>(2)财务报表的编制基础;</a:t>
            </a:r>
            <a:endParaRPr lang="zh-CN" altLang="en-US"/>
          </a:p>
          <a:p>
            <a:r>
              <a:rPr lang="zh-CN" altLang="en-US"/>
              <a:t>(3)遵循企业会计准则的声明;</a:t>
            </a:r>
            <a:endParaRPr lang="zh-CN" altLang="en-US"/>
          </a:p>
          <a:p>
            <a:r>
              <a:rPr lang="zh-CN" altLang="en-US"/>
              <a:t>(4)重要会计政策和会计估计;</a:t>
            </a:r>
            <a:endParaRPr lang="zh-CN" altLang="en-US"/>
          </a:p>
          <a:p>
            <a:r>
              <a:rPr lang="zh-CN" altLang="en-US"/>
              <a:t>(5)会计政策和会计估计变更以及差错更正的说明;</a:t>
            </a:r>
            <a:endParaRPr lang="zh-CN" altLang="en-US"/>
          </a:p>
          <a:p>
            <a:r>
              <a:rPr lang="zh-CN" altLang="en-US"/>
              <a:t>(6)报表重要项目的说明;</a:t>
            </a:r>
            <a:endParaRPr lang="zh-CN" altLang="en-US"/>
          </a:p>
          <a:p>
            <a:r>
              <a:rPr lang="zh-CN" altLang="en-US"/>
              <a:t>(7)其他需要说明的重要事项;</a:t>
            </a:r>
            <a:endParaRPr lang="zh-CN" altLang="en-US"/>
          </a:p>
          <a:p>
            <a:r>
              <a:rPr lang="zh-CN" altLang="en-US"/>
              <a:t>(8)有助于会计报表使用者评价企业管理资本的目标、政策及程序的信息。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财务会计报告的概述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一、会计报表的意义</a:t>
            </a:r>
            <a:endParaRPr lang="zh-CN" altLang="zh-CN" sz="2600" b="1" dirty="0">
              <a:latin typeface="黑体" panose="02010609060101010101" pitchFamily="49" charset="-122"/>
              <a:ea typeface="黑体" panose="02010609060101010101" pitchFamily="49" charset="-122"/>
            </a:endParaRPr>
          </a:p>
          <a:p>
            <a:r>
              <a:rPr lang="zh-CN" altLang="en-US"/>
              <a:t>会计报表是以货币为主要计量单位,根据日常核算资料编制的,用来总括地反映各个单位在一定时期内经济活动和财务收支活动情况的报告文件。</a:t>
            </a:r>
            <a:endParaRPr lang="zh-CN" altLang="en-US"/>
          </a:p>
          <a:p>
            <a:r>
              <a:rPr lang="zh-CN" altLang="en-US"/>
              <a:t>企业编制财务会计报告的目的,就是为报告使用者进行决策提供相关信息。会计报告使用者通常包括投资人、债权人、政府及相关机构、企业管理人员、职工和社会公众等。不同的报告使用者对其所提供信息的要求各有不同,因此企业应为其提供更多、更有用的会计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财务会计报告的概述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二、财务报表的组成和分类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(一)财务报表的组成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财务报表是对企业财务状况、经营成果和现金流量的结构性表述。一套完整的财务报表至少应当包括资产负债表、利润表、现金流量表、所有者权益(或股东权益,下同)变动表以及附注。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(二)财务报表的分类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1.按财务报表反映的内容不同,分为动态报表和静态报表</a:t>
            </a:r>
            <a:endParaRPr lang="zh-CN" altLang="en-US"/>
          </a:p>
          <a:p>
            <a:r>
              <a:rPr lang="zh-CN" altLang="en-US"/>
              <a:t>2.按财务报表编报期间的不同,分为中期财务报表和年度财务报表</a:t>
            </a:r>
            <a:endParaRPr lang="zh-CN" altLang="en-US"/>
          </a:p>
          <a:p>
            <a:r>
              <a:rPr lang="zh-CN" altLang="en-US"/>
              <a:t>3.按财务报表编报主体的不同,分为个别财务报表和合并财务报表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财务会计报告的概述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三、会计报表的编制要求</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(一)真实性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(二)完整性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(三)准确性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(四)及时性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资产负债表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一、资产负债表的内容与作用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(一)资产负债表的内容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1.资产</a:t>
            </a:r>
            <a:endParaRPr lang="zh-CN" altLang="en-US"/>
          </a:p>
          <a:p>
            <a:r>
              <a:rPr lang="zh-CN" altLang="en-US"/>
              <a:t>2.负债</a:t>
            </a:r>
            <a:endParaRPr lang="zh-CN" altLang="en-US"/>
          </a:p>
          <a:p>
            <a:r>
              <a:rPr lang="zh-CN" altLang="en-US"/>
              <a:t>3.所有者权益</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(二)资产负债表的作用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1.反映企业拥有和控制的经济资源及其构成情况</a:t>
            </a:r>
            <a:endParaRPr lang="zh-CN" altLang="en-US"/>
          </a:p>
          <a:p>
            <a:r>
              <a:rPr lang="zh-CN" altLang="en-US"/>
              <a:t>2.反映企业权益资本的构成情况</a:t>
            </a:r>
            <a:endParaRPr lang="zh-CN" altLang="en-US"/>
          </a:p>
          <a:p>
            <a:r>
              <a:rPr lang="zh-CN" altLang="en-US"/>
              <a:t>3.反映企业财务结构的优劣和负债经营的合理程度</a:t>
            </a:r>
            <a:endParaRPr lang="zh-CN" altLang="en-US"/>
          </a:p>
          <a:p>
            <a:r>
              <a:rPr lang="zh-CN" altLang="en-US"/>
              <a:t>4.反映企业财务发展状况趋势</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资产负债表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二、资产负债表的结构</a:t>
            </a:r>
            <a:endParaRPr lang="zh-CN" altLang="zh-CN" sz="2600" b="1" dirty="0">
              <a:latin typeface="黑体" panose="02010609060101010101" pitchFamily="49" charset="-122"/>
              <a:ea typeface="黑体" panose="02010609060101010101" pitchFamily="49" charset="-122"/>
            </a:endParaRPr>
          </a:p>
          <a:p>
            <a:r>
              <a:rPr lang="zh-CN" altLang="en-US"/>
              <a:t>目前,国际上流行的资产负债表格式主要有账户式和报告式两种。根据我国《企业会计制度》的规定,我国企业的资产负债表采用账户式结构。</a:t>
            </a:r>
            <a:endParaRPr lang="zh-CN" altLang="en-US"/>
          </a:p>
          <a:p>
            <a:r>
              <a:rPr lang="zh-CN" altLang="en-US"/>
              <a:t>资产负债表由表头、主表和补充资料三部分组成。表头部分列示报表的名称、编制单位、编制日期和货币计量单位等内容,主表部分以若干个报表项目反映编表日企业的资产、负债和所有者权益的具体组成内容及其总额,补充资料部分列示有关资产等报表项目的必要补充项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资产负债表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三、资产负债表的编制方法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(一)根据总账科目余额直接填列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例如,“交易性金融资产”“短期借款”“应付职工薪酬”等项目都是根据其总账科目的期末余额直接填列。资产负债表中的部分项目,都可根据总账科目的期末余额直接填列。</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(二)根据总账科目的余额计算填列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例如,“货币资金”项目需要根据“库存现金”“银行存款”“其他货币资金”三个科目的余额合计数计算填列。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资产负债表</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(三)根据明细科目余额分析填列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这主要是针对“应付账款”“预付账款”和“应收账款”“预收账款”四个项目。因为在企业实际的核算中,当预付与预收业务不多时,可以不设“预付账款”和“预收账款”科目,而将预付和预收的款项分别记入“应付账款”科目的借方和“应收账款”科目的贷方。这时就不能单纯地以“应付账款”和“应收账款”的期末余额直接填列,而应分各个明细科目具体分析填列。例如,“应付账款”项目需要根据“应付账款”“预付账款”所属相关明细科目的期末贷方余额计算填列。</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(四)根据总账科目和明细科目余额分析填列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有些项目,既不能按总账科目余额直接或计算填列,也不能按明细科目余额直接或计算填列,而需要分析总账科目和明细科目余额后再计算填列。如“长期借款”项目,就是根据“长期借款”的期末余额减去长期借款中一年内到期的长期借款部分后填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4289</Words>
  <Application>WPS 演示</Application>
  <PresentationFormat>宽屏</PresentationFormat>
  <Paragraphs>176</Paragraphs>
  <Slides>21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PowerPoint 演示文稿</vt:lpstr>
      <vt:lpstr>第一节　财务会计报告的概述</vt:lpstr>
      <vt:lpstr>第一节　财务会计报告的概述</vt:lpstr>
      <vt:lpstr>第一节　财务会计报告的概述</vt:lpstr>
      <vt:lpstr>第二节　资产负债表</vt:lpstr>
      <vt:lpstr>第二节　资产负债表</vt:lpstr>
      <vt:lpstr>第二节　资产负债表</vt:lpstr>
      <vt:lpstr>第二节　资产负债表</vt:lpstr>
      <vt:lpstr>第二节　资产负债表</vt:lpstr>
      <vt:lpstr>第三节　利润表</vt:lpstr>
      <vt:lpstr>第三节　利润表</vt:lpstr>
      <vt:lpstr>第三节　利润表</vt:lpstr>
      <vt:lpstr>第三节　利润表</vt:lpstr>
      <vt:lpstr>第四节　现金流量表</vt:lpstr>
      <vt:lpstr>第四节　现金流量表</vt:lpstr>
      <vt:lpstr>第四节　现金流量表</vt:lpstr>
      <vt:lpstr>第四节　现金流量表</vt:lpstr>
      <vt:lpstr>第五节　所有者权益变动表</vt:lpstr>
      <vt:lpstr>第六节　会计报表附注</vt:lpstr>
      <vt:lpstr>第六节　会计报表附注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1548B26D652C408AA372D4868F481DEC</vt:lpwstr>
  </property>
</Properties>
</file>