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 id="2147483730" r:id="rId9"/>
    <p:sldMasterId id="2147483740" r:id="rId10"/>
  </p:sldMasterIdLst>
  <p:notesMasterIdLst>
    <p:notesMasterId r:id="rId67"/>
  </p:notesMasterIdLst>
  <p:handoutMasterIdLst>
    <p:handoutMasterId r:id="rId87"/>
  </p:handoutMasterIdLst>
  <p:sldIdLst>
    <p:sldId id="1299" r:id="rId11"/>
    <p:sldId id="1302" r:id="rId12"/>
    <p:sldId id="263" r:id="rId13"/>
    <p:sldId id="1303" r:id="rId14"/>
    <p:sldId id="265" r:id="rId15"/>
    <p:sldId id="339" r:id="rId16"/>
    <p:sldId id="630" r:id="rId17"/>
    <p:sldId id="268" r:id="rId18"/>
    <p:sldId id="269" r:id="rId19"/>
    <p:sldId id="270" r:id="rId20"/>
    <p:sldId id="383" r:id="rId21"/>
    <p:sldId id="347" r:id="rId22"/>
    <p:sldId id="388" r:id="rId23"/>
    <p:sldId id="444" r:id="rId24"/>
    <p:sldId id="348" r:id="rId25"/>
    <p:sldId id="385" r:id="rId26"/>
    <p:sldId id="441" r:id="rId27"/>
    <p:sldId id="272" r:id="rId28"/>
    <p:sldId id="389" r:id="rId29"/>
    <p:sldId id="1304" r:id="rId30"/>
    <p:sldId id="1305" r:id="rId31"/>
    <p:sldId id="1306" r:id="rId32"/>
    <p:sldId id="1307" r:id="rId33"/>
    <p:sldId id="1308" r:id="rId34"/>
    <p:sldId id="1309" r:id="rId35"/>
    <p:sldId id="1310" r:id="rId36"/>
    <p:sldId id="1311" r:id="rId37"/>
    <p:sldId id="1312" r:id="rId38"/>
    <p:sldId id="1313" r:id="rId39"/>
    <p:sldId id="1314" r:id="rId40"/>
    <p:sldId id="1315" r:id="rId41"/>
    <p:sldId id="1316" r:id="rId42"/>
    <p:sldId id="1317" r:id="rId43"/>
    <p:sldId id="400" r:id="rId44"/>
    <p:sldId id="401" r:id="rId45"/>
    <p:sldId id="402" r:id="rId46"/>
    <p:sldId id="408" r:id="rId47"/>
    <p:sldId id="403" r:id="rId48"/>
    <p:sldId id="404" r:id="rId49"/>
    <p:sldId id="415" r:id="rId50"/>
    <p:sldId id="405" r:id="rId51"/>
    <p:sldId id="427" r:id="rId52"/>
    <p:sldId id="406" r:id="rId53"/>
    <p:sldId id="416" r:id="rId54"/>
    <p:sldId id="1143" r:id="rId55"/>
    <p:sldId id="1144" r:id="rId56"/>
    <p:sldId id="1145" r:id="rId57"/>
    <p:sldId id="1147" r:id="rId58"/>
    <p:sldId id="1148" r:id="rId59"/>
    <p:sldId id="1149" r:id="rId60"/>
    <p:sldId id="1151" r:id="rId61"/>
    <p:sldId id="1152" r:id="rId62"/>
    <p:sldId id="1153" r:id="rId63"/>
    <p:sldId id="1154" r:id="rId64"/>
    <p:sldId id="1156" r:id="rId65"/>
    <p:sldId id="1157" r:id="rId66"/>
    <p:sldId id="1158" r:id="rId68"/>
    <p:sldId id="1159" r:id="rId69"/>
    <p:sldId id="1162" r:id="rId70"/>
    <p:sldId id="1166" r:id="rId71"/>
    <p:sldId id="1168" r:id="rId72"/>
    <p:sldId id="941" r:id="rId73"/>
    <p:sldId id="942" r:id="rId74"/>
    <p:sldId id="943" r:id="rId75"/>
    <p:sldId id="944" r:id="rId76"/>
    <p:sldId id="948" r:id="rId77"/>
    <p:sldId id="949" r:id="rId78"/>
    <p:sldId id="950" r:id="rId79"/>
    <p:sldId id="951" r:id="rId80"/>
    <p:sldId id="952" r:id="rId81"/>
    <p:sldId id="953" r:id="rId82"/>
    <p:sldId id="955" r:id="rId83"/>
    <p:sldId id="956" r:id="rId84"/>
    <p:sldId id="1104" r:id="rId85"/>
    <p:sldId id="1301" r:id="rId86"/>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54" userDrawn="1">
          <p15:clr>
            <a:srgbClr val="A4A3A4"/>
          </p15:clr>
        </p15:guide>
        <p15:guide id="2" pos="384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FFCC"/>
    <a:srgbClr val="003366"/>
    <a:srgbClr val="04E1EC"/>
    <a:srgbClr val="0033CC"/>
    <a:srgbClr val="0066CC"/>
    <a:srgbClr val="66FF66"/>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177"/>
    <p:restoredTop sz="94660"/>
  </p:normalViewPr>
  <p:slideViewPr>
    <p:cSldViewPr showGuides="1">
      <p:cViewPr varScale="1">
        <p:scale>
          <a:sx n="84" d="100"/>
          <a:sy n="84" d="100"/>
        </p:scale>
        <p:origin x="-1626" y="-90"/>
      </p:cViewPr>
      <p:guideLst>
        <p:guide orient="horz" pos="2254"/>
        <p:guide pos="3843"/>
      </p:guideLst>
    </p:cSldViewPr>
  </p:slideViewPr>
  <p:notesTextViewPr>
    <p:cViewPr>
      <p:scale>
        <a:sx n="100" d="100"/>
        <a:sy n="100" d="100"/>
      </p:scale>
      <p:origin x="0" y="0"/>
    </p:cViewPr>
  </p:notesTextViewPr>
  <p:sorterViewPr showFormatting="0">
    <p:cViewPr>
      <p:scale>
        <a:sx n="66" d="100"/>
        <a:sy n="66" d="100"/>
      </p:scale>
      <p:origin x="0" y="84"/>
    </p:cViewPr>
  </p:sorterViewPr>
  <p:gridSpacing cx="72008" cy="72008"/>
</p:viewPr>
</file>

<file path=ppt/_rels/presentation.xml.rels><?xml version="1.0" encoding="UTF-8" standalone="yes"?>
<Relationships xmlns="http://schemas.openxmlformats.org/package/2006/relationships"><Relationship Id="rId90" Type="http://schemas.openxmlformats.org/officeDocument/2006/relationships/tableStyles" Target="tableStyles.xml"/><Relationship Id="rId9" Type="http://schemas.openxmlformats.org/officeDocument/2006/relationships/slideMaster" Target="slideMasters/slideMaster8.xml"/><Relationship Id="rId89" Type="http://schemas.openxmlformats.org/officeDocument/2006/relationships/viewProps" Target="viewProps.xml"/><Relationship Id="rId88" Type="http://schemas.openxmlformats.org/officeDocument/2006/relationships/presProps" Target="presProps.xml"/><Relationship Id="rId87" Type="http://schemas.openxmlformats.org/officeDocument/2006/relationships/handoutMaster" Target="handoutMasters/handoutMaster1.xml"/><Relationship Id="rId86" Type="http://schemas.openxmlformats.org/officeDocument/2006/relationships/slide" Target="slides/slide75.xml"/><Relationship Id="rId85" Type="http://schemas.openxmlformats.org/officeDocument/2006/relationships/slide" Target="slides/slide74.xml"/><Relationship Id="rId84" Type="http://schemas.openxmlformats.org/officeDocument/2006/relationships/slide" Target="slides/slide73.xml"/><Relationship Id="rId83" Type="http://schemas.openxmlformats.org/officeDocument/2006/relationships/slide" Target="slides/slide72.xml"/><Relationship Id="rId82" Type="http://schemas.openxmlformats.org/officeDocument/2006/relationships/slide" Target="slides/slide71.xml"/><Relationship Id="rId81" Type="http://schemas.openxmlformats.org/officeDocument/2006/relationships/slide" Target="slides/slide70.xml"/><Relationship Id="rId80" Type="http://schemas.openxmlformats.org/officeDocument/2006/relationships/slide" Target="slides/slide69.xml"/><Relationship Id="rId8" Type="http://schemas.openxmlformats.org/officeDocument/2006/relationships/slideMaster" Target="slideMasters/slideMaster7.xml"/><Relationship Id="rId79" Type="http://schemas.openxmlformats.org/officeDocument/2006/relationships/slide" Target="slides/slide68.xml"/><Relationship Id="rId78" Type="http://schemas.openxmlformats.org/officeDocument/2006/relationships/slide" Target="slides/slide67.xml"/><Relationship Id="rId77" Type="http://schemas.openxmlformats.org/officeDocument/2006/relationships/slide" Target="slides/slide66.xml"/><Relationship Id="rId76" Type="http://schemas.openxmlformats.org/officeDocument/2006/relationships/slide" Target="slides/slide65.xml"/><Relationship Id="rId75" Type="http://schemas.openxmlformats.org/officeDocument/2006/relationships/slide" Target="slides/slide64.xml"/><Relationship Id="rId74" Type="http://schemas.openxmlformats.org/officeDocument/2006/relationships/slide" Target="slides/slide63.xml"/><Relationship Id="rId73" Type="http://schemas.openxmlformats.org/officeDocument/2006/relationships/slide" Target="slides/slide62.xml"/><Relationship Id="rId72" Type="http://schemas.openxmlformats.org/officeDocument/2006/relationships/slide" Target="slides/slide61.xml"/><Relationship Id="rId71" Type="http://schemas.openxmlformats.org/officeDocument/2006/relationships/slide" Target="slides/slide60.xml"/><Relationship Id="rId70" Type="http://schemas.openxmlformats.org/officeDocument/2006/relationships/slide" Target="slides/slide59.xml"/><Relationship Id="rId7" Type="http://schemas.openxmlformats.org/officeDocument/2006/relationships/slideMaster" Target="slideMasters/slideMaster6.xml"/><Relationship Id="rId69" Type="http://schemas.openxmlformats.org/officeDocument/2006/relationships/slide" Target="slides/slide58.xml"/><Relationship Id="rId68" Type="http://schemas.openxmlformats.org/officeDocument/2006/relationships/slide" Target="slides/slide57.xml"/><Relationship Id="rId67" Type="http://schemas.openxmlformats.org/officeDocument/2006/relationships/notesMaster" Target="notesMasters/notesMaster1.xml"/><Relationship Id="rId66" Type="http://schemas.openxmlformats.org/officeDocument/2006/relationships/slide" Target="slides/slide56.xml"/><Relationship Id="rId65" Type="http://schemas.openxmlformats.org/officeDocument/2006/relationships/slide" Target="slides/slide55.xml"/><Relationship Id="rId64" Type="http://schemas.openxmlformats.org/officeDocument/2006/relationships/slide" Target="slides/slide54.xml"/><Relationship Id="rId63" Type="http://schemas.openxmlformats.org/officeDocument/2006/relationships/slide" Target="slides/slide53.xml"/><Relationship Id="rId62" Type="http://schemas.openxmlformats.org/officeDocument/2006/relationships/slide" Target="slides/slide52.xml"/><Relationship Id="rId61" Type="http://schemas.openxmlformats.org/officeDocument/2006/relationships/slide" Target="slides/slide51.xml"/><Relationship Id="rId60" Type="http://schemas.openxmlformats.org/officeDocument/2006/relationships/slide" Target="slides/slide50.xml"/><Relationship Id="rId6" Type="http://schemas.openxmlformats.org/officeDocument/2006/relationships/slideMaster" Target="slideMasters/slideMaster5.xml"/><Relationship Id="rId59" Type="http://schemas.openxmlformats.org/officeDocument/2006/relationships/slide" Target="slides/slide49.xml"/><Relationship Id="rId58" Type="http://schemas.openxmlformats.org/officeDocument/2006/relationships/slide" Target="slides/slide48.xml"/><Relationship Id="rId57" Type="http://schemas.openxmlformats.org/officeDocument/2006/relationships/slide" Target="slides/slide47.xml"/><Relationship Id="rId56" Type="http://schemas.openxmlformats.org/officeDocument/2006/relationships/slide" Target="slides/slide46.xml"/><Relationship Id="rId55" Type="http://schemas.openxmlformats.org/officeDocument/2006/relationships/slide" Target="slides/slide45.xml"/><Relationship Id="rId54" Type="http://schemas.openxmlformats.org/officeDocument/2006/relationships/slide" Target="slides/slide44.xml"/><Relationship Id="rId53" Type="http://schemas.openxmlformats.org/officeDocument/2006/relationships/slide" Target="slides/slide43.xml"/><Relationship Id="rId52" Type="http://schemas.openxmlformats.org/officeDocument/2006/relationships/slide" Target="slides/slide42.xml"/><Relationship Id="rId51" Type="http://schemas.openxmlformats.org/officeDocument/2006/relationships/slide" Target="slides/slide41.xml"/><Relationship Id="rId50" Type="http://schemas.openxmlformats.org/officeDocument/2006/relationships/slide" Target="slides/slide40.xml"/><Relationship Id="rId5" Type="http://schemas.openxmlformats.org/officeDocument/2006/relationships/slideMaster" Target="slideMasters/slideMaster4.xml"/><Relationship Id="rId49" Type="http://schemas.openxmlformats.org/officeDocument/2006/relationships/slide" Target="slides/slide39.xml"/><Relationship Id="rId48" Type="http://schemas.openxmlformats.org/officeDocument/2006/relationships/slide" Target="slides/slide38.xml"/><Relationship Id="rId47" Type="http://schemas.openxmlformats.org/officeDocument/2006/relationships/slide" Target="slides/slide37.xml"/><Relationship Id="rId46" Type="http://schemas.openxmlformats.org/officeDocument/2006/relationships/slide" Target="slides/slide36.xml"/><Relationship Id="rId45" Type="http://schemas.openxmlformats.org/officeDocument/2006/relationships/slide" Target="slides/slide35.xml"/><Relationship Id="rId44" Type="http://schemas.openxmlformats.org/officeDocument/2006/relationships/slide" Target="slides/slide34.xml"/><Relationship Id="rId43" Type="http://schemas.openxmlformats.org/officeDocument/2006/relationships/slide" Target="slides/slide33.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slide" Target="slides/slide1.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image" Target="../media/image2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6048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b="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60483"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b="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60484"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b="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60485"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fontAlgn="base" hangingPunct="1">
              <a:buNone/>
            </a:pPr>
            <a:fld id="{9A0DB2DC-4C9A-4742-B13C-FB6460FD3503}" type="slidenum">
              <a:rPr lang="en-US" altLang="zh-CN" sz="1200" b="0" strike="noStrike" noProof="1" dirty="0">
                <a:latin typeface="Arial" panose="020B0604020202020204" pitchFamily="34" charset="0"/>
                <a:ea typeface="宋体" panose="02010600030101010101" pitchFamily="2" charset="-122"/>
                <a:cs typeface="+mn-cs"/>
              </a:rPr>
            </a:fld>
            <a:endParaRPr lang="en-US" altLang="zh-CN" sz="1200" b="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b="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3"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b="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388" name="Rectangle 4"/>
          <p:cNvSpPr>
            <a:spLocks noRo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5125"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6"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b="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fontAlgn="base" hangingPunct="1">
              <a:buNone/>
            </a:pPr>
            <a:fld id="{9A0DB2DC-4C9A-4742-B13C-FB6460FD3503}" type="slidenum">
              <a:rPr lang="en-US" altLang="zh-CN" sz="1200" b="0" strike="noStrike" noProof="1" dirty="0">
                <a:latin typeface="Arial" panose="020B0604020202020204" pitchFamily="34" charset="0"/>
                <a:ea typeface="宋体" panose="02010600030101010101" pitchFamily="2" charset="-122"/>
                <a:cs typeface="+mn-cs"/>
              </a:rPr>
            </a:fld>
            <a:endParaRPr lang="en-US" altLang="zh-CN" sz="1200" b="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49" name="幻灯片图像占位符 1"/>
          <p:cNvSpPr>
            <a:spLocks noRot="1" noTextEdit="1"/>
          </p:cNvSpPr>
          <p:nvPr>
            <p:ph type="sldImg"/>
          </p:nvPr>
        </p:nvSpPr>
        <p:spPr/>
      </p:sp>
      <p:sp>
        <p:nvSpPr>
          <p:cNvPr id="13005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hyperlink" Target="..\&#20316;&#19994;&#31995;&#32479;" TargetMode="External"/><Relationship Id="rId7" Type="http://schemas.openxmlformats.org/officeDocument/2006/relationships/hyperlink" Target="..\&#25945;&#23398;&#35270;&#39057;" TargetMode="External"/><Relationship Id="rId6" Type="http://schemas.openxmlformats.org/officeDocument/2006/relationships/hyperlink" Target="..\&#25945;&#23398;&#22823;&#32434;" TargetMode="External"/><Relationship Id="rId5" Type="http://schemas.openxmlformats.org/officeDocument/2006/relationships/hyperlink" Target="..\&#25945;&#23398;&#26696;&#21015;" TargetMode="External"/><Relationship Id="rId4" Type="http://schemas.openxmlformats.org/officeDocument/2006/relationships/hyperlink" Target="..\CPA&#32771;&#35797;&#39064;" TargetMode="External"/><Relationship Id="rId3" Type="http://schemas.openxmlformats.org/officeDocument/2006/relationships/hyperlink" Target="..\&#20250;&#35745;&#20934;&#21017;" TargetMode="External"/><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hyperlink" Target="..\&#20316;&#19994;&#31995;&#32479;" TargetMode="External"/><Relationship Id="rId7" Type="http://schemas.openxmlformats.org/officeDocument/2006/relationships/hyperlink" Target="..\&#25945;&#23398;&#35270;&#39057;" TargetMode="External"/><Relationship Id="rId6" Type="http://schemas.openxmlformats.org/officeDocument/2006/relationships/hyperlink" Target="..\&#25945;&#23398;&#22823;&#32434;" TargetMode="External"/><Relationship Id="rId5" Type="http://schemas.openxmlformats.org/officeDocument/2006/relationships/hyperlink" Target="..\&#25945;&#23398;&#26696;&#21015;" TargetMode="External"/><Relationship Id="rId4" Type="http://schemas.openxmlformats.org/officeDocument/2006/relationships/hyperlink" Target="..\CPA&#32771;&#35797;&#39064;" TargetMode="External"/><Relationship Id="rId3" Type="http://schemas.openxmlformats.org/officeDocument/2006/relationships/hyperlink" Target="..\&#20250;&#35745;&#20934;&#21017;" TargetMode="External"/><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hyperlink" Target="..\&#20316;&#19994;&#31995;&#32479;" TargetMode="External"/><Relationship Id="rId7" Type="http://schemas.openxmlformats.org/officeDocument/2006/relationships/hyperlink" Target="..\&#25945;&#23398;&#35270;&#39057;" TargetMode="External"/><Relationship Id="rId6" Type="http://schemas.openxmlformats.org/officeDocument/2006/relationships/hyperlink" Target="..\&#25945;&#23398;&#22823;&#32434;" TargetMode="External"/><Relationship Id="rId5" Type="http://schemas.openxmlformats.org/officeDocument/2006/relationships/hyperlink" Target="..\&#25945;&#23398;&#26696;&#21015;" TargetMode="External"/><Relationship Id="rId4" Type="http://schemas.openxmlformats.org/officeDocument/2006/relationships/hyperlink" Target="..\CPA&#32771;&#35797;&#39064;" TargetMode="External"/><Relationship Id="rId3" Type="http://schemas.openxmlformats.org/officeDocument/2006/relationships/hyperlink" Target="..\&#20250;&#35745;&#20934;&#21017;" TargetMode="External"/><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hyperlink" Target="..\&#20316;&#19994;&#31995;&#32479;" TargetMode="External"/><Relationship Id="rId7" Type="http://schemas.openxmlformats.org/officeDocument/2006/relationships/hyperlink" Target="..\&#25945;&#23398;&#35270;&#39057;" TargetMode="External"/><Relationship Id="rId6" Type="http://schemas.openxmlformats.org/officeDocument/2006/relationships/hyperlink" Target="..\&#25945;&#23398;&#22823;&#32434;" TargetMode="External"/><Relationship Id="rId5" Type="http://schemas.openxmlformats.org/officeDocument/2006/relationships/hyperlink" Target="..\&#25945;&#23398;&#26696;&#21015;" TargetMode="External"/><Relationship Id="rId4" Type="http://schemas.openxmlformats.org/officeDocument/2006/relationships/hyperlink" Target="..\CPA&#32771;&#35797;&#39064;" TargetMode="External"/><Relationship Id="rId3" Type="http://schemas.openxmlformats.org/officeDocument/2006/relationships/hyperlink" Target="..\&#20250;&#35745;&#20934;&#21017;" TargetMode="External"/><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8194" name="AutoShape 7"/>
          <p:cNvSpPr/>
          <p:nvPr userDrawn="1"/>
        </p:nvSpPr>
        <p:spPr>
          <a:xfrm>
            <a:off x="914400" y="2393950"/>
            <a:ext cx="10363200" cy="109538"/>
          </a:xfrm>
          <a:custGeom>
            <a:avLst/>
            <a:gdLst/>
            <a:ahLst/>
            <a:cxnLst>
              <a:cxn ang="0">
                <a:pos x="0" y="0"/>
              </a:cxn>
              <a:cxn ang="0">
                <a:pos x="0" y="0"/>
              </a:cxn>
              <a:cxn ang="0">
                <a:pos x="0" y="0"/>
              </a:cxn>
              <a:cxn ang="0">
                <a:pos x="0" y="0"/>
              </a:cxn>
              <a:cxn ang="0">
                <a:pos x="0" y="0"/>
              </a:cxn>
              <a:cxn ang="0">
                <a:pos x="0" y="0"/>
              </a:cxn>
            </a:cxnLst>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cap="flat" cmpd="sng">
            <a:solidFill>
              <a:schemeClr val="accent2"/>
            </a:solidFill>
            <a:prstDash val="solid"/>
            <a:miter/>
            <a:headEnd type="none" w="med" len="med"/>
            <a:tailEnd type="none" w="med" len="med"/>
          </a:ln>
        </p:spPr>
        <p:txBody>
          <a:bodyPr/>
          <a:p>
            <a:endParaRPr lang="zh-CN" altLang="en-US"/>
          </a:p>
        </p:txBody>
      </p:sp>
      <p:sp>
        <p:nvSpPr>
          <p:cNvPr id="8195" name="Rectangle 8"/>
          <p:cNvSpPr/>
          <p:nvPr userDrawn="1"/>
        </p:nvSpPr>
        <p:spPr>
          <a:xfrm>
            <a:off x="0" y="0"/>
            <a:ext cx="12192000" cy="260350"/>
          </a:xfrm>
          <a:prstGeom prst="rect">
            <a:avLst/>
          </a:prstGeom>
          <a:gradFill rotWithShape="1">
            <a:gsLst>
              <a:gs pos="0">
                <a:srgbClr val="003366"/>
              </a:gs>
              <a:gs pos="100000">
                <a:srgbClr val="E7ECF1">
                  <a:alpha val="0"/>
                </a:srgbClr>
              </a:gs>
            </a:gsLst>
            <a:lin ang="0" scaled="1"/>
            <a:tileRect/>
          </a:gra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8196" name="AutoShape 9"/>
          <p:cNvSpPr/>
          <p:nvPr userDrawn="1"/>
        </p:nvSpPr>
        <p:spPr>
          <a:xfrm>
            <a:off x="0" y="193675"/>
            <a:ext cx="228600" cy="180975"/>
          </a:xfrm>
          <a:prstGeom prst="roundRect">
            <a:avLst>
              <a:gd name="adj" fmla="val 16667"/>
            </a:avLst>
          </a:prstGeom>
          <a:solidFill>
            <a:srgbClr val="FF99FF">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99FF"/>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8197" name="AutoShape 10"/>
          <p:cNvSpPr/>
          <p:nvPr userDrawn="1"/>
        </p:nvSpPr>
        <p:spPr>
          <a:xfrm>
            <a:off x="203200" y="152400"/>
            <a:ext cx="228600" cy="180975"/>
          </a:xfrm>
          <a:prstGeom prst="roundRect">
            <a:avLst>
              <a:gd name="adj" fmla="val 16667"/>
            </a:avLst>
          </a:prstGeom>
          <a:solidFill>
            <a:srgbClr val="00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00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8198" name="AutoShape 11"/>
          <p:cNvSpPr/>
          <p:nvPr userDrawn="1"/>
        </p:nvSpPr>
        <p:spPr>
          <a:xfrm>
            <a:off x="103717" y="34925"/>
            <a:ext cx="228600" cy="180975"/>
          </a:xfrm>
          <a:prstGeom prst="roundRect">
            <a:avLst>
              <a:gd name="adj" fmla="val 16667"/>
            </a:avLst>
          </a:prstGeom>
          <a:solidFill>
            <a:srgbClr val="FF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8199" name="AutoShape 12"/>
          <p:cNvSpPr/>
          <p:nvPr userDrawn="1"/>
        </p:nvSpPr>
        <p:spPr>
          <a:xfrm>
            <a:off x="1871133" y="0"/>
            <a:ext cx="287867" cy="188913"/>
          </a:xfrm>
          <a:prstGeom prst="parallelogram">
            <a:avLst>
              <a:gd name="adj" fmla="val 28571"/>
            </a:avLst>
          </a:prstGeom>
          <a:solidFill>
            <a:srgbClr val="FF0066">
              <a:alpha val="70195"/>
            </a:srgbClr>
          </a:soli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21" name="Text Box 13"/>
          <p:cNvSpPr txBox="1">
            <a:spLocks noChangeArrowheads="1"/>
          </p:cNvSpPr>
          <p:nvPr userDrawn="1"/>
        </p:nvSpPr>
        <p:spPr bwMode="auto">
          <a:xfrm>
            <a:off x="527051" y="0"/>
            <a:ext cx="4705351"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会计学原理   </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6</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  </a:t>
            </a: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rPr>
              <a:t>会计账簿</a:t>
            </a:r>
            <a:endPar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endParaRPr>
          </a:p>
        </p:txBody>
      </p:sp>
      <p:sp>
        <p:nvSpPr>
          <p:cNvPr id="61442" name="Rectangle 2"/>
          <p:cNvSpPr>
            <a:spLocks noGrp="1" noChangeArrowheads="1"/>
          </p:cNvSpPr>
          <p:nvPr>
            <p:ph type="ctrTitle"/>
          </p:nvPr>
        </p:nvSpPr>
        <p:spPr>
          <a:xfrm>
            <a:off x="914400" y="990600"/>
            <a:ext cx="10363200" cy="1371600"/>
          </a:xfrm>
        </p:spPr>
        <p:txBody>
          <a:bodyPr anchor="b"/>
          <a:lstStyle>
            <a:lvl1pPr>
              <a:defRPr sz="3600"/>
            </a:lvl1pPr>
          </a:lstStyle>
          <a:p>
            <a:pPr fontAlgn="base"/>
            <a:r>
              <a:rPr lang="zh-CN" altLang="en-US" strike="noStrike" noProof="1"/>
              <a:t>单击此处编辑母版标题样式</a:t>
            </a:r>
            <a:endParaRPr lang="zh-CN" altLang="en-US" strike="noStrike" noProof="1"/>
          </a:p>
        </p:txBody>
      </p:sp>
      <p:sp>
        <p:nvSpPr>
          <p:cNvPr id="61443" name="Rectangle 3"/>
          <p:cNvSpPr>
            <a:spLocks noGrp="1" noChangeArrowheads="1"/>
          </p:cNvSpPr>
          <p:nvPr>
            <p:ph type="subTitle" idx="1"/>
          </p:nvPr>
        </p:nvSpPr>
        <p:spPr>
          <a:xfrm>
            <a:off x="1930400" y="3429000"/>
            <a:ext cx="9347200" cy="1600200"/>
          </a:xfrm>
        </p:spPr>
        <p:txBody>
          <a:bodyPr/>
          <a:lstStyle>
            <a:lvl1pPr marL="0" indent="0">
              <a:defRPr sz="2200"/>
            </a:lvl1pPr>
          </a:lstStyle>
          <a:p>
            <a:pPr fontAlgn="base"/>
            <a:r>
              <a:rPr lang="zh-CN" altLang="en-US" strike="noStrike" noProof="1"/>
              <a:t>单击此处编辑母版副标题样式</a:t>
            </a:r>
            <a:endParaRPr lang="zh-CN" altLang="en-US" strike="noStrike" noProof="1"/>
          </a:p>
        </p:txBody>
      </p:sp>
      <p:sp>
        <p:nvSpPr>
          <p:cNvPr id="22" name="Rectangle 4"/>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24" name="Rectangle 6"/>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p>
            <a:pPr algn="r" fontAlgn="base">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Verdana" panose="020B0604030504040204" pitchFamily="34" charset="0"/>
            </a:endParaRPr>
          </a:p>
        </p:txBody>
      </p:sp>
      <p:pic>
        <p:nvPicPr>
          <p:cNvPr id="2052" name="图片 3"/>
          <p:cNvPicPr>
            <a:picLocks noChangeAspect="1"/>
          </p:cNvPicPr>
          <p:nvPr userDrawn="1"/>
        </p:nvPicPr>
        <p:blipFill>
          <a:blip r:embed="rId2"/>
          <a:stretch>
            <a:fillRect/>
          </a:stretch>
        </p:blipFill>
        <p:spPr>
          <a:xfrm>
            <a:off x="9288145" y="0"/>
            <a:ext cx="2146300" cy="352425"/>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65117" y="304800"/>
            <a:ext cx="2669116" cy="58610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755651" y="304800"/>
            <a:ext cx="7806267" cy="58610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9218" name="AutoShape 7"/>
          <p:cNvSpPr/>
          <p:nvPr userDrawn="1"/>
        </p:nvSpPr>
        <p:spPr>
          <a:xfrm>
            <a:off x="914400" y="2393950"/>
            <a:ext cx="10363200" cy="109538"/>
          </a:xfrm>
          <a:custGeom>
            <a:avLst/>
            <a:gdLst/>
            <a:ahLst/>
            <a:cxnLst>
              <a:cxn ang="0">
                <a:pos x="0" y="0"/>
              </a:cxn>
              <a:cxn ang="0">
                <a:pos x="0" y="0"/>
              </a:cxn>
              <a:cxn ang="0">
                <a:pos x="0" y="0"/>
              </a:cxn>
              <a:cxn ang="0">
                <a:pos x="0" y="0"/>
              </a:cxn>
              <a:cxn ang="0">
                <a:pos x="0" y="0"/>
              </a:cxn>
              <a:cxn ang="0">
                <a:pos x="0" y="0"/>
              </a:cxn>
            </a:cxnLst>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cap="flat" cmpd="sng">
            <a:solidFill>
              <a:schemeClr val="accent2"/>
            </a:solidFill>
            <a:prstDash val="solid"/>
            <a:miter/>
            <a:headEnd type="none" w="med" len="med"/>
            <a:tailEnd type="none" w="med" len="med"/>
          </a:ln>
        </p:spPr>
        <p:txBody>
          <a:bodyPr/>
          <a:p>
            <a:endParaRPr lang="zh-CN" altLang="en-US"/>
          </a:p>
        </p:txBody>
      </p:sp>
      <p:sp>
        <p:nvSpPr>
          <p:cNvPr id="9219" name="Rectangle 8"/>
          <p:cNvSpPr/>
          <p:nvPr userDrawn="1"/>
        </p:nvSpPr>
        <p:spPr>
          <a:xfrm>
            <a:off x="0" y="0"/>
            <a:ext cx="12192000" cy="260350"/>
          </a:xfrm>
          <a:prstGeom prst="rect">
            <a:avLst/>
          </a:prstGeom>
          <a:gradFill rotWithShape="1">
            <a:gsLst>
              <a:gs pos="0">
                <a:srgbClr val="003366"/>
              </a:gs>
              <a:gs pos="100000">
                <a:srgbClr val="E7ECF1">
                  <a:alpha val="0"/>
                </a:srgbClr>
              </a:gs>
            </a:gsLst>
            <a:lin ang="0" scaled="1"/>
            <a:tileRect/>
          </a:gra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9220" name="AutoShape 9"/>
          <p:cNvSpPr/>
          <p:nvPr userDrawn="1"/>
        </p:nvSpPr>
        <p:spPr>
          <a:xfrm>
            <a:off x="0" y="193675"/>
            <a:ext cx="228600" cy="180975"/>
          </a:xfrm>
          <a:prstGeom prst="roundRect">
            <a:avLst>
              <a:gd name="adj" fmla="val 16667"/>
            </a:avLst>
          </a:prstGeom>
          <a:solidFill>
            <a:srgbClr val="FF99FF">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99FF"/>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9221" name="AutoShape 10"/>
          <p:cNvSpPr/>
          <p:nvPr userDrawn="1"/>
        </p:nvSpPr>
        <p:spPr>
          <a:xfrm>
            <a:off x="203200" y="152400"/>
            <a:ext cx="228600" cy="180975"/>
          </a:xfrm>
          <a:prstGeom prst="roundRect">
            <a:avLst>
              <a:gd name="adj" fmla="val 16667"/>
            </a:avLst>
          </a:prstGeom>
          <a:solidFill>
            <a:srgbClr val="00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00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9222" name="AutoShape 11"/>
          <p:cNvSpPr/>
          <p:nvPr userDrawn="1"/>
        </p:nvSpPr>
        <p:spPr>
          <a:xfrm>
            <a:off x="103717" y="34925"/>
            <a:ext cx="228600" cy="180975"/>
          </a:xfrm>
          <a:prstGeom prst="roundRect">
            <a:avLst>
              <a:gd name="adj" fmla="val 16667"/>
            </a:avLst>
          </a:prstGeom>
          <a:solidFill>
            <a:srgbClr val="FF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9223" name="AutoShape 12"/>
          <p:cNvSpPr/>
          <p:nvPr userDrawn="1"/>
        </p:nvSpPr>
        <p:spPr>
          <a:xfrm>
            <a:off x="1871133" y="0"/>
            <a:ext cx="287867" cy="188913"/>
          </a:xfrm>
          <a:prstGeom prst="parallelogram">
            <a:avLst>
              <a:gd name="adj" fmla="val 28571"/>
            </a:avLst>
          </a:prstGeom>
          <a:solidFill>
            <a:srgbClr val="FF0066">
              <a:alpha val="70192"/>
            </a:srgbClr>
          </a:soli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21" name="Text Box 13"/>
          <p:cNvSpPr txBox="1">
            <a:spLocks noChangeArrowheads="1"/>
          </p:cNvSpPr>
          <p:nvPr userDrawn="1"/>
        </p:nvSpPr>
        <p:spPr bwMode="auto">
          <a:xfrm>
            <a:off x="527051" y="0"/>
            <a:ext cx="4705351"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会计学原理   </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6</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  </a:t>
            </a: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rPr>
              <a:t>会计账簿</a:t>
            </a:r>
            <a:endPar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endParaRPr>
          </a:p>
        </p:txBody>
      </p:sp>
      <p:sp>
        <p:nvSpPr>
          <p:cNvPr id="61442" name="Rectangle 2"/>
          <p:cNvSpPr>
            <a:spLocks noGrp="1" noChangeArrowheads="1"/>
          </p:cNvSpPr>
          <p:nvPr>
            <p:ph type="ctrTitle"/>
          </p:nvPr>
        </p:nvSpPr>
        <p:spPr>
          <a:xfrm>
            <a:off x="914400" y="990600"/>
            <a:ext cx="10363200" cy="1371600"/>
          </a:xfrm>
        </p:spPr>
        <p:txBody>
          <a:bodyPr anchor="b"/>
          <a:lstStyle>
            <a:lvl1pPr>
              <a:defRPr sz="3600"/>
            </a:lvl1pPr>
          </a:lstStyle>
          <a:p>
            <a:pPr fontAlgn="base"/>
            <a:r>
              <a:rPr lang="zh-CN" altLang="en-US" strike="noStrike" noProof="1"/>
              <a:t>单击此处编辑母版标题样式</a:t>
            </a:r>
            <a:endParaRPr lang="zh-CN" altLang="en-US" strike="noStrike" noProof="1"/>
          </a:p>
        </p:txBody>
      </p:sp>
      <p:sp>
        <p:nvSpPr>
          <p:cNvPr id="61443" name="Rectangle 3"/>
          <p:cNvSpPr>
            <a:spLocks noGrp="1" noChangeArrowheads="1"/>
          </p:cNvSpPr>
          <p:nvPr>
            <p:ph type="subTitle" idx="1"/>
          </p:nvPr>
        </p:nvSpPr>
        <p:spPr>
          <a:xfrm>
            <a:off x="1930400" y="3429000"/>
            <a:ext cx="9347200" cy="1600200"/>
          </a:xfrm>
        </p:spPr>
        <p:txBody>
          <a:bodyPr/>
          <a:lstStyle>
            <a:lvl1pPr marL="0" indent="0">
              <a:defRPr sz="2200"/>
            </a:lvl1pPr>
          </a:lstStyle>
          <a:p>
            <a:pPr fontAlgn="base"/>
            <a:r>
              <a:rPr lang="zh-CN" altLang="en-US" strike="noStrike" noProof="1"/>
              <a:t>单击此处编辑母版副标题样式</a:t>
            </a:r>
            <a:endParaRPr lang="zh-CN" altLang="en-US" strike="noStrike" noProof="1"/>
          </a:p>
        </p:txBody>
      </p:sp>
      <p:sp>
        <p:nvSpPr>
          <p:cNvPr id="22" name="Rectangle 4"/>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24" name="Rectangle 6"/>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p>
            <a:pPr algn="r" fontAlgn="base">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Verdana" panose="020B0604030504040204" pitchFamily="34" charset="0"/>
            </a:endParaRPr>
          </a:p>
        </p:txBody>
      </p:sp>
      <p:pic>
        <p:nvPicPr>
          <p:cNvPr id="2052" name="图片 3"/>
          <p:cNvPicPr>
            <a:picLocks noChangeAspect="1"/>
          </p:cNvPicPr>
          <p:nvPr userDrawn="1"/>
        </p:nvPicPr>
        <p:blipFill>
          <a:blip r:embed="rId2"/>
          <a:stretch>
            <a:fillRect/>
          </a:stretch>
        </p:blipFill>
        <p:spPr>
          <a:xfrm>
            <a:off x="9288145" y="0"/>
            <a:ext cx="2146300" cy="352425"/>
          </a:xfrm>
          <a:prstGeom prst="rect">
            <a:avLst/>
          </a:prstGeom>
          <a:noFill/>
          <a:ln w="9525">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755651" y="1196975"/>
            <a:ext cx="523240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1251" y="1196975"/>
            <a:ext cx="523240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2" panose="05020102010507070707" pitchFamily="18"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65117" y="304800"/>
            <a:ext cx="2669116" cy="58610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755651" y="304800"/>
            <a:ext cx="7806267" cy="58610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3314" name="AutoShape 7"/>
          <p:cNvSpPr/>
          <p:nvPr userDrawn="1"/>
        </p:nvSpPr>
        <p:spPr>
          <a:xfrm>
            <a:off x="914400" y="2393950"/>
            <a:ext cx="10363200" cy="109538"/>
          </a:xfrm>
          <a:custGeom>
            <a:avLst/>
            <a:gdLst/>
            <a:ahLst/>
            <a:cxnLst>
              <a:cxn ang="0">
                <a:pos x="0" y="0"/>
              </a:cxn>
              <a:cxn ang="0">
                <a:pos x="0" y="0"/>
              </a:cxn>
              <a:cxn ang="0">
                <a:pos x="0" y="0"/>
              </a:cxn>
              <a:cxn ang="0">
                <a:pos x="0" y="0"/>
              </a:cxn>
              <a:cxn ang="0">
                <a:pos x="0" y="0"/>
              </a:cxn>
              <a:cxn ang="0">
                <a:pos x="0" y="0"/>
              </a:cxn>
            </a:cxnLst>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cap="flat" cmpd="sng">
            <a:solidFill>
              <a:schemeClr val="accent2"/>
            </a:solidFill>
            <a:prstDash val="solid"/>
            <a:miter/>
            <a:headEnd type="none" w="med" len="med"/>
            <a:tailEnd type="none" w="med" len="med"/>
          </a:ln>
        </p:spPr>
        <p:txBody>
          <a:bodyPr/>
          <a:p>
            <a:endParaRPr lang="zh-CN" altLang="en-US"/>
          </a:p>
        </p:txBody>
      </p:sp>
      <p:sp>
        <p:nvSpPr>
          <p:cNvPr id="13315" name="Rectangle 8"/>
          <p:cNvSpPr/>
          <p:nvPr userDrawn="1"/>
        </p:nvSpPr>
        <p:spPr>
          <a:xfrm>
            <a:off x="0" y="0"/>
            <a:ext cx="12192000" cy="260350"/>
          </a:xfrm>
          <a:prstGeom prst="rect">
            <a:avLst/>
          </a:prstGeom>
          <a:gradFill rotWithShape="1">
            <a:gsLst>
              <a:gs pos="0">
                <a:srgbClr val="003366"/>
              </a:gs>
              <a:gs pos="100000">
                <a:srgbClr val="E7ECF1">
                  <a:alpha val="0"/>
                </a:srgbClr>
              </a:gs>
            </a:gsLst>
            <a:lin ang="0" scaled="1"/>
            <a:tileRect/>
          </a:gra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13316" name="AutoShape 9"/>
          <p:cNvSpPr/>
          <p:nvPr userDrawn="1"/>
        </p:nvSpPr>
        <p:spPr>
          <a:xfrm>
            <a:off x="0" y="193675"/>
            <a:ext cx="228600" cy="180975"/>
          </a:xfrm>
          <a:prstGeom prst="roundRect">
            <a:avLst>
              <a:gd name="adj" fmla="val 16667"/>
            </a:avLst>
          </a:prstGeom>
          <a:solidFill>
            <a:srgbClr val="FF99FF">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99FF"/>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13317" name="AutoShape 10"/>
          <p:cNvSpPr/>
          <p:nvPr userDrawn="1"/>
        </p:nvSpPr>
        <p:spPr>
          <a:xfrm>
            <a:off x="203200" y="152400"/>
            <a:ext cx="228600" cy="180975"/>
          </a:xfrm>
          <a:prstGeom prst="roundRect">
            <a:avLst>
              <a:gd name="adj" fmla="val 16667"/>
            </a:avLst>
          </a:prstGeom>
          <a:solidFill>
            <a:srgbClr val="00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00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13318" name="AutoShape 11"/>
          <p:cNvSpPr/>
          <p:nvPr userDrawn="1"/>
        </p:nvSpPr>
        <p:spPr>
          <a:xfrm>
            <a:off x="103717" y="34925"/>
            <a:ext cx="228600" cy="180975"/>
          </a:xfrm>
          <a:prstGeom prst="roundRect">
            <a:avLst>
              <a:gd name="adj" fmla="val 16667"/>
            </a:avLst>
          </a:prstGeom>
          <a:solidFill>
            <a:srgbClr val="FF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13319" name="AutoShape 12"/>
          <p:cNvSpPr/>
          <p:nvPr userDrawn="1"/>
        </p:nvSpPr>
        <p:spPr>
          <a:xfrm>
            <a:off x="1871133" y="0"/>
            <a:ext cx="287867" cy="188913"/>
          </a:xfrm>
          <a:prstGeom prst="parallelogram">
            <a:avLst>
              <a:gd name="adj" fmla="val 28571"/>
            </a:avLst>
          </a:prstGeom>
          <a:solidFill>
            <a:srgbClr val="FF0066">
              <a:alpha val="70193"/>
            </a:srgbClr>
          </a:soli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21" name="Text Box 13"/>
          <p:cNvSpPr txBox="1">
            <a:spLocks noChangeArrowheads="1"/>
          </p:cNvSpPr>
          <p:nvPr userDrawn="1"/>
        </p:nvSpPr>
        <p:spPr bwMode="auto">
          <a:xfrm>
            <a:off x="527051" y="0"/>
            <a:ext cx="4705351"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会计学原理   </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7  </a:t>
            </a: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rPr>
              <a:t>会计账簿</a:t>
            </a:r>
            <a:endPar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endParaRPr>
          </a:p>
        </p:txBody>
      </p:sp>
      <p:sp>
        <p:nvSpPr>
          <p:cNvPr id="61442" name="Rectangle 2"/>
          <p:cNvSpPr>
            <a:spLocks noGrp="1" noChangeArrowheads="1"/>
          </p:cNvSpPr>
          <p:nvPr>
            <p:ph type="ctrTitle"/>
          </p:nvPr>
        </p:nvSpPr>
        <p:spPr>
          <a:xfrm>
            <a:off x="914400" y="990600"/>
            <a:ext cx="10363200" cy="1371600"/>
          </a:xfrm>
        </p:spPr>
        <p:txBody>
          <a:bodyPr anchor="b"/>
          <a:lstStyle>
            <a:lvl1pPr>
              <a:defRPr sz="3600"/>
            </a:lvl1pPr>
          </a:lstStyle>
          <a:p>
            <a:pPr fontAlgn="base"/>
            <a:r>
              <a:rPr lang="zh-CN" altLang="en-US" strike="noStrike" noProof="1"/>
              <a:t>单击此处编辑母版标题样式</a:t>
            </a:r>
            <a:endParaRPr lang="zh-CN" altLang="en-US" strike="noStrike" noProof="1"/>
          </a:p>
        </p:txBody>
      </p:sp>
      <p:sp>
        <p:nvSpPr>
          <p:cNvPr id="61443" name="Rectangle 3"/>
          <p:cNvSpPr>
            <a:spLocks noGrp="1" noChangeArrowheads="1"/>
          </p:cNvSpPr>
          <p:nvPr>
            <p:ph type="subTitle" idx="1"/>
          </p:nvPr>
        </p:nvSpPr>
        <p:spPr>
          <a:xfrm>
            <a:off x="1930400" y="3429000"/>
            <a:ext cx="9347200" cy="1600200"/>
          </a:xfrm>
        </p:spPr>
        <p:txBody>
          <a:bodyPr/>
          <a:lstStyle>
            <a:lvl1pPr marL="0" indent="0">
              <a:defRPr sz="2200"/>
            </a:lvl1pPr>
          </a:lstStyle>
          <a:p>
            <a:pPr fontAlgn="base"/>
            <a:r>
              <a:rPr lang="zh-CN" altLang="en-US" strike="noStrike" noProof="1"/>
              <a:t>单击此处编辑母版副标题样式</a:t>
            </a:r>
            <a:endParaRPr lang="zh-CN" altLang="en-US" strike="noStrike" noProof="1"/>
          </a:p>
        </p:txBody>
      </p:sp>
      <p:sp>
        <p:nvSpPr>
          <p:cNvPr id="22" name="Rectangle 4"/>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24" name="Rectangle 6"/>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p>
            <a:pPr algn="r" fontAlgn="base">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Verdana" panose="020B0604030504040204" pitchFamily="34" charset="0"/>
            </a:endParaRPr>
          </a:p>
        </p:txBody>
      </p:sp>
      <p:pic>
        <p:nvPicPr>
          <p:cNvPr id="2052" name="图片 3"/>
          <p:cNvPicPr>
            <a:picLocks noChangeAspect="1"/>
          </p:cNvPicPr>
          <p:nvPr userDrawn="1"/>
        </p:nvPicPr>
        <p:blipFill>
          <a:blip r:embed="rId2"/>
          <a:stretch>
            <a:fillRect/>
          </a:stretch>
        </p:blipFill>
        <p:spPr>
          <a:xfrm>
            <a:off x="9288145" y="0"/>
            <a:ext cx="2146300" cy="352425"/>
          </a:xfrm>
          <a:prstGeom prst="rect">
            <a:avLst/>
          </a:prstGeom>
          <a:noFill/>
          <a:ln w="9525">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755651" y="1196975"/>
            <a:ext cx="523240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1251" y="1196975"/>
            <a:ext cx="523240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2" panose="05020102010507070707" pitchFamily="18"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a:xfrm>
            <a:off x="3790951" y="6245225"/>
            <a:ext cx="4610100" cy="476250"/>
          </a:xfrm>
          <a:prstGeom prst="rect">
            <a:avLst/>
          </a:prstGeom>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1400" b="1" i="0" u="none" strike="noStrike" kern="1200" cap="none" spc="0" normalizeH="0" baseline="0" noProof="0">
                <a:ln>
                  <a:noFill/>
                </a:ln>
                <a:solidFill>
                  <a:schemeClr val="tx1"/>
                </a:solidFill>
                <a:effectLst/>
                <a:uLnTx/>
                <a:uFillTx/>
                <a:latin typeface="楷体_GB2312" pitchFamily="49" charset="-122"/>
                <a:ea typeface="楷体_GB2312" pitchFamily="49" charset="-122"/>
                <a:cs typeface="+mn-cs"/>
              </a:rPr>
              <a:t>第</a:t>
            </a:r>
            <a:r>
              <a:rPr kumimoji="0" lang="zh-CN" altLang="en-US" sz="1400" b="1" i="0" u="none" strike="noStrike" kern="1200" cap="none" spc="0" normalizeH="0" baseline="0" noProof="0">
                <a:ln>
                  <a:noFill/>
                </a:ln>
                <a:solidFill>
                  <a:schemeClr val="tx1"/>
                </a:solidFill>
                <a:effectLst/>
                <a:uLnTx/>
                <a:uFillTx/>
                <a:latin typeface="楷体_GB2312" pitchFamily="49" charset="-122"/>
                <a:ea typeface="楷体_GB2312" pitchFamily="49" charset="-122"/>
                <a:cs typeface="+mn-cs"/>
              </a:rPr>
              <a:t>七</a:t>
            </a:r>
            <a:r>
              <a:rPr kumimoji="0" lang="zh-CN" altLang="zh-CN" sz="1400" b="1" i="0" u="none" strike="noStrike" kern="1200" cap="none" spc="0" normalizeH="0" baseline="0" noProof="0">
                <a:ln>
                  <a:noFill/>
                </a:ln>
                <a:solidFill>
                  <a:schemeClr val="tx1"/>
                </a:solidFill>
                <a:effectLst/>
                <a:uLnTx/>
                <a:uFillTx/>
                <a:latin typeface="楷体_GB2312" pitchFamily="49" charset="-122"/>
                <a:ea typeface="楷体_GB2312" pitchFamily="49" charset="-122"/>
                <a:cs typeface="+mn-cs"/>
              </a:rPr>
              <a:t>章  </a:t>
            </a:r>
            <a:r>
              <a:rPr kumimoji="0" lang="zh-CN" altLang="en-US" sz="1400" b="1" i="0" u="none" strike="noStrike" kern="1200" cap="none" spc="0" normalizeH="0" baseline="0" noProof="0">
                <a:ln>
                  <a:noFill/>
                </a:ln>
                <a:solidFill>
                  <a:schemeClr val="tx1"/>
                </a:solidFill>
                <a:effectLst/>
                <a:uLnTx/>
                <a:uFillTx/>
                <a:latin typeface="楷体_GB2312" pitchFamily="49" charset="-122"/>
                <a:ea typeface="楷体_GB2312" pitchFamily="49" charset="-122"/>
                <a:cs typeface="+mn-cs"/>
              </a:rPr>
              <a:t>会计账簿</a:t>
            </a:r>
            <a:endParaRPr kumimoji="0" lang="zh-CN" altLang="en-US" sz="1400" b="1" i="0" u="none" strike="noStrike" kern="1200" cap="none" spc="0" normalizeH="0" baseline="0" noProof="0">
              <a:ln>
                <a:noFill/>
              </a:ln>
              <a:solidFill>
                <a:schemeClr val="tx1"/>
              </a:solidFill>
              <a:effectLst/>
              <a:uLnTx/>
              <a:uFillTx/>
              <a:latin typeface="楷体_GB2312" pitchFamily="49" charset="-122"/>
              <a:ea typeface="楷体_GB2312" pitchFamily="49"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65117" y="304800"/>
            <a:ext cx="2669116" cy="58610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755651" y="304800"/>
            <a:ext cx="7806267" cy="58610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4338" name="AutoShape 7"/>
          <p:cNvSpPr/>
          <p:nvPr userDrawn="1"/>
        </p:nvSpPr>
        <p:spPr>
          <a:xfrm>
            <a:off x="914400" y="2393950"/>
            <a:ext cx="10363200" cy="109538"/>
          </a:xfrm>
          <a:custGeom>
            <a:avLst/>
            <a:gdLst/>
            <a:ahLst/>
            <a:cxnLst>
              <a:cxn ang="0">
                <a:pos x="0" y="0"/>
              </a:cxn>
              <a:cxn ang="0">
                <a:pos x="0" y="0"/>
              </a:cxn>
              <a:cxn ang="0">
                <a:pos x="0" y="0"/>
              </a:cxn>
              <a:cxn ang="0">
                <a:pos x="0" y="0"/>
              </a:cxn>
              <a:cxn ang="0">
                <a:pos x="0" y="0"/>
              </a:cxn>
              <a:cxn ang="0">
                <a:pos x="0" y="0"/>
              </a:cxn>
            </a:cxnLst>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cap="flat" cmpd="sng">
            <a:solidFill>
              <a:schemeClr val="accent2"/>
            </a:solidFill>
            <a:prstDash val="solid"/>
            <a:miter/>
            <a:headEnd type="none" w="med" len="med"/>
            <a:tailEnd type="none" w="med" len="med"/>
          </a:ln>
        </p:spPr>
        <p:txBody>
          <a:bodyPr/>
          <a:p>
            <a:endParaRPr lang="zh-CN" altLang="en-US"/>
          </a:p>
        </p:txBody>
      </p:sp>
      <p:sp>
        <p:nvSpPr>
          <p:cNvPr id="14339" name="Rectangle 8"/>
          <p:cNvSpPr/>
          <p:nvPr userDrawn="1"/>
        </p:nvSpPr>
        <p:spPr>
          <a:xfrm>
            <a:off x="0" y="0"/>
            <a:ext cx="12192000" cy="260350"/>
          </a:xfrm>
          <a:prstGeom prst="rect">
            <a:avLst/>
          </a:prstGeom>
          <a:gradFill rotWithShape="1">
            <a:gsLst>
              <a:gs pos="0">
                <a:srgbClr val="003366"/>
              </a:gs>
              <a:gs pos="100000">
                <a:srgbClr val="E7ECF1">
                  <a:alpha val="0"/>
                </a:srgbClr>
              </a:gs>
            </a:gsLst>
            <a:lin ang="0" scaled="1"/>
            <a:tileRect/>
          </a:gra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14340" name="AutoShape 9"/>
          <p:cNvSpPr/>
          <p:nvPr userDrawn="1"/>
        </p:nvSpPr>
        <p:spPr>
          <a:xfrm>
            <a:off x="0" y="193675"/>
            <a:ext cx="228600" cy="180975"/>
          </a:xfrm>
          <a:prstGeom prst="roundRect">
            <a:avLst>
              <a:gd name="adj" fmla="val 16667"/>
            </a:avLst>
          </a:prstGeom>
          <a:solidFill>
            <a:srgbClr val="FF99FF">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99FF"/>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14341" name="AutoShape 10"/>
          <p:cNvSpPr/>
          <p:nvPr userDrawn="1"/>
        </p:nvSpPr>
        <p:spPr>
          <a:xfrm>
            <a:off x="203200" y="152400"/>
            <a:ext cx="228600" cy="180975"/>
          </a:xfrm>
          <a:prstGeom prst="roundRect">
            <a:avLst>
              <a:gd name="adj" fmla="val 16667"/>
            </a:avLst>
          </a:prstGeom>
          <a:solidFill>
            <a:srgbClr val="00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00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14342" name="AutoShape 11"/>
          <p:cNvSpPr/>
          <p:nvPr userDrawn="1"/>
        </p:nvSpPr>
        <p:spPr>
          <a:xfrm>
            <a:off x="103717" y="34925"/>
            <a:ext cx="228600" cy="180975"/>
          </a:xfrm>
          <a:prstGeom prst="roundRect">
            <a:avLst>
              <a:gd name="adj" fmla="val 16667"/>
            </a:avLst>
          </a:prstGeom>
          <a:solidFill>
            <a:srgbClr val="FF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14343" name="AutoShape 12"/>
          <p:cNvSpPr/>
          <p:nvPr userDrawn="1"/>
        </p:nvSpPr>
        <p:spPr>
          <a:xfrm>
            <a:off x="1871133" y="0"/>
            <a:ext cx="287867" cy="188913"/>
          </a:xfrm>
          <a:prstGeom prst="parallelogram">
            <a:avLst>
              <a:gd name="adj" fmla="val 28571"/>
            </a:avLst>
          </a:prstGeom>
          <a:solidFill>
            <a:srgbClr val="FF0066">
              <a:alpha val="70192"/>
            </a:srgbClr>
          </a:soli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21" name="Text Box 13"/>
          <p:cNvSpPr txBox="1">
            <a:spLocks noChangeArrowheads="1"/>
          </p:cNvSpPr>
          <p:nvPr userDrawn="1"/>
        </p:nvSpPr>
        <p:spPr bwMode="auto">
          <a:xfrm>
            <a:off x="527051" y="0"/>
            <a:ext cx="4705351"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会计学原理   </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6</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  </a:t>
            </a: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rPr>
              <a:t>会计账簿</a:t>
            </a:r>
            <a:endPar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endParaRPr>
          </a:p>
        </p:txBody>
      </p:sp>
      <p:sp>
        <p:nvSpPr>
          <p:cNvPr id="61442" name="Rectangle 2"/>
          <p:cNvSpPr>
            <a:spLocks noGrp="1" noChangeArrowheads="1"/>
          </p:cNvSpPr>
          <p:nvPr>
            <p:ph type="ctrTitle"/>
          </p:nvPr>
        </p:nvSpPr>
        <p:spPr>
          <a:xfrm>
            <a:off x="914400" y="990600"/>
            <a:ext cx="10363200" cy="1371600"/>
          </a:xfrm>
        </p:spPr>
        <p:txBody>
          <a:bodyPr anchor="b"/>
          <a:lstStyle>
            <a:lvl1pPr>
              <a:defRPr sz="3600"/>
            </a:lvl1pPr>
          </a:lstStyle>
          <a:p>
            <a:pPr fontAlgn="base"/>
            <a:r>
              <a:rPr lang="zh-CN" altLang="en-US" strike="noStrike" noProof="1"/>
              <a:t>单击此处编辑母版标题样式</a:t>
            </a:r>
            <a:endParaRPr lang="zh-CN" altLang="en-US" strike="noStrike" noProof="1"/>
          </a:p>
        </p:txBody>
      </p:sp>
      <p:sp>
        <p:nvSpPr>
          <p:cNvPr id="61443" name="Rectangle 3"/>
          <p:cNvSpPr>
            <a:spLocks noGrp="1" noChangeArrowheads="1"/>
          </p:cNvSpPr>
          <p:nvPr>
            <p:ph type="subTitle" idx="1"/>
          </p:nvPr>
        </p:nvSpPr>
        <p:spPr>
          <a:xfrm>
            <a:off x="1930400" y="3429000"/>
            <a:ext cx="9347200" cy="1600200"/>
          </a:xfrm>
        </p:spPr>
        <p:txBody>
          <a:bodyPr/>
          <a:lstStyle>
            <a:lvl1pPr marL="0" indent="0">
              <a:defRPr sz="2200"/>
            </a:lvl1pPr>
          </a:lstStyle>
          <a:p>
            <a:pPr fontAlgn="base"/>
            <a:r>
              <a:rPr lang="zh-CN" altLang="en-US" strike="noStrike" noProof="1"/>
              <a:t>单击此处编辑母版副标题样式</a:t>
            </a:r>
            <a:endParaRPr lang="zh-CN" altLang="en-US" strike="noStrike" noProof="1"/>
          </a:p>
        </p:txBody>
      </p:sp>
      <p:sp>
        <p:nvSpPr>
          <p:cNvPr id="22" name="Rectangle 4"/>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24" name="Rectangle 6"/>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p>
            <a:pPr algn="r" fontAlgn="base">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Verdana" panose="020B0604030504040204" pitchFamily="34" charset="0"/>
            </a:endParaRPr>
          </a:p>
        </p:txBody>
      </p:sp>
      <p:pic>
        <p:nvPicPr>
          <p:cNvPr id="2052" name="图片 3"/>
          <p:cNvPicPr>
            <a:picLocks noChangeAspect="1"/>
          </p:cNvPicPr>
          <p:nvPr userDrawn="1"/>
        </p:nvPicPr>
        <p:blipFill>
          <a:blip r:embed="rId2"/>
          <a:stretch>
            <a:fillRect/>
          </a:stretch>
        </p:blipFill>
        <p:spPr>
          <a:xfrm>
            <a:off x="9288145" y="0"/>
            <a:ext cx="2146300" cy="352425"/>
          </a:xfrm>
          <a:prstGeom prst="rect">
            <a:avLst/>
          </a:prstGeom>
          <a:noFill/>
          <a:ln w="9525">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755651" y="1196975"/>
            <a:ext cx="523240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1251" y="1196975"/>
            <a:ext cx="523240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755651" y="1196975"/>
            <a:ext cx="523240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1251" y="1196975"/>
            <a:ext cx="523240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2" panose="05020102010507070707" pitchFamily="18"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65117" y="304800"/>
            <a:ext cx="2669116" cy="58610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755651" y="304800"/>
            <a:ext cx="7806267" cy="58610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8194" name="AutoShape 7"/>
          <p:cNvSpPr/>
          <p:nvPr userDrawn="1"/>
        </p:nvSpPr>
        <p:spPr>
          <a:xfrm>
            <a:off x="914400" y="2393950"/>
            <a:ext cx="10363200" cy="109538"/>
          </a:xfrm>
          <a:custGeom>
            <a:avLst/>
            <a:gdLst/>
            <a:ahLst/>
            <a:cxnLst>
              <a:cxn ang="0">
                <a:pos x="0" y="0"/>
              </a:cxn>
              <a:cxn ang="0">
                <a:pos x="0" y="0"/>
              </a:cxn>
              <a:cxn ang="0">
                <a:pos x="0" y="0"/>
              </a:cxn>
              <a:cxn ang="0">
                <a:pos x="0" y="0"/>
              </a:cxn>
              <a:cxn ang="0">
                <a:pos x="0" y="0"/>
              </a:cxn>
              <a:cxn ang="0">
                <a:pos x="0" y="0"/>
              </a:cxn>
            </a:cxnLst>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cap="flat" cmpd="sng">
            <a:solidFill>
              <a:schemeClr val="accent2"/>
            </a:solidFill>
            <a:prstDash val="solid"/>
            <a:miter/>
            <a:headEnd type="none" w="med" len="med"/>
            <a:tailEnd type="none" w="med" len="med"/>
          </a:ln>
        </p:spPr>
        <p:txBody>
          <a:bodyPr/>
          <a:p>
            <a:endParaRPr lang="zh-CN" altLang="en-US"/>
          </a:p>
        </p:txBody>
      </p:sp>
      <p:sp>
        <p:nvSpPr>
          <p:cNvPr id="8195" name="Rectangle 8"/>
          <p:cNvSpPr/>
          <p:nvPr userDrawn="1"/>
        </p:nvSpPr>
        <p:spPr>
          <a:xfrm>
            <a:off x="0" y="0"/>
            <a:ext cx="12192000" cy="260350"/>
          </a:xfrm>
          <a:prstGeom prst="rect">
            <a:avLst/>
          </a:prstGeom>
          <a:gradFill rotWithShape="1">
            <a:gsLst>
              <a:gs pos="0">
                <a:srgbClr val="003366"/>
              </a:gs>
              <a:gs pos="100000">
                <a:srgbClr val="E7ECF1">
                  <a:alpha val="0"/>
                </a:srgbClr>
              </a:gs>
            </a:gsLst>
            <a:lin ang="0" scaled="1"/>
            <a:tileRect/>
          </a:gra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8196" name="AutoShape 9"/>
          <p:cNvSpPr/>
          <p:nvPr userDrawn="1"/>
        </p:nvSpPr>
        <p:spPr>
          <a:xfrm>
            <a:off x="0" y="193675"/>
            <a:ext cx="228600" cy="180975"/>
          </a:xfrm>
          <a:prstGeom prst="roundRect">
            <a:avLst>
              <a:gd name="adj" fmla="val 16667"/>
            </a:avLst>
          </a:prstGeom>
          <a:solidFill>
            <a:srgbClr val="FF99FF">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99FF"/>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8197" name="AutoShape 10"/>
          <p:cNvSpPr/>
          <p:nvPr userDrawn="1"/>
        </p:nvSpPr>
        <p:spPr>
          <a:xfrm>
            <a:off x="203200" y="152400"/>
            <a:ext cx="228600" cy="180975"/>
          </a:xfrm>
          <a:prstGeom prst="roundRect">
            <a:avLst>
              <a:gd name="adj" fmla="val 16667"/>
            </a:avLst>
          </a:prstGeom>
          <a:solidFill>
            <a:srgbClr val="00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00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8198" name="AutoShape 11"/>
          <p:cNvSpPr/>
          <p:nvPr userDrawn="1"/>
        </p:nvSpPr>
        <p:spPr>
          <a:xfrm>
            <a:off x="103717" y="34925"/>
            <a:ext cx="228600" cy="180975"/>
          </a:xfrm>
          <a:prstGeom prst="roundRect">
            <a:avLst>
              <a:gd name="adj" fmla="val 16667"/>
            </a:avLst>
          </a:prstGeom>
          <a:solidFill>
            <a:srgbClr val="FF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8199" name="AutoShape 12"/>
          <p:cNvSpPr/>
          <p:nvPr userDrawn="1"/>
        </p:nvSpPr>
        <p:spPr>
          <a:xfrm>
            <a:off x="1871133" y="0"/>
            <a:ext cx="287867" cy="188913"/>
          </a:xfrm>
          <a:prstGeom prst="parallelogram">
            <a:avLst>
              <a:gd name="adj" fmla="val 28571"/>
            </a:avLst>
          </a:prstGeom>
          <a:solidFill>
            <a:srgbClr val="FF0066">
              <a:alpha val="70195"/>
            </a:srgbClr>
          </a:soli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21" name="Text Box 13"/>
          <p:cNvSpPr txBox="1">
            <a:spLocks noChangeArrowheads="1"/>
          </p:cNvSpPr>
          <p:nvPr userDrawn="1"/>
        </p:nvSpPr>
        <p:spPr bwMode="auto">
          <a:xfrm>
            <a:off x="527051" y="0"/>
            <a:ext cx="4705351"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会计学原理   </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6</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  </a:t>
            </a: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rPr>
              <a:t>会计账簿</a:t>
            </a:r>
            <a:endPar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endParaRPr>
          </a:p>
        </p:txBody>
      </p:sp>
      <p:sp>
        <p:nvSpPr>
          <p:cNvPr id="61442" name="Rectangle 2"/>
          <p:cNvSpPr>
            <a:spLocks noGrp="1" noChangeArrowheads="1"/>
          </p:cNvSpPr>
          <p:nvPr>
            <p:ph type="ctrTitle"/>
          </p:nvPr>
        </p:nvSpPr>
        <p:spPr>
          <a:xfrm>
            <a:off x="914400" y="990600"/>
            <a:ext cx="10363200" cy="1371600"/>
          </a:xfrm>
        </p:spPr>
        <p:txBody>
          <a:bodyPr anchor="b"/>
          <a:lstStyle>
            <a:lvl1pPr>
              <a:defRPr sz="3600"/>
            </a:lvl1pPr>
          </a:lstStyle>
          <a:p>
            <a:pPr fontAlgn="base"/>
            <a:r>
              <a:rPr lang="zh-CN" altLang="en-US" strike="noStrike" noProof="1"/>
              <a:t>单击此处编辑母版标题样式</a:t>
            </a:r>
            <a:endParaRPr lang="zh-CN" altLang="en-US" strike="noStrike" noProof="1"/>
          </a:p>
        </p:txBody>
      </p:sp>
      <p:sp>
        <p:nvSpPr>
          <p:cNvPr id="61443" name="Rectangle 3"/>
          <p:cNvSpPr>
            <a:spLocks noGrp="1" noChangeArrowheads="1"/>
          </p:cNvSpPr>
          <p:nvPr>
            <p:ph type="subTitle" idx="1"/>
          </p:nvPr>
        </p:nvSpPr>
        <p:spPr>
          <a:xfrm>
            <a:off x="1930400" y="3429000"/>
            <a:ext cx="9347200" cy="1600200"/>
          </a:xfrm>
        </p:spPr>
        <p:txBody>
          <a:bodyPr/>
          <a:lstStyle>
            <a:lvl1pPr marL="0" indent="0">
              <a:defRPr sz="2200"/>
            </a:lvl1pPr>
          </a:lstStyle>
          <a:p>
            <a:pPr fontAlgn="base"/>
            <a:r>
              <a:rPr lang="zh-CN" altLang="en-US" strike="noStrike" noProof="1"/>
              <a:t>单击此处编辑母版副标题样式</a:t>
            </a:r>
            <a:endParaRPr lang="zh-CN" altLang="en-US" strike="noStrike" noProof="1"/>
          </a:p>
        </p:txBody>
      </p:sp>
      <p:sp>
        <p:nvSpPr>
          <p:cNvPr id="22" name="Rectangle 4"/>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24" name="Rectangle 6"/>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p>
            <a:pPr algn="r" fontAlgn="base">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Verdana" panose="020B0604030504040204" pitchFamily="34" charset="0"/>
            </a:endParaRPr>
          </a:p>
        </p:txBody>
      </p:sp>
      <p:pic>
        <p:nvPicPr>
          <p:cNvPr id="2052" name="图片 3"/>
          <p:cNvPicPr>
            <a:picLocks noChangeAspect="1"/>
          </p:cNvPicPr>
          <p:nvPr userDrawn="1"/>
        </p:nvPicPr>
        <p:blipFill>
          <a:blip r:embed="rId2"/>
          <a:stretch>
            <a:fillRect/>
          </a:stretch>
        </p:blipFill>
        <p:spPr>
          <a:xfrm>
            <a:off x="9288145" y="0"/>
            <a:ext cx="2146300" cy="352425"/>
          </a:xfrm>
          <a:prstGeom prst="rect">
            <a:avLst/>
          </a:prstGeom>
          <a:noFill/>
          <a:ln w="9525">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755651" y="1196975"/>
            <a:ext cx="523240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1251" y="1196975"/>
            <a:ext cx="523240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2" panose="05020102010507070707" pitchFamily="18"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65117" y="304800"/>
            <a:ext cx="2669116" cy="58610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755651" y="304800"/>
            <a:ext cx="7806267" cy="58610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0242" name="AutoShape 7"/>
          <p:cNvSpPr/>
          <p:nvPr userDrawn="1"/>
        </p:nvSpPr>
        <p:spPr>
          <a:xfrm>
            <a:off x="914400" y="2393950"/>
            <a:ext cx="10363200" cy="109538"/>
          </a:xfrm>
          <a:custGeom>
            <a:avLst/>
            <a:gdLst/>
            <a:ahLst/>
            <a:cxnLst>
              <a:cxn ang="0">
                <a:pos x="0" y="0"/>
              </a:cxn>
              <a:cxn ang="0">
                <a:pos x="0" y="0"/>
              </a:cxn>
              <a:cxn ang="0">
                <a:pos x="0" y="0"/>
              </a:cxn>
              <a:cxn ang="0">
                <a:pos x="0" y="0"/>
              </a:cxn>
              <a:cxn ang="0">
                <a:pos x="0" y="0"/>
              </a:cxn>
              <a:cxn ang="0">
                <a:pos x="0" y="0"/>
              </a:cxn>
            </a:cxnLst>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cap="flat" cmpd="sng">
            <a:solidFill>
              <a:schemeClr val="accent2"/>
            </a:solidFill>
            <a:prstDash val="solid"/>
            <a:miter/>
            <a:headEnd type="none" w="med" len="med"/>
            <a:tailEnd type="none" w="med" len="med"/>
          </a:ln>
        </p:spPr>
        <p:txBody>
          <a:bodyPr/>
          <a:p>
            <a:endParaRPr lang="zh-CN" altLang="en-US"/>
          </a:p>
        </p:txBody>
      </p:sp>
      <p:sp>
        <p:nvSpPr>
          <p:cNvPr id="10243" name="Rectangle 8"/>
          <p:cNvSpPr/>
          <p:nvPr userDrawn="1"/>
        </p:nvSpPr>
        <p:spPr>
          <a:xfrm>
            <a:off x="0" y="0"/>
            <a:ext cx="12192000" cy="260350"/>
          </a:xfrm>
          <a:prstGeom prst="rect">
            <a:avLst/>
          </a:prstGeom>
          <a:gradFill rotWithShape="1">
            <a:gsLst>
              <a:gs pos="0">
                <a:srgbClr val="003366"/>
              </a:gs>
              <a:gs pos="100000">
                <a:srgbClr val="E7ECF1">
                  <a:alpha val="0"/>
                </a:srgbClr>
              </a:gs>
            </a:gsLst>
            <a:lin ang="0" scaled="1"/>
            <a:tileRect/>
          </a:gra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10244" name="AutoShape 9"/>
          <p:cNvSpPr/>
          <p:nvPr userDrawn="1"/>
        </p:nvSpPr>
        <p:spPr>
          <a:xfrm>
            <a:off x="0" y="193675"/>
            <a:ext cx="228600" cy="180975"/>
          </a:xfrm>
          <a:prstGeom prst="roundRect">
            <a:avLst>
              <a:gd name="adj" fmla="val 16667"/>
            </a:avLst>
          </a:prstGeom>
          <a:solidFill>
            <a:srgbClr val="FF99FF">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99FF"/>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10245" name="AutoShape 10"/>
          <p:cNvSpPr/>
          <p:nvPr userDrawn="1"/>
        </p:nvSpPr>
        <p:spPr>
          <a:xfrm>
            <a:off x="203200" y="152400"/>
            <a:ext cx="228600" cy="180975"/>
          </a:xfrm>
          <a:prstGeom prst="roundRect">
            <a:avLst>
              <a:gd name="adj" fmla="val 16667"/>
            </a:avLst>
          </a:prstGeom>
          <a:solidFill>
            <a:srgbClr val="00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00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10246" name="AutoShape 11"/>
          <p:cNvSpPr/>
          <p:nvPr userDrawn="1"/>
        </p:nvSpPr>
        <p:spPr>
          <a:xfrm>
            <a:off x="103717" y="34925"/>
            <a:ext cx="228600" cy="180975"/>
          </a:xfrm>
          <a:prstGeom prst="roundRect">
            <a:avLst>
              <a:gd name="adj" fmla="val 16667"/>
            </a:avLst>
          </a:prstGeom>
          <a:solidFill>
            <a:srgbClr val="FF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10247" name="AutoShape 12"/>
          <p:cNvSpPr/>
          <p:nvPr userDrawn="1"/>
        </p:nvSpPr>
        <p:spPr>
          <a:xfrm>
            <a:off x="1871133" y="0"/>
            <a:ext cx="287867" cy="188913"/>
          </a:xfrm>
          <a:prstGeom prst="parallelogram">
            <a:avLst>
              <a:gd name="adj" fmla="val 28571"/>
            </a:avLst>
          </a:prstGeom>
          <a:solidFill>
            <a:srgbClr val="FF0066">
              <a:alpha val="70193"/>
            </a:srgbClr>
          </a:soli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21" name="Text Box 13"/>
          <p:cNvSpPr txBox="1">
            <a:spLocks noChangeArrowheads="1"/>
          </p:cNvSpPr>
          <p:nvPr userDrawn="1"/>
        </p:nvSpPr>
        <p:spPr bwMode="auto">
          <a:xfrm>
            <a:off x="527051" y="0"/>
            <a:ext cx="4705351"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会计学原理   </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6</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  </a:t>
            </a: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rPr>
              <a:t>会计账簿</a:t>
            </a:r>
            <a:endPar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endParaRPr>
          </a:p>
        </p:txBody>
      </p:sp>
      <p:sp>
        <p:nvSpPr>
          <p:cNvPr id="61442" name="Rectangle 2"/>
          <p:cNvSpPr>
            <a:spLocks noGrp="1" noChangeArrowheads="1"/>
          </p:cNvSpPr>
          <p:nvPr>
            <p:ph type="ctrTitle"/>
          </p:nvPr>
        </p:nvSpPr>
        <p:spPr>
          <a:xfrm>
            <a:off x="914400" y="990600"/>
            <a:ext cx="10363200" cy="1371600"/>
          </a:xfrm>
        </p:spPr>
        <p:txBody>
          <a:bodyPr anchor="b"/>
          <a:lstStyle>
            <a:lvl1pPr>
              <a:defRPr sz="3600"/>
            </a:lvl1pPr>
          </a:lstStyle>
          <a:p>
            <a:pPr fontAlgn="base"/>
            <a:r>
              <a:rPr lang="zh-CN" altLang="en-US" strike="noStrike" noProof="1"/>
              <a:t>单击此处编辑母版标题样式</a:t>
            </a:r>
            <a:endParaRPr lang="zh-CN" altLang="en-US" strike="noStrike" noProof="1"/>
          </a:p>
        </p:txBody>
      </p:sp>
      <p:sp>
        <p:nvSpPr>
          <p:cNvPr id="61443" name="Rectangle 3"/>
          <p:cNvSpPr>
            <a:spLocks noGrp="1" noChangeArrowheads="1"/>
          </p:cNvSpPr>
          <p:nvPr>
            <p:ph type="subTitle" idx="1"/>
          </p:nvPr>
        </p:nvSpPr>
        <p:spPr>
          <a:xfrm>
            <a:off x="1930400" y="3429000"/>
            <a:ext cx="9347200" cy="1600200"/>
          </a:xfrm>
        </p:spPr>
        <p:txBody>
          <a:bodyPr/>
          <a:lstStyle>
            <a:lvl1pPr marL="0" indent="0">
              <a:defRPr sz="2200"/>
            </a:lvl1pPr>
          </a:lstStyle>
          <a:p>
            <a:pPr fontAlgn="base"/>
            <a:r>
              <a:rPr lang="zh-CN" altLang="en-US" strike="noStrike" noProof="1"/>
              <a:t>单击此处编辑母版副标题样式</a:t>
            </a:r>
            <a:endParaRPr lang="zh-CN" altLang="en-US" strike="noStrike" noProof="1"/>
          </a:p>
        </p:txBody>
      </p:sp>
      <p:sp>
        <p:nvSpPr>
          <p:cNvPr id="22" name="Rectangle 4"/>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24" name="Rectangle 6"/>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p>
            <a:pPr algn="r" fontAlgn="base">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Verdana" panose="020B0604030504040204" pitchFamily="34" charset="0"/>
            </a:endParaRPr>
          </a:p>
        </p:txBody>
      </p:sp>
      <p:pic>
        <p:nvPicPr>
          <p:cNvPr id="2052" name="图片 3"/>
          <p:cNvPicPr>
            <a:picLocks noChangeAspect="1"/>
          </p:cNvPicPr>
          <p:nvPr userDrawn="1"/>
        </p:nvPicPr>
        <p:blipFill>
          <a:blip r:embed="rId2"/>
          <a:stretch>
            <a:fillRect/>
          </a:stretch>
        </p:blipFill>
        <p:spPr>
          <a:xfrm>
            <a:off x="9288145" y="0"/>
            <a:ext cx="2146300" cy="352425"/>
          </a:xfrm>
          <a:prstGeom prst="rect">
            <a:avLst/>
          </a:prstGeom>
          <a:noFill/>
          <a:ln w="9525">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755651" y="1196975"/>
            <a:ext cx="523240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1251" y="1196975"/>
            <a:ext cx="523240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2" panose="05020102010507070707" pitchFamily="18"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65117" y="304800"/>
            <a:ext cx="2669116" cy="58610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755651" y="304800"/>
            <a:ext cx="7806267" cy="58610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首页">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5400" y="6275388"/>
            <a:ext cx="12217400" cy="582613"/>
          </a:xfrm>
          <a:prstGeom prst="rect">
            <a:avLst/>
          </a:pr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微软雅黑" panose="020B0503020204020204" charset="-122"/>
              <a:ea typeface="+mn-ea"/>
              <a:cs typeface="+mn-ea"/>
              <a:sym typeface="微软雅黑" panose="020B0503020204020204" charset="-122"/>
            </a:endParaRPr>
          </a:p>
        </p:txBody>
      </p:sp>
      <p:sp>
        <p:nvSpPr>
          <p:cNvPr id="3" name="文本占位符 1"/>
          <p:cNvSpPr txBox="1"/>
          <p:nvPr/>
        </p:nvSpPr>
        <p:spPr bwMode="auto">
          <a:xfrm>
            <a:off x="2424113" y="2052638"/>
            <a:ext cx="4572000" cy="863600"/>
          </a:xfrm>
          <a:prstGeom prst="rect">
            <a:avLst/>
          </a:prstGeom>
          <a:noFill/>
          <a:ln>
            <a:noFill/>
          </a:ln>
        </p:spPr>
        <p:txBody>
          <a:bodyPr/>
          <a:lstStyle>
            <a:lvl1pPr defTabSz="912495">
              <a:defRPr>
                <a:solidFill>
                  <a:schemeClr val="tx1"/>
                </a:solidFill>
                <a:latin typeface="Arial" panose="020B0604020202020204" pitchFamily="34" charset="0"/>
                <a:ea typeface="微软雅黑" panose="020B0503020204020204" charset="-122"/>
              </a:defRPr>
            </a:lvl1pPr>
            <a:lvl2pPr marL="742950" indent="-285750" defTabSz="912495">
              <a:defRPr>
                <a:solidFill>
                  <a:schemeClr val="tx1"/>
                </a:solidFill>
                <a:latin typeface="Arial" panose="020B0604020202020204" pitchFamily="34" charset="0"/>
                <a:ea typeface="微软雅黑" panose="020B0503020204020204" charset="-122"/>
              </a:defRPr>
            </a:lvl2pPr>
            <a:lvl3pPr marL="1143000" indent="-228600" defTabSz="912495">
              <a:defRPr>
                <a:solidFill>
                  <a:schemeClr val="tx1"/>
                </a:solidFill>
                <a:latin typeface="Arial" panose="020B0604020202020204" pitchFamily="34" charset="0"/>
                <a:ea typeface="微软雅黑" panose="020B0503020204020204" charset="-122"/>
              </a:defRPr>
            </a:lvl3pPr>
            <a:lvl4pPr marL="1600200" indent="-228600" defTabSz="912495">
              <a:defRPr>
                <a:solidFill>
                  <a:schemeClr val="tx1"/>
                </a:solidFill>
                <a:latin typeface="Arial" panose="020B0604020202020204" pitchFamily="34" charset="0"/>
                <a:ea typeface="微软雅黑" panose="020B0503020204020204" charset="-122"/>
              </a:defRPr>
            </a:lvl4pPr>
            <a:lvl5pPr marL="2057400" indent="-228600" defTabSz="912495">
              <a:defRPr>
                <a:solidFill>
                  <a:schemeClr val="tx1"/>
                </a:solidFill>
                <a:latin typeface="Arial" panose="020B0604020202020204" pitchFamily="34" charset="0"/>
                <a:ea typeface="微软雅黑" panose="020B0503020204020204" charset="-122"/>
              </a:defRPr>
            </a:lvl5pPr>
            <a:lvl6pPr marL="2514600" indent="-228600" defTabSz="912495"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defTabSz="912495"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defTabSz="912495"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defTabSz="912495"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2495"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5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sym typeface="微软雅黑" panose="020B0503020204020204" charset="-122"/>
              </a:rPr>
              <a:t>会计学原理</a:t>
            </a:r>
            <a:endParaRPr kumimoji="0" lang="zh-CN" altLang="en-US" sz="405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4" name="页脚占位符 4"/>
          <p:cNvSpPr txBox="1"/>
          <p:nvPr/>
        </p:nvSpPr>
        <p:spPr>
          <a:xfrm>
            <a:off x="4648200" y="6345238"/>
            <a:ext cx="2895600" cy="476250"/>
          </a:xfrm>
          <a:prstGeom prst="rect">
            <a:avLst/>
          </a:prstGeom>
          <a:noFill/>
        </p:spPr>
        <p:txBody>
          <a:bodyPr/>
          <a:lstStyle>
            <a:lvl1pPr marL="228600" indent="-228600" algn="l" defTabSz="913765" rtl="0" eaLnBrk="1" latinLnBrk="0" hangingPunct="1">
              <a:lnSpc>
                <a:spcPct val="90000"/>
              </a:lnSpc>
              <a:spcBef>
                <a:spcPct val="20000"/>
              </a:spcBef>
              <a:buFont typeface="Arial" panose="020B0604020202020204" pitchFamily="34" charset="0"/>
              <a:buChar char="•"/>
              <a:defRPr sz="3200" b="1" kern="1200">
                <a:solidFill>
                  <a:schemeClr val="tx1"/>
                </a:solidFill>
                <a:latin typeface="Arial" panose="020B0604020202020204" pitchFamily="34" charset="0"/>
                <a:ea typeface="宋体" panose="02010600030101010101" pitchFamily="2" charset="-122"/>
                <a:cs typeface="+mn-cs"/>
              </a:defRPr>
            </a:lvl1pPr>
            <a:lvl2pPr marL="742950" indent="-285750" algn="l" defTabSz="913765" rtl="0" eaLnBrk="1" latinLnBrk="0" hangingPunct="1">
              <a:lnSpc>
                <a:spcPct val="90000"/>
              </a:lnSpc>
              <a:spcBef>
                <a:spcPct val="20000"/>
              </a:spcBef>
              <a:buFont typeface="Arial" panose="020B0604020202020204" pitchFamily="34" charset="0"/>
              <a:buChar char="–"/>
              <a:defRPr sz="2800" kern="1200">
                <a:solidFill>
                  <a:schemeClr val="tx1"/>
                </a:solidFill>
                <a:latin typeface="Arial" panose="020B0604020202020204" pitchFamily="34" charset="0"/>
                <a:ea typeface="宋体" panose="02010600030101010101" pitchFamily="2" charset="-122"/>
                <a:cs typeface="+mn-cs"/>
              </a:defRPr>
            </a:lvl2pPr>
            <a:lvl3pPr marL="1143000" indent="-228600" algn="l" defTabSz="913765" rtl="0" eaLnBrk="1" latinLnBrk="0" hangingPunct="1">
              <a:lnSpc>
                <a:spcPct val="90000"/>
              </a:lnSpc>
              <a:spcBef>
                <a:spcPct val="20000"/>
              </a:spcBef>
              <a:buFont typeface="Arial" panose="020B0604020202020204" pitchFamily="34" charset="0"/>
              <a:buChar char="•"/>
              <a:defRPr sz="2400" kern="1200">
                <a:solidFill>
                  <a:schemeClr val="tx1"/>
                </a:solidFill>
                <a:latin typeface="Arial" panose="020B0604020202020204" pitchFamily="34" charset="0"/>
                <a:ea typeface="宋体" panose="02010600030101010101" pitchFamily="2" charset="-122"/>
                <a:cs typeface="+mn-cs"/>
              </a:defRPr>
            </a:lvl3pPr>
            <a:lvl4pPr marL="1600200" indent="-228600" algn="l" defTabSz="913765" rtl="0" eaLnBrk="1" latinLnBrk="0" hangingPunct="1">
              <a:lnSpc>
                <a:spcPct val="90000"/>
              </a:lnSpc>
              <a:spcBef>
                <a:spcPct val="20000"/>
              </a:spcBef>
              <a:buFont typeface="Arial" panose="020B0604020202020204" pitchFamily="34" charset="0"/>
              <a:buChar char="–"/>
              <a:defRPr sz="2000" kern="1200">
                <a:solidFill>
                  <a:schemeClr val="tx1"/>
                </a:solidFill>
                <a:latin typeface="Arial" panose="020B0604020202020204" pitchFamily="34" charset="0"/>
                <a:ea typeface="宋体" panose="02010600030101010101" pitchFamily="2" charset="-122"/>
                <a:cs typeface="+mn-cs"/>
              </a:defRPr>
            </a:lvl4pPr>
            <a:lvl5pPr marL="2057400" indent="-228600" algn="l" defTabSz="913765" rtl="0" eaLnBrk="1" latinLnBrk="0" hangingPunct="1">
              <a:lnSpc>
                <a:spcPct val="90000"/>
              </a:lnSpc>
              <a:spcBef>
                <a:spcPct val="20000"/>
              </a:spcBef>
              <a:buFont typeface="Arial" panose="020B0604020202020204" pitchFamily="34" charset="0"/>
              <a:buChar char="»"/>
              <a:defRPr sz="2000" kern="1200">
                <a:solidFill>
                  <a:schemeClr val="tx1"/>
                </a:solidFill>
                <a:latin typeface="Arial" panose="020B0604020202020204" pitchFamily="34" charset="0"/>
                <a:ea typeface="宋体" panose="02010600030101010101" pitchFamily="2" charset="-122"/>
                <a:cs typeface="+mn-cs"/>
              </a:defRPr>
            </a:lvl5pPr>
            <a:lvl6pPr marL="2514600" indent="-228600" algn="l" defTabSz="913765" rtl="0" eaLnBrk="0" fontAlgn="base" latinLnBrk="0" hangingPunct="0">
              <a:lnSpc>
                <a:spcPct val="90000"/>
              </a:lnSpc>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宋体" panose="02010600030101010101" pitchFamily="2" charset="-122"/>
                <a:cs typeface="+mn-cs"/>
              </a:defRPr>
            </a:lvl6pPr>
            <a:lvl7pPr marL="2971800" indent="-228600" algn="l" defTabSz="913765" rtl="0" eaLnBrk="0" fontAlgn="base" latinLnBrk="0" hangingPunct="0">
              <a:lnSpc>
                <a:spcPct val="90000"/>
              </a:lnSpc>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宋体" panose="02010600030101010101" pitchFamily="2" charset="-122"/>
                <a:cs typeface="+mn-cs"/>
              </a:defRPr>
            </a:lvl7pPr>
            <a:lvl8pPr marL="3429000" indent="-228600" algn="l" defTabSz="913765" rtl="0" eaLnBrk="0" fontAlgn="base" latinLnBrk="0" hangingPunct="0">
              <a:lnSpc>
                <a:spcPct val="90000"/>
              </a:lnSpc>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宋体" panose="02010600030101010101" pitchFamily="2" charset="-122"/>
                <a:cs typeface="+mn-cs"/>
              </a:defRPr>
            </a:lvl8pPr>
            <a:lvl9pPr marL="3886200" indent="-228600" algn="l" defTabSz="913765" rtl="0" eaLnBrk="0" fontAlgn="base" latinLnBrk="0" hangingPunct="0">
              <a:lnSpc>
                <a:spcPct val="90000"/>
              </a:lnSpc>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宋体" panose="02010600030101010101" pitchFamily="2" charset="-122"/>
                <a:cs typeface="+mn-cs"/>
              </a:defRPr>
            </a:lvl9pPr>
          </a:lstStyle>
          <a:p>
            <a:pPr marL="228600" marR="0" lvl="0" indent="-228600" algn="l" defTabSz="913765" rtl="0" eaLnBrk="1" fontAlgn="auto" latinLnBrk="0" hangingPunct="1">
              <a:lnSpc>
                <a:spcPct val="90000"/>
              </a:lnSpc>
              <a:spcBef>
                <a:spcPct val="0"/>
              </a:spcBef>
              <a:spcAft>
                <a:spcPts val="0"/>
              </a:spcAft>
              <a:buClrTx/>
              <a:buSzTx/>
              <a:buFontTx/>
              <a:buNone/>
              <a:defRPr/>
            </a:pPr>
            <a:r>
              <a:rPr kumimoji="0" lang="zh-CN" altLang="en-US" sz="15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ea"/>
                <a:sym typeface="微软雅黑" panose="020B0503020204020204" charset="-122"/>
              </a:rPr>
              <a:t> </a:t>
            </a:r>
            <a:endParaRPr kumimoji="0" lang="zh-CN" altLang="en-US" sz="15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ea"/>
              <a:sym typeface="微软雅黑" panose="020B0503020204020204" charset="-122"/>
            </a:endParaRPr>
          </a:p>
        </p:txBody>
      </p:sp>
      <p:cxnSp>
        <p:nvCxnSpPr>
          <p:cNvPr id="5" name="直接连接符 4"/>
          <p:cNvCxnSpPr/>
          <p:nvPr/>
        </p:nvCxnSpPr>
        <p:spPr>
          <a:xfrm>
            <a:off x="2584450" y="4543425"/>
            <a:ext cx="5973763"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 name="任意多边形 11"/>
          <p:cNvSpPr/>
          <p:nvPr/>
        </p:nvSpPr>
        <p:spPr>
          <a:xfrm>
            <a:off x="0" y="0"/>
            <a:ext cx="12192000" cy="430213"/>
          </a:xfrm>
          <a:custGeom>
            <a:avLst/>
            <a:gdLst>
              <a:gd name="connsiteX0" fmla="*/ 2126510 w 12191999"/>
              <a:gd name="connsiteY0" fmla="*/ 0 h 430568"/>
              <a:gd name="connsiteX1" fmla="*/ 12191999 w 12191999"/>
              <a:gd name="connsiteY1" fmla="*/ 0 h 430568"/>
              <a:gd name="connsiteX2" fmla="*/ 12191999 w 12191999"/>
              <a:gd name="connsiteY2" fmla="*/ 430568 h 430568"/>
              <a:gd name="connsiteX3" fmla="*/ 1955602 w 12191999"/>
              <a:gd name="connsiteY3" fmla="*/ 430568 h 430568"/>
              <a:gd name="connsiteX4" fmla="*/ 1666531 w 12191999"/>
              <a:gd name="connsiteY4" fmla="*/ 0 h 430568"/>
              <a:gd name="connsiteX5" fmla="*/ 1965444 w 12191999"/>
              <a:gd name="connsiteY5" fmla="*/ 0 h 430568"/>
              <a:gd name="connsiteX6" fmla="*/ 1794536 w 12191999"/>
              <a:gd name="connsiteY6" fmla="*/ 430568 h 430568"/>
              <a:gd name="connsiteX7" fmla="*/ 1495623 w 12191999"/>
              <a:gd name="connsiteY7" fmla="*/ 430568 h 430568"/>
              <a:gd name="connsiteX8" fmla="*/ 1194144 w 12191999"/>
              <a:gd name="connsiteY8" fmla="*/ 0 h 430568"/>
              <a:gd name="connsiteX9" fmla="*/ 1505465 w 12191999"/>
              <a:gd name="connsiteY9" fmla="*/ 0 h 430568"/>
              <a:gd name="connsiteX10" fmla="*/ 1334557 w 12191999"/>
              <a:gd name="connsiteY10" fmla="*/ 430568 h 430568"/>
              <a:gd name="connsiteX11" fmla="*/ 1023236 w 12191999"/>
              <a:gd name="connsiteY11" fmla="*/ 430568 h 430568"/>
              <a:gd name="connsiteX12" fmla="*/ 740057 w 12191999"/>
              <a:gd name="connsiteY12" fmla="*/ 0 h 430568"/>
              <a:gd name="connsiteX13" fmla="*/ 1033078 w 12191999"/>
              <a:gd name="connsiteY13" fmla="*/ 0 h 430568"/>
              <a:gd name="connsiteX14" fmla="*/ 862170 w 12191999"/>
              <a:gd name="connsiteY14" fmla="*/ 430568 h 430568"/>
              <a:gd name="connsiteX15" fmla="*/ 569149 w 12191999"/>
              <a:gd name="connsiteY15" fmla="*/ 430568 h 430568"/>
              <a:gd name="connsiteX16" fmla="*/ 0 w 12191999"/>
              <a:gd name="connsiteY16" fmla="*/ 0 h 430568"/>
              <a:gd name="connsiteX17" fmla="*/ 578991 w 12191999"/>
              <a:gd name="connsiteY17" fmla="*/ 0 h 430568"/>
              <a:gd name="connsiteX18" fmla="*/ 408083 w 12191999"/>
              <a:gd name="connsiteY18" fmla="*/ 430568 h 430568"/>
              <a:gd name="connsiteX19" fmla="*/ 0 w 12191999"/>
              <a:gd name="connsiteY19" fmla="*/ 430568 h 430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91999" h="430568">
                <a:moveTo>
                  <a:pt x="2126510" y="0"/>
                </a:moveTo>
                <a:lnTo>
                  <a:pt x="12191999" y="0"/>
                </a:lnTo>
                <a:lnTo>
                  <a:pt x="12191999" y="430568"/>
                </a:lnTo>
                <a:lnTo>
                  <a:pt x="1955602" y="430568"/>
                </a:lnTo>
                <a:close/>
                <a:moveTo>
                  <a:pt x="1666531" y="0"/>
                </a:moveTo>
                <a:lnTo>
                  <a:pt x="1965444" y="0"/>
                </a:lnTo>
                <a:lnTo>
                  <a:pt x="1794536" y="430568"/>
                </a:lnTo>
                <a:lnTo>
                  <a:pt x="1495623" y="430568"/>
                </a:lnTo>
                <a:close/>
                <a:moveTo>
                  <a:pt x="1194144" y="0"/>
                </a:moveTo>
                <a:lnTo>
                  <a:pt x="1505465" y="0"/>
                </a:lnTo>
                <a:lnTo>
                  <a:pt x="1334557" y="430568"/>
                </a:lnTo>
                <a:lnTo>
                  <a:pt x="1023236" y="430568"/>
                </a:lnTo>
                <a:close/>
                <a:moveTo>
                  <a:pt x="740057" y="0"/>
                </a:moveTo>
                <a:lnTo>
                  <a:pt x="1033078" y="0"/>
                </a:lnTo>
                <a:lnTo>
                  <a:pt x="862170" y="430568"/>
                </a:lnTo>
                <a:lnTo>
                  <a:pt x="569149" y="430568"/>
                </a:lnTo>
                <a:close/>
                <a:moveTo>
                  <a:pt x="0" y="0"/>
                </a:moveTo>
                <a:lnTo>
                  <a:pt x="578991" y="0"/>
                </a:lnTo>
                <a:lnTo>
                  <a:pt x="408083" y="430568"/>
                </a:lnTo>
                <a:lnTo>
                  <a:pt x="0" y="430568"/>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微软雅黑" panose="020B0503020204020204" charset="-122"/>
              <a:ea typeface="+mn-ea"/>
              <a:cs typeface="+mn-ea"/>
              <a:sym typeface="微软雅黑" panose="020B0503020204020204" charset="-122"/>
            </a:endParaRPr>
          </a:p>
        </p:txBody>
      </p:sp>
      <p:sp>
        <p:nvSpPr>
          <p:cNvPr id="7" name="KSO_Shape"/>
          <p:cNvSpPr/>
          <p:nvPr/>
        </p:nvSpPr>
        <p:spPr bwMode="auto">
          <a:xfrm>
            <a:off x="9255125" y="2198688"/>
            <a:ext cx="2519363" cy="1533525"/>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20517C"/>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ea"/>
              <a:sym typeface="微软雅黑" panose="020B0503020204020204" charset="-122"/>
            </a:endParaRPr>
          </a:p>
        </p:txBody>
      </p:sp>
      <p:cxnSp>
        <p:nvCxnSpPr>
          <p:cNvPr id="8" name="直接连接符 7"/>
          <p:cNvCxnSpPr/>
          <p:nvPr/>
        </p:nvCxnSpPr>
        <p:spPr>
          <a:xfrm>
            <a:off x="-25400" y="1484313"/>
            <a:ext cx="12217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876675" y="476250"/>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876675" y="593725"/>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876675" y="711200"/>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876675" y="827088"/>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876675" y="944563"/>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876675" y="1062038"/>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876675" y="1179513"/>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876675" y="1295400"/>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876675" y="1412875"/>
            <a:ext cx="8315325"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0" y="6140450"/>
            <a:ext cx="12192000" cy="968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微软雅黑" panose="020B0503020204020204" charset="-122"/>
              <a:ea typeface="+mn-ea"/>
              <a:cs typeface="+mn-ea"/>
              <a:sym typeface="微软雅黑" panose="020B0503020204020204" charset="-122"/>
            </a:endParaRPr>
          </a:p>
        </p:txBody>
      </p:sp>
      <p:sp>
        <p:nvSpPr>
          <p:cNvPr id="25" name="内容占位符 24"/>
          <p:cNvSpPr>
            <a:spLocks noGrp="1"/>
          </p:cNvSpPr>
          <p:nvPr>
            <p:ph sz="quarter" idx="10"/>
          </p:nvPr>
        </p:nvSpPr>
        <p:spPr>
          <a:xfrm>
            <a:off x="3728807" y="3626515"/>
            <a:ext cx="8628524" cy="914400"/>
          </a:xfrm>
          <a:prstGeom prst="rect">
            <a:avLst/>
          </a:prstGeom>
        </p:spPr>
        <p:txBody>
          <a:bodyPr/>
          <a:lstStyle>
            <a:lvl1pPr marL="0" indent="0">
              <a:buNone/>
              <a:defRPr sz="3300" b="1">
                <a:solidFill>
                  <a:srgbClr val="C00000"/>
                </a:solidFill>
                <a:latin typeface="+mj-ea"/>
                <a:ea typeface="+mj-ea"/>
              </a:defRPr>
            </a:lvl1pPr>
          </a:lstStyle>
          <a:p>
            <a:pPr lvl="0"/>
            <a:r>
              <a:rPr lang="zh-CN" altLang="en-US" noProof="1"/>
              <a:t>单击此处编辑母版文本样式</a:t>
            </a:r>
            <a:endParaRPr lang="zh-CN" altLang="en-US" noProof="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0-#ppt_w/2"/>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3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nodeType="withEffect">
                                  <p:stCondLst>
                                    <p:cond delay="40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nodeType="withEffect">
                                  <p:stCondLst>
                                    <p:cond delay="6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nodeType="withEffect">
                                  <p:stCondLst>
                                    <p:cond delay="70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nodeType="withEffect">
                                  <p:stCondLst>
                                    <p:cond delay="8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nodeType="withEffect">
                                  <p:stCondLst>
                                    <p:cond delay="9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nodeType="withEffect">
                                  <p:stCondLst>
                                    <p:cond delay="10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nodeType="withEffect">
                                  <p:stCondLst>
                                    <p:cond delay="110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nodeType="withEffect">
                                  <p:stCondLst>
                                    <p:cond delay="120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par>
                          <p:cTn id="39" fill="hold">
                            <p:stCondLst>
                              <p:cond delay="500"/>
                            </p:stCondLst>
                            <p:childTnLst>
                              <p:par>
                                <p:cTn id="40" presetID="22" presetClass="entr" presetSubtype="8" fill="hold" nodeType="afterEffect">
                                  <p:stCondLst>
                                    <p:cond delay="0"/>
                                  </p:stCondLst>
                                  <p:childTnLst>
                                    <p:set>
                                      <p:cBhvr>
                                        <p:cTn id="41" dur="1" fill="hold">
                                          <p:stCondLst>
                                            <p:cond delay="0"/>
                                          </p:stCondLst>
                                        </p:cTn>
                                        <p:tgtEl>
                                          <p:spTgt spid="3">
                                            <p:txEl>
                                              <p:pRg st="0" end="0"/>
                                            </p:txEl>
                                          </p:spTgt>
                                        </p:tgtEl>
                                        <p:attrNameLst>
                                          <p:attrName>style.visibility</p:attrName>
                                        </p:attrNameLst>
                                      </p:cBhvr>
                                      <p:to>
                                        <p:strVal val="visible"/>
                                      </p:to>
                                    </p:set>
                                    <p:animEffect transition="in" filter="wipe(left)">
                                      <p:cBhvr>
                                        <p:cTn id="42" dur="500"/>
                                        <p:tgtEl>
                                          <p:spTgt spid="3">
                                            <p:txEl>
                                              <p:pRg st="0" end="0"/>
                                            </p:txEl>
                                          </p:spTgt>
                                        </p:tgtEl>
                                      </p:cBhvr>
                                    </p:animEffect>
                                  </p:childTnLst>
                                </p:cTn>
                              </p:par>
                              <p:par>
                                <p:cTn id="43" presetID="42"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childTnLst>
                          </p:cTn>
                        </p:par>
                        <p:par>
                          <p:cTn id="48" fill="hold">
                            <p:stCondLst>
                              <p:cond delay="1000"/>
                            </p:stCondLst>
                            <p:childTnLst>
                              <p:par>
                                <p:cTn id="49" presetID="22" presetClass="entr" presetSubtype="1"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up)">
                                      <p:cBhvr>
                                        <p:cTn id="51" dur="500"/>
                                        <p:tgtEl>
                                          <p:spTgt spid="5"/>
                                        </p:tgtEl>
                                      </p:cBhvr>
                                    </p:animEffect>
                                  </p:childTnLst>
                                </p:cTn>
                              </p:par>
                            </p:childTnLst>
                          </p:cTn>
                        </p:par>
                        <p:par>
                          <p:cTn id="52" fill="hold">
                            <p:stCondLst>
                              <p:cond delay="1500"/>
                            </p:stCondLst>
                            <p:childTnLst>
                              <p:par>
                                <p:cTn id="53" presetID="22" presetClass="entr" presetSubtype="1"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up)">
                                      <p:cBhvr>
                                        <p:cTn id="55" dur="500"/>
                                        <p:tgtEl>
                                          <p:spTgt spid="18"/>
                                        </p:tgtEl>
                                      </p:cBhvr>
                                    </p:animEffect>
                                  </p:childTnLst>
                                </p:cTn>
                              </p:par>
                              <p:par>
                                <p:cTn id="56" presetID="22" presetClass="entr" presetSubtype="1" fill="hold" nodeType="withEffect">
                                  <p:stCondLst>
                                    <p:cond delay="150"/>
                                  </p:stCondLst>
                                  <p:childTnLst>
                                    <p:set>
                                      <p:cBhvr>
                                        <p:cTn id="57" dur="1" fill="hold">
                                          <p:stCondLst>
                                            <p:cond delay="0"/>
                                          </p:stCondLst>
                                        </p:cTn>
                                        <p:tgtEl>
                                          <p:spTgt spid="2"/>
                                        </p:tgtEl>
                                        <p:attrNameLst>
                                          <p:attrName>style.visibility</p:attrName>
                                        </p:attrNameLst>
                                      </p:cBhvr>
                                      <p:to>
                                        <p:strVal val="visible"/>
                                      </p:to>
                                    </p:set>
                                    <p:animEffect transition="in" filter="wipe(up)">
                                      <p:cBhvr>
                                        <p:cTn id="58" dur="500"/>
                                        <p:tgtEl>
                                          <p:spTgt spid="2"/>
                                        </p:tgtEl>
                                      </p:cBhvr>
                                    </p:animEffect>
                                  </p:childTnLst>
                                </p:cTn>
                              </p:par>
                            </p:childTnLst>
                          </p:cTn>
                        </p:par>
                        <p:par>
                          <p:cTn id="59" fill="hold">
                            <p:stCondLst>
                              <p:cond delay="2000"/>
                            </p:stCondLst>
                            <p:childTnLst>
                              <p:par>
                                <p:cTn id="60" presetID="10" presetClass="entr" presetSubtype="0" fill="hold" nodeType="after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tmplLst>
          <p:tmpl lvl="1">
            <p:tnLst>
              <p:par>
                <p:cTn presetID="22" presetClass="entr" presetSubtype="8" fill="hold" nodeType="afterEffect">
                  <p:stCondLst>
                    <p:cond delay="0"/>
                  </p:stCondLst>
                  <p:childTnLst>
                    <p:set>
                      <p:cBhvr>
                        <p:cTn dur="1" fill="hold">
                          <p:stCondLst>
                            <p:cond delay="0"/>
                          </p:stCondLst>
                        </p:cTn>
                        <p:tgtEl>
                          <p:spTgt spid="3">
                            <p:txEl>
                              <p:pRg st="0" end="0"/>
                            </p:txEl>
                          </p:spTgt>
                        </p:tgtEl>
                        <p:attrNameLst>
                          <p:attrName>style.visibility</p:attrName>
                        </p:attrNameLst>
                      </p:cBhvr>
                      <p:to>
                        <p:strVal val="visible"/>
                      </p:to>
                    </p:set>
                    <p:animEffect transition="in" filter="wipe(left)">
                      <p:cBhvr>
                        <p:cTn dur="500"/>
                        <p:tgtEl>
                          <p:spTgt spid="3">
                            <p:txEl>
                              <p:pRg st="0" end="0"/>
                            </p:txEl>
                          </p:spTgt>
                        </p:tgtEl>
                      </p:cBhvr>
                    </p:animEffect>
                  </p:childTnLst>
                </p:cTn>
              </p:par>
            </p:tnLst>
          </p:tmpl>
        </p:tmplLst>
      </p:bldP>
      <p:bldP spid="4" grpId="0"/>
      <p:bldP spid="18" grpId="0" animBg="1"/>
    </p:bld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内容页2">
    <p:bg>
      <p:bgPr>
        <a:blipFill rotWithShape="0">
          <a:blip r:embed="rId2"/>
          <a:stretch>
            <a:fillRect/>
          </a:stretch>
        </a:blipFill>
        <a:effectLst/>
      </p:bgPr>
    </p:bg>
    <p:spTree>
      <p:nvGrpSpPr>
        <p:cNvPr id="1" name=""/>
        <p:cNvGrpSpPr/>
        <p:nvPr/>
      </p:nvGrpSpPr>
      <p:grpSpPr>
        <a:xfrm>
          <a:off x="0" y="0"/>
          <a:ext cx="0" cy="0"/>
          <a:chOff x="0" y="0"/>
          <a:chExt cx="0" cy="0"/>
        </a:xfrm>
      </p:grpSpPr>
      <p:sp>
        <p:nvSpPr>
          <p:cNvPr id="2050" name="直接连接符 1031"/>
          <p:cNvSpPr/>
          <p:nvPr userDrawn="1"/>
        </p:nvSpPr>
        <p:spPr>
          <a:xfrm flipV="1">
            <a:off x="2489200" y="609600"/>
            <a:ext cx="9702800" cy="0"/>
          </a:xfrm>
          <a:prstGeom prst="line">
            <a:avLst/>
          </a:prstGeom>
          <a:ln w="9525" cap="flat" cmpd="sng">
            <a:solidFill>
              <a:schemeClr val="tx1"/>
            </a:solidFill>
            <a:prstDash val="solid"/>
            <a:headEnd type="none" w="med" len="med"/>
            <a:tailEnd type="none" w="med" len="med"/>
          </a:ln>
        </p:spPr>
      </p:sp>
      <p:sp>
        <p:nvSpPr>
          <p:cNvPr id="2051" name="直接连接符 1032"/>
          <p:cNvSpPr/>
          <p:nvPr userDrawn="1"/>
        </p:nvSpPr>
        <p:spPr>
          <a:xfrm flipV="1">
            <a:off x="0" y="6248400"/>
            <a:ext cx="12192000" cy="12700"/>
          </a:xfrm>
          <a:prstGeom prst="line">
            <a:avLst/>
          </a:prstGeom>
          <a:ln w="9525" cap="flat" cmpd="sng">
            <a:solidFill>
              <a:schemeClr val="tx1"/>
            </a:solidFill>
            <a:prstDash val="solid"/>
            <a:headEnd type="none" w="med" len="med"/>
            <a:tailEnd type="none" w="med" len="med"/>
          </a:ln>
        </p:spPr>
      </p:sp>
      <p:pic>
        <p:nvPicPr>
          <p:cNvPr id="2052" name="图片 3"/>
          <p:cNvPicPr>
            <a:picLocks noChangeAspect="1"/>
          </p:cNvPicPr>
          <p:nvPr userDrawn="1"/>
        </p:nvPicPr>
        <p:blipFill>
          <a:blip r:embed="rId3"/>
          <a:stretch>
            <a:fillRect/>
          </a:stretch>
        </p:blipFill>
        <p:spPr>
          <a:xfrm>
            <a:off x="31750" y="-19050"/>
            <a:ext cx="3722688" cy="628650"/>
          </a:xfrm>
          <a:prstGeom prst="rect">
            <a:avLst/>
          </a:prstGeom>
          <a:noFill/>
          <a:ln w="9525">
            <a:noFill/>
          </a:ln>
        </p:spPr>
      </p:pic>
      <p:sp>
        <p:nvSpPr>
          <p:cNvPr id="10" name="内容占位符 9"/>
          <p:cNvSpPr>
            <a:spLocks noGrp="1"/>
          </p:cNvSpPr>
          <p:nvPr>
            <p:ph sz="quarter" idx="13"/>
          </p:nvPr>
        </p:nvSpPr>
        <p:spPr>
          <a:xfrm>
            <a:off x="1055976" y="939006"/>
            <a:ext cx="10091391" cy="914400"/>
          </a:xfrm>
          <a:prstGeom prst="rect">
            <a:avLst/>
          </a:prstGeom>
        </p:spPr>
        <p:txBody>
          <a:bodyPr/>
          <a:lstStyle>
            <a:lvl1pPr marL="0" indent="0">
              <a:buNone/>
              <a:defRPr sz="3300" b="1">
                <a:solidFill>
                  <a:srgbClr val="C00000"/>
                </a:solidFill>
                <a:latin typeface="+mj-ea"/>
                <a:ea typeface="+mj-ea"/>
              </a:defRPr>
            </a:lvl1pPr>
          </a:lstStyle>
          <a:p>
            <a:pPr lvl="0"/>
            <a:r>
              <a:rPr lang="zh-CN" altLang="en-US" noProof="1"/>
              <a:t>单击此处编辑母版文本样式</a:t>
            </a:r>
            <a:endParaRPr lang="zh-CN" altLang="en-US" noProof="1"/>
          </a:p>
        </p:txBody>
      </p:sp>
      <p:sp>
        <p:nvSpPr>
          <p:cNvPr id="12" name="文本占位符 11"/>
          <p:cNvSpPr>
            <a:spLocks noGrp="1"/>
          </p:cNvSpPr>
          <p:nvPr>
            <p:ph type="body" sz="quarter" idx="14"/>
          </p:nvPr>
        </p:nvSpPr>
        <p:spPr>
          <a:xfrm>
            <a:off x="1055976" y="2188369"/>
            <a:ext cx="10091391" cy="3680416"/>
          </a:xfrm>
          <a:prstGeom prst="rect">
            <a:avLst/>
          </a:prstGeom>
        </p:spPr>
        <p:txBody>
          <a:bodyPr/>
          <a:lstStyle>
            <a:lvl1pPr marL="0" indent="0">
              <a:buNone/>
              <a:defRPr sz="1800" b="1"/>
            </a:lvl1pPr>
          </a:lstStyle>
          <a:p>
            <a:pPr lvl="0"/>
            <a:endParaRPr lang="zh-CN" altLang="en-US" noProof="1"/>
          </a:p>
        </p:txBody>
      </p:sp>
      <p:sp>
        <p:nvSpPr>
          <p:cNvPr id="5" name="日期占位符 1"/>
          <p:cNvSpPr>
            <a:spLocks noGrp="1"/>
          </p:cNvSpPr>
          <p:nvPr>
            <p:ph type="dt" sz="half" idx="2"/>
          </p:nvPr>
        </p:nvSpPr>
        <p:spPr>
          <a:xfrm>
            <a:off x="609600" y="6245225"/>
            <a:ext cx="2844800" cy="476250"/>
          </a:xfrm>
          <a:prstGeom prst="rect">
            <a:avLst/>
          </a:prstGeom>
        </p:spPr>
        <p:txBody>
          <a:bodyPr/>
          <a:lstStyle>
            <a:lvl1pPr eaLnBrk="0" hangingPunct="0">
              <a:buFontTx/>
              <a:buNone/>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charset="-122"/>
              <a:cs typeface="+mn-cs"/>
            </a:endParaRPr>
          </a:p>
        </p:txBody>
      </p:sp>
      <p:sp>
        <p:nvSpPr>
          <p:cNvPr id="6" name="页脚占位符 2"/>
          <p:cNvSpPr>
            <a:spLocks noGrp="1"/>
          </p:cNvSpPr>
          <p:nvPr>
            <p:ph type="ftr" sz="quarter" idx="3"/>
          </p:nvPr>
        </p:nvSpPr>
        <p:spPr>
          <a:xfrm>
            <a:off x="4508500" y="6318250"/>
            <a:ext cx="2501900" cy="323850"/>
          </a:xfrm>
          <a:prstGeom prst="rect">
            <a:avLst/>
          </a:prstGeom>
        </p:spPr>
        <p:txBody>
          <a:bodyPr/>
          <a:p>
            <a:pPr lvl="0" eaLnBrk="1" hangingPunct="1">
              <a:buNone/>
            </a:pPr>
            <a:r>
              <a:rPr lang="en-US" altLang="en-US" sz="1600" b="1" dirty="0">
                <a:solidFill>
                  <a:schemeClr val="tx2"/>
                </a:solidFill>
                <a:ea typeface="微软雅黑" panose="020B0503020204020204" charset="-122"/>
              </a:rPr>
              <a:t>   </a:t>
            </a:r>
            <a:endParaRPr lang="en-US" altLang="en-US" sz="1600" b="1" dirty="0">
              <a:solidFill>
                <a:schemeClr val="tx2"/>
              </a:solidFill>
            </a:endParaRPr>
          </a:p>
        </p:txBody>
      </p:sp>
      <p:sp>
        <p:nvSpPr>
          <p:cNvPr id="7" name="灯片编号占位符 3"/>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
            <a:pPr lvl="0" eaLnBrk="1" hangingPunct="1">
              <a:buNone/>
            </a:pPr>
            <a:fld id="{9A0DB2DC-4C9A-4742-B13C-FB6460FD3503}" type="slidenum">
              <a:rPr lang="en-US" altLang="zh-CN" dirty="0"/>
            </a:fld>
            <a:endParaRPr lang="en-US" altLang="zh-CN"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3074" name="直接连接符 1031"/>
          <p:cNvSpPr/>
          <p:nvPr userDrawn="1"/>
        </p:nvSpPr>
        <p:spPr>
          <a:xfrm flipV="1">
            <a:off x="2489200" y="609600"/>
            <a:ext cx="9702800" cy="0"/>
          </a:xfrm>
          <a:prstGeom prst="line">
            <a:avLst/>
          </a:prstGeom>
          <a:ln w="9525" cap="flat" cmpd="sng">
            <a:solidFill>
              <a:schemeClr val="tx1"/>
            </a:solidFill>
            <a:prstDash val="solid"/>
            <a:headEnd type="none" w="med" len="med"/>
            <a:tailEnd type="none" w="med" len="med"/>
          </a:ln>
        </p:spPr>
      </p:sp>
      <p:sp>
        <p:nvSpPr>
          <p:cNvPr id="3075" name="直接连接符 1032"/>
          <p:cNvSpPr/>
          <p:nvPr userDrawn="1"/>
        </p:nvSpPr>
        <p:spPr>
          <a:xfrm flipV="1">
            <a:off x="0" y="6248400"/>
            <a:ext cx="12192000" cy="12700"/>
          </a:xfrm>
          <a:prstGeom prst="line">
            <a:avLst/>
          </a:prstGeom>
          <a:ln w="9525" cap="flat" cmpd="sng">
            <a:solidFill>
              <a:schemeClr val="tx1"/>
            </a:solidFill>
            <a:prstDash val="solid"/>
            <a:headEnd type="none" w="med" len="med"/>
            <a:tailEnd type="none" w="med" len="med"/>
          </a:ln>
        </p:spPr>
      </p:sp>
      <p:pic>
        <p:nvPicPr>
          <p:cNvPr id="3076" name="图片 3"/>
          <p:cNvPicPr>
            <a:picLocks noChangeAspect="1"/>
          </p:cNvPicPr>
          <p:nvPr userDrawn="1"/>
        </p:nvPicPr>
        <p:blipFill>
          <a:blip r:embed="rId3"/>
          <a:stretch>
            <a:fillRect/>
          </a:stretch>
        </p:blipFill>
        <p:spPr>
          <a:xfrm>
            <a:off x="31750" y="-19050"/>
            <a:ext cx="3722688" cy="628650"/>
          </a:xfrm>
          <a:prstGeom prst="rect">
            <a:avLst/>
          </a:prstGeom>
          <a:noFill/>
          <a:ln w="9525">
            <a:noFill/>
          </a:ln>
        </p:spPr>
      </p:pic>
      <p:sp>
        <p:nvSpPr>
          <p:cNvPr id="5" name="日期占位符 1"/>
          <p:cNvSpPr>
            <a:spLocks noGrp="1"/>
          </p:cNvSpPr>
          <p:nvPr>
            <p:ph type="dt" sz="half" idx="2"/>
          </p:nvPr>
        </p:nvSpPr>
        <p:spPr>
          <a:xfrm>
            <a:off x="609600" y="6245225"/>
            <a:ext cx="2844800" cy="476250"/>
          </a:xfrm>
          <a:prstGeom prst="rect">
            <a:avLst/>
          </a:prstGeom>
        </p:spPr>
        <p:txBody>
          <a:bodyPr/>
          <a:lstStyle>
            <a:lvl1pPr eaLnBrk="0" hangingPunct="0">
              <a:buFontTx/>
              <a:buNone/>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charset="-122"/>
              <a:cs typeface="+mn-cs"/>
            </a:endParaRPr>
          </a:p>
        </p:txBody>
      </p:sp>
      <p:sp>
        <p:nvSpPr>
          <p:cNvPr id="6" name="页脚占位符 2"/>
          <p:cNvSpPr>
            <a:spLocks noGrp="1"/>
          </p:cNvSpPr>
          <p:nvPr>
            <p:ph type="ftr" sz="quarter" idx="3"/>
          </p:nvPr>
        </p:nvSpPr>
        <p:spPr>
          <a:xfrm>
            <a:off x="4508500" y="6318250"/>
            <a:ext cx="2501900" cy="323850"/>
          </a:xfrm>
          <a:prstGeom prst="rect">
            <a:avLst/>
          </a:prstGeom>
        </p:spPr>
        <p:txBody>
          <a:bodyPr/>
          <a:p>
            <a:pPr lvl="0" eaLnBrk="1" hangingPunct="1">
              <a:buNone/>
            </a:pPr>
            <a:r>
              <a:rPr lang="en-US" altLang="en-US" sz="1600" b="1" dirty="0">
                <a:solidFill>
                  <a:schemeClr val="tx2"/>
                </a:solidFill>
                <a:ea typeface="微软雅黑" panose="020B0503020204020204" charset="-122"/>
              </a:rPr>
              <a:t>   </a:t>
            </a:r>
            <a:endParaRPr lang="en-US" altLang="en-US" sz="1600" b="1" dirty="0">
              <a:solidFill>
                <a:schemeClr val="tx2"/>
              </a:solidFill>
            </a:endParaRPr>
          </a:p>
        </p:txBody>
      </p:sp>
      <p:sp>
        <p:nvSpPr>
          <p:cNvPr id="7" name="灯片编号占位符 3"/>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
            <a:pPr lvl="0" eaLnBrk="1" hangingPunct="1">
              <a:buNone/>
            </a:pPr>
            <a:fld id="{9A0DB2DC-4C9A-4742-B13C-FB6460FD3503}" type="slidenum">
              <a:rPr lang="en-US" altLang="zh-CN" dirty="0"/>
            </a:fld>
            <a:endParaRPr lang="en-US" alt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bl">
  <p:cSld name="标题和表格">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endParaRPr lang="zh-CN" altLang="en-US" noProof="1"/>
          </a:p>
        </p:txBody>
      </p:sp>
      <p:sp>
        <p:nvSpPr>
          <p:cNvPr id="3" name="表格占位符 2"/>
          <p:cNvSpPr>
            <a:spLocks noGrp="1"/>
          </p:cNvSpPr>
          <p:nvPr>
            <p:ph type="tbl" idx="1"/>
          </p:nvPr>
        </p:nvSpPr>
        <p:spPr>
          <a:xfrm>
            <a:off x="609600" y="1600201"/>
            <a:ext cx="10972800" cy="4525963"/>
          </a:xfrm>
          <a:prstGeom prst="rect">
            <a:avLst/>
          </a:prstGeom>
        </p:spPr>
        <p:txBody>
          <a:bodyPr/>
          <a:lstStyle/>
          <a:p>
            <a:pPr marL="227330" marR="0" lvl="0" indent="-227330" algn="l" defTabSz="91313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zh-CN" alt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4" name="日期占位符 3"/>
          <p:cNvSpPr>
            <a:spLocks noGrp="1"/>
          </p:cNvSpPr>
          <p:nvPr>
            <p:ph type="dt" sz="half" idx="2"/>
          </p:nvPr>
        </p:nvSpPr>
        <p:spPr>
          <a:xfrm>
            <a:off x="609600" y="6245225"/>
            <a:ext cx="2844800" cy="476250"/>
          </a:xfrm>
          <a:prstGeom prst="rect">
            <a:avLst/>
          </a:prstGeom>
        </p:spPr>
        <p:txBody>
          <a:bodyPr/>
          <a:lstStyle>
            <a:lvl1pPr eaLnBrk="0" hangingPunct="0">
              <a:buFontTx/>
              <a:buNone/>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charset="-122"/>
              <a:cs typeface="+mn-cs"/>
            </a:endParaRPr>
          </a:p>
        </p:txBody>
      </p:sp>
      <p:sp>
        <p:nvSpPr>
          <p:cNvPr id="5" name="页脚占位符 4"/>
          <p:cNvSpPr>
            <a:spLocks noGrp="1"/>
          </p:cNvSpPr>
          <p:nvPr>
            <p:ph type="ftr" sz="quarter" idx="3"/>
          </p:nvPr>
        </p:nvSpPr>
        <p:spPr>
          <a:xfrm>
            <a:off x="4165600" y="6245225"/>
            <a:ext cx="3860800" cy="476250"/>
          </a:xfrm>
          <a:prstGeom prst="rect">
            <a:avLst/>
          </a:prstGeom>
        </p:spPr>
        <p:txBody>
          <a:bodyPr/>
          <a:lstStyle>
            <a:lvl1pPr eaLnBrk="0" hangingPunct="0">
              <a:buFontTx/>
              <a:buNone/>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charset="-122"/>
                <a:cs typeface="+mn-cs"/>
              </a:rPr>
              <a:t>南京审计学院 </a:t>
            </a: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charset="-122"/>
              <a:cs typeface="+mn-cs"/>
            </a:endParaRPr>
          </a:p>
        </p:txBody>
      </p:sp>
      <p:sp>
        <p:nvSpPr>
          <p:cNvPr id="6" name="灯片编号占位符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
            <a:pPr lvl="0" eaLnBrk="1" hangingPunct="1">
              <a:buNone/>
            </a:pPr>
            <a:fld id="{9A0DB2DC-4C9A-4742-B13C-FB6460FD3503}" type="slidenum">
              <a:rPr lang="en-US" altLang="zh-CN" dirty="0"/>
            </a:fld>
            <a:endParaRPr lang="en-US" altLang="zh-CN"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2"/>
          </p:nvPr>
        </p:nvSpPr>
        <p:spPr>
          <a:xfrm>
            <a:off x="609600" y="6245225"/>
            <a:ext cx="2844800" cy="476250"/>
          </a:xfrm>
          <a:prstGeom prst="rect">
            <a:avLst/>
          </a:prstGeom>
        </p:spPr>
        <p:txBody>
          <a:bodyPr/>
          <a:lstStyle>
            <a:lvl1pPr eaLnBrk="0" hangingPunct="0">
              <a:buFontTx/>
              <a:buNone/>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charset="-122"/>
              <a:cs typeface="+mn-cs"/>
            </a:endParaRPr>
          </a:p>
        </p:txBody>
      </p:sp>
      <p:sp>
        <p:nvSpPr>
          <p:cNvPr id="6" name="页脚占位符 5"/>
          <p:cNvSpPr>
            <a:spLocks noGrp="1"/>
          </p:cNvSpPr>
          <p:nvPr>
            <p:ph type="ftr" sz="quarter" idx="3"/>
          </p:nvPr>
        </p:nvSpPr>
        <p:spPr>
          <a:xfrm>
            <a:off x="4165600" y="6245225"/>
            <a:ext cx="3860800" cy="476250"/>
          </a:xfrm>
          <a:prstGeom prst="rect">
            <a:avLst/>
          </a:prstGeom>
        </p:spPr>
        <p:txBody>
          <a:bodyPr/>
          <a:lstStyle>
            <a:lvl1pPr eaLnBrk="0" hangingPunct="0">
              <a:buFontTx/>
              <a:buNone/>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charset="-122"/>
                <a:cs typeface="+mn-cs"/>
              </a:rPr>
              <a:t>南京审计学院 </a:t>
            </a: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charset="-122"/>
              <a:cs typeface="+mn-cs"/>
            </a:endParaRPr>
          </a:p>
        </p:txBody>
      </p:sp>
      <p:sp>
        <p:nvSpPr>
          <p:cNvPr id="7" name="灯片编号占位符 6"/>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
            <a:pPr lvl="0" eaLnBrk="1" hangingPunct="1">
              <a:buNone/>
            </a:pPr>
            <a:fld id="{9A0DB2DC-4C9A-4742-B13C-FB6460FD3503}" type="slidenum">
              <a:rPr lang="en-US" altLang="zh-CN" dirty="0"/>
            </a:fld>
            <a:endParaRPr lang="en-US" altLang="zh-CN"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Only">
  <p:cSld name="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2"/>
          <p:cNvSpPr>
            <a:spLocks noGrp="1"/>
          </p:cNvSpPr>
          <p:nvPr>
            <p:ph type="dt" sz="half" idx="2"/>
          </p:nvPr>
        </p:nvSpPr>
        <p:spPr>
          <a:xfrm>
            <a:off x="609600" y="6245225"/>
            <a:ext cx="2844800" cy="476250"/>
          </a:xfrm>
          <a:prstGeom prst="rect">
            <a:avLst/>
          </a:prstGeom>
        </p:spPr>
        <p:txBody>
          <a:bodyPr/>
          <a:lstStyle>
            <a:lvl1pPr eaLnBrk="0" hangingPunct="0">
              <a:buFontTx/>
              <a:buNone/>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charset="-122"/>
              <a:cs typeface="+mn-cs"/>
            </a:endParaRPr>
          </a:p>
        </p:txBody>
      </p:sp>
      <p:sp>
        <p:nvSpPr>
          <p:cNvPr id="4" name="页脚占位符 3"/>
          <p:cNvSpPr>
            <a:spLocks noGrp="1"/>
          </p:cNvSpPr>
          <p:nvPr>
            <p:ph type="ftr" sz="quarter" idx="3"/>
          </p:nvPr>
        </p:nvSpPr>
        <p:spPr>
          <a:xfrm>
            <a:off x="4165600" y="6245225"/>
            <a:ext cx="3860800" cy="476250"/>
          </a:xfrm>
          <a:prstGeom prst="rect">
            <a:avLst/>
          </a:prstGeom>
        </p:spPr>
        <p:txBody>
          <a:bodyPr/>
          <a:lstStyle>
            <a:lvl1pPr eaLnBrk="0" hangingPunct="0">
              <a:buFontTx/>
              <a:buNone/>
              <a:defRPr>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charset="-122"/>
                <a:cs typeface="+mn-cs"/>
              </a:rPr>
              <a:t>南京审计学院 </a:t>
            </a: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charset="-122"/>
              <a:cs typeface="+mn-cs"/>
            </a:endParaRPr>
          </a:p>
        </p:txBody>
      </p:sp>
      <p:sp>
        <p:nvSpPr>
          <p:cNvPr id="5" name="灯片编号占位符 4"/>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
            <a:pPr lvl="0" eaLnBrk="1" hangingPunct="1">
              <a:buNone/>
            </a:pPr>
            <a:fld id="{9A0DB2DC-4C9A-4742-B13C-FB6460FD3503}" type="slidenum">
              <a:rPr lang="en-US" altLang="zh-CN" dirty="0"/>
            </a:fld>
            <a:endParaRPr lang="en-US" altLang="zh-CN"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内容与标题">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2" name="直接连接符 8"/>
          <p:cNvCxnSpPr/>
          <p:nvPr/>
        </p:nvCxnSpPr>
        <p:spPr>
          <a:xfrm>
            <a:off x="2208213" y="981075"/>
            <a:ext cx="9983788" cy="0"/>
          </a:xfrm>
          <a:prstGeom prst="line">
            <a:avLst/>
          </a:prstGeom>
          <a:ln>
            <a:solidFill>
              <a:srgbClr val="20517C"/>
            </a:solidFill>
          </a:ln>
        </p:spPr>
        <p:style>
          <a:lnRef idx="1">
            <a:schemeClr val="accent1"/>
          </a:lnRef>
          <a:fillRef idx="0">
            <a:schemeClr val="accent1"/>
          </a:fillRef>
          <a:effectRef idx="0">
            <a:schemeClr val="accent1"/>
          </a:effectRef>
          <a:fontRef idx="minor">
            <a:schemeClr val="tx1"/>
          </a:fontRef>
        </p:style>
      </p:cxnSp>
      <p:cxnSp>
        <p:nvCxnSpPr>
          <p:cNvPr id="3" name="直接连接符 9"/>
          <p:cNvCxnSpPr/>
          <p:nvPr/>
        </p:nvCxnSpPr>
        <p:spPr>
          <a:xfrm>
            <a:off x="2208213" y="44450"/>
            <a:ext cx="9983788" cy="0"/>
          </a:xfrm>
          <a:prstGeom prst="line">
            <a:avLst/>
          </a:prstGeom>
          <a:ln>
            <a:solidFill>
              <a:srgbClr val="20517C"/>
            </a:solidFill>
          </a:ln>
        </p:spPr>
        <p:style>
          <a:lnRef idx="1">
            <a:schemeClr val="accent1"/>
          </a:lnRef>
          <a:fillRef idx="0">
            <a:schemeClr val="accent1"/>
          </a:fillRef>
          <a:effectRef idx="0">
            <a:schemeClr val="accent1"/>
          </a:effectRef>
          <a:fontRef idx="minor">
            <a:schemeClr val="tx1"/>
          </a:fontRef>
        </p:style>
      </p:cxnSp>
      <p:cxnSp>
        <p:nvCxnSpPr>
          <p:cNvPr id="4" name="直接连接符 10"/>
          <p:cNvCxnSpPr/>
          <p:nvPr/>
        </p:nvCxnSpPr>
        <p:spPr>
          <a:xfrm>
            <a:off x="2208213" y="115888"/>
            <a:ext cx="9983788" cy="0"/>
          </a:xfrm>
          <a:prstGeom prst="line">
            <a:avLst/>
          </a:prstGeom>
          <a:ln>
            <a:solidFill>
              <a:srgbClr val="20517C"/>
            </a:solidFill>
          </a:ln>
        </p:spPr>
        <p:style>
          <a:lnRef idx="1">
            <a:schemeClr val="accent1"/>
          </a:lnRef>
          <a:fillRef idx="0">
            <a:schemeClr val="accent1"/>
          </a:fillRef>
          <a:effectRef idx="0">
            <a:schemeClr val="accent1"/>
          </a:effectRef>
          <a:fontRef idx="minor">
            <a:schemeClr val="tx1"/>
          </a:fontRef>
        </p:style>
      </p:cxnSp>
      <p:sp>
        <p:nvSpPr>
          <p:cNvPr id="5" name="平行四边形 14"/>
          <p:cNvSpPr/>
          <p:nvPr/>
        </p:nvSpPr>
        <p:spPr>
          <a:xfrm>
            <a:off x="2495550" y="0"/>
            <a:ext cx="2663825" cy="179388"/>
          </a:xfrm>
          <a:prstGeom prst="parallelogram">
            <a:avLst/>
          </a:pr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6" name="任意多边形 15"/>
          <p:cNvSpPr/>
          <p:nvPr/>
        </p:nvSpPr>
        <p:spPr>
          <a:xfrm>
            <a:off x="11857038" y="0"/>
            <a:ext cx="360363" cy="179388"/>
          </a:xfrm>
          <a:custGeom>
            <a:avLst/>
            <a:gdLst>
              <a:gd name="connsiteX0" fmla="*/ 45008 w 360040"/>
              <a:gd name="connsiteY0" fmla="*/ 0 h 180032"/>
              <a:gd name="connsiteX1" fmla="*/ 360040 w 360040"/>
              <a:gd name="connsiteY1" fmla="*/ 0 h 180032"/>
              <a:gd name="connsiteX2" fmla="*/ 360040 w 360040"/>
              <a:gd name="connsiteY2" fmla="*/ 180032 h 180032"/>
              <a:gd name="connsiteX3" fmla="*/ 0 w 360040"/>
              <a:gd name="connsiteY3" fmla="*/ 180032 h 180032"/>
            </a:gdLst>
            <a:ahLst/>
            <a:cxnLst>
              <a:cxn ang="0">
                <a:pos x="connsiteX0" y="connsiteY0"/>
              </a:cxn>
              <a:cxn ang="0">
                <a:pos x="connsiteX1" y="connsiteY1"/>
              </a:cxn>
              <a:cxn ang="0">
                <a:pos x="connsiteX2" y="connsiteY2"/>
              </a:cxn>
              <a:cxn ang="0">
                <a:pos x="connsiteX3" y="connsiteY3"/>
              </a:cxn>
            </a:cxnLst>
            <a:rect l="l" t="t" r="r" b="b"/>
            <a:pathLst>
              <a:path w="360040" h="180032">
                <a:moveTo>
                  <a:pt x="45008" y="0"/>
                </a:moveTo>
                <a:lnTo>
                  <a:pt x="360040" y="0"/>
                </a:lnTo>
                <a:lnTo>
                  <a:pt x="360040" y="180032"/>
                </a:lnTo>
                <a:lnTo>
                  <a:pt x="0" y="180032"/>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平行四边形 1"/>
          <p:cNvSpPr/>
          <p:nvPr/>
        </p:nvSpPr>
        <p:spPr>
          <a:xfrm>
            <a:off x="10266363" y="214313"/>
            <a:ext cx="1555750" cy="347663"/>
          </a:xfrm>
          <a:prstGeom prst="parallelogram">
            <a:avLst/>
          </a:prstGeom>
          <a:noFill/>
          <a:ln w="19050">
            <a:solidFill>
              <a:srgbClr val="20517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350" b="0" i="0" u="none" strike="noStrike" kern="1200" cap="none" spc="0" normalizeH="0" baseline="0" noProof="0" dirty="0">
                <a:ln>
                  <a:noFill/>
                </a:ln>
                <a:solidFill>
                  <a:schemeClr val="lt1"/>
                </a:solidFill>
                <a:effectLst/>
                <a:uLnTx/>
                <a:uFillTx/>
                <a:latin typeface="+mn-lt"/>
                <a:ea typeface="+mn-ea"/>
                <a:cs typeface="+mn-cs"/>
              </a:rPr>
              <a:t> </a:t>
            </a:r>
            <a:endParaRPr kumimoji="0" lang="zh-CN" altLang="en-US" sz="1350" b="0" i="0" u="none" strike="noStrike" kern="1200" cap="none" spc="0" normalizeH="0" baseline="0" noProof="0" dirty="0">
              <a:ln>
                <a:noFill/>
              </a:ln>
              <a:solidFill>
                <a:srgbClr val="20517C"/>
              </a:solidFill>
              <a:effectLst/>
              <a:uLnTx/>
              <a:uFillTx/>
              <a:latin typeface="+mn-lt"/>
              <a:ea typeface="+mn-ea"/>
              <a:cs typeface="+mn-cs"/>
            </a:endParaRPr>
          </a:p>
        </p:txBody>
      </p:sp>
      <p:cxnSp>
        <p:nvCxnSpPr>
          <p:cNvPr id="3" name="直接连接符 97"/>
          <p:cNvCxnSpPr/>
          <p:nvPr/>
        </p:nvCxnSpPr>
        <p:spPr>
          <a:xfrm>
            <a:off x="4943475" y="44450"/>
            <a:ext cx="7561263" cy="0"/>
          </a:xfrm>
          <a:prstGeom prst="line">
            <a:avLst/>
          </a:prstGeom>
          <a:ln>
            <a:solidFill>
              <a:srgbClr val="20517C"/>
            </a:solidFill>
          </a:ln>
        </p:spPr>
        <p:style>
          <a:lnRef idx="1">
            <a:schemeClr val="accent1"/>
          </a:lnRef>
          <a:fillRef idx="0">
            <a:schemeClr val="accent1"/>
          </a:fillRef>
          <a:effectRef idx="0">
            <a:schemeClr val="accent1"/>
          </a:effectRef>
          <a:fontRef idx="minor">
            <a:schemeClr val="tx1"/>
          </a:fontRef>
        </p:style>
      </p:cxnSp>
      <p:cxnSp>
        <p:nvCxnSpPr>
          <p:cNvPr id="4" name="直接连接符 98"/>
          <p:cNvCxnSpPr/>
          <p:nvPr/>
        </p:nvCxnSpPr>
        <p:spPr>
          <a:xfrm>
            <a:off x="4800600" y="115888"/>
            <a:ext cx="7775575" cy="0"/>
          </a:xfrm>
          <a:prstGeom prst="line">
            <a:avLst/>
          </a:prstGeom>
          <a:ln>
            <a:solidFill>
              <a:srgbClr val="20517C"/>
            </a:solidFill>
          </a:ln>
        </p:spPr>
        <p:style>
          <a:lnRef idx="1">
            <a:schemeClr val="accent1"/>
          </a:lnRef>
          <a:fillRef idx="0">
            <a:schemeClr val="accent1"/>
          </a:fillRef>
          <a:effectRef idx="0">
            <a:schemeClr val="accent1"/>
          </a:effectRef>
          <a:fontRef idx="minor">
            <a:schemeClr val="tx1"/>
          </a:fontRef>
        </p:style>
      </p:cxnSp>
      <p:sp>
        <p:nvSpPr>
          <p:cNvPr id="5" name="任意多边形 102"/>
          <p:cNvSpPr/>
          <p:nvPr/>
        </p:nvSpPr>
        <p:spPr>
          <a:xfrm>
            <a:off x="2551113" y="0"/>
            <a:ext cx="2498725" cy="179388"/>
          </a:xfrm>
          <a:custGeom>
            <a:avLst/>
            <a:gdLst>
              <a:gd name="connsiteX0" fmla="*/ 2286898 w 2497501"/>
              <a:gd name="connsiteY0" fmla="*/ 0 h 180032"/>
              <a:gd name="connsiteX1" fmla="*/ 2497501 w 2497501"/>
              <a:gd name="connsiteY1" fmla="*/ 0 h 180032"/>
              <a:gd name="connsiteX2" fmla="*/ 2370843 w 2497501"/>
              <a:gd name="connsiteY2" fmla="*/ 180032 h 180032"/>
              <a:gd name="connsiteX3" fmla="*/ 2160240 w 2497501"/>
              <a:gd name="connsiteY3" fmla="*/ 180032 h 180032"/>
              <a:gd name="connsiteX4" fmla="*/ 1854850 w 2497501"/>
              <a:gd name="connsiteY4" fmla="*/ 0 h 180032"/>
              <a:gd name="connsiteX5" fmla="*/ 2065453 w 2497501"/>
              <a:gd name="connsiteY5" fmla="*/ 0 h 180032"/>
              <a:gd name="connsiteX6" fmla="*/ 1938795 w 2497501"/>
              <a:gd name="connsiteY6" fmla="*/ 180032 h 180032"/>
              <a:gd name="connsiteX7" fmla="*/ 1728192 w 2497501"/>
              <a:gd name="connsiteY7" fmla="*/ 180032 h 180032"/>
              <a:gd name="connsiteX8" fmla="*/ 1422802 w 2497501"/>
              <a:gd name="connsiteY8" fmla="*/ 0 h 180032"/>
              <a:gd name="connsiteX9" fmla="*/ 1633405 w 2497501"/>
              <a:gd name="connsiteY9" fmla="*/ 0 h 180032"/>
              <a:gd name="connsiteX10" fmla="*/ 1506747 w 2497501"/>
              <a:gd name="connsiteY10" fmla="*/ 180032 h 180032"/>
              <a:gd name="connsiteX11" fmla="*/ 1296144 w 2497501"/>
              <a:gd name="connsiteY11" fmla="*/ 180032 h 180032"/>
              <a:gd name="connsiteX12" fmla="*/ 990754 w 2497501"/>
              <a:gd name="connsiteY12" fmla="*/ 0 h 180032"/>
              <a:gd name="connsiteX13" fmla="*/ 1201357 w 2497501"/>
              <a:gd name="connsiteY13" fmla="*/ 0 h 180032"/>
              <a:gd name="connsiteX14" fmla="*/ 1074699 w 2497501"/>
              <a:gd name="connsiteY14" fmla="*/ 180032 h 180032"/>
              <a:gd name="connsiteX15" fmla="*/ 864096 w 2497501"/>
              <a:gd name="connsiteY15" fmla="*/ 180032 h 180032"/>
              <a:gd name="connsiteX16" fmla="*/ 558706 w 2497501"/>
              <a:gd name="connsiteY16" fmla="*/ 0 h 180032"/>
              <a:gd name="connsiteX17" fmla="*/ 769309 w 2497501"/>
              <a:gd name="connsiteY17" fmla="*/ 0 h 180032"/>
              <a:gd name="connsiteX18" fmla="*/ 642651 w 2497501"/>
              <a:gd name="connsiteY18" fmla="*/ 180032 h 180032"/>
              <a:gd name="connsiteX19" fmla="*/ 432048 w 2497501"/>
              <a:gd name="connsiteY19" fmla="*/ 180032 h 180032"/>
              <a:gd name="connsiteX20" fmla="*/ 126658 w 2497501"/>
              <a:gd name="connsiteY20" fmla="*/ 0 h 180032"/>
              <a:gd name="connsiteX21" fmla="*/ 337261 w 2497501"/>
              <a:gd name="connsiteY21" fmla="*/ 0 h 180032"/>
              <a:gd name="connsiteX22" fmla="*/ 210603 w 2497501"/>
              <a:gd name="connsiteY22" fmla="*/ 180032 h 180032"/>
              <a:gd name="connsiteX23" fmla="*/ 0 w 2497501"/>
              <a:gd name="connsiteY23" fmla="*/ 180032 h 18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97501" h="180032">
                <a:moveTo>
                  <a:pt x="2286898" y="0"/>
                </a:moveTo>
                <a:lnTo>
                  <a:pt x="2497501" y="0"/>
                </a:lnTo>
                <a:lnTo>
                  <a:pt x="2370843" y="180032"/>
                </a:lnTo>
                <a:lnTo>
                  <a:pt x="2160240" y="180032"/>
                </a:lnTo>
                <a:close/>
                <a:moveTo>
                  <a:pt x="1854850" y="0"/>
                </a:moveTo>
                <a:lnTo>
                  <a:pt x="2065453" y="0"/>
                </a:lnTo>
                <a:lnTo>
                  <a:pt x="1938795" y="180032"/>
                </a:lnTo>
                <a:lnTo>
                  <a:pt x="1728192" y="180032"/>
                </a:lnTo>
                <a:close/>
                <a:moveTo>
                  <a:pt x="1422802" y="0"/>
                </a:moveTo>
                <a:lnTo>
                  <a:pt x="1633405" y="0"/>
                </a:lnTo>
                <a:lnTo>
                  <a:pt x="1506747" y="180032"/>
                </a:lnTo>
                <a:lnTo>
                  <a:pt x="1296144" y="180032"/>
                </a:lnTo>
                <a:close/>
                <a:moveTo>
                  <a:pt x="990754" y="0"/>
                </a:moveTo>
                <a:lnTo>
                  <a:pt x="1201357" y="0"/>
                </a:lnTo>
                <a:lnTo>
                  <a:pt x="1074699" y="180032"/>
                </a:lnTo>
                <a:lnTo>
                  <a:pt x="864096" y="180032"/>
                </a:lnTo>
                <a:close/>
                <a:moveTo>
                  <a:pt x="558706" y="0"/>
                </a:moveTo>
                <a:lnTo>
                  <a:pt x="769309" y="0"/>
                </a:lnTo>
                <a:lnTo>
                  <a:pt x="642651" y="180032"/>
                </a:lnTo>
                <a:lnTo>
                  <a:pt x="432048" y="180032"/>
                </a:lnTo>
                <a:close/>
                <a:moveTo>
                  <a:pt x="126658" y="0"/>
                </a:moveTo>
                <a:lnTo>
                  <a:pt x="337261" y="0"/>
                </a:lnTo>
                <a:lnTo>
                  <a:pt x="210603" y="180032"/>
                </a:lnTo>
                <a:lnTo>
                  <a:pt x="0" y="180032"/>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6" name="任意多边形 103"/>
          <p:cNvSpPr/>
          <p:nvPr/>
        </p:nvSpPr>
        <p:spPr>
          <a:xfrm>
            <a:off x="11857038" y="0"/>
            <a:ext cx="360363" cy="179388"/>
          </a:xfrm>
          <a:custGeom>
            <a:avLst/>
            <a:gdLst>
              <a:gd name="connsiteX0" fmla="*/ 45008 w 360040"/>
              <a:gd name="connsiteY0" fmla="*/ 0 h 180032"/>
              <a:gd name="connsiteX1" fmla="*/ 360040 w 360040"/>
              <a:gd name="connsiteY1" fmla="*/ 0 h 180032"/>
              <a:gd name="connsiteX2" fmla="*/ 360040 w 360040"/>
              <a:gd name="connsiteY2" fmla="*/ 180032 h 180032"/>
              <a:gd name="connsiteX3" fmla="*/ 0 w 360040"/>
              <a:gd name="connsiteY3" fmla="*/ 180032 h 180032"/>
            </a:gdLst>
            <a:ahLst/>
            <a:cxnLst>
              <a:cxn ang="0">
                <a:pos x="connsiteX0" y="connsiteY0"/>
              </a:cxn>
              <a:cxn ang="0">
                <a:pos x="connsiteX1" y="connsiteY1"/>
              </a:cxn>
              <a:cxn ang="0">
                <a:pos x="connsiteX2" y="connsiteY2"/>
              </a:cxn>
              <a:cxn ang="0">
                <a:pos x="connsiteX3" y="connsiteY3"/>
              </a:cxn>
            </a:cxnLst>
            <a:rect l="l" t="t" r="r" b="b"/>
            <a:pathLst>
              <a:path w="360040" h="180032">
                <a:moveTo>
                  <a:pt x="45008" y="0"/>
                </a:moveTo>
                <a:lnTo>
                  <a:pt x="360040" y="0"/>
                </a:lnTo>
                <a:lnTo>
                  <a:pt x="360040" y="180032"/>
                </a:lnTo>
                <a:lnTo>
                  <a:pt x="0" y="180032"/>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7" name="圆角矩形 86"/>
          <p:cNvSpPr/>
          <p:nvPr/>
        </p:nvSpPr>
        <p:spPr>
          <a:xfrm>
            <a:off x="-4762" y="-387350"/>
            <a:ext cx="1847850" cy="7920038"/>
          </a:xfrm>
          <a:prstGeom prst="roundRect">
            <a:avLst/>
          </a:pr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mn-lt"/>
              <a:ea typeface="+mn-ea"/>
              <a:cs typeface="+mn-ea"/>
              <a:sym typeface="+mn-lt"/>
            </a:endParaRPr>
          </a:p>
        </p:txBody>
      </p:sp>
      <p:cxnSp>
        <p:nvCxnSpPr>
          <p:cNvPr id="8" name="直接连接符 116"/>
          <p:cNvCxnSpPr/>
          <p:nvPr/>
        </p:nvCxnSpPr>
        <p:spPr>
          <a:xfrm>
            <a:off x="227013" y="6669088"/>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117"/>
          <p:cNvCxnSpPr/>
          <p:nvPr/>
        </p:nvCxnSpPr>
        <p:spPr>
          <a:xfrm>
            <a:off x="227013" y="6597650"/>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118"/>
          <p:cNvCxnSpPr/>
          <p:nvPr/>
        </p:nvCxnSpPr>
        <p:spPr>
          <a:xfrm>
            <a:off x="227013" y="6742113"/>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203" name="组合 119"/>
          <p:cNvGrpSpPr/>
          <p:nvPr userDrawn="1"/>
        </p:nvGrpSpPr>
        <p:grpSpPr>
          <a:xfrm>
            <a:off x="-101600" y="3373438"/>
            <a:ext cx="1944688" cy="144462"/>
            <a:chOff x="-96688" y="2708920"/>
            <a:chExt cx="1943521" cy="144016"/>
          </a:xfrm>
        </p:grpSpPr>
        <p:cxnSp>
          <p:nvCxnSpPr>
            <p:cNvPr id="12" name="直接连接符 120"/>
            <p:cNvCxnSpPr/>
            <p:nvPr/>
          </p:nvCxnSpPr>
          <p:spPr>
            <a:xfrm flipH="1">
              <a:off x="1199522"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1"/>
            <p:cNvCxnSpPr/>
            <p:nvPr/>
          </p:nvCxnSpPr>
          <p:spPr>
            <a:xfrm flipH="1">
              <a:off x="1270916"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22"/>
            <p:cNvCxnSpPr/>
            <p:nvPr/>
          </p:nvCxnSpPr>
          <p:spPr>
            <a:xfrm flipH="1">
              <a:off x="1343897"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23"/>
            <p:cNvCxnSpPr/>
            <p:nvPr/>
          </p:nvCxnSpPr>
          <p:spPr>
            <a:xfrm flipH="1">
              <a:off x="1415292"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24"/>
            <p:cNvCxnSpPr/>
            <p:nvPr/>
          </p:nvCxnSpPr>
          <p:spPr>
            <a:xfrm flipH="1">
              <a:off x="1488273"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25"/>
            <p:cNvCxnSpPr/>
            <p:nvPr/>
          </p:nvCxnSpPr>
          <p:spPr>
            <a:xfrm flipH="1">
              <a:off x="1559667"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26"/>
            <p:cNvCxnSpPr/>
            <p:nvPr/>
          </p:nvCxnSpPr>
          <p:spPr>
            <a:xfrm flipH="1">
              <a:off x="1631063"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27"/>
            <p:cNvCxnSpPr/>
            <p:nvPr/>
          </p:nvCxnSpPr>
          <p:spPr>
            <a:xfrm flipH="1">
              <a:off x="1702457"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28"/>
            <p:cNvCxnSpPr/>
            <p:nvPr/>
          </p:nvCxnSpPr>
          <p:spPr>
            <a:xfrm flipH="1">
              <a:off x="1120194"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129"/>
            <p:cNvCxnSpPr/>
            <p:nvPr/>
          </p:nvCxnSpPr>
          <p:spPr>
            <a:xfrm flipH="1">
              <a:off x="1055145"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130"/>
            <p:cNvCxnSpPr/>
            <p:nvPr/>
          </p:nvCxnSpPr>
          <p:spPr>
            <a:xfrm flipH="1">
              <a:off x="983751"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174"/>
            <p:cNvCxnSpPr/>
            <p:nvPr/>
          </p:nvCxnSpPr>
          <p:spPr>
            <a:xfrm flipH="1">
              <a:off x="910770"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175"/>
            <p:cNvCxnSpPr/>
            <p:nvPr/>
          </p:nvCxnSpPr>
          <p:spPr>
            <a:xfrm flipH="1">
              <a:off x="1772265" y="2781720"/>
              <a:ext cx="71395" cy="712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176"/>
            <p:cNvCxnSpPr/>
            <p:nvPr/>
          </p:nvCxnSpPr>
          <p:spPr>
            <a:xfrm flipH="1">
              <a:off x="839375"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177"/>
            <p:cNvCxnSpPr/>
            <p:nvPr/>
          </p:nvCxnSpPr>
          <p:spPr>
            <a:xfrm flipH="1">
              <a:off x="767981"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178"/>
            <p:cNvCxnSpPr/>
            <p:nvPr/>
          </p:nvCxnSpPr>
          <p:spPr>
            <a:xfrm flipH="1">
              <a:off x="695000"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179"/>
            <p:cNvCxnSpPr/>
            <p:nvPr/>
          </p:nvCxnSpPr>
          <p:spPr>
            <a:xfrm flipH="1">
              <a:off x="623604"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180"/>
            <p:cNvCxnSpPr/>
            <p:nvPr/>
          </p:nvCxnSpPr>
          <p:spPr>
            <a:xfrm flipH="1">
              <a:off x="550623"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181"/>
            <p:cNvCxnSpPr/>
            <p:nvPr/>
          </p:nvCxnSpPr>
          <p:spPr>
            <a:xfrm flipH="1">
              <a:off x="479229"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182"/>
            <p:cNvCxnSpPr/>
            <p:nvPr/>
          </p:nvCxnSpPr>
          <p:spPr>
            <a:xfrm flipH="1">
              <a:off x="407834"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183"/>
            <p:cNvCxnSpPr/>
            <p:nvPr/>
          </p:nvCxnSpPr>
          <p:spPr>
            <a:xfrm flipH="1">
              <a:off x="334853"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184"/>
            <p:cNvCxnSpPr/>
            <p:nvPr/>
          </p:nvCxnSpPr>
          <p:spPr>
            <a:xfrm flipH="1">
              <a:off x="263459"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185"/>
            <p:cNvCxnSpPr/>
            <p:nvPr/>
          </p:nvCxnSpPr>
          <p:spPr>
            <a:xfrm flipH="1">
              <a:off x="192064"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186"/>
            <p:cNvCxnSpPr/>
            <p:nvPr/>
          </p:nvCxnSpPr>
          <p:spPr>
            <a:xfrm flipH="1">
              <a:off x="119082"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187"/>
            <p:cNvCxnSpPr/>
            <p:nvPr/>
          </p:nvCxnSpPr>
          <p:spPr>
            <a:xfrm flipH="1">
              <a:off x="47688"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188"/>
            <p:cNvCxnSpPr/>
            <p:nvPr/>
          </p:nvCxnSpPr>
          <p:spPr>
            <a:xfrm flipH="1">
              <a:off x="-25294"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200"/>
            <p:cNvCxnSpPr/>
            <p:nvPr/>
          </p:nvCxnSpPr>
          <p:spPr>
            <a:xfrm flipH="1">
              <a:off x="-96688"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8204" name="组合 162"/>
          <p:cNvGrpSpPr/>
          <p:nvPr userDrawn="1"/>
        </p:nvGrpSpPr>
        <p:grpSpPr>
          <a:xfrm>
            <a:off x="-541337" y="1084263"/>
            <a:ext cx="2376487" cy="515937"/>
            <a:chOff x="-456728" y="881557"/>
            <a:chExt cx="2376264" cy="515798"/>
          </a:xfrm>
        </p:grpSpPr>
        <p:sp>
          <p:nvSpPr>
            <p:cNvPr id="40" name="六边形 163"/>
            <p:cNvSpPr/>
            <p:nvPr/>
          </p:nvSpPr>
          <p:spPr>
            <a:xfrm rot="5400000">
              <a:off x="206813" y="986280"/>
              <a:ext cx="328524" cy="287311"/>
            </a:xfrm>
            <a:prstGeom prst="hexagon">
              <a:avLst/>
            </a:prstGeom>
            <a:solidFill>
              <a:srgbClr val="20517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5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cxnSp>
          <p:nvCxnSpPr>
            <p:cNvPr id="41" name="直接连接符 164"/>
            <p:cNvCxnSpPr/>
            <p:nvPr/>
          </p:nvCxnSpPr>
          <p:spPr>
            <a:xfrm>
              <a:off x="551240" y="1156120"/>
              <a:ext cx="13682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矩形 165"/>
            <p:cNvSpPr/>
            <p:nvPr/>
          </p:nvSpPr>
          <p:spPr>
            <a:xfrm>
              <a:off x="695689" y="881557"/>
              <a:ext cx="1152416" cy="515798"/>
            </a:xfrm>
            <a:prstGeom prst="rect">
              <a:avLst/>
            </a:prstGeom>
            <a:solidFill>
              <a:srgbClr val="BDD19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790" b="1" i="0" u="none" strike="noStrike" kern="1200" cap="none" spc="0" normalizeH="0" baseline="0" noProof="0" dirty="0">
                <a:ln>
                  <a:noFill/>
                </a:ln>
                <a:solidFill>
                  <a:srgbClr val="222222"/>
                </a:solidFill>
                <a:effectLst/>
                <a:uLnTx/>
                <a:uFillTx/>
                <a:latin typeface="+mn-lt"/>
                <a:ea typeface="+mn-ea"/>
                <a:cs typeface="+mn-ea"/>
                <a:sym typeface="+mn-lt"/>
              </a:endParaRPr>
            </a:p>
          </p:txBody>
        </p:sp>
        <p:sp>
          <p:nvSpPr>
            <p:cNvPr id="43" name="文本框 166"/>
            <p:cNvSpPr txBox="1">
              <a:spLocks noChangeArrowheads="1"/>
            </p:cNvSpPr>
            <p:nvPr/>
          </p:nvSpPr>
          <p:spPr bwMode="auto">
            <a:xfrm>
              <a:off x="622671" y="1022806"/>
              <a:ext cx="1152416" cy="22980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900" b="1" i="0" u="none" strike="noStrike" kern="1200" cap="none" spc="0" normalizeH="0" baseline="0" noProof="0">
                <a:ln>
                  <a:noFill/>
                </a:ln>
                <a:solidFill>
                  <a:srgbClr val="20517C"/>
                </a:solidFill>
                <a:effectLst/>
                <a:uLnTx/>
                <a:uFillTx/>
                <a:latin typeface="Arial" panose="020B0604020202020204" pitchFamily="34" charset="0"/>
                <a:ea typeface="微软雅黑" panose="020B0503020204020204" charset="-122"/>
                <a:cs typeface="+mn-cs"/>
                <a:sym typeface="+mn-lt"/>
              </a:endParaRPr>
            </a:p>
          </p:txBody>
        </p:sp>
        <p:cxnSp>
          <p:nvCxnSpPr>
            <p:cNvPr id="44" name="直接连接符 167"/>
            <p:cNvCxnSpPr/>
            <p:nvPr/>
          </p:nvCxnSpPr>
          <p:spPr>
            <a:xfrm>
              <a:off x="-456728" y="1156120"/>
              <a:ext cx="6476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5" name="文本框 168"/>
          <p:cNvSpPr txBox="1">
            <a:spLocks noChangeArrowheads="1"/>
          </p:cNvSpPr>
          <p:nvPr/>
        </p:nvSpPr>
        <p:spPr bwMode="auto">
          <a:xfrm>
            <a:off x="623888" y="933450"/>
            <a:ext cx="935038" cy="22987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900" b="1" i="0" u="none" strike="noStrike" kern="1200" cap="none" spc="0" normalizeH="0" baseline="0" noProof="0">
              <a:ln>
                <a:noFill/>
              </a:ln>
              <a:solidFill>
                <a:srgbClr val="20517C"/>
              </a:solidFill>
              <a:effectLst/>
              <a:uLnTx/>
              <a:uFillTx/>
              <a:latin typeface="Arial" panose="020B0604020202020204" pitchFamily="34" charset="0"/>
              <a:ea typeface="微软雅黑" panose="020B0503020204020204" charset="-122"/>
              <a:cs typeface="+mn-cs"/>
              <a:sym typeface="+mn-lt"/>
            </a:endParaRPr>
          </a:p>
        </p:txBody>
      </p:sp>
      <p:cxnSp>
        <p:nvCxnSpPr>
          <p:cNvPr id="46" name="直接连接符 169"/>
          <p:cNvCxnSpPr/>
          <p:nvPr/>
        </p:nvCxnSpPr>
        <p:spPr>
          <a:xfrm>
            <a:off x="550863" y="1014413"/>
            <a:ext cx="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文本框 170"/>
          <p:cNvSpPr txBox="1">
            <a:spLocks noChangeArrowheads="1"/>
          </p:cNvSpPr>
          <p:nvPr/>
        </p:nvSpPr>
        <p:spPr bwMode="auto">
          <a:xfrm>
            <a:off x="623888" y="942975"/>
            <a:ext cx="576263" cy="26606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sym typeface="+mn-lt"/>
            </a:endParaRPr>
          </a:p>
        </p:txBody>
      </p:sp>
      <p:sp>
        <p:nvSpPr>
          <p:cNvPr id="48" name="文本框 171"/>
          <p:cNvSpPr txBox="1">
            <a:spLocks noChangeArrowheads="1"/>
          </p:cNvSpPr>
          <p:nvPr/>
        </p:nvSpPr>
        <p:spPr bwMode="auto">
          <a:xfrm>
            <a:off x="517525" y="1103313"/>
            <a:ext cx="1362075" cy="39751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05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sym typeface="+mn-lt"/>
              </a:rPr>
              <a:t>企业合并</a:t>
            </a:r>
            <a:endParaRPr kumimoji="0" lang="en-US" altLang="zh-CN" sz="105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sym typeface="+mn-lt"/>
            </a:endParaRPr>
          </a:p>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05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sym typeface="+mn-lt"/>
              </a:rPr>
              <a:t>概述</a:t>
            </a:r>
            <a:endParaRPr kumimoji="0" lang="en-US" altLang="zh-CN" sz="105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sym typeface="+mn-lt"/>
            </a:endParaRPr>
          </a:p>
        </p:txBody>
      </p:sp>
      <p:sp>
        <p:nvSpPr>
          <p:cNvPr id="49" name="文本框 172"/>
          <p:cNvSpPr txBox="1">
            <a:spLocks noChangeArrowheads="1"/>
          </p:cNvSpPr>
          <p:nvPr/>
        </p:nvSpPr>
        <p:spPr bwMode="auto">
          <a:xfrm>
            <a:off x="106363" y="1154113"/>
            <a:ext cx="360363" cy="29908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35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1</a:t>
            </a:r>
            <a:endParaRPr kumimoji="0" lang="zh-CN" altLang="en-US" sz="135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50" name="矩形 173"/>
          <p:cNvSpPr/>
          <p:nvPr/>
        </p:nvSpPr>
        <p:spPr>
          <a:xfrm>
            <a:off x="635000" y="1108075"/>
            <a:ext cx="1092200" cy="452438"/>
          </a:xfrm>
          <a:prstGeom prst="rect">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790" b="1" i="0" u="none" strike="noStrike" kern="1200" cap="none" spc="0" normalizeH="0" baseline="0" noProof="0" dirty="0">
              <a:ln>
                <a:noFill/>
              </a:ln>
              <a:solidFill>
                <a:srgbClr val="222222"/>
              </a:solidFill>
              <a:effectLst/>
              <a:uLnTx/>
              <a:uFillTx/>
              <a:latin typeface="+mn-lt"/>
              <a:ea typeface="+mn-ea"/>
              <a:cs typeface="+mn-ea"/>
              <a:sym typeface="+mn-lt"/>
            </a:endParaRPr>
          </a:p>
        </p:txBody>
      </p:sp>
      <p:grpSp>
        <p:nvGrpSpPr>
          <p:cNvPr id="8211" name="组合 189"/>
          <p:cNvGrpSpPr/>
          <p:nvPr userDrawn="1"/>
        </p:nvGrpSpPr>
        <p:grpSpPr>
          <a:xfrm>
            <a:off x="-541337" y="1700213"/>
            <a:ext cx="2376487" cy="720725"/>
            <a:chOff x="-456728" y="1704008"/>
            <a:chExt cx="2376264" cy="720080"/>
          </a:xfrm>
        </p:grpSpPr>
        <p:sp>
          <p:nvSpPr>
            <p:cNvPr id="52" name="六边形 190"/>
            <p:cNvSpPr/>
            <p:nvPr/>
          </p:nvSpPr>
          <p:spPr>
            <a:xfrm rot="5400000">
              <a:off x="206124" y="1937840"/>
              <a:ext cx="329904" cy="287311"/>
            </a:xfrm>
            <a:prstGeom prst="hexagon">
              <a:avLst/>
            </a:prstGeom>
            <a:solidFill>
              <a:srgbClr val="20517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5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cxnSp>
          <p:nvCxnSpPr>
            <p:cNvPr id="53" name="直接连接符 191"/>
            <p:cNvCxnSpPr/>
            <p:nvPr/>
          </p:nvCxnSpPr>
          <p:spPr>
            <a:xfrm>
              <a:off x="551240" y="2076736"/>
              <a:ext cx="13682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矩形 192"/>
            <p:cNvSpPr/>
            <p:nvPr/>
          </p:nvSpPr>
          <p:spPr>
            <a:xfrm>
              <a:off x="695689" y="1704008"/>
              <a:ext cx="1152416"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790" b="1" i="0" u="none" strike="noStrike" kern="1200" cap="none" spc="0" normalizeH="0" baseline="0" noProof="0" dirty="0">
                <a:ln>
                  <a:noFill/>
                </a:ln>
                <a:solidFill>
                  <a:srgbClr val="222222"/>
                </a:solidFill>
                <a:effectLst/>
                <a:uLnTx/>
                <a:uFillTx/>
                <a:latin typeface="+mn-lt"/>
                <a:ea typeface="+mn-ea"/>
                <a:cs typeface="+mn-ea"/>
                <a:sym typeface="+mn-lt"/>
              </a:endParaRPr>
            </a:p>
          </p:txBody>
        </p:sp>
        <p:cxnSp>
          <p:nvCxnSpPr>
            <p:cNvPr id="55" name="直接连接符 193"/>
            <p:cNvCxnSpPr/>
            <p:nvPr/>
          </p:nvCxnSpPr>
          <p:spPr>
            <a:xfrm>
              <a:off x="-456728" y="2076736"/>
              <a:ext cx="6476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6" name="文本框 194"/>
          <p:cNvSpPr txBox="1">
            <a:spLocks noChangeArrowheads="1"/>
          </p:cNvSpPr>
          <p:nvPr/>
        </p:nvSpPr>
        <p:spPr bwMode="auto">
          <a:xfrm>
            <a:off x="681038" y="1731963"/>
            <a:ext cx="1079500" cy="55118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050" b="0" i="0" u="none" strike="noStrike" kern="1200" cap="none" spc="0" normalizeH="0" baseline="0" noProof="0">
                <a:ln>
                  <a:noFill/>
                </a:ln>
                <a:solidFill>
                  <a:srgbClr val="222222"/>
                </a:solidFill>
                <a:effectLst/>
                <a:uLnTx/>
                <a:uFillTx/>
                <a:latin typeface="Arial" panose="020B0604020202020204" pitchFamily="34" charset="0"/>
                <a:ea typeface="微软雅黑" panose="020B0503020204020204" charset="-122"/>
                <a:cs typeface="+mn-cs"/>
                <a:sym typeface="+mn-lt"/>
              </a:rPr>
              <a:t>同一控制下企业合并的会计处理</a:t>
            </a:r>
            <a:endParaRPr kumimoji="0" lang="zh-CN" altLang="en-US" sz="1050" b="0" i="0" u="none" strike="noStrike" kern="1200" cap="none" spc="0" normalizeH="0" baseline="0" noProof="0">
              <a:ln>
                <a:noFill/>
              </a:ln>
              <a:solidFill>
                <a:srgbClr val="222222"/>
              </a:solidFill>
              <a:effectLst/>
              <a:uLnTx/>
              <a:uFillTx/>
              <a:latin typeface="Arial" panose="020B0604020202020204" pitchFamily="34" charset="0"/>
              <a:ea typeface="微软雅黑" panose="020B0503020204020204" charset="-122"/>
              <a:cs typeface="+mn-cs"/>
              <a:sym typeface="+mn-lt"/>
            </a:endParaRPr>
          </a:p>
        </p:txBody>
      </p:sp>
      <p:sp>
        <p:nvSpPr>
          <p:cNvPr id="57" name="文本框 195"/>
          <p:cNvSpPr txBox="1">
            <a:spLocks noChangeArrowheads="1"/>
          </p:cNvSpPr>
          <p:nvPr/>
        </p:nvSpPr>
        <p:spPr bwMode="auto">
          <a:xfrm>
            <a:off x="106363" y="1908175"/>
            <a:ext cx="360363" cy="29908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35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2</a:t>
            </a:r>
            <a:endParaRPr kumimoji="0" lang="zh-CN" altLang="en-US" sz="135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nvGrpSpPr>
          <p:cNvPr id="8214" name="组合 196"/>
          <p:cNvGrpSpPr/>
          <p:nvPr userDrawn="1"/>
        </p:nvGrpSpPr>
        <p:grpSpPr>
          <a:xfrm>
            <a:off x="-542925" y="2536825"/>
            <a:ext cx="2376488" cy="719138"/>
            <a:chOff x="-456728" y="1704008"/>
            <a:chExt cx="2376264" cy="720080"/>
          </a:xfrm>
        </p:grpSpPr>
        <p:sp>
          <p:nvSpPr>
            <p:cNvPr id="59" name="六边形 197"/>
            <p:cNvSpPr/>
            <p:nvPr/>
          </p:nvSpPr>
          <p:spPr>
            <a:xfrm rot="5400000">
              <a:off x="206555" y="1937878"/>
              <a:ext cx="329043" cy="287310"/>
            </a:xfrm>
            <a:prstGeom prst="hexagon">
              <a:avLst/>
            </a:prstGeom>
            <a:solidFill>
              <a:srgbClr val="20517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5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cxnSp>
          <p:nvCxnSpPr>
            <p:cNvPr id="60" name="直接连接符 198"/>
            <p:cNvCxnSpPr/>
            <p:nvPr/>
          </p:nvCxnSpPr>
          <p:spPr>
            <a:xfrm>
              <a:off x="551240" y="2075970"/>
              <a:ext cx="13682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1" name="矩形 199"/>
            <p:cNvSpPr/>
            <p:nvPr/>
          </p:nvSpPr>
          <p:spPr>
            <a:xfrm>
              <a:off x="695688" y="1704008"/>
              <a:ext cx="1152416"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790" b="1" i="0" u="none" strike="noStrike" kern="1200" cap="none" spc="0" normalizeH="0" baseline="0" noProof="0" dirty="0">
                <a:ln>
                  <a:noFill/>
                </a:ln>
                <a:solidFill>
                  <a:srgbClr val="222222"/>
                </a:solidFill>
                <a:effectLst/>
                <a:uLnTx/>
                <a:uFillTx/>
                <a:latin typeface="+mn-lt"/>
                <a:ea typeface="+mn-ea"/>
                <a:cs typeface="+mn-ea"/>
                <a:sym typeface="+mn-lt"/>
              </a:endParaRPr>
            </a:p>
          </p:txBody>
        </p:sp>
        <p:cxnSp>
          <p:nvCxnSpPr>
            <p:cNvPr id="62" name="直接连接符 201"/>
            <p:cNvCxnSpPr/>
            <p:nvPr/>
          </p:nvCxnSpPr>
          <p:spPr>
            <a:xfrm>
              <a:off x="-456728" y="2075970"/>
              <a:ext cx="64763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文本框 202"/>
          <p:cNvSpPr txBox="1">
            <a:spLocks noChangeArrowheads="1"/>
          </p:cNvSpPr>
          <p:nvPr/>
        </p:nvSpPr>
        <p:spPr bwMode="auto">
          <a:xfrm>
            <a:off x="106363" y="2733675"/>
            <a:ext cx="360363" cy="29908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35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3</a:t>
            </a:r>
            <a:endParaRPr kumimoji="0" lang="zh-CN" altLang="en-US" sz="135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64" name="文本框 205"/>
          <p:cNvSpPr txBox="1">
            <a:spLocks noChangeArrowheads="1"/>
          </p:cNvSpPr>
          <p:nvPr/>
        </p:nvSpPr>
        <p:spPr bwMode="auto">
          <a:xfrm>
            <a:off x="619125" y="2555875"/>
            <a:ext cx="1187450" cy="55118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050" b="0" i="0" u="none" strike="noStrike" kern="1200" cap="none" spc="0" normalizeH="0" baseline="0" noProof="0">
                <a:ln>
                  <a:noFill/>
                </a:ln>
                <a:solidFill>
                  <a:srgbClr val="222222"/>
                </a:solidFill>
                <a:effectLst/>
                <a:uLnTx/>
                <a:uFillTx/>
                <a:latin typeface="Arial" panose="020B0604020202020204" pitchFamily="34" charset="0"/>
                <a:ea typeface="微软雅黑" panose="020B0503020204020204" charset="-122"/>
                <a:cs typeface="+mn-cs"/>
                <a:sym typeface="+mn-lt"/>
              </a:rPr>
              <a:t>非同一控制下企业合并的会计处理</a:t>
            </a:r>
            <a:endParaRPr kumimoji="0" lang="zh-CN" altLang="en-US" sz="1050" b="0" i="0" u="none" strike="noStrike" kern="1200" cap="none" spc="0" normalizeH="0" baseline="0" noProof="0">
              <a:ln>
                <a:noFill/>
              </a:ln>
              <a:solidFill>
                <a:srgbClr val="222222"/>
              </a:solidFill>
              <a:effectLst/>
              <a:uLnTx/>
              <a:uFillTx/>
              <a:latin typeface="Arial" panose="020B0604020202020204" pitchFamily="34" charset="0"/>
              <a:ea typeface="微软雅黑" panose="020B0503020204020204" charset="-122"/>
              <a:cs typeface="+mn-cs"/>
              <a:sym typeface="+mn-lt"/>
            </a:endParaRPr>
          </a:p>
        </p:txBody>
      </p:sp>
      <p:cxnSp>
        <p:nvCxnSpPr>
          <p:cNvPr id="65" name="直接连接符 239"/>
          <p:cNvCxnSpPr/>
          <p:nvPr/>
        </p:nvCxnSpPr>
        <p:spPr>
          <a:xfrm>
            <a:off x="227013" y="257175"/>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直接连接符 240"/>
          <p:cNvCxnSpPr/>
          <p:nvPr/>
        </p:nvCxnSpPr>
        <p:spPr>
          <a:xfrm>
            <a:off x="227013" y="185738"/>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直接连接符 241"/>
          <p:cNvCxnSpPr/>
          <p:nvPr/>
        </p:nvCxnSpPr>
        <p:spPr>
          <a:xfrm>
            <a:off x="227013" y="328613"/>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任意多边形 67"/>
          <p:cNvSpPr/>
          <p:nvPr/>
        </p:nvSpPr>
        <p:spPr>
          <a:xfrm>
            <a:off x="4968875" y="620713"/>
            <a:ext cx="7223125" cy="84138"/>
          </a:xfrm>
          <a:custGeom>
            <a:avLst/>
            <a:gdLst>
              <a:gd name="connsiteX0" fmla="*/ 0 w 7223124"/>
              <a:gd name="connsiteY0" fmla="*/ 0 h 84025"/>
              <a:gd name="connsiteX1" fmla="*/ 7223124 w 7223124"/>
              <a:gd name="connsiteY1" fmla="*/ 0 h 84025"/>
              <a:gd name="connsiteX2" fmla="*/ 7223124 w 7223124"/>
              <a:gd name="connsiteY2" fmla="*/ 84025 h 84025"/>
              <a:gd name="connsiteX3" fmla="*/ 0 w 7223124"/>
              <a:gd name="connsiteY3" fmla="*/ 84025 h 84025"/>
            </a:gdLst>
            <a:ahLst/>
            <a:cxnLst>
              <a:cxn ang="0">
                <a:pos x="connsiteX0" y="connsiteY0"/>
              </a:cxn>
              <a:cxn ang="0">
                <a:pos x="connsiteX1" y="connsiteY1"/>
              </a:cxn>
              <a:cxn ang="0">
                <a:pos x="connsiteX2" y="connsiteY2"/>
              </a:cxn>
              <a:cxn ang="0">
                <a:pos x="connsiteX3" y="connsiteY3"/>
              </a:cxn>
            </a:cxnLst>
            <a:rect l="l" t="t" r="r" b="b"/>
            <a:pathLst>
              <a:path w="7223124" h="84025">
                <a:moveTo>
                  <a:pt x="0" y="0"/>
                </a:moveTo>
                <a:lnTo>
                  <a:pt x="7223124" y="0"/>
                </a:lnTo>
                <a:lnTo>
                  <a:pt x="7223124" y="84025"/>
                </a:lnTo>
                <a:lnTo>
                  <a:pt x="0" y="84025"/>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69" name="任意多边形 68"/>
          <p:cNvSpPr/>
          <p:nvPr/>
        </p:nvSpPr>
        <p:spPr>
          <a:xfrm>
            <a:off x="4943475" y="392113"/>
            <a:ext cx="7259638" cy="84138"/>
          </a:xfrm>
          <a:custGeom>
            <a:avLst/>
            <a:gdLst>
              <a:gd name="connsiteX0" fmla="*/ 6841539 w 7258450"/>
              <a:gd name="connsiteY0" fmla="*/ 0 h 84025"/>
              <a:gd name="connsiteX1" fmla="*/ 7258450 w 7258450"/>
              <a:gd name="connsiteY1" fmla="*/ 0 h 84025"/>
              <a:gd name="connsiteX2" fmla="*/ 7258450 w 7258450"/>
              <a:gd name="connsiteY2" fmla="*/ 84025 h 84025"/>
              <a:gd name="connsiteX3" fmla="*/ 6820532 w 7258450"/>
              <a:gd name="connsiteY3" fmla="*/ 84025 h 84025"/>
              <a:gd name="connsiteX4" fmla="*/ 0 w 7258450"/>
              <a:gd name="connsiteY4" fmla="*/ 0 h 84025"/>
              <a:gd name="connsiteX5" fmla="*/ 5373300 w 7258450"/>
              <a:gd name="connsiteY5" fmla="*/ 0 h 84025"/>
              <a:gd name="connsiteX6" fmla="*/ 5352293 w 7258450"/>
              <a:gd name="connsiteY6" fmla="*/ 84025 h 84025"/>
              <a:gd name="connsiteX7" fmla="*/ 0 w 7258450"/>
              <a:gd name="connsiteY7" fmla="*/ 84025 h 8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58450" h="84025">
                <a:moveTo>
                  <a:pt x="6841539" y="0"/>
                </a:moveTo>
                <a:lnTo>
                  <a:pt x="7258450" y="0"/>
                </a:lnTo>
                <a:lnTo>
                  <a:pt x="7258450" y="84025"/>
                </a:lnTo>
                <a:lnTo>
                  <a:pt x="6820532" y="84025"/>
                </a:lnTo>
                <a:close/>
                <a:moveTo>
                  <a:pt x="0" y="0"/>
                </a:moveTo>
                <a:lnTo>
                  <a:pt x="5373300" y="0"/>
                </a:lnTo>
                <a:lnTo>
                  <a:pt x="5352293" y="84025"/>
                </a:lnTo>
                <a:lnTo>
                  <a:pt x="0" y="84025"/>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文本框 72"/>
          <p:cNvSpPr txBox="1">
            <a:spLocks noChangeArrowheads="1"/>
          </p:cNvSpPr>
          <p:nvPr/>
        </p:nvSpPr>
        <p:spPr bwMode="auto">
          <a:xfrm>
            <a:off x="10631488" y="215900"/>
            <a:ext cx="1171575" cy="28829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95000"/>
              </a:lnSpc>
              <a:spcBef>
                <a:spcPct val="0"/>
              </a:spcBef>
              <a:spcAft>
                <a:spcPct val="0"/>
              </a:spcAft>
              <a:buClrTx/>
              <a:buSzTx/>
              <a:buFontTx/>
              <a:buNone/>
              <a:defRPr/>
            </a:pPr>
            <a:r>
              <a:rPr kumimoji="0" lang="zh-CN" altLang="en-US" sz="135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返回首页</a:t>
            </a:r>
            <a:endParaRPr kumimoji="0" lang="zh-CN" altLang="en-US" sz="1350" b="0" i="0" u="none" strike="noStrike" kern="1200" cap="none" spc="0" normalizeH="0" baseline="0" noProof="0" dirty="0">
              <a:ln>
                <a:noFill/>
              </a:ln>
              <a:solidFill>
                <a:srgbClr val="20517C"/>
              </a:solidFill>
              <a:effectLst/>
              <a:uLnTx/>
              <a:uFillTx/>
              <a:latin typeface="微软雅黑" panose="020B0503020204020204" charset="-122"/>
              <a:ea typeface="微软雅黑" panose="020B0503020204020204" charset="-122"/>
              <a:cs typeface="+mn-cs"/>
            </a:endParaRPr>
          </a:p>
        </p:txBody>
      </p:sp>
      <p:sp>
        <p:nvSpPr>
          <p:cNvPr id="71" name="KSO_Shape"/>
          <p:cNvSpPr/>
          <p:nvPr/>
        </p:nvSpPr>
        <p:spPr>
          <a:xfrm>
            <a:off x="10394950" y="274638"/>
            <a:ext cx="211138" cy="227013"/>
          </a:xfrm>
          <a:custGeom>
            <a:avLst/>
            <a:gdLst>
              <a:gd name="connsiteX0" fmla="*/ 84274 w 494050"/>
              <a:gd name="connsiteY0" fmla="*/ 98107 h 531069"/>
              <a:gd name="connsiteX1" fmla="*/ 84423 w 494050"/>
              <a:gd name="connsiteY1" fmla="*/ 98165 h 531069"/>
              <a:gd name="connsiteX2" fmla="*/ 83683 w 494050"/>
              <a:gd name="connsiteY2" fmla="*/ 98867 h 531069"/>
              <a:gd name="connsiteX3" fmla="*/ 423146 w 494050"/>
              <a:gd name="connsiteY3" fmla="*/ 0 h 531069"/>
              <a:gd name="connsiteX4" fmla="*/ 395440 w 494050"/>
              <a:gd name="connsiteY4" fmla="*/ 62229 h 531069"/>
              <a:gd name="connsiteX5" fmla="*/ 406255 w 494050"/>
              <a:gd name="connsiteY5" fmla="*/ 71591 h 531069"/>
              <a:gd name="connsiteX6" fmla="*/ 494044 w 494050"/>
              <a:gd name="connsiteY6" fmla="*/ 276386 h 531069"/>
              <a:gd name="connsiteX7" fmla="*/ 493844 w 494050"/>
              <a:gd name="connsiteY7" fmla="*/ 291720 h 531069"/>
              <a:gd name="connsiteX8" fmla="*/ 489376 w 494050"/>
              <a:gd name="connsiteY8" fmla="*/ 331393 h 531069"/>
              <a:gd name="connsiteX9" fmla="*/ 274337 w 494050"/>
              <a:gd name="connsiteY9" fmla="*/ 529541 h 531069"/>
              <a:gd name="connsiteX10" fmla="*/ 20946 w 494050"/>
              <a:gd name="connsiteY10" fmla="*/ 383604 h 531069"/>
              <a:gd name="connsiteX11" fmla="*/ 69840 w 494050"/>
              <a:gd name="connsiteY11" fmla="*/ 111994 h 531069"/>
              <a:gd name="connsiteX12" fmla="*/ 83683 w 494050"/>
              <a:gd name="connsiteY12" fmla="*/ 98867 h 531069"/>
              <a:gd name="connsiteX13" fmla="*/ 82441 w 494050"/>
              <a:gd name="connsiteY13" fmla="*/ 100464 h 531069"/>
              <a:gd name="connsiteX14" fmla="*/ 46275 w 494050"/>
              <a:gd name="connsiteY14" fmla="*/ 342257 h 531069"/>
              <a:gd name="connsiteX15" fmla="*/ 231312 w 494050"/>
              <a:gd name="connsiteY15" fmla="*/ 478390 h 531069"/>
              <a:gd name="connsiteX16" fmla="*/ 425060 w 494050"/>
              <a:gd name="connsiteY16" fmla="*/ 284642 h 531069"/>
              <a:gd name="connsiteX17" fmla="*/ 362655 w 494050"/>
              <a:gd name="connsiteY17" fmla="*/ 142208 h 531069"/>
              <a:gd name="connsiteX18" fmla="*/ 360587 w 494050"/>
              <a:gd name="connsiteY18" fmla="*/ 140509 h 531069"/>
              <a:gd name="connsiteX19" fmla="*/ 336426 w 494050"/>
              <a:gd name="connsiteY19" fmla="*/ 194776 h 531069"/>
              <a:gd name="connsiteX20" fmla="*/ 214880 w 494050"/>
              <a:gd name="connsiteY20" fmla="*/ 23967 h 531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4050" h="531069">
                <a:moveTo>
                  <a:pt x="84274" y="98107"/>
                </a:moveTo>
                <a:cubicBezTo>
                  <a:pt x="84621" y="97719"/>
                  <a:pt x="84687" y="97734"/>
                  <a:pt x="84423" y="98165"/>
                </a:cubicBezTo>
                <a:lnTo>
                  <a:pt x="83683" y="98867"/>
                </a:lnTo>
                <a:close/>
                <a:moveTo>
                  <a:pt x="423146" y="0"/>
                </a:moveTo>
                <a:lnTo>
                  <a:pt x="395440" y="62229"/>
                </a:lnTo>
                <a:lnTo>
                  <a:pt x="406255" y="71591"/>
                </a:lnTo>
                <a:cubicBezTo>
                  <a:pt x="473633" y="133566"/>
                  <a:pt x="493625" y="204832"/>
                  <a:pt x="494044" y="276386"/>
                </a:cubicBezTo>
                <a:cubicBezTo>
                  <a:pt x="494073" y="281497"/>
                  <a:pt x="494003" y="286610"/>
                  <a:pt x="493844" y="291720"/>
                </a:cubicBezTo>
                <a:cubicBezTo>
                  <a:pt x="493432" y="304888"/>
                  <a:pt x="491960" y="318150"/>
                  <a:pt x="489376" y="331393"/>
                </a:cubicBezTo>
                <a:cubicBezTo>
                  <a:pt x="468702" y="437339"/>
                  <a:pt x="381617" y="517584"/>
                  <a:pt x="274337" y="529541"/>
                </a:cubicBezTo>
                <a:cubicBezTo>
                  <a:pt x="167057" y="541499"/>
                  <a:pt x="64440" y="482398"/>
                  <a:pt x="20946" y="383604"/>
                </a:cubicBezTo>
                <a:cubicBezTo>
                  <a:pt x="-19829" y="290984"/>
                  <a:pt x="215" y="183599"/>
                  <a:pt x="69840" y="111994"/>
                </a:cubicBezTo>
                <a:lnTo>
                  <a:pt x="83683" y="98867"/>
                </a:lnTo>
                <a:lnTo>
                  <a:pt x="82441" y="100464"/>
                </a:lnTo>
                <a:cubicBezTo>
                  <a:pt x="70421" y="116975"/>
                  <a:pt x="13101" y="209765"/>
                  <a:pt x="46275" y="342257"/>
                </a:cubicBezTo>
                <a:cubicBezTo>
                  <a:pt x="70805" y="421126"/>
                  <a:pt x="144371" y="478390"/>
                  <a:pt x="231312" y="478390"/>
                </a:cubicBezTo>
                <a:cubicBezTo>
                  <a:pt x="338316" y="478390"/>
                  <a:pt x="425060" y="391646"/>
                  <a:pt x="425060" y="284642"/>
                </a:cubicBezTo>
                <a:cubicBezTo>
                  <a:pt x="425060" y="228319"/>
                  <a:pt x="401027" y="177609"/>
                  <a:pt x="362655" y="142208"/>
                </a:cubicBezTo>
                <a:lnTo>
                  <a:pt x="360587" y="140509"/>
                </a:lnTo>
                <a:lnTo>
                  <a:pt x="336426" y="194776"/>
                </a:lnTo>
                <a:lnTo>
                  <a:pt x="214880" y="23967"/>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mn-lt"/>
              <a:ea typeface="+mn-ea"/>
              <a:cs typeface="+mn-cs"/>
            </a:endParaRPr>
          </a:p>
        </p:txBody>
      </p:sp>
      <p:sp>
        <p:nvSpPr>
          <p:cNvPr id="72" name="文本框 105">
            <a:hlinkClick r:id="rId3" action="ppaction://hlinkfile"/>
          </p:cNvPr>
          <p:cNvSpPr txBox="1">
            <a:spLocks noChangeArrowheads="1"/>
          </p:cNvSpPr>
          <p:nvPr/>
        </p:nvSpPr>
        <p:spPr bwMode="auto">
          <a:xfrm>
            <a:off x="623888" y="4083050"/>
            <a:ext cx="1008063" cy="26606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会计准则</a:t>
            </a:r>
            <a:endPar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3" name="文本框 106">
            <a:hlinkClick r:id="rId4" action="ppaction://hlinkfile"/>
          </p:cNvPr>
          <p:cNvSpPr txBox="1">
            <a:spLocks noChangeArrowheads="1"/>
          </p:cNvSpPr>
          <p:nvPr/>
        </p:nvSpPr>
        <p:spPr bwMode="auto">
          <a:xfrm>
            <a:off x="550863" y="3578225"/>
            <a:ext cx="1223963" cy="26606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en-US" altLang="zh-CN" sz="1200" b="0" i="0" u="none" strike="noStrike" kern="1200" cap="none" spc="0" normalizeH="0" baseline="0" noProof="0">
                <a:ln>
                  <a:noFill/>
                </a:ln>
                <a:solidFill>
                  <a:schemeClr val="bg1"/>
                </a:solidFill>
                <a:effectLst/>
                <a:uLnTx/>
                <a:uFillTx/>
                <a:latin typeface="微软雅黑" panose="020B0503020204020204" charset="-122"/>
                <a:ea typeface="宋体" panose="02010600030101010101" pitchFamily="2" charset="-122"/>
                <a:cs typeface="+mn-cs"/>
                <a:sym typeface="+mn-lt"/>
              </a:rPr>
              <a:t>CPA</a:t>
            </a:r>
            <a:r>
              <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考试题</a:t>
            </a:r>
            <a:endPar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4" name="文本框 107">
            <a:hlinkClick r:id="rId5" action="ppaction://hlinkfile"/>
          </p:cNvPr>
          <p:cNvSpPr txBox="1">
            <a:spLocks noChangeArrowheads="1"/>
          </p:cNvSpPr>
          <p:nvPr/>
        </p:nvSpPr>
        <p:spPr bwMode="auto">
          <a:xfrm>
            <a:off x="623888" y="4614863"/>
            <a:ext cx="1008063" cy="26606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教学案列</a:t>
            </a:r>
            <a:endPar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5" name="文本框 108">
            <a:hlinkClick r:id="rId6" action="ppaction://hlinkfile"/>
          </p:cNvPr>
          <p:cNvSpPr txBox="1">
            <a:spLocks noChangeArrowheads="1"/>
          </p:cNvSpPr>
          <p:nvPr/>
        </p:nvSpPr>
        <p:spPr bwMode="auto">
          <a:xfrm>
            <a:off x="623888" y="5119688"/>
            <a:ext cx="1008063" cy="26606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教学大纲</a:t>
            </a:r>
            <a:endPar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6" name="文本框 109">
            <a:hlinkClick r:id="rId7" action="ppaction://hlinkfile"/>
          </p:cNvPr>
          <p:cNvSpPr txBox="1">
            <a:spLocks noChangeArrowheads="1"/>
          </p:cNvSpPr>
          <p:nvPr/>
        </p:nvSpPr>
        <p:spPr bwMode="auto">
          <a:xfrm>
            <a:off x="582613" y="5637213"/>
            <a:ext cx="1081088" cy="26606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en-US" altLang="zh-CN"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 </a:t>
            </a:r>
            <a:r>
              <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教学视频</a:t>
            </a:r>
            <a:endPar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7" name="文本框 110">
            <a:hlinkClick r:id="rId8" action="ppaction://hlinkfile"/>
          </p:cNvPr>
          <p:cNvSpPr txBox="1">
            <a:spLocks noChangeArrowheads="1"/>
          </p:cNvSpPr>
          <p:nvPr/>
        </p:nvSpPr>
        <p:spPr bwMode="auto">
          <a:xfrm>
            <a:off x="623888" y="6165850"/>
            <a:ext cx="1079500" cy="26606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作业系统</a:t>
            </a:r>
            <a:endPar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8230" name="Freeform 9"/>
          <p:cNvSpPr>
            <a:spLocks noEditPoints="1"/>
          </p:cNvSpPr>
          <p:nvPr/>
        </p:nvSpPr>
        <p:spPr>
          <a:xfrm>
            <a:off x="263525" y="4106863"/>
            <a:ext cx="290513" cy="287337"/>
          </a:xfrm>
          <a:custGeom>
            <a:avLst/>
            <a:gdLst/>
            <a:ahLst/>
            <a:cxnLst>
              <a:cxn ang="0">
                <a:pos x="2147483646" y="0"/>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97" h="196">
                <a:moveTo>
                  <a:pt x="99" y="0"/>
                </a:moveTo>
                <a:cubicBezTo>
                  <a:pt x="44" y="0"/>
                  <a:pt x="0" y="44"/>
                  <a:pt x="0" y="98"/>
                </a:cubicBezTo>
                <a:cubicBezTo>
                  <a:pt x="0" y="152"/>
                  <a:pt x="44" y="196"/>
                  <a:pt x="99" y="196"/>
                </a:cubicBezTo>
                <a:cubicBezTo>
                  <a:pt x="153" y="196"/>
                  <a:pt x="197" y="152"/>
                  <a:pt x="197" y="98"/>
                </a:cubicBezTo>
                <a:cubicBezTo>
                  <a:pt x="197" y="44"/>
                  <a:pt x="153" y="0"/>
                  <a:pt x="99" y="0"/>
                </a:cubicBezTo>
                <a:close/>
                <a:moveTo>
                  <a:pt x="99" y="174"/>
                </a:moveTo>
                <a:cubicBezTo>
                  <a:pt x="57" y="174"/>
                  <a:pt x="23" y="140"/>
                  <a:pt x="23" y="98"/>
                </a:cubicBezTo>
                <a:cubicBezTo>
                  <a:pt x="23" y="56"/>
                  <a:pt x="57" y="22"/>
                  <a:pt x="99" y="22"/>
                </a:cubicBezTo>
                <a:cubicBezTo>
                  <a:pt x="140" y="22"/>
                  <a:pt x="174" y="56"/>
                  <a:pt x="174" y="98"/>
                </a:cubicBezTo>
                <a:cubicBezTo>
                  <a:pt x="174" y="140"/>
                  <a:pt x="140" y="174"/>
                  <a:pt x="99" y="174"/>
                </a:cubicBezTo>
                <a:close/>
                <a:moveTo>
                  <a:pt x="56" y="141"/>
                </a:moveTo>
                <a:cubicBezTo>
                  <a:pt x="115" y="114"/>
                  <a:pt x="115" y="114"/>
                  <a:pt x="115" y="114"/>
                </a:cubicBezTo>
                <a:cubicBezTo>
                  <a:pt x="141" y="55"/>
                  <a:pt x="141" y="55"/>
                  <a:pt x="141" y="55"/>
                </a:cubicBezTo>
                <a:cubicBezTo>
                  <a:pt x="83" y="82"/>
                  <a:pt x="83" y="82"/>
                  <a:pt x="83" y="82"/>
                </a:cubicBezTo>
                <a:lnTo>
                  <a:pt x="56" y="141"/>
                </a:lnTo>
                <a:close/>
                <a:moveTo>
                  <a:pt x="109" y="109"/>
                </a:moveTo>
                <a:cubicBezTo>
                  <a:pt x="66" y="130"/>
                  <a:pt x="66" y="130"/>
                  <a:pt x="66" y="130"/>
                </a:cubicBezTo>
                <a:cubicBezTo>
                  <a:pt x="88" y="87"/>
                  <a:pt x="88" y="87"/>
                  <a:pt x="88" y="87"/>
                </a:cubicBezTo>
                <a:lnTo>
                  <a:pt x="109" y="109"/>
                </a:lnTo>
                <a:close/>
              </a:path>
            </a:pathLst>
          </a:custGeom>
          <a:solidFill>
            <a:srgbClr val="FFFFFF">
              <a:alpha val="100000"/>
            </a:srgbClr>
          </a:solidFill>
          <a:ln w="9525">
            <a:noFill/>
          </a:ln>
        </p:spPr>
        <p:txBody>
          <a:bodyPr/>
          <a:p>
            <a:endParaRPr lang="zh-CN" altLang="en-US" sz="1350"/>
          </a:p>
        </p:txBody>
      </p:sp>
      <p:sp>
        <p:nvSpPr>
          <p:cNvPr id="79" name="KSO_Shape"/>
          <p:cNvSpPr/>
          <p:nvPr/>
        </p:nvSpPr>
        <p:spPr bwMode="auto">
          <a:xfrm>
            <a:off x="263525" y="5116513"/>
            <a:ext cx="287338" cy="290513"/>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mn-lt"/>
              <a:ea typeface="微软雅黑" panose="020B0503020204020204" charset="-122"/>
              <a:cs typeface="+mn-ea"/>
              <a:sym typeface="+mn-lt"/>
            </a:endParaRPr>
          </a:p>
        </p:txBody>
      </p:sp>
      <p:sp>
        <p:nvSpPr>
          <p:cNvPr id="80" name="KSO_Shape"/>
          <p:cNvSpPr/>
          <p:nvPr/>
        </p:nvSpPr>
        <p:spPr>
          <a:xfrm flipH="1">
            <a:off x="263525" y="4665663"/>
            <a:ext cx="287338" cy="203200"/>
          </a:xfrm>
          <a:custGeom>
            <a:avLst/>
            <a:gdLst>
              <a:gd name="connsiteX0" fmla="*/ 7782622 w 7782622"/>
              <a:gd name="connsiteY0" fmla="*/ 1956116 h 5514836"/>
              <a:gd name="connsiteX1" fmla="*/ 1120218 w 7782622"/>
              <a:gd name="connsiteY1" fmla="*/ 1956116 h 5514836"/>
              <a:gd name="connsiteX2" fmla="*/ 4 w 7782622"/>
              <a:gd name="connsiteY2" fmla="*/ 5514836 h 5514836"/>
              <a:gd name="connsiteX3" fmla="*/ 6662408 w 7782622"/>
              <a:gd name="connsiteY3" fmla="*/ 5514836 h 5514836"/>
              <a:gd name="connsiteX4" fmla="*/ 2210075 w 7782622"/>
              <a:gd name="connsiteY4" fmla="*/ 0 h 5514836"/>
              <a:gd name="connsiteX5" fmla="*/ 0 w 7782622"/>
              <a:gd name="connsiteY5" fmla="*/ 0 h 5514836"/>
              <a:gd name="connsiteX6" fmla="*/ 0 w 7782622"/>
              <a:gd name="connsiteY6" fmla="*/ 1356040 h 5514836"/>
              <a:gd name="connsiteX7" fmla="*/ 2 w 7782622"/>
              <a:gd name="connsiteY7" fmla="*/ 1356040 h 5514836"/>
              <a:gd name="connsiteX8" fmla="*/ 2 w 7782622"/>
              <a:gd name="connsiteY8" fmla="*/ 4425111 h 5514836"/>
              <a:gd name="connsiteX9" fmla="*/ 872566 w 7782622"/>
              <a:gd name="connsiteY9" fmla="*/ 1653131 h 5514836"/>
              <a:gd name="connsiteX10" fmla="*/ 6705945 w 7782622"/>
              <a:gd name="connsiteY10" fmla="*/ 1653131 h 5514836"/>
              <a:gd name="connsiteX11" fmla="*/ 6705945 w 7782622"/>
              <a:gd name="connsiteY11" fmla="*/ 984566 h 5514836"/>
              <a:gd name="connsiteX12" fmla="*/ 2611236 w 7782622"/>
              <a:gd name="connsiteY12" fmla="*/ 984566 h 551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82622" h="5514836">
                <a:moveTo>
                  <a:pt x="7782622" y="1956116"/>
                </a:moveTo>
                <a:lnTo>
                  <a:pt x="1120218" y="1956116"/>
                </a:lnTo>
                <a:lnTo>
                  <a:pt x="4" y="5514836"/>
                </a:lnTo>
                <a:lnTo>
                  <a:pt x="6662408" y="5514836"/>
                </a:lnTo>
                <a:close/>
                <a:moveTo>
                  <a:pt x="2210075" y="0"/>
                </a:moveTo>
                <a:lnTo>
                  <a:pt x="0" y="0"/>
                </a:lnTo>
                <a:lnTo>
                  <a:pt x="0" y="1356040"/>
                </a:lnTo>
                <a:lnTo>
                  <a:pt x="2" y="1356040"/>
                </a:lnTo>
                <a:lnTo>
                  <a:pt x="2" y="4425111"/>
                </a:lnTo>
                <a:lnTo>
                  <a:pt x="872566" y="1653131"/>
                </a:lnTo>
                <a:lnTo>
                  <a:pt x="6705945" y="1653131"/>
                </a:lnTo>
                <a:lnTo>
                  <a:pt x="6705945" y="984566"/>
                </a:lnTo>
                <a:lnTo>
                  <a:pt x="2611236" y="98456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81" name="KSO_Shape"/>
          <p:cNvSpPr/>
          <p:nvPr/>
        </p:nvSpPr>
        <p:spPr bwMode="auto">
          <a:xfrm flipV="1">
            <a:off x="263525" y="5661025"/>
            <a:ext cx="300038" cy="288925"/>
          </a:xfrm>
          <a:custGeom>
            <a:avLst/>
            <a:gdLst>
              <a:gd name="T0" fmla="*/ 1620166 w 3766"/>
              <a:gd name="T1" fmla="*/ 72220 h 3615"/>
              <a:gd name="T2" fmla="*/ 1800397 w 3766"/>
              <a:gd name="T3" fmla="*/ 252530 h 3615"/>
              <a:gd name="T4" fmla="*/ 1620166 w 3766"/>
              <a:gd name="T5" fmla="*/ 504582 h 3615"/>
              <a:gd name="T6" fmla="*/ 1800397 w 3766"/>
              <a:gd name="T7" fmla="*/ 1405178 h 3615"/>
              <a:gd name="T8" fmla="*/ 1620166 w 3766"/>
              <a:gd name="T9" fmla="*/ 1476919 h 3615"/>
              <a:gd name="T10" fmla="*/ 1800397 w 3766"/>
              <a:gd name="T11" fmla="*/ 1657229 h 3615"/>
              <a:gd name="T12" fmla="*/ 0 w 3766"/>
              <a:gd name="T13" fmla="*/ 1728971 h 3615"/>
              <a:gd name="T14" fmla="*/ 180231 w 3766"/>
              <a:gd name="T15" fmla="*/ 1657229 h 3615"/>
              <a:gd name="T16" fmla="*/ 0 w 3766"/>
              <a:gd name="T17" fmla="*/ 1476919 h 3615"/>
              <a:gd name="T18" fmla="*/ 36333 w 3766"/>
              <a:gd name="T19" fmla="*/ 1405178 h 3615"/>
              <a:gd name="T20" fmla="*/ 216086 w 3766"/>
              <a:gd name="T21" fmla="*/ 468711 h 3615"/>
              <a:gd name="T22" fmla="*/ 0 w 3766"/>
              <a:gd name="T23" fmla="*/ 324272 h 3615"/>
              <a:gd name="T24" fmla="*/ 180231 w 3766"/>
              <a:gd name="T25" fmla="*/ 252530 h 3615"/>
              <a:gd name="T26" fmla="*/ 0 w 3766"/>
              <a:gd name="T27" fmla="*/ 72220 h 3615"/>
              <a:gd name="T28" fmla="*/ 1800397 w 3766"/>
              <a:gd name="T29" fmla="*/ 0 h 3615"/>
              <a:gd name="T30" fmla="*/ 1187994 w 3766"/>
              <a:gd name="T31" fmla="*/ 1657229 h 3615"/>
              <a:gd name="T32" fmla="*/ 1476268 w 3766"/>
              <a:gd name="T33" fmla="*/ 1476919 h 3615"/>
              <a:gd name="T34" fmla="*/ 1187994 w 3766"/>
              <a:gd name="T35" fmla="*/ 1657229 h 3615"/>
              <a:gd name="T36" fmla="*/ 1044096 w 3766"/>
              <a:gd name="T37" fmla="*/ 1657229 h 3615"/>
              <a:gd name="T38" fmla="*/ 756301 w 3766"/>
              <a:gd name="T39" fmla="*/ 1476919 h 3615"/>
              <a:gd name="T40" fmla="*/ 324129 w 3766"/>
              <a:gd name="T41" fmla="*/ 1657229 h 3615"/>
              <a:gd name="T42" fmla="*/ 611925 w 3766"/>
              <a:gd name="T43" fmla="*/ 1476919 h 3615"/>
              <a:gd name="T44" fmla="*/ 324129 w 3766"/>
              <a:gd name="T45" fmla="*/ 1657229 h 3615"/>
              <a:gd name="T46" fmla="*/ 324129 w 3766"/>
              <a:gd name="T47" fmla="*/ 72220 h 3615"/>
              <a:gd name="T48" fmla="*/ 611925 w 3766"/>
              <a:gd name="T49" fmla="*/ 252530 h 3615"/>
              <a:gd name="T50" fmla="*/ 1044096 w 3766"/>
              <a:gd name="T51" fmla="*/ 72220 h 3615"/>
              <a:gd name="T52" fmla="*/ 756301 w 3766"/>
              <a:gd name="T53" fmla="*/ 252530 h 3615"/>
              <a:gd name="T54" fmla="*/ 1044096 w 3766"/>
              <a:gd name="T55" fmla="*/ 72220 h 3615"/>
              <a:gd name="T56" fmla="*/ 1187994 w 3766"/>
              <a:gd name="T57" fmla="*/ 72220 h 3615"/>
              <a:gd name="T58" fmla="*/ 1476268 w 3766"/>
              <a:gd name="T59" fmla="*/ 252530 h 3615"/>
              <a:gd name="T60" fmla="*/ 1512123 w 3766"/>
              <a:gd name="T61" fmla="*/ 504582 h 3615"/>
              <a:gd name="T62" fmla="*/ 503882 w 3766"/>
              <a:gd name="T63" fmla="*/ 324272 h 3615"/>
              <a:gd name="T64" fmla="*/ 324129 w 3766"/>
              <a:gd name="T65" fmla="*/ 1224867 h 3615"/>
              <a:gd name="T66" fmla="*/ 1332370 w 3766"/>
              <a:gd name="T67" fmla="*/ 1405178 h 3615"/>
              <a:gd name="T68" fmla="*/ 1512123 w 3766"/>
              <a:gd name="T69" fmla="*/ 504582 h 3615"/>
              <a:gd name="T70" fmla="*/ 438865 w 3766"/>
              <a:gd name="T71" fmla="*/ 885291 h 3615"/>
              <a:gd name="T72" fmla="*/ 1413163 w 3766"/>
              <a:gd name="T73" fmla="*/ 885291 h 3615"/>
              <a:gd name="T74" fmla="*/ 831357 w 3766"/>
              <a:gd name="T75" fmla="*/ 574889 h 3615"/>
              <a:gd name="T76" fmla="*/ 1176043 w 3766"/>
              <a:gd name="T77" fmla="*/ 858507 h 361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766" h="3615">
                <a:moveTo>
                  <a:pt x="3766" y="151"/>
                </a:moveTo>
                <a:cubicBezTo>
                  <a:pt x="3389" y="151"/>
                  <a:pt x="3389" y="151"/>
                  <a:pt x="3389" y="151"/>
                </a:cubicBezTo>
                <a:cubicBezTo>
                  <a:pt x="3389" y="528"/>
                  <a:pt x="3389" y="528"/>
                  <a:pt x="3389" y="528"/>
                </a:cubicBezTo>
                <a:cubicBezTo>
                  <a:pt x="3766" y="528"/>
                  <a:pt x="3766" y="528"/>
                  <a:pt x="3766" y="528"/>
                </a:cubicBezTo>
                <a:cubicBezTo>
                  <a:pt x="3766" y="678"/>
                  <a:pt x="3766" y="678"/>
                  <a:pt x="3766" y="678"/>
                </a:cubicBezTo>
                <a:cubicBezTo>
                  <a:pt x="3558" y="678"/>
                  <a:pt x="3389" y="847"/>
                  <a:pt x="3389" y="1055"/>
                </a:cubicBezTo>
                <a:cubicBezTo>
                  <a:pt x="3389" y="2561"/>
                  <a:pt x="3389" y="2561"/>
                  <a:pt x="3389" y="2561"/>
                </a:cubicBezTo>
                <a:cubicBezTo>
                  <a:pt x="3389" y="2769"/>
                  <a:pt x="3558" y="2938"/>
                  <a:pt x="3766" y="2938"/>
                </a:cubicBezTo>
                <a:cubicBezTo>
                  <a:pt x="3766" y="3088"/>
                  <a:pt x="3766" y="3088"/>
                  <a:pt x="3766" y="3088"/>
                </a:cubicBezTo>
                <a:cubicBezTo>
                  <a:pt x="3389" y="3088"/>
                  <a:pt x="3389" y="3088"/>
                  <a:pt x="3389" y="3088"/>
                </a:cubicBezTo>
                <a:cubicBezTo>
                  <a:pt x="3389" y="3465"/>
                  <a:pt x="3389" y="3465"/>
                  <a:pt x="3389" y="3465"/>
                </a:cubicBezTo>
                <a:cubicBezTo>
                  <a:pt x="3766" y="3465"/>
                  <a:pt x="3766" y="3465"/>
                  <a:pt x="3766" y="3465"/>
                </a:cubicBezTo>
                <a:cubicBezTo>
                  <a:pt x="3766" y="3615"/>
                  <a:pt x="3766" y="3615"/>
                  <a:pt x="3766" y="3615"/>
                </a:cubicBezTo>
                <a:cubicBezTo>
                  <a:pt x="0" y="3615"/>
                  <a:pt x="0" y="3615"/>
                  <a:pt x="0" y="3615"/>
                </a:cubicBezTo>
                <a:cubicBezTo>
                  <a:pt x="0" y="3465"/>
                  <a:pt x="0" y="3465"/>
                  <a:pt x="0" y="3465"/>
                </a:cubicBezTo>
                <a:cubicBezTo>
                  <a:pt x="377" y="3465"/>
                  <a:pt x="377" y="3465"/>
                  <a:pt x="377" y="3465"/>
                </a:cubicBezTo>
                <a:cubicBezTo>
                  <a:pt x="377" y="3088"/>
                  <a:pt x="377" y="3088"/>
                  <a:pt x="377" y="3088"/>
                </a:cubicBezTo>
                <a:cubicBezTo>
                  <a:pt x="0" y="3088"/>
                  <a:pt x="0" y="3088"/>
                  <a:pt x="0" y="3088"/>
                </a:cubicBezTo>
                <a:cubicBezTo>
                  <a:pt x="0" y="2938"/>
                  <a:pt x="0" y="2938"/>
                  <a:pt x="0" y="2938"/>
                </a:cubicBezTo>
                <a:cubicBezTo>
                  <a:pt x="76" y="2938"/>
                  <a:pt x="76" y="2938"/>
                  <a:pt x="76" y="2938"/>
                </a:cubicBezTo>
                <a:cubicBezTo>
                  <a:pt x="283" y="2938"/>
                  <a:pt x="452" y="2769"/>
                  <a:pt x="452" y="2561"/>
                </a:cubicBezTo>
                <a:cubicBezTo>
                  <a:pt x="452" y="980"/>
                  <a:pt x="452" y="980"/>
                  <a:pt x="452" y="980"/>
                </a:cubicBezTo>
                <a:cubicBezTo>
                  <a:pt x="452" y="772"/>
                  <a:pt x="283" y="678"/>
                  <a:pt x="76" y="678"/>
                </a:cubicBezTo>
                <a:cubicBezTo>
                  <a:pt x="0" y="678"/>
                  <a:pt x="0" y="678"/>
                  <a:pt x="0" y="678"/>
                </a:cubicBezTo>
                <a:cubicBezTo>
                  <a:pt x="0" y="528"/>
                  <a:pt x="0" y="528"/>
                  <a:pt x="0" y="528"/>
                </a:cubicBezTo>
                <a:cubicBezTo>
                  <a:pt x="377" y="528"/>
                  <a:pt x="377" y="528"/>
                  <a:pt x="377" y="528"/>
                </a:cubicBezTo>
                <a:cubicBezTo>
                  <a:pt x="377" y="151"/>
                  <a:pt x="377" y="151"/>
                  <a:pt x="377" y="151"/>
                </a:cubicBezTo>
                <a:cubicBezTo>
                  <a:pt x="0" y="151"/>
                  <a:pt x="0" y="151"/>
                  <a:pt x="0" y="151"/>
                </a:cubicBezTo>
                <a:cubicBezTo>
                  <a:pt x="0" y="0"/>
                  <a:pt x="0" y="0"/>
                  <a:pt x="0" y="0"/>
                </a:cubicBezTo>
                <a:cubicBezTo>
                  <a:pt x="3766" y="0"/>
                  <a:pt x="3766" y="0"/>
                  <a:pt x="3766" y="0"/>
                </a:cubicBezTo>
                <a:lnTo>
                  <a:pt x="3766" y="151"/>
                </a:lnTo>
                <a:close/>
                <a:moveTo>
                  <a:pt x="2485" y="3465"/>
                </a:moveTo>
                <a:cubicBezTo>
                  <a:pt x="3088" y="3465"/>
                  <a:pt x="3088" y="3465"/>
                  <a:pt x="3088" y="3465"/>
                </a:cubicBezTo>
                <a:cubicBezTo>
                  <a:pt x="3088" y="3088"/>
                  <a:pt x="3088" y="3088"/>
                  <a:pt x="3088" y="3088"/>
                </a:cubicBezTo>
                <a:cubicBezTo>
                  <a:pt x="2485" y="3088"/>
                  <a:pt x="2485" y="3088"/>
                  <a:pt x="2485" y="3088"/>
                </a:cubicBezTo>
                <a:lnTo>
                  <a:pt x="2485" y="3465"/>
                </a:lnTo>
                <a:close/>
                <a:moveTo>
                  <a:pt x="1582" y="3465"/>
                </a:moveTo>
                <a:cubicBezTo>
                  <a:pt x="2184" y="3465"/>
                  <a:pt x="2184" y="3465"/>
                  <a:pt x="2184" y="3465"/>
                </a:cubicBezTo>
                <a:cubicBezTo>
                  <a:pt x="2184" y="3088"/>
                  <a:pt x="2184" y="3088"/>
                  <a:pt x="2184" y="3088"/>
                </a:cubicBezTo>
                <a:cubicBezTo>
                  <a:pt x="1582" y="3088"/>
                  <a:pt x="1582" y="3088"/>
                  <a:pt x="1582" y="3088"/>
                </a:cubicBezTo>
                <a:lnTo>
                  <a:pt x="1582" y="3465"/>
                </a:lnTo>
                <a:close/>
                <a:moveTo>
                  <a:pt x="678" y="3465"/>
                </a:moveTo>
                <a:cubicBezTo>
                  <a:pt x="1280" y="3465"/>
                  <a:pt x="1280" y="3465"/>
                  <a:pt x="1280" y="3465"/>
                </a:cubicBezTo>
                <a:cubicBezTo>
                  <a:pt x="1280" y="3088"/>
                  <a:pt x="1280" y="3088"/>
                  <a:pt x="1280" y="3088"/>
                </a:cubicBezTo>
                <a:cubicBezTo>
                  <a:pt x="678" y="3088"/>
                  <a:pt x="678" y="3088"/>
                  <a:pt x="678" y="3088"/>
                </a:cubicBezTo>
                <a:lnTo>
                  <a:pt x="678" y="3465"/>
                </a:lnTo>
                <a:close/>
                <a:moveTo>
                  <a:pt x="1280" y="151"/>
                </a:moveTo>
                <a:cubicBezTo>
                  <a:pt x="678" y="151"/>
                  <a:pt x="678" y="151"/>
                  <a:pt x="678" y="151"/>
                </a:cubicBezTo>
                <a:cubicBezTo>
                  <a:pt x="678" y="528"/>
                  <a:pt x="678" y="528"/>
                  <a:pt x="678" y="528"/>
                </a:cubicBezTo>
                <a:cubicBezTo>
                  <a:pt x="1280" y="528"/>
                  <a:pt x="1280" y="528"/>
                  <a:pt x="1280" y="528"/>
                </a:cubicBezTo>
                <a:lnTo>
                  <a:pt x="1280" y="151"/>
                </a:lnTo>
                <a:close/>
                <a:moveTo>
                  <a:pt x="2184" y="151"/>
                </a:moveTo>
                <a:cubicBezTo>
                  <a:pt x="1582" y="151"/>
                  <a:pt x="1582" y="151"/>
                  <a:pt x="1582" y="151"/>
                </a:cubicBezTo>
                <a:cubicBezTo>
                  <a:pt x="1582" y="528"/>
                  <a:pt x="1582" y="528"/>
                  <a:pt x="1582" y="528"/>
                </a:cubicBezTo>
                <a:cubicBezTo>
                  <a:pt x="2184" y="528"/>
                  <a:pt x="2184" y="528"/>
                  <a:pt x="2184" y="528"/>
                </a:cubicBezTo>
                <a:lnTo>
                  <a:pt x="2184" y="151"/>
                </a:lnTo>
                <a:close/>
                <a:moveTo>
                  <a:pt x="3088" y="151"/>
                </a:moveTo>
                <a:cubicBezTo>
                  <a:pt x="2485" y="151"/>
                  <a:pt x="2485" y="151"/>
                  <a:pt x="2485" y="151"/>
                </a:cubicBezTo>
                <a:cubicBezTo>
                  <a:pt x="2485" y="528"/>
                  <a:pt x="2485" y="528"/>
                  <a:pt x="2485" y="528"/>
                </a:cubicBezTo>
                <a:cubicBezTo>
                  <a:pt x="3088" y="528"/>
                  <a:pt x="3088" y="528"/>
                  <a:pt x="3088" y="528"/>
                </a:cubicBezTo>
                <a:lnTo>
                  <a:pt x="3088" y="151"/>
                </a:lnTo>
                <a:close/>
                <a:moveTo>
                  <a:pt x="3163" y="1055"/>
                </a:moveTo>
                <a:cubicBezTo>
                  <a:pt x="3163" y="847"/>
                  <a:pt x="2995" y="678"/>
                  <a:pt x="2787" y="678"/>
                </a:cubicBezTo>
                <a:cubicBezTo>
                  <a:pt x="1054" y="678"/>
                  <a:pt x="1054" y="678"/>
                  <a:pt x="1054" y="678"/>
                </a:cubicBezTo>
                <a:cubicBezTo>
                  <a:pt x="847" y="678"/>
                  <a:pt x="678" y="772"/>
                  <a:pt x="678" y="980"/>
                </a:cubicBezTo>
                <a:cubicBezTo>
                  <a:pt x="678" y="2561"/>
                  <a:pt x="678" y="2561"/>
                  <a:pt x="678" y="2561"/>
                </a:cubicBezTo>
                <a:cubicBezTo>
                  <a:pt x="678" y="2769"/>
                  <a:pt x="847" y="2938"/>
                  <a:pt x="1054" y="2938"/>
                </a:cubicBezTo>
                <a:cubicBezTo>
                  <a:pt x="2787" y="2938"/>
                  <a:pt x="2787" y="2938"/>
                  <a:pt x="2787" y="2938"/>
                </a:cubicBezTo>
                <a:cubicBezTo>
                  <a:pt x="2995" y="2938"/>
                  <a:pt x="3163" y="2769"/>
                  <a:pt x="3163" y="2561"/>
                </a:cubicBezTo>
                <a:lnTo>
                  <a:pt x="3163" y="1055"/>
                </a:lnTo>
                <a:close/>
                <a:moveTo>
                  <a:pt x="1937" y="2845"/>
                </a:moveTo>
                <a:cubicBezTo>
                  <a:pt x="1374" y="2845"/>
                  <a:pt x="918" y="2414"/>
                  <a:pt x="918" y="1851"/>
                </a:cubicBezTo>
                <a:cubicBezTo>
                  <a:pt x="918" y="1288"/>
                  <a:pt x="1374" y="832"/>
                  <a:pt x="1937" y="832"/>
                </a:cubicBezTo>
                <a:cubicBezTo>
                  <a:pt x="2499" y="832"/>
                  <a:pt x="2956" y="1288"/>
                  <a:pt x="2956" y="1851"/>
                </a:cubicBezTo>
                <a:cubicBezTo>
                  <a:pt x="2956" y="2414"/>
                  <a:pt x="2499" y="2845"/>
                  <a:pt x="1937" y="2845"/>
                </a:cubicBezTo>
                <a:close/>
                <a:moveTo>
                  <a:pt x="1739" y="1202"/>
                </a:moveTo>
                <a:cubicBezTo>
                  <a:pt x="1739" y="2402"/>
                  <a:pt x="1739" y="2402"/>
                  <a:pt x="1739" y="2402"/>
                </a:cubicBezTo>
                <a:cubicBezTo>
                  <a:pt x="2460" y="1795"/>
                  <a:pt x="2460" y="1795"/>
                  <a:pt x="2460" y="1795"/>
                </a:cubicBezTo>
                <a:lnTo>
                  <a:pt x="1739" y="1202"/>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微软雅黑" panose="020B0503020204020204" charset="-122"/>
              <a:cs typeface="+mn-ea"/>
              <a:sym typeface="+mn-lt"/>
            </a:endParaRPr>
          </a:p>
        </p:txBody>
      </p:sp>
      <p:sp>
        <p:nvSpPr>
          <p:cNvPr id="82" name="KSO_Shape"/>
          <p:cNvSpPr/>
          <p:nvPr/>
        </p:nvSpPr>
        <p:spPr bwMode="auto">
          <a:xfrm>
            <a:off x="263525" y="6202363"/>
            <a:ext cx="360363" cy="250825"/>
          </a:xfrm>
          <a:custGeom>
            <a:avLst/>
            <a:gdLst>
              <a:gd name="T0" fmla="*/ 1352369 w 8041"/>
              <a:gd name="T1" fmla="*/ 1071372 h 5610"/>
              <a:gd name="T2" fmla="*/ 913745 w 8041"/>
              <a:gd name="T3" fmla="*/ 1256091 h 5610"/>
              <a:gd name="T4" fmla="*/ 438624 w 8041"/>
              <a:gd name="T5" fmla="*/ 1083462 h 5610"/>
              <a:gd name="T6" fmla="*/ 0 w 8041"/>
              <a:gd name="T7" fmla="*/ 1250270 h 5610"/>
              <a:gd name="T8" fmla="*/ 132774 w 8041"/>
              <a:gd name="T9" fmla="*/ 124266 h 5610"/>
              <a:gd name="T10" fmla="*/ 496391 w 8041"/>
              <a:gd name="T11" fmla="*/ 0 h 5610"/>
              <a:gd name="T12" fmla="*/ 865606 w 8041"/>
              <a:gd name="T13" fmla="*/ 118444 h 5610"/>
              <a:gd name="T14" fmla="*/ 1225416 w 8041"/>
              <a:gd name="T15" fmla="*/ 12091 h 5610"/>
              <a:gd name="T16" fmla="*/ 1558135 w 8041"/>
              <a:gd name="T17" fmla="*/ 66723 h 5610"/>
              <a:gd name="T18" fmla="*/ 1800397 w 8041"/>
              <a:gd name="T19" fmla="*/ 1256091 h 5610"/>
              <a:gd name="T20" fmla="*/ 1352369 w 8041"/>
              <a:gd name="T21" fmla="*/ 1071372 h 5610"/>
              <a:gd name="T22" fmla="*/ 524379 w 8041"/>
              <a:gd name="T23" fmla="*/ 70305 h 5610"/>
              <a:gd name="T24" fmla="*/ 463030 w 8041"/>
              <a:gd name="T25" fmla="*/ 986737 h 5610"/>
              <a:gd name="T26" fmla="*/ 901654 w 8041"/>
              <a:gd name="T27" fmla="*/ 1181532 h 5610"/>
              <a:gd name="T28" fmla="*/ 878368 w 8041"/>
              <a:gd name="T29" fmla="*/ 191436 h 5610"/>
              <a:gd name="T30" fmla="*/ 877249 w 8041"/>
              <a:gd name="T31" fmla="*/ 192108 h 5610"/>
              <a:gd name="T32" fmla="*/ 524379 w 8041"/>
              <a:gd name="T33" fmla="*/ 70305 h 5610"/>
              <a:gd name="T34" fmla="*/ 1507309 w 8041"/>
              <a:gd name="T35" fmla="*/ 128520 h 5610"/>
              <a:gd name="T36" fmla="*/ 1241761 w 8041"/>
              <a:gd name="T37" fmla="*/ 90456 h 5610"/>
              <a:gd name="T38" fmla="*/ 1338039 w 8041"/>
              <a:gd name="T39" fmla="*/ 970392 h 5610"/>
              <a:gd name="T40" fmla="*/ 1694491 w 8041"/>
              <a:gd name="T41" fmla="*/ 1125332 h 5610"/>
              <a:gd name="T42" fmla="*/ 1507309 w 8041"/>
              <a:gd name="T43" fmla="*/ 128520 h 56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41" h="5610">
                <a:moveTo>
                  <a:pt x="6040" y="4785"/>
                </a:moveTo>
                <a:lnTo>
                  <a:pt x="4081" y="5610"/>
                </a:lnTo>
                <a:lnTo>
                  <a:pt x="1959" y="4839"/>
                </a:lnTo>
                <a:lnTo>
                  <a:pt x="0" y="5584"/>
                </a:lnTo>
                <a:lnTo>
                  <a:pt x="593" y="555"/>
                </a:lnTo>
                <a:lnTo>
                  <a:pt x="2217" y="0"/>
                </a:lnTo>
                <a:lnTo>
                  <a:pt x="3866" y="529"/>
                </a:lnTo>
                <a:lnTo>
                  <a:pt x="5473" y="54"/>
                </a:lnTo>
                <a:lnTo>
                  <a:pt x="6959" y="298"/>
                </a:lnTo>
                <a:lnTo>
                  <a:pt x="8041" y="5610"/>
                </a:lnTo>
                <a:lnTo>
                  <a:pt x="6040" y="4785"/>
                </a:lnTo>
                <a:close/>
                <a:moveTo>
                  <a:pt x="2342" y="314"/>
                </a:moveTo>
                <a:lnTo>
                  <a:pt x="2068" y="4407"/>
                </a:lnTo>
                <a:lnTo>
                  <a:pt x="4027" y="5277"/>
                </a:lnTo>
                <a:lnTo>
                  <a:pt x="3923" y="855"/>
                </a:lnTo>
                <a:lnTo>
                  <a:pt x="3918" y="858"/>
                </a:lnTo>
                <a:lnTo>
                  <a:pt x="2342" y="314"/>
                </a:lnTo>
                <a:close/>
                <a:moveTo>
                  <a:pt x="6732" y="574"/>
                </a:moveTo>
                <a:lnTo>
                  <a:pt x="5546" y="404"/>
                </a:lnTo>
                <a:lnTo>
                  <a:pt x="5976" y="4334"/>
                </a:lnTo>
                <a:lnTo>
                  <a:pt x="7568" y="5026"/>
                </a:lnTo>
                <a:lnTo>
                  <a:pt x="6732" y="574"/>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微软雅黑" panose="020B0503020204020204" charset="-122"/>
              <a:cs typeface="+mn-ea"/>
              <a:sym typeface="+mn-lt"/>
            </a:endParaRPr>
          </a:p>
        </p:txBody>
      </p:sp>
      <p:sp>
        <p:nvSpPr>
          <p:cNvPr id="83" name="KSO_Shape"/>
          <p:cNvSpPr/>
          <p:nvPr/>
        </p:nvSpPr>
        <p:spPr bwMode="auto">
          <a:xfrm>
            <a:off x="263525" y="3573463"/>
            <a:ext cx="338138" cy="287338"/>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mn-lt"/>
              <a:ea typeface="微软雅黑" panose="020B0503020204020204" charset="-122"/>
              <a:cs typeface="+mn-ea"/>
              <a:sym typeface="+mn-lt"/>
            </a:endParaRPr>
          </a:p>
        </p:txBody>
      </p:sp>
      <p:pic>
        <p:nvPicPr>
          <p:cNvPr id="8236" name="图片 94"/>
          <p:cNvPicPr>
            <a:picLocks noChangeAspect="1"/>
          </p:cNvPicPr>
          <p:nvPr userDrawn="1"/>
        </p:nvPicPr>
        <p:blipFill>
          <a:blip r:embed="rId9"/>
          <a:stretch>
            <a:fillRect/>
          </a:stretch>
        </p:blipFill>
        <p:spPr>
          <a:xfrm>
            <a:off x="2373313" y="33338"/>
            <a:ext cx="2527300" cy="979487"/>
          </a:xfrm>
          <a:prstGeom prst="rect">
            <a:avLst/>
          </a:prstGeom>
          <a:noFill/>
          <a:ln w="9525">
            <a:noFill/>
          </a:ln>
        </p:spPr>
      </p:pic>
      <p:cxnSp>
        <p:nvCxnSpPr>
          <p:cNvPr id="85" name="直接连接符 187"/>
          <p:cNvCxnSpPr/>
          <p:nvPr/>
        </p:nvCxnSpPr>
        <p:spPr>
          <a:xfrm>
            <a:off x="1271588" y="650875"/>
            <a:ext cx="5762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6" name="直接连接符 188"/>
          <p:cNvCxnSpPr/>
          <p:nvPr/>
        </p:nvCxnSpPr>
        <p:spPr>
          <a:xfrm>
            <a:off x="-25400" y="650875"/>
            <a:ext cx="6492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7" name="圆角矩形 189"/>
          <p:cNvSpPr/>
          <p:nvPr/>
        </p:nvSpPr>
        <p:spPr>
          <a:xfrm>
            <a:off x="334963" y="390525"/>
            <a:ext cx="1223963" cy="5715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900" b="0" i="0" u="none" strike="noStrike" kern="1200" cap="none" spc="0" normalizeH="0" baseline="0" noProof="0" dirty="0">
              <a:ln>
                <a:noFill/>
              </a:ln>
              <a:solidFill>
                <a:srgbClr val="222222"/>
              </a:solidFill>
              <a:effectLst/>
              <a:uLnTx/>
              <a:uFillTx/>
              <a:latin typeface="+mn-lt"/>
              <a:ea typeface="+mn-ea"/>
              <a:cs typeface="+mn-ea"/>
              <a:sym typeface="+mn-lt"/>
            </a:endParaRPr>
          </a:p>
        </p:txBody>
      </p:sp>
      <p:sp>
        <p:nvSpPr>
          <p:cNvPr id="88" name="文本框 190"/>
          <p:cNvSpPr txBox="1">
            <a:spLocks noChangeArrowheads="1"/>
          </p:cNvSpPr>
          <p:nvPr/>
        </p:nvSpPr>
        <p:spPr bwMode="auto">
          <a:xfrm>
            <a:off x="338138" y="387350"/>
            <a:ext cx="1220788" cy="4413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2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charset="-122"/>
                <a:cs typeface="+mn-cs"/>
                <a:sym typeface="+mn-lt"/>
              </a:rPr>
              <a:t> 第三章</a:t>
            </a:r>
            <a:endParaRPr kumimoji="0" lang="en-US" altLang="zh-CN" sz="12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charset="-122"/>
              <a:cs typeface="+mn-cs"/>
              <a:sym typeface="+mn-lt"/>
            </a:endParaRPr>
          </a:p>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2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charset="-122"/>
                <a:cs typeface="+mn-cs"/>
                <a:sym typeface="+mn-lt"/>
              </a:rPr>
              <a:t>企业合并</a:t>
            </a:r>
            <a:endParaRPr kumimoji="0" lang="zh-CN" altLang="en-US" sz="12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charset="-122"/>
              <a:cs typeface="+mn-cs"/>
              <a:sym typeface="+mn-lt"/>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2_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任意多边形 96"/>
          <p:cNvSpPr/>
          <p:nvPr/>
        </p:nvSpPr>
        <p:spPr>
          <a:xfrm>
            <a:off x="4968875" y="692150"/>
            <a:ext cx="7223125" cy="84138"/>
          </a:xfrm>
          <a:custGeom>
            <a:avLst/>
            <a:gdLst>
              <a:gd name="connsiteX0" fmla="*/ 0 w 7223124"/>
              <a:gd name="connsiteY0" fmla="*/ 0 h 84025"/>
              <a:gd name="connsiteX1" fmla="*/ 7223124 w 7223124"/>
              <a:gd name="connsiteY1" fmla="*/ 0 h 84025"/>
              <a:gd name="connsiteX2" fmla="*/ 7223124 w 7223124"/>
              <a:gd name="connsiteY2" fmla="*/ 84025 h 84025"/>
              <a:gd name="connsiteX3" fmla="*/ 0 w 7223124"/>
              <a:gd name="connsiteY3" fmla="*/ 84025 h 84025"/>
            </a:gdLst>
            <a:ahLst/>
            <a:cxnLst>
              <a:cxn ang="0">
                <a:pos x="connsiteX0" y="connsiteY0"/>
              </a:cxn>
              <a:cxn ang="0">
                <a:pos x="connsiteX1" y="connsiteY1"/>
              </a:cxn>
              <a:cxn ang="0">
                <a:pos x="connsiteX2" y="connsiteY2"/>
              </a:cxn>
              <a:cxn ang="0">
                <a:pos x="connsiteX3" y="connsiteY3"/>
              </a:cxn>
            </a:cxnLst>
            <a:rect l="l" t="t" r="r" b="b"/>
            <a:pathLst>
              <a:path w="7223124" h="84025">
                <a:moveTo>
                  <a:pt x="0" y="0"/>
                </a:moveTo>
                <a:lnTo>
                  <a:pt x="7223124" y="0"/>
                </a:lnTo>
                <a:lnTo>
                  <a:pt x="7223124" y="84025"/>
                </a:lnTo>
                <a:lnTo>
                  <a:pt x="0" y="84025"/>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ea"/>
              <a:sym typeface="+mn-lt"/>
            </a:endParaRPr>
          </a:p>
        </p:txBody>
      </p:sp>
      <p:cxnSp>
        <p:nvCxnSpPr>
          <p:cNvPr id="3" name="直接连接符 97"/>
          <p:cNvCxnSpPr/>
          <p:nvPr/>
        </p:nvCxnSpPr>
        <p:spPr>
          <a:xfrm>
            <a:off x="4943475" y="44450"/>
            <a:ext cx="7561263" cy="0"/>
          </a:xfrm>
          <a:prstGeom prst="line">
            <a:avLst/>
          </a:prstGeom>
          <a:ln>
            <a:solidFill>
              <a:srgbClr val="20517C"/>
            </a:solidFill>
          </a:ln>
        </p:spPr>
        <p:style>
          <a:lnRef idx="1">
            <a:schemeClr val="accent1"/>
          </a:lnRef>
          <a:fillRef idx="0">
            <a:schemeClr val="accent1"/>
          </a:fillRef>
          <a:effectRef idx="0">
            <a:schemeClr val="accent1"/>
          </a:effectRef>
          <a:fontRef idx="minor">
            <a:schemeClr val="tx1"/>
          </a:fontRef>
        </p:style>
      </p:cxnSp>
      <p:cxnSp>
        <p:nvCxnSpPr>
          <p:cNvPr id="4" name="直接连接符 98"/>
          <p:cNvCxnSpPr/>
          <p:nvPr/>
        </p:nvCxnSpPr>
        <p:spPr>
          <a:xfrm>
            <a:off x="4800600" y="115888"/>
            <a:ext cx="7775575" cy="0"/>
          </a:xfrm>
          <a:prstGeom prst="line">
            <a:avLst/>
          </a:prstGeom>
          <a:ln>
            <a:solidFill>
              <a:srgbClr val="20517C"/>
            </a:solidFill>
          </a:ln>
        </p:spPr>
        <p:style>
          <a:lnRef idx="1">
            <a:schemeClr val="accent1"/>
          </a:lnRef>
          <a:fillRef idx="0">
            <a:schemeClr val="accent1"/>
          </a:fillRef>
          <a:effectRef idx="0">
            <a:schemeClr val="accent1"/>
          </a:effectRef>
          <a:fontRef idx="minor">
            <a:schemeClr val="tx1"/>
          </a:fontRef>
        </p:style>
      </p:cxnSp>
      <p:sp>
        <p:nvSpPr>
          <p:cNvPr id="5" name="任意多边形 102"/>
          <p:cNvSpPr/>
          <p:nvPr/>
        </p:nvSpPr>
        <p:spPr>
          <a:xfrm>
            <a:off x="2551113" y="0"/>
            <a:ext cx="2498725" cy="179388"/>
          </a:xfrm>
          <a:custGeom>
            <a:avLst/>
            <a:gdLst>
              <a:gd name="connsiteX0" fmla="*/ 2286898 w 2497501"/>
              <a:gd name="connsiteY0" fmla="*/ 0 h 180032"/>
              <a:gd name="connsiteX1" fmla="*/ 2497501 w 2497501"/>
              <a:gd name="connsiteY1" fmla="*/ 0 h 180032"/>
              <a:gd name="connsiteX2" fmla="*/ 2370843 w 2497501"/>
              <a:gd name="connsiteY2" fmla="*/ 180032 h 180032"/>
              <a:gd name="connsiteX3" fmla="*/ 2160240 w 2497501"/>
              <a:gd name="connsiteY3" fmla="*/ 180032 h 180032"/>
              <a:gd name="connsiteX4" fmla="*/ 1854850 w 2497501"/>
              <a:gd name="connsiteY4" fmla="*/ 0 h 180032"/>
              <a:gd name="connsiteX5" fmla="*/ 2065453 w 2497501"/>
              <a:gd name="connsiteY5" fmla="*/ 0 h 180032"/>
              <a:gd name="connsiteX6" fmla="*/ 1938795 w 2497501"/>
              <a:gd name="connsiteY6" fmla="*/ 180032 h 180032"/>
              <a:gd name="connsiteX7" fmla="*/ 1728192 w 2497501"/>
              <a:gd name="connsiteY7" fmla="*/ 180032 h 180032"/>
              <a:gd name="connsiteX8" fmla="*/ 1422802 w 2497501"/>
              <a:gd name="connsiteY8" fmla="*/ 0 h 180032"/>
              <a:gd name="connsiteX9" fmla="*/ 1633405 w 2497501"/>
              <a:gd name="connsiteY9" fmla="*/ 0 h 180032"/>
              <a:gd name="connsiteX10" fmla="*/ 1506747 w 2497501"/>
              <a:gd name="connsiteY10" fmla="*/ 180032 h 180032"/>
              <a:gd name="connsiteX11" fmla="*/ 1296144 w 2497501"/>
              <a:gd name="connsiteY11" fmla="*/ 180032 h 180032"/>
              <a:gd name="connsiteX12" fmla="*/ 990754 w 2497501"/>
              <a:gd name="connsiteY12" fmla="*/ 0 h 180032"/>
              <a:gd name="connsiteX13" fmla="*/ 1201357 w 2497501"/>
              <a:gd name="connsiteY13" fmla="*/ 0 h 180032"/>
              <a:gd name="connsiteX14" fmla="*/ 1074699 w 2497501"/>
              <a:gd name="connsiteY14" fmla="*/ 180032 h 180032"/>
              <a:gd name="connsiteX15" fmla="*/ 864096 w 2497501"/>
              <a:gd name="connsiteY15" fmla="*/ 180032 h 180032"/>
              <a:gd name="connsiteX16" fmla="*/ 558706 w 2497501"/>
              <a:gd name="connsiteY16" fmla="*/ 0 h 180032"/>
              <a:gd name="connsiteX17" fmla="*/ 769309 w 2497501"/>
              <a:gd name="connsiteY17" fmla="*/ 0 h 180032"/>
              <a:gd name="connsiteX18" fmla="*/ 642651 w 2497501"/>
              <a:gd name="connsiteY18" fmla="*/ 180032 h 180032"/>
              <a:gd name="connsiteX19" fmla="*/ 432048 w 2497501"/>
              <a:gd name="connsiteY19" fmla="*/ 180032 h 180032"/>
              <a:gd name="connsiteX20" fmla="*/ 126658 w 2497501"/>
              <a:gd name="connsiteY20" fmla="*/ 0 h 180032"/>
              <a:gd name="connsiteX21" fmla="*/ 337261 w 2497501"/>
              <a:gd name="connsiteY21" fmla="*/ 0 h 180032"/>
              <a:gd name="connsiteX22" fmla="*/ 210603 w 2497501"/>
              <a:gd name="connsiteY22" fmla="*/ 180032 h 180032"/>
              <a:gd name="connsiteX23" fmla="*/ 0 w 2497501"/>
              <a:gd name="connsiteY23" fmla="*/ 180032 h 18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97501" h="180032">
                <a:moveTo>
                  <a:pt x="2286898" y="0"/>
                </a:moveTo>
                <a:lnTo>
                  <a:pt x="2497501" y="0"/>
                </a:lnTo>
                <a:lnTo>
                  <a:pt x="2370843" y="180032"/>
                </a:lnTo>
                <a:lnTo>
                  <a:pt x="2160240" y="180032"/>
                </a:lnTo>
                <a:close/>
                <a:moveTo>
                  <a:pt x="1854850" y="0"/>
                </a:moveTo>
                <a:lnTo>
                  <a:pt x="2065453" y="0"/>
                </a:lnTo>
                <a:lnTo>
                  <a:pt x="1938795" y="180032"/>
                </a:lnTo>
                <a:lnTo>
                  <a:pt x="1728192" y="180032"/>
                </a:lnTo>
                <a:close/>
                <a:moveTo>
                  <a:pt x="1422802" y="0"/>
                </a:moveTo>
                <a:lnTo>
                  <a:pt x="1633405" y="0"/>
                </a:lnTo>
                <a:lnTo>
                  <a:pt x="1506747" y="180032"/>
                </a:lnTo>
                <a:lnTo>
                  <a:pt x="1296144" y="180032"/>
                </a:lnTo>
                <a:close/>
                <a:moveTo>
                  <a:pt x="990754" y="0"/>
                </a:moveTo>
                <a:lnTo>
                  <a:pt x="1201357" y="0"/>
                </a:lnTo>
                <a:lnTo>
                  <a:pt x="1074699" y="180032"/>
                </a:lnTo>
                <a:lnTo>
                  <a:pt x="864096" y="180032"/>
                </a:lnTo>
                <a:close/>
                <a:moveTo>
                  <a:pt x="558706" y="0"/>
                </a:moveTo>
                <a:lnTo>
                  <a:pt x="769309" y="0"/>
                </a:lnTo>
                <a:lnTo>
                  <a:pt x="642651" y="180032"/>
                </a:lnTo>
                <a:lnTo>
                  <a:pt x="432048" y="180032"/>
                </a:lnTo>
                <a:close/>
                <a:moveTo>
                  <a:pt x="126658" y="0"/>
                </a:moveTo>
                <a:lnTo>
                  <a:pt x="337261" y="0"/>
                </a:lnTo>
                <a:lnTo>
                  <a:pt x="210603" y="180032"/>
                </a:lnTo>
                <a:lnTo>
                  <a:pt x="0" y="180032"/>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6" name="任意多边形 103"/>
          <p:cNvSpPr/>
          <p:nvPr/>
        </p:nvSpPr>
        <p:spPr>
          <a:xfrm>
            <a:off x="11857038" y="0"/>
            <a:ext cx="360363" cy="179388"/>
          </a:xfrm>
          <a:custGeom>
            <a:avLst/>
            <a:gdLst>
              <a:gd name="connsiteX0" fmla="*/ 45008 w 360040"/>
              <a:gd name="connsiteY0" fmla="*/ 0 h 180032"/>
              <a:gd name="connsiteX1" fmla="*/ 360040 w 360040"/>
              <a:gd name="connsiteY1" fmla="*/ 0 h 180032"/>
              <a:gd name="connsiteX2" fmla="*/ 360040 w 360040"/>
              <a:gd name="connsiteY2" fmla="*/ 180032 h 180032"/>
              <a:gd name="connsiteX3" fmla="*/ 0 w 360040"/>
              <a:gd name="connsiteY3" fmla="*/ 180032 h 180032"/>
            </a:gdLst>
            <a:ahLst/>
            <a:cxnLst>
              <a:cxn ang="0">
                <a:pos x="connsiteX0" y="connsiteY0"/>
              </a:cxn>
              <a:cxn ang="0">
                <a:pos x="connsiteX1" y="connsiteY1"/>
              </a:cxn>
              <a:cxn ang="0">
                <a:pos x="connsiteX2" y="connsiteY2"/>
              </a:cxn>
              <a:cxn ang="0">
                <a:pos x="connsiteX3" y="connsiteY3"/>
              </a:cxn>
            </a:cxnLst>
            <a:rect l="l" t="t" r="r" b="b"/>
            <a:pathLst>
              <a:path w="360040" h="180032">
                <a:moveTo>
                  <a:pt x="45008" y="0"/>
                </a:moveTo>
                <a:lnTo>
                  <a:pt x="360040" y="0"/>
                </a:lnTo>
                <a:lnTo>
                  <a:pt x="360040" y="180032"/>
                </a:lnTo>
                <a:lnTo>
                  <a:pt x="0" y="180032"/>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7" name="圆角矩形 79"/>
          <p:cNvSpPr/>
          <p:nvPr/>
        </p:nvSpPr>
        <p:spPr>
          <a:xfrm>
            <a:off x="-4762" y="-387350"/>
            <a:ext cx="1847850" cy="7920038"/>
          </a:xfrm>
          <a:prstGeom prst="roundRect">
            <a:avLst/>
          </a:pr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mn-lt"/>
              <a:ea typeface="+mn-ea"/>
              <a:cs typeface="+mn-ea"/>
              <a:sym typeface="+mn-lt"/>
            </a:endParaRPr>
          </a:p>
        </p:txBody>
      </p:sp>
      <p:cxnSp>
        <p:nvCxnSpPr>
          <p:cNvPr id="8" name="直接连接符 114"/>
          <p:cNvCxnSpPr/>
          <p:nvPr/>
        </p:nvCxnSpPr>
        <p:spPr>
          <a:xfrm>
            <a:off x="227013" y="6669088"/>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115"/>
          <p:cNvCxnSpPr/>
          <p:nvPr/>
        </p:nvCxnSpPr>
        <p:spPr>
          <a:xfrm>
            <a:off x="227013" y="6597650"/>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116"/>
          <p:cNvCxnSpPr/>
          <p:nvPr/>
        </p:nvCxnSpPr>
        <p:spPr>
          <a:xfrm>
            <a:off x="227013" y="6742113"/>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227" name="组合 117"/>
          <p:cNvGrpSpPr/>
          <p:nvPr userDrawn="1"/>
        </p:nvGrpSpPr>
        <p:grpSpPr>
          <a:xfrm>
            <a:off x="-101600" y="3373438"/>
            <a:ext cx="1944688" cy="144462"/>
            <a:chOff x="-96688" y="2708920"/>
            <a:chExt cx="1943521" cy="144016"/>
          </a:xfrm>
        </p:grpSpPr>
        <p:cxnSp>
          <p:nvCxnSpPr>
            <p:cNvPr id="12" name="直接连接符 118"/>
            <p:cNvCxnSpPr/>
            <p:nvPr/>
          </p:nvCxnSpPr>
          <p:spPr>
            <a:xfrm flipH="1">
              <a:off x="1199522"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19"/>
            <p:cNvCxnSpPr/>
            <p:nvPr/>
          </p:nvCxnSpPr>
          <p:spPr>
            <a:xfrm flipH="1">
              <a:off x="1270916"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20"/>
            <p:cNvCxnSpPr/>
            <p:nvPr/>
          </p:nvCxnSpPr>
          <p:spPr>
            <a:xfrm flipH="1">
              <a:off x="1343897"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21"/>
            <p:cNvCxnSpPr/>
            <p:nvPr/>
          </p:nvCxnSpPr>
          <p:spPr>
            <a:xfrm flipH="1">
              <a:off x="1415292"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22"/>
            <p:cNvCxnSpPr/>
            <p:nvPr/>
          </p:nvCxnSpPr>
          <p:spPr>
            <a:xfrm flipH="1">
              <a:off x="1488273"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23"/>
            <p:cNvCxnSpPr/>
            <p:nvPr/>
          </p:nvCxnSpPr>
          <p:spPr>
            <a:xfrm flipH="1">
              <a:off x="1559667"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24"/>
            <p:cNvCxnSpPr/>
            <p:nvPr/>
          </p:nvCxnSpPr>
          <p:spPr>
            <a:xfrm flipH="1">
              <a:off x="1631063"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25"/>
            <p:cNvCxnSpPr/>
            <p:nvPr/>
          </p:nvCxnSpPr>
          <p:spPr>
            <a:xfrm flipH="1">
              <a:off x="1702457"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26"/>
            <p:cNvCxnSpPr/>
            <p:nvPr/>
          </p:nvCxnSpPr>
          <p:spPr>
            <a:xfrm flipH="1">
              <a:off x="1120194"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127"/>
            <p:cNvCxnSpPr/>
            <p:nvPr/>
          </p:nvCxnSpPr>
          <p:spPr>
            <a:xfrm flipH="1">
              <a:off x="1055145"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128"/>
            <p:cNvCxnSpPr/>
            <p:nvPr/>
          </p:nvCxnSpPr>
          <p:spPr>
            <a:xfrm flipH="1">
              <a:off x="983751"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129"/>
            <p:cNvCxnSpPr/>
            <p:nvPr/>
          </p:nvCxnSpPr>
          <p:spPr>
            <a:xfrm flipH="1">
              <a:off x="910770"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130"/>
            <p:cNvCxnSpPr/>
            <p:nvPr/>
          </p:nvCxnSpPr>
          <p:spPr>
            <a:xfrm flipH="1">
              <a:off x="1772265" y="2781720"/>
              <a:ext cx="71395" cy="712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163"/>
            <p:cNvCxnSpPr/>
            <p:nvPr/>
          </p:nvCxnSpPr>
          <p:spPr>
            <a:xfrm flipH="1">
              <a:off x="839375"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169"/>
            <p:cNvCxnSpPr/>
            <p:nvPr/>
          </p:nvCxnSpPr>
          <p:spPr>
            <a:xfrm flipH="1">
              <a:off x="767981"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171"/>
            <p:cNvCxnSpPr/>
            <p:nvPr/>
          </p:nvCxnSpPr>
          <p:spPr>
            <a:xfrm flipH="1">
              <a:off x="695000"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174"/>
            <p:cNvCxnSpPr/>
            <p:nvPr/>
          </p:nvCxnSpPr>
          <p:spPr>
            <a:xfrm flipH="1">
              <a:off x="623604"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175"/>
            <p:cNvCxnSpPr/>
            <p:nvPr/>
          </p:nvCxnSpPr>
          <p:spPr>
            <a:xfrm flipH="1">
              <a:off x="550623"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176"/>
            <p:cNvCxnSpPr/>
            <p:nvPr/>
          </p:nvCxnSpPr>
          <p:spPr>
            <a:xfrm flipH="1">
              <a:off x="479229"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177"/>
            <p:cNvCxnSpPr/>
            <p:nvPr/>
          </p:nvCxnSpPr>
          <p:spPr>
            <a:xfrm flipH="1">
              <a:off x="407834"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178"/>
            <p:cNvCxnSpPr/>
            <p:nvPr/>
          </p:nvCxnSpPr>
          <p:spPr>
            <a:xfrm flipH="1">
              <a:off x="334853"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179"/>
            <p:cNvCxnSpPr/>
            <p:nvPr/>
          </p:nvCxnSpPr>
          <p:spPr>
            <a:xfrm flipH="1">
              <a:off x="263459"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180"/>
            <p:cNvCxnSpPr/>
            <p:nvPr/>
          </p:nvCxnSpPr>
          <p:spPr>
            <a:xfrm flipH="1">
              <a:off x="192064"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181"/>
            <p:cNvCxnSpPr/>
            <p:nvPr/>
          </p:nvCxnSpPr>
          <p:spPr>
            <a:xfrm flipH="1">
              <a:off x="119082"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182"/>
            <p:cNvCxnSpPr/>
            <p:nvPr/>
          </p:nvCxnSpPr>
          <p:spPr>
            <a:xfrm flipH="1">
              <a:off x="47688"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183"/>
            <p:cNvCxnSpPr/>
            <p:nvPr/>
          </p:nvCxnSpPr>
          <p:spPr>
            <a:xfrm flipH="1">
              <a:off x="-25294"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184"/>
            <p:cNvCxnSpPr/>
            <p:nvPr/>
          </p:nvCxnSpPr>
          <p:spPr>
            <a:xfrm flipH="1">
              <a:off x="-96688"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9228" name="组合 89"/>
          <p:cNvGrpSpPr/>
          <p:nvPr userDrawn="1"/>
        </p:nvGrpSpPr>
        <p:grpSpPr>
          <a:xfrm>
            <a:off x="-541337" y="1700213"/>
            <a:ext cx="2376487" cy="720725"/>
            <a:chOff x="-456728" y="1704008"/>
            <a:chExt cx="2376264" cy="720080"/>
          </a:xfrm>
        </p:grpSpPr>
        <p:sp>
          <p:nvSpPr>
            <p:cNvPr id="40" name="六边形 90"/>
            <p:cNvSpPr/>
            <p:nvPr/>
          </p:nvSpPr>
          <p:spPr>
            <a:xfrm rot="5400000">
              <a:off x="206124" y="1937840"/>
              <a:ext cx="329904" cy="287311"/>
            </a:xfrm>
            <a:prstGeom prst="hexagon">
              <a:avLst/>
            </a:prstGeom>
            <a:solidFill>
              <a:srgbClr val="20517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5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cxnSp>
          <p:nvCxnSpPr>
            <p:cNvPr id="41" name="直接连接符 91"/>
            <p:cNvCxnSpPr/>
            <p:nvPr/>
          </p:nvCxnSpPr>
          <p:spPr>
            <a:xfrm>
              <a:off x="551240" y="2076736"/>
              <a:ext cx="13682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矩形 92"/>
            <p:cNvSpPr/>
            <p:nvPr/>
          </p:nvSpPr>
          <p:spPr>
            <a:xfrm>
              <a:off x="695689" y="1704008"/>
              <a:ext cx="1152416" cy="720080"/>
            </a:xfrm>
            <a:prstGeom prst="rect">
              <a:avLst/>
            </a:prstGeom>
            <a:solidFill>
              <a:srgbClr val="BDD19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790" b="1" i="0" u="none" strike="noStrike" kern="1200" cap="none" spc="0" normalizeH="0" baseline="0" noProof="0" dirty="0">
                <a:ln>
                  <a:noFill/>
                </a:ln>
                <a:solidFill>
                  <a:srgbClr val="222222"/>
                </a:solidFill>
                <a:effectLst/>
                <a:uLnTx/>
                <a:uFillTx/>
                <a:latin typeface="+mn-lt"/>
                <a:ea typeface="+mn-ea"/>
                <a:cs typeface="+mn-ea"/>
                <a:sym typeface="+mn-lt"/>
              </a:endParaRPr>
            </a:p>
          </p:txBody>
        </p:sp>
        <p:cxnSp>
          <p:nvCxnSpPr>
            <p:cNvPr id="43" name="直接连接符 93"/>
            <p:cNvCxnSpPr/>
            <p:nvPr/>
          </p:nvCxnSpPr>
          <p:spPr>
            <a:xfrm>
              <a:off x="-456728" y="2076736"/>
              <a:ext cx="6476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4" name="文本框 94"/>
          <p:cNvSpPr txBox="1">
            <a:spLocks noChangeArrowheads="1"/>
          </p:cNvSpPr>
          <p:nvPr/>
        </p:nvSpPr>
        <p:spPr bwMode="auto">
          <a:xfrm>
            <a:off x="681038" y="1731963"/>
            <a:ext cx="1079500" cy="551180"/>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05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同一控制下企业合并的会计处理</a:t>
            </a:r>
            <a:endParaRPr kumimoji="0" lang="zh-CN" altLang="en-US" sz="105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45" name="矩形 95"/>
          <p:cNvSpPr/>
          <p:nvPr/>
        </p:nvSpPr>
        <p:spPr>
          <a:xfrm>
            <a:off x="646113" y="1724025"/>
            <a:ext cx="1081088" cy="661988"/>
          </a:xfrm>
          <a:prstGeom prst="rect">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790" b="1" i="0" u="none" strike="noStrike" kern="1200" cap="none" spc="0" normalizeH="0" baseline="0" noProof="0" dirty="0">
              <a:ln>
                <a:noFill/>
              </a:ln>
              <a:solidFill>
                <a:srgbClr val="222222"/>
              </a:solidFill>
              <a:effectLst/>
              <a:uLnTx/>
              <a:uFillTx/>
              <a:latin typeface="+mn-lt"/>
              <a:ea typeface="+mn-ea"/>
              <a:cs typeface="+mn-ea"/>
              <a:sym typeface="+mn-lt"/>
            </a:endParaRPr>
          </a:p>
        </p:txBody>
      </p:sp>
      <p:sp>
        <p:nvSpPr>
          <p:cNvPr id="46" name="文本框 131"/>
          <p:cNvSpPr txBox="1">
            <a:spLocks noChangeArrowheads="1"/>
          </p:cNvSpPr>
          <p:nvPr/>
        </p:nvSpPr>
        <p:spPr bwMode="auto">
          <a:xfrm>
            <a:off x="106363" y="1908175"/>
            <a:ext cx="360363" cy="29908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35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2</a:t>
            </a:r>
            <a:endParaRPr kumimoji="0" lang="zh-CN" altLang="en-US" sz="135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nvGrpSpPr>
          <p:cNvPr id="9232" name="组合 132"/>
          <p:cNvGrpSpPr/>
          <p:nvPr userDrawn="1"/>
        </p:nvGrpSpPr>
        <p:grpSpPr>
          <a:xfrm>
            <a:off x="-541337" y="1084263"/>
            <a:ext cx="2376487" cy="515937"/>
            <a:chOff x="-456728" y="881557"/>
            <a:chExt cx="2376264" cy="515798"/>
          </a:xfrm>
        </p:grpSpPr>
        <p:sp>
          <p:nvSpPr>
            <p:cNvPr id="48" name="六边形 133"/>
            <p:cNvSpPr/>
            <p:nvPr/>
          </p:nvSpPr>
          <p:spPr>
            <a:xfrm rot="5400000">
              <a:off x="206813" y="986280"/>
              <a:ext cx="328524" cy="287311"/>
            </a:xfrm>
            <a:prstGeom prst="hexagon">
              <a:avLst/>
            </a:prstGeom>
            <a:solidFill>
              <a:srgbClr val="20517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5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cxnSp>
          <p:nvCxnSpPr>
            <p:cNvPr id="49" name="直接连接符 134"/>
            <p:cNvCxnSpPr/>
            <p:nvPr/>
          </p:nvCxnSpPr>
          <p:spPr>
            <a:xfrm>
              <a:off x="551240" y="1156120"/>
              <a:ext cx="13682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0" name="矩形 135"/>
            <p:cNvSpPr/>
            <p:nvPr/>
          </p:nvSpPr>
          <p:spPr>
            <a:xfrm>
              <a:off x="695689" y="881557"/>
              <a:ext cx="1152416" cy="5157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790" b="1" i="0" u="none" strike="noStrike" kern="1200" cap="none" spc="0" normalizeH="0" baseline="0" noProof="0" dirty="0">
                <a:ln>
                  <a:noFill/>
                </a:ln>
                <a:solidFill>
                  <a:srgbClr val="222222"/>
                </a:solidFill>
                <a:effectLst/>
                <a:uLnTx/>
                <a:uFillTx/>
                <a:latin typeface="+mn-lt"/>
                <a:ea typeface="+mn-ea"/>
                <a:cs typeface="+mn-ea"/>
                <a:sym typeface="+mn-lt"/>
              </a:endParaRPr>
            </a:p>
          </p:txBody>
        </p:sp>
        <p:sp>
          <p:nvSpPr>
            <p:cNvPr id="51" name="文本框 136"/>
            <p:cNvSpPr txBox="1">
              <a:spLocks noChangeArrowheads="1"/>
            </p:cNvSpPr>
            <p:nvPr/>
          </p:nvSpPr>
          <p:spPr bwMode="auto">
            <a:xfrm>
              <a:off x="622671" y="1022806"/>
              <a:ext cx="1152416" cy="229808"/>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900" b="1" i="0" u="none" strike="noStrike" kern="1200" cap="none" spc="0" normalizeH="0" baseline="0" noProof="0">
                <a:ln>
                  <a:noFill/>
                </a:ln>
                <a:solidFill>
                  <a:srgbClr val="20517C"/>
                </a:solidFill>
                <a:effectLst/>
                <a:uLnTx/>
                <a:uFillTx/>
                <a:latin typeface="Calibri" panose="020F0502020204030204" pitchFamily="34" charset="0"/>
                <a:ea typeface="宋体" panose="02010600030101010101" pitchFamily="2" charset="-122"/>
                <a:cs typeface="+mn-cs"/>
                <a:sym typeface="+mn-lt"/>
              </a:endParaRPr>
            </a:p>
          </p:txBody>
        </p:sp>
        <p:cxnSp>
          <p:nvCxnSpPr>
            <p:cNvPr id="52" name="直接连接符 137"/>
            <p:cNvCxnSpPr/>
            <p:nvPr/>
          </p:nvCxnSpPr>
          <p:spPr>
            <a:xfrm>
              <a:off x="-456728" y="1156120"/>
              <a:ext cx="6476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3" name="文本框 138"/>
          <p:cNvSpPr txBox="1">
            <a:spLocks noChangeArrowheads="1"/>
          </p:cNvSpPr>
          <p:nvPr/>
        </p:nvSpPr>
        <p:spPr bwMode="auto">
          <a:xfrm>
            <a:off x="623888" y="933450"/>
            <a:ext cx="935038" cy="229870"/>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900" b="1" i="0" u="none" strike="noStrike" kern="1200" cap="none" spc="0" normalizeH="0" baseline="0" noProof="0">
              <a:ln>
                <a:noFill/>
              </a:ln>
              <a:solidFill>
                <a:srgbClr val="20517C"/>
              </a:solidFill>
              <a:effectLst/>
              <a:uLnTx/>
              <a:uFillTx/>
              <a:latin typeface="Calibri" panose="020F0502020204030204" pitchFamily="34" charset="0"/>
              <a:ea typeface="宋体" panose="02010600030101010101" pitchFamily="2" charset="-122"/>
              <a:cs typeface="+mn-cs"/>
              <a:sym typeface="+mn-lt"/>
            </a:endParaRPr>
          </a:p>
        </p:txBody>
      </p:sp>
      <p:sp>
        <p:nvSpPr>
          <p:cNvPr id="54" name="文本框 143"/>
          <p:cNvSpPr txBox="1">
            <a:spLocks noChangeArrowheads="1"/>
          </p:cNvSpPr>
          <p:nvPr/>
        </p:nvSpPr>
        <p:spPr bwMode="auto">
          <a:xfrm>
            <a:off x="623888" y="942975"/>
            <a:ext cx="576263" cy="26606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mn-lt"/>
            </a:endParaRPr>
          </a:p>
        </p:txBody>
      </p:sp>
      <p:sp>
        <p:nvSpPr>
          <p:cNvPr id="55" name="文本框 145"/>
          <p:cNvSpPr txBox="1">
            <a:spLocks noChangeArrowheads="1"/>
          </p:cNvSpPr>
          <p:nvPr/>
        </p:nvSpPr>
        <p:spPr bwMode="auto">
          <a:xfrm>
            <a:off x="517525" y="1103313"/>
            <a:ext cx="1362075" cy="397510"/>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050" b="0" i="0" u="none" strike="noStrike" kern="1200" cap="none" spc="0" normalizeH="0" baseline="0" noProof="0">
                <a:ln>
                  <a:noFill/>
                </a:ln>
                <a:solidFill>
                  <a:srgbClr val="222222"/>
                </a:solidFill>
                <a:effectLst/>
                <a:uLnTx/>
                <a:uFillTx/>
                <a:latin typeface="Calibri" panose="020F0502020204030204" pitchFamily="34" charset="0"/>
                <a:ea typeface="宋体" panose="02010600030101010101" pitchFamily="2" charset="-122"/>
                <a:cs typeface="+mn-cs"/>
                <a:sym typeface="+mn-lt"/>
              </a:rPr>
              <a:t>企业合并</a:t>
            </a:r>
            <a:endParaRPr kumimoji="0" lang="en-US" altLang="zh-CN" sz="1050" b="0" i="0" u="none" strike="noStrike" kern="1200" cap="none" spc="0" normalizeH="0" baseline="0" noProof="0">
              <a:ln>
                <a:noFill/>
              </a:ln>
              <a:solidFill>
                <a:srgbClr val="222222"/>
              </a:solidFill>
              <a:effectLst/>
              <a:uLnTx/>
              <a:uFillTx/>
              <a:latin typeface="Calibri" panose="020F0502020204030204" pitchFamily="34" charset="0"/>
              <a:ea typeface="宋体" panose="02010600030101010101" pitchFamily="2" charset="-122"/>
              <a:cs typeface="+mn-cs"/>
              <a:sym typeface="+mn-lt"/>
            </a:endParaRPr>
          </a:p>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050" b="0" i="0" u="none" strike="noStrike" kern="1200" cap="none" spc="0" normalizeH="0" baseline="0" noProof="0">
                <a:ln>
                  <a:noFill/>
                </a:ln>
                <a:solidFill>
                  <a:srgbClr val="222222"/>
                </a:solidFill>
                <a:effectLst/>
                <a:uLnTx/>
                <a:uFillTx/>
                <a:latin typeface="Calibri" panose="020F0502020204030204" pitchFamily="34" charset="0"/>
                <a:ea typeface="宋体" panose="02010600030101010101" pitchFamily="2" charset="-122"/>
                <a:cs typeface="+mn-cs"/>
                <a:sym typeface="+mn-lt"/>
              </a:rPr>
              <a:t>概述</a:t>
            </a:r>
            <a:endParaRPr kumimoji="0" lang="en-US" altLang="zh-CN" sz="1050" b="0" i="0" u="none" strike="noStrike" kern="1200" cap="none" spc="0" normalizeH="0" baseline="0" noProof="0">
              <a:ln>
                <a:noFill/>
              </a:ln>
              <a:solidFill>
                <a:srgbClr val="222222"/>
              </a:solidFill>
              <a:effectLst/>
              <a:uLnTx/>
              <a:uFillTx/>
              <a:latin typeface="Calibri" panose="020F0502020204030204" pitchFamily="34" charset="0"/>
              <a:ea typeface="宋体" panose="02010600030101010101" pitchFamily="2" charset="-122"/>
              <a:cs typeface="+mn-cs"/>
              <a:sym typeface="+mn-lt"/>
            </a:endParaRPr>
          </a:p>
        </p:txBody>
      </p:sp>
      <p:sp>
        <p:nvSpPr>
          <p:cNvPr id="56" name="文本框 146"/>
          <p:cNvSpPr txBox="1">
            <a:spLocks noChangeArrowheads="1"/>
          </p:cNvSpPr>
          <p:nvPr/>
        </p:nvSpPr>
        <p:spPr bwMode="auto">
          <a:xfrm>
            <a:off x="106363" y="1154113"/>
            <a:ext cx="360363" cy="29908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35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1</a:t>
            </a:r>
            <a:endParaRPr kumimoji="0" lang="zh-CN" altLang="en-US" sz="135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nvGrpSpPr>
          <p:cNvPr id="9237" name="组合 147"/>
          <p:cNvGrpSpPr/>
          <p:nvPr userDrawn="1"/>
        </p:nvGrpSpPr>
        <p:grpSpPr>
          <a:xfrm>
            <a:off x="-542925" y="2536825"/>
            <a:ext cx="2376488" cy="719138"/>
            <a:chOff x="-456728" y="1704008"/>
            <a:chExt cx="2376264" cy="720080"/>
          </a:xfrm>
        </p:grpSpPr>
        <p:sp>
          <p:nvSpPr>
            <p:cNvPr id="58" name="六边形 148"/>
            <p:cNvSpPr/>
            <p:nvPr/>
          </p:nvSpPr>
          <p:spPr>
            <a:xfrm rot="5400000">
              <a:off x="206555" y="1937878"/>
              <a:ext cx="329043" cy="287310"/>
            </a:xfrm>
            <a:prstGeom prst="hexagon">
              <a:avLst/>
            </a:prstGeom>
            <a:solidFill>
              <a:srgbClr val="20517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5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cxnSp>
          <p:nvCxnSpPr>
            <p:cNvPr id="59" name="直接连接符 149"/>
            <p:cNvCxnSpPr/>
            <p:nvPr/>
          </p:nvCxnSpPr>
          <p:spPr>
            <a:xfrm>
              <a:off x="551240" y="2075970"/>
              <a:ext cx="13682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0" name="矩形 150"/>
            <p:cNvSpPr/>
            <p:nvPr/>
          </p:nvSpPr>
          <p:spPr>
            <a:xfrm>
              <a:off x="695688" y="1704008"/>
              <a:ext cx="1152416"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790" b="1" i="0" u="none" strike="noStrike" kern="1200" cap="none" spc="0" normalizeH="0" baseline="0" noProof="0" dirty="0">
                <a:ln>
                  <a:noFill/>
                </a:ln>
                <a:solidFill>
                  <a:srgbClr val="222222"/>
                </a:solidFill>
                <a:effectLst/>
                <a:uLnTx/>
                <a:uFillTx/>
                <a:latin typeface="+mn-lt"/>
                <a:ea typeface="+mn-ea"/>
                <a:cs typeface="+mn-ea"/>
                <a:sym typeface="+mn-lt"/>
              </a:endParaRPr>
            </a:p>
          </p:txBody>
        </p:sp>
        <p:cxnSp>
          <p:nvCxnSpPr>
            <p:cNvPr id="61" name="直接连接符 151"/>
            <p:cNvCxnSpPr/>
            <p:nvPr/>
          </p:nvCxnSpPr>
          <p:spPr>
            <a:xfrm>
              <a:off x="-456728" y="2075970"/>
              <a:ext cx="64763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2" name="文本框 152"/>
          <p:cNvSpPr txBox="1">
            <a:spLocks noChangeArrowheads="1"/>
          </p:cNvSpPr>
          <p:nvPr/>
        </p:nvSpPr>
        <p:spPr bwMode="auto">
          <a:xfrm>
            <a:off x="106363" y="2733675"/>
            <a:ext cx="360363" cy="29908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35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3</a:t>
            </a:r>
            <a:endParaRPr kumimoji="0" lang="zh-CN" altLang="en-US" sz="135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63" name="文本框 153"/>
          <p:cNvSpPr txBox="1">
            <a:spLocks noChangeArrowheads="1"/>
          </p:cNvSpPr>
          <p:nvPr/>
        </p:nvSpPr>
        <p:spPr bwMode="auto">
          <a:xfrm>
            <a:off x="619125" y="2555875"/>
            <a:ext cx="1187450" cy="551180"/>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050" b="0" i="0" u="none" strike="noStrike" kern="1200" cap="none" spc="0" normalizeH="0" baseline="0" noProof="0">
                <a:ln>
                  <a:noFill/>
                </a:ln>
                <a:solidFill>
                  <a:srgbClr val="222222"/>
                </a:solidFill>
                <a:effectLst/>
                <a:uLnTx/>
                <a:uFillTx/>
                <a:latin typeface="Calibri" panose="020F0502020204030204" pitchFamily="34" charset="0"/>
                <a:ea typeface="宋体" panose="02010600030101010101" pitchFamily="2" charset="-122"/>
                <a:cs typeface="+mn-cs"/>
                <a:sym typeface="+mn-lt"/>
              </a:rPr>
              <a:t>非同一控制下企业合并的会计处理</a:t>
            </a:r>
            <a:endParaRPr kumimoji="0" lang="zh-CN" altLang="en-US" sz="1050" b="0" i="0" u="none" strike="noStrike" kern="1200" cap="none" spc="0" normalizeH="0" baseline="0" noProof="0">
              <a:ln>
                <a:noFill/>
              </a:ln>
              <a:solidFill>
                <a:srgbClr val="222222"/>
              </a:solidFill>
              <a:effectLst/>
              <a:uLnTx/>
              <a:uFillTx/>
              <a:latin typeface="Calibri" panose="020F0502020204030204" pitchFamily="34" charset="0"/>
              <a:ea typeface="宋体" panose="02010600030101010101" pitchFamily="2" charset="-122"/>
              <a:cs typeface="+mn-cs"/>
              <a:sym typeface="+mn-lt"/>
            </a:endParaRPr>
          </a:p>
        </p:txBody>
      </p:sp>
      <p:cxnSp>
        <p:nvCxnSpPr>
          <p:cNvPr id="64" name="直接连接符 154"/>
          <p:cNvCxnSpPr/>
          <p:nvPr/>
        </p:nvCxnSpPr>
        <p:spPr>
          <a:xfrm>
            <a:off x="227013" y="257175"/>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直接连接符 155"/>
          <p:cNvCxnSpPr/>
          <p:nvPr/>
        </p:nvCxnSpPr>
        <p:spPr>
          <a:xfrm>
            <a:off x="227013" y="185738"/>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直接连接符 156"/>
          <p:cNvCxnSpPr/>
          <p:nvPr/>
        </p:nvCxnSpPr>
        <p:spPr>
          <a:xfrm>
            <a:off x="227013" y="328613"/>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105">
            <a:hlinkClick r:id="rId3" action="ppaction://hlinkfile"/>
          </p:cNvPr>
          <p:cNvSpPr txBox="1">
            <a:spLocks noChangeArrowheads="1"/>
          </p:cNvSpPr>
          <p:nvPr/>
        </p:nvSpPr>
        <p:spPr bwMode="auto">
          <a:xfrm>
            <a:off x="623888" y="4083050"/>
            <a:ext cx="1008063" cy="26606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会计准则</a:t>
            </a:r>
            <a:endPar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68" name="文本框 106">
            <a:hlinkClick r:id="rId4" action="ppaction://hlinkfile"/>
          </p:cNvPr>
          <p:cNvSpPr txBox="1">
            <a:spLocks noChangeArrowheads="1"/>
          </p:cNvSpPr>
          <p:nvPr/>
        </p:nvSpPr>
        <p:spPr bwMode="auto">
          <a:xfrm>
            <a:off x="550863" y="3578225"/>
            <a:ext cx="1223963" cy="26606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en-US" altLang="zh-CN" sz="1200" b="0" i="0" u="none" strike="noStrike" kern="1200" cap="none" spc="0" normalizeH="0" baseline="0" noProof="0">
                <a:ln>
                  <a:noFill/>
                </a:ln>
                <a:solidFill>
                  <a:schemeClr val="bg1"/>
                </a:solidFill>
                <a:effectLst/>
                <a:uLnTx/>
                <a:uFillTx/>
                <a:latin typeface="微软雅黑" panose="020B0503020204020204" charset="-122"/>
                <a:ea typeface="宋体" panose="02010600030101010101" pitchFamily="2" charset="-122"/>
                <a:cs typeface="+mn-cs"/>
                <a:sym typeface="+mn-lt"/>
              </a:rPr>
              <a:t>CPA</a:t>
            </a:r>
            <a:r>
              <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考试题</a:t>
            </a:r>
            <a:endPar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69" name="文本框 107">
            <a:hlinkClick r:id="rId5" action="ppaction://hlinkfile"/>
          </p:cNvPr>
          <p:cNvSpPr txBox="1">
            <a:spLocks noChangeArrowheads="1"/>
          </p:cNvSpPr>
          <p:nvPr/>
        </p:nvSpPr>
        <p:spPr bwMode="auto">
          <a:xfrm>
            <a:off x="623888" y="4614863"/>
            <a:ext cx="1008063" cy="26606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教学案列</a:t>
            </a:r>
            <a:endPar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0" name="文本框 108">
            <a:hlinkClick r:id="rId6" action="ppaction://hlinkfile"/>
          </p:cNvPr>
          <p:cNvSpPr txBox="1">
            <a:spLocks noChangeArrowheads="1"/>
          </p:cNvSpPr>
          <p:nvPr/>
        </p:nvSpPr>
        <p:spPr bwMode="auto">
          <a:xfrm>
            <a:off x="623888" y="5119688"/>
            <a:ext cx="1008063" cy="26606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教学大纲</a:t>
            </a:r>
            <a:endPar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1" name="文本框 109">
            <a:hlinkClick r:id="rId7" action="ppaction://hlinkfile"/>
          </p:cNvPr>
          <p:cNvSpPr txBox="1">
            <a:spLocks noChangeArrowheads="1"/>
          </p:cNvSpPr>
          <p:nvPr/>
        </p:nvSpPr>
        <p:spPr bwMode="auto">
          <a:xfrm>
            <a:off x="582613" y="5637213"/>
            <a:ext cx="1081088" cy="26606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en-US" altLang="zh-CN"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 </a:t>
            </a:r>
            <a:r>
              <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教学视频</a:t>
            </a:r>
            <a:endPar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2" name="文本框 110">
            <a:hlinkClick r:id="rId8" action="ppaction://hlinkfile"/>
          </p:cNvPr>
          <p:cNvSpPr txBox="1">
            <a:spLocks noChangeArrowheads="1"/>
          </p:cNvSpPr>
          <p:nvPr/>
        </p:nvSpPr>
        <p:spPr bwMode="auto">
          <a:xfrm>
            <a:off x="623888" y="6165850"/>
            <a:ext cx="1079500" cy="26606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作业系统</a:t>
            </a:r>
            <a:endParaRPr kumimoji="0" lang="zh-CN" altLang="en-US" sz="12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9249" name="Freeform 9"/>
          <p:cNvSpPr>
            <a:spLocks noEditPoints="1"/>
          </p:cNvSpPr>
          <p:nvPr/>
        </p:nvSpPr>
        <p:spPr>
          <a:xfrm>
            <a:off x="263525" y="4106863"/>
            <a:ext cx="290513" cy="287337"/>
          </a:xfrm>
          <a:custGeom>
            <a:avLst/>
            <a:gdLst/>
            <a:ahLst/>
            <a:cxnLst>
              <a:cxn ang="0">
                <a:pos x="2147483646" y="0"/>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97" h="196">
                <a:moveTo>
                  <a:pt x="99" y="0"/>
                </a:moveTo>
                <a:cubicBezTo>
                  <a:pt x="44" y="0"/>
                  <a:pt x="0" y="44"/>
                  <a:pt x="0" y="98"/>
                </a:cubicBezTo>
                <a:cubicBezTo>
                  <a:pt x="0" y="152"/>
                  <a:pt x="44" y="196"/>
                  <a:pt x="99" y="196"/>
                </a:cubicBezTo>
                <a:cubicBezTo>
                  <a:pt x="153" y="196"/>
                  <a:pt x="197" y="152"/>
                  <a:pt x="197" y="98"/>
                </a:cubicBezTo>
                <a:cubicBezTo>
                  <a:pt x="197" y="44"/>
                  <a:pt x="153" y="0"/>
                  <a:pt x="99" y="0"/>
                </a:cubicBezTo>
                <a:close/>
                <a:moveTo>
                  <a:pt x="99" y="174"/>
                </a:moveTo>
                <a:cubicBezTo>
                  <a:pt x="57" y="174"/>
                  <a:pt x="23" y="140"/>
                  <a:pt x="23" y="98"/>
                </a:cubicBezTo>
                <a:cubicBezTo>
                  <a:pt x="23" y="56"/>
                  <a:pt x="57" y="22"/>
                  <a:pt x="99" y="22"/>
                </a:cubicBezTo>
                <a:cubicBezTo>
                  <a:pt x="140" y="22"/>
                  <a:pt x="174" y="56"/>
                  <a:pt x="174" y="98"/>
                </a:cubicBezTo>
                <a:cubicBezTo>
                  <a:pt x="174" y="140"/>
                  <a:pt x="140" y="174"/>
                  <a:pt x="99" y="174"/>
                </a:cubicBezTo>
                <a:close/>
                <a:moveTo>
                  <a:pt x="56" y="141"/>
                </a:moveTo>
                <a:cubicBezTo>
                  <a:pt x="115" y="114"/>
                  <a:pt x="115" y="114"/>
                  <a:pt x="115" y="114"/>
                </a:cubicBezTo>
                <a:cubicBezTo>
                  <a:pt x="141" y="55"/>
                  <a:pt x="141" y="55"/>
                  <a:pt x="141" y="55"/>
                </a:cubicBezTo>
                <a:cubicBezTo>
                  <a:pt x="83" y="82"/>
                  <a:pt x="83" y="82"/>
                  <a:pt x="83" y="82"/>
                </a:cubicBezTo>
                <a:lnTo>
                  <a:pt x="56" y="141"/>
                </a:lnTo>
                <a:close/>
                <a:moveTo>
                  <a:pt x="109" y="109"/>
                </a:moveTo>
                <a:cubicBezTo>
                  <a:pt x="66" y="130"/>
                  <a:pt x="66" y="130"/>
                  <a:pt x="66" y="130"/>
                </a:cubicBezTo>
                <a:cubicBezTo>
                  <a:pt x="88" y="87"/>
                  <a:pt x="88" y="87"/>
                  <a:pt x="88" y="87"/>
                </a:cubicBezTo>
                <a:lnTo>
                  <a:pt x="109" y="109"/>
                </a:lnTo>
                <a:close/>
              </a:path>
            </a:pathLst>
          </a:custGeom>
          <a:solidFill>
            <a:srgbClr val="FFFFFF">
              <a:alpha val="100000"/>
            </a:srgbClr>
          </a:solidFill>
          <a:ln w="9525">
            <a:noFill/>
          </a:ln>
        </p:spPr>
        <p:txBody>
          <a:bodyPr/>
          <a:p>
            <a:endParaRPr lang="zh-CN" altLang="en-US" sz="1350"/>
          </a:p>
        </p:txBody>
      </p:sp>
      <p:sp>
        <p:nvSpPr>
          <p:cNvPr id="74" name="KSO_Shape"/>
          <p:cNvSpPr/>
          <p:nvPr/>
        </p:nvSpPr>
        <p:spPr bwMode="auto">
          <a:xfrm>
            <a:off x="263525" y="5116513"/>
            <a:ext cx="287338" cy="290513"/>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mn-lt"/>
              <a:ea typeface="微软雅黑" panose="020B0503020204020204" charset="-122"/>
              <a:cs typeface="+mn-ea"/>
              <a:sym typeface="+mn-lt"/>
            </a:endParaRPr>
          </a:p>
        </p:txBody>
      </p:sp>
      <p:sp>
        <p:nvSpPr>
          <p:cNvPr id="75" name="KSO_Shape"/>
          <p:cNvSpPr/>
          <p:nvPr/>
        </p:nvSpPr>
        <p:spPr>
          <a:xfrm flipH="1">
            <a:off x="263525" y="4665663"/>
            <a:ext cx="287338" cy="203200"/>
          </a:xfrm>
          <a:custGeom>
            <a:avLst/>
            <a:gdLst>
              <a:gd name="connsiteX0" fmla="*/ 7782622 w 7782622"/>
              <a:gd name="connsiteY0" fmla="*/ 1956116 h 5514836"/>
              <a:gd name="connsiteX1" fmla="*/ 1120218 w 7782622"/>
              <a:gd name="connsiteY1" fmla="*/ 1956116 h 5514836"/>
              <a:gd name="connsiteX2" fmla="*/ 4 w 7782622"/>
              <a:gd name="connsiteY2" fmla="*/ 5514836 h 5514836"/>
              <a:gd name="connsiteX3" fmla="*/ 6662408 w 7782622"/>
              <a:gd name="connsiteY3" fmla="*/ 5514836 h 5514836"/>
              <a:gd name="connsiteX4" fmla="*/ 2210075 w 7782622"/>
              <a:gd name="connsiteY4" fmla="*/ 0 h 5514836"/>
              <a:gd name="connsiteX5" fmla="*/ 0 w 7782622"/>
              <a:gd name="connsiteY5" fmla="*/ 0 h 5514836"/>
              <a:gd name="connsiteX6" fmla="*/ 0 w 7782622"/>
              <a:gd name="connsiteY6" fmla="*/ 1356040 h 5514836"/>
              <a:gd name="connsiteX7" fmla="*/ 2 w 7782622"/>
              <a:gd name="connsiteY7" fmla="*/ 1356040 h 5514836"/>
              <a:gd name="connsiteX8" fmla="*/ 2 w 7782622"/>
              <a:gd name="connsiteY8" fmla="*/ 4425111 h 5514836"/>
              <a:gd name="connsiteX9" fmla="*/ 872566 w 7782622"/>
              <a:gd name="connsiteY9" fmla="*/ 1653131 h 5514836"/>
              <a:gd name="connsiteX10" fmla="*/ 6705945 w 7782622"/>
              <a:gd name="connsiteY10" fmla="*/ 1653131 h 5514836"/>
              <a:gd name="connsiteX11" fmla="*/ 6705945 w 7782622"/>
              <a:gd name="connsiteY11" fmla="*/ 984566 h 5514836"/>
              <a:gd name="connsiteX12" fmla="*/ 2611236 w 7782622"/>
              <a:gd name="connsiteY12" fmla="*/ 984566 h 551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82622" h="5514836">
                <a:moveTo>
                  <a:pt x="7782622" y="1956116"/>
                </a:moveTo>
                <a:lnTo>
                  <a:pt x="1120218" y="1956116"/>
                </a:lnTo>
                <a:lnTo>
                  <a:pt x="4" y="5514836"/>
                </a:lnTo>
                <a:lnTo>
                  <a:pt x="6662408" y="5514836"/>
                </a:lnTo>
                <a:close/>
                <a:moveTo>
                  <a:pt x="2210075" y="0"/>
                </a:moveTo>
                <a:lnTo>
                  <a:pt x="0" y="0"/>
                </a:lnTo>
                <a:lnTo>
                  <a:pt x="0" y="1356040"/>
                </a:lnTo>
                <a:lnTo>
                  <a:pt x="2" y="1356040"/>
                </a:lnTo>
                <a:lnTo>
                  <a:pt x="2" y="4425111"/>
                </a:lnTo>
                <a:lnTo>
                  <a:pt x="872566" y="1653131"/>
                </a:lnTo>
                <a:lnTo>
                  <a:pt x="6705945" y="1653131"/>
                </a:lnTo>
                <a:lnTo>
                  <a:pt x="6705945" y="984566"/>
                </a:lnTo>
                <a:lnTo>
                  <a:pt x="2611236" y="98456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76" name="KSO_Shape"/>
          <p:cNvSpPr/>
          <p:nvPr/>
        </p:nvSpPr>
        <p:spPr bwMode="auto">
          <a:xfrm flipV="1">
            <a:off x="263525" y="5661025"/>
            <a:ext cx="300038" cy="288925"/>
          </a:xfrm>
          <a:custGeom>
            <a:avLst/>
            <a:gdLst>
              <a:gd name="T0" fmla="*/ 1620166 w 3766"/>
              <a:gd name="T1" fmla="*/ 72220 h 3615"/>
              <a:gd name="T2" fmla="*/ 1800397 w 3766"/>
              <a:gd name="T3" fmla="*/ 252530 h 3615"/>
              <a:gd name="T4" fmla="*/ 1620166 w 3766"/>
              <a:gd name="T5" fmla="*/ 504582 h 3615"/>
              <a:gd name="T6" fmla="*/ 1800397 w 3766"/>
              <a:gd name="T7" fmla="*/ 1405178 h 3615"/>
              <a:gd name="T8" fmla="*/ 1620166 w 3766"/>
              <a:gd name="T9" fmla="*/ 1476919 h 3615"/>
              <a:gd name="T10" fmla="*/ 1800397 w 3766"/>
              <a:gd name="T11" fmla="*/ 1657229 h 3615"/>
              <a:gd name="T12" fmla="*/ 0 w 3766"/>
              <a:gd name="T13" fmla="*/ 1728971 h 3615"/>
              <a:gd name="T14" fmla="*/ 180231 w 3766"/>
              <a:gd name="T15" fmla="*/ 1657229 h 3615"/>
              <a:gd name="T16" fmla="*/ 0 w 3766"/>
              <a:gd name="T17" fmla="*/ 1476919 h 3615"/>
              <a:gd name="T18" fmla="*/ 36333 w 3766"/>
              <a:gd name="T19" fmla="*/ 1405178 h 3615"/>
              <a:gd name="T20" fmla="*/ 216086 w 3766"/>
              <a:gd name="T21" fmla="*/ 468711 h 3615"/>
              <a:gd name="T22" fmla="*/ 0 w 3766"/>
              <a:gd name="T23" fmla="*/ 324272 h 3615"/>
              <a:gd name="T24" fmla="*/ 180231 w 3766"/>
              <a:gd name="T25" fmla="*/ 252530 h 3615"/>
              <a:gd name="T26" fmla="*/ 0 w 3766"/>
              <a:gd name="T27" fmla="*/ 72220 h 3615"/>
              <a:gd name="T28" fmla="*/ 1800397 w 3766"/>
              <a:gd name="T29" fmla="*/ 0 h 3615"/>
              <a:gd name="T30" fmla="*/ 1187994 w 3766"/>
              <a:gd name="T31" fmla="*/ 1657229 h 3615"/>
              <a:gd name="T32" fmla="*/ 1476268 w 3766"/>
              <a:gd name="T33" fmla="*/ 1476919 h 3615"/>
              <a:gd name="T34" fmla="*/ 1187994 w 3766"/>
              <a:gd name="T35" fmla="*/ 1657229 h 3615"/>
              <a:gd name="T36" fmla="*/ 1044096 w 3766"/>
              <a:gd name="T37" fmla="*/ 1657229 h 3615"/>
              <a:gd name="T38" fmla="*/ 756301 w 3766"/>
              <a:gd name="T39" fmla="*/ 1476919 h 3615"/>
              <a:gd name="T40" fmla="*/ 324129 w 3766"/>
              <a:gd name="T41" fmla="*/ 1657229 h 3615"/>
              <a:gd name="T42" fmla="*/ 611925 w 3766"/>
              <a:gd name="T43" fmla="*/ 1476919 h 3615"/>
              <a:gd name="T44" fmla="*/ 324129 w 3766"/>
              <a:gd name="T45" fmla="*/ 1657229 h 3615"/>
              <a:gd name="T46" fmla="*/ 324129 w 3766"/>
              <a:gd name="T47" fmla="*/ 72220 h 3615"/>
              <a:gd name="T48" fmla="*/ 611925 w 3766"/>
              <a:gd name="T49" fmla="*/ 252530 h 3615"/>
              <a:gd name="T50" fmla="*/ 1044096 w 3766"/>
              <a:gd name="T51" fmla="*/ 72220 h 3615"/>
              <a:gd name="T52" fmla="*/ 756301 w 3766"/>
              <a:gd name="T53" fmla="*/ 252530 h 3615"/>
              <a:gd name="T54" fmla="*/ 1044096 w 3766"/>
              <a:gd name="T55" fmla="*/ 72220 h 3615"/>
              <a:gd name="T56" fmla="*/ 1187994 w 3766"/>
              <a:gd name="T57" fmla="*/ 72220 h 3615"/>
              <a:gd name="T58" fmla="*/ 1476268 w 3766"/>
              <a:gd name="T59" fmla="*/ 252530 h 3615"/>
              <a:gd name="T60" fmla="*/ 1512123 w 3766"/>
              <a:gd name="T61" fmla="*/ 504582 h 3615"/>
              <a:gd name="T62" fmla="*/ 503882 w 3766"/>
              <a:gd name="T63" fmla="*/ 324272 h 3615"/>
              <a:gd name="T64" fmla="*/ 324129 w 3766"/>
              <a:gd name="T65" fmla="*/ 1224867 h 3615"/>
              <a:gd name="T66" fmla="*/ 1332370 w 3766"/>
              <a:gd name="T67" fmla="*/ 1405178 h 3615"/>
              <a:gd name="T68" fmla="*/ 1512123 w 3766"/>
              <a:gd name="T69" fmla="*/ 504582 h 3615"/>
              <a:gd name="T70" fmla="*/ 438865 w 3766"/>
              <a:gd name="T71" fmla="*/ 885291 h 3615"/>
              <a:gd name="T72" fmla="*/ 1413163 w 3766"/>
              <a:gd name="T73" fmla="*/ 885291 h 3615"/>
              <a:gd name="T74" fmla="*/ 831357 w 3766"/>
              <a:gd name="T75" fmla="*/ 574889 h 3615"/>
              <a:gd name="T76" fmla="*/ 1176043 w 3766"/>
              <a:gd name="T77" fmla="*/ 858507 h 361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766" h="3615">
                <a:moveTo>
                  <a:pt x="3766" y="151"/>
                </a:moveTo>
                <a:cubicBezTo>
                  <a:pt x="3389" y="151"/>
                  <a:pt x="3389" y="151"/>
                  <a:pt x="3389" y="151"/>
                </a:cubicBezTo>
                <a:cubicBezTo>
                  <a:pt x="3389" y="528"/>
                  <a:pt x="3389" y="528"/>
                  <a:pt x="3389" y="528"/>
                </a:cubicBezTo>
                <a:cubicBezTo>
                  <a:pt x="3766" y="528"/>
                  <a:pt x="3766" y="528"/>
                  <a:pt x="3766" y="528"/>
                </a:cubicBezTo>
                <a:cubicBezTo>
                  <a:pt x="3766" y="678"/>
                  <a:pt x="3766" y="678"/>
                  <a:pt x="3766" y="678"/>
                </a:cubicBezTo>
                <a:cubicBezTo>
                  <a:pt x="3558" y="678"/>
                  <a:pt x="3389" y="847"/>
                  <a:pt x="3389" y="1055"/>
                </a:cubicBezTo>
                <a:cubicBezTo>
                  <a:pt x="3389" y="2561"/>
                  <a:pt x="3389" y="2561"/>
                  <a:pt x="3389" y="2561"/>
                </a:cubicBezTo>
                <a:cubicBezTo>
                  <a:pt x="3389" y="2769"/>
                  <a:pt x="3558" y="2938"/>
                  <a:pt x="3766" y="2938"/>
                </a:cubicBezTo>
                <a:cubicBezTo>
                  <a:pt x="3766" y="3088"/>
                  <a:pt x="3766" y="3088"/>
                  <a:pt x="3766" y="3088"/>
                </a:cubicBezTo>
                <a:cubicBezTo>
                  <a:pt x="3389" y="3088"/>
                  <a:pt x="3389" y="3088"/>
                  <a:pt x="3389" y="3088"/>
                </a:cubicBezTo>
                <a:cubicBezTo>
                  <a:pt x="3389" y="3465"/>
                  <a:pt x="3389" y="3465"/>
                  <a:pt x="3389" y="3465"/>
                </a:cubicBezTo>
                <a:cubicBezTo>
                  <a:pt x="3766" y="3465"/>
                  <a:pt x="3766" y="3465"/>
                  <a:pt x="3766" y="3465"/>
                </a:cubicBezTo>
                <a:cubicBezTo>
                  <a:pt x="3766" y="3615"/>
                  <a:pt x="3766" y="3615"/>
                  <a:pt x="3766" y="3615"/>
                </a:cubicBezTo>
                <a:cubicBezTo>
                  <a:pt x="0" y="3615"/>
                  <a:pt x="0" y="3615"/>
                  <a:pt x="0" y="3615"/>
                </a:cubicBezTo>
                <a:cubicBezTo>
                  <a:pt x="0" y="3465"/>
                  <a:pt x="0" y="3465"/>
                  <a:pt x="0" y="3465"/>
                </a:cubicBezTo>
                <a:cubicBezTo>
                  <a:pt x="377" y="3465"/>
                  <a:pt x="377" y="3465"/>
                  <a:pt x="377" y="3465"/>
                </a:cubicBezTo>
                <a:cubicBezTo>
                  <a:pt x="377" y="3088"/>
                  <a:pt x="377" y="3088"/>
                  <a:pt x="377" y="3088"/>
                </a:cubicBezTo>
                <a:cubicBezTo>
                  <a:pt x="0" y="3088"/>
                  <a:pt x="0" y="3088"/>
                  <a:pt x="0" y="3088"/>
                </a:cubicBezTo>
                <a:cubicBezTo>
                  <a:pt x="0" y="2938"/>
                  <a:pt x="0" y="2938"/>
                  <a:pt x="0" y="2938"/>
                </a:cubicBezTo>
                <a:cubicBezTo>
                  <a:pt x="76" y="2938"/>
                  <a:pt x="76" y="2938"/>
                  <a:pt x="76" y="2938"/>
                </a:cubicBezTo>
                <a:cubicBezTo>
                  <a:pt x="283" y="2938"/>
                  <a:pt x="452" y="2769"/>
                  <a:pt x="452" y="2561"/>
                </a:cubicBezTo>
                <a:cubicBezTo>
                  <a:pt x="452" y="980"/>
                  <a:pt x="452" y="980"/>
                  <a:pt x="452" y="980"/>
                </a:cubicBezTo>
                <a:cubicBezTo>
                  <a:pt x="452" y="772"/>
                  <a:pt x="283" y="678"/>
                  <a:pt x="76" y="678"/>
                </a:cubicBezTo>
                <a:cubicBezTo>
                  <a:pt x="0" y="678"/>
                  <a:pt x="0" y="678"/>
                  <a:pt x="0" y="678"/>
                </a:cubicBezTo>
                <a:cubicBezTo>
                  <a:pt x="0" y="528"/>
                  <a:pt x="0" y="528"/>
                  <a:pt x="0" y="528"/>
                </a:cubicBezTo>
                <a:cubicBezTo>
                  <a:pt x="377" y="528"/>
                  <a:pt x="377" y="528"/>
                  <a:pt x="377" y="528"/>
                </a:cubicBezTo>
                <a:cubicBezTo>
                  <a:pt x="377" y="151"/>
                  <a:pt x="377" y="151"/>
                  <a:pt x="377" y="151"/>
                </a:cubicBezTo>
                <a:cubicBezTo>
                  <a:pt x="0" y="151"/>
                  <a:pt x="0" y="151"/>
                  <a:pt x="0" y="151"/>
                </a:cubicBezTo>
                <a:cubicBezTo>
                  <a:pt x="0" y="0"/>
                  <a:pt x="0" y="0"/>
                  <a:pt x="0" y="0"/>
                </a:cubicBezTo>
                <a:cubicBezTo>
                  <a:pt x="3766" y="0"/>
                  <a:pt x="3766" y="0"/>
                  <a:pt x="3766" y="0"/>
                </a:cubicBezTo>
                <a:lnTo>
                  <a:pt x="3766" y="151"/>
                </a:lnTo>
                <a:close/>
                <a:moveTo>
                  <a:pt x="2485" y="3465"/>
                </a:moveTo>
                <a:cubicBezTo>
                  <a:pt x="3088" y="3465"/>
                  <a:pt x="3088" y="3465"/>
                  <a:pt x="3088" y="3465"/>
                </a:cubicBezTo>
                <a:cubicBezTo>
                  <a:pt x="3088" y="3088"/>
                  <a:pt x="3088" y="3088"/>
                  <a:pt x="3088" y="3088"/>
                </a:cubicBezTo>
                <a:cubicBezTo>
                  <a:pt x="2485" y="3088"/>
                  <a:pt x="2485" y="3088"/>
                  <a:pt x="2485" y="3088"/>
                </a:cubicBezTo>
                <a:lnTo>
                  <a:pt x="2485" y="3465"/>
                </a:lnTo>
                <a:close/>
                <a:moveTo>
                  <a:pt x="1582" y="3465"/>
                </a:moveTo>
                <a:cubicBezTo>
                  <a:pt x="2184" y="3465"/>
                  <a:pt x="2184" y="3465"/>
                  <a:pt x="2184" y="3465"/>
                </a:cubicBezTo>
                <a:cubicBezTo>
                  <a:pt x="2184" y="3088"/>
                  <a:pt x="2184" y="3088"/>
                  <a:pt x="2184" y="3088"/>
                </a:cubicBezTo>
                <a:cubicBezTo>
                  <a:pt x="1582" y="3088"/>
                  <a:pt x="1582" y="3088"/>
                  <a:pt x="1582" y="3088"/>
                </a:cubicBezTo>
                <a:lnTo>
                  <a:pt x="1582" y="3465"/>
                </a:lnTo>
                <a:close/>
                <a:moveTo>
                  <a:pt x="678" y="3465"/>
                </a:moveTo>
                <a:cubicBezTo>
                  <a:pt x="1280" y="3465"/>
                  <a:pt x="1280" y="3465"/>
                  <a:pt x="1280" y="3465"/>
                </a:cubicBezTo>
                <a:cubicBezTo>
                  <a:pt x="1280" y="3088"/>
                  <a:pt x="1280" y="3088"/>
                  <a:pt x="1280" y="3088"/>
                </a:cubicBezTo>
                <a:cubicBezTo>
                  <a:pt x="678" y="3088"/>
                  <a:pt x="678" y="3088"/>
                  <a:pt x="678" y="3088"/>
                </a:cubicBezTo>
                <a:lnTo>
                  <a:pt x="678" y="3465"/>
                </a:lnTo>
                <a:close/>
                <a:moveTo>
                  <a:pt x="1280" y="151"/>
                </a:moveTo>
                <a:cubicBezTo>
                  <a:pt x="678" y="151"/>
                  <a:pt x="678" y="151"/>
                  <a:pt x="678" y="151"/>
                </a:cubicBezTo>
                <a:cubicBezTo>
                  <a:pt x="678" y="528"/>
                  <a:pt x="678" y="528"/>
                  <a:pt x="678" y="528"/>
                </a:cubicBezTo>
                <a:cubicBezTo>
                  <a:pt x="1280" y="528"/>
                  <a:pt x="1280" y="528"/>
                  <a:pt x="1280" y="528"/>
                </a:cubicBezTo>
                <a:lnTo>
                  <a:pt x="1280" y="151"/>
                </a:lnTo>
                <a:close/>
                <a:moveTo>
                  <a:pt x="2184" y="151"/>
                </a:moveTo>
                <a:cubicBezTo>
                  <a:pt x="1582" y="151"/>
                  <a:pt x="1582" y="151"/>
                  <a:pt x="1582" y="151"/>
                </a:cubicBezTo>
                <a:cubicBezTo>
                  <a:pt x="1582" y="528"/>
                  <a:pt x="1582" y="528"/>
                  <a:pt x="1582" y="528"/>
                </a:cubicBezTo>
                <a:cubicBezTo>
                  <a:pt x="2184" y="528"/>
                  <a:pt x="2184" y="528"/>
                  <a:pt x="2184" y="528"/>
                </a:cubicBezTo>
                <a:lnTo>
                  <a:pt x="2184" y="151"/>
                </a:lnTo>
                <a:close/>
                <a:moveTo>
                  <a:pt x="3088" y="151"/>
                </a:moveTo>
                <a:cubicBezTo>
                  <a:pt x="2485" y="151"/>
                  <a:pt x="2485" y="151"/>
                  <a:pt x="2485" y="151"/>
                </a:cubicBezTo>
                <a:cubicBezTo>
                  <a:pt x="2485" y="528"/>
                  <a:pt x="2485" y="528"/>
                  <a:pt x="2485" y="528"/>
                </a:cubicBezTo>
                <a:cubicBezTo>
                  <a:pt x="3088" y="528"/>
                  <a:pt x="3088" y="528"/>
                  <a:pt x="3088" y="528"/>
                </a:cubicBezTo>
                <a:lnTo>
                  <a:pt x="3088" y="151"/>
                </a:lnTo>
                <a:close/>
                <a:moveTo>
                  <a:pt x="3163" y="1055"/>
                </a:moveTo>
                <a:cubicBezTo>
                  <a:pt x="3163" y="847"/>
                  <a:pt x="2995" y="678"/>
                  <a:pt x="2787" y="678"/>
                </a:cubicBezTo>
                <a:cubicBezTo>
                  <a:pt x="1054" y="678"/>
                  <a:pt x="1054" y="678"/>
                  <a:pt x="1054" y="678"/>
                </a:cubicBezTo>
                <a:cubicBezTo>
                  <a:pt x="847" y="678"/>
                  <a:pt x="678" y="772"/>
                  <a:pt x="678" y="980"/>
                </a:cubicBezTo>
                <a:cubicBezTo>
                  <a:pt x="678" y="2561"/>
                  <a:pt x="678" y="2561"/>
                  <a:pt x="678" y="2561"/>
                </a:cubicBezTo>
                <a:cubicBezTo>
                  <a:pt x="678" y="2769"/>
                  <a:pt x="847" y="2938"/>
                  <a:pt x="1054" y="2938"/>
                </a:cubicBezTo>
                <a:cubicBezTo>
                  <a:pt x="2787" y="2938"/>
                  <a:pt x="2787" y="2938"/>
                  <a:pt x="2787" y="2938"/>
                </a:cubicBezTo>
                <a:cubicBezTo>
                  <a:pt x="2995" y="2938"/>
                  <a:pt x="3163" y="2769"/>
                  <a:pt x="3163" y="2561"/>
                </a:cubicBezTo>
                <a:lnTo>
                  <a:pt x="3163" y="1055"/>
                </a:lnTo>
                <a:close/>
                <a:moveTo>
                  <a:pt x="1937" y="2845"/>
                </a:moveTo>
                <a:cubicBezTo>
                  <a:pt x="1374" y="2845"/>
                  <a:pt x="918" y="2414"/>
                  <a:pt x="918" y="1851"/>
                </a:cubicBezTo>
                <a:cubicBezTo>
                  <a:pt x="918" y="1288"/>
                  <a:pt x="1374" y="832"/>
                  <a:pt x="1937" y="832"/>
                </a:cubicBezTo>
                <a:cubicBezTo>
                  <a:pt x="2499" y="832"/>
                  <a:pt x="2956" y="1288"/>
                  <a:pt x="2956" y="1851"/>
                </a:cubicBezTo>
                <a:cubicBezTo>
                  <a:pt x="2956" y="2414"/>
                  <a:pt x="2499" y="2845"/>
                  <a:pt x="1937" y="2845"/>
                </a:cubicBezTo>
                <a:close/>
                <a:moveTo>
                  <a:pt x="1739" y="1202"/>
                </a:moveTo>
                <a:cubicBezTo>
                  <a:pt x="1739" y="2402"/>
                  <a:pt x="1739" y="2402"/>
                  <a:pt x="1739" y="2402"/>
                </a:cubicBezTo>
                <a:cubicBezTo>
                  <a:pt x="2460" y="1795"/>
                  <a:pt x="2460" y="1795"/>
                  <a:pt x="2460" y="1795"/>
                </a:cubicBezTo>
                <a:lnTo>
                  <a:pt x="1739" y="1202"/>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微软雅黑" panose="020B0503020204020204" charset="-122"/>
              <a:cs typeface="+mn-ea"/>
              <a:sym typeface="+mn-lt"/>
            </a:endParaRPr>
          </a:p>
        </p:txBody>
      </p:sp>
      <p:sp>
        <p:nvSpPr>
          <p:cNvPr id="77" name="KSO_Shape"/>
          <p:cNvSpPr/>
          <p:nvPr/>
        </p:nvSpPr>
        <p:spPr bwMode="auto">
          <a:xfrm>
            <a:off x="263525" y="6202363"/>
            <a:ext cx="360363" cy="250825"/>
          </a:xfrm>
          <a:custGeom>
            <a:avLst/>
            <a:gdLst>
              <a:gd name="T0" fmla="*/ 1352369 w 8041"/>
              <a:gd name="T1" fmla="*/ 1071372 h 5610"/>
              <a:gd name="T2" fmla="*/ 913745 w 8041"/>
              <a:gd name="T3" fmla="*/ 1256091 h 5610"/>
              <a:gd name="T4" fmla="*/ 438624 w 8041"/>
              <a:gd name="T5" fmla="*/ 1083462 h 5610"/>
              <a:gd name="T6" fmla="*/ 0 w 8041"/>
              <a:gd name="T7" fmla="*/ 1250270 h 5610"/>
              <a:gd name="T8" fmla="*/ 132774 w 8041"/>
              <a:gd name="T9" fmla="*/ 124266 h 5610"/>
              <a:gd name="T10" fmla="*/ 496391 w 8041"/>
              <a:gd name="T11" fmla="*/ 0 h 5610"/>
              <a:gd name="T12" fmla="*/ 865606 w 8041"/>
              <a:gd name="T13" fmla="*/ 118444 h 5610"/>
              <a:gd name="T14" fmla="*/ 1225416 w 8041"/>
              <a:gd name="T15" fmla="*/ 12091 h 5610"/>
              <a:gd name="T16" fmla="*/ 1558135 w 8041"/>
              <a:gd name="T17" fmla="*/ 66723 h 5610"/>
              <a:gd name="T18" fmla="*/ 1800397 w 8041"/>
              <a:gd name="T19" fmla="*/ 1256091 h 5610"/>
              <a:gd name="T20" fmla="*/ 1352369 w 8041"/>
              <a:gd name="T21" fmla="*/ 1071372 h 5610"/>
              <a:gd name="T22" fmla="*/ 524379 w 8041"/>
              <a:gd name="T23" fmla="*/ 70305 h 5610"/>
              <a:gd name="T24" fmla="*/ 463030 w 8041"/>
              <a:gd name="T25" fmla="*/ 986737 h 5610"/>
              <a:gd name="T26" fmla="*/ 901654 w 8041"/>
              <a:gd name="T27" fmla="*/ 1181532 h 5610"/>
              <a:gd name="T28" fmla="*/ 878368 w 8041"/>
              <a:gd name="T29" fmla="*/ 191436 h 5610"/>
              <a:gd name="T30" fmla="*/ 877249 w 8041"/>
              <a:gd name="T31" fmla="*/ 192108 h 5610"/>
              <a:gd name="T32" fmla="*/ 524379 w 8041"/>
              <a:gd name="T33" fmla="*/ 70305 h 5610"/>
              <a:gd name="T34" fmla="*/ 1507309 w 8041"/>
              <a:gd name="T35" fmla="*/ 128520 h 5610"/>
              <a:gd name="T36" fmla="*/ 1241761 w 8041"/>
              <a:gd name="T37" fmla="*/ 90456 h 5610"/>
              <a:gd name="T38" fmla="*/ 1338039 w 8041"/>
              <a:gd name="T39" fmla="*/ 970392 h 5610"/>
              <a:gd name="T40" fmla="*/ 1694491 w 8041"/>
              <a:gd name="T41" fmla="*/ 1125332 h 5610"/>
              <a:gd name="T42" fmla="*/ 1507309 w 8041"/>
              <a:gd name="T43" fmla="*/ 128520 h 56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41" h="5610">
                <a:moveTo>
                  <a:pt x="6040" y="4785"/>
                </a:moveTo>
                <a:lnTo>
                  <a:pt x="4081" y="5610"/>
                </a:lnTo>
                <a:lnTo>
                  <a:pt x="1959" y="4839"/>
                </a:lnTo>
                <a:lnTo>
                  <a:pt x="0" y="5584"/>
                </a:lnTo>
                <a:lnTo>
                  <a:pt x="593" y="555"/>
                </a:lnTo>
                <a:lnTo>
                  <a:pt x="2217" y="0"/>
                </a:lnTo>
                <a:lnTo>
                  <a:pt x="3866" y="529"/>
                </a:lnTo>
                <a:lnTo>
                  <a:pt x="5473" y="54"/>
                </a:lnTo>
                <a:lnTo>
                  <a:pt x="6959" y="298"/>
                </a:lnTo>
                <a:lnTo>
                  <a:pt x="8041" y="5610"/>
                </a:lnTo>
                <a:lnTo>
                  <a:pt x="6040" y="4785"/>
                </a:lnTo>
                <a:close/>
                <a:moveTo>
                  <a:pt x="2342" y="314"/>
                </a:moveTo>
                <a:lnTo>
                  <a:pt x="2068" y="4407"/>
                </a:lnTo>
                <a:lnTo>
                  <a:pt x="4027" y="5277"/>
                </a:lnTo>
                <a:lnTo>
                  <a:pt x="3923" y="855"/>
                </a:lnTo>
                <a:lnTo>
                  <a:pt x="3918" y="858"/>
                </a:lnTo>
                <a:lnTo>
                  <a:pt x="2342" y="314"/>
                </a:lnTo>
                <a:close/>
                <a:moveTo>
                  <a:pt x="6732" y="574"/>
                </a:moveTo>
                <a:lnTo>
                  <a:pt x="5546" y="404"/>
                </a:lnTo>
                <a:lnTo>
                  <a:pt x="5976" y="4334"/>
                </a:lnTo>
                <a:lnTo>
                  <a:pt x="7568" y="5026"/>
                </a:lnTo>
                <a:lnTo>
                  <a:pt x="6732" y="574"/>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微软雅黑" panose="020B0503020204020204" charset="-122"/>
              <a:cs typeface="+mn-ea"/>
              <a:sym typeface="+mn-lt"/>
            </a:endParaRPr>
          </a:p>
        </p:txBody>
      </p:sp>
      <p:sp>
        <p:nvSpPr>
          <p:cNvPr id="78" name="KSO_Shape"/>
          <p:cNvSpPr/>
          <p:nvPr/>
        </p:nvSpPr>
        <p:spPr bwMode="auto">
          <a:xfrm>
            <a:off x="263525" y="3573463"/>
            <a:ext cx="338138" cy="287338"/>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mn-lt"/>
              <a:ea typeface="微软雅黑" panose="020B0503020204020204" charset="-122"/>
              <a:cs typeface="+mn-ea"/>
              <a:sym typeface="+mn-lt"/>
            </a:endParaRPr>
          </a:p>
        </p:txBody>
      </p:sp>
      <p:pic>
        <p:nvPicPr>
          <p:cNvPr id="9255" name="图片 94"/>
          <p:cNvPicPr>
            <a:picLocks noChangeAspect="1"/>
          </p:cNvPicPr>
          <p:nvPr userDrawn="1"/>
        </p:nvPicPr>
        <p:blipFill>
          <a:blip r:embed="rId9"/>
          <a:stretch>
            <a:fillRect/>
          </a:stretch>
        </p:blipFill>
        <p:spPr>
          <a:xfrm>
            <a:off x="2373313" y="33338"/>
            <a:ext cx="2527300" cy="979487"/>
          </a:xfrm>
          <a:prstGeom prst="rect">
            <a:avLst/>
          </a:prstGeom>
          <a:noFill/>
          <a:ln w="9525">
            <a:noFill/>
          </a:ln>
        </p:spPr>
      </p:pic>
      <p:cxnSp>
        <p:nvCxnSpPr>
          <p:cNvPr id="80" name="直接连接符 187"/>
          <p:cNvCxnSpPr/>
          <p:nvPr/>
        </p:nvCxnSpPr>
        <p:spPr>
          <a:xfrm>
            <a:off x="1271588" y="650875"/>
            <a:ext cx="5762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直接连接符 188"/>
          <p:cNvCxnSpPr/>
          <p:nvPr/>
        </p:nvCxnSpPr>
        <p:spPr>
          <a:xfrm>
            <a:off x="-25400" y="650875"/>
            <a:ext cx="6492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2" name="圆角矩形 189"/>
          <p:cNvSpPr/>
          <p:nvPr/>
        </p:nvSpPr>
        <p:spPr>
          <a:xfrm>
            <a:off x="334963" y="390525"/>
            <a:ext cx="1223963" cy="5715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900" b="0" i="0" u="none" strike="noStrike" kern="1200" cap="none" spc="0" normalizeH="0" baseline="0" noProof="0" dirty="0">
              <a:ln>
                <a:noFill/>
              </a:ln>
              <a:solidFill>
                <a:srgbClr val="222222"/>
              </a:solidFill>
              <a:effectLst/>
              <a:uLnTx/>
              <a:uFillTx/>
              <a:latin typeface="+mn-lt"/>
              <a:ea typeface="+mn-ea"/>
              <a:cs typeface="+mn-ea"/>
              <a:sym typeface="+mn-lt"/>
            </a:endParaRPr>
          </a:p>
        </p:txBody>
      </p:sp>
      <p:sp>
        <p:nvSpPr>
          <p:cNvPr id="83" name="文本框 190"/>
          <p:cNvSpPr txBox="1">
            <a:spLocks noChangeArrowheads="1"/>
          </p:cNvSpPr>
          <p:nvPr/>
        </p:nvSpPr>
        <p:spPr bwMode="auto">
          <a:xfrm>
            <a:off x="338138" y="387350"/>
            <a:ext cx="1220788" cy="4413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2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charset="-122"/>
                <a:cs typeface="+mn-cs"/>
                <a:sym typeface="+mn-lt"/>
              </a:rPr>
              <a:t> 第三章</a:t>
            </a:r>
            <a:endParaRPr kumimoji="0" lang="en-US" altLang="zh-CN" sz="12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charset="-122"/>
              <a:cs typeface="+mn-cs"/>
              <a:sym typeface="+mn-lt"/>
            </a:endParaRPr>
          </a:p>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2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charset="-122"/>
                <a:cs typeface="+mn-cs"/>
                <a:sym typeface="+mn-lt"/>
              </a:rPr>
              <a:t>企业合并</a:t>
            </a:r>
            <a:endParaRPr kumimoji="0" lang="zh-CN" altLang="en-US" sz="12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charset="-122"/>
              <a:cs typeface="+mn-cs"/>
              <a:sym typeface="+mn-lt"/>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首页">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5400" y="6275388"/>
            <a:ext cx="12217400" cy="582613"/>
          </a:xfrm>
          <a:prstGeom prst="rect">
            <a:avLst/>
          </a:pr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charset="-122"/>
              <a:ea typeface="+mn-ea"/>
              <a:cs typeface="+mn-ea"/>
              <a:sym typeface="微软雅黑" panose="020B0503020204020204" charset="-122"/>
            </a:endParaRPr>
          </a:p>
        </p:txBody>
      </p:sp>
      <p:sp>
        <p:nvSpPr>
          <p:cNvPr id="3" name="文本占位符 1"/>
          <p:cNvSpPr txBox="1"/>
          <p:nvPr/>
        </p:nvSpPr>
        <p:spPr bwMode="auto">
          <a:xfrm>
            <a:off x="2424113" y="2052638"/>
            <a:ext cx="4572000" cy="863600"/>
          </a:xfrm>
          <a:prstGeom prst="rect">
            <a:avLst/>
          </a:prstGeom>
          <a:noFill/>
          <a:ln>
            <a:noFill/>
          </a:ln>
        </p:spPr>
        <p:txBody>
          <a:bodyPr/>
          <a:lstStyle>
            <a:lvl1pPr defTabSz="912495">
              <a:defRPr>
                <a:solidFill>
                  <a:schemeClr val="tx1"/>
                </a:solidFill>
                <a:latin typeface="Arial" panose="020B0604020202020204" pitchFamily="34" charset="0"/>
                <a:ea typeface="微软雅黑" panose="020B0503020204020204" charset="-122"/>
              </a:defRPr>
            </a:lvl1pPr>
            <a:lvl2pPr marL="742950" indent="-285750" defTabSz="912495">
              <a:defRPr>
                <a:solidFill>
                  <a:schemeClr val="tx1"/>
                </a:solidFill>
                <a:latin typeface="Arial" panose="020B0604020202020204" pitchFamily="34" charset="0"/>
                <a:ea typeface="微软雅黑" panose="020B0503020204020204" charset="-122"/>
              </a:defRPr>
            </a:lvl2pPr>
            <a:lvl3pPr marL="1143000" indent="-228600" defTabSz="912495">
              <a:defRPr>
                <a:solidFill>
                  <a:schemeClr val="tx1"/>
                </a:solidFill>
                <a:latin typeface="Arial" panose="020B0604020202020204" pitchFamily="34" charset="0"/>
                <a:ea typeface="微软雅黑" panose="020B0503020204020204" charset="-122"/>
              </a:defRPr>
            </a:lvl3pPr>
            <a:lvl4pPr marL="1600200" indent="-228600" defTabSz="912495">
              <a:defRPr>
                <a:solidFill>
                  <a:schemeClr val="tx1"/>
                </a:solidFill>
                <a:latin typeface="Arial" panose="020B0604020202020204" pitchFamily="34" charset="0"/>
                <a:ea typeface="微软雅黑" panose="020B0503020204020204" charset="-122"/>
              </a:defRPr>
            </a:lvl4pPr>
            <a:lvl5pPr marL="2057400" indent="-228600" defTabSz="912495">
              <a:defRPr>
                <a:solidFill>
                  <a:schemeClr val="tx1"/>
                </a:solidFill>
                <a:latin typeface="Arial" panose="020B0604020202020204" pitchFamily="34" charset="0"/>
                <a:ea typeface="微软雅黑" panose="020B0503020204020204" charset="-122"/>
              </a:defRPr>
            </a:lvl5pPr>
            <a:lvl6pPr marL="2514600" indent="-228600" defTabSz="912495"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defTabSz="912495"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defTabSz="912495"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defTabSz="912495"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2495"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sym typeface="微软雅黑" panose="020B0503020204020204" charset="-122"/>
              </a:rPr>
              <a:t>中级财务会计</a:t>
            </a:r>
            <a:endParaRPr kumimoji="0" lang="zh-CN" altLang="en-US" sz="5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4" name="页脚占位符 4"/>
          <p:cNvSpPr txBox="1"/>
          <p:nvPr/>
        </p:nvSpPr>
        <p:spPr>
          <a:xfrm>
            <a:off x="4648200" y="6345238"/>
            <a:ext cx="2895600" cy="476250"/>
          </a:xfrm>
          <a:prstGeom prst="rect">
            <a:avLst/>
          </a:prstGeom>
          <a:noFill/>
        </p:spPr>
        <p:txBody>
          <a:bodyPr/>
          <a:lstStyle>
            <a:lvl1pPr marL="228600" indent="-228600" algn="l" defTabSz="913765" rtl="0" eaLnBrk="1" latinLnBrk="0" hangingPunct="1">
              <a:lnSpc>
                <a:spcPct val="90000"/>
              </a:lnSpc>
              <a:spcBef>
                <a:spcPct val="20000"/>
              </a:spcBef>
              <a:buFont typeface="Arial" panose="020B0604020202020204" pitchFamily="34" charset="0"/>
              <a:buChar char="•"/>
              <a:defRPr sz="3200" b="1" kern="1200">
                <a:solidFill>
                  <a:schemeClr val="tx1"/>
                </a:solidFill>
                <a:latin typeface="Arial" panose="020B0604020202020204" pitchFamily="34" charset="0"/>
                <a:ea typeface="宋体" panose="02010600030101010101" pitchFamily="2" charset="-122"/>
                <a:cs typeface="+mn-cs"/>
              </a:defRPr>
            </a:lvl1pPr>
            <a:lvl2pPr marL="742950" indent="-285750" algn="l" defTabSz="913765" rtl="0" eaLnBrk="1" latinLnBrk="0" hangingPunct="1">
              <a:lnSpc>
                <a:spcPct val="90000"/>
              </a:lnSpc>
              <a:spcBef>
                <a:spcPct val="20000"/>
              </a:spcBef>
              <a:buFont typeface="Arial" panose="020B0604020202020204" pitchFamily="34" charset="0"/>
              <a:buChar char="–"/>
              <a:defRPr sz="2800" kern="1200">
                <a:solidFill>
                  <a:schemeClr val="tx1"/>
                </a:solidFill>
                <a:latin typeface="Arial" panose="020B0604020202020204" pitchFamily="34" charset="0"/>
                <a:ea typeface="宋体" panose="02010600030101010101" pitchFamily="2" charset="-122"/>
                <a:cs typeface="+mn-cs"/>
              </a:defRPr>
            </a:lvl2pPr>
            <a:lvl3pPr marL="1143000" indent="-228600" algn="l" defTabSz="913765" rtl="0" eaLnBrk="1" latinLnBrk="0" hangingPunct="1">
              <a:lnSpc>
                <a:spcPct val="90000"/>
              </a:lnSpc>
              <a:spcBef>
                <a:spcPct val="20000"/>
              </a:spcBef>
              <a:buFont typeface="Arial" panose="020B0604020202020204" pitchFamily="34" charset="0"/>
              <a:buChar char="•"/>
              <a:defRPr sz="2400" kern="1200">
                <a:solidFill>
                  <a:schemeClr val="tx1"/>
                </a:solidFill>
                <a:latin typeface="Arial" panose="020B0604020202020204" pitchFamily="34" charset="0"/>
                <a:ea typeface="宋体" panose="02010600030101010101" pitchFamily="2" charset="-122"/>
                <a:cs typeface="+mn-cs"/>
              </a:defRPr>
            </a:lvl3pPr>
            <a:lvl4pPr marL="1600200" indent="-228600" algn="l" defTabSz="913765" rtl="0" eaLnBrk="1" latinLnBrk="0" hangingPunct="1">
              <a:lnSpc>
                <a:spcPct val="90000"/>
              </a:lnSpc>
              <a:spcBef>
                <a:spcPct val="20000"/>
              </a:spcBef>
              <a:buFont typeface="Arial" panose="020B0604020202020204" pitchFamily="34" charset="0"/>
              <a:buChar char="–"/>
              <a:defRPr sz="2000" kern="1200">
                <a:solidFill>
                  <a:schemeClr val="tx1"/>
                </a:solidFill>
                <a:latin typeface="Arial" panose="020B0604020202020204" pitchFamily="34" charset="0"/>
                <a:ea typeface="宋体" panose="02010600030101010101" pitchFamily="2" charset="-122"/>
                <a:cs typeface="+mn-cs"/>
              </a:defRPr>
            </a:lvl4pPr>
            <a:lvl5pPr marL="2057400" indent="-228600" algn="l" defTabSz="913765" rtl="0" eaLnBrk="1" latinLnBrk="0" hangingPunct="1">
              <a:lnSpc>
                <a:spcPct val="90000"/>
              </a:lnSpc>
              <a:spcBef>
                <a:spcPct val="20000"/>
              </a:spcBef>
              <a:buFont typeface="Arial" panose="020B0604020202020204" pitchFamily="34" charset="0"/>
              <a:buChar char="»"/>
              <a:defRPr sz="2000" kern="1200">
                <a:solidFill>
                  <a:schemeClr val="tx1"/>
                </a:solidFill>
                <a:latin typeface="Arial" panose="020B0604020202020204" pitchFamily="34" charset="0"/>
                <a:ea typeface="宋体" panose="02010600030101010101" pitchFamily="2" charset="-122"/>
                <a:cs typeface="+mn-cs"/>
              </a:defRPr>
            </a:lvl5pPr>
            <a:lvl6pPr marL="2514600" indent="-228600" algn="l" defTabSz="913765" rtl="0" eaLnBrk="0" fontAlgn="base" latinLnBrk="0" hangingPunct="0">
              <a:lnSpc>
                <a:spcPct val="90000"/>
              </a:lnSpc>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宋体" panose="02010600030101010101" pitchFamily="2" charset="-122"/>
                <a:cs typeface="+mn-cs"/>
              </a:defRPr>
            </a:lvl6pPr>
            <a:lvl7pPr marL="2971800" indent="-228600" algn="l" defTabSz="913765" rtl="0" eaLnBrk="0" fontAlgn="base" latinLnBrk="0" hangingPunct="0">
              <a:lnSpc>
                <a:spcPct val="90000"/>
              </a:lnSpc>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宋体" panose="02010600030101010101" pitchFamily="2" charset="-122"/>
                <a:cs typeface="+mn-cs"/>
              </a:defRPr>
            </a:lvl7pPr>
            <a:lvl8pPr marL="3429000" indent="-228600" algn="l" defTabSz="913765" rtl="0" eaLnBrk="0" fontAlgn="base" latinLnBrk="0" hangingPunct="0">
              <a:lnSpc>
                <a:spcPct val="90000"/>
              </a:lnSpc>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宋体" panose="02010600030101010101" pitchFamily="2" charset="-122"/>
                <a:cs typeface="+mn-cs"/>
              </a:defRPr>
            </a:lvl8pPr>
            <a:lvl9pPr marL="3886200" indent="-228600" algn="l" defTabSz="913765" rtl="0" eaLnBrk="0" fontAlgn="base" latinLnBrk="0" hangingPunct="0">
              <a:lnSpc>
                <a:spcPct val="90000"/>
              </a:lnSpc>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宋体" panose="02010600030101010101" pitchFamily="2" charset="-122"/>
                <a:cs typeface="+mn-cs"/>
              </a:defRPr>
            </a:lvl9pPr>
          </a:lstStyle>
          <a:p>
            <a:pPr marL="228600" marR="0" lvl="0" indent="-228600" algn="l" defTabSz="913765" rtl="0" eaLnBrk="1" fontAlgn="auto" latinLnBrk="0" hangingPunct="1">
              <a:lnSpc>
                <a:spcPct val="90000"/>
              </a:lnSpc>
              <a:spcBef>
                <a:spcPct val="0"/>
              </a:spcBef>
              <a:spcAft>
                <a:spcPts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ea"/>
                <a:sym typeface="微软雅黑" panose="020B0503020204020204" charset="-122"/>
              </a:rPr>
              <a:t> </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ea"/>
              <a:sym typeface="微软雅黑" panose="020B0503020204020204" charset="-122"/>
            </a:endParaRPr>
          </a:p>
        </p:txBody>
      </p:sp>
      <p:cxnSp>
        <p:nvCxnSpPr>
          <p:cNvPr id="5" name="直接连接符 4"/>
          <p:cNvCxnSpPr/>
          <p:nvPr/>
        </p:nvCxnSpPr>
        <p:spPr>
          <a:xfrm>
            <a:off x="2584450" y="4543425"/>
            <a:ext cx="5973763"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 name="任意多边形 11"/>
          <p:cNvSpPr/>
          <p:nvPr/>
        </p:nvSpPr>
        <p:spPr>
          <a:xfrm>
            <a:off x="0" y="0"/>
            <a:ext cx="12192000" cy="430213"/>
          </a:xfrm>
          <a:custGeom>
            <a:avLst/>
            <a:gdLst>
              <a:gd name="connsiteX0" fmla="*/ 2126510 w 12191999"/>
              <a:gd name="connsiteY0" fmla="*/ 0 h 430568"/>
              <a:gd name="connsiteX1" fmla="*/ 12191999 w 12191999"/>
              <a:gd name="connsiteY1" fmla="*/ 0 h 430568"/>
              <a:gd name="connsiteX2" fmla="*/ 12191999 w 12191999"/>
              <a:gd name="connsiteY2" fmla="*/ 430568 h 430568"/>
              <a:gd name="connsiteX3" fmla="*/ 1955602 w 12191999"/>
              <a:gd name="connsiteY3" fmla="*/ 430568 h 430568"/>
              <a:gd name="connsiteX4" fmla="*/ 1666531 w 12191999"/>
              <a:gd name="connsiteY4" fmla="*/ 0 h 430568"/>
              <a:gd name="connsiteX5" fmla="*/ 1965444 w 12191999"/>
              <a:gd name="connsiteY5" fmla="*/ 0 h 430568"/>
              <a:gd name="connsiteX6" fmla="*/ 1794536 w 12191999"/>
              <a:gd name="connsiteY6" fmla="*/ 430568 h 430568"/>
              <a:gd name="connsiteX7" fmla="*/ 1495623 w 12191999"/>
              <a:gd name="connsiteY7" fmla="*/ 430568 h 430568"/>
              <a:gd name="connsiteX8" fmla="*/ 1194144 w 12191999"/>
              <a:gd name="connsiteY8" fmla="*/ 0 h 430568"/>
              <a:gd name="connsiteX9" fmla="*/ 1505465 w 12191999"/>
              <a:gd name="connsiteY9" fmla="*/ 0 h 430568"/>
              <a:gd name="connsiteX10" fmla="*/ 1334557 w 12191999"/>
              <a:gd name="connsiteY10" fmla="*/ 430568 h 430568"/>
              <a:gd name="connsiteX11" fmla="*/ 1023236 w 12191999"/>
              <a:gd name="connsiteY11" fmla="*/ 430568 h 430568"/>
              <a:gd name="connsiteX12" fmla="*/ 740057 w 12191999"/>
              <a:gd name="connsiteY12" fmla="*/ 0 h 430568"/>
              <a:gd name="connsiteX13" fmla="*/ 1033078 w 12191999"/>
              <a:gd name="connsiteY13" fmla="*/ 0 h 430568"/>
              <a:gd name="connsiteX14" fmla="*/ 862170 w 12191999"/>
              <a:gd name="connsiteY14" fmla="*/ 430568 h 430568"/>
              <a:gd name="connsiteX15" fmla="*/ 569149 w 12191999"/>
              <a:gd name="connsiteY15" fmla="*/ 430568 h 430568"/>
              <a:gd name="connsiteX16" fmla="*/ 0 w 12191999"/>
              <a:gd name="connsiteY16" fmla="*/ 0 h 430568"/>
              <a:gd name="connsiteX17" fmla="*/ 578991 w 12191999"/>
              <a:gd name="connsiteY17" fmla="*/ 0 h 430568"/>
              <a:gd name="connsiteX18" fmla="*/ 408083 w 12191999"/>
              <a:gd name="connsiteY18" fmla="*/ 430568 h 430568"/>
              <a:gd name="connsiteX19" fmla="*/ 0 w 12191999"/>
              <a:gd name="connsiteY19" fmla="*/ 430568 h 430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91999" h="430568">
                <a:moveTo>
                  <a:pt x="2126510" y="0"/>
                </a:moveTo>
                <a:lnTo>
                  <a:pt x="12191999" y="0"/>
                </a:lnTo>
                <a:lnTo>
                  <a:pt x="12191999" y="430568"/>
                </a:lnTo>
                <a:lnTo>
                  <a:pt x="1955602" y="430568"/>
                </a:lnTo>
                <a:close/>
                <a:moveTo>
                  <a:pt x="1666531" y="0"/>
                </a:moveTo>
                <a:lnTo>
                  <a:pt x="1965444" y="0"/>
                </a:lnTo>
                <a:lnTo>
                  <a:pt x="1794536" y="430568"/>
                </a:lnTo>
                <a:lnTo>
                  <a:pt x="1495623" y="430568"/>
                </a:lnTo>
                <a:close/>
                <a:moveTo>
                  <a:pt x="1194144" y="0"/>
                </a:moveTo>
                <a:lnTo>
                  <a:pt x="1505465" y="0"/>
                </a:lnTo>
                <a:lnTo>
                  <a:pt x="1334557" y="430568"/>
                </a:lnTo>
                <a:lnTo>
                  <a:pt x="1023236" y="430568"/>
                </a:lnTo>
                <a:close/>
                <a:moveTo>
                  <a:pt x="740057" y="0"/>
                </a:moveTo>
                <a:lnTo>
                  <a:pt x="1033078" y="0"/>
                </a:lnTo>
                <a:lnTo>
                  <a:pt x="862170" y="430568"/>
                </a:lnTo>
                <a:lnTo>
                  <a:pt x="569149" y="430568"/>
                </a:lnTo>
                <a:close/>
                <a:moveTo>
                  <a:pt x="0" y="0"/>
                </a:moveTo>
                <a:lnTo>
                  <a:pt x="578991" y="0"/>
                </a:lnTo>
                <a:lnTo>
                  <a:pt x="408083" y="430568"/>
                </a:lnTo>
                <a:lnTo>
                  <a:pt x="0" y="430568"/>
                </a:lnTo>
                <a:close/>
              </a:path>
            </a:pathLst>
          </a:custGeom>
          <a:solidFill>
            <a:srgbClr val="20517C"/>
          </a:solidFill>
          <a:ln>
            <a:solidFill>
              <a:srgbClr val="20517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charset="-122"/>
              <a:ea typeface="+mn-ea"/>
              <a:cs typeface="+mn-ea"/>
              <a:sym typeface="微软雅黑" panose="020B0503020204020204" charset="-122"/>
            </a:endParaRPr>
          </a:p>
        </p:txBody>
      </p:sp>
      <p:sp>
        <p:nvSpPr>
          <p:cNvPr id="7" name="KSO_Shape"/>
          <p:cNvSpPr/>
          <p:nvPr/>
        </p:nvSpPr>
        <p:spPr bwMode="auto">
          <a:xfrm>
            <a:off x="9255125" y="2198688"/>
            <a:ext cx="2519363" cy="1533525"/>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20517C"/>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ea"/>
              <a:sym typeface="微软雅黑" panose="020B0503020204020204" charset="-122"/>
            </a:endParaRPr>
          </a:p>
        </p:txBody>
      </p:sp>
      <p:cxnSp>
        <p:nvCxnSpPr>
          <p:cNvPr id="8" name="直接连接符 7"/>
          <p:cNvCxnSpPr/>
          <p:nvPr/>
        </p:nvCxnSpPr>
        <p:spPr>
          <a:xfrm>
            <a:off x="-25400" y="1484313"/>
            <a:ext cx="12217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876675" y="476250"/>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876675" y="593725"/>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876675" y="711200"/>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876675" y="827088"/>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876675" y="944563"/>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876675" y="1062038"/>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876675" y="1179513"/>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876675" y="1295400"/>
            <a:ext cx="83153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876675" y="1412875"/>
            <a:ext cx="8315325"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0" y="6140450"/>
            <a:ext cx="12192000" cy="968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charset="-122"/>
              <a:ea typeface="+mn-ea"/>
              <a:cs typeface="+mn-ea"/>
              <a:sym typeface="微软雅黑" panose="020B0503020204020204" charset="-122"/>
            </a:endParaRPr>
          </a:p>
        </p:txBody>
      </p:sp>
      <p:pic>
        <p:nvPicPr>
          <p:cNvPr id="1043" name="图片 18"/>
          <p:cNvPicPr>
            <a:picLocks noChangeAspect="1"/>
          </p:cNvPicPr>
          <p:nvPr userDrawn="1"/>
        </p:nvPicPr>
        <p:blipFill>
          <a:blip r:embed="rId3"/>
          <a:stretch>
            <a:fillRect/>
          </a:stretch>
        </p:blipFill>
        <p:spPr>
          <a:xfrm>
            <a:off x="-25400" y="501650"/>
            <a:ext cx="3902075" cy="982663"/>
          </a:xfrm>
          <a:prstGeom prst="rect">
            <a:avLst/>
          </a:prstGeom>
          <a:noFill/>
          <a:ln w="9525">
            <a:noFill/>
          </a:ln>
        </p:spPr>
      </p:pic>
      <p:sp>
        <p:nvSpPr>
          <p:cNvPr id="25" name="内容占位符 24"/>
          <p:cNvSpPr>
            <a:spLocks noGrp="1"/>
          </p:cNvSpPr>
          <p:nvPr>
            <p:ph sz="quarter" idx="10"/>
          </p:nvPr>
        </p:nvSpPr>
        <p:spPr>
          <a:xfrm>
            <a:off x="3728807" y="3626515"/>
            <a:ext cx="8628524" cy="914400"/>
          </a:xfrm>
          <a:prstGeom prst="rect">
            <a:avLst/>
          </a:prstGeom>
        </p:spPr>
        <p:txBody>
          <a:bodyPr/>
          <a:lstStyle>
            <a:lvl1pPr marL="0" indent="0">
              <a:buNone/>
              <a:defRPr sz="4400" b="1">
                <a:solidFill>
                  <a:srgbClr val="C00000"/>
                </a:solidFill>
                <a:latin typeface="+mj-ea"/>
                <a:ea typeface="+mj-ea"/>
              </a:defRPr>
            </a:lvl1pPr>
          </a:lstStyle>
          <a:p>
            <a:pPr lvl="0"/>
            <a:r>
              <a:rPr lang="zh-CN" altLang="en-US" noProof="1"/>
              <a:t>单击此处编辑母版文本样式</a:t>
            </a:r>
            <a:endParaRPr lang="zh-CN" altLang="en-US" noProof="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0-#ppt_w/2"/>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3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nodeType="withEffect">
                                  <p:stCondLst>
                                    <p:cond delay="40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nodeType="withEffect">
                                  <p:stCondLst>
                                    <p:cond delay="6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nodeType="withEffect">
                                  <p:stCondLst>
                                    <p:cond delay="70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nodeType="withEffect">
                                  <p:stCondLst>
                                    <p:cond delay="8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nodeType="withEffect">
                                  <p:stCondLst>
                                    <p:cond delay="9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nodeType="withEffect">
                                  <p:stCondLst>
                                    <p:cond delay="10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nodeType="withEffect">
                                  <p:stCondLst>
                                    <p:cond delay="110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nodeType="withEffect">
                                  <p:stCondLst>
                                    <p:cond delay="120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par>
                          <p:cTn id="39" fill="hold">
                            <p:stCondLst>
                              <p:cond delay="500"/>
                            </p:stCondLst>
                            <p:childTnLst>
                              <p:par>
                                <p:cTn id="40" presetID="22" presetClass="entr" presetSubtype="8" fill="hold" nodeType="afterEffect">
                                  <p:stCondLst>
                                    <p:cond delay="0"/>
                                  </p:stCondLst>
                                  <p:childTnLst>
                                    <p:set>
                                      <p:cBhvr>
                                        <p:cTn id="41" dur="1" fill="hold">
                                          <p:stCondLst>
                                            <p:cond delay="0"/>
                                          </p:stCondLst>
                                        </p:cTn>
                                        <p:tgtEl>
                                          <p:spTgt spid="3">
                                            <p:txEl>
                                              <p:pRg st="0" end="0"/>
                                            </p:txEl>
                                          </p:spTgt>
                                        </p:tgtEl>
                                        <p:attrNameLst>
                                          <p:attrName>style.visibility</p:attrName>
                                        </p:attrNameLst>
                                      </p:cBhvr>
                                      <p:to>
                                        <p:strVal val="visible"/>
                                      </p:to>
                                    </p:set>
                                    <p:animEffect transition="in" filter="wipe(left)">
                                      <p:cBhvr>
                                        <p:cTn id="42" dur="500"/>
                                        <p:tgtEl>
                                          <p:spTgt spid="3">
                                            <p:txEl>
                                              <p:pRg st="0" end="0"/>
                                            </p:txEl>
                                          </p:spTgt>
                                        </p:tgtEl>
                                      </p:cBhvr>
                                    </p:animEffect>
                                  </p:childTnLst>
                                </p:cTn>
                              </p:par>
                              <p:par>
                                <p:cTn id="43" presetID="42"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childTnLst>
                          </p:cTn>
                        </p:par>
                        <p:par>
                          <p:cTn id="48" fill="hold">
                            <p:stCondLst>
                              <p:cond delay="1000"/>
                            </p:stCondLst>
                            <p:childTnLst>
                              <p:par>
                                <p:cTn id="49" presetID="22" presetClass="entr" presetSubtype="1"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up)">
                                      <p:cBhvr>
                                        <p:cTn id="51" dur="500"/>
                                        <p:tgtEl>
                                          <p:spTgt spid="5"/>
                                        </p:tgtEl>
                                      </p:cBhvr>
                                    </p:animEffect>
                                  </p:childTnLst>
                                </p:cTn>
                              </p:par>
                            </p:childTnLst>
                          </p:cTn>
                        </p:par>
                        <p:par>
                          <p:cTn id="52" fill="hold">
                            <p:stCondLst>
                              <p:cond delay="1500"/>
                            </p:stCondLst>
                            <p:childTnLst>
                              <p:par>
                                <p:cTn id="53" presetID="22" presetClass="entr" presetSubtype="1"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up)">
                                      <p:cBhvr>
                                        <p:cTn id="55" dur="500"/>
                                        <p:tgtEl>
                                          <p:spTgt spid="18"/>
                                        </p:tgtEl>
                                      </p:cBhvr>
                                    </p:animEffect>
                                  </p:childTnLst>
                                </p:cTn>
                              </p:par>
                              <p:par>
                                <p:cTn id="56" presetID="22" presetClass="entr" presetSubtype="1" fill="hold" nodeType="withEffect">
                                  <p:stCondLst>
                                    <p:cond delay="150"/>
                                  </p:stCondLst>
                                  <p:childTnLst>
                                    <p:set>
                                      <p:cBhvr>
                                        <p:cTn id="57" dur="1" fill="hold">
                                          <p:stCondLst>
                                            <p:cond delay="0"/>
                                          </p:stCondLst>
                                        </p:cTn>
                                        <p:tgtEl>
                                          <p:spTgt spid="2"/>
                                        </p:tgtEl>
                                        <p:attrNameLst>
                                          <p:attrName>style.visibility</p:attrName>
                                        </p:attrNameLst>
                                      </p:cBhvr>
                                      <p:to>
                                        <p:strVal val="visible"/>
                                      </p:to>
                                    </p:set>
                                    <p:animEffect transition="in" filter="wipe(up)">
                                      <p:cBhvr>
                                        <p:cTn id="58" dur="500"/>
                                        <p:tgtEl>
                                          <p:spTgt spid="2"/>
                                        </p:tgtEl>
                                      </p:cBhvr>
                                    </p:animEffect>
                                  </p:childTnLst>
                                </p:cTn>
                              </p:par>
                            </p:childTnLst>
                          </p:cTn>
                        </p:par>
                        <p:par>
                          <p:cTn id="59" fill="hold">
                            <p:stCondLst>
                              <p:cond delay="2000"/>
                            </p:stCondLst>
                            <p:childTnLst>
                              <p:par>
                                <p:cTn id="60" presetID="10" presetClass="entr" presetSubtype="0" fill="hold" nodeType="after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p:bldP spid="18" grpId="0" animBg="1"/>
    </p:bld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内容页2">
    <p:bg>
      <p:bgPr>
        <a:blipFill rotWithShape="0">
          <a:blip r:embed="rId2"/>
          <a:stretch>
            <a:fillRect/>
          </a:stretch>
        </a:blipFill>
        <a:effectLst/>
      </p:bgPr>
    </p:bg>
    <p:spTree>
      <p:nvGrpSpPr>
        <p:cNvPr id="1" name=""/>
        <p:cNvGrpSpPr/>
        <p:nvPr/>
      </p:nvGrpSpPr>
      <p:grpSpPr>
        <a:xfrm>
          <a:off x="0" y="0"/>
          <a:ext cx="0" cy="0"/>
          <a:chOff x="0" y="0"/>
          <a:chExt cx="0" cy="0"/>
        </a:xfrm>
      </p:grpSpPr>
      <p:sp>
        <p:nvSpPr>
          <p:cNvPr id="2050" name="直接连接符 1031"/>
          <p:cNvSpPr/>
          <p:nvPr userDrawn="1"/>
        </p:nvSpPr>
        <p:spPr>
          <a:xfrm flipV="1">
            <a:off x="2489200" y="609600"/>
            <a:ext cx="9702800" cy="0"/>
          </a:xfrm>
          <a:prstGeom prst="line">
            <a:avLst/>
          </a:prstGeom>
          <a:ln w="9525" cap="flat" cmpd="sng">
            <a:solidFill>
              <a:schemeClr val="tx1"/>
            </a:solidFill>
            <a:prstDash val="solid"/>
            <a:headEnd type="none" w="med" len="med"/>
            <a:tailEnd type="none" w="med" len="med"/>
          </a:ln>
        </p:spPr>
      </p:sp>
      <p:sp>
        <p:nvSpPr>
          <p:cNvPr id="2051" name="直接连接符 1032"/>
          <p:cNvSpPr/>
          <p:nvPr userDrawn="1"/>
        </p:nvSpPr>
        <p:spPr>
          <a:xfrm flipV="1">
            <a:off x="0" y="6248400"/>
            <a:ext cx="12192000" cy="12700"/>
          </a:xfrm>
          <a:prstGeom prst="line">
            <a:avLst/>
          </a:prstGeom>
          <a:ln w="9525" cap="flat" cmpd="sng">
            <a:solidFill>
              <a:schemeClr val="tx1"/>
            </a:solidFill>
            <a:prstDash val="solid"/>
            <a:headEnd type="none" w="med" len="med"/>
            <a:tailEnd type="none" w="med" len="med"/>
          </a:ln>
        </p:spPr>
      </p:sp>
      <p:pic>
        <p:nvPicPr>
          <p:cNvPr id="2052" name="图片 3"/>
          <p:cNvPicPr>
            <a:picLocks noChangeAspect="1"/>
          </p:cNvPicPr>
          <p:nvPr userDrawn="1"/>
        </p:nvPicPr>
        <p:blipFill>
          <a:blip r:embed="rId3"/>
          <a:stretch>
            <a:fillRect/>
          </a:stretch>
        </p:blipFill>
        <p:spPr>
          <a:xfrm>
            <a:off x="31750" y="-19050"/>
            <a:ext cx="3722688" cy="628650"/>
          </a:xfrm>
          <a:prstGeom prst="rect">
            <a:avLst/>
          </a:prstGeom>
          <a:noFill/>
          <a:ln w="9525">
            <a:noFill/>
          </a:ln>
        </p:spPr>
      </p:pic>
      <p:sp>
        <p:nvSpPr>
          <p:cNvPr id="10" name="内容占位符 9"/>
          <p:cNvSpPr>
            <a:spLocks noGrp="1"/>
          </p:cNvSpPr>
          <p:nvPr>
            <p:ph sz="quarter" idx="13"/>
          </p:nvPr>
        </p:nvSpPr>
        <p:spPr>
          <a:xfrm>
            <a:off x="1055976" y="939006"/>
            <a:ext cx="10091391" cy="914400"/>
          </a:xfrm>
          <a:prstGeom prst="rect">
            <a:avLst/>
          </a:prstGeom>
        </p:spPr>
        <p:txBody>
          <a:bodyPr/>
          <a:lstStyle>
            <a:lvl1pPr marL="0" indent="0">
              <a:buNone/>
              <a:defRPr sz="4400" b="1">
                <a:solidFill>
                  <a:srgbClr val="C00000"/>
                </a:solidFill>
                <a:latin typeface="+mj-ea"/>
                <a:ea typeface="+mj-ea"/>
              </a:defRPr>
            </a:lvl1pPr>
          </a:lstStyle>
          <a:p>
            <a:pPr lvl="0"/>
            <a:r>
              <a:rPr lang="zh-CN" altLang="en-US" noProof="1"/>
              <a:t>单击此处编辑母版文本样式</a:t>
            </a:r>
            <a:endParaRPr lang="zh-CN" altLang="en-US" noProof="1"/>
          </a:p>
        </p:txBody>
      </p:sp>
      <p:sp>
        <p:nvSpPr>
          <p:cNvPr id="12" name="文本占位符 11"/>
          <p:cNvSpPr>
            <a:spLocks noGrp="1"/>
          </p:cNvSpPr>
          <p:nvPr>
            <p:ph type="body" sz="quarter" idx="14"/>
          </p:nvPr>
        </p:nvSpPr>
        <p:spPr>
          <a:xfrm>
            <a:off x="1055976" y="2188369"/>
            <a:ext cx="10091391" cy="3680416"/>
          </a:xfrm>
          <a:prstGeom prst="rect">
            <a:avLst/>
          </a:prstGeom>
        </p:spPr>
        <p:txBody>
          <a:bodyPr/>
          <a:lstStyle>
            <a:lvl1pPr marL="0" indent="0">
              <a:buNone/>
              <a:defRPr sz="2400" b="1"/>
            </a:lvl1pPr>
          </a:lstStyle>
          <a:p>
            <a:pPr lvl="0"/>
            <a:endParaRPr lang="zh-CN" altLang="en-US" noProof="1"/>
          </a:p>
        </p:txBody>
      </p:sp>
      <p:sp>
        <p:nvSpPr>
          <p:cNvPr id="5" name="日期占位符 1"/>
          <p:cNvSpPr>
            <a:spLocks noGrp="1"/>
          </p:cNvSpPr>
          <p:nvPr>
            <p:ph type="dt" sz="half" idx="2"/>
          </p:nvPr>
        </p:nvSpPr>
        <p:spPr>
          <a:xfrm>
            <a:off x="609600" y="6245225"/>
            <a:ext cx="2844800" cy="476250"/>
          </a:xfrm>
          <a:prstGeom prst="rect">
            <a:avLst/>
          </a:prstGeom>
        </p:spPr>
        <p:txBody>
          <a:bodyPr/>
          <a:lstStyle>
            <a:lvl1pPr eaLnBrk="0" hangingPunct="0">
              <a:buFontTx/>
              <a:buNone/>
              <a:defRPr sz="18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charset="-122"/>
              <a:cs typeface="+mn-cs"/>
            </a:endParaRPr>
          </a:p>
        </p:txBody>
      </p:sp>
      <p:sp>
        <p:nvSpPr>
          <p:cNvPr id="6" name="页脚占位符 2"/>
          <p:cNvSpPr>
            <a:spLocks noGrp="1"/>
          </p:cNvSpPr>
          <p:nvPr>
            <p:ph type="ftr" sz="quarter" idx="3"/>
          </p:nvPr>
        </p:nvSpPr>
        <p:spPr>
          <a:xfrm>
            <a:off x="4508500" y="6318250"/>
            <a:ext cx="2501900" cy="323850"/>
          </a:xfrm>
          <a:prstGeom prst="rect">
            <a:avLst/>
          </a:prstGeom>
        </p:spPr>
        <p:txBody>
          <a:bodyPr/>
          <a:p>
            <a:pPr lvl="0" eaLnBrk="1" hangingPunct="1">
              <a:buNone/>
            </a:pPr>
            <a:r>
              <a:rPr lang="en-US" altLang="en-US" sz="1600" b="1" dirty="0">
                <a:solidFill>
                  <a:schemeClr val="tx2"/>
                </a:solidFill>
                <a:ea typeface="微软雅黑" panose="020B0503020204020204" charset="-122"/>
              </a:rPr>
              <a:t>   </a:t>
            </a:r>
            <a:endParaRPr lang="en-US" altLang="en-US" sz="1600" b="1" dirty="0">
              <a:solidFill>
                <a:schemeClr val="tx2"/>
              </a:solidFill>
            </a:endParaRPr>
          </a:p>
        </p:txBody>
      </p:sp>
      <p:sp>
        <p:nvSpPr>
          <p:cNvPr id="7" name="灯片编号占位符 3"/>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
            <a:pPr lvl="0" eaLnBrk="1" hangingPunct="1">
              <a:buNone/>
            </a:pPr>
            <a:fld id="{9A0DB2DC-4C9A-4742-B13C-FB6460FD3503}" type="slidenum">
              <a:rPr lang="en-US" altLang="zh-CN" sz="1800" dirty="0"/>
            </a:fld>
            <a:endParaRPr lang="en-US" altLang="zh-CN" sz="1800"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3074" name="直接连接符 1031"/>
          <p:cNvSpPr/>
          <p:nvPr userDrawn="1"/>
        </p:nvSpPr>
        <p:spPr>
          <a:xfrm flipV="1">
            <a:off x="2489200" y="609600"/>
            <a:ext cx="9702800" cy="0"/>
          </a:xfrm>
          <a:prstGeom prst="line">
            <a:avLst/>
          </a:prstGeom>
          <a:ln w="9525" cap="flat" cmpd="sng">
            <a:solidFill>
              <a:schemeClr val="tx1"/>
            </a:solidFill>
            <a:prstDash val="solid"/>
            <a:headEnd type="none" w="med" len="med"/>
            <a:tailEnd type="none" w="med" len="med"/>
          </a:ln>
        </p:spPr>
      </p:sp>
      <p:sp>
        <p:nvSpPr>
          <p:cNvPr id="3075" name="直接连接符 1032"/>
          <p:cNvSpPr/>
          <p:nvPr userDrawn="1"/>
        </p:nvSpPr>
        <p:spPr>
          <a:xfrm flipV="1">
            <a:off x="0" y="6248400"/>
            <a:ext cx="12192000" cy="12700"/>
          </a:xfrm>
          <a:prstGeom prst="line">
            <a:avLst/>
          </a:prstGeom>
          <a:ln w="9525" cap="flat" cmpd="sng">
            <a:solidFill>
              <a:schemeClr val="tx1"/>
            </a:solidFill>
            <a:prstDash val="solid"/>
            <a:headEnd type="none" w="med" len="med"/>
            <a:tailEnd type="none" w="med" len="med"/>
          </a:ln>
        </p:spPr>
      </p:sp>
      <p:pic>
        <p:nvPicPr>
          <p:cNvPr id="3076" name="图片 3"/>
          <p:cNvPicPr>
            <a:picLocks noChangeAspect="1"/>
          </p:cNvPicPr>
          <p:nvPr userDrawn="1"/>
        </p:nvPicPr>
        <p:blipFill>
          <a:blip r:embed="rId3"/>
          <a:stretch>
            <a:fillRect/>
          </a:stretch>
        </p:blipFill>
        <p:spPr>
          <a:xfrm>
            <a:off x="31750" y="-19050"/>
            <a:ext cx="3722688" cy="628650"/>
          </a:xfrm>
          <a:prstGeom prst="rect">
            <a:avLst/>
          </a:prstGeom>
          <a:noFill/>
          <a:ln w="9525">
            <a:noFill/>
          </a:ln>
        </p:spPr>
      </p:pic>
      <p:sp>
        <p:nvSpPr>
          <p:cNvPr id="5" name="日期占位符 1"/>
          <p:cNvSpPr>
            <a:spLocks noGrp="1"/>
          </p:cNvSpPr>
          <p:nvPr>
            <p:ph type="dt" sz="half" idx="2"/>
          </p:nvPr>
        </p:nvSpPr>
        <p:spPr>
          <a:xfrm>
            <a:off x="609600" y="6245225"/>
            <a:ext cx="2844800" cy="476250"/>
          </a:xfrm>
          <a:prstGeom prst="rect">
            <a:avLst/>
          </a:prstGeom>
        </p:spPr>
        <p:txBody>
          <a:bodyPr/>
          <a:lstStyle>
            <a:lvl1pPr eaLnBrk="0" hangingPunct="0">
              <a:buFontTx/>
              <a:buNone/>
              <a:defRPr sz="18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charset="-122"/>
              <a:cs typeface="+mn-cs"/>
            </a:endParaRPr>
          </a:p>
        </p:txBody>
      </p:sp>
      <p:sp>
        <p:nvSpPr>
          <p:cNvPr id="6" name="页脚占位符 2"/>
          <p:cNvSpPr>
            <a:spLocks noGrp="1"/>
          </p:cNvSpPr>
          <p:nvPr>
            <p:ph type="ftr" sz="quarter" idx="3"/>
          </p:nvPr>
        </p:nvSpPr>
        <p:spPr>
          <a:xfrm>
            <a:off x="4508500" y="6318250"/>
            <a:ext cx="2501900" cy="323850"/>
          </a:xfrm>
          <a:prstGeom prst="rect">
            <a:avLst/>
          </a:prstGeom>
        </p:spPr>
        <p:txBody>
          <a:bodyPr/>
          <a:p>
            <a:pPr lvl="0" eaLnBrk="1" hangingPunct="1">
              <a:buNone/>
            </a:pPr>
            <a:r>
              <a:rPr lang="en-US" altLang="en-US" sz="1600" b="1" dirty="0">
                <a:solidFill>
                  <a:schemeClr val="tx2"/>
                </a:solidFill>
                <a:ea typeface="微软雅黑" panose="020B0503020204020204" charset="-122"/>
              </a:rPr>
              <a:t>   </a:t>
            </a:r>
            <a:endParaRPr lang="en-US" altLang="en-US" sz="1600" b="1" dirty="0">
              <a:solidFill>
                <a:schemeClr val="tx2"/>
              </a:solidFill>
            </a:endParaRPr>
          </a:p>
        </p:txBody>
      </p:sp>
      <p:sp>
        <p:nvSpPr>
          <p:cNvPr id="7" name="灯片编号占位符 3"/>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
            <a:pPr lvl="0" eaLnBrk="1" hangingPunct="1">
              <a:buNone/>
            </a:pPr>
            <a:fld id="{9A0DB2DC-4C9A-4742-B13C-FB6460FD3503}" type="slidenum">
              <a:rPr lang="en-US" altLang="zh-CN" sz="1800" dirty="0"/>
            </a:fld>
            <a:endParaRPr lang="en-US" altLang="zh-CN" sz="1800"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bl">
  <p:cSld name="标题和表格">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endParaRPr lang="zh-CN" altLang="en-US" noProof="1"/>
          </a:p>
        </p:txBody>
      </p:sp>
      <p:sp>
        <p:nvSpPr>
          <p:cNvPr id="3" name="表格占位符 2"/>
          <p:cNvSpPr>
            <a:spLocks noGrp="1"/>
          </p:cNvSpPr>
          <p:nvPr>
            <p:ph type="tbl" idx="1"/>
          </p:nvPr>
        </p:nvSpPr>
        <p:spPr>
          <a:xfrm>
            <a:off x="609600" y="1600201"/>
            <a:ext cx="10972800" cy="4525963"/>
          </a:xfrm>
          <a:prstGeom prst="rect">
            <a:avLst/>
          </a:prstGeom>
        </p:spPr>
        <p:txBody>
          <a:bodyPr/>
          <a:lstStyle/>
          <a:p>
            <a:pPr marL="227330" marR="0" lvl="0" indent="-227330" algn="l" defTabSz="91313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zh-CN" altLang="en-US" sz="2800" b="0" i="0" u="none" strike="noStrike" kern="1200" cap="none" spc="0" normalizeH="0" baseline="0" noProof="0">
              <a:ln>
                <a:noFill/>
              </a:ln>
              <a:solidFill>
                <a:schemeClr val="tx1"/>
              </a:solidFill>
              <a:effectLst/>
              <a:uLnTx/>
              <a:uFillTx/>
              <a:latin typeface="+mn-lt"/>
              <a:ea typeface="+mn-ea"/>
              <a:cs typeface="+mn-cs"/>
            </a:endParaRPr>
          </a:p>
        </p:txBody>
      </p:sp>
      <p:sp>
        <p:nvSpPr>
          <p:cNvPr id="4" name="日期占位符 3"/>
          <p:cNvSpPr>
            <a:spLocks noGrp="1"/>
          </p:cNvSpPr>
          <p:nvPr>
            <p:ph type="dt" sz="half" idx="2"/>
          </p:nvPr>
        </p:nvSpPr>
        <p:spPr>
          <a:xfrm>
            <a:off x="609600" y="6245225"/>
            <a:ext cx="2844800" cy="476250"/>
          </a:xfrm>
          <a:prstGeom prst="rect">
            <a:avLst/>
          </a:prstGeom>
        </p:spPr>
        <p:txBody>
          <a:bodyPr/>
          <a:lstStyle>
            <a:lvl1pPr eaLnBrk="0" hangingPunct="0">
              <a:buFontTx/>
              <a:buNone/>
              <a:defRPr sz="18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charset="-122"/>
              <a:cs typeface="+mn-cs"/>
            </a:endParaRPr>
          </a:p>
        </p:txBody>
      </p:sp>
      <p:sp>
        <p:nvSpPr>
          <p:cNvPr id="5" name="页脚占位符 4"/>
          <p:cNvSpPr>
            <a:spLocks noGrp="1"/>
          </p:cNvSpPr>
          <p:nvPr>
            <p:ph type="ftr" sz="quarter" idx="3"/>
          </p:nvPr>
        </p:nvSpPr>
        <p:spPr>
          <a:xfrm>
            <a:off x="4165600" y="6245225"/>
            <a:ext cx="3860800" cy="476250"/>
          </a:xfrm>
          <a:prstGeom prst="rect">
            <a:avLst/>
          </a:prstGeom>
        </p:spPr>
        <p:txBody>
          <a:bodyPr/>
          <a:lstStyle>
            <a:lvl1pPr eaLnBrk="0" hangingPunct="0">
              <a:buFontTx/>
              <a:buNone/>
              <a:defRPr sz="18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charset="-122"/>
                <a:cs typeface="+mn-cs"/>
              </a:rPr>
              <a:t>南京审计学院 </a:t>
            </a: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charset="-122"/>
              <a:cs typeface="+mn-cs"/>
            </a:endParaRPr>
          </a:p>
        </p:txBody>
      </p:sp>
      <p:sp>
        <p:nvSpPr>
          <p:cNvPr id="6" name="灯片编号占位符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
            <a:pPr lvl="0" eaLnBrk="1" hangingPunct="1">
              <a:buNone/>
            </a:pPr>
            <a:fld id="{9A0DB2DC-4C9A-4742-B13C-FB6460FD3503}" type="slidenum">
              <a:rPr lang="en-US" altLang="zh-CN" sz="1800" dirty="0"/>
            </a:fld>
            <a:endParaRPr lang="en-US" altLang="zh-CN" sz="18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2"/>
          </p:nvPr>
        </p:nvSpPr>
        <p:spPr>
          <a:xfrm>
            <a:off x="609600" y="6245225"/>
            <a:ext cx="2844800" cy="476250"/>
          </a:xfrm>
          <a:prstGeom prst="rect">
            <a:avLst/>
          </a:prstGeom>
        </p:spPr>
        <p:txBody>
          <a:bodyPr/>
          <a:lstStyle>
            <a:lvl1pPr eaLnBrk="0" hangingPunct="0">
              <a:buFontTx/>
              <a:buNone/>
              <a:defRPr sz="18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charset="-122"/>
              <a:cs typeface="+mn-cs"/>
            </a:endParaRPr>
          </a:p>
        </p:txBody>
      </p:sp>
      <p:sp>
        <p:nvSpPr>
          <p:cNvPr id="6" name="页脚占位符 5"/>
          <p:cNvSpPr>
            <a:spLocks noGrp="1"/>
          </p:cNvSpPr>
          <p:nvPr>
            <p:ph type="ftr" sz="quarter" idx="3"/>
          </p:nvPr>
        </p:nvSpPr>
        <p:spPr>
          <a:xfrm>
            <a:off x="4165600" y="6245225"/>
            <a:ext cx="3860800" cy="476250"/>
          </a:xfrm>
          <a:prstGeom prst="rect">
            <a:avLst/>
          </a:prstGeom>
        </p:spPr>
        <p:txBody>
          <a:bodyPr/>
          <a:lstStyle>
            <a:lvl1pPr eaLnBrk="0" hangingPunct="0">
              <a:buFontTx/>
              <a:buNone/>
              <a:defRPr sz="18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charset="-122"/>
                <a:cs typeface="+mn-cs"/>
              </a:rPr>
              <a:t>南京审计学院 </a:t>
            </a: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charset="-122"/>
              <a:cs typeface="+mn-cs"/>
            </a:endParaRPr>
          </a:p>
        </p:txBody>
      </p:sp>
      <p:sp>
        <p:nvSpPr>
          <p:cNvPr id="7" name="灯片编号占位符 6"/>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
            <a:pPr lvl="0" eaLnBrk="1" hangingPunct="1">
              <a:buNone/>
            </a:pPr>
            <a:fld id="{9A0DB2DC-4C9A-4742-B13C-FB6460FD3503}" type="slidenum">
              <a:rPr lang="en-US" altLang="zh-CN" sz="1800" dirty="0"/>
            </a:fld>
            <a:endParaRPr lang="en-US" altLang="zh-CN" sz="1800"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Only">
  <p:cSld name="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2"/>
          <p:cNvSpPr>
            <a:spLocks noGrp="1"/>
          </p:cNvSpPr>
          <p:nvPr>
            <p:ph type="dt" sz="half" idx="2"/>
          </p:nvPr>
        </p:nvSpPr>
        <p:spPr>
          <a:xfrm>
            <a:off x="609600" y="6245225"/>
            <a:ext cx="2844800" cy="476250"/>
          </a:xfrm>
          <a:prstGeom prst="rect">
            <a:avLst/>
          </a:prstGeom>
        </p:spPr>
        <p:txBody>
          <a:bodyPr/>
          <a:lstStyle>
            <a:lvl1pPr eaLnBrk="0" hangingPunct="0">
              <a:buFontTx/>
              <a:buNone/>
              <a:defRPr sz="18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charset="-122"/>
              <a:cs typeface="+mn-cs"/>
            </a:endParaRPr>
          </a:p>
        </p:txBody>
      </p:sp>
      <p:sp>
        <p:nvSpPr>
          <p:cNvPr id="4" name="页脚占位符 3"/>
          <p:cNvSpPr>
            <a:spLocks noGrp="1"/>
          </p:cNvSpPr>
          <p:nvPr>
            <p:ph type="ftr" sz="quarter" idx="3"/>
          </p:nvPr>
        </p:nvSpPr>
        <p:spPr>
          <a:xfrm>
            <a:off x="4165600" y="6245225"/>
            <a:ext cx="3860800" cy="476250"/>
          </a:xfrm>
          <a:prstGeom prst="rect">
            <a:avLst/>
          </a:prstGeom>
        </p:spPr>
        <p:txBody>
          <a:bodyPr/>
          <a:lstStyle>
            <a:lvl1pPr eaLnBrk="0" hangingPunct="0">
              <a:buFontTx/>
              <a:buNone/>
              <a:defRPr sz="18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charset="-122"/>
                <a:cs typeface="+mn-cs"/>
              </a:rPr>
              <a:t>南京审计学院 </a:t>
            </a: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charset="-122"/>
              <a:cs typeface="+mn-cs"/>
            </a:endParaRPr>
          </a:p>
        </p:txBody>
      </p:sp>
      <p:sp>
        <p:nvSpPr>
          <p:cNvPr id="5" name="灯片编号占位符 4"/>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
            <a:pPr lvl="0" eaLnBrk="1" hangingPunct="1">
              <a:buNone/>
            </a:pPr>
            <a:fld id="{9A0DB2DC-4C9A-4742-B13C-FB6460FD3503}" type="slidenum">
              <a:rPr lang="en-US" altLang="zh-CN" sz="1800" dirty="0"/>
            </a:fld>
            <a:endParaRPr lang="en-US" altLang="zh-CN" sz="1800"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内容与标题">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2" name="直接连接符 8"/>
          <p:cNvCxnSpPr/>
          <p:nvPr/>
        </p:nvCxnSpPr>
        <p:spPr>
          <a:xfrm>
            <a:off x="2208213" y="981075"/>
            <a:ext cx="9983788" cy="0"/>
          </a:xfrm>
          <a:prstGeom prst="line">
            <a:avLst/>
          </a:prstGeom>
          <a:ln>
            <a:solidFill>
              <a:srgbClr val="20517C"/>
            </a:solidFill>
          </a:ln>
        </p:spPr>
        <p:style>
          <a:lnRef idx="1">
            <a:schemeClr val="accent1"/>
          </a:lnRef>
          <a:fillRef idx="0">
            <a:schemeClr val="accent1"/>
          </a:fillRef>
          <a:effectRef idx="0">
            <a:schemeClr val="accent1"/>
          </a:effectRef>
          <a:fontRef idx="minor">
            <a:schemeClr val="tx1"/>
          </a:fontRef>
        </p:style>
      </p:cxnSp>
      <p:cxnSp>
        <p:nvCxnSpPr>
          <p:cNvPr id="3" name="直接连接符 9"/>
          <p:cNvCxnSpPr/>
          <p:nvPr/>
        </p:nvCxnSpPr>
        <p:spPr>
          <a:xfrm>
            <a:off x="2208213" y="44450"/>
            <a:ext cx="9983788" cy="0"/>
          </a:xfrm>
          <a:prstGeom prst="line">
            <a:avLst/>
          </a:prstGeom>
          <a:ln>
            <a:solidFill>
              <a:srgbClr val="20517C"/>
            </a:solidFill>
          </a:ln>
        </p:spPr>
        <p:style>
          <a:lnRef idx="1">
            <a:schemeClr val="accent1"/>
          </a:lnRef>
          <a:fillRef idx="0">
            <a:schemeClr val="accent1"/>
          </a:fillRef>
          <a:effectRef idx="0">
            <a:schemeClr val="accent1"/>
          </a:effectRef>
          <a:fontRef idx="minor">
            <a:schemeClr val="tx1"/>
          </a:fontRef>
        </p:style>
      </p:cxnSp>
      <p:cxnSp>
        <p:nvCxnSpPr>
          <p:cNvPr id="4" name="直接连接符 10"/>
          <p:cNvCxnSpPr/>
          <p:nvPr/>
        </p:nvCxnSpPr>
        <p:spPr>
          <a:xfrm>
            <a:off x="2208213" y="115888"/>
            <a:ext cx="9983788" cy="0"/>
          </a:xfrm>
          <a:prstGeom prst="line">
            <a:avLst/>
          </a:prstGeom>
          <a:ln>
            <a:solidFill>
              <a:srgbClr val="20517C"/>
            </a:solidFill>
          </a:ln>
        </p:spPr>
        <p:style>
          <a:lnRef idx="1">
            <a:schemeClr val="accent1"/>
          </a:lnRef>
          <a:fillRef idx="0">
            <a:schemeClr val="accent1"/>
          </a:fillRef>
          <a:effectRef idx="0">
            <a:schemeClr val="accent1"/>
          </a:effectRef>
          <a:fontRef idx="minor">
            <a:schemeClr val="tx1"/>
          </a:fontRef>
        </p:style>
      </p:cxnSp>
      <p:sp>
        <p:nvSpPr>
          <p:cNvPr id="5" name="平行四边形 14"/>
          <p:cNvSpPr/>
          <p:nvPr/>
        </p:nvSpPr>
        <p:spPr>
          <a:xfrm>
            <a:off x="2495550" y="0"/>
            <a:ext cx="2663825" cy="179388"/>
          </a:xfrm>
          <a:prstGeom prst="parallelogram">
            <a:avLst/>
          </a:pr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任意多边形 15"/>
          <p:cNvSpPr/>
          <p:nvPr/>
        </p:nvSpPr>
        <p:spPr>
          <a:xfrm>
            <a:off x="11857038" y="0"/>
            <a:ext cx="360363" cy="179388"/>
          </a:xfrm>
          <a:custGeom>
            <a:avLst/>
            <a:gdLst>
              <a:gd name="connsiteX0" fmla="*/ 45008 w 360040"/>
              <a:gd name="connsiteY0" fmla="*/ 0 h 180032"/>
              <a:gd name="connsiteX1" fmla="*/ 360040 w 360040"/>
              <a:gd name="connsiteY1" fmla="*/ 0 h 180032"/>
              <a:gd name="connsiteX2" fmla="*/ 360040 w 360040"/>
              <a:gd name="connsiteY2" fmla="*/ 180032 h 180032"/>
              <a:gd name="connsiteX3" fmla="*/ 0 w 360040"/>
              <a:gd name="connsiteY3" fmla="*/ 180032 h 180032"/>
            </a:gdLst>
            <a:ahLst/>
            <a:cxnLst>
              <a:cxn ang="0">
                <a:pos x="connsiteX0" y="connsiteY0"/>
              </a:cxn>
              <a:cxn ang="0">
                <a:pos x="connsiteX1" y="connsiteY1"/>
              </a:cxn>
              <a:cxn ang="0">
                <a:pos x="connsiteX2" y="connsiteY2"/>
              </a:cxn>
              <a:cxn ang="0">
                <a:pos x="connsiteX3" y="connsiteY3"/>
              </a:cxn>
            </a:cxnLst>
            <a:rect l="l" t="t" r="r" b="b"/>
            <a:pathLst>
              <a:path w="360040" h="180032">
                <a:moveTo>
                  <a:pt x="45008" y="0"/>
                </a:moveTo>
                <a:lnTo>
                  <a:pt x="360040" y="0"/>
                </a:lnTo>
                <a:lnTo>
                  <a:pt x="360040" y="180032"/>
                </a:lnTo>
                <a:lnTo>
                  <a:pt x="0" y="180032"/>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平行四边形 1"/>
          <p:cNvSpPr/>
          <p:nvPr/>
        </p:nvSpPr>
        <p:spPr>
          <a:xfrm>
            <a:off x="10266363" y="214313"/>
            <a:ext cx="1555750" cy="347663"/>
          </a:xfrm>
          <a:prstGeom prst="parallelogram">
            <a:avLst/>
          </a:prstGeom>
          <a:noFill/>
          <a:ln w="19050">
            <a:solidFill>
              <a:srgbClr val="20517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 </a:t>
            </a:r>
            <a:endParaRPr kumimoji="0" lang="zh-CN" altLang="en-US" sz="1800" b="0" i="0" u="none" strike="noStrike" kern="1200" cap="none" spc="0" normalizeH="0" baseline="0" noProof="0" dirty="0">
              <a:ln>
                <a:noFill/>
              </a:ln>
              <a:solidFill>
                <a:srgbClr val="20517C"/>
              </a:solidFill>
              <a:effectLst/>
              <a:uLnTx/>
              <a:uFillTx/>
              <a:latin typeface="+mn-lt"/>
              <a:ea typeface="+mn-ea"/>
              <a:cs typeface="+mn-cs"/>
            </a:endParaRPr>
          </a:p>
        </p:txBody>
      </p:sp>
      <p:cxnSp>
        <p:nvCxnSpPr>
          <p:cNvPr id="3" name="直接连接符 97"/>
          <p:cNvCxnSpPr/>
          <p:nvPr/>
        </p:nvCxnSpPr>
        <p:spPr>
          <a:xfrm>
            <a:off x="4943475" y="44450"/>
            <a:ext cx="7561263" cy="0"/>
          </a:xfrm>
          <a:prstGeom prst="line">
            <a:avLst/>
          </a:prstGeom>
          <a:ln>
            <a:solidFill>
              <a:srgbClr val="20517C"/>
            </a:solidFill>
          </a:ln>
        </p:spPr>
        <p:style>
          <a:lnRef idx="1">
            <a:schemeClr val="accent1"/>
          </a:lnRef>
          <a:fillRef idx="0">
            <a:schemeClr val="accent1"/>
          </a:fillRef>
          <a:effectRef idx="0">
            <a:schemeClr val="accent1"/>
          </a:effectRef>
          <a:fontRef idx="minor">
            <a:schemeClr val="tx1"/>
          </a:fontRef>
        </p:style>
      </p:cxnSp>
      <p:cxnSp>
        <p:nvCxnSpPr>
          <p:cNvPr id="4" name="直接连接符 98"/>
          <p:cNvCxnSpPr/>
          <p:nvPr/>
        </p:nvCxnSpPr>
        <p:spPr>
          <a:xfrm>
            <a:off x="4800600" y="115888"/>
            <a:ext cx="7775575" cy="0"/>
          </a:xfrm>
          <a:prstGeom prst="line">
            <a:avLst/>
          </a:prstGeom>
          <a:ln>
            <a:solidFill>
              <a:srgbClr val="20517C"/>
            </a:solidFill>
          </a:ln>
        </p:spPr>
        <p:style>
          <a:lnRef idx="1">
            <a:schemeClr val="accent1"/>
          </a:lnRef>
          <a:fillRef idx="0">
            <a:schemeClr val="accent1"/>
          </a:fillRef>
          <a:effectRef idx="0">
            <a:schemeClr val="accent1"/>
          </a:effectRef>
          <a:fontRef idx="minor">
            <a:schemeClr val="tx1"/>
          </a:fontRef>
        </p:style>
      </p:cxnSp>
      <p:sp>
        <p:nvSpPr>
          <p:cNvPr id="5" name="任意多边形 102"/>
          <p:cNvSpPr/>
          <p:nvPr/>
        </p:nvSpPr>
        <p:spPr>
          <a:xfrm>
            <a:off x="2551113" y="0"/>
            <a:ext cx="2498725" cy="179388"/>
          </a:xfrm>
          <a:custGeom>
            <a:avLst/>
            <a:gdLst>
              <a:gd name="connsiteX0" fmla="*/ 2286898 w 2497501"/>
              <a:gd name="connsiteY0" fmla="*/ 0 h 180032"/>
              <a:gd name="connsiteX1" fmla="*/ 2497501 w 2497501"/>
              <a:gd name="connsiteY1" fmla="*/ 0 h 180032"/>
              <a:gd name="connsiteX2" fmla="*/ 2370843 w 2497501"/>
              <a:gd name="connsiteY2" fmla="*/ 180032 h 180032"/>
              <a:gd name="connsiteX3" fmla="*/ 2160240 w 2497501"/>
              <a:gd name="connsiteY3" fmla="*/ 180032 h 180032"/>
              <a:gd name="connsiteX4" fmla="*/ 1854850 w 2497501"/>
              <a:gd name="connsiteY4" fmla="*/ 0 h 180032"/>
              <a:gd name="connsiteX5" fmla="*/ 2065453 w 2497501"/>
              <a:gd name="connsiteY5" fmla="*/ 0 h 180032"/>
              <a:gd name="connsiteX6" fmla="*/ 1938795 w 2497501"/>
              <a:gd name="connsiteY6" fmla="*/ 180032 h 180032"/>
              <a:gd name="connsiteX7" fmla="*/ 1728192 w 2497501"/>
              <a:gd name="connsiteY7" fmla="*/ 180032 h 180032"/>
              <a:gd name="connsiteX8" fmla="*/ 1422802 w 2497501"/>
              <a:gd name="connsiteY8" fmla="*/ 0 h 180032"/>
              <a:gd name="connsiteX9" fmla="*/ 1633405 w 2497501"/>
              <a:gd name="connsiteY9" fmla="*/ 0 h 180032"/>
              <a:gd name="connsiteX10" fmla="*/ 1506747 w 2497501"/>
              <a:gd name="connsiteY10" fmla="*/ 180032 h 180032"/>
              <a:gd name="connsiteX11" fmla="*/ 1296144 w 2497501"/>
              <a:gd name="connsiteY11" fmla="*/ 180032 h 180032"/>
              <a:gd name="connsiteX12" fmla="*/ 990754 w 2497501"/>
              <a:gd name="connsiteY12" fmla="*/ 0 h 180032"/>
              <a:gd name="connsiteX13" fmla="*/ 1201357 w 2497501"/>
              <a:gd name="connsiteY13" fmla="*/ 0 h 180032"/>
              <a:gd name="connsiteX14" fmla="*/ 1074699 w 2497501"/>
              <a:gd name="connsiteY14" fmla="*/ 180032 h 180032"/>
              <a:gd name="connsiteX15" fmla="*/ 864096 w 2497501"/>
              <a:gd name="connsiteY15" fmla="*/ 180032 h 180032"/>
              <a:gd name="connsiteX16" fmla="*/ 558706 w 2497501"/>
              <a:gd name="connsiteY16" fmla="*/ 0 h 180032"/>
              <a:gd name="connsiteX17" fmla="*/ 769309 w 2497501"/>
              <a:gd name="connsiteY17" fmla="*/ 0 h 180032"/>
              <a:gd name="connsiteX18" fmla="*/ 642651 w 2497501"/>
              <a:gd name="connsiteY18" fmla="*/ 180032 h 180032"/>
              <a:gd name="connsiteX19" fmla="*/ 432048 w 2497501"/>
              <a:gd name="connsiteY19" fmla="*/ 180032 h 180032"/>
              <a:gd name="connsiteX20" fmla="*/ 126658 w 2497501"/>
              <a:gd name="connsiteY20" fmla="*/ 0 h 180032"/>
              <a:gd name="connsiteX21" fmla="*/ 337261 w 2497501"/>
              <a:gd name="connsiteY21" fmla="*/ 0 h 180032"/>
              <a:gd name="connsiteX22" fmla="*/ 210603 w 2497501"/>
              <a:gd name="connsiteY22" fmla="*/ 180032 h 180032"/>
              <a:gd name="connsiteX23" fmla="*/ 0 w 2497501"/>
              <a:gd name="connsiteY23" fmla="*/ 180032 h 18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97501" h="180032">
                <a:moveTo>
                  <a:pt x="2286898" y="0"/>
                </a:moveTo>
                <a:lnTo>
                  <a:pt x="2497501" y="0"/>
                </a:lnTo>
                <a:lnTo>
                  <a:pt x="2370843" y="180032"/>
                </a:lnTo>
                <a:lnTo>
                  <a:pt x="2160240" y="180032"/>
                </a:lnTo>
                <a:close/>
                <a:moveTo>
                  <a:pt x="1854850" y="0"/>
                </a:moveTo>
                <a:lnTo>
                  <a:pt x="2065453" y="0"/>
                </a:lnTo>
                <a:lnTo>
                  <a:pt x="1938795" y="180032"/>
                </a:lnTo>
                <a:lnTo>
                  <a:pt x="1728192" y="180032"/>
                </a:lnTo>
                <a:close/>
                <a:moveTo>
                  <a:pt x="1422802" y="0"/>
                </a:moveTo>
                <a:lnTo>
                  <a:pt x="1633405" y="0"/>
                </a:lnTo>
                <a:lnTo>
                  <a:pt x="1506747" y="180032"/>
                </a:lnTo>
                <a:lnTo>
                  <a:pt x="1296144" y="180032"/>
                </a:lnTo>
                <a:close/>
                <a:moveTo>
                  <a:pt x="990754" y="0"/>
                </a:moveTo>
                <a:lnTo>
                  <a:pt x="1201357" y="0"/>
                </a:lnTo>
                <a:lnTo>
                  <a:pt x="1074699" y="180032"/>
                </a:lnTo>
                <a:lnTo>
                  <a:pt x="864096" y="180032"/>
                </a:lnTo>
                <a:close/>
                <a:moveTo>
                  <a:pt x="558706" y="0"/>
                </a:moveTo>
                <a:lnTo>
                  <a:pt x="769309" y="0"/>
                </a:lnTo>
                <a:lnTo>
                  <a:pt x="642651" y="180032"/>
                </a:lnTo>
                <a:lnTo>
                  <a:pt x="432048" y="180032"/>
                </a:lnTo>
                <a:close/>
                <a:moveTo>
                  <a:pt x="126658" y="0"/>
                </a:moveTo>
                <a:lnTo>
                  <a:pt x="337261" y="0"/>
                </a:lnTo>
                <a:lnTo>
                  <a:pt x="210603" y="180032"/>
                </a:lnTo>
                <a:lnTo>
                  <a:pt x="0" y="180032"/>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6" name="任意多边形 103"/>
          <p:cNvSpPr/>
          <p:nvPr/>
        </p:nvSpPr>
        <p:spPr>
          <a:xfrm>
            <a:off x="11857038" y="0"/>
            <a:ext cx="360363" cy="179388"/>
          </a:xfrm>
          <a:custGeom>
            <a:avLst/>
            <a:gdLst>
              <a:gd name="connsiteX0" fmla="*/ 45008 w 360040"/>
              <a:gd name="connsiteY0" fmla="*/ 0 h 180032"/>
              <a:gd name="connsiteX1" fmla="*/ 360040 w 360040"/>
              <a:gd name="connsiteY1" fmla="*/ 0 h 180032"/>
              <a:gd name="connsiteX2" fmla="*/ 360040 w 360040"/>
              <a:gd name="connsiteY2" fmla="*/ 180032 h 180032"/>
              <a:gd name="connsiteX3" fmla="*/ 0 w 360040"/>
              <a:gd name="connsiteY3" fmla="*/ 180032 h 180032"/>
            </a:gdLst>
            <a:ahLst/>
            <a:cxnLst>
              <a:cxn ang="0">
                <a:pos x="connsiteX0" y="connsiteY0"/>
              </a:cxn>
              <a:cxn ang="0">
                <a:pos x="connsiteX1" y="connsiteY1"/>
              </a:cxn>
              <a:cxn ang="0">
                <a:pos x="connsiteX2" y="connsiteY2"/>
              </a:cxn>
              <a:cxn ang="0">
                <a:pos x="connsiteX3" y="connsiteY3"/>
              </a:cxn>
            </a:cxnLst>
            <a:rect l="l" t="t" r="r" b="b"/>
            <a:pathLst>
              <a:path w="360040" h="180032">
                <a:moveTo>
                  <a:pt x="45008" y="0"/>
                </a:moveTo>
                <a:lnTo>
                  <a:pt x="360040" y="0"/>
                </a:lnTo>
                <a:lnTo>
                  <a:pt x="360040" y="180032"/>
                </a:lnTo>
                <a:lnTo>
                  <a:pt x="0" y="180032"/>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7" name="圆角矩形 86"/>
          <p:cNvSpPr/>
          <p:nvPr/>
        </p:nvSpPr>
        <p:spPr>
          <a:xfrm>
            <a:off x="-4762" y="-387350"/>
            <a:ext cx="1847850" cy="7920038"/>
          </a:xfrm>
          <a:prstGeom prst="roundRect">
            <a:avLst/>
          </a:pr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mn-lt"/>
              <a:ea typeface="+mn-ea"/>
              <a:cs typeface="+mn-ea"/>
              <a:sym typeface="+mn-lt"/>
            </a:endParaRPr>
          </a:p>
        </p:txBody>
      </p:sp>
      <p:cxnSp>
        <p:nvCxnSpPr>
          <p:cNvPr id="8" name="直接连接符 116"/>
          <p:cNvCxnSpPr/>
          <p:nvPr/>
        </p:nvCxnSpPr>
        <p:spPr>
          <a:xfrm>
            <a:off x="227013" y="6669088"/>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117"/>
          <p:cNvCxnSpPr/>
          <p:nvPr/>
        </p:nvCxnSpPr>
        <p:spPr>
          <a:xfrm>
            <a:off x="227013" y="6597650"/>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118"/>
          <p:cNvCxnSpPr/>
          <p:nvPr/>
        </p:nvCxnSpPr>
        <p:spPr>
          <a:xfrm>
            <a:off x="227013" y="6742113"/>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203" name="组合 119"/>
          <p:cNvGrpSpPr/>
          <p:nvPr userDrawn="1"/>
        </p:nvGrpSpPr>
        <p:grpSpPr>
          <a:xfrm>
            <a:off x="-101600" y="3373438"/>
            <a:ext cx="1944688" cy="144462"/>
            <a:chOff x="-96688" y="2708920"/>
            <a:chExt cx="1943521" cy="144016"/>
          </a:xfrm>
        </p:grpSpPr>
        <p:cxnSp>
          <p:nvCxnSpPr>
            <p:cNvPr id="12" name="直接连接符 120"/>
            <p:cNvCxnSpPr/>
            <p:nvPr/>
          </p:nvCxnSpPr>
          <p:spPr>
            <a:xfrm flipH="1">
              <a:off x="1199522"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1"/>
            <p:cNvCxnSpPr/>
            <p:nvPr/>
          </p:nvCxnSpPr>
          <p:spPr>
            <a:xfrm flipH="1">
              <a:off x="1270916"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22"/>
            <p:cNvCxnSpPr/>
            <p:nvPr/>
          </p:nvCxnSpPr>
          <p:spPr>
            <a:xfrm flipH="1">
              <a:off x="1343897"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23"/>
            <p:cNvCxnSpPr/>
            <p:nvPr/>
          </p:nvCxnSpPr>
          <p:spPr>
            <a:xfrm flipH="1">
              <a:off x="1415292"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24"/>
            <p:cNvCxnSpPr/>
            <p:nvPr/>
          </p:nvCxnSpPr>
          <p:spPr>
            <a:xfrm flipH="1">
              <a:off x="1488273"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25"/>
            <p:cNvCxnSpPr/>
            <p:nvPr/>
          </p:nvCxnSpPr>
          <p:spPr>
            <a:xfrm flipH="1">
              <a:off x="1559667"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26"/>
            <p:cNvCxnSpPr/>
            <p:nvPr/>
          </p:nvCxnSpPr>
          <p:spPr>
            <a:xfrm flipH="1">
              <a:off x="1631063"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27"/>
            <p:cNvCxnSpPr/>
            <p:nvPr/>
          </p:nvCxnSpPr>
          <p:spPr>
            <a:xfrm flipH="1">
              <a:off x="1702457"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28"/>
            <p:cNvCxnSpPr/>
            <p:nvPr/>
          </p:nvCxnSpPr>
          <p:spPr>
            <a:xfrm flipH="1">
              <a:off x="1120194"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129"/>
            <p:cNvCxnSpPr/>
            <p:nvPr/>
          </p:nvCxnSpPr>
          <p:spPr>
            <a:xfrm flipH="1">
              <a:off x="1055145"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130"/>
            <p:cNvCxnSpPr/>
            <p:nvPr/>
          </p:nvCxnSpPr>
          <p:spPr>
            <a:xfrm flipH="1">
              <a:off x="983751"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174"/>
            <p:cNvCxnSpPr/>
            <p:nvPr/>
          </p:nvCxnSpPr>
          <p:spPr>
            <a:xfrm flipH="1">
              <a:off x="910770"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175"/>
            <p:cNvCxnSpPr/>
            <p:nvPr/>
          </p:nvCxnSpPr>
          <p:spPr>
            <a:xfrm flipH="1">
              <a:off x="1772265" y="2781720"/>
              <a:ext cx="71395" cy="712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176"/>
            <p:cNvCxnSpPr/>
            <p:nvPr/>
          </p:nvCxnSpPr>
          <p:spPr>
            <a:xfrm flipH="1">
              <a:off x="839375"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177"/>
            <p:cNvCxnSpPr/>
            <p:nvPr/>
          </p:nvCxnSpPr>
          <p:spPr>
            <a:xfrm flipH="1">
              <a:off x="767981"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178"/>
            <p:cNvCxnSpPr/>
            <p:nvPr/>
          </p:nvCxnSpPr>
          <p:spPr>
            <a:xfrm flipH="1">
              <a:off x="695000"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179"/>
            <p:cNvCxnSpPr/>
            <p:nvPr/>
          </p:nvCxnSpPr>
          <p:spPr>
            <a:xfrm flipH="1">
              <a:off x="623604"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180"/>
            <p:cNvCxnSpPr/>
            <p:nvPr/>
          </p:nvCxnSpPr>
          <p:spPr>
            <a:xfrm flipH="1">
              <a:off x="550623"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181"/>
            <p:cNvCxnSpPr/>
            <p:nvPr/>
          </p:nvCxnSpPr>
          <p:spPr>
            <a:xfrm flipH="1">
              <a:off x="479229"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182"/>
            <p:cNvCxnSpPr/>
            <p:nvPr/>
          </p:nvCxnSpPr>
          <p:spPr>
            <a:xfrm flipH="1">
              <a:off x="407834"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183"/>
            <p:cNvCxnSpPr/>
            <p:nvPr/>
          </p:nvCxnSpPr>
          <p:spPr>
            <a:xfrm flipH="1">
              <a:off x="334853"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184"/>
            <p:cNvCxnSpPr/>
            <p:nvPr/>
          </p:nvCxnSpPr>
          <p:spPr>
            <a:xfrm flipH="1">
              <a:off x="263459"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185"/>
            <p:cNvCxnSpPr/>
            <p:nvPr/>
          </p:nvCxnSpPr>
          <p:spPr>
            <a:xfrm flipH="1">
              <a:off x="192064"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186"/>
            <p:cNvCxnSpPr/>
            <p:nvPr/>
          </p:nvCxnSpPr>
          <p:spPr>
            <a:xfrm flipH="1">
              <a:off x="119082"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187"/>
            <p:cNvCxnSpPr/>
            <p:nvPr/>
          </p:nvCxnSpPr>
          <p:spPr>
            <a:xfrm flipH="1">
              <a:off x="47688"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188"/>
            <p:cNvCxnSpPr/>
            <p:nvPr/>
          </p:nvCxnSpPr>
          <p:spPr>
            <a:xfrm flipH="1">
              <a:off x="-25294"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200"/>
            <p:cNvCxnSpPr/>
            <p:nvPr/>
          </p:nvCxnSpPr>
          <p:spPr>
            <a:xfrm flipH="1">
              <a:off x="-96688"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8204" name="组合 162"/>
          <p:cNvGrpSpPr/>
          <p:nvPr userDrawn="1"/>
        </p:nvGrpSpPr>
        <p:grpSpPr>
          <a:xfrm>
            <a:off x="-541337" y="1084263"/>
            <a:ext cx="2376487" cy="515937"/>
            <a:chOff x="-456728" y="881557"/>
            <a:chExt cx="2376264" cy="515798"/>
          </a:xfrm>
        </p:grpSpPr>
        <p:sp>
          <p:nvSpPr>
            <p:cNvPr id="40" name="六边形 163"/>
            <p:cNvSpPr/>
            <p:nvPr/>
          </p:nvSpPr>
          <p:spPr>
            <a:xfrm rot="5400000">
              <a:off x="206813" y="986280"/>
              <a:ext cx="328524" cy="287311"/>
            </a:xfrm>
            <a:prstGeom prst="hexagon">
              <a:avLst/>
            </a:prstGeom>
            <a:solidFill>
              <a:srgbClr val="20517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1800" b="0" i="0" u="none" strike="noStrike" kern="1200" cap="none" spc="0" normalizeH="0" baseline="0" noProof="0" dirty="0">
                <a:ln>
                  <a:noFill/>
                </a:ln>
                <a:solidFill>
                  <a:prstClr val="white"/>
                </a:solidFill>
                <a:effectLst/>
                <a:uLnTx/>
                <a:uFillTx/>
                <a:latin typeface="+mn-lt"/>
                <a:ea typeface="+mn-ea"/>
                <a:cs typeface="+mn-ea"/>
                <a:sym typeface="+mn-lt"/>
              </a:endParaRPr>
            </a:p>
          </p:txBody>
        </p:sp>
        <p:cxnSp>
          <p:nvCxnSpPr>
            <p:cNvPr id="41" name="直接连接符 164"/>
            <p:cNvCxnSpPr/>
            <p:nvPr/>
          </p:nvCxnSpPr>
          <p:spPr>
            <a:xfrm>
              <a:off x="551240" y="1156120"/>
              <a:ext cx="13682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矩形 165"/>
            <p:cNvSpPr/>
            <p:nvPr/>
          </p:nvSpPr>
          <p:spPr>
            <a:xfrm>
              <a:off x="695689" y="881557"/>
              <a:ext cx="1152416" cy="515798"/>
            </a:xfrm>
            <a:prstGeom prst="rect">
              <a:avLst/>
            </a:prstGeom>
            <a:solidFill>
              <a:srgbClr val="BDD19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srgbClr val="222222"/>
                </a:solidFill>
                <a:effectLst/>
                <a:uLnTx/>
                <a:uFillTx/>
                <a:latin typeface="+mn-lt"/>
                <a:ea typeface="+mn-ea"/>
                <a:cs typeface="+mn-ea"/>
                <a:sym typeface="+mn-lt"/>
              </a:endParaRPr>
            </a:p>
          </p:txBody>
        </p:sp>
        <p:sp>
          <p:nvSpPr>
            <p:cNvPr id="43" name="文本框 166"/>
            <p:cNvSpPr txBox="1">
              <a:spLocks noChangeArrowheads="1"/>
            </p:cNvSpPr>
            <p:nvPr/>
          </p:nvSpPr>
          <p:spPr bwMode="auto">
            <a:xfrm>
              <a:off x="622671" y="1022806"/>
              <a:ext cx="1152416" cy="276151"/>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1" i="0" u="none" strike="noStrike" kern="1200" cap="none" spc="0" normalizeH="0" baseline="0" noProof="0">
                <a:ln>
                  <a:noFill/>
                </a:ln>
                <a:solidFill>
                  <a:srgbClr val="20517C"/>
                </a:solidFill>
                <a:effectLst/>
                <a:uLnTx/>
                <a:uFillTx/>
                <a:latin typeface="Arial" panose="020B0604020202020204" pitchFamily="34" charset="0"/>
                <a:ea typeface="微软雅黑" panose="020B0503020204020204" charset="-122"/>
                <a:cs typeface="+mn-cs"/>
                <a:sym typeface="+mn-lt"/>
              </a:endParaRPr>
            </a:p>
          </p:txBody>
        </p:sp>
        <p:cxnSp>
          <p:nvCxnSpPr>
            <p:cNvPr id="44" name="直接连接符 167"/>
            <p:cNvCxnSpPr/>
            <p:nvPr/>
          </p:nvCxnSpPr>
          <p:spPr>
            <a:xfrm>
              <a:off x="-456728" y="1156120"/>
              <a:ext cx="6476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5" name="文本框 168"/>
          <p:cNvSpPr txBox="1">
            <a:spLocks noChangeArrowheads="1"/>
          </p:cNvSpPr>
          <p:nvPr/>
        </p:nvSpPr>
        <p:spPr bwMode="auto">
          <a:xfrm>
            <a:off x="623888" y="933450"/>
            <a:ext cx="935038" cy="27781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1" i="0" u="none" strike="noStrike" kern="1200" cap="none" spc="0" normalizeH="0" baseline="0" noProof="0">
              <a:ln>
                <a:noFill/>
              </a:ln>
              <a:solidFill>
                <a:srgbClr val="20517C"/>
              </a:solidFill>
              <a:effectLst/>
              <a:uLnTx/>
              <a:uFillTx/>
              <a:latin typeface="Arial" panose="020B0604020202020204" pitchFamily="34" charset="0"/>
              <a:ea typeface="微软雅黑" panose="020B0503020204020204" charset="-122"/>
              <a:cs typeface="+mn-cs"/>
              <a:sym typeface="+mn-lt"/>
            </a:endParaRPr>
          </a:p>
        </p:txBody>
      </p:sp>
      <p:cxnSp>
        <p:nvCxnSpPr>
          <p:cNvPr id="46" name="直接连接符 169"/>
          <p:cNvCxnSpPr/>
          <p:nvPr/>
        </p:nvCxnSpPr>
        <p:spPr>
          <a:xfrm>
            <a:off x="550863" y="1014413"/>
            <a:ext cx="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文本框 170"/>
          <p:cNvSpPr txBox="1">
            <a:spLocks noChangeArrowheads="1"/>
          </p:cNvSpPr>
          <p:nvPr/>
        </p:nvSpPr>
        <p:spPr bwMode="auto">
          <a:xfrm>
            <a:off x="623888" y="942975"/>
            <a:ext cx="576263" cy="3270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sym typeface="+mn-lt"/>
            </a:endParaRPr>
          </a:p>
        </p:txBody>
      </p:sp>
      <p:sp>
        <p:nvSpPr>
          <p:cNvPr id="48" name="文本框 171"/>
          <p:cNvSpPr txBox="1">
            <a:spLocks noChangeArrowheads="1"/>
          </p:cNvSpPr>
          <p:nvPr/>
        </p:nvSpPr>
        <p:spPr bwMode="auto">
          <a:xfrm>
            <a:off x="517525" y="1103313"/>
            <a:ext cx="1362075" cy="5016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4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sym typeface="+mn-lt"/>
              </a:rPr>
              <a:t>企业合并</a:t>
            </a:r>
            <a:endParaRPr kumimoji="0" lang="en-US" altLang="zh-CN" sz="14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sym typeface="+mn-lt"/>
            </a:endParaRPr>
          </a:p>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4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sym typeface="+mn-lt"/>
              </a:rPr>
              <a:t>概述</a:t>
            </a:r>
            <a:endParaRPr kumimoji="0" lang="en-US" altLang="zh-CN" sz="14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sym typeface="+mn-lt"/>
            </a:endParaRPr>
          </a:p>
        </p:txBody>
      </p:sp>
      <p:sp>
        <p:nvSpPr>
          <p:cNvPr id="49" name="文本框 172"/>
          <p:cNvSpPr txBox="1">
            <a:spLocks noChangeArrowheads="1"/>
          </p:cNvSpPr>
          <p:nvPr/>
        </p:nvSpPr>
        <p:spPr bwMode="auto">
          <a:xfrm>
            <a:off x="106363" y="1154113"/>
            <a:ext cx="360363" cy="3698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1</a:t>
            </a: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50" name="矩形 173"/>
          <p:cNvSpPr/>
          <p:nvPr/>
        </p:nvSpPr>
        <p:spPr>
          <a:xfrm>
            <a:off x="635000" y="1108075"/>
            <a:ext cx="1092200" cy="452438"/>
          </a:xfrm>
          <a:prstGeom prst="rect">
            <a:avLst/>
          </a:prstGeom>
          <a:noFill/>
          <a:ln w="190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srgbClr val="222222"/>
              </a:solidFill>
              <a:effectLst/>
              <a:uLnTx/>
              <a:uFillTx/>
              <a:latin typeface="+mn-lt"/>
              <a:ea typeface="+mn-ea"/>
              <a:cs typeface="+mn-ea"/>
              <a:sym typeface="+mn-lt"/>
            </a:endParaRPr>
          </a:p>
        </p:txBody>
      </p:sp>
      <p:grpSp>
        <p:nvGrpSpPr>
          <p:cNvPr id="8211" name="组合 189"/>
          <p:cNvGrpSpPr/>
          <p:nvPr userDrawn="1"/>
        </p:nvGrpSpPr>
        <p:grpSpPr>
          <a:xfrm>
            <a:off x="-541337" y="1700213"/>
            <a:ext cx="2376487" cy="720725"/>
            <a:chOff x="-456728" y="1704008"/>
            <a:chExt cx="2376264" cy="720080"/>
          </a:xfrm>
        </p:grpSpPr>
        <p:sp>
          <p:nvSpPr>
            <p:cNvPr id="52" name="六边形 190"/>
            <p:cNvSpPr/>
            <p:nvPr/>
          </p:nvSpPr>
          <p:spPr>
            <a:xfrm rot="5400000">
              <a:off x="206124" y="1937840"/>
              <a:ext cx="329904" cy="287311"/>
            </a:xfrm>
            <a:prstGeom prst="hexagon">
              <a:avLst/>
            </a:prstGeom>
            <a:solidFill>
              <a:srgbClr val="20517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1800" b="0" i="0" u="none" strike="noStrike" kern="1200" cap="none" spc="0" normalizeH="0" baseline="0" noProof="0" dirty="0">
                <a:ln>
                  <a:noFill/>
                </a:ln>
                <a:solidFill>
                  <a:prstClr val="white"/>
                </a:solidFill>
                <a:effectLst/>
                <a:uLnTx/>
                <a:uFillTx/>
                <a:latin typeface="+mn-lt"/>
                <a:ea typeface="+mn-ea"/>
                <a:cs typeface="+mn-ea"/>
                <a:sym typeface="+mn-lt"/>
              </a:endParaRPr>
            </a:p>
          </p:txBody>
        </p:sp>
        <p:cxnSp>
          <p:nvCxnSpPr>
            <p:cNvPr id="53" name="直接连接符 191"/>
            <p:cNvCxnSpPr/>
            <p:nvPr/>
          </p:nvCxnSpPr>
          <p:spPr>
            <a:xfrm>
              <a:off x="551240" y="2076736"/>
              <a:ext cx="13682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矩形 192"/>
            <p:cNvSpPr/>
            <p:nvPr/>
          </p:nvSpPr>
          <p:spPr>
            <a:xfrm>
              <a:off x="695689" y="1704008"/>
              <a:ext cx="1152416"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srgbClr val="222222"/>
                </a:solidFill>
                <a:effectLst/>
                <a:uLnTx/>
                <a:uFillTx/>
                <a:latin typeface="+mn-lt"/>
                <a:ea typeface="+mn-ea"/>
                <a:cs typeface="+mn-ea"/>
                <a:sym typeface="+mn-lt"/>
              </a:endParaRPr>
            </a:p>
          </p:txBody>
        </p:sp>
        <p:cxnSp>
          <p:nvCxnSpPr>
            <p:cNvPr id="55" name="直接连接符 193"/>
            <p:cNvCxnSpPr/>
            <p:nvPr/>
          </p:nvCxnSpPr>
          <p:spPr>
            <a:xfrm>
              <a:off x="-456728" y="2076736"/>
              <a:ext cx="6476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6" name="文本框 194"/>
          <p:cNvSpPr txBox="1">
            <a:spLocks noChangeArrowheads="1"/>
          </p:cNvSpPr>
          <p:nvPr/>
        </p:nvSpPr>
        <p:spPr bwMode="auto">
          <a:xfrm>
            <a:off x="681038" y="1731963"/>
            <a:ext cx="1079500" cy="7064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222222"/>
                </a:solidFill>
                <a:effectLst/>
                <a:uLnTx/>
                <a:uFillTx/>
                <a:latin typeface="Arial" panose="020B0604020202020204" pitchFamily="34" charset="0"/>
                <a:ea typeface="微软雅黑" panose="020B0503020204020204" charset="-122"/>
                <a:cs typeface="+mn-cs"/>
                <a:sym typeface="+mn-lt"/>
              </a:rPr>
              <a:t>同一控制下企业合并的会计处理</a:t>
            </a:r>
            <a:endParaRPr kumimoji="0" lang="zh-CN" altLang="en-US" sz="1400" b="0" i="0" u="none" strike="noStrike" kern="1200" cap="none" spc="0" normalizeH="0" baseline="0" noProof="0">
              <a:ln>
                <a:noFill/>
              </a:ln>
              <a:solidFill>
                <a:srgbClr val="222222"/>
              </a:solidFill>
              <a:effectLst/>
              <a:uLnTx/>
              <a:uFillTx/>
              <a:latin typeface="Arial" panose="020B0604020202020204" pitchFamily="34" charset="0"/>
              <a:ea typeface="微软雅黑" panose="020B0503020204020204" charset="-122"/>
              <a:cs typeface="+mn-cs"/>
              <a:sym typeface="+mn-lt"/>
            </a:endParaRPr>
          </a:p>
        </p:txBody>
      </p:sp>
      <p:sp>
        <p:nvSpPr>
          <p:cNvPr id="57" name="文本框 195"/>
          <p:cNvSpPr txBox="1">
            <a:spLocks noChangeArrowheads="1"/>
          </p:cNvSpPr>
          <p:nvPr/>
        </p:nvSpPr>
        <p:spPr bwMode="auto">
          <a:xfrm>
            <a:off x="106363" y="1908175"/>
            <a:ext cx="360363" cy="3683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2</a:t>
            </a: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nvGrpSpPr>
          <p:cNvPr id="8214" name="组合 196"/>
          <p:cNvGrpSpPr/>
          <p:nvPr userDrawn="1"/>
        </p:nvGrpSpPr>
        <p:grpSpPr>
          <a:xfrm>
            <a:off x="-542925" y="2536825"/>
            <a:ext cx="2376488" cy="719138"/>
            <a:chOff x="-456728" y="1704008"/>
            <a:chExt cx="2376264" cy="720080"/>
          </a:xfrm>
        </p:grpSpPr>
        <p:sp>
          <p:nvSpPr>
            <p:cNvPr id="59" name="六边形 197"/>
            <p:cNvSpPr/>
            <p:nvPr/>
          </p:nvSpPr>
          <p:spPr>
            <a:xfrm rot="5400000">
              <a:off x="206555" y="1937878"/>
              <a:ext cx="329043" cy="287310"/>
            </a:xfrm>
            <a:prstGeom prst="hexagon">
              <a:avLst/>
            </a:prstGeom>
            <a:solidFill>
              <a:srgbClr val="20517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1800" b="0" i="0" u="none" strike="noStrike" kern="1200" cap="none" spc="0" normalizeH="0" baseline="0" noProof="0" dirty="0">
                <a:ln>
                  <a:noFill/>
                </a:ln>
                <a:solidFill>
                  <a:prstClr val="white"/>
                </a:solidFill>
                <a:effectLst/>
                <a:uLnTx/>
                <a:uFillTx/>
                <a:latin typeface="+mn-lt"/>
                <a:ea typeface="+mn-ea"/>
                <a:cs typeface="+mn-ea"/>
                <a:sym typeface="+mn-lt"/>
              </a:endParaRPr>
            </a:p>
          </p:txBody>
        </p:sp>
        <p:cxnSp>
          <p:nvCxnSpPr>
            <p:cNvPr id="60" name="直接连接符 198"/>
            <p:cNvCxnSpPr/>
            <p:nvPr/>
          </p:nvCxnSpPr>
          <p:spPr>
            <a:xfrm>
              <a:off x="551240" y="2075970"/>
              <a:ext cx="13682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1" name="矩形 199"/>
            <p:cNvSpPr/>
            <p:nvPr/>
          </p:nvSpPr>
          <p:spPr>
            <a:xfrm>
              <a:off x="695688" y="1704008"/>
              <a:ext cx="1152416"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srgbClr val="222222"/>
                </a:solidFill>
                <a:effectLst/>
                <a:uLnTx/>
                <a:uFillTx/>
                <a:latin typeface="+mn-lt"/>
                <a:ea typeface="+mn-ea"/>
                <a:cs typeface="+mn-ea"/>
                <a:sym typeface="+mn-lt"/>
              </a:endParaRPr>
            </a:p>
          </p:txBody>
        </p:sp>
        <p:cxnSp>
          <p:nvCxnSpPr>
            <p:cNvPr id="62" name="直接连接符 201"/>
            <p:cNvCxnSpPr/>
            <p:nvPr/>
          </p:nvCxnSpPr>
          <p:spPr>
            <a:xfrm>
              <a:off x="-456728" y="2075970"/>
              <a:ext cx="64763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文本框 202"/>
          <p:cNvSpPr txBox="1">
            <a:spLocks noChangeArrowheads="1"/>
          </p:cNvSpPr>
          <p:nvPr/>
        </p:nvSpPr>
        <p:spPr bwMode="auto">
          <a:xfrm>
            <a:off x="106363" y="2733675"/>
            <a:ext cx="360363" cy="3683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3</a:t>
            </a: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64" name="文本框 205"/>
          <p:cNvSpPr txBox="1">
            <a:spLocks noChangeArrowheads="1"/>
          </p:cNvSpPr>
          <p:nvPr/>
        </p:nvSpPr>
        <p:spPr bwMode="auto">
          <a:xfrm>
            <a:off x="619125" y="2555875"/>
            <a:ext cx="1187450" cy="7064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222222"/>
                </a:solidFill>
                <a:effectLst/>
                <a:uLnTx/>
                <a:uFillTx/>
                <a:latin typeface="Arial" panose="020B0604020202020204" pitchFamily="34" charset="0"/>
                <a:ea typeface="微软雅黑" panose="020B0503020204020204" charset="-122"/>
                <a:cs typeface="+mn-cs"/>
                <a:sym typeface="+mn-lt"/>
              </a:rPr>
              <a:t>非同一控制下企业合并的会计处理</a:t>
            </a:r>
            <a:endParaRPr kumimoji="0" lang="zh-CN" altLang="en-US" sz="1400" b="0" i="0" u="none" strike="noStrike" kern="1200" cap="none" spc="0" normalizeH="0" baseline="0" noProof="0">
              <a:ln>
                <a:noFill/>
              </a:ln>
              <a:solidFill>
                <a:srgbClr val="222222"/>
              </a:solidFill>
              <a:effectLst/>
              <a:uLnTx/>
              <a:uFillTx/>
              <a:latin typeface="Arial" panose="020B0604020202020204" pitchFamily="34" charset="0"/>
              <a:ea typeface="微软雅黑" panose="020B0503020204020204" charset="-122"/>
              <a:cs typeface="+mn-cs"/>
              <a:sym typeface="+mn-lt"/>
            </a:endParaRPr>
          </a:p>
        </p:txBody>
      </p:sp>
      <p:cxnSp>
        <p:nvCxnSpPr>
          <p:cNvPr id="65" name="直接连接符 239"/>
          <p:cNvCxnSpPr/>
          <p:nvPr/>
        </p:nvCxnSpPr>
        <p:spPr>
          <a:xfrm>
            <a:off x="227013" y="257175"/>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直接连接符 240"/>
          <p:cNvCxnSpPr/>
          <p:nvPr/>
        </p:nvCxnSpPr>
        <p:spPr>
          <a:xfrm>
            <a:off x="227013" y="185738"/>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直接连接符 241"/>
          <p:cNvCxnSpPr/>
          <p:nvPr/>
        </p:nvCxnSpPr>
        <p:spPr>
          <a:xfrm>
            <a:off x="227013" y="328613"/>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任意多边形 67"/>
          <p:cNvSpPr/>
          <p:nvPr/>
        </p:nvSpPr>
        <p:spPr>
          <a:xfrm>
            <a:off x="4968875" y="620713"/>
            <a:ext cx="7223125" cy="84138"/>
          </a:xfrm>
          <a:custGeom>
            <a:avLst/>
            <a:gdLst>
              <a:gd name="connsiteX0" fmla="*/ 0 w 7223124"/>
              <a:gd name="connsiteY0" fmla="*/ 0 h 84025"/>
              <a:gd name="connsiteX1" fmla="*/ 7223124 w 7223124"/>
              <a:gd name="connsiteY1" fmla="*/ 0 h 84025"/>
              <a:gd name="connsiteX2" fmla="*/ 7223124 w 7223124"/>
              <a:gd name="connsiteY2" fmla="*/ 84025 h 84025"/>
              <a:gd name="connsiteX3" fmla="*/ 0 w 7223124"/>
              <a:gd name="connsiteY3" fmla="*/ 84025 h 84025"/>
            </a:gdLst>
            <a:ahLst/>
            <a:cxnLst>
              <a:cxn ang="0">
                <a:pos x="connsiteX0" y="connsiteY0"/>
              </a:cxn>
              <a:cxn ang="0">
                <a:pos x="connsiteX1" y="connsiteY1"/>
              </a:cxn>
              <a:cxn ang="0">
                <a:pos x="connsiteX2" y="connsiteY2"/>
              </a:cxn>
              <a:cxn ang="0">
                <a:pos x="connsiteX3" y="connsiteY3"/>
              </a:cxn>
            </a:cxnLst>
            <a:rect l="l" t="t" r="r" b="b"/>
            <a:pathLst>
              <a:path w="7223124" h="84025">
                <a:moveTo>
                  <a:pt x="0" y="0"/>
                </a:moveTo>
                <a:lnTo>
                  <a:pt x="7223124" y="0"/>
                </a:lnTo>
                <a:lnTo>
                  <a:pt x="7223124" y="84025"/>
                </a:lnTo>
                <a:lnTo>
                  <a:pt x="0" y="84025"/>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69" name="任意多边形 68"/>
          <p:cNvSpPr/>
          <p:nvPr/>
        </p:nvSpPr>
        <p:spPr>
          <a:xfrm>
            <a:off x="4943475" y="392113"/>
            <a:ext cx="7259638" cy="84138"/>
          </a:xfrm>
          <a:custGeom>
            <a:avLst/>
            <a:gdLst>
              <a:gd name="connsiteX0" fmla="*/ 6841539 w 7258450"/>
              <a:gd name="connsiteY0" fmla="*/ 0 h 84025"/>
              <a:gd name="connsiteX1" fmla="*/ 7258450 w 7258450"/>
              <a:gd name="connsiteY1" fmla="*/ 0 h 84025"/>
              <a:gd name="connsiteX2" fmla="*/ 7258450 w 7258450"/>
              <a:gd name="connsiteY2" fmla="*/ 84025 h 84025"/>
              <a:gd name="connsiteX3" fmla="*/ 6820532 w 7258450"/>
              <a:gd name="connsiteY3" fmla="*/ 84025 h 84025"/>
              <a:gd name="connsiteX4" fmla="*/ 0 w 7258450"/>
              <a:gd name="connsiteY4" fmla="*/ 0 h 84025"/>
              <a:gd name="connsiteX5" fmla="*/ 5373300 w 7258450"/>
              <a:gd name="connsiteY5" fmla="*/ 0 h 84025"/>
              <a:gd name="connsiteX6" fmla="*/ 5352293 w 7258450"/>
              <a:gd name="connsiteY6" fmla="*/ 84025 h 84025"/>
              <a:gd name="connsiteX7" fmla="*/ 0 w 7258450"/>
              <a:gd name="connsiteY7" fmla="*/ 84025 h 8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58450" h="84025">
                <a:moveTo>
                  <a:pt x="6841539" y="0"/>
                </a:moveTo>
                <a:lnTo>
                  <a:pt x="7258450" y="0"/>
                </a:lnTo>
                <a:lnTo>
                  <a:pt x="7258450" y="84025"/>
                </a:lnTo>
                <a:lnTo>
                  <a:pt x="6820532" y="84025"/>
                </a:lnTo>
                <a:close/>
                <a:moveTo>
                  <a:pt x="0" y="0"/>
                </a:moveTo>
                <a:lnTo>
                  <a:pt x="5373300" y="0"/>
                </a:lnTo>
                <a:lnTo>
                  <a:pt x="5352293" y="84025"/>
                </a:lnTo>
                <a:lnTo>
                  <a:pt x="0" y="84025"/>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文本框 72"/>
          <p:cNvSpPr txBox="1">
            <a:spLocks noChangeArrowheads="1"/>
          </p:cNvSpPr>
          <p:nvPr/>
        </p:nvSpPr>
        <p:spPr bwMode="auto">
          <a:xfrm>
            <a:off x="10631488" y="215900"/>
            <a:ext cx="1171575" cy="3556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95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返回首页</a:t>
            </a:r>
            <a:endParaRPr kumimoji="0" lang="zh-CN" altLang="en-US" sz="1800" b="0" i="0" u="none" strike="noStrike" kern="1200" cap="none" spc="0" normalizeH="0" baseline="0" noProof="0" dirty="0">
              <a:ln>
                <a:noFill/>
              </a:ln>
              <a:solidFill>
                <a:srgbClr val="20517C"/>
              </a:solidFill>
              <a:effectLst/>
              <a:uLnTx/>
              <a:uFillTx/>
              <a:latin typeface="微软雅黑" panose="020B0503020204020204" charset="-122"/>
              <a:ea typeface="微软雅黑" panose="020B0503020204020204" charset="-122"/>
              <a:cs typeface="+mn-cs"/>
            </a:endParaRPr>
          </a:p>
        </p:txBody>
      </p:sp>
      <p:sp>
        <p:nvSpPr>
          <p:cNvPr id="71" name="KSO_Shape"/>
          <p:cNvSpPr/>
          <p:nvPr/>
        </p:nvSpPr>
        <p:spPr>
          <a:xfrm>
            <a:off x="10394950" y="274638"/>
            <a:ext cx="211138" cy="227013"/>
          </a:xfrm>
          <a:custGeom>
            <a:avLst/>
            <a:gdLst>
              <a:gd name="connsiteX0" fmla="*/ 84274 w 494050"/>
              <a:gd name="connsiteY0" fmla="*/ 98107 h 531069"/>
              <a:gd name="connsiteX1" fmla="*/ 84423 w 494050"/>
              <a:gd name="connsiteY1" fmla="*/ 98165 h 531069"/>
              <a:gd name="connsiteX2" fmla="*/ 83683 w 494050"/>
              <a:gd name="connsiteY2" fmla="*/ 98867 h 531069"/>
              <a:gd name="connsiteX3" fmla="*/ 423146 w 494050"/>
              <a:gd name="connsiteY3" fmla="*/ 0 h 531069"/>
              <a:gd name="connsiteX4" fmla="*/ 395440 w 494050"/>
              <a:gd name="connsiteY4" fmla="*/ 62229 h 531069"/>
              <a:gd name="connsiteX5" fmla="*/ 406255 w 494050"/>
              <a:gd name="connsiteY5" fmla="*/ 71591 h 531069"/>
              <a:gd name="connsiteX6" fmla="*/ 494044 w 494050"/>
              <a:gd name="connsiteY6" fmla="*/ 276386 h 531069"/>
              <a:gd name="connsiteX7" fmla="*/ 493844 w 494050"/>
              <a:gd name="connsiteY7" fmla="*/ 291720 h 531069"/>
              <a:gd name="connsiteX8" fmla="*/ 489376 w 494050"/>
              <a:gd name="connsiteY8" fmla="*/ 331393 h 531069"/>
              <a:gd name="connsiteX9" fmla="*/ 274337 w 494050"/>
              <a:gd name="connsiteY9" fmla="*/ 529541 h 531069"/>
              <a:gd name="connsiteX10" fmla="*/ 20946 w 494050"/>
              <a:gd name="connsiteY10" fmla="*/ 383604 h 531069"/>
              <a:gd name="connsiteX11" fmla="*/ 69840 w 494050"/>
              <a:gd name="connsiteY11" fmla="*/ 111994 h 531069"/>
              <a:gd name="connsiteX12" fmla="*/ 83683 w 494050"/>
              <a:gd name="connsiteY12" fmla="*/ 98867 h 531069"/>
              <a:gd name="connsiteX13" fmla="*/ 82441 w 494050"/>
              <a:gd name="connsiteY13" fmla="*/ 100464 h 531069"/>
              <a:gd name="connsiteX14" fmla="*/ 46275 w 494050"/>
              <a:gd name="connsiteY14" fmla="*/ 342257 h 531069"/>
              <a:gd name="connsiteX15" fmla="*/ 231312 w 494050"/>
              <a:gd name="connsiteY15" fmla="*/ 478390 h 531069"/>
              <a:gd name="connsiteX16" fmla="*/ 425060 w 494050"/>
              <a:gd name="connsiteY16" fmla="*/ 284642 h 531069"/>
              <a:gd name="connsiteX17" fmla="*/ 362655 w 494050"/>
              <a:gd name="connsiteY17" fmla="*/ 142208 h 531069"/>
              <a:gd name="connsiteX18" fmla="*/ 360587 w 494050"/>
              <a:gd name="connsiteY18" fmla="*/ 140509 h 531069"/>
              <a:gd name="connsiteX19" fmla="*/ 336426 w 494050"/>
              <a:gd name="connsiteY19" fmla="*/ 194776 h 531069"/>
              <a:gd name="connsiteX20" fmla="*/ 214880 w 494050"/>
              <a:gd name="connsiteY20" fmla="*/ 23967 h 531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4050" h="531069">
                <a:moveTo>
                  <a:pt x="84274" y="98107"/>
                </a:moveTo>
                <a:cubicBezTo>
                  <a:pt x="84621" y="97719"/>
                  <a:pt x="84687" y="97734"/>
                  <a:pt x="84423" y="98165"/>
                </a:cubicBezTo>
                <a:lnTo>
                  <a:pt x="83683" y="98867"/>
                </a:lnTo>
                <a:close/>
                <a:moveTo>
                  <a:pt x="423146" y="0"/>
                </a:moveTo>
                <a:lnTo>
                  <a:pt x="395440" y="62229"/>
                </a:lnTo>
                <a:lnTo>
                  <a:pt x="406255" y="71591"/>
                </a:lnTo>
                <a:cubicBezTo>
                  <a:pt x="473633" y="133566"/>
                  <a:pt x="493625" y="204832"/>
                  <a:pt x="494044" y="276386"/>
                </a:cubicBezTo>
                <a:cubicBezTo>
                  <a:pt x="494073" y="281497"/>
                  <a:pt x="494003" y="286610"/>
                  <a:pt x="493844" y="291720"/>
                </a:cubicBezTo>
                <a:cubicBezTo>
                  <a:pt x="493432" y="304888"/>
                  <a:pt x="491960" y="318150"/>
                  <a:pt x="489376" y="331393"/>
                </a:cubicBezTo>
                <a:cubicBezTo>
                  <a:pt x="468702" y="437339"/>
                  <a:pt x="381617" y="517584"/>
                  <a:pt x="274337" y="529541"/>
                </a:cubicBezTo>
                <a:cubicBezTo>
                  <a:pt x="167057" y="541499"/>
                  <a:pt x="64440" y="482398"/>
                  <a:pt x="20946" y="383604"/>
                </a:cubicBezTo>
                <a:cubicBezTo>
                  <a:pt x="-19829" y="290984"/>
                  <a:pt x="215" y="183599"/>
                  <a:pt x="69840" y="111994"/>
                </a:cubicBezTo>
                <a:lnTo>
                  <a:pt x="83683" y="98867"/>
                </a:lnTo>
                <a:lnTo>
                  <a:pt x="82441" y="100464"/>
                </a:lnTo>
                <a:cubicBezTo>
                  <a:pt x="70421" y="116975"/>
                  <a:pt x="13101" y="209765"/>
                  <a:pt x="46275" y="342257"/>
                </a:cubicBezTo>
                <a:cubicBezTo>
                  <a:pt x="70805" y="421126"/>
                  <a:pt x="144371" y="478390"/>
                  <a:pt x="231312" y="478390"/>
                </a:cubicBezTo>
                <a:cubicBezTo>
                  <a:pt x="338316" y="478390"/>
                  <a:pt x="425060" y="391646"/>
                  <a:pt x="425060" y="284642"/>
                </a:cubicBezTo>
                <a:cubicBezTo>
                  <a:pt x="425060" y="228319"/>
                  <a:pt x="401027" y="177609"/>
                  <a:pt x="362655" y="142208"/>
                </a:cubicBezTo>
                <a:lnTo>
                  <a:pt x="360587" y="140509"/>
                </a:lnTo>
                <a:lnTo>
                  <a:pt x="336426" y="194776"/>
                </a:lnTo>
                <a:lnTo>
                  <a:pt x="214880" y="23967"/>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72" name="文本框 105">
            <a:hlinkClick r:id="rId3" action="ppaction://hlinkfile"/>
          </p:cNvPr>
          <p:cNvSpPr txBox="1">
            <a:spLocks noChangeArrowheads="1"/>
          </p:cNvSpPr>
          <p:nvPr/>
        </p:nvSpPr>
        <p:spPr bwMode="auto">
          <a:xfrm>
            <a:off x="623888" y="4083050"/>
            <a:ext cx="1008063" cy="325438"/>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会计准则</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3" name="文本框 106">
            <a:hlinkClick r:id="rId4" action="ppaction://hlinkfile"/>
          </p:cNvPr>
          <p:cNvSpPr txBox="1">
            <a:spLocks noChangeArrowheads="1"/>
          </p:cNvSpPr>
          <p:nvPr/>
        </p:nvSpPr>
        <p:spPr bwMode="auto">
          <a:xfrm>
            <a:off x="550863" y="3578225"/>
            <a:ext cx="1223963" cy="32702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en-US" altLang="zh-CN" sz="1600" b="0" i="0" u="none" strike="noStrike" kern="1200" cap="none" spc="0" normalizeH="0" baseline="0" noProof="0">
                <a:ln>
                  <a:noFill/>
                </a:ln>
                <a:solidFill>
                  <a:schemeClr val="bg1"/>
                </a:solidFill>
                <a:effectLst/>
                <a:uLnTx/>
                <a:uFillTx/>
                <a:latin typeface="微软雅黑" panose="020B0503020204020204" charset="-122"/>
                <a:ea typeface="宋体" panose="02010600030101010101" pitchFamily="2" charset="-122"/>
                <a:cs typeface="+mn-cs"/>
                <a:sym typeface="+mn-lt"/>
              </a:rPr>
              <a:t>CPA</a:t>
            </a: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考试题</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4" name="文本框 107">
            <a:hlinkClick r:id="rId5" action="ppaction://hlinkfile"/>
          </p:cNvPr>
          <p:cNvSpPr txBox="1">
            <a:spLocks noChangeArrowheads="1"/>
          </p:cNvSpPr>
          <p:nvPr/>
        </p:nvSpPr>
        <p:spPr bwMode="auto">
          <a:xfrm>
            <a:off x="623888" y="4614863"/>
            <a:ext cx="1008063" cy="32702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教学案列</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5" name="文本框 108">
            <a:hlinkClick r:id="rId6" action="ppaction://hlinkfile"/>
          </p:cNvPr>
          <p:cNvSpPr txBox="1">
            <a:spLocks noChangeArrowheads="1"/>
          </p:cNvSpPr>
          <p:nvPr/>
        </p:nvSpPr>
        <p:spPr bwMode="auto">
          <a:xfrm>
            <a:off x="623888" y="5119688"/>
            <a:ext cx="1008063" cy="325438"/>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教学大纲</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6" name="文本框 109">
            <a:hlinkClick r:id="rId7" action="ppaction://hlinkfile"/>
          </p:cNvPr>
          <p:cNvSpPr txBox="1">
            <a:spLocks noChangeArrowheads="1"/>
          </p:cNvSpPr>
          <p:nvPr/>
        </p:nvSpPr>
        <p:spPr bwMode="auto">
          <a:xfrm>
            <a:off x="582613" y="5637213"/>
            <a:ext cx="1081088" cy="32702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en-US" altLang="zh-CN"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 </a:t>
            </a: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教学视频</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7" name="文本框 110">
            <a:hlinkClick r:id="rId8" action="ppaction://hlinkfile"/>
          </p:cNvPr>
          <p:cNvSpPr txBox="1">
            <a:spLocks noChangeArrowheads="1"/>
          </p:cNvSpPr>
          <p:nvPr/>
        </p:nvSpPr>
        <p:spPr bwMode="auto">
          <a:xfrm>
            <a:off x="623888" y="6165850"/>
            <a:ext cx="1079500" cy="325438"/>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作业系统</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8" name="Freeform 9"/>
          <p:cNvSpPr>
            <a:spLocks noEditPoints="1" noChangeArrowheads="1"/>
          </p:cNvSpPr>
          <p:nvPr/>
        </p:nvSpPr>
        <p:spPr bwMode="auto">
          <a:xfrm>
            <a:off x="263525" y="4106863"/>
            <a:ext cx="290513" cy="287338"/>
          </a:xfrm>
          <a:custGeom>
            <a:avLst/>
            <a:gdLst>
              <a:gd name="T0" fmla="*/ 99 w 197"/>
              <a:gd name="T1" fmla="*/ 0 h 196"/>
              <a:gd name="T2" fmla="*/ 0 w 197"/>
              <a:gd name="T3" fmla="*/ 98 h 196"/>
              <a:gd name="T4" fmla="*/ 99 w 197"/>
              <a:gd name="T5" fmla="*/ 196 h 196"/>
              <a:gd name="T6" fmla="*/ 197 w 197"/>
              <a:gd name="T7" fmla="*/ 98 h 196"/>
              <a:gd name="T8" fmla="*/ 99 w 197"/>
              <a:gd name="T9" fmla="*/ 0 h 196"/>
              <a:gd name="T10" fmla="*/ 99 w 197"/>
              <a:gd name="T11" fmla="*/ 174 h 196"/>
              <a:gd name="T12" fmla="*/ 23 w 197"/>
              <a:gd name="T13" fmla="*/ 98 h 196"/>
              <a:gd name="T14" fmla="*/ 99 w 197"/>
              <a:gd name="T15" fmla="*/ 22 h 196"/>
              <a:gd name="T16" fmla="*/ 174 w 197"/>
              <a:gd name="T17" fmla="*/ 98 h 196"/>
              <a:gd name="T18" fmla="*/ 99 w 197"/>
              <a:gd name="T19" fmla="*/ 174 h 196"/>
              <a:gd name="T20" fmla="*/ 56 w 197"/>
              <a:gd name="T21" fmla="*/ 141 h 196"/>
              <a:gd name="T22" fmla="*/ 115 w 197"/>
              <a:gd name="T23" fmla="*/ 114 h 196"/>
              <a:gd name="T24" fmla="*/ 141 w 197"/>
              <a:gd name="T25" fmla="*/ 55 h 196"/>
              <a:gd name="T26" fmla="*/ 83 w 197"/>
              <a:gd name="T27" fmla="*/ 82 h 196"/>
              <a:gd name="T28" fmla="*/ 56 w 197"/>
              <a:gd name="T29" fmla="*/ 141 h 196"/>
              <a:gd name="T30" fmla="*/ 109 w 197"/>
              <a:gd name="T31" fmla="*/ 109 h 196"/>
              <a:gd name="T32" fmla="*/ 66 w 197"/>
              <a:gd name="T33" fmla="*/ 130 h 196"/>
              <a:gd name="T34" fmla="*/ 88 w 197"/>
              <a:gd name="T35" fmla="*/ 87 h 196"/>
              <a:gd name="T36" fmla="*/ 109 w 197"/>
              <a:gd name="T37" fmla="*/ 10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7" h="196">
                <a:moveTo>
                  <a:pt x="99" y="0"/>
                </a:moveTo>
                <a:cubicBezTo>
                  <a:pt x="44" y="0"/>
                  <a:pt x="0" y="44"/>
                  <a:pt x="0" y="98"/>
                </a:cubicBezTo>
                <a:cubicBezTo>
                  <a:pt x="0" y="152"/>
                  <a:pt x="44" y="196"/>
                  <a:pt x="99" y="196"/>
                </a:cubicBezTo>
                <a:cubicBezTo>
                  <a:pt x="153" y="196"/>
                  <a:pt x="197" y="152"/>
                  <a:pt x="197" y="98"/>
                </a:cubicBezTo>
                <a:cubicBezTo>
                  <a:pt x="197" y="44"/>
                  <a:pt x="153" y="0"/>
                  <a:pt x="99" y="0"/>
                </a:cubicBezTo>
                <a:close/>
                <a:moveTo>
                  <a:pt x="99" y="174"/>
                </a:moveTo>
                <a:cubicBezTo>
                  <a:pt x="57" y="174"/>
                  <a:pt x="23" y="140"/>
                  <a:pt x="23" y="98"/>
                </a:cubicBezTo>
                <a:cubicBezTo>
                  <a:pt x="23" y="56"/>
                  <a:pt x="57" y="22"/>
                  <a:pt x="99" y="22"/>
                </a:cubicBezTo>
                <a:cubicBezTo>
                  <a:pt x="140" y="22"/>
                  <a:pt x="174" y="56"/>
                  <a:pt x="174" y="98"/>
                </a:cubicBezTo>
                <a:cubicBezTo>
                  <a:pt x="174" y="140"/>
                  <a:pt x="140" y="174"/>
                  <a:pt x="99" y="174"/>
                </a:cubicBezTo>
                <a:close/>
                <a:moveTo>
                  <a:pt x="56" y="141"/>
                </a:moveTo>
                <a:cubicBezTo>
                  <a:pt x="115" y="114"/>
                  <a:pt x="115" y="114"/>
                  <a:pt x="115" y="114"/>
                </a:cubicBezTo>
                <a:cubicBezTo>
                  <a:pt x="141" y="55"/>
                  <a:pt x="141" y="55"/>
                  <a:pt x="141" y="55"/>
                </a:cubicBezTo>
                <a:cubicBezTo>
                  <a:pt x="83" y="82"/>
                  <a:pt x="83" y="82"/>
                  <a:pt x="83" y="82"/>
                </a:cubicBezTo>
                <a:lnTo>
                  <a:pt x="56" y="141"/>
                </a:lnTo>
                <a:close/>
                <a:moveTo>
                  <a:pt x="109" y="109"/>
                </a:moveTo>
                <a:cubicBezTo>
                  <a:pt x="66" y="130"/>
                  <a:pt x="66" y="130"/>
                  <a:pt x="66" y="130"/>
                </a:cubicBezTo>
                <a:cubicBezTo>
                  <a:pt x="88" y="87"/>
                  <a:pt x="88" y="87"/>
                  <a:pt x="88" y="87"/>
                </a:cubicBezTo>
                <a:lnTo>
                  <a:pt x="109" y="109"/>
                </a:lnTo>
                <a:close/>
              </a:path>
            </a:pathLst>
          </a:custGeom>
          <a:solidFill>
            <a:srgbClr val="FFFFFF"/>
          </a:solidFill>
          <a:ln>
            <a:noFill/>
          </a:ln>
        </p:spPr>
        <p:txBody>
          <a:bodyPr/>
          <a:lstStyle>
            <a:lvl1pPr>
              <a:defRPr sz="2000">
                <a:solidFill>
                  <a:schemeClr val="tx1"/>
                </a:solidFill>
                <a:latin typeface="Arial" panose="020B0604020202020204" pitchFamily="34" charset="0"/>
                <a:ea typeface="微软雅黑" panose="020B0503020204020204" charset="-122"/>
              </a:defRPr>
            </a:lvl1pPr>
            <a:lvl2pPr>
              <a:defRPr sz="2000">
                <a:solidFill>
                  <a:schemeClr val="tx1"/>
                </a:solidFill>
                <a:latin typeface="Arial" panose="020B0604020202020204" pitchFamily="34" charset="0"/>
                <a:ea typeface="微软雅黑" panose="020B0503020204020204" charset="-122"/>
              </a:defRPr>
            </a:lvl2pPr>
            <a:lvl3pPr>
              <a:defRPr sz="2000">
                <a:solidFill>
                  <a:schemeClr val="tx1"/>
                </a:solidFill>
                <a:latin typeface="Arial" panose="020B0604020202020204" pitchFamily="34" charset="0"/>
                <a:ea typeface="微软雅黑" panose="020B0503020204020204" charset="-122"/>
              </a:defRPr>
            </a:lvl3pPr>
            <a:lvl4pPr>
              <a:defRPr sz="2000">
                <a:solidFill>
                  <a:schemeClr val="tx1"/>
                </a:solidFill>
                <a:latin typeface="Arial" panose="020B0604020202020204" pitchFamily="34" charset="0"/>
                <a:ea typeface="微软雅黑" panose="020B0503020204020204" charset="-122"/>
              </a:defRPr>
            </a:lvl4pPr>
            <a:lvl5pPr>
              <a:defRPr sz="2000">
                <a:solidFill>
                  <a:schemeClr val="tx1"/>
                </a:solidFill>
                <a:latin typeface="Arial" panose="020B0604020202020204" pitchFamily="34" charset="0"/>
                <a:ea typeface="微软雅黑" panose="020B0503020204020204"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微软雅黑" panose="020B0503020204020204"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微软雅黑" panose="020B0503020204020204"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微软雅黑" panose="020B0503020204020204"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charset="-122"/>
              <a:cs typeface="+mn-cs"/>
            </a:endParaRPr>
          </a:p>
        </p:txBody>
      </p:sp>
      <p:sp>
        <p:nvSpPr>
          <p:cNvPr id="79" name="KSO_Shape"/>
          <p:cNvSpPr/>
          <p:nvPr/>
        </p:nvSpPr>
        <p:spPr bwMode="auto">
          <a:xfrm>
            <a:off x="263525" y="5116513"/>
            <a:ext cx="287338" cy="290513"/>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微软雅黑" panose="020B0503020204020204" charset="-122"/>
              <a:cs typeface="+mn-ea"/>
              <a:sym typeface="+mn-lt"/>
            </a:endParaRPr>
          </a:p>
        </p:txBody>
      </p:sp>
      <p:sp>
        <p:nvSpPr>
          <p:cNvPr id="80" name="KSO_Shape"/>
          <p:cNvSpPr/>
          <p:nvPr/>
        </p:nvSpPr>
        <p:spPr>
          <a:xfrm flipH="1">
            <a:off x="263525" y="4665663"/>
            <a:ext cx="287338" cy="203200"/>
          </a:xfrm>
          <a:custGeom>
            <a:avLst/>
            <a:gdLst>
              <a:gd name="connsiteX0" fmla="*/ 7782622 w 7782622"/>
              <a:gd name="connsiteY0" fmla="*/ 1956116 h 5514836"/>
              <a:gd name="connsiteX1" fmla="*/ 1120218 w 7782622"/>
              <a:gd name="connsiteY1" fmla="*/ 1956116 h 5514836"/>
              <a:gd name="connsiteX2" fmla="*/ 4 w 7782622"/>
              <a:gd name="connsiteY2" fmla="*/ 5514836 h 5514836"/>
              <a:gd name="connsiteX3" fmla="*/ 6662408 w 7782622"/>
              <a:gd name="connsiteY3" fmla="*/ 5514836 h 5514836"/>
              <a:gd name="connsiteX4" fmla="*/ 2210075 w 7782622"/>
              <a:gd name="connsiteY4" fmla="*/ 0 h 5514836"/>
              <a:gd name="connsiteX5" fmla="*/ 0 w 7782622"/>
              <a:gd name="connsiteY5" fmla="*/ 0 h 5514836"/>
              <a:gd name="connsiteX6" fmla="*/ 0 w 7782622"/>
              <a:gd name="connsiteY6" fmla="*/ 1356040 h 5514836"/>
              <a:gd name="connsiteX7" fmla="*/ 2 w 7782622"/>
              <a:gd name="connsiteY7" fmla="*/ 1356040 h 5514836"/>
              <a:gd name="connsiteX8" fmla="*/ 2 w 7782622"/>
              <a:gd name="connsiteY8" fmla="*/ 4425111 h 5514836"/>
              <a:gd name="connsiteX9" fmla="*/ 872566 w 7782622"/>
              <a:gd name="connsiteY9" fmla="*/ 1653131 h 5514836"/>
              <a:gd name="connsiteX10" fmla="*/ 6705945 w 7782622"/>
              <a:gd name="connsiteY10" fmla="*/ 1653131 h 5514836"/>
              <a:gd name="connsiteX11" fmla="*/ 6705945 w 7782622"/>
              <a:gd name="connsiteY11" fmla="*/ 984566 h 5514836"/>
              <a:gd name="connsiteX12" fmla="*/ 2611236 w 7782622"/>
              <a:gd name="connsiteY12" fmla="*/ 984566 h 551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82622" h="5514836">
                <a:moveTo>
                  <a:pt x="7782622" y="1956116"/>
                </a:moveTo>
                <a:lnTo>
                  <a:pt x="1120218" y="1956116"/>
                </a:lnTo>
                <a:lnTo>
                  <a:pt x="4" y="5514836"/>
                </a:lnTo>
                <a:lnTo>
                  <a:pt x="6662408" y="5514836"/>
                </a:lnTo>
                <a:close/>
                <a:moveTo>
                  <a:pt x="2210075" y="0"/>
                </a:moveTo>
                <a:lnTo>
                  <a:pt x="0" y="0"/>
                </a:lnTo>
                <a:lnTo>
                  <a:pt x="0" y="1356040"/>
                </a:lnTo>
                <a:lnTo>
                  <a:pt x="2" y="1356040"/>
                </a:lnTo>
                <a:lnTo>
                  <a:pt x="2" y="4425111"/>
                </a:lnTo>
                <a:lnTo>
                  <a:pt x="872566" y="1653131"/>
                </a:lnTo>
                <a:lnTo>
                  <a:pt x="6705945" y="1653131"/>
                </a:lnTo>
                <a:lnTo>
                  <a:pt x="6705945" y="984566"/>
                </a:lnTo>
                <a:lnTo>
                  <a:pt x="2611236" y="98456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81" name="KSO_Shape"/>
          <p:cNvSpPr/>
          <p:nvPr/>
        </p:nvSpPr>
        <p:spPr bwMode="auto">
          <a:xfrm flipV="1">
            <a:off x="263525" y="5661025"/>
            <a:ext cx="300038" cy="288925"/>
          </a:xfrm>
          <a:custGeom>
            <a:avLst/>
            <a:gdLst>
              <a:gd name="T0" fmla="*/ 1620166 w 3766"/>
              <a:gd name="T1" fmla="*/ 72220 h 3615"/>
              <a:gd name="T2" fmla="*/ 1800397 w 3766"/>
              <a:gd name="T3" fmla="*/ 252530 h 3615"/>
              <a:gd name="T4" fmla="*/ 1620166 w 3766"/>
              <a:gd name="T5" fmla="*/ 504582 h 3615"/>
              <a:gd name="T6" fmla="*/ 1800397 w 3766"/>
              <a:gd name="T7" fmla="*/ 1405178 h 3615"/>
              <a:gd name="T8" fmla="*/ 1620166 w 3766"/>
              <a:gd name="T9" fmla="*/ 1476919 h 3615"/>
              <a:gd name="T10" fmla="*/ 1800397 w 3766"/>
              <a:gd name="T11" fmla="*/ 1657229 h 3615"/>
              <a:gd name="T12" fmla="*/ 0 w 3766"/>
              <a:gd name="T13" fmla="*/ 1728971 h 3615"/>
              <a:gd name="T14" fmla="*/ 180231 w 3766"/>
              <a:gd name="T15" fmla="*/ 1657229 h 3615"/>
              <a:gd name="T16" fmla="*/ 0 w 3766"/>
              <a:gd name="T17" fmla="*/ 1476919 h 3615"/>
              <a:gd name="T18" fmla="*/ 36333 w 3766"/>
              <a:gd name="T19" fmla="*/ 1405178 h 3615"/>
              <a:gd name="T20" fmla="*/ 216086 w 3766"/>
              <a:gd name="T21" fmla="*/ 468711 h 3615"/>
              <a:gd name="T22" fmla="*/ 0 w 3766"/>
              <a:gd name="T23" fmla="*/ 324272 h 3615"/>
              <a:gd name="T24" fmla="*/ 180231 w 3766"/>
              <a:gd name="T25" fmla="*/ 252530 h 3615"/>
              <a:gd name="T26" fmla="*/ 0 w 3766"/>
              <a:gd name="T27" fmla="*/ 72220 h 3615"/>
              <a:gd name="T28" fmla="*/ 1800397 w 3766"/>
              <a:gd name="T29" fmla="*/ 0 h 3615"/>
              <a:gd name="T30" fmla="*/ 1187994 w 3766"/>
              <a:gd name="T31" fmla="*/ 1657229 h 3615"/>
              <a:gd name="T32" fmla="*/ 1476268 w 3766"/>
              <a:gd name="T33" fmla="*/ 1476919 h 3615"/>
              <a:gd name="T34" fmla="*/ 1187994 w 3766"/>
              <a:gd name="T35" fmla="*/ 1657229 h 3615"/>
              <a:gd name="T36" fmla="*/ 1044096 w 3766"/>
              <a:gd name="T37" fmla="*/ 1657229 h 3615"/>
              <a:gd name="T38" fmla="*/ 756301 w 3766"/>
              <a:gd name="T39" fmla="*/ 1476919 h 3615"/>
              <a:gd name="T40" fmla="*/ 324129 w 3766"/>
              <a:gd name="T41" fmla="*/ 1657229 h 3615"/>
              <a:gd name="T42" fmla="*/ 611925 w 3766"/>
              <a:gd name="T43" fmla="*/ 1476919 h 3615"/>
              <a:gd name="T44" fmla="*/ 324129 w 3766"/>
              <a:gd name="T45" fmla="*/ 1657229 h 3615"/>
              <a:gd name="T46" fmla="*/ 324129 w 3766"/>
              <a:gd name="T47" fmla="*/ 72220 h 3615"/>
              <a:gd name="T48" fmla="*/ 611925 w 3766"/>
              <a:gd name="T49" fmla="*/ 252530 h 3615"/>
              <a:gd name="T50" fmla="*/ 1044096 w 3766"/>
              <a:gd name="T51" fmla="*/ 72220 h 3615"/>
              <a:gd name="T52" fmla="*/ 756301 w 3766"/>
              <a:gd name="T53" fmla="*/ 252530 h 3615"/>
              <a:gd name="T54" fmla="*/ 1044096 w 3766"/>
              <a:gd name="T55" fmla="*/ 72220 h 3615"/>
              <a:gd name="T56" fmla="*/ 1187994 w 3766"/>
              <a:gd name="T57" fmla="*/ 72220 h 3615"/>
              <a:gd name="T58" fmla="*/ 1476268 w 3766"/>
              <a:gd name="T59" fmla="*/ 252530 h 3615"/>
              <a:gd name="T60" fmla="*/ 1512123 w 3766"/>
              <a:gd name="T61" fmla="*/ 504582 h 3615"/>
              <a:gd name="T62" fmla="*/ 503882 w 3766"/>
              <a:gd name="T63" fmla="*/ 324272 h 3615"/>
              <a:gd name="T64" fmla="*/ 324129 w 3766"/>
              <a:gd name="T65" fmla="*/ 1224867 h 3615"/>
              <a:gd name="T66" fmla="*/ 1332370 w 3766"/>
              <a:gd name="T67" fmla="*/ 1405178 h 3615"/>
              <a:gd name="T68" fmla="*/ 1512123 w 3766"/>
              <a:gd name="T69" fmla="*/ 504582 h 3615"/>
              <a:gd name="T70" fmla="*/ 438865 w 3766"/>
              <a:gd name="T71" fmla="*/ 885291 h 3615"/>
              <a:gd name="T72" fmla="*/ 1413163 w 3766"/>
              <a:gd name="T73" fmla="*/ 885291 h 3615"/>
              <a:gd name="T74" fmla="*/ 831357 w 3766"/>
              <a:gd name="T75" fmla="*/ 574889 h 3615"/>
              <a:gd name="T76" fmla="*/ 1176043 w 3766"/>
              <a:gd name="T77" fmla="*/ 858507 h 361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766" h="3615">
                <a:moveTo>
                  <a:pt x="3766" y="151"/>
                </a:moveTo>
                <a:cubicBezTo>
                  <a:pt x="3389" y="151"/>
                  <a:pt x="3389" y="151"/>
                  <a:pt x="3389" y="151"/>
                </a:cubicBezTo>
                <a:cubicBezTo>
                  <a:pt x="3389" y="528"/>
                  <a:pt x="3389" y="528"/>
                  <a:pt x="3389" y="528"/>
                </a:cubicBezTo>
                <a:cubicBezTo>
                  <a:pt x="3766" y="528"/>
                  <a:pt x="3766" y="528"/>
                  <a:pt x="3766" y="528"/>
                </a:cubicBezTo>
                <a:cubicBezTo>
                  <a:pt x="3766" y="678"/>
                  <a:pt x="3766" y="678"/>
                  <a:pt x="3766" y="678"/>
                </a:cubicBezTo>
                <a:cubicBezTo>
                  <a:pt x="3558" y="678"/>
                  <a:pt x="3389" y="847"/>
                  <a:pt x="3389" y="1055"/>
                </a:cubicBezTo>
                <a:cubicBezTo>
                  <a:pt x="3389" y="2561"/>
                  <a:pt x="3389" y="2561"/>
                  <a:pt x="3389" y="2561"/>
                </a:cubicBezTo>
                <a:cubicBezTo>
                  <a:pt x="3389" y="2769"/>
                  <a:pt x="3558" y="2938"/>
                  <a:pt x="3766" y="2938"/>
                </a:cubicBezTo>
                <a:cubicBezTo>
                  <a:pt x="3766" y="3088"/>
                  <a:pt x="3766" y="3088"/>
                  <a:pt x="3766" y="3088"/>
                </a:cubicBezTo>
                <a:cubicBezTo>
                  <a:pt x="3389" y="3088"/>
                  <a:pt x="3389" y="3088"/>
                  <a:pt x="3389" y="3088"/>
                </a:cubicBezTo>
                <a:cubicBezTo>
                  <a:pt x="3389" y="3465"/>
                  <a:pt x="3389" y="3465"/>
                  <a:pt x="3389" y="3465"/>
                </a:cubicBezTo>
                <a:cubicBezTo>
                  <a:pt x="3766" y="3465"/>
                  <a:pt x="3766" y="3465"/>
                  <a:pt x="3766" y="3465"/>
                </a:cubicBezTo>
                <a:cubicBezTo>
                  <a:pt x="3766" y="3615"/>
                  <a:pt x="3766" y="3615"/>
                  <a:pt x="3766" y="3615"/>
                </a:cubicBezTo>
                <a:cubicBezTo>
                  <a:pt x="0" y="3615"/>
                  <a:pt x="0" y="3615"/>
                  <a:pt x="0" y="3615"/>
                </a:cubicBezTo>
                <a:cubicBezTo>
                  <a:pt x="0" y="3465"/>
                  <a:pt x="0" y="3465"/>
                  <a:pt x="0" y="3465"/>
                </a:cubicBezTo>
                <a:cubicBezTo>
                  <a:pt x="377" y="3465"/>
                  <a:pt x="377" y="3465"/>
                  <a:pt x="377" y="3465"/>
                </a:cubicBezTo>
                <a:cubicBezTo>
                  <a:pt x="377" y="3088"/>
                  <a:pt x="377" y="3088"/>
                  <a:pt x="377" y="3088"/>
                </a:cubicBezTo>
                <a:cubicBezTo>
                  <a:pt x="0" y="3088"/>
                  <a:pt x="0" y="3088"/>
                  <a:pt x="0" y="3088"/>
                </a:cubicBezTo>
                <a:cubicBezTo>
                  <a:pt x="0" y="2938"/>
                  <a:pt x="0" y="2938"/>
                  <a:pt x="0" y="2938"/>
                </a:cubicBezTo>
                <a:cubicBezTo>
                  <a:pt x="76" y="2938"/>
                  <a:pt x="76" y="2938"/>
                  <a:pt x="76" y="2938"/>
                </a:cubicBezTo>
                <a:cubicBezTo>
                  <a:pt x="283" y="2938"/>
                  <a:pt x="452" y="2769"/>
                  <a:pt x="452" y="2561"/>
                </a:cubicBezTo>
                <a:cubicBezTo>
                  <a:pt x="452" y="980"/>
                  <a:pt x="452" y="980"/>
                  <a:pt x="452" y="980"/>
                </a:cubicBezTo>
                <a:cubicBezTo>
                  <a:pt x="452" y="772"/>
                  <a:pt x="283" y="678"/>
                  <a:pt x="76" y="678"/>
                </a:cubicBezTo>
                <a:cubicBezTo>
                  <a:pt x="0" y="678"/>
                  <a:pt x="0" y="678"/>
                  <a:pt x="0" y="678"/>
                </a:cubicBezTo>
                <a:cubicBezTo>
                  <a:pt x="0" y="528"/>
                  <a:pt x="0" y="528"/>
                  <a:pt x="0" y="528"/>
                </a:cubicBezTo>
                <a:cubicBezTo>
                  <a:pt x="377" y="528"/>
                  <a:pt x="377" y="528"/>
                  <a:pt x="377" y="528"/>
                </a:cubicBezTo>
                <a:cubicBezTo>
                  <a:pt x="377" y="151"/>
                  <a:pt x="377" y="151"/>
                  <a:pt x="377" y="151"/>
                </a:cubicBezTo>
                <a:cubicBezTo>
                  <a:pt x="0" y="151"/>
                  <a:pt x="0" y="151"/>
                  <a:pt x="0" y="151"/>
                </a:cubicBezTo>
                <a:cubicBezTo>
                  <a:pt x="0" y="0"/>
                  <a:pt x="0" y="0"/>
                  <a:pt x="0" y="0"/>
                </a:cubicBezTo>
                <a:cubicBezTo>
                  <a:pt x="3766" y="0"/>
                  <a:pt x="3766" y="0"/>
                  <a:pt x="3766" y="0"/>
                </a:cubicBezTo>
                <a:lnTo>
                  <a:pt x="3766" y="151"/>
                </a:lnTo>
                <a:close/>
                <a:moveTo>
                  <a:pt x="2485" y="3465"/>
                </a:moveTo>
                <a:cubicBezTo>
                  <a:pt x="3088" y="3465"/>
                  <a:pt x="3088" y="3465"/>
                  <a:pt x="3088" y="3465"/>
                </a:cubicBezTo>
                <a:cubicBezTo>
                  <a:pt x="3088" y="3088"/>
                  <a:pt x="3088" y="3088"/>
                  <a:pt x="3088" y="3088"/>
                </a:cubicBezTo>
                <a:cubicBezTo>
                  <a:pt x="2485" y="3088"/>
                  <a:pt x="2485" y="3088"/>
                  <a:pt x="2485" y="3088"/>
                </a:cubicBezTo>
                <a:lnTo>
                  <a:pt x="2485" y="3465"/>
                </a:lnTo>
                <a:close/>
                <a:moveTo>
                  <a:pt x="1582" y="3465"/>
                </a:moveTo>
                <a:cubicBezTo>
                  <a:pt x="2184" y="3465"/>
                  <a:pt x="2184" y="3465"/>
                  <a:pt x="2184" y="3465"/>
                </a:cubicBezTo>
                <a:cubicBezTo>
                  <a:pt x="2184" y="3088"/>
                  <a:pt x="2184" y="3088"/>
                  <a:pt x="2184" y="3088"/>
                </a:cubicBezTo>
                <a:cubicBezTo>
                  <a:pt x="1582" y="3088"/>
                  <a:pt x="1582" y="3088"/>
                  <a:pt x="1582" y="3088"/>
                </a:cubicBezTo>
                <a:lnTo>
                  <a:pt x="1582" y="3465"/>
                </a:lnTo>
                <a:close/>
                <a:moveTo>
                  <a:pt x="678" y="3465"/>
                </a:moveTo>
                <a:cubicBezTo>
                  <a:pt x="1280" y="3465"/>
                  <a:pt x="1280" y="3465"/>
                  <a:pt x="1280" y="3465"/>
                </a:cubicBezTo>
                <a:cubicBezTo>
                  <a:pt x="1280" y="3088"/>
                  <a:pt x="1280" y="3088"/>
                  <a:pt x="1280" y="3088"/>
                </a:cubicBezTo>
                <a:cubicBezTo>
                  <a:pt x="678" y="3088"/>
                  <a:pt x="678" y="3088"/>
                  <a:pt x="678" y="3088"/>
                </a:cubicBezTo>
                <a:lnTo>
                  <a:pt x="678" y="3465"/>
                </a:lnTo>
                <a:close/>
                <a:moveTo>
                  <a:pt x="1280" y="151"/>
                </a:moveTo>
                <a:cubicBezTo>
                  <a:pt x="678" y="151"/>
                  <a:pt x="678" y="151"/>
                  <a:pt x="678" y="151"/>
                </a:cubicBezTo>
                <a:cubicBezTo>
                  <a:pt x="678" y="528"/>
                  <a:pt x="678" y="528"/>
                  <a:pt x="678" y="528"/>
                </a:cubicBezTo>
                <a:cubicBezTo>
                  <a:pt x="1280" y="528"/>
                  <a:pt x="1280" y="528"/>
                  <a:pt x="1280" y="528"/>
                </a:cubicBezTo>
                <a:lnTo>
                  <a:pt x="1280" y="151"/>
                </a:lnTo>
                <a:close/>
                <a:moveTo>
                  <a:pt x="2184" y="151"/>
                </a:moveTo>
                <a:cubicBezTo>
                  <a:pt x="1582" y="151"/>
                  <a:pt x="1582" y="151"/>
                  <a:pt x="1582" y="151"/>
                </a:cubicBezTo>
                <a:cubicBezTo>
                  <a:pt x="1582" y="528"/>
                  <a:pt x="1582" y="528"/>
                  <a:pt x="1582" y="528"/>
                </a:cubicBezTo>
                <a:cubicBezTo>
                  <a:pt x="2184" y="528"/>
                  <a:pt x="2184" y="528"/>
                  <a:pt x="2184" y="528"/>
                </a:cubicBezTo>
                <a:lnTo>
                  <a:pt x="2184" y="151"/>
                </a:lnTo>
                <a:close/>
                <a:moveTo>
                  <a:pt x="3088" y="151"/>
                </a:moveTo>
                <a:cubicBezTo>
                  <a:pt x="2485" y="151"/>
                  <a:pt x="2485" y="151"/>
                  <a:pt x="2485" y="151"/>
                </a:cubicBezTo>
                <a:cubicBezTo>
                  <a:pt x="2485" y="528"/>
                  <a:pt x="2485" y="528"/>
                  <a:pt x="2485" y="528"/>
                </a:cubicBezTo>
                <a:cubicBezTo>
                  <a:pt x="3088" y="528"/>
                  <a:pt x="3088" y="528"/>
                  <a:pt x="3088" y="528"/>
                </a:cubicBezTo>
                <a:lnTo>
                  <a:pt x="3088" y="151"/>
                </a:lnTo>
                <a:close/>
                <a:moveTo>
                  <a:pt x="3163" y="1055"/>
                </a:moveTo>
                <a:cubicBezTo>
                  <a:pt x="3163" y="847"/>
                  <a:pt x="2995" y="678"/>
                  <a:pt x="2787" y="678"/>
                </a:cubicBezTo>
                <a:cubicBezTo>
                  <a:pt x="1054" y="678"/>
                  <a:pt x="1054" y="678"/>
                  <a:pt x="1054" y="678"/>
                </a:cubicBezTo>
                <a:cubicBezTo>
                  <a:pt x="847" y="678"/>
                  <a:pt x="678" y="772"/>
                  <a:pt x="678" y="980"/>
                </a:cubicBezTo>
                <a:cubicBezTo>
                  <a:pt x="678" y="2561"/>
                  <a:pt x="678" y="2561"/>
                  <a:pt x="678" y="2561"/>
                </a:cubicBezTo>
                <a:cubicBezTo>
                  <a:pt x="678" y="2769"/>
                  <a:pt x="847" y="2938"/>
                  <a:pt x="1054" y="2938"/>
                </a:cubicBezTo>
                <a:cubicBezTo>
                  <a:pt x="2787" y="2938"/>
                  <a:pt x="2787" y="2938"/>
                  <a:pt x="2787" y="2938"/>
                </a:cubicBezTo>
                <a:cubicBezTo>
                  <a:pt x="2995" y="2938"/>
                  <a:pt x="3163" y="2769"/>
                  <a:pt x="3163" y="2561"/>
                </a:cubicBezTo>
                <a:lnTo>
                  <a:pt x="3163" y="1055"/>
                </a:lnTo>
                <a:close/>
                <a:moveTo>
                  <a:pt x="1937" y="2845"/>
                </a:moveTo>
                <a:cubicBezTo>
                  <a:pt x="1374" y="2845"/>
                  <a:pt x="918" y="2414"/>
                  <a:pt x="918" y="1851"/>
                </a:cubicBezTo>
                <a:cubicBezTo>
                  <a:pt x="918" y="1288"/>
                  <a:pt x="1374" y="832"/>
                  <a:pt x="1937" y="832"/>
                </a:cubicBezTo>
                <a:cubicBezTo>
                  <a:pt x="2499" y="832"/>
                  <a:pt x="2956" y="1288"/>
                  <a:pt x="2956" y="1851"/>
                </a:cubicBezTo>
                <a:cubicBezTo>
                  <a:pt x="2956" y="2414"/>
                  <a:pt x="2499" y="2845"/>
                  <a:pt x="1937" y="2845"/>
                </a:cubicBezTo>
                <a:close/>
                <a:moveTo>
                  <a:pt x="1739" y="1202"/>
                </a:moveTo>
                <a:cubicBezTo>
                  <a:pt x="1739" y="2402"/>
                  <a:pt x="1739" y="2402"/>
                  <a:pt x="1739" y="2402"/>
                </a:cubicBezTo>
                <a:cubicBezTo>
                  <a:pt x="2460" y="1795"/>
                  <a:pt x="2460" y="1795"/>
                  <a:pt x="2460" y="1795"/>
                </a:cubicBezTo>
                <a:lnTo>
                  <a:pt x="1739" y="1202"/>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微软雅黑" panose="020B0503020204020204" charset="-122"/>
              <a:cs typeface="+mn-ea"/>
              <a:sym typeface="+mn-lt"/>
            </a:endParaRPr>
          </a:p>
        </p:txBody>
      </p:sp>
      <p:sp>
        <p:nvSpPr>
          <p:cNvPr id="82" name="KSO_Shape"/>
          <p:cNvSpPr/>
          <p:nvPr/>
        </p:nvSpPr>
        <p:spPr bwMode="auto">
          <a:xfrm>
            <a:off x="263525" y="6202363"/>
            <a:ext cx="360363" cy="250825"/>
          </a:xfrm>
          <a:custGeom>
            <a:avLst/>
            <a:gdLst>
              <a:gd name="T0" fmla="*/ 1352369 w 8041"/>
              <a:gd name="T1" fmla="*/ 1071372 h 5610"/>
              <a:gd name="T2" fmla="*/ 913745 w 8041"/>
              <a:gd name="T3" fmla="*/ 1256091 h 5610"/>
              <a:gd name="T4" fmla="*/ 438624 w 8041"/>
              <a:gd name="T5" fmla="*/ 1083462 h 5610"/>
              <a:gd name="T6" fmla="*/ 0 w 8041"/>
              <a:gd name="T7" fmla="*/ 1250270 h 5610"/>
              <a:gd name="T8" fmla="*/ 132774 w 8041"/>
              <a:gd name="T9" fmla="*/ 124266 h 5610"/>
              <a:gd name="T10" fmla="*/ 496391 w 8041"/>
              <a:gd name="T11" fmla="*/ 0 h 5610"/>
              <a:gd name="T12" fmla="*/ 865606 w 8041"/>
              <a:gd name="T13" fmla="*/ 118444 h 5610"/>
              <a:gd name="T14" fmla="*/ 1225416 w 8041"/>
              <a:gd name="T15" fmla="*/ 12091 h 5610"/>
              <a:gd name="T16" fmla="*/ 1558135 w 8041"/>
              <a:gd name="T17" fmla="*/ 66723 h 5610"/>
              <a:gd name="T18" fmla="*/ 1800397 w 8041"/>
              <a:gd name="T19" fmla="*/ 1256091 h 5610"/>
              <a:gd name="T20" fmla="*/ 1352369 w 8041"/>
              <a:gd name="T21" fmla="*/ 1071372 h 5610"/>
              <a:gd name="T22" fmla="*/ 524379 w 8041"/>
              <a:gd name="T23" fmla="*/ 70305 h 5610"/>
              <a:gd name="T24" fmla="*/ 463030 w 8041"/>
              <a:gd name="T25" fmla="*/ 986737 h 5610"/>
              <a:gd name="T26" fmla="*/ 901654 w 8041"/>
              <a:gd name="T27" fmla="*/ 1181532 h 5610"/>
              <a:gd name="T28" fmla="*/ 878368 w 8041"/>
              <a:gd name="T29" fmla="*/ 191436 h 5610"/>
              <a:gd name="T30" fmla="*/ 877249 w 8041"/>
              <a:gd name="T31" fmla="*/ 192108 h 5610"/>
              <a:gd name="T32" fmla="*/ 524379 w 8041"/>
              <a:gd name="T33" fmla="*/ 70305 h 5610"/>
              <a:gd name="T34" fmla="*/ 1507309 w 8041"/>
              <a:gd name="T35" fmla="*/ 128520 h 5610"/>
              <a:gd name="T36" fmla="*/ 1241761 w 8041"/>
              <a:gd name="T37" fmla="*/ 90456 h 5610"/>
              <a:gd name="T38" fmla="*/ 1338039 w 8041"/>
              <a:gd name="T39" fmla="*/ 970392 h 5610"/>
              <a:gd name="T40" fmla="*/ 1694491 w 8041"/>
              <a:gd name="T41" fmla="*/ 1125332 h 5610"/>
              <a:gd name="T42" fmla="*/ 1507309 w 8041"/>
              <a:gd name="T43" fmla="*/ 128520 h 56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41" h="5610">
                <a:moveTo>
                  <a:pt x="6040" y="4785"/>
                </a:moveTo>
                <a:lnTo>
                  <a:pt x="4081" y="5610"/>
                </a:lnTo>
                <a:lnTo>
                  <a:pt x="1959" y="4839"/>
                </a:lnTo>
                <a:lnTo>
                  <a:pt x="0" y="5584"/>
                </a:lnTo>
                <a:lnTo>
                  <a:pt x="593" y="555"/>
                </a:lnTo>
                <a:lnTo>
                  <a:pt x="2217" y="0"/>
                </a:lnTo>
                <a:lnTo>
                  <a:pt x="3866" y="529"/>
                </a:lnTo>
                <a:lnTo>
                  <a:pt x="5473" y="54"/>
                </a:lnTo>
                <a:lnTo>
                  <a:pt x="6959" y="298"/>
                </a:lnTo>
                <a:lnTo>
                  <a:pt x="8041" y="5610"/>
                </a:lnTo>
                <a:lnTo>
                  <a:pt x="6040" y="4785"/>
                </a:lnTo>
                <a:close/>
                <a:moveTo>
                  <a:pt x="2342" y="314"/>
                </a:moveTo>
                <a:lnTo>
                  <a:pt x="2068" y="4407"/>
                </a:lnTo>
                <a:lnTo>
                  <a:pt x="4027" y="5277"/>
                </a:lnTo>
                <a:lnTo>
                  <a:pt x="3923" y="855"/>
                </a:lnTo>
                <a:lnTo>
                  <a:pt x="3918" y="858"/>
                </a:lnTo>
                <a:lnTo>
                  <a:pt x="2342" y="314"/>
                </a:lnTo>
                <a:close/>
                <a:moveTo>
                  <a:pt x="6732" y="574"/>
                </a:moveTo>
                <a:lnTo>
                  <a:pt x="5546" y="404"/>
                </a:lnTo>
                <a:lnTo>
                  <a:pt x="5976" y="4334"/>
                </a:lnTo>
                <a:lnTo>
                  <a:pt x="7568" y="5026"/>
                </a:lnTo>
                <a:lnTo>
                  <a:pt x="6732" y="574"/>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微软雅黑" panose="020B0503020204020204" charset="-122"/>
              <a:cs typeface="+mn-ea"/>
              <a:sym typeface="+mn-lt"/>
            </a:endParaRPr>
          </a:p>
        </p:txBody>
      </p:sp>
      <p:sp>
        <p:nvSpPr>
          <p:cNvPr id="83" name="KSO_Shape"/>
          <p:cNvSpPr/>
          <p:nvPr/>
        </p:nvSpPr>
        <p:spPr bwMode="auto">
          <a:xfrm>
            <a:off x="263525" y="3573463"/>
            <a:ext cx="338138" cy="287338"/>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微软雅黑" panose="020B0503020204020204" charset="-122"/>
              <a:cs typeface="+mn-ea"/>
              <a:sym typeface="+mn-lt"/>
            </a:endParaRPr>
          </a:p>
        </p:txBody>
      </p:sp>
      <p:pic>
        <p:nvPicPr>
          <p:cNvPr id="8236" name="图片 94"/>
          <p:cNvPicPr>
            <a:picLocks noChangeAspect="1"/>
          </p:cNvPicPr>
          <p:nvPr userDrawn="1"/>
        </p:nvPicPr>
        <p:blipFill>
          <a:blip r:embed="rId9"/>
          <a:stretch>
            <a:fillRect/>
          </a:stretch>
        </p:blipFill>
        <p:spPr>
          <a:xfrm>
            <a:off x="2373313" y="33338"/>
            <a:ext cx="2527300" cy="979487"/>
          </a:xfrm>
          <a:prstGeom prst="rect">
            <a:avLst/>
          </a:prstGeom>
          <a:noFill/>
          <a:ln w="9525">
            <a:noFill/>
          </a:ln>
        </p:spPr>
      </p:pic>
      <p:cxnSp>
        <p:nvCxnSpPr>
          <p:cNvPr id="85" name="直接连接符 187"/>
          <p:cNvCxnSpPr/>
          <p:nvPr/>
        </p:nvCxnSpPr>
        <p:spPr>
          <a:xfrm>
            <a:off x="1271588" y="650875"/>
            <a:ext cx="5762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6" name="直接连接符 188"/>
          <p:cNvCxnSpPr/>
          <p:nvPr/>
        </p:nvCxnSpPr>
        <p:spPr>
          <a:xfrm>
            <a:off x="-25400" y="650875"/>
            <a:ext cx="6492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7" name="圆角矩形 189"/>
          <p:cNvSpPr/>
          <p:nvPr/>
        </p:nvSpPr>
        <p:spPr>
          <a:xfrm>
            <a:off x="334963" y="390525"/>
            <a:ext cx="1223963" cy="5715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1200" b="0" i="0" u="none" strike="noStrike" kern="1200" cap="none" spc="0" normalizeH="0" baseline="0" noProof="0" dirty="0">
              <a:ln>
                <a:noFill/>
              </a:ln>
              <a:solidFill>
                <a:srgbClr val="222222"/>
              </a:solidFill>
              <a:effectLst/>
              <a:uLnTx/>
              <a:uFillTx/>
              <a:latin typeface="+mn-lt"/>
              <a:ea typeface="+mn-ea"/>
              <a:cs typeface="+mn-ea"/>
              <a:sym typeface="+mn-lt"/>
            </a:endParaRPr>
          </a:p>
        </p:txBody>
      </p:sp>
      <p:sp>
        <p:nvSpPr>
          <p:cNvPr id="88" name="文本框 190"/>
          <p:cNvSpPr txBox="1">
            <a:spLocks noChangeArrowheads="1"/>
          </p:cNvSpPr>
          <p:nvPr/>
        </p:nvSpPr>
        <p:spPr bwMode="auto">
          <a:xfrm>
            <a:off x="338138" y="387350"/>
            <a:ext cx="1220788" cy="560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charset="-122"/>
                <a:cs typeface="+mn-cs"/>
                <a:sym typeface="+mn-lt"/>
              </a:rPr>
              <a:t> 第三章</a:t>
            </a:r>
            <a:endParaRPr kumimoji="0" lang="en-US" altLang="zh-CN" sz="16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charset="-122"/>
              <a:cs typeface="+mn-cs"/>
              <a:sym typeface="+mn-lt"/>
            </a:endParaRPr>
          </a:p>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charset="-122"/>
                <a:cs typeface="+mn-cs"/>
                <a:sym typeface="+mn-lt"/>
              </a:rPr>
              <a:t>企业合并</a:t>
            </a:r>
            <a:endParaRPr kumimoji="0" lang="zh-CN" altLang="en-US" sz="16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charset="-122"/>
              <a:cs typeface="+mn-cs"/>
              <a:sym typeface="+mn-lt"/>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2_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任意多边形 96"/>
          <p:cNvSpPr/>
          <p:nvPr/>
        </p:nvSpPr>
        <p:spPr>
          <a:xfrm>
            <a:off x="4968875" y="692150"/>
            <a:ext cx="7223125" cy="84138"/>
          </a:xfrm>
          <a:custGeom>
            <a:avLst/>
            <a:gdLst>
              <a:gd name="connsiteX0" fmla="*/ 0 w 7223124"/>
              <a:gd name="connsiteY0" fmla="*/ 0 h 84025"/>
              <a:gd name="connsiteX1" fmla="*/ 7223124 w 7223124"/>
              <a:gd name="connsiteY1" fmla="*/ 0 h 84025"/>
              <a:gd name="connsiteX2" fmla="*/ 7223124 w 7223124"/>
              <a:gd name="connsiteY2" fmla="*/ 84025 h 84025"/>
              <a:gd name="connsiteX3" fmla="*/ 0 w 7223124"/>
              <a:gd name="connsiteY3" fmla="*/ 84025 h 84025"/>
            </a:gdLst>
            <a:ahLst/>
            <a:cxnLst>
              <a:cxn ang="0">
                <a:pos x="connsiteX0" y="connsiteY0"/>
              </a:cxn>
              <a:cxn ang="0">
                <a:pos x="connsiteX1" y="connsiteY1"/>
              </a:cxn>
              <a:cxn ang="0">
                <a:pos x="connsiteX2" y="connsiteY2"/>
              </a:cxn>
              <a:cxn ang="0">
                <a:pos x="connsiteX3" y="connsiteY3"/>
              </a:cxn>
            </a:cxnLst>
            <a:rect l="l" t="t" r="r" b="b"/>
            <a:pathLst>
              <a:path w="7223124" h="84025">
                <a:moveTo>
                  <a:pt x="0" y="0"/>
                </a:moveTo>
                <a:lnTo>
                  <a:pt x="7223124" y="0"/>
                </a:lnTo>
                <a:lnTo>
                  <a:pt x="7223124" y="84025"/>
                </a:lnTo>
                <a:lnTo>
                  <a:pt x="0" y="84025"/>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ea"/>
              <a:sym typeface="+mn-lt"/>
            </a:endParaRPr>
          </a:p>
        </p:txBody>
      </p:sp>
      <p:cxnSp>
        <p:nvCxnSpPr>
          <p:cNvPr id="3" name="直接连接符 97"/>
          <p:cNvCxnSpPr/>
          <p:nvPr/>
        </p:nvCxnSpPr>
        <p:spPr>
          <a:xfrm>
            <a:off x="4943475" y="44450"/>
            <a:ext cx="7561263" cy="0"/>
          </a:xfrm>
          <a:prstGeom prst="line">
            <a:avLst/>
          </a:prstGeom>
          <a:ln>
            <a:solidFill>
              <a:srgbClr val="20517C"/>
            </a:solidFill>
          </a:ln>
        </p:spPr>
        <p:style>
          <a:lnRef idx="1">
            <a:schemeClr val="accent1"/>
          </a:lnRef>
          <a:fillRef idx="0">
            <a:schemeClr val="accent1"/>
          </a:fillRef>
          <a:effectRef idx="0">
            <a:schemeClr val="accent1"/>
          </a:effectRef>
          <a:fontRef idx="minor">
            <a:schemeClr val="tx1"/>
          </a:fontRef>
        </p:style>
      </p:cxnSp>
      <p:cxnSp>
        <p:nvCxnSpPr>
          <p:cNvPr id="4" name="直接连接符 98"/>
          <p:cNvCxnSpPr/>
          <p:nvPr/>
        </p:nvCxnSpPr>
        <p:spPr>
          <a:xfrm>
            <a:off x="4800600" y="115888"/>
            <a:ext cx="7775575" cy="0"/>
          </a:xfrm>
          <a:prstGeom prst="line">
            <a:avLst/>
          </a:prstGeom>
          <a:ln>
            <a:solidFill>
              <a:srgbClr val="20517C"/>
            </a:solidFill>
          </a:ln>
        </p:spPr>
        <p:style>
          <a:lnRef idx="1">
            <a:schemeClr val="accent1"/>
          </a:lnRef>
          <a:fillRef idx="0">
            <a:schemeClr val="accent1"/>
          </a:fillRef>
          <a:effectRef idx="0">
            <a:schemeClr val="accent1"/>
          </a:effectRef>
          <a:fontRef idx="minor">
            <a:schemeClr val="tx1"/>
          </a:fontRef>
        </p:style>
      </p:cxnSp>
      <p:sp>
        <p:nvSpPr>
          <p:cNvPr id="5" name="任意多边形 102"/>
          <p:cNvSpPr/>
          <p:nvPr/>
        </p:nvSpPr>
        <p:spPr>
          <a:xfrm>
            <a:off x="2551113" y="0"/>
            <a:ext cx="2498725" cy="179388"/>
          </a:xfrm>
          <a:custGeom>
            <a:avLst/>
            <a:gdLst>
              <a:gd name="connsiteX0" fmla="*/ 2286898 w 2497501"/>
              <a:gd name="connsiteY0" fmla="*/ 0 h 180032"/>
              <a:gd name="connsiteX1" fmla="*/ 2497501 w 2497501"/>
              <a:gd name="connsiteY1" fmla="*/ 0 h 180032"/>
              <a:gd name="connsiteX2" fmla="*/ 2370843 w 2497501"/>
              <a:gd name="connsiteY2" fmla="*/ 180032 h 180032"/>
              <a:gd name="connsiteX3" fmla="*/ 2160240 w 2497501"/>
              <a:gd name="connsiteY3" fmla="*/ 180032 h 180032"/>
              <a:gd name="connsiteX4" fmla="*/ 1854850 w 2497501"/>
              <a:gd name="connsiteY4" fmla="*/ 0 h 180032"/>
              <a:gd name="connsiteX5" fmla="*/ 2065453 w 2497501"/>
              <a:gd name="connsiteY5" fmla="*/ 0 h 180032"/>
              <a:gd name="connsiteX6" fmla="*/ 1938795 w 2497501"/>
              <a:gd name="connsiteY6" fmla="*/ 180032 h 180032"/>
              <a:gd name="connsiteX7" fmla="*/ 1728192 w 2497501"/>
              <a:gd name="connsiteY7" fmla="*/ 180032 h 180032"/>
              <a:gd name="connsiteX8" fmla="*/ 1422802 w 2497501"/>
              <a:gd name="connsiteY8" fmla="*/ 0 h 180032"/>
              <a:gd name="connsiteX9" fmla="*/ 1633405 w 2497501"/>
              <a:gd name="connsiteY9" fmla="*/ 0 h 180032"/>
              <a:gd name="connsiteX10" fmla="*/ 1506747 w 2497501"/>
              <a:gd name="connsiteY10" fmla="*/ 180032 h 180032"/>
              <a:gd name="connsiteX11" fmla="*/ 1296144 w 2497501"/>
              <a:gd name="connsiteY11" fmla="*/ 180032 h 180032"/>
              <a:gd name="connsiteX12" fmla="*/ 990754 w 2497501"/>
              <a:gd name="connsiteY12" fmla="*/ 0 h 180032"/>
              <a:gd name="connsiteX13" fmla="*/ 1201357 w 2497501"/>
              <a:gd name="connsiteY13" fmla="*/ 0 h 180032"/>
              <a:gd name="connsiteX14" fmla="*/ 1074699 w 2497501"/>
              <a:gd name="connsiteY14" fmla="*/ 180032 h 180032"/>
              <a:gd name="connsiteX15" fmla="*/ 864096 w 2497501"/>
              <a:gd name="connsiteY15" fmla="*/ 180032 h 180032"/>
              <a:gd name="connsiteX16" fmla="*/ 558706 w 2497501"/>
              <a:gd name="connsiteY16" fmla="*/ 0 h 180032"/>
              <a:gd name="connsiteX17" fmla="*/ 769309 w 2497501"/>
              <a:gd name="connsiteY17" fmla="*/ 0 h 180032"/>
              <a:gd name="connsiteX18" fmla="*/ 642651 w 2497501"/>
              <a:gd name="connsiteY18" fmla="*/ 180032 h 180032"/>
              <a:gd name="connsiteX19" fmla="*/ 432048 w 2497501"/>
              <a:gd name="connsiteY19" fmla="*/ 180032 h 180032"/>
              <a:gd name="connsiteX20" fmla="*/ 126658 w 2497501"/>
              <a:gd name="connsiteY20" fmla="*/ 0 h 180032"/>
              <a:gd name="connsiteX21" fmla="*/ 337261 w 2497501"/>
              <a:gd name="connsiteY21" fmla="*/ 0 h 180032"/>
              <a:gd name="connsiteX22" fmla="*/ 210603 w 2497501"/>
              <a:gd name="connsiteY22" fmla="*/ 180032 h 180032"/>
              <a:gd name="connsiteX23" fmla="*/ 0 w 2497501"/>
              <a:gd name="connsiteY23" fmla="*/ 180032 h 18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97501" h="180032">
                <a:moveTo>
                  <a:pt x="2286898" y="0"/>
                </a:moveTo>
                <a:lnTo>
                  <a:pt x="2497501" y="0"/>
                </a:lnTo>
                <a:lnTo>
                  <a:pt x="2370843" y="180032"/>
                </a:lnTo>
                <a:lnTo>
                  <a:pt x="2160240" y="180032"/>
                </a:lnTo>
                <a:close/>
                <a:moveTo>
                  <a:pt x="1854850" y="0"/>
                </a:moveTo>
                <a:lnTo>
                  <a:pt x="2065453" y="0"/>
                </a:lnTo>
                <a:lnTo>
                  <a:pt x="1938795" y="180032"/>
                </a:lnTo>
                <a:lnTo>
                  <a:pt x="1728192" y="180032"/>
                </a:lnTo>
                <a:close/>
                <a:moveTo>
                  <a:pt x="1422802" y="0"/>
                </a:moveTo>
                <a:lnTo>
                  <a:pt x="1633405" y="0"/>
                </a:lnTo>
                <a:lnTo>
                  <a:pt x="1506747" y="180032"/>
                </a:lnTo>
                <a:lnTo>
                  <a:pt x="1296144" y="180032"/>
                </a:lnTo>
                <a:close/>
                <a:moveTo>
                  <a:pt x="990754" y="0"/>
                </a:moveTo>
                <a:lnTo>
                  <a:pt x="1201357" y="0"/>
                </a:lnTo>
                <a:lnTo>
                  <a:pt x="1074699" y="180032"/>
                </a:lnTo>
                <a:lnTo>
                  <a:pt x="864096" y="180032"/>
                </a:lnTo>
                <a:close/>
                <a:moveTo>
                  <a:pt x="558706" y="0"/>
                </a:moveTo>
                <a:lnTo>
                  <a:pt x="769309" y="0"/>
                </a:lnTo>
                <a:lnTo>
                  <a:pt x="642651" y="180032"/>
                </a:lnTo>
                <a:lnTo>
                  <a:pt x="432048" y="180032"/>
                </a:lnTo>
                <a:close/>
                <a:moveTo>
                  <a:pt x="126658" y="0"/>
                </a:moveTo>
                <a:lnTo>
                  <a:pt x="337261" y="0"/>
                </a:lnTo>
                <a:lnTo>
                  <a:pt x="210603" y="180032"/>
                </a:lnTo>
                <a:lnTo>
                  <a:pt x="0" y="180032"/>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6" name="任意多边形 103"/>
          <p:cNvSpPr/>
          <p:nvPr/>
        </p:nvSpPr>
        <p:spPr>
          <a:xfrm>
            <a:off x="11857038" y="0"/>
            <a:ext cx="360363" cy="179388"/>
          </a:xfrm>
          <a:custGeom>
            <a:avLst/>
            <a:gdLst>
              <a:gd name="connsiteX0" fmla="*/ 45008 w 360040"/>
              <a:gd name="connsiteY0" fmla="*/ 0 h 180032"/>
              <a:gd name="connsiteX1" fmla="*/ 360040 w 360040"/>
              <a:gd name="connsiteY1" fmla="*/ 0 h 180032"/>
              <a:gd name="connsiteX2" fmla="*/ 360040 w 360040"/>
              <a:gd name="connsiteY2" fmla="*/ 180032 h 180032"/>
              <a:gd name="connsiteX3" fmla="*/ 0 w 360040"/>
              <a:gd name="connsiteY3" fmla="*/ 180032 h 180032"/>
            </a:gdLst>
            <a:ahLst/>
            <a:cxnLst>
              <a:cxn ang="0">
                <a:pos x="connsiteX0" y="connsiteY0"/>
              </a:cxn>
              <a:cxn ang="0">
                <a:pos x="connsiteX1" y="connsiteY1"/>
              </a:cxn>
              <a:cxn ang="0">
                <a:pos x="connsiteX2" y="connsiteY2"/>
              </a:cxn>
              <a:cxn ang="0">
                <a:pos x="connsiteX3" y="connsiteY3"/>
              </a:cxn>
            </a:cxnLst>
            <a:rect l="l" t="t" r="r" b="b"/>
            <a:pathLst>
              <a:path w="360040" h="180032">
                <a:moveTo>
                  <a:pt x="45008" y="0"/>
                </a:moveTo>
                <a:lnTo>
                  <a:pt x="360040" y="0"/>
                </a:lnTo>
                <a:lnTo>
                  <a:pt x="360040" y="180032"/>
                </a:lnTo>
                <a:lnTo>
                  <a:pt x="0" y="180032"/>
                </a:lnTo>
                <a:close/>
              </a:path>
            </a:pathLst>
          </a:cu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7" name="圆角矩形 79"/>
          <p:cNvSpPr/>
          <p:nvPr/>
        </p:nvSpPr>
        <p:spPr>
          <a:xfrm>
            <a:off x="-4762" y="-387350"/>
            <a:ext cx="1847850" cy="7920038"/>
          </a:xfrm>
          <a:prstGeom prst="roundRect">
            <a:avLst/>
          </a:prstGeom>
          <a:solidFill>
            <a:srgbClr val="205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mn-lt"/>
              <a:ea typeface="+mn-ea"/>
              <a:cs typeface="+mn-ea"/>
              <a:sym typeface="+mn-lt"/>
            </a:endParaRPr>
          </a:p>
        </p:txBody>
      </p:sp>
      <p:cxnSp>
        <p:nvCxnSpPr>
          <p:cNvPr id="8" name="直接连接符 114"/>
          <p:cNvCxnSpPr/>
          <p:nvPr/>
        </p:nvCxnSpPr>
        <p:spPr>
          <a:xfrm>
            <a:off x="227013" y="6669088"/>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115"/>
          <p:cNvCxnSpPr/>
          <p:nvPr/>
        </p:nvCxnSpPr>
        <p:spPr>
          <a:xfrm>
            <a:off x="227013" y="6597650"/>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116"/>
          <p:cNvCxnSpPr/>
          <p:nvPr/>
        </p:nvCxnSpPr>
        <p:spPr>
          <a:xfrm>
            <a:off x="227013" y="6742113"/>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227" name="组合 117"/>
          <p:cNvGrpSpPr/>
          <p:nvPr userDrawn="1"/>
        </p:nvGrpSpPr>
        <p:grpSpPr>
          <a:xfrm>
            <a:off x="-101600" y="3373438"/>
            <a:ext cx="1944688" cy="144462"/>
            <a:chOff x="-96688" y="2708920"/>
            <a:chExt cx="1943521" cy="144016"/>
          </a:xfrm>
        </p:grpSpPr>
        <p:cxnSp>
          <p:nvCxnSpPr>
            <p:cNvPr id="12" name="直接连接符 118"/>
            <p:cNvCxnSpPr/>
            <p:nvPr/>
          </p:nvCxnSpPr>
          <p:spPr>
            <a:xfrm flipH="1">
              <a:off x="1199522"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19"/>
            <p:cNvCxnSpPr/>
            <p:nvPr/>
          </p:nvCxnSpPr>
          <p:spPr>
            <a:xfrm flipH="1">
              <a:off x="1270916"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20"/>
            <p:cNvCxnSpPr/>
            <p:nvPr/>
          </p:nvCxnSpPr>
          <p:spPr>
            <a:xfrm flipH="1">
              <a:off x="1343897"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21"/>
            <p:cNvCxnSpPr/>
            <p:nvPr/>
          </p:nvCxnSpPr>
          <p:spPr>
            <a:xfrm flipH="1">
              <a:off x="1415292"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22"/>
            <p:cNvCxnSpPr/>
            <p:nvPr/>
          </p:nvCxnSpPr>
          <p:spPr>
            <a:xfrm flipH="1">
              <a:off x="1488273"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23"/>
            <p:cNvCxnSpPr/>
            <p:nvPr/>
          </p:nvCxnSpPr>
          <p:spPr>
            <a:xfrm flipH="1">
              <a:off x="1559667"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24"/>
            <p:cNvCxnSpPr/>
            <p:nvPr/>
          </p:nvCxnSpPr>
          <p:spPr>
            <a:xfrm flipH="1">
              <a:off x="1631063"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25"/>
            <p:cNvCxnSpPr/>
            <p:nvPr/>
          </p:nvCxnSpPr>
          <p:spPr>
            <a:xfrm flipH="1">
              <a:off x="1702457"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26"/>
            <p:cNvCxnSpPr/>
            <p:nvPr/>
          </p:nvCxnSpPr>
          <p:spPr>
            <a:xfrm flipH="1">
              <a:off x="1120194"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127"/>
            <p:cNvCxnSpPr/>
            <p:nvPr/>
          </p:nvCxnSpPr>
          <p:spPr>
            <a:xfrm flipH="1">
              <a:off x="1055145"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128"/>
            <p:cNvCxnSpPr/>
            <p:nvPr/>
          </p:nvCxnSpPr>
          <p:spPr>
            <a:xfrm flipH="1">
              <a:off x="983751"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129"/>
            <p:cNvCxnSpPr/>
            <p:nvPr/>
          </p:nvCxnSpPr>
          <p:spPr>
            <a:xfrm flipH="1">
              <a:off x="910770"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130"/>
            <p:cNvCxnSpPr/>
            <p:nvPr/>
          </p:nvCxnSpPr>
          <p:spPr>
            <a:xfrm flipH="1">
              <a:off x="1772265" y="2781720"/>
              <a:ext cx="71395" cy="712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163"/>
            <p:cNvCxnSpPr/>
            <p:nvPr/>
          </p:nvCxnSpPr>
          <p:spPr>
            <a:xfrm flipH="1">
              <a:off x="839375"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169"/>
            <p:cNvCxnSpPr/>
            <p:nvPr/>
          </p:nvCxnSpPr>
          <p:spPr>
            <a:xfrm flipH="1">
              <a:off x="767981"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171"/>
            <p:cNvCxnSpPr/>
            <p:nvPr/>
          </p:nvCxnSpPr>
          <p:spPr>
            <a:xfrm flipH="1">
              <a:off x="695000"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174"/>
            <p:cNvCxnSpPr/>
            <p:nvPr/>
          </p:nvCxnSpPr>
          <p:spPr>
            <a:xfrm flipH="1">
              <a:off x="623604"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175"/>
            <p:cNvCxnSpPr/>
            <p:nvPr/>
          </p:nvCxnSpPr>
          <p:spPr>
            <a:xfrm flipH="1">
              <a:off x="550623"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176"/>
            <p:cNvCxnSpPr/>
            <p:nvPr/>
          </p:nvCxnSpPr>
          <p:spPr>
            <a:xfrm flipH="1">
              <a:off x="479229"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177"/>
            <p:cNvCxnSpPr/>
            <p:nvPr/>
          </p:nvCxnSpPr>
          <p:spPr>
            <a:xfrm flipH="1">
              <a:off x="407834"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178"/>
            <p:cNvCxnSpPr/>
            <p:nvPr/>
          </p:nvCxnSpPr>
          <p:spPr>
            <a:xfrm flipH="1">
              <a:off x="334853"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179"/>
            <p:cNvCxnSpPr/>
            <p:nvPr/>
          </p:nvCxnSpPr>
          <p:spPr>
            <a:xfrm flipH="1">
              <a:off x="263459"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180"/>
            <p:cNvCxnSpPr/>
            <p:nvPr/>
          </p:nvCxnSpPr>
          <p:spPr>
            <a:xfrm flipH="1">
              <a:off x="192064" y="2708920"/>
              <a:ext cx="142789"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181"/>
            <p:cNvCxnSpPr/>
            <p:nvPr/>
          </p:nvCxnSpPr>
          <p:spPr>
            <a:xfrm flipH="1">
              <a:off x="119082"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182"/>
            <p:cNvCxnSpPr/>
            <p:nvPr/>
          </p:nvCxnSpPr>
          <p:spPr>
            <a:xfrm flipH="1">
              <a:off x="47688" y="2708920"/>
              <a:ext cx="144375"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183"/>
            <p:cNvCxnSpPr/>
            <p:nvPr/>
          </p:nvCxnSpPr>
          <p:spPr>
            <a:xfrm flipH="1">
              <a:off x="-25294"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184"/>
            <p:cNvCxnSpPr/>
            <p:nvPr/>
          </p:nvCxnSpPr>
          <p:spPr>
            <a:xfrm flipH="1">
              <a:off x="-96688" y="2708920"/>
              <a:ext cx="144376"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9228" name="组合 89"/>
          <p:cNvGrpSpPr/>
          <p:nvPr userDrawn="1"/>
        </p:nvGrpSpPr>
        <p:grpSpPr>
          <a:xfrm>
            <a:off x="-541337" y="1700213"/>
            <a:ext cx="2376487" cy="720725"/>
            <a:chOff x="-456728" y="1704008"/>
            <a:chExt cx="2376264" cy="720080"/>
          </a:xfrm>
        </p:grpSpPr>
        <p:sp>
          <p:nvSpPr>
            <p:cNvPr id="40" name="六边形 90"/>
            <p:cNvSpPr/>
            <p:nvPr/>
          </p:nvSpPr>
          <p:spPr>
            <a:xfrm rot="5400000">
              <a:off x="206124" y="1937840"/>
              <a:ext cx="329904" cy="287311"/>
            </a:xfrm>
            <a:prstGeom prst="hexagon">
              <a:avLst/>
            </a:prstGeom>
            <a:solidFill>
              <a:srgbClr val="20517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1800" b="0" i="0" u="none" strike="noStrike" kern="1200" cap="none" spc="0" normalizeH="0" baseline="0" noProof="0" dirty="0">
                <a:ln>
                  <a:noFill/>
                </a:ln>
                <a:solidFill>
                  <a:prstClr val="white"/>
                </a:solidFill>
                <a:effectLst/>
                <a:uLnTx/>
                <a:uFillTx/>
                <a:latin typeface="+mn-lt"/>
                <a:ea typeface="+mn-ea"/>
                <a:cs typeface="+mn-ea"/>
                <a:sym typeface="+mn-lt"/>
              </a:endParaRPr>
            </a:p>
          </p:txBody>
        </p:sp>
        <p:cxnSp>
          <p:nvCxnSpPr>
            <p:cNvPr id="41" name="直接连接符 91"/>
            <p:cNvCxnSpPr/>
            <p:nvPr/>
          </p:nvCxnSpPr>
          <p:spPr>
            <a:xfrm>
              <a:off x="551240" y="2076736"/>
              <a:ext cx="13682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矩形 92"/>
            <p:cNvSpPr/>
            <p:nvPr/>
          </p:nvSpPr>
          <p:spPr>
            <a:xfrm>
              <a:off x="695689" y="1704008"/>
              <a:ext cx="1152416" cy="720080"/>
            </a:xfrm>
            <a:prstGeom prst="rect">
              <a:avLst/>
            </a:prstGeom>
            <a:solidFill>
              <a:srgbClr val="BDD19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srgbClr val="222222"/>
                </a:solidFill>
                <a:effectLst/>
                <a:uLnTx/>
                <a:uFillTx/>
                <a:latin typeface="+mn-lt"/>
                <a:ea typeface="+mn-ea"/>
                <a:cs typeface="+mn-ea"/>
                <a:sym typeface="+mn-lt"/>
              </a:endParaRPr>
            </a:p>
          </p:txBody>
        </p:sp>
        <p:cxnSp>
          <p:nvCxnSpPr>
            <p:cNvPr id="43" name="直接连接符 93"/>
            <p:cNvCxnSpPr/>
            <p:nvPr/>
          </p:nvCxnSpPr>
          <p:spPr>
            <a:xfrm>
              <a:off x="-456728" y="2076736"/>
              <a:ext cx="6476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4" name="文本框 94"/>
          <p:cNvSpPr txBox="1">
            <a:spLocks noChangeArrowheads="1"/>
          </p:cNvSpPr>
          <p:nvPr/>
        </p:nvSpPr>
        <p:spPr bwMode="auto">
          <a:xfrm>
            <a:off x="681038" y="1731963"/>
            <a:ext cx="1079500" cy="706438"/>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4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同一控制下企业合并的会计处理</a:t>
            </a:r>
            <a:endParaRPr kumimoji="0" lang="zh-CN" altLang="en-US" sz="14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45" name="矩形 95"/>
          <p:cNvSpPr/>
          <p:nvPr/>
        </p:nvSpPr>
        <p:spPr>
          <a:xfrm>
            <a:off x="646113" y="1724025"/>
            <a:ext cx="1081088" cy="661988"/>
          </a:xfrm>
          <a:prstGeom prst="rect">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srgbClr val="222222"/>
              </a:solidFill>
              <a:effectLst/>
              <a:uLnTx/>
              <a:uFillTx/>
              <a:latin typeface="+mn-lt"/>
              <a:ea typeface="+mn-ea"/>
              <a:cs typeface="+mn-ea"/>
              <a:sym typeface="+mn-lt"/>
            </a:endParaRPr>
          </a:p>
        </p:txBody>
      </p:sp>
      <p:sp>
        <p:nvSpPr>
          <p:cNvPr id="46" name="文本框 131"/>
          <p:cNvSpPr txBox="1">
            <a:spLocks noChangeArrowheads="1"/>
          </p:cNvSpPr>
          <p:nvPr/>
        </p:nvSpPr>
        <p:spPr bwMode="auto">
          <a:xfrm>
            <a:off x="106363" y="1908175"/>
            <a:ext cx="360363" cy="3683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2</a:t>
            </a: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nvGrpSpPr>
          <p:cNvPr id="9232" name="组合 132"/>
          <p:cNvGrpSpPr/>
          <p:nvPr userDrawn="1"/>
        </p:nvGrpSpPr>
        <p:grpSpPr>
          <a:xfrm>
            <a:off x="-541337" y="1084263"/>
            <a:ext cx="2376487" cy="515937"/>
            <a:chOff x="-456728" y="881557"/>
            <a:chExt cx="2376264" cy="515798"/>
          </a:xfrm>
        </p:grpSpPr>
        <p:sp>
          <p:nvSpPr>
            <p:cNvPr id="48" name="六边形 133"/>
            <p:cNvSpPr/>
            <p:nvPr/>
          </p:nvSpPr>
          <p:spPr>
            <a:xfrm rot="5400000">
              <a:off x="206813" y="986280"/>
              <a:ext cx="328524" cy="287311"/>
            </a:xfrm>
            <a:prstGeom prst="hexagon">
              <a:avLst/>
            </a:prstGeom>
            <a:solidFill>
              <a:srgbClr val="20517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1800" b="0" i="0" u="none" strike="noStrike" kern="1200" cap="none" spc="0" normalizeH="0" baseline="0" noProof="0" dirty="0">
                <a:ln>
                  <a:noFill/>
                </a:ln>
                <a:solidFill>
                  <a:prstClr val="white"/>
                </a:solidFill>
                <a:effectLst/>
                <a:uLnTx/>
                <a:uFillTx/>
                <a:latin typeface="+mn-lt"/>
                <a:ea typeface="+mn-ea"/>
                <a:cs typeface="+mn-ea"/>
                <a:sym typeface="+mn-lt"/>
              </a:endParaRPr>
            </a:p>
          </p:txBody>
        </p:sp>
        <p:cxnSp>
          <p:nvCxnSpPr>
            <p:cNvPr id="49" name="直接连接符 134"/>
            <p:cNvCxnSpPr/>
            <p:nvPr/>
          </p:nvCxnSpPr>
          <p:spPr>
            <a:xfrm>
              <a:off x="551240" y="1156120"/>
              <a:ext cx="13682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0" name="矩形 135"/>
            <p:cNvSpPr/>
            <p:nvPr/>
          </p:nvSpPr>
          <p:spPr>
            <a:xfrm>
              <a:off x="695689" y="881557"/>
              <a:ext cx="1152416" cy="5157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srgbClr val="222222"/>
                </a:solidFill>
                <a:effectLst/>
                <a:uLnTx/>
                <a:uFillTx/>
                <a:latin typeface="+mn-lt"/>
                <a:ea typeface="+mn-ea"/>
                <a:cs typeface="+mn-ea"/>
                <a:sym typeface="+mn-lt"/>
              </a:endParaRPr>
            </a:p>
          </p:txBody>
        </p:sp>
        <p:sp>
          <p:nvSpPr>
            <p:cNvPr id="51" name="文本框 136"/>
            <p:cNvSpPr txBox="1">
              <a:spLocks noChangeArrowheads="1"/>
            </p:cNvSpPr>
            <p:nvPr/>
          </p:nvSpPr>
          <p:spPr bwMode="auto">
            <a:xfrm>
              <a:off x="622671" y="1022806"/>
              <a:ext cx="1152416" cy="276151"/>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1" i="0" u="none" strike="noStrike" kern="1200" cap="none" spc="0" normalizeH="0" baseline="0" noProof="0">
                <a:ln>
                  <a:noFill/>
                </a:ln>
                <a:solidFill>
                  <a:srgbClr val="20517C"/>
                </a:solidFill>
                <a:effectLst/>
                <a:uLnTx/>
                <a:uFillTx/>
                <a:latin typeface="Calibri" panose="020F0502020204030204" pitchFamily="34" charset="0"/>
                <a:ea typeface="宋体" panose="02010600030101010101" pitchFamily="2" charset="-122"/>
                <a:cs typeface="+mn-cs"/>
                <a:sym typeface="+mn-lt"/>
              </a:endParaRPr>
            </a:p>
          </p:txBody>
        </p:sp>
        <p:cxnSp>
          <p:nvCxnSpPr>
            <p:cNvPr id="52" name="直接连接符 137"/>
            <p:cNvCxnSpPr/>
            <p:nvPr/>
          </p:nvCxnSpPr>
          <p:spPr>
            <a:xfrm>
              <a:off x="-456728" y="1156120"/>
              <a:ext cx="6476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3" name="文本框 138"/>
          <p:cNvSpPr txBox="1">
            <a:spLocks noChangeArrowheads="1"/>
          </p:cNvSpPr>
          <p:nvPr/>
        </p:nvSpPr>
        <p:spPr bwMode="auto">
          <a:xfrm>
            <a:off x="623888" y="933450"/>
            <a:ext cx="935038" cy="277813"/>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1" i="0" u="none" strike="noStrike" kern="1200" cap="none" spc="0" normalizeH="0" baseline="0" noProof="0">
              <a:ln>
                <a:noFill/>
              </a:ln>
              <a:solidFill>
                <a:srgbClr val="20517C"/>
              </a:solidFill>
              <a:effectLst/>
              <a:uLnTx/>
              <a:uFillTx/>
              <a:latin typeface="Calibri" panose="020F0502020204030204" pitchFamily="34" charset="0"/>
              <a:ea typeface="宋体" panose="02010600030101010101" pitchFamily="2" charset="-122"/>
              <a:cs typeface="+mn-cs"/>
              <a:sym typeface="+mn-lt"/>
            </a:endParaRPr>
          </a:p>
        </p:txBody>
      </p:sp>
      <p:sp>
        <p:nvSpPr>
          <p:cNvPr id="54" name="文本框 143"/>
          <p:cNvSpPr txBox="1">
            <a:spLocks noChangeArrowheads="1"/>
          </p:cNvSpPr>
          <p:nvPr/>
        </p:nvSpPr>
        <p:spPr bwMode="auto">
          <a:xfrm>
            <a:off x="623888" y="942975"/>
            <a:ext cx="576263" cy="32702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sym typeface="+mn-lt"/>
            </a:endParaRPr>
          </a:p>
        </p:txBody>
      </p:sp>
      <p:sp>
        <p:nvSpPr>
          <p:cNvPr id="55" name="文本框 145"/>
          <p:cNvSpPr txBox="1">
            <a:spLocks noChangeArrowheads="1"/>
          </p:cNvSpPr>
          <p:nvPr/>
        </p:nvSpPr>
        <p:spPr bwMode="auto">
          <a:xfrm>
            <a:off x="517525" y="1103313"/>
            <a:ext cx="1362075" cy="501650"/>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222222"/>
                </a:solidFill>
                <a:effectLst/>
                <a:uLnTx/>
                <a:uFillTx/>
                <a:latin typeface="Calibri" panose="020F0502020204030204" pitchFamily="34" charset="0"/>
                <a:ea typeface="宋体" panose="02010600030101010101" pitchFamily="2" charset="-122"/>
                <a:cs typeface="+mn-cs"/>
                <a:sym typeface="+mn-lt"/>
              </a:rPr>
              <a:t>企业合并</a:t>
            </a:r>
            <a:endParaRPr kumimoji="0" lang="en-US" altLang="zh-CN" sz="1400" b="0" i="0" u="none" strike="noStrike" kern="1200" cap="none" spc="0" normalizeH="0" baseline="0" noProof="0">
              <a:ln>
                <a:noFill/>
              </a:ln>
              <a:solidFill>
                <a:srgbClr val="222222"/>
              </a:solidFill>
              <a:effectLst/>
              <a:uLnTx/>
              <a:uFillTx/>
              <a:latin typeface="Calibri" panose="020F0502020204030204" pitchFamily="34" charset="0"/>
              <a:ea typeface="宋体" panose="02010600030101010101" pitchFamily="2" charset="-122"/>
              <a:cs typeface="+mn-cs"/>
              <a:sym typeface="+mn-lt"/>
            </a:endParaRPr>
          </a:p>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222222"/>
                </a:solidFill>
                <a:effectLst/>
                <a:uLnTx/>
                <a:uFillTx/>
                <a:latin typeface="Calibri" panose="020F0502020204030204" pitchFamily="34" charset="0"/>
                <a:ea typeface="宋体" panose="02010600030101010101" pitchFamily="2" charset="-122"/>
                <a:cs typeface="+mn-cs"/>
                <a:sym typeface="+mn-lt"/>
              </a:rPr>
              <a:t>概述</a:t>
            </a:r>
            <a:endParaRPr kumimoji="0" lang="en-US" altLang="zh-CN" sz="1400" b="0" i="0" u="none" strike="noStrike" kern="1200" cap="none" spc="0" normalizeH="0" baseline="0" noProof="0">
              <a:ln>
                <a:noFill/>
              </a:ln>
              <a:solidFill>
                <a:srgbClr val="222222"/>
              </a:solidFill>
              <a:effectLst/>
              <a:uLnTx/>
              <a:uFillTx/>
              <a:latin typeface="Calibri" panose="020F0502020204030204" pitchFamily="34" charset="0"/>
              <a:ea typeface="宋体" panose="02010600030101010101" pitchFamily="2" charset="-122"/>
              <a:cs typeface="+mn-cs"/>
              <a:sym typeface="+mn-lt"/>
            </a:endParaRPr>
          </a:p>
        </p:txBody>
      </p:sp>
      <p:sp>
        <p:nvSpPr>
          <p:cNvPr id="56" name="文本框 146"/>
          <p:cNvSpPr txBox="1">
            <a:spLocks noChangeArrowheads="1"/>
          </p:cNvSpPr>
          <p:nvPr/>
        </p:nvSpPr>
        <p:spPr bwMode="auto">
          <a:xfrm>
            <a:off x="106363" y="1154113"/>
            <a:ext cx="360363" cy="3698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1</a:t>
            </a: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nvGrpSpPr>
          <p:cNvPr id="9237" name="组合 147"/>
          <p:cNvGrpSpPr/>
          <p:nvPr userDrawn="1"/>
        </p:nvGrpSpPr>
        <p:grpSpPr>
          <a:xfrm>
            <a:off x="-542925" y="2536825"/>
            <a:ext cx="2376488" cy="719138"/>
            <a:chOff x="-456728" y="1704008"/>
            <a:chExt cx="2376264" cy="720080"/>
          </a:xfrm>
        </p:grpSpPr>
        <p:sp>
          <p:nvSpPr>
            <p:cNvPr id="58" name="六边形 148"/>
            <p:cNvSpPr/>
            <p:nvPr/>
          </p:nvSpPr>
          <p:spPr>
            <a:xfrm rot="5400000">
              <a:off x="206555" y="1937878"/>
              <a:ext cx="329043" cy="287310"/>
            </a:xfrm>
            <a:prstGeom prst="hexagon">
              <a:avLst/>
            </a:prstGeom>
            <a:solidFill>
              <a:srgbClr val="20517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1800" b="0" i="0" u="none" strike="noStrike" kern="1200" cap="none" spc="0" normalizeH="0" baseline="0" noProof="0" dirty="0">
                <a:ln>
                  <a:noFill/>
                </a:ln>
                <a:solidFill>
                  <a:prstClr val="white"/>
                </a:solidFill>
                <a:effectLst/>
                <a:uLnTx/>
                <a:uFillTx/>
                <a:latin typeface="+mn-lt"/>
                <a:ea typeface="+mn-ea"/>
                <a:cs typeface="+mn-ea"/>
                <a:sym typeface="+mn-lt"/>
              </a:endParaRPr>
            </a:p>
          </p:txBody>
        </p:sp>
        <p:cxnSp>
          <p:nvCxnSpPr>
            <p:cNvPr id="59" name="直接连接符 149"/>
            <p:cNvCxnSpPr/>
            <p:nvPr/>
          </p:nvCxnSpPr>
          <p:spPr>
            <a:xfrm>
              <a:off x="551240" y="2075970"/>
              <a:ext cx="136829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0" name="矩形 150"/>
            <p:cNvSpPr/>
            <p:nvPr/>
          </p:nvSpPr>
          <p:spPr>
            <a:xfrm>
              <a:off x="695688" y="1704008"/>
              <a:ext cx="1152416"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srgbClr val="222222"/>
                </a:solidFill>
                <a:effectLst/>
                <a:uLnTx/>
                <a:uFillTx/>
                <a:latin typeface="+mn-lt"/>
                <a:ea typeface="+mn-ea"/>
                <a:cs typeface="+mn-ea"/>
                <a:sym typeface="+mn-lt"/>
              </a:endParaRPr>
            </a:p>
          </p:txBody>
        </p:sp>
        <p:cxnSp>
          <p:nvCxnSpPr>
            <p:cNvPr id="61" name="直接连接符 151"/>
            <p:cNvCxnSpPr/>
            <p:nvPr/>
          </p:nvCxnSpPr>
          <p:spPr>
            <a:xfrm>
              <a:off x="-456728" y="2075970"/>
              <a:ext cx="64763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2" name="文本框 152"/>
          <p:cNvSpPr txBox="1">
            <a:spLocks noChangeArrowheads="1"/>
          </p:cNvSpPr>
          <p:nvPr/>
        </p:nvSpPr>
        <p:spPr bwMode="auto">
          <a:xfrm>
            <a:off x="106363" y="2733675"/>
            <a:ext cx="360363" cy="3683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3</a:t>
            </a: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63" name="文本框 153"/>
          <p:cNvSpPr txBox="1">
            <a:spLocks noChangeArrowheads="1"/>
          </p:cNvSpPr>
          <p:nvPr/>
        </p:nvSpPr>
        <p:spPr bwMode="auto">
          <a:xfrm>
            <a:off x="619125" y="2555875"/>
            <a:ext cx="1187450" cy="706438"/>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222222"/>
                </a:solidFill>
                <a:effectLst/>
                <a:uLnTx/>
                <a:uFillTx/>
                <a:latin typeface="Calibri" panose="020F0502020204030204" pitchFamily="34" charset="0"/>
                <a:ea typeface="宋体" panose="02010600030101010101" pitchFamily="2" charset="-122"/>
                <a:cs typeface="+mn-cs"/>
                <a:sym typeface="+mn-lt"/>
              </a:rPr>
              <a:t>非同一控制下企业合并的会计处理</a:t>
            </a:r>
            <a:endParaRPr kumimoji="0" lang="zh-CN" altLang="en-US" sz="1400" b="0" i="0" u="none" strike="noStrike" kern="1200" cap="none" spc="0" normalizeH="0" baseline="0" noProof="0">
              <a:ln>
                <a:noFill/>
              </a:ln>
              <a:solidFill>
                <a:srgbClr val="222222"/>
              </a:solidFill>
              <a:effectLst/>
              <a:uLnTx/>
              <a:uFillTx/>
              <a:latin typeface="Calibri" panose="020F0502020204030204" pitchFamily="34" charset="0"/>
              <a:ea typeface="宋体" panose="02010600030101010101" pitchFamily="2" charset="-122"/>
              <a:cs typeface="+mn-cs"/>
              <a:sym typeface="+mn-lt"/>
            </a:endParaRPr>
          </a:p>
        </p:txBody>
      </p:sp>
      <p:cxnSp>
        <p:nvCxnSpPr>
          <p:cNvPr id="64" name="直接连接符 154"/>
          <p:cNvCxnSpPr/>
          <p:nvPr/>
        </p:nvCxnSpPr>
        <p:spPr>
          <a:xfrm>
            <a:off x="227013" y="257175"/>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直接连接符 155"/>
          <p:cNvCxnSpPr/>
          <p:nvPr/>
        </p:nvCxnSpPr>
        <p:spPr>
          <a:xfrm>
            <a:off x="227013" y="185738"/>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直接连接符 156"/>
          <p:cNvCxnSpPr/>
          <p:nvPr/>
        </p:nvCxnSpPr>
        <p:spPr>
          <a:xfrm>
            <a:off x="227013" y="328613"/>
            <a:ext cx="140493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105">
            <a:hlinkClick r:id="rId3" action="ppaction://hlinkfile"/>
          </p:cNvPr>
          <p:cNvSpPr txBox="1">
            <a:spLocks noChangeArrowheads="1"/>
          </p:cNvSpPr>
          <p:nvPr/>
        </p:nvSpPr>
        <p:spPr bwMode="auto">
          <a:xfrm>
            <a:off x="623888" y="4083050"/>
            <a:ext cx="1008063" cy="325438"/>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会计准则</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68" name="文本框 106">
            <a:hlinkClick r:id="rId4" action="ppaction://hlinkfile"/>
          </p:cNvPr>
          <p:cNvSpPr txBox="1">
            <a:spLocks noChangeArrowheads="1"/>
          </p:cNvSpPr>
          <p:nvPr/>
        </p:nvSpPr>
        <p:spPr bwMode="auto">
          <a:xfrm>
            <a:off x="550863" y="3578225"/>
            <a:ext cx="1223963" cy="32702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en-US" altLang="zh-CN" sz="1600" b="0" i="0" u="none" strike="noStrike" kern="1200" cap="none" spc="0" normalizeH="0" baseline="0" noProof="0">
                <a:ln>
                  <a:noFill/>
                </a:ln>
                <a:solidFill>
                  <a:schemeClr val="bg1"/>
                </a:solidFill>
                <a:effectLst/>
                <a:uLnTx/>
                <a:uFillTx/>
                <a:latin typeface="微软雅黑" panose="020B0503020204020204" charset="-122"/>
                <a:ea typeface="宋体" panose="02010600030101010101" pitchFamily="2" charset="-122"/>
                <a:cs typeface="+mn-cs"/>
                <a:sym typeface="+mn-lt"/>
              </a:rPr>
              <a:t>CPA</a:t>
            </a: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考试题</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69" name="文本框 107">
            <a:hlinkClick r:id="rId5" action="ppaction://hlinkfile"/>
          </p:cNvPr>
          <p:cNvSpPr txBox="1">
            <a:spLocks noChangeArrowheads="1"/>
          </p:cNvSpPr>
          <p:nvPr/>
        </p:nvSpPr>
        <p:spPr bwMode="auto">
          <a:xfrm>
            <a:off x="623888" y="4614863"/>
            <a:ext cx="1008063" cy="32702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教学案列</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0" name="文本框 108">
            <a:hlinkClick r:id="rId6" action="ppaction://hlinkfile"/>
          </p:cNvPr>
          <p:cNvSpPr txBox="1">
            <a:spLocks noChangeArrowheads="1"/>
          </p:cNvSpPr>
          <p:nvPr/>
        </p:nvSpPr>
        <p:spPr bwMode="auto">
          <a:xfrm>
            <a:off x="623888" y="5119688"/>
            <a:ext cx="1008063" cy="325438"/>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教学大纲</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1" name="文本框 109">
            <a:hlinkClick r:id="rId7" action="ppaction://hlinkfile"/>
          </p:cNvPr>
          <p:cNvSpPr txBox="1">
            <a:spLocks noChangeArrowheads="1"/>
          </p:cNvSpPr>
          <p:nvPr/>
        </p:nvSpPr>
        <p:spPr bwMode="auto">
          <a:xfrm>
            <a:off x="582613" y="5637213"/>
            <a:ext cx="1081088" cy="327025"/>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en-US" altLang="zh-CN"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 </a:t>
            </a: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教学视频</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2" name="文本框 110">
            <a:hlinkClick r:id="rId8" action="ppaction://hlinkfile"/>
          </p:cNvPr>
          <p:cNvSpPr txBox="1">
            <a:spLocks noChangeArrowheads="1"/>
          </p:cNvSpPr>
          <p:nvPr/>
        </p:nvSpPr>
        <p:spPr bwMode="auto">
          <a:xfrm>
            <a:off x="623888" y="6165850"/>
            <a:ext cx="1079500" cy="325438"/>
          </a:xfrm>
          <a:prstGeom prst="rect">
            <a:avLst/>
          </a:prstGeom>
          <a:noFill/>
          <a:ln>
            <a:noFill/>
          </a:ln>
        </p:spPr>
        <p:txBody>
          <a:bodyPr>
            <a:spAutoFit/>
          </a:bodyPr>
          <a:lstStyle>
            <a:lvl1pPr>
              <a:defRPr>
                <a:solidFill>
                  <a:schemeClr val="tx1"/>
                </a:solidFill>
                <a:latin typeface="Arial" panose="020B0604020202020204" pitchFamily="34" charset="0"/>
                <a:ea typeface="微软雅黑" panose="020B0503020204020204" charset="-122"/>
              </a:defRPr>
            </a:lvl1pPr>
            <a:lvl2pPr marL="742950" indent="-285750">
              <a:defRPr>
                <a:solidFill>
                  <a:schemeClr val="tx1"/>
                </a:solidFill>
                <a:latin typeface="Arial" panose="020B0604020202020204" pitchFamily="34" charset="0"/>
                <a:ea typeface="微软雅黑" panose="020B0503020204020204" charset="-122"/>
              </a:defRPr>
            </a:lvl2pPr>
            <a:lvl3pPr marL="1143000" indent="-228600">
              <a:defRPr>
                <a:solidFill>
                  <a:schemeClr val="tx1"/>
                </a:solidFill>
                <a:latin typeface="Arial" panose="020B0604020202020204" pitchFamily="34" charset="0"/>
                <a:ea typeface="微软雅黑" panose="020B0503020204020204" charset="-122"/>
              </a:defRPr>
            </a:lvl3pPr>
            <a:lvl4pPr marL="1600200" indent="-228600">
              <a:defRPr>
                <a:solidFill>
                  <a:schemeClr val="tx1"/>
                </a:solidFill>
                <a:latin typeface="Arial" panose="020B0604020202020204" pitchFamily="34" charset="0"/>
                <a:ea typeface="微软雅黑" panose="020B0503020204020204" charset="-122"/>
              </a:defRPr>
            </a:lvl4pPr>
            <a:lvl5pPr marL="2057400" indent="-22860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rPr>
              <a:t>作业系统</a:t>
            </a:r>
            <a:endParaRPr kumimoji="0" lang="zh-CN" altLang="en-US" sz="16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sym typeface="+mn-lt"/>
            </a:endParaRPr>
          </a:p>
        </p:txBody>
      </p:sp>
      <p:sp>
        <p:nvSpPr>
          <p:cNvPr id="73" name="Freeform 9"/>
          <p:cNvSpPr>
            <a:spLocks noEditPoints="1" noChangeArrowheads="1"/>
          </p:cNvSpPr>
          <p:nvPr/>
        </p:nvSpPr>
        <p:spPr bwMode="auto">
          <a:xfrm>
            <a:off x="263525" y="4106863"/>
            <a:ext cx="290513" cy="287338"/>
          </a:xfrm>
          <a:custGeom>
            <a:avLst/>
            <a:gdLst>
              <a:gd name="T0" fmla="*/ 99 w 197"/>
              <a:gd name="T1" fmla="*/ 0 h 196"/>
              <a:gd name="T2" fmla="*/ 0 w 197"/>
              <a:gd name="T3" fmla="*/ 98 h 196"/>
              <a:gd name="T4" fmla="*/ 99 w 197"/>
              <a:gd name="T5" fmla="*/ 196 h 196"/>
              <a:gd name="T6" fmla="*/ 197 w 197"/>
              <a:gd name="T7" fmla="*/ 98 h 196"/>
              <a:gd name="T8" fmla="*/ 99 w 197"/>
              <a:gd name="T9" fmla="*/ 0 h 196"/>
              <a:gd name="T10" fmla="*/ 99 w 197"/>
              <a:gd name="T11" fmla="*/ 174 h 196"/>
              <a:gd name="T12" fmla="*/ 23 w 197"/>
              <a:gd name="T13" fmla="*/ 98 h 196"/>
              <a:gd name="T14" fmla="*/ 99 w 197"/>
              <a:gd name="T15" fmla="*/ 22 h 196"/>
              <a:gd name="T16" fmla="*/ 174 w 197"/>
              <a:gd name="T17" fmla="*/ 98 h 196"/>
              <a:gd name="T18" fmla="*/ 99 w 197"/>
              <a:gd name="T19" fmla="*/ 174 h 196"/>
              <a:gd name="T20" fmla="*/ 56 w 197"/>
              <a:gd name="T21" fmla="*/ 141 h 196"/>
              <a:gd name="T22" fmla="*/ 115 w 197"/>
              <a:gd name="T23" fmla="*/ 114 h 196"/>
              <a:gd name="T24" fmla="*/ 141 w 197"/>
              <a:gd name="T25" fmla="*/ 55 h 196"/>
              <a:gd name="T26" fmla="*/ 83 w 197"/>
              <a:gd name="T27" fmla="*/ 82 h 196"/>
              <a:gd name="T28" fmla="*/ 56 w 197"/>
              <a:gd name="T29" fmla="*/ 141 h 196"/>
              <a:gd name="T30" fmla="*/ 109 w 197"/>
              <a:gd name="T31" fmla="*/ 109 h 196"/>
              <a:gd name="T32" fmla="*/ 66 w 197"/>
              <a:gd name="T33" fmla="*/ 130 h 196"/>
              <a:gd name="T34" fmla="*/ 88 w 197"/>
              <a:gd name="T35" fmla="*/ 87 h 196"/>
              <a:gd name="T36" fmla="*/ 109 w 197"/>
              <a:gd name="T37" fmla="*/ 10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7" h="196">
                <a:moveTo>
                  <a:pt x="99" y="0"/>
                </a:moveTo>
                <a:cubicBezTo>
                  <a:pt x="44" y="0"/>
                  <a:pt x="0" y="44"/>
                  <a:pt x="0" y="98"/>
                </a:cubicBezTo>
                <a:cubicBezTo>
                  <a:pt x="0" y="152"/>
                  <a:pt x="44" y="196"/>
                  <a:pt x="99" y="196"/>
                </a:cubicBezTo>
                <a:cubicBezTo>
                  <a:pt x="153" y="196"/>
                  <a:pt x="197" y="152"/>
                  <a:pt x="197" y="98"/>
                </a:cubicBezTo>
                <a:cubicBezTo>
                  <a:pt x="197" y="44"/>
                  <a:pt x="153" y="0"/>
                  <a:pt x="99" y="0"/>
                </a:cubicBezTo>
                <a:close/>
                <a:moveTo>
                  <a:pt x="99" y="174"/>
                </a:moveTo>
                <a:cubicBezTo>
                  <a:pt x="57" y="174"/>
                  <a:pt x="23" y="140"/>
                  <a:pt x="23" y="98"/>
                </a:cubicBezTo>
                <a:cubicBezTo>
                  <a:pt x="23" y="56"/>
                  <a:pt x="57" y="22"/>
                  <a:pt x="99" y="22"/>
                </a:cubicBezTo>
                <a:cubicBezTo>
                  <a:pt x="140" y="22"/>
                  <a:pt x="174" y="56"/>
                  <a:pt x="174" y="98"/>
                </a:cubicBezTo>
                <a:cubicBezTo>
                  <a:pt x="174" y="140"/>
                  <a:pt x="140" y="174"/>
                  <a:pt x="99" y="174"/>
                </a:cubicBezTo>
                <a:close/>
                <a:moveTo>
                  <a:pt x="56" y="141"/>
                </a:moveTo>
                <a:cubicBezTo>
                  <a:pt x="115" y="114"/>
                  <a:pt x="115" y="114"/>
                  <a:pt x="115" y="114"/>
                </a:cubicBezTo>
                <a:cubicBezTo>
                  <a:pt x="141" y="55"/>
                  <a:pt x="141" y="55"/>
                  <a:pt x="141" y="55"/>
                </a:cubicBezTo>
                <a:cubicBezTo>
                  <a:pt x="83" y="82"/>
                  <a:pt x="83" y="82"/>
                  <a:pt x="83" y="82"/>
                </a:cubicBezTo>
                <a:lnTo>
                  <a:pt x="56" y="141"/>
                </a:lnTo>
                <a:close/>
                <a:moveTo>
                  <a:pt x="109" y="109"/>
                </a:moveTo>
                <a:cubicBezTo>
                  <a:pt x="66" y="130"/>
                  <a:pt x="66" y="130"/>
                  <a:pt x="66" y="130"/>
                </a:cubicBezTo>
                <a:cubicBezTo>
                  <a:pt x="88" y="87"/>
                  <a:pt x="88" y="87"/>
                  <a:pt x="88" y="87"/>
                </a:cubicBezTo>
                <a:lnTo>
                  <a:pt x="109" y="109"/>
                </a:lnTo>
                <a:close/>
              </a:path>
            </a:pathLst>
          </a:custGeom>
          <a:solidFill>
            <a:srgbClr val="FFFFFF"/>
          </a:solidFill>
          <a:ln>
            <a:noFill/>
          </a:ln>
        </p:spPr>
        <p:txBody>
          <a:bodyPr/>
          <a:lstStyle>
            <a:lvl1pPr>
              <a:defRPr sz="2000">
                <a:solidFill>
                  <a:schemeClr val="tx1"/>
                </a:solidFill>
                <a:latin typeface="Arial" panose="020B0604020202020204" pitchFamily="34" charset="0"/>
                <a:ea typeface="微软雅黑" panose="020B0503020204020204" charset="-122"/>
              </a:defRPr>
            </a:lvl1pPr>
            <a:lvl2pPr>
              <a:defRPr sz="2000">
                <a:solidFill>
                  <a:schemeClr val="tx1"/>
                </a:solidFill>
                <a:latin typeface="Arial" panose="020B0604020202020204" pitchFamily="34" charset="0"/>
                <a:ea typeface="微软雅黑" panose="020B0503020204020204" charset="-122"/>
              </a:defRPr>
            </a:lvl2pPr>
            <a:lvl3pPr>
              <a:defRPr sz="2000">
                <a:solidFill>
                  <a:schemeClr val="tx1"/>
                </a:solidFill>
                <a:latin typeface="Arial" panose="020B0604020202020204" pitchFamily="34" charset="0"/>
                <a:ea typeface="微软雅黑" panose="020B0503020204020204" charset="-122"/>
              </a:defRPr>
            </a:lvl3pPr>
            <a:lvl4pPr>
              <a:defRPr sz="2000">
                <a:solidFill>
                  <a:schemeClr val="tx1"/>
                </a:solidFill>
                <a:latin typeface="Arial" panose="020B0604020202020204" pitchFamily="34" charset="0"/>
                <a:ea typeface="微软雅黑" panose="020B0503020204020204" charset="-122"/>
              </a:defRPr>
            </a:lvl4pPr>
            <a:lvl5pPr>
              <a:defRPr sz="2000">
                <a:solidFill>
                  <a:schemeClr val="tx1"/>
                </a:solidFill>
                <a:latin typeface="Arial" panose="020B0604020202020204" pitchFamily="34" charset="0"/>
                <a:ea typeface="微软雅黑" panose="020B0503020204020204"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微软雅黑" panose="020B0503020204020204"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微软雅黑" panose="020B0503020204020204"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微软雅黑" panose="020B0503020204020204"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微软雅黑" panose="020B050302020402020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charset="-122"/>
              <a:cs typeface="+mn-cs"/>
            </a:endParaRPr>
          </a:p>
        </p:txBody>
      </p:sp>
      <p:sp>
        <p:nvSpPr>
          <p:cNvPr id="74" name="KSO_Shape"/>
          <p:cNvSpPr/>
          <p:nvPr/>
        </p:nvSpPr>
        <p:spPr bwMode="auto">
          <a:xfrm>
            <a:off x="263525" y="5116513"/>
            <a:ext cx="287338" cy="290513"/>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微软雅黑" panose="020B0503020204020204" charset="-122"/>
              <a:cs typeface="+mn-ea"/>
              <a:sym typeface="+mn-lt"/>
            </a:endParaRPr>
          </a:p>
        </p:txBody>
      </p:sp>
      <p:sp>
        <p:nvSpPr>
          <p:cNvPr id="75" name="KSO_Shape"/>
          <p:cNvSpPr/>
          <p:nvPr/>
        </p:nvSpPr>
        <p:spPr>
          <a:xfrm flipH="1">
            <a:off x="263525" y="4665663"/>
            <a:ext cx="287338" cy="203200"/>
          </a:xfrm>
          <a:custGeom>
            <a:avLst/>
            <a:gdLst>
              <a:gd name="connsiteX0" fmla="*/ 7782622 w 7782622"/>
              <a:gd name="connsiteY0" fmla="*/ 1956116 h 5514836"/>
              <a:gd name="connsiteX1" fmla="*/ 1120218 w 7782622"/>
              <a:gd name="connsiteY1" fmla="*/ 1956116 h 5514836"/>
              <a:gd name="connsiteX2" fmla="*/ 4 w 7782622"/>
              <a:gd name="connsiteY2" fmla="*/ 5514836 h 5514836"/>
              <a:gd name="connsiteX3" fmla="*/ 6662408 w 7782622"/>
              <a:gd name="connsiteY3" fmla="*/ 5514836 h 5514836"/>
              <a:gd name="connsiteX4" fmla="*/ 2210075 w 7782622"/>
              <a:gd name="connsiteY4" fmla="*/ 0 h 5514836"/>
              <a:gd name="connsiteX5" fmla="*/ 0 w 7782622"/>
              <a:gd name="connsiteY5" fmla="*/ 0 h 5514836"/>
              <a:gd name="connsiteX6" fmla="*/ 0 w 7782622"/>
              <a:gd name="connsiteY6" fmla="*/ 1356040 h 5514836"/>
              <a:gd name="connsiteX7" fmla="*/ 2 w 7782622"/>
              <a:gd name="connsiteY7" fmla="*/ 1356040 h 5514836"/>
              <a:gd name="connsiteX8" fmla="*/ 2 w 7782622"/>
              <a:gd name="connsiteY8" fmla="*/ 4425111 h 5514836"/>
              <a:gd name="connsiteX9" fmla="*/ 872566 w 7782622"/>
              <a:gd name="connsiteY9" fmla="*/ 1653131 h 5514836"/>
              <a:gd name="connsiteX10" fmla="*/ 6705945 w 7782622"/>
              <a:gd name="connsiteY10" fmla="*/ 1653131 h 5514836"/>
              <a:gd name="connsiteX11" fmla="*/ 6705945 w 7782622"/>
              <a:gd name="connsiteY11" fmla="*/ 984566 h 5514836"/>
              <a:gd name="connsiteX12" fmla="*/ 2611236 w 7782622"/>
              <a:gd name="connsiteY12" fmla="*/ 984566 h 551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82622" h="5514836">
                <a:moveTo>
                  <a:pt x="7782622" y="1956116"/>
                </a:moveTo>
                <a:lnTo>
                  <a:pt x="1120218" y="1956116"/>
                </a:lnTo>
                <a:lnTo>
                  <a:pt x="4" y="5514836"/>
                </a:lnTo>
                <a:lnTo>
                  <a:pt x="6662408" y="5514836"/>
                </a:lnTo>
                <a:close/>
                <a:moveTo>
                  <a:pt x="2210075" y="0"/>
                </a:moveTo>
                <a:lnTo>
                  <a:pt x="0" y="0"/>
                </a:lnTo>
                <a:lnTo>
                  <a:pt x="0" y="1356040"/>
                </a:lnTo>
                <a:lnTo>
                  <a:pt x="2" y="1356040"/>
                </a:lnTo>
                <a:lnTo>
                  <a:pt x="2" y="4425111"/>
                </a:lnTo>
                <a:lnTo>
                  <a:pt x="872566" y="1653131"/>
                </a:lnTo>
                <a:lnTo>
                  <a:pt x="6705945" y="1653131"/>
                </a:lnTo>
                <a:lnTo>
                  <a:pt x="6705945" y="984566"/>
                </a:lnTo>
                <a:lnTo>
                  <a:pt x="2611236" y="98456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76" name="KSO_Shape"/>
          <p:cNvSpPr/>
          <p:nvPr/>
        </p:nvSpPr>
        <p:spPr bwMode="auto">
          <a:xfrm flipV="1">
            <a:off x="263525" y="5661025"/>
            <a:ext cx="300038" cy="288925"/>
          </a:xfrm>
          <a:custGeom>
            <a:avLst/>
            <a:gdLst>
              <a:gd name="T0" fmla="*/ 1620166 w 3766"/>
              <a:gd name="T1" fmla="*/ 72220 h 3615"/>
              <a:gd name="T2" fmla="*/ 1800397 w 3766"/>
              <a:gd name="T3" fmla="*/ 252530 h 3615"/>
              <a:gd name="T4" fmla="*/ 1620166 w 3766"/>
              <a:gd name="T5" fmla="*/ 504582 h 3615"/>
              <a:gd name="T6" fmla="*/ 1800397 w 3766"/>
              <a:gd name="T7" fmla="*/ 1405178 h 3615"/>
              <a:gd name="T8" fmla="*/ 1620166 w 3766"/>
              <a:gd name="T9" fmla="*/ 1476919 h 3615"/>
              <a:gd name="T10" fmla="*/ 1800397 w 3766"/>
              <a:gd name="T11" fmla="*/ 1657229 h 3615"/>
              <a:gd name="T12" fmla="*/ 0 w 3766"/>
              <a:gd name="T13" fmla="*/ 1728971 h 3615"/>
              <a:gd name="T14" fmla="*/ 180231 w 3766"/>
              <a:gd name="T15" fmla="*/ 1657229 h 3615"/>
              <a:gd name="T16" fmla="*/ 0 w 3766"/>
              <a:gd name="T17" fmla="*/ 1476919 h 3615"/>
              <a:gd name="T18" fmla="*/ 36333 w 3766"/>
              <a:gd name="T19" fmla="*/ 1405178 h 3615"/>
              <a:gd name="T20" fmla="*/ 216086 w 3766"/>
              <a:gd name="T21" fmla="*/ 468711 h 3615"/>
              <a:gd name="T22" fmla="*/ 0 w 3766"/>
              <a:gd name="T23" fmla="*/ 324272 h 3615"/>
              <a:gd name="T24" fmla="*/ 180231 w 3766"/>
              <a:gd name="T25" fmla="*/ 252530 h 3615"/>
              <a:gd name="T26" fmla="*/ 0 w 3766"/>
              <a:gd name="T27" fmla="*/ 72220 h 3615"/>
              <a:gd name="T28" fmla="*/ 1800397 w 3766"/>
              <a:gd name="T29" fmla="*/ 0 h 3615"/>
              <a:gd name="T30" fmla="*/ 1187994 w 3766"/>
              <a:gd name="T31" fmla="*/ 1657229 h 3615"/>
              <a:gd name="T32" fmla="*/ 1476268 w 3766"/>
              <a:gd name="T33" fmla="*/ 1476919 h 3615"/>
              <a:gd name="T34" fmla="*/ 1187994 w 3766"/>
              <a:gd name="T35" fmla="*/ 1657229 h 3615"/>
              <a:gd name="T36" fmla="*/ 1044096 w 3766"/>
              <a:gd name="T37" fmla="*/ 1657229 h 3615"/>
              <a:gd name="T38" fmla="*/ 756301 w 3766"/>
              <a:gd name="T39" fmla="*/ 1476919 h 3615"/>
              <a:gd name="T40" fmla="*/ 324129 w 3766"/>
              <a:gd name="T41" fmla="*/ 1657229 h 3615"/>
              <a:gd name="T42" fmla="*/ 611925 w 3766"/>
              <a:gd name="T43" fmla="*/ 1476919 h 3615"/>
              <a:gd name="T44" fmla="*/ 324129 w 3766"/>
              <a:gd name="T45" fmla="*/ 1657229 h 3615"/>
              <a:gd name="T46" fmla="*/ 324129 w 3766"/>
              <a:gd name="T47" fmla="*/ 72220 h 3615"/>
              <a:gd name="T48" fmla="*/ 611925 w 3766"/>
              <a:gd name="T49" fmla="*/ 252530 h 3615"/>
              <a:gd name="T50" fmla="*/ 1044096 w 3766"/>
              <a:gd name="T51" fmla="*/ 72220 h 3615"/>
              <a:gd name="T52" fmla="*/ 756301 w 3766"/>
              <a:gd name="T53" fmla="*/ 252530 h 3615"/>
              <a:gd name="T54" fmla="*/ 1044096 w 3766"/>
              <a:gd name="T55" fmla="*/ 72220 h 3615"/>
              <a:gd name="T56" fmla="*/ 1187994 w 3766"/>
              <a:gd name="T57" fmla="*/ 72220 h 3615"/>
              <a:gd name="T58" fmla="*/ 1476268 w 3766"/>
              <a:gd name="T59" fmla="*/ 252530 h 3615"/>
              <a:gd name="T60" fmla="*/ 1512123 w 3766"/>
              <a:gd name="T61" fmla="*/ 504582 h 3615"/>
              <a:gd name="T62" fmla="*/ 503882 w 3766"/>
              <a:gd name="T63" fmla="*/ 324272 h 3615"/>
              <a:gd name="T64" fmla="*/ 324129 w 3766"/>
              <a:gd name="T65" fmla="*/ 1224867 h 3615"/>
              <a:gd name="T66" fmla="*/ 1332370 w 3766"/>
              <a:gd name="T67" fmla="*/ 1405178 h 3615"/>
              <a:gd name="T68" fmla="*/ 1512123 w 3766"/>
              <a:gd name="T69" fmla="*/ 504582 h 3615"/>
              <a:gd name="T70" fmla="*/ 438865 w 3766"/>
              <a:gd name="T71" fmla="*/ 885291 h 3615"/>
              <a:gd name="T72" fmla="*/ 1413163 w 3766"/>
              <a:gd name="T73" fmla="*/ 885291 h 3615"/>
              <a:gd name="T74" fmla="*/ 831357 w 3766"/>
              <a:gd name="T75" fmla="*/ 574889 h 3615"/>
              <a:gd name="T76" fmla="*/ 1176043 w 3766"/>
              <a:gd name="T77" fmla="*/ 858507 h 361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766" h="3615">
                <a:moveTo>
                  <a:pt x="3766" y="151"/>
                </a:moveTo>
                <a:cubicBezTo>
                  <a:pt x="3389" y="151"/>
                  <a:pt x="3389" y="151"/>
                  <a:pt x="3389" y="151"/>
                </a:cubicBezTo>
                <a:cubicBezTo>
                  <a:pt x="3389" y="528"/>
                  <a:pt x="3389" y="528"/>
                  <a:pt x="3389" y="528"/>
                </a:cubicBezTo>
                <a:cubicBezTo>
                  <a:pt x="3766" y="528"/>
                  <a:pt x="3766" y="528"/>
                  <a:pt x="3766" y="528"/>
                </a:cubicBezTo>
                <a:cubicBezTo>
                  <a:pt x="3766" y="678"/>
                  <a:pt x="3766" y="678"/>
                  <a:pt x="3766" y="678"/>
                </a:cubicBezTo>
                <a:cubicBezTo>
                  <a:pt x="3558" y="678"/>
                  <a:pt x="3389" y="847"/>
                  <a:pt x="3389" y="1055"/>
                </a:cubicBezTo>
                <a:cubicBezTo>
                  <a:pt x="3389" y="2561"/>
                  <a:pt x="3389" y="2561"/>
                  <a:pt x="3389" y="2561"/>
                </a:cubicBezTo>
                <a:cubicBezTo>
                  <a:pt x="3389" y="2769"/>
                  <a:pt x="3558" y="2938"/>
                  <a:pt x="3766" y="2938"/>
                </a:cubicBezTo>
                <a:cubicBezTo>
                  <a:pt x="3766" y="3088"/>
                  <a:pt x="3766" y="3088"/>
                  <a:pt x="3766" y="3088"/>
                </a:cubicBezTo>
                <a:cubicBezTo>
                  <a:pt x="3389" y="3088"/>
                  <a:pt x="3389" y="3088"/>
                  <a:pt x="3389" y="3088"/>
                </a:cubicBezTo>
                <a:cubicBezTo>
                  <a:pt x="3389" y="3465"/>
                  <a:pt x="3389" y="3465"/>
                  <a:pt x="3389" y="3465"/>
                </a:cubicBezTo>
                <a:cubicBezTo>
                  <a:pt x="3766" y="3465"/>
                  <a:pt x="3766" y="3465"/>
                  <a:pt x="3766" y="3465"/>
                </a:cubicBezTo>
                <a:cubicBezTo>
                  <a:pt x="3766" y="3615"/>
                  <a:pt x="3766" y="3615"/>
                  <a:pt x="3766" y="3615"/>
                </a:cubicBezTo>
                <a:cubicBezTo>
                  <a:pt x="0" y="3615"/>
                  <a:pt x="0" y="3615"/>
                  <a:pt x="0" y="3615"/>
                </a:cubicBezTo>
                <a:cubicBezTo>
                  <a:pt x="0" y="3465"/>
                  <a:pt x="0" y="3465"/>
                  <a:pt x="0" y="3465"/>
                </a:cubicBezTo>
                <a:cubicBezTo>
                  <a:pt x="377" y="3465"/>
                  <a:pt x="377" y="3465"/>
                  <a:pt x="377" y="3465"/>
                </a:cubicBezTo>
                <a:cubicBezTo>
                  <a:pt x="377" y="3088"/>
                  <a:pt x="377" y="3088"/>
                  <a:pt x="377" y="3088"/>
                </a:cubicBezTo>
                <a:cubicBezTo>
                  <a:pt x="0" y="3088"/>
                  <a:pt x="0" y="3088"/>
                  <a:pt x="0" y="3088"/>
                </a:cubicBezTo>
                <a:cubicBezTo>
                  <a:pt x="0" y="2938"/>
                  <a:pt x="0" y="2938"/>
                  <a:pt x="0" y="2938"/>
                </a:cubicBezTo>
                <a:cubicBezTo>
                  <a:pt x="76" y="2938"/>
                  <a:pt x="76" y="2938"/>
                  <a:pt x="76" y="2938"/>
                </a:cubicBezTo>
                <a:cubicBezTo>
                  <a:pt x="283" y="2938"/>
                  <a:pt x="452" y="2769"/>
                  <a:pt x="452" y="2561"/>
                </a:cubicBezTo>
                <a:cubicBezTo>
                  <a:pt x="452" y="980"/>
                  <a:pt x="452" y="980"/>
                  <a:pt x="452" y="980"/>
                </a:cubicBezTo>
                <a:cubicBezTo>
                  <a:pt x="452" y="772"/>
                  <a:pt x="283" y="678"/>
                  <a:pt x="76" y="678"/>
                </a:cubicBezTo>
                <a:cubicBezTo>
                  <a:pt x="0" y="678"/>
                  <a:pt x="0" y="678"/>
                  <a:pt x="0" y="678"/>
                </a:cubicBezTo>
                <a:cubicBezTo>
                  <a:pt x="0" y="528"/>
                  <a:pt x="0" y="528"/>
                  <a:pt x="0" y="528"/>
                </a:cubicBezTo>
                <a:cubicBezTo>
                  <a:pt x="377" y="528"/>
                  <a:pt x="377" y="528"/>
                  <a:pt x="377" y="528"/>
                </a:cubicBezTo>
                <a:cubicBezTo>
                  <a:pt x="377" y="151"/>
                  <a:pt x="377" y="151"/>
                  <a:pt x="377" y="151"/>
                </a:cubicBezTo>
                <a:cubicBezTo>
                  <a:pt x="0" y="151"/>
                  <a:pt x="0" y="151"/>
                  <a:pt x="0" y="151"/>
                </a:cubicBezTo>
                <a:cubicBezTo>
                  <a:pt x="0" y="0"/>
                  <a:pt x="0" y="0"/>
                  <a:pt x="0" y="0"/>
                </a:cubicBezTo>
                <a:cubicBezTo>
                  <a:pt x="3766" y="0"/>
                  <a:pt x="3766" y="0"/>
                  <a:pt x="3766" y="0"/>
                </a:cubicBezTo>
                <a:lnTo>
                  <a:pt x="3766" y="151"/>
                </a:lnTo>
                <a:close/>
                <a:moveTo>
                  <a:pt x="2485" y="3465"/>
                </a:moveTo>
                <a:cubicBezTo>
                  <a:pt x="3088" y="3465"/>
                  <a:pt x="3088" y="3465"/>
                  <a:pt x="3088" y="3465"/>
                </a:cubicBezTo>
                <a:cubicBezTo>
                  <a:pt x="3088" y="3088"/>
                  <a:pt x="3088" y="3088"/>
                  <a:pt x="3088" y="3088"/>
                </a:cubicBezTo>
                <a:cubicBezTo>
                  <a:pt x="2485" y="3088"/>
                  <a:pt x="2485" y="3088"/>
                  <a:pt x="2485" y="3088"/>
                </a:cubicBezTo>
                <a:lnTo>
                  <a:pt x="2485" y="3465"/>
                </a:lnTo>
                <a:close/>
                <a:moveTo>
                  <a:pt x="1582" y="3465"/>
                </a:moveTo>
                <a:cubicBezTo>
                  <a:pt x="2184" y="3465"/>
                  <a:pt x="2184" y="3465"/>
                  <a:pt x="2184" y="3465"/>
                </a:cubicBezTo>
                <a:cubicBezTo>
                  <a:pt x="2184" y="3088"/>
                  <a:pt x="2184" y="3088"/>
                  <a:pt x="2184" y="3088"/>
                </a:cubicBezTo>
                <a:cubicBezTo>
                  <a:pt x="1582" y="3088"/>
                  <a:pt x="1582" y="3088"/>
                  <a:pt x="1582" y="3088"/>
                </a:cubicBezTo>
                <a:lnTo>
                  <a:pt x="1582" y="3465"/>
                </a:lnTo>
                <a:close/>
                <a:moveTo>
                  <a:pt x="678" y="3465"/>
                </a:moveTo>
                <a:cubicBezTo>
                  <a:pt x="1280" y="3465"/>
                  <a:pt x="1280" y="3465"/>
                  <a:pt x="1280" y="3465"/>
                </a:cubicBezTo>
                <a:cubicBezTo>
                  <a:pt x="1280" y="3088"/>
                  <a:pt x="1280" y="3088"/>
                  <a:pt x="1280" y="3088"/>
                </a:cubicBezTo>
                <a:cubicBezTo>
                  <a:pt x="678" y="3088"/>
                  <a:pt x="678" y="3088"/>
                  <a:pt x="678" y="3088"/>
                </a:cubicBezTo>
                <a:lnTo>
                  <a:pt x="678" y="3465"/>
                </a:lnTo>
                <a:close/>
                <a:moveTo>
                  <a:pt x="1280" y="151"/>
                </a:moveTo>
                <a:cubicBezTo>
                  <a:pt x="678" y="151"/>
                  <a:pt x="678" y="151"/>
                  <a:pt x="678" y="151"/>
                </a:cubicBezTo>
                <a:cubicBezTo>
                  <a:pt x="678" y="528"/>
                  <a:pt x="678" y="528"/>
                  <a:pt x="678" y="528"/>
                </a:cubicBezTo>
                <a:cubicBezTo>
                  <a:pt x="1280" y="528"/>
                  <a:pt x="1280" y="528"/>
                  <a:pt x="1280" y="528"/>
                </a:cubicBezTo>
                <a:lnTo>
                  <a:pt x="1280" y="151"/>
                </a:lnTo>
                <a:close/>
                <a:moveTo>
                  <a:pt x="2184" y="151"/>
                </a:moveTo>
                <a:cubicBezTo>
                  <a:pt x="1582" y="151"/>
                  <a:pt x="1582" y="151"/>
                  <a:pt x="1582" y="151"/>
                </a:cubicBezTo>
                <a:cubicBezTo>
                  <a:pt x="1582" y="528"/>
                  <a:pt x="1582" y="528"/>
                  <a:pt x="1582" y="528"/>
                </a:cubicBezTo>
                <a:cubicBezTo>
                  <a:pt x="2184" y="528"/>
                  <a:pt x="2184" y="528"/>
                  <a:pt x="2184" y="528"/>
                </a:cubicBezTo>
                <a:lnTo>
                  <a:pt x="2184" y="151"/>
                </a:lnTo>
                <a:close/>
                <a:moveTo>
                  <a:pt x="3088" y="151"/>
                </a:moveTo>
                <a:cubicBezTo>
                  <a:pt x="2485" y="151"/>
                  <a:pt x="2485" y="151"/>
                  <a:pt x="2485" y="151"/>
                </a:cubicBezTo>
                <a:cubicBezTo>
                  <a:pt x="2485" y="528"/>
                  <a:pt x="2485" y="528"/>
                  <a:pt x="2485" y="528"/>
                </a:cubicBezTo>
                <a:cubicBezTo>
                  <a:pt x="3088" y="528"/>
                  <a:pt x="3088" y="528"/>
                  <a:pt x="3088" y="528"/>
                </a:cubicBezTo>
                <a:lnTo>
                  <a:pt x="3088" y="151"/>
                </a:lnTo>
                <a:close/>
                <a:moveTo>
                  <a:pt x="3163" y="1055"/>
                </a:moveTo>
                <a:cubicBezTo>
                  <a:pt x="3163" y="847"/>
                  <a:pt x="2995" y="678"/>
                  <a:pt x="2787" y="678"/>
                </a:cubicBezTo>
                <a:cubicBezTo>
                  <a:pt x="1054" y="678"/>
                  <a:pt x="1054" y="678"/>
                  <a:pt x="1054" y="678"/>
                </a:cubicBezTo>
                <a:cubicBezTo>
                  <a:pt x="847" y="678"/>
                  <a:pt x="678" y="772"/>
                  <a:pt x="678" y="980"/>
                </a:cubicBezTo>
                <a:cubicBezTo>
                  <a:pt x="678" y="2561"/>
                  <a:pt x="678" y="2561"/>
                  <a:pt x="678" y="2561"/>
                </a:cubicBezTo>
                <a:cubicBezTo>
                  <a:pt x="678" y="2769"/>
                  <a:pt x="847" y="2938"/>
                  <a:pt x="1054" y="2938"/>
                </a:cubicBezTo>
                <a:cubicBezTo>
                  <a:pt x="2787" y="2938"/>
                  <a:pt x="2787" y="2938"/>
                  <a:pt x="2787" y="2938"/>
                </a:cubicBezTo>
                <a:cubicBezTo>
                  <a:pt x="2995" y="2938"/>
                  <a:pt x="3163" y="2769"/>
                  <a:pt x="3163" y="2561"/>
                </a:cubicBezTo>
                <a:lnTo>
                  <a:pt x="3163" y="1055"/>
                </a:lnTo>
                <a:close/>
                <a:moveTo>
                  <a:pt x="1937" y="2845"/>
                </a:moveTo>
                <a:cubicBezTo>
                  <a:pt x="1374" y="2845"/>
                  <a:pt x="918" y="2414"/>
                  <a:pt x="918" y="1851"/>
                </a:cubicBezTo>
                <a:cubicBezTo>
                  <a:pt x="918" y="1288"/>
                  <a:pt x="1374" y="832"/>
                  <a:pt x="1937" y="832"/>
                </a:cubicBezTo>
                <a:cubicBezTo>
                  <a:pt x="2499" y="832"/>
                  <a:pt x="2956" y="1288"/>
                  <a:pt x="2956" y="1851"/>
                </a:cubicBezTo>
                <a:cubicBezTo>
                  <a:pt x="2956" y="2414"/>
                  <a:pt x="2499" y="2845"/>
                  <a:pt x="1937" y="2845"/>
                </a:cubicBezTo>
                <a:close/>
                <a:moveTo>
                  <a:pt x="1739" y="1202"/>
                </a:moveTo>
                <a:cubicBezTo>
                  <a:pt x="1739" y="2402"/>
                  <a:pt x="1739" y="2402"/>
                  <a:pt x="1739" y="2402"/>
                </a:cubicBezTo>
                <a:cubicBezTo>
                  <a:pt x="2460" y="1795"/>
                  <a:pt x="2460" y="1795"/>
                  <a:pt x="2460" y="1795"/>
                </a:cubicBezTo>
                <a:lnTo>
                  <a:pt x="1739" y="1202"/>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微软雅黑" panose="020B0503020204020204" charset="-122"/>
              <a:cs typeface="+mn-ea"/>
              <a:sym typeface="+mn-lt"/>
            </a:endParaRPr>
          </a:p>
        </p:txBody>
      </p:sp>
      <p:sp>
        <p:nvSpPr>
          <p:cNvPr id="77" name="KSO_Shape"/>
          <p:cNvSpPr/>
          <p:nvPr/>
        </p:nvSpPr>
        <p:spPr bwMode="auto">
          <a:xfrm>
            <a:off x="263525" y="6202363"/>
            <a:ext cx="360363" cy="250825"/>
          </a:xfrm>
          <a:custGeom>
            <a:avLst/>
            <a:gdLst>
              <a:gd name="T0" fmla="*/ 1352369 w 8041"/>
              <a:gd name="T1" fmla="*/ 1071372 h 5610"/>
              <a:gd name="T2" fmla="*/ 913745 w 8041"/>
              <a:gd name="T3" fmla="*/ 1256091 h 5610"/>
              <a:gd name="T4" fmla="*/ 438624 w 8041"/>
              <a:gd name="T5" fmla="*/ 1083462 h 5610"/>
              <a:gd name="T6" fmla="*/ 0 w 8041"/>
              <a:gd name="T7" fmla="*/ 1250270 h 5610"/>
              <a:gd name="T8" fmla="*/ 132774 w 8041"/>
              <a:gd name="T9" fmla="*/ 124266 h 5610"/>
              <a:gd name="T10" fmla="*/ 496391 w 8041"/>
              <a:gd name="T11" fmla="*/ 0 h 5610"/>
              <a:gd name="T12" fmla="*/ 865606 w 8041"/>
              <a:gd name="T13" fmla="*/ 118444 h 5610"/>
              <a:gd name="T14" fmla="*/ 1225416 w 8041"/>
              <a:gd name="T15" fmla="*/ 12091 h 5610"/>
              <a:gd name="T16" fmla="*/ 1558135 w 8041"/>
              <a:gd name="T17" fmla="*/ 66723 h 5610"/>
              <a:gd name="T18" fmla="*/ 1800397 w 8041"/>
              <a:gd name="T19" fmla="*/ 1256091 h 5610"/>
              <a:gd name="T20" fmla="*/ 1352369 w 8041"/>
              <a:gd name="T21" fmla="*/ 1071372 h 5610"/>
              <a:gd name="T22" fmla="*/ 524379 w 8041"/>
              <a:gd name="T23" fmla="*/ 70305 h 5610"/>
              <a:gd name="T24" fmla="*/ 463030 w 8041"/>
              <a:gd name="T25" fmla="*/ 986737 h 5610"/>
              <a:gd name="T26" fmla="*/ 901654 w 8041"/>
              <a:gd name="T27" fmla="*/ 1181532 h 5610"/>
              <a:gd name="T28" fmla="*/ 878368 w 8041"/>
              <a:gd name="T29" fmla="*/ 191436 h 5610"/>
              <a:gd name="T30" fmla="*/ 877249 w 8041"/>
              <a:gd name="T31" fmla="*/ 192108 h 5610"/>
              <a:gd name="T32" fmla="*/ 524379 w 8041"/>
              <a:gd name="T33" fmla="*/ 70305 h 5610"/>
              <a:gd name="T34" fmla="*/ 1507309 w 8041"/>
              <a:gd name="T35" fmla="*/ 128520 h 5610"/>
              <a:gd name="T36" fmla="*/ 1241761 w 8041"/>
              <a:gd name="T37" fmla="*/ 90456 h 5610"/>
              <a:gd name="T38" fmla="*/ 1338039 w 8041"/>
              <a:gd name="T39" fmla="*/ 970392 h 5610"/>
              <a:gd name="T40" fmla="*/ 1694491 w 8041"/>
              <a:gd name="T41" fmla="*/ 1125332 h 5610"/>
              <a:gd name="T42" fmla="*/ 1507309 w 8041"/>
              <a:gd name="T43" fmla="*/ 128520 h 56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41" h="5610">
                <a:moveTo>
                  <a:pt x="6040" y="4785"/>
                </a:moveTo>
                <a:lnTo>
                  <a:pt x="4081" y="5610"/>
                </a:lnTo>
                <a:lnTo>
                  <a:pt x="1959" y="4839"/>
                </a:lnTo>
                <a:lnTo>
                  <a:pt x="0" y="5584"/>
                </a:lnTo>
                <a:lnTo>
                  <a:pt x="593" y="555"/>
                </a:lnTo>
                <a:lnTo>
                  <a:pt x="2217" y="0"/>
                </a:lnTo>
                <a:lnTo>
                  <a:pt x="3866" y="529"/>
                </a:lnTo>
                <a:lnTo>
                  <a:pt x="5473" y="54"/>
                </a:lnTo>
                <a:lnTo>
                  <a:pt x="6959" y="298"/>
                </a:lnTo>
                <a:lnTo>
                  <a:pt x="8041" y="5610"/>
                </a:lnTo>
                <a:lnTo>
                  <a:pt x="6040" y="4785"/>
                </a:lnTo>
                <a:close/>
                <a:moveTo>
                  <a:pt x="2342" y="314"/>
                </a:moveTo>
                <a:lnTo>
                  <a:pt x="2068" y="4407"/>
                </a:lnTo>
                <a:lnTo>
                  <a:pt x="4027" y="5277"/>
                </a:lnTo>
                <a:lnTo>
                  <a:pt x="3923" y="855"/>
                </a:lnTo>
                <a:lnTo>
                  <a:pt x="3918" y="858"/>
                </a:lnTo>
                <a:lnTo>
                  <a:pt x="2342" y="314"/>
                </a:lnTo>
                <a:close/>
                <a:moveTo>
                  <a:pt x="6732" y="574"/>
                </a:moveTo>
                <a:lnTo>
                  <a:pt x="5546" y="404"/>
                </a:lnTo>
                <a:lnTo>
                  <a:pt x="5976" y="4334"/>
                </a:lnTo>
                <a:lnTo>
                  <a:pt x="7568" y="5026"/>
                </a:lnTo>
                <a:lnTo>
                  <a:pt x="6732" y="574"/>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微软雅黑" panose="020B0503020204020204" charset="-122"/>
              <a:cs typeface="+mn-ea"/>
              <a:sym typeface="+mn-lt"/>
            </a:endParaRPr>
          </a:p>
        </p:txBody>
      </p:sp>
      <p:sp>
        <p:nvSpPr>
          <p:cNvPr id="78" name="KSO_Shape"/>
          <p:cNvSpPr/>
          <p:nvPr/>
        </p:nvSpPr>
        <p:spPr bwMode="auto">
          <a:xfrm>
            <a:off x="263525" y="3573463"/>
            <a:ext cx="338138" cy="287338"/>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微软雅黑" panose="020B0503020204020204" charset="-122"/>
              <a:cs typeface="+mn-ea"/>
              <a:sym typeface="+mn-lt"/>
            </a:endParaRPr>
          </a:p>
        </p:txBody>
      </p:sp>
      <p:pic>
        <p:nvPicPr>
          <p:cNvPr id="9255" name="图片 94"/>
          <p:cNvPicPr>
            <a:picLocks noChangeAspect="1"/>
          </p:cNvPicPr>
          <p:nvPr userDrawn="1"/>
        </p:nvPicPr>
        <p:blipFill>
          <a:blip r:embed="rId9"/>
          <a:stretch>
            <a:fillRect/>
          </a:stretch>
        </p:blipFill>
        <p:spPr>
          <a:xfrm>
            <a:off x="2373313" y="33338"/>
            <a:ext cx="2527300" cy="979487"/>
          </a:xfrm>
          <a:prstGeom prst="rect">
            <a:avLst/>
          </a:prstGeom>
          <a:noFill/>
          <a:ln w="9525">
            <a:noFill/>
          </a:ln>
        </p:spPr>
      </p:pic>
      <p:cxnSp>
        <p:nvCxnSpPr>
          <p:cNvPr id="80" name="直接连接符 187"/>
          <p:cNvCxnSpPr/>
          <p:nvPr/>
        </p:nvCxnSpPr>
        <p:spPr>
          <a:xfrm>
            <a:off x="1271588" y="650875"/>
            <a:ext cx="5762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直接连接符 188"/>
          <p:cNvCxnSpPr/>
          <p:nvPr/>
        </p:nvCxnSpPr>
        <p:spPr>
          <a:xfrm>
            <a:off x="-25400" y="650875"/>
            <a:ext cx="6492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2" name="圆角矩形 189"/>
          <p:cNvSpPr/>
          <p:nvPr/>
        </p:nvSpPr>
        <p:spPr>
          <a:xfrm>
            <a:off x="334963" y="390525"/>
            <a:ext cx="1223963" cy="5715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solidFill>
                <a:effectLst/>
                <a:uLnTx/>
                <a:uFillTx/>
                <a:latin typeface="+mn-lt"/>
                <a:ea typeface="+mn-ea"/>
                <a:cs typeface="+mn-ea"/>
                <a:sym typeface="+mn-lt"/>
              </a:rPr>
              <a:t> </a:t>
            </a:r>
            <a:endParaRPr kumimoji="0" lang="zh-CN" altLang="en-US" sz="1200" b="0" i="0" u="none" strike="noStrike" kern="1200" cap="none" spc="0" normalizeH="0" baseline="0" noProof="0" dirty="0">
              <a:ln>
                <a:noFill/>
              </a:ln>
              <a:solidFill>
                <a:srgbClr val="222222"/>
              </a:solidFill>
              <a:effectLst/>
              <a:uLnTx/>
              <a:uFillTx/>
              <a:latin typeface="+mn-lt"/>
              <a:ea typeface="+mn-ea"/>
              <a:cs typeface="+mn-ea"/>
              <a:sym typeface="+mn-lt"/>
            </a:endParaRPr>
          </a:p>
        </p:txBody>
      </p:sp>
      <p:sp>
        <p:nvSpPr>
          <p:cNvPr id="83" name="文本框 190"/>
          <p:cNvSpPr txBox="1">
            <a:spLocks noChangeArrowheads="1"/>
          </p:cNvSpPr>
          <p:nvPr/>
        </p:nvSpPr>
        <p:spPr bwMode="auto">
          <a:xfrm>
            <a:off x="338138" y="387350"/>
            <a:ext cx="1220788" cy="560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charset="-122"/>
                <a:cs typeface="+mn-cs"/>
                <a:sym typeface="+mn-lt"/>
              </a:rPr>
              <a:t> 第三章</a:t>
            </a:r>
            <a:endParaRPr kumimoji="0" lang="en-US" altLang="zh-CN" sz="16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charset="-122"/>
              <a:cs typeface="+mn-cs"/>
              <a:sym typeface="+mn-lt"/>
            </a:endParaRPr>
          </a:p>
          <a:p>
            <a:pPr marL="0" marR="0" lvl="0" indent="0" algn="ctr" defTabSz="914400" rtl="0" eaLnBrk="1" fontAlgn="base" latinLnBrk="0" hangingPunct="1">
              <a:lnSpc>
                <a:spcPct val="95000"/>
              </a:lnSpc>
              <a:spcBef>
                <a:spcPct val="0"/>
              </a:spcBef>
              <a:spcAft>
                <a:spcPct val="0"/>
              </a:spcAft>
              <a:buClrTx/>
              <a:buSzTx/>
              <a:buFontTx/>
              <a:buNone/>
              <a:defRPr/>
            </a:pPr>
            <a:r>
              <a:rPr kumimoji="0" lang="zh-CN" altLang="en-US" sz="16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charset="-122"/>
                <a:cs typeface="+mn-cs"/>
                <a:sym typeface="+mn-lt"/>
              </a:rPr>
              <a:t>企业合并</a:t>
            </a:r>
            <a:endParaRPr kumimoji="0" lang="zh-CN" altLang="en-US" sz="1600" b="0" i="0" u="none" strike="noStrike" kern="1200" cap="none" spc="0" normalizeH="0" baseline="0" noProof="0" dirty="0">
              <a:ln>
                <a:noFill/>
              </a:ln>
              <a:solidFill>
                <a:srgbClr val="222222"/>
              </a:solidFill>
              <a:effectLst/>
              <a:uLnTx/>
              <a:uFillTx/>
              <a:latin typeface="Arial" panose="020B0604020202020204" pitchFamily="34" charset="0"/>
              <a:ea typeface="微软雅黑" panose="020B0503020204020204" charset="-122"/>
              <a:cs typeface="+mn-cs"/>
              <a:sym typeface="+mn-lt"/>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0242" name="AutoShape 7"/>
          <p:cNvSpPr/>
          <p:nvPr userDrawn="1"/>
        </p:nvSpPr>
        <p:spPr>
          <a:xfrm>
            <a:off x="914400" y="2393950"/>
            <a:ext cx="10363200" cy="109538"/>
          </a:xfrm>
          <a:custGeom>
            <a:avLst/>
            <a:gdLst/>
            <a:ahLst/>
            <a:cxnLst>
              <a:cxn ang="0">
                <a:pos x="0" y="0"/>
              </a:cxn>
              <a:cxn ang="0">
                <a:pos x="0" y="0"/>
              </a:cxn>
              <a:cxn ang="0">
                <a:pos x="0" y="0"/>
              </a:cxn>
              <a:cxn ang="0">
                <a:pos x="0" y="0"/>
              </a:cxn>
              <a:cxn ang="0">
                <a:pos x="0" y="0"/>
              </a:cxn>
              <a:cxn ang="0">
                <a:pos x="0" y="0"/>
              </a:cxn>
            </a:cxnLst>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cap="flat" cmpd="sng">
            <a:solidFill>
              <a:schemeClr val="accent2"/>
            </a:solidFill>
            <a:prstDash val="solid"/>
            <a:miter/>
            <a:headEnd type="none" w="med" len="med"/>
            <a:tailEnd type="none" w="med" len="med"/>
          </a:ln>
        </p:spPr>
        <p:txBody>
          <a:bodyPr/>
          <a:p>
            <a:endParaRPr lang="zh-CN" altLang="en-US"/>
          </a:p>
        </p:txBody>
      </p:sp>
      <p:sp>
        <p:nvSpPr>
          <p:cNvPr id="10243" name="Rectangle 8"/>
          <p:cNvSpPr/>
          <p:nvPr userDrawn="1"/>
        </p:nvSpPr>
        <p:spPr>
          <a:xfrm>
            <a:off x="0" y="0"/>
            <a:ext cx="12192000" cy="260350"/>
          </a:xfrm>
          <a:prstGeom prst="rect">
            <a:avLst/>
          </a:prstGeom>
          <a:gradFill rotWithShape="1">
            <a:gsLst>
              <a:gs pos="0">
                <a:srgbClr val="003366"/>
              </a:gs>
              <a:gs pos="100000">
                <a:srgbClr val="E7ECF1">
                  <a:alpha val="0"/>
                </a:srgbClr>
              </a:gs>
            </a:gsLst>
            <a:lin ang="0" scaled="1"/>
            <a:tileRect/>
          </a:gra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10244" name="AutoShape 9"/>
          <p:cNvSpPr/>
          <p:nvPr userDrawn="1"/>
        </p:nvSpPr>
        <p:spPr>
          <a:xfrm>
            <a:off x="0" y="193675"/>
            <a:ext cx="228600" cy="180975"/>
          </a:xfrm>
          <a:prstGeom prst="roundRect">
            <a:avLst>
              <a:gd name="adj" fmla="val 16667"/>
            </a:avLst>
          </a:prstGeom>
          <a:solidFill>
            <a:srgbClr val="FF99FF">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99FF"/>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10245" name="AutoShape 10"/>
          <p:cNvSpPr/>
          <p:nvPr userDrawn="1"/>
        </p:nvSpPr>
        <p:spPr>
          <a:xfrm>
            <a:off x="203200" y="152400"/>
            <a:ext cx="228600" cy="180975"/>
          </a:xfrm>
          <a:prstGeom prst="roundRect">
            <a:avLst>
              <a:gd name="adj" fmla="val 16667"/>
            </a:avLst>
          </a:prstGeom>
          <a:solidFill>
            <a:srgbClr val="00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00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10246" name="AutoShape 11"/>
          <p:cNvSpPr/>
          <p:nvPr userDrawn="1"/>
        </p:nvSpPr>
        <p:spPr>
          <a:xfrm>
            <a:off x="103717" y="34925"/>
            <a:ext cx="228600" cy="180975"/>
          </a:xfrm>
          <a:prstGeom prst="roundRect">
            <a:avLst>
              <a:gd name="adj" fmla="val 16667"/>
            </a:avLst>
          </a:prstGeom>
          <a:solidFill>
            <a:srgbClr val="FF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10247" name="AutoShape 12"/>
          <p:cNvSpPr/>
          <p:nvPr userDrawn="1"/>
        </p:nvSpPr>
        <p:spPr>
          <a:xfrm>
            <a:off x="1871133" y="0"/>
            <a:ext cx="287867" cy="188913"/>
          </a:xfrm>
          <a:prstGeom prst="parallelogram">
            <a:avLst>
              <a:gd name="adj" fmla="val 28571"/>
            </a:avLst>
          </a:prstGeom>
          <a:solidFill>
            <a:srgbClr val="FF0066">
              <a:alpha val="70193"/>
            </a:srgbClr>
          </a:soli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21" name="Text Box 13"/>
          <p:cNvSpPr txBox="1">
            <a:spLocks noChangeArrowheads="1"/>
          </p:cNvSpPr>
          <p:nvPr userDrawn="1"/>
        </p:nvSpPr>
        <p:spPr bwMode="auto">
          <a:xfrm>
            <a:off x="527051" y="0"/>
            <a:ext cx="4705351"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会计学原理   </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6</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  </a:t>
            </a: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rPr>
              <a:t>会计账簿</a:t>
            </a:r>
            <a:endPar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endParaRPr>
          </a:p>
        </p:txBody>
      </p:sp>
      <p:sp>
        <p:nvSpPr>
          <p:cNvPr id="61442" name="Rectangle 2"/>
          <p:cNvSpPr>
            <a:spLocks noGrp="1" noChangeArrowheads="1"/>
          </p:cNvSpPr>
          <p:nvPr>
            <p:ph type="ctrTitle"/>
          </p:nvPr>
        </p:nvSpPr>
        <p:spPr>
          <a:xfrm>
            <a:off x="914400" y="990600"/>
            <a:ext cx="10363200" cy="1371600"/>
          </a:xfrm>
        </p:spPr>
        <p:txBody>
          <a:bodyPr anchor="b"/>
          <a:lstStyle>
            <a:lvl1pPr>
              <a:defRPr sz="3600"/>
            </a:lvl1pPr>
          </a:lstStyle>
          <a:p>
            <a:pPr fontAlgn="base"/>
            <a:r>
              <a:rPr lang="zh-CN" altLang="en-US" strike="noStrike" noProof="1"/>
              <a:t>单击此处编辑母版标题样式</a:t>
            </a:r>
            <a:endParaRPr lang="zh-CN" altLang="en-US" strike="noStrike" noProof="1"/>
          </a:p>
        </p:txBody>
      </p:sp>
      <p:sp>
        <p:nvSpPr>
          <p:cNvPr id="61443" name="Rectangle 3"/>
          <p:cNvSpPr>
            <a:spLocks noGrp="1" noChangeArrowheads="1"/>
          </p:cNvSpPr>
          <p:nvPr>
            <p:ph type="subTitle" idx="1"/>
          </p:nvPr>
        </p:nvSpPr>
        <p:spPr>
          <a:xfrm>
            <a:off x="1930400" y="3429000"/>
            <a:ext cx="9347200" cy="1600200"/>
          </a:xfrm>
        </p:spPr>
        <p:txBody>
          <a:bodyPr/>
          <a:lstStyle>
            <a:lvl1pPr marL="0" indent="0">
              <a:defRPr sz="2200"/>
            </a:lvl1pPr>
          </a:lstStyle>
          <a:p>
            <a:pPr fontAlgn="base"/>
            <a:r>
              <a:rPr lang="zh-CN" altLang="en-US" strike="noStrike" noProof="1"/>
              <a:t>单击此处编辑母版副标题样式</a:t>
            </a:r>
            <a:endParaRPr lang="zh-CN" altLang="en-US" strike="noStrike" noProof="1"/>
          </a:p>
        </p:txBody>
      </p:sp>
      <p:sp>
        <p:nvSpPr>
          <p:cNvPr id="22" name="Rectangle 4"/>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24" name="Rectangle 6"/>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p>
            <a:pPr algn="r" fontAlgn="base">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Verdana" panose="020B0604030504040204" pitchFamily="34" charset="0"/>
            </a:endParaRPr>
          </a:p>
        </p:txBody>
      </p:sp>
      <p:pic>
        <p:nvPicPr>
          <p:cNvPr id="2052" name="图片 3"/>
          <p:cNvPicPr>
            <a:picLocks noChangeAspect="1"/>
          </p:cNvPicPr>
          <p:nvPr userDrawn="1"/>
        </p:nvPicPr>
        <p:blipFill>
          <a:blip r:embed="rId2"/>
          <a:stretch>
            <a:fillRect/>
          </a:stretch>
        </p:blipFill>
        <p:spPr>
          <a:xfrm>
            <a:off x="9288145" y="0"/>
            <a:ext cx="2146300" cy="352425"/>
          </a:xfrm>
          <a:prstGeom prst="rect">
            <a:avLst/>
          </a:prstGeom>
          <a:noFill/>
          <a:ln w="9525">
            <a:noFill/>
          </a:ln>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812800" y="6245225"/>
            <a:ext cx="2641600" cy="476250"/>
          </a:xfrm>
          <a:prstGeom prst="rect">
            <a:avLst/>
          </a:prstGeom>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a:xfrm>
            <a:off x="812800" y="6245225"/>
            <a:ext cx="2641600" cy="476250"/>
          </a:xfrm>
          <a:prstGeom prst="rect">
            <a:avLst/>
          </a:prstGeom>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755651" y="1196975"/>
            <a:ext cx="523240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1251" y="1196975"/>
            <a:ext cx="523240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812800" y="6245225"/>
            <a:ext cx="2641600" cy="476250"/>
          </a:xfrm>
          <a:prstGeom prst="rect">
            <a:avLst/>
          </a:prstGeom>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812800" y="6245225"/>
            <a:ext cx="2641600" cy="476250"/>
          </a:xfrm>
          <a:prstGeom prst="rect">
            <a:avLst/>
          </a:prstGeom>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2" panose="05020102010507070707" pitchFamily="18"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812800" y="6245225"/>
            <a:ext cx="2641600" cy="476250"/>
          </a:xfrm>
          <a:prstGeom prst="rect">
            <a:avLst/>
          </a:prstGeom>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12800" y="6245225"/>
            <a:ext cx="2641600" cy="476250"/>
          </a:xfrm>
          <a:prstGeom prst="rect">
            <a:avLst/>
          </a:prstGeom>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812800" y="6245225"/>
            <a:ext cx="2641600" cy="476250"/>
          </a:xfrm>
          <a:prstGeom prst="rect">
            <a:avLst/>
          </a:prstGeom>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2" panose="05020102010507070707" pitchFamily="18" charset="2"/>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812800" y="6245225"/>
            <a:ext cx="2641600" cy="476250"/>
          </a:xfrm>
          <a:prstGeom prst="rect">
            <a:avLst/>
          </a:prstGeom>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812800" y="6245225"/>
            <a:ext cx="2641600" cy="476250"/>
          </a:xfrm>
          <a:prstGeom prst="rect">
            <a:avLst/>
          </a:prstGeom>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65117" y="304800"/>
            <a:ext cx="2669116" cy="58610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755651" y="304800"/>
            <a:ext cx="7806267" cy="58610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812800" y="6245225"/>
            <a:ext cx="2641600" cy="476250"/>
          </a:xfrm>
          <a:prstGeom prst="rect">
            <a:avLst/>
          </a:prstGeom>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1.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1.pn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3" Type="http://schemas.openxmlformats.org/officeDocument/2006/relationships/theme" Target="../theme/theme5.xml"/><Relationship Id="rId12" Type="http://schemas.openxmlformats.org/officeDocument/2006/relationships/image" Target="../media/image1.pn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3" Type="http://schemas.openxmlformats.org/officeDocument/2006/relationships/theme" Target="../theme/theme6.xml"/><Relationship Id="rId12" Type="http://schemas.openxmlformats.org/officeDocument/2006/relationships/image" Target="../media/image1.png"/><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1" Type="http://schemas.openxmlformats.org/officeDocument/2006/relationships/theme" Target="../theme/theme7.xml"/><Relationship Id="rId10" Type="http://schemas.openxmlformats.org/officeDocument/2006/relationships/image" Target="../media/image2.png"/><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4.xml"/><Relationship Id="rId8" Type="http://schemas.openxmlformats.org/officeDocument/2006/relationships/slideLayout" Target="../slideLayouts/slideLayout83.xml"/><Relationship Id="rId7" Type="http://schemas.openxmlformats.org/officeDocument/2006/relationships/slideLayout" Target="../slideLayouts/slideLayout82.xml"/><Relationship Id="rId6" Type="http://schemas.openxmlformats.org/officeDocument/2006/relationships/slideLayout" Target="../slideLayouts/slideLayout81.xml"/><Relationship Id="rId5" Type="http://schemas.openxmlformats.org/officeDocument/2006/relationships/slideLayout" Target="../slideLayouts/slideLayout80.xml"/><Relationship Id="rId4" Type="http://schemas.openxmlformats.org/officeDocument/2006/relationships/slideLayout" Target="../slideLayouts/slideLayout79.xml"/><Relationship Id="rId3" Type="http://schemas.openxmlformats.org/officeDocument/2006/relationships/slideLayout" Target="../slideLayouts/slideLayout78.xml"/><Relationship Id="rId2" Type="http://schemas.openxmlformats.org/officeDocument/2006/relationships/slideLayout" Target="../slideLayouts/slideLayout77.xml"/><Relationship Id="rId11" Type="http://schemas.openxmlformats.org/officeDocument/2006/relationships/theme" Target="../theme/theme8.xml"/><Relationship Id="rId10" Type="http://schemas.openxmlformats.org/officeDocument/2006/relationships/image" Target="../media/image2.png"/><Relationship Id="rId1" Type="http://schemas.openxmlformats.org/officeDocument/2006/relationships/slideLayout" Target="../slideLayouts/slideLayout76.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3.xml"/><Relationship Id="rId8" Type="http://schemas.openxmlformats.org/officeDocument/2006/relationships/slideLayout" Target="../slideLayouts/slideLayout92.xml"/><Relationship Id="rId7" Type="http://schemas.openxmlformats.org/officeDocument/2006/relationships/slideLayout" Target="../slideLayouts/slideLayout91.xml"/><Relationship Id="rId6" Type="http://schemas.openxmlformats.org/officeDocument/2006/relationships/slideLayout" Target="../slideLayouts/slideLayout90.xml"/><Relationship Id="rId5" Type="http://schemas.openxmlformats.org/officeDocument/2006/relationships/slideLayout" Target="../slideLayouts/slideLayout89.xml"/><Relationship Id="rId4" Type="http://schemas.openxmlformats.org/officeDocument/2006/relationships/slideLayout" Target="../slideLayouts/slideLayout88.xml"/><Relationship Id="rId3" Type="http://schemas.openxmlformats.org/officeDocument/2006/relationships/slideLayout" Target="../slideLayouts/slideLayout87.xml"/><Relationship Id="rId2" Type="http://schemas.openxmlformats.org/officeDocument/2006/relationships/slideLayout" Target="../slideLayouts/slideLayout86.xml"/><Relationship Id="rId13" Type="http://schemas.openxmlformats.org/officeDocument/2006/relationships/theme" Target="../theme/theme9.xml"/><Relationship Id="rId12" Type="http://schemas.openxmlformats.org/officeDocument/2006/relationships/image" Target="../media/image1.png"/><Relationship Id="rId11" Type="http://schemas.openxmlformats.org/officeDocument/2006/relationships/slideLayout" Target="../slideLayouts/slideLayout95.xml"/><Relationship Id="rId10" Type="http://schemas.openxmlformats.org/officeDocument/2006/relationships/slideLayout" Target="../slideLayouts/slideLayout94.xml"/><Relationship Id="rId1" Type="http://schemas.openxmlformats.org/officeDocument/2006/relationships/slideLayout" Target="../slideLayouts/slideLayout8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p:nvPr>
            <p:ph type="title"/>
          </p:nvPr>
        </p:nvSpPr>
        <p:spPr>
          <a:xfrm>
            <a:off x="766233" y="304800"/>
            <a:ext cx="10668000" cy="676275"/>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Rectangle 3"/>
          <p:cNvSpPr/>
          <p:nvPr>
            <p:ph type="body"/>
          </p:nvPr>
        </p:nvSpPr>
        <p:spPr>
          <a:xfrm>
            <a:off x="755651" y="1196975"/>
            <a:ext cx="10668000" cy="4968875"/>
          </a:xfrm>
          <a:prstGeom prst="rect">
            <a:avLst/>
          </a:prstGeom>
          <a:noFill/>
          <a:ln w="9525">
            <a:noFill/>
          </a:ln>
        </p:spPr>
        <p:txBody>
          <a:bodyPr anchor="t" anchorCtr="0"/>
          <a:p>
            <a:pPr lvl="0"/>
            <a:r>
              <a:rPr lang="zh-CN" altLang="en-US" dirty="0"/>
              <a:t>单击此处编辑母版文本样式</a:t>
            </a:r>
            <a:endParaRPr lang="zh-CN" altLang="en-US" dirty="0"/>
          </a:p>
          <a:p>
            <a:pPr lvl="1" indent="-436245"/>
            <a:r>
              <a:rPr lang="zh-CN" altLang="en-US" dirty="0"/>
              <a:t>第二级</a:t>
            </a:r>
            <a:endParaRPr lang="zh-CN" altLang="en-US" dirty="0"/>
          </a:p>
          <a:p>
            <a:pPr lvl="2" indent="-394970"/>
            <a:r>
              <a:rPr lang="zh-CN" altLang="en-US" dirty="0"/>
              <a:t>第三级</a:t>
            </a:r>
            <a:endParaRPr lang="zh-CN" altLang="en-US" dirty="0"/>
          </a:p>
        </p:txBody>
      </p:sp>
      <p:sp>
        <p:nvSpPr>
          <p:cNvPr id="1028" name="AutoShape 4"/>
          <p:cNvSpPr/>
          <p:nvPr userDrawn="1"/>
        </p:nvSpPr>
        <p:spPr>
          <a:xfrm>
            <a:off x="814917" y="1052513"/>
            <a:ext cx="10610849" cy="109537"/>
          </a:xfrm>
          <a:custGeom>
            <a:avLst/>
            <a:gdLst/>
            <a:ahLst/>
            <a:cxnLst>
              <a:cxn ang="0">
                <a:pos x="0" y="0"/>
              </a:cxn>
              <a:cxn ang="0">
                <a:pos x="0" y="0"/>
              </a:cxn>
              <a:cxn ang="0">
                <a:pos x="0" y="0"/>
              </a:cxn>
              <a:cxn ang="0">
                <a:pos x="0" y="0"/>
              </a:cxn>
              <a:cxn ang="0">
                <a:pos x="0" y="0"/>
              </a:cxn>
              <a:cxn ang="0">
                <a:pos x="0" y="0"/>
              </a:cxn>
            </a:cxnLst>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cap="flat" cmpd="sng">
            <a:solidFill>
              <a:schemeClr val="accent2"/>
            </a:solidFill>
            <a:prstDash val="solid"/>
            <a:miter/>
            <a:headEnd type="none" w="med" len="med"/>
            <a:tailEnd type="none" w="med" len="med"/>
          </a:ln>
        </p:spPr>
        <p:txBody>
          <a:bodyPr/>
          <a:p>
            <a:endParaRPr lang="zh-CN" altLang="en-US"/>
          </a:p>
        </p:txBody>
      </p:sp>
      <p:sp>
        <p:nvSpPr>
          <p:cNvPr id="1029" name="Line 5"/>
          <p:cNvSpPr/>
          <p:nvPr userDrawn="1"/>
        </p:nvSpPr>
        <p:spPr>
          <a:xfrm flipV="1">
            <a:off x="812800" y="6172200"/>
            <a:ext cx="10566400" cy="0"/>
          </a:xfrm>
          <a:prstGeom prst="line">
            <a:avLst/>
          </a:prstGeom>
          <a:ln w="3175" cap="flat" cmpd="sng">
            <a:solidFill>
              <a:schemeClr val="accent2"/>
            </a:solidFill>
            <a:prstDash val="solid"/>
            <a:round/>
            <a:headEnd type="none" w="med" len="med"/>
            <a:tailEnd type="none" w="med" len="med"/>
          </a:ln>
        </p:spPr>
      </p:sp>
      <p:sp>
        <p:nvSpPr>
          <p:cNvPr id="60422" name="Rectangle 6"/>
          <p:cNvSpPr>
            <a:spLocks noGrp="1" noChangeArrowheads="1"/>
          </p:cNvSpPr>
          <p:nvPr>
            <p:ph type="dt" sz="half" idx="2"/>
          </p:nvPr>
        </p:nvSpPr>
        <p:spPr bwMode="auto">
          <a:xfrm>
            <a:off x="812800" y="6245225"/>
            <a:ext cx="2641600" cy="476250"/>
          </a:xfrm>
          <a:prstGeom prst="rect">
            <a:avLst/>
          </a:prstGeom>
          <a:noFill/>
          <a:ln w="9525">
            <a:noFill/>
            <a:miter lim="800000"/>
          </a:ln>
        </p:spPr>
        <p:txBody>
          <a:bodyPr vert="horz" wrap="square" lIns="91440" tIns="45720" rIns="91440" bIns="45720" numCol="1" anchor="t" anchorCtr="0" compatLnSpc="1"/>
          <a:lstStyle>
            <a:lvl1pPr>
              <a:defRPr sz="1200" b="0">
                <a:latin typeface="+mn-l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0424" name="Rectangle 8"/>
          <p:cNvSpPr>
            <a:spLocks noGrp="1" noChangeArrowheads="1"/>
          </p:cNvSpPr>
          <p:nvPr>
            <p:ph type="sldNum" sz="quarter" idx="4"/>
          </p:nvPr>
        </p:nvSpPr>
        <p:spPr bwMode="auto">
          <a:xfrm>
            <a:off x="8737600" y="6245225"/>
            <a:ext cx="2641600" cy="476250"/>
          </a:xfrm>
          <a:prstGeom prst="rect">
            <a:avLst/>
          </a:prstGeom>
          <a:noFill/>
          <a:ln w="9525">
            <a:noFill/>
            <a:miter lim="800000"/>
          </a:ln>
        </p:spPr>
        <p:txBody>
          <a:bodyPr vert="horz" wrap="square" lIns="91440" tIns="45720" rIns="91440" bIns="45720" numCol="1" anchor="t" anchorCtr="0" compatLnSpc="1"/>
          <a:lstStyle>
            <a:lvl1pPr algn="r">
              <a:defRPr sz="1200" b="0">
                <a:latin typeface="Verdana" panose="020B0604030504040204" pitchFamily="34" charset="0"/>
              </a:defRPr>
            </a:lvl1pPr>
          </a:lstStyle>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
        <p:nvSpPr>
          <p:cNvPr id="1033" name="Rectangle 15"/>
          <p:cNvSpPr/>
          <p:nvPr userDrawn="1"/>
        </p:nvSpPr>
        <p:spPr>
          <a:xfrm>
            <a:off x="0" y="0"/>
            <a:ext cx="12192000" cy="260350"/>
          </a:xfrm>
          <a:prstGeom prst="rect">
            <a:avLst/>
          </a:prstGeom>
          <a:gradFill rotWithShape="1">
            <a:gsLst>
              <a:gs pos="0">
                <a:srgbClr val="003366"/>
              </a:gs>
              <a:gs pos="100000">
                <a:srgbClr val="E7ECF1">
                  <a:alpha val="0"/>
                </a:srgbClr>
              </a:gs>
            </a:gsLst>
            <a:lin ang="0" scaled="1"/>
            <a:tileRect/>
          </a:gra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1034" name="AutoShape 16"/>
          <p:cNvSpPr/>
          <p:nvPr userDrawn="1"/>
        </p:nvSpPr>
        <p:spPr>
          <a:xfrm>
            <a:off x="0" y="193675"/>
            <a:ext cx="228600" cy="180975"/>
          </a:xfrm>
          <a:prstGeom prst="roundRect">
            <a:avLst>
              <a:gd name="adj" fmla="val 16667"/>
            </a:avLst>
          </a:prstGeom>
          <a:solidFill>
            <a:srgbClr val="FF99FF">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99FF"/>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1035" name="AutoShape 17"/>
          <p:cNvSpPr/>
          <p:nvPr userDrawn="1"/>
        </p:nvSpPr>
        <p:spPr>
          <a:xfrm>
            <a:off x="203200" y="152400"/>
            <a:ext cx="228600" cy="180975"/>
          </a:xfrm>
          <a:prstGeom prst="roundRect">
            <a:avLst>
              <a:gd name="adj" fmla="val 16667"/>
            </a:avLst>
          </a:prstGeom>
          <a:solidFill>
            <a:srgbClr val="00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00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1036" name="AutoShape 18"/>
          <p:cNvSpPr/>
          <p:nvPr userDrawn="1"/>
        </p:nvSpPr>
        <p:spPr>
          <a:xfrm>
            <a:off x="103717" y="34925"/>
            <a:ext cx="228600" cy="180975"/>
          </a:xfrm>
          <a:prstGeom prst="roundRect">
            <a:avLst>
              <a:gd name="adj" fmla="val 16667"/>
            </a:avLst>
          </a:prstGeom>
          <a:solidFill>
            <a:srgbClr val="FF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1037" name="AutoShape 19"/>
          <p:cNvSpPr/>
          <p:nvPr userDrawn="1"/>
        </p:nvSpPr>
        <p:spPr>
          <a:xfrm>
            <a:off x="1871133" y="0"/>
            <a:ext cx="287867" cy="188913"/>
          </a:xfrm>
          <a:prstGeom prst="parallelogram">
            <a:avLst>
              <a:gd name="adj" fmla="val 28571"/>
            </a:avLst>
          </a:prstGeom>
          <a:solidFill>
            <a:srgbClr val="FF0066">
              <a:alpha val="70195"/>
            </a:srgbClr>
          </a:soli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1038" name="Text Box 20"/>
          <p:cNvSpPr txBox="1">
            <a:spLocks noChangeArrowheads="1"/>
          </p:cNvSpPr>
          <p:nvPr userDrawn="1"/>
        </p:nvSpPr>
        <p:spPr bwMode="auto">
          <a:xfrm>
            <a:off x="527051" y="0"/>
            <a:ext cx="4705351"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会计学原理   </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6</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  </a:t>
            </a: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rPr>
              <a:t>会计账簿</a:t>
            </a:r>
            <a:endPar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endParaRPr>
          </a:p>
        </p:txBody>
      </p:sp>
      <p:pic>
        <p:nvPicPr>
          <p:cNvPr id="2052" name="图片 3"/>
          <p:cNvPicPr>
            <a:picLocks noChangeAspect="1"/>
          </p:cNvPicPr>
          <p:nvPr userDrawn="1"/>
        </p:nvPicPr>
        <p:blipFill>
          <a:blip r:embed="rId12"/>
          <a:stretch>
            <a:fillRect/>
          </a:stretch>
        </p:blipFill>
        <p:spPr>
          <a:xfrm>
            <a:off x="9288145" y="0"/>
            <a:ext cx="2146300" cy="35242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3400" b="1">
          <a:solidFill>
            <a:schemeClr val="tx2"/>
          </a:solidFill>
          <a:latin typeface="+mj-lt"/>
          <a:ea typeface="+mj-ea"/>
          <a:cs typeface="+mj-cs"/>
        </a:defRPr>
      </a:lvl1pPr>
      <a:lvl2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2pPr>
      <a:lvl3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3pPr>
      <a:lvl4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4pPr>
      <a:lvl5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5pPr>
      <a:lvl6pPr marL="4572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6pPr>
      <a:lvl7pPr marL="9144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7pPr>
      <a:lvl8pPr marL="13716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8pPr>
      <a:lvl9pPr marL="18288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9pPr>
    </p:titleStyle>
    <p:bodyStyle>
      <a:lvl1pPr marL="469900" indent="-469900" algn="l" rtl="0" eaLnBrk="0" fontAlgn="base" hangingPunct="0">
        <a:spcBef>
          <a:spcPct val="20000"/>
        </a:spcBef>
        <a:spcAft>
          <a:spcPct val="0"/>
        </a:spcAft>
        <a:buClr>
          <a:schemeClr val="accent2"/>
        </a:buClr>
        <a:buFont typeface="Wingdings 2" panose="05020102010507070707" pitchFamily="18" charset="2"/>
        <a:defRPr sz="2400" b="1">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Ì"/>
        <a:defRPr sz="2400">
          <a:solidFill>
            <a:schemeClr val="tx1"/>
          </a:solidFill>
          <a:latin typeface="+mn-lt"/>
          <a:ea typeface="隶书" panose="02010509060101010101" pitchFamily="49" charset="-122"/>
        </a:defRPr>
      </a:lvl2pPr>
      <a:lvl3pPr marL="1304925" indent="-395605" algn="l" rtl="0" eaLnBrk="0" fontAlgn="base" hangingPunct="0">
        <a:spcBef>
          <a:spcPct val="20000"/>
        </a:spcBef>
        <a:spcAft>
          <a:spcPct val="0"/>
        </a:spcAft>
        <a:buClr>
          <a:schemeClr val="accent2"/>
        </a:buClr>
        <a:buFont typeface="Wingdings 3" panose="05040102010807070707" pitchFamily="18" charset="2"/>
        <a:buChar char=""/>
        <a:defRPr sz="2400">
          <a:solidFill>
            <a:schemeClr val="tx1"/>
          </a:solidFill>
          <a:latin typeface="+mn-lt"/>
          <a:ea typeface="隶书" panose="02010509060101010101" pitchFamily="49" charset="-122"/>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a:solidFill>
            <a:schemeClr val="tx1"/>
          </a:solidFill>
          <a:latin typeface="+mn-lt"/>
          <a:ea typeface="宋体" panose="02010600030101010101" pitchFamily="2" charset="-122"/>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5pPr>
      <a:lvl6pPr marL="25514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6pPr>
      <a:lvl7pPr marL="30086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7pPr>
      <a:lvl8pPr marL="34658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8pPr>
      <a:lvl9pPr marL="39230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Rectangle 2"/>
          <p:cNvSpPr/>
          <p:nvPr>
            <p:ph type="title"/>
          </p:nvPr>
        </p:nvSpPr>
        <p:spPr>
          <a:xfrm>
            <a:off x="766233" y="304800"/>
            <a:ext cx="10668000" cy="676275"/>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1" name="Rectangle 3"/>
          <p:cNvSpPr/>
          <p:nvPr>
            <p:ph type="body"/>
          </p:nvPr>
        </p:nvSpPr>
        <p:spPr>
          <a:xfrm>
            <a:off x="755651" y="1196975"/>
            <a:ext cx="10668000" cy="4968875"/>
          </a:xfrm>
          <a:prstGeom prst="rect">
            <a:avLst/>
          </a:prstGeom>
          <a:noFill/>
          <a:ln w="9525">
            <a:noFill/>
          </a:ln>
        </p:spPr>
        <p:txBody>
          <a:bodyPr anchor="t" anchorCtr="0"/>
          <a:p>
            <a:pPr lvl="0"/>
            <a:r>
              <a:rPr lang="zh-CN" altLang="en-US" dirty="0"/>
              <a:t>单击此处编辑母版文本样式</a:t>
            </a:r>
            <a:endParaRPr lang="zh-CN" altLang="en-US" dirty="0"/>
          </a:p>
          <a:p>
            <a:pPr lvl="1" indent="-436245"/>
            <a:r>
              <a:rPr lang="zh-CN" altLang="en-US" dirty="0"/>
              <a:t>第二级</a:t>
            </a:r>
            <a:endParaRPr lang="zh-CN" altLang="en-US" dirty="0"/>
          </a:p>
          <a:p>
            <a:pPr lvl="2" indent="-394970"/>
            <a:r>
              <a:rPr lang="zh-CN" altLang="en-US" dirty="0"/>
              <a:t>第三级</a:t>
            </a:r>
            <a:endParaRPr lang="zh-CN" altLang="en-US" dirty="0"/>
          </a:p>
        </p:txBody>
      </p:sp>
      <p:sp>
        <p:nvSpPr>
          <p:cNvPr id="2052" name="AutoShape 4"/>
          <p:cNvSpPr/>
          <p:nvPr userDrawn="1"/>
        </p:nvSpPr>
        <p:spPr>
          <a:xfrm>
            <a:off x="814917" y="1052513"/>
            <a:ext cx="10610849" cy="109537"/>
          </a:xfrm>
          <a:custGeom>
            <a:avLst/>
            <a:gdLst/>
            <a:ahLst/>
            <a:cxnLst>
              <a:cxn ang="0">
                <a:pos x="0" y="0"/>
              </a:cxn>
              <a:cxn ang="0">
                <a:pos x="0" y="0"/>
              </a:cxn>
              <a:cxn ang="0">
                <a:pos x="0" y="0"/>
              </a:cxn>
              <a:cxn ang="0">
                <a:pos x="0" y="0"/>
              </a:cxn>
              <a:cxn ang="0">
                <a:pos x="0" y="0"/>
              </a:cxn>
              <a:cxn ang="0">
                <a:pos x="0" y="0"/>
              </a:cxn>
            </a:cxnLst>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cap="flat" cmpd="sng">
            <a:solidFill>
              <a:schemeClr val="accent2"/>
            </a:solidFill>
            <a:prstDash val="solid"/>
            <a:miter/>
            <a:headEnd type="none" w="med" len="med"/>
            <a:tailEnd type="none" w="med" len="med"/>
          </a:ln>
        </p:spPr>
        <p:txBody>
          <a:bodyPr/>
          <a:p>
            <a:endParaRPr lang="zh-CN" altLang="en-US"/>
          </a:p>
        </p:txBody>
      </p:sp>
      <p:sp>
        <p:nvSpPr>
          <p:cNvPr id="2053" name="Line 5"/>
          <p:cNvSpPr/>
          <p:nvPr userDrawn="1"/>
        </p:nvSpPr>
        <p:spPr>
          <a:xfrm flipV="1">
            <a:off x="812800" y="6172200"/>
            <a:ext cx="10566400" cy="0"/>
          </a:xfrm>
          <a:prstGeom prst="line">
            <a:avLst/>
          </a:prstGeom>
          <a:ln w="3175" cap="flat" cmpd="sng">
            <a:solidFill>
              <a:schemeClr val="accent2"/>
            </a:solidFill>
            <a:prstDash val="solid"/>
            <a:round/>
            <a:headEnd type="none" w="med" len="med"/>
            <a:tailEnd type="none" w="med" len="med"/>
          </a:ln>
        </p:spPr>
      </p:sp>
      <p:sp>
        <p:nvSpPr>
          <p:cNvPr id="60422" name="Rectangle 6"/>
          <p:cNvSpPr>
            <a:spLocks noGrp="1" noChangeArrowheads="1"/>
          </p:cNvSpPr>
          <p:nvPr>
            <p:ph type="dt" sz="half" idx="2"/>
          </p:nvPr>
        </p:nvSpPr>
        <p:spPr bwMode="auto">
          <a:xfrm>
            <a:off x="812800" y="6245225"/>
            <a:ext cx="2641600" cy="476250"/>
          </a:xfrm>
          <a:prstGeom prst="rect">
            <a:avLst/>
          </a:prstGeom>
          <a:noFill/>
          <a:ln w="9525">
            <a:noFill/>
            <a:miter lim="800000"/>
          </a:ln>
        </p:spPr>
        <p:txBody>
          <a:bodyPr vert="horz" wrap="square" lIns="91440" tIns="45720" rIns="91440" bIns="45720" numCol="1" anchor="t" anchorCtr="0" compatLnSpc="1"/>
          <a:lstStyle>
            <a:lvl1pPr>
              <a:defRPr sz="1200" b="0">
                <a:latin typeface="+mn-l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0424" name="Rectangle 8"/>
          <p:cNvSpPr>
            <a:spLocks noGrp="1" noChangeArrowheads="1"/>
          </p:cNvSpPr>
          <p:nvPr>
            <p:ph type="sldNum" sz="quarter" idx="4"/>
          </p:nvPr>
        </p:nvSpPr>
        <p:spPr bwMode="auto">
          <a:xfrm>
            <a:off x="8737600" y="6245225"/>
            <a:ext cx="2641600" cy="476250"/>
          </a:xfrm>
          <a:prstGeom prst="rect">
            <a:avLst/>
          </a:prstGeom>
          <a:noFill/>
          <a:ln w="9525">
            <a:noFill/>
            <a:miter lim="800000"/>
          </a:ln>
        </p:spPr>
        <p:txBody>
          <a:bodyPr vert="horz" wrap="square" lIns="91440" tIns="45720" rIns="91440" bIns="45720" numCol="1" anchor="t" anchorCtr="0" compatLnSpc="1"/>
          <a:lstStyle>
            <a:lvl1pPr algn="r">
              <a:defRPr sz="1200" b="0">
                <a:latin typeface="Verdana" panose="020B0604030504040204" pitchFamily="34" charset="0"/>
              </a:defRPr>
            </a:lvl1pPr>
          </a:lstStyle>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
        <p:nvSpPr>
          <p:cNvPr id="2057" name="Rectangle 15"/>
          <p:cNvSpPr/>
          <p:nvPr userDrawn="1"/>
        </p:nvSpPr>
        <p:spPr>
          <a:xfrm>
            <a:off x="0" y="0"/>
            <a:ext cx="12192000" cy="260350"/>
          </a:xfrm>
          <a:prstGeom prst="rect">
            <a:avLst/>
          </a:prstGeom>
          <a:gradFill rotWithShape="1">
            <a:gsLst>
              <a:gs pos="0">
                <a:srgbClr val="003366"/>
              </a:gs>
              <a:gs pos="100000">
                <a:srgbClr val="E7ECF1">
                  <a:alpha val="0"/>
                </a:srgbClr>
              </a:gs>
            </a:gsLst>
            <a:lin ang="0" scaled="1"/>
            <a:tileRect/>
          </a:gra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2058" name="AutoShape 16"/>
          <p:cNvSpPr/>
          <p:nvPr userDrawn="1"/>
        </p:nvSpPr>
        <p:spPr>
          <a:xfrm>
            <a:off x="0" y="193675"/>
            <a:ext cx="228600" cy="180975"/>
          </a:xfrm>
          <a:prstGeom prst="roundRect">
            <a:avLst>
              <a:gd name="adj" fmla="val 16667"/>
            </a:avLst>
          </a:prstGeom>
          <a:solidFill>
            <a:srgbClr val="FF99FF">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99FF"/>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2059" name="AutoShape 17"/>
          <p:cNvSpPr/>
          <p:nvPr userDrawn="1"/>
        </p:nvSpPr>
        <p:spPr>
          <a:xfrm>
            <a:off x="203200" y="152400"/>
            <a:ext cx="228600" cy="180975"/>
          </a:xfrm>
          <a:prstGeom prst="roundRect">
            <a:avLst>
              <a:gd name="adj" fmla="val 16667"/>
            </a:avLst>
          </a:prstGeom>
          <a:solidFill>
            <a:srgbClr val="00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00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2060" name="AutoShape 18"/>
          <p:cNvSpPr/>
          <p:nvPr userDrawn="1"/>
        </p:nvSpPr>
        <p:spPr>
          <a:xfrm>
            <a:off x="103717" y="34925"/>
            <a:ext cx="228600" cy="180975"/>
          </a:xfrm>
          <a:prstGeom prst="roundRect">
            <a:avLst>
              <a:gd name="adj" fmla="val 16667"/>
            </a:avLst>
          </a:prstGeom>
          <a:solidFill>
            <a:srgbClr val="FF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2061" name="AutoShape 19"/>
          <p:cNvSpPr/>
          <p:nvPr userDrawn="1"/>
        </p:nvSpPr>
        <p:spPr>
          <a:xfrm>
            <a:off x="1871133" y="0"/>
            <a:ext cx="287867" cy="188913"/>
          </a:xfrm>
          <a:prstGeom prst="parallelogram">
            <a:avLst>
              <a:gd name="adj" fmla="val 28571"/>
            </a:avLst>
          </a:prstGeom>
          <a:solidFill>
            <a:srgbClr val="FF0066">
              <a:alpha val="70192"/>
            </a:srgbClr>
          </a:soli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1038" name="Text Box 20"/>
          <p:cNvSpPr txBox="1">
            <a:spLocks noChangeArrowheads="1"/>
          </p:cNvSpPr>
          <p:nvPr userDrawn="1"/>
        </p:nvSpPr>
        <p:spPr bwMode="auto">
          <a:xfrm>
            <a:off x="527051" y="0"/>
            <a:ext cx="4705351"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会计学原理   </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6</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  </a:t>
            </a: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rPr>
              <a:t>会计账簿</a:t>
            </a:r>
            <a:endPar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endParaRPr>
          </a:p>
        </p:txBody>
      </p:sp>
      <p:pic>
        <p:nvPicPr>
          <p:cNvPr id="2" name="图片 3"/>
          <p:cNvPicPr>
            <a:picLocks noChangeAspect="1"/>
          </p:cNvPicPr>
          <p:nvPr userDrawn="1"/>
        </p:nvPicPr>
        <p:blipFill>
          <a:blip r:embed="rId12"/>
          <a:stretch>
            <a:fillRect/>
          </a:stretch>
        </p:blipFill>
        <p:spPr>
          <a:xfrm>
            <a:off x="9288145" y="0"/>
            <a:ext cx="2146300" cy="35242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3400" b="1">
          <a:solidFill>
            <a:schemeClr val="tx2"/>
          </a:solidFill>
          <a:latin typeface="+mj-lt"/>
          <a:ea typeface="+mj-ea"/>
          <a:cs typeface="+mj-cs"/>
        </a:defRPr>
      </a:lvl1pPr>
      <a:lvl2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2pPr>
      <a:lvl3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3pPr>
      <a:lvl4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4pPr>
      <a:lvl5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5pPr>
      <a:lvl6pPr marL="4572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6pPr>
      <a:lvl7pPr marL="9144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7pPr>
      <a:lvl8pPr marL="13716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8pPr>
      <a:lvl9pPr marL="18288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9pPr>
    </p:titleStyle>
    <p:bodyStyle>
      <a:lvl1pPr marL="469900" indent="-469900" algn="l" rtl="0" eaLnBrk="0" fontAlgn="base" hangingPunct="0">
        <a:spcBef>
          <a:spcPct val="20000"/>
        </a:spcBef>
        <a:spcAft>
          <a:spcPct val="0"/>
        </a:spcAft>
        <a:buClr>
          <a:schemeClr val="accent2"/>
        </a:buClr>
        <a:buFont typeface="Wingdings 2" panose="05020102010507070707" pitchFamily="18" charset="2"/>
        <a:defRPr sz="2400" b="1">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Ì"/>
        <a:defRPr sz="2400">
          <a:solidFill>
            <a:schemeClr val="tx1"/>
          </a:solidFill>
          <a:latin typeface="+mn-lt"/>
          <a:ea typeface="隶书" panose="02010509060101010101" pitchFamily="49" charset="-122"/>
        </a:defRPr>
      </a:lvl2pPr>
      <a:lvl3pPr marL="1304925" indent="-395605" algn="l" rtl="0" eaLnBrk="0" fontAlgn="base" hangingPunct="0">
        <a:spcBef>
          <a:spcPct val="20000"/>
        </a:spcBef>
        <a:spcAft>
          <a:spcPct val="0"/>
        </a:spcAft>
        <a:buClr>
          <a:schemeClr val="accent2"/>
        </a:buClr>
        <a:buFont typeface="Wingdings 3" panose="05040102010807070707" pitchFamily="18" charset="2"/>
        <a:buChar char=""/>
        <a:defRPr sz="2400">
          <a:solidFill>
            <a:schemeClr val="tx1"/>
          </a:solidFill>
          <a:latin typeface="+mn-lt"/>
          <a:ea typeface="隶书" panose="02010509060101010101" pitchFamily="49" charset="-122"/>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a:solidFill>
            <a:schemeClr val="tx1"/>
          </a:solidFill>
          <a:latin typeface="+mn-lt"/>
          <a:ea typeface="宋体" panose="02010600030101010101" pitchFamily="2" charset="-122"/>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5pPr>
      <a:lvl6pPr marL="25514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6pPr>
      <a:lvl7pPr marL="30086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7pPr>
      <a:lvl8pPr marL="34658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8pPr>
      <a:lvl9pPr marL="39230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Rectangle 2"/>
          <p:cNvSpPr/>
          <p:nvPr>
            <p:ph type="title"/>
          </p:nvPr>
        </p:nvSpPr>
        <p:spPr>
          <a:xfrm>
            <a:off x="766233" y="304800"/>
            <a:ext cx="10668000" cy="676275"/>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6147" name="Rectangle 3"/>
          <p:cNvSpPr/>
          <p:nvPr>
            <p:ph type="body"/>
          </p:nvPr>
        </p:nvSpPr>
        <p:spPr>
          <a:xfrm>
            <a:off x="755651" y="1196975"/>
            <a:ext cx="10668000" cy="4968875"/>
          </a:xfrm>
          <a:prstGeom prst="rect">
            <a:avLst/>
          </a:prstGeom>
          <a:noFill/>
          <a:ln w="9525">
            <a:noFill/>
          </a:ln>
        </p:spPr>
        <p:txBody>
          <a:bodyPr anchor="t" anchorCtr="0"/>
          <a:p>
            <a:pPr lvl="0"/>
            <a:r>
              <a:rPr lang="zh-CN" altLang="en-US" dirty="0"/>
              <a:t>单击此处编辑母版文本样式</a:t>
            </a:r>
            <a:endParaRPr lang="zh-CN" altLang="en-US" dirty="0"/>
          </a:p>
          <a:p>
            <a:pPr lvl="1" indent="-436245"/>
            <a:r>
              <a:rPr lang="zh-CN" altLang="en-US" dirty="0"/>
              <a:t>第二级</a:t>
            </a:r>
            <a:endParaRPr lang="zh-CN" altLang="en-US" dirty="0"/>
          </a:p>
          <a:p>
            <a:pPr lvl="2" indent="-394970"/>
            <a:r>
              <a:rPr lang="zh-CN" altLang="en-US" dirty="0"/>
              <a:t>第三级</a:t>
            </a:r>
            <a:endParaRPr lang="zh-CN" altLang="en-US" dirty="0"/>
          </a:p>
        </p:txBody>
      </p:sp>
      <p:sp>
        <p:nvSpPr>
          <p:cNvPr id="6148" name="AutoShape 4"/>
          <p:cNvSpPr/>
          <p:nvPr userDrawn="1"/>
        </p:nvSpPr>
        <p:spPr>
          <a:xfrm>
            <a:off x="814917" y="1052513"/>
            <a:ext cx="10610849" cy="109537"/>
          </a:xfrm>
          <a:custGeom>
            <a:avLst/>
            <a:gdLst/>
            <a:ahLst/>
            <a:cxnLst>
              <a:cxn ang="0">
                <a:pos x="0" y="0"/>
              </a:cxn>
              <a:cxn ang="0">
                <a:pos x="0" y="0"/>
              </a:cxn>
              <a:cxn ang="0">
                <a:pos x="0" y="0"/>
              </a:cxn>
              <a:cxn ang="0">
                <a:pos x="0" y="0"/>
              </a:cxn>
              <a:cxn ang="0">
                <a:pos x="0" y="0"/>
              </a:cxn>
              <a:cxn ang="0">
                <a:pos x="0" y="0"/>
              </a:cxn>
            </a:cxnLst>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cap="flat" cmpd="sng">
            <a:solidFill>
              <a:schemeClr val="accent2"/>
            </a:solidFill>
            <a:prstDash val="solid"/>
            <a:miter/>
            <a:headEnd type="none" w="med" len="med"/>
            <a:tailEnd type="none" w="med" len="med"/>
          </a:ln>
        </p:spPr>
        <p:txBody>
          <a:bodyPr/>
          <a:p>
            <a:endParaRPr lang="zh-CN" altLang="en-US"/>
          </a:p>
        </p:txBody>
      </p:sp>
      <p:sp>
        <p:nvSpPr>
          <p:cNvPr id="6149" name="Line 5"/>
          <p:cNvSpPr/>
          <p:nvPr userDrawn="1"/>
        </p:nvSpPr>
        <p:spPr>
          <a:xfrm flipV="1">
            <a:off x="812800" y="6172200"/>
            <a:ext cx="10566400" cy="0"/>
          </a:xfrm>
          <a:prstGeom prst="line">
            <a:avLst/>
          </a:prstGeom>
          <a:ln w="3175" cap="flat" cmpd="sng">
            <a:solidFill>
              <a:schemeClr val="accent2"/>
            </a:solidFill>
            <a:prstDash val="solid"/>
            <a:round/>
            <a:headEnd type="none" w="med" len="med"/>
            <a:tailEnd type="none" w="med" len="med"/>
          </a:ln>
        </p:spPr>
      </p:sp>
      <p:sp>
        <p:nvSpPr>
          <p:cNvPr id="60422" name="Rectangle 6"/>
          <p:cNvSpPr>
            <a:spLocks noGrp="1" noChangeArrowheads="1"/>
          </p:cNvSpPr>
          <p:nvPr>
            <p:ph type="dt" sz="half" idx="2"/>
          </p:nvPr>
        </p:nvSpPr>
        <p:spPr bwMode="auto">
          <a:xfrm>
            <a:off x="812800" y="6245225"/>
            <a:ext cx="2641600" cy="476250"/>
          </a:xfrm>
          <a:prstGeom prst="rect">
            <a:avLst/>
          </a:prstGeom>
          <a:noFill/>
          <a:ln w="9525">
            <a:noFill/>
            <a:miter lim="800000"/>
          </a:ln>
        </p:spPr>
        <p:txBody>
          <a:bodyPr vert="horz" wrap="square" lIns="91440" tIns="45720" rIns="91440" bIns="45720" numCol="1" anchor="t" anchorCtr="0" compatLnSpc="1"/>
          <a:lstStyle>
            <a:lvl1pPr>
              <a:defRPr sz="1200" b="0">
                <a:latin typeface="+mn-l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0424" name="Rectangle 8"/>
          <p:cNvSpPr>
            <a:spLocks noGrp="1" noChangeArrowheads="1"/>
          </p:cNvSpPr>
          <p:nvPr>
            <p:ph type="sldNum" sz="quarter" idx="4"/>
          </p:nvPr>
        </p:nvSpPr>
        <p:spPr bwMode="auto">
          <a:xfrm>
            <a:off x="8737600" y="6245225"/>
            <a:ext cx="2641600" cy="476250"/>
          </a:xfrm>
          <a:prstGeom prst="rect">
            <a:avLst/>
          </a:prstGeom>
          <a:noFill/>
          <a:ln w="9525">
            <a:noFill/>
            <a:miter lim="800000"/>
          </a:ln>
        </p:spPr>
        <p:txBody>
          <a:bodyPr vert="horz" wrap="square" lIns="91440" tIns="45720" rIns="91440" bIns="45720" numCol="1" anchor="t" anchorCtr="0" compatLnSpc="1"/>
          <a:lstStyle>
            <a:lvl1pPr algn="r">
              <a:defRPr sz="1200" b="0">
                <a:latin typeface="Verdana" panose="020B0604030504040204" pitchFamily="34" charset="0"/>
              </a:defRPr>
            </a:lvl1pPr>
          </a:lstStyle>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
        <p:nvSpPr>
          <p:cNvPr id="6153" name="Rectangle 15"/>
          <p:cNvSpPr/>
          <p:nvPr userDrawn="1"/>
        </p:nvSpPr>
        <p:spPr>
          <a:xfrm>
            <a:off x="0" y="0"/>
            <a:ext cx="12192000" cy="260350"/>
          </a:xfrm>
          <a:prstGeom prst="rect">
            <a:avLst/>
          </a:prstGeom>
          <a:gradFill rotWithShape="1">
            <a:gsLst>
              <a:gs pos="0">
                <a:srgbClr val="003366"/>
              </a:gs>
              <a:gs pos="100000">
                <a:srgbClr val="E7ECF1">
                  <a:alpha val="0"/>
                </a:srgbClr>
              </a:gs>
            </a:gsLst>
            <a:lin ang="0" scaled="1"/>
            <a:tileRect/>
          </a:gra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6154" name="AutoShape 16"/>
          <p:cNvSpPr/>
          <p:nvPr userDrawn="1"/>
        </p:nvSpPr>
        <p:spPr>
          <a:xfrm>
            <a:off x="0" y="193675"/>
            <a:ext cx="228600" cy="180975"/>
          </a:xfrm>
          <a:prstGeom prst="roundRect">
            <a:avLst>
              <a:gd name="adj" fmla="val 16667"/>
            </a:avLst>
          </a:prstGeom>
          <a:solidFill>
            <a:srgbClr val="FF99FF">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99FF"/>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6155" name="AutoShape 17"/>
          <p:cNvSpPr/>
          <p:nvPr userDrawn="1"/>
        </p:nvSpPr>
        <p:spPr>
          <a:xfrm>
            <a:off x="203200" y="152400"/>
            <a:ext cx="228600" cy="180975"/>
          </a:xfrm>
          <a:prstGeom prst="roundRect">
            <a:avLst>
              <a:gd name="adj" fmla="val 16667"/>
            </a:avLst>
          </a:prstGeom>
          <a:solidFill>
            <a:srgbClr val="00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00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6156" name="AutoShape 18"/>
          <p:cNvSpPr/>
          <p:nvPr userDrawn="1"/>
        </p:nvSpPr>
        <p:spPr>
          <a:xfrm>
            <a:off x="103717" y="34925"/>
            <a:ext cx="228600" cy="180975"/>
          </a:xfrm>
          <a:prstGeom prst="roundRect">
            <a:avLst>
              <a:gd name="adj" fmla="val 16667"/>
            </a:avLst>
          </a:prstGeom>
          <a:solidFill>
            <a:srgbClr val="FF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6157" name="AutoShape 19"/>
          <p:cNvSpPr/>
          <p:nvPr userDrawn="1"/>
        </p:nvSpPr>
        <p:spPr>
          <a:xfrm>
            <a:off x="1871133" y="0"/>
            <a:ext cx="287867" cy="188913"/>
          </a:xfrm>
          <a:prstGeom prst="parallelogram">
            <a:avLst>
              <a:gd name="adj" fmla="val 28571"/>
            </a:avLst>
          </a:prstGeom>
          <a:solidFill>
            <a:srgbClr val="FF0066">
              <a:alpha val="70193"/>
            </a:srgbClr>
          </a:soli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1038" name="Text Box 20"/>
          <p:cNvSpPr txBox="1">
            <a:spLocks noChangeArrowheads="1"/>
          </p:cNvSpPr>
          <p:nvPr userDrawn="1"/>
        </p:nvSpPr>
        <p:spPr bwMode="auto">
          <a:xfrm>
            <a:off x="527051" y="0"/>
            <a:ext cx="4705351"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会计学原理   </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6</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  </a:t>
            </a: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rPr>
              <a:t>会计账簿</a:t>
            </a:r>
            <a:endPar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endParaRPr>
          </a:p>
        </p:txBody>
      </p:sp>
      <p:pic>
        <p:nvPicPr>
          <p:cNvPr id="2052" name="图片 3"/>
          <p:cNvPicPr>
            <a:picLocks noChangeAspect="1"/>
          </p:cNvPicPr>
          <p:nvPr userDrawn="1"/>
        </p:nvPicPr>
        <p:blipFill>
          <a:blip r:embed="rId12"/>
          <a:stretch>
            <a:fillRect/>
          </a:stretch>
        </p:blipFill>
        <p:spPr>
          <a:xfrm>
            <a:off x="9288145" y="0"/>
            <a:ext cx="2146300" cy="35242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rtl="0" eaLnBrk="0" fontAlgn="base" hangingPunct="0">
        <a:spcBef>
          <a:spcPct val="0"/>
        </a:spcBef>
        <a:spcAft>
          <a:spcPct val="0"/>
        </a:spcAft>
        <a:defRPr sz="3400" b="1">
          <a:solidFill>
            <a:schemeClr val="tx2"/>
          </a:solidFill>
          <a:latin typeface="+mj-lt"/>
          <a:ea typeface="+mj-ea"/>
          <a:cs typeface="+mj-cs"/>
        </a:defRPr>
      </a:lvl1pPr>
      <a:lvl2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2pPr>
      <a:lvl3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3pPr>
      <a:lvl4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4pPr>
      <a:lvl5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5pPr>
      <a:lvl6pPr marL="4572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6pPr>
      <a:lvl7pPr marL="9144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7pPr>
      <a:lvl8pPr marL="13716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8pPr>
      <a:lvl9pPr marL="18288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9pPr>
    </p:titleStyle>
    <p:bodyStyle>
      <a:lvl1pPr marL="469900" indent="-469900" algn="l" rtl="0" eaLnBrk="0" fontAlgn="base" hangingPunct="0">
        <a:spcBef>
          <a:spcPct val="20000"/>
        </a:spcBef>
        <a:spcAft>
          <a:spcPct val="0"/>
        </a:spcAft>
        <a:buClr>
          <a:schemeClr val="accent2"/>
        </a:buClr>
        <a:buFont typeface="Wingdings 2" panose="05020102010507070707" pitchFamily="18" charset="2"/>
        <a:defRPr sz="2400" b="1">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Ì"/>
        <a:defRPr sz="2400">
          <a:solidFill>
            <a:schemeClr val="tx1"/>
          </a:solidFill>
          <a:latin typeface="+mn-lt"/>
          <a:ea typeface="隶书" panose="02010509060101010101" pitchFamily="49" charset="-122"/>
        </a:defRPr>
      </a:lvl2pPr>
      <a:lvl3pPr marL="1304925" indent="-395605" algn="l" rtl="0" eaLnBrk="0" fontAlgn="base" hangingPunct="0">
        <a:spcBef>
          <a:spcPct val="20000"/>
        </a:spcBef>
        <a:spcAft>
          <a:spcPct val="0"/>
        </a:spcAft>
        <a:buClr>
          <a:schemeClr val="accent2"/>
        </a:buClr>
        <a:buFont typeface="Wingdings 3" panose="05040102010807070707" pitchFamily="18" charset="2"/>
        <a:buChar char=""/>
        <a:defRPr sz="2400">
          <a:solidFill>
            <a:schemeClr val="tx1"/>
          </a:solidFill>
          <a:latin typeface="+mn-lt"/>
          <a:ea typeface="隶书" panose="02010509060101010101" pitchFamily="49" charset="-122"/>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a:solidFill>
            <a:schemeClr val="tx1"/>
          </a:solidFill>
          <a:latin typeface="+mn-lt"/>
          <a:ea typeface="宋体" panose="02010600030101010101" pitchFamily="2" charset="-122"/>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5pPr>
      <a:lvl6pPr marL="25514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6pPr>
      <a:lvl7pPr marL="30086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7pPr>
      <a:lvl8pPr marL="34658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8pPr>
      <a:lvl9pPr marL="39230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170" name="Rectangle 2"/>
          <p:cNvSpPr/>
          <p:nvPr>
            <p:ph type="title"/>
          </p:nvPr>
        </p:nvSpPr>
        <p:spPr>
          <a:xfrm>
            <a:off x="766233" y="304800"/>
            <a:ext cx="10668000" cy="676275"/>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7171" name="Rectangle 3"/>
          <p:cNvSpPr/>
          <p:nvPr>
            <p:ph type="body"/>
          </p:nvPr>
        </p:nvSpPr>
        <p:spPr>
          <a:xfrm>
            <a:off x="755651" y="1196975"/>
            <a:ext cx="10668000" cy="4968875"/>
          </a:xfrm>
          <a:prstGeom prst="rect">
            <a:avLst/>
          </a:prstGeom>
          <a:noFill/>
          <a:ln w="9525">
            <a:noFill/>
          </a:ln>
        </p:spPr>
        <p:txBody>
          <a:bodyPr anchor="t" anchorCtr="0"/>
          <a:p>
            <a:pPr lvl="0"/>
            <a:r>
              <a:rPr lang="zh-CN" altLang="en-US" dirty="0"/>
              <a:t>单击此处编辑母版文本样式</a:t>
            </a:r>
            <a:endParaRPr lang="zh-CN" altLang="en-US" dirty="0"/>
          </a:p>
          <a:p>
            <a:pPr lvl="1" indent="-436245"/>
            <a:r>
              <a:rPr lang="zh-CN" altLang="en-US" dirty="0"/>
              <a:t>第二级</a:t>
            </a:r>
            <a:endParaRPr lang="zh-CN" altLang="en-US" dirty="0"/>
          </a:p>
          <a:p>
            <a:pPr lvl="2" indent="-394970"/>
            <a:r>
              <a:rPr lang="zh-CN" altLang="en-US" dirty="0"/>
              <a:t>第三级</a:t>
            </a:r>
            <a:endParaRPr lang="zh-CN" altLang="en-US" dirty="0"/>
          </a:p>
        </p:txBody>
      </p:sp>
      <p:sp>
        <p:nvSpPr>
          <p:cNvPr id="7172" name="AutoShape 4"/>
          <p:cNvSpPr/>
          <p:nvPr userDrawn="1"/>
        </p:nvSpPr>
        <p:spPr>
          <a:xfrm>
            <a:off x="814917" y="1052513"/>
            <a:ext cx="10610849" cy="109537"/>
          </a:xfrm>
          <a:custGeom>
            <a:avLst/>
            <a:gdLst/>
            <a:ahLst/>
            <a:cxnLst>
              <a:cxn ang="0">
                <a:pos x="0" y="0"/>
              </a:cxn>
              <a:cxn ang="0">
                <a:pos x="0" y="0"/>
              </a:cxn>
              <a:cxn ang="0">
                <a:pos x="0" y="0"/>
              </a:cxn>
              <a:cxn ang="0">
                <a:pos x="0" y="0"/>
              </a:cxn>
              <a:cxn ang="0">
                <a:pos x="0" y="0"/>
              </a:cxn>
              <a:cxn ang="0">
                <a:pos x="0" y="0"/>
              </a:cxn>
            </a:cxnLst>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cap="flat" cmpd="sng">
            <a:solidFill>
              <a:schemeClr val="accent2"/>
            </a:solidFill>
            <a:prstDash val="solid"/>
            <a:miter/>
            <a:headEnd type="none" w="med" len="med"/>
            <a:tailEnd type="none" w="med" len="med"/>
          </a:ln>
        </p:spPr>
        <p:txBody>
          <a:bodyPr/>
          <a:p>
            <a:endParaRPr lang="zh-CN" altLang="en-US"/>
          </a:p>
        </p:txBody>
      </p:sp>
      <p:sp>
        <p:nvSpPr>
          <p:cNvPr id="7173" name="Line 5"/>
          <p:cNvSpPr/>
          <p:nvPr userDrawn="1"/>
        </p:nvSpPr>
        <p:spPr>
          <a:xfrm flipV="1">
            <a:off x="812800" y="6172200"/>
            <a:ext cx="10566400" cy="0"/>
          </a:xfrm>
          <a:prstGeom prst="line">
            <a:avLst/>
          </a:prstGeom>
          <a:ln w="3175" cap="flat" cmpd="sng">
            <a:solidFill>
              <a:schemeClr val="accent2"/>
            </a:solidFill>
            <a:prstDash val="solid"/>
            <a:round/>
            <a:headEnd type="none" w="med" len="med"/>
            <a:tailEnd type="none" w="med" len="med"/>
          </a:ln>
        </p:spPr>
      </p:sp>
      <p:sp>
        <p:nvSpPr>
          <p:cNvPr id="60422" name="Rectangle 6"/>
          <p:cNvSpPr>
            <a:spLocks noGrp="1" noChangeArrowheads="1"/>
          </p:cNvSpPr>
          <p:nvPr>
            <p:ph type="dt" sz="half" idx="2"/>
          </p:nvPr>
        </p:nvSpPr>
        <p:spPr bwMode="auto">
          <a:xfrm>
            <a:off x="812800" y="6245225"/>
            <a:ext cx="2641600" cy="476250"/>
          </a:xfrm>
          <a:prstGeom prst="rect">
            <a:avLst/>
          </a:prstGeom>
          <a:noFill/>
          <a:ln w="9525">
            <a:noFill/>
            <a:miter lim="800000"/>
          </a:ln>
        </p:spPr>
        <p:txBody>
          <a:bodyPr vert="horz" wrap="square" lIns="91440" tIns="45720" rIns="91440" bIns="45720" numCol="1" anchor="t" anchorCtr="0" compatLnSpc="1"/>
          <a:lstStyle>
            <a:lvl1pPr>
              <a:defRPr sz="1200" b="0">
                <a:latin typeface="+mn-l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0424" name="Rectangle 8"/>
          <p:cNvSpPr>
            <a:spLocks noGrp="1" noChangeArrowheads="1"/>
          </p:cNvSpPr>
          <p:nvPr>
            <p:ph type="sldNum" sz="quarter" idx="4"/>
          </p:nvPr>
        </p:nvSpPr>
        <p:spPr bwMode="auto">
          <a:xfrm>
            <a:off x="8737600" y="6245225"/>
            <a:ext cx="2641600" cy="476250"/>
          </a:xfrm>
          <a:prstGeom prst="rect">
            <a:avLst/>
          </a:prstGeom>
          <a:noFill/>
          <a:ln w="9525">
            <a:noFill/>
            <a:miter lim="800000"/>
          </a:ln>
        </p:spPr>
        <p:txBody>
          <a:bodyPr vert="horz" wrap="square" lIns="91440" tIns="45720" rIns="91440" bIns="45720" numCol="1" anchor="t" anchorCtr="0" compatLnSpc="1"/>
          <a:lstStyle>
            <a:lvl1pPr algn="r">
              <a:defRPr sz="1200" b="0">
                <a:latin typeface="Verdana" panose="020B0604030504040204" pitchFamily="34" charset="0"/>
              </a:defRPr>
            </a:lvl1pPr>
          </a:lstStyle>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
        <p:nvSpPr>
          <p:cNvPr id="7177" name="Rectangle 15"/>
          <p:cNvSpPr/>
          <p:nvPr userDrawn="1"/>
        </p:nvSpPr>
        <p:spPr>
          <a:xfrm>
            <a:off x="0" y="0"/>
            <a:ext cx="12192000" cy="260350"/>
          </a:xfrm>
          <a:prstGeom prst="rect">
            <a:avLst/>
          </a:prstGeom>
          <a:gradFill rotWithShape="1">
            <a:gsLst>
              <a:gs pos="0">
                <a:srgbClr val="003366"/>
              </a:gs>
              <a:gs pos="100000">
                <a:srgbClr val="E7ECF1">
                  <a:alpha val="0"/>
                </a:srgbClr>
              </a:gs>
            </a:gsLst>
            <a:lin ang="0" scaled="1"/>
            <a:tileRect/>
          </a:gra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7178" name="AutoShape 16"/>
          <p:cNvSpPr/>
          <p:nvPr userDrawn="1"/>
        </p:nvSpPr>
        <p:spPr>
          <a:xfrm>
            <a:off x="0" y="193675"/>
            <a:ext cx="228600" cy="180975"/>
          </a:xfrm>
          <a:prstGeom prst="roundRect">
            <a:avLst>
              <a:gd name="adj" fmla="val 16667"/>
            </a:avLst>
          </a:prstGeom>
          <a:solidFill>
            <a:srgbClr val="FF99FF">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99FF"/>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7179" name="AutoShape 17"/>
          <p:cNvSpPr/>
          <p:nvPr userDrawn="1"/>
        </p:nvSpPr>
        <p:spPr>
          <a:xfrm>
            <a:off x="203200" y="152400"/>
            <a:ext cx="228600" cy="180975"/>
          </a:xfrm>
          <a:prstGeom prst="roundRect">
            <a:avLst>
              <a:gd name="adj" fmla="val 16667"/>
            </a:avLst>
          </a:prstGeom>
          <a:solidFill>
            <a:srgbClr val="00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00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7180" name="AutoShape 18"/>
          <p:cNvSpPr/>
          <p:nvPr userDrawn="1"/>
        </p:nvSpPr>
        <p:spPr>
          <a:xfrm>
            <a:off x="103717" y="34925"/>
            <a:ext cx="228600" cy="180975"/>
          </a:xfrm>
          <a:prstGeom prst="roundRect">
            <a:avLst>
              <a:gd name="adj" fmla="val 16667"/>
            </a:avLst>
          </a:prstGeom>
          <a:solidFill>
            <a:srgbClr val="FF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7181" name="AutoShape 19"/>
          <p:cNvSpPr/>
          <p:nvPr userDrawn="1"/>
        </p:nvSpPr>
        <p:spPr>
          <a:xfrm>
            <a:off x="1871133" y="0"/>
            <a:ext cx="287867" cy="188913"/>
          </a:xfrm>
          <a:prstGeom prst="parallelogram">
            <a:avLst>
              <a:gd name="adj" fmla="val 28571"/>
            </a:avLst>
          </a:prstGeom>
          <a:solidFill>
            <a:srgbClr val="FF0066">
              <a:alpha val="70192"/>
            </a:srgbClr>
          </a:soli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1038" name="Text Box 20"/>
          <p:cNvSpPr txBox="1">
            <a:spLocks noChangeArrowheads="1"/>
          </p:cNvSpPr>
          <p:nvPr userDrawn="1"/>
        </p:nvSpPr>
        <p:spPr bwMode="auto">
          <a:xfrm>
            <a:off x="527051" y="0"/>
            <a:ext cx="4705351"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会计学原理   </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6</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  </a:t>
            </a: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rPr>
              <a:t>会计账簿</a:t>
            </a:r>
            <a:endPar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endParaRPr>
          </a:p>
        </p:txBody>
      </p:sp>
      <p:pic>
        <p:nvPicPr>
          <p:cNvPr id="2052" name="图片 3"/>
          <p:cNvPicPr>
            <a:picLocks noChangeAspect="1"/>
          </p:cNvPicPr>
          <p:nvPr userDrawn="1"/>
        </p:nvPicPr>
        <p:blipFill>
          <a:blip r:embed="rId12"/>
          <a:stretch>
            <a:fillRect/>
          </a:stretch>
        </p:blipFill>
        <p:spPr>
          <a:xfrm>
            <a:off x="9288145" y="0"/>
            <a:ext cx="2146300" cy="35242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rtl="0" eaLnBrk="0" fontAlgn="base" hangingPunct="0">
        <a:spcBef>
          <a:spcPct val="0"/>
        </a:spcBef>
        <a:spcAft>
          <a:spcPct val="0"/>
        </a:spcAft>
        <a:defRPr sz="3400" b="1">
          <a:solidFill>
            <a:schemeClr val="tx2"/>
          </a:solidFill>
          <a:latin typeface="+mj-lt"/>
          <a:ea typeface="+mj-ea"/>
          <a:cs typeface="+mj-cs"/>
        </a:defRPr>
      </a:lvl1pPr>
      <a:lvl2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2pPr>
      <a:lvl3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3pPr>
      <a:lvl4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4pPr>
      <a:lvl5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5pPr>
      <a:lvl6pPr marL="4572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6pPr>
      <a:lvl7pPr marL="9144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7pPr>
      <a:lvl8pPr marL="13716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8pPr>
      <a:lvl9pPr marL="18288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9pPr>
    </p:titleStyle>
    <p:bodyStyle>
      <a:lvl1pPr marL="469900" indent="-469900" algn="l" rtl="0" eaLnBrk="0" fontAlgn="base" hangingPunct="0">
        <a:spcBef>
          <a:spcPct val="20000"/>
        </a:spcBef>
        <a:spcAft>
          <a:spcPct val="0"/>
        </a:spcAft>
        <a:buClr>
          <a:schemeClr val="accent2"/>
        </a:buClr>
        <a:buFont typeface="Wingdings 2" panose="05020102010507070707" pitchFamily="18" charset="2"/>
        <a:defRPr sz="2400" b="1">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Ì"/>
        <a:defRPr sz="2400">
          <a:solidFill>
            <a:schemeClr val="tx1"/>
          </a:solidFill>
          <a:latin typeface="+mn-lt"/>
          <a:ea typeface="隶书" panose="02010509060101010101" pitchFamily="49" charset="-122"/>
        </a:defRPr>
      </a:lvl2pPr>
      <a:lvl3pPr marL="1304925" indent="-395605" algn="l" rtl="0" eaLnBrk="0" fontAlgn="base" hangingPunct="0">
        <a:spcBef>
          <a:spcPct val="20000"/>
        </a:spcBef>
        <a:spcAft>
          <a:spcPct val="0"/>
        </a:spcAft>
        <a:buClr>
          <a:schemeClr val="accent2"/>
        </a:buClr>
        <a:buFont typeface="Wingdings 3" panose="05040102010807070707" pitchFamily="18" charset="2"/>
        <a:buChar char=""/>
        <a:defRPr sz="2400">
          <a:solidFill>
            <a:schemeClr val="tx1"/>
          </a:solidFill>
          <a:latin typeface="+mn-lt"/>
          <a:ea typeface="隶书" panose="02010509060101010101" pitchFamily="49" charset="-122"/>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a:solidFill>
            <a:schemeClr val="tx1"/>
          </a:solidFill>
          <a:latin typeface="+mn-lt"/>
          <a:ea typeface="宋体" panose="02010600030101010101" pitchFamily="2" charset="-122"/>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5pPr>
      <a:lvl6pPr marL="25514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6pPr>
      <a:lvl7pPr marL="30086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7pPr>
      <a:lvl8pPr marL="34658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8pPr>
      <a:lvl9pPr marL="39230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p:nvPr>
            <p:ph type="title"/>
          </p:nvPr>
        </p:nvSpPr>
        <p:spPr>
          <a:xfrm>
            <a:off x="766233" y="304800"/>
            <a:ext cx="10668000" cy="676275"/>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Rectangle 3"/>
          <p:cNvSpPr/>
          <p:nvPr>
            <p:ph type="body"/>
          </p:nvPr>
        </p:nvSpPr>
        <p:spPr>
          <a:xfrm>
            <a:off x="755651" y="1196975"/>
            <a:ext cx="10668000" cy="4968875"/>
          </a:xfrm>
          <a:prstGeom prst="rect">
            <a:avLst/>
          </a:prstGeom>
          <a:noFill/>
          <a:ln w="9525">
            <a:noFill/>
          </a:ln>
        </p:spPr>
        <p:txBody>
          <a:bodyPr anchor="t" anchorCtr="0"/>
          <a:p>
            <a:pPr lvl="0"/>
            <a:r>
              <a:rPr lang="zh-CN" altLang="en-US" dirty="0"/>
              <a:t>单击此处编辑母版文本样式</a:t>
            </a:r>
            <a:endParaRPr lang="zh-CN" altLang="en-US" dirty="0"/>
          </a:p>
          <a:p>
            <a:pPr lvl="1" indent="-436245"/>
            <a:r>
              <a:rPr lang="zh-CN" altLang="en-US" dirty="0"/>
              <a:t>第二级</a:t>
            </a:r>
            <a:endParaRPr lang="zh-CN" altLang="en-US" dirty="0"/>
          </a:p>
          <a:p>
            <a:pPr lvl="2" indent="-394970"/>
            <a:r>
              <a:rPr lang="zh-CN" altLang="en-US" dirty="0"/>
              <a:t>第三级</a:t>
            </a:r>
            <a:endParaRPr lang="zh-CN" altLang="en-US" dirty="0"/>
          </a:p>
        </p:txBody>
      </p:sp>
      <p:sp>
        <p:nvSpPr>
          <p:cNvPr id="1028" name="AutoShape 4"/>
          <p:cNvSpPr/>
          <p:nvPr userDrawn="1"/>
        </p:nvSpPr>
        <p:spPr>
          <a:xfrm>
            <a:off x="814917" y="1052513"/>
            <a:ext cx="10610849" cy="109537"/>
          </a:xfrm>
          <a:custGeom>
            <a:avLst/>
            <a:gdLst/>
            <a:ahLst/>
            <a:cxnLst>
              <a:cxn ang="0">
                <a:pos x="0" y="0"/>
              </a:cxn>
              <a:cxn ang="0">
                <a:pos x="0" y="0"/>
              </a:cxn>
              <a:cxn ang="0">
                <a:pos x="0" y="0"/>
              </a:cxn>
              <a:cxn ang="0">
                <a:pos x="0" y="0"/>
              </a:cxn>
              <a:cxn ang="0">
                <a:pos x="0" y="0"/>
              </a:cxn>
              <a:cxn ang="0">
                <a:pos x="0" y="0"/>
              </a:cxn>
            </a:cxnLst>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cap="flat" cmpd="sng">
            <a:solidFill>
              <a:schemeClr val="accent2"/>
            </a:solidFill>
            <a:prstDash val="solid"/>
            <a:miter/>
            <a:headEnd type="none" w="med" len="med"/>
            <a:tailEnd type="none" w="med" len="med"/>
          </a:ln>
        </p:spPr>
        <p:txBody>
          <a:bodyPr/>
          <a:p>
            <a:endParaRPr lang="zh-CN" altLang="en-US"/>
          </a:p>
        </p:txBody>
      </p:sp>
      <p:sp>
        <p:nvSpPr>
          <p:cNvPr id="1029" name="Line 5"/>
          <p:cNvSpPr/>
          <p:nvPr userDrawn="1"/>
        </p:nvSpPr>
        <p:spPr>
          <a:xfrm flipV="1">
            <a:off x="812800" y="6172200"/>
            <a:ext cx="10566400" cy="0"/>
          </a:xfrm>
          <a:prstGeom prst="line">
            <a:avLst/>
          </a:prstGeom>
          <a:ln w="3175" cap="flat" cmpd="sng">
            <a:solidFill>
              <a:schemeClr val="accent2"/>
            </a:solidFill>
            <a:prstDash val="solid"/>
            <a:round/>
            <a:headEnd type="none" w="med" len="med"/>
            <a:tailEnd type="none" w="med" len="med"/>
          </a:ln>
        </p:spPr>
      </p:sp>
      <p:sp>
        <p:nvSpPr>
          <p:cNvPr id="60422" name="Rectangle 6"/>
          <p:cNvSpPr>
            <a:spLocks noGrp="1" noChangeArrowheads="1"/>
          </p:cNvSpPr>
          <p:nvPr>
            <p:ph type="dt" sz="half" idx="2"/>
          </p:nvPr>
        </p:nvSpPr>
        <p:spPr bwMode="auto">
          <a:xfrm>
            <a:off x="812800" y="6245225"/>
            <a:ext cx="2641600" cy="476250"/>
          </a:xfrm>
          <a:prstGeom prst="rect">
            <a:avLst/>
          </a:prstGeom>
          <a:noFill/>
          <a:ln w="9525">
            <a:noFill/>
            <a:miter lim="800000"/>
          </a:ln>
        </p:spPr>
        <p:txBody>
          <a:bodyPr vert="horz" wrap="square" lIns="91440" tIns="45720" rIns="91440" bIns="45720" numCol="1" anchor="t" anchorCtr="0" compatLnSpc="1"/>
          <a:lstStyle>
            <a:lvl1pPr>
              <a:defRPr sz="1200" b="0">
                <a:latin typeface="+mn-l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0424" name="Rectangle 8"/>
          <p:cNvSpPr>
            <a:spLocks noGrp="1" noChangeArrowheads="1"/>
          </p:cNvSpPr>
          <p:nvPr>
            <p:ph type="sldNum" sz="quarter" idx="4"/>
          </p:nvPr>
        </p:nvSpPr>
        <p:spPr bwMode="auto">
          <a:xfrm>
            <a:off x="8737600" y="6245225"/>
            <a:ext cx="2641600" cy="476250"/>
          </a:xfrm>
          <a:prstGeom prst="rect">
            <a:avLst/>
          </a:prstGeom>
          <a:noFill/>
          <a:ln w="9525">
            <a:noFill/>
            <a:miter lim="800000"/>
          </a:ln>
        </p:spPr>
        <p:txBody>
          <a:bodyPr vert="horz" wrap="square" lIns="91440" tIns="45720" rIns="91440" bIns="45720" numCol="1" anchor="t" anchorCtr="0" compatLnSpc="1"/>
          <a:lstStyle>
            <a:lvl1pPr algn="r">
              <a:defRPr sz="1200" b="0">
                <a:latin typeface="Verdana" panose="020B0604030504040204" pitchFamily="34" charset="0"/>
              </a:defRPr>
            </a:lvl1pPr>
          </a:lstStyle>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
        <p:nvSpPr>
          <p:cNvPr id="1033" name="Rectangle 15"/>
          <p:cNvSpPr/>
          <p:nvPr userDrawn="1"/>
        </p:nvSpPr>
        <p:spPr>
          <a:xfrm>
            <a:off x="0" y="0"/>
            <a:ext cx="12192000" cy="260350"/>
          </a:xfrm>
          <a:prstGeom prst="rect">
            <a:avLst/>
          </a:prstGeom>
          <a:gradFill rotWithShape="1">
            <a:gsLst>
              <a:gs pos="0">
                <a:srgbClr val="003366"/>
              </a:gs>
              <a:gs pos="100000">
                <a:srgbClr val="E7ECF1">
                  <a:alpha val="0"/>
                </a:srgbClr>
              </a:gs>
            </a:gsLst>
            <a:lin ang="0" scaled="1"/>
            <a:tileRect/>
          </a:gra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1034" name="AutoShape 16"/>
          <p:cNvSpPr/>
          <p:nvPr userDrawn="1"/>
        </p:nvSpPr>
        <p:spPr>
          <a:xfrm>
            <a:off x="0" y="193675"/>
            <a:ext cx="228600" cy="180975"/>
          </a:xfrm>
          <a:prstGeom prst="roundRect">
            <a:avLst>
              <a:gd name="adj" fmla="val 16667"/>
            </a:avLst>
          </a:prstGeom>
          <a:solidFill>
            <a:srgbClr val="FF99FF">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99FF"/>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1035" name="AutoShape 17"/>
          <p:cNvSpPr/>
          <p:nvPr userDrawn="1"/>
        </p:nvSpPr>
        <p:spPr>
          <a:xfrm>
            <a:off x="203200" y="152400"/>
            <a:ext cx="228600" cy="180975"/>
          </a:xfrm>
          <a:prstGeom prst="roundRect">
            <a:avLst>
              <a:gd name="adj" fmla="val 16667"/>
            </a:avLst>
          </a:prstGeom>
          <a:solidFill>
            <a:srgbClr val="00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00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1036" name="AutoShape 18"/>
          <p:cNvSpPr/>
          <p:nvPr userDrawn="1"/>
        </p:nvSpPr>
        <p:spPr>
          <a:xfrm>
            <a:off x="103717" y="34925"/>
            <a:ext cx="228600" cy="180975"/>
          </a:xfrm>
          <a:prstGeom prst="roundRect">
            <a:avLst>
              <a:gd name="adj" fmla="val 16667"/>
            </a:avLst>
          </a:prstGeom>
          <a:solidFill>
            <a:srgbClr val="FF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1037" name="AutoShape 19"/>
          <p:cNvSpPr/>
          <p:nvPr userDrawn="1"/>
        </p:nvSpPr>
        <p:spPr>
          <a:xfrm>
            <a:off x="1871133" y="0"/>
            <a:ext cx="287867" cy="188913"/>
          </a:xfrm>
          <a:prstGeom prst="parallelogram">
            <a:avLst>
              <a:gd name="adj" fmla="val 28571"/>
            </a:avLst>
          </a:prstGeom>
          <a:solidFill>
            <a:srgbClr val="FF0066">
              <a:alpha val="70195"/>
            </a:srgbClr>
          </a:soli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1038" name="Text Box 20"/>
          <p:cNvSpPr txBox="1">
            <a:spLocks noChangeArrowheads="1"/>
          </p:cNvSpPr>
          <p:nvPr userDrawn="1"/>
        </p:nvSpPr>
        <p:spPr bwMode="auto">
          <a:xfrm>
            <a:off x="527051" y="0"/>
            <a:ext cx="4705351"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会计学原理   </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6</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  </a:t>
            </a: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rPr>
              <a:t>会计账簿</a:t>
            </a:r>
            <a:endPar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endParaRPr>
          </a:p>
        </p:txBody>
      </p:sp>
      <p:pic>
        <p:nvPicPr>
          <p:cNvPr id="2052" name="图片 3"/>
          <p:cNvPicPr>
            <a:picLocks noChangeAspect="1"/>
          </p:cNvPicPr>
          <p:nvPr userDrawn="1"/>
        </p:nvPicPr>
        <p:blipFill>
          <a:blip r:embed="rId12"/>
          <a:stretch>
            <a:fillRect/>
          </a:stretch>
        </p:blipFill>
        <p:spPr>
          <a:xfrm>
            <a:off x="9288145" y="0"/>
            <a:ext cx="2146300" cy="35242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l" rtl="0" eaLnBrk="0" fontAlgn="base" hangingPunct="0">
        <a:spcBef>
          <a:spcPct val="0"/>
        </a:spcBef>
        <a:spcAft>
          <a:spcPct val="0"/>
        </a:spcAft>
        <a:defRPr sz="3400" b="1">
          <a:solidFill>
            <a:schemeClr val="tx2"/>
          </a:solidFill>
          <a:latin typeface="+mj-lt"/>
          <a:ea typeface="+mj-ea"/>
          <a:cs typeface="+mj-cs"/>
        </a:defRPr>
      </a:lvl1pPr>
      <a:lvl2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2pPr>
      <a:lvl3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3pPr>
      <a:lvl4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4pPr>
      <a:lvl5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5pPr>
      <a:lvl6pPr marL="4572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6pPr>
      <a:lvl7pPr marL="9144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7pPr>
      <a:lvl8pPr marL="13716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8pPr>
      <a:lvl9pPr marL="18288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9pPr>
    </p:titleStyle>
    <p:bodyStyle>
      <a:lvl1pPr marL="469900" indent="-469900" algn="l" rtl="0" eaLnBrk="0" fontAlgn="base" hangingPunct="0">
        <a:spcBef>
          <a:spcPct val="20000"/>
        </a:spcBef>
        <a:spcAft>
          <a:spcPct val="0"/>
        </a:spcAft>
        <a:buClr>
          <a:schemeClr val="accent2"/>
        </a:buClr>
        <a:buFont typeface="Wingdings 2" panose="05020102010507070707" pitchFamily="18" charset="2"/>
        <a:defRPr sz="2400" b="1">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Ì"/>
        <a:defRPr sz="2400">
          <a:solidFill>
            <a:schemeClr val="tx1"/>
          </a:solidFill>
          <a:latin typeface="+mn-lt"/>
          <a:ea typeface="隶书" panose="02010509060101010101" pitchFamily="49" charset="-122"/>
        </a:defRPr>
      </a:lvl2pPr>
      <a:lvl3pPr marL="1304925" indent="-395605" algn="l" rtl="0" eaLnBrk="0" fontAlgn="base" hangingPunct="0">
        <a:spcBef>
          <a:spcPct val="20000"/>
        </a:spcBef>
        <a:spcAft>
          <a:spcPct val="0"/>
        </a:spcAft>
        <a:buClr>
          <a:schemeClr val="accent2"/>
        </a:buClr>
        <a:buFont typeface="Wingdings 3" panose="05040102010807070707" pitchFamily="18" charset="2"/>
        <a:buChar char=""/>
        <a:defRPr sz="2400">
          <a:solidFill>
            <a:schemeClr val="tx1"/>
          </a:solidFill>
          <a:latin typeface="+mn-lt"/>
          <a:ea typeface="隶书" panose="02010509060101010101" pitchFamily="49" charset="-122"/>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a:solidFill>
            <a:schemeClr val="tx1"/>
          </a:solidFill>
          <a:latin typeface="+mn-lt"/>
          <a:ea typeface="宋体" panose="02010600030101010101" pitchFamily="2" charset="-122"/>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5pPr>
      <a:lvl6pPr marL="25514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6pPr>
      <a:lvl7pPr marL="30086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7pPr>
      <a:lvl8pPr marL="34658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8pPr>
      <a:lvl9pPr marL="39230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Rectangle 2"/>
          <p:cNvSpPr/>
          <p:nvPr>
            <p:ph type="title"/>
          </p:nvPr>
        </p:nvSpPr>
        <p:spPr>
          <a:xfrm>
            <a:off x="766233" y="304800"/>
            <a:ext cx="10668000" cy="676275"/>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5" name="Rectangle 3"/>
          <p:cNvSpPr/>
          <p:nvPr>
            <p:ph type="body"/>
          </p:nvPr>
        </p:nvSpPr>
        <p:spPr>
          <a:xfrm>
            <a:off x="755651" y="1196975"/>
            <a:ext cx="10668000" cy="4968875"/>
          </a:xfrm>
          <a:prstGeom prst="rect">
            <a:avLst/>
          </a:prstGeom>
          <a:noFill/>
          <a:ln w="9525">
            <a:noFill/>
          </a:ln>
        </p:spPr>
        <p:txBody>
          <a:bodyPr anchor="t" anchorCtr="0"/>
          <a:p>
            <a:pPr lvl="0"/>
            <a:r>
              <a:rPr lang="zh-CN" altLang="en-US" dirty="0"/>
              <a:t>单击此处编辑母版文本样式</a:t>
            </a:r>
            <a:endParaRPr lang="zh-CN" altLang="en-US" dirty="0"/>
          </a:p>
          <a:p>
            <a:pPr lvl="1" indent="-436245"/>
            <a:r>
              <a:rPr lang="zh-CN" altLang="en-US" dirty="0"/>
              <a:t>第二级</a:t>
            </a:r>
            <a:endParaRPr lang="zh-CN" altLang="en-US" dirty="0"/>
          </a:p>
          <a:p>
            <a:pPr lvl="2" indent="-394970"/>
            <a:r>
              <a:rPr lang="zh-CN" altLang="en-US" dirty="0"/>
              <a:t>第三级</a:t>
            </a:r>
            <a:endParaRPr lang="zh-CN" altLang="en-US" dirty="0"/>
          </a:p>
        </p:txBody>
      </p:sp>
      <p:sp>
        <p:nvSpPr>
          <p:cNvPr id="3076" name="AutoShape 4"/>
          <p:cNvSpPr/>
          <p:nvPr userDrawn="1"/>
        </p:nvSpPr>
        <p:spPr>
          <a:xfrm>
            <a:off x="814917" y="1052513"/>
            <a:ext cx="10610849" cy="109537"/>
          </a:xfrm>
          <a:custGeom>
            <a:avLst/>
            <a:gdLst/>
            <a:ahLst/>
            <a:cxnLst>
              <a:cxn ang="0">
                <a:pos x="0" y="0"/>
              </a:cxn>
              <a:cxn ang="0">
                <a:pos x="0" y="0"/>
              </a:cxn>
              <a:cxn ang="0">
                <a:pos x="0" y="0"/>
              </a:cxn>
              <a:cxn ang="0">
                <a:pos x="0" y="0"/>
              </a:cxn>
              <a:cxn ang="0">
                <a:pos x="0" y="0"/>
              </a:cxn>
              <a:cxn ang="0">
                <a:pos x="0" y="0"/>
              </a:cxn>
            </a:cxnLst>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cap="flat" cmpd="sng">
            <a:solidFill>
              <a:schemeClr val="accent2"/>
            </a:solidFill>
            <a:prstDash val="solid"/>
            <a:miter/>
            <a:headEnd type="none" w="med" len="med"/>
            <a:tailEnd type="none" w="med" len="med"/>
          </a:ln>
        </p:spPr>
        <p:txBody>
          <a:bodyPr/>
          <a:p>
            <a:endParaRPr lang="zh-CN" altLang="en-US"/>
          </a:p>
        </p:txBody>
      </p:sp>
      <p:sp>
        <p:nvSpPr>
          <p:cNvPr id="3077" name="Line 5"/>
          <p:cNvSpPr/>
          <p:nvPr userDrawn="1"/>
        </p:nvSpPr>
        <p:spPr>
          <a:xfrm flipV="1">
            <a:off x="812800" y="6172200"/>
            <a:ext cx="10566400" cy="0"/>
          </a:xfrm>
          <a:prstGeom prst="line">
            <a:avLst/>
          </a:prstGeom>
          <a:ln w="3175" cap="flat" cmpd="sng">
            <a:solidFill>
              <a:schemeClr val="accent2"/>
            </a:solidFill>
            <a:prstDash val="solid"/>
            <a:round/>
            <a:headEnd type="none" w="med" len="med"/>
            <a:tailEnd type="none" w="med" len="med"/>
          </a:ln>
        </p:spPr>
      </p:sp>
      <p:sp>
        <p:nvSpPr>
          <p:cNvPr id="60422" name="Rectangle 6"/>
          <p:cNvSpPr>
            <a:spLocks noGrp="1" noChangeArrowheads="1"/>
          </p:cNvSpPr>
          <p:nvPr>
            <p:ph type="dt" sz="half" idx="2"/>
          </p:nvPr>
        </p:nvSpPr>
        <p:spPr bwMode="auto">
          <a:xfrm>
            <a:off x="812800" y="6245225"/>
            <a:ext cx="2641600" cy="476250"/>
          </a:xfrm>
          <a:prstGeom prst="rect">
            <a:avLst/>
          </a:prstGeom>
          <a:noFill/>
          <a:ln w="9525">
            <a:noFill/>
            <a:miter lim="800000"/>
          </a:ln>
        </p:spPr>
        <p:txBody>
          <a:bodyPr vert="horz" wrap="square" lIns="91440" tIns="45720" rIns="91440" bIns="45720" numCol="1" anchor="t" anchorCtr="0" compatLnSpc="1"/>
          <a:lstStyle>
            <a:lvl1pPr>
              <a:defRPr sz="1200" b="0">
                <a:latin typeface="+mn-l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0424" name="Rectangle 8"/>
          <p:cNvSpPr>
            <a:spLocks noGrp="1" noChangeArrowheads="1"/>
          </p:cNvSpPr>
          <p:nvPr>
            <p:ph type="sldNum" sz="quarter" idx="4"/>
          </p:nvPr>
        </p:nvSpPr>
        <p:spPr bwMode="auto">
          <a:xfrm>
            <a:off x="8737600" y="6245225"/>
            <a:ext cx="2641600" cy="476250"/>
          </a:xfrm>
          <a:prstGeom prst="rect">
            <a:avLst/>
          </a:prstGeom>
          <a:noFill/>
          <a:ln w="9525">
            <a:noFill/>
            <a:miter lim="800000"/>
          </a:ln>
        </p:spPr>
        <p:txBody>
          <a:bodyPr vert="horz" wrap="square" lIns="91440" tIns="45720" rIns="91440" bIns="45720" numCol="1" anchor="t" anchorCtr="0" compatLnSpc="1"/>
          <a:lstStyle>
            <a:lvl1pPr algn="r">
              <a:defRPr sz="1200" b="0">
                <a:latin typeface="Verdana" panose="020B0604030504040204" pitchFamily="34" charset="0"/>
              </a:defRPr>
            </a:lvl1pPr>
          </a:lstStyle>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
        <p:nvSpPr>
          <p:cNvPr id="3081" name="Rectangle 15"/>
          <p:cNvSpPr/>
          <p:nvPr userDrawn="1"/>
        </p:nvSpPr>
        <p:spPr>
          <a:xfrm>
            <a:off x="0" y="0"/>
            <a:ext cx="12192000" cy="260350"/>
          </a:xfrm>
          <a:prstGeom prst="rect">
            <a:avLst/>
          </a:prstGeom>
          <a:gradFill rotWithShape="1">
            <a:gsLst>
              <a:gs pos="0">
                <a:srgbClr val="003366"/>
              </a:gs>
              <a:gs pos="100000">
                <a:srgbClr val="E7ECF1">
                  <a:alpha val="0"/>
                </a:srgbClr>
              </a:gs>
            </a:gsLst>
            <a:lin ang="0" scaled="1"/>
            <a:tileRect/>
          </a:gra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3082" name="AutoShape 16"/>
          <p:cNvSpPr/>
          <p:nvPr userDrawn="1"/>
        </p:nvSpPr>
        <p:spPr>
          <a:xfrm>
            <a:off x="0" y="193675"/>
            <a:ext cx="228600" cy="180975"/>
          </a:xfrm>
          <a:prstGeom prst="roundRect">
            <a:avLst>
              <a:gd name="adj" fmla="val 16667"/>
            </a:avLst>
          </a:prstGeom>
          <a:solidFill>
            <a:srgbClr val="FF99FF">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99FF"/>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3083" name="AutoShape 17"/>
          <p:cNvSpPr/>
          <p:nvPr userDrawn="1"/>
        </p:nvSpPr>
        <p:spPr>
          <a:xfrm>
            <a:off x="203200" y="152400"/>
            <a:ext cx="228600" cy="180975"/>
          </a:xfrm>
          <a:prstGeom prst="roundRect">
            <a:avLst>
              <a:gd name="adj" fmla="val 16667"/>
            </a:avLst>
          </a:prstGeom>
          <a:solidFill>
            <a:srgbClr val="00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00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3084" name="AutoShape 18"/>
          <p:cNvSpPr/>
          <p:nvPr userDrawn="1"/>
        </p:nvSpPr>
        <p:spPr>
          <a:xfrm>
            <a:off x="103717" y="34925"/>
            <a:ext cx="228600" cy="180975"/>
          </a:xfrm>
          <a:prstGeom prst="roundRect">
            <a:avLst>
              <a:gd name="adj" fmla="val 16667"/>
            </a:avLst>
          </a:prstGeom>
          <a:solidFill>
            <a:srgbClr val="FF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3085" name="AutoShape 19"/>
          <p:cNvSpPr/>
          <p:nvPr userDrawn="1"/>
        </p:nvSpPr>
        <p:spPr>
          <a:xfrm>
            <a:off x="1871133" y="0"/>
            <a:ext cx="287867" cy="188913"/>
          </a:xfrm>
          <a:prstGeom prst="parallelogram">
            <a:avLst>
              <a:gd name="adj" fmla="val 28571"/>
            </a:avLst>
          </a:prstGeom>
          <a:solidFill>
            <a:srgbClr val="FF0066">
              <a:alpha val="70193"/>
            </a:srgbClr>
          </a:soli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1038" name="Text Box 20"/>
          <p:cNvSpPr txBox="1">
            <a:spLocks noChangeArrowheads="1"/>
          </p:cNvSpPr>
          <p:nvPr userDrawn="1"/>
        </p:nvSpPr>
        <p:spPr bwMode="auto">
          <a:xfrm>
            <a:off x="527051" y="0"/>
            <a:ext cx="4705351"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会计学原理  </a:t>
            </a:r>
            <a:r>
              <a:rPr kumimoji="0" lang="en-US"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6</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  </a:t>
            </a: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rPr>
              <a:t>会计账簿</a:t>
            </a:r>
            <a:endPar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endParaRPr>
          </a:p>
        </p:txBody>
      </p:sp>
      <p:pic>
        <p:nvPicPr>
          <p:cNvPr id="2052" name="图片 3"/>
          <p:cNvPicPr>
            <a:picLocks noChangeAspect="1"/>
          </p:cNvPicPr>
          <p:nvPr userDrawn="1"/>
        </p:nvPicPr>
        <p:blipFill>
          <a:blip r:embed="rId12"/>
          <a:stretch>
            <a:fillRect/>
          </a:stretch>
        </p:blipFill>
        <p:spPr>
          <a:xfrm>
            <a:off x="9288145" y="0"/>
            <a:ext cx="2146300" cy="35242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ftr="0" dt="0"/>
  <p:txStyles>
    <p:titleStyle>
      <a:lvl1pPr algn="l" rtl="0" eaLnBrk="0" fontAlgn="base" hangingPunct="0">
        <a:spcBef>
          <a:spcPct val="0"/>
        </a:spcBef>
        <a:spcAft>
          <a:spcPct val="0"/>
        </a:spcAft>
        <a:defRPr sz="3400" b="1">
          <a:solidFill>
            <a:schemeClr val="tx2"/>
          </a:solidFill>
          <a:latin typeface="+mj-lt"/>
          <a:ea typeface="+mj-ea"/>
          <a:cs typeface="+mj-cs"/>
        </a:defRPr>
      </a:lvl1pPr>
      <a:lvl2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2pPr>
      <a:lvl3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3pPr>
      <a:lvl4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4pPr>
      <a:lvl5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5pPr>
      <a:lvl6pPr marL="4572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6pPr>
      <a:lvl7pPr marL="9144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7pPr>
      <a:lvl8pPr marL="13716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8pPr>
      <a:lvl9pPr marL="18288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9pPr>
    </p:titleStyle>
    <p:bodyStyle>
      <a:lvl1pPr marL="469900" indent="-469900" algn="l" rtl="0" eaLnBrk="0" fontAlgn="base" hangingPunct="0">
        <a:spcBef>
          <a:spcPct val="20000"/>
        </a:spcBef>
        <a:spcAft>
          <a:spcPct val="0"/>
        </a:spcAft>
        <a:buClr>
          <a:schemeClr val="accent2"/>
        </a:buClr>
        <a:buFont typeface="Wingdings 2" panose="05020102010507070707" pitchFamily="18" charset="2"/>
        <a:defRPr sz="2400" b="1">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Ì"/>
        <a:defRPr sz="2400">
          <a:solidFill>
            <a:schemeClr val="tx1"/>
          </a:solidFill>
          <a:latin typeface="+mn-lt"/>
          <a:ea typeface="隶书" panose="02010509060101010101" pitchFamily="49" charset="-122"/>
        </a:defRPr>
      </a:lvl2pPr>
      <a:lvl3pPr marL="1304925" indent="-395605" algn="l" rtl="0" eaLnBrk="0" fontAlgn="base" hangingPunct="0">
        <a:spcBef>
          <a:spcPct val="20000"/>
        </a:spcBef>
        <a:spcAft>
          <a:spcPct val="0"/>
        </a:spcAft>
        <a:buClr>
          <a:schemeClr val="accent2"/>
        </a:buClr>
        <a:buFont typeface="Wingdings 3" panose="05040102010807070707" pitchFamily="18" charset="2"/>
        <a:buChar char=""/>
        <a:defRPr sz="2400">
          <a:solidFill>
            <a:schemeClr val="tx1"/>
          </a:solidFill>
          <a:latin typeface="+mn-lt"/>
          <a:ea typeface="隶书" panose="02010509060101010101" pitchFamily="49" charset="-122"/>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a:solidFill>
            <a:schemeClr val="tx1"/>
          </a:solidFill>
          <a:latin typeface="+mn-lt"/>
          <a:ea typeface="宋体" panose="02010600030101010101" pitchFamily="2" charset="-122"/>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5pPr>
      <a:lvl6pPr marL="25514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6pPr>
      <a:lvl7pPr marL="30086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7pPr>
      <a:lvl8pPr marL="34658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8pPr>
      <a:lvl9pPr marL="39230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Lst>
  <p:hf sldNum="0" hdr="0" ftr="0" dt="0"/>
  <p:txStyles>
    <p:titleStyle>
      <a:lvl1pPr algn="l" defTabSz="685165"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913130"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charset="-122"/>
        </a:defRPr>
      </a:lvl2pPr>
      <a:lvl3pPr algn="l" defTabSz="913130"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charset="-122"/>
        </a:defRPr>
      </a:lvl3pPr>
      <a:lvl4pPr algn="l" defTabSz="913130"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charset="-122"/>
        </a:defRPr>
      </a:lvl4pPr>
      <a:lvl5pPr algn="l" defTabSz="913130"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charset="-122"/>
        </a:defRPr>
      </a:lvl5pPr>
      <a:lvl6pPr marL="457200" algn="l" defTabSz="912495"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charset="-122"/>
        </a:defRPr>
      </a:lvl6pPr>
      <a:lvl7pPr marL="914400" algn="l" defTabSz="912495"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charset="-122"/>
        </a:defRPr>
      </a:lvl7pPr>
      <a:lvl8pPr marL="1371600" algn="l" defTabSz="912495"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charset="-122"/>
        </a:defRPr>
      </a:lvl8pPr>
      <a:lvl9pPr marL="1828800" algn="l" defTabSz="912495"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charset="-122"/>
        </a:defRPr>
      </a:lvl9pPr>
    </p:titleStyle>
    <p:bodyStyle>
      <a:lvl1pPr marL="170815" indent="-170180" algn="l" defTabSz="685165"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3715" indent="-170180" algn="l" defTabSz="685165" rtl="0" eaLnBrk="0" fontAlgn="base" hangingPunct="0">
        <a:lnSpc>
          <a:spcPct val="90000"/>
        </a:lnSpc>
        <a:spcBef>
          <a:spcPts val="375"/>
        </a:spcBef>
        <a:spcAft>
          <a:spcPct val="0"/>
        </a:spcAft>
        <a:buFont typeface="Arial" panose="020B0604020202020204" pitchFamily="34" charset="0"/>
        <a:buChar char="•"/>
        <a:defRPr sz="1800" kern="1200">
          <a:solidFill>
            <a:schemeClr val="tx1"/>
          </a:solidFill>
          <a:latin typeface="+mn-lt"/>
          <a:ea typeface="+mn-ea"/>
          <a:cs typeface="+mn-cs"/>
        </a:defRPr>
      </a:lvl2pPr>
      <a:lvl3pPr marL="856615" indent="-170180" algn="l" defTabSz="685165"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199515" indent="-170180" algn="l" defTabSz="685165"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4pPr>
      <a:lvl5pPr marL="1542415" indent="-170180" algn="l" defTabSz="685165"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1600" algn="l" defTabSz="685165" rtl="0" eaLnBrk="1" latinLnBrk="0" hangingPunct="1">
        <a:defRPr sz="1350" kern="1200">
          <a:solidFill>
            <a:schemeClr val="tx1"/>
          </a:solidFill>
          <a:latin typeface="+mn-lt"/>
          <a:ea typeface="+mn-ea"/>
          <a:cs typeface="+mn-cs"/>
        </a:defRPr>
      </a:lvl5pPr>
      <a:lvl6pPr marL="1714500" algn="l" defTabSz="685165" rtl="0" eaLnBrk="1" latinLnBrk="0" hangingPunct="1">
        <a:defRPr sz="1350" kern="1200">
          <a:solidFill>
            <a:schemeClr val="tx1"/>
          </a:solidFill>
          <a:latin typeface="+mn-lt"/>
          <a:ea typeface="+mn-ea"/>
          <a:cs typeface="+mn-cs"/>
        </a:defRPr>
      </a:lvl6pPr>
      <a:lvl7pPr marL="2057400" algn="l" defTabSz="685165" rtl="0" eaLnBrk="1" latinLnBrk="0" hangingPunct="1">
        <a:defRPr sz="1350" kern="1200">
          <a:solidFill>
            <a:schemeClr val="tx1"/>
          </a:solidFill>
          <a:latin typeface="+mn-lt"/>
          <a:ea typeface="+mn-ea"/>
          <a:cs typeface="+mn-cs"/>
        </a:defRPr>
      </a:lvl7pPr>
      <a:lvl8pPr marL="2400300" algn="l" defTabSz="685165" rtl="0" eaLnBrk="1" latinLnBrk="0" hangingPunct="1">
        <a:defRPr sz="1350" kern="1200">
          <a:solidFill>
            <a:schemeClr val="tx1"/>
          </a:solidFill>
          <a:latin typeface="+mn-lt"/>
          <a:ea typeface="+mn-ea"/>
          <a:cs typeface="+mn-cs"/>
        </a:defRPr>
      </a:lvl8pPr>
      <a:lvl9pPr marL="2743200" algn="l" defTabSz="685165"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Lst>
  <p:hf sldNum="0" hdr="0" ftr="0" dt="0"/>
  <p:txStyles>
    <p:titleStyle>
      <a:lvl1pPr algn="l" defTabSz="913130"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defTabSz="913130"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charset="-122"/>
        </a:defRPr>
      </a:lvl2pPr>
      <a:lvl3pPr algn="l" defTabSz="913130"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charset="-122"/>
        </a:defRPr>
      </a:lvl3pPr>
      <a:lvl4pPr algn="l" defTabSz="913130"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charset="-122"/>
        </a:defRPr>
      </a:lvl4pPr>
      <a:lvl5pPr algn="l" defTabSz="913130"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charset="-122"/>
        </a:defRPr>
      </a:lvl5pPr>
      <a:lvl6pPr marL="457200" algn="l" defTabSz="912495"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charset="-122"/>
        </a:defRPr>
      </a:lvl6pPr>
      <a:lvl7pPr marL="914400" algn="l" defTabSz="912495"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charset="-122"/>
        </a:defRPr>
      </a:lvl7pPr>
      <a:lvl8pPr marL="1371600" algn="l" defTabSz="912495"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charset="-122"/>
        </a:defRPr>
      </a:lvl8pPr>
      <a:lvl9pPr marL="1828800" algn="l" defTabSz="912495"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charset="-122"/>
        </a:defRPr>
      </a:lvl9pPr>
    </p:titleStyle>
    <p:bodyStyle>
      <a:lvl1pPr marL="227330" indent="-227330" algn="l" defTabSz="913130"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defTabSz="913130"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defTabSz="913130"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defTabSz="913130"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defTabSz="913130"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Rectangle 2"/>
          <p:cNvSpPr/>
          <p:nvPr>
            <p:ph type="title"/>
          </p:nvPr>
        </p:nvSpPr>
        <p:spPr>
          <a:xfrm>
            <a:off x="766233" y="304800"/>
            <a:ext cx="10668000" cy="676275"/>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5" name="Rectangle 3"/>
          <p:cNvSpPr/>
          <p:nvPr>
            <p:ph type="body"/>
          </p:nvPr>
        </p:nvSpPr>
        <p:spPr>
          <a:xfrm>
            <a:off x="755651" y="1196975"/>
            <a:ext cx="10668000" cy="4968875"/>
          </a:xfrm>
          <a:prstGeom prst="rect">
            <a:avLst/>
          </a:prstGeom>
          <a:noFill/>
          <a:ln w="9525">
            <a:noFill/>
          </a:ln>
        </p:spPr>
        <p:txBody>
          <a:bodyPr anchor="t" anchorCtr="0"/>
          <a:p>
            <a:pPr lvl="0"/>
            <a:r>
              <a:rPr lang="zh-CN" altLang="en-US" dirty="0"/>
              <a:t>单击此处编辑母版文本样式</a:t>
            </a:r>
            <a:endParaRPr lang="zh-CN" altLang="en-US" dirty="0"/>
          </a:p>
          <a:p>
            <a:pPr lvl="1" indent="-436245"/>
            <a:r>
              <a:rPr lang="zh-CN" altLang="en-US" dirty="0"/>
              <a:t>第二级</a:t>
            </a:r>
            <a:endParaRPr lang="zh-CN" altLang="en-US" dirty="0"/>
          </a:p>
          <a:p>
            <a:pPr lvl="2" indent="-394970"/>
            <a:r>
              <a:rPr lang="zh-CN" altLang="en-US" dirty="0"/>
              <a:t>第三级</a:t>
            </a:r>
            <a:endParaRPr lang="zh-CN" altLang="en-US" dirty="0"/>
          </a:p>
        </p:txBody>
      </p:sp>
      <p:sp>
        <p:nvSpPr>
          <p:cNvPr id="3076" name="AutoShape 4"/>
          <p:cNvSpPr/>
          <p:nvPr userDrawn="1"/>
        </p:nvSpPr>
        <p:spPr>
          <a:xfrm>
            <a:off x="814917" y="1052513"/>
            <a:ext cx="10610849" cy="109537"/>
          </a:xfrm>
          <a:custGeom>
            <a:avLst/>
            <a:gdLst/>
            <a:ahLst/>
            <a:cxnLst>
              <a:cxn ang="0">
                <a:pos x="0" y="0"/>
              </a:cxn>
              <a:cxn ang="0">
                <a:pos x="0" y="0"/>
              </a:cxn>
              <a:cxn ang="0">
                <a:pos x="0" y="0"/>
              </a:cxn>
              <a:cxn ang="0">
                <a:pos x="0" y="0"/>
              </a:cxn>
              <a:cxn ang="0">
                <a:pos x="0" y="0"/>
              </a:cxn>
              <a:cxn ang="0">
                <a:pos x="0" y="0"/>
              </a:cxn>
            </a:cxnLst>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cap="flat" cmpd="sng">
            <a:solidFill>
              <a:schemeClr val="accent2"/>
            </a:solidFill>
            <a:prstDash val="solid"/>
            <a:miter/>
            <a:headEnd type="none" w="med" len="med"/>
            <a:tailEnd type="none" w="med" len="med"/>
          </a:ln>
        </p:spPr>
        <p:txBody>
          <a:bodyPr/>
          <a:p>
            <a:endParaRPr lang="zh-CN" altLang="en-US"/>
          </a:p>
        </p:txBody>
      </p:sp>
      <p:sp>
        <p:nvSpPr>
          <p:cNvPr id="3077" name="Line 5"/>
          <p:cNvSpPr/>
          <p:nvPr userDrawn="1"/>
        </p:nvSpPr>
        <p:spPr>
          <a:xfrm flipV="1">
            <a:off x="812800" y="6172200"/>
            <a:ext cx="10566400" cy="0"/>
          </a:xfrm>
          <a:prstGeom prst="line">
            <a:avLst/>
          </a:prstGeom>
          <a:ln w="3175" cap="flat" cmpd="sng">
            <a:solidFill>
              <a:schemeClr val="accent2"/>
            </a:solidFill>
            <a:prstDash val="solid"/>
            <a:round/>
            <a:headEnd type="none" w="med" len="med"/>
            <a:tailEnd type="none" w="med" len="med"/>
          </a:ln>
        </p:spPr>
      </p:sp>
      <p:sp>
        <p:nvSpPr>
          <p:cNvPr id="60424" name="Rectangle 8"/>
          <p:cNvSpPr>
            <a:spLocks noGrp="1" noChangeArrowheads="1"/>
          </p:cNvSpPr>
          <p:nvPr>
            <p:ph type="sldNum" sz="quarter" idx="4"/>
          </p:nvPr>
        </p:nvSpPr>
        <p:spPr bwMode="auto">
          <a:xfrm>
            <a:off x="8737600" y="6245225"/>
            <a:ext cx="2641600" cy="476250"/>
          </a:xfrm>
          <a:prstGeom prst="rect">
            <a:avLst/>
          </a:prstGeom>
          <a:noFill/>
          <a:ln w="9525">
            <a:noFill/>
            <a:miter lim="800000"/>
          </a:ln>
        </p:spPr>
        <p:txBody>
          <a:bodyPr vert="horz" wrap="square" lIns="91440" tIns="45720" rIns="91440" bIns="45720" numCol="1" anchor="t" anchorCtr="0" compatLnSpc="1"/>
          <a:lstStyle>
            <a:lvl1pPr algn="r">
              <a:defRPr sz="1200" b="0">
                <a:latin typeface="Verdana" panose="020B0604030504040204" pitchFamily="34" charset="0"/>
              </a:defRPr>
            </a:lvl1pPr>
          </a:lstStyle>
          <a:p>
            <a:pPr lvl="0" eaLnBrk="1" fontAlgn="base" hangingPunct="1">
              <a:buNone/>
            </a:pPr>
            <a:fld id="{9A0DB2DC-4C9A-4742-B13C-FB6460FD3503}" type="slidenum">
              <a:rPr lang="en-US" altLang="zh-CN" strike="noStrike" noProof="1" dirty="0">
                <a:latin typeface="Verdana" panose="020B060403050404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
        <p:nvSpPr>
          <p:cNvPr id="3081" name="Rectangle 15"/>
          <p:cNvSpPr/>
          <p:nvPr userDrawn="1"/>
        </p:nvSpPr>
        <p:spPr>
          <a:xfrm>
            <a:off x="0" y="0"/>
            <a:ext cx="12192000" cy="260350"/>
          </a:xfrm>
          <a:prstGeom prst="rect">
            <a:avLst/>
          </a:prstGeom>
          <a:gradFill rotWithShape="1">
            <a:gsLst>
              <a:gs pos="0">
                <a:srgbClr val="003366"/>
              </a:gs>
              <a:gs pos="100000">
                <a:srgbClr val="E7ECF1">
                  <a:alpha val="0"/>
                </a:srgbClr>
              </a:gs>
            </a:gsLst>
            <a:lin ang="0" scaled="1"/>
            <a:tileRect/>
          </a:gra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3082" name="AutoShape 16"/>
          <p:cNvSpPr/>
          <p:nvPr userDrawn="1"/>
        </p:nvSpPr>
        <p:spPr>
          <a:xfrm>
            <a:off x="0" y="193675"/>
            <a:ext cx="228600" cy="180975"/>
          </a:xfrm>
          <a:prstGeom prst="roundRect">
            <a:avLst>
              <a:gd name="adj" fmla="val 16667"/>
            </a:avLst>
          </a:prstGeom>
          <a:solidFill>
            <a:srgbClr val="FF99FF">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99FF"/>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3083" name="AutoShape 17"/>
          <p:cNvSpPr/>
          <p:nvPr userDrawn="1"/>
        </p:nvSpPr>
        <p:spPr>
          <a:xfrm>
            <a:off x="203200" y="152400"/>
            <a:ext cx="228600" cy="180975"/>
          </a:xfrm>
          <a:prstGeom prst="roundRect">
            <a:avLst>
              <a:gd name="adj" fmla="val 16667"/>
            </a:avLst>
          </a:prstGeom>
          <a:solidFill>
            <a:srgbClr val="00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00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3084" name="AutoShape 18"/>
          <p:cNvSpPr/>
          <p:nvPr userDrawn="1"/>
        </p:nvSpPr>
        <p:spPr>
          <a:xfrm>
            <a:off x="103717" y="34925"/>
            <a:ext cx="228600" cy="180975"/>
          </a:xfrm>
          <a:prstGeom prst="roundRect">
            <a:avLst>
              <a:gd name="adj" fmla="val 16667"/>
            </a:avLst>
          </a:prstGeom>
          <a:solidFill>
            <a:srgbClr val="FFFF00">
              <a:alpha val="79999"/>
            </a:srgbClr>
          </a:solidFill>
          <a:ln w="9525"/>
          <a:scene3d>
            <a:camera prst="legacyObliqueTopRight">
              <a:rot lat="0" lon="0" rev="0"/>
            </a:camera>
            <a:lightRig rig="legacyFlat3" dir="b"/>
          </a:scene3d>
          <a:sp3d extrusionH="125400" prstMaterial="legacyMatte">
            <a:bevelT w="13500" h="13500" prst="angle"/>
            <a:bevelB w="13500" h="13500" prst="angle"/>
            <a:extrusionClr>
              <a:srgbClr val="FFFF00"/>
            </a:extrusionClr>
          </a:sp3d>
        </p:spPr>
        <p:txBody>
          <a:bodyPr wrap="none" anchor="ctr" anchorCtr="0">
            <a:flatTx/>
          </a:bodyPr>
          <a:p>
            <a:pPr lvl="0"/>
            <a:endParaRPr lang="zh-CN" altLang="en-US" dirty="0">
              <a:latin typeface="Arial" panose="020B0604020202020204" pitchFamily="34" charset="0"/>
              <a:ea typeface="宋体" panose="02010600030101010101" pitchFamily="2" charset="-122"/>
            </a:endParaRPr>
          </a:p>
        </p:txBody>
      </p:sp>
      <p:sp>
        <p:nvSpPr>
          <p:cNvPr id="3085" name="AutoShape 19"/>
          <p:cNvSpPr/>
          <p:nvPr userDrawn="1"/>
        </p:nvSpPr>
        <p:spPr>
          <a:xfrm>
            <a:off x="1871133" y="0"/>
            <a:ext cx="287867" cy="188913"/>
          </a:xfrm>
          <a:prstGeom prst="parallelogram">
            <a:avLst>
              <a:gd name="adj" fmla="val 28571"/>
            </a:avLst>
          </a:prstGeom>
          <a:solidFill>
            <a:srgbClr val="FF0066">
              <a:alpha val="70193"/>
            </a:srgbClr>
          </a:solidFill>
          <a:ln w="9525">
            <a:noFill/>
          </a:ln>
        </p:spPr>
        <p:txBody>
          <a:bodyPr wrap="none" anchor="ctr" anchorCtr="0"/>
          <a:p>
            <a:pPr lvl="0"/>
            <a:endParaRPr lang="zh-CN" altLang="en-US" dirty="0">
              <a:latin typeface="Arial" panose="020B0604020202020204" pitchFamily="34" charset="0"/>
              <a:ea typeface="宋体" panose="02010600030101010101" pitchFamily="2" charset="-122"/>
            </a:endParaRPr>
          </a:p>
        </p:txBody>
      </p:sp>
      <p:sp>
        <p:nvSpPr>
          <p:cNvPr id="1038" name="Text Box 20"/>
          <p:cNvSpPr txBox="1">
            <a:spLocks noChangeArrowheads="1"/>
          </p:cNvSpPr>
          <p:nvPr userDrawn="1"/>
        </p:nvSpPr>
        <p:spPr bwMode="auto">
          <a:xfrm>
            <a:off x="527051" y="0"/>
            <a:ext cx="4705351"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会计学原理   </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6</a:t>
            </a:r>
            <a:r>
              <a:rPr kumimoji="0" lang="en-US" altLang="zh-CN" sz="1400" b="1" i="1"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  </a:t>
            </a:r>
            <a:r>
              <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rPr>
              <a:t>会计账簿</a:t>
            </a:r>
            <a:endParaRPr kumimoji="0" lang="zh-CN" altLang="en-US" sz="1400" b="1" i="1" u="none" strike="noStrike" kern="1200" cap="none" spc="0" normalizeH="0" baseline="0" noProof="0" smtClean="0">
              <a:ln>
                <a:noFill/>
              </a:ln>
              <a:solidFill>
                <a:schemeClr val="bg1"/>
              </a:solidFill>
              <a:effectLst/>
              <a:uLnTx/>
              <a:uFillTx/>
              <a:latin typeface="Arial" panose="020B0604020202020204" pitchFamily="34" charset="0"/>
              <a:ea typeface="楷体_GB2312" pitchFamily="49" charset="-122"/>
              <a:cs typeface="+mn-cs"/>
            </a:endParaRPr>
          </a:p>
        </p:txBody>
      </p:sp>
      <p:pic>
        <p:nvPicPr>
          <p:cNvPr id="2052" name="图片 3"/>
          <p:cNvPicPr>
            <a:picLocks noChangeAspect="1"/>
          </p:cNvPicPr>
          <p:nvPr userDrawn="1"/>
        </p:nvPicPr>
        <p:blipFill>
          <a:blip r:embed="rId12"/>
          <a:stretch>
            <a:fillRect/>
          </a:stretch>
        </p:blipFill>
        <p:spPr>
          <a:xfrm>
            <a:off x="9288145" y="0"/>
            <a:ext cx="2146300" cy="35242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Lst>
  <p:hf sldNum="0" hdr="0" ftr="0" dt="0"/>
  <p:txStyles>
    <p:titleStyle>
      <a:lvl1pPr algn="l" rtl="0" eaLnBrk="0" fontAlgn="base" hangingPunct="0">
        <a:spcBef>
          <a:spcPct val="0"/>
        </a:spcBef>
        <a:spcAft>
          <a:spcPct val="0"/>
        </a:spcAft>
        <a:defRPr sz="3400" b="1">
          <a:solidFill>
            <a:schemeClr val="tx2"/>
          </a:solidFill>
          <a:latin typeface="+mj-lt"/>
          <a:ea typeface="+mj-ea"/>
          <a:cs typeface="+mj-cs"/>
        </a:defRPr>
      </a:lvl1pPr>
      <a:lvl2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2pPr>
      <a:lvl3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3pPr>
      <a:lvl4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4pPr>
      <a:lvl5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5pPr>
      <a:lvl6pPr marL="4572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6pPr>
      <a:lvl7pPr marL="9144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7pPr>
      <a:lvl8pPr marL="13716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8pPr>
      <a:lvl9pPr marL="18288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9pPr>
    </p:titleStyle>
    <p:bodyStyle>
      <a:lvl1pPr marL="469900" indent="-469900" algn="l" rtl="0" eaLnBrk="0" fontAlgn="base" hangingPunct="0">
        <a:spcBef>
          <a:spcPct val="20000"/>
        </a:spcBef>
        <a:spcAft>
          <a:spcPct val="0"/>
        </a:spcAft>
        <a:buClr>
          <a:schemeClr val="accent2"/>
        </a:buClr>
        <a:buFont typeface="Wingdings 2" panose="05020102010507070707" pitchFamily="18" charset="2"/>
        <a:defRPr sz="2400" b="1">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Ì"/>
        <a:defRPr sz="2400">
          <a:solidFill>
            <a:schemeClr val="tx1"/>
          </a:solidFill>
          <a:latin typeface="+mn-lt"/>
          <a:ea typeface="隶书" panose="02010509060101010101" pitchFamily="49" charset="-122"/>
        </a:defRPr>
      </a:lvl2pPr>
      <a:lvl3pPr marL="1304925" indent="-395605" algn="l" rtl="0" eaLnBrk="0" fontAlgn="base" hangingPunct="0">
        <a:spcBef>
          <a:spcPct val="20000"/>
        </a:spcBef>
        <a:spcAft>
          <a:spcPct val="0"/>
        </a:spcAft>
        <a:buClr>
          <a:schemeClr val="accent2"/>
        </a:buClr>
        <a:buFont typeface="Wingdings 3" panose="05040102010807070707" pitchFamily="18" charset="2"/>
        <a:buChar char=""/>
        <a:defRPr sz="2400">
          <a:solidFill>
            <a:schemeClr val="tx1"/>
          </a:solidFill>
          <a:latin typeface="+mn-lt"/>
          <a:ea typeface="隶书" panose="02010509060101010101" pitchFamily="49" charset="-122"/>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a:solidFill>
            <a:schemeClr val="tx1"/>
          </a:solidFill>
          <a:latin typeface="+mn-lt"/>
          <a:ea typeface="宋体" panose="02010600030101010101" pitchFamily="2" charset="-122"/>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5pPr>
      <a:lvl6pPr marL="25514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6pPr>
      <a:lvl7pPr marL="30086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7pPr>
      <a:lvl8pPr marL="34658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8pPr>
      <a:lvl9pPr marL="3923030" indent="-398780" algn="l" rtl="0" fontAlgn="base">
        <a:spcBef>
          <a:spcPct val="25000"/>
        </a:spcBef>
        <a:spcAft>
          <a:spcPct val="0"/>
        </a:spcAft>
        <a:buClr>
          <a:schemeClr val="accent2"/>
        </a:buClr>
        <a:buFont typeface="Wingdings" panose="05000000000000000000" pitchFamily="2" charset="2"/>
        <a:buChar char="§"/>
        <a:defRPr>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6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86.xml"/><Relationship Id="rId1" Type="http://schemas.openxmlformats.org/officeDocument/2006/relationships/image" Target="../media/image1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image" Target="../media/image22.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2.xml"/><Relationship Id="rId4" Type="http://schemas.openxmlformats.org/officeDocument/2006/relationships/image" Target="../media/image25.png"/><Relationship Id="rId3" Type="http://schemas.openxmlformats.org/officeDocument/2006/relationships/oleObject" Target="../embeddings/oleObject2.bin"/><Relationship Id="rId2" Type="http://schemas.openxmlformats.org/officeDocument/2006/relationships/image" Target="../media/image24.png"/><Relationship Id="rId1" Type="http://schemas.openxmlformats.org/officeDocument/2006/relationships/oleObject" Target="../embeddings/oleObject1.bin"/></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9" Type="http://schemas.openxmlformats.org/officeDocument/2006/relationships/image" Target="../media/image35.jpeg"/><Relationship Id="rId8" Type="http://schemas.openxmlformats.org/officeDocument/2006/relationships/image" Target="../media/image34.jpeg"/><Relationship Id="rId7" Type="http://schemas.openxmlformats.org/officeDocument/2006/relationships/image" Target="../media/image33.jpeg"/><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 Id="rId3" Type="http://schemas.openxmlformats.org/officeDocument/2006/relationships/image" Target="../media/image29.jpeg"/><Relationship Id="rId2" Type="http://schemas.openxmlformats.org/officeDocument/2006/relationships/image" Target="../media/image28.jpeg"/><Relationship Id="rId11" Type="http://schemas.openxmlformats.org/officeDocument/2006/relationships/slideLayout" Target="../slideLayouts/slideLayout24.xml"/><Relationship Id="rId10" Type="http://schemas.openxmlformats.org/officeDocument/2006/relationships/image" Target="../media/image36.jpeg"/><Relationship Id="rId1" Type="http://schemas.openxmlformats.org/officeDocument/2006/relationships/image" Target="../media/image27.jpeg"/></Relationships>
</file>

<file path=ppt/slides/_rels/slide65.xml.rels><?xml version="1.0" encoding="UTF-8" standalone="yes"?>
<Relationships xmlns="http://schemas.openxmlformats.org/package/2006/relationships"><Relationship Id="rId7" Type="http://schemas.openxmlformats.org/officeDocument/2006/relationships/slideLayout" Target="../slideLayouts/slideLayout24.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36.jpeg"/><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4.jpeg"/></Relationships>
</file>

<file path=ppt/slides/_rels/slide66.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image" Target="../media/image42.jpeg"/><Relationship Id="rId7" Type="http://schemas.openxmlformats.org/officeDocument/2006/relationships/image" Target="../media/image41.jpeg"/><Relationship Id="rId6" Type="http://schemas.openxmlformats.org/officeDocument/2006/relationships/image" Target="../media/image40.jpeg"/><Relationship Id="rId5" Type="http://schemas.openxmlformats.org/officeDocument/2006/relationships/image" Target="../media/image39.wmf"/><Relationship Id="rId4" Type="http://schemas.openxmlformats.org/officeDocument/2006/relationships/image" Target="../media/image38.jpeg"/><Relationship Id="rId3" Type="http://schemas.openxmlformats.org/officeDocument/2006/relationships/image" Target="../media/image6.jpeg"/><Relationship Id="rId2" Type="http://schemas.openxmlformats.org/officeDocument/2006/relationships/image" Target="../media/image37.jpeg"/><Relationship Id="rId1" Type="http://schemas.openxmlformats.org/officeDocument/2006/relationships/image" Target="../media/image5.jpe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43.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4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8.GIF"/></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45.jpe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46.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78.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内容占位符 1"/>
          <p:cNvSpPr>
            <a:spLocks noGrp="1" noChangeArrowheads="1"/>
          </p:cNvSpPr>
          <p:nvPr>
            <p:ph sz="quarter" idx="10"/>
          </p:nvPr>
        </p:nvSpPr>
        <p:spPr bwMode="auto"/>
        <p:txBody>
          <a:bodyPr/>
          <a:lstStyle/>
          <a:p>
            <a:pPr lvl="0"/>
            <a:r>
              <a:rPr lang="en-US" altLang="zh-CN"/>
              <a:t>——</a:t>
            </a:r>
            <a:r>
              <a:rPr lang="zh-CN" altLang="en-US"/>
              <a:t>第六章   会计账簿</a:t>
            </a:r>
            <a:endParaRPr lang="zh-CN" altLang="en-US"/>
          </a:p>
        </p:txBody>
      </p:sp>
      <p:pic>
        <p:nvPicPr>
          <p:cNvPr id="11267" name="图片 1"/>
          <p:cNvPicPr>
            <a:picLocks noChangeAspect="1"/>
          </p:cNvPicPr>
          <p:nvPr/>
        </p:nvPicPr>
        <p:blipFill>
          <a:blip r:embed="rId1"/>
          <a:stretch>
            <a:fillRect/>
          </a:stretch>
        </p:blipFill>
        <p:spPr>
          <a:xfrm>
            <a:off x="47625" y="476250"/>
            <a:ext cx="3748405" cy="98171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第一节 会计账簿的概念、意义和分类</a:t>
            </a:r>
            <a:endParaRPr lang="zh-CN" altLang="en-US" sz="3200" dirty="0">
              <a:solidFill>
                <a:srgbClr val="FF0000"/>
              </a:solidFill>
              <a:latin typeface="黑体" panose="02010609060101010101" pitchFamily="49" charset="-122"/>
            </a:endParaRPr>
          </a:p>
        </p:txBody>
      </p:sp>
      <p:sp>
        <p:nvSpPr>
          <p:cNvPr id="524291" name="Rectangle 3"/>
          <p:cNvSpPr>
            <a:spLocks noGrp="1" noChangeArrowheads="1"/>
          </p:cNvSpPr>
          <p:nvPr>
            <p:ph idx="1"/>
          </p:nvPr>
        </p:nvSpPr>
        <p:spPr>
          <a:xfrm>
            <a:off x="771525" y="1214755"/>
            <a:ext cx="10828020" cy="1428750"/>
          </a:xfrm>
        </p:spPr>
        <p:txBody>
          <a:bodyPr vert="horz" wrap="square" lIns="91440" tIns="45720" rIns="91440" bIns="45720" numCol="1" anchor="t" anchorCtr="0" compatLnSpc="1"/>
          <a:lstStyle/>
          <a:p>
            <a:pPr marL="469900" marR="0" lvl="0" indent="-469900" algn="l" defTabSz="914400" rtl="0" eaLnBrk="1" fontAlgn="base" latinLnBrk="0" hangingPunct="1">
              <a:lnSpc>
                <a:spcPct val="120000"/>
              </a:lnSpc>
              <a:spcBef>
                <a:spcPct val="20000"/>
              </a:spcBef>
              <a:spcAft>
                <a:spcPct val="0"/>
              </a:spcAft>
              <a:buClr>
                <a:schemeClr val="accent2"/>
              </a:buClr>
              <a:buSzTx/>
              <a:buFont typeface="Wingdings 2" panose="05020102010507070707" pitchFamily="18" charset="2"/>
              <a:buNone/>
              <a:defRPr/>
            </a:pPr>
            <a:r>
              <a:rPr kumimoji="0" lang="zh-CN" altLang="en-US" sz="2800" b="1" i="0" u="none" strike="noStrike" kern="0" cap="none" spc="0" normalizeH="0" baseline="0" noProof="0" dirty="0" smtClean="0">
                <a:ln>
                  <a:noFill/>
                </a:ln>
                <a:solidFill>
                  <a:srgbClr val="FF0000"/>
                </a:solidFill>
                <a:effectLst/>
                <a:uLnTx/>
                <a:uFillTx/>
                <a:latin typeface="+mn-ea"/>
                <a:ea typeface="+mn-ea"/>
                <a:cs typeface="+mn-cs"/>
              </a:rPr>
              <a:t>三、会计账簿的种类</a:t>
            </a:r>
            <a:endParaRPr kumimoji="0" lang="zh-CN" altLang="en-US" sz="2800" b="1" i="0" u="none" strike="noStrike" kern="0" cap="none" spc="0" normalizeH="0" baseline="0" noProof="0" dirty="0" smtClean="0">
              <a:ln>
                <a:noFill/>
              </a:ln>
              <a:solidFill>
                <a:srgbClr val="FF0000"/>
              </a:solidFill>
              <a:effectLst/>
              <a:uLnTx/>
              <a:uFillTx/>
              <a:latin typeface="+mn-ea"/>
              <a:ea typeface="+mn-ea"/>
              <a:cs typeface="+mn-cs"/>
            </a:endParaRPr>
          </a:p>
          <a:p>
            <a:pPr marL="469900" marR="0" lvl="0" indent="-469900" algn="l" defTabSz="914400" rtl="0" eaLnBrk="1" fontAlgn="base" latinLnBrk="0" hangingPunct="1">
              <a:lnSpc>
                <a:spcPct val="120000"/>
              </a:lnSpc>
              <a:spcBef>
                <a:spcPct val="20000"/>
              </a:spcBef>
              <a:spcAft>
                <a:spcPct val="0"/>
              </a:spcAft>
              <a:buClr>
                <a:srgbClr val="0000CC"/>
              </a:buClr>
              <a:buSzTx/>
              <a:buFont typeface="Wingdings" panose="05000000000000000000" charset="0"/>
              <a:buChar char="p"/>
              <a:defRPr/>
            </a:pPr>
            <a:r>
              <a:rPr kumimoji="0" lang="zh-CN" altLang="en-US" sz="2800" b="1" i="0" u="none" strike="noStrike" kern="0" cap="none" spc="0" normalizeH="0" baseline="0" noProof="0" dirty="0" smtClean="0">
                <a:ln>
                  <a:noFill/>
                </a:ln>
                <a:solidFill>
                  <a:srgbClr val="0000CC"/>
                </a:solidFill>
                <a:effectLst/>
                <a:uLnTx/>
                <a:uFillTx/>
                <a:latin typeface="+mn-ea"/>
                <a:ea typeface="+mn-ea"/>
                <a:cs typeface="+mn-cs"/>
              </a:rPr>
              <a:t>（二） 按会计账簿的外表形式分类 </a:t>
            </a:r>
            <a:endParaRPr kumimoji="0" lang="zh-CN" altLang="en-US" sz="2800" b="1" i="0" u="none" strike="noStrike" kern="0" cap="none" spc="0" normalizeH="0" baseline="0" noProof="0" dirty="0" smtClean="0">
              <a:ln>
                <a:noFill/>
              </a:ln>
              <a:solidFill>
                <a:srgbClr val="0000CC"/>
              </a:solidFill>
              <a:effectLst/>
              <a:uLnTx/>
              <a:uFillTx/>
              <a:latin typeface="+mn-ea"/>
              <a:ea typeface="+mn-ea"/>
              <a:cs typeface="+mn-cs"/>
            </a:endParaRPr>
          </a:p>
        </p:txBody>
      </p:sp>
      <p:grpSp>
        <p:nvGrpSpPr>
          <p:cNvPr id="38915" name="Group 28"/>
          <p:cNvGrpSpPr/>
          <p:nvPr/>
        </p:nvGrpSpPr>
        <p:grpSpPr>
          <a:xfrm>
            <a:off x="2095500" y="2500313"/>
            <a:ext cx="8072438" cy="1958975"/>
            <a:chOff x="733" y="1440"/>
            <a:chExt cx="4403" cy="2352"/>
          </a:xfrm>
        </p:grpSpPr>
        <p:sp>
          <p:nvSpPr>
            <p:cNvPr id="38916" name="Text Box 29"/>
            <p:cNvSpPr txBox="1"/>
            <p:nvPr/>
          </p:nvSpPr>
          <p:spPr>
            <a:xfrm>
              <a:off x="733" y="1440"/>
              <a:ext cx="4403" cy="2352"/>
            </a:xfrm>
            <a:prstGeom prst="rect">
              <a:avLst/>
            </a:prstGeom>
            <a:solidFill>
              <a:srgbClr val="FF99FF"/>
            </a:solidFill>
            <a:ln w="9525">
              <a:noFill/>
            </a:ln>
          </p:spPr>
          <p:txBody>
            <a:bodyPr anchor="t" anchorCtr="0"/>
            <a:p>
              <a:pPr algn="just" eaLnBrk="0" hangingPunct="0"/>
              <a:endParaRPr lang="zh-CN" altLang="zh-CN" sz="900" dirty="0">
                <a:solidFill>
                  <a:srgbClr val="008000"/>
                </a:solidFill>
                <a:latin typeface="楷体" panose="02010609060101010101" pitchFamily="49" charset="-122"/>
                <a:ea typeface="楷体" panose="02010609060101010101" pitchFamily="49" charset="-122"/>
              </a:endParaRPr>
            </a:p>
          </p:txBody>
        </p:sp>
        <p:sp>
          <p:nvSpPr>
            <p:cNvPr id="38917" name="Text Box 30"/>
            <p:cNvSpPr txBox="1"/>
            <p:nvPr/>
          </p:nvSpPr>
          <p:spPr>
            <a:xfrm>
              <a:off x="1815" y="3129"/>
              <a:ext cx="1080" cy="520"/>
            </a:xfrm>
            <a:prstGeom prst="rect">
              <a:avLst/>
            </a:prstGeom>
            <a:solidFill>
              <a:schemeClr val="bg1"/>
            </a:solidFill>
            <a:ln w="38100" cap="flat" cmpd="sng">
              <a:solidFill>
                <a:srgbClr val="0000CC"/>
              </a:solidFill>
              <a:prstDash val="solid"/>
              <a:miter/>
              <a:headEnd type="none" w="med" len="med"/>
              <a:tailEnd type="none" w="med" len="med"/>
            </a:ln>
          </p:spPr>
          <p:txBody>
            <a:bodyPr tIns="0" bIns="0" anchor="t" anchorCtr="0"/>
            <a:p>
              <a:pPr algn="just" eaLnBrk="0" hangingPunct="0"/>
              <a:r>
                <a:rPr lang="zh-CN" altLang="en-US" sz="2800" dirty="0">
                  <a:solidFill>
                    <a:srgbClr val="0070C0"/>
                  </a:solidFill>
                  <a:latin typeface="仿宋" panose="02010609060101010101" pitchFamily="49" charset="-122"/>
                  <a:ea typeface="仿宋" panose="02010609060101010101" pitchFamily="49" charset="-122"/>
                </a:rPr>
                <a:t>卡片式账簿 </a:t>
              </a:r>
              <a:endParaRPr lang="zh-CN" altLang="en-US" sz="2800" dirty="0">
                <a:solidFill>
                  <a:srgbClr val="0070C0"/>
                </a:solidFill>
                <a:latin typeface="仿宋" panose="02010609060101010101" pitchFamily="49" charset="-122"/>
                <a:ea typeface="仿宋" panose="02010609060101010101" pitchFamily="49" charset="-122"/>
              </a:endParaRPr>
            </a:p>
          </p:txBody>
        </p:sp>
        <p:grpSp>
          <p:nvGrpSpPr>
            <p:cNvPr id="38918" name="Group 31"/>
            <p:cNvGrpSpPr/>
            <p:nvPr/>
          </p:nvGrpSpPr>
          <p:grpSpPr>
            <a:xfrm>
              <a:off x="797" y="2135"/>
              <a:ext cx="793" cy="980"/>
              <a:chOff x="2055" y="4419"/>
              <a:chExt cx="1260" cy="1560"/>
            </a:xfrm>
          </p:grpSpPr>
          <p:sp>
            <p:nvSpPr>
              <p:cNvPr id="38919" name="AutoShape 32"/>
              <p:cNvSpPr/>
              <p:nvPr/>
            </p:nvSpPr>
            <p:spPr>
              <a:xfrm>
                <a:off x="2055" y="4419"/>
                <a:ext cx="1260" cy="1560"/>
              </a:xfrm>
              <a:prstGeom prst="cube">
                <a:avLst>
                  <a:gd name="adj" fmla="val 3032"/>
                </a:avLst>
              </a:prstGeom>
              <a:solidFill>
                <a:srgbClr val="0000CC"/>
              </a:solidFill>
              <a:ln w="9525" cap="flat" cmpd="sng">
                <a:solidFill>
                  <a:srgbClr val="000000"/>
                </a:solidFill>
                <a:prstDash val="solid"/>
                <a:miter/>
                <a:headEnd type="none" w="med" len="med"/>
                <a:tailEnd type="none" w="med" len="med"/>
              </a:ln>
            </p:spPr>
            <p:txBody>
              <a:bodyPr anchor="t" anchorCtr="0"/>
              <a:p>
                <a:endParaRPr lang="zh-CN" altLang="en-US" dirty="0">
                  <a:latin typeface="楷体" panose="02010609060101010101" pitchFamily="49" charset="-122"/>
                  <a:ea typeface="楷体" panose="02010609060101010101" pitchFamily="49" charset="-122"/>
                </a:endParaRPr>
              </a:p>
            </p:txBody>
          </p:sp>
          <p:sp>
            <p:nvSpPr>
              <p:cNvPr id="38920" name="Text Box 33"/>
              <p:cNvSpPr txBox="1"/>
              <p:nvPr/>
            </p:nvSpPr>
            <p:spPr>
              <a:xfrm>
                <a:off x="2235" y="4731"/>
                <a:ext cx="900" cy="468"/>
              </a:xfrm>
              <a:prstGeom prst="rect">
                <a:avLst/>
              </a:prstGeom>
              <a:solidFill>
                <a:srgbClr val="00FFFF"/>
              </a:solidFill>
              <a:ln w="9525">
                <a:noFill/>
              </a:ln>
            </p:spPr>
            <p:txBody>
              <a:bodyPr anchor="t" anchorCtr="0"/>
              <a:p>
                <a:pPr algn="just" eaLnBrk="0" hangingPunct="0"/>
                <a:r>
                  <a:rPr lang="zh-CN" altLang="en-US" sz="900" dirty="0">
                    <a:latin typeface="楷体" panose="02010609060101010101" pitchFamily="49" charset="-122"/>
                    <a:ea typeface="楷体" panose="02010609060101010101" pitchFamily="49" charset="-122"/>
                  </a:rPr>
                  <a:t>账  簿</a:t>
                </a:r>
                <a:endParaRPr lang="zh-CN" altLang="en-US" sz="900" dirty="0">
                  <a:latin typeface="楷体" panose="02010609060101010101" pitchFamily="49" charset="-122"/>
                  <a:ea typeface="楷体" panose="02010609060101010101" pitchFamily="49" charset="-122"/>
                </a:endParaRPr>
              </a:p>
            </p:txBody>
          </p:sp>
          <p:sp>
            <p:nvSpPr>
              <p:cNvPr id="38921" name="Text Box 34"/>
              <p:cNvSpPr txBox="1"/>
              <p:nvPr/>
            </p:nvSpPr>
            <p:spPr>
              <a:xfrm>
                <a:off x="2055" y="4731"/>
                <a:ext cx="1260" cy="856"/>
              </a:xfrm>
              <a:prstGeom prst="rect">
                <a:avLst/>
              </a:prstGeom>
              <a:solidFill>
                <a:schemeClr val="bg1"/>
              </a:solidFill>
              <a:ln w="9525">
                <a:noFill/>
              </a:ln>
            </p:spPr>
            <p:txBody>
              <a:bodyPr tIns="0" bIns="0" anchor="t" anchorCtr="0"/>
              <a:p>
                <a:pPr algn="ctr" eaLnBrk="0" hangingPunct="0"/>
                <a:r>
                  <a:rPr lang="zh-CN" altLang="en-US" sz="3200" dirty="0">
                    <a:solidFill>
                      <a:srgbClr val="FF0000"/>
                    </a:solidFill>
                    <a:latin typeface="楷体" panose="02010609060101010101" pitchFamily="49" charset="-122"/>
                    <a:ea typeface="楷体" panose="02010609060101010101" pitchFamily="49" charset="-122"/>
                  </a:rPr>
                  <a:t>账 簿</a:t>
                </a:r>
                <a:endParaRPr lang="zh-CN" altLang="en-US" sz="3200" dirty="0">
                  <a:solidFill>
                    <a:srgbClr val="FF0000"/>
                  </a:solidFill>
                  <a:latin typeface="楷体" panose="02010609060101010101" pitchFamily="49" charset="-122"/>
                  <a:ea typeface="楷体" panose="02010609060101010101" pitchFamily="49" charset="-122"/>
                </a:endParaRPr>
              </a:p>
            </p:txBody>
          </p:sp>
        </p:grpSp>
        <p:sp>
          <p:nvSpPr>
            <p:cNvPr id="38922" name="Line 35"/>
            <p:cNvSpPr/>
            <p:nvPr/>
          </p:nvSpPr>
          <p:spPr>
            <a:xfrm flipV="1">
              <a:off x="2924" y="2076"/>
              <a:ext cx="1337" cy="5"/>
            </a:xfrm>
            <a:prstGeom prst="line">
              <a:avLst/>
            </a:prstGeom>
            <a:ln w="28575" cap="flat" cmpd="sng">
              <a:solidFill>
                <a:schemeClr val="tx1"/>
              </a:solidFill>
              <a:prstDash val="solid"/>
              <a:round/>
              <a:headEnd type="none" w="med" len="med"/>
              <a:tailEnd type="triangle" w="med" len="lg"/>
            </a:ln>
          </p:spPr>
        </p:sp>
        <p:sp>
          <p:nvSpPr>
            <p:cNvPr id="38923" name="Line 36"/>
            <p:cNvSpPr/>
            <p:nvPr/>
          </p:nvSpPr>
          <p:spPr>
            <a:xfrm flipV="1">
              <a:off x="1667" y="2028"/>
              <a:ext cx="127" cy="0"/>
            </a:xfrm>
            <a:prstGeom prst="line">
              <a:avLst/>
            </a:prstGeom>
            <a:ln w="28575" cap="flat" cmpd="sng">
              <a:solidFill>
                <a:schemeClr val="folHlink"/>
              </a:solidFill>
              <a:prstDash val="solid"/>
              <a:round/>
              <a:headEnd type="none" w="med" len="med"/>
              <a:tailEnd type="triangle" w="med" len="med"/>
            </a:ln>
          </p:spPr>
        </p:sp>
        <p:sp>
          <p:nvSpPr>
            <p:cNvPr id="38924" name="Line 37"/>
            <p:cNvSpPr/>
            <p:nvPr/>
          </p:nvSpPr>
          <p:spPr>
            <a:xfrm>
              <a:off x="1667" y="2028"/>
              <a:ext cx="0" cy="1372"/>
            </a:xfrm>
            <a:prstGeom prst="line">
              <a:avLst/>
            </a:prstGeom>
            <a:ln w="28575" cap="flat" cmpd="sng">
              <a:solidFill>
                <a:schemeClr val="folHlink"/>
              </a:solidFill>
              <a:prstDash val="solid"/>
              <a:round/>
              <a:headEnd type="none" w="med" len="med"/>
              <a:tailEnd type="none" w="med" len="med"/>
            </a:ln>
          </p:spPr>
        </p:sp>
        <p:sp>
          <p:nvSpPr>
            <p:cNvPr id="38925" name="Text Box 38"/>
            <p:cNvSpPr txBox="1"/>
            <p:nvPr/>
          </p:nvSpPr>
          <p:spPr>
            <a:xfrm>
              <a:off x="1815" y="1723"/>
              <a:ext cx="1080" cy="572"/>
            </a:xfrm>
            <a:prstGeom prst="rect">
              <a:avLst/>
            </a:prstGeom>
            <a:solidFill>
              <a:schemeClr val="bg1"/>
            </a:solidFill>
            <a:ln w="38100" cap="flat" cmpd="sng">
              <a:solidFill>
                <a:srgbClr val="0000CC"/>
              </a:solidFill>
              <a:prstDash val="solid"/>
              <a:miter/>
              <a:headEnd type="none" w="med" len="med"/>
              <a:tailEnd type="none" w="med" len="med"/>
            </a:ln>
          </p:spPr>
          <p:txBody>
            <a:bodyPr tIns="0" bIns="0" anchor="t" anchorCtr="0"/>
            <a:p>
              <a:pPr algn="just" eaLnBrk="0" hangingPunct="0"/>
              <a:r>
                <a:rPr lang="zh-CN" altLang="en-US" sz="2800" dirty="0">
                  <a:solidFill>
                    <a:srgbClr val="0000FF"/>
                  </a:solidFill>
                  <a:latin typeface="仿宋" panose="02010609060101010101" pitchFamily="49" charset="-122"/>
                  <a:ea typeface="仿宋" panose="02010609060101010101" pitchFamily="49" charset="-122"/>
                </a:rPr>
                <a:t>订本式账簿 </a:t>
              </a:r>
              <a:endParaRPr lang="zh-CN" altLang="en-US" sz="2800" dirty="0">
                <a:latin typeface="仿宋" panose="02010609060101010101" pitchFamily="49" charset="-122"/>
                <a:ea typeface="仿宋" panose="02010609060101010101" pitchFamily="49" charset="-122"/>
              </a:endParaRPr>
            </a:p>
          </p:txBody>
        </p:sp>
        <p:sp>
          <p:nvSpPr>
            <p:cNvPr id="38926" name="Text Box 39"/>
            <p:cNvSpPr txBox="1"/>
            <p:nvPr/>
          </p:nvSpPr>
          <p:spPr>
            <a:xfrm>
              <a:off x="1815" y="2478"/>
              <a:ext cx="1080" cy="498"/>
            </a:xfrm>
            <a:prstGeom prst="rect">
              <a:avLst/>
            </a:prstGeom>
            <a:solidFill>
              <a:schemeClr val="bg1"/>
            </a:solidFill>
            <a:ln w="38100" cap="flat" cmpd="sng">
              <a:solidFill>
                <a:srgbClr val="0000CC"/>
              </a:solidFill>
              <a:prstDash val="solid"/>
              <a:miter/>
              <a:headEnd type="none" w="med" len="med"/>
              <a:tailEnd type="none" w="med" len="med"/>
            </a:ln>
          </p:spPr>
          <p:txBody>
            <a:bodyPr tIns="0" bIns="0" anchor="t" anchorCtr="0"/>
            <a:p>
              <a:pPr algn="just" eaLnBrk="0" hangingPunct="0"/>
              <a:r>
                <a:rPr lang="zh-CN" altLang="en-US" sz="2800" dirty="0">
                  <a:solidFill>
                    <a:srgbClr val="C00000"/>
                  </a:solidFill>
                  <a:latin typeface="仿宋" panose="02010609060101010101" pitchFamily="49" charset="-122"/>
                  <a:ea typeface="仿宋" panose="02010609060101010101" pitchFamily="49" charset="-122"/>
                </a:rPr>
                <a:t>活页式账簿 </a:t>
              </a:r>
              <a:endParaRPr lang="zh-CN" altLang="en-US" sz="2800" dirty="0">
                <a:solidFill>
                  <a:srgbClr val="C00000"/>
                </a:solidFill>
                <a:latin typeface="仿宋" panose="02010609060101010101" pitchFamily="49" charset="-122"/>
                <a:ea typeface="仿宋" panose="02010609060101010101" pitchFamily="49" charset="-122"/>
              </a:endParaRPr>
            </a:p>
          </p:txBody>
        </p:sp>
        <p:sp>
          <p:nvSpPr>
            <p:cNvPr id="38927" name="Line 40"/>
            <p:cNvSpPr/>
            <p:nvPr/>
          </p:nvSpPr>
          <p:spPr>
            <a:xfrm>
              <a:off x="1667" y="3400"/>
              <a:ext cx="126" cy="0"/>
            </a:xfrm>
            <a:prstGeom prst="line">
              <a:avLst/>
            </a:prstGeom>
            <a:ln w="28575" cap="flat" cmpd="sng">
              <a:solidFill>
                <a:schemeClr val="folHlink"/>
              </a:solidFill>
              <a:prstDash val="solid"/>
              <a:round/>
              <a:headEnd type="none" w="med" len="med"/>
              <a:tailEnd type="triangle" w="med" len="med"/>
            </a:ln>
          </p:spPr>
        </p:sp>
        <p:grpSp>
          <p:nvGrpSpPr>
            <p:cNvPr id="38928" name="Group 41"/>
            <p:cNvGrpSpPr/>
            <p:nvPr/>
          </p:nvGrpSpPr>
          <p:grpSpPr>
            <a:xfrm>
              <a:off x="3149" y="1519"/>
              <a:ext cx="797" cy="1078"/>
              <a:chOff x="9575" y="10458"/>
              <a:chExt cx="1268" cy="1716"/>
            </a:xfrm>
          </p:grpSpPr>
          <p:sp>
            <p:nvSpPr>
              <p:cNvPr id="38929" name="AutoShape 42"/>
              <p:cNvSpPr/>
              <p:nvPr/>
            </p:nvSpPr>
            <p:spPr>
              <a:xfrm>
                <a:off x="9575" y="10488"/>
                <a:ext cx="1260" cy="1560"/>
              </a:xfrm>
              <a:prstGeom prst="cube">
                <a:avLst>
                  <a:gd name="adj" fmla="val 3032"/>
                </a:avLst>
              </a:prstGeom>
              <a:solidFill>
                <a:srgbClr val="0000CC"/>
              </a:solidFill>
              <a:ln w="9525" cap="flat" cmpd="sng">
                <a:solidFill>
                  <a:srgbClr val="000000"/>
                </a:solidFill>
                <a:prstDash val="solid"/>
                <a:miter/>
                <a:headEnd type="none" w="med" len="med"/>
                <a:tailEnd type="none" w="med" len="med"/>
              </a:ln>
            </p:spPr>
            <p:txBody>
              <a:bodyPr anchor="t" anchorCtr="0"/>
              <a:p>
                <a:endParaRPr lang="zh-CN" altLang="en-US" dirty="0">
                  <a:latin typeface="楷体" panose="02010609060101010101" pitchFamily="49" charset="-122"/>
                  <a:ea typeface="楷体" panose="02010609060101010101" pitchFamily="49" charset="-122"/>
                </a:endParaRPr>
              </a:p>
            </p:txBody>
          </p:sp>
          <p:sp>
            <p:nvSpPr>
              <p:cNvPr id="38930" name="Text Box 43"/>
              <p:cNvSpPr txBox="1"/>
              <p:nvPr/>
            </p:nvSpPr>
            <p:spPr>
              <a:xfrm>
                <a:off x="9582" y="10458"/>
                <a:ext cx="1261" cy="1716"/>
              </a:xfrm>
              <a:prstGeom prst="rect">
                <a:avLst/>
              </a:prstGeom>
              <a:solidFill>
                <a:schemeClr val="bg1"/>
              </a:solidFill>
              <a:ln w="9525">
                <a:noFill/>
              </a:ln>
            </p:spPr>
            <p:txBody>
              <a:bodyPr tIns="0" bIns="0" anchor="t" anchorCtr="0"/>
              <a:p>
                <a:pPr algn="ctr" eaLnBrk="0" hangingPunct="0"/>
                <a:r>
                  <a:rPr lang="zh-CN" altLang="en-US" sz="2800" dirty="0">
                    <a:solidFill>
                      <a:srgbClr val="008000"/>
                    </a:solidFill>
                    <a:latin typeface="楷体" panose="02010609060101010101" pitchFamily="49" charset="-122"/>
                    <a:ea typeface="楷体" panose="02010609060101010101" pitchFamily="49" charset="-122"/>
                  </a:rPr>
                  <a:t>特种</a:t>
                </a:r>
                <a:endParaRPr lang="zh-CN" altLang="en-US" sz="2800" dirty="0">
                  <a:solidFill>
                    <a:srgbClr val="008000"/>
                  </a:solidFill>
                  <a:latin typeface="楷体" panose="02010609060101010101" pitchFamily="49" charset="-122"/>
                  <a:ea typeface="楷体" panose="02010609060101010101" pitchFamily="49" charset="-122"/>
                </a:endParaRPr>
              </a:p>
              <a:p>
                <a:pPr algn="ctr" eaLnBrk="0" hangingPunct="0"/>
                <a:r>
                  <a:rPr lang="zh-CN" altLang="en-US" sz="2800" dirty="0">
                    <a:solidFill>
                      <a:srgbClr val="008000"/>
                    </a:solidFill>
                    <a:latin typeface="楷体" panose="02010609060101010101" pitchFamily="49" charset="-122"/>
                    <a:ea typeface="楷体" panose="02010609060101010101" pitchFamily="49" charset="-122"/>
                  </a:rPr>
                  <a:t>日记账</a:t>
                </a:r>
                <a:endParaRPr lang="zh-CN" altLang="en-US" sz="2800" dirty="0">
                  <a:solidFill>
                    <a:srgbClr val="008000"/>
                  </a:solidFill>
                  <a:latin typeface="楷体" panose="02010609060101010101" pitchFamily="49" charset="-122"/>
                  <a:ea typeface="楷体" panose="02010609060101010101" pitchFamily="49" charset="-122"/>
                </a:endParaRPr>
              </a:p>
            </p:txBody>
          </p:sp>
        </p:grpSp>
        <p:sp>
          <p:nvSpPr>
            <p:cNvPr id="38931" name="Line 44"/>
            <p:cNvSpPr/>
            <p:nvPr/>
          </p:nvSpPr>
          <p:spPr>
            <a:xfrm flipV="1">
              <a:off x="1580" y="2714"/>
              <a:ext cx="214" cy="11"/>
            </a:xfrm>
            <a:prstGeom prst="line">
              <a:avLst/>
            </a:prstGeom>
            <a:ln w="28575" cap="flat" cmpd="sng">
              <a:solidFill>
                <a:schemeClr val="folHlink"/>
              </a:solidFill>
              <a:prstDash val="solid"/>
              <a:round/>
              <a:headEnd type="none" w="med" len="med"/>
              <a:tailEnd type="triangle" w="med" len="med"/>
            </a:ln>
          </p:spPr>
        </p:sp>
        <p:grpSp>
          <p:nvGrpSpPr>
            <p:cNvPr id="38932" name="Group 45"/>
            <p:cNvGrpSpPr/>
            <p:nvPr/>
          </p:nvGrpSpPr>
          <p:grpSpPr>
            <a:xfrm>
              <a:off x="4249" y="1536"/>
              <a:ext cx="809" cy="980"/>
              <a:chOff x="3039" y="10332"/>
              <a:chExt cx="1285" cy="1560"/>
            </a:xfrm>
          </p:grpSpPr>
          <p:sp>
            <p:nvSpPr>
              <p:cNvPr id="38933" name="AutoShape 46"/>
              <p:cNvSpPr/>
              <p:nvPr/>
            </p:nvSpPr>
            <p:spPr>
              <a:xfrm>
                <a:off x="3060" y="10332"/>
                <a:ext cx="1260" cy="1560"/>
              </a:xfrm>
              <a:prstGeom prst="cube">
                <a:avLst>
                  <a:gd name="adj" fmla="val 3032"/>
                </a:avLst>
              </a:prstGeom>
              <a:solidFill>
                <a:srgbClr val="0000CC"/>
              </a:solidFill>
              <a:ln w="9525" cap="flat" cmpd="sng">
                <a:solidFill>
                  <a:srgbClr val="000000"/>
                </a:solidFill>
                <a:prstDash val="solid"/>
                <a:miter/>
                <a:headEnd type="none" w="med" len="med"/>
                <a:tailEnd type="none" w="med" len="med"/>
              </a:ln>
            </p:spPr>
            <p:txBody>
              <a:bodyPr anchor="t" anchorCtr="0"/>
              <a:p>
                <a:endParaRPr lang="zh-CN" altLang="en-US" dirty="0">
                  <a:latin typeface="楷体" panose="02010609060101010101" pitchFamily="49" charset="-122"/>
                  <a:ea typeface="楷体" panose="02010609060101010101" pitchFamily="49" charset="-122"/>
                </a:endParaRPr>
              </a:p>
            </p:txBody>
          </p:sp>
          <p:sp>
            <p:nvSpPr>
              <p:cNvPr id="38934" name="Text Box 47"/>
              <p:cNvSpPr txBox="1"/>
              <p:nvPr/>
            </p:nvSpPr>
            <p:spPr>
              <a:xfrm>
                <a:off x="3039" y="10488"/>
                <a:ext cx="1285" cy="1110"/>
              </a:xfrm>
              <a:prstGeom prst="rect">
                <a:avLst/>
              </a:prstGeom>
              <a:solidFill>
                <a:schemeClr val="bg1"/>
              </a:solidFill>
              <a:ln w="9525">
                <a:noFill/>
              </a:ln>
            </p:spPr>
            <p:txBody>
              <a:bodyPr tIns="0" bIns="0" anchor="t" anchorCtr="0"/>
              <a:p>
                <a:pPr algn="ctr" eaLnBrk="0" hangingPunct="0"/>
                <a:r>
                  <a:rPr lang="zh-CN" altLang="en-US" sz="3200" dirty="0">
                    <a:solidFill>
                      <a:srgbClr val="FF0000"/>
                    </a:solidFill>
                    <a:latin typeface="楷体" panose="02010609060101010101" pitchFamily="49" charset="-122"/>
                    <a:ea typeface="楷体" panose="02010609060101010101" pitchFamily="49" charset="-122"/>
                  </a:rPr>
                  <a:t>总  账</a:t>
                </a:r>
                <a:endParaRPr lang="zh-CN" altLang="en-US" sz="3200" dirty="0">
                  <a:latin typeface="楷体" panose="02010609060101010101" pitchFamily="49" charset="-122"/>
                  <a:ea typeface="楷体" panose="02010609060101010101" pitchFamily="49" charset="-122"/>
                </a:endParaRPr>
              </a:p>
            </p:txBody>
          </p:sp>
        </p:grpSp>
        <p:sp>
          <p:nvSpPr>
            <p:cNvPr id="38935" name="Text Box 48"/>
            <p:cNvSpPr txBox="1"/>
            <p:nvPr/>
          </p:nvSpPr>
          <p:spPr>
            <a:xfrm>
              <a:off x="4250" y="2622"/>
              <a:ext cx="793" cy="796"/>
            </a:xfrm>
            <a:prstGeom prst="rect">
              <a:avLst/>
            </a:prstGeom>
            <a:solidFill>
              <a:srgbClr val="0000CC"/>
            </a:solidFill>
            <a:ln w="9525" cap="flat" cmpd="sng">
              <a:solidFill>
                <a:srgbClr val="CCECFF"/>
              </a:solidFill>
              <a:prstDash val="solid"/>
              <a:miter/>
              <a:headEnd type="none" w="med" len="med"/>
              <a:tailEnd type="none" w="med" len="med"/>
            </a:ln>
          </p:spPr>
          <p:txBody>
            <a:bodyPr tIns="108000" bIns="0" anchor="t" anchorCtr="0"/>
            <a:p>
              <a:pPr algn="ctr" eaLnBrk="0" hangingPunct="0"/>
              <a:r>
                <a:rPr lang="zh-CN" altLang="en-US" sz="3200" dirty="0">
                  <a:solidFill>
                    <a:schemeClr val="bg1"/>
                  </a:solidFill>
                  <a:latin typeface="楷体" panose="02010609060101010101" pitchFamily="49" charset="-122"/>
                  <a:ea typeface="楷体" panose="02010609060101010101" pitchFamily="49" charset="-122"/>
                </a:rPr>
                <a:t>明细账</a:t>
              </a:r>
              <a:endParaRPr lang="zh-CN" altLang="en-US" sz="3200" dirty="0">
                <a:solidFill>
                  <a:schemeClr val="bg1"/>
                </a:solidFill>
                <a:latin typeface="楷体" panose="02010609060101010101" pitchFamily="49" charset="-122"/>
                <a:ea typeface="楷体" panose="02010609060101010101" pitchFamily="49" charset="-122"/>
              </a:endParaRPr>
            </a:p>
          </p:txBody>
        </p:sp>
        <p:sp>
          <p:nvSpPr>
            <p:cNvPr id="38936" name="Line 49"/>
            <p:cNvSpPr/>
            <p:nvPr/>
          </p:nvSpPr>
          <p:spPr>
            <a:xfrm>
              <a:off x="2924" y="2786"/>
              <a:ext cx="1326" cy="11"/>
            </a:xfrm>
            <a:prstGeom prst="line">
              <a:avLst/>
            </a:prstGeom>
            <a:ln w="28575" cap="flat" cmpd="sng">
              <a:solidFill>
                <a:schemeClr val="tx1"/>
              </a:solidFill>
              <a:prstDash val="solid"/>
              <a:round/>
              <a:headEnd type="none" w="med" len="med"/>
              <a:tailEnd type="triangle" w="med" len="lg"/>
            </a:ln>
          </p:spPr>
        </p:sp>
        <p:sp>
          <p:nvSpPr>
            <p:cNvPr id="38937" name="AutoShape 50"/>
            <p:cNvSpPr/>
            <p:nvPr/>
          </p:nvSpPr>
          <p:spPr>
            <a:xfrm rot="-5400000">
              <a:off x="3348" y="2879"/>
              <a:ext cx="698" cy="1032"/>
            </a:xfrm>
            <a:prstGeom prst="cube">
              <a:avLst>
                <a:gd name="adj" fmla="val 14199"/>
              </a:avLst>
            </a:prstGeom>
            <a:solidFill>
              <a:srgbClr val="0000CC"/>
            </a:solidFill>
            <a:ln w="9525" cap="flat" cmpd="sng">
              <a:solidFill>
                <a:srgbClr val="000000"/>
              </a:solidFill>
              <a:prstDash val="solid"/>
              <a:miter/>
              <a:headEnd type="none" w="med" len="med"/>
              <a:tailEnd type="none" w="med" len="med"/>
            </a:ln>
          </p:spPr>
          <p:txBody>
            <a:bodyPr tIns="0" bIns="0" anchor="t" anchorCtr="0"/>
            <a:p>
              <a:endParaRPr lang="zh-CN" altLang="en-US" dirty="0">
                <a:latin typeface="楷体" panose="02010609060101010101" pitchFamily="49" charset="-122"/>
                <a:ea typeface="楷体" panose="02010609060101010101" pitchFamily="49" charset="-122"/>
              </a:endParaRPr>
            </a:p>
          </p:txBody>
        </p:sp>
        <p:sp>
          <p:nvSpPr>
            <p:cNvPr id="38938" name="Rectangle 51"/>
            <p:cNvSpPr/>
            <p:nvPr/>
          </p:nvSpPr>
          <p:spPr>
            <a:xfrm>
              <a:off x="3229" y="2976"/>
              <a:ext cx="803" cy="87"/>
            </a:xfrm>
            <a:prstGeom prst="rect">
              <a:avLst/>
            </a:prstGeom>
            <a:solidFill>
              <a:srgbClr val="CCFFFF"/>
            </a:solidFill>
            <a:ln w="9525" cap="flat" cmpd="sng">
              <a:solidFill>
                <a:srgbClr val="000000"/>
              </a:solidFill>
              <a:prstDash val="solid"/>
              <a:miter/>
              <a:headEnd type="none" w="med" len="med"/>
              <a:tailEnd type="none" w="med" len="med"/>
            </a:ln>
          </p:spPr>
          <p:txBody>
            <a:bodyPr anchor="t" anchorCtr="0"/>
            <a:p>
              <a:endParaRPr lang="zh-CN" altLang="en-US" dirty="0">
                <a:latin typeface="楷体" panose="02010609060101010101" pitchFamily="49" charset="-122"/>
                <a:ea typeface="楷体" panose="02010609060101010101" pitchFamily="49" charset="-122"/>
              </a:endParaRPr>
            </a:p>
          </p:txBody>
        </p:sp>
        <p:sp>
          <p:nvSpPr>
            <p:cNvPr id="38939" name="Rectangle 52"/>
            <p:cNvSpPr/>
            <p:nvPr/>
          </p:nvSpPr>
          <p:spPr>
            <a:xfrm>
              <a:off x="3258" y="2996"/>
              <a:ext cx="802" cy="87"/>
            </a:xfrm>
            <a:prstGeom prst="rect">
              <a:avLst/>
            </a:prstGeom>
            <a:solidFill>
              <a:srgbClr val="CCFFFF"/>
            </a:solidFill>
            <a:ln w="9525" cap="flat" cmpd="sng">
              <a:solidFill>
                <a:srgbClr val="000000"/>
              </a:solidFill>
              <a:prstDash val="solid"/>
              <a:miter/>
              <a:headEnd type="none" w="med" len="med"/>
              <a:tailEnd type="none" w="med" len="med"/>
            </a:ln>
          </p:spPr>
          <p:txBody>
            <a:bodyPr anchor="t" anchorCtr="0"/>
            <a:p>
              <a:endParaRPr lang="zh-CN" altLang="en-US" dirty="0">
                <a:latin typeface="楷体" panose="02010609060101010101" pitchFamily="49" charset="-122"/>
                <a:ea typeface="楷体" panose="02010609060101010101" pitchFamily="49" charset="-122"/>
              </a:endParaRPr>
            </a:p>
          </p:txBody>
        </p:sp>
        <p:sp>
          <p:nvSpPr>
            <p:cNvPr id="38940" name="Rectangle 53"/>
            <p:cNvSpPr/>
            <p:nvPr/>
          </p:nvSpPr>
          <p:spPr>
            <a:xfrm>
              <a:off x="3286" y="3025"/>
              <a:ext cx="803" cy="87"/>
            </a:xfrm>
            <a:prstGeom prst="rect">
              <a:avLst/>
            </a:prstGeom>
            <a:solidFill>
              <a:srgbClr val="CCFFFF"/>
            </a:solidFill>
            <a:ln w="9525" cap="flat" cmpd="sng">
              <a:solidFill>
                <a:srgbClr val="000000"/>
              </a:solidFill>
              <a:prstDash val="solid"/>
              <a:miter/>
              <a:headEnd type="none" w="med" len="med"/>
              <a:tailEnd type="none" w="med" len="med"/>
            </a:ln>
          </p:spPr>
          <p:txBody>
            <a:bodyPr anchor="t" anchorCtr="0"/>
            <a:p>
              <a:endParaRPr lang="zh-CN" altLang="en-US" dirty="0">
                <a:latin typeface="楷体" panose="02010609060101010101" pitchFamily="49" charset="-122"/>
                <a:ea typeface="楷体" panose="02010609060101010101" pitchFamily="49" charset="-122"/>
              </a:endParaRPr>
            </a:p>
          </p:txBody>
        </p:sp>
        <p:sp>
          <p:nvSpPr>
            <p:cNvPr id="38941" name="Rectangle 54"/>
            <p:cNvSpPr/>
            <p:nvPr/>
          </p:nvSpPr>
          <p:spPr>
            <a:xfrm>
              <a:off x="3315" y="3042"/>
              <a:ext cx="803" cy="87"/>
            </a:xfrm>
            <a:prstGeom prst="rect">
              <a:avLst/>
            </a:prstGeom>
            <a:solidFill>
              <a:srgbClr val="CCFFFF"/>
            </a:solidFill>
            <a:ln w="9525" cap="flat" cmpd="sng">
              <a:solidFill>
                <a:srgbClr val="000000"/>
              </a:solidFill>
              <a:prstDash val="solid"/>
              <a:miter/>
              <a:headEnd type="none" w="med" len="med"/>
              <a:tailEnd type="none" w="med" len="med"/>
            </a:ln>
          </p:spPr>
          <p:txBody>
            <a:bodyPr anchor="t" anchorCtr="0"/>
            <a:p>
              <a:endParaRPr lang="zh-CN" altLang="en-US" dirty="0">
                <a:latin typeface="楷体" panose="02010609060101010101" pitchFamily="49" charset="-122"/>
                <a:ea typeface="楷体" panose="02010609060101010101" pitchFamily="49" charset="-122"/>
              </a:endParaRPr>
            </a:p>
          </p:txBody>
        </p:sp>
        <p:sp>
          <p:nvSpPr>
            <p:cNvPr id="38942" name="Rectangle 55"/>
            <p:cNvSpPr/>
            <p:nvPr/>
          </p:nvSpPr>
          <p:spPr>
            <a:xfrm>
              <a:off x="3344" y="3070"/>
              <a:ext cx="802" cy="88"/>
            </a:xfrm>
            <a:prstGeom prst="rect">
              <a:avLst/>
            </a:prstGeom>
            <a:solidFill>
              <a:srgbClr val="CCFFFF"/>
            </a:solidFill>
            <a:ln w="9525" cap="flat" cmpd="sng">
              <a:solidFill>
                <a:srgbClr val="000000"/>
              </a:solidFill>
              <a:prstDash val="solid"/>
              <a:miter/>
              <a:headEnd type="none" w="med" len="med"/>
              <a:tailEnd type="none" w="med" len="med"/>
            </a:ln>
          </p:spPr>
          <p:txBody>
            <a:bodyPr anchor="t" anchorCtr="0"/>
            <a:p>
              <a:endParaRPr lang="zh-CN" altLang="en-US" dirty="0">
                <a:latin typeface="楷体" panose="02010609060101010101" pitchFamily="49" charset="-122"/>
                <a:ea typeface="楷体" panose="02010609060101010101" pitchFamily="49" charset="-122"/>
              </a:endParaRPr>
            </a:p>
          </p:txBody>
        </p:sp>
        <p:sp>
          <p:nvSpPr>
            <p:cNvPr id="38943" name="Text Box 56"/>
            <p:cNvSpPr txBox="1"/>
            <p:nvPr/>
          </p:nvSpPr>
          <p:spPr>
            <a:xfrm>
              <a:off x="3381" y="3228"/>
              <a:ext cx="791" cy="516"/>
            </a:xfrm>
            <a:prstGeom prst="rect">
              <a:avLst/>
            </a:prstGeom>
            <a:solidFill>
              <a:schemeClr val="bg1"/>
            </a:solidFill>
            <a:ln w="9525">
              <a:noFill/>
            </a:ln>
          </p:spPr>
          <p:txBody>
            <a:bodyPr tIns="0" bIns="0" anchor="t" anchorCtr="0"/>
            <a:p>
              <a:pPr algn="ctr" eaLnBrk="0" hangingPunct="0"/>
              <a:r>
                <a:rPr lang="zh-CN" altLang="en-US" sz="3200" dirty="0">
                  <a:latin typeface="楷体" panose="02010609060101010101" pitchFamily="49" charset="-122"/>
                  <a:ea typeface="楷体" panose="02010609060101010101" pitchFamily="49" charset="-122"/>
                </a:rPr>
                <a:t>卡片箱</a:t>
              </a:r>
              <a:endParaRPr lang="zh-CN" altLang="en-US" sz="3200" dirty="0">
                <a:latin typeface="楷体" panose="02010609060101010101" pitchFamily="49" charset="-122"/>
                <a:ea typeface="楷体" panose="02010609060101010101" pitchFamily="49" charset="-122"/>
              </a:endParaRPr>
            </a:p>
          </p:txBody>
        </p:sp>
        <p:sp>
          <p:nvSpPr>
            <p:cNvPr id="38944" name="Line 57"/>
            <p:cNvSpPr/>
            <p:nvPr/>
          </p:nvSpPr>
          <p:spPr>
            <a:xfrm>
              <a:off x="2924" y="3400"/>
              <a:ext cx="257" cy="0"/>
            </a:xfrm>
            <a:prstGeom prst="line">
              <a:avLst/>
            </a:prstGeom>
            <a:ln w="28575" cap="flat" cmpd="sng">
              <a:solidFill>
                <a:schemeClr val="tx1"/>
              </a:solidFill>
              <a:prstDash val="solid"/>
              <a:round/>
              <a:headEnd type="none" w="med" len="med"/>
              <a:tailEnd type="triangle" w="med" len="lg"/>
            </a:ln>
          </p:spPr>
        </p:sp>
      </p:grpSp>
      <p:sp>
        <p:nvSpPr>
          <p:cNvPr id="524370" name="Text Box 82"/>
          <p:cNvSpPr txBox="1"/>
          <p:nvPr/>
        </p:nvSpPr>
        <p:spPr>
          <a:xfrm>
            <a:off x="2095500" y="4576763"/>
            <a:ext cx="8074025" cy="1849437"/>
          </a:xfrm>
          <a:prstGeom prst="rect">
            <a:avLst/>
          </a:prstGeom>
          <a:solidFill>
            <a:srgbClr val="FFFF99"/>
          </a:solidFill>
          <a:ln w="19050">
            <a:noFill/>
          </a:ln>
        </p:spPr>
        <p:txBody>
          <a:bodyPr anchor="t" anchorCtr="0"/>
          <a:p>
            <a:pPr>
              <a:lnSpc>
                <a:spcPct val="150000"/>
              </a:lnSpc>
              <a:spcBef>
                <a:spcPct val="10000"/>
              </a:spcBef>
              <a:buClr>
                <a:schemeClr val="accent2"/>
              </a:buClr>
              <a:buFont typeface="Wingdings" panose="05000000000000000000" pitchFamily="2" charset="2"/>
            </a:pPr>
            <a:r>
              <a:rPr lang="zh-CN" altLang="en-US" sz="2400" dirty="0">
                <a:solidFill>
                  <a:srgbClr val="0033CC"/>
                </a:solidFill>
                <a:latin typeface="仿宋" panose="02010609060101010101" pitchFamily="49" charset="-122"/>
                <a:ea typeface="仿宋" panose="02010609060101010101" pitchFamily="49" charset="-122"/>
              </a:rPr>
              <a:t>订本式账簿</a:t>
            </a:r>
            <a:r>
              <a:rPr lang="zh-CN" altLang="en-US" sz="2400" dirty="0">
                <a:latin typeface="仿宋" panose="02010609060101010101" pitchFamily="49" charset="-122"/>
                <a:ea typeface="仿宋" panose="02010609060101010101" pitchFamily="49" charset="-122"/>
              </a:rPr>
              <a:t>：账簿启用前，将账页按顺序号装订成册。</a:t>
            </a:r>
            <a:endParaRPr lang="zh-CN" altLang="en-US" sz="2400" dirty="0">
              <a:latin typeface="仿宋" panose="02010609060101010101" pitchFamily="49" charset="-122"/>
              <a:ea typeface="仿宋" panose="02010609060101010101" pitchFamily="49" charset="-122"/>
            </a:endParaRPr>
          </a:p>
          <a:p>
            <a:pPr lvl="1" indent="0" eaLnBrk="1" hangingPunct="1">
              <a:lnSpc>
                <a:spcPct val="150000"/>
              </a:lnSpc>
              <a:spcBef>
                <a:spcPct val="10000"/>
              </a:spcBef>
              <a:buClr>
                <a:schemeClr val="accent2"/>
              </a:buClr>
              <a:buFont typeface="Wingdings 3" panose="05040102010807070707" pitchFamily="18" charset="2"/>
              <a:buChar char=""/>
            </a:pPr>
            <a:r>
              <a:rPr lang="zh-CN" altLang="en-US" sz="2400" dirty="0">
                <a:latin typeface="仿宋" panose="02010609060101010101" pitchFamily="49" charset="-122"/>
                <a:ea typeface="仿宋" panose="02010609060101010101" pitchFamily="49" charset="-122"/>
              </a:rPr>
              <a:t> 优点：防止账页散失或抽换；</a:t>
            </a:r>
            <a:endParaRPr lang="en-US" altLang="zh-CN" sz="2400" dirty="0">
              <a:latin typeface="仿宋" panose="02010609060101010101" pitchFamily="49" charset="-122"/>
              <a:ea typeface="仿宋" panose="02010609060101010101" pitchFamily="49" charset="-122"/>
            </a:endParaRPr>
          </a:p>
          <a:p>
            <a:pPr lvl="1" indent="0" eaLnBrk="1" hangingPunct="1">
              <a:lnSpc>
                <a:spcPct val="150000"/>
              </a:lnSpc>
              <a:spcBef>
                <a:spcPct val="10000"/>
              </a:spcBef>
              <a:buClr>
                <a:schemeClr val="accent2"/>
              </a:buClr>
              <a:buFont typeface="Wingdings 3" panose="05040102010807070707" pitchFamily="18" charset="2"/>
              <a:buChar char=""/>
            </a:pPr>
            <a:r>
              <a:rPr lang="zh-CN" altLang="en-US" sz="2400" dirty="0">
                <a:latin typeface="仿宋" panose="02010609060101010101" pitchFamily="49" charset="-122"/>
                <a:ea typeface="仿宋" panose="02010609060101010101" pitchFamily="49" charset="-122"/>
              </a:rPr>
              <a:t> 缺点：不能增减账页，易预留页过多或不足。</a:t>
            </a:r>
            <a:endParaRPr lang="zh-CN" altLang="en-US" sz="2400" dirty="0">
              <a:latin typeface="仿宋" panose="02010609060101010101" pitchFamily="49" charset="-122"/>
              <a:ea typeface="仿宋" panose="02010609060101010101" pitchFamily="49" charset="-122"/>
            </a:endParaRPr>
          </a:p>
        </p:txBody>
      </p:sp>
      <p:sp>
        <p:nvSpPr>
          <p:cNvPr id="524371" name="Text Box 83"/>
          <p:cNvSpPr txBox="1">
            <a:spLocks noChangeArrowheads="1"/>
          </p:cNvSpPr>
          <p:nvPr/>
        </p:nvSpPr>
        <p:spPr bwMode="auto">
          <a:xfrm>
            <a:off x="2062163" y="4565650"/>
            <a:ext cx="8107363" cy="1862138"/>
          </a:xfrm>
          <a:prstGeom prst="rect">
            <a:avLst/>
          </a:prstGeom>
          <a:solidFill>
            <a:srgbClr val="FFFF99"/>
          </a:solidFill>
          <a:ln>
            <a:noFill/>
          </a:ln>
          <a:extLs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10000"/>
              </a:spcBef>
              <a:spcAft>
                <a:spcPct val="0"/>
              </a:spcAft>
              <a:buClr>
                <a:schemeClr val="accent2"/>
              </a:buClr>
              <a:buSzTx/>
              <a:buFont typeface="Wingdings" panose="05000000000000000000" pitchFamily="2" charset="2"/>
              <a:buNone/>
              <a:defRPr/>
            </a:pPr>
            <a:r>
              <a:rPr kumimoji="0" lang="zh-CN" altLang="en-US" sz="2400" b="1" i="0" u="none" strike="noStrike" kern="120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rPr>
              <a:t>活页式账簿</a:t>
            </a:r>
            <a:r>
              <a:rPr kumimoji="0" lang="zh-CN" altLang="en-US" sz="2400" b="1" i="0" u="none" strike="noStrike" kern="1200" cap="none" spc="0" normalizeH="0" baseline="0" noProof="0" dirty="0" smtClean="0">
                <a:ln>
                  <a:noFill/>
                </a:ln>
                <a:solidFill>
                  <a:schemeClr val="tx1"/>
                </a:solidFill>
                <a:effectLst/>
                <a:uLnTx/>
                <a:uFillTx/>
                <a:latin typeface="仿宋" panose="02010609060101010101" pitchFamily="49" charset="-122"/>
                <a:ea typeface="仿宋" panose="02010609060101010101" pitchFamily="49" charset="-122"/>
                <a:cs typeface="+mn-cs"/>
              </a:rPr>
              <a:t>：活动账夹中</a:t>
            </a:r>
            <a:r>
              <a:rPr lang="zh-CN" altLang="en-US" sz="2400" strike="noStrike" noProof="0" dirty="0" smtClean="0">
                <a:ln>
                  <a:noFill/>
                </a:ln>
                <a:effectLst/>
                <a:uLnTx/>
                <a:uFillTx/>
                <a:latin typeface="仿宋" panose="02010609060101010101" pitchFamily="49" charset="-122"/>
                <a:ea typeface="仿宋" panose="02010609060101010101" pitchFamily="49" charset="-122"/>
                <a:cs typeface="+mn-cs"/>
                <a:sym typeface="+mn-ea"/>
              </a:rPr>
              <a:t>放置</a:t>
            </a:r>
            <a:r>
              <a:rPr lang="zh-CN" altLang="en-US" sz="2400" strike="noStrike" noProof="0" dirty="0" smtClean="0">
                <a:ln>
                  <a:noFill/>
                </a:ln>
                <a:effectLst/>
                <a:uLnTx/>
                <a:uFillTx/>
                <a:latin typeface="仿宋" panose="02010609060101010101" pitchFamily="49" charset="-122"/>
                <a:ea typeface="仿宋" panose="02010609060101010101" pitchFamily="49" charset="-122"/>
                <a:cs typeface="+mn-cs"/>
                <a:sym typeface="+mn-ea"/>
              </a:rPr>
              <a:t>零散账页</a:t>
            </a:r>
            <a:r>
              <a:rPr kumimoji="0" lang="zh-CN" altLang="en-US" sz="2400" b="1" i="0" u="none" strike="noStrike" kern="1200" cap="none" spc="0" normalizeH="0" baseline="0" noProof="0" dirty="0" smtClean="0">
                <a:ln>
                  <a:noFill/>
                </a:ln>
                <a:solidFill>
                  <a:schemeClr val="tx1"/>
                </a:solidFill>
                <a:effectLst/>
                <a:uLnTx/>
                <a:uFillTx/>
                <a:latin typeface="仿宋" panose="02010609060101010101" pitchFamily="49" charset="-122"/>
                <a:ea typeface="仿宋" panose="02010609060101010101" pitchFamily="49" charset="-122"/>
                <a:cs typeface="+mn-cs"/>
              </a:rPr>
              <a:t>，年底装订成册。</a:t>
            </a:r>
            <a:endParaRPr kumimoji="0" lang="en-US" altLang="zh-CN" sz="2400" b="1" i="0" u="none" strike="noStrike" kern="1200" cap="none" spc="0" normalizeH="0" baseline="0" noProof="0" dirty="0" smtClean="0">
              <a:ln>
                <a:noFill/>
              </a:ln>
              <a:solidFill>
                <a:schemeClr val="tx1"/>
              </a:solidFill>
              <a:effectLst/>
              <a:uLnTx/>
              <a:uFillTx/>
              <a:latin typeface="仿宋" panose="02010609060101010101" pitchFamily="49" charset="-122"/>
              <a:ea typeface="仿宋" panose="02010609060101010101" pitchFamily="49" charset="-122"/>
              <a:cs typeface="+mn-cs"/>
            </a:endParaRPr>
          </a:p>
          <a:p>
            <a:pPr marL="342900" marR="0" lvl="0" indent="-342900" algn="l" defTabSz="914400" rtl="0" eaLnBrk="1" fontAlgn="base" latinLnBrk="0" hangingPunct="1">
              <a:lnSpc>
                <a:spcPct val="150000"/>
              </a:lnSpc>
              <a:spcBef>
                <a:spcPct val="10000"/>
              </a:spcBef>
              <a:spcAft>
                <a:spcPct val="0"/>
              </a:spcAft>
              <a:buClr>
                <a:schemeClr val="accent2"/>
              </a:buClr>
              <a:buSzTx/>
              <a:buFont typeface="Wingdings" panose="05000000000000000000" pitchFamily="2" charset="2"/>
              <a:buChar char="p"/>
              <a:defRPr/>
            </a:pPr>
            <a:r>
              <a:rPr kumimoji="0" lang="zh-CN" altLang="en-US" sz="2400" b="1" i="0" u="none" strike="noStrike" kern="1200" cap="none" spc="0" normalizeH="0" baseline="0" noProof="0" dirty="0" smtClean="0">
                <a:ln>
                  <a:noFill/>
                </a:ln>
                <a:solidFill>
                  <a:srgbClr val="0000CC"/>
                </a:solidFill>
                <a:effectLst/>
                <a:uLnTx/>
                <a:uFillTx/>
                <a:latin typeface="仿宋" panose="02010609060101010101" pitchFamily="49" charset="-122"/>
                <a:ea typeface="仿宋" panose="02010609060101010101" pitchFamily="49" charset="-122"/>
                <a:cs typeface="+mn-cs"/>
              </a:rPr>
              <a:t>优点</a:t>
            </a:r>
            <a:r>
              <a:rPr kumimoji="0" lang="zh-CN" altLang="en-US" sz="2400" b="1" i="0" u="none" strike="noStrike" kern="1200" cap="none" spc="0" normalizeH="0" baseline="0" noProof="0" dirty="0" smtClean="0">
                <a:ln>
                  <a:noFill/>
                </a:ln>
                <a:solidFill>
                  <a:schemeClr val="tx1"/>
                </a:solidFill>
                <a:effectLst/>
                <a:uLnTx/>
                <a:uFillTx/>
                <a:latin typeface="仿宋" panose="02010609060101010101" pitchFamily="49" charset="-122"/>
                <a:ea typeface="仿宋" panose="02010609060101010101" pitchFamily="49" charset="-122"/>
                <a:cs typeface="+mn-cs"/>
              </a:rPr>
              <a:t>是可任意增减空白账页，</a:t>
            </a:r>
            <a:r>
              <a:rPr kumimoji="0" lang="zh-CN" altLang="en-US" sz="2400" b="1" i="0" u="none" strike="noStrike" kern="1200" cap="none" spc="0" normalizeH="0" baseline="0" noProof="0" dirty="0" smtClean="0">
                <a:ln>
                  <a:noFill/>
                </a:ln>
                <a:solidFill>
                  <a:srgbClr val="0000CC"/>
                </a:solidFill>
                <a:effectLst/>
                <a:uLnTx/>
                <a:uFillTx/>
                <a:latin typeface="仿宋" panose="02010609060101010101" pitchFamily="49" charset="-122"/>
                <a:ea typeface="仿宋" panose="02010609060101010101" pitchFamily="49" charset="-122"/>
                <a:cs typeface="+mn-cs"/>
              </a:rPr>
              <a:t>缺点</a:t>
            </a:r>
            <a:r>
              <a:rPr kumimoji="0" lang="zh-CN" altLang="en-US" sz="2400" b="1" i="0" u="none" strike="noStrike" kern="1200" cap="none" spc="0" normalizeH="0" baseline="0" noProof="0" dirty="0" smtClean="0">
                <a:ln>
                  <a:noFill/>
                </a:ln>
                <a:solidFill>
                  <a:schemeClr val="tx1"/>
                </a:solidFill>
                <a:effectLst/>
                <a:uLnTx/>
                <a:uFillTx/>
                <a:latin typeface="仿宋" panose="02010609060101010101" pitchFamily="49" charset="-122"/>
                <a:ea typeface="仿宋" panose="02010609060101010101" pitchFamily="49" charset="-122"/>
                <a:cs typeface="+mn-cs"/>
              </a:rPr>
              <a:t>是容易散失或被抽换。</a:t>
            </a:r>
            <a:endParaRPr kumimoji="0" lang="en-US" altLang="zh-CN" sz="2400" b="1" i="0" u="none" strike="noStrike" kern="1200" cap="none" spc="0" normalizeH="0" baseline="0" noProof="0" dirty="0" smtClean="0">
              <a:ln>
                <a:noFill/>
              </a:ln>
              <a:solidFill>
                <a:schemeClr val="tx1"/>
              </a:solidFill>
              <a:effectLst/>
              <a:uLnTx/>
              <a:uFillTx/>
              <a:latin typeface="仿宋" panose="02010609060101010101" pitchFamily="49" charset="-122"/>
              <a:ea typeface="仿宋" panose="02010609060101010101" pitchFamily="49" charset="-122"/>
              <a:cs typeface="+mn-cs"/>
            </a:endParaRPr>
          </a:p>
          <a:p>
            <a:pPr marL="342900" marR="0" lvl="0" indent="-342900" algn="l" defTabSz="914400" rtl="0" eaLnBrk="1" fontAlgn="base" latinLnBrk="0" hangingPunct="1">
              <a:lnSpc>
                <a:spcPct val="150000"/>
              </a:lnSpc>
              <a:spcBef>
                <a:spcPct val="10000"/>
              </a:spcBef>
              <a:spcAft>
                <a:spcPct val="0"/>
              </a:spcAft>
              <a:buClr>
                <a:schemeClr val="accent2"/>
              </a:buClr>
              <a:buSzTx/>
              <a:buFont typeface="Wingdings" panose="05000000000000000000" pitchFamily="2" charset="2"/>
              <a:buChar char="p"/>
              <a:defRPr/>
            </a:pPr>
            <a:r>
              <a:rPr kumimoji="0" lang="zh-CN" altLang="en-US" sz="2400" b="1" i="0" u="none" strike="noStrike" kern="1200" cap="none" spc="0" normalizeH="0" baseline="0" noProof="0" dirty="0" smtClean="0">
                <a:ln>
                  <a:noFill/>
                </a:ln>
                <a:solidFill>
                  <a:srgbClr val="0000CC"/>
                </a:solidFill>
                <a:effectLst/>
                <a:uLnTx/>
                <a:uFillTx/>
                <a:latin typeface="仿宋" panose="02010609060101010101" pitchFamily="49" charset="-122"/>
                <a:ea typeface="仿宋" panose="02010609060101010101" pitchFamily="49" charset="-122"/>
                <a:cs typeface="+mn-cs"/>
              </a:rPr>
              <a:t>对策：</a:t>
            </a:r>
            <a:r>
              <a:rPr kumimoji="0" lang="zh-CN" altLang="en-US" sz="2400" b="1" i="0" u="none" strike="noStrike" kern="1200" cap="none" spc="0" normalizeH="0" baseline="0" noProof="0" dirty="0" smtClean="0">
                <a:ln>
                  <a:noFill/>
                </a:ln>
                <a:solidFill>
                  <a:schemeClr val="tx1"/>
                </a:solidFill>
                <a:effectLst/>
                <a:uLnTx/>
                <a:uFillTx/>
                <a:latin typeface="仿宋" panose="02010609060101010101" pitchFamily="49" charset="-122"/>
                <a:ea typeface="仿宋" panose="02010609060101010101" pitchFamily="49" charset="-122"/>
                <a:cs typeface="+mn-cs"/>
              </a:rPr>
              <a:t>连续编号，账页加盖记账人员和会计主管印章。</a:t>
            </a:r>
            <a:endParaRPr kumimoji="0" lang="zh-CN" altLang="en-US" sz="2400" b="1" i="0" u="none" strike="noStrike" kern="1200" cap="none" spc="0" normalizeH="0" baseline="0" noProof="0" dirty="0" smtClean="0">
              <a:ln>
                <a:noFill/>
              </a:ln>
              <a:solidFill>
                <a:schemeClr val="tx1"/>
              </a:solidFill>
              <a:effectLst/>
              <a:uLnTx/>
              <a:uFillTx/>
              <a:latin typeface="仿宋" panose="02010609060101010101" pitchFamily="49" charset="-122"/>
              <a:ea typeface="仿宋" panose="02010609060101010101" pitchFamily="49" charset="-122"/>
              <a:cs typeface="+mn-cs"/>
            </a:endParaRPr>
          </a:p>
        </p:txBody>
      </p:sp>
      <p:sp>
        <p:nvSpPr>
          <p:cNvPr id="524372" name="Text Box 84"/>
          <p:cNvSpPr txBox="1"/>
          <p:nvPr/>
        </p:nvSpPr>
        <p:spPr>
          <a:xfrm>
            <a:off x="2095500" y="4565650"/>
            <a:ext cx="8072438" cy="1860550"/>
          </a:xfrm>
          <a:prstGeom prst="rect">
            <a:avLst/>
          </a:prstGeom>
          <a:solidFill>
            <a:srgbClr val="FFFF99"/>
          </a:solidFill>
          <a:ln w="19050">
            <a:noFill/>
          </a:ln>
        </p:spPr>
        <p:txBody>
          <a:bodyPr anchor="t" anchorCtr="0"/>
          <a:p>
            <a:pPr>
              <a:lnSpc>
                <a:spcPct val="150000"/>
              </a:lnSpc>
              <a:spcBef>
                <a:spcPct val="10000"/>
              </a:spcBef>
              <a:buClr>
                <a:schemeClr val="accent2"/>
              </a:buClr>
              <a:buFont typeface="Wingdings" panose="05000000000000000000" pitchFamily="2" charset="2"/>
            </a:pPr>
            <a:r>
              <a:rPr lang="zh-CN" altLang="en-US" sz="2300" dirty="0">
                <a:solidFill>
                  <a:srgbClr val="0070C0"/>
                </a:solidFill>
                <a:latin typeface="仿宋" panose="02010609060101010101" pitchFamily="49" charset="-122"/>
                <a:ea typeface="仿宋" panose="02010609060101010101" pitchFamily="49" charset="-122"/>
              </a:rPr>
              <a:t>卡片式账簿</a:t>
            </a:r>
            <a:r>
              <a:rPr lang="zh-CN" altLang="en-US" sz="2300" dirty="0">
                <a:latin typeface="仿宋" panose="02010609060101010101" pitchFamily="49" charset="-122"/>
                <a:ea typeface="仿宋" panose="02010609060101010101" pitchFamily="49" charset="-122"/>
              </a:rPr>
              <a:t>：卡片箱中的硬纸卡片组成的账簿。</a:t>
            </a:r>
            <a:endParaRPr lang="zh-CN" altLang="en-US" sz="2300" dirty="0">
              <a:latin typeface="仿宋" panose="02010609060101010101" pitchFamily="49" charset="-122"/>
              <a:ea typeface="仿宋" panose="02010609060101010101" pitchFamily="49" charset="-122"/>
            </a:endParaRPr>
          </a:p>
          <a:p>
            <a:pPr>
              <a:lnSpc>
                <a:spcPct val="150000"/>
              </a:lnSpc>
              <a:spcBef>
                <a:spcPct val="10000"/>
              </a:spcBef>
              <a:buClr>
                <a:schemeClr val="accent2"/>
              </a:buClr>
              <a:buFont typeface="Wingdings" panose="05000000000000000000" pitchFamily="2" charset="2"/>
            </a:pPr>
            <a:r>
              <a:rPr lang="zh-CN" altLang="en-US" sz="2300" dirty="0">
                <a:latin typeface="仿宋" panose="02010609060101010101" pitchFamily="49" charset="-122"/>
                <a:ea typeface="仿宋" panose="02010609060101010101" pitchFamily="49" charset="-122"/>
              </a:rPr>
              <a:t>优缺点类似活页式账簿，最大好处便于随时查看与更换。</a:t>
            </a:r>
            <a:endParaRPr lang="zh-CN" altLang="en-US" sz="2300" dirty="0">
              <a:latin typeface="仿宋" panose="02010609060101010101" pitchFamily="49" charset="-122"/>
              <a:ea typeface="仿宋" panose="02010609060101010101" pitchFamily="49" charset="-122"/>
            </a:endParaRPr>
          </a:p>
          <a:p>
            <a:pPr>
              <a:lnSpc>
                <a:spcPct val="150000"/>
              </a:lnSpc>
              <a:spcBef>
                <a:spcPct val="10000"/>
              </a:spcBef>
              <a:buClr>
                <a:schemeClr val="accent2"/>
              </a:buClr>
              <a:buFont typeface="Wingdings" panose="05000000000000000000" pitchFamily="2" charset="2"/>
            </a:pPr>
            <a:r>
              <a:rPr lang="zh-CN" altLang="en-US" sz="2300" dirty="0">
                <a:latin typeface="仿宋" panose="02010609060101010101" pitchFamily="49" charset="-122"/>
                <a:ea typeface="仿宋" panose="02010609060101010101" pitchFamily="49" charset="-122"/>
              </a:rPr>
              <a:t>用途：记载比较重要的财产明细账，如固定资产明细账等。</a:t>
            </a:r>
            <a:endParaRPr lang="zh-CN" altLang="en-US" sz="2300"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4370"/>
                                        </p:tgtEl>
                                        <p:attrNameLst>
                                          <p:attrName>style.visibility</p:attrName>
                                        </p:attrNameLst>
                                      </p:cBhvr>
                                      <p:to>
                                        <p:strVal val="visible"/>
                                      </p:to>
                                    </p:set>
                                  </p:childTnLst>
                                  <p:subTnLst>
                                    <p:set>
                                      <p:cBhvr override="childStyle">
                                        <p:cTn dur="1" fill="hold" display="0" masterRel="nextClick" afterEffect="1"/>
                                        <p:tgtEl>
                                          <p:spTgt spid="524370"/>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24371"/>
                                        </p:tgtEl>
                                        <p:attrNameLst>
                                          <p:attrName>style.visibility</p:attrName>
                                        </p:attrNameLst>
                                      </p:cBhvr>
                                      <p:to>
                                        <p:strVal val="visible"/>
                                      </p:to>
                                    </p:set>
                                  </p:childTnLst>
                                  <p:subTnLst>
                                    <p:set>
                                      <p:cBhvr override="childStyle">
                                        <p:cTn dur="1" fill="hold" display="0" masterRel="nextClick" afterEffect="1"/>
                                        <p:tgtEl>
                                          <p:spTgt spid="524371"/>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243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4370" grpId="0" bldLvl="0" animBg="1"/>
      <p:bldP spid="524371" grpId="0" bldLvl="0" animBg="1"/>
      <p:bldP spid="52437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0" cap="none" spc="0" normalizeH="0" baseline="0" noProof="0" dirty="0" smtClean="0">
                <a:ln>
                  <a:noFill/>
                </a:ln>
                <a:solidFill>
                  <a:srgbClr val="FF0000"/>
                </a:solidFill>
                <a:effectLst/>
                <a:uLnTx/>
                <a:uFillTx/>
                <a:latin typeface="+mn-ea"/>
                <a:ea typeface="+mj-ea"/>
                <a:cs typeface="+mj-cs"/>
              </a:rPr>
              <a:t>三、会计账簿的种类</a:t>
            </a:r>
            <a:endParaRPr kumimoji="0" lang="zh-CN" altLang="en-US" sz="3200" b="1" i="0" u="none" strike="noStrike" kern="0" cap="none" spc="0" normalizeH="0" baseline="0" noProof="0" dirty="0">
              <a:ln>
                <a:noFill/>
              </a:ln>
              <a:solidFill>
                <a:schemeClr val="tx2"/>
              </a:solidFill>
              <a:effectLst/>
              <a:uLnTx/>
              <a:uFillTx/>
              <a:latin typeface="+mj-lt"/>
              <a:ea typeface="+mj-ea"/>
              <a:cs typeface="+mj-cs"/>
            </a:endParaRPr>
          </a:p>
        </p:txBody>
      </p:sp>
      <p:sp>
        <p:nvSpPr>
          <p:cNvPr id="39938" name="页脚占位符 3"/>
          <p:cNvSpPr>
            <a:spLocks noGrp="1"/>
          </p:cNvSpPr>
          <p:nvPr>
            <p:ph type="ftr" sz="quarter" idx="4294967295"/>
          </p:nvPr>
        </p:nvSpPr>
        <p:spPr>
          <a:xfrm>
            <a:off x="3790951" y="6245225"/>
            <a:ext cx="4610100"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pic>
        <p:nvPicPr>
          <p:cNvPr id="39939" name="Picture 4"/>
          <p:cNvPicPr>
            <a:picLocks noChangeAspect="1"/>
          </p:cNvPicPr>
          <p:nvPr/>
        </p:nvPicPr>
        <p:blipFill>
          <a:blip r:embed="rId1"/>
          <a:stretch>
            <a:fillRect/>
          </a:stretch>
        </p:blipFill>
        <p:spPr>
          <a:xfrm>
            <a:off x="1952625" y="1955800"/>
            <a:ext cx="8358188" cy="4857750"/>
          </a:xfrm>
          <a:prstGeom prst="rect">
            <a:avLst/>
          </a:prstGeom>
          <a:noFill/>
          <a:ln w="9525">
            <a:noFill/>
          </a:ln>
        </p:spPr>
      </p:pic>
      <p:sp>
        <p:nvSpPr>
          <p:cNvPr id="39940" name="Rectangle 3"/>
          <p:cNvSpPr txBox="1"/>
          <p:nvPr/>
        </p:nvSpPr>
        <p:spPr>
          <a:xfrm>
            <a:off x="765810" y="1268730"/>
            <a:ext cx="10544175" cy="714375"/>
          </a:xfrm>
          <a:prstGeom prst="rect">
            <a:avLst/>
          </a:prstGeom>
          <a:noFill/>
          <a:ln w="9525">
            <a:noFill/>
          </a:ln>
        </p:spPr>
        <p:txBody>
          <a:bodyPr anchor="t" anchorCtr="0"/>
          <a:p>
            <a:pPr marL="469900" indent="-469900">
              <a:lnSpc>
                <a:spcPct val="120000"/>
              </a:lnSpc>
              <a:spcBef>
                <a:spcPct val="20000"/>
              </a:spcBef>
              <a:buClr>
                <a:schemeClr val="accent2"/>
              </a:buClr>
              <a:buSzTx/>
              <a:buFont typeface="Wingdings 2" panose="05020102010507070707" pitchFamily="18" charset="2"/>
            </a:pPr>
            <a:r>
              <a:rPr lang="zh-CN" altLang="en-US" sz="3200" dirty="0">
                <a:solidFill>
                  <a:srgbClr val="FF0000"/>
                </a:solidFill>
                <a:latin typeface="黑体" panose="02010609060101010101" pitchFamily="49" charset="-122"/>
                <a:ea typeface="黑体" panose="02010609060101010101" pitchFamily="49" charset="-122"/>
              </a:rPr>
              <a:t>（二） 按会计账簿的外表形式分类 </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39941" name="矩形 2"/>
          <p:cNvSpPr/>
          <p:nvPr/>
        </p:nvSpPr>
        <p:spPr>
          <a:xfrm>
            <a:off x="1992313" y="3933825"/>
            <a:ext cx="8156575" cy="521970"/>
          </a:xfrm>
          <a:prstGeom prst="rect">
            <a:avLst/>
          </a:prstGeom>
          <a:solidFill>
            <a:schemeClr val="bg1"/>
          </a:solidFill>
          <a:ln w="9525">
            <a:noFill/>
          </a:ln>
        </p:spPr>
        <p:txBody>
          <a:bodyPr anchor="t" anchorCtr="0">
            <a:spAutoFit/>
          </a:bodyPr>
          <a:p>
            <a:pPr algn="ctr"/>
            <a:r>
              <a:rPr lang="zh-CN" altLang="en-US" sz="2800" dirty="0">
                <a:solidFill>
                  <a:srgbClr val="0000FF"/>
                </a:solidFill>
                <a:latin typeface="仿宋" panose="02010609060101010101" pitchFamily="49" charset="-122"/>
                <a:ea typeface="仿宋" panose="02010609060101010101" pitchFamily="49" charset="-122"/>
              </a:rPr>
              <a:t>订本式账簿：</a:t>
            </a:r>
            <a:r>
              <a:rPr lang="zh-CN" altLang="en-US" sz="2800" dirty="0">
                <a:latin typeface="仿宋" panose="02010609060101010101" pitchFamily="49" charset="-122"/>
                <a:ea typeface="仿宋" panose="02010609060101010101" pitchFamily="49" charset="-122"/>
              </a:rPr>
              <a:t>总账、银行存款日记账、现金日记账 </a:t>
            </a:r>
            <a:endParaRPr lang="zh-CN" altLang="en-US" sz="2800" dirty="0">
              <a:latin typeface="仿宋" panose="02010609060101010101" pitchFamily="49" charset="-122"/>
              <a:ea typeface="仿宋" panose="02010609060101010101" pitchFamily="49" charset="-122"/>
            </a:endParaRPr>
          </a:p>
        </p:txBody>
      </p:sp>
      <p:sp>
        <p:nvSpPr>
          <p:cNvPr id="39942" name="矩形 6"/>
          <p:cNvSpPr/>
          <p:nvPr/>
        </p:nvSpPr>
        <p:spPr>
          <a:xfrm>
            <a:off x="1952625" y="6362700"/>
            <a:ext cx="8156575" cy="521970"/>
          </a:xfrm>
          <a:prstGeom prst="rect">
            <a:avLst/>
          </a:prstGeom>
          <a:solidFill>
            <a:schemeClr val="bg1"/>
          </a:solidFill>
          <a:ln w="9525">
            <a:noFill/>
          </a:ln>
        </p:spPr>
        <p:txBody>
          <a:bodyPr anchor="t" anchorCtr="0">
            <a:spAutoFit/>
          </a:bodyPr>
          <a:p>
            <a:pPr algn="ctr"/>
            <a:r>
              <a:rPr lang="zh-CN" altLang="en-US" sz="2800" dirty="0">
                <a:solidFill>
                  <a:srgbClr val="0000FF"/>
                </a:solidFill>
                <a:latin typeface="仿宋" panose="02010609060101010101" pitchFamily="49" charset="-122"/>
                <a:ea typeface="仿宋" panose="02010609060101010101" pitchFamily="49" charset="-122"/>
              </a:rPr>
              <a:t>活页式账簿：</a:t>
            </a:r>
            <a:r>
              <a:rPr lang="zh-CN" altLang="en-US" sz="2800" dirty="0">
                <a:latin typeface="仿宋" panose="02010609060101010101" pitchFamily="49" charset="-122"/>
                <a:ea typeface="仿宋" panose="02010609060101010101" pitchFamily="49" charset="-122"/>
              </a:rPr>
              <a:t>各类明细账</a:t>
            </a:r>
            <a:endParaRPr lang="zh-CN" altLang="en-US" sz="2800" dirty="0">
              <a:latin typeface="仿宋" panose="02010609060101010101" pitchFamily="49" charset="-122"/>
              <a:ea typeface="仿宋" panose="02010609060101010101" pitchFamily="49"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页脚占位符 4"/>
          <p:cNvSpPr>
            <a:spLocks noGrp="1"/>
          </p:cNvSpPr>
          <p:nvPr>
            <p:ph type="ftr" sz="quarter" idx="4294967295"/>
          </p:nvPr>
        </p:nvSpPr>
        <p:spPr>
          <a:xfrm>
            <a:off x="3790951" y="6245225"/>
            <a:ext cx="4610100"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sp>
        <p:nvSpPr>
          <p:cNvPr id="40962"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第一节 </a:t>
            </a:r>
            <a:r>
              <a:rPr lang="zh-CN" altLang="en-US" sz="3200" dirty="0">
                <a:solidFill>
                  <a:srgbClr val="FF0000"/>
                </a:solidFill>
              </a:rPr>
              <a:t>会计账簿的概念、意义和分类</a:t>
            </a:r>
            <a:endParaRPr lang="zh-CN" altLang="en-US" sz="3200" dirty="0">
              <a:solidFill>
                <a:srgbClr val="FF0000"/>
              </a:solidFill>
            </a:endParaRPr>
          </a:p>
        </p:txBody>
      </p:sp>
      <p:sp>
        <p:nvSpPr>
          <p:cNvPr id="627715" name="Rectangle 3"/>
          <p:cNvSpPr>
            <a:spLocks noGrp="1" noChangeArrowheads="1"/>
          </p:cNvSpPr>
          <p:nvPr>
            <p:ph idx="1"/>
          </p:nvPr>
        </p:nvSpPr>
        <p:spPr>
          <a:xfrm>
            <a:off x="948055" y="1246505"/>
            <a:ext cx="10427970" cy="3983355"/>
          </a:xfrm>
        </p:spPr>
        <p:txBody>
          <a:bodyPr vert="horz" wrap="square" lIns="91440" tIns="45720" rIns="91440" bIns="45720" numCol="1" anchor="t" anchorCtr="0" compatLnSpc="1"/>
          <a:lstStyle/>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r>
              <a:rPr kumimoji="0" lang="zh-CN" altLang="en-US" sz="2800" b="1" i="0" u="none" strike="noStrike" kern="0" cap="none" spc="0" normalizeH="0" baseline="0" noProof="0" dirty="0" smtClean="0">
                <a:ln>
                  <a:noFill/>
                </a:ln>
                <a:solidFill>
                  <a:srgbClr val="FF0000"/>
                </a:solidFill>
                <a:effectLst/>
                <a:uLnTx/>
                <a:uFillTx/>
                <a:latin typeface="黑体" panose="02010609060101010101" pitchFamily="49" charset="-122"/>
                <a:ea typeface="+mn-ea"/>
                <a:cs typeface="+mn-cs"/>
              </a:rPr>
              <a:t>三、会计账簿的种类</a:t>
            </a:r>
            <a:endParaRPr kumimoji="0" lang="zh-CN" altLang="en-US" sz="2800" b="1" i="0" u="none" strike="noStrike" kern="0" cap="none" spc="0" normalizeH="0" baseline="0" noProof="0" dirty="0" smtClean="0">
              <a:ln>
                <a:noFill/>
              </a:ln>
              <a:solidFill>
                <a:srgbClr val="FF0000"/>
              </a:solidFill>
              <a:effectLst/>
              <a:uLnTx/>
              <a:uFillTx/>
              <a:latin typeface="黑体" panose="02010609060101010101" pitchFamily="49" charset="-122"/>
              <a:ea typeface="+mn-ea"/>
              <a:cs typeface="+mn-cs"/>
            </a:endParaRPr>
          </a:p>
          <a:p>
            <a:pPr marL="469900" marR="0" lvl="0" indent="-469900" algn="l" defTabSz="914400" rtl="0" eaLnBrk="1" fontAlgn="base" latinLnBrk="0" hangingPunct="1">
              <a:lnSpc>
                <a:spcPct val="150000"/>
              </a:lnSpc>
              <a:spcBef>
                <a:spcPct val="20000"/>
              </a:spcBef>
              <a:spcAft>
                <a:spcPct val="0"/>
              </a:spcAft>
              <a:buClr>
                <a:srgbClr val="0000CC"/>
              </a:buClr>
              <a:buSzTx/>
              <a:buFont typeface="Wingdings" panose="05000000000000000000" pitchFamily="2" charset="2"/>
              <a:buChar char="p"/>
              <a:defRPr/>
            </a:pPr>
            <a:r>
              <a:rPr kumimoji="0" lang="zh-CN" altLang="en-US" sz="2800" b="1" i="0" u="none" strike="noStrike" kern="0" cap="none" spc="0" normalizeH="0" baseline="0" noProof="0" dirty="0" smtClean="0">
                <a:ln>
                  <a:noFill/>
                </a:ln>
                <a:solidFill>
                  <a:srgbClr val="0000FF"/>
                </a:solidFill>
                <a:effectLst/>
                <a:uLnTx/>
                <a:uFillTx/>
                <a:latin typeface="+mn-ea"/>
                <a:ea typeface="+mn-ea"/>
                <a:cs typeface="+mn-cs"/>
              </a:rPr>
              <a:t>（三）会计账簿按账页格式分类</a:t>
            </a:r>
            <a:endParaRPr kumimoji="0" lang="zh-CN" altLang="en-US" sz="2800" b="1" i="0" u="none" strike="noStrike" kern="0" cap="none" spc="0" normalizeH="0" baseline="0" noProof="0" dirty="0" smtClean="0">
              <a:ln>
                <a:noFill/>
              </a:ln>
              <a:solidFill>
                <a:schemeClr val="tx1"/>
              </a:solidFill>
              <a:effectLst/>
              <a:uLnTx/>
              <a:uFillTx/>
              <a:latin typeface="+mn-ea"/>
              <a:ea typeface="+mn-ea"/>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en-US" altLang="zh-CN" sz="2800" b="1"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rPr>
              <a:t>1.</a:t>
            </a:r>
            <a:r>
              <a:rPr kumimoji="0" lang="zh-CN" altLang="en-US" sz="2800" b="1"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rPr>
              <a:t>三栏式账簿：</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是由设置借方、贷方、余额（或收、付、余）三个金额栏的账页组成的账簿。</a:t>
            </a:r>
            <a:endPar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适用：总账、日记账、债权债务明细账、资本类账等，只核算金额，不核算数量。</a:t>
            </a:r>
            <a:endPar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   </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pic>
        <p:nvPicPr>
          <p:cNvPr id="2" name="图片 1"/>
          <p:cNvPicPr>
            <a:picLocks noChangeAspect="1"/>
          </p:cNvPicPr>
          <p:nvPr/>
        </p:nvPicPr>
        <p:blipFill>
          <a:blip r:embed="rId1"/>
          <a:stretch>
            <a:fillRect/>
          </a:stretch>
        </p:blipFill>
        <p:spPr>
          <a:xfrm>
            <a:off x="2135188" y="5356225"/>
            <a:ext cx="7993062" cy="1385888"/>
          </a:xfrm>
          <a:prstGeom prst="rect">
            <a:avLst/>
          </a:prstGeom>
          <a:noFill/>
          <a:ln w="9525">
            <a:noFill/>
          </a:ln>
        </p:spPr>
      </p:pic>
      <p:sp>
        <p:nvSpPr>
          <p:cNvPr id="3" name="流程图: 过程 2"/>
          <p:cNvSpPr/>
          <p:nvPr/>
        </p:nvSpPr>
        <p:spPr>
          <a:xfrm>
            <a:off x="4943475" y="5716588"/>
            <a:ext cx="1439863" cy="465137"/>
          </a:xfrm>
          <a:prstGeom prst="flowChartProcess">
            <a:avLst/>
          </a:prstGeom>
          <a:noFill/>
          <a:ln w="44450" cap="flat" cmpd="sng">
            <a:solidFill>
              <a:srgbClr val="C00000"/>
            </a:solidFill>
            <a:prstDash val="solid"/>
            <a:round/>
            <a:headEnd type="none" w="med" len="med"/>
            <a:tailEnd type="none" w="med" len="med"/>
          </a:ln>
        </p:spPr>
        <p:txBody>
          <a:bodyPr wrap="square" lIns="91440" tIns="45720" rIns="91440" bIns="45720" anchor="t" anchorCtr="0"/>
          <a:p>
            <a:pPr>
              <a:buSzTx/>
            </a:pPr>
            <a:endParaRPr lang="zh-CN" altLang="en-US">
              <a:latin typeface="Arial" panose="020B0604020202020204" pitchFamily="34" charset="0"/>
              <a:ea typeface="宋体" panose="02010600030101010101" pitchFamily="2" charset="-122"/>
            </a:endParaRPr>
          </a:p>
        </p:txBody>
      </p:sp>
      <p:sp>
        <p:nvSpPr>
          <p:cNvPr id="4" name="流程图: 过程 3"/>
          <p:cNvSpPr/>
          <p:nvPr/>
        </p:nvSpPr>
        <p:spPr>
          <a:xfrm>
            <a:off x="6434138" y="5715000"/>
            <a:ext cx="1439862" cy="449263"/>
          </a:xfrm>
          <a:prstGeom prst="flowChartProcess">
            <a:avLst/>
          </a:prstGeom>
          <a:noFill/>
          <a:ln w="44450" cap="flat" cmpd="sng">
            <a:solidFill>
              <a:srgbClr val="C00000"/>
            </a:solidFill>
            <a:prstDash val="solid"/>
            <a:round/>
            <a:headEnd type="none" w="med" len="med"/>
            <a:tailEnd type="none" w="med" len="med"/>
          </a:ln>
        </p:spPr>
        <p:txBody>
          <a:bodyPr wrap="square" lIns="91440" tIns="45720" rIns="91440" bIns="45720" anchor="t" anchorCtr="0"/>
          <a:p>
            <a:pPr>
              <a:buSzTx/>
            </a:pPr>
            <a:endParaRPr lang="zh-CN" altLang="en-US">
              <a:latin typeface="Arial" panose="020B0604020202020204" pitchFamily="34" charset="0"/>
              <a:ea typeface="宋体" panose="02010600030101010101" pitchFamily="2" charset="-122"/>
            </a:endParaRPr>
          </a:p>
        </p:txBody>
      </p:sp>
      <p:sp>
        <p:nvSpPr>
          <p:cNvPr id="5" name="流程图: 过程 4"/>
          <p:cNvSpPr/>
          <p:nvPr/>
        </p:nvSpPr>
        <p:spPr>
          <a:xfrm>
            <a:off x="8012113" y="5715000"/>
            <a:ext cx="1584325" cy="449263"/>
          </a:xfrm>
          <a:prstGeom prst="flowChartProcess">
            <a:avLst/>
          </a:prstGeom>
          <a:noFill/>
          <a:ln w="44450" cap="flat" cmpd="sng">
            <a:solidFill>
              <a:srgbClr val="C00000"/>
            </a:solidFill>
            <a:prstDash val="solid"/>
            <a:round/>
            <a:headEnd type="none" w="med" len="med"/>
            <a:tailEnd type="none" w="med" len="med"/>
          </a:ln>
        </p:spPr>
        <p:txBody>
          <a:bodyPr wrap="square" lIns="91440" tIns="45720" rIns="91440" bIns="45720" anchor="t" anchorCtr="0"/>
          <a:p>
            <a:pPr>
              <a:buSzTx/>
            </a:pPr>
            <a:endParaRPr lang="zh-CN" altLang="en-US">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5" grpId="0"/>
      <p:bldP spid="3" grpId="0" bldLvl="0" animBg="1"/>
      <p:bldP spid="4" grpId="0" bldLvl="0" animBg="1"/>
      <p:bldP spid="5" grpId="0" bldLvl="0" animBg="1"/>
      <p:bldP spid="21505" grpId="1"/>
      <p:bldP spid="3" grpId="1" animBg="1"/>
      <p:bldP spid="4" grpId="1" animBg="1"/>
      <p:bldP spid="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页脚占位符 4"/>
          <p:cNvSpPr>
            <a:spLocks noGrp="1"/>
          </p:cNvSpPr>
          <p:nvPr>
            <p:ph type="ftr" sz="quarter" idx="4294967295"/>
          </p:nvPr>
        </p:nvSpPr>
        <p:spPr>
          <a:xfrm>
            <a:off x="3790951" y="6245225"/>
            <a:ext cx="4610100"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sp>
        <p:nvSpPr>
          <p:cNvPr id="41986"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第一节 </a:t>
            </a:r>
            <a:r>
              <a:rPr lang="zh-CN" altLang="en-US" sz="3200" dirty="0">
                <a:solidFill>
                  <a:srgbClr val="FF0000"/>
                </a:solidFill>
              </a:rPr>
              <a:t>会计账簿的概念、意义和分类</a:t>
            </a:r>
            <a:endParaRPr lang="zh-CN" altLang="en-US" sz="3200" dirty="0">
              <a:solidFill>
                <a:srgbClr val="FF0000"/>
              </a:solidFill>
            </a:endParaRPr>
          </a:p>
        </p:txBody>
      </p:sp>
      <p:sp>
        <p:nvSpPr>
          <p:cNvPr id="627715" name="Rectangle 3"/>
          <p:cNvSpPr>
            <a:spLocks noGrp="1" noChangeArrowheads="1"/>
          </p:cNvSpPr>
          <p:nvPr>
            <p:ph idx="1"/>
          </p:nvPr>
        </p:nvSpPr>
        <p:spPr>
          <a:xfrm>
            <a:off x="854710" y="1174750"/>
            <a:ext cx="10487660" cy="3599180"/>
          </a:xfrm>
        </p:spPr>
        <p:txBody>
          <a:bodyPr vert="horz" wrap="square" lIns="91440" tIns="45720" rIns="91440" bIns="45720" numCol="1" anchor="t" anchorCtr="0" compatLnSpc="1"/>
          <a:lstStyle/>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r>
              <a:rPr kumimoji="0" lang="zh-CN" altLang="en-US" sz="2900" b="1" i="0" u="none" strike="noStrike" kern="0" cap="none" spc="0" normalizeH="0" baseline="0" noProof="0" dirty="0" smtClean="0">
                <a:ln>
                  <a:noFill/>
                </a:ln>
                <a:solidFill>
                  <a:srgbClr val="FF0000"/>
                </a:solidFill>
                <a:effectLst/>
                <a:uLnTx/>
                <a:uFillTx/>
                <a:latin typeface="黑体" panose="02010609060101010101" pitchFamily="49" charset="-122"/>
                <a:ea typeface="+mn-ea"/>
                <a:cs typeface="+mn-cs"/>
              </a:rPr>
              <a:t>三、会计账簿的种类</a:t>
            </a:r>
            <a:endParaRPr kumimoji="0" lang="zh-CN" altLang="en-US" sz="2900" b="1" i="0" u="none" strike="noStrike" kern="0" cap="none" spc="0" normalizeH="0" baseline="0" noProof="0" dirty="0" smtClean="0">
              <a:ln>
                <a:noFill/>
              </a:ln>
              <a:solidFill>
                <a:srgbClr val="FF0000"/>
              </a:solidFill>
              <a:effectLst/>
              <a:uLnTx/>
              <a:uFillTx/>
              <a:latin typeface="黑体" panose="02010609060101010101" pitchFamily="49" charset="-122"/>
              <a:ea typeface="+mn-ea"/>
              <a:cs typeface="+mn-cs"/>
            </a:endParaRPr>
          </a:p>
          <a:p>
            <a:pPr marL="469900" marR="0" lvl="0" indent="-469900" algn="l" defTabSz="914400" rtl="0" eaLnBrk="1" fontAlgn="base" latinLnBrk="0" hangingPunct="1">
              <a:lnSpc>
                <a:spcPct val="150000"/>
              </a:lnSpc>
              <a:spcBef>
                <a:spcPct val="20000"/>
              </a:spcBef>
              <a:spcAft>
                <a:spcPct val="0"/>
              </a:spcAft>
              <a:buClr>
                <a:srgbClr val="0000CC"/>
              </a:buClr>
              <a:buSzTx/>
              <a:buFont typeface="Wingdings" panose="05000000000000000000" pitchFamily="2" charset="2"/>
              <a:buChar char="p"/>
              <a:defRPr/>
            </a:pPr>
            <a:r>
              <a:rPr kumimoji="0" lang="zh-CN" altLang="en-US" sz="2900" b="1" i="0" u="none" strike="noStrike" kern="0" cap="none" spc="0" normalizeH="0" baseline="0" noProof="0" dirty="0" smtClean="0">
                <a:ln>
                  <a:noFill/>
                </a:ln>
                <a:solidFill>
                  <a:srgbClr val="0000FF"/>
                </a:solidFill>
                <a:effectLst/>
                <a:uLnTx/>
                <a:uFillTx/>
                <a:latin typeface="+mn-ea"/>
                <a:ea typeface="+mn-ea"/>
                <a:cs typeface="+mn-cs"/>
              </a:rPr>
              <a:t>（三）会计账簿按账页格式分类</a:t>
            </a:r>
            <a:endParaRPr kumimoji="0" lang="zh-CN" altLang="en-US" sz="2900" b="1" i="0" u="none" strike="noStrike" kern="0" cap="none" spc="0" normalizeH="0" baseline="0" noProof="0" dirty="0" smtClean="0">
              <a:ln>
                <a:noFill/>
              </a:ln>
              <a:solidFill>
                <a:schemeClr val="tx1"/>
              </a:solidFill>
              <a:effectLst/>
              <a:uLnTx/>
              <a:uFillTx/>
              <a:latin typeface="+mn-ea"/>
              <a:ea typeface="+mn-ea"/>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en-US" altLang="zh-CN" sz="2900" b="1"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rPr>
              <a:t>2.</a:t>
            </a:r>
            <a:r>
              <a:rPr kumimoji="0" lang="zh-CN" altLang="en-US" sz="2900" b="1"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rPr>
              <a:t>数量金额式账簿：</a:t>
            </a:r>
            <a:r>
              <a:rPr kumimoji="0" lang="zh-CN" altLang="en-US" sz="29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借、贷、余三大栏下再设数量、单价、金额等三小栏账页组成的账簿。</a:t>
            </a:r>
            <a:endParaRPr kumimoji="0" lang="en-US" altLang="zh-CN" sz="29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zh-CN" altLang="en-US" sz="29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适用：金额、数量都需核算的存货等。</a:t>
            </a:r>
            <a:endParaRPr kumimoji="0" lang="zh-CN" altLang="en-US" sz="29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r>
              <a:rPr kumimoji="0" lang="zh-CN" altLang="en-US" sz="29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   </a:t>
            </a:r>
            <a:endParaRPr kumimoji="0" lang="zh-CN" altLang="en-US" sz="29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pic>
        <p:nvPicPr>
          <p:cNvPr id="17413" name="图片 1"/>
          <p:cNvPicPr>
            <a:picLocks noChangeAspect="1"/>
          </p:cNvPicPr>
          <p:nvPr/>
        </p:nvPicPr>
        <p:blipFill>
          <a:blip r:embed="rId1"/>
          <a:stretch>
            <a:fillRect/>
          </a:stretch>
        </p:blipFill>
        <p:spPr>
          <a:xfrm>
            <a:off x="1689100" y="4957763"/>
            <a:ext cx="8799513" cy="1828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413"/>
                                        </p:tgtEl>
                                        <p:attrNameLst>
                                          <p:attrName>style.visibility</p:attrName>
                                        </p:attrNameLst>
                                      </p:cBhvr>
                                      <p:to>
                                        <p:strVal val="visible"/>
                                      </p:to>
                                    </p:set>
                                    <p:anim calcmode="lin" valueType="num">
                                      <p:cBhvr additive="base">
                                        <p:cTn id="7" dur="500" fill="hold"/>
                                        <p:tgtEl>
                                          <p:spTgt spid="17413"/>
                                        </p:tgtEl>
                                        <p:attrNameLst>
                                          <p:attrName>ppt_x</p:attrName>
                                        </p:attrNameLst>
                                      </p:cBhvr>
                                      <p:tavLst>
                                        <p:tav tm="0">
                                          <p:val>
                                            <p:strVal val="#ppt_x"/>
                                          </p:val>
                                        </p:tav>
                                        <p:tav tm="100000">
                                          <p:val>
                                            <p:strVal val="#ppt_x"/>
                                          </p:val>
                                        </p:tav>
                                      </p:tavLst>
                                    </p:anim>
                                    <p:anim calcmode="lin" valueType="num">
                                      <p:cBhvr additive="base">
                                        <p:cTn id="8"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页脚占位符 4"/>
          <p:cNvSpPr>
            <a:spLocks noGrp="1"/>
          </p:cNvSpPr>
          <p:nvPr>
            <p:ph type="ftr" sz="quarter" idx="4294967295"/>
          </p:nvPr>
        </p:nvSpPr>
        <p:spPr>
          <a:xfrm>
            <a:off x="3790951" y="6245225"/>
            <a:ext cx="4610100"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sp>
        <p:nvSpPr>
          <p:cNvPr id="43010" name="Rectangle 2"/>
          <p:cNvSpPr/>
          <p:nvPr>
            <p:ph type="title"/>
          </p:nvPr>
        </p:nvSpPr>
        <p:spPr/>
        <p:txBody>
          <a:bodyPr vert="horz" wrap="square" lIns="91440" tIns="45720" rIns="91440" bIns="45720" anchor="ctr" anchorCtr="0"/>
          <a:p>
            <a:pPr eaLnBrk="1" hangingPunct="1"/>
            <a:r>
              <a:rPr lang="zh-CN" altLang="en-US" dirty="0">
                <a:latin typeface="黑体" panose="02010609060101010101" pitchFamily="49" charset="-122"/>
              </a:rPr>
              <a:t>第二节  </a:t>
            </a:r>
            <a:r>
              <a:rPr lang="zh-CN" altLang="en-US" dirty="0">
                <a:latin typeface="Times New Roman" panose="02020603050405020304" pitchFamily="18" charset="0"/>
              </a:rPr>
              <a:t>会计账簿的设置和登记</a:t>
            </a:r>
            <a:endParaRPr lang="zh-CN" altLang="en-US" dirty="0">
              <a:latin typeface="Times New Roman" panose="02020603050405020304" pitchFamily="18" charset="0"/>
              <a:ea typeface="Times New Roman" panose="02020603050405020304" pitchFamily="18" charset="0"/>
            </a:endParaRPr>
          </a:p>
        </p:txBody>
      </p:sp>
      <p:sp>
        <p:nvSpPr>
          <p:cNvPr id="43011" name="Rectangle 3"/>
          <p:cNvSpPr/>
          <p:nvPr>
            <p:ph idx="1"/>
          </p:nvPr>
        </p:nvSpPr>
        <p:spPr/>
        <p:txBody>
          <a:bodyPr vert="horz" wrap="square" lIns="91440" tIns="45720" rIns="91440" bIns="45720" anchor="t" anchorCtr="0"/>
          <a:p>
            <a:pPr eaLnBrk="1" hangingPunct="1">
              <a:buNone/>
            </a:pPr>
            <a:r>
              <a:rPr lang="zh-CN" altLang="en-US" b="0" dirty="0">
                <a:solidFill>
                  <a:srgbClr val="0033CC"/>
                </a:solidFill>
                <a:ea typeface="隶书" panose="02010509060101010101" pitchFamily="49" charset="-122"/>
              </a:rPr>
              <a:t>（</a:t>
            </a:r>
            <a:r>
              <a:rPr lang="en-US" altLang="zh-CN" b="0" dirty="0">
                <a:solidFill>
                  <a:srgbClr val="0033CC"/>
                </a:solidFill>
                <a:ea typeface="隶书" panose="02010509060101010101" pitchFamily="49" charset="-122"/>
              </a:rPr>
              <a:t>2</a:t>
            </a:r>
            <a:r>
              <a:rPr lang="zh-CN" altLang="en-US" b="0" dirty="0">
                <a:solidFill>
                  <a:srgbClr val="0033CC"/>
                </a:solidFill>
                <a:ea typeface="隶书" panose="02010509060101010101" pitchFamily="49" charset="-122"/>
              </a:rPr>
              <a:t>）数量金额式明细分类账</a:t>
            </a:r>
            <a:endParaRPr lang="zh-CN" altLang="en-US" b="0" dirty="0">
              <a:solidFill>
                <a:srgbClr val="0033CC"/>
              </a:solidFill>
              <a:ea typeface="隶书" panose="02010509060101010101" pitchFamily="49" charset="-122"/>
            </a:endParaRPr>
          </a:p>
        </p:txBody>
      </p:sp>
      <p:pic>
        <p:nvPicPr>
          <p:cNvPr id="43012" name="Picture 31" descr="进销存明细分类账"/>
          <p:cNvPicPr>
            <a:picLocks noChangeAspect="1"/>
          </p:cNvPicPr>
          <p:nvPr/>
        </p:nvPicPr>
        <p:blipFill>
          <a:blip r:embed="rId1"/>
          <a:stretch>
            <a:fillRect/>
          </a:stretch>
        </p:blipFill>
        <p:spPr>
          <a:xfrm>
            <a:off x="766763" y="-3175"/>
            <a:ext cx="10333037" cy="6861175"/>
          </a:xfrm>
          <a:prstGeom prst="rect">
            <a:avLst/>
          </a:prstGeom>
          <a:noFill/>
          <a:ln w="9525">
            <a:noFill/>
          </a:ln>
        </p:spPr>
      </p:pic>
      <p:sp>
        <p:nvSpPr>
          <p:cNvPr id="21509" name="矩形 1"/>
          <p:cNvSpPr/>
          <p:nvPr/>
        </p:nvSpPr>
        <p:spPr>
          <a:xfrm>
            <a:off x="2090738" y="2946400"/>
            <a:ext cx="8108950" cy="2030095"/>
          </a:xfrm>
          <a:prstGeom prst="rect">
            <a:avLst/>
          </a:prstGeom>
          <a:solidFill>
            <a:schemeClr val="bg1"/>
          </a:solidFill>
          <a:ln w="38100" cap="flat" cmpd="sng">
            <a:solidFill>
              <a:srgbClr val="FF0000"/>
            </a:solidFill>
            <a:prstDash val="solid"/>
            <a:miter/>
            <a:headEnd type="none" w="med" len="med"/>
            <a:tailEnd type="none" w="med" len="med"/>
          </a:ln>
        </p:spPr>
        <p:txBody>
          <a:bodyPr wrap="square" anchor="t">
            <a:spAutoFit/>
          </a:bodyPr>
          <a:p>
            <a:pPr algn="l" fontAlgn="base">
              <a:lnSpc>
                <a:spcPct val="140000"/>
              </a:lnSpc>
            </a:pPr>
            <a:r>
              <a:rPr lang="zh-CN" altLang="en-US" sz="3000" strike="noStrike" noProof="1" dirty="0">
                <a:solidFill>
                  <a:srgbClr val="FF0000"/>
                </a:solidFill>
                <a:latin typeface="黑体" panose="02010609060101010101" pitchFamily="49" charset="-122"/>
                <a:ea typeface="黑体" panose="02010609060101010101" pitchFamily="49" charset="-122"/>
                <a:cs typeface="+mn-cs"/>
              </a:rPr>
              <a:t>数量金额式账页</a:t>
            </a:r>
            <a:endParaRPr lang="zh-CN" altLang="en-US" sz="3000" strike="noStrike" noProof="1" dirty="0">
              <a:solidFill>
                <a:srgbClr val="FF0000"/>
              </a:solidFill>
              <a:latin typeface="黑体" panose="02010609060101010101" pitchFamily="49" charset="-122"/>
              <a:ea typeface="黑体" panose="02010609060101010101" pitchFamily="49" charset="-122"/>
            </a:endParaRPr>
          </a:p>
          <a:p>
            <a:pPr algn="l" fontAlgn="base">
              <a:lnSpc>
                <a:spcPct val="140000"/>
              </a:lnSpc>
            </a:pPr>
            <a:r>
              <a:rPr lang="en-US" altLang="zh-CN" sz="3000" strike="noStrike" kern="0" noProof="0" dirty="0" smtClean="0">
                <a:ln>
                  <a:noFill/>
                </a:ln>
                <a:effectLst/>
                <a:uLnTx/>
                <a:uFillTx/>
                <a:latin typeface="楷体" panose="02010609060101010101" pitchFamily="49" charset="-122"/>
                <a:ea typeface="楷体" panose="02010609060101010101" pitchFamily="49" charset="-122"/>
                <a:cs typeface="+mn-cs"/>
                <a:sym typeface="+mn-ea"/>
              </a:rPr>
              <a:t>——</a:t>
            </a:r>
            <a:r>
              <a:rPr lang="zh-CN" altLang="en-US" sz="3000" strike="noStrike" kern="0" noProof="0" dirty="0" smtClean="0">
                <a:ln>
                  <a:noFill/>
                </a:ln>
                <a:effectLst/>
                <a:uLnTx/>
                <a:uFillTx/>
                <a:latin typeface="楷体" panose="02010609060101010101" pitchFamily="49" charset="-122"/>
                <a:ea typeface="楷体" panose="02010609060101010101" pitchFamily="49" charset="-122"/>
                <a:cs typeface="+mn-cs"/>
                <a:sym typeface="+mn-ea"/>
              </a:rPr>
              <a:t>借、贷、余三大栏，分别下设数量、单价、金额等三小栏。</a:t>
            </a:r>
            <a:endParaRPr lang="zh-CN" altLang="en-US" sz="3000" strike="noStrike" noProof="1" dirty="0">
              <a:solidFill>
                <a:srgbClr val="FF0000"/>
              </a:solidFill>
              <a:latin typeface="黑体" panose="02010609060101010101" pitchFamily="49" charset="-122"/>
              <a:ea typeface="黑体" panose="02010609060101010101" pitchFamily="49" charset="-122"/>
            </a:endParaRPr>
          </a:p>
        </p:txBody>
      </p:sp>
      <p:sp>
        <p:nvSpPr>
          <p:cNvPr id="3" name="流程图: 过程 2"/>
          <p:cNvSpPr/>
          <p:nvPr/>
        </p:nvSpPr>
        <p:spPr>
          <a:xfrm>
            <a:off x="4024313" y="1076325"/>
            <a:ext cx="1905000" cy="692150"/>
          </a:xfrm>
          <a:prstGeom prst="flowChartProcess">
            <a:avLst/>
          </a:prstGeom>
          <a:noFill/>
          <a:ln w="44450" cap="flat" cmpd="sng">
            <a:solidFill>
              <a:srgbClr val="C00000"/>
            </a:solidFill>
            <a:prstDash val="solid"/>
            <a:round/>
            <a:headEnd type="none" w="med" len="med"/>
            <a:tailEnd type="none" w="med" len="med"/>
          </a:ln>
        </p:spPr>
        <p:txBody>
          <a:bodyPr wrap="square" lIns="91440" tIns="45720" rIns="91440" bIns="45720" anchor="t" anchorCtr="0"/>
          <a:p>
            <a:pPr>
              <a:buSzTx/>
            </a:pPr>
            <a:endParaRPr lang="zh-CN" altLang="en-US">
              <a:latin typeface="Arial" panose="020B0604020202020204" pitchFamily="34" charset="0"/>
              <a:ea typeface="宋体" panose="02010600030101010101" pitchFamily="2" charset="-122"/>
            </a:endParaRPr>
          </a:p>
        </p:txBody>
      </p:sp>
      <p:sp>
        <p:nvSpPr>
          <p:cNvPr id="2" name="流程图: 过程 1"/>
          <p:cNvSpPr/>
          <p:nvPr/>
        </p:nvSpPr>
        <p:spPr>
          <a:xfrm>
            <a:off x="6092825" y="1076325"/>
            <a:ext cx="1905000" cy="692150"/>
          </a:xfrm>
          <a:prstGeom prst="flowChartProcess">
            <a:avLst/>
          </a:prstGeom>
          <a:noFill/>
          <a:ln w="44450" cap="flat" cmpd="sng">
            <a:solidFill>
              <a:srgbClr val="C00000"/>
            </a:solidFill>
            <a:prstDash val="solid"/>
            <a:round/>
            <a:headEnd type="none" w="med" len="med"/>
            <a:tailEnd type="none" w="med" len="med"/>
          </a:ln>
        </p:spPr>
        <p:txBody>
          <a:bodyPr wrap="square" lIns="91440" tIns="45720" rIns="91440" bIns="45720" anchor="t" anchorCtr="0"/>
          <a:p>
            <a:pPr>
              <a:buSzTx/>
            </a:pPr>
            <a:endParaRPr lang="zh-CN" altLang="en-US">
              <a:latin typeface="Arial" panose="020B0604020202020204" pitchFamily="34" charset="0"/>
              <a:ea typeface="宋体" panose="02010600030101010101" pitchFamily="2" charset="-122"/>
            </a:endParaRPr>
          </a:p>
        </p:txBody>
      </p:sp>
      <p:sp>
        <p:nvSpPr>
          <p:cNvPr id="4" name="流程图: 过程 3"/>
          <p:cNvSpPr/>
          <p:nvPr/>
        </p:nvSpPr>
        <p:spPr>
          <a:xfrm>
            <a:off x="8194675" y="1076325"/>
            <a:ext cx="2085975" cy="692150"/>
          </a:xfrm>
          <a:prstGeom prst="flowChartProcess">
            <a:avLst/>
          </a:prstGeom>
          <a:noFill/>
          <a:ln w="44450" cap="flat" cmpd="sng">
            <a:solidFill>
              <a:srgbClr val="C00000"/>
            </a:solidFill>
            <a:prstDash val="solid"/>
            <a:round/>
            <a:headEnd type="none" w="med" len="med"/>
            <a:tailEnd type="none" w="med" len="med"/>
          </a:ln>
        </p:spPr>
        <p:txBody>
          <a:bodyPr wrap="square" lIns="91440" tIns="45720" rIns="91440" bIns="45720" anchor="t" anchorCtr="0"/>
          <a:p>
            <a:pPr>
              <a:buSzTx/>
            </a:pPr>
            <a:endParaRPr lang="zh-CN" altLang="en-US">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2" grpId="0" bldLvl="0" animBg="1"/>
      <p:bldP spid="2" grpId="1" animBg="1"/>
      <p:bldP spid="4" grpId="0" bldLvl="0" animBg="1"/>
      <p:bldP spid="4"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第一节 </a:t>
            </a:r>
            <a:r>
              <a:rPr lang="zh-CN" altLang="en-US" sz="3200" dirty="0">
                <a:solidFill>
                  <a:srgbClr val="FF0000"/>
                </a:solidFill>
              </a:rPr>
              <a:t>会计账簿的概念、意义和分类</a:t>
            </a:r>
            <a:endParaRPr lang="zh-CN" altLang="en-US" sz="3200" dirty="0">
              <a:solidFill>
                <a:srgbClr val="FF0000"/>
              </a:solidFill>
            </a:endParaRPr>
          </a:p>
        </p:txBody>
      </p:sp>
      <p:sp>
        <p:nvSpPr>
          <p:cNvPr id="44035" name="Rectangle 3"/>
          <p:cNvSpPr/>
          <p:nvPr>
            <p:ph idx="1"/>
          </p:nvPr>
        </p:nvSpPr>
        <p:spPr>
          <a:xfrm>
            <a:off x="820420" y="1174750"/>
            <a:ext cx="10490200" cy="4029075"/>
          </a:xfrm>
        </p:spPr>
        <p:txBody>
          <a:bodyPr vert="horz" wrap="square" lIns="91440" tIns="45720" rIns="91440" bIns="45720" anchor="t" anchorCtr="0"/>
          <a:p>
            <a:pPr eaLnBrk="1" hangingPunct="1">
              <a:lnSpc>
                <a:spcPct val="150000"/>
              </a:lnSpc>
              <a:buNone/>
            </a:pPr>
            <a:r>
              <a:rPr lang="zh-CN" altLang="en-US" sz="3000" dirty="0">
                <a:solidFill>
                  <a:srgbClr val="FF0000"/>
                </a:solidFill>
                <a:latin typeface="黑体" panose="02010609060101010101" pitchFamily="49" charset="-122"/>
              </a:rPr>
              <a:t>三、会计账簿的种类</a:t>
            </a:r>
            <a:endParaRPr lang="zh-CN" altLang="en-US" sz="3000" dirty="0">
              <a:solidFill>
                <a:srgbClr val="FF0000"/>
              </a:solidFill>
              <a:latin typeface="黑体" panose="02010609060101010101" pitchFamily="49" charset="-122"/>
            </a:endParaRPr>
          </a:p>
          <a:p>
            <a:pPr eaLnBrk="1" hangingPunct="1">
              <a:lnSpc>
                <a:spcPct val="150000"/>
              </a:lnSpc>
              <a:buClr>
                <a:srgbClr val="0000CC"/>
              </a:buClr>
              <a:buFont typeface="Wingdings" panose="05000000000000000000" pitchFamily="2" charset="2"/>
              <a:buChar char="p"/>
            </a:pPr>
            <a:r>
              <a:rPr lang="zh-CN" altLang="en-US" sz="3000" dirty="0">
                <a:solidFill>
                  <a:srgbClr val="0000FF"/>
                </a:solidFill>
                <a:latin typeface="黑体" panose="02010609060101010101" pitchFamily="49" charset="-122"/>
              </a:rPr>
              <a:t>（三）会计账簿按账页格式分类</a:t>
            </a:r>
            <a:r>
              <a:rPr lang="zh-CN" altLang="en-US" sz="3000" dirty="0">
                <a:solidFill>
                  <a:schemeClr val="accent2"/>
                </a:solidFill>
                <a:latin typeface="黑体" panose="02010609060101010101" pitchFamily="49" charset="-122"/>
              </a:rPr>
              <a:t> </a:t>
            </a:r>
            <a:endParaRPr lang="zh-CN" altLang="en-US" sz="3000" dirty="0">
              <a:solidFill>
                <a:schemeClr val="accent2"/>
              </a:solidFill>
              <a:latin typeface="黑体" panose="02010609060101010101" pitchFamily="49" charset="-122"/>
            </a:endParaRPr>
          </a:p>
          <a:p>
            <a:pPr eaLnBrk="1" hangingPunct="1">
              <a:lnSpc>
                <a:spcPct val="150000"/>
              </a:lnSpc>
              <a:buFont typeface="Wingdings" panose="05000000000000000000" pitchFamily="2" charset="2"/>
              <a:buChar char="Ø"/>
            </a:pPr>
            <a:r>
              <a:rPr lang="en-US" altLang="zh-CN" sz="3000" dirty="0">
                <a:solidFill>
                  <a:srgbClr val="FF0000"/>
                </a:solidFill>
                <a:latin typeface="楷体" panose="02010609060101010101" pitchFamily="49" charset="-122"/>
                <a:ea typeface="楷体" panose="02010609060101010101" pitchFamily="49" charset="-122"/>
              </a:rPr>
              <a:t>3.</a:t>
            </a:r>
            <a:r>
              <a:rPr lang="zh-CN" altLang="en-US" sz="3000" dirty="0">
                <a:solidFill>
                  <a:srgbClr val="FF0000"/>
                </a:solidFill>
                <a:latin typeface="楷体" panose="02010609060101010101" pitchFamily="49" charset="-122"/>
                <a:ea typeface="楷体" panose="02010609060101010101" pitchFamily="49" charset="-122"/>
              </a:rPr>
              <a:t>多栏式账簿：</a:t>
            </a:r>
            <a:r>
              <a:rPr lang="zh-CN" altLang="en-US" sz="3000" dirty="0">
                <a:latin typeface="楷体" panose="02010609060101010101" pitchFamily="49" charset="-122"/>
                <a:ea typeface="楷体" panose="02010609060101010101" pitchFamily="49" charset="-122"/>
              </a:rPr>
              <a:t>将某一总账账户所属明细账户分别设置专栏登记在一张账页上组成的账簿。</a:t>
            </a:r>
            <a:endParaRPr lang="en-US" altLang="zh-CN" sz="3000" dirty="0">
              <a:latin typeface="楷体" panose="02010609060101010101" pitchFamily="49" charset="-122"/>
              <a:ea typeface="楷体" panose="02010609060101010101" pitchFamily="49" charset="-122"/>
            </a:endParaRPr>
          </a:p>
          <a:p>
            <a:pPr eaLnBrk="1" hangingPunct="1">
              <a:lnSpc>
                <a:spcPct val="150000"/>
              </a:lnSpc>
              <a:buFont typeface="Wingdings" panose="05000000000000000000" pitchFamily="2" charset="2"/>
              <a:buChar char="Ø"/>
            </a:pPr>
            <a:r>
              <a:rPr lang="zh-CN" altLang="en-US" sz="3000" dirty="0">
                <a:latin typeface="楷体" panose="02010609060101010101" pitchFamily="49" charset="-122"/>
                <a:ea typeface="楷体" panose="02010609060101010101" pitchFamily="49" charset="-122"/>
              </a:rPr>
              <a:t>适用：收入、费用、成本、利润等明细账。</a:t>
            </a:r>
            <a:endParaRPr lang="en-US" altLang="zh-CN" sz="3000" dirty="0">
              <a:latin typeface="楷体" panose="02010609060101010101" pitchFamily="49" charset="-122"/>
              <a:ea typeface="楷体" panose="02010609060101010101" pitchFamily="49" charset="-122"/>
            </a:endParaRPr>
          </a:p>
          <a:p>
            <a:pPr eaLnBrk="1" hangingPunct="1">
              <a:lnSpc>
                <a:spcPct val="150000"/>
              </a:lnSpc>
              <a:buNone/>
            </a:pPr>
            <a:endParaRPr lang="en-US" altLang="zh-CN" sz="3000" dirty="0">
              <a:latin typeface="楷体" panose="02010609060101010101" pitchFamily="49" charset="-122"/>
              <a:ea typeface="楷体" panose="02010609060101010101" pitchFamily="49"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页脚占位符 3"/>
          <p:cNvSpPr>
            <a:spLocks noGrp="1"/>
          </p:cNvSpPr>
          <p:nvPr>
            <p:ph type="ftr" sz="quarter" idx="4294967295"/>
          </p:nvPr>
        </p:nvSpPr>
        <p:spPr>
          <a:xfrm>
            <a:off x="3790951" y="6245225"/>
            <a:ext cx="4610100"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sp>
        <p:nvSpPr>
          <p:cNvPr id="45058" name="矩形 5"/>
          <p:cNvSpPr/>
          <p:nvPr/>
        </p:nvSpPr>
        <p:spPr>
          <a:xfrm>
            <a:off x="857250" y="406400"/>
            <a:ext cx="3843020" cy="583565"/>
          </a:xfrm>
          <a:prstGeom prst="rect">
            <a:avLst/>
          </a:prstGeom>
          <a:noFill/>
          <a:ln w="9525">
            <a:noFill/>
          </a:ln>
        </p:spPr>
        <p:txBody>
          <a:bodyPr wrap="square" anchor="t" anchorCtr="0">
            <a:spAutoFit/>
          </a:bodyPr>
          <a:p>
            <a:r>
              <a:rPr lang="en-US" altLang="zh-CN" sz="3200" dirty="0">
                <a:solidFill>
                  <a:srgbClr val="FF0000"/>
                </a:solidFill>
                <a:latin typeface="黑体" panose="02010609060101010101" pitchFamily="49" charset="-122"/>
                <a:ea typeface="黑体" panose="02010609060101010101" pitchFamily="49" charset="-122"/>
              </a:rPr>
              <a:t>3.</a:t>
            </a:r>
            <a:r>
              <a:rPr lang="zh-CN" altLang="en-US" sz="3200" dirty="0">
                <a:solidFill>
                  <a:srgbClr val="FF0000"/>
                </a:solidFill>
                <a:latin typeface="黑体" panose="02010609060101010101" pitchFamily="49" charset="-122"/>
                <a:ea typeface="黑体" panose="02010609060101010101" pitchFamily="49" charset="-122"/>
              </a:rPr>
              <a:t>多栏式账簿</a:t>
            </a:r>
            <a:endParaRPr lang="zh-CN" altLang="en-US" sz="3200" dirty="0">
              <a:latin typeface="黑体" panose="02010609060101010101" pitchFamily="49" charset="-122"/>
              <a:ea typeface="黑体" panose="02010609060101010101" pitchFamily="49" charset="-122"/>
            </a:endParaRPr>
          </a:p>
        </p:txBody>
      </p:sp>
      <p:sp>
        <p:nvSpPr>
          <p:cNvPr id="45059" name="文本框 1"/>
          <p:cNvSpPr txBox="1"/>
          <p:nvPr/>
        </p:nvSpPr>
        <p:spPr>
          <a:xfrm>
            <a:off x="1727200" y="6083300"/>
            <a:ext cx="8763000" cy="521970"/>
          </a:xfrm>
          <a:prstGeom prst="rect">
            <a:avLst/>
          </a:prstGeom>
          <a:solidFill>
            <a:schemeClr val="bg1"/>
          </a:solidFill>
          <a:ln w="9525">
            <a:noFill/>
          </a:ln>
        </p:spPr>
        <p:txBody>
          <a:bodyPr wrap="none" anchor="t" anchorCtr="0">
            <a:spAutoFit/>
          </a:bodyPr>
          <a:p>
            <a:r>
              <a:rPr lang="zh-CN" altLang="en-US" sz="2800" dirty="0">
                <a:latin typeface="仿宋" panose="02010609060101010101" pitchFamily="49" charset="-122"/>
                <a:ea typeface="仿宋" panose="02010609060101010101" pitchFamily="49" charset="-122"/>
              </a:rPr>
              <a:t>管理费用总账，所属明细账户，全部登记在一张账页上</a:t>
            </a:r>
            <a:endParaRPr lang="zh-CN" altLang="en-US" sz="2800" dirty="0">
              <a:latin typeface="仿宋" panose="02010609060101010101" pitchFamily="49" charset="-122"/>
              <a:ea typeface="仿宋" panose="02010609060101010101" pitchFamily="49" charset="-122"/>
            </a:endParaRPr>
          </a:p>
        </p:txBody>
      </p:sp>
      <p:pic>
        <p:nvPicPr>
          <p:cNvPr id="45060" name="图片 3" descr="图片1"/>
          <p:cNvPicPr>
            <a:picLocks noChangeAspect="1"/>
          </p:cNvPicPr>
          <p:nvPr/>
        </p:nvPicPr>
        <p:blipFill>
          <a:blip r:embed="rId1"/>
          <a:stretch>
            <a:fillRect/>
          </a:stretch>
        </p:blipFill>
        <p:spPr>
          <a:xfrm>
            <a:off x="2093913" y="1187450"/>
            <a:ext cx="7997825" cy="4716463"/>
          </a:xfrm>
          <a:prstGeom prst="rect">
            <a:avLst/>
          </a:prstGeom>
          <a:noFill/>
          <a:ln w="9525">
            <a:noFill/>
          </a:ln>
        </p:spPr>
      </p:pic>
      <p:sp>
        <p:nvSpPr>
          <p:cNvPr id="45061" name="圆角矩形标注 1"/>
          <p:cNvSpPr/>
          <p:nvPr/>
        </p:nvSpPr>
        <p:spPr>
          <a:xfrm>
            <a:off x="3079750" y="1187450"/>
            <a:ext cx="1933575" cy="558800"/>
          </a:xfrm>
          <a:prstGeom prst="wedgeRoundRectCallout">
            <a:avLst>
              <a:gd name="adj1" fmla="val 72134"/>
              <a:gd name="adj2" fmla="val -13153"/>
              <a:gd name="adj3" fmla="val 16667"/>
            </a:avLst>
          </a:prstGeom>
          <a:solidFill>
            <a:schemeClr val="bg1"/>
          </a:solidFill>
          <a:ln w="28575" cap="flat" cmpd="sng">
            <a:solidFill>
              <a:srgbClr val="77828D"/>
            </a:solidFill>
            <a:prstDash val="solid"/>
            <a:round/>
            <a:headEnd type="none" w="med" len="med"/>
            <a:tailEnd type="none" w="med" len="med"/>
          </a:ln>
        </p:spPr>
        <p:txBody>
          <a:bodyPr wrap="square" lIns="91440" tIns="45720" rIns="91440" bIns="45720" anchor="t" anchorCtr="0"/>
          <a:p>
            <a:pPr>
              <a:buSzTx/>
            </a:pPr>
            <a:r>
              <a:rPr lang="zh-CN" altLang="en-US" sz="2800">
                <a:solidFill>
                  <a:srgbClr val="0000CC"/>
                </a:solidFill>
                <a:latin typeface="Arial" panose="020B0604020202020204" pitchFamily="34" charset="0"/>
                <a:ea typeface="宋体" panose="02010600030101010101" pitchFamily="2" charset="-122"/>
              </a:rPr>
              <a:t>总账账户</a:t>
            </a:r>
            <a:endParaRPr lang="zh-CN" altLang="en-US" sz="2800">
              <a:solidFill>
                <a:srgbClr val="0000CC"/>
              </a:solidFill>
              <a:latin typeface="Arial" panose="020B0604020202020204" pitchFamily="34" charset="0"/>
              <a:ea typeface="宋体" panose="02010600030101010101" pitchFamily="2" charset="-122"/>
            </a:endParaRPr>
          </a:p>
        </p:txBody>
      </p:sp>
      <p:sp>
        <p:nvSpPr>
          <p:cNvPr id="45062" name="圆角矩形标注 2"/>
          <p:cNvSpPr/>
          <p:nvPr/>
        </p:nvSpPr>
        <p:spPr>
          <a:xfrm>
            <a:off x="7604125" y="841375"/>
            <a:ext cx="2487613" cy="560388"/>
          </a:xfrm>
          <a:prstGeom prst="wedgeRoundRectCallout">
            <a:avLst>
              <a:gd name="adj1" fmla="val -73713"/>
              <a:gd name="adj2" fmla="val 149319"/>
              <a:gd name="adj3" fmla="val 16667"/>
            </a:avLst>
          </a:prstGeom>
          <a:solidFill>
            <a:schemeClr val="bg1"/>
          </a:solidFill>
          <a:ln w="28575" cap="flat" cmpd="sng">
            <a:solidFill>
              <a:srgbClr val="77828D"/>
            </a:solidFill>
            <a:prstDash val="solid"/>
            <a:round/>
            <a:headEnd type="none" w="med" len="med"/>
            <a:tailEnd type="none" w="med" len="med"/>
          </a:ln>
        </p:spPr>
        <p:txBody>
          <a:bodyPr wrap="square" lIns="91440" tIns="45720" rIns="91440" bIns="45720" anchor="t" anchorCtr="0"/>
          <a:p>
            <a:pPr algn="ctr">
              <a:buSzTx/>
            </a:pPr>
            <a:r>
              <a:rPr lang="zh-CN" altLang="en-US" sz="2800">
                <a:latin typeface="Arial" panose="020B0604020202020204" pitchFamily="34" charset="0"/>
                <a:ea typeface="宋体" panose="02010600030101010101" pitchFamily="2" charset="-122"/>
              </a:rPr>
              <a:t>各明细账账户</a:t>
            </a:r>
            <a:endParaRPr lang="zh-CN" altLang="en-US" sz="2800">
              <a:latin typeface="Arial" panose="020B0604020202020204" pitchFamily="34" charset="0"/>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0" cap="none" spc="0" normalizeH="0" baseline="0" noProof="0" dirty="0" smtClean="0">
                <a:ln>
                  <a:noFill/>
                </a:ln>
                <a:solidFill>
                  <a:srgbClr val="FF0000"/>
                </a:solidFill>
                <a:effectLst/>
                <a:uLnTx/>
                <a:uFillTx/>
                <a:latin typeface="+mn-ea"/>
                <a:ea typeface="+mj-ea"/>
                <a:cs typeface="+mj-cs"/>
              </a:rPr>
              <a:t>三、会计账簿的种类</a:t>
            </a:r>
            <a:endParaRPr kumimoji="0" lang="zh-CN" altLang="en-US" sz="3200" b="1" i="0" u="none" strike="noStrike" kern="0" cap="none" spc="0" normalizeH="0" baseline="0" noProof="0" dirty="0">
              <a:ln>
                <a:noFill/>
              </a:ln>
              <a:solidFill>
                <a:schemeClr val="tx2"/>
              </a:solidFill>
              <a:effectLst/>
              <a:uLnTx/>
              <a:uFillTx/>
              <a:latin typeface="+mj-lt"/>
              <a:ea typeface="+mj-ea"/>
              <a:cs typeface="+mj-cs"/>
            </a:endParaRPr>
          </a:p>
        </p:txBody>
      </p:sp>
      <p:sp>
        <p:nvSpPr>
          <p:cNvPr id="46083" name="Rectangle 3"/>
          <p:cNvSpPr txBox="1"/>
          <p:nvPr/>
        </p:nvSpPr>
        <p:spPr>
          <a:xfrm>
            <a:off x="961390" y="1359535"/>
            <a:ext cx="5495290" cy="473710"/>
          </a:xfrm>
          <a:prstGeom prst="rect">
            <a:avLst/>
          </a:prstGeom>
          <a:noFill/>
          <a:ln w="9525">
            <a:noFill/>
          </a:ln>
        </p:spPr>
        <p:txBody>
          <a:bodyPr anchor="t" anchorCtr="0"/>
          <a:p>
            <a:pPr marL="469900" indent="-469900">
              <a:lnSpc>
                <a:spcPct val="100000"/>
              </a:lnSpc>
              <a:spcBef>
                <a:spcPct val="20000"/>
              </a:spcBef>
              <a:buClr>
                <a:schemeClr val="accent2"/>
              </a:buClr>
              <a:buSzTx/>
              <a:buFont typeface="Wingdings 2" panose="05020102010507070707" pitchFamily="18" charset="2"/>
            </a:pPr>
            <a:r>
              <a:rPr lang="zh-CN" altLang="en-US" sz="2800" dirty="0">
                <a:solidFill>
                  <a:srgbClr val="FF0000"/>
                </a:solidFill>
                <a:latin typeface="黑体" panose="02010609060101010101" pitchFamily="49" charset="-122"/>
                <a:ea typeface="黑体" panose="02010609060101010101" pitchFamily="49" charset="-122"/>
              </a:rPr>
              <a:t>账簿分类及用途总结</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26628" name="矩形 2"/>
          <p:cNvSpPr/>
          <p:nvPr/>
        </p:nvSpPr>
        <p:spPr>
          <a:xfrm>
            <a:off x="911225" y="1845945"/>
            <a:ext cx="10509885" cy="4213225"/>
          </a:xfrm>
          <a:prstGeom prst="rect">
            <a:avLst/>
          </a:prstGeom>
          <a:solidFill>
            <a:schemeClr val="bg1"/>
          </a:solidFill>
          <a:ln w="9525">
            <a:noFill/>
          </a:ln>
        </p:spPr>
        <p:txBody>
          <a:bodyPr wrap="square" anchor="t">
            <a:noAutofit/>
          </a:bodyPr>
          <a:p>
            <a:pPr marL="457200" indent="-457200" fontAlgn="base">
              <a:lnSpc>
                <a:spcPct val="150000"/>
              </a:lnSpc>
              <a:buClr>
                <a:srgbClr val="FF0000"/>
              </a:buClr>
              <a:buFont typeface="Wingdings" panose="05000000000000000000" pitchFamily="2" charset="2"/>
              <a:buChar char="p"/>
            </a:pPr>
            <a:r>
              <a:rPr lang="zh-CN" altLang="en-US" sz="2600" strike="noStrike" noProof="1" dirty="0">
                <a:solidFill>
                  <a:srgbClr val="0000CC"/>
                </a:solidFill>
                <a:latin typeface="楷体" panose="02010609060101010101" pitchFamily="49" charset="-122"/>
                <a:ea typeface="楷体" panose="02010609060101010101" pitchFamily="49" charset="-122"/>
                <a:cs typeface="+mn-cs"/>
              </a:rPr>
              <a:t>总账、银行存款日记账、现金日记账</a:t>
            </a:r>
            <a:endParaRPr lang="en-US" altLang="zh-CN" sz="2600" strike="noStrike" noProof="1" dirty="0">
              <a:solidFill>
                <a:srgbClr val="0000CC"/>
              </a:solidFill>
              <a:latin typeface="楷体" panose="02010609060101010101" pitchFamily="49" charset="-122"/>
              <a:ea typeface="楷体" panose="02010609060101010101" pitchFamily="49" charset="-122"/>
            </a:endParaRPr>
          </a:p>
          <a:p>
            <a:pPr lvl="2" indent="-457200" eaLnBrk="1" fontAlgn="base" hangingPunct="1">
              <a:lnSpc>
                <a:spcPct val="150000"/>
              </a:lnSpc>
              <a:buClr>
                <a:srgbClr val="FF0000"/>
              </a:buClr>
              <a:buFont typeface="Wingdings" panose="05000000000000000000" pitchFamily="2" charset="2"/>
              <a:buChar char="Ø"/>
            </a:pPr>
            <a:r>
              <a:rPr lang="zh-CN" altLang="en-US" sz="2600" strike="noStrike" noProof="1" dirty="0">
                <a:latin typeface="楷体" panose="02010609060101010101" pitchFamily="49" charset="-122"/>
                <a:ea typeface="楷体" panose="02010609060101010101" pitchFamily="49" charset="-122"/>
                <a:cs typeface="+mn-cs"/>
              </a:rPr>
              <a:t>订本式；三栏式</a:t>
            </a:r>
            <a:endParaRPr lang="en-US" altLang="zh-CN" sz="2600" strike="noStrike" noProof="1" dirty="0">
              <a:latin typeface="楷体" panose="02010609060101010101" pitchFamily="49" charset="-122"/>
              <a:ea typeface="楷体" panose="02010609060101010101" pitchFamily="49" charset="-122"/>
            </a:endParaRPr>
          </a:p>
          <a:p>
            <a:pPr marL="457200" indent="-457200" fontAlgn="base">
              <a:lnSpc>
                <a:spcPct val="150000"/>
              </a:lnSpc>
              <a:buClr>
                <a:srgbClr val="FF0000"/>
              </a:buClr>
              <a:buFont typeface="Wingdings" panose="05000000000000000000" pitchFamily="2" charset="2"/>
              <a:buChar char="p"/>
            </a:pPr>
            <a:r>
              <a:rPr lang="zh-CN" altLang="en-US" sz="2600" strike="noStrike" noProof="1" dirty="0">
                <a:solidFill>
                  <a:srgbClr val="0000CC"/>
                </a:solidFill>
                <a:latin typeface="楷体" panose="02010609060101010101" pitchFamily="49" charset="-122"/>
                <a:ea typeface="楷体" panose="02010609060101010101" pitchFamily="49" charset="-122"/>
                <a:cs typeface="+mn-cs"/>
              </a:rPr>
              <a:t>各类明细账：</a:t>
            </a:r>
            <a:r>
              <a:rPr lang="zh-CN" altLang="en-US" sz="2600" strike="noStrike" noProof="1" dirty="0">
                <a:latin typeface="楷体" panose="02010609060101010101" pitchFamily="49" charset="-122"/>
                <a:ea typeface="楷体" panose="02010609060101010101" pitchFamily="49" charset="-122"/>
                <a:cs typeface="+mn-cs"/>
              </a:rPr>
              <a:t>活页式；三栏式（债权债务）、数量金额式</a:t>
            </a:r>
            <a:r>
              <a:rPr lang="zh-CN" altLang="en-US" sz="2600" strike="noStrike" noProof="1" dirty="0">
                <a:latin typeface="楷体" panose="02010609060101010101" pitchFamily="49" charset="-122"/>
                <a:ea typeface="楷体" panose="02010609060101010101" pitchFamily="49" charset="-122"/>
                <a:cs typeface="+mn-cs"/>
                <a:sym typeface="黑体" panose="02010609060101010101" pitchFamily="49" charset="-122"/>
              </a:rPr>
              <a:t>（存货）</a:t>
            </a:r>
            <a:r>
              <a:rPr lang="zh-CN" altLang="en-US" sz="2600" strike="noStrike" noProof="1" dirty="0">
                <a:latin typeface="楷体" panose="02010609060101010101" pitchFamily="49" charset="-122"/>
                <a:ea typeface="楷体" panose="02010609060101010101" pitchFamily="49" charset="-122"/>
                <a:cs typeface="+mn-cs"/>
              </a:rPr>
              <a:t>、多栏式（收入、费用等）；卡片式（固定资产）。</a:t>
            </a:r>
            <a:endParaRPr lang="en-US" altLang="zh-CN" sz="2600" strike="noStrike" noProof="1" dirty="0">
              <a:latin typeface="楷体" panose="02010609060101010101" pitchFamily="49" charset="-122"/>
              <a:ea typeface="楷体" panose="02010609060101010101" pitchFamily="49" charset="-122"/>
            </a:endParaRPr>
          </a:p>
          <a:p>
            <a:pPr lvl="0" indent="-457200" eaLnBrk="1" fontAlgn="base" hangingPunct="1">
              <a:lnSpc>
                <a:spcPct val="150000"/>
              </a:lnSpc>
              <a:buClr>
                <a:srgbClr val="FF0000"/>
              </a:buClr>
              <a:buFont typeface="Wingdings" panose="05000000000000000000" charset="0"/>
              <a:buChar char="p"/>
            </a:pPr>
            <a:r>
              <a:rPr lang="zh-CN" altLang="en-US" sz="2600" strike="noStrike" noProof="1" dirty="0">
                <a:solidFill>
                  <a:srgbClr val="0000CC"/>
                </a:solidFill>
                <a:latin typeface="楷体" panose="02010609060101010101" pitchFamily="49" charset="-122"/>
                <a:ea typeface="楷体" panose="02010609060101010101" pitchFamily="49" charset="-122"/>
                <a:cs typeface="+mn-cs"/>
              </a:rPr>
              <a:t>登记方法</a:t>
            </a:r>
            <a:r>
              <a:rPr lang="zh-CN" altLang="en-US" sz="2600" strike="noStrike" noProof="1" dirty="0">
                <a:latin typeface="楷体" panose="02010609060101010101" pitchFamily="49" charset="-122"/>
                <a:ea typeface="楷体" panose="02010609060101010101" pitchFamily="49" charset="-122"/>
                <a:cs typeface="+mn-cs"/>
              </a:rPr>
              <a:t>：除</a:t>
            </a:r>
            <a:r>
              <a:rPr lang="zh-CN" altLang="en-US" sz="2600" strike="noStrike" noProof="1" dirty="0">
                <a:solidFill>
                  <a:srgbClr val="C00000"/>
                </a:solidFill>
                <a:latin typeface="楷体" panose="02010609060101010101" pitchFamily="49" charset="-122"/>
                <a:ea typeface="楷体" panose="02010609060101010101" pitchFamily="49" charset="-122"/>
                <a:cs typeface="+mn-cs"/>
              </a:rPr>
              <a:t>银行存款日记账和现金日记账必须逐日逐笔登记外</a:t>
            </a:r>
            <a:r>
              <a:rPr lang="zh-CN" altLang="en-US" sz="2600" strike="noStrike" noProof="1" dirty="0">
                <a:latin typeface="楷体" panose="02010609060101010101" pitchFamily="49" charset="-122"/>
                <a:ea typeface="楷体" panose="02010609060101010101" pitchFamily="49" charset="-122"/>
                <a:cs typeface="+mn-cs"/>
              </a:rPr>
              <a:t>，</a:t>
            </a:r>
            <a:r>
              <a:rPr lang="en-US" altLang="zh-CN" sz="2600" strike="noStrike" noProof="1" dirty="0">
                <a:latin typeface="楷体" panose="02010609060101010101" pitchFamily="49" charset="-122"/>
                <a:ea typeface="楷体" panose="02010609060101010101" pitchFamily="49" charset="-122"/>
                <a:cs typeface="+mn-cs"/>
              </a:rPr>
              <a:t>  </a:t>
            </a:r>
            <a:r>
              <a:rPr lang="zh-CN" altLang="en-US" sz="2600" strike="noStrike" noProof="1" dirty="0">
                <a:latin typeface="楷体" panose="02010609060101010101" pitchFamily="49" charset="-122"/>
                <a:ea typeface="楷体" panose="02010609060101010101" pitchFamily="49" charset="-122"/>
                <a:cs typeface="+mn-cs"/>
              </a:rPr>
              <a:t>其他只需逐笔登记。</a:t>
            </a:r>
            <a:endParaRPr lang="zh-CN" altLang="en-US" sz="2600" strike="noStrike" noProof="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2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628">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662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662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第二节  </a:t>
            </a:r>
            <a:r>
              <a:rPr lang="zh-CN" altLang="en-US" sz="3200" dirty="0">
                <a:solidFill>
                  <a:srgbClr val="FF0000"/>
                </a:solidFill>
                <a:latin typeface="Times New Roman" panose="02020603050405020304" pitchFamily="18" charset="0"/>
              </a:rPr>
              <a:t>会计账簿的设置和登记  </a:t>
            </a:r>
            <a:endParaRPr lang="zh-CN" altLang="en-US" sz="3200" dirty="0">
              <a:solidFill>
                <a:srgbClr val="FF0000"/>
              </a:solidFill>
              <a:latin typeface="Times New Roman" panose="02020603050405020304" pitchFamily="18" charset="0"/>
              <a:ea typeface="Times New Roman" panose="02020603050405020304" pitchFamily="18" charset="0"/>
            </a:endParaRPr>
          </a:p>
        </p:txBody>
      </p:sp>
      <p:sp>
        <p:nvSpPr>
          <p:cNvPr id="47106" name="Rectangle 3"/>
          <p:cNvSpPr/>
          <p:nvPr>
            <p:ph idx="1"/>
          </p:nvPr>
        </p:nvSpPr>
        <p:spPr>
          <a:xfrm>
            <a:off x="837565" y="836930"/>
            <a:ext cx="10743565" cy="4973320"/>
          </a:xfrm>
        </p:spPr>
        <p:txBody>
          <a:bodyPr vert="horz" wrap="square" lIns="91440" tIns="45720" rIns="91440" bIns="45720" anchor="t" anchorCtr="0"/>
          <a:p>
            <a:pPr algn="just" eaLnBrk="1" hangingPunct="1">
              <a:lnSpc>
                <a:spcPct val="200000"/>
              </a:lnSpc>
              <a:spcBef>
                <a:spcPct val="0"/>
              </a:spcBef>
              <a:buClr>
                <a:srgbClr val="FF0000"/>
              </a:buClr>
              <a:buFont typeface="Wingdings" panose="05000000000000000000" charset="0"/>
              <a:buChar char="p"/>
            </a:pPr>
            <a:r>
              <a:rPr lang="zh-CN" altLang="en-US" sz="3000" dirty="0">
                <a:solidFill>
                  <a:srgbClr val="FF0000"/>
                </a:solidFill>
                <a:latin typeface="黑体" panose="02010609060101010101" pitchFamily="49" charset="-122"/>
              </a:rPr>
              <a:t>一、会计账簿的设置原则 </a:t>
            </a:r>
            <a:endParaRPr lang="zh-CN" altLang="en-US" sz="3000" dirty="0">
              <a:solidFill>
                <a:srgbClr val="FF0000"/>
              </a:solidFill>
              <a:latin typeface="黑体" panose="02010609060101010101" pitchFamily="49" charset="-122"/>
            </a:endParaRPr>
          </a:p>
          <a:p>
            <a:pPr eaLnBrk="1" hangingPunct="1">
              <a:lnSpc>
                <a:spcPct val="200000"/>
              </a:lnSpc>
              <a:spcBef>
                <a:spcPct val="0"/>
              </a:spcBef>
              <a:buFont typeface="Wingdings" panose="05000000000000000000" pitchFamily="2" charset="2"/>
              <a:buChar char="Ø"/>
            </a:pPr>
            <a:r>
              <a:rPr lang="zh-CN" altLang="en-US" dirty="0">
                <a:solidFill>
                  <a:schemeClr val="tx2"/>
                </a:solidFill>
                <a:latin typeface="楷体" panose="02010609060101010101" pitchFamily="49" charset="-122"/>
                <a:ea typeface="楷体" panose="02010609060101010101" pitchFamily="49" charset="-122"/>
              </a:rPr>
              <a:t>账簿的设置要能保证连续、系统、全面地反映和监督经济活动情况</a:t>
            </a:r>
            <a:r>
              <a:rPr lang="en-US" altLang="zh-CN" dirty="0">
                <a:solidFill>
                  <a:schemeClr val="tx2"/>
                </a:solidFill>
                <a:latin typeface="楷体" panose="02010609060101010101" pitchFamily="49" charset="-122"/>
                <a:ea typeface="楷体" panose="02010609060101010101" pitchFamily="49" charset="-122"/>
              </a:rPr>
              <a:t>,</a:t>
            </a:r>
            <a:r>
              <a:rPr lang="zh-CN" altLang="en-US" dirty="0">
                <a:solidFill>
                  <a:schemeClr val="tx2"/>
                </a:solidFill>
                <a:latin typeface="楷体" panose="02010609060101010101" pitchFamily="49" charset="-122"/>
                <a:ea typeface="楷体" panose="02010609060101010101" pitchFamily="49" charset="-122"/>
              </a:rPr>
              <a:t>满足经济管理的需要</a:t>
            </a:r>
            <a:r>
              <a:rPr lang="en-US" altLang="zh-CN" dirty="0">
                <a:solidFill>
                  <a:schemeClr val="tx2"/>
                </a:solidFill>
                <a:latin typeface="楷体" panose="02010609060101010101" pitchFamily="49" charset="-122"/>
                <a:ea typeface="楷体" panose="02010609060101010101" pitchFamily="49" charset="-122"/>
              </a:rPr>
              <a:t>,</a:t>
            </a:r>
            <a:r>
              <a:rPr lang="zh-CN" altLang="en-US" dirty="0">
                <a:solidFill>
                  <a:schemeClr val="tx2"/>
                </a:solidFill>
                <a:latin typeface="楷体" panose="02010609060101010101" pitchFamily="49" charset="-122"/>
                <a:ea typeface="楷体" panose="02010609060101010101" pitchFamily="49" charset="-122"/>
              </a:rPr>
              <a:t>为经济管理提供总括的核算资料和明细的核算资料。</a:t>
            </a:r>
            <a:endParaRPr lang="zh-CN" altLang="en-US" dirty="0">
              <a:solidFill>
                <a:schemeClr val="tx2"/>
              </a:solidFill>
              <a:latin typeface="楷体" panose="02010609060101010101" pitchFamily="49" charset="-122"/>
              <a:ea typeface="楷体" panose="02010609060101010101" pitchFamily="49" charset="-122"/>
            </a:endParaRPr>
          </a:p>
          <a:p>
            <a:pPr eaLnBrk="1" hangingPunct="1">
              <a:lnSpc>
                <a:spcPct val="200000"/>
              </a:lnSpc>
              <a:spcBef>
                <a:spcPct val="0"/>
              </a:spcBef>
              <a:buFont typeface="Wingdings" panose="05000000000000000000" pitchFamily="2" charset="2"/>
              <a:buChar char="Ø"/>
            </a:pPr>
            <a:r>
              <a:rPr lang="zh-CN" altLang="en-US" dirty="0">
                <a:solidFill>
                  <a:schemeClr val="tx2"/>
                </a:solidFill>
                <a:latin typeface="楷体" panose="02010609060101010101" pitchFamily="49" charset="-122"/>
                <a:ea typeface="楷体" panose="02010609060101010101" pitchFamily="49" charset="-122"/>
              </a:rPr>
              <a:t>账簿的设置要能保证组织严密</a:t>
            </a:r>
            <a:r>
              <a:rPr lang="en-US" altLang="zh-CN" dirty="0">
                <a:solidFill>
                  <a:schemeClr val="tx2"/>
                </a:solidFill>
                <a:latin typeface="楷体" panose="02010609060101010101" pitchFamily="49" charset="-122"/>
                <a:ea typeface="楷体" panose="02010609060101010101" pitchFamily="49" charset="-122"/>
              </a:rPr>
              <a:t>,</a:t>
            </a:r>
            <a:r>
              <a:rPr lang="zh-CN" altLang="en-US" dirty="0">
                <a:solidFill>
                  <a:schemeClr val="tx2"/>
                </a:solidFill>
                <a:latin typeface="楷体" panose="02010609060101010101" pitchFamily="49" charset="-122"/>
                <a:ea typeface="楷体" panose="02010609060101010101" pitchFamily="49" charset="-122"/>
              </a:rPr>
              <a:t>各账簿之间既要有明确的分工</a:t>
            </a:r>
            <a:r>
              <a:rPr lang="en-US" altLang="zh-CN" dirty="0">
                <a:solidFill>
                  <a:schemeClr val="tx2"/>
                </a:solidFill>
                <a:latin typeface="楷体" panose="02010609060101010101" pitchFamily="49" charset="-122"/>
                <a:ea typeface="楷体" panose="02010609060101010101" pitchFamily="49" charset="-122"/>
              </a:rPr>
              <a:t>,</a:t>
            </a:r>
            <a:r>
              <a:rPr lang="zh-CN" altLang="en-US" dirty="0">
                <a:solidFill>
                  <a:schemeClr val="tx2"/>
                </a:solidFill>
                <a:latin typeface="楷体" panose="02010609060101010101" pitchFamily="49" charset="-122"/>
                <a:ea typeface="楷体" panose="02010609060101010101" pitchFamily="49" charset="-122"/>
              </a:rPr>
              <a:t>又要有密切的联系</a:t>
            </a:r>
            <a:r>
              <a:rPr lang="en-US" altLang="zh-CN" dirty="0">
                <a:solidFill>
                  <a:schemeClr val="tx2"/>
                </a:solidFill>
                <a:latin typeface="楷体" panose="02010609060101010101" pitchFamily="49" charset="-122"/>
                <a:ea typeface="楷体" panose="02010609060101010101" pitchFamily="49" charset="-122"/>
              </a:rPr>
              <a:t>,</a:t>
            </a:r>
            <a:r>
              <a:rPr lang="zh-CN" altLang="en-US" dirty="0">
                <a:solidFill>
                  <a:schemeClr val="tx2"/>
                </a:solidFill>
                <a:latin typeface="楷体" panose="02010609060101010101" pitchFamily="49" charset="-122"/>
                <a:ea typeface="楷体" panose="02010609060101010101" pitchFamily="49" charset="-122"/>
              </a:rPr>
              <a:t>考虑人力和物力的节约</a:t>
            </a:r>
            <a:r>
              <a:rPr lang="en-US" altLang="zh-CN" dirty="0">
                <a:solidFill>
                  <a:schemeClr val="tx2"/>
                </a:solidFill>
                <a:latin typeface="楷体" panose="02010609060101010101" pitchFamily="49" charset="-122"/>
                <a:ea typeface="楷体" panose="02010609060101010101" pitchFamily="49" charset="-122"/>
              </a:rPr>
              <a:t>,</a:t>
            </a:r>
            <a:r>
              <a:rPr lang="zh-CN" altLang="en-US" dirty="0">
                <a:solidFill>
                  <a:schemeClr val="tx2"/>
                </a:solidFill>
                <a:latin typeface="楷体" panose="02010609060101010101" pitchFamily="49" charset="-122"/>
                <a:ea typeface="楷体" panose="02010609060101010101" pitchFamily="49" charset="-122"/>
              </a:rPr>
              <a:t>力求避免重复或遗漏。</a:t>
            </a:r>
            <a:endParaRPr lang="zh-CN" altLang="en-US" dirty="0">
              <a:solidFill>
                <a:schemeClr val="tx2"/>
              </a:solidFill>
              <a:latin typeface="楷体" panose="02010609060101010101" pitchFamily="49" charset="-122"/>
              <a:ea typeface="楷体" panose="02010609060101010101" pitchFamily="49" charset="-122"/>
            </a:endParaRPr>
          </a:p>
          <a:p>
            <a:pPr eaLnBrk="1" hangingPunct="1">
              <a:lnSpc>
                <a:spcPct val="200000"/>
              </a:lnSpc>
              <a:spcBef>
                <a:spcPct val="0"/>
              </a:spcBef>
              <a:buFont typeface="Wingdings" panose="05000000000000000000" pitchFamily="2" charset="2"/>
              <a:buChar char="Ø"/>
            </a:pPr>
            <a:r>
              <a:rPr lang="zh-CN" altLang="en-US" dirty="0">
                <a:solidFill>
                  <a:schemeClr val="tx2"/>
                </a:solidFill>
                <a:latin typeface="楷体" panose="02010609060101010101" pitchFamily="49" charset="-122"/>
                <a:ea typeface="楷体" panose="02010609060101010101" pitchFamily="49" charset="-122"/>
              </a:rPr>
              <a:t>账簿的格式</a:t>
            </a:r>
            <a:r>
              <a:rPr lang="en-US" altLang="zh-CN" dirty="0">
                <a:solidFill>
                  <a:schemeClr val="tx2"/>
                </a:solidFill>
                <a:latin typeface="楷体" panose="02010609060101010101" pitchFamily="49" charset="-122"/>
                <a:ea typeface="楷体" panose="02010609060101010101" pitchFamily="49" charset="-122"/>
              </a:rPr>
              <a:t>,</a:t>
            </a:r>
            <a:r>
              <a:rPr lang="zh-CN" altLang="en-US" dirty="0">
                <a:solidFill>
                  <a:schemeClr val="tx2"/>
                </a:solidFill>
                <a:latin typeface="楷体" panose="02010609060101010101" pitchFamily="49" charset="-122"/>
                <a:ea typeface="楷体" panose="02010609060101010101" pitchFamily="49" charset="-122"/>
              </a:rPr>
              <a:t>要按照所记录的经济业务的内容和需要提供的核算指标进行设计</a:t>
            </a:r>
            <a:r>
              <a:rPr lang="en-US" altLang="zh-CN" dirty="0">
                <a:solidFill>
                  <a:schemeClr val="tx2"/>
                </a:solidFill>
                <a:latin typeface="楷体" panose="02010609060101010101" pitchFamily="49" charset="-122"/>
                <a:ea typeface="楷体" panose="02010609060101010101" pitchFamily="49" charset="-122"/>
              </a:rPr>
              <a:t>,</a:t>
            </a:r>
            <a:r>
              <a:rPr lang="zh-CN" altLang="en-US" dirty="0">
                <a:solidFill>
                  <a:schemeClr val="tx2"/>
                </a:solidFill>
                <a:latin typeface="楷体" panose="02010609060101010101" pitchFamily="49" charset="-122"/>
                <a:ea typeface="楷体" panose="02010609060101010101" pitchFamily="49" charset="-122"/>
              </a:rPr>
              <a:t>力求简便实用</a:t>
            </a:r>
            <a:r>
              <a:rPr lang="en-US" altLang="zh-CN" dirty="0">
                <a:solidFill>
                  <a:schemeClr val="tx2"/>
                </a:solidFill>
                <a:latin typeface="楷体" panose="02010609060101010101" pitchFamily="49" charset="-122"/>
                <a:ea typeface="楷体" panose="02010609060101010101" pitchFamily="49" charset="-122"/>
              </a:rPr>
              <a:t>,</a:t>
            </a:r>
            <a:r>
              <a:rPr lang="zh-CN" altLang="en-US" dirty="0">
                <a:solidFill>
                  <a:schemeClr val="tx2"/>
                </a:solidFill>
                <a:latin typeface="楷体" panose="02010609060101010101" pitchFamily="49" charset="-122"/>
                <a:ea typeface="楷体" panose="02010609060101010101" pitchFamily="49" charset="-122"/>
              </a:rPr>
              <a:t>避免烦琐复杂</a:t>
            </a:r>
            <a:r>
              <a:rPr lang="zh-CN" altLang="en-US" dirty="0">
                <a:solidFill>
                  <a:schemeClr val="tx2"/>
                </a:solidFill>
                <a:latin typeface="楷体" panose="02010609060101010101" pitchFamily="49" charset="-122"/>
                <a:ea typeface="楷体" panose="02010609060101010101" pitchFamily="49" charset="-122"/>
              </a:rPr>
              <a:t>。</a:t>
            </a:r>
            <a:endParaRPr lang="zh-CN" altLang="en-US" dirty="0">
              <a:solidFill>
                <a:schemeClr val="tx2"/>
              </a:solidFill>
              <a:latin typeface="楷体" panose="02010609060101010101" pitchFamily="49" charset="-122"/>
              <a:ea typeface="楷体" panose="02010609060101010101" pitchFamily="49"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第二节  </a:t>
            </a:r>
            <a:r>
              <a:rPr lang="zh-CN" altLang="en-US" sz="3200" dirty="0">
                <a:solidFill>
                  <a:srgbClr val="FF0000"/>
                </a:solidFill>
                <a:latin typeface="Times New Roman" panose="02020603050405020304" pitchFamily="18" charset="0"/>
              </a:rPr>
              <a:t>会计账簿的设置和登记</a:t>
            </a:r>
            <a:endParaRPr lang="zh-CN" altLang="en-US" sz="3200" dirty="0">
              <a:solidFill>
                <a:srgbClr val="FF0000"/>
              </a:solidFill>
              <a:latin typeface="Times New Roman" panose="02020603050405020304" pitchFamily="18" charset="0"/>
              <a:ea typeface="Times New Roman" panose="02020603050405020304" pitchFamily="18" charset="0"/>
            </a:endParaRPr>
          </a:p>
        </p:txBody>
      </p:sp>
      <p:sp>
        <p:nvSpPr>
          <p:cNvPr id="48130" name="Rectangle 3"/>
          <p:cNvSpPr/>
          <p:nvPr>
            <p:ph idx="1"/>
          </p:nvPr>
        </p:nvSpPr>
        <p:spPr>
          <a:xfrm>
            <a:off x="894080" y="1148080"/>
            <a:ext cx="9523095" cy="769620"/>
          </a:xfrm>
        </p:spPr>
        <p:txBody>
          <a:bodyPr vert="horz" wrap="square" lIns="91440" tIns="45720" rIns="91440" bIns="45720" anchor="t" anchorCtr="0"/>
          <a:p>
            <a:pPr algn="just" eaLnBrk="1" hangingPunct="1">
              <a:lnSpc>
                <a:spcPct val="150000"/>
              </a:lnSpc>
              <a:spcBef>
                <a:spcPct val="0"/>
              </a:spcBef>
            </a:pPr>
            <a:r>
              <a:rPr lang="zh-CN" altLang="en-US" sz="3000" dirty="0">
                <a:solidFill>
                  <a:srgbClr val="FF0000"/>
                </a:solidFill>
                <a:latin typeface="黑体" panose="02010609060101010101" pitchFamily="49" charset="-122"/>
              </a:rPr>
              <a:t>二、会计账簿的基本内容 </a:t>
            </a:r>
            <a:endParaRPr lang="zh-CN" altLang="en-US" sz="3000" dirty="0">
              <a:solidFill>
                <a:srgbClr val="FF0000"/>
              </a:solidFill>
              <a:latin typeface="黑体" panose="02010609060101010101" pitchFamily="49" charset="-122"/>
            </a:endParaRPr>
          </a:p>
        </p:txBody>
      </p:sp>
      <p:grpSp>
        <p:nvGrpSpPr>
          <p:cNvPr id="48131" name="Group 38"/>
          <p:cNvGrpSpPr/>
          <p:nvPr/>
        </p:nvGrpSpPr>
        <p:grpSpPr>
          <a:xfrm>
            <a:off x="911860" y="2060575"/>
            <a:ext cx="10496550" cy="4032250"/>
            <a:chOff x="824" y="2352"/>
            <a:chExt cx="4035" cy="2964"/>
          </a:xfrm>
        </p:grpSpPr>
        <p:sp>
          <p:nvSpPr>
            <p:cNvPr id="48132" name="Text Box 39"/>
            <p:cNvSpPr txBox="1"/>
            <p:nvPr/>
          </p:nvSpPr>
          <p:spPr>
            <a:xfrm>
              <a:off x="824" y="2352"/>
              <a:ext cx="4035" cy="2363"/>
            </a:xfrm>
            <a:prstGeom prst="rect">
              <a:avLst/>
            </a:prstGeom>
            <a:solidFill>
              <a:srgbClr val="FFFF99"/>
            </a:solidFill>
            <a:ln w="9525">
              <a:noFill/>
            </a:ln>
          </p:spPr>
          <p:txBody>
            <a:bodyPr anchor="t" anchorCtr="0"/>
            <a:p>
              <a:pPr algn="just" eaLnBrk="0" hangingPunct="0"/>
              <a:endParaRPr lang="zh-CN" altLang="zh-CN" dirty="0">
                <a:latin typeface="楷体" panose="02010609060101010101" pitchFamily="49" charset="-122"/>
                <a:ea typeface="楷体" panose="02010609060101010101" pitchFamily="49" charset="-122"/>
              </a:endParaRPr>
            </a:p>
          </p:txBody>
        </p:sp>
        <p:grpSp>
          <p:nvGrpSpPr>
            <p:cNvPr id="48133" name="Group 40"/>
            <p:cNvGrpSpPr/>
            <p:nvPr/>
          </p:nvGrpSpPr>
          <p:grpSpPr>
            <a:xfrm>
              <a:off x="1064" y="2458"/>
              <a:ext cx="856" cy="1108"/>
              <a:chOff x="7420" y="3537"/>
              <a:chExt cx="1440" cy="2019"/>
            </a:xfrm>
          </p:grpSpPr>
          <p:sp>
            <p:nvSpPr>
              <p:cNvPr id="48134" name="AutoShape 41"/>
              <p:cNvSpPr/>
              <p:nvPr/>
            </p:nvSpPr>
            <p:spPr>
              <a:xfrm>
                <a:off x="7420" y="3537"/>
                <a:ext cx="1440" cy="2019"/>
              </a:xfrm>
              <a:prstGeom prst="cube">
                <a:avLst>
                  <a:gd name="adj" fmla="val 2958"/>
                </a:avLst>
              </a:prstGeom>
              <a:solidFill>
                <a:srgbClr val="0000CC"/>
              </a:solidFill>
              <a:ln w="9525" cap="flat" cmpd="sng">
                <a:solidFill>
                  <a:srgbClr val="000000"/>
                </a:solidFill>
                <a:prstDash val="solid"/>
                <a:miter/>
                <a:headEnd type="none" w="med" len="med"/>
                <a:tailEnd type="none" w="med" len="med"/>
              </a:ln>
            </p:spPr>
            <p:txBody>
              <a:bodyPr anchor="t" anchorCtr="0"/>
              <a:p>
                <a:endParaRPr lang="zh-CN" altLang="en-US" dirty="0">
                  <a:latin typeface="楷体" panose="02010609060101010101" pitchFamily="49" charset="-122"/>
                  <a:ea typeface="楷体" panose="02010609060101010101" pitchFamily="49" charset="-122"/>
                </a:endParaRPr>
              </a:p>
            </p:txBody>
          </p:sp>
          <p:sp>
            <p:nvSpPr>
              <p:cNvPr id="48135" name="Text Box 42"/>
              <p:cNvSpPr txBox="1"/>
              <p:nvPr/>
            </p:nvSpPr>
            <p:spPr>
              <a:xfrm>
                <a:off x="7525" y="4277"/>
                <a:ext cx="1260" cy="658"/>
              </a:xfrm>
              <a:prstGeom prst="rect">
                <a:avLst/>
              </a:prstGeom>
              <a:solidFill>
                <a:schemeClr val="bg1"/>
              </a:solidFill>
              <a:ln w="9525">
                <a:noFill/>
              </a:ln>
            </p:spPr>
            <p:txBody>
              <a:bodyPr tIns="0" bIns="0" anchor="t" anchorCtr="0"/>
              <a:p>
                <a:pPr algn="ctr" eaLnBrk="0" hangingPunct="0"/>
                <a:r>
                  <a:rPr lang="zh-CN" altLang="en-US" sz="3200" dirty="0">
                    <a:solidFill>
                      <a:srgbClr val="FF0000"/>
                    </a:solidFill>
                    <a:latin typeface="楷体" panose="02010609060101010101" pitchFamily="49" charset="-122"/>
                    <a:ea typeface="楷体" panose="02010609060101010101" pitchFamily="49" charset="-122"/>
                  </a:rPr>
                  <a:t>账  簿</a:t>
                </a:r>
                <a:endParaRPr lang="zh-CN" altLang="en-US" sz="3200" dirty="0">
                  <a:solidFill>
                    <a:srgbClr val="FF0000"/>
                  </a:solidFill>
                  <a:latin typeface="楷体" panose="02010609060101010101" pitchFamily="49" charset="-122"/>
                  <a:ea typeface="楷体" panose="02010609060101010101" pitchFamily="49" charset="-122"/>
                </a:endParaRPr>
              </a:p>
            </p:txBody>
          </p:sp>
        </p:grpSp>
        <p:sp>
          <p:nvSpPr>
            <p:cNvPr id="48136" name="AutoShape 43"/>
            <p:cNvSpPr/>
            <p:nvPr/>
          </p:nvSpPr>
          <p:spPr>
            <a:xfrm>
              <a:off x="824" y="3735"/>
              <a:ext cx="1714" cy="1581"/>
            </a:xfrm>
            <a:prstGeom prst="wedgeRoundRectCallout">
              <a:avLst>
                <a:gd name="adj1" fmla="val -45282"/>
                <a:gd name="adj2" fmla="val -27884"/>
                <a:gd name="adj3" fmla="val 16667"/>
              </a:avLst>
            </a:prstGeom>
            <a:solidFill>
              <a:schemeClr val="bg1"/>
            </a:solidFill>
            <a:ln w="38100" cap="flat" cmpd="sng">
              <a:solidFill>
                <a:srgbClr val="0000CC"/>
              </a:solidFill>
              <a:prstDash val="solid"/>
              <a:miter/>
              <a:headEnd type="none" w="med" len="med"/>
              <a:tailEnd type="none" w="med" len="med"/>
            </a:ln>
          </p:spPr>
          <p:txBody>
            <a:bodyPr tIns="0" bIns="0" anchor="t" anchorCtr="0"/>
            <a:p>
              <a:pPr algn="just" eaLnBrk="0" hangingPunct="0">
                <a:lnSpc>
                  <a:spcPct val="150000"/>
                </a:lnSpc>
              </a:pPr>
              <a:r>
                <a:rPr lang="zh-CN" altLang="en-US" sz="3000" dirty="0">
                  <a:solidFill>
                    <a:srgbClr val="0000CC"/>
                  </a:solidFill>
                  <a:latin typeface="仿宋" panose="02010609060101010101" pitchFamily="49" charset="-122"/>
                  <a:ea typeface="仿宋" panose="02010609060101010101" pitchFamily="49" charset="-122"/>
                </a:rPr>
                <a:t>扉</a:t>
              </a:r>
              <a:r>
                <a:rPr lang="zh-CN" altLang="en-US" sz="2000" dirty="0">
                  <a:solidFill>
                    <a:srgbClr val="0000CC"/>
                  </a:solidFill>
                  <a:latin typeface="Times New Roman" panose="02020603050405020304" pitchFamily="18" charset="0"/>
                  <a:ea typeface="仿宋" panose="02010609060101010101" pitchFamily="49" charset="-122"/>
                </a:rPr>
                <a:t>[fēi]</a:t>
              </a:r>
              <a:r>
                <a:rPr lang="zh-CN" altLang="en-US" sz="3000" dirty="0">
                  <a:solidFill>
                    <a:srgbClr val="0000CC"/>
                  </a:solidFill>
                  <a:latin typeface="仿宋" panose="02010609060101010101" pitchFamily="49" charset="-122"/>
                  <a:ea typeface="仿宋" panose="02010609060101010101" pitchFamily="49" charset="-122"/>
                </a:rPr>
                <a:t>页：</a:t>
              </a:r>
              <a:r>
                <a:rPr lang="zh-CN" altLang="en-US" sz="3000" dirty="0">
                  <a:latin typeface="仿宋" panose="02010609060101010101" pitchFamily="49" charset="-122"/>
                  <a:ea typeface="仿宋" panose="02010609060101010101" pitchFamily="49" charset="-122"/>
                </a:rPr>
                <a:t>科目索引、账簿使用登记表（或账簿启用表）</a:t>
              </a:r>
              <a:endParaRPr lang="zh-CN" altLang="en-US" sz="3000" dirty="0">
                <a:latin typeface="仿宋" panose="02010609060101010101" pitchFamily="49" charset="-122"/>
                <a:ea typeface="仿宋" panose="02010609060101010101" pitchFamily="49" charset="-122"/>
              </a:endParaRPr>
            </a:p>
          </p:txBody>
        </p:sp>
        <p:sp>
          <p:nvSpPr>
            <p:cNvPr id="48137" name="AutoShape 44"/>
            <p:cNvSpPr/>
            <p:nvPr/>
          </p:nvSpPr>
          <p:spPr>
            <a:xfrm>
              <a:off x="2553" y="3727"/>
              <a:ext cx="2306" cy="1588"/>
            </a:xfrm>
            <a:prstGeom prst="wedgeRoundRectCallout">
              <a:avLst>
                <a:gd name="adj1" fmla="val -47486"/>
                <a:gd name="adj2" fmla="val -21153"/>
                <a:gd name="adj3" fmla="val 16667"/>
              </a:avLst>
            </a:prstGeom>
            <a:solidFill>
              <a:schemeClr val="bg1"/>
            </a:solidFill>
            <a:ln w="38100" cap="flat" cmpd="sng">
              <a:solidFill>
                <a:srgbClr val="00B050"/>
              </a:solidFill>
              <a:prstDash val="solid"/>
              <a:miter/>
              <a:headEnd type="none" w="med" len="med"/>
              <a:tailEnd type="none" w="med" len="med"/>
            </a:ln>
          </p:spPr>
          <p:txBody>
            <a:bodyPr tIns="0" bIns="0" anchor="t" anchorCtr="0"/>
            <a:p>
              <a:pPr eaLnBrk="0" hangingPunct="0">
                <a:lnSpc>
                  <a:spcPct val="150000"/>
                </a:lnSpc>
              </a:pPr>
              <a:r>
                <a:rPr lang="zh-CN" altLang="en-US" sz="3200" dirty="0">
                  <a:solidFill>
                    <a:srgbClr val="0000CC"/>
                  </a:solidFill>
                  <a:latin typeface="仿宋" panose="02010609060101010101" pitchFamily="49" charset="-122"/>
                  <a:ea typeface="仿宋" panose="02010609060101010101" pitchFamily="49" charset="-122"/>
                </a:rPr>
                <a:t>账 页：</a:t>
              </a:r>
              <a:r>
                <a:rPr lang="zh-CN" altLang="en-US" sz="3200" dirty="0">
                  <a:latin typeface="仿宋" panose="02010609060101010101" pitchFamily="49" charset="-122"/>
                  <a:ea typeface="仿宋" panose="02010609060101010101" pitchFamily="49" charset="-122"/>
                </a:rPr>
                <a:t>格式不一，记录具体经济业务内容。</a:t>
              </a:r>
              <a:endParaRPr lang="zh-CN" altLang="en-US" sz="3200" dirty="0">
                <a:latin typeface="仿宋" panose="02010609060101010101" pitchFamily="49" charset="-122"/>
                <a:ea typeface="仿宋" panose="02010609060101010101" pitchFamily="49" charset="-122"/>
              </a:endParaRPr>
            </a:p>
          </p:txBody>
        </p:sp>
        <p:sp>
          <p:nvSpPr>
            <p:cNvPr id="48138" name="AutoShape 45"/>
            <p:cNvSpPr/>
            <p:nvPr/>
          </p:nvSpPr>
          <p:spPr>
            <a:xfrm>
              <a:off x="2113" y="2429"/>
              <a:ext cx="2566" cy="1140"/>
            </a:xfrm>
            <a:prstGeom prst="wedgeRoundRectCallout">
              <a:avLst>
                <a:gd name="adj1" fmla="val 25639"/>
                <a:gd name="adj2" fmla="val 50319"/>
                <a:gd name="adj3" fmla="val 16667"/>
              </a:avLst>
            </a:prstGeom>
            <a:solidFill>
              <a:schemeClr val="bg1"/>
            </a:solidFill>
            <a:ln w="38100" cap="flat" cmpd="sng">
              <a:solidFill>
                <a:srgbClr val="FF0000"/>
              </a:solidFill>
              <a:prstDash val="solid"/>
              <a:miter/>
              <a:headEnd type="none" w="med" len="med"/>
              <a:tailEnd type="none" w="med" len="med"/>
            </a:ln>
          </p:spPr>
          <p:txBody>
            <a:bodyPr tIns="0" bIns="0" anchor="t" anchorCtr="0"/>
            <a:p>
              <a:pPr algn="just" eaLnBrk="0" hangingPunct="0">
                <a:lnSpc>
                  <a:spcPct val="150000"/>
                </a:lnSpc>
              </a:pPr>
              <a:r>
                <a:rPr lang="zh-CN" altLang="en-US" sz="3000" dirty="0">
                  <a:solidFill>
                    <a:srgbClr val="0000CC"/>
                  </a:solidFill>
                  <a:latin typeface="仿宋" panose="02010609060101010101" pitchFamily="49" charset="-122"/>
                  <a:ea typeface="仿宋" panose="02010609060101010101" pitchFamily="49" charset="-122"/>
                </a:rPr>
                <a:t>封 面</a:t>
              </a:r>
              <a:r>
                <a:rPr lang="zh-CN" altLang="en-US" sz="3000" dirty="0">
                  <a:latin typeface="仿宋" panose="02010609060101010101" pitchFamily="49" charset="-122"/>
                  <a:ea typeface="仿宋" panose="02010609060101010101" pitchFamily="49" charset="-122"/>
                </a:rPr>
                <a:t>（含封底）：账簿名称、记账单位名称。保护账页。</a:t>
              </a:r>
              <a:endParaRPr lang="zh-CN" altLang="en-US" sz="3000" dirty="0">
                <a:latin typeface="仿宋" panose="02010609060101010101" pitchFamily="49" charset="-122"/>
                <a:ea typeface="仿宋" panose="02010609060101010101" pitchFamily="49" charset="-122"/>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Rectangle 2"/>
          <p:cNvSpPr/>
          <p:nvPr/>
        </p:nvSpPr>
        <p:spPr>
          <a:xfrm>
            <a:off x="2063750" y="1268413"/>
            <a:ext cx="8001000" cy="676275"/>
          </a:xfrm>
          <a:prstGeom prst="rect">
            <a:avLst/>
          </a:prstGeom>
          <a:noFill/>
          <a:ln w="9525">
            <a:noFill/>
          </a:ln>
        </p:spPr>
        <p:txBody>
          <a:bodyPr anchor="ctr" anchorCtr="0"/>
          <a:p>
            <a:r>
              <a:rPr lang="zh-CN" altLang="en-US" sz="3600" b="1" dirty="0">
                <a:solidFill>
                  <a:srgbClr val="FF0000"/>
                </a:solidFill>
                <a:latin typeface="宋体" panose="02010600030101010101" pitchFamily="2" charset="-122"/>
                <a:ea typeface="黑体" panose="02010609060101010101" pitchFamily="49" charset="-122"/>
              </a:rPr>
              <a:t>第六章  会计账簿</a:t>
            </a:r>
            <a:endParaRPr lang="zh-CN" altLang="en-US" sz="3600" b="1" dirty="0">
              <a:solidFill>
                <a:srgbClr val="FF0000"/>
              </a:solidFill>
              <a:latin typeface="宋体" panose="02010600030101010101" pitchFamily="2" charset="-122"/>
              <a:ea typeface="黑体" panose="02010609060101010101" pitchFamily="49" charset="-122"/>
            </a:endParaRPr>
          </a:p>
        </p:txBody>
      </p:sp>
      <p:sp>
        <p:nvSpPr>
          <p:cNvPr id="65546" name="Rectangle 10"/>
          <p:cNvSpPr>
            <a:spLocks noGrp="1"/>
          </p:cNvSpPr>
          <p:nvPr>
            <p:ph type="subTitle" idx="1"/>
          </p:nvPr>
        </p:nvSpPr>
        <p:spPr>
          <a:xfrm>
            <a:off x="3863975" y="2493010"/>
            <a:ext cx="5902325" cy="4267835"/>
          </a:xfrm>
          <a:ln w="57150" cmpd="thinThick">
            <a:solidFill>
              <a:srgbClr val="20517C"/>
            </a:solidFill>
            <a:miter/>
          </a:ln>
        </p:spPr>
        <p:txBody>
          <a:bodyPr vert="horz" wrap="square" lIns="91440" tIns="45720" rIns="91440" bIns="45720" anchor="t" anchorCtr="0"/>
          <a:p>
            <a:pPr marL="444500" indent="-444500" algn="just" eaLnBrk="1" hangingPunct="1">
              <a:lnSpc>
                <a:spcPct val="150000"/>
              </a:lnSpc>
              <a:buClr>
                <a:srgbClr val="FF0000"/>
              </a:buClr>
              <a:buSzTx/>
              <a:buFont typeface="Wingdings" panose="05000000000000000000" pitchFamily="2" charset="2"/>
              <a:buChar char="p"/>
            </a:pPr>
            <a:r>
              <a:rPr lang="zh-CN" altLang="en-US" sz="2800" dirty="0">
                <a:solidFill>
                  <a:srgbClr val="000000"/>
                </a:solidFill>
                <a:latin typeface="楷体" panose="02010609060101010101" pitchFamily="49" charset="-122"/>
                <a:ea typeface="楷体" panose="02010609060101010101" pitchFamily="49" charset="-122"/>
                <a:cs typeface="+mn-cs"/>
              </a:rPr>
              <a:t>会计账簿的概念、意义和种类；</a:t>
            </a:r>
            <a:endParaRPr lang="en-US" altLang="zh-CN" sz="2800" dirty="0">
              <a:solidFill>
                <a:srgbClr val="000000"/>
              </a:solidFill>
              <a:latin typeface="楷体" panose="02010609060101010101" pitchFamily="49" charset="-122"/>
              <a:ea typeface="楷体" panose="02010609060101010101" pitchFamily="49" charset="-122"/>
              <a:cs typeface="+mn-cs"/>
            </a:endParaRPr>
          </a:p>
          <a:p>
            <a:pPr marL="444500" indent="-444500" algn="just" eaLnBrk="1" hangingPunct="1">
              <a:lnSpc>
                <a:spcPct val="150000"/>
              </a:lnSpc>
              <a:buClr>
                <a:srgbClr val="FF0000"/>
              </a:buClr>
              <a:buSzTx/>
              <a:buFont typeface="Wingdings" panose="05000000000000000000" pitchFamily="2" charset="2"/>
              <a:buChar char="p"/>
            </a:pPr>
            <a:r>
              <a:rPr lang="zh-CN" altLang="en-US" sz="2800" dirty="0">
                <a:solidFill>
                  <a:srgbClr val="000000"/>
                </a:solidFill>
                <a:latin typeface="楷体" panose="02010609060101010101" pitchFamily="49" charset="-122"/>
                <a:ea typeface="楷体" panose="02010609060101010101" pitchFamily="49" charset="-122"/>
                <a:cs typeface="+mn-cs"/>
              </a:rPr>
              <a:t>会计账簿的设置与登记；</a:t>
            </a:r>
            <a:endParaRPr lang="en-US" altLang="zh-CN" sz="2800" dirty="0">
              <a:solidFill>
                <a:srgbClr val="000000"/>
              </a:solidFill>
              <a:latin typeface="楷体" panose="02010609060101010101" pitchFamily="49" charset="-122"/>
              <a:ea typeface="楷体" panose="02010609060101010101" pitchFamily="49" charset="-122"/>
              <a:cs typeface="+mn-cs"/>
            </a:endParaRPr>
          </a:p>
          <a:p>
            <a:pPr marL="444500" indent="-444500" algn="just" eaLnBrk="1" hangingPunct="1">
              <a:lnSpc>
                <a:spcPct val="150000"/>
              </a:lnSpc>
              <a:buClr>
                <a:srgbClr val="FF0000"/>
              </a:buClr>
              <a:buSzTx/>
              <a:buFont typeface="Wingdings" panose="05000000000000000000" pitchFamily="2" charset="2"/>
              <a:buChar char="p"/>
            </a:pPr>
            <a:r>
              <a:rPr lang="zh-CN" altLang="en-US" sz="2800" dirty="0">
                <a:solidFill>
                  <a:srgbClr val="000000"/>
                </a:solidFill>
                <a:latin typeface="楷体" panose="02010609060101010101" pitchFamily="49" charset="-122"/>
                <a:ea typeface="楷体" panose="02010609060101010101" pitchFamily="49" charset="-122"/>
                <a:cs typeface="+mn-cs"/>
              </a:rPr>
              <a:t>会计账簿的启用与登记规则；</a:t>
            </a:r>
            <a:endParaRPr lang="zh-CN" altLang="en-US" sz="2800" dirty="0">
              <a:solidFill>
                <a:srgbClr val="000000"/>
              </a:solidFill>
              <a:latin typeface="楷体" panose="02010609060101010101" pitchFamily="49" charset="-122"/>
              <a:ea typeface="楷体" panose="02010609060101010101" pitchFamily="49" charset="-122"/>
              <a:cs typeface="+mn-cs"/>
            </a:endParaRPr>
          </a:p>
          <a:p>
            <a:pPr marL="444500" indent="-444500" algn="just" eaLnBrk="1" hangingPunct="1">
              <a:lnSpc>
                <a:spcPct val="150000"/>
              </a:lnSpc>
              <a:buClr>
                <a:srgbClr val="FF0000"/>
              </a:buClr>
              <a:buSzTx/>
              <a:buFont typeface="Wingdings" panose="05000000000000000000" pitchFamily="2" charset="2"/>
              <a:buChar char="p"/>
            </a:pPr>
            <a:r>
              <a:rPr lang="zh-CN" altLang="en-US" sz="2800" dirty="0">
                <a:solidFill>
                  <a:srgbClr val="000000"/>
                </a:solidFill>
                <a:latin typeface="楷体" panose="02010609060101010101" pitchFamily="49" charset="-122"/>
                <a:ea typeface="楷体" panose="02010609060101010101" pitchFamily="49" charset="-122"/>
                <a:cs typeface="+mn-cs"/>
              </a:rPr>
              <a:t>错账更正方法；</a:t>
            </a:r>
            <a:endParaRPr lang="zh-CN" altLang="en-US" sz="2800" dirty="0">
              <a:solidFill>
                <a:srgbClr val="000000"/>
              </a:solidFill>
              <a:latin typeface="楷体" panose="02010609060101010101" pitchFamily="49" charset="-122"/>
              <a:ea typeface="楷体" panose="02010609060101010101" pitchFamily="49" charset="-122"/>
              <a:cs typeface="+mn-cs"/>
            </a:endParaRPr>
          </a:p>
          <a:p>
            <a:pPr marL="444500" indent="-444500" algn="just" eaLnBrk="1" hangingPunct="1">
              <a:lnSpc>
                <a:spcPct val="150000"/>
              </a:lnSpc>
              <a:buClr>
                <a:srgbClr val="FF0000"/>
              </a:buClr>
              <a:buSzTx/>
              <a:buFont typeface="Wingdings" panose="05000000000000000000" pitchFamily="2" charset="2"/>
              <a:buChar char="p"/>
            </a:pPr>
            <a:r>
              <a:rPr lang="zh-CN" altLang="en-US" sz="2800" dirty="0">
                <a:solidFill>
                  <a:srgbClr val="000000"/>
                </a:solidFill>
                <a:latin typeface="楷体" panose="02010609060101010101" pitchFamily="49" charset="-122"/>
                <a:ea typeface="楷体" panose="02010609060101010101" pitchFamily="49" charset="-122"/>
                <a:cs typeface="+mn-cs"/>
              </a:rPr>
              <a:t>对账与结账；</a:t>
            </a:r>
            <a:endParaRPr lang="zh-CN" altLang="en-US" sz="2800" dirty="0">
              <a:solidFill>
                <a:srgbClr val="000000"/>
              </a:solidFill>
              <a:latin typeface="楷体" panose="02010609060101010101" pitchFamily="49" charset="-122"/>
              <a:ea typeface="楷体" panose="02010609060101010101" pitchFamily="49" charset="-122"/>
              <a:cs typeface="+mn-cs"/>
            </a:endParaRPr>
          </a:p>
          <a:p>
            <a:pPr marL="444500" indent="-444500" algn="just" eaLnBrk="1" hangingPunct="1">
              <a:lnSpc>
                <a:spcPct val="150000"/>
              </a:lnSpc>
              <a:buClr>
                <a:srgbClr val="FF0000"/>
              </a:buClr>
              <a:buSzTx/>
              <a:buFont typeface="Wingdings" panose="05000000000000000000" pitchFamily="2" charset="2"/>
              <a:buChar char="p"/>
            </a:pPr>
            <a:r>
              <a:rPr lang="zh-CN" altLang="en-US" sz="2800" dirty="0">
                <a:solidFill>
                  <a:srgbClr val="000000"/>
                </a:solidFill>
                <a:latin typeface="楷体" panose="02010609060101010101" pitchFamily="49" charset="-122"/>
                <a:ea typeface="楷体" panose="02010609060101010101" pitchFamily="49" charset="-122"/>
                <a:cs typeface="+mn-cs"/>
              </a:rPr>
              <a:t>会计账簿的更换与保管。</a:t>
            </a:r>
            <a:endParaRPr lang="zh-CN" altLang="en-US" sz="2800" dirty="0">
              <a:solidFill>
                <a:srgbClr val="000000"/>
              </a:solidFill>
              <a:latin typeface="楷体" panose="02010609060101010101" pitchFamily="49" charset="-122"/>
              <a:ea typeface="楷体" panose="02010609060101010101" pitchFamily="49" charset="-122"/>
              <a:cs typeface="+mn-cs"/>
            </a:endParaRPr>
          </a:p>
          <a:p>
            <a:pPr marL="444500" indent="-444500" algn="just" eaLnBrk="1" hangingPunct="1">
              <a:lnSpc>
                <a:spcPct val="150000"/>
              </a:lnSpc>
              <a:buClr>
                <a:srgbClr val="FF0000"/>
              </a:buClr>
              <a:buSzTx/>
              <a:buFont typeface="Wingdings" panose="05000000000000000000" pitchFamily="2" charset="2"/>
              <a:buChar char="p"/>
            </a:pPr>
            <a:endParaRPr lang="zh-CN" altLang="en-US" sz="3000" dirty="0">
              <a:solidFill>
                <a:srgbClr val="000000"/>
              </a:solidFill>
              <a:latin typeface="楷体" panose="02010609060101010101" pitchFamily="49" charset="-122"/>
              <a:ea typeface="楷体" panose="02010609060101010101" pitchFamily="49" charset="-122"/>
              <a:cs typeface="+mn-cs"/>
            </a:endParaRPr>
          </a:p>
          <a:p>
            <a:pPr marL="444500" indent="-444500" algn="just" eaLnBrk="1" hangingPunct="1">
              <a:lnSpc>
                <a:spcPct val="150000"/>
              </a:lnSpc>
              <a:buSzTx/>
              <a:buFont typeface="Wingdings 2" panose="05020102010507070707" pitchFamily="18" charset="2"/>
              <a:buNone/>
            </a:pPr>
            <a:endParaRPr lang="zh-CN" altLang="en-US" sz="3000" dirty="0">
              <a:solidFill>
                <a:srgbClr val="000000"/>
              </a:solidFill>
              <a:latin typeface="楷体" panose="02010609060101010101" pitchFamily="49" charset="-122"/>
              <a:ea typeface="楷体" panose="02010609060101010101" pitchFamily="49" charset="-122"/>
              <a:cs typeface="+mn-cs"/>
            </a:endParaRPr>
          </a:p>
          <a:p>
            <a:pPr marL="444500" indent="-444500" algn="just" eaLnBrk="1" hangingPunct="1">
              <a:lnSpc>
                <a:spcPct val="150000"/>
              </a:lnSpc>
              <a:buSzTx/>
              <a:buFontTx/>
              <a:buChar char="•"/>
            </a:pPr>
            <a:endParaRPr lang="en-US" altLang="zh-CN" sz="3000" dirty="0">
              <a:solidFill>
                <a:srgbClr val="000000"/>
              </a:solidFill>
              <a:latin typeface="楷体" panose="02010609060101010101" pitchFamily="49" charset="-122"/>
              <a:ea typeface="楷体" panose="02010609060101010101" pitchFamily="49" charset="-122"/>
              <a:cs typeface="+mn-cs"/>
            </a:endParaRPr>
          </a:p>
        </p:txBody>
      </p:sp>
      <p:sp>
        <p:nvSpPr>
          <p:cNvPr id="16387" name="Text Box 11"/>
          <p:cNvSpPr txBox="1"/>
          <p:nvPr/>
        </p:nvSpPr>
        <p:spPr>
          <a:xfrm>
            <a:off x="2492375" y="2957830"/>
            <a:ext cx="675005" cy="2846705"/>
          </a:xfrm>
          <a:prstGeom prst="rect">
            <a:avLst/>
          </a:prstGeom>
          <a:noFill/>
          <a:ln w="9525">
            <a:noFill/>
          </a:ln>
        </p:spPr>
        <p:txBody>
          <a:bodyPr vert="eaVert" wrap="square" anchor="t" anchorCtr="0">
            <a:spAutoFit/>
          </a:bodyPr>
          <a:p>
            <a:pPr algn="ctr">
              <a:spcBef>
                <a:spcPct val="50000"/>
              </a:spcBef>
            </a:pPr>
            <a:r>
              <a:rPr lang="zh-CN" altLang="en-US" sz="3200" b="1" dirty="0">
                <a:solidFill>
                  <a:srgbClr val="0000FF"/>
                </a:solidFill>
                <a:latin typeface="楷体" panose="02010609060101010101" pitchFamily="49" charset="-122"/>
                <a:ea typeface="楷体" panose="02010609060101010101" pitchFamily="49" charset="-122"/>
              </a:rPr>
              <a:t>学习内容</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9" name="页脚占位符 4"/>
          <p:cNvSpPr>
            <a:spLocks noGrp="1"/>
          </p:cNvSpPr>
          <p:nvPr>
            <p:ph type="ftr" sz="quarter" idx="4294967295"/>
          </p:nvPr>
        </p:nvSpPr>
        <p:spPr>
          <a:xfrm>
            <a:off x="3790951" y="6245225"/>
            <a:ext cx="4610100"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sp>
        <p:nvSpPr>
          <p:cNvPr id="68610"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第二节  </a:t>
            </a:r>
            <a:r>
              <a:rPr lang="zh-CN" altLang="en-US" sz="3200" dirty="0">
                <a:solidFill>
                  <a:srgbClr val="FF0000"/>
                </a:solidFill>
                <a:latin typeface="Times New Roman" panose="02020603050405020304" pitchFamily="18" charset="0"/>
              </a:rPr>
              <a:t>会计账簿的设置和登记</a:t>
            </a:r>
            <a:endParaRPr lang="zh-CN" altLang="en-US" sz="3200" dirty="0">
              <a:solidFill>
                <a:srgbClr val="FF0000"/>
              </a:solidFill>
              <a:latin typeface="Times New Roman" panose="02020603050405020304" pitchFamily="18" charset="0"/>
              <a:ea typeface="Times New Roman" panose="02020603050405020304" pitchFamily="18" charset="0"/>
            </a:endParaRPr>
          </a:p>
        </p:txBody>
      </p:sp>
      <p:sp>
        <p:nvSpPr>
          <p:cNvPr id="644099" name="Rectangle 3"/>
          <p:cNvSpPr>
            <a:spLocks noGrp="1" noChangeArrowheads="1"/>
          </p:cNvSpPr>
          <p:nvPr>
            <p:ph idx="1"/>
          </p:nvPr>
        </p:nvSpPr>
        <p:spPr>
          <a:xfrm>
            <a:off x="899795" y="1196975"/>
            <a:ext cx="10662920" cy="4454525"/>
          </a:xfrm>
        </p:spPr>
        <p:txBody>
          <a:bodyPr vert="horz" wrap="square" lIns="91440" tIns="45720" rIns="91440" bIns="45720" numCol="1" anchor="t" anchorCtr="0" compatLnSpc="1"/>
          <a:lstStyle/>
          <a:p>
            <a:pPr marL="469900" marR="0" lvl="0" indent="-469900" algn="just" defTabSz="914400" rtl="0" eaLnBrk="1" fontAlgn="base" latinLnBrk="0" hangingPunct="1">
              <a:lnSpc>
                <a:spcPct val="145000"/>
              </a:lnSpc>
              <a:spcBef>
                <a:spcPct val="20000"/>
              </a:spcBef>
              <a:spcAft>
                <a:spcPct val="0"/>
              </a:spcAft>
              <a:buClr>
                <a:schemeClr val="accent2"/>
              </a:buClr>
              <a:buSzTx/>
              <a:buFont typeface="Wingdings 2" panose="05020102010507070707" pitchFamily="18" charset="2"/>
              <a:buNone/>
              <a:defRPr/>
            </a:pPr>
            <a:r>
              <a:rPr kumimoji="0" lang="zh-CN" altLang="en-US" sz="3000" b="1" i="0" u="none" strike="noStrike" kern="0" cap="none" spc="0" normalizeH="0" baseline="0" noProof="0" dirty="0">
                <a:ln>
                  <a:noFill/>
                </a:ln>
                <a:solidFill>
                  <a:srgbClr val="FF0000"/>
                </a:solidFill>
                <a:effectLst/>
                <a:uLnTx/>
                <a:uFillTx/>
                <a:latin typeface="+mn-ea"/>
                <a:ea typeface="+mn-ea"/>
                <a:cs typeface="+mn-cs"/>
              </a:rPr>
              <a:t>三</a:t>
            </a:r>
            <a:r>
              <a:rPr kumimoji="0" lang="zh-CN" altLang="en-US" sz="3000" b="1" i="0" u="none" strike="noStrike" kern="0" cap="none" spc="0" normalizeH="0" baseline="0" noProof="0" dirty="0" smtClean="0">
                <a:ln>
                  <a:noFill/>
                </a:ln>
                <a:solidFill>
                  <a:srgbClr val="FF0000"/>
                </a:solidFill>
                <a:effectLst/>
                <a:uLnTx/>
                <a:uFillTx/>
                <a:latin typeface="+mn-ea"/>
                <a:ea typeface="+mn-ea"/>
                <a:cs typeface="+mn-cs"/>
              </a:rPr>
              <a:t>、日记账的设置与登记  </a:t>
            </a:r>
            <a:endParaRPr kumimoji="0" lang="zh-CN" altLang="en-US" sz="3000" b="1" i="0" u="none" strike="noStrike" kern="0" cap="none" spc="0" normalizeH="0" baseline="0" noProof="0" dirty="0" smtClean="0">
              <a:ln>
                <a:noFill/>
              </a:ln>
              <a:solidFill>
                <a:srgbClr val="FF0000"/>
              </a:solidFill>
              <a:effectLst/>
              <a:uLnTx/>
              <a:uFillTx/>
              <a:latin typeface="+mn-ea"/>
              <a:ea typeface="+mn-ea"/>
              <a:cs typeface="+mn-cs"/>
            </a:endParaRPr>
          </a:p>
          <a:p>
            <a:pPr marL="469900" marR="0" lvl="0" indent="-469900" algn="l" defTabSz="914400" rtl="0" eaLnBrk="1" fontAlgn="base" latinLnBrk="0" hangingPunct="1">
              <a:lnSpc>
                <a:spcPct val="145000"/>
              </a:lnSpc>
              <a:spcBef>
                <a:spcPct val="20000"/>
              </a:spcBef>
              <a:spcAft>
                <a:spcPct val="0"/>
              </a:spcAft>
              <a:buClr>
                <a:srgbClr val="0000CC"/>
              </a:buClr>
              <a:buSzTx/>
              <a:buFont typeface="Wingdings" panose="05000000000000000000" charset="0"/>
              <a:buChar char="p"/>
              <a:defRPr/>
            </a:pPr>
            <a:r>
              <a:rPr kumimoji="0" lang="zh-CN" altLang="en-US" sz="3000" b="1" i="0" u="none" strike="noStrike" kern="0" cap="none" spc="0" normalizeH="0" baseline="0" noProof="0" dirty="0" smtClean="0">
                <a:ln>
                  <a:noFill/>
                </a:ln>
                <a:solidFill>
                  <a:srgbClr val="0000FF"/>
                </a:solidFill>
                <a:effectLst/>
                <a:uLnTx/>
                <a:uFillTx/>
                <a:latin typeface="+mn-ea"/>
                <a:ea typeface="+mn-ea"/>
                <a:cs typeface="+mn-cs"/>
              </a:rPr>
              <a:t>（一）</a:t>
            </a:r>
            <a:r>
              <a:rPr kumimoji="0" lang="zh-CN" altLang="en-US" sz="3000" b="1" i="0" u="none" strike="noStrike" kern="0" cap="none" spc="0" normalizeH="0" baseline="0" noProof="0" dirty="0" smtClean="0">
                <a:ln>
                  <a:noFill/>
                </a:ln>
                <a:solidFill>
                  <a:srgbClr val="0033CC"/>
                </a:solidFill>
                <a:effectLst/>
                <a:uLnTx/>
                <a:uFillTx/>
                <a:latin typeface="+mn-ea"/>
                <a:ea typeface="+mn-ea"/>
                <a:cs typeface="+mn-cs"/>
              </a:rPr>
              <a:t>库存现金日记账的设置与登记</a:t>
            </a:r>
            <a:endParaRPr kumimoji="0" lang="zh-CN" altLang="en-US" sz="3000" b="1" i="0" u="none" strike="noStrike" kern="0" cap="none" spc="0" normalizeH="0" baseline="0" noProof="0" dirty="0" smtClean="0">
              <a:ln>
                <a:noFill/>
              </a:ln>
              <a:solidFill>
                <a:srgbClr val="0033CC"/>
              </a:solidFill>
              <a:effectLst/>
              <a:uLnTx/>
              <a:uFillTx/>
              <a:latin typeface="+mn-ea"/>
              <a:ea typeface="+mn-ea"/>
              <a:cs typeface="+mn-cs"/>
            </a:endParaRPr>
          </a:p>
          <a:p>
            <a:pPr marL="0" marR="0" lvl="0" indent="0" algn="l" defTabSz="914400" rtl="0" eaLnBrk="1" fontAlgn="base" latinLnBrk="0" hangingPunct="1">
              <a:lnSpc>
                <a:spcPct val="145000"/>
              </a:lnSpc>
              <a:spcBef>
                <a:spcPct val="20000"/>
              </a:spcBef>
              <a:spcAft>
                <a:spcPct val="0"/>
              </a:spcAft>
              <a:buClr>
                <a:srgbClr val="0000CC"/>
              </a:buClr>
              <a:buSzTx/>
              <a:buFont typeface="Wingdings" panose="05000000000000000000" charset="0"/>
              <a:buNone/>
              <a:defRPr/>
            </a:pPr>
            <a:r>
              <a:rPr kumimoji="0" lang="en-US" altLang="zh-CN" sz="3000" b="1" i="0" u="none" strike="noStrike" kern="0" cap="none" spc="0" normalizeH="0" baseline="0" noProof="0" dirty="0" smtClean="0">
                <a:ln>
                  <a:noFill/>
                </a:ln>
                <a:solidFill>
                  <a:srgbClr val="C00000"/>
                </a:solidFill>
                <a:effectLst/>
                <a:uLnTx/>
                <a:uFillTx/>
                <a:latin typeface="楷体" panose="02010609060101010101" pitchFamily="49" charset="-122"/>
                <a:ea typeface="楷体" panose="02010609060101010101" pitchFamily="49" charset="-122"/>
                <a:cs typeface="+mn-ea"/>
              </a:rPr>
              <a:t>    ——</a:t>
            </a:r>
            <a:r>
              <a:rPr kumimoji="0" lang="zh-CN" altLang="en-US" sz="3000" b="1" i="0" u="none" strike="noStrike" kern="0" cap="none" spc="0" normalizeH="0" baseline="0" noProof="0" dirty="0" smtClean="0">
                <a:ln>
                  <a:noFill/>
                </a:ln>
                <a:solidFill>
                  <a:srgbClr val="C00000"/>
                </a:solidFill>
                <a:effectLst/>
                <a:uLnTx/>
                <a:uFillTx/>
                <a:latin typeface="楷体" panose="02010609060101010101" pitchFamily="49" charset="-122"/>
                <a:ea typeface="楷体" panose="02010609060101010101" pitchFamily="49" charset="-122"/>
                <a:cs typeface="+mn-ea"/>
              </a:rPr>
              <a:t>登记依据：</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1304925" marR="0" lvl="2" indent="-395605" algn="l" defTabSz="914400" rtl="0" eaLnBrk="1" fontAlgn="base" latinLnBrk="0" hangingPunct="1">
              <a:lnSpc>
                <a:spcPct val="145000"/>
              </a:lnSpc>
              <a:spcBef>
                <a:spcPct val="20000"/>
              </a:spcBef>
              <a:spcAft>
                <a:spcPct val="0"/>
              </a:spcAft>
              <a:buClr>
                <a:schemeClr val="accent2"/>
              </a:buClr>
              <a:buSzTx/>
              <a:buFont typeface="Wingdings 3" panose="05040102010807070707" pitchFamily="18" charset="2"/>
              <a:buChar char=""/>
              <a:defRPr/>
            </a:pPr>
            <a:r>
              <a:rPr kumimoji="0" lang="zh-CN" altLang="en-US" sz="3000" b="1" i="0" u="none" strike="noStrike" kern="0" cap="none" spc="0" normalizeH="0" baseline="0" noProof="0" dirty="0" smtClean="0">
                <a:ln>
                  <a:noFill/>
                </a:ln>
                <a:solidFill>
                  <a:srgbClr val="C00000"/>
                </a:solidFill>
                <a:effectLst/>
                <a:uLnTx/>
                <a:uFillTx/>
                <a:latin typeface="楷体" panose="02010609060101010101" pitchFamily="49" charset="-122"/>
                <a:ea typeface="楷体" panose="02010609060101010101" pitchFamily="49" charset="-122"/>
                <a:cs typeface="+mn-ea"/>
              </a:rPr>
              <a:t>借方栏：</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现金收款凭证、银行存款付款凭证；</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1304925" marR="0" lvl="2" indent="-395605" algn="l" defTabSz="914400" rtl="0" eaLnBrk="1" fontAlgn="base" latinLnBrk="0" hangingPunct="1">
              <a:lnSpc>
                <a:spcPct val="145000"/>
              </a:lnSpc>
              <a:spcBef>
                <a:spcPct val="20000"/>
              </a:spcBef>
              <a:spcAft>
                <a:spcPct val="0"/>
              </a:spcAft>
              <a:buClr>
                <a:schemeClr val="accent2"/>
              </a:buClr>
              <a:buSzTx/>
              <a:buFont typeface="Wingdings 3" panose="05040102010807070707" pitchFamily="18" charset="2"/>
              <a:buChar char=""/>
              <a:defRPr/>
            </a:pPr>
            <a:r>
              <a:rPr kumimoji="0" lang="zh-CN" altLang="en-US" sz="3000" b="1" i="0" u="none" strike="noStrike" kern="0" cap="none" spc="0" normalizeH="0" baseline="0" noProof="0" dirty="0" smtClean="0">
                <a:ln>
                  <a:noFill/>
                </a:ln>
                <a:solidFill>
                  <a:srgbClr val="C00000"/>
                </a:solidFill>
                <a:effectLst/>
                <a:uLnTx/>
                <a:uFillTx/>
                <a:latin typeface="楷体" panose="02010609060101010101" pitchFamily="49" charset="-122"/>
                <a:ea typeface="楷体" panose="02010609060101010101" pitchFamily="49" charset="-122"/>
                <a:cs typeface="+mn-ea"/>
              </a:rPr>
              <a:t>贷方栏：</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现金付款凭证。</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1304925" marR="0" lvl="2" indent="-395605" algn="l" defTabSz="914400" rtl="0" eaLnBrk="1" fontAlgn="base" latinLnBrk="0" hangingPunct="1">
              <a:lnSpc>
                <a:spcPct val="145000"/>
              </a:lnSpc>
              <a:spcBef>
                <a:spcPct val="20000"/>
              </a:spcBef>
              <a:spcAft>
                <a:spcPct val="0"/>
              </a:spcAft>
              <a:buClr>
                <a:schemeClr val="accent2"/>
              </a:buClr>
              <a:buSzTx/>
              <a:buFont typeface="Wingdings 3" panose="05040102010807070707" pitchFamily="18" charset="2"/>
              <a:buNone/>
              <a:defRPr/>
            </a:pP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469900" marR="0" lvl="0" indent="-469900" algn="l" defTabSz="914400" rtl="0" eaLnBrk="1" fontAlgn="base" latinLnBrk="0" hangingPunct="1">
              <a:lnSpc>
                <a:spcPct val="145000"/>
              </a:lnSpc>
              <a:spcBef>
                <a:spcPct val="20000"/>
              </a:spcBef>
              <a:spcAft>
                <a:spcPct val="0"/>
              </a:spcAft>
              <a:buClr>
                <a:schemeClr val="accent2"/>
              </a:buClr>
              <a:buSzTx/>
              <a:buFont typeface="Wingdings 2" panose="05020102010507070707" pitchFamily="18" charset="2"/>
              <a:buNone/>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        </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第二节  </a:t>
            </a:r>
            <a:r>
              <a:rPr lang="zh-CN" altLang="en-US" sz="3200" dirty="0">
                <a:solidFill>
                  <a:srgbClr val="FF0000"/>
                </a:solidFill>
                <a:latin typeface="Times New Roman" panose="02020603050405020304" pitchFamily="18" charset="0"/>
              </a:rPr>
              <a:t>会计账簿的设置和登记</a:t>
            </a:r>
            <a:endParaRPr lang="zh-CN" altLang="en-US" sz="3200" dirty="0">
              <a:solidFill>
                <a:srgbClr val="FF0000"/>
              </a:solidFill>
              <a:latin typeface="Times New Roman" panose="02020603050405020304" pitchFamily="18" charset="0"/>
              <a:ea typeface="Times New Roman" panose="02020603050405020304" pitchFamily="18" charset="0"/>
            </a:endParaRPr>
          </a:p>
        </p:txBody>
      </p:sp>
      <p:sp>
        <p:nvSpPr>
          <p:cNvPr id="645123" name="Rectangle 3"/>
          <p:cNvSpPr>
            <a:spLocks noGrp="1" noChangeArrowheads="1"/>
          </p:cNvSpPr>
          <p:nvPr>
            <p:ph idx="1"/>
          </p:nvPr>
        </p:nvSpPr>
        <p:spPr>
          <a:xfrm>
            <a:off x="772795" y="1485265"/>
            <a:ext cx="10798810" cy="4488815"/>
          </a:xfrm>
        </p:spPr>
        <p:txBody>
          <a:bodyPr vert="horz" wrap="square" lIns="91440" tIns="45720" rIns="91440" bIns="45720" numCol="1" anchor="t" anchorCtr="0" compatLnSpc="1"/>
          <a:lstStyle/>
          <a:p>
            <a:pPr marL="469900" marR="0" lvl="0" indent="-469900" algn="just"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r>
              <a:rPr kumimoji="0" lang="zh-CN" altLang="en-US" sz="2800" b="1" i="0" u="none" strike="noStrike" kern="0" cap="none" spc="0" normalizeH="0" baseline="0" noProof="0" dirty="0" smtClean="0">
                <a:ln>
                  <a:noFill/>
                </a:ln>
                <a:solidFill>
                  <a:srgbClr val="FF0000"/>
                </a:solidFill>
                <a:effectLst/>
                <a:uLnTx/>
                <a:uFillTx/>
                <a:latin typeface="黑体" panose="02010609060101010101" pitchFamily="49" charset="-122"/>
                <a:ea typeface="+mn-ea"/>
                <a:cs typeface="+mn-cs"/>
              </a:rPr>
              <a:t>三、日记账的设置与登记</a:t>
            </a:r>
            <a:endParaRPr kumimoji="0" lang="zh-CN" altLang="en-US" sz="2800" b="1" i="0" u="none" strike="noStrike" kern="0" cap="none" spc="0" normalizeH="0" baseline="0" noProof="0" dirty="0" smtClean="0">
              <a:ln>
                <a:noFill/>
              </a:ln>
              <a:solidFill>
                <a:srgbClr val="FF0000"/>
              </a:solidFill>
              <a:effectLst/>
              <a:uLnTx/>
              <a:uFillTx/>
              <a:latin typeface="黑体" panose="02010609060101010101" pitchFamily="49" charset="-122"/>
              <a:ea typeface="+mn-ea"/>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r>
              <a:rPr kumimoji="0" lang="zh-CN" altLang="en-US" sz="2800" b="1" i="0" u="none" strike="noStrike" kern="0" cap="none" spc="0" normalizeH="0" baseline="0" noProof="0" dirty="0" smtClean="0">
                <a:ln>
                  <a:noFill/>
                </a:ln>
                <a:solidFill>
                  <a:srgbClr val="0000FF"/>
                </a:solidFill>
                <a:effectLst/>
                <a:uLnTx/>
                <a:uFillTx/>
                <a:latin typeface="黑体" panose="02010609060101010101" pitchFamily="49" charset="-122"/>
                <a:ea typeface="+mn-ea"/>
                <a:cs typeface="+mn-cs"/>
              </a:rPr>
              <a:t>（一）</a:t>
            </a:r>
            <a:r>
              <a:rPr kumimoji="0" lang="zh-CN" altLang="en-US" sz="2800" b="1" i="0" u="none" strike="noStrike" kern="0" cap="none" spc="0" normalizeH="0" baseline="0" noProof="0" dirty="0" smtClean="0">
                <a:ln>
                  <a:noFill/>
                </a:ln>
                <a:solidFill>
                  <a:srgbClr val="0033CC"/>
                </a:solidFill>
                <a:effectLst/>
                <a:uLnTx/>
                <a:uFillTx/>
                <a:latin typeface="黑体" panose="02010609060101010101" pitchFamily="49" charset="-122"/>
                <a:ea typeface="+mn-ea"/>
                <a:cs typeface="+mn-cs"/>
              </a:rPr>
              <a:t>库存现金日记账的设置与登记</a:t>
            </a:r>
            <a:endParaRPr kumimoji="0" lang="zh-CN" altLang="en-US" sz="2800" b="1" i="0" u="none" strike="noStrike" kern="0" cap="none" spc="0" normalizeH="0" baseline="0" noProof="0" dirty="0" smtClean="0">
              <a:ln>
                <a:noFill/>
              </a:ln>
              <a:solidFill>
                <a:srgbClr val="0033CC"/>
              </a:solidFill>
              <a:effectLst/>
              <a:uLnTx/>
              <a:uFillTx/>
              <a:latin typeface="黑体" panose="02010609060101010101" pitchFamily="49" charset="-122"/>
              <a:ea typeface="+mn-ea"/>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日清：每日结出账面余额，并与实存额核对；</a:t>
            </a:r>
            <a:endPar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月结：月终计算现金的借、贷、余合计数。</a:t>
            </a:r>
            <a:endPar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None/>
              <a:defRPr/>
            </a:pPr>
            <a:r>
              <a:rPr kumimoji="0" lang="zh-CN" altLang="en-US" sz="2800" b="1" i="0" u="none" strike="noStrike" kern="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rPr>
              <a:t>今日余额 ＝ 昨日余额 ＋ 今日收入 － 今日付出</a:t>
            </a:r>
            <a:endParaRPr kumimoji="0" lang="zh-CN" altLang="en-US" sz="2800" b="1" i="0" u="none" strike="noStrike" kern="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endParaRPr kumimoji="0" lang="zh-CN" altLang="en-US" sz="2800" b="1" i="0" u="none" strike="noStrike" kern="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endPar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Rectangle 2"/>
          <p:cNvSpPr/>
          <p:nvPr>
            <p:ph type="title"/>
          </p:nvPr>
        </p:nvSpPr>
        <p:spPr/>
        <p:txBody>
          <a:bodyPr vert="horz" wrap="square" lIns="91440" tIns="45720" rIns="91440" bIns="45720" anchor="ctr" anchorCtr="0"/>
          <a:p>
            <a:pPr eaLnBrk="1" hangingPunct="1"/>
            <a:r>
              <a:rPr lang="zh-CN" altLang="en-US" sz="3200" dirty="0">
                <a:solidFill>
                  <a:srgbClr val="FF0000"/>
                </a:solidFill>
                <a:latin typeface="黑体" panose="02010609060101010101" pitchFamily="49" charset="-122"/>
              </a:rPr>
              <a:t>第二节  </a:t>
            </a:r>
            <a:r>
              <a:rPr lang="zh-CN" altLang="en-US" sz="3200" dirty="0">
                <a:solidFill>
                  <a:srgbClr val="FF0000"/>
                </a:solidFill>
                <a:latin typeface="Times New Roman" panose="02020603050405020304" pitchFamily="18" charset="0"/>
              </a:rPr>
              <a:t>会计账簿的设置和登记</a:t>
            </a:r>
            <a:endParaRPr lang="zh-CN" altLang="en-US" sz="3200" dirty="0">
              <a:solidFill>
                <a:srgbClr val="FF0000"/>
              </a:solidFill>
              <a:latin typeface="Times New Roman" panose="02020603050405020304" pitchFamily="18" charset="0"/>
              <a:ea typeface="Times New Roman" panose="02020603050405020304" pitchFamily="18" charset="0"/>
            </a:endParaRPr>
          </a:p>
        </p:txBody>
      </p:sp>
      <p:pic>
        <p:nvPicPr>
          <p:cNvPr id="70659" name="Picture 4" descr="capt5-7"/>
          <p:cNvPicPr>
            <a:picLocks noChangeAspect="1"/>
          </p:cNvPicPr>
          <p:nvPr/>
        </p:nvPicPr>
        <p:blipFill>
          <a:blip r:embed="rId1"/>
          <a:stretch>
            <a:fillRect/>
          </a:stretch>
        </p:blipFill>
        <p:spPr>
          <a:xfrm>
            <a:off x="5519738" y="1196975"/>
            <a:ext cx="4968875" cy="4897438"/>
          </a:xfrm>
          <a:prstGeom prst="rect">
            <a:avLst/>
          </a:prstGeom>
          <a:noFill/>
          <a:ln w="9525">
            <a:noFill/>
          </a:ln>
        </p:spPr>
      </p:pic>
      <p:pic>
        <p:nvPicPr>
          <p:cNvPr id="70660" name="Picture 5"/>
          <p:cNvPicPr>
            <a:picLocks noChangeAspect="1"/>
          </p:cNvPicPr>
          <p:nvPr/>
        </p:nvPicPr>
        <p:blipFill>
          <a:blip r:embed="rId2"/>
          <a:srcRect l="18262" t="25391" r="23421" b="31293"/>
          <a:stretch>
            <a:fillRect/>
          </a:stretch>
        </p:blipFill>
        <p:spPr>
          <a:xfrm>
            <a:off x="1703388" y="1196975"/>
            <a:ext cx="3887787" cy="2232025"/>
          </a:xfrm>
          <a:prstGeom prst="rect">
            <a:avLst/>
          </a:prstGeom>
          <a:noFill/>
          <a:ln w="9525">
            <a:noFill/>
          </a:ln>
        </p:spPr>
      </p:pic>
      <p:sp>
        <p:nvSpPr>
          <p:cNvPr id="539654" name="Line 6"/>
          <p:cNvSpPr/>
          <p:nvPr/>
        </p:nvSpPr>
        <p:spPr>
          <a:xfrm>
            <a:off x="3575050" y="1700213"/>
            <a:ext cx="2592388" cy="2160587"/>
          </a:xfrm>
          <a:prstGeom prst="line">
            <a:avLst/>
          </a:prstGeom>
          <a:ln w="28575" cap="flat" cmpd="sng">
            <a:solidFill>
              <a:srgbClr val="FF0000"/>
            </a:solidFill>
            <a:prstDash val="solid"/>
            <a:round/>
            <a:headEnd type="none" w="med" len="med"/>
            <a:tailEnd type="triangle" w="med" len="med"/>
          </a:ln>
        </p:spPr>
      </p:sp>
      <p:sp>
        <p:nvSpPr>
          <p:cNvPr id="539655" name="Line 7"/>
          <p:cNvSpPr/>
          <p:nvPr/>
        </p:nvSpPr>
        <p:spPr>
          <a:xfrm>
            <a:off x="5016500" y="1557338"/>
            <a:ext cx="1871663" cy="2159000"/>
          </a:xfrm>
          <a:prstGeom prst="line">
            <a:avLst/>
          </a:prstGeom>
          <a:ln w="38100" cap="flat" cmpd="sng">
            <a:solidFill>
              <a:srgbClr val="FF0000"/>
            </a:solidFill>
            <a:prstDash val="solid"/>
            <a:round/>
            <a:headEnd type="none" w="med" len="med"/>
            <a:tailEnd type="triangle" w="med" len="med"/>
          </a:ln>
        </p:spPr>
      </p:sp>
      <p:sp>
        <p:nvSpPr>
          <p:cNvPr id="539656" name="Line 8"/>
          <p:cNvSpPr/>
          <p:nvPr/>
        </p:nvSpPr>
        <p:spPr>
          <a:xfrm>
            <a:off x="4943475" y="2205038"/>
            <a:ext cx="3960813" cy="1511300"/>
          </a:xfrm>
          <a:prstGeom prst="line">
            <a:avLst/>
          </a:prstGeom>
          <a:ln w="38100" cap="flat" cmpd="sng">
            <a:solidFill>
              <a:srgbClr val="FF0000"/>
            </a:solidFill>
            <a:prstDash val="solid"/>
            <a:round/>
            <a:headEnd type="none" w="med" len="med"/>
            <a:tailEnd type="triangle" w="med" len="med"/>
          </a:ln>
        </p:spPr>
      </p:sp>
      <p:sp>
        <p:nvSpPr>
          <p:cNvPr id="539657" name="Line 9"/>
          <p:cNvSpPr/>
          <p:nvPr/>
        </p:nvSpPr>
        <p:spPr>
          <a:xfrm>
            <a:off x="2855913" y="2133600"/>
            <a:ext cx="4464050" cy="1582738"/>
          </a:xfrm>
          <a:prstGeom prst="line">
            <a:avLst/>
          </a:prstGeom>
          <a:ln w="38100" cap="flat" cmpd="sng">
            <a:solidFill>
              <a:srgbClr val="FF0000"/>
            </a:solidFill>
            <a:prstDash val="solid"/>
            <a:round/>
            <a:headEnd type="none" w="med" len="med"/>
            <a:tailEnd type="triangle" w="med" len="med"/>
          </a:ln>
        </p:spPr>
      </p:sp>
      <p:sp>
        <p:nvSpPr>
          <p:cNvPr id="539658" name="Line 10"/>
          <p:cNvSpPr/>
          <p:nvPr/>
        </p:nvSpPr>
        <p:spPr>
          <a:xfrm>
            <a:off x="4943475" y="1700213"/>
            <a:ext cx="3168650" cy="2016125"/>
          </a:xfrm>
          <a:prstGeom prst="line">
            <a:avLst/>
          </a:prstGeom>
          <a:ln w="38100" cap="flat" cmpd="sng">
            <a:solidFill>
              <a:srgbClr val="FF0000"/>
            </a:solidFill>
            <a:prstDash val="solid"/>
            <a:round/>
            <a:headEnd type="none" w="med" len="med"/>
            <a:tailEnd type="triangle" w="med" len="med"/>
          </a:ln>
        </p:spPr>
      </p:sp>
      <p:sp>
        <p:nvSpPr>
          <p:cNvPr id="70666" name="Text Box 11"/>
          <p:cNvSpPr txBox="1"/>
          <p:nvPr/>
        </p:nvSpPr>
        <p:spPr>
          <a:xfrm>
            <a:off x="1703388" y="3556000"/>
            <a:ext cx="3816350" cy="2330450"/>
          </a:xfrm>
          <a:prstGeom prst="rect">
            <a:avLst/>
          </a:prstGeom>
          <a:solidFill>
            <a:schemeClr val="bg1"/>
          </a:solidFill>
          <a:ln w="38100" cap="flat" cmpd="sng">
            <a:solidFill>
              <a:srgbClr val="FF0000"/>
            </a:solidFill>
            <a:prstDash val="solid"/>
            <a:miter/>
            <a:headEnd type="none" w="med" len="med"/>
            <a:tailEnd type="none" w="med" len="med"/>
          </a:ln>
        </p:spPr>
        <p:txBody>
          <a:bodyPr anchor="t" anchorCtr="0">
            <a:spAutoFit/>
          </a:bodyPr>
          <a:p>
            <a:pPr>
              <a:lnSpc>
                <a:spcPct val="140000"/>
              </a:lnSpc>
            </a:pPr>
            <a:r>
              <a:rPr lang="zh-CN" altLang="en-US" sz="2600" dirty="0">
                <a:latin typeface="仿宋" panose="02010609060101010101" pitchFamily="49" charset="-122"/>
                <a:ea typeface="仿宋" panose="02010609060101010101" pitchFamily="49" charset="-122"/>
              </a:rPr>
              <a:t>登记账簿叫“过账”。</a:t>
            </a:r>
            <a:r>
              <a:rPr lang="en-US" altLang="en-US" sz="2600" dirty="0">
                <a:latin typeface="仿宋" panose="02010609060101010101" pitchFamily="49" charset="-122"/>
                <a:ea typeface="仿宋" panose="02010609060101010101" pitchFamily="49" charset="-122"/>
              </a:rPr>
              <a:t>①</a:t>
            </a:r>
            <a:r>
              <a:rPr lang="zh-CN" altLang="en-US" sz="2600" dirty="0">
                <a:latin typeface="仿宋" panose="02010609060101010101" pitchFamily="49" charset="-122"/>
                <a:ea typeface="仿宋" panose="02010609060101010101" pitchFamily="49" charset="-122"/>
              </a:rPr>
              <a:t>时间；</a:t>
            </a:r>
            <a:r>
              <a:rPr lang="en-US" altLang="en-US" sz="2600" dirty="0">
                <a:latin typeface="仿宋" panose="02010609060101010101" pitchFamily="49" charset="-122"/>
                <a:ea typeface="仿宋" panose="02010609060101010101" pitchFamily="49" charset="-122"/>
              </a:rPr>
              <a:t>②</a:t>
            </a:r>
            <a:r>
              <a:rPr lang="zh-CN" altLang="en-US" sz="2600" dirty="0">
                <a:latin typeface="仿宋" panose="02010609060101010101" pitchFamily="49" charset="-122"/>
                <a:ea typeface="仿宋" panose="02010609060101010101" pitchFamily="49" charset="-122"/>
              </a:rPr>
              <a:t>凭证编号；</a:t>
            </a:r>
            <a:r>
              <a:rPr lang="en-US" altLang="en-US" sz="2600" dirty="0">
                <a:latin typeface="仿宋" panose="02010609060101010101" pitchFamily="49" charset="-122"/>
                <a:ea typeface="仿宋" panose="02010609060101010101" pitchFamily="49" charset="-122"/>
              </a:rPr>
              <a:t>③</a:t>
            </a:r>
            <a:r>
              <a:rPr lang="zh-CN" altLang="en-US" sz="2600" dirty="0">
                <a:latin typeface="仿宋" panose="02010609060101010101" pitchFamily="49" charset="-122"/>
                <a:ea typeface="仿宋" panose="02010609060101010101" pitchFamily="49" charset="-122"/>
              </a:rPr>
              <a:t>摘要；</a:t>
            </a:r>
            <a:r>
              <a:rPr lang="en-US" altLang="en-US" sz="2600" dirty="0">
                <a:latin typeface="仿宋" panose="02010609060101010101" pitchFamily="49" charset="-122"/>
                <a:ea typeface="仿宋" panose="02010609060101010101" pitchFamily="49" charset="-122"/>
              </a:rPr>
              <a:t>④</a:t>
            </a:r>
            <a:r>
              <a:rPr lang="zh-CN" altLang="en-US" sz="2600" dirty="0">
                <a:latin typeface="仿宋" panose="02010609060101010101" pitchFamily="49" charset="-122"/>
                <a:ea typeface="仿宋" panose="02010609060101010101" pitchFamily="49" charset="-122"/>
              </a:rPr>
              <a:t>对方科目；</a:t>
            </a:r>
            <a:r>
              <a:rPr lang="en-US" altLang="en-US" sz="2600" dirty="0">
                <a:latin typeface="仿宋" panose="02010609060101010101" pitchFamily="49" charset="-122"/>
                <a:ea typeface="仿宋" panose="02010609060101010101" pitchFamily="49" charset="-122"/>
              </a:rPr>
              <a:t>⑤</a:t>
            </a:r>
            <a:r>
              <a:rPr lang="zh-CN" altLang="en-US" sz="2600" dirty="0">
                <a:latin typeface="仿宋" panose="02010609060101010101" pitchFamily="49" charset="-122"/>
                <a:ea typeface="仿宋" panose="02010609060101010101" pitchFamily="49" charset="-122"/>
              </a:rPr>
              <a:t>金额。</a:t>
            </a:r>
            <a:endParaRPr lang="zh-CN" altLang="en-US" sz="2600"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539654"/>
                                        </p:tgtEl>
                                        <p:attrNameLst>
                                          <p:attrName>style.visibility</p:attrName>
                                        </p:attrNameLst>
                                      </p:cBhvr>
                                      <p:to>
                                        <p:strVal val="visible"/>
                                      </p:to>
                                    </p:set>
                                    <p:animEffect transition="in" filter="strips(downRight)">
                                      <p:cBhvr>
                                        <p:cTn id="7" dur="500"/>
                                        <p:tgtEl>
                                          <p:spTgt spid="53965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539655"/>
                                        </p:tgtEl>
                                        <p:attrNameLst>
                                          <p:attrName>style.visibility</p:attrName>
                                        </p:attrNameLst>
                                      </p:cBhvr>
                                      <p:to>
                                        <p:strVal val="visible"/>
                                      </p:to>
                                    </p:set>
                                    <p:animEffect transition="in" filter="strips(downRight)">
                                      <p:cBhvr>
                                        <p:cTn id="12" dur="500"/>
                                        <p:tgtEl>
                                          <p:spTgt spid="53965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539657"/>
                                        </p:tgtEl>
                                        <p:attrNameLst>
                                          <p:attrName>style.visibility</p:attrName>
                                        </p:attrNameLst>
                                      </p:cBhvr>
                                      <p:to>
                                        <p:strVal val="visible"/>
                                      </p:to>
                                    </p:set>
                                    <p:animEffect transition="in" filter="strips(downRight)">
                                      <p:cBhvr>
                                        <p:cTn id="17" dur="500"/>
                                        <p:tgtEl>
                                          <p:spTgt spid="53965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nodeType="clickEffect">
                                  <p:stCondLst>
                                    <p:cond delay="0"/>
                                  </p:stCondLst>
                                  <p:childTnLst>
                                    <p:set>
                                      <p:cBhvr>
                                        <p:cTn id="21" dur="1" fill="hold">
                                          <p:stCondLst>
                                            <p:cond delay="0"/>
                                          </p:stCondLst>
                                        </p:cTn>
                                        <p:tgtEl>
                                          <p:spTgt spid="539656"/>
                                        </p:tgtEl>
                                        <p:attrNameLst>
                                          <p:attrName>style.visibility</p:attrName>
                                        </p:attrNameLst>
                                      </p:cBhvr>
                                      <p:to>
                                        <p:strVal val="visible"/>
                                      </p:to>
                                    </p:set>
                                    <p:animEffect transition="in" filter="strips(downRight)">
                                      <p:cBhvr>
                                        <p:cTn id="22" dur="500"/>
                                        <p:tgtEl>
                                          <p:spTgt spid="53965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nodeType="clickEffect">
                                  <p:stCondLst>
                                    <p:cond delay="0"/>
                                  </p:stCondLst>
                                  <p:childTnLst>
                                    <p:set>
                                      <p:cBhvr>
                                        <p:cTn id="26" dur="1" fill="hold">
                                          <p:stCondLst>
                                            <p:cond delay="0"/>
                                          </p:stCondLst>
                                        </p:cTn>
                                        <p:tgtEl>
                                          <p:spTgt spid="539658"/>
                                        </p:tgtEl>
                                        <p:attrNameLst>
                                          <p:attrName>style.visibility</p:attrName>
                                        </p:attrNameLst>
                                      </p:cBhvr>
                                      <p:to>
                                        <p:strVal val="visible"/>
                                      </p:to>
                                    </p:set>
                                    <p:animEffect transition="in" filter="strips(downRight)">
                                      <p:cBhvr>
                                        <p:cTn id="27" dur="500"/>
                                        <p:tgtEl>
                                          <p:spTgt spid="539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第二节  </a:t>
            </a:r>
            <a:r>
              <a:rPr lang="zh-CN" altLang="en-US" sz="3200" dirty="0">
                <a:solidFill>
                  <a:srgbClr val="FF0000"/>
                </a:solidFill>
                <a:latin typeface="Times New Roman" panose="02020603050405020304" pitchFamily="18" charset="0"/>
              </a:rPr>
              <a:t>会计账簿的设置和登记</a:t>
            </a:r>
            <a:endParaRPr lang="zh-CN" altLang="en-US" sz="3200" dirty="0">
              <a:solidFill>
                <a:srgbClr val="FF0000"/>
              </a:solidFill>
              <a:latin typeface="Times New Roman" panose="02020603050405020304" pitchFamily="18" charset="0"/>
              <a:ea typeface="Times New Roman" panose="02020603050405020304" pitchFamily="18" charset="0"/>
            </a:endParaRPr>
          </a:p>
        </p:txBody>
      </p:sp>
      <p:sp>
        <p:nvSpPr>
          <p:cNvPr id="646147" name="Rectangle 3"/>
          <p:cNvSpPr>
            <a:spLocks noGrp="1" noChangeArrowheads="1"/>
          </p:cNvSpPr>
          <p:nvPr>
            <p:ph idx="1"/>
          </p:nvPr>
        </p:nvSpPr>
        <p:spPr>
          <a:xfrm>
            <a:off x="870585" y="1221105"/>
            <a:ext cx="10264140" cy="4561205"/>
          </a:xfrm>
          <a:solidFill>
            <a:schemeClr val="bg1"/>
          </a:solidFill>
        </p:spPr>
        <p:txBody>
          <a:bodyPr vert="horz" wrap="square" lIns="91440" tIns="45720" rIns="91440" bIns="45720" numCol="1" anchor="t" anchorCtr="0" compatLnSpc="1"/>
          <a:lstStyle/>
          <a:p>
            <a:pPr marL="469900" marR="0" lvl="0" indent="-469900" algn="just" defTabSz="914400" rtl="0" eaLnBrk="1" fontAlgn="base" latinLnBrk="0" hangingPunct="1">
              <a:lnSpc>
                <a:spcPct val="140000"/>
              </a:lnSpc>
              <a:spcBef>
                <a:spcPct val="20000"/>
              </a:spcBef>
              <a:spcAft>
                <a:spcPct val="0"/>
              </a:spcAft>
              <a:buClr>
                <a:schemeClr val="accent2"/>
              </a:buClr>
              <a:buSzTx/>
              <a:buFont typeface="Wingdings 2" panose="05020102010507070707" pitchFamily="18" charset="2"/>
              <a:buNone/>
              <a:defRPr/>
            </a:pPr>
            <a:r>
              <a:rPr kumimoji="0" lang="zh-CN" altLang="en-US" sz="3000" b="1" i="0" u="none" strike="noStrike" kern="0" cap="none" spc="0" normalizeH="0" baseline="0" noProof="0" dirty="0">
                <a:ln>
                  <a:noFill/>
                </a:ln>
                <a:solidFill>
                  <a:srgbClr val="FF0000"/>
                </a:solidFill>
                <a:effectLst/>
                <a:uLnTx/>
                <a:uFillTx/>
                <a:latin typeface="黑体" panose="02010609060101010101" pitchFamily="49" charset="-122"/>
                <a:ea typeface="+mn-ea"/>
                <a:cs typeface="+mn-cs"/>
              </a:rPr>
              <a:t>三</a:t>
            </a:r>
            <a:r>
              <a:rPr kumimoji="0" lang="zh-CN" altLang="en-US" sz="3000" b="1" i="0" u="none" strike="noStrike" kern="0" cap="none" spc="0" normalizeH="0" baseline="0" noProof="0" dirty="0" smtClean="0">
                <a:ln>
                  <a:noFill/>
                </a:ln>
                <a:solidFill>
                  <a:srgbClr val="FF0000"/>
                </a:solidFill>
                <a:effectLst/>
                <a:uLnTx/>
                <a:uFillTx/>
                <a:latin typeface="黑体" panose="02010609060101010101" pitchFamily="49" charset="-122"/>
                <a:ea typeface="+mn-ea"/>
                <a:cs typeface="+mn-cs"/>
              </a:rPr>
              <a:t>、日记账的设置与登记</a:t>
            </a:r>
            <a:endParaRPr kumimoji="0" lang="zh-CN" altLang="en-US" sz="3000" b="1" i="0" u="none" strike="noStrike" kern="0" cap="none" spc="0" normalizeH="0" baseline="0" noProof="0" dirty="0" smtClean="0">
              <a:ln>
                <a:noFill/>
              </a:ln>
              <a:solidFill>
                <a:srgbClr val="FF0000"/>
              </a:solidFill>
              <a:effectLst/>
              <a:uLnTx/>
              <a:uFillTx/>
              <a:latin typeface="黑体" panose="02010609060101010101" pitchFamily="49" charset="-122"/>
              <a:ea typeface="+mn-ea"/>
              <a:cs typeface="+mn-cs"/>
            </a:endParaRPr>
          </a:p>
          <a:p>
            <a:pPr marL="469900" marR="0" lvl="0" indent="-469900" algn="just" defTabSz="914400" rtl="0" eaLnBrk="1" fontAlgn="base" latinLnBrk="0" hangingPunct="1">
              <a:lnSpc>
                <a:spcPct val="140000"/>
              </a:lnSpc>
              <a:spcBef>
                <a:spcPct val="20000"/>
              </a:spcBef>
              <a:spcAft>
                <a:spcPct val="0"/>
              </a:spcAft>
              <a:buClr>
                <a:srgbClr val="0000CC"/>
              </a:buClr>
              <a:buSzTx/>
              <a:buFont typeface="Wingdings" panose="05000000000000000000" charset="0"/>
              <a:buChar char="p"/>
              <a:defRPr/>
            </a:pPr>
            <a:r>
              <a:rPr kumimoji="0" lang="en-US" altLang="zh-CN" sz="3000" b="1" i="0" u="none" strike="noStrike" kern="0" cap="none" spc="0" normalizeH="0" baseline="0" noProof="0" dirty="0" smtClean="0">
                <a:ln>
                  <a:noFill/>
                </a:ln>
                <a:solidFill>
                  <a:srgbClr val="0000CC"/>
                </a:solidFill>
                <a:effectLst/>
                <a:uLnTx/>
                <a:uFillTx/>
                <a:latin typeface="+mn-ea"/>
                <a:ea typeface="+mn-ea"/>
                <a:cs typeface="+mn-cs"/>
              </a:rPr>
              <a:t>(</a:t>
            </a:r>
            <a:r>
              <a:rPr kumimoji="0" lang="zh-CN" altLang="en-US" sz="3000" b="1" i="0" u="none" strike="noStrike" kern="0" cap="none" spc="0" normalizeH="0" baseline="0" noProof="0" dirty="0" smtClean="0">
                <a:ln>
                  <a:noFill/>
                </a:ln>
                <a:solidFill>
                  <a:srgbClr val="0000CC"/>
                </a:solidFill>
                <a:effectLst/>
                <a:uLnTx/>
                <a:uFillTx/>
                <a:latin typeface="+mn-ea"/>
                <a:ea typeface="+mn-ea"/>
                <a:cs typeface="+mn-cs"/>
              </a:rPr>
              <a:t>二</a:t>
            </a:r>
            <a:r>
              <a:rPr kumimoji="0" lang="en-US" altLang="zh-CN" sz="3000" b="1" i="0" u="none" strike="noStrike" kern="0" cap="none" spc="0" normalizeH="0" baseline="0" noProof="0" dirty="0" smtClean="0">
                <a:ln>
                  <a:noFill/>
                </a:ln>
                <a:solidFill>
                  <a:srgbClr val="0000CC"/>
                </a:solidFill>
                <a:effectLst/>
                <a:uLnTx/>
                <a:uFillTx/>
                <a:latin typeface="+mn-ea"/>
                <a:ea typeface="+mn-ea"/>
                <a:cs typeface="+mn-cs"/>
              </a:rPr>
              <a:t>) </a:t>
            </a:r>
            <a:r>
              <a:rPr kumimoji="0" lang="zh-CN" altLang="en-US" sz="3000" b="1" i="0" u="none" strike="noStrike" kern="0" cap="none" spc="0" normalizeH="0" baseline="0" noProof="0" dirty="0" smtClean="0">
                <a:ln>
                  <a:noFill/>
                </a:ln>
                <a:solidFill>
                  <a:srgbClr val="0000CC"/>
                </a:solidFill>
                <a:effectLst/>
                <a:uLnTx/>
                <a:uFillTx/>
                <a:latin typeface="+mn-ea"/>
                <a:ea typeface="+mn-ea"/>
                <a:cs typeface="+mn-cs"/>
              </a:rPr>
              <a:t>银行存款日记账的设置与登记</a:t>
            </a:r>
            <a:endParaRPr kumimoji="0" lang="zh-CN" altLang="en-US" sz="3000" b="1" i="0" u="none" strike="noStrike" kern="0" cap="none" spc="0" normalizeH="0" baseline="0" noProof="0" dirty="0" smtClean="0">
              <a:ln>
                <a:noFill/>
              </a:ln>
              <a:solidFill>
                <a:srgbClr val="0000CC"/>
              </a:solidFill>
              <a:effectLst/>
              <a:uLnTx/>
              <a:uFillTx/>
              <a:latin typeface="+mn-ea"/>
              <a:ea typeface="+mn-ea"/>
              <a:cs typeface="+mn-cs"/>
            </a:endParaRPr>
          </a:p>
          <a:p>
            <a:pPr marL="469900" marR="0" lvl="0" indent="-469900" algn="just" defTabSz="914400" rtl="0" eaLnBrk="1" fontAlgn="base" latinLnBrk="0" hangingPunct="1">
              <a:lnSpc>
                <a:spcPct val="140000"/>
              </a:lnSpc>
              <a:spcBef>
                <a:spcPct val="20000"/>
              </a:spcBef>
              <a:spcAft>
                <a:spcPct val="0"/>
              </a:spcAft>
              <a:buClr>
                <a:schemeClr val="accent2"/>
              </a:buClr>
              <a:buSzTx/>
              <a:buFont typeface="Wingdings 2" panose="05020102010507070707" pitchFamily="18" charset="2"/>
              <a:buNone/>
              <a:defRPr/>
            </a:pPr>
            <a:r>
              <a:rPr kumimoji="0" lang="en-US" altLang="zh-CN" sz="3000" b="1" i="0" u="none" strike="noStrike" kern="0" cap="none" spc="0" normalizeH="0" baseline="0" noProof="0" dirty="0" smtClean="0">
                <a:ln>
                  <a:noFill/>
                </a:ln>
                <a:solidFill>
                  <a:srgbClr val="C00000"/>
                </a:solidFill>
                <a:effectLst/>
                <a:uLnTx/>
                <a:uFillTx/>
                <a:latin typeface="+mn-ea"/>
                <a:ea typeface="+mn-ea"/>
                <a:cs typeface="+mn-cs"/>
              </a:rPr>
              <a:t>——</a:t>
            </a:r>
            <a:r>
              <a:rPr kumimoji="0" lang="zh-CN" altLang="en-US" sz="3000" b="1" i="0" u="none" strike="noStrike" kern="0" cap="none" spc="0" normalizeH="0" baseline="0" noProof="0" dirty="0" smtClean="0">
                <a:ln>
                  <a:noFill/>
                </a:ln>
                <a:solidFill>
                  <a:srgbClr val="C00000"/>
                </a:solidFill>
                <a:effectLst/>
                <a:uLnTx/>
                <a:uFillTx/>
                <a:latin typeface="楷体" panose="02010609060101010101" pitchFamily="49" charset="-122"/>
                <a:ea typeface="楷体" panose="02010609060101010101" pitchFamily="49" charset="-122"/>
                <a:cs typeface="+mn-cs"/>
              </a:rPr>
              <a:t>登记依据：</a:t>
            </a:r>
            <a:endParaRPr kumimoji="0" lang="en-US" altLang="zh-CN" sz="3000" b="1" i="0" u="none" strike="noStrike" kern="0" cap="none" spc="0" normalizeH="0" baseline="0" noProof="0" dirty="0" smtClean="0">
              <a:ln>
                <a:noFill/>
              </a:ln>
              <a:solidFill>
                <a:srgbClr val="C00000"/>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40000"/>
              </a:lnSpc>
              <a:spcBef>
                <a:spcPct val="20000"/>
              </a:spcBef>
              <a:spcAft>
                <a:spcPct val="0"/>
              </a:spcAft>
              <a:buClr>
                <a:schemeClr val="accent2"/>
              </a:buClr>
              <a:buSzTx/>
              <a:buFont typeface="Wingdings" panose="05000000000000000000" pitchFamily="2" charset="2"/>
              <a:buChar char="Ø"/>
              <a:defRPr/>
            </a:pPr>
            <a:r>
              <a:rPr kumimoji="0" lang="zh-CN" altLang="en-US" sz="3000" b="1" i="0" u="none" strike="noStrike" kern="0" cap="none" spc="0" normalizeH="0" baseline="0" noProof="0" dirty="0" smtClean="0">
                <a:ln>
                  <a:noFill/>
                </a:ln>
                <a:solidFill>
                  <a:srgbClr val="C00000"/>
                </a:solidFill>
                <a:effectLst/>
                <a:uLnTx/>
                <a:uFillTx/>
                <a:latin typeface="楷体" panose="02010609060101010101" pitchFamily="49" charset="-122"/>
                <a:ea typeface="楷体" panose="02010609060101010101" pitchFamily="49" charset="-122"/>
                <a:cs typeface="+mn-cs"/>
              </a:rPr>
              <a:t>借方栏：</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银行存款收款凭证、现金付款凭证；</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40000"/>
              </a:lnSpc>
              <a:spcBef>
                <a:spcPct val="20000"/>
              </a:spcBef>
              <a:spcAft>
                <a:spcPct val="0"/>
              </a:spcAft>
              <a:buClr>
                <a:schemeClr val="accent2"/>
              </a:buClr>
              <a:buSzTx/>
              <a:buFont typeface="Wingdings" panose="05000000000000000000" pitchFamily="2" charset="2"/>
              <a:buChar char="Ø"/>
              <a:defRPr/>
            </a:pPr>
            <a:r>
              <a:rPr kumimoji="0" lang="zh-CN" altLang="en-US" sz="3000" b="1" i="0" u="none" strike="noStrike" kern="0" cap="none" spc="0" normalizeH="0" baseline="0" noProof="0" dirty="0" smtClean="0">
                <a:ln>
                  <a:noFill/>
                </a:ln>
                <a:solidFill>
                  <a:srgbClr val="C00000"/>
                </a:solidFill>
                <a:effectLst/>
                <a:uLnTx/>
                <a:uFillTx/>
                <a:latin typeface="楷体" panose="02010609060101010101" pitchFamily="49" charset="-122"/>
                <a:ea typeface="楷体" panose="02010609060101010101" pitchFamily="49" charset="-122"/>
                <a:cs typeface="+mn-cs"/>
              </a:rPr>
              <a:t>贷方栏：</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银行存款付款凭证。</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1304925" marR="0" lvl="2" indent="-395605" algn="l" defTabSz="914400" rtl="0" eaLnBrk="1" fontAlgn="base" latinLnBrk="0" hangingPunct="1">
              <a:lnSpc>
                <a:spcPct val="140000"/>
              </a:lnSpc>
              <a:spcBef>
                <a:spcPct val="20000"/>
              </a:spcBef>
              <a:spcAft>
                <a:spcPct val="0"/>
              </a:spcAft>
              <a:buClr>
                <a:schemeClr val="accent2"/>
              </a:buClr>
              <a:buSzTx/>
              <a:buFont typeface="Wingdings 3" panose="05040102010807070707" pitchFamily="18" charset="2"/>
              <a:buNone/>
              <a:defRPr/>
            </a:pP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第二节  </a:t>
            </a:r>
            <a:r>
              <a:rPr lang="zh-CN" altLang="en-US" sz="3200" dirty="0">
                <a:solidFill>
                  <a:srgbClr val="FF0000"/>
                </a:solidFill>
                <a:latin typeface="Times New Roman" panose="02020603050405020304" pitchFamily="18" charset="0"/>
              </a:rPr>
              <a:t>会计账簿的设置和登记</a:t>
            </a:r>
            <a:endParaRPr lang="zh-CN" altLang="en-US" sz="3200" dirty="0">
              <a:solidFill>
                <a:srgbClr val="FF0000"/>
              </a:solidFill>
              <a:latin typeface="Times New Roman" panose="02020603050405020304" pitchFamily="18" charset="0"/>
              <a:ea typeface="Times New Roman" panose="02020603050405020304" pitchFamily="18" charset="0"/>
            </a:endParaRPr>
          </a:p>
        </p:txBody>
      </p:sp>
      <p:sp>
        <p:nvSpPr>
          <p:cNvPr id="548867" name="Rectangle 3"/>
          <p:cNvSpPr>
            <a:spLocks noGrp="1" noChangeArrowheads="1"/>
          </p:cNvSpPr>
          <p:nvPr>
            <p:ph idx="1"/>
          </p:nvPr>
        </p:nvSpPr>
        <p:spPr>
          <a:xfrm>
            <a:off x="832485" y="1192530"/>
            <a:ext cx="10073640" cy="4473575"/>
          </a:xfrm>
          <a:solidFill>
            <a:schemeClr val="bg1"/>
          </a:solidFill>
        </p:spPr>
        <p:txBody>
          <a:bodyPr vert="horz" wrap="square" lIns="91440" tIns="45720" rIns="91440" bIns="45720" numCol="1" anchor="t" anchorCtr="0" compatLnSpc="1"/>
          <a:lstStyle/>
          <a:p>
            <a:pPr marL="469900" marR="0" lvl="0" indent="-469900" algn="l" defTabSz="914400" rtl="0" eaLnBrk="1" fontAlgn="base" latinLnBrk="0" hangingPunct="1">
              <a:lnSpc>
                <a:spcPct val="140000"/>
              </a:lnSpc>
              <a:spcBef>
                <a:spcPct val="20000"/>
              </a:spcBef>
              <a:spcAft>
                <a:spcPct val="0"/>
              </a:spcAft>
              <a:buClr>
                <a:schemeClr val="accent2"/>
              </a:buClr>
              <a:buSzTx/>
              <a:buFont typeface="Wingdings 2" panose="05020102010507070707" pitchFamily="18" charset="2"/>
              <a:buNone/>
              <a:defRPr/>
            </a:pPr>
            <a:r>
              <a:rPr kumimoji="0" lang="zh-CN" altLang="en-US" sz="3000" b="1" i="0" u="none" strike="noStrike" kern="0" cap="none" spc="0" normalizeH="0" baseline="0" noProof="0" dirty="0">
                <a:ln>
                  <a:noFill/>
                </a:ln>
                <a:solidFill>
                  <a:srgbClr val="FF0000"/>
                </a:solidFill>
                <a:effectLst/>
                <a:uLnTx/>
                <a:uFillTx/>
                <a:latin typeface="+mj-ea"/>
                <a:ea typeface="+mj-ea"/>
                <a:cs typeface="+mn-cs"/>
              </a:rPr>
              <a:t>四</a:t>
            </a:r>
            <a:r>
              <a:rPr kumimoji="0" lang="zh-CN" altLang="en-US" sz="3000" b="1" i="0" u="none" strike="noStrike" kern="0" cap="none" spc="0" normalizeH="0" baseline="0" noProof="0" dirty="0" smtClean="0">
                <a:ln>
                  <a:noFill/>
                </a:ln>
                <a:solidFill>
                  <a:srgbClr val="FF0000"/>
                </a:solidFill>
                <a:effectLst/>
                <a:uLnTx/>
                <a:uFillTx/>
                <a:latin typeface="+mj-ea"/>
                <a:ea typeface="+mj-ea"/>
                <a:cs typeface="+mn-cs"/>
              </a:rPr>
              <a:t>、总分类账的设置与登记 </a:t>
            </a:r>
            <a:endParaRPr kumimoji="0" lang="zh-CN" altLang="en-US" sz="3000" b="1" i="0" u="none" strike="noStrike" kern="0" cap="none" spc="0" normalizeH="0" baseline="0" noProof="0" dirty="0" smtClean="0">
              <a:ln>
                <a:noFill/>
              </a:ln>
              <a:solidFill>
                <a:srgbClr val="FF0000"/>
              </a:solidFill>
              <a:effectLst/>
              <a:uLnTx/>
              <a:uFillTx/>
              <a:latin typeface="+mj-ea"/>
              <a:ea typeface="+mj-ea"/>
              <a:cs typeface="+mn-cs"/>
            </a:endParaRPr>
          </a:p>
          <a:p>
            <a:pPr marL="469900" marR="0" lvl="0" indent="-469900" algn="l" defTabSz="914400" rtl="0" eaLnBrk="1" fontAlgn="base" latinLnBrk="0" hangingPunct="1">
              <a:lnSpc>
                <a:spcPct val="140000"/>
              </a:lnSpc>
              <a:spcBef>
                <a:spcPct val="20000"/>
              </a:spcBef>
              <a:spcAft>
                <a:spcPct val="0"/>
              </a:spcAft>
              <a:buClr>
                <a:srgbClr val="FF0000"/>
              </a:buClr>
              <a:buSzTx/>
              <a:buFont typeface="Wingdings" panose="05000000000000000000" pitchFamily="2" charset="2"/>
              <a:buChar char="p"/>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按照总分类科目设置的，用以记录全部经济业务总括核算资料的分类账簿。</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908050" marR="0" lvl="1" indent="-436880" algn="l" defTabSz="914400" rtl="0" eaLnBrk="1" fontAlgn="base" latinLnBrk="0" hangingPunct="1">
              <a:lnSpc>
                <a:spcPct val="140000"/>
              </a:lnSpc>
              <a:spcBef>
                <a:spcPct val="20000"/>
              </a:spcBef>
              <a:spcAft>
                <a:spcPct val="0"/>
              </a:spcAft>
              <a:buClr>
                <a:schemeClr val="accent2"/>
              </a:buClr>
              <a:buSzTx/>
              <a:buFont typeface="Wingdings" panose="05000000000000000000" pitchFamily="2" charset="2"/>
              <a:buChar char="Ø"/>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外表形式：订本式账簿； </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908050" marR="0" lvl="1" indent="-436880" algn="l" defTabSz="914400" rtl="0" eaLnBrk="1" fontAlgn="base" latinLnBrk="0" hangingPunct="1">
              <a:lnSpc>
                <a:spcPct val="140000"/>
              </a:lnSpc>
              <a:spcBef>
                <a:spcPct val="20000"/>
              </a:spcBef>
              <a:spcAft>
                <a:spcPct val="0"/>
              </a:spcAft>
              <a:buClr>
                <a:schemeClr val="accent2"/>
              </a:buClr>
              <a:buSzTx/>
              <a:buFont typeface="Wingdings" panose="05000000000000000000" pitchFamily="2" charset="2"/>
              <a:buChar char="Ø"/>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账页格式：三栏式（常见）、多栏式。</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469900" marR="0" lvl="0" indent="-469900" algn="l" defTabSz="914400" rtl="0" eaLnBrk="1" fontAlgn="base" latinLnBrk="0" hangingPunct="1">
              <a:lnSpc>
                <a:spcPct val="140000"/>
              </a:lnSpc>
              <a:spcBef>
                <a:spcPct val="20000"/>
              </a:spcBef>
              <a:spcAft>
                <a:spcPct val="0"/>
              </a:spcAft>
              <a:buClr>
                <a:schemeClr val="accent2"/>
              </a:buClr>
              <a:buSzTx/>
              <a:buFont typeface="Wingdings 2" panose="05020102010507070707" pitchFamily="18" charset="2"/>
              <a:buNone/>
              <a:defRPr/>
            </a:pP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40000"/>
              </a:lnSpc>
              <a:spcBef>
                <a:spcPct val="20000"/>
              </a:spcBef>
              <a:spcAft>
                <a:spcPct val="0"/>
              </a:spcAft>
              <a:buClr>
                <a:schemeClr val="accent2"/>
              </a:buClr>
              <a:buSzTx/>
              <a:buFont typeface="Wingdings 2" panose="05020102010507070707" pitchFamily="18" charset="2"/>
              <a:buNone/>
              <a:defRPr/>
            </a:pPr>
            <a:endParaRPr kumimoji="0" lang="en-US" altLang="zh-CN" sz="3000" b="1" i="0" u="none" strike="noStrike" kern="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第二节  </a:t>
            </a:r>
            <a:r>
              <a:rPr lang="zh-CN" altLang="en-US" sz="3200" dirty="0">
                <a:solidFill>
                  <a:srgbClr val="FF0000"/>
                </a:solidFill>
                <a:latin typeface="Times New Roman" panose="02020603050405020304" pitchFamily="18" charset="0"/>
              </a:rPr>
              <a:t>会计账簿的设置和登记</a:t>
            </a:r>
            <a:endParaRPr lang="zh-CN" altLang="en-US" sz="3200" dirty="0">
              <a:solidFill>
                <a:srgbClr val="FF0000"/>
              </a:solidFill>
              <a:latin typeface="Times New Roman" panose="02020603050405020304" pitchFamily="18" charset="0"/>
              <a:ea typeface="Times New Roman" panose="02020603050405020304" pitchFamily="18" charset="0"/>
            </a:endParaRPr>
          </a:p>
        </p:txBody>
      </p:sp>
      <p:sp>
        <p:nvSpPr>
          <p:cNvPr id="548867" name="Rectangle 3"/>
          <p:cNvSpPr>
            <a:spLocks noGrp="1" noChangeArrowheads="1"/>
          </p:cNvSpPr>
          <p:nvPr>
            <p:ph idx="1"/>
          </p:nvPr>
        </p:nvSpPr>
        <p:spPr>
          <a:xfrm>
            <a:off x="932180" y="1192530"/>
            <a:ext cx="10008235" cy="2256155"/>
          </a:xfrm>
          <a:solidFill>
            <a:schemeClr val="bg1"/>
          </a:solidFill>
        </p:spPr>
        <p:txBody>
          <a:bodyPr vert="horz" wrap="square" lIns="91440" tIns="45720" rIns="91440" bIns="45720" numCol="1" anchor="t" anchorCtr="0" compatLnSpc="1"/>
          <a:lstStyle/>
          <a:p>
            <a:pPr marL="469900" marR="0" lvl="0" indent="-469900" algn="l" defTabSz="914400" rtl="0" eaLnBrk="1" fontAlgn="base" latinLnBrk="0" hangingPunct="1">
              <a:lnSpc>
                <a:spcPct val="140000"/>
              </a:lnSpc>
              <a:spcBef>
                <a:spcPct val="20000"/>
              </a:spcBef>
              <a:spcAft>
                <a:spcPct val="0"/>
              </a:spcAft>
              <a:buClr>
                <a:schemeClr val="accent2"/>
              </a:buClr>
              <a:buSzTx/>
              <a:buFont typeface="Wingdings 2" panose="05020102010507070707" pitchFamily="18" charset="2"/>
              <a:buNone/>
              <a:defRPr/>
            </a:pPr>
            <a:r>
              <a:rPr kumimoji="0" lang="zh-CN" altLang="en-US" sz="3000" b="1" i="0" u="none" strike="noStrike" kern="0" cap="none" spc="0" normalizeH="0" baseline="0" noProof="0" dirty="0">
                <a:ln>
                  <a:noFill/>
                </a:ln>
                <a:solidFill>
                  <a:srgbClr val="FF0000"/>
                </a:solidFill>
                <a:effectLst/>
                <a:uLnTx/>
                <a:uFillTx/>
                <a:latin typeface="+mj-ea"/>
                <a:ea typeface="+mj-ea"/>
                <a:cs typeface="+mn-cs"/>
              </a:rPr>
              <a:t>四</a:t>
            </a:r>
            <a:r>
              <a:rPr kumimoji="0" lang="zh-CN" altLang="en-US" sz="3000" b="1" i="0" u="none" strike="noStrike" kern="0" cap="none" spc="0" normalizeH="0" baseline="0" noProof="0" dirty="0" smtClean="0">
                <a:ln>
                  <a:noFill/>
                </a:ln>
                <a:solidFill>
                  <a:srgbClr val="FF0000"/>
                </a:solidFill>
                <a:effectLst/>
                <a:uLnTx/>
                <a:uFillTx/>
                <a:latin typeface="+mj-ea"/>
                <a:ea typeface="+mj-ea"/>
                <a:cs typeface="+mn-cs"/>
              </a:rPr>
              <a:t>、总分类账的设置与登记 </a:t>
            </a:r>
            <a:endParaRPr kumimoji="0" lang="zh-CN" altLang="en-US" sz="3000" b="1" i="0" u="none" strike="noStrike" kern="0" cap="none" spc="0" normalizeH="0" baseline="0" noProof="0" dirty="0" smtClean="0">
              <a:ln>
                <a:noFill/>
              </a:ln>
              <a:solidFill>
                <a:srgbClr val="FF0000"/>
              </a:solidFill>
              <a:effectLst/>
              <a:uLnTx/>
              <a:uFillTx/>
              <a:latin typeface="+mj-ea"/>
              <a:ea typeface="+mj-ea"/>
              <a:cs typeface="+mn-cs"/>
            </a:endParaRPr>
          </a:p>
          <a:p>
            <a:pPr marL="469900" marR="0" lvl="0" indent="-469900" algn="l" defTabSz="914400" rtl="0" eaLnBrk="1" fontAlgn="base" latinLnBrk="0" hangingPunct="1">
              <a:lnSpc>
                <a:spcPct val="140000"/>
              </a:lnSpc>
              <a:spcBef>
                <a:spcPct val="20000"/>
              </a:spcBef>
              <a:spcAft>
                <a:spcPct val="0"/>
              </a:spcAft>
              <a:buClr>
                <a:srgbClr val="FF0000"/>
              </a:buClr>
              <a:buSzTx/>
              <a:buFont typeface="Wingdings" panose="05000000000000000000" pitchFamily="2" charset="2"/>
              <a:buChar char="p"/>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多栏式：序时账簿</a:t>
            </a: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总分类账簿</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0" marR="0" lvl="0" indent="0" algn="l" defTabSz="914400" rtl="0" eaLnBrk="1" fontAlgn="base" latinLnBrk="0" hangingPunct="1">
              <a:lnSpc>
                <a:spcPct val="140000"/>
              </a:lnSpc>
              <a:spcBef>
                <a:spcPct val="20000"/>
              </a:spcBef>
              <a:spcAft>
                <a:spcPct val="0"/>
              </a:spcAft>
              <a:buClr>
                <a:srgbClr val="FF0000"/>
              </a:buClr>
              <a:buSzTx/>
              <a:buFont typeface="Wingdings" panose="05000000000000000000" pitchFamily="2" charset="2"/>
              <a:buNone/>
              <a:defRPr/>
            </a:pP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又称为日记总账。</a:t>
            </a:r>
            <a:endParaRPr kumimoji="0" lang="en-US" altLang="zh-CN" sz="3000" b="1" i="0" u="none" strike="noStrike" kern="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cs"/>
            </a:endParaRPr>
          </a:p>
        </p:txBody>
      </p:sp>
      <p:pic>
        <p:nvPicPr>
          <p:cNvPr id="74756" name="图片 1" descr="微信图片_20201123110936"/>
          <p:cNvPicPr>
            <a:picLocks noChangeAspect="1"/>
          </p:cNvPicPr>
          <p:nvPr/>
        </p:nvPicPr>
        <p:blipFill>
          <a:blip r:embed="rId1"/>
          <a:stretch>
            <a:fillRect/>
          </a:stretch>
        </p:blipFill>
        <p:spPr>
          <a:xfrm>
            <a:off x="2098675" y="3519488"/>
            <a:ext cx="8001000" cy="2638425"/>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页脚占位符 4"/>
          <p:cNvSpPr>
            <a:spLocks noGrp="1"/>
          </p:cNvSpPr>
          <p:nvPr>
            <p:ph type="ftr" sz="quarter" idx="4294967295"/>
          </p:nvPr>
        </p:nvSpPr>
        <p:spPr>
          <a:xfrm>
            <a:off x="3790951" y="6245225"/>
            <a:ext cx="4610100"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sp>
        <p:nvSpPr>
          <p:cNvPr id="76802"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第二节  </a:t>
            </a:r>
            <a:r>
              <a:rPr lang="zh-CN" altLang="en-US" sz="3200" dirty="0">
                <a:solidFill>
                  <a:srgbClr val="FF0000"/>
                </a:solidFill>
                <a:latin typeface="Times New Roman" panose="02020603050405020304" pitchFamily="18" charset="0"/>
              </a:rPr>
              <a:t>会计账簿的设置和登记</a:t>
            </a:r>
            <a:endParaRPr lang="zh-CN" altLang="en-US" sz="3200" dirty="0">
              <a:solidFill>
                <a:srgbClr val="FF0000"/>
              </a:solidFill>
              <a:latin typeface="Times New Roman" panose="02020603050405020304" pitchFamily="18" charset="0"/>
              <a:ea typeface="Times New Roman" panose="02020603050405020304" pitchFamily="18" charset="0"/>
            </a:endParaRPr>
          </a:p>
        </p:txBody>
      </p:sp>
      <p:sp>
        <p:nvSpPr>
          <p:cNvPr id="558083" name="Rectangle 3"/>
          <p:cNvSpPr>
            <a:spLocks noGrp="1" noChangeArrowheads="1"/>
          </p:cNvSpPr>
          <p:nvPr>
            <p:ph idx="1"/>
          </p:nvPr>
        </p:nvSpPr>
        <p:spPr>
          <a:xfrm>
            <a:off x="888365" y="1196975"/>
            <a:ext cx="10549890" cy="4707255"/>
          </a:xfrm>
          <a:solidFill>
            <a:schemeClr val="bg1"/>
          </a:solidFill>
        </p:spPr>
        <p:txBody>
          <a:bodyPr vert="horz" wrap="square" lIns="91440" tIns="45720" rIns="91440" bIns="45720" numCol="1" anchor="t" anchorCtr="0" compatLnSpc="1"/>
          <a:lstStyle/>
          <a:p>
            <a:pPr marL="469900" marR="0" lvl="0" indent="-469900" algn="just" defTabSz="914400" rtl="0" eaLnBrk="1" fontAlgn="base" latinLnBrk="0" hangingPunct="1">
              <a:lnSpc>
                <a:spcPct val="150000"/>
              </a:lnSpc>
              <a:spcBef>
                <a:spcPts val="0"/>
              </a:spcBef>
              <a:spcAft>
                <a:spcPct val="0"/>
              </a:spcAft>
              <a:buClr>
                <a:schemeClr val="accent2"/>
              </a:buClr>
              <a:buSzTx/>
              <a:buFont typeface="Wingdings 2" panose="05020102010507070707" pitchFamily="18" charset="2"/>
              <a:buNone/>
              <a:defRPr/>
            </a:pPr>
            <a:r>
              <a:rPr kumimoji="0" lang="zh-CN" altLang="en-US" sz="2800" b="1" i="0" u="none" strike="noStrike" kern="0" cap="none" spc="0" normalizeH="0" baseline="0" noProof="0" dirty="0">
                <a:ln>
                  <a:noFill/>
                </a:ln>
                <a:solidFill>
                  <a:srgbClr val="FF0000"/>
                </a:solidFill>
                <a:effectLst/>
                <a:uLnTx/>
                <a:uFillTx/>
                <a:latin typeface="+mn-ea"/>
                <a:ea typeface="+mn-ea"/>
                <a:cs typeface="+mn-cs"/>
              </a:rPr>
              <a:t>五</a:t>
            </a:r>
            <a:r>
              <a:rPr kumimoji="0" lang="zh-CN" altLang="en-US" sz="2800" b="1" i="0" u="none" strike="noStrike" kern="0" cap="none" spc="0" normalizeH="0" baseline="0" noProof="0" dirty="0" smtClean="0">
                <a:ln>
                  <a:noFill/>
                </a:ln>
                <a:solidFill>
                  <a:srgbClr val="FF0000"/>
                </a:solidFill>
                <a:effectLst/>
                <a:uLnTx/>
                <a:uFillTx/>
                <a:latin typeface="+mn-ea"/>
                <a:ea typeface="+mn-ea"/>
                <a:cs typeface="+mn-cs"/>
              </a:rPr>
              <a:t>、明细分类账的设置与登记 </a:t>
            </a:r>
            <a:endParaRPr kumimoji="0" lang="zh-CN" altLang="en-US" sz="2800" b="1" i="0" u="none" strike="noStrike" kern="0" cap="none" spc="0" normalizeH="0" baseline="0" noProof="0" dirty="0" smtClean="0">
              <a:ln>
                <a:noFill/>
              </a:ln>
              <a:solidFill>
                <a:srgbClr val="FF0000"/>
              </a:solidFill>
              <a:effectLst/>
              <a:uLnTx/>
              <a:uFillTx/>
              <a:latin typeface="+mn-ea"/>
              <a:ea typeface="+mn-ea"/>
              <a:cs typeface="+mn-cs"/>
            </a:endParaRPr>
          </a:p>
          <a:p>
            <a:pPr marL="469900" marR="0" lvl="0" indent="-469900" algn="just" defTabSz="914400" rtl="0" eaLnBrk="1" fontAlgn="base" latinLnBrk="0" hangingPunct="1">
              <a:lnSpc>
                <a:spcPct val="150000"/>
              </a:lnSpc>
              <a:spcBef>
                <a:spcPts val="0"/>
              </a:spcBef>
              <a:spcAft>
                <a:spcPct val="0"/>
              </a:spcAft>
              <a:buClr>
                <a:srgbClr val="FF0000"/>
              </a:buClr>
              <a:buSzTx/>
              <a:buFont typeface="Wingdings" panose="05000000000000000000" pitchFamily="2" charset="2"/>
              <a:buChar char="p"/>
              <a:defRPr/>
            </a:pP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按二级或明细科目设置，登记某类经济业务明细。</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just" defTabSz="914400" rtl="0" eaLnBrk="1" fontAlgn="base" latinLnBrk="0" hangingPunct="1">
              <a:lnSpc>
                <a:spcPct val="150000"/>
              </a:lnSpc>
              <a:spcBef>
                <a:spcPts val="0"/>
              </a:spcBef>
              <a:spcAft>
                <a:spcPct val="0"/>
              </a:spcAft>
              <a:buClr>
                <a:srgbClr val="FF0000"/>
              </a:buClr>
              <a:buSzTx/>
              <a:buFont typeface="Wingdings" panose="05000000000000000000" pitchFamily="2" charset="2"/>
              <a:buChar char="p"/>
              <a:defRPr/>
            </a:pPr>
            <a:r>
              <a:rPr kumimoji="0" lang="zh-CN" altLang="en-US" sz="2800" b="1" i="0" u="none" strike="noStrike" kern="0" cap="none" spc="0" normalizeH="0" baseline="0" noProof="0" dirty="0" smtClean="0">
                <a:ln>
                  <a:noFill/>
                </a:ln>
                <a:solidFill>
                  <a:srgbClr val="0000CC"/>
                </a:solidFill>
                <a:effectLst/>
                <a:uLnTx/>
                <a:uFillTx/>
                <a:latin typeface="楷体" panose="02010609060101010101" pitchFamily="49" charset="-122"/>
                <a:ea typeface="楷体" panose="02010609060101010101" pitchFamily="49" charset="-122"/>
                <a:cs typeface="+mn-ea"/>
              </a:rPr>
              <a:t>登记方法比较</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457200" marR="0" lvl="0" indent="-457200" algn="just" defTabSz="914400" rtl="0" eaLnBrk="1" fontAlgn="base" latinLnBrk="0" hangingPunct="1">
              <a:lnSpc>
                <a:spcPct val="150000"/>
              </a:lnSpc>
              <a:spcBef>
                <a:spcPts val="0"/>
              </a:spcBef>
              <a:spcAft>
                <a:spcPct val="0"/>
              </a:spcAft>
              <a:buClr>
                <a:srgbClr val="FF0000"/>
              </a:buClr>
              <a:buSzTx/>
              <a:buFont typeface="Wingdings" panose="05000000000000000000" charset="0"/>
              <a:buChar char="Ø"/>
              <a:defRPr/>
            </a:pPr>
            <a:r>
              <a:rPr kumimoji="0" lang="zh-CN" altLang="en-US" sz="2800" b="1" i="0" u="none" strike="noStrike" kern="0" cap="none" spc="0" normalizeH="0" baseline="0" noProof="0" dirty="0" smtClean="0">
                <a:ln>
                  <a:noFill/>
                </a:ln>
                <a:solidFill>
                  <a:srgbClr val="0000CC"/>
                </a:solidFill>
                <a:effectLst/>
                <a:uLnTx/>
                <a:uFillTx/>
                <a:latin typeface="楷体" panose="02010609060101010101" pitchFamily="49" charset="-122"/>
                <a:ea typeface="楷体" panose="02010609060101010101" pitchFamily="49" charset="-122"/>
                <a:cs typeface="+mn-ea"/>
              </a:rPr>
              <a:t>明细账：</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按原始凭证、记账凭证</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逐笔登记；</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0" marR="0" lvl="0" indent="0" algn="just" defTabSz="914400" rtl="0" eaLnBrk="1" fontAlgn="base" latinLnBrk="0" hangingPunct="1">
              <a:lnSpc>
                <a:spcPct val="150000"/>
              </a:lnSpc>
              <a:spcBef>
                <a:spcPts val="0"/>
              </a:spcBef>
              <a:spcAft>
                <a:spcPct val="0"/>
              </a:spcAft>
              <a:buClr>
                <a:srgbClr val="FF0000"/>
              </a:buClr>
              <a:buSzTx/>
              <a:buFont typeface="Wingdings" panose="05000000000000000000" charset="0"/>
              <a:buNone/>
              <a:defRPr/>
            </a:pPr>
            <a:r>
              <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   ——</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如</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实物、债权债务、收入、费用等。</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457200" marR="0" lvl="0" indent="-457200" algn="just" defTabSz="914400" rtl="0" eaLnBrk="1" fontAlgn="base" latinLnBrk="0" hangingPunct="1">
              <a:lnSpc>
                <a:spcPct val="150000"/>
              </a:lnSpc>
              <a:spcBef>
                <a:spcPts val="0"/>
              </a:spcBef>
              <a:spcAft>
                <a:spcPct val="0"/>
              </a:spcAft>
              <a:buClr>
                <a:srgbClr val="FF0000"/>
              </a:buClr>
              <a:buSzTx/>
              <a:buFont typeface="Wingdings" panose="05000000000000000000" charset="0"/>
              <a:buChar char="Ø"/>
              <a:defRPr/>
            </a:pPr>
            <a:r>
              <a:rPr kumimoji="0" lang="zh-CN" altLang="en-US" sz="2800" b="1" i="0" u="none" strike="noStrike" kern="0" cap="none" spc="0" normalizeH="0" baseline="0" noProof="0" dirty="0" smtClean="0">
                <a:ln>
                  <a:noFill/>
                </a:ln>
                <a:solidFill>
                  <a:srgbClr val="0000CC"/>
                </a:solidFill>
                <a:effectLst/>
                <a:uLnTx/>
                <a:uFillTx/>
                <a:latin typeface="楷体" panose="02010609060101010101" pitchFamily="49" charset="-122"/>
                <a:ea typeface="楷体" panose="02010609060101010101" pitchFamily="49" charset="-122"/>
                <a:cs typeface="+mn-ea"/>
              </a:rPr>
              <a:t>特种日记账：</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一般以</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记账凭证逐日逐笔登记；</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457200" marR="0" lvl="0" indent="-457200" algn="just" defTabSz="914400" rtl="0" eaLnBrk="1" fontAlgn="base" latinLnBrk="0" hangingPunct="1">
              <a:lnSpc>
                <a:spcPct val="150000"/>
              </a:lnSpc>
              <a:spcBef>
                <a:spcPts val="0"/>
              </a:spcBef>
              <a:spcAft>
                <a:spcPct val="0"/>
              </a:spcAft>
              <a:buClr>
                <a:srgbClr val="FF0000"/>
              </a:buClr>
              <a:buSzTx/>
              <a:buFont typeface="Wingdings" panose="05000000000000000000" charset="0"/>
              <a:buChar char="Ø"/>
              <a:defRPr/>
            </a:pPr>
            <a:r>
              <a:rPr kumimoji="0" lang="zh-CN" altLang="en-US" sz="2800" b="1" i="0" u="none" strike="noStrike" kern="0" cap="none" spc="0" normalizeH="0" baseline="0" noProof="0" dirty="0" smtClean="0">
                <a:ln>
                  <a:noFill/>
                </a:ln>
                <a:solidFill>
                  <a:srgbClr val="0000CC"/>
                </a:solidFill>
                <a:effectLst/>
                <a:uLnTx/>
                <a:uFillTx/>
                <a:latin typeface="楷体" panose="02010609060101010101" pitchFamily="49" charset="-122"/>
                <a:ea typeface="楷体" panose="02010609060101010101" pitchFamily="49" charset="-122"/>
                <a:cs typeface="+mn-ea"/>
              </a:rPr>
              <a:t>总账：</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按</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sym typeface="+mn-ea"/>
              </a:rPr>
              <a:t>记账凭证</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逐笔或汇总登记。</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0" marR="0" lvl="0" indent="0" algn="just" defTabSz="914400" rtl="0" eaLnBrk="1" fontAlgn="base" latinLnBrk="0" hangingPunct="1">
              <a:lnSpc>
                <a:spcPct val="150000"/>
              </a:lnSpc>
              <a:spcBef>
                <a:spcPts val="0"/>
              </a:spcBef>
              <a:spcAft>
                <a:spcPct val="0"/>
              </a:spcAft>
              <a:buClr>
                <a:srgbClr val="FF0000"/>
              </a:buClr>
              <a:buSzTx/>
              <a:buFont typeface="Wingdings" panose="05000000000000000000" pitchFamily="2" charset="2"/>
              <a:buNone/>
              <a:defRPr/>
            </a:pP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 </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2094230" marR="0" lvl="4" indent="-398780" algn="l" defTabSz="914400" rtl="0" eaLnBrk="1" fontAlgn="base" latinLnBrk="0" hangingPunct="1">
              <a:lnSpc>
                <a:spcPct val="150000"/>
              </a:lnSpc>
              <a:spcBef>
                <a:spcPts val="0"/>
              </a:spcBef>
              <a:spcAft>
                <a:spcPct val="0"/>
              </a:spcAft>
              <a:buClr>
                <a:schemeClr val="accent2"/>
              </a:buClr>
              <a:buSzTx/>
              <a:buFont typeface="Wingdings 3" panose="05040102010807070707" pitchFamily="18" charset="2"/>
              <a:buNone/>
              <a:defRPr/>
            </a:pPr>
            <a:endParaRPr kumimoji="0" lang="zh-CN" altLang="en-US" sz="2800" b="1" i="0" u="none" strike="noStrike" kern="0" cap="none" spc="0" normalizeH="0" baseline="0" noProof="0" dirty="0" smtClean="0">
              <a:ln>
                <a:noFill/>
              </a:ln>
              <a:solidFill>
                <a:schemeClr val="accent2"/>
              </a:solidFill>
              <a:effectLst/>
              <a:uLnTx/>
              <a:uFillTx/>
              <a:latin typeface="楷体" panose="02010609060101010101" pitchFamily="49" charset="-122"/>
              <a:ea typeface="楷体" panose="02010609060101010101" pitchFamily="49" charset="-122"/>
              <a:cs typeface="+mn-ea"/>
            </a:endParaRPr>
          </a:p>
          <a:p>
            <a:pPr marL="469900" marR="0" lvl="0" indent="-469900" algn="just" defTabSz="914400" rtl="0" eaLnBrk="1" fontAlgn="base" latinLnBrk="0" hangingPunct="1">
              <a:lnSpc>
                <a:spcPct val="150000"/>
              </a:lnSpc>
              <a:spcBef>
                <a:spcPts val="0"/>
              </a:spcBef>
              <a:spcAft>
                <a:spcPct val="0"/>
              </a:spcAft>
              <a:buClr>
                <a:schemeClr val="accent2"/>
              </a:buClr>
              <a:buSzTx/>
              <a:buFont typeface="Wingdings 2" panose="05020102010507070707" pitchFamily="18" charset="2"/>
              <a:buNone/>
              <a:defRPr/>
            </a:pP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1694180" marR="0" lvl="3" indent="-387350" algn="l" defTabSz="914400" rtl="0" eaLnBrk="1" fontAlgn="base" latinLnBrk="0" hangingPunct="1">
              <a:lnSpc>
                <a:spcPct val="150000"/>
              </a:lnSpc>
              <a:spcBef>
                <a:spcPts val="0"/>
              </a:spcBef>
              <a:spcAft>
                <a:spcPct val="0"/>
              </a:spcAft>
              <a:buClr>
                <a:schemeClr val="accent2"/>
              </a:buClr>
              <a:buSzTx/>
              <a:buFont typeface="Wingdings 3" panose="05040102010807070707" pitchFamily="18" charset="2"/>
              <a:buChar char=""/>
              <a:defRPr/>
            </a:pPr>
            <a:endPar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第二节  </a:t>
            </a:r>
            <a:r>
              <a:rPr lang="zh-CN" altLang="en-US" sz="3200" dirty="0">
                <a:solidFill>
                  <a:srgbClr val="FF0000"/>
                </a:solidFill>
                <a:latin typeface="Times New Roman" panose="02020603050405020304" pitchFamily="18" charset="0"/>
              </a:rPr>
              <a:t>会计账簿的设置和登记</a:t>
            </a:r>
            <a:endParaRPr lang="zh-CN" altLang="en-US" sz="3200" dirty="0">
              <a:solidFill>
                <a:srgbClr val="FF0000"/>
              </a:solidFill>
              <a:latin typeface="Times New Roman" panose="02020603050405020304" pitchFamily="18" charset="0"/>
              <a:ea typeface="Times New Roman" panose="02020603050405020304" pitchFamily="18" charset="0"/>
            </a:endParaRPr>
          </a:p>
        </p:txBody>
      </p:sp>
      <p:sp>
        <p:nvSpPr>
          <p:cNvPr id="649219" name="Rectangle 3"/>
          <p:cNvSpPr>
            <a:spLocks noGrp="1" noChangeArrowheads="1"/>
          </p:cNvSpPr>
          <p:nvPr>
            <p:ph idx="1"/>
          </p:nvPr>
        </p:nvSpPr>
        <p:spPr>
          <a:xfrm>
            <a:off x="937895" y="1196975"/>
            <a:ext cx="10492740" cy="4968875"/>
          </a:xfrm>
        </p:spPr>
        <p:txBody>
          <a:bodyPr vert="horz" wrap="square" lIns="91440" tIns="45720" rIns="91440" bIns="45720" numCol="1" anchor="t" anchorCtr="0" compatLnSpc="1"/>
          <a:lstStyle/>
          <a:p>
            <a:pPr marL="469900" marR="0" lvl="0" indent="-469900" algn="just"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r>
              <a:rPr kumimoji="0" lang="zh-CN" altLang="en-US" sz="3000" b="1" i="0" u="none" strike="noStrike" kern="0" cap="none" spc="0" normalizeH="0" baseline="0" noProof="0" dirty="0">
                <a:ln>
                  <a:noFill/>
                </a:ln>
                <a:solidFill>
                  <a:srgbClr val="FF0000"/>
                </a:solidFill>
                <a:effectLst/>
                <a:uLnTx/>
                <a:uFillTx/>
                <a:latin typeface="+mj-ea"/>
                <a:ea typeface="+mj-ea"/>
                <a:cs typeface="+mn-cs"/>
              </a:rPr>
              <a:t>五</a:t>
            </a:r>
            <a:r>
              <a:rPr kumimoji="0" lang="zh-CN" altLang="en-US" sz="3000" b="1" i="0" u="none" strike="noStrike" kern="0" cap="none" spc="0" normalizeH="0" baseline="0" noProof="0" dirty="0" smtClean="0">
                <a:ln>
                  <a:noFill/>
                </a:ln>
                <a:solidFill>
                  <a:srgbClr val="FF0000"/>
                </a:solidFill>
                <a:effectLst/>
                <a:uLnTx/>
                <a:uFillTx/>
                <a:latin typeface="+mj-ea"/>
                <a:ea typeface="+mj-ea"/>
                <a:cs typeface="+mn-cs"/>
              </a:rPr>
              <a:t>、明细分类账的设置与登记</a:t>
            </a:r>
            <a:endParaRPr kumimoji="0" lang="zh-CN" altLang="en-US" sz="3000" b="1" i="0" u="none" strike="noStrike" kern="0" cap="none" spc="0" normalizeH="0" baseline="0" noProof="0" dirty="0" smtClean="0">
              <a:ln>
                <a:noFill/>
              </a:ln>
              <a:solidFill>
                <a:srgbClr val="FF0000"/>
              </a:solidFill>
              <a:effectLst/>
              <a:uLnTx/>
              <a:uFillTx/>
              <a:latin typeface="+mj-ea"/>
              <a:ea typeface="+mj-ea"/>
              <a:cs typeface="+mn-cs"/>
            </a:endParaRPr>
          </a:p>
          <a:p>
            <a:pPr marL="469900" marR="0" lvl="0" indent="-469900" algn="just"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r>
              <a:rPr kumimoji="0" lang="en-US" altLang="zh-CN" sz="3000" b="1" i="0" u="none" strike="noStrike" kern="0" cap="none" spc="0" normalizeH="0" baseline="0" noProof="0" dirty="0" smtClean="0">
                <a:ln>
                  <a:noFill/>
                </a:ln>
                <a:solidFill>
                  <a:srgbClr val="0033CC"/>
                </a:solidFill>
                <a:effectLst/>
                <a:uLnTx/>
                <a:uFillTx/>
                <a:latin typeface="+mj-ea"/>
                <a:ea typeface="+mj-ea"/>
                <a:cs typeface="+mn-cs"/>
              </a:rPr>
              <a:t>(</a:t>
            </a:r>
            <a:r>
              <a:rPr kumimoji="0" lang="zh-CN" altLang="en-US" sz="3000" b="1" i="0" u="none" strike="noStrike" kern="0" cap="none" spc="0" normalizeH="0" baseline="0" noProof="0" dirty="0" smtClean="0">
                <a:ln>
                  <a:noFill/>
                </a:ln>
                <a:solidFill>
                  <a:srgbClr val="0033CC"/>
                </a:solidFill>
                <a:effectLst/>
                <a:uLnTx/>
                <a:uFillTx/>
                <a:latin typeface="+mj-ea"/>
                <a:ea typeface="+mj-ea"/>
                <a:cs typeface="+mn-cs"/>
              </a:rPr>
              <a:t>一</a:t>
            </a:r>
            <a:r>
              <a:rPr kumimoji="0" lang="en-US" altLang="zh-CN" sz="3000" b="1" i="0" u="none" strike="noStrike" kern="0" cap="none" spc="0" normalizeH="0" baseline="0" noProof="0" dirty="0" smtClean="0">
                <a:ln>
                  <a:noFill/>
                </a:ln>
                <a:solidFill>
                  <a:srgbClr val="0033CC"/>
                </a:solidFill>
                <a:effectLst/>
                <a:uLnTx/>
                <a:uFillTx/>
                <a:latin typeface="+mj-ea"/>
                <a:ea typeface="+mj-ea"/>
                <a:cs typeface="+mn-cs"/>
              </a:rPr>
              <a:t>) </a:t>
            </a:r>
            <a:r>
              <a:rPr kumimoji="0" lang="zh-CN" altLang="en-US" sz="3000" b="1" i="0" u="none" strike="noStrike" kern="0" cap="none" spc="0" normalizeH="0" baseline="0" noProof="0" dirty="0" smtClean="0">
                <a:ln>
                  <a:noFill/>
                </a:ln>
                <a:solidFill>
                  <a:srgbClr val="0033CC"/>
                </a:solidFill>
                <a:effectLst/>
                <a:uLnTx/>
                <a:uFillTx/>
                <a:latin typeface="+mj-ea"/>
                <a:ea typeface="+mj-ea"/>
                <a:cs typeface="+mn-cs"/>
              </a:rPr>
              <a:t>三栏式明细分类账（同总分类账）</a:t>
            </a:r>
            <a:endParaRPr kumimoji="0" lang="zh-CN" altLang="en-US" sz="3000" b="1" i="0" u="none" strike="noStrike" kern="0" cap="none" spc="0" normalizeH="0" baseline="0" noProof="0" dirty="0" smtClean="0">
              <a:ln>
                <a:noFill/>
              </a:ln>
              <a:solidFill>
                <a:srgbClr val="0033CC"/>
              </a:solidFill>
              <a:effectLst/>
              <a:uLnTx/>
              <a:uFillTx/>
              <a:latin typeface="+mj-ea"/>
              <a:ea typeface="+mj-ea"/>
              <a:cs typeface="+mn-cs"/>
            </a:endParaRPr>
          </a:p>
          <a:p>
            <a:pPr marL="908050" marR="0" lvl="1" indent="-436880" algn="l" defTabSz="914400" rtl="0" eaLnBrk="1" fontAlgn="base" latinLnBrk="0" hangingPunct="1">
              <a:lnSpc>
                <a:spcPct val="150000"/>
              </a:lnSpc>
              <a:spcBef>
                <a:spcPct val="20000"/>
              </a:spcBef>
              <a:spcAft>
                <a:spcPct val="0"/>
              </a:spcAft>
              <a:buClr>
                <a:schemeClr val="accent2"/>
              </a:buClr>
              <a:buSzTx/>
              <a:buFont typeface="Wingdings 3" panose="05040102010807070707" pitchFamily="18" charset="2"/>
              <a:buChar char=""/>
              <a:defRPr/>
            </a:pPr>
            <a:r>
              <a:rPr kumimoji="0" lang="zh-CN" altLang="en-US" sz="3000" b="1"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ea"/>
              </a:rPr>
              <a:t>外表形式：</a:t>
            </a:r>
            <a:r>
              <a:rPr lang="zh-CN" altLang="en-US" sz="3000" b="1" noProof="0" dirty="0" smtClean="0">
                <a:ln>
                  <a:noFill/>
                </a:ln>
                <a:effectLst/>
                <a:uLnTx/>
                <a:uFillTx/>
                <a:latin typeface="楷体" panose="02010609060101010101" pitchFamily="49" charset="-122"/>
                <a:ea typeface="楷体" panose="02010609060101010101" pitchFamily="49" charset="-122"/>
                <a:cs typeface="+mn-ea"/>
                <a:sym typeface="+mn-ea"/>
              </a:rPr>
              <a:t>常见</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活页式账簿 </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908050" marR="0" lvl="1" indent="-436880" algn="l" defTabSz="914400" rtl="0" eaLnBrk="1" fontAlgn="base" latinLnBrk="0" hangingPunct="1">
              <a:lnSpc>
                <a:spcPct val="150000"/>
              </a:lnSpc>
              <a:spcBef>
                <a:spcPct val="20000"/>
              </a:spcBef>
              <a:spcAft>
                <a:spcPct val="0"/>
              </a:spcAft>
              <a:buClr>
                <a:schemeClr val="accent2"/>
              </a:buClr>
              <a:buSzTx/>
              <a:buFont typeface="Wingdings 3" panose="05040102010807070707" pitchFamily="18" charset="2"/>
              <a:buChar char=""/>
              <a:defRPr/>
            </a:pPr>
            <a:r>
              <a:rPr kumimoji="0" lang="zh-CN" altLang="en-US" sz="3000" b="1"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ea"/>
              </a:rPr>
              <a:t>特点：</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只提供价值指标</a:t>
            </a:r>
            <a:endParaRPr kumimoji="0" lang="en-US" altLang="zh-CN" sz="30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ea"/>
            </a:endParaRPr>
          </a:p>
          <a:p>
            <a:pPr marL="908050" marR="0" lvl="1" indent="-436880" algn="l" defTabSz="914400" rtl="0" eaLnBrk="1" fontAlgn="base" latinLnBrk="0" hangingPunct="1">
              <a:lnSpc>
                <a:spcPct val="150000"/>
              </a:lnSpc>
              <a:spcBef>
                <a:spcPct val="20000"/>
              </a:spcBef>
              <a:spcAft>
                <a:spcPct val="0"/>
              </a:spcAft>
              <a:buClr>
                <a:schemeClr val="accent2"/>
              </a:buClr>
              <a:buSzTx/>
              <a:buFont typeface="Wingdings 3" panose="05040102010807070707" pitchFamily="18" charset="2"/>
              <a:buChar char=""/>
              <a:defRPr/>
            </a:pPr>
            <a:r>
              <a:rPr kumimoji="0" lang="zh-CN" altLang="en-US" sz="3000" b="1"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ea"/>
              </a:rPr>
              <a:t>适用核算内容：</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往来款项（债权债务）</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705" name="图片 2"/>
          <p:cNvPicPr>
            <a:picLocks noChangeAspect="1"/>
          </p:cNvPicPr>
          <p:nvPr/>
        </p:nvPicPr>
        <p:blipFill>
          <a:blip r:embed="rId1"/>
          <a:stretch>
            <a:fillRect/>
          </a:stretch>
        </p:blipFill>
        <p:spPr>
          <a:xfrm>
            <a:off x="2063750" y="1268413"/>
            <a:ext cx="8232775" cy="4248150"/>
          </a:xfrm>
          <a:prstGeom prst="rect">
            <a:avLst/>
          </a:prstGeom>
          <a:noFill/>
          <a:ln w="9525">
            <a:noFill/>
          </a:ln>
        </p:spPr>
      </p:pic>
      <p:sp>
        <p:nvSpPr>
          <p:cNvPr id="72706" name="页脚占位符 4"/>
          <p:cNvSpPr>
            <a:spLocks noGrp="1"/>
          </p:cNvSpPr>
          <p:nvPr>
            <p:ph type="ftr" sz="quarter" idx="4294967295"/>
          </p:nvPr>
        </p:nvSpPr>
        <p:spPr>
          <a:xfrm>
            <a:off x="3790951" y="6245225"/>
            <a:ext cx="4610100"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sp>
        <p:nvSpPr>
          <p:cNvPr id="72707"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第二节  </a:t>
            </a:r>
            <a:r>
              <a:rPr lang="zh-CN" altLang="en-US" sz="3200" dirty="0">
                <a:solidFill>
                  <a:srgbClr val="FF0000"/>
                </a:solidFill>
                <a:latin typeface="Times New Roman" panose="02020603050405020304" pitchFamily="18" charset="0"/>
              </a:rPr>
              <a:t>会计账簿的设置和登记</a:t>
            </a:r>
            <a:endParaRPr lang="zh-CN" altLang="en-US" sz="3200" dirty="0">
              <a:solidFill>
                <a:srgbClr val="FF0000"/>
              </a:solidFill>
              <a:latin typeface="Times New Roman" panose="02020603050405020304" pitchFamily="18" charset="0"/>
              <a:ea typeface="Times New Roman" panose="02020603050405020304" pitchFamily="18" charset="0"/>
            </a:endParaRPr>
          </a:p>
        </p:txBody>
      </p:sp>
      <p:sp>
        <p:nvSpPr>
          <p:cNvPr id="72708" name="Rectangle 11"/>
          <p:cNvSpPr/>
          <p:nvPr/>
        </p:nvSpPr>
        <p:spPr>
          <a:xfrm>
            <a:off x="2424113" y="1773238"/>
            <a:ext cx="2376487" cy="431800"/>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09" name="Rectangle 12"/>
          <p:cNvSpPr/>
          <p:nvPr/>
        </p:nvSpPr>
        <p:spPr>
          <a:xfrm>
            <a:off x="7391400" y="1412875"/>
            <a:ext cx="1584325" cy="719138"/>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10" name="Rectangle 13"/>
          <p:cNvSpPr/>
          <p:nvPr/>
        </p:nvSpPr>
        <p:spPr>
          <a:xfrm>
            <a:off x="4656138" y="4581525"/>
            <a:ext cx="1584325" cy="719138"/>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11" name="Rectangle 14"/>
          <p:cNvSpPr/>
          <p:nvPr/>
        </p:nvSpPr>
        <p:spPr>
          <a:xfrm>
            <a:off x="7642225" y="4868863"/>
            <a:ext cx="2414588" cy="431800"/>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12" name="矩形 1"/>
          <p:cNvSpPr/>
          <p:nvPr/>
        </p:nvSpPr>
        <p:spPr>
          <a:xfrm>
            <a:off x="6527800" y="3997325"/>
            <a:ext cx="1102360" cy="368300"/>
          </a:xfrm>
          <a:prstGeom prst="rect">
            <a:avLst/>
          </a:prstGeom>
          <a:noFill/>
          <a:ln w="9525">
            <a:noFill/>
          </a:ln>
        </p:spPr>
        <p:txBody>
          <a:bodyPr wrap="none" anchor="t" anchorCtr="0">
            <a:spAutoFit/>
          </a:bodyPr>
          <a:p>
            <a:r>
              <a:rPr lang="zh-CN" altLang="en-US" dirty="0">
                <a:latin typeface="Arial" panose="020B0604020202020204" pitchFamily="34" charset="0"/>
                <a:ea typeface="宋体" panose="02010600030101010101" pitchFamily="2" charset="-122"/>
              </a:rPr>
              <a:t>材料采购</a:t>
            </a:r>
            <a:endParaRPr lang="zh-CN" altLang="en-US" dirty="0">
              <a:latin typeface="Arial" panose="020B0604020202020204" pitchFamily="34" charset="0"/>
              <a:ea typeface="宋体" panose="02010600030101010101" pitchFamily="2" charset="-122"/>
            </a:endParaRPr>
          </a:p>
        </p:txBody>
      </p:sp>
      <p:sp>
        <p:nvSpPr>
          <p:cNvPr id="72713" name="矩形 1"/>
          <p:cNvSpPr/>
          <p:nvPr/>
        </p:nvSpPr>
        <p:spPr>
          <a:xfrm>
            <a:off x="1919288" y="5513388"/>
            <a:ext cx="8424862" cy="1296670"/>
          </a:xfrm>
          <a:prstGeom prst="rect">
            <a:avLst/>
          </a:prstGeom>
          <a:solidFill>
            <a:schemeClr val="bg1"/>
          </a:solidFill>
          <a:ln w="38100" cap="flat" cmpd="sng">
            <a:solidFill>
              <a:srgbClr val="0000CC"/>
            </a:solidFill>
            <a:prstDash val="solid"/>
            <a:miter/>
            <a:headEnd type="none" w="med" len="med"/>
            <a:tailEnd type="none" w="med" len="med"/>
          </a:ln>
        </p:spPr>
        <p:txBody>
          <a:bodyPr anchor="t" anchorCtr="0">
            <a:spAutoFit/>
          </a:bodyPr>
          <a:p>
            <a:pPr>
              <a:lnSpc>
                <a:spcPct val="140000"/>
              </a:lnSpc>
            </a:pPr>
            <a:r>
              <a:rPr lang="zh-CN" altLang="en-US" sz="2800" dirty="0">
                <a:latin typeface="仿宋" panose="02010609060101010101" pitchFamily="49" charset="-122"/>
                <a:ea typeface="仿宋" panose="02010609060101010101" pitchFamily="49" charset="-122"/>
              </a:rPr>
              <a:t>银行存款支付都是按特定银行结算凭证进行，因此，在库存现金日记账基础上</a:t>
            </a:r>
            <a:r>
              <a:rPr lang="zh-CN" altLang="en-US" sz="2800" dirty="0">
                <a:solidFill>
                  <a:srgbClr val="C00000"/>
                </a:solidFill>
                <a:latin typeface="仿宋" panose="02010609060101010101" pitchFamily="49" charset="-122"/>
                <a:ea typeface="仿宋" panose="02010609060101010101" pitchFamily="49" charset="-122"/>
              </a:rPr>
              <a:t>加设“结算凭证”</a:t>
            </a:r>
            <a:r>
              <a:rPr lang="zh-CN" altLang="en-US" sz="2800" dirty="0">
                <a:latin typeface="仿宋" panose="02010609060101010101" pitchFamily="49" charset="-122"/>
                <a:ea typeface="仿宋" panose="02010609060101010101" pitchFamily="49" charset="-122"/>
              </a:rPr>
              <a:t>栏。</a:t>
            </a:r>
            <a:endParaRPr lang="zh-CN" altLang="en-US" sz="2800" dirty="0">
              <a:latin typeface="仿宋" panose="02010609060101010101" pitchFamily="49" charset="-122"/>
              <a:ea typeface="仿宋" panose="02010609060101010101" pitchFamily="49"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页脚占位符 4"/>
          <p:cNvSpPr>
            <a:spLocks noGrp="1"/>
          </p:cNvSpPr>
          <p:nvPr>
            <p:ph type="ftr" sz="quarter" idx="4294967295"/>
          </p:nvPr>
        </p:nvSpPr>
        <p:spPr>
          <a:xfrm>
            <a:off x="3790951" y="6245225"/>
            <a:ext cx="4610100"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sp>
        <p:nvSpPr>
          <p:cNvPr id="81922"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第二节  </a:t>
            </a:r>
            <a:r>
              <a:rPr lang="zh-CN" altLang="en-US" sz="3200" dirty="0">
                <a:solidFill>
                  <a:srgbClr val="FF0000"/>
                </a:solidFill>
                <a:latin typeface="Times New Roman" panose="02020603050405020304" pitchFamily="18" charset="0"/>
              </a:rPr>
              <a:t>会计账簿的设置和登记</a:t>
            </a:r>
            <a:endParaRPr lang="zh-CN" altLang="en-US" sz="3200" dirty="0">
              <a:solidFill>
                <a:srgbClr val="FF0000"/>
              </a:solidFill>
              <a:latin typeface="Times New Roman" panose="02020603050405020304" pitchFamily="18" charset="0"/>
              <a:ea typeface="Times New Roman" panose="02020603050405020304" pitchFamily="18" charset="0"/>
            </a:endParaRPr>
          </a:p>
        </p:txBody>
      </p:sp>
      <p:sp>
        <p:nvSpPr>
          <p:cNvPr id="565251" name="Rectangle 3"/>
          <p:cNvSpPr>
            <a:spLocks noGrp="1" noChangeArrowheads="1"/>
          </p:cNvSpPr>
          <p:nvPr>
            <p:ph idx="1"/>
          </p:nvPr>
        </p:nvSpPr>
        <p:spPr>
          <a:xfrm>
            <a:off x="837565" y="1196975"/>
            <a:ext cx="10203180" cy="4968875"/>
          </a:xfrm>
        </p:spPr>
        <p:txBody>
          <a:bodyPr vert="horz" wrap="square" lIns="91440" tIns="45720" rIns="91440" bIns="45720" numCol="1" anchor="t" anchorCtr="0" compatLnSpc="1"/>
          <a:lstStyle/>
          <a:p>
            <a:pPr marL="469900" marR="0" lvl="0" indent="-469900" algn="l" defTabSz="914400" rtl="0" eaLnBrk="1" fontAlgn="base" latinLnBrk="0" hangingPunct="1">
              <a:lnSpc>
                <a:spcPct val="150000"/>
              </a:lnSpc>
              <a:spcBef>
                <a:spcPct val="0"/>
              </a:spcBef>
              <a:spcAft>
                <a:spcPct val="0"/>
              </a:spcAft>
              <a:buClrTx/>
              <a:buSzTx/>
              <a:buFontTx/>
              <a:buNone/>
              <a:defRPr/>
            </a:pPr>
            <a:r>
              <a:rPr kumimoji="0" lang="zh-CN" altLang="en-US" sz="3000" b="1" i="0" u="none" strike="noStrike" kern="0" cap="none" spc="0" normalizeH="0" baseline="0" noProof="0" dirty="0">
                <a:ln>
                  <a:noFill/>
                </a:ln>
                <a:solidFill>
                  <a:srgbClr val="FF0000"/>
                </a:solidFill>
                <a:effectLst/>
                <a:uLnTx/>
                <a:uFillTx/>
                <a:latin typeface="+mn-ea"/>
                <a:ea typeface="+mn-ea"/>
                <a:cs typeface="+mn-cs"/>
              </a:rPr>
              <a:t>五</a:t>
            </a:r>
            <a:r>
              <a:rPr kumimoji="0" lang="zh-CN" altLang="en-US" sz="3000" b="1" i="0" u="none" strike="noStrike" kern="0" cap="none" spc="0" normalizeH="0" baseline="0" noProof="0" dirty="0" smtClean="0">
                <a:ln>
                  <a:noFill/>
                </a:ln>
                <a:solidFill>
                  <a:srgbClr val="FF0000"/>
                </a:solidFill>
                <a:effectLst/>
                <a:uLnTx/>
                <a:uFillTx/>
                <a:latin typeface="+mn-ea"/>
                <a:ea typeface="+mn-ea"/>
                <a:cs typeface="+mn-cs"/>
              </a:rPr>
              <a:t>、明细分类账的设置与登记</a:t>
            </a:r>
            <a:endParaRPr kumimoji="0" lang="zh-CN" altLang="en-US" sz="3000" b="1" i="0" u="none" strike="noStrike" kern="0" cap="none" spc="0" normalizeH="0" baseline="0" noProof="0" dirty="0" smtClean="0">
              <a:ln>
                <a:noFill/>
              </a:ln>
              <a:solidFill>
                <a:srgbClr val="FF0000"/>
              </a:solidFill>
              <a:effectLst/>
              <a:uLnTx/>
              <a:uFillTx/>
              <a:latin typeface="+mn-ea"/>
              <a:ea typeface="+mn-ea"/>
              <a:cs typeface="+mn-cs"/>
            </a:endParaRPr>
          </a:p>
          <a:p>
            <a:pPr marL="469900" marR="0" lvl="0" indent="-469900" algn="l" defTabSz="914400" rtl="0" eaLnBrk="1" fontAlgn="base" latinLnBrk="0" hangingPunct="1">
              <a:lnSpc>
                <a:spcPct val="150000"/>
              </a:lnSpc>
              <a:spcBef>
                <a:spcPct val="0"/>
              </a:spcBef>
              <a:spcAft>
                <a:spcPct val="0"/>
              </a:spcAft>
              <a:buClrTx/>
              <a:buSzTx/>
              <a:buFontTx/>
              <a:buNone/>
              <a:defRPr/>
            </a:pPr>
            <a:r>
              <a:rPr kumimoji="0" lang="en-US" altLang="zh-CN" sz="3000" b="1" i="0" u="none" strike="noStrike" kern="0" cap="none" spc="0" normalizeH="0" baseline="0" noProof="0" dirty="0" smtClean="0">
                <a:ln>
                  <a:noFill/>
                </a:ln>
                <a:solidFill>
                  <a:srgbClr val="0033CC"/>
                </a:solidFill>
                <a:effectLst/>
                <a:uLnTx/>
                <a:uFillTx/>
                <a:latin typeface="+mn-ea"/>
                <a:ea typeface="+mn-ea"/>
                <a:cs typeface="+mn-cs"/>
              </a:rPr>
              <a:t>(</a:t>
            </a:r>
            <a:r>
              <a:rPr kumimoji="0" lang="zh-CN" altLang="en-US" sz="3000" b="1" i="0" u="none" strike="noStrike" kern="0" cap="none" spc="0" normalizeH="0" baseline="0" noProof="0" dirty="0" smtClean="0">
                <a:ln>
                  <a:noFill/>
                </a:ln>
                <a:solidFill>
                  <a:srgbClr val="0033CC"/>
                </a:solidFill>
                <a:effectLst/>
                <a:uLnTx/>
                <a:uFillTx/>
                <a:latin typeface="+mn-ea"/>
                <a:ea typeface="+mn-ea"/>
                <a:cs typeface="+mn-cs"/>
              </a:rPr>
              <a:t>二</a:t>
            </a:r>
            <a:r>
              <a:rPr kumimoji="0" lang="en-US" altLang="zh-CN" sz="3000" b="1" i="0" u="none" strike="noStrike" kern="0" cap="none" spc="0" normalizeH="0" baseline="0" noProof="0" dirty="0" smtClean="0">
                <a:ln>
                  <a:noFill/>
                </a:ln>
                <a:solidFill>
                  <a:srgbClr val="0033CC"/>
                </a:solidFill>
                <a:effectLst/>
                <a:uLnTx/>
                <a:uFillTx/>
                <a:latin typeface="+mn-ea"/>
                <a:ea typeface="+mn-ea"/>
                <a:cs typeface="+mn-cs"/>
              </a:rPr>
              <a:t>) </a:t>
            </a:r>
            <a:r>
              <a:rPr kumimoji="0" lang="zh-CN" altLang="en-US" sz="3000" b="1" i="0" u="none" strike="noStrike" kern="0" cap="none" spc="0" normalizeH="0" baseline="0" noProof="0" dirty="0" smtClean="0">
                <a:ln>
                  <a:noFill/>
                </a:ln>
                <a:solidFill>
                  <a:srgbClr val="0033CC"/>
                </a:solidFill>
                <a:effectLst/>
                <a:uLnTx/>
                <a:uFillTx/>
                <a:latin typeface="+mn-ea"/>
                <a:ea typeface="+mn-ea"/>
                <a:cs typeface="+mn-cs"/>
              </a:rPr>
              <a:t>数量金额式明细分类账</a:t>
            </a:r>
            <a:endParaRPr kumimoji="0" lang="zh-CN" altLang="en-US" sz="3000" b="1" i="0" u="none" strike="noStrike" kern="0" cap="none" spc="0" normalizeH="0" baseline="0" noProof="0" dirty="0" smtClean="0">
              <a:ln>
                <a:noFill/>
              </a:ln>
              <a:solidFill>
                <a:schemeClr val="tx1"/>
              </a:solidFill>
              <a:effectLst/>
              <a:uLnTx/>
              <a:uFillTx/>
              <a:latin typeface="+mn-ea"/>
              <a:ea typeface="+mn-ea"/>
              <a:cs typeface="+mn-cs"/>
            </a:endParaRPr>
          </a:p>
          <a:p>
            <a:pPr marL="908050" marR="0" lvl="1" indent="-436880" algn="l" defTabSz="914400" rtl="0" eaLnBrk="1" fontAlgn="base" latinLnBrk="0" hangingPunct="1">
              <a:lnSpc>
                <a:spcPct val="150000"/>
              </a:lnSpc>
              <a:spcBef>
                <a:spcPct val="20000"/>
              </a:spcBef>
              <a:spcAft>
                <a:spcPct val="0"/>
              </a:spcAft>
              <a:buClr>
                <a:schemeClr val="accent2"/>
              </a:buClr>
              <a:buSzTx/>
              <a:buFont typeface="Wingdings 3" panose="05040102010807070707" pitchFamily="18" charset="2"/>
              <a:buChar char=""/>
              <a:defRPr/>
            </a:pPr>
            <a:r>
              <a:rPr kumimoji="0" lang="zh-CN" altLang="en-US" sz="3000" b="1" i="0" u="none" strike="noStrike" kern="0" cap="none" spc="0" normalizeH="0" baseline="0" noProof="0" dirty="0" smtClean="0">
                <a:ln>
                  <a:noFill/>
                </a:ln>
                <a:solidFill>
                  <a:srgbClr val="0000CC"/>
                </a:solidFill>
                <a:effectLst/>
                <a:uLnTx/>
                <a:uFillTx/>
                <a:latin typeface="楷体" panose="02010609060101010101" pitchFamily="49" charset="-122"/>
                <a:ea typeface="楷体" panose="02010609060101010101" pitchFamily="49" charset="-122"/>
                <a:cs typeface="+mn-ea"/>
              </a:rPr>
              <a:t>外表形式：</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常见活页式账簿</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908050" marR="0" lvl="1" indent="-436880" algn="l" defTabSz="914400" rtl="0" eaLnBrk="1" fontAlgn="base" latinLnBrk="0" hangingPunct="1">
              <a:lnSpc>
                <a:spcPct val="150000"/>
              </a:lnSpc>
              <a:spcBef>
                <a:spcPct val="20000"/>
              </a:spcBef>
              <a:spcAft>
                <a:spcPct val="0"/>
              </a:spcAft>
              <a:buClr>
                <a:schemeClr val="accent2"/>
              </a:buClr>
              <a:buSzTx/>
              <a:buFont typeface="Wingdings 3" panose="05040102010807070707" pitchFamily="18" charset="2"/>
              <a:buChar char=""/>
              <a:defRPr/>
            </a:pPr>
            <a:r>
              <a:rPr kumimoji="0" lang="zh-CN" altLang="en-US" sz="3000" b="1" i="0" u="none" strike="noStrike" kern="0" cap="none" spc="0" normalizeH="0" baseline="0" noProof="0" dirty="0" smtClean="0">
                <a:ln>
                  <a:noFill/>
                </a:ln>
                <a:solidFill>
                  <a:srgbClr val="0000CC"/>
                </a:solidFill>
                <a:effectLst/>
                <a:uLnTx/>
                <a:uFillTx/>
                <a:latin typeface="楷体" panose="02010609060101010101" pitchFamily="49" charset="-122"/>
                <a:ea typeface="楷体" panose="02010609060101010101" pitchFamily="49" charset="-122"/>
                <a:cs typeface="+mn-ea"/>
              </a:rPr>
              <a:t>特点：</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价值指标</a:t>
            </a:r>
            <a:r>
              <a:rPr kumimoji="0" lang="zh-CN" altLang="en-US" sz="30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ea"/>
              </a:rPr>
              <a:t>与</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实物指标</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908050" marR="0" lvl="1" indent="-436880" algn="l" defTabSz="914400" rtl="0" eaLnBrk="1" fontAlgn="base" latinLnBrk="0" hangingPunct="1">
              <a:lnSpc>
                <a:spcPct val="150000"/>
              </a:lnSpc>
              <a:spcBef>
                <a:spcPct val="20000"/>
              </a:spcBef>
              <a:spcAft>
                <a:spcPct val="0"/>
              </a:spcAft>
              <a:buClr>
                <a:schemeClr val="accent2"/>
              </a:buClr>
              <a:buSzTx/>
              <a:buFont typeface="Wingdings 3" panose="05040102010807070707" pitchFamily="18" charset="2"/>
              <a:buChar char=""/>
              <a:defRPr/>
            </a:pPr>
            <a:r>
              <a:rPr kumimoji="0" lang="zh-CN" altLang="en-US" sz="3000" b="1" i="0" u="none" strike="noStrike" kern="0" cap="none" spc="0" normalizeH="0" baseline="0" noProof="0" dirty="0" smtClean="0">
                <a:ln>
                  <a:noFill/>
                </a:ln>
                <a:solidFill>
                  <a:srgbClr val="0000CC"/>
                </a:solidFill>
                <a:effectLst/>
                <a:uLnTx/>
                <a:uFillTx/>
                <a:latin typeface="楷体" panose="02010609060101010101" pitchFamily="49" charset="-122"/>
                <a:ea typeface="楷体" panose="02010609060101010101" pitchFamily="49" charset="-122"/>
                <a:cs typeface="+mn-ea"/>
              </a:rPr>
              <a:t>适用核算内容：</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金额与实物数量核算等</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第一节 </a:t>
            </a:r>
            <a:r>
              <a:rPr lang="zh-CN" altLang="en-US" sz="3200" dirty="0">
                <a:solidFill>
                  <a:srgbClr val="FF0000"/>
                </a:solidFill>
              </a:rPr>
              <a:t>会计账簿的概念、意义和种类</a:t>
            </a:r>
            <a:endParaRPr lang="zh-CN" altLang="en-US" sz="3200" dirty="0">
              <a:solidFill>
                <a:srgbClr val="FF0000"/>
              </a:solidFill>
            </a:endParaRPr>
          </a:p>
        </p:txBody>
      </p:sp>
      <p:sp>
        <p:nvSpPr>
          <p:cNvPr id="350211" name="Rectangle 3"/>
          <p:cNvSpPr>
            <a:spLocks noGrp="1" noChangeArrowheads="1"/>
          </p:cNvSpPr>
          <p:nvPr>
            <p:ph idx="1"/>
          </p:nvPr>
        </p:nvSpPr>
        <p:spPr>
          <a:xfrm>
            <a:off x="705485" y="1196975"/>
            <a:ext cx="6612255" cy="4479925"/>
          </a:xfrm>
        </p:spPr>
        <p:txBody>
          <a:bodyPr vert="horz" wrap="square" lIns="91440" tIns="45720" rIns="91440" bIns="45720" numCol="1" anchor="t" anchorCtr="0" compatLnSpc="1"/>
          <a:lstStyle/>
          <a:p>
            <a:pPr marL="469900" marR="0" lvl="0" indent="-469900" algn="just"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r>
              <a:rPr kumimoji="0" lang="zh-CN" altLang="en-US" sz="3000" b="1" i="0" u="none" strike="noStrike" kern="0" cap="none" spc="0" normalizeH="0" baseline="0" noProof="0" dirty="0" smtClean="0">
                <a:ln>
                  <a:noFill/>
                </a:ln>
                <a:solidFill>
                  <a:srgbClr val="FF0000"/>
                </a:solidFill>
                <a:effectLst/>
                <a:uLnTx/>
                <a:uFillTx/>
                <a:latin typeface="+mn-ea"/>
                <a:ea typeface="+mn-ea"/>
                <a:cs typeface="+mn-cs"/>
              </a:rPr>
              <a:t>一、会计账簿的概念 </a:t>
            </a:r>
            <a:endParaRPr kumimoji="0" lang="en-US" altLang="zh-CN" sz="3000" b="1" i="0" u="none" strike="noStrike" kern="0" cap="none" spc="0" normalizeH="0" baseline="0" noProof="0" dirty="0" smtClean="0">
              <a:ln>
                <a:noFill/>
              </a:ln>
              <a:solidFill>
                <a:srgbClr val="FF0000"/>
              </a:solidFill>
              <a:effectLst/>
              <a:uLnTx/>
              <a:uFillTx/>
              <a:latin typeface="+mn-ea"/>
              <a:ea typeface="+mn-ea"/>
              <a:cs typeface="+mn-cs"/>
            </a:endParaRPr>
          </a:p>
          <a:p>
            <a:pPr marL="469900" marR="0" lvl="0" indent="-469900" algn="just"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由具有一定格式而又相互联系的账页组成</a:t>
            </a: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just"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以会计凭证为依据</a:t>
            </a: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just"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zh-CN" altLang="en-US" sz="3000" b="1" i="0" u="none" strike="noStrike" kern="0" cap="none" spc="0" normalizeH="0" baseline="0" noProof="1" dirty="0">
                <a:solidFill>
                  <a:schemeClr val="tx1"/>
                </a:solidFill>
                <a:latin typeface="楷体" panose="02010609060101010101" pitchFamily="49" charset="-122"/>
                <a:ea typeface="楷体" panose="02010609060101010101" pitchFamily="49" charset="-122"/>
                <a:cs typeface="+mn-cs"/>
                <a:sym typeface="+mn-ea"/>
              </a:rPr>
              <a:t>连续、系统、全面记录和反映各项经济业务的簿籍。</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908050" marR="0" lvl="1" indent="-43688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None/>
              <a:defRPr/>
            </a:pP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p:txBody>
      </p:sp>
      <p:pic>
        <p:nvPicPr>
          <p:cNvPr id="29700" name="Picture 5" descr="总账2（账本）"/>
          <p:cNvPicPr>
            <a:picLocks noChangeAspect="1"/>
          </p:cNvPicPr>
          <p:nvPr/>
        </p:nvPicPr>
        <p:blipFill>
          <a:blip r:embed="rId1"/>
          <a:srcRect r="43327" b="46249"/>
          <a:stretch>
            <a:fillRect/>
          </a:stretch>
        </p:blipFill>
        <p:spPr>
          <a:xfrm rot="-229162">
            <a:off x="8344535" y="1058863"/>
            <a:ext cx="2425700" cy="2736850"/>
          </a:xfrm>
          <a:prstGeom prst="rect">
            <a:avLst/>
          </a:prstGeom>
          <a:noFill/>
          <a:ln w="9525">
            <a:noFill/>
          </a:ln>
        </p:spPr>
      </p:pic>
      <p:pic>
        <p:nvPicPr>
          <p:cNvPr id="29701" name="Picture 6" descr="现金日记账2（账本）"/>
          <p:cNvPicPr>
            <a:picLocks noChangeAspect="1"/>
          </p:cNvPicPr>
          <p:nvPr/>
        </p:nvPicPr>
        <p:blipFill>
          <a:blip r:embed="rId2"/>
          <a:stretch>
            <a:fillRect/>
          </a:stretch>
        </p:blipFill>
        <p:spPr>
          <a:xfrm rot="-262234">
            <a:off x="8645843" y="2292350"/>
            <a:ext cx="2400300" cy="2725738"/>
          </a:xfrm>
          <a:prstGeom prst="rect">
            <a:avLst/>
          </a:prstGeom>
          <a:noFill/>
          <a:ln w="9525">
            <a:noFill/>
          </a:ln>
        </p:spPr>
      </p:pic>
      <p:pic>
        <p:nvPicPr>
          <p:cNvPr id="29702" name="Picture 7" descr="银行存款日记账（账本）"/>
          <p:cNvPicPr>
            <a:picLocks noChangeAspect="1"/>
          </p:cNvPicPr>
          <p:nvPr/>
        </p:nvPicPr>
        <p:blipFill>
          <a:blip r:embed="rId3"/>
          <a:stretch>
            <a:fillRect/>
          </a:stretch>
        </p:blipFill>
        <p:spPr>
          <a:xfrm rot="-261572">
            <a:off x="9139873" y="3521075"/>
            <a:ext cx="2519362" cy="2481263"/>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第二节  </a:t>
            </a:r>
            <a:r>
              <a:rPr lang="zh-CN" altLang="en-US" sz="3200" dirty="0">
                <a:solidFill>
                  <a:srgbClr val="FF0000"/>
                </a:solidFill>
                <a:latin typeface="Times New Roman" panose="02020603050405020304" pitchFamily="18" charset="0"/>
              </a:rPr>
              <a:t>会计账簿的设置和登记</a:t>
            </a:r>
            <a:endParaRPr lang="zh-CN" altLang="en-US" sz="3200" dirty="0">
              <a:solidFill>
                <a:srgbClr val="FF0000"/>
              </a:solidFill>
              <a:latin typeface="Times New Roman" panose="02020603050405020304" pitchFamily="18" charset="0"/>
              <a:ea typeface="Times New Roman" panose="02020603050405020304" pitchFamily="18" charset="0"/>
            </a:endParaRPr>
          </a:p>
        </p:txBody>
      </p:sp>
      <p:sp>
        <p:nvSpPr>
          <p:cNvPr id="82947" name="Rectangle 3"/>
          <p:cNvSpPr/>
          <p:nvPr>
            <p:ph idx="1"/>
          </p:nvPr>
        </p:nvSpPr>
        <p:spPr>
          <a:xfrm>
            <a:off x="1919288" y="1327150"/>
            <a:ext cx="8001000" cy="588963"/>
          </a:xfrm>
        </p:spPr>
        <p:txBody>
          <a:bodyPr vert="horz" wrap="square" lIns="91440" tIns="45720" rIns="91440" bIns="45720" anchor="t" anchorCtr="0"/>
          <a:p>
            <a:pPr eaLnBrk="1" hangingPunct="1">
              <a:buNone/>
            </a:pPr>
            <a:r>
              <a:rPr lang="en-US" altLang="zh-CN" sz="3000" dirty="0">
                <a:solidFill>
                  <a:srgbClr val="FF0000"/>
                </a:solidFill>
                <a:latin typeface="黑体" panose="02010609060101010101" pitchFamily="49" charset="-122"/>
              </a:rPr>
              <a:t>(</a:t>
            </a:r>
            <a:r>
              <a:rPr lang="zh-CN" altLang="en-US" sz="3000" dirty="0">
                <a:solidFill>
                  <a:srgbClr val="FF0000"/>
                </a:solidFill>
                <a:latin typeface="黑体" panose="02010609060101010101" pitchFamily="49" charset="-122"/>
              </a:rPr>
              <a:t>二</a:t>
            </a:r>
            <a:r>
              <a:rPr lang="en-US" altLang="zh-CN" sz="3000" dirty="0">
                <a:solidFill>
                  <a:srgbClr val="FF0000"/>
                </a:solidFill>
                <a:latin typeface="黑体" panose="02010609060101010101" pitchFamily="49" charset="-122"/>
              </a:rPr>
              <a:t>) </a:t>
            </a:r>
            <a:r>
              <a:rPr lang="zh-CN" altLang="en-US" sz="3000" dirty="0">
                <a:solidFill>
                  <a:srgbClr val="FF0000"/>
                </a:solidFill>
                <a:latin typeface="黑体" panose="02010609060101010101" pitchFamily="49" charset="-122"/>
              </a:rPr>
              <a:t>数量金额式明细分类账</a:t>
            </a:r>
            <a:endParaRPr lang="zh-CN" altLang="en-US" sz="3000" dirty="0">
              <a:solidFill>
                <a:srgbClr val="FF0000"/>
              </a:solidFill>
              <a:latin typeface="黑体" panose="02010609060101010101" pitchFamily="49" charset="-122"/>
            </a:endParaRPr>
          </a:p>
        </p:txBody>
      </p:sp>
      <p:pic>
        <p:nvPicPr>
          <p:cNvPr id="82948" name="图片 1"/>
          <p:cNvPicPr>
            <a:picLocks noChangeAspect="1"/>
          </p:cNvPicPr>
          <p:nvPr/>
        </p:nvPicPr>
        <p:blipFill>
          <a:blip r:embed="rId1"/>
          <a:stretch>
            <a:fillRect/>
          </a:stretch>
        </p:blipFill>
        <p:spPr>
          <a:xfrm>
            <a:off x="2135188" y="2065338"/>
            <a:ext cx="7993062" cy="4029075"/>
          </a:xfrm>
          <a:prstGeom prst="rect">
            <a:avLst/>
          </a:prstGeom>
          <a:noFill/>
          <a:ln w="9525">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8849" name="图片 3"/>
          <p:cNvPicPr>
            <a:picLocks noChangeAspect="1"/>
          </p:cNvPicPr>
          <p:nvPr/>
        </p:nvPicPr>
        <p:blipFill>
          <a:blip r:embed="rId1"/>
          <a:stretch>
            <a:fillRect/>
          </a:stretch>
        </p:blipFill>
        <p:spPr>
          <a:xfrm>
            <a:off x="2063750" y="1879600"/>
            <a:ext cx="8064500" cy="4789488"/>
          </a:xfrm>
          <a:prstGeom prst="rect">
            <a:avLst/>
          </a:prstGeom>
          <a:noFill/>
          <a:ln w="9525">
            <a:noFill/>
          </a:ln>
        </p:spPr>
      </p:pic>
      <p:sp>
        <p:nvSpPr>
          <p:cNvPr id="78850"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第二节  </a:t>
            </a:r>
            <a:r>
              <a:rPr lang="zh-CN" altLang="en-US" sz="3200" dirty="0">
                <a:solidFill>
                  <a:srgbClr val="FF0000"/>
                </a:solidFill>
                <a:latin typeface="Times New Roman" panose="02020603050405020304" pitchFamily="18" charset="0"/>
              </a:rPr>
              <a:t>会计账簿的设置和登记</a:t>
            </a:r>
            <a:endParaRPr lang="zh-CN" altLang="en-US" sz="3200" dirty="0">
              <a:solidFill>
                <a:srgbClr val="FF0000"/>
              </a:solidFill>
              <a:latin typeface="Times New Roman" panose="02020603050405020304" pitchFamily="18" charset="0"/>
              <a:ea typeface="Times New Roman" panose="02020603050405020304" pitchFamily="18" charset="0"/>
            </a:endParaRPr>
          </a:p>
        </p:txBody>
      </p:sp>
      <p:sp>
        <p:nvSpPr>
          <p:cNvPr id="78851" name="Rectangle 3"/>
          <p:cNvSpPr/>
          <p:nvPr>
            <p:ph idx="1"/>
          </p:nvPr>
        </p:nvSpPr>
        <p:spPr>
          <a:xfrm>
            <a:off x="2090738" y="1268413"/>
            <a:ext cx="8001000" cy="588962"/>
          </a:xfrm>
        </p:spPr>
        <p:txBody>
          <a:bodyPr vert="horz" wrap="square" lIns="91440" tIns="45720" rIns="91440" bIns="45720" anchor="t" anchorCtr="0"/>
          <a:p>
            <a:pPr eaLnBrk="1" hangingPunct="1">
              <a:buNone/>
            </a:pPr>
            <a:r>
              <a:rPr lang="en-US" altLang="zh-CN" sz="2800" dirty="0">
                <a:solidFill>
                  <a:srgbClr val="0033CC"/>
                </a:solidFill>
                <a:latin typeface="黑体" panose="02010609060101010101" pitchFamily="49" charset="-122"/>
              </a:rPr>
              <a:t>(</a:t>
            </a:r>
            <a:r>
              <a:rPr lang="zh-CN" altLang="en-US" sz="2800" dirty="0">
                <a:solidFill>
                  <a:srgbClr val="0033CC"/>
                </a:solidFill>
                <a:latin typeface="黑体" panose="02010609060101010101" pitchFamily="49" charset="-122"/>
              </a:rPr>
              <a:t>一</a:t>
            </a:r>
            <a:r>
              <a:rPr lang="en-US" altLang="zh-CN" sz="2800" dirty="0">
                <a:solidFill>
                  <a:srgbClr val="0033CC"/>
                </a:solidFill>
                <a:latin typeface="黑体" panose="02010609060101010101" pitchFamily="49" charset="-122"/>
              </a:rPr>
              <a:t>) </a:t>
            </a:r>
            <a:r>
              <a:rPr lang="zh-CN" altLang="en-US" sz="2800" dirty="0">
                <a:solidFill>
                  <a:srgbClr val="0033CC"/>
                </a:solidFill>
                <a:latin typeface="黑体" panose="02010609060101010101" pitchFamily="49" charset="-122"/>
              </a:rPr>
              <a:t>三栏式明细分类账</a:t>
            </a:r>
            <a:r>
              <a:rPr lang="zh-CN" altLang="en-US" sz="2800" dirty="0">
                <a:solidFill>
                  <a:srgbClr val="0033CC"/>
                </a:solidFill>
                <a:latin typeface="黑体" panose="02010609060101010101" pitchFamily="49" charset="-122"/>
              </a:rPr>
              <a:t>（同总分类账）</a:t>
            </a:r>
            <a:endParaRPr lang="zh-CN" altLang="en-US" sz="2800" dirty="0">
              <a:solidFill>
                <a:srgbClr val="0033CC"/>
              </a:solidFill>
              <a:latin typeface="黑体" panose="02010609060101010101" pitchFamily="49" charset="-122"/>
            </a:endParaRPr>
          </a:p>
        </p:txBody>
      </p:sp>
      <p:sp>
        <p:nvSpPr>
          <p:cNvPr id="78852" name="Rectangle 24"/>
          <p:cNvSpPr/>
          <p:nvPr/>
        </p:nvSpPr>
        <p:spPr>
          <a:xfrm>
            <a:off x="2135188" y="2133600"/>
            <a:ext cx="1223962" cy="649288"/>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8853" name="Rectangle 25"/>
          <p:cNvSpPr/>
          <p:nvPr/>
        </p:nvSpPr>
        <p:spPr>
          <a:xfrm>
            <a:off x="3071813" y="5805488"/>
            <a:ext cx="1728787" cy="719137"/>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8854" name="矩形 2"/>
          <p:cNvSpPr/>
          <p:nvPr/>
        </p:nvSpPr>
        <p:spPr>
          <a:xfrm>
            <a:off x="8543925" y="3954463"/>
            <a:ext cx="387350" cy="337185"/>
          </a:xfrm>
          <a:prstGeom prst="rect">
            <a:avLst/>
          </a:prstGeom>
          <a:noFill/>
          <a:ln w="9525">
            <a:noFill/>
          </a:ln>
        </p:spPr>
        <p:txBody>
          <a:bodyPr wrap="none" anchor="t" anchorCtr="0">
            <a:spAutoFit/>
          </a:bodyPr>
          <a:p>
            <a:pPr>
              <a:spcBef>
                <a:spcPct val="50000"/>
              </a:spcBef>
            </a:pPr>
            <a:r>
              <a:rPr lang="zh-CN" altLang="en-US" sz="1600" dirty="0">
                <a:latin typeface="Arial" panose="020B0604020202020204" pitchFamily="34" charset="0"/>
                <a:ea typeface="宋体" panose="02010600030101010101" pitchFamily="2" charset="-122"/>
              </a:rPr>
              <a:t>贷</a:t>
            </a:r>
            <a:endParaRPr lang="zh-CN" altLang="en-US" sz="1600" dirty="0">
              <a:latin typeface="Arial" panose="020B0604020202020204" pitchFamily="34" charset="0"/>
              <a:ea typeface="宋体" panose="02010600030101010101" pitchFamily="2" charset="-122"/>
            </a:endParaRPr>
          </a:p>
        </p:txBody>
      </p:sp>
      <p:sp>
        <p:nvSpPr>
          <p:cNvPr id="78855" name="矩形 33"/>
          <p:cNvSpPr/>
          <p:nvPr/>
        </p:nvSpPr>
        <p:spPr>
          <a:xfrm>
            <a:off x="8543925" y="4314825"/>
            <a:ext cx="387350" cy="337185"/>
          </a:xfrm>
          <a:prstGeom prst="rect">
            <a:avLst/>
          </a:prstGeom>
          <a:noFill/>
          <a:ln w="9525">
            <a:noFill/>
          </a:ln>
        </p:spPr>
        <p:txBody>
          <a:bodyPr wrap="none" anchor="t" anchorCtr="0">
            <a:spAutoFit/>
          </a:bodyPr>
          <a:p>
            <a:pPr>
              <a:spcBef>
                <a:spcPct val="50000"/>
              </a:spcBef>
            </a:pPr>
            <a:r>
              <a:rPr lang="zh-CN" altLang="en-US" sz="1600" dirty="0">
                <a:latin typeface="Arial" panose="020B0604020202020204" pitchFamily="34" charset="0"/>
                <a:ea typeface="宋体" panose="02010600030101010101" pitchFamily="2" charset="-122"/>
              </a:rPr>
              <a:t>贷</a:t>
            </a:r>
            <a:endParaRPr lang="zh-CN" altLang="en-US" sz="1600" dirty="0">
              <a:latin typeface="Arial" panose="020B0604020202020204" pitchFamily="34" charset="0"/>
              <a:ea typeface="宋体" panose="02010600030101010101" pitchFamily="2" charset="-122"/>
            </a:endParaRPr>
          </a:p>
        </p:txBody>
      </p:sp>
      <p:sp>
        <p:nvSpPr>
          <p:cNvPr id="78856" name="矩形 34"/>
          <p:cNvSpPr/>
          <p:nvPr/>
        </p:nvSpPr>
        <p:spPr>
          <a:xfrm>
            <a:off x="8543925" y="4662488"/>
            <a:ext cx="387350" cy="337185"/>
          </a:xfrm>
          <a:prstGeom prst="rect">
            <a:avLst/>
          </a:prstGeom>
          <a:noFill/>
          <a:ln w="9525">
            <a:noFill/>
          </a:ln>
        </p:spPr>
        <p:txBody>
          <a:bodyPr wrap="none" anchor="t" anchorCtr="0">
            <a:spAutoFit/>
          </a:bodyPr>
          <a:p>
            <a:pPr>
              <a:spcBef>
                <a:spcPct val="50000"/>
              </a:spcBef>
            </a:pPr>
            <a:r>
              <a:rPr lang="zh-CN" altLang="en-US" sz="1600" dirty="0">
                <a:latin typeface="Arial" panose="020B0604020202020204" pitchFamily="34" charset="0"/>
                <a:ea typeface="宋体" panose="02010600030101010101" pitchFamily="2" charset="-122"/>
              </a:rPr>
              <a:t>贷</a:t>
            </a:r>
            <a:endParaRPr lang="zh-CN" altLang="en-US" sz="1600" dirty="0">
              <a:latin typeface="Arial" panose="020B0604020202020204" pitchFamily="34" charset="0"/>
              <a:ea typeface="宋体" panose="02010600030101010101" pitchFamily="2" charset="-122"/>
            </a:endParaRPr>
          </a:p>
        </p:txBody>
      </p:sp>
      <p:sp>
        <p:nvSpPr>
          <p:cNvPr id="78857" name="矩形 35"/>
          <p:cNvSpPr/>
          <p:nvPr/>
        </p:nvSpPr>
        <p:spPr>
          <a:xfrm>
            <a:off x="8543925" y="5322888"/>
            <a:ext cx="387350" cy="337185"/>
          </a:xfrm>
          <a:prstGeom prst="rect">
            <a:avLst/>
          </a:prstGeom>
          <a:noFill/>
          <a:ln w="9525">
            <a:noFill/>
          </a:ln>
        </p:spPr>
        <p:txBody>
          <a:bodyPr wrap="none" anchor="t" anchorCtr="0">
            <a:spAutoFit/>
          </a:bodyPr>
          <a:p>
            <a:pPr>
              <a:spcBef>
                <a:spcPct val="50000"/>
              </a:spcBef>
            </a:pPr>
            <a:r>
              <a:rPr lang="zh-CN" altLang="en-US" sz="1600" dirty="0">
                <a:latin typeface="Arial" panose="020B0604020202020204" pitchFamily="34" charset="0"/>
                <a:ea typeface="宋体" panose="02010600030101010101" pitchFamily="2" charset="-122"/>
              </a:rPr>
              <a:t>贷</a:t>
            </a:r>
            <a:endParaRPr lang="zh-CN" altLang="en-US" sz="1600" dirty="0">
              <a:latin typeface="Arial" panose="020B0604020202020204" pitchFamily="34" charset="0"/>
              <a:ea typeface="宋体" panose="02010600030101010101" pitchFamily="2" charset="-122"/>
            </a:endParaRPr>
          </a:p>
        </p:txBody>
      </p:sp>
      <p:sp>
        <p:nvSpPr>
          <p:cNvPr id="78858" name="Rectangle 24"/>
          <p:cNvSpPr/>
          <p:nvPr/>
        </p:nvSpPr>
        <p:spPr>
          <a:xfrm>
            <a:off x="7175500" y="5805488"/>
            <a:ext cx="1223963" cy="649287"/>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8859" name="Rectangle 24"/>
          <p:cNvSpPr/>
          <p:nvPr/>
        </p:nvSpPr>
        <p:spPr>
          <a:xfrm>
            <a:off x="8699500" y="5805488"/>
            <a:ext cx="1223963" cy="649287"/>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8860" name="Rectangle 24"/>
          <p:cNvSpPr/>
          <p:nvPr/>
        </p:nvSpPr>
        <p:spPr>
          <a:xfrm>
            <a:off x="7932738" y="1989138"/>
            <a:ext cx="1476375" cy="720725"/>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8861" name="Rectangle 24"/>
          <p:cNvSpPr/>
          <p:nvPr/>
        </p:nvSpPr>
        <p:spPr>
          <a:xfrm>
            <a:off x="5159375" y="5799138"/>
            <a:ext cx="1512888" cy="649287"/>
          </a:xfrm>
          <a:prstGeom prst="rect">
            <a:avLst/>
          </a:prstGeom>
          <a:noFill/>
          <a:ln w="38100" cap="flat" cmpd="sng">
            <a:solidFill>
              <a:srgbClr val="FF0000"/>
            </a:solidFill>
            <a:prstDash val="solid"/>
            <a:miter/>
            <a:headEnd type="none" w="med" len="med"/>
            <a:tailEnd type="none" w="med" len="med"/>
          </a:ln>
        </p:spPr>
        <p:txBody>
          <a:bodyPr wrap="none" anchor="ctr" anchorCtr="0"/>
          <a:p>
            <a:endParaRPr lang="zh-CN" altLang="en-US" b="0" dirty="0">
              <a:latin typeface="Arial" panose="020B0604020202020204" pitchFamily="34" charset="0"/>
              <a:ea typeface="宋体" panose="02010600030101010101"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69" name="页脚占位符 4"/>
          <p:cNvSpPr>
            <a:spLocks noGrp="1"/>
          </p:cNvSpPr>
          <p:nvPr>
            <p:ph type="ftr" sz="quarter" idx="4294967295"/>
          </p:nvPr>
        </p:nvSpPr>
        <p:spPr>
          <a:xfrm>
            <a:off x="3790951" y="6245225"/>
            <a:ext cx="4610100"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sp>
        <p:nvSpPr>
          <p:cNvPr id="83970"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第二节  </a:t>
            </a:r>
            <a:r>
              <a:rPr lang="zh-CN" altLang="en-US" sz="3200" dirty="0">
                <a:solidFill>
                  <a:srgbClr val="FF0000"/>
                </a:solidFill>
                <a:latin typeface="Times New Roman" panose="02020603050405020304" pitchFamily="18" charset="0"/>
              </a:rPr>
              <a:t>会计账簿的设置和登记</a:t>
            </a:r>
            <a:endParaRPr lang="zh-CN" altLang="en-US" sz="3200" dirty="0">
              <a:solidFill>
                <a:srgbClr val="FF0000"/>
              </a:solidFill>
              <a:latin typeface="Times New Roman" panose="02020603050405020304" pitchFamily="18" charset="0"/>
              <a:ea typeface="Times New Roman" panose="02020603050405020304" pitchFamily="18" charset="0"/>
            </a:endParaRPr>
          </a:p>
        </p:txBody>
      </p:sp>
      <p:sp>
        <p:nvSpPr>
          <p:cNvPr id="568323" name="Rectangle 3"/>
          <p:cNvSpPr>
            <a:spLocks noGrp="1" noChangeArrowheads="1"/>
          </p:cNvSpPr>
          <p:nvPr>
            <p:ph idx="1"/>
          </p:nvPr>
        </p:nvSpPr>
        <p:spPr>
          <a:xfrm>
            <a:off x="699135" y="1196975"/>
            <a:ext cx="10544810" cy="5267325"/>
          </a:xfrm>
          <a:solidFill>
            <a:schemeClr val="bg1"/>
          </a:solidFill>
        </p:spPr>
        <p:txBody>
          <a:bodyPr vert="horz" wrap="square" lIns="91440" tIns="45720" rIns="91440" bIns="45720" numCol="1" anchor="t" anchorCtr="0" compatLnSpc="1"/>
          <a:lstStyle/>
          <a:p>
            <a:pPr marL="469900" marR="0" lvl="0" indent="-469900" algn="l" defTabSz="914400" rtl="0" eaLnBrk="1" fontAlgn="base" latinLnBrk="0" hangingPunct="1">
              <a:lnSpc>
                <a:spcPct val="140000"/>
              </a:lnSpc>
              <a:spcBef>
                <a:spcPct val="0"/>
              </a:spcBef>
              <a:spcAft>
                <a:spcPct val="0"/>
              </a:spcAft>
              <a:buClrTx/>
              <a:buSzTx/>
              <a:buFontTx/>
              <a:buNone/>
              <a:defRPr/>
            </a:pPr>
            <a:r>
              <a:rPr kumimoji="0" lang="zh-CN" altLang="en-US" sz="2700" b="1" i="0" u="none" strike="noStrike" kern="0" cap="none" spc="0" normalizeH="0" baseline="0" noProof="0" dirty="0">
                <a:ln>
                  <a:noFill/>
                </a:ln>
                <a:solidFill>
                  <a:srgbClr val="FF0000"/>
                </a:solidFill>
                <a:effectLst/>
                <a:uLnTx/>
                <a:uFillTx/>
                <a:latin typeface="+mn-ea"/>
                <a:ea typeface="+mn-ea"/>
                <a:cs typeface="+mn-cs"/>
              </a:rPr>
              <a:t>五</a:t>
            </a:r>
            <a:r>
              <a:rPr kumimoji="0" lang="zh-CN" altLang="en-US" sz="2700" b="1" i="0" u="none" strike="noStrike" kern="0" cap="none" spc="0" normalizeH="0" baseline="0" noProof="0" dirty="0" smtClean="0">
                <a:ln>
                  <a:noFill/>
                </a:ln>
                <a:solidFill>
                  <a:srgbClr val="FF0000"/>
                </a:solidFill>
                <a:effectLst/>
                <a:uLnTx/>
                <a:uFillTx/>
                <a:latin typeface="+mn-ea"/>
                <a:ea typeface="+mn-ea"/>
                <a:cs typeface="+mn-cs"/>
              </a:rPr>
              <a:t>、明细分类账的设置与登记</a:t>
            </a:r>
            <a:endParaRPr kumimoji="0" lang="zh-CN" altLang="en-US" sz="2700" b="1" i="0" u="none" strike="noStrike" kern="0" cap="none" spc="0" normalizeH="0" baseline="0" noProof="0" dirty="0" smtClean="0">
              <a:ln>
                <a:noFill/>
              </a:ln>
              <a:solidFill>
                <a:srgbClr val="FF0000"/>
              </a:solidFill>
              <a:effectLst/>
              <a:uLnTx/>
              <a:uFillTx/>
              <a:latin typeface="+mn-ea"/>
              <a:ea typeface="+mn-ea"/>
              <a:cs typeface="+mn-cs"/>
            </a:endParaRPr>
          </a:p>
          <a:p>
            <a:pPr marL="469900" marR="0" lvl="0" indent="-469900" algn="l" defTabSz="914400" rtl="0" eaLnBrk="1" fontAlgn="base" latinLnBrk="0" hangingPunct="1">
              <a:lnSpc>
                <a:spcPct val="140000"/>
              </a:lnSpc>
              <a:spcBef>
                <a:spcPct val="0"/>
              </a:spcBef>
              <a:spcAft>
                <a:spcPct val="0"/>
              </a:spcAft>
              <a:buClrTx/>
              <a:buSzTx/>
              <a:buFontTx/>
              <a:buNone/>
              <a:defRPr/>
            </a:pPr>
            <a:r>
              <a:rPr kumimoji="0" lang="en-US" altLang="zh-CN" sz="2700" b="1" i="0" u="none" strike="noStrike" kern="0" cap="none" spc="0" normalizeH="0" baseline="0" noProof="0" dirty="0" smtClean="0">
                <a:ln>
                  <a:noFill/>
                </a:ln>
                <a:solidFill>
                  <a:srgbClr val="0033CC"/>
                </a:solidFill>
                <a:effectLst/>
                <a:uLnTx/>
                <a:uFillTx/>
                <a:latin typeface="+mj-ea"/>
                <a:ea typeface="+mj-ea"/>
                <a:cs typeface="+mn-cs"/>
              </a:rPr>
              <a:t>(</a:t>
            </a:r>
            <a:r>
              <a:rPr kumimoji="0" lang="zh-CN" altLang="en-US" sz="2700" b="1" i="0" u="none" strike="noStrike" kern="0" cap="none" spc="0" normalizeH="0" baseline="0" noProof="0" dirty="0" smtClean="0">
                <a:ln>
                  <a:noFill/>
                </a:ln>
                <a:solidFill>
                  <a:srgbClr val="0033CC"/>
                </a:solidFill>
                <a:effectLst/>
                <a:uLnTx/>
                <a:uFillTx/>
                <a:latin typeface="+mj-ea"/>
                <a:ea typeface="+mj-ea"/>
                <a:cs typeface="+mn-cs"/>
              </a:rPr>
              <a:t>三</a:t>
            </a:r>
            <a:r>
              <a:rPr kumimoji="0" lang="en-US" altLang="zh-CN" sz="2700" b="1" i="0" u="none" strike="noStrike" kern="0" cap="none" spc="0" normalizeH="0" baseline="0" noProof="0" dirty="0" smtClean="0">
                <a:ln>
                  <a:noFill/>
                </a:ln>
                <a:solidFill>
                  <a:srgbClr val="0033CC"/>
                </a:solidFill>
                <a:effectLst/>
                <a:uLnTx/>
                <a:uFillTx/>
                <a:latin typeface="+mj-ea"/>
                <a:ea typeface="+mj-ea"/>
                <a:cs typeface="+mn-cs"/>
              </a:rPr>
              <a:t>) </a:t>
            </a:r>
            <a:r>
              <a:rPr kumimoji="0" lang="zh-CN" altLang="en-US" sz="2700" b="1" i="0" u="none" strike="noStrike" kern="0" cap="none" spc="0" normalizeH="0" baseline="0" noProof="0" dirty="0" smtClean="0">
                <a:ln>
                  <a:noFill/>
                </a:ln>
                <a:solidFill>
                  <a:srgbClr val="0033CC"/>
                </a:solidFill>
                <a:effectLst/>
                <a:uLnTx/>
                <a:uFillTx/>
                <a:latin typeface="+mj-ea"/>
                <a:ea typeface="+mj-ea"/>
                <a:cs typeface="+mn-cs"/>
              </a:rPr>
              <a:t>多栏式明细账</a:t>
            </a:r>
            <a:endParaRPr kumimoji="0" lang="zh-CN" altLang="en-US" sz="2700" b="1" i="0" u="none" strike="noStrike" kern="0" cap="none" spc="0" normalizeH="0" baseline="0" noProof="0" dirty="0" smtClean="0">
              <a:ln>
                <a:noFill/>
              </a:ln>
              <a:solidFill>
                <a:srgbClr val="0033CC"/>
              </a:solidFill>
              <a:effectLst/>
              <a:uLnTx/>
              <a:uFillTx/>
              <a:latin typeface="+mj-ea"/>
              <a:ea typeface="+mj-ea"/>
              <a:cs typeface="+mn-cs"/>
            </a:endParaRPr>
          </a:p>
          <a:p>
            <a:pPr marL="450850" marR="0" lvl="0" indent="-436880" algn="l" defTabSz="914400" rtl="0" eaLnBrk="1" fontAlgn="base" latinLnBrk="0" hangingPunct="1">
              <a:lnSpc>
                <a:spcPct val="140000"/>
              </a:lnSpc>
              <a:spcBef>
                <a:spcPct val="20000"/>
              </a:spcBef>
              <a:spcAft>
                <a:spcPct val="0"/>
              </a:spcAft>
              <a:buClr>
                <a:schemeClr val="accent2"/>
              </a:buClr>
              <a:buSzTx/>
              <a:buFont typeface="Wingdings 3" panose="05040102010807070707" pitchFamily="18" charset="2"/>
              <a:buChar char=""/>
              <a:defRPr/>
            </a:pPr>
            <a:r>
              <a:rPr kumimoji="0" lang="zh-CN" altLang="en-US" sz="2700" b="1" i="0" u="none" strike="noStrike" kern="0" cap="none" spc="0" normalizeH="0" baseline="0" noProof="0" dirty="0" smtClean="0">
                <a:ln>
                  <a:noFill/>
                </a:ln>
                <a:solidFill>
                  <a:srgbClr val="C00000"/>
                </a:solidFill>
                <a:effectLst/>
                <a:uLnTx/>
                <a:uFillTx/>
                <a:latin typeface="楷体" panose="02010609060101010101" pitchFamily="49" charset="-122"/>
                <a:ea typeface="楷体" panose="02010609060101010101" pitchFamily="49" charset="-122"/>
                <a:cs typeface="+mn-ea"/>
              </a:rPr>
              <a:t>外表形式：</a:t>
            </a:r>
            <a:r>
              <a:rPr kumimoji="0" lang="zh-CN" altLang="en-US" sz="27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常见活页式账簿</a:t>
            </a:r>
            <a:endParaRPr kumimoji="0" lang="en-US" altLang="zh-CN" sz="27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450850" marR="0" lvl="0" indent="-436880" algn="l" defTabSz="914400" rtl="0" eaLnBrk="1" fontAlgn="base" latinLnBrk="0" hangingPunct="1">
              <a:lnSpc>
                <a:spcPct val="140000"/>
              </a:lnSpc>
              <a:spcBef>
                <a:spcPct val="20000"/>
              </a:spcBef>
              <a:spcAft>
                <a:spcPct val="0"/>
              </a:spcAft>
              <a:buClr>
                <a:schemeClr val="accent2"/>
              </a:buClr>
              <a:buSzTx/>
              <a:buFont typeface="Wingdings 3" panose="05040102010807070707" pitchFamily="18" charset="2"/>
              <a:buChar char=""/>
              <a:defRPr/>
            </a:pPr>
            <a:r>
              <a:rPr kumimoji="0" lang="zh-CN" altLang="en-US" sz="2700" b="1" i="0" u="none" strike="noStrike" kern="0" cap="none" spc="0" normalizeH="0" baseline="0" noProof="0" dirty="0" smtClean="0">
                <a:ln>
                  <a:noFill/>
                </a:ln>
                <a:solidFill>
                  <a:srgbClr val="C00000"/>
                </a:solidFill>
                <a:effectLst/>
                <a:uLnTx/>
                <a:uFillTx/>
                <a:latin typeface="楷体" panose="02010609060101010101" pitchFamily="49" charset="-122"/>
                <a:ea typeface="楷体" panose="02010609060101010101" pitchFamily="49" charset="-122"/>
                <a:cs typeface="+mn-ea"/>
              </a:rPr>
              <a:t>账页格式：</a:t>
            </a:r>
            <a:r>
              <a:rPr kumimoji="0" lang="zh-CN" altLang="en-US" sz="27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单方向登记（借或贷）</a:t>
            </a:r>
            <a:endParaRPr kumimoji="0" lang="en-US" altLang="zh-CN" sz="27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908050" marR="0" lvl="1" indent="-436880" algn="l" defTabSz="914400" rtl="0" eaLnBrk="1" fontAlgn="base" latinLnBrk="0" hangingPunct="1">
              <a:lnSpc>
                <a:spcPct val="140000"/>
              </a:lnSpc>
              <a:spcBef>
                <a:spcPct val="20000"/>
              </a:spcBef>
              <a:spcAft>
                <a:spcPct val="0"/>
              </a:spcAft>
              <a:buClr>
                <a:schemeClr val="accent2"/>
              </a:buClr>
              <a:buSzTx/>
              <a:buFont typeface="Wingdings" panose="05000000000000000000" charset="0"/>
              <a:buChar char="l"/>
              <a:defRPr/>
            </a:pPr>
            <a:r>
              <a:rPr kumimoji="0" lang="zh-CN" altLang="en-US" sz="2700" b="1" i="0" u="none" strike="noStrike" kern="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ea"/>
                <a:sym typeface="+mn-ea"/>
              </a:rPr>
              <a:t>借方多栏式：</a:t>
            </a:r>
            <a:r>
              <a:rPr kumimoji="0" lang="zh-CN" altLang="en-US" sz="27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成本、费用</a:t>
            </a:r>
            <a:endParaRPr kumimoji="0" lang="zh-CN" altLang="en-US" sz="27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908050" marR="0" lvl="1" indent="-436880" algn="l" defTabSz="914400" rtl="0" eaLnBrk="1" fontAlgn="base" latinLnBrk="0" hangingPunct="1">
              <a:lnSpc>
                <a:spcPct val="140000"/>
              </a:lnSpc>
              <a:spcBef>
                <a:spcPct val="20000"/>
              </a:spcBef>
              <a:spcAft>
                <a:spcPct val="0"/>
              </a:spcAft>
              <a:buClr>
                <a:schemeClr val="accent2"/>
              </a:buClr>
              <a:buSzTx/>
              <a:buFont typeface="Wingdings" panose="05000000000000000000" charset="0"/>
              <a:buChar char="l"/>
              <a:defRPr/>
            </a:pPr>
            <a:r>
              <a:rPr kumimoji="0" lang="zh-CN" altLang="en-US" sz="2700" b="1" i="0" u="none" strike="noStrike" kern="0" cap="none" spc="0" normalizeH="0" baseline="0" noProof="0" dirty="0">
                <a:ln>
                  <a:noFill/>
                </a:ln>
                <a:solidFill>
                  <a:srgbClr val="0033CC"/>
                </a:solidFill>
                <a:effectLst/>
                <a:uLnTx/>
                <a:uFillTx/>
                <a:latin typeface="楷体" panose="02010609060101010101" pitchFamily="49" charset="-122"/>
                <a:ea typeface="楷体" panose="02010609060101010101" pitchFamily="49" charset="-122"/>
                <a:cs typeface="+mn-ea"/>
                <a:sym typeface="+mn-ea"/>
              </a:rPr>
              <a:t>贷方多栏式：</a:t>
            </a:r>
            <a:r>
              <a:rPr kumimoji="0" lang="zh-CN" altLang="en-US" sz="27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收入</a:t>
            </a:r>
            <a:endParaRPr kumimoji="0" lang="zh-CN" altLang="en-US" sz="27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908050" marR="0" lvl="1" indent="-436880" algn="l" defTabSz="914400" rtl="0" eaLnBrk="1" fontAlgn="base" latinLnBrk="0" hangingPunct="1">
              <a:lnSpc>
                <a:spcPct val="140000"/>
              </a:lnSpc>
              <a:spcBef>
                <a:spcPct val="20000"/>
              </a:spcBef>
              <a:spcAft>
                <a:spcPct val="0"/>
              </a:spcAft>
              <a:buClr>
                <a:schemeClr val="accent2"/>
              </a:buClr>
              <a:buSzTx/>
              <a:buFont typeface="Wingdings" panose="05000000000000000000" charset="0"/>
              <a:buChar char="l"/>
              <a:defRPr/>
            </a:pPr>
            <a:r>
              <a:rPr kumimoji="0" lang="zh-CN" altLang="en-US" sz="2700" b="1" i="0" u="none" strike="noStrike" kern="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ea"/>
                <a:sym typeface="+mn-ea"/>
              </a:rPr>
              <a:t>借贷双方多栏式：</a:t>
            </a:r>
            <a:r>
              <a:rPr kumimoji="0" lang="zh-CN" altLang="en-US" sz="27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利润、增值税明细账等</a:t>
            </a:r>
            <a:endParaRPr kumimoji="0" lang="zh-CN" altLang="en-US" sz="27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450850" marR="0" lvl="0" indent="-436880" algn="l" defTabSz="914400" rtl="0" eaLnBrk="1" fontAlgn="base" latinLnBrk="0" hangingPunct="1">
              <a:lnSpc>
                <a:spcPct val="140000"/>
              </a:lnSpc>
              <a:spcBef>
                <a:spcPct val="20000"/>
              </a:spcBef>
              <a:spcAft>
                <a:spcPct val="0"/>
              </a:spcAft>
              <a:buClr>
                <a:schemeClr val="accent2"/>
              </a:buClr>
              <a:buSzTx/>
              <a:buFont typeface="Wingdings 3" panose="05040102010807070707" pitchFamily="18" charset="2"/>
              <a:buChar char=""/>
              <a:defRPr/>
            </a:pPr>
            <a:r>
              <a:rPr kumimoji="0" lang="zh-CN" altLang="en-US" sz="2700" b="1" i="0" u="none" strike="noStrike" kern="0" cap="none" spc="0" normalizeH="0" baseline="0" noProof="0" dirty="0" smtClean="0">
                <a:ln>
                  <a:noFill/>
                </a:ln>
                <a:solidFill>
                  <a:srgbClr val="C00000"/>
                </a:solidFill>
                <a:effectLst/>
                <a:uLnTx/>
                <a:uFillTx/>
                <a:latin typeface="楷体" panose="02010609060101010101" pitchFamily="49" charset="-122"/>
                <a:ea typeface="楷体" panose="02010609060101010101" pitchFamily="49" charset="-122"/>
                <a:cs typeface="+mn-ea"/>
                <a:sym typeface="+mn-ea"/>
              </a:rPr>
              <a:t>特点：</a:t>
            </a:r>
            <a:r>
              <a:rPr kumimoji="0" lang="zh-CN" altLang="en-US" sz="27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sym typeface="+mn-ea"/>
              </a:rPr>
              <a:t>只提供价值指标，</a:t>
            </a:r>
            <a:r>
              <a:rPr kumimoji="0" lang="zh-CN" altLang="en-US" sz="27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sym typeface="+mn-ea"/>
              </a:rPr>
              <a:t>减少数用红字登记。</a:t>
            </a:r>
            <a:endParaRPr kumimoji="0" lang="zh-CN" altLang="en-US" sz="27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469900" marR="0" lvl="0" indent="-469900" algn="just" defTabSz="914400" rtl="0" eaLnBrk="1" fontAlgn="base" latinLnBrk="0" hangingPunct="1">
              <a:lnSpc>
                <a:spcPct val="140000"/>
              </a:lnSpc>
              <a:spcBef>
                <a:spcPct val="20000"/>
              </a:spcBef>
              <a:spcAft>
                <a:spcPct val="0"/>
              </a:spcAft>
              <a:buClr>
                <a:schemeClr val="accent2"/>
              </a:buClr>
              <a:buSzTx/>
              <a:buFont typeface="Wingdings 2" panose="05020102010507070707" pitchFamily="18" charset="2"/>
              <a:buNone/>
              <a:defRPr/>
            </a:pPr>
            <a:endParaRPr kumimoji="0" lang="zh-CN" altLang="en-US" sz="2700" b="1" i="0" u="none" strike="noStrike" kern="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cs"/>
            </a:endParaRPr>
          </a:p>
          <a:p>
            <a:pPr marL="929005" marR="0" lvl="1" indent="-457200" algn="l" defTabSz="914400" rtl="0" eaLnBrk="1" fontAlgn="base" latinLnBrk="0" hangingPunct="1">
              <a:lnSpc>
                <a:spcPct val="140000"/>
              </a:lnSpc>
              <a:spcBef>
                <a:spcPct val="20000"/>
              </a:spcBef>
              <a:spcAft>
                <a:spcPct val="0"/>
              </a:spcAft>
              <a:buClr>
                <a:schemeClr val="accent2"/>
              </a:buClr>
              <a:buSzTx/>
              <a:buFont typeface="Wingdings 2" panose="05020102010507070707" pitchFamily="18" charset="2"/>
              <a:buAutoNum type="arabicPeriod" startAt="2"/>
              <a:defRPr/>
            </a:pPr>
            <a:endParaRPr kumimoji="0" lang="en-US" altLang="zh-CN" sz="2700" b="1" i="0" u="none" strike="noStrike" kern="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3" name="页脚占位符 4"/>
          <p:cNvSpPr>
            <a:spLocks noGrp="1"/>
          </p:cNvSpPr>
          <p:nvPr>
            <p:ph type="ftr" sz="quarter" idx="4294967295"/>
          </p:nvPr>
        </p:nvSpPr>
        <p:spPr>
          <a:xfrm>
            <a:off x="3790951" y="6245225"/>
            <a:ext cx="4610100"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sp>
        <p:nvSpPr>
          <p:cNvPr id="84994"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第二节  </a:t>
            </a:r>
            <a:r>
              <a:rPr lang="zh-CN" altLang="en-US" sz="3200" dirty="0">
                <a:solidFill>
                  <a:srgbClr val="FF0000"/>
                </a:solidFill>
                <a:latin typeface="Times New Roman" panose="02020603050405020304" pitchFamily="18" charset="0"/>
              </a:rPr>
              <a:t>会计账簿的设置和登记</a:t>
            </a:r>
            <a:endParaRPr lang="zh-CN" altLang="en-US" sz="3200" dirty="0">
              <a:solidFill>
                <a:srgbClr val="FF0000"/>
              </a:solidFill>
              <a:latin typeface="Times New Roman" panose="02020603050405020304" pitchFamily="18" charset="0"/>
              <a:ea typeface="Times New Roman" panose="02020603050405020304" pitchFamily="18" charset="0"/>
            </a:endParaRPr>
          </a:p>
        </p:txBody>
      </p:sp>
      <p:sp>
        <p:nvSpPr>
          <p:cNvPr id="84995" name="Rectangle 3"/>
          <p:cNvSpPr/>
          <p:nvPr>
            <p:ph idx="1"/>
          </p:nvPr>
        </p:nvSpPr>
        <p:spPr>
          <a:xfrm>
            <a:off x="1991043" y="1327468"/>
            <a:ext cx="8001000" cy="588962"/>
          </a:xfrm>
        </p:spPr>
        <p:txBody>
          <a:bodyPr vert="horz" wrap="square" lIns="91440" tIns="45720" rIns="91440" bIns="45720" anchor="t" anchorCtr="0"/>
          <a:p>
            <a:pPr eaLnBrk="1" hangingPunct="1">
              <a:spcBef>
                <a:spcPct val="0"/>
              </a:spcBef>
              <a:buClrTx/>
              <a:buNone/>
            </a:pPr>
            <a:r>
              <a:rPr lang="en-US" altLang="zh-CN" sz="3000" dirty="0">
                <a:solidFill>
                  <a:srgbClr val="FF0000"/>
                </a:solidFill>
                <a:latin typeface="黑体" panose="02010609060101010101" pitchFamily="49" charset="-122"/>
              </a:rPr>
              <a:t>(</a:t>
            </a:r>
            <a:r>
              <a:rPr lang="zh-CN" altLang="en-US" sz="3000" dirty="0">
                <a:solidFill>
                  <a:srgbClr val="FF0000"/>
                </a:solidFill>
                <a:latin typeface="黑体" panose="02010609060101010101" pitchFamily="49" charset="-122"/>
              </a:rPr>
              <a:t>三</a:t>
            </a:r>
            <a:r>
              <a:rPr lang="en-US" altLang="zh-CN" sz="3000" dirty="0">
                <a:solidFill>
                  <a:srgbClr val="FF0000"/>
                </a:solidFill>
                <a:latin typeface="黑体" panose="02010609060101010101" pitchFamily="49" charset="-122"/>
              </a:rPr>
              <a:t>) </a:t>
            </a:r>
            <a:r>
              <a:rPr lang="zh-CN" altLang="en-US" sz="3000" dirty="0">
                <a:solidFill>
                  <a:srgbClr val="FF0000"/>
                </a:solidFill>
                <a:latin typeface="黑体" panose="02010609060101010101" pitchFamily="49" charset="-122"/>
              </a:rPr>
              <a:t>多栏式明细账</a:t>
            </a:r>
            <a:endParaRPr lang="zh-CN" altLang="en-US" sz="3000" dirty="0">
              <a:solidFill>
                <a:srgbClr val="FF0000"/>
              </a:solidFill>
              <a:latin typeface="黑体" panose="02010609060101010101" pitchFamily="49" charset="-122"/>
            </a:endParaRPr>
          </a:p>
        </p:txBody>
      </p:sp>
      <p:pic>
        <p:nvPicPr>
          <p:cNvPr id="84996" name="Picture 5" descr="capt5-13"/>
          <p:cNvPicPr>
            <a:picLocks noChangeAspect="1"/>
          </p:cNvPicPr>
          <p:nvPr/>
        </p:nvPicPr>
        <p:blipFill>
          <a:blip r:embed="rId1"/>
          <a:stretch>
            <a:fillRect/>
          </a:stretch>
        </p:blipFill>
        <p:spPr>
          <a:xfrm>
            <a:off x="2098675" y="2000250"/>
            <a:ext cx="7997825" cy="4500880"/>
          </a:xfrm>
          <a:prstGeom prst="rect">
            <a:avLst/>
          </a:prstGeom>
          <a:noFill/>
          <a:ln w="9525">
            <a:noFill/>
          </a:ln>
        </p:spPr>
      </p:pic>
      <p:sp>
        <p:nvSpPr>
          <p:cNvPr id="84997" name="矩形 1"/>
          <p:cNvSpPr/>
          <p:nvPr/>
        </p:nvSpPr>
        <p:spPr>
          <a:xfrm>
            <a:off x="2339975" y="5868988"/>
            <a:ext cx="2224405" cy="583565"/>
          </a:xfrm>
          <a:prstGeom prst="rect">
            <a:avLst/>
          </a:prstGeom>
          <a:solidFill>
            <a:schemeClr val="bg1"/>
          </a:solidFill>
          <a:ln w="9525">
            <a:noFill/>
          </a:ln>
        </p:spPr>
        <p:txBody>
          <a:bodyPr wrap="none" anchor="t" anchorCtr="0">
            <a:spAutoFit/>
          </a:bodyPr>
          <a:p>
            <a:r>
              <a:rPr lang="zh-CN" altLang="en-US" sz="3200" dirty="0">
                <a:solidFill>
                  <a:srgbClr val="0000CC"/>
                </a:solidFill>
                <a:latin typeface="仿宋" panose="02010609060101010101" pitchFamily="49" charset="-122"/>
                <a:ea typeface="仿宋" panose="02010609060101010101" pitchFamily="49" charset="-122"/>
              </a:rPr>
              <a:t>借方多栏式</a:t>
            </a:r>
            <a:endParaRPr lang="zh-CN" altLang="en-US" sz="3200" dirty="0">
              <a:solidFill>
                <a:srgbClr val="0000CC"/>
              </a:solidFill>
              <a:latin typeface="仿宋" panose="02010609060101010101" pitchFamily="49" charset="-122"/>
              <a:ea typeface="仿宋" panose="02010609060101010101" pitchFamily="49"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ea typeface="黑体" panose="02010609060101010101" pitchFamily="49" charset="-122"/>
                <a:cs typeface="黑体" panose="02010609060101010101" pitchFamily="49" charset="-122"/>
              </a:rPr>
              <a:t>第三节  会计账簿的启用与登记规则</a:t>
            </a:r>
            <a:endParaRPr lang="zh-CN" altLang="en-US" sz="3200"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6" name="AutoShape 43"/>
          <p:cNvSpPr>
            <a:spLocks noChangeArrowheads="1"/>
          </p:cNvSpPr>
          <p:nvPr/>
        </p:nvSpPr>
        <p:spPr bwMode="auto">
          <a:xfrm>
            <a:off x="814705" y="1200150"/>
            <a:ext cx="10889615" cy="2925445"/>
          </a:xfrm>
          <a:prstGeom prst="wedgeRoundRectCallout">
            <a:avLst>
              <a:gd name="adj1" fmla="val -45282"/>
              <a:gd name="adj2" fmla="val -27884"/>
              <a:gd name="adj3" fmla="val 16667"/>
            </a:avLst>
          </a:prstGeom>
          <a:noFill/>
          <a:ln w="38100">
            <a:noFill/>
            <a:miter lim="800000"/>
          </a:ln>
        </p:spPr>
        <p:txBody>
          <a:bodyPr tIns="0" bIns="0"/>
          <a:lstStyle/>
          <a:p>
            <a:pPr marL="0" marR="0" lvl="0" indent="0" algn="l" defTabSz="914400" rtl="0" fontAlgn="base" latinLnBrk="0">
              <a:lnSpc>
                <a:spcPct val="150000"/>
              </a:lnSpc>
              <a:spcBef>
                <a:spcPct val="20000"/>
              </a:spcBef>
              <a:buClr>
                <a:srgbClr val="FF0000"/>
              </a:buClr>
              <a:buSzTx/>
              <a:buFont typeface="Wingdings 2" panose="05020102010507070707" pitchFamily="18" charset="2"/>
              <a:buNone/>
              <a:defRPr/>
            </a:pPr>
            <a:r>
              <a:rPr lang="zh-CN" altLang="en-US" sz="2800" kern="0" noProof="0" dirty="0" smtClean="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一、会计账簿的启用规则</a:t>
            </a:r>
            <a:endParaRPr kumimoji="0" lang="zh-CN" altLang="en-US" sz="2800" b="1" i="0" u="none" strike="noStrike" kern="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en-US" sz="3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新的会计年度，新的会计账簿。</a:t>
            </a:r>
            <a:endParaRPr kumimoji="0" lang="en-US" altLang="zh-CN" sz="3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R="0" lvl="0" indent="-457200" algn="just" defTabSz="914400" rtl="0" eaLnBrk="0" fontAlgn="base" latinLnBrk="0" hangingPunct="0">
              <a:lnSpc>
                <a:spcPct val="150000"/>
              </a:lnSpc>
              <a:spcBef>
                <a:spcPct val="0"/>
              </a:spcBef>
              <a:spcAft>
                <a:spcPct val="0"/>
              </a:spcAft>
              <a:buClr>
                <a:srgbClr val="FF0000"/>
              </a:buClr>
              <a:buSzTx/>
              <a:buFont typeface="Wingdings" panose="05000000000000000000" pitchFamily="2" charset="2"/>
              <a:buChar char="Ø"/>
              <a:defRPr/>
            </a:pPr>
            <a:r>
              <a:rPr kumimoji="0" lang="en-US" altLang="zh-CN" sz="30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1</a:t>
            </a:r>
            <a:r>
              <a:rPr kumimoji="0" lang="zh-CN" altLang="en-US" sz="30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、设置账簿的封面与封底。</a:t>
            </a:r>
            <a:endParaRPr kumimoji="0" lang="zh-CN" altLang="en-US" sz="30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endParaRPr>
          </a:p>
          <a:p>
            <a:pPr marR="0" lvl="0" algn="just" defTabSz="914400" rtl="0" eaLnBrk="0" fontAlgn="base" latinLnBrk="0" hangingPunct="0">
              <a:lnSpc>
                <a:spcPct val="150000"/>
              </a:lnSpc>
              <a:spcBef>
                <a:spcPct val="0"/>
              </a:spcBef>
              <a:spcAft>
                <a:spcPct val="0"/>
              </a:spcAft>
              <a:buClr>
                <a:srgbClr val="FF0000"/>
              </a:buClr>
              <a:buSzTx/>
              <a:buFont typeface="Wingdings" panose="05000000000000000000" pitchFamily="2" charset="2"/>
              <a:defRPr/>
            </a:pPr>
            <a:r>
              <a:rPr kumimoji="0" lang="en-US" altLang="zh-CN" sz="3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除订账本外，活页账都应设置封面、封底；</a:t>
            </a:r>
            <a:endParaRPr kumimoji="0" lang="zh-CN" altLang="en-US" sz="3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R="0" lvl="0" algn="just" defTabSz="914400" rtl="0" eaLnBrk="0" fontAlgn="base" latinLnBrk="0" hangingPunct="0">
              <a:lnSpc>
                <a:spcPct val="150000"/>
              </a:lnSpc>
              <a:spcBef>
                <a:spcPct val="0"/>
              </a:spcBef>
              <a:spcAft>
                <a:spcPct val="0"/>
              </a:spcAft>
              <a:buClr>
                <a:srgbClr val="FF0000"/>
              </a:buClr>
              <a:buSzTx/>
              <a:buFont typeface="Wingdings" panose="05000000000000000000" pitchFamily="2" charset="2"/>
              <a:defRPr/>
            </a:pPr>
            <a:r>
              <a:rPr kumimoji="0" lang="en-US" altLang="zh-CN" sz="3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登记单位名称、账簿名称和所属会计年度。</a:t>
            </a:r>
            <a:endParaRPr kumimoji="0" lang="zh-CN" altLang="en-US" sz="3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pic>
        <p:nvPicPr>
          <p:cNvPr id="52229" name="图片 1"/>
          <p:cNvPicPr>
            <a:picLocks noChangeAspect="1"/>
          </p:cNvPicPr>
          <p:nvPr/>
        </p:nvPicPr>
        <p:blipFill>
          <a:blip r:embed="rId1"/>
          <a:stretch>
            <a:fillRect/>
          </a:stretch>
        </p:blipFill>
        <p:spPr>
          <a:xfrm>
            <a:off x="7392035" y="1268413"/>
            <a:ext cx="4448175" cy="1925637"/>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页脚占位符 3"/>
          <p:cNvSpPr>
            <a:spLocks noGrp="1"/>
          </p:cNvSpPr>
          <p:nvPr>
            <p:ph type="ftr" sz="quarter" idx="4294967295"/>
          </p:nvPr>
        </p:nvSpPr>
        <p:spPr>
          <a:xfrm>
            <a:off x="3790951" y="6245225"/>
            <a:ext cx="4610100"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sp>
        <p:nvSpPr>
          <p:cNvPr id="6" name="AutoShape 43"/>
          <p:cNvSpPr>
            <a:spLocks noChangeArrowheads="1"/>
          </p:cNvSpPr>
          <p:nvPr/>
        </p:nvSpPr>
        <p:spPr bwMode="auto">
          <a:xfrm>
            <a:off x="771525" y="1125855"/>
            <a:ext cx="6348095" cy="2141855"/>
          </a:xfrm>
          <a:prstGeom prst="wedgeRoundRectCallout">
            <a:avLst>
              <a:gd name="adj1" fmla="val -45282"/>
              <a:gd name="adj2" fmla="val -27884"/>
              <a:gd name="adj3" fmla="val 16667"/>
            </a:avLst>
          </a:prstGeom>
          <a:noFill/>
          <a:ln w="38100">
            <a:noFill/>
            <a:miter lim="800000"/>
          </a:ln>
        </p:spPr>
        <p:txBody>
          <a:bodyPr tIns="0" bIns="0"/>
          <a:lstStyle/>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en-US" sz="30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一、会计账簿的启用规则</a:t>
            </a:r>
            <a:endParaRPr kumimoji="0" lang="zh-CN" altLang="en-US" sz="30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endParaRPr>
          </a:p>
          <a:p>
            <a:pPr marL="0" marR="0" lvl="0" indent="0" algn="just" defTabSz="914400" rtl="0" eaLnBrk="0" fontAlgn="base" latinLnBrk="0" hangingPunct="0">
              <a:lnSpc>
                <a:spcPct val="150000"/>
              </a:lnSpc>
              <a:spcBef>
                <a:spcPct val="0"/>
              </a:spcBef>
              <a:spcAft>
                <a:spcPct val="0"/>
              </a:spcAft>
              <a:buClrTx/>
              <a:buSzTx/>
              <a:buFontTx/>
              <a:buNone/>
              <a:defRPr/>
            </a:pPr>
            <a:r>
              <a:rPr kumimoji="0" lang="en-US" altLang="zh-CN" sz="3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2</a:t>
            </a:r>
            <a:r>
              <a:rPr kumimoji="0" lang="zh-CN" altLang="en-US" sz="3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、填写账簿启用及经管人员一览表，并加盖公章。</a:t>
            </a:r>
            <a:endParaRPr kumimoji="0" lang="en-US" altLang="zh-CN" sz="3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pic>
        <p:nvPicPr>
          <p:cNvPr id="53252" name="Picture 11" descr="账薄启用表"/>
          <p:cNvPicPr>
            <a:picLocks noChangeAspect="1"/>
          </p:cNvPicPr>
          <p:nvPr/>
        </p:nvPicPr>
        <p:blipFill>
          <a:blip r:embed="rId1"/>
          <a:stretch>
            <a:fillRect/>
          </a:stretch>
        </p:blipFill>
        <p:spPr>
          <a:xfrm>
            <a:off x="7896225" y="1257300"/>
            <a:ext cx="3168650" cy="2243138"/>
          </a:xfrm>
          <a:prstGeom prst="rect">
            <a:avLst/>
          </a:prstGeom>
          <a:noFill/>
          <a:ln w="9525">
            <a:noFill/>
          </a:ln>
        </p:spPr>
      </p:pic>
      <p:pic>
        <p:nvPicPr>
          <p:cNvPr id="53253" name="图片 1"/>
          <p:cNvPicPr>
            <a:picLocks noChangeAspect="1"/>
          </p:cNvPicPr>
          <p:nvPr/>
        </p:nvPicPr>
        <p:blipFill>
          <a:blip r:embed="rId2"/>
          <a:stretch>
            <a:fillRect/>
          </a:stretch>
        </p:blipFill>
        <p:spPr>
          <a:xfrm>
            <a:off x="2063750" y="3484563"/>
            <a:ext cx="8064500" cy="3186112"/>
          </a:xfrm>
          <a:prstGeom prst="rect">
            <a:avLst/>
          </a:prstGeom>
          <a:noFill/>
          <a:ln w="9525">
            <a:noFill/>
          </a:ln>
        </p:spPr>
      </p:pic>
      <p:sp>
        <p:nvSpPr>
          <p:cNvPr id="52226" name="Rectangle 2"/>
          <p:cNvSpPr/>
          <p:nvPr/>
        </p:nvSpPr>
        <p:spPr>
          <a:xfrm>
            <a:off x="766233" y="304800"/>
            <a:ext cx="10668000" cy="676275"/>
          </a:xfrm>
          <a:prstGeom prst="rect">
            <a:avLst/>
          </a:prstGeom>
          <a:noFill/>
          <a:ln w="9525">
            <a:noFill/>
          </a:ln>
        </p:spPr>
        <p:txBody>
          <a:bodyPr vert="horz" wrap="square" lIns="91440" tIns="45720" rIns="91440" bIns="45720" anchor="ctr" anchorCtr="0"/>
          <a:lstStyle>
            <a:lvl1pPr algn="l" rtl="0" eaLnBrk="0" fontAlgn="base" hangingPunct="0">
              <a:spcBef>
                <a:spcPct val="0"/>
              </a:spcBef>
              <a:spcAft>
                <a:spcPct val="0"/>
              </a:spcAft>
              <a:defRPr sz="3400" b="1">
                <a:solidFill>
                  <a:schemeClr val="tx2"/>
                </a:solidFill>
                <a:latin typeface="+mj-lt"/>
                <a:ea typeface="+mj-ea"/>
                <a:cs typeface="+mj-cs"/>
              </a:defRPr>
            </a:lvl1pPr>
            <a:lvl2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2pPr>
            <a:lvl3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3pPr>
            <a:lvl4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4pPr>
            <a:lvl5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5pPr>
            <a:lvl6pPr marL="4572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6pPr>
            <a:lvl7pPr marL="9144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7pPr>
            <a:lvl8pPr marL="13716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8pPr>
            <a:lvl9pPr marL="18288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9pPr>
          </a:lstStyle>
          <a:p>
            <a:pPr algn="ctr" eaLnBrk="1" hangingPunct="1"/>
            <a:r>
              <a:rPr lang="zh-CN" altLang="en-US" sz="3200" dirty="0">
                <a:solidFill>
                  <a:srgbClr val="FF0000"/>
                </a:solidFill>
                <a:latin typeface="黑体" panose="02010609060101010101" pitchFamily="49" charset="-122"/>
                <a:ea typeface="黑体" panose="02010609060101010101" pitchFamily="49" charset="-122"/>
                <a:cs typeface="黑体" panose="02010609060101010101" pitchFamily="49" charset="-122"/>
              </a:rPr>
              <a:t>第三节  会计账簿的启用与登记规则</a:t>
            </a:r>
            <a:endParaRPr lang="zh-CN" altLang="en-US" sz="3200"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AutoShape 43"/>
          <p:cNvSpPr>
            <a:spLocks noChangeArrowheads="1"/>
          </p:cNvSpPr>
          <p:nvPr/>
        </p:nvSpPr>
        <p:spPr bwMode="auto">
          <a:xfrm>
            <a:off x="926465" y="1268730"/>
            <a:ext cx="10462260" cy="4681220"/>
          </a:xfrm>
          <a:prstGeom prst="wedgeRoundRectCallout">
            <a:avLst>
              <a:gd name="adj1" fmla="val -45282"/>
              <a:gd name="adj2" fmla="val -27884"/>
              <a:gd name="adj3" fmla="val 16667"/>
            </a:avLst>
          </a:prstGeom>
          <a:noFill/>
          <a:ln w="38100">
            <a:noFill/>
            <a:miter lim="800000"/>
          </a:ln>
        </p:spPr>
        <p:txBody>
          <a:bodyPr tIns="0" bIns="0"/>
          <a:lstStyle/>
          <a:p>
            <a:pPr marL="0" marR="0" lvl="0" indent="0" algn="l" defTabSz="914400" rtl="0" fontAlgn="base" latinLnBrk="0">
              <a:lnSpc>
                <a:spcPct val="150000"/>
              </a:lnSpc>
              <a:spcBef>
                <a:spcPct val="20000"/>
              </a:spcBef>
              <a:buClr>
                <a:srgbClr val="FF0000"/>
              </a:buClr>
              <a:buSzTx/>
              <a:buFont typeface="Wingdings 2" panose="05020102010507070707" pitchFamily="18" charset="2"/>
              <a:buNone/>
              <a:defRPr/>
            </a:pPr>
            <a:r>
              <a:rPr lang="zh-CN" altLang="en-US" sz="2800" kern="0" noProof="0" dirty="0" smtClean="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一、会计账簿的启用规则</a:t>
            </a:r>
            <a:endParaRPr kumimoji="0" lang="zh-CN" altLang="en-US" sz="2800" b="1" i="0" u="none" strike="noStrike" kern="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0" marR="0" lvl="0" indent="0" algn="just" defTabSz="914400" rtl="0" eaLnBrk="0" fontAlgn="base" latinLnBrk="0" hangingPunct="0">
              <a:lnSpc>
                <a:spcPct val="150000"/>
              </a:lnSpc>
              <a:spcBef>
                <a:spcPct val="0"/>
              </a:spcBef>
              <a:spcAft>
                <a:spcPct val="0"/>
              </a:spcAft>
              <a:buClrTx/>
              <a:buSzTx/>
              <a:buFontTx/>
              <a:buNone/>
              <a:defRPr/>
            </a:pPr>
            <a:r>
              <a:rPr kumimoji="0" lang="en-US" altLang="zh-CN" sz="30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3</a:t>
            </a:r>
            <a:r>
              <a:rPr kumimoji="0" lang="zh-CN" altLang="en-US" sz="30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、填写科目索引（账户目录）。</a:t>
            </a:r>
            <a:endParaRPr kumimoji="0" lang="en-US" altLang="zh-CN" sz="30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endParaRPr>
          </a:p>
          <a:p>
            <a:pPr marR="0" lvl="0" indent="-457200" algn="just" defTabSz="914400" rtl="0" eaLnBrk="0" fontAlgn="base" latinLnBrk="0" hangingPunct="0">
              <a:lnSpc>
                <a:spcPct val="150000"/>
              </a:lnSpc>
              <a:spcBef>
                <a:spcPct val="0"/>
              </a:spcBef>
              <a:spcAft>
                <a:spcPct val="0"/>
              </a:spcAft>
              <a:buClr>
                <a:srgbClr val="FF0000"/>
              </a:buClr>
              <a:buSzTx/>
              <a:buFont typeface="Wingdings" panose="05000000000000000000" pitchFamily="2" charset="2"/>
              <a:buChar char="Ø"/>
              <a:defRPr/>
            </a:pPr>
            <a:r>
              <a:rPr kumimoji="0" lang="zh-CN" altLang="en-US" sz="3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订本式：</a:t>
            </a:r>
            <a:r>
              <a:rPr kumimoji="0" lang="zh-CN" altLang="en-US" sz="3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按会计科目页码顺序填写。</a:t>
            </a:r>
            <a:endParaRPr kumimoji="0" lang="en-US" altLang="zh-CN" sz="3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R="0" lvl="0" indent="-457200" algn="just" defTabSz="914400" rtl="0" eaLnBrk="0" fontAlgn="base" latinLnBrk="0" hangingPunct="0">
              <a:lnSpc>
                <a:spcPct val="150000"/>
              </a:lnSpc>
              <a:spcBef>
                <a:spcPct val="0"/>
              </a:spcBef>
              <a:spcAft>
                <a:spcPct val="0"/>
              </a:spcAft>
              <a:buClr>
                <a:srgbClr val="FF0000"/>
              </a:buClr>
              <a:buSzTx/>
              <a:buFont typeface="Wingdings" panose="05000000000000000000" pitchFamily="2" charset="2"/>
              <a:buChar char="Ø"/>
              <a:defRPr/>
            </a:pPr>
            <a:r>
              <a:rPr kumimoji="0" lang="zh-CN" altLang="en-US" sz="30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活页式：</a:t>
            </a:r>
            <a:r>
              <a:rPr kumimoji="0" lang="zh-CN" altLang="en-US" sz="3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年度结账后，撤去空白账页，按科目页码顺序填写。</a:t>
            </a:r>
            <a:endParaRPr kumimoji="0" lang="en-US" altLang="zh-CN" sz="3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457200" marR="0" lvl="0" indent="-457200" algn="just" defTabSz="914400" rtl="0" eaLnBrk="0" fontAlgn="base" latinLnBrk="0" hangingPunct="0">
              <a:lnSpc>
                <a:spcPct val="150000"/>
              </a:lnSpc>
              <a:spcBef>
                <a:spcPct val="0"/>
              </a:spcBef>
              <a:spcAft>
                <a:spcPct val="0"/>
              </a:spcAft>
              <a:buClr>
                <a:srgbClr val="FF0000"/>
              </a:buClr>
              <a:buSzTx/>
              <a:buFont typeface="Wingdings" panose="05000000000000000000" pitchFamily="2" charset="2"/>
              <a:buChar char="p"/>
              <a:defRPr/>
            </a:pPr>
            <a:endParaRPr kumimoji="0" lang="en-US" altLang="zh-CN" sz="3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52226"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ea typeface="黑体" panose="02010609060101010101" pitchFamily="49" charset="-122"/>
                <a:cs typeface="黑体" panose="02010609060101010101" pitchFamily="49" charset="-122"/>
              </a:rPr>
              <a:t>第三节  会计账簿的启用与登记规则</a:t>
            </a:r>
            <a:endParaRPr lang="zh-CN" altLang="en-US" sz="3200"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Rectangle 3"/>
          <p:cNvSpPr/>
          <p:nvPr>
            <p:ph idx="1"/>
          </p:nvPr>
        </p:nvSpPr>
        <p:spPr>
          <a:xfrm>
            <a:off x="943610" y="1268730"/>
            <a:ext cx="10252710" cy="2519680"/>
          </a:xfrm>
          <a:solidFill>
            <a:schemeClr val="bg1"/>
          </a:solidFill>
        </p:spPr>
        <p:txBody>
          <a:bodyPr vert="horz" wrap="square" lIns="91440" tIns="45720" rIns="91440" bIns="45720" anchor="t" anchorCtr="0"/>
          <a:p>
            <a:pPr marL="0" indent="0" algn="l" defTabSz="914400" eaLnBrk="1" hangingPunct="1">
              <a:lnSpc>
                <a:spcPct val="150000"/>
              </a:lnSpc>
              <a:buSzTx/>
              <a:buNone/>
              <a:defRPr/>
            </a:pPr>
            <a:r>
              <a:rPr lang="zh-CN" altLang="en-US" sz="2800" noProof="0" dirty="0" smtClean="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一、会计账簿的启用规则</a:t>
            </a:r>
            <a:endParaRPr kumimoji="0" lang="zh-CN" altLang="en-US" sz="2800" b="1" i="0" u="none" strike="noStrike" kern="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endParaRPr>
          </a:p>
          <a:p>
            <a:pPr eaLnBrk="1" hangingPunct="1">
              <a:lnSpc>
                <a:spcPct val="150000"/>
              </a:lnSpc>
              <a:buNone/>
            </a:pPr>
            <a:r>
              <a:rPr lang="en-US" altLang="zh-CN" sz="3000" dirty="0">
                <a:latin typeface="楷体" panose="02010609060101010101" pitchFamily="49" charset="-122"/>
                <a:ea typeface="楷体" panose="02010609060101010101" pitchFamily="49" charset="-122"/>
              </a:rPr>
              <a:t>4</a:t>
            </a:r>
            <a:r>
              <a:rPr lang="zh-CN" altLang="en-US" sz="3000" dirty="0">
                <a:latin typeface="楷体" panose="02010609060101010101" pitchFamily="49" charset="-122"/>
                <a:ea typeface="楷体" panose="02010609060101010101" pitchFamily="49" charset="-122"/>
              </a:rPr>
              <a:t>、粘贴印花税票</a:t>
            </a:r>
            <a:endParaRPr lang="en-US" altLang="zh-CN" sz="3000" dirty="0">
              <a:latin typeface="楷体" panose="02010609060101010101" pitchFamily="49" charset="-122"/>
              <a:ea typeface="楷体" panose="02010609060101010101" pitchFamily="49" charset="-122"/>
            </a:endParaRPr>
          </a:p>
          <a:p>
            <a:pPr lvl="1" indent="-436245" eaLnBrk="1" hangingPunct="1">
              <a:lnSpc>
                <a:spcPct val="150000"/>
              </a:lnSpc>
              <a:buClr>
                <a:srgbClr val="FF0000"/>
              </a:buClr>
              <a:buFont typeface="Wingdings" panose="05000000000000000000" pitchFamily="2" charset="2"/>
              <a:buChar char="Ø"/>
            </a:pPr>
            <a:r>
              <a:rPr lang="zh-CN" altLang="en-US" sz="3000" b="1" dirty="0">
                <a:latin typeface="楷体" panose="02010609060101010101" pitchFamily="49" charset="-122"/>
                <a:ea typeface="楷体" panose="02010609060101010101" pitchFamily="49" charset="-122"/>
              </a:rPr>
              <a:t>启用账簿时须上交印花税</a:t>
            </a:r>
            <a:endParaRPr lang="en-US" altLang="zh-CN" sz="3000" b="1" dirty="0">
              <a:latin typeface="楷体" panose="02010609060101010101" pitchFamily="49" charset="-122"/>
              <a:ea typeface="楷体" panose="02010609060101010101" pitchFamily="49" charset="-122"/>
            </a:endParaRPr>
          </a:p>
          <a:p>
            <a:pPr lvl="1" indent="-436245" eaLnBrk="1" hangingPunct="1">
              <a:lnSpc>
                <a:spcPct val="150000"/>
              </a:lnSpc>
              <a:buClr>
                <a:srgbClr val="FF0000"/>
              </a:buClr>
              <a:buFont typeface="Wingdings" panose="05000000000000000000" pitchFamily="2" charset="2"/>
              <a:buChar char="Ø"/>
            </a:pPr>
            <a:endParaRPr lang="zh-CN" altLang="en-US" sz="3000" b="1" dirty="0">
              <a:latin typeface="楷体" panose="02010609060101010101" pitchFamily="49" charset="-122"/>
              <a:ea typeface="楷体" panose="02010609060101010101" pitchFamily="49" charset="-122"/>
            </a:endParaRPr>
          </a:p>
        </p:txBody>
      </p:sp>
      <p:sp>
        <p:nvSpPr>
          <p:cNvPr id="52226"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ea typeface="黑体" panose="02010609060101010101" pitchFamily="49" charset="-122"/>
                <a:cs typeface="黑体" panose="02010609060101010101" pitchFamily="49" charset="-122"/>
              </a:rPr>
              <a:t>第三节  会计账簿的启用与登记规则</a:t>
            </a:r>
            <a:endParaRPr lang="zh-CN" altLang="en-US" sz="3200"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Rectangle 2"/>
          <p:cNvSpPr txBox="1"/>
          <p:nvPr/>
        </p:nvSpPr>
        <p:spPr>
          <a:xfrm>
            <a:off x="860425" y="333375"/>
            <a:ext cx="10459720" cy="676275"/>
          </a:xfrm>
          <a:prstGeom prst="rect">
            <a:avLst/>
          </a:prstGeom>
          <a:noFill/>
          <a:ln w="9525">
            <a:noFill/>
          </a:ln>
        </p:spPr>
        <p:txBody>
          <a:bodyPr anchor="ctr" anchorCtr="0"/>
          <a:p>
            <a:pPr algn="ctr"/>
            <a:r>
              <a:rPr lang="zh-CN" altLang="en-US" sz="3200" dirty="0">
                <a:solidFill>
                  <a:srgbClr val="FF0000"/>
                </a:solidFill>
                <a:latin typeface="黑体" panose="02010609060101010101" pitchFamily="49" charset="-122"/>
                <a:ea typeface="黑体" panose="02010609060101010101" pitchFamily="49" charset="-122"/>
              </a:rPr>
              <a:t>第三节  </a:t>
            </a:r>
            <a:r>
              <a:rPr lang="zh-CN" altLang="en-US" sz="3200" dirty="0">
                <a:solidFill>
                  <a:srgbClr val="FF0000"/>
                </a:solidFill>
                <a:latin typeface="Times New Roman" panose="02020603050405020304" pitchFamily="18" charset="0"/>
                <a:ea typeface="黑体" panose="02010609060101010101" pitchFamily="49" charset="-122"/>
              </a:rPr>
              <a:t>会计账簿的设置和登记</a:t>
            </a:r>
            <a:endParaRPr lang="zh-CN" altLang="en-US" sz="3200" dirty="0">
              <a:solidFill>
                <a:srgbClr val="FF0000"/>
              </a:solidFill>
              <a:latin typeface="Times New Roman" panose="02020603050405020304" pitchFamily="18" charset="0"/>
              <a:ea typeface="黑体" panose="02010609060101010101" pitchFamily="49" charset="-122"/>
            </a:endParaRPr>
          </a:p>
        </p:txBody>
      </p:sp>
      <p:sp>
        <p:nvSpPr>
          <p:cNvPr id="59395" name="Rectangle 3"/>
          <p:cNvSpPr txBox="1"/>
          <p:nvPr/>
        </p:nvSpPr>
        <p:spPr>
          <a:xfrm>
            <a:off x="789305" y="1196975"/>
            <a:ext cx="10627360" cy="4559300"/>
          </a:xfrm>
          <a:prstGeom prst="rect">
            <a:avLst/>
          </a:prstGeom>
          <a:noFill/>
          <a:ln w="9525">
            <a:noFill/>
          </a:ln>
        </p:spPr>
        <p:txBody>
          <a:bodyPr anchor="t" anchorCtr="0"/>
          <a:p>
            <a:pPr marL="469900" indent="-469900" algn="just">
              <a:lnSpc>
                <a:spcPct val="150000"/>
              </a:lnSpc>
              <a:spcBef>
                <a:spcPct val="20000"/>
              </a:spcBef>
              <a:buClr>
                <a:schemeClr val="accent2"/>
              </a:buClr>
              <a:buFont typeface="Wingdings 2" panose="05020102010507070707" pitchFamily="18" charset="2"/>
            </a:pPr>
            <a:r>
              <a:rPr lang="zh-CN" altLang="en-US" sz="3000" dirty="0">
                <a:solidFill>
                  <a:srgbClr val="FF0000"/>
                </a:solidFill>
                <a:latin typeface="黑体" panose="02010609060101010101" pitchFamily="49" charset="-122"/>
                <a:ea typeface="黑体" panose="02010609060101010101" pitchFamily="49" charset="-122"/>
              </a:rPr>
              <a:t>二、会计账簿的登记规则  </a:t>
            </a:r>
            <a:endParaRPr lang="zh-CN" altLang="en-US" sz="3000" dirty="0">
              <a:solidFill>
                <a:srgbClr val="FF0000"/>
              </a:solidFill>
              <a:latin typeface="黑体" panose="02010609060101010101" pitchFamily="49" charset="-122"/>
              <a:ea typeface="黑体" panose="02010609060101010101" pitchFamily="49" charset="-122"/>
            </a:endParaRPr>
          </a:p>
          <a:p>
            <a:pPr marL="469900" indent="-469900">
              <a:lnSpc>
                <a:spcPct val="150000"/>
              </a:lnSpc>
              <a:spcBef>
                <a:spcPct val="20000"/>
              </a:spcBef>
              <a:buClr>
                <a:srgbClr val="FF0000"/>
              </a:buClr>
              <a:buFont typeface="Wingdings" panose="05000000000000000000" pitchFamily="2" charset="2"/>
              <a:buChar char="p"/>
            </a:pPr>
            <a:r>
              <a:rPr lang="en-US" altLang="zh-CN" sz="3000" dirty="0">
                <a:solidFill>
                  <a:srgbClr val="0000CC"/>
                </a:solidFill>
                <a:latin typeface="楷体" panose="02010609060101010101" pitchFamily="49" charset="-122"/>
                <a:ea typeface="楷体" panose="02010609060101010101" pitchFamily="49" charset="-122"/>
              </a:rPr>
              <a:t>1</a:t>
            </a:r>
            <a:r>
              <a:rPr lang="zh-CN" altLang="en-US" sz="3000" dirty="0">
                <a:solidFill>
                  <a:srgbClr val="0000CC"/>
                </a:solidFill>
                <a:latin typeface="楷体" panose="02010609060101010101" pitchFamily="49" charset="-122"/>
                <a:ea typeface="楷体" panose="02010609060101010101" pitchFamily="49" charset="-122"/>
              </a:rPr>
              <a:t>、根据凭证记账，登记内容齐全。</a:t>
            </a:r>
            <a:r>
              <a:rPr lang="zh-CN" altLang="en-US" sz="3000" dirty="0">
                <a:latin typeface="楷体" panose="02010609060101010101" pitchFamily="49" charset="-122"/>
                <a:ea typeface="楷体" panose="02010609060101010101" pitchFamily="49" charset="-122"/>
              </a:rPr>
              <a:t>按会计凭证的序号记入账簿，记账时必须使用会计科目、子目、细目全称，不得简化；</a:t>
            </a:r>
            <a:endParaRPr lang="en-US" altLang="zh-CN" sz="3000" dirty="0">
              <a:latin typeface="楷体" panose="02010609060101010101" pitchFamily="49" charset="-122"/>
              <a:ea typeface="楷体" panose="02010609060101010101" pitchFamily="49" charset="-122"/>
            </a:endParaRPr>
          </a:p>
          <a:p>
            <a:pPr marL="469900" indent="-469900">
              <a:lnSpc>
                <a:spcPct val="150000"/>
              </a:lnSpc>
              <a:spcBef>
                <a:spcPct val="20000"/>
              </a:spcBef>
              <a:buClr>
                <a:srgbClr val="FF0000"/>
              </a:buClr>
              <a:buFont typeface="Wingdings" panose="05000000000000000000" pitchFamily="2" charset="2"/>
              <a:buChar char="p"/>
            </a:pPr>
            <a:r>
              <a:rPr lang="en-US" altLang="zh-CN" sz="3000" dirty="0">
                <a:solidFill>
                  <a:srgbClr val="0000CC"/>
                </a:solidFill>
                <a:latin typeface="楷体" panose="02010609060101010101" pitchFamily="49" charset="-122"/>
                <a:ea typeface="楷体" panose="02010609060101010101" pitchFamily="49" charset="-122"/>
              </a:rPr>
              <a:t>2</a:t>
            </a:r>
            <a:r>
              <a:rPr lang="zh-CN" altLang="en-US" sz="3000" dirty="0">
                <a:solidFill>
                  <a:srgbClr val="0000CC"/>
                </a:solidFill>
                <a:latin typeface="楷体" panose="02010609060101010101" pitchFamily="49" charset="-122"/>
                <a:ea typeface="楷体" panose="02010609060101010101" pitchFamily="49" charset="-122"/>
              </a:rPr>
              <a:t>、使用蓝黑墨水，红字限制使用。</a:t>
            </a:r>
            <a:r>
              <a:rPr lang="zh-CN" altLang="en-US" sz="3000" dirty="0">
                <a:latin typeface="楷体" panose="02010609060101010101" pitchFamily="49" charset="-122"/>
                <a:ea typeface="楷体" panose="02010609060101010101" pitchFamily="49" charset="-122"/>
              </a:rPr>
              <a:t>红色钢笔用于结账划线、改错和冲账时使用；</a:t>
            </a:r>
            <a:endParaRPr lang="zh-CN" altLang="en-US" sz="3000" dirty="0">
              <a:latin typeface="楷体" panose="02010609060101010101" pitchFamily="49" charset="-122"/>
              <a:ea typeface="楷体" panose="02010609060101010101" pitchFamily="49"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页脚占位符 3"/>
          <p:cNvSpPr>
            <a:spLocks noGrp="1"/>
          </p:cNvSpPr>
          <p:nvPr>
            <p:ph type="ftr" sz="quarter" idx="4294967295"/>
          </p:nvPr>
        </p:nvSpPr>
        <p:spPr>
          <a:xfrm>
            <a:off x="3790951" y="6245225"/>
            <a:ext cx="4610100"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sp>
        <p:nvSpPr>
          <p:cNvPr id="60418" name="Rectangle 2"/>
          <p:cNvSpPr txBox="1"/>
          <p:nvPr/>
        </p:nvSpPr>
        <p:spPr>
          <a:xfrm>
            <a:off x="660400" y="333375"/>
            <a:ext cx="10709275" cy="676275"/>
          </a:xfrm>
          <a:prstGeom prst="rect">
            <a:avLst/>
          </a:prstGeom>
          <a:noFill/>
          <a:ln w="9525">
            <a:noFill/>
          </a:ln>
        </p:spPr>
        <p:txBody>
          <a:bodyPr anchor="ctr" anchorCtr="0"/>
          <a:p>
            <a:pPr algn="ctr"/>
            <a:r>
              <a:rPr lang="zh-CN" altLang="en-US" sz="3200" dirty="0">
                <a:solidFill>
                  <a:srgbClr val="FF0000"/>
                </a:solidFill>
                <a:latin typeface="黑体" panose="02010609060101010101" pitchFamily="49" charset="-122"/>
                <a:ea typeface="黑体" panose="02010609060101010101" pitchFamily="49" charset="-122"/>
              </a:rPr>
              <a:t>第三节  </a:t>
            </a:r>
            <a:r>
              <a:rPr lang="zh-CN" altLang="en-US" sz="3200" dirty="0">
                <a:solidFill>
                  <a:srgbClr val="FF0000"/>
                </a:solidFill>
                <a:latin typeface="Times New Roman" panose="02020603050405020304" pitchFamily="18" charset="0"/>
                <a:ea typeface="黑体" panose="02010609060101010101" pitchFamily="49" charset="-122"/>
              </a:rPr>
              <a:t>会计账簿的设置和登记</a:t>
            </a:r>
            <a:endParaRPr lang="zh-CN" altLang="en-US" sz="3200" dirty="0">
              <a:solidFill>
                <a:srgbClr val="FF0000"/>
              </a:solidFill>
              <a:latin typeface="Times New Roman" panose="02020603050405020304" pitchFamily="18" charset="0"/>
              <a:ea typeface="黑体" panose="02010609060101010101" pitchFamily="49" charset="-122"/>
            </a:endParaRPr>
          </a:p>
        </p:txBody>
      </p:sp>
      <p:sp>
        <p:nvSpPr>
          <p:cNvPr id="60419" name="Rectangle 3"/>
          <p:cNvSpPr txBox="1"/>
          <p:nvPr/>
        </p:nvSpPr>
        <p:spPr>
          <a:xfrm>
            <a:off x="873125" y="1196975"/>
            <a:ext cx="10365740" cy="1522730"/>
          </a:xfrm>
          <a:prstGeom prst="rect">
            <a:avLst/>
          </a:prstGeom>
          <a:noFill/>
          <a:ln w="9525">
            <a:noFill/>
          </a:ln>
        </p:spPr>
        <p:txBody>
          <a:bodyPr anchor="t" anchorCtr="0"/>
          <a:p>
            <a:pPr marL="469900" indent="-469900" algn="just">
              <a:lnSpc>
                <a:spcPct val="150000"/>
              </a:lnSpc>
              <a:spcBef>
                <a:spcPts val="25"/>
              </a:spcBef>
              <a:buClr>
                <a:schemeClr val="accent2"/>
              </a:buClr>
              <a:buFont typeface="Wingdings 2" panose="05020102010507070707" pitchFamily="18" charset="2"/>
            </a:pPr>
            <a:r>
              <a:rPr lang="zh-CN" altLang="en-US" sz="3000" dirty="0">
                <a:solidFill>
                  <a:srgbClr val="FF0000"/>
                </a:solidFill>
                <a:latin typeface="黑体" panose="02010609060101010101" pitchFamily="49" charset="-122"/>
                <a:ea typeface="黑体" panose="02010609060101010101" pitchFamily="49" charset="-122"/>
              </a:rPr>
              <a:t>二、会计账簿的登记规则</a:t>
            </a:r>
            <a:endParaRPr lang="zh-CN" altLang="en-US" sz="3000" dirty="0">
              <a:solidFill>
                <a:srgbClr val="FF0000"/>
              </a:solidFill>
              <a:latin typeface="黑体" panose="02010609060101010101" pitchFamily="49" charset="-122"/>
              <a:ea typeface="黑体" panose="02010609060101010101" pitchFamily="49" charset="-122"/>
            </a:endParaRPr>
          </a:p>
          <a:p>
            <a:pPr marL="469900" indent="-469900">
              <a:lnSpc>
                <a:spcPct val="150000"/>
              </a:lnSpc>
              <a:spcBef>
                <a:spcPts val="25"/>
              </a:spcBef>
              <a:buClr>
                <a:srgbClr val="FF0000"/>
              </a:buClr>
              <a:buFont typeface="Wingdings" panose="05000000000000000000" pitchFamily="2" charset="2"/>
              <a:buChar char="p"/>
            </a:pPr>
            <a:r>
              <a:rPr lang="en-US" altLang="zh-CN" sz="3000" dirty="0">
                <a:solidFill>
                  <a:srgbClr val="0000CC"/>
                </a:solidFill>
                <a:latin typeface="楷体" panose="02010609060101010101" pitchFamily="49" charset="-122"/>
                <a:ea typeface="楷体" panose="02010609060101010101" pitchFamily="49" charset="-122"/>
              </a:rPr>
              <a:t>3</a:t>
            </a:r>
            <a:r>
              <a:rPr lang="zh-CN" altLang="en-US" sz="3000" dirty="0">
                <a:solidFill>
                  <a:srgbClr val="0000CC"/>
                </a:solidFill>
                <a:latin typeface="楷体" panose="02010609060101010101" pitchFamily="49" charset="-122"/>
                <a:ea typeface="楷体" panose="02010609060101010101" pitchFamily="49" charset="-122"/>
              </a:rPr>
              <a:t>、账页连续登记，不得隔页跳行。</a:t>
            </a:r>
            <a:endParaRPr lang="zh-CN" altLang="en-US" sz="3000" dirty="0">
              <a:solidFill>
                <a:srgbClr val="0000CC"/>
              </a:solidFill>
              <a:latin typeface="楷体" panose="02010609060101010101" pitchFamily="49" charset="-122"/>
              <a:ea typeface="楷体" panose="02010609060101010101" pitchFamily="49" charset="-122"/>
            </a:endParaRPr>
          </a:p>
        </p:txBody>
      </p:sp>
      <p:sp>
        <p:nvSpPr>
          <p:cNvPr id="60420" name="页脚占位符 3"/>
          <p:cNvSpPr txBox="1"/>
          <p:nvPr/>
        </p:nvSpPr>
        <p:spPr>
          <a:xfrm>
            <a:off x="4254500" y="6192838"/>
            <a:ext cx="3457575" cy="476250"/>
          </a:xfrm>
          <a:prstGeom prst="rect">
            <a:avLst/>
          </a:prstGeom>
          <a:noFill/>
          <a:ln w="9525">
            <a:noFill/>
          </a:ln>
        </p:spPr>
        <p:txBody>
          <a:bodyPr lIns="0" tIns="0" rIns="0" bIns="0" anchor="t" anchorCtr="0"/>
          <a:p>
            <a:pPr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grpSp>
        <p:nvGrpSpPr>
          <p:cNvPr id="60421" name="Group 4"/>
          <p:cNvGrpSpPr/>
          <p:nvPr/>
        </p:nvGrpSpPr>
        <p:grpSpPr>
          <a:xfrm>
            <a:off x="1982788" y="2835275"/>
            <a:ext cx="8216900" cy="3762375"/>
            <a:chOff x="576" y="990"/>
            <a:chExt cx="4782" cy="2370"/>
          </a:xfrm>
        </p:grpSpPr>
        <p:sp>
          <p:nvSpPr>
            <p:cNvPr id="60422" name="Text Box 5"/>
            <p:cNvSpPr txBox="1"/>
            <p:nvPr/>
          </p:nvSpPr>
          <p:spPr>
            <a:xfrm>
              <a:off x="576" y="1008"/>
              <a:ext cx="4368" cy="2352"/>
            </a:xfrm>
            <a:prstGeom prst="rect">
              <a:avLst/>
            </a:prstGeom>
            <a:solidFill>
              <a:srgbClr val="FFCCCC"/>
            </a:solidFill>
            <a:ln w="9525">
              <a:noFill/>
            </a:ln>
          </p:spPr>
          <p:txBody>
            <a:bodyPr anchor="t" anchorCtr="0"/>
            <a:p>
              <a:pPr algn="ctr" eaLnBrk="0" hangingPunct="0"/>
              <a:r>
                <a:rPr lang="zh-CN" altLang="en-US" sz="2000" dirty="0">
                  <a:latin typeface="Times New Roman" panose="02020603050405020304" pitchFamily="18" charset="0"/>
                  <a:ea typeface="宋体" panose="02010600030101010101" pitchFamily="2" charset="-122"/>
                </a:rPr>
                <a:t>总    账</a:t>
              </a:r>
              <a:endParaRPr lang="zh-CN" altLang="en-US" sz="2000" dirty="0">
                <a:latin typeface="Times New Roman" panose="02020603050405020304" pitchFamily="18" charset="0"/>
                <a:ea typeface="宋体" panose="02010600030101010101" pitchFamily="2" charset="-122"/>
              </a:endParaRPr>
            </a:p>
            <a:p>
              <a:pPr algn="just" eaLnBrk="0" hangingPunct="0"/>
              <a:r>
                <a:rPr lang="zh-CN" altLang="en-US" sz="1600" dirty="0">
                  <a:latin typeface="Times New Roman" panose="02020603050405020304" pitchFamily="18" charset="0"/>
                  <a:ea typeface="宋体" panose="02010600030101010101" pitchFamily="2" charset="-122"/>
                </a:rPr>
                <a:t>            摘             要                                借            方                           贷         方</a:t>
              </a:r>
              <a:endParaRPr lang="zh-CN" altLang="en-US" sz="1600" b="0" dirty="0">
                <a:latin typeface="Times New Roman" panose="02020603050405020304" pitchFamily="18" charset="0"/>
                <a:ea typeface="宋体" panose="02010600030101010101" pitchFamily="2" charset="-122"/>
              </a:endParaRPr>
            </a:p>
            <a:p>
              <a:pPr algn="just" eaLnBrk="0" hangingPunct="0"/>
              <a:r>
                <a:rPr lang="zh-CN" altLang="en-US" sz="1600" b="0" dirty="0">
                  <a:solidFill>
                    <a:srgbClr val="00CCFF"/>
                  </a:solidFill>
                  <a:latin typeface="Times New Roman" panose="02020603050405020304" pitchFamily="18" charset="0"/>
                  <a:ea typeface="宋体" panose="02010600030101010101" pitchFamily="2" charset="-122"/>
                </a:rPr>
                <a:t>                                            千  百  十  万  千  百  十  元  角  分  千  百  十  万  千</a:t>
              </a:r>
              <a:endParaRPr lang="zh-CN" altLang="en-US" sz="1600" b="0" dirty="0">
                <a:latin typeface="Times New Roman" panose="02020603050405020304" pitchFamily="18" charset="0"/>
                <a:ea typeface="宋体" panose="02010600030101010101" pitchFamily="2" charset="-122"/>
              </a:endParaRPr>
            </a:p>
            <a:p>
              <a:pPr algn="just" eaLnBrk="0" hangingPunct="0"/>
              <a:endParaRPr lang="zh-CN" altLang="en-US" sz="1600" b="0" dirty="0">
                <a:latin typeface="Times New Roman" panose="02020603050405020304" pitchFamily="18" charset="0"/>
                <a:ea typeface="华文行楷" panose="02010800040101010101" pitchFamily="2" charset="-122"/>
              </a:endParaRPr>
            </a:p>
            <a:p>
              <a:pPr algn="just" eaLnBrk="0" hangingPunct="0"/>
              <a:r>
                <a:rPr lang="zh-CN" altLang="en-US" sz="1600" b="0" dirty="0">
                  <a:latin typeface="Times New Roman" panose="02020603050405020304" pitchFamily="18" charset="0"/>
                  <a:ea typeface="华文行楷" panose="02010800040101010101" pitchFamily="2" charset="-122"/>
                </a:rPr>
                <a:t>        </a:t>
              </a:r>
              <a:r>
                <a:rPr lang="zh-CN" altLang="en-US" b="0" dirty="0">
                  <a:latin typeface="Times New Roman" panose="02020603050405020304" pitchFamily="18" charset="0"/>
                  <a:ea typeface="华文行楷" panose="02010800040101010101" pitchFamily="2" charset="-122"/>
                </a:rPr>
                <a:t>领用材料                                  </a:t>
              </a:r>
              <a:r>
                <a:rPr lang="en-US" altLang="zh-CN" b="0" dirty="0">
                  <a:latin typeface="华文行楷" panose="02010800040101010101" pitchFamily="2" charset="-122"/>
                  <a:ea typeface="宋体" panose="02010600030101010101" pitchFamily="2" charset="-122"/>
                </a:rPr>
                <a:t>1   0    0    0    0   0   0</a:t>
              </a:r>
              <a:endParaRPr lang="en-US" altLang="zh-CN" b="0" dirty="0">
                <a:latin typeface="Times New Roman" panose="02020603050405020304" pitchFamily="18" charset="0"/>
                <a:ea typeface="宋体" panose="02010600030101010101" pitchFamily="2" charset="-122"/>
              </a:endParaRPr>
            </a:p>
            <a:p>
              <a:pPr algn="just" eaLnBrk="0" hangingPunct="0"/>
              <a:endParaRPr lang="en-US" altLang="zh-CN" b="0" dirty="0">
                <a:latin typeface="Times New Roman" panose="02020603050405020304" pitchFamily="18" charset="0"/>
                <a:ea typeface="华文行楷" panose="02010800040101010101" pitchFamily="2" charset="-122"/>
              </a:endParaRPr>
            </a:p>
            <a:p>
              <a:pPr algn="just" eaLnBrk="0" hangingPunct="0"/>
              <a:endParaRPr lang="en-US" altLang="zh-CN" sz="2400" b="0" dirty="0">
                <a:latin typeface="Times New Roman" panose="02020603050405020304" pitchFamily="18" charset="0"/>
                <a:ea typeface="华文行楷" panose="02010800040101010101" pitchFamily="2" charset="-122"/>
              </a:endParaRPr>
            </a:p>
            <a:p>
              <a:pPr algn="just" eaLnBrk="0" hangingPunct="0"/>
              <a:r>
                <a:rPr lang="en-US" altLang="zh-CN" sz="2400" b="0" dirty="0">
                  <a:latin typeface="Times New Roman" panose="02020603050405020304" pitchFamily="18" charset="0"/>
                  <a:ea typeface="华文行楷" panose="02010800040101010101" pitchFamily="2" charset="-122"/>
                </a:rPr>
                <a:t>     </a:t>
              </a:r>
              <a:r>
                <a:rPr lang="zh-CN" altLang="en-US" sz="2400" b="0" dirty="0">
                  <a:latin typeface="Times New Roman" panose="02020603050405020304" pitchFamily="18" charset="0"/>
                  <a:ea typeface="华文行楷" panose="02010800040101010101" pitchFamily="2" charset="-122"/>
                </a:rPr>
                <a:t>领用材料                     </a:t>
              </a:r>
              <a:r>
                <a:rPr lang="en-US" altLang="zh-CN" sz="2800" b="0" dirty="0">
                  <a:latin typeface="华文行楷" panose="02010800040101010101" pitchFamily="2" charset="-122"/>
                  <a:ea typeface="宋体" panose="02010600030101010101" pitchFamily="2" charset="-122"/>
                </a:rPr>
                <a:t>1  0  0  0  0 0  0</a:t>
              </a:r>
              <a:endParaRPr lang="en-US" altLang="zh-CN" sz="2800" b="0" dirty="0">
                <a:latin typeface="Times New Roman" panose="02020603050405020304" pitchFamily="18" charset="0"/>
                <a:ea typeface="宋体" panose="02010600030101010101" pitchFamily="2" charset="-122"/>
              </a:endParaRPr>
            </a:p>
            <a:p>
              <a:pPr algn="just" eaLnBrk="0" hangingPunct="0"/>
              <a:endParaRPr lang="en-US" altLang="zh-CN" sz="2400" b="0" dirty="0">
                <a:latin typeface="Times New Roman" panose="02020603050405020304" pitchFamily="18" charset="0"/>
                <a:ea typeface="宋体" panose="02010600030101010101" pitchFamily="2" charset="-122"/>
              </a:endParaRPr>
            </a:p>
            <a:p>
              <a:pPr algn="just" eaLnBrk="0" hangingPunct="0"/>
              <a:endParaRPr lang="en-US" altLang="zh-CN" sz="1400" b="0" dirty="0">
                <a:latin typeface="Times New Roman" panose="02020603050405020304" pitchFamily="18" charset="0"/>
                <a:ea typeface="宋体" panose="02010600030101010101" pitchFamily="2" charset="-122"/>
              </a:endParaRPr>
            </a:p>
            <a:p>
              <a:pPr algn="just" eaLnBrk="0" hangingPunct="0"/>
              <a:endParaRPr lang="en-US" altLang="zh-CN" sz="1400" b="0" dirty="0">
                <a:latin typeface="Times New Roman" panose="02020603050405020304" pitchFamily="18" charset="0"/>
                <a:ea typeface="宋体" panose="02010600030101010101" pitchFamily="2" charset="-122"/>
              </a:endParaRPr>
            </a:p>
          </p:txBody>
        </p:sp>
        <p:sp>
          <p:nvSpPr>
            <p:cNvPr id="60423" name="Text Box 6"/>
            <p:cNvSpPr txBox="1"/>
            <p:nvPr/>
          </p:nvSpPr>
          <p:spPr>
            <a:xfrm>
              <a:off x="702" y="990"/>
              <a:ext cx="4656" cy="2352"/>
            </a:xfrm>
            <a:prstGeom prst="rect">
              <a:avLst/>
            </a:prstGeom>
            <a:solidFill>
              <a:srgbClr val="FFCCCC"/>
            </a:solidFill>
            <a:ln w="9525">
              <a:noFill/>
            </a:ln>
          </p:spPr>
          <p:txBody>
            <a:bodyPr anchor="t" anchorCtr="0"/>
            <a:p>
              <a:pPr algn="ctr" eaLnBrk="0" hangingPunct="0"/>
              <a:r>
                <a:rPr lang="zh-CN" altLang="en-US" sz="2000" dirty="0">
                  <a:latin typeface="Times New Roman" panose="02020603050405020304" pitchFamily="18" charset="0"/>
                  <a:ea typeface="宋体" panose="02010600030101010101" pitchFamily="2" charset="-122"/>
                </a:rPr>
                <a:t>总               账</a:t>
              </a:r>
              <a:endParaRPr lang="zh-CN" altLang="en-US" sz="2000" dirty="0">
                <a:latin typeface="Times New Roman" panose="02020603050405020304" pitchFamily="18" charset="0"/>
                <a:ea typeface="宋体" panose="02010600030101010101" pitchFamily="2" charset="-122"/>
              </a:endParaRPr>
            </a:p>
            <a:p>
              <a:pPr algn="just" eaLnBrk="0" hangingPunct="0"/>
              <a:r>
                <a:rPr lang="zh-CN" altLang="en-US" sz="1600" dirty="0">
                  <a:latin typeface="Times New Roman" panose="02020603050405020304" pitchFamily="18" charset="0"/>
                  <a:ea typeface="宋体" panose="02010600030101010101" pitchFamily="2" charset="-122"/>
                </a:rPr>
                <a:t>    会计科目：</a:t>
              </a:r>
              <a:r>
                <a:rPr lang="zh-CN" altLang="en-US" sz="1600" dirty="0">
                  <a:solidFill>
                    <a:srgbClr val="0000FF"/>
                  </a:solidFill>
                  <a:latin typeface="Times New Roman" panose="02020603050405020304" pitchFamily="18" charset="0"/>
                  <a:ea typeface="宋体" panose="02010600030101010101" pitchFamily="2" charset="-122"/>
                </a:rPr>
                <a:t>生产成本</a:t>
              </a:r>
              <a:endParaRPr lang="zh-CN" altLang="en-US" sz="1600" dirty="0">
                <a:solidFill>
                  <a:srgbClr val="0000FF"/>
                </a:solidFill>
                <a:latin typeface="Times New Roman" panose="02020603050405020304" pitchFamily="18" charset="0"/>
                <a:ea typeface="宋体" panose="02010600030101010101" pitchFamily="2" charset="-122"/>
              </a:endParaRPr>
            </a:p>
            <a:p>
              <a:pPr algn="just" eaLnBrk="0" hangingPunct="0"/>
              <a:endParaRPr lang="zh-CN" altLang="en-US" sz="1600" dirty="0">
                <a:solidFill>
                  <a:srgbClr val="0000FF"/>
                </a:solidFill>
                <a:latin typeface="Times New Roman" panose="02020603050405020304" pitchFamily="18" charset="0"/>
                <a:ea typeface="宋体" panose="02010600030101010101" pitchFamily="2" charset="-122"/>
              </a:endParaRPr>
            </a:p>
            <a:p>
              <a:pPr algn="just" eaLnBrk="0" hangingPunct="0"/>
              <a:endParaRPr lang="zh-CN" altLang="en-US" sz="1600" b="0" dirty="0">
                <a:latin typeface="Times New Roman" panose="02020603050405020304" pitchFamily="18" charset="0"/>
                <a:ea typeface="宋体" panose="02010600030101010101" pitchFamily="2" charset="-122"/>
              </a:endParaRPr>
            </a:p>
            <a:p>
              <a:pPr algn="just" eaLnBrk="0" hangingPunct="0"/>
              <a:r>
                <a:rPr lang="zh-CN" altLang="en-US" sz="1600" b="0" dirty="0">
                  <a:solidFill>
                    <a:srgbClr val="00CCFF"/>
                  </a:solidFill>
                  <a:latin typeface="Times New Roman" panose="02020603050405020304" pitchFamily="18" charset="0"/>
                  <a:ea typeface="宋体" panose="02010600030101010101" pitchFamily="2" charset="-122"/>
                </a:rPr>
                <a:t>                                           </a:t>
              </a:r>
              <a:r>
                <a:rPr lang="zh-CN" altLang="en-US" sz="1600" dirty="0">
                  <a:solidFill>
                    <a:srgbClr val="00CCFF"/>
                  </a:solidFill>
                  <a:latin typeface="Times New Roman" panose="02020603050405020304" pitchFamily="18" charset="0"/>
                  <a:ea typeface="宋体" panose="02010600030101010101" pitchFamily="2" charset="-122"/>
                </a:rPr>
                <a:t> </a:t>
              </a:r>
              <a:r>
                <a:rPr lang="zh-CN" altLang="en-US" sz="1600" dirty="0">
                  <a:solidFill>
                    <a:srgbClr val="C00000"/>
                  </a:solidFill>
                  <a:latin typeface="Times New Roman" panose="02020603050405020304" pitchFamily="18" charset="0"/>
                  <a:ea typeface="宋体" panose="02010600030101010101" pitchFamily="2" charset="-122"/>
                </a:rPr>
                <a:t>千</a:t>
              </a:r>
              <a:r>
                <a:rPr lang="zh-CN" altLang="en-US" sz="1600" dirty="0">
                  <a:solidFill>
                    <a:srgbClr val="00CCFF"/>
                  </a:solidFill>
                  <a:latin typeface="Times New Roman" panose="02020603050405020304" pitchFamily="18" charset="0"/>
                  <a:ea typeface="宋体" panose="02010600030101010101" pitchFamily="2" charset="-122"/>
                </a:rPr>
                <a:t>  </a:t>
              </a:r>
              <a:r>
                <a:rPr lang="zh-CN" altLang="en-US" sz="1600" dirty="0">
                  <a:solidFill>
                    <a:srgbClr val="C00000"/>
                  </a:solidFill>
                  <a:latin typeface="Times New Roman" panose="02020603050405020304" pitchFamily="18" charset="0"/>
                  <a:ea typeface="宋体" panose="02010600030101010101" pitchFamily="2" charset="-122"/>
                </a:rPr>
                <a:t>百  十   万   千  百  十   元   角  分  千   百   十  万  千</a:t>
              </a:r>
              <a:endParaRPr lang="zh-CN" altLang="en-US" sz="1600" dirty="0">
                <a:solidFill>
                  <a:srgbClr val="C00000"/>
                </a:solidFill>
                <a:latin typeface="Times New Roman" panose="02020603050405020304" pitchFamily="18" charset="0"/>
                <a:ea typeface="宋体" panose="02010600030101010101" pitchFamily="2" charset="-122"/>
              </a:endParaRPr>
            </a:p>
            <a:p>
              <a:pPr algn="just" eaLnBrk="0" hangingPunct="0"/>
              <a:endParaRPr lang="zh-CN" altLang="en-US" sz="1600" dirty="0">
                <a:solidFill>
                  <a:srgbClr val="C00000"/>
                </a:solidFill>
                <a:latin typeface="Times New Roman" panose="02020603050405020304" pitchFamily="18" charset="0"/>
                <a:ea typeface="华文行楷" panose="02010800040101010101" pitchFamily="2" charset="-122"/>
              </a:endParaRPr>
            </a:p>
            <a:p>
              <a:pPr algn="just" eaLnBrk="0" hangingPunct="0"/>
              <a:r>
                <a:rPr lang="zh-CN" altLang="en-US" sz="1600" dirty="0">
                  <a:latin typeface="Times New Roman" panose="02020603050405020304" pitchFamily="18" charset="0"/>
                  <a:ea typeface="华文行楷" panose="02010800040101010101" pitchFamily="2" charset="-122"/>
                </a:rPr>
                <a:t>        </a:t>
              </a:r>
              <a:r>
                <a:rPr lang="zh-CN" altLang="en-US" dirty="0">
                  <a:latin typeface="Times New Roman" panose="02020603050405020304" pitchFamily="18" charset="0"/>
                  <a:ea typeface="华文行楷" panose="02010800040101010101" pitchFamily="2" charset="-122"/>
                </a:rPr>
                <a:t>领用材料                                  </a:t>
              </a:r>
              <a:r>
                <a:rPr lang="en-US" altLang="zh-CN" b="0" dirty="0">
                  <a:latin typeface="华文行楷" panose="02010800040101010101" pitchFamily="2" charset="-122"/>
                  <a:ea typeface="宋体" panose="02010600030101010101" pitchFamily="2" charset="-122"/>
                </a:rPr>
                <a:t>1    0     0    0    0     0   0  </a:t>
              </a:r>
              <a:endParaRPr lang="en-US" altLang="zh-CN" b="0" dirty="0">
                <a:latin typeface="Times New Roman" panose="02020603050405020304" pitchFamily="18" charset="0"/>
                <a:ea typeface="宋体" panose="02010600030101010101" pitchFamily="2" charset="-122"/>
              </a:endParaRPr>
            </a:p>
            <a:p>
              <a:pPr algn="just" eaLnBrk="0" hangingPunct="0"/>
              <a:endParaRPr lang="en-US" altLang="zh-CN" b="0" dirty="0">
                <a:latin typeface="Times New Roman" panose="02020603050405020304" pitchFamily="18" charset="0"/>
                <a:ea typeface="华文行楷" panose="02010800040101010101" pitchFamily="2" charset="-122"/>
              </a:endParaRPr>
            </a:p>
            <a:p>
              <a:pPr algn="just" eaLnBrk="0" hangingPunct="0"/>
              <a:endParaRPr lang="en-US" altLang="zh-CN" sz="2400" b="0" dirty="0">
                <a:latin typeface="Times New Roman" panose="02020603050405020304" pitchFamily="18" charset="0"/>
                <a:ea typeface="华文行楷" panose="02010800040101010101" pitchFamily="2" charset="-122"/>
              </a:endParaRPr>
            </a:p>
            <a:p>
              <a:pPr algn="just" eaLnBrk="0" hangingPunct="0"/>
              <a:r>
                <a:rPr lang="en-US" altLang="zh-CN" sz="2400" b="0" dirty="0">
                  <a:latin typeface="Times New Roman" panose="02020603050405020304" pitchFamily="18" charset="0"/>
                  <a:ea typeface="华文行楷" panose="02010800040101010101" pitchFamily="2" charset="-122"/>
                </a:rPr>
                <a:t>     </a:t>
              </a:r>
              <a:r>
                <a:rPr lang="zh-CN" altLang="en-US" sz="2400" b="0" dirty="0">
                  <a:latin typeface="Times New Roman" panose="02020603050405020304" pitchFamily="18" charset="0"/>
                  <a:ea typeface="华文行楷" panose="02010800040101010101" pitchFamily="2" charset="-122"/>
                </a:rPr>
                <a:t>领用材料                      </a:t>
              </a:r>
              <a:r>
                <a:rPr lang="en-US" altLang="zh-CN" sz="2800" b="0" dirty="0">
                  <a:latin typeface="华文行楷" panose="02010800040101010101" pitchFamily="2" charset="-122"/>
                  <a:ea typeface="宋体" panose="02010600030101010101" pitchFamily="2" charset="-122"/>
                </a:rPr>
                <a:t>1  0  0  0  0  0  0 </a:t>
              </a:r>
              <a:endParaRPr lang="en-US" altLang="zh-CN" sz="2800" b="0" dirty="0">
                <a:latin typeface="Times New Roman" panose="02020603050405020304" pitchFamily="18" charset="0"/>
                <a:ea typeface="宋体" panose="02010600030101010101" pitchFamily="2" charset="-122"/>
              </a:endParaRPr>
            </a:p>
            <a:p>
              <a:pPr algn="just" eaLnBrk="0" hangingPunct="0"/>
              <a:endParaRPr lang="en-US" altLang="zh-CN" sz="2400" b="0" dirty="0">
                <a:latin typeface="Times New Roman" panose="02020603050405020304" pitchFamily="18" charset="0"/>
                <a:ea typeface="宋体" panose="02010600030101010101" pitchFamily="2" charset="-122"/>
              </a:endParaRPr>
            </a:p>
            <a:p>
              <a:pPr algn="just" eaLnBrk="0" hangingPunct="0"/>
              <a:endParaRPr lang="en-US" altLang="zh-CN" sz="1400" b="0" dirty="0">
                <a:latin typeface="Times New Roman" panose="02020603050405020304" pitchFamily="18" charset="0"/>
                <a:ea typeface="宋体" panose="02010600030101010101" pitchFamily="2" charset="-122"/>
              </a:endParaRPr>
            </a:p>
            <a:p>
              <a:pPr algn="just" eaLnBrk="0" hangingPunct="0"/>
              <a:endParaRPr lang="en-US" altLang="zh-CN" sz="1400" b="0" dirty="0">
                <a:latin typeface="Times New Roman" panose="02020603050405020304" pitchFamily="18" charset="0"/>
                <a:ea typeface="宋体" panose="02010600030101010101" pitchFamily="2" charset="-122"/>
              </a:endParaRPr>
            </a:p>
          </p:txBody>
        </p:sp>
        <p:sp>
          <p:nvSpPr>
            <p:cNvPr id="60424" name="Line 7"/>
            <p:cNvSpPr/>
            <p:nvPr/>
          </p:nvSpPr>
          <p:spPr>
            <a:xfrm>
              <a:off x="669" y="1488"/>
              <a:ext cx="4416" cy="0"/>
            </a:xfrm>
            <a:prstGeom prst="line">
              <a:avLst/>
            </a:prstGeom>
            <a:ln w="28575" cap="flat" cmpd="sng">
              <a:solidFill>
                <a:schemeClr val="tx1"/>
              </a:solidFill>
              <a:prstDash val="solid"/>
              <a:round/>
              <a:headEnd type="none" w="med" len="med"/>
              <a:tailEnd type="none" w="med" len="med"/>
            </a:ln>
          </p:spPr>
        </p:sp>
        <p:sp>
          <p:nvSpPr>
            <p:cNvPr id="60425" name="Line 8"/>
            <p:cNvSpPr/>
            <p:nvPr/>
          </p:nvSpPr>
          <p:spPr>
            <a:xfrm>
              <a:off x="2016" y="1680"/>
              <a:ext cx="3072" cy="0"/>
            </a:xfrm>
            <a:prstGeom prst="line">
              <a:avLst/>
            </a:prstGeom>
            <a:ln w="9525" cap="flat" cmpd="sng">
              <a:solidFill>
                <a:schemeClr val="tx1"/>
              </a:solidFill>
              <a:prstDash val="solid"/>
              <a:round/>
              <a:headEnd type="none" w="med" len="med"/>
              <a:tailEnd type="none" w="med" len="med"/>
            </a:ln>
          </p:spPr>
        </p:sp>
        <p:sp>
          <p:nvSpPr>
            <p:cNvPr id="60426" name="Line 9"/>
            <p:cNvSpPr/>
            <p:nvPr/>
          </p:nvSpPr>
          <p:spPr>
            <a:xfrm>
              <a:off x="672" y="1863"/>
              <a:ext cx="4416" cy="0"/>
            </a:xfrm>
            <a:prstGeom prst="line">
              <a:avLst/>
            </a:prstGeom>
            <a:ln w="9525" cap="flat" cmpd="sng">
              <a:solidFill>
                <a:schemeClr val="tx1"/>
              </a:solidFill>
              <a:prstDash val="solid"/>
              <a:round/>
              <a:headEnd type="none" w="med" len="med"/>
              <a:tailEnd type="none" w="med" len="med"/>
            </a:ln>
          </p:spPr>
        </p:sp>
        <p:sp>
          <p:nvSpPr>
            <p:cNvPr id="60427" name="Line 10"/>
            <p:cNvSpPr/>
            <p:nvPr/>
          </p:nvSpPr>
          <p:spPr>
            <a:xfrm>
              <a:off x="672" y="2160"/>
              <a:ext cx="4416" cy="0"/>
            </a:xfrm>
            <a:prstGeom prst="line">
              <a:avLst/>
            </a:prstGeom>
            <a:ln w="9525" cap="flat" cmpd="sng">
              <a:solidFill>
                <a:schemeClr val="tx1"/>
              </a:solidFill>
              <a:prstDash val="solid"/>
              <a:round/>
              <a:headEnd type="none" w="med" len="med"/>
              <a:tailEnd type="none" w="med" len="med"/>
            </a:ln>
          </p:spPr>
        </p:sp>
        <p:sp>
          <p:nvSpPr>
            <p:cNvPr id="60428" name="Line 11"/>
            <p:cNvSpPr/>
            <p:nvPr/>
          </p:nvSpPr>
          <p:spPr>
            <a:xfrm>
              <a:off x="2024" y="1488"/>
              <a:ext cx="0" cy="1728"/>
            </a:xfrm>
            <a:prstGeom prst="line">
              <a:avLst/>
            </a:prstGeom>
            <a:ln w="38100" cap="flat" cmpd="dbl">
              <a:solidFill>
                <a:srgbClr val="FF0066"/>
              </a:solidFill>
              <a:prstDash val="solid"/>
              <a:round/>
              <a:headEnd type="none" w="med" len="med"/>
              <a:tailEnd type="none" w="med" len="med"/>
            </a:ln>
          </p:spPr>
        </p:sp>
        <p:sp>
          <p:nvSpPr>
            <p:cNvPr id="60429" name="Line 12"/>
            <p:cNvSpPr/>
            <p:nvPr/>
          </p:nvSpPr>
          <p:spPr>
            <a:xfrm>
              <a:off x="672" y="2562"/>
              <a:ext cx="4416" cy="0"/>
            </a:xfrm>
            <a:prstGeom prst="line">
              <a:avLst/>
            </a:prstGeom>
            <a:ln w="9525" cap="flat" cmpd="sng">
              <a:solidFill>
                <a:schemeClr val="tx1"/>
              </a:solidFill>
              <a:prstDash val="solid"/>
              <a:round/>
              <a:headEnd type="none" w="med" len="med"/>
              <a:tailEnd type="none" w="med" len="med"/>
            </a:ln>
          </p:spPr>
        </p:sp>
        <p:sp>
          <p:nvSpPr>
            <p:cNvPr id="60430" name="Line 13"/>
            <p:cNvSpPr/>
            <p:nvPr/>
          </p:nvSpPr>
          <p:spPr>
            <a:xfrm>
              <a:off x="672" y="2832"/>
              <a:ext cx="4416" cy="0"/>
            </a:xfrm>
            <a:prstGeom prst="line">
              <a:avLst/>
            </a:prstGeom>
            <a:ln w="9525" cap="flat" cmpd="sng">
              <a:solidFill>
                <a:schemeClr val="tx1"/>
              </a:solidFill>
              <a:prstDash val="solid"/>
              <a:round/>
              <a:headEnd type="none" w="med" len="med"/>
              <a:tailEnd type="none" w="med" len="med"/>
            </a:ln>
          </p:spPr>
        </p:sp>
        <p:sp>
          <p:nvSpPr>
            <p:cNvPr id="60431" name="Line 14"/>
            <p:cNvSpPr/>
            <p:nvPr/>
          </p:nvSpPr>
          <p:spPr>
            <a:xfrm flipV="1">
              <a:off x="672" y="3222"/>
              <a:ext cx="4416" cy="0"/>
            </a:xfrm>
            <a:prstGeom prst="line">
              <a:avLst/>
            </a:prstGeom>
            <a:ln w="9525" cap="flat" cmpd="sng">
              <a:solidFill>
                <a:schemeClr val="tx1"/>
              </a:solidFill>
              <a:prstDash val="solid"/>
              <a:round/>
              <a:headEnd type="none" w="med" len="med"/>
              <a:tailEnd type="none" w="med" len="med"/>
            </a:ln>
          </p:spPr>
        </p:sp>
        <p:sp>
          <p:nvSpPr>
            <p:cNvPr id="60432" name="Line 15"/>
            <p:cNvSpPr/>
            <p:nvPr/>
          </p:nvSpPr>
          <p:spPr>
            <a:xfrm>
              <a:off x="2208" y="1680"/>
              <a:ext cx="0" cy="1536"/>
            </a:xfrm>
            <a:prstGeom prst="line">
              <a:avLst/>
            </a:prstGeom>
            <a:ln w="9525" cap="flat" cmpd="sng">
              <a:solidFill>
                <a:schemeClr val="tx1"/>
              </a:solidFill>
              <a:prstDash val="solid"/>
              <a:round/>
              <a:headEnd type="none" w="med" len="med"/>
              <a:tailEnd type="none" w="med" len="med"/>
            </a:ln>
          </p:spPr>
        </p:sp>
        <p:sp>
          <p:nvSpPr>
            <p:cNvPr id="60433" name="Line 16"/>
            <p:cNvSpPr/>
            <p:nvPr/>
          </p:nvSpPr>
          <p:spPr>
            <a:xfrm>
              <a:off x="2400" y="1680"/>
              <a:ext cx="0" cy="1536"/>
            </a:xfrm>
            <a:prstGeom prst="line">
              <a:avLst/>
            </a:prstGeom>
            <a:ln w="9525" cap="flat" cmpd="sng">
              <a:solidFill>
                <a:schemeClr val="tx1"/>
              </a:solidFill>
              <a:prstDash val="solid"/>
              <a:round/>
              <a:headEnd type="none" w="med" len="med"/>
              <a:tailEnd type="none" w="med" len="med"/>
            </a:ln>
          </p:spPr>
        </p:sp>
        <p:sp>
          <p:nvSpPr>
            <p:cNvPr id="60434" name="Line 17"/>
            <p:cNvSpPr/>
            <p:nvPr/>
          </p:nvSpPr>
          <p:spPr>
            <a:xfrm>
              <a:off x="2592" y="1680"/>
              <a:ext cx="0" cy="1536"/>
            </a:xfrm>
            <a:prstGeom prst="line">
              <a:avLst/>
            </a:prstGeom>
            <a:ln w="9525" cap="flat" cmpd="sng">
              <a:solidFill>
                <a:schemeClr val="tx1"/>
              </a:solidFill>
              <a:prstDash val="solid"/>
              <a:round/>
              <a:headEnd type="none" w="med" len="med"/>
              <a:tailEnd type="none" w="med" len="med"/>
            </a:ln>
          </p:spPr>
        </p:sp>
        <p:sp>
          <p:nvSpPr>
            <p:cNvPr id="60435" name="Line 18"/>
            <p:cNvSpPr/>
            <p:nvPr/>
          </p:nvSpPr>
          <p:spPr>
            <a:xfrm>
              <a:off x="2755" y="1680"/>
              <a:ext cx="0" cy="1536"/>
            </a:xfrm>
            <a:prstGeom prst="line">
              <a:avLst/>
            </a:prstGeom>
            <a:ln w="9525" cap="flat" cmpd="sng">
              <a:solidFill>
                <a:schemeClr val="tx1"/>
              </a:solidFill>
              <a:prstDash val="solid"/>
              <a:round/>
              <a:headEnd type="none" w="med" len="med"/>
              <a:tailEnd type="none" w="med" len="med"/>
            </a:ln>
          </p:spPr>
        </p:sp>
        <p:sp>
          <p:nvSpPr>
            <p:cNvPr id="60436" name="Line 19"/>
            <p:cNvSpPr/>
            <p:nvPr/>
          </p:nvSpPr>
          <p:spPr>
            <a:xfrm>
              <a:off x="2976" y="1680"/>
              <a:ext cx="0" cy="1536"/>
            </a:xfrm>
            <a:prstGeom prst="line">
              <a:avLst/>
            </a:prstGeom>
            <a:ln w="9525" cap="flat" cmpd="sng">
              <a:solidFill>
                <a:schemeClr val="tx1"/>
              </a:solidFill>
              <a:prstDash val="solid"/>
              <a:round/>
              <a:headEnd type="none" w="med" len="med"/>
              <a:tailEnd type="none" w="med" len="med"/>
            </a:ln>
          </p:spPr>
        </p:sp>
        <p:sp>
          <p:nvSpPr>
            <p:cNvPr id="60437" name="Line 20"/>
            <p:cNvSpPr/>
            <p:nvPr/>
          </p:nvSpPr>
          <p:spPr>
            <a:xfrm>
              <a:off x="3168" y="1680"/>
              <a:ext cx="0" cy="1536"/>
            </a:xfrm>
            <a:prstGeom prst="line">
              <a:avLst/>
            </a:prstGeom>
            <a:ln w="9525" cap="flat" cmpd="sng">
              <a:solidFill>
                <a:schemeClr val="tx1"/>
              </a:solidFill>
              <a:prstDash val="solid"/>
              <a:round/>
              <a:headEnd type="none" w="med" len="med"/>
              <a:tailEnd type="none" w="med" len="med"/>
            </a:ln>
          </p:spPr>
        </p:sp>
        <p:sp>
          <p:nvSpPr>
            <p:cNvPr id="60438" name="Line 21"/>
            <p:cNvSpPr/>
            <p:nvPr/>
          </p:nvSpPr>
          <p:spPr>
            <a:xfrm>
              <a:off x="3360" y="1680"/>
              <a:ext cx="0" cy="1536"/>
            </a:xfrm>
            <a:prstGeom prst="line">
              <a:avLst/>
            </a:prstGeom>
            <a:ln w="9525" cap="flat" cmpd="sng">
              <a:solidFill>
                <a:schemeClr val="tx1"/>
              </a:solidFill>
              <a:prstDash val="solid"/>
              <a:round/>
              <a:headEnd type="none" w="med" len="med"/>
              <a:tailEnd type="none" w="med" len="med"/>
            </a:ln>
          </p:spPr>
        </p:sp>
        <p:sp>
          <p:nvSpPr>
            <p:cNvPr id="60439" name="Line 22"/>
            <p:cNvSpPr/>
            <p:nvPr/>
          </p:nvSpPr>
          <p:spPr>
            <a:xfrm>
              <a:off x="3552" y="1680"/>
              <a:ext cx="0" cy="1536"/>
            </a:xfrm>
            <a:prstGeom prst="line">
              <a:avLst/>
            </a:prstGeom>
            <a:ln w="9525" cap="flat" cmpd="sng">
              <a:solidFill>
                <a:schemeClr val="tx1"/>
              </a:solidFill>
              <a:prstDash val="solid"/>
              <a:round/>
              <a:headEnd type="none" w="med" len="med"/>
              <a:tailEnd type="none" w="med" len="med"/>
            </a:ln>
          </p:spPr>
        </p:sp>
        <p:sp>
          <p:nvSpPr>
            <p:cNvPr id="60440" name="Line 23"/>
            <p:cNvSpPr/>
            <p:nvPr/>
          </p:nvSpPr>
          <p:spPr>
            <a:xfrm>
              <a:off x="3744" y="1680"/>
              <a:ext cx="0" cy="1536"/>
            </a:xfrm>
            <a:prstGeom prst="line">
              <a:avLst/>
            </a:prstGeom>
            <a:ln w="9525" cap="flat" cmpd="sng">
              <a:solidFill>
                <a:schemeClr val="tx1"/>
              </a:solidFill>
              <a:prstDash val="solid"/>
              <a:round/>
              <a:headEnd type="none" w="med" len="med"/>
              <a:tailEnd type="none" w="med" len="med"/>
            </a:ln>
          </p:spPr>
        </p:sp>
        <p:sp>
          <p:nvSpPr>
            <p:cNvPr id="60441" name="Line 24"/>
            <p:cNvSpPr/>
            <p:nvPr/>
          </p:nvSpPr>
          <p:spPr>
            <a:xfrm>
              <a:off x="3936" y="1488"/>
              <a:ext cx="0" cy="1728"/>
            </a:xfrm>
            <a:prstGeom prst="line">
              <a:avLst/>
            </a:prstGeom>
            <a:ln w="38100" cap="flat" cmpd="dbl">
              <a:solidFill>
                <a:srgbClr val="FF0066"/>
              </a:solidFill>
              <a:prstDash val="solid"/>
              <a:round/>
              <a:headEnd type="none" w="med" len="med"/>
              <a:tailEnd type="none" w="med" len="med"/>
            </a:ln>
          </p:spPr>
        </p:sp>
        <p:sp>
          <p:nvSpPr>
            <p:cNvPr id="60442" name="Line 25"/>
            <p:cNvSpPr/>
            <p:nvPr/>
          </p:nvSpPr>
          <p:spPr>
            <a:xfrm>
              <a:off x="4128" y="1680"/>
              <a:ext cx="0" cy="1536"/>
            </a:xfrm>
            <a:prstGeom prst="line">
              <a:avLst/>
            </a:prstGeom>
            <a:ln w="9525" cap="flat" cmpd="sng">
              <a:solidFill>
                <a:schemeClr val="tx1"/>
              </a:solidFill>
              <a:prstDash val="solid"/>
              <a:round/>
              <a:headEnd type="none" w="med" len="med"/>
              <a:tailEnd type="none" w="med" len="med"/>
            </a:ln>
          </p:spPr>
        </p:sp>
        <p:sp>
          <p:nvSpPr>
            <p:cNvPr id="60443" name="Line 26"/>
            <p:cNvSpPr/>
            <p:nvPr/>
          </p:nvSpPr>
          <p:spPr>
            <a:xfrm>
              <a:off x="4320" y="1680"/>
              <a:ext cx="0" cy="1536"/>
            </a:xfrm>
            <a:prstGeom prst="line">
              <a:avLst/>
            </a:prstGeom>
            <a:ln w="9525" cap="flat" cmpd="sng">
              <a:solidFill>
                <a:schemeClr val="tx1"/>
              </a:solidFill>
              <a:prstDash val="solid"/>
              <a:round/>
              <a:headEnd type="none" w="med" len="med"/>
              <a:tailEnd type="none" w="med" len="med"/>
            </a:ln>
          </p:spPr>
        </p:sp>
        <p:sp>
          <p:nvSpPr>
            <p:cNvPr id="60444" name="Line 27"/>
            <p:cNvSpPr/>
            <p:nvPr/>
          </p:nvSpPr>
          <p:spPr>
            <a:xfrm>
              <a:off x="4512" y="1680"/>
              <a:ext cx="0" cy="1536"/>
            </a:xfrm>
            <a:prstGeom prst="line">
              <a:avLst/>
            </a:prstGeom>
            <a:ln w="9525" cap="flat" cmpd="sng">
              <a:solidFill>
                <a:schemeClr val="tx1"/>
              </a:solidFill>
              <a:prstDash val="solid"/>
              <a:round/>
              <a:headEnd type="none" w="med" len="med"/>
              <a:tailEnd type="none" w="med" len="med"/>
            </a:ln>
          </p:spPr>
        </p:sp>
        <p:sp>
          <p:nvSpPr>
            <p:cNvPr id="60445" name="Line 28"/>
            <p:cNvSpPr/>
            <p:nvPr/>
          </p:nvSpPr>
          <p:spPr>
            <a:xfrm>
              <a:off x="4704" y="1680"/>
              <a:ext cx="0" cy="1536"/>
            </a:xfrm>
            <a:prstGeom prst="line">
              <a:avLst/>
            </a:prstGeom>
            <a:ln w="9525" cap="flat" cmpd="sng">
              <a:solidFill>
                <a:schemeClr val="tx1"/>
              </a:solidFill>
              <a:prstDash val="solid"/>
              <a:round/>
              <a:headEnd type="none" w="med" len="med"/>
              <a:tailEnd type="none" w="med" len="med"/>
            </a:ln>
          </p:spPr>
        </p:sp>
        <p:sp>
          <p:nvSpPr>
            <p:cNvPr id="60446" name="Line 29"/>
            <p:cNvSpPr/>
            <p:nvPr/>
          </p:nvSpPr>
          <p:spPr>
            <a:xfrm>
              <a:off x="4896" y="1680"/>
              <a:ext cx="0" cy="1536"/>
            </a:xfrm>
            <a:prstGeom prst="line">
              <a:avLst/>
            </a:prstGeom>
            <a:ln w="9525" cap="flat" cmpd="sng">
              <a:solidFill>
                <a:schemeClr val="tx1"/>
              </a:solidFill>
              <a:prstDash val="solid"/>
              <a:round/>
              <a:headEnd type="none" w="med" len="med"/>
              <a:tailEnd type="none" w="med" len="med"/>
            </a:ln>
          </p:spPr>
        </p:sp>
        <p:sp>
          <p:nvSpPr>
            <p:cNvPr id="60447" name="Line 30"/>
            <p:cNvSpPr/>
            <p:nvPr/>
          </p:nvSpPr>
          <p:spPr>
            <a:xfrm>
              <a:off x="5088" y="1488"/>
              <a:ext cx="0" cy="1728"/>
            </a:xfrm>
            <a:prstGeom prst="line">
              <a:avLst/>
            </a:prstGeom>
            <a:ln w="9525" cap="flat" cmpd="sng">
              <a:solidFill>
                <a:schemeClr val="tx1"/>
              </a:solidFill>
              <a:prstDash val="solid"/>
              <a:round/>
              <a:headEnd type="none" w="med" len="med"/>
              <a:tailEnd type="none" w="med" len="med"/>
            </a:ln>
          </p:spPr>
        </p:sp>
        <p:sp>
          <p:nvSpPr>
            <p:cNvPr id="60448" name="Rectangle 33"/>
            <p:cNvSpPr/>
            <p:nvPr/>
          </p:nvSpPr>
          <p:spPr>
            <a:xfrm>
              <a:off x="864" y="1593"/>
              <a:ext cx="806" cy="232"/>
            </a:xfrm>
            <a:prstGeom prst="rect">
              <a:avLst/>
            </a:prstGeom>
            <a:noFill/>
            <a:ln w="9525">
              <a:noFill/>
            </a:ln>
          </p:spPr>
          <p:txBody>
            <a:bodyPr wrap="none" anchor="t" anchorCtr="0">
              <a:spAutoFit/>
            </a:bodyPr>
            <a:p>
              <a:r>
                <a:rPr lang="zh-CN" altLang="en-US" dirty="0">
                  <a:latin typeface="Times New Roman" panose="02020603050405020304" pitchFamily="18" charset="0"/>
                  <a:ea typeface="宋体" panose="02010600030101010101" pitchFamily="2" charset="-122"/>
                </a:rPr>
                <a:t>摘             要</a:t>
              </a:r>
              <a:endParaRPr lang="zh-CN" altLang="en-US" dirty="0">
                <a:latin typeface="Times New Roman" panose="02020603050405020304" pitchFamily="18" charset="0"/>
                <a:ea typeface="宋体" panose="02010600030101010101" pitchFamily="2" charset="-122"/>
              </a:endParaRPr>
            </a:p>
          </p:txBody>
        </p:sp>
        <p:sp>
          <p:nvSpPr>
            <p:cNvPr id="60449" name="Rectangle 34"/>
            <p:cNvSpPr/>
            <p:nvPr/>
          </p:nvSpPr>
          <p:spPr>
            <a:xfrm>
              <a:off x="2619" y="1476"/>
              <a:ext cx="699" cy="212"/>
            </a:xfrm>
            <a:prstGeom prst="rect">
              <a:avLst/>
            </a:prstGeom>
            <a:noFill/>
            <a:ln w="9525">
              <a:noFill/>
            </a:ln>
          </p:spPr>
          <p:txBody>
            <a:bodyPr wrap="none" anchor="t" anchorCtr="0">
              <a:spAutoFit/>
            </a:bodyPr>
            <a:p>
              <a:r>
                <a:rPr lang="zh-CN" altLang="en-US" sz="1600" dirty="0">
                  <a:latin typeface="Times New Roman" panose="02020603050405020304" pitchFamily="18" charset="0"/>
                  <a:ea typeface="宋体" panose="02010600030101010101" pitchFamily="2" charset="-122"/>
                </a:rPr>
                <a:t>借            方</a:t>
              </a:r>
              <a:endParaRPr lang="zh-CN" altLang="en-US" sz="1600" dirty="0">
                <a:latin typeface="Times New Roman" panose="02020603050405020304" pitchFamily="18" charset="0"/>
                <a:ea typeface="宋体" panose="02010600030101010101" pitchFamily="2" charset="-122"/>
              </a:endParaRPr>
            </a:p>
          </p:txBody>
        </p:sp>
        <p:sp>
          <p:nvSpPr>
            <p:cNvPr id="60450" name="Rectangle 35"/>
            <p:cNvSpPr/>
            <p:nvPr/>
          </p:nvSpPr>
          <p:spPr>
            <a:xfrm>
              <a:off x="4368" y="1488"/>
              <a:ext cx="640" cy="212"/>
            </a:xfrm>
            <a:prstGeom prst="rect">
              <a:avLst/>
            </a:prstGeom>
            <a:noFill/>
            <a:ln w="9525">
              <a:noFill/>
            </a:ln>
          </p:spPr>
          <p:txBody>
            <a:bodyPr wrap="none" anchor="t" anchorCtr="0">
              <a:spAutoFit/>
            </a:bodyPr>
            <a:p>
              <a:r>
                <a:rPr lang="zh-CN" altLang="en-US" sz="1600" dirty="0">
                  <a:latin typeface="Times New Roman" panose="02020603050405020304" pitchFamily="18" charset="0"/>
                  <a:ea typeface="宋体" panose="02010600030101010101" pitchFamily="2" charset="-122"/>
                </a:rPr>
                <a:t>贷          方</a:t>
              </a:r>
              <a:endParaRPr lang="zh-CN" altLang="en-US" sz="1600" dirty="0">
                <a:latin typeface="Times New Roman" panose="02020603050405020304" pitchFamily="18" charset="0"/>
                <a:ea typeface="宋体" panose="02010600030101010101" pitchFamily="2" charset="-122"/>
              </a:endParaRPr>
            </a:p>
          </p:txBody>
        </p:sp>
      </p:grpSp>
      <p:sp>
        <p:nvSpPr>
          <p:cNvPr id="47" name="矩形 46"/>
          <p:cNvSpPr/>
          <p:nvPr/>
        </p:nvSpPr>
        <p:spPr>
          <a:xfrm>
            <a:off x="3190875" y="6013450"/>
            <a:ext cx="5894388" cy="583565"/>
          </a:xfrm>
          <a:prstGeom prst="rect">
            <a:avLst/>
          </a:prstGeom>
          <a:solidFill>
            <a:schemeClr val="bg1"/>
          </a:solidFill>
          <a:ln w="9525" cap="flat" cmpd="sng">
            <a:solidFill>
              <a:srgbClr val="000000"/>
            </a:solidFill>
            <a:prstDash val="solid"/>
            <a:miter/>
            <a:headEnd type="none" w="med" len="med"/>
            <a:tailEnd type="none" w="med" len="med"/>
          </a:ln>
        </p:spPr>
        <p:txBody>
          <a:bodyPr anchor="t" anchorCtr="0">
            <a:spAutoFit/>
          </a:bodyPr>
          <a:p>
            <a:r>
              <a:rPr lang="zh-CN" altLang="en-US" sz="3200" dirty="0">
                <a:solidFill>
                  <a:srgbClr val="C00000"/>
                </a:solidFill>
                <a:latin typeface="仿宋" panose="02010609060101010101" pitchFamily="49" charset="-122"/>
                <a:ea typeface="仿宋" panose="02010609060101010101" pitchFamily="49" charset="-122"/>
              </a:rPr>
              <a:t>如果不慎发生类似情况呢？</a:t>
            </a:r>
            <a:endParaRPr lang="zh-CN" altLang="en-US" sz="3200" dirty="0">
              <a:solidFill>
                <a:srgbClr val="C00000"/>
              </a:solidFill>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sz="3200" dirty="0">
                <a:solidFill>
                  <a:srgbClr val="FF0000"/>
                </a:solidFill>
                <a:latin typeface="黑体" panose="02010609060101010101" pitchFamily="49" charset="-122"/>
                <a:sym typeface="+mn-ea"/>
              </a:rPr>
              <a:t>第一节 </a:t>
            </a:r>
            <a:r>
              <a:rPr lang="zh-CN" altLang="en-US" sz="3200" dirty="0">
                <a:solidFill>
                  <a:srgbClr val="FF0000"/>
                </a:solidFill>
                <a:sym typeface="+mn-ea"/>
              </a:rPr>
              <a:t>会计账簿的概念、意义和分类</a:t>
            </a:r>
            <a:endParaRPr lang="zh-CN" altLang="en-US"/>
          </a:p>
        </p:txBody>
      </p:sp>
      <p:sp>
        <p:nvSpPr>
          <p:cNvPr id="3" name="内容占位符 2"/>
          <p:cNvSpPr>
            <a:spLocks noGrp="1"/>
          </p:cNvSpPr>
          <p:nvPr>
            <p:ph idx="1"/>
          </p:nvPr>
        </p:nvSpPr>
        <p:spPr/>
        <p:txBody>
          <a:bodyPr/>
          <a:p>
            <a:r>
              <a:rPr lang="zh-CN" altLang="en-US" sz="3000">
                <a:solidFill>
                  <a:srgbClr val="FF0000"/>
                </a:solidFill>
              </a:rPr>
              <a:t>二、会计账簿的意义</a:t>
            </a:r>
            <a:endParaRPr lang="zh-CN" altLang="en-US" sz="3000">
              <a:solidFill>
                <a:srgbClr val="FF0000"/>
              </a:solidFill>
            </a:endParaRPr>
          </a:p>
          <a:p>
            <a:pPr latinLnBrk="0">
              <a:lnSpc>
                <a:spcPct val="150000"/>
              </a:lnSpc>
              <a:spcBef>
                <a:spcPts val="0"/>
              </a:spcBef>
            </a:pPr>
            <a:r>
              <a:rPr lang="en-US" altLang="zh-CN" sz="3000">
                <a:solidFill>
                  <a:schemeClr val="tx1"/>
                </a:solidFill>
                <a:latin typeface="楷体" panose="02010609060101010101" pitchFamily="49" charset="-122"/>
                <a:ea typeface="楷体" panose="02010609060101010101" pitchFamily="49" charset="-122"/>
                <a:cs typeface="楷体" panose="02010609060101010101" pitchFamily="49" charset="-122"/>
              </a:rPr>
              <a:t>(1)</a:t>
            </a:r>
            <a:r>
              <a:rPr lang="zh-CN" altLang="en-US" sz="3000">
                <a:solidFill>
                  <a:schemeClr val="tx1"/>
                </a:solidFill>
                <a:latin typeface="楷体" panose="02010609060101010101" pitchFamily="49" charset="-122"/>
                <a:ea typeface="楷体" panose="02010609060101010101" pitchFamily="49" charset="-122"/>
                <a:cs typeface="楷体" panose="02010609060101010101" pitchFamily="49" charset="-122"/>
              </a:rPr>
              <a:t>会计账簿是全面、系统、连续地归纳、积累会计核算资料的工具；</a:t>
            </a:r>
            <a:endParaRPr lang="zh-CN" altLang="en-US" sz="3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latinLnBrk="0">
              <a:lnSpc>
                <a:spcPct val="150000"/>
              </a:lnSpc>
              <a:spcBef>
                <a:spcPts val="0"/>
              </a:spcBef>
            </a:pPr>
            <a:r>
              <a:rPr lang="en-US" altLang="zh-CN" sz="3000">
                <a:solidFill>
                  <a:schemeClr val="tx1"/>
                </a:solidFill>
                <a:latin typeface="楷体" panose="02010609060101010101" pitchFamily="49" charset="-122"/>
                <a:ea typeface="楷体" panose="02010609060101010101" pitchFamily="49" charset="-122"/>
                <a:cs typeface="楷体" panose="02010609060101010101" pitchFamily="49" charset="-122"/>
              </a:rPr>
              <a:t>(2)</a:t>
            </a:r>
            <a:r>
              <a:rPr lang="zh-CN" altLang="en-US" sz="3000">
                <a:solidFill>
                  <a:schemeClr val="tx1"/>
                </a:solidFill>
                <a:latin typeface="楷体" panose="02010609060101010101" pitchFamily="49" charset="-122"/>
                <a:ea typeface="楷体" panose="02010609060101010101" pitchFamily="49" charset="-122"/>
                <a:cs typeface="楷体" panose="02010609060101010101" pitchFamily="49" charset="-122"/>
              </a:rPr>
              <a:t>会计账簿是编制会计报表、进行成本计算的依据；</a:t>
            </a:r>
            <a:endParaRPr lang="zh-CN" altLang="en-US" sz="3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latinLnBrk="0">
              <a:lnSpc>
                <a:spcPct val="150000"/>
              </a:lnSpc>
              <a:spcBef>
                <a:spcPts val="0"/>
              </a:spcBef>
            </a:pPr>
            <a:r>
              <a:rPr lang="en-US" altLang="zh-CN" sz="3000">
                <a:solidFill>
                  <a:schemeClr val="tx1"/>
                </a:solidFill>
                <a:latin typeface="楷体" panose="02010609060101010101" pitchFamily="49" charset="-122"/>
                <a:ea typeface="楷体" panose="02010609060101010101" pitchFamily="49" charset="-122"/>
                <a:cs typeface="楷体" panose="02010609060101010101" pitchFamily="49" charset="-122"/>
              </a:rPr>
              <a:t>(3)</a:t>
            </a:r>
            <a:r>
              <a:rPr lang="zh-CN" altLang="en-US" sz="3000">
                <a:solidFill>
                  <a:schemeClr val="tx1"/>
                </a:solidFill>
                <a:latin typeface="楷体" panose="02010609060101010101" pitchFamily="49" charset="-122"/>
                <a:ea typeface="楷体" panose="02010609060101010101" pitchFamily="49" charset="-122"/>
                <a:cs typeface="楷体" panose="02010609060101010101" pitchFamily="49" charset="-122"/>
              </a:rPr>
              <a:t>会计账簿是监督财产物资安全完整的重要手段；</a:t>
            </a:r>
            <a:endParaRPr lang="zh-CN" altLang="en-US" sz="30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latinLnBrk="0">
              <a:lnSpc>
                <a:spcPct val="150000"/>
              </a:lnSpc>
              <a:spcBef>
                <a:spcPts val="0"/>
              </a:spcBef>
            </a:pPr>
            <a:r>
              <a:rPr lang="en-US" altLang="zh-CN" sz="3000">
                <a:solidFill>
                  <a:schemeClr val="tx1"/>
                </a:solidFill>
                <a:latin typeface="楷体" panose="02010609060101010101" pitchFamily="49" charset="-122"/>
                <a:ea typeface="楷体" panose="02010609060101010101" pitchFamily="49" charset="-122"/>
                <a:cs typeface="楷体" panose="02010609060101010101" pitchFamily="49" charset="-122"/>
              </a:rPr>
              <a:t>(4)</a:t>
            </a:r>
            <a:r>
              <a:rPr lang="zh-CN" altLang="en-US" sz="3000">
                <a:solidFill>
                  <a:schemeClr val="tx1"/>
                </a:solidFill>
                <a:latin typeface="楷体" panose="02010609060101010101" pitchFamily="49" charset="-122"/>
                <a:ea typeface="楷体" panose="02010609060101010101" pitchFamily="49" charset="-122"/>
                <a:cs typeface="楷体" panose="02010609060101010101" pitchFamily="49" charset="-122"/>
              </a:rPr>
              <a:t>会计账簿是会计检查的历史依据</a:t>
            </a:r>
            <a:r>
              <a:rPr lang="en-US" altLang="zh-CN" sz="3000">
                <a:solidFill>
                  <a:schemeClr val="tx1"/>
                </a:solidFill>
                <a:latin typeface="楷体" panose="02010609060101010101" pitchFamily="49" charset="-122"/>
                <a:ea typeface="楷体" panose="02010609060101010101" pitchFamily="49" charset="-122"/>
                <a:cs typeface="楷体" panose="02010609060101010101" pitchFamily="49" charset="-122"/>
              </a:rPr>
              <a:t>.</a:t>
            </a:r>
            <a:endParaRPr lang="en-US" altLang="zh-CN" sz="30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1" name="页脚占位符 4"/>
          <p:cNvSpPr>
            <a:spLocks noGrp="1"/>
          </p:cNvSpPr>
          <p:nvPr>
            <p:ph type="ftr" sz="quarter" idx="4294967295"/>
          </p:nvPr>
        </p:nvSpPr>
        <p:spPr>
          <a:xfrm>
            <a:off x="4367213" y="6408738"/>
            <a:ext cx="3457575"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sp>
        <p:nvSpPr>
          <p:cNvPr id="61442" name="Rectangle 3"/>
          <p:cNvSpPr/>
          <p:nvPr>
            <p:ph idx="1"/>
          </p:nvPr>
        </p:nvSpPr>
        <p:spPr>
          <a:xfrm>
            <a:off x="890905" y="1268730"/>
            <a:ext cx="10093325" cy="660400"/>
          </a:xfrm>
        </p:spPr>
        <p:txBody>
          <a:bodyPr vert="horz" wrap="square" lIns="91440" tIns="45720" rIns="91440" bIns="45720" anchor="t" anchorCtr="0"/>
          <a:p>
            <a:pPr marL="929005" lvl="1" indent="-457200" eaLnBrk="1" hangingPunct="1">
              <a:buNone/>
            </a:pPr>
            <a:r>
              <a:rPr lang="en-US" altLang="zh-CN" sz="3200" b="1" dirty="0">
                <a:solidFill>
                  <a:srgbClr val="FF0000"/>
                </a:solidFill>
                <a:latin typeface="楷体" panose="02010609060101010101" pitchFamily="49" charset="-122"/>
                <a:ea typeface="楷体" panose="02010609060101010101" pitchFamily="49" charset="-122"/>
              </a:rPr>
              <a:t>3.</a:t>
            </a:r>
            <a:r>
              <a:rPr lang="zh-CN" altLang="en-US" sz="3200" b="1" dirty="0">
                <a:solidFill>
                  <a:srgbClr val="FF0000"/>
                </a:solidFill>
                <a:latin typeface="楷体" panose="02010609060101010101" pitchFamily="49" charset="-122"/>
                <a:ea typeface="楷体" panose="02010609060101010101" pitchFamily="49" charset="-122"/>
              </a:rPr>
              <a:t>账页连续登记，不得隔页跳行；</a:t>
            </a:r>
            <a:endParaRPr lang="zh-CN" altLang="en-US" sz="3200" b="1" dirty="0">
              <a:solidFill>
                <a:srgbClr val="FF0000"/>
              </a:solidFill>
              <a:latin typeface="楷体" panose="02010609060101010101" pitchFamily="49" charset="-122"/>
              <a:ea typeface="楷体" panose="02010609060101010101" pitchFamily="49" charset="-122"/>
            </a:endParaRPr>
          </a:p>
        </p:txBody>
      </p:sp>
      <p:grpSp>
        <p:nvGrpSpPr>
          <p:cNvPr id="61443" name="Group 4"/>
          <p:cNvGrpSpPr/>
          <p:nvPr/>
        </p:nvGrpSpPr>
        <p:grpSpPr>
          <a:xfrm>
            <a:off x="2024063" y="1928813"/>
            <a:ext cx="8286750" cy="4808537"/>
            <a:chOff x="720" y="768"/>
            <a:chExt cx="4176" cy="3236"/>
          </a:xfrm>
        </p:grpSpPr>
        <p:graphicFrame>
          <p:nvGraphicFramePr>
            <p:cNvPr id="61444" name="Object 5"/>
            <p:cNvGraphicFramePr>
              <a:graphicFrameLocks noChangeAspect="1"/>
            </p:cNvGraphicFramePr>
            <p:nvPr/>
          </p:nvGraphicFramePr>
          <p:xfrm>
            <a:off x="720" y="768"/>
            <a:ext cx="4176" cy="1536"/>
          </p:xfrm>
          <a:graphic>
            <a:graphicData uri="http://schemas.openxmlformats.org/presentationml/2006/ole">
              <mc:AlternateContent xmlns:mc="http://schemas.openxmlformats.org/markup-compatibility/2006">
                <mc:Choice xmlns:v="urn:schemas-microsoft-com:vml" Requires="v">
                  <p:oleObj spid="_x0000_s3076" name="" r:id="rId1" imgW="4581525" imgH="1990725" progId="PBrush">
                    <p:embed/>
                  </p:oleObj>
                </mc:Choice>
                <mc:Fallback>
                  <p:oleObj name="" r:id="rId1" imgW="4581525" imgH="1990725" progId="PBrush">
                    <p:embed/>
                    <p:pic>
                      <p:nvPicPr>
                        <p:cNvPr id="0" name="图片 3075"/>
                        <p:cNvPicPr/>
                        <p:nvPr/>
                      </p:nvPicPr>
                      <p:blipFill>
                        <a:blip r:embed="rId2"/>
                        <a:stretch>
                          <a:fillRect/>
                        </a:stretch>
                      </p:blipFill>
                      <p:spPr>
                        <a:xfrm>
                          <a:off x="720" y="768"/>
                          <a:ext cx="4176" cy="1536"/>
                        </a:xfrm>
                        <a:prstGeom prst="rect">
                          <a:avLst/>
                        </a:prstGeom>
                        <a:noFill/>
                        <a:ln w="38100">
                          <a:noFill/>
                          <a:miter/>
                        </a:ln>
                      </p:spPr>
                    </p:pic>
                  </p:oleObj>
                </mc:Fallback>
              </mc:AlternateContent>
            </a:graphicData>
          </a:graphic>
        </p:graphicFrame>
        <p:graphicFrame>
          <p:nvGraphicFramePr>
            <p:cNvPr id="61445" name="Object 6"/>
            <p:cNvGraphicFramePr>
              <a:graphicFrameLocks noChangeAspect="1"/>
            </p:cNvGraphicFramePr>
            <p:nvPr/>
          </p:nvGraphicFramePr>
          <p:xfrm>
            <a:off x="768" y="2544"/>
            <a:ext cx="4080" cy="1460"/>
          </p:xfrm>
          <a:graphic>
            <a:graphicData uri="http://schemas.openxmlformats.org/presentationml/2006/ole">
              <mc:AlternateContent xmlns:mc="http://schemas.openxmlformats.org/markup-compatibility/2006">
                <mc:Choice xmlns:v="urn:schemas-microsoft-com:vml" Requires="v">
                  <p:oleObj spid="_x0000_s3077" name="" r:id="rId3" imgW="4581525" imgH="1990725" progId="PBrush">
                    <p:embed/>
                  </p:oleObj>
                </mc:Choice>
                <mc:Fallback>
                  <p:oleObj name="" r:id="rId3" imgW="4581525" imgH="1990725" progId="PBrush">
                    <p:embed/>
                    <p:pic>
                      <p:nvPicPr>
                        <p:cNvPr id="0" name="图片 3076"/>
                        <p:cNvPicPr/>
                        <p:nvPr/>
                      </p:nvPicPr>
                      <p:blipFill>
                        <a:blip r:embed="rId4"/>
                        <a:stretch>
                          <a:fillRect/>
                        </a:stretch>
                      </p:blipFill>
                      <p:spPr>
                        <a:xfrm>
                          <a:off x="768" y="2544"/>
                          <a:ext cx="4080" cy="1460"/>
                        </a:xfrm>
                        <a:prstGeom prst="rect">
                          <a:avLst/>
                        </a:prstGeom>
                        <a:noFill/>
                        <a:ln w="38100">
                          <a:noFill/>
                          <a:miter/>
                        </a:ln>
                      </p:spPr>
                    </p:pic>
                  </p:oleObj>
                </mc:Fallback>
              </mc:AlternateContent>
            </a:graphicData>
          </a:graphic>
        </p:graphicFrame>
      </p:grpSp>
      <p:sp>
        <p:nvSpPr>
          <p:cNvPr id="61446"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第三节  </a:t>
            </a:r>
            <a:r>
              <a:rPr lang="zh-CN" altLang="en-US" sz="3200" dirty="0">
                <a:solidFill>
                  <a:srgbClr val="FF0000"/>
                </a:solidFill>
                <a:latin typeface="Times New Roman" panose="02020603050405020304" pitchFamily="18" charset="0"/>
              </a:rPr>
              <a:t>会计账簿的设置和登记</a:t>
            </a:r>
            <a:endParaRPr lang="zh-CN" altLang="en-US" sz="3200" dirty="0">
              <a:solidFill>
                <a:srgbClr val="FF0000"/>
              </a:solidFill>
              <a:latin typeface="Times New Roman" panose="02020603050405020304" pitchFamily="18" charset="0"/>
              <a:ea typeface="Times New Roman" panose="02020603050405020304" pitchFamily="18" charset="0"/>
            </a:endParaRPr>
          </a:p>
        </p:txBody>
      </p:sp>
      <p:sp>
        <p:nvSpPr>
          <p:cNvPr id="61447" name="Rectangle 3"/>
          <p:cNvSpPr txBox="1"/>
          <p:nvPr/>
        </p:nvSpPr>
        <p:spPr>
          <a:xfrm>
            <a:off x="2024063" y="4052888"/>
            <a:ext cx="8288337" cy="514350"/>
          </a:xfrm>
          <a:prstGeom prst="rect">
            <a:avLst/>
          </a:prstGeom>
          <a:solidFill>
            <a:schemeClr val="bg1"/>
          </a:solidFill>
          <a:ln w="38100" cap="flat" cmpd="sng">
            <a:solidFill>
              <a:srgbClr val="C00000"/>
            </a:solidFill>
            <a:prstDash val="solid"/>
            <a:miter/>
            <a:headEnd type="none" w="med" len="med"/>
            <a:tailEnd type="none" w="med" len="med"/>
          </a:ln>
        </p:spPr>
        <p:txBody>
          <a:bodyPr anchor="ctr" anchorCtr="0"/>
          <a:p>
            <a:pPr algn="just">
              <a:lnSpc>
                <a:spcPct val="150000"/>
              </a:lnSpc>
              <a:spcBef>
                <a:spcPct val="20000"/>
              </a:spcBef>
              <a:buClr>
                <a:schemeClr val="accent2"/>
              </a:buClr>
              <a:buFont typeface="Wingdings" panose="05000000000000000000" pitchFamily="2" charset="2"/>
            </a:pPr>
            <a:r>
              <a:rPr lang="zh-CN" altLang="en-US" sz="2400" dirty="0">
                <a:latin typeface="仿宋" panose="02010609060101010101" pitchFamily="49" charset="-122"/>
                <a:ea typeface="仿宋" panose="02010609060101010101" pitchFamily="49" charset="-122"/>
              </a:rPr>
              <a:t>空处红笔对角叉线注销，注明“此页（行）注销”，盖印签。</a:t>
            </a:r>
            <a:endParaRPr lang="zh-CN" altLang="en-US" sz="2400" dirty="0">
              <a:latin typeface="仿宋" panose="02010609060101010101" pitchFamily="49" charset="-122"/>
              <a:ea typeface="仿宋" panose="02010609060101010101" pitchFamily="49"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Rectangle 2"/>
          <p:cNvSpPr txBox="1"/>
          <p:nvPr/>
        </p:nvSpPr>
        <p:spPr>
          <a:xfrm>
            <a:off x="760730" y="333375"/>
            <a:ext cx="10553065" cy="676275"/>
          </a:xfrm>
          <a:prstGeom prst="rect">
            <a:avLst/>
          </a:prstGeom>
          <a:noFill/>
          <a:ln w="9525">
            <a:noFill/>
          </a:ln>
        </p:spPr>
        <p:txBody>
          <a:bodyPr anchor="ctr" anchorCtr="0"/>
          <a:p>
            <a:pPr algn="ctr"/>
            <a:r>
              <a:rPr lang="zh-CN" altLang="en-US" sz="3200" dirty="0">
                <a:solidFill>
                  <a:srgbClr val="FF0000"/>
                </a:solidFill>
                <a:latin typeface="黑体" panose="02010609060101010101" pitchFamily="49" charset="-122"/>
                <a:ea typeface="黑体" panose="02010609060101010101" pitchFamily="49" charset="-122"/>
              </a:rPr>
              <a:t>第三节  </a:t>
            </a:r>
            <a:r>
              <a:rPr lang="zh-CN" altLang="en-US" sz="3200" dirty="0">
                <a:solidFill>
                  <a:srgbClr val="FF0000"/>
                </a:solidFill>
                <a:latin typeface="Times New Roman" panose="02020603050405020304" pitchFamily="18" charset="0"/>
                <a:ea typeface="黑体" panose="02010609060101010101" pitchFamily="49" charset="-122"/>
              </a:rPr>
              <a:t>会计账簿的设置和登记</a:t>
            </a:r>
            <a:endParaRPr lang="zh-CN" altLang="en-US" sz="3200" dirty="0">
              <a:solidFill>
                <a:srgbClr val="FF0000"/>
              </a:solidFill>
              <a:latin typeface="Times New Roman" panose="02020603050405020304" pitchFamily="18" charset="0"/>
              <a:ea typeface="黑体" panose="02010609060101010101" pitchFamily="49" charset="-122"/>
            </a:endParaRPr>
          </a:p>
        </p:txBody>
      </p:sp>
      <p:sp>
        <p:nvSpPr>
          <p:cNvPr id="62466" name="Rectangle 3"/>
          <p:cNvSpPr txBox="1"/>
          <p:nvPr/>
        </p:nvSpPr>
        <p:spPr>
          <a:xfrm>
            <a:off x="1000125" y="1196975"/>
            <a:ext cx="10260330" cy="4800600"/>
          </a:xfrm>
          <a:prstGeom prst="rect">
            <a:avLst/>
          </a:prstGeom>
          <a:noFill/>
          <a:ln w="9525">
            <a:noFill/>
          </a:ln>
        </p:spPr>
        <p:txBody>
          <a:bodyPr anchor="t" anchorCtr="0"/>
          <a:p>
            <a:pPr marL="469900" indent="-469900" algn="just">
              <a:lnSpc>
                <a:spcPct val="150000"/>
              </a:lnSpc>
              <a:spcBef>
                <a:spcPct val="20000"/>
              </a:spcBef>
              <a:buClr>
                <a:schemeClr val="accent2"/>
              </a:buClr>
              <a:buFont typeface="Wingdings 2" panose="05020102010507070707" pitchFamily="18" charset="2"/>
            </a:pPr>
            <a:r>
              <a:rPr lang="zh-CN" altLang="en-US" sz="3200" dirty="0">
                <a:solidFill>
                  <a:srgbClr val="FF0000"/>
                </a:solidFill>
                <a:latin typeface="黑体" panose="02010609060101010101" pitchFamily="49" charset="-122"/>
                <a:ea typeface="黑体" panose="02010609060101010101" pitchFamily="49" charset="-122"/>
              </a:rPr>
              <a:t>二、会计账簿的登记规则</a:t>
            </a:r>
            <a:endParaRPr lang="en-US" altLang="zh-CN" sz="3200" dirty="0">
              <a:solidFill>
                <a:srgbClr val="FF0000"/>
              </a:solidFill>
              <a:latin typeface="黑体" panose="02010609060101010101" pitchFamily="49" charset="-122"/>
              <a:ea typeface="黑体" panose="02010609060101010101" pitchFamily="49" charset="-122"/>
            </a:endParaRPr>
          </a:p>
          <a:p>
            <a:pPr marL="469900" indent="-469900" algn="just">
              <a:lnSpc>
                <a:spcPct val="150000"/>
              </a:lnSpc>
              <a:spcBef>
                <a:spcPct val="20000"/>
              </a:spcBef>
              <a:buClr>
                <a:srgbClr val="FF0000"/>
              </a:buClr>
              <a:buFont typeface="Wingdings" panose="05000000000000000000" pitchFamily="2" charset="2"/>
              <a:buChar char="p"/>
            </a:pPr>
            <a:r>
              <a:rPr lang="en-US" altLang="zh-CN" sz="3200" dirty="0">
                <a:solidFill>
                  <a:srgbClr val="FF0000"/>
                </a:solidFill>
                <a:latin typeface="楷体" panose="02010609060101010101" pitchFamily="49" charset="-122"/>
                <a:ea typeface="楷体" panose="02010609060101010101" pitchFamily="49" charset="-122"/>
              </a:rPr>
              <a:t>4</a:t>
            </a:r>
            <a:r>
              <a:rPr lang="zh-CN" altLang="en-US" sz="3200" dirty="0">
                <a:solidFill>
                  <a:srgbClr val="FF0000"/>
                </a:solidFill>
                <a:latin typeface="楷体" panose="02010609060101010101" pitchFamily="49" charset="-122"/>
                <a:ea typeface="楷体" panose="02010609060101010101" pitchFamily="49" charset="-122"/>
              </a:rPr>
              <a:t>、记账错误，按规定方法更正。</a:t>
            </a:r>
            <a:endParaRPr lang="zh-CN" altLang="en-US" sz="3200" dirty="0">
              <a:latin typeface="楷体" panose="02010609060101010101" pitchFamily="49" charset="-122"/>
              <a:ea typeface="楷体" panose="02010609060101010101" pitchFamily="49" charset="-122"/>
            </a:endParaRPr>
          </a:p>
          <a:p>
            <a:pPr marL="927100" lvl="1" indent="-469900" algn="just">
              <a:lnSpc>
                <a:spcPct val="150000"/>
              </a:lnSpc>
              <a:spcBef>
                <a:spcPct val="20000"/>
              </a:spcBef>
              <a:buClr>
                <a:srgbClr val="FF0000"/>
              </a:buClr>
              <a:buFont typeface="Wingdings" panose="05000000000000000000" charset="0"/>
              <a:buChar char="Ø"/>
            </a:pPr>
            <a:r>
              <a:rPr lang="zh-CN" altLang="en-US" sz="3200" dirty="0">
                <a:latin typeface="楷体" panose="02010609060101010101" pitchFamily="49" charset="-122"/>
                <a:ea typeface="楷体" panose="02010609060101010101" pitchFamily="49" charset="-122"/>
              </a:rPr>
              <a:t>划线更正法</a:t>
            </a:r>
            <a:endParaRPr lang="zh-CN" altLang="en-US" sz="3200" dirty="0">
              <a:latin typeface="楷体" panose="02010609060101010101" pitchFamily="49" charset="-122"/>
              <a:ea typeface="楷体" panose="02010609060101010101" pitchFamily="49" charset="-122"/>
            </a:endParaRPr>
          </a:p>
          <a:p>
            <a:pPr marL="927100" lvl="1" indent="-469900" algn="just">
              <a:lnSpc>
                <a:spcPct val="150000"/>
              </a:lnSpc>
              <a:spcBef>
                <a:spcPct val="20000"/>
              </a:spcBef>
              <a:buClr>
                <a:srgbClr val="FF0000"/>
              </a:buClr>
              <a:buFont typeface="Wingdings" panose="05000000000000000000" charset="0"/>
              <a:buChar char="Ø"/>
            </a:pPr>
            <a:r>
              <a:rPr lang="zh-CN" altLang="en-US" sz="3200" dirty="0">
                <a:latin typeface="楷体" panose="02010609060101010101" pitchFamily="49" charset="-122"/>
                <a:ea typeface="楷体" panose="02010609060101010101" pitchFamily="49" charset="-122"/>
              </a:rPr>
              <a:t>红字更正法</a:t>
            </a:r>
            <a:endParaRPr lang="zh-CN" altLang="en-US" sz="3200" dirty="0">
              <a:latin typeface="楷体" panose="02010609060101010101" pitchFamily="49" charset="-122"/>
              <a:ea typeface="楷体" panose="02010609060101010101" pitchFamily="49" charset="-122"/>
            </a:endParaRPr>
          </a:p>
          <a:p>
            <a:pPr marL="927100" lvl="1" indent="-469900" algn="just">
              <a:lnSpc>
                <a:spcPct val="150000"/>
              </a:lnSpc>
              <a:spcBef>
                <a:spcPct val="20000"/>
              </a:spcBef>
              <a:buClr>
                <a:srgbClr val="FF0000"/>
              </a:buClr>
              <a:buFont typeface="Wingdings" panose="05000000000000000000" charset="0"/>
              <a:buChar char="Ø"/>
            </a:pPr>
            <a:r>
              <a:rPr lang="zh-CN" altLang="en-US" sz="3200" dirty="0">
                <a:latin typeface="楷体" panose="02010609060101010101" pitchFamily="49" charset="-122"/>
                <a:ea typeface="楷体" panose="02010609060101010101" pitchFamily="49" charset="-122"/>
              </a:rPr>
              <a:t>补充登记法</a:t>
            </a:r>
            <a:endParaRPr lang="zh-CN" altLang="en-US" sz="3200" dirty="0">
              <a:solidFill>
                <a:srgbClr val="0033CC"/>
              </a:solidFill>
              <a:latin typeface="楷体" panose="02010609060101010101" pitchFamily="49" charset="-122"/>
              <a:ea typeface="楷体" panose="02010609060101010101" pitchFamily="49" charset="-122"/>
            </a:endParaRPr>
          </a:p>
          <a:p>
            <a:pPr marL="469900" indent="-469900" algn="just">
              <a:lnSpc>
                <a:spcPct val="150000"/>
              </a:lnSpc>
              <a:spcBef>
                <a:spcPct val="20000"/>
              </a:spcBef>
              <a:buClr>
                <a:srgbClr val="FF0000"/>
              </a:buClr>
              <a:buFont typeface="Wingdings" panose="05000000000000000000" pitchFamily="2" charset="2"/>
              <a:buChar char="p"/>
            </a:pPr>
            <a:endParaRPr lang="zh-CN" altLang="en-US" sz="3200" dirty="0">
              <a:latin typeface="楷体" panose="02010609060101010101" pitchFamily="49" charset="-122"/>
              <a:ea typeface="楷体" panose="02010609060101010101" pitchFamily="49"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9" name="页脚占位符 3"/>
          <p:cNvSpPr>
            <a:spLocks noGrp="1"/>
          </p:cNvSpPr>
          <p:nvPr>
            <p:ph type="ftr" sz="quarter" idx="4294967295"/>
          </p:nvPr>
        </p:nvSpPr>
        <p:spPr>
          <a:xfrm>
            <a:off x="4248150" y="6297613"/>
            <a:ext cx="3457575"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sp>
        <p:nvSpPr>
          <p:cNvPr id="63490" name="Rectangle 2"/>
          <p:cNvSpPr txBox="1"/>
          <p:nvPr/>
        </p:nvSpPr>
        <p:spPr>
          <a:xfrm>
            <a:off x="827405" y="333375"/>
            <a:ext cx="9237345" cy="676275"/>
          </a:xfrm>
          <a:prstGeom prst="rect">
            <a:avLst/>
          </a:prstGeom>
          <a:noFill/>
          <a:ln w="9525">
            <a:noFill/>
          </a:ln>
        </p:spPr>
        <p:txBody>
          <a:bodyPr anchor="ctr" anchorCtr="0"/>
          <a:p>
            <a:pPr algn="just">
              <a:lnSpc>
                <a:spcPct val="150000"/>
              </a:lnSpc>
              <a:spcBef>
                <a:spcPct val="20000"/>
              </a:spcBef>
              <a:buClr>
                <a:schemeClr val="accent2"/>
              </a:buClr>
              <a:buFont typeface="Wingdings 2" panose="05020102010507070707" pitchFamily="18" charset="2"/>
            </a:pPr>
            <a:r>
              <a:rPr lang="zh-CN" altLang="en-US" sz="3200" dirty="0">
                <a:solidFill>
                  <a:srgbClr val="FF0000"/>
                </a:solidFill>
                <a:latin typeface="黑体" panose="02010609060101010101" pitchFamily="49" charset="-122"/>
                <a:ea typeface="黑体" panose="02010609060101010101" pitchFamily="49" charset="-122"/>
              </a:rPr>
              <a:t>二、会计账簿的登记规则</a:t>
            </a:r>
            <a:endParaRPr lang="en-US" altLang="zh-CN" sz="3200" dirty="0">
              <a:solidFill>
                <a:srgbClr val="FF0000"/>
              </a:solidFill>
              <a:latin typeface="黑体" panose="02010609060101010101" pitchFamily="49" charset="-122"/>
              <a:ea typeface="黑体" panose="02010609060101010101" pitchFamily="49" charset="-122"/>
            </a:endParaRPr>
          </a:p>
        </p:txBody>
      </p:sp>
      <p:sp>
        <p:nvSpPr>
          <p:cNvPr id="63491" name="Rectangle 3"/>
          <p:cNvSpPr txBox="1"/>
          <p:nvPr/>
        </p:nvSpPr>
        <p:spPr>
          <a:xfrm>
            <a:off x="851535" y="1152525"/>
            <a:ext cx="10429240" cy="2127250"/>
          </a:xfrm>
          <a:prstGeom prst="rect">
            <a:avLst/>
          </a:prstGeom>
          <a:solidFill>
            <a:schemeClr val="bg1"/>
          </a:solidFill>
          <a:ln w="9525">
            <a:noFill/>
          </a:ln>
        </p:spPr>
        <p:txBody>
          <a:bodyPr anchor="t" anchorCtr="0"/>
          <a:p>
            <a:pPr marL="469900" indent="-469900">
              <a:lnSpc>
                <a:spcPct val="150000"/>
              </a:lnSpc>
              <a:spcBef>
                <a:spcPct val="20000"/>
              </a:spcBef>
              <a:buClr>
                <a:srgbClr val="FF0000"/>
              </a:buClr>
              <a:buFont typeface="Wingdings" panose="05000000000000000000" pitchFamily="2" charset="2"/>
              <a:buChar char="p"/>
            </a:pPr>
            <a:r>
              <a:rPr lang="en-US" altLang="zh-CN" sz="3000" dirty="0">
                <a:solidFill>
                  <a:srgbClr val="FF0000"/>
                </a:solidFill>
                <a:latin typeface="楷体" panose="02010609060101010101" pitchFamily="49" charset="-122"/>
                <a:ea typeface="楷体" panose="02010609060101010101" pitchFamily="49" charset="-122"/>
              </a:rPr>
              <a:t>5</a:t>
            </a:r>
            <a:r>
              <a:rPr lang="zh-CN" altLang="en-US" sz="3000" dirty="0">
                <a:solidFill>
                  <a:srgbClr val="FF0000"/>
                </a:solidFill>
                <a:latin typeface="楷体" panose="02010609060101010101" pitchFamily="49" charset="-122"/>
                <a:ea typeface="楷体" panose="02010609060101010101" pitchFamily="49" charset="-122"/>
              </a:rPr>
              <a:t>、书写格式要规范。</a:t>
            </a:r>
            <a:endParaRPr lang="zh-CN" altLang="en-US" sz="3000" dirty="0">
              <a:solidFill>
                <a:srgbClr val="FF0000"/>
              </a:solidFill>
              <a:latin typeface="楷体" panose="02010609060101010101" pitchFamily="49" charset="-122"/>
              <a:ea typeface="楷体" panose="02010609060101010101" pitchFamily="49" charset="-122"/>
            </a:endParaRPr>
          </a:p>
          <a:p>
            <a:pPr marL="469900" indent="-469900">
              <a:lnSpc>
                <a:spcPct val="150000"/>
              </a:lnSpc>
              <a:spcBef>
                <a:spcPct val="20000"/>
              </a:spcBef>
              <a:buClr>
                <a:srgbClr val="FF0000"/>
              </a:buClr>
              <a:buFont typeface="Wingdings" panose="05000000000000000000" charset="0"/>
              <a:buChar char="Ø"/>
            </a:pPr>
            <a:r>
              <a:rPr lang="zh-CN" altLang="en-US" sz="3000" dirty="0">
                <a:latin typeface="楷体" panose="02010609060101010101" pitchFamily="49" charset="-122"/>
                <a:ea typeface="楷体" panose="02010609060101010101" pitchFamily="49" charset="-122"/>
              </a:rPr>
              <a:t>摘要栏文字简明扼要，简化字；阿拉伯数字不能省略和连写；数字、文字应在下方</a:t>
            </a:r>
            <a:r>
              <a:rPr lang="en-US" altLang="zh-CN" sz="3000" dirty="0">
                <a:latin typeface="楷体" panose="02010609060101010101" pitchFamily="49" charset="-122"/>
                <a:ea typeface="楷体" panose="02010609060101010101" pitchFamily="49" charset="-122"/>
              </a:rPr>
              <a:t>1/2</a:t>
            </a:r>
            <a:r>
              <a:rPr lang="zh-CN" altLang="en-US" sz="3000" dirty="0">
                <a:latin typeface="楷体" panose="02010609060101010101" pitchFamily="49" charset="-122"/>
                <a:ea typeface="楷体" panose="02010609060101010101" pitchFamily="49" charset="-122"/>
              </a:rPr>
              <a:t>处。</a:t>
            </a:r>
            <a:endParaRPr lang="zh-CN" altLang="en-US" sz="3000" dirty="0">
              <a:latin typeface="楷体" panose="02010609060101010101" pitchFamily="49" charset="-122"/>
              <a:ea typeface="楷体" panose="02010609060101010101" pitchFamily="49" charset="-122"/>
            </a:endParaRPr>
          </a:p>
        </p:txBody>
      </p:sp>
      <p:grpSp>
        <p:nvGrpSpPr>
          <p:cNvPr id="63492" name="Group 4"/>
          <p:cNvGrpSpPr/>
          <p:nvPr/>
        </p:nvGrpSpPr>
        <p:grpSpPr>
          <a:xfrm>
            <a:off x="1976438" y="3400425"/>
            <a:ext cx="8216900" cy="3321050"/>
            <a:chOff x="576" y="882"/>
            <a:chExt cx="4782" cy="2478"/>
          </a:xfrm>
        </p:grpSpPr>
        <p:sp>
          <p:nvSpPr>
            <p:cNvPr id="63493" name="Text Box 5"/>
            <p:cNvSpPr txBox="1"/>
            <p:nvPr/>
          </p:nvSpPr>
          <p:spPr>
            <a:xfrm>
              <a:off x="576" y="1008"/>
              <a:ext cx="4368" cy="2352"/>
            </a:xfrm>
            <a:prstGeom prst="rect">
              <a:avLst/>
            </a:prstGeom>
            <a:solidFill>
              <a:srgbClr val="FFCCCC"/>
            </a:solidFill>
            <a:ln w="9525">
              <a:noFill/>
            </a:ln>
          </p:spPr>
          <p:txBody>
            <a:bodyPr anchor="t" anchorCtr="0"/>
            <a:p>
              <a:pPr algn="ctr" eaLnBrk="0" hangingPunct="0"/>
              <a:r>
                <a:rPr lang="zh-CN" altLang="en-US" sz="2000" dirty="0">
                  <a:latin typeface="Times New Roman" panose="02020603050405020304" pitchFamily="18" charset="0"/>
                  <a:ea typeface="宋体" panose="02010600030101010101" pitchFamily="2" charset="-122"/>
                </a:rPr>
                <a:t>总    账</a:t>
              </a:r>
              <a:endParaRPr lang="zh-CN" altLang="en-US" sz="2000" dirty="0">
                <a:latin typeface="Times New Roman" panose="02020603050405020304" pitchFamily="18" charset="0"/>
                <a:ea typeface="宋体" panose="02010600030101010101" pitchFamily="2" charset="-122"/>
              </a:endParaRPr>
            </a:p>
            <a:p>
              <a:pPr algn="just" eaLnBrk="0" hangingPunct="0"/>
              <a:r>
                <a:rPr lang="zh-CN" altLang="en-US" sz="1600" dirty="0">
                  <a:latin typeface="Times New Roman" panose="02020603050405020304" pitchFamily="18" charset="0"/>
                  <a:ea typeface="宋体" panose="02010600030101010101" pitchFamily="2" charset="-122"/>
                </a:rPr>
                <a:t>            摘             要                                借            方                           贷         方</a:t>
              </a:r>
              <a:endParaRPr lang="zh-CN" altLang="en-US" sz="1600" b="0" dirty="0">
                <a:latin typeface="Times New Roman" panose="02020603050405020304" pitchFamily="18" charset="0"/>
                <a:ea typeface="宋体" panose="02010600030101010101" pitchFamily="2" charset="-122"/>
              </a:endParaRPr>
            </a:p>
            <a:p>
              <a:pPr algn="just" eaLnBrk="0" hangingPunct="0"/>
              <a:r>
                <a:rPr lang="zh-CN" altLang="en-US" sz="1600" b="0" dirty="0">
                  <a:solidFill>
                    <a:srgbClr val="00CCFF"/>
                  </a:solidFill>
                  <a:latin typeface="Times New Roman" panose="02020603050405020304" pitchFamily="18" charset="0"/>
                  <a:ea typeface="宋体" panose="02010600030101010101" pitchFamily="2" charset="-122"/>
                </a:rPr>
                <a:t>                                            千  百  十  万  千  百  十  元  角  分  千  百  十  万  千</a:t>
              </a:r>
              <a:endParaRPr lang="zh-CN" altLang="en-US" sz="1600" b="0" dirty="0">
                <a:latin typeface="Times New Roman" panose="02020603050405020304" pitchFamily="18" charset="0"/>
                <a:ea typeface="宋体" panose="02010600030101010101" pitchFamily="2" charset="-122"/>
              </a:endParaRPr>
            </a:p>
            <a:p>
              <a:pPr algn="just" eaLnBrk="0" hangingPunct="0"/>
              <a:endParaRPr lang="zh-CN" altLang="en-US" sz="1600" b="0" dirty="0">
                <a:latin typeface="Times New Roman" panose="02020603050405020304" pitchFamily="18" charset="0"/>
                <a:ea typeface="华文行楷" panose="02010800040101010101" pitchFamily="2" charset="-122"/>
              </a:endParaRPr>
            </a:p>
            <a:p>
              <a:pPr algn="just" eaLnBrk="0" hangingPunct="0"/>
              <a:r>
                <a:rPr lang="zh-CN" altLang="en-US" sz="1600" b="0" dirty="0">
                  <a:latin typeface="Times New Roman" panose="02020603050405020304" pitchFamily="18" charset="0"/>
                  <a:ea typeface="华文行楷" panose="02010800040101010101" pitchFamily="2" charset="-122"/>
                </a:rPr>
                <a:t>        </a:t>
              </a:r>
              <a:r>
                <a:rPr lang="zh-CN" altLang="en-US" b="0" dirty="0">
                  <a:latin typeface="Times New Roman" panose="02020603050405020304" pitchFamily="18" charset="0"/>
                  <a:ea typeface="华文行楷" panose="02010800040101010101" pitchFamily="2" charset="-122"/>
                </a:rPr>
                <a:t>领用材料                                  </a:t>
              </a:r>
              <a:r>
                <a:rPr lang="en-US" altLang="zh-CN" b="0" dirty="0">
                  <a:latin typeface="华文行楷" panose="02010800040101010101" pitchFamily="2" charset="-122"/>
                  <a:ea typeface="宋体" panose="02010600030101010101" pitchFamily="2" charset="-122"/>
                </a:rPr>
                <a:t>1   0    0    0    0   0   0</a:t>
              </a:r>
              <a:endParaRPr lang="en-US" altLang="zh-CN" b="0" dirty="0">
                <a:latin typeface="Times New Roman" panose="02020603050405020304" pitchFamily="18" charset="0"/>
                <a:ea typeface="宋体" panose="02010600030101010101" pitchFamily="2" charset="-122"/>
              </a:endParaRPr>
            </a:p>
            <a:p>
              <a:pPr algn="just" eaLnBrk="0" hangingPunct="0"/>
              <a:endParaRPr lang="en-US" altLang="zh-CN" b="0" dirty="0">
                <a:latin typeface="Times New Roman" panose="02020603050405020304" pitchFamily="18" charset="0"/>
                <a:ea typeface="华文行楷" panose="02010800040101010101" pitchFamily="2" charset="-122"/>
              </a:endParaRPr>
            </a:p>
            <a:p>
              <a:pPr algn="just" eaLnBrk="0" hangingPunct="0"/>
              <a:endParaRPr lang="en-US" altLang="zh-CN" sz="2400" b="0" dirty="0">
                <a:latin typeface="Times New Roman" panose="02020603050405020304" pitchFamily="18" charset="0"/>
                <a:ea typeface="华文行楷" panose="02010800040101010101" pitchFamily="2" charset="-122"/>
              </a:endParaRPr>
            </a:p>
            <a:p>
              <a:pPr algn="just" eaLnBrk="0" hangingPunct="0"/>
              <a:r>
                <a:rPr lang="en-US" altLang="zh-CN" sz="2400" b="0" dirty="0">
                  <a:latin typeface="Times New Roman" panose="02020603050405020304" pitchFamily="18" charset="0"/>
                  <a:ea typeface="华文行楷" panose="02010800040101010101" pitchFamily="2" charset="-122"/>
                </a:rPr>
                <a:t>     </a:t>
              </a:r>
              <a:r>
                <a:rPr lang="zh-CN" altLang="en-US" sz="2400" b="0" dirty="0">
                  <a:latin typeface="Times New Roman" panose="02020603050405020304" pitchFamily="18" charset="0"/>
                  <a:ea typeface="华文行楷" panose="02010800040101010101" pitchFamily="2" charset="-122"/>
                </a:rPr>
                <a:t>领用材料                     </a:t>
              </a:r>
              <a:r>
                <a:rPr lang="en-US" altLang="zh-CN" sz="2800" b="0" dirty="0">
                  <a:latin typeface="华文行楷" panose="02010800040101010101" pitchFamily="2" charset="-122"/>
                  <a:ea typeface="宋体" panose="02010600030101010101" pitchFamily="2" charset="-122"/>
                </a:rPr>
                <a:t>1  0  0  0  0 0  0</a:t>
              </a:r>
              <a:endParaRPr lang="en-US" altLang="zh-CN" sz="2800" b="0" dirty="0">
                <a:latin typeface="Times New Roman" panose="02020603050405020304" pitchFamily="18" charset="0"/>
                <a:ea typeface="宋体" panose="02010600030101010101" pitchFamily="2" charset="-122"/>
              </a:endParaRPr>
            </a:p>
            <a:p>
              <a:pPr algn="just" eaLnBrk="0" hangingPunct="0"/>
              <a:endParaRPr lang="en-US" altLang="zh-CN" sz="2400" b="0" dirty="0">
                <a:latin typeface="Times New Roman" panose="02020603050405020304" pitchFamily="18" charset="0"/>
                <a:ea typeface="宋体" panose="02010600030101010101" pitchFamily="2" charset="-122"/>
              </a:endParaRPr>
            </a:p>
            <a:p>
              <a:pPr algn="just" eaLnBrk="0" hangingPunct="0"/>
              <a:endParaRPr lang="en-US" altLang="zh-CN" sz="1400" b="0" dirty="0">
                <a:latin typeface="Times New Roman" panose="02020603050405020304" pitchFamily="18" charset="0"/>
                <a:ea typeface="宋体" panose="02010600030101010101" pitchFamily="2" charset="-122"/>
              </a:endParaRPr>
            </a:p>
            <a:p>
              <a:pPr algn="just" eaLnBrk="0" hangingPunct="0"/>
              <a:endParaRPr lang="en-US" altLang="zh-CN" sz="1400" b="0" dirty="0">
                <a:latin typeface="Times New Roman" panose="02020603050405020304" pitchFamily="18" charset="0"/>
                <a:ea typeface="宋体" panose="02010600030101010101" pitchFamily="2" charset="-122"/>
              </a:endParaRPr>
            </a:p>
          </p:txBody>
        </p:sp>
        <p:sp>
          <p:nvSpPr>
            <p:cNvPr id="63494" name="Text Box 6"/>
            <p:cNvSpPr txBox="1"/>
            <p:nvPr/>
          </p:nvSpPr>
          <p:spPr>
            <a:xfrm>
              <a:off x="702" y="882"/>
              <a:ext cx="4656" cy="2352"/>
            </a:xfrm>
            <a:prstGeom prst="rect">
              <a:avLst/>
            </a:prstGeom>
            <a:solidFill>
              <a:srgbClr val="FFCCCC"/>
            </a:solidFill>
            <a:ln w="9525">
              <a:noFill/>
            </a:ln>
          </p:spPr>
          <p:txBody>
            <a:bodyPr anchor="t" anchorCtr="0"/>
            <a:p>
              <a:pPr algn="ctr" eaLnBrk="0" hangingPunct="0"/>
              <a:r>
                <a:rPr lang="zh-CN" altLang="en-US" sz="2000" dirty="0">
                  <a:latin typeface="Times New Roman" panose="02020603050405020304" pitchFamily="18" charset="0"/>
                  <a:ea typeface="宋体" panose="02010600030101010101" pitchFamily="2" charset="-122"/>
                </a:rPr>
                <a:t>总               账</a:t>
              </a:r>
              <a:endParaRPr lang="zh-CN" altLang="en-US" sz="2000" dirty="0">
                <a:latin typeface="Times New Roman" panose="02020603050405020304" pitchFamily="18" charset="0"/>
                <a:ea typeface="宋体" panose="02010600030101010101" pitchFamily="2" charset="-122"/>
              </a:endParaRPr>
            </a:p>
            <a:p>
              <a:pPr algn="just" eaLnBrk="0" hangingPunct="0"/>
              <a:r>
                <a:rPr lang="zh-CN" altLang="en-US" sz="1600" dirty="0">
                  <a:latin typeface="Times New Roman" panose="02020603050405020304" pitchFamily="18" charset="0"/>
                  <a:ea typeface="宋体" panose="02010600030101010101" pitchFamily="2" charset="-122"/>
                </a:rPr>
                <a:t>    会计科目：</a:t>
              </a:r>
              <a:r>
                <a:rPr lang="zh-CN" altLang="en-US" sz="1600" dirty="0">
                  <a:solidFill>
                    <a:srgbClr val="0000FF"/>
                  </a:solidFill>
                  <a:latin typeface="Times New Roman" panose="02020603050405020304" pitchFamily="18" charset="0"/>
                  <a:ea typeface="宋体" panose="02010600030101010101" pitchFamily="2" charset="-122"/>
                </a:rPr>
                <a:t>生产成本</a:t>
              </a:r>
              <a:endParaRPr lang="zh-CN" altLang="en-US" sz="1600" dirty="0">
                <a:solidFill>
                  <a:srgbClr val="0000FF"/>
                </a:solidFill>
                <a:latin typeface="Times New Roman" panose="02020603050405020304" pitchFamily="18" charset="0"/>
                <a:ea typeface="宋体" panose="02010600030101010101" pitchFamily="2" charset="-122"/>
              </a:endParaRPr>
            </a:p>
            <a:p>
              <a:pPr algn="just" eaLnBrk="0" hangingPunct="0"/>
              <a:endParaRPr lang="zh-CN" altLang="en-US" sz="1600" dirty="0">
                <a:solidFill>
                  <a:srgbClr val="0000FF"/>
                </a:solidFill>
                <a:latin typeface="Times New Roman" panose="02020603050405020304" pitchFamily="18" charset="0"/>
                <a:ea typeface="宋体" panose="02010600030101010101" pitchFamily="2" charset="-122"/>
              </a:endParaRPr>
            </a:p>
            <a:p>
              <a:pPr algn="just" eaLnBrk="0" hangingPunct="0"/>
              <a:endParaRPr lang="zh-CN" altLang="en-US" sz="1600" b="0" dirty="0">
                <a:latin typeface="Times New Roman" panose="02020603050405020304" pitchFamily="18" charset="0"/>
                <a:ea typeface="宋体" panose="02010600030101010101" pitchFamily="2" charset="-122"/>
              </a:endParaRPr>
            </a:p>
            <a:p>
              <a:pPr algn="just" eaLnBrk="0" hangingPunct="0"/>
              <a:r>
                <a:rPr lang="zh-CN" altLang="en-US" sz="1600" b="0" dirty="0">
                  <a:solidFill>
                    <a:srgbClr val="00CCFF"/>
                  </a:solidFill>
                  <a:latin typeface="Times New Roman" panose="02020603050405020304" pitchFamily="18" charset="0"/>
                  <a:ea typeface="宋体" panose="02010600030101010101" pitchFamily="2" charset="-122"/>
                </a:rPr>
                <a:t>                                           </a:t>
              </a:r>
              <a:r>
                <a:rPr lang="zh-CN" altLang="en-US" sz="1600" dirty="0">
                  <a:solidFill>
                    <a:srgbClr val="00CCFF"/>
                  </a:solidFill>
                  <a:latin typeface="Times New Roman" panose="02020603050405020304" pitchFamily="18" charset="0"/>
                  <a:ea typeface="宋体" panose="02010600030101010101" pitchFamily="2" charset="-122"/>
                </a:rPr>
                <a:t> </a:t>
              </a:r>
              <a:r>
                <a:rPr lang="zh-CN" altLang="en-US" sz="1600" dirty="0">
                  <a:solidFill>
                    <a:srgbClr val="C00000"/>
                  </a:solidFill>
                  <a:latin typeface="Times New Roman" panose="02020603050405020304" pitchFamily="18" charset="0"/>
                  <a:ea typeface="宋体" panose="02010600030101010101" pitchFamily="2" charset="-122"/>
                </a:rPr>
                <a:t>千</a:t>
              </a:r>
              <a:r>
                <a:rPr lang="zh-CN" altLang="en-US" sz="1600" dirty="0">
                  <a:solidFill>
                    <a:srgbClr val="00CCFF"/>
                  </a:solidFill>
                  <a:latin typeface="Times New Roman" panose="02020603050405020304" pitchFamily="18" charset="0"/>
                  <a:ea typeface="宋体" panose="02010600030101010101" pitchFamily="2" charset="-122"/>
                </a:rPr>
                <a:t>  </a:t>
              </a:r>
              <a:r>
                <a:rPr lang="zh-CN" altLang="en-US" sz="1600" dirty="0">
                  <a:solidFill>
                    <a:srgbClr val="C00000"/>
                  </a:solidFill>
                  <a:latin typeface="Times New Roman" panose="02020603050405020304" pitchFamily="18" charset="0"/>
                  <a:ea typeface="宋体" panose="02010600030101010101" pitchFamily="2" charset="-122"/>
                </a:rPr>
                <a:t>百  十   万   千  百  十   元   角  分  千   百   十  万  千</a:t>
              </a:r>
              <a:endParaRPr lang="zh-CN" altLang="en-US" sz="1600" dirty="0">
                <a:solidFill>
                  <a:srgbClr val="C00000"/>
                </a:solidFill>
                <a:latin typeface="Times New Roman" panose="02020603050405020304" pitchFamily="18" charset="0"/>
                <a:ea typeface="华文行楷" panose="02010800040101010101" pitchFamily="2" charset="-122"/>
              </a:endParaRPr>
            </a:p>
            <a:p>
              <a:pPr algn="just" eaLnBrk="0" hangingPunct="0"/>
              <a:r>
                <a:rPr lang="zh-CN" altLang="en-US" sz="1600" dirty="0">
                  <a:latin typeface="Times New Roman" panose="02020603050405020304" pitchFamily="18" charset="0"/>
                  <a:ea typeface="华文行楷" panose="02010800040101010101" pitchFamily="2" charset="-122"/>
                </a:rPr>
                <a:t>       </a:t>
              </a:r>
              <a:endParaRPr lang="zh-CN" altLang="en-US" sz="1600" dirty="0">
                <a:latin typeface="Times New Roman" panose="02020603050405020304" pitchFamily="18" charset="0"/>
                <a:ea typeface="华文行楷" panose="02010800040101010101" pitchFamily="2" charset="-122"/>
              </a:endParaRPr>
            </a:p>
            <a:p>
              <a:pPr algn="just" eaLnBrk="0" hangingPunct="0"/>
              <a:r>
                <a:rPr lang="zh-CN" altLang="en-US" sz="1600" dirty="0">
                  <a:latin typeface="Times New Roman" panose="02020603050405020304" pitchFamily="18" charset="0"/>
                  <a:ea typeface="华文行楷" panose="02010800040101010101" pitchFamily="2" charset="-122"/>
                </a:rPr>
                <a:t>        </a:t>
              </a:r>
              <a:r>
                <a:rPr lang="zh-CN" altLang="en-US" dirty="0">
                  <a:latin typeface="Times New Roman" panose="02020603050405020304" pitchFamily="18" charset="0"/>
                  <a:ea typeface="华文行楷" panose="02010800040101010101" pitchFamily="2" charset="-122"/>
                </a:rPr>
                <a:t>领用材料                                  </a:t>
              </a:r>
              <a:r>
                <a:rPr lang="en-US" altLang="zh-CN" b="0" dirty="0">
                  <a:latin typeface="华文行楷" panose="02010800040101010101" pitchFamily="2" charset="-122"/>
                  <a:ea typeface="宋体" panose="02010600030101010101" pitchFamily="2" charset="-122"/>
                </a:rPr>
                <a:t>1    0     0    0    0     0   0  </a:t>
              </a:r>
              <a:endParaRPr lang="en-US" altLang="zh-CN" b="0" dirty="0">
                <a:latin typeface="Times New Roman" panose="02020603050405020304" pitchFamily="18" charset="0"/>
                <a:ea typeface="宋体" panose="02010600030101010101" pitchFamily="2" charset="-122"/>
              </a:endParaRPr>
            </a:p>
            <a:p>
              <a:pPr algn="just" eaLnBrk="0" hangingPunct="0"/>
              <a:endParaRPr lang="en-US" altLang="zh-CN" sz="2400" b="0" dirty="0">
                <a:latin typeface="Times New Roman" panose="02020603050405020304" pitchFamily="18" charset="0"/>
                <a:ea typeface="华文行楷" panose="02010800040101010101" pitchFamily="2" charset="-122"/>
              </a:endParaRPr>
            </a:p>
            <a:p>
              <a:pPr algn="just" eaLnBrk="0" hangingPunct="0"/>
              <a:r>
                <a:rPr lang="en-US" altLang="zh-CN" sz="2400" b="0" dirty="0">
                  <a:latin typeface="Times New Roman" panose="02020603050405020304" pitchFamily="18" charset="0"/>
                  <a:ea typeface="华文行楷" panose="02010800040101010101" pitchFamily="2" charset="-122"/>
                </a:rPr>
                <a:t>     </a:t>
              </a:r>
              <a:r>
                <a:rPr lang="zh-CN" altLang="en-US" sz="2400" b="0" dirty="0">
                  <a:latin typeface="Times New Roman" panose="02020603050405020304" pitchFamily="18" charset="0"/>
                  <a:ea typeface="华文行楷" panose="02010800040101010101" pitchFamily="2" charset="-122"/>
                </a:rPr>
                <a:t>领用材料                      </a:t>
              </a:r>
              <a:r>
                <a:rPr lang="en-US" altLang="zh-CN" sz="2800" b="0" dirty="0">
                  <a:latin typeface="华文行楷" panose="02010800040101010101" pitchFamily="2" charset="-122"/>
                  <a:ea typeface="宋体" panose="02010600030101010101" pitchFamily="2" charset="-122"/>
                </a:rPr>
                <a:t>1  0  0  0  0  0  0 </a:t>
              </a:r>
              <a:endParaRPr lang="en-US" altLang="zh-CN" sz="2800" b="0" dirty="0">
                <a:latin typeface="Times New Roman" panose="02020603050405020304" pitchFamily="18" charset="0"/>
                <a:ea typeface="宋体" panose="02010600030101010101" pitchFamily="2" charset="-122"/>
              </a:endParaRPr>
            </a:p>
            <a:p>
              <a:pPr algn="just" eaLnBrk="0" hangingPunct="0"/>
              <a:endParaRPr lang="en-US" altLang="zh-CN" sz="2400" b="0" dirty="0">
                <a:latin typeface="Times New Roman" panose="02020603050405020304" pitchFamily="18" charset="0"/>
                <a:ea typeface="宋体" panose="02010600030101010101" pitchFamily="2" charset="-122"/>
              </a:endParaRPr>
            </a:p>
            <a:p>
              <a:pPr algn="just" eaLnBrk="0" hangingPunct="0"/>
              <a:endParaRPr lang="en-US" altLang="zh-CN" sz="1400" b="0" dirty="0">
                <a:latin typeface="Times New Roman" panose="02020603050405020304" pitchFamily="18" charset="0"/>
                <a:ea typeface="宋体" panose="02010600030101010101" pitchFamily="2" charset="-122"/>
              </a:endParaRPr>
            </a:p>
            <a:p>
              <a:pPr algn="just" eaLnBrk="0" hangingPunct="0"/>
              <a:endParaRPr lang="en-US" altLang="zh-CN" sz="1400" b="0" dirty="0">
                <a:latin typeface="Times New Roman" panose="02020603050405020304" pitchFamily="18" charset="0"/>
                <a:ea typeface="宋体" panose="02010600030101010101" pitchFamily="2" charset="-122"/>
              </a:endParaRPr>
            </a:p>
          </p:txBody>
        </p:sp>
        <p:sp>
          <p:nvSpPr>
            <p:cNvPr id="63495" name="Line 7"/>
            <p:cNvSpPr/>
            <p:nvPr/>
          </p:nvSpPr>
          <p:spPr>
            <a:xfrm>
              <a:off x="669" y="1488"/>
              <a:ext cx="4416" cy="0"/>
            </a:xfrm>
            <a:prstGeom prst="line">
              <a:avLst/>
            </a:prstGeom>
            <a:ln w="28575" cap="flat" cmpd="sng">
              <a:solidFill>
                <a:schemeClr val="tx1"/>
              </a:solidFill>
              <a:prstDash val="solid"/>
              <a:round/>
              <a:headEnd type="none" w="med" len="med"/>
              <a:tailEnd type="none" w="med" len="med"/>
            </a:ln>
          </p:spPr>
        </p:sp>
        <p:sp>
          <p:nvSpPr>
            <p:cNvPr id="63496" name="Line 8"/>
            <p:cNvSpPr/>
            <p:nvPr/>
          </p:nvSpPr>
          <p:spPr>
            <a:xfrm>
              <a:off x="2016" y="1680"/>
              <a:ext cx="3072" cy="0"/>
            </a:xfrm>
            <a:prstGeom prst="line">
              <a:avLst/>
            </a:prstGeom>
            <a:ln w="9525" cap="flat" cmpd="sng">
              <a:solidFill>
                <a:schemeClr val="tx1"/>
              </a:solidFill>
              <a:prstDash val="solid"/>
              <a:round/>
              <a:headEnd type="none" w="med" len="med"/>
              <a:tailEnd type="none" w="med" len="med"/>
            </a:ln>
          </p:spPr>
        </p:sp>
        <p:sp>
          <p:nvSpPr>
            <p:cNvPr id="63497" name="Line 9"/>
            <p:cNvSpPr/>
            <p:nvPr/>
          </p:nvSpPr>
          <p:spPr>
            <a:xfrm>
              <a:off x="672" y="1863"/>
              <a:ext cx="4416" cy="0"/>
            </a:xfrm>
            <a:prstGeom prst="line">
              <a:avLst/>
            </a:prstGeom>
            <a:ln w="9525" cap="flat" cmpd="sng">
              <a:solidFill>
                <a:schemeClr val="tx1"/>
              </a:solidFill>
              <a:prstDash val="solid"/>
              <a:round/>
              <a:headEnd type="none" w="med" len="med"/>
              <a:tailEnd type="none" w="med" len="med"/>
            </a:ln>
          </p:spPr>
        </p:sp>
        <p:sp>
          <p:nvSpPr>
            <p:cNvPr id="63498" name="Line 10"/>
            <p:cNvSpPr/>
            <p:nvPr/>
          </p:nvSpPr>
          <p:spPr>
            <a:xfrm>
              <a:off x="672" y="2214"/>
              <a:ext cx="4416" cy="0"/>
            </a:xfrm>
            <a:prstGeom prst="line">
              <a:avLst/>
            </a:prstGeom>
            <a:ln w="9525" cap="flat" cmpd="sng">
              <a:solidFill>
                <a:schemeClr val="tx1"/>
              </a:solidFill>
              <a:prstDash val="solid"/>
              <a:round/>
              <a:headEnd type="none" w="med" len="med"/>
              <a:tailEnd type="none" w="med" len="med"/>
            </a:ln>
          </p:spPr>
        </p:sp>
        <p:sp>
          <p:nvSpPr>
            <p:cNvPr id="63499" name="Line 11"/>
            <p:cNvSpPr/>
            <p:nvPr/>
          </p:nvSpPr>
          <p:spPr>
            <a:xfrm>
              <a:off x="2024" y="1488"/>
              <a:ext cx="0" cy="1728"/>
            </a:xfrm>
            <a:prstGeom prst="line">
              <a:avLst/>
            </a:prstGeom>
            <a:ln w="38100" cap="flat" cmpd="dbl">
              <a:solidFill>
                <a:srgbClr val="FF0066"/>
              </a:solidFill>
              <a:prstDash val="solid"/>
              <a:round/>
              <a:headEnd type="none" w="med" len="med"/>
              <a:tailEnd type="none" w="med" len="med"/>
            </a:ln>
          </p:spPr>
        </p:sp>
        <p:sp>
          <p:nvSpPr>
            <p:cNvPr id="63500" name="Line 12"/>
            <p:cNvSpPr/>
            <p:nvPr/>
          </p:nvSpPr>
          <p:spPr>
            <a:xfrm>
              <a:off x="672" y="2562"/>
              <a:ext cx="4416" cy="0"/>
            </a:xfrm>
            <a:prstGeom prst="line">
              <a:avLst/>
            </a:prstGeom>
            <a:ln w="9525" cap="flat" cmpd="sng">
              <a:solidFill>
                <a:schemeClr val="tx1"/>
              </a:solidFill>
              <a:prstDash val="solid"/>
              <a:round/>
              <a:headEnd type="none" w="med" len="med"/>
              <a:tailEnd type="none" w="med" len="med"/>
            </a:ln>
          </p:spPr>
        </p:sp>
        <p:sp>
          <p:nvSpPr>
            <p:cNvPr id="63501" name="Line 13"/>
            <p:cNvSpPr/>
            <p:nvPr/>
          </p:nvSpPr>
          <p:spPr>
            <a:xfrm>
              <a:off x="672" y="2832"/>
              <a:ext cx="4416" cy="0"/>
            </a:xfrm>
            <a:prstGeom prst="line">
              <a:avLst/>
            </a:prstGeom>
            <a:ln w="9525" cap="flat" cmpd="sng">
              <a:solidFill>
                <a:schemeClr val="tx1"/>
              </a:solidFill>
              <a:prstDash val="solid"/>
              <a:round/>
              <a:headEnd type="none" w="med" len="med"/>
              <a:tailEnd type="none" w="med" len="med"/>
            </a:ln>
          </p:spPr>
        </p:sp>
        <p:sp>
          <p:nvSpPr>
            <p:cNvPr id="63502" name="Line 14"/>
            <p:cNvSpPr/>
            <p:nvPr/>
          </p:nvSpPr>
          <p:spPr>
            <a:xfrm flipV="1">
              <a:off x="672" y="3222"/>
              <a:ext cx="4416" cy="0"/>
            </a:xfrm>
            <a:prstGeom prst="line">
              <a:avLst/>
            </a:prstGeom>
            <a:ln w="9525" cap="flat" cmpd="sng">
              <a:solidFill>
                <a:schemeClr val="tx1"/>
              </a:solidFill>
              <a:prstDash val="solid"/>
              <a:round/>
              <a:headEnd type="none" w="med" len="med"/>
              <a:tailEnd type="none" w="med" len="med"/>
            </a:ln>
          </p:spPr>
        </p:sp>
        <p:sp>
          <p:nvSpPr>
            <p:cNvPr id="63503" name="Line 15"/>
            <p:cNvSpPr/>
            <p:nvPr/>
          </p:nvSpPr>
          <p:spPr>
            <a:xfrm>
              <a:off x="2208" y="1680"/>
              <a:ext cx="0" cy="1536"/>
            </a:xfrm>
            <a:prstGeom prst="line">
              <a:avLst/>
            </a:prstGeom>
            <a:ln w="9525" cap="flat" cmpd="sng">
              <a:solidFill>
                <a:schemeClr val="tx1"/>
              </a:solidFill>
              <a:prstDash val="solid"/>
              <a:round/>
              <a:headEnd type="none" w="med" len="med"/>
              <a:tailEnd type="none" w="med" len="med"/>
            </a:ln>
          </p:spPr>
        </p:sp>
        <p:sp>
          <p:nvSpPr>
            <p:cNvPr id="63504" name="Line 16"/>
            <p:cNvSpPr/>
            <p:nvPr/>
          </p:nvSpPr>
          <p:spPr>
            <a:xfrm>
              <a:off x="2400" y="1680"/>
              <a:ext cx="0" cy="1536"/>
            </a:xfrm>
            <a:prstGeom prst="line">
              <a:avLst/>
            </a:prstGeom>
            <a:ln w="9525" cap="flat" cmpd="sng">
              <a:solidFill>
                <a:schemeClr val="tx1"/>
              </a:solidFill>
              <a:prstDash val="solid"/>
              <a:round/>
              <a:headEnd type="none" w="med" len="med"/>
              <a:tailEnd type="none" w="med" len="med"/>
            </a:ln>
          </p:spPr>
        </p:sp>
        <p:sp>
          <p:nvSpPr>
            <p:cNvPr id="63505" name="Line 17"/>
            <p:cNvSpPr/>
            <p:nvPr/>
          </p:nvSpPr>
          <p:spPr>
            <a:xfrm>
              <a:off x="2592" y="1680"/>
              <a:ext cx="0" cy="1536"/>
            </a:xfrm>
            <a:prstGeom prst="line">
              <a:avLst/>
            </a:prstGeom>
            <a:ln w="9525" cap="flat" cmpd="sng">
              <a:solidFill>
                <a:schemeClr val="tx1"/>
              </a:solidFill>
              <a:prstDash val="solid"/>
              <a:round/>
              <a:headEnd type="none" w="med" len="med"/>
              <a:tailEnd type="none" w="med" len="med"/>
            </a:ln>
          </p:spPr>
        </p:sp>
        <p:sp>
          <p:nvSpPr>
            <p:cNvPr id="63506" name="Line 18"/>
            <p:cNvSpPr/>
            <p:nvPr/>
          </p:nvSpPr>
          <p:spPr>
            <a:xfrm>
              <a:off x="2755" y="1680"/>
              <a:ext cx="0" cy="1536"/>
            </a:xfrm>
            <a:prstGeom prst="line">
              <a:avLst/>
            </a:prstGeom>
            <a:ln w="9525" cap="flat" cmpd="sng">
              <a:solidFill>
                <a:schemeClr val="tx1"/>
              </a:solidFill>
              <a:prstDash val="solid"/>
              <a:round/>
              <a:headEnd type="none" w="med" len="med"/>
              <a:tailEnd type="none" w="med" len="med"/>
            </a:ln>
          </p:spPr>
        </p:sp>
        <p:sp>
          <p:nvSpPr>
            <p:cNvPr id="63507" name="Line 19"/>
            <p:cNvSpPr/>
            <p:nvPr/>
          </p:nvSpPr>
          <p:spPr>
            <a:xfrm>
              <a:off x="2976" y="1680"/>
              <a:ext cx="0" cy="1536"/>
            </a:xfrm>
            <a:prstGeom prst="line">
              <a:avLst/>
            </a:prstGeom>
            <a:ln w="9525" cap="flat" cmpd="sng">
              <a:solidFill>
                <a:schemeClr val="tx1"/>
              </a:solidFill>
              <a:prstDash val="solid"/>
              <a:round/>
              <a:headEnd type="none" w="med" len="med"/>
              <a:tailEnd type="none" w="med" len="med"/>
            </a:ln>
          </p:spPr>
        </p:sp>
        <p:sp>
          <p:nvSpPr>
            <p:cNvPr id="63508" name="Line 20"/>
            <p:cNvSpPr/>
            <p:nvPr/>
          </p:nvSpPr>
          <p:spPr>
            <a:xfrm>
              <a:off x="3168" y="1680"/>
              <a:ext cx="0" cy="1536"/>
            </a:xfrm>
            <a:prstGeom prst="line">
              <a:avLst/>
            </a:prstGeom>
            <a:ln w="9525" cap="flat" cmpd="sng">
              <a:solidFill>
                <a:schemeClr val="tx1"/>
              </a:solidFill>
              <a:prstDash val="solid"/>
              <a:round/>
              <a:headEnd type="none" w="med" len="med"/>
              <a:tailEnd type="none" w="med" len="med"/>
            </a:ln>
          </p:spPr>
        </p:sp>
        <p:sp>
          <p:nvSpPr>
            <p:cNvPr id="63509" name="Line 21"/>
            <p:cNvSpPr/>
            <p:nvPr/>
          </p:nvSpPr>
          <p:spPr>
            <a:xfrm>
              <a:off x="3360" y="1680"/>
              <a:ext cx="0" cy="1536"/>
            </a:xfrm>
            <a:prstGeom prst="line">
              <a:avLst/>
            </a:prstGeom>
            <a:ln w="9525" cap="flat" cmpd="sng">
              <a:solidFill>
                <a:schemeClr val="tx1"/>
              </a:solidFill>
              <a:prstDash val="solid"/>
              <a:round/>
              <a:headEnd type="none" w="med" len="med"/>
              <a:tailEnd type="none" w="med" len="med"/>
            </a:ln>
          </p:spPr>
        </p:sp>
        <p:sp>
          <p:nvSpPr>
            <p:cNvPr id="63510" name="Line 22"/>
            <p:cNvSpPr/>
            <p:nvPr/>
          </p:nvSpPr>
          <p:spPr>
            <a:xfrm>
              <a:off x="3552" y="1680"/>
              <a:ext cx="0" cy="1536"/>
            </a:xfrm>
            <a:prstGeom prst="line">
              <a:avLst/>
            </a:prstGeom>
            <a:ln w="9525" cap="flat" cmpd="sng">
              <a:solidFill>
                <a:schemeClr val="tx1"/>
              </a:solidFill>
              <a:prstDash val="solid"/>
              <a:round/>
              <a:headEnd type="none" w="med" len="med"/>
              <a:tailEnd type="none" w="med" len="med"/>
            </a:ln>
          </p:spPr>
        </p:sp>
        <p:sp>
          <p:nvSpPr>
            <p:cNvPr id="63511" name="Line 23"/>
            <p:cNvSpPr/>
            <p:nvPr/>
          </p:nvSpPr>
          <p:spPr>
            <a:xfrm>
              <a:off x="3744" y="1680"/>
              <a:ext cx="0" cy="1536"/>
            </a:xfrm>
            <a:prstGeom prst="line">
              <a:avLst/>
            </a:prstGeom>
            <a:ln w="9525" cap="flat" cmpd="sng">
              <a:solidFill>
                <a:schemeClr val="tx1"/>
              </a:solidFill>
              <a:prstDash val="solid"/>
              <a:round/>
              <a:headEnd type="none" w="med" len="med"/>
              <a:tailEnd type="none" w="med" len="med"/>
            </a:ln>
          </p:spPr>
        </p:sp>
        <p:sp>
          <p:nvSpPr>
            <p:cNvPr id="63512" name="Line 24"/>
            <p:cNvSpPr/>
            <p:nvPr/>
          </p:nvSpPr>
          <p:spPr>
            <a:xfrm>
              <a:off x="3936" y="1488"/>
              <a:ext cx="0" cy="1728"/>
            </a:xfrm>
            <a:prstGeom prst="line">
              <a:avLst/>
            </a:prstGeom>
            <a:ln w="38100" cap="flat" cmpd="dbl">
              <a:solidFill>
                <a:srgbClr val="FF0066"/>
              </a:solidFill>
              <a:prstDash val="solid"/>
              <a:round/>
              <a:headEnd type="none" w="med" len="med"/>
              <a:tailEnd type="none" w="med" len="med"/>
            </a:ln>
          </p:spPr>
        </p:sp>
        <p:sp>
          <p:nvSpPr>
            <p:cNvPr id="63513" name="Line 25"/>
            <p:cNvSpPr/>
            <p:nvPr/>
          </p:nvSpPr>
          <p:spPr>
            <a:xfrm>
              <a:off x="4128" y="1680"/>
              <a:ext cx="0" cy="1536"/>
            </a:xfrm>
            <a:prstGeom prst="line">
              <a:avLst/>
            </a:prstGeom>
            <a:ln w="9525" cap="flat" cmpd="sng">
              <a:solidFill>
                <a:schemeClr val="tx1"/>
              </a:solidFill>
              <a:prstDash val="solid"/>
              <a:round/>
              <a:headEnd type="none" w="med" len="med"/>
              <a:tailEnd type="none" w="med" len="med"/>
            </a:ln>
          </p:spPr>
        </p:sp>
        <p:sp>
          <p:nvSpPr>
            <p:cNvPr id="63514" name="Line 26"/>
            <p:cNvSpPr/>
            <p:nvPr/>
          </p:nvSpPr>
          <p:spPr>
            <a:xfrm>
              <a:off x="4320" y="1680"/>
              <a:ext cx="0" cy="1536"/>
            </a:xfrm>
            <a:prstGeom prst="line">
              <a:avLst/>
            </a:prstGeom>
            <a:ln w="9525" cap="flat" cmpd="sng">
              <a:solidFill>
                <a:schemeClr val="tx1"/>
              </a:solidFill>
              <a:prstDash val="solid"/>
              <a:round/>
              <a:headEnd type="none" w="med" len="med"/>
              <a:tailEnd type="none" w="med" len="med"/>
            </a:ln>
          </p:spPr>
        </p:sp>
        <p:sp>
          <p:nvSpPr>
            <p:cNvPr id="63515" name="Line 27"/>
            <p:cNvSpPr/>
            <p:nvPr/>
          </p:nvSpPr>
          <p:spPr>
            <a:xfrm>
              <a:off x="4512" y="1680"/>
              <a:ext cx="0" cy="1536"/>
            </a:xfrm>
            <a:prstGeom prst="line">
              <a:avLst/>
            </a:prstGeom>
            <a:ln w="9525" cap="flat" cmpd="sng">
              <a:solidFill>
                <a:schemeClr val="tx1"/>
              </a:solidFill>
              <a:prstDash val="solid"/>
              <a:round/>
              <a:headEnd type="none" w="med" len="med"/>
              <a:tailEnd type="none" w="med" len="med"/>
            </a:ln>
          </p:spPr>
        </p:sp>
        <p:sp>
          <p:nvSpPr>
            <p:cNvPr id="63516" name="Line 28"/>
            <p:cNvSpPr/>
            <p:nvPr/>
          </p:nvSpPr>
          <p:spPr>
            <a:xfrm>
              <a:off x="4704" y="1680"/>
              <a:ext cx="0" cy="1536"/>
            </a:xfrm>
            <a:prstGeom prst="line">
              <a:avLst/>
            </a:prstGeom>
            <a:ln w="9525" cap="flat" cmpd="sng">
              <a:solidFill>
                <a:schemeClr val="tx1"/>
              </a:solidFill>
              <a:prstDash val="solid"/>
              <a:round/>
              <a:headEnd type="none" w="med" len="med"/>
              <a:tailEnd type="none" w="med" len="med"/>
            </a:ln>
          </p:spPr>
        </p:sp>
        <p:sp>
          <p:nvSpPr>
            <p:cNvPr id="63517" name="Line 29"/>
            <p:cNvSpPr/>
            <p:nvPr/>
          </p:nvSpPr>
          <p:spPr>
            <a:xfrm>
              <a:off x="4896" y="1680"/>
              <a:ext cx="0" cy="1536"/>
            </a:xfrm>
            <a:prstGeom prst="line">
              <a:avLst/>
            </a:prstGeom>
            <a:ln w="9525" cap="flat" cmpd="sng">
              <a:solidFill>
                <a:schemeClr val="tx1"/>
              </a:solidFill>
              <a:prstDash val="solid"/>
              <a:round/>
              <a:headEnd type="none" w="med" len="med"/>
              <a:tailEnd type="none" w="med" len="med"/>
            </a:ln>
          </p:spPr>
        </p:sp>
        <p:sp>
          <p:nvSpPr>
            <p:cNvPr id="63518" name="Line 30"/>
            <p:cNvSpPr/>
            <p:nvPr/>
          </p:nvSpPr>
          <p:spPr>
            <a:xfrm>
              <a:off x="5088" y="1488"/>
              <a:ext cx="0" cy="1728"/>
            </a:xfrm>
            <a:prstGeom prst="line">
              <a:avLst/>
            </a:prstGeom>
            <a:ln w="9525" cap="flat" cmpd="sng">
              <a:solidFill>
                <a:schemeClr val="tx1"/>
              </a:solidFill>
              <a:prstDash val="solid"/>
              <a:round/>
              <a:headEnd type="none" w="med" len="med"/>
              <a:tailEnd type="none" w="med" len="med"/>
            </a:ln>
          </p:spPr>
        </p:sp>
        <p:sp>
          <p:nvSpPr>
            <p:cNvPr id="63519" name="AutoShape 31"/>
            <p:cNvSpPr/>
            <p:nvPr/>
          </p:nvSpPr>
          <p:spPr>
            <a:xfrm>
              <a:off x="4090" y="1868"/>
              <a:ext cx="1160" cy="776"/>
            </a:xfrm>
            <a:prstGeom prst="wedgeRoundRectCallout">
              <a:avLst>
                <a:gd name="adj1" fmla="val -67769"/>
                <a:gd name="adj2" fmla="val -12727"/>
                <a:gd name="adj3" fmla="val 16667"/>
              </a:avLst>
            </a:prstGeom>
            <a:solidFill>
              <a:srgbClr val="FFFF00"/>
            </a:solidFill>
            <a:ln w="9525">
              <a:noFill/>
            </a:ln>
          </p:spPr>
          <p:txBody>
            <a:bodyPr anchor="t" anchorCtr="0"/>
            <a:p>
              <a:pPr algn="ctr" eaLnBrk="0" hangingPunct="0">
                <a:lnSpc>
                  <a:spcPct val="150000"/>
                </a:lnSpc>
              </a:pPr>
              <a:r>
                <a:rPr lang="zh-CN" altLang="en-US" sz="2000" dirty="0">
                  <a:solidFill>
                    <a:srgbClr val="FF0000"/>
                  </a:solidFill>
                  <a:latin typeface="仿宋" panose="02010609060101010101" pitchFamily="49" charset="-122"/>
                  <a:ea typeface="仿宋" panose="02010609060101010101" pitchFamily="49" charset="-122"/>
                </a:rPr>
                <a:t>书写正确</a:t>
              </a:r>
              <a:r>
                <a:rPr lang="en-US" altLang="zh-CN" sz="2000" dirty="0">
                  <a:latin typeface="仿宋" panose="02010609060101010101" pitchFamily="49" charset="-122"/>
                  <a:ea typeface="仿宋" panose="02010609060101010101" pitchFamily="49" charset="-122"/>
                </a:rPr>
                <a:t>(</a:t>
              </a:r>
              <a:r>
                <a:rPr lang="zh-CN" altLang="en-US" sz="2000" dirty="0">
                  <a:latin typeface="仿宋" panose="02010609060101010101" pitchFamily="49" charset="-122"/>
                  <a:ea typeface="仿宋" panose="02010609060101010101" pitchFamily="49" charset="-122"/>
                </a:rPr>
                <a:t>占行高二分之一</a:t>
              </a:r>
              <a:r>
                <a:rPr lang="en-US" altLang="zh-CN" sz="2000" dirty="0">
                  <a:latin typeface="仿宋" panose="02010609060101010101" pitchFamily="49" charset="-122"/>
                  <a:ea typeface="仿宋" panose="02010609060101010101" pitchFamily="49" charset="-122"/>
                </a:rPr>
                <a:t>)</a:t>
              </a:r>
              <a:endParaRPr lang="en-US" altLang="zh-CN" sz="2000" dirty="0">
                <a:latin typeface="仿宋" panose="02010609060101010101" pitchFamily="49" charset="-122"/>
                <a:ea typeface="仿宋" panose="02010609060101010101" pitchFamily="49" charset="-122"/>
              </a:endParaRPr>
            </a:p>
          </p:txBody>
        </p:sp>
        <p:sp>
          <p:nvSpPr>
            <p:cNvPr id="63520" name="AutoShape 32"/>
            <p:cNvSpPr/>
            <p:nvPr/>
          </p:nvSpPr>
          <p:spPr>
            <a:xfrm>
              <a:off x="4128" y="2703"/>
              <a:ext cx="1123" cy="657"/>
            </a:xfrm>
            <a:prstGeom prst="wedgeRoundRectCallout">
              <a:avLst>
                <a:gd name="adj1" fmla="val -92722"/>
                <a:gd name="adj2" fmla="val -40463"/>
                <a:gd name="adj3" fmla="val 16667"/>
              </a:avLst>
            </a:prstGeom>
            <a:solidFill>
              <a:srgbClr val="99CCFF"/>
            </a:solidFill>
            <a:ln w="9525">
              <a:noFill/>
            </a:ln>
          </p:spPr>
          <p:txBody>
            <a:bodyPr anchor="t" anchorCtr="0"/>
            <a:p>
              <a:pPr algn="ctr" eaLnBrk="0" hangingPunct="0">
                <a:lnSpc>
                  <a:spcPct val="150000"/>
                </a:lnSpc>
              </a:pPr>
              <a:r>
                <a:rPr lang="zh-CN" altLang="en-US" sz="2000" dirty="0">
                  <a:latin typeface="仿宋" panose="02010609060101010101" pitchFamily="49" charset="-122"/>
                  <a:ea typeface="仿宋" panose="02010609060101010101" pitchFamily="49" charset="-122"/>
                </a:rPr>
                <a:t>书写错误</a:t>
              </a:r>
              <a:br>
                <a:rPr lang="zh-CN" altLang="en-US" sz="2000" dirty="0">
                  <a:solidFill>
                    <a:srgbClr val="FF0000"/>
                  </a:solidFill>
                  <a:latin typeface="仿宋" panose="02010609060101010101" pitchFamily="49" charset="-122"/>
                  <a:ea typeface="仿宋" panose="02010609060101010101" pitchFamily="49" charset="-122"/>
                </a:rPr>
              </a:br>
              <a:r>
                <a:rPr lang="en-US" altLang="zh-CN" sz="2000" dirty="0">
                  <a:latin typeface="仿宋" panose="02010609060101010101" pitchFamily="49" charset="-122"/>
                  <a:ea typeface="仿宋" panose="02010609060101010101" pitchFamily="49" charset="-122"/>
                </a:rPr>
                <a:t>(</a:t>
              </a:r>
              <a:r>
                <a:rPr lang="zh-CN" altLang="en-US" sz="2000" dirty="0">
                  <a:latin typeface="仿宋" panose="02010609060101010101" pitchFamily="49" charset="-122"/>
                  <a:ea typeface="仿宋" panose="02010609060101010101" pitchFamily="49" charset="-122"/>
                </a:rPr>
                <a:t>书写占满格</a:t>
              </a:r>
              <a:r>
                <a:rPr lang="en-US" altLang="zh-CN" sz="2000" dirty="0">
                  <a:latin typeface="仿宋" panose="02010609060101010101" pitchFamily="49" charset="-122"/>
                  <a:ea typeface="仿宋" panose="02010609060101010101" pitchFamily="49" charset="-122"/>
                </a:rPr>
                <a:t>)</a:t>
              </a:r>
              <a:endParaRPr lang="en-US" altLang="zh-CN" sz="2000" dirty="0">
                <a:latin typeface="仿宋" panose="02010609060101010101" pitchFamily="49" charset="-122"/>
                <a:ea typeface="仿宋" panose="02010609060101010101" pitchFamily="49" charset="-122"/>
              </a:endParaRPr>
            </a:p>
          </p:txBody>
        </p:sp>
        <p:sp>
          <p:nvSpPr>
            <p:cNvPr id="63521" name="Rectangle 33"/>
            <p:cNvSpPr/>
            <p:nvPr/>
          </p:nvSpPr>
          <p:spPr>
            <a:xfrm>
              <a:off x="864" y="1593"/>
              <a:ext cx="874" cy="275"/>
            </a:xfrm>
            <a:prstGeom prst="rect">
              <a:avLst/>
            </a:prstGeom>
            <a:noFill/>
            <a:ln w="9525">
              <a:noFill/>
            </a:ln>
          </p:spPr>
          <p:txBody>
            <a:bodyPr wrap="square" anchor="t" anchorCtr="0">
              <a:spAutoFit/>
            </a:bodyPr>
            <a:p>
              <a:r>
                <a:rPr lang="zh-CN" altLang="en-US" dirty="0">
                  <a:latin typeface="Times New Roman" panose="02020603050405020304" pitchFamily="18" charset="0"/>
                  <a:ea typeface="宋体" panose="02010600030101010101" pitchFamily="2" charset="-122"/>
                </a:rPr>
                <a:t>摘             要</a:t>
              </a:r>
              <a:endParaRPr lang="zh-CN" altLang="en-US" dirty="0">
                <a:latin typeface="Times New Roman" panose="02020603050405020304" pitchFamily="18" charset="0"/>
                <a:ea typeface="宋体" panose="02010600030101010101" pitchFamily="2" charset="-122"/>
              </a:endParaRPr>
            </a:p>
          </p:txBody>
        </p:sp>
        <p:sp>
          <p:nvSpPr>
            <p:cNvPr id="63522" name="Rectangle 34"/>
            <p:cNvSpPr/>
            <p:nvPr/>
          </p:nvSpPr>
          <p:spPr>
            <a:xfrm>
              <a:off x="2619" y="1476"/>
              <a:ext cx="758" cy="252"/>
            </a:xfrm>
            <a:prstGeom prst="rect">
              <a:avLst/>
            </a:prstGeom>
            <a:noFill/>
            <a:ln w="9525">
              <a:noFill/>
            </a:ln>
          </p:spPr>
          <p:txBody>
            <a:bodyPr wrap="square" anchor="t" anchorCtr="0">
              <a:spAutoFit/>
            </a:bodyPr>
            <a:p>
              <a:r>
                <a:rPr lang="zh-CN" altLang="en-US" sz="1600" dirty="0">
                  <a:latin typeface="Times New Roman" panose="02020603050405020304" pitchFamily="18" charset="0"/>
                  <a:ea typeface="宋体" panose="02010600030101010101" pitchFamily="2" charset="-122"/>
                </a:rPr>
                <a:t>借            方</a:t>
              </a:r>
              <a:endParaRPr lang="zh-CN" altLang="en-US" sz="1600" dirty="0">
                <a:latin typeface="Times New Roman" panose="02020603050405020304" pitchFamily="18" charset="0"/>
                <a:ea typeface="宋体" panose="02010600030101010101" pitchFamily="2" charset="-122"/>
              </a:endParaRPr>
            </a:p>
          </p:txBody>
        </p:sp>
        <p:sp>
          <p:nvSpPr>
            <p:cNvPr id="63523" name="Rectangle 35"/>
            <p:cNvSpPr/>
            <p:nvPr/>
          </p:nvSpPr>
          <p:spPr>
            <a:xfrm>
              <a:off x="4368" y="1488"/>
              <a:ext cx="694" cy="252"/>
            </a:xfrm>
            <a:prstGeom prst="rect">
              <a:avLst/>
            </a:prstGeom>
            <a:noFill/>
            <a:ln w="9525">
              <a:noFill/>
            </a:ln>
          </p:spPr>
          <p:txBody>
            <a:bodyPr wrap="square" anchor="t" anchorCtr="0">
              <a:spAutoFit/>
            </a:bodyPr>
            <a:p>
              <a:r>
                <a:rPr lang="zh-CN" altLang="en-US" sz="1600" dirty="0">
                  <a:latin typeface="Times New Roman" panose="02020603050405020304" pitchFamily="18" charset="0"/>
                  <a:ea typeface="宋体" panose="02010600030101010101" pitchFamily="2" charset="-122"/>
                </a:rPr>
                <a:t>贷          方</a:t>
              </a:r>
              <a:endParaRPr lang="zh-CN" altLang="en-US" sz="1600" dirty="0">
                <a:latin typeface="Times New Roman" panose="02020603050405020304" pitchFamily="18" charset="0"/>
                <a:ea typeface="宋体" panose="02010600030101010101" pitchFamily="2" charset="-122"/>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Rectangle 2"/>
          <p:cNvSpPr txBox="1"/>
          <p:nvPr/>
        </p:nvSpPr>
        <p:spPr>
          <a:xfrm>
            <a:off x="804545" y="333375"/>
            <a:ext cx="10570210" cy="676275"/>
          </a:xfrm>
          <a:prstGeom prst="rect">
            <a:avLst/>
          </a:prstGeom>
          <a:noFill/>
          <a:ln w="9525">
            <a:noFill/>
          </a:ln>
        </p:spPr>
        <p:txBody>
          <a:bodyPr anchor="ctr" anchorCtr="0"/>
          <a:p>
            <a:pPr algn="ctr"/>
            <a:r>
              <a:rPr lang="zh-CN" altLang="en-US" sz="3200" dirty="0">
                <a:solidFill>
                  <a:srgbClr val="FF0000"/>
                </a:solidFill>
                <a:latin typeface="黑体" panose="02010609060101010101" pitchFamily="49" charset="-122"/>
                <a:ea typeface="黑体" panose="02010609060101010101" pitchFamily="49" charset="-122"/>
              </a:rPr>
              <a:t>第三节  </a:t>
            </a:r>
            <a:r>
              <a:rPr lang="zh-CN" altLang="en-US" sz="3200" dirty="0">
                <a:solidFill>
                  <a:srgbClr val="FF0000"/>
                </a:solidFill>
                <a:latin typeface="Times New Roman" panose="02020603050405020304" pitchFamily="18" charset="0"/>
                <a:ea typeface="黑体" panose="02010609060101010101" pitchFamily="49" charset="-122"/>
              </a:rPr>
              <a:t>会计账簿的设置和登记</a:t>
            </a:r>
            <a:endParaRPr lang="zh-CN" altLang="en-US" sz="3200" dirty="0">
              <a:solidFill>
                <a:srgbClr val="FF0000"/>
              </a:solidFill>
              <a:latin typeface="Times New Roman" panose="02020603050405020304" pitchFamily="18" charset="0"/>
              <a:ea typeface="黑体" panose="02010609060101010101" pitchFamily="49" charset="-122"/>
            </a:endParaRPr>
          </a:p>
        </p:txBody>
      </p:sp>
      <p:sp>
        <p:nvSpPr>
          <p:cNvPr id="64515" name="Rectangle 3"/>
          <p:cNvSpPr txBox="1"/>
          <p:nvPr/>
        </p:nvSpPr>
        <p:spPr>
          <a:xfrm>
            <a:off x="938530" y="1196975"/>
            <a:ext cx="10361930" cy="4608830"/>
          </a:xfrm>
          <a:prstGeom prst="rect">
            <a:avLst/>
          </a:prstGeom>
          <a:noFill/>
          <a:ln w="9525">
            <a:noFill/>
          </a:ln>
        </p:spPr>
        <p:txBody>
          <a:bodyPr anchor="t" anchorCtr="0"/>
          <a:p>
            <a:pPr marL="469900" indent="-469900" algn="just">
              <a:lnSpc>
                <a:spcPct val="150000"/>
              </a:lnSpc>
              <a:spcBef>
                <a:spcPct val="20000"/>
              </a:spcBef>
              <a:buClr>
                <a:schemeClr val="accent2"/>
              </a:buClr>
              <a:buFont typeface="Wingdings 2" panose="05020102010507070707" pitchFamily="18" charset="2"/>
            </a:pPr>
            <a:r>
              <a:rPr lang="zh-CN" altLang="en-US" sz="3000" dirty="0">
                <a:solidFill>
                  <a:srgbClr val="FF0000"/>
                </a:solidFill>
                <a:latin typeface="黑体" panose="02010609060101010101" pitchFamily="49" charset="-122"/>
                <a:ea typeface="黑体" panose="02010609060101010101" pitchFamily="49" charset="-122"/>
              </a:rPr>
              <a:t>二、会计账簿的登记规则</a:t>
            </a:r>
            <a:endParaRPr lang="zh-CN" altLang="en-US" sz="3000" dirty="0">
              <a:solidFill>
                <a:srgbClr val="FF0000"/>
              </a:solidFill>
              <a:latin typeface="黑体" panose="02010609060101010101" pitchFamily="49" charset="-122"/>
              <a:ea typeface="黑体" panose="02010609060101010101" pitchFamily="49" charset="-122"/>
            </a:endParaRPr>
          </a:p>
          <a:p>
            <a:pPr marL="469900" indent="-469900">
              <a:lnSpc>
                <a:spcPct val="150000"/>
              </a:lnSpc>
              <a:spcBef>
                <a:spcPct val="20000"/>
              </a:spcBef>
              <a:buClr>
                <a:srgbClr val="FF0000"/>
              </a:buClr>
              <a:buFont typeface="Wingdings" panose="05000000000000000000" pitchFamily="2" charset="2"/>
              <a:buChar char="p"/>
            </a:pPr>
            <a:r>
              <a:rPr lang="en-US" altLang="zh-CN" sz="3000" dirty="0">
                <a:latin typeface="楷体" panose="02010609060101010101" pitchFamily="49" charset="-122"/>
                <a:ea typeface="楷体" panose="02010609060101010101" pitchFamily="49" charset="-122"/>
              </a:rPr>
              <a:t>6</a:t>
            </a:r>
            <a:r>
              <a:rPr lang="zh-CN" altLang="en-US" sz="3000" dirty="0">
                <a:latin typeface="楷体" panose="02010609060101010101" pitchFamily="49" charset="-122"/>
                <a:ea typeface="楷体" panose="02010609060101010101" pitchFamily="49" charset="-122"/>
              </a:rPr>
              <a:t>、</a:t>
            </a:r>
            <a:r>
              <a:rPr lang="zh-CN" altLang="en-US" sz="3000" dirty="0">
                <a:solidFill>
                  <a:srgbClr val="0000CC"/>
                </a:solidFill>
                <a:latin typeface="楷体" panose="02010609060101010101" pitchFamily="49" charset="-122"/>
                <a:ea typeface="楷体" panose="02010609060101010101" pitchFamily="49" charset="-122"/>
              </a:rPr>
              <a:t>账页结转说明</a:t>
            </a:r>
            <a:r>
              <a:rPr lang="zh-CN" altLang="en-US" sz="3000" dirty="0">
                <a:latin typeface="楷体" panose="02010609060101010101" pitchFamily="49" charset="-122"/>
                <a:ea typeface="楷体" panose="02010609060101010101" pitchFamily="49" charset="-122"/>
              </a:rPr>
              <a:t>。每登记满一页账页时：</a:t>
            </a:r>
            <a:endParaRPr lang="zh-CN" altLang="en-US" sz="3000" dirty="0">
              <a:latin typeface="楷体" panose="02010609060101010101" pitchFamily="49" charset="-122"/>
              <a:ea typeface="楷体" panose="02010609060101010101" pitchFamily="49" charset="-122"/>
            </a:endParaRPr>
          </a:p>
          <a:p>
            <a:pPr marL="927100" lvl="1" indent="-469900">
              <a:lnSpc>
                <a:spcPct val="150000"/>
              </a:lnSpc>
              <a:spcBef>
                <a:spcPct val="20000"/>
              </a:spcBef>
              <a:buClr>
                <a:srgbClr val="FF0000"/>
              </a:buClr>
              <a:buFont typeface="Wingdings" panose="05000000000000000000" charset="0"/>
              <a:buChar char="Ø"/>
            </a:pPr>
            <a:r>
              <a:rPr lang="zh-CN" altLang="en-US" sz="3000" dirty="0">
                <a:latin typeface="楷体" panose="02010609060101010101" pitchFamily="49" charset="-122"/>
                <a:ea typeface="楷体" panose="02010609060101010101" pitchFamily="49" charset="-122"/>
              </a:rPr>
              <a:t>该页</a:t>
            </a:r>
            <a:r>
              <a:rPr lang="zh-CN" altLang="en-US" sz="3000" dirty="0">
                <a:solidFill>
                  <a:srgbClr val="0000CC"/>
                </a:solidFill>
                <a:latin typeface="楷体" panose="02010609060101010101" pitchFamily="49" charset="-122"/>
                <a:ea typeface="楷体" panose="02010609060101010101" pitchFamily="49" charset="-122"/>
              </a:rPr>
              <a:t>最后一行</a:t>
            </a:r>
            <a:r>
              <a:rPr lang="zh-CN" altLang="en-US" sz="3000" dirty="0">
                <a:latin typeface="楷体" panose="02010609060101010101" pitchFamily="49" charset="-122"/>
                <a:ea typeface="楷体" panose="02010609060101010101" pitchFamily="49" charset="-122"/>
              </a:rPr>
              <a:t>加计本页</a:t>
            </a:r>
            <a:r>
              <a:rPr lang="zh-CN" altLang="en-US" sz="3000" dirty="0">
                <a:solidFill>
                  <a:srgbClr val="0000CC"/>
                </a:solidFill>
                <a:latin typeface="楷体" panose="02010609060101010101" pitchFamily="49" charset="-122"/>
                <a:ea typeface="楷体" panose="02010609060101010101" pitchFamily="49" charset="-122"/>
              </a:rPr>
              <a:t>发生额及余额</a:t>
            </a:r>
            <a:r>
              <a:rPr lang="zh-CN" altLang="en-US" sz="3000" dirty="0">
                <a:latin typeface="楷体" panose="02010609060101010101" pitchFamily="49" charset="-122"/>
                <a:ea typeface="楷体" panose="02010609060101010101" pitchFamily="49" charset="-122"/>
              </a:rPr>
              <a:t>，摘要栏注明“</a:t>
            </a:r>
            <a:r>
              <a:rPr lang="zh-CN" altLang="en-US" sz="3000" dirty="0">
                <a:solidFill>
                  <a:srgbClr val="0000CC"/>
                </a:solidFill>
                <a:latin typeface="楷体" panose="02010609060101010101" pitchFamily="49" charset="-122"/>
                <a:ea typeface="楷体" panose="02010609060101010101" pitchFamily="49" charset="-122"/>
              </a:rPr>
              <a:t>过次页</a:t>
            </a:r>
            <a:r>
              <a:rPr lang="zh-CN" altLang="en-US" sz="3000" dirty="0">
                <a:latin typeface="楷体" panose="02010609060101010101" pitchFamily="49" charset="-122"/>
                <a:ea typeface="楷体" panose="02010609060101010101" pitchFamily="49" charset="-122"/>
              </a:rPr>
              <a:t>”；</a:t>
            </a:r>
            <a:endParaRPr lang="zh-CN" altLang="en-US" sz="3000" dirty="0">
              <a:latin typeface="楷体" panose="02010609060101010101" pitchFamily="49" charset="-122"/>
              <a:ea typeface="楷体" panose="02010609060101010101" pitchFamily="49" charset="-122"/>
            </a:endParaRPr>
          </a:p>
          <a:p>
            <a:pPr marL="927100" lvl="1" indent="-469900">
              <a:lnSpc>
                <a:spcPct val="150000"/>
              </a:lnSpc>
              <a:spcBef>
                <a:spcPct val="20000"/>
              </a:spcBef>
              <a:buClr>
                <a:srgbClr val="FF0000"/>
              </a:buClr>
              <a:buFont typeface="Wingdings" panose="05000000000000000000" charset="0"/>
              <a:buChar char="Ø"/>
            </a:pPr>
            <a:r>
              <a:rPr lang="zh-CN" altLang="en-US" sz="3000" dirty="0">
                <a:solidFill>
                  <a:srgbClr val="0000CC"/>
                </a:solidFill>
                <a:latin typeface="楷体" panose="02010609060101010101" pitchFamily="49" charset="-122"/>
                <a:ea typeface="楷体" panose="02010609060101010101" pitchFamily="49" charset="-122"/>
              </a:rPr>
              <a:t>下页首行</a:t>
            </a:r>
            <a:r>
              <a:rPr lang="zh-CN" altLang="en-US" sz="3000" dirty="0">
                <a:latin typeface="楷体" panose="02010609060101010101" pitchFamily="49" charset="-122"/>
                <a:ea typeface="楷体" panose="02010609060101010101" pitchFamily="49" charset="-122"/>
              </a:rPr>
              <a:t>记入上页</a:t>
            </a:r>
            <a:r>
              <a:rPr lang="zh-CN" altLang="en-US" sz="3000" dirty="0">
                <a:solidFill>
                  <a:srgbClr val="0000CC"/>
                </a:solidFill>
                <a:latin typeface="楷体" panose="02010609060101010101" pitchFamily="49" charset="-122"/>
                <a:ea typeface="楷体" panose="02010609060101010101" pitchFamily="49" charset="-122"/>
              </a:rPr>
              <a:t>发生额和余额</a:t>
            </a:r>
            <a:r>
              <a:rPr lang="zh-CN" altLang="en-US" sz="3000" dirty="0">
                <a:latin typeface="楷体" panose="02010609060101010101" pitchFamily="49" charset="-122"/>
                <a:ea typeface="楷体" panose="02010609060101010101" pitchFamily="49" charset="-122"/>
              </a:rPr>
              <a:t>，摘要栏注明“</a:t>
            </a:r>
            <a:r>
              <a:rPr lang="zh-CN" altLang="en-US" sz="3000" dirty="0">
                <a:solidFill>
                  <a:srgbClr val="0000CC"/>
                </a:solidFill>
                <a:latin typeface="楷体" panose="02010609060101010101" pitchFamily="49" charset="-122"/>
                <a:ea typeface="楷体" panose="02010609060101010101" pitchFamily="49" charset="-122"/>
              </a:rPr>
              <a:t>承前页</a:t>
            </a:r>
            <a:r>
              <a:rPr lang="zh-CN" altLang="en-US" sz="3000" dirty="0">
                <a:latin typeface="楷体" panose="02010609060101010101" pitchFamily="49" charset="-122"/>
                <a:ea typeface="楷体" panose="02010609060101010101" pitchFamily="49" charset="-122"/>
              </a:rPr>
              <a:t>”，以便对账和结账。</a:t>
            </a:r>
            <a:endParaRPr lang="zh-CN" altLang="en-US" sz="3000" dirty="0">
              <a:latin typeface="楷体" panose="02010609060101010101" pitchFamily="49" charset="-122"/>
              <a:ea typeface="楷体" panose="02010609060101010101" pitchFamily="49"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7" name="页脚占位符 4"/>
          <p:cNvSpPr>
            <a:spLocks noGrp="1"/>
          </p:cNvSpPr>
          <p:nvPr>
            <p:ph type="ftr" sz="quarter" idx="4294967295"/>
          </p:nvPr>
        </p:nvSpPr>
        <p:spPr>
          <a:xfrm>
            <a:off x="4367213" y="6100763"/>
            <a:ext cx="3457575"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sp>
        <p:nvSpPr>
          <p:cNvPr id="65538" name="Rectangle 3"/>
          <p:cNvSpPr/>
          <p:nvPr>
            <p:ph idx="1"/>
          </p:nvPr>
        </p:nvSpPr>
        <p:spPr>
          <a:xfrm>
            <a:off x="691515" y="1341755"/>
            <a:ext cx="8905240" cy="574675"/>
          </a:xfrm>
        </p:spPr>
        <p:txBody>
          <a:bodyPr vert="horz" wrap="square" lIns="91440" tIns="45720" rIns="91440" bIns="45720" anchor="t" anchorCtr="0"/>
          <a:p>
            <a:pPr marL="929005" lvl="1" indent="-457200" eaLnBrk="1" hangingPunct="1">
              <a:buNone/>
            </a:pPr>
            <a:r>
              <a:rPr lang="en-US" altLang="zh-CN" sz="3200" b="1" dirty="0">
                <a:solidFill>
                  <a:srgbClr val="FF0000"/>
                </a:solidFill>
                <a:latin typeface="楷体" panose="02010609060101010101" pitchFamily="49" charset="-122"/>
                <a:ea typeface="楷体" panose="02010609060101010101" pitchFamily="49" charset="-122"/>
              </a:rPr>
              <a:t>6.</a:t>
            </a:r>
            <a:r>
              <a:rPr lang="zh-CN" altLang="en-US" sz="3200" b="1" dirty="0">
                <a:solidFill>
                  <a:srgbClr val="FF0000"/>
                </a:solidFill>
                <a:latin typeface="楷体" panose="02010609060101010101" pitchFamily="49" charset="-122"/>
                <a:ea typeface="楷体" panose="02010609060101010101" pitchFamily="49" charset="-122"/>
              </a:rPr>
              <a:t>账页结转说明；</a:t>
            </a:r>
            <a:endParaRPr lang="zh-CN" altLang="en-US" sz="3200" b="1" dirty="0">
              <a:solidFill>
                <a:srgbClr val="FF0000"/>
              </a:solidFill>
              <a:latin typeface="楷体" panose="02010609060101010101" pitchFamily="49" charset="-122"/>
              <a:ea typeface="楷体" panose="02010609060101010101" pitchFamily="49" charset="-122"/>
            </a:endParaRPr>
          </a:p>
        </p:txBody>
      </p:sp>
      <p:grpSp>
        <p:nvGrpSpPr>
          <p:cNvPr id="65539" name="Group 4"/>
          <p:cNvGrpSpPr/>
          <p:nvPr/>
        </p:nvGrpSpPr>
        <p:grpSpPr>
          <a:xfrm>
            <a:off x="2095500" y="2060575"/>
            <a:ext cx="8072438" cy="4392613"/>
            <a:chOff x="912" y="768"/>
            <a:chExt cx="4032" cy="3264"/>
          </a:xfrm>
        </p:grpSpPr>
        <p:pic>
          <p:nvPicPr>
            <p:cNvPr id="65540" name="Picture 5" descr="capt5-17"/>
            <p:cNvPicPr>
              <a:picLocks noChangeAspect="1"/>
            </p:cNvPicPr>
            <p:nvPr/>
          </p:nvPicPr>
          <p:blipFill>
            <a:blip r:embed="rId1"/>
            <a:stretch>
              <a:fillRect/>
            </a:stretch>
          </p:blipFill>
          <p:spPr>
            <a:xfrm>
              <a:off x="912" y="768"/>
              <a:ext cx="4032" cy="3264"/>
            </a:xfrm>
            <a:prstGeom prst="rect">
              <a:avLst/>
            </a:prstGeom>
            <a:noFill/>
            <a:ln w="9525">
              <a:noFill/>
            </a:ln>
          </p:spPr>
        </p:pic>
        <p:sp>
          <p:nvSpPr>
            <p:cNvPr id="65541" name="Line 6"/>
            <p:cNvSpPr/>
            <p:nvPr/>
          </p:nvSpPr>
          <p:spPr>
            <a:xfrm>
              <a:off x="1221" y="2274"/>
              <a:ext cx="2064" cy="0"/>
            </a:xfrm>
            <a:prstGeom prst="line">
              <a:avLst/>
            </a:prstGeom>
            <a:ln w="28575" cap="flat" cmpd="sng">
              <a:solidFill>
                <a:schemeClr val="tx1"/>
              </a:solidFill>
              <a:prstDash val="solid"/>
              <a:round/>
              <a:headEnd type="none" w="med" len="med"/>
              <a:tailEnd type="none" w="med" len="med"/>
            </a:ln>
          </p:spPr>
        </p:sp>
        <p:sp>
          <p:nvSpPr>
            <p:cNvPr id="65542" name="Line 7"/>
            <p:cNvSpPr/>
            <p:nvPr/>
          </p:nvSpPr>
          <p:spPr>
            <a:xfrm>
              <a:off x="1200" y="3906"/>
              <a:ext cx="3456" cy="0"/>
            </a:xfrm>
            <a:prstGeom prst="line">
              <a:avLst/>
            </a:prstGeom>
            <a:ln w="28575" cap="flat" cmpd="sng">
              <a:solidFill>
                <a:schemeClr val="tx1"/>
              </a:solidFill>
              <a:prstDash val="solid"/>
              <a:round/>
              <a:headEnd type="none" w="med" len="med"/>
              <a:tailEnd type="none" w="med" len="med"/>
            </a:ln>
          </p:spPr>
        </p:sp>
        <p:sp>
          <p:nvSpPr>
            <p:cNvPr id="65543" name="Line 8"/>
            <p:cNvSpPr/>
            <p:nvPr/>
          </p:nvSpPr>
          <p:spPr>
            <a:xfrm flipV="1">
              <a:off x="3504" y="2277"/>
              <a:ext cx="1104" cy="0"/>
            </a:xfrm>
            <a:prstGeom prst="line">
              <a:avLst/>
            </a:prstGeom>
            <a:ln w="28575" cap="flat" cmpd="sng">
              <a:solidFill>
                <a:schemeClr val="tx1"/>
              </a:solidFill>
              <a:prstDash val="solid"/>
              <a:round/>
              <a:headEnd type="none" w="med" len="med"/>
              <a:tailEnd type="none" w="med" len="med"/>
            </a:ln>
          </p:spPr>
        </p:sp>
      </p:grpSp>
      <p:sp>
        <p:nvSpPr>
          <p:cNvPr id="65544"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第三节  </a:t>
            </a:r>
            <a:r>
              <a:rPr lang="zh-CN" altLang="en-US" sz="3200" dirty="0">
                <a:solidFill>
                  <a:srgbClr val="FF0000"/>
                </a:solidFill>
                <a:latin typeface="Times New Roman" panose="02020603050405020304" pitchFamily="18" charset="0"/>
              </a:rPr>
              <a:t>会计账簿的设置和登记</a:t>
            </a:r>
            <a:endParaRPr lang="zh-CN" altLang="en-US" sz="3200"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90"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第四节  错账更正方法 </a:t>
            </a:r>
            <a:endParaRPr lang="zh-CN" altLang="en-US" sz="3200" dirty="0">
              <a:solidFill>
                <a:srgbClr val="FF0000"/>
              </a:solidFill>
              <a:latin typeface="黑体" panose="02010609060101010101" pitchFamily="49" charset="-122"/>
            </a:endParaRPr>
          </a:p>
        </p:txBody>
      </p:sp>
      <p:sp>
        <p:nvSpPr>
          <p:cNvPr id="650243" name="Rectangle 3"/>
          <p:cNvSpPr>
            <a:spLocks noGrp="1" noChangeArrowheads="1"/>
          </p:cNvSpPr>
          <p:nvPr>
            <p:ph idx="1"/>
          </p:nvPr>
        </p:nvSpPr>
        <p:spPr>
          <a:xfrm>
            <a:off x="821055" y="1196975"/>
            <a:ext cx="10328275" cy="3370580"/>
          </a:xfrm>
          <a:solidFill>
            <a:schemeClr val="bg1"/>
          </a:solidFill>
        </p:spPr>
        <p:txBody>
          <a:bodyPr vert="horz" wrap="square" lIns="91440" tIns="45720" rIns="91440" bIns="45720" numCol="1" anchor="t" anchorCtr="0" compatLnSpc="1"/>
          <a:lstStyle/>
          <a:p>
            <a:pPr marL="469900" marR="0" lvl="0" indent="-469900" algn="l" defTabSz="914400" rtl="0" eaLnBrk="1" fontAlgn="base" latinLnBrk="0" hangingPunct="1">
              <a:lnSpc>
                <a:spcPct val="150000"/>
              </a:lnSpc>
              <a:spcBef>
                <a:spcPct val="20000"/>
              </a:spcBef>
              <a:spcAft>
                <a:spcPct val="0"/>
              </a:spcAft>
              <a:buClr>
                <a:srgbClr val="FF0000"/>
              </a:buClr>
              <a:buSzTx/>
              <a:buFont typeface="Wingdings" panose="05000000000000000000" charset="0"/>
              <a:buChar char="p"/>
              <a:defRPr/>
            </a:pPr>
            <a:r>
              <a:rPr kumimoji="0" lang="zh-CN" altLang="en-US" sz="3000" b="1" i="0" u="none" strike="noStrike" kern="0" cap="none" spc="0" normalizeH="0" baseline="0" noProof="0" dirty="0" smtClean="0">
                <a:ln>
                  <a:noFill/>
                </a:ln>
                <a:solidFill>
                  <a:srgbClr val="FF0000"/>
                </a:solidFill>
                <a:effectLst/>
                <a:uLnTx/>
                <a:uFillTx/>
                <a:latin typeface="+mn-ea"/>
                <a:ea typeface="+mn-ea"/>
                <a:cs typeface="+mn-cs"/>
              </a:rPr>
              <a:t>一、错账查找方法</a:t>
            </a:r>
            <a:endParaRPr kumimoji="0" lang="zh-CN" altLang="en-US" sz="3000" b="1" i="0" u="none" strike="noStrike" kern="0" cap="none" spc="0" normalizeH="0" baseline="0" noProof="0" dirty="0" smtClean="0">
              <a:ln>
                <a:noFill/>
              </a:ln>
              <a:solidFill>
                <a:srgbClr val="FF0000"/>
              </a:solidFill>
              <a:effectLst/>
              <a:uLnTx/>
              <a:uFillTx/>
              <a:latin typeface="+mn-ea"/>
              <a:ea typeface="+mn-ea"/>
              <a:cs typeface="+mn-cs"/>
            </a:endParaRPr>
          </a:p>
          <a:p>
            <a:pPr marL="927100" marR="0" lvl="1" indent="-469900" algn="l" defTabSz="914400" rtl="0" eaLnBrk="1" fontAlgn="base" latinLnBrk="0" hangingPunct="1">
              <a:lnSpc>
                <a:spcPct val="150000"/>
              </a:lnSpc>
              <a:spcBef>
                <a:spcPct val="20000"/>
              </a:spcBef>
              <a:spcAft>
                <a:spcPct val="0"/>
              </a:spcAft>
              <a:buClr>
                <a:srgbClr val="FF0000"/>
              </a:buClr>
              <a:buSzTx/>
              <a:buFont typeface="Wingdings" panose="05000000000000000000" charset="0"/>
              <a:buChar char="Ø"/>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试算平衡表 </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927100" marR="0" lvl="1" indent="-469900" algn="l" defTabSz="914400" rtl="0" eaLnBrk="1" fontAlgn="base" latinLnBrk="0" hangingPunct="1">
              <a:lnSpc>
                <a:spcPct val="150000"/>
              </a:lnSpc>
              <a:spcBef>
                <a:spcPct val="20000"/>
              </a:spcBef>
              <a:spcAft>
                <a:spcPct val="0"/>
              </a:spcAft>
              <a:buClr>
                <a:srgbClr val="FF0000"/>
              </a:buClr>
              <a:buSzTx/>
              <a:buFont typeface="Wingdings" panose="05000000000000000000" charset="0"/>
              <a:buChar char="Ø"/>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sym typeface="+mn-ea"/>
              </a:rPr>
              <a:t>个别检查法</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sym typeface="+mn-ea"/>
            </a:endParaRPr>
          </a:p>
          <a:p>
            <a:pPr marL="927100" marR="0" lvl="1" indent="-469900" algn="l" defTabSz="914400" rtl="0" eaLnBrk="1" fontAlgn="base" latinLnBrk="0" hangingPunct="1">
              <a:lnSpc>
                <a:spcPct val="150000"/>
              </a:lnSpc>
              <a:spcBef>
                <a:spcPct val="20000"/>
              </a:spcBef>
              <a:spcAft>
                <a:spcPct val="0"/>
              </a:spcAft>
              <a:buClr>
                <a:srgbClr val="FF0000"/>
              </a:buClr>
              <a:buSzTx/>
              <a:buFont typeface="Wingdings" panose="05000000000000000000" charset="0"/>
              <a:buChar char="Ø"/>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sym typeface="+mn-ea"/>
              </a:rPr>
              <a:t>全面检查法</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4"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第四节  错账更正方法 </a:t>
            </a:r>
            <a:endParaRPr lang="zh-CN" altLang="en-US" sz="3200" dirty="0">
              <a:solidFill>
                <a:srgbClr val="FF0000"/>
              </a:solidFill>
              <a:latin typeface="黑体" panose="02010609060101010101" pitchFamily="49" charset="-122"/>
            </a:endParaRPr>
          </a:p>
        </p:txBody>
      </p:sp>
      <p:sp>
        <p:nvSpPr>
          <p:cNvPr id="650243" name="Rectangle 3"/>
          <p:cNvSpPr>
            <a:spLocks noGrp="1" noChangeArrowheads="1"/>
          </p:cNvSpPr>
          <p:nvPr>
            <p:ph idx="1"/>
          </p:nvPr>
        </p:nvSpPr>
        <p:spPr>
          <a:xfrm>
            <a:off x="766445" y="1196975"/>
            <a:ext cx="10222230" cy="4746625"/>
          </a:xfrm>
          <a:solidFill>
            <a:schemeClr val="bg1"/>
          </a:solidFill>
        </p:spPr>
        <p:txBody>
          <a:bodyPr vert="horz" wrap="square" lIns="91440" tIns="45720" rIns="91440" bIns="45720" numCol="1" anchor="t" anchorCtr="0" compatLnSpc="1"/>
          <a:lstStyle/>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r>
              <a:rPr kumimoji="0" lang="zh-CN" altLang="en-US" sz="3000" b="1" i="0" u="none" strike="noStrike" kern="0" cap="none" spc="0" normalizeH="0" baseline="0" noProof="0" dirty="0" smtClean="0">
                <a:ln>
                  <a:noFill/>
                </a:ln>
                <a:solidFill>
                  <a:srgbClr val="FF0000"/>
                </a:solidFill>
                <a:effectLst/>
                <a:uLnTx/>
                <a:uFillTx/>
                <a:latin typeface="+mn-ea"/>
                <a:ea typeface="+mn-ea"/>
                <a:cs typeface="+mn-cs"/>
              </a:rPr>
              <a:t>一、错账查找方法：</a:t>
            </a:r>
            <a:endParaRPr kumimoji="0" lang="zh-CN" altLang="en-US" sz="3000" b="1" i="0" u="none" strike="noStrike" kern="0" cap="none" spc="0" normalizeH="0" baseline="0" noProof="0" dirty="0" smtClean="0">
              <a:ln>
                <a:noFill/>
              </a:ln>
              <a:solidFill>
                <a:srgbClr val="FF0000"/>
              </a:solidFill>
              <a:effectLst/>
              <a:uLnTx/>
              <a:uFillTx/>
              <a:latin typeface="+mn-ea"/>
              <a:ea typeface="+mn-ea"/>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r>
              <a:rPr kumimoji="0" lang="zh-CN" altLang="en-US" sz="3000" b="1" i="0" u="none" strike="noStrike" kern="0" cap="none" spc="0" normalizeH="0" baseline="0" noProof="0" dirty="0" smtClean="0">
                <a:ln>
                  <a:noFill/>
                </a:ln>
                <a:solidFill>
                  <a:srgbClr val="FF0000"/>
                </a:solidFill>
                <a:effectLst/>
                <a:uLnTx/>
                <a:uFillTx/>
                <a:latin typeface="+mn-ea"/>
                <a:ea typeface="+mn-ea"/>
                <a:cs typeface="+mn-cs"/>
              </a:rPr>
              <a:t>（一）</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000" b="1" i="0" u="none" strike="noStrike" kern="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cs"/>
              </a:rPr>
              <a:t>试算平衡表</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”检查。</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908050" marR="0" lvl="1" indent="-43688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本期借方发生额合计≠本期贷方发生额合计</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908050" marR="0" lvl="1" indent="-43688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zh-CN" altLang="en-US" sz="30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ea"/>
              </a:rPr>
              <a:t>本期</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借方</a:t>
            </a:r>
            <a:r>
              <a:rPr kumimoji="0" lang="zh-CN" altLang="en-US" sz="30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ea"/>
              </a:rPr>
              <a:t>余</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额</a:t>
            </a:r>
            <a:r>
              <a:rPr kumimoji="0" lang="zh-CN" altLang="en-US" sz="30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ea"/>
              </a:rPr>
              <a:t>合计≠本期</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贷方</a:t>
            </a:r>
            <a:r>
              <a:rPr kumimoji="0" lang="zh-CN" altLang="en-US" sz="30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ea"/>
              </a:rPr>
              <a:t>余</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额合计</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908050" marR="0" lvl="1" indent="-43688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None/>
              <a:defRPr/>
            </a:pPr>
            <a:r>
              <a:rPr kumimoji="0" lang="zh-CN" altLang="en-US" sz="3000" b="1" i="0" u="none" strike="noStrike" kern="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ea"/>
              </a:rPr>
              <a:t>结论：肯定有错</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908050" marR="0" lvl="1" indent="-436880" algn="l" defTabSz="914400" rtl="0" eaLnBrk="0" fontAlgn="base" latinLnBrk="0" hangingPunct="0">
              <a:lnSpc>
                <a:spcPct val="150000"/>
              </a:lnSpc>
              <a:spcBef>
                <a:spcPct val="20000"/>
              </a:spcBef>
              <a:spcAft>
                <a:spcPct val="0"/>
              </a:spcAft>
              <a:buClr>
                <a:schemeClr val="accent2"/>
              </a:buClr>
              <a:buSzTx/>
              <a:buFont typeface="Wingdings" panose="05000000000000000000" pitchFamily="2" charset="2"/>
              <a:buNone/>
              <a:defRPr/>
            </a:pPr>
            <a:r>
              <a:rPr kumimoji="0" lang="zh-CN" altLang="en-US" sz="3000" b="1" i="0" u="none" strike="noStrike" kern="0" cap="none" spc="0" normalizeH="0" baseline="0" noProof="0" dirty="0" smtClean="0">
                <a:ln>
                  <a:noFill/>
                </a:ln>
                <a:solidFill>
                  <a:srgbClr val="C00000"/>
                </a:solidFill>
                <a:effectLst/>
                <a:uLnTx/>
                <a:uFillTx/>
                <a:latin typeface="楷体" panose="02010609060101010101" pitchFamily="49" charset="-122"/>
                <a:ea typeface="楷体" panose="02010609060101010101" pitchFamily="49" charset="-122"/>
                <a:cs typeface="+mn-ea"/>
              </a:rPr>
              <a:t>相等：</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可能</a:t>
            </a:r>
            <a:r>
              <a:rPr kumimoji="0" lang="zh-CN" altLang="en-US" sz="30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ea"/>
              </a:rPr>
              <a:t>对</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；可能错（如重记、漏记等）</a:t>
            </a:r>
            <a:endParaRPr kumimoji="0" lang="zh-CN" altLang="en-US" sz="3000" b="1" i="0" u="none" strike="noStrike" kern="0" cap="none" spc="0" normalizeH="0" baseline="0" noProof="0" dirty="0" smtClean="0">
              <a:ln>
                <a:noFill/>
              </a:ln>
              <a:solidFill>
                <a:srgbClr val="C00000"/>
              </a:solidFill>
              <a:effectLst/>
              <a:uLnTx/>
              <a:uFillTx/>
              <a:latin typeface="楷体" panose="02010609060101010101" pitchFamily="49" charset="-122"/>
              <a:ea typeface="楷体" panose="02010609060101010101" pitchFamily="49" charset="-122"/>
              <a:cs typeface="+mn-ea"/>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endParaRPr kumimoji="0" lang="zh-CN" altLang="en-US" sz="3000" b="1" i="0" u="none" strike="noStrike" kern="0" cap="none" spc="0" normalizeH="0" baseline="0" noProof="0" dirty="0" smtClean="0">
              <a:ln>
                <a:noFill/>
              </a:ln>
              <a:solidFill>
                <a:srgbClr val="C00000"/>
              </a:solidFill>
              <a:effectLst/>
              <a:uLnTx/>
              <a:uFillTx/>
              <a:latin typeface="楷体" panose="02010609060101010101" pitchFamily="49" charset="-122"/>
              <a:ea typeface="楷体" panose="02010609060101010101" pitchFamily="49" charset="-122"/>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0243">
                                            <p:txEl>
                                              <p:charRg st="62" end="7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50243">
                                            <p:txEl>
                                              <p:charRg st="70" end="9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7" name="页脚占位符 4"/>
          <p:cNvSpPr>
            <a:spLocks noGrp="1"/>
          </p:cNvSpPr>
          <p:nvPr>
            <p:ph type="ftr" sz="quarter" idx="4294967295"/>
          </p:nvPr>
        </p:nvSpPr>
        <p:spPr>
          <a:xfrm>
            <a:off x="3790951" y="6245225"/>
            <a:ext cx="4610100"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sp>
        <p:nvSpPr>
          <p:cNvPr id="116738"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rPr>
              <a:t>第四节  错账更正方法</a:t>
            </a:r>
            <a:endParaRPr lang="zh-CN" altLang="en-US" sz="3200" dirty="0">
              <a:solidFill>
                <a:srgbClr val="FF0000"/>
              </a:solidFill>
            </a:endParaRPr>
          </a:p>
        </p:txBody>
      </p:sp>
      <p:sp>
        <p:nvSpPr>
          <p:cNvPr id="654339" name="Rectangle 3"/>
          <p:cNvSpPr>
            <a:spLocks noGrp="1" noChangeArrowheads="1"/>
          </p:cNvSpPr>
          <p:nvPr>
            <p:ph idx="1"/>
          </p:nvPr>
        </p:nvSpPr>
        <p:spPr>
          <a:xfrm>
            <a:off x="904240" y="1196975"/>
            <a:ext cx="10237470" cy="4765675"/>
          </a:xfrm>
        </p:spPr>
        <p:txBody>
          <a:bodyPr vert="horz" wrap="square" lIns="91440" tIns="45720" rIns="91440" bIns="45720" numCol="1" anchor="t" anchorCtr="0" compatLnSpc="1"/>
          <a:lstStyle/>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r>
              <a:rPr kumimoji="0" lang="zh-CN" altLang="en-US" sz="3000" b="1" i="0" u="none" strike="noStrike" kern="0" cap="none" spc="0" normalizeH="0" baseline="0" noProof="0" dirty="0" smtClean="0">
                <a:ln>
                  <a:noFill/>
                </a:ln>
                <a:solidFill>
                  <a:srgbClr val="FF0000"/>
                </a:solidFill>
                <a:effectLst/>
                <a:uLnTx/>
                <a:uFillTx/>
                <a:latin typeface="+mn-ea"/>
                <a:ea typeface="+mn-ea"/>
                <a:cs typeface="+mn-cs"/>
              </a:rPr>
              <a:t>一、错账查找方法</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50000"/>
              </a:lnSpc>
              <a:spcBef>
                <a:spcPct val="20000"/>
              </a:spcBef>
              <a:spcAft>
                <a:spcPct val="0"/>
              </a:spcAft>
              <a:buClr>
                <a:srgbClr val="FF0000"/>
              </a:buClr>
              <a:buSzTx/>
              <a:buFont typeface="Wingdings" panose="05000000000000000000" pitchFamily="2" charset="2"/>
              <a:buNone/>
              <a:defRPr/>
            </a:pPr>
            <a:r>
              <a:rPr kumimoji="0" lang="zh-CN" altLang="en-US" sz="3000" b="1" i="0" u="none" strike="noStrike" kern="0" cap="none" spc="0" normalizeH="0" baseline="0" noProof="0" dirty="0" smtClean="0">
                <a:ln>
                  <a:noFill/>
                </a:ln>
                <a:solidFill>
                  <a:srgbClr val="FF0000"/>
                </a:solidFill>
                <a:effectLst/>
                <a:uLnTx/>
                <a:uFillTx/>
                <a:latin typeface="+mn-ea"/>
                <a:ea typeface="+mn-ea"/>
                <a:cs typeface="+mn-cs"/>
              </a:rPr>
              <a:t>（二）个别检查法：</a:t>
            </a:r>
            <a:r>
              <a:rPr kumimoji="0" lang="zh-CN" altLang="en-US" sz="3000" b="1" i="0" u="none" strike="noStrike" kern="0" cap="none" spc="0" normalizeH="0" baseline="0" noProof="0" dirty="0" smtClean="0">
                <a:ln>
                  <a:noFill/>
                </a:ln>
                <a:solidFill>
                  <a:srgbClr val="0000CC"/>
                </a:solidFill>
                <a:effectLst/>
                <a:uLnTx/>
                <a:uFillTx/>
                <a:latin typeface="楷体" panose="02010609060101010101" pitchFamily="49" charset="-122"/>
                <a:ea typeface="楷体" panose="02010609060101010101" pitchFamily="49" charset="-122"/>
                <a:cs typeface="+mn-cs"/>
              </a:rPr>
              <a:t>借贷合计差额</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检查。</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71170" marR="0" lvl="0" indent="-457200" algn="l" defTabSz="914400" rtl="0" eaLnBrk="1" fontAlgn="base" latinLnBrk="0" hangingPunct="1">
              <a:lnSpc>
                <a:spcPct val="150000"/>
              </a:lnSpc>
              <a:spcBef>
                <a:spcPct val="20000"/>
              </a:spcBef>
              <a:spcAft>
                <a:spcPct val="0"/>
              </a:spcAft>
              <a:buClr>
                <a:srgbClr val="FF0000"/>
              </a:buClr>
              <a:buSzTx/>
              <a:buFont typeface="Wingdings" panose="05000000000000000000" charset="0"/>
              <a:buChar char="p"/>
              <a:defRPr/>
            </a:pPr>
            <a:r>
              <a:rPr kumimoji="0" lang="zh-CN" altLang="en-US" sz="30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sym typeface="+mn-ea"/>
              </a:rPr>
              <a:t>方法：</a:t>
            </a:r>
            <a:endParaRPr kumimoji="0" lang="zh-CN" altLang="en-US" sz="30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sym typeface="+mn-ea"/>
            </a:endParaRPr>
          </a:p>
          <a:p>
            <a:pPr marL="908050" marR="0" lvl="1" indent="-43688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zh-CN" altLang="en-US" sz="30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sym typeface="+mn-ea"/>
              </a:rPr>
              <a:t>差数法：</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sym typeface="+mn-ea"/>
              </a:rPr>
              <a:t>金额记漏</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sym typeface="+mn-ea"/>
            </a:endParaRPr>
          </a:p>
          <a:p>
            <a:pPr marL="908050" marR="0" lvl="1" indent="-43688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zh-CN" altLang="en-US" sz="30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sym typeface="+mn-ea"/>
              </a:rPr>
              <a:t>除二法：</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sym typeface="+mn-ea"/>
              </a:rPr>
              <a:t>金额记反</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sym typeface="+mn-ea"/>
            </a:endParaRPr>
          </a:p>
          <a:p>
            <a:pPr marL="908050" marR="0" lvl="1" indent="-43688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zh-CN" altLang="en-US" sz="30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sym typeface="+mn-ea"/>
              </a:rPr>
              <a:t>除九法：</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sym typeface="+mn-ea"/>
              </a:rPr>
              <a:t>数字错位</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         </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908050" marR="0" lvl="1" indent="-43688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None/>
              <a:defRPr/>
            </a:pP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1304925" marR="0" lvl="2" indent="-395605" algn="l" defTabSz="914400" rtl="0" eaLnBrk="1" fontAlgn="base" latinLnBrk="0" hangingPunct="1">
              <a:lnSpc>
                <a:spcPct val="150000"/>
              </a:lnSpc>
              <a:spcBef>
                <a:spcPct val="20000"/>
              </a:spcBef>
              <a:spcAft>
                <a:spcPct val="0"/>
              </a:spcAft>
              <a:buClr>
                <a:schemeClr val="accent2"/>
              </a:buClr>
              <a:buSzTx/>
              <a:buFont typeface="Wingdings 3" panose="05040102010807070707" pitchFamily="18" charset="2"/>
              <a:buChar char=""/>
              <a:defRPr/>
            </a:pP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6"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rPr>
              <a:t>第四节  错账更正方法</a:t>
            </a:r>
            <a:endParaRPr lang="zh-CN" altLang="en-US" sz="3200" dirty="0">
              <a:solidFill>
                <a:srgbClr val="FF0000"/>
              </a:solidFill>
            </a:endParaRPr>
          </a:p>
        </p:txBody>
      </p:sp>
      <p:sp>
        <p:nvSpPr>
          <p:cNvPr id="581635" name="Rectangle 3"/>
          <p:cNvSpPr>
            <a:spLocks noGrp="1" noChangeArrowheads="1"/>
          </p:cNvSpPr>
          <p:nvPr>
            <p:ph idx="1"/>
          </p:nvPr>
        </p:nvSpPr>
        <p:spPr>
          <a:xfrm>
            <a:off x="977900" y="1246505"/>
            <a:ext cx="10334625" cy="4968875"/>
          </a:xfrm>
        </p:spPr>
        <p:txBody>
          <a:bodyPr vert="horz" wrap="square" lIns="91440" tIns="45720" rIns="91440" bIns="45720" numCol="1" anchor="t" anchorCtr="0" compatLnSpc="1"/>
          <a:lstStyle/>
          <a:p>
            <a:pPr marL="469900" marR="0" lvl="0" indent="-469900" algn="l" defTabSz="914400" rtl="0" eaLnBrk="1" fontAlgn="base" latinLnBrk="0" hangingPunct="1">
              <a:lnSpc>
                <a:spcPct val="150000"/>
              </a:lnSpc>
              <a:spcBef>
                <a:spcPct val="0"/>
              </a:spcBef>
              <a:spcAft>
                <a:spcPct val="0"/>
              </a:spcAft>
              <a:buClr>
                <a:srgbClr val="FF0000"/>
              </a:buClr>
              <a:buSzTx/>
              <a:buFont typeface="Wingdings" panose="05000000000000000000" pitchFamily="2" charset="2"/>
              <a:buChar char="p"/>
              <a:defRPr/>
            </a:pPr>
            <a:r>
              <a:rPr kumimoji="0" lang="zh-CN" altLang="en-US" sz="3000" b="1" i="0" u="none" strike="noStrike" kern="0" cap="none" spc="0" normalizeH="0" baseline="0" noProof="0" dirty="0" smtClean="0">
                <a:ln>
                  <a:noFill/>
                </a:ln>
                <a:solidFill>
                  <a:srgbClr val="FF0000"/>
                </a:solidFill>
                <a:effectLst/>
                <a:uLnTx/>
                <a:uFillTx/>
                <a:latin typeface="+mn-ea"/>
                <a:ea typeface="+mn-ea"/>
                <a:cs typeface="+mn-cs"/>
              </a:rPr>
              <a:t>（二）个别检查法</a:t>
            </a:r>
            <a:endParaRPr kumimoji="0" lang="en-US" altLang="zh-CN" sz="3000" b="1" i="0" u="none" strike="noStrike" kern="0" cap="none" spc="0" normalizeH="0" baseline="0" noProof="0" dirty="0" smtClean="0">
              <a:ln>
                <a:noFill/>
              </a:ln>
              <a:solidFill>
                <a:srgbClr val="FF0000"/>
              </a:solidFill>
              <a:effectLst/>
              <a:uLnTx/>
              <a:uFillTx/>
              <a:latin typeface="+mn-ea"/>
              <a:ea typeface="+mn-ea"/>
              <a:cs typeface="+mn-cs"/>
            </a:endParaRPr>
          </a:p>
          <a:p>
            <a:pPr marL="469900" marR="0" lvl="0" indent="-469900" algn="l" defTabSz="914400" rtl="0" eaLnBrk="1" fontAlgn="base" latinLnBrk="0" hangingPunct="1">
              <a:lnSpc>
                <a:spcPct val="150000"/>
              </a:lnSpc>
              <a:spcBef>
                <a:spcPct val="0"/>
              </a:spcBef>
              <a:spcAft>
                <a:spcPct val="0"/>
              </a:spcAft>
              <a:buClr>
                <a:srgbClr val="FF0000"/>
              </a:buClr>
              <a:buSzTx/>
              <a:buFont typeface="Wingdings 2" panose="05020102010507070707" pitchFamily="18" charset="2"/>
              <a:buNone/>
              <a:defRPr/>
            </a:pPr>
            <a:r>
              <a:rPr kumimoji="0" lang="en-US" altLang="zh-CN" sz="3000" b="1" i="0" u="none" strike="noStrike" kern="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cs"/>
              </a:rPr>
              <a:t>1.</a:t>
            </a:r>
            <a:r>
              <a:rPr kumimoji="0" lang="zh-CN" altLang="en-US" sz="3000" b="1" i="0" u="none" strike="noStrike" kern="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cs"/>
              </a:rPr>
              <a:t>差数法：</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金额记漏，直接根据借贷差额查找</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57200" marR="0" lvl="0" indent="-457200" algn="l" defTabSz="914400" rtl="0" eaLnBrk="1" fontAlgn="base" latinLnBrk="0" hangingPunct="1">
              <a:lnSpc>
                <a:spcPct val="150000"/>
              </a:lnSpc>
              <a:spcBef>
                <a:spcPct val="0"/>
              </a:spcBef>
              <a:spcAft>
                <a:spcPct val="0"/>
              </a:spcAft>
              <a:buClr>
                <a:srgbClr val="FF0000"/>
              </a:buClr>
              <a:buSzTx/>
              <a:buFont typeface="Wingdings" panose="05000000000000000000" charset="0"/>
              <a:buChar char="p"/>
              <a:defRPr/>
            </a:pPr>
            <a:r>
              <a:rPr kumimoji="0" lang="en-US" altLang="zh-CN" sz="3000" b="1"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rPr>
              <a:t>【</a:t>
            </a:r>
            <a:r>
              <a:rPr kumimoji="0" lang="zh-CN" altLang="en-US" sz="3000" b="1"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rPr>
              <a:t>例</a:t>
            </a:r>
            <a:r>
              <a:rPr kumimoji="0" lang="en-US" altLang="zh-CN" sz="3000" b="1"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rPr>
              <a:t>】</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若借方漏记</a:t>
            </a: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400 000</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，此时借方合计</a:t>
            </a: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295 000</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，贷方合计</a:t>
            </a: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695 000</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57200" marR="0" lvl="0" indent="-457200" algn="l" defTabSz="914400" rtl="0" eaLnBrk="1" fontAlgn="base" latinLnBrk="0" hangingPunct="1">
              <a:lnSpc>
                <a:spcPct val="150000"/>
              </a:lnSpc>
              <a:spcBef>
                <a:spcPct val="0"/>
              </a:spcBef>
              <a:spcAft>
                <a:spcPct val="0"/>
              </a:spcAft>
              <a:buClr>
                <a:srgbClr val="FF0000"/>
              </a:buClr>
              <a:buSzTx/>
              <a:buFont typeface="Wingdings" panose="05000000000000000000" charset="0"/>
              <a:buChar char="p"/>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方法：借贷双方差额</a:t>
            </a: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400 000</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，即可根据该数字直接查找错账。</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10"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rPr>
              <a:t>第四节  错账更正方法</a:t>
            </a:r>
            <a:endParaRPr lang="zh-CN" altLang="en-US" sz="3200" dirty="0">
              <a:solidFill>
                <a:srgbClr val="FF0000"/>
              </a:solidFill>
            </a:endParaRPr>
          </a:p>
        </p:txBody>
      </p:sp>
      <p:sp>
        <p:nvSpPr>
          <p:cNvPr id="583683" name="Rectangle 3"/>
          <p:cNvSpPr>
            <a:spLocks noGrp="1" noChangeArrowheads="1"/>
          </p:cNvSpPr>
          <p:nvPr>
            <p:ph idx="1"/>
          </p:nvPr>
        </p:nvSpPr>
        <p:spPr>
          <a:xfrm>
            <a:off x="998220" y="1340485"/>
            <a:ext cx="10966450" cy="4403725"/>
          </a:xfrm>
        </p:spPr>
        <p:txBody>
          <a:bodyPr vert="horz" wrap="square" lIns="91440" tIns="45720" rIns="91440" bIns="45720" numCol="1" anchor="t" anchorCtr="0" compatLnSpc="1"/>
          <a:lstStyle/>
          <a:p>
            <a:pPr marL="469900" marR="0" lvl="0" indent="-469900" algn="l" defTabSz="914400" rtl="0" eaLnBrk="1" fontAlgn="base" latinLnBrk="0" hangingPunct="1">
              <a:lnSpc>
                <a:spcPct val="150000"/>
              </a:lnSpc>
              <a:spcBef>
                <a:spcPct val="0"/>
              </a:spcBef>
              <a:spcAft>
                <a:spcPct val="0"/>
              </a:spcAft>
              <a:buClrTx/>
              <a:buSzTx/>
              <a:buFont typeface="Wingdings" panose="05000000000000000000" pitchFamily="2" charset="2"/>
              <a:buChar char="p"/>
              <a:defRPr/>
            </a:pPr>
            <a:r>
              <a:rPr kumimoji="0" lang="zh-CN" altLang="en-US" sz="3000" b="1" i="0" u="none" strike="noStrike" kern="0" cap="none" spc="0" normalizeH="0" baseline="0" noProof="0" dirty="0" smtClean="0">
                <a:ln>
                  <a:noFill/>
                </a:ln>
                <a:solidFill>
                  <a:srgbClr val="FF0000"/>
                </a:solidFill>
                <a:effectLst/>
                <a:uLnTx/>
                <a:uFillTx/>
                <a:latin typeface="+mn-ea"/>
                <a:ea typeface="+mn-ea"/>
                <a:cs typeface="+mn-cs"/>
              </a:rPr>
              <a:t>（二）个别检查法</a:t>
            </a:r>
            <a:endParaRPr kumimoji="0" lang="en-US" altLang="zh-CN" sz="3000" b="1" i="0" u="none" strike="noStrike" kern="0" cap="none" spc="0" normalizeH="0" baseline="0" noProof="0" dirty="0" smtClean="0">
              <a:ln>
                <a:noFill/>
              </a:ln>
              <a:solidFill>
                <a:srgbClr val="FF0000"/>
              </a:solidFill>
              <a:effectLst/>
              <a:uLnTx/>
              <a:uFillTx/>
              <a:latin typeface="+mn-ea"/>
              <a:ea typeface="+mn-ea"/>
              <a:cs typeface="+mn-cs"/>
            </a:endParaRPr>
          </a:p>
          <a:p>
            <a:pPr marL="469900" marR="0" lvl="0" indent="-469900" algn="l" defTabSz="914400" rtl="0" eaLnBrk="1" fontAlgn="base" latinLnBrk="0" hangingPunct="1">
              <a:lnSpc>
                <a:spcPct val="150000"/>
              </a:lnSpc>
              <a:spcBef>
                <a:spcPct val="0"/>
              </a:spcBef>
              <a:spcAft>
                <a:spcPct val="0"/>
              </a:spcAft>
              <a:buClrTx/>
              <a:buSzTx/>
              <a:buFont typeface="Wingdings 2" panose="05020102010507070707" pitchFamily="18" charset="2"/>
              <a:buNone/>
              <a:defRPr/>
            </a:pPr>
            <a:r>
              <a:rPr kumimoji="0" lang="en-US" altLang="zh-CN" sz="3000" b="1" i="0" u="none" strike="noStrike" kern="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cs"/>
              </a:rPr>
              <a:t>2.</a:t>
            </a:r>
            <a:r>
              <a:rPr kumimoji="0" lang="zh-CN" altLang="en-US" sz="3000" b="1" i="0" u="none" strike="noStrike" kern="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cs"/>
              </a:rPr>
              <a:t>除二法：</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sym typeface="+mn-ea"/>
              </a:rPr>
              <a:t>金额记反，借贷</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差额除以</a:t>
            </a: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2</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50000"/>
              </a:lnSpc>
              <a:spcBef>
                <a:spcPct val="0"/>
              </a:spcBef>
              <a:spcAft>
                <a:spcPct val="0"/>
              </a:spcAft>
              <a:buClr>
                <a:srgbClr val="FF0000"/>
              </a:buClr>
              <a:buSzTx/>
              <a:buFont typeface="Wingdings" panose="05000000000000000000" charset="0"/>
              <a:buChar char="p"/>
              <a:defRPr/>
            </a:pPr>
            <a:r>
              <a:rPr kumimoji="0" lang="en-US" altLang="zh-CN" sz="3000" b="1"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rPr>
              <a:t>【</a:t>
            </a:r>
            <a:r>
              <a:rPr kumimoji="0" lang="zh-CN" altLang="en-US" sz="3000" b="1"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rPr>
              <a:t>例</a:t>
            </a:r>
            <a:r>
              <a:rPr kumimoji="0" lang="en-US" altLang="zh-CN" sz="3000" b="1"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rPr>
              <a:t>】</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借方</a:t>
            </a: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80 000</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记成了贷方，借方合计</a:t>
            </a: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615 000</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；贷方合计</a:t>
            </a: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775 000</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。双方差额</a:t>
            </a: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160 000</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50000"/>
              </a:lnSpc>
              <a:spcBef>
                <a:spcPct val="0"/>
              </a:spcBef>
              <a:spcAft>
                <a:spcPct val="0"/>
              </a:spcAft>
              <a:buClr>
                <a:srgbClr val="FF0000"/>
              </a:buClr>
              <a:buSzTx/>
              <a:buFont typeface="Wingdings" panose="05000000000000000000" pitchFamily="2" charset="2"/>
              <a:buChar char="Ø"/>
              <a:defRPr/>
            </a:pP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160 000÷2 = 80 000</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。即可根据</a:t>
            </a: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80 000</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这个数字查找错账。</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页脚占位符 4"/>
          <p:cNvSpPr>
            <a:spLocks noGrp="1"/>
          </p:cNvSpPr>
          <p:nvPr>
            <p:ph type="ftr" sz="quarter" idx="4294967295"/>
          </p:nvPr>
        </p:nvSpPr>
        <p:spPr>
          <a:xfrm>
            <a:off x="3790951" y="6245225"/>
            <a:ext cx="4610100"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sp>
        <p:nvSpPr>
          <p:cNvPr id="32770"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第一节 </a:t>
            </a:r>
            <a:r>
              <a:rPr lang="zh-CN" altLang="en-US" sz="3200" dirty="0">
                <a:solidFill>
                  <a:srgbClr val="FF0000"/>
                </a:solidFill>
              </a:rPr>
              <a:t>会计账簿的概念、意义和分类</a:t>
            </a:r>
            <a:endParaRPr lang="zh-CN" altLang="en-US" sz="3200" dirty="0">
              <a:solidFill>
                <a:srgbClr val="FF0000"/>
              </a:solidFill>
            </a:endParaRPr>
          </a:p>
        </p:txBody>
      </p:sp>
      <p:sp>
        <p:nvSpPr>
          <p:cNvPr id="32771" name="Rectangle 3"/>
          <p:cNvSpPr/>
          <p:nvPr>
            <p:ph idx="1"/>
          </p:nvPr>
        </p:nvSpPr>
        <p:spPr>
          <a:xfrm>
            <a:off x="827405" y="1196975"/>
            <a:ext cx="10441940" cy="1465580"/>
          </a:xfrm>
        </p:spPr>
        <p:txBody>
          <a:bodyPr vert="horz" wrap="square" lIns="91440" tIns="45720" rIns="91440" bIns="45720" anchor="t" anchorCtr="0"/>
          <a:p>
            <a:pPr eaLnBrk="1" hangingPunct="1">
              <a:lnSpc>
                <a:spcPct val="150000"/>
              </a:lnSpc>
              <a:buNone/>
            </a:pPr>
            <a:r>
              <a:rPr lang="zh-CN" altLang="en-US" sz="3000" dirty="0">
                <a:solidFill>
                  <a:srgbClr val="FF0000"/>
                </a:solidFill>
                <a:latin typeface="黑体" panose="02010609060101010101" pitchFamily="49" charset="-122"/>
              </a:rPr>
              <a:t>三、会计账簿的种类 </a:t>
            </a:r>
            <a:endParaRPr lang="zh-CN" altLang="en-US" sz="3000" dirty="0">
              <a:solidFill>
                <a:srgbClr val="FF0000"/>
              </a:solidFill>
              <a:latin typeface="黑体" panose="02010609060101010101" pitchFamily="49" charset="-122"/>
            </a:endParaRPr>
          </a:p>
          <a:p>
            <a:pPr eaLnBrk="1" hangingPunct="1">
              <a:lnSpc>
                <a:spcPct val="150000"/>
              </a:lnSpc>
              <a:buClr>
                <a:srgbClr val="FF0000"/>
              </a:buClr>
              <a:buFont typeface="Wingdings" panose="05000000000000000000" charset="0"/>
              <a:buChar char="p"/>
            </a:pPr>
            <a:r>
              <a:rPr lang="zh-CN" altLang="en-US" sz="3000" dirty="0">
                <a:solidFill>
                  <a:srgbClr val="0000FF"/>
                </a:solidFill>
                <a:latin typeface="黑体" panose="02010609060101010101" pitchFamily="49" charset="-122"/>
              </a:rPr>
              <a:t>（一）</a:t>
            </a:r>
            <a:r>
              <a:rPr lang="zh-CN" altLang="en-US" sz="3000" dirty="0">
                <a:solidFill>
                  <a:srgbClr val="0033CC"/>
                </a:solidFill>
                <a:latin typeface="黑体" panose="02010609060101010101" pitchFamily="49" charset="-122"/>
              </a:rPr>
              <a:t>按会计账簿的用途分类</a:t>
            </a:r>
            <a:r>
              <a:rPr lang="zh-CN" altLang="en-US" sz="3000" dirty="0">
                <a:latin typeface="黑体" panose="02010609060101010101" pitchFamily="49" charset="-122"/>
              </a:rPr>
              <a:t> </a:t>
            </a:r>
            <a:endParaRPr lang="zh-CN" altLang="en-US" sz="3000" dirty="0">
              <a:latin typeface="黑体" panose="02010609060101010101" pitchFamily="49" charset="-122"/>
            </a:endParaRPr>
          </a:p>
        </p:txBody>
      </p:sp>
      <p:grpSp>
        <p:nvGrpSpPr>
          <p:cNvPr id="32772" name="Group 19"/>
          <p:cNvGrpSpPr/>
          <p:nvPr/>
        </p:nvGrpSpPr>
        <p:grpSpPr>
          <a:xfrm>
            <a:off x="2095500" y="2786063"/>
            <a:ext cx="8001000" cy="3663950"/>
            <a:chOff x="2340" y="9708"/>
            <a:chExt cx="7560" cy="3744"/>
          </a:xfrm>
        </p:grpSpPr>
        <p:sp>
          <p:nvSpPr>
            <p:cNvPr id="32773" name="Text Box 20"/>
            <p:cNvSpPr txBox="1"/>
            <p:nvPr/>
          </p:nvSpPr>
          <p:spPr>
            <a:xfrm>
              <a:off x="2340" y="9708"/>
              <a:ext cx="7560" cy="3744"/>
            </a:xfrm>
            <a:prstGeom prst="rect">
              <a:avLst/>
            </a:prstGeom>
            <a:solidFill>
              <a:srgbClr val="FFFF99"/>
            </a:solidFill>
            <a:ln w="9525">
              <a:noFill/>
            </a:ln>
          </p:spPr>
          <p:txBody>
            <a:bodyPr anchor="t" anchorCtr="0"/>
            <a:p>
              <a:pPr algn="just" eaLnBrk="0" hangingPunct="0"/>
              <a:endParaRPr lang="zh-CN" altLang="zh-CN" sz="900" dirty="0">
                <a:solidFill>
                  <a:srgbClr val="008000"/>
                </a:solidFill>
                <a:latin typeface="Times New Roman" panose="02020603050405020304" pitchFamily="18" charset="0"/>
                <a:ea typeface="宋体" panose="02010600030101010101" pitchFamily="2" charset="-122"/>
              </a:endParaRPr>
            </a:p>
          </p:txBody>
        </p:sp>
        <p:grpSp>
          <p:nvGrpSpPr>
            <p:cNvPr id="32774" name="Group 21"/>
            <p:cNvGrpSpPr/>
            <p:nvPr/>
          </p:nvGrpSpPr>
          <p:grpSpPr>
            <a:xfrm>
              <a:off x="2595" y="11101"/>
              <a:ext cx="1260" cy="1560"/>
              <a:chOff x="2055" y="4705"/>
              <a:chExt cx="1260" cy="1560"/>
            </a:xfrm>
          </p:grpSpPr>
          <p:sp>
            <p:nvSpPr>
              <p:cNvPr id="32775" name="AutoShape 22"/>
              <p:cNvSpPr/>
              <p:nvPr/>
            </p:nvSpPr>
            <p:spPr>
              <a:xfrm>
                <a:off x="2055" y="4705"/>
                <a:ext cx="1260" cy="1560"/>
              </a:xfrm>
              <a:prstGeom prst="cube">
                <a:avLst>
                  <a:gd name="adj" fmla="val 3032"/>
                </a:avLst>
              </a:prstGeom>
              <a:solidFill>
                <a:srgbClr val="0000CC"/>
              </a:solidFill>
              <a:ln w="9525" cap="flat" cmpd="sng">
                <a:solidFill>
                  <a:srgbClr val="000000"/>
                </a:solidFill>
                <a:prstDash val="solid"/>
                <a:miter/>
                <a:headEnd type="none" w="med" len="med"/>
                <a:tailEnd type="none" w="med" len="med"/>
              </a:ln>
            </p:spPr>
            <p:txBody>
              <a:bodyPr anchor="t" anchorCtr="0"/>
              <a:p>
                <a:endParaRPr lang="zh-CN" altLang="zh-CN" b="0" dirty="0">
                  <a:latin typeface="Times New Roman" panose="02020603050405020304" pitchFamily="18" charset="0"/>
                  <a:ea typeface="宋体" panose="02010600030101010101" pitchFamily="2" charset="-122"/>
                </a:endParaRPr>
              </a:p>
            </p:txBody>
          </p:sp>
          <p:sp>
            <p:nvSpPr>
              <p:cNvPr id="32776" name="Text Box 24"/>
              <p:cNvSpPr txBox="1"/>
              <p:nvPr/>
            </p:nvSpPr>
            <p:spPr>
              <a:xfrm>
                <a:off x="2130" y="5014"/>
                <a:ext cx="1148" cy="468"/>
              </a:xfrm>
              <a:prstGeom prst="rect">
                <a:avLst/>
              </a:prstGeom>
              <a:solidFill>
                <a:schemeClr val="bg1"/>
              </a:solidFill>
              <a:ln w="9525">
                <a:noFill/>
              </a:ln>
            </p:spPr>
            <p:txBody>
              <a:bodyPr anchor="t" anchorCtr="0"/>
              <a:p>
                <a:pPr algn="ctr" eaLnBrk="0" hangingPunct="0"/>
                <a:r>
                  <a:rPr lang="zh-CN" altLang="en-US" sz="2800" dirty="0">
                    <a:solidFill>
                      <a:srgbClr val="FF0000"/>
                    </a:solidFill>
                    <a:latin typeface="楷体" panose="02010609060101010101" pitchFamily="49" charset="-122"/>
                    <a:ea typeface="楷体" panose="02010609060101010101" pitchFamily="49" charset="-122"/>
                  </a:rPr>
                  <a:t>账 簿</a:t>
                </a:r>
                <a:endParaRPr lang="zh-CN" altLang="en-US" sz="2800" dirty="0">
                  <a:solidFill>
                    <a:srgbClr val="FF0000"/>
                  </a:solidFill>
                  <a:latin typeface="楷体" panose="02010609060101010101" pitchFamily="49" charset="-122"/>
                  <a:ea typeface="楷体" panose="02010609060101010101" pitchFamily="49" charset="-122"/>
                </a:endParaRPr>
              </a:p>
            </p:txBody>
          </p:sp>
        </p:grpSp>
        <p:sp>
          <p:nvSpPr>
            <p:cNvPr id="32777" name="Line 25"/>
            <p:cNvSpPr/>
            <p:nvPr/>
          </p:nvSpPr>
          <p:spPr>
            <a:xfrm>
              <a:off x="6300" y="10644"/>
              <a:ext cx="360" cy="0"/>
            </a:xfrm>
            <a:prstGeom prst="line">
              <a:avLst/>
            </a:prstGeom>
            <a:ln w="28575" cap="flat" cmpd="sng">
              <a:solidFill>
                <a:srgbClr val="3366FF"/>
              </a:solidFill>
              <a:prstDash val="solid"/>
              <a:round/>
              <a:headEnd type="none" w="med" len="med"/>
              <a:tailEnd type="triangle" w="med" len="med"/>
            </a:ln>
          </p:spPr>
        </p:sp>
        <p:sp>
          <p:nvSpPr>
            <p:cNvPr id="32778" name="Line 26"/>
            <p:cNvSpPr/>
            <p:nvPr/>
          </p:nvSpPr>
          <p:spPr>
            <a:xfrm>
              <a:off x="4215" y="10644"/>
              <a:ext cx="540" cy="0"/>
            </a:xfrm>
            <a:prstGeom prst="line">
              <a:avLst/>
            </a:prstGeom>
            <a:ln w="28575" cap="flat" cmpd="sng">
              <a:solidFill>
                <a:schemeClr val="folHlink"/>
              </a:solidFill>
              <a:prstDash val="solid"/>
              <a:round/>
              <a:headEnd type="none" w="med" len="med"/>
              <a:tailEnd type="triangle" w="med" len="med"/>
            </a:ln>
          </p:spPr>
        </p:sp>
        <p:sp>
          <p:nvSpPr>
            <p:cNvPr id="32779" name="Line 27"/>
            <p:cNvSpPr/>
            <p:nvPr/>
          </p:nvSpPr>
          <p:spPr>
            <a:xfrm>
              <a:off x="4219" y="10644"/>
              <a:ext cx="0" cy="2370"/>
            </a:xfrm>
            <a:prstGeom prst="line">
              <a:avLst/>
            </a:prstGeom>
            <a:ln w="28575" cap="flat" cmpd="sng">
              <a:solidFill>
                <a:schemeClr val="folHlink"/>
              </a:solidFill>
              <a:prstDash val="solid"/>
              <a:round/>
              <a:headEnd type="none" w="med" len="med"/>
              <a:tailEnd type="none" w="med" len="med"/>
            </a:ln>
          </p:spPr>
        </p:sp>
        <p:sp>
          <p:nvSpPr>
            <p:cNvPr id="32780" name="Line 28"/>
            <p:cNvSpPr/>
            <p:nvPr/>
          </p:nvSpPr>
          <p:spPr>
            <a:xfrm>
              <a:off x="4219" y="13014"/>
              <a:ext cx="540" cy="0"/>
            </a:xfrm>
            <a:prstGeom prst="line">
              <a:avLst/>
            </a:prstGeom>
            <a:ln w="28575" cap="flat" cmpd="sng">
              <a:solidFill>
                <a:schemeClr val="folHlink"/>
              </a:solidFill>
              <a:prstDash val="solid"/>
              <a:round/>
              <a:headEnd type="none" w="med" len="med"/>
              <a:tailEnd type="triangle" w="med" len="med"/>
            </a:ln>
          </p:spPr>
        </p:sp>
        <p:grpSp>
          <p:nvGrpSpPr>
            <p:cNvPr id="32781" name="Group 29"/>
            <p:cNvGrpSpPr/>
            <p:nvPr/>
          </p:nvGrpSpPr>
          <p:grpSpPr>
            <a:xfrm>
              <a:off x="6660" y="10011"/>
              <a:ext cx="1260" cy="1237"/>
              <a:chOff x="9720" y="10635"/>
              <a:chExt cx="1260" cy="1237"/>
            </a:xfrm>
          </p:grpSpPr>
          <p:sp>
            <p:nvSpPr>
              <p:cNvPr id="32782" name="AutoShape 30"/>
              <p:cNvSpPr/>
              <p:nvPr/>
            </p:nvSpPr>
            <p:spPr>
              <a:xfrm>
                <a:off x="9720" y="10635"/>
                <a:ext cx="1260" cy="1237"/>
              </a:xfrm>
              <a:prstGeom prst="cube">
                <a:avLst>
                  <a:gd name="adj" fmla="val 3032"/>
                </a:avLst>
              </a:prstGeom>
              <a:solidFill>
                <a:srgbClr val="0000CC"/>
              </a:solidFill>
              <a:ln w="9525" cap="flat" cmpd="sng">
                <a:solidFill>
                  <a:srgbClr val="000000"/>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2783" name="Text Box 31"/>
              <p:cNvSpPr txBox="1"/>
              <p:nvPr/>
            </p:nvSpPr>
            <p:spPr>
              <a:xfrm>
                <a:off x="9720" y="11036"/>
                <a:ext cx="1260" cy="499"/>
              </a:xfrm>
              <a:prstGeom prst="rect">
                <a:avLst/>
              </a:prstGeom>
              <a:solidFill>
                <a:schemeClr val="bg1"/>
              </a:solidFill>
              <a:ln w="9525">
                <a:noFill/>
              </a:ln>
            </p:spPr>
            <p:txBody>
              <a:bodyPr anchor="t" anchorCtr="0"/>
              <a:p>
                <a:pPr algn="ctr" eaLnBrk="0" hangingPunct="0"/>
                <a:r>
                  <a:rPr lang="zh-CN" altLang="en-US" sz="2800" dirty="0">
                    <a:solidFill>
                      <a:srgbClr val="008000"/>
                    </a:solidFill>
                    <a:latin typeface="楷体" panose="02010609060101010101" pitchFamily="49" charset="-122"/>
                    <a:ea typeface="楷体" panose="02010609060101010101" pitchFamily="49" charset="-122"/>
                  </a:rPr>
                  <a:t>日记账</a:t>
                </a:r>
                <a:endParaRPr lang="zh-CN" altLang="en-US" sz="2800" dirty="0">
                  <a:solidFill>
                    <a:srgbClr val="008000"/>
                  </a:solidFill>
                  <a:latin typeface="楷体" panose="02010609060101010101" pitchFamily="49" charset="-122"/>
                  <a:ea typeface="楷体" panose="02010609060101010101" pitchFamily="49" charset="-122"/>
                </a:endParaRPr>
              </a:p>
            </p:txBody>
          </p:sp>
        </p:grpSp>
        <p:sp>
          <p:nvSpPr>
            <p:cNvPr id="32784" name="Line 32"/>
            <p:cNvSpPr/>
            <p:nvPr/>
          </p:nvSpPr>
          <p:spPr>
            <a:xfrm>
              <a:off x="3859" y="11892"/>
              <a:ext cx="900" cy="0"/>
            </a:xfrm>
            <a:prstGeom prst="line">
              <a:avLst/>
            </a:prstGeom>
            <a:ln w="28575" cap="flat" cmpd="sng">
              <a:solidFill>
                <a:schemeClr val="folHlink"/>
              </a:solidFill>
              <a:prstDash val="solid"/>
              <a:round/>
              <a:headEnd type="none" w="med" len="med"/>
              <a:tailEnd type="triangle" w="med" len="med"/>
            </a:ln>
          </p:spPr>
        </p:sp>
        <p:sp>
          <p:nvSpPr>
            <p:cNvPr id="32785" name="Line 33"/>
            <p:cNvSpPr/>
            <p:nvPr/>
          </p:nvSpPr>
          <p:spPr>
            <a:xfrm flipV="1">
              <a:off x="6300" y="11892"/>
              <a:ext cx="1620" cy="0"/>
            </a:xfrm>
            <a:prstGeom prst="line">
              <a:avLst/>
            </a:prstGeom>
            <a:ln w="28575" cap="flat" cmpd="sng">
              <a:solidFill>
                <a:srgbClr val="3366FF"/>
              </a:solidFill>
              <a:prstDash val="solid"/>
              <a:round/>
              <a:headEnd type="none" w="med" len="med"/>
              <a:tailEnd type="triangle" w="med" len="med"/>
            </a:ln>
          </p:spPr>
        </p:sp>
        <p:grpSp>
          <p:nvGrpSpPr>
            <p:cNvPr id="32786" name="Group 34"/>
            <p:cNvGrpSpPr/>
            <p:nvPr/>
          </p:nvGrpSpPr>
          <p:grpSpPr>
            <a:xfrm>
              <a:off x="8025" y="11410"/>
              <a:ext cx="1260" cy="1324"/>
              <a:chOff x="9285" y="10942"/>
              <a:chExt cx="1260" cy="1324"/>
            </a:xfrm>
          </p:grpSpPr>
          <p:sp>
            <p:nvSpPr>
              <p:cNvPr id="32787" name="AutoShape 35"/>
              <p:cNvSpPr/>
              <p:nvPr/>
            </p:nvSpPr>
            <p:spPr>
              <a:xfrm>
                <a:off x="9285" y="10942"/>
                <a:ext cx="1260" cy="1324"/>
              </a:xfrm>
              <a:prstGeom prst="cube">
                <a:avLst>
                  <a:gd name="adj" fmla="val 3032"/>
                </a:avLst>
              </a:prstGeom>
              <a:solidFill>
                <a:srgbClr val="0000CC"/>
              </a:solidFill>
              <a:ln w="9525" cap="flat" cmpd="sng">
                <a:solidFill>
                  <a:srgbClr val="000000"/>
                </a:solidFill>
                <a:prstDash val="solid"/>
                <a:miter/>
                <a:headEnd type="none" w="med" len="med"/>
                <a:tailEnd type="none" w="med" len="med"/>
              </a:ln>
            </p:spPr>
            <p:txBody>
              <a:bodyPr anchor="t" anchorCtr="0"/>
              <a:p>
                <a:endParaRPr lang="zh-CN" altLang="en-US" sz="2800" dirty="0">
                  <a:latin typeface="楷体" panose="02010609060101010101" pitchFamily="49" charset="-122"/>
                  <a:ea typeface="楷体" panose="02010609060101010101" pitchFamily="49" charset="-122"/>
                </a:endParaRPr>
              </a:p>
            </p:txBody>
          </p:sp>
          <p:sp>
            <p:nvSpPr>
              <p:cNvPr id="32788" name="Text Box 36"/>
              <p:cNvSpPr txBox="1"/>
              <p:nvPr/>
            </p:nvSpPr>
            <p:spPr>
              <a:xfrm>
                <a:off x="9285" y="11724"/>
                <a:ext cx="1260" cy="468"/>
              </a:xfrm>
              <a:prstGeom prst="rect">
                <a:avLst/>
              </a:prstGeom>
              <a:solidFill>
                <a:schemeClr val="bg1"/>
              </a:solidFill>
              <a:ln w="9525">
                <a:noFill/>
              </a:ln>
            </p:spPr>
            <p:txBody>
              <a:bodyPr anchor="t" anchorCtr="0"/>
              <a:p>
                <a:pPr algn="ctr" eaLnBrk="0" hangingPunct="0"/>
                <a:r>
                  <a:rPr lang="zh-CN" altLang="en-US" sz="2800" dirty="0">
                    <a:latin typeface="楷体" panose="02010609060101010101" pitchFamily="49" charset="-122"/>
                    <a:ea typeface="楷体" panose="02010609060101010101" pitchFamily="49" charset="-122"/>
                  </a:rPr>
                  <a:t>明细账</a:t>
                </a:r>
                <a:endParaRPr lang="zh-CN" altLang="en-US" sz="2800" dirty="0">
                  <a:latin typeface="楷体" panose="02010609060101010101" pitchFamily="49" charset="-122"/>
                  <a:ea typeface="楷体" panose="02010609060101010101" pitchFamily="49" charset="-122"/>
                </a:endParaRPr>
              </a:p>
            </p:txBody>
          </p:sp>
        </p:grpSp>
        <p:sp>
          <p:nvSpPr>
            <p:cNvPr id="32789" name="Text Box 37"/>
            <p:cNvSpPr txBox="1"/>
            <p:nvPr/>
          </p:nvSpPr>
          <p:spPr>
            <a:xfrm>
              <a:off x="4759" y="10443"/>
              <a:ext cx="1541" cy="468"/>
            </a:xfrm>
            <a:prstGeom prst="rect">
              <a:avLst/>
            </a:prstGeom>
            <a:solidFill>
              <a:schemeClr val="bg1"/>
            </a:solidFill>
            <a:ln w="38100" cap="flat" cmpd="sng">
              <a:solidFill>
                <a:srgbClr val="000000"/>
              </a:solidFill>
              <a:prstDash val="solid"/>
              <a:miter/>
              <a:headEnd type="none" w="med" len="med"/>
              <a:tailEnd type="none" w="med" len="med"/>
            </a:ln>
          </p:spPr>
          <p:txBody>
            <a:bodyPr anchor="t" anchorCtr="0"/>
            <a:p>
              <a:pPr algn="ctr" eaLnBrk="0" hangingPunct="0"/>
              <a:r>
                <a:rPr lang="zh-CN" altLang="en-US" sz="2800" dirty="0">
                  <a:latin typeface="楷体" panose="02010609060101010101" pitchFamily="49" charset="-122"/>
                  <a:ea typeface="楷体" panose="02010609060101010101" pitchFamily="49" charset="-122"/>
                </a:rPr>
                <a:t>序时账簿</a:t>
              </a:r>
              <a:endParaRPr lang="zh-CN" altLang="en-US" sz="2800" dirty="0">
                <a:latin typeface="楷体" panose="02010609060101010101" pitchFamily="49" charset="-122"/>
                <a:ea typeface="楷体" panose="02010609060101010101" pitchFamily="49" charset="-122"/>
              </a:endParaRPr>
            </a:p>
          </p:txBody>
        </p:sp>
        <p:sp>
          <p:nvSpPr>
            <p:cNvPr id="32790" name="Text Box 38"/>
            <p:cNvSpPr txBox="1"/>
            <p:nvPr/>
          </p:nvSpPr>
          <p:spPr>
            <a:xfrm>
              <a:off x="4759" y="11676"/>
              <a:ext cx="1541" cy="468"/>
            </a:xfrm>
            <a:prstGeom prst="rect">
              <a:avLst/>
            </a:prstGeom>
            <a:solidFill>
              <a:srgbClr val="FFFFCC"/>
            </a:solidFill>
            <a:ln w="38100" cap="flat" cmpd="sng">
              <a:solidFill>
                <a:srgbClr val="000000"/>
              </a:solidFill>
              <a:prstDash val="solid"/>
              <a:miter/>
              <a:headEnd type="none" w="med" len="med"/>
              <a:tailEnd type="none" w="med" len="med"/>
            </a:ln>
          </p:spPr>
          <p:txBody>
            <a:bodyPr anchor="t" anchorCtr="0"/>
            <a:p>
              <a:pPr algn="ctr" eaLnBrk="0" hangingPunct="0"/>
              <a:r>
                <a:rPr lang="zh-CN" altLang="en-US" sz="2800" dirty="0">
                  <a:solidFill>
                    <a:srgbClr val="0000FF"/>
                  </a:solidFill>
                  <a:latin typeface="楷体" panose="02010609060101010101" pitchFamily="49" charset="-122"/>
                  <a:ea typeface="楷体" panose="02010609060101010101" pitchFamily="49" charset="-122"/>
                </a:rPr>
                <a:t>分类账簿</a:t>
              </a:r>
              <a:endParaRPr lang="zh-CN" altLang="en-US" sz="2800" dirty="0">
                <a:latin typeface="楷体" panose="02010609060101010101" pitchFamily="49" charset="-122"/>
                <a:ea typeface="楷体" panose="02010609060101010101" pitchFamily="49" charset="-122"/>
              </a:endParaRPr>
            </a:p>
          </p:txBody>
        </p:sp>
        <p:sp>
          <p:nvSpPr>
            <p:cNvPr id="32791" name="Text Box 39"/>
            <p:cNvSpPr txBox="1"/>
            <p:nvPr/>
          </p:nvSpPr>
          <p:spPr>
            <a:xfrm>
              <a:off x="4759" y="12767"/>
              <a:ext cx="1541" cy="468"/>
            </a:xfrm>
            <a:prstGeom prst="rect">
              <a:avLst/>
            </a:prstGeom>
            <a:solidFill>
              <a:schemeClr val="bg1"/>
            </a:solidFill>
            <a:ln w="38100" cap="flat" cmpd="sng">
              <a:solidFill>
                <a:srgbClr val="000000"/>
              </a:solidFill>
              <a:prstDash val="solid"/>
              <a:miter/>
              <a:headEnd type="none" w="med" len="med"/>
              <a:tailEnd type="none" w="med" len="med"/>
            </a:ln>
          </p:spPr>
          <p:txBody>
            <a:bodyPr anchor="t" anchorCtr="0"/>
            <a:p>
              <a:pPr algn="ctr" eaLnBrk="0" hangingPunct="0"/>
              <a:r>
                <a:rPr lang="zh-CN" altLang="en-US" sz="2800" dirty="0">
                  <a:solidFill>
                    <a:srgbClr val="7030A0"/>
                  </a:solidFill>
                  <a:latin typeface="楷体" panose="02010609060101010101" pitchFamily="49" charset="-122"/>
                  <a:ea typeface="楷体" panose="02010609060101010101" pitchFamily="49" charset="-122"/>
                </a:rPr>
                <a:t>备查账簿</a:t>
              </a:r>
              <a:endParaRPr lang="zh-CN" altLang="en-US" sz="2800" dirty="0">
                <a:solidFill>
                  <a:srgbClr val="7030A0"/>
                </a:solidFill>
                <a:latin typeface="楷体" panose="02010609060101010101" pitchFamily="49" charset="-122"/>
                <a:ea typeface="楷体" panose="02010609060101010101" pitchFamily="49" charset="-122"/>
              </a:endParaRPr>
            </a:p>
          </p:txBody>
        </p:sp>
        <p:sp>
          <p:nvSpPr>
            <p:cNvPr id="32792" name="Text Box 42"/>
            <p:cNvSpPr txBox="1"/>
            <p:nvPr/>
          </p:nvSpPr>
          <p:spPr>
            <a:xfrm>
              <a:off x="8115" y="11566"/>
              <a:ext cx="1080" cy="506"/>
            </a:xfrm>
            <a:prstGeom prst="rect">
              <a:avLst/>
            </a:prstGeom>
            <a:solidFill>
              <a:schemeClr val="bg1"/>
            </a:solidFill>
            <a:ln w="9525">
              <a:noFill/>
            </a:ln>
          </p:spPr>
          <p:txBody>
            <a:bodyPr anchor="t" anchorCtr="0"/>
            <a:p>
              <a:pPr algn="ctr" eaLnBrk="0" hangingPunct="0"/>
              <a:r>
                <a:rPr lang="zh-CN" altLang="en-US" sz="2800" dirty="0">
                  <a:solidFill>
                    <a:srgbClr val="003366"/>
                  </a:solidFill>
                  <a:latin typeface="楷体" panose="02010609060101010101" pitchFamily="49" charset="-122"/>
                  <a:ea typeface="楷体" panose="02010609060101010101" pitchFamily="49" charset="-122"/>
                </a:rPr>
                <a:t>总 账</a:t>
              </a:r>
              <a:endParaRPr lang="zh-CN" altLang="en-US" sz="2800" dirty="0">
                <a:solidFill>
                  <a:srgbClr val="003366"/>
                </a:solidFill>
                <a:latin typeface="楷体" panose="02010609060101010101" pitchFamily="49" charset="-122"/>
                <a:ea typeface="楷体" panose="02010609060101010101" pitchFamily="49" charset="-122"/>
              </a:endParaRPr>
            </a:p>
          </p:txBody>
        </p:sp>
      </p:grpSp>
      <p:sp>
        <p:nvSpPr>
          <p:cNvPr id="32793" name="AutoShape 30"/>
          <p:cNvSpPr/>
          <p:nvPr/>
        </p:nvSpPr>
        <p:spPr>
          <a:xfrm>
            <a:off x="8472488" y="3082925"/>
            <a:ext cx="1333500" cy="1209675"/>
          </a:xfrm>
          <a:prstGeom prst="cube">
            <a:avLst>
              <a:gd name="adj" fmla="val 3032"/>
            </a:avLst>
          </a:prstGeom>
          <a:solidFill>
            <a:srgbClr val="0000CC"/>
          </a:solidFill>
          <a:ln w="9525" cap="flat" cmpd="sng">
            <a:solidFill>
              <a:srgbClr val="000000"/>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2794" name="Text Box 31"/>
          <p:cNvSpPr txBox="1"/>
          <p:nvPr/>
        </p:nvSpPr>
        <p:spPr>
          <a:xfrm>
            <a:off x="8472488" y="3090863"/>
            <a:ext cx="1333500" cy="458787"/>
          </a:xfrm>
          <a:prstGeom prst="rect">
            <a:avLst/>
          </a:prstGeom>
          <a:solidFill>
            <a:schemeClr val="bg1"/>
          </a:solidFill>
          <a:ln w="9525">
            <a:noFill/>
          </a:ln>
        </p:spPr>
        <p:txBody>
          <a:bodyPr anchor="t" anchorCtr="0"/>
          <a:p>
            <a:pPr algn="ctr" eaLnBrk="0" hangingPunct="0"/>
            <a:r>
              <a:rPr lang="zh-CN" altLang="en-US" sz="2800" dirty="0">
                <a:latin typeface="楷体" panose="02010609060101010101" pitchFamily="49" charset="-122"/>
                <a:ea typeface="楷体" panose="02010609060101010101" pitchFamily="49" charset="-122"/>
              </a:rPr>
              <a:t>普通</a:t>
            </a:r>
            <a:endParaRPr lang="zh-CN" altLang="en-US" sz="2800" dirty="0">
              <a:latin typeface="楷体" panose="02010609060101010101" pitchFamily="49" charset="-122"/>
              <a:ea typeface="楷体" panose="02010609060101010101" pitchFamily="49" charset="-122"/>
            </a:endParaRPr>
          </a:p>
        </p:txBody>
      </p:sp>
      <p:sp>
        <p:nvSpPr>
          <p:cNvPr id="32795" name="Text Box 31"/>
          <p:cNvSpPr txBox="1"/>
          <p:nvPr/>
        </p:nvSpPr>
        <p:spPr>
          <a:xfrm>
            <a:off x="8472488" y="3716338"/>
            <a:ext cx="1333500" cy="458787"/>
          </a:xfrm>
          <a:prstGeom prst="rect">
            <a:avLst/>
          </a:prstGeom>
          <a:solidFill>
            <a:schemeClr val="bg1"/>
          </a:solidFill>
          <a:ln w="9525">
            <a:noFill/>
          </a:ln>
        </p:spPr>
        <p:txBody>
          <a:bodyPr anchor="t" anchorCtr="0"/>
          <a:p>
            <a:pPr algn="ctr" eaLnBrk="0" hangingPunct="0"/>
            <a:r>
              <a:rPr lang="zh-CN" altLang="en-US" sz="2800" dirty="0">
                <a:solidFill>
                  <a:srgbClr val="008000"/>
                </a:solidFill>
                <a:latin typeface="楷体" panose="02010609060101010101" pitchFamily="49" charset="-122"/>
                <a:ea typeface="楷体" panose="02010609060101010101" pitchFamily="49" charset="-122"/>
              </a:rPr>
              <a:t>特种</a:t>
            </a:r>
            <a:endParaRPr lang="zh-CN" altLang="en-US" sz="2800" dirty="0">
              <a:solidFill>
                <a:srgbClr val="008000"/>
              </a:solidFill>
              <a:latin typeface="楷体" panose="02010609060101010101" pitchFamily="49" charset="-122"/>
              <a:ea typeface="楷体" panose="02010609060101010101" pitchFamily="49" charset="-122"/>
            </a:endParaRPr>
          </a:p>
        </p:txBody>
      </p:sp>
      <p:sp>
        <p:nvSpPr>
          <p:cNvPr id="32796" name="Line 25"/>
          <p:cNvSpPr/>
          <p:nvPr/>
        </p:nvSpPr>
        <p:spPr>
          <a:xfrm>
            <a:off x="8091488" y="3716338"/>
            <a:ext cx="381000" cy="0"/>
          </a:xfrm>
          <a:prstGeom prst="line">
            <a:avLst/>
          </a:prstGeom>
          <a:ln w="28575" cap="flat" cmpd="sng">
            <a:solidFill>
              <a:srgbClr val="3366FF"/>
            </a:solidFill>
            <a:prstDash val="solid"/>
            <a:round/>
            <a:headEnd type="none" w="med" len="med"/>
            <a:tailEnd type="triangle" w="med" len="med"/>
          </a:ln>
        </p:spPr>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3"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rPr>
              <a:t>第四节  错账更正方法</a:t>
            </a:r>
            <a:endParaRPr lang="zh-CN" altLang="en-US" sz="3200" dirty="0">
              <a:solidFill>
                <a:srgbClr val="FF0000"/>
              </a:solidFill>
            </a:endParaRPr>
          </a:p>
        </p:txBody>
      </p:sp>
      <p:sp>
        <p:nvSpPr>
          <p:cNvPr id="584707" name="Rectangle 3"/>
          <p:cNvSpPr>
            <a:spLocks noGrp="1" noChangeArrowheads="1"/>
          </p:cNvSpPr>
          <p:nvPr>
            <p:ph idx="1"/>
          </p:nvPr>
        </p:nvSpPr>
        <p:spPr>
          <a:xfrm>
            <a:off x="956310" y="1174750"/>
            <a:ext cx="10405110" cy="4183380"/>
          </a:xfrm>
        </p:spPr>
        <p:txBody>
          <a:bodyPr vert="horz" wrap="square" lIns="91440" tIns="45720" rIns="91440" bIns="45720" numCol="1" anchor="t" anchorCtr="0" compatLnSpc="1"/>
          <a:lstStyle/>
          <a:p>
            <a:pPr marL="469900" marR="0" lvl="0" indent="-469900" algn="l" defTabSz="914400" rtl="0" eaLnBrk="1" fontAlgn="base" latinLnBrk="0" hangingPunct="1">
              <a:lnSpc>
                <a:spcPct val="150000"/>
              </a:lnSpc>
              <a:spcBef>
                <a:spcPct val="0"/>
              </a:spcBef>
              <a:spcAft>
                <a:spcPct val="0"/>
              </a:spcAft>
              <a:buClrTx/>
              <a:buSzTx/>
              <a:buFont typeface="Wingdings" panose="05000000000000000000" pitchFamily="2" charset="2"/>
              <a:buChar char="p"/>
              <a:defRPr/>
            </a:pPr>
            <a:r>
              <a:rPr kumimoji="0" lang="zh-CN" altLang="en-US" sz="2800" b="1" i="0" u="none" strike="noStrike" kern="0" cap="none" spc="0" normalizeH="0" baseline="0" noProof="0" dirty="0" smtClean="0">
                <a:ln>
                  <a:noFill/>
                </a:ln>
                <a:solidFill>
                  <a:srgbClr val="FF0000"/>
                </a:solidFill>
                <a:effectLst/>
                <a:uLnTx/>
                <a:uFillTx/>
                <a:latin typeface="+mn-ea"/>
                <a:ea typeface="+mn-ea"/>
                <a:cs typeface="+mn-cs"/>
              </a:rPr>
              <a:t>（二）个别检查法</a:t>
            </a:r>
            <a:endParaRPr kumimoji="0" lang="en-US" altLang="zh-CN" sz="2800" b="1" i="0" u="none" strike="noStrike" kern="0" cap="none" spc="0" normalizeH="0" baseline="0" noProof="0" dirty="0" smtClean="0">
              <a:ln>
                <a:noFill/>
              </a:ln>
              <a:solidFill>
                <a:srgbClr val="FF0000"/>
              </a:solidFill>
              <a:effectLst/>
              <a:uLnTx/>
              <a:uFillTx/>
              <a:latin typeface="+mn-ea"/>
              <a:ea typeface="+mn-ea"/>
              <a:cs typeface="+mn-cs"/>
            </a:endParaRPr>
          </a:p>
          <a:p>
            <a:pPr marL="469900" marR="0" lvl="0" indent="-469900" algn="l" defTabSz="914400" rtl="0" eaLnBrk="1" fontAlgn="base" latinLnBrk="0" hangingPunct="1">
              <a:lnSpc>
                <a:spcPct val="150000"/>
              </a:lnSpc>
              <a:spcBef>
                <a:spcPct val="0"/>
              </a:spcBef>
              <a:spcAft>
                <a:spcPct val="0"/>
              </a:spcAft>
              <a:buClrTx/>
              <a:buSzTx/>
              <a:buFont typeface="Wingdings 2" panose="05020102010507070707" pitchFamily="18" charset="2"/>
              <a:buNone/>
              <a:defRPr/>
            </a:pPr>
            <a:r>
              <a:rPr kumimoji="0" lang="en-US" altLang="zh-CN" sz="2800" b="1" i="0" u="none" strike="noStrike" kern="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cs"/>
              </a:rPr>
              <a:t>2.</a:t>
            </a:r>
            <a:r>
              <a:rPr kumimoji="0" lang="zh-CN" altLang="en-US" sz="2800" b="1" i="0" u="none" strike="noStrike" kern="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cs"/>
              </a:rPr>
              <a:t>除九法：</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数字错位。借贷</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差额除以</a:t>
            </a:r>
            <a:r>
              <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9</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50000"/>
              </a:lnSpc>
              <a:spcBef>
                <a:spcPct val="0"/>
              </a:spcBef>
              <a:spcAft>
                <a:spcPct val="0"/>
              </a:spcAft>
              <a:buClr>
                <a:srgbClr val="FF0000"/>
              </a:buClr>
              <a:buSzTx/>
              <a:buFont typeface="Wingdings" panose="05000000000000000000" charset="0"/>
              <a:buChar char="p"/>
              <a:defRPr/>
            </a:pPr>
            <a:r>
              <a:rPr kumimoji="0" lang="en-US" altLang="zh-CN" sz="2800" b="1"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rPr>
              <a:t>【</a:t>
            </a:r>
            <a:r>
              <a:rPr kumimoji="0" lang="zh-CN" altLang="en-US" sz="2800" b="1"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rPr>
              <a:t>例</a:t>
            </a:r>
            <a:r>
              <a:rPr kumimoji="0" lang="en-US" altLang="zh-CN" sz="2800" b="1"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rPr>
              <a:t>】</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若</a:t>
            </a:r>
            <a:r>
              <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4 9</a:t>
            </a:r>
            <a:r>
              <a:rPr kumimoji="0" lang="en-US" altLang="zh-CN" sz="2800" b="1" i="0" u="none" strike="noStrike" kern="0" cap="none" spc="0" normalizeH="0" baseline="0" noProof="0" dirty="0" smtClean="0">
                <a:ln>
                  <a:noFill/>
                </a:ln>
                <a:solidFill>
                  <a:srgbClr val="C00000"/>
                </a:solidFill>
                <a:effectLst/>
                <a:uLnTx/>
                <a:uFillTx/>
                <a:latin typeface="楷体" panose="02010609060101010101" pitchFamily="49" charset="-122"/>
                <a:ea typeface="楷体" panose="02010609060101010101" pitchFamily="49" charset="-122"/>
                <a:cs typeface="+mn-cs"/>
              </a:rPr>
              <a:t>85</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颠倒为</a:t>
            </a:r>
            <a:r>
              <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4 9</a:t>
            </a:r>
            <a:r>
              <a:rPr kumimoji="0" lang="en-US" altLang="zh-CN" sz="2800" b="1" i="0" u="none" strike="noStrike" kern="0" cap="none" spc="0" normalizeH="0" baseline="0" noProof="0" dirty="0" smtClean="0">
                <a:ln>
                  <a:noFill/>
                </a:ln>
                <a:solidFill>
                  <a:srgbClr val="C00000"/>
                </a:solidFill>
                <a:effectLst/>
                <a:uLnTx/>
                <a:uFillTx/>
                <a:latin typeface="楷体" panose="02010609060101010101" pitchFamily="49" charset="-122"/>
                <a:ea typeface="楷体" panose="02010609060101010101" pitchFamily="49" charset="-122"/>
                <a:cs typeface="+mn-cs"/>
              </a:rPr>
              <a:t>58</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。则借方合计</a:t>
            </a:r>
            <a:r>
              <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695 000</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；贷方合计</a:t>
            </a:r>
            <a:r>
              <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694 973</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。双方差额</a:t>
            </a:r>
            <a:r>
              <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27</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27÷9=3</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 </a:t>
            </a:r>
            <a:endPar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90855" marR="0" lvl="0" indent="-45720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zh-CN" altLang="en-US" sz="2800" b="1" i="0" u="none" strike="noStrike" kern="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cs"/>
              </a:rPr>
              <a:t>方法：</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商数为被颠倒两数之差（</a:t>
            </a:r>
            <a:r>
              <a:rPr kumimoji="0" lang="en-US" altLang="zh-CN" sz="2800" b="1" i="0" u="none" strike="noStrike" kern="0" cap="none" spc="0" normalizeH="0" baseline="0" noProof="0" dirty="0" smtClean="0">
                <a:ln>
                  <a:noFill/>
                </a:ln>
                <a:solidFill>
                  <a:srgbClr val="C00000"/>
                </a:solidFill>
                <a:effectLst/>
                <a:uLnTx/>
                <a:uFillTx/>
                <a:latin typeface="楷体" panose="02010609060101010101" pitchFamily="49" charset="-122"/>
                <a:ea typeface="楷体" panose="02010609060101010101" pitchFamily="49" charset="-122"/>
                <a:cs typeface="+mn-cs"/>
                <a:sym typeface="+mn-ea"/>
              </a:rPr>
              <a:t>3</a:t>
            </a:r>
            <a:r>
              <a:rPr kumimoji="0" lang="en-US" altLang="zh-CN" sz="2800" b="1" i="0" u="none" strike="noStrike" kern="0" cap="none" spc="0" normalizeH="0" baseline="0" noProof="0" dirty="0" smtClean="0">
                <a:ln>
                  <a:noFill/>
                </a:ln>
                <a:solidFill>
                  <a:srgbClr val="C00000"/>
                </a:solidFill>
                <a:effectLst/>
                <a:uLnTx/>
                <a:uFillTx/>
                <a:latin typeface="楷体" panose="02010609060101010101" pitchFamily="49" charset="-122"/>
                <a:ea typeface="楷体" panose="02010609060101010101" pitchFamily="49" charset="-122"/>
                <a:cs typeface="+mn-cs"/>
              </a:rPr>
              <a:t>=</a:t>
            </a:r>
            <a:r>
              <a:rPr kumimoji="0" lang="en-US" altLang="zh-CN" sz="2800" b="1" i="0" u="none" strike="noStrike" kern="0" cap="none" spc="0" normalizeH="0" baseline="0" noProof="0" dirty="0" smtClean="0">
                <a:ln>
                  <a:noFill/>
                </a:ln>
                <a:solidFill>
                  <a:srgbClr val="C00000"/>
                </a:solidFill>
                <a:effectLst/>
                <a:uLnTx/>
                <a:uFillTx/>
                <a:latin typeface="楷体" panose="02010609060101010101" pitchFamily="49" charset="-122"/>
                <a:ea typeface="楷体" panose="02010609060101010101" pitchFamily="49" charset="-122"/>
                <a:cs typeface="+mn-cs"/>
                <a:sym typeface="+mn-ea"/>
              </a:rPr>
              <a:t>8-5</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90855" marR="0" lvl="0" indent="-45720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若是</a:t>
            </a:r>
            <a:r>
              <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4985</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写成了</a:t>
            </a:r>
            <a:r>
              <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4895</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呢？</a:t>
            </a:r>
            <a:endPar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2" name="矩形 1"/>
          <p:cNvSpPr/>
          <p:nvPr/>
        </p:nvSpPr>
        <p:spPr>
          <a:xfrm>
            <a:off x="1992313" y="5357813"/>
            <a:ext cx="8107362" cy="1383665"/>
          </a:xfrm>
          <a:prstGeom prst="rect">
            <a:avLst/>
          </a:prstGeom>
          <a:solidFill>
            <a:schemeClr val="bg1"/>
          </a:solidFill>
          <a:ln w="25400" cap="flat" cmpd="sng">
            <a:solidFill>
              <a:schemeClr val="accent2"/>
            </a:solidFill>
            <a:prstDash val="solid"/>
            <a:miter/>
            <a:headEnd type="none" w="med" len="med"/>
            <a:tailEnd type="none" w="med" len="med"/>
          </a:ln>
        </p:spPr>
        <p:txBody>
          <a:bodyPr wrap="square" anchor="t" anchorCtr="0">
            <a:spAutoFit/>
          </a:bodyPr>
          <a:p>
            <a:pPr>
              <a:lnSpc>
                <a:spcPct val="150000"/>
              </a:lnSpc>
            </a:pPr>
            <a:r>
              <a:rPr lang="zh-CN" altLang="en-US" sz="2800" dirty="0">
                <a:latin typeface="仿宋" panose="02010609060101010101" pitchFamily="49" charset="-122"/>
                <a:ea typeface="仿宋" panose="02010609060101010101" pitchFamily="49" charset="-122"/>
              </a:rPr>
              <a:t>同理，</a:t>
            </a:r>
            <a:r>
              <a:rPr lang="en-US" altLang="zh-CN" sz="2800" dirty="0">
                <a:latin typeface="仿宋" panose="02010609060101010101" pitchFamily="49" charset="-122"/>
                <a:ea typeface="仿宋" panose="02010609060101010101" pitchFamily="49" charset="-122"/>
              </a:rPr>
              <a:t>4985-4895=90/9=10</a:t>
            </a:r>
            <a:r>
              <a:rPr lang="zh-CN" altLang="en-US" sz="2800" dirty="0">
                <a:latin typeface="仿宋" panose="02010609060101010101" pitchFamily="49" charset="-122"/>
                <a:ea typeface="仿宋" panose="02010609060101010101" pitchFamily="49" charset="-122"/>
              </a:rPr>
              <a:t>，十位与百位数相差</a:t>
            </a:r>
            <a:r>
              <a:rPr lang="en-US" altLang="zh-CN" sz="2800" dirty="0">
                <a:latin typeface="仿宋" panose="02010609060101010101" pitchFamily="49" charset="-122"/>
                <a:ea typeface="仿宋" panose="02010609060101010101" pitchFamily="49" charset="-122"/>
              </a:rPr>
              <a:t>1</a:t>
            </a:r>
            <a:r>
              <a:rPr lang="zh-CN" altLang="en-US" sz="2800" dirty="0">
                <a:latin typeface="仿宋" panose="02010609060101010101" pitchFamily="49" charset="-122"/>
                <a:ea typeface="仿宋" panose="02010609060101010101" pitchFamily="49" charset="-122"/>
              </a:rPr>
              <a:t>；</a:t>
            </a:r>
            <a:endParaRPr lang="en-US" altLang="zh-CN" sz="2800" dirty="0">
              <a:latin typeface="仿宋" panose="02010609060101010101" pitchFamily="49" charset="-122"/>
              <a:ea typeface="仿宋" panose="02010609060101010101" pitchFamily="49" charset="-122"/>
            </a:endParaRPr>
          </a:p>
          <a:p>
            <a:pPr>
              <a:lnSpc>
                <a:spcPct val="150000"/>
              </a:lnSpc>
            </a:pPr>
            <a:r>
              <a:rPr lang="zh-CN" altLang="en-US" sz="2800" dirty="0">
                <a:latin typeface="仿宋" panose="02010609060101010101" pitchFamily="49" charset="-122"/>
                <a:ea typeface="仿宋" panose="02010609060101010101" pitchFamily="49" charset="-122"/>
              </a:rPr>
              <a:t>商为个位，个十位颠倒；商为十位，十百位颠倒。</a:t>
            </a:r>
            <a:endParaRPr lang="zh-CN" altLang="en-US" sz="2800"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1" name="页脚占位符 4"/>
          <p:cNvSpPr>
            <a:spLocks noGrp="1"/>
          </p:cNvSpPr>
          <p:nvPr>
            <p:ph type="ftr" sz="quarter" idx="4294967295"/>
          </p:nvPr>
        </p:nvSpPr>
        <p:spPr>
          <a:xfrm>
            <a:off x="3790951" y="6245225"/>
            <a:ext cx="4610100"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sp>
        <p:nvSpPr>
          <p:cNvPr id="122882"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rPr>
              <a:t>第四节  错账更正方法</a:t>
            </a:r>
            <a:endParaRPr lang="zh-CN" altLang="en-US" sz="3200" dirty="0">
              <a:solidFill>
                <a:srgbClr val="FF0000"/>
              </a:solidFill>
            </a:endParaRPr>
          </a:p>
        </p:txBody>
      </p:sp>
      <p:sp>
        <p:nvSpPr>
          <p:cNvPr id="585731" name="Rectangle 3"/>
          <p:cNvSpPr>
            <a:spLocks noGrp="1" noChangeArrowheads="1"/>
          </p:cNvSpPr>
          <p:nvPr>
            <p:ph idx="1"/>
          </p:nvPr>
        </p:nvSpPr>
        <p:spPr>
          <a:xfrm>
            <a:off x="870585" y="1196975"/>
            <a:ext cx="10622280" cy="4968875"/>
          </a:xfrm>
        </p:spPr>
        <p:txBody>
          <a:bodyPr vert="horz" wrap="square" lIns="91440" tIns="45720" rIns="91440" bIns="45720" numCol="1" anchor="t" anchorCtr="0" compatLnSpc="1"/>
          <a:lstStyle/>
          <a:p>
            <a:pPr marL="469900" marR="0" lvl="0" indent="-469900" algn="l" defTabSz="914400" rtl="0" eaLnBrk="1" fontAlgn="base" latinLnBrk="0" hangingPunct="1">
              <a:lnSpc>
                <a:spcPct val="150000"/>
              </a:lnSpc>
              <a:spcBef>
                <a:spcPts val="0"/>
              </a:spcBef>
              <a:spcAft>
                <a:spcPct val="0"/>
              </a:spcAft>
              <a:buClr>
                <a:schemeClr val="accent2"/>
              </a:buClr>
              <a:buSzTx/>
              <a:buFont typeface="Wingdings 2" panose="05020102010507070707" pitchFamily="18" charset="2"/>
              <a:buNone/>
              <a:defRPr/>
            </a:pPr>
            <a:r>
              <a:rPr kumimoji="0" lang="zh-CN" altLang="en-US" sz="3000" b="1" i="0" u="none" strike="noStrike" kern="0" cap="none" spc="0" normalizeH="0" baseline="0" noProof="0" dirty="0" smtClean="0">
                <a:ln>
                  <a:noFill/>
                </a:ln>
                <a:solidFill>
                  <a:srgbClr val="FF0000"/>
                </a:solidFill>
                <a:effectLst/>
                <a:uLnTx/>
                <a:uFillTx/>
                <a:latin typeface="+mn-ea"/>
                <a:ea typeface="+mn-ea"/>
                <a:cs typeface="+mn-cs"/>
              </a:rPr>
              <a:t>一、错账查找方法</a:t>
            </a:r>
            <a:endParaRPr kumimoji="0" lang="zh-CN" altLang="en-US" sz="3000" b="1" i="0" u="none" strike="noStrike" kern="0" cap="none" spc="0" normalizeH="0" baseline="0" noProof="0" dirty="0" smtClean="0">
              <a:ln>
                <a:noFill/>
              </a:ln>
              <a:solidFill>
                <a:srgbClr val="FF0000"/>
              </a:solidFill>
              <a:effectLst/>
              <a:uLnTx/>
              <a:uFillTx/>
              <a:latin typeface="+mn-ea"/>
              <a:ea typeface="+mn-ea"/>
              <a:cs typeface="+mn-cs"/>
            </a:endParaRPr>
          </a:p>
          <a:p>
            <a:pPr marL="469900" marR="0" lvl="0" indent="-469900" algn="l" defTabSz="914400" rtl="0" eaLnBrk="1" fontAlgn="base" latinLnBrk="0" hangingPunct="1">
              <a:lnSpc>
                <a:spcPct val="150000"/>
              </a:lnSpc>
              <a:spcBef>
                <a:spcPts val="0"/>
              </a:spcBef>
              <a:spcAft>
                <a:spcPct val="0"/>
              </a:spcAft>
              <a:buClr>
                <a:schemeClr val="accent2"/>
              </a:buClr>
              <a:buSzTx/>
              <a:buFont typeface="Wingdings 2" panose="05020102010507070707" pitchFamily="18" charset="2"/>
              <a:buNone/>
              <a:defRPr/>
            </a:pPr>
            <a:r>
              <a:rPr kumimoji="0" lang="zh-CN" altLang="en-US" sz="3000" b="1" i="0" u="none" strike="noStrike" kern="0" cap="none" spc="0" normalizeH="0" baseline="0" noProof="0" dirty="0" smtClean="0">
                <a:ln>
                  <a:noFill/>
                </a:ln>
                <a:solidFill>
                  <a:srgbClr val="0033CC"/>
                </a:solidFill>
                <a:effectLst/>
                <a:uLnTx/>
                <a:uFillTx/>
                <a:latin typeface="+mn-ea"/>
                <a:ea typeface="+mn-ea"/>
                <a:cs typeface="+mn-cs"/>
              </a:rPr>
              <a:t>（三）全面检查法</a:t>
            </a:r>
            <a:endParaRPr kumimoji="0" lang="zh-CN" altLang="en-US" sz="3000" b="1" i="0" u="none" strike="noStrike" kern="0" cap="none" spc="0" normalizeH="0" baseline="0" noProof="0" dirty="0" smtClean="0">
              <a:ln>
                <a:noFill/>
              </a:ln>
              <a:solidFill>
                <a:srgbClr val="0033CC"/>
              </a:solidFill>
              <a:effectLst/>
              <a:uLnTx/>
              <a:uFillTx/>
              <a:latin typeface="+mn-ea"/>
              <a:ea typeface="+mn-ea"/>
              <a:cs typeface="+mn-cs"/>
            </a:endParaRPr>
          </a:p>
          <a:p>
            <a:pPr marL="469900" marR="0" lvl="0" indent="-469900" algn="l" defTabSz="914400" rtl="0" eaLnBrk="1" fontAlgn="base" latinLnBrk="0" hangingPunct="1">
              <a:lnSpc>
                <a:spcPct val="150000"/>
              </a:lnSpc>
              <a:spcBef>
                <a:spcPts val="0"/>
              </a:spcBef>
              <a:spcAft>
                <a:spcPct val="0"/>
              </a:spcAft>
              <a:buClr>
                <a:srgbClr val="FF0000"/>
              </a:buClr>
              <a:buSzTx/>
              <a:buFont typeface="Wingdings" panose="05000000000000000000" pitchFamily="2" charset="2"/>
              <a:buChar char="p"/>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对一段时期的账目全面核对的检查方法。</a:t>
            </a:r>
            <a:endParaRPr kumimoji="0" lang="zh-CN" altLang="en-US" sz="3000" b="1" i="0" u="none" strike="noStrike" kern="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50000"/>
              </a:lnSpc>
              <a:spcBef>
                <a:spcPts val="0"/>
              </a:spcBef>
              <a:spcAft>
                <a:spcPct val="0"/>
              </a:spcAft>
              <a:buClr>
                <a:schemeClr val="accent2"/>
              </a:buClr>
              <a:buSzTx/>
              <a:buFont typeface="Wingdings" panose="05000000000000000000" pitchFamily="2" charset="2"/>
              <a:buChar char="Ø"/>
              <a:defRPr/>
            </a:pPr>
            <a:r>
              <a:rPr kumimoji="0" lang="en-US" altLang="zh-CN" sz="3000" b="1" i="0" u="none" strike="noStrike" kern="0" cap="none" spc="0" normalizeH="0" baseline="0" noProof="0" dirty="0" smtClean="0">
                <a:ln>
                  <a:noFill/>
                </a:ln>
                <a:solidFill>
                  <a:schemeClr val="accent2"/>
                </a:solidFill>
                <a:effectLst/>
                <a:uLnTx/>
                <a:uFillTx/>
                <a:latin typeface="楷体" panose="02010609060101010101" pitchFamily="49" charset="-122"/>
                <a:ea typeface="楷体" panose="02010609060101010101" pitchFamily="49" charset="-122"/>
                <a:cs typeface="+mn-cs"/>
              </a:rPr>
              <a:t>1.</a:t>
            </a:r>
            <a:r>
              <a:rPr kumimoji="0" lang="zh-CN" altLang="en-US" sz="3000" b="1" i="0" u="none" strike="noStrike" kern="0" cap="none" spc="0" normalizeH="0" baseline="0" noProof="0" dirty="0" smtClean="0">
                <a:ln>
                  <a:noFill/>
                </a:ln>
                <a:solidFill>
                  <a:schemeClr val="accent2"/>
                </a:solidFill>
                <a:effectLst/>
                <a:uLnTx/>
                <a:uFillTx/>
                <a:latin typeface="楷体" panose="02010609060101010101" pitchFamily="49" charset="-122"/>
                <a:ea typeface="楷体" panose="02010609060101010101" pitchFamily="49" charset="-122"/>
                <a:cs typeface="+mn-cs"/>
              </a:rPr>
              <a:t>顺查法：</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指按会计核算程序，从会计凭证到账簿查错。</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50000"/>
              </a:lnSpc>
              <a:spcBef>
                <a:spcPts val="0"/>
              </a:spcBef>
              <a:spcAft>
                <a:spcPct val="0"/>
              </a:spcAft>
              <a:buClr>
                <a:schemeClr val="accent2"/>
              </a:buClr>
              <a:buSzTx/>
              <a:buFont typeface="Wingdings" panose="05000000000000000000" pitchFamily="2" charset="2"/>
              <a:buChar char="Ø"/>
              <a:defRPr/>
            </a:pPr>
            <a:r>
              <a:rPr kumimoji="0" lang="en-US" altLang="zh-CN" sz="3000" b="1" i="0" u="none" strike="noStrike" kern="0" cap="none" spc="0" normalizeH="0" baseline="0" noProof="0" dirty="0" smtClean="0">
                <a:ln>
                  <a:noFill/>
                </a:ln>
                <a:solidFill>
                  <a:schemeClr val="accent2"/>
                </a:solidFill>
                <a:effectLst/>
                <a:uLnTx/>
                <a:uFillTx/>
                <a:latin typeface="楷体" panose="02010609060101010101" pitchFamily="49" charset="-122"/>
                <a:ea typeface="楷体" panose="02010609060101010101" pitchFamily="49" charset="-122"/>
                <a:cs typeface="+mn-cs"/>
              </a:rPr>
              <a:t>2.</a:t>
            </a:r>
            <a:r>
              <a:rPr kumimoji="0" lang="zh-CN" altLang="en-US" sz="3000" b="1" i="0" u="none" strike="noStrike" kern="0" cap="none" spc="0" normalizeH="0" baseline="0" noProof="0" dirty="0" smtClean="0">
                <a:ln>
                  <a:noFill/>
                </a:ln>
                <a:solidFill>
                  <a:schemeClr val="accent2"/>
                </a:solidFill>
                <a:effectLst/>
                <a:uLnTx/>
                <a:uFillTx/>
                <a:latin typeface="楷体" panose="02010609060101010101" pitchFamily="49" charset="-122"/>
                <a:ea typeface="楷体" panose="02010609060101010101" pitchFamily="49" charset="-122"/>
                <a:cs typeface="+mn-cs"/>
              </a:rPr>
              <a:t>逆查法：</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指与会计核算程序相反，从账簿到凭证，逆向查找。（实务中更多采用） </a:t>
            </a:r>
            <a:endParaRPr kumimoji="0" lang="zh-CN" altLang="en-US" sz="3000" b="1" i="0" u="none" strike="noStrike" kern="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ea"/>
            </a:endParaRPr>
          </a:p>
          <a:p>
            <a:pPr marL="929005" marR="0" lvl="1" indent="-457200" algn="l" defTabSz="914400" rtl="0" eaLnBrk="1" fontAlgn="base" latinLnBrk="0" hangingPunct="1">
              <a:lnSpc>
                <a:spcPct val="150000"/>
              </a:lnSpc>
              <a:spcBef>
                <a:spcPts val="0"/>
              </a:spcBef>
              <a:spcAft>
                <a:spcPct val="0"/>
              </a:spcAft>
              <a:buClr>
                <a:schemeClr val="accent2"/>
              </a:buClr>
              <a:buSzTx/>
              <a:buFont typeface="Wingdings 2" panose="05020102010507070707" pitchFamily="18" charset="2"/>
              <a:buNone/>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   </a:t>
            </a:r>
            <a:endParaRPr kumimoji="0" lang="zh-CN" altLang="en-US" sz="3000" b="1" i="0" u="none" strike="noStrike" kern="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ea"/>
            </a:endParaRPr>
          </a:p>
          <a:p>
            <a:pPr marL="929005" marR="0" lvl="1" indent="-457200" algn="l" defTabSz="914400" rtl="0" eaLnBrk="1" fontAlgn="base" latinLnBrk="0" hangingPunct="1">
              <a:lnSpc>
                <a:spcPct val="150000"/>
              </a:lnSpc>
              <a:spcBef>
                <a:spcPts val="0"/>
              </a:spcBef>
              <a:spcAft>
                <a:spcPct val="0"/>
              </a:spcAft>
              <a:buClr>
                <a:schemeClr val="accent2"/>
              </a:buClr>
              <a:buSzTx/>
              <a:buFont typeface="Wingdings 2" panose="05020102010507070707" pitchFamily="18" charset="2"/>
              <a:buNone/>
              <a:defRPr/>
            </a:pPr>
            <a:endParaRPr kumimoji="0" lang="zh-CN" altLang="en-US" sz="3000" b="1" i="0" u="none" strike="noStrike" kern="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ea"/>
            </a:endParaRPr>
          </a:p>
          <a:p>
            <a:pPr marL="929005" marR="0" lvl="1" indent="-457200" algn="l" defTabSz="914400" rtl="0" eaLnBrk="1" fontAlgn="base" latinLnBrk="0" hangingPunct="1">
              <a:lnSpc>
                <a:spcPct val="150000"/>
              </a:lnSpc>
              <a:spcBef>
                <a:spcPts val="0"/>
              </a:spcBef>
              <a:spcAft>
                <a:spcPct val="0"/>
              </a:spcAft>
              <a:buClr>
                <a:schemeClr val="accent2"/>
              </a:buClr>
              <a:buSzTx/>
              <a:buFont typeface="Wingdings" panose="05000000000000000000" pitchFamily="2" charset="2"/>
              <a:buNone/>
              <a:defRPr/>
            </a:pPr>
            <a:endParaRPr kumimoji="0" lang="en-US" altLang="zh-CN" sz="3000" b="1" i="0" u="none" strike="noStrike" kern="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6"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rPr>
              <a:t>第四节  错账更正方法</a:t>
            </a:r>
            <a:endParaRPr lang="zh-CN" altLang="en-US" sz="3200" dirty="0">
              <a:solidFill>
                <a:srgbClr val="FF0000"/>
              </a:solidFill>
            </a:endParaRPr>
          </a:p>
        </p:txBody>
      </p:sp>
      <p:sp>
        <p:nvSpPr>
          <p:cNvPr id="657411" name="Rectangle 3"/>
          <p:cNvSpPr>
            <a:spLocks noGrp="1" noChangeArrowheads="1"/>
          </p:cNvSpPr>
          <p:nvPr>
            <p:ph idx="1"/>
          </p:nvPr>
        </p:nvSpPr>
        <p:spPr/>
        <p:txBody>
          <a:bodyPr vert="horz" wrap="square" lIns="91440" tIns="45720" rIns="91440" bIns="45720" numCol="1" anchor="t" anchorCtr="0" compatLnSpc="1"/>
          <a:lstStyle/>
          <a:p>
            <a:pPr marL="469900" marR="0" lvl="0" indent="-469900" algn="just"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r>
              <a:rPr kumimoji="0" lang="zh-CN" altLang="en-US" sz="3200" b="1" i="0" u="none" strike="noStrike" kern="0" cap="none" spc="0" normalizeH="0" baseline="0" noProof="0" dirty="0" smtClean="0">
                <a:ln>
                  <a:noFill/>
                </a:ln>
                <a:solidFill>
                  <a:srgbClr val="FF0000"/>
                </a:solidFill>
                <a:effectLst/>
                <a:uLnTx/>
                <a:uFillTx/>
                <a:latin typeface="+mn-ea"/>
                <a:ea typeface="+mn-ea"/>
                <a:cs typeface="+mn-cs"/>
              </a:rPr>
              <a:t>二、错账更正方法 </a:t>
            </a:r>
            <a:endParaRPr kumimoji="0" lang="zh-CN" altLang="en-US" sz="3200" b="1" i="0" u="none" strike="noStrike" kern="0" cap="none" spc="0" normalizeH="0" baseline="0" noProof="0" dirty="0" smtClean="0">
              <a:ln>
                <a:noFill/>
              </a:ln>
              <a:solidFill>
                <a:srgbClr val="FF0000"/>
              </a:solidFill>
              <a:effectLst/>
              <a:uLnTx/>
              <a:uFillTx/>
              <a:latin typeface="+mn-ea"/>
              <a:ea typeface="+mn-ea"/>
              <a:cs typeface="+mn-cs"/>
            </a:endParaRPr>
          </a:p>
          <a:p>
            <a:pPr marL="469900" marR="0" lvl="0" indent="-469900" algn="just"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zh-CN" altLang="en-US" sz="32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如果账簿记录发生错误，不允许用涂改、挖补、刮擦、药水消除字迹等方法更改，必须用正确的会计方法予以更正。</a:t>
            </a:r>
            <a:endParaRPr kumimoji="0" lang="zh-CN" altLang="en-US" sz="32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just"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endParaRPr kumimoji="0" lang="zh-CN" altLang="en-US" sz="32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endParaRPr kumimoji="0" lang="en-US" altLang="zh-CN" sz="32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30"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rPr>
              <a:t>第四节  错账更正方法</a:t>
            </a:r>
            <a:endParaRPr lang="zh-CN" altLang="en-US" sz="3200" dirty="0">
              <a:solidFill>
                <a:srgbClr val="FF0000"/>
              </a:solidFill>
            </a:endParaRPr>
          </a:p>
        </p:txBody>
      </p:sp>
      <p:sp>
        <p:nvSpPr>
          <p:cNvPr id="586755" name="Rectangle 3"/>
          <p:cNvSpPr>
            <a:spLocks noGrp="1" noChangeArrowheads="1"/>
          </p:cNvSpPr>
          <p:nvPr>
            <p:ph idx="1"/>
          </p:nvPr>
        </p:nvSpPr>
        <p:spPr>
          <a:xfrm>
            <a:off x="767080" y="1214755"/>
            <a:ext cx="10428605" cy="2286000"/>
          </a:xfrm>
        </p:spPr>
        <p:txBody>
          <a:bodyPr vert="horz" wrap="square" lIns="91440" tIns="45720" rIns="91440" bIns="45720" numCol="1" anchor="t" anchorCtr="0" compatLnSpc="1"/>
          <a:lstStyle/>
          <a:p>
            <a:pPr marL="469900" marR="0" lvl="0" indent="-469900" algn="l" defTabSz="914400" rtl="0" eaLnBrk="1" fontAlgn="base" latinLnBrk="0" hangingPunct="1">
              <a:lnSpc>
                <a:spcPct val="150000"/>
              </a:lnSpc>
              <a:spcBef>
                <a:spcPct val="0"/>
              </a:spcBef>
              <a:spcAft>
                <a:spcPct val="0"/>
              </a:spcAft>
              <a:buClr>
                <a:srgbClr val="FF0000"/>
              </a:buClr>
              <a:buSzTx/>
              <a:buFont typeface="Wingdings" panose="05000000000000000000" charset="0"/>
              <a:buChar char="p"/>
              <a:defRPr/>
            </a:pPr>
            <a:r>
              <a:rPr kumimoji="0" lang="zh-CN" altLang="en-US" sz="3000" b="1" i="0" u="none" strike="noStrike" kern="0" cap="none" spc="0" normalizeH="0" baseline="0" noProof="0" dirty="0" smtClean="0">
                <a:ln>
                  <a:noFill/>
                </a:ln>
                <a:solidFill>
                  <a:srgbClr val="FF0000"/>
                </a:solidFill>
                <a:effectLst/>
                <a:uLnTx/>
                <a:uFillTx/>
                <a:latin typeface="+mn-ea"/>
                <a:ea typeface="+mn-ea"/>
                <a:cs typeface="+mn-cs"/>
              </a:rPr>
              <a:t>二、错账更正方法 </a:t>
            </a:r>
            <a:r>
              <a:rPr kumimoji="0" lang="en-US" altLang="zh-CN" sz="3000" b="1" i="0" u="none" strike="noStrike" kern="0" cap="none" spc="0" normalizeH="0" baseline="0" noProof="0" dirty="0" smtClean="0">
                <a:ln>
                  <a:noFill/>
                </a:ln>
                <a:solidFill>
                  <a:srgbClr val="FF0000"/>
                </a:solidFill>
                <a:effectLst/>
                <a:uLnTx/>
                <a:uFillTx/>
                <a:latin typeface="+mn-ea"/>
                <a:ea typeface="+mn-ea"/>
                <a:cs typeface="+mn-cs"/>
              </a:rPr>
              <a:t>—</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类型与更正方法</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50000"/>
              </a:lnSpc>
              <a:spcBef>
                <a:spcPct val="0"/>
              </a:spcBef>
              <a:spcAft>
                <a:spcPct val="0"/>
              </a:spcAft>
              <a:buClr>
                <a:srgbClr val="FF0000"/>
              </a:buClr>
              <a:buSzTx/>
              <a:buFont typeface="Wingdings" panose="05000000000000000000" charset="0"/>
              <a:buChar char="Ø"/>
              <a:defRPr/>
            </a:pPr>
            <a:r>
              <a:rPr kumimoji="0" lang="zh-CN" altLang="en-US" sz="3000" b="1" i="0" u="none" strike="noStrike" kern="0" cap="none" spc="0" normalizeH="0" baseline="0" noProof="0" dirty="0" smtClean="0">
                <a:ln>
                  <a:noFill/>
                </a:ln>
                <a:solidFill>
                  <a:srgbClr val="0000CC"/>
                </a:solidFill>
                <a:effectLst/>
                <a:uLnTx/>
                <a:uFillTx/>
                <a:latin typeface="楷体" panose="02010609060101010101" pitchFamily="49" charset="-122"/>
                <a:ea typeface="楷体" panose="02010609060101010101" pitchFamily="49" charset="-122"/>
                <a:cs typeface="+mn-ea"/>
              </a:rPr>
              <a:t>错账类型一：</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记账凭证正确，账簿错误：</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469900" marR="0" lvl="0" indent="-469900" algn="l" defTabSz="914400" rtl="0" eaLnBrk="1" fontAlgn="base" latinLnBrk="0" hangingPunct="1">
              <a:lnSpc>
                <a:spcPct val="150000"/>
              </a:lnSpc>
              <a:spcBef>
                <a:spcPct val="0"/>
              </a:spcBef>
              <a:spcAft>
                <a:spcPct val="0"/>
              </a:spcAft>
              <a:buClr>
                <a:srgbClr val="FF0000"/>
              </a:buClr>
              <a:buSzTx/>
              <a:buFont typeface="Wingdings" panose="05000000000000000000" charset="0"/>
              <a:buChar char="Ø"/>
              <a:defRPr/>
            </a:pPr>
            <a:r>
              <a:rPr kumimoji="0" lang="zh-CN" altLang="en-US" sz="3000" b="1" i="0" u="none" strike="noStrike" kern="0" cap="none" spc="0" normalizeH="0" baseline="0" noProof="0" dirty="0" smtClean="0">
                <a:ln>
                  <a:noFill/>
                </a:ln>
                <a:solidFill>
                  <a:srgbClr val="0000CC"/>
                </a:solidFill>
                <a:effectLst/>
                <a:uLnTx/>
                <a:uFillTx/>
                <a:latin typeface="楷体" panose="02010609060101010101" pitchFamily="49" charset="-122"/>
                <a:ea typeface="楷体" panose="02010609060101010101" pitchFamily="49" charset="-122"/>
                <a:cs typeface="+mn-ea"/>
              </a:rPr>
              <a:t>方法：</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划线更正法</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p:txBody>
      </p:sp>
      <p:grpSp>
        <p:nvGrpSpPr>
          <p:cNvPr id="124932" name="Group 4"/>
          <p:cNvGrpSpPr/>
          <p:nvPr/>
        </p:nvGrpSpPr>
        <p:grpSpPr>
          <a:xfrm>
            <a:off x="2095500" y="3438525"/>
            <a:ext cx="8001000" cy="2798763"/>
            <a:chOff x="768" y="1392"/>
            <a:chExt cx="4363" cy="1902"/>
          </a:xfrm>
        </p:grpSpPr>
        <p:sp>
          <p:nvSpPr>
            <p:cNvPr id="124933" name="Text Box 5"/>
            <p:cNvSpPr txBox="1"/>
            <p:nvPr/>
          </p:nvSpPr>
          <p:spPr>
            <a:xfrm>
              <a:off x="768" y="1392"/>
              <a:ext cx="4363" cy="1902"/>
            </a:xfrm>
            <a:prstGeom prst="rect">
              <a:avLst/>
            </a:prstGeom>
            <a:solidFill>
              <a:srgbClr val="FFCCFF"/>
            </a:solidFill>
            <a:ln w="9525">
              <a:noFill/>
            </a:ln>
          </p:spPr>
          <p:txBody>
            <a:bodyPr anchor="t" anchorCtr="0"/>
            <a:p>
              <a:pPr algn="just" eaLnBrk="0" hangingPunct="0"/>
              <a:endParaRPr lang="en-US" altLang="zh-CN" sz="1000" b="0" dirty="0">
                <a:latin typeface="Times New Roman" panose="02020603050405020304" pitchFamily="18" charset="0"/>
                <a:ea typeface="宋体" panose="02010600030101010101" pitchFamily="2" charset="-122"/>
              </a:endParaRPr>
            </a:p>
            <a:p>
              <a:pPr algn="just" eaLnBrk="0" hangingPunct="0"/>
              <a:endParaRPr lang="en-US" altLang="zh-CN" sz="1000" b="0" dirty="0">
                <a:latin typeface="Times New Roman" panose="02020603050405020304" pitchFamily="18" charset="0"/>
                <a:ea typeface="宋体" panose="02010600030101010101" pitchFamily="2" charset="-122"/>
              </a:endParaRPr>
            </a:p>
            <a:p>
              <a:pPr algn="just" eaLnBrk="0" hangingPunct="0"/>
              <a:endParaRPr lang="en-US" altLang="zh-CN" sz="1000" b="0" dirty="0">
                <a:latin typeface="Times New Roman" panose="02020603050405020304" pitchFamily="18" charset="0"/>
                <a:ea typeface="宋体" panose="02010600030101010101" pitchFamily="2" charset="-122"/>
              </a:endParaRPr>
            </a:p>
            <a:p>
              <a:pPr algn="just" eaLnBrk="0" hangingPunct="0"/>
              <a:endParaRPr lang="en-US" altLang="zh-CN" sz="1000" b="0" dirty="0">
                <a:latin typeface="Times New Roman" panose="02020603050405020304" pitchFamily="18" charset="0"/>
                <a:ea typeface="宋体" panose="02010600030101010101" pitchFamily="2" charset="-122"/>
              </a:endParaRPr>
            </a:p>
          </p:txBody>
        </p:sp>
        <p:sp>
          <p:nvSpPr>
            <p:cNvPr id="124934" name="Text Box 6"/>
            <p:cNvSpPr txBox="1"/>
            <p:nvPr/>
          </p:nvSpPr>
          <p:spPr>
            <a:xfrm>
              <a:off x="2284" y="2298"/>
              <a:ext cx="958" cy="543"/>
            </a:xfrm>
            <a:prstGeom prst="rect">
              <a:avLst/>
            </a:prstGeom>
            <a:solidFill>
              <a:srgbClr val="FFFF99"/>
            </a:solidFill>
            <a:ln w="12700" cap="flat" cmpd="sng">
              <a:solidFill>
                <a:srgbClr val="000000"/>
              </a:solidFill>
              <a:prstDash val="solid"/>
              <a:miter/>
              <a:headEnd type="none" w="med" len="med"/>
              <a:tailEnd type="none" w="med" len="med"/>
            </a:ln>
          </p:spPr>
          <p:txBody>
            <a:bodyPr anchor="t" anchorCtr="0"/>
            <a:p>
              <a:pPr algn="ctr" eaLnBrk="0" hangingPunct="0">
                <a:lnSpc>
                  <a:spcPct val="180000"/>
                </a:lnSpc>
                <a:spcBef>
                  <a:spcPts val="800"/>
                </a:spcBef>
                <a:spcAft>
                  <a:spcPts val="1600"/>
                </a:spcAft>
              </a:pPr>
              <a:r>
                <a:rPr lang="zh-CN" altLang="en-US" sz="2000" b="0" dirty="0">
                  <a:solidFill>
                    <a:srgbClr val="0000FF"/>
                  </a:solidFill>
                  <a:latin typeface="Times New Roman" panose="02020603050405020304" pitchFamily="18" charset="0"/>
                  <a:ea typeface="黑体" panose="02010609060101010101" pitchFamily="49" charset="-122"/>
                </a:rPr>
                <a:t>记账凭证</a:t>
              </a:r>
              <a:endParaRPr lang="zh-CN" altLang="en-US" sz="2000" b="0" dirty="0">
                <a:solidFill>
                  <a:srgbClr val="0000FF"/>
                </a:solidFill>
                <a:latin typeface="Times New Roman" panose="02020603050405020304" pitchFamily="18" charset="0"/>
                <a:ea typeface="黑体" panose="02010609060101010101" pitchFamily="49" charset="-122"/>
              </a:endParaRPr>
            </a:p>
          </p:txBody>
        </p:sp>
        <p:sp>
          <p:nvSpPr>
            <p:cNvPr id="124935" name="AutoShape 7"/>
            <p:cNvSpPr/>
            <p:nvPr/>
          </p:nvSpPr>
          <p:spPr>
            <a:xfrm>
              <a:off x="874" y="2315"/>
              <a:ext cx="745" cy="543"/>
            </a:xfrm>
            <a:prstGeom prst="wedgeRoundRectCallout">
              <a:avLst>
                <a:gd name="adj1" fmla="val -15102"/>
                <a:gd name="adj2" fmla="val 39505"/>
                <a:gd name="adj3" fmla="val 16667"/>
              </a:avLst>
            </a:prstGeom>
            <a:solidFill>
              <a:srgbClr val="66FF66"/>
            </a:solidFill>
            <a:ln w="9525">
              <a:noFill/>
            </a:ln>
          </p:spPr>
          <p:txBody>
            <a:bodyPr anchor="t" anchorCtr="0"/>
            <a:p>
              <a:pPr algn="ctr" eaLnBrk="0" hangingPunct="0">
                <a:lnSpc>
                  <a:spcPct val="120000"/>
                </a:lnSpc>
              </a:pPr>
              <a:r>
                <a:rPr lang="zh-CN" altLang="en-US" sz="2000" i="1" dirty="0">
                  <a:latin typeface="Times New Roman" panose="02020603050405020304" pitchFamily="18" charset="0"/>
                  <a:ea typeface="宋体" panose="02010600030101010101" pitchFamily="2" charset="-122"/>
                </a:rPr>
                <a:t>经 济</a:t>
              </a:r>
              <a:endParaRPr lang="zh-CN" altLang="en-US" sz="2000" i="1" dirty="0">
                <a:latin typeface="Times New Roman" panose="02020603050405020304" pitchFamily="18" charset="0"/>
                <a:ea typeface="宋体" panose="02010600030101010101" pitchFamily="2" charset="-122"/>
              </a:endParaRPr>
            </a:p>
            <a:p>
              <a:pPr algn="ctr" eaLnBrk="0" hangingPunct="0">
                <a:lnSpc>
                  <a:spcPct val="120000"/>
                </a:lnSpc>
              </a:pPr>
              <a:r>
                <a:rPr lang="zh-CN" altLang="en-US" sz="2000" i="1" dirty="0">
                  <a:latin typeface="Times New Roman" panose="02020603050405020304" pitchFamily="18" charset="0"/>
                  <a:ea typeface="宋体" panose="02010600030101010101" pitchFamily="2" charset="-122"/>
                </a:rPr>
                <a:t>业 务</a:t>
              </a:r>
              <a:endParaRPr lang="zh-CN" altLang="en-US" sz="2000" b="0" dirty="0">
                <a:latin typeface="Times New Roman" panose="02020603050405020304" pitchFamily="18" charset="0"/>
                <a:ea typeface="宋体" panose="02010600030101010101" pitchFamily="2" charset="-122"/>
              </a:endParaRPr>
            </a:p>
          </p:txBody>
        </p:sp>
        <p:grpSp>
          <p:nvGrpSpPr>
            <p:cNvPr id="124936" name="Group 8"/>
            <p:cNvGrpSpPr/>
            <p:nvPr/>
          </p:nvGrpSpPr>
          <p:grpSpPr>
            <a:xfrm>
              <a:off x="1646" y="2341"/>
              <a:ext cx="638" cy="453"/>
              <a:chOff x="3600" y="3936"/>
              <a:chExt cx="1080" cy="780"/>
            </a:xfrm>
          </p:grpSpPr>
          <p:sp>
            <p:nvSpPr>
              <p:cNvPr id="124937" name="AutoShape 9"/>
              <p:cNvSpPr/>
              <p:nvPr/>
            </p:nvSpPr>
            <p:spPr>
              <a:xfrm>
                <a:off x="3600" y="3936"/>
                <a:ext cx="1080" cy="780"/>
              </a:xfrm>
              <a:custGeom>
                <a:avLst/>
                <a:gdLst/>
                <a:ahLst/>
                <a:cxnLst>
                  <a:cxn ang="17694720">
                    <a:pos x="0" y="0"/>
                  </a:cxn>
                  <a:cxn ang="11796480">
                    <a:pos x="0" y="0"/>
                  </a:cxn>
                  <a:cxn ang="5898240">
                    <a:pos x="0" y="0"/>
                  </a:cxn>
                  <a:cxn ang="0">
                    <a:pos x="0" y="0"/>
                  </a:cxn>
                </a:cxnLst>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00FFFF"/>
              </a:solidFill>
              <a:ln w="9525">
                <a:noFill/>
              </a:ln>
            </p:spPr>
            <p:txBody>
              <a:bodyPr/>
              <a:p>
                <a:endParaRPr lang="zh-CN" altLang="en-US"/>
              </a:p>
            </p:txBody>
          </p:sp>
          <p:sp>
            <p:nvSpPr>
              <p:cNvPr id="124938" name="Text Box 10"/>
              <p:cNvSpPr txBox="1"/>
              <p:nvPr/>
            </p:nvSpPr>
            <p:spPr>
              <a:xfrm>
                <a:off x="3765" y="4092"/>
                <a:ext cx="720" cy="468"/>
              </a:xfrm>
              <a:prstGeom prst="rect">
                <a:avLst/>
              </a:prstGeom>
              <a:solidFill>
                <a:srgbClr val="00FFFF"/>
              </a:solidFill>
              <a:ln w="9525">
                <a:noFill/>
              </a:ln>
            </p:spPr>
            <p:txBody>
              <a:bodyPr anchor="t" anchorCtr="0"/>
              <a:p>
                <a:pPr algn="just" eaLnBrk="0" hangingPunct="0"/>
                <a:r>
                  <a:rPr lang="zh-CN" altLang="en-US" sz="1600" b="0" dirty="0">
                    <a:solidFill>
                      <a:srgbClr val="FF0000"/>
                    </a:solidFill>
                    <a:latin typeface="Times New Roman" panose="02020603050405020304" pitchFamily="18" charset="0"/>
                    <a:ea typeface="宋体" panose="02010600030101010101" pitchFamily="2" charset="-122"/>
                  </a:rPr>
                  <a:t>记录</a:t>
                </a:r>
                <a:endParaRPr lang="zh-CN" altLang="en-US" sz="1600" b="0" dirty="0">
                  <a:solidFill>
                    <a:srgbClr val="FF0000"/>
                  </a:solidFill>
                  <a:latin typeface="Times New Roman" panose="02020603050405020304" pitchFamily="18" charset="0"/>
                  <a:ea typeface="宋体" panose="02010600030101010101" pitchFamily="2" charset="-122"/>
                </a:endParaRPr>
              </a:p>
            </p:txBody>
          </p:sp>
        </p:grpSp>
        <p:grpSp>
          <p:nvGrpSpPr>
            <p:cNvPr id="124939" name="Group 11"/>
            <p:cNvGrpSpPr/>
            <p:nvPr/>
          </p:nvGrpSpPr>
          <p:grpSpPr>
            <a:xfrm>
              <a:off x="3322" y="2353"/>
              <a:ext cx="638" cy="453"/>
              <a:chOff x="3600" y="3936"/>
              <a:chExt cx="1080" cy="780"/>
            </a:xfrm>
          </p:grpSpPr>
          <p:sp>
            <p:nvSpPr>
              <p:cNvPr id="124940" name="AutoShape 12"/>
              <p:cNvSpPr/>
              <p:nvPr/>
            </p:nvSpPr>
            <p:spPr>
              <a:xfrm>
                <a:off x="3600" y="3936"/>
                <a:ext cx="1080" cy="780"/>
              </a:xfrm>
              <a:custGeom>
                <a:avLst/>
                <a:gdLst/>
                <a:ahLst/>
                <a:cxnLst>
                  <a:cxn ang="17694720">
                    <a:pos x="0" y="0"/>
                  </a:cxn>
                  <a:cxn ang="11796480">
                    <a:pos x="0" y="0"/>
                  </a:cxn>
                  <a:cxn ang="5898240">
                    <a:pos x="0" y="0"/>
                  </a:cxn>
                  <a:cxn ang="0">
                    <a:pos x="0" y="0"/>
                  </a:cxn>
                </a:cxnLst>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00FFFF"/>
              </a:solidFill>
              <a:ln w="9525">
                <a:noFill/>
              </a:ln>
            </p:spPr>
            <p:txBody>
              <a:bodyPr/>
              <a:p>
                <a:endParaRPr lang="zh-CN" altLang="en-US"/>
              </a:p>
            </p:txBody>
          </p:sp>
          <p:sp>
            <p:nvSpPr>
              <p:cNvPr id="124941" name="Text Box 13"/>
              <p:cNvSpPr txBox="1"/>
              <p:nvPr/>
            </p:nvSpPr>
            <p:spPr>
              <a:xfrm>
                <a:off x="3765" y="4092"/>
                <a:ext cx="720" cy="468"/>
              </a:xfrm>
              <a:prstGeom prst="rect">
                <a:avLst/>
              </a:prstGeom>
              <a:solidFill>
                <a:srgbClr val="00FFFF"/>
              </a:solidFill>
              <a:ln w="9525">
                <a:noFill/>
              </a:ln>
            </p:spPr>
            <p:txBody>
              <a:bodyPr anchor="t" anchorCtr="0"/>
              <a:p>
                <a:pPr algn="just" eaLnBrk="0" hangingPunct="0"/>
                <a:r>
                  <a:rPr lang="zh-CN" altLang="en-US" sz="1600" b="0" dirty="0">
                    <a:solidFill>
                      <a:srgbClr val="FF0000"/>
                    </a:solidFill>
                    <a:latin typeface="Times New Roman" panose="02020603050405020304" pitchFamily="18" charset="0"/>
                    <a:ea typeface="宋体" panose="02010600030101010101" pitchFamily="2" charset="-122"/>
                  </a:rPr>
                  <a:t>记账</a:t>
                </a:r>
                <a:endParaRPr lang="zh-CN" altLang="en-US" sz="1600" b="0" dirty="0">
                  <a:solidFill>
                    <a:srgbClr val="FF0000"/>
                  </a:solidFill>
                  <a:latin typeface="Times New Roman" panose="02020603050405020304" pitchFamily="18" charset="0"/>
                  <a:ea typeface="宋体" panose="02010600030101010101" pitchFamily="2" charset="-122"/>
                </a:endParaRPr>
              </a:p>
            </p:txBody>
          </p:sp>
        </p:grpSp>
        <p:sp>
          <p:nvSpPr>
            <p:cNvPr id="124942" name="Text Box 14"/>
            <p:cNvSpPr txBox="1"/>
            <p:nvPr/>
          </p:nvSpPr>
          <p:spPr>
            <a:xfrm>
              <a:off x="1939" y="1763"/>
              <a:ext cx="365" cy="397"/>
            </a:xfrm>
            <a:prstGeom prst="rect">
              <a:avLst/>
            </a:prstGeom>
            <a:solidFill>
              <a:srgbClr val="FFCCFF"/>
            </a:solidFill>
            <a:ln w="9525">
              <a:noFill/>
            </a:ln>
          </p:spPr>
          <p:txBody>
            <a:bodyPr anchor="t" anchorCtr="0"/>
            <a:p>
              <a:pPr algn="just" eaLnBrk="0" hangingPunct="0"/>
              <a:endParaRPr lang="zh-CN" altLang="zh-CN" sz="3200" b="0" dirty="0">
                <a:solidFill>
                  <a:srgbClr val="993366"/>
                </a:solidFill>
                <a:latin typeface="Times New Roman" panose="02020603050405020304" pitchFamily="18" charset="0"/>
                <a:ea typeface="宋体" panose="02010600030101010101" pitchFamily="2" charset="-122"/>
              </a:endParaRPr>
            </a:p>
          </p:txBody>
        </p:sp>
        <p:sp>
          <p:nvSpPr>
            <p:cNvPr id="124943" name="Text Box 15"/>
            <p:cNvSpPr txBox="1"/>
            <p:nvPr/>
          </p:nvSpPr>
          <p:spPr>
            <a:xfrm>
              <a:off x="2364" y="1824"/>
              <a:ext cx="426" cy="383"/>
            </a:xfrm>
            <a:prstGeom prst="rect">
              <a:avLst/>
            </a:prstGeom>
            <a:solidFill>
              <a:srgbClr val="FFCCFF"/>
            </a:solidFill>
            <a:ln w="9525">
              <a:noFill/>
            </a:ln>
          </p:spPr>
          <p:txBody>
            <a:bodyPr anchor="t" anchorCtr="0"/>
            <a:p>
              <a:pPr algn="just" eaLnBrk="0" hangingPunct="0"/>
              <a:r>
                <a:rPr lang="en-US" altLang="zh-CN" sz="4000" dirty="0">
                  <a:solidFill>
                    <a:srgbClr val="FF0000"/>
                  </a:solidFill>
                  <a:latin typeface="宋体" panose="02010600030101010101" pitchFamily="2" charset="-122"/>
                  <a:ea typeface="宋体" panose="02010600030101010101" pitchFamily="2" charset="-122"/>
                </a:rPr>
                <a:t>∨</a:t>
              </a:r>
              <a:endParaRPr lang="en-US" altLang="zh-CN" sz="4000" b="0" dirty="0">
                <a:latin typeface="Times New Roman" panose="02020603050405020304" pitchFamily="18" charset="0"/>
                <a:ea typeface="宋体" panose="02010600030101010101" pitchFamily="2" charset="-122"/>
              </a:endParaRPr>
            </a:p>
          </p:txBody>
        </p:sp>
        <p:sp>
          <p:nvSpPr>
            <p:cNvPr id="124944" name="Text Box 16"/>
            <p:cNvSpPr txBox="1"/>
            <p:nvPr/>
          </p:nvSpPr>
          <p:spPr>
            <a:xfrm>
              <a:off x="3410" y="1871"/>
              <a:ext cx="382" cy="385"/>
            </a:xfrm>
            <a:prstGeom prst="rect">
              <a:avLst/>
            </a:prstGeom>
            <a:solidFill>
              <a:srgbClr val="FFCCFF"/>
            </a:solidFill>
            <a:ln w="9525">
              <a:noFill/>
            </a:ln>
          </p:spPr>
          <p:txBody>
            <a:bodyPr anchor="t" anchorCtr="0"/>
            <a:p>
              <a:pPr algn="just" eaLnBrk="0" hangingPunct="0"/>
              <a:r>
                <a:rPr lang="en-US" altLang="zh-CN" sz="3200" dirty="0">
                  <a:solidFill>
                    <a:srgbClr val="FF0066"/>
                  </a:solidFill>
                  <a:latin typeface="宋体" panose="02010600030101010101" pitchFamily="2" charset="-122"/>
                  <a:ea typeface="宋体" panose="02010600030101010101" pitchFamily="2" charset="-122"/>
                </a:rPr>
                <a:t>╳</a:t>
              </a:r>
              <a:endParaRPr lang="en-US" altLang="zh-CN" sz="3200" dirty="0">
                <a:solidFill>
                  <a:srgbClr val="FF0066"/>
                </a:solidFill>
                <a:latin typeface="Times New Roman" panose="02020603050405020304" pitchFamily="18" charset="0"/>
                <a:ea typeface="宋体" panose="02010600030101010101" pitchFamily="2" charset="-122"/>
              </a:endParaRPr>
            </a:p>
          </p:txBody>
        </p:sp>
        <p:grpSp>
          <p:nvGrpSpPr>
            <p:cNvPr id="124945" name="Group 17"/>
            <p:cNvGrpSpPr/>
            <p:nvPr/>
          </p:nvGrpSpPr>
          <p:grpSpPr>
            <a:xfrm>
              <a:off x="3854" y="1483"/>
              <a:ext cx="745" cy="905"/>
              <a:chOff x="5220" y="3780"/>
              <a:chExt cx="1260" cy="1560"/>
            </a:xfrm>
          </p:grpSpPr>
          <p:sp>
            <p:nvSpPr>
              <p:cNvPr id="124946" name="AutoShape 18"/>
              <p:cNvSpPr/>
              <p:nvPr/>
            </p:nvSpPr>
            <p:spPr>
              <a:xfrm>
                <a:off x="5220" y="3780"/>
                <a:ext cx="1260" cy="1560"/>
              </a:xfrm>
              <a:prstGeom prst="cube">
                <a:avLst>
                  <a:gd name="adj" fmla="val 3032"/>
                </a:avLst>
              </a:prstGeom>
              <a:solidFill>
                <a:srgbClr val="0000CC"/>
              </a:solidFill>
              <a:ln w="9525" cap="flat" cmpd="sng">
                <a:solidFill>
                  <a:srgbClr val="000000"/>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24947" name="Text Box 19"/>
              <p:cNvSpPr txBox="1"/>
              <p:nvPr/>
            </p:nvSpPr>
            <p:spPr>
              <a:xfrm>
                <a:off x="5355" y="3981"/>
                <a:ext cx="960" cy="735"/>
              </a:xfrm>
              <a:prstGeom prst="rect">
                <a:avLst/>
              </a:prstGeom>
              <a:solidFill>
                <a:srgbClr val="C0C0C0"/>
              </a:solidFill>
              <a:ln w="9525">
                <a:noFill/>
              </a:ln>
            </p:spPr>
            <p:txBody>
              <a:bodyPr anchor="t" anchorCtr="0"/>
              <a:p>
                <a:pPr algn="ctr" eaLnBrk="0" hangingPunct="0"/>
                <a:r>
                  <a:rPr lang="zh-CN" altLang="en-US" dirty="0">
                    <a:solidFill>
                      <a:srgbClr val="008000"/>
                    </a:solidFill>
                    <a:latin typeface="Times New Roman" panose="02020603050405020304" pitchFamily="18" charset="0"/>
                    <a:ea typeface="宋体" panose="02010600030101010101" pitchFamily="2" charset="-122"/>
                  </a:rPr>
                  <a:t>日记账</a:t>
                </a:r>
                <a:endParaRPr lang="zh-CN" altLang="en-US" dirty="0">
                  <a:solidFill>
                    <a:srgbClr val="008000"/>
                  </a:solidFill>
                  <a:latin typeface="Times New Roman" panose="02020603050405020304" pitchFamily="18" charset="0"/>
                  <a:ea typeface="宋体" panose="02010600030101010101" pitchFamily="2" charset="-122"/>
                </a:endParaRPr>
              </a:p>
            </p:txBody>
          </p:sp>
        </p:grpSp>
        <p:grpSp>
          <p:nvGrpSpPr>
            <p:cNvPr id="124948" name="Group 20"/>
            <p:cNvGrpSpPr/>
            <p:nvPr/>
          </p:nvGrpSpPr>
          <p:grpSpPr>
            <a:xfrm>
              <a:off x="4067" y="1845"/>
              <a:ext cx="745" cy="906"/>
              <a:chOff x="3060" y="10332"/>
              <a:chExt cx="1260" cy="1560"/>
            </a:xfrm>
          </p:grpSpPr>
          <p:sp>
            <p:nvSpPr>
              <p:cNvPr id="124949" name="AutoShape 21"/>
              <p:cNvSpPr/>
              <p:nvPr/>
            </p:nvSpPr>
            <p:spPr>
              <a:xfrm>
                <a:off x="3060" y="10332"/>
                <a:ext cx="1260" cy="1560"/>
              </a:xfrm>
              <a:prstGeom prst="cube">
                <a:avLst>
                  <a:gd name="adj" fmla="val 3032"/>
                </a:avLst>
              </a:prstGeom>
              <a:solidFill>
                <a:srgbClr val="0000CC"/>
              </a:solidFill>
              <a:ln w="9525" cap="flat" cmpd="sng">
                <a:solidFill>
                  <a:srgbClr val="000000"/>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24950" name="Text Box 22"/>
              <p:cNvSpPr txBox="1"/>
              <p:nvPr/>
            </p:nvSpPr>
            <p:spPr>
              <a:xfrm>
                <a:off x="3135" y="10488"/>
                <a:ext cx="1080" cy="468"/>
              </a:xfrm>
              <a:prstGeom prst="rect">
                <a:avLst/>
              </a:prstGeom>
              <a:solidFill>
                <a:srgbClr val="C0C0C0"/>
              </a:solidFill>
              <a:ln w="9525">
                <a:noFill/>
              </a:ln>
            </p:spPr>
            <p:txBody>
              <a:bodyPr anchor="t" anchorCtr="0"/>
              <a:p>
                <a:pPr algn="ctr" eaLnBrk="0" hangingPunct="0"/>
                <a:r>
                  <a:rPr lang="zh-CN" altLang="en-US" dirty="0">
                    <a:solidFill>
                      <a:srgbClr val="FF0000"/>
                    </a:solidFill>
                    <a:latin typeface="Times New Roman" panose="02020603050405020304" pitchFamily="18" charset="0"/>
                    <a:ea typeface="宋体" panose="02010600030101010101" pitchFamily="2" charset="-122"/>
                  </a:rPr>
                  <a:t>总  账</a:t>
                </a:r>
                <a:endParaRPr lang="zh-CN" altLang="en-US" dirty="0">
                  <a:latin typeface="Times New Roman" panose="02020603050405020304" pitchFamily="18" charset="0"/>
                  <a:ea typeface="宋体" panose="02010600030101010101" pitchFamily="2" charset="-122"/>
                </a:endParaRPr>
              </a:p>
            </p:txBody>
          </p:sp>
        </p:grpSp>
        <p:grpSp>
          <p:nvGrpSpPr>
            <p:cNvPr id="124951" name="Group 23"/>
            <p:cNvGrpSpPr/>
            <p:nvPr/>
          </p:nvGrpSpPr>
          <p:grpSpPr>
            <a:xfrm>
              <a:off x="4280" y="2298"/>
              <a:ext cx="745" cy="905"/>
              <a:chOff x="9720" y="10488"/>
              <a:chExt cx="1260" cy="1560"/>
            </a:xfrm>
          </p:grpSpPr>
          <p:sp>
            <p:nvSpPr>
              <p:cNvPr id="124952" name="AutoShape 24"/>
              <p:cNvSpPr/>
              <p:nvPr/>
            </p:nvSpPr>
            <p:spPr>
              <a:xfrm>
                <a:off x="9720" y="10488"/>
                <a:ext cx="1260" cy="1560"/>
              </a:xfrm>
              <a:prstGeom prst="cube">
                <a:avLst>
                  <a:gd name="adj" fmla="val 3032"/>
                </a:avLst>
              </a:prstGeom>
              <a:solidFill>
                <a:srgbClr val="0000CC"/>
              </a:solidFill>
              <a:ln w="9525" cap="flat" cmpd="sng">
                <a:solidFill>
                  <a:srgbClr val="000000"/>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24953" name="Text Box 25"/>
              <p:cNvSpPr txBox="1"/>
              <p:nvPr/>
            </p:nvSpPr>
            <p:spPr>
              <a:xfrm>
                <a:off x="9795" y="10644"/>
                <a:ext cx="1080" cy="468"/>
              </a:xfrm>
              <a:prstGeom prst="rect">
                <a:avLst/>
              </a:prstGeom>
              <a:solidFill>
                <a:srgbClr val="C0C0C0"/>
              </a:solidFill>
              <a:ln w="9525">
                <a:noFill/>
              </a:ln>
            </p:spPr>
            <p:txBody>
              <a:bodyPr anchor="t" anchorCtr="0"/>
              <a:p>
                <a:pPr algn="ctr" eaLnBrk="0" hangingPunct="0"/>
                <a:r>
                  <a:rPr lang="zh-CN" altLang="en-US" dirty="0">
                    <a:solidFill>
                      <a:srgbClr val="FFFF00"/>
                    </a:solidFill>
                    <a:latin typeface="Times New Roman" panose="02020603050405020304" pitchFamily="18" charset="0"/>
                    <a:ea typeface="宋体" panose="02010600030101010101" pitchFamily="2" charset="-122"/>
                  </a:rPr>
                  <a:t>明细账</a:t>
                </a:r>
                <a:endParaRPr lang="zh-CN" altLang="en-US" dirty="0">
                  <a:latin typeface="Times New Roman" panose="02020603050405020304" pitchFamily="18" charset="0"/>
                  <a:ea typeface="宋体" panose="02010600030101010101" pitchFamily="2" charset="-122"/>
                </a:endParaRPr>
              </a:p>
            </p:txBody>
          </p:sp>
        </p:gr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4"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rPr>
              <a:t>第四节  错账更正方法</a:t>
            </a:r>
            <a:endParaRPr lang="zh-CN" altLang="en-US" sz="3200" dirty="0">
              <a:solidFill>
                <a:srgbClr val="FF0000"/>
              </a:solidFill>
            </a:endParaRPr>
          </a:p>
        </p:txBody>
      </p:sp>
      <p:sp>
        <p:nvSpPr>
          <p:cNvPr id="76803" name="Rectangle 3"/>
          <p:cNvSpPr/>
          <p:nvPr>
            <p:ph idx="1"/>
          </p:nvPr>
        </p:nvSpPr>
        <p:spPr>
          <a:xfrm>
            <a:off x="937895" y="1196975"/>
            <a:ext cx="10318115" cy="4314825"/>
          </a:xfrm>
        </p:spPr>
        <p:txBody>
          <a:bodyPr vert="horz" wrap="square" lIns="91440" tIns="45720" rIns="91440" bIns="45720" anchor="t"/>
          <a:p>
            <a:pPr marL="469900" marR="0" indent="-469900" algn="l" defTabSz="914400" rtl="0" eaLnBrk="1" fontAlgn="base" latinLnBrk="0" hangingPunct="1">
              <a:lnSpc>
                <a:spcPct val="150000"/>
              </a:lnSpc>
              <a:spcBef>
                <a:spcPct val="0"/>
              </a:spcBef>
              <a:spcAft>
                <a:spcPct val="0"/>
              </a:spcAft>
              <a:buClr>
                <a:srgbClr val="FF0000"/>
              </a:buClr>
              <a:buSzTx/>
              <a:buFont typeface="Wingdings" panose="05000000000000000000" pitchFamily="2" charset="2"/>
              <a:buChar char="p"/>
            </a:pPr>
            <a:r>
              <a:rPr kumimoji="0" lang="zh-CN" altLang="en-US" sz="3000" b="1" i="0" u="none" strike="noStrike" kern="0" cap="none" spc="0" normalizeH="0" baseline="0" noProof="1" dirty="0">
                <a:solidFill>
                  <a:srgbClr val="FF0000"/>
                </a:solidFill>
                <a:latin typeface="黑体" panose="02010609060101010101" pitchFamily="49" charset="-122"/>
                <a:ea typeface="+mn-ea"/>
                <a:cs typeface="+mn-cs"/>
              </a:rPr>
              <a:t>划线更正法</a:t>
            </a:r>
            <a:endParaRPr kumimoji="0" lang="zh-CN" altLang="en-US" sz="3000" b="1" i="0" u="none" strike="noStrike" kern="0" cap="none" spc="0" normalizeH="0" baseline="0" noProof="1" dirty="0">
              <a:solidFill>
                <a:srgbClr val="FF0000"/>
              </a:solidFill>
              <a:latin typeface="黑体" panose="02010609060101010101" pitchFamily="49" charset="-122"/>
              <a:ea typeface="+mn-ea"/>
              <a:cs typeface="+mn-cs"/>
            </a:endParaRPr>
          </a:p>
          <a:p>
            <a:pPr marL="0" marR="0" indent="0" algn="l" defTabSz="914400" rtl="0" eaLnBrk="1" fontAlgn="base" latinLnBrk="0" hangingPunct="1">
              <a:lnSpc>
                <a:spcPct val="150000"/>
              </a:lnSpc>
              <a:spcBef>
                <a:spcPct val="0"/>
              </a:spcBef>
              <a:spcAft>
                <a:spcPct val="0"/>
              </a:spcAft>
              <a:buClr>
                <a:srgbClr val="FF0000"/>
              </a:buClr>
              <a:buSzTx/>
              <a:buFont typeface="Wingdings" panose="05000000000000000000" pitchFamily="2" charset="2"/>
              <a:buNone/>
            </a:pPr>
            <a:r>
              <a:rPr kumimoji="0" lang="en-US" altLang="zh-CN" sz="3000" b="1" i="0" u="none" strike="noStrike" kern="0" cap="none" spc="0" normalizeH="0" baseline="0" noProof="1" dirty="0">
                <a:solidFill>
                  <a:srgbClr val="0000CC"/>
                </a:solidFill>
                <a:latin typeface="楷体" panose="02010609060101010101" pitchFamily="49" charset="-122"/>
                <a:ea typeface="楷体" panose="02010609060101010101" pitchFamily="49" charset="-122"/>
                <a:cs typeface="+mn-cs"/>
              </a:rPr>
              <a:t>——</a:t>
            </a:r>
            <a:r>
              <a:rPr kumimoji="0" lang="zh-CN" altLang="en-US" sz="3000" b="1" i="0" u="none" strike="noStrike" kern="0" cap="none" spc="0" normalizeH="0" baseline="0" noProof="1" dirty="0">
                <a:solidFill>
                  <a:srgbClr val="0000CC"/>
                </a:solidFill>
                <a:latin typeface="楷体" panose="02010609060101010101" pitchFamily="49" charset="-122"/>
                <a:ea typeface="楷体" panose="02010609060101010101" pitchFamily="49" charset="-122"/>
                <a:cs typeface="+mn-cs"/>
              </a:rPr>
              <a:t>适用范围：</a:t>
            </a:r>
            <a:r>
              <a:rPr kumimoji="0" lang="zh-CN" altLang="en-US" sz="3000" b="1" i="0" u="none" strike="noStrike" kern="0" cap="none" spc="0" normalizeH="0" baseline="0" noProof="1" dirty="0">
                <a:solidFill>
                  <a:schemeClr val="tx1"/>
                </a:solidFill>
                <a:latin typeface="楷体" panose="02010609060101010101" pitchFamily="49" charset="-122"/>
                <a:ea typeface="楷体" panose="02010609060101010101" pitchFamily="49" charset="-122"/>
                <a:cs typeface="+mn-cs"/>
              </a:rPr>
              <a:t>记账凭证正确，登记账簿错误。</a:t>
            </a:r>
            <a:endParaRPr kumimoji="0" lang="zh-CN" altLang="en-US" sz="3000" b="1" i="0" u="none" strike="noStrike" kern="0" cap="none" spc="0" normalizeH="0" baseline="0" noProof="1" dirty="0">
              <a:solidFill>
                <a:schemeClr val="tx1"/>
              </a:solidFill>
              <a:latin typeface="楷体" panose="02010609060101010101" pitchFamily="49" charset="-122"/>
              <a:ea typeface="楷体" panose="02010609060101010101" pitchFamily="49" charset="-122"/>
              <a:cs typeface="+mn-cs"/>
            </a:endParaRPr>
          </a:p>
          <a:p>
            <a:pPr marL="0" marR="0" indent="0" algn="l" defTabSz="914400" rtl="0" eaLnBrk="1" fontAlgn="base" latinLnBrk="0" hangingPunct="1">
              <a:lnSpc>
                <a:spcPct val="150000"/>
              </a:lnSpc>
              <a:spcBef>
                <a:spcPct val="0"/>
              </a:spcBef>
              <a:spcAft>
                <a:spcPct val="0"/>
              </a:spcAft>
              <a:buClr>
                <a:srgbClr val="FF0000"/>
              </a:buClr>
              <a:buSzTx/>
              <a:buFont typeface="Wingdings" panose="05000000000000000000" pitchFamily="2" charset="2"/>
              <a:buNone/>
            </a:pPr>
            <a:r>
              <a:rPr kumimoji="0" lang="en-US" altLang="zh-CN" sz="3000" b="1" i="0" u="none" strike="noStrike" kern="0" cap="none" spc="0" normalizeH="0" baseline="0" noProof="1" dirty="0">
                <a:solidFill>
                  <a:schemeClr val="tx1"/>
                </a:solidFill>
                <a:latin typeface="楷体" panose="02010609060101010101" pitchFamily="49" charset="-122"/>
                <a:ea typeface="楷体" panose="02010609060101010101" pitchFamily="49" charset="-122"/>
                <a:cs typeface="+mn-cs"/>
              </a:rPr>
              <a:t>——</a:t>
            </a:r>
            <a:r>
              <a:rPr kumimoji="0" lang="zh-CN" altLang="en-US" sz="3000" b="1" i="0" u="none" strike="noStrike" kern="0" cap="none" spc="0" normalizeH="0" baseline="0" noProof="1" dirty="0">
                <a:solidFill>
                  <a:srgbClr val="0000CC"/>
                </a:solidFill>
                <a:latin typeface="楷体" panose="02010609060101010101" pitchFamily="49" charset="-122"/>
                <a:ea typeface="楷体" panose="02010609060101010101" pitchFamily="49" charset="-122"/>
                <a:cs typeface="+mn-cs"/>
              </a:rPr>
              <a:t>做法：</a:t>
            </a:r>
            <a:endParaRPr kumimoji="0" lang="zh-CN" altLang="en-US" sz="3000" b="1" i="0" u="none" strike="noStrike" kern="0" cap="none" spc="0" normalizeH="0" baseline="0" noProof="1" dirty="0">
              <a:solidFill>
                <a:srgbClr val="0000CC"/>
              </a:solidFill>
              <a:latin typeface="楷体" panose="02010609060101010101" pitchFamily="49" charset="-122"/>
              <a:ea typeface="楷体" panose="02010609060101010101" pitchFamily="49" charset="-122"/>
              <a:cs typeface="+mn-cs"/>
            </a:endParaRPr>
          </a:p>
          <a:p>
            <a:pPr marL="457200" marR="0" indent="-457200" algn="l" defTabSz="914400" rtl="0" eaLnBrk="1" fontAlgn="base" latinLnBrk="0" hangingPunct="1">
              <a:lnSpc>
                <a:spcPct val="150000"/>
              </a:lnSpc>
              <a:spcBef>
                <a:spcPct val="0"/>
              </a:spcBef>
              <a:spcAft>
                <a:spcPct val="0"/>
              </a:spcAft>
              <a:buClr>
                <a:srgbClr val="FF0000"/>
              </a:buClr>
              <a:buSzTx/>
              <a:buFont typeface="Wingdings" panose="05000000000000000000" charset="0"/>
              <a:buChar char="Ø"/>
            </a:pPr>
            <a:r>
              <a:rPr kumimoji="0" lang="zh-CN" altLang="en-US" sz="3000" b="1" i="0" u="none" strike="noStrike" kern="0" cap="none" spc="0" normalizeH="0" baseline="0" noProof="1" dirty="0">
                <a:solidFill>
                  <a:schemeClr val="tx1"/>
                </a:solidFill>
                <a:latin typeface="楷体" panose="02010609060101010101" pitchFamily="49" charset="-122"/>
                <a:ea typeface="楷体" panose="02010609060101010101" pitchFamily="49" charset="-122"/>
                <a:cs typeface="+mn-cs"/>
              </a:rPr>
              <a:t>全部错误数字或文字上划条红线，表示注销；</a:t>
            </a:r>
            <a:endParaRPr kumimoji="0" lang="zh-CN" altLang="en-US" sz="3000" b="1" i="0" u="none" strike="noStrike" kern="0" cap="none" spc="0" normalizeH="0" baseline="0" noProof="1" dirty="0">
              <a:solidFill>
                <a:schemeClr val="tx1"/>
              </a:solidFill>
              <a:latin typeface="楷体" panose="02010609060101010101" pitchFamily="49" charset="-122"/>
              <a:ea typeface="楷体" panose="02010609060101010101" pitchFamily="49" charset="-122"/>
              <a:cs typeface="+mn-cs"/>
            </a:endParaRPr>
          </a:p>
          <a:p>
            <a:pPr marL="457200" marR="0" indent="-457200" algn="l" defTabSz="914400" rtl="0" eaLnBrk="1" fontAlgn="base" latinLnBrk="0" hangingPunct="1">
              <a:lnSpc>
                <a:spcPct val="150000"/>
              </a:lnSpc>
              <a:spcBef>
                <a:spcPct val="0"/>
              </a:spcBef>
              <a:spcAft>
                <a:spcPct val="0"/>
              </a:spcAft>
              <a:buClr>
                <a:srgbClr val="FF0000"/>
              </a:buClr>
              <a:buSzTx/>
              <a:buFont typeface="Wingdings" panose="05000000000000000000" charset="0"/>
              <a:buChar char="Ø"/>
            </a:pPr>
            <a:r>
              <a:rPr kumimoji="0" lang="zh-CN" altLang="en-US" sz="3000" b="1" i="0" u="none" strike="noStrike" kern="0" cap="none" spc="0" normalizeH="0" baseline="0" noProof="1" dirty="0">
                <a:solidFill>
                  <a:schemeClr val="tx1"/>
                </a:solidFill>
                <a:latin typeface="楷体" panose="02010609060101010101" pitchFamily="49" charset="-122"/>
                <a:ea typeface="楷体" panose="02010609060101010101" pitchFamily="49" charset="-122"/>
                <a:cs typeface="+mn-cs"/>
              </a:rPr>
              <a:t>划线上方空白处填写正确的数字或文字；</a:t>
            </a:r>
            <a:endParaRPr kumimoji="0" lang="zh-CN" altLang="en-US" sz="3000" b="1" i="0" u="none" strike="noStrike" kern="0" cap="none" spc="0" normalizeH="0" baseline="0" noProof="1" dirty="0">
              <a:solidFill>
                <a:schemeClr val="tx1"/>
              </a:solidFill>
              <a:latin typeface="楷体" panose="02010609060101010101" pitchFamily="49" charset="-122"/>
              <a:ea typeface="楷体" panose="02010609060101010101" pitchFamily="49" charset="-122"/>
              <a:cs typeface="+mn-cs"/>
            </a:endParaRPr>
          </a:p>
          <a:p>
            <a:pPr marL="457200" marR="0" indent="-457200" algn="l" defTabSz="914400" rtl="0" eaLnBrk="1" fontAlgn="base" latinLnBrk="0" hangingPunct="1">
              <a:lnSpc>
                <a:spcPct val="150000"/>
              </a:lnSpc>
              <a:spcBef>
                <a:spcPct val="0"/>
              </a:spcBef>
              <a:spcAft>
                <a:spcPct val="0"/>
              </a:spcAft>
              <a:buClr>
                <a:srgbClr val="FF0000"/>
              </a:buClr>
              <a:buSzTx/>
              <a:buFont typeface="Wingdings" panose="05000000000000000000" charset="0"/>
              <a:buChar char="Ø"/>
            </a:pPr>
            <a:r>
              <a:rPr kumimoji="0" lang="zh-CN" altLang="en-US" sz="3000" b="1" i="0" u="none" strike="noStrike" kern="0" cap="none" spc="0" normalizeH="0" baseline="0" noProof="1" dirty="0">
                <a:solidFill>
                  <a:schemeClr val="tx1"/>
                </a:solidFill>
                <a:latin typeface="楷体" panose="02010609060101010101" pitchFamily="49" charset="-122"/>
                <a:ea typeface="楷体" panose="02010609060101010101" pitchFamily="49" charset="-122"/>
                <a:cs typeface="+mn-cs"/>
              </a:rPr>
              <a:t>在更正处加盖记账人员签章，以明确责任。</a:t>
            </a:r>
            <a:endParaRPr kumimoji="0" lang="en-US" altLang="zh-CN" sz="3000" b="1" i="0" u="none" strike="noStrike" kern="0" cap="none" spc="0" normalizeH="0" baseline="0" noProof="1" dirty="0">
              <a:solidFill>
                <a:schemeClr val="tx1"/>
              </a:solidFill>
              <a:latin typeface="楷体" panose="02010609060101010101" pitchFamily="49" charset="-122"/>
              <a:ea typeface="楷体" panose="02010609060101010101" pitchFamily="49" charset="-122"/>
              <a:cs typeface="+mn-cs"/>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2"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rPr>
              <a:t>第四节  错账更正方法</a:t>
            </a:r>
            <a:endParaRPr lang="zh-CN" altLang="en-US" sz="3200" dirty="0">
              <a:solidFill>
                <a:srgbClr val="FF0000"/>
              </a:solidFill>
            </a:endParaRPr>
          </a:p>
        </p:txBody>
      </p:sp>
      <p:sp>
        <p:nvSpPr>
          <p:cNvPr id="128003" name="Rectangle 3"/>
          <p:cNvSpPr/>
          <p:nvPr>
            <p:ph idx="1"/>
          </p:nvPr>
        </p:nvSpPr>
        <p:spPr>
          <a:xfrm>
            <a:off x="1097280" y="1196975"/>
            <a:ext cx="10097135" cy="3016250"/>
          </a:xfrm>
        </p:spPr>
        <p:txBody>
          <a:bodyPr vert="horz" wrap="square" lIns="91440" tIns="45720" rIns="91440" bIns="45720" anchor="t" anchorCtr="0"/>
          <a:p>
            <a:pPr eaLnBrk="1" hangingPunct="1">
              <a:lnSpc>
                <a:spcPct val="150000"/>
              </a:lnSpc>
              <a:spcBef>
                <a:spcPct val="0"/>
              </a:spcBef>
              <a:buClr>
                <a:srgbClr val="FF0000"/>
              </a:buClr>
              <a:buFont typeface="Wingdings" panose="05000000000000000000" pitchFamily="2" charset="2"/>
              <a:buChar char="p"/>
            </a:pPr>
            <a:r>
              <a:rPr lang="zh-CN" altLang="en-US" sz="3000" dirty="0">
                <a:solidFill>
                  <a:srgbClr val="FF0000"/>
                </a:solidFill>
                <a:latin typeface="黑体" panose="02010609060101010101" pitchFamily="49" charset="-122"/>
              </a:rPr>
              <a:t>划线更正法</a:t>
            </a:r>
            <a:r>
              <a:rPr lang="en-US" altLang="zh-CN" sz="3000" dirty="0">
                <a:solidFill>
                  <a:srgbClr val="FF0000"/>
                </a:solidFill>
                <a:latin typeface="黑体" panose="02010609060101010101" pitchFamily="49" charset="-122"/>
              </a:rPr>
              <a:t>——</a:t>
            </a:r>
            <a:r>
              <a:rPr lang="zh-CN" altLang="en-US" sz="3000" dirty="0">
                <a:latin typeface="楷体" panose="02010609060101010101" pitchFamily="49" charset="-122"/>
                <a:ea typeface="楷体" panose="02010609060101010101" pitchFamily="49" charset="-122"/>
              </a:rPr>
              <a:t>注意：</a:t>
            </a:r>
            <a:endParaRPr lang="zh-CN" altLang="en-US" sz="3000" dirty="0">
              <a:latin typeface="楷体" panose="02010609060101010101" pitchFamily="49" charset="-122"/>
              <a:ea typeface="楷体" panose="02010609060101010101" pitchFamily="49" charset="-122"/>
            </a:endParaRPr>
          </a:p>
          <a:p>
            <a:pPr marL="914400" lvl="1" indent="-457200" eaLnBrk="1" hangingPunct="1">
              <a:lnSpc>
                <a:spcPct val="150000"/>
              </a:lnSpc>
              <a:spcBef>
                <a:spcPct val="0"/>
              </a:spcBef>
              <a:buClr>
                <a:srgbClr val="FF0000"/>
              </a:buClr>
              <a:buFont typeface="Wingdings" panose="05000000000000000000" charset="0"/>
              <a:buChar char="Ø"/>
            </a:pPr>
            <a:r>
              <a:rPr lang="zh-CN" altLang="en-US" sz="3000" b="1" dirty="0">
                <a:latin typeface="楷体" panose="02010609060101010101" pitchFamily="49" charset="-122"/>
                <a:ea typeface="楷体" panose="02010609060101010101" pitchFamily="49" charset="-122"/>
              </a:rPr>
              <a:t>错误的数字或文字必须全部用红线划掉，不能只划掉其中的部分数字。</a:t>
            </a:r>
            <a:endParaRPr lang="zh-CN" altLang="en-US" sz="3000" b="1" dirty="0">
              <a:latin typeface="楷体" panose="02010609060101010101" pitchFamily="49" charset="-122"/>
              <a:ea typeface="楷体" panose="02010609060101010101" pitchFamily="49" charset="-122"/>
            </a:endParaRPr>
          </a:p>
          <a:p>
            <a:pPr marL="914400" lvl="1" indent="-457200" eaLnBrk="1" hangingPunct="1">
              <a:lnSpc>
                <a:spcPct val="150000"/>
              </a:lnSpc>
              <a:spcBef>
                <a:spcPct val="0"/>
              </a:spcBef>
              <a:buClr>
                <a:srgbClr val="FF0000"/>
              </a:buClr>
              <a:buFont typeface="Wingdings" panose="05000000000000000000" charset="0"/>
              <a:buChar char="Ø"/>
            </a:pPr>
            <a:r>
              <a:rPr lang="zh-CN" altLang="en-US" sz="3000" b="1" dirty="0">
                <a:latin typeface="楷体" panose="02010609060101010101" pitchFamily="49" charset="-122"/>
                <a:ea typeface="楷体" panose="02010609060101010101" pitchFamily="49" charset="-122"/>
              </a:rPr>
              <a:t>划掉的数字必须保持清晰可见。</a:t>
            </a:r>
            <a:endParaRPr lang="zh-CN" altLang="en-US" sz="3000" b="1" dirty="0">
              <a:latin typeface="楷体" panose="02010609060101010101" pitchFamily="49" charset="-122"/>
              <a:ea typeface="楷体" panose="02010609060101010101" pitchFamily="49"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5" name="页脚占位符 4"/>
          <p:cNvSpPr>
            <a:spLocks noGrp="1"/>
          </p:cNvSpPr>
          <p:nvPr>
            <p:ph type="ftr" sz="quarter" idx="4294967295"/>
          </p:nvPr>
        </p:nvSpPr>
        <p:spPr>
          <a:xfrm>
            <a:off x="3790951" y="6245225"/>
            <a:ext cx="4610100"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sp>
        <p:nvSpPr>
          <p:cNvPr id="129026"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rPr>
              <a:t>第四节  错账更正方法</a:t>
            </a:r>
            <a:endParaRPr lang="zh-CN" altLang="en-US" sz="3200" dirty="0">
              <a:solidFill>
                <a:srgbClr val="FF0000"/>
              </a:solidFill>
            </a:endParaRPr>
          </a:p>
        </p:txBody>
      </p:sp>
      <p:sp>
        <p:nvSpPr>
          <p:cNvPr id="587779" name="Rectangle 3"/>
          <p:cNvSpPr>
            <a:spLocks noGrp="1" noChangeArrowheads="1"/>
          </p:cNvSpPr>
          <p:nvPr>
            <p:ph idx="1"/>
          </p:nvPr>
        </p:nvSpPr>
        <p:spPr>
          <a:xfrm>
            <a:off x="937895" y="1196975"/>
            <a:ext cx="10299065" cy="3203575"/>
          </a:xfrm>
        </p:spPr>
        <p:txBody>
          <a:bodyPr vert="horz" wrap="square" lIns="91440" tIns="45720" rIns="91440" bIns="45720" numCol="1" anchor="t" anchorCtr="0" compatLnSpc="1"/>
          <a:lstStyle/>
          <a:p>
            <a:pPr marL="469900" marR="0" lvl="0" indent="-469900" algn="l" defTabSz="914400" rtl="0" eaLnBrk="1" fontAlgn="base" latinLnBrk="0" hangingPunct="1">
              <a:lnSpc>
                <a:spcPct val="150000"/>
              </a:lnSpc>
              <a:spcBef>
                <a:spcPts val="0"/>
              </a:spcBef>
              <a:spcAft>
                <a:spcPct val="0"/>
              </a:spcAft>
              <a:buClr>
                <a:srgbClr val="FF0000"/>
              </a:buClr>
              <a:buSzTx/>
              <a:buFont typeface="Wingdings" panose="05000000000000000000" charset="0"/>
              <a:buChar char="p"/>
              <a:defRPr/>
            </a:pPr>
            <a:r>
              <a:rPr kumimoji="0" lang="zh-CN" altLang="en-US" sz="2800" b="1" i="0" u="none" strike="noStrike" kern="0" cap="none" spc="0" normalizeH="0" baseline="0" noProof="0" dirty="0" smtClean="0">
                <a:ln>
                  <a:noFill/>
                </a:ln>
                <a:solidFill>
                  <a:srgbClr val="FF0000"/>
                </a:solidFill>
                <a:effectLst/>
                <a:uLnTx/>
                <a:uFillTx/>
                <a:latin typeface="+mn-ea"/>
                <a:ea typeface="+mn-ea"/>
                <a:cs typeface="+mn-cs"/>
              </a:rPr>
              <a:t>二、错账更正方法</a:t>
            </a:r>
            <a:r>
              <a:rPr kumimoji="0" lang="en-US" altLang="zh-CN" sz="2800" b="1" i="0" u="none" strike="noStrike" kern="0" cap="none" spc="0" normalizeH="0" baseline="0" noProof="0" dirty="0" smtClean="0">
                <a:ln>
                  <a:noFill/>
                </a:ln>
                <a:solidFill>
                  <a:srgbClr val="FF0000"/>
                </a:solidFill>
                <a:effectLst/>
                <a:uLnTx/>
                <a:uFillTx/>
                <a:latin typeface="+mn-ea"/>
                <a:ea typeface="+mn-ea"/>
                <a:cs typeface="+mn-cs"/>
              </a:rPr>
              <a:t>—</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类型与更正方法</a:t>
            </a:r>
            <a:endParaRPr kumimoji="0" lang="zh-CN" altLang="en-US" sz="2800" b="1" i="0" u="none" strike="noStrike" kern="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50000"/>
              </a:lnSpc>
              <a:spcBef>
                <a:spcPts val="0"/>
              </a:spcBef>
              <a:spcAft>
                <a:spcPct val="0"/>
              </a:spcAft>
              <a:buClr>
                <a:srgbClr val="0000CC"/>
              </a:buClr>
              <a:buSzTx/>
              <a:buFont typeface="Wingdings" panose="05000000000000000000" charset="0"/>
              <a:buChar char="Ø"/>
              <a:defRPr/>
            </a:pPr>
            <a:r>
              <a:rPr kumimoji="0" lang="zh-CN" altLang="en-US" sz="2800" b="1" i="0" u="none" strike="noStrike" kern="0" cap="none" spc="0" normalizeH="0" baseline="0" noProof="0" dirty="0" smtClean="0">
                <a:ln>
                  <a:noFill/>
                </a:ln>
                <a:solidFill>
                  <a:srgbClr val="0000CC"/>
                </a:solidFill>
                <a:effectLst/>
                <a:uLnTx/>
                <a:uFillTx/>
                <a:latin typeface="楷体" panose="02010609060101010101" pitchFamily="49" charset="-122"/>
                <a:ea typeface="楷体" panose="02010609060101010101" pitchFamily="49" charset="-122"/>
                <a:cs typeface="+mn-ea"/>
              </a:rPr>
              <a:t>错账类型二：</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记账凭证错误。</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469900" marR="0" lvl="0" indent="-469900" algn="l" defTabSz="914400" rtl="0" eaLnBrk="1" fontAlgn="base" latinLnBrk="0" hangingPunct="1">
              <a:lnSpc>
                <a:spcPct val="150000"/>
              </a:lnSpc>
              <a:spcBef>
                <a:spcPts val="0"/>
              </a:spcBef>
              <a:spcAft>
                <a:spcPct val="0"/>
              </a:spcAft>
              <a:buClr>
                <a:srgbClr val="0000CC"/>
              </a:buClr>
              <a:buSzTx/>
              <a:buFont typeface="Wingdings" panose="05000000000000000000" charset="0"/>
              <a:buChar char="Ø"/>
              <a:defRPr/>
            </a:pPr>
            <a:r>
              <a:rPr kumimoji="0" lang="zh-CN" altLang="en-US" sz="2800" b="1" i="0" u="none" strike="noStrike" kern="0" cap="none" spc="0" normalizeH="0" baseline="0" noProof="0" dirty="0" smtClean="0">
                <a:ln>
                  <a:noFill/>
                </a:ln>
                <a:solidFill>
                  <a:srgbClr val="0000CC"/>
                </a:solidFill>
                <a:effectLst/>
                <a:uLnTx/>
                <a:uFillTx/>
                <a:latin typeface="楷体" panose="02010609060101010101" pitchFamily="49" charset="-122"/>
                <a:ea typeface="楷体" panose="02010609060101010101" pitchFamily="49" charset="-122"/>
                <a:cs typeface="+mn-ea"/>
              </a:rPr>
              <a:t>方法：</a:t>
            </a:r>
            <a:endParaRPr kumimoji="0" lang="zh-CN" altLang="en-US" sz="2800" b="1" i="0" u="none" strike="noStrike" kern="0" cap="none" spc="0" normalizeH="0" baseline="0" noProof="0" dirty="0" smtClean="0">
              <a:ln>
                <a:noFill/>
              </a:ln>
              <a:solidFill>
                <a:srgbClr val="0000CC"/>
              </a:solidFill>
              <a:effectLst/>
              <a:uLnTx/>
              <a:uFillTx/>
              <a:latin typeface="楷体" panose="02010609060101010101" pitchFamily="49" charset="-122"/>
              <a:ea typeface="楷体" panose="02010609060101010101" pitchFamily="49" charset="-122"/>
              <a:cs typeface="+mn-ea"/>
            </a:endParaRPr>
          </a:p>
          <a:p>
            <a:pPr marL="0" marR="0" lvl="0" indent="0" algn="l" defTabSz="914400" rtl="0" eaLnBrk="1" fontAlgn="base" latinLnBrk="0" hangingPunct="1">
              <a:lnSpc>
                <a:spcPct val="150000"/>
              </a:lnSpc>
              <a:spcBef>
                <a:spcPts val="0"/>
              </a:spcBef>
              <a:spcAft>
                <a:spcPct val="0"/>
              </a:spcAft>
              <a:buClr>
                <a:srgbClr val="0000CC"/>
              </a:buClr>
              <a:buSzTx/>
              <a:buFont typeface="Wingdings" panose="05000000000000000000" charset="0"/>
              <a:buNone/>
              <a:defRPr/>
            </a:pPr>
            <a:r>
              <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记账科目错或金额多写：红字登记法；</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0" marR="0" lvl="0" indent="0" algn="l" defTabSz="914400" rtl="0" eaLnBrk="1" fontAlgn="base" latinLnBrk="0" hangingPunct="1">
              <a:lnSpc>
                <a:spcPct val="150000"/>
              </a:lnSpc>
              <a:spcBef>
                <a:spcPts val="0"/>
              </a:spcBef>
              <a:spcAft>
                <a:spcPct val="0"/>
              </a:spcAft>
              <a:buClr>
                <a:srgbClr val="0000CC"/>
              </a:buClr>
              <a:buSzTx/>
              <a:buFont typeface="Wingdings" panose="05000000000000000000" charset="0"/>
              <a:buNone/>
              <a:defRPr/>
            </a:pPr>
            <a:r>
              <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记账金额少写：补充登记法。</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p:txBody>
      </p:sp>
      <p:grpSp>
        <p:nvGrpSpPr>
          <p:cNvPr id="129028" name="Group 26"/>
          <p:cNvGrpSpPr/>
          <p:nvPr/>
        </p:nvGrpSpPr>
        <p:grpSpPr>
          <a:xfrm>
            <a:off x="2185988" y="4543425"/>
            <a:ext cx="7726362" cy="2191189"/>
            <a:chOff x="624" y="768"/>
            <a:chExt cx="4363" cy="4995"/>
          </a:xfrm>
        </p:grpSpPr>
        <p:sp>
          <p:nvSpPr>
            <p:cNvPr id="129029" name="Text Box 27"/>
            <p:cNvSpPr txBox="1"/>
            <p:nvPr/>
          </p:nvSpPr>
          <p:spPr>
            <a:xfrm>
              <a:off x="624" y="768"/>
              <a:ext cx="4363" cy="2544"/>
            </a:xfrm>
            <a:prstGeom prst="rect">
              <a:avLst/>
            </a:prstGeom>
            <a:solidFill>
              <a:srgbClr val="FFCCFF"/>
            </a:solidFill>
            <a:ln w="9525">
              <a:noFill/>
            </a:ln>
          </p:spPr>
          <p:txBody>
            <a:bodyPr anchor="t" anchorCtr="0"/>
            <a:p>
              <a:pPr algn="just" eaLnBrk="0" hangingPunct="0"/>
              <a:endParaRPr lang="en-US" altLang="zh-CN" sz="1000" b="0" dirty="0">
                <a:latin typeface="Times New Roman" panose="02020603050405020304" pitchFamily="18" charset="0"/>
                <a:ea typeface="宋体" panose="02010600030101010101" pitchFamily="2" charset="-122"/>
              </a:endParaRPr>
            </a:p>
            <a:p>
              <a:pPr algn="just" eaLnBrk="0" hangingPunct="0"/>
              <a:endParaRPr lang="en-US" altLang="zh-CN" sz="1000" b="0" dirty="0">
                <a:latin typeface="Times New Roman" panose="02020603050405020304" pitchFamily="18" charset="0"/>
                <a:ea typeface="宋体" panose="02010600030101010101" pitchFamily="2" charset="-122"/>
              </a:endParaRPr>
            </a:p>
            <a:p>
              <a:pPr algn="just" eaLnBrk="0" hangingPunct="0"/>
              <a:endParaRPr lang="en-US" altLang="zh-CN" sz="1000" b="0" dirty="0">
                <a:latin typeface="Times New Roman" panose="02020603050405020304" pitchFamily="18" charset="0"/>
                <a:ea typeface="宋体" panose="02010600030101010101" pitchFamily="2" charset="-122"/>
              </a:endParaRPr>
            </a:p>
            <a:p>
              <a:pPr algn="just" eaLnBrk="0" hangingPunct="0"/>
              <a:endParaRPr lang="en-US" altLang="zh-CN" sz="1000" b="0" dirty="0">
                <a:latin typeface="Times New Roman" panose="02020603050405020304" pitchFamily="18" charset="0"/>
                <a:ea typeface="宋体" panose="02010600030101010101" pitchFamily="2" charset="-122"/>
              </a:endParaRPr>
            </a:p>
          </p:txBody>
        </p:sp>
        <p:sp>
          <p:nvSpPr>
            <p:cNvPr id="129030" name="Text Box 28"/>
            <p:cNvSpPr txBox="1"/>
            <p:nvPr/>
          </p:nvSpPr>
          <p:spPr>
            <a:xfrm>
              <a:off x="2140" y="1674"/>
              <a:ext cx="958" cy="543"/>
            </a:xfrm>
            <a:prstGeom prst="rect">
              <a:avLst/>
            </a:prstGeom>
            <a:solidFill>
              <a:srgbClr val="FFFF99"/>
            </a:solidFill>
            <a:ln w="12700" cap="flat" cmpd="sng">
              <a:solidFill>
                <a:srgbClr val="000000"/>
              </a:solidFill>
              <a:prstDash val="solid"/>
              <a:miter/>
              <a:headEnd type="none" w="med" len="med"/>
              <a:tailEnd type="none" w="med" len="med"/>
            </a:ln>
          </p:spPr>
          <p:txBody>
            <a:bodyPr anchor="ctr" anchorCtr="1"/>
            <a:p>
              <a:pPr algn="ctr" eaLnBrk="0" hangingPunct="0">
                <a:spcBef>
                  <a:spcPts val="800"/>
                </a:spcBef>
                <a:spcAft>
                  <a:spcPts val="1600"/>
                </a:spcAft>
              </a:pPr>
              <a:r>
                <a:rPr lang="zh-CN" altLang="en-US" sz="2400" dirty="0">
                  <a:solidFill>
                    <a:srgbClr val="0000FF"/>
                  </a:solidFill>
                  <a:latin typeface="Times New Roman" panose="02020603050405020304" pitchFamily="18" charset="0"/>
                  <a:ea typeface="黑体" panose="02010609060101010101" pitchFamily="49" charset="-122"/>
                </a:rPr>
                <a:t>记账凭证</a:t>
              </a:r>
              <a:endParaRPr lang="zh-CN" altLang="en-US" sz="2400" dirty="0">
                <a:solidFill>
                  <a:srgbClr val="0000FF"/>
                </a:solidFill>
                <a:latin typeface="Times New Roman" panose="02020603050405020304" pitchFamily="18" charset="0"/>
                <a:ea typeface="黑体" panose="02010609060101010101" pitchFamily="49" charset="-122"/>
              </a:endParaRPr>
            </a:p>
          </p:txBody>
        </p:sp>
        <p:sp>
          <p:nvSpPr>
            <p:cNvPr id="129031" name="AutoShape 29"/>
            <p:cNvSpPr/>
            <p:nvPr/>
          </p:nvSpPr>
          <p:spPr>
            <a:xfrm>
              <a:off x="730" y="1633"/>
              <a:ext cx="745" cy="702"/>
            </a:xfrm>
            <a:prstGeom prst="wedgeRoundRectCallout">
              <a:avLst>
                <a:gd name="adj1" fmla="val -15102"/>
                <a:gd name="adj2" fmla="val 36019"/>
                <a:gd name="adj3" fmla="val 16667"/>
              </a:avLst>
            </a:prstGeom>
            <a:solidFill>
              <a:srgbClr val="66FF66"/>
            </a:solidFill>
            <a:ln w="9525">
              <a:noFill/>
            </a:ln>
          </p:spPr>
          <p:txBody>
            <a:bodyPr anchor="ctr" anchorCtr="1"/>
            <a:p>
              <a:pPr algn="ctr" eaLnBrk="0" hangingPunct="0"/>
              <a:r>
                <a:rPr lang="zh-CN" altLang="en-US" sz="2400" i="1" dirty="0">
                  <a:latin typeface="楷体" panose="02010609060101010101" pitchFamily="49" charset="-122"/>
                  <a:ea typeface="楷体" panose="02010609060101010101" pitchFamily="49" charset="-122"/>
                </a:rPr>
                <a:t>经 济</a:t>
              </a:r>
              <a:endParaRPr lang="zh-CN" altLang="en-US" sz="2400" i="1" dirty="0">
                <a:latin typeface="楷体" panose="02010609060101010101" pitchFamily="49" charset="-122"/>
                <a:ea typeface="楷体" panose="02010609060101010101" pitchFamily="49" charset="-122"/>
              </a:endParaRPr>
            </a:p>
            <a:p>
              <a:pPr algn="ctr" eaLnBrk="0" hangingPunct="0"/>
              <a:r>
                <a:rPr lang="zh-CN" altLang="en-US" sz="2400" i="1" dirty="0">
                  <a:latin typeface="楷体" panose="02010609060101010101" pitchFamily="49" charset="-122"/>
                  <a:ea typeface="楷体" panose="02010609060101010101" pitchFamily="49" charset="-122"/>
                </a:rPr>
                <a:t>业 务</a:t>
              </a:r>
              <a:endParaRPr lang="zh-CN" altLang="en-US" sz="2400" b="0" dirty="0">
                <a:latin typeface="楷体" panose="02010609060101010101" pitchFamily="49" charset="-122"/>
                <a:ea typeface="楷体" panose="02010609060101010101" pitchFamily="49" charset="-122"/>
              </a:endParaRPr>
            </a:p>
          </p:txBody>
        </p:sp>
        <p:grpSp>
          <p:nvGrpSpPr>
            <p:cNvPr id="129032" name="Group 30"/>
            <p:cNvGrpSpPr/>
            <p:nvPr/>
          </p:nvGrpSpPr>
          <p:grpSpPr>
            <a:xfrm>
              <a:off x="1502" y="1718"/>
              <a:ext cx="638" cy="488"/>
              <a:chOff x="3600" y="3936"/>
              <a:chExt cx="1080" cy="840"/>
            </a:xfrm>
          </p:grpSpPr>
          <p:sp>
            <p:nvSpPr>
              <p:cNvPr id="129033" name="AutoShape 31"/>
              <p:cNvSpPr/>
              <p:nvPr/>
            </p:nvSpPr>
            <p:spPr>
              <a:xfrm>
                <a:off x="3600" y="3936"/>
                <a:ext cx="1080" cy="780"/>
              </a:xfrm>
              <a:custGeom>
                <a:avLst/>
                <a:gdLst/>
                <a:ahLst/>
                <a:cxnLst>
                  <a:cxn ang="17694720">
                    <a:pos x="0" y="0"/>
                  </a:cxn>
                  <a:cxn ang="11796480">
                    <a:pos x="0" y="0"/>
                  </a:cxn>
                  <a:cxn ang="5898240">
                    <a:pos x="0" y="0"/>
                  </a:cxn>
                  <a:cxn ang="0">
                    <a:pos x="0" y="0"/>
                  </a:cxn>
                </a:cxnLst>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00FFFF"/>
              </a:solidFill>
              <a:ln w="9525">
                <a:noFill/>
              </a:ln>
            </p:spPr>
            <p:txBody>
              <a:bodyPr/>
              <a:p>
                <a:endParaRPr lang="zh-CN" altLang="en-US"/>
              </a:p>
            </p:txBody>
          </p:sp>
          <p:sp>
            <p:nvSpPr>
              <p:cNvPr id="129034" name="Text Box 32"/>
              <p:cNvSpPr txBox="1"/>
              <p:nvPr/>
            </p:nvSpPr>
            <p:spPr>
              <a:xfrm>
                <a:off x="3678" y="4084"/>
                <a:ext cx="807" cy="692"/>
              </a:xfrm>
              <a:prstGeom prst="rect">
                <a:avLst/>
              </a:prstGeom>
              <a:solidFill>
                <a:srgbClr val="00FFFF"/>
              </a:solidFill>
              <a:ln w="9525">
                <a:noFill/>
              </a:ln>
            </p:spPr>
            <p:txBody>
              <a:bodyPr anchor="t" anchorCtr="0"/>
              <a:p>
                <a:pPr algn="just" eaLnBrk="0" hangingPunct="0"/>
                <a:r>
                  <a:rPr lang="zh-CN" altLang="en-US" sz="2400" dirty="0">
                    <a:solidFill>
                      <a:srgbClr val="FF0000"/>
                    </a:solidFill>
                    <a:latin typeface="楷体" panose="02010609060101010101" pitchFamily="49" charset="-122"/>
                    <a:ea typeface="楷体" panose="02010609060101010101" pitchFamily="49" charset="-122"/>
                  </a:rPr>
                  <a:t>记录</a:t>
                </a:r>
                <a:endParaRPr lang="zh-CN" altLang="en-US" sz="2400" dirty="0">
                  <a:solidFill>
                    <a:srgbClr val="FF0000"/>
                  </a:solidFill>
                  <a:latin typeface="楷体" panose="02010609060101010101" pitchFamily="49" charset="-122"/>
                  <a:ea typeface="楷体" panose="02010609060101010101" pitchFamily="49" charset="-122"/>
                </a:endParaRPr>
              </a:p>
            </p:txBody>
          </p:sp>
        </p:grpSp>
        <p:grpSp>
          <p:nvGrpSpPr>
            <p:cNvPr id="129035" name="Group 33"/>
            <p:cNvGrpSpPr/>
            <p:nvPr/>
          </p:nvGrpSpPr>
          <p:grpSpPr>
            <a:xfrm>
              <a:off x="3178" y="1729"/>
              <a:ext cx="638" cy="453"/>
              <a:chOff x="3600" y="3936"/>
              <a:chExt cx="1080" cy="780"/>
            </a:xfrm>
          </p:grpSpPr>
          <p:sp>
            <p:nvSpPr>
              <p:cNvPr id="129036" name="AutoShape 34"/>
              <p:cNvSpPr/>
              <p:nvPr/>
            </p:nvSpPr>
            <p:spPr>
              <a:xfrm>
                <a:off x="3600" y="3936"/>
                <a:ext cx="1080" cy="780"/>
              </a:xfrm>
              <a:custGeom>
                <a:avLst/>
                <a:gdLst/>
                <a:ahLst/>
                <a:cxnLst>
                  <a:cxn ang="17694720">
                    <a:pos x="0" y="0"/>
                  </a:cxn>
                  <a:cxn ang="11796480">
                    <a:pos x="0" y="0"/>
                  </a:cxn>
                  <a:cxn ang="5898240">
                    <a:pos x="0" y="0"/>
                  </a:cxn>
                  <a:cxn ang="0">
                    <a:pos x="0" y="0"/>
                  </a:cxn>
                </a:cxnLst>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00FFFF"/>
              </a:solidFill>
              <a:ln w="9525">
                <a:noFill/>
              </a:ln>
            </p:spPr>
            <p:txBody>
              <a:bodyPr/>
              <a:p>
                <a:endParaRPr lang="zh-CN" altLang="en-US"/>
              </a:p>
            </p:txBody>
          </p:sp>
          <p:sp>
            <p:nvSpPr>
              <p:cNvPr id="129037" name="Text Box 35"/>
              <p:cNvSpPr txBox="1"/>
              <p:nvPr/>
            </p:nvSpPr>
            <p:spPr>
              <a:xfrm>
                <a:off x="3632" y="3971"/>
                <a:ext cx="853" cy="673"/>
              </a:xfrm>
              <a:prstGeom prst="rect">
                <a:avLst/>
              </a:prstGeom>
              <a:solidFill>
                <a:srgbClr val="00FFFF"/>
              </a:solidFill>
              <a:ln w="9525">
                <a:noFill/>
              </a:ln>
            </p:spPr>
            <p:txBody>
              <a:bodyPr anchor="t" anchorCtr="0"/>
              <a:p>
                <a:pPr algn="just" eaLnBrk="0" hangingPunct="0"/>
                <a:r>
                  <a:rPr lang="zh-CN" altLang="en-US" sz="2400" dirty="0">
                    <a:solidFill>
                      <a:srgbClr val="FF0000"/>
                    </a:solidFill>
                    <a:latin typeface="楷体" panose="02010609060101010101" pitchFamily="49" charset="-122"/>
                    <a:ea typeface="楷体" panose="02010609060101010101" pitchFamily="49" charset="-122"/>
                  </a:rPr>
                  <a:t>记账</a:t>
                </a:r>
                <a:endParaRPr lang="zh-CN" altLang="en-US" sz="2400" dirty="0">
                  <a:solidFill>
                    <a:srgbClr val="FF0000"/>
                  </a:solidFill>
                  <a:latin typeface="楷体" panose="02010609060101010101" pitchFamily="49" charset="-122"/>
                  <a:ea typeface="楷体" panose="02010609060101010101" pitchFamily="49" charset="-122"/>
                </a:endParaRPr>
              </a:p>
            </p:txBody>
          </p:sp>
        </p:grpSp>
        <p:sp>
          <p:nvSpPr>
            <p:cNvPr id="129038" name="Text Box 36"/>
            <p:cNvSpPr txBox="1"/>
            <p:nvPr/>
          </p:nvSpPr>
          <p:spPr>
            <a:xfrm>
              <a:off x="3266" y="1247"/>
              <a:ext cx="382" cy="385"/>
            </a:xfrm>
            <a:prstGeom prst="rect">
              <a:avLst/>
            </a:prstGeom>
            <a:solidFill>
              <a:srgbClr val="FFCCFF"/>
            </a:solidFill>
            <a:ln w="9525">
              <a:noFill/>
            </a:ln>
          </p:spPr>
          <p:txBody>
            <a:bodyPr anchor="t" anchorCtr="0"/>
            <a:p>
              <a:pPr algn="just" eaLnBrk="0" hangingPunct="0">
                <a:lnSpc>
                  <a:spcPct val="70000"/>
                </a:lnSpc>
              </a:pPr>
              <a:r>
                <a:rPr lang="en-US" altLang="zh-CN" sz="3200" dirty="0">
                  <a:solidFill>
                    <a:srgbClr val="FF0066"/>
                  </a:solidFill>
                  <a:latin typeface="宋体" panose="02010600030101010101" pitchFamily="2" charset="-122"/>
                  <a:ea typeface="宋体" panose="02010600030101010101" pitchFamily="2" charset="-122"/>
                </a:rPr>
                <a:t>╳</a:t>
              </a:r>
              <a:endParaRPr lang="en-US" altLang="zh-CN" sz="3200" dirty="0">
                <a:solidFill>
                  <a:srgbClr val="FF0066"/>
                </a:solidFill>
                <a:latin typeface="Times New Roman" panose="02020603050405020304" pitchFamily="18" charset="0"/>
                <a:ea typeface="宋体" panose="02010600030101010101" pitchFamily="2" charset="-122"/>
              </a:endParaRPr>
            </a:p>
          </p:txBody>
        </p:sp>
        <p:grpSp>
          <p:nvGrpSpPr>
            <p:cNvPr id="129039" name="Group 37"/>
            <p:cNvGrpSpPr/>
            <p:nvPr/>
          </p:nvGrpSpPr>
          <p:grpSpPr>
            <a:xfrm>
              <a:off x="3712" y="859"/>
              <a:ext cx="750" cy="905"/>
              <a:chOff x="5220" y="3780"/>
              <a:chExt cx="1268" cy="1560"/>
            </a:xfrm>
          </p:grpSpPr>
          <p:sp>
            <p:nvSpPr>
              <p:cNvPr id="129040" name="AutoShape 38"/>
              <p:cNvSpPr/>
              <p:nvPr/>
            </p:nvSpPr>
            <p:spPr>
              <a:xfrm>
                <a:off x="5220" y="3780"/>
                <a:ext cx="1260" cy="1560"/>
              </a:xfrm>
              <a:prstGeom prst="cube">
                <a:avLst>
                  <a:gd name="adj" fmla="val 3032"/>
                </a:avLst>
              </a:prstGeom>
              <a:solidFill>
                <a:srgbClr val="0000CC"/>
              </a:solidFill>
              <a:ln w="9525" cap="flat" cmpd="sng">
                <a:solidFill>
                  <a:srgbClr val="000000"/>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29041" name="Text Box 39"/>
              <p:cNvSpPr txBox="1"/>
              <p:nvPr/>
            </p:nvSpPr>
            <p:spPr>
              <a:xfrm>
                <a:off x="5329" y="3981"/>
                <a:ext cx="1159" cy="735"/>
              </a:xfrm>
              <a:prstGeom prst="rect">
                <a:avLst/>
              </a:prstGeom>
              <a:solidFill>
                <a:schemeClr val="bg1"/>
              </a:solidFill>
              <a:ln w="9525">
                <a:noFill/>
              </a:ln>
            </p:spPr>
            <p:txBody>
              <a:bodyPr anchor="t" anchorCtr="1"/>
              <a:p>
                <a:pPr algn="ctr" eaLnBrk="0" hangingPunct="0">
                  <a:lnSpc>
                    <a:spcPct val="70000"/>
                  </a:lnSpc>
                </a:pPr>
                <a:r>
                  <a:rPr lang="zh-CN" altLang="en-US" sz="2400" dirty="0">
                    <a:solidFill>
                      <a:srgbClr val="008000"/>
                    </a:solidFill>
                    <a:latin typeface="楷体" panose="02010609060101010101" pitchFamily="49" charset="-122"/>
                    <a:ea typeface="楷体" panose="02010609060101010101" pitchFamily="49" charset="-122"/>
                  </a:rPr>
                  <a:t>日记账</a:t>
                </a:r>
                <a:endParaRPr lang="zh-CN" altLang="en-US" sz="2400" dirty="0">
                  <a:solidFill>
                    <a:srgbClr val="008000"/>
                  </a:solidFill>
                  <a:latin typeface="楷体" panose="02010609060101010101" pitchFamily="49" charset="-122"/>
                  <a:ea typeface="楷体" panose="02010609060101010101" pitchFamily="49" charset="-122"/>
                </a:endParaRPr>
              </a:p>
            </p:txBody>
          </p:sp>
        </p:grpSp>
        <p:grpSp>
          <p:nvGrpSpPr>
            <p:cNvPr id="129042" name="Group 40"/>
            <p:cNvGrpSpPr/>
            <p:nvPr/>
          </p:nvGrpSpPr>
          <p:grpSpPr>
            <a:xfrm>
              <a:off x="3923" y="1221"/>
              <a:ext cx="745" cy="906"/>
              <a:chOff x="3060" y="10332"/>
              <a:chExt cx="1260" cy="1560"/>
            </a:xfrm>
          </p:grpSpPr>
          <p:sp>
            <p:nvSpPr>
              <p:cNvPr id="129043" name="AutoShape 41"/>
              <p:cNvSpPr/>
              <p:nvPr/>
            </p:nvSpPr>
            <p:spPr>
              <a:xfrm>
                <a:off x="3060" y="10332"/>
                <a:ext cx="1260" cy="1560"/>
              </a:xfrm>
              <a:prstGeom prst="cube">
                <a:avLst>
                  <a:gd name="adj" fmla="val 3032"/>
                </a:avLst>
              </a:prstGeom>
              <a:solidFill>
                <a:srgbClr val="0000CC"/>
              </a:solidFill>
              <a:ln w="9525" cap="flat" cmpd="sng">
                <a:solidFill>
                  <a:srgbClr val="000000"/>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29044" name="Text Box 42"/>
              <p:cNvSpPr txBox="1"/>
              <p:nvPr/>
            </p:nvSpPr>
            <p:spPr>
              <a:xfrm>
                <a:off x="3135" y="10549"/>
                <a:ext cx="1080" cy="580"/>
              </a:xfrm>
              <a:prstGeom prst="rect">
                <a:avLst/>
              </a:prstGeom>
              <a:solidFill>
                <a:schemeClr val="bg1"/>
              </a:solidFill>
              <a:ln w="9525">
                <a:noFill/>
              </a:ln>
            </p:spPr>
            <p:txBody>
              <a:bodyPr anchor="t" anchorCtr="0"/>
              <a:p>
                <a:pPr algn="ctr" eaLnBrk="0" hangingPunct="0">
                  <a:lnSpc>
                    <a:spcPct val="80000"/>
                  </a:lnSpc>
                </a:pPr>
                <a:r>
                  <a:rPr lang="zh-CN" altLang="en-US" sz="2400" dirty="0">
                    <a:solidFill>
                      <a:srgbClr val="FF0000"/>
                    </a:solidFill>
                    <a:latin typeface="楷体" panose="02010609060101010101" pitchFamily="49" charset="-122"/>
                    <a:ea typeface="楷体" panose="02010609060101010101" pitchFamily="49" charset="-122"/>
                  </a:rPr>
                  <a:t>总  账</a:t>
                </a:r>
                <a:endParaRPr lang="zh-CN" altLang="en-US" sz="2400" dirty="0">
                  <a:latin typeface="楷体" panose="02010609060101010101" pitchFamily="49" charset="-122"/>
                  <a:ea typeface="楷体" panose="02010609060101010101" pitchFamily="49" charset="-122"/>
                </a:endParaRPr>
              </a:p>
            </p:txBody>
          </p:sp>
        </p:grpSp>
        <p:grpSp>
          <p:nvGrpSpPr>
            <p:cNvPr id="129045" name="Group 43"/>
            <p:cNvGrpSpPr/>
            <p:nvPr/>
          </p:nvGrpSpPr>
          <p:grpSpPr>
            <a:xfrm>
              <a:off x="4136" y="1674"/>
              <a:ext cx="745" cy="905"/>
              <a:chOff x="9720" y="10488"/>
              <a:chExt cx="1260" cy="1560"/>
            </a:xfrm>
          </p:grpSpPr>
          <p:sp>
            <p:nvSpPr>
              <p:cNvPr id="129046" name="AutoShape 44"/>
              <p:cNvSpPr/>
              <p:nvPr/>
            </p:nvSpPr>
            <p:spPr>
              <a:xfrm>
                <a:off x="9720" y="10488"/>
                <a:ext cx="1260" cy="1560"/>
              </a:xfrm>
              <a:prstGeom prst="cube">
                <a:avLst>
                  <a:gd name="adj" fmla="val 3032"/>
                </a:avLst>
              </a:prstGeom>
              <a:solidFill>
                <a:srgbClr val="0000CC"/>
              </a:solidFill>
              <a:ln w="9525" cap="flat" cmpd="sng">
                <a:solidFill>
                  <a:srgbClr val="000000"/>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29047" name="Text Box 45"/>
              <p:cNvSpPr txBox="1"/>
              <p:nvPr/>
            </p:nvSpPr>
            <p:spPr>
              <a:xfrm>
                <a:off x="9795" y="10711"/>
                <a:ext cx="1080" cy="580"/>
              </a:xfrm>
              <a:prstGeom prst="rect">
                <a:avLst/>
              </a:prstGeom>
              <a:solidFill>
                <a:schemeClr val="bg1"/>
              </a:solidFill>
              <a:ln w="9525">
                <a:noFill/>
              </a:ln>
            </p:spPr>
            <p:txBody>
              <a:bodyPr anchor="t" anchorCtr="0"/>
              <a:p>
                <a:pPr algn="ctr" eaLnBrk="0" hangingPunct="0">
                  <a:lnSpc>
                    <a:spcPct val="80000"/>
                  </a:lnSpc>
                </a:pPr>
                <a:r>
                  <a:rPr lang="zh-CN" altLang="en-US" sz="2400" dirty="0">
                    <a:solidFill>
                      <a:srgbClr val="6600CC"/>
                    </a:solidFill>
                    <a:latin typeface="楷体" panose="02010609060101010101" pitchFamily="49" charset="-122"/>
                    <a:ea typeface="楷体" panose="02010609060101010101" pitchFamily="49" charset="-122"/>
                  </a:rPr>
                  <a:t>明细账</a:t>
                </a:r>
                <a:endParaRPr lang="zh-CN" altLang="en-US" sz="2400" dirty="0">
                  <a:solidFill>
                    <a:srgbClr val="6600CC"/>
                  </a:solidFill>
                  <a:latin typeface="楷体" panose="02010609060101010101" pitchFamily="49" charset="-122"/>
                  <a:ea typeface="楷体" panose="02010609060101010101" pitchFamily="49" charset="-122"/>
                </a:endParaRPr>
              </a:p>
            </p:txBody>
          </p:sp>
        </p:grpSp>
        <p:sp>
          <p:nvSpPr>
            <p:cNvPr id="129048" name="Text Box 46"/>
            <p:cNvSpPr txBox="1"/>
            <p:nvPr/>
          </p:nvSpPr>
          <p:spPr>
            <a:xfrm>
              <a:off x="1776" y="1200"/>
              <a:ext cx="336" cy="435"/>
            </a:xfrm>
            <a:prstGeom prst="rect">
              <a:avLst/>
            </a:prstGeom>
            <a:solidFill>
              <a:srgbClr val="FFCCFF"/>
            </a:solidFill>
            <a:ln w="9525">
              <a:noFill/>
            </a:ln>
          </p:spPr>
          <p:txBody>
            <a:bodyPr anchor="t" anchorCtr="0"/>
            <a:p>
              <a:pPr algn="just" eaLnBrk="0" hangingPunct="0"/>
              <a:endParaRPr lang="zh-CN" altLang="zh-CN" sz="3200" b="0" dirty="0">
                <a:solidFill>
                  <a:srgbClr val="993366"/>
                </a:solidFill>
                <a:latin typeface="Times New Roman" panose="02020603050405020304" pitchFamily="18" charset="0"/>
                <a:ea typeface="宋体" panose="02010600030101010101" pitchFamily="2" charset="-122"/>
              </a:endParaRPr>
            </a:p>
          </p:txBody>
        </p:sp>
        <p:sp>
          <p:nvSpPr>
            <p:cNvPr id="129049" name="Text Box 47"/>
            <p:cNvSpPr txBox="1"/>
            <p:nvPr/>
          </p:nvSpPr>
          <p:spPr>
            <a:xfrm>
              <a:off x="2448" y="1248"/>
              <a:ext cx="382" cy="385"/>
            </a:xfrm>
            <a:prstGeom prst="rect">
              <a:avLst/>
            </a:prstGeom>
            <a:solidFill>
              <a:srgbClr val="FFCCFF"/>
            </a:solidFill>
            <a:ln w="9525">
              <a:noFill/>
            </a:ln>
          </p:spPr>
          <p:txBody>
            <a:bodyPr anchor="t" anchorCtr="0"/>
            <a:p>
              <a:pPr algn="just" eaLnBrk="0" hangingPunct="0">
                <a:lnSpc>
                  <a:spcPct val="70000"/>
                </a:lnSpc>
              </a:pPr>
              <a:r>
                <a:rPr lang="en-US" altLang="zh-CN" sz="3200" dirty="0">
                  <a:solidFill>
                    <a:srgbClr val="FF0066"/>
                  </a:solidFill>
                  <a:latin typeface="宋体" panose="02010600030101010101" pitchFamily="2" charset="-122"/>
                  <a:ea typeface="宋体" panose="02010600030101010101" pitchFamily="2" charset="-122"/>
                </a:rPr>
                <a:t>╳</a:t>
              </a:r>
              <a:endParaRPr lang="en-US" altLang="zh-CN" sz="3200" dirty="0">
                <a:solidFill>
                  <a:srgbClr val="FF0066"/>
                </a:solidFill>
                <a:latin typeface="Times New Roman" panose="02020603050405020304" pitchFamily="18" charset="0"/>
                <a:ea typeface="宋体" panose="02010600030101010101" pitchFamily="2" charset="-122"/>
              </a:endParaRPr>
            </a:p>
          </p:txBody>
        </p:sp>
        <p:sp>
          <p:nvSpPr>
            <p:cNvPr id="129050" name="Rectangle 48"/>
            <p:cNvSpPr/>
            <p:nvPr/>
          </p:nvSpPr>
          <p:spPr>
            <a:xfrm>
              <a:off x="1054" y="2525"/>
              <a:ext cx="3174" cy="3238"/>
            </a:xfrm>
            <a:prstGeom prst="rect">
              <a:avLst/>
            </a:prstGeom>
            <a:solidFill>
              <a:srgbClr val="AFEFB8"/>
            </a:solidFill>
            <a:ln w="9525">
              <a:noFill/>
            </a:ln>
          </p:spPr>
          <p:txBody>
            <a:bodyPr anchor="t" anchorCtr="0">
              <a:spAutoFit/>
            </a:bodyPr>
            <a:p>
              <a:pPr>
                <a:lnSpc>
                  <a:spcPct val="120000"/>
                </a:lnSpc>
              </a:pPr>
              <a:r>
                <a:rPr lang="en-US" altLang="zh-CN" sz="2400" i="1" dirty="0">
                  <a:solidFill>
                    <a:srgbClr val="0000FF"/>
                  </a:solidFill>
                  <a:latin typeface="楷体" panose="02010609060101010101" pitchFamily="49" charset="-122"/>
                  <a:ea typeface="楷体" panose="02010609060101010101" pitchFamily="49" charset="-122"/>
                </a:rPr>
                <a:t>        ■</a:t>
              </a:r>
              <a:r>
                <a:rPr lang="zh-CN" altLang="en-US" sz="2400" i="1" dirty="0">
                  <a:latin typeface="楷体" panose="02010609060101010101" pitchFamily="49" charset="-122"/>
                  <a:ea typeface="楷体" panose="02010609060101010101" pitchFamily="49" charset="-122"/>
                </a:rPr>
                <a:t>记账凭证上会计科目用错</a:t>
              </a:r>
              <a:endParaRPr lang="zh-CN" altLang="en-US" sz="2400" i="1" dirty="0">
                <a:solidFill>
                  <a:srgbClr val="6600FF"/>
                </a:solidFill>
                <a:latin typeface="楷体" panose="02010609060101010101" pitchFamily="49" charset="-122"/>
                <a:ea typeface="楷体" panose="02010609060101010101" pitchFamily="49" charset="-122"/>
              </a:endParaRPr>
            </a:p>
            <a:p>
              <a:pPr>
                <a:lnSpc>
                  <a:spcPct val="120000"/>
                </a:lnSpc>
              </a:pPr>
              <a:r>
                <a:rPr lang="zh-CN" altLang="en-US" sz="2400" i="1" dirty="0">
                  <a:solidFill>
                    <a:srgbClr val="0000FF"/>
                  </a:solidFill>
                  <a:latin typeface="楷体" panose="02010609060101010101" pitchFamily="49" charset="-122"/>
                  <a:ea typeface="楷体" panose="02010609060101010101" pitchFamily="49" charset="-122"/>
                </a:rPr>
                <a:t>    ■</a:t>
              </a:r>
              <a:r>
                <a:rPr lang="zh-CN" altLang="en-US" sz="2400" i="1" dirty="0">
                  <a:latin typeface="楷体" panose="02010609060101010101" pitchFamily="49" charset="-122"/>
                  <a:ea typeface="楷体" panose="02010609060101010101" pitchFamily="49" charset="-122"/>
                </a:rPr>
                <a:t>记账凭证上金额写多</a:t>
              </a:r>
              <a:endParaRPr lang="zh-CN" altLang="en-US" sz="2400" i="1" dirty="0">
                <a:latin typeface="楷体" panose="02010609060101010101" pitchFamily="49" charset="-122"/>
                <a:ea typeface="楷体" panose="02010609060101010101" pitchFamily="49" charset="-122"/>
              </a:endParaRPr>
            </a:p>
            <a:p>
              <a:pPr>
                <a:lnSpc>
                  <a:spcPct val="120000"/>
                </a:lnSpc>
              </a:pPr>
              <a:r>
                <a:rPr lang="zh-CN" altLang="en-US" sz="2400" i="1" dirty="0">
                  <a:solidFill>
                    <a:srgbClr val="0000FF"/>
                  </a:solidFill>
                  <a:latin typeface="楷体" panose="02010609060101010101" pitchFamily="49" charset="-122"/>
                  <a:ea typeface="楷体" panose="02010609060101010101" pitchFamily="49" charset="-122"/>
                </a:rPr>
                <a:t>■</a:t>
              </a:r>
              <a:r>
                <a:rPr lang="zh-CN" altLang="en-US" sz="2400" i="1" dirty="0">
                  <a:latin typeface="楷体" panose="02010609060101010101" pitchFamily="49" charset="-122"/>
                  <a:ea typeface="楷体" panose="02010609060101010101" pitchFamily="49" charset="-122"/>
                </a:rPr>
                <a:t>记账凭证上金额写少</a:t>
              </a:r>
              <a:endParaRPr lang="en-US" altLang="zh-CN" sz="2400" i="1" dirty="0">
                <a:latin typeface="楷体" panose="02010609060101010101" pitchFamily="49" charset="-122"/>
                <a:ea typeface="楷体" panose="02010609060101010101" pitchFamily="49" charset="-122"/>
              </a:endParaRPr>
            </a:p>
          </p:txBody>
        </p:sp>
        <p:sp>
          <p:nvSpPr>
            <p:cNvPr id="129051" name="AutoShape 49"/>
            <p:cNvSpPr/>
            <p:nvPr/>
          </p:nvSpPr>
          <p:spPr>
            <a:xfrm>
              <a:off x="2544" y="2160"/>
              <a:ext cx="192" cy="336"/>
            </a:xfrm>
            <a:prstGeom prst="downArrow">
              <a:avLst>
                <a:gd name="adj1" fmla="val 50000"/>
                <a:gd name="adj2" fmla="val 43750"/>
              </a:avLst>
            </a:prstGeom>
            <a:solidFill>
              <a:srgbClr val="FF0066"/>
            </a:solidFill>
            <a:ln w="9525" cap="flat" cmpd="sng">
              <a:solidFill>
                <a:srgbClr val="FF0066"/>
              </a:solidFill>
              <a:prstDash val="solid"/>
              <a:miter/>
              <a:headEnd type="none" w="med" len="med"/>
              <a:tailEnd type="none" w="med" len="med"/>
            </a:ln>
          </p:spPr>
          <p:txBody>
            <a:bodyPr vert="eaVert" wrap="none" anchor="ctr" anchorCtr="0"/>
            <a:p>
              <a:pPr algn="ctr"/>
              <a:endParaRPr lang="zh-CN" altLang="zh-CN" b="0" dirty="0">
                <a:solidFill>
                  <a:srgbClr val="FF0066"/>
                </a:solidFill>
                <a:latin typeface="Arial" panose="020B0604020202020204" pitchFamily="34" charset="0"/>
                <a:ea typeface="宋体" panose="02010600030101010101" pitchFamily="2" charset="-122"/>
              </a:endParaRPr>
            </a:p>
          </p:txBody>
        </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48995" y="1196975"/>
            <a:ext cx="10636250" cy="5457825"/>
          </a:xfrm>
        </p:spPr>
        <p:txBody>
          <a:bodyPr/>
          <a:p>
            <a:pPr marL="0" marR="0" indent="0" algn="l" defTabSz="914400" rtl="0" eaLnBrk="0" fontAlgn="base" latinLnBrk="0" hangingPunct="0">
              <a:lnSpc>
                <a:spcPct val="150000"/>
              </a:lnSpc>
              <a:spcBef>
                <a:spcPct val="20000"/>
              </a:spcBef>
              <a:spcAft>
                <a:spcPct val="0"/>
              </a:spcAft>
              <a:buClr>
                <a:srgbClr val="FF0000"/>
              </a:buClr>
              <a:buSzTx/>
              <a:buFont typeface="Wingdings" panose="05000000000000000000" charset="0"/>
              <a:buNone/>
            </a:pPr>
            <a:r>
              <a:rPr kumimoji="0" lang="zh-CN" altLang="en-US" sz="3000" b="1" i="0" u="none" strike="noStrike" kern="0" cap="none" spc="0" normalizeH="0" baseline="0" noProof="1" dirty="0">
                <a:solidFill>
                  <a:srgbClr val="FF0000"/>
                </a:solidFill>
                <a:latin typeface="黑体" panose="02010609060101010101" pitchFamily="49" charset="-122"/>
                <a:ea typeface="黑体" panose="02010609060101010101" pitchFamily="49" charset="-122"/>
                <a:cs typeface="+mn-cs"/>
                <a:sym typeface="+mn-ea"/>
              </a:rPr>
              <a:t>红字更正法：又称红字冲销法</a:t>
            </a:r>
            <a:endParaRPr kumimoji="0" lang="zh-CN" altLang="en-US" sz="3000" b="1" i="0" u="none" strike="noStrike" kern="0" cap="none" spc="0" normalizeH="0" baseline="0" noProof="1" dirty="0">
              <a:solidFill>
                <a:srgbClr val="FF0000"/>
              </a:solidFill>
              <a:latin typeface="黑体" panose="02010609060101010101" pitchFamily="49" charset="-122"/>
              <a:ea typeface="黑体" panose="02010609060101010101" pitchFamily="49" charset="-122"/>
              <a:cs typeface="+mn-cs"/>
              <a:sym typeface="+mn-ea"/>
            </a:endParaRPr>
          </a:p>
          <a:p>
            <a:pPr marL="0" marR="0" indent="0" algn="l" defTabSz="914400" rtl="0" eaLnBrk="0" fontAlgn="base" latinLnBrk="0" hangingPunct="0">
              <a:lnSpc>
                <a:spcPct val="150000"/>
              </a:lnSpc>
              <a:spcBef>
                <a:spcPct val="20000"/>
              </a:spcBef>
              <a:spcAft>
                <a:spcPct val="0"/>
              </a:spcAft>
              <a:buClr>
                <a:srgbClr val="FF0000"/>
              </a:buClr>
              <a:buSzTx/>
              <a:buFont typeface="Wingdings" panose="05000000000000000000" charset="0"/>
              <a:buNone/>
            </a:pPr>
            <a:r>
              <a:rPr kumimoji="0" lang="en-US" altLang="zh-CN" sz="2800" b="1" i="0" u="none" strike="noStrike" kern="0" cap="none" spc="0" normalizeH="0" baseline="0"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kumimoji="0" lang="zh-CN" altLang="en-US" sz="2800" b="1" i="0" u="none" strike="noStrike" kern="0" cap="none" spc="0" normalizeH="0" baseline="0"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要么冲销记账凭证，要么冲销多出的金额</a:t>
            </a:r>
            <a:endParaRPr kumimoji="0" lang="zh-CN" altLang="en-US" sz="2800" b="1" i="0" u="none" strike="noStrike" kern="0" cap="none" spc="0" normalizeH="0" baseline="0"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marL="469900" marR="0" indent="-469900" algn="l" defTabSz="914400" rtl="0" eaLnBrk="0" fontAlgn="base" latinLnBrk="0" hangingPunct="0">
              <a:lnSpc>
                <a:spcPct val="150000"/>
              </a:lnSpc>
              <a:spcBef>
                <a:spcPct val="20000"/>
              </a:spcBef>
              <a:spcAft>
                <a:spcPct val="0"/>
              </a:spcAft>
              <a:buClr>
                <a:srgbClr val="FF0000"/>
              </a:buClr>
              <a:buSzTx/>
              <a:buFont typeface="Wingdings" panose="05000000000000000000" charset="0"/>
              <a:buChar char="p"/>
            </a:pPr>
            <a:r>
              <a:rPr kumimoji="0" lang="zh-CN" altLang="en-US" sz="3000" b="1" i="0" u="none" strike="noStrike" kern="0" cap="none" spc="0" normalizeH="0" baseline="0" noProof="1" dirty="0">
                <a:solidFill>
                  <a:schemeClr val="tx1"/>
                </a:solidFill>
                <a:latin typeface="楷体" panose="02010609060101010101" pitchFamily="49" charset="-122"/>
                <a:ea typeface="楷体" panose="02010609060101010101" pitchFamily="49" charset="-122"/>
                <a:cs typeface="+mn-cs"/>
                <a:sym typeface="+mn-ea"/>
              </a:rPr>
              <a:t>适用范围：</a:t>
            </a:r>
            <a:endParaRPr kumimoji="0" lang="zh-CN" altLang="en-US" sz="3000" b="1" i="0" u="none" strike="noStrike" kern="0" cap="none" spc="0" normalizeH="0" baseline="0" noProof="1" dirty="0">
              <a:solidFill>
                <a:schemeClr val="tx1"/>
              </a:solidFill>
              <a:latin typeface="楷体" panose="02010609060101010101" pitchFamily="49" charset="-122"/>
              <a:ea typeface="楷体" panose="02010609060101010101" pitchFamily="49" charset="-122"/>
              <a:cs typeface="+mn-cs"/>
              <a:sym typeface="+mn-ea"/>
            </a:endParaRPr>
          </a:p>
          <a:p>
            <a:pPr marL="908050" marR="0" lvl="1" indent="-436880" algn="l" defTabSz="914400" rtl="0" eaLnBrk="0" fontAlgn="base" latinLnBrk="0" hangingPunct="0">
              <a:lnSpc>
                <a:spcPct val="150000"/>
              </a:lnSpc>
              <a:spcBef>
                <a:spcPct val="20000"/>
              </a:spcBef>
              <a:spcAft>
                <a:spcPct val="0"/>
              </a:spcAft>
              <a:buClr>
                <a:srgbClr val="FF0000"/>
              </a:buClr>
              <a:buSzTx/>
              <a:buFont typeface="Wingdings" panose="05000000000000000000" charset="0"/>
              <a:buChar char="Ø"/>
            </a:pPr>
            <a:r>
              <a:rPr kumimoji="0" lang="zh-CN" altLang="en-US" sz="3000" b="1" i="0" u="none" strike="noStrike" kern="0" cap="none" spc="0" normalizeH="0" baseline="0" noProof="1" dirty="0">
                <a:solidFill>
                  <a:schemeClr val="tx1"/>
                </a:solidFill>
                <a:latin typeface="楷体" panose="02010609060101010101" pitchFamily="49" charset="-122"/>
                <a:ea typeface="楷体" panose="02010609060101010101" pitchFamily="49" charset="-122"/>
                <a:cs typeface="+mn-ea"/>
                <a:sym typeface="+mn-ea"/>
              </a:rPr>
              <a:t>记账凭证会计科目错误。</a:t>
            </a:r>
            <a:endParaRPr kumimoji="0" lang="zh-CN" altLang="en-US" sz="3000" b="1" i="0" u="none" strike="noStrike" kern="0" cap="none" spc="0" normalizeH="0" baseline="0" noProof="1" dirty="0">
              <a:solidFill>
                <a:schemeClr val="tx1"/>
              </a:solidFill>
              <a:latin typeface="楷体" panose="02010609060101010101" pitchFamily="49" charset="-122"/>
              <a:ea typeface="楷体" panose="02010609060101010101" pitchFamily="49" charset="-122"/>
              <a:cs typeface="+mn-ea"/>
              <a:sym typeface="+mn-ea"/>
            </a:endParaRPr>
          </a:p>
          <a:p>
            <a:pPr marL="908050" marR="0" lvl="1" indent="-436880" algn="l" defTabSz="914400" rtl="0" eaLnBrk="0" fontAlgn="base" latinLnBrk="0" hangingPunct="0">
              <a:lnSpc>
                <a:spcPct val="150000"/>
              </a:lnSpc>
              <a:spcBef>
                <a:spcPct val="20000"/>
              </a:spcBef>
              <a:spcAft>
                <a:spcPct val="0"/>
              </a:spcAft>
              <a:buClr>
                <a:srgbClr val="FF0000"/>
              </a:buClr>
              <a:buSzTx/>
              <a:buFont typeface="Wingdings" panose="05000000000000000000" charset="0"/>
              <a:buChar char="Ø"/>
            </a:pPr>
            <a:r>
              <a:rPr kumimoji="0" lang="zh-CN" altLang="en-US" sz="3000" b="1" i="0" u="none" strike="noStrike" kern="0" cap="none" spc="0" normalizeH="0" baseline="0" noProof="1" dirty="0">
                <a:solidFill>
                  <a:schemeClr val="tx1"/>
                </a:solidFill>
                <a:latin typeface="楷体" panose="02010609060101010101" pitchFamily="49" charset="-122"/>
                <a:ea typeface="楷体" panose="02010609060101010101" pitchFamily="49" charset="-122"/>
                <a:cs typeface="+mn-ea"/>
                <a:sym typeface="+mn-ea"/>
              </a:rPr>
              <a:t>记账凭证金额写多。</a:t>
            </a:r>
            <a:endParaRPr kumimoji="0" lang="zh-CN" altLang="en-US" sz="3000" b="1" i="0" u="none" strike="noStrike" kern="0" cap="none" spc="0" normalizeH="0" baseline="0" noProof="1" dirty="0">
              <a:solidFill>
                <a:schemeClr val="tx1"/>
              </a:solidFill>
              <a:latin typeface="楷体" panose="02010609060101010101" pitchFamily="49" charset="-122"/>
              <a:ea typeface="楷体" panose="02010609060101010101" pitchFamily="49" charset="-122"/>
              <a:cs typeface="+mn-ea"/>
              <a:sym typeface="+mn-ea"/>
            </a:endParaRPr>
          </a:p>
          <a:p>
            <a:pPr marL="469900" marR="0" indent="-469900" algn="l" defTabSz="914400" rtl="0" eaLnBrk="0" fontAlgn="base" latinLnBrk="0" hangingPunct="0">
              <a:lnSpc>
                <a:spcPct val="150000"/>
              </a:lnSpc>
              <a:spcBef>
                <a:spcPct val="20000"/>
              </a:spcBef>
              <a:spcAft>
                <a:spcPct val="0"/>
              </a:spcAft>
              <a:buClr>
                <a:srgbClr val="FF0000"/>
              </a:buClr>
              <a:buSzTx/>
              <a:buFont typeface="Wingdings" panose="05000000000000000000" charset="0"/>
              <a:buChar char="p"/>
            </a:pPr>
            <a:endParaRPr kumimoji="0" lang="en-US" altLang="zh-CN" sz="3000" b="1" i="0" u="none" strike="noStrike" kern="0" cap="none" spc="0" normalizeH="0" baseline="0" noProof="1">
              <a:solidFill>
                <a:schemeClr val="tx1"/>
              </a:solidFill>
              <a:latin typeface="楷体" panose="02010609060101010101" pitchFamily="49" charset="-122"/>
              <a:ea typeface="楷体" panose="02010609060101010101" pitchFamily="49" charset="-122"/>
              <a:cs typeface="+mn-cs"/>
            </a:endParaRPr>
          </a:p>
        </p:txBody>
      </p:sp>
      <p:sp>
        <p:nvSpPr>
          <p:cNvPr id="131074"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rPr>
              <a:t>第四节  错账更正方法</a:t>
            </a:r>
            <a:endParaRPr lang="zh-CN" altLang="en-US" sz="3200" dirty="0">
              <a:solidFill>
                <a:srgbClr val="FF0000"/>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060450" y="1196975"/>
            <a:ext cx="10201275" cy="4968875"/>
          </a:xfrm>
        </p:spPr>
        <p:txBody>
          <a:bodyPr vert="horz" wrap="square" lIns="91440" tIns="45720" rIns="91440" bIns="45720" numCol="1" anchor="t" anchorCtr="0" compatLnSpc="1"/>
          <a:lstStyle/>
          <a:p>
            <a:pPr marL="457200" marR="0" lvl="0" indent="-457200" algn="l" defTabSz="914400" rtl="0" eaLnBrk="0" fontAlgn="base" latinLnBrk="0" hangingPunct="0">
              <a:lnSpc>
                <a:spcPct val="150000"/>
              </a:lnSpc>
              <a:spcBef>
                <a:spcPct val="20000"/>
              </a:spcBef>
              <a:spcAft>
                <a:spcPct val="0"/>
              </a:spcAft>
              <a:buClr>
                <a:srgbClr val="FF0000"/>
              </a:buClr>
              <a:buSzTx/>
              <a:buFont typeface="Wingdings" panose="05000000000000000000" pitchFamily="2" charset="2"/>
              <a:buChar char="p"/>
              <a:defRPr/>
            </a:pPr>
            <a:r>
              <a:rPr kumimoji="0" lang="zh-CN" altLang="en-US" sz="3000" b="1" i="0" u="none" strike="noStrike" kern="0" cap="none" spc="0" normalizeH="0" baseline="0" noProof="0" dirty="0" smtClean="0">
                <a:ln>
                  <a:noFill/>
                </a:ln>
                <a:solidFill>
                  <a:srgbClr val="FF0000"/>
                </a:solidFill>
                <a:effectLst/>
                <a:uLnTx/>
                <a:uFillTx/>
                <a:latin typeface="黑体" panose="02010609060101010101" pitchFamily="49" charset="-122"/>
                <a:ea typeface="+mn-ea"/>
                <a:cs typeface="+mn-cs"/>
              </a:rPr>
              <a:t>红字更正法</a:t>
            </a:r>
            <a:endParaRPr kumimoji="0" lang="en-US" altLang="zh-CN" sz="3000" b="1" i="0" u="none" strike="noStrike" kern="0" cap="none" spc="0" normalizeH="0" baseline="0" noProof="0" dirty="0" smtClean="0">
              <a:ln>
                <a:noFill/>
              </a:ln>
              <a:solidFill>
                <a:srgbClr val="FF0000"/>
              </a:solidFill>
              <a:effectLst/>
              <a:uLnTx/>
              <a:uFillTx/>
              <a:latin typeface="黑体" panose="02010609060101010101" pitchFamily="49" charset="-122"/>
              <a:ea typeface="+mn-ea"/>
              <a:cs typeface="+mn-cs"/>
            </a:endParaRPr>
          </a:p>
          <a:p>
            <a:pPr marL="0" marR="0" lvl="0" indent="0" algn="l" defTabSz="914400" rtl="0" eaLnBrk="0" fontAlgn="base" latinLnBrk="0" hangingPunct="0">
              <a:lnSpc>
                <a:spcPct val="150000"/>
              </a:lnSpc>
              <a:spcBef>
                <a:spcPct val="20000"/>
              </a:spcBef>
              <a:spcAft>
                <a:spcPct val="0"/>
              </a:spcAft>
              <a:buClr>
                <a:srgbClr val="0000CC"/>
              </a:buClr>
              <a:buSzTx/>
              <a:buFont typeface="Wingdings 2" panose="05020102010507070707" pitchFamily="18" charset="2"/>
              <a:buNone/>
              <a:defRPr/>
            </a:pPr>
            <a:r>
              <a:rPr kumimoji="0" lang="en-US" altLang="zh-CN" sz="3000" b="1" i="0" u="none" strike="noStrike" kern="0" cap="none" spc="0" normalizeH="0" baseline="0" noProof="0" dirty="0" smtClean="0">
                <a:ln>
                  <a:noFill/>
                </a:ln>
                <a:solidFill>
                  <a:srgbClr val="0000CC"/>
                </a:solidFill>
                <a:effectLst/>
                <a:uLnTx/>
                <a:uFillTx/>
                <a:latin typeface="楷体" panose="02010609060101010101" pitchFamily="49" charset="-122"/>
                <a:ea typeface="楷体" panose="02010609060101010101" pitchFamily="49" charset="-122"/>
                <a:cs typeface="+mn-cs"/>
              </a:rPr>
              <a:t>1</a:t>
            </a:r>
            <a:r>
              <a:rPr kumimoji="0" lang="zh-CN" altLang="en-US" sz="3000" b="1" i="0" u="none" strike="noStrike" kern="0" cap="none" spc="0" normalizeH="0" baseline="0" noProof="0" dirty="0" smtClean="0">
                <a:ln>
                  <a:noFill/>
                </a:ln>
                <a:solidFill>
                  <a:srgbClr val="0000CC"/>
                </a:solidFill>
                <a:effectLst/>
                <a:uLnTx/>
                <a:uFillTx/>
                <a:latin typeface="楷体" panose="02010609060101010101" pitchFamily="49" charset="-122"/>
                <a:ea typeface="楷体" panose="02010609060101010101" pitchFamily="49" charset="-122"/>
                <a:cs typeface="+mn-cs"/>
              </a:rPr>
              <a:t>、会计科目错：</a:t>
            </a:r>
            <a:endParaRPr kumimoji="0" lang="en-US" altLang="zh-CN" sz="3000" b="1" i="0" u="none" strike="noStrike" kern="0" cap="none" spc="0" normalizeH="0" baseline="0" noProof="0" dirty="0" smtClean="0">
              <a:ln>
                <a:noFill/>
              </a:ln>
              <a:solidFill>
                <a:srgbClr val="0000CC"/>
              </a:solidFill>
              <a:effectLst/>
              <a:uLnTx/>
              <a:uFillTx/>
              <a:latin typeface="楷体" panose="02010609060101010101" pitchFamily="49" charset="-122"/>
              <a:ea typeface="楷体" panose="02010609060101010101" pitchFamily="49" charset="-122"/>
              <a:cs typeface="+mn-cs"/>
            </a:endParaRPr>
          </a:p>
          <a:p>
            <a:pPr marL="490855" marR="0" lvl="0" indent="-45720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红字完全照抄原</a:t>
            </a:r>
            <a:r>
              <a:rPr kumimoji="0" lang="zh-CN" altLang="en-US" sz="30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错误记账</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凭证一张，用于冲销。</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33655" marR="0" lvl="0" indent="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None/>
              <a:defRPr/>
            </a:pP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摘要栏注明更正</a:t>
            </a: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日期错账，红字登记账户。</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90855" marR="0" lvl="0" indent="-45720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再用蓝字填写一张正确的记账凭证，重新登记。</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33655" marR="0" lvl="0" indent="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None/>
              <a:defRPr/>
            </a:pP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摘要栏注明更正</a:t>
            </a: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日期错账。</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0" fontAlgn="base" latinLnBrk="0" hangingPunct="0">
              <a:lnSpc>
                <a:spcPct val="150000"/>
              </a:lnSpc>
              <a:spcBef>
                <a:spcPct val="20000"/>
              </a:spcBef>
              <a:spcAft>
                <a:spcPct val="0"/>
              </a:spcAft>
              <a:buClr>
                <a:schemeClr val="accent2"/>
              </a:buClr>
              <a:buSzTx/>
              <a:buFont typeface="Wingdings 2" panose="05020102010507070707" pitchFamily="18" charset="2"/>
              <a:buNone/>
              <a:defRPr/>
            </a:pPr>
            <a:endParaRPr kumimoji="0" lang="zh-CN" altLang="en-US" sz="3000" b="1" i="0" u="none" strike="noStrike" kern="0" cap="none" spc="0" normalizeH="0" baseline="0" noProof="0" dirty="0">
              <a:ln>
                <a:noFill/>
              </a:ln>
              <a:solidFill>
                <a:schemeClr val="tx1"/>
              </a:solidFill>
              <a:effectLst/>
              <a:uLnTx/>
              <a:uFillTx/>
              <a:latin typeface="+mn-lt"/>
              <a:ea typeface="+mn-ea"/>
              <a:cs typeface="+mn-cs"/>
            </a:endParaRPr>
          </a:p>
        </p:txBody>
      </p:sp>
      <p:sp>
        <p:nvSpPr>
          <p:cNvPr id="132099"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rPr>
              <a:t>第四节  错账更正方法</a:t>
            </a:r>
            <a:endParaRPr lang="zh-CN" altLang="en-US" sz="3200" dirty="0">
              <a:solidFill>
                <a:srgbClr val="FF0000"/>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69"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rPr>
              <a:t>第四节  错账更正方法</a:t>
            </a:r>
            <a:endParaRPr lang="zh-CN" altLang="en-US" sz="3200" dirty="0">
              <a:solidFill>
                <a:srgbClr val="FF0000"/>
              </a:solidFill>
            </a:endParaRPr>
          </a:p>
        </p:txBody>
      </p:sp>
      <p:sp>
        <p:nvSpPr>
          <p:cNvPr id="4" name="文本框 3"/>
          <p:cNvSpPr txBox="1"/>
          <p:nvPr/>
        </p:nvSpPr>
        <p:spPr>
          <a:xfrm>
            <a:off x="1007110" y="1231900"/>
            <a:ext cx="9916160" cy="4015105"/>
          </a:xfrm>
          <a:prstGeom prst="rect">
            <a:avLst/>
          </a:prstGeom>
          <a:noFill/>
        </p:spPr>
        <p:txBody>
          <a:bodyPr wrap="square" rtlCol="0" anchor="t">
            <a:spAutoFit/>
          </a:bodyPr>
          <a:p>
            <a:pPr marL="457200" indent="-457200">
              <a:lnSpc>
                <a:spcPct val="150000"/>
              </a:lnSpc>
              <a:buClr>
                <a:srgbClr val="FF0000"/>
              </a:buClr>
              <a:buFont typeface="Wingdings" panose="05000000000000000000" charset="0"/>
              <a:buChar char="p"/>
            </a:pPr>
            <a:r>
              <a:rPr lang="zh-CN" altLang="en-US" sz="3000" noProof="1" dirty="0">
                <a:solidFill>
                  <a:srgbClr val="FF0000"/>
                </a:solidFill>
                <a:latin typeface="黑体" panose="02010609060101010101" pitchFamily="49" charset="-122"/>
                <a:ea typeface="黑体" panose="02010609060101010101" pitchFamily="49" charset="-122"/>
                <a:cs typeface="楷体" panose="02010609060101010101" pitchFamily="49" charset="-122"/>
                <a:sym typeface="+mn-ea"/>
              </a:rPr>
              <a:t>红字更正法</a:t>
            </a:r>
            <a:endParaRPr lang="zh-CN" altLang="en-US" sz="3000" noProof="1" dirty="0">
              <a:solidFill>
                <a:srgbClr val="FF0000"/>
              </a:solidFill>
              <a:latin typeface="黑体" panose="02010609060101010101" pitchFamily="49" charset="-122"/>
              <a:ea typeface="黑体" panose="02010609060101010101" pitchFamily="49" charset="-122"/>
              <a:cs typeface="楷体" panose="02010609060101010101" pitchFamily="49" charset="-122"/>
              <a:sym typeface="+mn-ea"/>
            </a:endParaRPr>
          </a:p>
          <a:p>
            <a:pPr>
              <a:lnSpc>
                <a:spcPct val="150000"/>
              </a:lnSpc>
            </a:pPr>
            <a:r>
              <a:rPr lang="en-US" altLang="zh-CN" sz="3000" noProof="1" dirty="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3000" noProof="1" dirty="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、记账凭证金额多记：</a:t>
            </a:r>
            <a:endParaRPr lang="zh-CN" altLang="en-US" sz="3000" noProof="1" dirty="0">
              <a:solidFill>
                <a:srgbClr val="0000CC"/>
              </a:solidFill>
              <a:latin typeface="楷体" panose="02010609060101010101" pitchFamily="49" charset="-122"/>
              <a:ea typeface="楷体" panose="02010609060101010101" pitchFamily="49" charset="-122"/>
              <a:cs typeface="楷体" panose="02010609060101010101" pitchFamily="49" charset="-122"/>
              <a:sym typeface="+mn-ea"/>
            </a:endParaRPr>
          </a:p>
          <a:p>
            <a:pPr marL="457200" indent="-457200">
              <a:lnSpc>
                <a:spcPct val="150000"/>
              </a:lnSpc>
              <a:buClr>
                <a:srgbClr val="FF0000"/>
              </a:buClr>
              <a:buFont typeface="Wingdings" panose="05000000000000000000" charset="0"/>
              <a:buChar char="Ø"/>
            </a:pPr>
            <a:r>
              <a:rPr lang="zh-CN" altLang="en-US" sz="3000" noProof="1" dirty="0">
                <a:latin typeface="楷体" panose="02010609060101010101" pitchFamily="49" charset="-122"/>
                <a:ea typeface="楷体" panose="02010609060101010101" pitchFamily="49" charset="-122"/>
                <a:cs typeface="楷体" panose="02010609060101010101" pitchFamily="49" charset="-122"/>
                <a:sym typeface="+mn-ea"/>
              </a:rPr>
              <a:t>将多记金额用红字填制一张记账凭证；</a:t>
            </a:r>
            <a:endParaRPr lang="zh-CN" altLang="en-US" sz="3000" noProof="1" dirty="0">
              <a:latin typeface="楷体" panose="02010609060101010101" pitchFamily="49" charset="-122"/>
              <a:ea typeface="楷体" panose="02010609060101010101" pitchFamily="49" charset="-122"/>
              <a:cs typeface="楷体" panose="02010609060101010101" pitchFamily="49" charset="-122"/>
              <a:sym typeface="+mn-ea"/>
            </a:endParaRPr>
          </a:p>
          <a:p>
            <a:pPr marL="457200" indent="-457200">
              <a:lnSpc>
                <a:spcPct val="150000"/>
              </a:lnSpc>
              <a:buClr>
                <a:srgbClr val="FF0000"/>
              </a:buClr>
              <a:buFont typeface="Wingdings" panose="05000000000000000000" charset="0"/>
              <a:buChar char="Ø"/>
            </a:pPr>
            <a:r>
              <a:rPr lang="zh-CN" altLang="en-US" sz="3000" noProof="1" dirty="0">
                <a:latin typeface="楷体" panose="02010609060101010101" pitchFamily="49" charset="-122"/>
                <a:ea typeface="楷体" panose="02010609060101010101" pitchFamily="49" charset="-122"/>
                <a:cs typeface="楷体" panose="02010609060101010101" pitchFamily="49" charset="-122"/>
                <a:sym typeface="+mn-ea"/>
              </a:rPr>
              <a:t>“摘要”栏注明更正</a:t>
            </a:r>
            <a:r>
              <a:rPr lang="en-US" altLang="zh-CN" sz="3000" noProof="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000" noProof="1" dirty="0">
                <a:latin typeface="楷体" panose="02010609060101010101" pitchFamily="49" charset="-122"/>
                <a:ea typeface="楷体" panose="02010609060101010101" pitchFamily="49" charset="-122"/>
                <a:cs typeface="楷体" panose="02010609060101010101" pitchFamily="49" charset="-122"/>
                <a:sym typeface="+mn-ea"/>
              </a:rPr>
              <a:t>日期错账；</a:t>
            </a:r>
            <a:endParaRPr lang="zh-CN" altLang="en-US" sz="3000" noProof="1" dirty="0">
              <a:latin typeface="楷体" panose="02010609060101010101" pitchFamily="49" charset="-122"/>
              <a:ea typeface="楷体" panose="02010609060101010101" pitchFamily="49" charset="-122"/>
              <a:cs typeface="楷体" panose="02010609060101010101" pitchFamily="49" charset="-122"/>
              <a:sym typeface="+mn-ea"/>
            </a:endParaRPr>
          </a:p>
          <a:p>
            <a:pPr marL="457200" indent="-457200">
              <a:lnSpc>
                <a:spcPct val="150000"/>
              </a:lnSpc>
              <a:buClr>
                <a:srgbClr val="FF0000"/>
              </a:buClr>
              <a:buFont typeface="Wingdings" panose="05000000000000000000" charset="0"/>
              <a:buChar char="Ø"/>
            </a:pPr>
            <a:r>
              <a:rPr lang="zh-CN" altLang="en-US" sz="3000" noProof="1" dirty="0">
                <a:latin typeface="楷体" panose="02010609060101010101" pitchFamily="49" charset="-122"/>
                <a:ea typeface="楷体" panose="02010609060101010101" pitchFamily="49" charset="-122"/>
                <a:cs typeface="楷体" panose="02010609060101010101" pitchFamily="49" charset="-122"/>
                <a:sym typeface="+mn-ea"/>
              </a:rPr>
              <a:t>用红字登记入账，以冲销多记金额。</a:t>
            </a:r>
            <a:endParaRPr lang="en-US" altLang="zh-CN" sz="3000" noProof="1" dirty="0">
              <a:latin typeface="楷体" panose="02010609060101010101" pitchFamily="49" charset="-122"/>
              <a:ea typeface="楷体" panose="02010609060101010101" pitchFamily="49" charset="-122"/>
              <a:cs typeface="楷体" panose="02010609060101010101" pitchFamily="49" charset="-122"/>
            </a:endParaRPr>
          </a:p>
          <a:p>
            <a:endParaRPr lang="zh-CN" altLang="en-US" sz="3000" noProof="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第一节 </a:t>
            </a:r>
            <a:r>
              <a:rPr lang="zh-CN" altLang="en-US" sz="3200" dirty="0">
                <a:solidFill>
                  <a:srgbClr val="FF0000"/>
                </a:solidFill>
              </a:rPr>
              <a:t>会计账簿的概念、意义和分类</a:t>
            </a:r>
            <a:endParaRPr lang="zh-CN" altLang="en-US" sz="3200" dirty="0">
              <a:solidFill>
                <a:srgbClr val="FF0000"/>
              </a:solidFill>
            </a:endParaRPr>
          </a:p>
        </p:txBody>
      </p:sp>
      <p:sp>
        <p:nvSpPr>
          <p:cNvPr id="33795" name="Rectangle 3"/>
          <p:cNvSpPr/>
          <p:nvPr>
            <p:ph idx="1"/>
          </p:nvPr>
        </p:nvSpPr>
        <p:spPr>
          <a:xfrm>
            <a:off x="821055" y="1196975"/>
            <a:ext cx="10437495" cy="2260600"/>
          </a:xfrm>
        </p:spPr>
        <p:txBody>
          <a:bodyPr vert="horz" wrap="square" lIns="91440" tIns="45720" rIns="91440" bIns="45720" anchor="t" anchorCtr="0"/>
          <a:p>
            <a:pPr eaLnBrk="1" hangingPunct="1">
              <a:lnSpc>
                <a:spcPct val="150000"/>
              </a:lnSpc>
              <a:buClr>
                <a:srgbClr val="FF0000"/>
              </a:buClr>
              <a:buFont typeface="Wingdings" panose="05000000000000000000" charset="0"/>
              <a:buChar char="p"/>
            </a:pPr>
            <a:r>
              <a:rPr lang="en-US" altLang="en-US" sz="3000" dirty="0">
                <a:solidFill>
                  <a:srgbClr val="FF0000"/>
                </a:solidFill>
                <a:latin typeface="楷体" panose="02010609060101010101" pitchFamily="49" charset="-122"/>
                <a:ea typeface="楷体" panose="02010609060101010101" pitchFamily="49" charset="-122"/>
              </a:rPr>
              <a:t>1．</a:t>
            </a:r>
            <a:r>
              <a:rPr lang="zh-CN" altLang="en-US" sz="3000" dirty="0">
                <a:solidFill>
                  <a:srgbClr val="FF0000"/>
                </a:solidFill>
                <a:latin typeface="楷体" panose="02010609060101010101" pitchFamily="49" charset="-122"/>
                <a:ea typeface="楷体" panose="02010609060101010101" pitchFamily="49" charset="-122"/>
              </a:rPr>
              <a:t>序时账簿：</a:t>
            </a:r>
            <a:r>
              <a:rPr lang="zh-CN" altLang="en-US" sz="3000" dirty="0">
                <a:latin typeface="楷体" panose="02010609060101010101" pitchFamily="49" charset="-122"/>
                <a:ea typeface="楷体" panose="02010609060101010101" pitchFamily="49" charset="-122"/>
              </a:rPr>
              <a:t>也称</a:t>
            </a:r>
            <a:r>
              <a:rPr lang="zh-CN" altLang="en-US" sz="3000" dirty="0">
                <a:solidFill>
                  <a:srgbClr val="0033CC"/>
                </a:solidFill>
                <a:latin typeface="楷体" panose="02010609060101010101" pitchFamily="49" charset="-122"/>
                <a:ea typeface="楷体" panose="02010609060101010101" pitchFamily="49" charset="-122"/>
              </a:rPr>
              <a:t>日记账</a:t>
            </a:r>
            <a:r>
              <a:rPr lang="zh-CN" altLang="en-US" sz="3000" dirty="0">
                <a:latin typeface="楷体" panose="02010609060101010101" pitchFamily="49" charset="-122"/>
                <a:ea typeface="楷体" panose="02010609060101010101" pitchFamily="49" charset="-122"/>
              </a:rPr>
              <a:t>，指按照经济业务发生的</a:t>
            </a:r>
            <a:r>
              <a:rPr lang="zh-CN" altLang="en-US" sz="3000" dirty="0">
                <a:solidFill>
                  <a:srgbClr val="0033CC"/>
                </a:solidFill>
                <a:latin typeface="楷体" panose="02010609060101010101" pitchFamily="49" charset="-122"/>
                <a:ea typeface="楷体" panose="02010609060101010101" pitchFamily="49" charset="-122"/>
              </a:rPr>
              <a:t>时间顺序逐日逐笔</a:t>
            </a:r>
            <a:r>
              <a:rPr lang="zh-CN" altLang="en-US" sz="3000" dirty="0">
                <a:latin typeface="楷体" panose="02010609060101010101" pitchFamily="49" charset="-122"/>
                <a:ea typeface="楷体" panose="02010609060101010101" pitchFamily="49" charset="-122"/>
              </a:rPr>
              <a:t>登记的账薄。</a:t>
            </a:r>
            <a:endParaRPr lang="zh-CN" altLang="en-US" sz="3000" dirty="0">
              <a:latin typeface="楷体" panose="02010609060101010101" pitchFamily="49" charset="-122"/>
              <a:ea typeface="楷体" panose="02010609060101010101" pitchFamily="49" charset="-122"/>
            </a:endParaRPr>
          </a:p>
          <a:p>
            <a:pPr eaLnBrk="1" hangingPunct="1">
              <a:lnSpc>
                <a:spcPct val="150000"/>
              </a:lnSpc>
              <a:buClr>
                <a:srgbClr val="FF0000"/>
              </a:buClr>
              <a:buFont typeface="Wingdings" panose="05000000000000000000" charset="0"/>
              <a:buChar char="Ø"/>
            </a:pPr>
            <a:r>
              <a:rPr lang="zh-CN" altLang="en-US" sz="3000" dirty="0">
                <a:latin typeface="楷体" panose="02010609060101010101" pitchFamily="49" charset="-122"/>
                <a:ea typeface="楷体" panose="02010609060101010101" pitchFamily="49" charset="-122"/>
              </a:rPr>
              <a:t>按经济内容不同分</a:t>
            </a:r>
            <a:r>
              <a:rPr lang="zh-CN" altLang="en-US" sz="3000" dirty="0">
                <a:solidFill>
                  <a:srgbClr val="0033CC"/>
                </a:solidFill>
                <a:latin typeface="楷体" panose="02010609060101010101" pitchFamily="49" charset="-122"/>
                <a:ea typeface="楷体" panose="02010609060101010101" pitchFamily="49" charset="-122"/>
              </a:rPr>
              <a:t>普通日记账</a:t>
            </a:r>
            <a:r>
              <a:rPr lang="zh-CN" altLang="en-US" sz="3000" dirty="0">
                <a:latin typeface="楷体" panose="02010609060101010101" pitchFamily="49" charset="-122"/>
                <a:ea typeface="楷体" panose="02010609060101010101" pitchFamily="49" charset="-122"/>
              </a:rPr>
              <a:t>和</a:t>
            </a:r>
            <a:r>
              <a:rPr lang="zh-CN" altLang="en-US" sz="3000" dirty="0">
                <a:solidFill>
                  <a:srgbClr val="0033CC"/>
                </a:solidFill>
                <a:latin typeface="楷体" panose="02010609060101010101" pitchFamily="49" charset="-122"/>
                <a:ea typeface="楷体" panose="02010609060101010101" pitchFamily="49" charset="-122"/>
              </a:rPr>
              <a:t>特种日记账</a:t>
            </a:r>
            <a:r>
              <a:rPr lang="zh-CN" altLang="en-US" sz="3000" dirty="0">
                <a:latin typeface="楷体" panose="02010609060101010101" pitchFamily="49" charset="-122"/>
                <a:ea typeface="楷体" panose="02010609060101010101" pitchFamily="49" charset="-122"/>
              </a:rPr>
              <a:t>。</a:t>
            </a:r>
            <a:endParaRPr lang="zh-CN" altLang="en-US" sz="3000" dirty="0">
              <a:latin typeface="楷体" panose="02010609060101010101" pitchFamily="49" charset="-122"/>
              <a:ea typeface="楷体" panose="02010609060101010101" pitchFamily="49" charset="-122"/>
            </a:endParaRPr>
          </a:p>
        </p:txBody>
      </p:sp>
      <p:pic>
        <p:nvPicPr>
          <p:cNvPr id="33796" name="Picture 4" descr="capt5-4"/>
          <p:cNvPicPr>
            <a:picLocks noChangeAspect="1"/>
          </p:cNvPicPr>
          <p:nvPr/>
        </p:nvPicPr>
        <p:blipFill>
          <a:blip r:embed="rId1"/>
          <a:stretch>
            <a:fillRect/>
          </a:stretch>
        </p:blipFill>
        <p:spPr>
          <a:xfrm>
            <a:off x="2095500" y="3646488"/>
            <a:ext cx="8001000" cy="2159000"/>
          </a:xfrm>
          <a:prstGeom prst="rect">
            <a:avLst/>
          </a:prstGeom>
          <a:noFill/>
          <a:ln w="9525">
            <a:noFill/>
          </a:ln>
        </p:spPr>
      </p:pic>
      <p:sp>
        <p:nvSpPr>
          <p:cNvPr id="3" name="圆角矩形标注 2"/>
          <p:cNvSpPr/>
          <p:nvPr/>
        </p:nvSpPr>
        <p:spPr>
          <a:xfrm>
            <a:off x="1524000" y="3575050"/>
            <a:ext cx="1763713" cy="503238"/>
          </a:xfrm>
          <a:prstGeom prst="wedgeRoundRectCallout">
            <a:avLst>
              <a:gd name="adj1" fmla="val 59542"/>
              <a:gd name="adj2" fmla="val 95523"/>
              <a:gd name="adj3" fmla="val 16667"/>
            </a:avLst>
          </a:prstGeom>
          <a:solidFill>
            <a:schemeClr val="bg1"/>
          </a:solidFill>
          <a:ln w="28575" cap="flat" cmpd="sng">
            <a:solidFill>
              <a:srgbClr val="C00000"/>
            </a:solidFill>
            <a:prstDash val="solid"/>
            <a:round/>
            <a:headEnd type="none" w="med" len="med"/>
            <a:tailEnd type="none" w="med" len="med"/>
          </a:ln>
        </p:spPr>
        <p:txBody>
          <a:bodyPr wrap="square" lIns="91440" tIns="45720" rIns="91440" bIns="45720" anchor="t" anchorCtr="0"/>
          <a:p>
            <a:pPr algn="ctr">
              <a:buSzTx/>
            </a:pPr>
            <a:r>
              <a:rPr lang="zh-CN" altLang="en-US" sz="2400">
                <a:latin typeface="仿宋" panose="02010609060101010101" pitchFamily="49" charset="-122"/>
                <a:ea typeface="仿宋" panose="02010609060101010101" pitchFamily="49" charset="-122"/>
              </a:rPr>
              <a:t>三栏式账页</a:t>
            </a:r>
            <a:endParaRPr lang="zh-CN" altLang="en-US" sz="2400">
              <a:latin typeface="仿宋" panose="02010609060101010101" pitchFamily="49" charset="-122"/>
              <a:ea typeface="仿宋" panose="02010609060101010101" pitchFamily="49" charset="-122"/>
            </a:endParaRPr>
          </a:p>
        </p:txBody>
      </p:sp>
      <p:sp>
        <p:nvSpPr>
          <p:cNvPr id="4" name="圆角矩形标注 3"/>
          <p:cNvSpPr/>
          <p:nvPr/>
        </p:nvSpPr>
        <p:spPr>
          <a:xfrm>
            <a:off x="1524000" y="5734050"/>
            <a:ext cx="4325938" cy="503238"/>
          </a:xfrm>
          <a:prstGeom prst="wedgeRoundRectCallout">
            <a:avLst>
              <a:gd name="adj1" fmla="val 3653"/>
              <a:gd name="adj2" fmla="val -100565"/>
              <a:gd name="adj3" fmla="val 16667"/>
            </a:avLst>
          </a:prstGeom>
          <a:solidFill>
            <a:schemeClr val="bg1"/>
          </a:solidFill>
          <a:ln w="28575" cap="flat" cmpd="sng">
            <a:solidFill>
              <a:srgbClr val="C00000"/>
            </a:solidFill>
            <a:prstDash val="solid"/>
            <a:round/>
            <a:headEnd type="none" w="med" len="med"/>
            <a:tailEnd type="none" w="med" len="med"/>
          </a:ln>
        </p:spPr>
        <p:txBody>
          <a:bodyPr wrap="square" lIns="91440" tIns="45720" rIns="91440" bIns="45720" anchor="t" anchorCtr="0"/>
          <a:p>
            <a:pPr algn="ctr">
              <a:buSzTx/>
            </a:pPr>
            <a:r>
              <a:rPr lang="zh-CN" altLang="en-US" sz="2400">
                <a:latin typeface="仿宋" panose="02010609060101010101" pitchFamily="49" charset="-122"/>
                <a:ea typeface="仿宋" panose="02010609060101010101" pitchFamily="49" charset="-122"/>
              </a:rPr>
              <a:t>借、贷二栏式账页，很少使用</a:t>
            </a:r>
            <a:endParaRPr lang="zh-CN" altLang="en-US" sz="240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4" grpId="0" bldLvl="0" animBg="1"/>
      <p:bldP spid="4" grpId="1"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6"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rPr>
              <a:t>第四节  错账更正方法</a:t>
            </a:r>
            <a:endParaRPr lang="zh-CN" altLang="en-US" sz="3200" dirty="0">
              <a:solidFill>
                <a:srgbClr val="FF0000"/>
              </a:solidFill>
            </a:endParaRPr>
          </a:p>
        </p:txBody>
      </p:sp>
      <p:sp>
        <p:nvSpPr>
          <p:cNvPr id="593923" name="Rectangle 3"/>
          <p:cNvSpPr>
            <a:spLocks noGrp="1" noChangeArrowheads="1"/>
          </p:cNvSpPr>
          <p:nvPr>
            <p:ph idx="1"/>
          </p:nvPr>
        </p:nvSpPr>
        <p:spPr>
          <a:xfrm>
            <a:off x="892810" y="1196975"/>
            <a:ext cx="10618470" cy="3681730"/>
          </a:xfrm>
        </p:spPr>
        <p:txBody>
          <a:bodyPr vert="horz" wrap="square" lIns="91440" tIns="45720" rIns="91440" bIns="45720" numCol="1" anchor="t" anchorCtr="0" compatLnSpc="1"/>
          <a:lstStyle/>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r>
              <a:rPr kumimoji="0" lang="zh-CN" altLang="en-US" sz="3000" b="1" i="0" u="none" strike="noStrike" kern="0" cap="none" spc="0" normalizeH="0" baseline="0" noProof="0" dirty="0" smtClean="0">
                <a:ln>
                  <a:noFill/>
                </a:ln>
                <a:solidFill>
                  <a:srgbClr val="FF0000"/>
                </a:solidFill>
                <a:effectLst/>
                <a:uLnTx/>
                <a:uFillTx/>
                <a:latin typeface="黑体" panose="02010609060101010101" pitchFamily="49" charset="-122"/>
                <a:ea typeface="+mn-ea"/>
                <a:cs typeface="+mn-cs"/>
              </a:rPr>
              <a:t>二、错账更正方法</a:t>
            </a:r>
            <a:endParaRPr kumimoji="0" lang="zh-CN" altLang="en-US" sz="3000" b="1" i="0" u="none" strike="noStrike" kern="0" cap="none" spc="0" normalizeH="0" baseline="0" noProof="0" dirty="0" smtClean="0">
              <a:ln>
                <a:noFill/>
              </a:ln>
              <a:solidFill>
                <a:srgbClr val="FF0000"/>
              </a:solidFill>
              <a:effectLst/>
              <a:uLnTx/>
              <a:uFillTx/>
              <a:latin typeface="黑体" panose="02010609060101010101" pitchFamily="49" charset="-122"/>
              <a:ea typeface="+mn-ea"/>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r>
              <a:rPr kumimoji="0" lang="en-US" altLang="zh-CN" sz="3000" b="1" i="0" u="none" strike="noStrike" kern="0" cap="none" spc="0" normalizeH="0" baseline="0" noProof="0" dirty="0" smtClean="0">
                <a:ln>
                  <a:noFill/>
                </a:ln>
                <a:solidFill>
                  <a:srgbClr val="0033CC"/>
                </a:solidFill>
                <a:effectLst/>
                <a:uLnTx/>
                <a:uFillTx/>
                <a:latin typeface="+mn-ea"/>
                <a:ea typeface="+mn-ea"/>
                <a:cs typeface="+mn-cs"/>
              </a:rPr>
              <a:t>——</a:t>
            </a:r>
            <a:r>
              <a:rPr kumimoji="0" lang="zh-CN" altLang="en-US" sz="3000" b="1" i="0" u="none" strike="noStrike" kern="0" cap="none" spc="0" normalizeH="0" baseline="0" noProof="0" dirty="0" smtClean="0">
                <a:ln>
                  <a:noFill/>
                </a:ln>
                <a:solidFill>
                  <a:srgbClr val="0033CC"/>
                </a:solidFill>
                <a:effectLst/>
                <a:uLnTx/>
                <a:uFillTx/>
                <a:latin typeface="+mn-ea"/>
                <a:ea typeface="+mn-ea"/>
                <a:cs typeface="+mn-cs"/>
              </a:rPr>
              <a:t>补充登记法</a:t>
            </a:r>
            <a:endParaRPr kumimoji="0" lang="en-US" altLang="zh-CN" sz="3000" b="1" i="0" u="none" strike="noStrike" kern="0" cap="none" spc="0" normalizeH="0" baseline="0" noProof="0" dirty="0" smtClean="0">
              <a:ln>
                <a:noFill/>
              </a:ln>
              <a:solidFill>
                <a:srgbClr val="0033CC"/>
              </a:solidFill>
              <a:effectLst/>
              <a:uLnTx/>
              <a:uFillTx/>
              <a:latin typeface="+mn-ea"/>
              <a:ea typeface="+mn-ea"/>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zh-CN" altLang="en-US" sz="3000" b="1" i="0" u="none" strike="noStrike" kern="0" cap="none" spc="0" normalizeH="0" baseline="0" noProof="0" dirty="0" smtClean="0">
                <a:ln>
                  <a:noFill/>
                </a:ln>
                <a:solidFill>
                  <a:srgbClr val="C00000"/>
                </a:solidFill>
                <a:effectLst/>
                <a:uLnTx/>
                <a:uFillTx/>
                <a:latin typeface="楷体" panose="02010609060101010101" pitchFamily="49" charset="-122"/>
                <a:ea typeface="楷体" panose="02010609060101010101" pitchFamily="49" charset="-122"/>
                <a:cs typeface="+mn-cs"/>
              </a:rPr>
              <a:t>适用：</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记账凭证金额少写。</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zh-CN" altLang="en-US" sz="3000" b="1" i="0" u="none" strike="noStrike" kern="0" cap="none" spc="0" normalizeH="0" baseline="0" noProof="0" dirty="0" smtClean="0">
                <a:ln>
                  <a:noFill/>
                </a:ln>
                <a:solidFill>
                  <a:srgbClr val="C00000"/>
                </a:solidFill>
                <a:effectLst/>
                <a:uLnTx/>
                <a:uFillTx/>
                <a:latin typeface="楷体" panose="02010609060101010101" pitchFamily="49" charset="-122"/>
                <a:ea typeface="楷体" panose="02010609060101010101" pitchFamily="49" charset="-122"/>
                <a:cs typeface="+mn-cs"/>
              </a:rPr>
              <a:t>做法：</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用蓝字填制一张少记金额的记账凭证，“摘要”注明更正</a:t>
            </a: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日期错账，据以入账。</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4"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rPr>
              <a:t>第四节  错账更正方法</a:t>
            </a:r>
            <a:endParaRPr lang="zh-CN" altLang="en-US" sz="3200" dirty="0">
              <a:solidFill>
                <a:srgbClr val="FF0000"/>
              </a:solidFill>
            </a:endParaRPr>
          </a:p>
        </p:txBody>
      </p:sp>
      <p:sp>
        <p:nvSpPr>
          <p:cNvPr id="141315" name="Rectangle 3"/>
          <p:cNvSpPr/>
          <p:nvPr>
            <p:ph idx="1"/>
          </p:nvPr>
        </p:nvSpPr>
        <p:spPr>
          <a:xfrm>
            <a:off x="981075" y="1174750"/>
            <a:ext cx="10107295" cy="4968875"/>
          </a:xfrm>
        </p:spPr>
        <p:txBody>
          <a:bodyPr vert="horz" wrap="square" lIns="91440" tIns="45720" rIns="91440" bIns="45720" anchor="t" anchorCtr="0"/>
          <a:p>
            <a:pPr eaLnBrk="1" hangingPunct="1">
              <a:lnSpc>
                <a:spcPct val="150000"/>
              </a:lnSpc>
              <a:buClr>
                <a:srgbClr val="FF0000"/>
              </a:buClr>
              <a:buFont typeface="Wingdings" panose="05000000000000000000" pitchFamily="2" charset="2"/>
              <a:buChar char="p"/>
            </a:pPr>
            <a:r>
              <a:rPr lang="zh-CN" altLang="en-US" sz="3000" dirty="0">
                <a:solidFill>
                  <a:srgbClr val="FF0000"/>
                </a:solidFill>
                <a:latin typeface="黑体" panose="02010609060101010101" pitchFamily="49" charset="-122"/>
              </a:rPr>
              <a:t>二、错账更正方法总结</a:t>
            </a:r>
            <a:endParaRPr lang="en-US" altLang="zh-CN" sz="3000" dirty="0">
              <a:solidFill>
                <a:srgbClr val="FF0000"/>
              </a:solidFill>
              <a:latin typeface="黑体" panose="02010609060101010101" pitchFamily="49" charset="-122"/>
            </a:endParaRPr>
          </a:p>
          <a:p>
            <a:pPr lvl="1" indent="-436245" eaLnBrk="1" hangingPunct="1">
              <a:lnSpc>
                <a:spcPct val="150000"/>
              </a:lnSpc>
              <a:buFont typeface="Wingdings" panose="05000000000000000000" pitchFamily="2" charset="2"/>
              <a:buChar char="Ø"/>
            </a:pPr>
            <a:r>
              <a:rPr lang="zh-CN" altLang="en-US" sz="3000" b="1" dirty="0">
                <a:latin typeface="楷体" panose="02010609060101010101" pitchFamily="49" charset="-122"/>
                <a:ea typeface="楷体" panose="02010609060101010101" pitchFamily="49" charset="-122"/>
              </a:rPr>
              <a:t>记账凭证对，账簿错：划线更正法；</a:t>
            </a:r>
            <a:endParaRPr lang="en-US" altLang="zh-CN" sz="3000" b="1" dirty="0">
              <a:latin typeface="楷体" panose="02010609060101010101" pitchFamily="49" charset="-122"/>
              <a:ea typeface="楷体" panose="02010609060101010101" pitchFamily="49" charset="-122"/>
            </a:endParaRPr>
          </a:p>
          <a:p>
            <a:pPr lvl="1" indent="-436245" eaLnBrk="1" hangingPunct="1">
              <a:lnSpc>
                <a:spcPct val="150000"/>
              </a:lnSpc>
              <a:buFont typeface="Wingdings" panose="05000000000000000000" pitchFamily="2" charset="2"/>
              <a:buChar char="Ø"/>
            </a:pPr>
            <a:r>
              <a:rPr lang="zh-CN" altLang="en-US" sz="3000" b="1" dirty="0">
                <a:latin typeface="楷体" panose="02010609060101010101" pitchFamily="49" charset="-122"/>
                <a:ea typeface="楷体" panose="02010609060101010101" pitchFamily="49" charset="-122"/>
              </a:rPr>
              <a:t>记账凭证错：</a:t>
            </a:r>
            <a:endParaRPr lang="zh-CN" altLang="en-US" sz="3000" b="1" dirty="0">
              <a:latin typeface="楷体" panose="02010609060101010101" pitchFamily="49" charset="-122"/>
              <a:ea typeface="楷体" panose="02010609060101010101" pitchFamily="49" charset="-122"/>
            </a:endParaRPr>
          </a:p>
          <a:p>
            <a:pPr lvl="2" indent="-436245" eaLnBrk="1" hangingPunct="1">
              <a:lnSpc>
                <a:spcPct val="150000"/>
              </a:lnSpc>
              <a:buFont typeface="Wingdings 3" panose="05040102010807070707" pitchFamily="18" charset="2"/>
              <a:buChar char="Ø"/>
            </a:pPr>
            <a:r>
              <a:rPr lang="zh-CN" altLang="en-US" sz="3000" b="1" dirty="0">
                <a:latin typeface="楷体" panose="02010609060101010101" pitchFamily="49" charset="-122"/>
                <a:ea typeface="楷体" panose="02010609060101010101" pitchFamily="49" charset="-122"/>
              </a:rPr>
              <a:t>科目错或金额多记：红字更正法；</a:t>
            </a:r>
            <a:endParaRPr lang="zh-CN" altLang="en-US" sz="3000" b="1" dirty="0">
              <a:latin typeface="楷体" panose="02010609060101010101" pitchFamily="49" charset="-122"/>
              <a:ea typeface="楷体" panose="02010609060101010101" pitchFamily="49" charset="-122"/>
            </a:endParaRPr>
          </a:p>
          <a:p>
            <a:pPr lvl="2" indent="-436245" eaLnBrk="1" hangingPunct="1">
              <a:lnSpc>
                <a:spcPct val="150000"/>
              </a:lnSpc>
              <a:buFont typeface="Wingdings 3" panose="05040102010807070707" pitchFamily="18" charset="2"/>
              <a:buChar char="Ø"/>
            </a:pPr>
            <a:r>
              <a:rPr lang="zh-CN" altLang="en-US" sz="3000" b="1" dirty="0">
                <a:latin typeface="楷体" panose="02010609060101010101" pitchFamily="49" charset="-122"/>
                <a:ea typeface="楷体" panose="02010609060101010101" pitchFamily="49" charset="-122"/>
              </a:rPr>
              <a:t>金额少记：补充登记法。</a:t>
            </a:r>
            <a:endParaRPr lang="zh-CN" altLang="en-US" sz="30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1" name="页脚占位符 4"/>
          <p:cNvSpPr>
            <a:spLocks noGrp="1"/>
          </p:cNvSpPr>
          <p:nvPr>
            <p:ph type="ftr" sz="quarter" idx="4294967295"/>
          </p:nvPr>
        </p:nvSpPr>
        <p:spPr>
          <a:xfrm>
            <a:off x="3790951" y="6245225"/>
            <a:ext cx="4610100"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sp>
        <p:nvSpPr>
          <p:cNvPr id="87043" name="Rectangle 2"/>
          <p:cNvSpPr>
            <a:spLocks noGrp="1" noChangeArrowheads="1"/>
          </p:cNvSpPr>
          <p:nvPr>
            <p:ph type="title"/>
          </p:nvPr>
        </p:nvSpPr>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dirty="0" smtClean="0">
                <a:ln>
                  <a:noFill/>
                </a:ln>
                <a:solidFill>
                  <a:srgbClr val="FF0000"/>
                </a:solidFill>
                <a:effectLst/>
                <a:uLnTx/>
                <a:uFillTx/>
                <a:latin typeface="+mn-ea"/>
                <a:ea typeface="+mn-ea"/>
                <a:cs typeface="+mj-cs"/>
              </a:rPr>
              <a:t>第五节  对账与结账 </a:t>
            </a:r>
            <a:endParaRPr kumimoji="0" lang="zh-CN" altLang="en-US" sz="3200" b="1" i="0" u="none" strike="noStrike" kern="0" cap="none" spc="0" normalizeH="0" baseline="0" noProof="0" dirty="0" smtClean="0">
              <a:ln>
                <a:noFill/>
              </a:ln>
              <a:solidFill>
                <a:srgbClr val="FF0000"/>
              </a:solidFill>
              <a:effectLst/>
              <a:uLnTx/>
              <a:uFillTx/>
              <a:latin typeface="+mn-ea"/>
              <a:ea typeface="+mn-ea"/>
              <a:cs typeface="+mj-cs"/>
            </a:endParaRPr>
          </a:p>
        </p:txBody>
      </p:sp>
      <p:sp>
        <p:nvSpPr>
          <p:cNvPr id="595971" name="Rectangle 3"/>
          <p:cNvSpPr>
            <a:spLocks noGrp="1" noChangeArrowheads="1"/>
          </p:cNvSpPr>
          <p:nvPr>
            <p:ph idx="1"/>
          </p:nvPr>
        </p:nvSpPr>
        <p:spPr>
          <a:xfrm>
            <a:off x="1115695" y="1196975"/>
            <a:ext cx="9935845" cy="4968875"/>
          </a:xfrm>
        </p:spPr>
        <p:txBody>
          <a:bodyPr vert="horz" wrap="square" lIns="91440" tIns="45720" rIns="91440" bIns="45720" numCol="1" anchor="t" anchorCtr="0" compatLnSpc="1"/>
          <a:lstStyle/>
          <a:p>
            <a:pPr marL="469900" marR="0" lvl="0" indent="-469900" algn="l" defTabSz="914400" rtl="0" eaLnBrk="1" fontAlgn="base" latinLnBrk="0" hangingPunct="1">
              <a:lnSpc>
                <a:spcPct val="145000"/>
              </a:lnSpc>
              <a:spcBef>
                <a:spcPts val="500"/>
              </a:spcBef>
              <a:spcAft>
                <a:spcPct val="0"/>
              </a:spcAft>
              <a:buClr>
                <a:schemeClr val="accent2"/>
              </a:buClr>
              <a:buSzTx/>
              <a:buFont typeface="Wingdings 2" panose="05020102010507070707" pitchFamily="18" charset="2"/>
              <a:buNone/>
              <a:defRPr/>
            </a:pPr>
            <a:r>
              <a:rPr kumimoji="0" lang="zh-CN" altLang="en-US" sz="2900" b="1" i="0" u="none" strike="noStrike" kern="0" cap="none" spc="0" normalizeH="0" baseline="0" noProof="0" dirty="0" smtClean="0">
                <a:ln>
                  <a:noFill/>
                </a:ln>
                <a:solidFill>
                  <a:srgbClr val="FF0000"/>
                </a:solidFill>
                <a:effectLst/>
                <a:uLnTx/>
                <a:uFillTx/>
                <a:latin typeface="+mn-ea"/>
                <a:ea typeface="+mn-ea"/>
                <a:cs typeface="+mn-cs"/>
              </a:rPr>
              <a:t>一、对账</a:t>
            </a:r>
            <a:endParaRPr kumimoji="0" lang="zh-CN" altLang="en-US" sz="2900" b="1" i="0" u="none" strike="noStrike" kern="0" cap="none" spc="0" normalizeH="0" baseline="0" noProof="0" dirty="0" smtClean="0">
              <a:ln>
                <a:noFill/>
              </a:ln>
              <a:solidFill>
                <a:srgbClr val="FF0000"/>
              </a:solidFill>
              <a:effectLst/>
              <a:uLnTx/>
              <a:uFillTx/>
              <a:latin typeface="+mn-ea"/>
              <a:ea typeface="+mn-ea"/>
              <a:cs typeface="+mn-cs"/>
            </a:endParaRPr>
          </a:p>
          <a:p>
            <a:pPr marL="469900" marR="0" lvl="0" indent="-469900" algn="l" defTabSz="914400" rtl="0" eaLnBrk="1" fontAlgn="base" latinLnBrk="0" hangingPunct="1">
              <a:lnSpc>
                <a:spcPct val="145000"/>
              </a:lnSpc>
              <a:spcBef>
                <a:spcPts val="500"/>
              </a:spcBef>
              <a:spcAft>
                <a:spcPct val="0"/>
              </a:spcAft>
              <a:buClr>
                <a:schemeClr val="accent2"/>
              </a:buClr>
              <a:buSzTx/>
              <a:buFont typeface="Wingdings" panose="05000000000000000000" pitchFamily="2" charset="2"/>
              <a:buChar char="Ø"/>
              <a:defRPr/>
            </a:pPr>
            <a:r>
              <a:rPr kumimoji="0" lang="zh-CN" altLang="en-US" sz="29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指在经济业务入账后，进行账簿记录的核对。 </a:t>
            </a:r>
            <a:endParaRPr kumimoji="0" lang="zh-CN" altLang="en-US" sz="2900" b="1" i="0" u="none" strike="noStrike" kern="0" cap="none" spc="0" normalizeH="0" baseline="0" noProof="0" dirty="0" smtClean="0">
              <a:ln>
                <a:noFill/>
              </a:ln>
              <a:solidFill>
                <a:schemeClr val="accent2"/>
              </a:solidFill>
              <a:effectLst/>
              <a:uLnTx/>
              <a:uFillTx/>
              <a:latin typeface="楷体" panose="02010609060101010101" pitchFamily="49" charset="-122"/>
              <a:ea typeface="楷体" panose="02010609060101010101" pitchFamily="49" charset="-122"/>
              <a:cs typeface="+mn-cs"/>
            </a:endParaRPr>
          </a:p>
          <a:p>
            <a:pPr marL="929005" marR="0" lvl="1" indent="-457200" algn="l" defTabSz="914400" rtl="0" eaLnBrk="1" fontAlgn="base" latinLnBrk="0" hangingPunct="1">
              <a:lnSpc>
                <a:spcPct val="145000"/>
              </a:lnSpc>
              <a:spcBef>
                <a:spcPts val="500"/>
              </a:spcBef>
              <a:spcAft>
                <a:spcPct val="0"/>
              </a:spcAft>
              <a:buClr>
                <a:schemeClr val="accent2"/>
              </a:buClr>
              <a:buSzTx/>
              <a:buFont typeface="Wingdings" panose="05000000000000000000" pitchFamily="2" charset="2"/>
              <a:buChar char="Ì"/>
              <a:defRPr/>
            </a:pPr>
            <a:r>
              <a:rPr kumimoji="0" lang="zh-CN" altLang="en-US" sz="2900" b="1" i="0" u="none" strike="noStrike" kern="0" cap="none" spc="0" normalizeH="0" baseline="0" noProof="0" dirty="0" smtClean="0">
                <a:ln>
                  <a:noFill/>
                </a:ln>
                <a:solidFill>
                  <a:schemeClr val="accent2"/>
                </a:solidFill>
                <a:effectLst/>
                <a:uLnTx/>
                <a:uFillTx/>
                <a:latin typeface="楷体" panose="02010609060101010101" pitchFamily="49" charset="-122"/>
                <a:ea typeface="楷体" panose="02010609060101010101" pitchFamily="49" charset="-122"/>
                <a:cs typeface="+mn-ea"/>
              </a:rPr>
              <a:t>日常核对：</a:t>
            </a:r>
            <a:endParaRPr kumimoji="0" lang="zh-CN" altLang="en-US" sz="2900" b="1" i="0" u="none" strike="noStrike" kern="0" cap="none" spc="0" normalizeH="0" baseline="0" noProof="0" dirty="0" smtClean="0">
              <a:ln>
                <a:noFill/>
              </a:ln>
              <a:solidFill>
                <a:schemeClr val="accent2"/>
              </a:solidFill>
              <a:effectLst/>
              <a:uLnTx/>
              <a:uFillTx/>
              <a:latin typeface="楷体" panose="02010609060101010101" pitchFamily="49" charset="-122"/>
              <a:ea typeface="楷体" panose="02010609060101010101" pitchFamily="49" charset="-122"/>
              <a:cs typeface="+mn-ea"/>
            </a:endParaRPr>
          </a:p>
          <a:p>
            <a:pPr marL="471805" marR="0" lvl="1" indent="0" algn="l" defTabSz="914400" rtl="0" eaLnBrk="1" fontAlgn="base" latinLnBrk="0" hangingPunct="1">
              <a:lnSpc>
                <a:spcPct val="145000"/>
              </a:lnSpc>
              <a:spcBef>
                <a:spcPts val="500"/>
              </a:spcBef>
              <a:spcAft>
                <a:spcPct val="0"/>
              </a:spcAft>
              <a:buClr>
                <a:schemeClr val="accent2"/>
              </a:buClr>
              <a:buSzTx/>
              <a:buFont typeface="Wingdings" panose="05000000000000000000" pitchFamily="2" charset="2"/>
              <a:buNone/>
              <a:defRPr/>
            </a:pPr>
            <a:r>
              <a:rPr kumimoji="0" lang="en-US" altLang="zh-CN" sz="29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a:t>
            </a:r>
            <a:r>
              <a:rPr kumimoji="0" lang="zh-CN" altLang="en-US" sz="29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编制记账凭证时核对原始凭证；</a:t>
            </a:r>
            <a:endParaRPr kumimoji="0" lang="zh-CN" altLang="en-US" sz="29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471805" marR="0" lvl="1" indent="0" algn="l" defTabSz="914400" rtl="0" eaLnBrk="1" fontAlgn="base" latinLnBrk="0" hangingPunct="1">
              <a:lnSpc>
                <a:spcPct val="145000"/>
              </a:lnSpc>
              <a:spcBef>
                <a:spcPts val="500"/>
              </a:spcBef>
              <a:spcAft>
                <a:spcPct val="0"/>
              </a:spcAft>
              <a:buClr>
                <a:schemeClr val="accent2"/>
              </a:buClr>
              <a:buSzTx/>
              <a:buFont typeface="Wingdings" panose="05000000000000000000" pitchFamily="2" charset="2"/>
              <a:buNone/>
              <a:defRPr/>
            </a:pPr>
            <a:r>
              <a:rPr kumimoji="0" lang="en-US" altLang="zh-CN" sz="29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a:t>
            </a:r>
            <a:r>
              <a:rPr kumimoji="0" lang="zh-CN" altLang="en-US" sz="29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登记账簿时核对原始凭证和记账凭证。</a:t>
            </a:r>
            <a:endParaRPr kumimoji="0" lang="en-US" altLang="zh-CN" sz="29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929005" marR="0" lvl="1" indent="-457200" algn="l" defTabSz="914400" rtl="0" eaLnBrk="1" fontAlgn="base" latinLnBrk="0" hangingPunct="1">
              <a:lnSpc>
                <a:spcPct val="145000"/>
              </a:lnSpc>
              <a:spcBef>
                <a:spcPts val="500"/>
              </a:spcBef>
              <a:spcAft>
                <a:spcPct val="0"/>
              </a:spcAft>
              <a:buClr>
                <a:schemeClr val="accent2"/>
              </a:buClr>
              <a:buSzTx/>
              <a:buFont typeface="Wingdings" panose="05000000000000000000" pitchFamily="2" charset="2"/>
              <a:buChar char="Ì"/>
              <a:defRPr/>
            </a:pPr>
            <a:r>
              <a:rPr kumimoji="0" lang="zh-CN" altLang="en-US" sz="2900" b="1" i="0" u="none" strike="noStrike" kern="0" cap="none" spc="0" normalizeH="0" baseline="0" noProof="0" dirty="0">
                <a:ln>
                  <a:noFill/>
                </a:ln>
                <a:solidFill>
                  <a:schemeClr val="accent2"/>
                </a:solidFill>
                <a:effectLst/>
                <a:uLnTx/>
                <a:uFillTx/>
                <a:latin typeface="楷体" panose="02010609060101010101" pitchFamily="49" charset="-122"/>
                <a:ea typeface="楷体" panose="02010609060101010101" pitchFamily="49" charset="-122"/>
                <a:cs typeface="+mn-ea"/>
              </a:rPr>
              <a:t>定期</a:t>
            </a:r>
            <a:r>
              <a:rPr kumimoji="0" lang="zh-CN" altLang="en-US" sz="2900" b="1" i="0" u="none" strike="noStrike" kern="0" cap="none" spc="0" normalizeH="0" baseline="0" noProof="0" dirty="0" smtClean="0">
                <a:ln>
                  <a:noFill/>
                </a:ln>
                <a:solidFill>
                  <a:schemeClr val="accent2"/>
                </a:solidFill>
                <a:effectLst/>
                <a:uLnTx/>
                <a:uFillTx/>
                <a:latin typeface="楷体" panose="02010609060101010101" pitchFamily="49" charset="-122"/>
                <a:ea typeface="楷体" panose="02010609060101010101" pitchFamily="49" charset="-122"/>
                <a:cs typeface="+mn-ea"/>
              </a:rPr>
              <a:t>核对：</a:t>
            </a:r>
            <a:r>
              <a:rPr kumimoji="0" lang="zh-CN" altLang="en-US" sz="29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经济业务全部入账，期末结账前</a:t>
            </a:r>
            <a:endParaRPr kumimoji="0" lang="zh-CN" altLang="en-US" sz="29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471805" marR="0" lvl="1" indent="0" algn="l" defTabSz="914400" rtl="0" eaLnBrk="1" fontAlgn="base" latinLnBrk="0" hangingPunct="1">
              <a:lnSpc>
                <a:spcPct val="145000"/>
              </a:lnSpc>
              <a:spcBef>
                <a:spcPts val="500"/>
              </a:spcBef>
              <a:spcAft>
                <a:spcPct val="0"/>
              </a:spcAft>
              <a:buClr>
                <a:schemeClr val="accent2"/>
              </a:buClr>
              <a:buSzTx/>
              <a:buFont typeface="Wingdings" panose="05000000000000000000" pitchFamily="2" charset="2"/>
              <a:buNone/>
              <a:defRPr/>
            </a:pPr>
            <a:r>
              <a:rPr kumimoji="0" lang="en-US" altLang="zh-CN" sz="29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a:t>
            </a:r>
            <a:r>
              <a:rPr kumimoji="0" lang="zh-CN" altLang="en-US" sz="29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核对</a:t>
            </a:r>
            <a:r>
              <a:rPr kumimoji="0" lang="zh-CN" altLang="en-US" sz="29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凭证、账簿、财产物资。</a:t>
            </a:r>
            <a:endParaRPr kumimoji="0" lang="zh-CN" altLang="en-US" sz="29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909955" marR="0" lvl="2" indent="0" algn="l" defTabSz="914400" rtl="0" eaLnBrk="1" fontAlgn="base" latinLnBrk="0" hangingPunct="1">
              <a:lnSpc>
                <a:spcPct val="145000"/>
              </a:lnSpc>
              <a:spcBef>
                <a:spcPts val="500"/>
              </a:spcBef>
              <a:spcAft>
                <a:spcPct val="0"/>
              </a:spcAft>
              <a:buClr>
                <a:schemeClr val="accent2"/>
              </a:buClr>
              <a:buSzTx/>
              <a:buFont typeface="Wingdings 3" panose="05040102010807070707" pitchFamily="18" charset="2"/>
              <a:buNone/>
              <a:defRPr/>
            </a:pPr>
            <a:endParaRPr kumimoji="0" lang="en-US" altLang="zh-CN" sz="29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3" name="Rectangle 2"/>
          <p:cNvSpPr>
            <a:spLocks noGrp="1" noChangeArrowheads="1"/>
          </p:cNvSpPr>
          <p:nvPr>
            <p:ph type="title"/>
          </p:nvPr>
        </p:nvSpPr>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dirty="0" smtClean="0">
                <a:ln>
                  <a:noFill/>
                </a:ln>
                <a:solidFill>
                  <a:srgbClr val="FF0000"/>
                </a:solidFill>
                <a:effectLst/>
                <a:uLnTx/>
                <a:uFillTx/>
                <a:latin typeface="+mn-ea"/>
                <a:ea typeface="+mn-ea"/>
                <a:cs typeface="+mj-cs"/>
              </a:rPr>
              <a:t>第五节  对账与结账 </a:t>
            </a:r>
            <a:endParaRPr kumimoji="0" lang="zh-CN" altLang="en-US" sz="3200" b="1" i="0" u="none" strike="noStrike" kern="0" cap="none" spc="0" normalizeH="0" baseline="0" noProof="0" dirty="0" smtClean="0">
              <a:ln>
                <a:noFill/>
              </a:ln>
              <a:solidFill>
                <a:srgbClr val="FF0000"/>
              </a:solidFill>
              <a:effectLst/>
              <a:uLnTx/>
              <a:uFillTx/>
              <a:latin typeface="+mn-ea"/>
              <a:ea typeface="+mn-ea"/>
              <a:cs typeface="+mj-cs"/>
            </a:endParaRPr>
          </a:p>
        </p:txBody>
      </p:sp>
      <p:sp>
        <p:nvSpPr>
          <p:cNvPr id="595971" name="Rectangle 3"/>
          <p:cNvSpPr>
            <a:spLocks noGrp="1" noChangeArrowheads="1"/>
          </p:cNvSpPr>
          <p:nvPr>
            <p:ph idx="1"/>
          </p:nvPr>
        </p:nvSpPr>
        <p:spPr>
          <a:xfrm>
            <a:off x="765810" y="1196975"/>
            <a:ext cx="10412730" cy="4968875"/>
          </a:xfrm>
        </p:spPr>
        <p:txBody>
          <a:bodyPr vert="horz" wrap="square" lIns="91440" tIns="45720" rIns="91440" bIns="45720" numCol="1" anchor="t" anchorCtr="0" compatLnSpc="1"/>
          <a:lstStyle/>
          <a:p>
            <a:pPr marL="469900" marR="0" lvl="0" indent="-469900" algn="l" defTabSz="914400" rtl="0" eaLnBrk="1" fontAlgn="base" latinLnBrk="0" hangingPunct="1">
              <a:lnSpc>
                <a:spcPct val="145000"/>
              </a:lnSpc>
              <a:spcBef>
                <a:spcPts val="500"/>
              </a:spcBef>
              <a:spcAft>
                <a:spcPct val="0"/>
              </a:spcAft>
              <a:buClr>
                <a:schemeClr val="accent2"/>
              </a:buClr>
              <a:buSzTx/>
              <a:buFont typeface="Wingdings 2" panose="05020102010507070707" pitchFamily="18" charset="2"/>
              <a:buNone/>
              <a:defRPr/>
            </a:pPr>
            <a:r>
              <a:rPr kumimoji="0" lang="zh-CN" altLang="en-US" sz="3200" b="1" i="0" u="none" strike="noStrike" kern="0" cap="none" spc="0" normalizeH="0" baseline="0" noProof="0" dirty="0" smtClean="0">
                <a:ln>
                  <a:noFill/>
                </a:ln>
                <a:solidFill>
                  <a:srgbClr val="FF0000"/>
                </a:solidFill>
                <a:effectLst/>
                <a:uLnTx/>
                <a:uFillTx/>
                <a:latin typeface="+mn-ea"/>
                <a:ea typeface="+mn-ea"/>
                <a:cs typeface="+mn-cs"/>
              </a:rPr>
              <a:t>二、对账的内容</a:t>
            </a:r>
            <a:endParaRPr kumimoji="0" lang="zh-CN" altLang="en-US" sz="3200" b="1" i="0" u="none" strike="noStrike" kern="0" cap="none" spc="0" normalizeH="0" baseline="0" noProof="0" dirty="0" smtClean="0">
              <a:ln>
                <a:noFill/>
              </a:ln>
              <a:solidFill>
                <a:srgbClr val="FF0000"/>
              </a:solidFill>
              <a:effectLst/>
              <a:uLnTx/>
              <a:uFillTx/>
              <a:latin typeface="+mn-ea"/>
              <a:ea typeface="+mn-ea"/>
              <a:cs typeface="+mn-cs"/>
            </a:endParaRPr>
          </a:p>
          <a:p>
            <a:pPr marL="469900" marR="0" lvl="0" indent="-469900" algn="l" defTabSz="914400" rtl="0" eaLnBrk="1" fontAlgn="base" latinLnBrk="0" hangingPunct="1">
              <a:lnSpc>
                <a:spcPct val="145000"/>
              </a:lnSpc>
              <a:spcBef>
                <a:spcPts val="500"/>
              </a:spcBef>
              <a:spcAft>
                <a:spcPct val="0"/>
              </a:spcAft>
              <a:buClr>
                <a:srgbClr val="FF0000"/>
              </a:buClr>
              <a:buSzTx/>
              <a:buFont typeface="Wingdings" panose="05000000000000000000" pitchFamily="2" charset="2"/>
              <a:buChar char="p"/>
              <a:defRPr/>
            </a:pPr>
            <a:r>
              <a:rPr kumimoji="0" lang="zh-CN" altLang="en-US" sz="3200" b="1" i="0" u="none" strike="noStrike" kern="0" cap="none" spc="0" normalizeH="0" baseline="0" noProof="0" dirty="0" smtClean="0">
                <a:ln>
                  <a:noFill/>
                </a:ln>
                <a:solidFill>
                  <a:srgbClr val="0000CC"/>
                </a:solidFill>
                <a:effectLst/>
                <a:uLnTx/>
                <a:uFillTx/>
                <a:latin typeface="楷体" panose="02010609060101010101" pitchFamily="49" charset="-122"/>
                <a:ea typeface="楷体" panose="02010609060101010101" pitchFamily="49" charset="-122"/>
                <a:cs typeface="+mn-cs"/>
              </a:rPr>
              <a:t>账证</a:t>
            </a:r>
            <a:r>
              <a:rPr kumimoji="0" lang="zh-CN" altLang="en-US" sz="32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核对：</a:t>
            </a:r>
            <a:r>
              <a:rPr kumimoji="0" lang="zh-CN" altLang="zh-CN"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指</a:t>
            </a:r>
            <a:r>
              <a:rPr kumimoji="0" lang="zh-CN" altLang="zh-CN" sz="3200" b="1" i="0" u="none" strike="noStrike" kern="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账簿</a:t>
            </a:r>
            <a:r>
              <a:rPr kumimoji="0" lang="zh-CN" altLang="zh-CN"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记录和会计</a:t>
            </a:r>
            <a:r>
              <a:rPr kumimoji="0" lang="zh-CN" altLang="zh-CN" sz="3200" b="1" i="0" u="none" strike="noStrike" kern="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凭证</a:t>
            </a:r>
            <a:r>
              <a:rPr kumimoji="0" lang="zh-CN" altLang="zh-CN"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的</a:t>
            </a:r>
            <a:r>
              <a:rPr kumimoji="0" lang="zh-CN" altLang="zh-CN" sz="32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核对；</a:t>
            </a:r>
            <a:endParaRPr kumimoji="0" lang="en-US" altLang="zh-CN" sz="3200" b="1" i="0" u="none" strike="noStrike" kern="0" cap="none" spc="0" normalizeH="0" baseline="0" noProof="0" dirty="0">
              <a:ln>
                <a:noFill/>
              </a:ln>
              <a:solidFill>
                <a:srgbClr val="0033CC"/>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45000"/>
              </a:lnSpc>
              <a:spcBef>
                <a:spcPts val="500"/>
              </a:spcBef>
              <a:spcAft>
                <a:spcPct val="0"/>
              </a:spcAft>
              <a:buClr>
                <a:srgbClr val="FF0000"/>
              </a:buClr>
              <a:buSzTx/>
              <a:buFont typeface="Wingdings" panose="05000000000000000000" pitchFamily="2" charset="2"/>
              <a:buChar char="p"/>
              <a:defRPr/>
            </a:pPr>
            <a:r>
              <a:rPr kumimoji="0" lang="zh-CN" altLang="en-US" sz="3200" b="1" i="0" u="none" strike="noStrike" kern="0" cap="none" spc="0" normalizeH="0" baseline="0" noProof="0" dirty="0" smtClean="0">
                <a:ln>
                  <a:noFill/>
                </a:ln>
                <a:solidFill>
                  <a:srgbClr val="0000CC"/>
                </a:solidFill>
                <a:effectLst/>
                <a:uLnTx/>
                <a:uFillTx/>
                <a:latin typeface="楷体" panose="02010609060101010101" pitchFamily="49" charset="-122"/>
                <a:ea typeface="楷体" panose="02010609060101010101" pitchFamily="49" charset="-122"/>
                <a:cs typeface="+mn-cs"/>
              </a:rPr>
              <a:t>账账</a:t>
            </a:r>
            <a:r>
              <a:rPr kumimoji="0" lang="zh-CN" altLang="en-US" sz="32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核对：</a:t>
            </a:r>
            <a:r>
              <a:rPr kumimoji="0" lang="zh-CN" altLang="zh-CN"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各</a:t>
            </a:r>
            <a:r>
              <a:rPr kumimoji="0" lang="zh-CN" altLang="zh-CN" sz="3200" b="1" i="0" u="none" strike="noStrike" kern="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账簿之间</a:t>
            </a:r>
            <a:r>
              <a:rPr kumimoji="0" lang="zh-CN" altLang="zh-CN"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有关数字的</a:t>
            </a:r>
            <a:r>
              <a:rPr kumimoji="0" lang="zh-CN" altLang="zh-CN" sz="32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核对；</a:t>
            </a:r>
            <a:endParaRPr kumimoji="0" lang="en-US" altLang="zh-CN"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45000"/>
              </a:lnSpc>
              <a:spcBef>
                <a:spcPts val="500"/>
              </a:spcBef>
              <a:spcAft>
                <a:spcPct val="0"/>
              </a:spcAft>
              <a:buClr>
                <a:srgbClr val="FF0000"/>
              </a:buClr>
              <a:buSzTx/>
              <a:buFont typeface="Wingdings" panose="05000000000000000000" pitchFamily="2" charset="2"/>
              <a:buChar char="p"/>
              <a:defRPr/>
            </a:pPr>
            <a:r>
              <a:rPr kumimoji="0" lang="zh-CN" altLang="en-US" sz="3200" b="1" i="0" u="none" strike="noStrike" kern="0" cap="none" spc="0" normalizeH="0" baseline="0" noProof="0" dirty="0" smtClean="0">
                <a:ln>
                  <a:noFill/>
                </a:ln>
                <a:solidFill>
                  <a:srgbClr val="0000CC"/>
                </a:solidFill>
                <a:effectLst/>
                <a:uLnTx/>
                <a:uFillTx/>
                <a:latin typeface="楷体" panose="02010609060101010101" pitchFamily="49" charset="-122"/>
                <a:ea typeface="楷体" panose="02010609060101010101" pitchFamily="49" charset="-122"/>
                <a:cs typeface="+mn-cs"/>
              </a:rPr>
              <a:t>账实</a:t>
            </a:r>
            <a:r>
              <a:rPr kumimoji="0" lang="zh-CN" altLang="en-US" sz="32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核对：将各种</a:t>
            </a:r>
            <a:r>
              <a:rPr kumimoji="0" lang="zh-CN" altLang="en-US" sz="3200" b="1" i="0" u="none" strike="noStrike" kern="0" cap="none" spc="0" normalizeH="0" baseline="0" noProof="0" dirty="0" smtClean="0">
                <a:ln>
                  <a:noFill/>
                </a:ln>
                <a:solidFill>
                  <a:srgbClr val="0000CC"/>
                </a:solidFill>
                <a:effectLst/>
                <a:uLnTx/>
                <a:uFillTx/>
                <a:latin typeface="楷体" panose="02010609060101010101" pitchFamily="49" charset="-122"/>
                <a:ea typeface="楷体" panose="02010609060101010101" pitchFamily="49" charset="-122"/>
                <a:cs typeface="+mn-cs"/>
              </a:rPr>
              <a:t>账簿</a:t>
            </a:r>
            <a:r>
              <a:rPr kumimoji="0" lang="zh-CN" altLang="en-US" sz="32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记录与有关</a:t>
            </a:r>
            <a:r>
              <a:rPr kumimoji="0" lang="zh-CN" altLang="en-US" sz="3200" b="1" i="0" u="none" strike="noStrike" kern="0" cap="none" spc="0" normalizeH="0" baseline="0" noProof="0" dirty="0" smtClean="0">
                <a:ln>
                  <a:noFill/>
                </a:ln>
                <a:solidFill>
                  <a:srgbClr val="0000CC"/>
                </a:solidFill>
                <a:effectLst/>
                <a:uLnTx/>
                <a:uFillTx/>
                <a:latin typeface="楷体" panose="02010609060101010101" pitchFamily="49" charset="-122"/>
                <a:ea typeface="楷体" panose="02010609060101010101" pitchFamily="49" charset="-122"/>
                <a:cs typeface="+mn-cs"/>
              </a:rPr>
              <a:t>财产物资实有数额</a:t>
            </a:r>
            <a:r>
              <a:rPr kumimoji="0" lang="zh-CN" altLang="en-US" sz="32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的相互核对。</a:t>
            </a:r>
            <a:endParaRPr kumimoji="0" lang="en-US" altLang="zh-CN" sz="3200" b="0"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页脚占位符 4"/>
          <p:cNvSpPr>
            <a:spLocks noGrp="1"/>
          </p:cNvSpPr>
          <p:nvPr>
            <p:ph type="ftr" sz="quarter" idx="4294967295"/>
          </p:nvPr>
        </p:nvSpPr>
        <p:spPr>
          <a:xfrm>
            <a:off x="3790951" y="6245225"/>
            <a:ext cx="4610100"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sp>
        <p:nvSpPr>
          <p:cNvPr id="89090"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rPr>
              <a:t>第五节  对账与结账</a:t>
            </a:r>
            <a:endParaRPr lang="zh-CN" altLang="en-US" sz="3200" dirty="0">
              <a:solidFill>
                <a:srgbClr val="FF0000"/>
              </a:solidFill>
            </a:endParaRPr>
          </a:p>
        </p:txBody>
      </p:sp>
      <p:sp>
        <p:nvSpPr>
          <p:cNvPr id="89091" name="Rectangle 3"/>
          <p:cNvSpPr/>
          <p:nvPr>
            <p:ph idx="1"/>
          </p:nvPr>
        </p:nvSpPr>
        <p:spPr>
          <a:xfrm>
            <a:off x="803910" y="1285875"/>
            <a:ext cx="9704070" cy="714375"/>
          </a:xfrm>
        </p:spPr>
        <p:txBody>
          <a:bodyPr vert="horz" wrap="square" lIns="91440" tIns="45720" rIns="91440" bIns="45720" anchor="t" anchorCtr="0"/>
          <a:p>
            <a:pPr eaLnBrk="1" hangingPunct="1"/>
            <a:r>
              <a:rPr lang="zh-CN" altLang="en-US" sz="3200" dirty="0">
                <a:solidFill>
                  <a:srgbClr val="FF0000"/>
                </a:solidFill>
              </a:rPr>
              <a:t>二、对账</a:t>
            </a:r>
            <a:r>
              <a:rPr lang="zh-CN" altLang="en-US" sz="3200" dirty="0"/>
              <a:t>（账簿记录的核对）</a:t>
            </a:r>
            <a:r>
              <a:rPr lang="zh-CN" altLang="en-US" sz="3200" dirty="0">
                <a:solidFill>
                  <a:srgbClr val="0000CC"/>
                </a:solidFill>
              </a:rPr>
              <a:t>（一）账证核对</a:t>
            </a:r>
            <a:endParaRPr lang="zh-CN" altLang="en-US" sz="3200" dirty="0">
              <a:solidFill>
                <a:srgbClr val="0000CC"/>
              </a:solidFill>
            </a:endParaRPr>
          </a:p>
        </p:txBody>
      </p:sp>
      <p:pic>
        <p:nvPicPr>
          <p:cNvPr id="89092" name="Picture 26" descr="收款凭证（已填）"/>
          <p:cNvPicPr>
            <a:picLocks noChangeAspect="1"/>
          </p:cNvPicPr>
          <p:nvPr/>
        </p:nvPicPr>
        <p:blipFill>
          <a:blip r:embed="rId1">
            <a:lum bright="-12000"/>
          </a:blip>
          <a:stretch>
            <a:fillRect/>
          </a:stretch>
        </p:blipFill>
        <p:spPr>
          <a:xfrm>
            <a:off x="8221663" y="1916113"/>
            <a:ext cx="2286000" cy="1163637"/>
          </a:xfrm>
          <a:prstGeom prst="rect">
            <a:avLst/>
          </a:prstGeom>
          <a:noFill/>
          <a:ln w="9525">
            <a:noFill/>
          </a:ln>
        </p:spPr>
      </p:pic>
      <p:pic>
        <p:nvPicPr>
          <p:cNvPr id="89093" name="Picture 27" descr="转帐凭证（已填）"/>
          <p:cNvPicPr>
            <a:picLocks noChangeAspect="1"/>
          </p:cNvPicPr>
          <p:nvPr/>
        </p:nvPicPr>
        <p:blipFill>
          <a:blip r:embed="rId2">
            <a:lum bright="-17996"/>
          </a:blip>
          <a:stretch>
            <a:fillRect/>
          </a:stretch>
        </p:blipFill>
        <p:spPr>
          <a:xfrm>
            <a:off x="8221663" y="4221163"/>
            <a:ext cx="2286000" cy="1169987"/>
          </a:xfrm>
          <a:prstGeom prst="rect">
            <a:avLst/>
          </a:prstGeom>
          <a:noFill/>
          <a:ln w="9525">
            <a:noFill/>
          </a:ln>
        </p:spPr>
      </p:pic>
      <p:pic>
        <p:nvPicPr>
          <p:cNvPr id="89094" name="Picture 28" descr="付款凭证（已填）"/>
          <p:cNvPicPr>
            <a:picLocks noChangeAspect="1"/>
          </p:cNvPicPr>
          <p:nvPr/>
        </p:nvPicPr>
        <p:blipFill>
          <a:blip r:embed="rId3">
            <a:lum bright="-17996"/>
          </a:blip>
          <a:stretch>
            <a:fillRect/>
          </a:stretch>
        </p:blipFill>
        <p:spPr>
          <a:xfrm>
            <a:off x="8221663" y="3068638"/>
            <a:ext cx="2286000" cy="1146175"/>
          </a:xfrm>
          <a:prstGeom prst="rect">
            <a:avLst/>
          </a:prstGeom>
          <a:noFill/>
          <a:ln w="9525">
            <a:noFill/>
          </a:ln>
        </p:spPr>
      </p:pic>
      <p:pic>
        <p:nvPicPr>
          <p:cNvPr id="89095" name="Picture 29" descr="图片4"/>
          <p:cNvPicPr>
            <a:picLocks noChangeAspect="1"/>
          </p:cNvPicPr>
          <p:nvPr/>
        </p:nvPicPr>
        <p:blipFill>
          <a:blip r:embed="rId4">
            <a:lum bright="-12000"/>
          </a:blip>
          <a:stretch>
            <a:fillRect/>
          </a:stretch>
        </p:blipFill>
        <p:spPr>
          <a:xfrm>
            <a:off x="8221663" y="5445125"/>
            <a:ext cx="2282825" cy="1154113"/>
          </a:xfrm>
          <a:prstGeom prst="rect">
            <a:avLst/>
          </a:prstGeom>
          <a:noFill/>
          <a:ln w="9525">
            <a:noFill/>
          </a:ln>
        </p:spPr>
      </p:pic>
      <p:pic>
        <p:nvPicPr>
          <p:cNvPr id="89096" name="Picture 30" descr="总账2（账本）"/>
          <p:cNvPicPr>
            <a:picLocks noChangeAspect="1"/>
          </p:cNvPicPr>
          <p:nvPr/>
        </p:nvPicPr>
        <p:blipFill>
          <a:blip r:embed="rId5"/>
          <a:srcRect r="43327" b="46249"/>
          <a:stretch>
            <a:fillRect/>
          </a:stretch>
        </p:blipFill>
        <p:spPr>
          <a:xfrm rot="-229162">
            <a:off x="1884363" y="2133600"/>
            <a:ext cx="1131887" cy="1131888"/>
          </a:xfrm>
          <a:prstGeom prst="rect">
            <a:avLst/>
          </a:prstGeom>
          <a:noFill/>
          <a:ln w="9525">
            <a:noFill/>
          </a:ln>
        </p:spPr>
      </p:pic>
      <p:pic>
        <p:nvPicPr>
          <p:cNvPr id="89097" name="Picture 31" descr="现金日记账2（账本）"/>
          <p:cNvPicPr>
            <a:picLocks noChangeAspect="1"/>
          </p:cNvPicPr>
          <p:nvPr/>
        </p:nvPicPr>
        <p:blipFill>
          <a:blip r:embed="rId6"/>
          <a:stretch>
            <a:fillRect/>
          </a:stretch>
        </p:blipFill>
        <p:spPr>
          <a:xfrm rot="-262234">
            <a:off x="1957388" y="5084763"/>
            <a:ext cx="989012" cy="1014412"/>
          </a:xfrm>
          <a:prstGeom prst="rect">
            <a:avLst/>
          </a:prstGeom>
          <a:noFill/>
          <a:ln w="9525">
            <a:noFill/>
          </a:ln>
        </p:spPr>
      </p:pic>
      <p:sp>
        <p:nvSpPr>
          <p:cNvPr id="597024" name="AutoShape 32"/>
          <p:cNvSpPr/>
          <p:nvPr/>
        </p:nvSpPr>
        <p:spPr>
          <a:xfrm>
            <a:off x="3757613" y="2071688"/>
            <a:ext cx="3910012" cy="1143000"/>
          </a:xfrm>
          <a:prstGeom prst="roundRect">
            <a:avLst>
              <a:gd name="adj" fmla="val 16667"/>
            </a:avLst>
          </a:prstGeom>
          <a:solidFill>
            <a:srgbClr val="0033CC"/>
          </a:solidFill>
          <a:ln w="9525">
            <a:noFill/>
          </a:ln>
        </p:spPr>
        <p:txBody>
          <a:bodyPr wrap="none" anchor="ctr" anchorCtr="0"/>
          <a:p>
            <a:pPr algn="ctr">
              <a:lnSpc>
                <a:spcPct val="150000"/>
              </a:lnSpc>
            </a:pPr>
            <a:r>
              <a:rPr lang="zh-CN" altLang="en-US" sz="2600" dirty="0">
                <a:solidFill>
                  <a:schemeClr val="bg1"/>
                </a:solidFill>
                <a:latin typeface="楷体" panose="02010609060101010101" pitchFamily="49" charset="-122"/>
                <a:ea typeface="楷体" panose="02010609060101010101" pitchFamily="49" charset="-122"/>
              </a:rPr>
              <a:t>总账与相关的记账</a:t>
            </a:r>
            <a:endParaRPr lang="en-US" altLang="zh-CN" sz="2600" dirty="0">
              <a:solidFill>
                <a:schemeClr val="bg1"/>
              </a:solidFill>
              <a:latin typeface="楷体" panose="02010609060101010101" pitchFamily="49" charset="-122"/>
              <a:ea typeface="楷体" panose="02010609060101010101" pitchFamily="49" charset="-122"/>
            </a:endParaRPr>
          </a:p>
          <a:p>
            <a:pPr algn="ctr">
              <a:lnSpc>
                <a:spcPct val="150000"/>
              </a:lnSpc>
            </a:pPr>
            <a:r>
              <a:rPr lang="zh-CN" altLang="en-US" sz="2600" dirty="0">
                <a:solidFill>
                  <a:schemeClr val="bg1"/>
                </a:solidFill>
                <a:latin typeface="楷体" panose="02010609060101010101" pitchFamily="49" charset="-122"/>
                <a:ea typeface="楷体" panose="02010609060101010101" pitchFamily="49" charset="-122"/>
              </a:rPr>
              <a:t>凭证相互核对</a:t>
            </a:r>
            <a:endParaRPr lang="zh-CN" altLang="en-US" sz="2600" dirty="0">
              <a:solidFill>
                <a:schemeClr val="bg1"/>
              </a:solidFill>
              <a:latin typeface="楷体" panose="02010609060101010101" pitchFamily="49" charset="-122"/>
              <a:ea typeface="楷体" panose="02010609060101010101" pitchFamily="49" charset="-122"/>
            </a:endParaRPr>
          </a:p>
        </p:txBody>
      </p:sp>
      <p:sp>
        <p:nvSpPr>
          <p:cNvPr id="597025" name="Line 33"/>
          <p:cNvSpPr/>
          <p:nvPr/>
        </p:nvSpPr>
        <p:spPr>
          <a:xfrm>
            <a:off x="3148013" y="2657475"/>
            <a:ext cx="609600" cy="1588"/>
          </a:xfrm>
          <a:prstGeom prst="line">
            <a:avLst/>
          </a:prstGeom>
          <a:ln w="76200" cap="flat" cmpd="sng">
            <a:solidFill>
              <a:srgbClr val="336699"/>
            </a:solidFill>
            <a:prstDash val="solid"/>
            <a:round/>
            <a:headEnd type="stealth" w="med" len="med"/>
            <a:tailEnd type="none" w="med" len="med"/>
          </a:ln>
        </p:spPr>
      </p:sp>
      <p:sp>
        <p:nvSpPr>
          <p:cNvPr id="597026" name="Line 34"/>
          <p:cNvSpPr/>
          <p:nvPr/>
        </p:nvSpPr>
        <p:spPr>
          <a:xfrm flipH="1">
            <a:off x="7491413" y="2657475"/>
            <a:ext cx="533400" cy="1588"/>
          </a:xfrm>
          <a:prstGeom prst="line">
            <a:avLst/>
          </a:prstGeom>
          <a:ln w="76200" cap="flat" cmpd="sng">
            <a:solidFill>
              <a:srgbClr val="336699"/>
            </a:solidFill>
            <a:prstDash val="solid"/>
            <a:round/>
            <a:headEnd type="stealth" w="med" len="med"/>
            <a:tailEnd type="none" w="med" len="med"/>
          </a:ln>
        </p:spPr>
      </p:sp>
      <p:sp>
        <p:nvSpPr>
          <p:cNvPr id="597027" name="AutoShape 35"/>
          <p:cNvSpPr/>
          <p:nvPr/>
        </p:nvSpPr>
        <p:spPr>
          <a:xfrm>
            <a:off x="8034338" y="1916113"/>
            <a:ext cx="2590800" cy="4713287"/>
          </a:xfrm>
          <a:prstGeom prst="roundRect">
            <a:avLst>
              <a:gd name="adj" fmla="val 8454"/>
            </a:avLst>
          </a:prstGeom>
          <a:noFill/>
          <a:ln w="76200" cap="flat" cmpd="sng">
            <a:solidFill>
              <a:srgbClr val="009900"/>
            </a:solidFill>
            <a:prstDash val="solid"/>
            <a:round/>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597028" name="Line 36"/>
          <p:cNvSpPr/>
          <p:nvPr/>
        </p:nvSpPr>
        <p:spPr>
          <a:xfrm flipH="1">
            <a:off x="7500938" y="4322763"/>
            <a:ext cx="533400" cy="1587"/>
          </a:xfrm>
          <a:prstGeom prst="line">
            <a:avLst/>
          </a:prstGeom>
          <a:ln w="76200" cap="flat" cmpd="sng">
            <a:solidFill>
              <a:srgbClr val="336699"/>
            </a:solidFill>
            <a:prstDash val="solid"/>
            <a:round/>
            <a:headEnd type="stealth" w="med" len="med"/>
            <a:tailEnd type="none" w="med" len="med"/>
          </a:ln>
        </p:spPr>
      </p:sp>
      <p:sp>
        <p:nvSpPr>
          <p:cNvPr id="597029" name="AutoShape 37"/>
          <p:cNvSpPr/>
          <p:nvPr/>
        </p:nvSpPr>
        <p:spPr>
          <a:xfrm>
            <a:off x="8034338" y="1916113"/>
            <a:ext cx="2590800" cy="3529012"/>
          </a:xfrm>
          <a:prstGeom prst="roundRect">
            <a:avLst>
              <a:gd name="adj" fmla="val 8764"/>
            </a:avLst>
          </a:prstGeom>
          <a:noFill/>
          <a:ln w="76200" cap="flat" cmpd="sng">
            <a:solidFill>
              <a:srgbClr val="0000CC"/>
            </a:solidFill>
            <a:prstDash val="solid"/>
            <a:round/>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597030" name="Line 38"/>
          <p:cNvSpPr/>
          <p:nvPr/>
        </p:nvSpPr>
        <p:spPr>
          <a:xfrm>
            <a:off x="3309938" y="4322763"/>
            <a:ext cx="457200" cy="1587"/>
          </a:xfrm>
          <a:prstGeom prst="line">
            <a:avLst/>
          </a:prstGeom>
          <a:ln w="76200" cap="flat" cmpd="sng">
            <a:solidFill>
              <a:srgbClr val="336699"/>
            </a:solidFill>
            <a:prstDash val="solid"/>
            <a:round/>
            <a:headEnd type="stealth" w="med" len="med"/>
            <a:tailEnd type="none" w="med" len="med"/>
          </a:ln>
        </p:spPr>
      </p:sp>
      <p:pic>
        <p:nvPicPr>
          <p:cNvPr id="89105" name="Picture 39" descr="银行存款日记账（账本）"/>
          <p:cNvPicPr>
            <a:picLocks noChangeAspect="1"/>
          </p:cNvPicPr>
          <p:nvPr/>
        </p:nvPicPr>
        <p:blipFill>
          <a:blip r:embed="rId7"/>
          <a:stretch>
            <a:fillRect/>
          </a:stretch>
        </p:blipFill>
        <p:spPr>
          <a:xfrm rot="-261572">
            <a:off x="2133600" y="5627688"/>
            <a:ext cx="1074738" cy="1058862"/>
          </a:xfrm>
          <a:prstGeom prst="rect">
            <a:avLst/>
          </a:prstGeom>
          <a:noFill/>
          <a:ln w="9525">
            <a:noFill/>
          </a:ln>
        </p:spPr>
      </p:pic>
      <p:sp>
        <p:nvSpPr>
          <p:cNvPr id="597032" name="AutoShape 40"/>
          <p:cNvSpPr/>
          <p:nvPr/>
        </p:nvSpPr>
        <p:spPr>
          <a:xfrm>
            <a:off x="8077200" y="1916113"/>
            <a:ext cx="2590800" cy="2305050"/>
          </a:xfrm>
          <a:prstGeom prst="roundRect">
            <a:avLst>
              <a:gd name="adj" fmla="val 8088"/>
            </a:avLst>
          </a:prstGeom>
          <a:noFill/>
          <a:ln w="76200" cap="flat" cmpd="sng">
            <a:solidFill>
              <a:srgbClr val="FF0000"/>
            </a:solidFill>
            <a:prstDash val="solid"/>
            <a:round/>
            <a:headEnd type="none" w="med" len="med"/>
            <a:tailEnd type="none" w="med" len="med"/>
          </a:ln>
        </p:spPr>
        <p:txBody>
          <a:bodyPr wrap="none" anchor="ctr" anchorCtr="0"/>
          <a:p>
            <a:pPr algn="ctr"/>
            <a:endParaRPr lang="zh-CN" altLang="zh-CN" b="0" dirty="0">
              <a:latin typeface="Times New Roman" panose="02020603050405020304" pitchFamily="18" charset="0"/>
              <a:ea typeface="宋体" panose="02010600030101010101" pitchFamily="2" charset="-122"/>
            </a:endParaRPr>
          </a:p>
        </p:txBody>
      </p:sp>
      <p:sp>
        <p:nvSpPr>
          <p:cNvPr id="597033" name="Line 41"/>
          <p:cNvSpPr/>
          <p:nvPr/>
        </p:nvSpPr>
        <p:spPr>
          <a:xfrm>
            <a:off x="3216275" y="6021388"/>
            <a:ext cx="576263" cy="0"/>
          </a:xfrm>
          <a:prstGeom prst="line">
            <a:avLst/>
          </a:prstGeom>
          <a:ln w="76200" cap="flat" cmpd="sng">
            <a:solidFill>
              <a:srgbClr val="336699"/>
            </a:solidFill>
            <a:prstDash val="solid"/>
            <a:round/>
            <a:headEnd type="stealth" w="med" len="med"/>
            <a:tailEnd type="none" w="med" len="med"/>
          </a:ln>
        </p:spPr>
      </p:sp>
      <p:pic>
        <p:nvPicPr>
          <p:cNvPr id="89108" name="Picture 42" descr="图片8"/>
          <p:cNvPicPr>
            <a:picLocks noChangeAspect="1"/>
          </p:cNvPicPr>
          <p:nvPr/>
        </p:nvPicPr>
        <p:blipFill>
          <a:blip r:embed="rId8"/>
          <a:stretch>
            <a:fillRect/>
          </a:stretch>
        </p:blipFill>
        <p:spPr>
          <a:xfrm>
            <a:off x="1800225" y="3548063"/>
            <a:ext cx="1292225" cy="871537"/>
          </a:xfrm>
          <a:prstGeom prst="rect">
            <a:avLst/>
          </a:prstGeom>
          <a:noFill/>
          <a:ln w="9525">
            <a:noFill/>
          </a:ln>
        </p:spPr>
      </p:pic>
      <p:pic>
        <p:nvPicPr>
          <p:cNvPr id="89109" name="Picture 43" descr="图片7"/>
          <p:cNvPicPr>
            <a:picLocks noChangeAspect="1"/>
          </p:cNvPicPr>
          <p:nvPr/>
        </p:nvPicPr>
        <p:blipFill>
          <a:blip r:embed="rId9"/>
          <a:stretch>
            <a:fillRect/>
          </a:stretch>
        </p:blipFill>
        <p:spPr>
          <a:xfrm>
            <a:off x="1876425" y="3776663"/>
            <a:ext cx="1292225" cy="895350"/>
          </a:xfrm>
          <a:prstGeom prst="rect">
            <a:avLst/>
          </a:prstGeom>
          <a:noFill/>
          <a:ln w="9525">
            <a:noFill/>
          </a:ln>
        </p:spPr>
      </p:pic>
      <p:pic>
        <p:nvPicPr>
          <p:cNvPr id="89110" name="Picture 44" descr="图片6"/>
          <p:cNvPicPr>
            <a:picLocks noChangeAspect="1"/>
          </p:cNvPicPr>
          <p:nvPr/>
        </p:nvPicPr>
        <p:blipFill>
          <a:blip r:embed="rId10"/>
          <a:stretch>
            <a:fillRect/>
          </a:stretch>
        </p:blipFill>
        <p:spPr>
          <a:xfrm>
            <a:off x="2028825" y="4005263"/>
            <a:ext cx="1292225" cy="865187"/>
          </a:xfrm>
          <a:prstGeom prst="rect">
            <a:avLst/>
          </a:prstGeom>
          <a:noFill/>
          <a:ln w="9525">
            <a:noFill/>
          </a:ln>
        </p:spPr>
      </p:pic>
      <p:sp>
        <p:nvSpPr>
          <p:cNvPr id="597037" name="AutoShape 45"/>
          <p:cNvSpPr/>
          <p:nvPr/>
        </p:nvSpPr>
        <p:spPr>
          <a:xfrm>
            <a:off x="3757613" y="3786188"/>
            <a:ext cx="3838575" cy="1071562"/>
          </a:xfrm>
          <a:prstGeom prst="roundRect">
            <a:avLst>
              <a:gd name="adj" fmla="val 16667"/>
            </a:avLst>
          </a:prstGeom>
          <a:solidFill>
            <a:srgbClr val="0033CC"/>
          </a:solidFill>
          <a:ln w="9525">
            <a:noFill/>
          </a:ln>
        </p:spPr>
        <p:txBody>
          <a:bodyPr wrap="none" anchor="ctr" anchorCtr="0"/>
          <a:p>
            <a:pPr algn="ctr">
              <a:lnSpc>
                <a:spcPct val="150000"/>
              </a:lnSpc>
            </a:pPr>
            <a:r>
              <a:rPr lang="zh-CN" altLang="en-US" sz="2600" dirty="0">
                <a:solidFill>
                  <a:schemeClr val="bg1"/>
                </a:solidFill>
                <a:latin typeface="楷体" panose="02010609060101010101" pitchFamily="49" charset="-122"/>
                <a:ea typeface="楷体" panose="02010609060101010101" pitchFamily="49" charset="-122"/>
              </a:rPr>
              <a:t>明细账与相关记账凭证</a:t>
            </a:r>
            <a:endParaRPr lang="zh-CN" altLang="en-US" sz="2600" dirty="0">
              <a:solidFill>
                <a:schemeClr val="bg1"/>
              </a:solidFill>
              <a:latin typeface="楷体" panose="02010609060101010101" pitchFamily="49" charset="-122"/>
              <a:ea typeface="楷体" panose="02010609060101010101" pitchFamily="49" charset="-122"/>
            </a:endParaRPr>
          </a:p>
          <a:p>
            <a:pPr algn="ctr">
              <a:lnSpc>
                <a:spcPct val="150000"/>
              </a:lnSpc>
            </a:pPr>
            <a:r>
              <a:rPr lang="zh-CN" altLang="en-US" sz="2600" dirty="0">
                <a:solidFill>
                  <a:schemeClr val="bg1"/>
                </a:solidFill>
                <a:latin typeface="楷体" panose="02010609060101010101" pitchFamily="49" charset="-122"/>
                <a:ea typeface="楷体" panose="02010609060101010101" pitchFamily="49" charset="-122"/>
              </a:rPr>
              <a:t>及所附原始凭证相互核对</a:t>
            </a:r>
            <a:endParaRPr lang="zh-CN" altLang="en-US" sz="2600" dirty="0">
              <a:solidFill>
                <a:schemeClr val="bg1"/>
              </a:solidFill>
              <a:latin typeface="楷体" panose="02010609060101010101" pitchFamily="49" charset="-122"/>
              <a:ea typeface="楷体" panose="02010609060101010101" pitchFamily="49" charset="-122"/>
            </a:endParaRPr>
          </a:p>
        </p:txBody>
      </p:sp>
      <p:sp>
        <p:nvSpPr>
          <p:cNvPr id="597038" name="AutoShape 46"/>
          <p:cNvSpPr/>
          <p:nvPr/>
        </p:nvSpPr>
        <p:spPr>
          <a:xfrm>
            <a:off x="3595688" y="5429250"/>
            <a:ext cx="4071937" cy="1285875"/>
          </a:xfrm>
          <a:prstGeom prst="roundRect">
            <a:avLst>
              <a:gd name="adj" fmla="val 16667"/>
            </a:avLst>
          </a:prstGeom>
          <a:solidFill>
            <a:srgbClr val="0033CC"/>
          </a:solidFill>
          <a:ln w="9525">
            <a:noFill/>
          </a:ln>
        </p:spPr>
        <p:txBody>
          <a:bodyPr wrap="none" anchor="ctr" anchorCtr="0"/>
          <a:p>
            <a:pPr algn="ctr">
              <a:lnSpc>
                <a:spcPct val="150000"/>
              </a:lnSpc>
            </a:pPr>
            <a:r>
              <a:rPr lang="zh-CN" altLang="en-US" sz="2600" dirty="0">
                <a:solidFill>
                  <a:schemeClr val="bg1"/>
                </a:solidFill>
                <a:latin typeface="楷体" panose="02010609060101010101" pitchFamily="49" charset="-122"/>
                <a:ea typeface="楷体" panose="02010609060101010101" pitchFamily="49" charset="-122"/>
              </a:rPr>
              <a:t>现金、银行存款日记账与相</a:t>
            </a:r>
            <a:endParaRPr lang="en-US" altLang="zh-CN" sz="2600" dirty="0">
              <a:solidFill>
                <a:schemeClr val="bg1"/>
              </a:solidFill>
              <a:latin typeface="楷体" panose="02010609060101010101" pitchFamily="49" charset="-122"/>
              <a:ea typeface="楷体" panose="02010609060101010101" pitchFamily="49" charset="-122"/>
            </a:endParaRPr>
          </a:p>
          <a:p>
            <a:pPr algn="ctr">
              <a:lnSpc>
                <a:spcPct val="150000"/>
              </a:lnSpc>
            </a:pPr>
            <a:r>
              <a:rPr lang="zh-CN" altLang="en-US" sz="2600" dirty="0">
                <a:solidFill>
                  <a:schemeClr val="bg1"/>
                </a:solidFill>
                <a:latin typeface="楷体" panose="02010609060101010101" pitchFamily="49" charset="-122"/>
                <a:ea typeface="楷体" panose="02010609060101010101" pitchFamily="49" charset="-122"/>
              </a:rPr>
              <a:t>关收、付款凭证相互核对</a:t>
            </a:r>
            <a:endParaRPr lang="zh-CN" altLang="en-US" sz="2600" dirty="0">
              <a:solidFill>
                <a:schemeClr val="bg1"/>
              </a:solidFill>
              <a:latin typeface="楷体" panose="02010609060101010101" pitchFamily="49" charset="-122"/>
              <a:ea typeface="楷体" panose="02010609060101010101" pitchFamily="49" charset="-122"/>
            </a:endParaRPr>
          </a:p>
        </p:txBody>
      </p:sp>
      <p:sp>
        <p:nvSpPr>
          <p:cNvPr id="597039" name="Line 47"/>
          <p:cNvSpPr/>
          <p:nvPr/>
        </p:nvSpPr>
        <p:spPr>
          <a:xfrm flipH="1">
            <a:off x="7391400" y="4292600"/>
            <a:ext cx="758825" cy="1368425"/>
          </a:xfrm>
          <a:prstGeom prst="line">
            <a:avLst/>
          </a:prstGeom>
          <a:ln w="76200" cap="flat" cmpd="sng">
            <a:solidFill>
              <a:srgbClr val="336699"/>
            </a:solidFill>
            <a:prstDash val="solid"/>
            <a:round/>
            <a:headEnd type="stealth"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97026"/>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597025"/>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499"/>
                                          </p:stCondLst>
                                        </p:cTn>
                                        <p:tgtEl>
                                          <p:spTgt spid="597024"/>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0"/>
                                  </p:stCondLst>
                                  <p:childTnLst>
                                    <p:set>
                                      <p:cBhvr>
                                        <p:cTn id="15" dur="1" fill="hold">
                                          <p:stCondLst>
                                            <p:cond delay="499"/>
                                          </p:stCondLst>
                                        </p:cTn>
                                        <p:tgtEl>
                                          <p:spTgt spid="59702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597037"/>
                                        </p:tgtEl>
                                        <p:attrNameLst>
                                          <p:attrName>style.visibility</p:attrName>
                                        </p:attrNameLst>
                                      </p:cBhvr>
                                      <p:to>
                                        <p:strVal val="visible"/>
                                      </p:to>
                                    </p:set>
                                  </p:childTnLst>
                                </p:cTn>
                              </p:par>
                            </p:childTnLst>
                          </p:cTn>
                        </p:par>
                        <p:par>
                          <p:cTn id="20" fill="hold">
                            <p:stCondLst>
                              <p:cond delay="500"/>
                            </p:stCondLst>
                            <p:childTnLst>
                              <p:par>
                                <p:cTn id="21" presetID="1" presetClass="entr" presetSubtype="0" fill="hold" nodeType="afterEffect">
                                  <p:stCondLst>
                                    <p:cond delay="0"/>
                                  </p:stCondLst>
                                  <p:childTnLst>
                                    <p:set>
                                      <p:cBhvr>
                                        <p:cTn id="22" dur="1" fill="hold">
                                          <p:stCondLst>
                                            <p:cond delay="499"/>
                                          </p:stCondLst>
                                        </p:cTn>
                                        <p:tgtEl>
                                          <p:spTgt spid="597030"/>
                                        </p:tgtEl>
                                        <p:attrNameLst>
                                          <p:attrName>style.visibility</p:attrName>
                                        </p:attrNameLst>
                                      </p:cBhvr>
                                      <p:to>
                                        <p:strVal val="visible"/>
                                      </p:to>
                                    </p:set>
                                  </p:childTnLst>
                                </p:cTn>
                              </p:par>
                            </p:childTnLst>
                          </p:cTn>
                        </p:par>
                        <p:par>
                          <p:cTn id="23" fill="hold">
                            <p:stCondLst>
                              <p:cond delay="1000"/>
                            </p:stCondLst>
                            <p:childTnLst>
                              <p:par>
                                <p:cTn id="24" presetID="1" presetClass="entr" presetSubtype="0" fill="hold" nodeType="afterEffect">
                                  <p:stCondLst>
                                    <p:cond delay="0"/>
                                  </p:stCondLst>
                                  <p:childTnLst>
                                    <p:set>
                                      <p:cBhvr>
                                        <p:cTn id="25" dur="1" fill="hold">
                                          <p:stCondLst>
                                            <p:cond delay="499"/>
                                          </p:stCondLst>
                                        </p:cTn>
                                        <p:tgtEl>
                                          <p:spTgt spid="597028"/>
                                        </p:tgtEl>
                                        <p:attrNameLst>
                                          <p:attrName>style.visibility</p:attrName>
                                        </p:attrNameLst>
                                      </p:cBhvr>
                                      <p:to>
                                        <p:strVal val="visible"/>
                                      </p:to>
                                    </p:set>
                                  </p:childTnLst>
                                </p:cTn>
                              </p:par>
                            </p:childTnLst>
                          </p:cTn>
                        </p:par>
                        <p:par>
                          <p:cTn id="26" fill="hold">
                            <p:stCondLst>
                              <p:cond delay="1500"/>
                            </p:stCondLst>
                            <p:childTnLst>
                              <p:par>
                                <p:cTn id="27" presetID="1" presetClass="entr" presetSubtype="0" fill="hold" grpId="0" nodeType="afterEffect">
                                  <p:stCondLst>
                                    <p:cond delay="0"/>
                                  </p:stCondLst>
                                  <p:childTnLst>
                                    <p:set>
                                      <p:cBhvr>
                                        <p:cTn id="28" dur="1" fill="hold">
                                          <p:stCondLst>
                                            <p:cond delay="499"/>
                                          </p:stCondLst>
                                        </p:cTn>
                                        <p:tgtEl>
                                          <p:spTgt spid="59702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597038"/>
                                        </p:tgtEl>
                                        <p:attrNameLst>
                                          <p:attrName>style.visibility</p:attrName>
                                        </p:attrNameLst>
                                      </p:cBhvr>
                                      <p:to>
                                        <p:strVal val="visible"/>
                                      </p:to>
                                    </p:set>
                                  </p:childTnLst>
                                </p:cTn>
                              </p:par>
                            </p:childTnLst>
                          </p:cTn>
                        </p:par>
                        <p:par>
                          <p:cTn id="33" fill="hold">
                            <p:stCondLst>
                              <p:cond delay="500"/>
                            </p:stCondLst>
                            <p:childTnLst>
                              <p:par>
                                <p:cTn id="34" presetID="1" presetClass="entr" presetSubtype="0" fill="hold" nodeType="afterEffect">
                                  <p:stCondLst>
                                    <p:cond delay="0"/>
                                  </p:stCondLst>
                                  <p:childTnLst>
                                    <p:set>
                                      <p:cBhvr>
                                        <p:cTn id="35" dur="1" fill="hold">
                                          <p:stCondLst>
                                            <p:cond delay="499"/>
                                          </p:stCondLst>
                                        </p:cTn>
                                        <p:tgtEl>
                                          <p:spTgt spid="597033"/>
                                        </p:tgtEl>
                                        <p:attrNameLst>
                                          <p:attrName>style.visibility</p:attrName>
                                        </p:attrNameLst>
                                      </p:cBhvr>
                                      <p:to>
                                        <p:strVal val="visible"/>
                                      </p:to>
                                    </p:set>
                                  </p:childTnLst>
                                </p:cTn>
                              </p:par>
                            </p:childTnLst>
                          </p:cTn>
                        </p:par>
                        <p:par>
                          <p:cTn id="36" fill="hold">
                            <p:stCondLst>
                              <p:cond delay="1000"/>
                            </p:stCondLst>
                            <p:childTnLst>
                              <p:par>
                                <p:cTn id="37" presetID="1" presetClass="entr" presetSubtype="0" fill="hold" nodeType="afterEffect">
                                  <p:stCondLst>
                                    <p:cond delay="0"/>
                                  </p:stCondLst>
                                  <p:childTnLst>
                                    <p:set>
                                      <p:cBhvr>
                                        <p:cTn id="38" dur="1" fill="hold">
                                          <p:stCondLst>
                                            <p:cond delay="499"/>
                                          </p:stCondLst>
                                        </p:cTn>
                                        <p:tgtEl>
                                          <p:spTgt spid="597039"/>
                                        </p:tgtEl>
                                        <p:attrNameLst>
                                          <p:attrName>style.visibility</p:attrName>
                                        </p:attrNameLst>
                                      </p:cBhvr>
                                      <p:to>
                                        <p:strVal val="visible"/>
                                      </p:to>
                                    </p:set>
                                  </p:childTnLst>
                                </p:cTn>
                              </p:par>
                            </p:childTnLst>
                          </p:cTn>
                        </p:par>
                        <p:par>
                          <p:cTn id="39" fill="hold">
                            <p:stCondLst>
                              <p:cond delay="1500"/>
                            </p:stCondLst>
                            <p:childTnLst>
                              <p:par>
                                <p:cTn id="40" presetID="1" presetClass="entr" presetSubtype="0" fill="hold" grpId="0" nodeType="afterEffect">
                                  <p:stCondLst>
                                    <p:cond delay="0"/>
                                  </p:stCondLst>
                                  <p:childTnLst>
                                    <p:set>
                                      <p:cBhvr>
                                        <p:cTn id="41" dur="1" fill="hold">
                                          <p:stCondLst>
                                            <p:cond delay="499"/>
                                          </p:stCondLst>
                                        </p:cTn>
                                        <p:tgtEl>
                                          <p:spTgt spid="5970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7024" grpId="0" bldLvl="0" animBg="1"/>
      <p:bldP spid="597027" grpId="0" bldLvl="0" animBg="1"/>
      <p:bldP spid="597029" grpId="0" bldLvl="0" animBg="1"/>
      <p:bldP spid="597032" grpId="0" bldLvl="0" animBg="1"/>
      <p:bldP spid="597037" grpId="0" bldLvl="0" animBg="1"/>
      <p:bldP spid="597038"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rPr>
              <a:t>第五节  对账与结账</a:t>
            </a:r>
            <a:endParaRPr lang="zh-CN" altLang="en-US" sz="3200" dirty="0">
              <a:solidFill>
                <a:srgbClr val="FF0000"/>
              </a:solidFill>
            </a:endParaRPr>
          </a:p>
        </p:txBody>
      </p:sp>
      <p:sp>
        <p:nvSpPr>
          <p:cNvPr id="90115" name="Rectangle 3"/>
          <p:cNvSpPr/>
          <p:nvPr>
            <p:ph idx="1"/>
          </p:nvPr>
        </p:nvSpPr>
        <p:spPr>
          <a:xfrm>
            <a:off x="1054100" y="1196975"/>
            <a:ext cx="9636760" cy="4968875"/>
          </a:xfrm>
        </p:spPr>
        <p:txBody>
          <a:bodyPr vert="horz" wrap="square" lIns="91440" tIns="45720" rIns="91440" bIns="45720" anchor="t" anchorCtr="0"/>
          <a:p>
            <a:pPr eaLnBrk="1" hangingPunct="1">
              <a:lnSpc>
                <a:spcPct val="150000"/>
              </a:lnSpc>
              <a:spcBef>
                <a:spcPct val="0"/>
              </a:spcBef>
            </a:pPr>
            <a:r>
              <a:rPr lang="zh-CN" altLang="en-US" sz="3200" dirty="0">
                <a:solidFill>
                  <a:srgbClr val="FF0000"/>
                </a:solidFill>
              </a:rPr>
              <a:t>二、对账</a:t>
            </a:r>
            <a:r>
              <a:rPr lang="zh-CN" altLang="en-US" sz="3200" dirty="0"/>
              <a:t>（账簿记录的核对）</a:t>
            </a:r>
            <a:endParaRPr lang="zh-CN" altLang="en-US" sz="3200" dirty="0"/>
          </a:p>
          <a:p>
            <a:pPr eaLnBrk="1" hangingPunct="1">
              <a:lnSpc>
                <a:spcPct val="150000"/>
              </a:lnSpc>
              <a:spcBef>
                <a:spcPct val="0"/>
              </a:spcBef>
            </a:pPr>
            <a:r>
              <a:rPr lang="zh-CN" altLang="en-US" sz="3200" dirty="0">
                <a:solidFill>
                  <a:srgbClr val="0000CC"/>
                </a:solidFill>
              </a:rPr>
              <a:t>（二）账账核对</a:t>
            </a:r>
            <a:endParaRPr lang="zh-CN" altLang="en-US" sz="3200" dirty="0">
              <a:solidFill>
                <a:srgbClr val="0000CC"/>
              </a:solidFill>
            </a:endParaRPr>
          </a:p>
        </p:txBody>
      </p:sp>
      <p:pic>
        <p:nvPicPr>
          <p:cNvPr id="90116" name="Picture 26" descr="总账2（账本）"/>
          <p:cNvPicPr>
            <a:picLocks noChangeAspect="1"/>
          </p:cNvPicPr>
          <p:nvPr/>
        </p:nvPicPr>
        <p:blipFill>
          <a:blip r:embed="rId1"/>
          <a:srcRect r="43327" b="46249"/>
          <a:stretch>
            <a:fillRect/>
          </a:stretch>
        </p:blipFill>
        <p:spPr>
          <a:xfrm rot="-229162">
            <a:off x="2836863" y="3502025"/>
            <a:ext cx="1371600" cy="1371600"/>
          </a:xfrm>
          <a:prstGeom prst="rect">
            <a:avLst/>
          </a:prstGeom>
          <a:noFill/>
          <a:ln w="9525">
            <a:noFill/>
          </a:ln>
        </p:spPr>
      </p:pic>
      <p:sp>
        <p:nvSpPr>
          <p:cNvPr id="90117" name="AutoShape 27"/>
          <p:cNvSpPr/>
          <p:nvPr/>
        </p:nvSpPr>
        <p:spPr>
          <a:xfrm>
            <a:off x="5275263" y="2282825"/>
            <a:ext cx="2514600" cy="762000"/>
          </a:xfrm>
          <a:prstGeom prst="roundRect">
            <a:avLst>
              <a:gd name="adj" fmla="val 16667"/>
            </a:avLst>
          </a:prstGeom>
          <a:solidFill>
            <a:srgbClr val="0033CC"/>
          </a:solidFill>
          <a:ln w="9525">
            <a:noFill/>
          </a:ln>
        </p:spPr>
        <p:txBody>
          <a:bodyPr wrap="none" anchor="ctr" anchorCtr="0"/>
          <a:p>
            <a:pPr algn="ctr"/>
            <a:r>
              <a:rPr lang="zh-CN" altLang="en-US" sz="2600" dirty="0">
                <a:solidFill>
                  <a:schemeClr val="bg1"/>
                </a:solidFill>
                <a:latin typeface="楷体" panose="02010609060101010101" pitchFamily="49" charset="-122"/>
                <a:ea typeface="楷体" panose="02010609060101010101" pitchFamily="49" charset="-122"/>
              </a:rPr>
              <a:t>总账自身的核对</a:t>
            </a:r>
            <a:endParaRPr lang="zh-CN" altLang="en-US" sz="2600" dirty="0">
              <a:solidFill>
                <a:schemeClr val="bg1"/>
              </a:solidFill>
              <a:latin typeface="楷体" panose="02010609060101010101" pitchFamily="49" charset="-122"/>
              <a:ea typeface="楷体" panose="02010609060101010101" pitchFamily="49" charset="-122"/>
            </a:endParaRPr>
          </a:p>
        </p:txBody>
      </p:sp>
      <p:sp>
        <p:nvSpPr>
          <p:cNvPr id="90118" name="AutoShape 28"/>
          <p:cNvSpPr/>
          <p:nvPr/>
        </p:nvSpPr>
        <p:spPr>
          <a:xfrm>
            <a:off x="5275263" y="3806825"/>
            <a:ext cx="2867025" cy="762000"/>
          </a:xfrm>
          <a:prstGeom prst="roundRect">
            <a:avLst>
              <a:gd name="adj" fmla="val 16667"/>
            </a:avLst>
          </a:prstGeom>
          <a:solidFill>
            <a:srgbClr val="0033CC"/>
          </a:solidFill>
          <a:ln w="9525">
            <a:noFill/>
          </a:ln>
        </p:spPr>
        <p:txBody>
          <a:bodyPr wrap="none" anchor="ctr" anchorCtr="0"/>
          <a:p>
            <a:pPr algn="ctr"/>
            <a:r>
              <a:rPr lang="zh-CN" altLang="en-US" sz="2600" dirty="0">
                <a:solidFill>
                  <a:schemeClr val="bg1"/>
                </a:solidFill>
                <a:latin typeface="楷体" panose="02010609060101010101" pitchFamily="49" charset="-122"/>
                <a:ea typeface="楷体" panose="02010609060101010101" pitchFamily="49" charset="-122"/>
              </a:rPr>
              <a:t>总账与明细账核对</a:t>
            </a:r>
            <a:endParaRPr lang="zh-CN" altLang="en-US" sz="2600" dirty="0">
              <a:solidFill>
                <a:schemeClr val="bg1"/>
              </a:solidFill>
              <a:latin typeface="楷体" panose="02010609060101010101" pitchFamily="49" charset="-122"/>
              <a:ea typeface="楷体" panose="02010609060101010101" pitchFamily="49" charset="-122"/>
            </a:endParaRPr>
          </a:p>
        </p:txBody>
      </p:sp>
      <p:sp>
        <p:nvSpPr>
          <p:cNvPr id="90119" name="AutoShape 29"/>
          <p:cNvSpPr/>
          <p:nvPr/>
        </p:nvSpPr>
        <p:spPr>
          <a:xfrm>
            <a:off x="5275263" y="5108575"/>
            <a:ext cx="3081337" cy="1143000"/>
          </a:xfrm>
          <a:prstGeom prst="roundRect">
            <a:avLst>
              <a:gd name="adj" fmla="val 16667"/>
            </a:avLst>
          </a:prstGeom>
          <a:solidFill>
            <a:srgbClr val="0033CC"/>
          </a:solidFill>
          <a:ln w="9525">
            <a:noFill/>
          </a:ln>
        </p:spPr>
        <p:txBody>
          <a:bodyPr wrap="none" anchor="ctr" anchorCtr="0"/>
          <a:p>
            <a:pPr algn="ctr">
              <a:lnSpc>
                <a:spcPct val="150000"/>
              </a:lnSpc>
            </a:pPr>
            <a:r>
              <a:rPr lang="zh-CN" altLang="en-US" sz="2600" dirty="0">
                <a:solidFill>
                  <a:schemeClr val="bg1"/>
                </a:solidFill>
                <a:latin typeface="楷体" panose="02010609060101010101" pitchFamily="49" charset="-122"/>
                <a:ea typeface="楷体" panose="02010609060101010101" pitchFamily="49" charset="-122"/>
              </a:rPr>
              <a:t>总账与（现金、银行</a:t>
            </a:r>
            <a:endParaRPr lang="zh-CN" altLang="en-US" sz="2600" dirty="0">
              <a:solidFill>
                <a:schemeClr val="bg1"/>
              </a:solidFill>
              <a:latin typeface="楷体" panose="02010609060101010101" pitchFamily="49" charset="-122"/>
              <a:ea typeface="楷体" panose="02010609060101010101" pitchFamily="49" charset="-122"/>
            </a:endParaRPr>
          </a:p>
          <a:p>
            <a:pPr algn="ctr">
              <a:lnSpc>
                <a:spcPct val="150000"/>
              </a:lnSpc>
            </a:pPr>
            <a:r>
              <a:rPr lang="zh-CN" altLang="en-US" sz="2600" dirty="0">
                <a:solidFill>
                  <a:schemeClr val="bg1"/>
                </a:solidFill>
                <a:latin typeface="楷体" panose="02010609060101010101" pitchFamily="49" charset="-122"/>
                <a:ea typeface="楷体" panose="02010609060101010101" pitchFamily="49" charset="-122"/>
              </a:rPr>
              <a:t>存款）日记账的核对</a:t>
            </a:r>
            <a:endParaRPr lang="zh-CN" altLang="en-US" sz="2600" dirty="0">
              <a:solidFill>
                <a:schemeClr val="bg1"/>
              </a:solidFill>
              <a:latin typeface="楷体" panose="02010609060101010101" pitchFamily="49" charset="-122"/>
              <a:ea typeface="楷体" panose="02010609060101010101" pitchFamily="49" charset="-122"/>
            </a:endParaRPr>
          </a:p>
        </p:txBody>
      </p:sp>
      <p:sp>
        <p:nvSpPr>
          <p:cNvPr id="90120" name="Line 30"/>
          <p:cNvSpPr/>
          <p:nvPr/>
        </p:nvSpPr>
        <p:spPr>
          <a:xfrm>
            <a:off x="4132263" y="4187825"/>
            <a:ext cx="609600" cy="0"/>
          </a:xfrm>
          <a:prstGeom prst="line">
            <a:avLst/>
          </a:prstGeom>
          <a:ln w="76200" cap="flat" cmpd="sng">
            <a:solidFill>
              <a:srgbClr val="336699"/>
            </a:solidFill>
            <a:prstDash val="solid"/>
            <a:round/>
            <a:headEnd type="triangle" w="med" len="med"/>
            <a:tailEnd type="none" w="med" len="med"/>
          </a:ln>
        </p:spPr>
      </p:sp>
      <p:sp>
        <p:nvSpPr>
          <p:cNvPr id="90121" name="Line 31"/>
          <p:cNvSpPr/>
          <p:nvPr/>
        </p:nvSpPr>
        <p:spPr>
          <a:xfrm flipV="1">
            <a:off x="4741863" y="2663825"/>
            <a:ext cx="0" cy="2971800"/>
          </a:xfrm>
          <a:prstGeom prst="line">
            <a:avLst/>
          </a:prstGeom>
          <a:ln w="57150" cap="flat" cmpd="sng">
            <a:solidFill>
              <a:srgbClr val="336699"/>
            </a:solidFill>
            <a:prstDash val="solid"/>
            <a:round/>
            <a:headEnd type="none" w="med" len="med"/>
            <a:tailEnd type="none" w="med" len="med"/>
          </a:ln>
        </p:spPr>
      </p:sp>
      <p:sp>
        <p:nvSpPr>
          <p:cNvPr id="90122" name="Line 32"/>
          <p:cNvSpPr/>
          <p:nvPr/>
        </p:nvSpPr>
        <p:spPr>
          <a:xfrm>
            <a:off x="4741863" y="2663825"/>
            <a:ext cx="533400" cy="0"/>
          </a:xfrm>
          <a:prstGeom prst="line">
            <a:avLst/>
          </a:prstGeom>
          <a:ln w="57150" cap="flat" cmpd="sng">
            <a:solidFill>
              <a:srgbClr val="336699"/>
            </a:solidFill>
            <a:prstDash val="solid"/>
            <a:round/>
            <a:headEnd type="none" w="med" len="med"/>
            <a:tailEnd type="none" w="med" len="med"/>
          </a:ln>
        </p:spPr>
      </p:sp>
      <p:sp>
        <p:nvSpPr>
          <p:cNvPr id="90123" name="Line 33"/>
          <p:cNvSpPr/>
          <p:nvPr/>
        </p:nvSpPr>
        <p:spPr>
          <a:xfrm>
            <a:off x="4741863" y="4187825"/>
            <a:ext cx="533400" cy="0"/>
          </a:xfrm>
          <a:prstGeom prst="line">
            <a:avLst/>
          </a:prstGeom>
          <a:ln w="57150" cap="flat" cmpd="sng">
            <a:solidFill>
              <a:srgbClr val="336699"/>
            </a:solidFill>
            <a:prstDash val="solid"/>
            <a:round/>
            <a:headEnd type="none" w="med" len="med"/>
            <a:tailEnd type="none" w="med" len="med"/>
          </a:ln>
        </p:spPr>
      </p:sp>
      <p:sp>
        <p:nvSpPr>
          <p:cNvPr id="90124" name="Line 34"/>
          <p:cNvSpPr/>
          <p:nvPr/>
        </p:nvSpPr>
        <p:spPr>
          <a:xfrm>
            <a:off x="4741863" y="5635625"/>
            <a:ext cx="533400" cy="0"/>
          </a:xfrm>
          <a:prstGeom prst="line">
            <a:avLst/>
          </a:prstGeom>
          <a:ln w="57150" cap="flat" cmpd="sng">
            <a:solidFill>
              <a:srgbClr val="336699"/>
            </a:solidFill>
            <a:prstDash val="solid"/>
            <a:round/>
            <a:headEnd type="none" w="med" len="med"/>
            <a:tailEnd type="none" w="med" len="med"/>
          </a:ln>
        </p:spPr>
      </p:sp>
      <p:sp>
        <p:nvSpPr>
          <p:cNvPr id="90125" name="Line 35"/>
          <p:cNvSpPr/>
          <p:nvPr/>
        </p:nvSpPr>
        <p:spPr>
          <a:xfrm flipH="1">
            <a:off x="7789863" y="2663825"/>
            <a:ext cx="1066800" cy="0"/>
          </a:xfrm>
          <a:prstGeom prst="line">
            <a:avLst/>
          </a:prstGeom>
          <a:ln w="76200" cap="flat" cmpd="sng">
            <a:solidFill>
              <a:srgbClr val="336699"/>
            </a:solidFill>
            <a:prstDash val="solid"/>
            <a:round/>
            <a:headEnd type="triangle" w="med" len="med"/>
            <a:tailEnd type="none" w="med" len="med"/>
          </a:ln>
        </p:spPr>
      </p:sp>
      <p:sp>
        <p:nvSpPr>
          <p:cNvPr id="90126" name="Line 36"/>
          <p:cNvSpPr/>
          <p:nvPr/>
        </p:nvSpPr>
        <p:spPr>
          <a:xfrm flipH="1" flipV="1">
            <a:off x="8142288" y="4179888"/>
            <a:ext cx="714375" cy="7937"/>
          </a:xfrm>
          <a:prstGeom prst="line">
            <a:avLst/>
          </a:prstGeom>
          <a:ln w="76200" cap="flat" cmpd="sng">
            <a:solidFill>
              <a:srgbClr val="336699"/>
            </a:solidFill>
            <a:prstDash val="solid"/>
            <a:round/>
            <a:headEnd type="triangle" w="med" len="med"/>
            <a:tailEnd type="none" w="med" len="med"/>
          </a:ln>
        </p:spPr>
      </p:sp>
      <p:sp>
        <p:nvSpPr>
          <p:cNvPr id="90127" name="Line 37"/>
          <p:cNvSpPr/>
          <p:nvPr/>
        </p:nvSpPr>
        <p:spPr>
          <a:xfrm flipH="1">
            <a:off x="8356600" y="5751513"/>
            <a:ext cx="500063" cy="0"/>
          </a:xfrm>
          <a:prstGeom prst="line">
            <a:avLst/>
          </a:prstGeom>
          <a:ln w="76200" cap="flat" cmpd="sng">
            <a:solidFill>
              <a:srgbClr val="336699"/>
            </a:solidFill>
            <a:prstDash val="solid"/>
            <a:round/>
            <a:headEnd type="triangle" w="med" len="med"/>
            <a:tailEnd type="none" w="med" len="med"/>
          </a:ln>
        </p:spPr>
      </p:sp>
      <p:pic>
        <p:nvPicPr>
          <p:cNvPr id="90128" name="Picture 38" descr="总账2（账本）"/>
          <p:cNvPicPr>
            <a:picLocks noChangeAspect="1"/>
          </p:cNvPicPr>
          <p:nvPr/>
        </p:nvPicPr>
        <p:blipFill>
          <a:blip r:embed="rId1"/>
          <a:srcRect r="43327" b="46249"/>
          <a:stretch>
            <a:fillRect/>
          </a:stretch>
        </p:blipFill>
        <p:spPr>
          <a:xfrm rot="-229162">
            <a:off x="8932863" y="1978025"/>
            <a:ext cx="1371600" cy="1371600"/>
          </a:xfrm>
          <a:prstGeom prst="rect">
            <a:avLst/>
          </a:prstGeom>
          <a:noFill/>
          <a:ln w="9525">
            <a:noFill/>
          </a:ln>
        </p:spPr>
      </p:pic>
      <p:pic>
        <p:nvPicPr>
          <p:cNvPr id="90129" name="Picture 39" descr="图片8"/>
          <p:cNvPicPr>
            <a:picLocks noChangeAspect="1"/>
          </p:cNvPicPr>
          <p:nvPr/>
        </p:nvPicPr>
        <p:blipFill>
          <a:blip r:embed="rId2">
            <a:lum bright="-23996"/>
          </a:blip>
          <a:stretch>
            <a:fillRect/>
          </a:stretch>
        </p:blipFill>
        <p:spPr>
          <a:xfrm>
            <a:off x="8932863" y="3654425"/>
            <a:ext cx="1292225" cy="871538"/>
          </a:xfrm>
          <a:prstGeom prst="rect">
            <a:avLst/>
          </a:prstGeom>
          <a:noFill/>
          <a:ln w="9525">
            <a:noFill/>
          </a:ln>
        </p:spPr>
      </p:pic>
      <p:pic>
        <p:nvPicPr>
          <p:cNvPr id="90130" name="Picture 40" descr="图片7"/>
          <p:cNvPicPr>
            <a:picLocks noChangeAspect="1"/>
          </p:cNvPicPr>
          <p:nvPr/>
        </p:nvPicPr>
        <p:blipFill>
          <a:blip r:embed="rId3">
            <a:lum bright="-23996"/>
          </a:blip>
          <a:stretch>
            <a:fillRect/>
          </a:stretch>
        </p:blipFill>
        <p:spPr>
          <a:xfrm>
            <a:off x="9009063" y="3883025"/>
            <a:ext cx="1292225" cy="895350"/>
          </a:xfrm>
          <a:prstGeom prst="rect">
            <a:avLst/>
          </a:prstGeom>
          <a:noFill/>
          <a:ln w="9525">
            <a:noFill/>
          </a:ln>
        </p:spPr>
      </p:pic>
      <p:pic>
        <p:nvPicPr>
          <p:cNvPr id="90131" name="Picture 41" descr="图片6"/>
          <p:cNvPicPr>
            <a:picLocks noChangeAspect="1"/>
          </p:cNvPicPr>
          <p:nvPr/>
        </p:nvPicPr>
        <p:blipFill>
          <a:blip r:embed="rId4">
            <a:lum bright="-23996"/>
          </a:blip>
          <a:stretch>
            <a:fillRect/>
          </a:stretch>
        </p:blipFill>
        <p:spPr>
          <a:xfrm>
            <a:off x="9161463" y="4111625"/>
            <a:ext cx="1292225" cy="865188"/>
          </a:xfrm>
          <a:prstGeom prst="rect">
            <a:avLst/>
          </a:prstGeom>
          <a:noFill/>
          <a:ln w="9525">
            <a:noFill/>
          </a:ln>
        </p:spPr>
      </p:pic>
      <p:pic>
        <p:nvPicPr>
          <p:cNvPr id="90132" name="Picture 42" descr="现金日记账2（账本）"/>
          <p:cNvPicPr>
            <a:picLocks noChangeAspect="1"/>
          </p:cNvPicPr>
          <p:nvPr/>
        </p:nvPicPr>
        <p:blipFill>
          <a:blip r:embed="rId5"/>
          <a:stretch>
            <a:fillRect/>
          </a:stretch>
        </p:blipFill>
        <p:spPr>
          <a:xfrm rot="-262234">
            <a:off x="8856663" y="5102225"/>
            <a:ext cx="1262062" cy="1295400"/>
          </a:xfrm>
          <a:prstGeom prst="rect">
            <a:avLst/>
          </a:prstGeom>
          <a:noFill/>
          <a:ln w="9525">
            <a:noFill/>
          </a:ln>
        </p:spPr>
      </p:pic>
      <p:pic>
        <p:nvPicPr>
          <p:cNvPr id="90133" name="Picture 43" descr="银行存款日记账（账本）"/>
          <p:cNvPicPr>
            <a:picLocks noChangeAspect="1"/>
          </p:cNvPicPr>
          <p:nvPr/>
        </p:nvPicPr>
        <p:blipFill>
          <a:blip r:embed="rId6"/>
          <a:stretch>
            <a:fillRect/>
          </a:stretch>
        </p:blipFill>
        <p:spPr>
          <a:xfrm rot="-261572">
            <a:off x="9009063" y="5484813"/>
            <a:ext cx="1371600" cy="1350962"/>
          </a:xfrm>
          <a:prstGeom prst="rect">
            <a:avLst/>
          </a:prstGeom>
          <a:noFill/>
          <a:ln w="9525">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Rectangle 2"/>
          <p:cNvSpPr/>
          <p:nvPr>
            <p:ph type="title"/>
          </p:nvPr>
        </p:nvSpPr>
        <p:spPr/>
        <p:txBody>
          <a:bodyPr vert="horz" wrap="square" lIns="91440" tIns="45720" rIns="91440" bIns="45720" anchor="ctr"/>
          <a:p>
            <a:pPr marL="0" marR="0" indent="0" algn="l" defTabSz="914400" rtl="0" eaLnBrk="1" fontAlgn="base" latinLnBrk="0" hangingPunct="1">
              <a:lnSpc>
                <a:spcPct val="100000"/>
              </a:lnSpc>
              <a:spcBef>
                <a:spcPct val="0"/>
              </a:spcBef>
              <a:spcAft>
                <a:spcPct val="0"/>
              </a:spcAft>
              <a:buClrTx/>
              <a:buSzTx/>
              <a:buFontTx/>
              <a:buNone/>
            </a:pPr>
            <a:r>
              <a:rPr kumimoji="0" lang="zh-CN" altLang="en-US" sz="3200" b="1" i="0" u="none" strike="noStrike" kern="0" cap="none" spc="0" normalizeH="0" baseline="0" noProof="0" dirty="0" smtClean="0">
                <a:ln>
                  <a:noFill/>
                </a:ln>
                <a:solidFill>
                  <a:srgbClr val="FF0000"/>
                </a:solidFill>
                <a:effectLst/>
                <a:uLnTx/>
                <a:uFillTx/>
                <a:latin typeface="黑体" panose="02010609060101010101" pitchFamily="49" charset="-122"/>
                <a:ea typeface="+mn-ea"/>
                <a:cs typeface="+mn-cs"/>
                <a:sym typeface="+mn-ea"/>
              </a:rPr>
              <a:t>二、对账（账簿记录的核对）</a:t>
            </a:r>
            <a:endParaRPr kumimoji="0" lang="zh-CN" altLang="en-US" sz="3200" b="1" i="0" u="none" strike="noStrike" kern="0" cap="none" spc="0" normalizeH="0" baseline="0" noProof="1" dirty="0">
              <a:solidFill>
                <a:srgbClr val="FF0000"/>
              </a:solidFill>
              <a:latin typeface="Times New Roman" panose="02020603050405020304" pitchFamily="18" charset="0"/>
              <a:ea typeface="Times New Roman" panose="02020603050405020304" pitchFamily="18" charset="0"/>
              <a:cs typeface="+mj-cs"/>
            </a:endParaRPr>
          </a:p>
        </p:txBody>
      </p:sp>
      <p:sp>
        <p:nvSpPr>
          <p:cNvPr id="602115" name="Rectangle 3"/>
          <p:cNvSpPr>
            <a:spLocks noGrp="1" noChangeArrowheads="1"/>
          </p:cNvSpPr>
          <p:nvPr>
            <p:ph idx="1"/>
          </p:nvPr>
        </p:nvSpPr>
        <p:spPr>
          <a:xfrm>
            <a:off x="861695" y="1196975"/>
            <a:ext cx="10467975" cy="1529080"/>
          </a:xfrm>
        </p:spPr>
        <p:txBody>
          <a:bodyPr vert="horz" wrap="square" lIns="91440" tIns="45720" rIns="91440" bIns="45720" numCol="1" anchor="t" anchorCtr="0" compatLnSpc="1"/>
          <a:lstStyle/>
          <a:p>
            <a:pPr marL="469900" marR="0" lvl="0" indent="-469900" algn="l" defTabSz="914400" rtl="0" eaLnBrk="1" fontAlgn="base" latinLnBrk="0" hangingPunct="1">
              <a:lnSpc>
                <a:spcPct val="150000"/>
              </a:lnSpc>
              <a:spcBef>
                <a:spcPct val="20000"/>
              </a:spcBef>
              <a:spcAft>
                <a:spcPct val="0"/>
              </a:spcAft>
              <a:buClr>
                <a:srgbClr val="FF0000"/>
              </a:buClr>
              <a:buSzTx/>
              <a:buFont typeface="Wingdings" panose="05000000000000000000" charset="0"/>
              <a:buChar char="p"/>
              <a:defRPr/>
            </a:pPr>
            <a:r>
              <a:rPr kumimoji="0" lang="zh-CN" altLang="en-US" sz="2800" b="1" i="0" u="none" strike="noStrike" kern="0" cap="none" spc="0" normalizeH="0" baseline="0" noProof="0" dirty="0" smtClean="0">
                <a:ln>
                  <a:noFill/>
                </a:ln>
                <a:solidFill>
                  <a:srgbClr val="FF0000"/>
                </a:solidFill>
                <a:effectLst/>
                <a:uLnTx/>
                <a:uFillTx/>
                <a:latin typeface="+mj-ea"/>
                <a:ea typeface="+mj-ea"/>
                <a:cs typeface="+mn-cs"/>
              </a:rPr>
              <a:t>（三）账实核对（财产清查）</a:t>
            </a:r>
            <a:endParaRPr kumimoji="0" lang="zh-CN" altLang="en-US" sz="2800" b="1" i="0" u="none" strike="noStrike" kern="0" cap="none" spc="0" normalizeH="0" baseline="0" noProof="0" dirty="0" smtClean="0">
              <a:ln>
                <a:noFill/>
              </a:ln>
              <a:solidFill>
                <a:srgbClr val="FF0000"/>
              </a:solidFill>
              <a:effectLst/>
              <a:uLnTx/>
              <a:uFillTx/>
              <a:latin typeface="+mj-ea"/>
              <a:ea typeface="+mj-ea"/>
              <a:cs typeface="+mn-cs"/>
            </a:endParaRPr>
          </a:p>
          <a:p>
            <a:pPr marL="450850" marR="0" lvl="0" indent="-43688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zh-CN" altLang="en-US" sz="2800" b="1" i="0" u="none" strike="noStrike" kern="0" cap="none" spc="0" normalizeH="0" baseline="0" noProof="0" dirty="0" smtClean="0">
                <a:ln>
                  <a:noFill/>
                </a:ln>
                <a:solidFill>
                  <a:srgbClr val="0000CC"/>
                </a:solidFill>
                <a:effectLst/>
                <a:uLnTx/>
                <a:uFillTx/>
                <a:latin typeface="楷体" panose="02010609060101010101" pitchFamily="49" charset="-122"/>
                <a:ea typeface="楷体" panose="02010609060101010101" pitchFamily="49" charset="-122"/>
                <a:cs typeface="+mn-ea"/>
              </a:rPr>
              <a:t>目的</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：加强财产的管理与控制；解决账实不符</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p:txBody>
      </p:sp>
      <p:pic>
        <p:nvPicPr>
          <p:cNvPr id="94211" name="Picture 4" descr="现金日记账2（账本）"/>
          <p:cNvPicPr>
            <a:picLocks noChangeAspect="1"/>
          </p:cNvPicPr>
          <p:nvPr/>
        </p:nvPicPr>
        <p:blipFill>
          <a:blip r:embed="rId1"/>
          <a:stretch>
            <a:fillRect/>
          </a:stretch>
        </p:blipFill>
        <p:spPr>
          <a:xfrm rot="-262234">
            <a:off x="1797050" y="2862263"/>
            <a:ext cx="700088" cy="719137"/>
          </a:xfrm>
          <a:prstGeom prst="rect">
            <a:avLst/>
          </a:prstGeom>
          <a:noFill/>
          <a:ln w="9525">
            <a:noFill/>
          </a:ln>
        </p:spPr>
      </p:pic>
      <p:pic>
        <p:nvPicPr>
          <p:cNvPr id="94212" name="Picture 6" descr="图片1"/>
          <p:cNvPicPr>
            <a:picLocks noChangeAspect="1"/>
          </p:cNvPicPr>
          <p:nvPr/>
        </p:nvPicPr>
        <p:blipFill>
          <a:blip r:embed="rId2">
            <a:lum bright="12000"/>
          </a:blip>
          <a:srcRect l="4651" t="12221" r="2325" b="14449"/>
          <a:stretch>
            <a:fillRect/>
          </a:stretch>
        </p:blipFill>
        <p:spPr>
          <a:xfrm>
            <a:off x="3794125" y="2830513"/>
            <a:ext cx="1008063" cy="696912"/>
          </a:xfrm>
          <a:prstGeom prst="rect">
            <a:avLst/>
          </a:prstGeom>
          <a:noFill/>
          <a:ln w="9525">
            <a:noFill/>
          </a:ln>
        </p:spPr>
      </p:pic>
      <p:sp>
        <p:nvSpPr>
          <p:cNvPr id="94213" name="左右箭头 5"/>
          <p:cNvSpPr/>
          <p:nvPr/>
        </p:nvSpPr>
        <p:spPr>
          <a:xfrm>
            <a:off x="2647950" y="3076575"/>
            <a:ext cx="1001713" cy="238125"/>
          </a:xfrm>
          <a:prstGeom prst="leftRightArrow">
            <a:avLst>
              <a:gd name="adj1" fmla="val 50000"/>
              <a:gd name="adj2" fmla="val 49954"/>
            </a:avLst>
          </a:prstGeom>
          <a:solidFill>
            <a:schemeClr val="bg1"/>
          </a:solidFill>
          <a:ln w="28575" cap="flat" cmpd="sng">
            <a:solidFill>
              <a:srgbClr val="77828D"/>
            </a:solidFill>
            <a:prstDash val="solid"/>
            <a:round/>
            <a:headEnd type="none" w="med" len="med"/>
            <a:tailEnd type="none" w="med" len="med"/>
          </a:ln>
        </p:spPr>
        <p:txBody>
          <a:bodyPr wrap="square" lIns="91440" tIns="45720" rIns="91440" bIns="45720" anchor="t" anchorCtr="0"/>
          <a:p>
            <a:pPr>
              <a:buSzTx/>
            </a:pPr>
            <a:endParaRPr lang="zh-CN" altLang="en-US">
              <a:latin typeface="Arial" panose="020B0604020202020204" pitchFamily="34" charset="0"/>
              <a:ea typeface="宋体" panose="02010600030101010101" pitchFamily="2" charset="-122"/>
            </a:endParaRPr>
          </a:p>
        </p:txBody>
      </p:sp>
      <p:sp>
        <p:nvSpPr>
          <p:cNvPr id="94214" name="文本框 6"/>
          <p:cNvSpPr txBox="1"/>
          <p:nvPr/>
        </p:nvSpPr>
        <p:spPr>
          <a:xfrm>
            <a:off x="4910138" y="2949575"/>
            <a:ext cx="5386070" cy="460375"/>
          </a:xfrm>
          <a:prstGeom prst="rect">
            <a:avLst/>
          </a:prstGeom>
          <a:noFill/>
          <a:ln w="9525">
            <a:noFill/>
          </a:ln>
        </p:spPr>
        <p:txBody>
          <a:bodyPr wrap="none" anchor="t" anchorCtr="0">
            <a:spAutoFit/>
          </a:bodyPr>
          <a:p>
            <a:r>
              <a:rPr lang="zh-CN" altLang="en-US" sz="2400" dirty="0">
                <a:latin typeface="仿宋" panose="02010609060101010101" pitchFamily="49" charset="-122"/>
                <a:ea typeface="仿宋" panose="02010609060101010101" pitchFamily="49" charset="-122"/>
              </a:rPr>
              <a:t>现金日记账余额与库存现金实有数核对</a:t>
            </a:r>
            <a:endParaRPr lang="zh-CN" altLang="en-US" sz="2400" dirty="0">
              <a:latin typeface="仿宋" panose="02010609060101010101" pitchFamily="49" charset="-122"/>
              <a:ea typeface="仿宋" panose="02010609060101010101" pitchFamily="49" charset="-122"/>
            </a:endParaRPr>
          </a:p>
        </p:txBody>
      </p:sp>
      <p:pic>
        <p:nvPicPr>
          <p:cNvPr id="94215" name="Picture 5" descr="银行存款日记账（账本）"/>
          <p:cNvPicPr>
            <a:picLocks noChangeAspect="1"/>
          </p:cNvPicPr>
          <p:nvPr/>
        </p:nvPicPr>
        <p:blipFill>
          <a:blip r:embed="rId3"/>
          <a:stretch>
            <a:fillRect/>
          </a:stretch>
        </p:blipFill>
        <p:spPr>
          <a:xfrm rot="-261572">
            <a:off x="1852613" y="3716338"/>
            <a:ext cx="588962" cy="581025"/>
          </a:xfrm>
          <a:prstGeom prst="rect">
            <a:avLst/>
          </a:prstGeom>
          <a:noFill/>
          <a:ln w="9525">
            <a:noFill/>
          </a:ln>
        </p:spPr>
      </p:pic>
      <p:pic>
        <p:nvPicPr>
          <p:cNvPr id="94216" name="Picture 9" descr="图片2"/>
          <p:cNvPicPr>
            <a:picLocks noChangeAspect="1"/>
          </p:cNvPicPr>
          <p:nvPr/>
        </p:nvPicPr>
        <p:blipFill>
          <a:blip r:embed="rId4"/>
          <a:srcRect l="2632" t="2382" r="1315" b="2333"/>
          <a:stretch>
            <a:fillRect/>
          </a:stretch>
        </p:blipFill>
        <p:spPr>
          <a:xfrm>
            <a:off x="3879850" y="3770313"/>
            <a:ext cx="838200" cy="474662"/>
          </a:xfrm>
          <a:prstGeom prst="rect">
            <a:avLst/>
          </a:prstGeom>
          <a:noFill/>
          <a:ln w="9525">
            <a:noFill/>
          </a:ln>
        </p:spPr>
      </p:pic>
      <p:sp>
        <p:nvSpPr>
          <p:cNvPr id="94217" name="左右箭头 9"/>
          <p:cNvSpPr/>
          <p:nvPr/>
        </p:nvSpPr>
        <p:spPr>
          <a:xfrm>
            <a:off x="2632075" y="3848100"/>
            <a:ext cx="1000125" cy="239713"/>
          </a:xfrm>
          <a:prstGeom prst="leftRightArrow">
            <a:avLst>
              <a:gd name="adj1" fmla="val 50000"/>
              <a:gd name="adj2" fmla="val 49544"/>
            </a:avLst>
          </a:prstGeom>
          <a:solidFill>
            <a:schemeClr val="bg1"/>
          </a:solidFill>
          <a:ln w="28575" cap="flat" cmpd="sng">
            <a:solidFill>
              <a:srgbClr val="77828D"/>
            </a:solidFill>
            <a:prstDash val="solid"/>
            <a:round/>
            <a:headEnd type="none" w="med" len="med"/>
            <a:tailEnd type="none" w="med" len="med"/>
          </a:ln>
        </p:spPr>
        <p:txBody>
          <a:bodyPr wrap="square" lIns="91440" tIns="45720" rIns="91440" bIns="45720" anchor="t" anchorCtr="0"/>
          <a:p>
            <a:pPr>
              <a:buSzTx/>
            </a:pPr>
            <a:endParaRPr lang="zh-CN" altLang="en-US">
              <a:latin typeface="Arial" panose="020B0604020202020204" pitchFamily="34" charset="0"/>
              <a:ea typeface="宋体" panose="02010600030101010101" pitchFamily="2" charset="-122"/>
            </a:endParaRPr>
          </a:p>
        </p:txBody>
      </p:sp>
      <p:sp>
        <p:nvSpPr>
          <p:cNvPr id="94218" name="文本框 10"/>
          <p:cNvSpPr txBox="1"/>
          <p:nvPr/>
        </p:nvSpPr>
        <p:spPr>
          <a:xfrm>
            <a:off x="4872196" y="3822700"/>
            <a:ext cx="5386070" cy="460375"/>
          </a:xfrm>
          <a:prstGeom prst="rect">
            <a:avLst/>
          </a:prstGeom>
          <a:noFill/>
          <a:ln w="9525">
            <a:noFill/>
          </a:ln>
        </p:spPr>
        <p:txBody>
          <a:bodyPr wrap="none" anchor="t" anchorCtr="0">
            <a:spAutoFit/>
          </a:bodyPr>
          <a:p>
            <a:pPr algn="ctr">
              <a:spcBef>
                <a:spcPct val="50000"/>
              </a:spcBef>
            </a:pPr>
            <a:r>
              <a:rPr lang="zh-CN" altLang="en-US" sz="2400" dirty="0">
                <a:solidFill>
                  <a:srgbClr val="C00000"/>
                </a:solidFill>
                <a:latin typeface="仿宋" panose="02010609060101010101" pitchFamily="49" charset="-122"/>
                <a:ea typeface="仿宋" panose="02010609060101010101" pitchFamily="49" charset="-122"/>
              </a:rPr>
              <a:t>银行存款日记账余额与银行对账单核对</a:t>
            </a:r>
            <a:endParaRPr lang="zh-CN" altLang="en-US" sz="2400" dirty="0">
              <a:solidFill>
                <a:srgbClr val="C00000"/>
              </a:solidFill>
              <a:latin typeface="仿宋" panose="02010609060101010101" pitchFamily="49" charset="-122"/>
              <a:ea typeface="仿宋" panose="02010609060101010101" pitchFamily="49" charset="-122"/>
            </a:endParaRPr>
          </a:p>
        </p:txBody>
      </p:sp>
      <p:pic>
        <p:nvPicPr>
          <p:cNvPr id="94219" name="Picture 10" descr="TN00561_"/>
          <p:cNvPicPr>
            <a:picLocks noChangeAspect="1"/>
          </p:cNvPicPr>
          <p:nvPr/>
        </p:nvPicPr>
        <p:blipFill>
          <a:blip r:embed="rId5"/>
          <a:stretch>
            <a:fillRect/>
          </a:stretch>
        </p:blipFill>
        <p:spPr>
          <a:xfrm>
            <a:off x="3865563" y="4479925"/>
            <a:ext cx="785812" cy="596900"/>
          </a:xfrm>
          <a:prstGeom prst="rect">
            <a:avLst/>
          </a:prstGeom>
          <a:noFill/>
          <a:ln w="9525">
            <a:noFill/>
          </a:ln>
        </p:spPr>
      </p:pic>
      <p:pic>
        <p:nvPicPr>
          <p:cNvPr id="94220" name="Picture 14" descr="图片7"/>
          <p:cNvPicPr>
            <a:picLocks noChangeAspect="1"/>
          </p:cNvPicPr>
          <p:nvPr/>
        </p:nvPicPr>
        <p:blipFill>
          <a:blip r:embed="rId6"/>
          <a:stretch>
            <a:fillRect/>
          </a:stretch>
        </p:blipFill>
        <p:spPr>
          <a:xfrm>
            <a:off x="1658938" y="4505325"/>
            <a:ext cx="712787" cy="492125"/>
          </a:xfrm>
          <a:prstGeom prst="rect">
            <a:avLst/>
          </a:prstGeom>
          <a:noFill/>
          <a:ln w="9525">
            <a:noFill/>
          </a:ln>
        </p:spPr>
      </p:pic>
      <p:pic>
        <p:nvPicPr>
          <p:cNvPr id="94221" name="Picture 15" descr="图片7"/>
          <p:cNvPicPr>
            <a:picLocks noChangeAspect="1"/>
          </p:cNvPicPr>
          <p:nvPr/>
        </p:nvPicPr>
        <p:blipFill>
          <a:blip r:embed="rId6"/>
          <a:stretch>
            <a:fillRect/>
          </a:stretch>
        </p:blipFill>
        <p:spPr>
          <a:xfrm>
            <a:off x="1811338" y="4657725"/>
            <a:ext cx="712787" cy="492125"/>
          </a:xfrm>
          <a:prstGeom prst="rect">
            <a:avLst/>
          </a:prstGeom>
          <a:noFill/>
          <a:ln w="9525">
            <a:noFill/>
          </a:ln>
        </p:spPr>
      </p:pic>
      <p:sp>
        <p:nvSpPr>
          <p:cNvPr id="94222" name="左右箭头 14"/>
          <p:cNvSpPr/>
          <p:nvPr/>
        </p:nvSpPr>
        <p:spPr>
          <a:xfrm>
            <a:off x="2647950" y="4659313"/>
            <a:ext cx="1001713" cy="239712"/>
          </a:xfrm>
          <a:prstGeom prst="leftRightArrow">
            <a:avLst>
              <a:gd name="adj1" fmla="val 50000"/>
              <a:gd name="adj2" fmla="val 49623"/>
            </a:avLst>
          </a:prstGeom>
          <a:solidFill>
            <a:schemeClr val="bg1"/>
          </a:solidFill>
          <a:ln w="28575" cap="flat" cmpd="sng">
            <a:solidFill>
              <a:srgbClr val="77828D"/>
            </a:solidFill>
            <a:prstDash val="solid"/>
            <a:round/>
            <a:headEnd type="none" w="med" len="med"/>
            <a:tailEnd type="none" w="med" len="med"/>
          </a:ln>
        </p:spPr>
        <p:txBody>
          <a:bodyPr wrap="square" lIns="91440" tIns="45720" rIns="91440" bIns="45720" anchor="t" anchorCtr="0"/>
          <a:p>
            <a:pPr>
              <a:buSzTx/>
            </a:pPr>
            <a:endParaRPr lang="zh-CN" altLang="en-US">
              <a:latin typeface="Arial" panose="020B0604020202020204" pitchFamily="34" charset="0"/>
              <a:ea typeface="宋体" panose="02010600030101010101" pitchFamily="2" charset="-122"/>
            </a:endParaRPr>
          </a:p>
        </p:txBody>
      </p:sp>
      <p:sp>
        <p:nvSpPr>
          <p:cNvPr id="94223" name="文本框 15"/>
          <p:cNvSpPr txBox="1"/>
          <p:nvPr/>
        </p:nvSpPr>
        <p:spPr>
          <a:xfrm>
            <a:off x="4838700" y="4629150"/>
            <a:ext cx="5692140" cy="460375"/>
          </a:xfrm>
          <a:prstGeom prst="rect">
            <a:avLst/>
          </a:prstGeom>
          <a:noFill/>
          <a:ln w="9525">
            <a:noFill/>
          </a:ln>
        </p:spPr>
        <p:txBody>
          <a:bodyPr wrap="none" anchor="t" anchorCtr="0">
            <a:spAutoFit/>
          </a:bodyPr>
          <a:p>
            <a:r>
              <a:rPr lang="zh-CN" altLang="en-US" sz="2400" dirty="0">
                <a:latin typeface="仿宋" panose="02010609060101010101" pitchFamily="49" charset="-122"/>
                <a:ea typeface="仿宋" panose="02010609060101010101" pitchFamily="49" charset="-122"/>
              </a:rPr>
              <a:t>实体型财产明细账余额与实有财产数核对</a:t>
            </a:r>
            <a:endParaRPr lang="zh-CN" altLang="en-US" sz="2400" dirty="0">
              <a:latin typeface="仿宋" panose="02010609060101010101" pitchFamily="49" charset="-122"/>
              <a:ea typeface="仿宋" panose="02010609060101010101" pitchFamily="49" charset="-122"/>
            </a:endParaRPr>
          </a:p>
        </p:txBody>
      </p:sp>
      <p:pic>
        <p:nvPicPr>
          <p:cNvPr id="94224" name="Picture 16" descr="图片8"/>
          <p:cNvPicPr>
            <a:picLocks noChangeAspect="1"/>
          </p:cNvPicPr>
          <p:nvPr/>
        </p:nvPicPr>
        <p:blipFill>
          <a:blip r:embed="rId7"/>
          <a:stretch>
            <a:fillRect/>
          </a:stretch>
        </p:blipFill>
        <p:spPr>
          <a:xfrm>
            <a:off x="1658938" y="5367338"/>
            <a:ext cx="684212" cy="454025"/>
          </a:xfrm>
          <a:prstGeom prst="rect">
            <a:avLst/>
          </a:prstGeom>
          <a:noFill/>
          <a:ln w="9525">
            <a:noFill/>
          </a:ln>
        </p:spPr>
      </p:pic>
      <p:pic>
        <p:nvPicPr>
          <p:cNvPr id="94225" name="Picture 17" descr="图片8"/>
          <p:cNvPicPr>
            <a:picLocks noChangeAspect="1"/>
          </p:cNvPicPr>
          <p:nvPr/>
        </p:nvPicPr>
        <p:blipFill>
          <a:blip r:embed="rId7"/>
          <a:stretch>
            <a:fillRect/>
          </a:stretch>
        </p:blipFill>
        <p:spPr>
          <a:xfrm>
            <a:off x="1811338" y="5519738"/>
            <a:ext cx="684212" cy="454025"/>
          </a:xfrm>
          <a:prstGeom prst="rect">
            <a:avLst/>
          </a:prstGeom>
          <a:noFill/>
          <a:ln w="9525">
            <a:noFill/>
          </a:ln>
        </p:spPr>
      </p:pic>
      <p:pic>
        <p:nvPicPr>
          <p:cNvPr id="94226" name="Picture 19" descr="图片1"/>
          <p:cNvPicPr>
            <a:picLocks noChangeAspect="1"/>
          </p:cNvPicPr>
          <p:nvPr/>
        </p:nvPicPr>
        <p:blipFill>
          <a:blip r:embed="rId8"/>
          <a:stretch>
            <a:fillRect/>
          </a:stretch>
        </p:blipFill>
        <p:spPr>
          <a:xfrm>
            <a:off x="3951288" y="5291138"/>
            <a:ext cx="576262" cy="682625"/>
          </a:xfrm>
          <a:prstGeom prst="rect">
            <a:avLst/>
          </a:prstGeom>
          <a:noFill/>
          <a:ln w="9525">
            <a:noFill/>
          </a:ln>
        </p:spPr>
      </p:pic>
      <p:sp>
        <p:nvSpPr>
          <p:cNvPr id="94227" name="左右箭头 19"/>
          <p:cNvSpPr/>
          <p:nvPr/>
        </p:nvSpPr>
        <p:spPr>
          <a:xfrm>
            <a:off x="2632075" y="5448300"/>
            <a:ext cx="1000125" cy="238125"/>
          </a:xfrm>
          <a:prstGeom prst="leftRightArrow">
            <a:avLst>
              <a:gd name="adj1" fmla="val 50000"/>
              <a:gd name="adj2" fmla="val 49875"/>
            </a:avLst>
          </a:prstGeom>
          <a:solidFill>
            <a:schemeClr val="bg1"/>
          </a:solidFill>
          <a:ln w="28575" cap="flat" cmpd="sng">
            <a:solidFill>
              <a:srgbClr val="77828D"/>
            </a:solidFill>
            <a:prstDash val="solid"/>
            <a:round/>
            <a:headEnd type="none" w="med" len="med"/>
            <a:tailEnd type="none" w="med" len="med"/>
          </a:ln>
        </p:spPr>
        <p:txBody>
          <a:bodyPr wrap="square" lIns="91440" tIns="45720" rIns="91440" bIns="45720" anchor="t" anchorCtr="0"/>
          <a:p>
            <a:pPr>
              <a:buSzTx/>
            </a:pPr>
            <a:endParaRPr lang="zh-CN" altLang="en-US">
              <a:latin typeface="Arial" panose="020B0604020202020204" pitchFamily="34" charset="0"/>
              <a:ea typeface="宋体" panose="02010600030101010101" pitchFamily="2" charset="-122"/>
            </a:endParaRPr>
          </a:p>
        </p:txBody>
      </p:sp>
      <p:sp>
        <p:nvSpPr>
          <p:cNvPr id="94228" name="文本框 20"/>
          <p:cNvSpPr txBox="1"/>
          <p:nvPr/>
        </p:nvSpPr>
        <p:spPr>
          <a:xfrm>
            <a:off x="4800600" y="5376863"/>
            <a:ext cx="5692140" cy="460375"/>
          </a:xfrm>
          <a:prstGeom prst="rect">
            <a:avLst/>
          </a:prstGeom>
          <a:solidFill>
            <a:schemeClr val="bg1"/>
          </a:solidFill>
          <a:ln w="9525">
            <a:noFill/>
          </a:ln>
        </p:spPr>
        <p:txBody>
          <a:bodyPr wrap="none" anchor="t" anchorCtr="0">
            <a:spAutoFit/>
          </a:bodyPr>
          <a:p>
            <a:r>
              <a:rPr lang="zh-CN" altLang="en-US" sz="2400" dirty="0">
                <a:solidFill>
                  <a:srgbClr val="C00000"/>
                </a:solidFill>
                <a:latin typeface="仿宋" panose="02010609060101010101" pitchFamily="49" charset="-122"/>
                <a:ea typeface="仿宋" panose="02010609060101010101" pitchFamily="49" charset="-122"/>
              </a:rPr>
              <a:t>债权债务明细账与对应债务债权单位核对</a:t>
            </a:r>
            <a:endParaRPr lang="zh-CN" altLang="en-US" sz="2400" dirty="0">
              <a:solidFill>
                <a:srgbClr val="C00000"/>
              </a:solidFill>
              <a:latin typeface="仿宋" panose="02010609060101010101" pitchFamily="49" charset="-122"/>
              <a:ea typeface="仿宋" panose="02010609060101010101" pitchFamily="49"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a:t>
            </a:r>
            <a:r>
              <a:rPr lang="zh-CN" altLang="en-US" sz="3200" dirty="0">
                <a:solidFill>
                  <a:srgbClr val="FF0000"/>
                </a:solidFill>
              </a:rPr>
              <a:t>五</a:t>
            </a:r>
            <a:r>
              <a:rPr lang="zh-CN" altLang="en-US" sz="3200" dirty="0">
                <a:solidFill>
                  <a:srgbClr val="FF0000"/>
                </a:solidFill>
                <a:latin typeface="黑体" panose="02010609060101010101" pitchFamily="49" charset="-122"/>
              </a:rPr>
              <a:t>节  对账与结账</a:t>
            </a:r>
            <a:endParaRPr lang="zh-CN" altLang="en-US" sz="3200" dirty="0">
              <a:solidFill>
                <a:srgbClr val="FF0000"/>
              </a:solidFill>
              <a:latin typeface="Times New Roman" panose="02020603050405020304" pitchFamily="18" charset="0"/>
              <a:ea typeface="Times New Roman" panose="02020603050405020304" pitchFamily="18" charset="0"/>
            </a:endParaRPr>
          </a:p>
        </p:txBody>
      </p:sp>
      <p:sp>
        <p:nvSpPr>
          <p:cNvPr id="610307" name="Rectangle 3"/>
          <p:cNvSpPr>
            <a:spLocks noGrp="1" noChangeArrowheads="1"/>
          </p:cNvSpPr>
          <p:nvPr>
            <p:ph idx="1"/>
          </p:nvPr>
        </p:nvSpPr>
        <p:spPr>
          <a:xfrm>
            <a:off x="836930" y="1214755"/>
            <a:ext cx="10358755" cy="2176780"/>
          </a:xfrm>
        </p:spPr>
        <p:txBody>
          <a:bodyPr vert="horz" wrap="square" lIns="91440" tIns="45720" rIns="91440" bIns="45720" numCol="1" anchor="t" anchorCtr="0" compatLnSpc="1"/>
          <a:lstStyle/>
          <a:p>
            <a:pPr marL="469900" marR="0" lvl="0" indent="-469900" algn="l" defTabSz="914400" rtl="0" eaLnBrk="1" fontAlgn="base" latinLnBrk="0" hangingPunct="1">
              <a:lnSpc>
                <a:spcPct val="150000"/>
              </a:lnSpc>
              <a:spcBef>
                <a:spcPct val="20000"/>
              </a:spcBef>
              <a:spcAft>
                <a:spcPct val="0"/>
              </a:spcAft>
              <a:buClr>
                <a:srgbClr val="FF0000"/>
              </a:buClr>
              <a:buSzTx/>
              <a:buFont typeface="Wingdings" panose="05000000000000000000" pitchFamily="2" charset="2"/>
              <a:buChar char="p"/>
              <a:defRPr/>
            </a:pPr>
            <a:r>
              <a:rPr kumimoji="0" lang="zh-CN" altLang="en-US" sz="3000" b="1" i="0" u="none" strike="noStrike" kern="0" cap="none" spc="0" normalizeH="0" baseline="0" noProof="0" dirty="0" smtClean="0">
                <a:ln>
                  <a:noFill/>
                </a:ln>
                <a:solidFill>
                  <a:srgbClr val="FF0000"/>
                </a:solidFill>
                <a:effectLst/>
                <a:uLnTx/>
                <a:uFillTx/>
                <a:latin typeface="+mn-ea"/>
                <a:ea typeface="+mn-ea"/>
                <a:cs typeface="+mn-cs"/>
              </a:rPr>
              <a:t>二、结账</a:t>
            </a:r>
            <a:endParaRPr kumimoji="0" lang="zh-CN" altLang="en-US" sz="3000" b="1" i="0" u="none" strike="noStrike" kern="0" cap="none" spc="0" normalizeH="0" baseline="0" noProof="0" dirty="0" smtClean="0">
              <a:ln>
                <a:noFill/>
              </a:ln>
              <a:solidFill>
                <a:srgbClr val="FF0000"/>
              </a:solidFill>
              <a:effectLst/>
              <a:uLnTx/>
              <a:uFillTx/>
              <a:latin typeface="+mn-ea"/>
              <a:ea typeface="+mn-ea"/>
              <a:cs typeface="+mn-cs"/>
            </a:endParaRPr>
          </a:p>
          <a:p>
            <a:pPr marL="0" marR="0" lvl="0" indent="0" algn="l" defTabSz="914400" rtl="0" eaLnBrk="1" fontAlgn="base" latinLnBrk="0" hangingPunct="1">
              <a:lnSpc>
                <a:spcPct val="150000"/>
              </a:lnSpc>
              <a:spcBef>
                <a:spcPct val="20000"/>
              </a:spcBef>
              <a:spcAft>
                <a:spcPct val="0"/>
              </a:spcAft>
              <a:buClr>
                <a:srgbClr val="FF0000"/>
              </a:buClr>
              <a:buSzTx/>
              <a:buFont typeface="Wingdings" panose="05000000000000000000" pitchFamily="2" charset="2"/>
              <a:buNone/>
              <a:defRPr/>
            </a:pP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结算出每个账户的本期发生额和期末余额，并结转入下一会计期新账。</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p:txBody>
      </p:sp>
      <p:pic>
        <p:nvPicPr>
          <p:cNvPr id="610308" name="Picture 4" descr="capt5-24"/>
          <p:cNvPicPr>
            <a:picLocks noChangeAspect="1"/>
          </p:cNvPicPr>
          <p:nvPr/>
        </p:nvPicPr>
        <p:blipFill>
          <a:blip r:embed="rId1"/>
          <a:stretch>
            <a:fillRect/>
          </a:stretch>
        </p:blipFill>
        <p:spPr>
          <a:xfrm>
            <a:off x="2095500" y="3624263"/>
            <a:ext cx="8072438" cy="24447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0308"/>
                                        </p:tgtEl>
                                        <p:attrNameLst>
                                          <p:attrName>style.visibility</p:attrName>
                                        </p:attrNameLst>
                                      </p:cBhvr>
                                      <p:to>
                                        <p:strVal val="visible"/>
                                      </p:to>
                                    </p:set>
                                    <p:anim calcmode="lin" valueType="num">
                                      <p:cBhvr>
                                        <p:cTn id="7" dur="500" fill="hold"/>
                                        <p:tgtEl>
                                          <p:spTgt spid="610308"/>
                                        </p:tgtEl>
                                        <p:attrNameLst>
                                          <p:attrName>ppt_x</p:attrName>
                                        </p:attrNameLst>
                                      </p:cBhvr>
                                      <p:tavLst>
                                        <p:tav tm="0">
                                          <p:val>
                                            <p:strVal val="#ppt_x"/>
                                          </p:val>
                                        </p:tav>
                                        <p:tav tm="100000">
                                          <p:val>
                                            <p:strVal val="#ppt_x"/>
                                          </p:val>
                                        </p:tav>
                                      </p:tavLst>
                                    </p:anim>
                                    <p:anim calcmode="lin" valueType="num">
                                      <p:cBhvr>
                                        <p:cTn id="8" dur="500" fill="hold"/>
                                        <p:tgtEl>
                                          <p:spTgt spid="6103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a:t>
            </a:r>
            <a:r>
              <a:rPr lang="zh-CN" altLang="en-US" sz="3200" dirty="0">
                <a:solidFill>
                  <a:srgbClr val="FF0000"/>
                </a:solidFill>
              </a:rPr>
              <a:t>五</a:t>
            </a:r>
            <a:r>
              <a:rPr lang="zh-CN" altLang="en-US" sz="3200" dirty="0">
                <a:solidFill>
                  <a:srgbClr val="FF0000"/>
                </a:solidFill>
                <a:latin typeface="黑体" panose="02010609060101010101" pitchFamily="49" charset="-122"/>
              </a:rPr>
              <a:t>节  对账与结账</a:t>
            </a:r>
            <a:endParaRPr lang="zh-CN" altLang="en-US" sz="3200" dirty="0">
              <a:solidFill>
                <a:srgbClr val="FF0000"/>
              </a:solidFill>
              <a:latin typeface="Times New Roman" panose="02020603050405020304" pitchFamily="18" charset="0"/>
              <a:ea typeface="Times New Roman" panose="02020603050405020304" pitchFamily="18" charset="0"/>
            </a:endParaRPr>
          </a:p>
        </p:txBody>
      </p:sp>
      <p:sp>
        <p:nvSpPr>
          <p:cNvPr id="86020" name="Rectangle 3"/>
          <p:cNvSpPr>
            <a:spLocks noGrp="1" noChangeArrowheads="1"/>
          </p:cNvSpPr>
          <p:nvPr>
            <p:ph idx="1"/>
          </p:nvPr>
        </p:nvSpPr>
        <p:spPr>
          <a:xfrm>
            <a:off x="926465" y="1196975"/>
            <a:ext cx="10086340" cy="4582160"/>
          </a:xfrm>
          <a:solidFill>
            <a:schemeClr val="bg1"/>
          </a:solidFill>
        </p:spPr>
        <p:txBody>
          <a:bodyPr vert="horz" wrap="square" lIns="91440" tIns="45720" rIns="91440" bIns="45720" numCol="1" anchor="t" anchorCtr="0" compatLnSpc="1"/>
          <a:lstStyle/>
          <a:p>
            <a:pPr marL="469900" marR="0" lvl="0" indent="-469900" algn="l" defTabSz="914400" rtl="0" eaLnBrk="1" fontAlgn="base" latinLnBrk="0" hangingPunct="1">
              <a:lnSpc>
                <a:spcPct val="150000"/>
              </a:lnSpc>
              <a:spcBef>
                <a:spcPct val="20000"/>
              </a:spcBef>
              <a:spcAft>
                <a:spcPct val="0"/>
              </a:spcAft>
              <a:buClr>
                <a:srgbClr val="FF0000"/>
              </a:buClr>
              <a:buSzTx/>
              <a:buFont typeface="Wingdings" panose="05000000000000000000" charset="0"/>
              <a:buChar char="p"/>
              <a:defRPr/>
            </a:pPr>
            <a:r>
              <a:rPr kumimoji="0" lang="zh-CN" altLang="en-US" sz="3000" b="1" i="0" u="none" strike="noStrike" kern="0" cap="none" spc="0" normalizeH="0" baseline="0" noProof="0" dirty="0" smtClean="0">
                <a:ln>
                  <a:noFill/>
                </a:ln>
                <a:solidFill>
                  <a:srgbClr val="FF0000"/>
                </a:solidFill>
                <a:effectLst/>
                <a:uLnTx/>
                <a:uFillTx/>
                <a:latin typeface="+mj-ea"/>
                <a:ea typeface="+mj-ea"/>
                <a:cs typeface="+mn-cs"/>
              </a:rPr>
              <a:t>二、结账</a:t>
            </a:r>
            <a:r>
              <a:rPr kumimoji="0" lang="en-US" altLang="zh-CN" sz="3000" b="1" i="0" u="none" strike="noStrike" kern="0" cap="none" spc="0" normalizeH="0" baseline="0" noProof="0" dirty="0" smtClean="0">
                <a:ln>
                  <a:noFill/>
                </a:ln>
                <a:solidFill>
                  <a:srgbClr val="FF0000"/>
                </a:solidFill>
                <a:effectLst/>
                <a:uLnTx/>
                <a:uFillTx/>
                <a:latin typeface="+mj-ea"/>
                <a:ea typeface="+mj-ea"/>
                <a:cs typeface="+mn-cs"/>
              </a:rPr>
              <a:t>——</a:t>
            </a:r>
            <a:r>
              <a:rPr kumimoji="0" lang="zh-CN" altLang="en-US" sz="3000" b="1" i="0" u="none" strike="noStrike" kern="0" cap="none" spc="0" normalizeH="0" baseline="0" noProof="0" dirty="0" smtClean="0">
                <a:ln>
                  <a:noFill/>
                </a:ln>
                <a:solidFill>
                  <a:srgbClr val="0000CC"/>
                </a:solidFill>
                <a:effectLst/>
                <a:uLnTx/>
                <a:uFillTx/>
                <a:latin typeface="+mj-ea"/>
                <a:ea typeface="+mj-ea"/>
                <a:cs typeface="+mn-cs"/>
              </a:rPr>
              <a:t>步骤</a:t>
            </a:r>
            <a:endParaRPr kumimoji="0" lang="en-US" altLang="zh-CN" sz="3000" b="1" i="0" u="none" strike="noStrike" kern="0" cap="none" spc="0" normalizeH="0" baseline="0" noProof="0" dirty="0" smtClean="0">
              <a:ln>
                <a:noFill/>
              </a:ln>
              <a:solidFill>
                <a:srgbClr val="0000CC"/>
              </a:solidFill>
              <a:effectLst/>
              <a:uLnTx/>
              <a:uFillTx/>
              <a:latin typeface="+mj-ea"/>
              <a:ea typeface="+mj-ea"/>
              <a:cs typeface="+mn-cs"/>
            </a:endParaRPr>
          </a:p>
          <a:p>
            <a:pPr marL="469900" marR="0" lvl="0" indent="-469900" algn="l" defTabSz="914400" rtl="0" eaLnBrk="1" fontAlgn="base" latinLnBrk="0" hangingPunct="1">
              <a:lnSpc>
                <a:spcPct val="150000"/>
              </a:lnSpc>
              <a:spcBef>
                <a:spcPct val="20000"/>
              </a:spcBef>
              <a:spcAft>
                <a:spcPct val="0"/>
              </a:spcAft>
              <a:buClr>
                <a:srgbClr val="0000CC"/>
              </a:buClr>
              <a:buSzTx/>
              <a:buFont typeface="Wingdings" panose="05000000000000000000" pitchFamily="2" charset="2"/>
              <a:buChar char="Ø"/>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查明本期发生的经济业务是否已全部入账；</a:t>
            </a:r>
            <a:endParaRPr kumimoji="0" lang="en-US" altLang="zh-CN" sz="30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50000"/>
              </a:lnSpc>
              <a:spcBef>
                <a:spcPct val="20000"/>
              </a:spcBef>
              <a:spcAft>
                <a:spcPct val="0"/>
              </a:spcAft>
              <a:buClr>
                <a:srgbClr val="0000CC"/>
              </a:buClr>
              <a:buSzTx/>
              <a:buFont typeface="Wingdings" panose="05000000000000000000" pitchFamily="2" charset="2"/>
              <a:buChar char="Ø"/>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根据权责发生制，确定本期应计收入和费用；</a:t>
            </a:r>
            <a:endParaRPr kumimoji="0" lang="en-US" altLang="zh-CN" sz="30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50000"/>
              </a:lnSpc>
              <a:spcBef>
                <a:spcPct val="20000"/>
              </a:spcBef>
              <a:spcAft>
                <a:spcPct val="0"/>
              </a:spcAft>
              <a:buClr>
                <a:srgbClr val="0000CC"/>
              </a:buClr>
              <a:buSzTx/>
              <a:buFont typeface="Wingdings" panose="05000000000000000000" pitchFamily="2" charset="2"/>
              <a:buChar char="Ø"/>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结转收入、费用类账户至“本年利润”；</a:t>
            </a:r>
            <a:endParaRPr kumimoji="0" lang="en-US" altLang="zh-CN" sz="30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469900" marR="0" lvl="0" indent="-469900" algn="l" defTabSz="914400" rtl="0" eaLnBrk="1" fontAlgn="base" latinLnBrk="0" hangingPunct="1">
              <a:lnSpc>
                <a:spcPct val="150000"/>
              </a:lnSpc>
              <a:spcBef>
                <a:spcPct val="20000"/>
              </a:spcBef>
              <a:spcAft>
                <a:spcPct val="0"/>
              </a:spcAft>
              <a:buClr>
                <a:srgbClr val="0000CC"/>
              </a:buClr>
              <a:buSzTx/>
              <a:buFont typeface="Wingdings" panose="05000000000000000000" pitchFamily="2" charset="2"/>
              <a:buChar char="Ø"/>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结算出全部账户的本期发生额和余额，并结转入下期新账。</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1" name="页脚占位符 4"/>
          <p:cNvSpPr>
            <a:spLocks noGrp="1"/>
          </p:cNvSpPr>
          <p:nvPr>
            <p:ph type="ftr" sz="quarter" idx="4294967295"/>
          </p:nvPr>
        </p:nvSpPr>
        <p:spPr>
          <a:xfrm>
            <a:off x="4367213" y="6388100"/>
            <a:ext cx="3457575" cy="476250"/>
          </a:xfrm>
          <a:prstGeom prst="rect">
            <a:avLst/>
          </a:prstGeom>
        </p:spPr>
        <p:txBody>
          <a:bodyPr wrap="square" lIns="0" tIns="0" rIns="0" bIns="0" anchor="t" anchorCtr="0"/>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a:r>
              <a:rPr lang="zh-CN" altLang="zh-CN" sz="1400" dirty="0">
                <a:latin typeface="楷体_GB2312" pitchFamily="49" charset="-122"/>
                <a:ea typeface="楷体_GB2312" pitchFamily="49" charset="-122"/>
              </a:rPr>
              <a:t>第</a:t>
            </a:r>
            <a:r>
              <a:rPr lang="zh-CN" altLang="en-US" sz="1400" dirty="0">
                <a:latin typeface="楷体_GB2312" pitchFamily="49" charset="-122"/>
                <a:ea typeface="楷体_GB2312" pitchFamily="49" charset="-122"/>
              </a:rPr>
              <a:t>七</a:t>
            </a:r>
            <a:r>
              <a:rPr lang="zh-CN" altLang="zh-CN" sz="1400" dirty="0">
                <a:latin typeface="楷体_GB2312" pitchFamily="49" charset="-122"/>
                <a:ea typeface="楷体_GB2312" pitchFamily="49" charset="-122"/>
              </a:rPr>
              <a:t>章  </a:t>
            </a:r>
            <a:r>
              <a:rPr lang="zh-CN" altLang="en-US" sz="1400" dirty="0">
                <a:latin typeface="楷体_GB2312" pitchFamily="49" charset="-122"/>
                <a:ea typeface="楷体_GB2312" pitchFamily="49" charset="-122"/>
              </a:rPr>
              <a:t>会计账簿</a:t>
            </a:r>
            <a:endParaRPr lang="zh-CN" altLang="en-US" sz="1400" dirty="0">
              <a:latin typeface="楷体_GB2312" pitchFamily="49" charset="-122"/>
              <a:ea typeface="楷体_GB2312" pitchFamily="49" charset="-122"/>
            </a:endParaRPr>
          </a:p>
        </p:txBody>
      </p:sp>
      <p:sp>
        <p:nvSpPr>
          <p:cNvPr id="97282"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a:t>
            </a:r>
            <a:r>
              <a:rPr lang="zh-CN" altLang="en-US" sz="3200" dirty="0">
                <a:solidFill>
                  <a:srgbClr val="FF0000"/>
                </a:solidFill>
              </a:rPr>
              <a:t>五</a:t>
            </a:r>
            <a:r>
              <a:rPr lang="zh-CN" altLang="en-US" sz="3200" dirty="0">
                <a:solidFill>
                  <a:srgbClr val="FF0000"/>
                </a:solidFill>
                <a:latin typeface="黑体" panose="02010609060101010101" pitchFamily="49" charset="-122"/>
              </a:rPr>
              <a:t>节  对账与结账</a:t>
            </a:r>
            <a:endParaRPr lang="zh-CN" altLang="en-US" sz="3200" dirty="0">
              <a:solidFill>
                <a:srgbClr val="FF0000"/>
              </a:solidFill>
              <a:latin typeface="Times New Roman" panose="02020603050405020304" pitchFamily="18" charset="0"/>
              <a:ea typeface="Times New Roman" panose="02020603050405020304" pitchFamily="18" charset="0"/>
            </a:endParaRPr>
          </a:p>
        </p:txBody>
      </p:sp>
      <p:sp>
        <p:nvSpPr>
          <p:cNvPr id="87044" name="Rectangle 3"/>
          <p:cNvSpPr>
            <a:spLocks noGrp="1" noChangeArrowheads="1"/>
          </p:cNvSpPr>
          <p:nvPr>
            <p:ph idx="1"/>
          </p:nvPr>
        </p:nvSpPr>
        <p:spPr>
          <a:xfrm>
            <a:off x="843280" y="1196975"/>
            <a:ext cx="10034905" cy="2667000"/>
          </a:xfrm>
        </p:spPr>
        <p:txBody>
          <a:bodyPr vert="horz" wrap="square" lIns="91440" tIns="45720" rIns="91440" bIns="45720" numCol="1" anchor="t" anchorCtr="0" compatLnSpc="1"/>
          <a:lstStyle/>
          <a:p>
            <a:pPr marL="469900" marR="0" lvl="0" indent="-469900" algn="l" defTabSz="914400" rtl="0" eaLnBrk="1" fontAlgn="base" latinLnBrk="0" hangingPunct="1">
              <a:lnSpc>
                <a:spcPct val="150000"/>
              </a:lnSpc>
              <a:spcBef>
                <a:spcPts val="20"/>
              </a:spcBef>
              <a:spcAft>
                <a:spcPts val="0"/>
              </a:spcAft>
              <a:buClr>
                <a:srgbClr val="FF0000"/>
              </a:buClr>
              <a:buSzTx/>
              <a:buFont typeface="Wingdings" panose="05000000000000000000" charset="0"/>
              <a:buChar char="p"/>
              <a:defRPr/>
            </a:pPr>
            <a:r>
              <a:rPr kumimoji="0" lang="zh-CN" altLang="en-US" sz="2800" b="1" i="0" u="none" strike="noStrike" kern="0" cap="none" spc="0" normalizeH="0" baseline="0" noProof="0" dirty="0" smtClean="0">
                <a:ln>
                  <a:noFill/>
                </a:ln>
                <a:solidFill>
                  <a:srgbClr val="FF0000"/>
                </a:solidFill>
                <a:effectLst/>
                <a:uLnTx/>
                <a:uFillTx/>
                <a:latin typeface="+mj-ea"/>
                <a:ea typeface="+mj-ea"/>
                <a:cs typeface="+mn-cs"/>
              </a:rPr>
              <a:t>二、结账</a:t>
            </a:r>
            <a:r>
              <a:rPr kumimoji="0" lang="en-US" altLang="zh-CN" sz="2800" b="1" i="0" u="none" strike="noStrike" kern="0" cap="none" spc="0" normalizeH="0" baseline="0" noProof="0" dirty="0" smtClean="0">
                <a:ln>
                  <a:noFill/>
                </a:ln>
                <a:solidFill>
                  <a:srgbClr val="FF0000"/>
                </a:solidFill>
                <a:effectLst/>
                <a:uLnTx/>
                <a:uFillTx/>
                <a:latin typeface="+mj-ea"/>
                <a:ea typeface="+mj-ea"/>
                <a:cs typeface="+mn-cs"/>
              </a:rPr>
              <a:t>——</a:t>
            </a:r>
            <a:r>
              <a:rPr kumimoji="0" lang="zh-CN" altLang="en-US" sz="2800" b="1" i="0" u="none" strike="noStrike" kern="0" cap="none" spc="0" normalizeH="0" baseline="0" noProof="0" dirty="0" smtClean="0">
                <a:ln>
                  <a:noFill/>
                </a:ln>
                <a:solidFill>
                  <a:srgbClr val="0000CC"/>
                </a:solidFill>
                <a:effectLst/>
                <a:uLnTx/>
                <a:uFillTx/>
                <a:latin typeface="+mj-ea"/>
                <a:ea typeface="+mj-ea"/>
                <a:cs typeface="+mn-cs"/>
              </a:rPr>
              <a:t>方法</a:t>
            </a:r>
            <a:endParaRPr kumimoji="0" lang="zh-CN" altLang="en-US" sz="2800" b="1" i="0" u="none" strike="noStrike" kern="0" cap="none" spc="0" normalizeH="0" baseline="0" noProof="0" dirty="0" smtClean="0">
              <a:ln>
                <a:noFill/>
              </a:ln>
              <a:solidFill>
                <a:srgbClr val="0000CC"/>
              </a:solidFill>
              <a:effectLst/>
              <a:uLnTx/>
              <a:uFillTx/>
              <a:latin typeface="+mj-ea"/>
              <a:ea typeface="+mj-ea"/>
              <a:cs typeface="+mn-cs"/>
            </a:endParaRPr>
          </a:p>
          <a:p>
            <a:pPr marL="457200" marR="0" lvl="0" indent="-457200" algn="l" defTabSz="914400" rtl="0" eaLnBrk="1" fontAlgn="base" latinLnBrk="0" hangingPunct="1">
              <a:lnSpc>
                <a:spcPct val="150000"/>
              </a:lnSpc>
              <a:spcBef>
                <a:spcPts val="20"/>
              </a:spcBef>
              <a:spcAft>
                <a:spcPts val="0"/>
              </a:spcAft>
              <a:buClr>
                <a:srgbClr val="FF0000"/>
              </a:buClr>
              <a:buSzTx/>
              <a:buFont typeface="Wingdings" panose="05000000000000000000" charset="0"/>
              <a:buChar char="Ø"/>
              <a:defRPr/>
            </a:pP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月结：本月发生额、余额，月结上下各一红线</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57200" marR="0" lvl="0" indent="-457200" algn="l" defTabSz="914400" rtl="0" eaLnBrk="1" fontAlgn="base" latinLnBrk="0" hangingPunct="1">
              <a:lnSpc>
                <a:spcPct val="150000"/>
              </a:lnSpc>
              <a:spcBef>
                <a:spcPts val="20"/>
              </a:spcBef>
              <a:spcAft>
                <a:spcPts val="0"/>
              </a:spcAft>
              <a:buClr>
                <a:srgbClr val="FF0000"/>
              </a:buClr>
              <a:buSzTx/>
              <a:buFont typeface="Wingdings" panose="05000000000000000000" charset="0"/>
              <a:buChar char="Ø"/>
              <a:defRPr/>
            </a:pP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季结：季度发生额、余额，季结上下各一红线</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457200" marR="0" lvl="0" indent="-457200" algn="l" defTabSz="914400" rtl="0" eaLnBrk="1" fontAlgn="base" latinLnBrk="0" hangingPunct="1">
              <a:lnSpc>
                <a:spcPct val="150000"/>
              </a:lnSpc>
              <a:spcBef>
                <a:spcPts val="20"/>
              </a:spcBef>
              <a:spcAft>
                <a:spcPts val="0"/>
              </a:spcAft>
              <a:buClr>
                <a:srgbClr val="FF0000"/>
              </a:buClr>
              <a:buSzTx/>
              <a:buFont typeface="Wingdings" panose="05000000000000000000" charset="0"/>
              <a:buChar char="Ø"/>
              <a:defRPr/>
            </a:pP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年结：本年发生额、余额，年结下两红线</a:t>
            </a:r>
            <a:r>
              <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封账</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pic>
        <p:nvPicPr>
          <p:cNvPr id="97284" name="Picture 5" descr="capt5-26"/>
          <p:cNvPicPr>
            <a:picLocks noChangeAspect="1"/>
          </p:cNvPicPr>
          <p:nvPr/>
        </p:nvPicPr>
        <p:blipFill>
          <a:blip r:embed="rId1"/>
          <a:stretch>
            <a:fillRect/>
          </a:stretch>
        </p:blipFill>
        <p:spPr>
          <a:xfrm>
            <a:off x="2136775" y="3890963"/>
            <a:ext cx="7962900" cy="2819400"/>
          </a:xfrm>
          <a:prstGeom prst="rect">
            <a:avLst/>
          </a:prstGeom>
          <a:noFill/>
          <a:ln w="9525">
            <a:noFill/>
          </a:ln>
        </p:spPr>
      </p:pic>
      <p:sp>
        <p:nvSpPr>
          <p:cNvPr id="97285" name="矩形 1"/>
          <p:cNvSpPr/>
          <p:nvPr/>
        </p:nvSpPr>
        <p:spPr>
          <a:xfrm>
            <a:off x="5221288" y="5103813"/>
            <a:ext cx="852487" cy="553085"/>
          </a:xfrm>
          <a:prstGeom prst="rect">
            <a:avLst/>
          </a:prstGeom>
          <a:solidFill>
            <a:schemeClr val="bg1"/>
          </a:solidFill>
          <a:ln w="9525">
            <a:noFill/>
          </a:ln>
        </p:spPr>
        <p:txBody>
          <a:bodyPr wrap="square" anchor="t" anchorCtr="0">
            <a:spAutoFit/>
          </a:bodyPr>
          <a:p>
            <a:pPr algn="ctr">
              <a:lnSpc>
                <a:spcPct val="150000"/>
              </a:lnSpc>
            </a:pPr>
            <a:r>
              <a:rPr lang="zh-CN" altLang="en-US" sz="2000" dirty="0">
                <a:solidFill>
                  <a:srgbClr val="0000CC"/>
                </a:solidFill>
                <a:latin typeface="黑体" panose="02010609060101010101" pitchFamily="49" charset="-122"/>
                <a:ea typeface="黑体" panose="02010609060101010101" pitchFamily="49" charset="-122"/>
              </a:rPr>
              <a:t>月结</a:t>
            </a:r>
            <a:endParaRPr lang="zh-CN" altLang="en-US" sz="2000" dirty="0">
              <a:solidFill>
                <a:srgbClr val="0000CC"/>
              </a:solidFill>
              <a:latin typeface="黑体" panose="02010609060101010101" pitchFamily="49" charset="-122"/>
              <a:ea typeface="黑体" panose="02010609060101010101"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Rectangle 2"/>
          <p:cNvSpPr/>
          <p:nvPr>
            <p:ph type="title"/>
          </p:nvPr>
        </p:nvSpPr>
        <p:spPr/>
        <p:txBody>
          <a:bodyPr vert="horz" wrap="square" lIns="91440" tIns="45720" rIns="91440" bIns="45720" anchor="ctr" anchorCtr="0"/>
          <a:p>
            <a:pPr eaLnBrk="1" hangingPunct="1"/>
            <a:r>
              <a:rPr lang="zh-CN" altLang="en-US" sz="3200" dirty="0">
                <a:solidFill>
                  <a:srgbClr val="FF0000"/>
                </a:solidFill>
                <a:latin typeface="黑体" panose="02010609060101010101" pitchFamily="49" charset="-122"/>
              </a:rPr>
              <a:t>第一节 </a:t>
            </a:r>
            <a:r>
              <a:rPr lang="zh-CN" altLang="en-US" sz="3200" dirty="0">
                <a:solidFill>
                  <a:srgbClr val="FF0000"/>
                </a:solidFill>
              </a:rPr>
              <a:t>会计账簿的概念、意义和分类</a:t>
            </a:r>
            <a:endParaRPr lang="zh-CN" altLang="en-US" sz="3200" dirty="0">
              <a:solidFill>
                <a:srgbClr val="FF0000"/>
              </a:solidFill>
            </a:endParaRPr>
          </a:p>
        </p:txBody>
      </p:sp>
      <p:sp>
        <p:nvSpPr>
          <p:cNvPr id="34819" name="Rectangle 3"/>
          <p:cNvSpPr/>
          <p:nvPr>
            <p:ph idx="1"/>
          </p:nvPr>
        </p:nvSpPr>
        <p:spPr>
          <a:xfrm>
            <a:off x="1137920" y="1196975"/>
            <a:ext cx="10062845" cy="1587500"/>
          </a:xfrm>
        </p:spPr>
        <p:txBody>
          <a:bodyPr vert="horz" wrap="square" lIns="91440" tIns="45720" rIns="91440" bIns="45720" anchor="t" anchorCtr="0"/>
          <a:p>
            <a:pPr eaLnBrk="1" hangingPunct="1">
              <a:lnSpc>
                <a:spcPct val="150000"/>
              </a:lnSpc>
              <a:buNone/>
            </a:pPr>
            <a:r>
              <a:rPr lang="en-US" altLang="en-US" sz="3200" dirty="0">
                <a:solidFill>
                  <a:srgbClr val="FF0000"/>
                </a:solidFill>
                <a:latin typeface="黑体" panose="02010609060101010101" pitchFamily="49" charset="-122"/>
              </a:rPr>
              <a:t>1．</a:t>
            </a:r>
            <a:r>
              <a:rPr lang="zh-CN" altLang="en-US" sz="3200" dirty="0">
                <a:solidFill>
                  <a:srgbClr val="FF0000"/>
                </a:solidFill>
                <a:latin typeface="黑体" panose="02010609060101010101" pitchFamily="49" charset="-122"/>
              </a:rPr>
              <a:t>序时账簿</a:t>
            </a:r>
            <a:r>
              <a:rPr lang="en-US" altLang="zh-CN" sz="3200" dirty="0">
                <a:solidFill>
                  <a:srgbClr val="FF0000"/>
                </a:solidFill>
                <a:latin typeface="黑体" panose="02010609060101010101" pitchFamily="49" charset="-122"/>
              </a:rPr>
              <a:t>——</a:t>
            </a:r>
            <a:r>
              <a:rPr lang="zh-CN" altLang="en-US" sz="3200" dirty="0">
                <a:latin typeface="楷体" panose="02010609060101010101" pitchFamily="49" charset="-122"/>
                <a:ea typeface="楷体" panose="02010609060101010101" pitchFamily="49" charset="-122"/>
              </a:rPr>
              <a:t>特种日记账</a:t>
            </a:r>
            <a:endParaRPr lang="zh-CN" altLang="en-US" sz="3200" dirty="0">
              <a:latin typeface="楷体" panose="02010609060101010101" pitchFamily="49" charset="-122"/>
              <a:ea typeface="楷体" panose="02010609060101010101" pitchFamily="49" charset="-122"/>
            </a:endParaRPr>
          </a:p>
          <a:p>
            <a:pPr eaLnBrk="1" hangingPunct="1">
              <a:lnSpc>
                <a:spcPct val="150000"/>
              </a:lnSpc>
              <a:buNone/>
            </a:pPr>
            <a:r>
              <a:rPr lang="en-US" altLang="zh-CN" sz="3200" dirty="0">
                <a:latin typeface="楷体" panose="02010609060101010101" pitchFamily="49" charset="-122"/>
                <a:ea typeface="楷体" panose="02010609060101010101" pitchFamily="49" charset="-122"/>
              </a:rPr>
              <a:t>  </a:t>
            </a:r>
            <a:r>
              <a:rPr lang="zh-CN" altLang="en-US" sz="3200" dirty="0">
                <a:latin typeface="楷体" panose="02010609060101010101" pitchFamily="49" charset="-122"/>
                <a:ea typeface="楷体" panose="02010609060101010101" pitchFamily="49" charset="-122"/>
              </a:rPr>
              <a:t>（银行存款、库存现金）</a:t>
            </a:r>
            <a:endParaRPr lang="zh-CN" altLang="en-US" sz="3200" dirty="0">
              <a:latin typeface="楷体" panose="02010609060101010101" pitchFamily="49" charset="-122"/>
              <a:ea typeface="楷体" panose="02010609060101010101" pitchFamily="49" charset="-122"/>
            </a:endParaRPr>
          </a:p>
        </p:txBody>
      </p:sp>
      <p:pic>
        <p:nvPicPr>
          <p:cNvPr id="34820" name="图片 1" descr="timg"/>
          <p:cNvPicPr>
            <a:picLocks noChangeAspect="1"/>
          </p:cNvPicPr>
          <p:nvPr/>
        </p:nvPicPr>
        <p:blipFill>
          <a:blip r:embed="rId1"/>
          <a:stretch>
            <a:fillRect/>
          </a:stretch>
        </p:blipFill>
        <p:spPr>
          <a:xfrm>
            <a:off x="1666875" y="2927350"/>
            <a:ext cx="8532813" cy="3062288"/>
          </a:xfrm>
          <a:prstGeom prst="rect">
            <a:avLst/>
          </a:prstGeom>
          <a:noFill/>
          <a:ln w="9525">
            <a:noFill/>
          </a:ln>
        </p:spPr>
      </p:pic>
      <p:sp>
        <p:nvSpPr>
          <p:cNvPr id="34821" name="圆角矩形标注 2"/>
          <p:cNvSpPr/>
          <p:nvPr/>
        </p:nvSpPr>
        <p:spPr>
          <a:xfrm>
            <a:off x="8015288" y="2535238"/>
            <a:ext cx="1763712" cy="503237"/>
          </a:xfrm>
          <a:prstGeom prst="wedgeRoundRectCallout">
            <a:avLst>
              <a:gd name="adj1" fmla="val -54968"/>
              <a:gd name="adj2" fmla="val 128611"/>
              <a:gd name="adj3" fmla="val 16667"/>
            </a:avLst>
          </a:prstGeom>
          <a:solidFill>
            <a:schemeClr val="bg1"/>
          </a:solidFill>
          <a:ln w="28575" cap="flat" cmpd="sng">
            <a:solidFill>
              <a:srgbClr val="C00000"/>
            </a:solidFill>
            <a:prstDash val="solid"/>
            <a:round/>
            <a:headEnd type="none" w="med" len="med"/>
            <a:tailEnd type="none" w="med" len="med"/>
          </a:ln>
        </p:spPr>
        <p:txBody>
          <a:bodyPr wrap="square" lIns="91440" tIns="45720" rIns="91440" bIns="45720" anchor="t" anchorCtr="0"/>
          <a:p>
            <a:pPr algn="ctr">
              <a:buSzTx/>
            </a:pPr>
            <a:r>
              <a:rPr lang="zh-CN" altLang="en-US" sz="2400">
                <a:latin typeface="Arial" panose="020B0604020202020204" pitchFamily="34" charset="0"/>
                <a:ea typeface="宋体" panose="02010600030101010101" pitchFamily="2" charset="-122"/>
              </a:rPr>
              <a:t>三栏式账页</a:t>
            </a:r>
            <a:endParaRPr lang="zh-CN" altLang="en-US" sz="2400">
              <a:latin typeface="Arial" panose="020B0604020202020204" pitchFamily="34" charset="0"/>
              <a:ea typeface="宋体" panose="02010600030101010101" pitchFamily="2"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5"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a:t>
            </a:r>
            <a:r>
              <a:rPr lang="zh-CN" altLang="en-US" sz="3200" dirty="0">
                <a:solidFill>
                  <a:srgbClr val="FF0000"/>
                </a:solidFill>
              </a:rPr>
              <a:t>五</a:t>
            </a:r>
            <a:r>
              <a:rPr lang="zh-CN" altLang="en-US" sz="3200" dirty="0">
                <a:solidFill>
                  <a:srgbClr val="FF0000"/>
                </a:solidFill>
                <a:latin typeface="黑体" panose="02010609060101010101" pitchFamily="49" charset="-122"/>
              </a:rPr>
              <a:t>节  </a:t>
            </a:r>
            <a:r>
              <a:rPr lang="zh-CN" altLang="en-US" sz="3200" dirty="0">
                <a:solidFill>
                  <a:srgbClr val="FF0000"/>
                </a:solidFill>
                <a:latin typeface="Times New Roman" panose="02020603050405020304" pitchFamily="18" charset="0"/>
              </a:rPr>
              <a:t>结账与对账</a:t>
            </a:r>
            <a:endParaRPr lang="zh-CN" altLang="en-US" sz="3200" dirty="0">
              <a:solidFill>
                <a:srgbClr val="FF0000"/>
              </a:solidFill>
              <a:latin typeface="Times New Roman" panose="02020603050405020304" pitchFamily="18" charset="0"/>
              <a:ea typeface="Times New Roman" panose="02020603050405020304" pitchFamily="18" charset="0"/>
            </a:endParaRPr>
          </a:p>
        </p:txBody>
      </p:sp>
      <p:sp>
        <p:nvSpPr>
          <p:cNvPr id="98306" name="Rectangle 3"/>
          <p:cNvSpPr/>
          <p:nvPr>
            <p:ph idx="1"/>
          </p:nvPr>
        </p:nvSpPr>
        <p:spPr>
          <a:xfrm>
            <a:off x="1595438" y="1339850"/>
            <a:ext cx="8037512" cy="661988"/>
          </a:xfrm>
        </p:spPr>
        <p:txBody>
          <a:bodyPr vert="horz" wrap="square" lIns="91440" tIns="45720" rIns="91440" bIns="45720" anchor="t" anchorCtr="0"/>
          <a:p>
            <a:pPr marL="929005" lvl="1" indent="-457200" eaLnBrk="1" hangingPunct="1"/>
            <a:r>
              <a:rPr lang="zh-CN" altLang="en-US" sz="3000" b="1" dirty="0">
                <a:solidFill>
                  <a:srgbClr val="FF0000"/>
                </a:solidFill>
                <a:latin typeface="黑体" panose="02010609060101010101" pitchFamily="49" charset="-122"/>
                <a:ea typeface="黑体" panose="02010609060101010101" pitchFamily="49" charset="-122"/>
              </a:rPr>
              <a:t>年结</a:t>
            </a:r>
            <a:r>
              <a:rPr lang="en-US" altLang="zh-CN" sz="3000" b="1" dirty="0">
                <a:solidFill>
                  <a:srgbClr val="FF0000"/>
                </a:solidFill>
                <a:latin typeface="黑体" panose="02010609060101010101" pitchFamily="49" charset="-122"/>
                <a:ea typeface="黑体" panose="02010609060101010101" pitchFamily="49" charset="-122"/>
              </a:rPr>
              <a:t>——</a:t>
            </a:r>
            <a:r>
              <a:rPr lang="zh-CN" altLang="en-US" sz="3000" b="1" dirty="0">
                <a:latin typeface="黑体" panose="02010609060101010101" pitchFamily="49" charset="-122"/>
                <a:ea typeface="黑体" panose="02010609060101010101" pitchFamily="49" charset="-122"/>
              </a:rPr>
              <a:t>年结 </a:t>
            </a:r>
            <a:endParaRPr lang="zh-CN" altLang="en-US" sz="3000" b="1" dirty="0">
              <a:latin typeface="黑体" panose="02010609060101010101" pitchFamily="49" charset="-122"/>
              <a:ea typeface="黑体" panose="02010609060101010101" pitchFamily="49" charset="-122"/>
            </a:endParaRPr>
          </a:p>
        </p:txBody>
      </p:sp>
      <p:pic>
        <p:nvPicPr>
          <p:cNvPr id="98307" name="图片 2"/>
          <p:cNvPicPr>
            <a:picLocks noChangeAspect="1"/>
          </p:cNvPicPr>
          <p:nvPr/>
        </p:nvPicPr>
        <p:blipFill>
          <a:blip r:embed="rId1"/>
          <a:stretch>
            <a:fillRect/>
          </a:stretch>
        </p:blipFill>
        <p:spPr>
          <a:xfrm>
            <a:off x="2135188" y="2060575"/>
            <a:ext cx="8064500" cy="4437063"/>
          </a:xfrm>
          <a:prstGeom prst="rect">
            <a:avLst/>
          </a:prstGeom>
          <a:noFill/>
          <a:ln w="9525">
            <a:noFill/>
          </a:ln>
        </p:spPr>
      </p:pic>
      <p:cxnSp>
        <p:nvCxnSpPr>
          <p:cNvPr id="98308" name="直接连接符 2"/>
          <p:cNvCxnSpPr/>
          <p:nvPr/>
        </p:nvCxnSpPr>
        <p:spPr>
          <a:xfrm>
            <a:off x="2279650" y="3429000"/>
            <a:ext cx="7345363" cy="71438"/>
          </a:xfrm>
          <a:prstGeom prst="line">
            <a:avLst/>
          </a:prstGeom>
          <a:ln w="25400" cap="flat" cmpd="sng">
            <a:solidFill>
              <a:srgbClr val="FF0000"/>
            </a:solidFill>
            <a:prstDash val="solid"/>
            <a:round/>
            <a:headEnd type="none" w="med" len="med"/>
            <a:tailEnd type="none" w="med" len="med"/>
          </a:ln>
        </p:spPr>
      </p:cxnSp>
      <p:cxnSp>
        <p:nvCxnSpPr>
          <p:cNvPr id="98309" name="直接连接符 6"/>
          <p:cNvCxnSpPr/>
          <p:nvPr/>
        </p:nvCxnSpPr>
        <p:spPr>
          <a:xfrm>
            <a:off x="2279650" y="3644900"/>
            <a:ext cx="7345363" cy="71438"/>
          </a:xfrm>
          <a:prstGeom prst="line">
            <a:avLst/>
          </a:prstGeom>
          <a:ln w="25400" cap="flat" cmpd="sng">
            <a:solidFill>
              <a:srgbClr val="FF0000"/>
            </a:solidFill>
            <a:prstDash val="solid"/>
            <a:round/>
            <a:headEnd type="none" w="med" len="med"/>
            <a:tailEnd type="none" w="med" len="med"/>
          </a:ln>
        </p:spPr>
      </p:cxnSp>
      <p:cxnSp>
        <p:nvCxnSpPr>
          <p:cNvPr id="98310" name="直接连接符 7"/>
          <p:cNvCxnSpPr/>
          <p:nvPr/>
        </p:nvCxnSpPr>
        <p:spPr>
          <a:xfrm>
            <a:off x="2279650" y="4221163"/>
            <a:ext cx="7345363" cy="71437"/>
          </a:xfrm>
          <a:prstGeom prst="line">
            <a:avLst/>
          </a:prstGeom>
          <a:ln w="25400" cap="flat" cmpd="sng">
            <a:solidFill>
              <a:srgbClr val="FF0000"/>
            </a:solidFill>
            <a:prstDash val="solid"/>
            <a:round/>
            <a:headEnd type="none" w="med" len="med"/>
            <a:tailEnd type="none" w="med" len="med"/>
          </a:ln>
        </p:spPr>
      </p:cxnSp>
      <p:cxnSp>
        <p:nvCxnSpPr>
          <p:cNvPr id="98311" name="直接连接符 8"/>
          <p:cNvCxnSpPr/>
          <p:nvPr/>
        </p:nvCxnSpPr>
        <p:spPr>
          <a:xfrm>
            <a:off x="2279650" y="4616450"/>
            <a:ext cx="7345363" cy="36513"/>
          </a:xfrm>
          <a:prstGeom prst="line">
            <a:avLst/>
          </a:prstGeom>
          <a:ln w="25400" cap="flat" cmpd="sng">
            <a:solidFill>
              <a:srgbClr val="FF0000"/>
            </a:solidFill>
            <a:prstDash val="solid"/>
            <a:round/>
            <a:headEnd type="none" w="med" len="med"/>
            <a:tailEnd type="none" w="med" len="med"/>
          </a:ln>
        </p:spPr>
      </p:cxnSp>
      <p:cxnSp>
        <p:nvCxnSpPr>
          <p:cNvPr id="98312" name="直接连接符 9"/>
          <p:cNvCxnSpPr/>
          <p:nvPr/>
        </p:nvCxnSpPr>
        <p:spPr>
          <a:xfrm>
            <a:off x="2216150" y="5876925"/>
            <a:ext cx="7416800" cy="0"/>
          </a:xfrm>
          <a:prstGeom prst="line">
            <a:avLst/>
          </a:prstGeom>
          <a:ln w="25400" cap="flat" cmpd="sng">
            <a:solidFill>
              <a:srgbClr val="FF0000"/>
            </a:solidFill>
            <a:prstDash val="solid"/>
            <a:round/>
            <a:headEnd type="none" w="med" len="med"/>
            <a:tailEnd type="none" w="med" len="med"/>
          </a:ln>
        </p:spPr>
      </p:cxnSp>
      <p:cxnSp>
        <p:nvCxnSpPr>
          <p:cNvPr id="98313" name="直接连接符 13"/>
          <p:cNvCxnSpPr/>
          <p:nvPr/>
        </p:nvCxnSpPr>
        <p:spPr>
          <a:xfrm flipV="1">
            <a:off x="2279650" y="5805488"/>
            <a:ext cx="7488238" cy="71437"/>
          </a:xfrm>
          <a:prstGeom prst="line">
            <a:avLst/>
          </a:prstGeom>
          <a:ln w="25400" cap="flat" cmpd="sng">
            <a:solidFill>
              <a:srgbClr val="FF0000"/>
            </a:solidFill>
            <a:prstDash val="solid"/>
            <a:round/>
            <a:headEnd type="none" w="med" len="med"/>
            <a:tailEnd type="none" w="med" len="med"/>
          </a:ln>
        </p:spPr>
      </p:cxnSp>
      <p:sp>
        <p:nvSpPr>
          <p:cNvPr id="98314" name="圆角矩形标注 2"/>
          <p:cNvSpPr/>
          <p:nvPr/>
        </p:nvSpPr>
        <p:spPr>
          <a:xfrm>
            <a:off x="8401050" y="6092825"/>
            <a:ext cx="1295400" cy="509588"/>
          </a:xfrm>
          <a:prstGeom prst="wedgeRoundRectCallout">
            <a:avLst>
              <a:gd name="adj1" fmla="val -96204"/>
              <a:gd name="adj2" fmla="val -87556"/>
              <a:gd name="adj3" fmla="val 16667"/>
            </a:avLst>
          </a:prstGeom>
          <a:solidFill>
            <a:schemeClr val="bg1"/>
          </a:solidFill>
          <a:ln w="28575" cap="flat" cmpd="sng">
            <a:solidFill>
              <a:srgbClr val="77828D"/>
            </a:solidFill>
            <a:prstDash val="solid"/>
            <a:round/>
            <a:headEnd type="none" w="med" len="med"/>
            <a:tailEnd type="none" w="med" len="med"/>
          </a:ln>
        </p:spPr>
        <p:txBody>
          <a:bodyPr wrap="square" lIns="91440" tIns="45720" rIns="91440" bIns="45720" anchor="t" anchorCtr="0"/>
          <a:p>
            <a:pPr algn="ctr">
              <a:buSzTx/>
            </a:pPr>
            <a:r>
              <a:rPr lang="zh-CN" altLang="en-US" sz="2400">
                <a:latin typeface="黑体" panose="02010609060101010101" pitchFamily="49" charset="-122"/>
                <a:ea typeface="黑体" panose="02010609060101010101" pitchFamily="49" charset="-122"/>
              </a:rPr>
              <a:t>两红线</a:t>
            </a:r>
            <a:endParaRPr lang="zh-CN" altLang="en-US" sz="2400">
              <a:latin typeface="黑体" panose="02010609060101010101" pitchFamily="49" charset="-122"/>
              <a:ea typeface="黑体" panose="02010609060101010101" pitchFamily="49" charset="-122"/>
            </a:endParaRPr>
          </a:p>
        </p:txBody>
      </p:sp>
      <p:sp>
        <p:nvSpPr>
          <p:cNvPr id="98315" name="圆角矩形标注 3"/>
          <p:cNvSpPr/>
          <p:nvPr/>
        </p:nvSpPr>
        <p:spPr>
          <a:xfrm>
            <a:off x="7145338" y="5010150"/>
            <a:ext cx="1884362" cy="509588"/>
          </a:xfrm>
          <a:prstGeom prst="wedgeRoundRectCallout">
            <a:avLst>
              <a:gd name="adj1" fmla="val -129569"/>
              <a:gd name="adj2" fmla="val 86486"/>
              <a:gd name="adj3" fmla="val 16667"/>
            </a:avLst>
          </a:prstGeom>
          <a:solidFill>
            <a:schemeClr val="bg1"/>
          </a:solidFill>
          <a:ln w="28575" cap="flat" cmpd="sng">
            <a:solidFill>
              <a:srgbClr val="77828D"/>
            </a:solidFill>
            <a:prstDash val="solid"/>
            <a:round/>
            <a:headEnd type="none" w="med" len="med"/>
            <a:tailEnd type="none" w="med" len="med"/>
          </a:ln>
        </p:spPr>
        <p:txBody>
          <a:bodyPr wrap="square" lIns="91440" tIns="45720" rIns="91440" bIns="45720" anchor="t" anchorCtr="0"/>
          <a:p>
            <a:pPr algn="ctr">
              <a:buSzTx/>
            </a:pPr>
            <a:r>
              <a:rPr lang="zh-CN" altLang="en-US" sz="2400">
                <a:latin typeface="黑体" panose="02010609060101010101" pitchFamily="49" charset="-122"/>
                <a:ea typeface="黑体" panose="02010609060101010101" pitchFamily="49" charset="-122"/>
              </a:rPr>
              <a:t>四季度下方</a:t>
            </a:r>
            <a:endParaRPr lang="zh-CN" altLang="en-US" sz="2400">
              <a:latin typeface="黑体" panose="02010609060101010101" pitchFamily="49" charset="-122"/>
              <a:ea typeface="黑体" panose="02010609060101010101" pitchFamily="49"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9" name="Rectangle 2"/>
          <p:cNvSpPr>
            <a:spLocks noGrp="1" noChangeArrowheads="1"/>
          </p:cNvSpPr>
          <p:nvPr>
            <p:ph type="title"/>
          </p:nvPr>
        </p:nvSpPr>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dirty="0" smtClean="0">
                <a:ln>
                  <a:noFill/>
                </a:ln>
                <a:solidFill>
                  <a:srgbClr val="FF0000"/>
                </a:solidFill>
                <a:effectLst/>
                <a:uLnTx/>
                <a:uFillTx/>
                <a:latin typeface="+mn-ea"/>
                <a:ea typeface="+mn-ea"/>
                <a:cs typeface="+mj-cs"/>
              </a:rPr>
              <a:t>第六节  会计账簿的更换与保管 </a:t>
            </a:r>
            <a:endParaRPr kumimoji="0" lang="zh-CN" altLang="en-US" sz="3200" b="1" i="0" u="none" strike="noStrike" kern="0" cap="none" spc="0" normalizeH="0" baseline="0" noProof="0" dirty="0" smtClean="0">
              <a:ln>
                <a:noFill/>
              </a:ln>
              <a:solidFill>
                <a:srgbClr val="FF0000"/>
              </a:solidFill>
              <a:effectLst/>
              <a:uLnTx/>
              <a:uFillTx/>
              <a:latin typeface="+mn-ea"/>
              <a:ea typeface="+mn-ea"/>
              <a:cs typeface="+mj-cs"/>
            </a:endParaRPr>
          </a:p>
        </p:txBody>
      </p:sp>
      <p:sp>
        <p:nvSpPr>
          <p:cNvPr id="614403" name="Rectangle 3"/>
          <p:cNvSpPr>
            <a:spLocks noGrp="1" noChangeArrowheads="1"/>
          </p:cNvSpPr>
          <p:nvPr>
            <p:ph idx="1"/>
          </p:nvPr>
        </p:nvSpPr>
        <p:spPr>
          <a:xfrm>
            <a:off x="1009650" y="1214755"/>
            <a:ext cx="10219690" cy="2913380"/>
          </a:xfrm>
        </p:spPr>
        <p:txBody>
          <a:bodyPr vert="horz" wrap="square" lIns="91440" tIns="45720" rIns="91440" bIns="45720" numCol="1" anchor="t" anchorCtr="0" compatLnSpc="1"/>
          <a:lstStyle/>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r>
              <a:rPr kumimoji="0" lang="zh-CN" altLang="en-US" sz="2800" b="1" i="0" u="none" strike="noStrike" kern="0" cap="none" spc="0" normalizeH="0" baseline="0" noProof="0" dirty="0" smtClean="0">
                <a:ln>
                  <a:noFill/>
                </a:ln>
                <a:solidFill>
                  <a:srgbClr val="FF0000"/>
                </a:solidFill>
                <a:effectLst/>
                <a:uLnTx/>
                <a:uFillTx/>
                <a:latin typeface="+mn-ea"/>
                <a:ea typeface="+mn-ea"/>
                <a:cs typeface="+mn-cs"/>
              </a:rPr>
              <a:t>一、会计账簿的更换：年结换账</a:t>
            </a:r>
            <a:endParaRPr kumimoji="0" lang="zh-CN" altLang="en-US" sz="2800" b="1" i="0" u="none" strike="noStrike" kern="0" cap="none" spc="0" normalizeH="0" baseline="0" noProof="0" dirty="0" smtClean="0">
              <a:ln>
                <a:noFill/>
              </a:ln>
              <a:solidFill>
                <a:srgbClr val="FF0000"/>
              </a:solidFill>
              <a:effectLst/>
              <a:uLnTx/>
              <a:uFillTx/>
              <a:latin typeface="+mn-ea"/>
              <a:ea typeface="+mn-ea"/>
              <a:cs typeface="+mn-cs"/>
            </a:endParaRPr>
          </a:p>
          <a:p>
            <a:pPr marL="74930" marR="0" lvl="0" indent="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None/>
              <a:defRPr/>
            </a:pPr>
            <a:r>
              <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含义：会计年度终了，</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sym typeface="+mn-ea"/>
              </a:rPr>
              <a:t>次年度</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更换新账簿。</a:t>
            </a:r>
            <a:endParaRPr kumimoji="0" lang="en-US" altLang="zh-CN"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532130" marR="0" lvl="0" indent="-45720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Char char="Ø"/>
              <a:defRPr/>
            </a:pP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总账、日记账、成本费用明细账每年需要更换新账，其他账簿视情况而定，通常为增加账页。</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pic>
        <p:nvPicPr>
          <p:cNvPr id="99332" name="Picture 8" descr="capt5-30"/>
          <p:cNvPicPr>
            <a:picLocks noChangeAspect="1"/>
          </p:cNvPicPr>
          <p:nvPr/>
        </p:nvPicPr>
        <p:blipFill>
          <a:blip r:embed="rId1"/>
          <a:stretch>
            <a:fillRect/>
          </a:stretch>
        </p:blipFill>
        <p:spPr>
          <a:xfrm>
            <a:off x="2095500" y="4103688"/>
            <a:ext cx="8001000" cy="2008187"/>
          </a:xfrm>
          <a:prstGeom prst="rect">
            <a:avLst/>
          </a:prstGeom>
          <a:noFill/>
          <a:ln w="9525">
            <a:noFill/>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6451" name="Rectangle 3"/>
          <p:cNvSpPr>
            <a:spLocks noGrp="1" noChangeArrowheads="1"/>
          </p:cNvSpPr>
          <p:nvPr>
            <p:ph idx="1"/>
          </p:nvPr>
        </p:nvSpPr>
        <p:spPr>
          <a:xfrm>
            <a:off x="921385" y="1196975"/>
            <a:ext cx="10064115" cy="4968875"/>
          </a:xfrm>
        </p:spPr>
        <p:txBody>
          <a:bodyPr vert="horz" wrap="square" lIns="91440" tIns="45720" rIns="91440" bIns="45720" numCol="1" anchor="t" anchorCtr="0" compatLnSpc="1"/>
          <a:lstStyle/>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2" panose="05020102010507070707" pitchFamily="18" charset="2"/>
              <a:buNone/>
              <a:defRPr/>
            </a:pPr>
            <a:r>
              <a:rPr kumimoji="0" lang="zh-CN" altLang="en-US" sz="3000" b="1" i="0" u="none" strike="noStrike" kern="0" cap="none" spc="0" normalizeH="0" baseline="0" noProof="0" dirty="0" smtClean="0">
                <a:ln>
                  <a:noFill/>
                </a:ln>
                <a:solidFill>
                  <a:srgbClr val="FF0000"/>
                </a:solidFill>
                <a:effectLst/>
                <a:uLnTx/>
                <a:uFillTx/>
                <a:latin typeface="+mn-ea"/>
                <a:ea typeface="+mn-ea"/>
                <a:cs typeface="+mn-cs"/>
              </a:rPr>
              <a:t>二、会计账簿的保管：日常管理和归档管理</a:t>
            </a:r>
            <a:endParaRPr kumimoji="0" lang="en-US" altLang="zh-CN" sz="3000" b="1" i="0" u="none" strike="noStrike" kern="0" cap="none" spc="0" normalizeH="0" baseline="0" noProof="0" dirty="0" smtClean="0">
              <a:ln>
                <a:noFill/>
              </a:ln>
              <a:solidFill>
                <a:srgbClr val="FF0000"/>
              </a:solidFill>
              <a:effectLst/>
              <a:uLnTx/>
              <a:uFillTx/>
              <a:latin typeface="+mn-ea"/>
              <a:ea typeface="+mn-ea"/>
              <a:cs typeface="+mn-cs"/>
            </a:endParaRPr>
          </a:p>
          <a:p>
            <a:pPr marL="469900" marR="0" lvl="0" indent="-469900" algn="l" defTabSz="914400" rtl="0" eaLnBrk="1" fontAlgn="base" latinLnBrk="0" hangingPunct="1">
              <a:lnSpc>
                <a:spcPct val="150000"/>
              </a:lnSpc>
              <a:spcBef>
                <a:spcPct val="20000"/>
              </a:spcBef>
              <a:spcAft>
                <a:spcPct val="0"/>
              </a:spcAft>
              <a:buClr>
                <a:srgbClr val="FF0000"/>
              </a:buClr>
              <a:buSzTx/>
              <a:buFont typeface="Wingdings" panose="05000000000000000000" charset="0"/>
              <a:buChar char="p"/>
              <a:defRPr/>
            </a:pPr>
            <a:r>
              <a:rPr kumimoji="0" lang="en-US" altLang="zh-CN" sz="3000" b="1" i="0" u="none" strike="noStrike" kern="0" cap="none" spc="0" normalizeH="0" baseline="0" noProof="0" dirty="0" smtClean="0">
                <a:ln>
                  <a:noFill/>
                </a:ln>
                <a:solidFill>
                  <a:srgbClr val="0000FF"/>
                </a:solidFill>
                <a:effectLst/>
                <a:uLnTx/>
                <a:uFillTx/>
                <a:latin typeface="+mn-ea"/>
                <a:ea typeface="+mn-ea"/>
                <a:cs typeface="+mn-cs"/>
              </a:rPr>
              <a:t>1</a:t>
            </a:r>
            <a:r>
              <a:rPr kumimoji="0" lang="zh-CN" altLang="en-US" sz="3000" b="1" i="0" u="none" strike="noStrike" kern="0" cap="none" spc="0" normalizeH="0" baseline="0" noProof="0" dirty="0" smtClean="0">
                <a:ln>
                  <a:noFill/>
                </a:ln>
                <a:solidFill>
                  <a:srgbClr val="0000FF"/>
                </a:solidFill>
                <a:effectLst/>
                <a:uLnTx/>
                <a:uFillTx/>
                <a:latin typeface="+mn-ea"/>
                <a:ea typeface="+mn-ea"/>
                <a:cs typeface="+mn-cs"/>
              </a:rPr>
              <a:t>、</a:t>
            </a:r>
            <a:r>
              <a:rPr kumimoji="0" lang="zh-CN" altLang="en-US" sz="3000" b="1" i="0" u="none" strike="noStrike" kern="0" cap="none" spc="0" normalizeH="0" baseline="0" noProof="0" dirty="0" smtClean="0">
                <a:ln>
                  <a:noFill/>
                </a:ln>
                <a:solidFill>
                  <a:srgbClr val="0000FF"/>
                </a:solidFill>
                <a:effectLst/>
                <a:uLnTx/>
                <a:uFillTx/>
                <a:latin typeface="+mn-ea"/>
                <a:ea typeface="+mn-ea"/>
                <a:cs typeface="+mn-cs"/>
              </a:rPr>
              <a:t>会计账簿的日常管理</a:t>
            </a:r>
            <a:endParaRPr kumimoji="0" lang="zh-CN" altLang="en-US" sz="3000" b="1" i="0" u="none" strike="noStrike" kern="0" cap="none" spc="0" normalizeH="0" baseline="0" noProof="0" dirty="0" smtClean="0">
              <a:ln>
                <a:noFill/>
              </a:ln>
              <a:solidFill>
                <a:srgbClr val="0000FF"/>
              </a:solidFill>
              <a:effectLst/>
              <a:uLnTx/>
              <a:uFillTx/>
              <a:latin typeface="+mn-ea"/>
              <a:ea typeface="+mn-ea"/>
              <a:cs typeface="+mn-cs"/>
            </a:endParaRPr>
          </a:p>
          <a:p>
            <a:pPr marL="1367155" marR="0" lvl="2" indent="-457200" algn="l" defTabSz="914400" rtl="0" eaLnBrk="1" fontAlgn="base" latinLnBrk="0" hangingPunct="1">
              <a:lnSpc>
                <a:spcPct val="150000"/>
              </a:lnSpc>
              <a:spcBef>
                <a:spcPct val="20000"/>
              </a:spcBef>
              <a:spcAft>
                <a:spcPct val="0"/>
              </a:spcAft>
              <a:buClr>
                <a:schemeClr val="accent2"/>
              </a:buClr>
              <a:buSzTx/>
              <a:buFont typeface="Wingdings 3" panose="05040102010807070707" pitchFamily="18" charset="2"/>
              <a:buChar char=""/>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专人管理，保证安全；</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1367155" marR="0" lvl="2" indent="-457200" algn="l" defTabSz="914400" rtl="0" eaLnBrk="1" fontAlgn="base" latinLnBrk="0" hangingPunct="1">
              <a:lnSpc>
                <a:spcPct val="150000"/>
              </a:lnSpc>
              <a:spcBef>
                <a:spcPct val="20000"/>
              </a:spcBef>
              <a:spcAft>
                <a:spcPct val="0"/>
              </a:spcAft>
              <a:buClr>
                <a:schemeClr val="accent2"/>
              </a:buClr>
              <a:buSzTx/>
              <a:buFont typeface="Wingdings 3" panose="05040102010807070707" pitchFamily="18" charset="2"/>
              <a:buChar char=""/>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查阅复制，需经批准；</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1367155" marR="0" lvl="2" indent="-457200" algn="l" defTabSz="914400" rtl="0" eaLnBrk="1" fontAlgn="base" latinLnBrk="0" hangingPunct="1">
              <a:lnSpc>
                <a:spcPct val="150000"/>
              </a:lnSpc>
              <a:spcBef>
                <a:spcPct val="20000"/>
              </a:spcBef>
              <a:spcAft>
                <a:spcPct val="0"/>
              </a:spcAft>
              <a:buClr>
                <a:schemeClr val="accent2"/>
              </a:buClr>
              <a:buSzTx/>
              <a:buFont typeface="Wingdings 3" panose="05040102010807070707" pitchFamily="18" charset="2"/>
              <a:buChar char=""/>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除必要外，不得外带。</a:t>
            </a: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p:txBody>
      </p:sp>
      <p:sp>
        <p:nvSpPr>
          <p:cNvPr id="101379" name="Rectangle 2"/>
          <p:cNvSpPr>
            <a:spLocks noGrp="1" noChangeArrowheads="1"/>
          </p:cNvSpPr>
          <p:nvPr/>
        </p:nvSpPr>
        <p:spPr>
          <a:xfrm>
            <a:off x="766233" y="304800"/>
            <a:ext cx="10668000" cy="676275"/>
          </a:xfrm>
          <a:prstGeom prst="rect">
            <a:avLst/>
          </a:prstGeom>
          <a:noFill/>
          <a:ln w="9525">
            <a:noFill/>
          </a:ln>
        </p:spPr>
        <p:txBody>
          <a:bodyPr vert="horz" wrap="square" lIns="91440" tIns="45720" rIns="91440" bIns="45720" numCol="1" anchor="ctr" anchorCtr="0" compatLnSpc="1"/>
          <a:lstStyle>
            <a:lvl1pPr algn="l" rtl="0" eaLnBrk="0" fontAlgn="base" hangingPunct="0">
              <a:spcBef>
                <a:spcPct val="0"/>
              </a:spcBef>
              <a:spcAft>
                <a:spcPct val="0"/>
              </a:spcAft>
              <a:defRPr sz="3400" b="1">
                <a:solidFill>
                  <a:schemeClr val="tx2"/>
                </a:solidFill>
                <a:latin typeface="+mj-lt"/>
                <a:ea typeface="+mj-ea"/>
                <a:cs typeface="+mj-cs"/>
              </a:defRPr>
            </a:lvl1pPr>
            <a:lvl2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2pPr>
            <a:lvl3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3pPr>
            <a:lvl4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4pPr>
            <a:lvl5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5pPr>
            <a:lvl6pPr marL="4572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6pPr>
            <a:lvl7pPr marL="9144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7pPr>
            <a:lvl8pPr marL="13716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8pPr>
            <a:lvl9pPr marL="18288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dirty="0" smtClean="0">
                <a:ln>
                  <a:noFill/>
                </a:ln>
                <a:solidFill>
                  <a:srgbClr val="FF0000"/>
                </a:solidFill>
                <a:effectLst/>
                <a:uLnTx/>
                <a:uFillTx/>
                <a:latin typeface="+mn-ea"/>
                <a:ea typeface="+mn-ea"/>
                <a:cs typeface="+mj-cs"/>
              </a:rPr>
              <a:t>第六节  会计账簿的更换与保管 </a:t>
            </a:r>
            <a:endParaRPr kumimoji="0" lang="zh-CN" altLang="en-US" sz="3200" b="1" i="0" u="none" strike="noStrike" kern="0" cap="none" spc="0" normalizeH="0" baseline="0" noProof="0" dirty="0" smtClean="0">
              <a:ln>
                <a:noFill/>
              </a:ln>
              <a:solidFill>
                <a:srgbClr val="FF0000"/>
              </a:solidFill>
              <a:effectLst/>
              <a:uLnTx/>
              <a:uFillTx/>
              <a:latin typeface="+mn-ea"/>
              <a:ea typeface="+mn-ea"/>
              <a:cs typeface="+mj-cs"/>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3" name="Rectangle 3"/>
          <p:cNvSpPr/>
          <p:nvPr>
            <p:ph idx="1"/>
          </p:nvPr>
        </p:nvSpPr>
        <p:spPr>
          <a:xfrm>
            <a:off x="993775" y="1268730"/>
            <a:ext cx="9867900" cy="4832350"/>
          </a:xfrm>
        </p:spPr>
        <p:txBody>
          <a:bodyPr vert="horz" wrap="square" lIns="91440" tIns="45720" rIns="91440" bIns="45720" anchor="t" anchorCtr="0"/>
          <a:p>
            <a:pPr eaLnBrk="1" hangingPunct="1">
              <a:lnSpc>
                <a:spcPct val="170000"/>
              </a:lnSpc>
              <a:spcBef>
                <a:spcPts val="25"/>
              </a:spcBef>
              <a:buNone/>
            </a:pPr>
            <a:r>
              <a:rPr lang="zh-CN" altLang="en-US" sz="3000" dirty="0">
                <a:solidFill>
                  <a:srgbClr val="FF0000"/>
                </a:solidFill>
                <a:latin typeface="黑体" panose="02010609060101010101" pitchFamily="49" charset="-122"/>
              </a:rPr>
              <a:t>二、会计账簿的保管</a:t>
            </a:r>
            <a:endParaRPr lang="zh-CN" altLang="en-US" sz="3000" dirty="0">
              <a:solidFill>
                <a:srgbClr val="FF0000"/>
              </a:solidFill>
              <a:latin typeface="黑体" panose="02010609060101010101" pitchFamily="49" charset="-122"/>
            </a:endParaRPr>
          </a:p>
          <a:p>
            <a:pPr eaLnBrk="1" hangingPunct="1">
              <a:lnSpc>
                <a:spcPct val="170000"/>
              </a:lnSpc>
              <a:spcBef>
                <a:spcPts val="25"/>
              </a:spcBef>
              <a:buClr>
                <a:srgbClr val="FF0000"/>
              </a:buClr>
              <a:buFont typeface="Wingdings" panose="05000000000000000000" charset="0"/>
              <a:buChar char="p"/>
            </a:pPr>
            <a:r>
              <a:rPr lang="en-US" altLang="zh-CN" sz="3000" dirty="0">
                <a:solidFill>
                  <a:srgbClr val="0000FF"/>
                </a:solidFill>
                <a:latin typeface="黑体" panose="02010609060101010101" pitchFamily="49" charset="-122"/>
              </a:rPr>
              <a:t>2</a:t>
            </a:r>
            <a:r>
              <a:rPr lang="zh-CN" altLang="en-US" sz="3000" dirty="0">
                <a:solidFill>
                  <a:srgbClr val="0000FF"/>
                </a:solidFill>
                <a:latin typeface="黑体" panose="02010609060101010101" pitchFamily="49" charset="-122"/>
              </a:rPr>
              <a:t>、会计账簿的归档保管</a:t>
            </a:r>
            <a:endParaRPr lang="zh-CN" altLang="en-US" sz="3000" dirty="0">
              <a:solidFill>
                <a:srgbClr val="0000FF"/>
              </a:solidFill>
              <a:latin typeface="黑体" panose="02010609060101010101" pitchFamily="49" charset="-122"/>
            </a:endParaRPr>
          </a:p>
          <a:p>
            <a:pPr marL="1367155" lvl="2" indent="-457200" eaLnBrk="1" hangingPunct="1">
              <a:lnSpc>
                <a:spcPct val="170000"/>
              </a:lnSpc>
              <a:spcBef>
                <a:spcPts val="25"/>
              </a:spcBef>
            </a:pPr>
            <a:r>
              <a:rPr lang="zh-CN" altLang="en-US" sz="3000" b="1" dirty="0">
                <a:latin typeface="楷体" panose="02010609060101010101" pitchFamily="49" charset="-122"/>
                <a:ea typeface="楷体" panose="02010609060101010101" pitchFamily="49" charset="-122"/>
              </a:rPr>
              <a:t>归类整理，保证齐全；</a:t>
            </a:r>
            <a:endParaRPr lang="zh-CN" altLang="en-US" sz="3000" b="1" dirty="0">
              <a:latin typeface="楷体" panose="02010609060101010101" pitchFamily="49" charset="-122"/>
              <a:ea typeface="楷体" panose="02010609060101010101" pitchFamily="49" charset="-122"/>
            </a:endParaRPr>
          </a:p>
          <a:p>
            <a:pPr marL="1367155" lvl="2" indent="-457200" eaLnBrk="1" hangingPunct="1">
              <a:lnSpc>
                <a:spcPct val="170000"/>
              </a:lnSpc>
              <a:spcBef>
                <a:spcPts val="25"/>
              </a:spcBef>
            </a:pPr>
            <a:r>
              <a:rPr lang="zh-CN" altLang="en-US" sz="3000" b="1" dirty="0">
                <a:latin typeface="楷体" panose="02010609060101010101" pitchFamily="49" charset="-122"/>
                <a:ea typeface="楷体" panose="02010609060101010101" pitchFamily="49" charset="-122"/>
              </a:rPr>
              <a:t>装订成册，手续完备；</a:t>
            </a:r>
            <a:endParaRPr lang="zh-CN" altLang="en-US" sz="3000" b="1" dirty="0">
              <a:latin typeface="楷体" panose="02010609060101010101" pitchFamily="49" charset="-122"/>
              <a:ea typeface="楷体" panose="02010609060101010101" pitchFamily="49" charset="-122"/>
            </a:endParaRPr>
          </a:p>
          <a:p>
            <a:pPr marL="1367155" lvl="2" indent="-457200" eaLnBrk="1" hangingPunct="1">
              <a:lnSpc>
                <a:spcPct val="170000"/>
              </a:lnSpc>
              <a:spcBef>
                <a:spcPts val="25"/>
              </a:spcBef>
            </a:pPr>
            <a:r>
              <a:rPr lang="zh-CN" altLang="en-US" sz="3000" b="1" dirty="0">
                <a:latin typeface="楷体" panose="02010609060101010101" pitchFamily="49" charset="-122"/>
                <a:ea typeface="楷体" panose="02010609060101010101" pitchFamily="49" charset="-122"/>
              </a:rPr>
              <a:t>编制清单，归档保管；</a:t>
            </a:r>
            <a:endParaRPr lang="zh-CN" altLang="en-US" sz="3000" b="1" dirty="0">
              <a:latin typeface="楷体" panose="02010609060101010101" pitchFamily="49" charset="-122"/>
              <a:ea typeface="楷体" panose="02010609060101010101" pitchFamily="49" charset="-122"/>
            </a:endParaRPr>
          </a:p>
          <a:p>
            <a:pPr marL="1367155" lvl="2" indent="-457200" eaLnBrk="1" hangingPunct="1">
              <a:lnSpc>
                <a:spcPct val="170000"/>
              </a:lnSpc>
              <a:spcBef>
                <a:spcPts val="25"/>
              </a:spcBef>
            </a:pPr>
            <a:r>
              <a:rPr lang="zh-CN" altLang="en-US" sz="3000" b="1" dirty="0">
                <a:latin typeface="楷体" panose="02010609060101010101" pitchFamily="49" charset="-122"/>
                <a:ea typeface="楷体" panose="02010609060101010101" pitchFamily="49" charset="-122"/>
              </a:rPr>
              <a:t>妥善保存，期满销毁。</a:t>
            </a:r>
            <a:endParaRPr lang="zh-CN" altLang="en-US" sz="3000" b="1" dirty="0">
              <a:latin typeface="楷体" panose="02010609060101010101" pitchFamily="49" charset="-122"/>
              <a:ea typeface="楷体" panose="02010609060101010101" pitchFamily="49" charset="-122"/>
            </a:endParaRPr>
          </a:p>
        </p:txBody>
      </p:sp>
      <p:sp>
        <p:nvSpPr>
          <p:cNvPr id="101379" name="Rectangle 2"/>
          <p:cNvSpPr>
            <a:spLocks noGrp="1" noChangeArrowheads="1"/>
          </p:cNvSpPr>
          <p:nvPr/>
        </p:nvSpPr>
        <p:spPr>
          <a:xfrm>
            <a:off x="766233" y="304800"/>
            <a:ext cx="10668000" cy="676275"/>
          </a:xfrm>
          <a:prstGeom prst="rect">
            <a:avLst/>
          </a:prstGeom>
          <a:noFill/>
          <a:ln w="9525">
            <a:noFill/>
          </a:ln>
        </p:spPr>
        <p:txBody>
          <a:bodyPr vert="horz" wrap="square" lIns="91440" tIns="45720" rIns="91440" bIns="45720" numCol="1" anchor="ctr" anchorCtr="0" compatLnSpc="1"/>
          <a:lstStyle>
            <a:lvl1pPr algn="l" rtl="0" eaLnBrk="0" fontAlgn="base" hangingPunct="0">
              <a:spcBef>
                <a:spcPct val="0"/>
              </a:spcBef>
              <a:spcAft>
                <a:spcPct val="0"/>
              </a:spcAft>
              <a:defRPr sz="3400" b="1">
                <a:solidFill>
                  <a:schemeClr val="tx2"/>
                </a:solidFill>
                <a:latin typeface="+mj-lt"/>
                <a:ea typeface="+mj-ea"/>
                <a:cs typeface="+mj-cs"/>
              </a:defRPr>
            </a:lvl1pPr>
            <a:lvl2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2pPr>
            <a:lvl3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3pPr>
            <a:lvl4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4pPr>
            <a:lvl5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5pPr>
            <a:lvl6pPr marL="4572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6pPr>
            <a:lvl7pPr marL="9144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7pPr>
            <a:lvl8pPr marL="13716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8pPr>
            <a:lvl9pPr marL="18288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dirty="0" smtClean="0">
                <a:ln>
                  <a:noFill/>
                </a:ln>
                <a:solidFill>
                  <a:srgbClr val="FF0000"/>
                </a:solidFill>
                <a:effectLst/>
                <a:uLnTx/>
                <a:uFillTx/>
                <a:latin typeface="+mn-ea"/>
                <a:ea typeface="+mn-ea"/>
                <a:cs typeface="+mj-cs"/>
              </a:rPr>
              <a:t>第六节  会计账簿的更换与保管 </a:t>
            </a:r>
            <a:endParaRPr kumimoji="0" lang="zh-CN" altLang="en-US" sz="3200" b="1" i="0" u="none" strike="noStrike" kern="0" cap="none" spc="0" normalizeH="0" baseline="0" noProof="0" dirty="0" smtClean="0">
              <a:ln>
                <a:noFill/>
              </a:ln>
              <a:solidFill>
                <a:srgbClr val="FF0000"/>
              </a:solidFill>
              <a:effectLst/>
              <a:uLnTx/>
              <a:uFillTx/>
              <a:latin typeface="+mn-ea"/>
              <a:ea typeface="+mn-ea"/>
              <a:cs typeface="+mj-cs"/>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7" name="Rectangle 3"/>
          <p:cNvSpPr/>
          <p:nvPr>
            <p:ph idx="1"/>
          </p:nvPr>
        </p:nvSpPr>
        <p:spPr>
          <a:xfrm>
            <a:off x="781685" y="1196975"/>
            <a:ext cx="10541000" cy="4893945"/>
          </a:xfrm>
          <a:solidFill>
            <a:schemeClr val="bg1"/>
          </a:solidFill>
        </p:spPr>
        <p:txBody>
          <a:bodyPr vert="horz" wrap="square" lIns="91440" tIns="45720" rIns="91440" bIns="45720" anchor="t" anchorCtr="0"/>
          <a:p>
            <a:pPr eaLnBrk="1" hangingPunct="1">
              <a:lnSpc>
                <a:spcPct val="170000"/>
              </a:lnSpc>
              <a:spcBef>
                <a:spcPts val="25"/>
              </a:spcBef>
              <a:buNone/>
            </a:pPr>
            <a:r>
              <a:rPr lang="zh-CN" altLang="en-US" sz="2700" dirty="0">
                <a:solidFill>
                  <a:srgbClr val="FF0000"/>
                </a:solidFill>
                <a:latin typeface="黑体" panose="02010609060101010101" pitchFamily="49" charset="-122"/>
              </a:rPr>
              <a:t>二、会计账簿的保管</a:t>
            </a:r>
            <a:r>
              <a:rPr lang="en-US" altLang="zh-CN" sz="2700" dirty="0">
                <a:solidFill>
                  <a:srgbClr val="FF0000"/>
                </a:solidFill>
                <a:latin typeface="黑体" panose="02010609060101010101" pitchFamily="49" charset="-122"/>
              </a:rPr>
              <a:t>——</a:t>
            </a:r>
            <a:r>
              <a:rPr lang="zh-CN" altLang="en-US" sz="2700" dirty="0">
                <a:solidFill>
                  <a:srgbClr val="FF0000"/>
                </a:solidFill>
                <a:latin typeface="黑体" panose="02010609060101010101" pitchFamily="49" charset="-122"/>
              </a:rPr>
              <a:t>期限</a:t>
            </a:r>
            <a:endParaRPr lang="zh-CN" altLang="en-US" sz="2700" dirty="0">
              <a:solidFill>
                <a:srgbClr val="FF0000"/>
              </a:solidFill>
              <a:latin typeface="黑体" panose="02010609060101010101" pitchFamily="49" charset="-122"/>
            </a:endParaRPr>
          </a:p>
          <a:p>
            <a:pPr eaLnBrk="1" hangingPunct="1">
              <a:lnSpc>
                <a:spcPct val="170000"/>
              </a:lnSpc>
              <a:spcBef>
                <a:spcPts val="25"/>
              </a:spcBef>
              <a:buNone/>
            </a:pPr>
            <a:r>
              <a:rPr lang="en-US" altLang="zh-CN" sz="2700" noProof="0" dirty="0">
                <a:solidFill>
                  <a:srgbClr val="000000"/>
                </a:solidFill>
                <a:latin typeface="楷体" panose="02010609060101010101" pitchFamily="49" charset="-122"/>
                <a:ea typeface="楷体" panose="02010609060101010101" pitchFamily="49" charset="-122"/>
                <a:sym typeface="+mn-ea"/>
              </a:rPr>
              <a:t>2016</a:t>
            </a:r>
            <a:r>
              <a:rPr lang="zh-CN" altLang="en-US" sz="2700" noProof="0" dirty="0">
                <a:solidFill>
                  <a:srgbClr val="000000"/>
                </a:solidFill>
                <a:latin typeface="楷体" panose="02010609060101010101" pitchFamily="49" charset="-122"/>
                <a:ea typeface="楷体" panose="02010609060101010101" pitchFamily="49" charset="-122"/>
                <a:sym typeface="+mn-ea"/>
              </a:rPr>
              <a:t>年</a:t>
            </a:r>
            <a:r>
              <a:rPr lang="en-US" altLang="zh-CN" sz="2700" noProof="0" dirty="0">
                <a:solidFill>
                  <a:srgbClr val="000000"/>
                </a:solidFill>
                <a:latin typeface="楷体" panose="02010609060101010101" pitchFamily="49" charset="-122"/>
                <a:ea typeface="楷体" panose="02010609060101010101" pitchFamily="49" charset="-122"/>
                <a:sym typeface="+mn-ea"/>
              </a:rPr>
              <a:t>1</a:t>
            </a:r>
            <a:r>
              <a:rPr lang="zh-CN" altLang="en-US" sz="2700" noProof="0" dirty="0">
                <a:solidFill>
                  <a:srgbClr val="000000"/>
                </a:solidFill>
                <a:latin typeface="楷体" panose="02010609060101010101" pitchFamily="49" charset="-122"/>
                <a:ea typeface="楷体" panose="02010609060101010101" pitchFamily="49" charset="-122"/>
                <a:sym typeface="+mn-ea"/>
              </a:rPr>
              <a:t>月实施的新</a:t>
            </a:r>
            <a:r>
              <a:rPr lang="en-US" altLang="zh-CN" sz="2700" noProof="0" dirty="0">
                <a:solidFill>
                  <a:srgbClr val="000000"/>
                </a:solidFill>
                <a:latin typeface="楷体" panose="02010609060101010101" pitchFamily="49" charset="-122"/>
                <a:ea typeface="楷体" panose="02010609060101010101" pitchFamily="49" charset="-122"/>
                <a:sym typeface="+mn-ea"/>
              </a:rPr>
              <a:t>《</a:t>
            </a:r>
            <a:r>
              <a:rPr lang="zh-CN" altLang="en-US" sz="2700" noProof="0" dirty="0">
                <a:solidFill>
                  <a:srgbClr val="000000"/>
                </a:solidFill>
                <a:latin typeface="楷体" panose="02010609060101010101" pitchFamily="49" charset="-122"/>
                <a:ea typeface="楷体" panose="02010609060101010101" pitchFamily="49" charset="-122"/>
                <a:sym typeface="+mn-ea"/>
              </a:rPr>
              <a:t>会计档案管理办法</a:t>
            </a:r>
            <a:r>
              <a:rPr lang="en-US" altLang="zh-CN" sz="2700" noProof="0" dirty="0">
                <a:solidFill>
                  <a:srgbClr val="000000"/>
                </a:solidFill>
                <a:latin typeface="楷体" panose="02010609060101010101" pitchFamily="49" charset="-122"/>
                <a:ea typeface="楷体" panose="02010609060101010101" pitchFamily="49" charset="-122"/>
                <a:sym typeface="+mn-ea"/>
              </a:rPr>
              <a:t>》</a:t>
            </a:r>
            <a:r>
              <a:rPr lang="zh-CN" altLang="en-US" sz="2700" noProof="0" dirty="0">
                <a:solidFill>
                  <a:srgbClr val="000000"/>
                </a:solidFill>
                <a:latin typeface="楷体" panose="02010609060101010101" pitchFamily="49" charset="-122"/>
                <a:ea typeface="楷体" panose="02010609060101010101" pitchFamily="49" charset="-122"/>
                <a:sym typeface="+mn-ea"/>
              </a:rPr>
              <a:t>：</a:t>
            </a:r>
            <a:endParaRPr lang="zh-CN" altLang="en-US" sz="2700" dirty="0">
              <a:solidFill>
                <a:srgbClr val="FF0000"/>
              </a:solidFill>
              <a:latin typeface="黑体" panose="02010609060101010101" pitchFamily="49" charset="-122"/>
            </a:endParaRPr>
          </a:p>
          <a:p>
            <a:pPr eaLnBrk="1" hangingPunct="1">
              <a:lnSpc>
                <a:spcPct val="170000"/>
              </a:lnSpc>
              <a:spcBef>
                <a:spcPts val="25"/>
              </a:spcBef>
              <a:buClr>
                <a:srgbClr val="FF0000"/>
              </a:buClr>
              <a:buFont typeface="Wingdings" panose="05000000000000000000" charset="0"/>
              <a:buChar char="p"/>
            </a:pPr>
            <a:r>
              <a:rPr lang="zh-CN" altLang="en-US" sz="2700" dirty="0">
                <a:latin typeface="楷体" panose="02010609060101010101" pitchFamily="49" charset="-122"/>
                <a:ea typeface="楷体" panose="02010609060101010101" pitchFamily="49" charset="-122"/>
              </a:rPr>
              <a:t>一般日记账、明细账、总账、日记账、辅助账簿、会计档案移交清册保管期限</a:t>
            </a:r>
            <a:r>
              <a:rPr lang="en-US" altLang="zh-CN" sz="2700" dirty="0">
                <a:latin typeface="楷体" panose="02010609060101010101" pitchFamily="49" charset="-122"/>
                <a:ea typeface="楷体" panose="02010609060101010101" pitchFamily="49" charset="-122"/>
              </a:rPr>
              <a:t>30</a:t>
            </a:r>
            <a:r>
              <a:rPr lang="zh-CN" altLang="en-US" sz="2700" dirty="0">
                <a:latin typeface="楷体" panose="02010609060101010101" pitchFamily="49" charset="-122"/>
                <a:ea typeface="楷体" panose="02010609060101010101" pitchFamily="49" charset="-122"/>
              </a:rPr>
              <a:t>年；</a:t>
            </a:r>
            <a:endParaRPr lang="zh-CN" altLang="en-US" sz="2700" dirty="0">
              <a:latin typeface="楷体" panose="02010609060101010101" pitchFamily="49" charset="-122"/>
              <a:ea typeface="楷体" panose="02010609060101010101" pitchFamily="49" charset="-122"/>
            </a:endParaRPr>
          </a:p>
          <a:p>
            <a:pPr eaLnBrk="1" hangingPunct="1">
              <a:lnSpc>
                <a:spcPct val="170000"/>
              </a:lnSpc>
              <a:spcBef>
                <a:spcPts val="25"/>
              </a:spcBef>
              <a:buClr>
                <a:srgbClr val="FF0000"/>
              </a:buClr>
              <a:buFont typeface="Wingdings" panose="05000000000000000000" charset="0"/>
              <a:buChar char="p"/>
            </a:pPr>
            <a:r>
              <a:rPr lang="zh-CN" altLang="en-US" sz="2700" dirty="0">
                <a:latin typeface="楷体" panose="02010609060101010101" pitchFamily="49" charset="-122"/>
                <a:ea typeface="楷体" panose="02010609060101010101" pitchFamily="49" charset="-122"/>
              </a:rPr>
              <a:t>固定资产卡片在固定资产清理报废后保存</a:t>
            </a:r>
            <a:r>
              <a:rPr lang="en-US" altLang="zh-CN" sz="2700" dirty="0">
                <a:latin typeface="楷体" panose="02010609060101010101" pitchFamily="49" charset="-122"/>
                <a:ea typeface="楷体" panose="02010609060101010101" pitchFamily="49" charset="-122"/>
              </a:rPr>
              <a:t>5</a:t>
            </a:r>
            <a:r>
              <a:rPr lang="zh-CN" altLang="en-US" sz="2700" dirty="0">
                <a:latin typeface="楷体" panose="02010609060101010101" pitchFamily="49" charset="-122"/>
                <a:ea typeface="楷体" panose="02010609060101010101" pitchFamily="49" charset="-122"/>
              </a:rPr>
              <a:t>年；</a:t>
            </a:r>
            <a:endParaRPr lang="zh-CN" altLang="en-US" sz="2700" dirty="0">
              <a:latin typeface="楷体" panose="02010609060101010101" pitchFamily="49" charset="-122"/>
              <a:ea typeface="楷体" panose="02010609060101010101" pitchFamily="49" charset="-122"/>
            </a:endParaRPr>
          </a:p>
          <a:p>
            <a:pPr eaLnBrk="1" hangingPunct="1">
              <a:lnSpc>
                <a:spcPct val="170000"/>
              </a:lnSpc>
              <a:spcBef>
                <a:spcPts val="25"/>
              </a:spcBef>
              <a:buClr>
                <a:srgbClr val="FF0000"/>
              </a:buClr>
              <a:buFont typeface="Wingdings" panose="05000000000000000000" charset="0"/>
              <a:buChar char="p"/>
            </a:pPr>
            <a:r>
              <a:rPr lang="zh-CN" altLang="en-US" sz="2700" dirty="0">
                <a:latin typeface="楷体" panose="02010609060101010101" pitchFamily="49" charset="-122"/>
                <a:ea typeface="楷体" panose="02010609060101010101" pitchFamily="49" charset="-122"/>
              </a:rPr>
              <a:t>银行存款余额调节表、银行对账单、纳税申报表、中期财务报告（月、季、半年）保存</a:t>
            </a:r>
            <a:r>
              <a:rPr lang="en-US" altLang="zh-CN" sz="2700" dirty="0">
                <a:latin typeface="楷体" panose="02010609060101010101" pitchFamily="49" charset="-122"/>
                <a:ea typeface="楷体" panose="02010609060101010101" pitchFamily="49" charset="-122"/>
              </a:rPr>
              <a:t>10</a:t>
            </a:r>
            <a:r>
              <a:rPr lang="zh-CN" altLang="en-US" sz="2700" dirty="0">
                <a:latin typeface="楷体" panose="02010609060101010101" pitchFamily="49" charset="-122"/>
                <a:ea typeface="楷体" panose="02010609060101010101" pitchFamily="49" charset="-122"/>
              </a:rPr>
              <a:t>年。</a:t>
            </a:r>
            <a:endParaRPr lang="zh-CN" altLang="en-US" sz="2700" dirty="0">
              <a:latin typeface="楷体" panose="02010609060101010101" pitchFamily="49" charset="-122"/>
              <a:ea typeface="楷体" panose="02010609060101010101" pitchFamily="49" charset="-122"/>
            </a:endParaRPr>
          </a:p>
        </p:txBody>
      </p:sp>
      <p:sp>
        <p:nvSpPr>
          <p:cNvPr id="101379" name="Rectangle 2"/>
          <p:cNvSpPr>
            <a:spLocks noGrp="1" noChangeArrowheads="1"/>
          </p:cNvSpPr>
          <p:nvPr/>
        </p:nvSpPr>
        <p:spPr>
          <a:xfrm>
            <a:off x="766233" y="304800"/>
            <a:ext cx="10668000" cy="676275"/>
          </a:xfrm>
          <a:prstGeom prst="rect">
            <a:avLst/>
          </a:prstGeom>
          <a:noFill/>
          <a:ln w="9525">
            <a:noFill/>
          </a:ln>
        </p:spPr>
        <p:txBody>
          <a:bodyPr vert="horz" wrap="square" lIns="91440" tIns="45720" rIns="91440" bIns="45720" numCol="1" anchor="ctr" anchorCtr="0" compatLnSpc="1"/>
          <a:lstStyle>
            <a:lvl1pPr algn="l" rtl="0" eaLnBrk="0" fontAlgn="base" hangingPunct="0">
              <a:spcBef>
                <a:spcPct val="0"/>
              </a:spcBef>
              <a:spcAft>
                <a:spcPct val="0"/>
              </a:spcAft>
              <a:defRPr sz="3400" b="1">
                <a:solidFill>
                  <a:schemeClr val="tx2"/>
                </a:solidFill>
                <a:latin typeface="+mj-lt"/>
                <a:ea typeface="+mj-ea"/>
                <a:cs typeface="+mj-cs"/>
              </a:defRPr>
            </a:lvl1pPr>
            <a:lvl2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2pPr>
            <a:lvl3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3pPr>
            <a:lvl4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4pPr>
            <a:lvl5pPr algn="l" rtl="0" eaLnBrk="0" fontAlgn="base" hangingPunct="0">
              <a:spcBef>
                <a:spcPct val="0"/>
              </a:spcBef>
              <a:spcAft>
                <a:spcPct val="0"/>
              </a:spcAft>
              <a:defRPr sz="3400" b="1">
                <a:solidFill>
                  <a:schemeClr val="tx2"/>
                </a:solidFill>
                <a:latin typeface="Verdana" panose="020B0604030504040204" pitchFamily="34" charset="0"/>
                <a:ea typeface="黑体" panose="02010609060101010101" pitchFamily="49" charset="-122"/>
              </a:defRPr>
            </a:lvl5pPr>
            <a:lvl6pPr marL="4572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6pPr>
            <a:lvl7pPr marL="9144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7pPr>
            <a:lvl8pPr marL="13716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8pPr>
            <a:lvl9pPr marL="1828800" algn="l" rtl="0" fontAlgn="base">
              <a:spcBef>
                <a:spcPct val="0"/>
              </a:spcBef>
              <a:spcAft>
                <a:spcPct val="0"/>
              </a:spcAft>
              <a:defRPr sz="3400" b="1">
                <a:solidFill>
                  <a:schemeClr val="tx2"/>
                </a:solidFill>
                <a:latin typeface="Verdana" panose="020B0604030504040204" pitchFamily="34" charset="0"/>
                <a:ea typeface="黑体" panose="02010609060101010101" pitchFamily="49"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dirty="0" smtClean="0">
                <a:ln>
                  <a:noFill/>
                </a:ln>
                <a:solidFill>
                  <a:srgbClr val="FF0000"/>
                </a:solidFill>
                <a:effectLst/>
                <a:uLnTx/>
                <a:uFillTx/>
                <a:latin typeface="+mn-ea"/>
                <a:ea typeface="+mn-ea"/>
                <a:cs typeface="+mj-cs"/>
              </a:rPr>
              <a:t>第六节  会计账簿的更换与保管 </a:t>
            </a:r>
            <a:endParaRPr kumimoji="0" lang="zh-CN" altLang="en-US" sz="3200" b="1" i="0" u="none" strike="noStrike" kern="0" cap="none" spc="0" normalizeH="0" baseline="0" noProof="0" dirty="0" smtClean="0">
              <a:ln>
                <a:noFill/>
              </a:ln>
              <a:solidFill>
                <a:srgbClr val="FF0000"/>
              </a:solidFill>
              <a:effectLst/>
              <a:uLnTx/>
              <a:uFillTx/>
              <a:latin typeface="+mn-ea"/>
              <a:ea typeface="+mn-ea"/>
              <a:cs typeface="+mj-cs"/>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4"/>
          <p:cNvSpPr>
            <a:spLocks noChangeArrowheads="1"/>
          </p:cNvSpPr>
          <p:nvPr>
            <p:custDataLst>
              <p:tags r:id="rId1"/>
            </p:custDataLst>
          </p:nvPr>
        </p:nvSpPr>
        <p:spPr bwMode="auto">
          <a:xfrm>
            <a:off x="3719513" y="1930400"/>
            <a:ext cx="4895850" cy="1398588"/>
          </a:xfrm>
          <a:prstGeom prst="rect">
            <a:avLst/>
          </a:prstGeom>
          <a:solidFill>
            <a:schemeClr val="accent1"/>
          </a:solidFill>
          <a:ln>
            <a:noFill/>
          </a:ln>
        </p:spPr>
        <p:txBody>
          <a:bodyPr anchor="ct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Arial Narrow" panose="020B0606020202030204" pitchFamily="3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Arial Narrow" panose="020B0606020202030204" pitchFamily="3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Arial Narrow" panose="020B0606020202030204" pitchFamily="3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Arial Narrow" panose="020B0606020202030204" pitchFamily="34" charset="0"/>
                <a:ea typeface="微软雅黑" panose="020B0503020204020204"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sz="80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ea"/>
                <a:sym typeface="微软雅黑" panose="020B0503020204020204" charset="-122"/>
              </a:rPr>
              <a:t>THANKS</a:t>
            </a:r>
            <a:endParaRPr kumimoji="0" lang="zh-CN" altLang="en-US" sz="80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ea"/>
              <a:sym typeface="微软雅黑" panose="020B0503020204020204" charset="-122"/>
            </a:endParaRPr>
          </a:p>
        </p:txBody>
      </p:sp>
      <p:sp>
        <p:nvSpPr>
          <p:cNvPr id="4" name="文本占位符 69"/>
          <p:cNvSpPr txBox="1"/>
          <p:nvPr/>
        </p:nvSpPr>
        <p:spPr>
          <a:xfrm>
            <a:off x="3028950" y="4792663"/>
            <a:ext cx="1295400" cy="503238"/>
          </a:xfrm>
          <a:prstGeom prst="rect">
            <a:avLst/>
          </a:prstGeom>
        </p:spPr>
        <p:txBody>
          <a:bodyPr/>
          <a:lstStyle>
            <a:lvl1pPr marL="228600" indent="-228600" algn="l" defTabSz="91376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3765" rtl="0" eaLnBrk="1" fontAlgn="auto" latinLnBrk="0" hangingPunct="1">
              <a:lnSpc>
                <a:spcPct val="90000"/>
              </a:lnSpc>
              <a:spcBef>
                <a:spcPts val="1000"/>
              </a:spcBef>
              <a:spcAft>
                <a:spcPts val="0"/>
              </a:spcAft>
              <a:buClrTx/>
              <a:buSzTx/>
              <a:buFont typeface="Arial" panose="020B0604020202020204" pitchFamily="34" charset="0"/>
              <a:buNone/>
              <a:defRPr/>
            </a:pPr>
            <a:endParaRPr kumimoji="0" lang="zh-CN" altLang="en-US" sz="2800" b="0" i="0" u="none" strike="noStrike" kern="1200" cap="none" spc="0" normalizeH="0" baseline="0" noProof="0" dirty="0">
              <a:ln>
                <a:noFill/>
              </a:ln>
              <a:solidFill>
                <a:schemeClr val="tx1"/>
              </a:solidFill>
              <a:effectLst/>
              <a:uLnTx/>
              <a:uFillTx/>
              <a:latin typeface="微软雅黑" panose="020B0503020204020204" charset="-122"/>
              <a:ea typeface="+mn-ea"/>
              <a:cs typeface="+mn-ea"/>
              <a:sym typeface="微软雅黑" panose="020B050302020402020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000000"/>
                                          </p:val>
                                        </p:tav>
                                        <p:tav tm="100000">
                                          <p:val>
                                            <p:strVal val="#ppt_w"/>
                                          </p:val>
                                        </p:tav>
                                      </p:tavLst>
                                    </p:anim>
                                    <p:anim calcmode="lin" valueType="num">
                                      <p:cBhvr>
                                        <p:cTn id="8" dur="500" fill="hold"/>
                                        <p:tgtEl>
                                          <p:spTgt spid="2"/>
                                        </p:tgtEl>
                                        <p:attrNameLst>
                                          <p:attrName>ppt_h</p:attrName>
                                        </p:attrNameLst>
                                      </p:cBhvr>
                                      <p:tavLst>
                                        <p:tav tm="0">
                                          <p:val>
                                            <p:fltVal val="0.000000"/>
                                          </p:val>
                                        </p:tav>
                                        <p:tav tm="100000">
                                          <p:val>
                                            <p:strVal val="#ppt_h"/>
                                          </p:val>
                                        </p:tav>
                                      </p:tavLst>
                                    </p:anim>
                                    <p:animEffect transition="in" filter="fade">
                                      <p:cBhvr>
                                        <p:cTn id="9" dur="500"/>
                                        <p:tgtEl>
                                          <p:spTgt spid="2"/>
                                        </p:tgtEl>
                                      </p:cBhvr>
                                    </p:animEffect>
                                  </p:childTnLst>
                                </p:cTn>
                              </p:par>
                              <p:par>
                                <p:cTn id="10" presetID="10" presetClass="entr" presetSubtype="0" fill="hold" nodeType="withEffect">
                                  <p:stCondLst>
                                    <p:cond delay="1250"/>
                                  </p:stCondLst>
                                  <p:iterate type="wd">
                                    <p:tmPct val="10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第一节 </a:t>
            </a:r>
            <a:r>
              <a:rPr lang="zh-CN" altLang="en-US" sz="3200" dirty="0">
                <a:solidFill>
                  <a:srgbClr val="FF0000"/>
                </a:solidFill>
              </a:rPr>
              <a:t>会计账簿的概念、意义和分类</a:t>
            </a:r>
            <a:endParaRPr lang="zh-CN" altLang="en-US" sz="3200" dirty="0">
              <a:solidFill>
                <a:srgbClr val="FF0000"/>
              </a:solidFill>
            </a:endParaRPr>
          </a:p>
        </p:txBody>
      </p:sp>
      <p:sp>
        <p:nvSpPr>
          <p:cNvPr id="36866" name="Rectangle 3"/>
          <p:cNvSpPr/>
          <p:nvPr>
            <p:ph idx="1"/>
          </p:nvPr>
        </p:nvSpPr>
        <p:spPr>
          <a:xfrm>
            <a:off x="949325" y="1152525"/>
            <a:ext cx="10401935" cy="2219325"/>
          </a:xfrm>
        </p:spPr>
        <p:txBody>
          <a:bodyPr vert="horz" wrap="square" lIns="91440" tIns="45720" rIns="91440" bIns="45720" anchor="t" anchorCtr="0"/>
          <a:p>
            <a:pPr eaLnBrk="1" hangingPunct="1">
              <a:lnSpc>
                <a:spcPct val="150000"/>
              </a:lnSpc>
              <a:spcBef>
                <a:spcPct val="0"/>
              </a:spcBef>
            </a:pPr>
            <a:r>
              <a:rPr lang="en-US" altLang="zh-CN" sz="3000" dirty="0">
                <a:solidFill>
                  <a:srgbClr val="FF0000"/>
                </a:solidFill>
                <a:latin typeface="黑体" panose="02010609060101010101" pitchFamily="49" charset="-122"/>
              </a:rPr>
              <a:t>2</a:t>
            </a:r>
            <a:r>
              <a:rPr lang="en-US" altLang="en-US" sz="3000" dirty="0">
                <a:solidFill>
                  <a:srgbClr val="FF0000"/>
                </a:solidFill>
                <a:latin typeface="黑体" panose="02010609060101010101" pitchFamily="49" charset="-122"/>
              </a:rPr>
              <a:t>．</a:t>
            </a:r>
            <a:r>
              <a:rPr lang="zh-CN" altLang="en-US" sz="3000" dirty="0">
                <a:solidFill>
                  <a:srgbClr val="FF0000"/>
                </a:solidFill>
                <a:latin typeface="黑体" panose="02010609060101010101" pitchFamily="49" charset="-122"/>
              </a:rPr>
              <a:t>分类账簿</a:t>
            </a:r>
            <a:endParaRPr lang="zh-CN" altLang="en-US" sz="3000" dirty="0">
              <a:solidFill>
                <a:srgbClr val="FF0000"/>
              </a:solidFill>
              <a:latin typeface="黑体" panose="02010609060101010101" pitchFamily="49" charset="-122"/>
            </a:endParaRPr>
          </a:p>
          <a:p>
            <a:pPr lvl="1" indent="-436245" eaLnBrk="1" hangingPunct="1">
              <a:lnSpc>
                <a:spcPct val="150000"/>
              </a:lnSpc>
              <a:spcBef>
                <a:spcPct val="0"/>
              </a:spcBef>
            </a:pPr>
            <a:r>
              <a:rPr lang="zh-CN" altLang="en-US" sz="3000" b="1" dirty="0">
                <a:latin typeface="楷体" panose="02010609060101010101" pitchFamily="49" charset="-122"/>
                <a:ea typeface="楷体" panose="02010609060101010101" pitchFamily="49" charset="-122"/>
              </a:rPr>
              <a:t>指对全部经济业务按照</a:t>
            </a:r>
            <a:r>
              <a:rPr lang="zh-CN" altLang="en-US" sz="3000" b="1" dirty="0">
                <a:solidFill>
                  <a:srgbClr val="0000CC"/>
                </a:solidFill>
                <a:latin typeface="楷体" panose="02010609060101010101" pitchFamily="49" charset="-122"/>
                <a:ea typeface="楷体" panose="02010609060101010101" pitchFamily="49" charset="-122"/>
              </a:rPr>
              <a:t>总分类科目</a:t>
            </a:r>
            <a:r>
              <a:rPr lang="zh-CN" altLang="en-US" sz="3000" b="1" dirty="0">
                <a:latin typeface="楷体" panose="02010609060101010101" pitchFamily="49" charset="-122"/>
                <a:ea typeface="楷体" panose="02010609060101010101" pitchFamily="49" charset="-122"/>
              </a:rPr>
              <a:t>和</a:t>
            </a:r>
            <a:r>
              <a:rPr lang="zh-CN" altLang="en-US" sz="3000" b="1" dirty="0">
                <a:solidFill>
                  <a:srgbClr val="0000CC"/>
                </a:solidFill>
                <a:latin typeface="楷体" panose="02010609060101010101" pitchFamily="49" charset="-122"/>
                <a:ea typeface="楷体" panose="02010609060101010101" pitchFamily="49" charset="-122"/>
              </a:rPr>
              <a:t>明细分类科目</a:t>
            </a:r>
            <a:r>
              <a:rPr lang="zh-CN" altLang="en-US" sz="3000" b="1" dirty="0">
                <a:latin typeface="楷体" panose="02010609060101010101" pitchFamily="49" charset="-122"/>
                <a:ea typeface="楷体" panose="02010609060101010101" pitchFamily="49" charset="-122"/>
              </a:rPr>
              <a:t>设置和登记的账簿。 </a:t>
            </a:r>
            <a:endParaRPr lang="zh-CN" altLang="en-US" sz="3000" b="1" dirty="0">
              <a:latin typeface="楷体" panose="02010609060101010101" pitchFamily="49" charset="-122"/>
              <a:ea typeface="楷体" panose="02010609060101010101" pitchFamily="49" charset="-122"/>
            </a:endParaRPr>
          </a:p>
        </p:txBody>
      </p:sp>
      <p:sp>
        <p:nvSpPr>
          <p:cNvPr id="522247" name="Text Box 7"/>
          <p:cNvSpPr txBox="1"/>
          <p:nvPr/>
        </p:nvSpPr>
        <p:spPr>
          <a:xfrm>
            <a:off x="1809750" y="3371850"/>
            <a:ext cx="8715375" cy="3441700"/>
          </a:xfrm>
          <a:prstGeom prst="rect">
            <a:avLst/>
          </a:prstGeom>
          <a:solidFill>
            <a:srgbClr val="CCFFCC"/>
          </a:solidFill>
          <a:ln w="9525">
            <a:noFill/>
          </a:ln>
        </p:spPr>
        <p:txBody>
          <a:bodyPr anchor="t" anchorCtr="0"/>
          <a:p>
            <a:pPr algn="just" eaLnBrk="0" hangingPunct="0"/>
            <a:endParaRPr lang="zh-CN" altLang="zh-CN" sz="3000" b="0" dirty="0">
              <a:latin typeface="Times New Roman" panose="02020603050405020304" pitchFamily="18" charset="0"/>
              <a:ea typeface="宋体" panose="02010600030101010101" pitchFamily="2" charset="-122"/>
            </a:endParaRPr>
          </a:p>
        </p:txBody>
      </p:sp>
      <p:sp>
        <p:nvSpPr>
          <p:cNvPr id="522248" name="Text Box 8"/>
          <p:cNvSpPr txBox="1"/>
          <p:nvPr/>
        </p:nvSpPr>
        <p:spPr>
          <a:xfrm>
            <a:off x="5016500" y="3449638"/>
            <a:ext cx="5580063" cy="1428750"/>
          </a:xfrm>
          <a:prstGeom prst="rect">
            <a:avLst/>
          </a:prstGeom>
          <a:solidFill>
            <a:schemeClr val="bg1"/>
          </a:solidFill>
          <a:ln w="38100" cap="flat" cmpd="sng">
            <a:solidFill>
              <a:srgbClr val="C00000"/>
            </a:solidFill>
            <a:prstDash val="solid"/>
            <a:miter/>
            <a:headEnd type="none" w="med" len="med"/>
            <a:tailEnd type="none" w="med" len="med"/>
          </a:ln>
        </p:spPr>
        <p:txBody>
          <a:bodyPr anchor="t" anchorCtr="0"/>
          <a:p>
            <a:pPr algn="just" eaLnBrk="0" hangingPunct="0">
              <a:lnSpc>
                <a:spcPct val="150000"/>
              </a:lnSpc>
            </a:pPr>
            <a:r>
              <a:rPr lang="zh-CN" altLang="en-US" sz="3000" dirty="0">
                <a:latin typeface="仿宋" panose="02010609060101010101" pitchFamily="49" charset="-122"/>
                <a:ea typeface="仿宋" panose="02010609060101010101" pitchFamily="49" charset="-122"/>
              </a:rPr>
              <a:t>按总分类科目开设，分类登记，提供总括核算资料。</a:t>
            </a:r>
            <a:endParaRPr lang="zh-CN" altLang="en-US" sz="3000" dirty="0">
              <a:latin typeface="仿宋" panose="02010609060101010101" pitchFamily="49" charset="-122"/>
              <a:ea typeface="仿宋" panose="02010609060101010101" pitchFamily="49" charset="-122"/>
            </a:endParaRPr>
          </a:p>
        </p:txBody>
      </p:sp>
      <p:grpSp>
        <p:nvGrpSpPr>
          <p:cNvPr id="2" name="Group 9"/>
          <p:cNvGrpSpPr/>
          <p:nvPr/>
        </p:nvGrpSpPr>
        <p:grpSpPr>
          <a:xfrm>
            <a:off x="3503613" y="3436938"/>
            <a:ext cx="1423987" cy="1800225"/>
            <a:chOff x="3060" y="10332"/>
            <a:chExt cx="1277" cy="1560"/>
          </a:xfrm>
        </p:grpSpPr>
        <p:sp>
          <p:nvSpPr>
            <p:cNvPr id="36870" name="AutoShape 10"/>
            <p:cNvSpPr/>
            <p:nvPr/>
          </p:nvSpPr>
          <p:spPr>
            <a:xfrm>
              <a:off x="3060" y="10332"/>
              <a:ext cx="1260" cy="1560"/>
            </a:xfrm>
            <a:prstGeom prst="cube">
              <a:avLst>
                <a:gd name="adj" fmla="val 3032"/>
              </a:avLst>
            </a:prstGeom>
            <a:solidFill>
              <a:srgbClr val="0000CC"/>
            </a:solidFill>
            <a:ln w="9525" cap="flat" cmpd="sng">
              <a:solidFill>
                <a:srgbClr val="000000"/>
              </a:solidFill>
              <a:prstDash val="solid"/>
              <a:miter/>
              <a:headEnd type="none" w="med" len="med"/>
              <a:tailEnd type="none" w="med" len="med"/>
            </a:ln>
          </p:spPr>
          <p:txBody>
            <a:bodyPr anchor="t" anchorCtr="0"/>
            <a:p>
              <a:endParaRPr lang="zh-CN" altLang="en-US" sz="3000" dirty="0">
                <a:latin typeface="Arial" panose="020B0604020202020204" pitchFamily="34" charset="0"/>
                <a:ea typeface="宋体" panose="02010600030101010101" pitchFamily="2" charset="-122"/>
              </a:endParaRPr>
            </a:p>
          </p:txBody>
        </p:sp>
        <p:sp>
          <p:nvSpPr>
            <p:cNvPr id="36871" name="Text Box 11"/>
            <p:cNvSpPr txBox="1"/>
            <p:nvPr/>
          </p:nvSpPr>
          <p:spPr>
            <a:xfrm>
              <a:off x="3060" y="10488"/>
              <a:ext cx="1277" cy="468"/>
            </a:xfrm>
            <a:prstGeom prst="rect">
              <a:avLst/>
            </a:prstGeom>
            <a:solidFill>
              <a:schemeClr val="bg1"/>
            </a:solidFill>
            <a:ln w="9525">
              <a:noFill/>
            </a:ln>
          </p:spPr>
          <p:txBody>
            <a:bodyPr anchor="t" anchorCtr="0"/>
            <a:p>
              <a:pPr algn="ctr" eaLnBrk="0" hangingPunct="0"/>
              <a:r>
                <a:rPr lang="zh-CN" altLang="en-US" sz="3000" dirty="0">
                  <a:solidFill>
                    <a:srgbClr val="6600CC"/>
                  </a:solidFill>
                  <a:latin typeface="楷体" panose="02010609060101010101" pitchFamily="49" charset="-122"/>
                  <a:ea typeface="楷体" panose="02010609060101010101" pitchFamily="49" charset="-122"/>
                </a:rPr>
                <a:t>总 账</a:t>
              </a:r>
              <a:endParaRPr lang="zh-CN" altLang="en-US" sz="3000" dirty="0">
                <a:solidFill>
                  <a:srgbClr val="6600CC"/>
                </a:solidFill>
                <a:latin typeface="楷体" panose="02010609060101010101" pitchFamily="49" charset="-122"/>
                <a:ea typeface="楷体" panose="02010609060101010101" pitchFamily="49" charset="-122"/>
              </a:endParaRPr>
            </a:p>
          </p:txBody>
        </p:sp>
      </p:grpSp>
      <p:grpSp>
        <p:nvGrpSpPr>
          <p:cNvPr id="3" name="Group 12"/>
          <p:cNvGrpSpPr/>
          <p:nvPr/>
        </p:nvGrpSpPr>
        <p:grpSpPr>
          <a:xfrm>
            <a:off x="1774825" y="4157663"/>
            <a:ext cx="1265238" cy="1800225"/>
            <a:chOff x="5220" y="3780"/>
            <a:chExt cx="1260" cy="1560"/>
          </a:xfrm>
        </p:grpSpPr>
        <p:sp>
          <p:nvSpPr>
            <p:cNvPr id="36873" name="AutoShape 13"/>
            <p:cNvSpPr/>
            <p:nvPr/>
          </p:nvSpPr>
          <p:spPr>
            <a:xfrm>
              <a:off x="5220" y="3780"/>
              <a:ext cx="1260" cy="1560"/>
            </a:xfrm>
            <a:prstGeom prst="cube">
              <a:avLst>
                <a:gd name="adj" fmla="val 3032"/>
              </a:avLst>
            </a:prstGeom>
            <a:solidFill>
              <a:srgbClr val="0000CC"/>
            </a:solidFill>
            <a:ln w="9525" cap="flat" cmpd="sng">
              <a:solidFill>
                <a:srgbClr val="000000"/>
              </a:solidFill>
              <a:prstDash val="solid"/>
              <a:miter/>
              <a:headEnd type="none" w="med" len="med"/>
              <a:tailEnd type="none" w="med" len="med"/>
            </a:ln>
          </p:spPr>
          <p:txBody>
            <a:bodyPr anchor="t" anchorCtr="0"/>
            <a:p>
              <a:endParaRPr lang="zh-CN" altLang="en-US" sz="3000" dirty="0">
                <a:latin typeface="楷体" panose="02010609060101010101" pitchFamily="49" charset="-122"/>
                <a:ea typeface="楷体" panose="02010609060101010101" pitchFamily="49" charset="-122"/>
              </a:endParaRPr>
            </a:p>
          </p:txBody>
        </p:sp>
        <p:sp>
          <p:nvSpPr>
            <p:cNvPr id="36874" name="Text Box 14"/>
            <p:cNvSpPr txBox="1"/>
            <p:nvPr/>
          </p:nvSpPr>
          <p:spPr>
            <a:xfrm>
              <a:off x="5255" y="4043"/>
              <a:ext cx="1225" cy="901"/>
            </a:xfrm>
            <a:prstGeom prst="rect">
              <a:avLst/>
            </a:prstGeom>
            <a:solidFill>
              <a:schemeClr val="bg1"/>
            </a:solidFill>
            <a:ln w="9525">
              <a:noFill/>
            </a:ln>
          </p:spPr>
          <p:txBody>
            <a:bodyPr anchor="t" anchorCtr="0"/>
            <a:p>
              <a:pPr algn="ctr" eaLnBrk="0" hangingPunct="0"/>
              <a:r>
                <a:rPr lang="zh-CN" altLang="en-US" sz="3000" dirty="0">
                  <a:solidFill>
                    <a:srgbClr val="FF0000"/>
                  </a:solidFill>
                  <a:latin typeface="黑体" panose="02010609060101010101" pitchFamily="49" charset="-122"/>
                  <a:ea typeface="黑体" panose="02010609060101010101" pitchFamily="49" charset="-122"/>
                </a:rPr>
                <a:t>分类</a:t>
              </a:r>
              <a:endParaRPr lang="zh-CN" altLang="en-US" sz="3000" dirty="0">
                <a:solidFill>
                  <a:srgbClr val="FF0000"/>
                </a:solidFill>
                <a:latin typeface="黑体" panose="02010609060101010101" pitchFamily="49" charset="-122"/>
                <a:ea typeface="黑体" panose="02010609060101010101" pitchFamily="49" charset="-122"/>
              </a:endParaRPr>
            </a:p>
            <a:p>
              <a:pPr algn="ctr" eaLnBrk="0" hangingPunct="0"/>
              <a:r>
                <a:rPr lang="zh-CN" altLang="en-US" sz="3000" dirty="0">
                  <a:solidFill>
                    <a:srgbClr val="FF0000"/>
                  </a:solidFill>
                  <a:latin typeface="黑体" panose="02010609060101010101" pitchFamily="49" charset="-122"/>
                  <a:ea typeface="黑体" panose="02010609060101010101" pitchFamily="49" charset="-122"/>
                </a:rPr>
                <a:t>账簿</a:t>
              </a:r>
              <a:endParaRPr lang="zh-CN" altLang="en-US" sz="3000" b="0" dirty="0">
                <a:solidFill>
                  <a:srgbClr val="FF0000"/>
                </a:solidFill>
                <a:latin typeface="黑体" panose="02010609060101010101" pitchFamily="49" charset="-122"/>
                <a:ea typeface="黑体" panose="02010609060101010101" pitchFamily="49" charset="-122"/>
              </a:endParaRPr>
            </a:p>
          </p:txBody>
        </p:sp>
      </p:grpSp>
      <p:grpSp>
        <p:nvGrpSpPr>
          <p:cNvPr id="4" name="Group 15"/>
          <p:cNvGrpSpPr/>
          <p:nvPr/>
        </p:nvGrpSpPr>
        <p:grpSpPr>
          <a:xfrm>
            <a:off x="3503613" y="4878388"/>
            <a:ext cx="1377950" cy="1800225"/>
            <a:chOff x="9325" y="10488"/>
            <a:chExt cx="1260" cy="1560"/>
          </a:xfrm>
        </p:grpSpPr>
        <p:sp>
          <p:nvSpPr>
            <p:cNvPr id="36876" name="AutoShape 16"/>
            <p:cNvSpPr/>
            <p:nvPr/>
          </p:nvSpPr>
          <p:spPr>
            <a:xfrm>
              <a:off x="9325" y="10488"/>
              <a:ext cx="1260" cy="1560"/>
            </a:xfrm>
            <a:prstGeom prst="cube">
              <a:avLst>
                <a:gd name="adj" fmla="val 3032"/>
              </a:avLst>
            </a:prstGeom>
            <a:solidFill>
              <a:srgbClr val="0000CC"/>
            </a:solidFill>
            <a:ln w="9525" cap="flat" cmpd="sng">
              <a:solidFill>
                <a:srgbClr val="000000"/>
              </a:solidFill>
              <a:prstDash val="solid"/>
              <a:miter/>
              <a:headEnd type="none" w="med" len="med"/>
              <a:tailEnd type="none" w="med" len="med"/>
            </a:ln>
          </p:spPr>
          <p:txBody>
            <a:bodyPr anchor="t" anchorCtr="0"/>
            <a:p>
              <a:endParaRPr lang="zh-CN" altLang="en-US" sz="3000" dirty="0">
                <a:latin typeface="楷体" panose="02010609060101010101" pitchFamily="49" charset="-122"/>
                <a:ea typeface="楷体" panose="02010609060101010101" pitchFamily="49" charset="-122"/>
              </a:endParaRPr>
            </a:p>
          </p:txBody>
        </p:sp>
        <p:sp>
          <p:nvSpPr>
            <p:cNvPr id="36877" name="Text Box 17"/>
            <p:cNvSpPr txBox="1"/>
            <p:nvPr/>
          </p:nvSpPr>
          <p:spPr>
            <a:xfrm>
              <a:off x="9325" y="10644"/>
              <a:ext cx="1260" cy="468"/>
            </a:xfrm>
            <a:prstGeom prst="rect">
              <a:avLst/>
            </a:prstGeom>
            <a:solidFill>
              <a:schemeClr val="bg1"/>
            </a:solidFill>
            <a:ln w="9525">
              <a:noFill/>
            </a:ln>
          </p:spPr>
          <p:txBody>
            <a:bodyPr lIns="0" rIns="0" anchor="t" anchorCtr="0"/>
            <a:p>
              <a:pPr algn="ctr" eaLnBrk="0" hangingPunct="0"/>
              <a:r>
                <a:rPr lang="zh-CN" altLang="en-US" sz="3000" dirty="0">
                  <a:solidFill>
                    <a:srgbClr val="6600CC"/>
                  </a:solidFill>
                  <a:latin typeface="楷体" panose="02010609060101010101" pitchFamily="49" charset="-122"/>
                  <a:ea typeface="楷体" panose="02010609060101010101" pitchFamily="49" charset="-122"/>
                </a:rPr>
                <a:t>明细账</a:t>
              </a:r>
              <a:endParaRPr lang="zh-CN" altLang="en-US" sz="3000" dirty="0">
                <a:solidFill>
                  <a:srgbClr val="6600CC"/>
                </a:solidFill>
                <a:latin typeface="楷体" panose="02010609060101010101" pitchFamily="49" charset="-122"/>
                <a:ea typeface="楷体" panose="02010609060101010101" pitchFamily="49" charset="-122"/>
              </a:endParaRPr>
            </a:p>
          </p:txBody>
        </p:sp>
      </p:grpSp>
      <p:sp>
        <p:nvSpPr>
          <p:cNvPr id="522258" name="AutoShape 18"/>
          <p:cNvSpPr/>
          <p:nvPr/>
        </p:nvSpPr>
        <p:spPr>
          <a:xfrm>
            <a:off x="3060700" y="4460875"/>
            <a:ext cx="433388" cy="579438"/>
          </a:xfrm>
          <a:prstGeom prst="rightArrow">
            <a:avLst>
              <a:gd name="adj1" fmla="val 50000"/>
              <a:gd name="adj2" fmla="val 25000"/>
            </a:avLst>
          </a:prstGeom>
          <a:solidFill>
            <a:srgbClr val="FF0000"/>
          </a:solidFill>
          <a:ln w="9525">
            <a:noFill/>
          </a:ln>
        </p:spPr>
        <p:txBody>
          <a:bodyPr anchor="t" anchorCtr="0"/>
          <a:p>
            <a:endParaRPr lang="zh-CN" altLang="en-US" sz="3000" dirty="0">
              <a:latin typeface="Arial" panose="020B0604020202020204" pitchFamily="34" charset="0"/>
              <a:ea typeface="宋体" panose="02010600030101010101" pitchFamily="2" charset="-122"/>
            </a:endParaRPr>
          </a:p>
        </p:txBody>
      </p:sp>
      <p:sp>
        <p:nvSpPr>
          <p:cNvPr id="522259" name="AutoShape 19"/>
          <p:cNvSpPr/>
          <p:nvPr/>
        </p:nvSpPr>
        <p:spPr>
          <a:xfrm>
            <a:off x="3060700" y="5237163"/>
            <a:ext cx="454025" cy="563562"/>
          </a:xfrm>
          <a:prstGeom prst="rightArrow">
            <a:avLst>
              <a:gd name="adj1" fmla="val 50000"/>
              <a:gd name="adj2" fmla="val 25601"/>
            </a:avLst>
          </a:prstGeom>
          <a:solidFill>
            <a:srgbClr val="FF0000"/>
          </a:solidFill>
          <a:ln w="9525">
            <a:noFill/>
          </a:ln>
        </p:spPr>
        <p:txBody>
          <a:bodyPr anchor="t" anchorCtr="0"/>
          <a:p>
            <a:endParaRPr lang="zh-CN" altLang="en-US" sz="3000" dirty="0">
              <a:latin typeface="Arial" panose="020B0604020202020204" pitchFamily="34" charset="0"/>
              <a:ea typeface="宋体" panose="02010600030101010101" pitchFamily="2" charset="-122"/>
            </a:endParaRPr>
          </a:p>
        </p:txBody>
      </p:sp>
      <p:sp>
        <p:nvSpPr>
          <p:cNvPr id="522260" name="Text Box 20"/>
          <p:cNvSpPr txBox="1"/>
          <p:nvPr/>
        </p:nvSpPr>
        <p:spPr>
          <a:xfrm>
            <a:off x="5016500" y="5165725"/>
            <a:ext cx="5580063" cy="1462088"/>
          </a:xfrm>
          <a:prstGeom prst="rect">
            <a:avLst/>
          </a:prstGeom>
          <a:solidFill>
            <a:schemeClr val="bg1"/>
          </a:solidFill>
          <a:ln w="38100" cap="flat" cmpd="sng">
            <a:solidFill>
              <a:srgbClr val="C00000"/>
            </a:solidFill>
            <a:prstDash val="solid"/>
            <a:miter/>
            <a:headEnd type="none" w="med" len="med"/>
            <a:tailEnd type="none" w="med" len="med"/>
          </a:ln>
        </p:spPr>
        <p:txBody>
          <a:bodyPr anchor="t" anchorCtr="0"/>
          <a:p>
            <a:pPr algn="just" eaLnBrk="0" hangingPunct="0">
              <a:lnSpc>
                <a:spcPct val="150000"/>
              </a:lnSpc>
            </a:pPr>
            <a:r>
              <a:rPr lang="zh-CN" altLang="en-US" sz="3000" dirty="0">
                <a:latin typeface="仿宋" panose="02010609060101010101" pitchFamily="49" charset="-122"/>
                <a:ea typeface="仿宋" panose="02010609060101010101" pitchFamily="49" charset="-122"/>
              </a:rPr>
              <a:t>按总账科目所属明细科目开设，分类登记，提供明细核算资料。</a:t>
            </a:r>
            <a:endParaRPr lang="zh-CN" altLang="en-US" sz="3000"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247"/>
                                        </p:tgtEl>
                                        <p:attrNameLst>
                                          <p:attrName>style.visibility</p:attrName>
                                        </p:attrNameLst>
                                      </p:cBhvr>
                                      <p:to>
                                        <p:strVal val="visible"/>
                                      </p:to>
                                    </p:set>
                                  </p:childTnLst>
                                </p:cTn>
                              </p:par>
                            </p:childTnLst>
                          </p:cTn>
                        </p:par>
                        <p:par>
                          <p:cTn id="7" fill="hold">
                            <p:stCondLst>
                              <p:cond delay="0"/>
                            </p:stCondLst>
                            <p:childTnLst>
                              <p:par>
                                <p:cTn id="8" presetID="2" presetClass="entr" presetSubtype="4"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0"/>
                                          </p:stCondLst>
                                        </p:cTn>
                                        <p:tgtEl>
                                          <p:spTgt spid="522258"/>
                                        </p:tgtEl>
                                        <p:attrNameLst>
                                          <p:attrName>style.visibility</p:attrName>
                                        </p:attrNameLst>
                                      </p:cBhvr>
                                      <p:to>
                                        <p:strVal val="visible"/>
                                      </p:to>
                                    </p:set>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0"/>
                                          </p:stCondLst>
                                        </p:cTn>
                                        <p:tgtEl>
                                          <p:spTgt spid="522259"/>
                                        </p:tgtEl>
                                        <p:attrNameLst>
                                          <p:attrName>style.visibility</p:attrName>
                                        </p:attrNameLst>
                                      </p:cBhvr>
                                      <p:to>
                                        <p:strVal val="visible"/>
                                      </p:to>
                                    </p:set>
                                  </p:childTnLst>
                                </p:cTn>
                              </p:par>
                            </p:childTnLst>
                          </p:cTn>
                        </p:par>
                        <p:par>
                          <p:cTn id="18" fill="hold">
                            <p:stCondLst>
                              <p:cond delay="500"/>
                            </p:stCondLst>
                            <p:childTnLst>
                              <p:par>
                                <p:cTn id="19" presetID="1"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par>
                          <p:cTn id="21" fill="hold">
                            <p:stCondLst>
                              <p:cond delay="500"/>
                            </p:stCondLst>
                            <p:childTnLst>
                              <p:par>
                                <p:cTn id="22" presetID="1"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22248"/>
                                        </p:tgtEl>
                                        <p:attrNameLst>
                                          <p:attrName>style.visibility</p:attrName>
                                        </p:attrNameLst>
                                      </p:cBhvr>
                                      <p:to>
                                        <p:strVal val="visible"/>
                                      </p:to>
                                    </p:set>
                                    <p:animEffect transition="in" filter="fade">
                                      <p:cBhvr>
                                        <p:cTn id="28" dur="1000"/>
                                        <p:tgtEl>
                                          <p:spTgt spid="522248"/>
                                        </p:tgtEl>
                                      </p:cBhvr>
                                    </p:animEffect>
                                    <p:anim calcmode="lin" valueType="num">
                                      <p:cBhvr>
                                        <p:cTn id="29" dur="1000" fill="hold"/>
                                        <p:tgtEl>
                                          <p:spTgt spid="522248"/>
                                        </p:tgtEl>
                                        <p:attrNameLst>
                                          <p:attrName>ppt_x</p:attrName>
                                        </p:attrNameLst>
                                      </p:cBhvr>
                                      <p:tavLst>
                                        <p:tav tm="0">
                                          <p:val>
                                            <p:strVal val="#ppt_x"/>
                                          </p:val>
                                        </p:tav>
                                        <p:tav tm="100000">
                                          <p:val>
                                            <p:strVal val="#ppt_x"/>
                                          </p:val>
                                        </p:tav>
                                      </p:tavLst>
                                    </p:anim>
                                    <p:anim calcmode="lin" valueType="num">
                                      <p:cBhvr>
                                        <p:cTn id="30" dur="1000" fill="hold"/>
                                        <p:tgtEl>
                                          <p:spTgt spid="52224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522260"/>
                                        </p:tgtEl>
                                        <p:attrNameLst>
                                          <p:attrName>style.visibility</p:attrName>
                                        </p:attrNameLst>
                                      </p:cBhvr>
                                      <p:to>
                                        <p:strVal val="visible"/>
                                      </p:to>
                                    </p:set>
                                    <p:anim calcmode="lin" valueType="num">
                                      <p:cBhvr additive="base">
                                        <p:cTn id="35" dur="500" fill="hold"/>
                                        <p:tgtEl>
                                          <p:spTgt spid="522260"/>
                                        </p:tgtEl>
                                        <p:attrNameLst>
                                          <p:attrName>ppt_x</p:attrName>
                                        </p:attrNameLst>
                                      </p:cBhvr>
                                      <p:tavLst>
                                        <p:tav tm="0">
                                          <p:val>
                                            <p:strVal val="#ppt_x"/>
                                          </p:val>
                                        </p:tav>
                                        <p:tav tm="100000">
                                          <p:val>
                                            <p:strVal val="#ppt_x"/>
                                          </p:val>
                                        </p:tav>
                                      </p:tavLst>
                                    </p:anim>
                                    <p:anim calcmode="lin" valueType="num">
                                      <p:cBhvr additive="base">
                                        <p:cTn id="36" dur="500" fill="hold"/>
                                        <p:tgtEl>
                                          <p:spTgt spid="5222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47" grpId="0" bldLvl="0" animBg="1"/>
      <p:bldP spid="522248" grpId="0" bldLvl="0" animBg="1"/>
      <p:bldP spid="522258" grpId="0" bldLvl="0" animBg="1"/>
      <p:bldP spid="522259" grpId="0" bldLvl="0" animBg="1"/>
      <p:bldP spid="52226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Rectangle 2"/>
          <p:cNvSpPr/>
          <p:nvPr>
            <p:ph type="title"/>
          </p:nvPr>
        </p:nvSpPr>
        <p:spPr/>
        <p:txBody>
          <a:bodyPr vert="horz" wrap="square" lIns="91440" tIns="45720" rIns="91440" bIns="45720" anchor="ctr" anchorCtr="0"/>
          <a:p>
            <a:pPr algn="ctr" eaLnBrk="1" hangingPunct="1"/>
            <a:r>
              <a:rPr lang="zh-CN" altLang="en-US" sz="3200" dirty="0">
                <a:solidFill>
                  <a:srgbClr val="FF0000"/>
                </a:solidFill>
                <a:latin typeface="黑体" panose="02010609060101010101" pitchFamily="49" charset="-122"/>
              </a:rPr>
              <a:t>第一节 </a:t>
            </a:r>
            <a:r>
              <a:rPr lang="zh-CN" altLang="en-US" sz="3200" dirty="0">
                <a:solidFill>
                  <a:srgbClr val="FF0000"/>
                </a:solidFill>
              </a:rPr>
              <a:t>会计账簿的概念、意义和分类</a:t>
            </a:r>
            <a:endParaRPr lang="zh-CN" altLang="en-US" sz="3200" dirty="0">
              <a:solidFill>
                <a:srgbClr val="FF0000"/>
              </a:solidFill>
            </a:endParaRPr>
          </a:p>
        </p:txBody>
      </p:sp>
      <p:sp>
        <p:nvSpPr>
          <p:cNvPr id="523267" name="Rectangle 3"/>
          <p:cNvSpPr>
            <a:spLocks noGrp="1" noChangeArrowheads="1"/>
          </p:cNvSpPr>
          <p:nvPr>
            <p:ph idx="1"/>
          </p:nvPr>
        </p:nvSpPr>
        <p:spPr>
          <a:xfrm>
            <a:off x="799465" y="1196975"/>
            <a:ext cx="10429240" cy="4929505"/>
          </a:xfrm>
          <a:solidFill>
            <a:schemeClr val="bg1"/>
          </a:solidFill>
          <a:ln>
            <a:solidFill>
              <a:schemeClr val="bg1"/>
            </a:solidFill>
          </a:ln>
        </p:spPr>
        <p:txBody>
          <a:bodyPr vert="horz" wrap="square" lIns="91440" tIns="45720" rIns="91440" bIns="45720" numCol="1" anchor="t" anchorCtr="0" compatLnSpc="1"/>
          <a:lstStyle/>
          <a:p>
            <a:pPr marL="0" marR="0" lvl="0" indent="0" algn="l" defTabSz="914400" rtl="0" eaLnBrk="1" fontAlgn="base" latinLnBrk="0" hangingPunct="1">
              <a:lnSpc>
                <a:spcPct val="150000"/>
              </a:lnSpc>
              <a:spcBef>
                <a:spcPts val="500"/>
              </a:spcBef>
              <a:spcAft>
                <a:spcPct val="0"/>
              </a:spcAft>
              <a:buClr>
                <a:srgbClr val="FF0000"/>
              </a:buClr>
              <a:buSzTx/>
              <a:buFont typeface="Wingdings 2" panose="05020102010507070707" pitchFamily="18" charset="2"/>
              <a:buNone/>
              <a:defRPr/>
            </a:pPr>
            <a:r>
              <a:rPr kumimoji="0" lang="en-US" altLang="zh-CN" sz="2800" b="1" i="0" u="none" strike="noStrike" kern="0" cap="none" spc="0" normalizeH="0" baseline="0" noProof="0" dirty="0" smtClean="0">
                <a:ln>
                  <a:noFill/>
                </a:ln>
                <a:solidFill>
                  <a:srgbClr val="FF0000"/>
                </a:solidFill>
                <a:effectLst/>
                <a:uLnTx/>
                <a:uFillTx/>
                <a:latin typeface="黑体" panose="02010609060101010101" pitchFamily="49" charset="-122"/>
                <a:ea typeface="+mn-ea"/>
                <a:cs typeface="+mn-cs"/>
              </a:rPr>
              <a:t>3</a:t>
            </a:r>
            <a:r>
              <a:rPr kumimoji="0" lang="en-US" altLang="en-US" sz="2800" b="1" i="0" u="none" strike="noStrike" kern="0" cap="none" spc="0" normalizeH="0" baseline="0" noProof="0" dirty="0" smtClean="0">
                <a:ln>
                  <a:noFill/>
                </a:ln>
                <a:solidFill>
                  <a:srgbClr val="FF0000"/>
                </a:solidFill>
                <a:effectLst/>
                <a:uLnTx/>
                <a:uFillTx/>
                <a:latin typeface="黑体" panose="02010609060101010101" pitchFamily="49" charset="-122"/>
                <a:ea typeface="+mn-ea"/>
                <a:cs typeface="+mn-cs"/>
              </a:rPr>
              <a:t>．</a:t>
            </a:r>
            <a:r>
              <a:rPr kumimoji="0" lang="zh-CN" altLang="en-US" sz="2800" b="1" i="0" u="none" strike="noStrike" kern="0" cap="none" spc="0" normalizeH="0" baseline="0" noProof="0" dirty="0" smtClean="0">
                <a:ln>
                  <a:noFill/>
                </a:ln>
                <a:solidFill>
                  <a:srgbClr val="FF0000"/>
                </a:solidFill>
                <a:effectLst/>
                <a:uLnTx/>
                <a:uFillTx/>
                <a:latin typeface="黑体" panose="02010609060101010101" pitchFamily="49" charset="-122"/>
                <a:ea typeface="+mn-ea"/>
                <a:cs typeface="+mn-cs"/>
              </a:rPr>
              <a:t>备查账簿：细节账簿</a:t>
            </a:r>
            <a:endParaRPr kumimoji="0" lang="en-US" altLang="zh-CN" sz="2800" b="1" i="0" u="none" strike="noStrike" kern="0" cap="none" spc="0" normalizeH="0" baseline="0" noProof="0" dirty="0" smtClean="0">
              <a:ln>
                <a:noFill/>
              </a:ln>
              <a:solidFill>
                <a:srgbClr val="FF0000"/>
              </a:solidFill>
              <a:effectLst/>
              <a:uLnTx/>
              <a:uFillTx/>
              <a:latin typeface="黑体" panose="02010609060101010101" pitchFamily="49" charset="-122"/>
              <a:ea typeface="+mn-ea"/>
              <a:cs typeface="+mn-cs"/>
            </a:endParaRPr>
          </a:p>
          <a:p>
            <a:pPr marL="457200" marR="0" lvl="0" indent="-457200" algn="l" defTabSz="914400" rtl="0" eaLnBrk="1" fontAlgn="base" latinLnBrk="0" hangingPunct="1">
              <a:lnSpc>
                <a:spcPct val="150000"/>
              </a:lnSpc>
              <a:spcBef>
                <a:spcPts val="500"/>
              </a:spcBef>
              <a:spcAft>
                <a:spcPct val="0"/>
              </a:spcAft>
              <a:buClr>
                <a:srgbClr val="FF0000"/>
              </a:buClr>
              <a:buSzTx/>
              <a:buFont typeface="Wingdings" panose="05000000000000000000" pitchFamily="2" charset="2"/>
              <a:buChar char="p"/>
              <a:defRPr/>
            </a:pP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也称辅助账簿，指对序时账簿和分类账簿中未能记载或记载不全的经济业务</a:t>
            </a:r>
            <a:r>
              <a:rPr kumimoji="0" lang="zh-CN" altLang="en-US" sz="2800" b="1" i="0" u="none" strike="noStrike" kern="0" cap="none" spc="0" normalizeH="0" baseline="0" noProof="0" dirty="0" smtClean="0">
                <a:ln>
                  <a:noFill/>
                </a:ln>
                <a:solidFill>
                  <a:srgbClr val="C00000"/>
                </a:solidFill>
                <a:effectLst/>
                <a:uLnTx/>
                <a:uFillTx/>
                <a:latin typeface="楷体" panose="02010609060101010101" pitchFamily="49" charset="-122"/>
                <a:ea typeface="楷体" panose="02010609060101010101" pitchFamily="49" charset="-122"/>
                <a:cs typeface="+mn-cs"/>
              </a:rPr>
              <a:t>补充登记</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的账簿。 </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908050" marR="0" lvl="1" indent="-436880" algn="l" defTabSz="914400" rtl="0" eaLnBrk="1" fontAlgn="base" latinLnBrk="0" hangingPunct="1">
              <a:lnSpc>
                <a:spcPct val="150000"/>
              </a:lnSpc>
              <a:spcBef>
                <a:spcPts val="500"/>
              </a:spcBef>
              <a:spcAft>
                <a:spcPct val="0"/>
              </a:spcAft>
              <a:buClr>
                <a:schemeClr val="accent2"/>
              </a:buClr>
              <a:buSzTx/>
              <a:buFont typeface="Wingdings" panose="05000000000000000000" pitchFamily="2" charset="2"/>
              <a:buChar char="Ø"/>
              <a:defRPr/>
            </a:pP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rPr>
              <a:t>如“租入固定资产备查账簿”、“委托加工材料备查账簿”“应收票据备查账簿”等。</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ea"/>
            </a:endParaRPr>
          </a:p>
          <a:p>
            <a:pPr marL="469900" marR="0" lvl="0" indent="-469900" algn="l" defTabSz="914400" rtl="0" eaLnBrk="1" fontAlgn="base" latinLnBrk="0" hangingPunct="1">
              <a:lnSpc>
                <a:spcPct val="150000"/>
              </a:lnSpc>
              <a:spcBef>
                <a:spcPts val="500"/>
              </a:spcBef>
              <a:spcAft>
                <a:spcPct val="0"/>
              </a:spcAft>
              <a:buClr>
                <a:srgbClr val="FF0000"/>
              </a:buClr>
              <a:buSzTx/>
              <a:buFont typeface="Wingdings" panose="05000000000000000000" pitchFamily="2" charset="2"/>
              <a:buChar char="p"/>
              <a:defRPr/>
            </a:pP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注意：备查账簿无固定格式，不根据会计科目设置，根据企业实际需要设置。</a:t>
            </a:r>
            <a:endPar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3267">
                                            <p:txEl>
                                              <p:charRg st="94" end="12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60508133540"/>
  <p:tag name="MH_LIBRARY" val="GRAPHIC"/>
  <p:tag name="MH_ORDER" val="矩形 4"/>
</p:tagLst>
</file>

<file path=ppt/theme/theme1.xml><?xml version="1.0" encoding="utf-8"?>
<a:theme xmlns:a="http://schemas.openxmlformats.org/drawingml/2006/main" name="1_Profile">
  <a:themeElements>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1_Profile">
      <a:majorFont>
        <a:latin typeface="Verdana"/>
        <a:ea typeface="黑体"/>
        <a:cs typeface=""/>
      </a:majorFont>
      <a:minorFont>
        <a:latin typeface="Verdana"/>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Profile">
  <a:themeElements>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1_Profile">
      <a:majorFont>
        <a:latin typeface="Verdana"/>
        <a:ea typeface="黑体"/>
        <a:cs typeface=""/>
      </a:majorFont>
      <a:minorFont>
        <a:latin typeface="Verdana"/>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Profile">
  <a:themeElements>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1_Profile">
      <a:majorFont>
        <a:latin typeface="Verdana"/>
        <a:ea typeface="黑体"/>
        <a:cs typeface=""/>
      </a:majorFont>
      <a:minorFont>
        <a:latin typeface="Verdana"/>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7_Profile">
  <a:themeElements>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1_Profile">
      <a:majorFont>
        <a:latin typeface="Verdana"/>
        <a:ea typeface="黑体"/>
        <a:cs typeface=""/>
      </a:majorFont>
      <a:minorFont>
        <a:latin typeface="Verdana"/>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Profile">
  <a:themeElements>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1_Profile">
      <a:majorFont>
        <a:latin typeface="Verdana"/>
        <a:ea typeface="黑体"/>
        <a:cs typeface=""/>
      </a:majorFont>
      <a:minorFont>
        <a:latin typeface="Verdana"/>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9_Profile">
  <a:themeElements>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1_Profile">
      <a:majorFont>
        <a:latin typeface="Verdana"/>
        <a:ea typeface="黑体"/>
        <a:cs typeface=""/>
      </a:majorFont>
      <a:minorFont>
        <a:latin typeface="Verdana"/>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Office 主题">
  <a:themeElements>
    <a:clrScheme name="自定义 2">
      <a:dk1>
        <a:srgbClr val="20517C"/>
      </a:dk1>
      <a:lt1>
        <a:srgbClr val="FFFFFF"/>
      </a:lt1>
      <a:dk2>
        <a:srgbClr val="20517C"/>
      </a:dk2>
      <a:lt2>
        <a:srgbClr val="FFFFFF"/>
      </a:lt2>
      <a:accent1>
        <a:srgbClr val="20517C"/>
      </a:accent1>
      <a:accent2>
        <a:srgbClr val="FFFFFF"/>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wrap="square" rtlCol="0">
        <a:spAutoFit/>
      </a:bodyPr>
      <a:lstStyle>
        <a:defPPr>
          <a:lnSpc>
            <a:spcPct val="95000"/>
          </a:lnSpc>
          <a:defRPr sz="1600" b="0" dirty="0" smtClean="0">
            <a:latin typeface="张海山锐谐体" panose="02000000000000000000" pitchFamily="2" charset="-122"/>
            <a:ea typeface="张海山锐谐体" panose="02000000000000000000" pitchFamily="2"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_Office 主题">
  <a:themeElements>
    <a:clrScheme name="自定义 2">
      <a:dk1>
        <a:srgbClr val="20517C"/>
      </a:dk1>
      <a:lt1>
        <a:srgbClr val="FFFFFF"/>
      </a:lt1>
      <a:dk2>
        <a:srgbClr val="20517C"/>
      </a:dk2>
      <a:lt2>
        <a:srgbClr val="FFFFFF"/>
      </a:lt2>
      <a:accent1>
        <a:srgbClr val="20517C"/>
      </a:accent1>
      <a:accent2>
        <a:srgbClr val="FFFFFF"/>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wrap="square" rtlCol="0">
        <a:spAutoFit/>
      </a:bodyPr>
      <a:lstStyle>
        <a:defPPr>
          <a:lnSpc>
            <a:spcPct val="95000"/>
          </a:lnSpc>
          <a:defRPr sz="1600" b="0" dirty="0" smtClean="0">
            <a:latin typeface="张海山锐谐体" panose="02000000000000000000" pitchFamily="2" charset="-122"/>
            <a:ea typeface="张海山锐谐体" panose="02000000000000000000" pitchFamily="2"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Profile">
  <a:themeElements>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1_Profile">
      <a:majorFont>
        <a:latin typeface="Verdana"/>
        <a:ea typeface="黑体"/>
        <a:cs typeface=""/>
      </a:majorFont>
      <a:minorFont>
        <a:latin typeface="Verdana"/>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8005</Words>
  <Application>WPS 演示</Application>
  <PresentationFormat>全屏显示(4:3)</PresentationFormat>
  <Paragraphs>827</Paragraphs>
  <Slides>75</Slides>
  <Notes>0</Notes>
  <HiddenSlides>0</HiddenSlides>
  <MMClips>0</MMClips>
  <ScaleCrop>false</ScaleCrop>
  <HeadingPairs>
    <vt:vector size="8" baseType="variant">
      <vt:variant>
        <vt:lpstr>已用的字体</vt:lpstr>
      </vt:variant>
      <vt:variant>
        <vt:i4>20</vt:i4>
      </vt:variant>
      <vt:variant>
        <vt:lpstr>主题</vt:lpstr>
      </vt:variant>
      <vt:variant>
        <vt:i4>9</vt:i4>
      </vt:variant>
      <vt:variant>
        <vt:lpstr>嵌入 OLE 服务器</vt:lpstr>
      </vt:variant>
      <vt:variant>
        <vt:i4>2</vt:i4>
      </vt:variant>
      <vt:variant>
        <vt:lpstr>幻灯片标题</vt:lpstr>
      </vt:variant>
      <vt:variant>
        <vt:i4>75</vt:i4>
      </vt:variant>
    </vt:vector>
  </HeadingPairs>
  <TitlesOfParts>
    <vt:vector size="106" baseType="lpstr">
      <vt:lpstr>Arial</vt:lpstr>
      <vt:lpstr>宋体</vt:lpstr>
      <vt:lpstr>Wingdings</vt:lpstr>
      <vt:lpstr>Verdana</vt:lpstr>
      <vt:lpstr>黑体</vt:lpstr>
      <vt:lpstr>楷体_GB2312</vt:lpstr>
      <vt:lpstr>新宋体</vt:lpstr>
      <vt:lpstr>Wingdings 2</vt:lpstr>
      <vt:lpstr>隶书</vt:lpstr>
      <vt:lpstr>Wingdings 3</vt:lpstr>
      <vt:lpstr>张海山锐谐体</vt:lpstr>
      <vt:lpstr>微软雅黑</vt:lpstr>
      <vt:lpstr>Calibri</vt:lpstr>
      <vt:lpstr>楷体</vt:lpstr>
      <vt:lpstr>Wingdings</vt:lpstr>
      <vt:lpstr>Times New Roman</vt:lpstr>
      <vt:lpstr>仿宋</vt:lpstr>
      <vt:lpstr>Arial Unicode MS</vt:lpstr>
      <vt:lpstr>华文行楷</vt:lpstr>
      <vt:lpstr>Arial Narrow</vt:lpstr>
      <vt:lpstr>1_Profile</vt:lpstr>
      <vt:lpstr>3_Profile</vt:lpstr>
      <vt:lpstr>6_Profile</vt:lpstr>
      <vt:lpstr>7_Profile</vt:lpstr>
      <vt:lpstr>4_Profile</vt:lpstr>
      <vt:lpstr>9_Profile</vt:lpstr>
      <vt:lpstr>1_Office 主题</vt:lpstr>
      <vt:lpstr>2_Office 主题</vt:lpstr>
      <vt:lpstr>2_Profile</vt:lpstr>
      <vt:lpstr>PBrush</vt:lpstr>
      <vt:lpstr>PBrush</vt:lpstr>
      <vt:lpstr>PowerPoint 演示文稿</vt:lpstr>
      <vt:lpstr>PowerPoint 演示文稿</vt:lpstr>
      <vt:lpstr>第一节 会计账簿的概念、意义和种类</vt:lpstr>
      <vt:lpstr>第一节 会计账簿的概念、意义和分类</vt:lpstr>
      <vt:lpstr>第一节 会计账簿的概念、意义和分类</vt:lpstr>
      <vt:lpstr>第一节 会计账簿的概念、意义和分类</vt:lpstr>
      <vt:lpstr>第一节 会计账簿的概念、意义和分类</vt:lpstr>
      <vt:lpstr>第一节 会计账簿的概念、意义和分类</vt:lpstr>
      <vt:lpstr>第一节 会计账簿的概念、意义和分类</vt:lpstr>
      <vt:lpstr>第一节 会计账簿的概念、意义和分类</vt:lpstr>
      <vt:lpstr>三、会计账簿的种类</vt:lpstr>
      <vt:lpstr>第一节 会计账簿的概念、意义和分类</vt:lpstr>
      <vt:lpstr>第一节 会计账簿的概念、意义和分类</vt:lpstr>
      <vt:lpstr>第二节  会计账簿的设置和登记</vt:lpstr>
      <vt:lpstr>第一节 会计账簿的概念、意义和分类</vt:lpstr>
      <vt:lpstr>PowerPoint 演示文稿</vt:lpstr>
      <vt:lpstr>三、会计账簿的种类</vt:lpstr>
      <vt:lpstr>第二节  会计账簿的设置和登记  </vt:lpstr>
      <vt:lpstr>第二节  会计账簿的设置和登记</vt:lpstr>
      <vt:lpstr>第二节  会计账簿的设置和登记</vt:lpstr>
      <vt:lpstr>第二节  会计账簿的设置和登记</vt:lpstr>
      <vt:lpstr>第二节  会计账簿的设置和登记</vt:lpstr>
      <vt:lpstr>第二节  会计账簿的设置和登记</vt:lpstr>
      <vt:lpstr>第二节  会计账簿的设置和登记</vt:lpstr>
      <vt:lpstr>第二节  会计账簿的设置和登记</vt:lpstr>
      <vt:lpstr>第二节  会计账簿的设置和登记</vt:lpstr>
      <vt:lpstr>第二节  会计账簿的设置和登记</vt:lpstr>
      <vt:lpstr>第二节  会计账簿的设置和登记</vt:lpstr>
      <vt:lpstr>第二节  会计账簿的设置和登记</vt:lpstr>
      <vt:lpstr>第二节  会计账簿的设置和登记</vt:lpstr>
      <vt:lpstr>第二节  会计账簿的设置和登记</vt:lpstr>
      <vt:lpstr>第二节  会计账簿的设置和登记</vt:lpstr>
      <vt:lpstr>第二节  会计账簿的设置和登记</vt:lpstr>
      <vt:lpstr>第三节  会计账簿的启用与登记规则</vt:lpstr>
      <vt:lpstr>PowerPoint 演示文稿</vt:lpstr>
      <vt:lpstr>第三节  会计账簿的启用与登记规则</vt:lpstr>
      <vt:lpstr>第三节  会计账簿的启用与登记规则</vt:lpstr>
      <vt:lpstr>PowerPoint 演示文稿</vt:lpstr>
      <vt:lpstr>PowerPoint 演示文稿</vt:lpstr>
      <vt:lpstr>第三节  会计账簿的设置和登记</vt:lpstr>
      <vt:lpstr>PowerPoint 演示文稿</vt:lpstr>
      <vt:lpstr>PowerPoint 演示文稿</vt:lpstr>
      <vt:lpstr>PowerPoint 演示文稿</vt:lpstr>
      <vt:lpstr>第三节  会计账簿的设置和登记</vt:lpstr>
      <vt:lpstr>第四节  错账更正方法 </vt:lpstr>
      <vt:lpstr>第四节  错账更正方法 </vt:lpstr>
      <vt:lpstr>第四节  错账更正方法</vt:lpstr>
      <vt:lpstr>第四节  错账更正方法</vt:lpstr>
      <vt:lpstr>第四节  错账更正方法</vt:lpstr>
      <vt:lpstr>第四节  错账更正方法</vt:lpstr>
      <vt:lpstr>第四节  错账更正方法</vt:lpstr>
      <vt:lpstr>第四节  错账更正方法</vt:lpstr>
      <vt:lpstr>第四节  错账更正方法</vt:lpstr>
      <vt:lpstr>第四节  错账更正方法</vt:lpstr>
      <vt:lpstr>第四节  错账更正方法</vt:lpstr>
      <vt:lpstr>第四节  错账更正方法</vt:lpstr>
      <vt:lpstr>第四节  错账更正方法</vt:lpstr>
      <vt:lpstr>第四节  错账更正方法</vt:lpstr>
      <vt:lpstr>第四节  错账更正方法</vt:lpstr>
      <vt:lpstr>第四节  错账更正方法</vt:lpstr>
      <vt:lpstr>第四节  错账更正方法</vt:lpstr>
      <vt:lpstr>第五节  对账与结账 </vt:lpstr>
      <vt:lpstr>第五节  对账与结账 </vt:lpstr>
      <vt:lpstr>第五节  对账与结账</vt:lpstr>
      <vt:lpstr>第五节  对账与结账</vt:lpstr>
      <vt:lpstr>二、对账（账簿记录的核对）</vt:lpstr>
      <vt:lpstr>第五节  对账与结账</vt:lpstr>
      <vt:lpstr>第五节  对账与结账</vt:lpstr>
      <vt:lpstr>第五节  对账与结账</vt:lpstr>
      <vt:lpstr>第五节  结账与对账</vt:lpstr>
      <vt:lpstr>第六节  会计账簿的更换与保管 </vt:lpstr>
      <vt:lpstr>PowerPoint 演示文稿</vt:lpstr>
      <vt:lpstr>PowerPoint 演示文稿</vt:lpstr>
      <vt:lpstr>PowerPoint 演示文稿</vt:lpstr>
      <vt:lpstr>PowerPoint 演示文稿</vt:lpstr>
    </vt:vector>
  </TitlesOfParts>
  <Company>my computer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第八章 会计账簿</dc:title>
  <dc:creator>DQ</dc:creator>
  <cp:lastModifiedBy>夏梦瑗</cp:lastModifiedBy>
  <cp:revision>916</cp:revision>
  <dcterms:created xsi:type="dcterms:W3CDTF">2006-10-08T18:39:00Z</dcterms:created>
  <dcterms:modified xsi:type="dcterms:W3CDTF">2025-02-12T05:13:42Z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A5542BD7FB874DFE950A839985629779</vt:lpwstr>
  </property>
</Properties>
</file>