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6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1FC41B-66DF-4054-9ACD-440FF843E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1F484C-8EEC-4BD5-9C43-5D200C2E87F2}" type="slidenum">
              <a:rPr lang="zh-CN" altLang="en-US" smtClean="0"/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851648" cy="1828800"/>
          </a:xfrm>
        </p:spPr>
        <p:txBody>
          <a:bodyPr/>
          <a:lstStyle/>
          <a:p>
            <a:pPr algn="ctr"/>
            <a:r>
              <a:rPr lang="zh-CN" altLang="zh-CN" dirty="0">
                <a:effectLst/>
              </a:rPr>
              <a:t>第十四章</a:t>
            </a:r>
            <a:br>
              <a:rPr lang="zh-CN" altLang="zh-CN" dirty="0">
                <a:effectLst/>
              </a:rPr>
            </a:br>
            <a:r>
              <a:rPr lang="zh-CN" altLang="zh-CN" dirty="0">
                <a:effectLst/>
              </a:rPr>
              <a:t>商务谈判心理</a:t>
            </a:r>
            <a:endParaRPr lang="zh-CN" altLang="zh-CN" dirty="0">
              <a:effectLst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7854696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zh-CN" altLang="en-US" dirty="0" smtClean="0"/>
              <a:t>学习目标：</a:t>
            </a:r>
            <a:endParaRPr lang="en-US" altLang="zh-CN" dirty="0" smtClean="0"/>
          </a:p>
          <a:p>
            <a:pPr algn="l"/>
            <a:r>
              <a:rPr lang="zh-CN" altLang="zh-CN" dirty="0"/>
              <a:t>　　</a:t>
            </a:r>
            <a:r>
              <a:rPr lang="en-US" altLang="zh-CN" dirty="0"/>
              <a:t>1.</a:t>
            </a:r>
            <a:r>
              <a:rPr lang="zh-CN" altLang="zh-CN" dirty="0"/>
              <a:t>了解影响商务谈判效果心理的主要因素</a:t>
            </a:r>
            <a:r>
              <a:rPr lang="en-US" altLang="zh-CN" dirty="0"/>
              <a:t>;</a:t>
            </a:r>
            <a:endParaRPr lang="zh-CN" altLang="zh-CN" dirty="0"/>
          </a:p>
          <a:p>
            <a:pPr algn="l"/>
            <a:r>
              <a:rPr lang="zh-CN" altLang="zh-CN" dirty="0"/>
              <a:t>　　</a:t>
            </a:r>
            <a:r>
              <a:rPr lang="en-US" altLang="zh-CN" dirty="0"/>
              <a:t>2.</a:t>
            </a:r>
            <a:r>
              <a:rPr lang="zh-CN" altLang="zh-CN" dirty="0"/>
              <a:t>掌握谈判人员的性格类型分析</a:t>
            </a:r>
            <a:r>
              <a:rPr lang="en-US" altLang="zh-CN" dirty="0"/>
              <a:t>;</a:t>
            </a:r>
            <a:endParaRPr lang="zh-CN" altLang="zh-CN" dirty="0"/>
          </a:p>
          <a:p>
            <a:pPr algn="l"/>
            <a:r>
              <a:rPr lang="zh-CN" altLang="zh-CN" dirty="0"/>
              <a:t>　　</a:t>
            </a:r>
            <a:r>
              <a:rPr lang="en-US" altLang="zh-CN" dirty="0"/>
              <a:t>3.</a:t>
            </a:r>
            <a:r>
              <a:rPr lang="zh-CN" altLang="zh-CN" dirty="0"/>
              <a:t>掌握商务谈判心理的方法与技巧</a:t>
            </a:r>
            <a:r>
              <a:rPr lang="en-US" altLang="zh-CN" dirty="0"/>
              <a:t>;</a:t>
            </a:r>
            <a:endParaRPr lang="zh-CN" altLang="zh-CN" dirty="0"/>
          </a:p>
          <a:p>
            <a:pPr algn="l"/>
            <a:r>
              <a:rPr lang="zh-CN" altLang="zh-CN" dirty="0"/>
              <a:t>　　</a:t>
            </a:r>
            <a:r>
              <a:rPr lang="en-US" altLang="zh-CN" dirty="0"/>
              <a:t>4.</a:t>
            </a:r>
            <a:r>
              <a:rPr lang="zh-CN" altLang="zh-CN" dirty="0"/>
              <a:t>成功商务谈判实例分析。</a:t>
            </a:r>
            <a:endParaRPr lang="zh-CN" altLang="zh-CN" dirty="0"/>
          </a:p>
          <a:p>
            <a:pPr algn="l"/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zh-CN" dirty="0"/>
              <a:t>二、谈判准备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“凡事预则立</a:t>
            </a:r>
            <a:r>
              <a:rPr lang="en-US" altLang="zh-CN" dirty="0"/>
              <a:t>,</a:t>
            </a:r>
            <a:r>
              <a:rPr lang="zh-CN" altLang="zh-CN" dirty="0"/>
              <a:t>不预则废。”大凡商务谈判高手</a:t>
            </a:r>
            <a:r>
              <a:rPr lang="en-US" altLang="zh-CN" dirty="0"/>
              <a:t>,</a:t>
            </a:r>
            <a:r>
              <a:rPr lang="zh-CN" altLang="zh-CN" dirty="0"/>
              <a:t>都注重谈判前的准备工作。有备无患是谈判的一项原则。谈判准备的首要任务是知己知彼</a:t>
            </a:r>
            <a:r>
              <a:rPr lang="en-US" altLang="zh-CN" dirty="0"/>
              <a:t>,</a:t>
            </a:r>
            <a:r>
              <a:rPr lang="zh-CN" altLang="zh-CN" dirty="0"/>
              <a:t>只有了解对方</a:t>
            </a:r>
            <a:r>
              <a:rPr lang="en-US" altLang="zh-CN" dirty="0"/>
              <a:t>,</a:t>
            </a:r>
            <a:r>
              <a:rPr lang="zh-CN" altLang="zh-CN" dirty="0"/>
              <a:t>才能做好准备。谈判时</a:t>
            </a:r>
            <a:r>
              <a:rPr lang="en-US" altLang="zh-CN" dirty="0"/>
              <a:t>,</a:t>
            </a:r>
            <a:r>
              <a:rPr lang="zh-CN" altLang="zh-CN" dirty="0"/>
              <a:t>企业必须对交易的可行性做调查</a:t>
            </a:r>
            <a:r>
              <a:rPr lang="en-US" altLang="zh-CN" dirty="0"/>
              <a:t>,</a:t>
            </a:r>
            <a:r>
              <a:rPr lang="zh-CN" altLang="zh-CN" dirty="0"/>
              <a:t>即了解进行这一交易是否必要</a:t>
            </a:r>
            <a:r>
              <a:rPr lang="en-US" altLang="zh-CN" dirty="0"/>
              <a:t>,</a:t>
            </a:r>
            <a:r>
              <a:rPr lang="zh-CN" altLang="zh-CN" dirty="0"/>
              <a:t>其结果是否对我方有利。如果这笔买卖值得做</a:t>
            </a:r>
            <a:r>
              <a:rPr lang="en-US" altLang="zh-CN" dirty="0"/>
              <a:t>,</a:t>
            </a:r>
            <a:r>
              <a:rPr lang="zh-CN" altLang="zh-CN" dirty="0"/>
              <a:t>但谈判时间可能较长</a:t>
            </a:r>
            <a:r>
              <a:rPr lang="en-US" altLang="zh-CN" dirty="0"/>
              <a:t>,</a:t>
            </a:r>
            <a:r>
              <a:rPr lang="zh-CN" altLang="zh-CN" dirty="0"/>
              <a:t>那么为了促成交易</a:t>
            </a:r>
            <a:r>
              <a:rPr lang="en-US" altLang="zh-CN" dirty="0"/>
              <a:t>,</a:t>
            </a:r>
            <a:r>
              <a:rPr lang="zh-CN" altLang="zh-CN" dirty="0"/>
              <a:t>我们就必须从以下几个方面做好准备工作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搜集对方信息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俗话说</a:t>
            </a:r>
            <a:r>
              <a:rPr lang="en-US" altLang="zh-CN" dirty="0"/>
              <a:t>:</a:t>
            </a:r>
            <a:r>
              <a:rPr lang="zh-CN" altLang="zh-CN" dirty="0"/>
              <a:t>“知己知彼</a:t>
            </a:r>
            <a:r>
              <a:rPr lang="en-US" altLang="zh-CN" dirty="0"/>
              <a:t>,</a:t>
            </a:r>
            <a:r>
              <a:rPr lang="zh-CN" altLang="zh-CN" dirty="0"/>
              <a:t>百战不殆。”只有摸清对方的实际情况</a:t>
            </a:r>
            <a:r>
              <a:rPr lang="en-US" altLang="zh-CN" dirty="0"/>
              <a:t>,</a:t>
            </a:r>
            <a:r>
              <a:rPr lang="zh-CN" altLang="zh-CN" dirty="0"/>
              <a:t>我们才能对症下药</a:t>
            </a:r>
            <a:r>
              <a:rPr lang="en-US" altLang="zh-CN" dirty="0"/>
              <a:t>,</a:t>
            </a:r>
            <a:r>
              <a:rPr lang="zh-CN" altLang="zh-CN" dirty="0"/>
              <a:t>相应地制定我们的对策。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因此</a:t>
            </a:r>
            <a:r>
              <a:rPr lang="en-US" altLang="zh-CN" dirty="0"/>
              <a:t>,</a:t>
            </a:r>
            <a:r>
              <a:rPr lang="zh-CN" altLang="zh-CN" dirty="0"/>
              <a:t>摸清对方虚实是制订谈判计划时首先应解决的问题。调查的方法一般有以下三种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(1)</a:t>
            </a:r>
            <a:r>
              <a:rPr lang="zh-CN" altLang="zh-CN" dirty="0"/>
              <a:t>检索调研法。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(2)</a:t>
            </a:r>
            <a:r>
              <a:rPr lang="zh-CN" altLang="zh-CN" dirty="0"/>
              <a:t>直接调查法。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(3)</a:t>
            </a:r>
            <a:r>
              <a:rPr lang="zh-CN" altLang="zh-CN" dirty="0"/>
              <a:t>购买调研法。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厘</a:t>
            </a:r>
            <a:r>
              <a:rPr lang="zh-CN" altLang="zh-CN" dirty="0"/>
              <a:t>清我方思路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谈判也是一种双方观点相互影响的过程。要想在谈判过程中不为对方所迷惑并进而影响对方</a:t>
            </a:r>
            <a:r>
              <a:rPr lang="en-US" altLang="zh-CN" dirty="0"/>
              <a:t>,</a:t>
            </a:r>
            <a:r>
              <a:rPr lang="zh-CN" altLang="zh-CN" dirty="0"/>
              <a:t>谈判人员首先要目标明确、思路清晰。只有这样</a:t>
            </a:r>
            <a:r>
              <a:rPr lang="en-US" altLang="zh-CN" dirty="0"/>
              <a:t>,</a:t>
            </a:r>
            <a:r>
              <a:rPr lang="zh-CN" altLang="zh-CN" dirty="0"/>
              <a:t>才能不失时机地采取适当措施</a:t>
            </a:r>
            <a:r>
              <a:rPr lang="en-US" altLang="zh-CN" dirty="0"/>
              <a:t>,</a:t>
            </a:r>
            <a:r>
              <a:rPr lang="zh-CN" altLang="zh-CN" dirty="0"/>
              <a:t>积极、主动地发挥自己的影响力。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制定谈判方案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在谈判之前</a:t>
            </a:r>
            <a:r>
              <a:rPr lang="en-US" altLang="zh-CN" dirty="0"/>
              <a:t>,</a:t>
            </a:r>
            <a:r>
              <a:rPr lang="zh-CN" altLang="zh-CN" dirty="0"/>
              <a:t>要根据已经掌握的信息</a:t>
            </a:r>
            <a:r>
              <a:rPr lang="en-US" altLang="zh-CN" dirty="0"/>
              <a:t>,</a:t>
            </a:r>
            <a:r>
              <a:rPr lang="zh-CN" altLang="zh-CN" dirty="0"/>
              <a:t>围绕谈判内容和目标及可能出现的争端</a:t>
            </a:r>
            <a:r>
              <a:rPr lang="en-US" altLang="zh-CN" dirty="0"/>
              <a:t>,</a:t>
            </a:r>
            <a:r>
              <a:rPr lang="zh-CN" altLang="zh-CN" dirty="0"/>
              <a:t>提出多种谈判方案</a:t>
            </a:r>
            <a:r>
              <a:rPr lang="en-US" altLang="zh-CN" dirty="0"/>
              <a:t>,</a:t>
            </a:r>
            <a:r>
              <a:rPr lang="zh-CN" altLang="zh-CN" dirty="0"/>
              <a:t>然后选择、确定最佳方案。为了应付谈判桌上的风云突变</a:t>
            </a:r>
            <a:r>
              <a:rPr lang="en-US" altLang="zh-CN" dirty="0"/>
              <a:t>,</a:t>
            </a:r>
            <a:r>
              <a:rPr lang="zh-CN" altLang="zh-CN" dirty="0"/>
              <a:t>还必须有备用方案。方案中最核心的一个问题是要确定谈判目标的上限和下限。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组建谈判队伍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一个谈判班子</a:t>
            </a:r>
            <a:r>
              <a:rPr lang="en-US" altLang="zh-CN" dirty="0"/>
              <a:t>,</a:t>
            </a:r>
            <a:r>
              <a:rPr lang="zh-CN" altLang="zh-CN" dirty="0"/>
              <a:t>必须明确一名主谈人和若干陪谈人。谈判人员的多少取决于谈判内容的繁简、技术要求的高低、谈判时间的长短。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五</a:t>
            </a:r>
            <a:r>
              <a:rPr lang="en-US" altLang="zh-CN" dirty="0"/>
              <a:t>)</a:t>
            </a:r>
            <a:r>
              <a:rPr lang="zh-CN" altLang="zh-CN" dirty="0"/>
              <a:t>选择谈判地点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谈判地点可选择在己方领地、对方领地或中立地。在哪一方的领地谈判</a:t>
            </a:r>
            <a:r>
              <a:rPr lang="en-US" altLang="zh-CN" dirty="0"/>
              <a:t>,</a:t>
            </a:r>
            <a:r>
              <a:rPr lang="zh-CN" altLang="zh-CN" dirty="0"/>
              <a:t>对哪一方就有利</a:t>
            </a:r>
            <a:r>
              <a:rPr lang="en-US" altLang="zh-CN" dirty="0"/>
              <a:t>;</a:t>
            </a:r>
            <a:r>
              <a:rPr lang="zh-CN" altLang="zh-CN" dirty="0"/>
              <a:t>在中立地谈判</a:t>
            </a:r>
            <a:r>
              <a:rPr lang="en-US" altLang="zh-CN" dirty="0"/>
              <a:t>,</a:t>
            </a:r>
            <a:r>
              <a:rPr lang="zh-CN" altLang="zh-CN" dirty="0"/>
              <a:t>双方的心理就比较平衡。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六</a:t>
            </a:r>
            <a:r>
              <a:rPr lang="en-US" altLang="zh-CN" dirty="0"/>
              <a:t>)</a:t>
            </a:r>
            <a:r>
              <a:rPr lang="zh-CN" altLang="zh-CN" dirty="0"/>
              <a:t>做好谈判培训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为谈判组制定工作规范</a:t>
            </a:r>
            <a:r>
              <a:rPr lang="en-US" altLang="zh-CN" dirty="0"/>
              <a:t>,</a:t>
            </a:r>
            <a:r>
              <a:rPr lang="zh-CN" altLang="zh-CN" dirty="0"/>
              <a:t>对谈判人员进行培训</a:t>
            </a:r>
            <a:r>
              <a:rPr lang="en-US" altLang="zh-CN" dirty="0"/>
              <a:t>,</a:t>
            </a:r>
            <a:r>
              <a:rPr lang="zh-CN" altLang="zh-CN" dirty="0"/>
              <a:t>在谈判组和企业后援部门之间召开预备会议。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七</a:t>
            </a:r>
            <a:r>
              <a:rPr lang="en-US" altLang="zh-CN" dirty="0"/>
              <a:t>)</a:t>
            </a:r>
            <a:r>
              <a:rPr lang="zh-CN" altLang="zh-CN" dirty="0"/>
              <a:t>进行谈判模拟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这样可以及早发现问题</a:t>
            </a:r>
            <a:r>
              <a:rPr lang="en-US" altLang="zh-CN" dirty="0"/>
              <a:t>,</a:t>
            </a:r>
            <a:r>
              <a:rPr lang="zh-CN" altLang="zh-CN" dirty="0"/>
              <a:t>及时修改谈判方案</a:t>
            </a:r>
            <a:r>
              <a:rPr lang="en-US" altLang="zh-CN" dirty="0"/>
              <a:t>,</a:t>
            </a:r>
            <a:r>
              <a:rPr lang="zh-CN" altLang="zh-CN" dirty="0"/>
              <a:t>使谈判不致失败。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7606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CN" altLang="zh-CN" dirty="0"/>
              <a:t>三、谈判阶段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谈判一般可分为两个阶段</a:t>
            </a:r>
            <a:r>
              <a:rPr lang="en-US" altLang="zh-CN" dirty="0"/>
              <a:t>,</a:t>
            </a:r>
            <a:r>
              <a:rPr lang="zh-CN" altLang="zh-CN" dirty="0"/>
              <a:t>即谈判之前的准备阶段和正式谈判阶段。在这些不同的阶段中</a:t>
            </a:r>
            <a:r>
              <a:rPr lang="en-US" altLang="zh-CN" dirty="0"/>
              <a:t>,</a:t>
            </a:r>
            <a:r>
              <a:rPr lang="zh-CN" altLang="zh-CN" dirty="0"/>
              <a:t>存在着不同的问题</a:t>
            </a:r>
            <a:r>
              <a:rPr lang="en-US" altLang="zh-CN" dirty="0"/>
              <a:t>,</a:t>
            </a:r>
            <a:r>
              <a:rPr lang="zh-CN" altLang="zh-CN" dirty="0"/>
              <a:t>这就要求我们采取不同的对策。各种谈判的基本过程大体相同</a:t>
            </a:r>
            <a:r>
              <a:rPr lang="en-US" altLang="zh-CN" dirty="0"/>
              <a:t>,</a:t>
            </a:r>
            <a:r>
              <a:rPr lang="zh-CN" altLang="zh-CN" dirty="0"/>
              <a:t>从谈判气氛形成、谈判程序确定开始</a:t>
            </a:r>
            <a:r>
              <a:rPr lang="en-US" altLang="zh-CN" dirty="0"/>
              <a:t>,</a:t>
            </a:r>
            <a:r>
              <a:rPr lang="zh-CN" altLang="zh-CN" dirty="0"/>
              <a:t>到进入正式的谈判。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探测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在探测阶段</a:t>
            </a:r>
            <a:r>
              <a:rPr lang="en-US" altLang="zh-CN" dirty="0"/>
              <a:t>,</a:t>
            </a:r>
            <a:r>
              <a:rPr lang="zh-CN" altLang="zh-CN" dirty="0"/>
              <a:t>谈判双方旁敲侧击</a:t>
            </a:r>
            <a:r>
              <a:rPr lang="en-US" altLang="zh-CN" dirty="0"/>
              <a:t>,</a:t>
            </a:r>
            <a:r>
              <a:rPr lang="zh-CN" altLang="zh-CN" dirty="0"/>
              <a:t>窥测对方的意图。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报价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报价的决策是谈判人员根据以往和现在收集、掌握的来自各种渠道的商业情报和市场信息</a:t>
            </a:r>
            <a:r>
              <a:rPr lang="en-US" altLang="zh-CN" dirty="0"/>
              <a:t>,</a:t>
            </a:r>
            <a:r>
              <a:rPr lang="zh-CN" altLang="zh-CN" dirty="0"/>
              <a:t>在对其进行比较、分析、判断和预测的基础上制定的。其原则是</a:t>
            </a:r>
            <a:r>
              <a:rPr lang="en-US" altLang="zh-CN" dirty="0"/>
              <a:t>:</a:t>
            </a:r>
            <a:r>
              <a:rPr lang="zh-CN" altLang="zh-CN" dirty="0"/>
              <a:t>通过反复比较和权衡</a:t>
            </a:r>
            <a:r>
              <a:rPr lang="en-US" altLang="zh-CN" dirty="0"/>
              <a:t>,</a:t>
            </a:r>
            <a:r>
              <a:rPr lang="zh-CN" altLang="zh-CN" dirty="0"/>
              <a:t>设法找出报价者所得利益与该报价被接受的成功率之间的最佳点。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还价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还价时</a:t>
            </a:r>
            <a:r>
              <a:rPr lang="en-US" altLang="zh-CN" dirty="0"/>
              <a:t>,</a:t>
            </a:r>
            <a:r>
              <a:rPr lang="zh-CN" altLang="zh-CN" dirty="0"/>
              <a:t>首先己方应向对方核对其报盘中的各项交易条件</a:t>
            </a:r>
            <a:r>
              <a:rPr lang="en-US" altLang="zh-CN" dirty="0"/>
              <a:t>,</a:t>
            </a:r>
            <a:r>
              <a:rPr lang="zh-CN" altLang="zh-CN" dirty="0"/>
              <a:t>询问其报价的根据</a:t>
            </a:r>
            <a:r>
              <a:rPr lang="en-US" altLang="zh-CN" dirty="0"/>
              <a:t>,</a:t>
            </a:r>
            <a:r>
              <a:rPr lang="zh-CN" altLang="zh-CN" dirty="0"/>
              <a:t>以及在各项主要交易条件上有多大的通融余地</a:t>
            </a:r>
            <a:r>
              <a:rPr lang="en-US" altLang="zh-CN" dirty="0"/>
              <a:t>;</a:t>
            </a:r>
            <a:r>
              <a:rPr lang="zh-CN" altLang="zh-CN" dirty="0"/>
              <a:t>然后</a:t>
            </a:r>
            <a:r>
              <a:rPr lang="en-US" altLang="zh-CN" dirty="0"/>
              <a:t>,</a:t>
            </a:r>
            <a:r>
              <a:rPr lang="zh-CN" altLang="zh-CN" dirty="0"/>
              <a:t>提出己方的设想</a:t>
            </a:r>
            <a:r>
              <a:rPr lang="en-US" altLang="zh-CN" dirty="0"/>
              <a:t>,</a:t>
            </a:r>
            <a:r>
              <a:rPr lang="zh-CN" altLang="zh-CN" dirty="0"/>
              <a:t>不论对方是否接受己方的建议</a:t>
            </a:r>
            <a:r>
              <a:rPr lang="en-US" altLang="zh-CN" dirty="0"/>
              <a:t>,</a:t>
            </a:r>
            <a:r>
              <a:rPr lang="zh-CN" altLang="zh-CN" dirty="0"/>
              <a:t>己方的立场始终应保持一种灵活性</a:t>
            </a:r>
            <a:r>
              <a:rPr lang="en-US" altLang="zh-CN" dirty="0"/>
              <a:t>,</a:t>
            </a:r>
            <a:r>
              <a:rPr lang="zh-CN" altLang="zh-CN" dirty="0" smtClean="0"/>
              <a:t>可以</a:t>
            </a:r>
            <a:r>
              <a:rPr lang="zh-CN" altLang="zh-CN" dirty="0"/>
              <a:t>从各方位出击</a:t>
            </a:r>
            <a:r>
              <a:rPr lang="en-US" altLang="zh-CN" dirty="0"/>
              <a:t>,</a:t>
            </a:r>
            <a:r>
              <a:rPr lang="zh-CN" altLang="zh-CN" dirty="0"/>
              <a:t>不要在一个问题、一种设想上僵死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拍板签约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当双方经过一段时间的较量</a:t>
            </a:r>
            <a:r>
              <a:rPr lang="en-US" altLang="zh-CN" dirty="0"/>
              <a:t>,</a:t>
            </a:r>
            <a:r>
              <a:rPr lang="zh-CN" altLang="zh-CN" dirty="0"/>
              <a:t>取得某些一致意见之后</a:t>
            </a:r>
            <a:r>
              <a:rPr lang="en-US" altLang="zh-CN" dirty="0"/>
              <a:t>,</a:t>
            </a:r>
            <a:r>
              <a:rPr lang="zh-CN" altLang="zh-CN" dirty="0"/>
              <a:t>拍板成交阶段就开始了</a:t>
            </a:r>
            <a:r>
              <a:rPr lang="en-US" altLang="zh-CN" dirty="0"/>
              <a:t>,</a:t>
            </a:r>
            <a:r>
              <a:rPr lang="zh-CN" altLang="zh-CN" dirty="0"/>
              <a:t>最后就是签订合同</a:t>
            </a:r>
            <a:r>
              <a:rPr lang="en-US" altLang="zh-CN" dirty="0"/>
              <a:t>,</a:t>
            </a:r>
            <a:r>
              <a:rPr lang="zh-CN" altLang="zh-CN" dirty="0"/>
              <a:t>以书面或其他法定形式将成交的内容固定下来。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zh-CN" dirty="0"/>
              <a:t>四、谈判策略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谈判策略是指谈判人员为取得谈判的预期效果而采取的各种措施。谈判策略通常涉及谈判人员的行为方针和行为方式</a:t>
            </a:r>
            <a:r>
              <a:rPr lang="en-US" altLang="zh-CN" dirty="0"/>
              <a:t>,</a:t>
            </a:r>
            <a:r>
              <a:rPr lang="zh-CN" altLang="zh-CN" dirty="0"/>
              <a:t>一般它被公认为是引导谈判顺利进行的航标和渡船</a:t>
            </a:r>
            <a:r>
              <a:rPr lang="en-US" altLang="zh-CN" dirty="0"/>
              <a:t>,</a:t>
            </a:r>
            <a:r>
              <a:rPr lang="zh-CN" altLang="zh-CN" dirty="0"/>
              <a:t>是决定谈判发展前途的重要因素。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休会策略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这种策略的主要内容是</a:t>
            </a:r>
            <a:r>
              <a:rPr lang="en-US" altLang="zh-CN" dirty="0"/>
              <a:t>,</a:t>
            </a:r>
            <a:r>
              <a:rPr lang="zh-CN" altLang="zh-CN" dirty="0"/>
              <a:t>每当谈判进行到一定阶段或遇到某种障碍时</a:t>
            </a:r>
            <a:r>
              <a:rPr lang="en-US" altLang="zh-CN" dirty="0"/>
              <a:t>,</a:t>
            </a:r>
            <a:r>
              <a:rPr lang="zh-CN" altLang="zh-CN" dirty="0"/>
              <a:t>谈判双方或一方提出休会几分钟</a:t>
            </a:r>
            <a:r>
              <a:rPr lang="en-US" altLang="zh-CN" dirty="0"/>
              <a:t>,</a:t>
            </a:r>
            <a:r>
              <a:rPr lang="zh-CN" altLang="zh-CN" dirty="0"/>
              <a:t>使谈判双方人员有机会恢复体力和调整对策</a:t>
            </a:r>
            <a:r>
              <a:rPr lang="en-US" altLang="zh-CN" dirty="0"/>
              <a:t>,</a:t>
            </a:r>
            <a:r>
              <a:rPr lang="zh-CN" altLang="zh-CN" dirty="0"/>
              <a:t>推动谈判的顺利进行。这是谈判的常用策略之一。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最后期限策略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即规定某一会谈的结束时间</a:t>
            </a:r>
            <a:r>
              <a:rPr lang="en-US" altLang="zh-CN" dirty="0"/>
              <a:t>,</a:t>
            </a:r>
            <a:r>
              <a:rPr lang="zh-CN" altLang="zh-CN" dirty="0"/>
              <a:t>这样可以促使双方集中精力</a:t>
            </a:r>
            <a:r>
              <a:rPr lang="en-US" altLang="zh-CN" dirty="0"/>
              <a:t>,</a:t>
            </a:r>
            <a:r>
              <a:rPr lang="zh-CN" altLang="zh-CN" dirty="0"/>
              <a:t>灵活地、创造性地解决未谈妥的问题</a:t>
            </a:r>
            <a:r>
              <a:rPr lang="en-US" altLang="zh-CN" dirty="0"/>
              <a:t>,</a:t>
            </a:r>
            <a:r>
              <a:rPr lang="zh-CN" altLang="zh-CN" dirty="0"/>
              <a:t>在不违背基本原则的基础上</a:t>
            </a:r>
            <a:r>
              <a:rPr lang="en-US" altLang="zh-CN" dirty="0"/>
              <a:t>,</a:t>
            </a:r>
            <a:r>
              <a:rPr lang="zh-CN" altLang="zh-CN" dirty="0"/>
              <a:t>作出一些让步</a:t>
            </a:r>
            <a:r>
              <a:rPr lang="en-US" altLang="zh-CN" dirty="0"/>
              <a:t>,</a:t>
            </a:r>
            <a:r>
              <a:rPr lang="zh-CN" altLang="zh-CN" dirty="0"/>
              <a:t>从而使谈判顺利进行、圆满结束。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留有余地策略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在谈判中</a:t>
            </a:r>
            <a:r>
              <a:rPr lang="en-US" altLang="zh-CN" dirty="0"/>
              <a:t>,</a:t>
            </a:r>
            <a:r>
              <a:rPr lang="zh-CN" altLang="zh-CN" dirty="0"/>
              <a:t>如果对方向你提出某项要求</a:t>
            </a:r>
            <a:r>
              <a:rPr lang="en-US" altLang="zh-CN" dirty="0"/>
              <a:t>,</a:t>
            </a:r>
            <a:r>
              <a:rPr lang="zh-CN" altLang="zh-CN" dirty="0"/>
              <a:t>你能否立刻满足其要求呢</a:t>
            </a:r>
            <a:r>
              <a:rPr lang="en-US" altLang="zh-CN" dirty="0"/>
              <a:t>?</a:t>
            </a:r>
            <a:r>
              <a:rPr lang="zh-CN" altLang="zh-CN" dirty="0"/>
              <a:t>一般认为</a:t>
            </a:r>
            <a:r>
              <a:rPr lang="en-US" altLang="zh-CN" dirty="0"/>
              <a:t>,</a:t>
            </a:r>
            <a:r>
              <a:rPr lang="zh-CN" altLang="zh-CN" dirty="0"/>
              <a:t>即使你能全部满足其要求</a:t>
            </a:r>
            <a:r>
              <a:rPr lang="en-US" altLang="zh-CN" dirty="0"/>
              <a:t>,</a:t>
            </a:r>
            <a:r>
              <a:rPr lang="zh-CN" altLang="zh-CN" dirty="0"/>
              <a:t>也不必马上和盘托出你的答复</a:t>
            </a:r>
            <a:r>
              <a:rPr lang="en-US" altLang="zh-CN" dirty="0"/>
              <a:t>,</a:t>
            </a:r>
            <a:r>
              <a:rPr lang="zh-CN" altLang="zh-CN" dirty="0"/>
              <a:t>而是先答应其大部分要求</a:t>
            </a:r>
            <a:r>
              <a:rPr lang="en-US" altLang="zh-CN" dirty="0"/>
              <a:t>,</a:t>
            </a:r>
            <a:r>
              <a:rPr lang="zh-CN" altLang="zh-CN" dirty="0"/>
              <a:t>留有余地</a:t>
            </a:r>
            <a:r>
              <a:rPr lang="en-US" altLang="zh-CN" dirty="0"/>
              <a:t>,</a:t>
            </a:r>
            <a:r>
              <a:rPr lang="zh-CN" altLang="zh-CN" dirty="0"/>
              <a:t>以备讨价还价之用。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设立专门小组策略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在谈判时</a:t>
            </a:r>
            <a:r>
              <a:rPr lang="en-US" altLang="zh-CN" dirty="0"/>
              <a:t>,</a:t>
            </a:r>
            <a:r>
              <a:rPr lang="zh-CN" altLang="zh-CN" dirty="0"/>
              <a:t>往往会涉及很多不同领域的专业问题</a:t>
            </a:r>
            <a:r>
              <a:rPr lang="en-US" altLang="zh-CN" dirty="0"/>
              <a:t>,</a:t>
            </a:r>
            <a:r>
              <a:rPr lang="zh-CN" altLang="zh-CN" dirty="0"/>
              <a:t>需要专门人才认真解决</a:t>
            </a:r>
            <a:r>
              <a:rPr lang="en-US" altLang="zh-CN" dirty="0"/>
              <a:t>,</a:t>
            </a:r>
            <a:r>
              <a:rPr lang="zh-CN" altLang="zh-CN" dirty="0"/>
              <a:t>其他人很难插上手。这时</a:t>
            </a:r>
            <a:r>
              <a:rPr lang="en-US" altLang="zh-CN" dirty="0"/>
              <a:t>,</a:t>
            </a:r>
            <a:r>
              <a:rPr lang="zh-CN" altLang="zh-CN" dirty="0"/>
              <a:t>最好成立专门的研究小组解决存在的问题</a:t>
            </a:r>
            <a:r>
              <a:rPr lang="en-US" altLang="zh-CN" dirty="0"/>
              <a:t>,</a:t>
            </a:r>
            <a:r>
              <a:rPr lang="zh-CN" altLang="zh-CN" dirty="0"/>
              <a:t>其他人可以休会</a:t>
            </a:r>
            <a:r>
              <a:rPr lang="en-US" altLang="zh-CN" dirty="0"/>
              <a:t>,</a:t>
            </a:r>
            <a:r>
              <a:rPr lang="zh-CN" altLang="zh-CN" dirty="0"/>
              <a:t>也可以继续谈其他问题。这个办法有百益而无一害</a:t>
            </a:r>
            <a:r>
              <a:rPr lang="en-US" altLang="zh-CN" dirty="0"/>
              <a:t>,</a:t>
            </a:r>
            <a:r>
              <a:rPr lang="zh-CN" altLang="zh-CN" dirty="0"/>
              <a:t>尤其适用于大型谈判。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r>
              <a:rPr lang="zh-CN" altLang="zh-CN" sz="4000" dirty="0"/>
              <a:t>第二节　商务谈判的心理方法与技巧</a:t>
            </a:r>
            <a:endParaRPr lang="zh-CN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zh-CN" dirty="0"/>
              <a:t>一、谈判人员的性格类型分析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谈判的进行是由双方构成的</a:t>
            </a:r>
            <a:r>
              <a:rPr lang="en-US" altLang="zh-CN" dirty="0"/>
              <a:t>,</a:t>
            </a:r>
            <a:r>
              <a:rPr lang="zh-CN" altLang="zh-CN" dirty="0"/>
              <a:t>其成功与否不仅取决于自身</a:t>
            </a:r>
            <a:r>
              <a:rPr lang="en-US" altLang="zh-CN" dirty="0"/>
              <a:t>,</a:t>
            </a:r>
            <a:r>
              <a:rPr lang="zh-CN" altLang="zh-CN" dirty="0"/>
              <a:t>还取决于坐在谈判桌对面的人。因此</a:t>
            </a:r>
            <a:r>
              <a:rPr lang="en-US" altLang="zh-CN" dirty="0"/>
              <a:t>,</a:t>
            </a:r>
            <a:r>
              <a:rPr lang="zh-CN" altLang="zh-CN" dirty="0"/>
              <a:t>谈判者要有效地辨别对手的个性类型和性格特点</a:t>
            </a:r>
            <a:r>
              <a:rPr lang="en-US" altLang="zh-CN" dirty="0"/>
              <a:t>,</a:t>
            </a:r>
            <a:r>
              <a:rPr lang="zh-CN" altLang="zh-CN" dirty="0"/>
              <a:t>并据此来调整自己的谈判技巧与策略。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谈判者千差万别</a:t>
            </a:r>
            <a:r>
              <a:rPr lang="en-US" altLang="zh-CN" dirty="0"/>
              <a:t>,</a:t>
            </a:r>
            <a:r>
              <a:rPr lang="zh-CN" altLang="zh-CN" dirty="0"/>
              <a:t>但除了特殊因素之外</a:t>
            </a:r>
            <a:r>
              <a:rPr lang="en-US" altLang="zh-CN" dirty="0"/>
              <a:t>,</a:t>
            </a:r>
            <a:r>
              <a:rPr lang="zh-CN" altLang="zh-CN" dirty="0"/>
              <a:t>一般可归纳为主导型、说服型和保守型三类。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主导型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主导型谈判者通常我行我素</a:t>
            </a:r>
            <a:r>
              <a:rPr lang="en-US" altLang="zh-CN" dirty="0"/>
              <a:t>,</a:t>
            </a:r>
            <a:r>
              <a:rPr lang="zh-CN" altLang="zh-CN" dirty="0"/>
              <a:t>自我意识强</a:t>
            </a:r>
            <a:r>
              <a:rPr lang="en-US" altLang="zh-CN" dirty="0"/>
              <a:t>,</a:t>
            </a:r>
            <a:r>
              <a:rPr lang="zh-CN" altLang="zh-CN" dirty="0"/>
              <a:t>为达到目的甚至不择手段。他们的自我实现需要较强</a:t>
            </a:r>
            <a:r>
              <a:rPr lang="en-US" altLang="zh-CN" dirty="0"/>
              <a:t>,</a:t>
            </a:r>
            <a:r>
              <a:rPr lang="zh-CN" altLang="zh-CN" dirty="0"/>
              <a:t>狂热地追求成绩。其主要特点如下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(1)</a:t>
            </a:r>
            <a:r>
              <a:rPr lang="zh-CN" altLang="zh-CN" dirty="0"/>
              <a:t>权力欲强。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(2)</a:t>
            </a:r>
            <a:r>
              <a:rPr lang="zh-CN" altLang="zh-CN" dirty="0"/>
              <a:t>敢于决策。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(3)</a:t>
            </a:r>
            <a:r>
              <a:rPr lang="zh-CN" altLang="zh-CN" dirty="0"/>
              <a:t>富于挑战。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(4)</a:t>
            </a:r>
            <a:r>
              <a:rPr lang="zh-CN" altLang="zh-CN" dirty="0"/>
              <a:t>急功近利。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说服型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说服型谈判者在谈判中十分随和</a:t>
            </a:r>
            <a:r>
              <a:rPr lang="en-US" altLang="zh-CN" dirty="0"/>
              <a:t>,</a:t>
            </a:r>
            <a:r>
              <a:rPr lang="zh-CN" altLang="zh-CN" dirty="0"/>
              <a:t>能迎合各种对手的兴趣</a:t>
            </a:r>
            <a:r>
              <a:rPr lang="en-US" altLang="zh-CN" dirty="0"/>
              <a:t>,</a:t>
            </a:r>
            <a:r>
              <a:rPr lang="zh-CN" altLang="zh-CN" dirty="0"/>
              <a:t>在不知不觉中将对手说服。他们往往很注重自己的名声</a:t>
            </a:r>
            <a:r>
              <a:rPr lang="en-US" altLang="zh-CN" dirty="0"/>
              <a:t>,</a:t>
            </a:r>
            <a:r>
              <a:rPr lang="zh-CN" altLang="zh-CN" dirty="0"/>
              <a:t>善结人缘</a:t>
            </a:r>
            <a:r>
              <a:rPr lang="en-US" altLang="zh-CN" dirty="0"/>
              <a:t>,</a:t>
            </a:r>
            <a:r>
              <a:rPr lang="zh-CN" altLang="zh-CN" dirty="0"/>
              <a:t>对社交和自尊的需求最为显著。其主要特点如下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(1)</a:t>
            </a:r>
            <a:r>
              <a:rPr lang="zh-CN" altLang="zh-CN" dirty="0"/>
              <a:t>注重社交。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(2)</a:t>
            </a:r>
            <a:r>
              <a:rPr lang="zh-CN" altLang="zh-CN" dirty="0"/>
              <a:t>潜藏雄心。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(3)</a:t>
            </a:r>
            <a:r>
              <a:rPr lang="zh-CN" altLang="zh-CN" dirty="0"/>
              <a:t>团体性强。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(4)</a:t>
            </a:r>
            <a:r>
              <a:rPr lang="zh-CN" altLang="zh-CN" dirty="0"/>
              <a:t>不拘小节。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保守型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保守型谈判者习惯于墨守成规</a:t>
            </a:r>
            <a:r>
              <a:rPr lang="en-US" altLang="zh-CN" dirty="0"/>
              <a:t>,</a:t>
            </a:r>
            <a:r>
              <a:rPr lang="zh-CN" altLang="zh-CN" dirty="0"/>
              <a:t>对变革无动于衷</a:t>
            </a:r>
            <a:r>
              <a:rPr lang="en-US" altLang="zh-CN" dirty="0"/>
              <a:t>,</a:t>
            </a:r>
            <a:r>
              <a:rPr lang="zh-CN" altLang="zh-CN" dirty="0"/>
              <a:t>不愿接受挑战</a:t>
            </a:r>
            <a:r>
              <a:rPr lang="en-US" altLang="zh-CN" dirty="0"/>
              <a:t>,</a:t>
            </a:r>
            <a:r>
              <a:rPr lang="zh-CN" altLang="zh-CN" dirty="0"/>
              <a:t>维持现状是他们最大的愿望。他们往往非常注重物质需要。其主要特点如下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(1)</a:t>
            </a:r>
            <a:r>
              <a:rPr lang="zh-CN" altLang="zh-CN" dirty="0"/>
              <a:t>独立性差。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(2)</a:t>
            </a:r>
            <a:r>
              <a:rPr lang="zh-CN" altLang="zh-CN" dirty="0"/>
              <a:t>循规蹈矩。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(3)</a:t>
            </a:r>
            <a:r>
              <a:rPr lang="zh-CN" altLang="zh-CN" dirty="0"/>
              <a:t>注意细节。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(4)</a:t>
            </a:r>
            <a:r>
              <a:rPr lang="zh-CN" altLang="zh-CN" dirty="0"/>
              <a:t>安于现状。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zh-CN" dirty="0"/>
              <a:t>二、谈判的心理方法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谈判过程是体现谈判双方竞争与合作的过程。在复杂多变的谈判过程中</a:t>
            </a:r>
            <a:r>
              <a:rPr lang="en-US" altLang="zh-CN" dirty="0"/>
              <a:t>,</a:t>
            </a:r>
            <a:r>
              <a:rPr lang="zh-CN" altLang="zh-CN" dirty="0"/>
              <a:t>只有审时度势地针对对手的需求与个性特点</a:t>
            </a:r>
            <a:r>
              <a:rPr lang="en-US" altLang="zh-CN" dirty="0"/>
              <a:t>,</a:t>
            </a:r>
            <a:r>
              <a:rPr lang="zh-CN" altLang="zh-CN" dirty="0"/>
              <a:t>有针对性地采用相应的谈判策略</a:t>
            </a:r>
            <a:r>
              <a:rPr lang="en-US" altLang="zh-CN" dirty="0"/>
              <a:t>,</a:t>
            </a:r>
            <a:r>
              <a:rPr lang="zh-CN" altLang="zh-CN" dirty="0"/>
              <a:t>才能在谈判中取得积极的成果。根据消费者的性格类型</a:t>
            </a:r>
            <a:r>
              <a:rPr lang="en-US" altLang="zh-CN" dirty="0"/>
              <a:t>,</a:t>
            </a:r>
            <a:r>
              <a:rPr lang="zh-CN" altLang="zh-CN" dirty="0"/>
              <a:t>一般情况下可采用以下心理方法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针对主导型谈判者的</a:t>
            </a:r>
            <a:r>
              <a:rPr lang="zh-CN" altLang="zh-CN" dirty="0" smtClean="0"/>
              <a:t>方法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zh-CN" dirty="0"/>
              <a:t>　　遇到主导型的谈判对手</a:t>
            </a:r>
            <a:r>
              <a:rPr lang="en-US" altLang="zh-CN" dirty="0"/>
              <a:t>,</a:t>
            </a:r>
            <a:r>
              <a:rPr lang="zh-CN" altLang="zh-CN" dirty="0"/>
              <a:t>应当有充分的思想准备</a:t>
            </a:r>
            <a:r>
              <a:rPr lang="en-US" altLang="zh-CN" dirty="0"/>
              <a:t>,</a:t>
            </a:r>
            <a:r>
              <a:rPr lang="zh-CN" altLang="zh-CN" dirty="0"/>
              <a:t>并采取相应的对策</a:t>
            </a:r>
            <a:r>
              <a:rPr lang="en-US" altLang="zh-CN" dirty="0"/>
              <a:t>;</a:t>
            </a:r>
            <a:r>
              <a:rPr lang="zh-CN" altLang="zh-CN" dirty="0"/>
              <a:t>否则</a:t>
            </a:r>
            <a:r>
              <a:rPr lang="en-US" altLang="zh-CN" dirty="0"/>
              <a:t>,</a:t>
            </a:r>
            <a:r>
              <a:rPr lang="zh-CN" altLang="zh-CN" dirty="0"/>
              <a:t>就可能束手无策。如果顺从</a:t>
            </a:r>
            <a:r>
              <a:rPr lang="en-US" altLang="zh-CN" dirty="0"/>
              <a:t>,</a:t>
            </a:r>
            <a:r>
              <a:rPr lang="zh-CN" altLang="zh-CN" dirty="0"/>
              <a:t>会被其剥夺得一干二净</a:t>
            </a:r>
            <a:r>
              <a:rPr lang="en-US" altLang="zh-CN" dirty="0"/>
              <a:t>;</a:t>
            </a:r>
            <a:r>
              <a:rPr lang="zh-CN" altLang="zh-CN" dirty="0"/>
              <a:t>如果反抗</a:t>
            </a:r>
            <a:r>
              <a:rPr lang="en-US" altLang="zh-CN" dirty="0"/>
              <a:t>,</a:t>
            </a:r>
            <a:r>
              <a:rPr lang="zh-CN" altLang="zh-CN" dirty="0"/>
              <a:t>则会使谈判陷入僵局</a:t>
            </a:r>
            <a:r>
              <a:rPr lang="en-US" altLang="zh-CN" dirty="0"/>
              <a:t>,</a:t>
            </a:r>
            <a:r>
              <a:rPr lang="zh-CN" altLang="zh-CN" dirty="0"/>
              <a:t>甚至不欢而散。对其通常采用以下两种策略</a:t>
            </a:r>
            <a:r>
              <a:rPr lang="en-US" altLang="zh-CN" dirty="0" smtClean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(1)</a:t>
            </a:r>
            <a:r>
              <a:rPr lang="zh-CN" altLang="zh-CN" dirty="0"/>
              <a:t>欲擒故纵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(2)</a:t>
            </a:r>
            <a:r>
              <a:rPr lang="zh-CN" altLang="zh-CN" dirty="0"/>
              <a:t>旁敲侧击。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针对说服型谈判者的方法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说服型谈判对手是谈判者强有力的对手。他们的外表总是很友善、温和</a:t>
            </a:r>
            <a:r>
              <a:rPr lang="en-US" altLang="zh-CN" dirty="0"/>
              <a:t>,</a:t>
            </a:r>
            <a:r>
              <a:rPr lang="zh-CN" altLang="zh-CN" dirty="0"/>
              <a:t>对公司的工作充满热情</a:t>
            </a:r>
            <a:r>
              <a:rPr lang="en-US" altLang="zh-CN" dirty="0"/>
              <a:t>,</a:t>
            </a:r>
            <a:r>
              <a:rPr lang="zh-CN" altLang="zh-CN" dirty="0"/>
              <a:t>使对手很难产生敌意</a:t>
            </a:r>
            <a:r>
              <a:rPr lang="en-US" altLang="zh-CN" dirty="0"/>
              <a:t>,</a:t>
            </a:r>
            <a:r>
              <a:rPr lang="zh-CN" altLang="zh-CN" dirty="0"/>
              <a:t>从而在不知不觉中达到目的。通常情况下</a:t>
            </a:r>
            <a:r>
              <a:rPr lang="en-US" altLang="zh-CN" dirty="0"/>
              <a:t>,</a:t>
            </a:r>
            <a:r>
              <a:rPr lang="zh-CN" altLang="zh-CN" dirty="0"/>
              <a:t>可采用以下策略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(1)</a:t>
            </a:r>
            <a:r>
              <a:rPr lang="zh-CN" altLang="zh-CN" dirty="0"/>
              <a:t>不急于求成。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(2)</a:t>
            </a:r>
            <a:r>
              <a:rPr lang="zh-CN" altLang="zh-CN" dirty="0"/>
              <a:t>先苦后甜。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(3)</a:t>
            </a:r>
            <a:r>
              <a:rPr lang="zh-CN" altLang="zh-CN" dirty="0"/>
              <a:t>各个击破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针对保守型谈判者的方法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对保守型的谈判者</a:t>
            </a:r>
            <a:r>
              <a:rPr lang="en-US" altLang="zh-CN" dirty="0"/>
              <a:t>,</a:t>
            </a:r>
            <a:r>
              <a:rPr lang="zh-CN" altLang="zh-CN" dirty="0"/>
              <a:t>关键是要有耐心</a:t>
            </a:r>
            <a:r>
              <a:rPr lang="en-US" altLang="zh-CN" dirty="0"/>
              <a:t>,</a:t>
            </a:r>
            <a:r>
              <a:rPr lang="zh-CN" altLang="zh-CN" dirty="0"/>
              <a:t>特别需要冷静、克制</a:t>
            </a:r>
            <a:r>
              <a:rPr lang="en-US" altLang="zh-CN" dirty="0"/>
              <a:t>,</a:t>
            </a:r>
            <a:r>
              <a:rPr lang="zh-CN" altLang="zh-CN" dirty="0"/>
              <a:t>不能急于求成。对其通常选用以下两种策略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(1)</a:t>
            </a:r>
            <a:r>
              <a:rPr lang="zh-CN" altLang="zh-CN" dirty="0"/>
              <a:t>投其所好。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(2)</a:t>
            </a:r>
            <a:r>
              <a:rPr lang="zh-CN" altLang="zh-CN" dirty="0"/>
              <a:t>攻心为上。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CN" altLang="zh-CN" dirty="0"/>
              <a:t>三、谈判的心理策略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一般书籍除了介绍针对消费者的性格类型采用的心理方法外</a:t>
            </a:r>
            <a:r>
              <a:rPr lang="en-US" altLang="zh-CN" dirty="0"/>
              <a:t>,</a:t>
            </a:r>
            <a:r>
              <a:rPr lang="zh-CN" altLang="zh-CN" dirty="0"/>
              <a:t>对于具体的谈判战术、技巧介绍得很少。下面将介绍一些比较常用的谈判心理技巧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最后期限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声东击西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smtClean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疲劳轰炸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掌握议程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五</a:t>
            </a:r>
            <a:r>
              <a:rPr lang="en-US" altLang="zh-CN" dirty="0"/>
              <a:t>)</a:t>
            </a:r>
            <a:r>
              <a:rPr lang="zh-CN" altLang="zh-CN" dirty="0"/>
              <a:t>“踢皮球”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六</a:t>
            </a:r>
            <a:r>
              <a:rPr lang="en-US" altLang="zh-CN" dirty="0"/>
              <a:t>)</a:t>
            </a:r>
            <a:r>
              <a:rPr lang="zh-CN" altLang="zh-CN" dirty="0"/>
              <a:t>场外交易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七</a:t>
            </a:r>
            <a:r>
              <a:rPr lang="en-US" altLang="zh-CN" dirty="0"/>
              <a:t>)</a:t>
            </a:r>
            <a:r>
              <a:rPr lang="zh-CN" altLang="zh-CN" dirty="0"/>
              <a:t>逼出真相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八</a:t>
            </a:r>
            <a:r>
              <a:rPr lang="en-US" altLang="zh-CN" dirty="0"/>
              <a:t>)</a:t>
            </a:r>
            <a:r>
              <a:rPr lang="zh-CN" altLang="zh-CN" dirty="0"/>
              <a:t>“再多没有”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九</a:t>
            </a:r>
            <a:r>
              <a:rPr lang="en-US" altLang="zh-CN" dirty="0"/>
              <a:t>)</a:t>
            </a:r>
            <a:r>
              <a:rPr lang="zh-CN" altLang="zh-CN" dirty="0"/>
              <a:t>最后通牒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r>
              <a:rPr lang="zh-CN" altLang="zh-CN" sz="4000" dirty="0"/>
              <a:t>第一节　商务谈判效果的影响因素</a:t>
            </a:r>
            <a:endParaRPr lang="zh-CN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zh-CN" dirty="0"/>
              <a:t>一、谈判对手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了解谈判对手的心理和行为特征对谈判来说非常重要。在谈判中</a:t>
            </a:r>
            <a:r>
              <a:rPr lang="en-US" altLang="zh-CN" dirty="0"/>
              <a:t>,</a:t>
            </a:r>
            <a:r>
              <a:rPr lang="zh-CN" altLang="zh-CN" dirty="0"/>
              <a:t>对谈判对手的心理特征和行为方式了解得越深刻</a:t>
            </a:r>
            <a:r>
              <a:rPr lang="en-US" altLang="zh-CN" dirty="0"/>
              <a:t>,</a:t>
            </a:r>
            <a:r>
              <a:rPr lang="zh-CN" altLang="zh-CN" dirty="0"/>
              <a:t>对谈判就越有利。谈判虽然多种多样、形式各异</a:t>
            </a:r>
            <a:r>
              <a:rPr lang="en-US" altLang="zh-CN" dirty="0"/>
              <a:t>,</a:t>
            </a:r>
            <a:r>
              <a:rPr lang="zh-CN" altLang="zh-CN" dirty="0"/>
              <a:t>但有一点不会改变</a:t>
            </a:r>
            <a:r>
              <a:rPr lang="en-US" altLang="zh-CN" dirty="0"/>
              <a:t>,</a:t>
            </a:r>
            <a:r>
              <a:rPr lang="zh-CN" altLang="zh-CN" dirty="0"/>
              <a:t>即任何谈判都是人与人的正面对话。谈判是在买卖双方的代表之间进行的</a:t>
            </a:r>
            <a:r>
              <a:rPr lang="en-US" altLang="zh-CN" dirty="0"/>
              <a:t>,</a:t>
            </a:r>
            <a:r>
              <a:rPr lang="zh-CN" altLang="zh-CN" dirty="0"/>
              <a:t>双方代表的思维方式直接影响谈判的进程和结果。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要对谈判对手深入了解</a:t>
            </a:r>
            <a:r>
              <a:rPr lang="en-US" altLang="zh-CN" dirty="0"/>
              <a:t>,</a:t>
            </a:r>
            <a:r>
              <a:rPr lang="zh-CN" altLang="zh-CN" dirty="0"/>
              <a:t>可以通过他人介绍、阅读资料、当面观察等途径去了解。只有对谈判对手有比较充分的了解</a:t>
            </a:r>
            <a:r>
              <a:rPr lang="en-US" altLang="zh-CN" dirty="0"/>
              <a:t>,</a:t>
            </a:r>
            <a:r>
              <a:rPr lang="zh-CN" altLang="zh-CN" dirty="0"/>
              <a:t>才可能取得谈判的成功。以下就一些主要国家的文化特点及其对谈判风格的影响作一介绍。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美国人的谈判风格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美国人的性格通常是外向型的、自信的和果断的</a:t>
            </a:r>
            <a:r>
              <a:rPr lang="en-US" altLang="zh-CN" dirty="0"/>
              <a:t>,</a:t>
            </a:r>
            <a:r>
              <a:rPr lang="zh-CN" altLang="zh-CN" dirty="0"/>
              <a:t>因此</a:t>
            </a:r>
            <a:r>
              <a:rPr lang="en-US" altLang="zh-CN" dirty="0"/>
              <a:t>,</a:t>
            </a:r>
            <a:r>
              <a:rPr lang="zh-CN" altLang="zh-CN" dirty="0"/>
              <a:t>谈判者通常充满信心、语气肯定。此外</a:t>
            </a:r>
            <a:r>
              <a:rPr lang="en-US" altLang="zh-CN" dirty="0"/>
              <a:t>,</a:t>
            </a:r>
            <a:r>
              <a:rPr lang="zh-CN" altLang="zh-CN" dirty="0"/>
              <a:t>美国人的传统是从事各种商业</a:t>
            </a:r>
            <a:r>
              <a:rPr lang="en-US" altLang="zh-CN" dirty="0"/>
              <a:t>,</a:t>
            </a:r>
            <a:r>
              <a:rPr lang="zh-CN" altLang="zh-CN" dirty="0"/>
              <a:t>一个人在事业上取得成功</a:t>
            </a:r>
            <a:r>
              <a:rPr lang="en-US" altLang="zh-CN" dirty="0"/>
              <a:t>,</a:t>
            </a:r>
            <a:r>
              <a:rPr lang="zh-CN" altLang="zh-CN" dirty="0"/>
              <a:t>就会受到人们的尊敬。因此</a:t>
            </a:r>
            <a:r>
              <a:rPr lang="en-US" altLang="zh-CN" dirty="0"/>
              <a:t>,</a:t>
            </a:r>
            <a:r>
              <a:rPr lang="zh-CN" altLang="zh-CN" dirty="0"/>
              <a:t>美国人对能否获得物质成功甚为关心</a:t>
            </a:r>
            <a:r>
              <a:rPr lang="en-US" altLang="zh-CN" dirty="0"/>
              <a:t>,</a:t>
            </a:r>
            <a:r>
              <a:rPr lang="zh-CN" altLang="zh-CN" dirty="0"/>
              <a:t>他们把能否获取经济利益作为自己的谈判目标。美国人善于讨价还价</a:t>
            </a:r>
            <a:r>
              <a:rPr lang="en-US" altLang="zh-CN" dirty="0"/>
              <a:t>,</a:t>
            </a:r>
            <a:r>
              <a:rPr lang="zh-CN" altLang="zh-CN" dirty="0"/>
              <a:t>并能很自然地随时将话题转移到讨价还价上去。他们喜欢一个问题接一个问题地讨论</a:t>
            </a:r>
            <a:r>
              <a:rPr lang="en-US" altLang="zh-CN" dirty="0"/>
              <a:t>,</a:t>
            </a:r>
            <a:r>
              <a:rPr lang="zh-CN" altLang="zh-CN" dirty="0"/>
              <a:t>最后达成整个协议。另外</a:t>
            </a:r>
            <a:r>
              <a:rPr lang="en-US" altLang="zh-CN" dirty="0"/>
              <a:t>,</a:t>
            </a:r>
            <a:r>
              <a:rPr lang="zh-CN" altLang="zh-CN" dirty="0"/>
              <a:t>在美国市场上</a:t>
            </a:r>
            <a:r>
              <a:rPr lang="en-US" altLang="zh-CN" dirty="0"/>
              <a:t>,</a:t>
            </a:r>
            <a:r>
              <a:rPr lang="zh-CN" altLang="zh-CN" dirty="0"/>
              <a:t>商品的包装对商品的销路有很大影响。因此</a:t>
            </a:r>
            <a:r>
              <a:rPr lang="en-US" altLang="zh-CN" dirty="0"/>
              <a:t>,</a:t>
            </a:r>
            <a:r>
              <a:rPr lang="zh-CN" altLang="zh-CN" dirty="0"/>
              <a:t>美国谈判人员往往对商品的包装和装潢也很感兴趣。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德国人的谈判风格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德国商人给人最深刻的印象是他们对本国产品的信心。他们在贸易谈判中</a:t>
            </a:r>
            <a:r>
              <a:rPr lang="en-US" altLang="zh-CN" dirty="0"/>
              <a:t>,</a:t>
            </a:r>
            <a:r>
              <a:rPr lang="zh-CN" altLang="zh-CN" dirty="0"/>
              <a:t>常常用本国产品作为衡量质量的标准。同美国人相比</a:t>
            </a:r>
            <a:r>
              <a:rPr lang="en-US" altLang="zh-CN" dirty="0"/>
              <a:t>,</a:t>
            </a:r>
            <a:r>
              <a:rPr lang="zh-CN" altLang="zh-CN" dirty="0"/>
              <a:t>德国人对谈判的准备工作比较细致</a:t>
            </a:r>
            <a:r>
              <a:rPr lang="en-US" altLang="zh-CN" dirty="0"/>
              <a:t>,</a:t>
            </a:r>
            <a:r>
              <a:rPr lang="zh-CN" altLang="zh-CN" dirty="0"/>
              <a:t>他们善于选择合适的谈判对象</a:t>
            </a:r>
            <a:r>
              <a:rPr lang="en-US" altLang="zh-CN" dirty="0"/>
              <a:t>,</a:t>
            </a:r>
            <a:r>
              <a:rPr lang="zh-CN" altLang="zh-CN" dirty="0"/>
              <a:t>找出谈判过程中必须解决的问题</a:t>
            </a:r>
            <a:r>
              <a:rPr lang="en-US" altLang="zh-CN" dirty="0"/>
              <a:t>,</a:t>
            </a:r>
            <a:r>
              <a:rPr lang="zh-CN" altLang="zh-CN" dirty="0"/>
              <a:t>研究合理的作价</a:t>
            </a:r>
            <a:r>
              <a:rPr lang="en-US" altLang="zh-CN" dirty="0"/>
              <a:t>,</a:t>
            </a:r>
            <a:r>
              <a:rPr lang="zh-CN" altLang="zh-CN" dirty="0"/>
              <a:t>并在谈判中审慎地讨论那些必须解决的问题。但与美国人相比</a:t>
            </a:r>
            <a:r>
              <a:rPr lang="en-US" altLang="zh-CN" dirty="0"/>
              <a:t>,</a:t>
            </a:r>
            <a:r>
              <a:rPr lang="zh-CN" altLang="zh-CN" dirty="0"/>
              <a:t>德国人严谨有余、灵活不足</a:t>
            </a:r>
            <a:r>
              <a:rPr lang="en-US" altLang="zh-CN" dirty="0"/>
              <a:t>,</a:t>
            </a:r>
            <a:r>
              <a:rPr lang="zh-CN" altLang="zh-CN" dirty="0"/>
              <a:t>在谈判中不轻易作出公开让步</a:t>
            </a:r>
            <a:r>
              <a:rPr lang="en-US" altLang="zh-CN" dirty="0"/>
              <a:t>,</a:t>
            </a:r>
            <a:r>
              <a:rPr lang="zh-CN" altLang="zh-CN" dirty="0"/>
              <a:t>尤其在出价阶段</a:t>
            </a:r>
            <a:r>
              <a:rPr lang="en-US" altLang="zh-CN" dirty="0"/>
              <a:t>,</a:t>
            </a:r>
            <a:r>
              <a:rPr lang="zh-CN" altLang="zh-CN" dirty="0"/>
              <a:t>他们一旦出价就不愿意作出让步</a:t>
            </a:r>
            <a:r>
              <a:rPr lang="en-US" altLang="zh-CN" dirty="0"/>
              <a:t>,</a:t>
            </a:r>
            <a:r>
              <a:rPr lang="zh-CN" altLang="zh-CN" dirty="0"/>
              <a:t>从而使讨价还价很难进行。但一经签约</a:t>
            </a:r>
            <a:r>
              <a:rPr lang="en-US" altLang="zh-CN" dirty="0"/>
              <a:t>,</a:t>
            </a:r>
            <a:r>
              <a:rPr lang="zh-CN" altLang="zh-CN" dirty="0"/>
              <a:t>德国商人却能严守合同</a:t>
            </a:r>
            <a:r>
              <a:rPr lang="en-US" altLang="zh-CN" dirty="0"/>
              <a:t>,</a:t>
            </a:r>
            <a:r>
              <a:rPr lang="zh-CN" altLang="zh-CN" dirty="0"/>
              <a:t>履约率极高。因此</a:t>
            </a:r>
            <a:r>
              <a:rPr lang="en-US" altLang="zh-CN" dirty="0"/>
              <a:t>,</a:t>
            </a:r>
            <a:r>
              <a:rPr lang="zh-CN" altLang="zh-CN" dirty="0"/>
              <a:t>同德国商人谈判时</a:t>
            </a:r>
            <a:r>
              <a:rPr lang="en-US" altLang="zh-CN" dirty="0"/>
              <a:t>,</a:t>
            </a:r>
            <a:r>
              <a:rPr lang="zh-CN" altLang="zh-CN" dirty="0"/>
              <a:t>应在出价前尽可能摸清对方的底牌</a:t>
            </a:r>
            <a:r>
              <a:rPr lang="en-US" altLang="zh-CN" dirty="0"/>
              <a:t>,</a:t>
            </a:r>
            <a:r>
              <a:rPr lang="zh-CN" altLang="zh-CN" dirty="0"/>
              <a:t>并适时出价</a:t>
            </a:r>
            <a:r>
              <a:rPr lang="en-US" altLang="zh-CN" dirty="0"/>
              <a:t>,</a:t>
            </a:r>
            <a:r>
              <a:rPr lang="zh-CN" altLang="zh-CN" dirty="0"/>
              <a:t>力争主动</a:t>
            </a:r>
            <a:r>
              <a:rPr lang="en-US" altLang="zh-CN" dirty="0"/>
              <a:t>,</a:t>
            </a:r>
            <a:r>
              <a:rPr lang="zh-CN" altLang="zh-CN" dirty="0"/>
              <a:t>使谈判出现有利的结果。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法国人的谈判风格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与德国人的严谨形成鲜明的对照</a:t>
            </a:r>
            <a:r>
              <a:rPr lang="en-US" altLang="zh-CN" dirty="0"/>
              <a:t>,</a:t>
            </a:r>
            <a:r>
              <a:rPr lang="zh-CN" altLang="zh-CN" dirty="0"/>
              <a:t>法国商人在谈判桌上少不了“浪漫”气氛。因此</a:t>
            </a:r>
            <a:r>
              <a:rPr lang="en-US" altLang="zh-CN" dirty="0"/>
              <a:t>,</a:t>
            </a:r>
            <a:r>
              <a:rPr lang="zh-CN" altLang="zh-CN" dirty="0"/>
              <a:t>在与法国商人进行商业谈判时</a:t>
            </a:r>
            <a:r>
              <a:rPr lang="en-US" altLang="zh-CN" dirty="0"/>
              <a:t>,</a:t>
            </a:r>
            <a:r>
              <a:rPr lang="zh-CN" altLang="zh-CN" dirty="0"/>
              <a:t>在最后签约之前的谈判过程中</a:t>
            </a:r>
            <a:r>
              <a:rPr lang="en-US" altLang="zh-CN" dirty="0"/>
              <a:t>,</a:t>
            </a:r>
            <a:r>
              <a:rPr lang="zh-CN" altLang="zh-CN" dirty="0"/>
              <a:t>除了业务问题的洽谈外</a:t>
            </a:r>
            <a:r>
              <a:rPr lang="en-US" altLang="zh-CN" dirty="0"/>
              <a:t>,</a:t>
            </a:r>
            <a:r>
              <a:rPr lang="zh-CN" altLang="zh-CN" dirty="0"/>
              <a:t>还可以聊聊诸如文化或社会新闻等话题</a:t>
            </a:r>
            <a:r>
              <a:rPr lang="en-US" altLang="zh-CN" dirty="0"/>
              <a:t>,</a:t>
            </a:r>
            <a:r>
              <a:rPr lang="zh-CN" altLang="zh-CN" dirty="0"/>
              <a:t>以产生富于情感的气氛</a:t>
            </a:r>
            <a:r>
              <a:rPr lang="en-US" altLang="zh-CN" dirty="0"/>
              <a:t>,</a:t>
            </a:r>
            <a:r>
              <a:rPr lang="zh-CN" altLang="zh-CN" dirty="0"/>
              <a:t>有利于业务的进行。此外</a:t>
            </a:r>
            <a:r>
              <a:rPr lang="en-US" altLang="zh-CN" dirty="0"/>
              <a:t>,</a:t>
            </a:r>
            <a:r>
              <a:rPr lang="zh-CN" altLang="zh-CN" dirty="0"/>
              <a:t>法国商人善于横向谈判</a:t>
            </a:r>
            <a:r>
              <a:rPr lang="en-US" altLang="zh-CN" dirty="0"/>
              <a:t>,</a:t>
            </a:r>
            <a:r>
              <a:rPr lang="zh-CN" altLang="zh-CN" dirty="0"/>
              <a:t>即喜欢先就主要交易条件取得协议</a:t>
            </a:r>
            <a:r>
              <a:rPr lang="en-US" altLang="zh-CN" dirty="0"/>
              <a:t>,</a:t>
            </a:r>
            <a:r>
              <a:rPr lang="zh-CN" altLang="zh-CN" dirty="0"/>
              <a:t>然后谈判合同本文</a:t>
            </a:r>
            <a:r>
              <a:rPr lang="en-US" altLang="zh-CN" dirty="0"/>
              <a:t>,</a:t>
            </a:r>
            <a:r>
              <a:rPr lang="zh-CN" altLang="zh-CN" dirty="0"/>
              <a:t>最后谈判标题。谈判的重点在于拟订一些重要原则</a:t>
            </a:r>
            <a:r>
              <a:rPr lang="en-US" altLang="zh-CN" dirty="0"/>
              <a:t>,</a:t>
            </a:r>
            <a:r>
              <a:rPr lang="zh-CN" altLang="zh-CN" dirty="0"/>
              <a:t>而并不注意细节。法国商人在谈妥合同主要交易条件后</a:t>
            </a:r>
            <a:r>
              <a:rPr lang="en-US" altLang="zh-CN" dirty="0"/>
              <a:t>,</a:t>
            </a:r>
            <a:r>
              <a:rPr lang="zh-CN" altLang="zh-CN" dirty="0"/>
              <a:t>就会在合同上签字。然而</a:t>
            </a:r>
            <a:r>
              <a:rPr lang="en-US" altLang="zh-CN" dirty="0"/>
              <a:t>,</a:t>
            </a:r>
            <a:r>
              <a:rPr lang="zh-CN" altLang="zh-CN" dirty="0"/>
              <a:t>签字之后</a:t>
            </a:r>
            <a:r>
              <a:rPr lang="en-US" altLang="zh-CN" dirty="0"/>
              <a:t>,</a:t>
            </a:r>
            <a:r>
              <a:rPr lang="zh-CN" altLang="zh-CN" dirty="0"/>
              <a:t>又常常要求修改。因此</a:t>
            </a:r>
            <a:r>
              <a:rPr lang="en-US" altLang="zh-CN" dirty="0"/>
              <a:t>,</a:t>
            </a:r>
            <a:r>
              <a:rPr lang="zh-CN" altLang="zh-CN" dirty="0"/>
              <a:t>同法国人谈成的协议</a:t>
            </a:r>
            <a:r>
              <a:rPr lang="en-US" altLang="zh-CN" dirty="0"/>
              <a:t>,</a:t>
            </a:r>
            <a:r>
              <a:rPr lang="zh-CN" altLang="zh-CN" dirty="0"/>
              <a:t>必须用书面形式互相确认</a:t>
            </a:r>
            <a:r>
              <a:rPr lang="en-US" altLang="zh-CN" dirty="0"/>
              <a:t>,</a:t>
            </a:r>
            <a:r>
              <a:rPr lang="zh-CN" altLang="zh-CN" dirty="0"/>
              <a:t>即使在签订合同之后</a:t>
            </a:r>
            <a:r>
              <a:rPr lang="en-US" altLang="zh-CN" dirty="0"/>
              <a:t>,</a:t>
            </a:r>
            <a:r>
              <a:rPr lang="zh-CN" altLang="zh-CN" dirty="0"/>
              <a:t>也应当这样做。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英国人的谈判风格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英国同美国在文化上有着较明显的差异。英国谈判人员不具有美国谈判人员的那种职业特点</a:t>
            </a:r>
            <a:r>
              <a:rPr lang="en-US" altLang="zh-CN" dirty="0"/>
              <a:t>,</a:t>
            </a:r>
            <a:r>
              <a:rPr lang="zh-CN" altLang="zh-CN" dirty="0"/>
              <a:t>他们建立人际关系的方式很独特</a:t>
            </a:r>
            <a:r>
              <a:rPr lang="en-US" altLang="zh-CN" dirty="0"/>
              <a:t>:</a:t>
            </a:r>
            <a:r>
              <a:rPr lang="zh-CN" altLang="zh-CN" dirty="0"/>
              <a:t>开始时往往保持一段距离</a:t>
            </a:r>
            <a:r>
              <a:rPr lang="en-US" altLang="zh-CN" dirty="0"/>
              <a:t>,</a:t>
            </a:r>
            <a:r>
              <a:rPr lang="zh-CN" altLang="zh-CN" dirty="0"/>
              <a:t>尔后才慢慢地接近。英国人对谈判工作常常准备不足。他们对自己具有自信心</a:t>
            </a:r>
            <a:r>
              <a:rPr lang="en-US" altLang="zh-CN" dirty="0"/>
              <a:t>,</a:t>
            </a:r>
            <a:r>
              <a:rPr lang="zh-CN" altLang="zh-CN" dirty="0"/>
              <a:t>交易中有纠纷时</a:t>
            </a:r>
            <a:r>
              <a:rPr lang="en-US" altLang="zh-CN" dirty="0"/>
              <a:t>,</a:t>
            </a:r>
            <a:r>
              <a:rPr lang="zh-CN" altLang="zh-CN" dirty="0"/>
              <a:t>不轻易道歉或认错。英国谈判人员的特点是讲究礼貌</a:t>
            </a:r>
            <a:r>
              <a:rPr lang="en-US" altLang="zh-CN" dirty="0"/>
              <a:t>,</a:t>
            </a:r>
            <a:r>
              <a:rPr lang="zh-CN" altLang="zh-CN" dirty="0"/>
              <a:t>善于与人打交道</a:t>
            </a:r>
            <a:r>
              <a:rPr lang="en-US" altLang="zh-CN" dirty="0"/>
              <a:t>,</a:t>
            </a:r>
            <a:r>
              <a:rPr lang="zh-CN" altLang="zh-CN" dirty="0"/>
              <a:t>待人友好。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五</a:t>
            </a:r>
            <a:r>
              <a:rPr lang="en-US" altLang="zh-CN" dirty="0"/>
              <a:t>)</a:t>
            </a:r>
            <a:r>
              <a:rPr lang="zh-CN" altLang="zh-CN" dirty="0"/>
              <a:t>日本人的谈判风格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日本人的一般特性是具有团体倾向</a:t>
            </a:r>
            <a:r>
              <a:rPr lang="en-US" altLang="zh-CN" dirty="0"/>
              <a:t>,</a:t>
            </a:r>
            <a:r>
              <a:rPr lang="zh-CN" altLang="zh-CN" dirty="0"/>
              <a:t>有强烈的团体生存和成功的愿望。这个特性在谈判中表现在要取得谈判成功的强烈愿望上。日本的生活中充满竞争</a:t>
            </a:r>
            <a:r>
              <a:rPr lang="en-US" altLang="zh-CN" dirty="0"/>
              <a:t>,</a:t>
            </a:r>
            <a:r>
              <a:rPr lang="zh-CN" altLang="zh-CN" dirty="0"/>
              <a:t>所以</a:t>
            </a:r>
            <a:r>
              <a:rPr lang="en-US" altLang="zh-CN" dirty="0"/>
              <a:t>,</a:t>
            </a:r>
            <a:r>
              <a:rPr lang="zh-CN" altLang="zh-CN" dirty="0"/>
              <a:t>特别强调秩序和维护人际关系。日本商人的时间观念强</a:t>
            </a:r>
            <a:r>
              <a:rPr lang="en-US" altLang="zh-CN" dirty="0"/>
              <a:t>,</a:t>
            </a:r>
            <a:r>
              <a:rPr lang="zh-CN" altLang="zh-CN" dirty="0"/>
              <a:t>生活节奏快</a:t>
            </a:r>
            <a:r>
              <a:rPr lang="en-US" altLang="zh-CN" dirty="0"/>
              <a:t>,</a:t>
            </a:r>
            <a:r>
              <a:rPr lang="zh-CN" altLang="zh-CN" dirty="0"/>
              <a:t>性格有时显得急躁。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此外</a:t>
            </a:r>
            <a:r>
              <a:rPr lang="en-US" altLang="zh-CN" dirty="0"/>
              <a:t>,</a:t>
            </a:r>
            <a:r>
              <a:rPr lang="zh-CN" altLang="zh-CN" dirty="0"/>
              <a:t>日本商人在谈判过程中喜欢私人接触</a:t>
            </a:r>
            <a:r>
              <a:rPr lang="en-US" altLang="zh-CN" dirty="0"/>
              <a:t>,</a:t>
            </a:r>
            <a:r>
              <a:rPr lang="zh-CN" altLang="zh-CN" dirty="0"/>
              <a:t>这是初步认识对方的最好方法</a:t>
            </a:r>
            <a:r>
              <a:rPr lang="en-US" altLang="zh-CN" dirty="0"/>
              <a:t>,</a:t>
            </a:r>
            <a:r>
              <a:rPr lang="zh-CN" altLang="zh-CN" dirty="0"/>
              <a:t>而且最好在开始接触时通过适当的人作介绍</a:t>
            </a:r>
            <a:r>
              <a:rPr lang="en-US" altLang="zh-CN" dirty="0"/>
              <a:t>,</a:t>
            </a:r>
            <a:r>
              <a:rPr lang="zh-CN" altLang="zh-CN" dirty="0"/>
              <a:t>这样</a:t>
            </a:r>
            <a:r>
              <a:rPr lang="en-US" altLang="zh-CN" dirty="0"/>
              <a:t>,</a:t>
            </a:r>
            <a:r>
              <a:rPr lang="zh-CN" altLang="zh-CN" dirty="0"/>
              <a:t>交易就容易成功。日本人在谈判时不大坦率</a:t>
            </a:r>
            <a:r>
              <a:rPr lang="en-US" altLang="zh-CN" dirty="0"/>
              <a:t>,</a:t>
            </a:r>
            <a:r>
              <a:rPr lang="zh-CN" altLang="zh-CN" dirty="0"/>
              <a:t>常给人含糊不清甚至是令人误会的回答。因此</a:t>
            </a:r>
            <a:r>
              <a:rPr lang="en-US" altLang="zh-CN" dirty="0"/>
              <a:t>,</a:t>
            </a:r>
            <a:r>
              <a:rPr lang="zh-CN" altLang="zh-CN" dirty="0"/>
              <a:t>在谈判时</a:t>
            </a:r>
            <a:r>
              <a:rPr lang="en-US" altLang="zh-CN" dirty="0"/>
              <a:t>,</a:t>
            </a:r>
            <a:r>
              <a:rPr lang="zh-CN" altLang="zh-CN" dirty="0"/>
              <a:t>对日本谈判人员的意思必须弄清楚</a:t>
            </a:r>
            <a:r>
              <a:rPr lang="en-US" altLang="zh-CN" dirty="0"/>
              <a:t>,</a:t>
            </a:r>
            <a:r>
              <a:rPr lang="zh-CN" altLang="zh-CN" dirty="0"/>
              <a:t>以免日后引起纠纷。日本人在承诺之前习惯于对合同作详细审查</a:t>
            </a:r>
            <a:r>
              <a:rPr lang="en-US" altLang="zh-CN" dirty="0"/>
              <a:t>,</a:t>
            </a:r>
            <a:r>
              <a:rPr lang="zh-CN" altLang="zh-CN" dirty="0"/>
              <a:t>并在他们之间取得一致意见</a:t>
            </a:r>
            <a:r>
              <a:rPr lang="en-US" altLang="zh-CN" dirty="0"/>
              <a:t>,</a:t>
            </a:r>
            <a:r>
              <a:rPr lang="zh-CN" altLang="zh-CN" dirty="0"/>
              <a:t>这一过程比较长。但是</a:t>
            </a:r>
            <a:r>
              <a:rPr lang="en-US" altLang="zh-CN" dirty="0"/>
              <a:t>,</a:t>
            </a:r>
            <a:r>
              <a:rPr lang="zh-CN" altLang="zh-CN" dirty="0"/>
              <a:t>他们一旦作出决定</a:t>
            </a:r>
            <a:r>
              <a:rPr lang="en-US" altLang="zh-CN" dirty="0"/>
              <a:t>,</a:t>
            </a:r>
            <a:r>
              <a:rPr lang="zh-CN" altLang="zh-CN" dirty="0"/>
              <a:t>就能很快地执行。因此</a:t>
            </a:r>
            <a:r>
              <a:rPr lang="en-US" altLang="zh-CN" dirty="0"/>
              <a:t>,</a:t>
            </a:r>
            <a:r>
              <a:rPr lang="zh-CN" altLang="zh-CN" dirty="0"/>
              <a:t>同日本人谈判要有耐心</a:t>
            </a:r>
            <a:r>
              <a:rPr lang="en-US" altLang="zh-CN" dirty="0"/>
              <a:t>,</a:t>
            </a:r>
            <a:r>
              <a:rPr lang="zh-CN" altLang="zh-CN" dirty="0"/>
              <a:t>事先要有人介绍</a:t>
            </a:r>
            <a:r>
              <a:rPr lang="en-US" altLang="zh-CN" dirty="0"/>
              <a:t>,</a:t>
            </a:r>
            <a:r>
              <a:rPr lang="zh-CN" altLang="zh-CN" dirty="0"/>
              <a:t>即采取间接迂回的方法</a:t>
            </a:r>
            <a:r>
              <a:rPr lang="en-US" altLang="zh-CN" dirty="0"/>
              <a:t>,</a:t>
            </a:r>
            <a:r>
              <a:rPr lang="zh-CN" altLang="zh-CN" dirty="0"/>
              <a:t>在签订合同之前必须仔细审查合同</a:t>
            </a:r>
            <a:r>
              <a:rPr lang="en-US" altLang="zh-CN" dirty="0"/>
              <a:t>,</a:t>
            </a:r>
            <a:r>
              <a:rPr lang="zh-CN" altLang="zh-CN" dirty="0"/>
              <a:t>含义不清的地方必须明确意思</a:t>
            </a:r>
            <a:r>
              <a:rPr lang="en-US" altLang="zh-CN" dirty="0"/>
              <a:t>,</a:t>
            </a:r>
            <a:r>
              <a:rPr lang="zh-CN" altLang="zh-CN" dirty="0"/>
              <a:t>这样</a:t>
            </a:r>
            <a:r>
              <a:rPr lang="en-US" altLang="zh-CN" dirty="0"/>
              <a:t>,</a:t>
            </a:r>
            <a:r>
              <a:rPr lang="zh-CN" altLang="zh-CN" dirty="0"/>
              <a:t>才有可能取得较好的结果。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六</a:t>
            </a:r>
            <a:r>
              <a:rPr lang="en-US" altLang="zh-CN" dirty="0"/>
              <a:t>)</a:t>
            </a:r>
            <a:r>
              <a:rPr lang="zh-CN" altLang="zh-CN" dirty="0"/>
              <a:t>大洋洲的谈判风格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1.</a:t>
            </a:r>
            <a:r>
              <a:rPr lang="zh-CN" altLang="zh-CN" dirty="0"/>
              <a:t>澳大利亚人的谈判风格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澳大利亚人的办事效率比较高。在价格谈判上</a:t>
            </a:r>
            <a:r>
              <a:rPr lang="en-US" altLang="zh-CN" dirty="0"/>
              <a:t>,</a:t>
            </a:r>
            <a:r>
              <a:rPr lang="zh-CN" altLang="zh-CN" dirty="0"/>
              <a:t>澳商极不喜欢对方先开高价</a:t>
            </a:r>
            <a:r>
              <a:rPr lang="en-US" altLang="zh-CN" dirty="0"/>
              <a:t>,</a:t>
            </a:r>
            <a:r>
              <a:rPr lang="zh-CN" altLang="zh-CN" dirty="0"/>
              <a:t>然后慢慢讨价还价。澳大利亚人讲究实际</a:t>
            </a:r>
            <a:r>
              <a:rPr lang="en-US" altLang="zh-CN" dirty="0"/>
              <a:t>,</a:t>
            </a:r>
            <a:r>
              <a:rPr lang="zh-CN" altLang="zh-CN" dirty="0"/>
              <a:t>通常注重超额利润</a:t>
            </a:r>
            <a:r>
              <a:rPr lang="en-US" altLang="zh-CN" dirty="0"/>
              <a:t>,</a:t>
            </a:r>
            <a:r>
              <a:rPr lang="zh-CN" altLang="zh-CN" dirty="0"/>
              <a:t>提出的建议一般非常接近对方可接受的水平。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</a:t>
            </a:r>
            <a:r>
              <a:rPr lang="en-US" altLang="zh-CN" dirty="0"/>
              <a:t>2.</a:t>
            </a:r>
            <a:r>
              <a:rPr lang="zh-CN" altLang="zh-CN" dirty="0"/>
              <a:t>新西兰人的谈判风格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新西兰人进行交易基于公平的原则</a:t>
            </a:r>
            <a:r>
              <a:rPr lang="en-US" altLang="zh-CN" dirty="0"/>
              <a:t>,</a:t>
            </a:r>
            <a:r>
              <a:rPr lang="zh-CN" altLang="zh-CN" dirty="0"/>
              <a:t>做生意不讨价还价</a:t>
            </a:r>
            <a:r>
              <a:rPr lang="en-US" altLang="zh-CN" dirty="0"/>
              <a:t>,</a:t>
            </a:r>
            <a:r>
              <a:rPr lang="zh-CN" altLang="zh-CN" dirty="0"/>
              <a:t>一旦提出一个价格就不能变更。新西兰商人的责任心很强</a:t>
            </a:r>
            <a:r>
              <a:rPr lang="en-US" altLang="zh-CN" dirty="0"/>
              <a:t>,</a:t>
            </a:r>
            <a:r>
              <a:rPr lang="zh-CN" altLang="zh-CN" dirty="0"/>
              <a:t>普遍重信誉。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七</a:t>
            </a:r>
            <a:r>
              <a:rPr lang="en-US" altLang="zh-CN" dirty="0"/>
              <a:t>)</a:t>
            </a:r>
            <a:r>
              <a:rPr lang="zh-CN" altLang="zh-CN" dirty="0"/>
              <a:t>非洲人的谈判风格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非洲商人见面时</a:t>
            </a:r>
            <a:r>
              <a:rPr lang="en-US" altLang="zh-CN" dirty="0"/>
              <a:t>,</a:t>
            </a:r>
            <a:r>
              <a:rPr lang="zh-CN" altLang="zh-CN" dirty="0"/>
              <a:t>通常的习惯是握手。非洲各国国内部族中的对立意识很强</a:t>
            </a:r>
            <a:r>
              <a:rPr lang="en-US" altLang="zh-CN" dirty="0"/>
              <a:t>,</a:t>
            </a:r>
            <a:r>
              <a:rPr lang="zh-CN" altLang="zh-CN" dirty="0"/>
              <a:t>非洲各部族内的生活</a:t>
            </a:r>
            <a:r>
              <a:rPr lang="en-US" altLang="zh-CN" dirty="0"/>
              <a:t>,</a:t>
            </a:r>
            <a:r>
              <a:rPr lang="zh-CN" altLang="zh-CN" dirty="0"/>
              <a:t>是带有浓厚的家庭主义色彩的。非洲商人性格刚强生硬</a:t>
            </a:r>
            <a:r>
              <a:rPr lang="en-US" altLang="zh-CN" dirty="0"/>
              <a:t>,</a:t>
            </a:r>
            <a:r>
              <a:rPr lang="zh-CN" altLang="zh-CN" dirty="0"/>
              <a:t>自尊心很强</a:t>
            </a:r>
            <a:r>
              <a:rPr lang="en-US" altLang="zh-CN" dirty="0"/>
              <a:t>,</a:t>
            </a:r>
            <a:r>
              <a:rPr lang="zh-CN" altLang="zh-CN" dirty="0"/>
              <a:t>见面时希望对方称呼其头衔。他们脾气很倔强</a:t>
            </a:r>
            <a:r>
              <a:rPr lang="en-US" altLang="zh-CN" dirty="0"/>
              <a:t>,</a:t>
            </a:r>
            <a:r>
              <a:rPr lang="zh-CN" altLang="zh-CN" dirty="0"/>
              <a:t>比较好客。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　　综上所述</a:t>
            </a:r>
            <a:r>
              <a:rPr lang="en-US" altLang="zh-CN" dirty="0"/>
              <a:t>,</a:t>
            </a:r>
            <a:r>
              <a:rPr lang="zh-CN" altLang="zh-CN" dirty="0"/>
              <a:t>各种不同的谈判方式</a:t>
            </a:r>
            <a:r>
              <a:rPr lang="en-US" altLang="zh-CN" dirty="0"/>
              <a:t>,</a:t>
            </a:r>
            <a:r>
              <a:rPr lang="zh-CN" altLang="zh-CN" dirty="0"/>
              <a:t>无不同一定的文化相联系。谈判人员应当尊重谈判对手的文化习惯</a:t>
            </a:r>
            <a:r>
              <a:rPr lang="en-US" altLang="zh-CN" dirty="0"/>
              <a:t>,</a:t>
            </a:r>
            <a:r>
              <a:rPr lang="zh-CN" altLang="zh-CN" dirty="0"/>
              <a:t>并善于因势利导</a:t>
            </a:r>
            <a:r>
              <a:rPr lang="en-US" altLang="zh-CN" dirty="0"/>
              <a:t>,</a:t>
            </a:r>
            <a:r>
              <a:rPr lang="zh-CN" altLang="zh-CN" dirty="0"/>
              <a:t>使谈判进展顺利并最终达成交易。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DBkZDg4MWI3OGQwZjM4NjU5ZDQ1YTg5NzRlZWQyOWU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4879</Words>
  <Application>WPS 演示</Application>
  <PresentationFormat>全屏显示(4:3)</PresentationFormat>
  <Paragraphs>158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Wingdings 2</vt:lpstr>
      <vt:lpstr>Wingdings</vt:lpstr>
      <vt:lpstr>Constantia</vt:lpstr>
      <vt:lpstr>隶书</vt:lpstr>
      <vt:lpstr>微软雅黑</vt:lpstr>
      <vt:lpstr>Calibri</vt:lpstr>
      <vt:lpstr>Arial Unicode MS</vt:lpstr>
      <vt:lpstr>流畅</vt:lpstr>
      <vt:lpstr>第十四章 商务谈判心理</vt:lpstr>
      <vt:lpstr>第一节　商务谈判效果的影响因素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第二节　商务谈判的心理方法与技巧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第十四章 商务谈判心理</dc:title>
  <dc:creator>User</dc:creator>
  <cp:lastModifiedBy>钟山绿湖</cp:lastModifiedBy>
  <cp:revision>5</cp:revision>
  <dcterms:created xsi:type="dcterms:W3CDTF">2017-03-06T16:39:00Z</dcterms:created>
  <dcterms:modified xsi:type="dcterms:W3CDTF">2024-03-15T14:34:19Z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93CF3588B17C4CAD92F5836F1AFE9D56_12</vt:lpwstr>
  </property>
  <property fmtid="{D5CDD505-2E9C-101B-9397-08002B2CF9AE}" pid="3" name="KSOProductBuildVer">
    <vt:lpwstr>2052-12.1.0.16120</vt:lpwstr>
  </property>
</Properties>
</file>