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AA16AA4-ED9B-4ED7-95F3-AE01027F2C8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41D613CC-6BFB-4034-8578-C55D757467EA}"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EAA16AA4-ED9B-4ED7-95F3-AE01027F2C8B}"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D613CC-6BFB-4034-8578-C55D757467EA}" type="datetimeFigureOut">
              <a:rPr lang="zh-CN" altLang="en-US" smtClean="0"/>
              <a:t>2017/3/6</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AA16AA4-ED9B-4ED7-95F3-AE01027F2C8B}"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1124744"/>
            <a:ext cx="7851648" cy="1828800"/>
          </a:xfrm>
        </p:spPr>
        <p:txBody>
          <a:bodyPr>
            <a:noAutofit/>
          </a:bodyPr>
          <a:lstStyle/>
          <a:p>
            <a:pPr algn="ctr"/>
            <a:r>
              <a:rPr lang="zh-CN" altLang="zh-CN" sz="4800" dirty="0">
                <a:effectLst/>
              </a:rPr>
              <a:t>第八章</a:t>
            </a:r>
            <a:br>
              <a:rPr lang="zh-CN" altLang="zh-CN" sz="4800" dirty="0">
                <a:effectLst/>
              </a:rPr>
            </a:br>
            <a:r>
              <a:rPr lang="zh-CN" altLang="zh-CN" sz="4800" dirty="0">
                <a:effectLst/>
              </a:rPr>
              <a:t>消费习俗与消费流行对消费者心理的影响</a:t>
            </a:r>
          </a:p>
        </p:txBody>
      </p:sp>
      <p:sp>
        <p:nvSpPr>
          <p:cNvPr id="3" name="副标题 2"/>
          <p:cNvSpPr>
            <a:spLocks noGrp="1"/>
          </p:cNvSpPr>
          <p:nvPr>
            <p:ph type="subTitle" idx="1"/>
          </p:nvPr>
        </p:nvSpPr>
        <p:spPr>
          <a:xfrm>
            <a:off x="533400" y="4052664"/>
            <a:ext cx="7854696" cy="2184648"/>
          </a:xfrm>
        </p:spPr>
        <p:txBody>
          <a:bodyPr>
            <a:normAutofit fontScale="925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了解消费习俗与消费流行的基本概念、类别、形成原因、表现形式</a:t>
            </a:r>
            <a:r>
              <a:rPr lang="en-US" altLang="zh-CN" dirty="0"/>
              <a:t>;</a:t>
            </a:r>
            <a:endParaRPr lang="zh-CN" altLang="zh-CN" dirty="0"/>
          </a:p>
          <a:p>
            <a:pPr algn="l"/>
            <a:r>
              <a:rPr lang="zh-CN" altLang="zh-CN" dirty="0"/>
              <a:t>　　</a:t>
            </a:r>
            <a:r>
              <a:rPr lang="en-US" altLang="zh-CN" dirty="0"/>
              <a:t>2.</a:t>
            </a:r>
            <a:r>
              <a:rPr lang="zh-CN" altLang="zh-CN" dirty="0"/>
              <a:t>掌握消费习俗对消费心理的影响</a:t>
            </a:r>
            <a:r>
              <a:rPr lang="en-US" altLang="zh-CN" dirty="0"/>
              <a:t>;</a:t>
            </a:r>
            <a:endParaRPr lang="zh-CN" altLang="zh-CN" dirty="0"/>
          </a:p>
          <a:p>
            <a:pPr algn="l"/>
            <a:r>
              <a:rPr lang="zh-CN" altLang="zh-CN" dirty="0"/>
              <a:t>　　</a:t>
            </a:r>
            <a:r>
              <a:rPr lang="en-US" altLang="zh-CN" dirty="0"/>
              <a:t>3.</a:t>
            </a:r>
            <a:r>
              <a:rPr lang="zh-CN" altLang="zh-CN" dirty="0"/>
              <a:t>理解消费流行与消费心理的关系</a:t>
            </a:r>
            <a:r>
              <a:rPr lang="en-US" altLang="zh-CN" dirty="0"/>
              <a:t>;</a:t>
            </a:r>
            <a:endParaRPr lang="zh-CN" altLang="zh-CN" dirty="0"/>
          </a:p>
          <a:p>
            <a:pPr algn="l"/>
            <a:r>
              <a:rPr lang="zh-CN" altLang="zh-CN" dirty="0"/>
              <a:t>　　</a:t>
            </a:r>
            <a:r>
              <a:rPr lang="en-US" altLang="zh-CN" dirty="0"/>
              <a:t>4.</a:t>
            </a:r>
            <a:r>
              <a:rPr lang="zh-CN" altLang="zh-CN" dirty="0"/>
              <a:t>分析暗示、模仿与从众行为。</a:t>
            </a:r>
          </a:p>
          <a:p>
            <a:pPr algn="l"/>
            <a:endParaRPr lang="zh-CN" altLang="en-US" dirty="0"/>
          </a:p>
        </p:txBody>
      </p:sp>
    </p:spTree>
    <p:extLst>
      <p:ext uri="{BB962C8B-B14F-4D97-AF65-F5344CB8AC3E}">
        <p14:creationId xmlns:p14="http://schemas.microsoft.com/office/powerpoint/2010/main" val="589616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第二节　暗示、模仿与从众行为</a:t>
            </a:r>
          </a:p>
        </p:txBody>
      </p:sp>
      <p:sp>
        <p:nvSpPr>
          <p:cNvPr id="3" name="内容占位符 2"/>
          <p:cNvSpPr>
            <a:spLocks noGrp="1"/>
          </p:cNvSpPr>
          <p:nvPr>
            <p:ph idx="1"/>
          </p:nvPr>
        </p:nvSpPr>
        <p:spPr/>
        <p:txBody>
          <a:bodyPr>
            <a:normAutofit fontScale="92500" lnSpcReduction="10000"/>
          </a:bodyPr>
          <a:lstStyle/>
          <a:p>
            <a:pPr marL="0" indent="0">
              <a:buNone/>
            </a:pPr>
            <a:r>
              <a:rPr lang="zh-CN" altLang="zh-CN" dirty="0"/>
              <a:t>一、暗示</a:t>
            </a:r>
          </a:p>
          <a:p>
            <a:pPr marL="0" indent="0">
              <a:buNone/>
            </a:pPr>
            <a:r>
              <a:rPr lang="zh-CN" altLang="zh-CN" dirty="0"/>
              <a:t>　　暗示又称提示</a:t>
            </a:r>
            <a:r>
              <a:rPr lang="en-US" altLang="zh-CN" dirty="0"/>
              <a:t>,</a:t>
            </a:r>
            <a:r>
              <a:rPr lang="zh-CN" altLang="zh-CN" dirty="0"/>
              <a:t>是采用含蓄、间接的方式对消费者的心理和行为产生影响</a:t>
            </a:r>
            <a:r>
              <a:rPr lang="en-US" altLang="zh-CN" dirty="0"/>
              <a:t>,</a:t>
            </a:r>
            <a:r>
              <a:rPr lang="zh-CN" altLang="zh-CN" dirty="0"/>
              <a:t>从而使消费者产生顺从性的反应</a:t>
            </a:r>
            <a:r>
              <a:rPr lang="en-US" altLang="zh-CN" dirty="0"/>
              <a:t>,</a:t>
            </a:r>
            <a:r>
              <a:rPr lang="zh-CN" altLang="zh-CN" dirty="0"/>
              <a:t>或接受暗示者的观点</a:t>
            </a:r>
            <a:r>
              <a:rPr lang="en-US" altLang="zh-CN" dirty="0"/>
              <a:t>,</a:t>
            </a:r>
            <a:r>
              <a:rPr lang="zh-CN" altLang="zh-CN" dirty="0"/>
              <a:t>或按暗示者要求的方式行事。</a:t>
            </a:r>
          </a:p>
          <a:p>
            <a:pPr marL="0" indent="0">
              <a:buNone/>
            </a:pPr>
            <a:r>
              <a:rPr lang="zh-CN" altLang="zh-CN" dirty="0"/>
              <a:t>　　暗示分为他人暗示和自我暗示两种。他人暗示是指从别人那里接受了某些观念</a:t>
            </a:r>
            <a:r>
              <a:rPr lang="en-US" altLang="zh-CN" dirty="0"/>
              <a:t>,</a:t>
            </a:r>
            <a:r>
              <a:rPr lang="zh-CN" altLang="zh-CN" dirty="0"/>
              <a:t>这种观念在他的意识或无意识里发生作用</a:t>
            </a:r>
            <a:r>
              <a:rPr lang="en-US" altLang="zh-CN" dirty="0"/>
              <a:t>,</a:t>
            </a:r>
            <a:r>
              <a:rPr lang="zh-CN" altLang="zh-CN" dirty="0"/>
              <a:t>并实现于动作或行为之中。自我暗示则是指自己把某种观念暗示给自己</a:t>
            </a:r>
            <a:r>
              <a:rPr lang="en-US" altLang="zh-CN" dirty="0"/>
              <a:t>,</a:t>
            </a:r>
            <a:r>
              <a:rPr lang="zh-CN" altLang="zh-CN" dirty="0"/>
              <a:t>并使这种观念化为</a:t>
            </a:r>
            <a:r>
              <a:rPr lang="zh-CN" altLang="zh-CN" dirty="0" smtClean="0"/>
              <a:t>动作或行为。</a:t>
            </a:r>
            <a:endParaRPr lang="en-US" altLang="zh-CN" dirty="0" smtClean="0"/>
          </a:p>
          <a:p>
            <a:pPr marL="0" indent="0">
              <a:buNone/>
            </a:pPr>
            <a:r>
              <a:rPr lang="zh-CN" altLang="zh-CN" dirty="0"/>
              <a:t>　　暗示起作用的原因是从众心理</a:t>
            </a:r>
            <a:r>
              <a:rPr lang="en-US" altLang="zh-CN" dirty="0"/>
              <a:t>,</a:t>
            </a:r>
            <a:r>
              <a:rPr lang="zh-CN" altLang="zh-CN" dirty="0"/>
              <a:t>暗示的结果往往导致受暗示者对暗示源在某种程度上的顺从。暗示作用的极端性结果表现为盲从。正是由于这个原因</a:t>
            </a:r>
            <a:r>
              <a:rPr lang="en-US" altLang="zh-CN" dirty="0"/>
              <a:t>,</a:t>
            </a:r>
            <a:r>
              <a:rPr lang="zh-CN" altLang="zh-CN" dirty="0"/>
              <a:t>暗示往往造成抢购风潮的爆发</a:t>
            </a:r>
            <a:r>
              <a:rPr lang="en-US" altLang="zh-CN" dirty="0"/>
              <a:t>,</a:t>
            </a:r>
            <a:r>
              <a:rPr lang="zh-CN" altLang="zh-CN" dirty="0"/>
              <a:t>尤其是在通货膨胀、物价轮番上涨时。</a:t>
            </a:r>
          </a:p>
          <a:p>
            <a:endParaRPr lang="zh-CN" altLang="en-US" dirty="0"/>
          </a:p>
        </p:txBody>
      </p:sp>
    </p:spTree>
    <p:extLst>
      <p:ext uri="{BB962C8B-B14F-4D97-AF65-F5344CB8AC3E}">
        <p14:creationId xmlns:p14="http://schemas.microsoft.com/office/powerpoint/2010/main" val="695265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buNone/>
            </a:pPr>
            <a:r>
              <a:rPr lang="zh-CN" altLang="zh-CN" dirty="0"/>
              <a:t>　　暗示的具体方式多种多样。个人的词语和语调、手势和姿势、表情和眼神以及动作等</a:t>
            </a:r>
            <a:r>
              <a:rPr lang="en-US" altLang="zh-CN" dirty="0"/>
              <a:t>,</a:t>
            </a:r>
            <a:r>
              <a:rPr lang="zh-CN" altLang="zh-CN" dirty="0"/>
              <a:t>都可以成为传递暗示信息的载体。此外</a:t>
            </a:r>
            <a:r>
              <a:rPr lang="en-US" altLang="zh-CN" dirty="0"/>
              <a:t>,</a:t>
            </a:r>
            <a:r>
              <a:rPr lang="zh-CN" altLang="zh-CN" dirty="0"/>
              <a:t>暗示还可以群体动作的方式出现。</a:t>
            </a:r>
          </a:p>
          <a:p>
            <a:pPr marL="0" indent="0">
              <a:buNone/>
            </a:pPr>
            <a:r>
              <a:rPr lang="zh-CN" altLang="zh-CN" dirty="0"/>
              <a:t>　　实践证明</a:t>
            </a:r>
            <a:r>
              <a:rPr lang="en-US" altLang="zh-CN" dirty="0"/>
              <a:t>,</a:t>
            </a:r>
            <a:r>
              <a:rPr lang="zh-CN" altLang="zh-CN" dirty="0"/>
              <a:t>暗示越含蓄</a:t>
            </a:r>
            <a:r>
              <a:rPr lang="en-US" altLang="zh-CN" dirty="0"/>
              <a:t>,</a:t>
            </a:r>
            <a:r>
              <a:rPr lang="zh-CN" altLang="zh-CN" dirty="0"/>
              <a:t>其效果就越好。因为直接的提示形式容易使消费者产生疑虑和戒备心理</a:t>
            </a:r>
            <a:r>
              <a:rPr lang="en-US" altLang="zh-CN" dirty="0"/>
              <a:t>;</a:t>
            </a:r>
            <a:r>
              <a:rPr lang="zh-CN" altLang="zh-CN" dirty="0"/>
              <a:t>反之</a:t>
            </a:r>
            <a:r>
              <a:rPr lang="en-US" altLang="zh-CN" dirty="0"/>
              <a:t>,</a:t>
            </a:r>
            <a:r>
              <a:rPr lang="zh-CN" altLang="zh-CN" dirty="0"/>
              <a:t>间接的暗示则容易得到消费者的认同和接受。德国福斯汽车公司生产的“奔驰”牌轿车的广告是</a:t>
            </a:r>
            <a:r>
              <a:rPr lang="en-US" altLang="zh-CN" dirty="0"/>
              <a:t>:</a:t>
            </a:r>
            <a:r>
              <a:rPr lang="zh-CN" altLang="zh-CN" dirty="0"/>
              <a:t>“如果有人发现我们的‘奔驰’牌车发生故障</a:t>
            </a:r>
            <a:r>
              <a:rPr lang="en-US" altLang="zh-CN" dirty="0"/>
              <a:t>,</a:t>
            </a:r>
            <a:r>
              <a:rPr lang="zh-CN" altLang="zh-CN" dirty="0"/>
              <a:t>被修理车拖走</a:t>
            </a:r>
            <a:r>
              <a:rPr lang="en-US" altLang="zh-CN" dirty="0"/>
              <a:t>,</a:t>
            </a:r>
            <a:r>
              <a:rPr lang="zh-CN" altLang="zh-CN" dirty="0"/>
              <a:t>我们将赠送你美金</a:t>
            </a:r>
            <a:r>
              <a:rPr lang="en-US" altLang="zh-CN" dirty="0"/>
              <a:t>1</a:t>
            </a:r>
            <a:r>
              <a:rPr lang="zh-CN" altLang="zh-CN" dirty="0"/>
              <a:t>万元。”这就以婉转的方式从反面暗示消费者</a:t>
            </a:r>
            <a:r>
              <a:rPr lang="en-US" altLang="zh-CN" dirty="0"/>
              <a:t>,</a:t>
            </a:r>
            <a:r>
              <a:rPr lang="zh-CN" altLang="zh-CN" dirty="0"/>
              <a:t>“奔驰”牌轿车的质量上乘</a:t>
            </a:r>
            <a:r>
              <a:rPr lang="en-US" altLang="zh-CN" dirty="0"/>
              <a:t>,</a:t>
            </a:r>
            <a:r>
              <a:rPr lang="zh-CN" altLang="zh-CN" dirty="0"/>
              <a:t>绝对可靠。</a:t>
            </a:r>
          </a:p>
          <a:p>
            <a:endParaRPr lang="zh-CN" altLang="en-US" dirty="0"/>
          </a:p>
        </p:txBody>
      </p:sp>
    </p:spTree>
    <p:extLst>
      <p:ext uri="{BB962C8B-B14F-4D97-AF65-F5344CB8AC3E}">
        <p14:creationId xmlns:p14="http://schemas.microsoft.com/office/powerpoint/2010/main" val="1137949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二、模仿</a:t>
            </a:r>
          </a:p>
          <a:p>
            <a:pPr marL="0" indent="0">
              <a:buNone/>
            </a:pPr>
            <a:r>
              <a:rPr lang="zh-CN" altLang="zh-CN" dirty="0"/>
              <a:t>　　模仿是指仿照一定榜样做出类似动作和行为的过程。社会心理学家和社会学家的研究表明</a:t>
            </a:r>
            <a:r>
              <a:rPr lang="en-US" altLang="zh-CN" dirty="0"/>
              <a:t>,</a:t>
            </a:r>
            <a:r>
              <a:rPr lang="zh-CN" altLang="zh-CN" dirty="0"/>
              <a:t>人类在社会行为上有模仿的本能</a:t>
            </a:r>
            <a:r>
              <a:rPr lang="en-US" altLang="zh-CN" dirty="0"/>
              <a:t>,</a:t>
            </a:r>
            <a:r>
              <a:rPr lang="zh-CN" altLang="zh-CN" dirty="0"/>
              <a:t>这一本能同样存在于人们的消费活动中。消费活动中的模仿</a:t>
            </a:r>
            <a:r>
              <a:rPr lang="en-US" altLang="zh-CN" dirty="0"/>
              <a:t>,</a:t>
            </a:r>
            <a:r>
              <a:rPr lang="zh-CN" altLang="zh-CN" dirty="0"/>
              <a:t>是指当某些人的消费行为被他人认可并羡慕时</a:t>
            </a:r>
            <a:r>
              <a:rPr lang="en-US" altLang="zh-CN" dirty="0"/>
              <a:t>,</a:t>
            </a:r>
            <a:r>
              <a:rPr lang="zh-CN" altLang="zh-CN" dirty="0"/>
              <a:t>便会产生仿效和重复他人行为的倾向</a:t>
            </a:r>
            <a:r>
              <a:rPr lang="en-US" altLang="zh-CN" dirty="0"/>
              <a:t>,</a:t>
            </a:r>
            <a:r>
              <a:rPr lang="zh-CN" altLang="zh-CN" dirty="0"/>
              <a:t>从而形成消费行为的模仿。大凡能引起个体注意和感兴趣的新奇刺激</a:t>
            </a:r>
            <a:r>
              <a:rPr lang="en-US" altLang="zh-CN" dirty="0"/>
              <a:t>,</a:t>
            </a:r>
            <a:r>
              <a:rPr lang="zh-CN" altLang="zh-CN" dirty="0"/>
              <a:t>都容易引起模仿。</a:t>
            </a:r>
          </a:p>
          <a:p>
            <a:endParaRPr lang="zh-CN" altLang="en-US" dirty="0"/>
          </a:p>
        </p:txBody>
      </p:sp>
    </p:spTree>
    <p:extLst>
      <p:ext uri="{BB962C8B-B14F-4D97-AF65-F5344CB8AC3E}">
        <p14:creationId xmlns:p14="http://schemas.microsoft.com/office/powerpoint/2010/main" val="494468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0000" lnSpcReduction="20000"/>
          </a:bodyPr>
          <a:lstStyle/>
          <a:p>
            <a:pPr marL="0" indent="0">
              <a:buNone/>
            </a:pPr>
            <a:r>
              <a:rPr lang="zh-CN" altLang="zh-CN" dirty="0"/>
              <a:t>　　消费活动中的模仿行为大致有以下特点</a:t>
            </a:r>
            <a:r>
              <a:rPr lang="en-US" altLang="zh-CN" dirty="0"/>
              <a:t>:</a:t>
            </a:r>
            <a:endParaRPr lang="zh-CN" altLang="zh-CN" dirty="0"/>
          </a:p>
          <a:p>
            <a:pPr marL="0" indent="0">
              <a:buNone/>
            </a:pPr>
            <a:r>
              <a:rPr lang="zh-CN" altLang="zh-CN" dirty="0"/>
              <a:t>　　</a:t>
            </a:r>
            <a:r>
              <a:rPr lang="en-US" altLang="zh-CN" dirty="0"/>
              <a:t>(1)</a:t>
            </a:r>
            <a:r>
              <a:rPr lang="zh-CN" altLang="zh-CN" dirty="0"/>
              <a:t>模仿行为的发出者</a:t>
            </a:r>
            <a:r>
              <a:rPr lang="en-US" altLang="zh-CN" dirty="0"/>
              <a:t>,</a:t>
            </a:r>
            <a:r>
              <a:rPr lang="zh-CN" altLang="zh-CN" dirty="0"/>
              <a:t>即热衷于模仿的消费者</a:t>
            </a:r>
            <a:r>
              <a:rPr lang="en-US" altLang="zh-CN" dirty="0"/>
              <a:t>,</a:t>
            </a:r>
            <a:r>
              <a:rPr lang="zh-CN" altLang="zh-CN" dirty="0"/>
              <a:t>对消费活动大多有广泛的兴趣</a:t>
            </a:r>
            <a:r>
              <a:rPr lang="en-US" altLang="zh-CN" dirty="0"/>
              <a:t>,</a:t>
            </a:r>
            <a:r>
              <a:rPr lang="zh-CN" altLang="zh-CN" dirty="0"/>
              <a:t>喜欢追随消费时尚和潮流</a:t>
            </a:r>
            <a:r>
              <a:rPr lang="en-US" altLang="zh-CN" dirty="0"/>
              <a:t>,</a:t>
            </a:r>
            <a:r>
              <a:rPr lang="zh-CN" altLang="zh-CN" dirty="0"/>
              <a:t>经常被别人的生活方式所吸引</a:t>
            </a:r>
            <a:r>
              <a:rPr lang="en-US" altLang="zh-CN" dirty="0"/>
              <a:t>,</a:t>
            </a:r>
            <a:r>
              <a:rPr lang="zh-CN" altLang="zh-CN" dirty="0"/>
              <a:t>并力求按他人的方式改变自己的消费行为、消费习惯。他们大多对新事物反应敏感</a:t>
            </a:r>
            <a:r>
              <a:rPr lang="en-US" altLang="zh-CN" dirty="0"/>
              <a:t>,</a:t>
            </a:r>
            <a:r>
              <a:rPr lang="zh-CN" altLang="zh-CN" dirty="0"/>
              <a:t>接受能力强。</a:t>
            </a:r>
          </a:p>
          <a:p>
            <a:pPr marL="0" indent="0">
              <a:buNone/>
            </a:pPr>
            <a:r>
              <a:rPr lang="zh-CN" altLang="zh-CN" dirty="0"/>
              <a:t>　　</a:t>
            </a:r>
            <a:r>
              <a:rPr lang="en-US" altLang="zh-CN" dirty="0"/>
              <a:t>(2)</a:t>
            </a:r>
            <a:r>
              <a:rPr lang="zh-CN" altLang="zh-CN" dirty="0"/>
              <a:t>模仿是一种非强制性行为</a:t>
            </a:r>
            <a:r>
              <a:rPr lang="en-US" altLang="zh-CN" dirty="0"/>
              <a:t>,</a:t>
            </a:r>
            <a:r>
              <a:rPr lang="zh-CN" altLang="zh-CN" dirty="0"/>
              <a:t>即引起模仿的心理冲动不是通过社会或群体的命令强制发生的</a:t>
            </a:r>
            <a:r>
              <a:rPr lang="en-US" altLang="zh-CN" dirty="0"/>
              <a:t>,</a:t>
            </a:r>
            <a:r>
              <a:rPr lang="zh-CN" altLang="zh-CN" dirty="0"/>
              <a:t>而是消费者自愿将他人的行为视为榜样</a:t>
            </a:r>
            <a:r>
              <a:rPr lang="en-US" altLang="zh-CN" dirty="0"/>
              <a:t>,</a:t>
            </a:r>
            <a:r>
              <a:rPr lang="zh-CN" altLang="zh-CN" dirty="0"/>
              <a:t>并主动加以学习和模仿。模仿的结果会给消费者带来愉悦、满足的心理体验。</a:t>
            </a:r>
          </a:p>
          <a:p>
            <a:pPr marL="0" indent="0">
              <a:buNone/>
            </a:pPr>
            <a:r>
              <a:rPr lang="zh-CN" altLang="zh-CN" dirty="0"/>
              <a:t>　　</a:t>
            </a:r>
            <a:r>
              <a:rPr lang="en-US" altLang="zh-CN" dirty="0"/>
              <a:t>(3)</a:t>
            </a:r>
            <a:r>
              <a:rPr lang="zh-CN" altLang="zh-CN" dirty="0"/>
              <a:t>模仿可以是消费者理性思考的行为表现</a:t>
            </a:r>
            <a:r>
              <a:rPr lang="en-US" altLang="zh-CN" dirty="0"/>
              <a:t>,</a:t>
            </a:r>
            <a:r>
              <a:rPr lang="zh-CN" altLang="zh-CN" dirty="0"/>
              <a:t>也可以是感性驱使的行为结果</a:t>
            </a:r>
            <a:r>
              <a:rPr lang="en-US" altLang="zh-CN" dirty="0"/>
              <a:t>,</a:t>
            </a:r>
            <a:r>
              <a:rPr lang="zh-CN" altLang="zh-CN" dirty="0"/>
              <a:t>成熟度较高。消费意识明确的消费者对模仿的对象通常经过深思熟虑</a:t>
            </a:r>
            <a:r>
              <a:rPr lang="en-US" altLang="zh-CN" dirty="0"/>
              <a:t>,</a:t>
            </a:r>
            <a:r>
              <a:rPr lang="zh-CN" altLang="zh-CN" dirty="0"/>
              <a:t>会认真选择</a:t>
            </a:r>
            <a:r>
              <a:rPr lang="en-US" altLang="zh-CN" dirty="0"/>
              <a:t>;</a:t>
            </a:r>
            <a:r>
              <a:rPr lang="zh-CN" altLang="zh-CN" dirty="0"/>
              <a:t>相反</a:t>
            </a:r>
            <a:r>
              <a:rPr lang="en-US" altLang="zh-CN" dirty="0"/>
              <a:t>,</a:t>
            </a:r>
            <a:r>
              <a:rPr lang="zh-CN" altLang="zh-CN" dirty="0"/>
              <a:t>观念模糊、缺乏明确目标的消费者</a:t>
            </a:r>
            <a:r>
              <a:rPr lang="en-US" altLang="zh-CN" dirty="0"/>
              <a:t>,</a:t>
            </a:r>
            <a:r>
              <a:rPr lang="zh-CN" altLang="zh-CN" dirty="0"/>
              <a:t>其模仿行为往往带有较大的盲目性。</a:t>
            </a:r>
          </a:p>
          <a:p>
            <a:pPr marL="0" indent="0">
              <a:buNone/>
            </a:pPr>
            <a:r>
              <a:rPr lang="zh-CN" altLang="zh-CN" dirty="0"/>
              <a:t>　　</a:t>
            </a:r>
            <a:r>
              <a:rPr lang="en-US" altLang="zh-CN" dirty="0"/>
              <a:t>(4)</a:t>
            </a:r>
            <a:r>
              <a:rPr lang="zh-CN" altLang="zh-CN" dirty="0"/>
              <a:t>模仿行为的发生范围广泛、形式多样。所有的消费者都可以模仿他人的行为</a:t>
            </a:r>
            <a:r>
              <a:rPr lang="en-US" altLang="zh-CN" dirty="0"/>
              <a:t>,</a:t>
            </a:r>
            <a:r>
              <a:rPr lang="zh-CN" altLang="zh-CN" dirty="0"/>
              <a:t>也都可以成为他人模仿的对象。而消费领域中的一切活动</a:t>
            </a:r>
            <a:r>
              <a:rPr lang="en-US" altLang="zh-CN" dirty="0"/>
              <a:t>,</a:t>
            </a:r>
            <a:r>
              <a:rPr lang="zh-CN" altLang="zh-CN" dirty="0"/>
              <a:t>都可以成为模仿的内容</a:t>
            </a:r>
            <a:r>
              <a:rPr lang="en-US" altLang="zh-CN" dirty="0"/>
              <a:t>,</a:t>
            </a:r>
            <a:r>
              <a:rPr lang="zh-CN" altLang="zh-CN" dirty="0"/>
              <a:t>只要是消费者羡慕、向往、感兴趣的他人行为</a:t>
            </a:r>
            <a:r>
              <a:rPr lang="en-US" altLang="zh-CN" dirty="0"/>
              <a:t>,</a:t>
            </a:r>
            <a:r>
              <a:rPr lang="zh-CN" altLang="zh-CN" dirty="0"/>
              <a:t>无论流行与否</a:t>
            </a:r>
            <a:r>
              <a:rPr lang="en-US" altLang="zh-CN" dirty="0"/>
              <a:t>,</a:t>
            </a:r>
            <a:r>
              <a:rPr lang="zh-CN" altLang="zh-CN" dirty="0"/>
              <a:t>都可以加以模仿。</a:t>
            </a:r>
          </a:p>
          <a:p>
            <a:pPr marL="0" indent="0">
              <a:buNone/>
            </a:pPr>
            <a:r>
              <a:rPr lang="zh-CN" altLang="zh-CN" dirty="0"/>
              <a:t>　　</a:t>
            </a:r>
            <a:r>
              <a:rPr lang="en-US" altLang="zh-CN" dirty="0"/>
              <a:t>(5)</a:t>
            </a:r>
            <a:r>
              <a:rPr lang="zh-CN" altLang="zh-CN" dirty="0"/>
              <a:t>模仿行为通常以个体或少数人的形式出现</a:t>
            </a:r>
            <a:r>
              <a:rPr lang="en-US" altLang="zh-CN" dirty="0"/>
              <a:t>,</a:t>
            </a:r>
            <a:r>
              <a:rPr lang="zh-CN" altLang="zh-CN" dirty="0"/>
              <a:t>因而一般规模较小。当模仿规模扩大</a:t>
            </a:r>
            <a:r>
              <a:rPr lang="en-US" altLang="zh-CN" dirty="0"/>
              <a:t>,</a:t>
            </a:r>
            <a:r>
              <a:rPr lang="zh-CN" altLang="zh-CN" dirty="0"/>
              <a:t>成为多数人的共同行为时</a:t>
            </a:r>
            <a:r>
              <a:rPr lang="en-US" altLang="zh-CN" dirty="0"/>
              <a:t>,</a:t>
            </a:r>
            <a:r>
              <a:rPr lang="zh-CN" altLang="zh-CN" dirty="0"/>
              <a:t>就发展为从众行为或爆发为消费流行了。</a:t>
            </a:r>
          </a:p>
          <a:p>
            <a:endParaRPr lang="zh-CN" altLang="en-US" dirty="0"/>
          </a:p>
        </p:txBody>
      </p:sp>
    </p:spTree>
    <p:extLst>
      <p:ext uri="{BB962C8B-B14F-4D97-AF65-F5344CB8AC3E}">
        <p14:creationId xmlns:p14="http://schemas.microsoft.com/office/powerpoint/2010/main" val="1510992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三、从众行为</a:t>
            </a:r>
          </a:p>
          <a:p>
            <a:pPr marL="0" indent="0">
              <a:buNone/>
            </a:pPr>
            <a:r>
              <a:rPr lang="en-US" altLang="zh-CN" dirty="0"/>
              <a:t>(</a:t>
            </a:r>
            <a:r>
              <a:rPr lang="zh-CN" altLang="zh-CN" dirty="0"/>
              <a:t>一</a:t>
            </a:r>
            <a:r>
              <a:rPr lang="en-US" altLang="zh-CN" dirty="0"/>
              <a:t>)</a:t>
            </a:r>
            <a:r>
              <a:rPr lang="zh-CN" altLang="zh-CN" dirty="0"/>
              <a:t>从众行为的概念</a:t>
            </a:r>
          </a:p>
          <a:p>
            <a:pPr marL="0" indent="0">
              <a:buNone/>
            </a:pPr>
            <a:r>
              <a:rPr lang="zh-CN" altLang="zh-CN" dirty="0"/>
              <a:t>　　从众行为是指个体在群体的压力下改变个人意见而与多数人取得一致认识的行为倾向。与模仿相似</a:t>
            </a:r>
            <a:r>
              <a:rPr lang="en-US" altLang="zh-CN" dirty="0"/>
              <a:t>,</a:t>
            </a:r>
            <a:r>
              <a:rPr lang="zh-CN" altLang="zh-CN" dirty="0"/>
              <a:t>从众也是在社会生活中普遍存在的一种社会心理和行为现象。在消费领域中</a:t>
            </a:r>
            <a:r>
              <a:rPr lang="en-US" altLang="zh-CN" dirty="0"/>
              <a:t>,</a:t>
            </a:r>
            <a:r>
              <a:rPr lang="zh-CN" altLang="zh-CN" dirty="0"/>
              <a:t>从众表现为消费者自觉或不自觉地跟从大多数消费者的消费行为</a:t>
            </a:r>
            <a:r>
              <a:rPr lang="en-US" altLang="zh-CN" dirty="0"/>
              <a:t>,</a:t>
            </a:r>
            <a:r>
              <a:rPr lang="zh-CN" altLang="zh-CN" dirty="0"/>
              <a:t>以保持自身行为与多数人行为的一致性</a:t>
            </a:r>
            <a:r>
              <a:rPr lang="en-US" altLang="zh-CN" dirty="0"/>
              <a:t>,</a:t>
            </a:r>
            <a:r>
              <a:rPr lang="zh-CN" altLang="zh-CN" dirty="0"/>
              <a:t>从而避免个人心理上的矛盾和冲突。这种个人因群体影响而遵照多数人消费行为的方式</a:t>
            </a:r>
            <a:r>
              <a:rPr lang="en-US" altLang="zh-CN" dirty="0"/>
              <a:t>,</a:t>
            </a:r>
            <a:r>
              <a:rPr lang="zh-CN" altLang="zh-CN" dirty="0"/>
              <a:t>就是从众消费行为。</a:t>
            </a:r>
          </a:p>
          <a:p>
            <a:endParaRPr lang="zh-CN" altLang="en-US" dirty="0"/>
          </a:p>
        </p:txBody>
      </p:sp>
    </p:spTree>
    <p:extLst>
      <p:ext uri="{BB962C8B-B14F-4D97-AF65-F5344CB8AC3E}">
        <p14:creationId xmlns:p14="http://schemas.microsoft.com/office/powerpoint/2010/main" val="33108825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4389120"/>
          </a:xfrm>
        </p:spPr>
        <p:txBody>
          <a:bodyPr/>
          <a:lstStyle/>
          <a:p>
            <a:pPr marL="0" indent="0">
              <a:buNone/>
            </a:pPr>
            <a:r>
              <a:rPr lang="en-US" altLang="zh-CN" sz="2400" dirty="0"/>
              <a:t>(</a:t>
            </a:r>
            <a:r>
              <a:rPr lang="zh-CN" altLang="zh-CN" sz="2400" dirty="0" smtClean="0"/>
              <a:t>二</a:t>
            </a:r>
            <a:r>
              <a:rPr lang="en-US" altLang="zh-CN" sz="2400" dirty="0"/>
              <a:t>)</a:t>
            </a:r>
            <a:r>
              <a:rPr lang="zh-CN" altLang="zh-CN" sz="2400" dirty="0"/>
              <a:t>从众行为产生的心理依据与原因</a:t>
            </a:r>
          </a:p>
          <a:p>
            <a:pPr marL="0" indent="0">
              <a:buNone/>
            </a:pPr>
            <a:r>
              <a:rPr lang="zh-CN" altLang="zh-CN" sz="2400" dirty="0"/>
              <a:t>　　社会心理学研究认为</a:t>
            </a:r>
            <a:r>
              <a:rPr lang="en-US" altLang="zh-CN" sz="2400" dirty="0"/>
              <a:t>,</a:t>
            </a:r>
            <a:r>
              <a:rPr lang="zh-CN" altLang="zh-CN" sz="2400" dirty="0"/>
              <a:t>个体在受到群体精神感染式的暗示或提示时</a:t>
            </a:r>
            <a:r>
              <a:rPr lang="en-US" altLang="zh-CN" sz="2400" dirty="0"/>
              <a:t>,</a:t>
            </a:r>
            <a:r>
              <a:rPr lang="zh-CN" altLang="zh-CN" sz="2400" dirty="0"/>
              <a:t>就会产生与他人行为相类似的模仿行为。与此同时</a:t>
            </a:r>
            <a:r>
              <a:rPr lang="en-US" altLang="zh-CN" sz="2400" dirty="0"/>
              <a:t>,</a:t>
            </a:r>
            <a:r>
              <a:rPr lang="zh-CN" altLang="zh-CN" sz="2400" dirty="0"/>
              <a:t>各个个体之间又会相互刺激、相互作用</a:t>
            </a:r>
            <a:r>
              <a:rPr lang="en-US" altLang="zh-CN" sz="2400" dirty="0"/>
              <a:t>,</a:t>
            </a:r>
            <a:r>
              <a:rPr lang="zh-CN" altLang="zh-CN" sz="2400" dirty="0"/>
              <a:t>形成循环反应</a:t>
            </a:r>
            <a:r>
              <a:rPr lang="en-US" altLang="zh-CN" sz="2400" dirty="0"/>
              <a:t>,</a:t>
            </a:r>
            <a:r>
              <a:rPr lang="zh-CN" altLang="zh-CN" sz="2400" dirty="0"/>
              <a:t>从而使个体行为与大多数人的行为趋向一致。上述暗示、模仿、循环反应的过程</a:t>
            </a:r>
            <a:r>
              <a:rPr lang="en-US" altLang="zh-CN" sz="2400" dirty="0"/>
              <a:t>,</a:t>
            </a:r>
            <a:r>
              <a:rPr lang="zh-CN" altLang="zh-CN" sz="2400" dirty="0"/>
              <a:t>就是心理学研究证实的求同心理过程。正是这种求同心理</a:t>
            </a:r>
            <a:r>
              <a:rPr lang="en-US" altLang="zh-CN" sz="2400" dirty="0"/>
              <a:t>,</a:t>
            </a:r>
            <a:r>
              <a:rPr lang="zh-CN" altLang="zh-CN" sz="2400" dirty="0"/>
              <a:t>构成了从众行为的心理基础</a:t>
            </a:r>
            <a:r>
              <a:rPr lang="en-US" altLang="zh-CN" sz="2400" dirty="0"/>
              <a:t>(</a:t>
            </a:r>
            <a:r>
              <a:rPr lang="zh-CN" altLang="zh-CN" sz="2400" dirty="0"/>
              <a:t>见图</a:t>
            </a:r>
            <a:r>
              <a:rPr lang="en-US" altLang="zh-CN" sz="2400" dirty="0"/>
              <a:t>8-2)</a:t>
            </a:r>
            <a:r>
              <a:rPr lang="zh-CN" altLang="zh-CN" sz="2400" dirty="0"/>
              <a:t>。</a:t>
            </a:r>
          </a:p>
          <a:p>
            <a:endParaRPr lang="zh-CN" altLang="en-US" dirty="0"/>
          </a:p>
        </p:txBody>
      </p:sp>
      <p:pic>
        <p:nvPicPr>
          <p:cNvPr id="4" name="802.jpg" descr="id:2147493666;FounderCES"/>
          <p:cNvPicPr/>
          <p:nvPr/>
        </p:nvPicPr>
        <p:blipFill>
          <a:blip r:embed="rId2"/>
          <a:stretch>
            <a:fillRect/>
          </a:stretch>
        </p:blipFill>
        <p:spPr>
          <a:xfrm>
            <a:off x="611560" y="3895090"/>
            <a:ext cx="7848872" cy="2054190"/>
          </a:xfrm>
          <a:prstGeom prst="rect">
            <a:avLst/>
          </a:prstGeom>
        </p:spPr>
      </p:pic>
      <p:sp>
        <p:nvSpPr>
          <p:cNvPr id="5" name="矩形 4"/>
          <p:cNvSpPr/>
          <p:nvPr/>
        </p:nvSpPr>
        <p:spPr>
          <a:xfrm>
            <a:off x="3014585" y="5949280"/>
            <a:ext cx="3042821" cy="369332"/>
          </a:xfrm>
          <a:prstGeom prst="rect">
            <a:avLst/>
          </a:prstGeom>
        </p:spPr>
        <p:txBody>
          <a:bodyPr wrap="none">
            <a:spAutoFit/>
          </a:bodyPr>
          <a:lstStyle/>
          <a:p>
            <a:r>
              <a:rPr lang="zh-CN" altLang="zh-CN" dirty="0"/>
              <a:t>图</a:t>
            </a:r>
            <a:r>
              <a:rPr lang="en-US" altLang="zh-CN" dirty="0"/>
              <a:t>8-2</a:t>
            </a:r>
            <a:r>
              <a:rPr lang="zh-CN" altLang="zh-CN" dirty="0"/>
              <a:t>　从众行为的心理基础</a:t>
            </a:r>
          </a:p>
        </p:txBody>
      </p:sp>
    </p:spTree>
    <p:extLst>
      <p:ext uri="{BB962C8B-B14F-4D97-AF65-F5344CB8AC3E}">
        <p14:creationId xmlns:p14="http://schemas.microsoft.com/office/powerpoint/2010/main" val="2438688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从众行为的表现方式</a:t>
            </a:r>
          </a:p>
          <a:p>
            <a:pPr marL="0" indent="0">
              <a:buNone/>
            </a:pPr>
            <a:r>
              <a:rPr lang="zh-CN" altLang="zh-CN" dirty="0"/>
              <a:t>　　消费者的从众行为多种多样</a:t>
            </a:r>
            <a:r>
              <a:rPr lang="en-US" altLang="zh-CN" dirty="0"/>
              <a:t>,</a:t>
            </a:r>
            <a:r>
              <a:rPr lang="zh-CN" altLang="zh-CN" dirty="0"/>
              <a:t>归纳起来有以下几种表现形式</a:t>
            </a:r>
            <a:r>
              <a:rPr lang="en-US" altLang="zh-CN" dirty="0"/>
              <a:t>:</a:t>
            </a:r>
            <a:endParaRPr lang="zh-CN" altLang="zh-CN" dirty="0"/>
          </a:p>
          <a:p>
            <a:pPr marL="0" indent="0">
              <a:buNone/>
            </a:pPr>
            <a:r>
              <a:rPr lang="zh-CN" altLang="zh-CN" dirty="0"/>
              <a:t>　　</a:t>
            </a:r>
            <a:r>
              <a:rPr lang="en-US" altLang="zh-CN" dirty="0"/>
              <a:t>(1)</a:t>
            </a:r>
            <a:r>
              <a:rPr lang="zh-CN" altLang="zh-CN" dirty="0"/>
              <a:t>从心理到行为的完全从众。当消费者对某种商品不了解时</a:t>
            </a:r>
            <a:r>
              <a:rPr lang="en-US" altLang="zh-CN" dirty="0"/>
              <a:t>,</a:t>
            </a:r>
            <a:r>
              <a:rPr lang="zh-CN" altLang="zh-CN" dirty="0"/>
              <a:t>由于群体的暗示或认为多数人的行为能提供有效信息</a:t>
            </a:r>
            <a:r>
              <a:rPr lang="en-US" altLang="zh-CN" dirty="0"/>
              <a:t>,</a:t>
            </a:r>
            <a:r>
              <a:rPr lang="zh-CN" altLang="zh-CN" dirty="0"/>
              <a:t>从而产生从众行为。</a:t>
            </a:r>
          </a:p>
          <a:p>
            <a:pPr marL="0" indent="0">
              <a:buNone/>
            </a:pPr>
            <a:r>
              <a:rPr lang="zh-CN" altLang="zh-CN" dirty="0"/>
              <a:t>　　</a:t>
            </a:r>
            <a:r>
              <a:rPr lang="en-US" altLang="zh-CN" dirty="0"/>
              <a:t>(2)</a:t>
            </a:r>
            <a:r>
              <a:rPr lang="zh-CN" altLang="zh-CN" dirty="0"/>
              <a:t>内心接受</a:t>
            </a:r>
            <a:r>
              <a:rPr lang="en-US" altLang="zh-CN" dirty="0"/>
              <a:t>,</a:t>
            </a:r>
            <a:r>
              <a:rPr lang="zh-CN" altLang="zh-CN" dirty="0"/>
              <a:t>行为不从众。这是指对形成的消费潮流从心理上已完全接受</a:t>
            </a:r>
            <a:r>
              <a:rPr lang="en-US" altLang="zh-CN" dirty="0"/>
              <a:t>,</a:t>
            </a:r>
            <a:r>
              <a:rPr lang="zh-CN" altLang="zh-CN" dirty="0"/>
              <a:t>但在形式和行为上予以保留。例如</a:t>
            </a:r>
            <a:r>
              <a:rPr lang="en-US" altLang="zh-CN" dirty="0"/>
              <a:t>,</a:t>
            </a:r>
            <a:r>
              <a:rPr lang="zh-CN" altLang="zh-CN" dirty="0"/>
              <a:t>多数美国人认为到市郊的超级市场购物既方便又便宜</a:t>
            </a:r>
            <a:r>
              <a:rPr lang="en-US" altLang="zh-CN" dirty="0"/>
              <a:t>,</a:t>
            </a:r>
            <a:r>
              <a:rPr lang="zh-CN" altLang="zh-CN" dirty="0"/>
              <a:t>而上层社会人士由于身份、地位等的顾虑</a:t>
            </a:r>
            <a:r>
              <a:rPr lang="en-US" altLang="zh-CN" dirty="0"/>
              <a:t>,</a:t>
            </a:r>
            <a:r>
              <a:rPr lang="zh-CN" altLang="zh-CN" dirty="0"/>
              <a:t>虽然内心赞成</a:t>
            </a:r>
            <a:r>
              <a:rPr lang="en-US" altLang="zh-CN" dirty="0"/>
              <a:t>,</a:t>
            </a:r>
            <a:r>
              <a:rPr lang="zh-CN" altLang="zh-CN" dirty="0"/>
              <a:t>但行动上不便支持。</a:t>
            </a:r>
          </a:p>
          <a:p>
            <a:pPr marL="0" indent="0">
              <a:buNone/>
            </a:pPr>
            <a:r>
              <a:rPr lang="zh-CN" altLang="zh-CN" dirty="0"/>
              <a:t>　　</a:t>
            </a:r>
            <a:r>
              <a:rPr lang="en-US" altLang="zh-CN" dirty="0"/>
              <a:t>(3)</a:t>
            </a:r>
            <a:r>
              <a:rPr lang="zh-CN" altLang="zh-CN" dirty="0"/>
              <a:t>内心拒绝</a:t>
            </a:r>
            <a:r>
              <a:rPr lang="en-US" altLang="zh-CN" dirty="0"/>
              <a:t>,</a:t>
            </a:r>
            <a:r>
              <a:rPr lang="zh-CN" altLang="zh-CN" dirty="0"/>
              <a:t>但行为上从众。这是一种权宜从众行为。某些消费者对商品抱有抵触心理</a:t>
            </a:r>
            <a:r>
              <a:rPr lang="en-US" altLang="zh-CN" dirty="0"/>
              <a:t>,</a:t>
            </a:r>
            <a:r>
              <a:rPr lang="zh-CN" altLang="zh-CN" dirty="0"/>
              <a:t>但无力摆脱群体的压力而不得不采取从众行为。例如</a:t>
            </a:r>
            <a:r>
              <a:rPr lang="en-US" altLang="zh-CN" dirty="0"/>
              <a:t>,</a:t>
            </a:r>
            <a:r>
              <a:rPr lang="zh-CN" altLang="zh-CN" dirty="0"/>
              <a:t>在正式场合着西装领带是现代消费者通行的行为方式</a:t>
            </a:r>
            <a:r>
              <a:rPr lang="en-US" altLang="zh-CN" dirty="0"/>
              <a:t>,</a:t>
            </a:r>
            <a:r>
              <a:rPr lang="zh-CN" altLang="zh-CN" dirty="0"/>
              <a:t>少数消费者尽管不习惯或不喜欢</a:t>
            </a:r>
            <a:r>
              <a:rPr lang="en-US" altLang="zh-CN" dirty="0"/>
              <a:t>,</a:t>
            </a:r>
            <a:r>
              <a:rPr lang="zh-CN" altLang="zh-CN" dirty="0"/>
              <a:t>但为了避免与多数人相左</a:t>
            </a:r>
            <a:r>
              <a:rPr lang="en-US" altLang="zh-CN" dirty="0"/>
              <a:t>,</a:t>
            </a:r>
            <a:r>
              <a:rPr lang="zh-CN" altLang="zh-CN" dirty="0"/>
              <a:t>而不得不遵从这一行为规范。</a:t>
            </a:r>
          </a:p>
          <a:p>
            <a:endParaRPr lang="zh-CN" altLang="en-US" dirty="0"/>
          </a:p>
        </p:txBody>
      </p:sp>
    </p:spTree>
    <p:extLst>
      <p:ext uri="{BB962C8B-B14F-4D97-AF65-F5344CB8AC3E}">
        <p14:creationId xmlns:p14="http://schemas.microsoft.com/office/powerpoint/2010/main" val="30821254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70000" lnSpcReduction="20000"/>
          </a:bodyPr>
          <a:lstStyle/>
          <a:p>
            <a:pPr marL="0" indent="0">
              <a:buNone/>
            </a:pPr>
            <a:r>
              <a:rPr lang="en-US" altLang="zh-CN" dirty="0"/>
              <a:t>(</a:t>
            </a:r>
            <a:r>
              <a:rPr lang="zh-CN" altLang="zh-CN" dirty="0"/>
              <a:t>四</a:t>
            </a:r>
            <a:r>
              <a:rPr lang="en-US" altLang="zh-CN" dirty="0"/>
              <a:t>)</a:t>
            </a:r>
            <a:r>
              <a:rPr lang="zh-CN" altLang="zh-CN" dirty="0"/>
              <a:t>从众行为的特点</a:t>
            </a:r>
          </a:p>
          <a:p>
            <a:pPr marL="0" indent="0">
              <a:buNone/>
            </a:pPr>
            <a:r>
              <a:rPr lang="zh-CN" altLang="zh-CN" dirty="0"/>
              <a:t>　　从众行为尽管在表现形式上有所差别</a:t>
            </a:r>
            <a:r>
              <a:rPr lang="en-US" altLang="zh-CN" dirty="0"/>
              <a:t>,</a:t>
            </a:r>
            <a:r>
              <a:rPr lang="zh-CN" altLang="zh-CN" dirty="0"/>
              <a:t>但具有某些共同特征</a:t>
            </a:r>
            <a:r>
              <a:rPr lang="en-US" altLang="zh-CN" dirty="0"/>
              <a:t>:</a:t>
            </a:r>
            <a:endParaRPr lang="zh-CN" altLang="zh-CN" dirty="0"/>
          </a:p>
          <a:p>
            <a:pPr marL="0" indent="0">
              <a:buNone/>
            </a:pPr>
            <a:r>
              <a:rPr lang="zh-CN" altLang="zh-CN" dirty="0"/>
              <a:t>　　</a:t>
            </a:r>
            <a:r>
              <a:rPr lang="en-US" altLang="zh-CN" dirty="0"/>
              <a:t>1.</a:t>
            </a:r>
            <a:r>
              <a:rPr lang="zh-CN" altLang="zh-CN" dirty="0"/>
              <a:t>从众行为往往是被动接受的过程</a:t>
            </a:r>
          </a:p>
          <a:p>
            <a:pPr marL="0" indent="0">
              <a:buNone/>
            </a:pPr>
            <a:r>
              <a:rPr lang="zh-CN" altLang="zh-CN" dirty="0"/>
              <a:t>　　许多消费者为了寻求保护</a:t>
            </a:r>
            <a:r>
              <a:rPr lang="en-US" altLang="zh-CN" dirty="0"/>
              <a:t>,</a:t>
            </a:r>
            <a:r>
              <a:rPr lang="zh-CN" altLang="zh-CN" dirty="0"/>
              <a:t>避免因行为特殊而引起的群体压力和心理不安</a:t>
            </a:r>
            <a:r>
              <a:rPr lang="en-US" altLang="zh-CN" dirty="0"/>
              <a:t>,</a:t>
            </a:r>
            <a:r>
              <a:rPr lang="zh-CN" altLang="zh-CN" dirty="0"/>
              <a:t>而被迫选择从众。在从众过程中</a:t>
            </a:r>
            <a:r>
              <a:rPr lang="en-US" altLang="zh-CN" dirty="0"/>
              <a:t>,</a:t>
            </a:r>
            <a:r>
              <a:rPr lang="zh-CN" altLang="zh-CN" dirty="0"/>
              <a:t>消费者会产生复杂的心理感受</a:t>
            </a:r>
            <a:r>
              <a:rPr lang="en-US" altLang="zh-CN" dirty="0"/>
              <a:t>,</a:t>
            </a:r>
            <a:r>
              <a:rPr lang="zh-CN" altLang="zh-CN" dirty="0"/>
              <a:t>除安全感、被保护感等积极感受外</a:t>
            </a:r>
            <a:r>
              <a:rPr lang="en-US" altLang="zh-CN" dirty="0"/>
              <a:t>,</a:t>
            </a:r>
            <a:r>
              <a:rPr lang="zh-CN" altLang="zh-CN" dirty="0"/>
              <a:t>还会有无奈、被动等消极的心理体验。</a:t>
            </a:r>
          </a:p>
          <a:p>
            <a:pPr marL="0" indent="0">
              <a:buNone/>
            </a:pPr>
            <a:r>
              <a:rPr lang="zh-CN" altLang="zh-CN" dirty="0"/>
              <a:t>　　</a:t>
            </a:r>
            <a:r>
              <a:rPr lang="en-US" altLang="zh-CN" dirty="0"/>
              <a:t>2.</a:t>
            </a:r>
            <a:r>
              <a:rPr lang="zh-CN" altLang="zh-CN" dirty="0"/>
              <a:t>从众行为现象涉及的范围有限</a:t>
            </a:r>
          </a:p>
          <a:p>
            <a:pPr marL="0" indent="0">
              <a:buNone/>
            </a:pPr>
            <a:r>
              <a:rPr lang="zh-CN" altLang="zh-CN" dirty="0"/>
              <a:t>　　就总体而言</a:t>
            </a:r>
            <a:r>
              <a:rPr lang="en-US" altLang="zh-CN" dirty="0"/>
              <a:t>,</a:t>
            </a:r>
            <a:r>
              <a:rPr lang="zh-CN" altLang="zh-CN" dirty="0"/>
              <a:t>消费者的行为表现形式是多种多样、各不相同的</a:t>
            </a:r>
            <a:r>
              <a:rPr lang="en-US" altLang="zh-CN" dirty="0"/>
              <a:t>,</a:t>
            </a:r>
            <a:r>
              <a:rPr lang="zh-CN" altLang="zh-CN" dirty="0"/>
              <a:t>这是由消费活动的个体性、分散性等内在属性决定的。因此</a:t>
            </a:r>
            <a:r>
              <a:rPr lang="en-US" altLang="zh-CN" dirty="0"/>
              <a:t>,</a:t>
            </a:r>
            <a:r>
              <a:rPr lang="zh-CN" altLang="zh-CN" dirty="0"/>
              <a:t>通常情况下</a:t>
            </a:r>
            <a:r>
              <a:rPr lang="en-US" altLang="zh-CN" dirty="0"/>
              <a:t>,</a:t>
            </a:r>
            <a:r>
              <a:rPr lang="zh-CN" altLang="zh-CN" dirty="0"/>
              <a:t>让大多数消费者对所有的消费内容都保持一致行为是根本不可能的</a:t>
            </a:r>
            <a:r>
              <a:rPr lang="en-US" altLang="zh-CN" dirty="0"/>
              <a:t>;</a:t>
            </a:r>
            <a:r>
              <a:rPr lang="zh-CN" altLang="zh-CN" dirty="0"/>
              <a:t>也就是说</a:t>
            </a:r>
            <a:r>
              <a:rPr lang="en-US" altLang="zh-CN" dirty="0"/>
              <a:t>,</a:t>
            </a:r>
            <a:r>
              <a:rPr lang="zh-CN" altLang="zh-CN" dirty="0"/>
              <a:t>从众行为不可能在所有的消费活动中呈现</a:t>
            </a:r>
            <a:r>
              <a:rPr lang="en-US" altLang="zh-CN" dirty="0"/>
              <a:t>,</a:t>
            </a:r>
            <a:r>
              <a:rPr lang="zh-CN" altLang="zh-CN" dirty="0"/>
              <a:t>它的发生需要一定的客观环境和诱因刺激。例如</a:t>
            </a:r>
            <a:r>
              <a:rPr lang="en-US" altLang="zh-CN" dirty="0"/>
              <a:t>,</a:t>
            </a:r>
            <a:r>
              <a:rPr lang="zh-CN" altLang="zh-CN" dirty="0"/>
              <a:t>在社会环境不稳定、人心浮动的情况下</a:t>
            </a:r>
            <a:r>
              <a:rPr lang="en-US" altLang="zh-CN" dirty="0"/>
              <a:t>,</a:t>
            </a:r>
            <a:r>
              <a:rPr lang="zh-CN" altLang="zh-CN" dirty="0"/>
              <a:t>个人容易追随多数人的消费行为</a:t>
            </a:r>
            <a:r>
              <a:rPr lang="en-US" altLang="zh-CN" dirty="0"/>
              <a:t>;</a:t>
            </a:r>
            <a:r>
              <a:rPr lang="zh-CN" altLang="zh-CN" dirty="0"/>
              <a:t>又如</a:t>
            </a:r>
            <a:r>
              <a:rPr lang="en-US" altLang="zh-CN" dirty="0"/>
              <a:t>,</a:t>
            </a:r>
            <a:r>
              <a:rPr lang="zh-CN" altLang="zh-CN" dirty="0"/>
              <a:t>舆论误导极易使消费者因不明真相、无从判断而盲目从众。 </a:t>
            </a:r>
          </a:p>
          <a:p>
            <a:pPr marL="0" indent="0">
              <a:buNone/>
            </a:pPr>
            <a:r>
              <a:rPr lang="zh-CN" altLang="zh-CN" dirty="0"/>
              <a:t>　　</a:t>
            </a:r>
            <a:r>
              <a:rPr lang="en-US" altLang="zh-CN" dirty="0"/>
              <a:t>3.</a:t>
            </a:r>
            <a:r>
              <a:rPr lang="zh-CN" altLang="zh-CN" dirty="0"/>
              <a:t>从众消费行为发生的规模较大</a:t>
            </a:r>
          </a:p>
          <a:p>
            <a:pPr marL="0" indent="0">
              <a:buNone/>
            </a:pPr>
            <a:r>
              <a:rPr lang="zh-CN" altLang="zh-CN" dirty="0"/>
              <a:t>　　从众现象通常由少数人的模仿、追随开始</a:t>
            </a:r>
            <a:r>
              <a:rPr lang="en-US" altLang="zh-CN" dirty="0"/>
              <a:t>,</a:t>
            </a:r>
            <a:r>
              <a:rPr lang="zh-CN" altLang="zh-CN" dirty="0"/>
              <a:t>继而扩展成为多数人的共同行为。多数人的共同行为出现后</a:t>
            </a:r>
            <a:r>
              <a:rPr lang="en-US" altLang="zh-CN" dirty="0"/>
              <a:t>,</a:t>
            </a:r>
            <a:r>
              <a:rPr lang="zh-CN" altLang="zh-CN" dirty="0"/>
              <a:t>又刺激和推动了在更大范围内更多的消费者选择相同或相似的消费行为</a:t>
            </a:r>
            <a:r>
              <a:rPr lang="en-US" altLang="zh-CN" dirty="0"/>
              <a:t>,</a:t>
            </a:r>
            <a:r>
              <a:rPr lang="zh-CN" altLang="zh-CN" dirty="0"/>
              <a:t>从而形成更大规模的流行浪潮。因此</a:t>
            </a:r>
            <a:r>
              <a:rPr lang="en-US" altLang="zh-CN" dirty="0"/>
              <a:t>,</a:t>
            </a:r>
            <a:r>
              <a:rPr lang="zh-CN" altLang="zh-CN" dirty="0"/>
              <a:t>从众行为是消费流行的先导。</a:t>
            </a:r>
          </a:p>
          <a:p>
            <a:endParaRPr lang="zh-CN" altLang="en-US" dirty="0"/>
          </a:p>
        </p:txBody>
      </p:sp>
    </p:spTree>
    <p:extLst>
      <p:ext uri="{BB962C8B-B14F-4D97-AF65-F5344CB8AC3E}">
        <p14:creationId xmlns:p14="http://schemas.microsoft.com/office/powerpoint/2010/main" val="1320521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70000" lnSpcReduction="20000"/>
          </a:bodyPr>
          <a:lstStyle/>
          <a:p>
            <a:pPr marL="0" indent="0">
              <a:buNone/>
            </a:pPr>
            <a:r>
              <a:rPr lang="en-US" altLang="zh-CN" dirty="0"/>
              <a:t>(</a:t>
            </a:r>
            <a:r>
              <a:rPr lang="zh-CN" altLang="zh-CN" dirty="0"/>
              <a:t>五</a:t>
            </a:r>
            <a:r>
              <a:rPr lang="en-US" altLang="zh-CN" dirty="0"/>
              <a:t>)</a:t>
            </a:r>
            <a:r>
              <a:rPr lang="zh-CN" altLang="zh-CN" dirty="0"/>
              <a:t>影响消费者从众行为的因素</a:t>
            </a:r>
          </a:p>
          <a:p>
            <a:pPr marL="0" indent="0">
              <a:buNone/>
            </a:pPr>
            <a:r>
              <a:rPr lang="zh-CN" altLang="zh-CN" dirty="0"/>
              <a:t>　　从众消费行为的发生和发展受到群体及个体多方面因素的影响</a:t>
            </a:r>
            <a:r>
              <a:rPr lang="en-US" altLang="zh-CN" dirty="0"/>
              <a:t>,</a:t>
            </a:r>
            <a:r>
              <a:rPr lang="zh-CN" altLang="zh-CN" dirty="0"/>
              <a:t>主要有以下几个因素</a:t>
            </a:r>
            <a:r>
              <a:rPr lang="en-US" altLang="zh-CN" dirty="0"/>
              <a:t>:</a:t>
            </a:r>
            <a:endParaRPr lang="zh-CN" altLang="zh-CN" dirty="0"/>
          </a:p>
          <a:p>
            <a:pPr marL="0" indent="0">
              <a:buNone/>
            </a:pPr>
            <a:r>
              <a:rPr lang="zh-CN" altLang="zh-CN" dirty="0"/>
              <a:t>　　</a:t>
            </a:r>
            <a:r>
              <a:rPr lang="en-US" altLang="zh-CN" dirty="0"/>
              <a:t>1.</a:t>
            </a:r>
            <a:r>
              <a:rPr lang="zh-CN" altLang="zh-CN" dirty="0"/>
              <a:t>群体因素</a:t>
            </a:r>
          </a:p>
          <a:p>
            <a:pPr marL="0" indent="0">
              <a:buNone/>
            </a:pPr>
            <a:r>
              <a:rPr lang="zh-CN" altLang="zh-CN" dirty="0"/>
              <a:t>　　一般来说</a:t>
            </a:r>
            <a:r>
              <a:rPr lang="en-US" altLang="zh-CN" dirty="0"/>
              <a:t>,</a:t>
            </a:r>
            <a:r>
              <a:rPr lang="zh-CN" altLang="zh-CN" dirty="0"/>
              <a:t>群体的规模越大</a:t>
            </a:r>
            <a:r>
              <a:rPr lang="en-US" altLang="zh-CN" dirty="0"/>
              <a:t>,</a:t>
            </a:r>
            <a:r>
              <a:rPr lang="zh-CN" altLang="zh-CN" dirty="0"/>
              <a:t>群体内持相同意见的人越多</a:t>
            </a:r>
            <a:r>
              <a:rPr lang="en-US" altLang="zh-CN" dirty="0"/>
              <a:t>,</a:t>
            </a:r>
            <a:r>
              <a:rPr lang="zh-CN" altLang="zh-CN" dirty="0"/>
              <a:t>所产生的群体压力也越大</a:t>
            </a:r>
            <a:r>
              <a:rPr lang="en-US" altLang="zh-CN" dirty="0"/>
              <a:t>,</a:t>
            </a:r>
            <a:r>
              <a:rPr lang="zh-CN" altLang="zh-CN" dirty="0"/>
              <a:t>此时越容易产生从众行为。同时</a:t>
            </a:r>
            <a:r>
              <a:rPr lang="en-US" altLang="zh-CN" dirty="0"/>
              <a:t>,</a:t>
            </a:r>
            <a:r>
              <a:rPr lang="zh-CN" altLang="zh-CN" dirty="0"/>
              <a:t>群体的内聚力、一致性越强</a:t>
            </a:r>
            <a:r>
              <a:rPr lang="en-US" altLang="zh-CN" dirty="0"/>
              <a:t>,</a:t>
            </a:r>
            <a:r>
              <a:rPr lang="zh-CN" altLang="zh-CN" dirty="0"/>
              <a:t>群体领袖人物的权威性越高、影响力越大</a:t>
            </a:r>
            <a:r>
              <a:rPr lang="en-US" altLang="zh-CN" dirty="0"/>
              <a:t>,</a:t>
            </a:r>
            <a:r>
              <a:rPr lang="zh-CN" altLang="zh-CN" dirty="0"/>
              <a:t>从众行为越容易发生。再者</a:t>
            </a:r>
            <a:r>
              <a:rPr lang="en-US" altLang="zh-CN" dirty="0"/>
              <a:t>,</a:t>
            </a:r>
            <a:r>
              <a:rPr lang="zh-CN" altLang="zh-CN" dirty="0"/>
              <a:t>个体在群体中的地位越低</a:t>
            </a:r>
            <a:r>
              <a:rPr lang="en-US" altLang="zh-CN" dirty="0"/>
              <a:t>,</a:t>
            </a:r>
            <a:r>
              <a:rPr lang="zh-CN" altLang="zh-CN" dirty="0"/>
              <a:t>越容易被影响</a:t>
            </a:r>
            <a:r>
              <a:rPr lang="en-US" altLang="zh-CN" dirty="0"/>
              <a:t>,</a:t>
            </a:r>
            <a:r>
              <a:rPr lang="zh-CN" altLang="zh-CN" dirty="0"/>
              <a:t>也越容易采取从众行为。</a:t>
            </a:r>
          </a:p>
          <a:p>
            <a:pPr marL="0" indent="0">
              <a:buNone/>
            </a:pPr>
            <a:r>
              <a:rPr lang="zh-CN" altLang="zh-CN" dirty="0"/>
              <a:t>　　</a:t>
            </a:r>
            <a:r>
              <a:rPr lang="en-US" altLang="zh-CN" dirty="0"/>
              <a:t>2.</a:t>
            </a:r>
            <a:r>
              <a:rPr lang="zh-CN" altLang="zh-CN" dirty="0"/>
              <a:t>个体因素</a:t>
            </a:r>
          </a:p>
          <a:p>
            <a:pPr marL="0" indent="0">
              <a:buNone/>
            </a:pPr>
            <a:r>
              <a:rPr lang="zh-CN" altLang="zh-CN" dirty="0"/>
              <a:t>　　一般来说</a:t>
            </a:r>
            <a:r>
              <a:rPr lang="en-US" altLang="zh-CN" dirty="0"/>
              <a:t>,</a:t>
            </a:r>
            <a:r>
              <a:rPr lang="zh-CN" altLang="zh-CN" dirty="0"/>
              <a:t>容易发生从众行为的消费者大多对社会舆论和他人的意见十分敏感</a:t>
            </a:r>
            <a:r>
              <a:rPr lang="en-US" altLang="zh-CN" dirty="0"/>
              <a:t>,</a:t>
            </a:r>
            <a:r>
              <a:rPr lang="zh-CN" altLang="zh-CN" dirty="0"/>
              <a:t>缺乏自信</a:t>
            </a:r>
            <a:r>
              <a:rPr lang="en-US" altLang="zh-CN" dirty="0"/>
              <a:t>,</a:t>
            </a:r>
            <a:r>
              <a:rPr lang="zh-CN" altLang="zh-CN" dirty="0"/>
              <a:t>非常注意社会和他人对自己的评价。个人缺乏足够的知识经验</a:t>
            </a:r>
            <a:r>
              <a:rPr lang="en-US" altLang="zh-CN" dirty="0"/>
              <a:t>,</a:t>
            </a:r>
            <a:r>
              <a:rPr lang="zh-CN" altLang="zh-CN" dirty="0"/>
              <a:t>导致其作出判断时必须依赖他人提供的信息</a:t>
            </a:r>
            <a:r>
              <a:rPr lang="en-US" altLang="zh-CN" dirty="0"/>
              <a:t>,</a:t>
            </a:r>
            <a:r>
              <a:rPr lang="zh-CN" altLang="zh-CN" dirty="0"/>
              <a:t>从而容易引发从众行为。有研究表明</a:t>
            </a:r>
            <a:r>
              <a:rPr lang="en-US" altLang="zh-CN" dirty="0"/>
              <a:t>,</a:t>
            </a:r>
            <a:r>
              <a:rPr lang="zh-CN" altLang="zh-CN" dirty="0"/>
              <a:t>性别差异也对从众行为有所影响</a:t>
            </a:r>
            <a:r>
              <a:rPr lang="en-US" altLang="zh-CN" dirty="0"/>
              <a:t>,</a:t>
            </a:r>
            <a:r>
              <a:rPr lang="zh-CN" altLang="zh-CN" dirty="0"/>
              <a:t>从总的情况来看</a:t>
            </a:r>
            <a:r>
              <a:rPr lang="en-US" altLang="zh-CN" dirty="0"/>
              <a:t>,</a:t>
            </a:r>
            <a:r>
              <a:rPr lang="zh-CN" altLang="zh-CN" dirty="0"/>
              <a:t>女性比男性更容易出现从众行为。</a:t>
            </a:r>
          </a:p>
          <a:p>
            <a:pPr marL="0" indent="0">
              <a:buNone/>
            </a:pPr>
            <a:r>
              <a:rPr lang="zh-CN" altLang="zh-CN" dirty="0"/>
              <a:t>　　</a:t>
            </a:r>
            <a:r>
              <a:rPr lang="en-US" altLang="zh-CN" dirty="0"/>
              <a:t>3.</a:t>
            </a:r>
            <a:r>
              <a:rPr lang="zh-CN" altLang="zh-CN" dirty="0"/>
              <a:t>问题的难度</a:t>
            </a:r>
          </a:p>
          <a:p>
            <a:pPr marL="0" indent="0">
              <a:buNone/>
            </a:pPr>
            <a:r>
              <a:rPr lang="zh-CN" altLang="zh-CN" dirty="0"/>
              <a:t>　　问题的难度大小也是导致从众行为的重要因素。无论哪一种商品</a:t>
            </a:r>
            <a:r>
              <a:rPr lang="en-US" altLang="zh-CN" dirty="0"/>
              <a:t>,</a:t>
            </a:r>
            <a:r>
              <a:rPr lang="zh-CN" altLang="zh-CN" dirty="0"/>
              <a:t>只要消费者对其质量、功能和效用越难作出明确的判断</a:t>
            </a:r>
            <a:r>
              <a:rPr lang="en-US" altLang="zh-CN" dirty="0"/>
              <a:t>,</a:t>
            </a:r>
            <a:r>
              <a:rPr lang="zh-CN" altLang="zh-CN" dirty="0"/>
              <a:t>就越容易引起从众行为。有研究表明</a:t>
            </a:r>
            <a:r>
              <a:rPr lang="en-US" altLang="zh-CN" dirty="0"/>
              <a:t>,</a:t>
            </a:r>
            <a:r>
              <a:rPr lang="zh-CN" altLang="zh-CN" dirty="0"/>
              <a:t>个人在解决问题时</a:t>
            </a:r>
            <a:r>
              <a:rPr lang="en-US" altLang="zh-CN" dirty="0"/>
              <a:t>,</a:t>
            </a:r>
            <a:r>
              <a:rPr lang="zh-CN" altLang="zh-CN" dirty="0"/>
              <a:t>随着问题难度的加大</a:t>
            </a:r>
            <a:r>
              <a:rPr lang="en-US" altLang="zh-CN" dirty="0"/>
              <a:t>,</a:t>
            </a:r>
            <a:r>
              <a:rPr lang="zh-CN" altLang="zh-CN" dirty="0"/>
              <a:t>需要群体其他成员帮助、指点的必要性增加</a:t>
            </a:r>
            <a:r>
              <a:rPr lang="en-US" altLang="zh-CN" dirty="0"/>
              <a:t>,</a:t>
            </a:r>
            <a:r>
              <a:rPr lang="zh-CN" altLang="zh-CN" dirty="0"/>
              <a:t>个人对他人的依赖和信任随之增加</a:t>
            </a:r>
            <a:r>
              <a:rPr lang="en-US" altLang="zh-CN" dirty="0"/>
              <a:t>,</a:t>
            </a:r>
            <a:r>
              <a:rPr lang="zh-CN" altLang="zh-CN" dirty="0"/>
              <a:t>跟人发生从众行为的机会也增加。</a:t>
            </a:r>
          </a:p>
          <a:p>
            <a:endParaRPr lang="zh-CN" altLang="en-US" dirty="0"/>
          </a:p>
        </p:txBody>
      </p:sp>
    </p:spTree>
    <p:extLst>
      <p:ext uri="{BB962C8B-B14F-4D97-AF65-F5344CB8AC3E}">
        <p14:creationId xmlns:p14="http://schemas.microsoft.com/office/powerpoint/2010/main" val="285190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消费习俗与消费流行</a:t>
            </a:r>
          </a:p>
        </p:txBody>
      </p:sp>
      <p:sp>
        <p:nvSpPr>
          <p:cNvPr id="3" name="内容占位符 2"/>
          <p:cNvSpPr>
            <a:spLocks noGrp="1"/>
          </p:cNvSpPr>
          <p:nvPr>
            <p:ph idx="1"/>
          </p:nvPr>
        </p:nvSpPr>
        <p:spPr/>
        <p:txBody>
          <a:bodyPr>
            <a:normAutofit fontScale="85000" lnSpcReduction="20000"/>
          </a:bodyPr>
          <a:lstStyle/>
          <a:p>
            <a:pPr marL="0" indent="0">
              <a:buNone/>
            </a:pPr>
            <a:r>
              <a:rPr lang="zh-CN" altLang="zh-CN" dirty="0"/>
              <a:t>一、消费习俗</a:t>
            </a:r>
          </a:p>
          <a:p>
            <a:pPr marL="0" indent="0">
              <a:buNone/>
            </a:pPr>
            <a:r>
              <a:rPr lang="en-US" altLang="zh-CN" dirty="0"/>
              <a:t>(</a:t>
            </a:r>
            <a:r>
              <a:rPr lang="zh-CN" altLang="zh-CN" dirty="0"/>
              <a:t>一</a:t>
            </a:r>
            <a:r>
              <a:rPr lang="en-US" altLang="zh-CN" dirty="0"/>
              <a:t>)</a:t>
            </a:r>
            <a:r>
              <a:rPr lang="zh-CN" altLang="zh-CN" dirty="0"/>
              <a:t>消费习俗的特点</a:t>
            </a:r>
          </a:p>
          <a:p>
            <a:pPr marL="0" indent="0">
              <a:buNone/>
            </a:pPr>
            <a:r>
              <a:rPr lang="zh-CN" altLang="zh-CN" dirty="0"/>
              <a:t>　　</a:t>
            </a:r>
            <a:r>
              <a:rPr lang="en-US" altLang="zh-CN" dirty="0"/>
              <a:t>1.</a:t>
            </a:r>
            <a:r>
              <a:rPr lang="zh-CN" altLang="zh-CN" dirty="0"/>
              <a:t>长期性</a:t>
            </a:r>
          </a:p>
          <a:p>
            <a:pPr marL="0" indent="0">
              <a:buNone/>
            </a:pPr>
            <a:r>
              <a:rPr lang="zh-CN" altLang="zh-CN" dirty="0"/>
              <a:t>　　</a:t>
            </a:r>
            <a:r>
              <a:rPr lang="en-US" altLang="zh-CN" dirty="0"/>
              <a:t>2.</a:t>
            </a:r>
            <a:r>
              <a:rPr lang="zh-CN" altLang="zh-CN" dirty="0"/>
              <a:t>社会性</a:t>
            </a:r>
          </a:p>
          <a:p>
            <a:pPr marL="0" indent="0">
              <a:buNone/>
            </a:pPr>
            <a:r>
              <a:rPr lang="zh-CN" altLang="zh-CN" dirty="0"/>
              <a:t>　　</a:t>
            </a:r>
            <a:r>
              <a:rPr lang="en-US" altLang="zh-CN" dirty="0"/>
              <a:t>3.</a:t>
            </a:r>
            <a:r>
              <a:rPr lang="zh-CN" altLang="zh-CN" dirty="0"/>
              <a:t>地域性</a:t>
            </a:r>
          </a:p>
          <a:p>
            <a:pPr marL="0" indent="0">
              <a:buNone/>
            </a:pPr>
            <a:r>
              <a:rPr lang="zh-CN" altLang="zh-CN" dirty="0"/>
              <a:t>　　</a:t>
            </a:r>
            <a:r>
              <a:rPr lang="en-US" altLang="zh-CN" dirty="0"/>
              <a:t>4.</a:t>
            </a:r>
            <a:r>
              <a:rPr lang="zh-CN" altLang="zh-CN" dirty="0"/>
              <a:t>非强制性</a:t>
            </a:r>
          </a:p>
          <a:p>
            <a:pPr marL="0" indent="0">
              <a:buNone/>
            </a:pPr>
            <a:r>
              <a:rPr lang="en-US" altLang="zh-CN" dirty="0"/>
              <a:t>(</a:t>
            </a:r>
            <a:r>
              <a:rPr lang="zh-CN" altLang="zh-CN" dirty="0"/>
              <a:t>二</a:t>
            </a:r>
            <a:r>
              <a:rPr lang="en-US" altLang="zh-CN" dirty="0"/>
              <a:t>)</a:t>
            </a:r>
            <a:r>
              <a:rPr lang="zh-CN" altLang="zh-CN" dirty="0"/>
              <a:t>消费习俗的分类</a:t>
            </a:r>
          </a:p>
          <a:p>
            <a:pPr marL="0" indent="0">
              <a:buNone/>
            </a:pPr>
            <a:r>
              <a:rPr lang="zh-CN" altLang="zh-CN" dirty="0"/>
              <a:t>　　按照消费习俗的特点</a:t>
            </a:r>
            <a:r>
              <a:rPr lang="en-US" altLang="zh-CN" dirty="0"/>
              <a:t>,</a:t>
            </a:r>
            <a:r>
              <a:rPr lang="zh-CN" altLang="zh-CN" dirty="0"/>
              <a:t>可以对其进行如下分类</a:t>
            </a:r>
            <a:r>
              <a:rPr lang="en-US" altLang="zh-CN" dirty="0"/>
              <a:t>:</a:t>
            </a:r>
            <a:endParaRPr lang="zh-CN" altLang="zh-CN" dirty="0"/>
          </a:p>
          <a:p>
            <a:pPr marL="0" indent="0">
              <a:buNone/>
            </a:pPr>
            <a:r>
              <a:rPr lang="zh-CN" altLang="zh-CN" dirty="0"/>
              <a:t>　　</a:t>
            </a:r>
            <a:r>
              <a:rPr lang="en-US" altLang="zh-CN" dirty="0"/>
              <a:t>1.</a:t>
            </a:r>
            <a:r>
              <a:rPr lang="zh-CN" altLang="zh-CN" dirty="0"/>
              <a:t>喜庆类消费习俗</a:t>
            </a:r>
          </a:p>
          <a:p>
            <a:pPr marL="0" indent="0">
              <a:buNone/>
            </a:pPr>
            <a:r>
              <a:rPr lang="zh-CN" altLang="zh-CN" dirty="0"/>
              <a:t>　　</a:t>
            </a:r>
            <a:r>
              <a:rPr lang="en-US" altLang="zh-CN" dirty="0"/>
              <a:t>2.</a:t>
            </a:r>
            <a:r>
              <a:rPr lang="zh-CN" altLang="zh-CN" dirty="0"/>
              <a:t>纪念类消费习俗</a:t>
            </a:r>
          </a:p>
          <a:p>
            <a:pPr marL="0" indent="0">
              <a:buNone/>
            </a:pPr>
            <a:r>
              <a:rPr lang="zh-CN" altLang="zh-CN" dirty="0"/>
              <a:t>　　</a:t>
            </a:r>
            <a:r>
              <a:rPr lang="en-US" altLang="zh-CN" dirty="0"/>
              <a:t>3.</a:t>
            </a:r>
            <a:r>
              <a:rPr lang="zh-CN" altLang="zh-CN" dirty="0"/>
              <a:t>宗教信仰类消费习俗</a:t>
            </a:r>
          </a:p>
          <a:p>
            <a:pPr marL="0" indent="0">
              <a:buNone/>
            </a:pPr>
            <a:r>
              <a:rPr lang="zh-CN" altLang="zh-CN" dirty="0"/>
              <a:t>　　</a:t>
            </a:r>
            <a:r>
              <a:rPr lang="en-US" altLang="zh-CN" dirty="0"/>
              <a:t>4.</a:t>
            </a:r>
            <a:r>
              <a:rPr lang="zh-CN" altLang="zh-CN" dirty="0"/>
              <a:t>社会文化类消费习俗</a:t>
            </a:r>
          </a:p>
          <a:p>
            <a:pPr marL="0" indent="0">
              <a:buNone/>
            </a:pPr>
            <a:r>
              <a:rPr lang="zh-CN" altLang="zh-CN" dirty="0"/>
              <a:t>　　</a:t>
            </a:r>
            <a:r>
              <a:rPr lang="en-US" altLang="zh-CN" dirty="0"/>
              <a:t>5.</a:t>
            </a:r>
            <a:r>
              <a:rPr lang="zh-CN" altLang="zh-CN" dirty="0"/>
              <a:t>地域性的生活消费习俗</a:t>
            </a:r>
          </a:p>
          <a:p>
            <a:endParaRPr lang="zh-CN" altLang="en-US" dirty="0"/>
          </a:p>
        </p:txBody>
      </p:sp>
    </p:spTree>
    <p:extLst>
      <p:ext uri="{BB962C8B-B14F-4D97-AF65-F5344CB8AC3E}">
        <p14:creationId xmlns:p14="http://schemas.microsoft.com/office/powerpoint/2010/main" val="4073282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805888"/>
          </a:xfrm>
        </p:spPr>
        <p:txBody>
          <a:bodyPr>
            <a:normAutofit fontScale="85000" lnSpcReduction="10000"/>
          </a:bodyPr>
          <a:lstStyle/>
          <a:p>
            <a:pPr marL="0" indent="0">
              <a:buNone/>
            </a:pPr>
            <a:r>
              <a:rPr lang="en-US" altLang="zh-CN" dirty="0"/>
              <a:t>(</a:t>
            </a:r>
            <a:r>
              <a:rPr lang="zh-CN" altLang="zh-CN" dirty="0"/>
              <a:t>三</a:t>
            </a:r>
            <a:r>
              <a:rPr lang="en-US" altLang="zh-CN" dirty="0"/>
              <a:t>)</a:t>
            </a:r>
            <a:r>
              <a:rPr lang="zh-CN" altLang="zh-CN" dirty="0"/>
              <a:t>消费习俗对消费者心理的影响</a:t>
            </a:r>
          </a:p>
          <a:p>
            <a:pPr marL="0" indent="0">
              <a:buNone/>
            </a:pPr>
            <a:r>
              <a:rPr lang="zh-CN" altLang="zh-CN" dirty="0"/>
              <a:t>　　</a:t>
            </a:r>
            <a:r>
              <a:rPr lang="en-US" altLang="zh-CN" dirty="0"/>
              <a:t>1.</a:t>
            </a:r>
            <a:r>
              <a:rPr lang="zh-CN" altLang="zh-CN" dirty="0"/>
              <a:t>消费习俗促成消费者购买心理的稳定性和购买行为的习惯性</a:t>
            </a:r>
          </a:p>
          <a:p>
            <a:pPr marL="0" indent="0">
              <a:buNone/>
            </a:pPr>
            <a:r>
              <a:rPr lang="zh-CN" altLang="zh-CN" dirty="0"/>
              <a:t>　　受消费习俗的长期影响</a:t>
            </a:r>
            <a:r>
              <a:rPr lang="en-US" altLang="zh-CN" dirty="0"/>
              <a:t>,</a:t>
            </a:r>
            <a:r>
              <a:rPr lang="zh-CN" altLang="zh-CN" dirty="0"/>
              <a:t>消费者在购买商品时</a:t>
            </a:r>
            <a:r>
              <a:rPr lang="en-US" altLang="zh-CN" dirty="0"/>
              <a:t>,</a:t>
            </a:r>
            <a:r>
              <a:rPr lang="zh-CN" altLang="zh-CN" dirty="0"/>
              <a:t>往往容易产生习惯性购买心理与行为</a:t>
            </a:r>
            <a:r>
              <a:rPr lang="en-US" altLang="zh-CN" dirty="0"/>
              <a:t>,</a:t>
            </a:r>
            <a:r>
              <a:rPr lang="zh-CN" altLang="zh-CN" dirty="0"/>
              <a:t>固定地重复购买符合其消费习俗的各种商品。</a:t>
            </a:r>
          </a:p>
          <a:p>
            <a:pPr marL="0" indent="0">
              <a:buNone/>
            </a:pPr>
            <a:r>
              <a:rPr lang="zh-CN" altLang="zh-CN" dirty="0"/>
              <a:t>　　</a:t>
            </a:r>
            <a:r>
              <a:rPr lang="en-US" altLang="zh-CN" dirty="0"/>
              <a:t>2.</a:t>
            </a:r>
            <a:r>
              <a:rPr lang="zh-CN" altLang="zh-CN" dirty="0"/>
              <a:t>消费习俗强化消费者的消费偏好</a:t>
            </a:r>
          </a:p>
          <a:p>
            <a:pPr marL="0" indent="0">
              <a:buNone/>
            </a:pPr>
            <a:r>
              <a:rPr lang="zh-CN" altLang="zh-CN" dirty="0"/>
              <a:t>　　在特定地域消费习俗的长期影响下</a:t>
            </a:r>
            <a:r>
              <a:rPr lang="en-US" altLang="zh-CN" dirty="0"/>
              <a:t>,</a:t>
            </a:r>
            <a:r>
              <a:rPr lang="zh-CN" altLang="zh-CN" dirty="0"/>
              <a:t>消费者形成了对地方风俗的特殊偏好。这种偏好会直接影响消费者对商品的选择</a:t>
            </a:r>
            <a:r>
              <a:rPr lang="en-US" altLang="zh-CN" dirty="0"/>
              <a:t>,</a:t>
            </a:r>
            <a:r>
              <a:rPr lang="zh-CN" altLang="zh-CN" dirty="0"/>
              <a:t>并不断强化已有的消费习惯。例如</a:t>
            </a:r>
            <a:r>
              <a:rPr lang="en-US" altLang="zh-CN" dirty="0"/>
              <a:t>,</a:t>
            </a:r>
            <a:r>
              <a:rPr lang="zh-CN" altLang="zh-CN" dirty="0"/>
              <a:t>各地消费者对本地风味小吃的喜好、各民族人民对本民族服饰的偏好等</a:t>
            </a:r>
            <a:r>
              <a:rPr lang="en-US" altLang="zh-CN" dirty="0"/>
              <a:t>,</a:t>
            </a:r>
            <a:r>
              <a:rPr lang="zh-CN" altLang="zh-CN" dirty="0"/>
              <a:t>都会使消费行为发生倾斜。</a:t>
            </a:r>
          </a:p>
          <a:p>
            <a:pPr marL="0" indent="0">
              <a:buNone/>
            </a:pPr>
            <a:r>
              <a:rPr lang="zh-CN" altLang="zh-CN" dirty="0"/>
              <a:t>　　</a:t>
            </a:r>
            <a:r>
              <a:rPr lang="en-US" altLang="zh-CN" dirty="0"/>
              <a:t>3.</a:t>
            </a:r>
            <a:r>
              <a:rPr lang="zh-CN" altLang="zh-CN" dirty="0"/>
              <a:t>消费习俗使消费者心理与行为的变化趋缓</a:t>
            </a:r>
          </a:p>
          <a:p>
            <a:pPr marL="0" indent="0">
              <a:buNone/>
            </a:pPr>
            <a:r>
              <a:rPr lang="zh-CN" altLang="zh-CN" dirty="0"/>
              <a:t>　　遵从消费习俗而导致的消费活动的习惯性和稳定性</a:t>
            </a:r>
            <a:r>
              <a:rPr lang="en-US" altLang="zh-CN" dirty="0"/>
              <a:t>,</a:t>
            </a:r>
            <a:r>
              <a:rPr lang="zh-CN" altLang="zh-CN" dirty="0"/>
              <a:t>将大大延缓消费者心理及行为的变化速度</a:t>
            </a:r>
            <a:r>
              <a:rPr lang="en-US" altLang="zh-CN" dirty="0"/>
              <a:t>,</a:t>
            </a:r>
            <a:r>
              <a:rPr lang="zh-CN" altLang="zh-CN" dirty="0"/>
              <a:t>并使之难以改变。这对于消费者适应新的消费环境和消费方式具有消极影响。</a:t>
            </a:r>
          </a:p>
          <a:p>
            <a:endParaRPr lang="zh-CN" altLang="en-US" dirty="0"/>
          </a:p>
        </p:txBody>
      </p:sp>
    </p:spTree>
    <p:extLst>
      <p:ext uri="{BB962C8B-B14F-4D97-AF65-F5344CB8AC3E}">
        <p14:creationId xmlns:p14="http://schemas.microsoft.com/office/powerpoint/2010/main" val="221285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28800"/>
            <a:ext cx="8229600" cy="4695800"/>
          </a:xfrm>
        </p:spPr>
        <p:txBody>
          <a:bodyPr>
            <a:normAutofit fontScale="92500" lnSpcReduction="10000"/>
          </a:bodyPr>
          <a:lstStyle/>
          <a:p>
            <a:pPr marL="0" indent="0">
              <a:buNone/>
            </a:pPr>
            <a:r>
              <a:rPr lang="zh-CN" altLang="zh-CN" dirty="0"/>
              <a:t>二、消费流行</a:t>
            </a:r>
          </a:p>
          <a:p>
            <a:pPr marL="0" indent="0">
              <a:buNone/>
            </a:pPr>
            <a:r>
              <a:rPr lang="en-US" altLang="zh-CN" dirty="0"/>
              <a:t>(</a:t>
            </a:r>
            <a:r>
              <a:rPr lang="zh-CN" altLang="zh-CN" dirty="0"/>
              <a:t>一</a:t>
            </a:r>
            <a:r>
              <a:rPr lang="en-US" altLang="zh-CN" dirty="0"/>
              <a:t>)</a:t>
            </a:r>
            <a:r>
              <a:rPr lang="zh-CN" altLang="zh-CN" dirty="0"/>
              <a:t>消费流行的含义</a:t>
            </a:r>
          </a:p>
          <a:p>
            <a:pPr marL="0" indent="0">
              <a:buNone/>
            </a:pPr>
            <a:r>
              <a:rPr lang="zh-CN" altLang="zh-CN" dirty="0"/>
              <a:t>　　流行也称时尚</a:t>
            </a:r>
            <a:r>
              <a:rPr lang="en-US" altLang="zh-CN" dirty="0"/>
              <a:t>,</a:t>
            </a:r>
            <a:r>
              <a:rPr lang="zh-CN" altLang="zh-CN" dirty="0"/>
              <a:t>是指社会上相当多的消费者在较短时间内</a:t>
            </a:r>
            <a:r>
              <a:rPr lang="en-US" altLang="zh-CN" dirty="0"/>
              <a:t>,</a:t>
            </a:r>
            <a:r>
              <a:rPr lang="zh-CN" altLang="zh-CN" dirty="0"/>
              <a:t>同时模仿和追求某种消费行为方式</a:t>
            </a:r>
            <a:r>
              <a:rPr lang="en-US" altLang="zh-CN" dirty="0"/>
              <a:t>,</a:t>
            </a:r>
            <a:r>
              <a:rPr lang="zh-CN" altLang="zh-CN" dirty="0"/>
              <a:t>使这种消费行为方式在整个社会中随处可见</a:t>
            </a:r>
            <a:r>
              <a:rPr lang="en-US" altLang="zh-CN" dirty="0"/>
              <a:t>,</a:t>
            </a:r>
            <a:r>
              <a:rPr lang="zh-CN" altLang="zh-CN" dirty="0"/>
              <a:t>从而使消费者之间相互发生连锁性感染</a:t>
            </a:r>
            <a:r>
              <a:rPr lang="en-US" altLang="zh-CN" dirty="0"/>
              <a:t>,</a:t>
            </a:r>
            <a:r>
              <a:rPr lang="zh-CN" altLang="zh-CN" dirty="0"/>
              <a:t>成为一种风气。消费流行是在一定时期和范围内</a:t>
            </a:r>
            <a:r>
              <a:rPr lang="en-US" altLang="zh-CN" dirty="0"/>
              <a:t>,</a:t>
            </a:r>
            <a:r>
              <a:rPr lang="zh-CN" altLang="zh-CN" dirty="0"/>
              <a:t>大部分消费者呈现出相似或相同行为的一种消费现象。</a:t>
            </a:r>
          </a:p>
          <a:p>
            <a:pPr marL="0" indent="0">
              <a:buNone/>
            </a:pPr>
            <a:r>
              <a:rPr lang="zh-CN" altLang="zh-CN" dirty="0"/>
              <a:t>　　消费流行的关键是某种消费行为方式具有新奇性</a:t>
            </a:r>
            <a:r>
              <a:rPr lang="en-US" altLang="zh-CN" dirty="0"/>
              <a:t>,</a:t>
            </a:r>
            <a:r>
              <a:rPr lang="zh-CN" altLang="zh-CN" dirty="0"/>
              <a:t>许多人竞相模仿和学习。心理学把流行解释为</a:t>
            </a:r>
            <a:r>
              <a:rPr lang="en-US" altLang="zh-CN" dirty="0"/>
              <a:t>:</a:t>
            </a:r>
            <a:r>
              <a:rPr lang="zh-CN" altLang="zh-CN" dirty="0"/>
              <a:t>“以某种目的开始的社会行动</a:t>
            </a:r>
            <a:r>
              <a:rPr lang="en-US" altLang="zh-CN" dirty="0"/>
              <a:t>,</a:t>
            </a:r>
            <a:r>
              <a:rPr lang="zh-CN" altLang="zh-CN" dirty="0"/>
              <a:t>使社会集团的一部分人</a:t>
            </a:r>
            <a:r>
              <a:rPr lang="en-US" altLang="zh-CN" dirty="0"/>
              <a:t>,</a:t>
            </a:r>
            <a:r>
              <a:rPr lang="zh-CN" altLang="zh-CN" dirty="0"/>
              <a:t>在一定时期内能够一起行动的心理强制。”消费流行可以分为物质流行和精神流行。物质流行是指某种商品的流行</a:t>
            </a:r>
            <a:r>
              <a:rPr lang="en-US" altLang="zh-CN" dirty="0"/>
              <a:t>,</a:t>
            </a:r>
            <a:r>
              <a:rPr lang="zh-CN" altLang="zh-CN" dirty="0"/>
              <a:t>而精神流行则指某种行为观念的流行。</a:t>
            </a:r>
            <a:endParaRPr lang="zh-CN" altLang="en-US" dirty="0"/>
          </a:p>
        </p:txBody>
      </p:sp>
    </p:spTree>
    <p:extLst>
      <p:ext uri="{BB962C8B-B14F-4D97-AF65-F5344CB8AC3E}">
        <p14:creationId xmlns:p14="http://schemas.microsoft.com/office/powerpoint/2010/main" val="3738872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消费流行的动因及特征</a:t>
            </a:r>
          </a:p>
          <a:p>
            <a:endParaRPr lang="zh-CN" altLang="en-US" dirty="0"/>
          </a:p>
        </p:txBody>
      </p:sp>
      <p:pic>
        <p:nvPicPr>
          <p:cNvPr id="4" name="801.jpg" descr="id:2147493587;FounderCES"/>
          <p:cNvPicPr/>
          <p:nvPr/>
        </p:nvPicPr>
        <p:blipFill>
          <a:blip r:embed="rId2"/>
          <a:stretch>
            <a:fillRect/>
          </a:stretch>
        </p:blipFill>
        <p:spPr>
          <a:xfrm>
            <a:off x="683568" y="2386647"/>
            <a:ext cx="7416824" cy="2914561"/>
          </a:xfrm>
          <a:prstGeom prst="rect">
            <a:avLst/>
          </a:prstGeom>
        </p:spPr>
      </p:pic>
      <p:sp>
        <p:nvSpPr>
          <p:cNvPr id="5" name="矩形 4"/>
          <p:cNvSpPr/>
          <p:nvPr/>
        </p:nvSpPr>
        <p:spPr>
          <a:xfrm>
            <a:off x="3121440" y="5301208"/>
            <a:ext cx="2541080" cy="369332"/>
          </a:xfrm>
          <a:prstGeom prst="rect">
            <a:avLst/>
          </a:prstGeom>
        </p:spPr>
        <p:txBody>
          <a:bodyPr wrap="none">
            <a:spAutoFit/>
          </a:bodyPr>
          <a:lstStyle/>
          <a:p>
            <a:r>
              <a:rPr lang="zh-CN" altLang="zh-CN" dirty="0"/>
              <a:t>图</a:t>
            </a:r>
            <a:r>
              <a:rPr lang="en-US" altLang="zh-CN" dirty="0"/>
              <a:t>8-1</a:t>
            </a:r>
            <a:r>
              <a:rPr lang="zh-CN" altLang="zh-CN" dirty="0"/>
              <a:t>　消费流行的动因</a:t>
            </a:r>
          </a:p>
        </p:txBody>
      </p:sp>
    </p:spTree>
    <p:extLst>
      <p:ext uri="{BB962C8B-B14F-4D97-AF65-F5344CB8AC3E}">
        <p14:creationId xmlns:p14="http://schemas.microsoft.com/office/powerpoint/2010/main" val="944560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fontScale="70000" lnSpcReduction="20000"/>
          </a:bodyPr>
          <a:lstStyle/>
          <a:p>
            <a:pPr marL="0" indent="0">
              <a:buNone/>
            </a:pPr>
            <a:r>
              <a:rPr lang="zh-CN" altLang="zh-CN" dirty="0"/>
              <a:t>每一次消费流行中所反映出的心理行为水平、强度方式都是不同的</a:t>
            </a:r>
            <a:r>
              <a:rPr lang="en-US" altLang="zh-CN" dirty="0"/>
              <a:t>,</a:t>
            </a:r>
            <a:r>
              <a:rPr lang="zh-CN" altLang="zh-CN" dirty="0"/>
              <a:t>它是多种社会因素共同作用的结果。</a:t>
            </a:r>
          </a:p>
          <a:p>
            <a:pPr marL="0" indent="0">
              <a:buNone/>
            </a:pPr>
            <a:r>
              <a:rPr lang="zh-CN" altLang="zh-CN" dirty="0"/>
              <a:t>　　</a:t>
            </a:r>
            <a:r>
              <a:rPr lang="en-US" altLang="zh-CN" dirty="0"/>
              <a:t>1.</a:t>
            </a:r>
            <a:r>
              <a:rPr lang="zh-CN" altLang="zh-CN" dirty="0"/>
              <a:t>社会文明程度</a:t>
            </a:r>
          </a:p>
          <a:p>
            <a:pPr marL="0" indent="0">
              <a:buNone/>
            </a:pPr>
            <a:r>
              <a:rPr lang="zh-CN" altLang="zh-CN" dirty="0"/>
              <a:t>　　</a:t>
            </a:r>
            <a:r>
              <a:rPr lang="en-US" altLang="zh-CN" dirty="0"/>
              <a:t>2.</a:t>
            </a:r>
            <a:r>
              <a:rPr lang="zh-CN" altLang="zh-CN" dirty="0"/>
              <a:t>个性意志的自我表现</a:t>
            </a:r>
          </a:p>
          <a:p>
            <a:pPr marL="0" indent="0">
              <a:buNone/>
            </a:pPr>
            <a:r>
              <a:rPr lang="zh-CN" altLang="zh-CN" dirty="0"/>
              <a:t>　　</a:t>
            </a:r>
            <a:r>
              <a:rPr lang="en-US" altLang="zh-CN" dirty="0"/>
              <a:t>3.</a:t>
            </a:r>
            <a:r>
              <a:rPr lang="zh-CN" altLang="zh-CN" dirty="0"/>
              <a:t>从众和模仿</a:t>
            </a:r>
          </a:p>
          <a:p>
            <a:pPr marL="0" indent="0">
              <a:buNone/>
            </a:pPr>
            <a:r>
              <a:rPr lang="zh-CN" altLang="zh-CN" dirty="0"/>
              <a:t>　　</a:t>
            </a:r>
            <a:r>
              <a:rPr lang="en-US" altLang="zh-CN" dirty="0"/>
              <a:t>4.</a:t>
            </a:r>
            <a:r>
              <a:rPr lang="zh-CN" altLang="zh-CN" dirty="0"/>
              <a:t>广告传播</a:t>
            </a:r>
          </a:p>
          <a:p>
            <a:pPr marL="0" indent="0">
              <a:buNone/>
            </a:pPr>
            <a:r>
              <a:rPr lang="zh-CN" altLang="zh-CN" dirty="0"/>
              <a:t>　　消费流行作为一种社会现象</a:t>
            </a:r>
            <a:r>
              <a:rPr lang="en-US" altLang="zh-CN" dirty="0"/>
              <a:t>,</a:t>
            </a:r>
            <a:r>
              <a:rPr lang="zh-CN" altLang="zh-CN" dirty="0"/>
              <a:t>同其他社会事物一样</a:t>
            </a:r>
            <a:r>
              <a:rPr lang="en-US" altLang="zh-CN" dirty="0"/>
              <a:t>,</a:t>
            </a:r>
            <a:r>
              <a:rPr lang="zh-CN" altLang="zh-CN" dirty="0"/>
              <a:t>有其自身的特点</a:t>
            </a:r>
            <a:r>
              <a:rPr lang="en-US" altLang="zh-CN" dirty="0"/>
              <a:t>,</a:t>
            </a:r>
            <a:r>
              <a:rPr lang="zh-CN" altLang="zh-CN" dirty="0"/>
              <a:t>主要表现在以下几个方面</a:t>
            </a:r>
            <a:r>
              <a:rPr lang="en-US" altLang="zh-CN" dirty="0"/>
              <a:t>:</a:t>
            </a:r>
            <a:endParaRPr lang="zh-CN" altLang="zh-CN" dirty="0"/>
          </a:p>
          <a:p>
            <a:pPr marL="0" indent="0">
              <a:buNone/>
            </a:pPr>
            <a:r>
              <a:rPr lang="zh-CN" altLang="zh-CN" dirty="0"/>
              <a:t>　　</a:t>
            </a:r>
            <a:r>
              <a:rPr lang="en-US" altLang="zh-CN" dirty="0"/>
              <a:t>(1)</a:t>
            </a:r>
            <a:r>
              <a:rPr lang="zh-CN" altLang="zh-CN" dirty="0"/>
              <a:t>消费流行的兴起</a:t>
            </a:r>
            <a:r>
              <a:rPr lang="en-US" altLang="zh-CN" dirty="0"/>
              <a:t>,</a:t>
            </a:r>
            <a:r>
              <a:rPr lang="zh-CN" altLang="zh-CN" dirty="0"/>
              <a:t>从速度上看通常表现为一种具有强制性的爆发式的扩展和向外延伸。</a:t>
            </a:r>
          </a:p>
          <a:p>
            <a:pPr marL="0" indent="0">
              <a:buNone/>
            </a:pPr>
            <a:r>
              <a:rPr lang="zh-CN" altLang="zh-CN" dirty="0"/>
              <a:t>　　</a:t>
            </a:r>
            <a:r>
              <a:rPr lang="en-US" altLang="zh-CN" dirty="0"/>
              <a:t>(2)</a:t>
            </a:r>
            <a:r>
              <a:rPr lang="zh-CN" altLang="zh-CN" dirty="0"/>
              <a:t>消费流行从持续的时间上看</a:t>
            </a:r>
            <a:r>
              <a:rPr lang="en-US" altLang="zh-CN" dirty="0"/>
              <a:t>,</a:t>
            </a:r>
            <a:r>
              <a:rPr lang="zh-CN" altLang="zh-CN" dirty="0"/>
              <a:t>一般表现为较短的流行寿命周期</a:t>
            </a:r>
            <a:r>
              <a:rPr lang="en-US" altLang="zh-CN" dirty="0"/>
              <a:t>,</a:t>
            </a:r>
            <a:r>
              <a:rPr lang="zh-CN" altLang="zh-CN" dirty="0"/>
              <a:t>即在不长时间内消失。如果能长期保持下去</a:t>
            </a:r>
            <a:r>
              <a:rPr lang="en-US" altLang="zh-CN" dirty="0"/>
              <a:t>,</a:t>
            </a:r>
            <a:r>
              <a:rPr lang="zh-CN" altLang="zh-CN" dirty="0"/>
              <a:t>则逐步演化为一种新的社会风俗。</a:t>
            </a:r>
          </a:p>
          <a:p>
            <a:pPr marL="0" indent="0">
              <a:buNone/>
            </a:pPr>
            <a:r>
              <a:rPr lang="zh-CN" altLang="zh-CN" dirty="0"/>
              <a:t>　　</a:t>
            </a:r>
            <a:r>
              <a:rPr lang="en-US" altLang="zh-CN" dirty="0"/>
              <a:t>(3)</a:t>
            </a:r>
            <a:r>
              <a:rPr lang="zh-CN" altLang="zh-CN" dirty="0"/>
              <a:t>消费流行不像伦理道德那样具有社会压力感</a:t>
            </a:r>
            <a:r>
              <a:rPr lang="en-US" altLang="zh-CN" dirty="0"/>
              <a:t>,</a:t>
            </a:r>
            <a:r>
              <a:rPr lang="zh-CN" altLang="zh-CN" dirty="0"/>
              <a:t>它依靠心理作用和吸引力来传播</a:t>
            </a:r>
            <a:r>
              <a:rPr lang="en-US" altLang="zh-CN" dirty="0"/>
              <a:t>,</a:t>
            </a:r>
            <a:r>
              <a:rPr lang="zh-CN" altLang="zh-CN" dirty="0"/>
              <a:t>表现为一种自我追求的自觉行动。</a:t>
            </a:r>
          </a:p>
          <a:p>
            <a:pPr marL="0" indent="0">
              <a:buNone/>
            </a:pPr>
            <a:r>
              <a:rPr lang="zh-CN" altLang="zh-CN" dirty="0"/>
              <a:t>　　</a:t>
            </a:r>
            <a:r>
              <a:rPr lang="en-US" altLang="zh-CN" dirty="0"/>
              <a:t>(4)</a:t>
            </a:r>
            <a:r>
              <a:rPr lang="zh-CN" altLang="zh-CN" dirty="0"/>
              <a:t>消费流行如果起始于社会名流、社会权威</a:t>
            </a:r>
            <a:r>
              <a:rPr lang="en-US" altLang="zh-CN" dirty="0"/>
              <a:t>,</a:t>
            </a:r>
            <a:r>
              <a:rPr lang="zh-CN" altLang="zh-CN" dirty="0"/>
              <a:t>则流行的速度更快、范围更广</a:t>
            </a:r>
            <a:r>
              <a:rPr lang="en-US" altLang="zh-CN" dirty="0"/>
              <a:t>,</a:t>
            </a:r>
            <a:r>
              <a:rPr lang="zh-CN" altLang="zh-CN" dirty="0"/>
              <a:t>是上行下效的结果。</a:t>
            </a:r>
          </a:p>
          <a:p>
            <a:pPr marL="0" indent="0">
              <a:buNone/>
            </a:pPr>
            <a:r>
              <a:rPr lang="zh-CN" altLang="zh-CN" dirty="0"/>
              <a:t>　　</a:t>
            </a:r>
            <a:r>
              <a:rPr lang="en-US" altLang="zh-CN" dirty="0"/>
              <a:t>(5)</a:t>
            </a:r>
            <a:r>
              <a:rPr lang="zh-CN" altLang="zh-CN" dirty="0"/>
              <a:t>消费流行对不同消费者具有一定的选择性。例如</a:t>
            </a:r>
            <a:r>
              <a:rPr lang="en-US" altLang="zh-CN" dirty="0"/>
              <a:t>,</a:t>
            </a:r>
            <a:r>
              <a:rPr lang="zh-CN" altLang="zh-CN" dirty="0"/>
              <a:t>在女青年中曾经流行超短裙</a:t>
            </a:r>
            <a:r>
              <a:rPr lang="en-US" altLang="zh-CN" dirty="0"/>
              <a:t>,</a:t>
            </a:r>
            <a:r>
              <a:rPr lang="zh-CN" altLang="zh-CN" dirty="0"/>
              <a:t>而大多数中老年妇女对此却很难接受。</a:t>
            </a:r>
          </a:p>
          <a:p>
            <a:pPr marL="0" indent="0">
              <a:buNone/>
            </a:pPr>
            <a:r>
              <a:rPr lang="zh-CN" altLang="zh-CN" dirty="0"/>
              <a:t>　　</a:t>
            </a:r>
            <a:r>
              <a:rPr lang="en-US" altLang="zh-CN" dirty="0"/>
              <a:t>(6)</a:t>
            </a:r>
            <a:r>
              <a:rPr lang="zh-CN" altLang="zh-CN" dirty="0"/>
              <a:t>在消费流行中</a:t>
            </a:r>
            <a:r>
              <a:rPr lang="en-US" altLang="zh-CN" dirty="0"/>
              <a:t>,</a:t>
            </a:r>
            <a:r>
              <a:rPr lang="zh-CN" altLang="zh-CN" dirty="0"/>
              <a:t>一般最易接受者往往是青年人</a:t>
            </a:r>
            <a:r>
              <a:rPr lang="en-US" altLang="zh-CN" dirty="0"/>
              <a:t>,</a:t>
            </a:r>
            <a:r>
              <a:rPr lang="zh-CN" altLang="zh-CN" dirty="0"/>
              <a:t>好奇心、好胜心较强者及外向型性格的消费者</a:t>
            </a:r>
            <a:r>
              <a:rPr lang="en-US" altLang="zh-CN" dirty="0"/>
              <a:t>,</a:t>
            </a:r>
            <a:r>
              <a:rPr lang="zh-CN" altLang="zh-CN" dirty="0"/>
              <a:t>而较为保守的人往往是流行的滞后接受者。</a:t>
            </a:r>
          </a:p>
          <a:p>
            <a:endParaRPr lang="zh-CN" altLang="en-US" dirty="0"/>
          </a:p>
        </p:txBody>
      </p:sp>
    </p:spTree>
    <p:extLst>
      <p:ext uri="{BB962C8B-B14F-4D97-AF65-F5344CB8AC3E}">
        <p14:creationId xmlns:p14="http://schemas.microsoft.com/office/powerpoint/2010/main" val="2160281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4911824"/>
          </a:xfrm>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消费流行的内容</a:t>
            </a:r>
          </a:p>
          <a:p>
            <a:pPr marL="0" indent="0">
              <a:buNone/>
            </a:pPr>
            <a:r>
              <a:rPr lang="zh-CN" altLang="zh-CN" dirty="0"/>
              <a:t>　　消费流行的内容十分广泛</a:t>
            </a:r>
            <a:r>
              <a:rPr lang="en-US" altLang="zh-CN" dirty="0"/>
              <a:t>,</a:t>
            </a:r>
            <a:r>
              <a:rPr lang="zh-CN" altLang="zh-CN" dirty="0"/>
              <a:t>从一般社会因素分析</a:t>
            </a:r>
            <a:r>
              <a:rPr lang="en-US" altLang="zh-CN" dirty="0"/>
              <a:t>,</a:t>
            </a:r>
            <a:r>
              <a:rPr lang="zh-CN" altLang="zh-CN" dirty="0"/>
              <a:t>可以归纳为以下三个方面</a:t>
            </a:r>
            <a:r>
              <a:rPr lang="en-US" altLang="zh-CN" dirty="0"/>
              <a:t>:</a:t>
            </a:r>
            <a:endParaRPr lang="zh-CN" altLang="zh-CN" dirty="0"/>
          </a:p>
          <a:p>
            <a:pPr marL="0" indent="0">
              <a:buNone/>
            </a:pPr>
            <a:r>
              <a:rPr lang="zh-CN" altLang="zh-CN" dirty="0"/>
              <a:t>　　</a:t>
            </a:r>
            <a:r>
              <a:rPr lang="en-US" altLang="zh-CN" dirty="0"/>
              <a:t>1.</a:t>
            </a:r>
            <a:r>
              <a:rPr lang="zh-CN" altLang="zh-CN" dirty="0"/>
              <a:t>物质的流行</a:t>
            </a:r>
          </a:p>
          <a:p>
            <a:pPr marL="0" indent="0">
              <a:buNone/>
            </a:pPr>
            <a:r>
              <a:rPr lang="zh-CN" altLang="zh-CN" dirty="0"/>
              <a:t>　　</a:t>
            </a:r>
            <a:r>
              <a:rPr lang="en-US" altLang="zh-CN" dirty="0"/>
              <a:t>2.</a:t>
            </a:r>
            <a:r>
              <a:rPr lang="zh-CN" altLang="zh-CN" dirty="0"/>
              <a:t>行动的流行</a:t>
            </a:r>
          </a:p>
          <a:p>
            <a:pPr marL="0" indent="0">
              <a:buNone/>
            </a:pPr>
            <a:r>
              <a:rPr lang="zh-CN" altLang="zh-CN" dirty="0"/>
              <a:t>　　</a:t>
            </a:r>
            <a:r>
              <a:rPr lang="en-US" altLang="zh-CN" dirty="0"/>
              <a:t>3.</a:t>
            </a:r>
            <a:r>
              <a:rPr lang="zh-CN" altLang="zh-CN" dirty="0"/>
              <a:t>精神的流行</a:t>
            </a:r>
          </a:p>
          <a:p>
            <a:pPr marL="0" indent="0">
              <a:buNone/>
            </a:pPr>
            <a:r>
              <a:rPr lang="en-US" altLang="zh-CN" dirty="0"/>
              <a:t>(</a:t>
            </a:r>
            <a:r>
              <a:rPr lang="zh-CN" altLang="zh-CN" dirty="0"/>
              <a:t>四</a:t>
            </a:r>
            <a:r>
              <a:rPr lang="en-US" altLang="zh-CN" dirty="0"/>
              <a:t>)</a:t>
            </a:r>
            <a:r>
              <a:rPr lang="zh-CN" altLang="zh-CN" dirty="0"/>
              <a:t>消费流行的规律及心理效应</a:t>
            </a:r>
          </a:p>
          <a:p>
            <a:pPr marL="0" indent="0">
              <a:buNone/>
            </a:pPr>
            <a:r>
              <a:rPr lang="zh-CN" altLang="zh-CN" dirty="0"/>
              <a:t>　　消费流行与其他任何社会行为一样</a:t>
            </a:r>
            <a:r>
              <a:rPr lang="en-US" altLang="zh-CN" dirty="0"/>
              <a:t>,</a:t>
            </a:r>
            <a:r>
              <a:rPr lang="zh-CN" altLang="zh-CN" dirty="0"/>
              <a:t>有其自身运动的过程</a:t>
            </a:r>
            <a:r>
              <a:rPr lang="en-US" altLang="zh-CN" dirty="0"/>
              <a:t>,</a:t>
            </a:r>
            <a:r>
              <a:rPr lang="zh-CN" altLang="zh-CN" dirty="0"/>
              <a:t>也有其发展变化的一般规律。了解和掌握消费流行的运动规律及消费者由此产生的心理效应</a:t>
            </a:r>
            <a:r>
              <a:rPr lang="en-US" altLang="zh-CN" dirty="0"/>
              <a:t>,</a:t>
            </a:r>
            <a:r>
              <a:rPr lang="zh-CN" altLang="zh-CN" dirty="0"/>
              <a:t>有利于企业引导消费</a:t>
            </a:r>
            <a:r>
              <a:rPr lang="en-US" altLang="zh-CN" dirty="0"/>
              <a:t>,</a:t>
            </a:r>
            <a:r>
              <a:rPr lang="zh-CN" altLang="zh-CN" dirty="0"/>
              <a:t>掌握市场经营的主动权。</a:t>
            </a:r>
          </a:p>
          <a:p>
            <a:pPr marL="0" indent="0">
              <a:buNone/>
            </a:pPr>
            <a:r>
              <a:rPr lang="zh-CN" altLang="zh-CN" dirty="0"/>
              <a:t>　　</a:t>
            </a:r>
            <a:r>
              <a:rPr lang="en-US" altLang="zh-CN" dirty="0"/>
              <a:t>1.</a:t>
            </a:r>
            <a:r>
              <a:rPr lang="zh-CN" altLang="zh-CN" dirty="0"/>
              <a:t>消费流行的地区传播规律</a:t>
            </a:r>
          </a:p>
          <a:p>
            <a:pPr marL="0" indent="0">
              <a:buNone/>
            </a:pPr>
            <a:r>
              <a:rPr lang="zh-CN" altLang="zh-CN" dirty="0"/>
              <a:t>　　</a:t>
            </a:r>
            <a:r>
              <a:rPr lang="en-US" altLang="zh-CN" dirty="0"/>
              <a:t>(1)</a:t>
            </a:r>
            <a:r>
              <a:rPr lang="zh-CN" altLang="zh-CN" dirty="0"/>
              <a:t>发达地区向不发达地区的传播。</a:t>
            </a:r>
          </a:p>
          <a:p>
            <a:pPr marL="0" indent="0">
              <a:buNone/>
            </a:pPr>
            <a:r>
              <a:rPr lang="zh-CN" altLang="zh-CN" dirty="0"/>
              <a:t>　　</a:t>
            </a:r>
            <a:r>
              <a:rPr lang="en-US" altLang="zh-CN" dirty="0"/>
              <a:t>(2)</a:t>
            </a:r>
            <a:r>
              <a:rPr lang="zh-CN" altLang="zh-CN" dirty="0"/>
              <a:t>消费流行的波浪式传播</a:t>
            </a:r>
            <a:r>
              <a:rPr lang="zh-CN" altLang="zh-CN" dirty="0" smtClean="0"/>
              <a:t>。</a:t>
            </a:r>
            <a:endParaRPr lang="zh-CN" altLang="zh-CN" dirty="0"/>
          </a:p>
        </p:txBody>
      </p:sp>
    </p:spTree>
    <p:extLst>
      <p:ext uri="{BB962C8B-B14F-4D97-AF65-F5344CB8AC3E}">
        <p14:creationId xmlns:p14="http://schemas.microsoft.com/office/powerpoint/2010/main" val="3124113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　　</a:t>
            </a:r>
            <a:r>
              <a:rPr lang="en-US" altLang="zh-CN" dirty="0"/>
              <a:t>2.</a:t>
            </a:r>
            <a:r>
              <a:rPr lang="zh-CN" altLang="zh-CN" dirty="0"/>
              <a:t>消费流行的人员结构规律</a:t>
            </a:r>
          </a:p>
          <a:p>
            <a:pPr marL="0" indent="0">
              <a:buNone/>
            </a:pPr>
            <a:r>
              <a:rPr lang="zh-CN" altLang="zh-CN" dirty="0"/>
              <a:t>　　一种是由上向下扩展延伸的形式。</a:t>
            </a:r>
          </a:p>
          <a:p>
            <a:pPr marL="0" indent="0">
              <a:buNone/>
            </a:pPr>
            <a:r>
              <a:rPr lang="zh-CN" altLang="zh-CN" dirty="0"/>
              <a:t>　　另一种是由于社会生活环境变迁、消费观念的变化</a:t>
            </a:r>
            <a:r>
              <a:rPr lang="en-US" altLang="zh-CN" dirty="0"/>
              <a:t>,</a:t>
            </a:r>
            <a:r>
              <a:rPr lang="zh-CN" altLang="zh-CN" dirty="0"/>
              <a:t>在社会中由消费者自发形成</a:t>
            </a:r>
            <a:r>
              <a:rPr lang="en-US" altLang="zh-CN" dirty="0"/>
              <a:t>,</a:t>
            </a:r>
            <a:r>
              <a:rPr lang="zh-CN" altLang="zh-CN" dirty="0"/>
              <a:t>而后为社会各阶层普遍接受的横向扩展和延伸的形式。</a:t>
            </a:r>
          </a:p>
          <a:p>
            <a:pPr marL="0" indent="0">
              <a:buNone/>
            </a:pPr>
            <a:r>
              <a:rPr lang="zh-CN" altLang="zh-CN" dirty="0"/>
              <a:t>　　</a:t>
            </a:r>
            <a:r>
              <a:rPr lang="en-US" altLang="zh-CN" dirty="0"/>
              <a:t>3.</a:t>
            </a:r>
            <a:r>
              <a:rPr lang="zh-CN" altLang="zh-CN" dirty="0"/>
              <a:t>消费流行的商品运行规律</a:t>
            </a:r>
          </a:p>
          <a:p>
            <a:pPr marL="0" indent="0">
              <a:buNone/>
            </a:pPr>
            <a:r>
              <a:rPr lang="zh-CN" altLang="zh-CN" dirty="0"/>
              <a:t>　　按照营销学理论</a:t>
            </a:r>
            <a:r>
              <a:rPr lang="en-US" altLang="zh-CN" dirty="0"/>
              <a:t>,</a:t>
            </a:r>
            <a:r>
              <a:rPr lang="zh-CN" altLang="zh-CN" dirty="0"/>
              <a:t>商品在其自身发展过程中</a:t>
            </a:r>
            <a:r>
              <a:rPr lang="en-US" altLang="zh-CN" dirty="0"/>
              <a:t>,</a:t>
            </a:r>
            <a:r>
              <a:rPr lang="zh-CN" altLang="zh-CN" dirty="0"/>
              <a:t>由于受市场环境、社会发展水平及消费者心理的影响</a:t>
            </a:r>
            <a:r>
              <a:rPr lang="en-US" altLang="zh-CN" dirty="0"/>
              <a:t>,</a:t>
            </a:r>
            <a:r>
              <a:rPr lang="zh-CN" altLang="zh-CN" dirty="0"/>
              <a:t>形成了自己的寿命周期</a:t>
            </a:r>
            <a:r>
              <a:rPr lang="en-US" altLang="zh-CN" dirty="0"/>
              <a:t>,</a:t>
            </a:r>
            <a:r>
              <a:rPr lang="zh-CN" altLang="zh-CN" dirty="0"/>
              <a:t>即商品寿命周期。从消费心理学角度考察</a:t>
            </a:r>
            <a:r>
              <a:rPr lang="en-US" altLang="zh-CN" dirty="0"/>
              <a:t>,</a:t>
            </a:r>
            <a:r>
              <a:rPr lang="zh-CN" altLang="zh-CN" dirty="0"/>
              <a:t>处于消费流行中的商品有其自身的寿命周期。它与一般商品的寿命周期相比</a:t>
            </a:r>
            <a:r>
              <a:rPr lang="en-US" altLang="zh-CN" dirty="0"/>
              <a:t>,</a:t>
            </a:r>
            <a:r>
              <a:rPr lang="zh-CN" altLang="zh-CN" dirty="0"/>
              <a:t>既有同质性</a:t>
            </a:r>
            <a:r>
              <a:rPr lang="en-US" altLang="zh-CN" dirty="0"/>
              <a:t>,</a:t>
            </a:r>
            <a:r>
              <a:rPr lang="zh-CN" altLang="zh-CN" dirty="0"/>
              <a:t>又有其自身特性。</a:t>
            </a:r>
            <a:endParaRPr lang="zh-CN" altLang="en-US" dirty="0"/>
          </a:p>
          <a:p>
            <a:endParaRPr lang="zh-CN" altLang="en-US" dirty="0"/>
          </a:p>
        </p:txBody>
      </p:sp>
    </p:spTree>
    <p:extLst>
      <p:ext uri="{BB962C8B-B14F-4D97-AF65-F5344CB8AC3E}">
        <p14:creationId xmlns:p14="http://schemas.microsoft.com/office/powerpoint/2010/main" val="1621998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5949280"/>
          </a:xfrm>
        </p:spPr>
        <p:txBody>
          <a:bodyPr>
            <a:normAutofit fontScale="70000" lnSpcReduction="20000"/>
          </a:bodyPr>
          <a:lstStyle/>
          <a:p>
            <a:pPr marL="0" indent="0">
              <a:buNone/>
            </a:pPr>
            <a:r>
              <a:rPr lang="en-US" altLang="zh-CN" dirty="0"/>
              <a:t>(</a:t>
            </a:r>
            <a:r>
              <a:rPr lang="zh-CN" altLang="zh-CN" dirty="0"/>
              <a:t>五</a:t>
            </a:r>
            <a:r>
              <a:rPr lang="en-US" altLang="zh-CN" dirty="0"/>
              <a:t>)</a:t>
            </a:r>
            <a:r>
              <a:rPr lang="zh-CN" altLang="zh-CN" dirty="0"/>
              <a:t>消费流行的种类及方式</a:t>
            </a:r>
          </a:p>
          <a:p>
            <a:pPr marL="0" indent="0">
              <a:buNone/>
            </a:pPr>
            <a:r>
              <a:rPr lang="zh-CN" altLang="zh-CN" dirty="0"/>
              <a:t>　　消费流行涉及的范围十分广泛。从性质上看</a:t>
            </a:r>
            <a:r>
              <a:rPr lang="en-US" altLang="zh-CN" dirty="0"/>
              <a:t>,</a:t>
            </a:r>
            <a:r>
              <a:rPr lang="zh-CN" altLang="zh-CN" dirty="0"/>
              <a:t>有吃的商品、穿的商品、用的商品的流行</a:t>
            </a:r>
            <a:r>
              <a:rPr lang="en-US" altLang="zh-CN" dirty="0"/>
              <a:t>;</a:t>
            </a:r>
            <a:r>
              <a:rPr lang="zh-CN" altLang="zh-CN" dirty="0"/>
              <a:t>从范围上看</a:t>
            </a:r>
            <a:r>
              <a:rPr lang="en-US" altLang="zh-CN" dirty="0"/>
              <a:t>,</a:t>
            </a:r>
            <a:r>
              <a:rPr lang="zh-CN" altLang="zh-CN" dirty="0"/>
              <a:t>有世界性、全国性、地区性和阶层性的消费流行</a:t>
            </a:r>
            <a:r>
              <a:rPr lang="en-US" altLang="zh-CN" dirty="0"/>
              <a:t>;</a:t>
            </a:r>
            <a:r>
              <a:rPr lang="zh-CN" altLang="zh-CN" dirty="0"/>
              <a:t>从速度上看</a:t>
            </a:r>
            <a:r>
              <a:rPr lang="en-US" altLang="zh-CN" dirty="0"/>
              <a:t>,</a:t>
            </a:r>
            <a:r>
              <a:rPr lang="zh-CN" altLang="zh-CN" dirty="0"/>
              <a:t>有一般流行、迅速流行和缓慢流行</a:t>
            </a:r>
            <a:r>
              <a:rPr lang="en-US" altLang="zh-CN" dirty="0"/>
              <a:t>;</a:t>
            </a:r>
            <a:r>
              <a:rPr lang="zh-CN" altLang="zh-CN" dirty="0"/>
              <a:t>从时间上看</a:t>
            </a:r>
            <a:r>
              <a:rPr lang="en-US" altLang="zh-CN" dirty="0"/>
              <a:t>,</a:t>
            </a:r>
            <a:r>
              <a:rPr lang="zh-CN" altLang="zh-CN" dirty="0"/>
              <a:t>有短期季节流行、中短期流行和长期流行等。</a:t>
            </a:r>
          </a:p>
          <a:p>
            <a:pPr marL="0" indent="0">
              <a:buNone/>
            </a:pPr>
            <a:r>
              <a:rPr lang="zh-CN" altLang="zh-CN" dirty="0"/>
              <a:t>　　在实际生活中</a:t>
            </a:r>
            <a:r>
              <a:rPr lang="en-US" altLang="zh-CN" dirty="0"/>
              <a:t>,</a:t>
            </a:r>
            <a:r>
              <a:rPr lang="zh-CN" altLang="zh-CN" dirty="0"/>
              <a:t>各种流行并不是单一的线性发展</a:t>
            </a:r>
            <a:r>
              <a:rPr lang="en-US" altLang="zh-CN" dirty="0"/>
              <a:t>,</a:t>
            </a:r>
            <a:r>
              <a:rPr lang="zh-CN" altLang="zh-CN" dirty="0"/>
              <a:t>而是交叉重叠在一起</a:t>
            </a:r>
            <a:r>
              <a:rPr lang="en-US" altLang="zh-CN" dirty="0"/>
              <a:t>,</a:t>
            </a:r>
            <a:r>
              <a:rPr lang="zh-CN" altLang="zh-CN" dirty="0"/>
              <a:t>互相影响</a:t>
            </a:r>
            <a:r>
              <a:rPr lang="en-US" altLang="zh-CN" dirty="0"/>
              <a:t>,</a:t>
            </a:r>
            <a:r>
              <a:rPr lang="zh-CN" altLang="zh-CN" dirty="0"/>
              <a:t>互相渗透。无论何种消费流行</a:t>
            </a:r>
            <a:r>
              <a:rPr lang="en-US" altLang="zh-CN" dirty="0"/>
              <a:t>,</a:t>
            </a:r>
            <a:r>
              <a:rPr lang="zh-CN" altLang="zh-CN" dirty="0"/>
              <a:t>都是通过一定的方式扩展开来的。归纳起来</a:t>
            </a:r>
            <a:r>
              <a:rPr lang="en-US" altLang="zh-CN" dirty="0"/>
              <a:t>,</a:t>
            </a:r>
            <a:r>
              <a:rPr lang="zh-CN" altLang="zh-CN" dirty="0"/>
              <a:t>消费流行的方式一般有以下三种</a:t>
            </a:r>
            <a:r>
              <a:rPr lang="en-US" altLang="zh-CN" dirty="0"/>
              <a:t>:</a:t>
            </a:r>
            <a:endParaRPr lang="zh-CN" altLang="zh-CN" dirty="0"/>
          </a:p>
          <a:p>
            <a:pPr marL="0" indent="0">
              <a:buNone/>
            </a:pPr>
            <a:r>
              <a:rPr lang="zh-CN" altLang="zh-CN" dirty="0"/>
              <a:t>　　</a:t>
            </a:r>
            <a:r>
              <a:rPr lang="en-US" altLang="zh-CN" dirty="0"/>
              <a:t>1.</a:t>
            </a:r>
            <a:r>
              <a:rPr lang="zh-CN" altLang="zh-CN" dirty="0"/>
              <a:t>滴流</a:t>
            </a:r>
          </a:p>
          <a:p>
            <a:pPr marL="0" indent="0">
              <a:buNone/>
            </a:pPr>
            <a:r>
              <a:rPr lang="zh-CN" altLang="zh-CN" dirty="0"/>
              <a:t>　　滴流即自上而下依次引发的流行方式。通常以权威人物、名人明星的消费行为为先导</a:t>
            </a:r>
            <a:r>
              <a:rPr lang="en-US" altLang="zh-CN" dirty="0"/>
              <a:t>,</a:t>
            </a:r>
            <a:r>
              <a:rPr lang="zh-CN" altLang="zh-CN" dirty="0"/>
              <a:t>而后由上而下在社会上流行开来</a:t>
            </a:r>
            <a:r>
              <a:rPr lang="en-US" altLang="zh-CN" dirty="0"/>
              <a:t>,</a:t>
            </a:r>
            <a:r>
              <a:rPr lang="zh-CN" altLang="zh-CN" dirty="0"/>
              <a:t>如中山装、列宁装的流行等。</a:t>
            </a:r>
          </a:p>
          <a:p>
            <a:pPr marL="0" indent="0">
              <a:buNone/>
            </a:pPr>
            <a:r>
              <a:rPr lang="zh-CN" altLang="zh-CN" dirty="0"/>
              <a:t>　　</a:t>
            </a:r>
            <a:r>
              <a:rPr lang="en-US" altLang="zh-CN" dirty="0"/>
              <a:t>2.</a:t>
            </a:r>
            <a:r>
              <a:rPr lang="zh-CN" altLang="zh-CN" dirty="0"/>
              <a:t>横流</a:t>
            </a:r>
          </a:p>
          <a:p>
            <a:pPr marL="0" indent="0">
              <a:buNone/>
            </a:pPr>
            <a:r>
              <a:rPr lang="zh-CN" altLang="zh-CN" dirty="0"/>
              <a:t>　　横流即社会各阶层之间相互诱发横向流行的方式。具体表现为某种商品由社会的某一阶层率先使用</a:t>
            </a:r>
            <a:r>
              <a:rPr lang="en-US" altLang="zh-CN" dirty="0"/>
              <a:t>,</a:t>
            </a:r>
            <a:r>
              <a:rPr lang="zh-CN" altLang="zh-CN" dirty="0"/>
              <a:t>而后向其他阶层蔓延、渗透</a:t>
            </a:r>
            <a:r>
              <a:rPr lang="en-US" altLang="zh-CN" dirty="0"/>
              <a:t>,</a:t>
            </a:r>
            <a:r>
              <a:rPr lang="zh-CN" altLang="zh-CN" dirty="0"/>
              <a:t>进而流行起来。如近年来</a:t>
            </a:r>
            <a:r>
              <a:rPr lang="en-US" altLang="zh-CN" dirty="0"/>
              <a:t>,</a:t>
            </a:r>
            <a:r>
              <a:rPr lang="zh-CN" altLang="zh-CN" dirty="0"/>
              <a:t>“三资”企业中白领阶层的消费行为向其他社会阶层扩散</a:t>
            </a:r>
            <a:r>
              <a:rPr lang="en-US" altLang="zh-CN" dirty="0"/>
              <a:t>,</a:t>
            </a:r>
            <a:r>
              <a:rPr lang="zh-CN" altLang="zh-CN" dirty="0"/>
              <a:t>从而引发流行。</a:t>
            </a:r>
          </a:p>
          <a:p>
            <a:pPr marL="0" indent="0">
              <a:buNone/>
            </a:pPr>
            <a:r>
              <a:rPr lang="zh-CN" altLang="zh-CN" dirty="0"/>
              <a:t>　　</a:t>
            </a:r>
            <a:r>
              <a:rPr lang="en-US" altLang="zh-CN" dirty="0"/>
              <a:t>3.</a:t>
            </a:r>
            <a:r>
              <a:rPr lang="zh-CN" altLang="zh-CN" dirty="0"/>
              <a:t>逆流</a:t>
            </a:r>
          </a:p>
          <a:p>
            <a:pPr marL="0" indent="0">
              <a:buNone/>
            </a:pPr>
            <a:r>
              <a:rPr lang="zh-CN" altLang="zh-CN" dirty="0"/>
              <a:t>　　逆流即自下而上的流行方式。它是由社会下层的消费行为开始</a:t>
            </a:r>
            <a:r>
              <a:rPr lang="en-US" altLang="zh-CN" dirty="0"/>
              <a:t>,</a:t>
            </a:r>
            <a:r>
              <a:rPr lang="zh-CN" altLang="zh-CN" dirty="0"/>
              <a:t>逐渐向社会上层推广</a:t>
            </a:r>
            <a:r>
              <a:rPr lang="en-US" altLang="zh-CN" dirty="0"/>
              <a:t>,</a:t>
            </a:r>
            <a:r>
              <a:rPr lang="zh-CN" altLang="zh-CN" dirty="0"/>
              <a:t>从而形成消费流行。如“牛仔服”原是美国西部牧牛人的工装</a:t>
            </a:r>
            <a:r>
              <a:rPr lang="en-US" altLang="zh-CN" dirty="0"/>
              <a:t>,</a:t>
            </a:r>
            <a:r>
              <a:rPr lang="zh-CN" altLang="zh-CN" dirty="0"/>
              <a:t>现在已成为下至平民百姓、上至美国总统的风行服装</a:t>
            </a:r>
            <a:r>
              <a:rPr lang="en-US" altLang="zh-CN" dirty="0"/>
              <a:t>;</a:t>
            </a:r>
            <a:r>
              <a:rPr lang="zh-CN" altLang="zh-CN" dirty="0"/>
              <a:t>领带源于北欧渔民系在脖子上的防寒布</a:t>
            </a:r>
            <a:r>
              <a:rPr lang="en-US" altLang="zh-CN" dirty="0"/>
              <a:t>,</a:t>
            </a:r>
            <a:r>
              <a:rPr lang="zh-CN" altLang="zh-CN" dirty="0"/>
              <a:t>现在则成为与西装配套的高雅饰品。</a:t>
            </a:r>
          </a:p>
          <a:p>
            <a:pPr marL="0" indent="0">
              <a:buNone/>
            </a:pPr>
            <a:r>
              <a:rPr lang="zh-CN" altLang="zh-CN" dirty="0"/>
              <a:t>　　流行不管采取何种方式</a:t>
            </a:r>
            <a:r>
              <a:rPr lang="en-US" altLang="zh-CN" dirty="0"/>
              <a:t>,</a:t>
            </a:r>
            <a:r>
              <a:rPr lang="zh-CN" altLang="zh-CN" dirty="0"/>
              <a:t>其过程一般是由“消费领袖”带头</a:t>
            </a:r>
            <a:r>
              <a:rPr lang="en-US" altLang="zh-CN" dirty="0"/>
              <a:t>,</a:t>
            </a:r>
            <a:r>
              <a:rPr lang="zh-CN" altLang="zh-CN" dirty="0"/>
              <a:t>而后引发多数人的效仿</a:t>
            </a:r>
            <a:r>
              <a:rPr lang="en-US" altLang="zh-CN" dirty="0"/>
              <a:t>,</a:t>
            </a:r>
            <a:r>
              <a:rPr lang="zh-CN" altLang="zh-CN" dirty="0"/>
              <a:t>从而形成“时尚潮流”。引发流行除了上述榜样的作用外</a:t>
            </a:r>
            <a:r>
              <a:rPr lang="en-US" altLang="zh-CN" dirty="0"/>
              <a:t>,</a:t>
            </a:r>
            <a:r>
              <a:rPr lang="zh-CN" altLang="zh-CN" dirty="0"/>
              <a:t>还有商品的影响、舆论宣传的影响等。</a:t>
            </a:r>
          </a:p>
          <a:p>
            <a:endParaRPr lang="zh-CN" altLang="en-US" dirty="0"/>
          </a:p>
        </p:txBody>
      </p:sp>
    </p:spTree>
    <p:extLst>
      <p:ext uri="{BB962C8B-B14F-4D97-AF65-F5344CB8AC3E}">
        <p14:creationId xmlns:p14="http://schemas.microsoft.com/office/powerpoint/2010/main" val="26791063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TotalTime>
  <Words>152</Words>
  <Application>Microsoft Office PowerPoint</Application>
  <PresentationFormat>全屏显示(4:3)</PresentationFormat>
  <Paragraphs>112</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流畅</vt:lpstr>
      <vt:lpstr>第八章 消费习俗与消费流行对消费者心理的影响</vt:lpstr>
      <vt:lpstr>第一节　消费习俗与消费流行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暗示、模仿与从众行为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 消费习俗与消费流行对消费者心理的影响</dc:title>
  <dc:creator>User</dc:creator>
  <cp:lastModifiedBy>User</cp:lastModifiedBy>
  <cp:revision>2</cp:revision>
  <dcterms:created xsi:type="dcterms:W3CDTF">2017-03-06T04:12:45Z</dcterms:created>
  <dcterms:modified xsi:type="dcterms:W3CDTF">2017-03-06T05:14:36Z</dcterms:modified>
</cp:coreProperties>
</file>