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3.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1.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14">
  <p:sldMasterIdLst>
    <p:sldMasterId id="2147483648" r:id="rId1"/>
    <p:sldMasterId id="2147483675" r:id="rId2"/>
    <p:sldMasterId id="2147483690" r:id="rId3"/>
    <p:sldMasterId id="2147483663" r:id="rId4"/>
  </p:sldMasterIdLst>
  <p:notesMasterIdLst>
    <p:notesMasterId r:id="rId33"/>
  </p:notesMasterIdLst>
  <p:handoutMasterIdLst>
    <p:handoutMasterId r:id="rId34"/>
  </p:handoutMasterIdLst>
  <p:sldIdLst>
    <p:sldId id="256" r:id="rId5"/>
    <p:sldId id="484" r:id="rId6"/>
    <p:sldId id="485" r:id="rId7"/>
    <p:sldId id="486" r:id="rId8"/>
    <p:sldId id="487" r:id="rId9"/>
    <p:sldId id="488" r:id="rId10"/>
    <p:sldId id="433" r:id="rId11"/>
    <p:sldId id="455" r:id="rId12"/>
    <p:sldId id="466" r:id="rId13"/>
    <p:sldId id="489" r:id="rId14"/>
    <p:sldId id="490" r:id="rId15"/>
    <p:sldId id="491" r:id="rId16"/>
    <p:sldId id="469" r:id="rId17"/>
    <p:sldId id="470" r:id="rId18"/>
    <p:sldId id="471" r:id="rId19"/>
    <p:sldId id="472" r:id="rId20"/>
    <p:sldId id="473" r:id="rId21"/>
    <p:sldId id="474" r:id="rId22"/>
    <p:sldId id="475" r:id="rId23"/>
    <p:sldId id="492" r:id="rId24"/>
    <p:sldId id="493" r:id="rId25"/>
    <p:sldId id="494" r:id="rId26"/>
    <p:sldId id="453" r:id="rId27"/>
    <p:sldId id="476" r:id="rId28"/>
    <p:sldId id="477" r:id="rId29"/>
    <p:sldId id="478" r:id="rId30"/>
    <p:sldId id="479" r:id="rId31"/>
    <p:sldId id="285" r:id="rId32"/>
  </p:sldIdLst>
  <p:sldSz cx="9144000" cy="6858000" type="screen4x3"/>
  <p:notesSz cx="6858000" cy="9144000"/>
  <p:defaultTex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8A3B2"/>
    <a:srgbClr val="969696"/>
    <a:srgbClr val="808080"/>
    <a:srgbClr val="000000"/>
    <a:srgbClr val="1C1C1C"/>
    <a:srgbClr val="5F5F5F"/>
    <a:srgbClr val="FFFFFF"/>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846" autoAdjust="0"/>
    <p:restoredTop sz="89037" autoAdjust="0"/>
  </p:normalViewPr>
  <p:slideViewPr>
    <p:cSldViewPr>
      <p:cViewPr>
        <p:scale>
          <a:sx n="66" d="100"/>
          <a:sy n="66" d="100"/>
        </p:scale>
        <p:origin x="-72" y="-66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0" d="100"/>
          <a:sy n="50" d="100"/>
        </p:scale>
        <p:origin x="-3018"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slideMaster" Target="slideMasters/slideMaster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626A815-0383-4689-8765-8117E9F1D2BE}" type="datetimeFigureOut">
              <a:rPr lang="zh-CN" altLang="en-US" smtClean="0"/>
              <a:pPr/>
              <a:t>2023/7/21</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A679231-EB16-4B5E-ADC4-75F9A7B03D93}" type="slidenum">
              <a:rPr lang="zh-CN" altLang="en-US" smtClean="0"/>
              <a:pPr/>
              <a:t>‹#›</a:t>
            </a:fld>
            <a:endParaRPr lang="zh-CN" altLang="en-US"/>
          </a:p>
        </p:txBody>
      </p:sp>
    </p:spTree>
    <p:extLst>
      <p:ext uri="{BB962C8B-B14F-4D97-AF65-F5344CB8AC3E}">
        <p14:creationId xmlns:p14="http://schemas.microsoft.com/office/powerpoint/2010/main" val="29237395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vl1pPr>
          </a:lstStyle>
          <a:p>
            <a:endParaRPr lang="en-US" altLang="zh-CN"/>
          </a:p>
        </p:txBody>
      </p:sp>
      <p:sp>
        <p:nvSpPr>
          <p:cNvPr id="3277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vl1pPr>
          </a:lstStyle>
          <a:p>
            <a:endParaRPr lang="en-US" altLang="zh-CN"/>
          </a:p>
        </p:txBody>
      </p:sp>
      <p:sp>
        <p:nvSpPr>
          <p:cNvPr id="3277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277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3277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a:lvl1pPr>
          </a:lstStyle>
          <a:p>
            <a:endParaRPr lang="en-US" altLang="zh-CN"/>
          </a:p>
        </p:txBody>
      </p:sp>
      <p:sp>
        <p:nvSpPr>
          <p:cNvPr id="3277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lvl1pPr>
          </a:lstStyle>
          <a:p>
            <a:fld id="{95149C8E-D283-4DCB-8669-A8932727E3DC}" type="slidenum">
              <a:rPr lang="en-US" altLang="zh-CN"/>
              <a:pPr/>
              <a:t>‹#›</a:t>
            </a:fld>
            <a:endParaRPr lang="en-US" altLang="zh-CN"/>
          </a:p>
        </p:txBody>
      </p:sp>
    </p:spTree>
    <p:extLst>
      <p:ext uri="{BB962C8B-B14F-4D97-AF65-F5344CB8AC3E}">
        <p14:creationId xmlns:p14="http://schemas.microsoft.com/office/powerpoint/2010/main" val="33809165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网银在线就是京东支付、快钱属于万达旗下的、壹钱包中国平安旗下、易付宝苏宁旗下、</a:t>
            </a:r>
            <a:endParaRPr lang="zh-CN" altLang="en-US" dirty="0"/>
          </a:p>
        </p:txBody>
      </p:sp>
      <p:sp>
        <p:nvSpPr>
          <p:cNvPr id="4" name="灯片编号占位符 3"/>
          <p:cNvSpPr>
            <a:spLocks noGrp="1"/>
          </p:cNvSpPr>
          <p:nvPr>
            <p:ph type="sldNum" sz="quarter" idx="10"/>
          </p:nvPr>
        </p:nvSpPr>
        <p:spPr/>
        <p:txBody>
          <a:bodyPr/>
          <a:lstStyle/>
          <a:p>
            <a:fld id="{95149C8E-D283-4DCB-8669-A8932727E3DC}" type="slidenum">
              <a:rPr lang="en-US" altLang="zh-CN" smtClean="0"/>
              <a:pPr/>
              <a:t>9</a:t>
            </a:fld>
            <a:endParaRPr lang="en-US" altLang="zh-CN"/>
          </a:p>
        </p:txBody>
      </p:sp>
    </p:spTree>
    <p:extLst>
      <p:ext uri="{BB962C8B-B14F-4D97-AF65-F5344CB8AC3E}">
        <p14:creationId xmlns:p14="http://schemas.microsoft.com/office/powerpoint/2010/main" val="6624167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1.jpeg"/><Relationship Id="rId4" Type="http://schemas.openxmlformats.org/officeDocument/2006/relationships/image" Target="../media/image10.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Master" Target="../slideMasters/slideMaster2.xml"/><Relationship Id="rId5" Type="http://schemas.openxmlformats.org/officeDocument/2006/relationships/image" Target="../media/image11.jpeg"/><Relationship Id="rId4" Type="http://schemas.openxmlformats.org/officeDocument/2006/relationships/image" Target="../media/image10.jpe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Master" Target="../slideMasters/slideMaster3.xml"/><Relationship Id="rId5" Type="http://schemas.openxmlformats.org/officeDocument/2006/relationships/image" Target="../media/image11.jpeg"/><Relationship Id="rId4" Type="http://schemas.openxmlformats.org/officeDocument/2006/relationships/image" Target="../media/image10.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标题幻灯片">
    <p:spTree>
      <p:nvGrpSpPr>
        <p:cNvPr id="1" name=""/>
        <p:cNvGrpSpPr/>
        <p:nvPr/>
      </p:nvGrpSpPr>
      <p:grpSpPr>
        <a:xfrm>
          <a:off x="0" y="0"/>
          <a:ext cx="0" cy="0"/>
          <a:chOff x="0" y="0"/>
          <a:chExt cx="0" cy="0"/>
        </a:xfrm>
      </p:grpSpPr>
      <p:grpSp>
        <p:nvGrpSpPr>
          <p:cNvPr id="3263" name="Group 191"/>
          <p:cNvGrpSpPr>
            <a:grpSpLocks/>
          </p:cNvGrpSpPr>
          <p:nvPr/>
        </p:nvGrpSpPr>
        <p:grpSpPr bwMode="auto">
          <a:xfrm>
            <a:off x="434975" y="4763"/>
            <a:ext cx="8015288" cy="6853237"/>
            <a:chOff x="274" y="10"/>
            <a:chExt cx="5049" cy="4310"/>
          </a:xfrm>
        </p:grpSpPr>
        <p:sp>
          <p:nvSpPr>
            <p:cNvPr id="3198" name="Line 126"/>
            <p:cNvSpPr>
              <a:spLocks noChangeShapeType="1"/>
            </p:cNvSpPr>
            <p:nvPr userDrawn="1"/>
          </p:nvSpPr>
          <p:spPr bwMode="gray">
            <a:xfrm>
              <a:off x="3479"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09" name="Line 137"/>
            <p:cNvSpPr>
              <a:spLocks noChangeShapeType="1"/>
            </p:cNvSpPr>
            <p:nvPr userDrawn="1"/>
          </p:nvSpPr>
          <p:spPr bwMode="gray">
            <a:xfrm>
              <a:off x="3929"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1" name="Line 139"/>
            <p:cNvSpPr>
              <a:spLocks noChangeShapeType="1"/>
            </p:cNvSpPr>
            <p:nvPr userDrawn="1"/>
          </p:nvSpPr>
          <p:spPr bwMode="gray">
            <a:xfrm>
              <a:off x="4395"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2" name="Line 140"/>
            <p:cNvSpPr>
              <a:spLocks noChangeShapeType="1"/>
            </p:cNvSpPr>
            <p:nvPr userDrawn="1"/>
          </p:nvSpPr>
          <p:spPr bwMode="gray">
            <a:xfrm>
              <a:off x="4845"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5" name="Line 143"/>
            <p:cNvSpPr>
              <a:spLocks noChangeShapeType="1"/>
            </p:cNvSpPr>
            <p:nvPr userDrawn="1"/>
          </p:nvSpPr>
          <p:spPr bwMode="gray">
            <a:xfrm>
              <a:off x="5302"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9" name="Line 147"/>
            <p:cNvSpPr>
              <a:spLocks noChangeShapeType="1"/>
            </p:cNvSpPr>
            <p:nvPr userDrawn="1"/>
          </p:nvSpPr>
          <p:spPr bwMode="gray">
            <a:xfrm>
              <a:off x="1651"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21" name="Line 149"/>
            <p:cNvSpPr>
              <a:spLocks noChangeShapeType="1"/>
            </p:cNvSpPr>
            <p:nvPr userDrawn="1"/>
          </p:nvSpPr>
          <p:spPr bwMode="gray">
            <a:xfrm>
              <a:off x="2101"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23" name="Line 151"/>
            <p:cNvSpPr>
              <a:spLocks noChangeShapeType="1"/>
            </p:cNvSpPr>
            <p:nvPr userDrawn="1"/>
          </p:nvSpPr>
          <p:spPr bwMode="gray">
            <a:xfrm>
              <a:off x="2567"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24" name="Line 152"/>
            <p:cNvSpPr>
              <a:spLocks noChangeShapeType="1"/>
            </p:cNvSpPr>
            <p:nvPr userDrawn="1"/>
          </p:nvSpPr>
          <p:spPr bwMode="gray">
            <a:xfrm>
              <a:off x="3017"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30" name="Line 158"/>
            <p:cNvSpPr>
              <a:spLocks noChangeShapeType="1"/>
            </p:cNvSpPr>
            <p:nvPr userDrawn="1"/>
          </p:nvSpPr>
          <p:spPr bwMode="gray">
            <a:xfrm>
              <a:off x="274"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32" name="Line 160"/>
            <p:cNvSpPr>
              <a:spLocks noChangeShapeType="1"/>
            </p:cNvSpPr>
            <p:nvPr userDrawn="1"/>
          </p:nvSpPr>
          <p:spPr bwMode="gray">
            <a:xfrm>
              <a:off x="740"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33" name="Line 161"/>
            <p:cNvSpPr>
              <a:spLocks noChangeShapeType="1"/>
            </p:cNvSpPr>
            <p:nvPr userDrawn="1"/>
          </p:nvSpPr>
          <p:spPr bwMode="gray">
            <a:xfrm>
              <a:off x="1190"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159" name="Rectangle 87"/>
          <p:cNvSpPr>
            <a:spLocks noChangeArrowheads="1"/>
          </p:cNvSpPr>
          <p:nvPr/>
        </p:nvSpPr>
        <p:spPr bwMode="gray">
          <a:xfrm>
            <a:off x="0" y="1795463"/>
            <a:ext cx="9144000" cy="2503487"/>
          </a:xfrm>
          <a:prstGeom prst="rect">
            <a:avLst/>
          </a:prstGeom>
          <a:gradFill rotWithShape="1">
            <a:gsLst>
              <a:gs pos="0">
                <a:schemeClr val="tx2">
                  <a:gamma/>
                  <a:shade val="46275"/>
                  <a:invGamma/>
                </a:schemeClr>
              </a:gs>
              <a:gs pos="100000">
                <a:schemeClr val="tx2"/>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7" name="Rectangle 165"/>
          <p:cNvSpPr>
            <a:spLocks noChangeArrowheads="1"/>
          </p:cNvSpPr>
          <p:nvPr/>
        </p:nvSpPr>
        <p:spPr bwMode="gray">
          <a:xfrm>
            <a:off x="5553075" y="5576888"/>
            <a:ext cx="712788" cy="644525"/>
          </a:xfrm>
          <a:prstGeom prst="rect">
            <a:avLst/>
          </a:prstGeom>
          <a:solidFill>
            <a:schemeClr val="accent2">
              <a:alpha val="3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8" name="Rectangle 166"/>
          <p:cNvSpPr>
            <a:spLocks noChangeArrowheads="1"/>
          </p:cNvSpPr>
          <p:nvPr/>
        </p:nvSpPr>
        <p:spPr bwMode="gray">
          <a:xfrm>
            <a:off x="7007225" y="5588000"/>
            <a:ext cx="725488"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9" name="Rectangle 167"/>
          <p:cNvSpPr>
            <a:spLocks noChangeArrowheads="1"/>
          </p:cNvSpPr>
          <p:nvPr/>
        </p:nvSpPr>
        <p:spPr bwMode="gray">
          <a:xfrm>
            <a:off x="6269038" y="4943475"/>
            <a:ext cx="725487" cy="636588"/>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0" name="Rectangle 168"/>
          <p:cNvSpPr>
            <a:spLocks noChangeArrowheads="1"/>
          </p:cNvSpPr>
          <p:nvPr/>
        </p:nvSpPr>
        <p:spPr bwMode="gray">
          <a:xfrm>
            <a:off x="8447088" y="5588000"/>
            <a:ext cx="696912"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2" name="Rectangle 170"/>
          <p:cNvSpPr>
            <a:spLocks noChangeArrowheads="1"/>
          </p:cNvSpPr>
          <p:nvPr/>
        </p:nvSpPr>
        <p:spPr bwMode="gray">
          <a:xfrm>
            <a:off x="2651125" y="5588000"/>
            <a:ext cx="725488"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3" name="Rectangle 171"/>
          <p:cNvSpPr>
            <a:spLocks noChangeArrowheads="1"/>
          </p:cNvSpPr>
          <p:nvPr/>
        </p:nvSpPr>
        <p:spPr bwMode="gray">
          <a:xfrm>
            <a:off x="4105275" y="5588000"/>
            <a:ext cx="725488"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4" name="Rectangle 172"/>
          <p:cNvSpPr>
            <a:spLocks noChangeArrowheads="1"/>
          </p:cNvSpPr>
          <p:nvPr/>
        </p:nvSpPr>
        <p:spPr bwMode="gray">
          <a:xfrm>
            <a:off x="3367088" y="4943475"/>
            <a:ext cx="725487" cy="636588"/>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5" name="Rectangle 173"/>
          <p:cNvSpPr>
            <a:spLocks noChangeArrowheads="1"/>
          </p:cNvSpPr>
          <p:nvPr/>
        </p:nvSpPr>
        <p:spPr bwMode="gray">
          <a:xfrm>
            <a:off x="4818063" y="4943475"/>
            <a:ext cx="725487" cy="636588"/>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6" name="Rectangle 174"/>
          <p:cNvSpPr>
            <a:spLocks noChangeArrowheads="1"/>
          </p:cNvSpPr>
          <p:nvPr/>
        </p:nvSpPr>
        <p:spPr bwMode="gray">
          <a:xfrm>
            <a:off x="1917700" y="4943475"/>
            <a:ext cx="725488" cy="636588"/>
          </a:xfrm>
          <a:prstGeom prst="rect">
            <a:avLst/>
          </a:prstGeom>
          <a:solidFill>
            <a:schemeClr val="accent2">
              <a:alpha val="2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7" name="Rectangle 175"/>
          <p:cNvSpPr>
            <a:spLocks noChangeArrowheads="1"/>
          </p:cNvSpPr>
          <p:nvPr/>
        </p:nvSpPr>
        <p:spPr bwMode="gray">
          <a:xfrm>
            <a:off x="5541963" y="4310063"/>
            <a:ext cx="725487" cy="636587"/>
          </a:xfrm>
          <a:prstGeom prst="rect">
            <a:avLst/>
          </a:prstGeom>
          <a:solidFill>
            <a:schemeClr val="accent2">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8" name="Rectangle 176"/>
          <p:cNvSpPr>
            <a:spLocks noChangeArrowheads="1"/>
          </p:cNvSpPr>
          <p:nvPr/>
        </p:nvSpPr>
        <p:spPr bwMode="gray">
          <a:xfrm>
            <a:off x="6996113" y="4300538"/>
            <a:ext cx="725487" cy="646112"/>
          </a:xfrm>
          <a:prstGeom prst="rect">
            <a:avLst/>
          </a:prstGeom>
          <a:solidFill>
            <a:schemeClr val="accent2">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9" name="Rectangle 177"/>
          <p:cNvSpPr>
            <a:spLocks noChangeArrowheads="1"/>
          </p:cNvSpPr>
          <p:nvPr/>
        </p:nvSpPr>
        <p:spPr bwMode="gray">
          <a:xfrm>
            <a:off x="8435975" y="4300538"/>
            <a:ext cx="703263" cy="646112"/>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0" name="Rectangle 178"/>
          <p:cNvSpPr>
            <a:spLocks noChangeArrowheads="1"/>
          </p:cNvSpPr>
          <p:nvPr/>
        </p:nvSpPr>
        <p:spPr bwMode="gray">
          <a:xfrm>
            <a:off x="4105275" y="4310063"/>
            <a:ext cx="725488" cy="636587"/>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7" name="Rectangle 185"/>
          <p:cNvSpPr>
            <a:spLocks noChangeArrowheads="1"/>
          </p:cNvSpPr>
          <p:nvPr/>
        </p:nvSpPr>
        <p:spPr bwMode="gray">
          <a:xfrm>
            <a:off x="7720013" y="6221413"/>
            <a:ext cx="725487"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8" name="Rectangle 186"/>
          <p:cNvSpPr>
            <a:spLocks noChangeArrowheads="1"/>
          </p:cNvSpPr>
          <p:nvPr/>
        </p:nvSpPr>
        <p:spPr bwMode="gray">
          <a:xfrm>
            <a:off x="3371850" y="6221413"/>
            <a:ext cx="728663"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9" name="Rectangle 187"/>
          <p:cNvSpPr>
            <a:spLocks noChangeArrowheads="1"/>
          </p:cNvSpPr>
          <p:nvPr/>
        </p:nvSpPr>
        <p:spPr bwMode="gray">
          <a:xfrm>
            <a:off x="4826000" y="6221413"/>
            <a:ext cx="725488"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0" name="Rectangle 188"/>
          <p:cNvSpPr>
            <a:spLocks noChangeArrowheads="1"/>
          </p:cNvSpPr>
          <p:nvPr/>
        </p:nvSpPr>
        <p:spPr bwMode="gray">
          <a:xfrm>
            <a:off x="1920875" y="6221413"/>
            <a:ext cx="725488"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278" name="Group 206"/>
          <p:cNvGrpSpPr>
            <a:grpSpLocks/>
          </p:cNvGrpSpPr>
          <p:nvPr/>
        </p:nvGrpSpPr>
        <p:grpSpPr bwMode="auto">
          <a:xfrm>
            <a:off x="0" y="533400"/>
            <a:ext cx="9144000" cy="5689600"/>
            <a:chOff x="0" y="336"/>
            <a:chExt cx="5760" cy="3584"/>
          </a:xfrm>
        </p:grpSpPr>
        <p:sp>
          <p:nvSpPr>
            <p:cNvPr id="3264" name="Line 192"/>
            <p:cNvSpPr>
              <a:spLocks noChangeShapeType="1"/>
            </p:cNvSpPr>
            <p:nvPr userDrawn="1"/>
          </p:nvSpPr>
          <p:spPr bwMode="gray">
            <a:xfrm flipH="1">
              <a:off x="0" y="336"/>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5" name="Line 193"/>
            <p:cNvSpPr>
              <a:spLocks noChangeShapeType="1"/>
            </p:cNvSpPr>
            <p:nvPr userDrawn="1"/>
          </p:nvSpPr>
          <p:spPr bwMode="gray">
            <a:xfrm flipH="1">
              <a:off x="0" y="733"/>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6" name="Line 194"/>
            <p:cNvSpPr>
              <a:spLocks noChangeShapeType="1"/>
            </p:cNvSpPr>
            <p:nvPr userDrawn="1"/>
          </p:nvSpPr>
          <p:spPr bwMode="gray">
            <a:xfrm flipH="1">
              <a:off x="0" y="1123"/>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7" name="Line 195"/>
            <p:cNvSpPr>
              <a:spLocks noChangeShapeType="1"/>
            </p:cNvSpPr>
            <p:nvPr userDrawn="1"/>
          </p:nvSpPr>
          <p:spPr bwMode="gray">
            <a:xfrm flipH="1">
              <a:off x="0" y="2707"/>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8" name="Line 196"/>
            <p:cNvSpPr>
              <a:spLocks noChangeShapeType="1"/>
            </p:cNvSpPr>
            <p:nvPr userDrawn="1"/>
          </p:nvSpPr>
          <p:spPr bwMode="gray">
            <a:xfrm flipH="1">
              <a:off x="0" y="3111"/>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9" name="Line 197"/>
            <p:cNvSpPr>
              <a:spLocks noChangeShapeType="1"/>
            </p:cNvSpPr>
            <p:nvPr userDrawn="1"/>
          </p:nvSpPr>
          <p:spPr bwMode="gray">
            <a:xfrm flipH="1">
              <a:off x="0" y="3516"/>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70" name="Line 198"/>
            <p:cNvSpPr>
              <a:spLocks noChangeShapeType="1"/>
            </p:cNvSpPr>
            <p:nvPr userDrawn="1"/>
          </p:nvSpPr>
          <p:spPr bwMode="gray">
            <a:xfrm flipH="1">
              <a:off x="0" y="3920"/>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075" name="Rectangle 3"/>
          <p:cNvSpPr>
            <a:spLocks noGrp="1" noChangeArrowheads="1"/>
          </p:cNvSpPr>
          <p:nvPr>
            <p:ph type="subTitle" idx="1"/>
          </p:nvPr>
        </p:nvSpPr>
        <p:spPr>
          <a:xfrm>
            <a:off x="4572000" y="4343400"/>
            <a:ext cx="4419600" cy="609600"/>
          </a:xfrm>
          <a:extLst>
            <a:ext uri="{AF507438-7753-43E0-B8FC-AC1667EBCBE1}">
              <a14:hiddenEffects xmlns:a14="http://schemas.microsoft.com/office/drawing/2010/main">
                <a:effectLst>
                  <a:outerShdw algn="ctr" rotWithShape="0">
                    <a:srgbClr val="FFFFFF">
                      <a:alpha val="50000"/>
                    </a:srgbClr>
                  </a:outerShdw>
                </a:effectLst>
              </a14:hiddenEffects>
            </a:ext>
          </a:extLst>
        </p:spPr>
        <p:txBody>
          <a:bodyPr/>
          <a:lstStyle>
            <a:lvl1pPr marL="0" indent="0" algn="r">
              <a:buFontTx/>
              <a:buNone/>
              <a:defRPr sz="2000"/>
            </a:lvl1pPr>
          </a:lstStyle>
          <a:p>
            <a:pPr lvl="0"/>
            <a:r>
              <a:rPr lang="zh-CN" altLang="en-US" noProof="0" smtClean="0"/>
              <a:t>单击此处编辑母版副标题样式</a:t>
            </a:r>
            <a:endParaRPr lang="en-US" altLang="zh-CN" noProof="0" smtClean="0"/>
          </a:p>
        </p:txBody>
      </p:sp>
      <p:sp>
        <p:nvSpPr>
          <p:cNvPr id="3210" name="Rectangle 138"/>
          <p:cNvSpPr>
            <a:spLocks noChangeArrowheads="1"/>
          </p:cNvSpPr>
          <p:nvPr/>
        </p:nvSpPr>
        <p:spPr bwMode="gray">
          <a:xfrm>
            <a:off x="5524500" y="534988"/>
            <a:ext cx="725488"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13" name="Rectangle 141"/>
          <p:cNvSpPr>
            <a:spLocks noChangeArrowheads="1"/>
          </p:cNvSpPr>
          <p:nvPr/>
        </p:nvSpPr>
        <p:spPr bwMode="gray">
          <a:xfrm>
            <a:off x="6978650" y="534988"/>
            <a:ext cx="725488"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18" name="Rectangle 146"/>
          <p:cNvSpPr>
            <a:spLocks noChangeArrowheads="1"/>
          </p:cNvSpPr>
          <p:nvPr/>
        </p:nvSpPr>
        <p:spPr bwMode="gray">
          <a:xfrm>
            <a:off x="7691438" y="4763"/>
            <a:ext cx="725487" cy="522287"/>
          </a:xfrm>
          <a:prstGeom prst="rect">
            <a:avLst/>
          </a:prstGeom>
          <a:solidFill>
            <a:schemeClr val="folHlink">
              <a:alpha val="3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25" name="Rectangle 153"/>
          <p:cNvSpPr>
            <a:spLocks noChangeArrowheads="1"/>
          </p:cNvSpPr>
          <p:nvPr/>
        </p:nvSpPr>
        <p:spPr bwMode="gray">
          <a:xfrm>
            <a:off x="4076700" y="534988"/>
            <a:ext cx="725488"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27" name="Rectangle 155"/>
          <p:cNvSpPr>
            <a:spLocks noChangeArrowheads="1"/>
          </p:cNvSpPr>
          <p:nvPr/>
        </p:nvSpPr>
        <p:spPr bwMode="gray">
          <a:xfrm>
            <a:off x="4789488" y="4763"/>
            <a:ext cx="725487" cy="522287"/>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4" name="Rectangle 162"/>
          <p:cNvSpPr>
            <a:spLocks noChangeArrowheads="1"/>
          </p:cNvSpPr>
          <p:nvPr/>
        </p:nvSpPr>
        <p:spPr bwMode="gray">
          <a:xfrm>
            <a:off x="457200" y="1147763"/>
            <a:ext cx="725488" cy="633412"/>
          </a:xfrm>
          <a:prstGeom prst="rect">
            <a:avLst/>
          </a:prstGeom>
          <a:solidFill>
            <a:schemeClr val="folHlink">
              <a:alpha val="2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6" name="Rectangle 164"/>
          <p:cNvSpPr>
            <a:spLocks noChangeArrowheads="1"/>
          </p:cNvSpPr>
          <p:nvPr/>
        </p:nvSpPr>
        <p:spPr bwMode="gray">
          <a:xfrm>
            <a:off x="1889125" y="4763"/>
            <a:ext cx="725488" cy="5222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1" name="Rectangle 179"/>
          <p:cNvSpPr>
            <a:spLocks noChangeArrowheads="1"/>
          </p:cNvSpPr>
          <p:nvPr/>
        </p:nvSpPr>
        <p:spPr bwMode="gray">
          <a:xfrm>
            <a:off x="6251575" y="1165225"/>
            <a:ext cx="725488" cy="633413"/>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2" name="Rectangle 180"/>
          <p:cNvSpPr>
            <a:spLocks noChangeArrowheads="1"/>
          </p:cNvSpPr>
          <p:nvPr/>
        </p:nvSpPr>
        <p:spPr bwMode="gray">
          <a:xfrm>
            <a:off x="7691438" y="1165225"/>
            <a:ext cx="725487" cy="633413"/>
          </a:xfrm>
          <a:prstGeom prst="rect">
            <a:avLst/>
          </a:prstGeom>
          <a:solidFill>
            <a:schemeClr val="folHlink">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3" name="Rectangle 181"/>
          <p:cNvSpPr>
            <a:spLocks noChangeArrowheads="1"/>
          </p:cNvSpPr>
          <p:nvPr/>
        </p:nvSpPr>
        <p:spPr bwMode="gray">
          <a:xfrm>
            <a:off x="3349625" y="1165225"/>
            <a:ext cx="725488" cy="633413"/>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4" name="Rectangle 182"/>
          <p:cNvSpPr>
            <a:spLocks noChangeArrowheads="1"/>
          </p:cNvSpPr>
          <p:nvPr/>
        </p:nvSpPr>
        <p:spPr bwMode="gray">
          <a:xfrm>
            <a:off x="4800600" y="1165225"/>
            <a:ext cx="725488" cy="633413"/>
          </a:xfrm>
          <a:prstGeom prst="rect">
            <a:avLst/>
          </a:prstGeom>
          <a:solidFill>
            <a:schemeClr val="folHlink">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5" name="Rectangle 183"/>
          <p:cNvSpPr>
            <a:spLocks noChangeArrowheads="1"/>
          </p:cNvSpPr>
          <p:nvPr/>
        </p:nvSpPr>
        <p:spPr bwMode="gray">
          <a:xfrm>
            <a:off x="1900238" y="1165225"/>
            <a:ext cx="725487" cy="633413"/>
          </a:xfrm>
          <a:prstGeom prst="rect">
            <a:avLst/>
          </a:prstGeom>
          <a:solidFill>
            <a:schemeClr val="folHlink">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1" name="Rectangle 189"/>
          <p:cNvSpPr>
            <a:spLocks noChangeArrowheads="1"/>
          </p:cNvSpPr>
          <p:nvPr/>
        </p:nvSpPr>
        <p:spPr bwMode="gray">
          <a:xfrm>
            <a:off x="438150" y="4763"/>
            <a:ext cx="725488" cy="522287"/>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2" name="Rectangle 190"/>
          <p:cNvSpPr>
            <a:spLocks noChangeArrowheads="1"/>
          </p:cNvSpPr>
          <p:nvPr/>
        </p:nvSpPr>
        <p:spPr bwMode="gray">
          <a:xfrm>
            <a:off x="1176338" y="533400"/>
            <a:ext cx="725487" cy="633413"/>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72" name="Rectangle 200"/>
          <p:cNvSpPr>
            <a:spLocks noChangeArrowheads="1"/>
          </p:cNvSpPr>
          <p:nvPr/>
        </p:nvSpPr>
        <p:spPr bwMode="gray">
          <a:xfrm>
            <a:off x="2611438" y="534988"/>
            <a:ext cx="725487"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306" name="Group 234"/>
          <p:cNvGrpSpPr>
            <a:grpSpLocks/>
          </p:cNvGrpSpPr>
          <p:nvPr/>
        </p:nvGrpSpPr>
        <p:grpSpPr bwMode="auto">
          <a:xfrm>
            <a:off x="0" y="2257425"/>
            <a:ext cx="4738688" cy="4600575"/>
            <a:chOff x="-9" y="1395"/>
            <a:chExt cx="2985" cy="2898"/>
          </a:xfrm>
        </p:grpSpPr>
        <p:pic>
          <p:nvPicPr>
            <p:cNvPr id="3285" name="Picture 213" descr="pan01"/>
            <p:cNvPicPr>
              <a:picLocks noChangeAspect="1" noChangeArrowheads="1"/>
            </p:cNvPicPr>
            <p:nvPr/>
          </p:nvPicPr>
          <p:blipFill>
            <a:blip r:embed="rId2">
              <a:extLst>
                <a:ext uri="{28A0092B-C50C-407E-A947-70E740481C1C}">
                  <a14:useLocalDpi xmlns:a14="http://schemas.microsoft.com/office/drawing/2010/main" val="0"/>
                </a:ext>
              </a:extLst>
            </a:blip>
            <a:srcRect l="46681" r="2339"/>
            <a:stretch>
              <a:fillRect/>
            </a:stretch>
          </p:blipFill>
          <p:spPr bwMode="gray">
            <a:xfrm>
              <a:off x="0" y="1395"/>
              <a:ext cx="2976" cy="2898"/>
            </a:xfrm>
            <a:prstGeom prst="rect">
              <a:avLst/>
            </a:prstGeom>
            <a:noFill/>
            <a:extLst>
              <a:ext uri="{909E8E84-426E-40DD-AFC4-6F175D3DCCD1}">
                <a14:hiddenFill xmlns:a14="http://schemas.microsoft.com/office/drawing/2010/main">
                  <a:solidFill>
                    <a:srgbClr val="FFFFFF"/>
                  </a:solidFill>
                </a14:hiddenFill>
              </a:ext>
            </a:extLst>
          </p:spPr>
        </p:pic>
        <p:sp>
          <p:nvSpPr>
            <p:cNvPr id="3281" name="Freeform 209" descr="wiz_gold03"/>
            <p:cNvSpPr>
              <a:spLocks/>
            </p:cNvSpPr>
            <p:nvPr/>
          </p:nvSpPr>
          <p:spPr bwMode="gray">
            <a:xfrm>
              <a:off x="-9" y="1493"/>
              <a:ext cx="2841" cy="2599"/>
            </a:xfrm>
            <a:custGeom>
              <a:avLst/>
              <a:gdLst>
                <a:gd name="T0" fmla="*/ 0 w 2841"/>
                <a:gd name="T1" fmla="*/ 18 h 2599"/>
                <a:gd name="T2" fmla="*/ 2841 w 2841"/>
                <a:gd name="T3" fmla="*/ 0 h 2599"/>
                <a:gd name="T4" fmla="*/ 1294 w 2841"/>
                <a:gd name="T5" fmla="*/ 2597 h 2599"/>
                <a:gd name="T6" fmla="*/ 2 w 2841"/>
                <a:gd name="T7" fmla="*/ 2599 h 2599"/>
                <a:gd name="T8" fmla="*/ 0 w 2841"/>
                <a:gd name="T9" fmla="*/ 18 h 2599"/>
              </a:gdLst>
              <a:ahLst/>
              <a:cxnLst>
                <a:cxn ang="0">
                  <a:pos x="T0" y="T1"/>
                </a:cxn>
                <a:cxn ang="0">
                  <a:pos x="T2" y="T3"/>
                </a:cxn>
                <a:cxn ang="0">
                  <a:pos x="T4" y="T5"/>
                </a:cxn>
                <a:cxn ang="0">
                  <a:pos x="T6" y="T7"/>
                </a:cxn>
                <a:cxn ang="0">
                  <a:pos x="T8" y="T9"/>
                </a:cxn>
              </a:cxnLst>
              <a:rect l="0" t="0" r="r" b="b"/>
              <a:pathLst>
                <a:path w="2841" h="2599">
                  <a:moveTo>
                    <a:pt x="0" y="18"/>
                  </a:moveTo>
                  <a:lnTo>
                    <a:pt x="2841" y="0"/>
                  </a:lnTo>
                  <a:lnTo>
                    <a:pt x="1294" y="2597"/>
                  </a:lnTo>
                  <a:lnTo>
                    <a:pt x="2" y="2599"/>
                  </a:lnTo>
                  <a:lnTo>
                    <a:pt x="0" y="18"/>
                  </a:lnTo>
                  <a:close/>
                </a:path>
              </a:pathLst>
            </a:custGeom>
            <a:blipFill dpi="0" rotWithShape="1">
              <a:blip r:embed="rId3"/>
              <a:srcRect/>
              <a:stretch>
                <a:fillRect r="-15708"/>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3305" name="Group 233"/>
          <p:cNvGrpSpPr>
            <a:grpSpLocks/>
          </p:cNvGrpSpPr>
          <p:nvPr/>
        </p:nvGrpSpPr>
        <p:grpSpPr bwMode="auto">
          <a:xfrm>
            <a:off x="9525" y="1395413"/>
            <a:ext cx="4256088" cy="4598987"/>
            <a:chOff x="0" y="1039"/>
            <a:chExt cx="2681" cy="2897"/>
          </a:xfrm>
        </p:grpSpPr>
        <p:pic>
          <p:nvPicPr>
            <p:cNvPr id="3292" name="Picture 220" descr="pan01"/>
            <p:cNvPicPr>
              <a:picLocks noChangeAspect="1" noChangeArrowheads="1"/>
            </p:cNvPicPr>
            <p:nvPr userDrawn="1"/>
          </p:nvPicPr>
          <p:blipFill>
            <a:blip r:embed="rId2">
              <a:extLst>
                <a:ext uri="{28A0092B-C50C-407E-A947-70E740481C1C}">
                  <a14:useLocalDpi xmlns:a14="http://schemas.microsoft.com/office/drawing/2010/main" val="0"/>
                </a:ext>
              </a:extLst>
            </a:blip>
            <a:srcRect l="51730" r="2339"/>
            <a:stretch>
              <a:fillRect/>
            </a:stretch>
          </p:blipFill>
          <p:spPr bwMode="gray">
            <a:xfrm>
              <a:off x="0" y="1039"/>
              <a:ext cx="2681" cy="2897"/>
            </a:xfrm>
            <a:prstGeom prst="rect">
              <a:avLst/>
            </a:prstGeom>
            <a:noFill/>
            <a:extLst>
              <a:ext uri="{909E8E84-426E-40DD-AFC4-6F175D3DCCD1}">
                <a14:hiddenFill xmlns:a14="http://schemas.microsoft.com/office/drawing/2010/main">
                  <a:solidFill>
                    <a:srgbClr val="FFFFFF"/>
                  </a:solidFill>
                </a14:hiddenFill>
              </a:ext>
            </a:extLst>
          </p:spPr>
        </p:pic>
        <p:sp>
          <p:nvSpPr>
            <p:cNvPr id="3293" name="Freeform 221" descr="wiz_gold04"/>
            <p:cNvSpPr>
              <a:spLocks/>
            </p:cNvSpPr>
            <p:nvPr userDrawn="1"/>
          </p:nvSpPr>
          <p:spPr bwMode="gray">
            <a:xfrm>
              <a:off x="0" y="1137"/>
              <a:ext cx="2537" cy="2600"/>
            </a:xfrm>
            <a:custGeom>
              <a:avLst/>
              <a:gdLst>
                <a:gd name="T0" fmla="*/ 0 w 2537"/>
                <a:gd name="T1" fmla="*/ 0 h 2600"/>
                <a:gd name="T2" fmla="*/ 2537 w 2537"/>
                <a:gd name="T3" fmla="*/ 1 h 2600"/>
                <a:gd name="T4" fmla="*/ 991 w 2537"/>
                <a:gd name="T5" fmla="*/ 2597 h 2600"/>
                <a:gd name="T6" fmla="*/ 0 w 2537"/>
                <a:gd name="T7" fmla="*/ 2600 h 2600"/>
                <a:gd name="T8" fmla="*/ 0 w 2537"/>
                <a:gd name="T9" fmla="*/ 0 h 2600"/>
              </a:gdLst>
              <a:ahLst/>
              <a:cxnLst>
                <a:cxn ang="0">
                  <a:pos x="T0" y="T1"/>
                </a:cxn>
                <a:cxn ang="0">
                  <a:pos x="T2" y="T3"/>
                </a:cxn>
                <a:cxn ang="0">
                  <a:pos x="T4" y="T5"/>
                </a:cxn>
                <a:cxn ang="0">
                  <a:pos x="T6" y="T7"/>
                </a:cxn>
                <a:cxn ang="0">
                  <a:pos x="T8" y="T9"/>
                </a:cxn>
              </a:cxnLst>
              <a:rect l="0" t="0" r="r" b="b"/>
              <a:pathLst>
                <a:path w="2537" h="2600">
                  <a:moveTo>
                    <a:pt x="0" y="0"/>
                  </a:moveTo>
                  <a:lnTo>
                    <a:pt x="2537" y="1"/>
                  </a:lnTo>
                  <a:lnTo>
                    <a:pt x="991" y="2597"/>
                  </a:lnTo>
                  <a:lnTo>
                    <a:pt x="0" y="2600"/>
                  </a:lnTo>
                  <a:lnTo>
                    <a:pt x="0" y="0"/>
                  </a:lnTo>
                  <a:close/>
                </a:path>
              </a:pathLst>
            </a:custGeom>
            <a:blipFill dpi="0" rotWithShape="1">
              <a:blip r:embed="rId4"/>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3304" name="Group 232"/>
          <p:cNvGrpSpPr>
            <a:grpSpLocks/>
          </p:cNvGrpSpPr>
          <p:nvPr/>
        </p:nvGrpSpPr>
        <p:grpSpPr bwMode="auto">
          <a:xfrm>
            <a:off x="-4763" y="304800"/>
            <a:ext cx="3821113" cy="5078413"/>
            <a:chOff x="-7" y="240"/>
            <a:chExt cx="2407" cy="3199"/>
          </a:xfrm>
        </p:grpSpPr>
        <p:pic>
          <p:nvPicPr>
            <p:cNvPr id="3295" name="Picture 223" descr="pan01"/>
            <p:cNvPicPr>
              <a:picLocks noChangeAspect="1" noChangeArrowheads="1"/>
            </p:cNvPicPr>
            <p:nvPr userDrawn="1"/>
          </p:nvPicPr>
          <p:blipFill>
            <a:blip r:embed="rId2">
              <a:extLst>
                <a:ext uri="{28A0092B-C50C-407E-A947-70E740481C1C}">
                  <a14:useLocalDpi xmlns:a14="http://schemas.microsoft.com/office/drawing/2010/main" val="0"/>
                </a:ext>
              </a:extLst>
            </a:blip>
            <a:srcRect l="60431" r="2339"/>
            <a:stretch>
              <a:fillRect/>
            </a:stretch>
          </p:blipFill>
          <p:spPr bwMode="gray">
            <a:xfrm>
              <a:off x="0" y="240"/>
              <a:ext cx="2400" cy="3199"/>
            </a:xfrm>
            <a:prstGeom prst="rect">
              <a:avLst/>
            </a:prstGeom>
            <a:noFill/>
            <a:extLst>
              <a:ext uri="{909E8E84-426E-40DD-AFC4-6F175D3DCCD1}">
                <a14:hiddenFill xmlns:a14="http://schemas.microsoft.com/office/drawing/2010/main">
                  <a:solidFill>
                    <a:srgbClr val="FFFFFF"/>
                  </a:solidFill>
                </a14:hiddenFill>
              </a:ext>
            </a:extLst>
          </p:spPr>
        </p:pic>
        <p:sp>
          <p:nvSpPr>
            <p:cNvPr id="3296" name="Freeform 224" descr="wiz_gold01"/>
            <p:cNvSpPr>
              <a:spLocks/>
            </p:cNvSpPr>
            <p:nvPr userDrawn="1"/>
          </p:nvSpPr>
          <p:spPr bwMode="gray">
            <a:xfrm>
              <a:off x="-7" y="348"/>
              <a:ext cx="2247" cy="2874"/>
            </a:xfrm>
            <a:custGeom>
              <a:avLst/>
              <a:gdLst>
                <a:gd name="T0" fmla="*/ 7 w 2247"/>
                <a:gd name="T1" fmla="*/ 0 h 2874"/>
                <a:gd name="T2" fmla="*/ 2247 w 2247"/>
                <a:gd name="T3" fmla="*/ 0 h 2874"/>
                <a:gd name="T4" fmla="*/ 540 w 2247"/>
                <a:gd name="T5" fmla="*/ 2868 h 2874"/>
                <a:gd name="T6" fmla="*/ 0 w 2247"/>
                <a:gd name="T7" fmla="*/ 2874 h 2874"/>
                <a:gd name="T8" fmla="*/ 7 w 2247"/>
                <a:gd name="T9" fmla="*/ 0 h 2874"/>
              </a:gdLst>
              <a:ahLst/>
              <a:cxnLst>
                <a:cxn ang="0">
                  <a:pos x="T0" y="T1"/>
                </a:cxn>
                <a:cxn ang="0">
                  <a:pos x="T2" y="T3"/>
                </a:cxn>
                <a:cxn ang="0">
                  <a:pos x="T4" y="T5"/>
                </a:cxn>
                <a:cxn ang="0">
                  <a:pos x="T6" y="T7"/>
                </a:cxn>
                <a:cxn ang="0">
                  <a:pos x="T8" y="T9"/>
                </a:cxn>
              </a:cxnLst>
              <a:rect l="0" t="0" r="r" b="b"/>
              <a:pathLst>
                <a:path w="2247" h="2874">
                  <a:moveTo>
                    <a:pt x="7" y="0"/>
                  </a:moveTo>
                  <a:lnTo>
                    <a:pt x="2247" y="0"/>
                  </a:lnTo>
                  <a:lnTo>
                    <a:pt x="540" y="2868"/>
                  </a:lnTo>
                  <a:lnTo>
                    <a:pt x="0" y="2874"/>
                  </a:lnTo>
                  <a:lnTo>
                    <a:pt x="7" y="0"/>
                  </a:lnTo>
                  <a:close/>
                </a:path>
              </a:pathLst>
            </a:custGeom>
            <a:blipFill dpi="0" rotWithShape="1">
              <a:blip r:embed="rId5"/>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074" name="Rectangle 2"/>
          <p:cNvSpPr>
            <a:spLocks noGrp="1" noChangeArrowheads="1"/>
          </p:cNvSpPr>
          <p:nvPr>
            <p:ph type="ctrTitle"/>
          </p:nvPr>
        </p:nvSpPr>
        <p:spPr>
          <a:xfrm>
            <a:off x="4267200" y="1981200"/>
            <a:ext cx="4724400" cy="2057400"/>
          </a:xfrm>
          <a:extLst>
            <a:ext uri="{AF507438-7753-43E0-B8FC-AC1667EBCBE1}">
              <a14:hiddenEffects xmlns:a14="http://schemas.microsoft.com/office/drawing/2010/main">
                <a:effectLst>
                  <a:outerShdw dist="45791" dir="3378596" algn="ctr" rotWithShape="0">
                    <a:schemeClr val="bg2">
                      <a:alpha val="50000"/>
                    </a:schemeClr>
                  </a:outerShdw>
                </a:effectLst>
              </a14:hiddenEffects>
            </a:ext>
          </a:extLst>
        </p:spPr>
        <p:txBody>
          <a:bodyPr/>
          <a:lstStyle>
            <a:lvl1pPr algn="r">
              <a:defRPr sz="4400"/>
            </a:lvl1pPr>
          </a:lstStyle>
          <a:p>
            <a:pPr lvl="0"/>
            <a:r>
              <a:rPr lang="zh-CN" altLang="en-US" noProof="0" smtClean="0"/>
              <a:t>单击此处编辑母版标题样式</a:t>
            </a:r>
            <a:endParaRPr lang="en-US" altLang="zh-CN" noProof="0" smtClean="0"/>
          </a:p>
        </p:txBody>
      </p:sp>
      <p:sp>
        <p:nvSpPr>
          <p:cNvPr id="3076" name="Rectangle 4"/>
          <p:cNvSpPr>
            <a:spLocks noGrp="1" noChangeArrowheads="1"/>
          </p:cNvSpPr>
          <p:nvPr>
            <p:ph type="dt" sz="half" idx="2"/>
          </p:nvPr>
        </p:nvSpPr>
        <p:spPr>
          <a:xfrm>
            <a:off x="304800" y="6400800"/>
            <a:ext cx="2133600" cy="320675"/>
          </a:xfrm>
        </p:spPr>
        <p:txBody>
          <a:bodyPr/>
          <a:lstStyle>
            <a:lvl1pPr algn="r">
              <a:defRPr>
                <a:latin typeface="+mj-lt"/>
              </a:defRPr>
            </a:lvl1pPr>
          </a:lstStyle>
          <a:p>
            <a:endParaRPr lang="en-US" altLang="zh-CN"/>
          </a:p>
        </p:txBody>
      </p:sp>
      <p:sp>
        <p:nvSpPr>
          <p:cNvPr id="3077" name="Rectangle 5"/>
          <p:cNvSpPr>
            <a:spLocks noGrp="1" noChangeArrowheads="1"/>
          </p:cNvSpPr>
          <p:nvPr>
            <p:ph type="ftr" sz="quarter" idx="3"/>
          </p:nvPr>
        </p:nvSpPr>
        <p:spPr>
          <a:xfrm>
            <a:off x="6172200" y="6400800"/>
            <a:ext cx="2895600" cy="320675"/>
          </a:xfrm>
        </p:spPr>
        <p:txBody>
          <a:bodyPr/>
          <a:lstStyle>
            <a:lvl1pPr algn="r">
              <a:defRPr>
                <a:latin typeface="+mj-lt"/>
              </a:defRPr>
            </a:lvl1pPr>
          </a:lstStyle>
          <a:p>
            <a:r>
              <a:rPr lang="en-US" altLang="zh-CN"/>
              <a:t>www.themegallery.com</a:t>
            </a:r>
          </a:p>
        </p:txBody>
      </p:sp>
      <p:sp>
        <p:nvSpPr>
          <p:cNvPr id="3078" name="Rectangle 6"/>
          <p:cNvSpPr>
            <a:spLocks noGrp="1" noChangeArrowheads="1"/>
          </p:cNvSpPr>
          <p:nvPr>
            <p:ph type="sldNum" sz="quarter" idx="4"/>
          </p:nvPr>
        </p:nvSpPr>
        <p:spPr>
          <a:xfrm>
            <a:off x="3733800" y="6400800"/>
            <a:ext cx="2133600" cy="320675"/>
          </a:xfrm>
        </p:spPr>
        <p:txBody>
          <a:bodyPr/>
          <a:lstStyle>
            <a:lvl1pPr>
              <a:defRPr>
                <a:latin typeface="+mj-lt"/>
              </a:defRPr>
            </a:lvl1pPr>
          </a:lstStyle>
          <a:p>
            <a:fld id="{23304A5D-B132-4DEF-B107-AEAD36FA2CF8}" type="slidenum">
              <a:rPr lang="en-US" altLang="zh-CN"/>
              <a:pPr/>
              <a:t>‹#›</a:t>
            </a:fld>
            <a:endParaRPr lang="en-US" altLang="zh-CN"/>
          </a:p>
        </p:txBody>
      </p:sp>
      <p:sp>
        <p:nvSpPr>
          <p:cNvPr id="3083" name="Text Box 11"/>
          <p:cNvSpPr txBox="1">
            <a:spLocks noChangeArrowheads="1"/>
          </p:cNvSpPr>
          <p:nvPr/>
        </p:nvSpPr>
        <p:spPr bwMode="gray">
          <a:xfrm>
            <a:off x="7924800" y="1295400"/>
            <a:ext cx="1098550"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02391" dir="11227501" algn="ctr" rotWithShape="0">
                    <a:schemeClr val="bg2">
                      <a:alpha val="50000"/>
                    </a:schemeClr>
                  </a:outerShdw>
                </a:effectLst>
              </a14:hiddenEffects>
            </a:ext>
          </a:extLst>
        </p:spPr>
        <p:txBody>
          <a:bodyPr>
            <a:spAutoFit/>
          </a:bodyPr>
          <a:lstStyle/>
          <a:p>
            <a:pPr algn="r">
              <a:spcBef>
                <a:spcPct val="50000"/>
              </a:spcBef>
            </a:pPr>
            <a:r>
              <a:rPr lang="en-US" altLang="zh-CN" sz="2200">
                <a:ea typeface="宋体" charset="-122"/>
              </a:rPr>
              <a:t>LOGO</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159"/>
                                        </p:tgtEl>
                                        <p:attrNameLst>
                                          <p:attrName>style.visibility</p:attrName>
                                        </p:attrNameLst>
                                      </p:cBhvr>
                                      <p:to>
                                        <p:strVal val="visible"/>
                                      </p:to>
                                    </p:set>
                                    <p:animEffect transition="in" filter="wipe(left)">
                                      <p:cBhvr>
                                        <p:cTn id="7" dur="500"/>
                                        <p:tgtEl>
                                          <p:spTgt spid="315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074"/>
                                        </p:tgtEl>
                                        <p:attrNameLst>
                                          <p:attrName>style.visibility</p:attrName>
                                        </p:attrNameLst>
                                      </p:cBhvr>
                                      <p:to>
                                        <p:strVal val="visible"/>
                                      </p:to>
                                    </p:set>
                                    <p:animEffect transition="in" filter="fade">
                                      <p:cBhvr>
                                        <p:cTn id="11" dur="500"/>
                                        <p:tgtEl>
                                          <p:spTgt spid="3074"/>
                                        </p:tgtEl>
                                      </p:cBhvr>
                                    </p:animEffect>
                                  </p:childTnLst>
                                </p:cTn>
                              </p:par>
                              <p:par>
                                <p:cTn id="12" presetID="22" presetClass="entr" presetSubtype="8" fill="hold" nodeType="withEffect">
                                  <p:stCondLst>
                                    <p:cond delay="0"/>
                                  </p:stCondLst>
                                  <p:childTnLst>
                                    <p:set>
                                      <p:cBhvr>
                                        <p:cTn id="13" dur="1" fill="hold">
                                          <p:stCondLst>
                                            <p:cond delay="0"/>
                                          </p:stCondLst>
                                        </p:cTn>
                                        <p:tgtEl>
                                          <p:spTgt spid="3306"/>
                                        </p:tgtEl>
                                        <p:attrNameLst>
                                          <p:attrName>style.visibility</p:attrName>
                                        </p:attrNameLst>
                                      </p:cBhvr>
                                      <p:to>
                                        <p:strVal val="visible"/>
                                      </p:to>
                                    </p:set>
                                    <p:animEffect transition="in" filter="wipe(left)">
                                      <p:cBhvr>
                                        <p:cTn id="14" dur="1000"/>
                                        <p:tgtEl>
                                          <p:spTgt spid="3306"/>
                                        </p:tgtEl>
                                      </p:cBhvr>
                                    </p:animEffect>
                                  </p:childTnLst>
                                </p:cTn>
                              </p:par>
                            </p:childTnLst>
                          </p:cTn>
                        </p:par>
                        <p:par>
                          <p:cTn id="15" fill="hold" nodeType="afterGroup">
                            <p:stCondLst>
                              <p:cond delay="1500"/>
                            </p:stCondLst>
                            <p:childTnLst>
                              <p:par>
                                <p:cTn id="16" presetID="22" presetClass="entr" presetSubtype="8" fill="hold" nodeType="afterEffect">
                                  <p:stCondLst>
                                    <p:cond delay="700"/>
                                  </p:stCondLst>
                                  <p:childTnLst>
                                    <p:set>
                                      <p:cBhvr>
                                        <p:cTn id="17" dur="1" fill="hold">
                                          <p:stCondLst>
                                            <p:cond delay="0"/>
                                          </p:stCondLst>
                                        </p:cTn>
                                        <p:tgtEl>
                                          <p:spTgt spid="3305"/>
                                        </p:tgtEl>
                                        <p:attrNameLst>
                                          <p:attrName>style.visibility</p:attrName>
                                        </p:attrNameLst>
                                      </p:cBhvr>
                                      <p:to>
                                        <p:strVal val="visible"/>
                                      </p:to>
                                    </p:set>
                                    <p:animEffect transition="in" filter="wipe(left)">
                                      <p:cBhvr>
                                        <p:cTn id="18" dur="1000"/>
                                        <p:tgtEl>
                                          <p:spTgt spid="3305"/>
                                        </p:tgtEl>
                                      </p:cBhvr>
                                    </p:animEffect>
                                  </p:childTnLst>
                                </p:cTn>
                              </p:par>
                            </p:childTnLst>
                          </p:cTn>
                        </p:par>
                        <p:par>
                          <p:cTn id="19" fill="hold" nodeType="afterGroup">
                            <p:stCondLst>
                              <p:cond delay="3200"/>
                            </p:stCondLst>
                            <p:childTnLst>
                              <p:par>
                                <p:cTn id="20" presetID="22" presetClass="entr" presetSubtype="8" fill="hold" nodeType="afterEffect">
                                  <p:stCondLst>
                                    <p:cond delay="600"/>
                                  </p:stCondLst>
                                  <p:childTnLst>
                                    <p:set>
                                      <p:cBhvr>
                                        <p:cTn id="21" dur="1" fill="hold">
                                          <p:stCondLst>
                                            <p:cond delay="0"/>
                                          </p:stCondLst>
                                        </p:cTn>
                                        <p:tgtEl>
                                          <p:spTgt spid="3304"/>
                                        </p:tgtEl>
                                        <p:attrNameLst>
                                          <p:attrName>style.visibility</p:attrName>
                                        </p:attrNameLst>
                                      </p:cBhvr>
                                      <p:to>
                                        <p:strVal val="visible"/>
                                      </p:to>
                                    </p:set>
                                    <p:animEffect transition="in" filter="wipe(left)">
                                      <p:cBhvr>
                                        <p:cTn id="22" dur="1000"/>
                                        <p:tgtEl>
                                          <p:spTgt spid="3304"/>
                                        </p:tgtEl>
                                      </p:cBhvr>
                                    </p:animEffect>
                                  </p:childTnLst>
                                </p:cTn>
                              </p:par>
                              <p:par>
                                <p:cTn id="23" presetID="18" presetClass="entr" presetSubtype="12" fill="hold" grpId="0" nodeType="withEffect">
                                  <p:stCondLst>
                                    <p:cond delay="1100"/>
                                  </p:stCondLst>
                                  <p:childTnLst>
                                    <p:set>
                                      <p:cBhvr>
                                        <p:cTn id="24" dur="1" fill="hold">
                                          <p:stCondLst>
                                            <p:cond delay="0"/>
                                          </p:stCondLst>
                                        </p:cTn>
                                        <p:tgtEl>
                                          <p:spTgt spid="3075">
                                            <p:txEl>
                                              <p:pRg st="0" end="0"/>
                                            </p:txEl>
                                          </p:spTgt>
                                        </p:tgtEl>
                                        <p:attrNameLst>
                                          <p:attrName>style.visibility</p:attrName>
                                        </p:attrNameLst>
                                      </p:cBhvr>
                                      <p:to>
                                        <p:strVal val="visible"/>
                                      </p:to>
                                    </p:set>
                                    <p:animEffect transition="in" filter="strips(downLeft)">
                                      <p:cBhvr>
                                        <p:cTn id="25" dur="500"/>
                                        <p:tgtEl>
                                          <p:spTgt spid="3075">
                                            <p:txEl>
                                              <p:pRg st="0" end="0"/>
                                            </p:txEl>
                                          </p:spTgt>
                                        </p:tgtEl>
                                      </p:cBhvr>
                                    </p:animEffect>
                                  </p:childTnLst>
                                </p:cTn>
                              </p:par>
                            </p:childTnLst>
                          </p:cTn>
                        </p:par>
                        <p:par>
                          <p:cTn id="26" fill="hold" nodeType="afterGroup">
                            <p:stCondLst>
                              <p:cond delay="4800"/>
                            </p:stCondLst>
                            <p:childTnLst>
                              <p:par>
                                <p:cTn id="27" presetID="10" presetClass="entr" presetSubtype="0" fill="hold" grpId="0" nodeType="afterEffect">
                                  <p:stCondLst>
                                    <p:cond delay="0"/>
                                  </p:stCondLst>
                                  <p:childTnLst>
                                    <p:set>
                                      <p:cBhvr>
                                        <p:cTn id="28" dur="1" fill="hold">
                                          <p:stCondLst>
                                            <p:cond delay="0"/>
                                          </p:stCondLst>
                                        </p:cTn>
                                        <p:tgtEl>
                                          <p:spTgt spid="3237"/>
                                        </p:tgtEl>
                                        <p:attrNameLst>
                                          <p:attrName>style.visibility</p:attrName>
                                        </p:attrNameLst>
                                      </p:cBhvr>
                                      <p:to>
                                        <p:strVal val="visible"/>
                                      </p:to>
                                    </p:set>
                                    <p:animEffect transition="in" filter="fade">
                                      <p:cBhvr>
                                        <p:cTn id="29" dur="500"/>
                                        <p:tgtEl>
                                          <p:spTgt spid="3237"/>
                                        </p:tgtEl>
                                      </p:cBhvr>
                                    </p:animEffect>
                                  </p:childTnLst>
                                </p:cTn>
                              </p:par>
                            </p:childTnLst>
                          </p:cTn>
                        </p:par>
                        <p:par>
                          <p:cTn id="30" fill="hold" nodeType="afterGroup">
                            <p:stCondLst>
                              <p:cond delay="5300"/>
                            </p:stCondLst>
                            <p:childTnLst>
                              <p:par>
                                <p:cTn id="31" presetID="10" presetClass="entr" presetSubtype="0" fill="hold" grpId="0" nodeType="afterEffect">
                                  <p:stCondLst>
                                    <p:cond delay="0"/>
                                  </p:stCondLst>
                                  <p:childTnLst>
                                    <p:set>
                                      <p:cBhvr>
                                        <p:cTn id="32" dur="1" fill="hold">
                                          <p:stCondLst>
                                            <p:cond delay="0"/>
                                          </p:stCondLst>
                                        </p:cTn>
                                        <p:tgtEl>
                                          <p:spTgt spid="3218"/>
                                        </p:tgtEl>
                                        <p:attrNameLst>
                                          <p:attrName>style.visibility</p:attrName>
                                        </p:attrNameLst>
                                      </p:cBhvr>
                                      <p:to>
                                        <p:strVal val="visible"/>
                                      </p:to>
                                    </p:set>
                                    <p:animEffect transition="in" filter="fade">
                                      <p:cBhvr>
                                        <p:cTn id="33" dur="500"/>
                                        <p:tgtEl>
                                          <p:spTgt spid="3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59" grpId="0" animBg="1"/>
      <p:bldP spid="3237" grpId="0" animBg="1"/>
      <p:bldP spid="3075" grpId="0" build="p">
        <p:tmplLst>
          <p:tmpl lvl="1">
            <p:tnLst>
              <p:par>
                <p:cTn presetID="18" presetClass="entr" presetSubtype="12" fill="hold" nodeType="withEffect">
                  <p:stCondLst>
                    <p:cond delay="1100"/>
                  </p:stCondLst>
                  <p:childTnLst>
                    <p:set>
                      <p:cBhvr>
                        <p:cTn dur="1" fill="hold">
                          <p:stCondLst>
                            <p:cond delay="0"/>
                          </p:stCondLst>
                        </p:cTn>
                        <p:tgtEl>
                          <p:spTgt spid="3075"/>
                        </p:tgtEl>
                        <p:attrNameLst>
                          <p:attrName>style.visibility</p:attrName>
                        </p:attrNameLst>
                      </p:cBhvr>
                      <p:to>
                        <p:strVal val="visible"/>
                      </p:to>
                    </p:set>
                    <p:animEffect transition="in" filter="strips(downLeft)">
                      <p:cBhvr>
                        <p:cTn dur="500"/>
                        <p:tgtEl>
                          <p:spTgt spid="3075"/>
                        </p:tgtEl>
                      </p:cBhvr>
                    </p:animEffect>
                  </p:childTnLst>
                </p:cTn>
              </p:par>
            </p:tnLst>
          </p:tmpl>
        </p:tmplLst>
      </p:bldP>
      <p:bldP spid="3218" grpId="0" animBg="1"/>
      <p:bldP spid="3074"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11C1ACA9-624E-4D3A-85F8-E47E520A2A37}" type="slidenum">
              <a:rPr lang="en-US" altLang="zh-CN"/>
              <a:pPr/>
              <a:t>‹#›</a:t>
            </a:fld>
            <a:endParaRPr lang="en-US" altLang="zh-CN"/>
          </a:p>
        </p:txBody>
      </p:sp>
    </p:spTree>
    <p:extLst>
      <p:ext uri="{BB962C8B-B14F-4D97-AF65-F5344CB8AC3E}">
        <p14:creationId xmlns:p14="http://schemas.microsoft.com/office/powerpoint/2010/main" val="32002573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600"/>
            <a:ext cx="2057400" cy="6096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28600"/>
            <a:ext cx="6019800" cy="60960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C763F902-2DE4-4152-9865-F6599D96B608}" type="slidenum">
              <a:rPr lang="en-US" altLang="zh-CN"/>
              <a:pPr/>
              <a:t>‹#›</a:t>
            </a:fld>
            <a:endParaRPr lang="en-US" altLang="zh-CN"/>
          </a:p>
        </p:txBody>
      </p:sp>
    </p:spTree>
    <p:extLst>
      <p:ext uri="{BB962C8B-B14F-4D97-AF65-F5344CB8AC3E}">
        <p14:creationId xmlns:p14="http://schemas.microsoft.com/office/powerpoint/2010/main" val="2589888714"/>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724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724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6467475"/>
            <a:ext cx="2133600" cy="301625"/>
          </a:xfrm>
        </p:spPr>
        <p:txBody>
          <a:bodyPr/>
          <a:lstStyle>
            <a:lvl1pPr>
              <a:defRPr/>
            </a:lvl1pPr>
          </a:lstStyle>
          <a:p>
            <a:endParaRPr lang="en-US" altLang="zh-CN"/>
          </a:p>
        </p:txBody>
      </p:sp>
      <p:sp>
        <p:nvSpPr>
          <p:cNvPr id="6" name="页脚占位符 5"/>
          <p:cNvSpPr>
            <a:spLocks noGrp="1"/>
          </p:cNvSpPr>
          <p:nvPr>
            <p:ph type="ftr" sz="quarter" idx="11"/>
          </p:nvPr>
        </p:nvSpPr>
        <p:spPr>
          <a:xfrm>
            <a:off x="3124200" y="6467475"/>
            <a:ext cx="2895600" cy="301625"/>
          </a:xfrm>
        </p:spPr>
        <p:txBody>
          <a:bodyPr/>
          <a:lstStyle>
            <a:lvl1pPr>
              <a:defRPr/>
            </a:lvl1pPr>
          </a:lstStyle>
          <a:p>
            <a:endParaRPr lang="en-US" altLang="zh-CN"/>
          </a:p>
        </p:txBody>
      </p:sp>
      <p:sp>
        <p:nvSpPr>
          <p:cNvPr id="7" name="灯片编号占位符 6"/>
          <p:cNvSpPr>
            <a:spLocks noGrp="1"/>
          </p:cNvSpPr>
          <p:nvPr>
            <p:ph type="sldNum" sz="quarter" idx="12"/>
          </p:nvPr>
        </p:nvSpPr>
        <p:spPr>
          <a:xfrm>
            <a:off x="6553200" y="6467475"/>
            <a:ext cx="2133600" cy="301625"/>
          </a:xfrm>
        </p:spPr>
        <p:txBody>
          <a:bodyPr/>
          <a:lstStyle>
            <a:lvl1pPr>
              <a:defRPr/>
            </a:lvl1pPr>
          </a:lstStyle>
          <a:p>
            <a:fld id="{A7E4D5FF-195B-47AF-8312-E25032DAB6FB}" type="slidenum">
              <a:rPr lang="en-US" altLang="zh-CN"/>
              <a:pPr/>
              <a:t>‹#›</a:t>
            </a:fld>
            <a:endParaRPr lang="en-US" altLang="zh-CN"/>
          </a:p>
        </p:txBody>
      </p:sp>
    </p:spTree>
    <p:extLst>
      <p:ext uri="{BB962C8B-B14F-4D97-AF65-F5344CB8AC3E}">
        <p14:creationId xmlns:p14="http://schemas.microsoft.com/office/powerpoint/2010/main" val="13237512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smtClean="0"/>
              <a:t>单击此处编辑母版标题样式</a:t>
            </a:r>
            <a:endParaRPr lang="zh-CN" altLang="en-US"/>
          </a:p>
        </p:txBody>
      </p:sp>
      <p:sp>
        <p:nvSpPr>
          <p:cNvPr id="3" name="图表占位符 2"/>
          <p:cNvSpPr>
            <a:spLocks noGrp="1"/>
          </p:cNvSpPr>
          <p:nvPr>
            <p:ph type="chart" idx="1"/>
          </p:nvPr>
        </p:nvSpPr>
        <p:spPr>
          <a:xfrm>
            <a:off x="457200" y="1600200"/>
            <a:ext cx="8229600" cy="4724400"/>
          </a:xfrm>
        </p:spPr>
        <p:txBody>
          <a:bodyPr/>
          <a:lstStyle/>
          <a:p>
            <a:r>
              <a:rPr lang="zh-CN" altLang="en-US" smtClean="0"/>
              <a:t>单击图标添加图表</a:t>
            </a:r>
            <a:endParaRPr lang="zh-CN" altLang="en-US"/>
          </a:p>
        </p:txBody>
      </p:sp>
      <p:sp>
        <p:nvSpPr>
          <p:cNvPr id="4" name="日期占位符 3"/>
          <p:cNvSpPr>
            <a:spLocks noGrp="1"/>
          </p:cNvSpPr>
          <p:nvPr>
            <p:ph type="dt" sz="half" idx="10"/>
          </p:nvPr>
        </p:nvSpPr>
        <p:spPr>
          <a:xfrm>
            <a:off x="457200" y="6467475"/>
            <a:ext cx="2133600" cy="301625"/>
          </a:xfrm>
        </p:spPr>
        <p:txBody>
          <a:bodyPr/>
          <a:lstStyle>
            <a:lvl1pPr>
              <a:defRPr/>
            </a:lvl1pPr>
          </a:lstStyle>
          <a:p>
            <a:endParaRPr lang="en-US" altLang="zh-CN"/>
          </a:p>
        </p:txBody>
      </p:sp>
      <p:sp>
        <p:nvSpPr>
          <p:cNvPr id="5" name="页脚占位符 4"/>
          <p:cNvSpPr>
            <a:spLocks noGrp="1"/>
          </p:cNvSpPr>
          <p:nvPr>
            <p:ph type="ftr" sz="quarter" idx="11"/>
          </p:nvPr>
        </p:nvSpPr>
        <p:spPr>
          <a:xfrm>
            <a:off x="3124200" y="6467475"/>
            <a:ext cx="2895600" cy="301625"/>
          </a:xfrm>
        </p:spPr>
        <p:txBody>
          <a:bodyPr/>
          <a:lstStyle>
            <a:lvl1pPr>
              <a:defRPr/>
            </a:lvl1pPr>
          </a:lstStyle>
          <a:p>
            <a:endParaRPr lang="en-US" altLang="zh-CN"/>
          </a:p>
        </p:txBody>
      </p:sp>
      <p:sp>
        <p:nvSpPr>
          <p:cNvPr id="6" name="灯片编号占位符 5"/>
          <p:cNvSpPr>
            <a:spLocks noGrp="1"/>
          </p:cNvSpPr>
          <p:nvPr>
            <p:ph type="sldNum" sz="quarter" idx="12"/>
          </p:nvPr>
        </p:nvSpPr>
        <p:spPr>
          <a:xfrm>
            <a:off x="6553200" y="6467475"/>
            <a:ext cx="2133600" cy="301625"/>
          </a:xfrm>
        </p:spPr>
        <p:txBody>
          <a:bodyPr/>
          <a:lstStyle>
            <a:lvl1pPr>
              <a:defRPr/>
            </a:lvl1pPr>
          </a:lstStyle>
          <a:p>
            <a:fld id="{B5FB90F5-065C-472E-A953-26FFA5BADA9F}" type="slidenum">
              <a:rPr lang="en-US" altLang="zh-CN"/>
              <a:pPr/>
              <a:t>‹#›</a:t>
            </a:fld>
            <a:endParaRPr lang="en-US" altLang="zh-CN"/>
          </a:p>
        </p:txBody>
      </p:sp>
    </p:spTree>
    <p:extLst>
      <p:ext uri="{BB962C8B-B14F-4D97-AF65-F5344CB8AC3E}">
        <p14:creationId xmlns:p14="http://schemas.microsoft.com/office/powerpoint/2010/main" val="333578525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600200"/>
            <a:ext cx="8229600" cy="4724400"/>
          </a:xfrm>
        </p:spPr>
        <p:txBody>
          <a:bodyPr/>
          <a:lstStyle/>
          <a:p>
            <a:r>
              <a:rPr lang="zh-CN" altLang="en-US" smtClean="0"/>
              <a:t>单击图标添加表格</a:t>
            </a:r>
            <a:endParaRPr lang="zh-CN" altLang="en-US"/>
          </a:p>
        </p:txBody>
      </p:sp>
      <p:sp>
        <p:nvSpPr>
          <p:cNvPr id="4" name="日期占位符 3"/>
          <p:cNvSpPr>
            <a:spLocks noGrp="1"/>
          </p:cNvSpPr>
          <p:nvPr>
            <p:ph type="dt" sz="half" idx="10"/>
          </p:nvPr>
        </p:nvSpPr>
        <p:spPr>
          <a:xfrm>
            <a:off x="457200" y="6467475"/>
            <a:ext cx="2133600" cy="301625"/>
          </a:xfrm>
        </p:spPr>
        <p:txBody>
          <a:bodyPr/>
          <a:lstStyle>
            <a:lvl1pPr>
              <a:defRPr/>
            </a:lvl1pPr>
          </a:lstStyle>
          <a:p>
            <a:endParaRPr lang="en-US" altLang="zh-CN"/>
          </a:p>
        </p:txBody>
      </p:sp>
      <p:sp>
        <p:nvSpPr>
          <p:cNvPr id="5" name="页脚占位符 4"/>
          <p:cNvSpPr>
            <a:spLocks noGrp="1"/>
          </p:cNvSpPr>
          <p:nvPr>
            <p:ph type="ftr" sz="quarter" idx="11"/>
          </p:nvPr>
        </p:nvSpPr>
        <p:spPr>
          <a:xfrm>
            <a:off x="3124200" y="6467475"/>
            <a:ext cx="2895600" cy="301625"/>
          </a:xfrm>
        </p:spPr>
        <p:txBody>
          <a:bodyPr/>
          <a:lstStyle>
            <a:lvl1pPr>
              <a:defRPr/>
            </a:lvl1pPr>
          </a:lstStyle>
          <a:p>
            <a:endParaRPr lang="en-US" altLang="zh-CN"/>
          </a:p>
        </p:txBody>
      </p:sp>
      <p:sp>
        <p:nvSpPr>
          <p:cNvPr id="6" name="灯片编号占位符 5"/>
          <p:cNvSpPr>
            <a:spLocks noGrp="1"/>
          </p:cNvSpPr>
          <p:nvPr>
            <p:ph type="sldNum" sz="quarter" idx="12"/>
          </p:nvPr>
        </p:nvSpPr>
        <p:spPr>
          <a:xfrm>
            <a:off x="6553200" y="6467475"/>
            <a:ext cx="2133600" cy="301625"/>
          </a:xfrm>
        </p:spPr>
        <p:txBody>
          <a:bodyPr/>
          <a:lstStyle>
            <a:lvl1pPr>
              <a:defRPr/>
            </a:lvl1pPr>
          </a:lstStyle>
          <a:p>
            <a:fld id="{3A59EE80-EE21-449F-8CE8-B655959C1F23}" type="slidenum">
              <a:rPr lang="en-US" altLang="zh-CN"/>
              <a:pPr/>
              <a:t>‹#›</a:t>
            </a:fld>
            <a:endParaRPr lang="en-US" altLang="zh-CN"/>
          </a:p>
        </p:txBody>
      </p:sp>
    </p:spTree>
    <p:extLst>
      <p:ext uri="{BB962C8B-B14F-4D97-AF65-F5344CB8AC3E}">
        <p14:creationId xmlns:p14="http://schemas.microsoft.com/office/powerpoint/2010/main" val="3480561306"/>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showMasterPhAnim="0" type="title" preserve="1">
  <p:cSld name="标题幻灯片">
    <p:spTree>
      <p:nvGrpSpPr>
        <p:cNvPr id="1" name=""/>
        <p:cNvGrpSpPr/>
        <p:nvPr/>
      </p:nvGrpSpPr>
      <p:grpSpPr>
        <a:xfrm>
          <a:off x="0" y="0"/>
          <a:ext cx="0" cy="0"/>
          <a:chOff x="0" y="0"/>
          <a:chExt cx="0" cy="0"/>
        </a:xfrm>
      </p:grpSpPr>
      <p:grpSp>
        <p:nvGrpSpPr>
          <p:cNvPr id="2" name="Group 191"/>
          <p:cNvGrpSpPr>
            <a:grpSpLocks/>
          </p:cNvGrpSpPr>
          <p:nvPr/>
        </p:nvGrpSpPr>
        <p:grpSpPr bwMode="auto">
          <a:xfrm>
            <a:off x="434975" y="4763"/>
            <a:ext cx="8015288" cy="6853237"/>
            <a:chOff x="274" y="10"/>
            <a:chExt cx="5049" cy="4310"/>
          </a:xfrm>
        </p:grpSpPr>
        <p:sp>
          <p:nvSpPr>
            <p:cNvPr id="3198" name="Line 126"/>
            <p:cNvSpPr>
              <a:spLocks noChangeShapeType="1"/>
            </p:cNvSpPr>
            <p:nvPr userDrawn="1"/>
          </p:nvSpPr>
          <p:spPr bwMode="gray">
            <a:xfrm>
              <a:off x="3479"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09" name="Line 137"/>
            <p:cNvSpPr>
              <a:spLocks noChangeShapeType="1"/>
            </p:cNvSpPr>
            <p:nvPr userDrawn="1"/>
          </p:nvSpPr>
          <p:spPr bwMode="gray">
            <a:xfrm>
              <a:off x="3929"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1" name="Line 139"/>
            <p:cNvSpPr>
              <a:spLocks noChangeShapeType="1"/>
            </p:cNvSpPr>
            <p:nvPr userDrawn="1"/>
          </p:nvSpPr>
          <p:spPr bwMode="gray">
            <a:xfrm>
              <a:off x="4395"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2" name="Line 140"/>
            <p:cNvSpPr>
              <a:spLocks noChangeShapeType="1"/>
            </p:cNvSpPr>
            <p:nvPr userDrawn="1"/>
          </p:nvSpPr>
          <p:spPr bwMode="gray">
            <a:xfrm>
              <a:off x="4845"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5" name="Line 143"/>
            <p:cNvSpPr>
              <a:spLocks noChangeShapeType="1"/>
            </p:cNvSpPr>
            <p:nvPr userDrawn="1"/>
          </p:nvSpPr>
          <p:spPr bwMode="gray">
            <a:xfrm>
              <a:off x="5302"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9" name="Line 147"/>
            <p:cNvSpPr>
              <a:spLocks noChangeShapeType="1"/>
            </p:cNvSpPr>
            <p:nvPr userDrawn="1"/>
          </p:nvSpPr>
          <p:spPr bwMode="gray">
            <a:xfrm>
              <a:off x="1651"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21" name="Line 149"/>
            <p:cNvSpPr>
              <a:spLocks noChangeShapeType="1"/>
            </p:cNvSpPr>
            <p:nvPr userDrawn="1"/>
          </p:nvSpPr>
          <p:spPr bwMode="gray">
            <a:xfrm>
              <a:off x="2101"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23" name="Line 151"/>
            <p:cNvSpPr>
              <a:spLocks noChangeShapeType="1"/>
            </p:cNvSpPr>
            <p:nvPr userDrawn="1"/>
          </p:nvSpPr>
          <p:spPr bwMode="gray">
            <a:xfrm>
              <a:off x="2567"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24" name="Line 152"/>
            <p:cNvSpPr>
              <a:spLocks noChangeShapeType="1"/>
            </p:cNvSpPr>
            <p:nvPr userDrawn="1"/>
          </p:nvSpPr>
          <p:spPr bwMode="gray">
            <a:xfrm>
              <a:off x="3017"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30" name="Line 158"/>
            <p:cNvSpPr>
              <a:spLocks noChangeShapeType="1"/>
            </p:cNvSpPr>
            <p:nvPr userDrawn="1"/>
          </p:nvSpPr>
          <p:spPr bwMode="gray">
            <a:xfrm>
              <a:off x="274"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32" name="Line 160"/>
            <p:cNvSpPr>
              <a:spLocks noChangeShapeType="1"/>
            </p:cNvSpPr>
            <p:nvPr userDrawn="1"/>
          </p:nvSpPr>
          <p:spPr bwMode="gray">
            <a:xfrm>
              <a:off x="740"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33" name="Line 161"/>
            <p:cNvSpPr>
              <a:spLocks noChangeShapeType="1"/>
            </p:cNvSpPr>
            <p:nvPr userDrawn="1"/>
          </p:nvSpPr>
          <p:spPr bwMode="gray">
            <a:xfrm>
              <a:off x="1190"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159" name="Rectangle 87"/>
          <p:cNvSpPr>
            <a:spLocks noChangeArrowheads="1"/>
          </p:cNvSpPr>
          <p:nvPr/>
        </p:nvSpPr>
        <p:spPr bwMode="gray">
          <a:xfrm>
            <a:off x="0" y="1795463"/>
            <a:ext cx="9144000" cy="2503487"/>
          </a:xfrm>
          <a:prstGeom prst="rect">
            <a:avLst/>
          </a:prstGeom>
          <a:gradFill rotWithShape="1">
            <a:gsLst>
              <a:gs pos="0">
                <a:schemeClr val="tx2">
                  <a:gamma/>
                  <a:shade val="46275"/>
                  <a:invGamma/>
                </a:schemeClr>
              </a:gs>
              <a:gs pos="100000">
                <a:schemeClr val="tx2"/>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7" name="Rectangle 165"/>
          <p:cNvSpPr>
            <a:spLocks noChangeArrowheads="1"/>
          </p:cNvSpPr>
          <p:nvPr/>
        </p:nvSpPr>
        <p:spPr bwMode="gray">
          <a:xfrm>
            <a:off x="5553075" y="5576888"/>
            <a:ext cx="712788" cy="644525"/>
          </a:xfrm>
          <a:prstGeom prst="rect">
            <a:avLst/>
          </a:prstGeom>
          <a:solidFill>
            <a:schemeClr val="accent2">
              <a:alpha val="3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8" name="Rectangle 166"/>
          <p:cNvSpPr>
            <a:spLocks noChangeArrowheads="1"/>
          </p:cNvSpPr>
          <p:nvPr/>
        </p:nvSpPr>
        <p:spPr bwMode="gray">
          <a:xfrm>
            <a:off x="7007225" y="5588000"/>
            <a:ext cx="725488"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9" name="Rectangle 167"/>
          <p:cNvSpPr>
            <a:spLocks noChangeArrowheads="1"/>
          </p:cNvSpPr>
          <p:nvPr/>
        </p:nvSpPr>
        <p:spPr bwMode="gray">
          <a:xfrm>
            <a:off x="6269038" y="4943475"/>
            <a:ext cx="725487" cy="636588"/>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0" name="Rectangle 168"/>
          <p:cNvSpPr>
            <a:spLocks noChangeArrowheads="1"/>
          </p:cNvSpPr>
          <p:nvPr/>
        </p:nvSpPr>
        <p:spPr bwMode="gray">
          <a:xfrm>
            <a:off x="8447088" y="5588000"/>
            <a:ext cx="696912"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2" name="Rectangle 170"/>
          <p:cNvSpPr>
            <a:spLocks noChangeArrowheads="1"/>
          </p:cNvSpPr>
          <p:nvPr/>
        </p:nvSpPr>
        <p:spPr bwMode="gray">
          <a:xfrm>
            <a:off x="2651125" y="5588000"/>
            <a:ext cx="725488"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3" name="Rectangle 171"/>
          <p:cNvSpPr>
            <a:spLocks noChangeArrowheads="1"/>
          </p:cNvSpPr>
          <p:nvPr/>
        </p:nvSpPr>
        <p:spPr bwMode="gray">
          <a:xfrm>
            <a:off x="4105275" y="5588000"/>
            <a:ext cx="725488"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4" name="Rectangle 172"/>
          <p:cNvSpPr>
            <a:spLocks noChangeArrowheads="1"/>
          </p:cNvSpPr>
          <p:nvPr/>
        </p:nvSpPr>
        <p:spPr bwMode="gray">
          <a:xfrm>
            <a:off x="3367088" y="4943475"/>
            <a:ext cx="725487" cy="636588"/>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5" name="Rectangle 173"/>
          <p:cNvSpPr>
            <a:spLocks noChangeArrowheads="1"/>
          </p:cNvSpPr>
          <p:nvPr/>
        </p:nvSpPr>
        <p:spPr bwMode="gray">
          <a:xfrm>
            <a:off x="4818063" y="4943475"/>
            <a:ext cx="725487" cy="636588"/>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6" name="Rectangle 174"/>
          <p:cNvSpPr>
            <a:spLocks noChangeArrowheads="1"/>
          </p:cNvSpPr>
          <p:nvPr/>
        </p:nvSpPr>
        <p:spPr bwMode="gray">
          <a:xfrm>
            <a:off x="1917700" y="4943475"/>
            <a:ext cx="725488" cy="636588"/>
          </a:xfrm>
          <a:prstGeom prst="rect">
            <a:avLst/>
          </a:prstGeom>
          <a:solidFill>
            <a:schemeClr val="accent2">
              <a:alpha val="2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7" name="Rectangle 175"/>
          <p:cNvSpPr>
            <a:spLocks noChangeArrowheads="1"/>
          </p:cNvSpPr>
          <p:nvPr/>
        </p:nvSpPr>
        <p:spPr bwMode="gray">
          <a:xfrm>
            <a:off x="5541963" y="4310063"/>
            <a:ext cx="725487" cy="636587"/>
          </a:xfrm>
          <a:prstGeom prst="rect">
            <a:avLst/>
          </a:prstGeom>
          <a:solidFill>
            <a:schemeClr val="accent2">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8" name="Rectangle 176"/>
          <p:cNvSpPr>
            <a:spLocks noChangeArrowheads="1"/>
          </p:cNvSpPr>
          <p:nvPr/>
        </p:nvSpPr>
        <p:spPr bwMode="gray">
          <a:xfrm>
            <a:off x="6996113" y="4300538"/>
            <a:ext cx="725487" cy="646112"/>
          </a:xfrm>
          <a:prstGeom prst="rect">
            <a:avLst/>
          </a:prstGeom>
          <a:solidFill>
            <a:schemeClr val="accent2">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9" name="Rectangle 177"/>
          <p:cNvSpPr>
            <a:spLocks noChangeArrowheads="1"/>
          </p:cNvSpPr>
          <p:nvPr/>
        </p:nvSpPr>
        <p:spPr bwMode="gray">
          <a:xfrm>
            <a:off x="8435975" y="4300538"/>
            <a:ext cx="703263" cy="646112"/>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0" name="Rectangle 178"/>
          <p:cNvSpPr>
            <a:spLocks noChangeArrowheads="1"/>
          </p:cNvSpPr>
          <p:nvPr/>
        </p:nvSpPr>
        <p:spPr bwMode="gray">
          <a:xfrm>
            <a:off x="4105275" y="4310063"/>
            <a:ext cx="725488" cy="636587"/>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7" name="Rectangle 185"/>
          <p:cNvSpPr>
            <a:spLocks noChangeArrowheads="1"/>
          </p:cNvSpPr>
          <p:nvPr/>
        </p:nvSpPr>
        <p:spPr bwMode="gray">
          <a:xfrm>
            <a:off x="7720013" y="6221413"/>
            <a:ext cx="725487"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8" name="Rectangle 186"/>
          <p:cNvSpPr>
            <a:spLocks noChangeArrowheads="1"/>
          </p:cNvSpPr>
          <p:nvPr/>
        </p:nvSpPr>
        <p:spPr bwMode="gray">
          <a:xfrm>
            <a:off x="3371850" y="6221413"/>
            <a:ext cx="728663"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9" name="Rectangle 187"/>
          <p:cNvSpPr>
            <a:spLocks noChangeArrowheads="1"/>
          </p:cNvSpPr>
          <p:nvPr/>
        </p:nvSpPr>
        <p:spPr bwMode="gray">
          <a:xfrm>
            <a:off x="4826000" y="6221413"/>
            <a:ext cx="725488"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0" name="Rectangle 188"/>
          <p:cNvSpPr>
            <a:spLocks noChangeArrowheads="1"/>
          </p:cNvSpPr>
          <p:nvPr/>
        </p:nvSpPr>
        <p:spPr bwMode="gray">
          <a:xfrm>
            <a:off x="1920875" y="6221413"/>
            <a:ext cx="725488"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 name="Group 206"/>
          <p:cNvGrpSpPr>
            <a:grpSpLocks/>
          </p:cNvGrpSpPr>
          <p:nvPr/>
        </p:nvGrpSpPr>
        <p:grpSpPr bwMode="auto">
          <a:xfrm>
            <a:off x="0" y="533400"/>
            <a:ext cx="9144000" cy="5689600"/>
            <a:chOff x="0" y="336"/>
            <a:chExt cx="5760" cy="3584"/>
          </a:xfrm>
        </p:grpSpPr>
        <p:sp>
          <p:nvSpPr>
            <p:cNvPr id="3264" name="Line 192"/>
            <p:cNvSpPr>
              <a:spLocks noChangeShapeType="1"/>
            </p:cNvSpPr>
            <p:nvPr userDrawn="1"/>
          </p:nvSpPr>
          <p:spPr bwMode="gray">
            <a:xfrm flipH="1">
              <a:off x="0" y="336"/>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5" name="Line 193"/>
            <p:cNvSpPr>
              <a:spLocks noChangeShapeType="1"/>
            </p:cNvSpPr>
            <p:nvPr userDrawn="1"/>
          </p:nvSpPr>
          <p:spPr bwMode="gray">
            <a:xfrm flipH="1">
              <a:off x="0" y="733"/>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6" name="Line 194"/>
            <p:cNvSpPr>
              <a:spLocks noChangeShapeType="1"/>
            </p:cNvSpPr>
            <p:nvPr userDrawn="1"/>
          </p:nvSpPr>
          <p:spPr bwMode="gray">
            <a:xfrm flipH="1">
              <a:off x="0" y="1123"/>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7" name="Line 195"/>
            <p:cNvSpPr>
              <a:spLocks noChangeShapeType="1"/>
            </p:cNvSpPr>
            <p:nvPr userDrawn="1"/>
          </p:nvSpPr>
          <p:spPr bwMode="gray">
            <a:xfrm flipH="1">
              <a:off x="0" y="2707"/>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8" name="Line 196"/>
            <p:cNvSpPr>
              <a:spLocks noChangeShapeType="1"/>
            </p:cNvSpPr>
            <p:nvPr userDrawn="1"/>
          </p:nvSpPr>
          <p:spPr bwMode="gray">
            <a:xfrm flipH="1">
              <a:off x="0" y="3111"/>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9" name="Line 197"/>
            <p:cNvSpPr>
              <a:spLocks noChangeShapeType="1"/>
            </p:cNvSpPr>
            <p:nvPr userDrawn="1"/>
          </p:nvSpPr>
          <p:spPr bwMode="gray">
            <a:xfrm flipH="1">
              <a:off x="0" y="3516"/>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70" name="Line 198"/>
            <p:cNvSpPr>
              <a:spLocks noChangeShapeType="1"/>
            </p:cNvSpPr>
            <p:nvPr userDrawn="1"/>
          </p:nvSpPr>
          <p:spPr bwMode="gray">
            <a:xfrm flipH="1">
              <a:off x="0" y="3920"/>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075" name="Rectangle 3"/>
          <p:cNvSpPr>
            <a:spLocks noGrp="1" noChangeArrowheads="1"/>
          </p:cNvSpPr>
          <p:nvPr>
            <p:ph type="subTitle" idx="1"/>
          </p:nvPr>
        </p:nvSpPr>
        <p:spPr>
          <a:xfrm>
            <a:off x="4572000" y="4343400"/>
            <a:ext cx="4419600" cy="609600"/>
          </a:xfrm>
          <a:extLst>
            <a:ext uri="{AF507438-7753-43E0-B8FC-AC1667EBCBE1}">
              <a14:hiddenEffects xmlns:a14="http://schemas.microsoft.com/office/drawing/2010/main">
                <a:effectLst>
                  <a:outerShdw algn="ctr" rotWithShape="0">
                    <a:srgbClr val="FFFFFF">
                      <a:alpha val="50000"/>
                    </a:srgbClr>
                  </a:outerShdw>
                </a:effectLst>
              </a14:hiddenEffects>
            </a:ext>
          </a:extLst>
        </p:spPr>
        <p:txBody>
          <a:bodyPr/>
          <a:lstStyle>
            <a:lvl1pPr marL="0" indent="0" algn="r">
              <a:buFontTx/>
              <a:buNone/>
              <a:defRPr sz="2000"/>
            </a:lvl1pPr>
          </a:lstStyle>
          <a:p>
            <a:pPr lvl="0"/>
            <a:r>
              <a:rPr lang="zh-CN" altLang="en-US" noProof="0" smtClean="0"/>
              <a:t>单击此处编辑母版副标题样式</a:t>
            </a:r>
            <a:endParaRPr lang="en-US" altLang="zh-CN" noProof="0" smtClean="0"/>
          </a:p>
        </p:txBody>
      </p:sp>
      <p:sp>
        <p:nvSpPr>
          <p:cNvPr id="3210" name="Rectangle 138"/>
          <p:cNvSpPr>
            <a:spLocks noChangeArrowheads="1"/>
          </p:cNvSpPr>
          <p:nvPr/>
        </p:nvSpPr>
        <p:spPr bwMode="gray">
          <a:xfrm>
            <a:off x="5524500" y="534988"/>
            <a:ext cx="725488"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13" name="Rectangle 141"/>
          <p:cNvSpPr>
            <a:spLocks noChangeArrowheads="1"/>
          </p:cNvSpPr>
          <p:nvPr/>
        </p:nvSpPr>
        <p:spPr bwMode="gray">
          <a:xfrm>
            <a:off x="6978650" y="534988"/>
            <a:ext cx="725488"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18" name="Rectangle 146"/>
          <p:cNvSpPr>
            <a:spLocks noChangeArrowheads="1"/>
          </p:cNvSpPr>
          <p:nvPr/>
        </p:nvSpPr>
        <p:spPr bwMode="gray">
          <a:xfrm>
            <a:off x="7691438" y="4763"/>
            <a:ext cx="725487" cy="522287"/>
          </a:xfrm>
          <a:prstGeom prst="rect">
            <a:avLst/>
          </a:prstGeom>
          <a:solidFill>
            <a:schemeClr val="folHlink">
              <a:alpha val="3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25" name="Rectangle 153"/>
          <p:cNvSpPr>
            <a:spLocks noChangeArrowheads="1"/>
          </p:cNvSpPr>
          <p:nvPr/>
        </p:nvSpPr>
        <p:spPr bwMode="gray">
          <a:xfrm>
            <a:off x="4076700" y="534988"/>
            <a:ext cx="725488"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27" name="Rectangle 155"/>
          <p:cNvSpPr>
            <a:spLocks noChangeArrowheads="1"/>
          </p:cNvSpPr>
          <p:nvPr/>
        </p:nvSpPr>
        <p:spPr bwMode="gray">
          <a:xfrm>
            <a:off x="4789488" y="4763"/>
            <a:ext cx="725487" cy="522287"/>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4" name="Rectangle 162"/>
          <p:cNvSpPr>
            <a:spLocks noChangeArrowheads="1"/>
          </p:cNvSpPr>
          <p:nvPr/>
        </p:nvSpPr>
        <p:spPr bwMode="gray">
          <a:xfrm>
            <a:off x="457200" y="1147763"/>
            <a:ext cx="725488" cy="633412"/>
          </a:xfrm>
          <a:prstGeom prst="rect">
            <a:avLst/>
          </a:prstGeom>
          <a:solidFill>
            <a:schemeClr val="folHlink">
              <a:alpha val="2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6" name="Rectangle 164"/>
          <p:cNvSpPr>
            <a:spLocks noChangeArrowheads="1"/>
          </p:cNvSpPr>
          <p:nvPr/>
        </p:nvSpPr>
        <p:spPr bwMode="gray">
          <a:xfrm>
            <a:off x="1889125" y="4763"/>
            <a:ext cx="725488" cy="5222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1" name="Rectangle 179"/>
          <p:cNvSpPr>
            <a:spLocks noChangeArrowheads="1"/>
          </p:cNvSpPr>
          <p:nvPr/>
        </p:nvSpPr>
        <p:spPr bwMode="gray">
          <a:xfrm>
            <a:off x="6251575" y="1165225"/>
            <a:ext cx="725488" cy="633413"/>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2" name="Rectangle 180"/>
          <p:cNvSpPr>
            <a:spLocks noChangeArrowheads="1"/>
          </p:cNvSpPr>
          <p:nvPr/>
        </p:nvSpPr>
        <p:spPr bwMode="gray">
          <a:xfrm>
            <a:off x="7691438" y="1165225"/>
            <a:ext cx="725487" cy="633413"/>
          </a:xfrm>
          <a:prstGeom prst="rect">
            <a:avLst/>
          </a:prstGeom>
          <a:solidFill>
            <a:schemeClr val="folHlink">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3" name="Rectangle 181"/>
          <p:cNvSpPr>
            <a:spLocks noChangeArrowheads="1"/>
          </p:cNvSpPr>
          <p:nvPr/>
        </p:nvSpPr>
        <p:spPr bwMode="gray">
          <a:xfrm>
            <a:off x="3349625" y="1165225"/>
            <a:ext cx="725488" cy="633413"/>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4" name="Rectangle 182"/>
          <p:cNvSpPr>
            <a:spLocks noChangeArrowheads="1"/>
          </p:cNvSpPr>
          <p:nvPr/>
        </p:nvSpPr>
        <p:spPr bwMode="gray">
          <a:xfrm>
            <a:off x="4800600" y="1165225"/>
            <a:ext cx="725488" cy="633413"/>
          </a:xfrm>
          <a:prstGeom prst="rect">
            <a:avLst/>
          </a:prstGeom>
          <a:solidFill>
            <a:schemeClr val="folHlink">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5" name="Rectangle 183"/>
          <p:cNvSpPr>
            <a:spLocks noChangeArrowheads="1"/>
          </p:cNvSpPr>
          <p:nvPr/>
        </p:nvSpPr>
        <p:spPr bwMode="gray">
          <a:xfrm>
            <a:off x="1900238" y="1165225"/>
            <a:ext cx="725487" cy="633413"/>
          </a:xfrm>
          <a:prstGeom prst="rect">
            <a:avLst/>
          </a:prstGeom>
          <a:solidFill>
            <a:schemeClr val="folHlink">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1" name="Rectangle 189"/>
          <p:cNvSpPr>
            <a:spLocks noChangeArrowheads="1"/>
          </p:cNvSpPr>
          <p:nvPr/>
        </p:nvSpPr>
        <p:spPr bwMode="gray">
          <a:xfrm>
            <a:off x="438150" y="4763"/>
            <a:ext cx="725488" cy="522287"/>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2" name="Rectangle 190"/>
          <p:cNvSpPr>
            <a:spLocks noChangeArrowheads="1"/>
          </p:cNvSpPr>
          <p:nvPr/>
        </p:nvSpPr>
        <p:spPr bwMode="gray">
          <a:xfrm>
            <a:off x="1176338" y="533400"/>
            <a:ext cx="725487" cy="633413"/>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72" name="Rectangle 200"/>
          <p:cNvSpPr>
            <a:spLocks noChangeArrowheads="1"/>
          </p:cNvSpPr>
          <p:nvPr/>
        </p:nvSpPr>
        <p:spPr bwMode="gray">
          <a:xfrm>
            <a:off x="2611438" y="534988"/>
            <a:ext cx="725487"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4" name="Group 234"/>
          <p:cNvGrpSpPr>
            <a:grpSpLocks/>
          </p:cNvGrpSpPr>
          <p:nvPr/>
        </p:nvGrpSpPr>
        <p:grpSpPr bwMode="auto">
          <a:xfrm>
            <a:off x="0" y="2257425"/>
            <a:ext cx="4738688" cy="4600575"/>
            <a:chOff x="-9" y="1395"/>
            <a:chExt cx="2985" cy="2898"/>
          </a:xfrm>
        </p:grpSpPr>
        <p:pic>
          <p:nvPicPr>
            <p:cNvPr id="3285" name="Picture 213" descr="pan01"/>
            <p:cNvPicPr>
              <a:picLocks noChangeAspect="1" noChangeArrowheads="1"/>
            </p:cNvPicPr>
            <p:nvPr/>
          </p:nvPicPr>
          <p:blipFill>
            <a:blip r:embed="rId2">
              <a:extLst>
                <a:ext uri="{28A0092B-C50C-407E-A947-70E740481C1C}">
                  <a14:useLocalDpi xmlns:a14="http://schemas.microsoft.com/office/drawing/2010/main" val="0"/>
                </a:ext>
              </a:extLst>
            </a:blip>
            <a:srcRect l="46681" r="2339"/>
            <a:stretch>
              <a:fillRect/>
            </a:stretch>
          </p:blipFill>
          <p:spPr bwMode="gray">
            <a:xfrm>
              <a:off x="0" y="1395"/>
              <a:ext cx="2976" cy="2898"/>
            </a:xfrm>
            <a:prstGeom prst="rect">
              <a:avLst/>
            </a:prstGeom>
            <a:noFill/>
            <a:extLst>
              <a:ext uri="{909E8E84-426E-40DD-AFC4-6F175D3DCCD1}">
                <a14:hiddenFill xmlns:a14="http://schemas.microsoft.com/office/drawing/2010/main">
                  <a:solidFill>
                    <a:srgbClr val="FFFFFF"/>
                  </a:solidFill>
                </a14:hiddenFill>
              </a:ext>
            </a:extLst>
          </p:spPr>
        </p:pic>
        <p:sp>
          <p:nvSpPr>
            <p:cNvPr id="3281" name="Freeform 209" descr="wiz_gold03"/>
            <p:cNvSpPr>
              <a:spLocks/>
            </p:cNvSpPr>
            <p:nvPr/>
          </p:nvSpPr>
          <p:spPr bwMode="gray">
            <a:xfrm>
              <a:off x="-9" y="1493"/>
              <a:ext cx="2841" cy="2599"/>
            </a:xfrm>
            <a:custGeom>
              <a:avLst/>
              <a:gdLst>
                <a:gd name="T0" fmla="*/ 0 w 2841"/>
                <a:gd name="T1" fmla="*/ 18 h 2599"/>
                <a:gd name="T2" fmla="*/ 2841 w 2841"/>
                <a:gd name="T3" fmla="*/ 0 h 2599"/>
                <a:gd name="T4" fmla="*/ 1294 w 2841"/>
                <a:gd name="T5" fmla="*/ 2597 h 2599"/>
                <a:gd name="T6" fmla="*/ 2 w 2841"/>
                <a:gd name="T7" fmla="*/ 2599 h 2599"/>
                <a:gd name="T8" fmla="*/ 0 w 2841"/>
                <a:gd name="T9" fmla="*/ 18 h 2599"/>
              </a:gdLst>
              <a:ahLst/>
              <a:cxnLst>
                <a:cxn ang="0">
                  <a:pos x="T0" y="T1"/>
                </a:cxn>
                <a:cxn ang="0">
                  <a:pos x="T2" y="T3"/>
                </a:cxn>
                <a:cxn ang="0">
                  <a:pos x="T4" y="T5"/>
                </a:cxn>
                <a:cxn ang="0">
                  <a:pos x="T6" y="T7"/>
                </a:cxn>
                <a:cxn ang="0">
                  <a:pos x="T8" y="T9"/>
                </a:cxn>
              </a:cxnLst>
              <a:rect l="0" t="0" r="r" b="b"/>
              <a:pathLst>
                <a:path w="2841" h="2599">
                  <a:moveTo>
                    <a:pt x="0" y="18"/>
                  </a:moveTo>
                  <a:lnTo>
                    <a:pt x="2841" y="0"/>
                  </a:lnTo>
                  <a:lnTo>
                    <a:pt x="1294" y="2597"/>
                  </a:lnTo>
                  <a:lnTo>
                    <a:pt x="2" y="2599"/>
                  </a:lnTo>
                  <a:lnTo>
                    <a:pt x="0" y="18"/>
                  </a:lnTo>
                  <a:close/>
                </a:path>
              </a:pathLst>
            </a:custGeom>
            <a:blipFill dpi="0" rotWithShape="1">
              <a:blip r:embed="rId3"/>
              <a:srcRect/>
              <a:stretch>
                <a:fillRect r="-15708"/>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5" name="Group 233"/>
          <p:cNvGrpSpPr>
            <a:grpSpLocks/>
          </p:cNvGrpSpPr>
          <p:nvPr/>
        </p:nvGrpSpPr>
        <p:grpSpPr bwMode="auto">
          <a:xfrm>
            <a:off x="9525" y="1395413"/>
            <a:ext cx="4256088" cy="4598987"/>
            <a:chOff x="0" y="1039"/>
            <a:chExt cx="2681" cy="2897"/>
          </a:xfrm>
        </p:grpSpPr>
        <p:pic>
          <p:nvPicPr>
            <p:cNvPr id="3292" name="Picture 220" descr="pan01"/>
            <p:cNvPicPr>
              <a:picLocks noChangeAspect="1" noChangeArrowheads="1"/>
            </p:cNvPicPr>
            <p:nvPr userDrawn="1"/>
          </p:nvPicPr>
          <p:blipFill>
            <a:blip r:embed="rId2">
              <a:extLst>
                <a:ext uri="{28A0092B-C50C-407E-A947-70E740481C1C}">
                  <a14:useLocalDpi xmlns:a14="http://schemas.microsoft.com/office/drawing/2010/main" val="0"/>
                </a:ext>
              </a:extLst>
            </a:blip>
            <a:srcRect l="51730" r="2339"/>
            <a:stretch>
              <a:fillRect/>
            </a:stretch>
          </p:blipFill>
          <p:spPr bwMode="gray">
            <a:xfrm>
              <a:off x="0" y="1039"/>
              <a:ext cx="2681" cy="2897"/>
            </a:xfrm>
            <a:prstGeom prst="rect">
              <a:avLst/>
            </a:prstGeom>
            <a:noFill/>
            <a:extLst>
              <a:ext uri="{909E8E84-426E-40DD-AFC4-6F175D3DCCD1}">
                <a14:hiddenFill xmlns:a14="http://schemas.microsoft.com/office/drawing/2010/main">
                  <a:solidFill>
                    <a:srgbClr val="FFFFFF"/>
                  </a:solidFill>
                </a14:hiddenFill>
              </a:ext>
            </a:extLst>
          </p:spPr>
        </p:pic>
        <p:sp>
          <p:nvSpPr>
            <p:cNvPr id="3293" name="Freeform 221" descr="wiz_gold04"/>
            <p:cNvSpPr>
              <a:spLocks/>
            </p:cNvSpPr>
            <p:nvPr userDrawn="1"/>
          </p:nvSpPr>
          <p:spPr bwMode="gray">
            <a:xfrm>
              <a:off x="0" y="1137"/>
              <a:ext cx="2537" cy="2600"/>
            </a:xfrm>
            <a:custGeom>
              <a:avLst/>
              <a:gdLst>
                <a:gd name="T0" fmla="*/ 0 w 2537"/>
                <a:gd name="T1" fmla="*/ 0 h 2600"/>
                <a:gd name="T2" fmla="*/ 2537 w 2537"/>
                <a:gd name="T3" fmla="*/ 1 h 2600"/>
                <a:gd name="T4" fmla="*/ 991 w 2537"/>
                <a:gd name="T5" fmla="*/ 2597 h 2600"/>
                <a:gd name="T6" fmla="*/ 0 w 2537"/>
                <a:gd name="T7" fmla="*/ 2600 h 2600"/>
                <a:gd name="T8" fmla="*/ 0 w 2537"/>
                <a:gd name="T9" fmla="*/ 0 h 2600"/>
              </a:gdLst>
              <a:ahLst/>
              <a:cxnLst>
                <a:cxn ang="0">
                  <a:pos x="T0" y="T1"/>
                </a:cxn>
                <a:cxn ang="0">
                  <a:pos x="T2" y="T3"/>
                </a:cxn>
                <a:cxn ang="0">
                  <a:pos x="T4" y="T5"/>
                </a:cxn>
                <a:cxn ang="0">
                  <a:pos x="T6" y="T7"/>
                </a:cxn>
                <a:cxn ang="0">
                  <a:pos x="T8" y="T9"/>
                </a:cxn>
              </a:cxnLst>
              <a:rect l="0" t="0" r="r" b="b"/>
              <a:pathLst>
                <a:path w="2537" h="2600">
                  <a:moveTo>
                    <a:pt x="0" y="0"/>
                  </a:moveTo>
                  <a:lnTo>
                    <a:pt x="2537" y="1"/>
                  </a:lnTo>
                  <a:lnTo>
                    <a:pt x="991" y="2597"/>
                  </a:lnTo>
                  <a:lnTo>
                    <a:pt x="0" y="2600"/>
                  </a:lnTo>
                  <a:lnTo>
                    <a:pt x="0" y="0"/>
                  </a:lnTo>
                  <a:close/>
                </a:path>
              </a:pathLst>
            </a:custGeom>
            <a:blipFill dpi="0" rotWithShape="1">
              <a:blip r:embed="rId4"/>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 name="Group 232"/>
          <p:cNvGrpSpPr>
            <a:grpSpLocks/>
          </p:cNvGrpSpPr>
          <p:nvPr/>
        </p:nvGrpSpPr>
        <p:grpSpPr bwMode="auto">
          <a:xfrm>
            <a:off x="-4763" y="304800"/>
            <a:ext cx="3821113" cy="5078413"/>
            <a:chOff x="-7" y="240"/>
            <a:chExt cx="2407" cy="3199"/>
          </a:xfrm>
        </p:grpSpPr>
        <p:pic>
          <p:nvPicPr>
            <p:cNvPr id="3295" name="Picture 223" descr="pan01"/>
            <p:cNvPicPr>
              <a:picLocks noChangeAspect="1" noChangeArrowheads="1"/>
            </p:cNvPicPr>
            <p:nvPr userDrawn="1"/>
          </p:nvPicPr>
          <p:blipFill>
            <a:blip r:embed="rId2">
              <a:extLst>
                <a:ext uri="{28A0092B-C50C-407E-A947-70E740481C1C}">
                  <a14:useLocalDpi xmlns:a14="http://schemas.microsoft.com/office/drawing/2010/main" val="0"/>
                </a:ext>
              </a:extLst>
            </a:blip>
            <a:srcRect l="60431" r="2339"/>
            <a:stretch>
              <a:fillRect/>
            </a:stretch>
          </p:blipFill>
          <p:spPr bwMode="gray">
            <a:xfrm>
              <a:off x="0" y="240"/>
              <a:ext cx="2400" cy="3199"/>
            </a:xfrm>
            <a:prstGeom prst="rect">
              <a:avLst/>
            </a:prstGeom>
            <a:noFill/>
            <a:extLst>
              <a:ext uri="{909E8E84-426E-40DD-AFC4-6F175D3DCCD1}">
                <a14:hiddenFill xmlns:a14="http://schemas.microsoft.com/office/drawing/2010/main">
                  <a:solidFill>
                    <a:srgbClr val="FFFFFF"/>
                  </a:solidFill>
                </a14:hiddenFill>
              </a:ext>
            </a:extLst>
          </p:spPr>
        </p:pic>
        <p:sp>
          <p:nvSpPr>
            <p:cNvPr id="3296" name="Freeform 224" descr="wiz_gold01"/>
            <p:cNvSpPr>
              <a:spLocks/>
            </p:cNvSpPr>
            <p:nvPr userDrawn="1"/>
          </p:nvSpPr>
          <p:spPr bwMode="gray">
            <a:xfrm>
              <a:off x="-7" y="348"/>
              <a:ext cx="2247" cy="2874"/>
            </a:xfrm>
            <a:custGeom>
              <a:avLst/>
              <a:gdLst>
                <a:gd name="T0" fmla="*/ 7 w 2247"/>
                <a:gd name="T1" fmla="*/ 0 h 2874"/>
                <a:gd name="T2" fmla="*/ 2247 w 2247"/>
                <a:gd name="T3" fmla="*/ 0 h 2874"/>
                <a:gd name="T4" fmla="*/ 540 w 2247"/>
                <a:gd name="T5" fmla="*/ 2868 h 2874"/>
                <a:gd name="T6" fmla="*/ 0 w 2247"/>
                <a:gd name="T7" fmla="*/ 2874 h 2874"/>
                <a:gd name="T8" fmla="*/ 7 w 2247"/>
                <a:gd name="T9" fmla="*/ 0 h 2874"/>
              </a:gdLst>
              <a:ahLst/>
              <a:cxnLst>
                <a:cxn ang="0">
                  <a:pos x="T0" y="T1"/>
                </a:cxn>
                <a:cxn ang="0">
                  <a:pos x="T2" y="T3"/>
                </a:cxn>
                <a:cxn ang="0">
                  <a:pos x="T4" y="T5"/>
                </a:cxn>
                <a:cxn ang="0">
                  <a:pos x="T6" y="T7"/>
                </a:cxn>
                <a:cxn ang="0">
                  <a:pos x="T8" y="T9"/>
                </a:cxn>
              </a:cxnLst>
              <a:rect l="0" t="0" r="r" b="b"/>
              <a:pathLst>
                <a:path w="2247" h="2874">
                  <a:moveTo>
                    <a:pt x="7" y="0"/>
                  </a:moveTo>
                  <a:lnTo>
                    <a:pt x="2247" y="0"/>
                  </a:lnTo>
                  <a:lnTo>
                    <a:pt x="540" y="2868"/>
                  </a:lnTo>
                  <a:lnTo>
                    <a:pt x="0" y="2874"/>
                  </a:lnTo>
                  <a:lnTo>
                    <a:pt x="7" y="0"/>
                  </a:lnTo>
                  <a:close/>
                </a:path>
              </a:pathLst>
            </a:custGeom>
            <a:blipFill dpi="0" rotWithShape="1">
              <a:blip r:embed="rId5"/>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074" name="Rectangle 2"/>
          <p:cNvSpPr>
            <a:spLocks noGrp="1" noChangeArrowheads="1"/>
          </p:cNvSpPr>
          <p:nvPr>
            <p:ph type="ctrTitle"/>
          </p:nvPr>
        </p:nvSpPr>
        <p:spPr>
          <a:xfrm>
            <a:off x="4267200" y="1981200"/>
            <a:ext cx="4724400" cy="2057400"/>
          </a:xfrm>
          <a:extLst>
            <a:ext uri="{AF507438-7753-43E0-B8FC-AC1667EBCBE1}">
              <a14:hiddenEffects xmlns:a14="http://schemas.microsoft.com/office/drawing/2010/main">
                <a:effectLst>
                  <a:outerShdw dist="45791" dir="3378596" algn="ctr" rotWithShape="0">
                    <a:schemeClr val="bg2">
                      <a:alpha val="50000"/>
                    </a:schemeClr>
                  </a:outerShdw>
                </a:effectLst>
              </a14:hiddenEffects>
            </a:ext>
          </a:extLst>
        </p:spPr>
        <p:txBody>
          <a:bodyPr/>
          <a:lstStyle>
            <a:lvl1pPr algn="r">
              <a:defRPr sz="4400"/>
            </a:lvl1pPr>
          </a:lstStyle>
          <a:p>
            <a:pPr lvl="0"/>
            <a:r>
              <a:rPr lang="zh-CN" altLang="en-US" noProof="0" smtClean="0"/>
              <a:t>单击此处编辑母版标题样式</a:t>
            </a:r>
            <a:endParaRPr lang="en-US" altLang="zh-CN" noProof="0" smtClean="0"/>
          </a:p>
        </p:txBody>
      </p:sp>
      <p:sp>
        <p:nvSpPr>
          <p:cNvPr id="3076" name="Rectangle 4"/>
          <p:cNvSpPr>
            <a:spLocks noGrp="1" noChangeArrowheads="1"/>
          </p:cNvSpPr>
          <p:nvPr>
            <p:ph type="dt" sz="half" idx="2"/>
          </p:nvPr>
        </p:nvSpPr>
        <p:spPr>
          <a:xfrm>
            <a:off x="304800" y="6400800"/>
            <a:ext cx="2133600" cy="320675"/>
          </a:xfrm>
        </p:spPr>
        <p:txBody>
          <a:bodyPr/>
          <a:lstStyle>
            <a:lvl1pPr algn="r">
              <a:defRPr>
                <a:latin typeface="+mj-lt"/>
              </a:defRPr>
            </a:lvl1pPr>
          </a:lstStyle>
          <a:p>
            <a:endParaRPr lang="en-US" altLang="zh-CN"/>
          </a:p>
        </p:txBody>
      </p:sp>
      <p:sp>
        <p:nvSpPr>
          <p:cNvPr id="3077" name="Rectangle 5"/>
          <p:cNvSpPr>
            <a:spLocks noGrp="1" noChangeArrowheads="1"/>
          </p:cNvSpPr>
          <p:nvPr>
            <p:ph type="ftr" sz="quarter" idx="3"/>
          </p:nvPr>
        </p:nvSpPr>
        <p:spPr>
          <a:xfrm>
            <a:off x="6172200" y="6400800"/>
            <a:ext cx="2895600" cy="320675"/>
          </a:xfrm>
        </p:spPr>
        <p:txBody>
          <a:bodyPr/>
          <a:lstStyle>
            <a:lvl1pPr algn="r">
              <a:defRPr>
                <a:latin typeface="+mj-lt"/>
              </a:defRPr>
            </a:lvl1pPr>
          </a:lstStyle>
          <a:p>
            <a:r>
              <a:rPr lang="en-US" altLang="zh-CN"/>
              <a:t>www.themegallery.com</a:t>
            </a:r>
          </a:p>
        </p:txBody>
      </p:sp>
      <p:sp>
        <p:nvSpPr>
          <p:cNvPr id="3078" name="Rectangle 6"/>
          <p:cNvSpPr>
            <a:spLocks noGrp="1" noChangeArrowheads="1"/>
          </p:cNvSpPr>
          <p:nvPr>
            <p:ph type="sldNum" sz="quarter" idx="4"/>
          </p:nvPr>
        </p:nvSpPr>
        <p:spPr>
          <a:xfrm>
            <a:off x="3733800" y="6400800"/>
            <a:ext cx="2133600" cy="320675"/>
          </a:xfrm>
        </p:spPr>
        <p:txBody>
          <a:bodyPr/>
          <a:lstStyle>
            <a:lvl1pPr>
              <a:defRPr>
                <a:latin typeface="+mj-lt"/>
              </a:defRPr>
            </a:lvl1pPr>
          </a:lstStyle>
          <a:p>
            <a:fld id="{23304A5D-B132-4DEF-B107-AEAD36FA2CF8}" type="slidenum">
              <a:rPr lang="en-US" altLang="zh-CN"/>
              <a:pPr/>
              <a:t>‹#›</a:t>
            </a:fld>
            <a:endParaRPr lang="en-US" altLang="zh-CN"/>
          </a:p>
        </p:txBody>
      </p:sp>
      <p:sp>
        <p:nvSpPr>
          <p:cNvPr id="3083" name="Text Box 11"/>
          <p:cNvSpPr txBox="1">
            <a:spLocks noChangeArrowheads="1"/>
          </p:cNvSpPr>
          <p:nvPr/>
        </p:nvSpPr>
        <p:spPr bwMode="gray">
          <a:xfrm>
            <a:off x="7924800" y="1295400"/>
            <a:ext cx="1098550"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02391" dir="11227501" algn="ctr" rotWithShape="0">
                    <a:schemeClr val="bg2">
                      <a:alpha val="50000"/>
                    </a:schemeClr>
                  </a:outerShdw>
                </a:effectLst>
              </a14:hiddenEffects>
            </a:ext>
          </a:extLst>
        </p:spPr>
        <p:txBody>
          <a:bodyPr>
            <a:spAutoFit/>
          </a:bodyPr>
          <a:lstStyle/>
          <a:p>
            <a:pPr algn="r">
              <a:spcBef>
                <a:spcPct val="50000"/>
              </a:spcBef>
            </a:pPr>
            <a:r>
              <a:rPr lang="en-US" altLang="zh-CN" sz="2200">
                <a:ea typeface="宋体" charset="-122"/>
              </a:rPr>
              <a:t>LOGO</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159"/>
                                        </p:tgtEl>
                                        <p:attrNameLst>
                                          <p:attrName>style.visibility</p:attrName>
                                        </p:attrNameLst>
                                      </p:cBhvr>
                                      <p:to>
                                        <p:strVal val="visible"/>
                                      </p:to>
                                    </p:set>
                                    <p:animEffect transition="in" filter="wipe(left)">
                                      <p:cBhvr>
                                        <p:cTn id="7" dur="500"/>
                                        <p:tgtEl>
                                          <p:spTgt spid="315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074"/>
                                        </p:tgtEl>
                                        <p:attrNameLst>
                                          <p:attrName>style.visibility</p:attrName>
                                        </p:attrNameLst>
                                      </p:cBhvr>
                                      <p:to>
                                        <p:strVal val="visible"/>
                                      </p:to>
                                    </p:set>
                                    <p:animEffect transition="in" filter="fade">
                                      <p:cBhvr>
                                        <p:cTn id="11" dur="500"/>
                                        <p:tgtEl>
                                          <p:spTgt spid="3074"/>
                                        </p:tgtEl>
                                      </p:cBhvr>
                                    </p:animEffect>
                                  </p:childTnLst>
                                </p:cTn>
                              </p:par>
                              <p:par>
                                <p:cTn id="12" presetID="22" presetClass="entr" presetSubtype="8"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1000"/>
                                        <p:tgtEl>
                                          <p:spTgt spid="4"/>
                                        </p:tgtEl>
                                      </p:cBhvr>
                                    </p:animEffect>
                                  </p:childTnLst>
                                </p:cTn>
                              </p:par>
                            </p:childTnLst>
                          </p:cTn>
                        </p:par>
                        <p:par>
                          <p:cTn id="15" fill="hold" nodeType="afterGroup">
                            <p:stCondLst>
                              <p:cond delay="1500"/>
                            </p:stCondLst>
                            <p:childTnLst>
                              <p:par>
                                <p:cTn id="16" presetID="22" presetClass="entr" presetSubtype="8" fill="hold" nodeType="afterEffect">
                                  <p:stCondLst>
                                    <p:cond delay="70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1000"/>
                                        <p:tgtEl>
                                          <p:spTgt spid="5"/>
                                        </p:tgtEl>
                                      </p:cBhvr>
                                    </p:animEffect>
                                  </p:childTnLst>
                                </p:cTn>
                              </p:par>
                            </p:childTnLst>
                          </p:cTn>
                        </p:par>
                        <p:par>
                          <p:cTn id="19" fill="hold" nodeType="afterGroup">
                            <p:stCondLst>
                              <p:cond delay="3200"/>
                            </p:stCondLst>
                            <p:childTnLst>
                              <p:par>
                                <p:cTn id="20" presetID="22" presetClass="entr" presetSubtype="8" fill="hold" nodeType="afterEffect">
                                  <p:stCondLst>
                                    <p:cond delay="60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1000"/>
                                        <p:tgtEl>
                                          <p:spTgt spid="6"/>
                                        </p:tgtEl>
                                      </p:cBhvr>
                                    </p:animEffect>
                                  </p:childTnLst>
                                </p:cTn>
                              </p:par>
                              <p:par>
                                <p:cTn id="23" presetID="18" presetClass="entr" presetSubtype="12" fill="hold" grpId="0" nodeType="withEffect">
                                  <p:stCondLst>
                                    <p:cond delay="1100"/>
                                  </p:stCondLst>
                                  <p:childTnLst>
                                    <p:set>
                                      <p:cBhvr>
                                        <p:cTn id="24" dur="1" fill="hold">
                                          <p:stCondLst>
                                            <p:cond delay="0"/>
                                          </p:stCondLst>
                                        </p:cTn>
                                        <p:tgtEl>
                                          <p:spTgt spid="3075">
                                            <p:txEl>
                                              <p:pRg st="0" end="0"/>
                                            </p:txEl>
                                          </p:spTgt>
                                        </p:tgtEl>
                                        <p:attrNameLst>
                                          <p:attrName>style.visibility</p:attrName>
                                        </p:attrNameLst>
                                      </p:cBhvr>
                                      <p:to>
                                        <p:strVal val="visible"/>
                                      </p:to>
                                    </p:set>
                                    <p:animEffect transition="in" filter="strips(downLeft)">
                                      <p:cBhvr>
                                        <p:cTn id="25" dur="500"/>
                                        <p:tgtEl>
                                          <p:spTgt spid="3075">
                                            <p:txEl>
                                              <p:pRg st="0" end="0"/>
                                            </p:txEl>
                                          </p:spTgt>
                                        </p:tgtEl>
                                      </p:cBhvr>
                                    </p:animEffect>
                                  </p:childTnLst>
                                </p:cTn>
                              </p:par>
                            </p:childTnLst>
                          </p:cTn>
                        </p:par>
                        <p:par>
                          <p:cTn id="26" fill="hold" nodeType="afterGroup">
                            <p:stCondLst>
                              <p:cond delay="4800"/>
                            </p:stCondLst>
                            <p:childTnLst>
                              <p:par>
                                <p:cTn id="27" presetID="10" presetClass="entr" presetSubtype="0" fill="hold" grpId="0" nodeType="afterEffect">
                                  <p:stCondLst>
                                    <p:cond delay="0"/>
                                  </p:stCondLst>
                                  <p:childTnLst>
                                    <p:set>
                                      <p:cBhvr>
                                        <p:cTn id="28" dur="1" fill="hold">
                                          <p:stCondLst>
                                            <p:cond delay="0"/>
                                          </p:stCondLst>
                                        </p:cTn>
                                        <p:tgtEl>
                                          <p:spTgt spid="3237"/>
                                        </p:tgtEl>
                                        <p:attrNameLst>
                                          <p:attrName>style.visibility</p:attrName>
                                        </p:attrNameLst>
                                      </p:cBhvr>
                                      <p:to>
                                        <p:strVal val="visible"/>
                                      </p:to>
                                    </p:set>
                                    <p:animEffect transition="in" filter="fade">
                                      <p:cBhvr>
                                        <p:cTn id="29" dur="500"/>
                                        <p:tgtEl>
                                          <p:spTgt spid="3237"/>
                                        </p:tgtEl>
                                      </p:cBhvr>
                                    </p:animEffect>
                                  </p:childTnLst>
                                </p:cTn>
                              </p:par>
                            </p:childTnLst>
                          </p:cTn>
                        </p:par>
                        <p:par>
                          <p:cTn id="30" fill="hold" nodeType="afterGroup">
                            <p:stCondLst>
                              <p:cond delay="5300"/>
                            </p:stCondLst>
                            <p:childTnLst>
                              <p:par>
                                <p:cTn id="31" presetID="10" presetClass="entr" presetSubtype="0" fill="hold" grpId="0" nodeType="afterEffect">
                                  <p:stCondLst>
                                    <p:cond delay="0"/>
                                  </p:stCondLst>
                                  <p:childTnLst>
                                    <p:set>
                                      <p:cBhvr>
                                        <p:cTn id="32" dur="1" fill="hold">
                                          <p:stCondLst>
                                            <p:cond delay="0"/>
                                          </p:stCondLst>
                                        </p:cTn>
                                        <p:tgtEl>
                                          <p:spTgt spid="3218"/>
                                        </p:tgtEl>
                                        <p:attrNameLst>
                                          <p:attrName>style.visibility</p:attrName>
                                        </p:attrNameLst>
                                      </p:cBhvr>
                                      <p:to>
                                        <p:strVal val="visible"/>
                                      </p:to>
                                    </p:set>
                                    <p:animEffect transition="in" filter="fade">
                                      <p:cBhvr>
                                        <p:cTn id="33" dur="500"/>
                                        <p:tgtEl>
                                          <p:spTgt spid="3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59" grpId="0" animBg="1"/>
      <p:bldP spid="3237" grpId="0" animBg="1"/>
      <p:bldP spid="3075" grpId="0" build="p">
        <p:tmplLst>
          <p:tmpl lvl="1">
            <p:tnLst>
              <p:par>
                <p:cTn presetID="18" presetClass="entr" presetSubtype="12" fill="hold" nodeType="withEffect">
                  <p:stCondLst>
                    <p:cond delay="1100"/>
                  </p:stCondLst>
                  <p:childTnLst>
                    <p:set>
                      <p:cBhvr>
                        <p:cTn dur="1" fill="hold">
                          <p:stCondLst>
                            <p:cond delay="0"/>
                          </p:stCondLst>
                        </p:cTn>
                        <p:tgtEl>
                          <p:spTgt spid="3075"/>
                        </p:tgtEl>
                        <p:attrNameLst>
                          <p:attrName>style.visibility</p:attrName>
                        </p:attrNameLst>
                      </p:cBhvr>
                      <p:to>
                        <p:strVal val="visible"/>
                      </p:to>
                    </p:set>
                    <p:animEffect transition="in" filter="strips(downLeft)">
                      <p:cBhvr>
                        <p:cTn dur="500"/>
                        <p:tgtEl>
                          <p:spTgt spid="3075"/>
                        </p:tgtEl>
                      </p:cBhvr>
                    </p:animEffect>
                  </p:childTnLst>
                </p:cTn>
              </p:par>
            </p:tnLst>
          </p:tmpl>
        </p:tmplLst>
      </p:bldP>
      <p:bldP spid="3218" grpId="0" animBg="1"/>
      <p:bldP spid="3074"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42910" y="1142984"/>
            <a:ext cx="8229600" cy="4724400"/>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lvl1pPr>
              <a:defRPr/>
            </a:lvl1pPr>
          </a:lstStyle>
          <a:p>
            <a:endParaRPr lang="en-US" altLang="zh-CN" dirty="0"/>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EC3FBCAC-317F-4C4F-A611-8D78CEDA21E2}" type="slidenum">
              <a:rPr lang="en-US" altLang="zh-CN"/>
              <a:pPr/>
              <a:t>‹#›</a:t>
            </a:fld>
            <a:endParaRPr lang="en-US" altLang="zh-CN"/>
          </a:p>
        </p:txBody>
      </p:sp>
    </p:spTree>
    <p:extLst>
      <p:ext uri="{BB962C8B-B14F-4D97-AF65-F5344CB8AC3E}">
        <p14:creationId xmlns:p14="http://schemas.microsoft.com/office/powerpoint/2010/main" val="1197289835"/>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94A0DFDD-39CD-4AA8-A9CA-B100F3ACB633}" type="slidenum">
              <a:rPr lang="en-US" altLang="zh-CN"/>
              <a:pPr/>
              <a:t>‹#›</a:t>
            </a:fld>
            <a:endParaRPr lang="en-US" altLang="zh-CN"/>
          </a:p>
        </p:txBody>
      </p:sp>
    </p:spTree>
    <p:extLst>
      <p:ext uri="{BB962C8B-B14F-4D97-AF65-F5344CB8AC3E}">
        <p14:creationId xmlns:p14="http://schemas.microsoft.com/office/powerpoint/2010/main" val="682567115"/>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8611D943-BF0C-4C13-80BA-FA093432C83E}" type="slidenum">
              <a:rPr lang="en-US" altLang="zh-CN"/>
              <a:pPr/>
              <a:t>‹#›</a:t>
            </a:fld>
            <a:endParaRPr lang="en-US" altLang="zh-CN"/>
          </a:p>
        </p:txBody>
      </p:sp>
    </p:spTree>
    <p:extLst>
      <p:ext uri="{BB962C8B-B14F-4D97-AF65-F5344CB8AC3E}">
        <p14:creationId xmlns:p14="http://schemas.microsoft.com/office/powerpoint/2010/main" val="160401652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AB981180-3B27-4801-A415-550663ECE271}" type="slidenum">
              <a:rPr lang="en-US" altLang="zh-CN"/>
              <a:pPr/>
              <a:t>‹#›</a:t>
            </a:fld>
            <a:endParaRPr lang="en-US" altLang="zh-CN"/>
          </a:p>
        </p:txBody>
      </p:sp>
    </p:spTree>
    <p:extLst>
      <p:ext uri="{BB962C8B-B14F-4D97-AF65-F5344CB8AC3E}">
        <p14:creationId xmlns:p14="http://schemas.microsoft.com/office/powerpoint/2010/main" val="13969628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500034" y="1285860"/>
            <a:ext cx="8229600" cy="4724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dirty="0"/>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EC3FBCAC-317F-4C4F-A611-8D78CEDA21E2}" type="slidenum">
              <a:rPr lang="en-US" altLang="zh-CN"/>
              <a:pPr/>
              <a:t>‹#›</a:t>
            </a:fld>
            <a:endParaRPr lang="en-US" altLang="zh-CN"/>
          </a:p>
        </p:txBody>
      </p:sp>
    </p:spTree>
    <p:extLst>
      <p:ext uri="{BB962C8B-B14F-4D97-AF65-F5344CB8AC3E}">
        <p14:creationId xmlns:p14="http://schemas.microsoft.com/office/powerpoint/2010/main" val="1197289835"/>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69AF05E5-19E0-42AD-99C8-F3CC58FE76EC}" type="slidenum">
              <a:rPr lang="en-US" altLang="zh-CN"/>
              <a:pPr/>
              <a:t>‹#›</a:t>
            </a:fld>
            <a:endParaRPr lang="en-US" altLang="zh-CN"/>
          </a:p>
        </p:txBody>
      </p:sp>
    </p:spTree>
    <p:extLst>
      <p:ext uri="{BB962C8B-B14F-4D97-AF65-F5344CB8AC3E}">
        <p14:creationId xmlns:p14="http://schemas.microsoft.com/office/powerpoint/2010/main" val="238135688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509CE0F7-E076-443B-944E-E79C63AD3CC8}" type="slidenum">
              <a:rPr lang="en-US" altLang="zh-CN"/>
              <a:pPr/>
              <a:t>‹#›</a:t>
            </a:fld>
            <a:endParaRPr lang="en-US" altLang="zh-CN"/>
          </a:p>
        </p:txBody>
      </p:sp>
    </p:spTree>
    <p:extLst>
      <p:ext uri="{BB962C8B-B14F-4D97-AF65-F5344CB8AC3E}">
        <p14:creationId xmlns:p14="http://schemas.microsoft.com/office/powerpoint/2010/main" val="21121368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F8E41B1A-05FF-40BF-94B4-328D6D680C32}" type="slidenum">
              <a:rPr lang="en-US" altLang="zh-CN"/>
              <a:pPr/>
              <a:t>‹#›</a:t>
            </a:fld>
            <a:endParaRPr lang="en-US" altLang="zh-CN"/>
          </a:p>
        </p:txBody>
      </p:sp>
    </p:spTree>
    <p:extLst>
      <p:ext uri="{BB962C8B-B14F-4D97-AF65-F5344CB8AC3E}">
        <p14:creationId xmlns:p14="http://schemas.microsoft.com/office/powerpoint/2010/main" val="354459966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15C75D7E-E1B0-4AF4-B2AA-431C0BF54D6F}" type="slidenum">
              <a:rPr lang="en-US" altLang="zh-CN"/>
              <a:pPr/>
              <a:t>‹#›</a:t>
            </a:fld>
            <a:endParaRPr lang="en-US" altLang="zh-CN"/>
          </a:p>
        </p:txBody>
      </p:sp>
    </p:spTree>
    <p:extLst>
      <p:ext uri="{BB962C8B-B14F-4D97-AF65-F5344CB8AC3E}">
        <p14:creationId xmlns:p14="http://schemas.microsoft.com/office/powerpoint/2010/main" val="27917745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11C1ACA9-624E-4D3A-85F8-E47E520A2A37}" type="slidenum">
              <a:rPr lang="en-US" altLang="zh-CN"/>
              <a:pPr/>
              <a:t>‹#›</a:t>
            </a:fld>
            <a:endParaRPr lang="en-US" altLang="zh-CN"/>
          </a:p>
        </p:txBody>
      </p:sp>
    </p:spTree>
    <p:extLst>
      <p:ext uri="{BB962C8B-B14F-4D97-AF65-F5344CB8AC3E}">
        <p14:creationId xmlns:p14="http://schemas.microsoft.com/office/powerpoint/2010/main" val="320025730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600"/>
            <a:ext cx="2057400" cy="6096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28600"/>
            <a:ext cx="6019800" cy="60960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C763F902-2DE4-4152-9865-F6599D96B608}" type="slidenum">
              <a:rPr lang="en-US" altLang="zh-CN"/>
              <a:pPr/>
              <a:t>‹#›</a:t>
            </a:fld>
            <a:endParaRPr lang="en-US" altLang="zh-CN"/>
          </a:p>
        </p:txBody>
      </p:sp>
    </p:spTree>
    <p:extLst>
      <p:ext uri="{BB962C8B-B14F-4D97-AF65-F5344CB8AC3E}">
        <p14:creationId xmlns:p14="http://schemas.microsoft.com/office/powerpoint/2010/main" val="25898887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724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724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6467475"/>
            <a:ext cx="2133600" cy="301625"/>
          </a:xfrm>
        </p:spPr>
        <p:txBody>
          <a:bodyPr/>
          <a:lstStyle>
            <a:lvl1pPr>
              <a:defRPr/>
            </a:lvl1pPr>
          </a:lstStyle>
          <a:p>
            <a:endParaRPr lang="en-US" altLang="zh-CN"/>
          </a:p>
        </p:txBody>
      </p:sp>
      <p:sp>
        <p:nvSpPr>
          <p:cNvPr id="6" name="页脚占位符 5"/>
          <p:cNvSpPr>
            <a:spLocks noGrp="1"/>
          </p:cNvSpPr>
          <p:nvPr>
            <p:ph type="ftr" sz="quarter" idx="11"/>
          </p:nvPr>
        </p:nvSpPr>
        <p:spPr>
          <a:xfrm>
            <a:off x="3124200" y="6467475"/>
            <a:ext cx="2895600" cy="301625"/>
          </a:xfrm>
        </p:spPr>
        <p:txBody>
          <a:bodyPr/>
          <a:lstStyle>
            <a:lvl1pPr>
              <a:defRPr/>
            </a:lvl1pPr>
          </a:lstStyle>
          <a:p>
            <a:endParaRPr lang="en-US" altLang="zh-CN"/>
          </a:p>
        </p:txBody>
      </p:sp>
      <p:sp>
        <p:nvSpPr>
          <p:cNvPr id="7" name="灯片编号占位符 6"/>
          <p:cNvSpPr>
            <a:spLocks noGrp="1"/>
          </p:cNvSpPr>
          <p:nvPr>
            <p:ph type="sldNum" sz="quarter" idx="12"/>
          </p:nvPr>
        </p:nvSpPr>
        <p:spPr>
          <a:xfrm>
            <a:off x="6553200" y="6467475"/>
            <a:ext cx="2133600" cy="301625"/>
          </a:xfrm>
        </p:spPr>
        <p:txBody>
          <a:bodyPr/>
          <a:lstStyle>
            <a:lvl1pPr>
              <a:defRPr/>
            </a:lvl1pPr>
          </a:lstStyle>
          <a:p>
            <a:fld id="{A7E4D5FF-195B-47AF-8312-E25032DAB6FB}" type="slidenum">
              <a:rPr lang="en-US" altLang="zh-CN"/>
              <a:pPr/>
              <a:t>‹#›</a:t>
            </a:fld>
            <a:endParaRPr lang="en-US" altLang="zh-CN"/>
          </a:p>
        </p:txBody>
      </p:sp>
    </p:spTree>
    <p:extLst>
      <p:ext uri="{BB962C8B-B14F-4D97-AF65-F5344CB8AC3E}">
        <p14:creationId xmlns:p14="http://schemas.microsoft.com/office/powerpoint/2010/main" val="132375127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smtClean="0"/>
              <a:t>单击此处编辑母版标题样式</a:t>
            </a:r>
            <a:endParaRPr lang="zh-CN" altLang="en-US"/>
          </a:p>
        </p:txBody>
      </p:sp>
      <p:sp>
        <p:nvSpPr>
          <p:cNvPr id="3" name="图表占位符 2"/>
          <p:cNvSpPr>
            <a:spLocks noGrp="1"/>
          </p:cNvSpPr>
          <p:nvPr>
            <p:ph type="chart" idx="1"/>
          </p:nvPr>
        </p:nvSpPr>
        <p:spPr>
          <a:xfrm>
            <a:off x="457200" y="1600200"/>
            <a:ext cx="8229600" cy="4724400"/>
          </a:xfrm>
        </p:spPr>
        <p:txBody>
          <a:bodyPr/>
          <a:lstStyle/>
          <a:p>
            <a:r>
              <a:rPr lang="zh-CN" altLang="en-US" smtClean="0"/>
              <a:t>单击图标添加图表</a:t>
            </a:r>
            <a:endParaRPr lang="zh-CN" altLang="en-US"/>
          </a:p>
        </p:txBody>
      </p:sp>
      <p:sp>
        <p:nvSpPr>
          <p:cNvPr id="4" name="日期占位符 3"/>
          <p:cNvSpPr>
            <a:spLocks noGrp="1"/>
          </p:cNvSpPr>
          <p:nvPr>
            <p:ph type="dt" sz="half" idx="10"/>
          </p:nvPr>
        </p:nvSpPr>
        <p:spPr>
          <a:xfrm>
            <a:off x="457200" y="6467475"/>
            <a:ext cx="2133600" cy="301625"/>
          </a:xfrm>
        </p:spPr>
        <p:txBody>
          <a:bodyPr/>
          <a:lstStyle>
            <a:lvl1pPr>
              <a:defRPr/>
            </a:lvl1pPr>
          </a:lstStyle>
          <a:p>
            <a:endParaRPr lang="en-US" altLang="zh-CN"/>
          </a:p>
        </p:txBody>
      </p:sp>
      <p:sp>
        <p:nvSpPr>
          <p:cNvPr id="5" name="页脚占位符 4"/>
          <p:cNvSpPr>
            <a:spLocks noGrp="1"/>
          </p:cNvSpPr>
          <p:nvPr>
            <p:ph type="ftr" sz="quarter" idx="11"/>
          </p:nvPr>
        </p:nvSpPr>
        <p:spPr>
          <a:xfrm>
            <a:off x="3124200" y="6467475"/>
            <a:ext cx="2895600" cy="301625"/>
          </a:xfrm>
        </p:spPr>
        <p:txBody>
          <a:bodyPr/>
          <a:lstStyle>
            <a:lvl1pPr>
              <a:defRPr/>
            </a:lvl1pPr>
          </a:lstStyle>
          <a:p>
            <a:endParaRPr lang="en-US" altLang="zh-CN"/>
          </a:p>
        </p:txBody>
      </p:sp>
      <p:sp>
        <p:nvSpPr>
          <p:cNvPr id="6" name="灯片编号占位符 5"/>
          <p:cNvSpPr>
            <a:spLocks noGrp="1"/>
          </p:cNvSpPr>
          <p:nvPr>
            <p:ph type="sldNum" sz="quarter" idx="12"/>
          </p:nvPr>
        </p:nvSpPr>
        <p:spPr>
          <a:xfrm>
            <a:off x="6553200" y="6467475"/>
            <a:ext cx="2133600" cy="301625"/>
          </a:xfrm>
        </p:spPr>
        <p:txBody>
          <a:bodyPr/>
          <a:lstStyle>
            <a:lvl1pPr>
              <a:defRPr/>
            </a:lvl1pPr>
          </a:lstStyle>
          <a:p>
            <a:fld id="{B5FB90F5-065C-472E-A953-26FFA5BADA9F}" type="slidenum">
              <a:rPr lang="en-US" altLang="zh-CN"/>
              <a:pPr/>
              <a:t>‹#›</a:t>
            </a:fld>
            <a:endParaRPr lang="en-US" altLang="zh-CN"/>
          </a:p>
        </p:txBody>
      </p:sp>
    </p:spTree>
    <p:extLst>
      <p:ext uri="{BB962C8B-B14F-4D97-AF65-F5344CB8AC3E}">
        <p14:creationId xmlns:p14="http://schemas.microsoft.com/office/powerpoint/2010/main" val="3335785257"/>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600200"/>
            <a:ext cx="8229600" cy="4724400"/>
          </a:xfrm>
        </p:spPr>
        <p:txBody>
          <a:bodyPr/>
          <a:lstStyle/>
          <a:p>
            <a:r>
              <a:rPr lang="zh-CN" altLang="en-US" smtClean="0"/>
              <a:t>单击图标添加表格</a:t>
            </a:r>
            <a:endParaRPr lang="zh-CN" altLang="en-US"/>
          </a:p>
        </p:txBody>
      </p:sp>
      <p:sp>
        <p:nvSpPr>
          <p:cNvPr id="4" name="日期占位符 3"/>
          <p:cNvSpPr>
            <a:spLocks noGrp="1"/>
          </p:cNvSpPr>
          <p:nvPr>
            <p:ph type="dt" sz="half" idx="10"/>
          </p:nvPr>
        </p:nvSpPr>
        <p:spPr>
          <a:xfrm>
            <a:off x="457200" y="6467475"/>
            <a:ext cx="2133600" cy="301625"/>
          </a:xfrm>
        </p:spPr>
        <p:txBody>
          <a:bodyPr/>
          <a:lstStyle>
            <a:lvl1pPr>
              <a:defRPr/>
            </a:lvl1pPr>
          </a:lstStyle>
          <a:p>
            <a:endParaRPr lang="en-US" altLang="zh-CN"/>
          </a:p>
        </p:txBody>
      </p:sp>
      <p:sp>
        <p:nvSpPr>
          <p:cNvPr id="5" name="页脚占位符 4"/>
          <p:cNvSpPr>
            <a:spLocks noGrp="1"/>
          </p:cNvSpPr>
          <p:nvPr>
            <p:ph type="ftr" sz="quarter" idx="11"/>
          </p:nvPr>
        </p:nvSpPr>
        <p:spPr>
          <a:xfrm>
            <a:off x="3124200" y="6467475"/>
            <a:ext cx="2895600" cy="301625"/>
          </a:xfrm>
        </p:spPr>
        <p:txBody>
          <a:bodyPr/>
          <a:lstStyle>
            <a:lvl1pPr>
              <a:defRPr/>
            </a:lvl1pPr>
          </a:lstStyle>
          <a:p>
            <a:endParaRPr lang="en-US" altLang="zh-CN"/>
          </a:p>
        </p:txBody>
      </p:sp>
      <p:sp>
        <p:nvSpPr>
          <p:cNvPr id="6" name="灯片编号占位符 5"/>
          <p:cNvSpPr>
            <a:spLocks noGrp="1"/>
          </p:cNvSpPr>
          <p:nvPr>
            <p:ph type="sldNum" sz="quarter" idx="12"/>
          </p:nvPr>
        </p:nvSpPr>
        <p:spPr>
          <a:xfrm>
            <a:off x="6553200" y="6467475"/>
            <a:ext cx="2133600" cy="301625"/>
          </a:xfrm>
        </p:spPr>
        <p:txBody>
          <a:bodyPr/>
          <a:lstStyle>
            <a:lvl1pPr>
              <a:defRPr/>
            </a:lvl1pPr>
          </a:lstStyle>
          <a:p>
            <a:fld id="{3A59EE80-EE21-449F-8CE8-B655959C1F23}" type="slidenum">
              <a:rPr lang="en-US" altLang="zh-CN"/>
              <a:pPr/>
              <a:t>‹#›</a:t>
            </a:fld>
            <a:endParaRPr lang="en-US" altLang="zh-CN"/>
          </a:p>
        </p:txBody>
      </p:sp>
    </p:spTree>
    <p:extLst>
      <p:ext uri="{BB962C8B-B14F-4D97-AF65-F5344CB8AC3E}">
        <p14:creationId xmlns:p14="http://schemas.microsoft.com/office/powerpoint/2010/main" val="3480561306"/>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showMasterPhAnim="0" type="title" preserve="1">
  <p:cSld name="标题幻灯片">
    <p:spTree>
      <p:nvGrpSpPr>
        <p:cNvPr id="1" name=""/>
        <p:cNvGrpSpPr/>
        <p:nvPr/>
      </p:nvGrpSpPr>
      <p:grpSpPr>
        <a:xfrm>
          <a:off x="0" y="0"/>
          <a:ext cx="0" cy="0"/>
          <a:chOff x="0" y="0"/>
          <a:chExt cx="0" cy="0"/>
        </a:xfrm>
      </p:grpSpPr>
      <p:grpSp>
        <p:nvGrpSpPr>
          <p:cNvPr id="2" name="Group 191"/>
          <p:cNvGrpSpPr>
            <a:grpSpLocks/>
          </p:cNvGrpSpPr>
          <p:nvPr/>
        </p:nvGrpSpPr>
        <p:grpSpPr bwMode="auto">
          <a:xfrm>
            <a:off x="434975" y="4763"/>
            <a:ext cx="8015288" cy="6853237"/>
            <a:chOff x="274" y="10"/>
            <a:chExt cx="5049" cy="4310"/>
          </a:xfrm>
        </p:grpSpPr>
        <p:sp>
          <p:nvSpPr>
            <p:cNvPr id="3198" name="Line 126"/>
            <p:cNvSpPr>
              <a:spLocks noChangeShapeType="1"/>
            </p:cNvSpPr>
            <p:nvPr userDrawn="1"/>
          </p:nvSpPr>
          <p:spPr bwMode="gray">
            <a:xfrm>
              <a:off x="3479"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09" name="Line 137"/>
            <p:cNvSpPr>
              <a:spLocks noChangeShapeType="1"/>
            </p:cNvSpPr>
            <p:nvPr userDrawn="1"/>
          </p:nvSpPr>
          <p:spPr bwMode="gray">
            <a:xfrm>
              <a:off x="3929"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1" name="Line 139"/>
            <p:cNvSpPr>
              <a:spLocks noChangeShapeType="1"/>
            </p:cNvSpPr>
            <p:nvPr userDrawn="1"/>
          </p:nvSpPr>
          <p:spPr bwMode="gray">
            <a:xfrm>
              <a:off x="4395"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2" name="Line 140"/>
            <p:cNvSpPr>
              <a:spLocks noChangeShapeType="1"/>
            </p:cNvSpPr>
            <p:nvPr userDrawn="1"/>
          </p:nvSpPr>
          <p:spPr bwMode="gray">
            <a:xfrm>
              <a:off x="4845"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5" name="Line 143"/>
            <p:cNvSpPr>
              <a:spLocks noChangeShapeType="1"/>
            </p:cNvSpPr>
            <p:nvPr userDrawn="1"/>
          </p:nvSpPr>
          <p:spPr bwMode="gray">
            <a:xfrm>
              <a:off x="5302"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9" name="Line 147"/>
            <p:cNvSpPr>
              <a:spLocks noChangeShapeType="1"/>
            </p:cNvSpPr>
            <p:nvPr userDrawn="1"/>
          </p:nvSpPr>
          <p:spPr bwMode="gray">
            <a:xfrm>
              <a:off x="1651"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21" name="Line 149"/>
            <p:cNvSpPr>
              <a:spLocks noChangeShapeType="1"/>
            </p:cNvSpPr>
            <p:nvPr userDrawn="1"/>
          </p:nvSpPr>
          <p:spPr bwMode="gray">
            <a:xfrm>
              <a:off x="2101"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23" name="Line 151"/>
            <p:cNvSpPr>
              <a:spLocks noChangeShapeType="1"/>
            </p:cNvSpPr>
            <p:nvPr userDrawn="1"/>
          </p:nvSpPr>
          <p:spPr bwMode="gray">
            <a:xfrm>
              <a:off x="2567"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24" name="Line 152"/>
            <p:cNvSpPr>
              <a:spLocks noChangeShapeType="1"/>
            </p:cNvSpPr>
            <p:nvPr userDrawn="1"/>
          </p:nvSpPr>
          <p:spPr bwMode="gray">
            <a:xfrm>
              <a:off x="3017"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30" name="Line 158"/>
            <p:cNvSpPr>
              <a:spLocks noChangeShapeType="1"/>
            </p:cNvSpPr>
            <p:nvPr userDrawn="1"/>
          </p:nvSpPr>
          <p:spPr bwMode="gray">
            <a:xfrm>
              <a:off x="274"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32" name="Line 160"/>
            <p:cNvSpPr>
              <a:spLocks noChangeShapeType="1"/>
            </p:cNvSpPr>
            <p:nvPr userDrawn="1"/>
          </p:nvSpPr>
          <p:spPr bwMode="gray">
            <a:xfrm>
              <a:off x="740"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33" name="Line 161"/>
            <p:cNvSpPr>
              <a:spLocks noChangeShapeType="1"/>
            </p:cNvSpPr>
            <p:nvPr userDrawn="1"/>
          </p:nvSpPr>
          <p:spPr bwMode="gray">
            <a:xfrm>
              <a:off x="1190"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159" name="Rectangle 87"/>
          <p:cNvSpPr>
            <a:spLocks noChangeArrowheads="1"/>
          </p:cNvSpPr>
          <p:nvPr/>
        </p:nvSpPr>
        <p:spPr bwMode="gray">
          <a:xfrm>
            <a:off x="0" y="1795463"/>
            <a:ext cx="9144000" cy="2503487"/>
          </a:xfrm>
          <a:prstGeom prst="rect">
            <a:avLst/>
          </a:prstGeom>
          <a:gradFill rotWithShape="1">
            <a:gsLst>
              <a:gs pos="0">
                <a:schemeClr val="tx2">
                  <a:gamma/>
                  <a:shade val="46275"/>
                  <a:invGamma/>
                </a:schemeClr>
              </a:gs>
              <a:gs pos="100000">
                <a:schemeClr val="tx2"/>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7" name="Rectangle 165"/>
          <p:cNvSpPr>
            <a:spLocks noChangeArrowheads="1"/>
          </p:cNvSpPr>
          <p:nvPr/>
        </p:nvSpPr>
        <p:spPr bwMode="gray">
          <a:xfrm>
            <a:off x="5553075" y="5576888"/>
            <a:ext cx="712788" cy="644525"/>
          </a:xfrm>
          <a:prstGeom prst="rect">
            <a:avLst/>
          </a:prstGeom>
          <a:solidFill>
            <a:schemeClr val="accent2">
              <a:alpha val="3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8" name="Rectangle 166"/>
          <p:cNvSpPr>
            <a:spLocks noChangeArrowheads="1"/>
          </p:cNvSpPr>
          <p:nvPr/>
        </p:nvSpPr>
        <p:spPr bwMode="gray">
          <a:xfrm>
            <a:off x="7007225" y="5588000"/>
            <a:ext cx="725488"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9" name="Rectangle 167"/>
          <p:cNvSpPr>
            <a:spLocks noChangeArrowheads="1"/>
          </p:cNvSpPr>
          <p:nvPr/>
        </p:nvSpPr>
        <p:spPr bwMode="gray">
          <a:xfrm>
            <a:off x="6269038" y="4943475"/>
            <a:ext cx="725487" cy="636588"/>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0" name="Rectangle 168"/>
          <p:cNvSpPr>
            <a:spLocks noChangeArrowheads="1"/>
          </p:cNvSpPr>
          <p:nvPr/>
        </p:nvSpPr>
        <p:spPr bwMode="gray">
          <a:xfrm>
            <a:off x="8447088" y="5588000"/>
            <a:ext cx="696912"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2" name="Rectangle 170"/>
          <p:cNvSpPr>
            <a:spLocks noChangeArrowheads="1"/>
          </p:cNvSpPr>
          <p:nvPr/>
        </p:nvSpPr>
        <p:spPr bwMode="gray">
          <a:xfrm>
            <a:off x="2651125" y="5588000"/>
            <a:ext cx="725488"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3" name="Rectangle 171"/>
          <p:cNvSpPr>
            <a:spLocks noChangeArrowheads="1"/>
          </p:cNvSpPr>
          <p:nvPr/>
        </p:nvSpPr>
        <p:spPr bwMode="gray">
          <a:xfrm>
            <a:off x="4105275" y="5588000"/>
            <a:ext cx="725488"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4" name="Rectangle 172"/>
          <p:cNvSpPr>
            <a:spLocks noChangeArrowheads="1"/>
          </p:cNvSpPr>
          <p:nvPr/>
        </p:nvSpPr>
        <p:spPr bwMode="gray">
          <a:xfrm>
            <a:off x="3367088" y="4943475"/>
            <a:ext cx="725487" cy="636588"/>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5" name="Rectangle 173"/>
          <p:cNvSpPr>
            <a:spLocks noChangeArrowheads="1"/>
          </p:cNvSpPr>
          <p:nvPr/>
        </p:nvSpPr>
        <p:spPr bwMode="gray">
          <a:xfrm>
            <a:off x="4818063" y="4943475"/>
            <a:ext cx="725487" cy="636588"/>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6" name="Rectangle 174"/>
          <p:cNvSpPr>
            <a:spLocks noChangeArrowheads="1"/>
          </p:cNvSpPr>
          <p:nvPr/>
        </p:nvSpPr>
        <p:spPr bwMode="gray">
          <a:xfrm>
            <a:off x="1917700" y="4943475"/>
            <a:ext cx="725488" cy="636588"/>
          </a:xfrm>
          <a:prstGeom prst="rect">
            <a:avLst/>
          </a:prstGeom>
          <a:solidFill>
            <a:schemeClr val="accent2">
              <a:alpha val="2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7" name="Rectangle 175"/>
          <p:cNvSpPr>
            <a:spLocks noChangeArrowheads="1"/>
          </p:cNvSpPr>
          <p:nvPr/>
        </p:nvSpPr>
        <p:spPr bwMode="gray">
          <a:xfrm>
            <a:off x="5541963" y="4310063"/>
            <a:ext cx="725487" cy="636587"/>
          </a:xfrm>
          <a:prstGeom prst="rect">
            <a:avLst/>
          </a:prstGeom>
          <a:solidFill>
            <a:schemeClr val="accent2">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8" name="Rectangle 176"/>
          <p:cNvSpPr>
            <a:spLocks noChangeArrowheads="1"/>
          </p:cNvSpPr>
          <p:nvPr/>
        </p:nvSpPr>
        <p:spPr bwMode="gray">
          <a:xfrm>
            <a:off x="6996113" y="4300538"/>
            <a:ext cx="725487" cy="646112"/>
          </a:xfrm>
          <a:prstGeom prst="rect">
            <a:avLst/>
          </a:prstGeom>
          <a:solidFill>
            <a:schemeClr val="accent2">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9" name="Rectangle 177"/>
          <p:cNvSpPr>
            <a:spLocks noChangeArrowheads="1"/>
          </p:cNvSpPr>
          <p:nvPr/>
        </p:nvSpPr>
        <p:spPr bwMode="gray">
          <a:xfrm>
            <a:off x="8435975" y="4300538"/>
            <a:ext cx="703263" cy="646112"/>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0" name="Rectangle 178"/>
          <p:cNvSpPr>
            <a:spLocks noChangeArrowheads="1"/>
          </p:cNvSpPr>
          <p:nvPr/>
        </p:nvSpPr>
        <p:spPr bwMode="gray">
          <a:xfrm>
            <a:off x="4105275" y="4310063"/>
            <a:ext cx="725488" cy="636587"/>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7" name="Rectangle 185"/>
          <p:cNvSpPr>
            <a:spLocks noChangeArrowheads="1"/>
          </p:cNvSpPr>
          <p:nvPr/>
        </p:nvSpPr>
        <p:spPr bwMode="gray">
          <a:xfrm>
            <a:off x="7720013" y="6221413"/>
            <a:ext cx="725487"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8" name="Rectangle 186"/>
          <p:cNvSpPr>
            <a:spLocks noChangeArrowheads="1"/>
          </p:cNvSpPr>
          <p:nvPr/>
        </p:nvSpPr>
        <p:spPr bwMode="gray">
          <a:xfrm>
            <a:off x="3371850" y="6221413"/>
            <a:ext cx="728663"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9" name="Rectangle 187"/>
          <p:cNvSpPr>
            <a:spLocks noChangeArrowheads="1"/>
          </p:cNvSpPr>
          <p:nvPr/>
        </p:nvSpPr>
        <p:spPr bwMode="gray">
          <a:xfrm>
            <a:off x="4826000" y="6221413"/>
            <a:ext cx="725488"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0" name="Rectangle 188"/>
          <p:cNvSpPr>
            <a:spLocks noChangeArrowheads="1"/>
          </p:cNvSpPr>
          <p:nvPr/>
        </p:nvSpPr>
        <p:spPr bwMode="gray">
          <a:xfrm>
            <a:off x="1920875" y="6221413"/>
            <a:ext cx="725488"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 name="Group 206"/>
          <p:cNvGrpSpPr>
            <a:grpSpLocks/>
          </p:cNvGrpSpPr>
          <p:nvPr/>
        </p:nvGrpSpPr>
        <p:grpSpPr bwMode="auto">
          <a:xfrm>
            <a:off x="0" y="533400"/>
            <a:ext cx="9144000" cy="5689600"/>
            <a:chOff x="0" y="336"/>
            <a:chExt cx="5760" cy="3584"/>
          </a:xfrm>
        </p:grpSpPr>
        <p:sp>
          <p:nvSpPr>
            <p:cNvPr id="3264" name="Line 192"/>
            <p:cNvSpPr>
              <a:spLocks noChangeShapeType="1"/>
            </p:cNvSpPr>
            <p:nvPr userDrawn="1"/>
          </p:nvSpPr>
          <p:spPr bwMode="gray">
            <a:xfrm flipH="1">
              <a:off x="0" y="336"/>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5" name="Line 193"/>
            <p:cNvSpPr>
              <a:spLocks noChangeShapeType="1"/>
            </p:cNvSpPr>
            <p:nvPr userDrawn="1"/>
          </p:nvSpPr>
          <p:spPr bwMode="gray">
            <a:xfrm flipH="1">
              <a:off x="0" y="733"/>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6" name="Line 194"/>
            <p:cNvSpPr>
              <a:spLocks noChangeShapeType="1"/>
            </p:cNvSpPr>
            <p:nvPr userDrawn="1"/>
          </p:nvSpPr>
          <p:spPr bwMode="gray">
            <a:xfrm flipH="1">
              <a:off x="0" y="1123"/>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7" name="Line 195"/>
            <p:cNvSpPr>
              <a:spLocks noChangeShapeType="1"/>
            </p:cNvSpPr>
            <p:nvPr userDrawn="1"/>
          </p:nvSpPr>
          <p:spPr bwMode="gray">
            <a:xfrm flipH="1">
              <a:off x="0" y="2707"/>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8" name="Line 196"/>
            <p:cNvSpPr>
              <a:spLocks noChangeShapeType="1"/>
            </p:cNvSpPr>
            <p:nvPr userDrawn="1"/>
          </p:nvSpPr>
          <p:spPr bwMode="gray">
            <a:xfrm flipH="1">
              <a:off x="0" y="3111"/>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9" name="Line 197"/>
            <p:cNvSpPr>
              <a:spLocks noChangeShapeType="1"/>
            </p:cNvSpPr>
            <p:nvPr userDrawn="1"/>
          </p:nvSpPr>
          <p:spPr bwMode="gray">
            <a:xfrm flipH="1">
              <a:off x="0" y="3516"/>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70" name="Line 198"/>
            <p:cNvSpPr>
              <a:spLocks noChangeShapeType="1"/>
            </p:cNvSpPr>
            <p:nvPr userDrawn="1"/>
          </p:nvSpPr>
          <p:spPr bwMode="gray">
            <a:xfrm flipH="1">
              <a:off x="0" y="3920"/>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075" name="Rectangle 3"/>
          <p:cNvSpPr>
            <a:spLocks noGrp="1" noChangeArrowheads="1"/>
          </p:cNvSpPr>
          <p:nvPr>
            <p:ph type="subTitle" idx="1"/>
          </p:nvPr>
        </p:nvSpPr>
        <p:spPr>
          <a:xfrm>
            <a:off x="4572000" y="4343400"/>
            <a:ext cx="4419600" cy="609600"/>
          </a:xfrm>
          <a:extLst>
            <a:ext uri="{AF507438-7753-43E0-B8FC-AC1667EBCBE1}">
              <a14:hiddenEffects xmlns:a14="http://schemas.microsoft.com/office/drawing/2010/main">
                <a:effectLst>
                  <a:outerShdw algn="ctr" rotWithShape="0">
                    <a:srgbClr val="FFFFFF">
                      <a:alpha val="50000"/>
                    </a:srgbClr>
                  </a:outerShdw>
                </a:effectLst>
              </a14:hiddenEffects>
            </a:ext>
          </a:extLst>
        </p:spPr>
        <p:txBody>
          <a:bodyPr/>
          <a:lstStyle>
            <a:lvl1pPr marL="0" indent="0" algn="r">
              <a:buFontTx/>
              <a:buNone/>
              <a:defRPr sz="2000"/>
            </a:lvl1pPr>
          </a:lstStyle>
          <a:p>
            <a:pPr lvl="0"/>
            <a:r>
              <a:rPr lang="zh-CN" altLang="en-US" noProof="0" smtClean="0"/>
              <a:t>单击此处编辑母版副标题样式</a:t>
            </a:r>
            <a:endParaRPr lang="en-US" altLang="zh-CN" noProof="0" smtClean="0"/>
          </a:p>
        </p:txBody>
      </p:sp>
      <p:sp>
        <p:nvSpPr>
          <p:cNvPr id="3210" name="Rectangle 138"/>
          <p:cNvSpPr>
            <a:spLocks noChangeArrowheads="1"/>
          </p:cNvSpPr>
          <p:nvPr/>
        </p:nvSpPr>
        <p:spPr bwMode="gray">
          <a:xfrm>
            <a:off x="5524500" y="534988"/>
            <a:ext cx="725488"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13" name="Rectangle 141"/>
          <p:cNvSpPr>
            <a:spLocks noChangeArrowheads="1"/>
          </p:cNvSpPr>
          <p:nvPr/>
        </p:nvSpPr>
        <p:spPr bwMode="gray">
          <a:xfrm>
            <a:off x="6978650" y="534988"/>
            <a:ext cx="725488"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18" name="Rectangle 146"/>
          <p:cNvSpPr>
            <a:spLocks noChangeArrowheads="1"/>
          </p:cNvSpPr>
          <p:nvPr/>
        </p:nvSpPr>
        <p:spPr bwMode="gray">
          <a:xfrm>
            <a:off x="7691438" y="4763"/>
            <a:ext cx="725487" cy="522287"/>
          </a:xfrm>
          <a:prstGeom prst="rect">
            <a:avLst/>
          </a:prstGeom>
          <a:solidFill>
            <a:schemeClr val="folHlink">
              <a:alpha val="3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25" name="Rectangle 153"/>
          <p:cNvSpPr>
            <a:spLocks noChangeArrowheads="1"/>
          </p:cNvSpPr>
          <p:nvPr/>
        </p:nvSpPr>
        <p:spPr bwMode="gray">
          <a:xfrm>
            <a:off x="4076700" y="534988"/>
            <a:ext cx="725488"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27" name="Rectangle 155"/>
          <p:cNvSpPr>
            <a:spLocks noChangeArrowheads="1"/>
          </p:cNvSpPr>
          <p:nvPr/>
        </p:nvSpPr>
        <p:spPr bwMode="gray">
          <a:xfrm>
            <a:off x="4789488" y="4763"/>
            <a:ext cx="725487" cy="522287"/>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4" name="Rectangle 162"/>
          <p:cNvSpPr>
            <a:spLocks noChangeArrowheads="1"/>
          </p:cNvSpPr>
          <p:nvPr/>
        </p:nvSpPr>
        <p:spPr bwMode="gray">
          <a:xfrm>
            <a:off x="457200" y="1147763"/>
            <a:ext cx="725488" cy="633412"/>
          </a:xfrm>
          <a:prstGeom prst="rect">
            <a:avLst/>
          </a:prstGeom>
          <a:solidFill>
            <a:schemeClr val="folHlink">
              <a:alpha val="2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6" name="Rectangle 164"/>
          <p:cNvSpPr>
            <a:spLocks noChangeArrowheads="1"/>
          </p:cNvSpPr>
          <p:nvPr/>
        </p:nvSpPr>
        <p:spPr bwMode="gray">
          <a:xfrm>
            <a:off x="1889125" y="4763"/>
            <a:ext cx="725488" cy="5222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1" name="Rectangle 179"/>
          <p:cNvSpPr>
            <a:spLocks noChangeArrowheads="1"/>
          </p:cNvSpPr>
          <p:nvPr/>
        </p:nvSpPr>
        <p:spPr bwMode="gray">
          <a:xfrm>
            <a:off x="6251575" y="1165225"/>
            <a:ext cx="725488" cy="633413"/>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2" name="Rectangle 180"/>
          <p:cNvSpPr>
            <a:spLocks noChangeArrowheads="1"/>
          </p:cNvSpPr>
          <p:nvPr/>
        </p:nvSpPr>
        <p:spPr bwMode="gray">
          <a:xfrm>
            <a:off x="7691438" y="1165225"/>
            <a:ext cx="725487" cy="633413"/>
          </a:xfrm>
          <a:prstGeom prst="rect">
            <a:avLst/>
          </a:prstGeom>
          <a:solidFill>
            <a:schemeClr val="folHlink">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3" name="Rectangle 181"/>
          <p:cNvSpPr>
            <a:spLocks noChangeArrowheads="1"/>
          </p:cNvSpPr>
          <p:nvPr/>
        </p:nvSpPr>
        <p:spPr bwMode="gray">
          <a:xfrm>
            <a:off x="3349625" y="1165225"/>
            <a:ext cx="725488" cy="633413"/>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4" name="Rectangle 182"/>
          <p:cNvSpPr>
            <a:spLocks noChangeArrowheads="1"/>
          </p:cNvSpPr>
          <p:nvPr/>
        </p:nvSpPr>
        <p:spPr bwMode="gray">
          <a:xfrm>
            <a:off x="4800600" y="1165225"/>
            <a:ext cx="725488" cy="633413"/>
          </a:xfrm>
          <a:prstGeom prst="rect">
            <a:avLst/>
          </a:prstGeom>
          <a:solidFill>
            <a:schemeClr val="folHlink">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5" name="Rectangle 183"/>
          <p:cNvSpPr>
            <a:spLocks noChangeArrowheads="1"/>
          </p:cNvSpPr>
          <p:nvPr/>
        </p:nvSpPr>
        <p:spPr bwMode="gray">
          <a:xfrm>
            <a:off x="1900238" y="1165225"/>
            <a:ext cx="725487" cy="633413"/>
          </a:xfrm>
          <a:prstGeom prst="rect">
            <a:avLst/>
          </a:prstGeom>
          <a:solidFill>
            <a:schemeClr val="folHlink">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1" name="Rectangle 189"/>
          <p:cNvSpPr>
            <a:spLocks noChangeArrowheads="1"/>
          </p:cNvSpPr>
          <p:nvPr/>
        </p:nvSpPr>
        <p:spPr bwMode="gray">
          <a:xfrm>
            <a:off x="438150" y="4763"/>
            <a:ext cx="725488" cy="522287"/>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2" name="Rectangle 190"/>
          <p:cNvSpPr>
            <a:spLocks noChangeArrowheads="1"/>
          </p:cNvSpPr>
          <p:nvPr/>
        </p:nvSpPr>
        <p:spPr bwMode="gray">
          <a:xfrm>
            <a:off x="1176338" y="533400"/>
            <a:ext cx="725487" cy="633413"/>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72" name="Rectangle 200"/>
          <p:cNvSpPr>
            <a:spLocks noChangeArrowheads="1"/>
          </p:cNvSpPr>
          <p:nvPr/>
        </p:nvSpPr>
        <p:spPr bwMode="gray">
          <a:xfrm>
            <a:off x="2611438" y="534988"/>
            <a:ext cx="725487"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4" name="Group 234"/>
          <p:cNvGrpSpPr>
            <a:grpSpLocks/>
          </p:cNvGrpSpPr>
          <p:nvPr/>
        </p:nvGrpSpPr>
        <p:grpSpPr bwMode="auto">
          <a:xfrm>
            <a:off x="0" y="2257425"/>
            <a:ext cx="4738688" cy="4600575"/>
            <a:chOff x="-9" y="1395"/>
            <a:chExt cx="2985" cy="2898"/>
          </a:xfrm>
        </p:grpSpPr>
        <p:pic>
          <p:nvPicPr>
            <p:cNvPr id="3285" name="Picture 213" descr="pan01"/>
            <p:cNvPicPr>
              <a:picLocks noChangeAspect="1" noChangeArrowheads="1"/>
            </p:cNvPicPr>
            <p:nvPr/>
          </p:nvPicPr>
          <p:blipFill>
            <a:blip r:embed="rId2">
              <a:extLst>
                <a:ext uri="{28A0092B-C50C-407E-A947-70E740481C1C}">
                  <a14:useLocalDpi xmlns:a14="http://schemas.microsoft.com/office/drawing/2010/main" val="0"/>
                </a:ext>
              </a:extLst>
            </a:blip>
            <a:srcRect l="46681" r="2339"/>
            <a:stretch>
              <a:fillRect/>
            </a:stretch>
          </p:blipFill>
          <p:spPr bwMode="gray">
            <a:xfrm>
              <a:off x="0" y="1395"/>
              <a:ext cx="2976" cy="2898"/>
            </a:xfrm>
            <a:prstGeom prst="rect">
              <a:avLst/>
            </a:prstGeom>
            <a:noFill/>
            <a:extLst>
              <a:ext uri="{909E8E84-426E-40DD-AFC4-6F175D3DCCD1}">
                <a14:hiddenFill xmlns:a14="http://schemas.microsoft.com/office/drawing/2010/main">
                  <a:solidFill>
                    <a:srgbClr val="FFFFFF"/>
                  </a:solidFill>
                </a14:hiddenFill>
              </a:ext>
            </a:extLst>
          </p:spPr>
        </p:pic>
        <p:sp>
          <p:nvSpPr>
            <p:cNvPr id="3281" name="Freeform 209" descr="wiz_gold03"/>
            <p:cNvSpPr>
              <a:spLocks/>
            </p:cNvSpPr>
            <p:nvPr/>
          </p:nvSpPr>
          <p:spPr bwMode="gray">
            <a:xfrm>
              <a:off x="-9" y="1493"/>
              <a:ext cx="2841" cy="2599"/>
            </a:xfrm>
            <a:custGeom>
              <a:avLst/>
              <a:gdLst>
                <a:gd name="T0" fmla="*/ 0 w 2841"/>
                <a:gd name="T1" fmla="*/ 18 h 2599"/>
                <a:gd name="T2" fmla="*/ 2841 w 2841"/>
                <a:gd name="T3" fmla="*/ 0 h 2599"/>
                <a:gd name="T4" fmla="*/ 1294 w 2841"/>
                <a:gd name="T5" fmla="*/ 2597 h 2599"/>
                <a:gd name="T6" fmla="*/ 2 w 2841"/>
                <a:gd name="T7" fmla="*/ 2599 h 2599"/>
                <a:gd name="T8" fmla="*/ 0 w 2841"/>
                <a:gd name="T9" fmla="*/ 18 h 2599"/>
              </a:gdLst>
              <a:ahLst/>
              <a:cxnLst>
                <a:cxn ang="0">
                  <a:pos x="T0" y="T1"/>
                </a:cxn>
                <a:cxn ang="0">
                  <a:pos x="T2" y="T3"/>
                </a:cxn>
                <a:cxn ang="0">
                  <a:pos x="T4" y="T5"/>
                </a:cxn>
                <a:cxn ang="0">
                  <a:pos x="T6" y="T7"/>
                </a:cxn>
                <a:cxn ang="0">
                  <a:pos x="T8" y="T9"/>
                </a:cxn>
              </a:cxnLst>
              <a:rect l="0" t="0" r="r" b="b"/>
              <a:pathLst>
                <a:path w="2841" h="2599">
                  <a:moveTo>
                    <a:pt x="0" y="18"/>
                  </a:moveTo>
                  <a:lnTo>
                    <a:pt x="2841" y="0"/>
                  </a:lnTo>
                  <a:lnTo>
                    <a:pt x="1294" y="2597"/>
                  </a:lnTo>
                  <a:lnTo>
                    <a:pt x="2" y="2599"/>
                  </a:lnTo>
                  <a:lnTo>
                    <a:pt x="0" y="18"/>
                  </a:lnTo>
                  <a:close/>
                </a:path>
              </a:pathLst>
            </a:custGeom>
            <a:blipFill dpi="0" rotWithShape="1">
              <a:blip r:embed="rId3"/>
              <a:srcRect/>
              <a:stretch>
                <a:fillRect r="-15708"/>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5" name="Group 233"/>
          <p:cNvGrpSpPr>
            <a:grpSpLocks/>
          </p:cNvGrpSpPr>
          <p:nvPr/>
        </p:nvGrpSpPr>
        <p:grpSpPr bwMode="auto">
          <a:xfrm>
            <a:off x="9525" y="1395413"/>
            <a:ext cx="4256088" cy="4598987"/>
            <a:chOff x="0" y="1039"/>
            <a:chExt cx="2681" cy="2897"/>
          </a:xfrm>
        </p:grpSpPr>
        <p:pic>
          <p:nvPicPr>
            <p:cNvPr id="3292" name="Picture 220" descr="pan01"/>
            <p:cNvPicPr>
              <a:picLocks noChangeAspect="1" noChangeArrowheads="1"/>
            </p:cNvPicPr>
            <p:nvPr userDrawn="1"/>
          </p:nvPicPr>
          <p:blipFill>
            <a:blip r:embed="rId2">
              <a:extLst>
                <a:ext uri="{28A0092B-C50C-407E-A947-70E740481C1C}">
                  <a14:useLocalDpi xmlns:a14="http://schemas.microsoft.com/office/drawing/2010/main" val="0"/>
                </a:ext>
              </a:extLst>
            </a:blip>
            <a:srcRect l="51730" r="2339"/>
            <a:stretch>
              <a:fillRect/>
            </a:stretch>
          </p:blipFill>
          <p:spPr bwMode="gray">
            <a:xfrm>
              <a:off x="0" y="1039"/>
              <a:ext cx="2681" cy="2897"/>
            </a:xfrm>
            <a:prstGeom prst="rect">
              <a:avLst/>
            </a:prstGeom>
            <a:noFill/>
            <a:extLst>
              <a:ext uri="{909E8E84-426E-40DD-AFC4-6F175D3DCCD1}">
                <a14:hiddenFill xmlns:a14="http://schemas.microsoft.com/office/drawing/2010/main">
                  <a:solidFill>
                    <a:srgbClr val="FFFFFF"/>
                  </a:solidFill>
                </a14:hiddenFill>
              </a:ext>
            </a:extLst>
          </p:spPr>
        </p:pic>
        <p:sp>
          <p:nvSpPr>
            <p:cNvPr id="3293" name="Freeform 221" descr="wiz_gold04"/>
            <p:cNvSpPr>
              <a:spLocks/>
            </p:cNvSpPr>
            <p:nvPr userDrawn="1"/>
          </p:nvSpPr>
          <p:spPr bwMode="gray">
            <a:xfrm>
              <a:off x="0" y="1137"/>
              <a:ext cx="2537" cy="2600"/>
            </a:xfrm>
            <a:custGeom>
              <a:avLst/>
              <a:gdLst>
                <a:gd name="T0" fmla="*/ 0 w 2537"/>
                <a:gd name="T1" fmla="*/ 0 h 2600"/>
                <a:gd name="T2" fmla="*/ 2537 w 2537"/>
                <a:gd name="T3" fmla="*/ 1 h 2600"/>
                <a:gd name="T4" fmla="*/ 991 w 2537"/>
                <a:gd name="T5" fmla="*/ 2597 h 2600"/>
                <a:gd name="T6" fmla="*/ 0 w 2537"/>
                <a:gd name="T7" fmla="*/ 2600 h 2600"/>
                <a:gd name="T8" fmla="*/ 0 w 2537"/>
                <a:gd name="T9" fmla="*/ 0 h 2600"/>
              </a:gdLst>
              <a:ahLst/>
              <a:cxnLst>
                <a:cxn ang="0">
                  <a:pos x="T0" y="T1"/>
                </a:cxn>
                <a:cxn ang="0">
                  <a:pos x="T2" y="T3"/>
                </a:cxn>
                <a:cxn ang="0">
                  <a:pos x="T4" y="T5"/>
                </a:cxn>
                <a:cxn ang="0">
                  <a:pos x="T6" y="T7"/>
                </a:cxn>
                <a:cxn ang="0">
                  <a:pos x="T8" y="T9"/>
                </a:cxn>
              </a:cxnLst>
              <a:rect l="0" t="0" r="r" b="b"/>
              <a:pathLst>
                <a:path w="2537" h="2600">
                  <a:moveTo>
                    <a:pt x="0" y="0"/>
                  </a:moveTo>
                  <a:lnTo>
                    <a:pt x="2537" y="1"/>
                  </a:lnTo>
                  <a:lnTo>
                    <a:pt x="991" y="2597"/>
                  </a:lnTo>
                  <a:lnTo>
                    <a:pt x="0" y="2600"/>
                  </a:lnTo>
                  <a:lnTo>
                    <a:pt x="0" y="0"/>
                  </a:lnTo>
                  <a:close/>
                </a:path>
              </a:pathLst>
            </a:custGeom>
            <a:blipFill dpi="0" rotWithShape="1">
              <a:blip r:embed="rId4"/>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 name="Group 232"/>
          <p:cNvGrpSpPr>
            <a:grpSpLocks/>
          </p:cNvGrpSpPr>
          <p:nvPr/>
        </p:nvGrpSpPr>
        <p:grpSpPr bwMode="auto">
          <a:xfrm>
            <a:off x="-4763" y="304800"/>
            <a:ext cx="3821113" cy="5078413"/>
            <a:chOff x="-7" y="240"/>
            <a:chExt cx="2407" cy="3199"/>
          </a:xfrm>
        </p:grpSpPr>
        <p:pic>
          <p:nvPicPr>
            <p:cNvPr id="3295" name="Picture 223" descr="pan01"/>
            <p:cNvPicPr>
              <a:picLocks noChangeAspect="1" noChangeArrowheads="1"/>
            </p:cNvPicPr>
            <p:nvPr userDrawn="1"/>
          </p:nvPicPr>
          <p:blipFill>
            <a:blip r:embed="rId2">
              <a:extLst>
                <a:ext uri="{28A0092B-C50C-407E-A947-70E740481C1C}">
                  <a14:useLocalDpi xmlns:a14="http://schemas.microsoft.com/office/drawing/2010/main" val="0"/>
                </a:ext>
              </a:extLst>
            </a:blip>
            <a:srcRect l="60431" r="2339"/>
            <a:stretch>
              <a:fillRect/>
            </a:stretch>
          </p:blipFill>
          <p:spPr bwMode="gray">
            <a:xfrm>
              <a:off x="0" y="240"/>
              <a:ext cx="2400" cy="3199"/>
            </a:xfrm>
            <a:prstGeom prst="rect">
              <a:avLst/>
            </a:prstGeom>
            <a:noFill/>
            <a:extLst>
              <a:ext uri="{909E8E84-426E-40DD-AFC4-6F175D3DCCD1}">
                <a14:hiddenFill xmlns:a14="http://schemas.microsoft.com/office/drawing/2010/main">
                  <a:solidFill>
                    <a:srgbClr val="FFFFFF"/>
                  </a:solidFill>
                </a14:hiddenFill>
              </a:ext>
            </a:extLst>
          </p:spPr>
        </p:pic>
        <p:sp>
          <p:nvSpPr>
            <p:cNvPr id="3296" name="Freeform 224" descr="wiz_gold01"/>
            <p:cNvSpPr>
              <a:spLocks/>
            </p:cNvSpPr>
            <p:nvPr userDrawn="1"/>
          </p:nvSpPr>
          <p:spPr bwMode="gray">
            <a:xfrm>
              <a:off x="-7" y="348"/>
              <a:ext cx="2247" cy="2874"/>
            </a:xfrm>
            <a:custGeom>
              <a:avLst/>
              <a:gdLst>
                <a:gd name="T0" fmla="*/ 7 w 2247"/>
                <a:gd name="T1" fmla="*/ 0 h 2874"/>
                <a:gd name="T2" fmla="*/ 2247 w 2247"/>
                <a:gd name="T3" fmla="*/ 0 h 2874"/>
                <a:gd name="T4" fmla="*/ 540 w 2247"/>
                <a:gd name="T5" fmla="*/ 2868 h 2874"/>
                <a:gd name="T6" fmla="*/ 0 w 2247"/>
                <a:gd name="T7" fmla="*/ 2874 h 2874"/>
                <a:gd name="T8" fmla="*/ 7 w 2247"/>
                <a:gd name="T9" fmla="*/ 0 h 2874"/>
              </a:gdLst>
              <a:ahLst/>
              <a:cxnLst>
                <a:cxn ang="0">
                  <a:pos x="T0" y="T1"/>
                </a:cxn>
                <a:cxn ang="0">
                  <a:pos x="T2" y="T3"/>
                </a:cxn>
                <a:cxn ang="0">
                  <a:pos x="T4" y="T5"/>
                </a:cxn>
                <a:cxn ang="0">
                  <a:pos x="T6" y="T7"/>
                </a:cxn>
                <a:cxn ang="0">
                  <a:pos x="T8" y="T9"/>
                </a:cxn>
              </a:cxnLst>
              <a:rect l="0" t="0" r="r" b="b"/>
              <a:pathLst>
                <a:path w="2247" h="2874">
                  <a:moveTo>
                    <a:pt x="7" y="0"/>
                  </a:moveTo>
                  <a:lnTo>
                    <a:pt x="2247" y="0"/>
                  </a:lnTo>
                  <a:lnTo>
                    <a:pt x="540" y="2868"/>
                  </a:lnTo>
                  <a:lnTo>
                    <a:pt x="0" y="2874"/>
                  </a:lnTo>
                  <a:lnTo>
                    <a:pt x="7" y="0"/>
                  </a:lnTo>
                  <a:close/>
                </a:path>
              </a:pathLst>
            </a:custGeom>
            <a:blipFill dpi="0" rotWithShape="1">
              <a:blip r:embed="rId5"/>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074" name="Rectangle 2"/>
          <p:cNvSpPr>
            <a:spLocks noGrp="1" noChangeArrowheads="1"/>
          </p:cNvSpPr>
          <p:nvPr>
            <p:ph type="ctrTitle"/>
          </p:nvPr>
        </p:nvSpPr>
        <p:spPr>
          <a:xfrm>
            <a:off x="4267200" y="1981200"/>
            <a:ext cx="4724400" cy="2057400"/>
          </a:xfrm>
          <a:extLst>
            <a:ext uri="{AF507438-7753-43E0-B8FC-AC1667EBCBE1}">
              <a14:hiddenEffects xmlns:a14="http://schemas.microsoft.com/office/drawing/2010/main">
                <a:effectLst>
                  <a:outerShdw dist="45791" dir="3378596" algn="ctr" rotWithShape="0">
                    <a:schemeClr val="bg2">
                      <a:alpha val="50000"/>
                    </a:schemeClr>
                  </a:outerShdw>
                </a:effectLst>
              </a14:hiddenEffects>
            </a:ext>
          </a:extLst>
        </p:spPr>
        <p:txBody>
          <a:bodyPr/>
          <a:lstStyle>
            <a:lvl1pPr algn="r">
              <a:defRPr sz="4400"/>
            </a:lvl1pPr>
          </a:lstStyle>
          <a:p>
            <a:pPr lvl="0"/>
            <a:r>
              <a:rPr lang="zh-CN" altLang="en-US" noProof="0" smtClean="0"/>
              <a:t>单击此处编辑母版标题样式</a:t>
            </a:r>
            <a:endParaRPr lang="en-US" altLang="zh-CN" noProof="0" smtClean="0"/>
          </a:p>
        </p:txBody>
      </p:sp>
      <p:sp>
        <p:nvSpPr>
          <p:cNvPr id="3076" name="Rectangle 4"/>
          <p:cNvSpPr>
            <a:spLocks noGrp="1" noChangeArrowheads="1"/>
          </p:cNvSpPr>
          <p:nvPr>
            <p:ph type="dt" sz="half" idx="2"/>
          </p:nvPr>
        </p:nvSpPr>
        <p:spPr>
          <a:xfrm>
            <a:off x="304800" y="6400800"/>
            <a:ext cx="2133600" cy="320675"/>
          </a:xfrm>
        </p:spPr>
        <p:txBody>
          <a:bodyPr/>
          <a:lstStyle>
            <a:lvl1pPr algn="r">
              <a:defRPr>
                <a:latin typeface="+mj-lt"/>
              </a:defRPr>
            </a:lvl1pPr>
          </a:lstStyle>
          <a:p>
            <a:endParaRPr lang="en-US" altLang="zh-CN"/>
          </a:p>
        </p:txBody>
      </p:sp>
      <p:sp>
        <p:nvSpPr>
          <p:cNvPr id="3077" name="Rectangle 5"/>
          <p:cNvSpPr>
            <a:spLocks noGrp="1" noChangeArrowheads="1"/>
          </p:cNvSpPr>
          <p:nvPr>
            <p:ph type="ftr" sz="quarter" idx="3"/>
          </p:nvPr>
        </p:nvSpPr>
        <p:spPr>
          <a:xfrm>
            <a:off x="6172200" y="6400800"/>
            <a:ext cx="2895600" cy="320675"/>
          </a:xfrm>
        </p:spPr>
        <p:txBody>
          <a:bodyPr/>
          <a:lstStyle>
            <a:lvl1pPr algn="r">
              <a:defRPr>
                <a:latin typeface="+mj-lt"/>
              </a:defRPr>
            </a:lvl1pPr>
          </a:lstStyle>
          <a:p>
            <a:r>
              <a:rPr lang="en-US" altLang="zh-CN"/>
              <a:t>www.themegallery.com</a:t>
            </a:r>
          </a:p>
        </p:txBody>
      </p:sp>
      <p:sp>
        <p:nvSpPr>
          <p:cNvPr id="3078" name="Rectangle 6"/>
          <p:cNvSpPr>
            <a:spLocks noGrp="1" noChangeArrowheads="1"/>
          </p:cNvSpPr>
          <p:nvPr>
            <p:ph type="sldNum" sz="quarter" idx="4"/>
          </p:nvPr>
        </p:nvSpPr>
        <p:spPr>
          <a:xfrm>
            <a:off x="3733800" y="6400800"/>
            <a:ext cx="2133600" cy="320675"/>
          </a:xfrm>
        </p:spPr>
        <p:txBody>
          <a:bodyPr/>
          <a:lstStyle>
            <a:lvl1pPr>
              <a:defRPr>
                <a:latin typeface="+mj-lt"/>
              </a:defRPr>
            </a:lvl1pPr>
          </a:lstStyle>
          <a:p>
            <a:fld id="{23304A5D-B132-4DEF-B107-AEAD36FA2CF8}" type="slidenum">
              <a:rPr lang="en-US" altLang="zh-CN"/>
              <a:pPr/>
              <a:t>‹#›</a:t>
            </a:fld>
            <a:endParaRPr lang="en-US" altLang="zh-CN"/>
          </a:p>
        </p:txBody>
      </p:sp>
      <p:sp>
        <p:nvSpPr>
          <p:cNvPr id="3083" name="Text Box 11"/>
          <p:cNvSpPr txBox="1">
            <a:spLocks noChangeArrowheads="1"/>
          </p:cNvSpPr>
          <p:nvPr/>
        </p:nvSpPr>
        <p:spPr bwMode="gray">
          <a:xfrm>
            <a:off x="7924800" y="1295400"/>
            <a:ext cx="1098550"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02391" dir="11227501" algn="ctr" rotWithShape="0">
                    <a:schemeClr val="bg2">
                      <a:alpha val="50000"/>
                    </a:schemeClr>
                  </a:outerShdw>
                </a:effectLst>
              </a14:hiddenEffects>
            </a:ext>
          </a:extLst>
        </p:spPr>
        <p:txBody>
          <a:bodyPr>
            <a:spAutoFit/>
          </a:bodyPr>
          <a:lstStyle/>
          <a:p>
            <a:pPr algn="r">
              <a:spcBef>
                <a:spcPct val="50000"/>
              </a:spcBef>
            </a:pPr>
            <a:r>
              <a:rPr lang="en-US" altLang="zh-CN" sz="2200">
                <a:ea typeface="宋体" charset="-122"/>
              </a:rPr>
              <a:t>LOGO</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159"/>
                                        </p:tgtEl>
                                        <p:attrNameLst>
                                          <p:attrName>style.visibility</p:attrName>
                                        </p:attrNameLst>
                                      </p:cBhvr>
                                      <p:to>
                                        <p:strVal val="visible"/>
                                      </p:to>
                                    </p:set>
                                    <p:animEffect transition="in" filter="wipe(left)">
                                      <p:cBhvr>
                                        <p:cTn id="7" dur="500"/>
                                        <p:tgtEl>
                                          <p:spTgt spid="315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074"/>
                                        </p:tgtEl>
                                        <p:attrNameLst>
                                          <p:attrName>style.visibility</p:attrName>
                                        </p:attrNameLst>
                                      </p:cBhvr>
                                      <p:to>
                                        <p:strVal val="visible"/>
                                      </p:to>
                                    </p:set>
                                    <p:animEffect transition="in" filter="fade">
                                      <p:cBhvr>
                                        <p:cTn id="11" dur="500"/>
                                        <p:tgtEl>
                                          <p:spTgt spid="3074"/>
                                        </p:tgtEl>
                                      </p:cBhvr>
                                    </p:animEffect>
                                  </p:childTnLst>
                                </p:cTn>
                              </p:par>
                              <p:par>
                                <p:cTn id="12" presetID="22" presetClass="entr" presetSubtype="8"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1000"/>
                                        <p:tgtEl>
                                          <p:spTgt spid="4"/>
                                        </p:tgtEl>
                                      </p:cBhvr>
                                    </p:animEffect>
                                  </p:childTnLst>
                                </p:cTn>
                              </p:par>
                            </p:childTnLst>
                          </p:cTn>
                        </p:par>
                        <p:par>
                          <p:cTn id="15" fill="hold" nodeType="afterGroup">
                            <p:stCondLst>
                              <p:cond delay="1500"/>
                            </p:stCondLst>
                            <p:childTnLst>
                              <p:par>
                                <p:cTn id="16" presetID="22" presetClass="entr" presetSubtype="8" fill="hold" nodeType="afterEffect">
                                  <p:stCondLst>
                                    <p:cond delay="70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1000"/>
                                        <p:tgtEl>
                                          <p:spTgt spid="5"/>
                                        </p:tgtEl>
                                      </p:cBhvr>
                                    </p:animEffect>
                                  </p:childTnLst>
                                </p:cTn>
                              </p:par>
                            </p:childTnLst>
                          </p:cTn>
                        </p:par>
                        <p:par>
                          <p:cTn id="19" fill="hold" nodeType="afterGroup">
                            <p:stCondLst>
                              <p:cond delay="3200"/>
                            </p:stCondLst>
                            <p:childTnLst>
                              <p:par>
                                <p:cTn id="20" presetID="22" presetClass="entr" presetSubtype="8" fill="hold" nodeType="afterEffect">
                                  <p:stCondLst>
                                    <p:cond delay="60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1000"/>
                                        <p:tgtEl>
                                          <p:spTgt spid="6"/>
                                        </p:tgtEl>
                                      </p:cBhvr>
                                    </p:animEffect>
                                  </p:childTnLst>
                                </p:cTn>
                              </p:par>
                              <p:par>
                                <p:cTn id="23" presetID="18" presetClass="entr" presetSubtype="12" fill="hold" grpId="0" nodeType="withEffect">
                                  <p:stCondLst>
                                    <p:cond delay="1100"/>
                                  </p:stCondLst>
                                  <p:childTnLst>
                                    <p:set>
                                      <p:cBhvr>
                                        <p:cTn id="24" dur="1" fill="hold">
                                          <p:stCondLst>
                                            <p:cond delay="0"/>
                                          </p:stCondLst>
                                        </p:cTn>
                                        <p:tgtEl>
                                          <p:spTgt spid="3075">
                                            <p:txEl>
                                              <p:pRg st="0" end="0"/>
                                            </p:txEl>
                                          </p:spTgt>
                                        </p:tgtEl>
                                        <p:attrNameLst>
                                          <p:attrName>style.visibility</p:attrName>
                                        </p:attrNameLst>
                                      </p:cBhvr>
                                      <p:to>
                                        <p:strVal val="visible"/>
                                      </p:to>
                                    </p:set>
                                    <p:animEffect transition="in" filter="strips(downLeft)">
                                      <p:cBhvr>
                                        <p:cTn id="25" dur="500"/>
                                        <p:tgtEl>
                                          <p:spTgt spid="3075">
                                            <p:txEl>
                                              <p:pRg st="0" end="0"/>
                                            </p:txEl>
                                          </p:spTgt>
                                        </p:tgtEl>
                                      </p:cBhvr>
                                    </p:animEffect>
                                  </p:childTnLst>
                                </p:cTn>
                              </p:par>
                            </p:childTnLst>
                          </p:cTn>
                        </p:par>
                        <p:par>
                          <p:cTn id="26" fill="hold" nodeType="afterGroup">
                            <p:stCondLst>
                              <p:cond delay="4800"/>
                            </p:stCondLst>
                            <p:childTnLst>
                              <p:par>
                                <p:cTn id="27" presetID="10" presetClass="entr" presetSubtype="0" fill="hold" grpId="0" nodeType="afterEffect">
                                  <p:stCondLst>
                                    <p:cond delay="0"/>
                                  </p:stCondLst>
                                  <p:childTnLst>
                                    <p:set>
                                      <p:cBhvr>
                                        <p:cTn id="28" dur="1" fill="hold">
                                          <p:stCondLst>
                                            <p:cond delay="0"/>
                                          </p:stCondLst>
                                        </p:cTn>
                                        <p:tgtEl>
                                          <p:spTgt spid="3237"/>
                                        </p:tgtEl>
                                        <p:attrNameLst>
                                          <p:attrName>style.visibility</p:attrName>
                                        </p:attrNameLst>
                                      </p:cBhvr>
                                      <p:to>
                                        <p:strVal val="visible"/>
                                      </p:to>
                                    </p:set>
                                    <p:animEffect transition="in" filter="fade">
                                      <p:cBhvr>
                                        <p:cTn id="29" dur="500"/>
                                        <p:tgtEl>
                                          <p:spTgt spid="3237"/>
                                        </p:tgtEl>
                                      </p:cBhvr>
                                    </p:animEffect>
                                  </p:childTnLst>
                                </p:cTn>
                              </p:par>
                            </p:childTnLst>
                          </p:cTn>
                        </p:par>
                        <p:par>
                          <p:cTn id="30" fill="hold" nodeType="afterGroup">
                            <p:stCondLst>
                              <p:cond delay="5300"/>
                            </p:stCondLst>
                            <p:childTnLst>
                              <p:par>
                                <p:cTn id="31" presetID="10" presetClass="entr" presetSubtype="0" fill="hold" grpId="0" nodeType="afterEffect">
                                  <p:stCondLst>
                                    <p:cond delay="0"/>
                                  </p:stCondLst>
                                  <p:childTnLst>
                                    <p:set>
                                      <p:cBhvr>
                                        <p:cTn id="32" dur="1" fill="hold">
                                          <p:stCondLst>
                                            <p:cond delay="0"/>
                                          </p:stCondLst>
                                        </p:cTn>
                                        <p:tgtEl>
                                          <p:spTgt spid="3218"/>
                                        </p:tgtEl>
                                        <p:attrNameLst>
                                          <p:attrName>style.visibility</p:attrName>
                                        </p:attrNameLst>
                                      </p:cBhvr>
                                      <p:to>
                                        <p:strVal val="visible"/>
                                      </p:to>
                                    </p:set>
                                    <p:animEffect transition="in" filter="fade">
                                      <p:cBhvr>
                                        <p:cTn id="33" dur="500"/>
                                        <p:tgtEl>
                                          <p:spTgt spid="3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59" grpId="0" animBg="1"/>
      <p:bldP spid="3237" grpId="0" animBg="1"/>
      <p:bldP spid="3075" grpId="0" build="p">
        <p:tmplLst>
          <p:tmpl lvl="1">
            <p:tnLst>
              <p:par>
                <p:cTn presetID="18" presetClass="entr" presetSubtype="12" fill="hold" nodeType="withEffect">
                  <p:stCondLst>
                    <p:cond delay="1100"/>
                  </p:stCondLst>
                  <p:childTnLst>
                    <p:set>
                      <p:cBhvr>
                        <p:cTn dur="1" fill="hold">
                          <p:stCondLst>
                            <p:cond delay="0"/>
                          </p:stCondLst>
                        </p:cTn>
                        <p:tgtEl>
                          <p:spTgt spid="3075"/>
                        </p:tgtEl>
                        <p:attrNameLst>
                          <p:attrName>style.visibility</p:attrName>
                        </p:attrNameLst>
                      </p:cBhvr>
                      <p:to>
                        <p:strVal val="visible"/>
                      </p:to>
                    </p:set>
                    <p:animEffect transition="in" filter="strips(downLeft)">
                      <p:cBhvr>
                        <p:cTn dur="500"/>
                        <p:tgtEl>
                          <p:spTgt spid="3075"/>
                        </p:tgtEl>
                      </p:cBhvr>
                    </p:animEffect>
                  </p:childTnLst>
                </p:cTn>
              </p:par>
            </p:tnLst>
          </p:tmpl>
        </p:tmplLst>
      </p:bldP>
      <p:bldP spid="3218" grpId="0" animBg="1"/>
      <p:bldP spid="3074"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94A0DFDD-39CD-4AA8-A9CA-B100F3ACB633}" type="slidenum">
              <a:rPr lang="en-US" altLang="zh-CN"/>
              <a:pPr/>
              <a:t>‹#›</a:t>
            </a:fld>
            <a:endParaRPr lang="en-US" altLang="zh-CN"/>
          </a:p>
        </p:txBody>
      </p:sp>
    </p:spTree>
    <p:extLst>
      <p:ext uri="{BB962C8B-B14F-4D97-AF65-F5344CB8AC3E}">
        <p14:creationId xmlns:p14="http://schemas.microsoft.com/office/powerpoint/2010/main" val="68256711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197289835"/>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94A0DFDD-39CD-4AA8-A9CA-B100F3ACB633}" type="slidenum">
              <a:rPr lang="en-US" altLang="zh-CN"/>
              <a:pPr/>
              <a:t>‹#›</a:t>
            </a:fld>
            <a:endParaRPr lang="en-US" altLang="zh-CN"/>
          </a:p>
        </p:txBody>
      </p:sp>
    </p:spTree>
    <p:extLst>
      <p:ext uri="{BB962C8B-B14F-4D97-AF65-F5344CB8AC3E}">
        <p14:creationId xmlns:p14="http://schemas.microsoft.com/office/powerpoint/2010/main" val="682567115"/>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8611D943-BF0C-4C13-80BA-FA093432C83E}" type="slidenum">
              <a:rPr lang="en-US" altLang="zh-CN"/>
              <a:pPr/>
              <a:t>‹#›</a:t>
            </a:fld>
            <a:endParaRPr lang="en-US" altLang="zh-CN"/>
          </a:p>
        </p:txBody>
      </p:sp>
    </p:spTree>
    <p:extLst>
      <p:ext uri="{BB962C8B-B14F-4D97-AF65-F5344CB8AC3E}">
        <p14:creationId xmlns:p14="http://schemas.microsoft.com/office/powerpoint/2010/main" val="160401652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AB981180-3B27-4801-A415-550663ECE271}" type="slidenum">
              <a:rPr lang="en-US" altLang="zh-CN"/>
              <a:pPr/>
              <a:t>‹#›</a:t>
            </a:fld>
            <a:endParaRPr lang="en-US" altLang="zh-CN"/>
          </a:p>
        </p:txBody>
      </p:sp>
    </p:spTree>
    <p:extLst>
      <p:ext uri="{BB962C8B-B14F-4D97-AF65-F5344CB8AC3E}">
        <p14:creationId xmlns:p14="http://schemas.microsoft.com/office/powerpoint/2010/main" val="139696283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69AF05E5-19E0-42AD-99C8-F3CC58FE76EC}" type="slidenum">
              <a:rPr lang="en-US" altLang="zh-CN"/>
              <a:pPr/>
              <a:t>‹#›</a:t>
            </a:fld>
            <a:endParaRPr lang="en-US" altLang="zh-CN"/>
          </a:p>
        </p:txBody>
      </p:sp>
    </p:spTree>
    <p:extLst>
      <p:ext uri="{BB962C8B-B14F-4D97-AF65-F5344CB8AC3E}">
        <p14:creationId xmlns:p14="http://schemas.microsoft.com/office/powerpoint/2010/main" val="238135688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509CE0F7-E076-443B-944E-E79C63AD3CC8}" type="slidenum">
              <a:rPr lang="en-US" altLang="zh-CN"/>
              <a:pPr/>
              <a:t>‹#›</a:t>
            </a:fld>
            <a:endParaRPr lang="en-US" altLang="zh-CN"/>
          </a:p>
        </p:txBody>
      </p:sp>
    </p:spTree>
    <p:extLst>
      <p:ext uri="{BB962C8B-B14F-4D97-AF65-F5344CB8AC3E}">
        <p14:creationId xmlns:p14="http://schemas.microsoft.com/office/powerpoint/2010/main" val="211213685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F8E41B1A-05FF-40BF-94B4-328D6D680C32}" type="slidenum">
              <a:rPr lang="en-US" altLang="zh-CN"/>
              <a:pPr/>
              <a:t>‹#›</a:t>
            </a:fld>
            <a:endParaRPr lang="en-US" altLang="zh-CN"/>
          </a:p>
        </p:txBody>
      </p:sp>
    </p:spTree>
    <p:extLst>
      <p:ext uri="{BB962C8B-B14F-4D97-AF65-F5344CB8AC3E}">
        <p14:creationId xmlns:p14="http://schemas.microsoft.com/office/powerpoint/2010/main" val="354459966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15C75D7E-E1B0-4AF4-B2AA-431C0BF54D6F}" type="slidenum">
              <a:rPr lang="en-US" altLang="zh-CN"/>
              <a:pPr/>
              <a:t>‹#›</a:t>
            </a:fld>
            <a:endParaRPr lang="en-US" altLang="zh-CN"/>
          </a:p>
        </p:txBody>
      </p:sp>
    </p:spTree>
    <p:extLst>
      <p:ext uri="{BB962C8B-B14F-4D97-AF65-F5344CB8AC3E}">
        <p14:creationId xmlns:p14="http://schemas.microsoft.com/office/powerpoint/2010/main" val="279177453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11C1ACA9-624E-4D3A-85F8-E47E520A2A37}" type="slidenum">
              <a:rPr lang="en-US" altLang="zh-CN"/>
              <a:pPr/>
              <a:t>‹#›</a:t>
            </a:fld>
            <a:endParaRPr lang="en-US" altLang="zh-CN"/>
          </a:p>
        </p:txBody>
      </p:sp>
    </p:spTree>
    <p:extLst>
      <p:ext uri="{BB962C8B-B14F-4D97-AF65-F5344CB8AC3E}">
        <p14:creationId xmlns:p14="http://schemas.microsoft.com/office/powerpoint/2010/main" val="320025730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600"/>
            <a:ext cx="2057400" cy="6096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28600"/>
            <a:ext cx="6019800" cy="60960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C763F902-2DE4-4152-9865-F6599D96B608}" type="slidenum">
              <a:rPr lang="en-US" altLang="zh-CN"/>
              <a:pPr/>
              <a:t>‹#›</a:t>
            </a:fld>
            <a:endParaRPr lang="en-US" altLang="zh-CN"/>
          </a:p>
        </p:txBody>
      </p:sp>
    </p:spTree>
    <p:extLst>
      <p:ext uri="{BB962C8B-B14F-4D97-AF65-F5344CB8AC3E}">
        <p14:creationId xmlns:p14="http://schemas.microsoft.com/office/powerpoint/2010/main" val="25898887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8611D943-BF0C-4C13-80BA-FA093432C83E}" type="slidenum">
              <a:rPr lang="en-US" altLang="zh-CN"/>
              <a:pPr/>
              <a:t>‹#›</a:t>
            </a:fld>
            <a:endParaRPr lang="en-US" altLang="zh-CN"/>
          </a:p>
        </p:txBody>
      </p:sp>
    </p:spTree>
    <p:extLst>
      <p:ext uri="{BB962C8B-B14F-4D97-AF65-F5344CB8AC3E}">
        <p14:creationId xmlns:p14="http://schemas.microsoft.com/office/powerpoint/2010/main" val="160401652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724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724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6467475"/>
            <a:ext cx="2133600" cy="301625"/>
          </a:xfrm>
        </p:spPr>
        <p:txBody>
          <a:bodyPr/>
          <a:lstStyle>
            <a:lvl1pPr>
              <a:defRPr/>
            </a:lvl1pPr>
          </a:lstStyle>
          <a:p>
            <a:endParaRPr lang="en-US" altLang="zh-CN"/>
          </a:p>
        </p:txBody>
      </p:sp>
      <p:sp>
        <p:nvSpPr>
          <p:cNvPr id="6" name="页脚占位符 5"/>
          <p:cNvSpPr>
            <a:spLocks noGrp="1"/>
          </p:cNvSpPr>
          <p:nvPr>
            <p:ph type="ftr" sz="quarter" idx="11"/>
          </p:nvPr>
        </p:nvSpPr>
        <p:spPr>
          <a:xfrm>
            <a:off x="3124200" y="6467475"/>
            <a:ext cx="2895600" cy="301625"/>
          </a:xfrm>
        </p:spPr>
        <p:txBody>
          <a:bodyPr/>
          <a:lstStyle>
            <a:lvl1pPr>
              <a:defRPr/>
            </a:lvl1pPr>
          </a:lstStyle>
          <a:p>
            <a:endParaRPr lang="en-US" altLang="zh-CN"/>
          </a:p>
        </p:txBody>
      </p:sp>
      <p:sp>
        <p:nvSpPr>
          <p:cNvPr id="7" name="灯片编号占位符 6"/>
          <p:cNvSpPr>
            <a:spLocks noGrp="1"/>
          </p:cNvSpPr>
          <p:nvPr>
            <p:ph type="sldNum" sz="quarter" idx="12"/>
          </p:nvPr>
        </p:nvSpPr>
        <p:spPr>
          <a:xfrm>
            <a:off x="6553200" y="6467475"/>
            <a:ext cx="2133600" cy="301625"/>
          </a:xfrm>
        </p:spPr>
        <p:txBody>
          <a:bodyPr/>
          <a:lstStyle>
            <a:lvl1pPr>
              <a:defRPr/>
            </a:lvl1pPr>
          </a:lstStyle>
          <a:p>
            <a:fld id="{A7E4D5FF-195B-47AF-8312-E25032DAB6FB}" type="slidenum">
              <a:rPr lang="en-US" altLang="zh-CN"/>
              <a:pPr/>
              <a:t>‹#›</a:t>
            </a:fld>
            <a:endParaRPr lang="en-US" altLang="zh-CN"/>
          </a:p>
        </p:txBody>
      </p:sp>
    </p:spTree>
    <p:extLst>
      <p:ext uri="{BB962C8B-B14F-4D97-AF65-F5344CB8AC3E}">
        <p14:creationId xmlns:p14="http://schemas.microsoft.com/office/powerpoint/2010/main" val="132375127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smtClean="0"/>
              <a:t>单击此处编辑母版标题样式</a:t>
            </a:r>
            <a:endParaRPr lang="zh-CN" altLang="en-US"/>
          </a:p>
        </p:txBody>
      </p:sp>
      <p:sp>
        <p:nvSpPr>
          <p:cNvPr id="3" name="图表占位符 2"/>
          <p:cNvSpPr>
            <a:spLocks noGrp="1"/>
          </p:cNvSpPr>
          <p:nvPr>
            <p:ph type="chart" idx="1"/>
          </p:nvPr>
        </p:nvSpPr>
        <p:spPr>
          <a:xfrm>
            <a:off x="457200" y="1600200"/>
            <a:ext cx="8229600" cy="4724400"/>
          </a:xfrm>
        </p:spPr>
        <p:txBody>
          <a:bodyPr/>
          <a:lstStyle/>
          <a:p>
            <a:r>
              <a:rPr lang="zh-CN" altLang="en-US" smtClean="0"/>
              <a:t>单击图标添加图表</a:t>
            </a:r>
            <a:endParaRPr lang="zh-CN" altLang="en-US"/>
          </a:p>
        </p:txBody>
      </p:sp>
      <p:sp>
        <p:nvSpPr>
          <p:cNvPr id="4" name="日期占位符 3"/>
          <p:cNvSpPr>
            <a:spLocks noGrp="1"/>
          </p:cNvSpPr>
          <p:nvPr>
            <p:ph type="dt" sz="half" idx="10"/>
          </p:nvPr>
        </p:nvSpPr>
        <p:spPr>
          <a:xfrm>
            <a:off x="457200" y="6467475"/>
            <a:ext cx="2133600" cy="301625"/>
          </a:xfrm>
        </p:spPr>
        <p:txBody>
          <a:bodyPr/>
          <a:lstStyle>
            <a:lvl1pPr>
              <a:defRPr/>
            </a:lvl1pPr>
          </a:lstStyle>
          <a:p>
            <a:endParaRPr lang="en-US" altLang="zh-CN"/>
          </a:p>
        </p:txBody>
      </p:sp>
      <p:sp>
        <p:nvSpPr>
          <p:cNvPr id="5" name="页脚占位符 4"/>
          <p:cNvSpPr>
            <a:spLocks noGrp="1"/>
          </p:cNvSpPr>
          <p:nvPr>
            <p:ph type="ftr" sz="quarter" idx="11"/>
          </p:nvPr>
        </p:nvSpPr>
        <p:spPr>
          <a:xfrm>
            <a:off x="3124200" y="6467475"/>
            <a:ext cx="2895600" cy="301625"/>
          </a:xfrm>
        </p:spPr>
        <p:txBody>
          <a:bodyPr/>
          <a:lstStyle>
            <a:lvl1pPr>
              <a:defRPr/>
            </a:lvl1pPr>
          </a:lstStyle>
          <a:p>
            <a:endParaRPr lang="en-US" altLang="zh-CN"/>
          </a:p>
        </p:txBody>
      </p:sp>
      <p:sp>
        <p:nvSpPr>
          <p:cNvPr id="6" name="灯片编号占位符 5"/>
          <p:cNvSpPr>
            <a:spLocks noGrp="1"/>
          </p:cNvSpPr>
          <p:nvPr>
            <p:ph type="sldNum" sz="quarter" idx="12"/>
          </p:nvPr>
        </p:nvSpPr>
        <p:spPr>
          <a:xfrm>
            <a:off x="6553200" y="6467475"/>
            <a:ext cx="2133600" cy="301625"/>
          </a:xfrm>
        </p:spPr>
        <p:txBody>
          <a:bodyPr/>
          <a:lstStyle>
            <a:lvl1pPr>
              <a:defRPr/>
            </a:lvl1pPr>
          </a:lstStyle>
          <a:p>
            <a:fld id="{B5FB90F5-065C-472E-A953-26FFA5BADA9F}" type="slidenum">
              <a:rPr lang="en-US" altLang="zh-CN"/>
              <a:pPr/>
              <a:t>‹#›</a:t>
            </a:fld>
            <a:endParaRPr lang="en-US" altLang="zh-CN"/>
          </a:p>
        </p:txBody>
      </p:sp>
    </p:spTree>
    <p:extLst>
      <p:ext uri="{BB962C8B-B14F-4D97-AF65-F5344CB8AC3E}">
        <p14:creationId xmlns:p14="http://schemas.microsoft.com/office/powerpoint/2010/main" val="333578525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600200"/>
            <a:ext cx="8229600" cy="4724400"/>
          </a:xfrm>
        </p:spPr>
        <p:txBody>
          <a:bodyPr/>
          <a:lstStyle/>
          <a:p>
            <a:r>
              <a:rPr lang="zh-CN" altLang="en-US" smtClean="0"/>
              <a:t>单击图标添加表格</a:t>
            </a:r>
            <a:endParaRPr lang="zh-CN" altLang="en-US"/>
          </a:p>
        </p:txBody>
      </p:sp>
      <p:sp>
        <p:nvSpPr>
          <p:cNvPr id="4" name="日期占位符 3"/>
          <p:cNvSpPr>
            <a:spLocks noGrp="1"/>
          </p:cNvSpPr>
          <p:nvPr>
            <p:ph type="dt" sz="half" idx="10"/>
          </p:nvPr>
        </p:nvSpPr>
        <p:spPr>
          <a:xfrm>
            <a:off x="457200" y="6467475"/>
            <a:ext cx="2133600" cy="301625"/>
          </a:xfrm>
        </p:spPr>
        <p:txBody>
          <a:bodyPr/>
          <a:lstStyle>
            <a:lvl1pPr>
              <a:defRPr/>
            </a:lvl1pPr>
          </a:lstStyle>
          <a:p>
            <a:endParaRPr lang="en-US" altLang="zh-CN"/>
          </a:p>
        </p:txBody>
      </p:sp>
      <p:sp>
        <p:nvSpPr>
          <p:cNvPr id="5" name="页脚占位符 4"/>
          <p:cNvSpPr>
            <a:spLocks noGrp="1"/>
          </p:cNvSpPr>
          <p:nvPr>
            <p:ph type="ftr" sz="quarter" idx="11"/>
          </p:nvPr>
        </p:nvSpPr>
        <p:spPr>
          <a:xfrm>
            <a:off x="3124200" y="6467475"/>
            <a:ext cx="2895600" cy="301625"/>
          </a:xfrm>
        </p:spPr>
        <p:txBody>
          <a:bodyPr/>
          <a:lstStyle>
            <a:lvl1pPr>
              <a:defRPr/>
            </a:lvl1pPr>
          </a:lstStyle>
          <a:p>
            <a:endParaRPr lang="en-US" altLang="zh-CN"/>
          </a:p>
        </p:txBody>
      </p:sp>
      <p:sp>
        <p:nvSpPr>
          <p:cNvPr id="6" name="灯片编号占位符 5"/>
          <p:cNvSpPr>
            <a:spLocks noGrp="1"/>
          </p:cNvSpPr>
          <p:nvPr>
            <p:ph type="sldNum" sz="quarter" idx="12"/>
          </p:nvPr>
        </p:nvSpPr>
        <p:spPr>
          <a:xfrm>
            <a:off x="6553200" y="6467475"/>
            <a:ext cx="2133600" cy="301625"/>
          </a:xfrm>
        </p:spPr>
        <p:txBody>
          <a:bodyPr/>
          <a:lstStyle>
            <a:lvl1pPr>
              <a:defRPr/>
            </a:lvl1pPr>
          </a:lstStyle>
          <a:p>
            <a:fld id="{3A59EE80-EE21-449F-8CE8-B655959C1F23}" type="slidenum">
              <a:rPr lang="en-US" altLang="zh-CN"/>
              <a:pPr/>
              <a:t>‹#›</a:t>
            </a:fld>
            <a:endParaRPr lang="en-US" altLang="zh-CN"/>
          </a:p>
        </p:txBody>
      </p:sp>
    </p:spTree>
    <p:extLst>
      <p:ext uri="{BB962C8B-B14F-4D97-AF65-F5344CB8AC3E}">
        <p14:creationId xmlns:p14="http://schemas.microsoft.com/office/powerpoint/2010/main" val="348056130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CAFFD97B-5717-40DF-8D8A-A478B443D3C1}" type="datetimeFigureOut">
              <a:rPr lang="zh-CN" altLang="en-US" smtClean="0"/>
              <a:pPr/>
              <a:t>2023/7/21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F8E2408-7821-47D2-9827-2FA5BEBA1642}" type="slidenum">
              <a:rPr lang="zh-CN" altLang="en-US" smtClean="0"/>
              <a:pPr/>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AFFD97B-5717-40DF-8D8A-A478B443D3C1}" type="datetimeFigureOut">
              <a:rPr lang="zh-CN" altLang="en-US" smtClean="0"/>
              <a:pPr/>
              <a:t>2023/7/21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F8E2408-7821-47D2-9827-2FA5BEBA1642}" type="slidenum">
              <a:rPr lang="zh-CN" altLang="en-US" smtClean="0"/>
              <a:pPr/>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CAFFD97B-5717-40DF-8D8A-A478B443D3C1}" type="datetimeFigureOut">
              <a:rPr lang="zh-CN" altLang="en-US" smtClean="0"/>
              <a:pPr/>
              <a:t>2023/7/21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F8E2408-7821-47D2-9827-2FA5BEBA1642}" type="slidenum">
              <a:rPr lang="zh-CN" altLang="en-US" smtClean="0"/>
              <a:pPr/>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AFFD97B-5717-40DF-8D8A-A478B443D3C1}" type="datetimeFigureOut">
              <a:rPr lang="zh-CN" altLang="en-US" smtClean="0"/>
              <a:pPr/>
              <a:t>2023/7/21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F8E2408-7821-47D2-9827-2FA5BEBA1642}" type="slidenum">
              <a:rPr lang="zh-CN" altLang="en-US" smtClean="0"/>
              <a:pPr/>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AFFD97B-5717-40DF-8D8A-A478B443D3C1}" type="datetimeFigureOut">
              <a:rPr lang="zh-CN" altLang="en-US" smtClean="0"/>
              <a:pPr/>
              <a:t>2023/7/21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F8E2408-7821-47D2-9827-2FA5BEBA1642}" type="slidenum">
              <a:rPr lang="zh-CN" altLang="en-US" smtClean="0"/>
              <a:pPr/>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AFFD97B-5717-40DF-8D8A-A478B443D3C1}" type="datetimeFigureOut">
              <a:rPr lang="zh-CN" altLang="en-US" smtClean="0"/>
              <a:pPr/>
              <a:t>2023/7/21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F8E2408-7821-47D2-9827-2FA5BEBA1642}" type="slidenum">
              <a:rPr lang="zh-CN" altLang="en-US" smtClean="0"/>
              <a:pPr/>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AFFD97B-5717-40DF-8D8A-A478B443D3C1}" type="datetimeFigureOut">
              <a:rPr lang="zh-CN" altLang="en-US" smtClean="0"/>
              <a:pPr/>
              <a:t>2023/7/21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F8E2408-7821-47D2-9827-2FA5BEBA1642}"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AB981180-3B27-4801-A415-550663ECE271}" type="slidenum">
              <a:rPr lang="en-US" altLang="zh-CN"/>
              <a:pPr/>
              <a:t>‹#›</a:t>
            </a:fld>
            <a:endParaRPr lang="en-US" altLang="zh-CN"/>
          </a:p>
        </p:txBody>
      </p:sp>
    </p:spTree>
    <p:extLst>
      <p:ext uri="{BB962C8B-B14F-4D97-AF65-F5344CB8AC3E}">
        <p14:creationId xmlns:p14="http://schemas.microsoft.com/office/powerpoint/2010/main" val="139696283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AFFD97B-5717-40DF-8D8A-A478B443D3C1}" type="datetimeFigureOut">
              <a:rPr lang="zh-CN" altLang="en-US" smtClean="0"/>
              <a:pPr/>
              <a:t>2023/7/21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F8E2408-7821-47D2-9827-2FA5BEBA1642}" type="slidenum">
              <a:rPr lang="zh-CN" altLang="en-US" smtClean="0"/>
              <a:pPr/>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AFFD97B-5717-40DF-8D8A-A478B443D3C1}" type="datetimeFigureOut">
              <a:rPr lang="zh-CN" altLang="en-US" smtClean="0"/>
              <a:pPr/>
              <a:t>2023/7/21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F8E2408-7821-47D2-9827-2FA5BEBA1642}" type="slidenum">
              <a:rPr lang="zh-CN" altLang="en-US" smtClean="0"/>
              <a:pPr/>
              <a:t>‹#›</a:t>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AFFD97B-5717-40DF-8D8A-A478B443D3C1}" type="datetimeFigureOut">
              <a:rPr lang="zh-CN" altLang="en-US" smtClean="0"/>
              <a:pPr/>
              <a:t>2023/7/21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F8E2408-7821-47D2-9827-2FA5BEBA1642}" type="slidenum">
              <a:rPr lang="zh-CN" altLang="en-US" smtClean="0"/>
              <a:pPr/>
              <a:t>‹#›</a:t>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AFFD97B-5717-40DF-8D8A-A478B443D3C1}" type="datetimeFigureOut">
              <a:rPr lang="zh-CN" altLang="en-US" smtClean="0"/>
              <a:pPr/>
              <a:t>2023/7/21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F8E2408-7821-47D2-9827-2FA5BEBA1642}"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69AF05E5-19E0-42AD-99C8-F3CC58FE76EC}" type="slidenum">
              <a:rPr lang="en-US" altLang="zh-CN"/>
              <a:pPr/>
              <a:t>‹#›</a:t>
            </a:fld>
            <a:endParaRPr lang="en-US" altLang="zh-CN"/>
          </a:p>
        </p:txBody>
      </p:sp>
    </p:spTree>
    <p:extLst>
      <p:ext uri="{BB962C8B-B14F-4D97-AF65-F5344CB8AC3E}">
        <p14:creationId xmlns:p14="http://schemas.microsoft.com/office/powerpoint/2010/main" val="23813568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509CE0F7-E076-443B-944E-E79C63AD3CC8}" type="slidenum">
              <a:rPr lang="en-US" altLang="zh-CN"/>
              <a:pPr/>
              <a:t>‹#›</a:t>
            </a:fld>
            <a:endParaRPr lang="en-US" altLang="zh-CN"/>
          </a:p>
        </p:txBody>
      </p:sp>
    </p:spTree>
    <p:extLst>
      <p:ext uri="{BB962C8B-B14F-4D97-AF65-F5344CB8AC3E}">
        <p14:creationId xmlns:p14="http://schemas.microsoft.com/office/powerpoint/2010/main" val="21121368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F8E41B1A-05FF-40BF-94B4-328D6D680C32}" type="slidenum">
              <a:rPr lang="en-US" altLang="zh-CN"/>
              <a:pPr/>
              <a:t>‹#›</a:t>
            </a:fld>
            <a:endParaRPr lang="en-US" altLang="zh-CN"/>
          </a:p>
        </p:txBody>
      </p:sp>
    </p:spTree>
    <p:extLst>
      <p:ext uri="{BB962C8B-B14F-4D97-AF65-F5344CB8AC3E}">
        <p14:creationId xmlns:p14="http://schemas.microsoft.com/office/powerpoint/2010/main" val="35445996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15C75D7E-E1B0-4AF4-B2AA-431C0BF54D6F}" type="slidenum">
              <a:rPr lang="en-US" altLang="zh-CN"/>
              <a:pPr/>
              <a:t>‹#›</a:t>
            </a:fld>
            <a:endParaRPr lang="en-US" altLang="zh-CN"/>
          </a:p>
        </p:txBody>
      </p:sp>
    </p:spTree>
    <p:extLst>
      <p:ext uri="{BB962C8B-B14F-4D97-AF65-F5344CB8AC3E}">
        <p14:creationId xmlns:p14="http://schemas.microsoft.com/office/powerpoint/2010/main" val="27917745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png"/><Relationship Id="rId3" Type="http://schemas.openxmlformats.org/officeDocument/2006/relationships/slideLayout" Target="../slideLayouts/slideLayout3.xml"/><Relationship Id="rId21" Type="http://schemas.openxmlformats.org/officeDocument/2006/relationships/image" Target="../media/image6.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jpeg"/><Relationship Id="rId2" Type="http://schemas.openxmlformats.org/officeDocument/2006/relationships/slideLayout" Target="../slideLayouts/slideLayout2.xml"/><Relationship Id="rId16" Type="http://schemas.openxmlformats.org/officeDocument/2006/relationships/image" Target="../media/image1.png"/><Relationship Id="rId20"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image" Target="../media/image4.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7.gi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18" Type="http://schemas.openxmlformats.org/officeDocument/2006/relationships/image" Target="../media/image3.png"/><Relationship Id="rId3" Type="http://schemas.openxmlformats.org/officeDocument/2006/relationships/slideLayout" Target="../slideLayouts/slideLayout17.xml"/><Relationship Id="rId21" Type="http://schemas.openxmlformats.org/officeDocument/2006/relationships/image" Target="../media/image6.jpeg"/><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image" Target="../media/image2.jpeg"/><Relationship Id="rId2" Type="http://schemas.openxmlformats.org/officeDocument/2006/relationships/slideLayout" Target="../slideLayouts/slideLayout16.xml"/><Relationship Id="rId16" Type="http://schemas.openxmlformats.org/officeDocument/2006/relationships/image" Target="../media/image1.png"/><Relationship Id="rId20" Type="http://schemas.openxmlformats.org/officeDocument/2006/relationships/image" Target="../media/image5.png"/><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heme" Target="../theme/theme2.xml"/><Relationship Id="rId10" Type="http://schemas.openxmlformats.org/officeDocument/2006/relationships/slideLayout" Target="../slideLayouts/slideLayout24.xml"/><Relationship Id="rId19" Type="http://schemas.openxmlformats.org/officeDocument/2006/relationships/image" Target="../media/image4.jpeg"/><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 Id="rId22" Type="http://schemas.openxmlformats.org/officeDocument/2006/relationships/image" Target="../media/image7.gif"/></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image" Target="../media/image3.png"/><Relationship Id="rId3" Type="http://schemas.openxmlformats.org/officeDocument/2006/relationships/slideLayout" Target="../slideLayouts/slideLayout31.xml"/><Relationship Id="rId21" Type="http://schemas.openxmlformats.org/officeDocument/2006/relationships/image" Target="../media/image6.jpeg"/><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image" Target="../media/image2.jpeg"/><Relationship Id="rId2" Type="http://schemas.openxmlformats.org/officeDocument/2006/relationships/slideLayout" Target="../slideLayouts/slideLayout30.xml"/><Relationship Id="rId16" Type="http://schemas.openxmlformats.org/officeDocument/2006/relationships/image" Target="../media/image1.png"/><Relationship Id="rId20" Type="http://schemas.openxmlformats.org/officeDocument/2006/relationships/image" Target="../media/image5.png"/><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theme" Target="../theme/theme3.xml"/><Relationship Id="rId10" Type="http://schemas.openxmlformats.org/officeDocument/2006/relationships/slideLayout" Target="../slideLayouts/slideLayout38.xml"/><Relationship Id="rId19" Type="http://schemas.openxmlformats.org/officeDocument/2006/relationships/image" Target="../media/image4.jpeg"/><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image" Target="../media/image7.gif"/></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0.xml"/><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theme" Target="../theme/theme4.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5" Type="http://schemas.openxmlformats.org/officeDocument/2006/relationships/slideLayout" Target="../slideLayouts/slideLayout47.xml"/><Relationship Id="rId10" Type="http://schemas.openxmlformats.org/officeDocument/2006/relationships/slideLayout" Target="../slideLayouts/slideLayout52.xml"/><Relationship Id="rId4" Type="http://schemas.openxmlformats.org/officeDocument/2006/relationships/slideLayout" Target="../slideLayouts/slideLayout46.xml"/><Relationship Id="rId9" Type="http://schemas.openxmlformats.org/officeDocument/2006/relationships/slideLayout" Target="../slideLayouts/slideLayout5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50" name="Rectangle 26"/>
          <p:cNvSpPr>
            <a:spLocks noChangeArrowheads="1"/>
          </p:cNvSpPr>
          <p:nvPr/>
        </p:nvSpPr>
        <p:spPr bwMode="gray">
          <a:xfrm>
            <a:off x="0" y="228600"/>
            <a:ext cx="9144000" cy="838200"/>
          </a:xfrm>
          <a:prstGeom prst="rect">
            <a:avLst/>
          </a:prstGeom>
          <a:gradFill rotWithShape="1">
            <a:gsLst>
              <a:gs pos="0">
                <a:schemeClr val="tx2">
                  <a:gamma/>
                  <a:shade val="41176"/>
                  <a:invGamma/>
                </a:schemeClr>
              </a:gs>
              <a:gs pos="100000">
                <a:schemeClr val="tx2"/>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 name="Rectangle 4"/>
          <p:cNvSpPr>
            <a:spLocks noGrp="1" noChangeArrowheads="1"/>
          </p:cNvSpPr>
          <p:nvPr>
            <p:ph type="dt" sz="half" idx="2"/>
          </p:nvPr>
        </p:nvSpPr>
        <p:spPr bwMode="gray">
          <a:xfrm>
            <a:off x="457200" y="6467475"/>
            <a:ext cx="2133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atin typeface="+mn-lt"/>
                <a:ea typeface="宋体" charset="-122"/>
              </a:defRPr>
            </a:lvl1pPr>
          </a:lstStyle>
          <a:p>
            <a:endParaRPr lang="en-US" altLang="zh-CN"/>
          </a:p>
        </p:txBody>
      </p:sp>
      <p:sp>
        <p:nvSpPr>
          <p:cNvPr id="1029" name="Rectangle 5"/>
          <p:cNvSpPr>
            <a:spLocks noGrp="1" noChangeArrowheads="1"/>
          </p:cNvSpPr>
          <p:nvPr>
            <p:ph type="ftr" sz="quarter" idx="3"/>
          </p:nvPr>
        </p:nvSpPr>
        <p:spPr bwMode="gray">
          <a:xfrm>
            <a:off x="3124200" y="6467475"/>
            <a:ext cx="2895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200" b="0">
                <a:latin typeface="+mn-lt"/>
                <a:ea typeface="宋体" charset="-122"/>
              </a:defRPr>
            </a:lvl1pPr>
          </a:lstStyle>
          <a:p>
            <a:endParaRPr lang="en-US" altLang="zh-CN" dirty="0"/>
          </a:p>
        </p:txBody>
      </p:sp>
      <p:sp>
        <p:nvSpPr>
          <p:cNvPr id="1030" name="Rectangle 6"/>
          <p:cNvSpPr>
            <a:spLocks noGrp="1" noChangeArrowheads="1"/>
          </p:cNvSpPr>
          <p:nvPr>
            <p:ph type="sldNum" sz="quarter" idx="4"/>
          </p:nvPr>
        </p:nvSpPr>
        <p:spPr bwMode="gray">
          <a:xfrm>
            <a:off x="6553200" y="6467475"/>
            <a:ext cx="2133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atin typeface="+mn-lt"/>
                <a:ea typeface="宋体" charset="-122"/>
              </a:defRPr>
            </a:lvl1pPr>
          </a:lstStyle>
          <a:p>
            <a:fld id="{37AE3B43-5D3A-47DB-9C27-5B69668D6281}" type="slidenum">
              <a:rPr lang="en-US" altLang="zh-CN"/>
              <a:pPr/>
              <a:t>‹#›</a:t>
            </a:fld>
            <a:endParaRPr lang="en-US" altLang="zh-CN"/>
          </a:p>
        </p:txBody>
      </p:sp>
      <p:sp>
        <p:nvSpPr>
          <p:cNvPr id="1176" name="Rectangle 152"/>
          <p:cNvSpPr>
            <a:spLocks noChangeArrowheads="1"/>
          </p:cNvSpPr>
          <p:nvPr/>
        </p:nvSpPr>
        <p:spPr bwMode="gray">
          <a:xfrm>
            <a:off x="6613525" y="5918200"/>
            <a:ext cx="506413" cy="469900"/>
          </a:xfrm>
          <a:prstGeom prst="rect">
            <a:avLst/>
          </a:prstGeom>
          <a:solidFill>
            <a:schemeClr val="accent2">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77" name="Rectangle 153"/>
          <p:cNvSpPr>
            <a:spLocks noChangeArrowheads="1"/>
          </p:cNvSpPr>
          <p:nvPr/>
        </p:nvSpPr>
        <p:spPr bwMode="gray">
          <a:xfrm>
            <a:off x="762952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78" name="Rectangle 154"/>
          <p:cNvSpPr>
            <a:spLocks noChangeArrowheads="1"/>
          </p:cNvSpPr>
          <p:nvPr/>
        </p:nvSpPr>
        <p:spPr bwMode="gray">
          <a:xfrm>
            <a:off x="7113588" y="5440363"/>
            <a:ext cx="508000"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79" name="Rectangle 155"/>
          <p:cNvSpPr>
            <a:spLocks noChangeArrowheads="1"/>
          </p:cNvSpPr>
          <p:nvPr/>
        </p:nvSpPr>
        <p:spPr bwMode="gray">
          <a:xfrm>
            <a:off x="862647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0" name="Rectangle 156"/>
          <p:cNvSpPr>
            <a:spLocks noChangeArrowheads="1"/>
          </p:cNvSpPr>
          <p:nvPr/>
        </p:nvSpPr>
        <p:spPr bwMode="gray">
          <a:xfrm>
            <a:off x="457517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1" name="Rectangle 157"/>
          <p:cNvSpPr>
            <a:spLocks noChangeArrowheads="1"/>
          </p:cNvSpPr>
          <p:nvPr/>
        </p:nvSpPr>
        <p:spPr bwMode="gray">
          <a:xfrm>
            <a:off x="5600700"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2" name="Rectangle 158"/>
          <p:cNvSpPr>
            <a:spLocks noChangeArrowheads="1"/>
          </p:cNvSpPr>
          <p:nvPr/>
        </p:nvSpPr>
        <p:spPr bwMode="gray">
          <a:xfrm>
            <a:off x="5083175" y="5440363"/>
            <a:ext cx="508000"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3" name="Rectangle 159"/>
          <p:cNvSpPr>
            <a:spLocks noChangeArrowheads="1"/>
          </p:cNvSpPr>
          <p:nvPr/>
        </p:nvSpPr>
        <p:spPr bwMode="gray">
          <a:xfrm>
            <a:off x="6097588" y="5440363"/>
            <a:ext cx="509587"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4" name="Rectangle 160"/>
          <p:cNvSpPr>
            <a:spLocks noChangeArrowheads="1"/>
          </p:cNvSpPr>
          <p:nvPr/>
        </p:nvSpPr>
        <p:spPr bwMode="gray">
          <a:xfrm>
            <a:off x="4068763" y="5440363"/>
            <a:ext cx="509587" cy="473075"/>
          </a:xfrm>
          <a:prstGeom prst="rect">
            <a:avLst/>
          </a:prstGeom>
          <a:solidFill>
            <a:schemeClr val="accent2">
              <a:alpha val="10001"/>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5" name="Rectangle 161"/>
          <p:cNvSpPr>
            <a:spLocks noChangeArrowheads="1"/>
          </p:cNvSpPr>
          <p:nvPr/>
        </p:nvSpPr>
        <p:spPr bwMode="gray">
          <a:xfrm>
            <a:off x="6605588" y="4972050"/>
            <a:ext cx="506412"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6" name="Rectangle 162"/>
          <p:cNvSpPr>
            <a:spLocks noChangeArrowheads="1"/>
          </p:cNvSpPr>
          <p:nvPr/>
        </p:nvSpPr>
        <p:spPr bwMode="gray">
          <a:xfrm>
            <a:off x="7623175" y="4972050"/>
            <a:ext cx="506413" cy="473075"/>
          </a:xfrm>
          <a:prstGeom prst="rect">
            <a:avLst/>
          </a:prstGeom>
          <a:solidFill>
            <a:schemeClr val="accent2">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7" name="Rectangle 163"/>
          <p:cNvSpPr>
            <a:spLocks noChangeArrowheads="1"/>
          </p:cNvSpPr>
          <p:nvPr/>
        </p:nvSpPr>
        <p:spPr bwMode="gray">
          <a:xfrm>
            <a:off x="8628063" y="4972050"/>
            <a:ext cx="508000"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8" name="Rectangle 164"/>
          <p:cNvSpPr>
            <a:spLocks noChangeArrowheads="1"/>
          </p:cNvSpPr>
          <p:nvPr/>
        </p:nvSpPr>
        <p:spPr bwMode="gray">
          <a:xfrm>
            <a:off x="5600700" y="4972050"/>
            <a:ext cx="506413" cy="473075"/>
          </a:xfrm>
          <a:prstGeom prst="rect">
            <a:avLst/>
          </a:prstGeom>
          <a:solidFill>
            <a:schemeClr val="folHlink">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9" name="Rectangle 165"/>
          <p:cNvSpPr>
            <a:spLocks noChangeArrowheads="1"/>
          </p:cNvSpPr>
          <p:nvPr/>
        </p:nvSpPr>
        <p:spPr bwMode="gray">
          <a:xfrm>
            <a:off x="8128000" y="6386513"/>
            <a:ext cx="506413"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0" name="Rectangle 166"/>
          <p:cNvSpPr>
            <a:spLocks noChangeArrowheads="1"/>
          </p:cNvSpPr>
          <p:nvPr/>
        </p:nvSpPr>
        <p:spPr bwMode="gray">
          <a:xfrm>
            <a:off x="5091113" y="6386513"/>
            <a:ext cx="508000"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1" name="Rectangle 167"/>
          <p:cNvSpPr>
            <a:spLocks noChangeArrowheads="1"/>
          </p:cNvSpPr>
          <p:nvPr/>
        </p:nvSpPr>
        <p:spPr bwMode="gray">
          <a:xfrm>
            <a:off x="6105525" y="6386513"/>
            <a:ext cx="508000" cy="471487"/>
          </a:xfrm>
          <a:prstGeom prst="rect">
            <a:avLst/>
          </a:prstGeom>
          <a:solidFill>
            <a:schemeClr val="folHlink">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2" name="Rectangle 168"/>
          <p:cNvSpPr>
            <a:spLocks noChangeArrowheads="1"/>
          </p:cNvSpPr>
          <p:nvPr/>
        </p:nvSpPr>
        <p:spPr bwMode="gray">
          <a:xfrm>
            <a:off x="4068763" y="6386513"/>
            <a:ext cx="509587"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3" name="Rectangle 169"/>
          <p:cNvSpPr>
            <a:spLocks noChangeArrowheads="1"/>
          </p:cNvSpPr>
          <p:nvPr/>
        </p:nvSpPr>
        <p:spPr bwMode="gray">
          <a:xfrm>
            <a:off x="8113713" y="5440363"/>
            <a:ext cx="506412" cy="473075"/>
          </a:xfrm>
          <a:prstGeom prst="rect">
            <a:avLst/>
          </a:prstGeom>
          <a:solidFill>
            <a:schemeClr val="folHlink">
              <a:alpha val="10001"/>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4" name="Rectangle 170"/>
          <p:cNvSpPr>
            <a:spLocks noChangeArrowheads="1"/>
          </p:cNvSpPr>
          <p:nvPr/>
        </p:nvSpPr>
        <p:spPr bwMode="gray">
          <a:xfrm>
            <a:off x="4575175" y="4965700"/>
            <a:ext cx="506413" cy="469900"/>
          </a:xfrm>
          <a:prstGeom prst="rect">
            <a:avLst/>
          </a:prstGeom>
          <a:solidFill>
            <a:srgbClr val="DDDDDD">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5" name="Rectangle 171"/>
          <p:cNvSpPr>
            <a:spLocks noChangeArrowheads="1"/>
          </p:cNvSpPr>
          <p:nvPr/>
        </p:nvSpPr>
        <p:spPr bwMode="gray">
          <a:xfrm>
            <a:off x="7113588" y="6384925"/>
            <a:ext cx="508000" cy="471488"/>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7" name="Rectangle 173"/>
          <p:cNvSpPr>
            <a:spLocks noChangeArrowheads="1"/>
          </p:cNvSpPr>
          <p:nvPr/>
        </p:nvSpPr>
        <p:spPr bwMode="gray">
          <a:xfrm>
            <a:off x="3556000"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8" name="Rectangle 174"/>
          <p:cNvSpPr>
            <a:spLocks noChangeArrowheads="1"/>
          </p:cNvSpPr>
          <p:nvPr/>
        </p:nvSpPr>
        <p:spPr bwMode="gray">
          <a:xfrm>
            <a:off x="3038475" y="5440363"/>
            <a:ext cx="506413"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0" name="Rectangle 176"/>
          <p:cNvSpPr>
            <a:spLocks noChangeArrowheads="1"/>
          </p:cNvSpPr>
          <p:nvPr/>
        </p:nvSpPr>
        <p:spPr bwMode="gray">
          <a:xfrm>
            <a:off x="3556000" y="4972050"/>
            <a:ext cx="506413" cy="473075"/>
          </a:xfrm>
          <a:prstGeom prst="rect">
            <a:avLst/>
          </a:prstGeom>
          <a:solidFill>
            <a:schemeClr val="folHlink">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1" name="Rectangle 177"/>
          <p:cNvSpPr>
            <a:spLocks noChangeArrowheads="1"/>
          </p:cNvSpPr>
          <p:nvPr/>
        </p:nvSpPr>
        <p:spPr bwMode="gray">
          <a:xfrm>
            <a:off x="3046413" y="6386513"/>
            <a:ext cx="508000" cy="471487"/>
          </a:xfrm>
          <a:prstGeom prst="rect">
            <a:avLst/>
          </a:prstGeom>
          <a:solidFill>
            <a:schemeClr val="folHlink">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5" name="Rectangle 181"/>
          <p:cNvSpPr>
            <a:spLocks noChangeArrowheads="1"/>
          </p:cNvSpPr>
          <p:nvPr/>
        </p:nvSpPr>
        <p:spPr bwMode="gray">
          <a:xfrm>
            <a:off x="1524000" y="5918200"/>
            <a:ext cx="506413" cy="469900"/>
          </a:xfrm>
          <a:prstGeom prst="rect">
            <a:avLst/>
          </a:prstGeom>
          <a:solidFill>
            <a:schemeClr val="accent2">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6" name="Rectangle 182"/>
          <p:cNvSpPr>
            <a:spLocks noChangeArrowheads="1"/>
          </p:cNvSpPr>
          <p:nvPr/>
        </p:nvSpPr>
        <p:spPr bwMode="gray">
          <a:xfrm>
            <a:off x="2540000"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7" name="Rectangle 183"/>
          <p:cNvSpPr>
            <a:spLocks noChangeArrowheads="1"/>
          </p:cNvSpPr>
          <p:nvPr/>
        </p:nvSpPr>
        <p:spPr bwMode="gray">
          <a:xfrm>
            <a:off x="2024063" y="5440363"/>
            <a:ext cx="506412"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8" name="Rectangle 184"/>
          <p:cNvSpPr>
            <a:spLocks noChangeArrowheads="1"/>
          </p:cNvSpPr>
          <p:nvPr/>
        </p:nvSpPr>
        <p:spPr bwMode="gray">
          <a:xfrm>
            <a:off x="51117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9" name="Rectangle 185"/>
          <p:cNvSpPr>
            <a:spLocks noChangeArrowheads="1"/>
          </p:cNvSpPr>
          <p:nvPr/>
        </p:nvSpPr>
        <p:spPr bwMode="gray">
          <a:xfrm>
            <a:off x="4763" y="5440363"/>
            <a:ext cx="506412"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0" name="Rectangle 186"/>
          <p:cNvSpPr>
            <a:spLocks noChangeArrowheads="1"/>
          </p:cNvSpPr>
          <p:nvPr/>
        </p:nvSpPr>
        <p:spPr bwMode="gray">
          <a:xfrm>
            <a:off x="1008063" y="5440363"/>
            <a:ext cx="508000"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1" name="Rectangle 187"/>
          <p:cNvSpPr>
            <a:spLocks noChangeArrowheads="1"/>
          </p:cNvSpPr>
          <p:nvPr/>
        </p:nvSpPr>
        <p:spPr bwMode="gray">
          <a:xfrm>
            <a:off x="1514475" y="4972050"/>
            <a:ext cx="508000"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2" name="Rectangle 188"/>
          <p:cNvSpPr>
            <a:spLocks noChangeArrowheads="1"/>
          </p:cNvSpPr>
          <p:nvPr/>
        </p:nvSpPr>
        <p:spPr bwMode="gray">
          <a:xfrm>
            <a:off x="2532063" y="4972050"/>
            <a:ext cx="508000"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3" name="Rectangle 189"/>
          <p:cNvSpPr>
            <a:spLocks noChangeArrowheads="1"/>
          </p:cNvSpPr>
          <p:nvPr/>
        </p:nvSpPr>
        <p:spPr bwMode="gray">
          <a:xfrm>
            <a:off x="511175" y="4972050"/>
            <a:ext cx="506413" cy="473075"/>
          </a:xfrm>
          <a:prstGeom prst="rect">
            <a:avLst/>
          </a:prstGeom>
          <a:solidFill>
            <a:schemeClr val="folHlink">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4" name="Rectangle 190"/>
          <p:cNvSpPr>
            <a:spLocks noChangeArrowheads="1"/>
          </p:cNvSpPr>
          <p:nvPr/>
        </p:nvSpPr>
        <p:spPr bwMode="gray">
          <a:xfrm>
            <a:off x="12700" y="6386513"/>
            <a:ext cx="508000"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5" name="Rectangle 191"/>
          <p:cNvSpPr>
            <a:spLocks noChangeArrowheads="1"/>
          </p:cNvSpPr>
          <p:nvPr/>
        </p:nvSpPr>
        <p:spPr bwMode="gray">
          <a:xfrm>
            <a:off x="1016000" y="6386513"/>
            <a:ext cx="508000"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6" name="Rectangle 192"/>
          <p:cNvSpPr>
            <a:spLocks noChangeArrowheads="1"/>
          </p:cNvSpPr>
          <p:nvPr/>
        </p:nvSpPr>
        <p:spPr bwMode="gray">
          <a:xfrm>
            <a:off x="2024063" y="6384925"/>
            <a:ext cx="506412" cy="471488"/>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8" name="Rectangle 194"/>
          <p:cNvSpPr>
            <a:spLocks noChangeArrowheads="1"/>
          </p:cNvSpPr>
          <p:nvPr/>
        </p:nvSpPr>
        <p:spPr bwMode="gray">
          <a:xfrm>
            <a:off x="0" y="5072074"/>
            <a:ext cx="9144000" cy="1477963"/>
          </a:xfrm>
          <a:prstGeom prst="rect">
            <a:avLst/>
          </a:prstGeom>
          <a:gradFill rotWithShape="1">
            <a:gsLst>
              <a:gs pos="0">
                <a:schemeClr val="bg1">
                  <a:alpha val="89999"/>
                </a:schemeClr>
              </a:gs>
              <a:gs pos="100000">
                <a:schemeClr val="bg1">
                  <a:gamma/>
                  <a:tint val="0"/>
                  <a:invGamma/>
                  <a:alpha val="0"/>
                </a:scheme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 name="Rectangle 3"/>
          <p:cNvSpPr>
            <a:spLocks noGrp="1" noChangeArrowheads="1"/>
          </p:cNvSpPr>
          <p:nvPr>
            <p:ph type="body" idx="1"/>
          </p:nvPr>
        </p:nvSpPr>
        <p:spPr bwMode="gray">
          <a:xfrm>
            <a:off x="457200" y="1600200"/>
            <a:ext cx="8229600"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altLang="zh-CN" dirty="0" smtClean="0"/>
          </a:p>
        </p:txBody>
      </p:sp>
      <p:grpSp>
        <p:nvGrpSpPr>
          <p:cNvPr id="1219" name="Group 195"/>
          <p:cNvGrpSpPr>
            <a:grpSpLocks/>
          </p:cNvGrpSpPr>
          <p:nvPr/>
        </p:nvGrpSpPr>
        <p:grpSpPr bwMode="auto">
          <a:xfrm>
            <a:off x="0" y="357188"/>
            <a:ext cx="1157288" cy="1123950"/>
            <a:chOff x="-9" y="1395"/>
            <a:chExt cx="2985" cy="2898"/>
          </a:xfrm>
        </p:grpSpPr>
        <p:pic>
          <p:nvPicPr>
            <p:cNvPr id="1220" name="Picture 196" descr="pan01"/>
            <p:cNvPicPr>
              <a:picLocks noChangeAspect="1" noChangeArrowheads="1"/>
            </p:cNvPicPr>
            <p:nvPr/>
          </p:nvPicPr>
          <p:blipFill>
            <a:blip r:embed="rId16" cstate="print">
              <a:extLst>
                <a:ext uri="{28A0092B-C50C-407E-A947-70E740481C1C}">
                  <a14:useLocalDpi xmlns:a14="http://schemas.microsoft.com/office/drawing/2010/main" val="0"/>
                </a:ext>
              </a:extLst>
            </a:blip>
            <a:srcRect l="46681" r="2339"/>
            <a:stretch>
              <a:fillRect/>
            </a:stretch>
          </p:blipFill>
          <p:spPr bwMode="gray">
            <a:xfrm>
              <a:off x="0" y="1395"/>
              <a:ext cx="2976" cy="2898"/>
            </a:xfrm>
            <a:prstGeom prst="rect">
              <a:avLst/>
            </a:prstGeom>
            <a:noFill/>
            <a:extLst>
              <a:ext uri="{909E8E84-426E-40DD-AFC4-6F175D3DCCD1}">
                <a14:hiddenFill xmlns:a14="http://schemas.microsoft.com/office/drawing/2010/main">
                  <a:solidFill>
                    <a:srgbClr val="FFFFFF"/>
                  </a:solidFill>
                </a14:hiddenFill>
              </a:ext>
            </a:extLst>
          </p:spPr>
        </p:pic>
        <p:sp>
          <p:nvSpPr>
            <p:cNvPr id="1221" name="Freeform 197" descr="wiz_gold03"/>
            <p:cNvSpPr>
              <a:spLocks/>
            </p:cNvSpPr>
            <p:nvPr/>
          </p:nvSpPr>
          <p:spPr bwMode="gray">
            <a:xfrm>
              <a:off x="-9" y="1493"/>
              <a:ext cx="2841" cy="2599"/>
            </a:xfrm>
            <a:custGeom>
              <a:avLst/>
              <a:gdLst>
                <a:gd name="T0" fmla="*/ 0 w 2841"/>
                <a:gd name="T1" fmla="*/ 18 h 2599"/>
                <a:gd name="T2" fmla="*/ 2841 w 2841"/>
                <a:gd name="T3" fmla="*/ 0 h 2599"/>
                <a:gd name="T4" fmla="*/ 1294 w 2841"/>
                <a:gd name="T5" fmla="*/ 2597 h 2599"/>
                <a:gd name="T6" fmla="*/ 2 w 2841"/>
                <a:gd name="T7" fmla="*/ 2599 h 2599"/>
                <a:gd name="T8" fmla="*/ 0 w 2841"/>
                <a:gd name="T9" fmla="*/ 18 h 2599"/>
              </a:gdLst>
              <a:ahLst/>
              <a:cxnLst>
                <a:cxn ang="0">
                  <a:pos x="T0" y="T1"/>
                </a:cxn>
                <a:cxn ang="0">
                  <a:pos x="T2" y="T3"/>
                </a:cxn>
                <a:cxn ang="0">
                  <a:pos x="T4" y="T5"/>
                </a:cxn>
                <a:cxn ang="0">
                  <a:pos x="T6" y="T7"/>
                </a:cxn>
                <a:cxn ang="0">
                  <a:pos x="T8" y="T9"/>
                </a:cxn>
              </a:cxnLst>
              <a:rect l="0" t="0" r="r" b="b"/>
              <a:pathLst>
                <a:path w="2841" h="2599">
                  <a:moveTo>
                    <a:pt x="0" y="18"/>
                  </a:moveTo>
                  <a:lnTo>
                    <a:pt x="2841" y="0"/>
                  </a:lnTo>
                  <a:lnTo>
                    <a:pt x="1294" y="2597"/>
                  </a:lnTo>
                  <a:lnTo>
                    <a:pt x="2" y="2599"/>
                  </a:lnTo>
                  <a:lnTo>
                    <a:pt x="0" y="18"/>
                  </a:lnTo>
                  <a:close/>
                </a:path>
              </a:pathLst>
            </a:custGeom>
            <a:blipFill dpi="0" rotWithShape="1">
              <a:blip r:embed="rId17" cstate="print"/>
              <a:srcRect/>
              <a:stretch>
                <a:fillRect r="-15708"/>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222" name="Group 198"/>
          <p:cNvGrpSpPr>
            <a:grpSpLocks/>
          </p:cNvGrpSpPr>
          <p:nvPr/>
        </p:nvGrpSpPr>
        <p:grpSpPr bwMode="auto">
          <a:xfrm>
            <a:off x="-6350" y="195263"/>
            <a:ext cx="1057275" cy="1143000"/>
            <a:chOff x="0" y="1039"/>
            <a:chExt cx="2681" cy="2897"/>
          </a:xfrm>
        </p:grpSpPr>
        <p:pic>
          <p:nvPicPr>
            <p:cNvPr id="1223" name="Picture 199" descr="pan01"/>
            <p:cNvPicPr>
              <a:picLocks noChangeAspect="1" noChangeArrowheads="1"/>
            </p:cNvPicPr>
            <p:nvPr userDrawn="1"/>
          </p:nvPicPr>
          <p:blipFill>
            <a:blip r:embed="rId18" cstate="print">
              <a:extLst>
                <a:ext uri="{28A0092B-C50C-407E-A947-70E740481C1C}">
                  <a14:useLocalDpi xmlns:a14="http://schemas.microsoft.com/office/drawing/2010/main" val="0"/>
                </a:ext>
              </a:extLst>
            </a:blip>
            <a:srcRect l="51730" r="2339"/>
            <a:stretch>
              <a:fillRect/>
            </a:stretch>
          </p:blipFill>
          <p:spPr bwMode="gray">
            <a:xfrm>
              <a:off x="0" y="1039"/>
              <a:ext cx="2681" cy="2897"/>
            </a:xfrm>
            <a:prstGeom prst="rect">
              <a:avLst/>
            </a:prstGeom>
            <a:noFill/>
            <a:extLst>
              <a:ext uri="{909E8E84-426E-40DD-AFC4-6F175D3DCCD1}">
                <a14:hiddenFill xmlns:a14="http://schemas.microsoft.com/office/drawing/2010/main">
                  <a:solidFill>
                    <a:srgbClr val="FFFFFF"/>
                  </a:solidFill>
                </a14:hiddenFill>
              </a:ext>
            </a:extLst>
          </p:spPr>
        </p:pic>
        <p:sp>
          <p:nvSpPr>
            <p:cNvPr id="1224" name="Freeform 200" descr="wiz_gold04"/>
            <p:cNvSpPr>
              <a:spLocks/>
            </p:cNvSpPr>
            <p:nvPr userDrawn="1"/>
          </p:nvSpPr>
          <p:spPr bwMode="gray">
            <a:xfrm>
              <a:off x="0" y="1137"/>
              <a:ext cx="2537" cy="2600"/>
            </a:xfrm>
            <a:custGeom>
              <a:avLst/>
              <a:gdLst>
                <a:gd name="T0" fmla="*/ 0 w 2537"/>
                <a:gd name="T1" fmla="*/ 0 h 2600"/>
                <a:gd name="T2" fmla="*/ 2537 w 2537"/>
                <a:gd name="T3" fmla="*/ 1 h 2600"/>
                <a:gd name="T4" fmla="*/ 991 w 2537"/>
                <a:gd name="T5" fmla="*/ 2597 h 2600"/>
                <a:gd name="T6" fmla="*/ 0 w 2537"/>
                <a:gd name="T7" fmla="*/ 2600 h 2600"/>
                <a:gd name="T8" fmla="*/ 0 w 2537"/>
                <a:gd name="T9" fmla="*/ 0 h 2600"/>
              </a:gdLst>
              <a:ahLst/>
              <a:cxnLst>
                <a:cxn ang="0">
                  <a:pos x="T0" y="T1"/>
                </a:cxn>
                <a:cxn ang="0">
                  <a:pos x="T2" y="T3"/>
                </a:cxn>
                <a:cxn ang="0">
                  <a:pos x="T4" y="T5"/>
                </a:cxn>
                <a:cxn ang="0">
                  <a:pos x="T6" y="T7"/>
                </a:cxn>
                <a:cxn ang="0">
                  <a:pos x="T8" y="T9"/>
                </a:cxn>
              </a:cxnLst>
              <a:rect l="0" t="0" r="r" b="b"/>
              <a:pathLst>
                <a:path w="2537" h="2600">
                  <a:moveTo>
                    <a:pt x="0" y="0"/>
                  </a:moveTo>
                  <a:lnTo>
                    <a:pt x="2537" y="1"/>
                  </a:lnTo>
                  <a:lnTo>
                    <a:pt x="991" y="2597"/>
                  </a:lnTo>
                  <a:lnTo>
                    <a:pt x="0" y="2600"/>
                  </a:lnTo>
                  <a:lnTo>
                    <a:pt x="0" y="0"/>
                  </a:lnTo>
                  <a:close/>
                </a:path>
              </a:pathLst>
            </a:custGeom>
            <a:blipFill dpi="0" rotWithShape="1">
              <a:blip r:embed="rId19" cstate="print"/>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225" name="Group 201"/>
          <p:cNvGrpSpPr>
            <a:grpSpLocks/>
          </p:cNvGrpSpPr>
          <p:nvPr/>
        </p:nvGrpSpPr>
        <p:grpSpPr bwMode="auto">
          <a:xfrm>
            <a:off x="0" y="0"/>
            <a:ext cx="933450" cy="1239838"/>
            <a:chOff x="-7" y="240"/>
            <a:chExt cx="2407" cy="3199"/>
          </a:xfrm>
        </p:grpSpPr>
        <p:pic>
          <p:nvPicPr>
            <p:cNvPr id="1226" name="Picture 202" descr="pan01"/>
            <p:cNvPicPr>
              <a:picLocks noChangeAspect="1" noChangeArrowheads="1"/>
            </p:cNvPicPr>
            <p:nvPr userDrawn="1"/>
          </p:nvPicPr>
          <p:blipFill>
            <a:blip r:embed="rId20" cstate="print">
              <a:extLst>
                <a:ext uri="{28A0092B-C50C-407E-A947-70E740481C1C}">
                  <a14:useLocalDpi xmlns:a14="http://schemas.microsoft.com/office/drawing/2010/main" val="0"/>
                </a:ext>
              </a:extLst>
            </a:blip>
            <a:srcRect l="60431" r="2339"/>
            <a:stretch>
              <a:fillRect/>
            </a:stretch>
          </p:blipFill>
          <p:spPr bwMode="gray">
            <a:xfrm>
              <a:off x="0" y="240"/>
              <a:ext cx="2400" cy="3199"/>
            </a:xfrm>
            <a:prstGeom prst="rect">
              <a:avLst/>
            </a:prstGeom>
            <a:noFill/>
            <a:extLst>
              <a:ext uri="{909E8E84-426E-40DD-AFC4-6F175D3DCCD1}">
                <a14:hiddenFill xmlns:a14="http://schemas.microsoft.com/office/drawing/2010/main">
                  <a:solidFill>
                    <a:srgbClr val="FFFFFF"/>
                  </a:solidFill>
                </a14:hiddenFill>
              </a:ext>
            </a:extLst>
          </p:spPr>
        </p:pic>
        <p:sp>
          <p:nvSpPr>
            <p:cNvPr id="1227" name="Freeform 203" descr="wiz_gold01"/>
            <p:cNvSpPr>
              <a:spLocks/>
            </p:cNvSpPr>
            <p:nvPr userDrawn="1"/>
          </p:nvSpPr>
          <p:spPr bwMode="gray">
            <a:xfrm>
              <a:off x="-7" y="348"/>
              <a:ext cx="2247" cy="2874"/>
            </a:xfrm>
            <a:custGeom>
              <a:avLst/>
              <a:gdLst>
                <a:gd name="T0" fmla="*/ 7 w 2247"/>
                <a:gd name="T1" fmla="*/ 0 h 2874"/>
                <a:gd name="T2" fmla="*/ 2247 w 2247"/>
                <a:gd name="T3" fmla="*/ 0 h 2874"/>
                <a:gd name="T4" fmla="*/ 540 w 2247"/>
                <a:gd name="T5" fmla="*/ 2868 h 2874"/>
                <a:gd name="T6" fmla="*/ 0 w 2247"/>
                <a:gd name="T7" fmla="*/ 2874 h 2874"/>
                <a:gd name="T8" fmla="*/ 7 w 2247"/>
                <a:gd name="T9" fmla="*/ 0 h 2874"/>
              </a:gdLst>
              <a:ahLst/>
              <a:cxnLst>
                <a:cxn ang="0">
                  <a:pos x="T0" y="T1"/>
                </a:cxn>
                <a:cxn ang="0">
                  <a:pos x="T2" y="T3"/>
                </a:cxn>
                <a:cxn ang="0">
                  <a:pos x="T4" y="T5"/>
                </a:cxn>
                <a:cxn ang="0">
                  <a:pos x="T6" y="T7"/>
                </a:cxn>
                <a:cxn ang="0">
                  <a:pos x="T8" y="T9"/>
                </a:cxn>
              </a:cxnLst>
              <a:rect l="0" t="0" r="r" b="b"/>
              <a:pathLst>
                <a:path w="2247" h="2874">
                  <a:moveTo>
                    <a:pt x="7" y="0"/>
                  </a:moveTo>
                  <a:lnTo>
                    <a:pt x="2247" y="0"/>
                  </a:lnTo>
                  <a:lnTo>
                    <a:pt x="540" y="2868"/>
                  </a:lnTo>
                  <a:lnTo>
                    <a:pt x="0" y="2874"/>
                  </a:lnTo>
                  <a:lnTo>
                    <a:pt x="7" y="0"/>
                  </a:lnTo>
                  <a:close/>
                </a:path>
              </a:pathLst>
            </a:custGeom>
            <a:blipFill dpi="0" rotWithShape="1">
              <a:blip r:embed="rId21" cstate="print"/>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026" name="Rectangle 2"/>
          <p:cNvSpPr>
            <a:spLocks noGrp="1" noChangeArrowheads="1"/>
          </p:cNvSpPr>
          <p:nvPr>
            <p:ph type="title"/>
          </p:nvPr>
        </p:nvSpPr>
        <p:spPr bwMode="gray">
          <a:xfrm>
            <a:off x="1219200" y="228600"/>
            <a:ext cx="7391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endParaRPr lang="en-US" altLang="zh-CN" dirty="0" smtClean="0"/>
          </a:p>
        </p:txBody>
      </p:sp>
      <p:pic>
        <p:nvPicPr>
          <p:cNvPr id="63" name="Picture 6" descr="0005"/>
          <p:cNvPicPr>
            <a:picLocks noChangeAspect="1" noChangeArrowheads="1"/>
          </p:cNvPicPr>
          <p:nvPr userDrawn="1"/>
        </p:nvPicPr>
        <p:blipFill>
          <a:blip r:embed="rId22"/>
          <a:srcRect/>
          <a:stretch>
            <a:fillRect/>
          </a:stretch>
        </p:blipFill>
        <p:spPr bwMode="auto">
          <a:xfrm>
            <a:off x="8072462" y="5786454"/>
            <a:ext cx="866775" cy="8286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blinds(horizontal)">
                                      <p:cBhvr>
                                        <p:cTn id="7" dur="500"/>
                                        <p:tgtEl>
                                          <p:spTgt spid="63"/>
                                        </p:tgtEl>
                                      </p:cBhvr>
                                    </p:animEffect>
                                  </p:childTnLst>
                                </p:cTn>
                              </p:par>
                              <p:par>
                                <p:cTn id="8" presetID="18" presetClass="entr" presetSubtype="6" fill="hold" grpId="1"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strips(downRight)">
                                      <p:cBhvr>
                                        <p:cTn id="10" dur="1000"/>
                                        <p:tgtEl>
                                          <p:spTgt spid="1026"/>
                                        </p:tgtEl>
                                      </p:cBhvr>
                                    </p:animEffect>
                                  </p:childTnLst>
                                </p:cTn>
                              </p:par>
                              <p:par>
                                <p:cTn id="11" presetID="22" presetClass="entr" presetSubtype="8" fill="hold" nodeType="withEffect">
                                  <p:stCondLst>
                                    <p:cond delay="500"/>
                                  </p:stCondLst>
                                  <p:childTnLst>
                                    <p:set>
                                      <p:cBhvr>
                                        <p:cTn id="12" dur="1" fill="hold">
                                          <p:stCondLst>
                                            <p:cond delay="0"/>
                                          </p:stCondLst>
                                        </p:cTn>
                                        <p:tgtEl>
                                          <p:spTgt spid="1219"/>
                                        </p:tgtEl>
                                        <p:attrNameLst>
                                          <p:attrName>style.visibility</p:attrName>
                                        </p:attrNameLst>
                                      </p:cBhvr>
                                      <p:to>
                                        <p:strVal val="visible"/>
                                      </p:to>
                                    </p:set>
                                    <p:animEffect transition="in" filter="wipe(left)">
                                      <p:cBhvr>
                                        <p:cTn id="13" dur="500"/>
                                        <p:tgtEl>
                                          <p:spTgt spid="1219"/>
                                        </p:tgtEl>
                                      </p:cBhvr>
                                    </p:animEffect>
                                  </p:childTnLst>
                                </p:cTn>
                              </p:par>
                            </p:childTnLst>
                          </p:cTn>
                        </p:par>
                        <p:par>
                          <p:cTn id="14" fill="hold" nodeType="afterGroup">
                            <p:stCondLst>
                              <p:cond delay="1000"/>
                            </p:stCondLst>
                            <p:childTnLst>
                              <p:par>
                                <p:cTn id="15" presetID="22" presetClass="entr" presetSubtype="8" fill="hold" nodeType="afterEffect">
                                  <p:stCondLst>
                                    <p:cond delay="700"/>
                                  </p:stCondLst>
                                  <p:childTnLst>
                                    <p:set>
                                      <p:cBhvr>
                                        <p:cTn id="16" dur="1" fill="hold">
                                          <p:stCondLst>
                                            <p:cond delay="0"/>
                                          </p:stCondLst>
                                        </p:cTn>
                                        <p:tgtEl>
                                          <p:spTgt spid="1222"/>
                                        </p:tgtEl>
                                        <p:attrNameLst>
                                          <p:attrName>style.visibility</p:attrName>
                                        </p:attrNameLst>
                                      </p:cBhvr>
                                      <p:to>
                                        <p:strVal val="visible"/>
                                      </p:to>
                                    </p:set>
                                    <p:animEffect transition="in" filter="wipe(left)">
                                      <p:cBhvr>
                                        <p:cTn id="17" dur="500"/>
                                        <p:tgtEl>
                                          <p:spTgt spid="1222"/>
                                        </p:tgtEl>
                                      </p:cBhvr>
                                    </p:animEffect>
                                  </p:childTnLst>
                                </p:cTn>
                              </p:par>
                            </p:childTnLst>
                          </p:cTn>
                        </p:par>
                        <p:par>
                          <p:cTn id="18" fill="hold" nodeType="afterGroup">
                            <p:stCondLst>
                              <p:cond delay="2200"/>
                            </p:stCondLst>
                            <p:childTnLst>
                              <p:par>
                                <p:cTn id="19" presetID="22" presetClass="entr" presetSubtype="8" fill="hold" nodeType="afterEffect">
                                  <p:stCondLst>
                                    <p:cond delay="600"/>
                                  </p:stCondLst>
                                  <p:childTnLst>
                                    <p:set>
                                      <p:cBhvr>
                                        <p:cTn id="20" dur="1" fill="hold">
                                          <p:stCondLst>
                                            <p:cond delay="0"/>
                                          </p:stCondLst>
                                        </p:cTn>
                                        <p:tgtEl>
                                          <p:spTgt spid="1225"/>
                                        </p:tgtEl>
                                        <p:attrNameLst>
                                          <p:attrName>style.visibility</p:attrName>
                                        </p:attrNameLst>
                                      </p:cBhvr>
                                      <p:to>
                                        <p:strVal val="visible"/>
                                      </p:to>
                                    </p:set>
                                    <p:animEffect transition="in" filter="wipe(left)">
                                      <p:cBhvr>
                                        <p:cTn id="21" dur="500"/>
                                        <p:tgtEl>
                                          <p:spTgt spid="12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6" grpId="1"/>
    </p:bldLst>
  </p:timing>
  <p:txStyles>
    <p:titleStyle>
      <a:lvl1pPr algn="l" rtl="0" eaLnBrk="1" fontAlgn="base" hangingPunct="1">
        <a:spcBef>
          <a:spcPct val="0"/>
        </a:spcBef>
        <a:spcAft>
          <a:spcPct val="0"/>
        </a:spcAft>
        <a:defRPr sz="3600" b="1">
          <a:solidFill>
            <a:srgbClr val="FFFFFF"/>
          </a:solidFill>
          <a:latin typeface="+mj-lt"/>
          <a:ea typeface="+mj-ea"/>
          <a:cs typeface="+mj-cs"/>
        </a:defRPr>
      </a:lvl1pPr>
      <a:lvl2pPr algn="l" rtl="0" eaLnBrk="1" fontAlgn="base" hangingPunct="1">
        <a:spcBef>
          <a:spcPct val="0"/>
        </a:spcBef>
        <a:spcAft>
          <a:spcPct val="0"/>
        </a:spcAft>
        <a:defRPr sz="3600" b="1">
          <a:solidFill>
            <a:srgbClr val="FFFFFF"/>
          </a:solidFill>
          <a:latin typeface="Arial" charset="0"/>
        </a:defRPr>
      </a:lvl2pPr>
      <a:lvl3pPr algn="l" rtl="0" eaLnBrk="1" fontAlgn="base" hangingPunct="1">
        <a:spcBef>
          <a:spcPct val="0"/>
        </a:spcBef>
        <a:spcAft>
          <a:spcPct val="0"/>
        </a:spcAft>
        <a:defRPr sz="3600" b="1">
          <a:solidFill>
            <a:srgbClr val="FFFFFF"/>
          </a:solidFill>
          <a:latin typeface="Arial" charset="0"/>
        </a:defRPr>
      </a:lvl3pPr>
      <a:lvl4pPr algn="l" rtl="0" eaLnBrk="1" fontAlgn="base" hangingPunct="1">
        <a:spcBef>
          <a:spcPct val="0"/>
        </a:spcBef>
        <a:spcAft>
          <a:spcPct val="0"/>
        </a:spcAft>
        <a:defRPr sz="3600" b="1">
          <a:solidFill>
            <a:srgbClr val="FFFFFF"/>
          </a:solidFill>
          <a:latin typeface="Arial" charset="0"/>
        </a:defRPr>
      </a:lvl4pPr>
      <a:lvl5pPr algn="l" rtl="0" eaLnBrk="1" fontAlgn="base" hangingPunct="1">
        <a:spcBef>
          <a:spcPct val="0"/>
        </a:spcBef>
        <a:spcAft>
          <a:spcPct val="0"/>
        </a:spcAft>
        <a:defRPr sz="3600" b="1">
          <a:solidFill>
            <a:srgbClr val="FFFFFF"/>
          </a:solidFill>
          <a:latin typeface="Arial" charset="0"/>
        </a:defRPr>
      </a:lvl5pPr>
      <a:lvl6pPr marL="457200" algn="l" rtl="0" eaLnBrk="1" fontAlgn="base" hangingPunct="1">
        <a:spcBef>
          <a:spcPct val="0"/>
        </a:spcBef>
        <a:spcAft>
          <a:spcPct val="0"/>
        </a:spcAft>
        <a:defRPr sz="3600" b="1">
          <a:solidFill>
            <a:srgbClr val="FFFFFF"/>
          </a:solidFill>
          <a:latin typeface="Arial" charset="0"/>
        </a:defRPr>
      </a:lvl6pPr>
      <a:lvl7pPr marL="914400" algn="l" rtl="0" eaLnBrk="1" fontAlgn="base" hangingPunct="1">
        <a:spcBef>
          <a:spcPct val="0"/>
        </a:spcBef>
        <a:spcAft>
          <a:spcPct val="0"/>
        </a:spcAft>
        <a:defRPr sz="3600" b="1">
          <a:solidFill>
            <a:srgbClr val="FFFFFF"/>
          </a:solidFill>
          <a:latin typeface="Arial" charset="0"/>
        </a:defRPr>
      </a:lvl7pPr>
      <a:lvl8pPr marL="1371600" algn="l" rtl="0" eaLnBrk="1" fontAlgn="base" hangingPunct="1">
        <a:spcBef>
          <a:spcPct val="0"/>
        </a:spcBef>
        <a:spcAft>
          <a:spcPct val="0"/>
        </a:spcAft>
        <a:defRPr sz="3600" b="1">
          <a:solidFill>
            <a:srgbClr val="FFFFFF"/>
          </a:solidFill>
          <a:latin typeface="Arial" charset="0"/>
        </a:defRPr>
      </a:lvl8pPr>
      <a:lvl9pPr marL="1828800" algn="l" rtl="0" eaLnBrk="1" fontAlgn="base" hangingPunct="1">
        <a:spcBef>
          <a:spcPct val="0"/>
        </a:spcBef>
        <a:spcAft>
          <a:spcPct val="0"/>
        </a:spcAft>
        <a:defRPr sz="3600" b="1">
          <a:solidFill>
            <a:srgbClr val="FFFFFF"/>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50" name="Rectangle 26"/>
          <p:cNvSpPr>
            <a:spLocks noChangeArrowheads="1"/>
          </p:cNvSpPr>
          <p:nvPr/>
        </p:nvSpPr>
        <p:spPr bwMode="gray">
          <a:xfrm>
            <a:off x="0" y="228600"/>
            <a:ext cx="9144000" cy="838200"/>
          </a:xfrm>
          <a:prstGeom prst="rect">
            <a:avLst/>
          </a:prstGeom>
          <a:gradFill rotWithShape="1">
            <a:gsLst>
              <a:gs pos="0">
                <a:schemeClr val="tx2">
                  <a:gamma/>
                  <a:shade val="41176"/>
                  <a:invGamma/>
                </a:schemeClr>
              </a:gs>
              <a:gs pos="100000">
                <a:schemeClr val="tx2"/>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 name="Rectangle 4"/>
          <p:cNvSpPr>
            <a:spLocks noGrp="1" noChangeArrowheads="1"/>
          </p:cNvSpPr>
          <p:nvPr>
            <p:ph type="dt" sz="half" idx="2"/>
          </p:nvPr>
        </p:nvSpPr>
        <p:spPr bwMode="gray">
          <a:xfrm>
            <a:off x="457200" y="6467475"/>
            <a:ext cx="2133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atin typeface="+mn-lt"/>
                <a:ea typeface="宋体" charset="-122"/>
              </a:defRPr>
            </a:lvl1pPr>
          </a:lstStyle>
          <a:p>
            <a:endParaRPr lang="en-US" altLang="zh-CN"/>
          </a:p>
        </p:txBody>
      </p:sp>
      <p:sp>
        <p:nvSpPr>
          <p:cNvPr id="1029" name="Rectangle 5"/>
          <p:cNvSpPr>
            <a:spLocks noGrp="1" noChangeArrowheads="1"/>
          </p:cNvSpPr>
          <p:nvPr>
            <p:ph type="ftr" sz="quarter" idx="3"/>
          </p:nvPr>
        </p:nvSpPr>
        <p:spPr bwMode="gray">
          <a:xfrm>
            <a:off x="3124200" y="6467475"/>
            <a:ext cx="2895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200" b="0">
                <a:latin typeface="+mn-lt"/>
                <a:ea typeface="宋体" charset="-122"/>
              </a:defRPr>
            </a:lvl1pPr>
          </a:lstStyle>
          <a:p>
            <a:endParaRPr lang="en-US" altLang="zh-CN" dirty="0"/>
          </a:p>
        </p:txBody>
      </p:sp>
      <p:sp>
        <p:nvSpPr>
          <p:cNvPr id="1030" name="Rectangle 6"/>
          <p:cNvSpPr>
            <a:spLocks noGrp="1" noChangeArrowheads="1"/>
          </p:cNvSpPr>
          <p:nvPr>
            <p:ph type="sldNum" sz="quarter" idx="4"/>
          </p:nvPr>
        </p:nvSpPr>
        <p:spPr bwMode="gray">
          <a:xfrm>
            <a:off x="6553200" y="6467475"/>
            <a:ext cx="2133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atin typeface="+mn-lt"/>
                <a:ea typeface="宋体" charset="-122"/>
              </a:defRPr>
            </a:lvl1pPr>
          </a:lstStyle>
          <a:p>
            <a:fld id="{37AE3B43-5D3A-47DB-9C27-5B69668D6281}" type="slidenum">
              <a:rPr lang="en-US" altLang="zh-CN"/>
              <a:pPr/>
              <a:t>‹#›</a:t>
            </a:fld>
            <a:endParaRPr lang="en-US" altLang="zh-CN"/>
          </a:p>
        </p:txBody>
      </p:sp>
      <p:sp>
        <p:nvSpPr>
          <p:cNvPr id="1176" name="Rectangle 152"/>
          <p:cNvSpPr>
            <a:spLocks noChangeArrowheads="1"/>
          </p:cNvSpPr>
          <p:nvPr/>
        </p:nvSpPr>
        <p:spPr bwMode="gray">
          <a:xfrm>
            <a:off x="6613525" y="5918200"/>
            <a:ext cx="506413" cy="469900"/>
          </a:xfrm>
          <a:prstGeom prst="rect">
            <a:avLst/>
          </a:prstGeom>
          <a:solidFill>
            <a:schemeClr val="accent2">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77" name="Rectangle 153"/>
          <p:cNvSpPr>
            <a:spLocks noChangeArrowheads="1"/>
          </p:cNvSpPr>
          <p:nvPr/>
        </p:nvSpPr>
        <p:spPr bwMode="gray">
          <a:xfrm>
            <a:off x="762952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78" name="Rectangle 154"/>
          <p:cNvSpPr>
            <a:spLocks noChangeArrowheads="1"/>
          </p:cNvSpPr>
          <p:nvPr/>
        </p:nvSpPr>
        <p:spPr bwMode="gray">
          <a:xfrm>
            <a:off x="7113588" y="5440363"/>
            <a:ext cx="508000"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79" name="Rectangle 155"/>
          <p:cNvSpPr>
            <a:spLocks noChangeArrowheads="1"/>
          </p:cNvSpPr>
          <p:nvPr/>
        </p:nvSpPr>
        <p:spPr bwMode="gray">
          <a:xfrm>
            <a:off x="862647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0" name="Rectangle 156"/>
          <p:cNvSpPr>
            <a:spLocks noChangeArrowheads="1"/>
          </p:cNvSpPr>
          <p:nvPr/>
        </p:nvSpPr>
        <p:spPr bwMode="gray">
          <a:xfrm>
            <a:off x="457517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1" name="Rectangle 157"/>
          <p:cNvSpPr>
            <a:spLocks noChangeArrowheads="1"/>
          </p:cNvSpPr>
          <p:nvPr/>
        </p:nvSpPr>
        <p:spPr bwMode="gray">
          <a:xfrm>
            <a:off x="5600700"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2" name="Rectangle 158"/>
          <p:cNvSpPr>
            <a:spLocks noChangeArrowheads="1"/>
          </p:cNvSpPr>
          <p:nvPr/>
        </p:nvSpPr>
        <p:spPr bwMode="gray">
          <a:xfrm>
            <a:off x="5083175" y="5440363"/>
            <a:ext cx="508000"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3" name="Rectangle 159"/>
          <p:cNvSpPr>
            <a:spLocks noChangeArrowheads="1"/>
          </p:cNvSpPr>
          <p:nvPr/>
        </p:nvSpPr>
        <p:spPr bwMode="gray">
          <a:xfrm>
            <a:off x="6097588" y="5440363"/>
            <a:ext cx="509587"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4" name="Rectangle 160"/>
          <p:cNvSpPr>
            <a:spLocks noChangeArrowheads="1"/>
          </p:cNvSpPr>
          <p:nvPr/>
        </p:nvSpPr>
        <p:spPr bwMode="gray">
          <a:xfrm>
            <a:off x="4068763" y="5440363"/>
            <a:ext cx="509587" cy="473075"/>
          </a:xfrm>
          <a:prstGeom prst="rect">
            <a:avLst/>
          </a:prstGeom>
          <a:solidFill>
            <a:schemeClr val="accent2">
              <a:alpha val="10001"/>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5" name="Rectangle 161"/>
          <p:cNvSpPr>
            <a:spLocks noChangeArrowheads="1"/>
          </p:cNvSpPr>
          <p:nvPr/>
        </p:nvSpPr>
        <p:spPr bwMode="gray">
          <a:xfrm>
            <a:off x="6605588" y="4972050"/>
            <a:ext cx="506412"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6" name="Rectangle 162"/>
          <p:cNvSpPr>
            <a:spLocks noChangeArrowheads="1"/>
          </p:cNvSpPr>
          <p:nvPr/>
        </p:nvSpPr>
        <p:spPr bwMode="gray">
          <a:xfrm>
            <a:off x="7623175" y="4972050"/>
            <a:ext cx="506413" cy="473075"/>
          </a:xfrm>
          <a:prstGeom prst="rect">
            <a:avLst/>
          </a:prstGeom>
          <a:solidFill>
            <a:schemeClr val="accent2">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7" name="Rectangle 163"/>
          <p:cNvSpPr>
            <a:spLocks noChangeArrowheads="1"/>
          </p:cNvSpPr>
          <p:nvPr/>
        </p:nvSpPr>
        <p:spPr bwMode="gray">
          <a:xfrm>
            <a:off x="8628063" y="4972050"/>
            <a:ext cx="508000"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8" name="Rectangle 164"/>
          <p:cNvSpPr>
            <a:spLocks noChangeArrowheads="1"/>
          </p:cNvSpPr>
          <p:nvPr/>
        </p:nvSpPr>
        <p:spPr bwMode="gray">
          <a:xfrm>
            <a:off x="5600700" y="4972050"/>
            <a:ext cx="506413" cy="473075"/>
          </a:xfrm>
          <a:prstGeom prst="rect">
            <a:avLst/>
          </a:prstGeom>
          <a:solidFill>
            <a:schemeClr val="folHlink">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9" name="Rectangle 165"/>
          <p:cNvSpPr>
            <a:spLocks noChangeArrowheads="1"/>
          </p:cNvSpPr>
          <p:nvPr/>
        </p:nvSpPr>
        <p:spPr bwMode="gray">
          <a:xfrm>
            <a:off x="8072462" y="6386513"/>
            <a:ext cx="506413"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0" name="Rectangle 166"/>
          <p:cNvSpPr>
            <a:spLocks noChangeArrowheads="1"/>
          </p:cNvSpPr>
          <p:nvPr/>
        </p:nvSpPr>
        <p:spPr bwMode="gray">
          <a:xfrm>
            <a:off x="5091113" y="6386513"/>
            <a:ext cx="508000"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1" name="Rectangle 167"/>
          <p:cNvSpPr>
            <a:spLocks noChangeArrowheads="1"/>
          </p:cNvSpPr>
          <p:nvPr/>
        </p:nvSpPr>
        <p:spPr bwMode="gray">
          <a:xfrm>
            <a:off x="6105525" y="6386513"/>
            <a:ext cx="508000" cy="471487"/>
          </a:xfrm>
          <a:prstGeom prst="rect">
            <a:avLst/>
          </a:prstGeom>
          <a:solidFill>
            <a:schemeClr val="folHlink">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2" name="Rectangle 168"/>
          <p:cNvSpPr>
            <a:spLocks noChangeArrowheads="1"/>
          </p:cNvSpPr>
          <p:nvPr/>
        </p:nvSpPr>
        <p:spPr bwMode="gray">
          <a:xfrm>
            <a:off x="4068763" y="6386513"/>
            <a:ext cx="509587"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3" name="Rectangle 169"/>
          <p:cNvSpPr>
            <a:spLocks noChangeArrowheads="1"/>
          </p:cNvSpPr>
          <p:nvPr/>
        </p:nvSpPr>
        <p:spPr bwMode="gray">
          <a:xfrm>
            <a:off x="8113713" y="5440363"/>
            <a:ext cx="506412" cy="473075"/>
          </a:xfrm>
          <a:prstGeom prst="rect">
            <a:avLst/>
          </a:prstGeom>
          <a:solidFill>
            <a:schemeClr val="folHlink">
              <a:alpha val="10001"/>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4" name="Rectangle 170"/>
          <p:cNvSpPr>
            <a:spLocks noChangeArrowheads="1"/>
          </p:cNvSpPr>
          <p:nvPr/>
        </p:nvSpPr>
        <p:spPr bwMode="gray">
          <a:xfrm>
            <a:off x="4575175" y="4965700"/>
            <a:ext cx="506413" cy="469900"/>
          </a:xfrm>
          <a:prstGeom prst="rect">
            <a:avLst/>
          </a:prstGeom>
          <a:solidFill>
            <a:srgbClr val="DDDDDD">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5" name="Rectangle 171"/>
          <p:cNvSpPr>
            <a:spLocks noChangeArrowheads="1"/>
          </p:cNvSpPr>
          <p:nvPr/>
        </p:nvSpPr>
        <p:spPr bwMode="gray">
          <a:xfrm>
            <a:off x="7113588" y="6384925"/>
            <a:ext cx="508000" cy="471488"/>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7" name="Rectangle 173"/>
          <p:cNvSpPr>
            <a:spLocks noChangeArrowheads="1"/>
          </p:cNvSpPr>
          <p:nvPr/>
        </p:nvSpPr>
        <p:spPr bwMode="gray">
          <a:xfrm>
            <a:off x="3556000"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8" name="Rectangle 174"/>
          <p:cNvSpPr>
            <a:spLocks noChangeArrowheads="1"/>
          </p:cNvSpPr>
          <p:nvPr/>
        </p:nvSpPr>
        <p:spPr bwMode="gray">
          <a:xfrm>
            <a:off x="3038475" y="5440363"/>
            <a:ext cx="506413"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0" name="Rectangle 176"/>
          <p:cNvSpPr>
            <a:spLocks noChangeArrowheads="1"/>
          </p:cNvSpPr>
          <p:nvPr/>
        </p:nvSpPr>
        <p:spPr bwMode="gray">
          <a:xfrm>
            <a:off x="3556000" y="4972050"/>
            <a:ext cx="506413" cy="473075"/>
          </a:xfrm>
          <a:prstGeom prst="rect">
            <a:avLst/>
          </a:prstGeom>
          <a:solidFill>
            <a:schemeClr val="folHlink">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1" name="Rectangle 177"/>
          <p:cNvSpPr>
            <a:spLocks noChangeArrowheads="1"/>
          </p:cNvSpPr>
          <p:nvPr/>
        </p:nvSpPr>
        <p:spPr bwMode="gray">
          <a:xfrm>
            <a:off x="3046413" y="6386513"/>
            <a:ext cx="508000" cy="471487"/>
          </a:xfrm>
          <a:prstGeom prst="rect">
            <a:avLst/>
          </a:prstGeom>
          <a:solidFill>
            <a:schemeClr val="folHlink">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5" name="Rectangle 181"/>
          <p:cNvSpPr>
            <a:spLocks noChangeArrowheads="1"/>
          </p:cNvSpPr>
          <p:nvPr/>
        </p:nvSpPr>
        <p:spPr bwMode="gray">
          <a:xfrm>
            <a:off x="1524000" y="5918200"/>
            <a:ext cx="506413" cy="469900"/>
          </a:xfrm>
          <a:prstGeom prst="rect">
            <a:avLst/>
          </a:prstGeom>
          <a:solidFill>
            <a:schemeClr val="accent2">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6" name="Rectangle 182"/>
          <p:cNvSpPr>
            <a:spLocks noChangeArrowheads="1"/>
          </p:cNvSpPr>
          <p:nvPr/>
        </p:nvSpPr>
        <p:spPr bwMode="gray">
          <a:xfrm>
            <a:off x="2540000"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7" name="Rectangle 183"/>
          <p:cNvSpPr>
            <a:spLocks noChangeArrowheads="1"/>
          </p:cNvSpPr>
          <p:nvPr/>
        </p:nvSpPr>
        <p:spPr bwMode="gray">
          <a:xfrm>
            <a:off x="2024063" y="5440363"/>
            <a:ext cx="506412"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8" name="Rectangle 184"/>
          <p:cNvSpPr>
            <a:spLocks noChangeArrowheads="1"/>
          </p:cNvSpPr>
          <p:nvPr/>
        </p:nvSpPr>
        <p:spPr bwMode="gray">
          <a:xfrm>
            <a:off x="51117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9" name="Rectangle 185"/>
          <p:cNvSpPr>
            <a:spLocks noChangeArrowheads="1"/>
          </p:cNvSpPr>
          <p:nvPr/>
        </p:nvSpPr>
        <p:spPr bwMode="gray">
          <a:xfrm>
            <a:off x="4763" y="5440363"/>
            <a:ext cx="506412"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0" name="Rectangle 186"/>
          <p:cNvSpPr>
            <a:spLocks noChangeArrowheads="1"/>
          </p:cNvSpPr>
          <p:nvPr/>
        </p:nvSpPr>
        <p:spPr bwMode="gray">
          <a:xfrm>
            <a:off x="1008063" y="5440363"/>
            <a:ext cx="508000"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1" name="Rectangle 187"/>
          <p:cNvSpPr>
            <a:spLocks noChangeArrowheads="1"/>
          </p:cNvSpPr>
          <p:nvPr/>
        </p:nvSpPr>
        <p:spPr bwMode="gray">
          <a:xfrm>
            <a:off x="1514475" y="4972050"/>
            <a:ext cx="508000"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2" name="Rectangle 188"/>
          <p:cNvSpPr>
            <a:spLocks noChangeArrowheads="1"/>
          </p:cNvSpPr>
          <p:nvPr/>
        </p:nvSpPr>
        <p:spPr bwMode="gray">
          <a:xfrm>
            <a:off x="2532063" y="4972050"/>
            <a:ext cx="508000"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3" name="Rectangle 189"/>
          <p:cNvSpPr>
            <a:spLocks noChangeArrowheads="1"/>
          </p:cNvSpPr>
          <p:nvPr/>
        </p:nvSpPr>
        <p:spPr bwMode="gray">
          <a:xfrm>
            <a:off x="511175" y="4972050"/>
            <a:ext cx="506413" cy="473075"/>
          </a:xfrm>
          <a:prstGeom prst="rect">
            <a:avLst/>
          </a:prstGeom>
          <a:solidFill>
            <a:schemeClr val="folHlink">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4" name="Rectangle 190"/>
          <p:cNvSpPr>
            <a:spLocks noChangeArrowheads="1"/>
          </p:cNvSpPr>
          <p:nvPr/>
        </p:nvSpPr>
        <p:spPr bwMode="gray">
          <a:xfrm>
            <a:off x="12700" y="6386513"/>
            <a:ext cx="508000"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5" name="Rectangle 191"/>
          <p:cNvSpPr>
            <a:spLocks noChangeArrowheads="1"/>
          </p:cNvSpPr>
          <p:nvPr/>
        </p:nvSpPr>
        <p:spPr bwMode="gray">
          <a:xfrm>
            <a:off x="1016000" y="6386513"/>
            <a:ext cx="508000"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6" name="Rectangle 192"/>
          <p:cNvSpPr>
            <a:spLocks noChangeArrowheads="1"/>
          </p:cNvSpPr>
          <p:nvPr/>
        </p:nvSpPr>
        <p:spPr bwMode="gray">
          <a:xfrm>
            <a:off x="2024063" y="6384925"/>
            <a:ext cx="506412" cy="471488"/>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 name="Rectangle 3"/>
          <p:cNvSpPr>
            <a:spLocks noGrp="1" noChangeArrowheads="1"/>
          </p:cNvSpPr>
          <p:nvPr>
            <p:ph type="body" idx="1"/>
          </p:nvPr>
        </p:nvSpPr>
        <p:spPr bwMode="gray">
          <a:xfrm>
            <a:off x="642910" y="1357298"/>
            <a:ext cx="8229600"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 </a:t>
            </a:r>
            <a:endParaRPr lang="en-US" altLang="zh-CN" dirty="0" smtClean="0"/>
          </a:p>
        </p:txBody>
      </p:sp>
      <p:grpSp>
        <p:nvGrpSpPr>
          <p:cNvPr id="2" name="Group 195"/>
          <p:cNvGrpSpPr>
            <a:grpSpLocks/>
          </p:cNvGrpSpPr>
          <p:nvPr/>
        </p:nvGrpSpPr>
        <p:grpSpPr bwMode="auto">
          <a:xfrm>
            <a:off x="0" y="357188"/>
            <a:ext cx="1157288" cy="1123950"/>
            <a:chOff x="-9" y="1395"/>
            <a:chExt cx="2985" cy="2898"/>
          </a:xfrm>
        </p:grpSpPr>
        <p:pic>
          <p:nvPicPr>
            <p:cNvPr id="1220" name="Picture 196" descr="pan01"/>
            <p:cNvPicPr>
              <a:picLocks noChangeAspect="1" noChangeArrowheads="1"/>
            </p:cNvPicPr>
            <p:nvPr/>
          </p:nvPicPr>
          <p:blipFill>
            <a:blip r:embed="rId16" cstate="print">
              <a:extLst>
                <a:ext uri="{28A0092B-C50C-407E-A947-70E740481C1C}">
                  <a14:useLocalDpi xmlns:a14="http://schemas.microsoft.com/office/drawing/2010/main" val="0"/>
                </a:ext>
              </a:extLst>
            </a:blip>
            <a:srcRect l="46681" r="2339"/>
            <a:stretch>
              <a:fillRect/>
            </a:stretch>
          </p:blipFill>
          <p:spPr bwMode="gray">
            <a:xfrm>
              <a:off x="0" y="1395"/>
              <a:ext cx="2976" cy="2898"/>
            </a:xfrm>
            <a:prstGeom prst="rect">
              <a:avLst/>
            </a:prstGeom>
            <a:noFill/>
            <a:extLst>
              <a:ext uri="{909E8E84-426E-40DD-AFC4-6F175D3DCCD1}">
                <a14:hiddenFill xmlns:a14="http://schemas.microsoft.com/office/drawing/2010/main">
                  <a:solidFill>
                    <a:srgbClr val="FFFFFF"/>
                  </a:solidFill>
                </a14:hiddenFill>
              </a:ext>
            </a:extLst>
          </p:spPr>
        </p:pic>
        <p:sp>
          <p:nvSpPr>
            <p:cNvPr id="1221" name="Freeform 197" descr="wiz_gold03"/>
            <p:cNvSpPr>
              <a:spLocks/>
            </p:cNvSpPr>
            <p:nvPr/>
          </p:nvSpPr>
          <p:spPr bwMode="gray">
            <a:xfrm>
              <a:off x="-9" y="1493"/>
              <a:ext cx="2841" cy="2599"/>
            </a:xfrm>
            <a:custGeom>
              <a:avLst/>
              <a:gdLst>
                <a:gd name="T0" fmla="*/ 0 w 2841"/>
                <a:gd name="T1" fmla="*/ 18 h 2599"/>
                <a:gd name="T2" fmla="*/ 2841 w 2841"/>
                <a:gd name="T3" fmla="*/ 0 h 2599"/>
                <a:gd name="T4" fmla="*/ 1294 w 2841"/>
                <a:gd name="T5" fmla="*/ 2597 h 2599"/>
                <a:gd name="T6" fmla="*/ 2 w 2841"/>
                <a:gd name="T7" fmla="*/ 2599 h 2599"/>
                <a:gd name="T8" fmla="*/ 0 w 2841"/>
                <a:gd name="T9" fmla="*/ 18 h 2599"/>
              </a:gdLst>
              <a:ahLst/>
              <a:cxnLst>
                <a:cxn ang="0">
                  <a:pos x="T0" y="T1"/>
                </a:cxn>
                <a:cxn ang="0">
                  <a:pos x="T2" y="T3"/>
                </a:cxn>
                <a:cxn ang="0">
                  <a:pos x="T4" y="T5"/>
                </a:cxn>
                <a:cxn ang="0">
                  <a:pos x="T6" y="T7"/>
                </a:cxn>
                <a:cxn ang="0">
                  <a:pos x="T8" y="T9"/>
                </a:cxn>
              </a:cxnLst>
              <a:rect l="0" t="0" r="r" b="b"/>
              <a:pathLst>
                <a:path w="2841" h="2599">
                  <a:moveTo>
                    <a:pt x="0" y="18"/>
                  </a:moveTo>
                  <a:lnTo>
                    <a:pt x="2841" y="0"/>
                  </a:lnTo>
                  <a:lnTo>
                    <a:pt x="1294" y="2597"/>
                  </a:lnTo>
                  <a:lnTo>
                    <a:pt x="2" y="2599"/>
                  </a:lnTo>
                  <a:lnTo>
                    <a:pt x="0" y="18"/>
                  </a:lnTo>
                  <a:close/>
                </a:path>
              </a:pathLst>
            </a:custGeom>
            <a:blipFill dpi="0" rotWithShape="1">
              <a:blip r:embed="rId17" cstate="print"/>
              <a:srcRect/>
              <a:stretch>
                <a:fillRect r="-15708"/>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3" name="Group 198"/>
          <p:cNvGrpSpPr>
            <a:grpSpLocks/>
          </p:cNvGrpSpPr>
          <p:nvPr/>
        </p:nvGrpSpPr>
        <p:grpSpPr bwMode="auto">
          <a:xfrm>
            <a:off x="-6350" y="195263"/>
            <a:ext cx="1057275" cy="1143000"/>
            <a:chOff x="0" y="1039"/>
            <a:chExt cx="2681" cy="2897"/>
          </a:xfrm>
        </p:grpSpPr>
        <p:pic>
          <p:nvPicPr>
            <p:cNvPr id="1223" name="Picture 199" descr="pan01"/>
            <p:cNvPicPr>
              <a:picLocks noChangeAspect="1" noChangeArrowheads="1"/>
            </p:cNvPicPr>
            <p:nvPr userDrawn="1"/>
          </p:nvPicPr>
          <p:blipFill>
            <a:blip r:embed="rId18" cstate="print">
              <a:extLst>
                <a:ext uri="{28A0092B-C50C-407E-A947-70E740481C1C}">
                  <a14:useLocalDpi xmlns:a14="http://schemas.microsoft.com/office/drawing/2010/main" val="0"/>
                </a:ext>
              </a:extLst>
            </a:blip>
            <a:srcRect l="51730" r="2339"/>
            <a:stretch>
              <a:fillRect/>
            </a:stretch>
          </p:blipFill>
          <p:spPr bwMode="gray">
            <a:xfrm>
              <a:off x="0" y="1039"/>
              <a:ext cx="2681" cy="2897"/>
            </a:xfrm>
            <a:prstGeom prst="rect">
              <a:avLst/>
            </a:prstGeom>
            <a:noFill/>
            <a:extLst>
              <a:ext uri="{909E8E84-426E-40DD-AFC4-6F175D3DCCD1}">
                <a14:hiddenFill xmlns:a14="http://schemas.microsoft.com/office/drawing/2010/main">
                  <a:solidFill>
                    <a:srgbClr val="FFFFFF"/>
                  </a:solidFill>
                </a14:hiddenFill>
              </a:ext>
            </a:extLst>
          </p:spPr>
        </p:pic>
        <p:sp>
          <p:nvSpPr>
            <p:cNvPr id="1224" name="Freeform 200" descr="wiz_gold04"/>
            <p:cNvSpPr>
              <a:spLocks/>
            </p:cNvSpPr>
            <p:nvPr userDrawn="1"/>
          </p:nvSpPr>
          <p:spPr bwMode="gray">
            <a:xfrm>
              <a:off x="0" y="1137"/>
              <a:ext cx="2537" cy="2600"/>
            </a:xfrm>
            <a:custGeom>
              <a:avLst/>
              <a:gdLst>
                <a:gd name="T0" fmla="*/ 0 w 2537"/>
                <a:gd name="T1" fmla="*/ 0 h 2600"/>
                <a:gd name="T2" fmla="*/ 2537 w 2537"/>
                <a:gd name="T3" fmla="*/ 1 h 2600"/>
                <a:gd name="T4" fmla="*/ 991 w 2537"/>
                <a:gd name="T5" fmla="*/ 2597 h 2600"/>
                <a:gd name="T6" fmla="*/ 0 w 2537"/>
                <a:gd name="T7" fmla="*/ 2600 h 2600"/>
                <a:gd name="T8" fmla="*/ 0 w 2537"/>
                <a:gd name="T9" fmla="*/ 0 h 2600"/>
              </a:gdLst>
              <a:ahLst/>
              <a:cxnLst>
                <a:cxn ang="0">
                  <a:pos x="T0" y="T1"/>
                </a:cxn>
                <a:cxn ang="0">
                  <a:pos x="T2" y="T3"/>
                </a:cxn>
                <a:cxn ang="0">
                  <a:pos x="T4" y="T5"/>
                </a:cxn>
                <a:cxn ang="0">
                  <a:pos x="T6" y="T7"/>
                </a:cxn>
                <a:cxn ang="0">
                  <a:pos x="T8" y="T9"/>
                </a:cxn>
              </a:cxnLst>
              <a:rect l="0" t="0" r="r" b="b"/>
              <a:pathLst>
                <a:path w="2537" h="2600">
                  <a:moveTo>
                    <a:pt x="0" y="0"/>
                  </a:moveTo>
                  <a:lnTo>
                    <a:pt x="2537" y="1"/>
                  </a:lnTo>
                  <a:lnTo>
                    <a:pt x="991" y="2597"/>
                  </a:lnTo>
                  <a:lnTo>
                    <a:pt x="0" y="2600"/>
                  </a:lnTo>
                  <a:lnTo>
                    <a:pt x="0" y="0"/>
                  </a:lnTo>
                  <a:close/>
                </a:path>
              </a:pathLst>
            </a:custGeom>
            <a:blipFill dpi="0" rotWithShape="1">
              <a:blip r:embed="rId19" cstate="print"/>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4" name="Group 201"/>
          <p:cNvGrpSpPr>
            <a:grpSpLocks/>
          </p:cNvGrpSpPr>
          <p:nvPr/>
        </p:nvGrpSpPr>
        <p:grpSpPr bwMode="auto">
          <a:xfrm>
            <a:off x="0" y="0"/>
            <a:ext cx="933450" cy="1239838"/>
            <a:chOff x="-7" y="240"/>
            <a:chExt cx="2407" cy="3199"/>
          </a:xfrm>
        </p:grpSpPr>
        <p:pic>
          <p:nvPicPr>
            <p:cNvPr id="1226" name="Picture 202" descr="pan01"/>
            <p:cNvPicPr>
              <a:picLocks noChangeAspect="1" noChangeArrowheads="1"/>
            </p:cNvPicPr>
            <p:nvPr userDrawn="1"/>
          </p:nvPicPr>
          <p:blipFill>
            <a:blip r:embed="rId20" cstate="print">
              <a:extLst>
                <a:ext uri="{28A0092B-C50C-407E-A947-70E740481C1C}">
                  <a14:useLocalDpi xmlns:a14="http://schemas.microsoft.com/office/drawing/2010/main" val="0"/>
                </a:ext>
              </a:extLst>
            </a:blip>
            <a:srcRect l="60431" r="2339"/>
            <a:stretch>
              <a:fillRect/>
            </a:stretch>
          </p:blipFill>
          <p:spPr bwMode="gray">
            <a:xfrm>
              <a:off x="0" y="240"/>
              <a:ext cx="2400" cy="3199"/>
            </a:xfrm>
            <a:prstGeom prst="rect">
              <a:avLst/>
            </a:prstGeom>
            <a:noFill/>
            <a:extLst>
              <a:ext uri="{909E8E84-426E-40DD-AFC4-6F175D3DCCD1}">
                <a14:hiddenFill xmlns:a14="http://schemas.microsoft.com/office/drawing/2010/main">
                  <a:solidFill>
                    <a:srgbClr val="FFFFFF"/>
                  </a:solidFill>
                </a14:hiddenFill>
              </a:ext>
            </a:extLst>
          </p:spPr>
        </p:pic>
        <p:sp>
          <p:nvSpPr>
            <p:cNvPr id="1227" name="Freeform 203" descr="wiz_gold01"/>
            <p:cNvSpPr>
              <a:spLocks/>
            </p:cNvSpPr>
            <p:nvPr userDrawn="1"/>
          </p:nvSpPr>
          <p:spPr bwMode="gray">
            <a:xfrm>
              <a:off x="-7" y="348"/>
              <a:ext cx="2247" cy="2874"/>
            </a:xfrm>
            <a:custGeom>
              <a:avLst/>
              <a:gdLst>
                <a:gd name="T0" fmla="*/ 7 w 2247"/>
                <a:gd name="T1" fmla="*/ 0 h 2874"/>
                <a:gd name="T2" fmla="*/ 2247 w 2247"/>
                <a:gd name="T3" fmla="*/ 0 h 2874"/>
                <a:gd name="T4" fmla="*/ 540 w 2247"/>
                <a:gd name="T5" fmla="*/ 2868 h 2874"/>
                <a:gd name="T6" fmla="*/ 0 w 2247"/>
                <a:gd name="T7" fmla="*/ 2874 h 2874"/>
                <a:gd name="T8" fmla="*/ 7 w 2247"/>
                <a:gd name="T9" fmla="*/ 0 h 2874"/>
              </a:gdLst>
              <a:ahLst/>
              <a:cxnLst>
                <a:cxn ang="0">
                  <a:pos x="T0" y="T1"/>
                </a:cxn>
                <a:cxn ang="0">
                  <a:pos x="T2" y="T3"/>
                </a:cxn>
                <a:cxn ang="0">
                  <a:pos x="T4" y="T5"/>
                </a:cxn>
                <a:cxn ang="0">
                  <a:pos x="T6" y="T7"/>
                </a:cxn>
                <a:cxn ang="0">
                  <a:pos x="T8" y="T9"/>
                </a:cxn>
              </a:cxnLst>
              <a:rect l="0" t="0" r="r" b="b"/>
              <a:pathLst>
                <a:path w="2247" h="2874">
                  <a:moveTo>
                    <a:pt x="7" y="0"/>
                  </a:moveTo>
                  <a:lnTo>
                    <a:pt x="2247" y="0"/>
                  </a:lnTo>
                  <a:lnTo>
                    <a:pt x="540" y="2868"/>
                  </a:lnTo>
                  <a:lnTo>
                    <a:pt x="0" y="2874"/>
                  </a:lnTo>
                  <a:lnTo>
                    <a:pt x="7" y="0"/>
                  </a:lnTo>
                  <a:close/>
                </a:path>
              </a:pathLst>
            </a:custGeom>
            <a:blipFill dpi="0" rotWithShape="1">
              <a:blip r:embed="rId21" cstate="print"/>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026" name="Rectangle 2"/>
          <p:cNvSpPr>
            <a:spLocks noGrp="1" noChangeArrowheads="1"/>
          </p:cNvSpPr>
          <p:nvPr>
            <p:ph type="title"/>
          </p:nvPr>
        </p:nvSpPr>
        <p:spPr bwMode="gray">
          <a:xfrm>
            <a:off x="1219200" y="228600"/>
            <a:ext cx="7391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endParaRPr lang="en-US" altLang="zh-CN" dirty="0" smtClean="0"/>
          </a:p>
        </p:txBody>
      </p:sp>
      <p:pic>
        <p:nvPicPr>
          <p:cNvPr id="63" name="Picture 6" descr="0005"/>
          <p:cNvPicPr>
            <a:picLocks noChangeAspect="1" noChangeArrowheads="1"/>
          </p:cNvPicPr>
          <p:nvPr userDrawn="1"/>
        </p:nvPicPr>
        <p:blipFill>
          <a:blip r:embed="rId22"/>
          <a:srcRect/>
          <a:stretch>
            <a:fillRect/>
          </a:stretch>
        </p:blipFill>
        <p:spPr bwMode="auto">
          <a:xfrm>
            <a:off x="8072462" y="5786454"/>
            <a:ext cx="866775" cy="8286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 id="2147483689" r:id="rId14"/>
  </p:sldLayoutIdLs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blinds(horizontal)">
                                      <p:cBhvr>
                                        <p:cTn id="7" dur="500"/>
                                        <p:tgtEl>
                                          <p:spTgt spid="63"/>
                                        </p:tgtEl>
                                      </p:cBhvr>
                                    </p:animEffect>
                                  </p:childTnLst>
                                </p:cTn>
                              </p:par>
                              <p:par>
                                <p:cTn id="8" presetID="18" presetClass="entr" presetSubtype="6" fill="hold" grpId="0"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strips(downRight)">
                                      <p:cBhvr>
                                        <p:cTn id="10" dur="1000"/>
                                        <p:tgtEl>
                                          <p:spTgt spid="1026"/>
                                        </p:tgtEl>
                                      </p:cBhvr>
                                    </p:animEffect>
                                  </p:childTnLst>
                                </p:cTn>
                              </p:par>
                              <p:par>
                                <p:cTn id="11" presetID="22" presetClass="entr" presetSubtype="8" fill="hold" nodeType="withEffect">
                                  <p:stCondLst>
                                    <p:cond delay="50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par>
                                <p:cTn id="14" presetID="22" presetClass="entr" presetSubtype="8" fill="hold" nodeType="withEffect">
                                  <p:stCondLst>
                                    <p:cond delay="50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500"/>
                                        <p:tgtEl>
                                          <p:spTgt spid="3"/>
                                        </p:tgtEl>
                                      </p:cBhvr>
                                    </p:animEffect>
                                  </p:childTnLst>
                                </p:cTn>
                              </p:par>
                              <p:par>
                                <p:cTn id="17" presetID="22" presetClass="entr" presetSubtype="8" fill="hold" nodeType="withEffect">
                                  <p:stCondLst>
                                    <p:cond delay="50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6" grpId="0"/>
    </p:bldLst>
  </p:timing>
  <p:txStyles>
    <p:titleStyle>
      <a:lvl1pPr algn="l" rtl="0" eaLnBrk="1" fontAlgn="base" hangingPunct="1">
        <a:spcBef>
          <a:spcPct val="0"/>
        </a:spcBef>
        <a:spcAft>
          <a:spcPct val="0"/>
        </a:spcAft>
        <a:defRPr sz="3600" b="1">
          <a:solidFill>
            <a:srgbClr val="FFFFFF"/>
          </a:solidFill>
          <a:latin typeface="+mj-lt"/>
          <a:ea typeface="+mj-ea"/>
          <a:cs typeface="+mj-cs"/>
        </a:defRPr>
      </a:lvl1pPr>
      <a:lvl2pPr algn="l" rtl="0" eaLnBrk="1" fontAlgn="base" hangingPunct="1">
        <a:spcBef>
          <a:spcPct val="0"/>
        </a:spcBef>
        <a:spcAft>
          <a:spcPct val="0"/>
        </a:spcAft>
        <a:defRPr sz="3600" b="1">
          <a:solidFill>
            <a:srgbClr val="FFFFFF"/>
          </a:solidFill>
          <a:latin typeface="Arial" charset="0"/>
        </a:defRPr>
      </a:lvl2pPr>
      <a:lvl3pPr algn="l" rtl="0" eaLnBrk="1" fontAlgn="base" hangingPunct="1">
        <a:spcBef>
          <a:spcPct val="0"/>
        </a:spcBef>
        <a:spcAft>
          <a:spcPct val="0"/>
        </a:spcAft>
        <a:defRPr sz="3600" b="1">
          <a:solidFill>
            <a:srgbClr val="FFFFFF"/>
          </a:solidFill>
          <a:latin typeface="Arial" charset="0"/>
        </a:defRPr>
      </a:lvl3pPr>
      <a:lvl4pPr algn="l" rtl="0" eaLnBrk="1" fontAlgn="base" hangingPunct="1">
        <a:spcBef>
          <a:spcPct val="0"/>
        </a:spcBef>
        <a:spcAft>
          <a:spcPct val="0"/>
        </a:spcAft>
        <a:defRPr sz="3600" b="1">
          <a:solidFill>
            <a:srgbClr val="FFFFFF"/>
          </a:solidFill>
          <a:latin typeface="Arial" charset="0"/>
        </a:defRPr>
      </a:lvl4pPr>
      <a:lvl5pPr algn="l" rtl="0" eaLnBrk="1" fontAlgn="base" hangingPunct="1">
        <a:spcBef>
          <a:spcPct val="0"/>
        </a:spcBef>
        <a:spcAft>
          <a:spcPct val="0"/>
        </a:spcAft>
        <a:defRPr sz="3600" b="1">
          <a:solidFill>
            <a:srgbClr val="FFFFFF"/>
          </a:solidFill>
          <a:latin typeface="Arial" charset="0"/>
        </a:defRPr>
      </a:lvl5pPr>
      <a:lvl6pPr marL="457200" algn="l" rtl="0" eaLnBrk="1" fontAlgn="base" hangingPunct="1">
        <a:spcBef>
          <a:spcPct val="0"/>
        </a:spcBef>
        <a:spcAft>
          <a:spcPct val="0"/>
        </a:spcAft>
        <a:defRPr sz="3600" b="1">
          <a:solidFill>
            <a:srgbClr val="FFFFFF"/>
          </a:solidFill>
          <a:latin typeface="Arial" charset="0"/>
        </a:defRPr>
      </a:lvl6pPr>
      <a:lvl7pPr marL="914400" algn="l" rtl="0" eaLnBrk="1" fontAlgn="base" hangingPunct="1">
        <a:spcBef>
          <a:spcPct val="0"/>
        </a:spcBef>
        <a:spcAft>
          <a:spcPct val="0"/>
        </a:spcAft>
        <a:defRPr sz="3600" b="1">
          <a:solidFill>
            <a:srgbClr val="FFFFFF"/>
          </a:solidFill>
          <a:latin typeface="Arial" charset="0"/>
        </a:defRPr>
      </a:lvl7pPr>
      <a:lvl8pPr marL="1371600" algn="l" rtl="0" eaLnBrk="1" fontAlgn="base" hangingPunct="1">
        <a:spcBef>
          <a:spcPct val="0"/>
        </a:spcBef>
        <a:spcAft>
          <a:spcPct val="0"/>
        </a:spcAft>
        <a:defRPr sz="3600" b="1">
          <a:solidFill>
            <a:srgbClr val="FFFFFF"/>
          </a:solidFill>
          <a:latin typeface="Arial" charset="0"/>
        </a:defRPr>
      </a:lvl8pPr>
      <a:lvl9pPr marL="1828800" algn="l" rtl="0" eaLnBrk="1" fontAlgn="base" hangingPunct="1">
        <a:spcBef>
          <a:spcPct val="0"/>
        </a:spcBef>
        <a:spcAft>
          <a:spcPct val="0"/>
        </a:spcAft>
        <a:defRPr sz="3600" b="1">
          <a:solidFill>
            <a:srgbClr val="FFFFFF"/>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50" name="Rectangle 26"/>
          <p:cNvSpPr>
            <a:spLocks noChangeArrowheads="1"/>
          </p:cNvSpPr>
          <p:nvPr/>
        </p:nvSpPr>
        <p:spPr bwMode="gray">
          <a:xfrm>
            <a:off x="0" y="228600"/>
            <a:ext cx="9144000" cy="838200"/>
          </a:xfrm>
          <a:prstGeom prst="rect">
            <a:avLst/>
          </a:prstGeom>
          <a:gradFill rotWithShape="1">
            <a:gsLst>
              <a:gs pos="0">
                <a:schemeClr val="tx2">
                  <a:gamma/>
                  <a:shade val="41176"/>
                  <a:invGamma/>
                </a:schemeClr>
              </a:gs>
              <a:gs pos="100000">
                <a:schemeClr val="tx2"/>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 name="Rectangle 4"/>
          <p:cNvSpPr>
            <a:spLocks noGrp="1" noChangeArrowheads="1"/>
          </p:cNvSpPr>
          <p:nvPr>
            <p:ph type="dt" sz="half" idx="2"/>
          </p:nvPr>
        </p:nvSpPr>
        <p:spPr bwMode="gray">
          <a:xfrm>
            <a:off x="457200" y="6467475"/>
            <a:ext cx="2133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atin typeface="+mn-lt"/>
                <a:ea typeface="宋体" charset="-122"/>
              </a:defRPr>
            </a:lvl1pPr>
          </a:lstStyle>
          <a:p>
            <a:endParaRPr lang="en-US" altLang="zh-CN" dirty="0"/>
          </a:p>
        </p:txBody>
      </p:sp>
      <p:sp>
        <p:nvSpPr>
          <p:cNvPr id="1029" name="Rectangle 5"/>
          <p:cNvSpPr>
            <a:spLocks noGrp="1" noChangeArrowheads="1"/>
          </p:cNvSpPr>
          <p:nvPr>
            <p:ph type="ftr" sz="quarter" idx="3"/>
          </p:nvPr>
        </p:nvSpPr>
        <p:spPr bwMode="gray">
          <a:xfrm>
            <a:off x="3124200" y="6467475"/>
            <a:ext cx="2895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200" b="0">
                <a:latin typeface="+mn-lt"/>
                <a:ea typeface="宋体" charset="-122"/>
              </a:defRPr>
            </a:lvl1pPr>
          </a:lstStyle>
          <a:p>
            <a:endParaRPr lang="en-US" altLang="zh-CN" dirty="0"/>
          </a:p>
        </p:txBody>
      </p:sp>
      <p:sp>
        <p:nvSpPr>
          <p:cNvPr id="1030" name="Rectangle 6"/>
          <p:cNvSpPr>
            <a:spLocks noGrp="1" noChangeArrowheads="1"/>
          </p:cNvSpPr>
          <p:nvPr>
            <p:ph type="sldNum" sz="quarter" idx="4"/>
          </p:nvPr>
        </p:nvSpPr>
        <p:spPr bwMode="gray">
          <a:xfrm>
            <a:off x="6553200" y="6467475"/>
            <a:ext cx="2133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atin typeface="+mn-lt"/>
                <a:ea typeface="宋体" charset="-122"/>
              </a:defRPr>
            </a:lvl1pPr>
          </a:lstStyle>
          <a:p>
            <a:fld id="{37AE3B43-5D3A-47DB-9C27-5B69668D6281}" type="slidenum">
              <a:rPr lang="en-US" altLang="zh-CN"/>
              <a:pPr/>
              <a:t>‹#›</a:t>
            </a:fld>
            <a:endParaRPr lang="en-US" altLang="zh-CN"/>
          </a:p>
        </p:txBody>
      </p:sp>
      <p:sp>
        <p:nvSpPr>
          <p:cNvPr id="1176" name="Rectangle 152"/>
          <p:cNvSpPr>
            <a:spLocks noChangeArrowheads="1"/>
          </p:cNvSpPr>
          <p:nvPr/>
        </p:nvSpPr>
        <p:spPr bwMode="gray">
          <a:xfrm>
            <a:off x="6613525" y="5918200"/>
            <a:ext cx="506413" cy="469900"/>
          </a:xfrm>
          <a:prstGeom prst="rect">
            <a:avLst/>
          </a:prstGeom>
          <a:solidFill>
            <a:schemeClr val="accent2">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77" name="Rectangle 153"/>
          <p:cNvSpPr>
            <a:spLocks noChangeArrowheads="1"/>
          </p:cNvSpPr>
          <p:nvPr/>
        </p:nvSpPr>
        <p:spPr bwMode="gray">
          <a:xfrm>
            <a:off x="762952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78" name="Rectangle 154"/>
          <p:cNvSpPr>
            <a:spLocks noChangeArrowheads="1"/>
          </p:cNvSpPr>
          <p:nvPr/>
        </p:nvSpPr>
        <p:spPr bwMode="gray">
          <a:xfrm>
            <a:off x="7113588" y="5440363"/>
            <a:ext cx="508000"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79" name="Rectangle 155"/>
          <p:cNvSpPr>
            <a:spLocks noChangeArrowheads="1"/>
          </p:cNvSpPr>
          <p:nvPr/>
        </p:nvSpPr>
        <p:spPr bwMode="gray">
          <a:xfrm>
            <a:off x="862647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0" name="Rectangle 156"/>
          <p:cNvSpPr>
            <a:spLocks noChangeArrowheads="1"/>
          </p:cNvSpPr>
          <p:nvPr/>
        </p:nvSpPr>
        <p:spPr bwMode="gray">
          <a:xfrm>
            <a:off x="457517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1" name="Rectangle 157"/>
          <p:cNvSpPr>
            <a:spLocks noChangeArrowheads="1"/>
          </p:cNvSpPr>
          <p:nvPr/>
        </p:nvSpPr>
        <p:spPr bwMode="gray">
          <a:xfrm>
            <a:off x="5600700"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2" name="Rectangle 158"/>
          <p:cNvSpPr>
            <a:spLocks noChangeArrowheads="1"/>
          </p:cNvSpPr>
          <p:nvPr/>
        </p:nvSpPr>
        <p:spPr bwMode="gray">
          <a:xfrm>
            <a:off x="5083175" y="5440363"/>
            <a:ext cx="508000"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3" name="Rectangle 159"/>
          <p:cNvSpPr>
            <a:spLocks noChangeArrowheads="1"/>
          </p:cNvSpPr>
          <p:nvPr/>
        </p:nvSpPr>
        <p:spPr bwMode="gray">
          <a:xfrm>
            <a:off x="6097588" y="5440363"/>
            <a:ext cx="509587"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4" name="Rectangle 160"/>
          <p:cNvSpPr>
            <a:spLocks noChangeArrowheads="1"/>
          </p:cNvSpPr>
          <p:nvPr/>
        </p:nvSpPr>
        <p:spPr bwMode="gray">
          <a:xfrm>
            <a:off x="4068763" y="5440363"/>
            <a:ext cx="509587" cy="473075"/>
          </a:xfrm>
          <a:prstGeom prst="rect">
            <a:avLst/>
          </a:prstGeom>
          <a:solidFill>
            <a:schemeClr val="accent2">
              <a:alpha val="10001"/>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5" name="Rectangle 161"/>
          <p:cNvSpPr>
            <a:spLocks noChangeArrowheads="1"/>
          </p:cNvSpPr>
          <p:nvPr/>
        </p:nvSpPr>
        <p:spPr bwMode="gray">
          <a:xfrm>
            <a:off x="6605588" y="4972050"/>
            <a:ext cx="506412"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6" name="Rectangle 162"/>
          <p:cNvSpPr>
            <a:spLocks noChangeArrowheads="1"/>
          </p:cNvSpPr>
          <p:nvPr/>
        </p:nvSpPr>
        <p:spPr bwMode="gray">
          <a:xfrm>
            <a:off x="7623175" y="4972050"/>
            <a:ext cx="506413" cy="473075"/>
          </a:xfrm>
          <a:prstGeom prst="rect">
            <a:avLst/>
          </a:prstGeom>
          <a:solidFill>
            <a:schemeClr val="accent2">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7" name="Rectangle 163"/>
          <p:cNvSpPr>
            <a:spLocks noChangeArrowheads="1"/>
          </p:cNvSpPr>
          <p:nvPr/>
        </p:nvSpPr>
        <p:spPr bwMode="gray">
          <a:xfrm>
            <a:off x="8628063" y="4972050"/>
            <a:ext cx="508000"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8" name="Rectangle 164"/>
          <p:cNvSpPr>
            <a:spLocks noChangeArrowheads="1"/>
          </p:cNvSpPr>
          <p:nvPr/>
        </p:nvSpPr>
        <p:spPr bwMode="gray">
          <a:xfrm>
            <a:off x="5600700" y="4972050"/>
            <a:ext cx="506413" cy="473075"/>
          </a:xfrm>
          <a:prstGeom prst="rect">
            <a:avLst/>
          </a:prstGeom>
          <a:solidFill>
            <a:schemeClr val="folHlink">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9" name="Rectangle 165"/>
          <p:cNvSpPr>
            <a:spLocks noChangeArrowheads="1"/>
          </p:cNvSpPr>
          <p:nvPr/>
        </p:nvSpPr>
        <p:spPr bwMode="gray">
          <a:xfrm>
            <a:off x="8128000" y="6386513"/>
            <a:ext cx="506413"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0" name="Rectangle 166"/>
          <p:cNvSpPr>
            <a:spLocks noChangeArrowheads="1"/>
          </p:cNvSpPr>
          <p:nvPr/>
        </p:nvSpPr>
        <p:spPr bwMode="gray">
          <a:xfrm>
            <a:off x="5091113" y="6386513"/>
            <a:ext cx="508000"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1" name="Rectangle 167"/>
          <p:cNvSpPr>
            <a:spLocks noChangeArrowheads="1"/>
          </p:cNvSpPr>
          <p:nvPr/>
        </p:nvSpPr>
        <p:spPr bwMode="gray">
          <a:xfrm>
            <a:off x="6105525" y="6386513"/>
            <a:ext cx="508000" cy="471487"/>
          </a:xfrm>
          <a:prstGeom prst="rect">
            <a:avLst/>
          </a:prstGeom>
          <a:solidFill>
            <a:schemeClr val="folHlink">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2" name="Rectangle 168"/>
          <p:cNvSpPr>
            <a:spLocks noChangeArrowheads="1"/>
          </p:cNvSpPr>
          <p:nvPr/>
        </p:nvSpPr>
        <p:spPr bwMode="gray">
          <a:xfrm>
            <a:off x="4068763" y="6386513"/>
            <a:ext cx="509587"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3" name="Rectangle 169"/>
          <p:cNvSpPr>
            <a:spLocks noChangeArrowheads="1"/>
          </p:cNvSpPr>
          <p:nvPr/>
        </p:nvSpPr>
        <p:spPr bwMode="gray">
          <a:xfrm>
            <a:off x="8113713" y="5440363"/>
            <a:ext cx="506412" cy="473075"/>
          </a:xfrm>
          <a:prstGeom prst="rect">
            <a:avLst/>
          </a:prstGeom>
          <a:solidFill>
            <a:schemeClr val="folHlink">
              <a:alpha val="10001"/>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4" name="Rectangle 170"/>
          <p:cNvSpPr>
            <a:spLocks noChangeArrowheads="1"/>
          </p:cNvSpPr>
          <p:nvPr/>
        </p:nvSpPr>
        <p:spPr bwMode="gray">
          <a:xfrm>
            <a:off x="4575175" y="4965700"/>
            <a:ext cx="506413" cy="469900"/>
          </a:xfrm>
          <a:prstGeom prst="rect">
            <a:avLst/>
          </a:prstGeom>
          <a:solidFill>
            <a:srgbClr val="DDDDDD">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5" name="Rectangle 171"/>
          <p:cNvSpPr>
            <a:spLocks noChangeArrowheads="1"/>
          </p:cNvSpPr>
          <p:nvPr/>
        </p:nvSpPr>
        <p:spPr bwMode="gray">
          <a:xfrm>
            <a:off x="7113588" y="6384925"/>
            <a:ext cx="508000" cy="471488"/>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7" name="Rectangle 173"/>
          <p:cNvSpPr>
            <a:spLocks noChangeArrowheads="1"/>
          </p:cNvSpPr>
          <p:nvPr/>
        </p:nvSpPr>
        <p:spPr bwMode="gray">
          <a:xfrm>
            <a:off x="3556000"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8" name="Rectangle 174"/>
          <p:cNvSpPr>
            <a:spLocks noChangeArrowheads="1"/>
          </p:cNvSpPr>
          <p:nvPr/>
        </p:nvSpPr>
        <p:spPr bwMode="gray">
          <a:xfrm>
            <a:off x="3038475" y="5440363"/>
            <a:ext cx="506413"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0" name="Rectangle 176"/>
          <p:cNvSpPr>
            <a:spLocks noChangeArrowheads="1"/>
          </p:cNvSpPr>
          <p:nvPr/>
        </p:nvSpPr>
        <p:spPr bwMode="gray">
          <a:xfrm>
            <a:off x="3571868" y="4929198"/>
            <a:ext cx="506413" cy="473075"/>
          </a:xfrm>
          <a:prstGeom prst="rect">
            <a:avLst/>
          </a:prstGeom>
          <a:solidFill>
            <a:schemeClr val="folHlink">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1" name="Rectangle 177"/>
          <p:cNvSpPr>
            <a:spLocks noChangeArrowheads="1"/>
          </p:cNvSpPr>
          <p:nvPr/>
        </p:nvSpPr>
        <p:spPr bwMode="gray">
          <a:xfrm>
            <a:off x="3046413" y="6386513"/>
            <a:ext cx="508000" cy="471487"/>
          </a:xfrm>
          <a:prstGeom prst="rect">
            <a:avLst/>
          </a:prstGeom>
          <a:solidFill>
            <a:schemeClr val="folHlink">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5" name="Rectangle 181"/>
          <p:cNvSpPr>
            <a:spLocks noChangeArrowheads="1"/>
          </p:cNvSpPr>
          <p:nvPr/>
        </p:nvSpPr>
        <p:spPr bwMode="gray">
          <a:xfrm>
            <a:off x="1524000" y="5918200"/>
            <a:ext cx="506413" cy="469900"/>
          </a:xfrm>
          <a:prstGeom prst="rect">
            <a:avLst/>
          </a:prstGeom>
          <a:solidFill>
            <a:schemeClr val="accent2">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6" name="Rectangle 182"/>
          <p:cNvSpPr>
            <a:spLocks noChangeArrowheads="1"/>
          </p:cNvSpPr>
          <p:nvPr/>
        </p:nvSpPr>
        <p:spPr bwMode="gray">
          <a:xfrm>
            <a:off x="2540000"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7" name="Rectangle 183"/>
          <p:cNvSpPr>
            <a:spLocks noChangeArrowheads="1"/>
          </p:cNvSpPr>
          <p:nvPr/>
        </p:nvSpPr>
        <p:spPr bwMode="gray">
          <a:xfrm>
            <a:off x="2024063" y="5440363"/>
            <a:ext cx="506412"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8" name="Rectangle 184"/>
          <p:cNvSpPr>
            <a:spLocks noChangeArrowheads="1"/>
          </p:cNvSpPr>
          <p:nvPr/>
        </p:nvSpPr>
        <p:spPr bwMode="gray">
          <a:xfrm>
            <a:off x="51117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9" name="Rectangle 185"/>
          <p:cNvSpPr>
            <a:spLocks noChangeArrowheads="1"/>
          </p:cNvSpPr>
          <p:nvPr/>
        </p:nvSpPr>
        <p:spPr bwMode="gray">
          <a:xfrm>
            <a:off x="4763" y="5440363"/>
            <a:ext cx="506412"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0" name="Rectangle 186"/>
          <p:cNvSpPr>
            <a:spLocks noChangeArrowheads="1"/>
          </p:cNvSpPr>
          <p:nvPr/>
        </p:nvSpPr>
        <p:spPr bwMode="gray">
          <a:xfrm>
            <a:off x="1008063" y="5440363"/>
            <a:ext cx="508000"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1" name="Rectangle 187"/>
          <p:cNvSpPr>
            <a:spLocks noChangeArrowheads="1"/>
          </p:cNvSpPr>
          <p:nvPr/>
        </p:nvSpPr>
        <p:spPr bwMode="gray">
          <a:xfrm>
            <a:off x="1514475" y="4972050"/>
            <a:ext cx="508000"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2" name="Rectangle 188"/>
          <p:cNvSpPr>
            <a:spLocks noChangeArrowheads="1"/>
          </p:cNvSpPr>
          <p:nvPr/>
        </p:nvSpPr>
        <p:spPr bwMode="gray">
          <a:xfrm>
            <a:off x="2532063" y="4972050"/>
            <a:ext cx="508000"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3" name="Rectangle 189"/>
          <p:cNvSpPr>
            <a:spLocks noChangeArrowheads="1"/>
          </p:cNvSpPr>
          <p:nvPr/>
        </p:nvSpPr>
        <p:spPr bwMode="gray">
          <a:xfrm>
            <a:off x="511175" y="4972050"/>
            <a:ext cx="506413" cy="473075"/>
          </a:xfrm>
          <a:prstGeom prst="rect">
            <a:avLst/>
          </a:prstGeom>
          <a:solidFill>
            <a:schemeClr val="folHlink">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4" name="Rectangle 190"/>
          <p:cNvSpPr>
            <a:spLocks noChangeArrowheads="1"/>
          </p:cNvSpPr>
          <p:nvPr/>
        </p:nvSpPr>
        <p:spPr bwMode="gray">
          <a:xfrm>
            <a:off x="12700" y="6386513"/>
            <a:ext cx="508000"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5" name="Rectangle 191"/>
          <p:cNvSpPr>
            <a:spLocks noChangeArrowheads="1"/>
          </p:cNvSpPr>
          <p:nvPr/>
        </p:nvSpPr>
        <p:spPr bwMode="gray">
          <a:xfrm>
            <a:off x="1016000" y="6386513"/>
            <a:ext cx="508000"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6" name="Rectangle 192"/>
          <p:cNvSpPr>
            <a:spLocks noChangeArrowheads="1"/>
          </p:cNvSpPr>
          <p:nvPr/>
        </p:nvSpPr>
        <p:spPr bwMode="gray">
          <a:xfrm>
            <a:off x="2024063" y="6384925"/>
            <a:ext cx="506412" cy="471488"/>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 name="Rectangle 3"/>
          <p:cNvSpPr>
            <a:spLocks noGrp="1" noChangeArrowheads="1"/>
          </p:cNvSpPr>
          <p:nvPr>
            <p:ph type="body" idx="1"/>
          </p:nvPr>
        </p:nvSpPr>
        <p:spPr bwMode="gray">
          <a:xfrm>
            <a:off x="457200" y="1600200"/>
            <a:ext cx="8229600"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 </a:t>
            </a:r>
            <a:endParaRPr lang="en-US" altLang="zh-CN" dirty="0" smtClean="0"/>
          </a:p>
        </p:txBody>
      </p:sp>
      <p:grpSp>
        <p:nvGrpSpPr>
          <p:cNvPr id="2" name="Group 195"/>
          <p:cNvGrpSpPr>
            <a:grpSpLocks/>
          </p:cNvGrpSpPr>
          <p:nvPr/>
        </p:nvGrpSpPr>
        <p:grpSpPr bwMode="auto">
          <a:xfrm>
            <a:off x="0" y="357188"/>
            <a:ext cx="1157288" cy="1123950"/>
            <a:chOff x="-9" y="1395"/>
            <a:chExt cx="2985" cy="2898"/>
          </a:xfrm>
        </p:grpSpPr>
        <p:pic>
          <p:nvPicPr>
            <p:cNvPr id="1220" name="Picture 196" descr="pan01"/>
            <p:cNvPicPr>
              <a:picLocks noChangeAspect="1" noChangeArrowheads="1"/>
            </p:cNvPicPr>
            <p:nvPr/>
          </p:nvPicPr>
          <p:blipFill>
            <a:blip r:embed="rId16" cstate="print">
              <a:extLst>
                <a:ext uri="{28A0092B-C50C-407E-A947-70E740481C1C}">
                  <a14:useLocalDpi xmlns:a14="http://schemas.microsoft.com/office/drawing/2010/main" val="0"/>
                </a:ext>
              </a:extLst>
            </a:blip>
            <a:srcRect l="46681" r="2339"/>
            <a:stretch>
              <a:fillRect/>
            </a:stretch>
          </p:blipFill>
          <p:spPr bwMode="gray">
            <a:xfrm>
              <a:off x="0" y="1395"/>
              <a:ext cx="2976" cy="2898"/>
            </a:xfrm>
            <a:prstGeom prst="rect">
              <a:avLst/>
            </a:prstGeom>
            <a:noFill/>
            <a:extLst>
              <a:ext uri="{909E8E84-426E-40DD-AFC4-6F175D3DCCD1}">
                <a14:hiddenFill xmlns:a14="http://schemas.microsoft.com/office/drawing/2010/main">
                  <a:solidFill>
                    <a:srgbClr val="FFFFFF"/>
                  </a:solidFill>
                </a14:hiddenFill>
              </a:ext>
            </a:extLst>
          </p:spPr>
        </p:pic>
        <p:sp>
          <p:nvSpPr>
            <p:cNvPr id="1221" name="Freeform 197" descr="wiz_gold03"/>
            <p:cNvSpPr>
              <a:spLocks/>
            </p:cNvSpPr>
            <p:nvPr/>
          </p:nvSpPr>
          <p:spPr bwMode="gray">
            <a:xfrm>
              <a:off x="-9" y="1493"/>
              <a:ext cx="2841" cy="2599"/>
            </a:xfrm>
            <a:custGeom>
              <a:avLst/>
              <a:gdLst>
                <a:gd name="T0" fmla="*/ 0 w 2841"/>
                <a:gd name="T1" fmla="*/ 18 h 2599"/>
                <a:gd name="T2" fmla="*/ 2841 w 2841"/>
                <a:gd name="T3" fmla="*/ 0 h 2599"/>
                <a:gd name="T4" fmla="*/ 1294 w 2841"/>
                <a:gd name="T5" fmla="*/ 2597 h 2599"/>
                <a:gd name="T6" fmla="*/ 2 w 2841"/>
                <a:gd name="T7" fmla="*/ 2599 h 2599"/>
                <a:gd name="T8" fmla="*/ 0 w 2841"/>
                <a:gd name="T9" fmla="*/ 18 h 2599"/>
              </a:gdLst>
              <a:ahLst/>
              <a:cxnLst>
                <a:cxn ang="0">
                  <a:pos x="T0" y="T1"/>
                </a:cxn>
                <a:cxn ang="0">
                  <a:pos x="T2" y="T3"/>
                </a:cxn>
                <a:cxn ang="0">
                  <a:pos x="T4" y="T5"/>
                </a:cxn>
                <a:cxn ang="0">
                  <a:pos x="T6" y="T7"/>
                </a:cxn>
                <a:cxn ang="0">
                  <a:pos x="T8" y="T9"/>
                </a:cxn>
              </a:cxnLst>
              <a:rect l="0" t="0" r="r" b="b"/>
              <a:pathLst>
                <a:path w="2841" h="2599">
                  <a:moveTo>
                    <a:pt x="0" y="18"/>
                  </a:moveTo>
                  <a:lnTo>
                    <a:pt x="2841" y="0"/>
                  </a:lnTo>
                  <a:lnTo>
                    <a:pt x="1294" y="2597"/>
                  </a:lnTo>
                  <a:lnTo>
                    <a:pt x="2" y="2599"/>
                  </a:lnTo>
                  <a:lnTo>
                    <a:pt x="0" y="18"/>
                  </a:lnTo>
                  <a:close/>
                </a:path>
              </a:pathLst>
            </a:custGeom>
            <a:blipFill dpi="0" rotWithShape="1">
              <a:blip r:embed="rId17" cstate="print"/>
              <a:srcRect/>
              <a:stretch>
                <a:fillRect r="-15708"/>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3" name="Group 198"/>
          <p:cNvGrpSpPr>
            <a:grpSpLocks/>
          </p:cNvGrpSpPr>
          <p:nvPr/>
        </p:nvGrpSpPr>
        <p:grpSpPr bwMode="auto">
          <a:xfrm>
            <a:off x="-6350" y="195263"/>
            <a:ext cx="1057275" cy="1143000"/>
            <a:chOff x="0" y="1039"/>
            <a:chExt cx="2681" cy="2897"/>
          </a:xfrm>
        </p:grpSpPr>
        <p:pic>
          <p:nvPicPr>
            <p:cNvPr id="1223" name="Picture 199" descr="pan01"/>
            <p:cNvPicPr>
              <a:picLocks noChangeAspect="1" noChangeArrowheads="1"/>
            </p:cNvPicPr>
            <p:nvPr userDrawn="1"/>
          </p:nvPicPr>
          <p:blipFill>
            <a:blip r:embed="rId18" cstate="print">
              <a:extLst>
                <a:ext uri="{28A0092B-C50C-407E-A947-70E740481C1C}">
                  <a14:useLocalDpi xmlns:a14="http://schemas.microsoft.com/office/drawing/2010/main" val="0"/>
                </a:ext>
              </a:extLst>
            </a:blip>
            <a:srcRect l="51730" r="2339"/>
            <a:stretch>
              <a:fillRect/>
            </a:stretch>
          </p:blipFill>
          <p:spPr bwMode="gray">
            <a:xfrm>
              <a:off x="0" y="1039"/>
              <a:ext cx="2681" cy="2897"/>
            </a:xfrm>
            <a:prstGeom prst="rect">
              <a:avLst/>
            </a:prstGeom>
            <a:noFill/>
            <a:extLst>
              <a:ext uri="{909E8E84-426E-40DD-AFC4-6F175D3DCCD1}">
                <a14:hiddenFill xmlns:a14="http://schemas.microsoft.com/office/drawing/2010/main">
                  <a:solidFill>
                    <a:srgbClr val="FFFFFF"/>
                  </a:solidFill>
                </a14:hiddenFill>
              </a:ext>
            </a:extLst>
          </p:spPr>
        </p:pic>
        <p:sp>
          <p:nvSpPr>
            <p:cNvPr id="1224" name="Freeform 200" descr="wiz_gold04"/>
            <p:cNvSpPr>
              <a:spLocks/>
            </p:cNvSpPr>
            <p:nvPr userDrawn="1"/>
          </p:nvSpPr>
          <p:spPr bwMode="gray">
            <a:xfrm>
              <a:off x="0" y="1137"/>
              <a:ext cx="2537" cy="2600"/>
            </a:xfrm>
            <a:custGeom>
              <a:avLst/>
              <a:gdLst>
                <a:gd name="T0" fmla="*/ 0 w 2537"/>
                <a:gd name="T1" fmla="*/ 0 h 2600"/>
                <a:gd name="T2" fmla="*/ 2537 w 2537"/>
                <a:gd name="T3" fmla="*/ 1 h 2600"/>
                <a:gd name="T4" fmla="*/ 991 w 2537"/>
                <a:gd name="T5" fmla="*/ 2597 h 2600"/>
                <a:gd name="T6" fmla="*/ 0 w 2537"/>
                <a:gd name="T7" fmla="*/ 2600 h 2600"/>
                <a:gd name="T8" fmla="*/ 0 w 2537"/>
                <a:gd name="T9" fmla="*/ 0 h 2600"/>
              </a:gdLst>
              <a:ahLst/>
              <a:cxnLst>
                <a:cxn ang="0">
                  <a:pos x="T0" y="T1"/>
                </a:cxn>
                <a:cxn ang="0">
                  <a:pos x="T2" y="T3"/>
                </a:cxn>
                <a:cxn ang="0">
                  <a:pos x="T4" y="T5"/>
                </a:cxn>
                <a:cxn ang="0">
                  <a:pos x="T6" y="T7"/>
                </a:cxn>
                <a:cxn ang="0">
                  <a:pos x="T8" y="T9"/>
                </a:cxn>
              </a:cxnLst>
              <a:rect l="0" t="0" r="r" b="b"/>
              <a:pathLst>
                <a:path w="2537" h="2600">
                  <a:moveTo>
                    <a:pt x="0" y="0"/>
                  </a:moveTo>
                  <a:lnTo>
                    <a:pt x="2537" y="1"/>
                  </a:lnTo>
                  <a:lnTo>
                    <a:pt x="991" y="2597"/>
                  </a:lnTo>
                  <a:lnTo>
                    <a:pt x="0" y="2600"/>
                  </a:lnTo>
                  <a:lnTo>
                    <a:pt x="0" y="0"/>
                  </a:lnTo>
                  <a:close/>
                </a:path>
              </a:pathLst>
            </a:custGeom>
            <a:blipFill dpi="0" rotWithShape="1">
              <a:blip r:embed="rId19" cstate="print"/>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4" name="Group 201"/>
          <p:cNvGrpSpPr>
            <a:grpSpLocks/>
          </p:cNvGrpSpPr>
          <p:nvPr/>
        </p:nvGrpSpPr>
        <p:grpSpPr bwMode="auto">
          <a:xfrm>
            <a:off x="0" y="0"/>
            <a:ext cx="933450" cy="1239838"/>
            <a:chOff x="-7" y="240"/>
            <a:chExt cx="2407" cy="3199"/>
          </a:xfrm>
        </p:grpSpPr>
        <p:pic>
          <p:nvPicPr>
            <p:cNvPr id="1226" name="Picture 202" descr="pan01"/>
            <p:cNvPicPr>
              <a:picLocks noChangeAspect="1" noChangeArrowheads="1"/>
            </p:cNvPicPr>
            <p:nvPr userDrawn="1"/>
          </p:nvPicPr>
          <p:blipFill>
            <a:blip r:embed="rId20" cstate="print">
              <a:extLst>
                <a:ext uri="{28A0092B-C50C-407E-A947-70E740481C1C}">
                  <a14:useLocalDpi xmlns:a14="http://schemas.microsoft.com/office/drawing/2010/main" val="0"/>
                </a:ext>
              </a:extLst>
            </a:blip>
            <a:srcRect l="60431" r="2339"/>
            <a:stretch>
              <a:fillRect/>
            </a:stretch>
          </p:blipFill>
          <p:spPr bwMode="gray">
            <a:xfrm>
              <a:off x="0" y="240"/>
              <a:ext cx="2400" cy="3199"/>
            </a:xfrm>
            <a:prstGeom prst="rect">
              <a:avLst/>
            </a:prstGeom>
            <a:noFill/>
            <a:extLst>
              <a:ext uri="{909E8E84-426E-40DD-AFC4-6F175D3DCCD1}">
                <a14:hiddenFill xmlns:a14="http://schemas.microsoft.com/office/drawing/2010/main">
                  <a:solidFill>
                    <a:srgbClr val="FFFFFF"/>
                  </a:solidFill>
                </a14:hiddenFill>
              </a:ext>
            </a:extLst>
          </p:spPr>
        </p:pic>
        <p:sp>
          <p:nvSpPr>
            <p:cNvPr id="1227" name="Freeform 203" descr="wiz_gold01"/>
            <p:cNvSpPr>
              <a:spLocks/>
            </p:cNvSpPr>
            <p:nvPr userDrawn="1"/>
          </p:nvSpPr>
          <p:spPr bwMode="gray">
            <a:xfrm>
              <a:off x="-7" y="348"/>
              <a:ext cx="2247" cy="2874"/>
            </a:xfrm>
            <a:custGeom>
              <a:avLst/>
              <a:gdLst>
                <a:gd name="T0" fmla="*/ 7 w 2247"/>
                <a:gd name="T1" fmla="*/ 0 h 2874"/>
                <a:gd name="T2" fmla="*/ 2247 w 2247"/>
                <a:gd name="T3" fmla="*/ 0 h 2874"/>
                <a:gd name="T4" fmla="*/ 540 w 2247"/>
                <a:gd name="T5" fmla="*/ 2868 h 2874"/>
                <a:gd name="T6" fmla="*/ 0 w 2247"/>
                <a:gd name="T7" fmla="*/ 2874 h 2874"/>
                <a:gd name="T8" fmla="*/ 7 w 2247"/>
                <a:gd name="T9" fmla="*/ 0 h 2874"/>
              </a:gdLst>
              <a:ahLst/>
              <a:cxnLst>
                <a:cxn ang="0">
                  <a:pos x="T0" y="T1"/>
                </a:cxn>
                <a:cxn ang="0">
                  <a:pos x="T2" y="T3"/>
                </a:cxn>
                <a:cxn ang="0">
                  <a:pos x="T4" y="T5"/>
                </a:cxn>
                <a:cxn ang="0">
                  <a:pos x="T6" y="T7"/>
                </a:cxn>
                <a:cxn ang="0">
                  <a:pos x="T8" y="T9"/>
                </a:cxn>
              </a:cxnLst>
              <a:rect l="0" t="0" r="r" b="b"/>
              <a:pathLst>
                <a:path w="2247" h="2874">
                  <a:moveTo>
                    <a:pt x="7" y="0"/>
                  </a:moveTo>
                  <a:lnTo>
                    <a:pt x="2247" y="0"/>
                  </a:lnTo>
                  <a:lnTo>
                    <a:pt x="540" y="2868"/>
                  </a:lnTo>
                  <a:lnTo>
                    <a:pt x="0" y="2874"/>
                  </a:lnTo>
                  <a:lnTo>
                    <a:pt x="7" y="0"/>
                  </a:lnTo>
                  <a:close/>
                </a:path>
              </a:pathLst>
            </a:custGeom>
            <a:blipFill dpi="0" rotWithShape="1">
              <a:blip r:embed="rId21" cstate="print"/>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026" name="Rectangle 2"/>
          <p:cNvSpPr>
            <a:spLocks noGrp="1" noChangeArrowheads="1"/>
          </p:cNvSpPr>
          <p:nvPr>
            <p:ph type="title"/>
          </p:nvPr>
        </p:nvSpPr>
        <p:spPr bwMode="gray">
          <a:xfrm>
            <a:off x="1219200" y="228600"/>
            <a:ext cx="7391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endParaRPr lang="en-US" altLang="zh-CN" dirty="0" smtClean="0"/>
          </a:p>
        </p:txBody>
      </p:sp>
      <p:pic>
        <p:nvPicPr>
          <p:cNvPr id="63" name="Picture 6" descr="0005"/>
          <p:cNvPicPr>
            <a:picLocks noChangeAspect="1" noChangeArrowheads="1"/>
          </p:cNvPicPr>
          <p:nvPr userDrawn="1"/>
        </p:nvPicPr>
        <p:blipFill>
          <a:blip r:embed="rId22"/>
          <a:srcRect/>
          <a:stretch>
            <a:fillRect/>
          </a:stretch>
        </p:blipFill>
        <p:spPr bwMode="auto">
          <a:xfrm>
            <a:off x="8072462" y="5786454"/>
            <a:ext cx="866775" cy="8286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Ls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blinds(horizontal)">
                                      <p:cBhvr>
                                        <p:cTn id="7" dur="500"/>
                                        <p:tgtEl>
                                          <p:spTgt spid="63"/>
                                        </p:tgtEl>
                                      </p:cBhvr>
                                    </p:animEffect>
                                  </p:childTnLst>
                                </p:cTn>
                              </p:par>
                              <p:par>
                                <p:cTn id="8" presetID="18" presetClass="entr" presetSubtype="6" fill="hold" grpId="0"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strips(downRight)">
                                      <p:cBhvr>
                                        <p:cTn id="10" dur="1000"/>
                                        <p:tgtEl>
                                          <p:spTgt spid="1026"/>
                                        </p:tgtEl>
                                      </p:cBhvr>
                                    </p:animEffect>
                                  </p:childTnLst>
                                </p:cTn>
                              </p:par>
                              <p:par>
                                <p:cTn id="11" presetID="22" presetClass="entr" presetSubtype="8" fill="hold" nodeType="withEffect">
                                  <p:stCondLst>
                                    <p:cond delay="50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par>
                          <p:cTn id="14" fill="hold" nodeType="afterGroup">
                            <p:stCondLst>
                              <p:cond delay="1000"/>
                            </p:stCondLst>
                            <p:childTnLst>
                              <p:par>
                                <p:cTn id="15" presetID="22" presetClass="entr" presetSubtype="8" fill="hold" nodeType="afterEffect">
                                  <p:stCondLst>
                                    <p:cond delay="70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par>
                          <p:cTn id="18" fill="hold" nodeType="afterGroup">
                            <p:stCondLst>
                              <p:cond delay="2200"/>
                            </p:stCondLst>
                            <p:childTnLst>
                              <p:par>
                                <p:cTn id="19" presetID="22" presetClass="entr" presetSubtype="8" fill="hold" nodeType="afterEffect">
                                  <p:stCondLst>
                                    <p:cond delay="60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6" grpId="0"/>
    </p:bldLst>
  </p:timing>
  <p:txStyles>
    <p:titleStyle>
      <a:lvl1pPr algn="l" rtl="0" eaLnBrk="1" fontAlgn="base" hangingPunct="1">
        <a:spcBef>
          <a:spcPct val="0"/>
        </a:spcBef>
        <a:spcAft>
          <a:spcPct val="0"/>
        </a:spcAft>
        <a:defRPr sz="3600" b="1">
          <a:solidFill>
            <a:srgbClr val="FFFFFF"/>
          </a:solidFill>
          <a:latin typeface="+mj-lt"/>
          <a:ea typeface="+mj-ea"/>
          <a:cs typeface="+mj-cs"/>
        </a:defRPr>
      </a:lvl1pPr>
      <a:lvl2pPr algn="l" rtl="0" eaLnBrk="1" fontAlgn="base" hangingPunct="1">
        <a:spcBef>
          <a:spcPct val="0"/>
        </a:spcBef>
        <a:spcAft>
          <a:spcPct val="0"/>
        </a:spcAft>
        <a:defRPr sz="3600" b="1">
          <a:solidFill>
            <a:srgbClr val="FFFFFF"/>
          </a:solidFill>
          <a:latin typeface="Arial" charset="0"/>
        </a:defRPr>
      </a:lvl2pPr>
      <a:lvl3pPr algn="l" rtl="0" eaLnBrk="1" fontAlgn="base" hangingPunct="1">
        <a:spcBef>
          <a:spcPct val="0"/>
        </a:spcBef>
        <a:spcAft>
          <a:spcPct val="0"/>
        </a:spcAft>
        <a:defRPr sz="3600" b="1">
          <a:solidFill>
            <a:srgbClr val="FFFFFF"/>
          </a:solidFill>
          <a:latin typeface="Arial" charset="0"/>
        </a:defRPr>
      </a:lvl3pPr>
      <a:lvl4pPr algn="l" rtl="0" eaLnBrk="1" fontAlgn="base" hangingPunct="1">
        <a:spcBef>
          <a:spcPct val="0"/>
        </a:spcBef>
        <a:spcAft>
          <a:spcPct val="0"/>
        </a:spcAft>
        <a:defRPr sz="3600" b="1">
          <a:solidFill>
            <a:srgbClr val="FFFFFF"/>
          </a:solidFill>
          <a:latin typeface="Arial" charset="0"/>
        </a:defRPr>
      </a:lvl4pPr>
      <a:lvl5pPr algn="l" rtl="0" eaLnBrk="1" fontAlgn="base" hangingPunct="1">
        <a:spcBef>
          <a:spcPct val="0"/>
        </a:spcBef>
        <a:spcAft>
          <a:spcPct val="0"/>
        </a:spcAft>
        <a:defRPr sz="3600" b="1">
          <a:solidFill>
            <a:srgbClr val="FFFFFF"/>
          </a:solidFill>
          <a:latin typeface="Arial" charset="0"/>
        </a:defRPr>
      </a:lvl5pPr>
      <a:lvl6pPr marL="457200" algn="l" rtl="0" eaLnBrk="1" fontAlgn="base" hangingPunct="1">
        <a:spcBef>
          <a:spcPct val="0"/>
        </a:spcBef>
        <a:spcAft>
          <a:spcPct val="0"/>
        </a:spcAft>
        <a:defRPr sz="3600" b="1">
          <a:solidFill>
            <a:srgbClr val="FFFFFF"/>
          </a:solidFill>
          <a:latin typeface="Arial" charset="0"/>
        </a:defRPr>
      </a:lvl6pPr>
      <a:lvl7pPr marL="914400" algn="l" rtl="0" eaLnBrk="1" fontAlgn="base" hangingPunct="1">
        <a:spcBef>
          <a:spcPct val="0"/>
        </a:spcBef>
        <a:spcAft>
          <a:spcPct val="0"/>
        </a:spcAft>
        <a:defRPr sz="3600" b="1">
          <a:solidFill>
            <a:srgbClr val="FFFFFF"/>
          </a:solidFill>
          <a:latin typeface="Arial" charset="0"/>
        </a:defRPr>
      </a:lvl7pPr>
      <a:lvl8pPr marL="1371600" algn="l" rtl="0" eaLnBrk="1" fontAlgn="base" hangingPunct="1">
        <a:spcBef>
          <a:spcPct val="0"/>
        </a:spcBef>
        <a:spcAft>
          <a:spcPct val="0"/>
        </a:spcAft>
        <a:defRPr sz="3600" b="1">
          <a:solidFill>
            <a:srgbClr val="FFFFFF"/>
          </a:solidFill>
          <a:latin typeface="Arial" charset="0"/>
        </a:defRPr>
      </a:lvl8pPr>
      <a:lvl9pPr marL="1828800" algn="l" rtl="0" eaLnBrk="1" fontAlgn="base" hangingPunct="1">
        <a:spcBef>
          <a:spcPct val="0"/>
        </a:spcBef>
        <a:spcAft>
          <a:spcPct val="0"/>
        </a:spcAft>
        <a:defRPr sz="3600" b="1">
          <a:solidFill>
            <a:srgbClr val="FFFFFF"/>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AFFD97B-5717-40DF-8D8A-A478B443D3C1}" type="datetimeFigureOut">
              <a:rPr lang="zh-CN" altLang="en-US" smtClean="0"/>
              <a:pPr/>
              <a:t>2023/7/21</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F8E2408-7821-47D2-9827-2FA5BEBA164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4.xml"/><Relationship Id="rId2" Type="http://schemas.openxmlformats.org/officeDocument/2006/relationships/tags" Target="../tags/tag24.xml"/><Relationship Id="rId1" Type="http://schemas.openxmlformats.org/officeDocument/2006/relationships/tags" Target="../tags/tag23.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4.xml"/><Relationship Id="rId2" Type="http://schemas.openxmlformats.org/officeDocument/2006/relationships/tags" Target="../tags/tag26.xml"/><Relationship Id="rId1" Type="http://schemas.openxmlformats.org/officeDocument/2006/relationships/tags" Target="../tags/tag25.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4.xml"/><Relationship Id="rId2" Type="http://schemas.openxmlformats.org/officeDocument/2006/relationships/tags" Target="../tags/tag28.xml"/><Relationship Id="rId1" Type="http://schemas.openxmlformats.org/officeDocument/2006/relationships/tags" Target="../tags/tag27.xml"/></Relationships>
</file>

<file path=ppt/slides/_rels/slide13.xml.rels><?xml version="1.0" encoding="UTF-8" standalone="yes"?>
<Relationships xmlns="http://schemas.openxmlformats.org/package/2006/relationships"><Relationship Id="rId8" Type="http://schemas.openxmlformats.org/officeDocument/2006/relationships/tags" Target="../tags/tag36.xml"/><Relationship Id="rId13" Type="http://schemas.openxmlformats.org/officeDocument/2006/relationships/tags" Target="../tags/tag41.xml"/><Relationship Id="rId18" Type="http://schemas.openxmlformats.org/officeDocument/2006/relationships/tags" Target="../tags/tag46.xml"/><Relationship Id="rId3" Type="http://schemas.openxmlformats.org/officeDocument/2006/relationships/tags" Target="../tags/tag31.xml"/><Relationship Id="rId21" Type="http://schemas.openxmlformats.org/officeDocument/2006/relationships/tags" Target="../tags/tag49.xml"/><Relationship Id="rId7" Type="http://schemas.openxmlformats.org/officeDocument/2006/relationships/tags" Target="../tags/tag35.xml"/><Relationship Id="rId12" Type="http://schemas.openxmlformats.org/officeDocument/2006/relationships/tags" Target="../tags/tag40.xml"/><Relationship Id="rId17" Type="http://schemas.openxmlformats.org/officeDocument/2006/relationships/tags" Target="../tags/tag45.xml"/><Relationship Id="rId2" Type="http://schemas.openxmlformats.org/officeDocument/2006/relationships/tags" Target="../tags/tag30.xml"/><Relationship Id="rId16" Type="http://schemas.openxmlformats.org/officeDocument/2006/relationships/tags" Target="../tags/tag44.xml"/><Relationship Id="rId20" Type="http://schemas.openxmlformats.org/officeDocument/2006/relationships/tags" Target="../tags/tag48.xml"/><Relationship Id="rId1" Type="http://schemas.openxmlformats.org/officeDocument/2006/relationships/tags" Target="../tags/tag29.xml"/><Relationship Id="rId6" Type="http://schemas.openxmlformats.org/officeDocument/2006/relationships/tags" Target="../tags/tag34.xml"/><Relationship Id="rId11" Type="http://schemas.openxmlformats.org/officeDocument/2006/relationships/tags" Target="../tags/tag39.xml"/><Relationship Id="rId24" Type="http://schemas.openxmlformats.org/officeDocument/2006/relationships/slideLayout" Target="../slideLayouts/slideLayout34.xml"/><Relationship Id="rId5" Type="http://schemas.openxmlformats.org/officeDocument/2006/relationships/tags" Target="../tags/tag33.xml"/><Relationship Id="rId15" Type="http://schemas.openxmlformats.org/officeDocument/2006/relationships/tags" Target="../tags/tag43.xml"/><Relationship Id="rId23" Type="http://schemas.openxmlformats.org/officeDocument/2006/relationships/tags" Target="../tags/tag51.xml"/><Relationship Id="rId10" Type="http://schemas.openxmlformats.org/officeDocument/2006/relationships/tags" Target="../tags/tag38.xml"/><Relationship Id="rId19" Type="http://schemas.openxmlformats.org/officeDocument/2006/relationships/tags" Target="../tags/tag47.xml"/><Relationship Id="rId4" Type="http://schemas.openxmlformats.org/officeDocument/2006/relationships/tags" Target="../tags/tag32.xml"/><Relationship Id="rId9" Type="http://schemas.openxmlformats.org/officeDocument/2006/relationships/tags" Target="../tags/tag37.xml"/><Relationship Id="rId14" Type="http://schemas.openxmlformats.org/officeDocument/2006/relationships/tags" Target="../tags/tag42.xml"/><Relationship Id="rId22" Type="http://schemas.openxmlformats.org/officeDocument/2006/relationships/tags" Target="../tags/tag50.xml"/></Relationships>
</file>

<file path=ppt/slides/_rels/slide14.xml.rels><?xml version="1.0" encoding="UTF-8" standalone="yes"?>
<Relationships xmlns="http://schemas.openxmlformats.org/package/2006/relationships"><Relationship Id="rId8" Type="http://schemas.openxmlformats.org/officeDocument/2006/relationships/tags" Target="../tags/tag59.xml"/><Relationship Id="rId13" Type="http://schemas.openxmlformats.org/officeDocument/2006/relationships/tags" Target="../tags/tag64.xml"/><Relationship Id="rId18" Type="http://schemas.openxmlformats.org/officeDocument/2006/relationships/slideLayout" Target="../slideLayouts/slideLayout34.xml"/><Relationship Id="rId3" Type="http://schemas.openxmlformats.org/officeDocument/2006/relationships/tags" Target="../tags/tag54.xml"/><Relationship Id="rId7" Type="http://schemas.openxmlformats.org/officeDocument/2006/relationships/tags" Target="../tags/tag58.xml"/><Relationship Id="rId12" Type="http://schemas.openxmlformats.org/officeDocument/2006/relationships/tags" Target="../tags/tag63.xml"/><Relationship Id="rId17" Type="http://schemas.openxmlformats.org/officeDocument/2006/relationships/tags" Target="../tags/tag68.xml"/><Relationship Id="rId2" Type="http://schemas.openxmlformats.org/officeDocument/2006/relationships/tags" Target="../tags/tag53.xml"/><Relationship Id="rId16" Type="http://schemas.openxmlformats.org/officeDocument/2006/relationships/tags" Target="../tags/tag67.xml"/><Relationship Id="rId1" Type="http://schemas.openxmlformats.org/officeDocument/2006/relationships/tags" Target="../tags/tag52.xml"/><Relationship Id="rId6" Type="http://schemas.openxmlformats.org/officeDocument/2006/relationships/tags" Target="../tags/tag57.xml"/><Relationship Id="rId11" Type="http://schemas.openxmlformats.org/officeDocument/2006/relationships/tags" Target="../tags/tag62.xml"/><Relationship Id="rId5" Type="http://schemas.openxmlformats.org/officeDocument/2006/relationships/tags" Target="../tags/tag56.xml"/><Relationship Id="rId15" Type="http://schemas.openxmlformats.org/officeDocument/2006/relationships/tags" Target="../tags/tag66.xml"/><Relationship Id="rId10" Type="http://schemas.openxmlformats.org/officeDocument/2006/relationships/tags" Target="../tags/tag61.xml"/><Relationship Id="rId4" Type="http://schemas.openxmlformats.org/officeDocument/2006/relationships/tags" Target="../tags/tag55.xml"/><Relationship Id="rId9" Type="http://schemas.openxmlformats.org/officeDocument/2006/relationships/tags" Target="../tags/tag60.xml"/><Relationship Id="rId14" Type="http://schemas.openxmlformats.org/officeDocument/2006/relationships/tags" Target="../tags/tag65.xml"/></Relationships>
</file>

<file path=ppt/slides/_rels/slide15.xml.rels><?xml version="1.0" encoding="UTF-8" standalone="yes"?>
<Relationships xmlns="http://schemas.openxmlformats.org/package/2006/relationships"><Relationship Id="rId8" Type="http://schemas.openxmlformats.org/officeDocument/2006/relationships/tags" Target="../tags/tag76.xml"/><Relationship Id="rId3" Type="http://schemas.openxmlformats.org/officeDocument/2006/relationships/tags" Target="../tags/tag71.xml"/><Relationship Id="rId7" Type="http://schemas.openxmlformats.org/officeDocument/2006/relationships/tags" Target="../tags/tag75.xml"/><Relationship Id="rId12" Type="http://schemas.openxmlformats.org/officeDocument/2006/relationships/slideLayout" Target="../slideLayouts/slideLayout34.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tags" Target="../tags/tag74.xml"/><Relationship Id="rId11" Type="http://schemas.openxmlformats.org/officeDocument/2006/relationships/tags" Target="../tags/tag79.xml"/><Relationship Id="rId5" Type="http://schemas.openxmlformats.org/officeDocument/2006/relationships/tags" Target="../tags/tag73.xml"/><Relationship Id="rId10" Type="http://schemas.openxmlformats.org/officeDocument/2006/relationships/tags" Target="../tags/tag78.xml"/><Relationship Id="rId4" Type="http://schemas.openxmlformats.org/officeDocument/2006/relationships/tags" Target="../tags/tag72.xml"/><Relationship Id="rId9" Type="http://schemas.openxmlformats.org/officeDocument/2006/relationships/tags" Target="../tags/tag77.xml"/></Relationships>
</file>

<file path=ppt/slides/_rels/slide16.xml.rels><?xml version="1.0" encoding="UTF-8" standalone="yes"?>
<Relationships xmlns="http://schemas.openxmlformats.org/package/2006/relationships"><Relationship Id="rId8" Type="http://schemas.openxmlformats.org/officeDocument/2006/relationships/tags" Target="../tags/tag87.xml"/><Relationship Id="rId13" Type="http://schemas.openxmlformats.org/officeDocument/2006/relationships/slideLayout" Target="../slideLayouts/slideLayout34.xml"/><Relationship Id="rId3" Type="http://schemas.openxmlformats.org/officeDocument/2006/relationships/tags" Target="../tags/tag82.xml"/><Relationship Id="rId7" Type="http://schemas.openxmlformats.org/officeDocument/2006/relationships/tags" Target="../tags/tag86.xml"/><Relationship Id="rId12" Type="http://schemas.openxmlformats.org/officeDocument/2006/relationships/tags" Target="../tags/tag91.xml"/><Relationship Id="rId2" Type="http://schemas.openxmlformats.org/officeDocument/2006/relationships/tags" Target="../tags/tag81.xml"/><Relationship Id="rId16" Type="http://schemas.openxmlformats.org/officeDocument/2006/relationships/slide" Target="slide23.xml"/><Relationship Id="rId1" Type="http://schemas.openxmlformats.org/officeDocument/2006/relationships/tags" Target="../tags/tag80.xml"/><Relationship Id="rId6" Type="http://schemas.openxmlformats.org/officeDocument/2006/relationships/tags" Target="../tags/tag85.xml"/><Relationship Id="rId11" Type="http://schemas.openxmlformats.org/officeDocument/2006/relationships/tags" Target="../tags/tag90.xml"/><Relationship Id="rId5" Type="http://schemas.openxmlformats.org/officeDocument/2006/relationships/tags" Target="../tags/tag84.xml"/><Relationship Id="rId15" Type="http://schemas.openxmlformats.org/officeDocument/2006/relationships/slide" Target="slide19.xml"/><Relationship Id="rId10" Type="http://schemas.openxmlformats.org/officeDocument/2006/relationships/tags" Target="../tags/tag89.xml"/><Relationship Id="rId4" Type="http://schemas.openxmlformats.org/officeDocument/2006/relationships/tags" Target="../tags/tag83.xml"/><Relationship Id="rId9" Type="http://schemas.openxmlformats.org/officeDocument/2006/relationships/tags" Target="../tags/tag88.xml"/><Relationship Id="rId14" Type="http://schemas.openxmlformats.org/officeDocument/2006/relationships/slide" Target="slide17.xml"/></Relationships>
</file>

<file path=ppt/slides/_rels/slide17.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tags" Target="../tags/tag94.xml"/><Relationship Id="rId7" Type="http://schemas.openxmlformats.org/officeDocument/2006/relationships/tags" Target="../tags/tag98.xml"/><Relationship Id="rId2" Type="http://schemas.openxmlformats.org/officeDocument/2006/relationships/tags" Target="../tags/tag93.xml"/><Relationship Id="rId1" Type="http://schemas.openxmlformats.org/officeDocument/2006/relationships/tags" Target="../tags/tag92.xml"/><Relationship Id="rId6" Type="http://schemas.openxmlformats.org/officeDocument/2006/relationships/tags" Target="../tags/tag97.xml"/><Relationship Id="rId5" Type="http://schemas.openxmlformats.org/officeDocument/2006/relationships/tags" Target="../tags/tag96.xml"/><Relationship Id="rId4" Type="http://schemas.openxmlformats.org/officeDocument/2006/relationships/tags" Target="../tags/tag95.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35.xml"/><Relationship Id="rId1" Type="http://schemas.openxmlformats.org/officeDocument/2006/relationships/vmlDrawing" Target="../drawings/vmlDrawing1.vml"/><Relationship Id="rId5" Type="http://schemas.openxmlformats.org/officeDocument/2006/relationships/slide" Target="slide16.xml"/><Relationship Id="rId4" Type="http://schemas.openxmlformats.org/officeDocument/2006/relationships/image" Target="../media/image14.wmf"/></Relationships>
</file>

<file path=ppt/slides/_rels/slide19.xml.rels><?xml version="1.0" encoding="UTF-8" standalone="yes"?>
<Relationships xmlns="http://schemas.openxmlformats.org/package/2006/relationships"><Relationship Id="rId2" Type="http://schemas.openxmlformats.org/officeDocument/2006/relationships/slide" Target="slide16.xml"/><Relationship Id="rId1" Type="http://schemas.openxmlformats.org/officeDocument/2006/relationships/slideLayout" Target="../slideLayouts/slideLayout35.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4.xml"/><Relationship Id="rId2" Type="http://schemas.openxmlformats.org/officeDocument/2006/relationships/tags" Target="../tags/tag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34.xml"/><Relationship Id="rId2" Type="http://schemas.openxmlformats.org/officeDocument/2006/relationships/tags" Target="../tags/tag100.xml"/><Relationship Id="rId1" Type="http://schemas.openxmlformats.org/officeDocument/2006/relationships/tags" Target="../tags/tag99.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34.xml"/><Relationship Id="rId2" Type="http://schemas.openxmlformats.org/officeDocument/2006/relationships/tags" Target="../tags/tag102.xml"/><Relationship Id="rId1" Type="http://schemas.openxmlformats.org/officeDocument/2006/relationships/tags" Target="../tags/tag101.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34.xml"/><Relationship Id="rId2" Type="http://schemas.openxmlformats.org/officeDocument/2006/relationships/tags" Target="../tags/tag104.xml"/><Relationship Id="rId1" Type="http://schemas.openxmlformats.org/officeDocument/2006/relationships/tags" Target="../tags/tag10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4.xml.rels><?xml version="1.0" encoding="UTF-8" standalone="yes"?>
<Relationships xmlns="http://schemas.openxmlformats.org/package/2006/relationships"><Relationship Id="rId3" Type="http://schemas.openxmlformats.org/officeDocument/2006/relationships/tags" Target="../tags/tag107.xml"/><Relationship Id="rId7" Type="http://schemas.openxmlformats.org/officeDocument/2006/relationships/slideLayout" Target="../slideLayouts/slideLayout30.xml"/><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s>
</file>

<file path=ppt/slides/_rels/slide25.xml.rels><?xml version="1.0" encoding="UTF-8" standalone="yes"?>
<Relationships xmlns="http://schemas.openxmlformats.org/package/2006/relationships"><Relationship Id="rId8" Type="http://schemas.openxmlformats.org/officeDocument/2006/relationships/tags" Target="../tags/tag118.xml"/><Relationship Id="rId13" Type="http://schemas.openxmlformats.org/officeDocument/2006/relationships/tags" Target="../tags/tag123.xml"/><Relationship Id="rId3" Type="http://schemas.openxmlformats.org/officeDocument/2006/relationships/tags" Target="../tags/tag113.xml"/><Relationship Id="rId7" Type="http://schemas.openxmlformats.org/officeDocument/2006/relationships/tags" Target="../tags/tag117.xml"/><Relationship Id="rId12" Type="http://schemas.openxmlformats.org/officeDocument/2006/relationships/tags" Target="../tags/tag122.xml"/><Relationship Id="rId2" Type="http://schemas.openxmlformats.org/officeDocument/2006/relationships/tags" Target="../tags/tag112.xml"/><Relationship Id="rId1" Type="http://schemas.openxmlformats.org/officeDocument/2006/relationships/tags" Target="../tags/tag111.xml"/><Relationship Id="rId6" Type="http://schemas.openxmlformats.org/officeDocument/2006/relationships/tags" Target="../tags/tag116.xml"/><Relationship Id="rId11" Type="http://schemas.openxmlformats.org/officeDocument/2006/relationships/tags" Target="../tags/tag121.xml"/><Relationship Id="rId5" Type="http://schemas.openxmlformats.org/officeDocument/2006/relationships/tags" Target="../tags/tag115.xml"/><Relationship Id="rId15" Type="http://schemas.openxmlformats.org/officeDocument/2006/relationships/image" Target="../media/image15.png"/><Relationship Id="rId10" Type="http://schemas.openxmlformats.org/officeDocument/2006/relationships/tags" Target="../tags/tag120.xml"/><Relationship Id="rId4" Type="http://schemas.openxmlformats.org/officeDocument/2006/relationships/tags" Target="../tags/tag114.xml"/><Relationship Id="rId9" Type="http://schemas.openxmlformats.org/officeDocument/2006/relationships/tags" Target="../tags/tag119.xml"/><Relationship Id="rId14" Type="http://schemas.openxmlformats.org/officeDocument/2006/relationships/slideLayout" Target="../slideLayouts/slideLayout30.xml"/></Relationships>
</file>

<file path=ppt/slides/_rels/slide26.xml.rels><?xml version="1.0" encoding="UTF-8" standalone="yes"?>
<Relationships xmlns="http://schemas.openxmlformats.org/package/2006/relationships"><Relationship Id="rId8" Type="http://schemas.openxmlformats.org/officeDocument/2006/relationships/tags" Target="../tags/tag131.xml"/><Relationship Id="rId3" Type="http://schemas.openxmlformats.org/officeDocument/2006/relationships/tags" Target="../tags/tag126.xml"/><Relationship Id="rId7" Type="http://schemas.openxmlformats.org/officeDocument/2006/relationships/tags" Target="../tags/tag130.xml"/><Relationship Id="rId2" Type="http://schemas.openxmlformats.org/officeDocument/2006/relationships/tags" Target="../tags/tag125.xml"/><Relationship Id="rId1" Type="http://schemas.openxmlformats.org/officeDocument/2006/relationships/tags" Target="../tags/tag124.xml"/><Relationship Id="rId6" Type="http://schemas.openxmlformats.org/officeDocument/2006/relationships/tags" Target="../tags/tag129.xml"/><Relationship Id="rId5" Type="http://schemas.openxmlformats.org/officeDocument/2006/relationships/tags" Target="../tags/tag128.xml"/><Relationship Id="rId10" Type="http://schemas.openxmlformats.org/officeDocument/2006/relationships/slideLayout" Target="../slideLayouts/slideLayout30.xml"/><Relationship Id="rId4" Type="http://schemas.openxmlformats.org/officeDocument/2006/relationships/tags" Target="../tags/tag127.xml"/><Relationship Id="rId9" Type="http://schemas.openxmlformats.org/officeDocument/2006/relationships/tags" Target="../tags/tag132.xml"/></Relationships>
</file>

<file path=ppt/slides/_rels/slide27.xml.rels><?xml version="1.0" encoding="UTF-8" standalone="yes"?>
<Relationships xmlns="http://schemas.openxmlformats.org/package/2006/relationships"><Relationship Id="rId8" Type="http://schemas.openxmlformats.org/officeDocument/2006/relationships/tags" Target="../tags/tag140.xml"/><Relationship Id="rId3" Type="http://schemas.openxmlformats.org/officeDocument/2006/relationships/tags" Target="../tags/tag135.xml"/><Relationship Id="rId7" Type="http://schemas.openxmlformats.org/officeDocument/2006/relationships/tags" Target="../tags/tag139.xml"/><Relationship Id="rId2" Type="http://schemas.openxmlformats.org/officeDocument/2006/relationships/tags" Target="../tags/tag134.xml"/><Relationship Id="rId1" Type="http://schemas.openxmlformats.org/officeDocument/2006/relationships/tags" Target="../tags/tag133.xml"/><Relationship Id="rId6" Type="http://schemas.openxmlformats.org/officeDocument/2006/relationships/tags" Target="../tags/tag138.xml"/><Relationship Id="rId11" Type="http://schemas.openxmlformats.org/officeDocument/2006/relationships/slideLayout" Target="../slideLayouts/slideLayout30.xml"/><Relationship Id="rId5" Type="http://schemas.openxmlformats.org/officeDocument/2006/relationships/tags" Target="../tags/tag137.xml"/><Relationship Id="rId10" Type="http://schemas.openxmlformats.org/officeDocument/2006/relationships/tags" Target="../tags/tag142.xml"/><Relationship Id="rId4" Type="http://schemas.openxmlformats.org/officeDocument/2006/relationships/tags" Target="../tags/tag136.xml"/><Relationship Id="rId9" Type="http://schemas.openxmlformats.org/officeDocument/2006/relationships/tags" Target="../tags/tag14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4.xml"/><Relationship Id="rId2" Type="http://schemas.openxmlformats.org/officeDocument/2006/relationships/tags" Target="../tags/tag4.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4.xml"/><Relationship Id="rId2" Type="http://schemas.openxmlformats.org/officeDocument/2006/relationships/tags" Target="../tags/tag6.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4.xml"/><Relationship Id="rId2" Type="http://schemas.openxmlformats.org/officeDocument/2006/relationships/tags" Target="../tags/tag8.xml"/><Relationship Id="rId1" Type="http://schemas.openxmlformats.org/officeDocument/2006/relationships/tags" Target="../tags/tag7.xml"/></Relationships>
</file>

<file path=ppt/slides/_rels/slide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30.xml"/><Relationship Id="rId5" Type="http://schemas.openxmlformats.org/officeDocument/2006/relationships/slide" Target="slide17.xml"/><Relationship Id="rId4" Type="http://schemas.openxmlformats.org/officeDocument/2006/relationships/slide" Target="slide13.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30.xml"/><Relationship Id="rId1" Type="http://schemas.openxmlformats.org/officeDocument/2006/relationships/tags" Target="../tags/tag9.xml"/></Relationships>
</file>

<file path=ppt/slides/_rels/slide8.xml.rels><?xml version="1.0" encoding="UTF-8" standalone="yes"?>
<Relationships xmlns="http://schemas.openxmlformats.org/package/2006/relationships"><Relationship Id="rId8" Type="http://schemas.openxmlformats.org/officeDocument/2006/relationships/tags" Target="../tags/tag17.xml"/><Relationship Id="rId13" Type="http://schemas.openxmlformats.org/officeDocument/2006/relationships/slideLayout" Target="../slideLayouts/slideLayout30.xml"/><Relationship Id="rId3" Type="http://schemas.openxmlformats.org/officeDocument/2006/relationships/tags" Target="../tags/tag12.xml"/><Relationship Id="rId7" Type="http://schemas.openxmlformats.org/officeDocument/2006/relationships/tags" Target="../tags/tag16.xml"/><Relationship Id="rId12" Type="http://schemas.openxmlformats.org/officeDocument/2006/relationships/tags" Target="../tags/tag21.xml"/><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tags" Target="../tags/tag15.xml"/><Relationship Id="rId11" Type="http://schemas.openxmlformats.org/officeDocument/2006/relationships/tags" Target="../tags/tag20.xml"/><Relationship Id="rId5" Type="http://schemas.openxmlformats.org/officeDocument/2006/relationships/tags" Target="../tags/tag14.xml"/><Relationship Id="rId10" Type="http://schemas.openxmlformats.org/officeDocument/2006/relationships/tags" Target="../tags/tag19.xml"/><Relationship Id="rId4" Type="http://schemas.openxmlformats.org/officeDocument/2006/relationships/tags" Target="../tags/tag13.xml"/><Relationship Id="rId9" Type="http://schemas.openxmlformats.org/officeDocument/2006/relationships/tags" Target="../tags/tag1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0.xml"/><Relationship Id="rId1" Type="http://schemas.openxmlformats.org/officeDocument/2006/relationships/tags" Target="../tags/tag22.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4211960" y="2303463"/>
            <a:ext cx="4855840" cy="1582737"/>
          </a:xfrm>
        </p:spPr>
        <p:txBody>
          <a:bodyPr/>
          <a:lstStyle/>
          <a:p>
            <a:r>
              <a:rPr lang="zh-CN" altLang="en-US" sz="3600" dirty="0" smtClean="0">
                <a:ea typeface="宋体" charset="-122"/>
              </a:rPr>
              <a:t>第</a:t>
            </a:r>
            <a:r>
              <a:rPr lang="en-US" altLang="zh-CN" sz="3600" dirty="0" smtClean="0">
                <a:ea typeface="宋体" charset="-122"/>
              </a:rPr>
              <a:t>5</a:t>
            </a:r>
            <a:r>
              <a:rPr lang="zh-CN" altLang="en-US" sz="3600" dirty="0" smtClean="0">
                <a:ea typeface="宋体" charset="-122"/>
              </a:rPr>
              <a:t>章 第三方支付平台</a:t>
            </a:r>
            <a:endParaRPr lang="en-US" altLang="zh-CN" sz="3600" dirty="0">
              <a:ea typeface="宋体" charset="-122"/>
            </a:endParaRPr>
          </a:p>
        </p:txBody>
      </p:sp>
      <p:sp>
        <p:nvSpPr>
          <p:cNvPr id="2058" name="Rectangle 10"/>
          <p:cNvSpPr>
            <a:spLocks noGrp="1" noChangeArrowheads="1"/>
          </p:cNvSpPr>
          <p:nvPr>
            <p:ph type="subTitle" idx="1"/>
          </p:nvPr>
        </p:nvSpPr>
        <p:spPr>
          <a:xfrm>
            <a:off x="4648200" y="4343400"/>
            <a:ext cx="4419600" cy="609600"/>
          </a:xfrm>
        </p:spPr>
        <p:txBody>
          <a:bodyPr/>
          <a:lstStyle/>
          <a:p>
            <a:endParaRPr lang="en-US" altLang="zh-CN" dirty="0">
              <a:ea typeface="宋体"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MH_PageTitle"/>
          <p:cNvSpPr>
            <a:spLocks noGrp="1"/>
          </p:cNvSpPr>
          <p:nvPr>
            <p:ph type="title"/>
            <p:custDataLst>
              <p:tags r:id="rId2"/>
            </p:custDataLst>
          </p:nvPr>
        </p:nvSpPr>
        <p:spPr/>
        <p:txBody>
          <a:bodyPr/>
          <a:lstStyle/>
          <a:p>
            <a:r>
              <a:rPr lang="en-US" altLang="zh-CN" dirty="0"/>
              <a:t>5.1</a:t>
            </a:r>
            <a:r>
              <a:rPr lang="zh-CN" altLang="en-US" dirty="0"/>
              <a:t>第三方支付</a:t>
            </a:r>
            <a:r>
              <a:rPr lang="zh-CN" altLang="en-US" dirty="0" smtClean="0"/>
              <a:t>概述</a:t>
            </a:r>
            <a:endParaRPr lang="zh-CN" altLang="en-US" dirty="0" smtClean="0">
              <a:ea typeface="宋体" pitchFamily="2" charset="-122"/>
            </a:endParaRPr>
          </a:p>
        </p:txBody>
      </p:sp>
      <p:sp>
        <p:nvSpPr>
          <p:cNvPr id="32" name="内容占位符 2">
            <a:extLst>
              <a:ext uri="{FF2B5EF4-FFF2-40B4-BE49-F238E27FC236}"/>
            </a:extLst>
          </p:cNvPr>
          <p:cNvSpPr txBox="1">
            <a:spLocks/>
          </p:cNvSpPr>
          <p:nvPr/>
        </p:nvSpPr>
        <p:spPr bwMode="auto">
          <a:xfrm>
            <a:off x="511175" y="1341438"/>
            <a:ext cx="8121650" cy="4649787"/>
          </a:xfrm>
          <a:prstGeom prst="rect">
            <a:avLst/>
          </a:prstGeom>
          <a:noFill/>
          <a:ln w="9525">
            <a:noFill/>
            <a:miter lim="800000"/>
            <a:headEnd/>
            <a:tailEnd/>
          </a:ln>
        </p:spPr>
        <p:txBody>
          <a:bodyPr lIns="68580" tIns="34290" rIns="68580" bIns="34290"/>
          <a:lstStyle>
            <a:lvl1pPr marL="342900" indent="-342900" eaLnBrk="0" hangingPunct="0">
              <a:spcBef>
                <a:spcPct val="20000"/>
              </a:spcBef>
              <a:buChar char="•"/>
              <a:defRPr sz="3200">
                <a:solidFill>
                  <a:schemeClr val="tx1"/>
                </a:solidFill>
                <a:latin typeface="Calibri" pitchFamily="34" charset="0"/>
              </a:defRPr>
            </a:lvl1pPr>
            <a:lvl2pPr marL="742950" indent="-285750" eaLnBrk="0" hangingPunct="0">
              <a:spcBef>
                <a:spcPct val="20000"/>
              </a:spcBef>
              <a:buChar char="–"/>
              <a:defRPr sz="2800">
                <a:solidFill>
                  <a:schemeClr val="tx1"/>
                </a:solidFill>
                <a:latin typeface="Calibri" pitchFamily="34" charset="0"/>
              </a:defRPr>
            </a:lvl2pPr>
            <a:lvl3pPr marL="1143000" indent="-228600" eaLnBrk="0" hangingPunct="0">
              <a:spcBef>
                <a:spcPct val="20000"/>
              </a:spcBef>
              <a:buChar char="•"/>
              <a:defRPr sz="2400">
                <a:solidFill>
                  <a:schemeClr val="tx1"/>
                </a:solidFill>
                <a:latin typeface="Calibri" pitchFamily="34" charset="0"/>
              </a:defRPr>
            </a:lvl3pPr>
            <a:lvl4pPr marL="1600200" indent="-228600" eaLnBrk="0" hangingPunct="0">
              <a:spcBef>
                <a:spcPct val="20000"/>
              </a:spcBef>
              <a:buChar char="–"/>
              <a:defRPr sz="2000">
                <a:solidFill>
                  <a:schemeClr val="tx1"/>
                </a:solidFill>
                <a:latin typeface="Calibri" pitchFamily="34" charset="0"/>
              </a:defRPr>
            </a:lvl4pPr>
            <a:lvl5pPr marL="2057400" indent="-228600" eaLnBrk="0" hangingPunct="0">
              <a:spcBef>
                <a:spcPct val="20000"/>
              </a:spcBef>
              <a:buChar char="»"/>
              <a:defRPr sz="2000">
                <a:solidFill>
                  <a:schemeClr val="tx1"/>
                </a:solidFill>
                <a:latin typeface="Calibri" pitchFamily="34" charset="0"/>
              </a:defRPr>
            </a:lvl5pPr>
            <a:lvl6pPr marL="2514600" indent="-228600" eaLnBrk="0" fontAlgn="base" hangingPunct="0">
              <a:spcBef>
                <a:spcPct val="20000"/>
              </a:spcBef>
              <a:spcAft>
                <a:spcPct val="0"/>
              </a:spcAft>
              <a:buChar char="»"/>
              <a:defRPr sz="2000">
                <a:solidFill>
                  <a:schemeClr val="tx1"/>
                </a:solidFill>
                <a:latin typeface="Calibri" pitchFamily="34" charset="0"/>
              </a:defRPr>
            </a:lvl6pPr>
            <a:lvl7pPr marL="2971800" indent="-228600" eaLnBrk="0" fontAlgn="base" hangingPunct="0">
              <a:spcBef>
                <a:spcPct val="20000"/>
              </a:spcBef>
              <a:spcAft>
                <a:spcPct val="0"/>
              </a:spcAft>
              <a:buChar char="»"/>
              <a:defRPr sz="2000">
                <a:solidFill>
                  <a:schemeClr val="tx1"/>
                </a:solidFill>
                <a:latin typeface="Calibri" pitchFamily="34" charset="0"/>
              </a:defRPr>
            </a:lvl7pPr>
            <a:lvl8pPr marL="3429000" indent="-228600" eaLnBrk="0" fontAlgn="base" hangingPunct="0">
              <a:spcBef>
                <a:spcPct val="20000"/>
              </a:spcBef>
              <a:spcAft>
                <a:spcPct val="0"/>
              </a:spcAft>
              <a:buChar char="»"/>
              <a:defRPr sz="2000">
                <a:solidFill>
                  <a:schemeClr val="tx1"/>
                </a:solidFill>
                <a:latin typeface="Calibri" pitchFamily="34" charset="0"/>
              </a:defRPr>
            </a:lvl8pPr>
            <a:lvl9pPr marL="3886200" indent="-228600" eaLnBrk="0" fontAlgn="base" hangingPunct="0">
              <a:spcBef>
                <a:spcPct val="20000"/>
              </a:spcBef>
              <a:spcAft>
                <a:spcPct val="0"/>
              </a:spcAft>
              <a:buChar char="»"/>
              <a:defRPr sz="2000">
                <a:solidFill>
                  <a:schemeClr val="tx1"/>
                </a:solidFill>
                <a:latin typeface="Calibri" pitchFamily="34" charset="0"/>
              </a:defRPr>
            </a:lvl9pPr>
          </a:lstStyle>
          <a:p>
            <a:pPr algn="just">
              <a:lnSpc>
                <a:spcPct val="130000"/>
              </a:lnSpc>
              <a:buClr>
                <a:srgbClr val="BF990E"/>
              </a:buClr>
              <a:buSzPct val="80000"/>
              <a:buFont typeface="Wingdings" pitchFamily="2" charset="2"/>
              <a:buChar char="n"/>
            </a:pPr>
            <a:r>
              <a:rPr lang="en-US" altLang="zh-CN" sz="2400" dirty="0">
                <a:ea typeface="宋体" pitchFamily="2" charset="-122"/>
                <a:sym typeface="+mn-lt"/>
              </a:rPr>
              <a:t>5.1.2</a:t>
            </a:r>
            <a:r>
              <a:rPr lang="zh-CN" altLang="en-US" sz="2400" dirty="0">
                <a:ea typeface="宋体" pitchFamily="2" charset="-122"/>
                <a:sym typeface="+mn-lt"/>
              </a:rPr>
              <a:t>第三方支付的特点</a:t>
            </a:r>
          </a:p>
          <a:p>
            <a:pPr algn="just">
              <a:lnSpc>
                <a:spcPct val="130000"/>
              </a:lnSpc>
              <a:buClr>
                <a:srgbClr val="BF990E"/>
              </a:buClr>
              <a:buSzPct val="80000"/>
              <a:buFont typeface="Wingdings" pitchFamily="2" charset="2"/>
              <a:buChar char="n"/>
            </a:pPr>
            <a:r>
              <a:rPr lang="en-US" altLang="zh-CN" sz="2000" dirty="0">
                <a:ea typeface="宋体" pitchFamily="2" charset="-122"/>
                <a:sym typeface="+mn-lt"/>
              </a:rPr>
              <a:t>1.</a:t>
            </a:r>
            <a:r>
              <a:rPr lang="zh-CN" altLang="en-US" sz="2000" dirty="0">
                <a:ea typeface="宋体" pitchFamily="2" charset="-122"/>
                <a:sym typeface="+mn-lt"/>
              </a:rPr>
              <a:t>第三方支付的优点</a:t>
            </a:r>
          </a:p>
          <a:p>
            <a:pPr algn="just">
              <a:lnSpc>
                <a:spcPct val="130000"/>
              </a:lnSpc>
              <a:buClr>
                <a:srgbClr val="BF990E"/>
              </a:buClr>
              <a:buSzPct val="80000"/>
              <a:buFont typeface="Wingdings" pitchFamily="2" charset="2"/>
              <a:buChar char="n"/>
            </a:pPr>
            <a:r>
              <a:rPr lang="zh-CN" altLang="en-US" sz="2000" dirty="0">
                <a:ea typeface="宋体" pitchFamily="2" charset="-122"/>
                <a:sym typeface="+mn-lt"/>
              </a:rPr>
              <a:t>（</a:t>
            </a:r>
            <a:r>
              <a:rPr lang="en-US" altLang="zh-CN" sz="2000" dirty="0">
                <a:ea typeface="宋体" pitchFamily="2" charset="-122"/>
                <a:sym typeface="+mn-lt"/>
              </a:rPr>
              <a:t>1</a:t>
            </a:r>
            <a:r>
              <a:rPr lang="zh-CN" altLang="en-US" sz="2000" dirty="0" smtClean="0">
                <a:ea typeface="宋体" pitchFamily="2" charset="-122"/>
                <a:sym typeface="+mn-lt"/>
              </a:rPr>
              <a:t>）第三</a:t>
            </a:r>
            <a:r>
              <a:rPr lang="zh-CN" altLang="en-US" sz="2000" dirty="0">
                <a:ea typeface="宋体" pitchFamily="2" charset="-122"/>
                <a:sym typeface="+mn-lt"/>
              </a:rPr>
              <a:t>方支付可以促进网络交易的产生</a:t>
            </a:r>
          </a:p>
          <a:p>
            <a:pPr algn="just">
              <a:lnSpc>
                <a:spcPct val="130000"/>
              </a:lnSpc>
              <a:buClr>
                <a:srgbClr val="BF990E"/>
              </a:buClr>
              <a:buSzPct val="80000"/>
              <a:buFont typeface="Wingdings" pitchFamily="2" charset="2"/>
              <a:buChar char="n"/>
            </a:pPr>
            <a:r>
              <a:rPr lang="zh-CN" altLang="en-US" sz="2000" dirty="0">
                <a:ea typeface="宋体" pitchFamily="2" charset="-122"/>
                <a:sym typeface="+mn-lt"/>
              </a:rPr>
              <a:t>第三方支付模式弥补了信用体系不完善的问题，在一定程度上促进交易顺利进行，并作为信用中介保证交易双方的利益；促成银行合作，降低卖方运营成本，为无法与银行网关建立对接的中小企业提供了便捷的支付平台；支付操作简单易于接受。</a:t>
            </a:r>
          </a:p>
          <a:p>
            <a:pPr algn="just">
              <a:lnSpc>
                <a:spcPct val="130000"/>
              </a:lnSpc>
              <a:buClr>
                <a:srgbClr val="BF990E"/>
              </a:buClr>
              <a:buSzPct val="80000"/>
              <a:buFont typeface="Wingdings" pitchFamily="2" charset="2"/>
              <a:buChar char="n"/>
            </a:pPr>
            <a:r>
              <a:rPr lang="zh-CN" altLang="en-US" sz="2000" dirty="0">
                <a:ea typeface="宋体" pitchFamily="2" charset="-122"/>
                <a:sym typeface="+mn-lt"/>
              </a:rPr>
              <a:t>（</a:t>
            </a:r>
            <a:r>
              <a:rPr lang="en-US" altLang="zh-CN" sz="2000" dirty="0">
                <a:ea typeface="宋体" pitchFamily="2" charset="-122"/>
                <a:sym typeface="+mn-lt"/>
              </a:rPr>
              <a:t>2</a:t>
            </a:r>
            <a:r>
              <a:rPr lang="zh-CN" altLang="en-US" sz="2000" dirty="0" smtClean="0">
                <a:ea typeface="宋体" pitchFamily="2" charset="-122"/>
                <a:sym typeface="+mn-lt"/>
              </a:rPr>
              <a:t>）第三</a:t>
            </a:r>
            <a:r>
              <a:rPr lang="zh-CN" altLang="en-US" sz="2000" dirty="0">
                <a:ea typeface="宋体" pitchFamily="2" charset="-122"/>
                <a:sym typeface="+mn-lt"/>
              </a:rPr>
              <a:t>方支付可以减少网上支付的成本</a:t>
            </a:r>
          </a:p>
          <a:p>
            <a:pPr algn="just">
              <a:lnSpc>
                <a:spcPct val="130000"/>
              </a:lnSpc>
              <a:buClr>
                <a:srgbClr val="BF990E"/>
              </a:buClr>
              <a:buSzPct val="80000"/>
              <a:buFont typeface="Wingdings" pitchFamily="2" charset="2"/>
              <a:buChar char="n"/>
            </a:pPr>
            <a:r>
              <a:rPr lang="zh-CN" altLang="en-US" sz="2000" dirty="0">
                <a:ea typeface="宋体" pitchFamily="2" charset="-122"/>
                <a:sym typeface="+mn-lt"/>
              </a:rPr>
              <a:t>第三方支付平台将不同银行的支付方式整合到一个平台中，为各银行的网上支付功能提供了第三方服务，不仅扩展了银行的业务范畴，使网上购物更加方便快捷，也为各银行节省网关的开发和维护费用。</a:t>
            </a:r>
          </a:p>
          <a:p>
            <a:pPr algn="just">
              <a:lnSpc>
                <a:spcPct val="130000"/>
              </a:lnSpc>
              <a:buClr>
                <a:srgbClr val="BF990E"/>
              </a:buClr>
              <a:buSzPct val="80000"/>
              <a:buFont typeface="Wingdings" pitchFamily="2" charset="2"/>
              <a:buChar char="n"/>
            </a:pPr>
            <a:endParaRPr lang="zh-CN" altLang="en-US" sz="2400" dirty="0">
              <a:ea typeface="宋体" pitchFamily="2" charset="-122"/>
              <a:sym typeface="+mn-lt"/>
            </a:endParaRPr>
          </a:p>
        </p:txBody>
      </p:sp>
    </p:spTree>
    <p:custDataLst>
      <p:tags r:id="rId1"/>
    </p:custDataLst>
    <p:extLst>
      <p:ext uri="{BB962C8B-B14F-4D97-AF65-F5344CB8AC3E}">
        <p14:creationId xmlns:p14="http://schemas.microsoft.com/office/powerpoint/2010/main" val="3616738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MH_PageTitle"/>
          <p:cNvSpPr>
            <a:spLocks noGrp="1"/>
          </p:cNvSpPr>
          <p:nvPr>
            <p:ph type="title"/>
            <p:custDataLst>
              <p:tags r:id="rId2"/>
            </p:custDataLst>
          </p:nvPr>
        </p:nvSpPr>
        <p:spPr/>
        <p:txBody>
          <a:bodyPr/>
          <a:lstStyle/>
          <a:p>
            <a:r>
              <a:rPr lang="en-US" altLang="zh-CN" dirty="0"/>
              <a:t>5.1</a:t>
            </a:r>
            <a:r>
              <a:rPr lang="zh-CN" altLang="en-US" dirty="0"/>
              <a:t>第三方支付</a:t>
            </a:r>
            <a:r>
              <a:rPr lang="zh-CN" altLang="en-US" dirty="0" smtClean="0"/>
              <a:t>概述</a:t>
            </a:r>
            <a:endParaRPr lang="zh-CN" altLang="en-US" dirty="0" smtClean="0">
              <a:ea typeface="宋体" pitchFamily="2" charset="-122"/>
            </a:endParaRPr>
          </a:p>
        </p:txBody>
      </p:sp>
      <p:sp>
        <p:nvSpPr>
          <p:cNvPr id="32" name="内容占位符 2">
            <a:extLst>
              <a:ext uri="{FF2B5EF4-FFF2-40B4-BE49-F238E27FC236}"/>
            </a:extLst>
          </p:cNvPr>
          <p:cNvSpPr txBox="1">
            <a:spLocks/>
          </p:cNvSpPr>
          <p:nvPr/>
        </p:nvSpPr>
        <p:spPr bwMode="auto">
          <a:xfrm>
            <a:off x="511175" y="1341438"/>
            <a:ext cx="8121650" cy="4649787"/>
          </a:xfrm>
          <a:prstGeom prst="rect">
            <a:avLst/>
          </a:prstGeom>
          <a:noFill/>
          <a:ln w="9525">
            <a:noFill/>
            <a:miter lim="800000"/>
            <a:headEnd/>
            <a:tailEnd/>
          </a:ln>
        </p:spPr>
        <p:txBody>
          <a:bodyPr lIns="68580" tIns="34290" rIns="68580" bIns="34290"/>
          <a:lstStyle>
            <a:lvl1pPr marL="342900" indent="-342900" eaLnBrk="0" hangingPunct="0">
              <a:spcBef>
                <a:spcPct val="20000"/>
              </a:spcBef>
              <a:buChar char="•"/>
              <a:defRPr sz="3200">
                <a:solidFill>
                  <a:schemeClr val="tx1"/>
                </a:solidFill>
                <a:latin typeface="Calibri" pitchFamily="34" charset="0"/>
              </a:defRPr>
            </a:lvl1pPr>
            <a:lvl2pPr marL="742950" indent="-285750" eaLnBrk="0" hangingPunct="0">
              <a:spcBef>
                <a:spcPct val="20000"/>
              </a:spcBef>
              <a:buChar char="–"/>
              <a:defRPr sz="2800">
                <a:solidFill>
                  <a:schemeClr val="tx1"/>
                </a:solidFill>
                <a:latin typeface="Calibri" pitchFamily="34" charset="0"/>
              </a:defRPr>
            </a:lvl2pPr>
            <a:lvl3pPr marL="1143000" indent="-228600" eaLnBrk="0" hangingPunct="0">
              <a:spcBef>
                <a:spcPct val="20000"/>
              </a:spcBef>
              <a:buChar char="•"/>
              <a:defRPr sz="2400">
                <a:solidFill>
                  <a:schemeClr val="tx1"/>
                </a:solidFill>
                <a:latin typeface="Calibri" pitchFamily="34" charset="0"/>
              </a:defRPr>
            </a:lvl3pPr>
            <a:lvl4pPr marL="1600200" indent="-228600" eaLnBrk="0" hangingPunct="0">
              <a:spcBef>
                <a:spcPct val="20000"/>
              </a:spcBef>
              <a:buChar char="–"/>
              <a:defRPr sz="2000">
                <a:solidFill>
                  <a:schemeClr val="tx1"/>
                </a:solidFill>
                <a:latin typeface="Calibri" pitchFamily="34" charset="0"/>
              </a:defRPr>
            </a:lvl4pPr>
            <a:lvl5pPr marL="2057400" indent="-228600" eaLnBrk="0" hangingPunct="0">
              <a:spcBef>
                <a:spcPct val="20000"/>
              </a:spcBef>
              <a:buChar char="»"/>
              <a:defRPr sz="2000">
                <a:solidFill>
                  <a:schemeClr val="tx1"/>
                </a:solidFill>
                <a:latin typeface="Calibri" pitchFamily="34" charset="0"/>
              </a:defRPr>
            </a:lvl5pPr>
            <a:lvl6pPr marL="2514600" indent="-228600" eaLnBrk="0" fontAlgn="base" hangingPunct="0">
              <a:spcBef>
                <a:spcPct val="20000"/>
              </a:spcBef>
              <a:spcAft>
                <a:spcPct val="0"/>
              </a:spcAft>
              <a:buChar char="»"/>
              <a:defRPr sz="2000">
                <a:solidFill>
                  <a:schemeClr val="tx1"/>
                </a:solidFill>
                <a:latin typeface="Calibri" pitchFamily="34" charset="0"/>
              </a:defRPr>
            </a:lvl6pPr>
            <a:lvl7pPr marL="2971800" indent="-228600" eaLnBrk="0" fontAlgn="base" hangingPunct="0">
              <a:spcBef>
                <a:spcPct val="20000"/>
              </a:spcBef>
              <a:spcAft>
                <a:spcPct val="0"/>
              </a:spcAft>
              <a:buChar char="»"/>
              <a:defRPr sz="2000">
                <a:solidFill>
                  <a:schemeClr val="tx1"/>
                </a:solidFill>
                <a:latin typeface="Calibri" pitchFamily="34" charset="0"/>
              </a:defRPr>
            </a:lvl7pPr>
            <a:lvl8pPr marL="3429000" indent="-228600" eaLnBrk="0" fontAlgn="base" hangingPunct="0">
              <a:spcBef>
                <a:spcPct val="20000"/>
              </a:spcBef>
              <a:spcAft>
                <a:spcPct val="0"/>
              </a:spcAft>
              <a:buChar char="»"/>
              <a:defRPr sz="2000">
                <a:solidFill>
                  <a:schemeClr val="tx1"/>
                </a:solidFill>
                <a:latin typeface="Calibri" pitchFamily="34" charset="0"/>
              </a:defRPr>
            </a:lvl8pPr>
            <a:lvl9pPr marL="3886200" indent="-228600" eaLnBrk="0" fontAlgn="base" hangingPunct="0">
              <a:spcBef>
                <a:spcPct val="20000"/>
              </a:spcBef>
              <a:spcAft>
                <a:spcPct val="0"/>
              </a:spcAft>
              <a:buChar char="»"/>
              <a:defRPr sz="2000">
                <a:solidFill>
                  <a:schemeClr val="tx1"/>
                </a:solidFill>
                <a:latin typeface="Calibri" pitchFamily="34" charset="0"/>
              </a:defRPr>
            </a:lvl9pPr>
          </a:lstStyle>
          <a:p>
            <a:pPr algn="just">
              <a:lnSpc>
                <a:spcPct val="130000"/>
              </a:lnSpc>
              <a:buClr>
                <a:srgbClr val="BF990E"/>
              </a:buClr>
              <a:buSzPct val="80000"/>
              <a:buFont typeface="Wingdings" pitchFamily="2" charset="2"/>
              <a:buChar char="n"/>
            </a:pPr>
            <a:r>
              <a:rPr lang="zh-CN" altLang="en-US" sz="2400" dirty="0">
                <a:ea typeface="宋体" pitchFamily="2" charset="-122"/>
                <a:sym typeface="+mn-lt"/>
              </a:rPr>
              <a:t>（</a:t>
            </a:r>
            <a:r>
              <a:rPr lang="en-US" altLang="zh-CN" sz="2400" dirty="0">
                <a:ea typeface="宋体" pitchFamily="2" charset="-122"/>
                <a:sym typeface="+mn-lt"/>
              </a:rPr>
              <a:t>3</a:t>
            </a:r>
            <a:r>
              <a:rPr lang="zh-CN" altLang="en-US" sz="2400" dirty="0" smtClean="0">
                <a:ea typeface="宋体" pitchFamily="2" charset="-122"/>
                <a:sym typeface="+mn-lt"/>
              </a:rPr>
              <a:t>）第三</a:t>
            </a:r>
            <a:r>
              <a:rPr lang="zh-CN" altLang="en-US" sz="2400" dirty="0">
                <a:ea typeface="宋体" pitchFamily="2" charset="-122"/>
                <a:sym typeface="+mn-lt"/>
              </a:rPr>
              <a:t>方支付可以提供多样化的支付服务</a:t>
            </a:r>
          </a:p>
          <a:p>
            <a:pPr algn="just">
              <a:lnSpc>
                <a:spcPct val="130000"/>
              </a:lnSpc>
              <a:buClr>
                <a:srgbClr val="BF990E"/>
              </a:buClr>
              <a:buSzPct val="80000"/>
              <a:buFont typeface="Wingdings" pitchFamily="2" charset="2"/>
              <a:buChar char="n"/>
            </a:pPr>
            <a:r>
              <a:rPr lang="zh-CN" altLang="en-US" sz="2400" dirty="0">
                <a:ea typeface="宋体" pitchFamily="2" charset="-122"/>
                <a:sym typeface="+mn-lt"/>
              </a:rPr>
              <a:t>除了网上支付外，第三方支付平台还提供了实时交易查询、交易行为分析等增值服务，并可以使用手机、数字电视等多种终端设备，线上线下全面覆盖，支付场景越来越丰富，满足消费者个性化、多样化的需求。</a:t>
            </a:r>
          </a:p>
          <a:p>
            <a:pPr algn="just">
              <a:lnSpc>
                <a:spcPct val="130000"/>
              </a:lnSpc>
              <a:buClr>
                <a:srgbClr val="BF990E"/>
              </a:buClr>
              <a:buSzPct val="80000"/>
              <a:buFont typeface="Wingdings" pitchFamily="2" charset="2"/>
              <a:buChar char="n"/>
            </a:pPr>
            <a:r>
              <a:rPr lang="en-US" altLang="zh-CN" sz="2400" dirty="0">
                <a:ea typeface="宋体" pitchFamily="2" charset="-122"/>
                <a:sym typeface="+mn-lt"/>
              </a:rPr>
              <a:t>2.</a:t>
            </a:r>
            <a:r>
              <a:rPr lang="zh-CN" altLang="en-US" sz="2400" dirty="0">
                <a:ea typeface="宋体" pitchFamily="2" charset="-122"/>
                <a:sym typeface="+mn-lt"/>
              </a:rPr>
              <a:t>第三方支付的局限性</a:t>
            </a:r>
          </a:p>
          <a:p>
            <a:pPr algn="just">
              <a:lnSpc>
                <a:spcPct val="130000"/>
              </a:lnSpc>
              <a:buClr>
                <a:srgbClr val="BF990E"/>
              </a:buClr>
              <a:buSzPct val="80000"/>
              <a:buFont typeface="Wingdings" pitchFamily="2" charset="2"/>
              <a:buChar char="n"/>
            </a:pPr>
            <a:r>
              <a:rPr lang="zh-CN" altLang="en-US" sz="2400" dirty="0">
                <a:ea typeface="宋体" pitchFamily="2" charset="-122"/>
                <a:sym typeface="+mn-lt"/>
              </a:rPr>
              <a:t>由于第三方支付产生的时间较短，在诸多方面均存在问题与缺陷，主要有以下几点：</a:t>
            </a:r>
          </a:p>
          <a:p>
            <a:pPr algn="just">
              <a:lnSpc>
                <a:spcPct val="130000"/>
              </a:lnSpc>
              <a:buClr>
                <a:srgbClr val="BF990E"/>
              </a:buClr>
              <a:buSzPct val="80000"/>
              <a:buFont typeface="Wingdings" pitchFamily="2" charset="2"/>
              <a:buChar char="n"/>
            </a:pPr>
            <a:r>
              <a:rPr lang="zh-CN" altLang="en-US" sz="2400" dirty="0">
                <a:ea typeface="宋体" pitchFamily="2" charset="-122"/>
                <a:sym typeface="+mn-lt"/>
              </a:rPr>
              <a:t>（</a:t>
            </a:r>
            <a:r>
              <a:rPr lang="en-US" altLang="zh-CN" sz="2400" dirty="0">
                <a:ea typeface="宋体" pitchFamily="2" charset="-122"/>
                <a:sym typeface="+mn-lt"/>
              </a:rPr>
              <a:t>1</a:t>
            </a:r>
            <a:r>
              <a:rPr lang="zh-CN" altLang="en-US" sz="2400" dirty="0" smtClean="0">
                <a:ea typeface="宋体" pitchFamily="2" charset="-122"/>
                <a:sym typeface="+mn-lt"/>
              </a:rPr>
              <a:t>）盈利</a:t>
            </a:r>
            <a:r>
              <a:rPr lang="zh-CN" altLang="en-US" sz="2400" dirty="0">
                <a:ea typeface="宋体" pitchFamily="2" charset="-122"/>
                <a:sym typeface="+mn-lt"/>
              </a:rPr>
              <a:t>能力有待提高</a:t>
            </a:r>
          </a:p>
          <a:p>
            <a:pPr algn="just">
              <a:lnSpc>
                <a:spcPct val="130000"/>
              </a:lnSpc>
              <a:buClr>
                <a:srgbClr val="BF990E"/>
              </a:buClr>
              <a:buSzPct val="80000"/>
              <a:buFont typeface="Wingdings" pitchFamily="2" charset="2"/>
              <a:buChar char="n"/>
            </a:pPr>
            <a:endParaRPr lang="zh-CN" altLang="en-US" sz="2400" dirty="0">
              <a:ea typeface="宋体" pitchFamily="2" charset="-122"/>
              <a:sym typeface="+mn-lt"/>
            </a:endParaRPr>
          </a:p>
          <a:p>
            <a:pPr algn="just">
              <a:lnSpc>
                <a:spcPct val="130000"/>
              </a:lnSpc>
              <a:buClr>
                <a:srgbClr val="BF990E"/>
              </a:buClr>
              <a:buSzPct val="80000"/>
              <a:buFont typeface="Wingdings" pitchFamily="2" charset="2"/>
              <a:buChar char="n"/>
            </a:pPr>
            <a:endParaRPr lang="zh-CN" altLang="en-US" sz="2400" dirty="0">
              <a:ea typeface="宋体" pitchFamily="2" charset="-122"/>
              <a:sym typeface="+mn-lt"/>
            </a:endParaRPr>
          </a:p>
        </p:txBody>
      </p:sp>
    </p:spTree>
    <p:custDataLst>
      <p:tags r:id="rId1"/>
    </p:custDataLst>
    <p:extLst>
      <p:ext uri="{BB962C8B-B14F-4D97-AF65-F5344CB8AC3E}">
        <p14:creationId xmlns:p14="http://schemas.microsoft.com/office/powerpoint/2010/main" val="590866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MH_PageTitle"/>
          <p:cNvSpPr>
            <a:spLocks noGrp="1"/>
          </p:cNvSpPr>
          <p:nvPr>
            <p:ph type="title"/>
            <p:custDataLst>
              <p:tags r:id="rId2"/>
            </p:custDataLst>
          </p:nvPr>
        </p:nvSpPr>
        <p:spPr/>
        <p:txBody>
          <a:bodyPr/>
          <a:lstStyle/>
          <a:p>
            <a:r>
              <a:rPr lang="en-US" altLang="zh-CN" dirty="0"/>
              <a:t>5.1</a:t>
            </a:r>
            <a:r>
              <a:rPr lang="zh-CN" altLang="en-US" dirty="0"/>
              <a:t>第三方支付</a:t>
            </a:r>
            <a:r>
              <a:rPr lang="zh-CN" altLang="en-US" dirty="0" smtClean="0"/>
              <a:t>概述</a:t>
            </a:r>
            <a:endParaRPr lang="zh-CN" altLang="en-US" dirty="0" smtClean="0">
              <a:ea typeface="宋体" pitchFamily="2" charset="-122"/>
            </a:endParaRPr>
          </a:p>
        </p:txBody>
      </p:sp>
      <p:sp>
        <p:nvSpPr>
          <p:cNvPr id="32" name="内容占位符 2">
            <a:extLst>
              <a:ext uri="{FF2B5EF4-FFF2-40B4-BE49-F238E27FC236}"/>
            </a:extLst>
          </p:cNvPr>
          <p:cNvSpPr txBox="1">
            <a:spLocks/>
          </p:cNvSpPr>
          <p:nvPr/>
        </p:nvSpPr>
        <p:spPr bwMode="auto">
          <a:xfrm>
            <a:off x="511175" y="1341438"/>
            <a:ext cx="8121650" cy="4649787"/>
          </a:xfrm>
          <a:prstGeom prst="rect">
            <a:avLst/>
          </a:prstGeom>
          <a:noFill/>
          <a:ln w="9525">
            <a:noFill/>
            <a:miter lim="800000"/>
            <a:headEnd/>
            <a:tailEnd/>
          </a:ln>
        </p:spPr>
        <p:txBody>
          <a:bodyPr lIns="68580" tIns="34290" rIns="68580" bIns="34290"/>
          <a:lstStyle>
            <a:lvl1pPr marL="342900" indent="-342900" eaLnBrk="0" hangingPunct="0">
              <a:spcBef>
                <a:spcPct val="20000"/>
              </a:spcBef>
              <a:buChar char="•"/>
              <a:defRPr sz="3200">
                <a:solidFill>
                  <a:schemeClr val="tx1"/>
                </a:solidFill>
                <a:latin typeface="Calibri" pitchFamily="34" charset="0"/>
              </a:defRPr>
            </a:lvl1pPr>
            <a:lvl2pPr marL="742950" indent="-285750" eaLnBrk="0" hangingPunct="0">
              <a:spcBef>
                <a:spcPct val="20000"/>
              </a:spcBef>
              <a:buChar char="–"/>
              <a:defRPr sz="2800">
                <a:solidFill>
                  <a:schemeClr val="tx1"/>
                </a:solidFill>
                <a:latin typeface="Calibri" pitchFamily="34" charset="0"/>
              </a:defRPr>
            </a:lvl2pPr>
            <a:lvl3pPr marL="1143000" indent="-228600" eaLnBrk="0" hangingPunct="0">
              <a:spcBef>
                <a:spcPct val="20000"/>
              </a:spcBef>
              <a:buChar char="•"/>
              <a:defRPr sz="2400">
                <a:solidFill>
                  <a:schemeClr val="tx1"/>
                </a:solidFill>
                <a:latin typeface="Calibri" pitchFamily="34" charset="0"/>
              </a:defRPr>
            </a:lvl3pPr>
            <a:lvl4pPr marL="1600200" indent="-228600" eaLnBrk="0" hangingPunct="0">
              <a:spcBef>
                <a:spcPct val="20000"/>
              </a:spcBef>
              <a:buChar char="–"/>
              <a:defRPr sz="2000">
                <a:solidFill>
                  <a:schemeClr val="tx1"/>
                </a:solidFill>
                <a:latin typeface="Calibri" pitchFamily="34" charset="0"/>
              </a:defRPr>
            </a:lvl4pPr>
            <a:lvl5pPr marL="2057400" indent="-228600" eaLnBrk="0" hangingPunct="0">
              <a:spcBef>
                <a:spcPct val="20000"/>
              </a:spcBef>
              <a:buChar char="»"/>
              <a:defRPr sz="2000">
                <a:solidFill>
                  <a:schemeClr val="tx1"/>
                </a:solidFill>
                <a:latin typeface="Calibri" pitchFamily="34" charset="0"/>
              </a:defRPr>
            </a:lvl5pPr>
            <a:lvl6pPr marL="2514600" indent="-228600" eaLnBrk="0" fontAlgn="base" hangingPunct="0">
              <a:spcBef>
                <a:spcPct val="20000"/>
              </a:spcBef>
              <a:spcAft>
                <a:spcPct val="0"/>
              </a:spcAft>
              <a:buChar char="»"/>
              <a:defRPr sz="2000">
                <a:solidFill>
                  <a:schemeClr val="tx1"/>
                </a:solidFill>
                <a:latin typeface="Calibri" pitchFamily="34" charset="0"/>
              </a:defRPr>
            </a:lvl6pPr>
            <a:lvl7pPr marL="2971800" indent="-228600" eaLnBrk="0" fontAlgn="base" hangingPunct="0">
              <a:spcBef>
                <a:spcPct val="20000"/>
              </a:spcBef>
              <a:spcAft>
                <a:spcPct val="0"/>
              </a:spcAft>
              <a:buChar char="»"/>
              <a:defRPr sz="2000">
                <a:solidFill>
                  <a:schemeClr val="tx1"/>
                </a:solidFill>
                <a:latin typeface="Calibri" pitchFamily="34" charset="0"/>
              </a:defRPr>
            </a:lvl7pPr>
            <a:lvl8pPr marL="3429000" indent="-228600" eaLnBrk="0" fontAlgn="base" hangingPunct="0">
              <a:spcBef>
                <a:spcPct val="20000"/>
              </a:spcBef>
              <a:spcAft>
                <a:spcPct val="0"/>
              </a:spcAft>
              <a:buChar char="»"/>
              <a:defRPr sz="2000">
                <a:solidFill>
                  <a:schemeClr val="tx1"/>
                </a:solidFill>
                <a:latin typeface="Calibri" pitchFamily="34" charset="0"/>
              </a:defRPr>
            </a:lvl8pPr>
            <a:lvl9pPr marL="3886200" indent="-228600" eaLnBrk="0" fontAlgn="base" hangingPunct="0">
              <a:spcBef>
                <a:spcPct val="20000"/>
              </a:spcBef>
              <a:spcAft>
                <a:spcPct val="0"/>
              </a:spcAft>
              <a:buChar char="»"/>
              <a:defRPr sz="2000">
                <a:solidFill>
                  <a:schemeClr val="tx1"/>
                </a:solidFill>
                <a:latin typeface="Calibri" pitchFamily="34" charset="0"/>
              </a:defRPr>
            </a:lvl9pPr>
          </a:lstStyle>
          <a:p>
            <a:pPr algn="just">
              <a:lnSpc>
                <a:spcPct val="130000"/>
              </a:lnSpc>
              <a:buClr>
                <a:srgbClr val="BF990E"/>
              </a:buClr>
              <a:buSzPct val="80000"/>
              <a:buFont typeface="Wingdings" pitchFamily="2" charset="2"/>
              <a:buChar char="n"/>
            </a:pPr>
            <a:r>
              <a:rPr lang="zh-CN" altLang="en-US" sz="2400" dirty="0">
                <a:ea typeface="宋体" pitchFamily="2" charset="-122"/>
                <a:sym typeface="+mn-lt"/>
              </a:rPr>
              <a:t>目前大部分第三方支付企业还是依赖“手续费”等传统盈利模式来维持，因此企业之间的竞争在所难免，在一定程度上阻碍了第三方支付行业的快速发展。 </a:t>
            </a:r>
            <a:endParaRPr lang="en-US" altLang="zh-CN" sz="2400" dirty="0" smtClean="0">
              <a:ea typeface="宋体" pitchFamily="2" charset="-122"/>
              <a:sym typeface="+mn-lt"/>
            </a:endParaRPr>
          </a:p>
          <a:p>
            <a:pPr algn="just">
              <a:lnSpc>
                <a:spcPct val="130000"/>
              </a:lnSpc>
              <a:buClr>
                <a:srgbClr val="BF990E"/>
              </a:buClr>
              <a:buSzPct val="80000"/>
              <a:buFont typeface="Wingdings" pitchFamily="2" charset="2"/>
              <a:buChar char="n"/>
            </a:pPr>
            <a:r>
              <a:rPr lang="zh-CN" altLang="en-US" sz="2400" dirty="0">
                <a:ea typeface="宋体" pitchFamily="2" charset="-122"/>
                <a:sym typeface="+mn-lt"/>
              </a:rPr>
              <a:t>（</a:t>
            </a:r>
            <a:r>
              <a:rPr lang="en-US" altLang="zh-CN" sz="2400" dirty="0">
                <a:ea typeface="宋体" pitchFamily="2" charset="-122"/>
                <a:sym typeface="+mn-lt"/>
              </a:rPr>
              <a:t>2</a:t>
            </a:r>
            <a:r>
              <a:rPr lang="zh-CN" altLang="en-US" sz="2400" dirty="0" smtClean="0">
                <a:ea typeface="宋体" pitchFamily="2" charset="-122"/>
                <a:sym typeface="+mn-lt"/>
              </a:rPr>
              <a:t>）结算</a:t>
            </a:r>
            <a:r>
              <a:rPr lang="zh-CN" altLang="en-US" sz="2400" dirty="0">
                <a:ea typeface="宋体" pitchFamily="2" charset="-122"/>
                <a:sym typeface="+mn-lt"/>
              </a:rPr>
              <a:t>周期相对较长</a:t>
            </a:r>
          </a:p>
          <a:p>
            <a:pPr algn="just">
              <a:lnSpc>
                <a:spcPct val="130000"/>
              </a:lnSpc>
              <a:buClr>
                <a:srgbClr val="BF990E"/>
              </a:buClr>
              <a:buSzPct val="80000"/>
              <a:buFont typeface="Wingdings" pitchFamily="2" charset="2"/>
              <a:buChar char="n"/>
            </a:pPr>
            <a:r>
              <a:rPr lang="zh-CN" altLang="en-US" sz="2400" dirty="0">
                <a:ea typeface="宋体" pitchFamily="2" charset="-122"/>
                <a:sym typeface="+mn-lt"/>
              </a:rPr>
              <a:t>由于多种因素的制约，大部分第三方支付机构暂不能实现实时结算，这样会导致交易双方资金流转效率低下。</a:t>
            </a:r>
          </a:p>
          <a:p>
            <a:pPr algn="just">
              <a:lnSpc>
                <a:spcPct val="130000"/>
              </a:lnSpc>
              <a:buClr>
                <a:srgbClr val="BF990E"/>
              </a:buClr>
              <a:buSzPct val="80000"/>
              <a:buFont typeface="Wingdings" pitchFamily="2" charset="2"/>
              <a:buChar char="n"/>
            </a:pPr>
            <a:r>
              <a:rPr lang="zh-CN" altLang="en-US" sz="2400" dirty="0">
                <a:ea typeface="宋体" pitchFamily="2" charset="-122"/>
                <a:sym typeface="+mn-lt"/>
              </a:rPr>
              <a:t>（</a:t>
            </a:r>
            <a:r>
              <a:rPr lang="en-US" altLang="zh-CN" sz="2400" dirty="0">
                <a:ea typeface="宋体" pitchFamily="2" charset="-122"/>
                <a:sym typeface="+mn-lt"/>
              </a:rPr>
              <a:t>3</a:t>
            </a:r>
            <a:r>
              <a:rPr lang="zh-CN" altLang="en-US" sz="2400" dirty="0" smtClean="0">
                <a:ea typeface="宋体" pitchFamily="2" charset="-122"/>
                <a:sym typeface="+mn-lt"/>
              </a:rPr>
              <a:t>）用户</a:t>
            </a:r>
            <a:r>
              <a:rPr lang="zh-CN" altLang="en-US" sz="2400" dirty="0">
                <a:ea typeface="宋体" pitchFamily="2" charset="-122"/>
                <a:sym typeface="+mn-lt"/>
              </a:rPr>
              <a:t>信息安全性仍有待进一步提高</a:t>
            </a:r>
          </a:p>
          <a:p>
            <a:pPr algn="just">
              <a:lnSpc>
                <a:spcPct val="130000"/>
              </a:lnSpc>
              <a:buClr>
                <a:srgbClr val="BF990E"/>
              </a:buClr>
              <a:buSzPct val="80000"/>
              <a:buFont typeface="Wingdings" pitchFamily="2" charset="2"/>
              <a:buChar char="n"/>
            </a:pPr>
            <a:r>
              <a:rPr lang="zh-CN" altLang="en-US" sz="2400" dirty="0">
                <a:ea typeface="宋体" pitchFamily="2" charset="-122"/>
                <a:sym typeface="+mn-lt"/>
              </a:rPr>
              <a:t>在交易过程当中，客户的交易信息难免在第三方支付平台留痕，而这就对第三方支付企业的系统安全性提出了更高的要求。</a:t>
            </a:r>
          </a:p>
          <a:p>
            <a:pPr algn="just">
              <a:lnSpc>
                <a:spcPct val="130000"/>
              </a:lnSpc>
              <a:buClr>
                <a:srgbClr val="BF990E"/>
              </a:buClr>
              <a:buSzPct val="80000"/>
              <a:buFont typeface="Wingdings" pitchFamily="2" charset="2"/>
              <a:buChar char="n"/>
            </a:pPr>
            <a:r>
              <a:rPr lang="zh-CN" altLang="en-US" sz="2400" dirty="0">
                <a:ea typeface="宋体" pitchFamily="2" charset="-122"/>
                <a:sym typeface="+mn-lt"/>
              </a:rPr>
              <a:t>（</a:t>
            </a:r>
            <a:r>
              <a:rPr lang="en-US" altLang="zh-CN" sz="2400" dirty="0">
                <a:ea typeface="宋体" pitchFamily="2" charset="-122"/>
                <a:sym typeface="+mn-lt"/>
              </a:rPr>
              <a:t>4</a:t>
            </a:r>
            <a:r>
              <a:rPr lang="zh-CN" altLang="en-US" sz="2400" dirty="0" smtClean="0">
                <a:ea typeface="宋体" pitchFamily="2" charset="-122"/>
                <a:sym typeface="+mn-lt"/>
              </a:rPr>
              <a:t>）银行</a:t>
            </a:r>
            <a:r>
              <a:rPr lang="zh-CN" altLang="en-US" sz="2400" dirty="0">
                <a:ea typeface="宋体" pitchFamily="2" charset="-122"/>
                <a:sym typeface="+mn-lt"/>
              </a:rPr>
              <a:t>的竞争威胁</a:t>
            </a:r>
          </a:p>
          <a:p>
            <a:pPr algn="just">
              <a:lnSpc>
                <a:spcPct val="130000"/>
              </a:lnSpc>
              <a:buClr>
                <a:srgbClr val="BF990E"/>
              </a:buClr>
              <a:buSzPct val="80000"/>
              <a:buFont typeface="Wingdings" pitchFamily="2" charset="2"/>
              <a:buChar char="n"/>
            </a:pPr>
            <a:endParaRPr lang="zh-CN" altLang="en-US" sz="2400" dirty="0">
              <a:ea typeface="宋体" pitchFamily="2" charset="-122"/>
              <a:sym typeface="+mn-lt"/>
            </a:endParaRPr>
          </a:p>
        </p:txBody>
      </p:sp>
    </p:spTree>
    <p:custDataLst>
      <p:tags r:id="rId1"/>
    </p:custDataLst>
    <p:extLst>
      <p:ext uri="{BB962C8B-B14F-4D97-AF65-F5344CB8AC3E}">
        <p14:creationId xmlns:p14="http://schemas.microsoft.com/office/powerpoint/2010/main" val="10492907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r>
              <a:rPr lang="en-US" altLang="zh-CN" dirty="0" smtClean="0"/>
              <a:t>5.2</a:t>
            </a:r>
            <a:r>
              <a:rPr lang="zh-CN" altLang="en-US" dirty="0" smtClean="0"/>
              <a:t>第三</a:t>
            </a:r>
            <a:r>
              <a:rPr lang="zh-CN" altLang="en-US" dirty="0"/>
              <a:t>方支付平台概述</a:t>
            </a:r>
            <a:endParaRPr lang="zh-CN" altLang="en-US" dirty="0" smtClean="0"/>
          </a:p>
        </p:txBody>
      </p:sp>
      <p:sp>
        <p:nvSpPr>
          <p:cNvPr id="3075" name="MH_Other_1"/>
          <p:cNvSpPr>
            <a:spLocks noChangeArrowheads="1"/>
          </p:cNvSpPr>
          <p:nvPr>
            <p:custDataLst>
              <p:tags r:id="rId3"/>
            </p:custDataLst>
          </p:nvPr>
        </p:nvSpPr>
        <p:spPr bwMode="auto">
          <a:xfrm>
            <a:off x="1260475" y="1800225"/>
            <a:ext cx="357188" cy="355600"/>
          </a:xfrm>
          <a:prstGeom prst="diamond">
            <a:avLst/>
          </a:prstGeom>
          <a:solidFill>
            <a:srgbClr val="CFEDE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lnSpc>
                <a:spcPct val="130000"/>
              </a:lnSpc>
            </a:pPr>
            <a:endParaRPr lang="zh-CN" altLang="en-US">
              <a:solidFill>
                <a:srgbClr val="FFFFFF"/>
              </a:solidFill>
              <a:ea typeface="微软雅黑" pitchFamily="34" charset="-122"/>
            </a:endParaRPr>
          </a:p>
        </p:txBody>
      </p:sp>
      <p:sp>
        <p:nvSpPr>
          <p:cNvPr id="3076" name="MH_Other_2"/>
          <p:cNvSpPr>
            <a:spLocks noChangeArrowheads="1"/>
          </p:cNvSpPr>
          <p:nvPr>
            <p:custDataLst>
              <p:tags r:id="rId4"/>
            </p:custDataLst>
          </p:nvPr>
        </p:nvSpPr>
        <p:spPr bwMode="auto">
          <a:xfrm>
            <a:off x="1260475" y="2205038"/>
            <a:ext cx="357188" cy="357187"/>
          </a:xfrm>
          <a:prstGeom prst="diamond">
            <a:avLst/>
          </a:prstGeom>
          <a:solidFill>
            <a:srgbClr val="CFEDE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lnSpc>
                <a:spcPct val="130000"/>
              </a:lnSpc>
            </a:pPr>
            <a:endParaRPr lang="zh-CN" altLang="en-US">
              <a:solidFill>
                <a:srgbClr val="FFFFFF"/>
              </a:solidFill>
              <a:ea typeface="微软雅黑" pitchFamily="34" charset="-122"/>
            </a:endParaRPr>
          </a:p>
        </p:txBody>
      </p:sp>
      <p:sp>
        <p:nvSpPr>
          <p:cNvPr id="3077" name="MH_Other_3"/>
          <p:cNvSpPr>
            <a:spLocks noChangeArrowheads="1"/>
          </p:cNvSpPr>
          <p:nvPr>
            <p:custDataLst>
              <p:tags r:id="rId5"/>
            </p:custDataLst>
          </p:nvPr>
        </p:nvSpPr>
        <p:spPr bwMode="auto">
          <a:xfrm>
            <a:off x="1466850" y="2003425"/>
            <a:ext cx="355600" cy="355600"/>
          </a:xfrm>
          <a:prstGeom prst="diamond">
            <a:avLst/>
          </a:prstGeom>
          <a:solidFill>
            <a:srgbClr val="95D7B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lnSpc>
                <a:spcPct val="130000"/>
              </a:lnSpc>
            </a:pPr>
            <a:endParaRPr lang="zh-CN" altLang="en-US">
              <a:solidFill>
                <a:srgbClr val="FFFFFF"/>
              </a:solidFill>
              <a:ea typeface="微软雅黑" pitchFamily="34" charset="-122"/>
            </a:endParaRPr>
          </a:p>
        </p:txBody>
      </p:sp>
      <p:sp>
        <p:nvSpPr>
          <p:cNvPr id="8" name="MH_Other_4"/>
          <p:cNvSpPr/>
          <p:nvPr>
            <p:custDataLst>
              <p:tags r:id="rId6"/>
            </p:custDataLst>
          </p:nvPr>
        </p:nvSpPr>
        <p:spPr>
          <a:xfrm>
            <a:off x="876300" y="1671638"/>
            <a:ext cx="534988" cy="1019175"/>
          </a:xfrm>
          <a:custGeom>
            <a:avLst/>
            <a:gdLst>
              <a:gd name="connsiteX0" fmla="*/ 96494 w 1902905"/>
              <a:gd name="connsiteY0" fmla="*/ 0 h 3612822"/>
              <a:gd name="connsiteX1" fmla="*/ 1902905 w 1902905"/>
              <a:gd name="connsiteY1" fmla="*/ 1806411 h 3612822"/>
              <a:gd name="connsiteX2" fmla="*/ 96494 w 1902905"/>
              <a:gd name="connsiteY2" fmla="*/ 3612822 h 3612822"/>
              <a:gd name="connsiteX3" fmla="*/ 0 w 1902905"/>
              <a:gd name="connsiteY3" fmla="*/ 3516328 h 3612822"/>
              <a:gd name="connsiteX4" fmla="*/ 1709917 w 1902905"/>
              <a:gd name="connsiteY4" fmla="*/ 1806411 h 3612822"/>
              <a:gd name="connsiteX5" fmla="*/ 0 w 1902905"/>
              <a:gd name="connsiteY5" fmla="*/ 96494 h 3612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2905" h="3612822">
                <a:moveTo>
                  <a:pt x="96494" y="0"/>
                </a:moveTo>
                <a:lnTo>
                  <a:pt x="1902905" y="1806411"/>
                </a:lnTo>
                <a:lnTo>
                  <a:pt x="96494" y="3612822"/>
                </a:lnTo>
                <a:lnTo>
                  <a:pt x="0" y="3516328"/>
                </a:lnTo>
                <a:lnTo>
                  <a:pt x="1709917" y="1806411"/>
                </a:lnTo>
                <a:lnTo>
                  <a:pt x="0" y="96494"/>
                </a:lnTo>
                <a:close/>
              </a:path>
            </a:pathLst>
          </a:custGeom>
          <a:solidFill>
            <a:schemeClr val="accent3">
              <a:lumMod val="20000"/>
              <a:lumOff val="80000"/>
            </a:schemeClr>
          </a:solidFill>
        </p:spPr>
        <p:txBody>
          <a:bodyPr anchor="ctr"/>
          <a:lstStyle/>
          <a:p>
            <a:pPr algn="just" eaLnBrk="1" fontAlgn="auto" hangingPunct="1">
              <a:lnSpc>
                <a:spcPct val="130000"/>
              </a:lnSpc>
              <a:spcBef>
                <a:spcPts val="0"/>
              </a:spcBef>
              <a:spcAft>
                <a:spcPts val="0"/>
              </a:spcAft>
              <a:defRPr/>
            </a:pPr>
            <a:endParaRPr lang="zh-CN" altLang="en-US" dirty="0" err="1">
              <a:solidFill>
                <a:srgbClr val="FFFFFF"/>
              </a:solidFill>
              <a:ea typeface="微软雅黑" panose="020B0503020204020204" pitchFamily="34" charset="-122"/>
            </a:endParaRPr>
          </a:p>
        </p:txBody>
      </p:sp>
      <p:sp>
        <p:nvSpPr>
          <p:cNvPr id="3079" name="MH_Other_5"/>
          <p:cNvSpPr>
            <a:spLocks/>
          </p:cNvSpPr>
          <p:nvPr>
            <p:custDataLst>
              <p:tags r:id="rId7"/>
            </p:custDataLst>
          </p:nvPr>
        </p:nvSpPr>
        <p:spPr bwMode="auto">
          <a:xfrm>
            <a:off x="847725" y="1671638"/>
            <a:ext cx="509588" cy="1019175"/>
          </a:xfrm>
          <a:custGeom>
            <a:avLst/>
            <a:gdLst>
              <a:gd name="T0" fmla="*/ 36 w 1806862"/>
              <a:gd name="T1" fmla="*/ 0 h 3612822"/>
              <a:gd name="T2" fmla="*/ 143580 w 1806862"/>
              <a:gd name="T3" fmla="*/ 143580 h 3612822"/>
              <a:gd name="T4" fmla="*/ 36 w 1806862"/>
              <a:gd name="T5" fmla="*/ 287160 h 3612822"/>
              <a:gd name="T6" fmla="*/ 0 w 1806862"/>
              <a:gd name="T7" fmla="*/ 287124 h 3612822"/>
              <a:gd name="T8" fmla="*/ 0 w 1806862"/>
              <a:gd name="T9" fmla="*/ 36 h 3612822"/>
              <a:gd name="T10" fmla="*/ 0 60000 65536"/>
              <a:gd name="T11" fmla="*/ 0 60000 65536"/>
              <a:gd name="T12" fmla="*/ 0 60000 65536"/>
              <a:gd name="T13" fmla="*/ 0 60000 65536"/>
              <a:gd name="T14" fmla="*/ 0 60000 65536"/>
              <a:gd name="T15" fmla="*/ 0 w 1806862"/>
              <a:gd name="T16" fmla="*/ 0 h 3612822"/>
              <a:gd name="T17" fmla="*/ 1806862 w 1806862"/>
              <a:gd name="T18" fmla="*/ 3612822 h 3612822"/>
            </a:gdLst>
            <a:ahLst/>
            <a:cxnLst>
              <a:cxn ang="T10">
                <a:pos x="T0" y="T1"/>
              </a:cxn>
              <a:cxn ang="T11">
                <a:pos x="T2" y="T3"/>
              </a:cxn>
              <a:cxn ang="T12">
                <a:pos x="T4" y="T5"/>
              </a:cxn>
              <a:cxn ang="T13">
                <a:pos x="T6" y="T7"/>
              </a:cxn>
              <a:cxn ang="T14">
                <a:pos x="T8" y="T9"/>
              </a:cxn>
            </a:cxnLst>
            <a:rect l="T15" t="T16" r="T17" b="T18"/>
            <a:pathLst>
              <a:path w="1806862" h="3612822">
                <a:moveTo>
                  <a:pt x="451" y="0"/>
                </a:moveTo>
                <a:lnTo>
                  <a:pt x="1806862" y="1806411"/>
                </a:lnTo>
                <a:lnTo>
                  <a:pt x="451" y="3612822"/>
                </a:lnTo>
                <a:lnTo>
                  <a:pt x="0" y="3612371"/>
                </a:lnTo>
                <a:lnTo>
                  <a:pt x="0" y="451"/>
                </a:lnTo>
                <a:lnTo>
                  <a:pt x="451" y="0"/>
                </a:lnTo>
                <a:close/>
              </a:path>
            </a:pathLst>
          </a:custGeom>
          <a:solidFill>
            <a:srgbClr val="76CBA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144000" bIns="0"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2400" b="1">
                <a:solidFill>
                  <a:srgbClr val="FFFFFF"/>
                </a:solidFill>
                <a:ea typeface="微软雅黑" pitchFamily="34" charset="-122"/>
              </a:rPr>
              <a:t>A</a:t>
            </a:r>
            <a:endParaRPr lang="zh-CN" altLang="en-US" sz="2400" b="1">
              <a:solidFill>
                <a:srgbClr val="FFFFFF"/>
              </a:solidFill>
              <a:ea typeface="微软雅黑" pitchFamily="34" charset="-122"/>
            </a:endParaRPr>
          </a:p>
        </p:txBody>
      </p:sp>
      <p:sp>
        <p:nvSpPr>
          <p:cNvPr id="10" name="MH_Text_1"/>
          <p:cNvSpPr/>
          <p:nvPr>
            <p:custDataLst>
              <p:tags r:id="rId8"/>
            </p:custDataLst>
          </p:nvPr>
        </p:nvSpPr>
        <p:spPr>
          <a:xfrm>
            <a:off x="1822450" y="2155825"/>
            <a:ext cx="4117702" cy="1047750"/>
          </a:xfrm>
          <a:prstGeom prst="rect">
            <a:avLst/>
          </a:prstGeom>
        </p:spPr>
        <p:txBody>
          <a:bodyPr>
            <a:normAutofit fontScale="92500"/>
          </a:bodyPr>
          <a:lstStyle/>
          <a:p>
            <a:pPr eaLnBrk="1" fontAlgn="auto" hangingPunct="1">
              <a:lnSpc>
                <a:spcPct val="120000"/>
              </a:lnSpc>
              <a:spcBef>
                <a:spcPts val="0"/>
              </a:spcBef>
              <a:spcAft>
                <a:spcPts val="0"/>
              </a:spcAft>
              <a:defRPr/>
            </a:pPr>
            <a:r>
              <a:rPr lang="zh-CN" altLang="en-US" dirty="0" smtClean="0">
                <a:solidFill>
                  <a:schemeClr val="tx1">
                    <a:lumMod val="65000"/>
                    <a:lumOff val="35000"/>
                  </a:schemeClr>
                </a:solidFill>
                <a:ea typeface="微软雅黑" panose="020B0503020204020204" pitchFamily="34" charset="-122"/>
              </a:rPr>
              <a:t>付款人和收款人不直接发生货款往来，借助第三方支付服务商完成款项在付款人、银行、支付服务商、收款人之间的转移</a:t>
            </a:r>
            <a:endParaRPr lang="zh-CN" altLang="en-US" dirty="0">
              <a:solidFill>
                <a:schemeClr val="tx1">
                  <a:lumMod val="65000"/>
                  <a:lumOff val="35000"/>
                </a:schemeClr>
              </a:solidFill>
              <a:ea typeface="微软雅黑" panose="020B0503020204020204" pitchFamily="34" charset="-122"/>
            </a:endParaRPr>
          </a:p>
        </p:txBody>
      </p:sp>
      <p:sp>
        <p:nvSpPr>
          <p:cNvPr id="11" name="MH_SubTitle_1"/>
          <p:cNvSpPr/>
          <p:nvPr>
            <p:custDataLst>
              <p:tags r:id="rId9"/>
            </p:custDataLst>
          </p:nvPr>
        </p:nvSpPr>
        <p:spPr>
          <a:xfrm>
            <a:off x="1822450" y="1671638"/>
            <a:ext cx="3503613" cy="538162"/>
          </a:xfrm>
          <a:prstGeom prst="rect">
            <a:avLst/>
          </a:prstGeom>
        </p:spPr>
        <p:txBody>
          <a:bodyPr anchor="b">
            <a:normAutofit/>
          </a:bodyPr>
          <a:lstStyle/>
          <a:p>
            <a:pPr eaLnBrk="1" fontAlgn="auto" hangingPunct="1">
              <a:spcBef>
                <a:spcPts val="0"/>
              </a:spcBef>
              <a:spcAft>
                <a:spcPts val="0"/>
              </a:spcAft>
              <a:defRPr/>
            </a:pPr>
            <a:r>
              <a:rPr lang="zh-CN" altLang="en-US" sz="2400" b="1" dirty="0" smtClean="0">
                <a:solidFill>
                  <a:srgbClr val="76CBA6"/>
                </a:solidFill>
                <a:ea typeface="微软雅黑" panose="020B0503020204020204" pitchFamily="34" charset="-122"/>
              </a:rPr>
              <a:t>支付中介</a:t>
            </a:r>
            <a:endParaRPr lang="zh-CN" altLang="en-US" sz="2400" b="1" dirty="0">
              <a:solidFill>
                <a:srgbClr val="76CBA6"/>
              </a:solidFill>
              <a:ea typeface="微软雅黑" panose="020B0503020204020204" pitchFamily="34" charset="-122"/>
            </a:endParaRPr>
          </a:p>
        </p:txBody>
      </p:sp>
      <p:sp>
        <p:nvSpPr>
          <p:cNvPr id="3082" name="MH_Other_6"/>
          <p:cNvSpPr>
            <a:spLocks noChangeArrowheads="1"/>
          </p:cNvSpPr>
          <p:nvPr>
            <p:custDataLst>
              <p:tags r:id="rId10"/>
            </p:custDataLst>
          </p:nvPr>
        </p:nvSpPr>
        <p:spPr bwMode="auto">
          <a:xfrm>
            <a:off x="4449763" y="4991100"/>
            <a:ext cx="355600" cy="355600"/>
          </a:xfrm>
          <a:prstGeom prst="diamond">
            <a:avLst/>
          </a:prstGeom>
          <a:solidFill>
            <a:srgbClr val="D0EDF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lnSpc>
                <a:spcPct val="130000"/>
              </a:lnSpc>
            </a:pPr>
            <a:endParaRPr lang="zh-CN" altLang="en-US">
              <a:solidFill>
                <a:srgbClr val="FFFFFF"/>
              </a:solidFill>
              <a:ea typeface="微软雅黑" pitchFamily="34" charset="-122"/>
            </a:endParaRPr>
          </a:p>
        </p:txBody>
      </p:sp>
      <p:sp>
        <p:nvSpPr>
          <p:cNvPr id="3083" name="MH_Other_7"/>
          <p:cNvSpPr>
            <a:spLocks noChangeArrowheads="1"/>
          </p:cNvSpPr>
          <p:nvPr>
            <p:custDataLst>
              <p:tags r:id="rId11"/>
            </p:custDataLst>
          </p:nvPr>
        </p:nvSpPr>
        <p:spPr bwMode="auto">
          <a:xfrm>
            <a:off x="4449763" y="5397500"/>
            <a:ext cx="355600" cy="355600"/>
          </a:xfrm>
          <a:prstGeom prst="diamond">
            <a:avLst/>
          </a:prstGeom>
          <a:solidFill>
            <a:srgbClr val="D0EDF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lnSpc>
                <a:spcPct val="130000"/>
              </a:lnSpc>
            </a:pPr>
            <a:endParaRPr lang="zh-CN" altLang="en-US">
              <a:solidFill>
                <a:srgbClr val="FFFFFF"/>
              </a:solidFill>
              <a:ea typeface="微软雅黑" pitchFamily="34" charset="-122"/>
            </a:endParaRPr>
          </a:p>
        </p:txBody>
      </p:sp>
      <p:sp>
        <p:nvSpPr>
          <p:cNvPr id="3084" name="MH_Other_8"/>
          <p:cNvSpPr>
            <a:spLocks noChangeArrowheads="1"/>
          </p:cNvSpPr>
          <p:nvPr>
            <p:custDataLst>
              <p:tags r:id="rId12"/>
            </p:custDataLst>
          </p:nvPr>
        </p:nvSpPr>
        <p:spPr bwMode="auto">
          <a:xfrm>
            <a:off x="4654550" y="5194300"/>
            <a:ext cx="355600" cy="355600"/>
          </a:xfrm>
          <a:prstGeom prst="diamond">
            <a:avLst/>
          </a:prstGeom>
          <a:solidFill>
            <a:srgbClr val="9AD7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lnSpc>
                <a:spcPct val="130000"/>
              </a:lnSpc>
            </a:pPr>
            <a:endParaRPr lang="zh-CN" altLang="en-US">
              <a:solidFill>
                <a:srgbClr val="FFFFFF"/>
              </a:solidFill>
              <a:ea typeface="微软雅黑" pitchFamily="34" charset="-122"/>
            </a:endParaRPr>
          </a:p>
        </p:txBody>
      </p:sp>
      <p:sp>
        <p:nvSpPr>
          <p:cNvPr id="16" name="MH_Other_9"/>
          <p:cNvSpPr/>
          <p:nvPr>
            <p:custDataLst>
              <p:tags r:id="rId13"/>
            </p:custDataLst>
          </p:nvPr>
        </p:nvSpPr>
        <p:spPr>
          <a:xfrm>
            <a:off x="4064000" y="4864100"/>
            <a:ext cx="536575" cy="1017588"/>
          </a:xfrm>
          <a:custGeom>
            <a:avLst/>
            <a:gdLst>
              <a:gd name="connsiteX0" fmla="*/ 96494 w 1902905"/>
              <a:gd name="connsiteY0" fmla="*/ 0 h 3612822"/>
              <a:gd name="connsiteX1" fmla="*/ 1902905 w 1902905"/>
              <a:gd name="connsiteY1" fmla="*/ 1806411 h 3612822"/>
              <a:gd name="connsiteX2" fmla="*/ 96494 w 1902905"/>
              <a:gd name="connsiteY2" fmla="*/ 3612822 h 3612822"/>
              <a:gd name="connsiteX3" fmla="*/ 0 w 1902905"/>
              <a:gd name="connsiteY3" fmla="*/ 3516328 h 3612822"/>
              <a:gd name="connsiteX4" fmla="*/ 1709917 w 1902905"/>
              <a:gd name="connsiteY4" fmla="*/ 1806411 h 3612822"/>
              <a:gd name="connsiteX5" fmla="*/ 0 w 1902905"/>
              <a:gd name="connsiteY5" fmla="*/ 96494 h 3612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2905" h="3612822">
                <a:moveTo>
                  <a:pt x="96494" y="0"/>
                </a:moveTo>
                <a:lnTo>
                  <a:pt x="1902905" y="1806411"/>
                </a:lnTo>
                <a:lnTo>
                  <a:pt x="96494" y="3612822"/>
                </a:lnTo>
                <a:lnTo>
                  <a:pt x="0" y="3516328"/>
                </a:lnTo>
                <a:lnTo>
                  <a:pt x="1709917" y="1806411"/>
                </a:lnTo>
                <a:lnTo>
                  <a:pt x="0" y="96494"/>
                </a:lnTo>
                <a:close/>
              </a:path>
            </a:pathLst>
          </a:custGeom>
          <a:solidFill>
            <a:schemeClr val="accent3">
              <a:lumMod val="20000"/>
              <a:lumOff val="80000"/>
            </a:schemeClr>
          </a:solidFill>
        </p:spPr>
        <p:txBody>
          <a:bodyPr anchor="ctr"/>
          <a:lstStyle/>
          <a:p>
            <a:pPr algn="just" eaLnBrk="1" fontAlgn="auto" hangingPunct="1">
              <a:lnSpc>
                <a:spcPct val="130000"/>
              </a:lnSpc>
              <a:spcBef>
                <a:spcPts val="0"/>
              </a:spcBef>
              <a:spcAft>
                <a:spcPts val="0"/>
              </a:spcAft>
              <a:defRPr/>
            </a:pPr>
            <a:endParaRPr lang="zh-CN" altLang="en-US" dirty="0" err="1">
              <a:solidFill>
                <a:srgbClr val="FFFFFF"/>
              </a:solidFill>
              <a:ea typeface="微软雅黑" panose="020B0503020204020204" pitchFamily="34" charset="-122"/>
            </a:endParaRPr>
          </a:p>
        </p:txBody>
      </p:sp>
      <p:sp>
        <p:nvSpPr>
          <p:cNvPr id="3086" name="MH_Other_10"/>
          <p:cNvSpPr>
            <a:spLocks/>
          </p:cNvSpPr>
          <p:nvPr>
            <p:custDataLst>
              <p:tags r:id="rId14"/>
            </p:custDataLst>
          </p:nvPr>
        </p:nvSpPr>
        <p:spPr bwMode="auto">
          <a:xfrm>
            <a:off x="4037013" y="4864100"/>
            <a:ext cx="509587" cy="1017588"/>
          </a:xfrm>
          <a:custGeom>
            <a:avLst/>
            <a:gdLst>
              <a:gd name="T0" fmla="*/ 36 w 1806862"/>
              <a:gd name="T1" fmla="*/ 0 h 3612822"/>
              <a:gd name="T2" fmla="*/ 143580 w 1806862"/>
              <a:gd name="T3" fmla="*/ 143357 h 3612822"/>
              <a:gd name="T4" fmla="*/ 36 w 1806862"/>
              <a:gd name="T5" fmla="*/ 286713 h 3612822"/>
              <a:gd name="T6" fmla="*/ 0 w 1806862"/>
              <a:gd name="T7" fmla="*/ 286677 h 3612822"/>
              <a:gd name="T8" fmla="*/ 0 w 1806862"/>
              <a:gd name="T9" fmla="*/ 36 h 3612822"/>
              <a:gd name="T10" fmla="*/ 0 60000 65536"/>
              <a:gd name="T11" fmla="*/ 0 60000 65536"/>
              <a:gd name="T12" fmla="*/ 0 60000 65536"/>
              <a:gd name="T13" fmla="*/ 0 60000 65536"/>
              <a:gd name="T14" fmla="*/ 0 60000 65536"/>
              <a:gd name="T15" fmla="*/ 0 w 1806862"/>
              <a:gd name="T16" fmla="*/ 0 h 3612822"/>
              <a:gd name="T17" fmla="*/ 1806862 w 1806862"/>
              <a:gd name="T18" fmla="*/ 3612822 h 3612822"/>
            </a:gdLst>
            <a:ahLst/>
            <a:cxnLst>
              <a:cxn ang="T10">
                <a:pos x="T0" y="T1"/>
              </a:cxn>
              <a:cxn ang="T11">
                <a:pos x="T2" y="T3"/>
              </a:cxn>
              <a:cxn ang="T12">
                <a:pos x="T4" y="T5"/>
              </a:cxn>
              <a:cxn ang="T13">
                <a:pos x="T6" y="T7"/>
              </a:cxn>
              <a:cxn ang="T14">
                <a:pos x="T8" y="T9"/>
              </a:cxn>
            </a:cxnLst>
            <a:rect l="T15" t="T16" r="T17" b="T18"/>
            <a:pathLst>
              <a:path w="1806862" h="3612822">
                <a:moveTo>
                  <a:pt x="451" y="0"/>
                </a:moveTo>
                <a:lnTo>
                  <a:pt x="1806862" y="1806411"/>
                </a:lnTo>
                <a:lnTo>
                  <a:pt x="451" y="3612822"/>
                </a:lnTo>
                <a:lnTo>
                  <a:pt x="0" y="3612371"/>
                </a:lnTo>
                <a:lnTo>
                  <a:pt x="0" y="451"/>
                </a:lnTo>
                <a:lnTo>
                  <a:pt x="451" y="0"/>
                </a:lnTo>
                <a:close/>
              </a:path>
            </a:pathLst>
          </a:custGeom>
          <a:solidFill>
            <a:srgbClr val="68C6E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144000" bIns="0"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2400" b="1">
                <a:solidFill>
                  <a:srgbClr val="FFFFFF"/>
                </a:solidFill>
                <a:ea typeface="微软雅黑" pitchFamily="34" charset="-122"/>
              </a:rPr>
              <a:t>C</a:t>
            </a:r>
            <a:endParaRPr lang="zh-CN" altLang="en-US" sz="2400" b="1">
              <a:solidFill>
                <a:srgbClr val="FFFFFF"/>
              </a:solidFill>
              <a:ea typeface="微软雅黑" pitchFamily="34" charset="-122"/>
            </a:endParaRPr>
          </a:p>
        </p:txBody>
      </p:sp>
      <p:sp>
        <p:nvSpPr>
          <p:cNvPr id="18" name="MH_Text_3"/>
          <p:cNvSpPr/>
          <p:nvPr>
            <p:custDataLst>
              <p:tags r:id="rId15"/>
            </p:custDataLst>
          </p:nvPr>
        </p:nvSpPr>
        <p:spPr>
          <a:xfrm>
            <a:off x="5010150" y="5346700"/>
            <a:ext cx="3505200" cy="1049338"/>
          </a:xfrm>
          <a:prstGeom prst="rect">
            <a:avLst/>
          </a:prstGeom>
        </p:spPr>
        <p:txBody>
          <a:bodyPr>
            <a:normAutofit fontScale="85000" lnSpcReduction="20000"/>
          </a:bodyPr>
          <a:lstStyle/>
          <a:p>
            <a:pPr eaLnBrk="1" fontAlgn="auto" hangingPunct="1">
              <a:lnSpc>
                <a:spcPct val="120000"/>
              </a:lnSpc>
              <a:spcBef>
                <a:spcPts val="0"/>
              </a:spcBef>
              <a:spcAft>
                <a:spcPts val="0"/>
              </a:spcAft>
              <a:defRPr/>
            </a:pPr>
            <a:r>
              <a:rPr lang="zh-CN" altLang="en-US" dirty="0" smtClean="0">
                <a:solidFill>
                  <a:schemeClr val="tx1">
                    <a:lumMod val="65000"/>
                    <a:lumOff val="35000"/>
                  </a:schemeClr>
                </a:solidFill>
                <a:ea typeface="微软雅黑" panose="020B0503020204020204" pitchFamily="34" charset="-122"/>
              </a:rPr>
              <a:t>第三方支付服务商连接多家银行，使互联网与银行系统之间能够加密传输数据，向商家提供统一的支付接口，是商家能够同时利用多家银行的支付通道</a:t>
            </a:r>
            <a:endParaRPr lang="zh-CN" altLang="en-US" dirty="0">
              <a:solidFill>
                <a:schemeClr val="tx1">
                  <a:lumMod val="65000"/>
                  <a:lumOff val="35000"/>
                </a:schemeClr>
              </a:solidFill>
              <a:ea typeface="微软雅黑" panose="020B0503020204020204" pitchFamily="34" charset="-122"/>
            </a:endParaRPr>
          </a:p>
        </p:txBody>
      </p:sp>
      <p:sp>
        <p:nvSpPr>
          <p:cNvPr id="19" name="MH_SubTitle_3"/>
          <p:cNvSpPr/>
          <p:nvPr>
            <p:custDataLst>
              <p:tags r:id="rId16"/>
            </p:custDataLst>
          </p:nvPr>
        </p:nvSpPr>
        <p:spPr>
          <a:xfrm>
            <a:off x="5010150" y="4864100"/>
            <a:ext cx="3505200" cy="536575"/>
          </a:xfrm>
          <a:prstGeom prst="rect">
            <a:avLst/>
          </a:prstGeom>
        </p:spPr>
        <p:txBody>
          <a:bodyPr anchor="b">
            <a:normAutofit/>
          </a:bodyPr>
          <a:lstStyle/>
          <a:p>
            <a:pPr eaLnBrk="1" fontAlgn="auto" hangingPunct="1">
              <a:spcBef>
                <a:spcPts val="0"/>
              </a:spcBef>
              <a:spcAft>
                <a:spcPts val="0"/>
              </a:spcAft>
              <a:defRPr/>
            </a:pPr>
            <a:r>
              <a:rPr lang="zh-CN" altLang="en-US" sz="2400" b="1" dirty="0" smtClean="0">
                <a:solidFill>
                  <a:srgbClr val="68C6EA"/>
                </a:solidFill>
                <a:ea typeface="微软雅黑" panose="020B0503020204020204" pitchFamily="34" charset="-122"/>
              </a:rPr>
              <a:t>技术中间件</a:t>
            </a:r>
            <a:endParaRPr lang="zh-CN" altLang="en-US" sz="2400" b="1" dirty="0">
              <a:solidFill>
                <a:srgbClr val="68C6EA"/>
              </a:solidFill>
              <a:ea typeface="微软雅黑" panose="020B0503020204020204" pitchFamily="34" charset="-122"/>
            </a:endParaRPr>
          </a:p>
        </p:txBody>
      </p:sp>
      <p:sp>
        <p:nvSpPr>
          <p:cNvPr id="3089" name="MH_Other_11"/>
          <p:cNvSpPr>
            <a:spLocks noChangeArrowheads="1"/>
          </p:cNvSpPr>
          <p:nvPr>
            <p:custDataLst>
              <p:tags r:id="rId17"/>
            </p:custDataLst>
          </p:nvPr>
        </p:nvSpPr>
        <p:spPr bwMode="auto">
          <a:xfrm>
            <a:off x="2855913" y="3414713"/>
            <a:ext cx="355600" cy="355600"/>
          </a:xfrm>
          <a:prstGeom prst="diamond">
            <a:avLst/>
          </a:prstGeom>
          <a:solidFill>
            <a:srgbClr val="FFDAD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lnSpc>
                <a:spcPct val="130000"/>
              </a:lnSpc>
            </a:pPr>
            <a:endParaRPr lang="zh-CN" altLang="en-US" dirty="0">
              <a:solidFill>
                <a:srgbClr val="FFFFFF"/>
              </a:solidFill>
              <a:ea typeface="微软雅黑" pitchFamily="34" charset="-122"/>
            </a:endParaRPr>
          </a:p>
        </p:txBody>
      </p:sp>
      <p:sp>
        <p:nvSpPr>
          <p:cNvPr id="3090" name="MH_Other_12"/>
          <p:cNvSpPr>
            <a:spLocks noChangeArrowheads="1"/>
          </p:cNvSpPr>
          <p:nvPr>
            <p:custDataLst>
              <p:tags r:id="rId18"/>
            </p:custDataLst>
          </p:nvPr>
        </p:nvSpPr>
        <p:spPr bwMode="auto">
          <a:xfrm>
            <a:off x="2855913" y="3821113"/>
            <a:ext cx="355600" cy="355600"/>
          </a:xfrm>
          <a:prstGeom prst="diamond">
            <a:avLst/>
          </a:prstGeom>
          <a:solidFill>
            <a:srgbClr val="FFDAD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lnSpc>
                <a:spcPct val="130000"/>
              </a:lnSpc>
            </a:pPr>
            <a:endParaRPr lang="zh-CN" altLang="en-US">
              <a:solidFill>
                <a:srgbClr val="FFFFFF"/>
              </a:solidFill>
              <a:ea typeface="微软雅黑" pitchFamily="34" charset="-122"/>
            </a:endParaRPr>
          </a:p>
        </p:txBody>
      </p:sp>
      <p:sp>
        <p:nvSpPr>
          <p:cNvPr id="3091" name="MH_Other_13"/>
          <p:cNvSpPr>
            <a:spLocks noChangeArrowheads="1"/>
          </p:cNvSpPr>
          <p:nvPr>
            <p:custDataLst>
              <p:tags r:id="rId19"/>
            </p:custDataLst>
          </p:nvPr>
        </p:nvSpPr>
        <p:spPr bwMode="auto">
          <a:xfrm>
            <a:off x="3060700" y="3617913"/>
            <a:ext cx="355600" cy="355600"/>
          </a:xfrm>
          <a:prstGeom prst="diamond">
            <a:avLst/>
          </a:prstGeom>
          <a:solidFill>
            <a:srgbClr val="FFA09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lnSpc>
                <a:spcPct val="130000"/>
              </a:lnSpc>
            </a:pPr>
            <a:endParaRPr lang="zh-CN" altLang="en-US">
              <a:solidFill>
                <a:srgbClr val="FFFFFF"/>
              </a:solidFill>
              <a:ea typeface="微软雅黑" pitchFamily="34" charset="-122"/>
            </a:endParaRPr>
          </a:p>
        </p:txBody>
      </p:sp>
      <p:sp>
        <p:nvSpPr>
          <p:cNvPr id="24" name="MH_Other_14"/>
          <p:cNvSpPr/>
          <p:nvPr>
            <p:custDataLst>
              <p:tags r:id="rId20"/>
            </p:custDataLst>
          </p:nvPr>
        </p:nvSpPr>
        <p:spPr>
          <a:xfrm>
            <a:off x="2470150" y="3287713"/>
            <a:ext cx="536575" cy="1017587"/>
          </a:xfrm>
          <a:custGeom>
            <a:avLst/>
            <a:gdLst>
              <a:gd name="connsiteX0" fmla="*/ 96494 w 1902905"/>
              <a:gd name="connsiteY0" fmla="*/ 0 h 3612822"/>
              <a:gd name="connsiteX1" fmla="*/ 1902905 w 1902905"/>
              <a:gd name="connsiteY1" fmla="*/ 1806411 h 3612822"/>
              <a:gd name="connsiteX2" fmla="*/ 96494 w 1902905"/>
              <a:gd name="connsiteY2" fmla="*/ 3612822 h 3612822"/>
              <a:gd name="connsiteX3" fmla="*/ 0 w 1902905"/>
              <a:gd name="connsiteY3" fmla="*/ 3516328 h 3612822"/>
              <a:gd name="connsiteX4" fmla="*/ 1709917 w 1902905"/>
              <a:gd name="connsiteY4" fmla="*/ 1806411 h 3612822"/>
              <a:gd name="connsiteX5" fmla="*/ 0 w 1902905"/>
              <a:gd name="connsiteY5" fmla="*/ 96494 h 3612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2905" h="3612822">
                <a:moveTo>
                  <a:pt x="96494" y="0"/>
                </a:moveTo>
                <a:lnTo>
                  <a:pt x="1902905" y="1806411"/>
                </a:lnTo>
                <a:lnTo>
                  <a:pt x="96494" y="3612822"/>
                </a:lnTo>
                <a:lnTo>
                  <a:pt x="0" y="3516328"/>
                </a:lnTo>
                <a:lnTo>
                  <a:pt x="1709917" y="1806411"/>
                </a:lnTo>
                <a:lnTo>
                  <a:pt x="0" y="96494"/>
                </a:lnTo>
                <a:close/>
              </a:path>
            </a:pathLst>
          </a:custGeom>
          <a:solidFill>
            <a:schemeClr val="accent2">
              <a:lumMod val="20000"/>
              <a:lumOff val="80000"/>
            </a:schemeClr>
          </a:solidFill>
        </p:spPr>
        <p:txBody>
          <a:bodyPr anchor="ctr"/>
          <a:lstStyle/>
          <a:p>
            <a:pPr algn="just" eaLnBrk="1" fontAlgn="auto" hangingPunct="1">
              <a:lnSpc>
                <a:spcPct val="130000"/>
              </a:lnSpc>
              <a:spcBef>
                <a:spcPts val="0"/>
              </a:spcBef>
              <a:spcAft>
                <a:spcPts val="0"/>
              </a:spcAft>
              <a:defRPr/>
            </a:pPr>
            <a:endParaRPr lang="zh-CN" altLang="en-US" dirty="0" err="1">
              <a:solidFill>
                <a:srgbClr val="FFFFFF"/>
              </a:solidFill>
              <a:ea typeface="微软雅黑" panose="020B0503020204020204" pitchFamily="34" charset="-122"/>
            </a:endParaRPr>
          </a:p>
        </p:txBody>
      </p:sp>
      <p:sp>
        <p:nvSpPr>
          <p:cNvPr id="3093" name="MH_Other_15"/>
          <p:cNvSpPr>
            <a:spLocks/>
          </p:cNvSpPr>
          <p:nvPr>
            <p:custDataLst>
              <p:tags r:id="rId21"/>
            </p:custDataLst>
          </p:nvPr>
        </p:nvSpPr>
        <p:spPr bwMode="auto">
          <a:xfrm>
            <a:off x="2443163" y="3287713"/>
            <a:ext cx="508000" cy="1017587"/>
          </a:xfrm>
          <a:custGeom>
            <a:avLst/>
            <a:gdLst>
              <a:gd name="T0" fmla="*/ 36 w 1806862"/>
              <a:gd name="T1" fmla="*/ 0 h 3612822"/>
              <a:gd name="T2" fmla="*/ 143133 w 1806862"/>
              <a:gd name="T3" fmla="*/ 143356 h 3612822"/>
              <a:gd name="T4" fmla="*/ 36 w 1806862"/>
              <a:gd name="T5" fmla="*/ 286713 h 3612822"/>
              <a:gd name="T6" fmla="*/ 0 w 1806862"/>
              <a:gd name="T7" fmla="*/ 286677 h 3612822"/>
              <a:gd name="T8" fmla="*/ 0 w 1806862"/>
              <a:gd name="T9" fmla="*/ 36 h 3612822"/>
              <a:gd name="T10" fmla="*/ 0 60000 65536"/>
              <a:gd name="T11" fmla="*/ 0 60000 65536"/>
              <a:gd name="T12" fmla="*/ 0 60000 65536"/>
              <a:gd name="T13" fmla="*/ 0 60000 65536"/>
              <a:gd name="T14" fmla="*/ 0 60000 65536"/>
              <a:gd name="T15" fmla="*/ 0 w 1806862"/>
              <a:gd name="T16" fmla="*/ 0 h 3612822"/>
              <a:gd name="T17" fmla="*/ 1806862 w 1806862"/>
              <a:gd name="T18" fmla="*/ 3612822 h 3612822"/>
            </a:gdLst>
            <a:ahLst/>
            <a:cxnLst>
              <a:cxn ang="T10">
                <a:pos x="T0" y="T1"/>
              </a:cxn>
              <a:cxn ang="T11">
                <a:pos x="T2" y="T3"/>
              </a:cxn>
              <a:cxn ang="T12">
                <a:pos x="T4" y="T5"/>
              </a:cxn>
              <a:cxn ang="T13">
                <a:pos x="T6" y="T7"/>
              </a:cxn>
              <a:cxn ang="T14">
                <a:pos x="T8" y="T9"/>
              </a:cxn>
            </a:cxnLst>
            <a:rect l="T15" t="T16" r="T17" b="T18"/>
            <a:pathLst>
              <a:path w="1806862" h="3612822">
                <a:moveTo>
                  <a:pt x="451" y="0"/>
                </a:moveTo>
                <a:lnTo>
                  <a:pt x="1806862" y="1806411"/>
                </a:lnTo>
                <a:lnTo>
                  <a:pt x="451" y="3612822"/>
                </a:lnTo>
                <a:lnTo>
                  <a:pt x="0" y="3612371"/>
                </a:lnTo>
                <a:lnTo>
                  <a:pt x="0" y="451"/>
                </a:lnTo>
                <a:lnTo>
                  <a:pt x="451" y="0"/>
                </a:lnTo>
                <a:close/>
              </a:path>
            </a:pathLst>
          </a:custGeom>
          <a:solidFill>
            <a:srgbClr val="FF6B5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144000" bIns="0"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2400" b="1">
                <a:solidFill>
                  <a:srgbClr val="FFFFFF"/>
                </a:solidFill>
                <a:ea typeface="微软雅黑" pitchFamily="34" charset="-122"/>
              </a:rPr>
              <a:t>B</a:t>
            </a:r>
            <a:endParaRPr lang="zh-CN" altLang="en-US" sz="2400" b="1">
              <a:solidFill>
                <a:srgbClr val="FFFFFF"/>
              </a:solidFill>
              <a:ea typeface="微软雅黑" pitchFamily="34" charset="-122"/>
            </a:endParaRPr>
          </a:p>
        </p:txBody>
      </p:sp>
      <p:sp>
        <p:nvSpPr>
          <p:cNvPr id="26" name="MH_Text_2"/>
          <p:cNvSpPr/>
          <p:nvPr>
            <p:custDataLst>
              <p:tags r:id="rId22"/>
            </p:custDataLst>
          </p:nvPr>
        </p:nvSpPr>
        <p:spPr>
          <a:xfrm>
            <a:off x="3416300" y="3770313"/>
            <a:ext cx="3505200" cy="1017587"/>
          </a:xfrm>
          <a:prstGeom prst="rect">
            <a:avLst/>
          </a:prstGeom>
        </p:spPr>
        <p:txBody>
          <a:bodyPr>
            <a:normAutofit lnSpcReduction="10000"/>
          </a:bodyPr>
          <a:lstStyle/>
          <a:p>
            <a:pPr eaLnBrk="1" fontAlgn="auto" hangingPunct="1">
              <a:lnSpc>
                <a:spcPct val="120000"/>
              </a:lnSpc>
              <a:spcBef>
                <a:spcPts val="0"/>
              </a:spcBef>
              <a:spcAft>
                <a:spcPts val="0"/>
              </a:spcAft>
              <a:defRPr/>
            </a:pPr>
            <a:r>
              <a:rPr lang="zh-CN" altLang="en-US" dirty="0" smtClean="0">
                <a:solidFill>
                  <a:schemeClr val="tx1">
                    <a:lumMod val="65000"/>
                    <a:lumOff val="35000"/>
                  </a:schemeClr>
                </a:solidFill>
                <a:ea typeface="微软雅黑" panose="020B0503020204020204" pitchFamily="34" charset="-122"/>
              </a:rPr>
              <a:t>第三方支付服务商不直接参与商品或服务的买卖，公平、公正地维护参与各方的合法权益</a:t>
            </a:r>
            <a:endParaRPr lang="zh-CN" altLang="en-US" dirty="0">
              <a:solidFill>
                <a:schemeClr val="tx1">
                  <a:lumMod val="65000"/>
                  <a:lumOff val="35000"/>
                </a:schemeClr>
              </a:solidFill>
              <a:ea typeface="微软雅黑" panose="020B0503020204020204" pitchFamily="34" charset="-122"/>
            </a:endParaRPr>
          </a:p>
        </p:txBody>
      </p:sp>
      <p:sp>
        <p:nvSpPr>
          <p:cNvPr id="27" name="MH_SubTitle_2"/>
          <p:cNvSpPr/>
          <p:nvPr>
            <p:custDataLst>
              <p:tags r:id="rId23"/>
            </p:custDataLst>
          </p:nvPr>
        </p:nvSpPr>
        <p:spPr>
          <a:xfrm>
            <a:off x="3416300" y="3287713"/>
            <a:ext cx="3505200" cy="536575"/>
          </a:xfrm>
          <a:prstGeom prst="rect">
            <a:avLst/>
          </a:prstGeom>
        </p:spPr>
        <p:txBody>
          <a:bodyPr anchor="b">
            <a:normAutofit/>
          </a:bodyPr>
          <a:lstStyle/>
          <a:p>
            <a:pPr eaLnBrk="1" fontAlgn="auto" hangingPunct="1">
              <a:spcBef>
                <a:spcPts val="0"/>
              </a:spcBef>
              <a:spcAft>
                <a:spcPts val="0"/>
              </a:spcAft>
              <a:defRPr/>
            </a:pPr>
            <a:r>
              <a:rPr lang="zh-CN" altLang="en-US" sz="2400" b="1" dirty="0" smtClean="0">
                <a:solidFill>
                  <a:srgbClr val="FF6B55"/>
                </a:solidFill>
                <a:ea typeface="微软雅黑" panose="020B0503020204020204" pitchFamily="34" charset="-122"/>
              </a:rPr>
              <a:t>中立、公正</a:t>
            </a:r>
            <a:endParaRPr lang="zh-CN" altLang="en-US" sz="2400" b="1" dirty="0">
              <a:solidFill>
                <a:srgbClr val="FF6B55"/>
              </a:solidFill>
              <a:ea typeface="微软雅黑" panose="020B0503020204020204" pitchFamily="34" charset="-122"/>
            </a:endParaRPr>
          </a:p>
        </p:txBody>
      </p:sp>
      <p:sp>
        <p:nvSpPr>
          <p:cNvPr id="25" name="TextBox 24"/>
          <p:cNvSpPr txBox="1"/>
          <p:nvPr/>
        </p:nvSpPr>
        <p:spPr>
          <a:xfrm>
            <a:off x="4332287" y="1283462"/>
            <a:ext cx="4489450" cy="646986"/>
          </a:xfrm>
          <a:prstGeom prst="roundRect">
            <a:avLst/>
          </a:prstGeom>
          <a:solidFill>
            <a:schemeClr val="accent5">
              <a:lumMod val="75000"/>
            </a:schemeClr>
          </a:solidFill>
        </p:spPr>
        <p:txBody>
          <a:bodyPr wrap="square" rtlCol="0">
            <a:spAutoFit/>
          </a:bodyPr>
          <a:lstStyle/>
          <a:p>
            <a:r>
              <a:rPr lang="zh-CN" altLang="en-US" sz="3200" b="1" dirty="0" smtClean="0">
                <a:solidFill>
                  <a:schemeClr val="bg1"/>
                </a:solidFill>
                <a:latin typeface="华文楷体" panose="02010600040101010101" pitchFamily="2" charset="-122"/>
                <a:ea typeface="华文楷体" panose="02010600040101010101" pitchFamily="2" charset="-122"/>
              </a:rPr>
              <a:t>第三方支付平台的特点</a:t>
            </a:r>
            <a:endParaRPr lang="zh-CN" altLang="en-US" sz="3200" b="1" dirty="0">
              <a:solidFill>
                <a:schemeClr val="bg1"/>
              </a:solidFill>
              <a:latin typeface="华文楷体" panose="02010600040101010101" pitchFamily="2" charset="-122"/>
              <a:ea typeface="华文楷体" panose="02010600040101010101" pitchFamily="2" charset="-122"/>
            </a:endParaRPr>
          </a:p>
        </p:txBody>
      </p:sp>
    </p:spTree>
    <p:custDataLst>
      <p:tags r:id="rId1"/>
    </p:custDataLst>
    <p:extLst>
      <p:ext uri="{BB962C8B-B14F-4D97-AF65-F5344CB8AC3E}">
        <p14:creationId xmlns:p14="http://schemas.microsoft.com/office/powerpoint/2010/main" val="38831689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r>
              <a:rPr lang="en-US" altLang="zh-CN" dirty="0"/>
              <a:t>5.2</a:t>
            </a:r>
            <a:r>
              <a:rPr lang="zh-CN" altLang="en-US" dirty="0"/>
              <a:t>第三方支付平台</a:t>
            </a:r>
            <a:r>
              <a:rPr lang="zh-CN" altLang="en-US" dirty="0" smtClean="0"/>
              <a:t>概述</a:t>
            </a:r>
          </a:p>
        </p:txBody>
      </p:sp>
      <p:sp>
        <p:nvSpPr>
          <p:cNvPr id="5" name="MH_Other_1"/>
          <p:cNvSpPr/>
          <p:nvPr>
            <p:custDataLst>
              <p:tags r:id="rId3"/>
            </p:custDataLst>
          </p:nvPr>
        </p:nvSpPr>
        <p:spPr>
          <a:xfrm>
            <a:off x="1430338" y="2406799"/>
            <a:ext cx="704850" cy="730250"/>
          </a:xfrm>
          <a:prstGeom prst="rect">
            <a:avLst/>
          </a:prstGeom>
          <a:solidFill>
            <a:srgbClr val="76CB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ea typeface="微软雅黑" panose="020B0503020204020204" pitchFamily="34" charset="-122"/>
            </a:endParaRPr>
          </a:p>
        </p:txBody>
      </p:sp>
      <p:sp>
        <p:nvSpPr>
          <p:cNvPr id="6" name="MH_Other_2"/>
          <p:cNvSpPr/>
          <p:nvPr>
            <p:custDataLst>
              <p:tags r:id="rId4"/>
            </p:custDataLst>
          </p:nvPr>
        </p:nvSpPr>
        <p:spPr>
          <a:xfrm>
            <a:off x="1295400" y="2267099"/>
            <a:ext cx="974725" cy="1009650"/>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rgbClr val="76CBA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ea typeface="微软雅黑" panose="020B0503020204020204" pitchFamily="34" charset="-122"/>
            </a:endParaRPr>
          </a:p>
        </p:txBody>
      </p:sp>
      <p:sp>
        <p:nvSpPr>
          <p:cNvPr id="3077" name="MH_SubTitle_1"/>
          <p:cNvSpPr txBox="1">
            <a:spLocks noChangeArrowheads="1"/>
          </p:cNvSpPr>
          <p:nvPr>
            <p:custDataLst>
              <p:tags r:id="rId5"/>
            </p:custDataLst>
          </p:nvPr>
        </p:nvSpPr>
        <p:spPr bwMode="auto">
          <a:xfrm>
            <a:off x="2454275" y="2073424"/>
            <a:ext cx="5661025"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sz="2000" b="1" dirty="0" smtClean="0">
                <a:solidFill>
                  <a:srgbClr val="58C093"/>
                </a:solidFill>
                <a:ea typeface="微软雅黑" pitchFamily="34" charset="-122"/>
              </a:rPr>
              <a:t>有利于降低社会交易成本</a:t>
            </a:r>
            <a:endParaRPr lang="zh-CN" altLang="en-US" sz="2000" b="1" dirty="0">
              <a:solidFill>
                <a:srgbClr val="58C093"/>
              </a:solidFill>
              <a:ea typeface="微软雅黑" pitchFamily="34" charset="-122"/>
            </a:endParaRPr>
          </a:p>
        </p:txBody>
      </p:sp>
      <p:sp>
        <p:nvSpPr>
          <p:cNvPr id="8" name="MH_Text_1"/>
          <p:cNvSpPr txBox="1"/>
          <p:nvPr>
            <p:custDataLst>
              <p:tags r:id="rId6"/>
            </p:custDataLst>
          </p:nvPr>
        </p:nvSpPr>
        <p:spPr>
          <a:xfrm>
            <a:off x="2454275" y="2624286"/>
            <a:ext cx="5661025" cy="885825"/>
          </a:xfrm>
          <a:prstGeom prst="rect">
            <a:avLst/>
          </a:prstGeom>
          <a:noFill/>
        </p:spPr>
        <p:txBody>
          <a:bodyPr lIns="0" tIns="0" rIns="0" bIns="0">
            <a:normAutofit/>
          </a:bodyPr>
          <a:lstStyle/>
          <a:p>
            <a:pPr eaLnBrk="1" fontAlgn="auto" hangingPunct="1">
              <a:lnSpc>
                <a:spcPct val="120000"/>
              </a:lnSpc>
              <a:spcBef>
                <a:spcPts val="0"/>
              </a:spcBef>
              <a:spcAft>
                <a:spcPts val="0"/>
              </a:spcAft>
              <a:defRPr/>
            </a:pPr>
            <a:r>
              <a:rPr lang="zh-CN" altLang="en-US" sz="1600" dirty="0" smtClean="0">
                <a:solidFill>
                  <a:schemeClr val="tx1">
                    <a:lumMod val="65000"/>
                    <a:lumOff val="35000"/>
                  </a:schemeClr>
                </a:solidFill>
                <a:ea typeface="微软雅黑" panose="020B0503020204020204" pitchFamily="34" charset="-122"/>
              </a:rPr>
              <a:t>第三方支付平台主要使用现代信息技术实现支付业务，大大加快了业务处理速度，提高了业务处理的效率，从而降低了整个社会的交易成本。</a:t>
            </a:r>
            <a:endParaRPr lang="zh-CN" altLang="en-US" sz="1600" dirty="0">
              <a:solidFill>
                <a:schemeClr val="tx1">
                  <a:lumMod val="65000"/>
                  <a:lumOff val="35000"/>
                </a:schemeClr>
              </a:solidFill>
              <a:ea typeface="微软雅黑" panose="020B0503020204020204" pitchFamily="34" charset="-122"/>
            </a:endParaRPr>
          </a:p>
        </p:txBody>
      </p:sp>
      <p:sp>
        <p:nvSpPr>
          <p:cNvPr id="10" name="MH_Other_3"/>
          <p:cNvSpPr/>
          <p:nvPr>
            <p:custDataLst>
              <p:tags r:id="rId7"/>
            </p:custDataLst>
          </p:nvPr>
        </p:nvSpPr>
        <p:spPr>
          <a:xfrm>
            <a:off x="1430338" y="3878411"/>
            <a:ext cx="704850" cy="730250"/>
          </a:xfrm>
          <a:prstGeom prst="rect">
            <a:avLst/>
          </a:prstGeom>
          <a:solidFill>
            <a:srgbClr val="FF6B5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ea typeface="微软雅黑" panose="020B0503020204020204" pitchFamily="34" charset="-122"/>
            </a:endParaRPr>
          </a:p>
        </p:txBody>
      </p:sp>
      <p:sp>
        <p:nvSpPr>
          <p:cNvPr id="11" name="MH_Other_4"/>
          <p:cNvSpPr/>
          <p:nvPr>
            <p:custDataLst>
              <p:tags r:id="rId8"/>
            </p:custDataLst>
          </p:nvPr>
        </p:nvSpPr>
        <p:spPr>
          <a:xfrm>
            <a:off x="1295400" y="3738711"/>
            <a:ext cx="974725" cy="1009650"/>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rgbClr val="FF6B5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ea typeface="微软雅黑" panose="020B0503020204020204" pitchFamily="34" charset="-122"/>
            </a:endParaRPr>
          </a:p>
        </p:txBody>
      </p:sp>
      <p:sp>
        <p:nvSpPr>
          <p:cNvPr id="3081" name="MH_SubTitle_2"/>
          <p:cNvSpPr txBox="1">
            <a:spLocks noChangeArrowheads="1"/>
          </p:cNvSpPr>
          <p:nvPr>
            <p:custDataLst>
              <p:tags r:id="rId9"/>
            </p:custDataLst>
          </p:nvPr>
        </p:nvSpPr>
        <p:spPr bwMode="auto">
          <a:xfrm>
            <a:off x="2454275" y="3545036"/>
            <a:ext cx="5661025"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sz="2000" b="1" dirty="0" smtClean="0">
                <a:solidFill>
                  <a:srgbClr val="FF6B5A"/>
                </a:solidFill>
                <a:ea typeface="微软雅黑" pitchFamily="34" charset="-122"/>
              </a:rPr>
              <a:t>有利于提高企业竞争力</a:t>
            </a:r>
            <a:endParaRPr lang="zh-CN" altLang="en-US" sz="2000" b="1" dirty="0">
              <a:solidFill>
                <a:srgbClr val="FF6B5A"/>
              </a:solidFill>
              <a:ea typeface="微软雅黑" pitchFamily="34" charset="-122"/>
            </a:endParaRPr>
          </a:p>
        </p:txBody>
      </p:sp>
      <p:sp>
        <p:nvSpPr>
          <p:cNvPr id="13" name="MH_Text_2"/>
          <p:cNvSpPr txBox="1"/>
          <p:nvPr>
            <p:custDataLst>
              <p:tags r:id="rId10"/>
            </p:custDataLst>
          </p:nvPr>
        </p:nvSpPr>
        <p:spPr>
          <a:xfrm>
            <a:off x="2454275" y="4095899"/>
            <a:ext cx="5661025" cy="885825"/>
          </a:xfrm>
          <a:prstGeom prst="rect">
            <a:avLst/>
          </a:prstGeom>
          <a:noFill/>
        </p:spPr>
        <p:txBody>
          <a:bodyPr lIns="0" tIns="0" rIns="0" bIns="0">
            <a:normAutofit/>
          </a:bodyPr>
          <a:lstStyle/>
          <a:p>
            <a:pPr eaLnBrk="1" fontAlgn="auto" hangingPunct="1">
              <a:lnSpc>
                <a:spcPct val="120000"/>
              </a:lnSpc>
              <a:spcBef>
                <a:spcPts val="0"/>
              </a:spcBef>
              <a:spcAft>
                <a:spcPts val="0"/>
              </a:spcAft>
              <a:defRPr/>
            </a:pPr>
            <a:r>
              <a:rPr lang="zh-CN" altLang="en-US" sz="1600" dirty="0" smtClean="0">
                <a:solidFill>
                  <a:schemeClr val="tx1">
                    <a:lumMod val="65000"/>
                    <a:lumOff val="35000"/>
                  </a:schemeClr>
                </a:solidFill>
                <a:ea typeface="微软雅黑" panose="020B0503020204020204" pitchFamily="34" charset="-122"/>
              </a:rPr>
              <a:t>第三方支付平台提供了统一的应用接口，打破了银行间的壁垒，使企业不必与自成体系的多家银行连接，减少了支付环节、支付延迟、信用欺诈的风险，提高了交易效率。</a:t>
            </a:r>
            <a:endParaRPr lang="zh-CN" altLang="en-US" sz="1600" dirty="0">
              <a:solidFill>
                <a:schemeClr val="tx1">
                  <a:lumMod val="65000"/>
                  <a:lumOff val="35000"/>
                </a:schemeClr>
              </a:solidFill>
              <a:ea typeface="微软雅黑" panose="020B0503020204020204" pitchFamily="34" charset="-122"/>
            </a:endParaRPr>
          </a:p>
        </p:txBody>
      </p:sp>
      <p:sp>
        <p:nvSpPr>
          <p:cNvPr id="15" name="MH_Other_5"/>
          <p:cNvSpPr/>
          <p:nvPr>
            <p:custDataLst>
              <p:tags r:id="rId11"/>
            </p:custDataLst>
          </p:nvPr>
        </p:nvSpPr>
        <p:spPr>
          <a:xfrm>
            <a:off x="1430338" y="5350024"/>
            <a:ext cx="704850" cy="730250"/>
          </a:xfrm>
          <a:prstGeom prst="rect">
            <a:avLst/>
          </a:prstGeom>
          <a:solidFill>
            <a:srgbClr val="8ED5F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ea typeface="微软雅黑" panose="020B0503020204020204" pitchFamily="34" charset="-122"/>
            </a:endParaRPr>
          </a:p>
        </p:txBody>
      </p:sp>
      <p:sp>
        <p:nvSpPr>
          <p:cNvPr id="16" name="MH_Other_6"/>
          <p:cNvSpPr/>
          <p:nvPr>
            <p:custDataLst>
              <p:tags r:id="rId12"/>
            </p:custDataLst>
          </p:nvPr>
        </p:nvSpPr>
        <p:spPr>
          <a:xfrm>
            <a:off x="1295400" y="5210324"/>
            <a:ext cx="974725" cy="1008062"/>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rgbClr val="8ED5F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ea typeface="微软雅黑" panose="020B0503020204020204" pitchFamily="34" charset="-122"/>
            </a:endParaRPr>
          </a:p>
        </p:txBody>
      </p:sp>
      <p:sp>
        <p:nvSpPr>
          <p:cNvPr id="3085" name="MH_SubTitle_3"/>
          <p:cNvSpPr txBox="1">
            <a:spLocks noChangeArrowheads="1"/>
          </p:cNvSpPr>
          <p:nvPr>
            <p:custDataLst>
              <p:tags r:id="rId13"/>
            </p:custDataLst>
          </p:nvPr>
        </p:nvSpPr>
        <p:spPr bwMode="auto">
          <a:xfrm>
            <a:off x="2454275" y="5016649"/>
            <a:ext cx="5661025"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sz="2000" b="1" dirty="0" smtClean="0">
                <a:solidFill>
                  <a:srgbClr val="3CB6EC"/>
                </a:solidFill>
                <a:ea typeface="微软雅黑" pitchFamily="34" charset="-122"/>
              </a:rPr>
              <a:t>有利于提升银行的信息化水平</a:t>
            </a:r>
            <a:endParaRPr lang="zh-CN" altLang="en-US" sz="2000" b="1" dirty="0">
              <a:solidFill>
                <a:srgbClr val="3CB6EC"/>
              </a:solidFill>
              <a:ea typeface="微软雅黑" pitchFamily="34" charset="-122"/>
            </a:endParaRPr>
          </a:p>
        </p:txBody>
      </p:sp>
      <p:sp>
        <p:nvSpPr>
          <p:cNvPr id="18" name="MH_Text_3"/>
          <p:cNvSpPr txBox="1"/>
          <p:nvPr>
            <p:custDataLst>
              <p:tags r:id="rId14"/>
            </p:custDataLst>
          </p:nvPr>
        </p:nvSpPr>
        <p:spPr>
          <a:xfrm>
            <a:off x="2454275" y="5565924"/>
            <a:ext cx="5661025" cy="887412"/>
          </a:xfrm>
          <a:prstGeom prst="rect">
            <a:avLst/>
          </a:prstGeom>
          <a:noFill/>
        </p:spPr>
        <p:txBody>
          <a:bodyPr lIns="0" tIns="0" rIns="0" bIns="0">
            <a:normAutofit/>
          </a:bodyPr>
          <a:lstStyle/>
          <a:p>
            <a:pPr eaLnBrk="1" fontAlgn="auto" hangingPunct="1">
              <a:lnSpc>
                <a:spcPct val="120000"/>
              </a:lnSpc>
              <a:spcBef>
                <a:spcPts val="0"/>
              </a:spcBef>
              <a:spcAft>
                <a:spcPts val="0"/>
              </a:spcAft>
              <a:defRPr/>
            </a:pPr>
            <a:r>
              <a:rPr lang="zh-CN" altLang="en-US" sz="1600" dirty="0" smtClean="0">
                <a:solidFill>
                  <a:schemeClr val="tx1">
                    <a:lumMod val="65000"/>
                    <a:lumOff val="35000"/>
                  </a:schemeClr>
                </a:solidFill>
                <a:ea typeface="微软雅黑" panose="020B0503020204020204" pitchFamily="34" charset="-122"/>
              </a:rPr>
              <a:t>第三方支付平台依靠现代信息技术进入银行业，这对于长期处于统一管理下的我国银行业是很大的冲击。</a:t>
            </a:r>
            <a:endParaRPr lang="zh-CN" altLang="en-US" sz="1600" dirty="0">
              <a:solidFill>
                <a:schemeClr val="tx1">
                  <a:lumMod val="65000"/>
                  <a:lumOff val="35000"/>
                </a:schemeClr>
              </a:solidFill>
              <a:ea typeface="微软雅黑" panose="020B0503020204020204" pitchFamily="34" charset="-122"/>
            </a:endParaRPr>
          </a:p>
        </p:txBody>
      </p:sp>
      <p:sp>
        <p:nvSpPr>
          <p:cNvPr id="20" name="MH_Other_7"/>
          <p:cNvSpPr>
            <a:spLocks/>
          </p:cNvSpPr>
          <p:nvPr>
            <p:custDataLst>
              <p:tags r:id="rId15"/>
            </p:custDataLst>
          </p:nvPr>
        </p:nvSpPr>
        <p:spPr bwMode="auto">
          <a:xfrm>
            <a:off x="1577975" y="2576661"/>
            <a:ext cx="398463" cy="39687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sp>
        <p:nvSpPr>
          <p:cNvPr id="23" name="MH_Other_8"/>
          <p:cNvSpPr>
            <a:spLocks noChangeAspect="1"/>
          </p:cNvSpPr>
          <p:nvPr>
            <p:custDataLst>
              <p:tags r:id="rId16"/>
            </p:custDataLst>
          </p:nvPr>
        </p:nvSpPr>
        <p:spPr bwMode="auto">
          <a:xfrm>
            <a:off x="1595438" y="4046686"/>
            <a:ext cx="396875" cy="393700"/>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sp>
        <p:nvSpPr>
          <p:cNvPr id="24" name="MH_Other_9"/>
          <p:cNvSpPr>
            <a:spLocks noChangeAspect="1"/>
          </p:cNvSpPr>
          <p:nvPr>
            <p:custDataLst>
              <p:tags r:id="rId17"/>
            </p:custDataLst>
          </p:nvPr>
        </p:nvSpPr>
        <p:spPr bwMode="auto">
          <a:xfrm>
            <a:off x="1577975" y="5511949"/>
            <a:ext cx="398463" cy="398462"/>
          </a:xfrm>
          <a:custGeom>
            <a:avLst/>
            <a:gdLst>
              <a:gd name="T0" fmla="*/ 883582 w 2298700"/>
              <a:gd name="T1" fmla="*/ 1295872 h 2298700"/>
              <a:gd name="T2" fmla="*/ 899660 w 2298700"/>
              <a:gd name="T3" fmla="*/ 1824434 h 2298700"/>
              <a:gd name="T4" fmla="*/ 870674 w 2298700"/>
              <a:gd name="T5" fmla="*/ 1867800 h 2298700"/>
              <a:gd name="T6" fmla="*/ 472571 w 2298700"/>
              <a:gd name="T7" fmla="*/ 1870524 h 2298700"/>
              <a:gd name="T8" fmla="*/ 439282 w 2298700"/>
              <a:gd name="T9" fmla="*/ 1829883 h 2298700"/>
              <a:gd name="T10" fmla="*/ 450831 w 2298700"/>
              <a:gd name="T11" fmla="*/ 1299959 h 2298700"/>
              <a:gd name="T12" fmla="*/ 1168971 w 2298700"/>
              <a:gd name="T13" fmla="*/ 903287 h 2298700"/>
              <a:gd name="T14" fmla="*/ 1561900 w 2298700"/>
              <a:gd name="T15" fmla="*/ 923717 h 2298700"/>
              <a:gd name="T16" fmla="*/ 1573443 w 2298700"/>
              <a:gd name="T17" fmla="*/ 1829892 h 2298700"/>
              <a:gd name="T18" fmla="*/ 1540624 w 2298700"/>
              <a:gd name="T19" fmla="*/ 1870524 h 2298700"/>
              <a:gd name="T20" fmla="*/ 1142262 w 2298700"/>
              <a:gd name="T21" fmla="*/ 1867800 h 2298700"/>
              <a:gd name="T22" fmla="*/ 1113291 w 2298700"/>
              <a:gd name="T23" fmla="*/ 1824444 h 2298700"/>
              <a:gd name="T24" fmla="*/ 1129361 w 2298700"/>
              <a:gd name="T25" fmla="*/ 919404 h 2298700"/>
              <a:gd name="T26" fmla="*/ 2191940 w 2298700"/>
              <a:gd name="T27" fmla="*/ 450850 h 2298700"/>
              <a:gd name="T28" fmla="*/ 2238385 w 2298700"/>
              <a:gd name="T29" fmla="*/ 475582 h 2298700"/>
              <a:gd name="T30" fmla="*/ 2245636 w 2298700"/>
              <a:gd name="T31" fmla="*/ 1835358 h 2298700"/>
              <a:gd name="T32" fmla="*/ 2208706 w 2298700"/>
              <a:gd name="T33" fmla="*/ 1872115 h 2298700"/>
              <a:gd name="T34" fmla="*/ 1810633 w 2298700"/>
              <a:gd name="T35" fmla="*/ 1865309 h 2298700"/>
              <a:gd name="T36" fmla="*/ 1785938 w 2298700"/>
              <a:gd name="T37" fmla="*/ 1818568 h 2298700"/>
              <a:gd name="T38" fmla="*/ 1806329 w 2298700"/>
              <a:gd name="T39" fmla="*/ 463556 h 2298700"/>
              <a:gd name="T40" fmla="*/ 1464870 w 2298700"/>
              <a:gd name="T41" fmla="*/ 38100 h 2298700"/>
              <a:gd name="T42" fmla="*/ 1493876 w 2298700"/>
              <a:gd name="T43" fmla="*/ 48317 h 2298700"/>
              <a:gd name="T44" fmla="*/ 1512005 w 2298700"/>
              <a:gd name="T45" fmla="*/ 72609 h 2298700"/>
              <a:gd name="T46" fmla="*/ 1540105 w 2298700"/>
              <a:gd name="T47" fmla="*/ 509198 h 2298700"/>
              <a:gd name="T48" fmla="*/ 1503847 w 2298700"/>
              <a:gd name="T49" fmla="*/ 543253 h 2298700"/>
              <a:gd name="T50" fmla="*/ 1459205 w 2298700"/>
              <a:gd name="T51" fmla="*/ 535761 h 2298700"/>
              <a:gd name="T52" fmla="*/ 1437677 w 2298700"/>
              <a:gd name="T53" fmla="*/ 503749 h 2298700"/>
              <a:gd name="T54" fmla="*/ 1348845 w 2298700"/>
              <a:gd name="T55" fmla="*/ 357311 h 2298700"/>
              <a:gd name="T56" fmla="*/ 1214465 w 2298700"/>
              <a:gd name="T57" fmla="*/ 507608 h 2298700"/>
              <a:gd name="T58" fmla="*/ 1010062 w 2298700"/>
              <a:gd name="T59" fmla="*/ 669711 h 2298700"/>
              <a:gd name="T60" fmla="*/ 834212 w 2298700"/>
              <a:gd name="T61" fmla="*/ 763477 h 2298700"/>
              <a:gd name="T62" fmla="*/ 682609 w 2298700"/>
              <a:gd name="T63" fmla="*/ 817965 h 2298700"/>
              <a:gd name="T64" fmla="*/ 523528 w 2298700"/>
              <a:gd name="T65" fmla="*/ 852928 h 2298700"/>
              <a:gd name="T66" fmla="*/ 404104 w 2298700"/>
              <a:gd name="T67" fmla="*/ 862464 h 2298700"/>
              <a:gd name="T68" fmla="*/ 374191 w 2298700"/>
              <a:gd name="T69" fmla="*/ 838852 h 2298700"/>
              <a:gd name="T70" fmla="*/ 369206 w 2298700"/>
              <a:gd name="T71" fmla="*/ 795034 h 2298700"/>
              <a:gd name="T72" fmla="*/ 405237 w 2298700"/>
              <a:gd name="T73" fmla="*/ 760071 h 2298700"/>
              <a:gd name="T74" fmla="*/ 535765 w 2298700"/>
              <a:gd name="T75" fmla="*/ 742589 h 2298700"/>
              <a:gd name="T76" fmla="*/ 679890 w 2298700"/>
              <a:gd name="T77" fmla="*/ 706945 h 2298700"/>
              <a:gd name="T78" fmla="*/ 816536 w 2298700"/>
              <a:gd name="T79" fmla="*/ 654273 h 2298700"/>
              <a:gd name="T80" fmla="*/ 989667 w 2298700"/>
              <a:gd name="T81" fmla="*/ 554832 h 2298700"/>
              <a:gd name="T82" fmla="*/ 1171862 w 2298700"/>
              <a:gd name="T83" fmla="*/ 398859 h 2298700"/>
              <a:gd name="T84" fmla="*/ 1282675 w 2298700"/>
              <a:gd name="T85" fmla="*/ 267178 h 2298700"/>
              <a:gd name="T86" fmla="*/ 1087110 w 2298700"/>
              <a:gd name="T87" fmla="*/ 283979 h 2298700"/>
              <a:gd name="T88" fmla="*/ 1044054 w 2298700"/>
              <a:gd name="T89" fmla="*/ 259005 h 2298700"/>
              <a:gd name="T90" fmla="*/ 1040654 w 2298700"/>
              <a:gd name="T91" fmla="*/ 208376 h 2298700"/>
              <a:gd name="T92" fmla="*/ 1446288 w 2298700"/>
              <a:gd name="T93" fmla="*/ 40370 h 2298700"/>
              <a:gd name="T94" fmla="*/ 128386 w 2298700"/>
              <a:gd name="T95" fmla="*/ 3403 h 2298700"/>
              <a:gd name="T96" fmla="*/ 171711 w 2298700"/>
              <a:gd name="T97" fmla="*/ 26993 h 2298700"/>
              <a:gd name="T98" fmla="*/ 199157 w 2298700"/>
              <a:gd name="T99" fmla="*/ 67596 h 2298700"/>
              <a:gd name="T100" fmla="*/ 2201163 w 2298700"/>
              <a:gd name="T101" fmla="*/ 2093192 h 2298700"/>
              <a:gd name="T102" fmla="*/ 2249251 w 2298700"/>
              <a:gd name="T103" fmla="*/ 2107936 h 2298700"/>
              <a:gd name="T104" fmla="*/ 2283729 w 2298700"/>
              <a:gd name="T105" fmla="*/ 2142414 h 2298700"/>
              <a:gd name="T106" fmla="*/ 2298473 w 2298700"/>
              <a:gd name="T107" fmla="*/ 2190729 h 2298700"/>
              <a:gd name="T108" fmla="*/ 2288720 w 2298700"/>
              <a:gd name="T109" fmla="*/ 2240405 h 2298700"/>
              <a:gd name="T110" fmla="*/ 2257417 w 2298700"/>
              <a:gd name="T111" fmla="*/ 2278059 h 2298700"/>
              <a:gd name="T112" fmla="*/ 2211597 w 2298700"/>
              <a:gd name="T113" fmla="*/ 2297566 h 2298700"/>
              <a:gd name="T114" fmla="*/ 72132 w 2298700"/>
              <a:gd name="T115" fmla="*/ 2294164 h 2298700"/>
              <a:gd name="T116" fmla="*/ 29715 w 2298700"/>
              <a:gd name="T117" fmla="*/ 2268532 h 2298700"/>
              <a:gd name="T118" fmla="*/ 4537 w 2298700"/>
              <a:gd name="T119" fmla="*/ 2226568 h 2298700"/>
              <a:gd name="T120" fmla="*/ 907 w 2298700"/>
              <a:gd name="T121" fmla="*/ 87330 h 2298700"/>
              <a:gd name="T122" fmla="*/ 20188 w 2298700"/>
              <a:gd name="T123" fmla="*/ 41510 h 2298700"/>
              <a:gd name="T124" fmla="*/ 57842 w 2298700"/>
              <a:gd name="T125" fmla="*/ 10434 h 2298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98700" h="2298700">
                <a:moveTo>
                  <a:pt x="494084" y="1279525"/>
                </a:moveTo>
                <a:lnTo>
                  <a:pt x="844179" y="1279525"/>
                </a:lnTo>
                <a:lnTo>
                  <a:pt x="849841" y="1279752"/>
                </a:lnTo>
                <a:lnTo>
                  <a:pt x="855502" y="1280660"/>
                </a:lnTo>
                <a:lnTo>
                  <a:pt x="860710" y="1282023"/>
                </a:lnTo>
                <a:lnTo>
                  <a:pt x="865692" y="1283839"/>
                </a:lnTo>
                <a:lnTo>
                  <a:pt x="870674" y="1286109"/>
                </a:lnTo>
                <a:lnTo>
                  <a:pt x="875203" y="1289061"/>
                </a:lnTo>
                <a:lnTo>
                  <a:pt x="879732" y="1292467"/>
                </a:lnTo>
                <a:lnTo>
                  <a:pt x="883582" y="1295872"/>
                </a:lnTo>
                <a:lnTo>
                  <a:pt x="887205" y="1299959"/>
                </a:lnTo>
                <a:lnTo>
                  <a:pt x="890602" y="1304273"/>
                </a:lnTo>
                <a:lnTo>
                  <a:pt x="893320" y="1308814"/>
                </a:lnTo>
                <a:lnTo>
                  <a:pt x="895584" y="1313809"/>
                </a:lnTo>
                <a:lnTo>
                  <a:pt x="897396" y="1319031"/>
                </a:lnTo>
                <a:lnTo>
                  <a:pt x="898981" y="1324480"/>
                </a:lnTo>
                <a:lnTo>
                  <a:pt x="899660" y="1329702"/>
                </a:lnTo>
                <a:lnTo>
                  <a:pt x="900113" y="1335378"/>
                </a:lnTo>
                <a:lnTo>
                  <a:pt x="900113" y="1818531"/>
                </a:lnTo>
                <a:lnTo>
                  <a:pt x="899660" y="1824434"/>
                </a:lnTo>
                <a:lnTo>
                  <a:pt x="898981" y="1829883"/>
                </a:lnTo>
                <a:lnTo>
                  <a:pt x="897396" y="1835332"/>
                </a:lnTo>
                <a:lnTo>
                  <a:pt x="895584" y="1840554"/>
                </a:lnTo>
                <a:lnTo>
                  <a:pt x="893320" y="1845322"/>
                </a:lnTo>
                <a:lnTo>
                  <a:pt x="890602" y="1850090"/>
                </a:lnTo>
                <a:lnTo>
                  <a:pt x="887205" y="1854404"/>
                </a:lnTo>
                <a:lnTo>
                  <a:pt x="883582" y="1858264"/>
                </a:lnTo>
                <a:lnTo>
                  <a:pt x="879732" y="1861897"/>
                </a:lnTo>
                <a:lnTo>
                  <a:pt x="875203" y="1865302"/>
                </a:lnTo>
                <a:lnTo>
                  <a:pt x="870674" y="1867800"/>
                </a:lnTo>
                <a:lnTo>
                  <a:pt x="865692" y="1870524"/>
                </a:lnTo>
                <a:lnTo>
                  <a:pt x="860710" y="1872114"/>
                </a:lnTo>
                <a:lnTo>
                  <a:pt x="855502" y="1873476"/>
                </a:lnTo>
                <a:lnTo>
                  <a:pt x="849841" y="1874611"/>
                </a:lnTo>
                <a:lnTo>
                  <a:pt x="844179" y="1874838"/>
                </a:lnTo>
                <a:lnTo>
                  <a:pt x="494084" y="1874838"/>
                </a:lnTo>
                <a:lnTo>
                  <a:pt x="488423" y="1874611"/>
                </a:lnTo>
                <a:lnTo>
                  <a:pt x="482761" y="1873476"/>
                </a:lnTo>
                <a:lnTo>
                  <a:pt x="477326" y="1872114"/>
                </a:lnTo>
                <a:lnTo>
                  <a:pt x="472571" y="1870524"/>
                </a:lnTo>
                <a:lnTo>
                  <a:pt x="467589" y="1867800"/>
                </a:lnTo>
                <a:lnTo>
                  <a:pt x="463060" y="1865302"/>
                </a:lnTo>
                <a:lnTo>
                  <a:pt x="458531" y="1861897"/>
                </a:lnTo>
                <a:lnTo>
                  <a:pt x="454455" y="1858264"/>
                </a:lnTo>
                <a:lnTo>
                  <a:pt x="450831" y="1854404"/>
                </a:lnTo>
                <a:lnTo>
                  <a:pt x="447661" y="1850090"/>
                </a:lnTo>
                <a:lnTo>
                  <a:pt x="444944" y="1845322"/>
                </a:lnTo>
                <a:lnTo>
                  <a:pt x="442679" y="1840554"/>
                </a:lnTo>
                <a:lnTo>
                  <a:pt x="440868" y="1835332"/>
                </a:lnTo>
                <a:lnTo>
                  <a:pt x="439282" y="1829883"/>
                </a:lnTo>
                <a:lnTo>
                  <a:pt x="438603" y="1824434"/>
                </a:lnTo>
                <a:lnTo>
                  <a:pt x="438150" y="1818531"/>
                </a:lnTo>
                <a:lnTo>
                  <a:pt x="438150" y="1335378"/>
                </a:lnTo>
                <a:lnTo>
                  <a:pt x="438603" y="1329702"/>
                </a:lnTo>
                <a:lnTo>
                  <a:pt x="439282" y="1324480"/>
                </a:lnTo>
                <a:lnTo>
                  <a:pt x="440868" y="1319031"/>
                </a:lnTo>
                <a:lnTo>
                  <a:pt x="442679" y="1313809"/>
                </a:lnTo>
                <a:lnTo>
                  <a:pt x="444944" y="1308814"/>
                </a:lnTo>
                <a:lnTo>
                  <a:pt x="447661" y="1304273"/>
                </a:lnTo>
                <a:lnTo>
                  <a:pt x="450831" y="1299959"/>
                </a:lnTo>
                <a:lnTo>
                  <a:pt x="454455" y="1295872"/>
                </a:lnTo>
                <a:lnTo>
                  <a:pt x="458531" y="1292467"/>
                </a:lnTo>
                <a:lnTo>
                  <a:pt x="463060" y="1289061"/>
                </a:lnTo>
                <a:lnTo>
                  <a:pt x="467589" y="1286109"/>
                </a:lnTo>
                <a:lnTo>
                  <a:pt x="472571" y="1283839"/>
                </a:lnTo>
                <a:lnTo>
                  <a:pt x="477326" y="1282023"/>
                </a:lnTo>
                <a:lnTo>
                  <a:pt x="482761" y="1280660"/>
                </a:lnTo>
                <a:lnTo>
                  <a:pt x="488423" y="1279752"/>
                </a:lnTo>
                <a:lnTo>
                  <a:pt x="494084" y="1279525"/>
                </a:lnTo>
                <a:close/>
                <a:moveTo>
                  <a:pt x="1168971" y="903287"/>
                </a:moveTo>
                <a:lnTo>
                  <a:pt x="1518668" y="903287"/>
                </a:lnTo>
                <a:lnTo>
                  <a:pt x="1524553" y="903514"/>
                </a:lnTo>
                <a:lnTo>
                  <a:pt x="1529985" y="904195"/>
                </a:lnTo>
                <a:lnTo>
                  <a:pt x="1535418" y="905557"/>
                </a:lnTo>
                <a:lnTo>
                  <a:pt x="1540624" y="907600"/>
                </a:lnTo>
                <a:lnTo>
                  <a:pt x="1545377" y="909870"/>
                </a:lnTo>
                <a:lnTo>
                  <a:pt x="1550130" y="912821"/>
                </a:lnTo>
                <a:lnTo>
                  <a:pt x="1554430" y="915999"/>
                </a:lnTo>
                <a:lnTo>
                  <a:pt x="1558278" y="919404"/>
                </a:lnTo>
                <a:lnTo>
                  <a:pt x="1561900" y="923717"/>
                </a:lnTo>
                <a:lnTo>
                  <a:pt x="1565295" y="927803"/>
                </a:lnTo>
                <a:lnTo>
                  <a:pt x="1567784" y="932343"/>
                </a:lnTo>
                <a:lnTo>
                  <a:pt x="1570274" y="937337"/>
                </a:lnTo>
                <a:lnTo>
                  <a:pt x="1572085" y="942558"/>
                </a:lnTo>
                <a:lnTo>
                  <a:pt x="1573443" y="948006"/>
                </a:lnTo>
                <a:lnTo>
                  <a:pt x="1574575" y="953681"/>
                </a:lnTo>
                <a:lnTo>
                  <a:pt x="1574801" y="959355"/>
                </a:lnTo>
                <a:lnTo>
                  <a:pt x="1574801" y="1818542"/>
                </a:lnTo>
                <a:lnTo>
                  <a:pt x="1574575" y="1824444"/>
                </a:lnTo>
                <a:lnTo>
                  <a:pt x="1573443" y="1829892"/>
                </a:lnTo>
                <a:lnTo>
                  <a:pt x="1572085" y="1835340"/>
                </a:lnTo>
                <a:lnTo>
                  <a:pt x="1570274" y="1840560"/>
                </a:lnTo>
                <a:lnTo>
                  <a:pt x="1567784" y="1845327"/>
                </a:lnTo>
                <a:lnTo>
                  <a:pt x="1565295" y="1850094"/>
                </a:lnTo>
                <a:lnTo>
                  <a:pt x="1561900" y="1854407"/>
                </a:lnTo>
                <a:lnTo>
                  <a:pt x="1558278" y="1858266"/>
                </a:lnTo>
                <a:lnTo>
                  <a:pt x="1554430" y="1861898"/>
                </a:lnTo>
                <a:lnTo>
                  <a:pt x="1550130" y="1865303"/>
                </a:lnTo>
                <a:lnTo>
                  <a:pt x="1545377" y="1867800"/>
                </a:lnTo>
                <a:lnTo>
                  <a:pt x="1540624" y="1870524"/>
                </a:lnTo>
                <a:lnTo>
                  <a:pt x="1535418" y="1872113"/>
                </a:lnTo>
                <a:lnTo>
                  <a:pt x="1529985" y="1873475"/>
                </a:lnTo>
                <a:lnTo>
                  <a:pt x="1524553" y="1874610"/>
                </a:lnTo>
                <a:lnTo>
                  <a:pt x="1518668" y="1874837"/>
                </a:lnTo>
                <a:lnTo>
                  <a:pt x="1168971" y="1874837"/>
                </a:lnTo>
                <a:lnTo>
                  <a:pt x="1163312" y="1874610"/>
                </a:lnTo>
                <a:lnTo>
                  <a:pt x="1157654" y="1873475"/>
                </a:lnTo>
                <a:lnTo>
                  <a:pt x="1152221" y="1872113"/>
                </a:lnTo>
                <a:lnTo>
                  <a:pt x="1147242" y="1870524"/>
                </a:lnTo>
                <a:lnTo>
                  <a:pt x="1142262" y="1867800"/>
                </a:lnTo>
                <a:lnTo>
                  <a:pt x="1137736" y="1865303"/>
                </a:lnTo>
                <a:lnTo>
                  <a:pt x="1133435" y="1861898"/>
                </a:lnTo>
                <a:lnTo>
                  <a:pt x="1129361" y="1858266"/>
                </a:lnTo>
                <a:lnTo>
                  <a:pt x="1125740" y="1854407"/>
                </a:lnTo>
                <a:lnTo>
                  <a:pt x="1122797" y="1850094"/>
                </a:lnTo>
                <a:lnTo>
                  <a:pt x="1119855" y="1845327"/>
                </a:lnTo>
                <a:lnTo>
                  <a:pt x="1117365" y="1840560"/>
                </a:lnTo>
                <a:lnTo>
                  <a:pt x="1115554" y="1835340"/>
                </a:lnTo>
                <a:lnTo>
                  <a:pt x="1114196" y="1829892"/>
                </a:lnTo>
                <a:lnTo>
                  <a:pt x="1113291" y="1824444"/>
                </a:lnTo>
                <a:lnTo>
                  <a:pt x="1112838" y="1818542"/>
                </a:lnTo>
                <a:lnTo>
                  <a:pt x="1112838" y="959355"/>
                </a:lnTo>
                <a:lnTo>
                  <a:pt x="1113291" y="953681"/>
                </a:lnTo>
                <a:lnTo>
                  <a:pt x="1114196" y="948006"/>
                </a:lnTo>
                <a:lnTo>
                  <a:pt x="1115554" y="942558"/>
                </a:lnTo>
                <a:lnTo>
                  <a:pt x="1117365" y="937337"/>
                </a:lnTo>
                <a:lnTo>
                  <a:pt x="1119855" y="932343"/>
                </a:lnTo>
                <a:lnTo>
                  <a:pt x="1122797" y="927803"/>
                </a:lnTo>
                <a:lnTo>
                  <a:pt x="1125740" y="923717"/>
                </a:lnTo>
                <a:lnTo>
                  <a:pt x="1129361" y="919404"/>
                </a:lnTo>
                <a:lnTo>
                  <a:pt x="1133435" y="915999"/>
                </a:lnTo>
                <a:lnTo>
                  <a:pt x="1137736" y="912821"/>
                </a:lnTo>
                <a:lnTo>
                  <a:pt x="1142262" y="909870"/>
                </a:lnTo>
                <a:lnTo>
                  <a:pt x="1147242" y="907600"/>
                </a:lnTo>
                <a:lnTo>
                  <a:pt x="1152221" y="905557"/>
                </a:lnTo>
                <a:lnTo>
                  <a:pt x="1157654" y="904195"/>
                </a:lnTo>
                <a:lnTo>
                  <a:pt x="1163312" y="903514"/>
                </a:lnTo>
                <a:lnTo>
                  <a:pt x="1168971" y="903287"/>
                </a:lnTo>
                <a:close/>
                <a:moveTo>
                  <a:pt x="1841899" y="450850"/>
                </a:moveTo>
                <a:lnTo>
                  <a:pt x="2191940" y="450850"/>
                </a:lnTo>
                <a:lnTo>
                  <a:pt x="2197604" y="451077"/>
                </a:lnTo>
                <a:lnTo>
                  <a:pt x="2203268" y="451985"/>
                </a:lnTo>
                <a:lnTo>
                  <a:pt x="2208706" y="453573"/>
                </a:lnTo>
                <a:lnTo>
                  <a:pt x="2213917" y="455388"/>
                </a:lnTo>
                <a:lnTo>
                  <a:pt x="2218674" y="457657"/>
                </a:lnTo>
                <a:lnTo>
                  <a:pt x="2223206" y="460380"/>
                </a:lnTo>
                <a:lnTo>
                  <a:pt x="2227510" y="463556"/>
                </a:lnTo>
                <a:lnTo>
                  <a:pt x="2231589" y="467186"/>
                </a:lnTo>
                <a:lnTo>
                  <a:pt x="2235214" y="471271"/>
                </a:lnTo>
                <a:lnTo>
                  <a:pt x="2238385" y="475582"/>
                </a:lnTo>
                <a:lnTo>
                  <a:pt x="2241104" y="480119"/>
                </a:lnTo>
                <a:lnTo>
                  <a:pt x="2243596" y="484884"/>
                </a:lnTo>
                <a:lnTo>
                  <a:pt x="2245636" y="490103"/>
                </a:lnTo>
                <a:lnTo>
                  <a:pt x="2246768" y="495548"/>
                </a:lnTo>
                <a:lnTo>
                  <a:pt x="2247675" y="501221"/>
                </a:lnTo>
                <a:lnTo>
                  <a:pt x="2247901" y="506893"/>
                </a:lnTo>
                <a:lnTo>
                  <a:pt x="2247901" y="1818568"/>
                </a:lnTo>
                <a:lnTo>
                  <a:pt x="2247675" y="1824468"/>
                </a:lnTo>
                <a:lnTo>
                  <a:pt x="2246768" y="1829913"/>
                </a:lnTo>
                <a:lnTo>
                  <a:pt x="2245636" y="1835358"/>
                </a:lnTo>
                <a:lnTo>
                  <a:pt x="2243596" y="1840577"/>
                </a:lnTo>
                <a:lnTo>
                  <a:pt x="2241104" y="1845342"/>
                </a:lnTo>
                <a:lnTo>
                  <a:pt x="2238385" y="1850107"/>
                </a:lnTo>
                <a:lnTo>
                  <a:pt x="2235214" y="1854418"/>
                </a:lnTo>
                <a:lnTo>
                  <a:pt x="2231589" y="1858275"/>
                </a:lnTo>
                <a:lnTo>
                  <a:pt x="2227510" y="1861905"/>
                </a:lnTo>
                <a:lnTo>
                  <a:pt x="2223206" y="1865309"/>
                </a:lnTo>
                <a:lnTo>
                  <a:pt x="2218674" y="1867804"/>
                </a:lnTo>
                <a:lnTo>
                  <a:pt x="2213917" y="1870527"/>
                </a:lnTo>
                <a:lnTo>
                  <a:pt x="2208706" y="1872115"/>
                </a:lnTo>
                <a:lnTo>
                  <a:pt x="2203268" y="1873477"/>
                </a:lnTo>
                <a:lnTo>
                  <a:pt x="2197604" y="1874611"/>
                </a:lnTo>
                <a:lnTo>
                  <a:pt x="2191940" y="1874838"/>
                </a:lnTo>
                <a:lnTo>
                  <a:pt x="1841899" y="1874838"/>
                </a:lnTo>
                <a:lnTo>
                  <a:pt x="1836235" y="1874611"/>
                </a:lnTo>
                <a:lnTo>
                  <a:pt x="1830798" y="1873477"/>
                </a:lnTo>
                <a:lnTo>
                  <a:pt x="1825360" y="1872115"/>
                </a:lnTo>
                <a:lnTo>
                  <a:pt x="1820149" y="1870527"/>
                </a:lnTo>
                <a:lnTo>
                  <a:pt x="1815165" y="1867804"/>
                </a:lnTo>
                <a:lnTo>
                  <a:pt x="1810633" y="1865309"/>
                </a:lnTo>
                <a:lnTo>
                  <a:pt x="1806329" y="1861905"/>
                </a:lnTo>
                <a:lnTo>
                  <a:pt x="1802477" y="1858275"/>
                </a:lnTo>
                <a:lnTo>
                  <a:pt x="1798852" y="1854418"/>
                </a:lnTo>
                <a:lnTo>
                  <a:pt x="1795454" y="1850107"/>
                </a:lnTo>
                <a:lnTo>
                  <a:pt x="1792508" y="1845342"/>
                </a:lnTo>
                <a:lnTo>
                  <a:pt x="1790243" y="1840577"/>
                </a:lnTo>
                <a:lnTo>
                  <a:pt x="1788430" y="1835358"/>
                </a:lnTo>
                <a:lnTo>
                  <a:pt x="1786844" y="1829913"/>
                </a:lnTo>
                <a:lnTo>
                  <a:pt x="1786165" y="1824468"/>
                </a:lnTo>
                <a:lnTo>
                  <a:pt x="1785938" y="1818568"/>
                </a:lnTo>
                <a:lnTo>
                  <a:pt x="1785938" y="506893"/>
                </a:lnTo>
                <a:lnTo>
                  <a:pt x="1786165" y="501221"/>
                </a:lnTo>
                <a:lnTo>
                  <a:pt x="1786844" y="495548"/>
                </a:lnTo>
                <a:lnTo>
                  <a:pt x="1788430" y="490103"/>
                </a:lnTo>
                <a:lnTo>
                  <a:pt x="1790243" y="484884"/>
                </a:lnTo>
                <a:lnTo>
                  <a:pt x="1792508" y="480119"/>
                </a:lnTo>
                <a:lnTo>
                  <a:pt x="1795454" y="475582"/>
                </a:lnTo>
                <a:lnTo>
                  <a:pt x="1798852" y="471271"/>
                </a:lnTo>
                <a:lnTo>
                  <a:pt x="1802477" y="467186"/>
                </a:lnTo>
                <a:lnTo>
                  <a:pt x="1806329" y="463556"/>
                </a:lnTo>
                <a:lnTo>
                  <a:pt x="1810633" y="460380"/>
                </a:lnTo>
                <a:lnTo>
                  <a:pt x="1815165" y="457657"/>
                </a:lnTo>
                <a:lnTo>
                  <a:pt x="1820149" y="455388"/>
                </a:lnTo>
                <a:lnTo>
                  <a:pt x="1825360" y="453573"/>
                </a:lnTo>
                <a:lnTo>
                  <a:pt x="1830798" y="451985"/>
                </a:lnTo>
                <a:lnTo>
                  <a:pt x="1836235" y="451077"/>
                </a:lnTo>
                <a:lnTo>
                  <a:pt x="1841899" y="450850"/>
                </a:lnTo>
                <a:close/>
                <a:moveTo>
                  <a:pt x="1458752" y="38100"/>
                </a:moveTo>
                <a:lnTo>
                  <a:pt x="1461698" y="38100"/>
                </a:lnTo>
                <a:lnTo>
                  <a:pt x="1464870" y="38100"/>
                </a:lnTo>
                <a:lnTo>
                  <a:pt x="1468043" y="38327"/>
                </a:lnTo>
                <a:lnTo>
                  <a:pt x="1470989" y="38554"/>
                </a:lnTo>
                <a:lnTo>
                  <a:pt x="1473935" y="39235"/>
                </a:lnTo>
                <a:lnTo>
                  <a:pt x="1477107" y="40143"/>
                </a:lnTo>
                <a:lnTo>
                  <a:pt x="1479827" y="40825"/>
                </a:lnTo>
                <a:lnTo>
                  <a:pt x="1482773" y="42187"/>
                </a:lnTo>
                <a:lnTo>
                  <a:pt x="1485718" y="43322"/>
                </a:lnTo>
                <a:lnTo>
                  <a:pt x="1488438" y="44684"/>
                </a:lnTo>
                <a:lnTo>
                  <a:pt x="1491157" y="46500"/>
                </a:lnTo>
                <a:lnTo>
                  <a:pt x="1493876" y="48317"/>
                </a:lnTo>
                <a:lnTo>
                  <a:pt x="1496143" y="50133"/>
                </a:lnTo>
                <a:lnTo>
                  <a:pt x="1498409" y="52176"/>
                </a:lnTo>
                <a:lnTo>
                  <a:pt x="1500675" y="54447"/>
                </a:lnTo>
                <a:lnTo>
                  <a:pt x="1502714" y="56490"/>
                </a:lnTo>
                <a:lnTo>
                  <a:pt x="1504754" y="59214"/>
                </a:lnTo>
                <a:lnTo>
                  <a:pt x="1506567" y="61485"/>
                </a:lnTo>
                <a:lnTo>
                  <a:pt x="1508153" y="64436"/>
                </a:lnTo>
                <a:lnTo>
                  <a:pt x="1509739" y="66934"/>
                </a:lnTo>
                <a:lnTo>
                  <a:pt x="1511099" y="69658"/>
                </a:lnTo>
                <a:lnTo>
                  <a:pt x="1512005" y="72609"/>
                </a:lnTo>
                <a:lnTo>
                  <a:pt x="1513138" y="75334"/>
                </a:lnTo>
                <a:lnTo>
                  <a:pt x="1514045" y="78512"/>
                </a:lnTo>
                <a:lnTo>
                  <a:pt x="1514725" y="81691"/>
                </a:lnTo>
                <a:lnTo>
                  <a:pt x="1515178" y="84642"/>
                </a:lnTo>
                <a:lnTo>
                  <a:pt x="1515405" y="87821"/>
                </a:lnTo>
                <a:lnTo>
                  <a:pt x="1543051" y="488083"/>
                </a:lnTo>
                <a:lnTo>
                  <a:pt x="1543051" y="493305"/>
                </a:lnTo>
                <a:lnTo>
                  <a:pt x="1542371" y="498754"/>
                </a:lnTo>
                <a:lnTo>
                  <a:pt x="1541691" y="503976"/>
                </a:lnTo>
                <a:lnTo>
                  <a:pt x="1540105" y="509198"/>
                </a:lnTo>
                <a:lnTo>
                  <a:pt x="1538066" y="513965"/>
                </a:lnTo>
                <a:lnTo>
                  <a:pt x="1535800" y="518506"/>
                </a:lnTo>
                <a:lnTo>
                  <a:pt x="1532854" y="522820"/>
                </a:lnTo>
                <a:lnTo>
                  <a:pt x="1529908" y="526906"/>
                </a:lnTo>
                <a:lnTo>
                  <a:pt x="1526282" y="530539"/>
                </a:lnTo>
                <a:lnTo>
                  <a:pt x="1522429" y="533944"/>
                </a:lnTo>
                <a:lnTo>
                  <a:pt x="1518350" y="537123"/>
                </a:lnTo>
                <a:lnTo>
                  <a:pt x="1513592" y="539620"/>
                </a:lnTo>
                <a:lnTo>
                  <a:pt x="1509059" y="541663"/>
                </a:lnTo>
                <a:lnTo>
                  <a:pt x="1503847" y="543253"/>
                </a:lnTo>
                <a:lnTo>
                  <a:pt x="1498635" y="544615"/>
                </a:lnTo>
                <a:lnTo>
                  <a:pt x="1493197" y="545069"/>
                </a:lnTo>
                <a:lnTo>
                  <a:pt x="1488211" y="545296"/>
                </a:lnTo>
                <a:lnTo>
                  <a:pt x="1482999" y="544842"/>
                </a:lnTo>
                <a:lnTo>
                  <a:pt x="1478014" y="543934"/>
                </a:lnTo>
                <a:lnTo>
                  <a:pt x="1473481" y="542799"/>
                </a:lnTo>
                <a:lnTo>
                  <a:pt x="1469629" y="541437"/>
                </a:lnTo>
                <a:lnTo>
                  <a:pt x="1466003" y="539847"/>
                </a:lnTo>
                <a:lnTo>
                  <a:pt x="1462604" y="537804"/>
                </a:lnTo>
                <a:lnTo>
                  <a:pt x="1459205" y="535761"/>
                </a:lnTo>
                <a:lnTo>
                  <a:pt x="1456032" y="533490"/>
                </a:lnTo>
                <a:lnTo>
                  <a:pt x="1453086" y="530766"/>
                </a:lnTo>
                <a:lnTo>
                  <a:pt x="1450367" y="528041"/>
                </a:lnTo>
                <a:lnTo>
                  <a:pt x="1447874" y="525090"/>
                </a:lnTo>
                <a:lnTo>
                  <a:pt x="1445382" y="522139"/>
                </a:lnTo>
                <a:lnTo>
                  <a:pt x="1443342" y="518733"/>
                </a:lnTo>
                <a:lnTo>
                  <a:pt x="1441529" y="515100"/>
                </a:lnTo>
                <a:lnTo>
                  <a:pt x="1439943" y="511468"/>
                </a:lnTo>
                <a:lnTo>
                  <a:pt x="1438583" y="507608"/>
                </a:lnTo>
                <a:lnTo>
                  <a:pt x="1437677" y="503749"/>
                </a:lnTo>
                <a:lnTo>
                  <a:pt x="1436770" y="499662"/>
                </a:lnTo>
                <a:lnTo>
                  <a:pt x="1436317" y="495348"/>
                </a:lnTo>
                <a:lnTo>
                  <a:pt x="1419775" y="256735"/>
                </a:lnTo>
                <a:lnTo>
                  <a:pt x="1404592" y="280119"/>
                </a:lnTo>
                <a:lnTo>
                  <a:pt x="1396434" y="292606"/>
                </a:lnTo>
                <a:lnTo>
                  <a:pt x="1387596" y="304866"/>
                </a:lnTo>
                <a:lnTo>
                  <a:pt x="1378531" y="317580"/>
                </a:lnTo>
                <a:lnTo>
                  <a:pt x="1369014" y="330748"/>
                </a:lnTo>
                <a:lnTo>
                  <a:pt x="1359270" y="343916"/>
                </a:lnTo>
                <a:lnTo>
                  <a:pt x="1348845" y="357311"/>
                </a:lnTo>
                <a:lnTo>
                  <a:pt x="1338421" y="370933"/>
                </a:lnTo>
                <a:lnTo>
                  <a:pt x="1327317" y="384782"/>
                </a:lnTo>
                <a:lnTo>
                  <a:pt x="1315760" y="398632"/>
                </a:lnTo>
                <a:lnTo>
                  <a:pt x="1303750" y="412935"/>
                </a:lnTo>
                <a:lnTo>
                  <a:pt x="1291513" y="426784"/>
                </a:lnTo>
                <a:lnTo>
                  <a:pt x="1278823" y="441314"/>
                </a:lnTo>
                <a:lnTo>
                  <a:pt x="1265679" y="455390"/>
                </a:lnTo>
                <a:lnTo>
                  <a:pt x="1252082" y="469920"/>
                </a:lnTo>
                <a:lnTo>
                  <a:pt x="1233500" y="488991"/>
                </a:lnTo>
                <a:lnTo>
                  <a:pt x="1214465" y="507608"/>
                </a:lnTo>
                <a:lnTo>
                  <a:pt x="1195430" y="525998"/>
                </a:lnTo>
                <a:lnTo>
                  <a:pt x="1175715" y="543707"/>
                </a:lnTo>
                <a:lnTo>
                  <a:pt x="1156226" y="560961"/>
                </a:lnTo>
                <a:lnTo>
                  <a:pt x="1136058" y="577762"/>
                </a:lnTo>
                <a:lnTo>
                  <a:pt x="1115663" y="594336"/>
                </a:lnTo>
                <a:lnTo>
                  <a:pt x="1095041" y="610455"/>
                </a:lnTo>
                <a:lnTo>
                  <a:pt x="1074193" y="625893"/>
                </a:lnTo>
                <a:lnTo>
                  <a:pt x="1053118" y="641105"/>
                </a:lnTo>
                <a:lnTo>
                  <a:pt x="1031590" y="655408"/>
                </a:lnTo>
                <a:lnTo>
                  <a:pt x="1010062" y="669711"/>
                </a:lnTo>
                <a:lnTo>
                  <a:pt x="988081" y="683333"/>
                </a:lnTo>
                <a:lnTo>
                  <a:pt x="966099" y="696501"/>
                </a:lnTo>
                <a:lnTo>
                  <a:pt x="943891" y="709442"/>
                </a:lnTo>
                <a:lnTo>
                  <a:pt x="921004" y="721702"/>
                </a:lnTo>
                <a:lnTo>
                  <a:pt x="906954" y="729194"/>
                </a:lnTo>
                <a:lnTo>
                  <a:pt x="892451" y="736232"/>
                </a:lnTo>
                <a:lnTo>
                  <a:pt x="878174" y="743497"/>
                </a:lnTo>
                <a:lnTo>
                  <a:pt x="863671" y="750309"/>
                </a:lnTo>
                <a:lnTo>
                  <a:pt x="848941" y="756893"/>
                </a:lnTo>
                <a:lnTo>
                  <a:pt x="834212" y="763477"/>
                </a:lnTo>
                <a:lnTo>
                  <a:pt x="819482" y="769834"/>
                </a:lnTo>
                <a:lnTo>
                  <a:pt x="804526" y="775736"/>
                </a:lnTo>
                <a:lnTo>
                  <a:pt x="789569" y="781866"/>
                </a:lnTo>
                <a:lnTo>
                  <a:pt x="774613" y="787542"/>
                </a:lnTo>
                <a:lnTo>
                  <a:pt x="759430" y="793218"/>
                </a:lnTo>
                <a:lnTo>
                  <a:pt x="744247" y="798440"/>
                </a:lnTo>
                <a:lnTo>
                  <a:pt x="729064" y="803435"/>
                </a:lnTo>
                <a:lnTo>
                  <a:pt x="713655" y="808657"/>
                </a:lnTo>
                <a:lnTo>
                  <a:pt x="698472" y="813197"/>
                </a:lnTo>
                <a:lnTo>
                  <a:pt x="682609" y="817965"/>
                </a:lnTo>
                <a:lnTo>
                  <a:pt x="667199" y="822279"/>
                </a:lnTo>
                <a:lnTo>
                  <a:pt x="651563" y="826365"/>
                </a:lnTo>
                <a:lnTo>
                  <a:pt x="635701" y="830452"/>
                </a:lnTo>
                <a:lnTo>
                  <a:pt x="620064" y="834084"/>
                </a:lnTo>
                <a:lnTo>
                  <a:pt x="604202" y="837717"/>
                </a:lnTo>
                <a:lnTo>
                  <a:pt x="588112" y="841350"/>
                </a:lnTo>
                <a:lnTo>
                  <a:pt x="572249" y="844528"/>
                </a:lnTo>
                <a:lnTo>
                  <a:pt x="555933" y="847479"/>
                </a:lnTo>
                <a:lnTo>
                  <a:pt x="539618" y="850431"/>
                </a:lnTo>
                <a:lnTo>
                  <a:pt x="523528" y="852928"/>
                </a:lnTo>
                <a:lnTo>
                  <a:pt x="507212" y="855653"/>
                </a:lnTo>
                <a:lnTo>
                  <a:pt x="490896" y="857923"/>
                </a:lnTo>
                <a:lnTo>
                  <a:pt x="474353" y="859966"/>
                </a:lnTo>
                <a:lnTo>
                  <a:pt x="458037" y="861783"/>
                </a:lnTo>
                <a:lnTo>
                  <a:pt x="441268" y="863372"/>
                </a:lnTo>
                <a:lnTo>
                  <a:pt x="424726" y="864961"/>
                </a:lnTo>
                <a:lnTo>
                  <a:pt x="419287" y="865188"/>
                </a:lnTo>
                <a:lnTo>
                  <a:pt x="414075" y="864734"/>
                </a:lnTo>
                <a:lnTo>
                  <a:pt x="409089" y="863826"/>
                </a:lnTo>
                <a:lnTo>
                  <a:pt x="404104" y="862464"/>
                </a:lnTo>
                <a:lnTo>
                  <a:pt x="400252" y="861329"/>
                </a:lnTo>
                <a:lnTo>
                  <a:pt x="396626" y="859739"/>
                </a:lnTo>
                <a:lnTo>
                  <a:pt x="393227" y="857923"/>
                </a:lnTo>
                <a:lnTo>
                  <a:pt x="389827" y="855880"/>
                </a:lnTo>
                <a:lnTo>
                  <a:pt x="386882" y="853609"/>
                </a:lnTo>
                <a:lnTo>
                  <a:pt x="383936" y="850885"/>
                </a:lnTo>
                <a:lnTo>
                  <a:pt x="381216" y="848161"/>
                </a:lnTo>
                <a:lnTo>
                  <a:pt x="378497" y="845209"/>
                </a:lnTo>
                <a:lnTo>
                  <a:pt x="376231" y="842258"/>
                </a:lnTo>
                <a:lnTo>
                  <a:pt x="374191" y="838852"/>
                </a:lnTo>
                <a:lnTo>
                  <a:pt x="372378" y="835447"/>
                </a:lnTo>
                <a:lnTo>
                  <a:pt x="370566" y="831814"/>
                </a:lnTo>
                <a:lnTo>
                  <a:pt x="369206" y="827955"/>
                </a:lnTo>
                <a:lnTo>
                  <a:pt x="368299" y="824095"/>
                </a:lnTo>
                <a:lnTo>
                  <a:pt x="367620" y="820008"/>
                </a:lnTo>
                <a:lnTo>
                  <a:pt x="366940" y="815922"/>
                </a:lnTo>
                <a:lnTo>
                  <a:pt x="366713" y="810473"/>
                </a:lnTo>
                <a:lnTo>
                  <a:pt x="367167" y="805024"/>
                </a:lnTo>
                <a:lnTo>
                  <a:pt x="368073" y="799802"/>
                </a:lnTo>
                <a:lnTo>
                  <a:pt x="369206" y="795034"/>
                </a:lnTo>
                <a:lnTo>
                  <a:pt x="371472" y="790040"/>
                </a:lnTo>
                <a:lnTo>
                  <a:pt x="373738" y="785272"/>
                </a:lnTo>
                <a:lnTo>
                  <a:pt x="376231" y="780958"/>
                </a:lnTo>
                <a:lnTo>
                  <a:pt x="379403" y="776872"/>
                </a:lnTo>
                <a:lnTo>
                  <a:pt x="383029" y="773239"/>
                </a:lnTo>
                <a:lnTo>
                  <a:pt x="386882" y="769607"/>
                </a:lnTo>
                <a:lnTo>
                  <a:pt x="390961" y="766882"/>
                </a:lnTo>
                <a:lnTo>
                  <a:pt x="395266" y="763931"/>
                </a:lnTo>
                <a:lnTo>
                  <a:pt x="400252" y="761887"/>
                </a:lnTo>
                <a:lnTo>
                  <a:pt x="405237" y="760071"/>
                </a:lnTo>
                <a:lnTo>
                  <a:pt x="410222" y="758709"/>
                </a:lnTo>
                <a:lnTo>
                  <a:pt x="415661" y="758255"/>
                </a:lnTo>
                <a:lnTo>
                  <a:pt x="431071" y="756666"/>
                </a:lnTo>
                <a:lnTo>
                  <a:pt x="446027" y="755076"/>
                </a:lnTo>
                <a:lnTo>
                  <a:pt x="461210" y="753714"/>
                </a:lnTo>
                <a:lnTo>
                  <a:pt x="476166" y="751898"/>
                </a:lnTo>
                <a:lnTo>
                  <a:pt x="491123" y="749854"/>
                </a:lnTo>
                <a:lnTo>
                  <a:pt x="506079" y="747357"/>
                </a:lnTo>
                <a:lnTo>
                  <a:pt x="521035" y="745087"/>
                </a:lnTo>
                <a:lnTo>
                  <a:pt x="535765" y="742589"/>
                </a:lnTo>
                <a:lnTo>
                  <a:pt x="550495" y="739638"/>
                </a:lnTo>
                <a:lnTo>
                  <a:pt x="565224" y="736913"/>
                </a:lnTo>
                <a:lnTo>
                  <a:pt x="579728" y="733735"/>
                </a:lnTo>
                <a:lnTo>
                  <a:pt x="594231" y="730329"/>
                </a:lnTo>
                <a:lnTo>
                  <a:pt x="608734" y="726697"/>
                </a:lnTo>
                <a:lnTo>
                  <a:pt x="623010" y="723064"/>
                </a:lnTo>
                <a:lnTo>
                  <a:pt x="637287" y="719432"/>
                </a:lnTo>
                <a:lnTo>
                  <a:pt x="651563" y="715345"/>
                </a:lnTo>
                <a:lnTo>
                  <a:pt x="665613" y="711259"/>
                </a:lnTo>
                <a:lnTo>
                  <a:pt x="679890" y="706945"/>
                </a:lnTo>
                <a:lnTo>
                  <a:pt x="693713" y="702404"/>
                </a:lnTo>
                <a:lnTo>
                  <a:pt x="707763" y="697864"/>
                </a:lnTo>
                <a:lnTo>
                  <a:pt x="721586" y="692869"/>
                </a:lnTo>
                <a:lnTo>
                  <a:pt x="735183" y="687874"/>
                </a:lnTo>
                <a:lnTo>
                  <a:pt x="749233" y="682652"/>
                </a:lnTo>
                <a:lnTo>
                  <a:pt x="762603" y="677430"/>
                </a:lnTo>
                <a:lnTo>
                  <a:pt x="776199" y="671755"/>
                </a:lnTo>
                <a:lnTo>
                  <a:pt x="789569" y="666079"/>
                </a:lnTo>
                <a:lnTo>
                  <a:pt x="803166" y="660176"/>
                </a:lnTo>
                <a:lnTo>
                  <a:pt x="816536" y="654273"/>
                </a:lnTo>
                <a:lnTo>
                  <a:pt x="829679" y="648143"/>
                </a:lnTo>
                <a:lnTo>
                  <a:pt x="842823" y="641559"/>
                </a:lnTo>
                <a:lnTo>
                  <a:pt x="855966" y="634975"/>
                </a:lnTo>
                <a:lnTo>
                  <a:pt x="868883" y="628164"/>
                </a:lnTo>
                <a:lnTo>
                  <a:pt x="889505" y="617039"/>
                </a:lnTo>
                <a:lnTo>
                  <a:pt x="910126" y="605460"/>
                </a:lnTo>
                <a:lnTo>
                  <a:pt x="930068" y="593655"/>
                </a:lnTo>
                <a:lnTo>
                  <a:pt x="950237" y="580941"/>
                </a:lnTo>
                <a:lnTo>
                  <a:pt x="970178" y="568000"/>
                </a:lnTo>
                <a:lnTo>
                  <a:pt x="989667" y="554832"/>
                </a:lnTo>
                <a:lnTo>
                  <a:pt x="1008929" y="540982"/>
                </a:lnTo>
                <a:lnTo>
                  <a:pt x="1027964" y="526906"/>
                </a:lnTo>
                <a:lnTo>
                  <a:pt x="1046773" y="512149"/>
                </a:lnTo>
                <a:lnTo>
                  <a:pt x="1065355" y="497165"/>
                </a:lnTo>
                <a:lnTo>
                  <a:pt x="1083937" y="481726"/>
                </a:lnTo>
                <a:lnTo>
                  <a:pt x="1102066" y="466061"/>
                </a:lnTo>
                <a:lnTo>
                  <a:pt x="1119742" y="449714"/>
                </a:lnTo>
                <a:lnTo>
                  <a:pt x="1137644" y="433141"/>
                </a:lnTo>
                <a:lnTo>
                  <a:pt x="1154866" y="416113"/>
                </a:lnTo>
                <a:lnTo>
                  <a:pt x="1171862" y="398859"/>
                </a:lnTo>
                <a:lnTo>
                  <a:pt x="1184779" y="385236"/>
                </a:lnTo>
                <a:lnTo>
                  <a:pt x="1197469" y="371841"/>
                </a:lnTo>
                <a:lnTo>
                  <a:pt x="1209480" y="358219"/>
                </a:lnTo>
                <a:lnTo>
                  <a:pt x="1221037" y="344597"/>
                </a:lnTo>
                <a:lnTo>
                  <a:pt x="1232367" y="331429"/>
                </a:lnTo>
                <a:lnTo>
                  <a:pt x="1243245" y="318261"/>
                </a:lnTo>
                <a:lnTo>
                  <a:pt x="1253895" y="305093"/>
                </a:lnTo>
                <a:lnTo>
                  <a:pt x="1263866" y="292606"/>
                </a:lnTo>
                <a:lnTo>
                  <a:pt x="1273384" y="279665"/>
                </a:lnTo>
                <a:lnTo>
                  <a:pt x="1282675" y="267178"/>
                </a:lnTo>
                <a:lnTo>
                  <a:pt x="1291739" y="255145"/>
                </a:lnTo>
                <a:lnTo>
                  <a:pt x="1300124" y="242886"/>
                </a:lnTo>
                <a:lnTo>
                  <a:pt x="1308282" y="231307"/>
                </a:lnTo>
                <a:lnTo>
                  <a:pt x="1316213" y="219728"/>
                </a:lnTo>
                <a:lnTo>
                  <a:pt x="1330263" y="197706"/>
                </a:lnTo>
                <a:lnTo>
                  <a:pt x="1107958" y="281027"/>
                </a:lnTo>
                <a:lnTo>
                  <a:pt x="1102746" y="282390"/>
                </a:lnTo>
                <a:lnTo>
                  <a:pt x="1097534" y="283525"/>
                </a:lnTo>
                <a:lnTo>
                  <a:pt x="1092322" y="283979"/>
                </a:lnTo>
                <a:lnTo>
                  <a:pt x="1087110" y="283979"/>
                </a:lnTo>
                <a:lnTo>
                  <a:pt x="1081898" y="283752"/>
                </a:lnTo>
                <a:lnTo>
                  <a:pt x="1076686" y="282844"/>
                </a:lnTo>
                <a:lnTo>
                  <a:pt x="1071927" y="281255"/>
                </a:lnTo>
                <a:lnTo>
                  <a:pt x="1067168" y="279438"/>
                </a:lnTo>
                <a:lnTo>
                  <a:pt x="1062636" y="277168"/>
                </a:lnTo>
                <a:lnTo>
                  <a:pt x="1058103" y="274216"/>
                </a:lnTo>
                <a:lnTo>
                  <a:pt x="1054251" y="270811"/>
                </a:lnTo>
                <a:lnTo>
                  <a:pt x="1050399" y="267178"/>
                </a:lnTo>
                <a:lnTo>
                  <a:pt x="1047226" y="263319"/>
                </a:lnTo>
                <a:lnTo>
                  <a:pt x="1044054" y="259005"/>
                </a:lnTo>
                <a:lnTo>
                  <a:pt x="1041561" y="254237"/>
                </a:lnTo>
                <a:lnTo>
                  <a:pt x="1039295" y="249470"/>
                </a:lnTo>
                <a:lnTo>
                  <a:pt x="1037482" y="244021"/>
                </a:lnTo>
                <a:lnTo>
                  <a:pt x="1036575" y="238799"/>
                </a:lnTo>
                <a:lnTo>
                  <a:pt x="1036122" y="233350"/>
                </a:lnTo>
                <a:lnTo>
                  <a:pt x="1036122" y="228355"/>
                </a:lnTo>
                <a:lnTo>
                  <a:pt x="1036349" y="223134"/>
                </a:lnTo>
                <a:lnTo>
                  <a:pt x="1037255" y="218139"/>
                </a:lnTo>
                <a:lnTo>
                  <a:pt x="1038841" y="213144"/>
                </a:lnTo>
                <a:lnTo>
                  <a:pt x="1040654" y="208376"/>
                </a:lnTo>
                <a:lnTo>
                  <a:pt x="1042920" y="203836"/>
                </a:lnTo>
                <a:lnTo>
                  <a:pt x="1045866" y="199295"/>
                </a:lnTo>
                <a:lnTo>
                  <a:pt x="1049266" y="195435"/>
                </a:lnTo>
                <a:lnTo>
                  <a:pt x="1052891" y="191576"/>
                </a:lnTo>
                <a:lnTo>
                  <a:pt x="1056744" y="188170"/>
                </a:lnTo>
                <a:lnTo>
                  <a:pt x="1061049" y="185219"/>
                </a:lnTo>
                <a:lnTo>
                  <a:pt x="1065582" y="182494"/>
                </a:lnTo>
                <a:lnTo>
                  <a:pt x="1070567" y="180451"/>
                </a:lnTo>
                <a:lnTo>
                  <a:pt x="1443569" y="41279"/>
                </a:lnTo>
                <a:lnTo>
                  <a:pt x="1446288" y="40370"/>
                </a:lnTo>
                <a:lnTo>
                  <a:pt x="1449461" y="39462"/>
                </a:lnTo>
                <a:lnTo>
                  <a:pt x="1452633" y="38781"/>
                </a:lnTo>
                <a:lnTo>
                  <a:pt x="1455579" y="38327"/>
                </a:lnTo>
                <a:lnTo>
                  <a:pt x="1458752" y="38100"/>
                </a:lnTo>
                <a:close/>
                <a:moveTo>
                  <a:pt x="102528" y="0"/>
                </a:moveTo>
                <a:lnTo>
                  <a:pt x="107971" y="454"/>
                </a:lnTo>
                <a:lnTo>
                  <a:pt x="113189" y="681"/>
                </a:lnTo>
                <a:lnTo>
                  <a:pt x="118406" y="1361"/>
                </a:lnTo>
                <a:lnTo>
                  <a:pt x="123169" y="2268"/>
                </a:lnTo>
                <a:lnTo>
                  <a:pt x="128386" y="3403"/>
                </a:lnTo>
                <a:lnTo>
                  <a:pt x="133376" y="4764"/>
                </a:lnTo>
                <a:lnTo>
                  <a:pt x="137913" y="6578"/>
                </a:lnTo>
                <a:lnTo>
                  <a:pt x="142450" y="8393"/>
                </a:lnTo>
                <a:lnTo>
                  <a:pt x="147213" y="10434"/>
                </a:lnTo>
                <a:lnTo>
                  <a:pt x="151523" y="12476"/>
                </a:lnTo>
                <a:lnTo>
                  <a:pt x="156059" y="14971"/>
                </a:lnTo>
                <a:lnTo>
                  <a:pt x="160143" y="17693"/>
                </a:lnTo>
                <a:lnTo>
                  <a:pt x="164225" y="20642"/>
                </a:lnTo>
                <a:lnTo>
                  <a:pt x="168082" y="23590"/>
                </a:lnTo>
                <a:lnTo>
                  <a:pt x="171711" y="26993"/>
                </a:lnTo>
                <a:lnTo>
                  <a:pt x="175340" y="30169"/>
                </a:lnTo>
                <a:lnTo>
                  <a:pt x="178743" y="33798"/>
                </a:lnTo>
                <a:lnTo>
                  <a:pt x="181918" y="37427"/>
                </a:lnTo>
                <a:lnTo>
                  <a:pt x="185094" y="41510"/>
                </a:lnTo>
                <a:lnTo>
                  <a:pt x="188043" y="45593"/>
                </a:lnTo>
                <a:lnTo>
                  <a:pt x="190538" y="49676"/>
                </a:lnTo>
                <a:lnTo>
                  <a:pt x="193033" y="53986"/>
                </a:lnTo>
                <a:lnTo>
                  <a:pt x="195074" y="58296"/>
                </a:lnTo>
                <a:lnTo>
                  <a:pt x="197343" y="63059"/>
                </a:lnTo>
                <a:lnTo>
                  <a:pt x="199157" y="67596"/>
                </a:lnTo>
                <a:lnTo>
                  <a:pt x="200745" y="72359"/>
                </a:lnTo>
                <a:lnTo>
                  <a:pt x="202106" y="77122"/>
                </a:lnTo>
                <a:lnTo>
                  <a:pt x="203467" y="82340"/>
                </a:lnTo>
                <a:lnTo>
                  <a:pt x="204148" y="87330"/>
                </a:lnTo>
                <a:lnTo>
                  <a:pt x="205055" y="92320"/>
                </a:lnTo>
                <a:lnTo>
                  <a:pt x="205282" y="97537"/>
                </a:lnTo>
                <a:lnTo>
                  <a:pt x="205509" y="102981"/>
                </a:lnTo>
                <a:lnTo>
                  <a:pt x="205509" y="2092965"/>
                </a:lnTo>
                <a:lnTo>
                  <a:pt x="2195719" y="2092965"/>
                </a:lnTo>
                <a:lnTo>
                  <a:pt x="2201163" y="2093192"/>
                </a:lnTo>
                <a:lnTo>
                  <a:pt x="2206380" y="2093419"/>
                </a:lnTo>
                <a:lnTo>
                  <a:pt x="2211597" y="2094326"/>
                </a:lnTo>
                <a:lnTo>
                  <a:pt x="2216587" y="2095233"/>
                </a:lnTo>
                <a:lnTo>
                  <a:pt x="2221578" y="2096367"/>
                </a:lnTo>
                <a:lnTo>
                  <a:pt x="2226568" y="2097501"/>
                </a:lnTo>
                <a:lnTo>
                  <a:pt x="2231105" y="2099316"/>
                </a:lnTo>
                <a:lnTo>
                  <a:pt x="2235868" y="2101131"/>
                </a:lnTo>
                <a:lnTo>
                  <a:pt x="2240405" y="2103172"/>
                </a:lnTo>
                <a:lnTo>
                  <a:pt x="2244714" y="2105667"/>
                </a:lnTo>
                <a:lnTo>
                  <a:pt x="2249251" y="2107936"/>
                </a:lnTo>
                <a:lnTo>
                  <a:pt x="2253334" y="2110658"/>
                </a:lnTo>
                <a:lnTo>
                  <a:pt x="2257417" y="2113606"/>
                </a:lnTo>
                <a:lnTo>
                  <a:pt x="2261273" y="2116328"/>
                </a:lnTo>
                <a:lnTo>
                  <a:pt x="2264902" y="2119731"/>
                </a:lnTo>
                <a:lnTo>
                  <a:pt x="2268532" y="2123133"/>
                </a:lnTo>
                <a:lnTo>
                  <a:pt x="2271934" y="2126763"/>
                </a:lnTo>
                <a:lnTo>
                  <a:pt x="2275337" y="2130619"/>
                </a:lnTo>
                <a:lnTo>
                  <a:pt x="2278285" y="2134475"/>
                </a:lnTo>
                <a:lnTo>
                  <a:pt x="2281234" y="2138331"/>
                </a:lnTo>
                <a:lnTo>
                  <a:pt x="2283729" y="2142414"/>
                </a:lnTo>
                <a:lnTo>
                  <a:pt x="2286224" y="2146724"/>
                </a:lnTo>
                <a:lnTo>
                  <a:pt x="2288720" y="2151260"/>
                </a:lnTo>
                <a:lnTo>
                  <a:pt x="2290761" y="2155797"/>
                </a:lnTo>
                <a:lnTo>
                  <a:pt x="2292576" y="2160560"/>
                </a:lnTo>
                <a:lnTo>
                  <a:pt x="2294164" y="2165324"/>
                </a:lnTo>
                <a:lnTo>
                  <a:pt x="2295298" y="2170087"/>
                </a:lnTo>
                <a:lnTo>
                  <a:pt x="2296659" y="2175304"/>
                </a:lnTo>
                <a:lnTo>
                  <a:pt x="2297339" y="2180068"/>
                </a:lnTo>
                <a:lnTo>
                  <a:pt x="2298246" y="2185285"/>
                </a:lnTo>
                <a:lnTo>
                  <a:pt x="2298473" y="2190729"/>
                </a:lnTo>
                <a:lnTo>
                  <a:pt x="2298700" y="2195946"/>
                </a:lnTo>
                <a:lnTo>
                  <a:pt x="2298473" y="2201163"/>
                </a:lnTo>
                <a:lnTo>
                  <a:pt x="2298246" y="2206380"/>
                </a:lnTo>
                <a:lnTo>
                  <a:pt x="2297339" y="2211597"/>
                </a:lnTo>
                <a:lnTo>
                  <a:pt x="2296659" y="2216361"/>
                </a:lnTo>
                <a:lnTo>
                  <a:pt x="2295298" y="2221578"/>
                </a:lnTo>
                <a:lnTo>
                  <a:pt x="2294164" y="2226568"/>
                </a:lnTo>
                <a:lnTo>
                  <a:pt x="2292576" y="2231105"/>
                </a:lnTo>
                <a:lnTo>
                  <a:pt x="2290761" y="2235868"/>
                </a:lnTo>
                <a:lnTo>
                  <a:pt x="2288720" y="2240405"/>
                </a:lnTo>
                <a:lnTo>
                  <a:pt x="2286224" y="2244941"/>
                </a:lnTo>
                <a:lnTo>
                  <a:pt x="2283729" y="2249251"/>
                </a:lnTo>
                <a:lnTo>
                  <a:pt x="2281234" y="2253334"/>
                </a:lnTo>
                <a:lnTo>
                  <a:pt x="2278285" y="2257417"/>
                </a:lnTo>
                <a:lnTo>
                  <a:pt x="2275337" y="2261273"/>
                </a:lnTo>
                <a:lnTo>
                  <a:pt x="2271934" y="2264902"/>
                </a:lnTo>
                <a:lnTo>
                  <a:pt x="2268532" y="2268532"/>
                </a:lnTo>
                <a:lnTo>
                  <a:pt x="2264902" y="2271934"/>
                </a:lnTo>
                <a:lnTo>
                  <a:pt x="2261273" y="2275337"/>
                </a:lnTo>
                <a:lnTo>
                  <a:pt x="2257417" y="2278059"/>
                </a:lnTo>
                <a:lnTo>
                  <a:pt x="2253334" y="2281234"/>
                </a:lnTo>
                <a:lnTo>
                  <a:pt x="2249251" y="2283729"/>
                </a:lnTo>
                <a:lnTo>
                  <a:pt x="2244714" y="2286451"/>
                </a:lnTo>
                <a:lnTo>
                  <a:pt x="2240405" y="2288493"/>
                </a:lnTo>
                <a:lnTo>
                  <a:pt x="2235868" y="2290534"/>
                </a:lnTo>
                <a:lnTo>
                  <a:pt x="2231105" y="2292349"/>
                </a:lnTo>
                <a:lnTo>
                  <a:pt x="2226568" y="2294164"/>
                </a:lnTo>
                <a:lnTo>
                  <a:pt x="2221578" y="2295298"/>
                </a:lnTo>
                <a:lnTo>
                  <a:pt x="2216587" y="2296659"/>
                </a:lnTo>
                <a:lnTo>
                  <a:pt x="2211597" y="2297566"/>
                </a:lnTo>
                <a:lnTo>
                  <a:pt x="2206380" y="2298246"/>
                </a:lnTo>
                <a:lnTo>
                  <a:pt x="2201163" y="2298473"/>
                </a:lnTo>
                <a:lnTo>
                  <a:pt x="2195719" y="2298700"/>
                </a:lnTo>
                <a:lnTo>
                  <a:pt x="102528" y="2298700"/>
                </a:lnTo>
                <a:lnTo>
                  <a:pt x="97310" y="2298473"/>
                </a:lnTo>
                <a:lnTo>
                  <a:pt x="92093" y="2298246"/>
                </a:lnTo>
                <a:lnTo>
                  <a:pt x="86876" y="2297566"/>
                </a:lnTo>
                <a:lnTo>
                  <a:pt x="81886" y="2296659"/>
                </a:lnTo>
                <a:lnTo>
                  <a:pt x="77122" y="2295298"/>
                </a:lnTo>
                <a:lnTo>
                  <a:pt x="72132" y="2294164"/>
                </a:lnTo>
                <a:lnTo>
                  <a:pt x="67142" y="2292349"/>
                </a:lnTo>
                <a:lnTo>
                  <a:pt x="62605" y="2290534"/>
                </a:lnTo>
                <a:lnTo>
                  <a:pt x="57842" y="2288493"/>
                </a:lnTo>
                <a:lnTo>
                  <a:pt x="53532" y="2286451"/>
                </a:lnTo>
                <a:lnTo>
                  <a:pt x="49449" y="2283729"/>
                </a:lnTo>
                <a:lnTo>
                  <a:pt x="45139" y="2281234"/>
                </a:lnTo>
                <a:lnTo>
                  <a:pt x="41283" y="2278059"/>
                </a:lnTo>
                <a:lnTo>
                  <a:pt x="37200" y="2275337"/>
                </a:lnTo>
                <a:lnTo>
                  <a:pt x="33344" y="2271934"/>
                </a:lnTo>
                <a:lnTo>
                  <a:pt x="29715" y="2268532"/>
                </a:lnTo>
                <a:lnTo>
                  <a:pt x="26539" y="2264902"/>
                </a:lnTo>
                <a:lnTo>
                  <a:pt x="23364" y="2261273"/>
                </a:lnTo>
                <a:lnTo>
                  <a:pt x="20188" y="2257417"/>
                </a:lnTo>
                <a:lnTo>
                  <a:pt x="17466" y="2253334"/>
                </a:lnTo>
                <a:lnTo>
                  <a:pt x="14517" y="2249251"/>
                </a:lnTo>
                <a:lnTo>
                  <a:pt x="12249" y="2244941"/>
                </a:lnTo>
                <a:lnTo>
                  <a:pt x="9981" y="2240405"/>
                </a:lnTo>
                <a:lnTo>
                  <a:pt x="7939" y="2235868"/>
                </a:lnTo>
                <a:lnTo>
                  <a:pt x="6125" y="2231105"/>
                </a:lnTo>
                <a:lnTo>
                  <a:pt x="4537" y="2226568"/>
                </a:lnTo>
                <a:lnTo>
                  <a:pt x="2949" y="2221578"/>
                </a:lnTo>
                <a:lnTo>
                  <a:pt x="2042" y="2216361"/>
                </a:lnTo>
                <a:lnTo>
                  <a:pt x="907" y="2211597"/>
                </a:lnTo>
                <a:lnTo>
                  <a:pt x="454" y="2206380"/>
                </a:lnTo>
                <a:lnTo>
                  <a:pt x="0" y="2201163"/>
                </a:lnTo>
                <a:lnTo>
                  <a:pt x="0" y="2195946"/>
                </a:lnTo>
                <a:lnTo>
                  <a:pt x="0" y="102981"/>
                </a:lnTo>
                <a:lnTo>
                  <a:pt x="0" y="97537"/>
                </a:lnTo>
                <a:lnTo>
                  <a:pt x="454" y="92320"/>
                </a:lnTo>
                <a:lnTo>
                  <a:pt x="907" y="87330"/>
                </a:lnTo>
                <a:lnTo>
                  <a:pt x="2042" y="82340"/>
                </a:lnTo>
                <a:lnTo>
                  <a:pt x="2949" y="77122"/>
                </a:lnTo>
                <a:lnTo>
                  <a:pt x="4537" y="72359"/>
                </a:lnTo>
                <a:lnTo>
                  <a:pt x="6125" y="67596"/>
                </a:lnTo>
                <a:lnTo>
                  <a:pt x="7939" y="63059"/>
                </a:lnTo>
                <a:lnTo>
                  <a:pt x="9981" y="58296"/>
                </a:lnTo>
                <a:lnTo>
                  <a:pt x="12249" y="53986"/>
                </a:lnTo>
                <a:lnTo>
                  <a:pt x="14517" y="49676"/>
                </a:lnTo>
                <a:lnTo>
                  <a:pt x="17466" y="45593"/>
                </a:lnTo>
                <a:lnTo>
                  <a:pt x="20188" y="41510"/>
                </a:lnTo>
                <a:lnTo>
                  <a:pt x="23364" y="37427"/>
                </a:lnTo>
                <a:lnTo>
                  <a:pt x="26539" y="33798"/>
                </a:lnTo>
                <a:lnTo>
                  <a:pt x="29715" y="30169"/>
                </a:lnTo>
                <a:lnTo>
                  <a:pt x="33344" y="26993"/>
                </a:lnTo>
                <a:lnTo>
                  <a:pt x="37200" y="23590"/>
                </a:lnTo>
                <a:lnTo>
                  <a:pt x="41283" y="20642"/>
                </a:lnTo>
                <a:lnTo>
                  <a:pt x="45139" y="17693"/>
                </a:lnTo>
                <a:lnTo>
                  <a:pt x="49449" y="14971"/>
                </a:lnTo>
                <a:lnTo>
                  <a:pt x="53532" y="12476"/>
                </a:lnTo>
                <a:lnTo>
                  <a:pt x="57842" y="10434"/>
                </a:lnTo>
                <a:lnTo>
                  <a:pt x="62605" y="8393"/>
                </a:lnTo>
                <a:lnTo>
                  <a:pt x="67142" y="6578"/>
                </a:lnTo>
                <a:lnTo>
                  <a:pt x="72132" y="4764"/>
                </a:lnTo>
                <a:lnTo>
                  <a:pt x="77122" y="3403"/>
                </a:lnTo>
                <a:lnTo>
                  <a:pt x="81886" y="2268"/>
                </a:lnTo>
                <a:lnTo>
                  <a:pt x="86876" y="1361"/>
                </a:lnTo>
                <a:lnTo>
                  <a:pt x="92093" y="681"/>
                </a:lnTo>
                <a:lnTo>
                  <a:pt x="97310" y="454"/>
                </a:lnTo>
                <a:lnTo>
                  <a:pt x="102528"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sp>
        <p:nvSpPr>
          <p:cNvPr id="19" name="TextBox 18"/>
          <p:cNvSpPr txBox="1"/>
          <p:nvPr/>
        </p:nvSpPr>
        <p:spPr>
          <a:xfrm>
            <a:off x="899592" y="1275153"/>
            <a:ext cx="5400600" cy="646986"/>
          </a:xfrm>
          <a:prstGeom prst="roundRect">
            <a:avLst/>
          </a:prstGeom>
          <a:solidFill>
            <a:schemeClr val="accent5">
              <a:lumMod val="75000"/>
            </a:schemeClr>
          </a:solidFill>
        </p:spPr>
        <p:txBody>
          <a:bodyPr wrap="square" rtlCol="0">
            <a:spAutoFit/>
          </a:bodyPr>
          <a:lstStyle/>
          <a:p>
            <a:r>
              <a:rPr lang="zh-CN" altLang="en-US" sz="3200" b="1" dirty="0" smtClean="0">
                <a:solidFill>
                  <a:schemeClr val="bg1"/>
                </a:solidFill>
                <a:latin typeface="华文楷体" panose="02010600040101010101" pitchFamily="2" charset="-122"/>
                <a:ea typeface="华文楷体" panose="02010600040101010101" pitchFamily="2" charset="-122"/>
              </a:rPr>
              <a:t>第三方支付平台存在的意义</a:t>
            </a:r>
            <a:endParaRPr lang="zh-CN" altLang="en-US" sz="3200" b="1" dirty="0">
              <a:solidFill>
                <a:schemeClr val="bg1"/>
              </a:solidFill>
              <a:latin typeface="华文楷体" panose="02010600040101010101" pitchFamily="2" charset="-122"/>
              <a:ea typeface="华文楷体" panose="02010600040101010101" pitchFamily="2" charset="-122"/>
            </a:endParaRPr>
          </a:p>
        </p:txBody>
      </p:sp>
    </p:spTree>
    <p:custDataLst>
      <p:tags r:id="rId1"/>
    </p:custDataLst>
    <p:extLst>
      <p:ext uri="{BB962C8B-B14F-4D97-AF65-F5344CB8AC3E}">
        <p14:creationId xmlns:p14="http://schemas.microsoft.com/office/powerpoint/2010/main" val="61210791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r>
              <a:rPr lang="en-US" altLang="zh-CN" dirty="0"/>
              <a:t>5.2</a:t>
            </a:r>
            <a:r>
              <a:rPr lang="zh-CN" altLang="en-US" dirty="0"/>
              <a:t>第三方支付平台</a:t>
            </a:r>
            <a:r>
              <a:rPr lang="zh-CN" altLang="en-US" dirty="0" smtClean="0"/>
              <a:t>概述</a:t>
            </a:r>
          </a:p>
        </p:txBody>
      </p:sp>
      <p:sp>
        <p:nvSpPr>
          <p:cNvPr id="3" name="MH_Other_1"/>
          <p:cNvSpPr/>
          <p:nvPr>
            <p:custDataLst>
              <p:tags r:id="rId3"/>
            </p:custDataLst>
          </p:nvPr>
        </p:nvSpPr>
        <p:spPr>
          <a:xfrm>
            <a:off x="4184650" y="1988840"/>
            <a:ext cx="774700" cy="2659062"/>
          </a:xfrm>
          <a:custGeom>
            <a:avLst/>
            <a:gdLst>
              <a:gd name="connsiteX0" fmla="*/ 286341 w 572682"/>
              <a:gd name="connsiteY0" fmla="*/ 0 h 1963148"/>
              <a:gd name="connsiteX1" fmla="*/ 572682 w 572682"/>
              <a:gd name="connsiteY1" fmla="*/ 286341 h 1963148"/>
              <a:gd name="connsiteX2" fmla="*/ 488815 w 572682"/>
              <a:gd name="connsiteY2" fmla="*/ 488815 h 1963148"/>
              <a:gd name="connsiteX3" fmla="*/ 452012 w 572682"/>
              <a:gd name="connsiteY3" fmla="*/ 513628 h 1963148"/>
              <a:gd name="connsiteX4" fmla="*/ 452012 w 572682"/>
              <a:gd name="connsiteY4" fmla="*/ 1449520 h 1963148"/>
              <a:gd name="connsiteX5" fmla="*/ 488815 w 572682"/>
              <a:gd name="connsiteY5" fmla="*/ 1474333 h 1963148"/>
              <a:gd name="connsiteX6" fmla="*/ 572682 w 572682"/>
              <a:gd name="connsiteY6" fmla="*/ 1676807 h 1963148"/>
              <a:gd name="connsiteX7" fmla="*/ 286341 w 572682"/>
              <a:gd name="connsiteY7" fmla="*/ 1963148 h 1963148"/>
              <a:gd name="connsiteX8" fmla="*/ 0 w 572682"/>
              <a:gd name="connsiteY8" fmla="*/ 1676807 h 1963148"/>
              <a:gd name="connsiteX9" fmla="*/ 83868 w 572682"/>
              <a:gd name="connsiteY9" fmla="*/ 1474333 h 1963148"/>
              <a:gd name="connsiteX10" fmla="*/ 120669 w 572682"/>
              <a:gd name="connsiteY10" fmla="*/ 1449521 h 1963148"/>
              <a:gd name="connsiteX11" fmla="*/ 120669 w 572682"/>
              <a:gd name="connsiteY11" fmla="*/ 513627 h 1963148"/>
              <a:gd name="connsiteX12" fmla="*/ 83868 w 572682"/>
              <a:gd name="connsiteY12" fmla="*/ 488815 h 1963148"/>
              <a:gd name="connsiteX13" fmla="*/ 0 w 572682"/>
              <a:gd name="connsiteY13" fmla="*/ 286341 h 1963148"/>
              <a:gd name="connsiteX14" fmla="*/ 286341 w 572682"/>
              <a:gd name="connsiteY14" fmla="*/ 0 h 1963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72682" h="1963148">
                <a:moveTo>
                  <a:pt x="286341" y="0"/>
                </a:moveTo>
                <a:cubicBezTo>
                  <a:pt x="444483" y="0"/>
                  <a:pt x="572682" y="128199"/>
                  <a:pt x="572682" y="286341"/>
                </a:cubicBezTo>
                <a:cubicBezTo>
                  <a:pt x="572682" y="365412"/>
                  <a:pt x="540632" y="436997"/>
                  <a:pt x="488815" y="488815"/>
                </a:cubicBezTo>
                <a:lnTo>
                  <a:pt x="452012" y="513628"/>
                </a:lnTo>
                <a:lnTo>
                  <a:pt x="452012" y="1449520"/>
                </a:lnTo>
                <a:lnTo>
                  <a:pt x="488815" y="1474333"/>
                </a:lnTo>
                <a:cubicBezTo>
                  <a:pt x="540632" y="1526151"/>
                  <a:pt x="572682" y="1597736"/>
                  <a:pt x="572682" y="1676807"/>
                </a:cubicBezTo>
                <a:cubicBezTo>
                  <a:pt x="572682" y="1834949"/>
                  <a:pt x="444483" y="1963148"/>
                  <a:pt x="286341" y="1963148"/>
                </a:cubicBezTo>
                <a:cubicBezTo>
                  <a:pt x="128199" y="1963148"/>
                  <a:pt x="0" y="1834949"/>
                  <a:pt x="0" y="1676807"/>
                </a:cubicBezTo>
                <a:cubicBezTo>
                  <a:pt x="0" y="1597736"/>
                  <a:pt x="32050" y="1526151"/>
                  <a:pt x="83868" y="1474333"/>
                </a:cubicBezTo>
                <a:lnTo>
                  <a:pt x="120669" y="1449521"/>
                </a:lnTo>
                <a:lnTo>
                  <a:pt x="120669" y="513627"/>
                </a:lnTo>
                <a:lnTo>
                  <a:pt x="83868" y="488815"/>
                </a:lnTo>
                <a:cubicBezTo>
                  <a:pt x="32050" y="436997"/>
                  <a:pt x="0" y="365412"/>
                  <a:pt x="0" y="286341"/>
                </a:cubicBezTo>
                <a:cubicBezTo>
                  <a:pt x="0" y="128199"/>
                  <a:pt x="128199" y="0"/>
                  <a:pt x="286341" y="0"/>
                </a:cubicBezTo>
                <a:close/>
              </a:path>
            </a:pathLst>
          </a:custGeom>
          <a:gradFill>
            <a:gsLst>
              <a:gs pos="0">
                <a:srgbClr val="22CEB8"/>
              </a:gs>
              <a:gs pos="100000">
                <a:srgbClr val="00A8E7"/>
              </a:gs>
            </a:gsLst>
            <a:lin ang="2700000" scaled="0"/>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ea typeface="微软雅黑" panose="020B0503020204020204" pitchFamily="34" charset="-122"/>
            </a:endParaRPr>
          </a:p>
        </p:txBody>
      </p:sp>
      <p:sp>
        <p:nvSpPr>
          <p:cNvPr id="5" name="MH_Other_2"/>
          <p:cNvSpPr/>
          <p:nvPr>
            <p:custDataLst>
              <p:tags r:id="rId4"/>
            </p:custDataLst>
          </p:nvPr>
        </p:nvSpPr>
        <p:spPr>
          <a:xfrm>
            <a:off x="4318593" y="2122761"/>
            <a:ext cx="506815" cy="506815"/>
          </a:xfrm>
          <a:prstGeom prst="ellipse">
            <a:avLst/>
          </a:prstGeom>
          <a:solidFill>
            <a:srgbClr val="FFFFFF"/>
          </a:solidFill>
          <a:ln>
            <a:noFill/>
          </a:ln>
          <a:effectLst>
            <a:innerShdw blurRad="635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ea typeface="微软雅黑" panose="020B0503020204020204" pitchFamily="34" charset="-122"/>
            </a:endParaRPr>
          </a:p>
        </p:txBody>
      </p:sp>
      <p:sp>
        <p:nvSpPr>
          <p:cNvPr id="3079" name="MH_SubTitle_2"/>
          <p:cNvSpPr>
            <a:spLocks noChangeArrowheads="1"/>
          </p:cNvSpPr>
          <p:nvPr>
            <p:custDataLst>
              <p:tags r:id="rId5"/>
            </p:custDataLst>
          </p:nvPr>
        </p:nvSpPr>
        <p:spPr bwMode="auto">
          <a:xfrm>
            <a:off x="5697538" y="2128540"/>
            <a:ext cx="3446462"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2800" b="1" dirty="0" smtClean="0">
                <a:ea typeface="微软雅黑" pitchFamily="34" charset="-122"/>
              </a:rPr>
              <a:t>缺点</a:t>
            </a:r>
            <a:endParaRPr lang="en-US" altLang="zh-CN" sz="2800" b="1" dirty="0">
              <a:ea typeface="微软雅黑" pitchFamily="34" charset="-122"/>
            </a:endParaRPr>
          </a:p>
        </p:txBody>
      </p:sp>
      <p:sp>
        <p:nvSpPr>
          <p:cNvPr id="8" name="MH_Text_2"/>
          <p:cNvSpPr/>
          <p:nvPr>
            <p:custDataLst>
              <p:tags r:id="rId6"/>
            </p:custDataLst>
          </p:nvPr>
        </p:nvSpPr>
        <p:spPr>
          <a:xfrm>
            <a:off x="5697538" y="2590502"/>
            <a:ext cx="3194942" cy="3862834"/>
          </a:xfrm>
          <a:prstGeom prst="rect">
            <a:avLst/>
          </a:prstGeom>
        </p:spPr>
        <p:txBody>
          <a:bodyPr>
            <a:noAutofit/>
          </a:bodyPr>
          <a:lstStyle/>
          <a:p>
            <a:pPr marL="342900" indent="-342900" fontAlgn="auto">
              <a:lnSpc>
                <a:spcPct val="120000"/>
              </a:lnSpc>
              <a:spcBef>
                <a:spcPts val="0"/>
              </a:spcBef>
              <a:spcAft>
                <a:spcPts val="0"/>
              </a:spcAft>
              <a:buFont typeface="+mj-lt"/>
              <a:buAutoNum type="arabicPeriod"/>
              <a:defRPr/>
            </a:pPr>
            <a:r>
              <a:rPr lang="zh-CN" altLang="en-US" sz="1600" b="0" dirty="0">
                <a:solidFill>
                  <a:schemeClr val="tx1">
                    <a:lumMod val="65000"/>
                    <a:lumOff val="35000"/>
                  </a:schemeClr>
                </a:solidFill>
                <a:ea typeface="微软雅黑" panose="020B0503020204020204" pitchFamily="34" charset="-122"/>
              </a:rPr>
              <a:t>是一种虚拟支付层的支付模式，还是需要实际支付层的操作；</a:t>
            </a:r>
            <a:endParaRPr lang="en-US" altLang="zh-CN" sz="1600" b="0" dirty="0">
              <a:solidFill>
                <a:schemeClr val="tx1">
                  <a:lumMod val="65000"/>
                  <a:lumOff val="35000"/>
                </a:schemeClr>
              </a:solidFill>
              <a:ea typeface="微软雅黑" panose="020B0503020204020204" pitchFamily="34" charset="-122"/>
            </a:endParaRPr>
          </a:p>
          <a:p>
            <a:pPr marL="342900" indent="-342900" fontAlgn="auto">
              <a:lnSpc>
                <a:spcPct val="120000"/>
              </a:lnSpc>
              <a:spcBef>
                <a:spcPts val="0"/>
              </a:spcBef>
              <a:spcAft>
                <a:spcPts val="0"/>
              </a:spcAft>
              <a:buFont typeface="+mj-lt"/>
              <a:buAutoNum type="arabicPeriod"/>
              <a:defRPr/>
            </a:pPr>
            <a:r>
              <a:rPr lang="zh-CN" altLang="en-US" sz="1600" b="0" dirty="0">
                <a:solidFill>
                  <a:schemeClr val="tx1">
                    <a:lumMod val="65000"/>
                    <a:lumOff val="35000"/>
                  </a:schemeClr>
                </a:solidFill>
                <a:ea typeface="微软雅黑" panose="020B0503020204020204" pitchFamily="34" charset="-122"/>
              </a:rPr>
              <a:t>付款人的银行卡信息将暴露给第三方支付平台，可能</a:t>
            </a:r>
            <a:r>
              <a:rPr lang="zh-CN" altLang="en-US" sz="1600" b="0" dirty="0" smtClean="0">
                <a:solidFill>
                  <a:schemeClr val="tx1">
                    <a:lumMod val="65000"/>
                    <a:lumOff val="35000"/>
                  </a:schemeClr>
                </a:solidFill>
                <a:ea typeface="微软雅黑" panose="020B0503020204020204" pitchFamily="34" charset="-122"/>
              </a:rPr>
              <a:t>给付款人</a:t>
            </a:r>
            <a:r>
              <a:rPr lang="zh-CN" altLang="en-US" sz="1600" b="0" dirty="0">
                <a:solidFill>
                  <a:schemeClr val="tx1">
                    <a:lumMod val="65000"/>
                    <a:lumOff val="35000"/>
                  </a:schemeClr>
                </a:solidFill>
                <a:ea typeface="微软雅黑" panose="020B0503020204020204" pitchFamily="34" charset="-122"/>
              </a:rPr>
              <a:t>带来风险；</a:t>
            </a:r>
            <a:endParaRPr lang="en-US" altLang="zh-CN" sz="1600" b="0" dirty="0">
              <a:solidFill>
                <a:schemeClr val="tx1">
                  <a:lumMod val="65000"/>
                  <a:lumOff val="35000"/>
                </a:schemeClr>
              </a:solidFill>
              <a:ea typeface="微软雅黑" panose="020B0503020204020204" pitchFamily="34" charset="-122"/>
            </a:endParaRPr>
          </a:p>
          <a:p>
            <a:pPr marL="342900" indent="-342900" fontAlgn="auto">
              <a:lnSpc>
                <a:spcPct val="120000"/>
              </a:lnSpc>
              <a:spcBef>
                <a:spcPts val="0"/>
              </a:spcBef>
              <a:spcAft>
                <a:spcPts val="0"/>
              </a:spcAft>
              <a:buFont typeface="+mj-lt"/>
              <a:buAutoNum type="arabicPeriod"/>
              <a:defRPr/>
            </a:pPr>
            <a:r>
              <a:rPr lang="zh-CN" altLang="en-US" sz="1600" b="0" dirty="0">
                <a:solidFill>
                  <a:schemeClr val="tx1">
                    <a:lumMod val="65000"/>
                    <a:lumOff val="35000"/>
                  </a:schemeClr>
                </a:solidFill>
                <a:ea typeface="微软雅黑" panose="020B0503020204020204" pitchFamily="34" charset="-122"/>
              </a:rPr>
              <a:t>第三方支付的相关法律法规缺乏，一旦破产，消费者所购买的电子货币可能成了破产债权；</a:t>
            </a:r>
            <a:endParaRPr lang="en-US" altLang="zh-CN" sz="1600" b="0" dirty="0">
              <a:solidFill>
                <a:schemeClr val="tx1">
                  <a:lumMod val="65000"/>
                  <a:lumOff val="35000"/>
                </a:schemeClr>
              </a:solidFill>
              <a:ea typeface="微软雅黑" panose="020B0503020204020204" pitchFamily="34" charset="-122"/>
            </a:endParaRPr>
          </a:p>
          <a:p>
            <a:pPr marL="342900" indent="-342900" fontAlgn="auto">
              <a:lnSpc>
                <a:spcPct val="120000"/>
              </a:lnSpc>
              <a:spcBef>
                <a:spcPts val="0"/>
              </a:spcBef>
              <a:spcAft>
                <a:spcPts val="0"/>
              </a:spcAft>
              <a:buFont typeface="+mj-lt"/>
              <a:buAutoNum type="arabicPeriod"/>
              <a:defRPr/>
            </a:pPr>
            <a:r>
              <a:rPr lang="zh-CN" altLang="en-US" sz="1600" b="0" dirty="0">
                <a:solidFill>
                  <a:schemeClr val="tx1">
                    <a:lumMod val="65000"/>
                    <a:lumOff val="35000"/>
                  </a:schemeClr>
                </a:solidFill>
                <a:ea typeface="微软雅黑" panose="020B0503020204020204" pitchFamily="34" charset="-122"/>
              </a:rPr>
              <a:t>支付的账务处理与支付指令的处理并不同步，导致大量的资金沉淀于第三方支付平台的账户上。</a:t>
            </a:r>
            <a:endParaRPr lang="en-US" altLang="zh-CN" sz="1600" b="0" dirty="0">
              <a:solidFill>
                <a:schemeClr val="tx1">
                  <a:lumMod val="65000"/>
                  <a:lumOff val="35000"/>
                </a:schemeClr>
              </a:solidFill>
              <a:ea typeface="微软雅黑" panose="020B0503020204020204" pitchFamily="34" charset="-122"/>
            </a:endParaRPr>
          </a:p>
        </p:txBody>
      </p:sp>
      <p:sp>
        <p:nvSpPr>
          <p:cNvPr id="10" name="MH_Other_3"/>
          <p:cNvSpPr/>
          <p:nvPr>
            <p:custDataLst>
              <p:tags r:id="rId7"/>
            </p:custDataLst>
          </p:nvPr>
        </p:nvSpPr>
        <p:spPr>
          <a:xfrm>
            <a:off x="4318593" y="4006229"/>
            <a:ext cx="506815" cy="506815"/>
          </a:xfrm>
          <a:prstGeom prst="ellipse">
            <a:avLst/>
          </a:prstGeom>
          <a:solidFill>
            <a:srgbClr val="FFFFFF"/>
          </a:solidFill>
          <a:ln>
            <a:noFill/>
          </a:ln>
          <a:effectLst>
            <a:innerShdw blurRad="635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ea typeface="微软雅黑" panose="020B0503020204020204" pitchFamily="34" charset="-122"/>
            </a:endParaRPr>
          </a:p>
        </p:txBody>
      </p:sp>
      <p:sp>
        <p:nvSpPr>
          <p:cNvPr id="3084" name="MH_SubTitle_1"/>
          <p:cNvSpPr>
            <a:spLocks noChangeArrowheads="1"/>
          </p:cNvSpPr>
          <p:nvPr>
            <p:custDataLst>
              <p:tags r:id="rId8"/>
            </p:custDataLst>
          </p:nvPr>
        </p:nvSpPr>
        <p:spPr bwMode="auto">
          <a:xfrm flipH="1">
            <a:off x="227239" y="2143620"/>
            <a:ext cx="3432175"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2800" b="1" dirty="0" smtClean="0">
                <a:ea typeface="微软雅黑" pitchFamily="34" charset="-122"/>
              </a:rPr>
              <a:t>优点</a:t>
            </a:r>
            <a:endParaRPr lang="en-US" altLang="zh-CN" sz="2800" b="1" dirty="0">
              <a:ea typeface="微软雅黑" pitchFamily="34" charset="-122"/>
            </a:endParaRPr>
          </a:p>
        </p:txBody>
      </p:sp>
      <p:sp>
        <p:nvSpPr>
          <p:cNvPr id="13" name="MH_Text_1"/>
          <p:cNvSpPr/>
          <p:nvPr>
            <p:custDataLst>
              <p:tags r:id="rId9"/>
            </p:custDataLst>
          </p:nvPr>
        </p:nvSpPr>
        <p:spPr>
          <a:xfrm>
            <a:off x="1115616" y="2662948"/>
            <a:ext cx="3069034" cy="2350228"/>
          </a:xfrm>
          <a:prstGeom prst="rect">
            <a:avLst/>
          </a:prstGeom>
        </p:spPr>
        <p:txBody>
          <a:bodyPr anchor="b">
            <a:noAutofit/>
          </a:bodyPr>
          <a:lstStyle/>
          <a:p>
            <a:pPr marL="342900" indent="-342900" eaLnBrk="1" fontAlgn="auto" hangingPunct="1">
              <a:lnSpc>
                <a:spcPct val="130000"/>
              </a:lnSpc>
              <a:spcBef>
                <a:spcPts val="0"/>
              </a:spcBef>
              <a:spcAft>
                <a:spcPts val="0"/>
              </a:spcAft>
              <a:buFont typeface="+mj-lt"/>
              <a:buAutoNum type="arabicPeriod"/>
              <a:defRPr/>
            </a:pPr>
            <a:r>
              <a:rPr lang="zh-CN" altLang="en-US" sz="2000" b="0" dirty="0">
                <a:solidFill>
                  <a:schemeClr val="tx1">
                    <a:lumMod val="65000"/>
                    <a:lumOff val="35000"/>
                  </a:schemeClr>
                </a:solidFill>
                <a:ea typeface="微软雅黑" panose="020B0503020204020204" pitchFamily="34" charset="-122"/>
              </a:rPr>
              <a:t>比较安全；</a:t>
            </a:r>
            <a:endParaRPr lang="en-US" altLang="zh-CN" sz="2000" b="0" dirty="0">
              <a:solidFill>
                <a:schemeClr val="tx1">
                  <a:lumMod val="65000"/>
                  <a:lumOff val="35000"/>
                </a:schemeClr>
              </a:solidFill>
              <a:ea typeface="微软雅黑" panose="020B0503020204020204" pitchFamily="34" charset="-122"/>
            </a:endParaRPr>
          </a:p>
          <a:p>
            <a:pPr marL="342900" indent="-342900" eaLnBrk="1" fontAlgn="auto" hangingPunct="1">
              <a:lnSpc>
                <a:spcPct val="130000"/>
              </a:lnSpc>
              <a:spcBef>
                <a:spcPts val="0"/>
              </a:spcBef>
              <a:spcAft>
                <a:spcPts val="0"/>
              </a:spcAft>
              <a:buFont typeface="+mj-lt"/>
              <a:buAutoNum type="arabicPeriod"/>
              <a:defRPr/>
            </a:pPr>
            <a:r>
              <a:rPr lang="zh-CN" altLang="en-US" sz="2000" b="0" dirty="0">
                <a:solidFill>
                  <a:schemeClr val="tx1">
                    <a:lumMod val="65000"/>
                    <a:lumOff val="35000"/>
                  </a:schemeClr>
                </a:solidFill>
                <a:ea typeface="微软雅黑" panose="020B0503020204020204" pitchFamily="34" charset="-122"/>
              </a:rPr>
              <a:t>支付成本降低；</a:t>
            </a:r>
            <a:endParaRPr lang="en-US" altLang="zh-CN" sz="2000" b="0" dirty="0">
              <a:solidFill>
                <a:schemeClr val="tx1">
                  <a:lumMod val="65000"/>
                  <a:lumOff val="35000"/>
                </a:schemeClr>
              </a:solidFill>
              <a:ea typeface="微软雅黑" panose="020B0503020204020204" pitchFamily="34" charset="-122"/>
            </a:endParaRPr>
          </a:p>
          <a:p>
            <a:pPr marL="342900" indent="-342900" eaLnBrk="1" fontAlgn="auto" hangingPunct="1">
              <a:lnSpc>
                <a:spcPct val="130000"/>
              </a:lnSpc>
              <a:spcBef>
                <a:spcPts val="0"/>
              </a:spcBef>
              <a:spcAft>
                <a:spcPts val="0"/>
              </a:spcAft>
              <a:buFont typeface="+mj-lt"/>
              <a:buAutoNum type="arabicPeriod"/>
              <a:defRPr/>
            </a:pPr>
            <a:r>
              <a:rPr lang="zh-CN" altLang="en-US" sz="2000" b="0" dirty="0">
                <a:solidFill>
                  <a:schemeClr val="tx1">
                    <a:lumMod val="65000"/>
                    <a:lumOff val="35000"/>
                  </a:schemeClr>
                </a:solidFill>
                <a:ea typeface="微软雅黑" panose="020B0503020204020204" pitchFamily="34" charset="-122"/>
              </a:rPr>
              <a:t>使用方便；</a:t>
            </a:r>
            <a:endParaRPr lang="en-US" altLang="zh-CN" sz="2000" b="0" dirty="0">
              <a:solidFill>
                <a:schemeClr val="tx1">
                  <a:lumMod val="65000"/>
                  <a:lumOff val="35000"/>
                </a:schemeClr>
              </a:solidFill>
              <a:ea typeface="微软雅黑" panose="020B0503020204020204" pitchFamily="34" charset="-122"/>
            </a:endParaRPr>
          </a:p>
          <a:p>
            <a:pPr marL="342900" indent="-342900" eaLnBrk="1" fontAlgn="auto" hangingPunct="1">
              <a:lnSpc>
                <a:spcPct val="130000"/>
              </a:lnSpc>
              <a:spcBef>
                <a:spcPts val="0"/>
              </a:spcBef>
              <a:spcAft>
                <a:spcPts val="0"/>
              </a:spcAft>
              <a:buFont typeface="+mj-lt"/>
              <a:buAutoNum type="arabicPeriod"/>
              <a:defRPr/>
            </a:pPr>
            <a:r>
              <a:rPr lang="zh-CN" altLang="en-US" sz="2000" b="0" dirty="0">
                <a:solidFill>
                  <a:schemeClr val="tx1">
                    <a:lumMod val="65000"/>
                    <a:lumOff val="35000"/>
                  </a:schemeClr>
                </a:solidFill>
                <a:ea typeface="微软雅黑" panose="020B0503020204020204" pitchFamily="34" charset="-122"/>
              </a:rPr>
              <a:t>支付担保业务可以再很大程度上保障付款人的利益。</a:t>
            </a:r>
            <a:endParaRPr lang="en-US" altLang="zh-CN" sz="2000" b="0" dirty="0">
              <a:solidFill>
                <a:schemeClr val="tx1">
                  <a:lumMod val="65000"/>
                  <a:lumOff val="35000"/>
                </a:schemeClr>
              </a:solidFill>
              <a:ea typeface="微软雅黑" panose="020B0503020204020204" pitchFamily="34" charset="-122"/>
            </a:endParaRPr>
          </a:p>
        </p:txBody>
      </p:sp>
      <p:sp>
        <p:nvSpPr>
          <p:cNvPr id="15" name="MH_Other_4"/>
          <p:cNvSpPr>
            <a:spLocks noChangeAspect="1"/>
          </p:cNvSpPr>
          <p:nvPr>
            <p:custDataLst>
              <p:tags r:id="rId10"/>
            </p:custDataLst>
          </p:nvPr>
        </p:nvSpPr>
        <p:spPr bwMode="auto">
          <a:xfrm>
            <a:off x="5051425" y="2273002"/>
            <a:ext cx="304800" cy="241300"/>
          </a:xfrm>
          <a:custGeom>
            <a:avLst/>
            <a:gdLst>
              <a:gd name="T0" fmla="*/ 457481883 w 5616"/>
              <a:gd name="T1" fmla="*/ 457857528 h 4433"/>
              <a:gd name="T2" fmla="*/ 457481883 w 5616"/>
              <a:gd name="T3" fmla="*/ 457857528 h 4433"/>
              <a:gd name="T4" fmla="*/ 457481883 w 5616"/>
              <a:gd name="T5" fmla="*/ 457857528 h 4433"/>
              <a:gd name="T6" fmla="*/ 457481883 w 5616"/>
              <a:gd name="T7" fmla="*/ 457857528 h 4433"/>
              <a:gd name="T8" fmla="*/ 457481883 w 5616"/>
              <a:gd name="T9" fmla="*/ 457857528 h 4433"/>
              <a:gd name="T10" fmla="*/ 457481883 w 5616"/>
              <a:gd name="T11" fmla="*/ 457857528 h 4433"/>
              <a:gd name="T12" fmla="*/ 457481883 w 5616"/>
              <a:gd name="T13" fmla="*/ 457857528 h 4433"/>
              <a:gd name="T14" fmla="*/ 457481883 w 5616"/>
              <a:gd name="T15" fmla="*/ 457857528 h 4433"/>
              <a:gd name="T16" fmla="*/ 457481883 w 5616"/>
              <a:gd name="T17" fmla="*/ 457857528 h 4433"/>
              <a:gd name="T18" fmla="*/ 457481883 w 5616"/>
              <a:gd name="T19" fmla="*/ 457857528 h 4433"/>
              <a:gd name="T20" fmla="*/ 457481883 w 5616"/>
              <a:gd name="T21" fmla="*/ 457857528 h 4433"/>
              <a:gd name="T22" fmla="*/ 457481883 w 5616"/>
              <a:gd name="T23" fmla="*/ 457857528 h 4433"/>
              <a:gd name="T24" fmla="*/ 457481883 w 5616"/>
              <a:gd name="T25" fmla="*/ 457857528 h 4433"/>
              <a:gd name="T26" fmla="*/ 457481883 w 5616"/>
              <a:gd name="T27" fmla="*/ 457857528 h 443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616" h="4433">
                <a:moveTo>
                  <a:pt x="1854" y="1391"/>
                </a:moveTo>
                <a:lnTo>
                  <a:pt x="0" y="983"/>
                </a:lnTo>
                <a:lnTo>
                  <a:pt x="346" y="2217"/>
                </a:lnTo>
                <a:lnTo>
                  <a:pt x="0" y="3451"/>
                </a:lnTo>
                <a:lnTo>
                  <a:pt x="1854" y="3043"/>
                </a:lnTo>
                <a:lnTo>
                  <a:pt x="2116" y="2217"/>
                </a:lnTo>
                <a:lnTo>
                  <a:pt x="1854" y="1391"/>
                </a:lnTo>
                <a:close/>
                <a:moveTo>
                  <a:pt x="5616" y="2217"/>
                </a:moveTo>
                <a:lnTo>
                  <a:pt x="1777" y="0"/>
                </a:lnTo>
                <a:lnTo>
                  <a:pt x="2481" y="2217"/>
                </a:lnTo>
                <a:lnTo>
                  <a:pt x="1777" y="4433"/>
                </a:lnTo>
                <a:lnTo>
                  <a:pt x="5616" y="2217"/>
                </a:lnTo>
                <a:close/>
              </a:path>
            </a:pathLst>
          </a:custGeom>
          <a:gradFill>
            <a:gsLst>
              <a:gs pos="0">
                <a:srgbClr val="22CEB8"/>
              </a:gs>
              <a:gs pos="100000">
                <a:srgbClr val="00A8E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ea typeface="微软雅黑" panose="020B0503020204020204" pitchFamily="34" charset="-122"/>
            </a:endParaRPr>
          </a:p>
        </p:txBody>
      </p:sp>
      <p:sp>
        <p:nvSpPr>
          <p:cNvPr id="16" name="MH_Other_5"/>
          <p:cNvSpPr>
            <a:spLocks noChangeAspect="1"/>
          </p:cNvSpPr>
          <p:nvPr>
            <p:custDataLst>
              <p:tags r:id="rId11"/>
            </p:custDataLst>
          </p:nvPr>
        </p:nvSpPr>
        <p:spPr bwMode="auto">
          <a:xfrm flipH="1">
            <a:off x="3659414" y="2273002"/>
            <a:ext cx="304800" cy="241300"/>
          </a:xfrm>
          <a:custGeom>
            <a:avLst/>
            <a:gdLst>
              <a:gd name="T0" fmla="*/ 457481883 w 5616"/>
              <a:gd name="T1" fmla="*/ 457857528 h 4433"/>
              <a:gd name="T2" fmla="*/ 457481883 w 5616"/>
              <a:gd name="T3" fmla="*/ 457857528 h 4433"/>
              <a:gd name="T4" fmla="*/ 457481883 w 5616"/>
              <a:gd name="T5" fmla="*/ 457857528 h 4433"/>
              <a:gd name="T6" fmla="*/ 457481883 w 5616"/>
              <a:gd name="T7" fmla="*/ 457857528 h 4433"/>
              <a:gd name="T8" fmla="*/ 457481883 w 5616"/>
              <a:gd name="T9" fmla="*/ 457857528 h 4433"/>
              <a:gd name="T10" fmla="*/ 457481883 w 5616"/>
              <a:gd name="T11" fmla="*/ 457857528 h 4433"/>
              <a:gd name="T12" fmla="*/ 457481883 w 5616"/>
              <a:gd name="T13" fmla="*/ 457857528 h 4433"/>
              <a:gd name="T14" fmla="*/ 457481883 w 5616"/>
              <a:gd name="T15" fmla="*/ 457857528 h 4433"/>
              <a:gd name="T16" fmla="*/ 457481883 w 5616"/>
              <a:gd name="T17" fmla="*/ 457857528 h 4433"/>
              <a:gd name="T18" fmla="*/ 457481883 w 5616"/>
              <a:gd name="T19" fmla="*/ 457857528 h 4433"/>
              <a:gd name="T20" fmla="*/ 457481883 w 5616"/>
              <a:gd name="T21" fmla="*/ 457857528 h 4433"/>
              <a:gd name="T22" fmla="*/ 457481883 w 5616"/>
              <a:gd name="T23" fmla="*/ 457857528 h 4433"/>
              <a:gd name="T24" fmla="*/ 457481883 w 5616"/>
              <a:gd name="T25" fmla="*/ 457857528 h 4433"/>
              <a:gd name="T26" fmla="*/ 457481883 w 5616"/>
              <a:gd name="T27" fmla="*/ 457857528 h 443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5616" h="4433">
                <a:moveTo>
                  <a:pt x="1854" y="1391"/>
                </a:moveTo>
                <a:lnTo>
                  <a:pt x="0" y="983"/>
                </a:lnTo>
                <a:lnTo>
                  <a:pt x="346" y="2217"/>
                </a:lnTo>
                <a:lnTo>
                  <a:pt x="0" y="3451"/>
                </a:lnTo>
                <a:lnTo>
                  <a:pt x="1854" y="3043"/>
                </a:lnTo>
                <a:lnTo>
                  <a:pt x="2116" y="2217"/>
                </a:lnTo>
                <a:lnTo>
                  <a:pt x="1854" y="1391"/>
                </a:lnTo>
                <a:close/>
                <a:moveTo>
                  <a:pt x="5616" y="2217"/>
                </a:moveTo>
                <a:lnTo>
                  <a:pt x="1777" y="0"/>
                </a:lnTo>
                <a:lnTo>
                  <a:pt x="2481" y="2217"/>
                </a:lnTo>
                <a:lnTo>
                  <a:pt x="1777" y="4433"/>
                </a:lnTo>
                <a:lnTo>
                  <a:pt x="5616" y="2217"/>
                </a:lnTo>
                <a:close/>
              </a:path>
            </a:pathLst>
          </a:custGeom>
          <a:gradFill>
            <a:gsLst>
              <a:gs pos="0">
                <a:srgbClr val="22CEB8"/>
              </a:gs>
              <a:gs pos="100000">
                <a:srgbClr val="00A8E7"/>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ea typeface="微软雅黑" panose="020B0503020204020204" pitchFamily="34" charset="-122"/>
            </a:endParaRPr>
          </a:p>
        </p:txBody>
      </p:sp>
      <p:sp>
        <p:nvSpPr>
          <p:cNvPr id="12" name="TextBox 11"/>
          <p:cNvSpPr txBox="1"/>
          <p:nvPr/>
        </p:nvSpPr>
        <p:spPr>
          <a:xfrm>
            <a:off x="899592" y="1275153"/>
            <a:ext cx="5616624" cy="646986"/>
          </a:xfrm>
          <a:prstGeom prst="roundRect">
            <a:avLst/>
          </a:prstGeom>
          <a:solidFill>
            <a:schemeClr val="accent5">
              <a:lumMod val="75000"/>
            </a:schemeClr>
          </a:solidFill>
        </p:spPr>
        <p:txBody>
          <a:bodyPr wrap="square" rtlCol="0">
            <a:spAutoFit/>
          </a:bodyPr>
          <a:lstStyle/>
          <a:p>
            <a:r>
              <a:rPr lang="zh-CN" altLang="en-US" sz="3200" b="1" dirty="0" smtClean="0">
                <a:solidFill>
                  <a:schemeClr val="bg1"/>
                </a:solidFill>
                <a:latin typeface="华文楷体" panose="02010600040101010101" pitchFamily="2" charset="-122"/>
                <a:ea typeface="华文楷体" panose="02010600040101010101" pitchFamily="2" charset="-122"/>
              </a:rPr>
              <a:t>第三方支付平台模式的优缺点</a:t>
            </a:r>
            <a:endParaRPr lang="zh-CN" altLang="en-US" sz="3200" b="1" dirty="0">
              <a:solidFill>
                <a:schemeClr val="bg1"/>
              </a:solidFill>
              <a:latin typeface="华文楷体" panose="02010600040101010101" pitchFamily="2" charset="-122"/>
              <a:ea typeface="华文楷体" panose="02010600040101010101" pitchFamily="2" charset="-122"/>
            </a:endParaRPr>
          </a:p>
        </p:txBody>
      </p:sp>
    </p:spTree>
    <p:custDataLst>
      <p:tags r:id="rId1"/>
    </p:custDataLst>
    <p:extLst>
      <p:ext uri="{BB962C8B-B14F-4D97-AF65-F5344CB8AC3E}">
        <p14:creationId xmlns:p14="http://schemas.microsoft.com/office/powerpoint/2010/main" val="426187691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r>
              <a:rPr lang="en-US" altLang="zh-CN" dirty="0"/>
              <a:t>5.2</a:t>
            </a:r>
            <a:r>
              <a:rPr lang="zh-CN" altLang="en-US" dirty="0"/>
              <a:t>第三方支付平台</a:t>
            </a:r>
            <a:r>
              <a:rPr lang="zh-CN" altLang="en-US" dirty="0" smtClean="0"/>
              <a:t>概述</a:t>
            </a:r>
          </a:p>
        </p:txBody>
      </p:sp>
      <p:sp>
        <p:nvSpPr>
          <p:cNvPr id="5" name="MH_Other_1"/>
          <p:cNvSpPr/>
          <p:nvPr>
            <p:custDataLst>
              <p:tags r:id="rId3"/>
            </p:custDataLst>
          </p:nvPr>
        </p:nvSpPr>
        <p:spPr>
          <a:xfrm>
            <a:off x="1430338" y="2430463"/>
            <a:ext cx="704850" cy="730250"/>
          </a:xfrm>
          <a:prstGeom prst="rect">
            <a:avLst/>
          </a:prstGeom>
          <a:solidFill>
            <a:srgbClr val="8ED5F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ea typeface="微软雅黑" panose="020B0503020204020204" pitchFamily="34" charset="-122"/>
            </a:endParaRPr>
          </a:p>
        </p:txBody>
      </p:sp>
      <p:sp>
        <p:nvSpPr>
          <p:cNvPr id="6" name="MH_Other_2"/>
          <p:cNvSpPr/>
          <p:nvPr>
            <p:custDataLst>
              <p:tags r:id="rId4"/>
            </p:custDataLst>
          </p:nvPr>
        </p:nvSpPr>
        <p:spPr>
          <a:xfrm>
            <a:off x="1295400" y="2290763"/>
            <a:ext cx="974725" cy="1009650"/>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rgbClr val="8ED5F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ea typeface="微软雅黑" panose="020B0503020204020204" pitchFamily="34" charset="-122"/>
            </a:endParaRPr>
          </a:p>
        </p:txBody>
      </p:sp>
      <p:sp>
        <p:nvSpPr>
          <p:cNvPr id="3077" name="MH_SubTitle_1"/>
          <p:cNvSpPr txBox="1">
            <a:spLocks noChangeArrowheads="1"/>
          </p:cNvSpPr>
          <p:nvPr>
            <p:custDataLst>
              <p:tags r:id="rId5"/>
            </p:custDataLst>
          </p:nvPr>
        </p:nvSpPr>
        <p:spPr bwMode="auto">
          <a:xfrm>
            <a:off x="2454275" y="2058988"/>
            <a:ext cx="5108575"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sz="2000" b="1" dirty="0" smtClean="0">
                <a:solidFill>
                  <a:srgbClr val="57C0EF"/>
                </a:solidFill>
                <a:ea typeface="微软雅黑" pitchFamily="34" charset="-122"/>
                <a:hlinkClick r:id="rId14" action="ppaction://hlinksldjump"/>
              </a:rPr>
              <a:t>银行网关代理支付</a:t>
            </a:r>
            <a:endParaRPr lang="zh-CN" altLang="en-US" sz="2000" b="1" dirty="0">
              <a:solidFill>
                <a:srgbClr val="57C0EF"/>
              </a:solidFill>
              <a:ea typeface="微软雅黑" pitchFamily="34" charset="-122"/>
            </a:endParaRPr>
          </a:p>
        </p:txBody>
      </p:sp>
      <p:sp>
        <p:nvSpPr>
          <p:cNvPr id="8" name="MH_Text_1"/>
          <p:cNvSpPr txBox="1"/>
          <p:nvPr>
            <p:custDataLst>
              <p:tags r:id="rId6"/>
            </p:custDataLst>
          </p:nvPr>
        </p:nvSpPr>
        <p:spPr>
          <a:xfrm>
            <a:off x="2454275" y="2590800"/>
            <a:ext cx="5108575" cy="1247775"/>
          </a:xfrm>
          <a:prstGeom prst="rect">
            <a:avLst/>
          </a:prstGeom>
          <a:noFill/>
        </p:spPr>
        <p:txBody>
          <a:bodyPr lIns="0" tIns="0" rIns="0" bIns="0">
            <a:normAutofit/>
          </a:bodyPr>
          <a:lstStyle/>
          <a:p>
            <a:pPr eaLnBrk="1" fontAlgn="auto" hangingPunct="1">
              <a:lnSpc>
                <a:spcPct val="120000"/>
              </a:lnSpc>
              <a:spcBef>
                <a:spcPts val="0"/>
              </a:spcBef>
              <a:spcAft>
                <a:spcPts val="0"/>
              </a:spcAft>
              <a:defRPr/>
            </a:pPr>
            <a:r>
              <a:rPr lang="zh-CN" altLang="en-US" sz="1600" dirty="0" smtClean="0">
                <a:solidFill>
                  <a:schemeClr val="tx1">
                    <a:lumMod val="65000"/>
                    <a:lumOff val="35000"/>
                  </a:schemeClr>
                </a:solidFill>
                <a:ea typeface="微软雅黑" panose="020B0503020204020204" pitchFamily="34" charset="-122"/>
              </a:rPr>
              <a:t>第三方支付平台与各大银行签订代理网关的合同，通过 银行提供的接口与本平台的系统进行无缝连接，然后将集合了众多银行支付网关的支付系统平台提供给商户使用。</a:t>
            </a:r>
            <a:endParaRPr lang="zh-CN" altLang="en-US" sz="1600" dirty="0">
              <a:solidFill>
                <a:schemeClr val="tx1">
                  <a:lumMod val="65000"/>
                  <a:lumOff val="35000"/>
                </a:schemeClr>
              </a:solidFill>
              <a:ea typeface="微软雅黑" panose="020B0503020204020204" pitchFamily="34" charset="-122"/>
            </a:endParaRPr>
          </a:p>
        </p:txBody>
      </p:sp>
      <p:sp>
        <p:nvSpPr>
          <p:cNvPr id="10" name="MH_Other_3"/>
          <p:cNvSpPr/>
          <p:nvPr>
            <p:custDataLst>
              <p:tags r:id="rId7"/>
            </p:custDataLst>
          </p:nvPr>
        </p:nvSpPr>
        <p:spPr>
          <a:xfrm>
            <a:off x="1430338" y="4402138"/>
            <a:ext cx="704850" cy="730250"/>
          </a:xfrm>
          <a:prstGeom prst="rect">
            <a:avLst/>
          </a:prstGeom>
          <a:solidFill>
            <a:srgbClr val="FFBE2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ea typeface="微软雅黑" panose="020B0503020204020204" pitchFamily="34" charset="-122"/>
            </a:endParaRPr>
          </a:p>
        </p:txBody>
      </p:sp>
      <p:sp>
        <p:nvSpPr>
          <p:cNvPr id="11" name="MH_Other_4"/>
          <p:cNvSpPr/>
          <p:nvPr>
            <p:custDataLst>
              <p:tags r:id="rId8"/>
            </p:custDataLst>
          </p:nvPr>
        </p:nvSpPr>
        <p:spPr>
          <a:xfrm>
            <a:off x="1295400" y="4262438"/>
            <a:ext cx="974725" cy="1009650"/>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rgbClr val="FFBE2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ea typeface="微软雅黑" panose="020B0503020204020204" pitchFamily="34" charset="-122"/>
            </a:endParaRPr>
          </a:p>
        </p:txBody>
      </p:sp>
      <p:sp>
        <p:nvSpPr>
          <p:cNvPr id="3081" name="MH_SubTitle_2"/>
          <p:cNvSpPr txBox="1">
            <a:spLocks noChangeArrowheads="1"/>
          </p:cNvSpPr>
          <p:nvPr>
            <p:custDataLst>
              <p:tags r:id="rId9"/>
            </p:custDataLst>
          </p:nvPr>
        </p:nvSpPr>
        <p:spPr bwMode="auto">
          <a:xfrm>
            <a:off x="2454275" y="4032250"/>
            <a:ext cx="5108575"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sz="2000" b="1" dirty="0" smtClean="0">
                <a:solidFill>
                  <a:srgbClr val="FEB500"/>
                </a:solidFill>
                <a:ea typeface="微软雅黑" pitchFamily="34" charset="-122"/>
                <a:hlinkClick r:id="rId15" action="ppaction://hlinksldjump"/>
              </a:rPr>
              <a:t>账户支付</a:t>
            </a:r>
            <a:endParaRPr lang="zh-CN" altLang="en-US" sz="2000" b="1" dirty="0">
              <a:solidFill>
                <a:srgbClr val="FEB500"/>
              </a:solidFill>
              <a:ea typeface="微软雅黑" pitchFamily="34" charset="-122"/>
            </a:endParaRPr>
          </a:p>
        </p:txBody>
      </p:sp>
      <p:sp>
        <p:nvSpPr>
          <p:cNvPr id="13" name="MH_Text_2"/>
          <p:cNvSpPr txBox="1"/>
          <p:nvPr>
            <p:custDataLst>
              <p:tags r:id="rId10"/>
            </p:custDataLst>
          </p:nvPr>
        </p:nvSpPr>
        <p:spPr>
          <a:xfrm>
            <a:off x="2454275" y="4562475"/>
            <a:ext cx="5108575" cy="1247775"/>
          </a:xfrm>
          <a:prstGeom prst="rect">
            <a:avLst/>
          </a:prstGeom>
          <a:noFill/>
        </p:spPr>
        <p:txBody>
          <a:bodyPr lIns="0" tIns="0" rIns="0" bIns="0">
            <a:normAutofit/>
          </a:bodyPr>
          <a:lstStyle/>
          <a:p>
            <a:pPr eaLnBrk="1" fontAlgn="auto" hangingPunct="1">
              <a:lnSpc>
                <a:spcPct val="120000"/>
              </a:lnSpc>
              <a:spcBef>
                <a:spcPts val="0"/>
              </a:spcBef>
              <a:spcAft>
                <a:spcPts val="0"/>
              </a:spcAft>
              <a:defRPr/>
            </a:pPr>
            <a:r>
              <a:rPr lang="zh-CN" altLang="en-US" sz="1600" dirty="0" smtClean="0">
                <a:solidFill>
                  <a:schemeClr val="tx1">
                    <a:lumMod val="65000"/>
                    <a:lumOff val="35000"/>
                  </a:schemeClr>
                </a:solidFill>
                <a:ea typeface="微软雅黑" panose="020B0503020204020204" pitchFamily="34" charset="-122"/>
              </a:rPr>
              <a:t>账户支付通常用两种，一种是</a:t>
            </a:r>
            <a:r>
              <a:rPr lang="en-US" altLang="zh-CN" sz="1600" dirty="0" smtClean="0">
                <a:solidFill>
                  <a:schemeClr val="tx1">
                    <a:lumMod val="65000"/>
                    <a:lumOff val="35000"/>
                  </a:schemeClr>
                </a:solidFill>
                <a:ea typeface="微软雅黑" panose="020B0503020204020204" pitchFamily="34" charset="-122"/>
              </a:rPr>
              <a:t>E-mail</a:t>
            </a:r>
            <a:r>
              <a:rPr lang="zh-CN" altLang="en-US" sz="1600" dirty="0" smtClean="0">
                <a:solidFill>
                  <a:schemeClr val="tx1">
                    <a:lumMod val="65000"/>
                    <a:lumOff val="35000"/>
                  </a:schemeClr>
                </a:solidFill>
                <a:ea typeface="微软雅黑" panose="020B0503020204020204" pitchFamily="34" charset="-122"/>
              </a:rPr>
              <a:t>账户支付，另一种是</a:t>
            </a:r>
            <a:r>
              <a:rPr lang="en-US" altLang="zh-CN" sz="1600" dirty="0" smtClean="0">
                <a:solidFill>
                  <a:schemeClr val="tx1">
                    <a:lumMod val="65000"/>
                    <a:lumOff val="35000"/>
                  </a:schemeClr>
                </a:solidFill>
                <a:ea typeface="微软雅黑" panose="020B0503020204020204" pitchFamily="34" charset="-122"/>
              </a:rPr>
              <a:t>ID</a:t>
            </a:r>
            <a:r>
              <a:rPr lang="zh-CN" altLang="en-US" sz="1600" dirty="0" smtClean="0">
                <a:solidFill>
                  <a:schemeClr val="tx1">
                    <a:lumMod val="65000"/>
                    <a:lumOff val="35000"/>
                  </a:schemeClr>
                </a:solidFill>
                <a:ea typeface="微软雅黑" panose="020B0503020204020204" pitchFamily="34" charset="-122"/>
              </a:rPr>
              <a:t>账户支付。</a:t>
            </a:r>
            <a:r>
              <a:rPr lang="en-US" altLang="zh-CN" sz="1600" dirty="0" err="1" smtClean="0">
                <a:solidFill>
                  <a:schemeClr val="tx1">
                    <a:lumMod val="65000"/>
                    <a:lumOff val="35000"/>
                  </a:schemeClr>
                </a:solidFill>
                <a:ea typeface="微软雅黑" panose="020B0503020204020204" pitchFamily="34" charset="-122"/>
              </a:rPr>
              <a:t>Paypal</a:t>
            </a:r>
            <a:r>
              <a:rPr lang="zh-CN" altLang="en-US" sz="1600" dirty="0" smtClean="0">
                <a:solidFill>
                  <a:schemeClr val="tx1">
                    <a:lumMod val="65000"/>
                    <a:lumOff val="35000"/>
                  </a:schemeClr>
                </a:solidFill>
                <a:ea typeface="微软雅黑" panose="020B0503020204020204" pitchFamily="34" charset="-122"/>
              </a:rPr>
              <a:t>、支付宝、块钱等都是基于</a:t>
            </a:r>
            <a:r>
              <a:rPr lang="en-US" altLang="zh-CN" sz="1600" dirty="0">
                <a:solidFill>
                  <a:schemeClr val="tx1">
                    <a:lumMod val="65000"/>
                    <a:lumOff val="35000"/>
                  </a:schemeClr>
                </a:solidFill>
                <a:ea typeface="微软雅黑" panose="020B0503020204020204" pitchFamily="34" charset="-122"/>
              </a:rPr>
              <a:t>E-mail</a:t>
            </a:r>
            <a:r>
              <a:rPr lang="zh-CN" altLang="en-US" sz="1600" dirty="0">
                <a:solidFill>
                  <a:schemeClr val="tx1">
                    <a:lumMod val="65000"/>
                    <a:lumOff val="35000"/>
                  </a:schemeClr>
                </a:solidFill>
                <a:ea typeface="微软雅黑" panose="020B0503020204020204" pitchFamily="34" charset="-122"/>
              </a:rPr>
              <a:t>账户</a:t>
            </a:r>
            <a:r>
              <a:rPr lang="zh-CN" altLang="en-US" sz="1600" dirty="0" smtClean="0">
                <a:solidFill>
                  <a:schemeClr val="tx1">
                    <a:lumMod val="65000"/>
                    <a:lumOff val="35000"/>
                  </a:schemeClr>
                </a:solidFill>
                <a:ea typeface="微软雅黑" panose="020B0503020204020204" pitchFamily="34" charset="-122"/>
              </a:rPr>
              <a:t>支付的方式。</a:t>
            </a:r>
            <a:r>
              <a:rPr lang="en-US" altLang="zh-CN" sz="1600" dirty="0">
                <a:solidFill>
                  <a:schemeClr val="tx1">
                    <a:lumMod val="65000"/>
                    <a:lumOff val="35000"/>
                  </a:schemeClr>
                </a:solidFill>
                <a:ea typeface="微软雅黑" panose="020B0503020204020204" pitchFamily="34" charset="-122"/>
              </a:rPr>
              <a:t> E-mail</a:t>
            </a:r>
            <a:r>
              <a:rPr lang="zh-CN" altLang="en-US" sz="1600" dirty="0">
                <a:solidFill>
                  <a:schemeClr val="tx1">
                    <a:lumMod val="65000"/>
                    <a:lumOff val="35000"/>
                  </a:schemeClr>
                </a:solidFill>
                <a:ea typeface="微软雅黑" panose="020B0503020204020204" pitchFamily="34" charset="-122"/>
              </a:rPr>
              <a:t>账户</a:t>
            </a:r>
            <a:r>
              <a:rPr lang="zh-CN" altLang="en-US" sz="1600" dirty="0" smtClean="0">
                <a:solidFill>
                  <a:schemeClr val="tx1">
                    <a:lumMod val="65000"/>
                    <a:lumOff val="35000"/>
                  </a:schemeClr>
                </a:solidFill>
                <a:ea typeface="微软雅黑" panose="020B0503020204020204" pitchFamily="34" charset="-122"/>
              </a:rPr>
              <a:t>支付的特点是不需要频繁输入银行的密码和账号，因此比较安全。</a:t>
            </a:r>
            <a:endParaRPr lang="zh-CN" altLang="en-US" sz="1600" dirty="0">
              <a:solidFill>
                <a:schemeClr val="tx1">
                  <a:lumMod val="65000"/>
                  <a:lumOff val="35000"/>
                </a:schemeClr>
              </a:solidFill>
              <a:ea typeface="微软雅黑" panose="020B0503020204020204" pitchFamily="34" charset="-122"/>
            </a:endParaRPr>
          </a:p>
        </p:txBody>
      </p:sp>
      <p:sp>
        <p:nvSpPr>
          <p:cNvPr id="20" name="MH_Other_5"/>
          <p:cNvSpPr>
            <a:spLocks/>
          </p:cNvSpPr>
          <p:nvPr>
            <p:custDataLst>
              <p:tags r:id="rId11"/>
            </p:custDataLst>
          </p:nvPr>
        </p:nvSpPr>
        <p:spPr bwMode="auto">
          <a:xfrm>
            <a:off x="1577975" y="2600325"/>
            <a:ext cx="398463" cy="396875"/>
          </a:xfrm>
          <a:custGeom>
            <a:avLst/>
            <a:gdLst>
              <a:gd name="T0" fmla="*/ 984018 w 1589088"/>
              <a:gd name="T1" fmla="*/ 589506 h 1589088"/>
              <a:gd name="T2" fmla="*/ 955171 w 1589088"/>
              <a:gd name="T3" fmla="*/ 645802 h 1589088"/>
              <a:gd name="T4" fmla="*/ 898294 w 1589088"/>
              <a:gd name="T5" fmla="*/ 673272 h 1589088"/>
              <a:gd name="T6" fmla="*/ 881422 w 1589088"/>
              <a:gd name="T7" fmla="*/ 964824 h 1589088"/>
              <a:gd name="T8" fmla="*/ 873530 w 1589088"/>
              <a:gd name="T9" fmla="*/ 1040159 h 1589088"/>
              <a:gd name="T10" fmla="*/ 824817 w 1589088"/>
              <a:gd name="T11" fmla="*/ 1084490 h 1589088"/>
              <a:gd name="T12" fmla="*/ 756238 w 1589088"/>
              <a:gd name="T13" fmla="*/ 1088026 h 1589088"/>
              <a:gd name="T14" fmla="*/ 703444 w 1589088"/>
              <a:gd name="T15" fmla="*/ 1048590 h 1589088"/>
              <a:gd name="T16" fmla="*/ 686571 w 1589088"/>
              <a:gd name="T17" fmla="*/ 985493 h 1589088"/>
              <a:gd name="T18" fmla="*/ 486007 w 1589088"/>
              <a:gd name="T19" fmla="*/ 893024 h 1589088"/>
              <a:gd name="T20" fmla="*/ 398106 w 1589088"/>
              <a:gd name="T21" fmla="*/ 820680 h 1589088"/>
              <a:gd name="T22" fmla="*/ 402189 w 1589088"/>
              <a:gd name="T23" fmla="*/ 755134 h 1589088"/>
              <a:gd name="T24" fmla="*/ 446547 w 1589088"/>
              <a:gd name="T25" fmla="*/ 706452 h 1589088"/>
              <a:gd name="T26" fmla="*/ 514037 w 1589088"/>
              <a:gd name="T27" fmla="*/ 696389 h 1589088"/>
              <a:gd name="T28" fmla="*/ 570641 w 1589088"/>
              <a:gd name="T29" fmla="*/ 730385 h 1589088"/>
              <a:gd name="T30" fmla="*/ 593501 w 1589088"/>
              <a:gd name="T31" fmla="*/ 794027 h 1589088"/>
              <a:gd name="T32" fmla="*/ 818558 w 1589088"/>
              <a:gd name="T33" fmla="*/ 648522 h 1589088"/>
              <a:gd name="T34" fmla="*/ 785901 w 1589088"/>
              <a:gd name="T35" fmla="*/ 575091 h 1589088"/>
              <a:gd name="T36" fmla="*/ 808761 w 1589088"/>
              <a:gd name="T37" fmla="*/ 511721 h 1589088"/>
              <a:gd name="T38" fmla="*/ 865365 w 1589088"/>
              <a:gd name="T39" fmla="*/ 477726 h 1589088"/>
              <a:gd name="T40" fmla="*/ 728574 w 1589088"/>
              <a:gd name="T41" fmla="*/ 144010 h 1589088"/>
              <a:gd name="T42" fmla="*/ 531280 w 1589088"/>
              <a:gd name="T43" fmla="*/ 182593 h 1589088"/>
              <a:gd name="T44" fmla="*/ 353281 w 1589088"/>
              <a:gd name="T45" fmla="*/ 288291 h 1589088"/>
              <a:gd name="T46" fmla="*/ 219577 w 1589088"/>
              <a:gd name="T47" fmla="*/ 451592 h 1589088"/>
              <a:gd name="T48" fmla="*/ 152454 w 1589088"/>
              <a:gd name="T49" fmla="*/ 642880 h 1589088"/>
              <a:gd name="T50" fmla="*/ 152454 w 1589088"/>
              <a:gd name="T51" fmla="*/ 843135 h 1589088"/>
              <a:gd name="T52" fmla="*/ 219577 w 1589088"/>
              <a:gd name="T53" fmla="*/ 1034422 h 1589088"/>
              <a:gd name="T54" fmla="*/ 353281 w 1589088"/>
              <a:gd name="T55" fmla="*/ 1197724 h 1589088"/>
              <a:gd name="T56" fmla="*/ 531280 w 1589088"/>
              <a:gd name="T57" fmla="*/ 1303421 h 1589088"/>
              <a:gd name="T58" fmla="*/ 728574 w 1589088"/>
              <a:gd name="T59" fmla="*/ 1341734 h 1589088"/>
              <a:gd name="T60" fmla="*/ 927227 w 1589088"/>
              <a:gd name="T61" fmla="*/ 1312931 h 1589088"/>
              <a:gd name="T62" fmla="*/ 1109302 w 1589088"/>
              <a:gd name="T63" fmla="*/ 1217015 h 1589088"/>
              <a:gd name="T64" fmla="*/ 1251431 w 1589088"/>
              <a:gd name="T65" fmla="*/ 1059964 h 1589088"/>
              <a:gd name="T66" fmla="*/ 1328065 w 1589088"/>
              <a:gd name="T67" fmla="*/ 871393 h 1589088"/>
              <a:gd name="T68" fmla="*/ 1337576 w 1589088"/>
              <a:gd name="T69" fmla="*/ 671410 h 1589088"/>
              <a:gd name="T70" fmla="*/ 1280237 w 1589088"/>
              <a:gd name="T71" fmla="*/ 477677 h 1589088"/>
              <a:gd name="T72" fmla="*/ 1155500 w 1589088"/>
              <a:gd name="T73" fmla="*/ 308670 h 1589088"/>
              <a:gd name="T74" fmla="*/ 981849 w 1589088"/>
              <a:gd name="T75" fmla="*/ 193462 h 1589088"/>
              <a:gd name="T76" fmla="*/ 785915 w 1589088"/>
              <a:gd name="T77" fmla="*/ 145640 h 1589088"/>
              <a:gd name="T78" fmla="*/ 902226 w 1589088"/>
              <a:gd name="T79" fmla="*/ 17390 h 1589088"/>
              <a:gd name="T80" fmla="*/ 1136207 w 1589088"/>
              <a:gd name="T81" fmla="*/ 112491 h 1589088"/>
              <a:gd name="T82" fmla="*/ 1320999 w 1589088"/>
              <a:gd name="T83" fmla="*/ 276063 h 1589088"/>
              <a:gd name="T84" fmla="*/ 1429702 w 1589088"/>
              <a:gd name="T85" fmla="*/ 459201 h 1589088"/>
              <a:gd name="T86" fmla="*/ 1481334 w 1589088"/>
              <a:gd name="T87" fmla="*/ 660270 h 1589088"/>
              <a:gd name="T88" fmla="*/ 1475356 w 1589088"/>
              <a:gd name="T89" fmla="*/ 866502 h 1589088"/>
              <a:gd name="T90" fmla="*/ 1412581 w 1589088"/>
              <a:gd name="T91" fmla="*/ 1064855 h 1589088"/>
              <a:gd name="T92" fmla="*/ 1892771 w 1589088"/>
              <a:gd name="T93" fmla="*/ 1636001 h 1589088"/>
              <a:gd name="T94" fmla="*/ 1896304 w 1589088"/>
              <a:gd name="T95" fmla="*/ 1759632 h 1589088"/>
              <a:gd name="T96" fmla="*/ 1783798 w 1589088"/>
              <a:gd name="T97" fmla="*/ 1885980 h 1589088"/>
              <a:gd name="T98" fmla="*/ 1662866 w 1589088"/>
              <a:gd name="T99" fmla="*/ 1900381 h 1589088"/>
              <a:gd name="T100" fmla="*/ 1104954 w 1589088"/>
              <a:gd name="T101" fmla="*/ 1391458 h 1589088"/>
              <a:gd name="T102" fmla="*/ 909835 w 1589088"/>
              <a:gd name="T103" fmla="*/ 1466451 h 1589088"/>
              <a:gd name="T104" fmla="*/ 704388 w 1589088"/>
              <a:gd name="T105" fmla="*/ 1484656 h 1589088"/>
              <a:gd name="T106" fmla="*/ 501116 w 1589088"/>
              <a:gd name="T107" fmla="*/ 1445528 h 1589088"/>
              <a:gd name="T108" fmla="*/ 313061 w 1589088"/>
              <a:gd name="T109" fmla="*/ 1349069 h 1589088"/>
              <a:gd name="T110" fmla="*/ 143758 w 1589088"/>
              <a:gd name="T111" fmla="*/ 1181965 h 1589088"/>
              <a:gd name="T112" fmla="*/ 30708 w 1589088"/>
              <a:gd name="T113" fmla="*/ 954538 h 1589088"/>
              <a:gd name="T114" fmla="*/ 815 w 1589088"/>
              <a:gd name="T115" fmla="*/ 707277 h 1589088"/>
              <a:gd name="T116" fmla="*/ 54351 w 1589088"/>
              <a:gd name="T117" fmla="*/ 463275 h 1589088"/>
              <a:gd name="T118" fmla="*/ 191315 w 1589088"/>
              <a:gd name="T119" fmla="*/ 245360 h 1589088"/>
              <a:gd name="T120" fmla="*/ 397577 w 1589088"/>
              <a:gd name="T121" fmla="*/ 85319 h 1589088"/>
              <a:gd name="T122" fmla="*/ 636177 w 1589088"/>
              <a:gd name="T123" fmla="*/ 7880 h 158908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589088" h="1589088">
                <a:moveTo>
                  <a:pt x="916859" y="288925"/>
                </a:moveTo>
                <a:lnTo>
                  <a:pt x="954088" y="332030"/>
                </a:lnTo>
                <a:lnTo>
                  <a:pt x="816067" y="450682"/>
                </a:lnTo>
                <a:lnTo>
                  <a:pt x="817430" y="454085"/>
                </a:lnTo>
                <a:lnTo>
                  <a:pt x="818338" y="457488"/>
                </a:lnTo>
                <a:lnTo>
                  <a:pt x="819246" y="461118"/>
                </a:lnTo>
                <a:lnTo>
                  <a:pt x="820381" y="464748"/>
                </a:lnTo>
                <a:lnTo>
                  <a:pt x="820835" y="468378"/>
                </a:lnTo>
                <a:lnTo>
                  <a:pt x="821289" y="472008"/>
                </a:lnTo>
                <a:lnTo>
                  <a:pt x="821743" y="475865"/>
                </a:lnTo>
                <a:lnTo>
                  <a:pt x="821743" y="479722"/>
                </a:lnTo>
                <a:lnTo>
                  <a:pt x="821743" y="483805"/>
                </a:lnTo>
                <a:lnTo>
                  <a:pt x="821289" y="487662"/>
                </a:lnTo>
                <a:lnTo>
                  <a:pt x="820835" y="491746"/>
                </a:lnTo>
                <a:lnTo>
                  <a:pt x="820154" y="495602"/>
                </a:lnTo>
                <a:lnTo>
                  <a:pt x="819246" y="499459"/>
                </a:lnTo>
                <a:lnTo>
                  <a:pt x="818338" y="503089"/>
                </a:lnTo>
                <a:lnTo>
                  <a:pt x="816976" y="506946"/>
                </a:lnTo>
                <a:lnTo>
                  <a:pt x="815840" y="510349"/>
                </a:lnTo>
                <a:lnTo>
                  <a:pt x="814251" y="513979"/>
                </a:lnTo>
                <a:lnTo>
                  <a:pt x="812662" y="517382"/>
                </a:lnTo>
                <a:lnTo>
                  <a:pt x="810619" y="520785"/>
                </a:lnTo>
                <a:lnTo>
                  <a:pt x="808803" y="523961"/>
                </a:lnTo>
                <a:lnTo>
                  <a:pt x="806760" y="527137"/>
                </a:lnTo>
                <a:lnTo>
                  <a:pt x="804263" y="530313"/>
                </a:lnTo>
                <a:lnTo>
                  <a:pt x="801993" y="533036"/>
                </a:lnTo>
                <a:lnTo>
                  <a:pt x="799496" y="535985"/>
                </a:lnTo>
                <a:lnTo>
                  <a:pt x="796772" y="538707"/>
                </a:lnTo>
                <a:lnTo>
                  <a:pt x="794048" y="541203"/>
                </a:lnTo>
                <a:lnTo>
                  <a:pt x="791324" y="543698"/>
                </a:lnTo>
                <a:lnTo>
                  <a:pt x="788146" y="545967"/>
                </a:lnTo>
                <a:lnTo>
                  <a:pt x="785194" y="548009"/>
                </a:lnTo>
                <a:lnTo>
                  <a:pt x="781789" y="550051"/>
                </a:lnTo>
                <a:lnTo>
                  <a:pt x="778611" y="552093"/>
                </a:lnTo>
                <a:lnTo>
                  <a:pt x="775433" y="553908"/>
                </a:lnTo>
                <a:lnTo>
                  <a:pt x="771801" y="555496"/>
                </a:lnTo>
                <a:lnTo>
                  <a:pt x="768396" y="556857"/>
                </a:lnTo>
                <a:lnTo>
                  <a:pt x="764537" y="558218"/>
                </a:lnTo>
                <a:lnTo>
                  <a:pt x="760905" y="559352"/>
                </a:lnTo>
                <a:lnTo>
                  <a:pt x="757046" y="560260"/>
                </a:lnTo>
                <a:lnTo>
                  <a:pt x="753413" y="560940"/>
                </a:lnTo>
                <a:lnTo>
                  <a:pt x="749327" y="561621"/>
                </a:lnTo>
                <a:lnTo>
                  <a:pt x="745241" y="562075"/>
                </a:lnTo>
                <a:lnTo>
                  <a:pt x="692121" y="754005"/>
                </a:lnTo>
                <a:lnTo>
                  <a:pt x="697343" y="756728"/>
                </a:lnTo>
                <a:lnTo>
                  <a:pt x="702110" y="759904"/>
                </a:lnTo>
                <a:lnTo>
                  <a:pt x="706650" y="763080"/>
                </a:lnTo>
                <a:lnTo>
                  <a:pt x="710963" y="766937"/>
                </a:lnTo>
                <a:lnTo>
                  <a:pt x="715049" y="770794"/>
                </a:lnTo>
                <a:lnTo>
                  <a:pt x="718908" y="774877"/>
                </a:lnTo>
                <a:lnTo>
                  <a:pt x="722313" y="779188"/>
                </a:lnTo>
                <a:lnTo>
                  <a:pt x="725718" y="783952"/>
                </a:lnTo>
                <a:lnTo>
                  <a:pt x="728670" y="788943"/>
                </a:lnTo>
                <a:lnTo>
                  <a:pt x="731167" y="793934"/>
                </a:lnTo>
                <a:lnTo>
                  <a:pt x="733437" y="799379"/>
                </a:lnTo>
                <a:lnTo>
                  <a:pt x="735253" y="804824"/>
                </a:lnTo>
                <a:lnTo>
                  <a:pt x="736615" y="810496"/>
                </a:lnTo>
                <a:lnTo>
                  <a:pt x="737750" y="816167"/>
                </a:lnTo>
                <a:lnTo>
                  <a:pt x="738431" y="822066"/>
                </a:lnTo>
                <a:lnTo>
                  <a:pt x="738658" y="828191"/>
                </a:lnTo>
                <a:lnTo>
                  <a:pt x="738658" y="832729"/>
                </a:lnTo>
                <a:lnTo>
                  <a:pt x="738431" y="836812"/>
                </a:lnTo>
                <a:lnTo>
                  <a:pt x="737523" y="840896"/>
                </a:lnTo>
                <a:lnTo>
                  <a:pt x="736842" y="844980"/>
                </a:lnTo>
                <a:lnTo>
                  <a:pt x="735934" y="849063"/>
                </a:lnTo>
                <a:lnTo>
                  <a:pt x="734799" y="852920"/>
                </a:lnTo>
                <a:lnTo>
                  <a:pt x="733664" y="856777"/>
                </a:lnTo>
                <a:lnTo>
                  <a:pt x="732075" y="860407"/>
                </a:lnTo>
                <a:lnTo>
                  <a:pt x="730259" y="864263"/>
                </a:lnTo>
                <a:lnTo>
                  <a:pt x="728670" y="867666"/>
                </a:lnTo>
                <a:lnTo>
                  <a:pt x="726626" y="871296"/>
                </a:lnTo>
                <a:lnTo>
                  <a:pt x="724583" y="874699"/>
                </a:lnTo>
                <a:lnTo>
                  <a:pt x="722086" y="877876"/>
                </a:lnTo>
                <a:lnTo>
                  <a:pt x="719589" y="881052"/>
                </a:lnTo>
                <a:lnTo>
                  <a:pt x="717092" y="884228"/>
                </a:lnTo>
                <a:lnTo>
                  <a:pt x="714141" y="886950"/>
                </a:lnTo>
                <a:lnTo>
                  <a:pt x="711417" y="889673"/>
                </a:lnTo>
                <a:lnTo>
                  <a:pt x="708239" y="892395"/>
                </a:lnTo>
                <a:lnTo>
                  <a:pt x="705288" y="894891"/>
                </a:lnTo>
                <a:lnTo>
                  <a:pt x="702110" y="896933"/>
                </a:lnTo>
                <a:lnTo>
                  <a:pt x="698705" y="899428"/>
                </a:lnTo>
                <a:lnTo>
                  <a:pt x="695299" y="901243"/>
                </a:lnTo>
                <a:lnTo>
                  <a:pt x="691440" y="903058"/>
                </a:lnTo>
                <a:lnTo>
                  <a:pt x="688035" y="904646"/>
                </a:lnTo>
                <a:lnTo>
                  <a:pt x="684176" y="906234"/>
                </a:lnTo>
                <a:lnTo>
                  <a:pt x="680317" y="907595"/>
                </a:lnTo>
                <a:lnTo>
                  <a:pt x="676231" y="908730"/>
                </a:lnTo>
                <a:lnTo>
                  <a:pt x="672372" y="909637"/>
                </a:lnTo>
                <a:lnTo>
                  <a:pt x="668286" y="910318"/>
                </a:lnTo>
                <a:lnTo>
                  <a:pt x="664199" y="910771"/>
                </a:lnTo>
                <a:lnTo>
                  <a:pt x="659886" y="911225"/>
                </a:lnTo>
                <a:lnTo>
                  <a:pt x="655573" y="911225"/>
                </a:lnTo>
                <a:lnTo>
                  <a:pt x="651260" y="911225"/>
                </a:lnTo>
                <a:lnTo>
                  <a:pt x="646947" y="910771"/>
                </a:lnTo>
                <a:lnTo>
                  <a:pt x="643088" y="910318"/>
                </a:lnTo>
                <a:lnTo>
                  <a:pt x="638775" y="909637"/>
                </a:lnTo>
                <a:lnTo>
                  <a:pt x="634915" y="908730"/>
                </a:lnTo>
                <a:lnTo>
                  <a:pt x="630829" y="907595"/>
                </a:lnTo>
                <a:lnTo>
                  <a:pt x="627197" y="906234"/>
                </a:lnTo>
                <a:lnTo>
                  <a:pt x="623338" y="904646"/>
                </a:lnTo>
                <a:lnTo>
                  <a:pt x="619706" y="903058"/>
                </a:lnTo>
                <a:lnTo>
                  <a:pt x="616074" y="901243"/>
                </a:lnTo>
                <a:lnTo>
                  <a:pt x="612669" y="899428"/>
                </a:lnTo>
                <a:lnTo>
                  <a:pt x="609037" y="896933"/>
                </a:lnTo>
                <a:lnTo>
                  <a:pt x="605858" y="894891"/>
                </a:lnTo>
                <a:lnTo>
                  <a:pt x="602680" y="892395"/>
                </a:lnTo>
                <a:lnTo>
                  <a:pt x="599729" y="889673"/>
                </a:lnTo>
                <a:lnTo>
                  <a:pt x="596778" y="886950"/>
                </a:lnTo>
                <a:lnTo>
                  <a:pt x="594054" y="884228"/>
                </a:lnTo>
                <a:lnTo>
                  <a:pt x="591557" y="881052"/>
                </a:lnTo>
                <a:lnTo>
                  <a:pt x="588833" y="877876"/>
                </a:lnTo>
                <a:lnTo>
                  <a:pt x="586790" y="874699"/>
                </a:lnTo>
                <a:lnTo>
                  <a:pt x="584520" y="871296"/>
                </a:lnTo>
                <a:lnTo>
                  <a:pt x="582704" y="867666"/>
                </a:lnTo>
                <a:lnTo>
                  <a:pt x="580661" y="864263"/>
                </a:lnTo>
                <a:lnTo>
                  <a:pt x="579072" y="860407"/>
                </a:lnTo>
                <a:lnTo>
                  <a:pt x="577710" y="856777"/>
                </a:lnTo>
                <a:lnTo>
                  <a:pt x="576348" y="852920"/>
                </a:lnTo>
                <a:lnTo>
                  <a:pt x="575212" y="849063"/>
                </a:lnTo>
                <a:lnTo>
                  <a:pt x="574077" y="844980"/>
                </a:lnTo>
                <a:lnTo>
                  <a:pt x="573396" y="840896"/>
                </a:lnTo>
                <a:lnTo>
                  <a:pt x="572942" y="836812"/>
                </a:lnTo>
                <a:lnTo>
                  <a:pt x="572488" y="832729"/>
                </a:lnTo>
                <a:lnTo>
                  <a:pt x="572488" y="828191"/>
                </a:lnTo>
                <a:lnTo>
                  <a:pt x="572488" y="825242"/>
                </a:lnTo>
                <a:lnTo>
                  <a:pt x="572715" y="822066"/>
                </a:lnTo>
                <a:lnTo>
                  <a:pt x="573623" y="815940"/>
                </a:lnTo>
                <a:lnTo>
                  <a:pt x="574986" y="810042"/>
                </a:lnTo>
                <a:lnTo>
                  <a:pt x="576575" y="804370"/>
                </a:lnTo>
                <a:lnTo>
                  <a:pt x="454445" y="733134"/>
                </a:lnTo>
                <a:lnTo>
                  <a:pt x="449904" y="736083"/>
                </a:lnTo>
                <a:lnTo>
                  <a:pt x="444910" y="738352"/>
                </a:lnTo>
                <a:lnTo>
                  <a:pt x="439689" y="740166"/>
                </a:lnTo>
                <a:lnTo>
                  <a:pt x="434468" y="741981"/>
                </a:lnTo>
                <a:lnTo>
                  <a:pt x="429020" y="743569"/>
                </a:lnTo>
                <a:lnTo>
                  <a:pt x="423571" y="744477"/>
                </a:lnTo>
                <a:lnTo>
                  <a:pt x="417669" y="745158"/>
                </a:lnTo>
                <a:lnTo>
                  <a:pt x="412221" y="745384"/>
                </a:lnTo>
                <a:lnTo>
                  <a:pt x="408589" y="745158"/>
                </a:lnTo>
                <a:lnTo>
                  <a:pt x="405411" y="744931"/>
                </a:lnTo>
                <a:lnTo>
                  <a:pt x="398828" y="744023"/>
                </a:lnTo>
                <a:lnTo>
                  <a:pt x="305755" y="898294"/>
                </a:lnTo>
                <a:lnTo>
                  <a:pt x="257175" y="869255"/>
                </a:lnTo>
                <a:lnTo>
                  <a:pt x="349113" y="716118"/>
                </a:lnTo>
                <a:lnTo>
                  <a:pt x="347070" y="713396"/>
                </a:lnTo>
                <a:lnTo>
                  <a:pt x="344573" y="710220"/>
                </a:lnTo>
                <a:lnTo>
                  <a:pt x="342757" y="707497"/>
                </a:lnTo>
                <a:lnTo>
                  <a:pt x="340714" y="704321"/>
                </a:lnTo>
                <a:lnTo>
                  <a:pt x="339125" y="701145"/>
                </a:lnTo>
                <a:lnTo>
                  <a:pt x="337536" y="697969"/>
                </a:lnTo>
                <a:lnTo>
                  <a:pt x="335720" y="694793"/>
                </a:lnTo>
                <a:lnTo>
                  <a:pt x="334358" y="691390"/>
                </a:lnTo>
                <a:lnTo>
                  <a:pt x="333223" y="687987"/>
                </a:lnTo>
                <a:lnTo>
                  <a:pt x="332087" y="684584"/>
                </a:lnTo>
                <a:lnTo>
                  <a:pt x="331179" y="680954"/>
                </a:lnTo>
                <a:lnTo>
                  <a:pt x="330498" y="677324"/>
                </a:lnTo>
                <a:lnTo>
                  <a:pt x="329590" y="673467"/>
                </a:lnTo>
                <a:lnTo>
                  <a:pt x="329136" y="670064"/>
                </a:lnTo>
                <a:lnTo>
                  <a:pt x="328909" y="665981"/>
                </a:lnTo>
                <a:lnTo>
                  <a:pt x="328909" y="662351"/>
                </a:lnTo>
                <a:lnTo>
                  <a:pt x="328909" y="658040"/>
                </a:lnTo>
                <a:lnTo>
                  <a:pt x="329363" y="653730"/>
                </a:lnTo>
                <a:lnTo>
                  <a:pt x="330044" y="649646"/>
                </a:lnTo>
                <a:lnTo>
                  <a:pt x="330725" y="645335"/>
                </a:lnTo>
                <a:lnTo>
                  <a:pt x="331633" y="641479"/>
                </a:lnTo>
                <a:lnTo>
                  <a:pt x="332768" y="637395"/>
                </a:lnTo>
                <a:lnTo>
                  <a:pt x="333904" y="633765"/>
                </a:lnTo>
                <a:lnTo>
                  <a:pt x="335493" y="629908"/>
                </a:lnTo>
                <a:lnTo>
                  <a:pt x="337082" y="626279"/>
                </a:lnTo>
                <a:lnTo>
                  <a:pt x="339125" y="622649"/>
                </a:lnTo>
                <a:lnTo>
                  <a:pt x="340941" y="619246"/>
                </a:lnTo>
                <a:lnTo>
                  <a:pt x="342984" y="615843"/>
                </a:lnTo>
                <a:lnTo>
                  <a:pt x="345481" y="612666"/>
                </a:lnTo>
                <a:lnTo>
                  <a:pt x="347978" y="609263"/>
                </a:lnTo>
                <a:lnTo>
                  <a:pt x="350475" y="606314"/>
                </a:lnTo>
                <a:lnTo>
                  <a:pt x="353426" y="603592"/>
                </a:lnTo>
                <a:lnTo>
                  <a:pt x="356150" y="600642"/>
                </a:lnTo>
                <a:lnTo>
                  <a:pt x="359101" y="598147"/>
                </a:lnTo>
                <a:lnTo>
                  <a:pt x="362279" y="595878"/>
                </a:lnTo>
                <a:lnTo>
                  <a:pt x="365458" y="593383"/>
                </a:lnTo>
                <a:lnTo>
                  <a:pt x="369090" y="591341"/>
                </a:lnTo>
                <a:lnTo>
                  <a:pt x="372495" y="589299"/>
                </a:lnTo>
                <a:lnTo>
                  <a:pt x="376127" y="587484"/>
                </a:lnTo>
                <a:lnTo>
                  <a:pt x="379759" y="585669"/>
                </a:lnTo>
                <a:lnTo>
                  <a:pt x="383618" y="584308"/>
                </a:lnTo>
                <a:lnTo>
                  <a:pt x="387250" y="582947"/>
                </a:lnTo>
                <a:lnTo>
                  <a:pt x="391336" y="581812"/>
                </a:lnTo>
                <a:lnTo>
                  <a:pt x="395196" y="580905"/>
                </a:lnTo>
                <a:lnTo>
                  <a:pt x="399509" y="580224"/>
                </a:lnTo>
                <a:lnTo>
                  <a:pt x="403368" y="579544"/>
                </a:lnTo>
                <a:lnTo>
                  <a:pt x="407681" y="579317"/>
                </a:lnTo>
                <a:lnTo>
                  <a:pt x="412221" y="579090"/>
                </a:lnTo>
                <a:lnTo>
                  <a:pt x="416307" y="579317"/>
                </a:lnTo>
                <a:lnTo>
                  <a:pt x="420620" y="579544"/>
                </a:lnTo>
                <a:lnTo>
                  <a:pt x="424707" y="580224"/>
                </a:lnTo>
                <a:lnTo>
                  <a:pt x="428793" y="580905"/>
                </a:lnTo>
                <a:lnTo>
                  <a:pt x="432652" y="581812"/>
                </a:lnTo>
                <a:lnTo>
                  <a:pt x="436738" y="582947"/>
                </a:lnTo>
                <a:lnTo>
                  <a:pt x="440597" y="584308"/>
                </a:lnTo>
                <a:lnTo>
                  <a:pt x="444456" y="585669"/>
                </a:lnTo>
                <a:lnTo>
                  <a:pt x="447861" y="587484"/>
                </a:lnTo>
                <a:lnTo>
                  <a:pt x="451720" y="589299"/>
                </a:lnTo>
                <a:lnTo>
                  <a:pt x="454899" y="591341"/>
                </a:lnTo>
                <a:lnTo>
                  <a:pt x="458531" y="593383"/>
                </a:lnTo>
                <a:lnTo>
                  <a:pt x="461709" y="595878"/>
                </a:lnTo>
                <a:lnTo>
                  <a:pt x="464887" y="598147"/>
                </a:lnTo>
                <a:lnTo>
                  <a:pt x="467838" y="600642"/>
                </a:lnTo>
                <a:lnTo>
                  <a:pt x="470562" y="603592"/>
                </a:lnTo>
                <a:lnTo>
                  <a:pt x="473513" y="606314"/>
                </a:lnTo>
                <a:lnTo>
                  <a:pt x="476010" y="609263"/>
                </a:lnTo>
                <a:lnTo>
                  <a:pt x="478734" y="612666"/>
                </a:lnTo>
                <a:lnTo>
                  <a:pt x="481004" y="615843"/>
                </a:lnTo>
                <a:lnTo>
                  <a:pt x="483047" y="619246"/>
                </a:lnTo>
                <a:lnTo>
                  <a:pt x="484864" y="622649"/>
                </a:lnTo>
                <a:lnTo>
                  <a:pt x="486907" y="626279"/>
                </a:lnTo>
                <a:lnTo>
                  <a:pt x="488496" y="629908"/>
                </a:lnTo>
                <a:lnTo>
                  <a:pt x="490085" y="633765"/>
                </a:lnTo>
                <a:lnTo>
                  <a:pt x="491220" y="637395"/>
                </a:lnTo>
                <a:lnTo>
                  <a:pt x="492355" y="641479"/>
                </a:lnTo>
                <a:lnTo>
                  <a:pt x="493490" y="645335"/>
                </a:lnTo>
                <a:lnTo>
                  <a:pt x="494171" y="649646"/>
                </a:lnTo>
                <a:lnTo>
                  <a:pt x="494625" y="653730"/>
                </a:lnTo>
                <a:lnTo>
                  <a:pt x="495079" y="658040"/>
                </a:lnTo>
                <a:lnTo>
                  <a:pt x="495079" y="662351"/>
                </a:lnTo>
                <a:lnTo>
                  <a:pt x="495079" y="665527"/>
                </a:lnTo>
                <a:lnTo>
                  <a:pt x="494852" y="669157"/>
                </a:lnTo>
                <a:lnTo>
                  <a:pt x="494398" y="672333"/>
                </a:lnTo>
                <a:lnTo>
                  <a:pt x="493944" y="675509"/>
                </a:lnTo>
                <a:lnTo>
                  <a:pt x="492355" y="682088"/>
                </a:lnTo>
                <a:lnTo>
                  <a:pt x="490539" y="688214"/>
                </a:lnTo>
                <a:lnTo>
                  <a:pt x="610853" y="758543"/>
                </a:lnTo>
                <a:lnTo>
                  <a:pt x="616528" y="755140"/>
                </a:lnTo>
                <a:lnTo>
                  <a:pt x="622430" y="752417"/>
                </a:lnTo>
                <a:lnTo>
                  <a:pt x="628559" y="749922"/>
                </a:lnTo>
                <a:lnTo>
                  <a:pt x="634915" y="748107"/>
                </a:lnTo>
                <a:lnTo>
                  <a:pt x="690305" y="547101"/>
                </a:lnTo>
                <a:lnTo>
                  <a:pt x="686673" y="544152"/>
                </a:lnTo>
                <a:lnTo>
                  <a:pt x="682814" y="540976"/>
                </a:lnTo>
                <a:lnTo>
                  <a:pt x="679409" y="537800"/>
                </a:lnTo>
                <a:lnTo>
                  <a:pt x="676004" y="533943"/>
                </a:lnTo>
                <a:lnTo>
                  <a:pt x="673053" y="530540"/>
                </a:lnTo>
                <a:lnTo>
                  <a:pt x="670102" y="526456"/>
                </a:lnTo>
                <a:lnTo>
                  <a:pt x="667605" y="522373"/>
                </a:lnTo>
                <a:lnTo>
                  <a:pt x="665107" y="518062"/>
                </a:lnTo>
                <a:lnTo>
                  <a:pt x="662837" y="513979"/>
                </a:lnTo>
                <a:lnTo>
                  <a:pt x="661021" y="509214"/>
                </a:lnTo>
                <a:lnTo>
                  <a:pt x="659432" y="504450"/>
                </a:lnTo>
                <a:lnTo>
                  <a:pt x="658070" y="499913"/>
                </a:lnTo>
                <a:lnTo>
                  <a:pt x="657162" y="494922"/>
                </a:lnTo>
                <a:lnTo>
                  <a:pt x="656027" y="489931"/>
                </a:lnTo>
                <a:lnTo>
                  <a:pt x="655573" y="484940"/>
                </a:lnTo>
                <a:lnTo>
                  <a:pt x="655573" y="479722"/>
                </a:lnTo>
                <a:lnTo>
                  <a:pt x="655573" y="475411"/>
                </a:lnTo>
                <a:lnTo>
                  <a:pt x="655800" y="471327"/>
                </a:lnTo>
                <a:lnTo>
                  <a:pt x="656708" y="467017"/>
                </a:lnTo>
                <a:lnTo>
                  <a:pt x="657389" y="463160"/>
                </a:lnTo>
                <a:lnTo>
                  <a:pt x="658297" y="458850"/>
                </a:lnTo>
                <a:lnTo>
                  <a:pt x="659432" y="455220"/>
                </a:lnTo>
                <a:lnTo>
                  <a:pt x="660567" y="451136"/>
                </a:lnTo>
                <a:lnTo>
                  <a:pt x="661929" y="447506"/>
                </a:lnTo>
                <a:lnTo>
                  <a:pt x="663745" y="443649"/>
                </a:lnTo>
                <a:lnTo>
                  <a:pt x="665561" y="440246"/>
                </a:lnTo>
                <a:lnTo>
                  <a:pt x="667605" y="436617"/>
                </a:lnTo>
                <a:lnTo>
                  <a:pt x="669648" y="433440"/>
                </a:lnTo>
                <a:lnTo>
                  <a:pt x="672145" y="430037"/>
                </a:lnTo>
                <a:lnTo>
                  <a:pt x="674642" y="426861"/>
                </a:lnTo>
                <a:lnTo>
                  <a:pt x="677139" y="423912"/>
                </a:lnTo>
                <a:lnTo>
                  <a:pt x="679863" y="420963"/>
                </a:lnTo>
                <a:lnTo>
                  <a:pt x="682814" y="418240"/>
                </a:lnTo>
                <a:lnTo>
                  <a:pt x="685765" y="415518"/>
                </a:lnTo>
                <a:lnTo>
                  <a:pt x="688943" y="413249"/>
                </a:lnTo>
                <a:lnTo>
                  <a:pt x="692121" y="410980"/>
                </a:lnTo>
                <a:lnTo>
                  <a:pt x="695526" y="408712"/>
                </a:lnTo>
                <a:lnTo>
                  <a:pt x="698932" y="406670"/>
                </a:lnTo>
                <a:lnTo>
                  <a:pt x="702791" y="404855"/>
                </a:lnTo>
                <a:lnTo>
                  <a:pt x="706196" y="403267"/>
                </a:lnTo>
                <a:lnTo>
                  <a:pt x="710055" y="401679"/>
                </a:lnTo>
                <a:lnTo>
                  <a:pt x="713914" y="400318"/>
                </a:lnTo>
                <a:lnTo>
                  <a:pt x="718000" y="399410"/>
                </a:lnTo>
                <a:lnTo>
                  <a:pt x="721859" y="398503"/>
                </a:lnTo>
                <a:lnTo>
                  <a:pt x="725945" y="397595"/>
                </a:lnTo>
                <a:lnTo>
                  <a:pt x="730032" y="397141"/>
                </a:lnTo>
                <a:lnTo>
                  <a:pt x="734345" y="396915"/>
                </a:lnTo>
                <a:lnTo>
                  <a:pt x="738658" y="396688"/>
                </a:lnTo>
                <a:lnTo>
                  <a:pt x="744106" y="396915"/>
                </a:lnTo>
                <a:lnTo>
                  <a:pt x="749554" y="397595"/>
                </a:lnTo>
                <a:lnTo>
                  <a:pt x="754775" y="398276"/>
                </a:lnTo>
                <a:lnTo>
                  <a:pt x="759770" y="399637"/>
                </a:lnTo>
                <a:lnTo>
                  <a:pt x="764764" y="400998"/>
                </a:lnTo>
                <a:lnTo>
                  <a:pt x="769758" y="403040"/>
                </a:lnTo>
                <a:lnTo>
                  <a:pt x="774298" y="405082"/>
                </a:lnTo>
                <a:lnTo>
                  <a:pt x="778838" y="407577"/>
                </a:lnTo>
                <a:lnTo>
                  <a:pt x="916859" y="288925"/>
                </a:lnTo>
                <a:close/>
                <a:moveTo>
                  <a:pt x="607752" y="120128"/>
                </a:moveTo>
                <a:lnTo>
                  <a:pt x="595738" y="120581"/>
                </a:lnTo>
                <a:lnTo>
                  <a:pt x="583950" y="121488"/>
                </a:lnTo>
                <a:lnTo>
                  <a:pt x="571936" y="122621"/>
                </a:lnTo>
                <a:lnTo>
                  <a:pt x="559921" y="123755"/>
                </a:lnTo>
                <a:lnTo>
                  <a:pt x="548133" y="125341"/>
                </a:lnTo>
                <a:lnTo>
                  <a:pt x="536119" y="127154"/>
                </a:lnTo>
                <a:lnTo>
                  <a:pt x="524331" y="129421"/>
                </a:lnTo>
                <a:lnTo>
                  <a:pt x="512543" y="131688"/>
                </a:lnTo>
                <a:lnTo>
                  <a:pt x="500755" y="134407"/>
                </a:lnTo>
                <a:lnTo>
                  <a:pt x="489194" y="137581"/>
                </a:lnTo>
                <a:lnTo>
                  <a:pt x="477406" y="140754"/>
                </a:lnTo>
                <a:lnTo>
                  <a:pt x="466072" y="144380"/>
                </a:lnTo>
                <a:lnTo>
                  <a:pt x="454511" y="148234"/>
                </a:lnTo>
                <a:lnTo>
                  <a:pt x="443176" y="152313"/>
                </a:lnTo>
                <a:lnTo>
                  <a:pt x="431615" y="156620"/>
                </a:lnTo>
                <a:lnTo>
                  <a:pt x="420508" y="161380"/>
                </a:lnTo>
                <a:lnTo>
                  <a:pt x="409400" y="166593"/>
                </a:lnTo>
                <a:lnTo>
                  <a:pt x="398519" y="171579"/>
                </a:lnTo>
                <a:lnTo>
                  <a:pt x="387411" y="177246"/>
                </a:lnTo>
                <a:lnTo>
                  <a:pt x="376530" y="183139"/>
                </a:lnTo>
                <a:lnTo>
                  <a:pt x="365876" y="189485"/>
                </a:lnTo>
                <a:lnTo>
                  <a:pt x="355221" y="195831"/>
                </a:lnTo>
                <a:lnTo>
                  <a:pt x="344794" y="202631"/>
                </a:lnTo>
                <a:lnTo>
                  <a:pt x="334593" y="209431"/>
                </a:lnTo>
                <a:lnTo>
                  <a:pt x="324392" y="216684"/>
                </a:lnTo>
                <a:lnTo>
                  <a:pt x="314191" y="224163"/>
                </a:lnTo>
                <a:lnTo>
                  <a:pt x="304443" y="232323"/>
                </a:lnTo>
                <a:lnTo>
                  <a:pt x="294695" y="240483"/>
                </a:lnTo>
                <a:lnTo>
                  <a:pt x="284948" y="248869"/>
                </a:lnTo>
                <a:lnTo>
                  <a:pt x="275654" y="257482"/>
                </a:lnTo>
                <a:lnTo>
                  <a:pt x="266359" y="266548"/>
                </a:lnTo>
                <a:lnTo>
                  <a:pt x="257518" y="275614"/>
                </a:lnTo>
                <a:lnTo>
                  <a:pt x="248678" y="285134"/>
                </a:lnTo>
                <a:lnTo>
                  <a:pt x="240290" y="294654"/>
                </a:lnTo>
                <a:lnTo>
                  <a:pt x="232129" y="304400"/>
                </a:lnTo>
                <a:lnTo>
                  <a:pt x="224195" y="314373"/>
                </a:lnTo>
                <a:lnTo>
                  <a:pt x="216714" y="324346"/>
                </a:lnTo>
                <a:lnTo>
                  <a:pt x="209460" y="334545"/>
                </a:lnTo>
                <a:lnTo>
                  <a:pt x="202433" y="344971"/>
                </a:lnTo>
                <a:lnTo>
                  <a:pt x="195632" y="355397"/>
                </a:lnTo>
                <a:lnTo>
                  <a:pt x="189058" y="366050"/>
                </a:lnTo>
                <a:lnTo>
                  <a:pt x="183164" y="376703"/>
                </a:lnTo>
                <a:lnTo>
                  <a:pt x="177271" y="387583"/>
                </a:lnTo>
                <a:lnTo>
                  <a:pt x="171603" y="398462"/>
                </a:lnTo>
                <a:lnTo>
                  <a:pt x="166390" y="409342"/>
                </a:lnTo>
                <a:lnTo>
                  <a:pt x="161402" y="420448"/>
                </a:lnTo>
                <a:lnTo>
                  <a:pt x="156642" y="431554"/>
                </a:lnTo>
                <a:lnTo>
                  <a:pt x="152108" y="443114"/>
                </a:lnTo>
                <a:lnTo>
                  <a:pt x="148028" y="454673"/>
                </a:lnTo>
                <a:lnTo>
                  <a:pt x="144174" y="466006"/>
                </a:lnTo>
                <a:lnTo>
                  <a:pt x="140774" y="477565"/>
                </a:lnTo>
                <a:lnTo>
                  <a:pt x="137373" y="489125"/>
                </a:lnTo>
                <a:lnTo>
                  <a:pt x="134426" y="500911"/>
                </a:lnTo>
                <a:lnTo>
                  <a:pt x="131706" y="512470"/>
                </a:lnTo>
                <a:lnTo>
                  <a:pt x="129213" y="524256"/>
                </a:lnTo>
                <a:lnTo>
                  <a:pt x="127172" y="536269"/>
                </a:lnTo>
                <a:lnTo>
                  <a:pt x="125359" y="548055"/>
                </a:lnTo>
                <a:lnTo>
                  <a:pt x="123772" y="560068"/>
                </a:lnTo>
                <a:lnTo>
                  <a:pt x="122185" y="571854"/>
                </a:lnTo>
                <a:lnTo>
                  <a:pt x="121278" y="583867"/>
                </a:lnTo>
                <a:lnTo>
                  <a:pt x="120598" y="595880"/>
                </a:lnTo>
                <a:lnTo>
                  <a:pt x="120145" y="607666"/>
                </a:lnTo>
                <a:lnTo>
                  <a:pt x="120145" y="619905"/>
                </a:lnTo>
                <a:lnTo>
                  <a:pt x="120145" y="631918"/>
                </a:lnTo>
                <a:lnTo>
                  <a:pt x="120598" y="643704"/>
                </a:lnTo>
                <a:lnTo>
                  <a:pt x="121278" y="655717"/>
                </a:lnTo>
                <a:lnTo>
                  <a:pt x="122185" y="667503"/>
                </a:lnTo>
                <a:lnTo>
                  <a:pt x="123772" y="679516"/>
                </a:lnTo>
                <a:lnTo>
                  <a:pt x="125359" y="691529"/>
                </a:lnTo>
                <a:lnTo>
                  <a:pt x="127172" y="703315"/>
                </a:lnTo>
                <a:lnTo>
                  <a:pt x="129213" y="715328"/>
                </a:lnTo>
                <a:lnTo>
                  <a:pt x="131706" y="726887"/>
                </a:lnTo>
                <a:lnTo>
                  <a:pt x="134426" y="738673"/>
                </a:lnTo>
                <a:lnTo>
                  <a:pt x="137373" y="750460"/>
                </a:lnTo>
                <a:lnTo>
                  <a:pt x="140774" y="762019"/>
                </a:lnTo>
                <a:lnTo>
                  <a:pt x="144174" y="773579"/>
                </a:lnTo>
                <a:lnTo>
                  <a:pt x="148028" y="784911"/>
                </a:lnTo>
                <a:lnTo>
                  <a:pt x="152108" y="796471"/>
                </a:lnTo>
                <a:lnTo>
                  <a:pt x="156642" y="807804"/>
                </a:lnTo>
                <a:lnTo>
                  <a:pt x="161402" y="819136"/>
                </a:lnTo>
                <a:lnTo>
                  <a:pt x="166390" y="830016"/>
                </a:lnTo>
                <a:lnTo>
                  <a:pt x="171603" y="841122"/>
                </a:lnTo>
                <a:lnTo>
                  <a:pt x="177271" y="852002"/>
                </a:lnTo>
                <a:lnTo>
                  <a:pt x="183164" y="862881"/>
                </a:lnTo>
                <a:lnTo>
                  <a:pt x="189058" y="873534"/>
                </a:lnTo>
                <a:lnTo>
                  <a:pt x="195632" y="884187"/>
                </a:lnTo>
                <a:lnTo>
                  <a:pt x="202433" y="894613"/>
                </a:lnTo>
                <a:lnTo>
                  <a:pt x="209460" y="904813"/>
                </a:lnTo>
                <a:lnTo>
                  <a:pt x="216714" y="915239"/>
                </a:lnTo>
                <a:lnTo>
                  <a:pt x="224195" y="925212"/>
                </a:lnTo>
                <a:lnTo>
                  <a:pt x="232129" y="934958"/>
                </a:lnTo>
                <a:lnTo>
                  <a:pt x="240290" y="944931"/>
                </a:lnTo>
                <a:lnTo>
                  <a:pt x="248678" y="954450"/>
                </a:lnTo>
                <a:lnTo>
                  <a:pt x="257518" y="963743"/>
                </a:lnTo>
                <a:lnTo>
                  <a:pt x="266359" y="973036"/>
                </a:lnTo>
                <a:lnTo>
                  <a:pt x="275654" y="982102"/>
                </a:lnTo>
                <a:lnTo>
                  <a:pt x="284948" y="990715"/>
                </a:lnTo>
                <a:lnTo>
                  <a:pt x="294695" y="999102"/>
                </a:lnTo>
                <a:lnTo>
                  <a:pt x="304443" y="1007261"/>
                </a:lnTo>
                <a:lnTo>
                  <a:pt x="314191" y="1015194"/>
                </a:lnTo>
                <a:lnTo>
                  <a:pt x="324392" y="1022674"/>
                </a:lnTo>
                <a:lnTo>
                  <a:pt x="334593" y="1029927"/>
                </a:lnTo>
                <a:lnTo>
                  <a:pt x="344794" y="1036953"/>
                </a:lnTo>
                <a:lnTo>
                  <a:pt x="355221" y="1043753"/>
                </a:lnTo>
                <a:lnTo>
                  <a:pt x="365876" y="1050099"/>
                </a:lnTo>
                <a:lnTo>
                  <a:pt x="376530" y="1056446"/>
                </a:lnTo>
                <a:lnTo>
                  <a:pt x="387411" y="1062339"/>
                </a:lnTo>
                <a:lnTo>
                  <a:pt x="398292" y="1067779"/>
                </a:lnTo>
                <a:lnTo>
                  <a:pt x="409400" y="1072992"/>
                </a:lnTo>
                <a:lnTo>
                  <a:pt x="420508" y="1078205"/>
                </a:lnTo>
                <a:lnTo>
                  <a:pt x="431615" y="1082738"/>
                </a:lnTo>
                <a:lnTo>
                  <a:pt x="443176" y="1087271"/>
                </a:lnTo>
                <a:lnTo>
                  <a:pt x="454511" y="1091351"/>
                </a:lnTo>
                <a:lnTo>
                  <a:pt x="466072" y="1095204"/>
                </a:lnTo>
                <a:lnTo>
                  <a:pt x="477406" y="1098830"/>
                </a:lnTo>
                <a:lnTo>
                  <a:pt x="489194" y="1102004"/>
                </a:lnTo>
                <a:lnTo>
                  <a:pt x="500755" y="1104950"/>
                </a:lnTo>
                <a:lnTo>
                  <a:pt x="512543" y="1107897"/>
                </a:lnTo>
                <a:lnTo>
                  <a:pt x="524331" y="1110163"/>
                </a:lnTo>
                <a:lnTo>
                  <a:pt x="536119" y="1112203"/>
                </a:lnTo>
                <a:lnTo>
                  <a:pt x="548133" y="1114243"/>
                </a:lnTo>
                <a:lnTo>
                  <a:pt x="559921" y="1115830"/>
                </a:lnTo>
                <a:lnTo>
                  <a:pt x="571936" y="1116963"/>
                </a:lnTo>
                <a:lnTo>
                  <a:pt x="583950" y="1118096"/>
                </a:lnTo>
                <a:lnTo>
                  <a:pt x="595738" y="1118776"/>
                </a:lnTo>
                <a:lnTo>
                  <a:pt x="607752" y="1119230"/>
                </a:lnTo>
                <a:lnTo>
                  <a:pt x="619540" y="1119230"/>
                </a:lnTo>
                <a:lnTo>
                  <a:pt x="631782" y="1119230"/>
                </a:lnTo>
                <a:lnTo>
                  <a:pt x="643796" y="1118776"/>
                </a:lnTo>
                <a:lnTo>
                  <a:pt x="655584" y="1118096"/>
                </a:lnTo>
                <a:lnTo>
                  <a:pt x="667598" y="1116963"/>
                </a:lnTo>
                <a:lnTo>
                  <a:pt x="679613" y="1115830"/>
                </a:lnTo>
                <a:lnTo>
                  <a:pt x="691401" y="1114243"/>
                </a:lnTo>
                <a:lnTo>
                  <a:pt x="703415" y="1112203"/>
                </a:lnTo>
                <a:lnTo>
                  <a:pt x="715203" y="1110163"/>
                </a:lnTo>
                <a:lnTo>
                  <a:pt x="726991" y="1107897"/>
                </a:lnTo>
                <a:lnTo>
                  <a:pt x="738779" y="1104950"/>
                </a:lnTo>
                <a:lnTo>
                  <a:pt x="750340" y="1102004"/>
                </a:lnTo>
                <a:lnTo>
                  <a:pt x="762128" y="1098830"/>
                </a:lnTo>
                <a:lnTo>
                  <a:pt x="773462" y="1095204"/>
                </a:lnTo>
                <a:lnTo>
                  <a:pt x="785023" y="1091351"/>
                </a:lnTo>
                <a:lnTo>
                  <a:pt x="796358" y="1087271"/>
                </a:lnTo>
                <a:lnTo>
                  <a:pt x="807692" y="1082738"/>
                </a:lnTo>
                <a:lnTo>
                  <a:pt x="819026" y="1078205"/>
                </a:lnTo>
                <a:lnTo>
                  <a:pt x="830134" y="1072992"/>
                </a:lnTo>
                <a:lnTo>
                  <a:pt x="841015" y="1067779"/>
                </a:lnTo>
                <a:lnTo>
                  <a:pt x="852123" y="1062339"/>
                </a:lnTo>
                <a:lnTo>
                  <a:pt x="862777" y="1056446"/>
                </a:lnTo>
                <a:lnTo>
                  <a:pt x="873658" y="1050099"/>
                </a:lnTo>
                <a:lnTo>
                  <a:pt x="884086" y="1043753"/>
                </a:lnTo>
                <a:lnTo>
                  <a:pt x="894740" y="1036953"/>
                </a:lnTo>
                <a:lnTo>
                  <a:pt x="904941" y="1029927"/>
                </a:lnTo>
                <a:lnTo>
                  <a:pt x="915142" y="1022674"/>
                </a:lnTo>
                <a:lnTo>
                  <a:pt x="925343" y="1015194"/>
                </a:lnTo>
                <a:lnTo>
                  <a:pt x="935091" y="1007261"/>
                </a:lnTo>
                <a:lnTo>
                  <a:pt x="944839" y="999102"/>
                </a:lnTo>
                <a:lnTo>
                  <a:pt x="954586" y="990715"/>
                </a:lnTo>
                <a:lnTo>
                  <a:pt x="963880" y="982102"/>
                </a:lnTo>
                <a:lnTo>
                  <a:pt x="972948" y="973036"/>
                </a:lnTo>
                <a:lnTo>
                  <a:pt x="982016" y="963743"/>
                </a:lnTo>
                <a:lnTo>
                  <a:pt x="990856" y="954450"/>
                </a:lnTo>
                <a:lnTo>
                  <a:pt x="999244" y="944931"/>
                </a:lnTo>
                <a:lnTo>
                  <a:pt x="1007405" y="934958"/>
                </a:lnTo>
                <a:lnTo>
                  <a:pt x="1015339" y="925212"/>
                </a:lnTo>
                <a:lnTo>
                  <a:pt x="1022820" y="915239"/>
                </a:lnTo>
                <a:lnTo>
                  <a:pt x="1030074" y="904813"/>
                </a:lnTo>
                <a:lnTo>
                  <a:pt x="1037101" y="894613"/>
                </a:lnTo>
                <a:lnTo>
                  <a:pt x="1043902" y="884187"/>
                </a:lnTo>
                <a:lnTo>
                  <a:pt x="1050249" y="873534"/>
                </a:lnTo>
                <a:lnTo>
                  <a:pt x="1056370" y="862881"/>
                </a:lnTo>
                <a:lnTo>
                  <a:pt x="1062263" y="852002"/>
                </a:lnTo>
                <a:lnTo>
                  <a:pt x="1067931" y="841122"/>
                </a:lnTo>
                <a:lnTo>
                  <a:pt x="1073144" y="830016"/>
                </a:lnTo>
                <a:lnTo>
                  <a:pt x="1078132" y="819136"/>
                </a:lnTo>
                <a:lnTo>
                  <a:pt x="1082892" y="807804"/>
                </a:lnTo>
                <a:lnTo>
                  <a:pt x="1087426" y="796471"/>
                </a:lnTo>
                <a:lnTo>
                  <a:pt x="1091280" y="784911"/>
                </a:lnTo>
                <a:lnTo>
                  <a:pt x="1095360" y="773579"/>
                </a:lnTo>
                <a:lnTo>
                  <a:pt x="1098760" y="762019"/>
                </a:lnTo>
                <a:lnTo>
                  <a:pt x="1102161" y="750460"/>
                </a:lnTo>
                <a:lnTo>
                  <a:pt x="1105108" y="738673"/>
                </a:lnTo>
                <a:lnTo>
                  <a:pt x="1107828" y="726887"/>
                </a:lnTo>
                <a:lnTo>
                  <a:pt x="1110321" y="715328"/>
                </a:lnTo>
                <a:lnTo>
                  <a:pt x="1112362" y="703315"/>
                </a:lnTo>
                <a:lnTo>
                  <a:pt x="1114175" y="691529"/>
                </a:lnTo>
                <a:lnTo>
                  <a:pt x="1115762" y="679516"/>
                </a:lnTo>
                <a:lnTo>
                  <a:pt x="1117122" y="667503"/>
                </a:lnTo>
                <a:lnTo>
                  <a:pt x="1118256" y="655717"/>
                </a:lnTo>
                <a:lnTo>
                  <a:pt x="1118936" y="643704"/>
                </a:lnTo>
                <a:lnTo>
                  <a:pt x="1119389" y="631918"/>
                </a:lnTo>
                <a:lnTo>
                  <a:pt x="1119389" y="619905"/>
                </a:lnTo>
                <a:lnTo>
                  <a:pt x="1119389" y="607666"/>
                </a:lnTo>
                <a:lnTo>
                  <a:pt x="1118936" y="595880"/>
                </a:lnTo>
                <a:lnTo>
                  <a:pt x="1118256" y="583867"/>
                </a:lnTo>
                <a:lnTo>
                  <a:pt x="1117122" y="571854"/>
                </a:lnTo>
                <a:lnTo>
                  <a:pt x="1115762" y="560068"/>
                </a:lnTo>
                <a:lnTo>
                  <a:pt x="1114175" y="548055"/>
                </a:lnTo>
                <a:lnTo>
                  <a:pt x="1112362" y="536269"/>
                </a:lnTo>
                <a:lnTo>
                  <a:pt x="1110321" y="524256"/>
                </a:lnTo>
                <a:lnTo>
                  <a:pt x="1107828" y="512470"/>
                </a:lnTo>
                <a:lnTo>
                  <a:pt x="1105108" y="500911"/>
                </a:lnTo>
                <a:lnTo>
                  <a:pt x="1102161" y="489125"/>
                </a:lnTo>
                <a:lnTo>
                  <a:pt x="1098760" y="477565"/>
                </a:lnTo>
                <a:lnTo>
                  <a:pt x="1095360" y="466006"/>
                </a:lnTo>
                <a:lnTo>
                  <a:pt x="1091280" y="454673"/>
                </a:lnTo>
                <a:lnTo>
                  <a:pt x="1087426" y="443114"/>
                </a:lnTo>
                <a:lnTo>
                  <a:pt x="1082892" y="431554"/>
                </a:lnTo>
                <a:lnTo>
                  <a:pt x="1078132" y="420448"/>
                </a:lnTo>
                <a:lnTo>
                  <a:pt x="1073144" y="409342"/>
                </a:lnTo>
                <a:lnTo>
                  <a:pt x="1067931" y="398462"/>
                </a:lnTo>
                <a:lnTo>
                  <a:pt x="1062263" y="387583"/>
                </a:lnTo>
                <a:lnTo>
                  <a:pt x="1056370" y="376703"/>
                </a:lnTo>
                <a:lnTo>
                  <a:pt x="1050249" y="366050"/>
                </a:lnTo>
                <a:lnTo>
                  <a:pt x="1043902" y="355397"/>
                </a:lnTo>
                <a:lnTo>
                  <a:pt x="1037101" y="344971"/>
                </a:lnTo>
                <a:lnTo>
                  <a:pt x="1030074" y="334545"/>
                </a:lnTo>
                <a:lnTo>
                  <a:pt x="1022820" y="324346"/>
                </a:lnTo>
                <a:lnTo>
                  <a:pt x="1015339" y="314373"/>
                </a:lnTo>
                <a:lnTo>
                  <a:pt x="1007405" y="304400"/>
                </a:lnTo>
                <a:lnTo>
                  <a:pt x="999244" y="294654"/>
                </a:lnTo>
                <a:lnTo>
                  <a:pt x="990856" y="285134"/>
                </a:lnTo>
                <a:lnTo>
                  <a:pt x="982016" y="275614"/>
                </a:lnTo>
                <a:lnTo>
                  <a:pt x="972948" y="266548"/>
                </a:lnTo>
                <a:lnTo>
                  <a:pt x="963880" y="257482"/>
                </a:lnTo>
                <a:lnTo>
                  <a:pt x="954586" y="248869"/>
                </a:lnTo>
                <a:lnTo>
                  <a:pt x="944839" y="240483"/>
                </a:lnTo>
                <a:lnTo>
                  <a:pt x="935091" y="232323"/>
                </a:lnTo>
                <a:lnTo>
                  <a:pt x="925343" y="224163"/>
                </a:lnTo>
                <a:lnTo>
                  <a:pt x="915142" y="216684"/>
                </a:lnTo>
                <a:lnTo>
                  <a:pt x="904941" y="209431"/>
                </a:lnTo>
                <a:lnTo>
                  <a:pt x="894740" y="202631"/>
                </a:lnTo>
                <a:lnTo>
                  <a:pt x="884086" y="195831"/>
                </a:lnTo>
                <a:lnTo>
                  <a:pt x="873658" y="189485"/>
                </a:lnTo>
                <a:lnTo>
                  <a:pt x="862777" y="183139"/>
                </a:lnTo>
                <a:lnTo>
                  <a:pt x="852123" y="177246"/>
                </a:lnTo>
                <a:lnTo>
                  <a:pt x="841015" y="171579"/>
                </a:lnTo>
                <a:lnTo>
                  <a:pt x="830134" y="166593"/>
                </a:lnTo>
                <a:lnTo>
                  <a:pt x="819026" y="161380"/>
                </a:lnTo>
                <a:lnTo>
                  <a:pt x="807692" y="156620"/>
                </a:lnTo>
                <a:lnTo>
                  <a:pt x="796358" y="152313"/>
                </a:lnTo>
                <a:lnTo>
                  <a:pt x="785023" y="148234"/>
                </a:lnTo>
                <a:lnTo>
                  <a:pt x="773462" y="144380"/>
                </a:lnTo>
                <a:lnTo>
                  <a:pt x="762128" y="140754"/>
                </a:lnTo>
                <a:lnTo>
                  <a:pt x="750340" y="137581"/>
                </a:lnTo>
                <a:lnTo>
                  <a:pt x="738779" y="134407"/>
                </a:lnTo>
                <a:lnTo>
                  <a:pt x="726991" y="131688"/>
                </a:lnTo>
                <a:lnTo>
                  <a:pt x="715203" y="129421"/>
                </a:lnTo>
                <a:lnTo>
                  <a:pt x="703415" y="127154"/>
                </a:lnTo>
                <a:lnTo>
                  <a:pt x="691401" y="125341"/>
                </a:lnTo>
                <a:lnTo>
                  <a:pt x="679613" y="123755"/>
                </a:lnTo>
                <a:lnTo>
                  <a:pt x="667598" y="122621"/>
                </a:lnTo>
                <a:lnTo>
                  <a:pt x="655584" y="121488"/>
                </a:lnTo>
                <a:lnTo>
                  <a:pt x="643796" y="120581"/>
                </a:lnTo>
                <a:lnTo>
                  <a:pt x="631782" y="120128"/>
                </a:lnTo>
                <a:lnTo>
                  <a:pt x="619540" y="120128"/>
                </a:lnTo>
                <a:lnTo>
                  <a:pt x="607752" y="120128"/>
                </a:lnTo>
                <a:close/>
                <a:moveTo>
                  <a:pt x="619540" y="0"/>
                </a:moveTo>
                <a:lnTo>
                  <a:pt x="634502" y="227"/>
                </a:lnTo>
                <a:lnTo>
                  <a:pt x="649690" y="907"/>
                </a:lnTo>
                <a:lnTo>
                  <a:pt x="664198" y="1587"/>
                </a:lnTo>
                <a:lnTo>
                  <a:pt x="678933" y="3173"/>
                </a:lnTo>
                <a:lnTo>
                  <a:pt x="694121" y="4533"/>
                </a:lnTo>
                <a:lnTo>
                  <a:pt x="708629" y="6573"/>
                </a:lnTo>
                <a:lnTo>
                  <a:pt x="723364" y="8840"/>
                </a:lnTo>
                <a:lnTo>
                  <a:pt x="738098" y="11560"/>
                </a:lnTo>
                <a:lnTo>
                  <a:pt x="752607" y="14506"/>
                </a:lnTo>
                <a:lnTo>
                  <a:pt x="767115" y="17906"/>
                </a:lnTo>
                <a:lnTo>
                  <a:pt x="781623" y="21533"/>
                </a:lnTo>
                <a:lnTo>
                  <a:pt x="796131" y="25839"/>
                </a:lnTo>
                <a:lnTo>
                  <a:pt x="810412" y="30146"/>
                </a:lnTo>
                <a:lnTo>
                  <a:pt x="824694" y="34905"/>
                </a:lnTo>
                <a:lnTo>
                  <a:pt x="838975" y="40118"/>
                </a:lnTo>
                <a:lnTo>
                  <a:pt x="853030" y="45558"/>
                </a:lnTo>
                <a:lnTo>
                  <a:pt x="866858" y="51451"/>
                </a:lnTo>
                <a:lnTo>
                  <a:pt x="880686" y="57571"/>
                </a:lnTo>
                <a:lnTo>
                  <a:pt x="894514" y="64144"/>
                </a:lnTo>
                <a:lnTo>
                  <a:pt x="907888" y="71170"/>
                </a:lnTo>
                <a:lnTo>
                  <a:pt x="921263" y="78423"/>
                </a:lnTo>
                <a:lnTo>
                  <a:pt x="934638" y="85903"/>
                </a:lnTo>
                <a:lnTo>
                  <a:pt x="947786" y="93836"/>
                </a:lnTo>
                <a:lnTo>
                  <a:pt x="960934" y="102222"/>
                </a:lnTo>
                <a:lnTo>
                  <a:pt x="973401" y="110835"/>
                </a:lnTo>
                <a:lnTo>
                  <a:pt x="986096" y="119901"/>
                </a:lnTo>
                <a:lnTo>
                  <a:pt x="998791" y="129421"/>
                </a:lnTo>
                <a:lnTo>
                  <a:pt x="1010805" y="139167"/>
                </a:lnTo>
                <a:lnTo>
                  <a:pt x="1023046" y="149140"/>
                </a:lnTo>
                <a:lnTo>
                  <a:pt x="1034607" y="159793"/>
                </a:lnTo>
                <a:lnTo>
                  <a:pt x="1046395" y="170446"/>
                </a:lnTo>
                <a:lnTo>
                  <a:pt x="1057956" y="181779"/>
                </a:lnTo>
                <a:lnTo>
                  <a:pt x="1067251" y="191072"/>
                </a:lnTo>
                <a:lnTo>
                  <a:pt x="1076318" y="200591"/>
                </a:lnTo>
                <a:lnTo>
                  <a:pt x="1084932" y="210564"/>
                </a:lnTo>
                <a:lnTo>
                  <a:pt x="1093546" y="220310"/>
                </a:lnTo>
                <a:lnTo>
                  <a:pt x="1101934" y="230283"/>
                </a:lnTo>
                <a:lnTo>
                  <a:pt x="1110095" y="240709"/>
                </a:lnTo>
                <a:lnTo>
                  <a:pt x="1117802" y="250909"/>
                </a:lnTo>
                <a:lnTo>
                  <a:pt x="1125510" y="261108"/>
                </a:lnTo>
                <a:lnTo>
                  <a:pt x="1132764" y="271988"/>
                </a:lnTo>
                <a:lnTo>
                  <a:pt x="1139791" y="282414"/>
                </a:lnTo>
                <a:lnTo>
                  <a:pt x="1146592" y="293294"/>
                </a:lnTo>
                <a:lnTo>
                  <a:pt x="1153166" y="304173"/>
                </a:lnTo>
                <a:lnTo>
                  <a:pt x="1159513" y="315279"/>
                </a:lnTo>
                <a:lnTo>
                  <a:pt x="1165634" y="326159"/>
                </a:lnTo>
                <a:lnTo>
                  <a:pt x="1171527" y="337492"/>
                </a:lnTo>
                <a:lnTo>
                  <a:pt x="1177195" y="348598"/>
                </a:lnTo>
                <a:lnTo>
                  <a:pt x="1182408" y="360157"/>
                </a:lnTo>
                <a:lnTo>
                  <a:pt x="1187622" y="371490"/>
                </a:lnTo>
                <a:lnTo>
                  <a:pt x="1192610" y="383050"/>
                </a:lnTo>
                <a:lnTo>
                  <a:pt x="1197143" y="394609"/>
                </a:lnTo>
                <a:lnTo>
                  <a:pt x="1201677" y="406395"/>
                </a:lnTo>
                <a:lnTo>
                  <a:pt x="1205984" y="418181"/>
                </a:lnTo>
                <a:lnTo>
                  <a:pt x="1209611" y="429741"/>
                </a:lnTo>
                <a:lnTo>
                  <a:pt x="1213465" y="441754"/>
                </a:lnTo>
                <a:lnTo>
                  <a:pt x="1216865" y="453540"/>
                </a:lnTo>
                <a:lnTo>
                  <a:pt x="1219812" y="465552"/>
                </a:lnTo>
                <a:lnTo>
                  <a:pt x="1222986" y="477792"/>
                </a:lnTo>
                <a:lnTo>
                  <a:pt x="1225706" y="489578"/>
                </a:lnTo>
                <a:lnTo>
                  <a:pt x="1228200" y="501818"/>
                </a:lnTo>
                <a:lnTo>
                  <a:pt x="1230240" y="514057"/>
                </a:lnTo>
                <a:lnTo>
                  <a:pt x="1232280" y="526070"/>
                </a:lnTo>
                <a:lnTo>
                  <a:pt x="1233867" y="538536"/>
                </a:lnTo>
                <a:lnTo>
                  <a:pt x="1235680" y="550775"/>
                </a:lnTo>
                <a:lnTo>
                  <a:pt x="1236814" y="563015"/>
                </a:lnTo>
                <a:lnTo>
                  <a:pt x="1237720" y="575254"/>
                </a:lnTo>
                <a:lnTo>
                  <a:pt x="1238401" y="587720"/>
                </a:lnTo>
                <a:lnTo>
                  <a:pt x="1239081" y="599733"/>
                </a:lnTo>
                <a:lnTo>
                  <a:pt x="1239307" y="612199"/>
                </a:lnTo>
                <a:lnTo>
                  <a:pt x="1239307" y="624665"/>
                </a:lnTo>
                <a:lnTo>
                  <a:pt x="1239081" y="636678"/>
                </a:lnTo>
                <a:lnTo>
                  <a:pt x="1238627" y="649144"/>
                </a:lnTo>
                <a:lnTo>
                  <a:pt x="1237947" y="661610"/>
                </a:lnTo>
                <a:lnTo>
                  <a:pt x="1237040" y="673623"/>
                </a:lnTo>
                <a:lnTo>
                  <a:pt x="1235907" y="686089"/>
                </a:lnTo>
                <a:lnTo>
                  <a:pt x="1234320" y="698102"/>
                </a:lnTo>
                <a:lnTo>
                  <a:pt x="1232507" y="710341"/>
                </a:lnTo>
                <a:lnTo>
                  <a:pt x="1230693" y="722807"/>
                </a:lnTo>
                <a:lnTo>
                  <a:pt x="1228653" y="734820"/>
                </a:lnTo>
                <a:lnTo>
                  <a:pt x="1226159" y="746833"/>
                </a:lnTo>
                <a:lnTo>
                  <a:pt x="1223439" y="759073"/>
                </a:lnTo>
                <a:lnTo>
                  <a:pt x="1220719" y="771085"/>
                </a:lnTo>
                <a:lnTo>
                  <a:pt x="1217545" y="783098"/>
                </a:lnTo>
                <a:lnTo>
                  <a:pt x="1214145" y="795111"/>
                </a:lnTo>
                <a:lnTo>
                  <a:pt x="1210518" y="806897"/>
                </a:lnTo>
                <a:lnTo>
                  <a:pt x="1206664" y="818683"/>
                </a:lnTo>
                <a:lnTo>
                  <a:pt x="1202357" y="830469"/>
                </a:lnTo>
                <a:lnTo>
                  <a:pt x="1198277" y="842255"/>
                </a:lnTo>
                <a:lnTo>
                  <a:pt x="1193516" y="853588"/>
                </a:lnTo>
                <a:lnTo>
                  <a:pt x="1188529" y="865374"/>
                </a:lnTo>
                <a:lnTo>
                  <a:pt x="1183769" y="876934"/>
                </a:lnTo>
                <a:lnTo>
                  <a:pt x="1178328" y="888267"/>
                </a:lnTo>
                <a:lnTo>
                  <a:pt x="1172661" y="899599"/>
                </a:lnTo>
                <a:lnTo>
                  <a:pt x="1166767" y="910706"/>
                </a:lnTo>
                <a:lnTo>
                  <a:pt x="1160646" y="921812"/>
                </a:lnTo>
                <a:lnTo>
                  <a:pt x="1534229" y="1295115"/>
                </a:lnTo>
                <a:lnTo>
                  <a:pt x="1540350" y="1301461"/>
                </a:lnTo>
                <a:lnTo>
                  <a:pt x="1545790" y="1308034"/>
                </a:lnTo>
                <a:lnTo>
                  <a:pt x="1551231" y="1314607"/>
                </a:lnTo>
                <a:lnTo>
                  <a:pt x="1556445" y="1321407"/>
                </a:lnTo>
                <a:lnTo>
                  <a:pt x="1560752" y="1328433"/>
                </a:lnTo>
                <a:lnTo>
                  <a:pt x="1565286" y="1335460"/>
                </a:lnTo>
                <a:lnTo>
                  <a:pt x="1569366" y="1342713"/>
                </a:lnTo>
                <a:lnTo>
                  <a:pt x="1572766" y="1349966"/>
                </a:lnTo>
                <a:lnTo>
                  <a:pt x="1576167" y="1357219"/>
                </a:lnTo>
                <a:lnTo>
                  <a:pt x="1578887" y="1364698"/>
                </a:lnTo>
                <a:lnTo>
                  <a:pt x="1581381" y="1372178"/>
                </a:lnTo>
                <a:lnTo>
                  <a:pt x="1583648" y="1379658"/>
                </a:lnTo>
                <a:lnTo>
                  <a:pt x="1585461" y="1387137"/>
                </a:lnTo>
                <a:lnTo>
                  <a:pt x="1586821" y="1394617"/>
                </a:lnTo>
                <a:lnTo>
                  <a:pt x="1587955" y="1402323"/>
                </a:lnTo>
                <a:lnTo>
                  <a:pt x="1588635" y="1409803"/>
                </a:lnTo>
                <a:lnTo>
                  <a:pt x="1589088" y="1417283"/>
                </a:lnTo>
                <a:lnTo>
                  <a:pt x="1589088" y="1424762"/>
                </a:lnTo>
                <a:lnTo>
                  <a:pt x="1588861" y="1432242"/>
                </a:lnTo>
                <a:lnTo>
                  <a:pt x="1588181" y="1439495"/>
                </a:lnTo>
                <a:lnTo>
                  <a:pt x="1587274" y="1446748"/>
                </a:lnTo>
                <a:lnTo>
                  <a:pt x="1585914" y="1454001"/>
                </a:lnTo>
                <a:lnTo>
                  <a:pt x="1584101" y="1461027"/>
                </a:lnTo>
                <a:lnTo>
                  <a:pt x="1581834" y="1467827"/>
                </a:lnTo>
                <a:lnTo>
                  <a:pt x="1579340" y="1474627"/>
                </a:lnTo>
                <a:lnTo>
                  <a:pt x="1576620" y="1481200"/>
                </a:lnTo>
                <a:lnTo>
                  <a:pt x="1573220" y="1487773"/>
                </a:lnTo>
                <a:lnTo>
                  <a:pt x="1569593" y="1494119"/>
                </a:lnTo>
                <a:lnTo>
                  <a:pt x="1565512" y="1500239"/>
                </a:lnTo>
                <a:lnTo>
                  <a:pt x="1561432" y="1506132"/>
                </a:lnTo>
                <a:lnTo>
                  <a:pt x="1556445" y="1511572"/>
                </a:lnTo>
                <a:lnTo>
                  <a:pt x="1551231" y="1517011"/>
                </a:lnTo>
                <a:lnTo>
                  <a:pt x="1517228" y="1551237"/>
                </a:lnTo>
                <a:lnTo>
                  <a:pt x="1511787" y="1556223"/>
                </a:lnTo>
                <a:lnTo>
                  <a:pt x="1506120" y="1561209"/>
                </a:lnTo>
                <a:lnTo>
                  <a:pt x="1500226" y="1565516"/>
                </a:lnTo>
                <a:lnTo>
                  <a:pt x="1494106" y="1569369"/>
                </a:lnTo>
                <a:lnTo>
                  <a:pt x="1487985" y="1573222"/>
                </a:lnTo>
                <a:lnTo>
                  <a:pt x="1481411" y="1576395"/>
                </a:lnTo>
                <a:lnTo>
                  <a:pt x="1474837" y="1579342"/>
                </a:lnTo>
                <a:lnTo>
                  <a:pt x="1468036" y="1581835"/>
                </a:lnTo>
                <a:lnTo>
                  <a:pt x="1461009" y="1583875"/>
                </a:lnTo>
                <a:lnTo>
                  <a:pt x="1453982" y="1585688"/>
                </a:lnTo>
                <a:lnTo>
                  <a:pt x="1446728" y="1587275"/>
                </a:lnTo>
                <a:lnTo>
                  <a:pt x="1439474" y="1588182"/>
                </a:lnTo>
                <a:lnTo>
                  <a:pt x="1432219" y="1588862"/>
                </a:lnTo>
                <a:lnTo>
                  <a:pt x="1424739" y="1589088"/>
                </a:lnTo>
                <a:lnTo>
                  <a:pt x="1417258" y="1589088"/>
                </a:lnTo>
                <a:lnTo>
                  <a:pt x="1409777" y="1588862"/>
                </a:lnTo>
                <a:lnTo>
                  <a:pt x="1402296" y="1587955"/>
                </a:lnTo>
                <a:lnTo>
                  <a:pt x="1394589" y="1587048"/>
                </a:lnTo>
                <a:lnTo>
                  <a:pt x="1387108" y="1585235"/>
                </a:lnTo>
                <a:lnTo>
                  <a:pt x="1379628" y="1583422"/>
                </a:lnTo>
                <a:lnTo>
                  <a:pt x="1372147" y="1581382"/>
                </a:lnTo>
                <a:lnTo>
                  <a:pt x="1364666" y="1578662"/>
                </a:lnTo>
                <a:lnTo>
                  <a:pt x="1357186" y="1575942"/>
                </a:lnTo>
                <a:lnTo>
                  <a:pt x="1349931" y="1572769"/>
                </a:lnTo>
                <a:lnTo>
                  <a:pt x="1342677" y="1569142"/>
                </a:lnTo>
                <a:lnTo>
                  <a:pt x="1335423" y="1565289"/>
                </a:lnTo>
                <a:lnTo>
                  <a:pt x="1328396" y="1560756"/>
                </a:lnTo>
                <a:lnTo>
                  <a:pt x="1321369" y="1556223"/>
                </a:lnTo>
                <a:lnTo>
                  <a:pt x="1314568" y="1551237"/>
                </a:lnTo>
                <a:lnTo>
                  <a:pt x="1307994" y="1545797"/>
                </a:lnTo>
                <a:lnTo>
                  <a:pt x="1301420" y="1540130"/>
                </a:lnTo>
                <a:lnTo>
                  <a:pt x="1295299" y="1534011"/>
                </a:lnTo>
                <a:lnTo>
                  <a:pt x="921716" y="1160708"/>
                </a:lnTo>
                <a:lnTo>
                  <a:pt x="910835" y="1166827"/>
                </a:lnTo>
                <a:lnTo>
                  <a:pt x="899501" y="1172720"/>
                </a:lnTo>
                <a:lnTo>
                  <a:pt x="888166" y="1178160"/>
                </a:lnTo>
                <a:lnTo>
                  <a:pt x="876832" y="1183600"/>
                </a:lnTo>
                <a:lnTo>
                  <a:pt x="865498" y="1188586"/>
                </a:lnTo>
                <a:lnTo>
                  <a:pt x="853710" y="1193346"/>
                </a:lnTo>
                <a:lnTo>
                  <a:pt x="842375" y="1198106"/>
                </a:lnTo>
                <a:lnTo>
                  <a:pt x="830588" y="1202412"/>
                </a:lnTo>
                <a:lnTo>
                  <a:pt x="818573" y="1206492"/>
                </a:lnTo>
                <a:lnTo>
                  <a:pt x="807012" y="1210572"/>
                </a:lnTo>
                <a:lnTo>
                  <a:pt x="794997" y="1213972"/>
                </a:lnTo>
                <a:lnTo>
                  <a:pt x="783210" y="1217598"/>
                </a:lnTo>
                <a:lnTo>
                  <a:pt x="771195" y="1220545"/>
                </a:lnTo>
                <a:lnTo>
                  <a:pt x="758954" y="1223265"/>
                </a:lnTo>
                <a:lnTo>
                  <a:pt x="746939" y="1226211"/>
                </a:lnTo>
                <a:lnTo>
                  <a:pt x="734698" y="1228478"/>
                </a:lnTo>
                <a:lnTo>
                  <a:pt x="722457" y="1230518"/>
                </a:lnTo>
                <a:lnTo>
                  <a:pt x="710442" y="1232784"/>
                </a:lnTo>
                <a:lnTo>
                  <a:pt x="698201" y="1234371"/>
                </a:lnTo>
                <a:lnTo>
                  <a:pt x="685960" y="1235731"/>
                </a:lnTo>
                <a:lnTo>
                  <a:pt x="673719" y="1236864"/>
                </a:lnTo>
                <a:lnTo>
                  <a:pt x="661478" y="1237771"/>
                </a:lnTo>
                <a:lnTo>
                  <a:pt x="649010" y="1238451"/>
                </a:lnTo>
                <a:lnTo>
                  <a:pt x="636769" y="1239131"/>
                </a:lnTo>
                <a:lnTo>
                  <a:pt x="624527" y="1239357"/>
                </a:lnTo>
                <a:lnTo>
                  <a:pt x="612060" y="1239357"/>
                </a:lnTo>
                <a:lnTo>
                  <a:pt x="599818" y="1239131"/>
                </a:lnTo>
                <a:lnTo>
                  <a:pt x="587577" y="1238451"/>
                </a:lnTo>
                <a:lnTo>
                  <a:pt x="575109" y="1237544"/>
                </a:lnTo>
                <a:lnTo>
                  <a:pt x="562868" y="1236638"/>
                </a:lnTo>
                <a:lnTo>
                  <a:pt x="550627" y="1235504"/>
                </a:lnTo>
                <a:lnTo>
                  <a:pt x="538612" y="1233918"/>
                </a:lnTo>
                <a:lnTo>
                  <a:pt x="526145" y="1232331"/>
                </a:lnTo>
                <a:lnTo>
                  <a:pt x="513903" y="1230291"/>
                </a:lnTo>
                <a:lnTo>
                  <a:pt x="501889" y="1228025"/>
                </a:lnTo>
                <a:lnTo>
                  <a:pt x="489648" y="1225758"/>
                </a:lnTo>
                <a:lnTo>
                  <a:pt x="477633" y="1222811"/>
                </a:lnTo>
                <a:lnTo>
                  <a:pt x="465619" y="1219865"/>
                </a:lnTo>
                <a:lnTo>
                  <a:pt x="453604" y="1216918"/>
                </a:lnTo>
                <a:lnTo>
                  <a:pt x="441590" y="1213292"/>
                </a:lnTo>
                <a:lnTo>
                  <a:pt x="429802" y="1209665"/>
                </a:lnTo>
                <a:lnTo>
                  <a:pt x="418014" y="1205812"/>
                </a:lnTo>
                <a:lnTo>
                  <a:pt x="406453" y="1201506"/>
                </a:lnTo>
                <a:lnTo>
                  <a:pt x="394665" y="1197199"/>
                </a:lnTo>
                <a:lnTo>
                  <a:pt x="383104" y="1192440"/>
                </a:lnTo>
                <a:lnTo>
                  <a:pt x="371543" y="1187680"/>
                </a:lnTo>
                <a:lnTo>
                  <a:pt x="359982" y="1182467"/>
                </a:lnTo>
                <a:lnTo>
                  <a:pt x="348647" y="1177027"/>
                </a:lnTo>
                <a:lnTo>
                  <a:pt x="337313" y="1171360"/>
                </a:lnTo>
                <a:lnTo>
                  <a:pt x="326205" y="1165694"/>
                </a:lnTo>
                <a:lnTo>
                  <a:pt x="315097" y="1159574"/>
                </a:lnTo>
                <a:lnTo>
                  <a:pt x="304216" y="1153228"/>
                </a:lnTo>
                <a:lnTo>
                  <a:pt x="293109" y="1146655"/>
                </a:lnTo>
                <a:lnTo>
                  <a:pt x="282454" y="1139629"/>
                </a:lnTo>
                <a:lnTo>
                  <a:pt x="272026" y="1132602"/>
                </a:lnTo>
                <a:lnTo>
                  <a:pt x="261145" y="1125349"/>
                </a:lnTo>
                <a:lnTo>
                  <a:pt x="250944" y="1117643"/>
                </a:lnTo>
                <a:lnTo>
                  <a:pt x="240517" y="1109937"/>
                </a:lnTo>
                <a:lnTo>
                  <a:pt x="230316" y="1101777"/>
                </a:lnTo>
                <a:lnTo>
                  <a:pt x="220341" y="1093617"/>
                </a:lnTo>
                <a:lnTo>
                  <a:pt x="210367" y="1085004"/>
                </a:lnTo>
                <a:lnTo>
                  <a:pt x="200620" y="1076391"/>
                </a:lnTo>
                <a:lnTo>
                  <a:pt x="191099" y="1067099"/>
                </a:lnTo>
                <a:lnTo>
                  <a:pt x="181578" y="1057806"/>
                </a:lnTo>
                <a:lnTo>
                  <a:pt x="170470" y="1046473"/>
                </a:lnTo>
                <a:lnTo>
                  <a:pt x="159589" y="1034913"/>
                </a:lnTo>
                <a:lnTo>
                  <a:pt x="149161" y="1022901"/>
                </a:lnTo>
                <a:lnTo>
                  <a:pt x="139187" y="1010888"/>
                </a:lnTo>
                <a:lnTo>
                  <a:pt x="129213" y="998648"/>
                </a:lnTo>
                <a:lnTo>
                  <a:pt x="119918" y="985956"/>
                </a:lnTo>
                <a:lnTo>
                  <a:pt x="110851" y="973489"/>
                </a:lnTo>
                <a:lnTo>
                  <a:pt x="102237" y="960797"/>
                </a:lnTo>
                <a:lnTo>
                  <a:pt x="93849" y="947651"/>
                </a:lnTo>
                <a:lnTo>
                  <a:pt x="85688" y="934505"/>
                </a:lnTo>
                <a:lnTo>
                  <a:pt x="78208" y="921358"/>
                </a:lnTo>
                <a:lnTo>
                  <a:pt x="70954" y="907986"/>
                </a:lnTo>
                <a:lnTo>
                  <a:pt x="64153" y="894386"/>
                </a:lnTo>
                <a:lnTo>
                  <a:pt x="57579" y="880560"/>
                </a:lnTo>
                <a:lnTo>
                  <a:pt x="51232" y="866734"/>
                </a:lnTo>
                <a:lnTo>
                  <a:pt x="45338" y="852908"/>
                </a:lnTo>
                <a:lnTo>
                  <a:pt x="39897" y="838856"/>
                </a:lnTo>
                <a:lnTo>
                  <a:pt x="34910" y="824803"/>
                </a:lnTo>
                <a:lnTo>
                  <a:pt x="30150" y="810524"/>
                </a:lnTo>
                <a:lnTo>
                  <a:pt x="25616" y="796244"/>
                </a:lnTo>
                <a:lnTo>
                  <a:pt x="21535" y="781738"/>
                </a:lnTo>
                <a:lnTo>
                  <a:pt x="17682" y="767232"/>
                </a:lnTo>
                <a:lnTo>
                  <a:pt x="14508" y="752726"/>
                </a:lnTo>
                <a:lnTo>
                  <a:pt x="11334" y="738220"/>
                </a:lnTo>
                <a:lnTo>
                  <a:pt x="8841" y="723487"/>
                </a:lnTo>
                <a:lnTo>
                  <a:pt x="6574" y="708755"/>
                </a:lnTo>
                <a:lnTo>
                  <a:pt x="4307" y="694022"/>
                </a:lnTo>
                <a:lnTo>
                  <a:pt x="2947" y="679289"/>
                </a:lnTo>
                <a:lnTo>
                  <a:pt x="1587" y="664330"/>
                </a:lnTo>
                <a:lnTo>
                  <a:pt x="680" y="649597"/>
                </a:lnTo>
                <a:lnTo>
                  <a:pt x="227" y="634638"/>
                </a:lnTo>
                <a:lnTo>
                  <a:pt x="0" y="619905"/>
                </a:lnTo>
                <a:lnTo>
                  <a:pt x="227" y="604946"/>
                </a:lnTo>
                <a:lnTo>
                  <a:pt x="680" y="589987"/>
                </a:lnTo>
                <a:lnTo>
                  <a:pt x="1587" y="575254"/>
                </a:lnTo>
                <a:lnTo>
                  <a:pt x="2947" y="560295"/>
                </a:lnTo>
                <a:lnTo>
                  <a:pt x="4307" y="545562"/>
                </a:lnTo>
                <a:lnTo>
                  <a:pt x="6574" y="530830"/>
                </a:lnTo>
                <a:lnTo>
                  <a:pt x="8841" y="516097"/>
                </a:lnTo>
                <a:lnTo>
                  <a:pt x="11334" y="501364"/>
                </a:lnTo>
                <a:lnTo>
                  <a:pt x="14508" y="486858"/>
                </a:lnTo>
                <a:lnTo>
                  <a:pt x="17682" y="472352"/>
                </a:lnTo>
                <a:lnTo>
                  <a:pt x="21535" y="457846"/>
                </a:lnTo>
                <a:lnTo>
                  <a:pt x="25616" y="443340"/>
                </a:lnTo>
                <a:lnTo>
                  <a:pt x="30150" y="429061"/>
                </a:lnTo>
                <a:lnTo>
                  <a:pt x="34910" y="414781"/>
                </a:lnTo>
                <a:lnTo>
                  <a:pt x="39897" y="400502"/>
                </a:lnTo>
                <a:lnTo>
                  <a:pt x="45338" y="386449"/>
                </a:lnTo>
                <a:lnTo>
                  <a:pt x="51232" y="372850"/>
                </a:lnTo>
                <a:lnTo>
                  <a:pt x="57579" y="359024"/>
                </a:lnTo>
                <a:lnTo>
                  <a:pt x="64153" y="345198"/>
                </a:lnTo>
                <a:lnTo>
                  <a:pt x="70954" y="331599"/>
                </a:lnTo>
                <a:lnTo>
                  <a:pt x="78208" y="318226"/>
                </a:lnTo>
                <a:lnTo>
                  <a:pt x="85688" y="304853"/>
                </a:lnTo>
                <a:lnTo>
                  <a:pt x="93849" y="291934"/>
                </a:lnTo>
                <a:lnTo>
                  <a:pt x="102237" y="278788"/>
                </a:lnTo>
                <a:lnTo>
                  <a:pt x="110851" y="266095"/>
                </a:lnTo>
                <a:lnTo>
                  <a:pt x="119918" y="253402"/>
                </a:lnTo>
                <a:lnTo>
                  <a:pt x="129213" y="240936"/>
                </a:lnTo>
                <a:lnTo>
                  <a:pt x="139187" y="228697"/>
                </a:lnTo>
                <a:lnTo>
                  <a:pt x="149161" y="216457"/>
                </a:lnTo>
                <a:lnTo>
                  <a:pt x="159589" y="204671"/>
                </a:lnTo>
                <a:lnTo>
                  <a:pt x="170470" y="193111"/>
                </a:lnTo>
                <a:lnTo>
                  <a:pt x="181578" y="181779"/>
                </a:lnTo>
                <a:lnTo>
                  <a:pt x="193139" y="170446"/>
                </a:lnTo>
                <a:lnTo>
                  <a:pt x="204473" y="159793"/>
                </a:lnTo>
                <a:lnTo>
                  <a:pt x="216488" y="149140"/>
                </a:lnTo>
                <a:lnTo>
                  <a:pt x="228729" y="139167"/>
                </a:lnTo>
                <a:lnTo>
                  <a:pt x="240743" y="129421"/>
                </a:lnTo>
                <a:lnTo>
                  <a:pt x="253438" y="119901"/>
                </a:lnTo>
                <a:lnTo>
                  <a:pt x="266133" y="110835"/>
                </a:lnTo>
                <a:lnTo>
                  <a:pt x="278600" y="102222"/>
                </a:lnTo>
                <a:lnTo>
                  <a:pt x="291748" y="93836"/>
                </a:lnTo>
                <a:lnTo>
                  <a:pt x="304896" y="85903"/>
                </a:lnTo>
                <a:lnTo>
                  <a:pt x="318271" y="78423"/>
                </a:lnTo>
                <a:lnTo>
                  <a:pt x="331646" y="71170"/>
                </a:lnTo>
                <a:lnTo>
                  <a:pt x="345020" y="64144"/>
                </a:lnTo>
                <a:lnTo>
                  <a:pt x="358848" y="57571"/>
                </a:lnTo>
                <a:lnTo>
                  <a:pt x="372676" y="51451"/>
                </a:lnTo>
                <a:lnTo>
                  <a:pt x="386504" y="45558"/>
                </a:lnTo>
                <a:lnTo>
                  <a:pt x="400559" y="40118"/>
                </a:lnTo>
                <a:lnTo>
                  <a:pt x="414840" y="34905"/>
                </a:lnTo>
                <a:lnTo>
                  <a:pt x="429122" y="30146"/>
                </a:lnTo>
                <a:lnTo>
                  <a:pt x="443403" y="25839"/>
                </a:lnTo>
                <a:lnTo>
                  <a:pt x="457911" y="21533"/>
                </a:lnTo>
                <a:lnTo>
                  <a:pt x="472419" y="17906"/>
                </a:lnTo>
                <a:lnTo>
                  <a:pt x="486927" y="14506"/>
                </a:lnTo>
                <a:lnTo>
                  <a:pt x="501435" y="11560"/>
                </a:lnTo>
                <a:lnTo>
                  <a:pt x="515944" y="8840"/>
                </a:lnTo>
                <a:lnTo>
                  <a:pt x="530678" y="6573"/>
                </a:lnTo>
                <a:lnTo>
                  <a:pt x="545413" y="4533"/>
                </a:lnTo>
                <a:lnTo>
                  <a:pt x="560148" y="3173"/>
                </a:lnTo>
                <a:lnTo>
                  <a:pt x="575109" y="1587"/>
                </a:lnTo>
                <a:lnTo>
                  <a:pt x="589844" y="907"/>
                </a:lnTo>
                <a:lnTo>
                  <a:pt x="604806" y="227"/>
                </a:lnTo>
                <a:lnTo>
                  <a:pt x="619540"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sp>
        <p:nvSpPr>
          <p:cNvPr id="23" name="MH_Other_6"/>
          <p:cNvSpPr>
            <a:spLocks noChangeAspect="1"/>
          </p:cNvSpPr>
          <p:nvPr>
            <p:custDataLst>
              <p:tags r:id="rId12"/>
            </p:custDataLst>
          </p:nvPr>
        </p:nvSpPr>
        <p:spPr bwMode="auto">
          <a:xfrm>
            <a:off x="1595438" y="4570413"/>
            <a:ext cx="396875" cy="393700"/>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FFFFFF"/>
          </a:solidFill>
          <a:ln>
            <a:noFill/>
          </a:ln>
          <a:extLst/>
        </p:spPr>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mn-lt"/>
              <a:ea typeface="+mn-ea"/>
            </a:endParaRPr>
          </a:p>
        </p:txBody>
      </p:sp>
      <p:sp>
        <p:nvSpPr>
          <p:cNvPr id="14" name="TextBox 13"/>
          <p:cNvSpPr txBox="1"/>
          <p:nvPr/>
        </p:nvSpPr>
        <p:spPr>
          <a:xfrm>
            <a:off x="899592" y="1275153"/>
            <a:ext cx="3816424" cy="646986"/>
          </a:xfrm>
          <a:prstGeom prst="roundRect">
            <a:avLst/>
          </a:prstGeom>
          <a:solidFill>
            <a:schemeClr val="accent5">
              <a:lumMod val="75000"/>
            </a:schemeClr>
          </a:solidFill>
        </p:spPr>
        <p:txBody>
          <a:bodyPr wrap="square" rtlCol="0">
            <a:spAutoFit/>
          </a:bodyPr>
          <a:lstStyle/>
          <a:p>
            <a:r>
              <a:rPr lang="zh-CN" altLang="en-US" sz="3200" b="1" dirty="0" smtClean="0">
                <a:solidFill>
                  <a:schemeClr val="bg1"/>
                </a:solidFill>
                <a:latin typeface="华文楷体" panose="02010600040101010101" pitchFamily="2" charset="-122"/>
                <a:ea typeface="华文楷体" panose="02010600040101010101" pitchFamily="2" charset="-122"/>
              </a:rPr>
              <a:t>第三方支付的分类</a:t>
            </a:r>
            <a:endParaRPr lang="zh-CN" altLang="en-US" sz="3200" b="1" dirty="0">
              <a:solidFill>
                <a:schemeClr val="bg1"/>
              </a:solidFill>
              <a:latin typeface="华文楷体" panose="02010600040101010101" pitchFamily="2" charset="-122"/>
              <a:ea typeface="华文楷体" panose="02010600040101010101" pitchFamily="2" charset="-122"/>
            </a:endParaRPr>
          </a:p>
        </p:txBody>
      </p:sp>
      <p:sp>
        <p:nvSpPr>
          <p:cNvPr id="2" name="动作按钮: 前进或下一项 1">
            <a:hlinkClick r:id="rId16" action="ppaction://hlinksldjump" highlightClick="1"/>
          </p:cNvPr>
          <p:cNvSpPr/>
          <p:nvPr/>
        </p:nvSpPr>
        <p:spPr bwMode="auto">
          <a:xfrm>
            <a:off x="6588224" y="5810250"/>
            <a:ext cx="1080120" cy="499070"/>
          </a:xfrm>
          <a:prstGeom prst="actionButtonForwardNex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charset="0"/>
            </a:endParaRPr>
          </a:p>
        </p:txBody>
      </p:sp>
    </p:spTree>
    <p:custDataLst>
      <p:tags r:id="rId1"/>
    </p:custDataLst>
    <p:extLst>
      <p:ext uri="{BB962C8B-B14F-4D97-AF65-F5344CB8AC3E}">
        <p14:creationId xmlns:p14="http://schemas.microsoft.com/office/powerpoint/2010/main" val="197997767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8" name="MH_PageTitle"/>
          <p:cNvSpPr txBox="1">
            <a:spLocks noChangeArrowheads="1"/>
          </p:cNvSpPr>
          <p:nvPr>
            <p:custDataLst>
              <p:tags r:id="rId2"/>
            </p:custDataLst>
          </p:nvPr>
        </p:nvSpPr>
        <p:spPr bwMode="auto">
          <a:xfrm>
            <a:off x="1016322" y="1631057"/>
            <a:ext cx="7562850" cy="88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sz="3200" b="1" dirty="0" smtClean="0">
                <a:solidFill>
                  <a:srgbClr val="4981AA"/>
                </a:solidFill>
                <a:ea typeface="微软雅黑" pitchFamily="34" charset="-122"/>
              </a:rPr>
              <a:t>支付网关</a:t>
            </a:r>
            <a:endParaRPr lang="zh-CN" altLang="en-US" sz="3200" b="1" dirty="0">
              <a:solidFill>
                <a:srgbClr val="4981AA"/>
              </a:solidFill>
              <a:ea typeface="微软雅黑" pitchFamily="34" charset="-122"/>
            </a:endParaRPr>
          </a:p>
        </p:txBody>
      </p:sp>
      <p:sp>
        <p:nvSpPr>
          <p:cNvPr id="13" name="MH_Desc_1"/>
          <p:cNvSpPr txBox="1"/>
          <p:nvPr>
            <p:custDataLst>
              <p:tags r:id="rId3"/>
            </p:custDataLst>
          </p:nvPr>
        </p:nvSpPr>
        <p:spPr>
          <a:xfrm>
            <a:off x="1016322" y="2421632"/>
            <a:ext cx="7804150" cy="1295400"/>
          </a:xfrm>
          <a:prstGeom prst="rect">
            <a:avLst/>
          </a:prstGeom>
          <a:noFill/>
        </p:spPr>
        <p:txBody>
          <a:bodyPr lIns="0" tIns="0" rIns="0" bIns="0"/>
          <a:lstStyle/>
          <a:p>
            <a:pPr algn="just" eaLnBrk="1" fontAlgn="auto" hangingPunct="1">
              <a:lnSpc>
                <a:spcPct val="130000"/>
              </a:lnSpc>
              <a:spcBef>
                <a:spcPts val="0"/>
              </a:spcBef>
              <a:spcAft>
                <a:spcPts val="0"/>
              </a:spcAft>
              <a:defRPr/>
            </a:pPr>
            <a:r>
              <a:rPr lang="zh-CN" altLang="en-US" sz="1600" dirty="0">
                <a:solidFill>
                  <a:schemeClr val="tx1">
                    <a:lumMod val="65000"/>
                    <a:lumOff val="35000"/>
                  </a:schemeClr>
                </a:solidFill>
                <a:ea typeface="微软雅黑" panose="020B0503020204020204" pitchFamily="34" charset="-122"/>
              </a:rPr>
              <a:t>公用网和金融专网之间的接口，用来保护银行内部网络，主要完成通信、协议转换和数据加解密功能。将互联网传来的数据包解密，并按照银行系统内部的通信协议将数据重新打包，接收银行系统内部反馈的响应消息，将数据转换为互联网传送的数据格式，并对其进行加密。</a:t>
            </a:r>
          </a:p>
        </p:txBody>
      </p:sp>
      <p:sp>
        <p:nvSpPr>
          <p:cNvPr id="14" name="MH_Other_4"/>
          <p:cNvSpPr/>
          <p:nvPr>
            <p:custDataLst>
              <p:tags r:id="rId4"/>
            </p:custDataLst>
          </p:nvPr>
        </p:nvSpPr>
        <p:spPr>
          <a:xfrm>
            <a:off x="246384" y="1846957"/>
            <a:ext cx="652463" cy="479425"/>
          </a:xfrm>
          <a:prstGeom prst="rect">
            <a:avLst/>
          </a:prstGeom>
          <a:solidFill>
            <a:srgbClr val="4981A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 name="MH_PageTitle"/>
          <p:cNvSpPr txBox="1">
            <a:spLocks noChangeArrowheads="1"/>
          </p:cNvSpPr>
          <p:nvPr>
            <p:custDataLst>
              <p:tags r:id="rId5"/>
            </p:custDataLst>
          </p:nvPr>
        </p:nvSpPr>
        <p:spPr bwMode="auto">
          <a:xfrm>
            <a:off x="1016322" y="4005064"/>
            <a:ext cx="7562850" cy="88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r>
              <a:rPr lang="zh-CN" altLang="en-US" sz="3200" b="1" dirty="0" smtClean="0">
                <a:solidFill>
                  <a:srgbClr val="4981AA"/>
                </a:solidFill>
                <a:ea typeface="微软雅黑" pitchFamily="34" charset="-122"/>
              </a:rPr>
              <a:t>银行网关代理支付与银行网关支付的区别</a:t>
            </a:r>
            <a:endParaRPr lang="zh-CN" altLang="en-US" sz="3200" b="1" dirty="0">
              <a:solidFill>
                <a:srgbClr val="4981AA"/>
              </a:solidFill>
              <a:ea typeface="微软雅黑" pitchFamily="34" charset="-122"/>
            </a:endParaRPr>
          </a:p>
        </p:txBody>
      </p:sp>
      <p:sp>
        <p:nvSpPr>
          <p:cNvPr id="12" name="MH_Desc_1"/>
          <p:cNvSpPr txBox="1"/>
          <p:nvPr>
            <p:custDataLst>
              <p:tags r:id="rId6"/>
            </p:custDataLst>
          </p:nvPr>
        </p:nvSpPr>
        <p:spPr>
          <a:xfrm>
            <a:off x="1016322" y="4795639"/>
            <a:ext cx="7804150" cy="1295400"/>
          </a:xfrm>
          <a:prstGeom prst="rect">
            <a:avLst/>
          </a:prstGeom>
          <a:noFill/>
        </p:spPr>
        <p:txBody>
          <a:bodyPr lIns="0" tIns="0" rIns="0" bIns="0"/>
          <a:lstStyle/>
          <a:p>
            <a:pPr algn="just" eaLnBrk="1" fontAlgn="auto" hangingPunct="1">
              <a:lnSpc>
                <a:spcPct val="130000"/>
              </a:lnSpc>
              <a:spcBef>
                <a:spcPts val="0"/>
              </a:spcBef>
              <a:spcAft>
                <a:spcPts val="0"/>
              </a:spcAft>
              <a:defRPr/>
            </a:pPr>
            <a:r>
              <a:rPr lang="zh-CN" altLang="en-US" sz="1600" dirty="0" smtClean="0">
                <a:solidFill>
                  <a:schemeClr val="tx1">
                    <a:lumMod val="65000"/>
                    <a:lumOff val="35000"/>
                  </a:schemeClr>
                </a:solidFill>
                <a:ea typeface="微软雅黑" panose="020B0503020204020204" pitchFamily="34" charset="-122"/>
              </a:rPr>
              <a:t>前者的直接提供者是第三方支付企业，而后者则是银行本身。国内各大银行都开通了网络银行，但并不是所有银行都有能力建立独立的支付网关，即使建立了也不一定能获得实现利润所需的规模。由第三方支付企业代理则可以部分地解决这个问题，第三方支付产品的兼容性强的特性能够吸引更多的商户，容易实现规模经济。</a:t>
            </a:r>
            <a:endParaRPr lang="zh-CN" altLang="en-US" sz="1600" dirty="0">
              <a:solidFill>
                <a:schemeClr val="tx1">
                  <a:lumMod val="65000"/>
                  <a:lumOff val="35000"/>
                </a:schemeClr>
              </a:solidFill>
              <a:ea typeface="微软雅黑" panose="020B0503020204020204" pitchFamily="34" charset="-122"/>
            </a:endParaRPr>
          </a:p>
        </p:txBody>
      </p:sp>
      <p:sp>
        <p:nvSpPr>
          <p:cNvPr id="15" name="MH_Other_4"/>
          <p:cNvSpPr/>
          <p:nvPr>
            <p:custDataLst>
              <p:tags r:id="rId7"/>
            </p:custDataLst>
          </p:nvPr>
        </p:nvSpPr>
        <p:spPr>
          <a:xfrm>
            <a:off x="246384" y="4220964"/>
            <a:ext cx="652463" cy="479425"/>
          </a:xfrm>
          <a:prstGeom prst="rect">
            <a:avLst/>
          </a:prstGeom>
          <a:solidFill>
            <a:srgbClr val="4981A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 name="TextBox 15"/>
          <p:cNvSpPr txBox="1"/>
          <p:nvPr/>
        </p:nvSpPr>
        <p:spPr>
          <a:xfrm>
            <a:off x="1105488" y="337085"/>
            <a:ext cx="3816424" cy="646986"/>
          </a:xfrm>
          <a:prstGeom prst="roundRect">
            <a:avLst/>
          </a:prstGeom>
          <a:solidFill>
            <a:schemeClr val="accent5">
              <a:lumMod val="75000"/>
            </a:schemeClr>
          </a:solidFill>
        </p:spPr>
        <p:txBody>
          <a:bodyPr wrap="square" rtlCol="0">
            <a:spAutoFit/>
          </a:bodyPr>
          <a:lstStyle/>
          <a:p>
            <a:r>
              <a:rPr lang="zh-CN" altLang="en-US" sz="3200" b="1" dirty="0" smtClean="0">
                <a:solidFill>
                  <a:schemeClr val="bg1"/>
                </a:solidFill>
                <a:latin typeface="华文楷体" panose="02010600040101010101" pitchFamily="2" charset="-122"/>
                <a:ea typeface="华文楷体" panose="02010600040101010101" pitchFamily="2" charset="-122"/>
              </a:rPr>
              <a:t>银行网关</a:t>
            </a:r>
            <a:r>
              <a:rPr lang="zh-CN" altLang="en-US" sz="3200" dirty="0" smtClean="0">
                <a:solidFill>
                  <a:schemeClr val="bg1"/>
                </a:solidFill>
                <a:latin typeface="华文楷体" panose="02010600040101010101" pitchFamily="2" charset="-122"/>
                <a:ea typeface="华文楷体" panose="02010600040101010101" pitchFamily="2" charset="-122"/>
              </a:rPr>
              <a:t>代理支付</a:t>
            </a:r>
            <a:endParaRPr lang="zh-CN" altLang="en-US" sz="3200" b="1" dirty="0">
              <a:solidFill>
                <a:schemeClr val="bg1"/>
              </a:solidFill>
              <a:latin typeface="华文楷体" panose="02010600040101010101" pitchFamily="2" charset="-122"/>
              <a:ea typeface="华文楷体" panose="02010600040101010101" pitchFamily="2" charset="-122"/>
            </a:endParaRPr>
          </a:p>
        </p:txBody>
      </p:sp>
    </p:spTree>
    <p:custDataLst>
      <p:tags r:id="rId1"/>
    </p:custDataLst>
    <p:extLst>
      <p:ext uri="{BB962C8B-B14F-4D97-AF65-F5344CB8AC3E}">
        <p14:creationId xmlns:p14="http://schemas.microsoft.com/office/powerpoint/2010/main" val="351990151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43608" y="332656"/>
            <a:ext cx="4392488" cy="646986"/>
          </a:xfrm>
          <a:prstGeom prst="roundRect">
            <a:avLst/>
          </a:prstGeom>
          <a:solidFill>
            <a:schemeClr val="accent5">
              <a:lumMod val="75000"/>
            </a:schemeClr>
          </a:solidFill>
        </p:spPr>
        <p:txBody>
          <a:bodyPr wrap="square" rtlCol="0">
            <a:spAutoFit/>
          </a:bodyPr>
          <a:lstStyle/>
          <a:p>
            <a:r>
              <a:rPr lang="zh-CN" altLang="en-US" sz="3200" b="1" dirty="0" smtClean="0">
                <a:solidFill>
                  <a:schemeClr val="bg1"/>
                </a:solidFill>
                <a:latin typeface="华文楷体" panose="02010600040101010101" pitchFamily="2" charset="-122"/>
                <a:ea typeface="华文楷体" panose="02010600040101010101" pitchFamily="2" charset="-122"/>
              </a:rPr>
              <a:t>银行网关</a:t>
            </a:r>
            <a:r>
              <a:rPr lang="zh-CN" altLang="en-US" sz="3200" dirty="0" smtClean="0">
                <a:solidFill>
                  <a:schemeClr val="bg1"/>
                </a:solidFill>
                <a:latin typeface="华文楷体" panose="02010600040101010101" pitchFamily="2" charset="-122"/>
                <a:ea typeface="华文楷体" panose="02010600040101010101" pitchFamily="2" charset="-122"/>
              </a:rPr>
              <a:t>代理支付流程</a:t>
            </a:r>
            <a:endParaRPr lang="zh-CN" altLang="en-US" sz="3200" b="1" dirty="0">
              <a:solidFill>
                <a:schemeClr val="bg1"/>
              </a:solidFill>
              <a:latin typeface="华文楷体" panose="02010600040101010101" pitchFamily="2" charset="-122"/>
              <a:ea typeface="华文楷体" panose="02010600040101010101" pitchFamily="2"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181322786"/>
              </p:ext>
            </p:extLst>
          </p:nvPr>
        </p:nvGraphicFramePr>
        <p:xfrm>
          <a:off x="31981" y="1628800"/>
          <a:ext cx="5572125" cy="4232275"/>
        </p:xfrm>
        <a:graphic>
          <a:graphicData uri="http://schemas.openxmlformats.org/presentationml/2006/ole">
            <mc:AlternateContent xmlns:mc="http://schemas.openxmlformats.org/markup-compatibility/2006">
              <mc:Choice xmlns:v="urn:schemas-microsoft-com:vml" Requires="v">
                <p:oleObj spid="_x0000_s130086" name="Picture" r:id="rId3" imgW="2525268" imgH="1915668" progId="Word.Picture.8">
                  <p:embed/>
                </p:oleObj>
              </mc:Choice>
              <mc:Fallback>
                <p:oleObj name="Picture" r:id="rId3" imgW="2525268" imgH="1915668" progId="Word.Picture.8">
                  <p:embed/>
                  <p:pic>
                    <p:nvPicPr>
                      <p:cNvPr id="0" name="Object 1"/>
                      <p:cNvPicPr>
                        <a:picLocks noChangeAspect="1" noChangeArrowheads="1"/>
                      </p:cNvPicPr>
                      <p:nvPr/>
                    </p:nvPicPr>
                    <p:blipFill>
                      <a:blip r:embed="rId4">
                        <a:grayscl/>
                        <a:extLst>
                          <a:ext uri="{28A0092B-C50C-407E-A947-70E740481C1C}">
                            <a14:useLocalDpi xmlns:a14="http://schemas.microsoft.com/office/drawing/2010/main" val="0"/>
                          </a:ext>
                        </a:extLst>
                      </a:blip>
                      <a:srcRect/>
                      <a:stretch>
                        <a:fillRect/>
                      </a:stretch>
                    </p:blipFill>
                    <p:spPr bwMode="auto">
                      <a:xfrm>
                        <a:off x="31981" y="1628800"/>
                        <a:ext cx="5572125" cy="423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 name="矩形 3"/>
          <p:cNvSpPr/>
          <p:nvPr/>
        </p:nvSpPr>
        <p:spPr>
          <a:xfrm>
            <a:off x="5072112" y="1628056"/>
            <a:ext cx="4067944" cy="5293757"/>
          </a:xfrm>
          <a:prstGeom prst="rect">
            <a:avLst/>
          </a:prstGeom>
        </p:spPr>
        <p:txBody>
          <a:bodyPr wrap="square">
            <a:spAutoFit/>
          </a:bodyPr>
          <a:lstStyle/>
          <a:p>
            <a:pPr marL="342900" indent="-342900">
              <a:spcAft>
                <a:spcPts val="600"/>
              </a:spcAft>
              <a:buFont typeface="+mj-lt"/>
              <a:buAutoNum type="arabicPeriod"/>
            </a:pPr>
            <a:r>
              <a:rPr lang="zh-CN" altLang="en-US" dirty="0" smtClean="0">
                <a:latin typeface="华文楷体" panose="02010600040101010101" pitchFamily="2" charset="-122"/>
                <a:ea typeface="华文楷体" panose="02010600040101010101" pitchFamily="2" charset="-122"/>
              </a:rPr>
              <a:t>网上</a:t>
            </a:r>
            <a:r>
              <a:rPr lang="zh-CN" altLang="en-US" dirty="0">
                <a:latin typeface="华文楷体" panose="02010600040101010101" pitchFamily="2" charset="-122"/>
                <a:ea typeface="华文楷体" panose="02010600040101010101" pitchFamily="2" charset="-122"/>
              </a:rPr>
              <a:t>消费者到网上商户上检索产品。</a:t>
            </a:r>
          </a:p>
          <a:p>
            <a:pPr marL="342900" indent="-342900">
              <a:spcAft>
                <a:spcPts val="600"/>
              </a:spcAft>
              <a:buFont typeface="+mj-lt"/>
              <a:buAutoNum type="arabicPeriod"/>
            </a:pPr>
            <a:r>
              <a:rPr lang="zh-CN" altLang="en-US" dirty="0" smtClean="0">
                <a:latin typeface="华文楷体" panose="02010600040101010101" pitchFamily="2" charset="-122"/>
                <a:ea typeface="华文楷体" panose="02010600040101010101" pitchFamily="2" charset="-122"/>
              </a:rPr>
              <a:t>网上</a:t>
            </a:r>
            <a:r>
              <a:rPr lang="zh-CN" altLang="en-US" dirty="0">
                <a:latin typeface="华文楷体" panose="02010600040101010101" pitchFamily="2" charset="-122"/>
                <a:ea typeface="华文楷体" panose="02010600040101010101" pitchFamily="2" charset="-122"/>
              </a:rPr>
              <a:t>消费者与网上商户确认订单。</a:t>
            </a:r>
          </a:p>
          <a:p>
            <a:pPr marL="342900" indent="-342900">
              <a:spcAft>
                <a:spcPts val="600"/>
              </a:spcAft>
              <a:buFont typeface="+mj-lt"/>
              <a:buAutoNum type="arabicPeriod"/>
            </a:pPr>
            <a:r>
              <a:rPr lang="zh-CN" altLang="en-US" dirty="0" smtClean="0">
                <a:latin typeface="华文楷体" panose="02010600040101010101" pitchFamily="2" charset="-122"/>
                <a:ea typeface="华文楷体" panose="02010600040101010101" pitchFamily="2" charset="-122"/>
              </a:rPr>
              <a:t>支付</a:t>
            </a:r>
            <a:r>
              <a:rPr lang="zh-CN" altLang="en-US" dirty="0">
                <a:latin typeface="华文楷体" panose="02010600040101010101" pitchFamily="2" charset="-122"/>
                <a:ea typeface="华文楷体" panose="02010600040101010101" pitchFamily="2" charset="-122"/>
              </a:rPr>
              <a:t>信息传输给第三方支付平台。</a:t>
            </a:r>
          </a:p>
          <a:p>
            <a:pPr marL="342900" indent="-342900">
              <a:spcAft>
                <a:spcPts val="600"/>
              </a:spcAft>
              <a:buFont typeface="+mj-lt"/>
              <a:buAutoNum type="arabicPeriod"/>
            </a:pPr>
            <a:r>
              <a:rPr lang="zh-CN" altLang="en-US" dirty="0" smtClean="0">
                <a:latin typeface="华文楷体" panose="02010600040101010101" pitchFamily="2" charset="-122"/>
                <a:ea typeface="华文楷体" panose="02010600040101010101" pitchFamily="2" charset="-122"/>
              </a:rPr>
              <a:t>第三</a:t>
            </a:r>
            <a:r>
              <a:rPr lang="zh-CN" altLang="en-US" dirty="0">
                <a:latin typeface="华文楷体" panose="02010600040101010101" pitchFamily="2" charset="-122"/>
                <a:ea typeface="华文楷体" panose="02010600040101010101" pitchFamily="2" charset="-122"/>
              </a:rPr>
              <a:t>方支付平台通知相关银行。</a:t>
            </a:r>
          </a:p>
          <a:p>
            <a:pPr marL="342900" indent="-342900">
              <a:spcAft>
                <a:spcPts val="600"/>
              </a:spcAft>
              <a:buFont typeface="+mj-lt"/>
              <a:buAutoNum type="arabicPeriod"/>
            </a:pPr>
            <a:r>
              <a:rPr lang="zh-CN" altLang="en-US" dirty="0" smtClean="0">
                <a:latin typeface="华文楷体" panose="02010600040101010101" pitchFamily="2" charset="-122"/>
                <a:ea typeface="华文楷体" panose="02010600040101010101" pitchFamily="2" charset="-122"/>
              </a:rPr>
              <a:t>银行</a:t>
            </a:r>
            <a:r>
              <a:rPr lang="zh-CN" altLang="en-US" dirty="0">
                <a:latin typeface="华文楷体" panose="02010600040101010101" pitchFamily="2" charset="-122"/>
                <a:ea typeface="华文楷体" panose="02010600040101010101" pitchFamily="2" charset="-122"/>
              </a:rPr>
              <a:t>确认支付信息。</a:t>
            </a:r>
          </a:p>
          <a:p>
            <a:pPr marL="342900" indent="-342900">
              <a:spcAft>
                <a:spcPts val="600"/>
              </a:spcAft>
              <a:buFont typeface="+mj-lt"/>
              <a:buAutoNum type="arabicPeriod"/>
            </a:pPr>
            <a:r>
              <a:rPr lang="zh-CN" altLang="en-US" dirty="0" smtClean="0">
                <a:latin typeface="华文楷体" panose="02010600040101010101" pitchFamily="2" charset="-122"/>
                <a:ea typeface="华文楷体" panose="02010600040101010101" pitchFamily="2" charset="-122"/>
              </a:rPr>
              <a:t>第三</a:t>
            </a:r>
            <a:r>
              <a:rPr lang="zh-CN" altLang="en-US" dirty="0">
                <a:latin typeface="华文楷体" panose="02010600040101010101" pitchFamily="2" charset="-122"/>
                <a:ea typeface="华文楷体" panose="02010600040101010101" pitchFamily="2" charset="-122"/>
              </a:rPr>
              <a:t>方支付平台将支付信息通知商户。</a:t>
            </a:r>
          </a:p>
          <a:p>
            <a:pPr marL="342900" indent="-342900">
              <a:spcAft>
                <a:spcPts val="600"/>
              </a:spcAft>
              <a:buFont typeface="+mj-lt"/>
              <a:buAutoNum type="arabicPeriod"/>
            </a:pPr>
            <a:r>
              <a:rPr lang="zh-CN" altLang="en-US" dirty="0" smtClean="0">
                <a:latin typeface="华文楷体" panose="02010600040101010101" pitchFamily="2" charset="-122"/>
                <a:ea typeface="华文楷体" panose="02010600040101010101" pitchFamily="2" charset="-122"/>
              </a:rPr>
              <a:t>商户</a:t>
            </a:r>
            <a:r>
              <a:rPr lang="zh-CN" altLang="en-US" dirty="0">
                <a:latin typeface="华文楷体" panose="02010600040101010101" pitchFamily="2" charset="-122"/>
                <a:ea typeface="华文楷体" panose="02010600040101010101" pitchFamily="2" charset="-122"/>
              </a:rPr>
              <a:t>组织发货。</a:t>
            </a:r>
          </a:p>
          <a:p>
            <a:pPr marL="342900" indent="-342900">
              <a:spcAft>
                <a:spcPts val="600"/>
              </a:spcAft>
              <a:buFont typeface="+mj-lt"/>
              <a:buAutoNum type="arabicPeriod"/>
            </a:pPr>
            <a:r>
              <a:rPr lang="zh-CN" altLang="en-US" dirty="0" smtClean="0">
                <a:latin typeface="华文楷体" panose="02010600040101010101" pitchFamily="2" charset="-122"/>
                <a:ea typeface="华文楷体" panose="02010600040101010101" pitchFamily="2" charset="-122"/>
              </a:rPr>
              <a:t>银行</a:t>
            </a:r>
            <a:r>
              <a:rPr lang="zh-CN" altLang="en-US" dirty="0">
                <a:latin typeface="华文楷体" panose="02010600040101010101" pitchFamily="2" charset="-122"/>
                <a:ea typeface="华文楷体" panose="02010600040101010101" pitchFamily="2" charset="-122"/>
              </a:rPr>
              <a:t>与网上商户相互确认清算。</a:t>
            </a:r>
          </a:p>
          <a:p>
            <a:pPr marL="342900" indent="-342900">
              <a:spcAft>
                <a:spcPts val="600"/>
              </a:spcAft>
              <a:buFont typeface="+mj-lt"/>
              <a:buAutoNum type="arabicPeriod"/>
            </a:pPr>
            <a:r>
              <a:rPr lang="zh-CN" altLang="en-US" dirty="0" smtClean="0">
                <a:latin typeface="华文楷体" panose="02010600040101010101" pitchFamily="2" charset="-122"/>
                <a:ea typeface="华文楷体" panose="02010600040101010101" pitchFamily="2" charset="-122"/>
              </a:rPr>
              <a:t>付款人</a:t>
            </a:r>
            <a:r>
              <a:rPr lang="zh-CN" altLang="en-US" dirty="0">
                <a:latin typeface="华文楷体" panose="02010600040101010101" pitchFamily="2" charset="-122"/>
                <a:ea typeface="华文楷体" panose="02010600040101010101" pitchFamily="2" charset="-122"/>
              </a:rPr>
              <a:t>确认可以付款；</a:t>
            </a:r>
          </a:p>
          <a:p>
            <a:pPr marL="342900" indent="-342900">
              <a:spcAft>
                <a:spcPts val="600"/>
              </a:spcAft>
              <a:buFont typeface="+mj-lt"/>
              <a:buAutoNum type="arabicPeriod"/>
            </a:pPr>
            <a:r>
              <a:rPr lang="zh-CN" altLang="en-US" dirty="0" smtClean="0">
                <a:latin typeface="华文楷体" panose="02010600040101010101" pitchFamily="2" charset="-122"/>
                <a:ea typeface="华文楷体" panose="02010600040101010101" pitchFamily="2" charset="-122"/>
              </a:rPr>
              <a:t>第三</a:t>
            </a:r>
            <a:r>
              <a:rPr lang="zh-CN" altLang="en-US" dirty="0">
                <a:latin typeface="华文楷体" panose="02010600040101010101" pitchFamily="2" charset="-122"/>
                <a:ea typeface="华文楷体" panose="02010600040101010101" pitchFamily="2" charset="-122"/>
              </a:rPr>
              <a:t>方支付平台将临时保管的资金划拨到收款人账户中。</a:t>
            </a:r>
          </a:p>
          <a:p>
            <a:pPr marL="342900" indent="-342900">
              <a:spcAft>
                <a:spcPts val="600"/>
              </a:spcAft>
              <a:buFont typeface="+mj-lt"/>
              <a:buAutoNum type="arabicPeriod"/>
            </a:pPr>
            <a:r>
              <a:rPr lang="zh-CN" altLang="en-US" dirty="0" smtClean="0">
                <a:latin typeface="华文楷体" panose="02010600040101010101" pitchFamily="2" charset="-122"/>
                <a:ea typeface="华文楷体" panose="02010600040101010101" pitchFamily="2" charset="-122"/>
              </a:rPr>
              <a:t>收款人</a:t>
            </a:r>
            <a:r>
              <a:rPr lang="zh-CN" altLang="en-US" dirty="0">
                <a:latin typeface="华文楷体" panose="02010600040101010101" pitchFamily="2" charset="-122"/>
                <a:ea typeface="华文楷体" panose="02010600040101010101" pitchFamily="2" charset="-122"/>
              </a:rPr>
              <a:t>可以将账户中的款项通过第三方支付平台和实际支付层的支付平台兑换成实体货币，也可以用于购买商品。</a:t>
            </a:r>
          </a:p>
        </p:txBody>
      </p:sp>
      <p:sp>
        <p:nvSpPr>
          <p:cNvPr id="5" name="动作按钮: 后退或前一项 4">
            <a:hlinkClick r:id="rId5" action="ppaction://hlinksldjump" highlightClick="1"/>
          </p:cNvPr>
          <p:cNvSpPr/>
          <p:nvPr/>
        </p:nvSpPr>
        <p:spPr bwMode="auto">
          <a:xfrm>
            <a:off x="683568" y="6021288"/>
            <a:ext cx="1152128" cy="576064"/>
          </a:xfrm>
          <a:prstGeom prst="actionButtonBackPrevious">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158762866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43608" y="332656"/>
            <a:ext cx="4392488" cy="646986"/>
          </a:xfrm>
          <a:prstGeom prst="roundRect">
            <a:avLst/>
          </a:prstGeom>
          <a:solidFill>
            <a:schemeClr val="accent5">
              <a:lumMod val="75000"/>
            </a:schemeClr>
          </a:solidFill>
        </p:spPr>
        <p:txBody>
          <a:bodyPr wrap="square" rtlCol="0">
            <a:spAutoFit/>
          </a:bodyPr>
          <a:lstStyle/>
          <a:p>
            <a:r>
              <a:rPr lang="en-US" altLang="zh-CN" sz="3200" dirty="0" smtClean="0">
                <a:solidFill>
                  <a:schemeClr val="bg1"/>
                </a:solidFill>
                <a:latin typeface="华文楷体" panose="02010600040101010101" pitchFamily="2" charset="-122"/>
                <a:ea typeface="华文楷体" panose="02010600040101010101" pitchFamily="2" charset="-122"/>
              </a:rPr>
              <a:t>E-mail</a:t>
            </a:r>
            <a:r>
              <a:rPr lang="zh-CN" altLang="en-US" sz="3200" dirty="0" smtClean="0">
                <a:solidFill>
                  <a:schemeClr val="bg1"/>
                </a:solidFill>
                <a:latin typeface="华文楷体" panose="02010600040101010101" pitchFamily="2" charset="-122"/>
                <a:ea typeface="华文楷体" panose="02010600040101010101" pitchFamily="2" charset="-122"/>
              </a:rPr>
              <a:t>账户支付流程</a:t>
            </a:r>
            <a:endParaRPr lang="zh-CN" altLang="en-US" sz="3200" b="1" dirty="0">
              <a:solidFill>
                <a:schemeClr val="bg1"/>
              </a:solidFill>
              <a:latin typeface="华文楷体" panose="02010600040101010101" pitchFamily="2" charset="-122"/>
              <a:ea typeface="华文楷体" panose="02010600040101010101" pitchFamily="2" charset="-122"/>
            </a:endParaRPr>
          </a:p>
        </p:txBody>
      </p:sp>
      <p:sp>
        <p:nvSpPr>
          <p:cNvPr id="5" name="动作按钮: 后退或前一项 4">
            <a:hlinkClick r:id="rId2" action="ppaction://hlinksldjump" highlightClick="1"/>
          </p:cNvPr>
          <p:cNvSpPr/>
          <p:nvPr/>
        </p:nvSpPr>
        <p:spPr bwMode="auto">
          <a:xfrm>
            <a:off x="683568" y="6021288"/>
            <a:ext cx="1152128" cy="576064"/>
          </a:xfrm>
          <a:prstGeom prst="actionButtonBackPrevious">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charset="0"/>
            </a:endParaRPr>
          </a:p>
        </p:txBody>
      </p:sp>
      <p:grpSp>
        <p:nvGrpSpPr>
          <p:cNvPr id="6" name="Group 7"/>
          <p:cNvGrpSpPr>
            <a:grpSpLocks/>
          </p:cNvGrpSpPr>
          <p:nvPr/>
        </p:nvGrpSpPr>
        <p:grpSpPr bwMode="auto">
          <a:xfrm>
            <a:off x="0" y="1214422"/>
            <a:ext cx="8786842" cy="4929222"/>
            <a:chOff x="1419" y="1641"/>
            <a:chExt cx="8310" cy="5655"/>
          </a:xfrm>
        </p:grpSpPr>
        <p:sp>
          <p:nvSpPr>
            <p:cNvPr id="7" name="Line 47"/>
            <p:cNvSpPr>
              <a:spLocks noChangeShapeType="1"/>
            </p:cNvSpPr>
            <p:nvPr/>
          </p:nvSpPr>
          <p:spPr bwMode="auto">
            <a:xfrm>
              <a:off x="2514" y="5335"/>
              <a:ext cx="2550" cy="0"/>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sz="1400"/>
            </a:p>
          </p:txBody>
        </p:sp>
        <p:sp>
          <p:nvSpPr>
            <p:cNvPr id="8" name="Rectangle 46"/>
            <p:cNvSpPr>
              <a:spLocks noChangeArrowheads="1"/>
            </p:cNvSpPr>
            <p:nvPr/>
          </p:nvSpPr>
          <p:spPr bwMode="auto">
            <a:xfrm>
              <a:off x="2109" y="5316"/>
              <a:ext cx="285" cy="27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400" b="0" i="0" u="none" strike="noStrike" cap="none" normalizeH="0" baseline="0" smtClean="0">
                  <a:ln>
                    <a:noFill/>
                  </a:ln>
                  <a:solidFill>
                    <a:srgbClr val="000000"/>
                  </a:solidFill>
                  <a:effectLst/>
                  <a:latin typeface="宋体" pitchFamily="2" charset="-122"/>
                  <a:ea typeface="宋体" pitchFamily="2" charset="-122"/>
                  <a:cs typeface="Times New Roman" pitchFamily="18" charset="0"/>
                </a:rPr>
                <a:t>是</a:t>
              </a:r>
              <a:endParaRPr kumimoji="0" lang="zh-CN" sz="14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9" name="Rectangle 45"/>
            <p:cNvSpPr>
              <a:spLocks noChangeArrowheads="1"/>
            </p:cNvSpPr>
            <p:nvPr/>
          </p:nvSpPr>
          <p:spPr bwMode="auto">
            <a:xfrm>
              <a:off x="5139" y="5316"/>
              <a:ext cx="285" cy="27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400" b="0" i="0" u="none" strike="noStrike" cap="none" normalizeH="0" baseline="0" smtClean="0">
                  <a:ln>
                    <a:noFill/>
                  </a:ln>
                  <a:solidFill>
                    <a:srgbClr val="000000"/>
                  </a:solidFill>
                  <a:effectLst/>
                  <a:latin typeface="宋体" pitchFamily="2" charset="-122"/>
                  <a:ea typeface="宋体" pitchFamily="2" charset="-122"/>
                  <a:cs typeface="Times New Roman" pitchFamily="18" charset="0"/>
                </a:rPr>
                <a:t>否</a:t>
              </a:r>
              <a:endParaRPr kumimoji="0" lang="zh-CN" sz="14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grpSp>
          <p:nvGrpSpPr>
            <p:cNvPr id="10" name="Group 8"/>
            <p:cNvGrpSpPr>
              <a:grpSpLocks/>
            </p:cNvGrpSpPr>
            <p:nvPr/>
          </p:nvGrpSpPr>
          <p:grpSpPr bwMode="auto">
            <a:xfrm>
              <a:off x="1419" y="1641"/>
              <a:ext cx="8310" cy="5655"/>
              <a:chOff x="1419" y="1641"/>
              <a:chExt cx="8310" cy="5655"/>
            </a:xfrm>
          </p:grpSpPr>
          <p:sp>
            <p:nvSpPr>
              <p:cNvPr id="11" name="Rectangle 44"/>
              <p:cNvSpPr>
                <a:spLocks noChangeArrowheads="1"/>
              </p:cNvSpPr>
              <p:nvPr/>
            </p:nvSpPr>
            <p:spPr bwMode="auto">
              <a:xfrm>
                <a:off x="4749" y="1641"/>
                <a:ext cx="2520" cy="285"/>
              </a:xfrm>
              <a:prstGeom prst="rect">
                <a:avLst/>
              </a:prstGeom>
              <a:solidFill>
                <a:srgbClr val="FFFFFF"/>
              </a:solidFill>
              <a:ln w="9525">
                <a:solidFill>
                  <a:srgbClr val="000000"/>
                </a:solid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4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浏览商户网站选择需要的商品</a:t>
                </a:r>
                <a:endParaRPr kumimoji="0" 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2" name="Rectangle 43"/>
              <p:cNvSpPr>
                <a:spLocks noChangeArrowheads="1"/>
              </p:cNvSpPr>
              <p:nvPr/>
            </p:nvSpPr>
            <p:spPr bwMode="auto">
              <a:xfrm>
                <a:off x="4809" y="2226"/>
                <a:ext cx="2370" cy="285"/>
              </a:xfrm>
              <a:prstGeom prst="rect">
                <a:avLst/>
              </a:prstGeom>
              <a:solidFill>
                <a:srgbClr val="FFFFFF"/>
              </a:solidFill>
              <a:ln w="9525">
                <a:solidFill>
                  <a:srgbClr val="000000"/>
                </a:solid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400" b="0" i="0" u="none" strike="noStrike" cap="none" normalizeH="0" baseline="0" smtClean="0">
                    <a:ln>
                      <a:noFill/>
                    </a:ln>
                    <a:solidFill>
                      <a:srgbClr val="000000"/>
                    </a:solidFill>
                    <a:effectLst/>
                    <a:latin typeface="宋体" pitchFamily="2" charset="-122"/>
                    <a:ea typeface="宋体" pitchFamily="2" charset="-122"/>
                    <a:cs typeface="Times New Roman" pitchFamily="18" charset="0"/>
                  </a:rPr>
                  <a:t>商户将订单信息发送消费者</a:t>
                </a:r>
                <a:endParaRPr kumimoji="0" lang="zh-CN" sz="14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3" name="Rectangle 42"/>
              <p:cNvSpPr>
                <a:spLocks noChangeArrowheads="1"/>
              </p:cNvSpPr>
              <p:nvPr/>
            </p:nvSpPr>
            <p:spPr bwMode="auto">
              <a:xfrm>
                <a:off x="4119" y="2811"/>
                <a:ext cx="3690" cy="270"/>
              </a:xfrm>
              <a:prstGeom prst="rect">
                <a:avLst/>
              </a:prstGeom>
              <a:solidFill>
                <a:srgbClr val="FFFFFF"/>
              </a:solidFill>
              <a:ln w="9525">
                <a:solidFill>
                  <a:srgbClr val="000000"/>
                </a:solid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400" b="0" i="0" u="none" strike="noStrike" cap="none" normalizeH="0" baseline="0" smtClean="0">
                    <a:ln>
                      <a:noFill/>
                    </a:ln>
                    <a:solidFill>
                      <a:srgbClr val="000000"/>
                    </a:solidFill>
                    <a:effectLst/>
                    <a:latin typeface="宋体" pitchFamily="2" charset="-122"/>
                    <a:ea typeface="宋体" pitchFamily="2" charset="-122"/>
                    <a:cs typeface="Times New Roman" pitchFamily="18" charset="0"/>
                  </a:rPr>
                  <a:t>消费者在支付页面选择使用</a:t>
                </a:r>
                <a:r>
                  <a:rPr kumimoji="0" lang="en-US" altLang="zh-CN" sz="1400" b="0"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E-mail</a:t>
                </a:r>
                <a:r>
                  <a:rPr kumimoji="0" lang="zh-CN" altLang="en-US" sz="1400" b="0" i="0" u="none" strike="noStrike" cap="none" normalizeH="0" baseline="0" smtClean="0">
                    <a:ln>
                      <a:noFill/>
                    </a:ln>
                    <a:solidFill>
                      <a:srgbClr val="000000"/>
                    </a:solidFill>
                    <a:effectLst/>
                    <a:latin typeface="宋体" pitchFamily="2" charset="-122"/>
                    <a:ea typeface="宋体" pitchFamily="2" charset="-122"/>
                    <a:cs typeface="Times New Roman" pitchFamily="18" charset="0"/>
                  </a:rPr>
                  <a:t>账户支付</a:t>
                </a:r>
                <a:endParaRPr kumimoji="0" lang="zh-CN" altLang="en-US" sz="14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4" name="Rectangle 41"/>
              <p:cNvSpPr>
                <a:spLocks noChangeArrowheads="1"/>
              </p:cNvSpPr>
              <p:nvPr/>
            </p:nvSpPr>
            <p:spPr bwMode="auto">
              <a:xfrm>
                <a:off x="2289" y="4401"/>
                <a:ext cx="2895" cy="285"/>
              </a:xfrm>
              <a:prstGeom prst="rect">
                <a:avLst/>
              </a:prstGeom>
              <a:solidFill>
                <a:srgbClr val="FFFFFF"/>
              </a:solidFill>
              <a:ln w="9525">
                <a:solidFill>
                  <a:srgbClr val="000000"/>
                </a:solid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400" b="0" i="0" u="none" strike="noStrike" cap="none" normalizeH="0" baseline="0" smtClean="0">
                    <a:ln>
                      <a:noFill/>
                    </a:ln>
                    <a:solidFill>
                      <a:srgbClr val="000000"/>
                    </a:solidFill>
                    <a:effectLst/>
                    <a:latin typeface="宋体" pitchFamily="2" charset="-122"/>
                    <a:ea typeface="宋体" pitchFamily="2" charset="-122"/>
                    <a:cs typeface="Times New Roman" pitchFamily="18" charset="0"/>
                  </a:rPr>
                  <a:t>支付服务器发送邮件通知商户收款</a:t>
                </a:r>
                <a:endParaRPr kumimoji="0" lang="zh-CN" sz="14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5" name="Rectangle 40"/>
              <p:cNvSpPr>
                <a:spLocks noChangeArrowheads="1"/>
              </p:cNvSpPr>
              <p:nvPr/>
            </p:nvSpPr>
            <p:spPr bwMode="auto">
              <a:xfrm>
                <a:off x="6969" y="4371"/>
                <a:ext cx="2385" cy="285"/>
              </a:xfrm>
              <a:prstGeom prst="rect">
                <a:avLst/>
              </a:prstGeom>
              <a:solidFill>
                <a:srgbClr val="FFFFFF"/>
              </a:solidFill>
              <a:ln w="9525">
                <a:solidFill>
                  <a:srgbClr val="000000"/>
                </a:solid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4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支付服务器提醒消费者充值</a:t>
                </a:r>
                <a:endParaRPr kumimoji="0" 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16" name="Line 39"/>
              <p:cNvSpPr>
                <a:spLocks noChangeShapeType="1"/>
              </p:cNvSpPr>
              <p:nvPr/>
            </p:nvSpPr>
            <p:spPr bwMode="auto">
              <a:xfrm>
                <a:off x="5979" y="1945"/>
                <a:ext cx="0" cy="285"/>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zh-CN" altLang="en-US" sz="1400"/>
              </a:p>
            </p:txBody>
          </p:sp>
          <p:sp>
            <p:nvSpPr>
              <p:cNvPr id="17" name="Line 38"/>
              <p:cNvSpPr>
                <a:spLocks noChangeShapeType="1"/>
              </p:cNvSpPr>
              <p:nvPr/>
            </p:nvSpPr>
            <p:spPr bwMode="auto">
              <a:xfrm>
                <a:off x="5979" y="2515"/>
                <a:ext cx="0" cy="300"/>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zh-CN" altLang="en-US" sz="1400"/>
              </a:p>
            </p:txBody>
          </p:sp>
          <p:sp>
            <p:nvSpPr>
              <p:cNvPr id="18" name="Rectangle 37"/>
              <p:cNvSpPr>
                <a:spLocks noChangeArrowheads="1"/>
              </p:cNvSpPr>
              <p:nvPr/>
            </p:nvSpPr>
            <p:spPr bwMode="auto">
              <a:xfrm>
                <a:off x="5094" y="3336"/>
                <a:ext cx="1710" cy="25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400" b="0" i="0" u="none" strike="noStrike" cap="none" normalizeH="0" baseline="0" smtClean="0">
                    <a:ln>
                      <a:noFill/>
                    </a:ln>
                    <a:solidFill>
                      <a:srgbClr val="000000"/>
                    </a:solidFill>
                    <a:effectLst/>
                    <a:latin typeface="宋体" pitchFamily="2" charset="-122"/>
                    <a:ea typeface="宋体" pitchFamily="2" charset="-122"/>
                    <a:cs typeface="Times New Roman" pitchFamily="18" charset="0"/>
                  </a:rPr>
                  <a:t>资金余额是否足够</a:t>
                </a:r>
                <a:endParaRPr kumimoji="0" lang="zh-CN" sz="14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19" name="Line 36"/>
              <p:cNvSpPr>
                <a:spLocks noChangeShapeType="1"/>
              </p:cNvSpPr>
              <p:nvPr/>
            </p:nvSpPr>
            <p:spPr bwMode="auto">
              <a:xfrm>
                <a:off x="5949" y="3085"/>
                <a:ext cx="0" cy="270"/>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sz="1400"/>
              </a:p>
            </p:txBody>
          </p:sp>
          <p:sp>
            <p:nvSpPr>
              <p:cNvPr id="20" name="Line 35"/>
              <p:cNvSpPr>
                <a:spLocks noChangeShapeType="1"/>
              </p:cNvSpPr>
              <p:nvPr/>
            </p:nvSpPr>
            <p:spPr bwMode="auto">
              <a:xfrm>
                <a:off x="5949" y="3595"/>
                <a:ext cx="0" cy="225"/>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sz="1400"/>
              </a:p>
            </p:txBody>
          </p:sp>
          <p:sp>
            <p:nvSpPr>
              <p:cNvPr id="21" name="Line 34"/>
              <p:cNvSpPr>
                <a:spLocks noChangeShapeType="1"/>
              </p:cNvSpPr>
              <p:nvPr/>
            </p:nvSpPr>
            <p:spPr bwMode="auto">
              <a:xfrm>
                <a:off x="5949" y="3835"/>
                <a:ext cx="2175" cy="0"/>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sz="1400"/>
              </a:p>
            </p:txBody>
          </p:sp>
          <p:sp>
            <p:nvSpPr>
              <p:cNvPr id="22" name="Line 33"/>
              <p:cNvSpPr>
                <a:spLocks noChangeShapeType="1"/>
              </p:cNvSpPr>
              <p:nvPr/>
            </p:nvSpPr>
            <p:spPr bwMode="auto">
              <a:xfrm>
                <a:off x="3759" y="3835"/>
                <a:ext cx="0" cy="510"/>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zh-CN" altLang="en-US" sz="1400"/>
              </a:p>
            </p:txBody>
          </p:sp>
          <p:sp>
            <p:nvSpPr>
              <p:cNvPr id="23" name="Line 32"/>
              <p:cNvSpPr>
                <a:spLocks noChangeShapeType="1"/>
              </p:cNvSpPr>
              <p:nvPr/>
            </p:nvSpPr>
            <p:spPr bwMode="auto">
              <a:xfrm>
                <a:off x="8139" y="3835"/>
                <a:ext cx="0" cy="480"/>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zh-CN" altLang="en-US" sz="1400"/>
              </a:p>
            </p:txBody>
          </p:sp>
          <p:sp>
            <p:nvSpPr>
              <p:cNvPr id="24" name="Rectangle 31"/>
              <p:cNvSpPr>
                <a:spLocks noChangeArrowheads="1"/>
              </p:cNvSpPr>
              <p:nvPr/>
            </p:nvSpPr>
            <p:spPr bwMode="auto">
              <a:xfrm>
                <a:off x="3414" y="3906"/>
                <a:ext cx="285" cy="27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4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是</a:t>
                </a:r>
                <a:endParaRPr kumimoji="0" 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25" name="Rectangle 30"/>
              <p:cNvSpPr>
                <a:spLocks noChangeArrowheads="1"/>
              </p:cNvSpPr>
              <p:nvPr/>
            </p:nvSpPr>
            <p:spPr bwMode="auto">
              <a:xfrm>
                <a:off x="8229" y="3936"/>
                <a:ext cx="285" cy="27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400" b="0" i="0" u="none" strike="noStrike" cap="none" normalizeH="0" baseline="0" smtClean="0">
                    <a:ln>
                      <a:noFill/>
                    </a:ln>
                    <a:solidFill>
                      <a:srgbClr val="000000"/>
                    </a:solidFill>
                    <a:effectLst/>
                    <a:latin typeface="宋体" pitchFamily="2" charset="-122"/>
                    <a:ea typeface="宋体" pitchFamily="2" charset="-122"/>
                    <a:cs typeface="Times New Roman" pitchFamily="18" charset="0"/>
                  </a:rPr>
                  <a:t>否</a:t>
                </a:r>
                <a:endParaRPr kumimoji="0" lang="zh-CN" sz="14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6" name="Line 29"/>
              <p:cNvSpPr>
                <a:spLocks noChangeShapeType="1"/>
              </p:cNvSpPr>
              <p:nvPr/>
            </p:nvSpPr>
            <p:spPr bwMode="auto">
              <a:xfrm>
                <a:off x="3759" y="5125"/>
                <a:ext cx="0" cy="195"/>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sz="1400"/>
              </a:p>
            </p:txBody>
          </p:sp>
          <p:sp>
            <p:nvSpPr>
              <p:cNvPr id="27" name="Line 28"/>
              <p:cNvSpPr>
                <a:spLocks noChangeShapeType="1"/>
              </p:cNvSpPr>
              <p:nvPr/>
            </p:nvSpPr>
            <p:spPr bwMode="auto">
              <a:xfrm>
                <a:off x="2499" y="5335"/>
                <a:ext cx="0" cy="255"/>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zh-CN" altLang="en-US" sz="1400"/>
              </a:p>
            </p:txBody>
          </p:sp>
          <p:sp>
            <p:nvSpPr>
              <p:cNvPr id="28" name="Rectangle 27"/>
              <p:cNvSpPr>
                <a:spLocks noChangeArrowheads="1"/>
              </p:cNvSpPr>
              <p:nvPr/>
            </p:nvSpPr>
            <p:spPr bwMode="auto">
              <a:xfrm>
                <a:off x="1419" y="5676"/>
                <a:ext cx="2175" cy="300"/>
              </a:xfrm>
              <a:prstGeom prst="rect">
                <a:avLst/>
              </a:prstGeom>
              <a:solidFill>
                <a:srgbClr val="FFFFFF"/>
              </a:solidFill>
              <a:ln w="9525">
                <a:solidFill>
                  <a:srgbClr val="000000"/>
                </a:solid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400" b="0" i="0" u="none" strike="noStrike" cap="none" normalizeH="0" baseline="0" smtClean="0">
                    <a:ln>
                      <a:noFill/>
                    </a:ln>
                    <a:solidFill>
                      <a:srgbClr val="000000"/>
                    </a:solidFill>
                    <a:effectLst/>
                    <a:latin typeface="宋体" pitchFamily="2" charset="-122"/>
                    <a:ea typeface="宋体" pitchFamily="2" charset="-122"/>
                    <a:cs typeface="Times New Roman" pitchFamily="18" charset="0"/>
                  </a:rPr>
                  <a:t>商户确认收款并安排发货</a:t>
                </a:r>
                <a:endParaRPr kumimoji="0" lang="zh-CN" sz="14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sz="14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29" name="Rectangle 26"/>
              <p:cNvSpPr>
                <a:spLocks noChangeArrowheads="1"/>
              </p:cNvSpPr>
              <p:nvPr/>
            </p:nvSpPr>
            <p:spPr bwMode="auto">
              <a:xfrm>
                <a:off x="2814" y="4896"/>
                <a:ext cx="1980" cy="25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400" b="0" i="0" u="none" strike="noStrike" cap="none" normalizeH="0" baseline="0" smtClean="0">
                    <a:ln>
                      <a:noFill/>
                    </a:ln>
                    <a:solidFill>
                      <a:srgbClr val="000000"/>
                    </a:solidFill>
                    <a:effectLst/>
                    <a:latin typeface="宋体" pitchFamily="2" charset="-122"/>
                    <a:ea typeface="宋体" pitchFamily="2" charset="-122"/>
                    <a:cs typeface="Times New Roman" pitchFamily="18" charset="0"/>
                  </a:rPr>
                  <a:t>是否注册过</a:t>
                </a:r>
                <a:r>
                  <a:rPr kumimoji="0" lang="en-US" altLang="zh-CN" sz="1400" b="0" i="0" u="none" strike="noStrike" cap="none" normalizeH="0" baseline="0" smtClean="0">
                    <a:ln>
                      <a:noFill/>
                    </a:ln>
                    <a:solidFill>
                      <a:srgbClr val="000000"/>
                    </a:solidFill>
                    <a:effectLst/>
                    <a:latin typeface="Times New Roman" pitchFamily="18" charset="0"/>
                    <a:ea typeface="宋体" pitchFamily="2" charset="-122"/>
                    <a:cs typeface="Times New Roman" pitchFamily="18" charset="0"/>
                  </a:rPr>
                  <a:t>E-mail</a:t>
                </a:r>
                <a:r>
                  <a:rPr kumimoji="0" lang="zh-CN" altLang="en-US" sz="1400" b="0" i="0" u="none" strike="noStrike" cap="none" normalizeH="0" baseline="0" smtClean="0">
                    <a:ln>
                      <a:noFill/>
                    </a:ln>
                    <a:solidFill>
                      <a:srgbClr val="000000"/>
                    </a:solidFill>
                    <a:effectLst/>
                    <a:latin typeface="宋体" pitchFamily="2" charset="-122"/>
                    <a:ea typeface="宋体" pitchFamily="2" charset="-122"/>
                    <a:cs typeface="Times New Roman" pitchFamily="18" charset="0"/>
                  </a:rPr>
                  <a:t>账户</a:t>
                </a:r>
                <a:endParaRPr kumimoji="0" lang="zh-CN" altLang="en-US" sz="14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0" name="Rectangle 25"/>
              <p:cNvSpPr>
                <a:spLocks noChangeArrowheads="1"/>
              </p:cNvSpPr>
              <p:nvPr/>
            </p:nvSpPr>
            <p:spPr bwMode="auto">
              <a:xfrm>
                <a:off x="4674" y="5676"/>
                <a:ext cx="735" cy="270"/>
              </a:xfrm>
              <a:prstGeom prst="rect">
                <a:avLst/>
              </a:prstGeom>
              <a:solidFill>
                <a:srgbClr val="FFFFFF"/>
              </a:solidFill>
              <a:ln w="9525">
                <a:solidFill>
                  <a:srgbClr val="000000"/>
                </a:solid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400" b="0" i="0" u="none" strike="noStrike" cap="none" normalizeH="0" baseline="0" smtClean="0">
                    <a:ln>
                      <a:noFill/>
                    </a:ln>
                    <a:solidFill>
                      <a:srgbClr val="000000"/>
                    </a:solidFill>
                    <a:effectLst/>
                    <a:latin typeface="宋体" pitchFamily="2" charset="-122"/>
                    <a:ea typeface="宋体" pitchFamily="2" charset="-122"/>
                    <a:cs typeface="Times New Roman" pitchFamily="18" charset="0"/>
                  </a:rPr>
                  <a:t>注册</a:t>
                </a:r>
                <a:endParaRPr kumimoji="0" lang="zh-CN" sz="14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1" name="Line 24"/>
              <p:cNvSpPr>
                <a:spLocks noChangeShapeType="1"/>
              </p:cNvSpPr>
              <p:nvPr/>
            </p:nvSpPr>
            <p:spPr bwMode="auto">
              <a:xfrm flipH="1">
                <a:off x="8139" y="4675"/>
                <a:ext cx="15" cy="270"/>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zh-CN" altLang="en-US" sz="1400"/>
              </a:p>
            </p:txBody>
          </p:sp>
          <p:sp>
            <p:nvSpPr>
              <p:cNvPr id="32" name="Rectangle 23"/>
              <p:cNvSpPr>
                <a:spLocks noChangeArrowheads="1"/>
              </p:cNvSpPr>
              <p:nvPr/>
            </p:nvSpPr>
            <p:spPr bwMode="auto">
              <a:xfrm>
                <a:off x="6894" y="4986"/>
                <a:ext cx="2550" cy="285"/>
              </a:xfrm>
              <a:prstGeom prst="rect">
                <a:avLst/>
              </a:prstGeom>
              <a:solidFill>
                <a:srgbClr val="FFFFFF"/>
              </a:solidFill>
              <a:ln w="9525">
                <a:solidFill>
                  <a:srgbClr val="000000"/>
                </a:solid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400" b="0" i="0" u="none" strike="noStrike" cap="none" normalizeH="0" baseline="0" smtClean="0">
                    <a:ln>
                      <a:noFill/>
                    </a:ln>
                    <a:solidFill>
                      <a:srgbClr val="000000"/>
                    </a:solidFill>
                    <a:effectLst/>
                    <a:latin typeface="宋体" pitchFamily="2" charset="-122"/>
                    <a:ea typeface="宋体" pitchFamily="2" charset="-122"/>
                    <a:cs typeface="Times New Roman" pitchFamily="18" charset="0"/>
                  </a:rPr>
                  <a:t>消费者向银行发出支付指令</a:t>
                </a:r>
                <a:endParaRPr kumimoji="0" lang="zh-CN" sz="14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sz="14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3" name="Line 22"/>
              <p:cNvSpPr>
                <a:spLocks noChangeShapeType="1"/>
              </p:cNvSpPr>
              <p:nvPr/>
            </p:nvSpPr>
            <p:spPr bwMode="auto">
              <a:xfrm>
                <a:off x="8154" y="5275"/>
                <a:ext cx="15" cy="285"/>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zh-CN" altLang="en-US" sz="1400"/>
              </a:p>
            </p:txBody>
          </p:sp>
          <p:sp>
            <p:nvSpPr>
              <p:cNvPr id="34" name="Rectangle 21"/>
              <p:cNvSpPr>
                <a:spLocks noChangeArrowheads="1"/>
              </p:cNvSpPr>
              <p:nvPr/>
            </p:nvSpPr>
            <p:spPr bwMode="auto">
              <a:xfrm>
                <a:off x="7164" y="5616"/>
                <a:ext cx="1965" cy="660"/>
              </a:xfrm>
              <a:prstGeom prst="rect">
                <a:avLst/>
              </a:prstGeom>
              <a:solidFill>
                <a:srgbClr val="FFFFFF"/>
              </a:solidFill>
              <a:ln w="9525">
                <a:solidFill>
                  <a:srgbClr val="000000"/>
                </a:solid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400" b="0" i="0" u="none" strike="noStrike" cap="none" normalizeH="0" baseline="0" smtClean="0">
                    <a:ln>
                      <a:noFill/>
                    </a:ln>
                    <a:solidFill>
                      <a:srgbClr val="000000"/>
                    </a:solidFill>
                    <a:effectLst/>
                    <a:latin typeface="宋体" pitchFamily="2" charset="-122"/>
                    <a:ea typeface="宋体" pitchFamily="2" charset="-122"/>
                    <a:cs typeface="Times New Roman" pitchFamily="18" charset="0"/>
                  </a:rPr>
                  <a:t>银行将资金划拨到支付服务商账户</a:t>
                </a:r>
                <a:endParaRPr kumimoji="0" lang="zh-CN" sz="14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5" name="Line 20"/>
              <p:cNvSpPr>
                <a:spLocks noChangeShapeType="1"/>
              </p:cNvSpPr>
              <p:nvPr/>
            </p:nvSpPr>
            <p:spPr bwMode="auto">
              <a:xfrm flipV="1">
                <a:off x="9729" y="2980"/>
                <a:ext cx="0" cy="4005"/>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sz="1400"/>
              </a:p>
            </p:txBody>
          </p:sp>
          <p:sp>
            <p:nvSpPr>
              <p:cNvPr id="36" name="Line 19"/>
              <p:cNvSpPr>
                <a:spLocks noChangeShapeType="1"/>
              </p:cNvSpPr>
              <p:nvPr/>
            </p:nvSpPr>
            <p:spPr bwMode="auto">
              <a:xfrm flipH="1">
                <a:off x="7809" y="2965"/>
                <a:ext cx="1920" cy="0"/>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zh-CN" altLang="en-US" sz="1400"/>
              </a:p>
            </p:txBody>
          </p:sp>
          <p:sp>
            <p:nvSpPr>
              <p:cNvPr id="37" name="Line 18"/>
              <p:cNvSpPr>
                <a:spLocks noChangeShapeType="1"/>
              </p:cNvSpPr>
              <p:nvPr/>
            </p:nvSpPr>
            <p:spPr bwMode="auto">
              <a:xfrm flipH="1">
                <a:off x="3594" y="5815"/>
                <a:ext cx="1080" cy="0"/>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zh-CN" altLang="en-US" sz="1400"/>
              </a:p>
            </p:txBody>
          </p:sp>
          <p:sp>
            <p:nvSpPr>
              <p:cNvPr id="38" name="Text Box 17"/>
              <p:cNvSpPr txBox="1">
                <a:spLocks noChangeArrowheads="1"/>
              </p:cNvSpPr>
              <p:nvPr/>
            </p:nvSpPr>
            <p:spPr bwMode="auto">
              <a:xfrm>
                <a:off x="6129" y="1961"/>
                <a:ext cx="105" cy="25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1</a:t>
                </a:r>
                <a:endParaRPr kumimoji="0" lang="en-US" altLang="zh-CN" sz="14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39" name="Text Box 16"/>
              <p:cNvSpPr txBox="1">
                <a:spLocks noChangeArrowheads="1"/>
              </p:cNvSpPr>
              <p:nvPr/>
            </p:nvSpPr>
            <p:spPr bwMode="auto">
              <a:xfrm>
                <a:off x="5679" y="2516"/>
                <a:ext cx="165" cy="3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2</a:t>
                </a:r>
                <a:endParaRPr kumimoji="0" lang="en-US" altLang="zh-CN" sz="14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40" name="Text Box 15"/>
              <p:cNvSpPr txBox="1">
                <a:spLocks noChangeArrowheads="1"/>
              </p:cNvSpPr>
              <p:nvPr/>
            </p:nvSpPr>
            <p:spPr bwMode="auto">
              <a:xfrm>
                <a:off x="8304" y="4661"/>
                <a:ext cx="165" cy="3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5</a:t>
                </a:r>
                <a:endParaRPr kumimoji="0" lang="en-US" altLang="zh-CN" sz="14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41" name="Text Box 14"/>
              <p:cNvSpPr txBox="1">
                <a:spLocks noChangeArrowheads="1"/>
              </p:cNvSpPr>
              <p:nvPr/>
            </p:nvSpPr>
            <p:spPr bwMode="auto">
              <a:xfrm>
                <a:off x="8274" y="5291"/>
                <a:ext cx="165" cy="3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6</a:t>
                </a:r>
                <a:endParaRPr kumimoji="0" lang="en-US" altLang="zh-CN" sz="14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42" name="Text Box 13"/>
              <p:cNvSpPr txBox="1">
                <a:spLocks noChangeArrowheads="1"/>
              </p:cNvSpPr>
              <p:nvPr/>
            </p:nvSpPr>
            <p:spPr bwMode="auto">
              <a:xfrm>
                <a:off x="4854" y="5366"/>
                <a:ext cx="165" cy="3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8</a:t>
                </a:r>
                <a:endParaRPr kumimoji="0" lang="en-US" altLang="zh-CN" sz="14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43" name="Rectangle 12"/>
              <p:cNvSpPr>
                <a:spLocks noChangeArrowheads="1"/>
              </p:cNvSpPr>
              <p:nvPr/>
            </p:nvSpPr>
            <p:spPr bwMode="auto">
              <a:xfrm>
                <a:off x="7284" y="6636"/>
                <a:ext cx="1680" cy="660"/>
              </a:xfrm>
              <a:prstGeom prst="rect">
                <a:avLst/>
              </a:prstGeom>
              <a:solidFill>
                <a:srgbClr val="FFFFFF"/>
              </a:solidFill>
              <a:ln w="9525">
                <a:solidFill>
                  <a:srgbClr val="000000"/>
                </a:solidFill>
                <a:miter lim="800000"/>
                <a:headEnd/>
                <a:tailEnd/>
              </a:ln>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sz="1400" b="0" i="0" u="none" strike="noStrike" cap="none" normalizeH="0" baseline="0" dirty="0" smtClean="0">
                    <a:ln>
                      <a:noFill/>
                    </a:ln>
                    <a:solidFill>
                      <a:srgbClr val="000000"/>
                    </a:solidFill>
                    <a:effectLst/>
                    <a:latin typeface="宋体" pitchFamily="2" charset="-122"/>
                    <a:ea typeface="宋体" pitchFamily="2" charset="-122"/>
                    <a:cs typeface="Times New Roman" pitchFamily="18" charset="0"/>
                  </a:rPr>
                  <a:t>支付服务商为消费者账户增加相应资金</a:t>
                </a:r>
                <a:endParaRPr kumimoji="0" lang="zh-CN" sz="14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
            <p:nvSpPr>
              <p:cNvPr id="44" name="Line 11"/>
              <p:cNvSpPr>
                <a:spLocks noChangeShapeType="1"/>
              </p:cNvSpPr>
              <p:nvPr/>
            </p:nvSpPr>
            <p:spPr bwMode="auto">
              <a:xfrm>
                <a:off x="8124" y="6295"/>
                <a:ext cx="0" cy="315"/>
              </a:xfrm>
              <a:prstGeom prst="line">
                <a:avLst/>
              </a:prstGeom>
              <a:noFill/>
              <a:ln w="9525">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zh-CN" altLang="en-US" sz="1400"/>
              </a:p>
            </p:txBody>
          </p:sp>
          <p:sp>
            <p:nvSpPr>
              <p:cNvPr id="45" name="Text Box 10"/>
              <p:cNvSpPr txBox="1">
                <a:spLocks noChangeArrowheads="1"/>
              </p:cNvSpPr>
              <p:nvPr/>
            </p:nvSpPr>
            <p:spPr bwMode="auto">
              <a:xfrm>
                <a:off x="8244" y="6296"/>
                <a:ext cx="165" cy="3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smtClean="0">
                    <a:ln>
                      <a:noFill/>
                    </a:ln>
                    <a:solidFill>
                      <a:schemeClr val="tx1"/>
                    </a:solidFill>
                    <a:effectLst/>
                    <a:latin typeface="Times New Roman" pitchFamily="18" charset="0"/>
                    <a:ea typeface="宋体" pitchFamily="2" charset="-122"/>
                    <a:cs typeface="Times New Roman" pitchFamily="18" charset="0"/>
                  </a:rPr>
                  <a:t>7</a:t>
                </a:r>
                <a:endParaRPr kumimoji="0" lang="en-US" altLang="zh-CN" sz="1400" b="0" i="0" u="none" strike="noStrike" cap="none" normalizeH="0" baseline="0" smtClean="0">
                  <a:ln>
                    <a:noFill/>
                  </a:ln>
                  <a:solidFill>
                    <a:schemeClr val="tx1"/>
                  </a:solidFill>
                  <a:effectLst/>
                  <a:latin typeface="Arial" pitchFamily="34" charset="0"/>
                  <a:ea typeface="宋体" pitchFamily="2" charset="-122"/>
                  <a:cs typeface="宋体" pitchFamily="2" charset="-122"/>
                </a:endParaRPr>
              </a:p>
            </p:txBody>
          </p:sp>
          <p:sp>
            <p:nvSpPr>
              <p:cNvPr id="46" name="Line 9"/>
              <p:cNvSpPr>
                <a:spLocks noChangeShapeType="1"/>
              </p:cNvSpPr>
              <p:nvPr/>
            </p:nvSpPr>
            <p:spPr bwMode="auto">
              <a:xfrm flipH="1">
                <a:off x="8964" y="6990"/>
                <a:ext cx="765" cy="0"/>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sz="1400"/>
              </a:p>
            </p:txBody>
          </p:sp>
          <p:sp>
            <p:nvSpPr>
              <p:cNvPr id="47" name="Line 34"/>
              <p:cNvSpPr>
                <a:spLocks noChangeShapeType="1"/>
              </p:cNvSpPr>
              <p:nvPr/>
            </p:nvSpPr>
            <p:spPr bwMode="auto">
              <a:xfrm>
                <a:off x="3772" y="3820"/>
                <a:ext cx="2175" cy="0"/>
              </a:xfrm>
              <a:prstGeom prst="line">
                <a:avLst/>
              </a:prstGeom>
              <a:noFill/>
              <a:ln w="9525">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sz="1400"/>
              </a:p>
            </p:txBody>
          </p:sp>
        </p:grpSp>
      </p:grpSp>
    </p:spTree>
    <p:extLst>
      <p:ext uri="{BB962C8B-B14F-4D97-AF65-F5344CB8AC3E}">
        <p14:creationId xmlns:p14="http://schemas.microsoft.com/office/powerpoint/2010/main" val="8933521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MH_PageTitle"/>
          <p:cNvSpPr>
            <a:spLocks noGrp="1"/>
          </p:cNvSpPr>
          <p:nvPr>
            <p:ph type="title"/>
            <p:custDataLst>
              <p:tags r:id="rId2"/>
            </p:custDataLst>
          </p:nvPr>
        </p:nvSpPr>
        <p:spPr/>
        <p:txBody>
          <a:bodyPr/>
          <a:lstStyle/>
          <a:p>
            <a:pPr eaLnBrk="1" hangingPunct="1"/>
            <a:r>
              <a:rPr lang="zh-CN" altLang="en-US" smtClean="0">
                <a:ea typeface="宋体" pitchFamily="2" charset="-122"/>
              </a:rPr>
              <a:t>引导案例</a:t>
            </a:r>
          </a:p>
        </p:txBody>
      </p:sp>
      <p:sp>
        <p:nvSpPr>
          <p:cNvPr id="4099" name="矩形 1"/>
          <p:cNvSpPr>
            <a:spLocks noChangeArrowheads="1"/>
          </p:cNvSpPr>
          <p:nvPr/>
        </p:nvSpPr>
        <p:spPr bwMode="auto">
          <a:xfrm>
            <a:off x="611188" y="1125538"/>
            <a:ext cx="7921625" cy="6093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spcBef>
                <a:spcPct val="20000"/>
              </a:spcBef>
              <a:buChar char="•"/>
              <a:defRPr sz="3200">
                <a:solidFill>
                  <a:schemeClr val="tx1"/>
                </a:solidFill>
                <a:latin typeface="Calibri" pitchFamily="34" charset="0"/>
              </a:defRPr>
            </a:lvl1pPr>
            <a:lvl2pPr marL="742950" indent="-285750" eaLnBrk="0" hangingPunct="0">
              <a:spcBef>
                <a:spcPct val="20000"/>
              </a:spcBef>
              <a:buChar char="–"/>
              <a:defRPr sz="2800">
                <a:solidFill>
                  <a:schemeClr val="tx1"/>
                </a:solidFill>
                <a:latin typeface="Calibri" pitchFamily="34" charset="0"/>
              </a:defRPr>
            </a:lvl2pPr>
            <a:lvl3pPr marL="1143000" indent="-228600" eaLnBrk="0" hangingPunct="0">
              <a:spcBef>
                <a:spcPct val="20000"/>
              </a:spcBef>
              <a:buChar char="•"/>
              <a:defRPr sz="2400">
                <a:solidFill>
                  <a:schemeClr val="tx1"/>
                </a:solidFill>
                <a:latin typeface="Calibri" pitchFamily="34" charset="0"/>
              </a:defRPr>
            </a:lvl3pPr>
            <a:lvl4pPr marL="1600200" indent="-228600" eaLnBrk="0" hangingPunct="0">
              <a:spcBef>
                <a:spcPct val="20000"/>
              </a:spcBef>
              <a:buChar char="–"/>
              <a:defRPr sz="2000">
                <a:solidFill>
                  <a:schemeClr val="tx1"/>
                </a:solidFill>
                <a:latin typeface="Calibri" pitchFamily="34" charset="0"/>
              </a:defRPr>
            </a:lvl4pPr>
            <a:lvl5pPr marL="2057400" indent="-228600" eaLnBrk="0" hangingPunct="0">
              <a:spcBef>
                <a:spcPct val="20000"/>
              </a:spcBef>
              <a:buChar char="»"/>
              <a:defRPr sz="2000">
                <a:solidFill>
                  <a:schemeClr val="tx1"/>
                </a:solidFill>
                <a:latin typeface="Calibri" pitchFamily="34" charset="0"/>
              </a:defRPr>
            </a:lvl5pPr>
            <a:lvl6pPr marL="2514600" indent="-228600" eaLnBrk="0" fontAlgn="base" hangingPunct="0">
              <a:spcBef>
                <a:spcPct val="20000"/>
              </a:spcBef>
              <a:spcAft>
                <a:spcPct val="0"/>
              </a:spcAft>
              <a:buChar char="»"/>
              <a:defRPr sz="2000">
                <a:solidFill>
                  <a:schemeClr val="tx1"/>
                </a:solidFill>
                <a:latin typeface="Calibri" pitchFamily="34" charset="0"/>
              </a:defRPr>
            </a:lvl6pPr>
            <a:lvl7pPr marL="2971800" indent="-228600" eaLnBrk="0" fontAlgn="base" hangingPunct="0">
              <a:spcBef>
                <a:spcPct val="20000"/>
              </a:spcBef>
              <a:spcAft>
                <a:spcPct val="0"/>
              </a:spcAft>
              <a:buChar char="»"/>
              <a:defRPr sz="2000">
                <a:solidFill>
                  <a:schemeClr val="tx1"/>
                </a:solidFill>
                <a:latin typeface="Calibri" pitchFamily="34" charset="0"/>
              </a:defRPr>
            </a:lvl7pPr>
            <a:lvl8pPr marL="3429000" indent="-228600" eaLnBrk="0" fontAlgn="base" hangingPunct="0">
              <a:spcBef>
                <a:spcPct val="20000"/>
              </a:spcBef>
              <a:spcAft>
                <a:spcPct val="0"/>
              </a:spcAft>
              <a:buChar char="»"/>
              <a:defRPr sz="2000">
                <a:solidFill>
                  <a:schemeClr val="tx1"/>
                </a:solidFill>
                <a:latin typeface="Calibri" pitchFamily="34" charset="0"/>
              </a:defRPr>
            </a:lvl8pPr>
            <a:lvl9pPr marL="3886200" indent="-228600" eaLnBrk="0" fontAlgn="base" hangingPunct="0">
              <a:spcBef>
                <a:spcPct val="20000"/>
              </a:spcBef>
              <a:spcAft>
                <a:spcPct val="0"/>
              </a:spcAft>
              <a:buChar char="»"/>
              <a:defRPr sz="2000">
                <a:solidFill>
                  <a:schemeClr val="tx1"/>
                </a:solidFill>
                <a:latin typeface="Calibri" pitchFamily="34" charset="0"/>
              </a:defRPr>
            </a:lvl9pPr>
          </a:lstStyle>
          <a:p>
            <a:pPr eaLnBrk="1" hangingPunct="1">
              <a:lnSpc>
                <a:spcPct val="150000"/>
              </a:lnSpc>
              <a:spcBef>
                <a:spcPct val="0"/>
              </a:spcBef>
              <a:buFontTx/>
              <a:buNone/>
            </a:pPr>
            <a:r>
              <a:rPr lang="zh-CN" altLang="en-US" sz="2000" dirty="0">
                <a:latin typeface="Arial" pitchFamily="34" charset="0"/>
                <a:ea typeface="宋体" pitchFamily="2" charset="-122"/>
              </a:rPr>
              <a:t>对第三方支付机构来说，面向</a:t>
            </a:r>
            <a:r>
              <a:rPr lang="en-US" altLang="zh-CN" sz="2000" dirty="0">
                <a:latin typeface="Arial" pitchFamily="34" charset="0"/>
                <a:ea typeface="宋体" pitchFamily="2" charset="-122"/>
              </a:rPr>
              <a:t>B</a:t>
            </a:r>
            <a:r>
              <a:rPr lang="zh-CN" altLang="en-US" sz="2000" dirty="0">
                <a:latin typeface="Arial" pitchFamily="34" charset="0"/>
                <a:ea typeface="宋体" pitchFamily="2" charset="-122"/>
              </a:rPr>
              <a:t>端的线下收单业务往往是企业的核心业务，而通联支付作为业内老牌第三方支付机构，在线下收单业务这块其市场份额一直稳居行业前二。自</a:t>
            </a:r>
            <a:r>
              <a:rPr lang="en-US" altLang="zh-CN" sz="2000" dirty="0">
                <a:latin typeface="Arial" pitchFamily="34" charset="0"/>
                <a:ea typeface="宋体" pitchFamily="2" charset="-122"/>
              </a:rPr>
              <a:t>2008</a:t>
            </a:r>
            <a:r>
              <a:rPr lang="zh-CN" altLang="en-US" sz="2000" dirty="0">
                <a:latin typeface="Arial" pitchFamily="34" charset="0"/>
                <a:ea typeface="宋体" pitchFamily="2" charset="-122"/>
              </a:rPr>
              <a:t>年成立以来，通联高层始终保持危机感和创新意识，以“支付</a:t>
            </a:r>
            <a:r>
              <a:rPr lang="en-US" altLang="zh-CN" sz="2000" dirty="0">
                <a:latin typeface="Arial" pitchFamily="34" charset="0"/>
                <a:ea typeface="宋体" pitchFamily="2" charset="-122"/>
              </a:rPr>
              <a:t>+”</a:t>
            </a:r>
            <a:r>
              <a:rPr lang="zh-CN" altLang="en-US" sz="2000" dirty="0">
                <a:latin typeface="Arial" pitchFamily="34" charset="0"/>
                <a:ea typeface="宋体" pitchFamily="2" charset="-122"/>
              </a:rPr>
              <a:t>的发展战略布局线下收单业务，坚定推行综合支付服务，以技术创新、产品创新以及服务创新这三个创新推动“支付</a:t>
            </a:r>
            <a:r>
              <a:rPr lang="en-US" altLang="zh-CN" sz="2000" dirty="0">
                <a:latin typeface="Arial" pitchFamily="34" charset="0"/>
                <a:ea typeface="宋体" pitchFamily="2" charset="-122"/>
              </a:rPr>
              <a:t>+</a:t>
            </a:r>
            <a:r>
              <a:rPr lang="zh-CN" altLang="en-US" sz="2000" dirty="0">
                <a:latin typeface="Arial" pitchFamily="34" charset="0"/>
                <a:ea typeface="宋体" pitchFamily="2" charset="-122"/>
              </a:rPr>
              <a:t>金融</a:t>
            </a:r>
            <a:r>
              <a:rPr lang="en-US" altLang="zh-CN" sz="2000" dirty="0">
                <a:latin typeface="Arial" pitchFamily="34" charset="0"/>
                <a:ea typeface="宋体" pitchFamily="2" charset="-122"/>
              </a:rPr>
              <a:t>+</a:t>
            </a:r>
            <a:r>
              <a:rPr lang="zh-CN" altLang="en-US" sz="2000" dirty="0">
                <a:latin typeface="Arial" pitchFamily="34" charset="0"/>
                <a:ea typeface="宋体" pitchFamily="2" charset="-122"/>
              </a:rPr>
              <a:t>营销”模式的发展，并通过对用户及场景的精准定位将综合支付服务落到实处。　　</a:t>
            </a:r>
          </a:p>
          <a:p>
            <a:pPr eaLnBrk="1" hangingPunct="1">
              <a:lnSpc>
                <a:spcPct val="150000"/>
              </a:lnSpc>
              <a:spcBef>
                <a:spcPct val="0"/>
              </a:spcBef>
              <a:buFontTx/>
              <a:buNone/>
            </a:pPr>
            <a:r>
              <a:rPr lang="zh-CN" altLang="en-US" sz="2000" dirty="0">
                <a:latin typeface="Arial" pitchFamily="34" charset="0"/>
                <a:ea typeface="宋体" pitchFamily="2" charset="-122"/>
              </a:rPr>
              <a:t>（</a:t>
            </a:r>
            <a:r>
              <a:rPr lang="en-US" altLang="zh-CN" sz="2000" dirty="0">
                <a:latin typeface="Arial" pitchFamily="34" charset="0"/>
                <a:ea typeface="宋体" pitchFamily="2" charset="-122"/>
              </a:rPr>
              <a:t>1</a:t>
            </a:r>
            <a:r>
              <a:rPr lang="zh-CN" altLang="en-US" sz="2000" dirty="0">
                <a:latin typeface="Arial" pitchFamily="34" charset="0"/>
                <a:ea typeface="宋体" pitchFamily="2" charset="-122"/>
              </a:rPr>
              <a:t>）传统</a:t>
            </a:r>
            <a:r>
              <a:rPr lang="en-US" altLang="zh-CN" sz="2000" dirty="0">
                <a:latin typeface="Arial" pitchFamily="34" charset="0"/>
                <a:ea typeface="宋体" pitchFamily="2" charset="-122"/>
              </a:rPr>
              <a:t>POS</a:t>
            </a:r>
            <a:r>
              <a:rPr lang="zh-CN" altLang="en-US" sz="2000" dirty="0">
                <a:latin typeface="Arial" pitchFamily="34" charset="0"/>
                <a:ea typeface="宋体" pitchFamily="2" charset="-122"/>
              </a:rPr>
              <a:t>，支付普及化</a:t>
            </a:r>
          </a:p>
          <a:p>
            <a:pPr eaLnBrk="1" hangingPunct="1">
              <a:lnSpc>
                <a:spcPct val="150000"/>
              </a:lnSpc>
              <a:spcBef>
                <a:spcPct val="0"/>
              </a:spcBef>
              <a:buFontTx/>
              <a:buNone/>
            </a:pPr>
            <a:r>
              <a:rPr lang="zh-CN" altLang="en-US" sz="2000" dirty="0">
                <a:latin typeface="Arial" pitchFamily="34" charset="0"/>
                <a:ea typeface="宋体" pitchFamily="2" charset="-122"/>
              </a:rPr>
              <a:t>拿出银行卡</a:t>
            </a:r>
            <a:r>
              <a:rPr lang="en-US" altLang="zh-CN" sz="2000" dirty="0">
                <a:latin typeface="Arial" pitchFamily="34" charset="0"/>
                <a:ea typeface="宋体" pitchFamily="2" charset="-122"/>
              </a:rPr>
              <a:t>---</a:t>
            </a:r>
            <a:r>
              <a:rPr lang="zh-CN" altLang="en-US" sz="2000" dirty="0">
                <a:latin typeface="Arial" pitchFamily="34" charset="0"/>
                <a:ea typeface="宋体" pitchFamily="2" charset="-122"/>
              </a:rPr>
              <a:t>刷卡</a:t>
            </a:r>
            <a:r>
              <a:rPr lang="en-US" altLang="zh-CN" sz="2000" dirty="0">
                <a:latin typeface="Arial" pitchFamily="34" charset="0"/>
                <a:ea typeface="宋体" pitchFamily="2" charset="-122"/>
              </a:rPr>
              <a:t>/</a:t>
            </a:r>
            <a:r>
              <a:rPr lang="zh-CN" altLang="en-US" sz="2000" dirty="0">
                <a:latin typeface="Arial" pitchFamily="34" charset="0"/>
                <a:ea typeface="宋体" pitchFamily="2" charset="-122"/>
              </a:rPr>
              <a:t>插卡</a:t>
            </a:r>
            <a:r>
              <a:rPr lang="en-US" altLang="zh-CN" sz="2000" dirty="0">
                <a:latin typeface="Arial" pitchFamily="34" charset="0"/>
                <a:ea typeface="宋体" pitchFamily="2" charset="-122"/>
              </a:rPr>
              <a:t>/</a:t>
            </a:r>
            <a:r>
              <a:rPr lang="zh-CN" altLang="en-US" sz="2000" dirty="0">
                <a:latin typeface="Arial" pitchFamily="34" charset="0"/>
                <a:ea typeface="宋体" pitchFamily="2" charset="-122"/>
              </a:rPr>
              <a:t>挥卡</a:t>
            </a:r>
            <a:r>
              <a:rPr lang="en-US" altLang="zh-CN" sz="2000" dirty="0">
                <a:latin typeface="Arial" pitchFamily="34" charset="0"/>
                <a:ea typeface="宋体" pitchFamily="2" charset="-122"/>
              </a:rPr>
              <a:t>---</a:t>
            </a:r>
            <a:r>
              <a:rPr lang="zh-CN" altLang="en-US" sz="2000" dirty="0">
                <a:latin typeface="Arial" pitchFamily="34" charset="0"/>
                <a:ea typeface="宋体" pitchFamily="2" charset="-122"/>
              </a:rPr>
              <a:t>打印签购单</a:t>
            </a:r>
            <a:r>
              <a:rPr lang="en-US" altLang="zh-CN" sz="2000" dirty="0">
                <a:latin typeface="Arial" pitchFamily="34" charset="0"/>
                <a:ea typeface="宋体" pitchFamily="2" charset="-122"/>
              </a:rPr>
              <a:t>---</a:t>
            </a:r>
            <a:r>
              <a:rPr lang="zh-CN" altLang="en-US" sz="2000" dirty="0">
                <a:latin typeface="Arial" pitchFamily="34" charset="0"/>
                <a:ea typeface="宋体" pitchFamily="2" charset="-122"/>
              </a:rPr>
              <a:t>消费者签名，收付款动作就完成了，经过多年深耕，持卡人已经培养出了良好的刷卡意识及用卡习惯，</a:t>
            </a:r>
            <a:r>
              <a:rPr lang="en-US" altLang="zh-CN" sz="2000" dirty="0">
                <a:latin typeface="Arial" pitchFamily="34" charset="0"/>
                <a:ea typeface="宋体" pitchFamily="2" charset="-122"/>
              </a:rPr>
              <a:t>POS</a:t>
            </a:r>
            <a:r>
              <a:rPr lang="zh-CN" altLang="en-US" sz="2000" dirty="0">
                <a:latin typeface="Arial" pitchFamily="34" charset="0"/>
                <a:ea typeface="宋体" pitchFamily="2" charset="-122"/>
              </a:rPr>
              <a:t>刷卡是目前继现金支付之外最主流的支付方式，在日常交易中发挥着巨大的作用。</a:t>
            </a:r>
          </a:p>
          <a:p>
            <a:pPr eaLnBrk="1" hangingPunct="1">
              <a:lnSpc>
                <a:spcPct val="150000"/>
              </a:lnSpc>
              <a:spcBef>
                <a:spcPct val="0"/>
              </a:spcBef>
              <a:buFontTx/>
              <a:buNone/>
            </a:pPr>
            <a:endParaRPr lang="zh-CN" altLang="en-US" sz="2000" dirty="0">
              <a:latin typeface="Arial" pitchFamily="34" charset="0"/>
              <a:ea typeface="宋体" pitchFamily="2" charset="-122"/>
            </a:endParaRPr>
          </a:p>
        </p:txBody>
      </p:sp>
    </p:spTree>
    <p:custDataLst>
      <p:tags r:id="rId1"/>
    </p:custDataLst>
    <p:extLst>
      <p:ext uri="{BB962C8B-B14F-4D97-AF65-F5344CB8AC3E}">
        <p14:creationId xmlns:p14="http://schemas.microsoft.com/office/powerpoint/2010/main" val="40697503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MH_PageTitle"/>
          <p:cNvSpPr>
            <a:spLocks noGrp="1"/>
          </p:cNvSpPr>
          <p:nvPr>
            <p:ph type="title"/>
            <p:custDataLst>
              <p:tags r:id="rId2"/>
            </p:custDataLst>
          </p:nvPr>
        </p:nvSpPr>
        <p:spPr/>
        <p:txBody>
          <a:bodyPr/>
          <a:lstStyle/>
          <a:p>
            <a:r>
              <a:rPr lang="en-US" altLang="zh-CN" dirty="0" smtClean="0"/>
              <a:t>5.3</a:t>
            </a:r>
            <a:r>
              <a:rPr lang="zh-CN" altLang="en-US" dirty="0" smtClean="0"/>
              <a:t>我国第三</a:t>
            </a:r>
            <a:r>
              <a:rPr lang="zh-CN" altLang="en-US" dirty="0"/>
              <a:t>方</a:t>
            </a:r>
            <a:r>
              <a:rPr lang="zh-CN" altLang="en-US" dirty="0" smtClean="0"/>
              <a:t>支付平台</a:t>
            </a:r>
            <a:endParaRPr lang="zh-CN" altLang="en-US" dirty="0" smtClean="0">
              <a:ea typeface="宋体" pitchFamily="2" charset="-122"/>
            </a:endParaRPr>
          </a:p>
        </p:txBody>
      </p:sp>
      <p:sp>
        <p:nvSpPr>
          <p:cNvPr id="32" name="内容占位符 2">
            <a:extLst>
              <a:ext uri="{FF2B5EF4-FFF2-40B4-BE49-F238E27FC236}"/>
            </a:extLst>
          </p:cNvPr>
          <p:cNvSpPr txBox="1">
            <a:spLocks/>
          </p:cNvSpPr>
          <p:nvPr/>
        </p:nvSpPr>
        <p:spPr bwMode="auto">
          <a:xfrm>
            <a:off x="511175" y="1341438"/>
            <a:ext cx="8121650" cy="4649787"/>
          </a:xfrm>
          <a:prstGeom prst="rect">
            <a:avLst/>
          </a:prstGeom>
          <a:noFill/>
          <a:ln w="9525">
            <a:noFill/>
            <a:miter lim="800000"/>
            <a:headEnd/>
            <a:tailEnd/>
          </a:ln>
        </p:spPr>
        <p:txBody>
          <a:bodyPr lIns="68580" tIns="34290" rIns="68580" bIns="34290"/>
          <a:lstStyle>
            <a:lvl1pPr marL="342900" indent="-342900" eaLnBrk="0" hangingPunct="0">
              <a:spcBef>
                <a:spcPct val="20000"/>
              </a:spcBef>
              <a:buChar char="•"/>
              <a:defRPr sz="3200">
                <a:solidFill>
                  <a:schemeClr val="tx1"/>
                </a:solidFill>
                <a:latin typeface="Calibri" pitchFamily="34" charset="0"/>
              </a:defRPr>
            </a:lvl1pPr>
            <a:lvl2pPr marL="742950" indent="-285750" eaLnBrk="0" hangingPunct="0">
              <a:spcBef>
                <a:spcPct val="20000"/>
              </a:spcBef>
              <a:buChar char="–"/>
              <a:defRPr sz="2800">
                <a:solidFill>
                  <a:schemeClr val="tx1"/>
                </a:solidFill>
                <a:latin typeface="Calibri" pitchFamily="34" charset="0"/>
              </a:defRPr>
            </a:lvl2pPr>
            <a:lvl3pPr marL="1143000" indent="-228600" eaLnBrk="0" hangingPunct="0">
              <a:spcBef>
                <a:spcPct val="20000"/>
              </a:spcBef>
              <a:buChar char="•"/>
              <a:defRPr sz="2400">
                <a:solidFill>
                  <a:schemeClr val="tx1"/>
                </a:solidFill>
                <a:latin typeface="Calibri" pitchFamily="34" charset="0"/>
              </a:defRPr>
            </a:lvl3pPr>
            <a:lvl4pPr marL="1600200" indent="-228600" eaLnBrk="0" hangingPunct="0">
              <a:spcBef>
                <a:spcPct val="20000"/>
              </a:spcBef>
              <a:buChar char="–"/>
              <a:defRPr sz="2000">
                <a:solidFill>
                  <a:schemeClr val="tx1"/>
                </a:solidFill>
                <a:latin typeface="Calibri" pitchFamily="34" charset="0"/>
              </a:defRPr>
            </a:lvl4pPr>
            <a:lvl5pPr marL="2057400" indent="-228600" eaLnBrk="0" hangingPunct="0">
              <a:spcBef>
                <a:spcPct val="20000"/>
              </a:spcBef>
              <a:buChar char="»"/>
              <a:defRPr sz="2000">
                <a:solidFill>
                  <a:schemeClr val="tx1"/>
                </a:solidFill>
                <a:latin typeface="Calibri" pitchFamily="34" charset="0"/>
              </a:defRPr>
            </a:lvl5pPr>
            <a:lvl6pPr marL="2514600" indent="-228600" eaLnBrk="0" fontAlgn="base" hangingPunct="0">
              <a:spcBef>
                <a:spcPct val="20000"/>
              </a:spcBef>
              <a:spcAft>
                <a:spcPct val="0"/>
              </a:spcAft>
              <a:buChar char="»"/>
              <a:defRPr sz="2000">
                <a:solidFill>
                  <a:schemeClr val="tx1"/>
                </a:solidFill>
                <a:latin typeface="Calibri" pitchFamily="34" charset="0"/>
              </a:defRPr>
            </a:lvl6pPr>
            <a:lvl7pPr marL="2971800" indent="-228600" eaLnBrk="0" fontAlgn="base" hangingPunct="0">
              <a:spcBef>
                <a:spcPct val="20000"/>
              </a:spcBef>
              <a:spcAft>
                <a:spcPct val="0"/>
              </a:spcAft>
              <a:buChar char="»"/>
              <a:defRPr sz="2000">
                <a:solidFill>
                  <a:schemeClr val="tx1"/>
                </a:solidFill>
                <a:latin typeface="Calibri" pitchFamily="34" charset="0"/>
              </a:defRPr>
            </a:lvl7pPr>
            <a:lvl8pPr marL="3429000" indent="-228600" eaLnBrk="0" fontAlgn="base" hangingPunct="0">
              <a:spcBef>
                <a:spcPct val="20000"/>
              </a:spcBef>
              <a:spcAft>
                <a:spcPct val="0"/>
              </a:spcAft>
              <a:buChar char="»"/>
              <a:defRPr sz="2000">
                <a:solidFill>
                  <a:schemeClr val="tx1"/>
                </a:solidFill>
                <a:latin typeface="Calibri" pitchFamily="34" charset="0"/>
              </a:defRPr>
            </a:lvl8pPr>
            <a:lvl9pPr marL="3886200" indent="-228600" eaLnBrk="0" fontAlgn="base" hangingPunct="0">
              <a:spcBef>
                <a:spcPct val="20000"/>
              </a:spcBef>
              <a:spcAft>
                <a:spcPct val="0"/>
              </a:spcAft>
              <a:buChar char="»"/>
              <a:defRPr sz="2000">
                <a:solidFill>
                  <a:schemeClr val="tx1"/>
                </a:solidFill>
                <a:latin typeface="Calibri" pitchFamily="34" charset="0"/>
              </a:defRPr>
            </a:lvl9pPr>
          </a:lstStyle>
          <a:p>
            <a:pPr algn="just">
              <a:lnSpc>
                <a:spcPct val="130000"/>
              </a:lnSpc>
              <a:buClr>
                <a:srgbClr val="BF990E"/>
              </a:buClr>
              <a:buSzPct val="80000"/>
              <a:buFont typeface="Wingdings" pitchFamily="2" charset="2"/>
              <a:buChar char="n"/>
            </a:pPr>
            <a:r>
              <a:rPr lang="en-US" altLang="zh-CN" sz="2400" dirty="0">
                <a:ea typeface="宋体" pitchFamily="2" charset="-122"/>
                <a:sym typeface="+mn-lt"/>
              </a:rPr>
              <a:t>5.3.1</a:t>
            </a:r>
            <a:r>
              <a:rPr lang="zh-CN" altLang="en-US" sz="2400" dirty="0">
                <a:ea typeface="宋体" pitchFamily="2" charset="-122"/>
                <a:sym typeface="+mn-lt"/>
              </a:rPr>
              <a:t>支付</a:t>
            </a:r>
            <a:r>
              <a:rPr lang="zh-CN" altLang="en-US" sz="2400" dirty="0" smtClean="0">
                <a:ea typeface="宋体" pitchFamily="2" charset="-122"/>
                <a:sym typeface="+mn-lt"/>
              </a:rPr>
              <a:t>宝</a:t>
            </a:r>
            <a:endParaRPr lang="en-US" altLang="zh-CN" sz="2400" dirty="0" smtClean="0">
              <a:ea typeface="宋体" pitchFamily="2" charset="-122"/>
              <a:sym typeface="+mn-lt"/>
            </a:endParaRPr>
          </a:p>
          <a:p>
            <a:pPr algn="just">
              <a:lnSpc>
                <a:spcPct val="130000"/>
              </a:lnSpc>
              <a:buClr>
                <a:srgbClr val="BF990E"/>
              </a:buClr>
              <a:buSzPct val="80000"/>
              <a:buFont typeface="Wingdings" pitchFamily="2" charset="2"/>
              <a:buChar char="n"/>
            </a:pPr>
            <a:r>
              <a:rPr lang="zh-CN" altLang="en-US" sz="2400" dirty="0">
                <a:ea typeface="宋体" pitchFamily="2" charset="-122"/>
                <a:sym typeface="+mn-lt"/>
              </a:rPr>
              <a:t>支付宝实际上只是一种虚拟的电子货币交易平台，并通过对应银行实现账户资金的转移，也就是说支付宝资金的转移通过用户支付宝账户和银行账户进行，商业银行为支付宝提供基础服务，而支付宝更像是一款搭载在商业银行上的支付</a:t>
            </a:r>
            <a:r>
              <a:rPr lang="zh-CN" altLang="en-US" sz="2400" dirty="0" smtClean="0">
                <a:ea typeface="宋体" pitchFamily="2" charset="-122"/>
                <a:sym typeface="+mn-lt"/>
              </a:rPr>
              <a:t>应用。</a:t>
            </a:r>
            <a:endParaRPr lang="en-US" altLang="zh-CN" sz="2400" dirty="0" smtClean="0">
              <a:ea typeface="宋体" pitchFamily="2" charset="-122"/>
              <a:sym typeface="+mn-lt"/>
            </a:endParaRPr>
          </a:p>
          <a:p>
            <a:pPr algn="just">
              <a:lnSpc>
                <a:spcPct val="130000"/>
              </a:lnSpc>
              <a:buClr>
                <a:srgbClr val="BF990E"/>
              </a:buClr>
              <a:buSzPct val="80000"/>
              <a:buFont typeface="Wingdings" pitchFamily="2" charset="2"/>
              <a:buChar char="n"/>
            </a:pPr>
            <a:r>
              <a:rPr lang="zh-CN" altLang="en-US" sz="2400" dirty="0">
                <a:ea typeface="宋体" pitchFamily="2" charset="-122"/>
                <a:sym typeface="+mn-lt"/>
              </a:rPr>
              <a:t>支付宝目前分成个人服务和商家服务两种类型，营收上支付宝采取对个人用户免费形成巨大的用户规模，反过来向商家用户收费的模式，具体的服务有支付产品、行业解决方案以及第三方服务</a:t>
            </a:r>
            <a:r>
              <a:rPr lang="zh-CN" altLang="en-US" sz="2400" dirty="0" smtClean="0">
                <a:ea typeface="宋体" pitchFamily="2" charset="-122"/>
                <a:sym typeface="+mn-lt"/>
              </a:rPr>
              <a:t>。</a:t>
            </a:r>
            <a:endParaRPr lang="zh-CN" altLang="en-US" sz="2400" dirty="0">
              <a:ea typeface="宋体" pitchFamily="2" charset="-122"/>
              <a:sym typeface="+mn-lt"/>
            </a:endParaRPr>
          </a:p>
        </p:txBody>
      </p:sp>
    </p:spTree>
    <p:custDataLst>
      <p:tags r:id="rId1"/>
    </p:custDataLst>
    <p:extLst>
      <p:ext uri="{BB962C8B-B14F-4D97-AF65-F5344CB8AC3E}">
        <p14:creationId xmlns:p14="http://schemas.microsoft.com/office/powerpoint/2010/main" val="37933429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MH_PageTitle"/>
          <p:cNvSpPr>
            <a:spLocks noGrp="1"/>
          </p:cNvSpPr>
          <p:nvPr>
            <p:ph type="title"/>
            <p:custDataLst>
              <p:tags r:id="rId2"/>
            </p:custDataLst>
          </p:nvPr>
        </p:nvSpPr>
        <p:spPr/>
        <p:txBody>
          <a:bodyPr/>
          <a:lstStyle/>
          <a:p>
            <a:r>
              <a:rPr lang="en-US" altLang="zh-CN" dirty="0"/>
              <a:t>5.3</a:t>
            </a:r>
            <a:r>
              <a:rPr lang="zh-CN" altLang="en-US" dirty="0"/>
              <a:t>我国第三方支付</a:t>
            </a:r>
            <a:r>
              <a:rPr lang="zh-CN" altLang="en-US" dirty="0" smtClean="0"/>
              <a:t>平台</a:t>
            </a:r>
            <a:endParaRPr lang="zh-CN" altLang="en-US" dirty="0" smtClean="0">
              <a:ea typeface="宋体" pitchFamily="2" charset="-122"/>
            </a:endParaRPr>
          </a:p>
        </p:txBody>
      </p:sp>
      <p:sp>
        <p:nvSpPr>
          <p:cNvPr id="32" name="内容占位符 2">
            <a:extLst>
              <a:ext uri="{FF2B5EF4-FFF2-40B4-BE49-F238E27FC236}"/>
            </a:extLst>
          </p:cNvPr>
          <p:cNvSpPr txBox="1">
            <a:spLocks/>
          </p:cNvSpPr>
          <p:nvPr/>
        </p:nvSpPr>
        <p:spPr bwMode="auto">
          <a:xfrm>
            <a:off x="511175" y="1341438"/>
            <a:ext cx="8121650" cy="4649787"/>
          </a:xfrm>
          <a:prstGeom prst="rect">
            <a:avLst/>
          </a:prstGeom>
          <a:noFill/>
          <a:ln w="9525">
            <a:noFill/>
            <a:miter lim="800000"/>
            <a:headEnd/>
            <a:tailEnd/>
          </a:ln>
        </p:spPr>
        <p:txBody>
          <a:bodyPr lIns="68580" tIns="34290" rIns="68580" bIns="34290"/>
          <a:lstStyle>
            <a:lvl1pPr marL="342900" indent="-342900" eaLnBrk="0" hangingPunct="0">
              <a:spcBef>
                <a:spcPct val="20000"/>
              </a:spcBef>
              <a:buChar char="•"/>
              <a:defRPr sz="3200">
                <a:solidFill>
                  <a:schemeClr val="tx1"/>
                </a:solidFill>
                <a:latin typeface="Calibri" pitchFamily="34" charset="0"/>
              </a:defRPr>
            </a:lvl1pPr>
            <a:lvl2pPr marL="742950" indent="-285750" eaLnBrk="0" hangingPunct="0">
              <a:spcBef>
                <a:spcPct val="20000"/>
              </a:spcBef>
              <a:buChar char="–"/>
              <a:defRPr sz="2800">
                <a:solidFill>
                  <a:schemeClr val="tx1"/>
                </a:solidFill>
                <a:latin typeface="Calibri" pitchFamily="34" charset="0"/>
              </a:defRPr>
            </a:lvl2pPr>
            <a:lvl3pPr marL="1143000" indent="-228600" eaLnBrk="0" hangingPunct="0">
              <a:spcBef>
                <a:spcPct val="20000"/>
              </a:spcBef>
              <a:buChar char="•"/>
              <a:defRPr sz="2400">
                <a:solidFill>
                  <a:schemeClr val="tx1"/>
                </a:solidFill>
                <a:latin typeface="Calibri" pitchFamily="34" charset="0"/>
              </a:defRPr>
            </a:lvl3pPr>
            <a:lvl4pPr marL="1600200" indent="-228600" eaLnBrk="0" hangingPunct="0">
              <a:spcBef>
                <a:spcPct val="20000"/>
              </a:spcBef>
              <a:buChar char="–"/>
              <a:defRPr sz="2000">
                <a:solidFill>
                  <a:schemeClr val="tx1"/>
                </a:solidFill>
                <a:latin typeface="Calibri" pitchFamily="34" charset="0"/>
              </a:defRPr>
            </a:lvl4pPr>
            <a:lvl5pPr marL="2057400" indent="-228600" eaLnBrk="0" hangingPunct="0">
              <a:spcBef>
                <a:spcPct val="20000"/>
              </a:spcBef>
              <a:buChar char="»"/>
              <a:defRPr sz="2000">
                <a:solidFill>
                  <a:schemeClr val="tx1"/>
                </a:solidFill>
                <a:latin typeface="Calibri" pitchFamily="34" charset="0"/>
              </a:defRPr>
            </a:lvl5pPr>
            <a:lvl6pPr marL="2514600" indent="-228600" eaLnBrk="0" fontAlgn="base" hangingPunct="0">
              <a:spcBef>
                <a:spcPct val="20000"/>
              </a:spcBef>
              <a:spcAft>
                <a:spcPct val="0"/>
              </a:spcAft>
              <a:buChar char="»"/>
              <a:defRPr sz="2000">
                <a:solidFill>
                  <a:schemeClr val="tx1"/>
                </a:solidFill>
                <a:latin typeface="Calibri" pitchFamily="34" charset="0"/>
              </a:defRPr>
            </a:lvl6pPr>
            <a:lvl7pPr marL="2971800" indent="-228600" eaLnBrk="0" fontAlgn="base" hangingPunct="0">
              <a:spcBef>
                <a:spcPct val="20000"/>
              </a:spcBef>
              <a:spcAft>
                <a:spcPct val="0"/>
              </a:spcAft>
              <a:buChar char="»"/>
              <a:defRPr sz="2000">
                <a:solidFill>
                  <a:schemeClr val="tx1"/>
                </a:solidFill>
                <a:latin typeface="Calibri" pitchFamily="34" charset="0"/>
              </a:defRPr>
            </a:lvl7pPr>
            <a:lvl8pPr marL="3429000" indent="-228600" eaLnBrk="0" fontAlgn="base" hangingPunct="0">
              <a:spcBef>
                <a:spcPct val="20000"/>
              </a:spcBef>
              <a:spcAft>
                <a:spcPct val="0"/>
              </a:spcAft>
              <a:buChar char="»"/>
              <a:defRPr sz="2000">
                <a:solidFill>
                  <a:schemeClr val="tx1"/>
                </a:solidFill>
                <a:latin typeface="Calibri" pitchFamily="34" charset="0"/>
              </a:defRPr>
            </a:lvl8pPr>
            <a:lvl9pPr marL="3886200" indent="-228600" eaLnBrk="0" fontAlgn="base" hangingPunct="0">
              <a:spcBef>
                <a:spcPct val="20000"/>
              </a:spcBef>
              <a:spcAft>
                <a:spcPct val="0"/>
              </a:spcAft>
              <a:buChar char="»"/>
              <a:defRPr sz="2000">
                <a:solidFill>
                  <a:schemeClr val="tx1"/>
                </a:solidFill>
                <a:latin typeface="Calibri" pitchFamily="34" charset="0"/>
              </a:defRPr>
            </a:lvl9pPr>
          </a:lstStyle>
          <a:p>
            <a:pPr algn="just">
              <a:lnSpc>
                <a:spcPct val="130000"/>
              </a:lnSpc>
              <a:buClr>
                <a:srgbClr val="BF990E"/>
              </a:buClr>
              <a:buSzPct val="80000"/>
              <a:buFont typeface="Wingdings" pitchFamily="2" charset="2"/>
              <a:buChar char="n"/>
            </a:pPr>
            <a:r>
              <a:rPr lang="en-US" altLang="zh-CN" sz="2400" dirty="0">
                <a:ea typeface="宋体" pitchFamily="2" charset="-122"/>
                <a:sym typeface="+mn-lt"/>
              </a:rPr>
              <a:t>5.3.2</a:t>
            </a:r>
            <a:r>
              <a:rPr lang="zh-CN" altLang="en-US" sz="2400" dirty="0">
                <a:ea typeface="宋体" pitchFamily="2" charset="-122"/>
                <a:sym typeface="+mn-lt"/>
              </a:rPr>
              <a:t>财付</a:t>
            </a:r>
            <a:r>
              <a:rPr lang="zh-CN" altLang="en-US" sz="2400" dirty="0" smtClean="0">
                <a:ea typeface="宋体" pitchFamily="2" charset="-122"/>
                <a:sym typeface="+mn-lt"/>
              </a:rPr>
              <a:t>通</a:t>
            </a:r>
            <a:endParaRPr lang="en-US" altLang="zh-CN" sz="2400" dirty="0" smtClean="0">
              <a:ea typeface="宋体" pitchFamily="2" charset="-122"/>
              <a:sym typeface="+mn-lt"/>
            </a:endParaRPr>
          </a:p>
          <a:p>
            <a:pPr algn="just">
              <a:lnSpc>
                <a:spcPct val="130000"/>
              </a:lnSpc>
              <a:buClr>
                <a:srgbClr val="BF990E"/>
              </a:buClr>
              <a:buSzPct val="80000"/>
              <a:buFont typeface="Wingdings" pitchFamily="2" charset="2"/>
              <a:buChar char="n"/>
            </a:pPr>
            <a:r>
              <a:rPr lang="zh-CN" altLang="en-US" sz="2400" dirty="0">
                <a:ea typeface="宋体" pitchFamily="2" charset="-122"/>
                <a:sym typeface="+mn-lt"/>
              </a:rPr>
              <a:t>财付通公司是中国最早的领先支付平台，是首批获得中国人民银行</a:t>
            </a:r>
            <a:r>
              <a:rPr lang="en-US" altLang="zh-CN" sz="2400" dirty="0">
                <a:ea typeface="宋体" pitchFamily="2" charset="-122"/>
                <a:sym typeface="+mn-lt"/>
              </a:rPr>
              <a:t>《</a:t>
            </a:r>
            <a:r>
              <a:rPr lang="zh-CN" altLang="en-US" sz="2400" dirty="0">
                <a:ea typeface="宋体" pitchFamily="2" charset="-122"/>
                <a:sym typeface="+mn-lt"/>
              </a:rPr>
              <a:t>支付业务许可证</a:t>
            </a:r>
            <a:r>
              <a:rPr lang="en-US" altLang="zh-CN" sz="2400" dirty="0">
                <a:ea typeface="宋体" pitchFamily="2" charset="-122"/>
                <a:sym typeface="+mn-lt"/>
              </a:rPr>
              <a:t>》</a:t>
            </a:r>
            <a:r>
              <a:rPr lang="zh-CN" altLang="en-US" sz="2400" dirty="0">
                <a:ea typeface="宋体" pitchFamily="2" charset="-122"/>
                <a:sym typeface="+mn-lt"/>
              </a:rPr>
              <a:t>的专业第三方支付大型企业，长期致力于为互联网用户和各类企业提供安全、便捷、专业的支付服务。财付通公司银行卡收单业务以微信支付和手</a:t>
            </a:r>
            <a:r>
              <a:rPr lang="en-US" altLang="zh-CN" sz="2400" dirty="0">
                <a:ea typeface="宋体" pitchFamily="2" charset="-122"/>
                <a:sym typeface="+mn-lt"/>
              </a:rPr>
              <a:t>Q</a:t>
            </a:r>
            <a:r>
              <a:rPr lang="zh-CN" altLang="en-US" sz="2400" dirty="0">
                <a:ea typeface="宋体" pitchFamily="2" charset="-122"/>
                <a:sym typeface="+mn-lt"/>
              </a:rPr>
              <a:t>钱包条码支付为主，包括收款扫码与付款扫码等；财付通公司跨境支付及国际业务的主要应用场景为跨境电子商务外汇支付业务。 </a:t>
            </a:r>
            <a:endParaRPr lang="en-US" altLang="zh-CN" sz="2400" dirty="0" smtClean="0">
              <a:ea typeface="宋体" pitchFamily="2" charset="-122"/>
              <a:sym typeface="+mn-lt"/>
            </a:endParaRPr>
          </a:p>
          <a:p>
            <a:pPr algn="just">
              <a:lnSpc>
                <a:spcPct val="130000"/>
              </a:lnSpc>
              <a:buClr>
                <a:srgbClr val="BF990E"/>
              </a:buClr>
              <a:buSzPct val="80000"/>
              <a:buFont typeface="Wingdings" pitchFamily="2" charset="2"/>
              <a:buChar char="n"/>
            </a:pPr>
            <a:r>
              <a:rPr lang="zh-CN" altLang="en-US" sz="2400" dirty="0" smtClean="0">
                <a:ea typeface="宋体" pitchFamily="2" charset="-122"/>
                <a:sym typeface="+mn-lt"/>
              </a:rPr>
              <a:t>有了</a:t>
            </a:r>
            <a:r>
              <a:rPr lang="zh-CN" altLang="en-US" sz="2400" dirty="0">
                <a:ea typeface="宋体" pitchFamily="2" charset="-122"/>
                <a:sym typeface="+mn-lt"/>
              </a:rPr>
              <a:t>微信支付，用户的智能手机就成为了一个全能钱包，用户不仅可以通过微信与好友进行沟通和分享，还可以通过微信支付购买合作商户的商品及服务</a:t>
            </a:r>
            <a:r>
              <a:rPr lang="zh-CN" altLang="en-US" sz="2400" dirty="0" smtClean="0">
                <a:ea typeface="宋体" pitchFamily="2" charset="-122"/>
                <a:sym typeface="+mn-lt"/>
              </a:rPr>
              <a:t>。</a:t>
            </a:r>
            <a:endParaRPr lang="zh-CN" altLang="en-US" sz="2400" dirty="0">
              <a:ea typeface="宋体" pitchFamily="2" charset="-122"/>
              <a:sym typeface="+mn-lt"/>
            </a:endParaRPr>
          </a:p>
        </p:txBody>
      </p:sp>
    </p:spTree>
    <p:custDataLst>
      <p:tags r:id="rId1"/>
    </p:custDataLst>
    <p:extLst>
      <p:ext uri="{BB962C8B-B14F-4D97-AF65-F5344CB8AC3E}">
        <p14:creationId xmlns:p14="http://schemas.microsoft.com/office/powerpoint/2010/main" val="37933429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MH_PageTitle"/>
          <p:cNvSpPr>
            <a:spLocks noGrp="1"/>
          </p:cNvSpPr>
          <p:nvPr>
            <p:ph type="title"/>
            <p:custDataLst>
              <p:tags r:id="rId2"/>
            </p:custDataLst>
          </p:nvPr>
        </p:nvSpPr>
        <p:spPr/>
        <p:txBody>
          <a:bodyPr/>
          <a:lstStyle/>
          <a:p>
            <a:r>
              <a:rPr lang="en-US" altLang="zh-CN" dirty="0"/>
              <a:t>5.3</a:t>
            </a:r>
            <a:r>
              <a:rPr lang="zh-CN" altLang="en-US" dirty="0"/>
              <a:t>我国第三方支付</a:t>
            </a:r>
            <a:r>
              <a:rPr lang="zh-CN" altLang="en-US" dirty="0" smtClean="0"/>
              <a:t>平台</a:t>
            </a:r>
            <a:endParaRPr lang="zh-CN" altLang="en-US" dirty="0" smtClean="0">
              <a:ea typeface="宋体" pitchFamily="2" charset="-122"/>
            </a:endParaRPr>
          </a:p>
        </p:txBody>
      </p:sp>
      <p:sp>
        <p:nvSpPr>
          <p:cNvPr id="32" name="内容占位符 2">
            <a:extLst>
              <a:ext uri="{FF2B5EF4-FFF2-40B4-BE49-F238E27FC236}"/>
            </a:extLst>
          </p:cNvPr>
          <p:cNvSpPr txBox="1">
            <a:spLocks/>
          </p:cNvSpPr>
          <p:nvPr/>
        </p:nvSpPr>
        <p:spPr bwMode="auto">
          <a:xfrm>
            <a:off x="511175" y="1341438"/>
            <a:ext cx="8121650" cy="4649787"/>
          </a:xfrm>
          <a:prstGeom prst="rect">
            <a:avLst/>
          </a:prstGeom>
          <a:noFill/>
          <a:ln w="9525">
            <a:noFill/>
            <a:miter lim="800000"/>
            <a:headEnd/>
            <a:tailEnd/>
          </a:ln>
        </p:spPr>
        <p:txBody>
          <a:bodyPr lIns="68580" tIns="34290" rIns="68580" bIns="34290"/>
          <a:lstStyle>
            <a:lvl1pPr marL="342900" indent="-342900" eaLnBrk="0" hangingPunct="0">
              <a:spcBef>
                <a:spcPct val="20000"/>
              </a:spcBef>
              <a:buChar char="•"/>
              <a:defRPr sz="3200">
                <a:solidFill>
                  <a:schemeClr val="tx1"/>
                </a:solidFill>
                <a:latin typeface="Calibri" pitchFamily="34" charset="0"/>
              </a:defRPr>
            </a:lvl1pPr>
            <a:lvl2pPr marL="742950" indent="-285750" eaLnBrk="0" hangingPunct="0">
              <a:spcBef>
                <a:spcPct val="20000"/>
              </a:spcBef>
              <a:buChar char="–"/>
              <a:defRPr sz="2800">
                <a:solidFill>
                  <a:schemeClr val="tx1"/>
                </a:solidFill>
                <a:latin typeface="Calibri" pitchFamily="34" charset="0"/>
              </a:defRPr>
            </a:lvl2pPr>
            <a:lvl3pPr marL="1143000" indent="-228600" eaLnBrk="0" hangingPunct="0">
              <a:spcBef>
                <a:spcPct val="20000"/>
              </a:spcBef>
              <a:buChar char="•"/>
              <a:defRPr sz="2400">
                <a:solidFill>
                  <a:schemeClr val="tx1"/>
                </a:solidFill>
                <a:latin typeface="Calibri" pitchFamily="34" charset="0"/>
              </a:defRPr>
            </a:lvl3pPr>
            <a:lvl4pPr marL="1600200" indent="-228600" eaLnBrk="0" hangingPunct="0">
              <a:spcBef>
                <a:spcPct val="20000"/>
              </a:spcBef>
              <a:buChar char="–"/>
              <a:defRPr sz="2000">
                <a:solidFill>
                  <a:schemeClr val="tx1"/>
                </a:solidFill>
                <a:latin typeface="Calibri" pitchFamily="34" charset="0"/>
              </a:defRPr>
            </a:lvl4pPr>
            <a:lvl5pPr marL="2057400" indent="-228600" eaLnBrk="0" hangingPunct="0">
              <a:spcBef>
                <a:spcPct val="20000"/>
              </a:spcBef>
              <a:buChar char="»"/>
              <a:defRPr sz="2000">
                <a:solidFill>
                  <a:schemeClr val="tx1"/>
                </a:solidFill>
                <a:latin typeface="Calibri" pitchFamily="34" charset="0"/>
              </a:defRPr>
            </a:lvl5pPr>
            <a:lvl6pPr marL="2514600" indent="-228600" eaLnBrk="0" fontAlgn="base" hangingPunct="0">
              <a:spcBef>
                <a:spcPct val="20000"/>
              </a:spcBef>
              <a:spcAft>
                <a:spcPct val="0"/>
              </a:spcAft>
              <a:buChar char="»"/>
              <a:defRPr sz="2000">
                <a:solidFill>
                  <a:schemeClr val="tx1"/>
                </a:solidFill>
                <a:latin typeface="Calibri" pitchFamily="34" charset="0"/>
              </a:defRPr>
            </a:lvl6pPr>
            <a:lvl7pPr marL="2971800" indent="-228600" eaLnBrk="0" fontAlgn="base" hangingPunct="0">
              <a:spcBef>
                <a:spcPct val="20000"/>
              </a:spcBef>
              <a:spcAft>
                <a:spcPct val="0"/>
              </a:spcAft>
              <a:buChar char="»"/>
              <a:defRPr sz="2000">
                <a:solidFill>
                  <a:schemeClr val="tx1"/>
                </a:solidFill>
                <a:latin typeface="Calibri" pitchFamily="34" charset="0"/>
              </a:defRPr>
            </a:lvl7pPr>
            <a:lvl8pPr marL="3429000" indent="-228600" eaLnBrk="0" fontAlgn="base" hangingPunct="0">
              <a:spcBef>
                <a:spcPct val="20000"/>
              </a:spcBef>
              <a:spcAft>
                <a:spcPct val="0"/>
              </a:spcAft>
              <a:buChar char="»"/>
              <a:defRPr sz="2000">
                <a:solidFill>
                  <a:schemeClr val="tx1"/>
                </a:solidFill>
                <a:latin typeface="Calibri" pitchFamily="34" charset="0"/>
              </a:defRPr>
            </a:lvl8pPr>
            <a:lvl9pPr marL="3886200" indent="-228600" eaLnBrk="0" fontAlgn="base" hangingPunct="0">
              <a:spcBef>
                <a:spcPct val="20000"/>
              </a:spcBef>
              <a:spcAft>
                <a:spcPct val="0"/>
              </a:spcAft>
              <a:buChar char="»"/>
              <a:defRPr sz="2000">
                <a:solidFill>
                  <a:schemeClr val="tx1"/>
                </a:solidFill>
                <a:latin typeface="Calibri" pitchFamily="34" charset="0"/>
              </a:defRPr>
            </a:lvl9pPr>
          </a:lstStyle>
          <a:p>
            <a:pPr algn="just">
              <a:lnSpc>
                <a:spcPct val="130000"/>
              </a:lnSpc>
              <a:buClr>
                <a:srgbClr val="BF990E"/>
              </a:buClr>
              <a:buSzPct val="80000"/>
              <a:buFont typeface="Wingdings" pitchFamily="2" charset="2"/>
              <a:buChar char="n"/>
            </a:pPr>
            <a:r>
              <a:rPr lang="en-US" altLang="zh-CN" sz="2400" dirty="0">
                <a:ea typeface="宋体" pitchFamily="2" charset="-122"/>
                <a:sym typeface="+mn-lt"/>
              </a:rPr>
              <a:t>5.3.3</a:t>
            </a:r>
            <a:r>
              <a:rPr lang="zh-CN" altLang="en-US" sz="2400" dirty="0" smtClean="0">
                <a:ea typeface="宋体" pitchFamily="2" charset="-122"/>
                <a:sym typeface="+mn-lt"/>
              </a:rPr>
              <a:t>拉卡拉</a:t>
            </a:r>
            <a:endParaRPr lang="en-US" altLang="zh-CN" sz="2400" dirty="0" smtClean="0">
              <a:ea typeface="宋体" pitchFamily="2" charset="-122"/>
              <a:sym typeface="+mn-lt"/>
            </a:endParaRPr>
          </a:p>
          <a:p>
            <a:pPr algn="just">
              <a:lnSpc>
                <a:spcPct val="130000"/>
              </a:lnSpc>
              <a:buClr>
                <a:srgbClr val="BF990E"/>
              </a:buClr>
              <a:buSzPct val="80000"/>
              <a:buFont typeface="Wingdings" pitchFamily="2" charset="2"/>
              <a:buChar char="n"/>
            </a:pPr>
            <a:r>
              <a:rPr lang="zh-CN" altLang="en-US" sz="2400" dirty="0">
                <a:ea typeface="宋体" pitchFamily="2" charset="-122"/>
                <a:sym typeface="+mn-lt"/>
              </a:rPr>
              <a:t>拉卡拉是联想控股旗下的高科技金融服务企业，拉卡拉支付是国内领先的第三方支付公司</a:t>
            </a:r>
            <a:r>
              <a:rPr lang="zh-CN" altLang="en-US" sz="2400" dirty="0" smtClean="0">
                <a:ea typeface="宋体" pitchFamily="2" charset="-122"/>
                <a:sym typeface="+mn-lt"/>
              </a:rPr>
              <a:t>，打造</a:t>
            </a:r>
            <a:r>
              <a:rPr lang="zh-CN" altLang="en-US" sz="2400" dirty="0">
                <a:ea typeface="宋体" pitchFamily="2" charset="-122"/>
                <a:sym typeface="+mn-lt"/>
              </a:rPr>
              <a:t>了底层统一，用户导向的共生系统，为个人和企业用户提供支付、征信、融资、社区金融等服务。目前，拉卡拉是中国交易规模第二大的收单企业，在第三方移动支付领域长期保持交易规模前三位</a:t>
            </a:r>
            <a:r>
              <a:rPr lang="zh-CN" altLang="en-US" sz="2400" dirty="0" smtClean="0">
                <a:ea typeface="宋体" pitchFamily="2" charset="-122"/>
                <a:sym typeface="+mn-lt"/>
              </a:rPr>
              <a:t>。</a:t>
            </a:r>
            <a:endParaRPr lang="en-US" altLang="zh-CN" sz="2400" dirty="0" smtClean="0">
              <a:ea typeface="宋体" pitchFamily="2" charset="-122"/>
              <a:sym typeface="+mn-lt"/>
            </a:endParaRPr>
          </a:p>
          <a:p>
            <a:pPr algn="just">
              <a:lnSpc>
                <a:spcPct val="130000"/>
              </a:lnSpc>
              <a:buClr>
                <a:srgbClr val="BF990E"/>
              </a:buClr>
              <a:buSzPct val="80000"/>
              <a:buFont typeface="Wingdings" pitchFamily="2" charset="2"/>
              <a:buChar char="n"/>
            </a:pPr>
            <a:r>
              <a:rPr lang="en-US" altLang="zh-CN" sz="2400" dirty="0">
                <a:ea typeface="宋体" pitchFamily="2" charset="-122"/>
                <a:sym typeface="+mn-lt"/>
              </a:rPr>
              <a:t>5.3.4</a:t>
            </a:r>
            <a:r>
              <a:rPr lang="zh-CN" altLang="en-US" sz="2400" dirty="0">
                <a:ea typeface="宋体" pitchFamily="2" charset="-122"/>
                <a:sym typeface="+mn-lt"/>
              </a:rPr>
              <a:t>银联</a:t>
            </a:r>
            <a:r>
              <a:rPr lang="zh-CN" altLang="en-US" sz="2400" dirty="0" smtClean="0">
                <a:ea typeface="宋体" pitchFamily="2" charset="-122"/>
                <a:sym typeface="+mn-lt"/>
              </a:rPr>
              <a:t>在线</a:t>
            </a:r>
            <a:endParaRPr lang="en-US" altLang="zh-CN" sz="2400" dirty="0" smtClean="0">
              <a:ea typeface="宋体" pitchFamily="2" charset="-122"/>
              <a:sym typeface="+mn-lt"/>
            </a:endParaRPr>
          </a:p>
          <a:p>
            <a:pPr algn="just">
              <a:lnSpc>
                <a:spcPct val="130000"/>
              </a:lnSpc>
              <a:buClr>
                <a:srgbClr val="BF990E"/>
              </a:buClr>
              <a:buSzPct val="80000"/>
              <a:buFont typeface="Wingdings" pitchFamily="2" charset="2"/>
              <a:buChar char="n"/>
            </a:pPr>
            <a:r>
              <a:rPr lang="zh-CN" altLang="en-US" sz="2400" dirty="0">
                <a:ea typeface="宋体" pitchFamily="2" charset="-122"/>
                <a:sym typeface="+mn-lt"/>
              </a:rPr>
              <a:t>银联在线是中国银联倾力打造的互联网业务综合商务门户网站，致力于面向广大银联卡持卡人提供安全、便捷、高效的互联网支付服务。</a:t>
            </a:r>
          </a:p>
        </p:txBody>
      </p:sp>
    </p:spTree>
    <p:custDataLst>
      <p:tags r:id="rId1"/>
    </p:custDataLst>
    <p:extLst>
      <p:ext uri="{BB962C8B-B14F-4D97-AF65-F5344CB8AC3E}">
        <p14:creationId xmlns:p14="http://schemas.microsoft.com/office/powerpoint/2010/main" val="34453036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1433513" y="2228751"/>
            <a:ext cx="6311900" cy="1165225"/>
            <a:chOff x="904" y="2057"/>
            <a:chExt cx="3976" cy="804"/>
          </a:xfrm>
        </p:grpSpPr>
        <p:sp>
          <p:nvSpPr>
            <p:cNvPr id="26661" name="AutoShape 3"/>
            <p:cNvSpPr>
              <a:spLocks noChangeArrowheads="1"/>
            </p:cNvSpPr>
            <p:nvPr/>
          </p:nvSpPr>
          <p:spPr bwMode="gray">
            <a:xfrm>
              <a:off x="904" y="2057"/>
              <a:ext cx="3976" cy="804"/>
            </a:xfrm>
            <a:prstGeom prst="roundRect">
              <a:avLst>
                <a:gd name="adj" fmla="val 16667"/>
              </a:avLst>
            </a:prstGeom>
            <a:solidFill>
              <a:schemeClr val="hlink"/>
            </a:solidFill>
            <a:ln w="12700" algn="ctr">
              <a:noFill/>
              <a:round/>
              <a:headEnd/>
              <a:tailEnd/>
            </a:ln>
          </p:spPr>
          <p:txBody>
            <a:bodyPr wrap="none" anchor="ctr"/>
            <a:lstStyle/>
            <a:p>
              <a:endParaRPr lang="zh-CN" altLang="en-US"/>
            </a:p>
          </p:txBody>
        </p:sp>
        <p:sp>
          <p:nvSpPr>
            <p:cNvPr id="26662" name="AutoShape 4"/>
            <p:cNvSpPr>
              <a:spLocks noChangeArrowheads="1"/>
            </p:cNvSpPr>
            <p:nvPr/>
          </p:nvSpPr>
          <p:spPr bwMode="gray">
            <a:xfrm>
              <a:off x="912" y="2064"/>
              <a:ext cx="3966" cy="326"/>
            </a:xfrm>
            <a:prstGeom prst="roundRect">
              <a:avLst>
                <a:gd name="adj" fmla="val 36505"/>
              </a:avLst>
            </a:prstGeom>
            <a:gradFill rotWithShape="1">
              <a:gsLst>
                <a:gs pos="0">
                  <a:srgbClr val="FFFFFF">
                    <a:alpha val="70000"/>
                  </a:srgbClr>
                </a:gs>
                <a:gs pos="100000">
                  <a:schemeClr val="hlink">
                    <a:alpha val="70000"/>
                  </a:schemeClr>
                </a:gs>
              </a:gsLst>
              <a:lin ang="5400000" scaled="1"/>
            </a:gradFill>
            <a:ln w="9525" algn="ctr">
              <a:noFill/>
              <a:round/>
              <a:headEnd/>
              <a:tailEnd/>
            </a:ln>
          </p:spPr>
          <p:txBody>
            <a:bodyPr wrap="none" anchor="ctr"/>
            <a:lstStyle/>
            <a:p>
              <a:endParaRPr lang="zh-CN" altLang="en-US"/>
            </a:p>
          </p:txBody>
        </p:sp>
      </p:grpSp>
      <p:grpSp>
        <p:nvGrpSpPr>
          <p:cNvPr id="3" name="Group 5"/>
          <p:cNvGrpSpPr>
            <a:grpSpLocks/>
          </p:cNvGrpSpPr>
          <p:nvPr/>
        </p:nvGrpSpPr>
        <p:grpSpPr bwMode="auto">
          <a:xfrm>
            <a:off x="1433513" y="4791075"/>
            <a:ext cx="6311900" cy="1165225"/>
            <a:chOff x="904" y="2057"/>
            <a:chExt cx="3976" cy="804"/>
          </a:xfrm>
        </p:grpSpPr>
        <p:sp>
          <p:nvSpPr>
            <p:cNvPr id="26659" name="AutoShape 6"/>
            <p:cNvSpPr>
              <a:spLocks noChangeArrowheads="1"/>
            </p:cNvSpPr>
            <p:nvPr/>
          </p:nvSpPr>
          <p:spPr bwMode="ltGray">
            <a:xfrm>
              <a:off x="904" y="2057"/>
              <a:ext cx="3976" cy="804"/>
            </a:xfrm>
            <a:prstGeom prst="roundRect">
              <a:avLst>
                <a:gd name="adj" fmla="val 16667"/>
              </a:avLst>
            </a:prstGeom>
            <a:solidFill>
              <a:schemeClr val="accent1"/>
            </a:solidFill>
            <a:ln w="12700" algn="ctr">
              <a:noFill/>
              <a:round/>
              <a:headEnd/>
              <a:tailEnd/>
            </a:ln>
          </p:spPr>
          <p:txBody>
            <a:bodyPr wrap="none" anchor="ctr"/>
            <a:lstStyle/>
            <a:p>
              <a:endParaRPr lang="zh-CN" altLang="en-US"/>
            </a:p>
          </p:txBody>
        </p:sp>
        <p:sp>
          <p:nvSpPr>
            <p:cNvPr id="26660" name="AutoShape 7"/>
            <p:cNvSpPr>
              <a:spLocks noChangeArrowheads="1"/>
            </p:cNvSpPr>
            <p:nvPr/>
          </p:nvSpPr>
          <p:spPr bwMode="ltGray">
            <a:xfrm>
              <a:off x="912" y="2064"/>
              <a:ext cx="3966" cy="326"/>
            </a:xfrm>
            <a:prstGeom prst="roundRect">
              <a:avLst>
                <a:gd name="adj" fmla="val 36505"/>
              </a:avLst>
            </a:prstGeom>
            <a:gradFill rotWithShape="1">
              <a:gsLst>
                <a:gs pos="0">
                  <a:srgbClr val="FFFFFF">
                    <a:alpha val="70000"/>
                  </a:srgbClr>
                </a:gs>
                <a:gs pos="100000">
                  <a:schemeClr val="accent1">
                    <a:alpha val="70000"/>
                  </a:schemeClr>
                </a:gs>
              </a:gsLst>
              <a:lin ang="5400000" scaled="1"/>
            </a:gradFill>
            <a:ln w="9525" algn="ctr">
              <a:noFill/>
              <a:round/>
              <a:headEnd/>
              <a:tailEnd/>
            </a:ln>
          </p:spPr>
          <p:txBody>
            <a:bodyPr wrap="none" anchor="ctr"/>
            <a:lstStyle/>
            <a:p>
              <a:endParaRPr lang="zh-CN" altLang="en-US"/>
            </a:p>
          </p:txBody>
        </p:sp>
      </p:grpSp>
      <p:grpSp>
        <p:nvGrpSpPr>
          <p:cNvPr id="4" name="Group 8"/>
          <p:cNvGrpSpPr>
            <a:grpSpLocks/>
          </p:cNvGrpSpPr>
          <p:nvPr/>
        </p:nvGrpSpPr>
        <p:grpSpPr bwMode="auto">
          <a:xfrm>
            <a:off x="1433513" y="3673376"/>
            <a:ext cx="6311900" cy="1165225"/>
            <a:chOff x="904" y="2057"/>
            <a:chExt cx="3976" cy="804"/>
          </a:xfrm>
        </p:grpSpPr>
        <p:sp>
          <p:nvSpPr>
            <p:cNvPr id="26657" name="AutoShape 9"/>
            <p:cNvSpPr>
              <a:spLocks noChangeArrowheads="1"/>
            </p:cNvSpPr>
            <p:nvPr/>
          </p:nvSpPr>
          <p:spPr bwMode="ltGray">
            <a:xfrm>
              <a:off x="904" y="2057"/>
              <a:ext cx="3976" cy="804"/>
            </a:xfrm>
            <a:prstGeom prst="roundRect">
              <a:avLst>
                <a:gd name="adj" fmla="val 16667"/>
              </a:avLst>
            </a:prstGeom>
            <a:solidFill>
              <a:schemeClr val="folHlink"/>
            </a:solidFill>
            <a:ln w="12700" algn="ctr">
              <a:noFill/>
              <a:round/>
              <a:headEnd/>
              <a:tailEnd/>
            </a:ln>
          </p:spPr>
          <p:txBody>
            <a:bodyPr wrap="none" anchor="ctr"/>
            <a:lstStyle/>
            <a:p>
              <a:endParaRPr lang="zh-CN" altLang="en-US"/>
            </a:p>
          </p:txBody>
        </p:sp>
        <p:sp>
          <p:nvSpPr>
            <p:cNvPr id="26658" name="AutoShape 10"/>
            <p:cNvSpPr>
              <a:spLocks noChangeArrowheads="1"/>
            </p:cNvSpPr>
            <p:nvPr/>
          </p:nvSpPr>
          <p:spPr bwMode="ltGray">
            <a:xfrm>
              <a:off x="912" y="2064"/>
              <a:ext cx="3966" cy="326"/>
            </a:xfrm>
            <a:prstGeom prst="roundRect">
              <a:avLst>
                <a:gd name="adj" fmla="val 36505"/>
              </a:avLst>
            </a:prstGeom>
            <a:gradFill rotWithShape="1">
              <a:gsLst>
                <a:gs pos="0">
                  <a:srgbClr val="FFFFFF">
                    <a:alpha val="70000"/>
                  </a:srgbClr>
                </a:gs>
                <a:gs pos="100000">
                  <a:schemeClr val="folHlink">
                    <a:alpha val="70000"/>
                  </a:schemeClr>
                </a:gs>
              </a:gsLst>
              <a:lin ang="5400000" scaled="1"/>
            </a:gradFill>
            <a:ln w="9525" algn="ctr">
              <a:noFill/>
              <a:round/>
              <a:headEnd/>
              <a:tailEnd/>
            </a:ln>
          </p:spPr>
          <p:txBody>
            <a:bodyPr wrap="none" anchor="ctr"/>
            <a:lstStyle/>
            <a:p>
              <a:endParaRPr lang="zh-CN" altLang="en-US"/>
            </a:p>
          </p:txBody>
        </p:sp>
      </p:grpSp>
      <p:grpSp>
        <p:nvGrpSpPr>
          <p:cNvPr id="5" name="Group 11"/>
          <p:cNvGrpSpPr>
            <a:grpSpLocks/>
          </p:cNvGrpSpPr>
          <p:nvPr/>
        </p:nvGrpSpPr>
        <p:grpSpPr bwMode="auto">
          <a:xfrm>
            <a:off x="1120775" y="2500213"/>
            <a:ext cx="611188" cy="608013"/>
            <a:chOff x="579" y="1386"/>
            <a:chExt cx="385" cy="383"/>
          </a:xfrm>
        </p:grpSpPr>
        <p:sp>
          <p:nvSpPr>
            <p:cNvPr id="26651" name="Oval 12"/>
            <p:cNvSpPr>
              <a:spLocks noChangeArrowheads="1"/>
            </p:cNvSpPr>
            <p:nvPr/>
          </p:nvSpPr>
          <p:spPr bwMode="gray">
            <a:xfrm>
              <a:off x="579" y="1386"/>
              <a:ext cx="385" cy="383"/>
            </a:xfrm>
            <a:prstGeom prst="ellipse">
              <a:avLst/>
            </a:prstGeom>
            <a:solidFill>
              <a:srgbClr val="808080"/>
            </a:solidFill>
            <a:ln w="9525">
              <a:noFill/>
              <a:round/>
              <a:headEnd/>
              <a:tailEnd/>
            </a:ln>
          </p:spPr>
          <p:txBody>
            <a:bodyPr wrap="none" anchor="ctr"/>
            <a:lstStyle/>
            <a:p>
              <a:endParaRPr lang="zh-CN" altLang="en-US"/>
            </a:p>
          </p:txBody>
        </p:sp>
        <p:grpSp>
          <p:nvGrpSpPr>
            <p:cNvPr id="6" name="Group 13"/>
            <p:cNvGrpSpPr>
              <a:grpSpLocks/>
            </p:cNvGrpSpPr>
            <p:nvPr/>
          </p:nvGrpSpPr>
          <p:grpSpPr bwMode="auto">
            <a:xfrm>
              <a:off x="587" y="1392"/>
              <a:ext cx="369" cy="369"/>
              <a:chOff x="587" y="1392"/>
              <a:chExt cx="369" cy="369"/>
            </a:xfrm>
          </p:grpSpPr>
          <p:sp>
            <p:nvSpPr>
              <p:cNvPr id="26653" name="Oval 14"/>
              <p:cNvSpPr>
                <a:spLocks noChangeArrowheads="1"/>
              </p:cNvSpPr>
              <p:nvPr/>
            </p:nvSpPr>
            <p:spPr bwMode="gray">
              <a:xfrm>
                <a:off x="587" y="1392"/>
                <a:ext cx="369" cy="369"/>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endParaRPr lang="zh-CN" altLang="en-US"/>
              </a:p>
            </p:txBody>
          </p:sp>
          <p:sp>
            <p:nvSpPr>
              <p:cNvPr id="26654" name="Oval 15"/>
              <p:cNvSpPr>
                <a:spLocks noChangeArrowheads="1"/>
              </p:cNvSpPr>
              <p:nvPr/>
            </p:nvSpPr>
            <p:spPr bwMode="gray">
              <a:xfrm>
                <a:off x="592" y="1394"/>
                <a:ext cx="359" cy="360"/>
              </a:xfrm>
              <a:prstGeom prst="ellipse">
                <a:avLst/>
              </a:prstGeom>
              <a:gradFill rotWithShape="1">
                <a:gsLst>
                  <a:gs pos="0">
                    <a:srgbClr val="D6E1E2">
                      <a:alpha val="0"/>
                    </a:srgbClr>
                  </a:gs>
                  <a:gs pos="100000">
                    <a:srgbClr val="F1F5F5"/>
                  </a:gs>
                </a:gsLst>
                <a:lin ang="5400000" scaled="1"/>
              </a:gradFill>
              <a:ln w="9525" algn="ctr">
                <a:noFill/>
                <a:round/>
                <a:headEnd/>
                <a:tailEnd/>
              </a:ln>
            </p:spPr>
            <p:txBody>
              <a:bodyPr vert="eaVert" wrap="none" anchor="ctr"/>
              <a:lstStyle/>
              <a:p>
                <a:endParaRPr lang="zh-CN" altLang="en-US"/>
              </a:p>
            </p:txBody>
          </p:sp>
          <p:sp>
            <p:nvSpPr>
              <p:cNvPr id="26655" name="Oval 16"/>
              <p:cNvSpPr>
                <a:spLocks noChangeArrowheads="1"/>
              </p:cNvSpPr>
              <p:nvPr/>
            </p:nvSpPr>
            <p:spPr bwMode="gray">
              <a:xfrm>
                <a:off x="596" y="1397"/>
                <a:ext cx="342" cy="337"/>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endParaRPr lang="zh-CN" altLang="en-US"/>
              </a:p>
            </p:txBody>
          </p:sp>
          <p:sp>
            <p:nvSpPr>
              <p:cNvPr id="26656" name="Oval 17"/>
              <p:cNvSpPr>
                <a:spLocks noChangeArrowheads="1"/>
              </p:cNvSpPr>
              <p:nvPr/>
            </p:nvSpPr>
            <p:spPr bwMode="gray">
              <a:xfrm>
                <a:off x="615" y="1407"/>
                <a:ext cx="305" cy="273"/>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anchor="ctr"/>
              <a:lstStyle/>
              <a:p>
                <a:endParaRPr lang="zh-CN" altLang="en-US"/>
              </a:p>
            </p:txBody>
          </p:sp>
        </p:grpSp>
      </p:grpSp>
      <p:grpSp>
        <p:nvGrpSpPr>
          <p:cNvPr id="7" name="Group 18"/>
          <p:cNvGrpSpPr>
            <a:grpSpLocks/>
          </p:cNvGrpSpPr>
          <p:nvPr/>
        </p:nvGrpSpPr>
        <p:grpSpPr bwMode="auto">
          <a:xfrm>
            <a:off x="1109663" y="3967063"/>
            <a:ext cx="611187" cy="608013"/>
            <a:chOff x="579" y="1386"/>
            <a:chExt cx="385" cy="383"/>
          </a:xfrm>
        </p:grpSpPr>
        <p:sp>
          <p:nvSpPr>
            <p:cNvPr id="26645" name="Oval 19"/>
            <p:cNvSpPr>
              <a:spLocks noChangeArrowheads="1"/>
            </p:cNvSpPr>
            <p:nvPr/>
          </p:nvSpPr>
          <p:spPr bwMode="gray">
            <a:xfrm>
              <a:off x="579" y="1386"/>
              <a:ext cx="385" cy="383"/>
            </a:xfrm>
            <a:prstGeom prst="ellipse">
              <a:avLst/>
            </a:prstGeom>
            <a:solidFill>
              <a:srgbClr val="808080"/>
            </a:solidFill>
            <a:ln w="9525">
              <a:noFill/>
              <a:round/>
              <a:headEnd/>
              <a:tailEnd/>
            </a:ln>
          </p:spPr>
          <p:txBody>
            <a:bodyPr wrap="none" anchor="ctr"/>
            <a:lstStyle/>
            <a:p>
              <a:endParaRPr lang="zh-CN" altLang="en-US"/>
            </a:p>
          </p:txBody>
        </p:sp>
        <p:grpSp>
          <p:nvGrpSpPr>
            <p:cNvPr id="8" name="Group 20"/>
            <p:cNvGrpSpPr>
              <a:grpSpLocks/>
            </p:cNvGrpSpPr>
            <p:nvPr/>
          </p:nvGrpSpPr>
          <p:grpSpPr bwMode="auto">
            <a:xfrm>
              <a:off x="587" y="1392"/>
              <a:ext cx="369" cy="369"/>
              <a:chOff x="587" y="1392"/>
              <a:chExt cx="369" cy="369"/>
            </a:xfrm>
          </p:grpSpPr>
          <p:sp>
            <p:nvSpPr>
              <p:cNvPr id="26647" name="Oval 21"/>
              <p:cNvSpPr>
                <a:spLocks noChangeArrowheads="1"/>
              </p:cNvSpPr>
              <p:nvPr/>
            </p:nvSpPr>
            <p:spPr bwMode="gray">
              <a:xfrm>
                <a:off x="587" y="1392"/>
                <a:ext cx="369" cy="369"/>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endParaRPr lang="zh-CN" altLang="en-US"/>
              </a:p>
            </p:txBody>
          </p:sp>
          <p:sp>
            <p:nvSpPr>
              <p:cNvPr id="26648" name="Oval 22"/>
              <p:cNvSpPr>
                <a:spLocks noChangeArrowheads="1"/>
              </p:cNvSpPr>
              <p:nvPr/>
            </p:nvSpPr>
            <p:spPr bwMode="gray">
              <a:xfrm>
                <a:off x="592" y="1394"/>
                <a:ext cx="359" cy="360"/>
              </a:xfrm>
              <a:prstGeom prst="ellipse">
                <a:avLst/>
              </a:prstGeom>
              <a:gradFill rotWithShape="1">
                <a:gsLst>
                  <a:gs pos="0">
                    <a:srgbClr val="D6E1E2">
                      <a:alpha val="0"/>
                    </a:srgbClr>
                  </a:gs>
                  <a:gs pos="100000">
                    <a:srgbClr val="F1F5F5"/>
                  </a:gs>
                </a:gsLst>
                <a:lin ang="5400000" scaled="1"/>
              </a:gradFill>
              <a:ln w="9525" algn="ctr">
                <a:noFill/>
                <a:round/>
                <a:headEnd/>
                <a:tailEnd/>
              </a:ln>
            </p:spPr>
            <p:txBody>
              <a:bodyPr vert="eaVert" wrap="none" anchor="ctr"/>
              <a:lstStyle/>
              <a:p>
                <a:endParaRPr lang="zh-CN" altLang="en-US"/>
              </a:p>
            </p:txBody>
          </p:sp>
          <p:sp>
            <p:nvSpPr>
              <p:cNvPr id="26649" name="Oval 23"/>
              <p:cNvSpPr>
                <a:spLocks noChangeArrowheads="1"/>
              </p:cNvSpPr>
              <p:nvPr/>
            </p:nvSpPr>
            <p:spPr bwMode="gray">
              <a:xfrm>
                <a:off x="596" y="1397"/>
                <a:ext cx="342" cy="337"/>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endParaRPr lang="zh-CN" altLang="en-US"/>
              </a:p>
            </p:txBody>
          </p:sp>
          <p:sp>
            <p:nvSpPr>
              <p:cNvPr id="26650" name="Oval 24"/>
              <p:cNvSpPr>
                <a:spLocks noChangeArrowheads="1"/>
              </p:cNvSpPr>
              <p:nvPr/>
            </p:nvSpPr>
            <p:spPr bwMode="gray">
              <a:xfrm>
                <a:off x="615" y="1407"/>
                <a:ext cx="305" cy="273"/>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anchor="ctr"/>
              <a:lstStyle/>
              <a:p>
                <a:endParaRPr lang="zh-CN" altLang="en-US"/>
              </a:p>
            </p:txBody>
          </p:sp>
        </p:grpSp>
      </p:grpSp>
      <p:grpSp>
        <p:nvGrpSpPr>
          <p:cNvPr id="9" name="Group 25"/>
          <p:cNvGrpSpPr>
            <a:grpSpLocks/>
          </p:cNvGrpSpPr>
          <p:nvPr/>
        </p:nvGrpSpPr>
        <p:grpSpPr bwMode="auto">
          <a:xfrm>
            <a:off x="1120775" y="5413276"/>
            <a:ext cx="611188" cy="608012"/>
            <a:chOff x="579" y="1386"/>
            <a:chExt cx="385" cy="383"/>
          </a:xfrm>
        </p:grpSpPr>
        <p:sp>
          <p:nvSpPr>
            <p:cNvPr id="26639" name="Oval 26"/>
            <p:cNvSpPr>
              <a:spLocks noChangeArrowheads="1"/>
            </p:cNvSpPr>
            <p:nvPr/>
          </p:nvSpPr>
          <p:spPr bwMode="gray">
            <a:xfrm>
              <a:off x="579" y="1386"/>
              <a:ext cx="385" cy="383"/>
            </a:xfrm>
            <a:prstGeom prst="ellipse">
              <a:avLst/>
            </a:prstGeom>
            <a:solidFill>
              <a:srgbClr val="808080"/>
            </a:solidFill>
            <a:ln w="9525">
              <a:noFill/>
              <a:round/>
              <a:headEnd/>
              <a:tailEnd/>
            </a:ln>
          </p:spPr>
          <p:txBody>
            <a:bodyPr wrap="none" anchor="ctr"/>
            <a:lstStyle/>
            <a:p>
              <a:endParaRPr lang="zh-CN" altLang="en-US"/>
            </a:p>
          </p:txBody>
        </p:sp>
        <p:grpSp>
          <p:nvGrpSpPr>
            <p:cNvPr id="10" name="Group 27"/>
            <p:cNvGrpSpPr>
              <a:grpSpLocks/>
            </p:cNvGrpSpPr>
            <p:nvPr/>
          </p:nvGrpSpPr>
          <p:grpSpPr bwMode="auto">
            <a:xfrm>
              <a:off x="587" y="1392"/>
              <a:ext cx="369" cy="369"/>
              <a:chOff x="587" y="1392"/>
              <a:chExt cx="369" cy="369"/>
            </a:xfrm>
          </p:grpSpPr>
          <p:sp>
            <p:nvSpPr>
              <p:cNvPr id="26641" name="Oval 28"/>
              <p:cNvSpPr>
                <a:spLocks noChangeArrowheads="1"/>
              </p:cNvSpPr>
              <p:nvPr/>
            </p:nvSpPr>
            <p:spPr bwMode="gray">
              <a:xfrm>
                <a:off x="587" y="1392"/>
                <a:ext cx="369" cy="369"/>
              </a:xfrm>
              <a:prstGeom prst="ellipse">
                <a:avLst/>
              </a:prstGeom>
              <a:gradFill rotWithShape="1">
                <a:gsLst>
                  <a:gs pos="0">
                    <a:srgbClr val="636869"/>
                  </a:gs>
                  <a:gs pos="100000">
                    <a:srgbClr val="D6E1E2"/>
                  </a:gs>
                </a:gsLst>
                <a:lin ang="5400000" scaled="1"/>
              </a:gradFill>
              <a:ln w="9525" algn="ctr">
                <a:noFill/>
                <a:round/>
                <a:headEnd/>
                <a:tailEnd/>
              </a:ln>
            </p:spPr>
            <p:txBody>
              <a:bodyPr vert="eaVert" wrap="none" anchor="ctr"/>
              <a:lstStyle/>
              <a:p>
                <a:endParaRPr lang="zh-CN" altLang="en-US"/>
              </a:p>
            </p:txBody>
          </p:sp>
          <p:sp>
            <p:nvSpPr>
              <p:cNvPr id="26642" name="Oval 29"/>
              <p:cNvSpPr>
                <a:spLocks noChangeArrowheads="1"/>
              </p:cNvSpPr>
              <p:nvPr/>
            </p:nvSpPr>
            <p:spPr bwMode="gray">
              <a:xfrm>
                <a:off x="592" y="1394"/>
                <a:ext cx="359" cy="360"/>
              </a:xfrm>
              <a:prstGeom prst="ellipse">
                <a:avLst/>
              </a:prstGeom>
              <a:gradFill rotWithShape="1">
                <a:gsLst>
                  <a:gs pos="0">
                    <a:srgbClr val="D6E1E2">
                      <a:alpha val="0"/>
                    </a:srgbClr>
                  </a:gs>
                  <a:gs pos="100000">
                    <a:srgbClr val="F1F5F5"/>
                  </a:gs>
                </a:gsLst>
                <a:lin ang="5400000" scaled="1"/>
              </a:gradFill>
              <a:ln w="9525" algn="ctr">
                <a:noFill/>
                <a:round/>
                <a:headEnd/>
                <a:tailEnd/>
              </a:ln>
            </p:spPr>
            <p:txBody>
              <a:bodyPr vert="eaVert" wrap="none" anchor="ctr"/>
              <a:lstStyle/>
              <a:p>
                <a:endParaRPr lang="zh-CN" altLang="en-US"/>
              </a:p>
            </p:txBody>
          </p:sp>
          <p:sp>
            <p:nvSpPr>
              <p:cNvPr id="26643" name="Oval 30"/>
              <p:cNvSpPr>
                <a:spLocks noChangeArrowheads="1"/>
              </p:cNvSpPr>
              <p:nvPr/>
            </p:nvSpPr>
            <p:spPr bwMode="gray">
              <a:xfrm>
                <a:off x="596" y="1397"/>
                <a:ext cx="342" cy="337"/>
              </a:xfrm>
              <a:prstGeom prst="ellipse">
                <a:avLst/>
              </a:prstGeom>
              <a:gradFill rotWithShape="1">
                <a:gsLst>
                  <a:gs pos="0">
                    <a:srgbClr val="AAB2B3"/>
                  </a:gs>
                  <a:gs pos="100000">
                    <a:srgbClr val="D6E1E2">
                      <a:alpha val="48000"/>
                    </a:srgbClr>
                  </a:gs>
                </a:gsLst>
                <a:lin ang="5400000" scaled="1"/>
              </a:gradFill>
              <a:ln w="9525" algn="ctr">
                <a:noFill/>
                <a:round/>
                <a:headEnd/>
                <a:tailEnd/>
              </a:ln>
            </p:spPr>
            <p:txBody>
              <a:bodyPr vert="eaVert" wrap="none" anchor="ctr"/>
              <a:lstStyle/>
              <a:p>
                <a:endParaRPr lang="zh-CN" altLang="en-US"/>
              </a:p>
            </p:txBody>
          </p:sp>
          <p:sp>
            <p:nvSpPr>
              <p:cNvPr id="26644" name="Oval 31"/>
              <p:cNvSpPr>
                <a:spLocks noChangeArrowheads="1"/>
              </p:cNvSpPr>
              <p:nvPr/>
            </p:nvSpPr>
            <p:spPr bwMode="gray">
              <a:xfrm>
                <a:off x="615" y="1407"/>
                <a:ext cx="305" cy="273"/>
              </a:xfrm>
              <a:prstGeom prst="ellipse">
                <a:avLst/>
              </a:prstGeom>
              <a:gradFill rotWithShape="1">
                <a:gsLst>
                  <a:gs pos="0">
                    <a:srgbClr val="FFFFFF"/>
                  </a:gs>
                  <a:gs pos="100000">
                    <a:srgbClr val="D6E1E2">
                      <a:alpha val="37999"/>
                    </a:srgbClr>
                  </a:gs>
                </a:gsLst>
                <a:lin ang="5400000" scaled="1"/>
              </a:gradFill>
              <a:ln w="9525" algn="ctr">
                <a:noFill/>
                <a:round/>
                <a:headEnd/>
                <a:tailEnd/>
              </a:ln>
            </p:spPr>
            <p:txBody>
              <a:bodyPr vert="eaVert" wrap="none" anchor="ctr"/>
              <a:lstStyle/>
              <a:p>
                <a:endParaRPr lang="zh-CN" altLang="en-US"/>
              </a:p>
            </p:txBody>
          </p:sp>
        </p:grpSp>
      </p:grpSp>
      <p:sp>
        <p:nvSpPr>
          <p:cNvPr id="16416" name="Text Box 32"/>
          <p:cNvSpPr txBox="1">
            <a:spLocks noChangeArrowheads="1"/>
          </p:cNvSpPr>
          <p:nvPr/>
        </p:nvSpPr>
        <p:spPr bwMode="black">
          <a:xfrm>
            <a:off x="1785918" y="2611330"/>
            <a:ext cx="5334000" cy="830997"/>
          </a:xfrm>
          <a:prstGeom prst="rect">
            <a:avLst/>
          </a:prstGeom>
          <a:noFill/>
          <a:ln w="9525" algn="ctr">
            <a:noFill/>
            <a:miter lim="800000"/>
            <a:headEnd/>
            <a:tailEnd/>
          </a:ln>
          <a:effectLst>
            <a:outerShdw dist="17961" dir="2700000" algn="ctr" rotWithShape="0">
              <a:srgbClr val="000000">
                <a:alpha val="50000"/>
              </a:srgbClr>
            </a:outerShdw>
          </a:effectLst>
        </p:spPr>
        <p:txBody>
          <a:bodyPr>
            <a:spAutoFit/>
          </a:bodyPr>
          <a:lstStyle/>
          <a:p>
            <a:pPr eaLnBrk="0" hangingPunct="0">
              <a:defRPr/>
            </a:pPr>
            <a:r>
              <a:rPr lang="zh-CN" altLang="en-US" sz="2400" dirty="0" smtClean="0"/>
              <a:t>市场准入的管理 </a:t>
            </a:r>
          </a:p>
          <a:p>
            <a:pPr eaLnBrk="0" hangingPunct="0">
              <a:defRPr/>
            </a:pPr>
            <a:r>
              <a:rPr lang="en-US" altLang="zh-CN" sz="2400" b="1" dirty="0" smtClean="0">
                <a:solidFill>
                  <a:srgbClr val="F8F8F8"/>
                </a:solidFill>
              </a:rPr>
              <a:t>.</a:t>
            </a:r>
            <a:endParaRPr lang="en-US" altLang="zh-CN" sz="2400" b="1" dirty="0">
              <a:solidFill>
                <a:srgbClr val="F8F8F8"/>
              </a:solidFill>
            </a:endParaRPr>
          </a:p>
        </p:txBody>
      </p:sp>
      <p:sp>
        <p:nvSpPr>
          <p:cNvPr id="16417" name="Text Box 33"/>
          <p:cNvSpPr txBox="1">
            <a:spLocks noChangeArrowheads="1"/>
          </p:cNvSpPr>
          <p:nvPr/>
        </p:nvSpPr>
        <p:spPr bwMode="black">
          <a:xfrm>
            <a:off x="1828800" y="3959126"/>
            <a:ext cx="5334000" cy="461665"/>
          </a:xfrm>
          <a:prstGeom prst="rect">
            <a:avLst/>
          </a:prstGeom>
          <a:noFill/>
          <a:ln w="9525" algn="ctr">
            <a:noFill/>
            <a:miter lim="800000"/>
            <a:headEnd/>
            <a:tailEnd/>
          </a:ln>
          <a:effectLst>
            <a:outerShdw dist="17961" dir="2700000" algn="ctr" rotWithShape="0">
              <a:srgbClr val="000000">
                <a:alpha val="50000"/>
              </a:srgbClr>
            </a:outerShdw>
          </a:effectLst>
        </p:spPr>
        <p:txBody>
          <a:bodyPr>
            <a:spAutoFit/>
          </a:bodyPr>
          <a:lstStyle/>
          <a:p>
            <a:r>
              <a:rPr lang="zh-CN" altLang="en-US" sz="2400" dirty="0" smtClean="0"/>
              <a:t>对支付流程的标准化管理</a:t>
            </a:r>
            <a:endParaRPr lang="zh-CN" altLang="en-US" sz="2400" dirty="0"/>
          </a:p>
        </p:txBody>
      </p:sp>
      <p:sp>
        <p:nvSpPr>
          <p:cNvPr id="16418" name="Text Box 34"/>
          <p:cNvSpPr txBox="1">
            <a:spLocks noChangeArrowheads="1"/>
          </p:cNvSpPr>
          <p:nvPr/>
        </p:nvSpPr>
        <p:spPr bwMode="black">
          <a:xfrm>
            <a:off x="1828800" y="5381526"/>
            <a:ext cx="5334000" cy="461665"/>
          </a:xfrm>
          <a:prstGeom prst="rect">
            <a:avLst/>
          </a:prstGeom>
          <a:noFill/>
          <a:ln w="9525" algn="ctr">
            <a:noFill/>
            <a:miter lim="800000"/>
            <a:headEnd/>
            <a:tailEnd/>
          </a:ln>
          <a:effectLst>
            <a:outerShdw dist="17961" dir="2700000" algn="ctr" rotWithShape="0">
              <a:srgbClr val="000000">
                <a:alpha val="50000"/>
              </a:srgbClr>
            </a:outerShdw>
          </a:effectLst>
        </p:spPr>
        <p:txBody>
          <a:bodyPr>
            <a:spAutoFit/>
          </a:bodyPr>
          <a:lstStyle/>
          <a:p>
            <a:r>
              <a:rPr lang="zh-CN" altLang="en-US" sz="2400" dirty="0" smtClean="0"/>
              <a:t>对洗钱和网络犯罪的管理</a:t>
            </a:r>
            <a:r>
              <a:rPr lang="en-US" sz="2400" dirty="0" smtClean="0"/>
              <a:t> </a:t>
            </a:r>
            <a:endParaRPr lang="zh-CN" altLang="en-US" sz="2400" dirty="0"/>
          </a:p>
        </p:txBody>
      </p:sp>
      <p:sp>
        <p:nvSpPr>
          <p:cNvPr id="26635" name="Text Box 35"/>
          <p:cNvSpPr txBox="1">
            <a:spLocks noChangeArrowheads="1"/>
          </p:cNvSpPr>
          <p:nvPr/>
        </p:nvSpPr>
        <p:spPr bwMode="gray">
          <a:xfrm>
            <a:off x="1241425" y="2590701"/>
            <a:ext cx="381000" cy="457200"/>
          </a:xfrm>
          <a:prstGeom prst="rect">
            <a:avLst/>
          </a:prstGeom>
          <a:noFill/>
          <a:ln w="9525">
            <a:noFill/>
            <a:miter lim="800000"/>
            <a:headEnd/>
            <a:tailEnd/>
          </a:ln>
        </p:spPr>
        <p:txBody>
          <a:bodyPr>
            <a:spAutoFit/>
          </a:bodyPr>
          <a:lstStyle/>
          <a:p>
            <a:pPr algn="ctr">
              <a:spcBef>
                <a:spcPct val="50000"/>
              </a:spcBef>
            </a:pPr>
            <a:r>
              <a:rPr lang="en-US" altLang="zh-CN" sz="2400" b="1">
                <a:solidFill>
                  <a:srgbClr val="080808"/>
                </a:solidFill>
              </a:rPr>
              <a:t>1</a:t>
            </a:r>
          </a:p>
        </p:txBody>
      </p:sp>
      <p:sp>
        <p:nvSpPr>
          <p:cNvPr id="26636" name="Text Box 36"/>
          <p:cNvSpPr txBox="1">
            <a:spLocks noChangeArrowheads="1"/>
          </p:cNvSpPr>
          <p:nvPr/>
        </p:nvSpPr>
        <p:spPr bwMode="gray">
          <a:xfrm>
            <a:off x="1230313" y="4051201"/>
            <a:ext cx="381000" cy="457200"/>
          </a:xfrm>
          <a:prstGeom prst="rect">
            <a:avLst/>
          </a:prstGeom>
          <a:noFill/>
          <a:ln w="9525">
            <a:noFill/>
            <a:miter lim="800000"/>
            <a:headEnd/>
            <a:tailEnd/>
          </a:ln>
        </p:spPr>
        <p:txBody>
          <a:bodyPr>
            <a:spAutoFit/>
          </a:bodyPr>
          <a:lstStyle/>
          <a:p>
            <a:pPr algn="ctr">
              <a:spcBef>
                <a:spcPct val="50000"/>
              </a:spcBef>
            </a:pPr>
            <a:r>
              <a:rPr lang="en-US" altLang="zh-CN" sz="2400" b="1">
                <a:solidFill>
                  <a:srgbClr val="080808"/>
                </a:solidFill>
              </a:rPr>
              <a:t>2</a:t>
            </a:r>
          </a:p>
        </p:txBody>
      </p:sp>
      <p:sp>
        <p:nvSpPr>
          <p:cNvPr id="26637" name="Text Box 37"/>
          <p:cNvSpPr txBox="1">
            <a:spLocks noChangeArrowheads="1"/>
          </p:cNvSpPr>
          <p:nvPr/>
        </p:nvSpPr>
        <p:spPr bwMode="gray">
          <a:xfrm>
            <a:off x="1241425" y="5484713"/>
            <a:ext cx="381000" cy="457200"/>
          </a:xfrm>
          <a:prstGeom prst="rect">
            <a:avLst/>
          </a:prstGeom>
          <a:noFill/>
          <a:ln w="9525">
            <a:noFill/>
            <a:miter lim="800000"/>
            <a:headEnd/>
            <a:tailEnd/>
          </a:ln>
        </p:spPr>
        <p:txBody>
          <a:bodyPr>
            <a:spAutoFit/>
          </a:bodyPr>
          <a:lstStyle/>
          <a:p>
            <a:pPr algn="ctr">
              <a:spcBef>
                <a:spcPct val="50000"/>
              </a:spcBef>
            </a:pPr>
            <a:r>
              <a:rPr lang="en-US" altLang="zh-CN" sz="2400" b="1">
                <a:solidFill>
                  <a:srgbClr val="080808"/>
                </a:solidFill>
              </a:rPr>
              <a:t>3</a:t>
            </a:r>
          </a:p>
        </p:txBody>
      </p:sp>
      <p:sp>
        <p:nvSpPr>
          <p:cNvPr id="16422" name="Rectangle 38"/>
          <p:cNvSpPr>
            <a:spLocks noGrp="1" noChangeArrowheads="1"/>
          </p:cNvSpPr>
          <p:nvPr>
            <p:ph type="title"/>
          </p:nvPr>
        </p:nvSpPr>
        <p:spPr>
          <a:xfrm>
            <a:off x="1219200" y="228600"/>
            <a:ext cx="7924800" cy="838200"/>
          </a:xfrm>
        </p:spPr>
        <p:txBody>
          <a:bodyPr/>
          <a:lstStyle/>
          <a:p>
            <a:pPr>
              <a:defRPr/>
            </a:pPr>
            <a:r>
              <a:rPr lang="en-US" altLang="zh-CN" dirty="0" smtClean="0"/>
              <a:t>5.4</a:t>
            </a:r>
            <a:r>
              <a:rPr lang="zh-CN" altLang="en-US" dirty="0" smtClean="0"/>
              <a:t>第三方网上支付平台监管模式</a:t>
            </a:r>
            <a:endParaRPr lang="en-US" altLang="zh-CN" dirty="0">
              <a:ea typeface="宋体" charset="-122"/>
            </a:endParaRPr>
          </a:p>
        </p:txBody>
      </p:sp>
      <p:sp>
        <p:nvSpPr>
          <p:cNvPr id="40" name="TextBox 39"/>
          <p:cNvSpPr txBox="1"/>
          <p:nvPr/>
        </p:nvSpPr>
        <p:spPr>
          <a:xfrm>
            <a:off x="1130300" y="1266572"/>
            <a:ext cx="7402140" cy="646986"/>
          </a:xfrm>
          <a:prstGeom prst="roundRect">
            <a:avLst/>
          </a:prstGeom>
          <a:solidFill>
            <a:schemeClr val="accent5">
              <a:lumMod val="75000"/>
            </a:schemeClr>
          </a:solidFill>
        </p:spPr>
        <p:txBody>
          <a:bodyPr wrap="square" rtlCol="0">
            <a:spAutoFit/>
          </a:bodyPr>
          <a:lstStyle/>
          <a:p>
            <a:r>
              <a:rPr lang="zh-CN" altLang="en-US" sz="3200" b="1" dirty="0" smtClean="0">
                <a:solidFill>
                  <a:schemeClr val="bg1"/>
                </a:solidFill>
                <a:latin typeface="华文楷体" panose="02010600040101010101" pitchFamily="2" charset="-122"/>
                <a:ea typeface="华文楷体" panose="02010600040101010101" pitchFamily="2" charset="-122"/>
              </a:rPr>
              <a:t>第三方平台支付服务中的管理规范问题</a:t>
            </a:r>
            <a:endParaRPr lang="zh-CN" altLang="en-US" sz="3200" b="1" dirty="0">
              <a:solidFill>
                <a:schemeClr val="bg1"/>
              </a:solidFill>
              <a:latin typeface="华文楷体" panose="02010600040101010101" pitchFamily="2" charset="-122"/>
              <a:ea typeface="华文楷体" panose="02010600040101010101" pitchFamily="2"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457256" cy="838200"/>
          </a:xfrm>
        </p:spPr>
        <p:txBody>
          <a:bodyPr/>
          <a:lstStyle/>
          <a:p>
            <a:r>
              <a:rPr lang="en-US" altLang="zh-CN" sz="3200" dirty="0"/>
              <a:t>5.4</a:t>
            </a:r>
            <a:r>
              <a:rPr lang="zh-CN" altLang="en-US" sz="3200" dirty="0"/>
              <a:t>第三方网上支付平台监管</a:t>
            </a:r>
            <a:r>
              <a:rPr lang="zh-CN" altLang="en-US" sz="3200" dirty="0" smtClean="0"/>
              <a:t>模式</a:t>
            </a:r>
            <a:endParaRPr lang="zh-CN" altLang="en-US" sz="3200" dirty="0"/>
          </a:p>
        </p:txBody>
      </p:sp>
      <p:sp>
        <p:nvSpPr>
          <p:cNvPr id="3" name="MH_Text_1"/>
          <p:cNvSpPr txBox="1"/>
          <p:nvPr>
            <p:custDataLst>
              <p:tags r:id="rId1"/>
            </p:custDataLst>
          </p:nvPr>
        </p:nvSpPr>
        <p:spPr>
          <a:xfrm>
            <a:off x="2935961" y="1805988"/>
            <a:ext cx="5319800" cy="1563865"/>
          </a:xfrm>
          <a:prstGeom prst="rect">
            <a:avLst/>
          </a:prstGeom>
          <a:noFill/>
        </p:spPr>
        <p:txBody>
          <a:bodyPr lIns="0" tIns="0" rIns="0" bIns="0" anchor="ctr">
            <a:noAutofit/>
          </a:bodyPr>
          <a:lstStyle/>
          <a:p>
            <a:pPr eaLnBrk="1" fontAlgn="auto" hangingPunct="1">
              <a:lnSpc>
                <a:spcPct val="130000"/>
              </a:lnSpc>
              <a:spcBef>
                <a:spcPts val="0"/>
              </a:spcBef>
              <a:spcAft>
                <a:spcPts val="0"/>
              </a:spcAft>
              <a:defRPr/>
            </a:pPr>
            <a:r>
              <a:rPr lang="en-US" altLang="zh-CN" sz="1600" kern="0" dirty="0" smtClean="0">
                <a:latin typeface="幼圆" panose="02010509060101010101" pitchFamily="49" charset="-122"/>
                <a:ea typeface="幼圆" panose="02010509060101010101" pitchFamily="49" charset="-122"/>
              </a:rPr>
              <a:t>1</a:t>
            </a:r>
            <a:r>
              <a:rPr lang="zh-CN" altLang="en-US" sz="1600" kern="0" dirty="0" smtClean="0">
                <a:latin typeface="幼圆" panose="02010509060101010101" pitchFamily="49" charset="-122"/>
                <a:ea typeface="幼圆" panose="02010509060101010101" pitchFamily="49" charset="-122"/>
              </a:rPr>
              <a:t>、银行已经形成完善的盈利模式，而第三方支付的盈利能力尚不强；</a:t>
            </a:r>
            <a:endParaRPr lang="en-US" altLang="zh-CN" sz="1600" kern="0" dirty="0" smtClean="0">
              <a:latin typeface="幼圆" panose="02010509060101010101" pitchFamily="49" charset="-122"/>
              <a:ea typeface="幼圆" panose="02010509060101010101" pitchFamily="49" charset="-122"/>
            </a:endParaRPr>
          </a:p>
          <a:p>
            <a:pPr eaLnBrk="1" fontAlgn="auto" hangingPunct="1">
              <a:lnSpc>
                <a:spcPct val="130000"/>
              </a:lnSpc>
              <a:spcBef>
                <a:spcPts val="0"/>
              </a:spcBef>
              <a:spcAft>
                <a:spcPts val="0"/>
              </a:spcAft>
              <a:defRPr/>
            </a:pPr>
            <a:r>
              <a:rPr lang="en-US" altLang="zh-CN" sz="1600" kern="0" dirty="0" smtClean="0">
                <a:latin typeface="幼圆" panose="02010509060101010101" pitchFamily="49" charset="-122"/>
                <a:ea typeface="幼圆" panose="02010509060101010101" pitchFamily="49" charset="-122"/>
              </a:rPr>
              <a:t>2</a:t>
            </a:r>
            <a:r>
              <a:rPr lang="zh-CN" altLang="en-US" sz="1600" kern="0" dirty="0" smtClean="0">
                <a:latin typeface="幼圆" panose="02010509060101010101" pitchFamily="49" charset="-122"/>
                <a:ea typeface="幼圆" panose="02010509060101010101" pitchFamily="49" charset="-122"/>
              </a:rPr>
              <a:t>、银行的专业性质较强，第三方支付归根结底还是在依附着银行生存；</a:t>
            </a:r>
            <a:endParaRPr lang="en-US" altLang="zh-CN" sz="1600" kern="0" dirty="0" smtClean="0">
              <a:latin typeface="幼圆" panose="02010509060101010101" pitchFamily="49" charset="-122"/>
              <a:ea typeface="幼圆" panose="02010509060101010101" pitchFamily="49" charset="-122"/>
            </a:endParaRPr>
          </a:p>
          <a:p>
            <a:pPr eaLnBrk="1" fontAlgn="auto" hangingPunct="1">
              <a:lnSpc>
                <a:spcPct val="130000"/>
              </a:lnSpc>
              <a:spcBef>
                <a:spcPts val="0"/>
              </a:spcBef>
              <a:spcAft>
                <a:spcPts val="0"/>
              </a:spcAft>
              <a:defRPr/>
            </a:pPr>
            <a:r>
              <a:rPr lang="en-US" altLang="zh-CN" sz="1600" kern="0" dirty="0" smtClean="0">
                <a:latin typeface="幼圆" panose="02010509060101010101" pitchFamily="49" charset="-122"/>
                <a:ea typeface="幼圆" panose="02010509060101010101" pitchFamily="49" charset="-122"/>
              </a:rPr>
              <a:t>3</a:t>
            </a:r>
            <a:r>
              <a:rPr lang="zh-CN" altLang="en-US" sz="1600" kern="0" dirty="0" smtClean="0">
                <a:latin typeface="幼圆" panose="02010509060101010101" pitchFamily="49" charset="-122"/>
                <a:ea typeface="幼圆" panose="02010509060101010101" pitchFamily="49" charset="-122"/>
              </a:rPr>
              <a:t>、与第三方支付相比，银行的公信力较好、安全性较高</a:t>
            </a:r>
            <a:endParaRPr lang="en-US" altLang="zh-CN" sz="1600" kern="0" dirty="0">
              <a:latin typeface="幼圆" panose="02010509060101010101" pitchFamily="49" charset="-122"/>
              <a:ea typeface="幼圆" panose="02010509060101010101" pitchFamily="49" charset="-122"/>
            </a:endParaRPr>
          </a:p>
        </p:txBody>
      </p:sp>
      <p:sp>
        <p:nvSpPr>
          <p:cNvPr id="4" name="MH_Text_2"/>
          <p:cNvSpPr txBox="1"/>
          <p:nvPr>
            <p:custDataLst>
              <p:tags r:id="rId2"/>
            </p:custDataLst>
          </p:nvPr>
        </p:nvSpPr>
        <p:spPr>
          <a:xfrm>
            <a:off x="1763688" y="4561937"/>
            <a:ext cx="3583940" cy="1370854"/>
          </a:xfrm>
          <a:prstGeom prst="rect">
            <a:avLst/>
          </a:prstGeom>
          <a:noFill/>
        </p:spPr>
        <p:txBody>
          <a:bodyPr lIns="0" tIns="0" rIns="0" bIns="0" anchor="ctr">
            <a:normAutofit/>
          </a:bodyPr>
          <a:lstStyle/>
          <a:p>
            <a:pPr eaLnBrk="1" fontAlgn="auto" hangingPunct="1">
              <a:lnSpc>
                <a:spcPct val="130000"/>
              </a:lnSpc>
              <a:spcBef>
                <a:spcPts val="0"/>
              </a:spcBef>
              <a:spcAft>
                <a:spcPts val="0"/>
              </a:spcAft>
              <a:defRPr/>
            </a:pPr>
            <a:r>
              <a:rPr lang="en-US" altLang="zh-CN" sz="1600" kern="0" dirty="0" smtClean="0">
                <a:latin typeface="幼圆" panose="02010509060101010101" pitchFamily="49" charset="-122"/>
                <a:ea typeface="幼圆" panose="02010509060101010101" pitchFamily="49" charset="-122"/>
              </a:rPr>
              <a:t>1</a:t>
            </a:r>
            <a:r>
              <a:rPr lang="zh-CN" altLang="en-US" sz="1600" kern="0" dirty="0" smtClean="0">
                <a:latin typeface="幼圆" panose="02010509060101010101" pitchFamily="49" charset="-122"/>
                <a:ea typeface="幼圆" panose="02010509060101010101" pitchFamily="49" charset="-122"/>
              </a:rPr>
              <a:t>、独立、公正的第三方支付平台；</a:t>
            </a:r>
            <a:endParaRPr lang="en-US" altLang="zh-CN" sz="1600" kern="0" dirty="0" smtClean="0">
              <a:latin typeface="幼圆" panose="02010509060101010101" pitchFamily="49" charset="-122"/>
              <a:ea typeface="幼圆" panose="02010509060101010101" pitchFamily="49" charset="-122"/>
            </a:endParaRPr>
          </a:p>
          <a:p>
            <a:pPr eaLnBrk="1" fontAlgn="auto" hangingPunct="1">
              <a:lnSpc>
                <a:spcPct val="130000"/>
              </a:lnSpc>
              <a:spcBef>
                <a:spcPts val="0"/>
              </a:spcBef>
              <a:spcAft>
                <a:spcPts val="0"/>
              </a:spcAft>
              <a:defRPr/>
            </a:pPr>
            <a:r>
              <a:rPr lang="en-US" altLang="zh-CN" sz="1600" kern="0" dirty="0" smtClean="0">
                <a:latin typeface="幼圆" panose="02010509060101010101" pitchFamily="49" charset="-122"/>
                <a:ea typeface="幼圆" panose="02010509060101010101" pitchFamily="49" charset="-122"/>
              </a:rPr>
              <a:t>2</a:t>
            </a:r>
            <a:r>
              <a:rPr lang="zh-CN" altLang="en-US" sz="1600" kern="0" dirty="0" smtClean="0">
                <a:latin typeface="幼圆" panose="02010509060101010101" pitchFamily="49" charset="-122"/>
                <a:ea typeface="幼圆" panose="02010509060101010101" pitchFamily="49" charset="-122"/>
              </a:rPr>
              <a:t>、快捷方便的小额支付工具；</a:t>
            </a:r>
            <a:endParaRPr lang="en-US" altLang="zh-CN" sz="1600" kern="0" dirty="0" smtClean="0">
              <a:latin typeface="幼圆" panose="02010509060101010101" pitchFamily="49" charset="-122"/>
              <a:ea typeface="幼圆" panose="02010509060101010101" pitchFamily="49" charset="-122"/>
            </a:endParaRPr>
          </a:p>
          <a:p>
            <a:pPr eaLnBrk="1" fontAlgn="auto" hangingPunct="1">
              <a:lnSpc>
                <a:spcPct val="130000"/>
              </a:lnSpc>
              <a:spcBef>
                <a:spcPts val="0"/>
              </a:spcBef>
              <a:spcAft>
                <a:spcPts val="0"/>
              </a:spcAft>
              <a:defRPr/>
            </a:pPr>
            <a:r>
              <a:rPr lang="en-US" altLang="zh-CN" sz="1600" kern="0" dirty="0" smtClean="0">
                <a:latin typeface="幼圆" panose="02010509060101010101" pitchFamily="49" charset="-122"/>
                <a:ea typeface="幼圆" panose="02010509060101010101" pitchFamily="49" charset="-122"/>
              </a:rPr>
              <a:t>3</a:t>
            </a:r>
            <a:r>
              <a:rPr lang="zh-CN" altLang="en-US" sz="1600" kern="0" dirty="0" smtClean="0">
                <a:latin typeface="幼圆" panose="02010509060101010101" pitchFamily="49" charset="-122"/>
                <a:ea typeface="幼圆" panose="02010509060101010101" pitchFamily="49" charset="-122"/>
              </a:rPr>
              <a:t>、利润低、成本低的支付手段。</a:t>
            </a:r>
            <a:endParaRPr lang="en-US" altLang="zh-CN" sz="1600" kern="0" dirty="0">
              <a:latin typeface="幼圆" panose="02010509060101010101" pitchFamily="49" charset="-122"/>
              <a:ea typeface="幼圆" panose="02010509060101010101" pitchFamily="49" charset="-122"/>
            </a:endParaRPr>
          </a:p>
        </p:txBody>
      </p:sp>
      <p:sp>
        <p:nvSpPr>
          <p:cNvPr id="5" name="MH_SubTitle_2"/>
          <p:cNvSpPr/>
          <p:nvPr>
            <p:custDataLst>
              <p:tags r:id="rId3"/>
            </p:custDataLst>
          </p:nvPr>
        </p:nvSpPr>
        <p:spPr>
          <a:xfrm>
            <a:off x="5595861" y="3773578"/>
            <a:ext cx="2317799" cy="2307282"/>
          </a:xfrm>
          <a:prstGeom prst="rect">
            <a:avLst/>
          </a:prstGeom>
          <a:solidFill>
            <a:srgbClr val="89CE3E"/>
          </a:solidFill>
          <a:ln w="25400" cap="flat" cmpd="sng" algn="ctr">
            <a:noFill/>
            <a:prstDash val="solid"/>
          </a:ln>
          <a:effectLst/>
        </p:spPr>
        <p:txBody>
          <a:bodyPr lIns="0" tIns="252000" rIns="0" bIns="0" anchor="ctr">
            <a:normAutofit/>
          </a:bodyPr>
          <a:lstStyle/>
          <a:p>
            <a:pPr algn="ctr" eaLnBrk="1" fontAlgn="auto" hangingPunct="1">
              <a:spcBef>
                <a:spcPts val="0"/>
              </a:spcBef>
              <a:spcAft>
                <a:spcPts val="0"/>
              </a:spcAft>
              <a:defRPr/>
            </a:pPr>
            <a:r>
              <a:rPr lang="zh-CN" altLang="en-US" sz="2000" kern="0" dirty="0" smtClean="0">
                <a:solidFill>
                  <a:srgbClr val="FFFFFF"/>
                </a:solidFill>
                <a:latin typeface="Calibri"/>
                <a:ea typeface="微软雅黑" panose="020B0503020204020204" pitchFamily="34" charset="-122"/>
              </a:rPr>
              <a:t>第三方支付相对于银行有哪些优势</a:t>
            </a:r>
            <a:endParaRPr lang="zh-CN" altLang="en-US" sz="2000" kern="0" dirty="0">
              <a:solidFill>
                <a:srgbClr val="FFFFFF"/>
              </a:solidFill>
              <a:latin typeface="Calibri"/>
              <a:ea typeface="微软雅黑" panose="020B0503020204020204" pitchFamily="34" charset="-122"/>
            </a:endParaRPr>
          </a:p>
        </p:txBody>
      </p:sp>
      <p:sp>
        <p:nvSpPr>
          <p:cNvPr id="6" name="MH_Other_1"/>
          <p:cNvSpPr/>
          <p:nvPr>
            <p:custDataLst>
              <p:tags r:id="rId4"/>
            </p:custDataLst>
          </p:nvPr>
        </p:nvSpPr>
        <p:spPr>
          <a:xfrm>
            <a:off x="4932040" y="3565665"/>
            <a:ext cx="1588514" cy="1155354"/>
          </a:xfrm>
          <a:custGeom>
            <a:avLst/>
            <a:gdLst>
              <a:gd name="connsiteX0" fmla="*/ 0 w 1152128"/>
              <a:gd name="connsiteY0" fmla="*/ 0 h 503200"/>
              <a:gd name="connsiteX1" fmla="*/ 1152128 w 1152128"/>
              <a:gd name="connsiteY1" fmla="*/ 0 h 503200"/>
              <a:gd name="connsiteX2" fmla="*/ 1152128 w 1152128"/>
              <a:gd name="connsiteY2" fmla="*/ 503200 h 503200"/>
              <a:gd name="connsiteX3" fmla="*/ 0 w 1152128"/>
              <a:gd name="connsiteY3" fmla="*/ 503200 h 503200"/>
              <a:gd name="connsiteX4" fmla="*/ 0 w 1152128"/>
              <a:gd name="connsiteY4" fmla="*/ 0 h 503200"/>
              <a:gd name="connsiteX0" fmla="*/ 0 w 1152128"/>
              <a:gd name="connsiteY0" fmla="*/ 0 h 503200"/>
              <a:gd name="connsiteX1" fmla="*/ 1152128 w 1152128"/>
              <a:gd name="connsiteY1" fmla="*/ 0 h 503200"/>
              <a:gd name="connsiteX2" fmla="*/ 1152128 w 1152128"/>
              <a:gd name="connsiteY2" fmla="*/ 300000 h 503200"/>
              <a:gd name="connsiteX3" fmla="*/ 0 w 1152128"/>
              <a:gd name="connsiteY3" fmla="*/ 503200 h 503200"/>
              <a:gd name="connsiteX4" fmla="*/ 0 w 1152128"/>
              <a:gd name="connsiteY4" fmla="*/ 0 h 50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128" h="503200">
                <a:moveTo>
                  <a:pt x="0" y="0"/>
                </a:moveTo>
                <a:lnTo>
                  <a:pt x="1152128" y="0"/>
                </a:lnTo>
                <a:lnTo>
                  <a:pt x="1152128" y="300000"/>
                </a:lnTo>
                <a:lnTo>
                  <a:pt x="0" y="503200"/>
                </a:lnTo>
                <a:lnTo>
                  <a:pt x="0" y="0"/>
                </a:lnTo>
                <a:close/>
              </a:path>
            </a:pathLst>
          </a:custGeom>
          <a:solidFill>
            <a:srgbClr val="53C0EB"/>
          </a:solidFill>
          <a:ln w="25400" cap="flat" cmpd="sng" algn="ctr">
            <a:noFill/>
            <a:prstDash val="solid"/>
          </a:ln>
          <a:effectLst/>
        </p:spPr>
        <p:txBody>
          <a:bodyPr lIns="0" tIns="0" rIns="0" bIns="144000" anchor="ctr"/>
          <a:lstStyle/>
          <a:p>
            <a:pPr algn="ctr" eaLnBrk="1" fontAlgn="auto" hangingPunct="1">
              <a:spcBef>
                <a:spcPts val="0"/>
              </a:spcBef>
              <a:spcAft>
                <a:spcPts val="0"/>
              </a:spcAft>
              <a:defRPr/>
            </a:pPr>
            <a:r>
              <a:rPr lang="en-US" altLang="zh-CN" sz="2800" kern="0" dirty="0">
                <a:solidFill>
                  <a:srgbClr val="FFFFFF"/>
                </a:solidFill>
                <a:latin typeface="Californian FB" pitchFamily="18" charset="0"/>
                <a:ea typeface="微软雅黑" pitchFamily="34" charset="-122"/>
              </a:rPr>
              <a:t>02</a:t>
            </a:r>
            <a:endParaRPr lang="zh-CN" altLang="en-US" sz="2800" kern="0" dirty="0">
              <a:solidFill>
                <a:srgbClr val="FFFFFF"/>
              </a:solidFill>
              <a:latin typeface="Californian FB" pitchFamily="18" charset="0"/>
              <a:ea typeface="微软雅黑" pitchFamily="34" charset="-122"/>
            </a:endParaRPr>
          </a:p>
        </p:txBody>
      </p:sp>
      <p:sp>
        <p:nvSpPr>
          <p:cNvPr id="7" name="MH_SubTitle_1"/>
          <p:cNvSpPr/>
          <p:nvPr>
            <p:custDataLst>
              <p:tags r:id="rId5"/>
            </p:custDataLst>
          </p:nvPr>
        </p:nvSpPr>
        <p:spPr>
          <a:xfrm>
            <a:off x="457819" y="1805988"/>
            <a:ext cx="2317799" cy="2307282"/>
          </a:xfrm>
          <a:prstGeom prst="rect">
            <a:avLst/>
          </a:prstGeom>
          <a:solidFill>
            <a:srgbClr val="89CE3E"/>
          </a:solidFill>
          <a:ln w="25400" cap="flat" cmpd="sng" algn="ctr">
            <a:noFill/>
            <a:prstDash val="solid"/>
          </a:ln>
          <a:effectLst/>
        </p:spPr>
        <p:txBody>
          <a:bodyPr lIns="0" tIns="252000" rIns="0" bIns="0" anchor="ctr">
            <a:normAutofit/>
          </a:bodyPr>
          <a:lstStyle/>
          <a:p>
            <a:pPr algn="ctr" eaLnBrk="1" fontAlgn="auto" hangingPunct="1">
              <a:spcBef>
                <a:spcPts val="0"/>
              </a:spcBef>
              <a:spcAft>
                <a:spcPts val="0"/>
              </a:spcAft>
              <a:defRPr/>
            </a:pPr>
            <a:r>
              <a:rPr lang="zh-CN" altLang="en-US" sz="2000" kern="0" dirty="0" smtClean="0">
                <a:solidFill>
                  <a:srgbClr val="FFFFFF"/>
                </a:solidFill>
                <a:latin typeface="Calibri"/>
                <a:ea typeface="微软雅黑" panose="020B0503020204020204" pitchFamily="34" charset="-122"/>
              </a:rPr>
              <a:t>银行相对于第三方支付有哪些优势</a:t>
            </a:r>
            <a:endParaRPr lang="zh-CN" altLang="en-US" sz="2000" kern="0" dirty="0">
              <a:solidFill>
                <a:srgbClr val="FFFFFF"/>
              </a:solidFill>
              <a:latin typeface="Calibri"/>
              <a:ea typeface="微软雅黑" panose="020B0503020204020204" pitchFamily="34" charset="-122"/>
            </a:endParaRPr>
          </a:p>
        </p:txBody>
      </p:sp>
      <p:sp>
        <p:nvSpPr>
          <p:cNvPr id="8" name="MH_Other_2"/>
          <p:cNvSpPr/>
          <p:nvPr>
            <p:custDataLst>
              <p:tags r:id="rId6"/>
            </p:custDataLst>
          </p:nvPr>
        </p:nvSpPr>
        <p:spPr>
          <a:xfrm>
            <a:off x="1357441" y="1412776"/>
            <a:ext cx="1585863" cy="1151928"/>
          </a:xfrm>
          <a:custGeom>
            <a:avLst/>
            <a:gdLst>
              <a:gd name="connsiteX0" fmla="*/ 0 w 1152128"/>
              <a:gd name="connsiteY0" fmla="*/ 0 h 503200"/>
              <a:gd name="connsiteX1" fmla="*/ 1152128 w 1152128"/>
              <a:gd name="connsiteY1" fmla="*/ 0 h 503200"/>
              <a:gd name="connsiteX2" fmla="*/ 1152128 w 1152128"/>
              <a:gd name="connsiteY2" fmla="*/ 503200 h 503200"/>
              <a:gd name="connsiteX3" fmla="*/ 0 w 1152128"/>
              <a:gd name="connsiteY3" fmla="*/ 503200 h 503200"/>
              <a:gd name="connsiteX4" fmla="*/ 0 w 1152128"/>
              <a:gd name="connsiteY4" fmla="*/ 0 h 503200"/>
              <a:gd name="connsiteX0" fmla="*/ 0 w 1152128"/>
              <a:gd name="connsiteY0" fmla="*/ 0 h 503200"/>
              <a:gd name="connsiteX1" fmla="*/ 1152128 w 1152128"/>
              <a:gd name="connsiteY1" fmla="*/ 0 h 503200"/>
              <a:gd name="connsiteX2" fmla="*/ 1152128 w 1152128"/>
              <a:gd name="connsiteY2" fmla="*/ 300000 h 503200"/>
              <a:gd name="connsiteX3" fmla="*/ 0 w 1152128"/>
              <a:gd name="connsiteY3" fmla="*/ 503200 h 503200"/>
              <a:gd name="connsiteX4" fmla="*/ 0 w 1152128"/>
              <a:gd name="connsiteY4" fmla="*/ 0 h 50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128" h="503200">
                <a:moveTo>
                  <a:pt x="0" y="0"/>
                </a:moveTo>
                <a:lnTo>
                  <a:pt x="1152128" y="0"/>
                </a:lnTo>
                <a:lnTo>
                  <a:pt x="1152128" y="300000"/>
                </a:lnTo>
                <a:lnTo>
                  <a:pt x="0" y="503200"/>
                </a:lnTo>
                <a:lnTo>
                  <a:pt x="0" y="0"/>
                </a:lnTo>
                <a:close/>
              </a:path>
            </a:pathLst>
          </a:custGeom>
          <a:solidFill>
            <a:srgbClr val="53C0EB"/>
          </a:solidFill>
          <a:ln w="25400" cap="flat" cmpd="sng" algn="ctr">
            <a:noFill/>
            <a:prstDash val="solid"/>
          </a:ln>
          <a:effectLst/>
        </p:spPr>
        <p:txBody>
          <a:bodyPr lIns="0" tIns="0" rIns="0" bIns="144000" anchor="ctr"/>
          <a:lstStyle/>
          <a:p>
            <a:pPr algn="ctr" eaLnBrk="1" fontAlgn="auto" hangingPunct="1">
              <a:spcBef>
                <a:spcPts val="0"/>
              </a:spcBef>
              <a:spcAft>
                <a:spcPts val="0"/>
              </a:spcAft>
              <a:defRPr/>
            </a:pPr>
            <a:r>
              <a:rPr lang="en-US" altLang="zh-CN" sz="2800" kern="0" dirty="0">
                <a:solidFill>
                  <a:srgbClr val="FFFFFF"/>
                </a:solidFill>
                <a:latin typeface="Californian FB" pitchFamily="18" charset="0"/>
                <a:ea typeface="微软雅黑" pitchFamily="34" charset="-122"/>
              </a:rPr>
              <a:t>01</a:t>
            </a:r>
            <a:endParaRPr lang="zh-CN" altLang="en-US" sz="2800" kern="0" dirty="0">
              <a:solidFill>
                <a:srgbClr val="FFFFFF"/>
              </a:solidFill>
              <a:latin typeface="Californian FB" pitchFamily="18" charset="0"/>
              <a:ea typeface="微软雅黑" pitchFamily="34" charset="-122"/>
            </a:endParaRPr>
          </a:p>
        </p:txBody>
      </p:sp>
    </p:spTree>
    <p:extLst>
      <p:ext uri="{BB962C8B-B14F-4D97-AF65-F5344CB8AC3E}">
        <p14:creationId xmlns:p14="http://schemas.microsoft.com/office/powerpoint/2010/main" val="19927882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457256" cy="838200"/>
          </a:xfrm>
        </p:spPr>
        <p:txBody>
          <a:bodyPr/>
          <a:lstStyle/>
          <a:p>
            <a:r>
              <a:rPr lang="en-US" altLang="zh-CN" sz="3200" dirty="0"/>
              <a:t>5.4</a:t>
            </a:r>
            <a:r>
              <a:rPr lang="zh-CN" altLang="en-US" sz="3200" dirty="0"/>
              <a:t>第三方网上支付平台监管</a:t>
            </a:r>
            <a:r>
              <a:rPr lang="zh-CN" altLang="en-US" sz="3200" dirty="0" smtClean="0"/>
              <a:t>模式</a:t>
            </a:r>
            <a:endParaRPr lang="zh-CN" altLang="en-US" sz="3200" dirty="0"/>
          </a:p>
        </p:txBody>
      </p:sp>
      <p:cxnSp>
        <p:nvCxnSpPr>
          <p:cNvPr id="9" name="MH_Other_1"/>
          <p:cNvCxnSpPr>
            <a:cxnSpLocks noChangeShapeType="1"/>
          </p:cNvCxnSpPr>
          <p:nvPr>
            <p:custDataLst>
              <p:tags r:id="rId1"/>
            </p:custDataLst>
          </p:nvPr>
        </p:nvCxnSpPr>
        <p:spPr bwMode="auto">
          <a:xfrm>
            <a:off x="3492500" y="4409083"/>
            <a:ext cx="2008188" cy="0"/>
          </a:xfrm>
          <a:prstGeom prst="straightConnector1">
            <a:avLst/>
          </a:prstGeom>
          <a:noFill/>
          <a:ln w="6350" cap="rnd" algn="ctr">
            <a:solidFill>
              <a:srgbClr val="A8ABB8"/>
            </a:solidFill>
            <a:prstDash val="sysDash"/>
            <a:miter lim="800000"/>
            <a:headEnd type="triangle" w="med" len="med"/>
            <a:tailEnd type="triangle" w="med" len="med"/>
          </a:ln>
          <a:extLst>
            <a:ext uri="{909E8E84-426E-40DD-AFC4-6F175D3DCCD1}">
              <a14:hiddenFill xmlns:a14="http://schemas.microsoft.com/office/drawing/2010/main">
                <a:noFill/>
              </a14:hiddenFill>
            </a:ext>
          </a:extLst>
        </p:spPr>
      </p:cxnSp>
      <p:sp>
        <p:nvSpPr>
          <p:cNvPr id="10" name="MH_SubTitle_1"/>
          <p:cNvSpPr/>
          <p:nvPr>
            <p:custDataLst>
              <p:tags r:id="rId2"/>
            </p:custDataLst>
          </p:nvPr>
        </p:nvSpPr>
        <p:spPr>
          <a:xfrm>
            <a:off x="1475656" y="3124200"/>
            <a:ext cx="3036019" cy="664840"/>
          </a:xfrm>
          <a:prstGeom prst="roundRect">
            <a:avLst/>
          </a:prstGeom>
          <a:solidFill>
            <a:srgbClr val="B3D620"/>
          </a:solidFill>
          <a:ln w="12700" cap="flat" cmpd="sng" algn="ctr">
            <a:noFill/>
            <a:prstDash val="solid"/>
            <a:miter lim="800000"/>
          </a:ln>
          <a:effectLst/>
        </p:spPr>
        <p:txBody>
          <a:bodyPr anchor="ctr">
            <a:noAutofit/>
          </a:bodyPr>
          <a:lstStyle/>
          <a:p>
            <a:pPr algn="ctr" eaLnBrk="1" fontAlgn="auto" hangingPunct="1">
              <a:spcBef>
                <a:spcPts val="0"/>
              </a:spcBef>
              <a:spcAft>
                <a:spcPts val="0"/>
              </a:spcAft>
              <a:defRPr/>
            </a:pPr>
            <a:r>
              <a:rPr lang="zh-CN" altLang="en-US" b="1" kern="0" dirty="0" smtClean="0">
                <a:solidFill>
                  <a:srgbClr val="FFFFFF"/>
                </a:solidFill>
                <a:latin typeface="华文楷体" panose="02010600040101010101" pitchFamily="2" charset="-122"/>
                <a:ea typeface="华文楷体" panose="02010600040101010101" pitchFamily="2" charset="-122"/>
              </a:rPr>
              <a:t>商业银行对第三方支付</a:t>
            </a:r>
            <a:endParaRPr lang="en-US" altLang="zh-CN" b="1" kern="0" dirty="0" smtClean="0">
              <a:solidFill>
                <a:srgbClr val="FFFFFF"/>
              </a:solidFill>
              <a:latin typeface="华文楷体" panose="02010600040101010101" pitchFamily="2" charset="-122"/>
              <a:ea typeface="华文楷体" panose="02010600040101010101" pitchFamily="2" charset="-122"/>
            </a:endParaRPr>
          </a:p>
          <a:p>
            <a:pPr algn="ctr" eaLnBrk="1" fontAlgn="auto" hangingPunct="1">
              <a:spcBef>
                <a:spcPts val="0"/>
              </a:spcBef>
              <a:spcAft>
                <a:spcPts val="0"/>
              </a:spcAft>
              <a:defRPr/>
            </a:pPr>
            <a:r>
              <a:rPr lang="zh-CN" altLang="en-US" b="1" kern="0" dirty="0" smtClean="0">
                <a:solidFill>
                  <a:srgbClr val="FFFFFF"/>
                </a:solidFill>
                <a:latin typeface="华文楷体" panose="02010600040101010101" pitchFamily="2" charset="-122"/>
                <a:ea typeface="华文楷体" panose="02010600040101010101" pitchFamily="2" charset="-122"/>
              </a:rPr>
              <a:t>的积极作用</a:t>
            </a:r>
            <a:r>
              <a:rPr lang="en-US" altLang="zh-CN" b="1" kern="0" dirty="0" smtClean="0">
                <a:solidFill>
                  <a:srgbClr val="FFFFFF"/>
                </a:solidFill>
                <a:latin typeface="华文楷体" panose="02010600040101010101" pitchFamily="2" charset="-122"/>
                <a:ea typeface="华文楷体" panose="02010600040101010101" pitchFamily="2" charset="-122"/>
              </a:rPr>
              <a:t> </a:t>
            </a:r>
            <a:endParaRPr lang="zh-CN" altLang="en-US" b="1" kern="0" dirty="0">
              <a:solidFill>
                <a:srgbClr val="FFFFFF"/>
              </a:solidFill>
              <a:latin typeface="华文楷体" panose="02010600040101010101" pitchFamily="2" charset="-122"/>
              <a:ea typeface="华文楷体" panose="02010600040101010101" pitchFamily="2" charset="-122"/>
            </a:endParaRPr>
          </a:p>
        </p:txBody>
      </p:sp>
      <p:sp>
        <p:nvSpPr>
          <p:cNvPr id="11" name="MH_SubTitle_2"/>
          <p:cNvSpPr/>
          <p:nvPr>
            <p:custDataLst>
              <p:tags r:id="rId3"/>
            </p:custDataLst>
          </p:nvPr>
        </p:nvSpPr>
        <p:spPr>
          <a:xfrm>
            <a:off x="4511675" y="3124200"/>
            <a:ext cx="2940645" cy="664840"/>
          </a:xfrm>
          <a:prstGeom prst="roundRect">
            <a:avLst/>
          </a:prstGeom>
          <a:solidFill>
            <a:srgbClr val="45C1A4"/>
          </a:solidFill>
          <a:ln w="12700" cap="flat" cmpd="sng" algn="ctr">
            <a:noFill/>
            <a:prstDash val="solid"/>
            <a:miter lim="800000"/>
          </a:ln>
          <a:effectLst/>
        </p:spPr>
        <p:txBody>
          <a:bodyPr anchor="ctr">
            <a:noAutofit/>
          </a:bodyPr>
          <a:lstStyle/>
          <a:p>
            <a:pPr algn="ctr" eaLnBrk="1" fontAlgn="auto" hangingPunct="1">
              <a:spcBef>
                <a:spcPts val="0"/>
              </a:spcBef>
              <a:spcAft>
                <a:spcPts val="0"/>
              </a:spcAft>
              <a:defRPr/>
            </a:pPr>
            <a:r>
              <a:rPr lang="zh-CN" altLang="en-US" b="1" kern="0" dirty="0" smtClean="0">
                <a:solidFill>
                  <a:srgbClr val="FFFFFF"/>
                </a:solidFill>
                <a:latin typeface="华文楷体" panose="02010600040101010101" pitchFamily="2" charset="-122"/>
                <a:ea typeface="华文楷体" panose="02010600040101010101" pitchFamily="2" charset="-122"/>
              </a:rPr>
              <a:t>第三方支付平台对商业银行的积极作用</a:t>
            </a:r>
            <a:r>
              <a:rPr lang="en-US" altLang="zh-CN" b="1" kern="0" dirty="0" smtClean="0">
                <a:solidFill>
                  <a:srgbClr val="FFFFFF"/>
                </a:solidFill>
                <a:latin typeface="华文楷体" panose="02010600040101010101" pitchFamily="2" charset="-122"/>
                <a:ea typeface="华文楷体" panose="02010600040101010101" pitchFamily="2" charset="-122"/>
              </a:rPr>
              <a:t> </a:t>
            </a:r>
            <a:endParaRPr lang="zh-CN" altLang="en-US" b="1" kern="0" dirty="0">
              <a:solidFill>
                <a:srgbClr val="FFFFFF"/>
              </a:solidFill>
              <a:latin typeface="华文楷体" panose="02010600040101010101" pitchFamily="2" charset="-122"/>
              <a:ea typeface="华文楷体" panose="02010600040101010101" pitchFamily="2" charset="-122"/>
            </a:endParaRPr>
          </a:p>
        </p:txBody>
      </p:sp>
      <p:cxnSp>
        <p:nvCxnSpPr>
          <p:cNvPr id="12" name="MH_Other_2"/>
          <p:cNvCxnSpPr>
            <a:cxnSpLocks noChangeShapeType="1"/>
          </p:cNvCxnSpPr>
          <p:nvPr>
            <p:custDataLst>
              <p:tags r:id="rId4"/>
            </p:custDataLst>
          </p:nvPr>
        </p:nvCxnSpPr>
        <p:spPr bwMode="auto">
          <a:xfrm>
            <a:off x="3492500" y="4955183"/>
            <a:ext cx="2008188" cy="0"/>
          </a:xfrm>
          <a:prstGeom prst="straightConnector1">
            <a:avLst/>
          </a:prstGeom>
          <a:noFill/>
          <a:ln w="6350" cap="rnd" algn="ctr">
            <a:solidFill>
              <a:srgbClr val="A8ABB8"/>
            </a:solidFill>
            <a:prstDash val="sysDash"/>
            <a:miter lim="800000"/>
            <a:headEnd type="triangle" w="med" len="med"/>
            <a:tailEnd type="triangle" w="med" len="med"/>
          </a:ln>
          <a:extLst>
            <a:ext uri="{909E8E84-426E-40DD-AFC4-6F175D3DCCD1}">
              <a14:hiddenFill xmlns:a14="http://schemas.microsoft.com/office/drawing/2010/main">
                <a:noFill/>
              </a14:hiddenFill>
            </a:ext>
          </a:extLst>
        </p:spPr>
      </p:cxnSp>
      <p:cxnSp>
        <p:nvCxnSpPr>
          <p:cNvPr id="13" name="MH_Other_3"/>
          <p:cNvCxnSpPr>
            <a:cxnSpLocks noChangeShapeType="1"/>
          </p:cNvCxnSpPr>
          <p:nvPr>
            <p:custDataLst>
              <p:tags r:id="rId5"/>
            </p:custDataLst>
          </p:nvPr>
        </p:nvCxnSpPr>
        <p:spPr bwMode="auto">
          <a:xfrm>
            <a:off x="3492500" y="5501283"/>
            <a:ext cx="2008188" cy="0"/>
          </a:xfrm>
          <a:prstGeom prst="straightConnector1">
            <a:avLst/>
          </a:prstGeom>
          <a:noFill/>
          <a:ln w="6350" cap="rnd" algn="ctr">
            <a:solidFill>
              <a:srgbClr val="A8ABB8"/>
            </a:solidFill>
            <a:prstDash val="sysDash"/>
            <a:miter lim="800000"/>
            <a:headEnd type="triangle" w="med" len="med"/>
            <a:tailEnd type="triangle" w="med" len="med"/>
          </a:ln>
          <a:extLst>
            <a:ext uri="{909E8E84-426E-40DD-AFC4-6F175D3DCCD1}">
              <a14:hiddenFill xmlns:a14="http://schemas.microsoft.com/office/drawing/2010/main">
                <a:noFill/>
              </a14:hiddenFill>
            </a:ext>
          </a:extLst>
        </p:spPr>
      </p:cxnSp>
      <p:pic>
        <p:nvPicPr>
          <p:cNvPr id="14" name="MH_Other_5"/>
          <p:cNvPicPr>
            <a:picLocks noChangeAspect="1"/>
          </p:cNvPicPr>
          <p:nvPr>
            <p:custDataLst>
              <p:tags r:id="rId6"/>
            </p:custDataLst>
          </p:nvPr>
        </p:nvPicPr>
        <p:blipFill>
          <a:blip r:embed="rId15"/>
          <a:srcRect/>
          <a:stretch>
            <a:fillRect/>
          </a:stretch>
        </p:blipFill>
        <p:spPr bwMode="auto">
          <a:xfrm>
            <a:off x="4083050" y="2898775"/>
            <a:ext cx="827088" cy="3357563"/>
          </a:xfrm>
          <a:prstGeom prst="rect">
            <a:avLst/>
          </a:prstGeom>
          <a:noFill/>
          <a:ln>
            <a:noFill/>
          </a:ln>
          <a:effectLst>
            <a:outerShdw blurRad="76200" sy="23000" kx="-1199993" algn="bl" rotWithShape="0">
              <a:srgbClr val="000000">
                <a:alpha val="2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MH_Text_1"/>
          <p:cNvSpPr txBox="1">
            <a:spLocks noChangeArrowheads="1"/>
          </p:cNvSpPr>
          <p:nvPr>
            <p:custDataLst>
              <p:tags r:id="rId7"/>
            </p:custDataLst>
          </p:nvPr>
        </p:nvSpPr>
        <p:spPr bwMode="auto">
          <a:xfrm>
            <a:off x="628650" y="4140795"/>
            <a:ext cx="2873375"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Tx/>
              <a:buNone/>
              <a:defRPr/>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资金托管和结算</a:t>
            </a:r>
          </a:p>
        </p:txBody>
      </p:sp>
      <p:sp>
        <p:nvSpPr>
          <p:cNvPr id="16" name="MH_Text_3"/>
          <p:cNvSpPr txBox="1">
            <a:spLocks noChangeArrowheads="1"/>
          </p:cNvSpPr>
          <p:nvPr>
            <p:custDataLst>
              <p:tags r:id="rId8"/>
            </p:custDataLst>
          </p:nvPr>
        </p:nvSpPr>
        <p:spPr bwMode="auto">
          <a:xfrm>
            <a:off x="628650" y="4680545"/>
            <a:ext cx="2873375" cy="54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Tx/>
              <a:buNone/>
              <a:defRPr/>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银行信用</a:t>
            </a:r>
          </a:p>
        </p:txBody>
      </p:sp>
      <p:sp>
        <p:nvSpPr>
          <p:cNvPr id="17" name="MH_Text_5"/>
          <p:cNvSpPr txBox="1">
            <a:spLocks noChangeArrowheads="1"/>
          </p:cNvSpPr>
          <p:nvPr>
            <p:custDataLst>
              <p:tags r:id="rId9"/>
            </p:custDataLst>
          </p:nvPr>
        </p:nvSpPr>
        <p:spPr bwMode="auto">
          <a:xfrm>
            <a:off x="628650" y="5221883"/>
            <a:ext cx="2873375"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r" eaLnBrk="1" hangingPunct="1">
              <a:lnSpc>
                <a:spcPct val="100000"/>
              </a:lnSpc>
              <a:spcBef>
                <a:spcPct val="0"/>
              </a:spcBef>
              <a:buFontTx/>
              <a:buNone/>
              <a:defRPr/>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提供网关</a:t>
            </a:r>
          </a:p>
        </p:txBody>
      </p:sp>
      <p:sp>
        <p:nvSpPr>
          <p:cNvPr id="18" name="MH_Text_6"/>
          <p:cNvSpPr txBox="1">
            <a:spLocks noChangeArrowheads="1"/>
          </p:cNvSpPr>
          <p:nvPr>
            <p:custDataLst>
              <p:tags r:id="rId10"/>
            </p:custDataLst>
          </p:nvPr>
        </p:nvSpPr>
        <p:spPr bwMode="auto">
          <a:xfrm>
            <a:off x="5489575" y="5221883"/>
            <a:ext cx="2873375"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defRPr/>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开拓业务</a:t>
            </a:r>
          </a:p>
        </p:txBody>
      </p:sp>
      <p:sp>
        <p:nvSpPr>
          <p:cNvPr id="19" name="MH_Text_4"/>
          <p:cNvSpPr txBox="1">
            <a:spLocks noChangeArrowheads="1"/>
          </p:cNvSpPr>
          <p:nvPr>
            <p:custDataLst>
              <p:tags r:id="rId11"/>
            </p:custDataLst>
          </p:nvPr>
        </p:nvSpPr>
        <p:spPr bwMode="auto">
          <a:xfrm>
            <a:off x="5489575" y="4680545"/>
            <a:ext cx="2873375" cy="547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defRPr/>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为银行拓展客户</a:t>
            </a:r>
          </a:p>
        </p:txBody>
      </p:sp>
      <p:sp>
        <p:nvSpPr>
          <p:cNvPr id="20" name="MH_Text_2"/>
          <p:cNvSpPr txBox="1">
            <a:spLocks noChangeArrowheads="1"/>
          </p:cNvSpPr>
          <p:nvPr>
            <p:custDataLst>
              <p:tags r:id="rId12"/>
            </p:custDataLst>
          </p:nvPr>
        </p:nvSpPr>
        <p:spPr bwMode="auto">
          <a:xfrm>
            <a:off x="5489575" y="4140795"/>
            <a:ext cx="2873375"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defRPr/>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利润分成</a:t>
            </a:r>
          </a:p>
        </p:txBody>
      </p:sp>
      <p:sp>
        <p:nvSpPr>
          <p:cNvPr id="21" name="TextBox 20"/>
          <p:cNvSpPr txBox="1"/>
          <p:nvPr/>
        </p:nvSpPr>
        <p:spPr>
          <a:xfrm>
            <a:off x="3628480" y="1259460"/>
            <a:ext cx="1872208" cy="646986"/>
          </a:xfrm>
          <a:prstGeom prst="roundRect">
            <a:avLst/>
          </a:prstGeom>
          <a:solidFill>
            <a:schemeClr val="accent5">
              <a:lumMod val="75000"/>
            </a:schemeClr>
          </a:solidFill>
        </p:spPr>
        <p:txBody>
          <a:bodyPr wrap="square" rtlCol="0">
            <a:spAutoFit/>
          </a:bodyPr>
          <a:lstStyle/>
          <a:p>
            <a:r>
              <a:rPr lang="zh-CN" altLang="en-US" sz="3200" b="1" dirty="0" smtClean="0">
                <a:solidFill>
                  <a:schemeClr val="bg1"/>
                </a:solidFill>
                <a:latin typeface="华文楷体" panose="02010600040101010101" pitchFamily="2" charset="-122"/>
                <a:ea typeface="华文楷体" panose="02010600040101010101" pitchFamily="2" charset="-122"/>
              </a:rPr>
              <a:t>合作关系</a:t>
            </a:r>
            <a:endParaRPr lang="zh-CN" altLang="en-US" sz="3200" b="1" dirty="0">
              <a:solidFill>
                <a:schemeClr val="bg1"/>
              </a:solidFill>
              <a:latin typeface="华文楷体" panose="02010600040101010101" pitchFamily="2" charset="-122"/>
              <a:ea typeface="华文楷体" panose="02010600040101010101" pitchFamily="2" charset="-122"/>
            </a:endParaRPr>
          </a:p>
        </p:txBody>
      </p:sp>
      <p:sp>
        <p:nvSpPr>
          <p:cNvPr id="22" name="MH_Desc_1"/>
          <p:cNvSpPr>
            <a:spLocks noChangeArrowheads="1"/>
          </p:cNvSpPr>
          <p:nvPr>
            <p:custDataLst>
              <p:tags r:id="rId13"/>
            </p:custDataLst>
          </p:nvPr>
        </p:nvSpPr>
        <p:spPr bwMode="auto">
          <a:xfrm>
            <a:off x="1035998" y="2050713"/>
            <a:ext cx="7094537"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just" eaLnBrk="1" hangingPunct="1">
              <a:lnSpc>
                <a:spcPct val="130000"/>
              </a:lnSpc>
              <a:spcBef>
                <a:spcPct val="0"/>
              </a:spcBef>
              <a:buFontTx/>
              <a:buNone/>
              <a:defRPr/>
            </a:pPr>
            <a:r>
              <a:rPr lang="zh-CN" altLang="en-US" sz="1600" dirty="0" smtClean="0">
                <a:solidFill>
                  <a:schemeClr val="tx1">
                    <a:lumMod val="75000"/>
                    <a:lumOff val="25000"/>
                  </a:schemeClr>
                </a:solidFill>
                <a:latin typeface="微软雅黑" panose="020B0503020204020204" pitchFamily="34" charset="-122"/>
                <a:ea typeface="微软雅黑" panose="020B0503020204020204" pitchFamily="34" charset="-122"/>
              </a:rPr>
              <a:t>随着人们在网上消费的日趋活跃，第三方支付交易额成倍增加。随着第三方支付的发展与完善，第三方支付与银行业务的重叠也越来越大。他们之间的竞争与合作关系也越来越明显。</a:t>
            </a:r>
          </a:p>
        </p:txBody>
      </p:sp>
    </p:spTree>
    <p:extLst>
      <p:ext uri="{BB962C8B-B14F-4D97-AF65-F5344CB8AC3E}">
        <p14:creationId xmlns:p14="http://schemas.microsoft.com/office/powerpoint/2010/main" val="21024025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457256" cy="838200"/>
          </a:xfrm>
        </p:spPr>
        <p:txBody>
          <a:bodyPr/>
          <a:lstStyle/>
          <a:p>
            <a:r>
              <a:rPr lang="en-US" altLang="zh-CN" sz="3200" dirty="0"/>
              <a:t>5.4</a:t>
            </a:r>
            <a:r>
              <a:rPr lang="zh-CN" altLang="en-US" sz="3200" dirty="0"/>
              <a:t>第三方网上支付平台监管</a:t>
            </a:r>
            <a:r>
              <a:rPr lang="zh-CN" altLang="en-US" sz="3200" dirty="0" smtClean="0"/>
              <a:t>模式</a:t>
            </a:r>
            <a:endParaRPr lang="zh-CN" altLang="en-US" sz="3200" dirty="0"/>
          </a:p>
        </p:txBody>
      </p:sp>
      <p:sp>
        <p:nvSpPr>
          <p:cNvPr id="23" name="MH_Text_2"/>
          <p:cNvSpPr/>
          <p:nvPr>
            <p:custDataLst>
              <p:tags r:id="rId1"/>
            </p:custDataLst>
          </p:nvPr>
        </p:nvSpPr>
        <p:spPr>
          <a:xfrm>
            <a:off x="2944813" y="3562350"/>
            <a:ext cx="4110037" cy="590550"/>
          </a:xfrm>
          <a:custGeom>
            <a:avLst/>
            <a:gdLst>
              <a:gd name="connsiteX0" fmla="*/ 0 w 4110597"/>
              <a:gd name="connsiteY0" fmla="*/ 0 h 590550"/>
              <a:gd name="connsiteX1" fmla="*/ 1171575 w 4110597"/>
              <a:gd name="connsiteY1" fmla="*/ 0 h 590550"/>
              <a:gd name="connsiteX2" fmla="*/ 2846949 w 4110597"/>
              <a:gd name="connsiteY2" fmla="*/ 0 h 590550"/>
              <a:gd name="connsiteX3" fmla="*/ 4018524 w 4110597"/>
              <a:gd name="connsiteY3" fmla="*/ 0 h 590550"/>
              <a:gd name="connsiteX4" fmla="*/ 4110597 w 4110597"/>
              <a:gd name="connsiteY4" fmla="*/ 92073 h 590550"/>
              <a:gd name="connsiteX5" fmla="*/ 4110597 w 4110597"/>
              <a:gd name="connsiteY5" fmla="*/ 498477 h 590550"/>
              <a:gd name="connsiteX6" fmla="*/ 4018524 w 4110597"/>
              <a:gd name="connsiteY6" fmla="*/ 590550 h 590550"/>
              <a:gd name="connsiteX7" fmla="*/ 2846949 w 4110597"/>
              <a:gd name="connsiteY7" fmla="*/ 590550 h 590550"/>
              <a:gd name="connsiteX8" fmla="*/ 1171578 w 4110597"/>
              <a:gd name="connsiteY8" fmla="*/ 590550 h 590550"/>
              <a:gd name="connsiteX9" fmla="*/ 3 w 4110597"/>
              <a:gd name="connsiteY9" fmla="*/ 590550 h 590550"/>
              <a:gd name="connsiteX10" fmla="*/ 8136 w 4110597"/>
              <a:gd name="connsiteY10" fmla="*/ 583839 h 590550"/>
              <a:gd name="connsiteX11" fmla="*/ 127663 w 4110597"/>
              <a:gd name="connsiteY11" fmla="*/ 295276 h 590550"/>
              <a:gd name="connsiteX12" fmla="*/ 8136 w 4110597"/>
              <a:gd name="connsiteY12" fmla="*/ 6713 h 59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10597" h="590550">
                <a:moveTo>
                  <a:pt x="0" y="0"/>
                </a:moveTo>
                <a:lnTo>
                  <a:pt x="1171575" y="0"/>
                </a:lnTo>
                <a:lnTo>
                  <a:pt x="2846949" y="0"/>
                </a:lnTo>
                <a:lnTo>
                  <a:pt x="4018524" y="0"/>
                </a:lnTo>
                <a:cubicBezTo>
                  <a:pt x="4069375" y="0"/>
                  <a:pt x="4110597" y="41222"/>
                  <a:pt x="4110597" y="92073"/>
                </a:cubicBezTo>
                <a:lnTo>
                  <a:pt x="4110597" y="498477"/>
                </a:lnTo>
                <a:cubicBezTo>
                  <a:pt x="4110597" y="549328"/>
                  <a:pt x="4069375" y="590550"/>
                  <a:pt x="4018524" y="590550"/>
                </a:cubicBezTo>
                <a:lnTo>
                  <a:pt x="2846949" y="590550"/>
                </a:lnTo>
                <a:lnTo>
                  <a:pt x="1171578" y="590550"/>
                </a:lnTo>
                <a:lnTo>
                  <a:pt x="3" y="590550"/>
                </a:lnTo>
                <a:lnTo>
                  <a:pt x="8136" y="583839"/>
                </a:lnTo>
                <a:cubicBezTo>
                  <a:pt x="81986" y="509989"/>
                  <a:pt x="127663" y="407967"/>
                  <a:pt x="127663" y="295276"/>
                </a:cubicBezTo>
                <a:cubicBezTo>
                  <a:pt x="127663" y="182585"/>
                  <a:pt x="81986" y="80562"/>
                  <a:pt x="8136" y="6713"/>
                </a:cubicBezTo>
                <a:close/>
              </a:path>
            </a:pathLst>
          </a:custGeom>
          <a:solidFill>
            <a:srgbClr val="F3EFEF"/>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anchor="ctr">
            <a:normAutofit/>
          </a:bodyPr>
          <a:lstStyle/>
          <a:p>
            <a:pPr algn="ctr" eaLnBrk="1" fontAlgn="auto" hangingPunct="1">
              <a:spcBef>
                <a:spcPts val="0"/>
              </a:spcBef>
              <a:spcAft>
                <a:spcPts val="0"/>
              </a:spcAft>
              <a:defRPr/>
            </a:pPr>
            <a:r>
              <a:rPr lang="zh-CN" altLang="en-US" sz="2400" dirty="0" smtClean="0">
                <a:solidFill>
                  <a:srgbClr val="333333"/>
                </a:solidFill>
                <a:ea typeface="微软雅黑" panose="020B0503020204020204" pitchFamily="34" charset="-122"/>
              </a:rPr>
              <a:t>对银行转账业务的影响</a:t>
            </a:r>
            <a:endParaRPr lang="da-DK" altLang="zh-CN" sz="2400" dirty="0">
              <a:solidFill>
                <a:srgbClr val="333333"/>
              </a:solidFill>
              <a:ea typeface="微软雅黑" panose="020B0503020204020204" pitchFamily="34" charset="-122"/>
            </a:endParaRPr>
          </a:p>
        </p:txBody>
      </p:sp>
      <p:sp>
        <p:nvSpPr>
          <p:cNvPr id="24" name="MH_Other_1"/>
          <p:cNvSpPr/>
          <p:nvPr>
            <p:custDataLst>
              <p:tags r:id="rId2"/>
            </p:custDataLst>
          </p:nvPr>
        </p:nvSpPr>
        <p:spPr>
          <a:xfrm>
            <a:off x="2089150" y="3279775"/>
            <a:ext cx="1071563" cy="1155700"/>
          </a:xfrm>
          <a:custGeom>
            <a:avLst/>
            <a:gdLst>
              <a:gd name="connsiteX0" fmla="*/ 577850 w 1072105"/>
              <a:gd name="connsiteY0" fmla="*/ 0 h 1155700"/>
              <a:gd name="connsiteX1" fmla="*/ 1057012 w 1072105"/>
              <a:gd name="connsiteY1" fmla="*/ 254769 h 1155700"/>
              <a:gd name="connsiteX2" fmla="*/ 1072105 w 1072105"/>
              <a:gd name="connsiteY2" fmla="*/ 282575 h 1155700"/>
              <a:gd name="connsiteX3" fmla="*/ 855186 w 1072105"/>
              <a:gd name="connsiteY3" fmla="*/ 282575 h 1155700"/>
              <a:gd name="connsiteX4" fmla="*/ 804912 w 1072105"/>
              <a:gd name="connsiteY4" fmla="*/ 241095 h 1155700"/>
              <a:gd name="connsiteX5" fmla="*/ 577850 w 1072105"/>
              <a:gd name="connsiteY5" fmla="*/ 171737 h 1155700"/>
              <a:gd name="connsiteX6" fmla="*/ 171737 w 1072105"/>
              <a:gd name="connsiteY6" fmla="*/ 577850 h 1155700"/>
              <a:gd name="connsiteX7" fmla="*/ 577850 w 1072105"/>
              <a:gd name="connsiteY7" fmla="*/ 983963 h 1155700"/>
              <a:gd name="connsiteX8" fmla="*/ 804912 w 1072105"/>
              <a:gd name="connsiteY8" fmla="*/ 914605 h 1155700"/>
              <a:gd name="connsiteX9" fmla="*/ 855186 w 1072105"/>
              <a:gd name="connsiteY9" fmla="*/ 873125 h 1155700"/>
              <a:gd name="connsiteX10" fmla="*/ 1072105 w 1072105"/>
              <a:gd name="connsiteY10" fmla="*/ 873125 h 1155700"/>
              <a:gd name="connsiteX11" fmla="*/ 1057012 w 1072105"/>
              <a:gd name="connsiteY11" fmla="*/ 900932 h 1155700"/>
              <a:gd name="connsiteX12" fmla="*/ 577850 w 1072105"/>
              <a:gd name="connsiteY12" fmla="*/ 1155700 h 1155700"/>
              <a:gd name="connsiteX13" fmla="*/ 0 w 1072105"/>
              <a:gd name="connsiteY13" fmla="*/ 577850 h 1155700"/>
              <a:gd name="connsiteX14" fmla="*/ 577850 w 1072105"/>
              <a:gd name="connsiteY14" fmla="*/ 0 h 1155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2105" h="1155700">
                <a:moveTo>
                  <a:pt x="577850" y="0"/>
                </a:moveTo>
                <a:cubicBezTo>
                  <a:pt x="777311" y="0"/>
                  <a:pt x="953169" y="101060"/>
                  <a:pt x="1057012" y="254769"/>
                </a:cubicBezTo>
                <a:lnTo>
                  <a:pt x="1072105" y="282575"/>
                </a:lnTo>
                <a:lnTo>
                  <a:pt x="855186" y="282575"/>
                </a:lnTo>
                <a:lnTo>
                  <a:pt x="804912" y="241095"/>
                </a:lnTo>
                <a:cubicBezTo>
                  <a:pt x="740096" y="197306"/>
                  <a:pt x="661959" y="171737"/>
                  <a:pt x="577850" y="171737"/>
                </a:cubicBezTo>
                <a:cubicBezTo>
                  <a:pt x="353560" y="171737"/>
                  <a:pt x="171737" y="353560"/>
                  <a:pt x="171737" y="577850"/>
                </a:cubicBezTo>
                <a:cubicBezTo>
                  <a:pt x="171737" y="802140"/>
                  <a:pt x="353560" y="983963"/>
                  <a:pt x="577850" y="983963"/>
                </a:cubicBezTo>
                <a:cubicBezTo>
                  <a:pt x="661959" y="983963"/>
                  <a:pt x="740096" y="958394"/>
                  <a:pt x="804912" y="914605"/>
                </a:cubicBezTo>
                <a:lnTo>
                  <a:pt x="855186" y="873125"/>
                </a:lnTo>
                <a:lnTo>
                  <a:pt x="1072105" y="873125"/>
                </a:lnTo>
                <a:lnTo>
                  <a:pt x="1057012" y="900932"/>
                </a:lnTo>
                <a:cubicBezTo>
                  <a:pt x="953169" y="1054641"/>
                  <a:pt x="777311" y="1155700"/>
                  <a:pt x="577850" y="1155700"/>
                </a:cubicBezTo>
                <a:cubicBezTo>
                  <a:pt x="258712" y="1155700"/>
                  <a:pt x="0" y="896988"/>
                  <a:pt x="0" y="577850"/>
                </a:cubicBezTo>
                <a:cubicBezTo>
                  <a:pt x="0" y="258712"/>
                  <a:pt x="258712" y="0"/>
                  <a:pt x="577850" y="0"/>
                </a:cubicBezTo>
                <a:close/>
              </a:path>
            </a:pathLst>
          </a:custGeom>
          <a:solidFill>
            <a:srgbClr val="36BADE"/>
          </a:solidFill>
          <a:ln>
            <a:noFill/>
          </a:ln>
        </p:spPr>
        <p:style>
          <a:lnRef idx="2">
            <a:schemeClr val="accent1">
              <a:shade val="50000"/>
            </a:schemeClr>
          </a:lnRef>
          <a:fillRef idx="1">
            <a:schemeClr val="accent1"/>
          </a:fillRef>
          <a:effectRef idx="0">
            <a:schemeClr val="accent1"/>
          </a:effectRef>
          <a:fontRef idx="minor">
            <a:schemeClr val="lt1"/>
          </a:fontRef>
        </p:style>
        <p:txBody>
          <a:bodyPr lIns="162000" rIns="72000" anchor="ctr">
            <a:normAutofit/>
          </a:bodyPr>
          <a:lstStyle/>
          <a:p>
            <a:pPr algn="ctr" eaLnBrk="1" fontAlgn="auto" hangingPunct="1">
              <a:spcBef>
                <a:spcPts val="0"/>
              </a:spcBef>
              <a:spcAft>
                <a:spcPts val="0"/>
              </a:spcAft>
              <a:defRPr/>
            </a:pPr>
            <a:endParaRPr lang="zh-CN" altLang="en-US" dirty="0">
              <a:solidFill>
                <a:srgbClr val="F5AF5B"/>
              </a:solidFill>
              <a:ea typeface="微软雅黑" panose="020B0503020204020204" pitchFamily="34" charset="-122"/>
            </a:endParaRPr>
          </a:p>
        </p:txBody>
      </p:sp>
      <p:sp>
        <p:nvSpPr>
          <p:cNvPr id="25" name="MH_SubTitle_2"/>
          <p:cNvSpPr/>
          <p:nvPr>
            <p:custDataLst>
              <p:tags r:id="rId3"/>
            </p:custDataLst>
          </p:nvPr>
        </p:nvSpPr>
        <p:spPr>
          <a:xfrm>
            <a:off x="2260600" y="3451225"/>
            <a:ext cx="812800" cy="812800"/>
          </a:xfrm>
          <a:prstGeom prst="ellipse">
            <a:avLst/>
          </a:prstGeom>
          <a:solidFill>
            <a:srgbClr val="FFFFFF"/>
          </a:solidFill>
          <a:ln>
            <a:no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eaLnBrk="1" fontAlgn="auto" hangingPunct="1">
              <a:spcBef>
                <a:spcPts val="0"/>
              </a:spcBef>
              <a:spcAft>
                <a:spcPts val="0"/>
              </a:spcAft>
              <a:defRPr/>
            </a:pPr>
            <a:r>
              <a:rPr lang="da-DK" altLang="zh-CN" sz="1600" dirty="0" smtClean="0">
                <a:solidFill>
                  <a:srgbClr val="333333"/>
                </a:solidFill>
                <a:ea typeface="微软雅黑" panose="020B0503020204020204" pitchFamily="34" charset="-122"/>
              </a:rPr>
              <a:t>2</a:t>
            </a:r>
            <a:endParaRPr lang="zh-CN" altLang="en-US" sz="1600" dirty="0">
              <a:solidFill>
                <a:srgbClr val="333333"/>
              </a:solidFill>
              <a:ea typeface="微软雅黑" panose="020B0503020204020204" pitchFamily="34" charset="-122"/>
            </a:endParaRPr>
          </a:p>
        </p:txBody>
      </p:sp>
      <p:sp>
        <p:nvSpPr>
          <p:cNvPr id="26" name="MH_Text_1"/>
          <p:cNvSpPr/>
          <p:nvPr>
            <p:custDataLst>
              <p:tags r:id="rId4"/>
            </p:custDataLst>
          </p:nvPr>
        </p:nvSpPr>
        <p:spPr>
          <a:xfrm>
            <a:off x="2008188" y="2205038"/>
            <a:ext cx="4110037" cy="590550"/>
          </a:xfrm>
          <a:custGeom>
            <a:avLst/>
            <a:gdLst>
              <a:gd name="connsiteX0" fmla="*/ 0 w 4110597"/>
              <a:gd name="connsiteY0" fmla="*/ 0 h 590550"/>
              <a:gd name="connsiteX1" fmla="*/ 1171575 w 4110597"/>
              <a:gd name="connsiteY1" fmla="*/ 0 h 590550"/>
              <a:gd name="connsiteX2" fmla="*/ 2846949 w 4110597"/>
              <a:gd name="connsiteY2" fmla="*/ 0 h 590550"/>
              <a:gd name="connsiteX3" fmla="*/ 4018524 w 4110597"/>
              <a:gd name="connsiteY3" fmla="*/ 0 h 590550"/>
              <a:gd name="connsiteX4" fmla="*/ 4110597 w 4110597"/>
              <a:gd name="connsiteY4" fmla="*/ 92073 h 590550"/>
              <a:gd name="connsiteX5" fmla="*/ 4110597 w 4110597"/>
              <a:gd name="connsiteY5" fmla="*/ 498477 h 590550"/>
              <a:gd name="connsiteX6" fmla="*/ 4018524 w 4110597"/>
              <a:gd name="connsiteY6" fmla="*/ 590550 h 590550"/>
              <a:gd name="connsiteX7" fmla="*/ 2846949 w 4110597"/>
              <a:gd name="connsiteY7" fmla="*/ 590550 h 590550"/>
              <a:gd name="connsiteX8" fmla="*/ 1171578 w 4110597"/>
              <a:gd name="connsiteY8" fmla="*/ 590550 h 590550"/>
              <a:gd name="connsiteX9" fmla="*/ 3 w 4110597"/>
              <a:gd name="connsiteY9" fmla="*/ 590550 h 590550"/>
              <a:gd name="connsiteX10" fmla="*/ 8136 w 4110597"/>
              <a:gd name="connsiteY10" fmla="*/ 583839 h 590550"/>
              <a:gd name="connsiteX11" fmla="*/ 127663 w 4110597"/>
              <a:gd name="connsiteY11" fmla="*/ 295276 h 590550"/>
              <a:gd name="connsiteX12" fmla="*/ 8136 w 4110597"/>
              <a:gd name="connsiteY12" fmla="*/ 6713 h 59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10597" h="590550">
                <a:moveTo>
                  <a:pt x="0" y="0"/>
                </a:moveTo>
                <a:lnTo>
                  <a:pt x="1171575" y="0"/>
                </a:lnTo>
                <a:lnTo>
                  <a:pt x="2846949" y="0"/>
                </a:lnTo>
                <a:lnTo>
                  <a:pt x="4018524" y="0"/>
                </a:lnTo>
                <a:cubicBezTo>
                  <a:pt x="4069375" y="0"/>
                  <a:pt x="4110597" y="41222"/>
                  <a:pt x="4110597" y="92073"/>
                </a:cubicBezTo>
                <a:lnTo>
                  <a:pt x="4110597" y="498477"/>
                </a:lnTo>
                <a:cubicBezTo>
                  <a:pt x="4110597" y="549328"/>
                  <a:pt x="4069375" y="590550"/>
                  <a:pt x="4018524" y="590550"/>
                </a:cubicBezTo>
                <a:lnTo>
                  <a:pt x="2846949" y="590550"/>
                </a:lnTo>
                <a:lnTo>
                  <a:pt x="1171578" y="590550"/>
                </a:lnTo>
                <a:lnTo>
                  <a:pt x="3" y="590550"/>
                </a:lnTo>
                <a:lnTo>
                  <a:pt x="8136" y="583839"/>
                </a:lnTo>
                <a:cubicBezTo>
                  <a:pt x="81986" y="509989"/>
                  <a:pt x="127663" y="407967"/>
                  <a:pt x="127663" y="295276"/>
                </a:cubicBezTo>
                <a:cubicBezTo>
                  <a:pt x="127663" y="182585"/>
                  <a:pt x="81986" y="80562"/>
                  <a:pt x="8136" y="6713"/>
                </a:cubicBezTo>
                <a:close/>
              </a:path>
            </a:pathLst>
          </a:custGeom>
          <a:solidFill>
            <a:srgbClr val="F3EFEF"/>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anchor="ctr">
            <a:normAutofit/>
          </a:bodyPr>
          <a:lstStyle/>
          <a:p>
            <a:pPr algn="ctr" eaLnBrk="1" fontAlgn="auto" hangingPunct="1">
              <a:spcBef>
                <a:spcPts val="0"/>
              </a:spcBef>
              <a:spcAft>
                <a:spcPts val="0"/>
              </a:spcAft>
              <a:defRPr/>
            </a:pPr>
            <a:r>
              <a:rPr lang="zh-CN" altLang="en-US" sz="2400" dirty="0" smtClean="0">
                <a:solidFill>
                  <a:srgbClr val="333333"/>
                </a:solidFill>
                <a:ea typeface="微软雅黑" panose="020B0503020204020204" pitchFamily="34" charset="-122"/>
              </a:rPr>
              <a:t>削弱银行支付功能</a:t>
            </a:r>
            <a:endParaRPr lang="da-DK" altLang="zh-CN" sz="2400" dirty="0">
              <a:solidFill>
                <a:srgbClr val="333333"/>
              </a:solidFill>
              <a:ea typeface="微软雅黑" panose="020B0503020204020204" pitchFamily="34" charset="-122"/>
            </a:endParaRPr>
          </a:p>
        </p:txBody>
      </p:sp>
      <p:sp>
        <p:nvSpPr>
          <p:cNvPr id="27" name="MH_Other_2"/>
          <p:cNvSpPr/>
          <p:nvPr>
            <p:custDataLst>
              <p:tags r:id="rId5"/>
            </p:custDataLst>
          </p:nvPr>
        </p:nvSpPr>
        <p:spPr>
          <a:xfrm>
            <a:off x="1152525" y="1922463"/>
            <a:ext cx="1071563" cy="1155700"/>
          </a:xfrm>
          <a:custGeom>
            <a:avLst/>
            <a:gdLst>
              <a:gd name="connsiteX0" fmla="*/ 577850 w 1072105"/>
              <a:gd name="connsiteY0" fmla="*/ 0 h 1155700"/>
              <a:gd name="connsiteX1" fmla="*/ 1057012 w 1072105"/>
              <a:gd name="connsiteY1" fmla="*/ 254769 h 1155700"/>
              <a:gd name="connsiteX2" fmla="*/ 1072105 w 1072105"/>
              <a:gd name="connsiteY2" fmla="*/ 282575 h 1155700"/>
              <a:gd name="connsiteX3" fmla="*/ 855186 w 1072105"/>
              <a:gd name="connsiteY3" fmla="*/ 282575 h 1155700"/>
              <a:gd name="connsiteX4" fmla="*/ 804912 w 1072105"/>
              <a:gd name="connsiteY4" fmla="*/ 241095 h 1155700"/>
              <a:gd name="connsiteX5" fmla="*/ 577850 w 1072105"/>
              <a:gd name="connsiteY5" fmla="*/ 171737 h 1155700"/>
              <a:gd name="connsiteX6" fmla="*/ 171737 w 1072105"/>
              <a:gd name="connsiteY6" fmla="*/ 577850 h 1155700"/>
              <a:gd name="connsiteX7" fmla="*/ 577850 w 1072105"/>
              <a:gd name="connsiteY7" fmla="*/ 983963 h 1155700"/>
              <a:gd name="connsiteX8" fmla="*/ 804912 w 1072105"/>
              <a:gd name="connsiteY8" fmla="*/ 914605 h 1155700"/>
              <a:gd name="connsiteX9" fmla="*/ 855186 w 1072105"/>
              <a:gd name="connsiteY9" fmla="*/ 873125 h 1155700"/>
              <a:gd name="connsiteX10" fmla="*/ 1072105 w 1072105"/>
              <a:gd name="connsiteY10" fmla="*/ 873125 h 1155700"/>
              <a:gd name="connsiteX11" fmla="*/ 1057012 w 1072105"/>
              <a:gd name="connsiteY11" fmla="*/ 900932 h 1155700"/>
              <a:gd name="connsiteX12" fmla="*/ 577850 w 1072105"/>
              <a:gd name="connsiteY12" fmla="*/ 1155700 h 1155700"/>
              <a:gd name="connsiteX13" fmla="*/ 0 w 1072105"/>
              <a:gd name="connsiteY13" fmla="*/ 577850 h 1155700"/>
              <a:gd name="connsiteX14" fmla="*/ 577850 w 1072105"/>
              <a:gd name="connsiteY14" fmla="*/ 0 h 1155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2105" h="1155700">
                <a:moveTo>
                  <a:pt x="577850" y="0"/>
                </a:moveTo>
                <a:cubicBezTo>
                  <a:pt x="777311" y="0"/>
                  <a:pt x="953169" y="101060"/>
                  <a:pt x="1057012" y="254769"/>
                </a:cubicBezTo>
                <a:lnTo>
                  <a:pt x="1072105" y="282575"/>
                </a:lnTo>
                <a:lnTo>
                  <a:pt x="855186" y="282575"/>
                </a:lnTo>
                <a:lnTo>
                  <a:pt x="804912" y="241095"/>
                </a:lnTo>
                <a:cubicBezTo>
                  <a:pt x="740096" y="197306"/>
                  <a:pt x="661959" y="171737"/>
                  <a:pt x="577850" y="171737"/>
                </a:cubicBezTo>
                <a:cubicBezTo>
                  <a:pt x="353560" y="171737"/>
                  <a:pt x="171737" y="353560"/>
                  <a:pt x="171737" y="577850"/>
                </a:cubicBezTo>
                <a:cubicBezTo>
                  <a:pt x="171737" y="802140"/>
                  <a:pt x="353560" y="983963"/>
                  <a:pt x="577850" y="983963"/>
                </a:cubicBezTo>
                <a:cubicBezTo>
                  <a:pt x="661959" y="983963"/>
                  <a:pt x="740096" y="958394"/>
                  <a:pt x="804912" y="914605"/>
                </a:cubicBezTo>
                <a:lnTo>
                  <a:pt x="855186" y="873125"/>
                </a:lnTo>
                <a:lnTo>
                  <a:pt x="1072105" y="873125"/>
                </a:lnTo>
                <a:lnTo>
                  <a:pt x="1057012" y="900932"/>
                </a:lnTo>
                <a:cubicBezTo>
                  <a:pt x="953169" y="1054641"/>
                  <a:pt x="777311" y="1155700"/>
                  <a:pt x="577850" y="1155700"/>
                </a:cubicBezTo>
                <a:cubicBezTo>
                  <a:pt x="258712" y="1155700"/>
                  <a:pt x="0" y="896988"/>
                  <a:pt x="0" y="577850"/>
                </a:cubicBezTo>
                <a:cubicBezTo>
                  <a:pt x="0" y="258712"/>
                  <a:pt x="258712" y="0"/>
                  <a:pt x="577850" y="0"/>
                </a:cubicBezTo>
                <a:close/>
              </a:path>
            </a:pathLst>
          </a:custGeom>
          <a:solidFill>
            <a:srgbClr val="81DB2E"/>
          </a:solidFill>
          <a:ln>
            <a:noFill/>
          </a:ln>
        </p:spPr>
        <p:style>
          <a:lnRef idx="2">
            <a:schemeClr val="accent1">
              <a:shade val="50000"/>
            </a:schemeClr>
          </a:lnRef>
          <a:fillRef idx="1">
            <a:schemeClr val="accent1"/>
          </a:fillRef>
          <a:effectRef idx="0">
            <a:schemeClr val="accent1"/>
          </a:effectRef>
          <a:fontRef idx="minor">
            <a:schemeClr val="lt1"/>
          </a:fontRef>
        </p:style>
        <p:txBody>
          <a:bodyPr lIns="162000" rIns="72000" anchor="ctr">
            <a:normAutofit/>
          </a:bodyPr>
          <a:lstStyle/>
          <a:p>
            <a:pPr algn="ctr" eaLnBrk="1" fontAlgn="auto" hangingPunct="1">
              <a:spcBef>
                <a:spcPts val="0"/>
              </a:spcBef>
              <a:spcAft>
                <a:spcPts val="0"/>
              </a:spcAft>
              <a:defRPr/>
            </a:pPr>
            <a:endParaRPr lang="zh-CN" altLang="en-US" dirty="0">
              <a:solidFill>
                <a:schemeClr val="tx1"/>
              </a:solidFill>
              <a:ea typeface="微软雅黑" panose="020B0503020204020204" pitchFamily="34" charset="-122"/>
            </a:endParaRPr>
          </a:p>
        </p:txBody>
      </p:sp>
      <p:sp>
        <p:nvSpPr>
          <p:cNvPr id="28" name="MH_SubTitle_1"/>
          <p:cNvSpPr/>
          <p:nvPr>
            <p:custDataLst>
              <p:tags r:id="rId6"/>
            </p:custDataLst>
          </p:nvPr>
        </p:nvSpPr>
        <p:spPr>
          <a:xfrm>
            <a:off x="1323975" y="2093913"/>
            <a:ext cx="812800" cy="814387"/>
          </a:xfrm>
          <a:prstGeom prst="ellipse">
            <a:avLst/>
          </a:prstGeom>
          <a:solidFill>
            <a:srgbClr val="FFFFFF"/>
          </a:solidFill>
          <a:ln>
            <a:no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eaLnBrk="1" fontAlgn="auto" hangingPunct="1">
              <a:spcBef>
                <a:spcPts val="0"/>
              </a:spcBef>
              <a:spcAft>
                <a:spcPts val="0"/>
              </a:spcAft>
              <a:defRPr/>
            </a:pPr>
            <a:r>
              <a:rPr lang="da-DK" altLang="zh-CN" sz="1600" dirty="0" smtClean="0">
                <a:solidFill>
                  <a:srgbClr val="333333"/>
                </a:solidFill>
                <a:ea typeface="微软雅黑" panose="020B0503020204020204" pitchFamily="34" charset="-122"/>
              </a:rPr>
              <a:t>1</a:t>
            </a:r>
            <a:endParaRPr lang="zh-CN" altLang="en-US" sz="1600" dirty="0">
              <a:solidFill>
                <a:srgbClr val="333333"/>
              </a:solidFill>
              <a:ea typeface="微软雅黑" panose="020B0503020204020204" pitchFamily="34" charset="-122"/>
            </a:endParaRPr>
          </a:p>
        </p:txBody>
      </p:sp>
      <p:sp>
        <p:nvSpPr>
          <p:cNvPr id="29" name="MH_Text_3"/>
          <p:cNvSpPr/>
          <p:nvPr>
            <p:custDataLst>
              <p:tags r:id="rId7"/>
            </p:custDataLst>
          </p:nvPr>
        </p:nvSpPr>
        <p:spPr>
          <a:xfrm>
            <a:off x="3881438" y="4919663"/>
            <a:ext cx="4110037" cy="590550"/>
          </a:xfrm>
          <a:custGeom>
            <a:avLst/>
            <a:gdLst>
              <a:gd name="connsiteX0" fmla="*/ 0 w 4110597"/>
              <a:gd name="connsiteY0" fmla="*/ 0 h 590550"/>
              <a:gd name="connsiteX1" fmla="*/ 1171575 w 4110597"/>
              <a:gd name="connsiteY1" fmla="*/ 0 h 590550"/>
              <a:gd name="connsiteX2" fmla="*/ 2846949 w 4110597"/>
              <a:gd name="connsiteY2" fmla="*/ 0 h 590550"/>
              <a:gd name="connsiteX3" fmla="*/ 4018524 w 4110597"/>
              <a:gd name="connsiteY3" fmla="*/ 0 h 590550"/>
              <a:gd name="connsiteX4" fmla="*/ 4110597 w 4110597"/>
              <a:gd name="connsiteY4" fmla="*/ 92073 h 590550"/>
              <a:gd name="connsiteX5" fmla="*/ 4110597 w 4110597"/>
              <a:gd name="connsiteY5" fmla="*/ 498477 h 590550"/>
              <a:gd name="connsiteX6" fmla="*/ 4018524 w 4110597"/>
              <a:gd name="connsiteY6" fmla="*/ 590550 h 590550"/>
              <a:gd name="connsiteX7" fmla="*/ 2846949 w 4110597"/>
              <a:gd name="connsiteY7" fmla="*/ 590550 h 590550"/>
              <a:gd name="connsiteX8" fmla="*/ 1171578 w 4110597"/>
              <a:gd name="connsiteY8" fmla="*/ 590550 h 590550"/>
              <a:gd name="connsiteX9" fmla="*/ 3 w 4110597"/>
              <a:gd name="connsiteY9" fmla="*/ 590550 h 590550"/>
              <a:gd name="connsiteX10" fmla="*/ 8136 w 4110597"/>
              <a:gd name="connsiteY10" fmla="*/ 583839 h 590550"/>
              <a:gd name="connsiteX11" fmla="*/ 127663 w 4110597"/>
              <a:gd name="connsiteY11" fmla="*/ 295276 h 590550"/>
              <a:gd name="connsiteX12" fmla="*/ 8136 w 4110597"/>
              <a:gd name="connsiteY12" fmla="*/ 6713 h 59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10597" h="590550">
                <a:moveTo>
                  <a:pt x="0" y="0"/>
                </a:moveTo>
                <a:lnTo>
                  <a:pt x="1171575" y="0"/>
                </a:lnTo>
                <a:lnTo>
                  <a:pt x="2846949" y="0"/>
                </a:lnTo>
                <a:lnTo>
                  <a:pt x="4018524" y="0"/>
                </a:lnTo>
                <a:cubicBezTo>
                  <a:pt x="4069375" y="0"/>
                  <a:pt x="4110597" y="41222"/>
                  <a:pt x="4110597" y="92073"/>
                </a:cubicBezTo>
                <a:lnTo>
                  <a:pt x="4110597" y="498477"/>
                </a:lnTo>
                <a:cubicBezTo>
                  <a:pt x="4110597" y="549328"/>
                  <a:pt x="4069375" y="590550"/>
                  <a:pt x="4018524" y="590550"/>
                </a:cubicBezTo>
                <a:lnTo>
                  <a:pt x="2846949" y="590550"/>
                </a:lnTo>
                <a:lnTo>
                  <a:pt x="1171578" y="590550"/>
                </a:lnTo>
                <a:lnTo>
                  <a:pt x="3" y="590550"/>
                </a:lnTo>
                <a:lnTo>
                  <a:pt x="8136" y="583839"/>
                </a:lnTo>
                <a:cubicBezTo>
                  <a:pt x="81986" y="509989"/>
                  <a:pt x="127663" y="407967"/>
                  <a:pt x="127663" y="295276"/>
                </a:cubicBezTo>
                <a:cubicBezTo>
                  <a:pt x="127663" y="182585"/>
                  <a:pt x="81986" y="80562"/>
                  <a:pt x="8136" y="6713"/>
                </a:cubicBezTo>
                <a:close/>
              </a:path>
            </a:pathLst>
          </a:custGeom>
          <a:solidFill>
            <a:srgbClr val="F3EFEF"/>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anchor="ctr">
            <a:normAutofit/>
          </a:bodyPr>
          <a:lstStyle/>
          <a:p>
            <a:pPr algn="ctr" eaLnBrk="1" fontAlgn="auto" hangingPunct="1">
              <a:spcBef>
                <a:spcPts val="0"/>
              </a:spcBef>
              <a:spcAft>
                <a:spcPts val="0"/>
              </a:spcAft>
              <a:defRPr/>
            </a:pPr>
            <a:r>
              <a:rPr lang="zh-CN" altLang="en-US" sz="2400" dirty="0" smtClean="0">
                <a:solidFill>
                  <a:srgbClr val="333333"/>
                </a:solidFill>
                <a:ea typeface="微软雅黑" panose="020B0503020204020204" pitchFamily="34" charset="-122"/>
              </a:rPr>
              <a:t>对银行卡功能的挑战</a:t>
            </a:r>
            <a:endParaRPr lang="da-DK" altLang="zh-CN" sz="2400" dirty="0">
              <a:solidFill>
                <a:srgbClr val="333333"/>
              </a:solidFill>
              <a:ea typeface="微软雅黑" panose="020B0503020204020204" pitchFamily="34" charset="-122"/>
            </a:endParaRPr>
          </a:p>
        </p:txBody>
      </p:sp>
      <p:sp>
        <p:nvSpPr>
          <p:cNvPr id="30" name="MH_Other_3"/>
          <p:cNvSpPr/>
          <p:nvPr>
            <p:custDataLst>
              <p:tags r:id="rId8"/>
            </p:custDataLst>
          </p:nvPr>
        </p:nvSpPr>
        <p:spPr>
          <a:xfrm>
            <a:off x="3025775" y="4637088"/>
            <a:ext cx="1071563" cy="1155700"/>
          </a:xfrm>
          <a:custGeom>
            <a:avLst/>
            <a:gdLst>
              <a:gd name="connsiteX0" fmla="*/ 577850 w 1072105"/>
              <a:gd name="connsiteY0" fmla="*/ 0 h 1155700"/>
              <a:gd name="connsiteX1" fmla="*/ 1057012 w 1072105"/>
              <a:gd name="connsiteY1" fmla="*/ 254769 h 1155700"/>
              <a:gd name="connsiteX2" fmla="*/ 1072105 w 1072105"/>
              <a:gd name="connsiteY2" fmla="*/ 282575 h 1155700"/>
              <a:gd name="connsiteX3" fmla="*/ 855186 w 1072105"/>
              <a:gd name="connsiteY3" fmla="*/ 282575 h 1155700"/>
              <a:gd name="connsiteX4" fmla="*/ 804912 w 1072105"/>
              <a:gd name="connsiteY4" fmla="*/ 241095 h 1155700"/>
              <a:gd name="connsiteX5" fmla="*/ 577850 w 1072105"/>
              <a:gd name="connsiteY5" fmla="*/ 171737 h 1155700"/>
              <a:gd name="connsiteX6" fmla="*/ 171737 w 1072105"/>
              <a:gd name="connsiteY6" fmla="*/ 577850 h 1155700"/>
              <a:gd name="connsiteX7" fmla="*/ 577850 w 1072105"/>
              <a:gd name="connsiteY7" fmla="*/ 983963 h 1155700"/>
              <a:gd name="connsiteX8" fmla="*/ 804912 w 1072105"/>
              <a:gd name="connsiteY8" fmla="*/ 914605 h 1155700"/>
              <a:gd name="connsiteX9" fmla="*/ 855186 w 1072105"/>
              <a:gd name="connsiteY9" fmla="*/ 873125 h 1155700"/>
              <a:gd name="connsiteX10" fmla="*/ 1072105 w 1072105"/>
              <a:gd name="connsiteY10" fmla="*/ 873125 h 1155700"/>
              <a:gd name="connsiteX11" fmla="*/ 1057012 w 1072105"/>
              <a:gd name="connsiteY11" fmla="*/ 900932 h 1155700"/>
              <a:gd name="connsiteX12" fmla="*/ 577850 w 1072105"/>
              <a:gd name="connsiteY12" fmla="*/ 1155700 h 1155700"/>
              <a:gd name="connsiteX13" fmla="*/ 0 w 1072105"/>
              <a:gd name="connsiteY13" fmla="*/ 577850 h 1155700"/>
              <a:gd name="connsiteX14" fmla="*/ 577850 w 1072105"/>
              <a:gd name="connsiteY14" fmla="*/ 0 h 1155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72105" h="1155700">
                <a:moveTo>
                  <a:pt x="577850" y="0"/>
                </a:moveTo>
                <a:cubicBezTo>
                  <a:pt x="777311" y="0"/>
                  <a:pt x="953169" y="101060"/>
                  <a:pt x="1057012" y="254769"/>
                </a:cubicBezTo>
                <a:lnTo>
                  <a:pt x="1072105" y="282575"/>
                </a:lnTo>
                <a:lnTo>
                  <a:pt x="855186" y="282575"/>
                </a:lnTo>
                <a:lnTo>
                  <a:pt x="804912" y="241095"/>
                </a:lnTo>
                <a:cubicBezTo>
                  <a:pt x="740096" y="197306"/>
                  <a:pt x="661959" y="171737"/>
                  <a:pt x="577850" y="171737"/>
                </a:cubicBezTo>
                <a:cubicBezTo>
                  <a:pt x="353560" y="171737"/>
                  <a:pt x="171737" y="353560"/>
                  <a:pt x="171737" y="577850"/>
                </a:cubicBezTo>
                <a:cubicBezTo>
                  <a:pt x="171737" y="802140"/>
                  <a:pt x="353560" y="983963"/>
                  <a:pt x="577850" y="983963"/>
                </a:cubicBezTo>
                <a:cubicBezTo>
                  <a:pt x="661959" y="983963"/>
                  <a:pt x="740096" y="958394"/>
                  <a:pt x="804912" y="914605"/>
                </a:cubicBezTo>
                <a:lnTo>
                  <a:pt x="855186" y="873125"/>
                </a:lnTo>
                <a:lnTo>
                  <a:pt x="1072105" y="873125"/>
                </a:lnTo>
                <a:lnTo>
                  <a:pt x="1057012" y="900932"/>
                </a:lnTo>
                <a:cubicBezTo>
                  <a:pt x="953169" y="1054641"/>
                  <a:pt x="777311" y="1155700"/>
                  <a:pt x="577850" y="1155700"/>
                </a:cubicBezTo>
                <a:cubicBezTo>
                  <a:pt x="258712" y="1155700"/>
                  <a:pt x="0" y="896988"/>
                  <a:pt x="0" y="577850"/>
                </a:cubicBezTo>
                <a:cubicBezTo>
                  <a:pt x="0" y="258712"/>
                  <a:pt x="258712" y="0"/>
                  <a:pt x="577850" y="0"/>
                </a:cubicBezTo>
                <a:close/>
              </a:path>
            </a:pathLst>
          </a:custGeom>
          <a:solidFill>
            <a:srgbClr val="A978CE"/>
          </a:solidFill>
          <a:ln>
            <a:noFill/>
          </a:ln>
        </p:spPr>
        <p:style>
          <a:lnRef idx="2">
            <a:schemeClr val="accent1">
              <a:shade val="50000"/>
            </a:schemeClr>
          </a:lnRef>
          <a:fillRef idx="1">
            <a:schemeClr val="accent1"/>
          </a:fillRef>
          <a:effectRef idx="0">
            <a:schemeClr val="accent1"/>
          </a:effectRef>
          <a:fontRef idx="minor">
            <a:schemeClr val="lt1"/>
          </a:fontRef>
        </p:style>
        <p:txBody>
          <a:bodyPr lIns="162000" rIns="72000" anchor="ctr">
            <a:normAutofit/>
          </a:bodyPr>
          <a:lstStyle/>
          <a:p>
            <a:pPr algn="ctr" eaLnBrk="1" fontAlgn="auto" hangingPunct="1">
              <a:spcBef>
                <a:spcPts val="0"/>
              </a:spcBef>
              <a:spcAft>
                <a:spcPts val="0"/>
              </a:spcAft>
              <a:defRPr/>
            </a:pPr>
            <a:endParaRPr lang="zh-CN" altLang="en-US" dirty="0">
              <a:solidFill>
                <a:schemeClr val="tx1"/>
              </a:solidFill>
              <a:ea typeface="微软雅黑" panose="020B0503020204020204" pitchFamily="34" charset="-122"/>
            </a:endParaRPr>
          </a:p>
        </p:txBody>
      </p:sp>
      <p:sp>
        <p:nvSpPr>
          <p:cNvPr id="31" name="MH_SubTitle_3"/>
          <p:cNvSpPr/>
          <p:nvPr>
            <p:custDataLst>
              <p:tags r:id="rId9"/>
            </p:custDataLst>
          </p:nvPr>
        </p:nvSpPr>
        <p:spPr>
          <a:xfrm>
            <a:off x="3197225" y="4808538"/>
            <a:ext cx="814388" cy="812800"/>
          </a:xfrm>
          <a:prstGeom prst="ellipse">
            <a:avLst/>
          </a:prstGeom>
          <a:solidFill>
            <a:srgbClr val="FFFFFF"/>
          </a:solidFill>
          <a:ln>
            <a:no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anchor="ctr">
            <a:normAutofit/>
          </a:bodyPr>
          <a:lstStyle/>
          <a:p>
            <a:pPr algn="ctr" eaLnBrk="1" fontAlgn="auto" hangingPunct="1">
              <a:spcBef>
                <a:spcPts val="0"/>
              </a:spcBef>
              <a:spcAft>
                <a:spcPts val="0"/>
              </a:spcAft>
              <a:defRPr/>
            </a:pPr>
            <a:r>
              <a:rPr lang="da-DK" altLang="zh-CN" sz="1600" dirty="0" smtClean="0">
                <a:solidFill>
                  <a:srgbClr val="333333"/>
                </a:solidFill>
                <a:ea typeface="微软雅黑" panose="020B0503020204020204" pitchFamily="34" charset="-122"/>
              </a:rPr>
              <a:t>3</a:t>
            </a:r>
            <a:endParaRPr lang="zh-CN" altLang="en-US" sz="1600" dirty="0">
              <a:solidFill>
                <a:srgbClr val="333333"/>
              </a:solidFill>
              <a:ea typeface="微软雅黑" panose="020B0503020204020204" pitchFamily="34" charset="-122"/>
            </a:endParaRPr>
          </a:p>
        </p:txBody>
      </p:sp>
      <p:sp>
        <p:nvSpPr>
          <p:cNvPr id="32" name="TextBox 31"/>
          <p:cNvSpPr txBox="1"/>
          <p:nvPr/>
        </p:nvSpPr>
        <p:spPr>
          <a:xfrm>
            <a:off x="3628480" y="1259460"/>
            <a:ext cx="1872208" cy="646986"/>
          </a:xfrm>
          <a:prstGeom prst="roundRect">
            <a:avLst/>
          </a:prstGeom>
          <a:solidFill>
            <a:schemeClr val="accent5">
              <a:lumMod val="75000"/>
            </a:schemeClr>
          </a:solidFill>
        </p:spPr>
        <p:txBody>
          <a:bodyPr wrap="square" rtlCol="0">
            <a:spAutoFit/>
          </a:bodyPr>
          <a:lstStyle/>
          <a:p>
            <a:r>
              <a:rPr lang="zh-CN" altLang="en-US" sz="3200" b="1" dirty="0" smtClean="0">
                <a:solidFill>
                  <a:schemeClr val="bg1"/>
                </a:solidFill>
                <a:latin typeface="华文楷体" panose="02010600040101010101" pitchFamily="2" charset="-122"/>
                <a:ea typeface="华文楷体" panose="02010600040101010101" pitchFamily="2" charset="-122"/>
              </a:rPr>
              <a:t>竞争关系</a:t>
            </a:r>
            <a:endParaRPr lang="zh-CN" altLang="en-US" sz="3200" b="1" dirty="0">
              <a:solidFill>
                <a:schemeClr val="bg1"/>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69558663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457256" cy="838200"/>
          </a:xfrm>
        </p:spPr>
        <p:txBody>
          <a:bodyPr/>
          <a:lstStyle/>
          <a:p>
            <a:r>
              <a:rPr lang="en-US" altLang="zh-CN" sz="3200" dirty="0"/>
              <a:t>5.4</a:t>
            </a:r>
            <a:r>
              <a:rPr lang="zh-CN" altLang="en-US" sz="3200" dirty="0"/>
              <a:t>第三方网上支付平台监管</a:t>
            </a:r>
            <a:r>
              <a:rPr lang="zh-CN" altLang="en-US" sz="3200" dirty="0" smtClean="0"/>
              <a:t>模式</a:t>
            </a:r>
            <a:endParaRPr lang="zh-CN" altLang="en-US" sz="3200" dirty="0"/>
          </a:p>
        </p:txBody>
      </p:sp>
      <p:sp>
        <p:nvSpPr>
          <p:cNvPr id="13" name="MH_Other_1"/>
          <p:cNvSpPr/>
          <p:nvPr>
            <p:custDataLst>
              <p:tags r:id="rId1"/>
            </p:custDataLst>
          </p:nvPr>
        </p:nvSpPr>
        <p:spPr>
          <a:xfrm>
            <a:off x="4285350" y="3785711"/>
            <a:ext cx="2254635" cy="887325"/>
          </a:xfrm>
          <a:custGeom>
            <a:avLst/>
            <a:gdLst>
              <a:gd name="connsiteX0" fmla="*/ 1647823 w 1871661"/>
              <a:gd name="connsiteY0" fmla="*/ 0 h 736603"/>
              <a:gd name="connsiteX1" fmla="*/ 1871661 w 1871661"/>
              <a:gd name="connsiteY1" fmla="*/ 223839 h 736603"/>
              <a:gd name="connsiteX2" fmla="*/ 1647823 w 1871661"/>
              <a:gd name="connsiteY2" fmla="*/ 447677 h 736603"/>
              <a:gd name="connsiteX3" fmla="*/ 1647823 w 1871661"/>
              <a:gd name="connsiteY3" fmla="*/ 335758 h 736603"/>
              <a:gd name="connsiteX4" fmla="*/ 631046 w 1871661"/>
              <a:gd name="connsiteY4" fmla="*/ 335758 h 736603"/>
              <a:gd name="connsiteX5" fmla="*/ 631031 w 1871661"/>
              <a:gd name="connsiteY5" fmla="*/ 336555 h 736603"/>
              <a:gd name="connsiteX6" fmla="*/ 343503 w 1871661"/>
              <a:gd name="connsiteY6" fmla="*/ 451167 h 736603"/>
              <a:gd name="connsiteX7" fmla="*/ 223776 w 1871661"/>
              <a:gd name="connsiteY7" fmla="*/ 736603 h 736603"/>
              <a:gd name="connsiteX8" fmla="*/ 0 w 1871661"/>
              <a:gd name="connsiteY8" fmla="*/ 736603 h 736603"/>
              <a:gd name="connsiteX9" fmla="*/ 186688 w 1871661"/>
              <a:gd name="connsiteY9" fmla="*/ 291527 h 736603"/>
              <a:gd name="connsiteX10" fmla="*/ 511158 w 1871661"/>
              <a:gd name="connsiteY10" fmla="*/ 122982 h 736603"/>
              <a:gd name="connsiteX11" fmla="*/ 623886 w 1871661"/>
              <a:gd name="connsiteY11" fmla="*/ 113729 h 736603"/>
              <a:gd name="connsiteX12" fmla="*/ 623886 w 1871661"/>
              <a:gd name="connsiteY12" fmla="*/ 111919 h 736603"/>
              <a:gd name="connsiteX13" fmla="*/ 1647823 w 1871661"/>
              <a:gd name="connsiteY13" fmla="*/ 111919 h 736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71661" h="736603">
                <a:moveTo>
                  <a:pt x="1647823" y="0"/>
                </a:moveTo>
                <a:lnTo>
                  <a:pt x="1871661" y="223839"/>
                </a:lnTo>
                <a:lnTo>
                  <a:pt x="1647823" y="447677"/>
                </a:lnTo>
                <a:lnTo>
                  <a:pt x="1647823" y="335758"/>
                </a:lnTo>
                <a:lnTo>
                  <a:pt x="631046" y="335758"/>
                </a:lnTo>
                <a:lnTo>
                  <a:pt x="631031" y="336555"/>
                </a:lnTo>
                <a:cubicBezTo>
                  <a:pt x="523694" y="334638"/>
                  <a:pt x="420088" y="375936"/>
                  <a:pt x="343503" y="451167"/>
                </a:cubicBezTo>
                <a:cubicBezTo>
                  <a:pt x="266917" y="526397"/>
                  <a:pt x="223776" y="629249"/>
                  <a:pt x="223776" y="736603"/>
                </a:cubicBezTo>
                <a:lnTo>
                  <a:pt x="0" y="736603"/>
                </a:lnTo>
                <a:cubicBezTo>
                  <a:pt x="0" y="569207"/>
                  <a:pt x="67269" y="408832"/>
                  <a:pt x="186688" y="291527"/>
                </a:cubicBezTo>
                <a:cubicBezTo>
                  <a:pt x="276253" y="203548"/>
                  <a:pt x="389515" y="145331"/>
                  <a:pt x="511158" y="122982"/>
                </a:cubicBezTo>
                <a:lnTo>
                  <a:pt x="623886" y="113729"/>
                </a:lnTo>
                <a:lnTo>
                  <a:pt x="623886" y="111919"/>
                </a:lnTo>
                <a:lnTo>
                  <a:pt x="1647823" y="111919"/>
                </a:lnTo>
                <a:close/>
              </a:path>
            </a:pathLst>
          </a:custGeom>
          <a:solidFill>
            <a:srgbClr val="00A7E2"/>
          </a:solidFill>
          <a:ln w="12700" cmpd="sng">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0" numCol="1" spcCol="0" rtlCol="0" fromWordArt="0" anchor="ctr" anchorCtr="0" forceAA="0" compatLnSpc="1">
            <a:prstTxWarp prst="textNoShape">
              <a:avLst/>
            </a:prstTxWarp>
            <a:noAutofit/>
          </a:bodyPr>
          <a:lstStyle/>
          <a:p>
            <a:pPr algn="ctr"/>
            <a:endParaRPr lang="zh-CN" altLang="en-US" sz="3600" dirty="0">
              <a:solidFill>
                <a:schemeClr val="tx1"/>
              </a:solidFill>
              <a:latin typeface="微软雅黑" panose="020B0503020204020204" pitchFamily="34" charset="-122"/>
              <a:ea typeface="微软雅黑" panose="020B0503020204020204" pitchFamily="34" charset="-122"/>
            </a:endParaRPr>
          </a:p>
        </p:txBody>
      </p:sp>
      <p:sp>
        <p:nvSpPr>
          <p:cNvPr id="14" name="MH_Other_2"/>
          <p:cNvSpPr/>
          <p:nvPr>
            <p:custDataLst>
              <p:tags r:id="rId2"/>
            </p:custDataLst>
          </p:nvPr>
        </p:nvSpPr>
        <p:spPr>
          <a:xfrm flipH="1">
            <a:off x="2701938" y="3785711"/>
            <a:ext cx="2254635" cy="887325"/>
          </a:xfrm>
          <a:custGeom>
            <a:avLst/>
            <a:gdLst>
              <a:gd name="connsiteX0" fmla="*/ 1647823 w 1871661"/>
              <a:gd name="connsiteY0" fmla="*/ 0 h 736603"/>
              <a:gd name="connsiteX1" fmla="*/ 1871661 w 1871661"/>
              <a:gd name="connsiteY1" fmla="*/ 223839 h 736603"/>
              <a:gd name="connsiteX2" fmla="*/ 1647823 w 1871661"/>
              <a:gd name="connsiteY2" fmla="*/ 447677 h 736603"/>
              <a:gd name="connsiteX3" fmla="*/ 1647823 w 1871661"/>
              <a:gd name="connsiteY3" fmla="*/ 335758 h 736603"/>
              <a:gd name="connsiteX4" fmla="*/ 631046 w 1871661"/>
              <a:gd name="connsiteY4" fmla="*/ 335758 h 736603"/>
              <a:gd name="connsiteX5" fmla="*/ 631031 w 1871661"/>
              <a:gd name="connsiteY5" fmla="*/ 336555 h 736603"/>
              <a:gd name="connsiteX6" fmla="*/ 343503 w 1871661"/>
              <a:gd name="connsiteY6" fmla="*/ 451167 h 736603"/>
              <a:gd name="connsiteX7" fmla="*/ 223776 w 1871661"/>
              <a:gd name="connsiteY7" fmla="*/ 736603 h 736603"/>
              <a:gd name="connsiteX8" fmla="*/ 0 w 1871661"/>
              <a:gd name="connsiteY8" fmla="*/ 736603 h 736603"/>
              <a:gd name="connsiteX9" fmla="*/ 186688 w 1871661"/>
              <a:gd name="connsiteY9" fmla="*/ 291527 h 736603"/>
              <a:gd name="connsiteX10" fmla="*/ 511158 w 1871661"/>
              <a:gd name="connsiteY10" fmla="*/ 122982 h 736603"/>
              <a:gd name="connsiteX11" fmla="*/ 623886 w 1871661"/>
              <a:gd name="connsiteY11" fmla="*/ 113729 h 736603"/>
              <a:gd name="connsiteX12" fmla="*/ 623886 w 1871661"/>
              <a:gd name="connsiteY12" fmla="*/ 111919 h 736603"/>
              <a:gd name="connsiteX13" fmla="*/ 1647823 w 1871661"/>
              <a:gd name="connsiteY13" fmla="*/ 111919 h 7366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71661" h="736603">
                <a:moveTo>
                  <a:pt x="1647823" y="0"/>
                </a:moveTo>
                <a:lnTo>
                  <a:pt x="1871661" y="223839"/>
                </a:lnTo>
                <a:lnTo>
                  <a:pt x="1647823" y="447677"/>
                </a:lnTo>
                <a:lnTo>
                  <a:pt x="1647823" y="335758"/>
                </a:lnTo>
                <a:lnTo>
                  <a:pt x="631046" y="335758"/>
                </a:lnTo>
                <a:lnTo>
                  <a:pt x="631031" y="336555"/>
                </a:lnTo>
                <a:cubicBezTo>
                  <a:pt x="523694" y="334638"/>
                  <a:pt x="420088" y="375936"/>
                  <a:pt x="343503" y="451167"/>
                </a:cubicBezTo>
                <a:cubicBezTo>
                  <a:pt x="266917" y="526397"/>
                  <a:pt x="223776" y="629249"/>
                  <a:pt x="223776" y="736603"/>
                </a:cubicBezTo>
                <a:lnTo>
                  <a:pt x="0" y="736603"/>
                </a:lnTo>
                <a:cubicBezTo>
                  <a:pt x="0" y="569207"/>
                  <a:pt x="67269" y="408832"/>
                  <a:pt x="186688" y="291527"/>
                </a:cubicBezTo>
                <a:cubicBezTo>
                  <a:pt x="276253" y="203548"/>
                  <a:pt x="389515" y="145331"/>
                  <a:pt x="511158" y="122982"/>
                </a:cubicBezTo>
                <a:lnTo>
                  <a:pt x="623886" y="113729"/>
                </a:lnTo>
                <a:lnTo>
                  <a:pt x="623886" y="111919"/>
                </a:lnTo>
                <a:lnTo>
                  <a:pt x="1647823" y="111919"/>
                </a:lnTo>
                <a:close/>
              </a:path>
            </a:pathLst>
          </a:custGeom>
          <a:solidFill>
            <a:srgbClr val="92D050"/>
          </a:solidFill>
          <a:ln w="12700" cmpd="sng">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0" numCol="1" spcCol="0" rtlCol="0" fromWordArt="0" anchor="ctr" anchorCtr="0" forceAA="0" compatLnSpc="1">
            <a:prstTxWarp prst="textNoShape">
              <a:avLst/>
            </a:prstTxWarp>
            <a:noAutofit/>
          </a:bodyPr>
          <a:lstStyle/>
          <a:p>
            <a:pPr algn="ctr"/>
            <a:endParaRPr lang="zh-CN" altLang="en-US" sz="3600" dirty="0">
              <a:solidFill>
                <a:schemeClr val="tx1"/>
              </a:solidFill>
              <a:latin typeface="微软雅黑" panose="020B0503020204020204" pitchFamily="34" charset="-122"/>
              <a:ea typeface="微软雅黑" panose="020B0503020204020204" pitchFamily="34" charset="-122"/>
            </a:endParaRPr>
          </a:p>
        </p:txBody>
      </p:sp>
      <p:sp>
        <p:nvSpPr>
          <p:cNvPr id="15" name="MH_Other_3"/>
          <p:cNvSpPr/>
          <p:nvPr>
            <p:custDataLst>
              <p:tags r:id="rId3"/>
            </p:custDataLst>
          </p:nvPr>
        </p:nvSpPr>
        <p:spPr>
          <a:xfrm flipH="1" flipV="1">
            <a:off x="4170186" y="4661560"/>
            <a:ext cx="786391" cy="751547"/>
          </a:xfrm>
          <a:custGeom>
            <a:avLst/>
            <a:gdLst>
              <a:gd name="connsiteX0" fmla="*/ 0 w 1247775"/>
              <a:gd name="connsiteY0" fmla="*/ 623888 h 1247775"/>
              <a:gd name="connsiteX1" fmla="*/ 186688 w 1247775"/>
              <a:gd name="connsiteY1" fmla="*/ 178812 h 1247775"/>
              <a:gd name="connsiteX2" fmla="*/ 635026 w 1247775"/>
              <a:gd name="connsiteY2" fmla="*/ 100 h 1247775"/>
              <a:gd name="connsiteX3" fmla="*/ 631031 w 1247775"/>
              <a:gd name="connsiteY3" fmla="*/ 223840 h 1247775"/>
              <a:gd name="connsiteX4" fmla="*/ 343503 w 1247775"/>
              <a:gd name="connsiteY4" fmla="*/ 338452 h 1247775"/>
              <a:gd name="connsiteX5" fmla="*/ 223776 w 1247775"/>
              <a:gd name="connsiteY5" fmla="*/ 623888 h 1247775"/>
              <a:gd name="connsiteX6" fmla="*/ 0 w 1247775"/>
              <a:gd name="connsiteY6" fmla="*/ 623888 h 1247775"/>
              <a:gd name="connsiteX0" fmla="*/ 0 w 643003"/>
              <a:gd name="connsiteY0" fmla="*/ 623888 h 623888"/>
              <a:gd name="connsiteX1" fmla="*/ 186688 w 643003"/>
              <a:gd name="connsiteY1" fmla="*/ 178812 h 623888"/>
              <a:gd name="connsiteX2" fmla="*/ 635026 w 643003"/>
              <a:gd name="connsiteY2" fmla="*/ 100 h 623888"/>
              <a:gd name="connsiteX3" fmla="*/ 631031 w 643003"/>
              <a:gd name="connsiteY3" fmla="*/ 223840 h 623888"/>
              <a:gd name="connsiteX4" fmla="*/ 343503 w 643003"/>
              <a:gd name="connsiteY4" fmla="*/ 338452 h 623888"/>
              <a:gd name="connsiteX5" fmla="*/ 223776 w 643003"/>
              <a:gd name="connsiteY5" fmla="*/ 623888 h 623888"/>
              <a:gd name="connsiteX6" fmla="*/ 0 w 643003"/>
              <a:gd name="connsiteY6" fmla="*/ 623888 h 623888"/>
              <a:gd name="connsiteX0" fmla="*/ 0 w 649102"/>
              <a:gd name="connsiteY0" fmla="*/ 623888 h 623888"/>
              <a:gd name="connsiteX1" fmla="*/ 186688 w 649102"/>
              <a:gd name="connsiteY1" fmla="*/ 178812 h 623888"/>
              <a:gd name="connsiteX2" fmla="*/ 635026 w 649102"/>
              <a:gd name="connsiteY2" fmla="*/ 100 h 623888"/>
              <a:gd name="connsiteX3" fmla="*/ 631031 w 649102"/>
              <a:gd name="connsiteY3" fmla="*/ 223840 h 623888"/>
              <a:gd name="connsiteX4" fmla="*/ 343503 w 649102"/>
              <a:gd name="connsiteY4" fmla="*/ 338452 h 623888"/>
              <a:gd name="connsiteX5" fmla="*/ 223776 w 649102"/>
              <a:gd name="connsiteY5" fmla="*/ 623888 h 623888"/>
              <a:gd name="connsiteX6" fmla="*/ 0 w 649102"/>
              <a:gd name="connsiteY6" fmla="*/ 623888 h 623888"/>
              <a:gd name="connsiteX0" fmla="*/ 0 w 652814"/>
              <a:gd name="connsiteY0" fmla="*/ 623888 h 623888"/>
              <a:gd name="connsiteX1" fmla="*/ 186688 w 652814"/>
              <a:gd name="connsiteY1" fmla="*/ 178812 h 623888"/>
              <a:gd name="connsiteX2" fmla="*/ 635026 w 652814"/>
              <a:gd name="connsiteY2" fmla="*/ 100 h 623888"/>
              <a:gd name="connsiteX3" fmla="*/ 631031 w 652814"/>
              <a:gd name="connsiteY3" fmla="*/ 223840 h 623888"/>
              <a:gd name="connsiteX4" fmla="*/ 343503 w 652814"/>
              <a:gd name="connsiteY4" fmla="*/ 338452 h 623888"/>
              <a:gd name="connsiteX5" fmla="*/ 223776 w 652814"/>
              <a:gd name="connsiteY5" fmla="*/ 623888 h 623888"/>
              <a:gd name="connsiteX6" fmla="*/ 0 w 652814"/>
              <a:gd name="connsiteY6" fmla="*/ 623888 h 6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2814" h="623888">
                <a:moveTo>
                  <a:pt x="0" y="623888"/>
                </a:moveTo>
                <a:cubicBezTo>
                  <a:pt x="0" y="456492"/>
                  <a:pt x="67269" y="296117"/>
                  <a:pt x="186688" y="178812"/>
                </a:cubicBezTo>
                <a:cubicBezTo>
                  <a:pt x="306107" y="61506"/>
                  <a:pt x="467657" y="-2889"/>
                  <a:pt x="635026" y="100"/>
                </a:cubicBezTo>
                <a:cubicBezTo>
                  <a:pt x="652744" y="69917"/>
                  <a:pt x="665701" y="156404"/>
                  <a:pt x="631031" y="223840"/>
                </a:cubicBezTo>
                <a:cubicBezTo>
                  <a:pt x="523694" y="221923"/>
                  <a:pt x="420088" y="263221"/>
                  <a:pt x="343503" y="338452"/>
                </a:cubicBezTo>
                <a:cubicBezTo>
                  <a:pt x="266917" y="413682"/>
                  <a:pt x="223776" y="516534"/>
                  <a:pt x="223776" y="623888"/>
                </a:cubicBezTo>
                <a:lnTo>
                  <a:pt x="0" y="623888"/>
                </a:lnTo>
                <a:close/>
              </a:path>
            </a:pathLst>
          </a:custGeom>
          <a:solidFill>
            <a:srgbClr val="92D050"/>
          </a:solidFill>
          <a:ln w="12700" cmpd="sng">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0" numCol="1" spcCol="0" rtlCol="0" fromWordArt="0" anchor="ctr" anchorCtr="0" forceAA="0" compatLnSpc="1">
            <a:prstTxWarp prst="textNoShape">
              <a:avLst/>
            </a:prstTxWarp>
            <a:noAutofit/>
          </a:bodyPr>
          <a:lstStyle/>
          <a:p>
            <a:pPr algn="ctr"/>
            <a:endParaRPr lang="zh-CN" altLang="en-US" sz="3600" dirty="0">
              <a:solidFill>
                <a:schemeClr val="tx1"/>
              </a:solidFill>
              <a:latin typeface="微软雅黑" panose="020B0503020204020204" pitchFamily="34" charset="-122"/>
              <a:ea typeface="微软雅黑" panose="020B0503020204020204" pitchFamily="34" charset="-122"/>
            </a:endParaRPr>
          </a:p>
        </p:txBody>
      </p:sp>
      <p:sp>
        <p:nvSpPr>
          <p:cNvPr id="16" name="MH_Other_4"/>
          <p:cNvSpPr/>
          <p:nvPr>
            <p:custDataLst>
              <p:tags r:id="rId4"/>
            </p:custDataLst>
          </p:nvPr>
        </p:nvSpPr>
        <p:spPr>
          <a:xfrm flipV="1">
            <a:off x="4285348" y="4661560"/>
            <a:ext cx="786391" cy="751547"/>
          </a:xfrm>
          <a:custGeom>
            <a:avLst/>
            <a:gdLst>
              <a:gd name="connsiteX0" fmla="*/ 0 w 1247775"/>
              <a:gd name="connsiteY0" fmla="*/ 623888 h 1247775"/>
              <a:gd name="connsiteX1" fmla="*/ 186688 w 1247775"/>
              <a:gd name="connsiteY1" fmla="*/ 178812 h 1247775"/>
              <a:gd name="connsiteX2" fmla="*/ 635026 w 1247775"/>
              <a:gd name="connsiteY2" fmla="*/ 100 h 1247775"/>
              <a:gd name="connsiteX3" fmla="*/ 631031 w 1247775"/>
              <a:gd name="connsiteY3" fmla="*/ 223840 h 1247775"/>
              <a:gd name="connsiteX4" fmla="*/ 343503 w 1247775"/>
              <a:gd name="connsiteY4" fmla="*/ 338452 h 1247775"/>
              <a:gd name="connsiteX5" fmla="*/ 223776 w 1247775"/>
              <a:gd name="connsiteY5" fmla="*/ 623888 h 1247775"/>
              <a:gd name="connsiteX6" fmla="*/ 0 w 1247775"/>
              <a:gd name="connsiteY6" fmla="*/ 623888 h 1247775"/>
              <a:gd name="connsiteX0" fmla="*/ 0 w 643003"/>
              <a:gd name="connsiteY0" fmla="*/ 623888 h 623888"/>
              <a:gd name="connsiteX1" fmla="*/ 186688 w 643003"/>
              <a:gd name="connsiteY1" fmla="*/ 178812 h 623888"/>
              <a:gd name="connsiteX2" fmla="*/ 635026 w 643003"/>
              <a:gd name="connsiteY2" fmla="*/ 100 h 623888"/>
              <a:gd name="connsiteX3" fmla="*/ 631031 w 643003"/>
              <a:gd name="connsiteY3" fmla="*/ 223840 h 623888"/>
              <a:gd name="connsiteX4" fmla="*/ 343503 w 643003"/>
              <a:gd name="connsiteY4" fmla="*/ 338452 h 623888"/>
              <a:gd name="connsiteX5" fmla="*/ 223776 w 643003"/>
              <a:gd name="connsiteY5" fmla="*/ 623888 h 623888"/>
              <a:gd name="connsiteX6" fmla="*/ 0 w 643003"/>
              <a:gd name="connsiteY6" fmla="*/ 623888 h 623888"/>
              <a:gd name="connsiteX0" fmla="*/ 0 w 649102"/>
              <a:gd name="connsiteY0" fmla="*/ 623888 h 623888"/>
              <a:gd name="connsiteX1" fmla="*/ 186688 w 649102"/>
              <a:gd name="connsiteY1" fmla="*/ 178812 h 623888"/>
              <a:gd name="connsiteX2" fmla="*/ 635026 w 649102"/>
              <a:gd name="connsiteY2" fmla="*/ 100 h 623888"/>
              <a:gd name="connsiteX3" fmla="*/ 631031 w 649102"/>
              <a:gd name="connsiteY3" fmla="*/ 223840 h 623888"/>
              <a:gd name="connsiteX4" fmla="*/ 343503 w 649102"/>
              <a:gd name="connsiteY4" fmla="*/ 338452 h 623888"/>
              <a:gd name="connsiteX5" fmla="*/ 223776 w 649102"/>
              <a:gd name="connsiteY5" fmla="*/ 623888 h 623888"/>
              <a:gd name="connsiteX6" fmla="*/ 0 w 649102"/>
              <a:gd name="connsiteY6" fmla="*/ 623888 h 623888"/>
              <a:gd name="connsiteX0" fmla="*/ 0 w 652814"/>
              <a:gd name="connsiteY0" fmla="*/ 623888 h 623888"/>
              <a:gd name="connsiteX1" fmla="*/ 186688 w 652814"/>
              <a:gd name="connsiteY1" fmla="*/ 178812 h 623888"/>
              <a:gd name="connsiteX2" fmla="*/ 635026 w 652814"/>
              <a:gd name="connsiteY2" fmla="*/ 100 h 623888"/>
              <a:gd name="connsiteX3" fmla="*/ 631031 w 652814"/>
              <a:gd name="connsiteY3" fmla="*/ 223840 h 623888"/>
              <a:gd name="connsiteX4" fmla="*/ 343503 w 652814"/>
              <a:gd name="connsiteY4" fmla="*/ 338452 h 623888"/>
              <a:gd name="connsiteX5" fmla="*/ 223776 w 652814"/>
              <a:gd name="connsiteY5" fmla="*/ 623888 h 623888"/>
              <a:gd name="connsiteX6" fmla="*/ 0 w 652814"/>
              <a:gd name="connsiteY6" fmla="*/ 623888 h 623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2814" h="623888">
                <a:moveTo>
                  <a:pt x="0" y="623888"/>
                </a:moveTo>
                <a:cubicBezTo>
                  <a:pt x="0" y="456492"/>
                  <a:pt x="67269" y="296117"/>
                  <a:pt x="186688" y="178812"/>
                </a:cubicBezTo>
                <a:cubicBezTo>
                  <a:pt x="306107" y="61506"/>
                  <a:pt x="467657" y="-2889"/>
                  <a:pt x="635026" y="100"/>
                </a:cubicBezTo>
                <a:cubicBezTo>
                  <a:pt x="652744" y="69917"/>
                  <a:pt x="665701" y="156404"/>
                  <a:pt x="631031" y="223840"/>
                </a:cubicBezTo>
                <a:cubicBezTo>
                  <a:pt x="523694" y="221923"/>
                  <a:pt x="420088" y="263221"/>
                  <a:pt x="343503" y="338452"/>
                </a:cubicBezTo>
                <a:cubicBezTo>
                  <a:pt x="266917" y="413682"/>
                  <a:pt x="223776" y="516534"/>
                  <a:pt x="223776" y="623888"/>
                </a:cubicBezTo>
                <a:lnTo>
                  <a:pt x="0" y="623888"/>
                </a:lnTo>
                <a:close/>
              </a:path>
            </a:pathLst>
          </a:custGeom>
          <a:solidFill>
            <a:srgbClr val="00A7E2"/>
          </a:solidFill>
          <a:ln w="12700" cmpd="sng">
            <a:no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0" rIns="91440" bIns="0" numCol="1" spcCol="0" rtlCol="0" fromWordArt="0" anchor="ctr" anchorCtr="0" forceAA="0" compatLnSpc="1">
            <a:prstTxWarp prst="textNoShape">
              <a:avLst/>
            </a:prstTxWarp>
            <a:noAutofit/>
          </a:bodyPr>
          <a:lstStyle/>
          <a:p>
            <a:pPr algn="ctr"/>
            <a:endParaRPr lang="zh-CN" altLang="en-US" sz="3600" dirty="0">
              <a:solidFill>
                <a:schemeClr val="tx1"/>
              </a:solidFill>
              <a:latin typeface="微软雅黑" panose="020B0503020204020204" pitchFamily="34" charset="-122"/>
              <a:ea typeface="微软雅黑" panose="020B0503020204020204" pitchFamily="34" charset="-122"/>
            </a:endParaRPr>
          </a:p>
        </p:txBody>
      </p:sp>
      <p:sp>
        <p:nvSpPr>
          <p:cNvPr id="17" name="MH_SubTitle_1"/>
          <p:cNvSpPr txBox="1"/>
          <p:nvPr>
            <p:custDataLst>
              <p:tags r:id="rId5"/>
            </p:custDataLst>
          </p:nvPr>
        </p:nvSpPr>
        <p:spPr>
          <a:xfrm>
            <a:off x="1259632" y="3785711"/>
            <a:ext cx="1289905" cy="441522"/>
          </a:xfrm>
          <a:prstGeom prst="rect">
            <a:avLst/>
          </a:prstGeom>
          <a:noFill/>
        </p:spPr>
        <p:txBody>
          <a:bodyPr wrap="square" rtlCol="0" anchor="ctr" anchorCtr="0">
            <a:noAutofit/>
          </a:bodyPr>
          <a:lstStyle/>
          <a:p>
            <a:pPr algn="ctr"/>
            <a:r>
              <a:rPr lang="zh-CN" altLang="en-US" sz="2000" b="1" dirty="0" smtClean="0">
                <a:solidFill>
                  <a:srgbClr val="92D050"/>
                </a:solidFill>
                <a:latin typeface="微软雅黑" panose="020B0503020204020204" pitchFamily="34" charset="-122"/>
                <a:ea typeface="微软雅黑" panose="020B0503020204020204" pitchFamily="34" charset="-122"/>
              </a:rPr>
              <a:t>对第三方来讲</a:t>
            </a:r>
            <a:endParaRPr lang="zh-CN" altLang="en-US" sz="2000" b="1" dirty="0">
              <a:solidFill>
                <a:srgbClr val="92D050"/>
              </a:solidFill>
              <a:latin typeface="微软雅黑" panose="020B0503020204020204" pitchFamily="34" charset="-122"/>
              <a:ea typeface="微软雅黑" panose="020B0503020204020204" pitchFamily="34" charset="-122"/>
            </a:endParaRPr>
          </a:p>
        </p:txBody>
      </p:sp>
      <p:sp>
        <p:nvSpPr>
          <p:cNvPr id="18" name="MH_Text_2"/>
          <p:cNvSpPr txBox="1"/>
          <p:nvPr>
            <p:custDataLst>
              <p:tags r:id="rId6"/>
            </p:custDataLst>
          </p:nvPr>
        </p:nvSpPr>
        <p:spPr>
          <a:xfrm>
            <a:off x="5219481" y="4264924"/>
            <a:ext cx="2520871" cy="2188412"/>
          </a:xfrm>
          <a:prstGeom prst="rect">
            <a:avLst/>
          </a:prstGeom>
          <a:noFill/>
        </p:spPr>
        <p:txBody>
          <a:bodyPr wrap="square" rtlCol="0">
            <a:noAutofit/>
          </a:bodyPr>
          <a:lstStyle/>
          <a:p>
            <a:pPr>
              <a:lnSpc>
                <a:spcPts val="2400"/>
              </a:lnSpc>
            </a:pPr>
            <a:r>
              <a:rPr lang="en-US" altLang="zh-CN" sz="1600" dirty="0" smtClean="0">
                <a:latin typeface="幼圆" panose="02010509060101010101" pitchFamily="49" charset="-122"/>
                <a:ea typeface="幼圆" panose="02010509060101010101" pitchFamily="49" charset="-122"/>
              </a:rPr>
              <a:t>1</a:t>
            </a:r>
            <a:r>
              <a:rPr lang="zh-CN" altLang="en-US" sz="1600" dirty="0" smtClean="0">
                <a:latin typeface="幼圆" panose="02010509060101010101" pitchFamily="49" charset="-122"/>
                <a:ea typeface="幼圆" panose="02010509060101010101" pitchFamily="49" charset="-122"/>
              </a:rPr>
              <a:t>、银行应协助第三方进行业务转型，合作开发多种金融创新产品；</a:t>
            </a:r>
            <a:endParaRPr lang="en-US" altLang="zh-CN" sz="1600" dirty="0" smtClean="0">
              <a:latin typeface="幼圆" panose="02010509060101010101" pitchFamily="49" charset="-122"/>
              <a:ea typeface="幼圆" panose="02010509060101010101" pitchFamily="49" charset="-122"/>
            </a:endParaRPr>
          </a:p>
          <a:p>
            <a:pPr>
              <a:lnSpc>
                <a:spcPts val="2400"/>
              </a:lnSpc>
            </a:pPr>
            <a:r>
              <a:rPr lang="en-US" altLang="zh-CN" sz="1600" dirty="0" smtClean="0">
                <a:latin typeface="幼圆" panose="02010509060101010101" pitchFamily="49" charset="-122"/>
                <a:ea typeface="幼圆" panose="02010509060101010101" pitchFamily="49" charset="-122"/>
              </a:rPr>
              <a:t>2</a:t>
            </a:r>
            <a:r>
              <a:rPr lang="zh-CN" altLang="en-US" sz="1600" dirty="0" smtClean="0">
                <a:latin typeface="幼圆" panose="02010509060101010101" pitchFamily="49" charset="-122"/>
                <a:ea typeface="幼圆" panose="02010509060101010101" pitchFamily="49" charset="-122"/>
              </a:rPr>
              <a:t>、银行应利用自身强大的技术和信用体系帮助第三方实现业务转型。</a:t>
            </a:r>
            <a:endParaRPr lang="en-US" altLang="zh-CN" sz="1600" dirty="0">
              <a:latin typeface="幼圆" panose="02010509060101010101" pitchFamily="49" charset="-122"/>
              <a:ea typeface="幼圆" panose="02010509060101010101" pitchFamily="49" charset="-122"/>
            </a:endParaRPr>
          </a:p>
        </p:txBody>
      </p:sp>
      <p:sp>
        <p:nvSpPr>
          <p:cNvPr id="19" name="MH_Text_1"/>
          <p:cNvSpPr txBox="1"/>
          <p:nvPr>
            <p:custDataLst>
              <p:tags r:id="rId7"/>
            </p:custDataLst>
          </p:nvPr>
        </p:nvSpPr>
        <p:spPr>
          <a:xfrm>
            <a:off x="1638302" y="4376876"/>
            <a:ext cx="2371439" cy="1644412"/>
          </a:xfrm>
          <a:prstGeom prst="rect">
            <a:avLst/>
          </a:prstGeom>
          <a:noFill/>
        </p:spPr>
        <p:txBody>
          <a:bodyPr wrap="square" rtlCol="0">
            <a:normAutofit/>
          </a:bodyPr>
          <a:lstStyle/>
          <a:p>
            <a:pPr>
              <a:lnSpc>
                <a:spcPts val="2400"/>
              </a:lnSpc>
            </a:pPr>
            <a:r>
              <a:rPr lang="en-US" altLang="zh-CN" sz="1600" dirty="0" smtClean="0">
                <a:latin typeface="幼圆" panose="02010509060101010101" pitchFamily="49" charset="-122"/>
                <a:ea typeface="幼圆" panose="02010509060101010101" pitchFamily="49" charset="-122"/>
              </a:rPr>
              <a:t>1</a:t>
            </a:r>
            <a:r>
              <a:rPr lang="zh-CN" altLang="en-US" sz="1600" dirty="0" smtClean="0">
                <a:latin typeface="幼圆" panose="02010509060101010101" pitchFamily="49" charset="-122"/>
                <a:ea typeface="幼圆" panose="02010509060101010101" pitchFamily="49" charset="-122"/>
              </a:rPr>
              <a:t>、应进行产品创新，减少对银行的依赖性；</a:t>
            </a:r>
            <a:endParaRPr lang="en-US" altLang="zh-CN" sz="1600" dirty="0" smtClean="0">
              <a:latin typeface="幼圆" panose="02010509060101010101" pitchFamily="49" charset="-122"/>
              <a:ea typeface="幼圆" panose="02010509060101010101" pitchFamily="49" charset="-122"/>
            </a:endParaRPr>
          </a:p>
          <a:p>
            <a:pPr>
              <a:lnSpc>
                <a:spcPts val="2400"/>
              </a:lnSpc>
            </a:pPr>
            <a:r>
              <a:rPr lang="en-US" altLang="zh-CN" sz="1600" dirty="0" smtClean="0">
                <a:latin typeface="幼圆" panose="02010509060101010101" pitchFamily="49" charset="-122"/>
                <a:ea typeface="幼圆" panose="02010509060101010101" pitchFamily="49" charset="-122"/>
              </a:rPr>
              <a:t>2</a:t>
            </a:r>
            <a:r>
              <a:rPr lang="zh-CN" altLang="en-US" sz="1600" dirty="0" smtClean="0">
                <a:latin typeface="幼圆" panose="02010509060101010101" pitchFamily="49" charset="-122"/>
                <a:ea typeface="幼圆" panose="02010509060101010101" pitchFamily="49" charset="-122"/>
              </a:rPr>
              <a:t>、多渠道开拓业务，以增加自己的盈利途径。</a:t>
            </a:r>
            <a:r>
              <a:rPr lang="en-US" altLang="zh-CN" sz="1600" dirty="0" smtClean="0">
                <a:latin typeface="幼圆" panose="02010509060101010101" pitchFamily="49" charset="-122"/>
                <a:ea typeface="幼圆" panose="02010509060101010101" pitchFamily="49" charset="-122"/>
              </a:rPr>
              <a:t> </a:t>
            </a:r>
            <a:endParaRPr lang="en-US" altLang="zh-CN" sz="1600" dirty="0">
              <a:latin typeface="幼圆" panose="02010509060101010101" pitchFamily="49" charset="-122"/>
              <a:ea typeface="幼圆" panose="02010509060101010101" pitchFamily="49" charset="-122"/>
            </a:endParaRPr>
          </a:p>
        </p:txBody>
      </p:sp>
      <p:sp>
        <p:nvSpPr>
          <p:cNvPr id="20" name="MH_SubTitle_2"/>
          <p:cNvSpPr txBox="1"/>
          <p:nvPr>
            <p:custDataLst>
              <p:tags r:id="rId8"/>
            </p:custDataLst>
          </p:nvPr>
        </p:nvSpPr>
        <p:spPr>
          <a:xfrm>
            <a:off x="6687728" y="3645024"/>
            <a:ext cx="1131678" cy="582209"/>
          </a:xfrm>
          <a:prstGeom prst="rect">
            <a:avLst/>
          </a:prstGeom>
          <a:noFill/>
        </p:spPr>
        <p:txBody>
          <a:bodyPr wrap="square" rtlCol="0" anchor="ctr" anchorCtr="0">
            <a:noAutofit/>
          </a:bodyPr>
          <a:lstStyle>
            <a:defPPr>
              <a:defRPr lang="zh-CN"/>
            </a:defPPr>
            <a:lvl1pPr>
              <a:defRPr b="1">
                <a:solidFill>
                  <a:srgbClr val="00A7E2"/>
                </a:solidFill>
                <a:latin typeface="微软雅黑" panose="020B0503020204020204" pitchFamily="34" charset="-122"/>
                <a:ea typeface="微软雅黑" panose="020B0503020204020204" pitchFamily="34" charset="-122"/>
              </a:defRPr>
            </a:lvl1pPr>
          </a:lstStyle>
          <a:p>
            <a:pPr algn="ctr"/>
            <a:r>
              <a:rPr lang="zh-CN" altLang="en-US" sz="2000" dirty="0" smtClean="0"/>
              <a:t>对银行来讲</a:t>
            </a:r>
            <a:endParaRPr lang="zh-CN" altLang="en-US" sz="2000" dirty="0"/>
          </a:p>
        </p:txBody>
      </p:sp>
      <p:sp>
        <p:nvSpPr>
          <p:cNvPr id="21" name="MH_Desc_1"/>
          <p:cNvSpPr txBox="1"/>
          <p:nvPr>
            <p:custDataLst>
              <p:tags r:id="rId9"/>
            </p:custDataLst>
          </p:nvPr>
        </p:nvSpPr>
        <p:spPr>
          <a:xfrm>
            <a:off x="971601" y="2204864"/>
            <a:ext cx="7272808" cy="1284476"/>
          </a:xfrm>
          <a:prstGeom prst="rect">
            <a:avLst/>
          </a:prstGeom>
          <a:noFill/>
        </p:spPr>
        <p:txBody>
          <a:bodyPr wrap="square" rtlCol="0">
            <a:normAutofit/>
          </a:bodyPr>
          <a:lstStyle/>
          <a:p>
            <a:pPr algn="just">
              <a:lnSpc>
                <a:spcPct val="110000"/>
              </a:lnSpc>
            </a:pPr>
            <a:r>
              <a:rPr lang="zh-CN" altLang="en-US" sz="1600" dirty="0" smtClean="0">
                <a:latin typeface="幼圆" panose="02010509060101010101" pitchFamily="49" charset="-122"/>
                <a:ea typeface="幼圆" panose="02010509060101010101" pitchFamily="49" charset="-122"/>
              </a:rPr>
              <a:t>第三方支付与银行虽然存在着竞争关系，但是总的来说双方未来的关系是合作多于竞争，只有这样才能促进我国支付行业的进步。银行与第三方支付都应努力降低合作成本，增加净收益，有利于双方的共赢、长期合作以及和其他企业的竞争。</a:t>
            </a:r>
            <a:endParaRPr lang="en-US" altLang="zh-CN" sz="1600" dirty="0">
              <a:latin typeface="幼圆" panose="02010509060101010101" pitchFamily="49" charset="-122"/>
              <a:ea typeface="幼圆" panose="02010509060101010101" pitchFamily="49" charset="-122"/>
            </a:endParaRPr>
          </a:p>
        </p:txBody>
      </p:sp>
      <p:cxnSp>
        <p:nvCxnSpPr>
          <p:cNvPr id="22" name="MH_Other_5"/>
          <p:cNvCxnSpPr/>
          <p:nvPr>
            <p:custDataLst>
              <p:tags r:id="rId10"/>
            </p:custDataLst>
          </p:nvPr>
        </p:nvCxnSpPr>
        <p:spPr>
          <a:xfrm>
            <a:off x="780490" y="2204864"/>
            <a:ext cx="7583021"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3628480" y="1259460"/>
            <a:ext cx="1872208" cy="646986"/>
          </a:xfrm>
          <a:prstGeom prst="roundRect">
            <a:avLst/>
          </a:prstGeom>
          <a:solidFill>
            <a:schemeClr val="accent5">
              <a:lumMod val="75000"/>
            </a:schemeClr>
          </a:solidFill>
        </p:spPr>
        <p:txBody>
          <a:bodyPr wrap="square" rtlCol="0">
            <a:spAutoFit/>
          </a:bodyPr>
          <a:lstStyle/>
          <a:p>
            <a:r>
              <a:rPr lang="zh-CN" altLang="en-US" sz="3200" b="1" dirty="0" smtClean="0">
                <a:solidFill>
                  <a:schemeClr val="bg1"/>
                </a:solidFill>
                <a:latin typeface="华文楷体" panose="02010600040101010101" pitchFamily="2" charset="-122"/>
                <a:ea typeface="华文楷体" panose="02010600040101010101" pitchFamily="2" charset="-122"/>
              </a:rPr>
              <a:t>共同发展</a:t>
            </a:r>
            <a:endParaRPr lang="zh-CN" altLang="en-US" sz="3200" b="1" dirty="0">
              <a:solidFill>
                <a:schemeClr val="bg1"/>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109668607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WordArt 2"/>
          <p:cNvSpPr>
            <a:spLocks noChangeArrowheads="1" noChangeShapeType="1" noTextEdit="1"/>
          </p:cNvSpPr>
          <p:nvPr/>
        </p:nvSpPr>
        <p:spPr bwMode="gray">
          <a:xfrm>
            <a:off x="4572000" y="2868613"/>
            <a:ext cx="4343400" cy="560387"/>
          </a:xfrm>
          <a:prstGeom prst="rect">
            <a:avLst/>
          </a:prstGeom>
        </p:spPr>
        <p:txBody>
          <a:bodyPr wrap="none" fromWordArt="1">
            <a:prstTxWarp prst="textPlain">
              <a:avLst>
                <a:gd name="adj" fmla="val 50000"/>
              </a:avLst>
            </a:prstTxWarp>
          </a:bodyPr>
          <a:lstStyle/>
          <a:p>
            <a:pPr algn="ctr"/>
            <a:r>
              <a:rPr lang="en-US" altLang="zh-CN" sz="3600" kern="10">
                <a:ln w="19050">
                  <a:solidFill>
                    <a:srgbClr val="FFFFFF"/>
                  </a:solidFill>
                  <a:round/>
                  <a:headEnd/>
                  <a:tailEnd/>
                </a:ln>
                <a:solidFill>
                  <a:schemeClr val="tx2"/>
                </a:solidFill>
                <a:effectLst>
                  <a:outerShdw dist="63500" dir="3187806" algn="ctr" rotWithShape="0">
                    <a:schemeClr val="bg2">
                      <a:alpha val="50000"/>
                    </a:schemeClr>
                  </a:outerShdw>
                </a:effectLst>
                <a:latin typeface="Verdana"/>
                <a:ea typeface="Verdana"/>
                <a:cs typeface="Verdana"/>
              </a:rPr>
              <a:t>Thank You!</a:t>
            </a:r>
            <a:endParaRPr lang="zh-CN" altLang="en-US" sz="3600" kern="10">
              <a:ln w="19050">
                <a:solidFill>
                  <a:srgbClr val="FFFFFF"/>
                </a:solidFill>
                <a:round/>
                <a:headEnd/>
                <a:tailEnd/>
              </a:ln>
              <a:solidFill>
                <a:schemeClr val="tx2"/>
              </a:solidFill>
              <a:effectLst>
                <a:outerShdw dist="63500" dir="3187806" algn="ctr" rotWithShape="0">
                  <a:schemeClr val="bg2">
                    <a:alpha val="50000"/>
                  </a:schemeClr>
                </a:outerShdw>
              </a:effectLst>
              <a:latin typeface="Verdana"/>
              <a:cs typeface="Verdana"/>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MH_PageTitle"/>
          <p:cNvSpPr>
            <a:spLocks noGrp="1"/>
          </p:cNvSpPr>
          <p:nvPr>
            <p:ph type="title"/>
            <p:custDataLst>
              <p:tags r:id="rId2"/>
            </p:custDataLst>
          </p:nvPr>
        </p:nvSpPr>
        <p:spPr/>
        <p:txBody>
          <a:bodyPr/>
          <a:lstStyle/>
          <a:p>
            <a:pPr eaLnBrk="1" hangingPunct="1"/>
            <a:r>
              <a:rPr lang="zh-CN" altLang="en-US" smtClean="0">
                <a:ea typeface="宋体" pitchFamily="2" charset="-122"/>
              </a:rPr>
              <a:t>引导案例</a:t>
            </a:r>
          </a:p>
        </p:txBody>
      </p:sp>
      <p:sp>
        <p:nvSpPr>
          <p:cNvPr id="4099" name="矩形 1"/>
          <p:cNvSpPr>
            <a:spLocks noChangeArrowheads="1"/>
          </p:cNvSpPr>
          <p:nvPr/>
        </p:nvSpPr>
        <p:spPr bwMode="auto">
          <a:xfrm>
            <a:off x="611188" y="1125538"/>
            <a:ext cx="7921625"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spcBef>
                <a:spcPct val="20000"/>
              </a:spcBef>
              <a:buChar char="•"/>
              <a:defRPr sz="3200">
                <a:solidFill>
                  <a:schemeClr val="tx1"/>
                </a:solidFill>
                <a:latin typeface="Calibri" pitchFamily="34" charset="0"/>
              </a:defRPr>
            </a:lvl1pPr>
            <a:lvl2pPr marL="742950" indent="-285750" eaLnBrk="0" hangingPunct="0">
              <a:spcBef>
                <a:spcPct val="20000"/>
              </a:spcBef>
              <a:buChar char="–"/>
              <a:defRPr sz="2800">
                <a:solidFill>
                  <a:schemeClr val="tx1"/>
                </a:solidFill>
                <a:latin typeface="Calibri" pitchFamily="34" charset="0"/>
              </a:defRPr>
            </a:lvl2pPr>
            <a:lvl3pPr marL="1143000" indent="-228600" eaLnBrk="0" hangingPunct="0">
              <a:spcBef>
                <a:spcPct val="20000"/>
              </a:spcBef>
              <a:buChar char="•"/>
              <a:defRPr sz="2400">
                <a:solidFill>
                  <a:schemeClr val="tx1"/>
                </a:solidFill>
                <a:latin typeface="Calibri" pitchFamily="34" charset="0"/>
              </a:defRPr>
            </a:lvl3pPr>
            <a:lvl4pPr marL="1600200" indent="-228600" eaLnBrk="0" hangingPunct="0">
              <a:spcBef>
                <a:spcPct val="20000"/>
              </a:spcBef>
              <a:buChar char="–"/>
              <a:defRPr sz="2000">
                <a:solidFill>
                  <a:schemeClr val="tx1"/>
                </a:solidFill>
                <a:latin typeface="Calibri" pitchFamily="34" charset="0"/>
              </a:defRPr>
            </a:lvl4pPr>
            <a:lvl5pPr marL="2057400" indent="-228600" eaLnBrk="0" hangingPunct="0">
              <a:spcBef>
                <a:spcPct val="20000"/>
              </a:spcBef>
              <a:buChar char="»"/>
              <a:defRPr sz="2000">
                <a:solidFill>
                  <a:schemeClr val="tx1"/>
                </a:solidFill>
                <a:latin typeface="Calibri" pitchFamily="34" charset="0"/>
              </a:defRPr>
            </a:lvl5pPr>
            <a:lvl6pPr marL="2514600" indent="-228600" eaLnBrk="0" fontAlgn="base" hangingPunct="0">
              <a:spcBef>
                <a:spcPct val="20000"/>
              </a:spcBef>
              <a:spcAft>
                <a:spcPct val="0"/>
              </a:spcAft>
              <a:buChar char="»"/>
              <a:defRPr sz="2000">
                <a:solidFill>
                  <a:schemeClr val="tx1"/>
                </a:solidFill>
                <a:latin typeface="Calibri" pitchFamily="34" charset="0"/>
              </a:defRPr>
            </a:lvl6pPr>
            <a:lvl7pPr marL="2971800" indent="-228600" eaLnBrk="0" fontAlgn="base" hangingPunct="0">
              <a:spcBef>
                <a:spcPct val="20000"/>
              </a:spcBef>
              <a:spcAft>
                <a:spcPct val="0"/>
              </a:spcAft>
              <a:buChar char="»"/>
              <a:defRPr sz="2000">
                <a:solidFill>
                  <a:schemeClr val="tx1"/>
                </a:solidFill>
                <a:latin typeface="Calibri" pitchFamily="34" charset="0"/>
              </a:defRPr>
            </a:lvl7pPr>
            <a:lvl8pPr marL="3429000" indent="-228600" eaLnBrk="0" fontAlgn="base" hangingPunct="0">
              <a:spcBef>
                <a:spcPct val="20000"/>
              </a:spcBef>
              <a:spcAft>
                <a:spcPct val="0"/>
              </a:spcAft>
              <a:buChar char="»"/>
              <a:defRPr sz="2000">
                <a:solidFill>
                  <a:schemeClr val="tx1"/>
                </a:solidFill>
                <a:latin typeface="Calibri" pitchFamily="34" charset="0"/>
              </a:defRPr>
            </a:lvl8pPr>
            <a:lvl9pPr marL="3886200" indent="-228600" eaLnBrk="0" fontAlgn="base" hangingPunct="0">
              <a:spcBef>
                <a:spcPct val="20000"/>
              </a:spcBef>
              <a:spcAft>
                <a:spcPct val="0"/>
              </a:spcAft>
              <a:buChar char="»"/>
              <a:defRPr sz="2000">
                <a:solidFill>
                  <a:schemeClr val="tx1"/>
                </a:solidFill>
                <a:latin typeface="Calibri" pitchFamily="34" charset="0"/>
              </a:defRPr>
            </a:lvl9pPr>
          </a:lstStyle>
          <a:p>
            <a:pPr eaLnBrk="1" hangingPunct="1">
              <a:lnSpc>
                <a:spcPct val="150000"/>
              </a:lnSpc>
              <a:spcBef>
                <a:spcPct val="0"/>
              </a:spcBef>
              <a:buFontTx/>
              <a:buNone/>
            </a:pPr>
            <a:r>
              <a:rPr lang="zh-CN" altLang="en-US" sz="2000" dirty="0">
                <a:latin typeface="Arial" pitchFamily="34" charset="0"/>
                <a:ea typeface="宋体" pitchFamily="2" charset="-122"/>
              </a:rPr>
              <a:t>在培养用户刷卡习惯方面，传统</a:t>
            </a:r>
            <a:r>
              <a:rPr lang="en-US" altLang="zh-CN" sz="2000" dirty="0">
                <a:latin typeface="Arial" pitchFamily="34" charset="0"/>
                <a:ea typeface="宋体" pitchFamily="2" charset="-122"/>
              </a:rPr>
              <a:t>POS</a:t>
            </a:r>
            <a:r>
              <a:rPr lang="zh-CN" altLang="en-US" sz="2000" dirty="0">
                <a:latin typeface="Arial" pitchFamily="34" charset="0"/>
                <a:ea typeface="宋体" pitchFamily="2" charset="-122"/>
              </a:rPr>
              <a:t>居功甚伟，消费者在大小商场都能看到它的身影。但目前市场上的普通</a:t>
            </a:r>
            <a:r>
              <a:rPr lang="en-US" altLang="zh-CN" sz="2000" dirty="0">
                <a:latin typeface="Arial" pitchFamily="34" charset="0"/>
                <a:ea typeface="宋体" pitchFamily="2" charset="-122"/>
              </a:rPr>
              <a:t>POS</a:t>
            </a:r>
            <a:r>
              <a:rPr lang="zh-CN" altLang="en-US" sz="2000" dirty="0">
                <a:latin typeface="Arial" pitchFamily="34" charset="0"/>
                <a:ea typeface="宋体" pitchFamily="2" charset="-122"/>
              </a:rPr>
              <a:t>随着时代的发展渐渐暴露出一些弊端，例如功能局限，只能满足商户基础性的刷卡交易需求。针对市场痛点，通联支付将旗下传统</a:t>
            </a:r>
            <a:r>
              <a:rPr lang="en-US" altLang="zh-CN" sz="2000" dirty="0">
                <a:latin typeface="Arial" pitchFamily="34" charset="0"/>
                <a:ea typeface="宋体" pitchFamily="2" charset="-122"/>
              </a:rPr>
              <a:t>POS</a:t>
            </a:r>
            <a:r>
              <a:rPr lang="zh-CN" altLang="en-US" sz="2000" dirty="0">
                <a:latin typeface="Arial" pitchFamily="34" charset="0"/>
                <a:ea typeface="宋体" pitchFamily="2" charset="-122"/>
              </a:rPr>
              <a:t>的支付与行业需求进行整合，在传统支付基础上，提供对账、</a:t>
            </a:r>
            <a:r>
              <a:rPr lang="en-US" altLang="zh-CN" sz="2000" dirty="0">
                <a:latin typeface="Arial" pitchFamily="34" charset="0"/>
                <a:ea typeface="宋体" pitchFamily="2" charset="-122"/>
              </a:rPr>
              <a:t>MIS</a:t>
            </a:r>
            <a:r>
              <a:rPr lang="zh-CN" altLang="en-US" sz="2000" dirty="0">
                <a:latin typeface="Arial" pitchFamily="34" charset="0"/>
                <a:ea typeface="宋体" pitchFamily="2" charset="-122"/>
              </a:rPr>
              <a:t>对接、订单支付、特色清结算、</a:t>
            </a:r>
            <a:r>
              <a:rPr lang="en-US" altLang="zh-CN" sz="2000" dirty="0">
                <a:latin typeface="Arial" pitchFamily="34" charset="0"/>
                <a:ea typeface="宋体" pitchFamily="2" charset="-122"/>
              </a:rPr>
              <a:t>POS</a:t>
            </a:r>
            <a:r>
              <a:rPr lang="zh-CN" altLang="en-US" sz="2000" dirty="0">
                <a:latin typeface="Arial" pitchFamily="34" charset="0"/>
                <a:ea typeface="宋体" pitchFamily="2" charset="-122"/>
              </a:rPr>
              <a:t>流水贷等多样化的功能及服务。　　</a:t>
            </a:r>
          </a:p>
          <a:p>
            <a:pPr eaLnBrk="1" hangingPunct="1">
              <a:lnSpc>
                <a:spcPct val="150000"/>
              </a:lnSpc>
              <a:spcBef>
                <a:spcPct val="0"/>
              </a:spcBef>
              <a:buFontTx/>
              <a:buNone/>
            </a:pPr>
            <a:r>
              <a:rPr lang="zh-CN" altLang="en-US" sz="2000" dirty="0">
                <a:latin typeface="Arial" pitchFamily="34" charset="0"/>
                <a:ea typeface="宋体" pitchFamily="2" charset="-122"/>
              </a:rPr>
              <a:t>（</a:t>
            </a:r>
            <a:r>
              <a:rPr lang="en-US" altLang="zh-CN" sz="2000" dirty="0">
                <a:latin typeface="Arial" pitchFamily="34" charset="0"/>
                <a:ea typeface="宋体" pitchFamily="2" charset="-122"/>
              </a:rPr>
              <a:t>2</a:t>
            </a:r>
            <a:r>
              <a:rPr lang="zh-CN" altLang="en-US" sz="2000" dirty="0">
                <a:latin typeface="Arial" pitchFamily="34" charset="0"/>
                <a:ea typeface="宋体" pitchFamily="2" charset="-122"/>
              </a:rPr>
              <a:t>）扫码支付，支付时尚化</a:t>
            </a:r>
          </a:p>
          <a:p>
            <a:pPr eaLnBrk="1" hangingPunct="1">
              <a:lnSpc>
                <a:spcPct val="150000"/>
              </a:lnSpc>
              <a:spcBef>
                <a:spcPct val="0"/>
              </a:spcBef>
              <a:buFontTx/>
              <a:buNone/>
            </a:pPr>
            <a:r>
              <a:rPr lang="zh-CN" altLang="en-US" sz="2000" dirty="0">
                <a:latin typeface="Arial" pitchFamily="34" charset="0"/>
                <a:ea typeface="宋体" pitchFamily="2" charset="-122"/>
              </a:rPr>
              <a:t>无需现金和银行卡，只需扫描付款二维码即可轻松收银，对消费者和商户来说，便捷是扫码支付的最大卖点。但是扫码支付在狂飙突进的同时，也面临了一些问题，如不同企业的支付产品不兼容、全渠道接入耗时耗力、管理不统一、对账不统一等，这给商家收款带来一定的不便。为方便商户管理及引流客户，通联推出扫码支付战略</a:t>
            </a:r>
            <a:r>
              <a:rPr lang="zh-CN" altLang="en-US" sz="2000" dirty="0" smtClean="0">
                <a:latin typeface="Arial" pitchFamily="34" charset="0"/>
                <a:ea typeface="宋体" pitchFamily="2" charset="-122"/>
              </a:rPr>
              <a:t>产品</a:t>
            </a:r>
            <a:endParaRPr lang="zh-CN" altLang="en-US" sz="2000" dirty="0">
              <a:latin typeface="Arial" pitchFamily="34" charset="0"/>
              <a:ea typeface="宋体" pitchFamily="2" charset="-122"/>
            </a:endParaRPr>
          </a:p>
        </p:txBody>
      </p:sp>
    </p:spTree>
    <p:custDataLst>
      <p:tags r:id="rId1"/>
    </p:custDataLst>
    <p:extLst>
      <p:ext uri="{BB962C8B-B14F-4D97-AF65-F5344CB8AC3E}">
        <p14:creationId xmlns:p14="http://schemas.microsoft.com/office/powerpoint/2010/main" val="17753378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MH_PageTitle"/>
          <p:cNvSpPr>
            <a:spLocks noGrp="1"/>
          </p:cNvSpPr>
          <p:nvPr>
            <p:ph type="title"/>
            <p:custDataLst>
              <p:tags r:id="rId2"/>
            </p:custDataLst>
          </p:nvPr>
        </p:nvSpPr>
        <p:spPr/>
        <p:txBody>
          <a:bodyPr/>
          <a:lstStyle/>
          <a:p>
            <a:pPr eaLnBrk="1" hangingPunct="1"/>
            <a:r>
              <a:rPr lang="zh-CN" altLang="en-US" smtClean="0">
                <a:ea typeface="宋体" pitchFamily="2" charset="-122"/>
              </a:rPr>
              <a:t>引导案例</a:t>
            </a:r>
          </a:p>
        </p:txBody>
      </p:sp>
      <p:sp>
        <p:nvSpPr>
          <p:cNvPr id="4099" name="矩形 1"/>
          <p:cNvSpPr>
            <a:spLocks noChangeArrowheads="1"/>
          </p:cNvSpPr>
          <p:nvPr/>
        </p:nvSpPr>
        <p:spPr bwMode="auto">
          <a:xfrm>
            <a:off x="611188" y="1125538"/>
            <a:ext cx="7921625"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spcBef>
                <a:spcPct val="20000"/>
              </a:spcBef>
              <a:buChar char="•"/>
              <a:defRPr sz="3200">
                <a:solidFill>
                  <a:schemeClr val="tx1"/>
                </a:solidFill>
                <a:latin typeface="Calibri" pitchFamily="34" charset="0"/>
              </a:defRPr>
            </a:lvl1pPr>
            <a:lvl2pPr marL="742950" indent="-285750" eaLnBrk="0" hangingPunct="0">
              <a:spcBef>
                <a:spcPct val="20000"/>
              </a:spcBef>
              <a:buChar char="–"/>
              <a:defRPr sz="2800">
                <a:solidFill>
                  <a:schemeClr val="tx1"/>
                </a:solidFill>
                <a:latin typeface="Calibri" pitchFamily="34" charset="0"/>
              </a:defRPr>
            </a:lvl2pPr>
            <a:lvl3pPr marL="1143000" indent="-228600" eaLnBrk="0" hangingPunct="0">
              <a:spcBef>
                <a:spcPct val="20000"/>
              </a:spcBef>
              <a:buChar char="•"/>
              <a:defRPr sz="2400">
                <a:solidFill>
                  <a:schemeClr val="tx1"/>
                </a:solidFill>
                <a:latin typeface="Calibri" pitchFamily="34" charset="0"/>
              </a:defRPr>
            </a:lvl3pPr>
            <a:lvl4pPr marL="1600200" indent="-228600" eaLnBrk="0" hangingPunct="0">
              <a:spcBef>
                <a:spcPct val="20000"/>
              </a:spcBef>
              <a:buChar char="–"/>
              <a:defRPr sz="2000">
                <a:solidFill>
                  <a:schemeClr val="tx1"/>
                </a:solidFill>
                <a:latin typeface="Calibri" pitchFamily="34" charset="0"/>
              </a:defRPr>
            </a:lvl4pPr>
            <a:lvl5pPr marL="2057400" indent="-228600" eaLnBrk="0" hangingPunct="0">
              <a:spcBef>
                <a:spcPct val="20000"/>
              </a:spcBef>
              <a:buChar char="»"/>
              <a:defRPr sz="2000">
                <a:solidFill>
                  <a:schemeClr val="tx1"/>
                </a:solidFill>
                <a:latin typeface="Calibri" pitchFamily="34" charset="0"/>
              </a:defRPr>
            </a:lvl5pPr>
            <a:lvl6pPr marL="2514600" indent="-228600" eaLnBrk="0" fontAlgn="base" hangingPunct="0">
              <a:spcBef>
                <a:spcPct val="20000"/>
              </a:spcBef>
              <a:spcAft>
                <a:spcPct val="0"/>
              </a:spcAft>
              <a:buChar char="»"/>
              <a:defRPr sz="2000">
                <a:solidFill>
                  <a:schemeClr val="tx1"/>
                </a:solidFill>
                <a:latin typeface="Calibri" pitchFamily="34" charset="0"/>
              </a:defRPr>
            </a:lvl6pPr>
            <a:lvl7pPr marL="2971800" indent="-228600" eaLnBrk="0" fontAlgn="base" hangingPunct="0">
              <a:spcBef>
                <a:spcPct val="20000"/>
              </a:spcBef>
              <a:spcAft>
                <a:spcPct val="0"/>
              </a:spcAft>
              <a:buChar char="»"/>
              <a:defRPr sz="2000">
                <a:solidFill>
                  <a:schemeClr val="tx1"/>
                </a:solidFill>
                <a:latin typeface="Calibri" pitchFamily="34" charset="0"/>
              </a:defRPr>
            </a:lvl7pPr>
            <a:lvl8pPr marL="3429000" indent="-228600" eaLnBrk="0" fontAlgn="base" hangingPunct="0">
              <a:spcBef>
                <a:spcPct val="20000"/>
              </a:spcBef>
              <a:spcAft>
                <a:spcPct val="0"/>
              </a:spcAft>
              <a:buChar char="»"/>
              <a:defRPr sz="2000">
                <a:solidFill>
                  <a:schemeClr val="tx1"/>
                </a:solidFill>
                <a:latin typeface="Calibri" pitchFamily="34" charset="0"/>
              </a:defRPr>
            </a:lvl8pPr>
            <a:lvl9pPr marL="3886200" indent="-228600" eaLnBrk="0" fontAlgn="base" hangingPunct="0">
              <a:spcBef>
                <a:spcPct val="20000"/>
              </a:spcBef>
              <a:spcAft>
                <a:spcPct val="0"/>
              </a:spcAft>
              <a:buChar char="»"/>
              <a:defRPr sz="2000">
                <a:solidFill>
                  <a:schemeClr val="tx1"/>
                </a:solidFill>
                <a:latin typeface="Calibri" pitchFamily="34" charset="0"/>
              </a:defRPr>
            </a:lvl9pPr>
          </a:lstStyle>
          <a:p>
            <a:pPr eaLnBrk="1" hangingPunct="1">
              <a:lnSpc>
                <a:spcPct val="150000"/>
              </a:lnSpc>
              <a:spcBef>
                <a:spcPct val="0"/>
              </a:spcBef>
              <a:buFontTx/>
              <a:buNone/>
            </a:pPr>
            <a:r>
              <a:rPr lang="zh-CN" altLang="en-US" sz="2000" dirty="0">
                <a:latin typeface="Arial" pitchFamily="34" charset="0"/>
                <a:ea typeface="宋体" pitchFamily="2" charset="-122"/>
              </a:rPr>
              <a:t>“当面付”，接入各家钱包，实现一码多付；通过统一的对账，到账平台，降低商家的管理工作量；对于集团类商户，推出分店管理模式，支持集团商户分门店进行交易及财务的管理工作；还可以根据客户需求开发订单支付，满足个性化需求。</a:t>
            </a:r>
          </a:p>
          <a:p>
            <a:pPr eaLnBrk="1" hangingPunct="1">
              <a:lnSpc>
                <a:spcPct val="150000"/>
              </a:lnSpc>
              <a:spcBef>
                <a:spcPct val="0"/>
              </a:spcBef>
              <a:buFontTx/>
              <a:buNone/>
            </a:pPr>
            <a:r>
              <a:rPr lang="zh-CN" altLang="en-US" sz="2000" dirty="0">
                <a:latin typeface="Arial" pitchFamily="34" charset="0"/>
                <a:ea typeface="宋体" pitchFamily="2" charset="-122"/>
              </a:rPr>
              <a:t>（</a:t>
            </a:r>
            <a:r>
              <a:rPr lang="en-US" altLang="zh-CN" sz="2000" dirty="0">
                <a:latin typeface="Arial" pitchFamily="34" charset="0"/>
                <a:ea typeface="宋体" pitchFamily="2" charset="-122"/>
              </a:rPr>
              <a:t>3</a:t>
            </a:r>
            <a:r>
              <a:rPr lang="zh-CN" altLang="en-US" sz="2000" dirty="0">
                <a:latin typeface="Arial" pitchFamily="34" charset="0"/>
                <a:ea typeface="宋体" pitchFamily="2" charset="-122"/>
              </a:rPr>
              <a:t>）智能终端，支付个性化</a:t>
            </a:r>
          </a:p>
          <a:p>
            <a:pPr eaLnBrk="1" hangingPunct="1">
              <a:lnSpc>
                <a:spcPct val="150000"/>
              </a:lnSpc>
              <a:spcBef>
                <a:spcPct val="0"/>
              </a:spcBef>
              <a:buFontTx/>
              <a:buNone/>
            </a:pPr>
            <a:r>
              <a:rPr lang="zh-CN" altLang="en-US" sz="2000" dirty="0">
                <a:latin typeface="Arial" pitchFamily="34" charset="0"/>
                <a:ea typeface="宋体" pitchFamily="2" charset="-122"/>
              </a:rPr>
              <a:t>通联收银宝智能终端在结合通联传统</a:t>
            </a:r>
            <a:r>
              <a:rPr lang="en-US" altLang="zh-CN" sz="2000" dirty="0">
                <a:latin typeface="Arial" pitchFamily="34" charset="0"/>
                <a:ea typeface="宋体" pitchFamily="2" charset="-122"/>
              </a:rPr>
              <a:t>POS</a:t>
            </a:r>
            <a:r>
              <a:rPr lang="zh-CN" altLang="en-US" sz="2000" dirty="0">
                <a:latin typeface="Arial" pitchFamily="34" charset="0"/>
                <a:ea typeface="宋体" pitchFamily="2" charset="-122"/>
              </a:rPr>
              <a:t>、“当面付”已有的产品优势上，将一切对支付的想象落到实处，实现了支付、营销以及金融的深度整合。在支付方面，通联“收银宝”首先实现了支付模式的多样化，除了传统的刷卡支付，当下新兴的扫码支付、</a:t>
            </a:r>
            <a:r>
              <a:rPr lang="en-US" altLang="zh-CN" sz="2000" dirty="0">
                <a:latin typeface="Arial" pitchFamily="34" charset="0"/>
                <a:ea typeface="宋体" pitchFamily="2" charset="-122"/>
              </a:rPr>
              <a:t>Apple Pay</a:t>
            </a:r>
            <a:r>
              <a:rPr lang="zh-CN" altLang="en-US" sz="2000" dirty="0">
                <a:latin typeface="Arial" pitchFamily="34" charset="0"/>
                <a:ea typeface="宋体" pitchFamily="2" charset="-122"/>
              </a:rPr>
              <a:t>等，“收银宝”都能支持。其次是可扩展性，通联“收银宝”开放的接口为各种功能提供了想象空间，消费者想要什么支付姿势，“收银宝”都能接住。金融方面，通联“收银宝”还推出余额理财功能，商户</a:t>
            </a:r>
            <a:r>
              <a:rPr lang="zh-CN" altLang="en-US" sz="2000" dirty="0" smtClean="0">
                <a:latin typeface="Arial" pitchFamily="34" charset="0"/>
                <a:ea typeface="宋体" pitchFamily="2" charset="-122"/>
              </a:rPr>
              <a:t>通</a:t>
            </a:r>
            <a:endParaRPr lang="zh-CN" altLang="en-US" sz="2000" dirty="0">
              <a:latin typeface="Arial" pitchFamily="34" charset="0"/>
              <a:ea typeface="宋体" pitchFamily="2" charset="-122"/>
            </a:endParaRPr>
          </a:p>
        </p:txBody>
      </p:sp>
    </p:spTree>
    <p:custDataLst>
      <p:tags r:id="rId1"/>
    </p:custDataLst>
    <p:extLst>
      <p:ext uri="{BB962C8B-B14F-4D97-AF65-F5344CB8AC3E}">
        <p14:creationId xmlns:p14="http://schemas.microsoft.com/office/powerpoint/2010/main" val="18721021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MH_PageTitle"/>
          <p:cNvSpPr>
            <a:spLocks noGrp="1"/>
          </p:cNvSpPr>
          <p:nvPr>
            <p:ph type="title"/>
            <p:custDataLst>
              <p:tags r:id="rId2"/>
            </p:custDataLst>
          </p:nvPr>
        </p:nvSpPr>
        <p:spPr/>
        <p:txBody>
          <a:bodyPr/>
          <a:lstStyle/>
          <a:p>
            <a:pPr eaLnBrk="1" hangingPunct="1"/>
            <a:r>
              <a:rPr lang="zh-CN" altLang="en-US" smtClean="0">
                <a:ea typeface="宋体" pitchFamily="2" charset="-122"/>
              </a:rPr>
              <a:t>引导案例</a:t>
            </a:r>
          </a:p>
        </p:txBody>
      </p:sp>
      <p:sp>
        <p:nvSpPr>
          <p:cNvPr id="4099" name="矩形 1"/>
          <p:cNvSpPr>
            <a:spLocks noChangeArrowheads="1"/>
          </p:cNvSpPr>
          <p:nvPr/>
        </p:nvSpPr>
        <p:spPr bwMode="auto">
          <a:xfrm>
            <a:off x="611188" y="1125538"/>
            <a:ext cx="7921625"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eaLnBrk="0" hangingPunct="0">
              <a:spcBef>
                <a:spcPct val="20000"/>
              </a:spcBef>
              <a:buChar char="•"/>
              <a:defRPr sz="3200">
                <a:solidFill>
                  <a:schemeClr val="tx1"/>
                </a:solidFill>
                <a:latin typeface="Calibri" pitchFamily="34" charset="0"/>
              </a:defRPr>
            </a:lvl1pPr>
            <a:lvl2pPr marL="742950" indent="-285750" eaLnBrk="0" hangingPunct="0">
              <a:spcBef>
                <a:spcPct val="20000"/>
              </a:spcBef>
              <a:buChar char="–"/>
              <a:defRPr sz="2800">
                <a:solidFill>
                  <a:schemeClr val="tx1"/>
                </a:solidFill>
                <a:latin typeface="Calibri" pitchFamily="34" charset="0"/>
              </a:defRPr>
            </a:lvl2pPr>
            <a:lvl3pPr marL="1143000" indent="-228600" eaLnBrk="0" hangingPunct="0">
              <a:spcBef>
                <a:spcPct val="20000"/>
              </a:spcBef>
              <a:buChar char="•"/>
              <a:defRPr sz="2400">
                <a:solidFill>
                  <a:schemeClr val="tx1"/>
                </a:solidFill>
                <a:latin typeface="Calibri" pitchFamily="34" charset="0"/>
              </a:defRPr>
            </a:lvl3pPr>
            <a:lvl4pPr marL="1600200" indent="-228600" eaLnBrk="0" hangingPunct="0">
              <a:spcBef>
                <a:spcPct val="20000"/>
              </a:spcBef>
              <a:buChar char="–"/>
              <a:defRPr sz="2000">
                <a:solidFill>
                  <a:schemeClr val="tx1"/>
                </a:solidFill>
                <a:latin typeface="Calibri" pitchFamily="34" charset="0"/>
              </a:defRPr>
            </a:lvl4pPr>
            <a:lvl5pPr marL="2057400" indent="-228600" eaLnBrk="0" hangingPunct="0">
              <a:spcBef>
                <a:spcPct val="20000"/>
              </a:spcBef>
              <a:buChar char="»"/>
              <a:defRPr sz="2000">
                <a:solidFill>
                  <a:schemeClr val="tx1"/>
                </a:solidFill>
                <a:latin typeface="Calibri" pitchFamily="34" charset="0"/>
              </a:defRPr>
            </a:lvl5pPr>
            <a:lvl6pPr marL="2514600" indent="-228600" eaLnBrk="0" fontAlgn="base" hangingPunct="0">
              <a:spcBef>
                <a:spcPct val="20000"/>
              </a:spcBef>
              <a:spcAft>
                <a:spcPct val="0"/>
              </a:spcAft>
              <a:buChar char="»"/>
              <a:defRPr sz="2000">
                <a:solidFill>
                  <a:schemeClr val="tx1"/>
                </a:solidFill>
                <a:latin typeface="Calibri" pitchFamily="34" charset="0"/>
              </a:defRPr>
            </a:lvl6pPr>
            <a:lvl7pPr marL="2971800" indent="-228600" eaLnBrk="0" fontAlgn="base" hangingPunct="0">
              <a:spcBef>
                <a:spcPct val="20000"/>
              </a:spcBef>
              <a:spcAft>
                <a:spcPct val="0"/>
              </a:spcAft>
              <a:buChar char="»"/>
              <a:defRPr sz="2000">
                <a:solidFill>
                  <a:schemeClr val="tx1"/>
                </a:solidFill>
                <a:latin typeface="Calibri" pitchFamily="34" charset="0"/>
              </a:defRPr>
            </a:lvl7pPr>
            <a:lvl8pPr marL="3429000" indent="-228600" eaLnBrk="0" fontAlgn="base" hangingPunct="0">
              <a:spcBef>
                <a:spcPct val="20000"/>
              </a:spcBef>
              <a:spcAft>
                <a:spcPct val="0"/>
              </a:spcAft>
              <a:buChar char="»"/>
              <a:defRPr sz="2000">
                <a:solidFill>
                  <a:schemeClr val="tx1"/>
                </a:solidFill>
                <a:latin typeface="Calibri" pitchFamily="34" charset="0"/>
              </a:defRPr>
            </a:lvl8pPr>
            <a:lvl9pPr marL="3886200" indent="-228600" eaLnBrk="0" fontAlgn="base" hangingPunct="0">
              <a:spcBef>
                <a:spcPct val="20000"/>
              </a:spcBef>
              <a:spcAft>
                <a:spcPct val="0"/>
              </a:spcAft>
              <a:buChar char="»"/>
              <a:defRPr sz="2000">
                <a:solidFill>
                  <a:schemeClr val="tx1"/>
                </a:solidFill>
                <a:latin typeface="Calibri" pitchFamily="34" charset="0"/>
              </a:defRPr>
            </a:lvl9pPr>
          </a:lstStyle>
          <a:p>
            <a:pPr eaLnBrk="1" hangingPunct="1">
              <a:lnSpc>
                <a:spcPct val="150000"/>
              </a:lnSpc>
              <a:spcBef>
                <a:spcPct val="0"/>
              </a:spcBef>
              <a:buFontTx/>
              <a:buNone/>
            </a:pPr>
            <a:r>
              <a:rPr lang="zh-CN" altLang="en-US" sz="2000" dirty="0">
                <a:latin typeface="Arial" pitchFamily="34" charset="0"/>
                <a:ea typeface="宋体" pitchFamily="2" charset="-122"/>
              </a:rPr>
              <a:t>过“收银宝”收取的交易闲置资金可一键放入理财账户，轻松获得增值，在需要资金周转时，也可以实时取出。</a:t>
            </a:r>
          </a:p>
          <a:p>
            <a:pPr eaLnBrk="1" hangingPunct="1">
              <a:lnSpc>
                <a:spcPct val="150000"/>
              </a:lnSpc>
              <a:spcBef>
                <a:spcPct val="0"/>
              </a:spcBef>
              <a:buFontTx/>
              <a:buNone/>
            </a:pPr>
            <a:r>
              <a:rPr lang="zh-CN" altLang="en-US" sz="2000" dirty="0">
                <a:latin typeface="Arial" pitchFamily="34" charset="0"/>
                <a:ea typeface="宋体" pitchFamily="2" charset="-122"/>
              </a:rPr>
              <a:t>随着第三方支付格局的洗牌，在这个一日千里的年代，只有立足创新，把握需求，为商户提供满意放心的服务，才能牢牢抓住商户的心。</a:t>
            </a:r>
          </a:p>
          <a:p>
            <a:pPr eaLnBrk="1" hangingPunct="1">
              <a:lnSpc>
                <a:spcPct val="150000"/>
              </a:lnSpc>
              <a:spcBef>
                <a:spcPct val="0"/>
              </a:spcBef>
              <a:buFontTx/>
              <a:buNone/>
            </a:pPr>
            <a:endParaRPr lang="zh-CN" altLang="en-US" sz="2000" dirty="0">
              <a:latin typeface="Arial" pitchFamily="34" charset="0"/>
              <a:ea typeface="宋体" pitchFamily="2" charset="-122"/>
            </a:endParaRPr>
          </a:p>
        </p:txBody>
      </p:sp>
    </p:spTree>
    <p:custDataLst>
      <p:tags r:id="rId1"/>
    </p:custDataLst>
    <p:extLst>
      <p:ext uri="{BB962C8B-B14F-4D97-AF65-F5344CB8AC3E}">
        <p14:creationId xmlns:p14="http://schemas.microsoft.com/office/powerpoint/2010/main" val="12974968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1219200" y="228600"/>
            <a:ext cx="7710518" cy="838200"/>
          </a:xfrm>
        </p:spPr>
        <p:txBody>
          <a:bodyPr/>
          <a:lstStyle/>
          <a:p>
            <a:pPr>
              <a:defRPr/>
            </a:pPr>
            <a:r>
              <a:rPr lang="zh-CN" altLang="en-US" dirty="0" smtClean="0"/>
              <a:t>第</a:t>
            </a:r>
            <a:r>
              <a:rPr lang="en-US" altLang="zh-CN" dirty="0"/>
              <a:t>5</a:t>
            </a:r>
            <a:r>
              <a:rPr lang="zh-CN" altLang="en-US" dirty="0" smtClean="0"/>
              <a:t>章 第三方支付平台</a:t>
            </a:r>
            <a:endParaRPr lang="en-US" altLang="zh-CN" dirty="0">
              <a:ea typeface="宋体" charset="-122"/>
            </a:endParaRPr>
          </a:p>
        </p:txBody>
      </p:sp>
      <p:sp>
        <p:nvSpPr>
          <p:cNvPr id="5123" name="AutoShape 3"/>
          <p:cNvSpPr>
            <a:spLocks noChangeArrowheads="1"/>
          </p:cNvSpPr>
          <p:nvPr/>
        </p:nvSpPr>
        <p:spPr bwMode="gray">
          <a:xfrm>
            <a:off x="1219200" y="2431380"/>
            <a:ext cx="6705600" cy="593725"/>
          </a:xfrm>
          <a:prstGeom prst="roundRect">
            <a:avLst>
              <a:gd name="adj" fmla="val 16667"/>
            </a:avLst>
          </a:prstGeom>
          <a:solidFill>
            <a:schemeClr val="accent1"/>
          </a:solidFill>
          <a:ln w="28575" algn="ctr">
            <a:solidFill>
              <a:srgbClr val="FCFCFC"/>
            </a:solidFill>
            <a:round/>
            <a:headEnd/>
            <a:tailEnd/>
          </a:ln>
          <a:effectLst>
            <a:outerShdw dist="35921" dir="2700000" algn="ctr" rotWithShape="0">
              <a:srgbClr val="001D3A">
                <a:alpha val="50000"/>
              </a:srgbClr>
            </a:outerShdw>
          </a:effectLst>
        </p:spPr>
        <p:txBody>
          <a:bodyPr wrap="none" anchor="ctr"/>
          <a:lstStyle/>
          <a:p>
            <a:pPr>
              <a:defRPr/>
            </a:pPr>
            <a:endParaRPr lang="zh-CN" altLang="en-US"/>
          </a:p>
        </p:txBody>
      </p:sp>
      <p:sp>
        <p:nvSpPr>
          <p:cNvPr id="5124" name="AutoShape 4"/>
          <p:cNvSpPr>
            <a:spLocks noChangeArrowheads="1"/>
          </p:cNvSpPr>
          <p:nvPr/>
        </p:nvSpPr>
        <p:spPr bwMode="gray">
          <a:xfrm>
            <a:off x="1219200" y="1736055"/>
            <a:ext cx="6705600" cy="593725"/>
          </a:xfrm>
          <a:prstGeom prst="roundRect">
            <a:avLst>
              <a:gd name="adj" fmla="val 16667"/>
            </a:avLst>
          </a:prstGeom>
          <a:solidFill>
            <a:schemeClr val="hlink"/>
          </a:solidFill>
          <a:ln w="28575" algn="ctr">
            <a:solidFill>
              <a:srgbClr val="FCFCFC"/>
            </a:solidFill>
            <a:round/>
            <a:headEnd/>
            <a:tailEnd/>
          </a:ln>
          <a:effectLst>
            <a:outerShdw dist="35921" dir="2700000" algn="ctr" rotWithShape="0">
              <a:srgbClr val="001D3A">
                <a:alpha val="50000"/>
              </a:srgbClr>
            </a:outerShdw>
          </a:effectLst>
        </p:spPr>
        <p:txBody>
          <a:bodyPr wrap="none" anchor="ctr"/>
          <a:lstStyle/>
          <a:p>
            <a:pPr>
              <a:defRPr/>
            </a:pPr>
            <a:endParaRPr lang="zh-CN" altLang="en-US"/>
          </a:p>
        </p:txBody>
      </p:sp>
      <p:grpSp>
        <p:nvGrpSpPr>
          <p:cNvPr id="2" name="Group 5"/>
          <p:cNvGrpSpPr>
            <a:grpSpLocks/>
          </p:cNvGrpSpPr>
          <p:nvPr/>
        </p:nvGrpSpPr>
        <p:grpSpPr bwMode="auto">
          <a:xfrm>
            <a:off x="7543800" y="2075780"/>
            <a:ext cx="187325" cy="601663"/>
            <a:chOff x="960" y="1764"/>
            <a:chExt cx="130" cy="418"/>
          </a:xfrm>
        </p:grpSpPr>
        <p:sp>
          <p:nvSpPr>
            <p:cNvPr id="25636" name="Oval 6"/>
            <p:cNvSpPr>
              <a:spLocks noChangeArrowheads="1"/>
            </p:cNvSpPr>
            <p:nvPr/>
          </p:nvSpPr>
          <p:spPr bwMode="gray">
            <a:xfrm>
              <a:off x="960" y="1764"/>
              <a:ext cx="126" cy="120"/>
            </a:xfrm>
            <a:prstGeom prst="ellipse">
              <a:avLst/>
            </a:prstGeom>
            <a:solidFill>
              <a:schemeClr val="bg1"/>
            </a:solidFill>
            <a:ln w="38100" algn="ctr">
              <a:solidFill>
                <a:schemeClr val="bg2"/>
              </a:solidFill>
              <a:round/>
              <a:headEnd/>
              <a:tailEnd/>
            </a:ln>
          </p:spPr>
          <p:txBody>
            <a:bodyPr wrap="none" anchor="ctr"/>
            <a:lstStyle/>
            <a:p>
              <a:endParaRPr lang="zh-CN" altLang="en-US"/>
            </a:p>
          </p:txBody>
        </p:sp>
        <p:sp>
          <p:nvSpPr>
            <p:cNvPr id="25637" name="Oval 7"/>
            <p:cNvSpPr>
              <a:spLocks noChangeArrowheads="1"/>
            </p:cNvSpPr>
            <p:nvPr/>
          </p:nvSpPr>
          <p:spPr bwMode="gray">
            <a:xfrm>
              <a:off x="964" y="2062"/>
              <a:ext cx="126" cy="120"/>
            </a:xfrm>
            <a:prstGeom prst="ellipse">
              <a:avLst/>
            </a:prstGeom>
            <a:solidFill>
              <a:schemeClr val="bg1"/>
            </a:solidFill>
            <a:ln w="38100" algn="ctr">
              <a:solidFill>
                <a:schemeClr val="bg2"/>
              </a:solidFill>
              <a:round/>
              <a:headEnd/>
              <a:tailEnd/>
            </a:ln>
          </p:spPr>
          <p:txBody>
            <a:bodyPr wrap="none" anchor="ctr"/>
            <a:lstStyle/>
            <a:p>
              <a:endParaRPr lang="zh-CN" altLang="en-US"/>
            </a:p>
          </p:txBody>
        </p:sp>
        <p:sp>
          <p:nvSpPr>
            <p:cNvPr id="25638" name="AutoShape 8"/>
            <p:cNvSpPr>
              <a:spLocks noChangeArrowheads="1"/>
            </p:cNvSpPr>
            <p:nvPr/>
          </p:nvSpPr>
          <p:spPr bwMode="gray">
            <a:xfrm>
              <a:off x="996" y="1836"/>
              <a:ext cx="62" cy="300"/>
            </a:xfrm>
            <a:prstGeom prst="roundRect">
              <a:avLst>
                <a:gd name="adj" fmla="val 50000"/>
              </a:avLst>
            </a:prstGeom>
            <a:gradFill rotWithShape="1">
              <a:gsLst>
                <a:gs pos="0">
                  <a:srgbClr val="B2B2B2"/>
                </a:gs>
                <a:gs pos="50000">
                  <a:srgbClr val="EAEAEA"/>
                </a:gs>
                <a:gs pos="100000">
                  <a:srgbClr val="B2B2B2"/>
                </a:gs>
              </a:gsLst>
              <a:lin ang="5400000" scaled="1"/>
            </a:gradFill>
            <a:ln w="38100" algn="ctr">
              <a:noFill/>
              <a:round/>
              <a:headEnd/>
              <a:tailEnd/>
            </a:ln>
          </p:spPr>
          <p:txBody>
            <a:bodyPr wrap="none" anchor="ctr"/>
            <a:lstStyle/>
            <a:p>
              <a:endParaRPr lang="zh-CN" altLang="en-US"/>
            </a:p>
          </p:txBody>
        </p:sp>
      </p:grpSp>
      <p:grpSp>
        <p:nvGrpSpPr>
          <p:cNvPr id="3" name="Group 9"/>
          <p:cNvGrpSpPr>
            <a:grpSpLocks/>
          </p:cNvGrpSpPr>
          <p:nvPr/>
        </p:nvGrpSpPr>
        <p:grpSpPr bwMode="auto">
          <a:xfrm>
            <a:off x="1371600" y="2072605"/>
            <a:ext cx="187325" cy="601663"/>
            <a:chOff x="960" y="1764"/>
            <a:chExt cx="130" cy="418"/>
          </a:xfrm>
        </p:grpSpPr>
        <p:sp>
          <p:nvSpPr>
            <p:cNvPr id="25633" name="Oval 10"/>
            <p:cNvSpPr>
              <a:spLocks noChangeArrowheads="1"/>
            </p:cNvSpPr>
            <p:nvPr/>
          </p:nvSpPr>
          <p:spPr bwMode="gray">
            <a:xfrm>
              <a:off x="960" y="1764"/>
              <a:ext cx="126" cy="120"/>
            </a:xfrm>
            <a:prstGeom prst="ellipse">
              <a:avLst/>
            </a:prstGeom>
            <a:solidFill>
              <a:schemeClr val="bg1"/>
            </a:solidFill>
            <a:ln w="38100" algn="ctr">
              <a:solidFill>
                <a:schemeClr val="bg2"/>
              </a:solidFill>
              <a:round/>
              <a:headEnd/>
              <a:tailEnd/>
            </a:ln>
          </p:spPr>
          <p:txBody>
            <a:bodyPr wrap="none" anchor="ctr"/>
            <a:lstStyle/>
            <a:p>
              <a:endParaRPr lang="zh-CN" altLang="en-US"/>
            </a:p>
          </p:txBody>
        </p:sp>
        <p:sp>
          <p:nvSpPr>
            <p:cNvPr id="25634" name="Oval 11"/>
            <p:cNvSpPr>
              <a:spLocks noChangeArrowheads="1"/>
            </p:cNvSpPr>
            <p:nvPr/>
          </p:nvSpPr>
          <p:spPr bwMode="gray">
            <a:xfrm>
              <a:off x="964" y="2062"/>
              <a:ext cx="126" cy="120"/>
            </a:xfrm>
            <a:prstGeom prst="ellipse">
              <a:avLst/>
            </a:prstGeom>
            <a:solidFill>
              <a:schemeClr val="bg1"/>
            </a:solidFill>
            <a:ln w="38100" algn="ctr">
              <a:solidFill>
                <a:schemeClr val="bg2"/>
              </a:solidFill>
              <a:round/>
              <a:headEnd/>
              <a:tailEnd/>
            </a:ln>
          </p:spPr>
          <p:txBody>
            <a:bodyPr wrap="none" anchor="ctr"/>
            <a:lstStyle/>
            <a:p>
              <a:endParaRPr lang="zh-CN" altLang="en-US"/>
            </a:p>
          </p:txBody>
        </p:sp>
        <p:sp>
          <p:nvSpPr>
            <p:cNvPr id="25635" name="AutoShape 12"/>
            <p:cNvSpPr>
              <a:spLocks noChangeArrowheads="1"/>
            </p:cNvSpPr>
            <p:nvPr/>
          </p:nvSpPr>
          <p:spPr bwMode="gray">
            <a:xfrm>
              <a:off x="996" y="1836"/>
              <a:ext cx="62" cy="300"/>
            </a:xfrm>
            <a:prstGeom prst="roundRect">
              <a:avLst>
                <a:gd name="adj" fmla="val 50000"/>
              </a:avLst>
            </a:prstGeom>
            <a:gradFill rotWithShape="1">
              <a:gsLst>
                <a:gs pos="0">
                  <a:srgbClr val="B2B2B2"/>
                </a:gs>
                <a:gs pos="50000">
                  <a:srgbClr val="FFFFFF"/>
                </a:gs>
                <a:gs pos="100000">
                  <a:srgbClr val="B2B2B2"/>
                </a:gs>
              </a:gsLst>
              <a:lin ang="5400000" scaled="1"/>
            </a:gradFill>
            <a:ln w="38100" algn="ctr">
              <a:noFill/>
              <a:round/>
              <a:headEnd/>
              <a:tailEnd/>
            </a:ln>
          </p:spPr>
          <p:txBody>
            <a:bodyPr wrap="none" anchor="ctr"/>
            <a:lstStyle/>
            <a:p>
              <a:endParaRPr lang="zh-CN" altLang="en-US"/>
            </a:p>
          </p:txBody>
        </p:sp>
      </p:grpSp>
      <p:sp>
        <p:nvSpPr>
          <p:cNvPr id="5133" name="Text Box 13">
            <a:hlinkClick r:id="rId2" action="ppaction://hlinksldjump"/>
          </p:cNvPr>
          <p:cNvSpPr txBox="1">
            <a:spLocks noChangeArrowheads="1"/>
          </p:cNvSpPr>
          <p:nvPr/>
        </p:nvSpPr>
        <p:spPr bwMode="white">
          <a:xfrm>
            <a:off x="2000232" y="1791606"/>
            <a:ext cx="5443558" cy="461665"/>
          </a:xfrm>
          <a:prstGeom prst="rect">
            <a:avLst/>
          </a:prstGeom>
          <a:noFill/>
          <a:ln w="9525">
            <a:noFill/>
            <a:miter lim="800000"/>
            <a:headEnd/>
            <a:tailEnd/>
          </a:ln>
          <a:effectLst>
            <a:outerShdw dist="17961" dir="2700000" algn="ctr" rotWithShape="0">
              <a:srgbClr val="000000">
                <a:alpha val="50000"/>
              </a:srgbClr>
            </a:outerShdw>
          </a:effectLst>
        </p:spPr>
        <p:txBody>
          <a:bodyPr wrap="square">
            <a:spAutoFit/>
          </a:bodyPr>
          <a:lstStyle/>
          <a:p>
            <a:pPr marL="457200" indent="-457200">
              <a:spcBef>
                <a:spcPct val="50000"/>
              </a:spcBef>
              <a:buClr>
                <a:schemeClr val="tx1"/>
              </a:buClr>
              <a:defRPr/>
            </a:pPr>
            <a:r>
              <a:rPr lang="en-US" altLang="zh-CN" sz="2400" dirty="0" smtClean="0"/>
              <a:t>5.1 </a:t>
            </a:r>
            <a:r>
              <a:rPr lang="zh-CN" altLang="en-US" sz="2400" dirty="0" smtClean="0"/>
              <a:t>第三方支付概述</a:t>
            </a:r>
            <a:endParaRPr lang="en-US" altLang="zh-CN" sz="2400" b="1" dirty="0">
              <a:solidFill>
                <a:schemeClr val="bg1"/>
              </a:solidFill>
            </a:endParaRPr>
          </a:p>
        </p:txBody>
      </p:sp>
      <p:sp>
        <p:nvSpPr>
          <p:cNvPr id="5134" name="AutoShape 14"/>
          <p:cNvSpPr>
            <a:spLocks noChangeArrowheads="1"/>
          </p:cNvSpPr>
          <p:nvPr/>
        </p:nvSpPr>
        <p:spPr bwMode="gray">
          <a:xfrm>
            <a:off x="1219200" y="3156868"/>
            <a:ext cx="6705600" cy="593725"/>
          </a:xfrm>
          <a:prstGeom prst="roundRect">
            <a:avLst>
              <a:gd name="adj" fmla="val 16667"/>
            </a:avLst>
          </a:prstGeom>
          <a:solidFill>
            <a:schemeClr val="hlink"/>
          </a:solidFill>
          <a:ln w="28575" algn="ctr">
            <a:solidFill>
              <a:srgbClr val="FCFCFC"/>
            </a:solidFill>
            <a:round/>
            <a:headEnd/>
            <a:tailEnd/>
          </a:ln>
          <a:effectLst>
            <a:outerShdw dist="35921" dir="2700000" algn="ctr" rotWithShape="0">
              <a:srgbClr val="001D3A">
                <a:alpha val="50000"/>
              </a:srgbClr>
            </a:outerShdw>
          </a:effectLst>
        </p:spPr>
        <p:txBody>
          <a:bodyPr wrap="none" anchor="ctr"/>
          <a:lstStyle/>
          <a:p>
            <a:pPr>
              <a:defRPr/>
            </a:pPr>
            <a:endParaRPr lang="zh-CN" altLang="en-US"/>
          </a:p>
        </p:txBody>
      </p:sp>
      <p:sp>
        <p:nvSpPr>
          <p:cNvPr id="5135" name="AutoShape 15"/>
          <p:cNvSpPr>
            <a:spLocks noChangeArrowheads="1"/>
          </p:cNvSpPr>
          <p:nvPr/>
        </p:nvSpPr>
        <p:spPr bwMode="gray">
          <a:xfrm>
            <a:off x="1219200" y="3871243"/>
            <a:ext cx="6705600" cy="593725"/>
          </a:xfrm>
          <a:prstGeom prst="roundRect">
            <a:avLst>
              <a:gd name="adj" fmla="val 16667"/>
            </a:avLst>
          </a:prstGeom>
          <a:solidFill>
            <a:schemeClr val="accent1"/>
          </a:solidFill>
          <a:ln w="28575" algn="ctr">
            <a:solidFill>
              <a:srgbClr val="FCFCFC"/>
            </a:solidFill>
            <a:round/>
            <a:headEnd/>
            <a:tailEnd/>
          </a:ln>
          <a:effectLst>
            <a:outerShdw dist="35921" dir="2700000" algn="ctr" rotWithShape="0">
              <a:srgbClr val="001D3A">
                <a:alpha val="50000"/>
              </a:srgbClr>
            </a:outerShdw>
          </a:effectLst>
        </p:spPr>
        <p:txBody>
          <a:bodyPr wrap="none" anchor="ctr"/>
          <a:lstStyle/>
          <a:p>
            <a:pPr>
              <a:defRPr/>
            </a:pPr>
            <a:endParaRPr lang="zh-CN" altLang="en-US"/>
          </a:p>
        </p:txBody>
      </p:sp>
      <p:grpSp>
        <p:nvGrpSpPr>
          <p:cNvPr id="4" name="Group 16"/>
          <p:cNvGrpSpPr>
            <a:grpSpLocks/>
          </p:cNvGrpSpPr>
          <p:nvPr/>
        </p:nvGrpSpPr>
        <p:grpSpPr bwMode="auto">
          <a:xfrm>
            <a:off x="7543800" y="3515643"/>
            <a:ext cx="187325" cy="601662"/>
            <a:chOff x="960" y="1764"/>
            <a:chExt cx="130" cy="418"/>
          </a:xfrm>
        </p:grpSpPr>
        <p:sp>
          <p:nvSpPr>
            <p:cNvPr id="25630" name="Oval 17"/>
            <p:cNvSpPr>
              <a:spLocks noChangeArrowheads="1"/>
            </p:cNvSpPr>
            <p:nvPr/>
          </p:nvSpPr>
          <p:spPr bwMode="gray">
            <a:xfrm>
              <a:off x="960" y="1764"/>
              <a:ext cx="126" cy="120"/>
            </a:xfrm>
            <a:prstGeom prst="ellipse">
              <a:avLst/>
            </a:prstGeom>
            <a:solidFill>
              <a:schemeClr val="bg1"/>
            </a:solidFill>
            <a:ln w="38100" algn="ctr">
              <a:solidFill>
                <a:schemeClr val="bg2"/>
              </a:solidFill>
              <a:round/>
              <a:headEnd/>
              <a:tailEnd/>
            </a:ln>
          </p:spPr>
          <p:txBody>
            <a:bodyPr wrap="none" anchor="ctr"/>
            <a:lstStyle/>
            <a:p>
              <a:endParaRPr lang="zh-CN" altLang="en-US"/>
            </a:p>
          </p:txBody>
        </p:sp>
        <p:sp>
          <p:nvSpPr>
            <p:cNvPr id="25631" name="Oval 18"/>
            <p:cNvSpPr>
              <a:spLocks noChangeArrowheads="1"/>
            </p:cNvSpPr>
            <p:nvPr/>
          </p:nvSpPr>
          <p:spPr bwMode="gray">
            <a:xfrm>
              <a:off x="964" y="2062"/>
              <a:ext cx="126" cy="120"/>
            </a:xfrm>
            <a:prstGeom prst="ellipse">
              <a:avLst/>
            </a:prstGeom>
            <a:solidFill>
              <a:schemeClr val="bg1"/>
            </a:solidFill>
            <a:ln w="38100" algn="ctr">
              <a:solidFill>
                <a:schemeClr val="bg2"/>
              </a:solidFill>
              <a:round/>
              <a:headEnd/>
              <a:tailEnd/>
            </a:ln>
          </p:spPr>
          <p:txBody>
            <a:bodyPr wrap="none" anchor="ctr"/>
            <a:lstStyle/>
            <a:p>
              <a:endParaRPr lang="zh-CN" altLang="en-US"/>
            </a:p>
          </p:txBody>
        </p:sp>
        <p:sp>
          <p:nvSpPr>
            <p:cNvPr id="25632" name="AutoShape 19"/>
            <p:cNvSpPr>
              <a:spLocks noChangeArrowheads="1"/>
            </p:cNvSpPr>
            <p:nvPr/>
          </p:nvSpPr>
          <p:spPr bwMode="gray">
            <a:xfrm>
              <a:off x="996" y="1836"/>
              <a:ext cx="62" cy="300"/>
            </a:xfrm>
            <a:prstGeom prst="roundRect">
              <a:avLst>
                <a:gd name="adj" fmla="val 50000"/>
              </a:avLst>
            </a:prstGeom>
            <a:gradFill rotWithShape="1">
              <a:gsLst>
                <a:gs pos="0">
                  <a:srgbClr val="B2B2B2"/>
                </a:gs>
                <a:gs pos="50000">
                  <a:srgbClr val="EAEAEA"/>
                </a:gs>
                <a:gs pos="100000">
                  <a:srgbClr val="B2B2B2"/>
                </a:gs>
              </a:gsLst>
              <a:lin ang="5400000" scaled="1"/>
            </a:gradFill>
            <a:ln w="38100" algn="ctr">
              <a:noFill/>
              <a:round/>
              <a:headEnd/>
              <a:tailEnd/>
            </a:ln>
          </p:spPr>
          <p:txBody>
            <a:bodyPr wrap="none" anchor="ctr"/>
            <a:lstStyle/>
            <a:p>
              <a:endParaRPr lang="zh-CN" altLang="en-US"/>
            </a:p>
          </p:txBody>
        </p:sp>
      </p:grpSp>
      <p:grpSp>
        <p:nvGrpSpPr>
          <p:cNvPr id="5" name="Group 20"/>
          <p:cNvGrpSpPr>
            <a:grpSpLocks/>
          </p:cNvGrpSpPr>
          <p:nvPr/>
        </p:nvGrpSpPr>
        <p:grpSpPr bwMode="auto">
          <a:xfrm>
            <a:off x="1371600" y="3512468"/>
            <a:ext cx="187325" cy="601662"/>
            <a:chOff x="960" y="1764"/>
            <a:chExt cx="130" cy="418"/>
          </a:xfrm>
        </p:grpSpPr>
        <p:sp>
          <p:nvSpPr>
            <p:cNvPr id="25627" name="Oval 21"/>
            <p:cNvSpPr>
              <a:spLocks noChangeArrowheads="1"/>
            </p:cNvSpPr>
            <p:nvPr/>
          </p:nvSpPr>
          <p:spPr bwMode="gray">
            <a:xfrm>
              <a:off x="960" y="1764"/>
              <a:ext cx="126" cy="120"/>
            </a:xfrm>
            <a:prstGeom prst="ellipse">
              <a:avLst/>
            </a:prstGeom>
            <a:solidFill>
              <a:schemeClr val="bg1"/>
            </a:solidFill>
            <a:ln w="38100" algn="ctr">
              <a:solidFill>
                <a:schemeClr val="bg2"/>
              </a:solidFill>
              <a:round/>
              <a:headEnd/>
              <a:tailEnd/>
            </a:ln>
          </p:spPr>
          <p:txBody>
            <a:bodyPr wrap="none" anchor="ctr"/>
            <a:lstStyle/>
            <a:p>
              <a:endParaRPr lang="zh-CN" altLang="en-US"/>
            </a:p>
          </p:txBody>
        </p:sp>
        <p:sp>
          <p:nvSpPr>
            <p:cNvPr id="25628" name="Oval 22"/>
            <p:cNvSpPr>
              <a:spLocks noChangeArrowheads="1"/>
            </p:cNvSpPr>
            <p:nvPr/>
          </p:nvSpPr>
          <p:spPr bwMode="gray">
            <a:xfrm>
              <a:off x="964" y="2062"/>
              <a:ext cx="126" cy="120"/>
            </a:xfrm>
            <a:prstGeom prst="ellipse">
              <a:avLst/>
            </a:prstGeom>
            <a:solidFill>
              <a:schemeClr val="bg1"/>
            </a:solidFill>
            <a:ln w="38100" algn="ctr">
              <a:solidFill>
                <a:schemeClr val="bg2"/>
              </a:solidFill>
              <a:round/>
              <a:headEnd/>
              <a:tailEnd/>
            </a:ln>
          </p:spPr>
          <p:txBody>
            <a:bodyPr wrap="none" anchor="ctr"/>
            <a:lstStyle/>
            <a:p>
              <a:endParaRPr lang="zh-CN" altLang="en-US"/>
            </a:p>
          </p:txBody>
        </p:sp>
        <p:sp>
          <p:nvSpPr>
            <p:cNvPr id="25629" name="AutoShape 23"/>
            <p:cNvSpPr>
              <a:spLocks noChangeArrowheads="1"/>
            </p:cNvSpPr>
            <p:nvPr/>
          </p:nvSpPr>
          <p:spPr bwMode="gray">
            <a:xfrm>
              <a:off x="996" y="1836"/>
              <a:ext cx="62" cy="300"/>
            </a:xfrm>
            <a:prstGeom prst="roundRect">
              <a:avLst>
                <a:gd name="adj" fmla="val 50000"/>
              </a:avLst>
            </a:prstGeom>
            <a:gradFill rotWithShape="1">
              <a:gsLst>
                <a:gs pos="0">
                  <a:srgbClr val="B2B2B2"/>
                </a:gs>
                <a:gs pos="50000">
                  <a:srgbClr val="FFFFFF"/>
                </a:gs>
                <a:gs pos="100000">
                  <a:srgbClr val="B2B2B2"/>
                </a:gs>
              </a:gsLst>
              <a:lin ang="5400000" scaled="1"/>
            </a:gradFill>
            <a:ln w="38100" algn="ctr">
              <a:noFill/>
              <a:round/>
              <a:headEnd/>
              <a:tailEnd/>
            </a:ln>
          </p:spPr>
          <p:txBody>
            <a:bodyPr wrap="none" anchor="ctr"/>
            <a:lstStyle/>
            <a:p>
              <a:endParaRPr lang="zh-CN" altLang="en-US"/>
            </a:p>
          </p:txBody>
        </p:sp>
      </p:grpSp>
      <p:sp>
        <p:nvSpPr>
          <p:cNvPr id="5145" name="Text Box 25">
            <a:hlinkClick r:id="rId3" action="ppaction://hlinksldjump"/>
          </p:cNvPr>
          <p:cNvSpPr txBox="1">
            <a:spLocks noChangeArrowheads="1"/>
          </p:cNvSpPr>
          <p:nvPr/>
        </p:nvSpPr>
        <p:spPr bwMode="white">
          <a:xfrm>
            <a:off x="2057400" y="2504405"/>
            <a:ext cx="5029200" cy="461665"/>
          </a:xfrm>
          <a:prstGeom prst="rect">
            <a:avLst/>
          </a:prstGeom>
          <a:noFill/>
          <a:ln w="9525">
            <a:noFill/>
            <a:miter lim="800000"/>
            <a:headEnd/>
            <a:tailEnd/>
          </a:ln>
          <a:effectLst>
            <a:outerShdw dist="17961" dir="2700000" algn="ctr" rotWithShape="0">
              <a:srgbClr val="000000">
                <a:alpha val="50000"/>
              </a:srgbClr>
            </a:outerShdw>
          </a:effectLst>
        </p:spPr>
        <p:txBody>
          <a:bodyPr>
            <a:spAutoFit/>
          </a:bodyPr>
          <a:lstStyle/>
          <a:p>
            <a:r>
              <a:rPr lang="en-US" sz="2400" dirty="0" smtClean="0"/>
              <a:t>5.2</a:t>
            </a:r>
            <a:r>
              <a:rPr lang="zh-CN" altLang="en-US" sz="2400" dirty="0" smtClean="0"/>
              <a:t>第三方支付平台概述</a:t>
            </a:r>
            <a:endParaRPr lang="zh-CN" altLang="en-US" sz="2400" dirty="0"/>
          </a:p>
        </p:txBody>
      </p:sp>
      <p:sp>
        <p:nvSpPr>
          <p:cNvPr id="5146" name="Text Box 26">
            <a:hlinkClick r:id="rId4" action="ppaction://hlinksldjump"/>
          </p:cNvPr>
          <p:cNvSpPr txBox="1">
            <a:spLocks noChangeArrowheads="1"/>
          </p:cNvSpPr>
          <p:nvPr/>
        </p:nvSpPr>
        <p:spPr bwMode="white">
          <a:xfrm>
            <a:off x="2071670" y="3220366"/>
            <a:ext cx="5029200" cy="461665"/>
          </a:xfrm>
          <a:prstGeom prst="rect">
            <a:avLst/>
          </a:prstGeom>
          <a:noFill/>
          <a:ln w="9525">
            <a:noFill/>
            <a:miter lim="800000"/>
            <a:headEnd/>
            <a:tailEnd/>
          </a:ln>
          <a:effectLst>
            <a:outerShdw dist="17961" dir="2700000" algn="ctr" rotWithShape="0">
              <a:srgbClr val="000000">
                <a:alpha val="50000"/>
              </a:srgbClr>
            </a:outerShdw>
          </a:effectLst>
        </p:spPr>
        <p:txBody>
          <a:bodyPr>
            <a:spAutoFit/>
          </a:bodyPr>
          <a:lstStyle/>
          <a:p>
            <a:r>
              <a:rPr lang="en-US" sz="2400" dirty="0" smtClean="0"/>
              <a:t>5.3</a:t>
            </a:r>
            <a:r>
              <a:rPr lang="zh-CN" altLang="en-US" sz="2400" dirty="0" smtClean="0"/>
              <a:t>我国第三方支付平台</a:t>
            </a:r>
            <a:endParaRPr lang="zh-CN" altLang="en-US" sz="2400" dirty="0"/>
          </a:p>
        </p:txBody>
      </p:sp>
      <p:sp>
        <p:nvSpPr>
          <p:cNvPr id="5147" name="Text Box 27">
            <a:hlinkClick r:id="rId5" action="ppaction://hlinksldjump"/>
          </p:cNvPr>
          <p:cNvSpPr txBox="1">
            <a:spLocks noChangeArrowheads="1"/>
          </p:cNvSpPr>
          <p:nvPr/>
        </p:nvSpPr>
        <p:spPr bwMode="white">
          <a:xfrm>
            <a:off x="2057400" y="3933155"/>
            <a:ext cx="5029200" cy="461665"/>
          </a:xfrm>
          <a:prstGeom prst="rect">
            <a:avLst/>
          </a:prstGeom>
          <a:noFill/>
          <a:ln w="9525">
            <a:noFill/>
            <a:miter lim="800000"/>
            <a:headEnd/>
            <a:tailEnd/>
          </a:ln>
          <a:effectLst>
            <a:outerShdw dist="17961" dir="2700000" algn="ctr" rotWithShape="0">
              <a:srgbClr val="000000">
                <a:alpha val="50000"/>
              </a:srgbClr>
            </a:outerShdw>
          </a:effectLst>
        </p:spPr>
        <p:txBody>
          <a:bodyPr>
            <a:spAutoFit/>
          </a:bodyPr>
          <a:lstStyle/>
          <a:p>
            <a:r>
              <a:rPr lang="en-US" sz="2400" dirty="0" smtClean="0"/>
              <a:t>5.4</a:t>
            </a:r>
            <a:r>
              <a:rPr lang="zh-CN" altLang="en-US" sz="2400" dirty="0" smtClean="0"/>
              <a:t>第三方网上支付平台监管模式</a:t>
            </a:r>
            <a:endParaRPr lang="zh-CN" altLang="en-US" sz="2400" dirty="0"/>
          </a:p>
        </p:txBody>
      </p:sp>
    </p:spTree>
    <p:extLst>
      <p:ext uri="{BB962C8B-B14F-4D97-AF65-F5344CB8AC3E}">
        <p14:creationId xmlns:p14="http://schemas.microsoft.com/office/powerpoint/2010/main" val="332731205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dirty="0" smtClean="0"/>
              <a:t>5.1</a:t>
            </a:r>
            <a:r>
              <a:rPr lang="zh-CN" altLang="en-US" dirty="0" smtClean="0"/>
              <a:t>第三方支付概述</a:t>
            </a:r>
            <a:endParaRPr lang="zh-CN" altLang="en-US" dirty="0"/>
          </a:p>
        </p:txBody>
      </p:sp>
      <p:sp>
        <p:nvSpPr>
          <p:cNvPr id="6" name="MH_Other_23"/>
          <p:cNvSpPr>
            <a:spLocks noChangeArrowheads="1"/>
          </p:cNvSpPr>
          <p:nvPr>
            <p:custDataLst>
              <p:tags r:id="rId1"/>
            </p:custDataLst>
          </p:nvPr>
        </p:nvSpPr>
        <p:spPr bwMode="auto">
          <a:xfrm>
            <a:off x="8299450" y="1331913"/>
            <a:ext cx="46038" cy="46037"/>
          </a:xfrm>
          <a:prstGeom prst="rect">
            <a:avLst/>
          </a:prstGeom>
          <a:solidFill>
            <a:srgbClr val="FEF4F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charset="0"/>
              <a:buChar char="•"/>
              <a:defRPr sz="2100">
                <a:solidFill>
                  <a:schemeClr val="tx1"/>
                </a:solidFill>
                <a:latin typeface="Calibri" pitchFamily="34" charset="0"/>
                <a:ea typeface="宋体" charset="-122"/>
              </a:defRPr>
            </a:lvl1pPr>
            <a:lvl2pPr marL="742950" indent="-285750">
              <a:lnSpc>
                <a:spcPct val="90000"/>
              </a:lnSpc>
              <a:spcBef>
                <a:spcPts val="375"/>
              </a:spcBef>
              <a:buFont typeface="Arial" charset="0"/>
              <a:buChar char="•"/>
              <a:defRPr>
                <a:solidFill>
                  <a:schemeClr val="tx1"/>
                </a:solidFill>
                <a:latin typeface="Calibri" pitchFamily="34" charset="0"/>
                <a:ea typeface="宋体" charset="-122"/>
              </a:defRPr>
            </a:lvl2pPr>
            <a:lvl3pPr marL="1143000" indent="-228600">
              <a:lnSpc>
                <a:spcPct val="90000"/>
              </a:lnSpc>
              <a:spcBef>
                <a:spcPts val="375"/>
              </a:spcBef>
              <a:buFont typeface="Arial" charset="0"/>
              <a:buChar char="•"/>
              <a:defRPr sz="1500">
                <a:solidFill>
                  <a:schemeClr val="tx1"/>
                </a:solidFill>
                <a:latin typeface="Calibri" pitchFamily="34" charset="0"/>
                <a:ea typeface="宋体" charset="-122"/>
              </a:defRPr>
            </a:lvl3pPr>
            <a:lvl4pPr marL="1600200" indent="-228600">
              <a:lnSpc>
                <a:spcPct val="90000"/>
              </a:lnSpc>
              <a:spcBef>
                <a:spcPts val="375"/>
              </a:spcBef>
              <a:buFont typeface="Arial" charset="0"/>
              <a:buChar char="•"/>
              <a:defRPr sz="1300">
                <a:solidFill>
                  <a:schemeClr val="tx1"/>
                </a:solidFill>
                <a:latin typeface="Calibri" pitchFamily="34" charset="0"/>
                <a:ea typeface="宋体" charset="-122"/>
              </a:defRPr>
            </a:lvl4pPr>
            <a:lvl5pPr marL="2057400" indent="-228600">
              <a:lnSpc>
                <a:spcPct val="90000"/>
              </a:lnSpc>
              <a:spcBef>
                <a:spcPts val="375"/>
              </a:spcBef>
              <a:buFont typeface="Arial" charset="0"/>
              <a:buChar char="•"/>
              <a:defRPr sz="1300">
                <a:solidFill>
                  <a:schemeClr val="tx1"/>
                </a:solidFill>
                <a:latin typeface="Calibri" pitchFamily="34" charset="0"/>
                <a:ea typeface="宋体" charset="-122"/>
              </a:defRPr>
            </a:lvl5pPr>
            <a:lvl6pPr marL="2514600" indent="-228600" eaLnBrk="0" fontAlgn="base" hangingPunct="0">
              <a:lnSpc>
                <a:spcPct val="90000"/>
              </a:lnSpc>
              <a:spcBef>
                <a:spcPts val="375"/>
              </a:spcBef>
              <a:spcAft>
                <a:spcPct val="0"/>
              </a:spcAft>
              <a:buFont typeface="Arial" charset="0"/>
              <a:buChar char="•"/>
              <a:defRPr sz="1300">
                <a:solidFill>
                  <a:schemeClr val="tx1"/>
                </a:solidFill>
                <a:latin typeface="Calibri" pitchFamily="34" charset="0"/>
                <a:ea typeface="宋体" charset="-122"/>
              </a:defRPr>
            </a:lvl6pPr>
            <a:lvl7pPr marL="2971800" indent="-228600" eaLnBrk="0" fontAlgn="base" hangingPunct="0">
              <a:lnSpc>
                <a:spcPct val="90000"/>
              </a:lnSpc>
              <a:spcBef>
                <a:spcPts val="375"/>
              </a:spcBef>
              <a:spcAft>
                <a:spcPct val="0"/>
              </a:spcAft>
              <a:buFont typeface="Arial" charset="0"/>
              <a:buChar char="•"/>
              <a:defRPr sz="1300">
                <a:solidFill>
                  <a:schemeClr val="tx1"/>
                </a:solidFill>
                <a:latin typeface="Calibri" pitchFamily="34" charset="0"/>
                <a:ea typeface="宋体" charset="-122"/>
              </a:defRPr>
            </a:lvl7pPr>
            <a:lvl8pPr marL="3429000" indent="-228600" eaLnBrk="0" fontAlgn="base" hangingPunct="0">
              <a:lnSpc>
                <a:spcPct val="90000"/>
              </a:lnSpc>
              <a:spcBef>
                <a:spcPts val="375"/>
              </a:spcBef>
              <a:spcAft>
                <a:spcPct val="0"/>
              </a:spcAft>
              <a:buFont typeface="Arial" charset="0"/>
              <a:buChar char="•"/>
              <a:defRPr sz="1300">
                <a:solidFill>
                  <a:schemeClr val="tx1"/>
                </a:solidFill>
                <a:latin typeface="Calibri" pitchFamily="34" charset="0"/>
                <a:ea typeface="宋体" charset="-122"/>
              </a:defRPr>
            </a:lvl8pPr>
            <a:lvl9pPr marL="3886200" indent="-228600" eaLnBrk="0" fontAlgn="base" hangingPunct="0">
              <a:lnSpc>
                <a:spcPct val="90000"/>
              </a:lnSpc>
              <a:spcBef>
                <a:spcPts val="375"/>
              </a:spcBef>
              <a:spcAft>
                <a:spcPct val="0"/>
              </a:spcAft>
              <a:buFont typeface="Arial" charset="0"/>
              <a:buChar char="•"/>
              <a:defRPr sz="1300">
                <a:solidFill>
                  <a:schemeClr val="tx1"/>
                </a:solidFill>
                <a:latin typeface="Calibri" pitchFamily="34" charset="0"/>
                <a:ea typeface="宋体" charset="-122"/>
              </a:defRPr>
            </a:lvl9pPr>
          </a:lstStyle>
          <a:p>
            <a:pPr algn="just" eaLnBrk="1" hangingPunct="1">
              <a:lnSpc>
                <a:spcPct val="120000"/>
              </a:lnSpc>
              <a:spcBef>
                <a:spcPct val="0"/>
              </a:spcBef>
              <a:buFontTx/>
              <a:buNone/>
            </a:pPr>
            <a:endParaRPr lang="zh-CN" altLang="en-US" sz="1400">
              <a:solidFill>
                <a:srgbClr val="A6A6A6"/>
              </a:solidFill>
              <a:latin typeface="幼圆" pitchFamily="49" charset="-122"/>
              <a:ea typeface="幼圆" pitchFamily="49" charset="-122"/>
            </a:endParaRPr>
          </a:p>
        </p:txBody>
      </p:sp>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04081" y="2132856"/>
            <a:ext cx="5092438" cy="3384376"/>
          </a:xfrm>
          <a:prstGeom prst="rect">
            <a:avLst/>
          </a:prstGeom>
        </p:spPr>
      </p:pic>
      <p:sp>
        <p:nvSpPr>
          <p:cNvPr id="8" name="TextBox 7"/>
          <p:cNvSpPr txBox="1"/>
          <p:nvPr/>
        </p:nvSpPr>
        <p:spPr>
          <a:xfrm>
            <a:off x="431540" y="3032461"/>
            <a:ext cx="2448272" cy="2123658"/>
          </a:xfrm>
          <a:prstGeom prst="rect">
            <a:avLst/>
          </a:prstGeom>
          <a:noFill/>
        </p:spPr>
        <p:txBody>
          <a:bodyPr wrap="square" rtlCol="0">
            <a:spAutoFit/>
          </a:bodyPr>
          <a:lstStyle/>
          <a:p>
            <a:r>
              <a:rPr lang="zh-CN" altLang="en-US" sz="4400" dirty="0" smtClean="0">
                <a:solidFill>
                  <a:srgbClr val="FF0000"/>
                </a:solidFill>
                <a:latin typeface="华文行楷" panose="02010800040101010101" pitchFamily="2" charset="-122"/>
                <a:ea typeface="华文行楷" panose="02010800040101010101" pitchFamily="2" charset="-122"/>
              </a:rPr>
              <a:t>第三方支付产生原因？</a:t>
            </a:r>
            <a:endParaRPr lang="zh-CN" altLang="en-US" sz="4400" dirty="0">
              <a:solidFill>
                <a:srgbClr val="FF0000"/>
              </a:solidFill>
              <a:latin typeface="华文行楷" panose="02010800040101010101" pitchFamily="2" charset="-122"/>
              <a:ea typeface="华文行楷" panose="02010800040101010101" pitchFamily="2" charset="-122"/>
            </a:endParaRPr>
          </a:p>
        </p:txBody>
      </p:sp>
      <p:sp>
        <p:nvSpPr>
          <p:cNvPr id="9" name="TextBox 8"/>
          <p:cNvSpPr txBox="1"/>
          <p:nvPr/>
        </p:nvSpPr>
        <p:spPr>
          <a:xfrm>
            <a:off x="683568" y="1988841"/>
            <a:ext cx="1944216" cy="646331"/>
          </a:xfrm>
          <a:prstGeom prst="rect">
            <a:avLst/>
          </a:prstGeom>
          <a:noFill/>
        </p:spPr>
        <p:txBody>
          <a:bodyPr wrap="square" rtlCol="0">
            <a:spAutoFit/>
          </a:bodyPr>
          <a:lstStyle/>
          <a:p>
            <a:r>
              <a:rPr lang="zh-CN" altLang="en-US" sz="3600" dirty="0" smtClean="0">
                <a:latin typeface="华文隶书" panose="02010800040101010101" pitchFamily="2" charset="-122"/>
                <a:ea typeface="华文隶书" panose="02010800040101010101" pitchFamily="2" charset="-122"/>
              </a:rPr>
              <a:t>讨论</a:t>
            </a:r>
            <a:endParaRPr lang="zh-CN" altLang="en-US" sz="3600" dirty="0">
              <a:latin typeface="华文隶书" panose="02010800040101010101" pitchFamily="2" charset="-122"/>
              <a:ea typeface="华文隶书" panose="02010800040101010101" pitchFamily="2"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5.1</a:t>
            </a:r>
            <a:r>
              <a:rPr lang="zh-CN" altLang="en-US" dirty="0"/>
              <a:t>第三方支付</a:t>
            </a:r>
            <a:r>
              <a:rPr lang="zh-CN" altLang="en-US" dirty="0" smtClean="0"/>
              <a:t>概述</a:t>
            </a:r>
            <a:endParaRPr lang="zh-CN" altLang="en-US" dirty="0"/>
          </a:p>
        </p:txBody>
      </p:sp>
      <p:sp>
        <p:nvSpPr>
          <p:cNvPr id="6" name="MH_Other_23"/>
          <p:cNvSpPr>
            <a:spLocks noChangeArrowheads="1"/>
          </p:cNvSpPr>
          <p:nvPr>
            <p:custDataLst>
              <p:tags r:id="rId1"/>
            </p:custDataLst>
          </p:nvPr>
        </p:nvSpPr>
        <p:spPr bwMode="auto">
          <a:xfrm>
            <a:off x="8299450" y="1331913"/>
            <a:ext cx="46038" cy="46037"/>
          </a:xfrm>
          <a:prstGeom prst="rect">
            <a:avLst/>
          </a:prstGeom>
          <a:solidFill>
            <a:srgbClr val="FEF4F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charset="0"/>
              <a:buChar char="•"/>
              <a:defRPr sz="2100">
                <a:solidFill>
                  <a:schemeClr val="tx1"/>
                </a:solidFill>
                <a:latin typeface="Calibri" pitchFamily="34" charset="0"/>
                <a:ea typeface="宋体" charset="-122"/>
              </a:defRPr>
            </a:lvl1pPr>
            <a:lvl2pPr marL="742950" indent="-285750">
              <a:lnSpc>
                <a:spcPct val="90000"/>
              </a:lnSpc>
              <a:spcBef>
                <a:spcPts val="375"/>
              </a:spcBef>
              <a:buFont typeface="Arial" charset="0"/>
              <a:buChar char="•"/>
              <a:defRPr>
                <a:solidFill>
                  <a:schemeClr val="tx1"/>
                </a:solidFill>
                <a:latin typeface="Calibri" pitchFamily="34" charset="0"/>
                <a:ea typeface="宋体" charset="-122"/>
              </a:defRPr>
            </a:lvl2pPr>
            <a:lvl3pPr marL="1143000" indent="-228600">
              <a:lnSpc>
                <a:spcPct val="90000"/>
              </a:lnSpc>
              <a:spcBef>
                <a:spcPts val="375"/>
              </a:spcBef>
              <a:buFont typeface="Arial" charset="0"/>
              <a:buChar char="•"/>
              <a:defRPr sz="1500">
                <a:solidFill>
                  <a:schemeClr val="tx1"/>
                </a:solidFill>
                <a:latin typeface="Calibri" pitchFamily="34" charset="0"/>
                <a:ea typeface="宋体" charset="-122"/>
              </a:defRPr>
            </a:lvl3pPr>
            <a:lvl4pPr marL="1600200" indent="-228600">
              <a:lnSpc>
                <a:spcPct val="90000"/>
              </a:lnSpc>
              <a:spcBef>
                <a:spcPts val="375"/>
              </a:spcBef>
              <a:buFont typeface="Arial" charset="0"/>
              <a:buChar char="•"/>
              <a:defRPr sz="1300">
                <a:solidFill>
                  <a:schemeClr val="tx1"/>
                </a:solidFill>
                <a:latin typeface="Calibri" pitchFamily="34" charset="0"/>
                <a:ea typeface="宋体" charset="-122"/>
              </a:defRPr>
            </a:lvl4pPr>
            <a:lvl5pPr marL="2057400" indent="-228600">
              <a:lnSpc>
                <a:spcPct val="90000"/>
              </a:lnSpc>
              <a:spcBef>
                <a:spcPts val="375"/>
              </a:spcBef>
              <a:buFont typeface="Arial" charset="0"/>
              <a:buChar char="•"/>
              <a:defRPr sz="1300">
                <a:solidFill>
                  <a:schemeClr val="tx1"/>
                </a:solidFill>
                <a:latin typeface="Calibri" pitchFamily="34" charset="0"/>
                <a:ea typeface="宋体" charset="-122"/>
              </a:defRPr>
            </a:lvl5pPr>
            <a:lvl6pPr marL="2514600" indent="-228600" eaLnBrk="0" fontAlgn="base" hangingPunct="0">
              <a:lnSpc>
                <a:spcPct val="90000"/>
              </a:lnSpc>
              <a:spcBef>
                <a:spcPts val="375"/>
              </a:spcBef>
              <a:spcAft>
                <a:spcPct val="0"/>
              </a:spcAft>
              <a:buFont typeface="Arial" charset="0"/>
              <a:buChar char="•"/>
              <a:defRPr sz="1300">
                <a:solidFill>
                  <a:schemeClr val="tx1"/>
                </a:solidFill>
                <a:latin typeface="Calibri" pitchFamily="34" charset="0"/>
                <a:ea typeface="宋体" charset="-122"/>
              </a:defRPr>
            </a:lvl6pPr>
            <a:lvl7pPr marL="2971800" indent="-228600" eaLnBrk="0" fontAlgn="base" hangingPunct="0">
              <a:lnSpc>
                <a:spcPct val="90000"/>
              </a:lnSpc>
              <a:spcBef>
                <a:spcPts val="375"/>
              </a:spcBef>
              <a:spcAft>
                <a:spcPct val="0"/>
              </a:spcAft>
              <a:buFont typeface="Arial" charset="0"/>
              <a:buChar char="•"/>
              <a:defRPr sz="1300">
                <a:solidFill>
                  <a:schemeClr val="tx1"/>
                </a:solidFill>
                <a:latin typeface="Calibri" pitchFamily="34" charset="0"/>
                <a:ea typeface="宋体" charset="-122"/>
              </a:defRPr>
            </a:lvl7pPr>
            <a:lvl8pPr marL="3429000" indent="-228600" eaLnBrk="0" fontAlgn="base" hangingPunct="0">
              <a:lnSpc>
                <a:spcPct val="90000"/>
              </a:lnSpc>
              <a:spcBef>
                <a:spcPts val="375"/>
              </a:spcBef>
              <a:spcAft>
                <a:spcPct val="0"/>
              </a:spcAft>
              <a:buFont typeface="Arial" charset="0"/>
              <a:buChar char="•"/>
              <a:defRPr sz="1300">
                <a:solidFill>
                  <a:schemeClr val="tx1"/>
                </a:solidFill>
                <a:latin typeface="Calibri" pitchFamily="34" charset="0"/>
                <a:ea typeface="宋体" charset="-122"/>
              </a:defRPr>
            </a:lvl8pPr>
            <a:lvl9pPr marL="3886200" indent="-228600" eaLnBrk="0" fontAlgn="base" hangingPunct="0">
              <a:lnSpc>
                <a:spcPct val="90000"/>
              </a:lnSpc>
              <a:spcBef>
                <a:spcPts val="375"/>
              </a:spcBef>
              <a:spcAft>
                <a:spcPct val="0"/>
              </a:spcAft>
              <a:buFont typeface="Arial" charset="0"/>
              <a:buChar char="•"/>
              <a:defRPr sz="1300">
                <a:solidFill>
                  <a:schemeClr val="tx1"/>
                </a:solidFill>
                <a:latin typeface="Calibri" pitchFamily="34" charset="0"/>
                <a:ea typeface="宋体" charset="-122"/>
              </a:defRPr>
            </a:lvl9pPr>
          </a:lstStyle>
          <a:p>
            <a:pPr algn="just" eaLnBrk="1" hangingPunct="1">
              <a:lnSpc>
                <a:spcPct val="120000"/>
              </a:lnSpc>
              <a:spcBef>
                <a:spcPct val="0"/>
              </a:spcBef>
              <a:buFontTx/>
              <a:buNone/>
            </a:pPr>
            <a:endParaRPr lang="zh-CN" altLang="en-US" sz="1400">
              <a:solidFill>
                <a:srgbClr val="A6A6A6"/>
              </a:solidFill>
              <a:latin typeface="幼圆" pitchFamily="49" charset="-122"/>
              <a:ea typeface="幼圆" pitchFamily="49" charset="-122"/>
            </a:endParaRPr>
          </a:p>
        </p:txBody>
      </p:sp>
      <p:sp>
        <p:nvSpPr>
          <p:cNvPr id="10" name="MH_Other_1"/>
          <p:cNvSpPr/>
          <p:nvPr>
            <p:custDataLst>
              <p:tags r:id="rId2"/>
            </p:custDataLst>
          </p:nvPr>
        </p:nvSpPr>
        <p:spPr>
          <a:xfrm>
            <a:off x="3254225" y="1997075"/>
            <a:ext cx="825500" cy="825500"/>
          </a:xfrm>
          <a:prstGeom prst="ellipse">
            <a:avLst/>
          </a:prstGeom>
          <a:solidFill>
            <a:srgbClr val="E74E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600" b="1" dirty="0">
                <a:solidFill>
                  <a:srgbClr val="FFFFFF"/>
                </a:solidFill>
                <a:latin typeface="微软雅黑" panose="020B0503020204020204" pitchFamily="34" charset="-122"/>
                <a:ea typeface="微软雅黑" panose="020B0503020204020204" pitchFamily="34" charset="-122"/>
              </a:rPr>
              <a:t>A</a:t>
            </a:r>
            <a:endParaRPr lang="zh-HK" altLang="en-US" sz="3600" b="1" dirty="0">
              <a:solidFill>
                <a:srgbClr val="FFFFFF"/>
              </a:solidFill>
              <a:latin typeface="微软雅黑" panose="020B0503020204020204" pitchFamily="34" charset="-122"/>
              <a:ea typeface="微软雅黑" panose="020B0503020204020204" pitchFamily="34" charset="-122"/>
            </a:endParaRPr>
          </a:p>
        </p:txBody>
      </p:sp>
      <p:sp>
        <p:nvSpPr>
          <p:cNvPr id="11" name="MH_Other_2"/>
          <p:cNvSpPr/>
          <p:nvPr>
            <p:custDataLst>
              <p:tags r:id="rId3"/>
            </p:custDataLst>
          </p:nvPr>
        </p:nvSpPr>
        <p:spPr>
          <a:xfrm>
            <a:off x="4079725" y="3486150"/>
            <a:ext cx="825500" cy="823913"/>
          </a:xfrm>
          <a:prstGeom prst="ellipse">
            <a:avLst/>
          </a:prstGeom>
          <a:solidFill>
            <a:srgbClr val="E74E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600" b="1" dirty="0">
                <a:solidFill>
                  <a:srgbClr val="FFFFFF"/>
                </a:solidFill>
                <a:latin typeface="微软雅黑" panose="020B0503020204020204" pitchFamily="34" charset="-122"/>
                <a:ea typeface="微软雅黑" panose="020B0503020204020204" pitchFamily="34" charset="-122"/>
              </a:rPr>
              <a:t>B</a:t>
            </a:r>
            <a:endParaRPr lang="zh-HK" altLang="en-US" sz="3600" b="1" dirty="0">
              <a:solidFill>
                <a:srgbClr val="FFFFFF"/>
              </a:solidFill>
              <a:latin typeface="微软雅黑" panose="020B0503020204020204" pitchFamily="34" charset="-122"/>
              <a:ea typeface="微软雅黑" panose="020B0503020204020204" pitchFamily="34" charset="-122"/>
            </a:endParaRPr>
          </a:p>
        </p:txBody>
      </p:sp>
      <p:sp>
        <p:nvSpPr>
          <p:cNvPr id="12" name="MH_Other_3"/>
          <p:cNvSpPr/>
          <p:nvPr>
            <p:custDataLst>
              <p:tags r:id="rId4"/>
            </p:custDataLst>
          </p:nvPr>
        </p:nvSpPr>
        <p:spPr>
          <a:xfrm>
            <a:off x="3254225" y="4973638"/>
            <a:ext cx="825500" cy="823912"/>
          </a:xfrm>
          <a:prstGeom prst="ellipse">
            <a:avLst/>
          </a:prstGeom>
          <a:solidFill>
            <a:srgbClr val="E74E3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600" b="1" dirty="0">
                <a:solidFill>
                  <a:srgbClr val="FFFFFF"/>
                </a:solidFill>
                <a:latin typeface="微软雅黑" panose="020B0503020204020204" pitchFamily="34" charset="-122"/>
                <a:ea typeface="微软雅黑" panose="020B0503020204020204" pitchFamily="34" charset="-122"/>
              </a:rPr>
              <a:t>C</a:t>
            </a:r>
            <a:endParaRPr lang="zh-HK" altLang="en-US" sz="3600" b="1" dirty="0">
              <a:solidFill>
                <a:srgbClr val="FFFFFF"/>
              </a:solidFill>
              <a:latin typeface="微软雅黑" panose="020B0503020204020204" pitchFamily="34" charset="-122"/>
              <a:ea typeface="微软雅黑" panose="020B0503020204020204" pitchFamily="34" charset="-122"/>
            </a:endParaRPr>
          </a:p>
        </p:txBody>
      </p:sp>
      <p:cxnSp>
        <p:nvCxnSpPr>
          <p:cNvPr id="13" name="MH_Other_4"/>
          <p:cNvCxnSpPr/>
          <p:nvPr>
            <p:custDataLst>
              <p:tags r:id="rId5"/>
            </p:custDataLst>
          </p:nvPr>
        </p:nvCxnSpPr>
        <p:spPr>
          <a:xfrm flipV="1">
            <a:off x="2371575" y="2659063"/>
            <a:ext cx="730250" cy="433387"/>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cxnSp>
        <p:nvCxnSpPr>
          <p:cNvPr id="14" name="MH_Other_5"/>
          <p:cNvCxnSpPr/>
          <p:nvPr>
            <p:custDataLst>
              <p:tags r:id="rId6"/>
            </p:custDataLst>
          </p:nvPr>
        </p:nvCxnSpPr>
        <p:spPr>
          <a:xfrm>
            <a:off x="2652562" y="3897313"/>
            <a:ext cx="1228725" cy="0"/>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cxnSp>
        <p:nvCxnSpPr>
          <p:cNvPr id="15" name="MH_Other_6"/>
          <p:cNvCxnSpPr/>
          <p:nvPr>
            <p:custDataLst>
              <p:tags r:id="rId7"/>
            </p:custDataLst>
          </p:nvPr>
        </p:nvCxnSpPr>
        <p:spPr>
          <a:xfrm>
            <a:off x="2355700" y="4664075"/>
            <a:ext cx="730250" cy="433388"/>
          </a:xfrm>
          <a:prstGeom prst="line">
            <a:avLst/>
          </a:prstGeom>
          <a:ln w="28575">
            <a:solidFill>
              <a:srgbClr val="E74E3E"/>
            </a:solidFill>
          </a:ln>
        </p:spPr>
        <p:style>
          <a:lnRef idx="1">
            <a:schemeClr val="accent1"/>
          </a:lnRef>
          <a:fillRef idx="0">
            <a:schemeClr val="accent1"/>
          </a:fillRef>
          <a:effectRef idx="0">
            <a:schemeClr val="accent1"/>
          </a:effectRef>
          <a:fontRef idx="minor">
            <a:schemeClr val="tx1"/>
          </a:fontRef>
        </p:style>
      </p:cxnSp>
      <p:sp>
        <p:nvSpPr>
          <p:cNvPr id="16" name="MH_SubTitle_1"/>
          <p:cNvSpPr txBox="1">
            <a:spLocks noChangeArrowheads="1"/>
          </p:cNvSpPr>
          <p:nvPr>
            <p:custDataLst>
              <p:tags r:id="rId8"/>
            </p:custDataLst>
          </p:nvPr>
        </p:nvSpPr>
        <p:spPr bwMode="auto">
          <a:xfrm>
            <a:off x="4079725" y="1792364"/>
            <a:ext cx="3827463"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eaLnBrk="1" hangingPunct="1">
              <a:lnSpc>
                <a:spcPct val="120000"/>
              </a:lnSpc>
            </a:pPr>
            <a:r>
              <a:rPr lang="zh-CN" altLang="en-US" dirty="0" smtClean="0">
                <a:latin typeface="幼圆" pitchFamily="49" charset="-122"/>
                <a:ea typeface="幼圆" pitchFamily="49" charset="-122"/>
              </a:rPr>
              <a:t>解决交易双方信息不对称</a:t>
            </a:r>
            <a:endParaRPr lang="zh-HK" altLang="en-US" dirty="0">
              <a:latin typeface="幼圆" pitchFamily="49" charset="-122"/>
              <a:ea typeface="幼圆" pitchFamily="49" charset="-122"/>
            </a:endParaRPr>
          </a:p>
        </p:txBody>
      </p:sp>
      <p:sp>
        <p:nvSpPr>
          <p:cNvPr id="17" name="MH_Other_7"/>
          <p:cNvSpPr/>
          <p:nvPr>
            <p:custDataLst>
              <p:tags r:id="rId9"/>
            </p:custDataLst>
          </p:nvPr>
        </p:nvSpPr>
        <p:spPr>
          <a:xfrm>
            <a:off x="1588937" y="2979738"/>
            <a:ext cx="917575" cy="1835150"/>
          </a:xfrm>
          <a:custGeom>
            <a:avLst/>
            <a:gdLst>
              <a:gd name="connsiteX0" fmla="*/ 0 w 1021616"/>
              <a:gd name="connsiteY0" fmla="*/ 0 h 2044708"/>
              <a:gd name="connsiteX1" fmla="*/ 205236 w 1021616"/>
              <a:gd name="connsiteY1" fmla="*/ 20690 h 2044708"/>
              <a:gd name="connsiteX2" fmla="*/ 1021616 w 1021616"/>
              <a:gd name="connsiteY2" fmla="*/ 1022354 h 2044708"/>
              <a:gd name="connsiteX3" fmla="*/ 205236 w 1021616"/>
              <a:gd name="connsiteY3" fmla="*/ 2024019 h 2044708"/>
              <a:gd name="connsiteX4" fmla="*/ 0 w 1021616"/>
              <a:gd name="connsiteY4" fmla="*/ 2044708 h 20447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1616" h="2044708">
                <a:moveTo>
                  <a:pt x="0" y="0"/>
                </a:moveTo>
                <a:lnTo>
                  <a:pt x="205236" y="20690"/>
                </a:lnTo>
                <a:cubicBezTo>
                  <a:pt x="671143" y="116028"/>
                  <a:pt x="1021616" y="528263"/>
                  <a:pt x="1021616" y="1022354"/>
                </a:cubicBezTo>
                <a:cubicBezTo>
                  <a:pt x="1021616" y="1516446"/>
                  <a:pt x="671143" y="1928680"/>
                  <a:pt x="205236" y="2024019"/>
                </a:cubicBezTo>
                <a:lnTo>
                  <a:pt x="0" y="2044708"/>
                </a:lnTo>
                <a:close/>
              </a:path>
            </a:pathLst>
          </a:custGeom>
          <a:solidFill>
            <a:srgbClr val="E74E3E"/>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HK" altLang="en-US" kern="0">
              <a:solidFill>
                <a:prstClr val="white"/>
              </a:solidFill>
              <a:latin typeface="Arial"/>
              <a:ea typeface="幼圆"/>
            </a:endParaRPr>
          </a:p>
        </p:txBody>
      </p:sp>
      <p:sp>
        <p:nvSpPr>
          <p:cNvPr id="18" name="MH_Other_8"/>
          <p:cNvSpPr>
            <a:spLocks/>
          </p:cNvSpPr>
          <p:nvPr>
            <p:custDataLst>
              <p:tags r:id="rId10"/>
            </p:custDataLst>
          </p:nvPr>
        </p:nvSpPr>
        <p:spPr bwMode="auto">
          <a:xfrm>
            <a:off x="1588937" y="3322638"/>
            <a:ext cx="655638" cy="1150937"/>
          </a:xfrm>
          <a:custGeom>
            <a:avLst/>
            <a:gdLst>
              <a:gd name="T0" fmla="*/ 147700 w 730378"/>
              <a:gd name="T1" fmla="*/ 298432 h 1281345"/>
              <a:gd name="T2" fmla="*/ 96565 w 730378"/>
              <a:gd name="T3" fmla="*/ 487681 h 1281345"/>
              <a:gd name="T4" fmla="*/ 0 w 730378"/>
              <a:gd name="T5" fmla="*/ 435921 h 1281345"/>
              <a:gd name="T6" fmla="*/ 99924 w 730378"/>
              <a:gd name="T7" fmla="*/ 425406 h 1281345"/>
              <a:gd name="T8" fmla="*/ 102164 w 730378"/>
              <a:gd name="T9" fmla="*/ 344126 h 1281345"/>
              <a:gd name="T10" fmla="*/ 147326 w 730378"/>
              <a:gd name="T11" fmla="*/ 292770 h 1281345"/>
              <a:gd name="T12" fmla="*/ 12603 w 730378"/>
              <a:gd name="T13" fmla="*/ 261612 h 1281345"/>
              <a:gd name="T14" fmla="*/ 287 w 730378"/>
              <a:gd name="T15" fmla="*/ 293937 h 1281345"/>
              <a:gd name="T16" fmla="*/ 0 w 730378"/>
              <a:gd name="T17" fmla="*/ 261612 h 1281345"/>
              <a:gd name="T18" fmla="*/ 43208 w 730378"/>
              <a:gd name="T19" fmla="*/ 192064 h 1281345"/>
              <a:gd name="T20" fmla="*/ 50673 w 730378"/>
              <a:gd name="T21" fmla="*/ 211900 h 1281345"/>
              <a:gd name="T22" fmla="*/ 0 w 730378"/>
              <a:gd name="T23" fmla="*/ 226070 h 1281345"/>
              <a:gd name="T24" fmla="*/ 117886 w 730378"/>
              <a:gd name="T25" fmla="*/ 172584 h 1281345"/>
              <a:gd name="T26" fmla="*/ 147733 w 730378"/>
              <a:gd name="T27" fmla="*/ 245415 h 1281345"/>
              <a:gd name="T28" fmla="*/ 1486 w 730378"/>
              <a:gd name="T29" fmla="*/ 396739 h 1281345"/>
              <a:gd name="T30" fmla="*/ 0 w 730378"/>
              <a:gd name="T31" fmla="*/ 359892 h 1281345"/>
              <a:gd name="T32" fmla="*/ 116395 w 730378"/>
              <a:gd name="T33" fmla="*/ 175418 h 1281345"/>
              <a:gd name="T34" fmla="*/ 267111 w 730378"/>
              <a:gd name="T35" fmla="*/ 122939 h 1281345"/>
              <a:gd name="T36" fmla="*/ 273452 w 730378"/>
              <a:gd name="T37" fmla="*/ 142338 h 1281345"/>
              <a:gd name="T38" fmla="*/ 190262 w 730378"/>
              <a:gd name="T39" fmla="*/ 253078 h 1281345"/>
              <a:gd name="T40" fmla="*/ 170117 w 730378"/>
              <a:gd name="T41" fmla="*/ 257927 h 1281345"/>
              <a:gd name="T42" fmla="*/ 185412 w 730378"/>
              <a:gd name="T43" fmla="*/ 227212 h 1281345"/>
              <a:gd name="T44" fmla="*/ 257038 w 730378"/>
              <a:gd name="T45" fmla="*/ 127385 h 1281345"/>
              <a:gd name="T46" fmla="*/ 0 w 730378"/>
              <a:gd name="T47" fmla="*/ 87317 h 1281345"/>
              <a:gd name="T48" fmla="*/ 50673 w 730378"/>
              <a:gd name="T49" fmla="*/ 93390 h 1281345"/>
              <a:gd name="T50" fmla="*/ 44331 w 730378"/>
              <a:gd name="T51" fmla="*/ 121322 h 1281345"/>
              <a:gd name="T52" fmla="*/ 0 w 730378"/>
              <a:gd name="T53" fmla="*/ 121322 h 1281345"/>
              <a:gd name="T54" fmla="*/ 231540 w 730378"/>
              <a:gd name="T55" fmla="*/ 52504 h 1281345"/>
              <a:gd name="T56" fmla="*/ 255609 w 730378"/>
              <a:gd name="T57" fmla="*/ 91350 h 1281345"/>
              <a:gd name="T58" fmla="*/ 182844 w 730378"/>
              <a:gd name="T59" fmla="*/ 202487 h 1281345"/>
              <a:gd name="T60" fmla="*/ 138066 w 730378"/>
              <a:gd name="T61" fmla="*/ 146717 h 1281345"/>
              <a:gd name="T62" fmla="*/ 217175 w 730378"/>
              <a:gd name="T63" fmla="*/ 56595 h 1281345"/>
              <a:gd name="T64" fmla="*/ 0 w 730378"/>
              <a:gd name="T65" fmla="*/ 0 h 1281345"/>
              <a:gd name="T66" fmla="*/ 147700 w 730378"/>
              <a:gd name="T67" fmla="*/ 52165 h 1281345"/>
              <a:gd name="T68" fmla="*/ 144715 w 730378"/>
              <a:gd name="T69" fmla="*/ 90582 h 1281345"/>
              <a:gd name="T70" fmla="*/ 104777 w 730378"/>
              <a:gd name="T71" fmla="*/ 144767 h 1281345"/>
              <a:gd name="T72" fmla="*/ 99924 w 730378"/>
              <a:gd name="T73" fmla="*/ 119696 h 1281345"/>
              <a:gd name="T74" fmla="*/ 90593 w 730378"/>
              <a:gd name="T75" fmla="*/ 51760 h 1281345"/>
              <a:gd name="T76" fmla="*/ 0 w 730378"/>
              <a:gd name="T77" fmla="*/ 0 h 128134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730378" h="1281345">
                <a:moveTo>
                  <a:pt x="389254" y="769232"/>
                </a:moveTo>
                <a:cubicBezTo>
                  <a:pt x="389254" y="775607"/>
                  <a:pt x="390240" y="779857"/>
                  <a:pt x="390240" y="784107"/>
                </a:cubicBezTo>
                <a:cubicBezTo>
                  <a:pt x="390240" y="902042"/>
                  <a:pt x="390240" y="1018914"/>
                  <a:pt x="390240" y="1135786"/>
                </a:cubicBezTo>
                <a:cubicBezTo>
                  <a:pt x="389254" y="1222909"/>
                  <a:pt x="336001" y="1281345"/>
                  <a:pt x="255136" y="1281345"/>
                </a:cubicBezTo>
                <a:lnTo>
                  <a:pt x="0" y="1281345"/>
                </a:lnTo>
                <a:lnTo>
                  <a:pt x="0" y="1145348"/>
                </a:lnTo>
                <a:lnTo>
                  <a:pt x="238371" y="1145348"/>
                </a:lnTo>
                <a:cubicBezTo>
                  <a:pt x="262039" y="1145348"/>
                  <a:pt x="264011" y="1143223"/>
                  <a:pt x="264011" y="1117724"/>
                </a:cubicBezTo>
                <a:cubicBezTo>
                  <a:pt x="264011" y="1052913"/>
                  <a:pt x="264011" y="988102"/>
                  <a:pt x="264011" y="923291"/>
                </a:cubicBezTo>
                <a:cubicBezTo>
                  <a:pt x="264011" y="916916"/>
                  <a:pt x="265984" y="908416"/>
                  <a:pt x="269928" y="904166"/>
                </a:cubicBezTo>
                <a:cubicBezTo>
                  <a:pt x="307402" y="860605"/>
                  <a:pt x="344877" y="818106"/>
                  <a:pt x="382351" y="774545"/>
                </a:cubicBezTo>
                <a:cubicBezTo>
                  <a:pt x="384323" y="773482"/>
                  <a:pt x="385309" y="772420"/>
                  <a:pt x="389254" y="769232"/>
                </a:cubicBezTo>
                <a:close/>
                <a:moveTo>
                  <a:pt x="0" y="687365"/>
                </a:moveTo>
                <a:lnTo>
                  <a:pt x="33298" y="687365"/>
                </a:lnTo>
                <a:cubicBezTo>
                  <a:pt x="39215" y="687365"/>
                  <a:pt x="44145" y="687365"/>
                  <a:pt x="53019" y="687365"/>
                </a:cubicBezTo>
                <a:cubicBezTo>
                  <a:pt x="35270" y="718154"/>
                  <a:pt x="18508" y="745757"/>
                  <a:pt x="759" y="772299"/>
                </a:cubicBezTo>
                <a:lnTo>
                  <a:pt x="0" y="772596"/>
                </a:lnTo>
                <a:lnTo>
                  <a:pt x="0" y="687365"/>
                </a:lnTo>
                <a:close/>
                <a:moveTo>
                  <a:pt x="0" y="504636"/>
                </a:moveTo>
                <a:lnTo>
                  <a:pt x="114159" y="504636"/>
                </a:lnTo>
                <a:cubicBezTo>
                  <a:pt x="132900" y="504636"/>
                  <a:pt x="133886" y="505700"/>
                  <a:pt x="133886" y="524845"/>
                </a:cubicBezTo>
                <a:cubicBezTo>
                  <a:pt x="133886" y="535481"/>
                  <a:pt x="133886" y="546117"/>
                  <a:pt x="133886" y="556753"/>
                </a:cubicBezTo>
                <a:cubicBezTo>
                  <a:pt x="133886" y="580153"/>
                  <a:pt x="121064" y="593980"/>
                  <a:pt x="99364" y="593980"/>
                </a:cubicBezTo>
                <a:lnTo>
                  <a:pt x="0" y="593980"/>
                </a:lnTo>
                <a:lnTo>
                  <a:pt x="0" y="504636"/>
                </a:lnTo>
                <a:close/>
                <a:moveTo>
                  <a:pt x="311470" y="453454"/>
                </a:moveTo>
                <a:cubicBezTo>
                  <a:pt x="357799" y="494914"/>
                  <a:pt x="402156" y="534249"/>
                  <a:pt x="446513" y="574646"/>
                </a:cubicBezTo>
                <a:cubicBezTo>
                  <a:pt x="427785" y="599097"/>
                  <a:pt x="409056" y="622484"/>
                  <a:pt x="390327" y="644809"/>
                </a:cubicBezTo>
                <a:cubicBezTo>
                  <a:pt x="296684" y="760685"/>
                  <a:pt x="200084" y="874435"/>
                  <a:pt x="90670" y="974365"/>
                </a:cubicBezTo>
                <a:cubicBezTo>
                  <a:pt x="64056" y="999879"/>
                  <a:pt x="33498" y="1021141"/>
                  <a:pt x="3927" y="1042403"/>
                </a:cubicBezTo>
                <a:lnTo>
                  <a:pt x="0" y="1043604"/>
                </a:lnTo>
                <a:lnTo>
                  <a:pt x="0" y="945592"/>
                </a:lnTo>
                <a:lnTo>
                  <a:pt x="28570" y="882940"/>
                </a:lnTo>
                <a:cubicBezTo>
                  <a:pt x="110384" y="734108"/>
                  <a:pt x="206984" y="595907"/>
                  <a:pt x="307527" y="460896"/>
                </a:cubicBezTo>
                <a:cubicBezTo>
                  <a:pt x="308513" y="458770"/>
                  <a:pt x="309499" y="456643"/>
                  <a:pt x="311470" y="453454"/>
                </a:cubicBezTo>
                <a:close/>
                <a:moveTo>
                  <a:pt x="705737" y="323013"/>
                </a:moveTo>
                <a:cubicBezTo>
                  <a:pt x="717565" y="326198"/>
                  <a:pt x="730378" y="343189"/>
                  <a:pt x="730378" y="358055"/>
                </a:cubicBezTo>
                <a:cubicBezTo>
                  <a:pt x="728407" y="361241"/>
                  <a:pt x="726436" y="367612"/>
                  <a:pt x="722493" y="373984"/>
                </a:cubicBezTo>
                <a:cubicBezTo>
                  <a:pt x="669268" y="447255"/>
                  <a:pt x="616044" y="521588"/>
                  <a:pt x="562819" y="594859"/>
                </a:cubicBezTo>
                <a:cubicBezTo>
                  <a:pt x="544092" y="619282"/>
                  <a:pt x="523393" y="642644"/>
                  <a:pt x="502695" y="664944"/>
                </a:cubicBezTo>
                <a:cubicBezTo>
                  <a:pt x="493824" y="673439"/>
                  <a:pt x="481996" y="678749"/>
                  <a:pt x="470169" y="682996"/>
                </a:cubicBezTo>
                <a:cubicBezTo>
                  <a:pt x="464255" y="685120"/>
                  <a:pt x="452427" y="682996"/>
                  <a:pt x="449470" y="677687"/>
                </a:cubicBezTo>
                <a:cubicBezTo>
                  <a:pt x="446513" y="671315"/>
                  <a:pt x="446513" y="658573"/>
                  <a:pt x="449470" y="652201"/>
                </a:cubicBezTo>
                <a:cubicBezTo>
                  <a:pt x="461298" y="633087"/>
                  <a:pt x="476082" y="615035"/>
                  <a:pt x="489881" y="596983"/>
                </a:cubicBezTo>
                <a:cubicBezTo>
                  <a:pt x="544092" y="522650"/>
                  <a:pt x="598302" y="449379"/>
                  <a:pt x="653498" y="375046"/>
                </a:cubicBezTo>
                <a:cubicBezTo>
                  <a:pt x="662369" y="362303"/>
                  <a:pt x="671240" y="348498"/>
                  <a:pt x="679125" y="334694"/>
                </a:cubicBezTo>
                <a:cubicBezTo>
                  <a:pt x="686024" y="324075"/>
                  <a:pt x="693909" y="318765"/>
                  <a:pt x="705737" y="323013"/>
                </a:cubicBezTo>
                <a:close/>
                <a:moveTo>
                  <a:pt x="0" y="229421"/>
                </a:moveTo>
                <a:lnTo>
                  <a:pt x="119103" y="229421"/>
                </a:lnTo>
                <a:cubicBezTo>
                  <a:pt x="129944" y="229421"/>
                  <a:pt x="133886" y="233676"/>
                  <a:pt x="133886" y="245375"/>
                </a:cubicBezTo>
                <a:cubicBezTo>
                  <a:pt x="132901" y="264521"/>
                  <a:pt x="132901" y="282602"/>
                  <a:pt x="133886" y="301747"/>
                </a:cubicBezTo>
                <a:cubicBezTo>
                  <a:pt x="133886" y="314511"/>
                  <a:pt x="128958" y="318765"/>
                  <a:pt x="117132" y="318765"/>
                </a:cubicBezTo>
                <a:cubicBezTo>
                  <a:pt x="79681" y="318765"/>
                  <a:pt x="43216" y="318765"/>
                  <a:pt x="6751" y="318765"/>
                </a:cubicBezTo>
                <a:lnTo>
                  <a:pt x="0" y="318765"/>
                </a:lnTo>
                <a:lnTo>
                  <a:pt x="0" y="229421"/>
                </a:lnTo>
                <a:close/>
                <a:moveTo>
                  <a:pt x="611757" y="137949"/>
                </a:moveTo>
                <a:cubicBezTo>
                  <a:pt x="623835" y="139675"/>
                  <a:pt x="635912" y="146577"/>
                  <a:pt x="649715" y="158257"/>
                </a:cubicBezTo>
                <a:cubicBezTo>
                  <a:pt x="677320" y="183741"/>
                  <a:pt x="686193" y="208163"/>
                  <a:pt x="675348" y="240018"/>
                </a:cubicBezTo>
                <a:cubicBezTo>
                  <a:pt x="669433" y="257008"/>
                  <a:pt x="663517" y="275059"/>
                  <a:pt x="653658" y="289925"/>
                </a:cubicBezTo>
                <a:cubicBezTo>
                  <a:pt x="597461" y="370624"/>
                  <a:pt x="540279" y="450262"/>
                  <a:pt x="483096" y="532023"/>
                </a:cubicBezTo>
                <a:cubicBezTo>
                  <a:pt x="434787" y="489550"/>
                  <a:pt x="391407" y="450262"/>
                  <a:pt x="346055" y="410974"/>
                </a:cubicBezTo>
                <a:cubicBezTo>
                  <a:pt x="352956" y="401417"/>
                  <a:pt x="358872" y="392923"/>
                  <a:pt x="364787" y="385490"/>
                </a:cubicBezTo>
                <a:cubicBezTo>
                  <a:pt x="419012" y="319656"/>
                  <a:pt x="472251" y="252760"/>
                  <a:pt x="526476" y="187988"/>
                </a:cubicBezTo>
                <a:cubicBezTo>
                  <a:pt x="539293" y="172061"/>
                  <a:pt x="557039" y="159319"/>
                  <a:pt x="573800" y="148700"/>
                </a:cubicBezTo>
                <a:cubicBezTo>
                  <a:pt x="587602" y="139675"/>
                  <a:pt x="599680" y="136224"/>
                  <a:pt x="611757" y="137949"/>
                </a:cubicBezTo>
                <a:close/>
                <a:moveTo>
                  <a:pt x="0" y="0"/>
                </a:moveTo>
                <a:lnTo>
                  <a:pt x="258094" y="0"/>
                </a:lnTo>
                <a:cubicBezTo>
                  <a:pt x="333043" y="1063"/>
                  <a:pt x="387282" y="56311"/>
                  <a:pt x="390240" y="137059"/>
                </a:cubicBezTo>
                <a:cubicBezTo>
                  <a:pt x="390240" y="164684"/>
                  <a:pt x="390240" y="191246"/>
                  <a:pt x="389254" y="218870"/>
                </a:cubicBezTo>
                <a:cubicBezTo>
                  <a:pt x="389254" y="225245"/>
                  <a:pt x="386296" y="232682"/>
                  <a:pt x="382351" y="237995"/>
                </a:cubicBezTo>
                <a:cubicBezTo>
                  <a:pt x="353752" y="275181"/>
                  <a:pt x="325153" y="311305"/>
                  <a:pt x="297541" y="348492"/>
                </a:cubicBezTo>
                <a:cubicBezTo>
                  <a:pt x="289652" y="358054"/>
                  <a:pt x="283735" y="369741"/>
                  <a:pt x="276831" y="380366"/>
                </a:cubicBezTo>
                <a:cubicBezTo>
                  <a:pt x="273873" y="384616"/>
                  <a:pt x="269928" y="387804"/>
                  <a:pt x="264011" y="395241"/>
                </a:cubicBezTo>
                <a:cubicBezTo>
                  <a:pt x="264011" y="365492"/>
                  <a:pt x="264011" y="339992"/>
                  <a:pt x="264011" y="314493"/>
                </a:cubicBezTo>
                <a:cubicBezTo>
                  <a:pt x="264011" y="263494"/>
                  <a:pt x="264011" y="212495"/>
                  <a:pt x="264011" y="161496"/>
                </a:cubicBezTo>
                <a:cubicBezTo>
                  <a:pt x="264011" y="139184"/>
                  <a:pt x="261053" y="135997"/>
                  <a:pt x="239357" y="135997"/>
                </a:cubicBezTo>
                <a:lnTo>
                  <a:pt x="0" y="135997"/>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9" name="MH_SubTitle_2"/>
          <p:cNvSpPr txBox="1">
            <a:spLocks noChangeArrowheads="1"/>
          </p:cNvSpPr>
          <p:nvPr>
            <p:custDataLst>
              <p:tags r:id="rId11"/>
            </p:custDataLst>
          </p:nvPr>
        </p:nvSpPr>
        <p:spPr bwMode="auto">
          <a:xfrm>
            <a:off x="4848993" y="3387725"/>
            <a:ext cx="3827463"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20000"/>
              </a:lnSpc>
            </a:pPr>
            <a:r>
              <a:rPr lang="zh-CN" altLang="en-US" dirty="0"/>
              <a:t>解决电子商务小额支付情形下交易双方因开户银行不一致造成的款项转帐不便问题</a:t>
            </a:r>
            <a:endParaRPr lang="zh-HK" altLang="en-US" dirty="0">
              <a:latin typeface="幼圆" pitchFamily="49" charset="-122"/>
              <a:ea typeface="幼圆" pitchFamily="49" charset="-122"/>
            </a:endParaRPr>
          </a:p>
        </p:txBody>
      </p:sp>
      <p:sp>
        <p:nvSpPr>
          <p:cNvPr id="20" name="MH_SubTitle_3"/>
          <p:cNvSpPr txBox="1">
            <a:spLocks noChangeArrowheads="1"/>
          </p:cNvSpPr>
          <p:nvPr>
            <p:custDataLst>
              <p:tags r:id="rId12"/>
            </p:custDataLst>
          </p:nvPr>
        </p:nvSpPr>
        <p:spPr bwMode="auto">
          <a:xfrm>
            <a:off x="4249587" y="4879975"/>
            <a:ext cx="3827463" cy="108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20000"/>
              </a:lnSpc>
            </a:pPr>
            <a:r>
              <a:rPr lang="zh-CN" altLang="en-US" dirty="0"/>
              <a:t>第三方支付的一站式接入服务使银行和商家双方都避免了一对一接入的高昂成本</a:t>
            </a:r>
            <a:endParaRPr lang="zh-HK" altLang="en-US" dirty="0">
              <a:latin typeface="幼圆" pitchFamily="49" charset="-122"/>
              <a:ea typeface="幼圆" pitchFamily="49" charset="-122"/>
            </a:endParaRPr>
          </a:p>
        </p:txBody>
      </p:sp>
      <p:sp>
        <p:nvSpPr>
          <p:cNvPr id="21" name="TextBox 20"/>
          <p:cNvSpPr txBox="1"/>
          <p:nvPr/>
        </p:nvSpPr>
        <p:spPr>
          <a:xfrm>
            <a:off x="371922" y="3073582"/>
            <a:ext cx="792087" cy="1569660"/>
          </a:xfrm>
          <a:prstGeom prst="rect">
            <a:avLst/>
          </a:prstGeom>
          <a:noFill/>
        </p:spPr>
        <p:txBody>
          <a:bodyPr wrap="square" rtlCol="0">
            <a:spAutoFit/>
          </a:bodyPr>
          <a:lstStyle/>
          <a:p>
            <a:r>
              <a:rPr lang="zh-CN" altLang="en-US" sz="4800" dirty="0">
                <a:latin typeface="华文楷体" panose="02010600040101010101" pitchFamily="2" charset="-122"/>
                <a:ea typeface="华文楷体" panose="02010600040101010101" pitchFamily="2" charset="-122"/>
              </a:rPr>
              <a:t>原因</a:t>
            </a:r>
          </a:p>
        </p:txBody>
      </p:sp>
    </p:spTree>
    <p:extLst>
      <p:ext uri="{BB962C8B-B14F-4D97-AF65-F5344CB8AC3E}">
        <p14:creationId xmlns:p14="http://schemas.microsoft.com/office/powerpoint/2010/main" val="367173883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5.1</a:t>
            </a:r>
            <a:r>
              <a:rPr lang="zh-CN" altLang="en-US" dirty="0"/>
              <a:t>第三方支付</a:t>
            </a:r>
            <a:r>
              <a:rPr lang="zh-CN" altLang="en-US" dirty="0" smtClean="0"/>
              <a:t>概述</a:t>
            </a:r>
            <a:endParaRPr lang="zh-CN" altLang="en-US" dirty="0"/>
          </a:p>
        </p:txBody>
      </p:sp>
      <p:sp>
        <p:nvSpPr>
          <p:cNvPr id="3" name="MH_Desc_1"/>
          <p:cNvSpPr txBox="1"/>
          <p:nvPr>
            <p:custDataLst>
              <p:tags r:id="rId1"/>
            </p:custDataLst>
          </p:nvPr>
        </p:nvSpPr>
        <p:spPr>
          <a:xfrm>
            <a:off x="467544" y="2348880"/>
            <a:ext cx="3744416" cy="4048610"/>
          </a:xfrm>
          <a:prstGeom prst="rect">
            <a:avLst/>
          </a:prstGeom>
          <a:solidFill>
            <a:srgbClr val="F7CD4C"/>
          </a:solidFill>
          <a:ln>
            <a:noFill/>
          </a:ln>
          <a:effectLst/>
          <a:scene3d>
            <a:camera prst="orthographicFront">
              <a:rot lat="0" lon="0" rev="0"/>
            </a:camera>
            <a:lightRig rig="soft" dir="t">
              <a:rot lat="0" lon="0" rev="0"/>
            </a:lightRig>
          </a:scene3d>
          <a:sp3d prstMaterial="matte">
            <a:contourClr>
              <a:srgbClr val="FFFFFF"/>
            </a:contourClr>
          </a:sp3d>
        </p:spPr>
        <p:txBody>
          <a:bodyPr tIns="81000" rIns="67500" bIns="81000" anchor="ctr"/>
          <a:lstStyle/>
          <a:p>
            <a:pPr algn="just" eaLnBrk="1" fontAlgn="auto" hangingPunct="1">
              <a:lnSpc>
                <a:spcPts val="2400"/>
              </a:lnSpc>
              <a:spcBef>
                <a:spcPts val="0"/>
              </a:spcBef>
              <a:spcAft>
                <a:spcPts val="0"/>
              </a:spcAft>
              <a:defRPr/>
            </a:pPr>
            <a:r>
              <a:rPr lang="zh-CN" altLang="en-US" sz="1600" dirty="0" smtClean="0">
                <a:solidFill>
                  <a:srgbClr val="4D3B03"/>
                </a:solidFill>
                <a:ea typeface="微软雅黑" panose="020B0503020204020204" pitchFamily="34" charset="-122"/>
              </a:rPr>
              <a:t>       </a:t>
            </a:r>
            <a:r>
              <a:rPr lang="zh-CN" altLang="en-US" sz="2000" dirty="0" smtClean="0">
                <a:solidFill>
                  <a:srgbClr val="FF0000"/>
                </a:solidFill>
                <a:latin typeface="华文楷体" panose="02010600040101010101" pitchFamily="2" charset="-122"/>
                <a:ea typeface="华文楷体" panose="02010600040101010101" pitchFamily="2" charset="-122"/>
              </a:rPr>
              <a:t>指具备一定实力和信誉保障的独立机构，采用与各大银行签约的方式，提供与银行支付结算系统接口的交易支持平台的网络支付模式。</a:t>
            </a:r>
            <a:endParaRPr lang="en-US" altLang="zh-CN" sz="2000" dirty="0" smtClean="0">
              <a:solidFill>
                <a:srgbClr val="FF0000"/>
              </a:solidFill>
              <a:latin typeface="华文楷体" panose="02010600040101010101" pitchFamily="2" charset="-122"/>
              <a:ea typeface="华文楷体" panose="02010600040101010101" pitchFamily="2" charset="-122"/>
            </a:endParaRPr>
          </a:p>
          <a:p>
            <a:pPr algn="just" eaLnBrk="1" fontAlgn="auto" hangingPunct="1">
              <a:lnSpc>
                <a:spcPts val="2400"/>
              </a:lnSpc>
              <a:spcBef>
                <a:spcPts val="0"/>
              </a:spcBef>
              <a:spcAft>
                <a:spcPts val="0"/>
              </a:spcAft>
              <a:defRPr/>
            </a:pPr>
            <a:r>
              <a:rPr lang="en-US" altLang="zh-CN" sz="2000" dirty="0">
                <a:solidFill>
                  <a:srgbClr val="4D3B03"/>
                </a:solidFill>
                <a:latin typeface="华文楷体" panose="02010600040101010101" pitchFamily="2" charset="-122"/>
                <a:ea typeface="华文楷体" panose="02010600040101010101" pitchFamily="2" charset="-122"/>
              </a:rPr>
              <a:t> </a:t>
            </a:r>
            <a:r>
              <a:rPr lang="en-US" altLang="zh-CN" sz="2000" dirty="0" smtClean="0">
                <a:solidFill>
                  <a:srgbClr val="4D3B03"/>
                </a:solidFill>
                <a:latin typeface="华文楷体" panose="02010600040101010101" pitchFamily="2" charset="-122"/>
                <a:ea typeface="华文楷体" panose="02010600040101010101" pitchFamily="2" charset="-122"/>
              </a:rPr>
              <a:t>    </a:t>
            </a:r>
            <a:r>
              <a:rPr lang="zh-CN" altLang="en-US" sz="2000" dirty="0" smtClean="0">
                <a:solidFill>
                  <a:srgbClr val="4D3B03"/>
                </a:solidFill>
                <a:latin typeface="华文楷体" panose="02010600040101010101" pitchFamily="2" charset="-122"/>
                <a:ea typeface="华文楷体" panose="02010600040101010101" pitchFamily="2" charset="-122"/>
              </a:rPr>
              <a:t>在第三方支付模式中，买</a:t>
            </a:r>
            <a:r>
              <a:rPr lang="zh-CN" altLang="en-US" sz="2000" dirty="0">
                <a:solidFill>
                  <a:srgbClr val="4D3B03"/>
                </a:solidFill>
                <a:latin typeface="华文楷体" panose="02010600040101010101" pitchFamily="2" charset="-122"/>
                <a:ea typeface="华文楷体" panose="02010600040101010101" pitchFamily="2" charset="-122"/>
              </a:rPr>
              <a:t>方</a:t>
            </a:r>
            <a:r>
              <a:rPr lang="zh-CN" altLang="en-US" sz="2000" dirty="0" smtClean="0">
                <a:solidFill>
                  <a:srgbClr val="4D3B03"/>
                </a:solidFill>
                <a:latin typeface="华文楷体" panose="02010600040101010101" pitchFamily="2" charset="-122"/>
                <a:ea typeface="华文楷体" panose="02010600040101010101" pitchFamily="2" charset="-122"/>
              </a:rPr>
              <a:t>选购商品后，使用第三方平台提供的账户进行货款支付，并由第三方通知卖家货款到账、要求发货；买方收到货物，并检验商品进行确认后，就可以通知第三方付款给卖家，第三方再将款项转至卖家账户上。</a:t>
            </a:r>
            <a:endParaRPr lang="en-US" altLang="zh-CN" sz="2000" dirty="0">
              <a:solidFill>
                <a:srgbClr val="4D3B03"/>
              </a:solidFill>
              <a:latin typeface="华文楷体" panose="02010600040101010101" pitchFamily="2" charset="-122"/>
              <a:ea typeface="华文楷体" panose="02010600040101010101" pitchFamily="2" charset="-122"/>
            </a:endParaRPr>
          </a:p>
        </p:txBody>
      </p:sp>
      <p:sp>
        <p:nvSpPr>
          <p:cNvPr id="4" name="TextBox 3"/>
          <p:cNvSpPr txBox="1"/>
          <p:nvPr/>
        </p:nvSpPr>
        <p:spPr>
          <a:xfrm>
            <a:off x="467544" y="1412776"/>
            <a:ext cx="3240360" cy="646986"/>
          </a:xfrm>
          <a:prstGeom prst="roundRect">
            <a:avLst/>
          </a:prstGeom>
          <a:solidFill>
            <a:schemeClr val="accent5">
              <a:lumMod val="75000"/>
            </a:schemeClr>
          </a:solidFill>
        </p:spPr>
        <p:txBody>
          <a:bodyPr wrap="square" rtlCol="0">
            <a:spAutoFit/>
          </a:bodyPr>
          <a:lstStyle/>
          <a:p>
            <a:r>
              <a:rPr lang="zh-CN" altLang="en-US" sz="3200" b="1" dirty="0">
                <a:solidFill>
                  <a:schemeClr val="bg1"/>
                </a:solidFill>
                <a:latin typeface="华文楷体" panose="02010600040101010101" pitchFamily="2" charset="-122"/>
                <a:ea typeface="华文楷体" panose="02010600040101010101" pitchFamily="2" charset="-122"/>
              </a:rPr>
              <a:t>第三</a:t>
            </a:r>
            <a:r>
              <a:rPr lang="zh-CN" altLang="en-US" sz="3200" b="1" dirty="0" smtClean="0">
                <a:solidFill>
                  <a:schemeClr val="bg1"/>
                </a:solidFill>
                <a:latin typeface="华文楷体" panose="02010600040101010101" pitchFamily="2" charset="-122"/>
                <a:ea typeface="华文楷体" panose="02010600040101010101" pitchFamily="2" charset="-122"/>
              </a:rPr>
              <a:t>方支付概念</a:t>
            </a:r>
            <a:endParaRPr lang="zh-CN" altLang="en-US" sz="3200" b="1" dirty="0">
              <a:solidFill>
                <a:schemeClr val="bg1"/>
              </a:solidFill>
              <a:latin typeface="华文楷体" panose="02010600040101010101" pitchFamily="2" charset="-122"/>
              <a:ea typeface="华文楷体" panose="02010600040101010101" pitchFamily="2" charset="-122"/>
            </a:endParaRPr>
          </a:p>
        </p:txBody>
      </p:sp>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24328" y="2059762"/>
            <a:ext cx="1368152" cy="4170422"/>
          </a:xfrm>
          <a:prstGeom prst="rect">
            <a:avLst/>
          </a:prstGeom>
        </p:spPr>
      </p:pic>
      <p:sp>
        <p:nvSpPr>
          <p:cNvPr id="6" name="TextBox 5"/>
          <p:cNvSpPr txBox="1"/>
          <p:nvPr/>
        </p:nvSpPr>
        <p:spPr>
          <a:xfrm>
            <a:off x="4703621" y="2852311"/>
            <a:ext cx="2592288" cy="1754326"/>
          </a:xfrm>
          <a:prstGeom prst="rect">
            <a:avLst/>
          </a:prstGeom>
          <a:noFill/>
        </p:spPr>
        <p:txBody>
          <a:bodyPr wrap="square" rtlCol="0">
            <a:spAutoFit/>
          </a:bodyPr>
          <a:lstStyle/>
          <a:p>
            <a:r>
              <a:rPr lang="zh-CN" altLang="en-US" dirty="0">
                <a:latin typeface="华文楷体" panose="02010600040101010101" pitchFamily="2" charset="-122"/>
                <a:ea typeface="华文楷体" panose="02010600040101010101" pitchFamily="2" charset="-122"/>
              </a:rPr>
              <a:t>支付</a:t>
            </a:r>
            <a:r>
              <a:rPr lang="zh-CN" altLang="en-US" dirty="0" smtClean="0">
                <a:latin typeface="华文楷体" panose="02010600040101010101" pitchFamily="2" charset="-122"/>
                <a:ea typeface="华文楷体" panose="02010600040101010101" pitchFamily="2" charset="-122"/>
              </a:rPr>
              <a:t>宝、财付通、银联、网银在线、快钱支付、翼支付、壹钱包、易付宝、拉卡拉、汇付天下等</a:t>
            </a:r>
            <a:r>
              <a:rPr lang="en-US" altLang="zh-CN" dirty="0" smtClean="0">
                <a:latin typeface="华文楷体" panose="02010600040101010101" pitchFamily="2" charset="-122"/>
                <a:ea typeface="华文楷体" panose="02010600040101010101" pitchFamily="2" charset="-122"/>
              </a:rPr>
              <a:t>296</a:t>
            </a:r>
            <a:r>
              <a:rPr lang="zh-CN" altLang="en-US" dirty="0" smtClean="0">
                <a:latin typeface="华文楷体" panose="02010600040101010101" pitchFamily="2" charset="-122"/>
                <a:ea typeface="华文楷体" panose="02010600040101010101" pitchFamily="2" charset="-122"/>
              </a:rPr>
              <a:t>家第三方支付公司，你用过哪些？</a:t>
            </a:r>
            <a:endParaRPr lang="zh-CN" altLang="en-US" dirty="0">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41394037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10.xml><?xml version="1.0" encoding="utf-8"?>
<p:tagLst xmlns:a="http://schemas.openxmlformats.org/drawingml/2006/main" xmlns:r="http://schemas.openxmlformats.org/officeDocument/2006/relationships" xmlns:p="http://schemas.openxmlformats.org/presentationml/2006/main">
  <p:tag name="MH" val="20151113191820"/>
  <p:tag name="MH_LIBRARY" val="GRAPHIC"/>
  <p:tag name="MH_TYPE" val="Other"/>
  <p:tag name="MH_ORDER" val="23"/>
</p:tagLst>
</file>

<file path=ppt/tags/tag100.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101.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102.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103.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104.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105.xml><?xml version="1.0" encoding="utf-8"?>
<p:tagLst xmlns:a="http://schemas.openxmlformats.org/drawingml/2006/main" xmlns:r="http://schemas.openxmlformats.org/officeDocument/2006/relationships" xmlns:p="http://schemas.openxmlformats.org/presentationml/2006/main">
  <p:tag name="MH" val="20151114180610"/>
  <p:tag name="MH_LIBRARY" val="GRAPHIC"/>
  <p:tag name="MH_TYPE" val="Text"/>
  <p:tag name="MH_ORDER" val="1"/>
</p:tagLst>
</file>

<file path=ppt/tags/tag106.xml><?xml version="1.0" encoding="utf-8"?>
<p:tagLst xmlns:a="http://schemas.openxmlformats.org/drawingml/2006/main" xmlns:r="http://schemas.openxmlformats.org/officeDocument/2006/relationships" xmlns:p="http://schemas.openxmlformats.org/presentationml/2006/main">
  <p:tag name="MH" val="20151114180610"/>
  <p:tag name="MH_LIBRARY" val="GRAPHIC"/>
  <p:tag name="MH_TYPE" val="Text"/>
  <p:tag name="MH_ORDER" val="2"/>
</p:tagLst>
</file>

<file path=ppt/tags/tag107.xml><?xml version="1.0" encoding="utf-8"?>
<p:tagLst xmlns:a="http://schemas.openxmlformats.org/drawingml/2006/main" xmlns:r="http://schemas.openxmlformats.org/officeDocument/2006/relationships" xmlns:p="http://schemas.openxmlformats.org/presentationml/2006/main">
  <p:tag name="MH" val="20151114180610"/>
  <p:tag name="MH_LIBRARY" val="GRAPHIC"/>
  <p:tag name="MH_TYPE" val="SubTitle"/>
  <p:tag name="MH_ORDER" val="2"/>
</p:tagLst>
</file>

<file path=ppt/tags/tag108.xml><?xml version="1.0" encoding="utf-8"?>
<p:tagLst xmlns:a="http://schemas.openxmlformats.org/drawingml/2006/main" xmlns:r="http://schemas.openxmlformats.org/officeDocument/2006/relationships" xmlns:p="http://schemas.openxmlformats.org/presentationml/2006/main">
  <p:tag name="MH" val="20151114180610"/>
  <p:tag name="MH_LIBRARY" val="GRAPHIC"/>
  <p:tag name="MH_TYPE" val="Other"/>
  <p:tag name="MH_ORDER" val="1"/>
</p:tagLst>
</file>

<file path=ppt/tags/tag109.xml><?xml version="1.0" encoding="utf-8"?>
<p:tagLst xmlns:a="http://schemas.openxmlformats.org/drawingml/2006/main" xmlns:r="http://schemas.openxmlformats.org/officeDocument/2006/relationships" xmlns:p="http://schemas.openxmlformats.org/presentationml/2006/main">
  <p:tag name="MH" val="20151114180610"/>
  <p:tag name="MH_LIBRARY" val="GRAPHIC"/>
  <p:tag name="MH_TYPE" val="SubTitle"/>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51113193319"/>
  <p:tag name="MH_LIBRARY" val="GRAPHIC"/>
  <p:tag name="MH_TYPE" val="Other"/>
  <p:tag name="MH_ORDER" val="1"/>
</p:tagLst>
</file>

<file path=ppt/tags/tag110.xml><?xml version="1.0" encoding="utf-8"?>
<p:tagLst xmlns:a="http://schemas.openxmlformats.org/drawingml/2006/main" xmlns:r="http://schemas.openxmlformats.org/officeDocument/2006/relationships" xmlns:p="http://schemas.openxmlformats.org/presentationml/2006/main">
  <p:tag name="MH" val="20151114180610"/>
  <p:tag name="MH_LIBRARY" val="GRAPHIC"/>
  <p:tag name="MH_TYPE" val="Other"/>
  <p:tag name="MH_ORDER" val="2"/>
</p:tagLst>
</file>

<file path=ppt/tags/tag111.xml><?xml version="1.0" encoding="utf-8"?>
<p:tagLst xmlns:a="http://schemas.openxmlformats.org/drawingml/2006/main" xmlns:r="http://schemas.openxmlformats.org/officeDocument/2006/relationships" xmlns:p="http://schemas.openxmlformats.org/presentationml/2006/main">
  <p:tag name="MH" val="20151114171419"/>
  <p:tag name="MH_LIBRARY" val="GRAPHIC"/>
  <p:tag name="MH_TYPE" val="Other"/>
  <p:tag name="MH_ORDER" val="1"/>
</p:tagLst>
</file>

<file path=ppt/tags/tag112.xml><?xml version="1.0" encoding="utf-8"?>
<p:tagLst xmlns:a="http://schemas.openxmlformats.org/drawingml/2006/main" xmlns:r="http://schemas.openxmlformats.org/officeDocument/2006/relationships" xmlns:p="http://schemas.openxmlformats.org/presentationml/2006/main">
  <p:tag name="MH" val="20151114171419"/>
  <p:tag name="MH_LIBRARY" val="GRAPHIC"/>
  <p:tag name="MH_TYPE" val="SubTitle"/>
  <p:tag name="MH_ORDER" val="1"/>
</p:tagLst>
</file>

<file path=ppt/tags/tag113.xml><?xml version="1.0" encoding="utf-8"?>
<p:tagLst xmlns:a="http://schemas.openxmlformats.org/drawingml/2006/main" xmlns:r="http://schemas.openxmlformats.org/officeDocument/2006/relationships" xmlns:p="http://schemas.openxmlformats.org/presentationml/2006/main">
  <p:tag name="MH" val="20151114171419"/>
  <p:tag name="MH_LIBRARY" val="GRAPHIC"/>
  <p:tag name="MH_TYPE" val="SubTitle"/>
  <p:tag name="MH_ORDER" val="2"/>
</p:tagLst>
</file>

<file path=ppt/tags/tag114.xml><?xml version="1.0" encoding="utf-8"?>
<p:tagLst xmlns:a="http://schemas.openxmlformats.org/drawingml/2006/main" xmlns:r="http://schemas.openxmlformats.org/officeDocument/2006/relationships" xmlns:p="http://schemas.openxmlformats.org/presentationml/2006/main">
  <p:tag name="MH" val="20151114171419"/>
  <p:tag name="MH_LIBRARY" val="GRAPHIC"/>
  <p:tag name="MH_TYPE" val="Other"/>
  <p:tag name="MH_ORDER" val="2"/>
</p:tagLst>
</file>

<file path=ppt/tags/tag115.xml><?xml version="1.0" encoding="utf-8"?>
<p:tagLst xmlns:a="http://schemas.openxmlformats.org/drawingml/2006/main" xmlns:r="http://schemas.openxmlformats.org/officeDocument/2006/relationships" xmlns:p="http://schemas.openxmlformats.org/presentationml/2006/main">
  <p:tag name="MH" val="20151114171419"/>
  <p:tag name="MH_LIBRARY" val="GRAPHIC"/>
  <p:tag name="MH_TYPE" val="Other"/>
  <p:tag name="MH_ORDER" val="3"/>
</p:tagLst>
</file>

<file path=ppt/tags/tag116.xml><?xml version="1.0" encoding="utf-8"?>
<p:tagLst xmlns:a="http://schemas.openxmlformats.org/drawingml/2006/main" xmlns:r="http://schemas.openxmlformats.org/officeDocument/2006/relationships" xmlns:p="http://schemas.openxmlformats.org/presentationml/2006/main">
  <p:tag name="MH" val="20151114171419"/>
  <p:tag name="MH_LIBRARY" val="GRAPHIC"/>
  <p:tag name="MH_TYPE" val="Other"/>
  <p:tag name="MH_ORDER" val="5"/>
</p:tagLst>
</file>

<file path=ppt/tags/tag117.xml><?xml version="1.0" encoding="utf-8"?>
<p:tagLst xmlns:a="http://schemas.openxmlformats.org/drawingml/2006/main" xmlns:r="http://schemas.openxmlformats.org/officeDocument/2006/relationships" xmlns:p="http://schemas.openxmlformats.org/presentationml/2006/main">
  <p:tag name="MH" val="20151114171419"/>
  <p:tag name="MH_LIBRARY" val="GRAPHIC"/>
  <p:tag name="MH_TYPE" val="Text"/>
  <p:tag name="MH_ORDER" val="1"/>
</p:tagLst>
</file>

<file path=ppt/tags/tag118.xml><?xml version="1.0" encoding="utf-8"?>
<p:tagLst xmlns:a="http://schemas.openxmlformats.org/drawingml/2006/main" xmlns:r="http://schemas.openxmlformats.org/officeDocument/2006/relationships" xmlns:p="http://schemas.openxmlformats.org/presentationml/2006/main">
  <p:tag name="MH" val="20151114171419"/>
  <p:tag name="MH_LIBRARY" val="GRAPHIC"/>
  <p:tag name="MH_TYPE" val="Text"/>
  <p:tag name="MH_ORDER" val="3"/>
</p:tagLst>
</file>

<file path=ppt/tags/tag119.xml><?xml version="1.0" encoding="utf-8"?>
<p:tagLst xmlns:a="http://schemas.openxmlformats.org/drawingml/2006/main" xmlns:r="http://schemas.openxmlformats.org/officeDocument/2006/relationships" xmlns:p="http://schemas.openxmlformats.org/presentationml/2006/main">
  <p:tag name="MH" val="20151114171419"/>
  <p:tag name="MH_LIBRARY" val="GRAPHIC"/>
  <p:tag name="MH_TYPE" val="Text"/>
  <p:tag name="MH_ORDER" val="5"/>
</p:tagLst>
</file>

<file path=ppt/tags/tag12.xml><?xml version="1.0" encoding="utf-8"?>
<p:tagLst xmlns:a="http://schemas.openxmlformats.org/drawingml/2006/main" xmlns:r="http://schemas.openxmlformats.org/officeDocument/2006/relationships" xmlns:p="http://schemas.openxmlformats.org/presentationml/2006/main">
  <p:tag name="MH" val="20151113193319"/>
  <p:tag name="MH_LIBRARY" val="GRAPHIC"/>
  <p:tag name="MH_TYPE" val="Other"/>
  <p:tag name="MH_ORDER" val="2"/>
</p:tagLst>
</file>

<file path=ppt/tags/tag120.xml><?xml version="1.0" encoding="utf-8"?>
<p:tagLst xmlns:a="http://schemas.openxmlformats.org/drawingml/2006/main" xmlns:r="http://schemas.openxmlformats.org/officeDocument/2006/relationships" xmlns:p="http://schemas.openxmlformats.org/presentationml/2006/main">
  <p:tag name="MH" val="20151114171419"/>
  <p:tag name="MH_LIBRARY" val="GRAPHIC"/>
  <p:tag name="MH_TYPE" val="Text"/>
  <p:tag name="MH_ORDER" val="6"/>
</p:tagLst>
</file>

<file path=ppt/tags/tag121.xml><?xml version="1.0" encoding="utf-8"?>
<p:tagLst xmlns:a="http://schemas.openxmlformats.org/drawingml/2006/main" xmlns:r="http://schemas.openxmlformats.org/officeDocument/2006/relationships" xmlns:p="http://schemas.openxmlformats.org/presentationml/2006/main">
  <p:tag name="MH" val="20151114171419"/>
  <p:tag name="MH_LIBRARY" val="GRAPHIC"/>
  <p:tag name="MH_TYPE" val="Text"/>
  <p:tag name="MH_ORDER" val="4"/>
</p:tagLst>
</file>

<file path=ppt/tags/tag122.xml><?xml version="1.0" encoding="utf-8"?>
<p:tagLst xmlns:a="http://schemas.openxmlformats.org/drawingml/2006/main" xmlns:r="http://schemas.openxmlformats.org/officeDocument/2006/relationships" xmlns:p="http://schemas.openxmlformats.org/presentationml/2006/main">
  <p:tag name="MH" val="20151114171419"/>
  <p:tag name="MH_LIBRARY" val="GRAPHIC"/>
  <p:tag name="MH_TYPE" val="Text"/>
  <p:tag name="MH_ORDER" val="2"/>
</p:tagLst>
</file>

<file path=ppt/tags/tag123.xml><?xml version="1.0" encoding="utf-8"?>
<p:tagLst xmlns:a="http://schemas.openxmlformats.org/drawingml/2006/main" xmlns:r="http://schemas.openxmlformats.org/officeDocument/2006/relationships" xmlns:p="http://schemas.openxmlformats.org/presentationml/2006/main">
  <p:tag name="MH" val="20151114173423"/>
  <p:tag name="MH_LIBRARY" val="GRAPHIC"/>
  <p:tag name="MH_TYPE" val="Desc"/>
  <p:tag name="MH_ORDER" val="1"/>
</p:tagLst>
</file>

<file path=ppt/tags/tag124.xml><?xml version="1.0" encoding="utf-8"?>
<p:tagLst xmlns:a="http://schemas.openxmlformats.org/drawingml/2006/main" xmlns:r="http://schemas.openxmlformats.org/officeDocument/2006/relationships" xmlns:p="http://schemas.openxmlformats.org/presentationml/2006/main">
  <p:tag name="MH" val="20151114181637"/>
  <p:tag name="MH_LIBRARY" val="GRAPHIC"/>
  <p:tag name="MH_TYPE" val="Text"/>
  <p:tag name="MH_ORDER" val="2"/>
</p:tagLst>
</file>

<file path=ppt/tags/tag125.xml><?xml version="1.0" encoding="utf-8"?>
<p:tagLst xmlns:a="http://schemas.openxmlformats.org/drawingml/2006/main" xmlns:r="http://schemas.openxmlformats.org/officeDocument/2006/relationships" xmlns:p="http://schemas.openxmlformats.org/presentationml/2006/main">
  <p:tag name="MH" val="20151114181637"/>
  <p:tag name="MH_LIBRARY" val="GRAPHIC"/>
  <p:tag name="MH_TYPE" val="Other"/>
  <p:tag name="MH_ORDER" val="1"/>
</p:tagLst>
</file>

<file path=ppt/tags/tag126.xml><?xml version="1.0" encoding="utf-8"?>
<p:tagLst xmlns:a="http://schemas.openxmlformats.org/drawingml/2006/main" xmlns:r="http://schemas.openxmlformats.org/officeDocument/2006/relationships" xmlns:p="http://schemas.openxmlformats.org/presentationml/2006/main">
  <p:tag name="MH" val="20151114181637"/>
  <p:tag name="MH_LIBRARY" val="GRAPHIC"/>
  <p:tag name="MH_TYPE" val="SubTitle"/>
  <p:tag name="MH_ORDER" val="2"/>
</p:tagLst>
</file>

<file path=ppt/tags/tag127.xml><?xml version="1.0" encoding="utf-8"?>
<p:tagLst xmlns:a="http://schemas.openxmlformats.org/drawingml/2006/main" xmlns:r="http://schemas.openxmlformats.org/officeDocument/2006/relationships" xmlns:p="http://schemas.openxmlformats.org/presentationml/2006/main">
  <p:tag name="MH" val="20151114181637"/>
  <p:tag name="MH_LIBRARY" val="GRAPHIC"/>
  <p:tag name="MH_TYPE" val="Text"/>
  <p:tag name="MH_ORDER" val="1"/>
</p:tagLst>
</file>

<file path=ppt/tags/tag128.xml><?xml version="1.0" encoding="utf-8"?>
<p:tagLst xmlns:a="http://schemas.openxmlformats.org/drawingml/2006/main" xmlns:r="http://schemas.openxmlformats.org/officeDocument/2006/relationships" xmlns:p="http://schemas.openxmlformats.org/presentationml/2006/main">
  <p:tag name="MH" val="20151114181637"/>
  <p:tag name="MH_LIBRARY" val="GRAPHIC"/>
  <p:tag name="MH_TYPE" val="Other"/>
  <p:tag name="MH_ORDER" val="2"/>
</p:tagLst>
</file>

<file path=ppt/tags/tag129.xml><?xml version="1.0" encoding="utf-8"?>
<p:tagLst xmlns:a="http://schemas.openxmlformats.org/drawingml/2006/main" xmlns:r="http://schemas.openxmlformats.org/officeDocument/2006/relationships" xmlns:p="http://schemas.openxmlformats.org/presentationml/2006/main">
  <p:tag name="MH" val="20151114181637"/>
  <p:tag name="MH_LIBRARY" val="GRAPHIC"/>
  <p:tag name="MH_TYPE" val="SubTitle"/>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51113193319"/>
  <p:tag name="MH_LIBRARY" val="GRAPHIC"/>
  <p:tag name="MH_TYPE" val="Other"/>
  <p:tag name="MH_ORDER" val="3"/>
</p:tagLst>
</file>

<file path=ppt/tags/tag130.xml><?xml version="1.0" encoding="utf-8"?>
<p:tagLst xmlns:a="http://schemas.openxmlformats.org/drawingml/2006/main" xmlns:r="http://schemas.openxmlformats.org/officeDocument/2006/relationships" xmlns:p="http://schemas.openxmlformats.org/presentationml/2006/main">
  <p:tag name="MH" val="20151114181637"/>
  <p:tag name="MH_LIBRARY" val="GRAPHIC"/>
  <p:tag name="MH_TYPE" val="Text"/>
  <p:tag name="MH_ORDER" val="3"/>
</p:tagLst>
</file>

<file path=ppt/tags/tag131.xml><?xml version="1.0" encoding="utf-8"?>
<p:tagLst xmlns:a="http://schemas.openxmlformats.org/drawingml/2006/main" xmlns:r="http://schemas.openxmlformats.org/officeDocument/2006/relationships" xmlns:p="http://schemas.openxmlformats.org/presentationml/2006/main">
  <p:tag name="MH" val="20151114181637"/>
  <p:tag name="MH_LIBRARY" val="GRAPHIC"/>
  <p:tag name="MH_TYPE" val="Other"/>
  <p:tag name="MH_ORDER" val="3"/>
</p:tagLst>
</file>

<file path=ppt/tags/tag132.xml><?xml version="1.0" encoding="utf-8"?>
<p:tagLst xmlns:a="http://schemas.openxmlformats.org/drawingml/2006/main" xmlns:r="http://schemas.openxmlformats.org/officeDocument/2006/relationships" xmlns:p="http://schemas.openxmlformats.org/presentationml/2006/main">
  <p:tag name="MH" val="20151114181637"/>
  <p:tag name="MH_LIBRARY" val="GRAPHIC"/>
  <p:tag name="MH_TYPE" val="SubTitle"/>
  <p:tag name="MH_ORDER" val="3"/>
</p:tagLst>
</file>

<file path=ppt/tags/tag133.xml><?xml version="1.0" encoding="utf-8"?>
<p:tagLst xmlns:a="http://schemas.openxmlformats.org/drawingml/2006/main" xmlns:r="http://schemas.openxmlformats.org/officeDocument/2006/relationships" xmlns:p="http://schemas.openxmlformats.org/presentationml/2006/main">
  <p:tag name="MH" val="20151119121226"/>
  <p:tag name="MH_LIBRARY" val="GRAPHIC"/>
  <p:tag name="MH_TYPE" val="Other"/>
  <p:tag name="MH_ORDER" val="1"/>
</p:tagLst>
</file>

<file path=ppt/tags/tag134.xml><?xml version="1.0" encoding="utf-8"?>
<p:tagLst xmlns:a="http://schemas.openxmlformats.org/drawingml/2006/main" xmlns:r="http://schemas.openxmlformats.org/officeDocument/2006/relationships" xmlns:p="http://schemas.openxmlformats.org/presentationml/2006/main">
  <p:tag name="MH" val="20151119121226"/>
  <p:tag name="MH_LIBRARY" val="GRAPHIC"/>
  <p:tag name="MH_TYPE" val="Other"/>
  <p:tag name="MH_ORDER" val="2"/>
</p:tagLst>
</file>

<file path=ppt/tags/tag135.xml><?xml version="1.0" encoding="utf-8"?>
<p:tagLst xmlns:a="http://schemas.openxmlformats.org/drawingml/2006/main" xmlns:r="http://schemas.openxmlformats.org/officeDocument/2006/relationships" xmlns:p="http://schemas.openxmlformats.org/presentationml/2006/main">
  <p:tag name="MH" val="20151119121226"/>
  <p:tag name="MH_LIBRARY" val="GRAPHIC"/>
  <p:tag name="MH_TYPE" val="Other"/>
  <p:tag name="MH_ORDER" val="3"/>
</p:tagLst>
</file>

<file path=ppt/tags/tag136.xml><?xml version="1.0" encoding="utf-8"?>
<p:tagLst xmlns:a="http://schemas.openxmlformats.org/drawingml/2006/main" xmlns:r="http://schemas.openxmlformats.org/officeDocument/2006/relationships" xmlns:p="http://schemas.openxmlformats.org/presentationml/2006/main">
  <p:tag name="MH" val="20151119121226"/>
  <p:tag name="MH_LIBRARY" val="GRAPHIC"/>
  <p:tag name="MH_TYPE" val="Other"/>
  <p:tag name="MH_ORDER" val="4"/>
</p:tagLst>
</file>

<file path=ppt/tags/tag137.xml><?xml version="1.0" encoding="utf-8"?>
<p:tagLst xmlns:a="http://schemas.openxmlformats.org/drawingml/2006/main" xmlns:r="http://schemas.openxmlformats.org/officeDocument/2006/relationships" xmlns:p="http://schemas.openxmlformats.org/presentationml/2006/main">
  <p:tag name="MH" val="20151119121226"/>
  <p:tag name="MH_LIBRARY" val="GRAPHIC"/>
  <p:tag name="MH_TYPE" val="SubTitle"/>
  <p:tag name="MH_ORDER" val="1"/>
</p:tagLst>
</file>

<file path=ppt/tags/tag138.xml><?xml version="1.0" encoding="utf-8"?>
<p:tagLst xmlns:a="http://schemas.openxmlformats.org/drawingml/2006/main" xmlns:r="http://schemas.openxmlformats.org/officeDocument/2006/relationships" xmlns:p="http://schemas.openxmlformats.org/presentationml/2006/main">
  <p:tag name="MH" val="20151119121226"/>
  <p:tag name="MH_LIBRARY" val="GRAPHIC"/>
  <p:tag name="MH_TYPE" val="Text"/>
  <p:tag name="MH_ORDER" val="2"/>
</p:tagLst>
</file>

<file path=ppt/tags/tag139.xml><?xml version="1.0" encoding="utf-8"?>
<p:tagLst xmlns:a="http://schemas.openxmlformats.org/drawingml/2006/main" xmlns:r="http://schemas.openxmlformats.org/officeDocument/2006/relationships" xmlns:p="http://schemas.openxmlformats.org/presentationml/2006/main">
  <p:tag name="MH" val="20151119121226"/>
  <p:tag name="MH_LIBRARY" val="GRAPHIC"/>
  <p:tag name="MH_TYPE" val="Text"/>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51113193319"/>
  <p:tag name="MH_LIBRARY" val="GRAPHIC"/>
  <p:tag name="MH_TYPE" val="Other"/>
  <p:tag name="MH_ORDER" val="4"/>
</p:tagLst>
</file>

<file path=ppt/tags/tag140.xml><?xml version="1.0" encoding="utf-8"?>
<p:tagLst xmlns:a="http://schemas.openxmlformats.org/drawingml/2006/main" xmlns:r="http://schemas.openxmlformats.org/officeDocument/2006/relationships" xmlns:p="http://schemas.openxmlformats.org/presentationml/2006/main">
  <p:tag name="MH" val="20151119121226"/>
  <p:tag name="MH_LIBRARY" val="GRAPHIC"/>
  <p:tag name="MH_TYPE" val="SubTitle"/>
  <p:tag name="MH_ORDER" val="2"/>
</p:tagLst>
</file>

<file path=ppt/tags/tag141.xml><?xml version="1.0" encoding="utf-8"?>
<p:tagLst xmlns:a="http://schemas.openxmlformats.org/drawingml/2006/main" xmlns:r="http://schemas.openxmlformats.org/officeDocument/2006/relationships" xmlns:p="http://schemas.openxmlformats.org/presentationml/2006/main">
  <p:tag name="MH" val="20151119121226"/>
  <p:tag name="MH_LIBRARY" val="GRAPHIC"/>
  <p:tag name="MH_TYPE" val="Desc"/>
  <p:tag name="MH_ORDER" val="1"/>
</p:tagLst>
</file>

<file path=ppt/tags/tag142.xml><?xml version="1.0" encoding="utf-8"?>
<p:tagLst xmlns:a="http://schemas.openxmlformats.org/drawingml/2006/main" xmlns:r="http://schemas.openxmlformats.org/officeDocument/2006/relationships" xmlns:p="http://schemas.openxmlformats.org/presentationml/2006/main">
  <p:tag name="MH" val="20151119121226"/>
  <p:tag name="MH_LIBRARY" val="GRAPHIC"/>
  <p:tag name="MH_TYPE" val="Other"/>
  <p:tag name="MH_ORDER" val="5"/>
</p:tagLst>
</file>

<file path=ppt/tags/tag15.xml><?xml version="1.0" encoding="utf-8"?>
<p:tagLst xmlns:a="http://schemas.openxmlformats.org/drawingml/2006/main" xmlns:r="http://schemas.openxmlformats.org/officeDocument/2006/relationships" xmlns:p="http://schemas.openxmlformats.org/presentationml/2006/main">
  <p:tag name="MH" val="20151113193319"/>
  <p:tag name="MH_LIBRARY" val="GRAPHIC"/>
  <p:tag name="MH_TYPE" val="Other"/>
  <p:tag name="MH_ORDER" val="5"/>
</p:tagLst>
</file>

<file path=ppt/tags/tag16.xml><?xml version="1.0" encoding="utf-8"?>
<p:tagLst xmlns:a="http://schemas.openxmlformats.org/drawingml/2006/main" xmlns:r="http://schemas.openxmlformats.org/officeDocument/2006/relationships" xmlns:p="http://schemas.openxmlformats.org/presentationml/2006/main">
  <p:tag name="MH" val="20151113193319"/>
  <p:tag name="MH_LIBRARY" val="GRAPHIC"/>
  <p:tag name="MH_TYPE" val="Other"/>
  <p:tag name="MH_ORDER" val="6"/>
</p:tagLst>
</file>

<file path=ppt/tags/tag17.xml><?xml version="1.0" encoding="utf-8"?>
<p:tagLst xmlns:a="http://schemas.openxmlformats.org/drawingml/2006/main" xmlns:r="http://schemas.openxmlformats.org/officeDocument/2006/relationships" xmlns:p="http://schemas.openxmlformats.org/presentationml/2006/main">
  <p:tag name="MH" val="20151113193319"/>
  <p:tag name="MH_LIBRARY" val="GRAPHIC"/>
  <p:tag name="MH_TYPE" val="SubTitle"/>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MH" val="20151113193319"/>
  <p:tag name="MH_LIBRARY" val="GRAPHIC"/>
  <p:tag name="MH_TYPE" val="Other"/>
  <p:tag name="MH_ORDER" val="7"/>
</p:tagLst>
</file>

<file path=ppt/tags/tag19.xml><?xml version="1.0" encoding="utf-8"?>
<p:tagLst xmlns:a="http://schemas.openxmlformats.org/drawingml/2006/main" xmlns:r="http://schemas.openxmlformats.org/officeDocument/2006/relationships" xmlns:p="http://schemas.openxmlformats.org/presentationml/2006/main">
  <p:tag name="MH" val="20151113193319"/>
  <p:tag name="MH_LIBRARY" val="GRAPHIC"/>
  <p:tag name="MH_TYPE" val="Other"/>
  <p:tag name="MH_ORDER" val="8"/>
</p:tagLst>
</file>

<file path=ppt/tags/tag2.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20.xml><?xml version="1.0" encoding="utf-8"?>
<p:tagLst xmlns:a="http://schemas.openxmlformats.org/drawingml/2006/main" xmlns:r="http://schemas.openxmlformats.org/officeDocument/2006/relationships" xmlns:p="http://schemas.openxmlformats.org/presentationml/2006/main">
  <p:tag name="MH" val="20151113193319"/>
  <p:tag name="MH_LIBRARY" val="GRAPHIC"/>
  <p:tag name="MH_TYPE" val="SubTitle"/>
  <p:tag name="MH_ORDER" val="2"/>
</p:tagLst>
</file>

<file path=ppt/tags/tag21.xml><?xml version="1.0" encoding="utf-8"?>
<p:tagLst xmlns:a="http://schemas.openxmlformats.org/drawingml/2006/main" xmlns:r="http://schemas.openxmlformats.org/officeDocument/2006/relationships" xmlns:p="http://schemas.openxmlformats.org/presentationml/2006/main">
  <p:tag name="MH" val="20151113193319"/>
  <p:tag name="MH_LIBRARY" val="GRAPHIC"/>
  <p:tag name="MH_TYPE" val="SubTitle"/>
  <p:tag name="MH_ORDER" val="3"/>
</p:tagLst>
</file>

<file path=ppt/tags/tag22.xml><?xml version="1.0" encoding="utf-8"?>
<p:tagLst xmlns:a="http://schemas.openxmlformats.org/drawingml/2006/main" xmlns:r="http://schemas.openxmlformats.org/officeDocument/2006/relationships" xmlns:p="http://schemas.openxmlformats.org/presentationml/2006/main">
  <p:tag name="MH" val="20150928210616"/>
  <p:tag name="MH_LIBRARY" val="GRAPHIC"/>
  <p:tag name="MH_TYPE" val="Desc"/>
  <p:tag name="MH_ORDER" val="1"/>
</p:tagLst>
</file>

<file path=ppt/tags/tag23.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24.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25.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26.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27.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28.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29.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BingLLB#"/>
  <p:tag name="MH_LAYOUT" val="SubTitleText"/>
  <p:tag name="MH" val="20180915084508"/>
  <p:tag name="MH_LIBRARY" val="GRAPHIC"/>
</p:tagLst>
</file>

<file path=ppt/tags/tag3.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30.xml><?xml version="1.0" encoding="utf-8"?>
<p:tagLst xmlns:a="http://schemas.openxmlformats.org/drawingml/2006/main" xmlns:r="http://schemas.openxmlformats.org/officeDocument/2006/relationships" xmlns:p="http://schemas.openxmlformats.org/presentationml/2006/main">
  <p:tag name="MH" val="20180915084508"/>
  <p:tag name="MH_LIBRARY" val="GRAPHIC"/>
  <p:tag name="MH_TYPE" val="PageTitle"/>
  <p:tag name="MH_ORDER" val="PageTitle"/>
</p:tagLst>
</file>

<file path=ppt/tags/tag31.xml><?xml version="1.0" encoding="utf-8"?>
<p:tagLst xmlns:a="http://schemas.openxmlformats.org/drawingml/2006/main" xmlns:r="http://schemas.openxmlformats.org/officeDocument/2006/relationships" xmlns:p="http://schemas.openxmlformats.org/presentationml/2006/main">
  <p:tag name="MH" val="20180915084508"/>
  <p:tag name="MH_LIBRARY" val="GRAPHIC"/>
  <p:tag name="MH_TYPE" val="Other"/>
  <p:tag name="MH_ORDER" val="1"/>
</p:tagLst>
</file>

<file path=ppt/tags/tag32.xml><?xml version="1.0" encoding="utf-8"?>
<p:tagLst xmlns:a="http://schemas.openxmlformats.org/drawingml/2006/main" xmlns:r="http://schemas.openxmlformats.org/officeDocument/2006/relationships" xmlns:p="http://schemas.openxmlformats.org/presentationml/2006/main">
  <p:tag name="MH" val="20180915084508"/>
  <p:tag name="MH_LIBRARY" val="GRAPHIC"/>
  <p:tag name="MH_TYPE" val="Other"/>
  <p:tag name="MH_ORDER" val="2"/>
</p:tagLst>
</file>

<file path=ppt/tags/tag33.xml><?xml version="1.0" encoding="utf-8"?>
<p:tagLst xmlns:a="http://schemas.openxmlformats.org/drawingml/2006/main" xmlns:r="http://schemas.openxmlformats.org/officeDocument/2006/relationships" xmlns:p="http://schemas.openxmlformats.org/presentationml/2006/main">
  <p:tag name="MH" val="20180915084508"/>
  <p:tag name="MH_LIBRARY" val="GRAPHIC"/>
  <p:tag name="MH_TYPE" val="Other"/>
  <p:tag name="MH_ORDER" val="3"/>
</p:tagLst>
</file>

<file path=ppt/tags/tag34.xml><?xml version="1.0" encoding="utf-8"?>
<p:tagLst xmlns:a="http://schemas.openxmlformats.org/drawingml/2006/main" xmlns:r="http://schemas.openxmlformats.org/officeDocument/2006/relationships" xmlns:p="http://schemas.openxmlformats.org/presentationml/2006/main">
  <p:tag name="MH" val="20180915084508"/>
  <p:tag name="MH_LIBRARY" val="GRAPHIC"/>
  <p:tag name="MH_TYPE" val="Other"/>
  <p:tag name="MH_ORDER" val="4"/>
</p:tagLst>
</file>

<file path=ppt/tags/tag35.xml><?xml version="1.0" encoding="utf-8"?>
<p:tagLst xmlns:a="http://schemas.openxmlformats.org/drawingml/2006/main" xmlns:r="http://schemas.openxmlformats.org/officeDocument/2006/relationships" xmlns:p="http://schemas.openxmlformats.org/presentationml/2006/main">
  <p:tag name="MH" val="20180915084508"/>
  <p:tag name="MH_LIBRARY" val="GRAPHIC"/>
  <p:tag name="MH_TYPE" val="Other"/>
  <p:tag name="MH_ORDER" val="5"/>
</p:tagLst>
</file>

<file path=ppt/tags/tag36.xml><?xml version="1.0" encoding="utf-8"?>
<p:tagLst xmlns:a="http://schemas.openxmlformats.org/drawingml/2006/main" xmlns:r="http://schemas.openxmlformats.org/officeDocument/2006/relationships" xmlns:p="http://schemas.openxmlformats.org/presentationml/2006/main">
  <p:tag name="MH" val="20180915084508"/>
  <p:tag name="MH_LIBRARY" val="GRAPHIC"/>
  <p:tag name="MH_TYPE" val="Text"/>
  <p:tag name="MH_ORDER" val="1"/>
</p:tagLst>
</file>

<file path=ppt/tags/tag37.xml><?xml version="1.0" encoding="utf-8"?>
<p:tagLst xmlns:a="http://schemas.openxmlformats.org/drawingml/2006/main" xmlns:r="http://schemas.openxmlformats.org/officeDocument/2006/relationships" xmlns:p="http://schemas.openxmlformats.org/presentationml/2006/main">
  <p:tag name="MH" val="20180915084508"/>
  <p:tag name="MH_LIBRARY" val="GRAPHIC"/>
  <p:tag name="MH_TYPE" val="SubTitle"/>
  <p:tag name="MH_ORDER" val="1"/>
</p:tagLst>
</file>

<file path=ppt/tags/tag38.xml><?xml version="1.0" encoding="utf-8"?>
<p:tagLst xmlns:a="http://schemas.openxmlformats.org/drawingml/2006/main" xmlns:r="http://schemas.openxmlformats.org/officeDocument/2006/relationships" xmlns:p="http://schemas.openxmlformats.org/presentationml/2006/main">
  <p:tag name="MH" val="20180915084508"/>
  <p:tag name="MH_LIBRARY" val="GRAPHIC"/>
  <p:tag name="MH_TYPE" val="Other"/>
  <p:tag name="MH_ORDER" val="6"/>
</p:tagLst>
</file>

<file path=ppt/tags/tag39.xml><?xml version="1.0" encoding="utf-8"?>
<p:tagLst xmlns:a="http://schemas.openxmlformats.org/drawingml/2006/main" xmlns:r="http://schemas.openxmlformats.org/officeDocument/2006/relationships" xmlns:p="http://schemas.openxmlformats.org/presentationml/2006/main">
  <p:tag name="MH" val="20180915084508"/>
  <p:tag name="MH_LIBRARY" val="GRAPHIC"/>
  <p:tag name="MH_TYPE" val="Other"/>
  <p:tag name="MH_ORDER" val="7"/>
</p:tagLst>
</file>

<file path=ppt/tags/tag4.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40.xml><?xml version="1.0" encoding="utf-8"?>
<p:tagLst xmlns:a="http://schemas.openxmlformats.org/drawingml/2006/main" xmlns:r="http://schemas.openxmlformats.org/officeDocument/2006/relationships" xmlns:p="http://schemas.openxmlformats.org/presentationml/2006/main">
  <p:tag name="MH" val="20180915084508"/>
  <p:tag name="MH_LIBRARY" val="GRAPHIC"/>
  <p:tag name="MH_TYPE" val="Other"/>
  <p:tag name="MH_ORDER" val="8"/>
</p:tagLst>
</file>

<file path=ppt/tags/tag41.xml><?xml version="1.0" encoding="utf-8"?>
<p:tagLst xmlns:a="http://schemas.openxmlformats.org/drawingml/2006/main" xmlns:r="http://schemas.openxmlformats.org/officeDocument/2006/relationships" xmlns:p="http://schemas.openxmlformats.org/presentationml/2006/main">
  <p:tag name="MH" val="20180915084508"/>
  <p:tag name="MH_LIBRARY" val="GRAPHIC"/>
  <p:tag name="MH_TYPE" val="Other"/>
  <p:tag name="MH_ORDER" val="9"/>
</p:tagLst>
</file>

<file path=ppt/tags/tag42.xml><?xml version="1.0" encoding="utf-8"?>
<p:tagLst xmlns:a="http://schemas.openxmlformats.org/drawingml/2006/main" xmlns:r="http://schemas.openxmlformats.org/officeDocument/2006/relationships" xmlns:p="http://schemas.openxmlformats.org/presentationml/2006/main">
  <p:tag name="MH" val="20180915084508"/>
  <p:tag name="MH_LIBRARY" val="GRAPHIC"/>
  <p:tag name="MH_TYPE" val="Other"/>
  <p:tag name="MH_ORDER" val="10"/>
</p:tagLst>
</file>

<file path=ppt/tags/tag43.xml><?xml version="1.0" encoding="utf-8"?>
<p:tagLst xmlns:a="http://schemas.openxmlformats.org/drawingml/2006/main" xmlns:r="http://schemas.openxmlformats.org/officeDocument/2006/relationships" xmlns:p="http://schemas.openxmlformats.org/presentationml/2006/main">
  <p:tag name="MH" val="20180915084508"/>
  <p:tag name="MH_LIBRARY" val="GRAPHIC"/>
  <p:tag name="MH_TYPE" val="Text"/>
  <p:tag name="MH_ORDER" val="3"/>
</p:tagLst>
</file>

<file path=ppt/tags/tag44.xml><?xml version="1.0" encoding="utf-8"?>
<p:tagLst xmlns:a="http://schemas.openxmlformats.org/drawingml/2006/main" xmlns:r="http://schemas.openxmlformats.org/officeDocument/2006/relationships" xmlns:p="http://schemas.openxmlformats.org/presentationml/2006/main">
  <p:tag name="MH" val="20180915084508"/>
  <p:tag name="MH_LIBRARY" val="GRAPHIC"/>
  <p:tag name="MH_TYPE" val="SubTitle"/>
  <p:tag name="MH_ORDER" val="3"/>
</p:tagLst>
</file>

<file path=ppt/tags/tag45.xml><?xml version="1.0" encoding="utf-8"?>
<p:tagLst xmlns:a="http://schemas.openxmlformats.org/drawingml/2006/main" xmlns:r="http://schemas.openxmlformats.org/officeDocument/2006/relationships" xmlns:p="http://schemas.openxmlformats.org/presentationml/2006/main">
  <p:tag name="MH" val="20180915084508"/>
  <p:tag name="MH_LIBRARY" val="GRAPHIC"/>
  <p:tag name="MH_TYPE" val="Other"/>
  <p:tag name="MH_ORDER" val="11"/>
</p:tagLst>
</file>

<file path=ppt/tags/tag46.xml><?xml version="1.0" encoding="utf-8"?>
<p:tagLst xmlns:a="http://schemas.openxmlformats.org/drawingml/2006/main" xmlns:r="http://schemas.openxmlformats.org/officeDocument/2006/relationships" xmlns:p="http://schemas.openxmlformats.org/presentationml/2006/main">
  <p:tag name="MH" val="20180915084508"/>
  <p:tag name="MH_LIBRARY" val="GRAPHIC"/>
  <p:tag name="MH_TYPE" val="Other"/>
  <p:tag name="MH_ORDER" val="12"/>
</p:tagLst>
</file>

<file path=ppt/tags/tag47.xml><?xml version="1.0" encoding="utf-8"?>
<p:tagLst xmlns:a="http://schemas.openxmlformats.org/drawingml/2006/main" xmlns:r="http://schemas.openxmlformats.org/officeDocument/2006/relationships" xmlns:p="http://schemas.openxmlformats.org/presentationml/2006/main">
  <p:tag name="MH" val="20180915084508"/>
  <p:tag name="MH_LIBRARY" val="GRAPHIC"/>
  <p:tag name="MH_TYPE" val="Other"/>
  <p:tag name="MH_ORDER" val="13"/>
</p:tagLst>
</file>

<file path=ppt/tags/tag48.xml><?xml version="1.0" encoding="utf-8"?>
<p:tagLst xmlns:a="http://schemas.openxmlformats.org/drawingml/2006/main" xmlns:r="http://schemas.openxmlformats.org/officeDocument/2006/relationships" xmlns:p="http://schemas.openxmlformats.org/presentationml/2006/main">
  <p:tag name="MH" val="20180915084508"/>
  <p:tag name="MH_LIBRARY" val="GRAPHIC"/>
  <p:tag name="MH_TYPE" val="Other"/>
  <p:tag name="MH_ORDER" val="14"/>
</p:tagLst>
</file>

<file path=ppt/tags/tag49.xml><?xml version="1.0" encoding="utf-8"?>
<p:tagLst xmlns:a="http://schemas.openxmlformats.org/drawingml/2006/main" xmlns:r="http://schemas.openxmlformats.org/officeDocument/2006/relationships" xmlns:p="http://schemas.openxmlformats.org/presentationml/2006/main">
  <p:tag name="MH" val="20180915084508"/>
  <p:tag name="MH_LIBRARY" val="GRAPHIC"/>
  <p:tag name="MH_TYPE" val="Other"/>
  <p:tag name="MH_ORDER" val="15"/>
</p:tagLst>
</file>

<file path=ppt/tags/tag5.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50.xml><?xml version="1.0" encoding="utf-8"?>
<p:tagLst xmlns:a="http://schemas.openxmlformats.org/drawingml/2006/main" xmlns:r="http://schemas.openxmlformats.org/officeDocument/2006/relationships" xmlns:p="http://schemas.openxmlformats.org/presentationml/2006/main">
  <p:tag name="MH" val="20180915084508"/>
  <p:tag name="MH_LIBRARY" val="GRAPHIC"/>
  <p:tag name="MH_TYPE" val="Text"/>
  <p:tag name="MH_ORDER" val="2"/>
</p:tagLst>
</file>

<file path=ppt/tags/tag51.xml><?xml version="1.0" encoding="utf-8"?>
<p:tagLst xmlns:a="http://schemas.openxmlformats.org/drawingml/2006/main" xmlns:r="http://schemas.openxmlformats.org/officeDocument/2006/relationships" xmlns:p="http://schemas.openxmlformats.org/presentationml/2006/main">
  <p:tag name="MH" val="20180915084508"/>
  <p:tag name="MH_LIBRARY" val="GRAPHIC"/>
  <p:tag name="MH_TYPE" val="SubTitle"/>
  <p:tag name="MH_ORDER" val="2"/>
</p:tagLst>
</file>

<file path=ppt/tags/tag52.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BingLLB#"/>
  <p:tag name="MH_LAYOUT" val="SubTitleText"/>
  <p:tag name="MH" val="20180915085225"/>
  <p:tag name="MH_LIBRARY" val="GRAPHIC"/>
</p:tagLst>
</file>

<file path=ppt/tags/tag53.xml><?xml version="1.0" encoding="utf-8"?>
<p:tagLst xmlns:a="http://schemas.openxmlformats.org/drawingml/2006/main" xmlns:r="http://schemas.openxmlformats.org/officeDocument/2006/relationships" xmlns:p="http://schemas.openxmlformats.org/presentationml/2006/main">
  <p:tag name="MH" val="20180915085225"/>
  <p:tag name="MH_LIBRARY" val="GRAPHIC"/>
  <p:tag name="MH_TYPE" val="PageTitle"/>
  <p:tag name="MH_ORDER" val="PageTitle"/>
</p:tagLst>
</file>

<file path=ppt/tags/tag54.xml><?xml version="1.0" encoding="utf-8"?>
<p:tagLst xmlns:a="http://schemas.openxmlformats.org/drawingml/2006/main" xmlns:r="http://schemas.openxmlformats.org/officeDocument/2006/relationships" xmlns:p="http://schemas.openxmlformats.org/presentationml/2006/main">
  <p:tag name="MH" val="20180915085225"/>
  <p:tag name="MH_LIBRARY" val="GRAPHIC"/>
  <p:tag name="MH_TYPE" val="Other"/>
  <p:tag name="MH_ORDER" val="1"/>
</p:tagLst>
</file>

<file path=ppt/tags/tag55.xml><?xml version="1.0" encoding="utf-8"?>
<p:tagLst xmlns:a="http://schemas.openxmlformats.org/drawingml/2006/main" xmlns:r="http://schemas.openxmlformats.org/officeDocument/2006/relationships" xmlns:p="http://schemas.openxmlformats.org/presentationml/2006/main">
  <p:tag name="MH" val="20180915085225"/>
  <p:tag name="MH_LIBRARY" val="GRAPHIC"/>
  <p:tag name="MH_TYPE" val="Other"/>
  <p:tag name="MH_ORDER" val="2"/>
</p:tagLst>
</file>

<file path=ppt/tags/tag56.xml><?xml version="1.0" encoding="utf-8"?>
<p:tagLst xmlns:a="http://schemas.openxmlformats.org/drawingml/2006/main" xmlns:r="http://schemas.openxmlformats.org/officeDocument/2006/relationships" xmlns:p="http://schemas.openxmlformats.org/presentationml/2006/main">
  <p:tag name="MH" val="20180915085225"/>
  <p:tag name="MH_LIBRARY" val="GRAPHIC"/>
  <p:tag name="MH_TYPE" val="SubTitle"/>
  <p:tag name="MH_ORDER" val="1"/>
</p:tagLst>
</file>

<file path=ppt/tags/tag57.xml><?xml version="1.0" encoding="utf-8"?>
<p:tagLst xmlns:a="http://schemas.openxmlformats.org/drawingml/2006/main" xmlns:r="http://schemas.openxmlformats.org/officeDocument/2006/relationships" xmlns:p="http://schemas.openxmlformats.org/presentationml/2006/main">
  <p:tag name="MH" val="20180915085225"/>
  <p:tag name="MH_LIBRARY" val="GRAPHIC"/>
  <p:tag name="MH_TYPE" val="Text"/>
  <p:tag name="MH_ORDER" val="1"/>
</p:tagLst>
</file>

<file path=ppt/tags/tag58.xml><?xml version="1.0" encoding="utf-8"?>
<p:tagLst xmlns:a="http://schemas.openxmlformats.org/drawingml/2006/main" xmlns:r="http://schemas.openxmlformats.org/officeDocument/2006/relationships" xmlns:p="http://schemas.openxmlformats.org/presentationml/2006/main">
  <p:tag name="MH" val="20180915085225"/>
  <p:tag name="MH_LIBRARY" val="GRAPHIC"/>
  <p:tag name="MH_TYPE" val="Other"/>
  <p:tag name="MH_ORDER" val="3"/>
</p:tagLst>
</file>

<file path=ppt/tags/tag59.xml><?xml version="1.0" encoding="utf-8"?>
<p:tagLst xmlns:a="http://schemas.openxmlformats.org/drawingml/2006/main" xmlns:r="http://schemas.openxmlformats.org/officeDocument/2006/relationships" xmlns:p="http://schemas.openxmlformats.org/presentationml/2006/main">
  <p:tag name="MH" val="20180915085225"/>
  <p:tag name="MH_LIBRARY" val="GRAPHIC"/>
  <p:tag name="MH_TYPE" val="Other"/>
  <p:tag name="MH_ORDER" val="4"/>
</p:tagLst>
</file>

<file path=ppt/tags/tag6.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60.xml><?xml version="1.0" encoding="utf-8"?>
<p:tagLst xmlns:a="http://schemas.openxmlformats.org/drawingml/2006/main" xmlns:r="http://schemas.openxmlformats.org/officeDocument/2006/relationships" xmlns:p="http://schemas.openxmlformats.org/presentationml/2006/main">
  <p:tag name="MH" val="20180915085225"/>
  <p:tag name="MH_LIBRARY" val="GRAPHIC"/>
  <p:tag name="MH_TYPE" val="SubTitle"/>
  <p:tag name="MH_ORDER" val="2"/>
</p:tagLst>
</file>

<file path=ppt/tags/tag61.xml><?xml version="1.0" encoding="utf-8"?>
<p:tagLst xmlns:a="http://schemas.openxmlformats.org/drawingml/2006/main" xmlns:r="http://schemas.openxmlformats.org/officeDocument/2006/relationships" xmlns:p="http://schemas.openxmlformats.org/presentationml/2006/main">
  <p:tag name="MH" val="20180915085225"/>
  <p:tag name="MH_LIBRARY" val="GRAPHIC"/>
  <p:tag name="MH_TYPE" val="Text"/>
  <p:tag name="MH_ORDER" val="2"/>
</p:tagLst>
</file>

<file path=ppt/tags/tag62.xml><?xml version="1.0" encoding="utf-8"?>
<p:tagLst xmlns:a="http://schemas.openxmlformats.org/drawingml/2006/main" xmlns:r="http://schemas.openxmlformats.org/officeDocument/2006/relationships" xmlns:p="http://schemas.openxmlformats.org/presentationml/2006/main">
  <p:tag name="MH" val="20180915085225"/>
  <p:tag name="MH_LIBRARY" val="GRAPHIC"/>
  <p:tag name="MH_TYPE" val="Other"/>
  <p:tag name="MH_ORDER" val="5"/>
</p:tagLst>
</file>

<file path=ppt/tags/tag63.xml><?xml version="1.0" encoding="utf-8"?>
<p:tagLst xmlns:a="http://schemas.openxmlformats.org/drawingml/2006/main" xmlns:r="http://schemas.openxmlformats.org/officeDocument/2006/relationships" xmlns:p="http://schemas.openxmlformats.org/presentationml/2006/main">
  <p:tag name="MH" val="20180915085225"/>
  <p:tag name="MH_LIBRARY" val="GRAPHIC"/>
  <p:tag name="MH_TYPE" val="Other"/>
  <p:tag name="MH_ORDER" val="6"/>
</p:tagLst>
</file>

<file path=ppt/tags/tag64.xml><?xml version="1.0" encoding="utf-8"?>
<p:tagLst xmlns:a="http://schemas.openxmlformats.org/drawingml/2006/main" xmlns:r="http://schemas.openxmlformats.org/officeDocument/2006/relationships" xmlns:p="http://schemas.openxmlformats.org/presentationml/2006/main">
  <p:tag name="MH" val="20180915085225"/>
  <p:tag name="MH_LIBRARY" val="GRAPHIC"/>
  <p:tag name="MH_TYPE" val="SubTitle"/>
  <p:tag name="MH_ORDER" val="3"/>
</p:tagLst>
</file>

<file path=ppt/tags/tag65.xml><?xml version="1.0" encoding="utf-8"?>
<p:tagLst xmlns:a="http://schemas.openxmlformats.org/drawingml/2006/main" xmlns:r="http://schemas.openxmlformats.org/officeDocument/2006/relationships" xmlns:p="http://schemas.openxmlformats.org/presentationml/2006/main">
  <p:tag name="MH" val="20180915085225"/>
  <p:tag name="MH_LIBRARY" val="GRAPHIC"/>
  <p:tag name="MH_TYPE" val="Text"/>
  <p:tag name="MH_ORDER" val="3"/>
</p:tagLst>
</file>

<file path=ppt/tags/tag66.xml><?xml version="1.0" encoding="utf-8"?>
<p:tagLst xmlns:a="http://schemas.openxmlformats.org/drawingml/2006/main" xmlns:r="http://schemas.openxmlformats.org/officeDocument/2006/relationships" xmlns:p="http://schemas.openxmlformats.org/presentationml/2006/main">
  <p:tag name="MH" val="20180915085225"/>
  <p:tag name="MH_LIBRARY" val="GRAPHIC"/>
  <p:tag name="MH_TYPE" val="Other"/>
  <p:tag name="MH_ORDER" val="7"/>
</p:tagLst>
</file>

<file path=ppt/tags/tag67.xml><?xml version="1.0" encoding="utf-8"?>
<p:tagLst xmlns:a="http://schemas.openxmlformats.org/drawingml/2006/main" xmlns:r="http://schemas.openxmlformats.org/officeDocument/2006/relationships" xmlns:p="http://schemas.openxmlformats.org/presentationml/2006/main">
  <p:tag name="MH" val="20180915085225"/>
  <p:tag name="MH_LIBRARY" val="GRAPHIC"/>
  <p:tag name="MH_TYPE" val="Other"/>
  <p:tag name="MH_ORDER" val="8"/>
</p:tagLst>
</file>

<file path=ppt/tags/tag68.xml><?xml version="1.0" encoding="utf-8"?>
<p:tagLst xmlns:a="http://schemas.openxmlformats.org/drawingml/2006/main" xmlns:r="http://schemas.openxmlformats.org/officeDocument/2006/relationships" xmlns:p="http://schemas.openxmlformats.org/presentationml/2006/main">
  <p:tag name="MH" val="20180915085225"/>
  <p:tag name="MH_LIBRARY" val="GRAPHIC"/>
  <p:tag name="MH_TYPE" val="Other"/>
  <p:tag name="MH_ORDER" val="9"/>
</p:tagLst>
</file>

<file path=ppt/tags/tag69.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LiuChBZh#"/>
  <p:tag name="MH_LAYOUT" val="SubTitleText"/>
  <p:tag name="MH" val="20180915090412"/>
  <p:tag name="MH_LIBRARY" val="GRAPHIC"/>
</p:tagLst>
</file>

<file path=ppt/tags/tag7.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70.xml><?xml version="1.0" encoding="utf-8"?>
<p:tagLst xmlns:a="http://schemas.openxmlformats.org/drawingml/2006/main" xmlns:r="http://schemas.openxmlformats.org/officeDocument/2006/relationships" xmlns:p="http://schemas.openxmlformats.org/presentationml/2006/main">
  <p:tag name="MH" val="20180915090412"/>
  <p:tag name="MH_LIBRARY" val="GRAPHIC"/>
  <p:tag name="MH_TYPE" val="PageTitle"/>
  <p:tag name="MH_ORDER" val="PageTitle"/>
</p:tagLst>
</file>

<file path=ppt/tags/tag71.xml><?xml version="1.0" encoding="utf-8"?>
<p:tagLst xmlns:a="http://schemas.openxmlformats.org/drawingml/2006/main" xmlns:r="http://schemas.openxmlformats.org/officeDocument/2006/relationships" xmlns:p="http://schemas.openxmlformats.org/presentationml/2006/main">
  <p:tag name="MH" val="20180915090412"/>
  <p:tag name="MH_LIBRARY" val="GRAPHIC"/>
  <p:tag name="MH_TYPE" val="Other"/>
  <p:tag name="MH_ORDER" val="1"/>
</p:tagLst>
</file>

<file path=ppt/tags/tag72.xml><?xml version="1.0" encoding="utf-8"?>
<p:tagLst xmlns:a="http://schemas.openxmlformats.org/drawingml/2006/main" xmlns:r="http://schemas.openxmlformats.org/officeDocument/2006/relationships" xmlns:p="http://schemas.openxmlformats.org/presentationml/2006/main">
  <p:tag name="MH" val="20180915090412"/>
  <p:tag name="MH_LIBRARY" val="GRAPHIC"/>
  <p:tag name="MH_TYPE" val="Other"/>
  <p:tag name="MH_ORDER" val="2"/>
</p:tagLst>
</file>

<file path=ppt/tags/tag73.xml><?xml version="1.0" encoding="utf-8"?>
<p:tagLst xmlns:a="http://schemas.openxmlformats.org/drawingml/2006/main" xmlns:r="http://schemas.openxmlformats.org/officeDocument/2006/relationships" xmlns:p="http://schemas.openxmlformats.org/presentationml/2006/main">
  <p:tag name="MH" val="20180915090412"/>
  <p:tag name="MH_LIBRARY" val="GRAPHIC"/>
  <p:tag name="MH_TYPE" val="SubTitle"/>
  <p:tag name="MH_ORDER" val="2"/>
</p:tagLst>
</file>

<file path=ppt/tags/tag74.xml><?xml version="1.0" encoding="utf-8"?>
<p:tagLst xmlns:a="http://schemas.openxmlformats.org/drawingml/2006/main" xmlns:r="http://schemas.openxmlformats.org/officeDocument/2006/relationships" xmlns:p="http://schemas.openxmlformats.org/presentationml/2006/main">
  <p:tag name="MH" val="20180915090412"/>
  <p:tag name="MH_LIBRARY" val="GRAPHIC"/>
  <p:tag name="MH_TYPE" val="Text"/>
  <p:tag name="MH_ORDER" val="2"/>
</p:tagLst>
</file>

<file path=ppt/tags/tag75.xml><?xml version="1.0" encoding="utf-8"?>
<p:tagLst xmlns:a="http://schemas.openxmlformats.org/drawingml/2006/main" xmlns:r="http://schemas.openxmlformats.org/officeDocument/2006/relationships" xmlns:p="http://schemas.openxmlformats.org/presentationml/2006/main">
  <p:tag name="MH" val="20180915090412"/>
  <p:tag name="MH_LIBRARY" val="GRAPHIC"/>
  <p:tag name="MH_TYPE" val="Other"/>
  <p:tag name="MH_ORDER" val="3"/>
</p:tagLst>
</file>

<file path=ppt/tags/tag76.xml><?xml version="1.0" encoding="utf-8"?>
<p:tagLst xmlns:a="http://schemas.openxmlformats.org/drawingml/2006/main" xmlns:r="http://schemas.openxmlformats.org/officeDocument/2006/relationships" xmlns:p="http://schemas.openxmlformats.org/presentationml/2006/main">
  <p:tag name="MH" val="20180915090412"/>
  <p:tag name="MH_LIBRARY" val="GRAPHIC"/>
  <p:tag name="MH_TYPE" val="SubTitle"/>
  <p:tag name="MH_ORDER" val="1"/>
</p:tagLst>
</file>

<file path=ppt/tags/tag77.xml><?xml version="1.0" encoding="utf-8"?>
<p:tagLst xmlns:a="http://schemas.openxmlformats.org/drawingml/2006/main" xmlns:r="http://schemas.openxmlformats.org/officeDocument/2006/relationships" xmlns:p="http://schemas.openxmlformats.org/presentationml/2006/main">
  <p:tag name="MH" val="20180915090412"/>
  <p:tag name="MH_LIBRARY" val="GRAPHIC"/>
  <p:tag name="MH_TYPE" val="Text"/>
  <p:tag name="MH_ORDER" val="1"/>
</p:tagLst>
</file>

<file path=ppt/tags/tag78.xml><?xml version="1.0" encoding="utf-8"?>
<p:tagLst xmlns:a="http://schemas.openxmlformats.org/drawingml/2006/main" xmlns:r="http://schemas.openxmlformats.org/officeDocument/2006/relationships" xmlns:p="http://schemas.openxmlformats.org/presentationml/2006/main">
  <p:tag name="MH" val="20180915090412"/>
  <p:tag name="MH_LIBRARY" val="GRAPHIC"/>
  <p:tag name="MH_TYPE" val="Other"/>
  <p:tag name="MH_ORDER" val="4"/>
</p:tagLst>
</file>

<file path=ppt/tags/tag79.xml><?xml version="1.0" encoding="utf-8"?>
<p:tagLst xmlns:a="http://schemas.openxmlformats.org/drawingml/2006/main" xmlns:r="http://schemas.openxmlformats.org/officeDocument/2006/relationships" xmlns:p="http://schemas.openxmlformats.org/presentationml/2006/main">
  <p:tag name="MH" val="20180915090412"/>
  <p:tag name="MH_LIBRARY" val="GRAPHIC"/>
  <p:tag name="MH_TYPE" val="Other"/>
  <p:tag name="MH_ORDER" val="5"/>
</p:tagLst>
</file>

<file path=ppt/tags/tag8.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80.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Text"/>
  <p:tag name="MH" val="20180915092349"/>
  <p:tag name="MH_LIBRARY" val="GRAPHIC"/>
</p:tagLst>
</file>

<file path=ppt/tags/tag81.xml><?xml version="1.0" encoding="utf-8"?>
<p:tagLst xmlns:a="http://schemas.openxmlformats.org/drawingml/2006/main" xmlns:r="http://schemas.openxmlformats.org/officeDocument/2006/relationships" xmlns:p="http://schemas.openxmlformats.org/presentationml/2006/main">
  <p:tag name="MH" val="20180915092349"/>
  <p:tag name="MH_LIBRARY" val="GRAPHIC"/>
  <p:tag name="MH_TYPE" val="PageTitle"/>
  <p:tag name="MH_ORDER" val="PageTitle"/>
</p:tagLst>
</file>

<file path=ppt/tags/tag82.xml><?xml version="1.0" encoding="utf-8"?>
<p:tagLst xmlns:a="http://schemas.openxmlformats.org/drawingml/2006/main" xmlns:r="http://schemas.openxmlformats.org/officeDocument/2006/relationships" xmlns:p="http://schemas.openxmlformats.org/presentationml/2006/main">
  <p:tag name="MH" val="20180915092349"/>
  <p:tag name="MH_LIBRARY" val="GRAPHIC"/>
  <p:tag name="MH_TYPE" val="Other"/>
  <p:tag name="MH_ORDER" val="1"/>
</p:tagLst>
</file>

<file path=ppt/tags/tag83.xml><?xml version="1.0" encoding="utf-8"?>
<p:tagLst xmlns:a="http://schemas.openxmlformats.org/drawingml/2006/main" xmlns:r="http://schemas.openxmlformats.org/officeDocument/2006/relationships" xmlns:p="http://schemas.openxmlformats.org/presentationml/2006/main">
  <p:tag name="MH" val="20180915092349"/>
  <p:tag name="MH_LIBRARY" val="GRAPHIC"/>
  <p:tag name="MH_TYPE" val="Other"/>
  <p:tag name="MH_ORDER" val="2"/>
</p:tagLst>
</file>

<file path=ppt/tags/tag84.xml><?xml version="1.0" encoding="utf-8"?>
<p:tagLst xmlns:a="http://schemas.openxmlformats.org/drawingml/2006/main" xmlns:r="http://schemas.openxmlformats.org/officeDocument/2006/relationships" xmlns:p="http://schemas.openxmlformats.org/presentationml/2006/main">
  <p:tag name="MH" val="20180915092349"/>
  <p:tag name="MH_LIBRARY" val="GRAPHIC"/>
  <p:tag name="MH_TYPE" val="SubTitle"/>
  <p:tag name="MH_ORDER" val="1"/>
</p:tagLst>
</file>

<file path=ppt/tags/tag85.xml><?xml version="1.0" encoding="utf-8"?>
<p:tagLst xmlns:a="http://schemas.openxmlformats.org/drawingml/2006/main" xmlns:r="http://schemas.openxmlformats.org/officeDocument/2006/relationships" xmlns:p="http://schemas.openxmlformats.org/presentationml/2006/main">
  <p:tag name="MH" val="20180915092349"/>
  <p:tag name="MH_LIBRARY" val="GRAPHIC"/>
  <p:tag name="MH_TYPE" val="Text"/>
  <p:tag name="MH_ORDER" val="1"/>
</p:tagLst>
</file>

<file path=ppt/tags/tag86.xml><?xml version="1.0" encoding="utf-8"?>
<p:tagLst xmlns:a="http://schemas.openxmlformats.org/drawingml/2006/main" xmlns:r="http://schemas.openxmlformats.org/officeDocument/2006/relationships" xmlns:p="http://schemas.openxmlformats.org/presentationml/2006/main">
  <p:tag name="MH" val="20180915092349"/>
  <p:tag name="MH_LIBRARY" val="GRAPHIC"/>
  <p:tag name="MH_TYPE" val="Other"/>
  <p:tag name="MH_ORDER" val="3"/>
</p:tagLst>
</file>

<file path=ppt/tags/tag87.xml><?xml version="1.0" encoding="utf-8"?>
<p:tagLst xmlns:a="http://schemas.openxmlformats.org/drawingml/2006/main" xmlns:r="http://schemas.openxmlformats.org/officeDocument/2006/relationships" xmlns:p="http://schemas.openxmlformats.org/presentationml/2006/main">
  <p:tag name="MH" val="20180915092349"/>
  <p:tag name="MH_LIBRARY" val="GRAPHIC"/>
  <p:tag name="MH_TYPE" val="Other"/>
  <p:tag name="MH_ORDER" val="4"/>
</p:tagLst>
</file>

<file path=ppt/tags/tag88.xml><?xml version="1.0" encoding="utf-8"?>
<p:tagLst xmlns:a="http://schemas.openxmlformats.org/drawingml/2006/main" xmlns:r="http://schemas.openxmlformats.org/officeDocument/2006/relationships" xmlns:p="http://schemas.openxmlformats.org/presentationml/2006/main">
  <p:tag name="MH" val="20180915092349"/>
  <p:tag name="MH_LIBRARY" val="GRAPHIC"/>
  <p:tag name="MH_TYPE" val="SubTitle"/>
  <p:tag name="MH_ORDER" val="2"/>
</p:tagLst>
</file>

<file path=ppt/tags/tag89.xml><?xml version="1.0" encoding="utf-8"?>
<p:tagLst xmlns:a="http://schemas.openxmlformats.org/drawingml/2006/main" xmlns:r="http://schemas.openxmlformats.org/officeDocument/2006/relationships" xmlns:p="http://schemas.openxmlformats.org/presentationml/2006/main">
  <p:tag name="MH" val="20180915092349"/>
  <p:tag name="MH_LIBRARY" val="GRAPHIC"/>
  <p:tag name="MH_TYPE" val="Text"/>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 val="20151113191820"/>
  <p:tag name="MH_LIBRARY" val="GRAPHIC"/>
  <p:tag name="MH_TYPE" val="Other"/>
  <p:tag name="MH_ORDER" val="23"/>
</p:tagLst>
</file>

<file path=ppt/tags/tag90.xml><?xml version="1.0" encoding="utf-8"?>
<p:tagLst xmlns:a="http://schemas.openxmlformats.org/drawingml/2006/main" xmlns:r="http://schemas.openxmlformats.org/officeDocument/2006/relationships" xmlns:p="http://schemas.openxmlformats.org/presentationml/2006/main">
  <p:tag name="MH" val="20180915092349"/>
  <p:tag name="MH_LIBRARY" val="GRAPHIC"/>
  <p:tag name="MH_TYPE" val="Other"/>
  <p:tag name="MH_ORDER" val="5"/>
</p:tagLst>
</file>

<file path=ppt/tags/tag91.xml><?xml version="1.0" encoding="utf-8"?>
<p:tagLst xmlns:a="http://schemas.openxmlformats.org/drawingml/2006/main" xmlns:r="http://schemas.openxmlformats.org/officeDocument/2006/relationships" xmlns:p="http://schemas.openxmlformats.org/presentationml/2006/main">
  <p:tag name="MH" val="20180915092349"/>
  <p:tag name="MH_LIBRARY" val="GRAPHIC"/>
  <p:tag name="MH_TYPE" val="Other"/>
  <p:tag name="MH_ORDER" val="6"/>
</p:tagLst>
</file>

<file path=ppt/tags/tag92.xml><?xml version="1.0" encoding="utf-8"?>
<p:tagLst xmlns:a="http://schemas.openxmlformats.org/drawingml/2006/main" xmlns:r="http://schemas.openxmlformats.org/officeDocument/2006/relationships" xmlns:p="http://schemas.openxmlformats.org/presentationml/2006/main">
  <p:tag name="MH_TYPE" val="#NeiR#"/>
  <p:tag name="MH_NUMBER" val="1"/>
  <p:tag name="MH_CATEGORY" val="#TuWHP#"/>
  <p:tag name="MH_LAYOUT" val="SubTitleTextDesc"/>
  <p:tag name="MH" val="20180915093056"/>
  <p:tag name="MH_LIBRARY" val="GRAPHIC"/>
</p:tagLst>
</file>

<file path=ppt/tags/tag93.xml><?xml version="1.0" encoding="utf-8"?>
<p:tagLst xmlns:a="http://schemas.openxmlformats.org/drawingml/2006/main" xmlns:r="http://schemas.openxmlformats.org/officeDocument/2006/relationships" xmlns:p="http://schemas.openxmlformats.org/presentationml/2006/main">
  <p:tag name="MH" val="20180915093056"/>
  <p:tag name="MH_LIBRARY" val="GRAPHIC"/>
  <p:tag name="MH_TYPE" val="PageTitle"/>
  <p:tag name="MH_ORDER" val="PageTitle"/>
</p:tagLst>
</file>

<file path=ppt/tags/tag94.xml><?xml version="1.0" encoding="utf-8"?>
<p:tagLst xmlns:a="http://schemas.openxmlformats.org/drawingml/2006/main" xmlns:r="http://schemas.openxmlformats.org/officeDocument/2006/relationships" xmlns:p="http://schemas.openxmlformats.org/presentationml/2006/main">
  <p:tag name="MH" val="20180915093056"/>
  <p:tag name="MH_LIBRARY" val="GRAPHIC"/>
  <p:tag name="MH_TYPE" val="Desc"/>
  <p:tag name="MH_ORDER" val="1"/>
</p:tagLst>
</file>

<file path=ppt/tags/tag95.xml><?xml version="1.0" encoding="utf-8"?>
<p:tagLst xmlns:a="http://schemas.openxmlformats.org/drawingml/2006/main" xmlns:r="http://schemas.openxmlformats.org/officeDocument/2006/relationships" xmlns:p="http://schemas.openxmlformats.org/presentationml/2006/main">
  <p:tag name="MH" val="20180915093056"/>
  <p:tag name="MH_LIBRARY" val="GRAPHIC"/>
  <p:tag name="MH_TYPE" val="Other"/>
  <p:tag name="MH_ORDER" val="4"/>
</p:tagLst>
</file>

<file path=ppt/tags/tag96.xml><?xml version="1.0" encoding="utf-8"?>
<p:tagLst xmlns:a="http://schemas.openxmlformats.org/drawingml/2006/main" xmlns:r="http://schemas.openxmlformats.org/officeDocument/2006/relationships" xmlns:p="http://schemas.openxmlformats.org/presentationml/2006/main">
  <p:tag name="MH" val="20180915093056"/>
  <p:tag name="MH_LIBRARY" val="GRAPHIC"/>
  <p:tag name="MH_TYPE" val="PageTitle"/>
  <p:tag name="MH_ORDER" val="PageTitle"/>
</p:tagLst>
</file>

<file path=ppt/tags/tag97.xml><?xml version="1.0" encoding="utf-8"?>
<p:tagLst xmlns:a="http://schemas.openxmlformats.org/drawingml/2006/main" xmlns:r="http://schemas.openxmlformats.org/officeDocument/2006/relationships" xmlns:p="http://schemas.openxmlformats.org/presentationml/2006/main">
  <p:tag name="MH" val="20180915093056"/>
  <p:tag name="MH_LIBRARY" val="GRAPHIC"/>
  <p:tag name="MH_TYPE" val="Desc"/>
  <p:tag name="MH_ORDER" val="1"/>
</p:tagLst>
</file>

<file path=ppt/tags/tag98.xml><?xml version="1.0" encoding="utf-8"?>
<p:tagLst xmlns:a="http://schemas.openxmlformats.org/drawingml/2006/main" xmlns:r="http://schemas.openxmlformats.org/officeDocument/2006/relationships" xmlns:p="http://schemas.openxmlformats.org/presentationml/2006/main">
  <p:tag name="MH" val="20180915093056"/>
  <p:tag name="MH_LIBRARY" val="GRAPHIC"/>
  <p:tag name="MH_TYPE" val="Other"/>
  <p:tag name="MH_ORDER" val="4"/>
</p:tagLst>
</file>

<file path=ppt/tags/tag99.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heme/theme1.xml><?xml version="1.0" encoding="utf-8"?>
<a:theme xmlns:a="http://schemas.openxmlformats.org/drawingml/2006/main" name="电子安全ppt">
  <a:themeElements>
    <a:clrScheme name="Default Design 1">
      <a:dk1>
        <a:srgbClr val="000000"/>
      </a:dk1>
      <a:lt1>
        <a:srgbClr val="FFFFFF"/>
      </a:lt1>
      <a:dk2>
        <a:srgbClr val="800000"/>
      </a:dk2>
      <a:lt2>
        <a:srgbClr val="333333"/>
      </a:lt2>
      <a:accent1>
        <a:srgbClr val="EB6743"/>
      </a:accent1>
      <a:accent2>
        <a:srgbClr val="D3A911"/>
      </a:accent2>
      <a:accent3>
        <a:srgbClr val="FFFFFF"/>
      </a:accent3>
      <a:accent4>
        <a:srgbClr val="000000"/>
      </a:accent4>
      <a:accent5>
        <a:srgbClr val="F3B8B0"/>
      </a:accent5>
      <a:accent6>
        <a:srgbClr val="BF990E"/>
      </a:accent6>
      <a:hlink>
        <a:srgbClr val="7B9B63"/>
      </a:hlink>
      <a:folHlink>
        <a:srgbClr val="38A3B2"/>
      </a:folHlink>
    </a:clrScheme>
    <a:fontScheme name="Default Design">
      <a:majorFont>
        <a:latin typeface="Arial"/>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800000"/>
        </a:dk2>
        <a:lt2>
          <a:srgbClr val="333333"/>
        </a:lt2>
        <a:accent1>
          <a:srgbClr val="EB6743"/>
        </a:accent1>
        <a:accent2>
          <a:srgbClr val="D3A911"/>
        </a:accent2>
        <a:accent3>
          <a:srgbClr val="FFFFFF"/>
        </a:accent3>
        <a:accent4>
          <a:srgbClr val="000000"/>
        </a:accent4>
        <a:accent5>
          <a:srgbClr val="F3B8B0"/>
        </a:accent5>
        <a:accent6>
          <a:srgbClr val="BF990E"/>
        </a:accent6>
        <a:hlink>
          <a:srgbClr val="7B9B63"/>
        </a:hlink>
        <a:folHlink>
          <a:srgbClr val="38A3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2E507A"/>
        </a:dk2>
        <a:lt2>
          <a:srgbClr val="333333"/>
        </a:lt2>
        <a:accent1>
          <a:srgbClr val="5A90C2"/>
        </a:accent1>
        <a:accent2>
          <a:srgbClr val="8AC246"/>
        </a:accent2>
        <a:accent3>
          <a:srgbClr val="FFFFFF"/>
        </a:accent3>
        <a:accent4>
          <a:srgbClr val="000000"/>
        </a:accent4>
        <a:accent5>
          <a:srgbClr val="B5C6DD"/>
        </a:accent5>
        <a:accent6>
          <a:srgbClr val="7DB03F"/>
        </a:accent6>
        <a:hlink>
          <a:srgbClr val="F6831A"/>
        </a:hlink>
        <a:folHlink>
          <a:srgbClr val="EFC821"/>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A82A9F"/>
        </a:dk2>
        <a:lt2>
          <a:srgbClr val="4D4D4D"/>
        </a:lt2>
        <a:accent1>
          <a:srgbClr val="12B4D4"/>
        </a:accent1>
        <a:accent2>
          <a:srgbClr val="F1C23D"/>
        </a:accent2>
        <a:accent3>
          <a:srgbClr val="FFFFFF"/>
        </a:accent3>
        <a:accent4>
          <a:srgbClr val="000000"/>
        </a:accent4>
        <a:accent5>
          <a:srgbClr val="AAD6E6"/>
        </a:accent5>
        <a:accent6>
          <a:srgbClr val="DAB036"/>
        </a:accent6>
        <a:hlink>
          <a:srgbClr val="8CA62C"/>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电子安全ppt">
  <a:themeElements>
    <a:clrScheme name="Default Design 1">
      <a:dk1>
        <a:srgbClr val="000000"/>
      </a:dk1>
      <a:lt1>
        <a:srgbClr val="FFFFFF"/>
      </a:lt1>
      <a:dk2>
        <a:srgbClr val="800000"/>
      </a:dk2>
      <a:lt2>
        <a:srgbClr val="333333"/>
      </a:lt2>
      <a:accent1>
        <a:srgbClr val="EB6743"/>
      </a:accent1>
      <a:accent2>
        <a:srgbClr val="D3A911"/>
      </a:accent2>
      <a:accent3>
        <a:srgbClr val="FFFFFF"/>
      </a:accent3>
      <a:accent4>
        <a:srgbClr val="000000"/>
      </a:accent4>
      <a:accent5>
        <a:srgbClr val="F3B8B0"/>
      </a:accent5>
      <a:accent6>
        <a:srgbClr val="BF990E"/>
      </a:accent6>
      <a:hlink>
        <a:srgbClr val="7B9B63"/>
      </a:hlink>
      <a:folHlink>
        <a:srgbClr val="38A3B2"/>
      </a:folHlink>
    </a:clrScheme>
    <a:fontScheme name="Default Design">
      <a:majorFont>
        <a:latin typeface="Arial"/>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800000"/>
        </a:dk2>
        <a:lt2>
          <a:srgbClr val="333333"/>
        </a:lt2>
        <a:accent1>
          <a:srgbClr val="EB6743"/>
        </a:accent1>
        <a:accent2>
          <a:srgbClr val="D3A911"/>
        </a:accent2>
        <a:accent3>
          <a:srgbClr val="FFFFFF"/>
        </a:accent3>
        <a:accent4>
          <a:srgbClr val="000000"/>
        </a:accent4>
        <a:accent5>
          <a:srgbClr val="F3B8B0"/>
        </a:accent5>
        <a:accent6>
          <a:srgbClr val="BF990E"/>
        </a:accent6>
        <a:hlink>
          <a:srgbClr val="7B9B63"/>
        </a:hlink>
        <a:folHlink>
          <a:srgbClr val="38A3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2E507A"/>
        </a:dk2>
        <a:lt2>
          <a:srgbClr val="333333"/>
        </a:lt2>
        <a:accent1>
          <a:srgbClr val="5A90C2"/>
        </a:accent1>
        <a:accent2>
          <a:srgbClr val="8AC246"/>
        </a:accent2>
        <a:accent3>
          <a:srgbClr val="FFFFFF"/>
        </a:accent3>
        <a:accent4>
          <a:srgbClr val="000000"/>
        </a:accent4>
        <a:accent5>
          <a:srgbClr val="B5C6DD"/>
        </a:accent5>
        <a:accent6>
          <a:srgbClr val="7DB03F"/>
        </a:accent6>
        <a:hlink>
          <a:srgbClr val="F6831A"/>
        </a:hlink>
        <a:folHlink>
          <a:srgbClr val="EFC821"/>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A82A9F"/>
        </a:dk2>
        <a:lt2>
          <a:srgbClr val="4D4D4D"/>
        </a:lt2>
        <a:accent1>
          <a:srgbClr val="12B4D4"/>
        </a:accent1>
        <a:accent2>
          <a:srgbClr val="F1C23D"/>
        </a:accent2>
        <a:accent3>
          <a:srgbClr val="FFFFFF"/>
        </a:accent3>
        <a:accent4>
          <a:srgbClr val="000000"/>
        </a:accent4>
        <a:accent5>
          <a:srgbClr val="AAD6E6"/>
        </a:accent5>
        <a:accent6>
          <a:srgbClr val="DAB036"/>
        </a:accent6>
        <a:hlink>
          <a:srgbClr val="8CA62C"/>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电子安全ppt">
  <a:themeElements>
    <a:clrScheme name="Default Design 1">
      <a:dk1>
        <a:srgbClr val="000000"/>
      </a:dk1>
      <a:lt1>
        <a:srgbClr val="FFFFFF"/>
      </a:lt1>
      <a:dk2>
        <a:srgbClr val="800000"/>
      </a:dk2>
      <a:lt2>
        <a:srgbClr val="333333"/>
      </a:lt2>
      <a:accent1>
        <a:srgbClr val="EB6743"/>
      </a:accent1>
      <a:accent2>
        <a:srgbClr val="D3A911"/>
      </a:accent2>
      <a:accent3>
        <a:srgbClr val="FFFFFF"/>
      </a:accent3>
      <a:accent4>
        <a:srgbClr val="000000"/>
      </a:accent4>
      <a:accent5>
        <a:srgbClr val="F3B8B0"/>
      </a:accent5>
      <a:accent6>
        <a:srgbClr val="BF990E"/>
      </a:accent6>
      <a:hlink>
        <a:srgbClr val="7B9B63"/>
      </a:hlink>
      <a:folHlink>
        <a:srgbClr val="38A3B2"/>
      </a:folHlink>
    </a:clrScheme>
    <a:fontScheme name="Default Design">
      <a:majorFont>
        <a:latin typeface="Arial"/>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800000"/>
        </a:dk2>
        <a:lt2>
          <a:srgbClr val="333333"/>
        </a:lt2>
        <a:accent1>
          <a:srgbClr val="EB6743"/>
        </a:accent1>
        <a:accent2>
          <a:srgbClr val="D3A911"/>
        </a:accent2>
        <a:accent3>
          <a:srgbClr val="FFFFFF"/>
        </a:accent3>
        <a:accent4>
          <a:srgbClr val="000000"/>
        </a:accent4>
        <a:accent5>
          <a:srgbClr val="F3B8B0"/>
        </a:accent5>
        <a:accent6>
          <a:srgbClr val="BF990E"/>
        </a:accent6>
        <a:hlink>
          <a:srgbClr val="7B9B63"/>
        </a:hlink>
        <a:folHlink>
          <a:srgbClr val="38A3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2E507A"/>
        </a:dk2>
        <a:lt2>
          <a:srgbClr val="333333"/>
        </a:lt2>
        <a:accent1>
          <a:srgbClr val="5A90C2"/>
        </a:accent1>
        <a:accent2>
          <a:srgbClr val="8AC246"/>
        </a:accent2>
        <a:accent3>
          <a:srgbClr val="FFFFFF"/>
        </a:accent3>
        <a:accent4>
          <a:srgbClr val="000000"/>
        </a:accent4>
        <a:accent5>
          <a:srgbClr val="B5C6DD"/>
        </a:accent5>
        <a:accent6>
          <a:srgbClr val="7DB03F"/>
        </a:accent6>
        <a:hlink>
          <a:srgbClr val="F6831A"/>
        </a:hlink>
        <a:folHlink>
          <a:srgbClr val="EFC821"/>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A82A9F"/>
        </a:dk2>
        <a:lt2>
          <a:srgbClr val="4D4D4D"/>
        </a:lt2>
        <a:accent1>
          <a:srgbClr val="12B4D4"/>
        </a:accent1>
        <a:accent2>
          <a:srgbClr val="F1C23D"/>
        </a:accent2>
        <a:accent3>
          <a:srgbClr val="FFFFFF"/>
        </a:accent3>
        <a:accent4>
          <a:srgbClr val="000000"/>
        </a:accent4>
        <a:accent5>
          <a:srgbClr val="AAD6E6"/>
        </a:accent5>
        <a:accent6>
          <a:srgbClr val="DAB036"/>
        </a:accent6>
        <a:hlink>
          <a:srgbClr val="8CA62C"/>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电子安全ppt</Template>
  <TotalTime>2250</TotalTime>
  <Words>2891</Words>
  <Application>Microsoft Office PowerPoint</Application>
  <PresentationFormat>全屏显示(4:3)</PresentationFormat>
  <Paragraphs>199</Paragraphs>
  <Slides>28</Slides>
  <Notes>1</Notes>
  <HiddenSlides>0</HiddenSlides>
  <MMClips>0</MMClips>
  <ScaleCrop>false</ScaleCrop>
  <HeadingPairs>
    <vt:vector size="6" baseType="variant">
      <vt:variant>
        <vt:lpstr>主题</vt:lpstr>
      </vt:variant>
      <vt:variant>
        <vt:i4>4</vt:i4>
      </vt:variant>
      <vt:variant>
        <vt:lpstr>嵌入 OLE 服务器</vt:lpstr>
      </vt:variant>
      <vt:variant>
        <vt:i4>1</vt:i4>
      </vt:variant>
      <vt:variant>
        <vt:lpstr>幻灯片标题</vt:lpstr>
      </vt:variant>
      <vt:variant>
        <vt:i4>28</vt:i4>
      </vt:variant>
    </vt:vector>
  </HeadingPairs>
  <TitlesOfParts>
    <vt:vector size="33" baseType="lpstr">
      <vt:lpstr>电子安全ppt</vt:lpstr>
      <vt:lpstr>1_电子安全ppt</vt:lpstr>
      <vt:lpstr>2_电子安全ppt</vt:lpstr>
      <vt:lpstr>自定义设计方案</vt:lpstr>
      <vt:lpstr>Picture</vt:lpstr>
      <vt:lpstr>第5章 第三方支付平台</vt:lpstr>
      <vt:lpstr>引导案例</vt:lpstr>
      <vt:lpstr>引导案例</vt:lpstr>
      <vt:lpstr>引导案例</vt:lpstr>
      <vt:lpstr>引导案例</vt:lpstr>
      <vt:lpstr>第5章 第三方支付平台</vt:lpstr>
      <vt:lpstr>5.1第三方支付概述</vt:lpstr>
      <vt:lpstr>5.1第三方支付概述</vt:lpstr>
      <vt:lpstr>5.1第三方支付概述</vt:lpstr>
      <vt:lpstr>5.1第三方支付概述</vt:lpstr>
      <vt:lpstr>5.1第三方支付概述</vt:lpstr>
      <vt:lpstr>5.1第三方支付概述</vt:lpstr>
      <vt:lpstr>5.2第三方支付平台概述</vt:lpstr>
      <vt:lpstr>5.2第三方支付平台概述</vt:lpstr>
      <vt:lpstr>5.2第三方支付平台概述</vt:lpstr>
      <vt:lpstr>5.2第三方支付平台概述</vt:lpstr>
      <vt:lpstr>PowerPoint 演示文稿</vt:lpstr>
      <vt:lpstr>PowerPoint 演示文稿</vt:lpstr>
      <vt:lpstr>PowerPoint 演示文稿</vt:lpstr>
      <vt:lpstr>5.3我国第三方支付平台</vt:lpstr>
      <vt:lpstr>5.3我国第三方支付平台</vt:lpstr>
      <vt:lpstr>5.3我国第三方支付平台</vt:lpstr>
      <vt:lpstr>5.4第三方网上支付平台监管模式</vt:lpstr>
      <vt:lpstr>5.4第三方网上支付平台监管模式</vt:lpstr>
      <vt:lpstr>5.4第三方网上支付平台监管模式</vt:lpstr>
      <vt:lpstr>5.4第三方网上支付平台监管模式</vt:lpstr>
      <vt:lpstr>5.4第三方网上支付平台监管模式</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第五章 电子支付系统</dc:title>
  <dc:creator>leo</dc:creator>
  <cp:lastModifiedBy>马洪</cp:lastModifiedBy>
  <cp:revision>262</cp:revision>
  <dcterms:created xsi:type="dcterms:W3CDTF">2011-04-19T10:42:16Z</dcterms:created>
  <dcterms:modified xsi:type="dcterms:W3CDTF">2023-07-21T05:24:14Z</dcterms:modified>
</cp:coreProperties>
</file>