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009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6692" y="6356353"/>
            <a:ext cx="2844504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435548" y="502920"/>
            <a:ext cx="8345354" cy="647700"/>
          </a:xfrm>
        </p:spPr>
        <p:txBody>
          <a:bodyPr>
            <a:noAutofit/>
          </a:bodyPr>
          <a:lstStyle>
            <a:lvl1pPr algn="l">
              <a:defRPr sz="2400" b="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998855" y="1386840"/>
            <a:ext cx="10380980" cy="5007610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容占位符 3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35" y="2"/>
            <a:ext cx="12191048" cy="6922135"/>
          </a:xfrm>
          <a:prstGeom prst="rect">
            <a:avLst/>
          </a:prstGeom>
        </p:spPr>
      </p:pic>
      <p:pic>
        <p:nvPicPr>
          <p:cNvPr id="7" name="Picture 13" descr="c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6300" y="6491605"/>
            <a:ext cx="2337130" cy="33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39" y="1600203"/>
            <a:ext cx="10971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38" y="6356353"/>
            <a:ext cx="2844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168" y="6356353"/>
            <a:ext cx="38603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图片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36" y="3"/>
            <a:ext cx="12189778" cy="69551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69" y="2755904"/>
            <a:ext cx="12189144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第九章　财产清查</a:t>
            </a:r>
            <a:endParaRPr lang="zh-CN" altLang="en-US" sz="4800" dirty="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图片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3"/>
            <a:ext cx="12189778" cy="6955155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2670465" y="3161030"/>
            <a:ext cx="6371396" cy="1243330"/>
            <a:chOff x="4366" y="3880"/>
            <a:chExt cx="10035" cy="1958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4002" y="4401"/>
              <a:ext cx="1342" cy="615"/>
            </a:xfrm>
            <a:prstGeom prst="rect">
              <a:avLst/>
            </a:prstGeom>
          </p:spPr>
        </p:pic>
        <p:grpSp>
          <p:nvGrpSpPr>
            <p:cNvPr id="28" name="组合 27"/>
            <p:cNvGrpSpPr/>
            <p:nvPr/>
          </p:nvGrpSpPr>
          <p:grpSpPr>
            <a:xfrm>
              <a:off x="4450" y="3880"/>
              <a:ext cx="9951" cy="1958"/>
              <a:chOff x="4450" y="3286"/>
              <a:chExt cx="9951" cy="1958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4450" y="3286"/>
                <a:ext cx="9951" cy="1958"/>
                <a:chOff x="4450" y="3242"/>
                <a:chExt cx="9951" cy="1958"/>
              </a:xfrm>
            </p:grpSpPr>
            <p:grpSp>
              <p:nvGrpSpPr>
                <p:cNvPr id="25604" name="组合 25603"/>
                <p:cNvGrpSpPr/>
                <p:nvPr/>
              </p:nvGrpSpPr>
              <p:grpSpPr>
                <a:xfrm>
                  <a:off x="4450" y="3242"/>
                  <a:ext cx="9951" cy="878"/>
                  <a:chOff x="0" y="0"/>
                  <a:chExt cx="3222" cy="288"/>
                </a:xfrm>
              </p:grpSpPr>
              <p:sp>
                <p:nvSpPr>
                  <p:cNvPr id="25605" name="Oval 5"/>
                  <p:cNvSpPr/>
                  <p:nvPr/>
                </p:nvSpPr>
                <p:spPr>
                  <a:xfrm>
                    <a:off x="0" y="66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96E29"/>
                      </a:gs>
                      <a:gs pos="100000">
                        <a:srgbClr val="9B491B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9050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effectLst>
                    <a:outerShdw dist="107763" dir="2699999" algn="ctr" rotWithShape="0">
                      <a:schemeClr val="bg2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/>
                  <a:p>
                    <a:endParaRPr lang="zh-CN" altLang="en-US" dirty="0">
                      <a:solidFill>
                        <a:prstClr val="black"/>
                      </a:solidFill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25606" name="组合 25605"/>
                  <p:cNvGrpSpPr/>
                  <p:nvPr/>
                </p:nvGrpSpPr>
                <p:grpSpPr>
                  <a:xfrm>
                    <a:off x="144" y="0"/>
                    <a:ext cx="3078" cy="288"/>
                    <a:chOff x="0" y="0"/>
                    <a:chExt cx="3078" cy="288"/>
                  </a:xfrm>
                </p:grpSpPr>
                <p:sp>
                  <p:nvSpPr>
                    <p:cNvPr id="25607" name="Line 7"/>
                    <p:cNvSpPr/>
                    <p:nvPr/>
                  </p:nvSpPr>
                  <p:spPr>
                    <a:xfrm flipV="1">
                      <a:off x="0" y="133"/>
                      <a:ext cx="218" cy="5"/>
                    </a:xfrm>
                    <a:prstGeom prst="line">
                      <a:avLst/>
                    </a:prstGeom>
                    <a:ln w="12700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</p:sp>
                <p:sp>
                  <p:nvSpPr>
                    <p:cNvPr id="25608" name="AutoShape 8"/>
                    <p:cNvSpPr/>
                    <p:nvPr/>
                  </p:nvSpPr>
                  <p:spPr>
                    <a:xfrm>
                      <a:off x="150" y="0"/>
                      <a:ext cx="2928" cy="2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  <p:txBody>
                    <a:bodyPr wrap="none" anchor="ctr"/>
                    <a:lstStyle/>
                    <a:p>
                      <a:endParaRPr lang="zh-CN" altLang="en-US" dirty="0">
                        <a:solidFill>
                          <a:prstClr val="black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5609" name="组合 25608"/>
                <p:cNvGrpSpPr/>
                <p:nvPr/>
              </p:nvGrpSpPr>
              <p:grpSpPr>
                <a:xfrm>
                  <a:off x="4450" y="4322"/>
                  <a:ext cx="9951" cy="878"/>
                  <a:chOff x="0" y="0"/>
                  <a:chExt cx="3222" cy="288"/>
                </a:xfrm>
              </p:grpSpPr>
              <p:sp>
                <p:nvSpPr>
                  <p:cNvPr id="25610" name="Oval 10"/>
                  <p:cNvSpPr/>
                  <p:nvPr/>
                </p:nvSpPr>
                <p:spPr>
                  <a:xfrm>
                    <a:off x="0" y="60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CDC48"/>
                      </a:gs>
                      <a:gs pos="100000">
                        <a:srgbClr val="939330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9050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effectLst>
                    <a:outerShdw dist="107763" dir="2699999" algn="ctr" rotWithShape="0">
                      <a:schemeClr val="bg2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/>
                  <a:p>
                    <a:endParaRPr lang="zh-CN" altLang="en-US" dirty="0">
                      <a:solidFill>
                        <a:prstClr val="black"/>
                      </a:solidFill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25611" name="组合 25610"/>
                  <p:cNvGrpSpPr/>
                  <p:nvPr/>
                </p:nvGrpSpPr>
                <p:grpSpPr>
                  <a:xfrm>
                    <a:off x="144" y="0"/>
                    <a:ext cx="3078" cy="288"/>
                    <a:chOff x="0" y="0"/>
                    <a:chExt cx="3078" cy="288"/>
                  </a:xfrm>
                </p:grpSpPr>
                <p:sp>
                  <p:nvSpPr>
                    <p:cNvPr id="25612" name="Line 12"/>
                    <p:cNvSpPr/>
                    <p:nvPr/>
                  </p:nvSpPr>
                  <p:spPr>
                    <a:xfrm flipV="1">
                      <a:off x="0" y="133"/>
                      <a:ext cx="218" cy="5"/>
                    </a:xfrm>
                    <a:prstGeom prst="line">
                      <a:avLst/>
                    </a:prstGeom>
                    <a:ln w="12700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</p:sp>
                <p:sp>
                  <p:nvSpPr>
                    <p:cNvPr id="25613" name="AutoShape 13"/>
                    <p:cNvSpPr/>
                    <p:nvPr/>
                  </p:nvSpPr>
                  <p:spPr>
                    <a:xfrm>
                      <a:off x="150" y="0"/>
                      <a:ext cx="2928" cy="2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  <p:txBody>
                    <a:bodyPr wrap="none" anchor="ctr"/>
                    <a:lstStyle/>
                    <a:p>
                      <a:endParaRPr lang="zh-CN" altLang="en-US" dirty="0">
                        <a:solidFill>
                          <a:prstClr val="black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25629" name="Rectangle 29"/>
              <p:cNvSpPr/>
              <p:nvPr/>
            </p:nvSpPr>
            <p:spPr>
              <a:xfrm>
                <a:off x="6002" y="3416"/>
                <a:ext cx="7818" cy="5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zh-CN" altLang="en-US">
                    <a:solidFill>
                      <a:srgbClr val="000000"/>
                    </a:solidFill>
                    <a:latin typeface="汉仪大黑简" panose="02010600000101010101" charset="-122"/>
                    <a:ea typeface="汉仪大黑简" panose="02010600000101010101" charset="-122"/>
                    <a:cs typeface="汉仪大黑简" panose="02010600000101010101" charset="-122"/>
                    <a:sym typeface="+mn-ea"/>
                  </a:rPr>
                  <a:t>第一节　财产清查概述</a:t>
                </a:r>
                <a:endParaRPr lang="zh-CN" altLang="en-US">
                  <a:solidFill>
                    <a:srgbClr val="000000"/>
                  </a:solidFill>
                  <a:latin typeface="汉仪大黑简" panose="02010600000101010101" charset="-122"/>
                  <a:ea typeface="汉仪大黑简" panose="02010600000101010101" charset="-122"/>
                  <a:cs typeface="汉仪大黑简" panose="02010600000101010101" charset="-122"/>
                  <a:sym typeface="+mn-ea"/>
                </a:endParaRPr>
              </a:p>
            </p:txBody>
          </p:sp>
          <p:sp>
            <p:nvSpPr>
              <p:cNvPr id="25630" name="Rectangle 30"/>
              <p:cNvSpPr/>
              <p:nvPr/>
            </p:nvSpPr>
            <p:spPr>
              <a:xfrm>
                <a:off x="6002" y="4511"/>
                <a:ext cx="7818" cy="5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zh-CN" altLang="en-US">
                    <a:solidFill>
                      <a:srgbClr val="000000"/>
                    </a:solidFill>
                    <a:latin typeface="汉仪大黑简" panose="02010600000101010101" charset="-122"/>
                    <a:ea typeface="汉仪大黑简" panose="02010600000101010101" charset="-122"/>
                    <a:cs typeface="汉仪大黑简" panose="02010600000101010101" charset="-122"/>
                    <a:sym typeface="+mn-ea"/>
                  </a:rPr>
                  <a:t>第二节　财产清查的方法</a:t>
                </a:r>
                <a:endParaRPr lang="zh-CN" altLang="en-US">
                  <a:solidFill>
                    <a:srgbClr val="000000"/>
                  </a:solidFill>
                  <a:latin typeface="汉仪大黑简" panose="02010600000101010101" charset="-122"/>
                  <a:ea typeface="汉仪大黑简" panose="02010600000101010101" charset="-122"/>
                  <a:cs typeface="汉仪大黑简" panose="02010600000101010101" charset="-122"/>
                  <a:sym typeface="+mn-ea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873641" y="3130550"/>
            <a:ext cx="533331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</a:rPr>
              <a:t>目</a:t>
            </a:r>
            <a:endParaRPr lang="zh-CN" altLang="en-US" sz="240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</a:endParaRPr>
          </a:p>
          <a:p>
            <a:endParaRPr lang="zh-CN" altLang="en-US" sz="240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</a:endParaRPr>
          </a:p>
          <a:p>
            <a:r>
              <a:rPr lang="zh-CN" altLang="en-US" sz="240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</a:rPr>
              <a:t>录</a:t>
            </a:r>
            <a:endParaRPr lang="zh-CN" altLang="en-US" sz="240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第一节　财产清查概述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一、财产清查的意义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dirty="0"/>
              <a:t>(1)</a:t>
            </a:r>
            <a:r>
              <a:rPr lang="zh-CN" altLang="zh-CN" dirty="0"/>
              <a:t>保证会计资料的正确、真实。</a:t>
            </a:r>
            <a:endParaRPr lang="zh-CN" altLang="zh-CN" dirty="0"/>
          </a:p>
          <a:p>
            <a:r>
              <a:rPr lang="en-US" altLang="zh-CN" dirty="0"/>
              <a:t>(2)</a:t>
            </a:r>
            <a:r>
              <a:rPr lang="zh-CN" altLang="zh-CN" dirty="0"/>
              <a:t>挖掘各项财产物资的潜力。</a:t>
            </a:r>
            <a:endParaRPr lang="zh-CN" altLang="zh-CN" dirty="0"/>
          </a:p>
          <a:p>
            <a:r>
              <a:rPr lang="en-US" altLang="zh-CN" dirty="0"/>
              <a:t>(3)</a:t>
            </a:r>
            <a:r>
              <a:rPr lang="zh-CN" altLang="zh-CN" dirty="0"/>
              <a:t>改善经营管理</a:t>
            </a:r>
            <a:r>
              <a:rPr lang="en-US" altLang="zh-CN" dirty="0"/>
              <a:t>,</a:t>
            </a:r>
            <a:r>
              <a:rPr lang="zh-CN" altLang="zh-CN" dirty="0"/>
              <a:t>保护各项财产安全完整。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第一节　财产清查概述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二、财产清查的种类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按财产清查的对象和范围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可分为全面清查和局部清查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/>
              <a:t>全面清查是指对所有财产进行盘点和核对。</a:t>
            </a:r>
            <a:endParaRPr lang="zh-CN" altLang="zh-CN" dirty="0"/>
          </a:p>
          <a:p>
            <a:r>
              <a:rPr lang="zh-CN" altLang="zh-CN" dirty="0"/>
              <a:t>局部清查是指根据需要对一部分财产物资所进行的清查。</a:t>
            </a:r>
            <a:endParaRPr lang="zh-CN" altLang="zh-CN" dirty="0"/>
          </a:p>
          <a:p>
            <a:pPr marL="0" indent="0">
              <a:lnSpc>
                <a:spcPct val="145000"/>
              </a:lnSpc>
              <a:spcBef>
                <a:spcPts val="900"/>
              </a:spcBef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按财产清查的时间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可分为定期清查和不定期清查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/>
              <a:t>定期清查是指按计划安排的时间对财产物资进行的清查</a:t>
            </a:r>
            <a:r>
              <a:rPr lang="en-US" altLang="zh-CN" dirty="0"/>
              <a:t>,</a:t>
            </a:r>
            <a:r>
              <a:rPr lang="zh-CN" altLang="zh-CN" dirty="0"/>
              <a:t>一般在期末结账时进行。</a:t>
            </a:r>
            <a:endParaRPr lang="zh-CN" altLang="zh-CN" dirty="0"/>
          </a:p>
          <a:p>
            <a:r>
              <a:rPr lang="zh-CN" altLang="zh-CN" dirty="0"/>
              <a:t>不定期清查是指根据实际需要</a:t>
            </a:r>
            <a:r>
              <a:rPr lang="en-US" altLang="zh-CN" dirty="0"/>
              <a:t>,</a:t>
            </a:r>
            <a:r>
              <a:rPr lang="zh-CN" altLang="zh-CN" dirty="0"/>
              <a:t>事前未规定清查时间而进行的临时性的清查。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第二节　财产清查的方法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一、财产物资的清查方法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确定财产物资账面结存数的方法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实地盘存制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永续盘存制</a:t>
            </a:r>
            <a:endParaRPr lang="zh-CN" altLang="zh-CN" dirty="0"/>
          </a:p>
          <a:p>
            <a:pPr marL="0" indent="0">
              <a:lnSpc>
                <a:spcPct val="145000"/>
              </a:lnSpc>
              <a:spcBef>
                <a:spcPts val="900"/>
              </a:spcBef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确定财产物资实物数量的方法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实地盘点法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技术推算盘点法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第二节　财产清查的方法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二、货币资金的清查方法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zh-CN" dirty="0"/>
              <a:t>现金的清查一般采用实地盘点的方法进行。每日工作结束时</a:t>
            </a:r>
            <a:r>
              <a:rPr lang="en-US" altLang="zh-CN" dirty="0"/>
              <a:t>,</a:t>
            </a:r>
            <a:r>
              <a:rPr lang="zh-CN" altLang="zh-CN" dirty="0"/>
              <a:t>出纳员都必须清点现金的实存金额</a:t>
            </a:r>
            <a:r>
              <a:rPr lang="en-US" altLang="zh-CN" dirty="0"/>
              <a:t>,</a:t>
            </a:r>
            <a:r>
              <a:rPr lang="zh-CN" altLang="zh-CN" dirty="0"/>
              <a:t>并与现金日记账的当天账面余额核对</a:t>
            </a:r>
            <a:r>
              <a:rPr lang="en-US" altLang="zh-CN" dirty="0"/>
              <a:t>,</a:t>
            </a:r>
            <a:r>
              <a:rPr lang="zh-CN" altLang="zh-CN" dirty="0"/>
              <a:t>查明账实是否相符及盈亏情况。若发现账实不符</a:t>
            </a:r>
            <a:r>
              <a:rPr lang="en-US" altLang="zh-CN" dirty="0"/>
              <a:t>,</a:t>
            </a:r>
            <a:r>
              <a:rPr lang="zh-CN" altLang="zh-CN" dirty="0"/>
              <a:t>应填制“现金盘点报告表</a:t>
            </a:r>
            <a:r>
              <a:rPr lang="zh-CN" altLang="zh-CN" dirty="0" smtClean="0"/>
              <a:t>”</a:t>
            </a:r>
            <a:r>
              <a:rPr lang="zh-CN" altLang="en-US" dirty="0" smtClean="0"/>
              <a:t>，</a:t>
            </a:r>
            <a:r>
              <a:rPr lang="en-US" altLang="zh-CN" dirty="0" smtClean="0"/>
              <a:t> </a:t>
            </a:r>
            <a:r>
              <a:rPr lang="zh-CN" altLang="zh-CN" dirty="0" smtClean="0"/>
              <a:t>并</a:t>
            </a:r>
            <a:r>
              <a:rPr lang="zh-CN" altLang="zh-CN" dirty="0"/>
              <a:t>据此调整现金日记账的账面记录</a:t>
            </a:r>
            <a:r>
              <a:rPr lang="en-US" altLang="zh-CN" dirty="0"/>
              <a:t>,</a:t>
            </a:r>
            <a:r>
              <a:rPr lang="zh-CN" altLang="zh-CN" dirty="0"/>
              <a:t>查明原因后加以处理。</a:t>
            </a:r>
            <a:endParaRPr lang="zh-CN" altLang="zh-CN" dirty="0"/>
          </a:p>
          <a:p>
            <a:r>
              <a:rPr lang="zh-CN" altLang="zh-CN" dirty="0"/>
              <a:t>银行存款的清查是采用与开户银行核对账目的方法进行的。即把银行存款日记账与银行定期发来的对账单进行核对</a:t>
            </a:r>
            <a:r>
              <a:rPr lang="en-US" altLang="zh-CN" dirty="0"/>
              <a:t>,</a:t>
            </a:r>
            <a:r>
              <a:rPr lang="zh-CN" altLang="zh-CN" dirty="0"/>
              <a:t>以查明银行存款的实存数与账存数是否相符。</a:t>
            </a:r>
            <a:endParaRPr lang="zh-CN" altLang="zh-CN" dirty="0"/>
          </a:p>
          <a:p>
            <a:r>
              <a:rPr lang="zh-CN" altLang="zh-CN" dirty="0"/>
              <a:t>未达账项是指对于同一业务</a:t>
            </a:r>
            <a:r>
              <a:rPr lang="en-US" altLang="zh-CN" dirty="0"/>
              <a:t>,</a:t>
            </a:r>
            <a:r>
              <a:rPr lang="zh-CN" altLang="zh-CN" dirty="0"/>
              <a:t>企业与银行之间一方已登记入账</a:t>
            </a:r>
            <a:r>
              <a:rPr lang="en-US" altLang="zh-CN" dirty="0"/>
              <a:t>,</a:t>
            </a:r>
            <a:r>
              <a:rPr lang="zh-CN" altLang="zh-CN" dirty="0"/>
              <a:t>另一方由于没有接到有关结算凭证而尚未记账的款项。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第二节　财产清查的方法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三、往来款项的清查方法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zh-CN" dirty="0"/>
              <a:t>对各种往来款项的清查</a:t>
            </a:r>
            <a:r>
              <a:rPr lang="en-US" altLang="zh-CN" dirty="0"/>
              <a:t>,</a:t>
            </a:r>
            <a:r>
              <a:rPr lang="zh-CN" altLang="zh-CN" dirty="0"/>
              <a:t>可采用函证核对法。即通过发函与经济往来单位查询核对账目</a:t>
            </a:r>
            <a:r>
              <a:rPr lang="en-US" altLang="zh-CN" dirty="0"/>
              <a:t>,</a:t>
            </a:r>
            <a:r>
              <a:rPr lang="zh-CN" altLang="zh-CN" dirty="0"/>
              <a:t>以确定其实际数额与本单位账面记录是否相符的方法。</a:t>
            </a:r>
            <a:endParaRPr lang="zh-CN" altLang="zh-CN" dirty="0"/>
          </a:p>
          <a:p>
            <a:r>
              <a:rPr lang="zh-CN" altLang="zh-CN" dirty="0"/>
              <a:t>采用这种方法应在保证本单位往来账目正确、完整的基础上</a:t>
            </a:r>
            <a:r>
              <a:rPr lang="en-US" altLang="zh-CN" dirty="0"/>
              <a:t>,</a:t>
            </a:r>
            <a:r>
              <a:rPr lang="zh-CN" altLang="zh-CN" dirty="0"/>
              <a:t>向经济往来单位发出“往来款项对账单”</a:t>
            </a:r>
            <a:r>
              <a:rPr lang="en-US" altLang="zh-CN" dirty="0"/>
              <a:t>(</a:t>
            </a:r>
            <a:r>
              <a:rPr lang="zh-CN" altLang="zh-CN" dirty="0"/>
              <a:t>一式两联</a:t>
            </a:r>
            <a:r>
              <a:rPr lang="en-US" altLang="zh-CN" dirty="0" smtClean="0"/>
              <a:t>)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对方</a:t>
            </a:r>
            <a:r>
              <a:rPr lang="zh-CN" altLang="zh-CN" dirty="0"/>
              <a:t>核对相符后</a:t>
            </a:r>
            <a:r>
              <a:rPr lang="en-US" altLang="zh-CN" dirty="0"/>
              <a:t>,</a:t>
            </a:r>
            <a:r>
              <a:rPr lang="zh-CN" altLang="zh-CN" dirty="0"/>
              <a:t>在回联单上加盖公章退回。如核对不符</a:t>
            </a:r>
            <a:r>
              <a:rPr lang="en-US" altLang="zh-CN" dirty="0"/>
              <a:t>,</a:t>
            </a:r>
            <a:r>
              <a:rPr lang="zh-CN" altLang="zh-CN" dirty="0"/>
              <a:t>则对方应在回联单上注明不符情况或另说明情况退回本单位</a:t>
            </a:r>
            <a:r>
              <a:rPr lang="en-US" altLang="zh-CN" dirty="0"/>
              <a:t>,</a:t>
            </a:r>
            <a:r>
              <a:rPr lang="zh-CN" altLang="zh-CN" dirty="0"/>
              <a:t>以进一步查明原因</a:t>
            </a:r>
            <a:r>
              <a:rPr lang="en-US" altLang="zh-CN" dirty="0"/>
              <a:t>,</a:t>
            </a:r>
            <a:r>
              <a:rPr lang="zh-CN" altLang="zh-CN" dirty="0"/>
              <a:t>直至核对相符。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845</Words>
  <Application>WPS 演示</Application>
  <PresentationFormat>自定义</PresentationFormat>
  <Paragraphs>54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汉仪大黑简</vt:lpstr>
      <vt:lpstr>黑体</vt:lpstr>
      <vt:lpstr>楷体</vt:lpstr>
      <vt:lpstr>微软雅黑</vt:lpstr>
      <vt:lpstr>Arial Unicode MS</vt:lpstr>
      <vt:lpstr>Calibri</vt:lpstr>
      <vt:lpstr>1_Office 主题</vt:lpstr>
      <vt:lpstr>PowerPoint 演示文稿</vt:lpstr>
      <vt:lpstr>PowerPoint 演示文稿</vt:lpstr>
      <vt:lpstr>第一节　财产清查概述</vt:lpstr>
      <vt:lpstr>第一节　财产清查概述</vt:lpstr>
      <vt:lpstr>第二节　财产清查的方法</vt:lpstr>
      <vt:lpstr>第二节　财产清查的方法</vt:lpstr>
      <vt:lpstr>第二节　财产清查的方法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123</dc:creator>
  <cp:lastModifiedBy>sunny</cp:lastModifiedBy>
  <cp:revision>2</cp:revision>
  <dcterms:created xsi:type="dcterms:W3CDTF">2021-06-09T02:25:00Z</dcterms:created>
  <dcterms:modified xsi:type="dcterms:W3CDTF">2021-06-09T07:31:08Z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