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gs" Target="tags/tag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5F44FD9-09B6-4EA7-ABB0-663F79BBF0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6F3B18EC-5122-4090-8BCD-507209950F8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85F44FD9-09B6-4EA7-ABB0-663F79BBF07C}"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F3B18EC-5122-4090-8BCD-507209950F88}"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5F44FD9-09B6-4EA7-ABB0-663F79BBF07C}"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692696"/>
            <a:ext cx="7851648" cy="1828800"/>
          </a:xfrm>
        </p:spPr>
        <p:txBody>
          <a:bodyPr/>
          <a:lstStyle/>
          <a:p>
            <a:pPr algn="ctr"/>
            <a:r>
              <a:rPr lang="zh-CN" altLang="zh-CN" dirty="0">
                <a:effectLst/>
              </a:rPr>
              <a:t>第十九章</a:t>
            </a:r>
            <a:br>
              <a:rPr lang="zh-CN" altLang="zh-CN" dirty="0">
                <a:effectLst/>
              </a:rPr>
            </a:br>
            <a:r>
              <a:rPr lang="zh-CN" altLang="zh-CN" dirty="0">
                <a:effectLst/>
              </a:rPr>
              <a:t>销售服务心理</a:t>
            </a:r>
            <a:endParaRPr lang="zh-CN" altLang="zh-CN" dirty="0">
              <a:effectLst/>
            </a:endParaRPr>
          </a:p>
        </p:txBody>
      </p:sp>
      <p:sp>
        <p:nvSpPr>
          <p:cNvPr id="3" name="副标题 2"/>
          <p:cNvSpPr>
            <a:spLocks noGrp="1"/>
          </p:cNvSpPr>
          <p:nvPr>
            <p:ph type="subTitle" idx="1"/>
          </p:nvPr>
        </p:nvSpPr>
        <p:spPr>
          <a:xfrm>
            <a:off x="539552" y="4221088"/>
            <a:ext cx="7854696" cy="1752600"/>
          </a:xfrm>
        </p:spPr>
        <p:txBody>
          <a:bodyPr>
            <a:normAutofit fontScale="850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掌握销售服务的特点与心理功能</a:t>
            </a:r>
            <a:r>
              <a:rPr lang="en-US" altLang="zh-CN" dirty="0"/>
              <a:t>;</a:t>
            </a:r>
            <a:endParaRPr lang="zh-CN" altLang="zh-CN" dirty="0"/>
          </a:p>
          <a:p>
            <a:pPr algn="l"/>
            <a:r>
              <a:rPr lang="zh-CN" altLang="zh-CN" dirty="0"/>
              <a:t>　　</a:t>
            </a:r>
            <a:r>
              <a:rPr lang="en-US" altLang="zh-CN" dirty="0"/>
              <a:t>2.</a:t>
            </a:r>
            <a:r>
              <a:rPr lang="zh-CN" altLang="zh-CN" dirty="0"/>
              <a:t>掌握销售服务售前、售中、售后服务的心理</a:t>
            </a:r>
            <a:r>
              <a:rPr lang="en-US" altLang="zh-CN" dirty="0"/>
              <a:t>;</a:t>
            </a:r>
            <a:endParaRPr lang="zh-CN" altLang="zh-CN" dirty="0"/>
          </a:p>
          <a:p>
            <a:pPr algn="l"/>
            <a:r>
              <a:rPr lang="zh-CN" altLang="zh-CN" dirty="0"/>
              <a:t>　　</a:t>
            </a:r>
            <a:r>
              <a:rPr lang="en-US" altLang="zh-CN" dirty="0"/>
              <a:t>3.</a:t>
            </a:r>
            <a:r>
              <a:rPr lang="zh-CN" altLang="zh-CN" dirty="0"/>
              <a:t>掌握销售服务的心理策略</a:t>
            </a:r>
            <a:r>
              <a:rPr lang="en-US" altLang="zh-CN" dirty="0"/>
              <a:t>;</a:t>
            </a:r>
            <a:endParaRPr lang="zh-CN" altLang="zh-CN" dirty="0"/>
          </a:p>
          <a:p>
            <a:pPr algn="l"/>
            <a:r>
              <a:rPr lang="zh-CN" altLang="zh-CN" dirty="0"/>
              <a:t>　　</a:t>
            </a:r>
            <a:r>
              <a:rPr lang="en-US" altLang="zh-CN" dirty="0"/>
              <a:t>4.</a:t>
            </a:r>
            <a:r>
              <a:rPr lang="zh-CN" altLang="zh-CN" dirty="0"/>
              <a:t>掌握消费者满意与抱怨处理技巧。</a:t>
            </a:r>
            <a:endParaRPr lang="zh-CN" altLang="zh-CN" dirty="0"/>
          </a:p>
          <a:p>
            <a:pPr algn="l"/>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2800" dirty="0"/>
              <a:t>第三节　销售服务中的冲突处理与抱怨处理技巧</a:t>
            </a:r>
            <a:endParaRPr lang="zh-CN" altLang="zh-CN" sz="2800" dirty="0"/>
          </a:p>
        </p:txBody>
      </p:sp>
      <p:sp>
        <p:nvSpPr>
          <p:cNvPr id="3" name="内容占位符 2"/>
          <p:cNvSpPr>
            <a:spLocks noGrp="1"/>
          </p:cNvSpPr>
          <p:nvPr>
            <p:ph idx="1"/>
          </p:nvPr>
        </p:nvSpPr>
        <p:spPr/>
        <p:txBody>
          <a:bodyPr/>
          <a:lstStyle/>
          <a:p>
            <a:pPr marL="0" indent="0">
              <a:buNone/>
            </a:pPr>
            <a:r>
              <a:rPr lang="zh-CN" altLang="zh-CN" sz="2000" dirty="0"/>
              <a:t>一、消费者不满意</a:t>
            </a:r>
            <a:endParaRPr lang="zh-CN" altLang="zh-CN" sz="2000" dirty="0"/>
          </a:p>
          <a:p>
            <a:pPr marL="0" indent="0">
              <a:buNone/>
            </a:pPr>
            <a:r>
              <a:rPr lang="en-US" altLang="zh-CN" sz="2000" dirty="0"/>
              <a:t>(</a:t>
            </a:r>
            <a:r>
              <a:rPr lang="zh-CN" altLang="zh-CN" sz="2000" dirty="0"/>
              <a:t>一</a:t>
            </a:r>
            <a:r>
              <a:rPr lang="en-US" altLang="zh-CN" sz="2000" dirty="0"/>
              <a:t>)</a:t>
            </a:r>
            <a:r>
              <a:rPr lang="zh-CN" altLang="zh-CN" sz="2000" dirty="0"/>
              <a:t>消费者不满意情绪的表达</a:t>
            </a:r>
            <a:endParaRPr lang="zh-CN" altLang="zh-CN" sz="2000" dirty="0"/>
          </a:p>
          <a:p>
            <a:pPr marL="0" indent="0">
              <a:buNone/>
            </a:pPr>
            <a:r>
              <a:rPr lang="zh-CN" altLang="zh-CN" sz="2000" dirty="0"/>
              <a:t>　　有研究表明</a:t>
            </a:r>
            <a:r>
              <a:rPr lang="en-US" altLang="zh-CN" sz="2000" dirty="0"/>
              <a:t>,</a:t>
            </a:r>
            <a:r>
              <a:rPr lang="zh-CN" altLang="zh-CN" sz="2000" dirty="0"/>
              <a:t>消费者每四次购买行为中就有一次是不满意的。顾客之所以会感到不满</a:t>
            </a:r>
            <a:r>
              <a:rPr lang="en-US" altLang="zh-CN" sz="2000" dirty="0"/>
              <a:t>,</a:t>
            </a:r>
            <a:r>
              <a:rPr lang="zh-CN" altLang="zh-CN" sz="2000" dirty="0"/>
              <a:t>主要的原因在于产品或服务的实际功效没有达到消费者的期望功效</a:t>
            </a:r>
            <a:r>
              <a:rPr lang="en-US" altLang="zh-CN" sz="2000" dirty="0"/>
              <a:t>,</a:t>
            </a:r>
            <a:r>
              <a:rPr lang="zh-CN" altLang="zh-CN" sz="2000" dirty="0"/>
              <a:t>同时还受公平性和归因的影响。</a:t>
            </a:r>
            <a:endParaRPr lang="zh-CN" altLang="zh-CN" sz="2000" dirty="0"/>
          </a:p>
          <a:p>
            <a:endParaRPr lang="zh-CN" altLang="en-US" dirty="0"/>
          </a:p>
        </p:txBody>
      </p:sp>
      <p:pic>
        <p:nvPicPr>
          <p:cNvPr id="4" name="1902.jpg" descr="id:2147498066;FounderCES"/>
          <p:cNvPicPr/>
          <p:nvPr/>
        </p:nvPicPr>
        <p:blipFill>
          <a:blip r:embed="rId1"/>
          <a:stretch>
            <a:fillRect/>
          </a:stretch>
        </p:blipFill>
        <p:spPr>
          <a:xfrm>
            <a:off x="539552" y="3645024"/>
            <a:ext cx="7992888" cy="2016224"/>
          </a:xfrm>
          <a:prstGeom prst="rect">
            <a:avLst/>
          </a:prstGeom>
        </p:spPr>
      </p:pic>
      <p:sp>
        <p:nvSpPr>
          <p:cNvPr id="5" name="矩形 4"/>
          <p:cNvSpPr/>
          <p:nvPr/>
        </p:nvSpPr>
        <p:spPr>
          <a:xfrm>
            <a:off x="2515827" y="5661248"/>
            <a:ext cx="4040337" cy="369332"/>
          </a:xfrm>
          <a:prstGeom prst="rect">
            <a:avLst/>
          </a:prstGeom>
        </p:spPr>
        <p:txBody>
          <a:bodyPr wrap="none">
            <a:spAutoFit/>
          </a:bodyPr>
          <a:lstStyle/>
          <a:p>
            <a:r>
              <a:rPr lang="zh-CN" altLang="zh-CN" dirty="0"/>
              <a:t>图</a:t>
            </a:r>
            <a:r>
              <a:rPr lang="en-US" altLang="zh-CN" dirty="0"/>
              <a:t>19-2</a:t>
            </a:r>
            <a:r>
              <a:rPr lang="zh-CN" altLang="zh-CN" dirty="0"/>
              <a:t>　消费者不满意情绪的表达方式</a:t>
            </a:r>
            <a:endParaRPr lang="zh-CN" altLang="zh-C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fontScale="70000" lnSpcReduction="20000"/>
          </a:bodyPr>
          <a:lstStyle/>
          <a:p>
            <a:pPr marL="0" indent="0">
              <a:buNone/>
            </a:pPr>
            <a:r>
              <a:rPr lang="zh-CN" altLang="zh-CN" dirty="0"/>
              <a:t>　　消费者表达不满情绪的方式主要有以下几种</a:t>
            </a:r>
            <a:r>
              <a:rPr lang="en-US" altLang="zh-CN" dirty="0"/>
              <a:t>:</a:t>
            </a:r>
            <a:endParaRPr lang="zh-CN" altLang="zh-CN" dirty="0"/>
          </a:p>
          <a:p>
            <a:pPr marL="0" indent="0">
              <a:buNone/>
            </a:pPr>
            <a:r>
              <a:rPr lang="zh-CN" altLang="zh-CN" dirty="0"/>
              <a:t>　　</a:t>
            </a:r>
            <a:r>
              <a:rPr lang="en-US" altLang="zh-CN" dirty="0"/>
              <a:t>1.</a:t>
            </a:r>
            <a:r>
              <a:rPr lang="zh-CN" altLang="zh-CN" dirty="0"/>
              <a:t>不采取行动</a:t>
            </a:r>
            <a:endParaRPr lang="zh-CN" altLang="zh-CN" dirty="0"/>
          </a:p>
          <a:p>
            <a:pPr marL="0" indent="0">
              <a:buNone/>
            </a:pPr>
            <a:r>
              <a:rPr lang="zh-CN" altLang="zh-CN" dirty="0"/>
              <a:t>　　</a:t>
            </a:r>
            <a:r>
              <a:rPr lang="en-US" altLang="zh-CN" dirty="0"/>
              <a:t>2.</a:t>
            </a:r>
            <a:r>
              <a:rPr lang="zh-CN" altLang="zh-CN" dirty="0"/>
              <a:t>采取相应行动</a:t>
            </a:r>
            <a:endParaRPr lang="zh-CN" altLang="zh-CN" dirty="0"/>
          </a:p>
          <a:p>
            <a:pPr marL="0" indent="0">
              <a:buNone/>
            </a:pPr>
            <a:r>
              <a:rPr lang="zh-CN" altLang="zh-CN" dirty="0"/>
              <a:t>　　</a:t>
            </a:r>
            <a:r>
              <a:rPr lang="en-US" altLang="zh-CN" dirty="0"/>
              <a:t>(1)</a:t>
            </a:r>
            <a:r>
              <a:rPr lang="zh-CN" altLang="zh-CN" dirty="0"/>
              <a:t>进行负面的信息传播。</a:t>
            </a:r>
            <a:endParaRPr lang="zh-CN" altLang="zh-CN" dirty="0"/>
          </a:p>
          <a:p>
            <a:pPr marL="0" indent="0">
              <a:buNone/>
            </a:pPr>
            <a:r>
              <a:rPr lang="zh-CN" altLang="zh-CN" dirty="0"/>
              <a:t>　　</a:t>
            </a:r>
            <a:r>
              <a:rPr lang="en-US" altLang="zh-CN" dirty="0"/>
              <a:t>(2)</a:t>
            </a:r>
            <a:r>
              <a:rPr lang="zh-CN" altLang="zh-CN" dirty="0"/>
              <a:t>不再购买该品牌或光顾该商店。</a:t>
            </a:r>
            <a:endParaRPr lang="zh-CN" altLang="zh-CN" dirty="0"/>
          </a:p>
          <a:p>
            <a:pPr marL="0" indent="0">
              <a:buNone/>
            </a:pPr>
            <a:r>
              <a:rPr lang="zh-CN" altLang="zh-CN" dirty="0"/>
              <a:t>　　</a:t>
            </a:r>
            <a:r>
              <a:rPr lang="en-US" altLang="zh-CN" dirty="0"/>
              <a:t>(3)</a:t>
            </a:r>
            <a:r>
              <a:rPr lang="zh-CN" altLang="zh-CN" dirty="0"/>
              <a:t>向经销商或制造商提出抱怨。</a:t>
            </a:r>
            <a:endParaRPr lang="zh-CN" altLang="zh-CN" dirty="0"/>
          </a:p>
          <a:p>
            <a:pPr marL="0" indent="0">
              <a:buNone/>
            </a:pPr>
            <a:r>
              <a:rPr lang="zh-CN" altLang="zh-CN" dirty="0"/>
              <a:t>　　</a:t>
            </a:r>
            <a:r>
              <a:rPr lang="en-US" altLang="zh-CN" dirty="0"/>
              <a:t>(4)</a:t>
            </a:r>
            <a:r>
              <a:rPr lang="zh-CN" altLang="zh-CN" dirty="0"/>
              <a:t>向公正的第三方进行投诉。</a:t>
            </a:r>
            <a:endParaRPr lang="zh-CN" altLang="zh-CN" dirty="0"/>
          </a:p>
          <a:p>
            <a:pPr marL="0" indent="0">
              <a:buNone/>
            </a:pPr>
            <a:r>
              <a:rPr lang="en-US" altLang="zh-CN" dirty="0"/>
              <a:t>(</a:t>
            </a:r>
            <a:r>
              <a:rPr lang="zh-CN" altLang="zh-CN" dirty="0"/>
              <a:t>二</a:t>
            </a:r>
            <a:r>
              <a:rPr lang="en-US" altLang="zh-CN" dirty="0"/>
              <a:t>)</a:t>
            </a:r>
            <a:r>
              <a:rPr lang="zh-CN" altLang="zh-CN" dirty="0"/>
              <a:t>影响消费者采取抱怨行为的因素</a:t>
            </a:r>
            <a:endParaRPr lang="zh-CN" altLang="zh-CN" dirty="0"/>
          </a:p>
          <a:p>
            <a:pPr marL="0" indent="0">
              <a:buNone/>
            </a:pPr>
            <a:r>
              <a:rPr lang="zh-CN" altLang="zh-CN" dirty="0"/>
              <a:t>　　消费者并不是在所有的情况下都会采取抱怨行为。通常</a:t>
            </a:r>
            <a:r>
              <a:rPr lang="en-US" altLang="zh-CN" dirty="0"/>
              <a:t>,</a:t>
            </a:r>
            <a:r>
              <a:rPr lang="zh-CN" altLang="zh-CN" dirty="0"/>
              <a:t>消费者产生抱怨的因素有以下三种</a:t>
            </a:r>
            <a:r>
              <a:rPr lang="en-US" altLang="zh-CN" dirty="0"/>
              <a:t>:</a:t>
            </a:r>
            <a:endParaRPr lang="zh-CN" altLang="zh-CN" dirty="0"/>
          </a:p>
          <a:p>
            <a:pPr marL="0" indent="0">
              <a:buNone/>
            </a:pPr>
            <a:r>
              <a:rPr lang="zh-CN" altLang="zh-CN" dirty="0"/>
              <a:t>　　</a:t>
            </a:r>
            <a:r>
              <a:rPr lang="en-US" altLang="zh-CN" dirty="0"/>
              <a:t>1.</a:t>
            </a:r>
            <a:r>
              <a:rPr lang="zh-CN" altLang="zh-CN" dirty="0"/>
              <a:t>消费者自身的因素</a:t>
            </a:r>
            <a:endParaRPr lang="zh-CN" altLang="zh-CN" dirty="0"/>
          </a:p>
          <a:p>
            <a:pPr marL="0" indent="0">
              <a:buNone/>
            </a:pPr>
            <a:r>
              <a:rPr lang="zh-CN" altLang="zh-CN" dirty="0"/>
              <a:t>　　</a:t>
            </a:r>
            <a:r>
              <a:rPr lang="en-US" altLang="zh-CN" dirty="0"/>
              <a:t>2.</a:t>
            </a:r>
            <a:r>
              <a:rPr lang="zh-CN" altLang="zh-CN" dirty="0"/>
              <a:t>不满意事件本身的因素</a:t>
            </a:r>
            <a:endParaRPr lang="zh-CN" altLang="zh-CN" dirty="0"/>
          </a:p>
          <a:p>
            <a:pPr marL="0" indent="0">
              <a:buNone/>
            </a:pPr>
            <a:r>
              <a:rPr lang="zh-CN" altLang="zh-CN" dirty="0"/>
              <a:t>　　</a:t>
            </a:r>
            <a:r>
              <a:rPr lang="en-US" altLang="zh-CN" dirty="0"/>
              <a:t>3.</a:t>
            </a:r>
            <a:r>
              <a:rPr lang="zh-CN" altLang="zh-CN" dirty="0"/>
              <a:t>归因的因素</a:t>
            </a:r>
            <a:endParaRPr lang="zh-CN" altLang="zh-CN" dirty="0"/>
          </a:p>
          <a:p>
            <a:pPr marL="0" indent="0">
              <a:buNone/>
            </a:pPr>
            <a:r>
              <a:rPr lang="en-US" altLang="zh-CN" dirty="0"/>
              <a:t>(</a:t>
            </a:r>
            <a:r>
              <a:rPr lang="zh-CN" altLang="zh-CN" dirty="0"/>
              <a:t>三</a:t>
            </a:r>
            <a:r>
              <a:rPr lang="en-US" altLang="zh-CN" dirty="0"/>
              <a:t>)</a:t>
            </a:r>
            <a:r>
              <a:rPr lang="zh-CN" altLang="zh-CN" dirty="0"/>
              <a:t>处理消费者不满的策略</a:t>
            </a:r>
            <a:endParaRPr lang="zh-CN" altLang="zh-CN" dirty="0"/>
          </a:p>
          <a:p>
            <a:pPr marL="0" indent="0">
              <a:buNone/>
            </a:pPr>
            <a:r>
              <a:rPr lang="zh-CN" altLang="zh-CN" dirty="0"/>
              <a:t>　　</a:t>
            </a:r>
            <a:r>
              <a:rPr lang="en-US" altLang="zh-CN" dirty="0"/>
              <a:t>1.</a:t>
            </a:r>
            <a:r>
              <a:rPr lang="zh-CN" altLang="zh-CN" dirty="0"/>
              <a:t>提供便利条件</a:t>
            </a:r>
            <a:r>
              <a:rPr lang="en-US" altLang="zh-CN" dirty="0"/>
              <a:t>,</a:t>
            </a:r>
            <a:r>
              <a:rPr lang="zh-CN" altLang="zh-CN" dirty="0"/>
              <a:t>及时发现消费者的不满意情绪</a:t>
            </a:r>
            <a:endParaRPr lang="zh-CN" altLang="zh-CN" dirty="0"/>
          </a:p>
          <a:p>
            <a:pPr marL="0" indent="0">
              <a:buNone/>
            </a:pPr>
            <a:r>
              <a:rPr lang="zh-CN" altLang="zh-CN" dirty="0"/>
              <a:t>　　</a:t>
            </a:r>
            <a:r>
              <a:rPr lang="en-US" altLang="zh-CN" dirty="0"/>
              <a:t>2.</a:t>
            </a:r>
            <a:r>
              <a:rPr lang="zh-CN" altLang="zh-CN" dirty="0"/>
              <a:t>及时解决导致消费者不满意的问题</a:t>
            </a:r>
            <a:endParaRPr lang="zh-CN" altLang="zh-CN" dirty="0"/>
          </a:p>
          <a:p>
            <a:pPr marL="0" indent="0">
              <a:buNone/>
            </a:pPr>
            <a:r>
              <a:rPr lang="zh-CN" altLang="zh-CN" dirty="0"/>
              <a:t>　　</a:t>
            </a:r>
            <a:r>
              <a:rPr lang="en-US" altLang="zh-CN" dirty="0"/>
              <a:t>3.</a:t>
            </a:r>
            <a:r>
              <a:rPr lang="zh-CN" altLang="zh-CN" dirty="0"/>
              <a:t>分析导致消费者不满意的原因</a:t>
            </a:r>
            <a:endParaRPr lang="zh-CN" altLang="zh-CN" dirty="0"/>
          </a:p>
          <a:p>
            <a:pPr marL="0" indent="0">
              <a:buNone/>
            </a:pPr>
            <a:r>
              <a:rPr lang="zh-CN" altLang="zh-CN" dirty="0"/>
              <a:t>　　</a:t>
            </a:r>
            <a:r>
              <a:rPr lang="en-US" altLang="zh-CN" dirty="0"/>
              <a:t>4.</a:t>
            </a:r>
            <a:r>
              <a:rPr lang="zh-CN" altLang="zh-CN" dirty="0"/>
              <a:t>未雨绸缪</a:t>
            </a:r>
            <a:r>
              <a:rPr lang="en-US" altLang="zh-CN" dirty="0"/>
              <a:t>,</a:t>
            </a:r>
            <a:r>
              <a:rPr lang="zh-CN" altLang="zh-CN" dirty="0"/>
              <a:t>消除导致消费者不满意的潜在诱因</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lnSpc>
                <a:spcPct val="150000"/>
              </a:lnSpc>
              <a:buNone/>
            </a:pPr>
            <a:r>
              <a:rPr lang="zh-CN" altLang="zh-CN" dirty="0"/>
              <a:t>二、消费者投诉心理</a:t>
            </a:r>
            <a:endParaRPr lang="zh-CN" altLang="zh-CN" dirty="0"/>
          </a:p>
          <a:p>
            <a:pPr marL="0" indent="0">
              <a:lnSpc>
                <a:spcPct val="150000"/>
              </a:lnSpc>
              <a:buNone/>
            </a:pPr>
            <a:r>
              <a:rPr lang="en-US" altLang="zh-CN" dirty="0"/>
              <a:t>(</a:t>
            </a:r>
            <a:r>
              <a:rPr lang="zh-CN" altLang="zh-CN" dirty="0"/>
              <a:t>一</a:t>
            </a:r>
            <a:r>
              <a:rPr lang="en-US" altLang="zh-CN" dirty="0"/>
              <a:t>)</a:t>
            </a:r>
            <a:r>
              <a:rPr lang="zh-CN" altLang="zh-CN" dirty="0"/>
              <a:t>期待问题尽快解决的心理</a:t>
            </a:r>
            <a:endParaRPr lang="zh-CN" altLang="zh-CN" dirty="0"/>
          </a:p>
          <a:p>
            <a:pPr marL="0" indent="0">
              <a:lnSpc>
                <a:spcPct val="150000"/>
              </a:lnSpc>
              <a:buNone/>
            </a:pPr>
            <a:r>
              <a:rPr lang="en-US" altLang="zh-CN" dirty="0"/>
              <a:t>(</a:t>
            </a:r>
            <a:r>
              <a:rPr lang="zh-CN" altLang="zh-CN" dirty="0"/>
              <a:t>二</a:t>
            </a:r>
            <a:r>
              <a:rPr lang="en-US" altLang="zh-CN" dirty="0"/>
              <a:t>)</a:t>
            </a:r>
            <a:r>
              <a:rPr lang="zh-CN" altLang="zh-CN" dirty="0"/>
              <a:t>渴望得到尊重的心理</a:t>
            </a:r>
            <a:endParaRPr lang="zh-CN" altLang="zh-CN" dirty="0"/>
          </a:p>
          <a:p>
            <a:pPr marL="0" indent="0">
              <a:lnSpc>
                <a:spcPct val="150000"/>
              </a:lnSpc>
              <a:buNone/>
            </a:pPr>
            <a:r>
              <a:rPr lang="en-US" altLang="zh-CN" dirty="0"/>
              <a:t>(</a:t>
            </a:r>
            <a:r>
              <a:rPr lang="zh-CN" altLang="zh-CN" dirty="0"/>
              <a:t>三</a:t>
            </a:r>
            <a:r>
              <a:rPr lang="en-US" altLang="zh-CN" dirty="0"/>
              <a:t>)</a:t>
            </a:r>
            <a:r>
              <a:rPr lang="zh-CN" altLang="zh-CN" dirty="0"/>
              <a:t>希望得到适当补偿的心理</a:t>
            </a:r>
            <a:endParaRPr lang="zh-CN" altLang="zh-CN" dirty="0"/>
          </a:p>
          <a:p>
            <a:pPr marL="0" indent="0">
              <a:lnSpc>
                <a:spcPct val="150000"/>
              </a:lnSpc>
              <a:buNone/>
            </a:pPr>
            <a:r>
              <a:rPr lang="en-US" altLang="zh-CN" dirty="0"/>
              <a:t>(</a:t>
            </a:r>
            <a:r>
              <a:rPr lang="zh-CN" altLang="zh-CN" dirty="0"/>
              <a:t>四</a:t>
            </a:r>
            <a:r>
              <a:rPr lang="en-US" altLang="zh-CN" dirty="0"/>
              <a:t>)</a:t>
            </a:r>
            <a:r>
              <a:rPr lang="zh-CN" altLang="zh-CN" dirty="0"/>
              <a:t>发泄不满情绪的心理</a:t>
            </a:r>
            <a:endParaRPr lang="zh-CN" altLang="zh-CN" dirty="0"/>
          </a:p>
          <a:p>
            <a:pPr marL="0" indent="0">
              <a:lnSpc>
                <a:spcPct val="150000"/>
              </a:lnSpc>
              <a:buNone/>
            </a:pPr>
            <a:r>
              <a:rPr lang="en-US" altLang="zh-CN" dirty="0"/>
              <a:t>(</a:t>
            </a:r>
            <a:r>
              <a:rPr lang="zh-CN" altLang="zh-CN" dirty="0"/>
              <a:t>五</a:t>
            </a:r>
            <a:r>
              <a:rPr lang="en-US" altLang="zh-CN" dirty="0"/>
              <a:t>)</a:t>
            </a:r>
            <a:r>
              <a:rPr lang="zh-CN" altLang="zh-CN" dirty="0"/>
              <a:t>和他人交流投诉经历的心理</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三、消费者投诉的沟通与处理</a:t>
            </a:r>
            <a:endParaRPr lang="zh-CN" altLang="zh-CN" dirty="0"/>
          </a:p>
          <a:p>
            <a:pPr marL="0" indent="0">
              <a:buNone/>
            </a:pPr>
            <a:r>
              <a:rPr lang="en-US" altLang="zh-CN" dirty="0"/>
              <a:t>        </a:t>
            </a:r>
            <a:r>
              <a:rPr lang="zh-CN" altLang="zh-CN" dirty="0"/>
              <a:t>处理好消费者的抱怨</a:t>
            </a:r>
            <a:r>
              <a:rPr lang="en-US" altLang="zh-CN" dirty="0"/>
              <a:t>∶</a:t>
            </a:r>
            <a:r>
              <a:rPr lang="zh-CN" altLang="zh-CN" dirty="0"/>
              <a:t>提高消费者的满意程度</a:t>
            </a:r>
            <a:r>
              <a:rPr lang="en-US" altLang="zh-CN" dirty="0"/>
              <a:t>=</a:t>
            </a:r>
            <a:r>
              <a:rPr lang="zh-CN" altLang="zh-CN" dirty="0"/>
              <a:t>增强消费者的认牌购买倾向</a:t>
            </a:r>
            <a:r>
              <a:rPr lang="en-US" altLang="zh-CN" dirty="0"/>
              <a:t>∶</a:t>
            </a:r>
            <a:r>
              <a:rPr lang="zh-CN" altLang="zh-CN" dirty="0"/>
              <a:t>丰厚利润</a:t>
            </a:r>
            <a:endParaRPr lang="zh-CN" altLang="zh-CN" dirty="0"/>
          </a:p>
          <a:p>
            <a:pPr marL="0" indent="0">
              <a:buNone/>
            </a:pPr>
            <a:r>
              <a:rPr lang="en-US" altLang="zh-CN" dirty="0"/>
              <a:t>(</a:t>
            </a:r>
            <a:r>
              <a:rPr lang="zh-CN" altLang="zh-CN" dirty="0"/>
              <a:t>一</a:t>
            </a:r>
            <a:r>
              <a:rPr lang="en-US" altLang="zh-CN" dirty="0"/>
              <a:t>)</a:t>
            </a:r>
            <a:r>
              <a:rPr lang="zh-CN" altLang="zh-CN" dirty="0"/>
              <a:t>分析消费者抱怨产生的原因</a:t>
            </a:r>
            <a:endParaRPr lang="zh-CN" altLang="zh-CN" dirty="0"/>
          </a:p>
          <a:p>
            <a:pPr marL="0" indent="0">
              <a:buNone/>
            </a:pPr>
            <a:r>
              <a:rPr lang="zh-CN" altLang="zh-CN" dirty="0"/>
              <a:t>　　消费者产生抱怨的原因有多方面</a:t>
            </a:r>
            <a:r>
              <a:rPr lang="en-US" altLang="zh-CN" dirty="0"/>
              <a:t>,</a:t>
            </a:r>
            <a:r>
              <a:rPr lang="zh-CN" altLang="zh-CN" dirty="0"/>
              <a:t>一般来说</a:t>
            </a:r>
            <a:r>
              <a:rPr lang="en-US" altLang="zh-CN" dirty="0"/>
              <a:t>,</a:t>
            </a:r>
            <a:r>
              <a:rPr lang="zh-CN" altLang="zh-CN" dirty="0"/>
              <a:t>多是因为营销人员对消费者不尊重、态度不好、疏于说明、工作不负责任而导致客户的不满</a:t>
            </a:r>
            <a:r>
              <a:rPr lang="en-US" altLang="zh-CN" dirty="0"/>
              <a:t>,</a:t>
            </a:r>
            <a:r>
              <a:rPr lang="zh-CN" altLang="zh-CN" dirty="0"/>
              <a:t>也可能是由于消费者错觉或误解所导致的购买</a:t>
            </a:r>
            <a:r>
              <a:rPr lang="en-US" altLang="zh-CN" dirty="0"/>
              <a:t>,</a:t>
            </a:r>
            <a:r>
              <a:rPr lang="zh-CN" altLang="zh-CN" dirty="0"/>
              <a:t>或者是卖方在手续上的错误</a:t>
            </a:r>
            <a:r>
              <a:rPr lang="en-US" altLang="zh-CN" dirty="0"/>
              <a:t>,</a:t>
            </a:r>
            <a:r>
              <a:rPr lang="zh-CN" altLang="zh-CN" dirty="0"/>
              <a:t>或者是产品质量上存在缺陷</a:t>
            </a:r>
            <a:r>
              <a:rPr lang="en-US" altLang="zh-CN" dirty="0"/>
              <a:t>,</a:t>
            </a:r>
            <a:r>
              <a:rPr lang="zh-CN" altLang="zh-CN" dirty="0"/>
              <a:t>也可能是消费者的不习惯、不注意或期望太高。准确分析抱怨产生的原因</a:t>
            </a:r>
            <a:r>
              <a:rPr lang="en-US" altLang="zh-CN" dirty="0"/>
              <a:t>,</a:t>
            </a:r>
            <a:r>
              <a:rPr lang="zh-CN" altLang="zh-CN" dirty="0"/>
              <a:t>将有助于与消费者沟通和解决问题。</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处理消费者投诉的方法</a:t>
            </a:r>
            <a:endParaRPr lang="zh-CN" altLang="zh-CN" dirty="0"/>
          </a:p>
          <a:p>
            <a:pPr marL="0" indent="0">
              <a:buNone/>
            </a:pPr>
            <a:r>
              <a:rPr lang="zh-CN" altLang="zh-CN" dirty="0"/>
              <a:t>　　</a:t>
            </a:r>
            <a:r>
              <a:rPr lang="en-US" altLang="zh-CN" dirty="0"/>
              <a:t>(1)</a:t>
            </a:r>
            <a:r>
              <a:rPr lang="zh-CN" altLang="zh-CN" dirty="0"/>
              <a:t>绝对避免辩解</a:t>
            </a:r>
            <a:r>
              <a:rPr lang="en-US" altLang="zh-CN" dirty="0"/>
              <a:t>,</a:t>
            </a:r>
            <a:r>
              <a:rPr lang="zh-CN" altLang="zh-CN" dirty="0"/>
              <a:t>立即向消费者道歉。要先向消费者道歉</a:t>
            </a:r>
            <a:r>
              <a:rPr lang="en-US" altLang="zh-CN" dirty="0"/>
              <a:t>,</a:t>
            </a:r>
            <a:r>
              <a:rPr lang="zh-CN" altLang="zh-CN" dirty="0"/>
              <a:t>如果营销人员急急忙忙打断消费者的话为自己辩解</a:t>
            </a:r>
            <a:r>
              <a:rPr lang="en-US" altLang="zh-CN" dirty="0"/>
              <a:t>,</a:t>
            </a:r>
            <a:r>
              <a:rPr lang="zh-CN" altLang="zh-CN" dirty="0"/>
              <a:t>无疑是火上浇油。可以对消费者说</a:t>
            </a:r>
            <a:r>
              <a:rPr lang="en-US" altLang="zh-CN" dirty="0"/>
              <a:t>:</a:t>
            </a:r>
            <a:r>
              <a:rPr lang="zh-CN" altLang="zh-CN" dirty="0"/>
              <a:t>“感谢您提出意见。我们一向很重视自己的信誉。发生您所说的事情</a:t>
            </a:r>
            <a:r>
              <a:rPr lang="en-US" altLang="zh-CN" dirty="0"/>
              <a:t>,</a:t>
            </a:r>
            <a:r>
              <a:rPr lang="zh-CN" altLang="zh-CN" dirty="0"/>
              <a:t>我们深感遗憾</a:t>
            </a:r>
            <a:r>
              <a:rPr lang="en-US" altLang="zh-CN" dirty="0"/>
              <a:t>,</a:t>
            </a:r>
            <a:r>
              <a:rPr lang="zh-CN" altLang="zh-CN" dirty="0"/>
              <a:t>我们一定要了解清楚</a:t>
            </a:r>
            <a:r>
              <a:rPr lang="en-US" altLang="zh-CN" dirty="0"/>
              <a:t>,</a:t>
            </a:r>
            <a:r>
              <a:rPr lang="zh-CN" altLang="zh-CN" dirty="0"/>
              <a:t>加以改正。”</a:t>
            </a:r>
            <a:endParaRPr lang="zh-CN" altLang="zh-CN" dirty="0"/>
          </a:p>
          <a:p>
            <a:pPr marL="0" indent="0">
              <a:buNone/>
            </a:pPr>
            <a:r>
              <a:rPr lang="zh-CN" altLang="zh-CN" dirty="0"/>
              <a:t>　　</a:t>
            </a:r>
            <a:r>
              <a:rPr lang="en-US" altLang="zh-CN" dirty="0"/>
              <a:t>(2)</a:t>
            </a:r>
            <a:r>
              <a:rPr lang="zh-CN" altLang="zh-CN" dirty="0"/>
              <a:t>用心聆听消费者的意见直到最后一句</a:t>
            </a:r>
            <a:r>
              <a:rPr lang="en-US" altLang="zh-CN" dirty="0"/>
              <a:t>,</a:t>
            </a:r>
            <a:r>
              <a:rPr lang="zh-CN" altLang="zh-CN" dirty="0"/>
              <a:t>不要打断对方的话。即便消费者的言语用词不当</a:t>
            </a:r>
            <a:r>
              <a:rPr lang="en-US" altLang="zh-CN" dirty="0"/>
              <a:t>,</a:t>
            </a:r>
            <a:r>
              <a:rPr lang="zh-CN" altLang="zh-CN" dirty="0"/>
              <a:t>也不要说出来</a:t>
            </a:r>
            <a:r>
              <a:rPr lang="en-US" altLang="zh-CN" dirty="0"/>
              <a:t>,</a:t>
            </a:r>
            <a:r>
              <a:rPr lang="zh-CN" altLang="zh-CN" dirty="0"/>
              <a:t>要等他说完以后再以诚恳的态度加以说明</a:t>
            </a:r>
            <a:r>
              <a:rPr lang="en-US" altLang="zh-CN" dirty="0"/>
              <a:t>,</a:t>
            </a:r>
            <a:r>
              <a:rPr lang="zh-CN" altLang="zh-CN" dirty="0"/>
              <a:t>求得其谅解。</a:t>
            </a:r>
            <a:endParaRPr lang="zh-CN" altLang="zh-CN" dirty="0"/>
          </a:p>
          <a:p>
            <a:pPr marL="0" indent="0">
              <a:buNone/>
            </a:pPr>
            <a:r>
              <a:rPr lang="zh-CN" altLang="zh-CN" dirty="0"/>
              <a:t>　　</a:t>
            </a:r>
            <a:r>
              <a:rPr lang="en-US" altLang="zh-CN" dirty="0"/>
              <a:t>(3)</a:t>
            </a:r>
            <a:r>
              <a:rPr lang="zh-CN" altLang="zh-CN" dirty="0"/>
              <a:t>询问消费者提出抱怨的原因</a:t>
            </a:r>
            <a:r>
              <a:rPr lang="en-US" altLang="zh-CN" dirty="0"/>
              <a:t>,</a:t>
            </a:r>
            <a:r>
              <a:rPr lang="zh-CN" altLang="zh-CN" dirty="0"/>
              <a:t>并记录重点。对一些情绪激动的消费者</a:t>
            </a:r>
            <a:r>
              <a:rPr lang="en-US" altLang="zh-CN" dirty="0"/>
              <a:t>,</a:t>
            </a:r>
            <a:r>
              <a:rPr lang="zh-CN" altLang="zh-CN" dirty="0"/>
              <a:t>把他们的讲话记录下来</a:t>
            </a:r>
            <a:r>
              <a:rPr lang="en-US" altLang="zh-CN" dirty="0"/>
              <a:t>,</a:t>
            </a:r>
            <a:r>
              <a:rPr lang="zh-CN" altLang="zh-CN" dirty="0"/>
              <a:t>可以使其冷静下来。</a:t>
            </a:r>
            <a:endParaRPr lang="zh-CN" altLang="zh-CN" dirty="0"/>
          </a:p>
          <a:p>
            <a:pPr marL="0" indent="0">
              <a:buNone/>
            </a:pPr>
            <a:r>
              <a:rPr lang="zh-CN" altLang="zh-CN" dirty="0"/>
              <a:t>　　</a:t>
            </a:r>
            <a:r>
              <a:rPr lang="en-US" altLang="zh-CN" dirty="0"/>
              <a:t>(4)</a:t>
            </a:r>
            <a:r>
              <a:rPr lang="zh-CN" altLang="zh-CN" dirty="0"/>
              <a:t>迅速采取措施</a:t>
            </a:r>
            <a:r>
              <a:rPr lang="en-US" altLang="zh-CN" dirty="0"/>
              <a:t>,</a:t>
            </a:r>
            <a:r>
              <a:rPr lang="zh-CN" altLang="zh-CN" dirty="0"/>
              <a:t>解决问题</a:t>
            </a:r>
            <a:r>
              <a:rPr lang="en-US" altLang="zh-CN" dirty="0"/>
              <a:t>,</a:t>
            </a:r>
            <a:r>
              <a:rPr lang="zh-CN" altLang="zh-CN" dirty="0"/>
              <a:t>消除抱怨。如果同意消费者处理的意见</a:t>
            </a:r>
            <a:r>
              <a:rPr lang="en-US" altLang="zh-CN" dirty="0"/>
              <a:t>,</a:t>
            </a:r>
            <a:r>
              <a:rPr lang="zh-CN" altLang="zh-CN" dirty="0"/>
              <a:t>就要迅速、爽快地作出处理</a:t>
            </a:r>
            <a:r>
              <a:rPr lang="en-US" altLang="zh-CN" dirty="0"/>
              <a:t>,</a:t>
            </a:r>
            <a:r>
              <a:rPr lang="zh-CN" altLang="zh-CN" dirty="0"/>
              <a:t>不要有不甘愿的表现</a:t>
            </a:r>
            <a:r>
              <a:rPr lang="en-US" altLang="zh-CN" dirty="0"/>
              <a:t>,</a:t>
            </a:r>
            <a:r>
              <a:rPr lang="zh-CN" altLang="zh-CN" dirty="0"/>
              <a:t>更不能拖延。拖延处理抱怨的时间</a:t>
            </a:r>
            <a:r>
              <a:rPr lang="en-US" altLang="zh-CN" dirty="0"/>
              <a:t>,</a:t>
            </a:r>
            <a:r>
              <a:rPr lang="zh-CN" altLang="zh-CN" dirty="0"/>
              <a:t>是导致消费者产生新的抱怨的根源。要有勇气面对消费者的投诉与抱怨</a:t>
            </a:r>
            <a:r>
              <a:rPr lang="en-US" altLang="zh-CN" dirty="0"/>
              <a:t>,</a:t>
            </a:r>
            <a:r>
              <a:rPr lang="zh-CN" altLang="zh-CN" dirty="0"/>
              <a:t>积极加以处理</a:t>
            </a:r>
            <a:r>
              <a:rPr lang="en-US" altLang="zh-CN" dirty="0"/>
              <a:t>,</a:t>
            </a:r>
            <a:r>
              <a:rPr lang="zh-CN" altLang="zh-CN" dirty="0"/>
              <a:t>这也是赢得消费者信任的最好方式。</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处理消费者投诉的技巧</a:t>
            </a:r>
            <a:endParaRPr lang="zh-CN" altLang="zh-CN" dirty="0"/>
          </a:p>
          <a:p>
            <a:pPr marL="0" indent="0">
              <a:buNone/>
            </a:pPr>
            <a:r>
              <a:rPr lang="zh-CN" altLang="zh-CN" dirty="0"/>
              <a:t>　　</a:t>
            </a:r>
            <a:r>
              <a:rPr lang="en-US" altLang="zh-CN" dirty="0"/>
              <a:t>(1)</a:t>
            </a:r>
            <a:r>
              <a:rPr lang="zh-CN" altLang="zh-CN" dirty="0"/>
              <a:t>感谢消费者的投诉</a:t>
            </a:r>
            <a:r>
              <a:rPr lang="en-US" altLang="zh-CN" dirty="0"/>
              <a:t>;</a:t>
            </a:r>
            <a:r>
              <a:rPr lang="zh-CN" altLang="zh-CN" dirty="0"/>
              <a:t>仔细聆听</a:t>
            </a:r>
            <a:r>
              <a:rPr lang="en-US" altLang="zh-CN" dirty="0"/>
              <a:t>,</a:t>
            </a:r>
            <a:r>
              <a:rPr lang="zh-CN" altLang="zh-CN" dirty="0"/>
              <a:t>找出投诉的问题所在</a:t>
            </a:r>
            <a:r>
              <a:rPr lang="en-US" altLang="zh-CN" dirty="0"/>
              <a:t>;</a:t>
            </a:r>
            <a:r>
              <a:rPr lang="zh-CN" altLang="zh-CN" dirty="0"/>
              <a:t>表示同情</a:t>
            </a:r>
            <a:r>
              <a:rPr lang="en-US" altLang="zh-CN" dirty="0"/>
              <a:t>,</a:t>
            </a:r>
            <a:r>
              <a:rPr lang="zh-CN" altLang="zh-CN" dirty="0"/>
              <a:t>绝不争辩。</a:t>
            </a:r>
            <a:endParaRPr lang="zh-CN" altLang="zh-CN" dirty="0"/>
          </a:p>
          <a:p>
            <a:pPr marL="0" indent="0">
              <a:buNone/>
            </a:pPr>
            <a:r>
              <a:rPr lang="zh-CN" altLang="zh-CN" dirty="0"/>
              <a:t>　　</a:t>
            </a:r>
            <a:r>
              <a:rPr lang="en-US" altLang="zh-CN" dirty="0"/>
              <a:t>(2)</a:t>
            </a:r>
            <a:r>
              <a:rPr lang="zh-CN" altLang="zh-CN" dirty="0"/>
              <a:t>对消费者投诉问题的回应一定要迅速</a:t>
            </a:r>
            <a:r>
              <a:rPr lang="en-US" altLang="zh-CN" dirty="0"/>
              <a:t>,</a:t>
            </a:r>
            <a:r>
              <a:rPr lang="zh-CN" altLang="zh-CN" dirty="0"/>
              <a:t>正视消费者的问题</a:t>
            </a:r>
            <a:r>
              <a:rPr lang="en-US" altLang="zh-CN" dirty="0"/>
              <a:t>,</a:t>
            </a:r>
            <a:r>
              <a:rPr lang="zh-CN" altLang="zh-CN" dirty="0"/>
              <a:t>不回避问题。销售部门在接到消费者以电信或书面方式投诉的通知时</a:t>
            </a:r>
            <a:r>
              <a:rPr lang="en-US" altLang="zh-CN" dirty="0"/>
              <a:t>,</a:t>
            </a:r>
            <a:r>
              <a:rPr lang="zh-CN" altLang="zh-CN" dirty="0"/>
              <a:t>采取登记事由并以最快的时间由经办人到现场取证核实。如有必要</a:t>
            </a:r>
            <a:r>
              <a:rPr lang="en-US" altLang="zh-CN" dirty="0"/>
              <a:t>,</a:t>
            </a:r>
            <a:r>
              <a:rPr lang="zh-CN" altLang="zh-CN" dirty="0"/>
              <a:t>可以让消费者接触到主管。</a:t>
            </a:r>
            <a:endParaRPr lang="zh-CN" altLang="zh-CN" dirty="0"/>
          </a:p>
          <a:p>
            <a:pPr marL="0" indent="0">
              <a:buNone/>
            </a:pPr>
            <a:r>
              <a:rPr lang="zh-CN" altLang="zh-CN" dirty="0"/>
              <a:t>　　</a:t>
            </a:r>
            <a:r>
              <a:rPr lang="en-US" altLang="zh-CN" dirty="0"/>
              <a:t>(3)</a:t>
            </a:r>
            <a:r>
              <a:rPr lang="zh-CN" altLang="zh-CN" dirty="0"/>
              <a:t>搜集资料</a:t>
            </a:r>
            <a:r>
              <a:rPr lang="en-US" altLang="zh-CN" dirty="0"/>
              <a:t>,</a:t>
            </a:r>
            <a:r>
              <a:rPr lang="zh-CN" altLang="zh-CN" dirty="0"/>
              <a:t>找到事实</a:t>
            </a:r>
            <a:r>
              <a:rPr lang="en-US" altLang="zh-CN" dirty="0"/>
              <a:t>,</a:t>
            </a:r>
            <a:r>
              <a:rPr lang="zh-CN" altLang="zh-CN" dirty="0"/>
              <a:t>汲取教训</a:t>
            </a:r>
            <a:r>
              <a:rPr lang="en-US" altLang="zh-CN" dirty="0"/>
              <a:t>,</a:t>
            </a:r>
            <a:r>
              <a:rPr lang="zh-CN" altLang="zh-CN" dirty="0"/>
              <a:t>立即改正。尊重客观事实</a:t>
            </a:r>
            <a:r>
              <a:rPr lang="en-US" altLang="zh-CN" dirty="0"/>
              <a:t>,</a:t>
            </a:r>
            <a:r>
              <a:rPr lang="zh-CN" altLang="zh-CN" dirty="0"/>
              <a:t>对消费者投诉进行多方面的调查和区分</a:t>
            </a:r>
            <a:r>
              <a:rPr lang="en-US" altLang="zh-CN" dirty="0"/>
              <a:t>,</a:t>
            </a:r>
            <a:r>
              <a:rPr lang="zh-CN" altLang="zh-CN" dirty="0"/>
              <a:t>确因销售方原因给消费者造成的直接或间接损失</a:t>
            </a:r>
            <a:r>
              <a:rPr lang="en-US" altLang="zh-CN" dirty="0"/>
              <a:t>,</a:t>
            </a:r>
            <a:r>
              <a:rPr lang="zh-CN" altLang="zh-CN" dirty="0"/>
              <a:t>要根据具体情况按约定进行果断赔偿。</a:t>
            </a:r>
            <a:endParaRPr lang="zh-CN" altLang="zh-CN" dirty="0"/>
          </a:p>
          <a:p>
            <a:pPr marL="0" indent="0">
              <a:buNone/>
            </a:pPr>
            <a:r>
              <a:rPr lang="zh-CN" altLang="zh-CN" dirty="0"/>
              <a:t>　　</a:t>
            </a:r>
            <a:r>
              <a:rPr lang="en-US" altLang="zh-CN" dirty="0"/>
              <a:t>(4)</a:t>
            </a:r>
            <a:r>
              <a:rPr lang="zh-CN" altLang="zh-CN" dirty="0"/>
              <a:t>既成事实的赔偿一般是在双方友好协商的基础上达成共识。征求消费者的意见</a:t>
            </a:r>
            <a:r>
              <a:rPr lang="en-US" altLang="zh-CN" dirty="0"/>
              <a:t>,</a:t>
            </a:r>
            <a:r>
              <a:rPr lang="zh-CN" altLang="zh-CN" dirty="0"/>
              <a:t>提供补偿的措施与方法</a:t>
            </a:r>
            <a:r>
              <a:rPr lang="en-US" altLang="zh-CN" dirty="0"/>
              <a:t>,</a:t>
            </a:r>
            <a:r>
              <a:rPr lang="zh-CN" altLang="zh-CN" dirty="0"/>
              <a:t>并立即采取补偿行动。在表述理由时</a:t>
            </a:r>
            <a:r>
              <a:rPr lang="en-US" altLang="zh-CN" dirty="0"/>
              <a:t>,</a:t>
            </a:r>
            <a:r>
              <a:rPr lang="zh-CN" altLang="zh-CN" dirty="0"/>
              <a:t>要不卑不亢</a:t>
            </a:r>
            <a:r>
              <a:rPr lang="en-US" altLang="zh-CN" dirty="0"/>
              <a:t>,</a:t>
            </a:r>
            <a:r>
              <a:rPr lang="zh-CN" altLang="zh-CN" dirty="0"/>
              <a:t>不要因拒绝了对方的过分要求而怕业务受到影响。</a:t>
            </a:r>
            <a:endParaRPr lang="zh-CN" altLang="zh-CN" dirty="0"/>
          </a:p>
          <a:p>
            <a:pPr marL="0" indent="0">
              <a:buNone/>
            </a:pPr>
            <a:r>
              <a:rPr lang="zh-CN" altLang="zh-CN" dirty="0"/>
              <a:t>　　</a:t>
            </a:r>
            <a:r>
              <a:rPr lang="en-US" altLang="zh-CN" dirty="0"/>
              <a:t>(5)</a:t>
            </a:r>
            <a:r>
              <a:rPr lang="zh-CN" altLang="zh-CN" dirty="0"/>
              <a:t>建立完整的消费者投诉处理的流程与记录。设立专门独立权威的处理消费者投诉的售后服务机构</a:t>
            </a:r>
            <a:r>
              <a:rPr lang="en-US" altLang="zh-CN" dirty="0"/>
              <a:t>,</a:t>
            </a:r>
            <a:r>
              <a:rPr lang="zh-CN" altLang="zh-CN" dirty="0"/>
              <a:t>有利于加强问题的处理力度。</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第一节　销售服务心理功能</a:t>
            </a:r>
            <a:endParaRPr lang="zh-CN" altLang="zh-CN" dirty="0"/>
          </a:p>
        </p:txBody>
      </p:sp>
      <p:sp>
        <p:nvSpPr>
          <p:cNvPr id="3" name="内容占位符 2"/>
          <p:cNvSpPr>
            <a:spLocks noGrp="1"/>
          </p:cNvSpPr>
          <p:nvPr>
            <p:ph idx="1"/>
          </p:nvPr>
        </p:nvSpPr>
        <p:spPr/>
        <p:txBody>
          <a:bodyPr>
            <a:normAutofit fontScale="92500"/>
          </a:bodyPr>
          <a:lstStyle/>
          <a:p>
            <a:pPr marL="0" indent="0">
              <a:buNone/>
            </a:pPr>
            <a:r>
              <a:rPr lang="zh-CN" altLang="zh-CN" dirty="0"/>
              <a:t>一、销售服务的特点与心理效应</a:t>
            </a:r>
            <a:endParaRPr lang="zh-CN" altLang="zh-CN" dirty="0"/>
          </a:p>
          <a:p>
            <a:pPr marL="0" indent="0">
              <a:buNone/>
            </a:pPr>
            <a:r>
              <a:rPr lang="en-US" altLang="zh-CN" dirty="0"/>
              <a:t>(</a:t>
            </a:r>
            <a:r>
              <a:rPr lang="zh-CN" altLang="zh-CN" dirty="0"/>
              <a:t>一</a:t>
            </a:r>
            <a:r>
              <a:rPr lang="en-US" altLang="zh-CN" dirty="0"/>
              <a:t>)</a:t>
            </a:r>
            <a:r>
              <a:rPr lang="zh-CN" altLang="zh-CN" dirty="0"/>
              <a:t>销售服务的特点</a:t>
            </a:r>
            <a:endParaRPr lang="zh-CN" altLang="zh-CN" dirty="0"/>
          </a:p>
          <a:p>
            <a:pPr marL="0" indent="0">
              <a:buNone/>
            </a:pPr>
            <a:r>
              <a:rPr lang="zh-CN" altLang="zh-CN" dirty="0"/>
              <a:t>　　销售服务活动中</a:t>
            </a:r>
            <a:r>
              <a:rPr lang="en-US" altLang="zh-CN" dirty="0"/>
              <a:t>,</a:t>
            </a:r>
            <a:r>
              <a:rPr lang="zh-CN" altLang="zh-CN" dirty="0"/>
              <a:t>营销人员与消费者的关系本应该是对等的</a:t>
            </a:r>
            <a:r>
              <a:rPr lang="en-US" altLang="zh-CN" dirty="0"/>
              <a:t>,</a:t>
            </a:r>
            <a:r>
              <a:rPr lang="zh-CN" altLang="zh-CN" dirty="0"/>
              <a:t>但由于营销人员的特定角色以及消费者所处的特定地位</a:t>
            </a:r>
            <a:r>
              <a:rPr lang="en-US" altLang="zh-CN" dirty="0"/>
              <a:t>,</a:t>
            </a:r>
            <a:r>
              <a:rPr lang="zh-CN" altLang="zh-CN" dirty="0"/>
              <a:t>在双方的交往过程中二者的关系却又是迥然不同的</a:t>
            </a:r>
            <a:r>
              <a:rPr lang="en-US" altLang="zh-CN" dirty="0"/>
              <a:t>,</a:t>
            </a:r>
            <a:r>
              <a:rPr lang="zh-CN" altLang="zh-CN" dirty="0"/>
              <a:t>由此决定了销售服务活动具有一系列的特点</a:t>
            </a:r>
            <a:r>
              <a:rPr lang="en-US" altLang="zh-CN" dirty="0"/>
              <a:t>,</a:t>
            </a:r>
            <a:r>
              <a:rPr lang="zh-CN" altLang="zh-CN" dirty="0"/>
              <a:t>具体表现为以下几个方面</a:t>
            </a:r>
            <a:r>
              <a:rPr lang="en-US" altLang="zh-CN" dirty="0"/>
              <a:t>:</a:t>
            </a:r>
            <a:endParaRPr lang="zh-CN" altLang="zh-CN" dirty="0"/>
          </a:p>
          <a:p>
            <a:pPr marL="0" indent="0">
              <a:buNone/>
            </a:pPr>
            <a:r>
              <a:rPr lang="zh-CN" altLang="zh-CN" dirty="0"/>
              <a:t>　　</a:t>
            </a:r>
            <a:r>
              <a:rPr lang="en-US" altLang="zh-CN" dirty="0"/>
              <a:t>1.</a:t>
            </a:r>
            <a:r>
              <a:rPr lang="zh-CN" altLang="zh-CN" dirty="0"/>
              <a:t>服务性</a:t>
            </a:r>
            <a:endParaRPr lang="zh-CN" altLang="zh-CN" dirty="0"/>
          </a:p>
          <a:p>
            <a:pPr marL="0" indent="0">
              <a:buNone/>
            </a:pPr>
            <a:r>
              <a:rPr lang="zh-CN" altLang="zh-CN" dirty="0"/>
              <a:t>　　</a:t>
            </a:r>
            <a:r>
              <a:rPr lang="en-US" altLang="zh-CN" dirty="0"/>
              <a:t>2.</a:t>
            </a:r>
            <a:r>
              <a:rPr lang="zh-CN" altLang="zh-CN" dirty="0"/>
              <a:t>短暂性</a:t>
            </a:r>
            <a:endParaRPr lang="zh-CN" altLang="zh-CN" dirty="0"/>
          </a:p>
          <a:p>
            <a:pPr marL="0" indent="0">
              <a:buNone/>
            </a:pPr>
            <a:r>
              <a:rPr lang="zh-CN" altLang="zh-CN" dirty="0"/>
              <a:t>　　</a:t>
            </a:r>
            <a:r>
              <a:rPr lang="en-US" altLang="zh-CN" dirty="0"/>
              <a:t>3.</a:t>
            </a:r>
            <a:r>
              <a:rPr lang="zh-CN" altLang="zh-CN" dirty="0"/>
              <a:t>主导性</a:t>
            </a:r>
            <a:endParaRPr lang="zh-CN" altLang="zh-CN" dirty="0"/>
          </a:p>
          <a:p>
            <a:pPr marL="0" indent="0">
              <a:buNone/>
            </a:pPr>
            <a:r>
              <a:rPr lang="zh-CN" altLang="zh-CN" dirty="0"/>
              <a:t>　　</a:t>
            </a:r>
            <a:r>
              <a:rPr lang="en-US" altLang="zh-CN" dirty="0"/>
              <a:t>4.</a:t>
            </a:r>
            <a:r>
              <a:rPr lang="zh-CN" altLang="zh-CN" dirty="0"/>
              <a:t>不对等性</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688632"/>
          </a:xfrm>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销售服务的心理效应</a:t>
            </a:r>
            <a:endParaRPr lang="zh-CN" altLang="zh-CN" dirty="0"/>
          </a:p>
          <a:p>
            <a:pPr marL="0" indent="0">
              <a:buNone/>
            </a:pPr>
            <a:r>
              <a:rPr lang="zh-CN" altLang="zh-CN" dirty="0"/>
              <a:t>　　在销售服务中</a:t>
            </a:r>
            <a:r>
              <a:rPr lang="en-US" altLang="zh-CN" dirty="0"/>
              <a:t>,</a:t>
            </a:r>
            <a:r>
              <a:rPr lang="zh-CN" altLang="zh-CN" dirty="0"/>
              <a:t>营销人员与消费者的关系是一种双方相互作用的人际知觉关系</a:t>
            </a:r>
            <a:r>
              <a:rPr lang="en-US" altLang="zh-CN" dirty="0"/>
              <a:t>,</a:t>
            </a:r>
            <a:r>
              <a:rPr lang="zh-CN" altLang="zh-CN" dirty="0"/>
              <a:t>营销人员的主体形象对消费者的行为和心理将产生一定的影响。这种影响作用所产生的心理效应表现在以下几个方面</a:t>
            </a:r>
            <a:r>
              <a:rPr lang="en-US" altLang="zh-CN" dirty="0"/>
              <a:t>:</a:t>
            </a:r>
            <a:endParaRPr lang="zh-CN" altLang="zh-CN" dirty="0"/>
          </a:p>
          <a:p>
            <a:pPr marL="0" indent="0">
              <a:buNone/>
            </a:pPr>
            <a:r>
              <a:rPr lang="zh-CN" altLang="zh-CN" dirty="0"/>
              <a:t>　　</a:t>
            </a:r>
            <a:r>
              <a:rPr lang="en-US" altLang="zh-CN" dirty="0"/>
              <a:t>1.</a:t>
            </a:r>
            <a:r>
              <a:rPr lang="zh-CN" altLang="zh-CN" dirty="0"/>
              <a:t>首因效应</a:t>
            </a:r>
            <a:endParaRPr lang="zh-CN" altLang="zh-CN" dirty="0"/>
          </a:p>
          <a:p>
            <a:pPr marL="0" indent="0">
              <a:buNone/>
            </a:pPr>
            <a:r>
              <a:rPr lang="zh-CN" altLang="zh-CN" dirty="0"/>
              <a:t>　　首因效应又称优先效应</a:t>
            </a:r>
            <a:r>
              <a:rPr lang="en-US" altLang="zh-CN" dirty="0"/>
              <a:t>,</a:t>
            </a:r>
            <a:r>
              <a:rPr lang="zh-CN" altLang="zh-CN" dirty="0"/>
              <a:t>是指在某个行为过程中</a:t>
            </a:r>
            <a:r>
              <a:rPr lang="en-US" altLang="zh-CN" dirty="0"/>
              <a:t>,</a:t>
            </a:r>
            <a:r>
              <a:rPr lang="zh-CN" altLang="zh-CN" dirty="0"/>
              <a:t>最先接触到的事物给人留下的印象和强烈影响</a:t>
            </a:r>
            <a:r>
              <a:rPr lang="en-US" altLang="zh-CN" dirty="0"/>
              <a:t>,</a:t>
            </a:r>
            <a:r>
              <a:rPr lang="zh-CN" altLang="zh-CN" dirty="0"/>
              <a:t>也称第一印象</a:t>
            </a:r>
            <a:r>
              <a:rPr lang="en-US" altLang="zh-CN" dirty="0"/>
              <a:t>,</a:t>
            </a:r>
            <a:r>
              <a:rPr lang="zh-CN" altLang="zh-CN" dirty="0"/>
              <a:t>是先入为主的效应。</a:t>
            </a:r>
            <a:endParaRPr lang="zh-CN" altLang="zh-CN" dirty="0"/>
          </a:p>
          <a:p>
            <a:pPr marL="0" indent="0">
              <a:buNone/>
            </a:pPr>
            <a:r>
              <a:rPr lang="zh-CN" altLang="zh-CN" dirty="0"/>
              <a:t>　　</a:t>
            </a:r>
            <a:r>
              <a:rPr lang="en-US" altLang="zh-CN" dirty="0"/>
              <a:t>2.</a:t>
            </a:r>
            <a:r>
              <a:rPr lang="zh-CN" altLang="zh-CN" dirty="0"/>
              <a:t>近因效应</a:t>
            </a:r>
            <a:endParaRPr lang="zh-CN" altLang="zh-CN" dirty="0"/>
          </a:p>
          <a:p>
            <a:pPr marL="0" indent="0">
              <a:buNone/>
            </a:pPr>
            <a:r>
              <a:rPr lang="zh-CN" altLang="zh-CN" dirty="0"/>
              <a:t>　　近因效应是指在某一行为过程中</a:t>
            </a:r>
            <a:r>
              <a:rPr lang="en-US" altLang="zh-CN" dirty="0"/>
              <a:t>,</a:t>
            </a:r>
            <a:r>
              <a:rPr lang="zh-CN" altLang="zh-CN" dirty="0"/>
              <a:t>最后接触到的事物给人留下的印象和影响。</a:t>
            </a:r>
            <a:endParaRPr lang="zh-CN" altLang="zh-CN" dirty="0"/>
          </a:p>
          <a:p>
            <a:pPr marL="0" indent="0">
              <a:buNone/>
            </a:pPr>
            <a:r>
              <a:rPr lang="zh-CN" altLang="zh-CN" dirty="0"/>
              <a:t>　　</a:t>
            </a:r>
            <a:r>
              <a:rPr lang="en-US" altLang="zh-CN" dirty="0"/>
              <a:t>3.</a:t>
            </a:r>
            <a:r>
              <a:rPr lang="zh-CN" altLang="zh-CN" dirty="0"/>
              <a:t>晕轮效应</a:t>
            </a:r>
            <a:endParaRPr lang="zh-CN" altLang="zh-CN" dirty="0"/>
          </a:p>
          <a:p>
            <a:pPr marL="0" indent="0">
              <a:buNone/>
            </a:pPr>
            <a:r>
              <a:rPr lang="zh-CN" altLang="zh-CN" dirty="0"/>
              <a:t>　　晕轮效应也称光环效应或印象扩散效应</a:t>
            </a:r>
            <a:r>
              <a:rPr lang="en-US" altLang="zh-CN" dirty="0"/>
              <a:t>,</a:t>
            </a:r>
            <a:r>
              <a:rPr lang="zh-CN" altLang="zh-CN" dirty="0"/>
              <a:t>是指人们在观察事物时</a:t>
            </a:r>
            <a:r>
              <a:rPr lang="en-US" altLang="zh-CN" dirty="0"/>
              <a:t>,</a:t>
            </a:r>
            <a:r>
              <a:rPr lang="zh-CN" altLang="zh-CN" dirty="0"/>
              <a:t>由于事物所具有的某些特征从观察者的角度来看非常突出</a:t>
            </a:r>
            <a:r>
              <a:rPr lang="en-US" altLang="zh-CN" dirty="0"/>
              <a:t>,</a:t>
            </a:r>
            <a:r>
              <a:rPr lang="zh-CN" altLang="zh-CN" dirty="0"/>
              <a:t>使他们产生了清晰、明显的知觉</a:t>
            </a:r>
            <a:r>
              <a:rPr lang="en-US" altLang="zh-CN" dirty="0"/>
              <a:t>,</a:t>
            </a:r>
            <a:r>
              <a:rPr lang="zh-CN" altLang="zh-CN" dirty="0"/>
              <a:t>由此掩盖了对该事物其他特征的知觉</a:t>
            </a:r>
            <a:r>
              <a:rPr lang="en-US" altLang="zh-CN" dirty="0"/>
              <a:t>,</a:t>
            </a:r>
            <a:r>
              <a:rPr lang="zh-CN" altLang="zh-CN" dirty="0"/>
              <a:t>从而产生了美化或丑化对象的印象。</a:t>
            </a:r>
            <a:endParaRPr lang="zh-CN" altLang="zh-CN" dirty="0"/>
          </a:p>
          <a:p>
            <a:pPr marL="0" indent="0">
              <a:buNone/>
            </a:pPr>
            <a:r>
              <a:rPr lang="zh-CN" altLang="zh-CN" dirty="0"/>
              <a:t>　　</a:t>
            </a:r>
            <a:r>
              <a:rPr lang="en-US" altLang="zh-CN" dirty="0"/>
              <a:t>4.</a:t>
            </a:r>
            <a:r>
              <a:rPr lang="zh-CN" altLang="zh-CN" dirty="0"/>
              <a:t>定式效应</a:t>
            </a:r>
            <a:endParaRPr lang="zh-CN" altLang="zh-CN" dirty="0"/>
          </a:p>
          <a:p>
            <a:pPr marL="0" indent="0">
              <a:buNone/>
            </a:pPr>
            <a:r>
              <a:rPr lang="zh-CN" altLang="zh-CN" dirty="0"/>
              <a:t>　　定式效应是指人们在社会知觉中</a:t>
            </a:r>
            <a:r>
              <a:rPr lang="en-US" altLang="zh-CN" dirty="0"/>
              <a:t>,</a:t>
            </a:r>
            <a:r>
              <a:rPr lang="zh-CN" altLang="zh-CN" dirty="0"/>
              <a:t>常受以前经验模式的影响</a:t>
            </a:r>
            <a:r>
              <a:rPr lang="en-US" altLang="zh-CN" dirty="0"/>
              <a:t>,</a:t>
            </a:r>
            <a:r>
              <a:rPr lang="zh-CN" altLang="zh-CN" dirty="0"/>
              <a:t>产生一种不自觉的心理活动的准备状态</a:t>
            </a:r>
            <a:r>
              <a:rPr lang="en-US" altLang="zh-CN" dirty="0"/>
              <a:t>,</a:t>
            </a:r>
            <a:r>
              <a:rPr lang="zh-CN" altLang="zh-CN" dirty="0"/>
              <a:t>并在其头脑中形成固定、僵化、刻板的印象。</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a:bodyPr>
          <a:lstStyle/>
          <a:p>
            <a:pPr marL="0" indent="0">
              <a:buNone/>
            </a:pPr>
            <a:r>
              <a:rPr lang="zh-CN" altLang="zh-CN" dirty="0"/>
              <a:t>二、销售服务的原则</a:t>
            </a:r>
            <a:endParaRPr lang="zh-CN" altLang="zh-CN" dirty="0"/>
          </a:p>
          <a:p>
            <a:pPr marL="0" indent="0">
              <a:buNone/>
            </a:pPr>
            <a:r>
              <a:rPr lang="en-US" altLang="zh-CN" dirty="0"/>
              <a:t>(</a:t>
            </a:r>
            <a:r>
              <a:rPr lang="zh-CN" altLang="zh-CN" dirty="0"/>
              <a:t>一</a:t>
            </a:r>
            <a:r>
              <a:rPr lang="en-US" altLang="zh-CN" dirty="0"/>
              <a:t>)</a:t>
            </a:r>
            <a:r>
              <a:rPr lang="zh-CN" altLang="zh-CN" dirty="0"/>
              <a:t>一视同仁的原则</a:t>
            </a:r>
            <a:endParaRPr lang="zh-CN" altLang="zh-CN" dirty="0"/>
          </a:p>
          <a:p>
            <a:pPr marL="0" indent="0">
              <a:buNone/>
            </a:pPr>
            <a:r>
              <a:rPr lang="zh-CN" altLang="zh-CN" dirty="0"/>
              <a:t>　　所谓服务一视同仁</a:t>
            </a:r>
            <a:r>
              <a:rPr lang="en-US" altLang="zh-CN" dirty="0"/>
              <a:t>,</a:t>
            </a:r>
            <a:r>
              <a:rPr lang="zh-CN" altLang="zh-CN" dirty="0"/>
              <a:t>就是不管消费者是谁都同样热情对待。</a:t>
            </a:r>
            <a:endParaRPr lang="zh-CN" altLang="zh-CN" dirty="0"/>
          </a:p>
          <a:p>
            <a:pPr marL="0" indent="0">
              <a:buNone/>
            </a:pPr>
            <a:r>
              <a:rPr lang="en-US" altLang="zh-CN" dirty="0"/>
              <a:t>(</a:t>
            </a:r>
            <a:r>
              <a:rPr lang="zh-CN" altLang="zh-CN" dirty="0"/>
              <a:t>二</a:t>
            </a:r>
            <a:r>
              <a:rPr lang="en-US" altLang="zh-CN" dirty="0"/>
              <a:t>)</a:t>
            </a:r>
            <a:r>
              <a:rPr lang="zh-CN" altLang="zh-CN" dirty="0"/>
              <a:t>符合意愿的原则</a:t>
            </a:r>
            <a:endParaRPr lang="zh-CN" altLang="zh-CN" dirty="0"/>
          </a:p>
          <a:p>
            <a:pPr marL="0" indent="0">
              <a:buNone/>
            </a:pPr>
            <a:r>
              <a:rPr lang="zh-CN" altLang="zh-CN" dirty="0"/>
              <a:t>　　服务的核心就是提供符合消费者愿望的帮助。</a:t>
            </a:r>
            <a:endParaRPr lang="zh-CN" altLang="zh-CN" dirty="0"/>
          </a:p>
          <a:p>
            <a:pPr marL="0" indent="0">
              <a:buNone/>
            </a:pPr>
            <a:r>
              <a:rPr lang="en-US" altLang="zh-CN" dirty="0"/>
              <a:t>(</a:t>
            </a:r>
            <a:r>
              <a:rPr lang="zh-CN" altLang="zh-CN" dirty="0"/>
              <a:t>三</a:t>
            </a:r>
            <a:r>
              <a:rPr lang="en-US" altLang="zh-CN" dirty="0"/>
              <a:t>)</a:t>
            </a:r>
            <a:r>
              <a:rPr lang="zh-CN" altLang="zh-CN" dirty="0"/>
              <a:t>周到细致的原则</a:t>
            </a:r>
            <a:endParaRPr lang="zh-CN" altLang="zh-CN" dirty="0"/>
          </a:p>
          <a:p>
            <a:pPr marL="0" indent="0">
              <a:buNone/>
            </a:pPr>
            <a:r>
              <a:rPr lang="zh-CN" altLang="zh-CN" dirty="0"/>
              <a:t>　　消费者的愿望在某种程度上因年龄、性别、职业和收入等的不同而相异</a:t>
            </a:r>
            <a:r>
              <a:rPr lang="zh-CN" altLang="zh-CN" dirty="0" smtClean="0"/>
              <a:t>。</a:t>
            </a:r>
            <a:r>
              <a:rPr lang="zh-CN" altLang="zh-CN" dirty="0"/>
              <a:t>为了提供符合消费者不同愿望的服务</a:t>
            </a:r>
            <a:r>
              <a:rPr lang="en-US" altLang="zh-CN" dirty="0"/>
              <a:t>,</a:t>
            </a:r>
            <a:r>
              <a:rPr lang="zh-CN" altLang="zh-CN" dirty="0"/>
              <a:t>必然要求服务周到细致</a:t>
            </a:r>
            <a:r>
              <a:rPr lang="en-US" altLang="zh-CN" dirty="0"/>
              <a:t>,</a:t>
            </a:r>
            <a:r>
              <a:rPr lang="zh-CN" altLang="zh-CN" dirty="0"/>
              <a:t>不应该草率和粗暴。</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a:bodyPr>
          <a:lstStyle/>
          <a:p>
            <a:pPr marL="0" indent="0">
              <a:buNone/>
            </a:pPr>
            <a:r>
              <a:rPr lang="zh-CN" altLang="zh-CN" dirty="0"/>
              <a:t>三、销售服务的心理策略</a:t>
            </a:r>
            <a:endParaRPr lang="zh-CN" altLang="zh-CN" dirty="0"/>
          </a:p>
          <a:p>
            <a:pPr marL="0" indent="0">
              <a:buNone/>
            </a:pPr>
            <a:r>
              <a:rPr lang="zh-CN" altLang="zh-CN" dirty="0"/>
              <a:t>　　销售服务策略的拟订</a:t>
            </a:r>
            <a:r>
              <a:rPr lang="en-US" altLang="zh-CN" dirty="0"/>
              <a:t>,</a:t>
            </a:r>
            <a:r>
              <a:rPr lang="zh-CN" altLang="zh-CN" dirty="0"/>
              <a:t>总体来说</a:t>
            </a:r>
            <a:r>
              <a:rPr lang="en-US" altLang="zh-CN" dirty="0"/>
              <a:t>,</a:t>
            </a:r>
            <a:r>
              <a:rPr lang="zh-CN" altLang="zh-CN" dirty="0"/>
              <a:t>就是要在以下三个问题中做出合理选择</a:t>
            </a:r>
            <a:r>
              <a:rPr lang="en-US" altLang="zh-CN" dirty="0"/>
              <a:t>:</a:t>
            </a:r>
            <a:r>
              <a:rPr lang="zh-CN" altLang="zh-CN" dirty="0"/>
              <a:t>应该向消费者提供哪些服务项目</a:t>
            </a:r>
            <a:r>
              <a:rPr lang="en-US" altLang="zh-CN" dirty="0"/>
              <a:t>?</a:t>
            </a:r>
            <a:r>
              <a:rPr lang="zh-CN" altLang="zh-CN" dirty="0"/>
              <a:t>所提供的服务应达到何种水平</a:t>
            </a:r>
            <a:r>
              <a:rPr lang="en-US" altLang="zh-CN" dirty="0"/>
              <a:t>?</a:t>
            </a:r>
            <a:r>
              <a:rPr lang="zh-CN" altLang="zh-CN" dirty="0"/>
              <a:t>应以什么形式来提供服务</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合理确定服务项目</a:t>
            </a:r>
            <a:r>
              <a:rPr lang="en-US" altLang="zh-CN" dirty="0"/>
              <a:t>,</a:t>
            </a:r>
            <a:r>
              <a:rPr lang="zh-CN" altLang="zh-CN" dirty="0"/>
              <a:t>使用户达到最大限度的满意</a:t>
            </a:r>
            <a:endParaRPr lang="zh-CN" altLang="zh-CN" dirty="0"/>
          </a:p>
          <a:p>
            <a:pPr marL="0" indent="0">
              <a:buNone/>
            </a:pPr>
            <a:r>
              <a:rPr lang="en-US" altLang="zh-CN" dirty="0"/>
              <a:t>(</a:t>
            </a:r>
            <a:r>
              <a:rPr lang="zh-CN" altLang="zh-CN" dirty="0"/>
              <a:t>二</a:t>
            </a:r>
            <a:r>
              <a:rPr lang="en-US" altLang="zh-CN" dirty="0"/>
              <a:t>)</a:t>
            </a:r>
            <a:r>
              <a:rPr lang="zh-CN" altLang="zh-CN" dirty="0"/>
              <a:t>合理确定服务水平</a:t>
            </a:r>
            <a:r>
              <a:rPr lang="en-US" altLang="zh-CN" dirty="0"/>
              <a:t>,</a:t>
            </a:r>
            <a:r>
              <a:rPr lang="zh-CN" altLang="zh-CN" dirty="0"/>
              <a:t>扩大销售量</a:t>
            </a:r>
            <a:endParaRPr lang="zh-CN" altLang="zh-CN" dirty="0"/>
          </a:p>
          <a:p>
            <a:pPr marL="0" indent="0">
              <a:buNone/>
            </a:pPr>
            <a:r>
              <a:rPr lang="en-US" altLang="zh-CN" dirty="0"/>
              <a:t>(</a:t>
            </a:r>
            <a:r>
              <a:rPr lang="zh-CN" altLang="zh-CN" dirty="0"/>
              <a:t>三</a:t>
            </a:r>
            <a:r>
              <a:rPr lang="en-US" altLang="zh-CN" dirty="0"/>
              <a:t>)</a:t>
            </a:r>
            <a:r>
              <a:rPr lang="zh-CN" altLang="zh-CN" dirty="0"/>
              <a:t>合理确定服务形式</a:t>
            </a:r>
            <a:r>
              <a:rPr lang="en-US" altLang="zh-CN" dirty="0"/>
              <a:t>,</a:t>
            </a:r>
            <a:r>
              <a:rPr lang="zh-CN" altLang="zh-CN" dirty="0"/>
              <a:t>服务真正到位</a:t>
            </a:r>
            <a:endParaRPr lang="zh-CN" altLang="zh-CN" dirty="0"/>
          </a:p>
          <a:p>
            <a:pPr marL="0" indent="0">
              <a:buNone/>
            </a:pPr>
            <a:r>
              <a:rPr lang="zh-CN" altLang="zh-CN" dirty="0"/>
              <a:t>　　</a:t>
            </a:r>
            <a:r>
              <a:rPr lang="en-US" altLang="zh-CN" dirty="0"/>
              <a:t>1.</a:t>
            </a:r>
            <a:r>
              <a:rPr lang="zh-CN" altLang="zh-CN" dirty="0"/>
              <a:t>服务项目的定价</a:t>
            </a:r>
            <a:endParaRPr lang="zh-CN" altLang="zh-CN" dirty="0"/>
          </a:p>
          <a:p>
            <a:pPr marL="0" indent="0">
              <a:buNone/>
            </a:pPr>
            <a:r>
              <a:rPr lang="zh-CN" altLang="zh-CN" dirty="0"/>
              <a:t>　　</a:t>
            </a:r>
            <a:r>
              <a:rPr lang="en-US" altLang="zh-CN" dirty="0"/>
              <a:t>2.</a:t>
            </a:r>
            <a:r>
              <a:rPr lang="zh-CN" altLang="zh-CN" dirty="0"/>
              <a:t>服务方式的提供</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Autofit/>
          </a:bodyPr>
          <a:lstStyle/>
          <a:p>
            <a:r>
              <a:rPr lang="zh-CN" altLang="zh-CN" sz="4000" dirty="0"/>
              <a:t>第二节　销售服务三阶段的心理策略</a:t>
            </a:r>
            <a:endParaRPr lang="zh-CN" altLang="zh-CN" sz="4000" dirty="0"/>
          </a:p>
        </p:txBody>
      </p:sp>
      <p:sp>
        <p:nvSpPr>
          <p:cNvPr id="3" name="内容占位符 2"/>
          <p:cNvSpPr>
            <a:spLocks noGrp="1"/>
          </p:cNvSpPr>
          <p:nvPr>
            <p:ph idx="1"/>
          </p:nvPr>
        </p:nvSpPr>
        <p:spPr/>
        <p:txBody>
          <a:bodyPr/>
          <a:lstStyle/>
          <a:p>
            <a:r>
              <a:rPr lang="zh-CN" altLang="zh-CN" dirty="0"/>
              <a:t>一、售前服务心理</a:t>
            </a:r>
            <a:endParaRPr lang="zh-CN" altLang="zh-CN" dirty="0"/>
          </a:p>
          <a:p>
            <a:r>
              <a:rPr lang="en-US" altLang="zh-CN" dirty="0"/>
              <a:t>(</a:t>
            </a:r>
            <a:r>
              <a:rPr lang="zh-CN" altLang="zh-CN" dirty="0"/>
              <a:t>一</a:t>
            </a:r>
            <a:r>
              <a:rPr lang="en-US" altLang="zh-CN" dirty="0"/>
              <a:t>)</a:t>
            </a:r>
            <a:r>
              <a:rPr lang="zh-CN" altLang="zh-CN" dirty="0"/>
              <a:t>售前服务与消费者心理</a:t>
            </a:r>
            <a:endParaRPr lang="zh-CN" altLang="zh-CN" dirty="0"/>
          </a:p>
          <a:p>
            <a:r>
              <a:rPr lang="zh-CN" altLang="zh-CN" dirty="0"/>
              <a:t>　　</a:t>
            </a:r>
            <a:r>
              <a:rPr lang="zh-CN" altLang="zh-CN" dirty="0" smtClean="0"/>
              <a:t>所谓</a:t>
            </a:r>
            <a:r>
              <a:rPr lang="zh-CN" altLang="zh-CN" dirty="0"/>
              <a:t>“售前服务”</a:t>
            </a:r>
            <a:r>
              <a:rPr lang="en-US" altLang="zh-CN" dirty="0"/>
              <a:t>,</a:t>
            </a:r>
            <a:r>
              <a:rPr lang="zh-CN" altLang="zh-CN" dirty="0"/>
              <a:t>就是指产品从生产领域进入流通领域但还没有与消费者见面的这段时间里的各种服务</a:t>
            </a:r>
            <a:r>
              <a:rPr lang="en-US" altLang="zh-CN" dirty="0"/>
              <a:t>,</a:t>
            </a:r>
            <a:r>
              <a:rPr lang="zh-CN" altLang="zh-CN" dirty="0"/>
              <a:t>旨在激发消费者的购买欲望</a:t>
            </a:r>
            <a:r>
              <a:rPr lang="zh-CN" altLang="zh-CN" dirty="0" smtClean="0"/>
              <a:t>。</a:t>
            </a:r>
            <a:endParaRPr lang="en-US" altLang="zh-CN" dirty="0" smtClean="0"/>
          </a:p>
          <a:p>
            <a:r>
              <a:rPr lang="zh-CN" altLang="zh-CN" dirty="0"/>
              <a:t>　　</a:t>
            </a:r>
            <a:r>
              <a:rPr lang="zh-CN" altLang="zh-CN" dirty="0" smtClean="0"/>
              <a:t>售</a:t>
            </a:r>
            <a:r>
              <a:rPr lang="zh-CN" altLang="zh-CN" dirty="0"/>
              <a:t>前服务心理主要体现在利用售前广告引起消费者的注意</a:t>
            </a:r>
            <a:r>
              <a:rPr lang="en-US" altLang="zh-CN" dirty="0"/>
              <a:t>,</a:t>
            </a:r>
            <a:r>
              <a:rPr lang="zh-CN" altLang="zh-CN" dirty="0"/>
              <a:t>利用商品陈列力求使消费者产生兴趣</a:t>
            </a:r>
            <a:r>
              <a:rPr lang="en-US" altLang="zh-CN" dirty="0"/>
              <a:t>,</a:t>
            </a:r>
            <a:r>
              <a:rPr lang="zh-CN" altLang="zh-CN" dirty="0"/>
              <a:t>以及货源准备、商品质量检验等各项工作上。</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售前消费者心理分析</a:t>
            </a:r>
            <a:endParaRPr lang="zh-CN" altLang="zh-CN" dirty="0"/>
          </a:p>
          <a:p>
            <a:pPr marL="0" indent="0">
              <a:buNone/>
            </a:pPr>
            <a:r>
              <a:rPr lang="zh-CN" altLang="zh-CN" dirty="0"/>
              <a:t>　　消费者由于需要产生购买动机</a:t>
            </a:r>
            <a:r>
              <a:rPr lang="en-US" altLang="zh-CN" dirty="0"/>
              <a:t>,</a:t>
            </a:r>
            <a:r>
              <a:rPr lang="zh-CN" altLang="zh-CN" dirty="0"/>
              <a:t>这种购买动机受时空、情境等因素的制约</a:t>
            </a:r>
            <a:r>
              <a:rPr lang="en-US" altLang="zh-CN" dirty="0"/>
              <a:t>,</a:t>
            </a:r>
            <a:r>
              <a:rPr lang="zh-CN" altLang="zh-CN" dirty="0"/>
              <a:t>有着各种各样的心理取向。</a:t>
            </a:r>
            <a:endParaRPr lang="zh-CN" altLang="zh-CN" dirty="0"/>
          </a:p>
          <a:p>
            <a:pPr marL="0" indent="0">
              <a:buNone/>
            </a:pPr>
            <a:r>
              <a:rPr lang="zh-CN" altLang="zh-CN" dirty="0"/>
              <a:t>　　</a:t>
            </a:r>
            <a:r>
              <a:rPr lang="en-US" altLang="zh-CN" dirty="0"/>
              <a:t>1.</a:t>
            </a:r>
            <a:r>
              <a:rPr lang="zh-CN" altLang="zh-CN" dirty="0"/>
              <a:t>消费者认知商品的欲望</a:t>
            </a:r>
            <a:endParaRPr lang="zh-CN" altLang="zh-CN" dirty="0"/>
          </a:p>
          <a:p>
            <a:pPr marL="0" indent="0">
              <a:buNone/>
            </a:pPr>
            <a:r>
              <a:rPr lang="zh-CN" altLang="zh-CN" dirty="0"/>
              <a:t>　　</a:t>
            </a:r>
            <a:r>
              <a:rPr lang="en-US" altLang="zh-CN" dirty="0"/>
              <a:t>2.</a:t>
            </a:r>
            <a:r>
              <a:rPr lang="zh-CN" altLang="zh-CN" dirty="0"/>
              <a:t>消费者的价值取向和审美情趣</a:t>
            </a:r>
            <a:endParaRPr lang="zh-CN" altLang="zh-CN" dirty="0"/>
          </a:p>
          <a:p>
            <a:pPr marL="0" indent="0">
              <a:buNone/>
            </a:pPr>
            <a:r>
              <a:rPr lang="zh-CN" altLang="zh-CN" dirty="0"/>
              <a:t>　　</a:t>
            </a:r>
            <a:r>
              <a:rPr lang="en-US" altLang="zh-CN" dirty="0"/>
              <a:t>3.</a:t>
            </a:r>
            <a:r>
              <a:rPr lang="zh-CN" altLang="zh-CN" dirty="0"/>
              <a:t>消费者的期望值</a:t>
            </a:r>
            <a:endParaRPr lang="zh-CN" altLang="zh-CN" dirty="0"/>
          </a:p>
          <a:p>
            <a:pPr marL="0" indent="0">
              <a:buNone/>
            </a:pPr>
            <a:r>
              <a:rPr lang="zh-CN" altLang="zh-CN" dirty="0"/>
              <a:t>　　</a:t>
            </a:r>
            <a:r>
              <a:rPr lang="en-US" altLang="zh-CN" dirty="0"/>
              <a:t>4.</a:t>
            </a:r>
            <a:r>
              <a:rPr lang="zh-CN" altLang="zh-CN" dirty="0"/>
              <a:t>消费者的自我意识</a:t>
            </a:r>
            <a:endParaRPr lang="zh-CN" altLang="zh-CN" dirty="0"/>
          </a:p>
          <a:p>
            <a:pPr marL="0" indent="0">
              <a:buNone/>
            </a:pPr>
            <a:r>
              <a:rPr lang="en-US" altLang="zh-CN" dirty="0"/>
              <a:t>(</a:t>
            </a:r>
            <a:r>
              <a:rPr lang="zh-CN" altLang="zh-CN" dirty="0"/>
              <a:t>三</a:t>
            </a:r>
            <a:r>
              <a:rPr lang="en-US" altLang="zh-CN" dirty="0"/>
              <a:t>)</a:t>
            </a:r>
            <a:r>
              <a:rPr lang="zh-CN" altLang="zh-CN" dirty="0"/>
              <a:t>售前服务心理策略</a:t>
            </a:r>
            <a:endParaRPr lang="zh-CN" altLang="zh-CN" dirty="0"/>
          </a:p>
          <a:p>
            <a:pPr marL="0" indent="0">
              <a:buNone/>
            </a:pPr>
            <a:r>
              <a:rPr lang="zh-CN" altLang="zh-CN" dirty="0"/>
              <a:t>　　</a:t>
            </a:r>
            <a:r>
              <a:rPr lang="en-US" altLang="zh-CN" dirty="0"/>
              <a:t>1.</a:t>
            </a:r>
            <a:r>
              <a:rPr lang="zh-CN" altLang="zh-CN" dirty="0"/>
              <a:t>建立目标市场服务档案</a:t>
            </a:r>
            <a:r>
              <a:rPr lang="en-US" altLang="zh-CN" dirty="0"/>
              <a:t>,</a:t>
            </a:r>
            <a:r>
              <a:rPr lang="zh-CN" altLang="zh-CN" dirty="0"/>
              <a:t>把握消费者心理需要</a:t>
            </a:r>
            <a:endParaRPr lang="zh-CN" altLang="zh-CN" dirty="0"/>
          </a:p>
          <a:p>
            <a:pPr marL="0" indent="0">
              <a:buNone/>
            </a:pPr>
            <a:r>
              <a:rPr lang="zh-CN" altLang="zh-CN" dirty="0"/>
              <a:t>　　</a:t>
            </a:r>
            <a:r>
              <a:rPr lang="en-US" altLang="zh-CN" dirty="0"/>
              <a:t>2.</a:t>
            </a:r>
            <a:r>
              <a:rPr lang="zh-CN" altLang="zh-CN" dirty="0"/>
              <a:t>最大限度地满足消费者的相关需求</a:t>
            </a:r>
            <a:endParaRPr lang="zh-CN" altLang="zh-CN" dirty="0"/>
          </a:p>
          <a:p>
            <a:pPr marL="0" indent="0">
              <a:buNone/>
            </a:pPr>
            <a:r>
              <a:rPr lang="zh-CN" altLang="zh-CN" dirty="0"/>
              <a:t>　　</a:t>
            </a:r>
            <a:r>
              <a:rPr lang="en-US" altLang="zh-CN" dirty="0"/>
              <a:t>3.</a:t>
            </a:r>
            <a:r>
              <a:rPr lang="zh-CN" altLang="zh-CN" dirty="0"/>
              <a:t>促使消费者认知接受商品</a:t>
            </a:r>
            <a:endParaRPr lang="zh-CN" altLang="zh-CN" dirty="0"/>
          </a:p>
          <a:p>
            <a:pPr marL="0" indent="0">
              <a:buNone/>
            </a:pPr>
            <a:r>
              <a:rPr lang="zh-CN" altLang="zh-CN" dirty="0"/>
              <a:t>　　</a:t>
            </a:r>
            <a:r>
              <a:rPr lang="en-US" altLang="zh-CN" dirty="0"/>
              <a:t>(1)</a:t>
            </a:r>
            <a:r>
              <a:rPr lang="zh-CN" altLang="zh-CN" dirty="0"/>
              <a:t>帮助消费者树立新的消费观。</a:t>
            </a:r>
            <a:endParaRPr lang="zh-CN" altLang="zh-CN" dirty="0"/>
          </a:p>
          <a:p>
            <a:pPr marL="0" indent="0">
              <a:buNone/>
            </a:pPr>
            <a:r>
              <a:rPr lang="zh-CN" altLang="zh-CN" dirty="0"/>
              <a:t>　　</a:t>
            </a:r>
            <a:r>
              <a:rPr lang="en-US" altLang="zh-CN" dirty="0"/>
              <a:t>(2)</a:t>
            </a:r>
            <a:r>
              <a:rPr lang="zh-CN" altLang="zh-CN" dirty="0"/>
              <a:t>利用广告宣传与咨询服务等手段</a:t>
            </a:r>
            <a:r>
              <a:rPr lang="en-US" altLang="zh-CN" dirty="0"/>
              <a:t>,</a:t>
            </a:r>
            <a:r>
              <a:rPr lang="zh-CN" altLang="zh-CN" dirty="0"/>
              <a:t>增强消费者的注意力。</a:t>
            </a:r>
            <a:endParaRPr lang="zh-CN" altLang="zh-CN" dirty="0"/>
          </a:p>
          <a:p>
            <a:pPr marL="0" indent="0">
              <a:buNone/>
            </a:pPr>
            <a:r>
              <a:rPr lang="zh-CN" altLang="zh-CN" dirty="0"/>
              <a:t>　　</a:t>
            </a:r>
            <a:r>
              <a:rPr lang="en-US" altLang="zh-CN" dirty="0"/>
              <a:t>(3)</a:t>
            </a:r>
            <a:r>
              <a:rPr lang="zh-CN" altLang="zh-CN" dirty="0"/>
              <a:t>售前进行商品质量检验</a:t>
            </a:r>
            <a:r>
              <a:rPr lang="en-US" altLang="zh-CN" dirty="0"/>
              <a:t>,</a:t>
            </a:r>
            <a:r>
              <a:rPr lang="zh-CN" altLang="zh-CN" dirty="0"/>
              <a:t>既是确保售前服务质量的有效措施</a:t>
            </a:r>
            <a:r>
              <a:rPr lang="en-US" altLang="zh-CN" dirty="0"/>
              <a:t>,</a:t>
            </a:r>
            <a:r>
              <a:rPr lang="zh-CN" altLang="zh-CN" dirty="0"/>
              <a:t>也是确保柜台商品质量的有效措施。</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92500" lnSpcReduction="20000"/>
          </a:bodyPr>
          <a:lstStyle/>
          <a:p>
            <a:pPr marL="0" indent="0">
              <a:buNone/>
            </a:pPr>
            <a:r>
              <a:rPr lang="zh-CN" altLang="zh-CN" dirty="0"/>
              <a:t>二、售中服务的心理策略</a:t>
            </a:r>
            <a:endParaRPr lang="zh-CN" altLang="zh-CN" dirty="0"/>
          </a:p>
          <a:p>
            <a:pPr marL="0" indent="0">
              <a:buNone/>
            </a:pPr>
            <a:r>
              <a:rPr lang="en-US" altLang="zh-CN" dirty="0"/>
              <a:t>(</a:t>
            </a:r>
            <a:r>
              <a:rPr lang="zh-CN" altLang="zh-CN" dirty="0"/>
              <a:t>一</a:t>
            </a:r>
            <a:r>
              <a:rPr lang="en-US" altLang="zh-CN" dirty="0"/>
              <a:t>)</a:t>
            </a:r>
            <a:r>
              <a:rPr lang="zh-CN" altLang="zh-CN" dirty="0"/>
              <a:t>售中服务与消费者心理</a:t>
            </a:r>
            <a:endParaRPr lang="zh-CN" altLang="zh-CN" dirty="0"/>
          </a:p>
          <a:p>
            <a:pPr marL="0" indent="0">
              <a:buNone/>
            </a:pPr>
            <a:r>
              <a:rPr lang="zh-CN" altLang="zh-CN" dirty="0"/>
              <a:t>　　</a:t>
            </a:r>
            <a:r>
              <a:rPr lang="zh-CN" altLang="zh-CN" dirty="0" smtClean="0"/>
              <a:t>现代</a:t>
            </a:r>
            <a:r>
              <a:rPr lang="zh-CN" altLang="zh-CN" dirty="0"/>
              <a:t>商业销售观念认为</a:t>
            </a:r>
            <a:r>
              <a:rPr lang="en-US" altLang="zh-CN" dirty="0"/>
              <a:t>,</a:t>
            </a:r>
            <a:r>
              <a:rPr lang="zh-CN" altLang="zh-CN" dirty="0"/>
              <a:t>销售过程既是满足消费者购买商品欲望的服务行为</a:t>
            </a:r>
            <a:r>
              <a:rPr lang="en-US" altLang="zh-CN" dirty="0"/>
              <a:t>,</a:t>
            </a:r>
            <a:r>
              <a:rPr lang="zh-CN" altLang="zh-CN" dirty="0"/>
              <a:t>又是不断满足消费者心理需要的服务行为。</a:t>
            </a:r>
            <a:endParaRPr lang="zh-CN" altLang="zh-CN" dirty="0"/>
          </a:p>
          <a:p>
            <a:pPr marL="0" indent="0">
              <a:buNone/>
            </a:pPr>
            <a:r>
              <a:rPr lang="zh-CN" altLang="zh-CN" dirty="0"/>
              <a:t>　　售中服务在更广泛的范围内被企业家视为商业竞争的有效手段。售中服务主要包括介绍商品、充当参谋、交货与结账</a:t>
            </a:r>
            <a:r>
              <a:rPr lang="zh-CN" altLang="zh-CN" dirty="0" smtClean="0"/>
              <a:t>。</a:t>
            </a:r>
            <a:endParaRPr lang="en-US" altLang="zh-CN" dirty="0" smtClean="0"/>
          </a:p>
          <a:p>
            <a:pPr marL="0" indent="0">
              <a:buNone/>
            </a:pPr>
            <a:r>
              <a:rPr lang="en-US" altLang="zh-CN" dirty="0"/>
              <a:t>(</a:t>
            </a:r>
            <a:r>
              <a:rPr lang="zh-CN" altLang="zh-CN" dirty="0"/>
              <a:t>二</a:t>
            </a:r>
            <a:r>
              <a:rPr lang="en-US" altLang="zh-CN" dirty="0"/>
              <a:t>)</a:t>
            </a:r>
            <a:r>
              <a:rPr lang="zh-CN" altLang="zh-CN" dirty="0"/>
              <a:t>售中消费者心理分析</a:t>
            </a:r>
            <a:endParaRPr lang="zh-CN" altLang="zh-CN" dirty="0"/>
          </a:p>
          <a:p>
            <a:pPr marL="0" indent="0">
              <a:buNone/>
            </a:pPr>
            <a:r>
              <a:rPr lang="zh-CN" altLang="zh-CN" dirty="0"/>
              <a:t>　　消费者在接受售中服务的过程中</a:t>
            </a:r>
            <a:r>
              <a:rPr lang="en-US" altLang="zh-CN" dirty="0"/>
              <a:t>,</a:t>
            </a:r>
            <a:r>
              <a:rPr lang="zh-CN" altLang="zh-CN" dirty="0"/>
              <a:t>有以下期望希望得到满足</a:t>
            </a:r>
            <a:r>
              <a:rPr lang="en-US" altLang="zh-CN" dirty="0"/>
              <a:t>:</a:t>
            </a:r>
            <a:endParaRPr lang="zh-CN" altLang="zh-CN" dirty="0"/>
          </a:p>
          <a:p>
            <a:pPr marL="0" indent="0">
              <a:buNone/>
            </a:pPr>
            <a:r>
              <a:rPr lang="zh-CN" altLang="zh-CN" dirty="0"/>
              <a:t>　　</a:t>
            </a:r>
            <a:r>
              <a:rPr lang="en-US" altLang="zh-CN" dirty="0"/>
              <a:t>1.</a:t>
            </a:r>
            <a:r>
              <a:rPr lang="zh-CN" altLang="zh-CN" dirty="0"/>
              <a:t>获得详尽的商品信息</a:t>
            </a:r>
            <a:endParaRPr lang="zh-CN" altLang="zh-CN" dirty="0"/>
          </a:p>
          <a:p>
            <a:pPr marL="0" indent="0">
              <a:buNone/>
            </a:pPr>
            <a:r>
              <a:rPr lang="zh-CN" altLang="zh-CN" dirty="0"/>
              <a:t>　　</a:t>
            </a:r>
            <a:r>
              <a:rPr lang="en-US" altLang="zh-CN" dirty="0"/>
              <a:t>2.</a:t>
            </a:r>
            <a:r>
              <a:rPr lang="zh-CN" altLang="zh-CN" dirty="0"/>
              <a:t>寻求决策帮助</a:t>
            </a:r>
            <a:endParaRPr lang="zh-CN" altLang="zh-CN" dirty="0"/>
          </a:p>
          <a:p>
            <a:pPr marL="0" indent="0">
              <a:buNone/>
            </a:pPr>
            <a:r>
              <a:rPr lang="zh-CN" altLang="zh-CN" dirty="0"/>
              <a:t>　　</a:t>
            </a:r>
            <a:r>
              <a:rPr lang="en-US" altLang="zh-CN" dirty="0"/>
              <a:t>3.</a:t>
            </a:r>
            <a:r>
              <a:rPr lang="zh-CN" altLang="zh-CN" dirty="0"/>
              <a:t>受到热情的接待与尊敬</a:t>
            </a:r>
            <a:endParaRPr lang="zh-CN" altLang="zh-CN" dirty="0"/>
          </a:p>
          <a:p>
            <a:pPr marL="0" indent="0">
              <a:buNone/>
            </a:pPr>
            <a:r>
              <a:rPr lang="zh-CN" altLang="zh-CN" dirty="0"/>
              <a:t>　　</a:t>
            </a:r>
            <a:r>
              <a:rPr lang="en-US" altLang="zh-CN" dirty="0"/>
              <a:t>4.</a:t>
            </a:r>
            <a:r>
              <a:rPr lang="zh-CN" altLang="zh-CN" dirty="0"/>
              <a:t>追求方便快捷</a:t>
            </a:r>
            <a:endParaRPr lang="zh-CN" altLang="zh-CN" dirty="0"/>
          </a:p>
          <a:p>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805264"/>
          </a:xfrm>
        </p:spPr>
        <p:txBody>
          <a:bodyPr>
            <a:normAutofit fontScale="85000" lnSpcReduction="20000"/>
          </a:bodyPr>
          <a:lstStyle/>
          <a:p>
            <a:pPr marL="0" indent="0">
              <a:buNone/>
            </a:pPr>
            <a:r>
              <a:rPr lang="zh-CN" altLang="zh-CN" dirty="0"/>
              <a:t>三、售后服务的心理策略</a:t>
            </a:r>
            <a:endParaRPr lang="zh-CN" altLang="zh-CN" dirty="0"/>
          </a:p>
          <a:p>
            <a:pPr marL="0" indent="0">
              <a:buNone/>
            </a:pPr>
            <a:r>
              <a:rPr lang="en-US" altLang="zh-CN" dirty="0"/>
              <a:t>(</a:t>
            </a:r>
            <a:r>
              <a:rPr lang="zh-CN" altLang="zh-CN" dirty="0"/>
              <a:t>一</a:t>
            </a:r>
            <a:r>
              <a:rPr lang="en-US" altLang="zh-CN" dirty="0"/>
              <a:t>)</a:t>
            </a:r>
            <a:r>
              <a:rPr lang="zh-CN" altLang="zh-CN" dirty="0"/>
              <a:t>售后服务与消费者心理</a:t>
            </a:r>
            <a:endParaRPr lang="zh-CN" altLang="zh-CN" dirty="0"/>
          </a:p>
          <a:p>
            <a:pPr marL="0" indent="0">
              <a:buNone/>
            </a:pPr>
            <a:r>
              <a:rPr lang="zh-CN" altLang="zh-CN" dirty="0"/>
              <a:t>　　</a:t>
            </a:r>
            <a:r>
              <a:rPr lang="zh-CN" altLang="zh-CN" dirty="0" smtClean="0"/>
              <a:t>在</a:t>
            </a:r>
            <a:r>
              <a:rPr lang="zh-CN" altLang="zh-CN" dirty="0"/>
              <a:t>市场经济条件下</a:t>
            </a:r>
            <a:r>
              <a:rPr lang="en-US" altLang="zh-CN" dirty="0"/>
              <a:t>,</a:t>
            </a:r>
            <a:r>
              <a:rPr lang="zh-CN" altLang="zh-CN" dirty="0"/>
              <a:t>商品到达消费者手中</a:t>
            </a:r>
            <a:r>
              <a:rPr lang="en-US" altLang="zh-CN" dirty="0"/>
              <a:t>,</a:t>
            </a:r>
            <a:r>
              <a:rPr lang="zh-CN" altLang="zh-CN" dirty="0"/>
              <a:t>进入消费领域以后</a:t>
            </a:r>
            <a:r>
              <a:rPr lang="en-US" altLang="zh-CN" dirty="0"/>
              <a:t>,</a:t>
            </a:r>
            <a:r>
              <a:rPr lang="zh-CN" altLang="zh-CN" dirty="0"/>
              <a:t>企业还必须继续提供一定的服务。因为这样可以有效地沟通与消费者的感情</a:t>
            </a:r>
            <a:r>
              <a:rPr lang="en-US" altLang="zh-CN" dirty="0"/>
              <a:t>,</a:t>
            </a:r>
            <a:r>
              <a:rPr lang="zh-CN" altLang="zh-CN" dirty="0"/>
              <a:t>获得消费者宝贵的意见</a:t>
            </a:r>
            <a:r>
              <a:rPr lang="en-US" altLang="zh-CN" dirty="0"/>
              <a:t>,</a:t>
            </a:r>
            <a:r>
              <a:rPr lang="zh-CN" altLang="zh-CN" dirty="0"/>
              <a:t>以消费者亲身感受的事实来扩大企业的影响。</a:t>
            </a:r>
            <a:endParaRPr lang="zh-CN" altLang="zh-CN" dirty="0"/>
          </a:p>
          <a:p>
            <a:pPr marL="0" indent="0">
              <a:buNone/>
            </a:pPr>
            <a:r>
              <a:rPr lang="en-US" altLang="zh-CN" dirty="0"/>
              <a:t>(</a:t>
            </a:r>
            <a:r>
              <a:rPr lang="zh-CN" altLang="zh-CN" dirty="0"/>
              <a:t>二</a:t>
            </a:r>
            <a:r>
              <a:rPr lang="en-US" altLang="zh-CN" dirty="0"/>
              <a:t>)</a:t>
            </a:r>
            <a:r>
              <a:rPr lang="zh-CN" altLang="zh-CN" dirty="0"/>
              <a:t>售后消费者心理分析</a:t>
            </a:r>
            <a:endParaRPr lang="zh-CN" altLang="zh-CN" dirty="0"/>
          </a:p>
          <a:p>
            <a:pPr marL="0" indent="0">
              <a:buNone/>
            </a:pPr>
            <a:r>
              <a:rPr lang="zh-CN" altLang="zh-CN" dirty="0"/>
              <a:t>　　消费者在进行购买以后</a:t>
            </a:r>
            <a:r>
              <a:rPr lang="en-US" altLang="zh-CN" dirty="0"/>
              <a:t>,</a:t>
            </a:r>
            <a:r>
              <a:rPr lang="zh-CN" altLang="zh-CN" dirty="0"/>
              <a:t>无论是要求退换商品</a:t>
            </a:r>
            <a:r>
              <a:rPr lang="en-US" altLang="zh-CN" dirty="0"/>
              <a:t>,</a:t>
            </a:r>
            <a:r>
              <a:rPr lang="zh-CN" altLang="zh-CN" dirty="0"/>
              <a:t>还是咨询商品的使用方法</a:t>
            </a:r>
            <a:r>
              <a:rPr lang="en-US" altLang="zh-CN" dirty="0"/>
              <a:t>,</a:t>
            </a:r>
            <a:r>
              <a:rPr lang="zh-CN" altLang="zh-CN" dirty="0"/>
              <a:t>或是要求对商品进行维修等</a:t>
            </a:r>
            <a:r>
              <a:rPr lang="en-US" altLang="zh-CN" dirty="0"/>
              <a:t>,</a:t>
            </a:r>
            <a:r>
              <a:rPr lang="zh-CN" altLang="zh-CN" dirty="0"/>
              <a:t>他们的心理活动是各不相同的。其心理状态主要表现为以下几个方面</a:t>
            </a:r>
            <a:r>
              <a:rPr lang="en-US" altLang="zh-CN" dirty="0"/>
              <a:t>:</a:t>
            </a:r>
            <a:endParaRPr lang="zh-CN" altLang="zh-CN" dirty="0"/>
          </a:p>
          <a:p>
            <a:pPr marL="0" indent="0">
              <a:buNone/>
            </a:pPr>
            <a:r>
              <a:rPr lang="zh-CN" altLang="zh-CN" dirty="0"/>
              <a:t>　　</a:t>
            </a:r>
            <a:r>
              <a:rPr lang="en-US" altLang="zh-CN" dirty="0"/>
              <a:t>1.</a:t>
            </a:r>
            <a:r>
              <a:rPr lang="zh-CN" altLang="zh-CN" dirty="0"/>
              <a:t>评价心理</a:t>
            </a:r>
            <a:endParaRPr lang="zh-CN" altLang="zh-CN" dirty="0"/>
          </a:p>
          <a:p>
            <a:pPr marL="0" indent="0">
              <a:buNone/>
            </a:pPr>
            <a:r>
              <a:rPr lang="zh-CN" altLang="zh-CN" dirty="0"/>
              <a:t>　　</a:t>
            </a:r>
            <a:r>
              <a:rPr lang="en-US" altLang="zh-CN" dirty="0"/>
              <a:t>2.</a:t>
            </a:r>
            <a:r>
              <a:rPr lang="zh-CN" altLang="zh-CN" dirty="0"/>
              <a:t>试探心理</a:t>
            </a:r>
            <a:endParaRPr lang="zh-CN" altLang="zh-CN" dirty="0"/>
          </a:p>
          <a:p>
            <a:pPr marL="0" indent="0">
              <a:buNone/>
            </a:pPr>
            <a:r>
              <a:rPr lang="zh-CN" altLang="zh-CN" dirty="0"/>
              <a:t>　　</a:t>
            </a:r>
            <a:r>
              <a:rPr lang="en-US" altLang="zh-CN" dirty="0"/>
              <a:t>3.</a:t>
            </a:r>
            <a:r>
              <a:rPr lang="zh-CN" altLang="zh-CN" dirty="0"/>
              <a:t>求助心理</a:t>
            </a:r>
            <a:endParaRPr lang="zh-CN" altLang="zh-CN" dirty="0"/>
          </a:p>
          <a:p>
            <a:pPr marL="0" indent="0">
              <a:buNone/>
            </a:pPr>
            <a:r>
              <a:rPr lang="zh-CN" altLang="zh-CN" dirty="0"/>
              <a:t>　　</a:t>
            </a:r>
            <a:r>
              <a:rPr lang="en-US" altLang="zh-CN" dirty="0"/>
              <a:t>4.</a:t>
            </a:r>
            <a:r>
              <a:rPr lang="zh-CN" altLang="zh-CN" dirty="0"/>
              <a:t>退换心理</a:t>
            </a:r>
            <a:endParaRPr lang="zh-CN" altLang="zh-CN" dirty="0"/>
          </a:p>
          <a:p>
            <a:pPr marL="0" indent="0">
              <a:buNone/>
            </a:pPr>
            <a:r>
              <a:rPr lang="en-US" altLang="zh-CN" dirty="0"/>
              <a:t>(</a:t>
            </a:r>
            <a:r>
              <a:rPr lang="zh-CN" altLang="zh-CN" dirty="0"/>
              <a:t>三</a:t>
            </a:r>
            <a:r>
              <a:rPr lang="en-US" altLang="zh-CN" dirty="0"/>
              <a:t>)</a:t>
            </a:r>
            <a:r>
              <a:rPr lang="zh-CN" altLang="zh-CN" dirty="0"/>
              <a:t>售后服务心理策略</a:t>
            </a:r>
            <a:endParaRPr lang="zh-CN" altLang="zh-CN" dirty="0"/>
          </a:p>
          <a:p>
            <a:pPr marL="0" indent="0">
              <a:buNone/>
            </a:pPr>
            <a:r>
              <a:rPr lang="zh-CN" altLang="zh-CN" dirty="0"/>
              <a:t>　　</a:t>
            </a:r>
            <a:r>
              <a:rPr lang="en-US" altLang="zh-CN" dirty="0"/>
              <a:t>1.</a:t>
            </a:r>
            <a:r>
              <a:rPr lang="zh-CN" altLang="zh-CN" dirty="0"/>
              <a:t>提供优良的售后服务</a:t>
            </a:r>
            <a:endParaRPr lang="zh-CN" altLang="zh-CN" dirty="0"/>
          </a:p>
          <a:p>
            <a:pPr marL="0" indent="0">
              <a:buNone/>
            </a:pPr>
            <a:r>
              <a:rPr lang="zh-CN" altLang="zh-CN" dirty="0"/>
              <a:t>　　</a:t>
            </a:r>
            <a:r>
              <a:rPr lang="en-US" altLang="zh-CN" dirty="0"/>
              <a:t>2.</a:t>
            </a:r>
            <a:r>
              <a:rPr lang="zh-CN" altLang="zh-CN" dirty="0"/>
              <a:t>提升</a:t>
            </a:r>
            <a:r>
              <a:rPr lang="en-US" altLang="zh-CN" dirty="0"/>
              <a:t>CS</a:t>
            </a:r>
            <a:r>
              <a:rPr lang="zh-CN" altLang="zh-CN" dirty="0"/>
              <a:t>经营理念</a:t>
            </a:r>
            <a:r>
              <a:rPr lang="en-US" altLang="zh-CN" dirty="0"/>
              <a:t>,</a:t>
            </a:r>
            <a:r>
              <a:rPr lang="zh-CN" altLang="zh-CN" dirty="0"/>
              <a:t>进一步完善企业服务工作</a:t>
            </a:r>
            <a:endParaRPr lang="zh-CN" altLang="zh-CN" dirty="0"/>
          </a:p>
          <a:p>
            <a:endParaRPr lang="zh-CN" altLang="en-US"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3507</Words>
  <Application>WPS 演示</Application>
  <PresentationFormat>全屏显示(4:3)</PresentationFormat>
  <Paragraphs>157</Paragraphs>
  <Slides>15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第十九章 销售服务心理</vt:lpstr>
      <vt:lpstr>第一节　销售服务心理功能</vt:lpstr>
      <vt:lpstr>PowerPoint 演示文稿</vt:lpstr>
      <vt:lpstr>PowerPoint 演示文稿</vt:lpstr>
      <vt:lpstr>PowerPoint 演示文稿</vt:lpstr>
      <vt:lpstr>第二节　销售服务三阶段的心理策略</vt:lpstr>
      <vt:lpstr>PowerPoint 演示文稿</vt:lpstr>
      <vt:lpstr>PowerPoint 演示文稿</vt:lpstr>
      <vt:lpstr>PowerPoint 演示文稿</vt:lpstr>
      <vt:lpstr>第三节　销售服务中的冲突处理与抱怨处理技巧</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第十九章 销售服务心理</dc:title>
  <dc:creator>User</dc:creator>
  <cp:lastModifiedBy>钟山绿湖</cp:lastModifiedBy>
  <cp:revision>2</cp:revision>
  <dcterms:created xsi:type="dcterms:W3CDTF">2017-03-07T00:23:00Z</dcterms:created>
  <dcterms:modified xsi:type="dcterms:W3CDTF">2024-03-19T01:52:13Z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32E75F40435543A1929DDD38086E95E2_12</vt:lpwstr>
  </property>
  <property fmtid="{D5CDD505-2E9C-101B-9397-08002B2CF9AE}" pid="3" name="KSOProductBuildVer">
    <vt:lpwstr>2052-12.1.0.16120</vt:lpwstr>
  </property>
</Properties>
</file>