
<file path=[Content_Types].xml><?xml version="1.0" encoding="utf-8"?>
<Types xmlns="http://schemas.openxmlformats.org/package/2006/content-types">
  <Default Extension="png" ContentType="image/png"/>
  <Default Extension="jpeg" ContentType="image/jpeg"/>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Layouts/slideLayout1.xml" ContentType="application/vnd.openxmlformats-officedocument.presentationml.slideLayout+xml"/>
  <Override PartName="/ppt/theme/theme1.xml" ContentType="application/vnd.openxmlformats-officedocument.theme+xml"/>
</Types>
</file>

<file path=_rels/.rels><?xml version="1.0" encoding="UTF-8" standalone="yes"?>
<Relationships xmlns="http://schemas.openxmlformats.org/package/2006/relationships">
    <Relationship Id="rId1"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embeddedFontLst>
    <p:embeddedFont>
      <p:font typeface="Source Han Sans CN Bold"/>
      <p:regular r:id="rId18"/>
    </p:embeddedFont>
    <p:embeddedFont>
      <p:font typeface="Source Han Sans"/>
      <p:regular r:id="rId19"/>
    </p:embeddedFont>
    <p:embeddedFont>
      <p:font typeface="OPPOSans H"/>
      <p:regular r:id="rId20"/>
    </p:embeddedFont>
  </p:embeddedFontLst>
</p:presentation>
</file>

<file path=ppt/_rels/presentation.xml.rels><?xml version="1.0" encoding="UTF-8" standalone="yes"?>
<Relationships xmlns="http://schemas.openxmlformats.org/package/2006/relationships">
<Relationship Id="rId1" Type="http://schemas.openxmlformats.org/officeDocument/2006/relationships/theme" Target="theme/theme1.xml"/>
<Relationship Id="rId2" Type="http://schemas.openxmlformats.org/officeDocument/2006/relationships/slideMaster" Target="slideMasters/slideMaster1.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font" Target="fonts/font2.fntdata"/>
<Relationship Id="rId19" Type="http://schemas.openxmlformats.org/officeDocument/2006/relationships/font" Target="fonts/font3.fntdata"/>
<Relationship Id="rId20" Type="http://schemas.openxmlformats.org/officeDocument/2006/relationships/font" Target="fonts/font1.fntdata"/>
</Relationships>
</file>

<file path=ppt/slideLayouts/_rels/slideLayout1.xml.rels><?xml version="1.0" encoding="UTF-8" standalone="yes"?>
<Relationships xmlns="http://schemas.openxmlformats.org/package/2006/relationships">
<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Layout>
</file>

<file path=ppt/slideMasters/_rels/slideMaster1.xml.rels><?xml version="1.0" encoding="UTF-8" standalone="yes"?>
<Relationships xmlns="http://schemas.openxmlformats.org/package/2006/relationships">
<Relationship Id="rId1" Type="http://schemas.openxmlformats.org/officeDocument/2006/relationships/theme" Target="../theme/theme1.xml"/>
<Relationship Id="rId2" Type="http://schemas.openxmlformats.org/officeDocument/2006/relationships/slideLayout" Target="../slideLayouts/slideLayout1.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2"/>
  </p:sldLayoutIdLst>
</p:sldMaster>
</file>

<file path=ppt/slides/_rels/slide1.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1.png"/>
</Relationships>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7.png"/>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3.jpeg"/>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8.png"/>
<Relationship Id="rId3" Type="http://schemas.openxmlformats.org/officeDocument/2006/relationships/image" Target="../media/image6.png"/>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1.png"/>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7.png"/>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7.png"/>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5.png"/>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4.png"/>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7.png"/>
</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
          <p:cNvPicPr>
            <a:picLocks noChangeAspect="1"/>
          </p:cNvPicPr>
          <p:nvPr/>
        </p:nvPicPr>
        <p:blipFill>
          <a:blip r:embed="rId2">
            <a:alphaModFix amt="70000"/>
          </a:blip>
          <a:srcRect l="0" t="7812" r="0" b="7812"/>
          <a:stretch>
            <a:fillRect/>
          </a:stretch>
        </p:blipFill>
        <p:spPr>
          <a:xfrm rot="0" flipH="0" flipV="0">
            <a:off x="0" y="0"/>
            <a:ext cx="12192000" cy="6858000"/>
          </a:xfrm>
          <a:prstGeom prst="rect">
            <a:avLst/>
          </a:prstGeom>
          <a:noFill/>
          <a:ln>
            <a:noFill/>
          </a:ln>
        </p:spPr>
      </p:pic>
      <p:sp>
        <p:nvSpPr>
          <p:cNvPr id="3" name="标题 1"/>
          <p:cNvSpPr txBox="1"/>
          <p:nvPr/>
        </p:nvSpPr>
        <p:spPr>
          <a:xfrm rot="0" flipH="0" flipV="0">
            <a:off x="-1" y="103928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4" name="标题 1"/>
          <p:cNvSpPr txBox="1"/>
          <p:nvPr/>
        </p:nvSpPr>
        <p:spPr>
          <a:xfrm rot="0" flipH="0" flipV="0">
            <a:off x="-1" y="109881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5" name="标题 1"/>
          <p:cNvSpPr txBox="1"/>
          <p:nvPr/>
        </p:nvSpPr>
        <p:spPr>
          <a:xfrm rot="0" flipH="0" flipV="0">
            <a:off x="-2" y="633028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6" name="标题 1"/>
          <p:cNvSpPr txBox="1"/>
          <p:nvPr/>
        </p:nvSpPr>
        <p:spPr>
          <a:xfrm rot="0" flipH="0" flipV="0">
            <a:off x="-2" y="638981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7" name="标题 1"/>
          <p:cNvSpPr txBox="1"/>
          <p:nvPr/>
        </p:nvSpPr>
        <p:spPr>
          <a:xfrm rot="0" flipH="0" flipV="0">
            <a:off x="672754" y="1431562"/>
            <a:ext cx="2865962" cy="1021476"/>
          </a:xfrm>
          <a:prstGeom prst="rect">
            <a:avLst/>
          </a:prstGeom>
          <a:noFill/>
          <a:ln>
            <a:noFill/>
          </a:ln>
        </p:spPr>
        <p:txBody>
          <a:bodyPr vert="horz" wrap="square" lIns="0" tIns="0" rIns="0" bIns="0" rtlCol="0" anchor="t"/>
          <a:lstStyle/>
          <a:p>
            <a:pPr algn="l">
              <a:lnSpc>
                <a:spcPct val="110000"/>
              </a:lnSpc>
            </a:pPr>
            <a:r>
              <a:rPr kumimoji="1" lang="en-US" altLang="zh-CN" sz="8000">
                <a:ln w="12700">
                  <a:noFill/>
                </a:ln>
                <a:gradFill>
                  <a:gsLst>
                    <a:gs pos="30000">
                      <a:srgbClr val="1F4E79">
                        <a:alpha val="0"/>
                      </a:srgbClr>
                    </a:gs>
                    <a:gs pos="100000">
                      <a:srgbClr val="1F4E79">
                        <a:alpha val="22000"/>
                      </a:srgbClr>
                    </a:gs>
                  </a:gsLst>
                  <a:lin ang="16200000" scaled="0"/>
                </a:gradFill>
                <a:latin typeface="Source Han Sans CN Bold"/>
                <a:ea typeface="Source Han Sans CN Bold"/>
                <a:cs typeface="Source Han Sans CN Bold"/>
              </a:rPr>
              <a:t>20XX</a:t>
            </a:r>
            <a:endParaRPr kumimoji="1" lang="zh-CN" altLang="en-US"/>
          </a:p>
        </p:txBody>
      </p:sp>
      <p:sp>
        <p:nvSpPr>
          <p:cNvPr id="8" name="标题 1"/>
          <p:cNvSpPr txBox="1"/>
          <p:nvPr/>
        </p:nvSpPr>
        <p:spPr>
          <a:xfrm rot="0" flipH="0" flipV="0">
            <a:off x="7567845" y="1"/>
            <a:ext cx="4636508" cy="2394553"/>
          </a:xfrm>
          <a:custGeom>
            <a:avLst/>
            <a:gdLst>
              <a:gd name="connsiteX0" fmla="*/ 0 w 4636508"/>
              <a:gd name="connsiteY0" fmla="*/ 0 h 2394553"/>
              <a:gd name="connsiteX1" fmla="*/ 4636508 w 4636508"/>
              <a:gd name="connsiteY1" fmla="*/ 0 h 2394553"/>
              <a:gd name="connsiteX2" fmla="*/ 4636508 w 4636508"/>
              <a:gd name="connsiteY2" fmla="*/ 1079778 h 2394553"/>
              <a:gd name="connsiteX3" fmla="*/ 4534501 w 4636508"/>
              <a:gd name="connsiteY3" fmla="*/ 1254559 h 2394553"/>
              <a:gd name="connsiteX4" fmla="*/ 2474729 w 4636508"/>
              <a:gd name="connsiteY4" fmla="*/ 2394553 h 2394553"/>
              <a:gd name="connsiteX5" fmla="*/ 3554 w 4636508"/>
              <a:gd name="connsiteY5" fmla="*/ 73259 h 2394553"/>
            </a:gdLst>
            <a:rect l="l" t="t" r="r" b="b"/>
            <a:pathLst>
              <a:path w="4636508" h="2394553">
                <a:moveTo>
                  <a:pt x="0" y="0"/>
                </a:moveTo>
                <a:lnTo>
                  <a:pt x="4636508" y="0"/>
                </a:lnTo>
                <a:lnTo>
                  <a:pt x="4636508" y="1079778"/>
                </a:lnTo>
                <a:lnTo>
                  <a:pt x="4534501" y="1254559"/>
                </a:lnTo>
                <a:cubicBezTo>
                  <a:pt x="4088108" y="1942350"/>
                  <a:pt x="3332151" y="2394553"/>
                  <a:pt x="2474729" y="2394553"/>
                </a:cubicBezTo>
                <a:cubicBezTo>
                  <a:pt x="1188596" y="2394553"/>
                  <a:pt x="130760" y="1377095"/>
                  <a:pt x="3554" y="73259"/>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7621065" y="0"/>
            <a:ext cx="4583288" cy="2343426"/>
          </a:xfrm>
          <a:custGeom>
            <a:avLst/>
            <a:gdLst>
              <a:gd name="connsiteX0" fmla="*/ 0 w 4583288"/>
              <a:gd name="connsiteY0" fmla="*/ 0 h 2343426"/>
              <a:gd name="connsiteX1" fmla="*/ 4583288 w 4583288"/>
              <a:gd name="connsiteY1" fmla="*/ 0 h 2343426"/>
              <a:gd name="connsiteX2" fmla="*/ 4583288 w 4583288"/>
              <a:gd name="connsiteY2" fmla="*/ 980979 h 2343426"/>
              <a:gd name="connsiteX3" fmla="*/ 4566618 w 4583288"/>
              <a:gd name="connsiteY3" fmla="*/ 1017001 h 2343426"/>
              <a:gd name="connsiteX4" fmla="*/ 2425612 w 4583288"/>
              <a:gd name="connsiteY4" fmla="*/ 2343426 h 2343426"/>
              <a:gd name="connsiteX5" fmla="*/ 3300 w 4583288"/>
              <a:gd name="connsiteY5" fmla="*/ 68032 h 2343426"/>
            </a:gdLst>
            <a:rect l="l" t="t" r="r" b="b"/>
            <a:pathLst>
              <a:path w="4583288" h="2343426">
                <a:moveTo>
                  <a:pt x="0" y="0"/>
                </a:moveTo>
                <a:lnTo>
                  <a:pt x="4583288" y="0"/>
                </a:lnTo>
                <a:lnTo>
                  <a:pt x="4583288" y="980979"/>
                </a:lnTo>
                <a:lnTo>
                  <a:pt x="4566618" y="1017001"/>
                </a:lnTo>
                <a:cubicBezTo>
                  <a:pt x="4154296" y="1807079"/>
                  <a:pt x="3350127" y="2343426"/>
                  <a:pt x="2425612" y="2343426"/>
                </a:cubicBezTo>
                <a:cubicBezTo>
                  <a:pt x="1164910" y="2343426"/>
                  <a:pt x="127991" y="1346087"/>
                  <a:pt x="3300" y="68032"/>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7567845" y="4463448"/>
            <a:ext cx="4636508" cy="2394552"/>
          </a:xfrm>
          <a:custGeom>
            <a:avLst/>
            <a:gdLst>
              <a:gd name="connsiteX0" fmla="*/ 2474729 w 4636508"/>
              <a:gd name="connsiteY0" fmla="*/ 0 h 2394552"/>
              <a:gd name="connsiteX1" fmla="*/ 4534501 w 4636508"/>
              <a:gd name="connsiteY1" fmla="*/ 1139995 h 2394552"/>
              <a:gd name="connsiteX2" fmla="*/ 4636508 w 4636508"/>
              <a:gd name="connsiteY2" fmla="*/ 1314776 h 2394552"/>
              <a:gd name="connsiteX3" fmla="*/ 4636508 w 4636508"/>
              <a:gd name="connsiteY3" fmla="*/ 2394552 h 2394552"/>
              <a:gd name="connsiteX4" fmla="*/ 0 w 4636508"/>
              <a:gd name="connsiteY4" fmla="*/ 2394552 h 2394552"/>
              <a:gd name="connsiteX5" fmla="*/ 3554 w 4636508"/>
              <a:gd name="connsiteY5" fmla="*/ 2321294 h 2394552"/>
              <a:gd name="connsiteX6" fmla="*/ 2474729 w 4636508"/>
              <a:gd name="connsiteY6" fmla="*/ 0 h 2394552"/>
            </a:gdLst>
            <a:rect l="l" t="t" r="r" b="b"/>
            <a:pathLst>
              <a:path w="4636508" h="2394552">
                <a:moveTo>
                  <a:pt x="2474729" y="0"/>
                </a:moveTo>
                <a:cubicBezTo>
                  <a:pt x="3332151" y="0"/>
                  <a:pt x="4088108" y="452204"/>
                  <a:pt x="4534501" y="1139995"/>
                </a:cubicBezTo>
                <a:lnTo>
                  <a:pt x="4636508" y="1314776"/>
                </a:lnTo>
                <a:lnTo>
                  <a:pt x="4636508" y="2394552"/>
                </a:lnTo>
                <a:lnTo>
                  <a:pt x="0" y="2394552"/>
                </a:lnTo>
                <a:lnTo>
                  <a:pt x="3554" y="2321294"/>
                </a:lnTo>
                <a:cubicBezTo>
                  <a:pt x="130760" y="1017458"/>
                  <a:pt x="1188596" y="0"/>
                  <a:pt x="2474729" y="0"/>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7616963" y="4514576"/>
            <a:ext cx="4587391" cy="2343425"/>
          </a:xfrm>
          <a:custGeom>
            <a:avLst/>
            <a:gdLst>
              <a:gd name="connsiteX0" fmla="*/ 2425612 w 4587391"/>
              <a:gd name="connsiteY0" fmla="*/ 0 h 2343425"/>
              <a:gd name="connsiteX1" fmla="*/ 4566618 w 4587391"/>
              <a:gd name="connsiteY1" fmla="*/ 1326426 h 2343425"/>
              <a:gd name="connsiteX2" fmla="*/ 4587391 w 4587391"/>
              <a:gd name="connsiteY2" fmla="*/ 1371313 h 2343425"/>
              <a:gd name="connsiteX3" fmla="*/ 4587391 w 4587391"/>
              <a:gd name="connsiteY3" fmla="*/ 2343425 h 2343425"/>
              <a:gd name="connsiteX4" fmla="*/ 0 w 4587391"/>
              <a:gd name="connsiteY4" fmla="*/ 2343425 h 2343425"/>
              <a:gd name="connsiteX5" fmla="*/ 3300 w 4587391"/>
              <a:gd name="connsiteY5" fmla="*/ 2275395 h 2343425"/>
              <a:gd name="connsiteX6" fmla="*/ 2425612 w 4587391"/>
              <a:gd name="connsiteY6" fmla="*/ 0 h 2343425"/>
            </a:gdLst>
            <a:rect l="l" t="t" r="r" b="b"/>
            <a:pathLst>
              <a:path w="4587391" h="2343425">
                <a:moveTo>
                  <a:pt x="2425612" y="0"/>
                </a:moveTo>
                <a:cubicBezTo>
                  <a:pt x="3350127" y="0"/>
                  <a:pt x="4154297" y="536347"/>
                  <a:pt x="4566618" y="1326426"/>
                </a:cubicBezTo>
                <a:lnTo>
                  <a:pt x="4587391" y="1371313"/>
                </a:lnTo>
                <a:lnTo>
                  <a:pt x="4587391" y="2343425"/>
                </a:lnTo>
                <a:lnTo>
                  <a:pt x="0" y="2343425"/>
                </a:lnTo>
                <a:lnTo>
                  <a:pt x="3300" y="2275395"/>
                </a:lnTo>
                <a:cubicBezTo>
                  <a:pt x="127991" y="997339"/>
                  <a:pt x="1164910" y="0"/>
                  <a:pt x="2425612" y="0"/>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8080717" y="1463041"/>
            <a:ext cx="3931920" cy="3931920"/>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7699654" y="6330283"/>
            <a:ext cx="3261600" cy="36000"/>
          </a:xfrm>
          <a:custGeom>
            <a:avLst/>
            <a:gdLst>
              <a:gd name="connsiteX0" fmla="*/ 8892 w 4478362"/>
              <a:gd name="connsiteY0" fmla="*/ 0 h 36000"/>
              <a:gd name="connsiteX1" fmla="*/ 4478362 w 4478362"/>
              <a:gd name="connsiteY1" fmla="*/ 0 h 36000"/>
              <a:gd name="connsiteX2" fmla="*/ 4478362 w 4478362"/>
              <a:gd name="connsiteY2" fmla="*/ 36000 h 36000"/>
              <a:gd name="connsiteX3" fmla="*/ 0 w 4478362"/>
              <a:gd name="connsiteY3" fmla="*/ 36000 h 36000"/>
            </a:gdLst>
            <a:rect l="l" t="t" r="r" b="b"/>
            <a:pathLst>
              <a:path w="4478362" h="36000">
                <a:moveTo>
                  <a:pt x="8892" y="0"/>
                </a:moveTo>
                <a:lnTo>
                  <a:pt x="4478362" y="0"/>
                </a:lnTo>
                <a:lnTo>
                  <a:pt x="4478362"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4" name="标题 1"/>
          <p:cNvSpPr txBox="1"/>
          <p:nvPr/>
        </p:nvSpPr>
        <p:spPr>
          <a:xfrm rot="0" flipH="0" flipV="0">
            <a:off x="7684950" y="6389813"/>
            <a:ext cx="3276000" cy="36000"/>
          </a:xfrm>
          <a:custGeom>
            <a:avLst/>
            <a:gdLst>
              <a:gd name="connsiteX0" fmla="*/ 8893 w 4493067"/>
              <a:gd name="connsiteY0" fmla="*/ 0 h 36000"/>
              <a:gd name="connsiteX1" fmla="*/ 4493067 w 4493067"/>
              <a:gd name="connsiteY1" fmla="*/ 0 h 36000"/>
              <a:gd name="connsiteX2" fmla="*/ 4493067 w 4493067"/>
              <a:gd name="connsiteY2" fmla="*/ 36000 h 36000"/>
              <a:gd name="connsiteX3" fmla="*/ 0 w 4493067"/>
              <a:gd name="connsiteY3" fmla="*/ 36000 h 36000"/>
            </a:gdLst>
            <a:rect l="l" t="t" r="r" b="b"/>
            <a:pathLst>
              <a:path w="4493067" h="36000">
                <a:moveTo>
                  <a:pt x="8893" y="0"/>
                </a:moveTo>
                <a:lnTo>
                  <a:pt x="4493067" y="0"/>
                </a:lnTo>
                <a:lnTo>
                  <a:pt x="4493067"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5" name="标题 1"/>
          <p:cNvSpPr txBox="1"/>
          <p:nvPr/>
        </p:nvSpPr>
        <p:spPr>
          <a:xfrm rot="0" flipH="0" flipV="0">
            <a:off x="11038209"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1260870" y="6293430"/>
            <a:ext cx="145706" cy="145706"/>
          </a:xfrm>
          <a:prstGeom prst="ellipse">
            <a:avLst/>
          </a:prstGeom>
          <a:no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0" flipH="0" flipV="0">
            <a:off x="11481020"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0" flipH="0" flipV="0">
            <a:off x="2311531" y="5011781"/>
            <a:ext cx="2941939" cy="451422"/>
          </a:xfrm>
          <a:prstGeom prst="roundRect">
            <a:avLst>
              <a:gd name="adj" fmla="val 50000"/>
            </a:avLst>
          </a:prstGeom>
          <a:solidFill>
            <a:schemeClr val="accent1">
              <a:lumMod val="75000"/>
              <a:alpha val="100000"/>
            </a:schemeClr>
          </a:solidFill>
          <a:ln w="6350" cap="sq">
            <a:solidFill>
              <a:schemeClr val="accent1">
                <a:lumMod val="75000"/>
              </a:schemeClr>
            </a:solidFill>
            <a:miter/>
          </a:ln>
        </p:spPr>
        <p:txBody>
          <a:bodyPr vert="horz" wrap="square" lIns="91440" tIns="45720" rIns="91440" bIns="45720" rtlCol="0" anchor="ctr"/>
          <a:lstStyle/>
          <a:p>
            <a:pPr algn="ctr">
              <a:lnSpc>
                <a:spcPct val="110000"/>
              </a:lnSpc>
            </a:pPr>
            <a:r>
              <a:rPr kumimoji="1" lang="en-US" altLang="zh-CN" sz="1800">
                <a:ln w="12700">
                  <a:noFill/>
                </a:ln>
                <a:solidFill>
                  <a:srgbClr val="FFFFFF">
                    <a:alpha val="100000"/>
                  </a:srgbClr>
                </a:solidFill>
                <a:latin typeface="思源黑体 CN Medium"/>
                <a:ea typeface="思源黑体 CN Medium"/>
                <a:cs typeface="思源黑体 CN Medium"/>
              </a:rPr>
              <a:t>上海财经大学出版社</a:t>
            </a:r>
            <a:endParaRPr kumimoji="1" lang="zh-CN" altLang="en-US"/>
          </a:p>
        </p:txBody>
      </p:sp>
      <p:sp>
        <p:nvSpPr>
          <p:cNvPr id="19" name="标题 1"/>
          <p:cNvSpPr txBox="1"/>
          <p:nvPr/>
        </p:nvSpPr>
        <p:spPr>
          <a:xfrm rot="0" flipH="0" flipV="0">
            <a:off x="8134058" y="1516382"/>
            <a:ext cx="3825239" cy="3825239"/>
          </a:xfrm>
          <a:prstGeom prst="ellipse">
            <a:avLst/>
          </a:pr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pic>
        <p:nvPicPr>
          <p:cNvPr id="20" name=""/>
          <p:cNvPicPr>
            <a:picLocks noChangeAspect="1"/>
          </p:cNvPicPr>
          <p:nvPr/>
        </p:nvPicPr>
        <p:blipFill>
          <a:blip r:embed="rId3">
            <a:alphaModFix amt="100000"/>
          </a:blip>
          <a:srcRect l="0" t="0" r="0" b="0"/>
          <a:stretch>
            <a:fillRect/>
          </a:stretch>
        </p:blipFill>
        <p:spPr>
          <a:xfrm rot="0" flipH="0" flipV="0">
            <a:off x="6568440" y="667636"/>
            <a:ext cx="6797040" cy="4793249"/>
          </a:xfrm>
          <a:custGeom>
            <a:avLst/>
            <a:gdLst>
              <a:gd name="connsiteX0" fmla="*/ 0 w 6187440"/>
              <a:gd name="connsiteY0" fmla="*/ 0 h 4660670"/>
              <a:gd name="connsiteX1" fmla="*/ 6187440 w 6187440"/>
              <a:gd name="connsiteY1" fmla="*/ 0 h 4660670"/>
              <a:gd name="connsiteX2" fmla="*/ 6187440 w 6187440"/>
              <a:gd name="connsiteY2" fmla="*/ 4660670 h 4660670"/>
              <a:gd name="connsiteX3" fmla="*/ 5684520 w 6187440"/>
              <a:gd name="connsiteY3" fmla="*/ 4660670 h 4660670"/>
              <a:gd name="connsiteX4" fmla="*/ 5684520 w 6187440"/>
              <a:gd name="connsiteY4" fmla="*/ 4191377 h 4660670"/>
              <a:gd name="connsiteX5" fmla="*/ 4126873 w 6187440"/>
              <a:gd name="connsiteY5" fmla="*/ 4191377 h 4660670"/>
              <a:gd name="connsiteX6" fmla="*/ 4077974 w 6187440"/>
              <a:gd name="connsiteY6" fmla="*/ 4245179 h 4660670"/>
              <a:gd name="connsiteX7" fmla="*/ 3167156 w 6187440"/>
              <a:gd name="connsiteY7" fmla="*/ 4622452 h 4660670"/>
              <a:gd name="connsiteX8" fmla="*/ 2256337 w 6187440"/>
              <a:gd name="connsiteY8" fmla="*/ 4245179 h 4660670"/>
              <a:gd name="connsiteX9" fmla="*/ 2207439 w 6187440"/>
              <a:gd name="connsiteY9" fmla="*/ 4191377 h 4660670"/>
              <a:gd name="connsiteX10" fmla="*/ 1158238 w 6187440"/>
              <a:gd name="connsiteY10" fmla="*/ 4191377 h 4660670"/>
              <a:gd name="connsiteX11" fmla="*/ 1158238 w 6187440"/>
              <a:gd name="connsiteY11" fmla="*/ 4660670 h 4660670"/>
              <a:gd name="connsiteX12" fmla="*/ 0 w 6187440"/>
              <a:gd name="connsiteY12" fmla="*/ 4660670 h 4660670"/>
              <a:gd name="connsiteX13" fmla="*/ 0 w 6187440"/>
              <a:gd name="connsiteY13" fmla="*/ 0 h 4660670"/>
            </a:gdLst>
            <a:rect l="l" t="t" r="r" b="b"/>
            <a:pathLst>
              <a:path w="6187440" h="4660670">
                <a:moveTo>
                  <a:pt x="0" y="0"/>
                </a:moveTo>
                <a:lnTo>
                  <a:pt x="6187440" y="0"/>
                </a:lnTo>
                <a:lnTo>
                  <a:pt x="6187440" y="4660670"/>
                </a:lnTo>
                <a:lnTo>
                  <a:pt x="5684520" y="4660670"/>
                </a:lnTo>
                <a:lnTo>
                  <a:pt x="5684520" y="4191377"/>
                </a:lnTo>
                <a:lnTo>
                  <a:pt x="4126873" y="4191377"/>
                </a:lnTo>
                <a:lnTo>
                  <a:pt x="4077974" y="4245179"/>
                </a:lnTo>
                <a:cubicBezTo>
                  <a:pt x="3844876" y="4478278"/>
                  <a:pt x="3522852" y="4622452"/>
                  <a:pt x="3167156" y="4622452"/>
                </a:cubicBezTo>
                <a:cubicBezTo>
                  <a:pt x="2811459" y="4622452"/>
                  <a:pt x="2489437" y="4478278"/>
                  <a:pt x="2256337" y="4245179"/>
                </a:cubicBezTo>
                <a:lnTo>
                  <a:pt x="2207439" y="4191377"/>
                </a:lnTo>
                <a:lnTo>
                  <a:pt x="1158238" y="4191377"/>
                </a:lnTo>
                <a:lnTo>
                  <a:pt x="1158238" y="4660670"/>
                </a:lnTo>
                <a:lnTo>
                  <a:pt x="0" y="4660670"/>
                </a:lnTo>
                <a:lnTo>
                  <a:pt x="0" y="0"/>
                </a:lnTo>
                <a:close/>
              </a:path>
            </a:pathLst>
          </a:custGeom>
          <a:noFill/>
          <a:ln>
            <a:noFill/>
          </a:ln>
        </p:spPr>
      </p:pic>
      <p:sp>
        <p:nvSpPr>
          <p:cNvPr id="21" name="标题 1"/>
          <p:cNvSpPr txBox="1"/>
          <p:nvPr/>
        </p:nvSpPr>
        <p:spPr>
          <a:xfrm rot="0" flipH="0" flipV="0">
            <a:off x="660401" y="2013670"/>
            <a:ext cx="6098540" cy="2830659"/>
          </a:xfrm>
          <a:prstGeom prst="rect">
            <a:avLst/>
          </a:prstGeom>
          <a:noFill/>
          <a:ln>
            <a:noFill/>
          </a:ln>
        </p:spPr>
        <p:txBody>
          <a:bodyPr vert="horz" wrap="square" lIns="0" tIns="0" rIns="0" bIns="0" rtlCol="0" anchor="ctr"/>
          <a:lstStyle/>
          <a:p>
            <a:pPr algn="ctr">
              <a:lnSpc>
                <a:spcPct val="130000"/>
              </a:lnSpc>
            </a:pPr>
            <a:r>
              <a:rPr kumimoji="1" lang="en-US" altLang="zh-CN" sz="4800">
                <a:ln w="12700">
                  <a:noFill/>
                </a:ln>
                <a:solidFill>
                  <a:srgbClr val="2E75B6">
                    <a:alpha val="100000"/>
                  </a:srgbClr>
                </a:solidFill>
                <a:latin typeface="Source Han Sans CN Bold"/>
                <a:ea typeface="Source Han Sans CN Bold"/>
                <a:cs typeface="Source Han Sans CN Bold"/>
              </a:rPr>
              <a:t>金融学</a:t>
            </a:r>
            <a:endParaRPr kumimoji="1" lang="zh-CN" altLang="en-US"/>
          </a:p>
        </p:txBody>
      </p:sp>
      <p:sp>
        <p:nvSpPr>
          <p:cNvPr id="22" name="标题 1"/>
          <p:cNvSpPr txBox="1"/>
          <p:nvPr/>
        </p:nvSpPr>
        <p:spPr>
          <a:xfrm rot="16200000" flipH="0" flipV="1">
            <a:off x="10813567" y="258223"/>
            <a:ext cx="428057" cy="1112899"/>
          </a:xfrm>
          <a:custGeom>
            <a:avLst/>
            <a:gdLst>
              <a:gd name="connsiteX0" fmla="*/ 85630 w 428057"/>
              <a:gd name="connsiteY0" fmla="*/ 42767 h 1112899"/>
              <a:gd name="connsiteX1" fmla="*/ 42767 w 428057"/>
              <a:gd name="connsiteY1" fmla="*/ 0 h 1112899"/>
              <a:gd name="connsiteX2" fmla="*/ 0 w 428057"/>
              <a:gd name="connsiteY2" fmla="*/ 42767 h 1112899"/>
              <a:gd name="connsiteX3" fmla="*/ 42767 w 428057"/>
              <a:gd name="connsiteY3" fmla="*/ 85630 h 1112899"/>
              <a:gd name="connsiteX4" fmla="*/ 85630 w 428057"/>
              <a:gd name="connsiteY4" fmla="*/ 42767 h 1112899"/>
              <a:gd name="connsiteX5" fmla="*/ 85631 w 428057"/>
              <a:gd name="connsiteY5" fmla="*/ 213978 h 1112899"/>
              <a:gd name="connsiteX6" fmla="*/ 42768 w 428057"/>
              <a:gd name="connsiteY6" fmla="*/ 171211 h 1112899"/>
              <a:gd name="connsiteX7" fmla="*/ 1 w 428057"/>
              <a:gd name="connsiteY7" fmla="*/ 213978 h 1112899"/>
              <a:gd name="connsiteX8" fmla="*/ 42768 w 428057"/>
              <a:gd name="connsiteY8" fmla="*/ 256841 h 1112899"/>
              <a:gd name="connsiteX9" fmla="*/ 85631 w 428057"/>
              <a:gd name="connsiteY9" fmla="*/ 213978 h 1112899"/>
              <a:gd name="connsiteX10" fmla="*/ 85632 w 428057"/>
              <a:gd name="connsiteY10" fmla="*/ 385189 h 1112899"/>
              <a:gd name="connsiteX11" fmla="*/ 42769 w 428057"/>
              <a:gd name="connsiteY11" fmla="*/ 342422 h 1112899"/>
              <a:gd name="connsiteX12" fmla="*/ 2 w 428057"/>
              <a:gd name="connsiteY12" fmla="*/ 385189 h 1112899"/>
              <a:gd name="connsiteX13" fmla="*/ 42769 w 428057"/>
              <a:gd name="connsiteY13" fmla="*/ 428052 h 1112899"/>
              <a:gd name="connsiteX14" fmla="*/ 85632 w 428057"/>
              <a:gd name="connsiteY14" fmla="*/ 385189 h 1112899"/>
              <a:gd name="connsiteX15" fmla="*/ 85632 w 428057"/>
              <a:gd name="connsiteY15" fmla="*/ 556401 h 1112899"/>
              <a:gd name="connsiteX16" fmla="*/ 42769 w 428057"/>
              <a:gd name="connsiteY16" fmla="*/ 513634 h 1112899"/>
              <a:gd name="connsiteX17" fmla="*/ 2 w 428057"/>
              <a:gd name="connsiteY17" fmla="*/ 556401 h 1112899"/>
              <a:gd name="connsiteX18" fmla="*/ 42769 w 428057"/>
              <a:gd name="connsiteY18" fmla="*/ 599264 h 1112899"/>
              <a:gd name="connsiteX19" fmla="*/ 85632 w 428057"/>
              <a:gd name="connsiteY19" fmla="*/ 556401 h 1112899"/>
              <a:gd name="connsiteX20" fmla="*/ 85633 w 428057"/>
              <a:gd name="connsiteY20" fmla="*/ 727612 h 1112899"/>
              <a:gd name="connsiteX21" fmla="*/ 42770 w 428057"/>
              <a:gd name="connsiteY21" fmla="*/ 684845 h 1112899"/>
              <a:gd name="connsiteX22" fmla="*/ 3 w 428057"/>
              <a:gd name="connsiteY22" fmla="*/ 727612 h 1112899"/>
              <a:gd name="connsiteX23" fmla="*/ 42770 w 428057"/>
              <a:gd name="connsiteY23" fmla="*/ 770475 h 1112899"/>
              <a:gd name="connsiteX24" fmla="*/ 85633 w 428057"/>
              <a:gd name="connsiteY24" fmla="*/ 727612 h 1112899"/>
              <a:gd name="connsiteX25" fmla="*/ 85633 w 428057"/>
              <a:gd name="connsiteY25" fmla="*/ 903103 h 1112899"/>
              <a:gd name="connsiteX26" fmla="*/ 42770 w 428057"/>
              <a:gd name="connsiteY26" fmla="*/ 860336 h 1112899"/>
              <a:gd name="connsiteX27" fmla="*/ 3 w 428057"/>
              <a:gd name="connsiteY27" fmla="*/ 903103 h 1112899"/>
              <a:gd name="connsiteX28" fmla="*/ 42770 w 428057"/>
              <a:gd name="connsiteY28" fmla="*/ 945966 h 1112899"/>
              <a:gd name="connsiteX29" fmla="*/ 85633 w 428057"/>
              <a:gd name="connsiteY29" fmla="*/ 903103 h 1112899"/>
              <a:gd name="connsiteX30" fmla="*/ 85633 w 428057"/>
              <a:gd name="connsiteY30" fmla="*/ 1070036 h 1112899"/>
              <a:gd name="connsiteX31" fmla="*/ 42770 w 428057"/>
              <a:gd name="connsiteY31" fmla="*/ 1027269 h 1112899"/>
              <a:gd name="connsiteX32" fmla="*/ 3 w 428057"/>
              <a:gd name="connsiteY32" fmla="*/ 1070036 h 1112899"/>
              <a:gd name="connsiteX33" fmla="*/ 42770 w 428057"/>
              <a:gd name="connsiteY33" fmla="*/ 1112899 h 1112899"/>
              <a:gd name="connsiteX34" fmla="*/ 85633 w 428057"/>
              <a:gd name="connsiteY34" fmla="*/ 1070036 h 1112899"/>
              <a:gd name="connsiteX35" fmla="*/ 256841 w 428057"/>
              <a:gd name="connsiteY35" fmla="*/ 42767 h 1112899"/>
              <a:gd name="connsiteX36" fmla="*/ 213978 w 428057"/>
              <a:gd name="connsiteY36" fmla="*/ 0 h 1112899"/>
              <a:gd name="connsiteX37" fmla="*/ 171211 w 428057"/>
              <a:gd name="connsiteY37" fmla="*/ 42767 h 1112899"/>
              <a:gd name="connsiteX38" fmla="*/ 213978 w 428057"/>
              <a:gd name="connsiteY38" fmla="*/ 85630 h 1112899"/>
              <a:gd name="connsiteX39" fmla="*/ 256841 w 428057"/>
              <a:gd name="connsiteY39" fmla="*/ 42767 h 1112899"/>
              <a:gd name="connsiteX40" fmla="*/ 256842 w 428057"/>
              <a:gd name="connsiteY40" fmla="*/ 213978 h 1112899"/>
              <a:gd name="connsiteX41" fmla="*/ 213979 w 428057"/>
              <a:gd name="connsiteY41" fmla="*/ 171211 h 1112899"/>
              <a:gd name="connsiteX42" fmla="*/ 171212 w 428057"/>
              <a:gd name="connsiteY42" fmla="*/ 213978 h 1112899"/>
              <a:gd name="connsiteX43" fmla="*/ 213979 w 428057"/>
              <a:gd name="connsiteY43" fmla="*/ 256841 h 1112899"/>
              <a:gd name="connsiteX44" fmla="*/ 256842 w 428057"/>
              <a:gd name="connsiteY44" fmla="*/ 213978 h 1112899"/>
              <a:gd name="connsiteX45" fmla="*/ 256843 w 428057"/>
              <a:gd name="connsiteY45" fmla="*/ 385189 h 1112899"/>
              <a:gd name="connsiteX46" fmla="*/ 213980 w 428057"/>
              <a:gd name="connsiteY46" fmla="*/ 342422 h 1112899"/>
              <a:gd name="connsiteX47" fmla="*/ 171213 w 428057"/>
              <a:gd name="connsiteY47" fmla="*/ 385189 h 1112899"/>
              <a:gd name="connsiteX48" fmla="*/ 213980 w 428057"/>
              <a:gd name="connsiteY48" fmla="*/ 428052 h 1112899"/>
              <a:gd name="connsiteX49" fmla="*/ 256843 w 428057"/>
              <a:gd name="connsiteY49" fmla="*/ 385189 h 1112899"/>
              <a:gd name="connsiteX50" fmla="*/ 256843 w 428057"/>
              <a:gd name="connsiteY50" fmla="*/ 556401 h 1112899"/>
              <a:gd name="connsiteX51" fmla="*/ 213980 w 428057"/>
              <a:gd name="connsiteY51" fmla="*/ 513634 h 1112899"/>
              <a:gd name="connsiteX52" fmla="*/ 171213 w 428057"/>
              <a:gd name="connsiteY52" fmla="*/ 556401 h 1112899"/>
              <a:gd name="connsiteX53" fmla="*/ 213980 w 428057"/>
              <a:gd name="connsiteY53" fmla="*/ 599264 h 1112899"/>
              <a:gd name="connsiteX54" fmla="*/ 256843 w 428057"/>
              <a:gd name="connsiteY54" fmla="*/ 556401 h 1112899"/>
              <a:gd name="connsiteX55" fmla="*/ 256844 w 428057"/>
              <a:gd name="connsiteY55" fmla="*/ 727611 h 1112899"/>
              <a:gd name="connsiteX56" fmla="*/ 213981 w 428057"/>
              <a:gd name="connsiteY56" fmla="*/ 684844 h 1112899"/>
              <a:gd name="connsiteX57" fmla="*/ 171214 w 428057"/>
              <a:gd name="connsiteY57" fmla="*/ 727611 h 1112899"/>
              <a:gd name="connsiteX58" fmla="*/ 213981 w 428057"/>
              <a:gd name="connsiteY58" fmla="*/ 770474 h 1112899"/>
              <a:gd name="connsiteX59" fmla="*/ 256844 w 428057"/>
              <a:gd name="connsiteY59" fmla="*/ 727611 h 1112899"/>
              <a:gd name="connsiteX60" fmla="*/ 256844 w 428057"/>
              <a:gd name="connsiteY60" fmla="*/ 903102 h 1112899"/>
              <a:gd name="connsiteX61" fmla="*/ 213981 w 428057"/>
              <a:gd name="connsiteY61" fmla="*/ 860335 h 1112899"/>
              <a:gd name="connsiteX62" fmla="*/ 171214 w 428057"/>
              <a:gd name="connsiteY62" fmla="*/ 903102 h 1112899"/>
              <a:gd name="connsiteX63" fmla="*/ 213981 w 428057"/>
              <a:gd name="connsiteY63" fmla="*/ 945965 h 1112899"/>
              <a:gd name="connsiteX64" fmla="*/ 256844 w 428057"/>
              <a:gd name="connsiteY64" fmla="*/ 903102 h 1112899"/>
              <a:gd name="connsiteX65" fmla="*/ 256844 w 428057"/>
              <a:gd name="connsiteY65" fmla="*/ 1070035 h 1112899"/>
              <a:gd name="connsiteX66" fmla="*/ 213981 w 428057"/>
              <a:gd name="connsiteY66" fmla="*/ 1027268 h 1112899"/>
              <a:gd name="connsiteX67" fmla="*/ 171214 w 428057"/>
              <a:gd name="connsiteY67" fmla="*/ 1070035 h 1112899"/>
              <a:gd name="connsiteX68" fmla="*/ 213981 w 428057"/>
              <a:gd name="connsiteY68" fmla="*/ 1112898 h 1112899"/>
              <a:gd name="connsiteX69" fmla="*/ 256844 w 428057"/>
              <a:gd name="connsiteY69" fmla="*/ 1070035 h 1112899"/>
              <a:gd name="connsiteX70" fmla="*/ 428054 w 428057"/>
              <a:gd name="connsiteY70" fmla="*/ 42767 h 1112899"/>
              <a:gd name="connsiteX71" fmla="*/ 385191 w 428057"/>
              <a:gd name="connsiteY71" fmla="*/ 0 h 1112899"/>
              <a:gd name="connsiteX72" fmla="*/ 342424 w 428057"/>
              <a:gd name="connsiteY72" fmla="*/ 42767 h 1112899"/>
              <a:gd name="connsiteX73" fmla="*/ 385191 w 428057"/>
              <a:gd name="connsiteY73" fmla="*/ 85630 h 1112899"/>
              <a:gd name="connsiteX74" fmla="*/ 428054 w 428057"/>
              <a:gd name="connsiteY74" fmla="*/ 42767 h 1112899"/>
              <a:gd name="connsiteX75" fmla="*/ 428055 w 428057"/>
              <a:gd name="connsiteY75" fmla="*/ 213978 h 1112899"/>
              <a:gd name="connsiteX76" fmla="*/ 385192 w 428057"/>
              <a:gd name="connsiteY76" fmla="*/ 171211 h 1112899"/>
              <a:gd name="connsiteX77" fmla="*/ 342425 w 428057"/>
              <a:gd name="connsiteY77" fmla="*/ 213978 h 1112899"/>
              <a:gd name="connsiteX78" fmla="*/ 385192 w 428057"/>
              <a:gd name="connsiteY78" fmla="*/ 256841 h 1112899"/>
              <a:gd name="connsiteX79" fmla="*/ 428055 w 428057"/>
              <a:gd name="connsiteY79" fmla="*/ 213978 h 1112899"/>
              <a:gd name="connsiteX80" fmla="*/ 428055 w 428057"/>
              <a:gd name="connsiteY80" fmla="*/ 385189 h 1112899"/>
              <a:gd name="connsiteX81" fmla="*/ 385192 w 428057"/>
              <a:gd name="connsiteY81" fmla="*/ 342422 h 1112899"/>
              <a:gd name="connsiteX82" fmla="*/ 342425 w 428057"/>
              <a:gd name="connsiteY82" fmla="*/ 385189 h 1112899"/>
              <a:gd name="connsiteX83" fmla="*/ 385192 w 428057"/>
              <a:gd name="connsiteY83" fmla="*/ 428052 h 1112899"/>
              <a:gd name="connsiteX84" fmla="*/ 428055 w 428057"/>
              <a:gd name="connsiteY84" fmla="*/ 385189 h 1112899"/>
              <a:gd name="connsiteX85" fmla="*/ 428055 w 428057"/>
              <a:gd name="connsiteY85" fmla="*/ 556401 h 1112899"/>
              <a:gd name="connsiteX86" fmla="*/ 385192 w 428057"/>
              <a:gd name="connsiteY86" fmla="*/ 513634 h 1112899"/>
              <a:gd name="connsiteX87" fmla="*/ 342425 w 428057"/>
              <a:gd name="connsiteY87" fmla="*/ 556401 h 1112899"/>
              <a:gd name="connsiteX88" fmla="*/ 385192 w 428057"/>
              <a:gd name="connsiteY88" fmla="*/ 599264 h 1112899"/>
              <a:gd name="connsiteX89" fmla="*/ 428055 w 428057"/>
              <a:gd name="connsiteY89" fmla="*/ 556401 h 1112899"/>
              <a:gd name="connsiteX90" fmla="*/ 428057 w 428057"/>
              <a:gd name="connsiteY90" fmla="*/ 727611 h 1112899"/>
              <a:gd name="connsiteX91" fmla="*/ 385194 w 428057"/>
              <a:gd name="connsiteY91" fmla="*/ 684844 h 1112899"/>
              <a:gd name="connsiteX92" fmla="*/ 342427 w 428057"/>
              <a:gd name="connsiteY92" fmla="*/ 727611 h 1112899"/>
              <a:gd name="connsiteX93" fmla="*/ 385194 w 428057"/>
              <a:gd name="connsiteY93" fmla="*/ 770474 h 1112899"/>
              <a:gd name="connsiteX94" fmla="*/ 428057 w 428057"/>
              <a:gd name="connsiteY94" fmla="*/ 727611 h 1112899"/>
              <a:gd name="connsiteX95" fmla="*/ 428057 w 428057"/>
              <a:gd name="connsiteY95" fmla="*/ 903102 h 1112899"/>
              <a:gd name="connsiteX96" fmla="*/ 385194 w 428057"/>
              <a:gd name="connsiteY96" fmla="*/ 860335 h 1112899"/>
              <a:gd name="connsiteX97" fmla="*/ 342427 w 428057"/>
              <a:gd name="connsiteY97" fmla="*/ 903102 h 1112899"/>
              <a:gd name="connsiteX98" fmla="*/ 385194 w 428057"/>
              <a:gd name="connsiteY98" fmla="*/ 945965 h 1112899"/>
              <a:gd name="connsiteX99" fmla="*/ 428057 w 428057"/>
              <a:gd name="connsiteY99" fmla="*/ 903102 h 1112899"/>
              <a:gd name="connsiteX100" fmla="*/ 428057 w 428057"/>
              <a:gd name="connsiteY100" fmla="*/ 1070035 h 1112899"/>
              <a:gd name="connsiteX101" fmla="*/ 385194 w 428057"/>
              <a:gd name="connsiteY101" fmla="*/ 1027268 h 1112899"/>
              <a:gd name="connsiteX102" fmla="*/ 342427 w 428057"/>
              <a:gd name="connsiteY102" fmla="*/ 1070035 h 1112899"/>
              <a:gd name="connsiteX103" fmla="*/ 385194 w 428057"/>
              <a:gd name="connsiteY103" fmla="*/ 1112898 h 1112899"/>
              <a:gd name="connsiteX104" fmla="*/ 428057 w 428057"/>
              <a:gd name="connsiteY104" fmla="*/ 1070035 h 1112899"/>
            </a:gdLst>
            <a:rect l="l" t="t" r="r" b="b"/>
            <a:pathLst>
              <a:path w="428057" h="1112899">
                <a:moveTo>
                  <a:pt x="85630" y="42767"/>
                </a:moveTo>
                <a:cubicBezTo>
                  <a:pt x="85630" y="19145"/>
                  <a:pt x="66389" y="0"/>
                  <a:pt x="42767" y="0"/>
                </a:cubicBezTo>
                <a:cubicBezTo>
                  <a:pt x="19145" y="0"/>
                  <a:pt x="0" y="19145"/>
                  <a:pt x="0" y="42767"/>
                </a:cubicBezTo>
                <a:cubicBezTo>
                  <a:pt x="0" y="66485"/>
                  <a:pt x="19050" y="85630"/>
                  <a:pt x="42767" y="85630"/>
                </a:cubicBezTo>
                <a:cubicBezTo>
                  <a:pt x="66485" y="85630"/>
                  <a:pt x="85630" y="66389"/>
                  <a:pt x="85630" y="42767"/>
                </a:cubicBezTo>
                <a:close/>
                <a:moveTo>
                  <a:pt x="85631" y="213978"/>
                </a:moveTo>
                <a:cubicBezTo>
                  <a:pt x="85631" y="190356"/>
                  <a:pt x="66390" y="171211"/>
                  <a:pt x="42768" y="171211"/>
                </a:cubicBezTo>
                <a:cubicBezTo>
                  <a:pt x="19146" y="171211"/>
                  <a:pt x="1" y="190356"/>
                  <a:pt x="1" y="213978"/>
                </a:cubicBezTo>
                <a:cubicBezTo>
                  <a:pt x="1" y="237696"/>
                  <a:pt x="19051" y="256841"/>
                  <a:pt x="42768" y="256841"/>
                </a:cubicBezTo>
                <a:cubicBezTo>
                  <a:pt x="66486" y="256841"/>
                  <a:pt x="85631" y="237600"/>
                  <a:pt x="85631" y="213978"/>
                </a:cubicBezTo>
                <a:close/>
                <a:moveTo>
                  <a:pt x="85632" y="385189"/>
                </a:moveTo>
                <a:cubicBezTo>
                  <a:pt x="85632" y="361567"/>
                  <a:pt x="66391" y="342422"/>
                  <a:pt x="42769" y="342422"/>
                </a:cubicBezTo>
                <a:cubicBezTo>
                  <a:pt x="19147" y="342422"/>
                  <a:pt x="2" y="361567"/>
                  <a:pt x="2" y="385189"/>
                </a:cubicBezTo>
                <a:cubicBezTo>
                  <a:pt x="2" y="408907"/>
                  <a:pt x="19052" y="428052"/>
                  <a:pt x="42769" y="428052"/>
                </a:cubicBezTo>
                <a:cubicBezTo>
                  <a:pt x="66487" y="428052"/>
                  <a:pt x="85632" y="408811"/>
                  <a:pt x="85632" y="385189"/>
                </a:cubicBezTo>
                <a:close/>
                <a:moveTo>
                  <a:pt x="85632" y="556401"/>
                </a:moveTo>
                <a:cubicBezTo>
                  <a:pt x="85632" y="532779"/>
                  <a:pt x="66391" y="513634"/>
                  <a:pt x="42769" y="513634"/>
                </a:cubicBezTo>
                <a:cubicBezTo>
                  <a:pt x="19147" y="513634"/>
                  <a:pt x="2" y="532779"/>
                  <a:pt x="2" y="556401"/>
                </a:cubicBezTo>
                <a:cubicBezTo>
                  <a:pt x="2" y="580119"/>
                  <a:pt x="19052" y="599264"/>
                  <a:pt x="42769" y="599264"/>
                </a:cubicBezTo>
                <a:cubicBezTo>
                  <a:pt x="66487" y="599264"/>
                  <a:pt x="85632" y="580023"/>
                  <a:pt x="85632" y="556401"/>
                </a:cubicBezTo>
                <a:close/>
                <a:moveTo>
                  <a:pt x="85633" y="727612"/>
                </a:moveTo>
                <a:cubicBezTo>
                  <a:pt x="85633" y="703990"/>
                  <a:pt x="66392" y="684845"/>
                  <a:pt x="42770" y="684845"/>
                </a:cubicBezTo>
                <a:cubicBezTo>
                  <a:pt x="19148" y="684845"/>
                  <a:pt x="3" y="703990"/>
                  <a:pt x="3" y="727612"/>
                </a:cubicBezTo>
                <a:cubicBezTo>
                  <a:pt x="3" y="751330"/>
                  <a:pt x="19053" y="770475"/>
                  <a:pt x="42770" y="770475"/>
                </a:cubicBezTo>
                <a:cubicBezTo>
                  <a:pt x="66488" y="770475"/>
                  <a:pt x="85633" y="751234"/>
                  <a:pt x="85633" y="727612"/>
                </a:cubicBezTo>
                <a:close/>
                <a:moveTo>
                  <a:pt x="85633" y="903103"/>
                </a:moveTo>
                <a:cubicBezTo>
                  <a:pt x="85633" y="879481"/>
                  <a:pt x="66392" y="860336"/>
                  <a:pt x="42770" y="860336"/>
                </a:cubicBezTo>
                <a:cubicBezTo>
                  <a:pt x="19148" y="860336"/>
                  <a:pt x="3" y="879481"/>
                  <a:pt x="3" y="903103"/>
                </a:cubicBezTo>
                <a:cubicBezTo>
                  <a:pt x="3" y="926821"/>
                  <a:pt x="19053" y="945966"/>
                  <a:pt x="42770" y="945966"/>
                </a:cubicBezTo>
                <a:cubicBezTo>
                  <a:pt x="66488" y="945966"/>
                  <a:pt x="85633" y="926725"/>
                  <a:pt x="85633" y="903103"/>
                </a:cubicBezTo>
                <a:close/>
                <a:moveTo>
                  <a:pt x="85633" y="1070036"/>
                </a:moveTo>
                <a:cubicBezTo>
                  <a:pt x="85633" y="1046414"/>
                  <a:pt x="66392" y="1027269"/>
                  <a:pt x="42770" y="1027269"/>
                </a:cubicBezTo>
                <a:cubicBezTo>
                  <a:pt x="19148" y="1027269"/>
                  <a:pt x="3" y="1046414"/>
                  <a:pt x="3" y="1070036"/>
                </a:cubicBezTo>
                <a:cubicBezTo>
                  <a:pt x="3" y="1093754"/>
                  <a:pt x="19053" y="1112899"/>
                  <a:pt x="42770" y="1112899"/>
                </a:cubicBezTo>
                <a:cubicBezTo>
                  <a:pt x="66488" y="1112899"/>
                  <a:pt x="85633" y="1093658"/>
                  <a:pt x="85633" y="1070036"/>
                </a:cubicBezTo>
                <a:close/>
                <a:moveTo>
                  <a:pt x="256841" y="42767"/>
                </a:moveTo>
                <a:cubicBezTo>
                  <a:pt x="256841" y="19145"/>
                  <a:pt x="237600" y="0"/>
                  <a:pt x="213978" y="0"/>
                </a:cubicBezTo>
                <a:cubicBezTo>
                  <a:pt x="190356" y="0"/>
                  <a:pt x="171211" y="19145"/>
                  <a:pt x="171211" y="42767"/>
                </a:cubicBezTo>
                <a:cubicBezTo>
                  <a:pt x="171211" y="66485"/>
                  <a:pt x="190261" y="85630"/>
                  <a:pt x="213978" y="85630"/>
                </a:cubicBezTo>
                <a:cubicBezTo>
                  <a:pt x="237696" y="85630"/>
                  <a:pt x="256841" y="66389"/>
                  <a:pt x="256841" y="42767"/>
                </a:cubicBezTo>
                <a:close/>
                <a:moveTo>
                  <a:pt x="256842" y="213978"/>
                </a:moveTo>
                <a:cubicBezTo>
                  <a:pt x="256842" y="190356"/>
                  <a:pt x="237601" y="171211"/>
                  <a:pt x="213979" y="171211"/>
                </a:cubicBezTo>
                <a:cubicBezTo>
                  <a:pt x="190357" y="171211"/>
                  <a:pt x="171212" y="190356"/>
                  <a:pt x="171212" y="213978"/>
                </a:cubicBezTo>
                <a:cubicBezTo>
                  <a:pt x="171212" y="237696"/>
                  <a:pt x="190262" y="256841"/>
                  <a:pt x="213979" y="256841"/>
                </a:cubicBezTo>
                <a:cubicBezTo>
                  <a:pt x="237697" y="256841"/>
                  <a:pt x="256842" y="237600"/>
                  <a:pt x="256842" y="213978"/>
                </a:cubicBezTo>
                <a:close/>
                <a:moveTo>
                  <a:pt x="256843" y="385189"/>
                </a:moveTo>
                <a:cubicBezTo>
                  <a:pt x="256843" y="361567"/>
                  <a:pt x="237602" y="342422"/>
                  <a:pt x="213980" y="342422"/>
                </a:cubicBezTo>
                <a:cubicBezTo>
                  <a:pt x="190358" y="342422"/>
                  <a:pt x="171213" y="361567"/>
                  <a:pt x="171213" y="385189"/>
                </a:cubicBezTo>
                <a:cubicBezTo>
                  <a:pt x="171213" y="408907"/>
                  <a:pt x="190263" y="428052"/>
                  <a:pt x="213980" y="428052"/>
                </a:cubicBezTo>
                <a:cubicBezTo>
                  <a:pt x="237698" y="428052"/>
                  <a:pt x="256843" y="408811"/>
                  <a:pt x="256843" y="385189"/>
                </a:cubicBezTo>
                <a:close/>
                <a:moveTo>
                  <a:pt x="256843" y="556401"/>
                </a:moveTo>
                <a:cubicBezTo>
                  <a:pt x="256843" y="532779"/>
                  <a:pt x="237602" y="513634"/>
                  <a:pt x="213980" y="513634"/>
                </a:cubicBezTo>
                <a:cubicBezTo>
                  <a:pt x="190358" y="513634"/>
                  <a:pt x="171213" y="532779"/>
                  <a:pt x="171213" y="556401"/>
                </a:cubicBezTo>
                <a:cubicBezTo>
                  <a:pt x="171213" y="580119"/>
                  <a:pt x="190263" y="599264"/>
                  <a:pt x="213980" y="599264"/>
                </a:cubicBezTo>
                <a:cubicBezTo>
                  <a:pt x="237698" y="599264"/>
                  <a:pt x="256843" y="580023"/>
                  <a:pt x="256843" y="556401"/>
                </a:cubicBezTo>
                <a:close/>
                <a:moveTo>
                  <a:pt x="256844" y="727611"/>
                </a:moveTo>
                <a:cubicBezTo>
                  <a:pt x="256844" y="703989"/>
                  <a:pt x="237603" y="684844"/>
                  <a:pt x="213981" y="684844"/>
                </a:cubicBezTo>
                <a:cubicBezTo>
                  <a:pt x="190359" y="684844"/>
                  <a:pt x="171214" y="703989"/>
                  <a:pt x="171214" y="727611"/>
                </a:cubicBezTo>
                <a:cubicBezTo>
                  <a:pt x="171214" y="751329"/>
                  <a:pt x="190264" y="770474"/>
                  <a:pt x="213981" y="770474"/>
                </a:cubicBezTo>
                <a:cubicBezTo>
                  <a:pt x="237699" y="770474"/>
                  <a:pt x="256844" y="751233"/>
                  <a:pt x="256844" y="727611"/>
                </a:cubicBezTo>
                <a:close/>
                <a:moveTo>
                  <a:pt x="256844" y="903102"/>
                </a:moveTo>
                <a:cubicBezTo>
                  <a:pt x="256844" y="879480"/>
                  <a:pt x="237603" y="860335"/>
                  <a:pt x="213981" y="860335"/>
                </a:cubicBezTo>
                <a:cubicBezTo>
                  <a:pt x="190359" y="860335"/>
                  <a:pt x="171214" y="879480"/>
                  <a:pt x="171214" y="903102"/>
                </a:cubicBezTo>
                <a:cubicBezTo>
                  <a:pt x="171214" y="926820"/>
                  <a:pt x="190264" y="945965"/>
                  <a:pt x="213981" y="945965"/>
                </a:cubicBezTo>
                <a:cubicBezTo>
                  <a:pt x="237699" y="945965"/>
                  <a:pt x="256844" y="926724"/>
                  <a:pt x="256844" y="903102"/>
                </a:cubicBezTo>
                <a:close/>
                <a:moveTo>
                  <a:pt x="256844" y="1070035"/>
                </a:moveTo>
                <a:cubicBezTo>
                  <a:pt x="256844" y="1046413"/>
                  <a:pt x="237603" y="1027268"/>
                  <a:pt x="213981" y="1027268"/>
                </a:cubicBezTo>
                <a:cubicBezTo>
                  <a:pt x="190359" y="1027268"/>
                  <a:pt x="171214" y="1046413"/>
                  <a:pt x="171214" y="1070035"/>
                </a:cubicBezTo>
                <a:cubicBezTo>
                  <a:pt x="171214" y="1093753"/>
                  <a:pt x="190264" y="1112898"/>
                  <a:pt x="213981" y="1112898"/>
                </a:cubicBezTo>
                <a:cubicBezTo>
                  <a:pt x="237699" y="1112898"/>
                  <a:pt x="256844" y="1093657"/>
                  <a:pt x="256844" y="1070035"/>
                </a:cubicBezTo>
                <a:close/>
                <a:moveTo>
                  <a:pt x="428054" y="42767"/>
                </a:moveTo>
                <a:cubicBezTo>
                  <a:pt x="428054" y="19145"/>
                  <a:pt x="408813" y="0"/>
                  <a:pt x="385191" y="0"/>
                </a:cubicBezTo>
                <a:cubicBezTo>
                  <a:pt x="361569" y="0"/>
                  <a:pt x="342424" y="19145"/>
                  <a:pt x="342424" y="42767"/>
                </a:cubicBezTo>
                <a:cubicBezTo>
                  <a:pt x="342424" y="66485"/>
                  <a:pt x="361474" y="85630"/>
                  <a:pt x="385191" y="85630"/>
                </a:cubicBezTo>
                <a:cubicBezTo>
                  <a:pt x="408909" y="85630"/>
                  <a:pt x="428054" y="66389"/>
                  <a:pt x="428054" y="42767"/>
                </a:cubicBezTo>
                <a:close/>
                <a:moveTo>
                  <a:pt x="428055" y="213978"/>
                </a:moveTo>
                <a:cubicBezTo>
                  <a:pt x="428055" y="190356"/>
                  <a:pt x="408814" y="171211"/>
                  <a:pt x="385192" y="171211"/>
                </a:cubicBezTo>
                <a:cubicBezTo>
                  <a:pt x="361570" y="171211"/>
                  <a:pt x="342425" y="190356"/>
                  <a:pt x="342425" y="213978"/>
                </a:cubicBezTo>
                <a:cubicBezTo>
                  <a:pt x="342425" y="237696"/>
                  <a:pt x="361475" y="256841"/>
                  <a:pt x="385192" y="256841"/>
                </a:cubicBezTo>
                <a:cubicBezTo>
                  <a:pt x="408910" y="256841"/>
                  <a:pt x="428055" y="237600"/>
                  <a:pt x="428055" y="213978"/>
                </a:cubicBezTo>
                <a:close/>
                <a:moveTo>
                  <a:pt x="428055" y="385189"/>
                </a:moveTo>
                <a:cubicBezTo>
                  <a:pt x="428055" y="361567"/>
                  <a:pt x="408814" y="342422"/>
                  <a:pt x="385192" y="342422"/>
                </a:cubicBezTo>
                <a:cubicBezTo>
                  <a:pt x="361570" y="342422"/>
                  <a:pt x="342425" y="361567"/>
                  <a:pt x="342425" y="385189"/>
                </a:cubicBezTo>
                <a:cubicBezTo>
                  <a:pt x="342425" y="408907"/>
                  <a:pt x="361475" y="428052"/>
                  <a:pt x="385192" y="428052"/>
                </a:cubicBezTo>
                <a:cubicBezTo>
                  <a:pt x="408910" y="428052"/>
                  <a:pt x="428055" y="408811"/>
                  <a:pt x="428055" y="385189"/>
                </a:cubicBezTo>
                <a:close/>
                <a:moveTo>
                  <a:pt x="428055" y="556401"/>
                </a:moveTo>
                <a:cubicBezTo>
                  <a:pt x="428055" y="532779"/>
                  <a:pt x="408814" y="513634"/>
                  <a:pt x="385192" y="513634"/>
                </a:cubicBezTo>
                <a:cubicBezTo>
                  <a:pt x="361570" y="513634"/>
                  <a:pt x="342425" y="532779"/>
                  <a:pt x="342425" y="556401"/>
                </a:cubicBezTo>
                <a:cubicBezTo>
                  <a:pt x="342425" y="580119"/>
                  <a:pt x="361475" y="599264"/>
                  <a:pt x="385192" y="599264"/>
                </a:cubicBezTo>
                <a:cubicBezTo>
                  <a:pt x="408910" y="599264"/>
                  <a:pt x="428055" y="580023"/>
                  <a:pt x="428055" y="556401"/>
                </a:cubicBezTo>
                <a:close/>
                <a:moveTo>
                  <a:pt x="428057" y="727611"/>
                </a:moveTo>
                <a:cubicBezTo>
                  <a:pt x="428057" y="703989"/>
                  <a:pt x="408816" y="684844"/>
                  <a:pt x="385194" y="684844"/>
                </a:cubicBezTo>
                <a:cubicBezTo>
                  <a:pt x="361572" y="684844"/>
                  <a:pt x="342427" y="703989"/>
                  <a:pt x="342427" y="727611"/>
                </a:cubicBezTo>
                <a:cubicBezTo>
                  <a:pt x="342427" y="751329"/>
                  <a:pt x="361477" y="770474"/>
                  <a:pt x="385194" y="770474"/>
                </a:cubicBezTo>
                <a:cubicBezTo>
                  <a:pt x="408912" y="770474"/>
                  <a:pt x="428057" y="751233"/>
                  <a:pt x="428057" y="727611"/>
                </a:cubicBezTo>
                <a:close/>
                <a:moveTo>
                  <a:pt x="428057" y="903102"/>
                </a:moveTo>
                <a:cubicBezTo>
                  <a:pt x="428057" y="879480"/>
                  <a:pt x="408816" y="860335"/>
                  <a:pt x="385194" y="860335"/>
                </a:cubicBezTo>
                <a:cubicBezTo>
                  <a:pt x="361572" y="860335"/>
                  <a:pt x="342427" y="879480"/>
                  <a:pt x="342427" y="903102"/>
                </a:cubicBezTo>
                <a:cubicBezTo>
                  <a:pt x="342427" y="926820"/>
                  <a:pt x="361477" y="945965"/>
                  <a:pt x="385194" y="945965"/>
                </a:cubicBezTo>
                <a:cubicBezTo>
                  <a:pt x="408912" y="945965"/>
                  <a:pt x="428057" y="926724"/>
                  <a:pt x="428057" y="903102"/>
                </a:cubicBezTo>
                <a:close/>
                <a:moveTo>
                  <a:pt x="428057" y="1070035"/>
                </a:moveTo>
                <a:cubicBezTo>
                  <a:pt x="428057" y="1046413"/>
                  <a:pt x="408816" y="1027268"/>
                  <a:pt x="385194" y="1027268"/>
                </a:cubicBezTo>
                <a:cubicBezTo>
                  <a:pt x="361572" y="1027268"/>
                  <a:pt x="342427" y="1046413"/>
                  <a:pt x="342427" y="1070035"/>
                </a:cubicBezTo>
                <a:cubicBezTo>
                  <a:pt x="342427" y="1093753"/>
                  <a:pt x="361477" y="1112898"/>
                  <a:pt x="385194" y="1112898"/>
                </a:cubicBezTo>
                <a:cubicBezTo>
                  <a:pt x="408912" y="1112898"/>
                  <a:pt x="428057" y="1093657"/>
                  <a:pt x="428057" y="1070035"/>
                </a:cubicBezTo>
                <a:close/>
              </a:path>
            </a:pathLst>
          </a:custGeom>
          <a:gradFill>
            <a:gsLst>
              <a:gs pos="0">
                <a:schemeClr val="accent1">
                  <a:lumMod val="75000"/>
                  <a:alpha val="78000"/>
                </a:schemeClr>
              </a:gs>
              <a:gs pos="100000">
                <a:schemeClr val="bg1">
                  <a:alpha val="42000"/>
                </a:schemeClr>
              </a:gs>
            </a:gsLst>
            <a:lin ang="16200000" scaled="0"/>
          </a:gradFill>
          <a:ln>
            <a:noFill/>
          </a:ln>
        </p:spPr>
        <p:txBody>
          <a:bodyPr vert="horz" wrap="square" lIns="0" tIns="0" rIns="0" bIns="0" rtlCol="0" anchor="ctr"/>
          <a:lstStyle/>
          <a:p>
            <a:pPr algn="l">
              <a:lnSpc>
                <a:spcPct val="110000"/>
              </a:lnSpc>
            </a:pPr>
            <a:endParaRPr kumimoji="1" lang="zh-CN" altLang="en-US"/>
          </a:p>
        </p:txBody>
      </p:sp>
    </p:spTree>
  </p:cSld>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gradFill>
            <a:gsLst>
              <a:gs pos="0">
                <a:schemeClr val="accent1">
                  <a:lumMod val="20000"/>
                  <a:lumOff val="80000"/>
                  <a:alpha val="36000"/>
                </a:schemeClr>
              </a:gs>
              <a:gs pos="100000">
                <a:schemeClr val="accent1">
                  <a:lumMod val="5000"/>
                  <a:lumOff val="95000"/>
                  <a:alpha val="1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2443870" y="1849765"/>
            <a:ext cx="1766559" cy="1766559"/>
          </a:xfrm>
          <a:prstGeom prst="flowChartConnector">
            <a:avLst/>
          </a:prstGeom>
          <a:gradFill>
            <a:gsLst>
              <a:gs pos="0">
                <a:schemeClr val="accent1"/>
              </a:gs>
              <a:gs pos="98000">
                <a:schemeClr val="accent1">
                  <a:lumMod val="60000"/>
                  <a:lumOff val="40000"/>
                </a:schemeClr>
              </a:gs>
            </a:gsLst>
            <a:lin ang="135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2254095" y="1659990"/>
            <a:ext cx="2146108" cy="2146108"/>
          </a:xfrm>
          <a:prstGeom prst="flowChartConnector">
            <a:avLst/>
          </a:prstGeom>
          <a:no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1228848" y="3876675"/>
            <a:ext cx="4196603" cy="590550"/>
          </a:xfrm>
          <a:prstGeom prst="rect">
            <a:avLst/>
          </a:prstGeom>
          <a:noFill/>
          <a:ln>
            <a:noFill/>
          </a:ln>
        </p:spPr>
        <p:txBody>
          <a:bodyPr vert="horz" wrap="square" lIns="91440" tIns="45720" rIns="91440" bIns="45720" rtlCol="0" anchor="ctr"/>
          <a:lstStyle/>
          <a:p>
            <a:pPr algn="ctr">
              <a:lnSpc>
                <a:spcPct val="130000"/>
              </a:lnSpc>
            </a:pPr>
            <a:r>
              <a:rPr kumimoji="1" lang="en-US" altLang="zh-CN" sz="1600">
                <a:ln w="12700">
                  <a:noFill/>
                </a:ln>
                <a:solidFill>
                  <a:srgbClr val="5B9BD5">
                    <a:alpha val="100000"/>
                  </a:srgbClr>
                </a:solidFill>
                <a:latin typeface="Source Han Sans CN Bold"/>
                <a:ea typeface="Source Han Sans CN Bold"/>
                <a:cs typeface="Source Han Sans CN Bold"/>
              </a:rPr>
              <a:t>商业银行的业务范围</a:t>
            </a:r>
            <a:endParaRPr kumimoji="1" lang="zh-CN" altLang="en-US"/>
          </a:p>
        </p:txBody>
      </p:sp>
      <p:sp>
        <p:nvSpPr>
          <p:cNvPr id="6" name="标题 1"/>
          <p:cNvSpPr txBox="1"/>
          <p:nvPr/>
        </p:nvSpPr>
        <p:spPr>
          <a:xfrm rot="0" flipH="0" flipV="0">
            <a:off x="7976320" y="1849765"/>
            <a:ext cx="1766559" cy="1766559"/>
          </a:xfrm>
          <a:prstGeom prst="flowChartConnector">
            <a:avLst/>
          </a:prstGeom>
          <a:gradFill>
            <a:gsLst>
              <a:gs pos="0">
                <a:schemeClr val="accent2"/>
              </a:gs>
              <a:gs pos="98000">
                <a:schemeClr val="accent2">
                  <a:lumMod val="60000"/>
                  <a:lumOff val="40000"/>
                </a:schemeClr>
              </a:gs>
            </a:gsLst>
            <a:lin ang="135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7786545" y="1659990"/>
            <a:ext cx="2146108" cy="2146108"/>
          </a:xfrm>
          <a:prstGeom prst="flowChartConnector">
            <a:avLst/>
          </a:prstGeom>
          <a:no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6756047" y="3876675"/>
            <a:ext cx="4207105" cy="590550"/>
          </a:xfrm>
          <a:prstGeom prst="rect">
            <a:avLst/>
          </a:prstGeom>
          <a:noFill/>
          <a:ln>
            <a:noFill/>
          </a:ln>
        </p:spPr>
        <p:txBody>
          <a:bodyPr vert="horz" wrap="square" lIns="91440" tIns="45720" rIns="91440" bIns="45720" rtlCol="0" anchor="ctr"/>
          <a:lstStyle/>
          <a:p>
            <a:pPr algn="ctr">
              <a:lnSpc>
                <a:spcPct val="130000"/>
              </a:lnSpc>
            </a:pPr>
            <a:r>
              <a:rPr kumimoji="1" lang="en-US" altLang="zh-CN" sz="1600">
                <a:ln w="12700">
                  <a:noFill/>
                </a:ln>
                <a:solidFill>
                  <a:srgbClr val="ED7D31">
                    <a:alpha val="100000"/>
                  </a:srgbClr>
                </a:solidFill>
                <a:latin typeface="Source Han Sans CN Bold"/>
                <a:ea typeface="Source Han Sans CN Bold"/>
                <a:cs typeface="Source Han Sans CN Bold"/>
              </a:rPr>
              <a:t>商业银行的风险管理</a:t>
            </a:r>
            <a:endParaRPr kumimoji="1" lang="zh-CN" altLang="en-US"/>
          </a:p>
        </p:txBody>
      </p:sp>
      <p:sp>
        <p:nvSpPr>
          <p:cNvPr id="9" name="标题 1"/>
          <p:cNvSpPr txBox="1"/>
          <p:nvPr/>
        </p:nvSpPr>
        <p:spPr>
          <a:xfrm rot="0" flipH="0" flipV="0">
            <a:off x="2673552" y="2246304"/>
            <a:ext cx="1307194" cy="973480"/>
          </a:xfrm>
          <a:prstGeom prst="rect">
            <a:avLst/>
          </a:prstGeom>
          <a:noFill/>
          <a:ln>
            <a:noFill/>
          </a:ln>
        </p:spPr>
        <p:txBody>
          <a:bodyPr vert="horz" wrap="square" lIns="91440" tIns="45720" rIns="91440" bIns="45720" rtlCol="0" anchor="ctr"/>
          <a:lstStyle/>
          <a:p>
            <a:pPr algn="ctr">
              <a:lnSpc>
                <a:spcPct val="110000"/>
              </a:lnSpc>
            </a:pPr>
            <a:r>
              <a:rPr kumimoji="1" lang="en-US" altLang="zh-CN" sz="4800">
                <a:ln w="12700">
                  <a:noFill/>
                </a:ln>
                <a:solidFill>
                  <a:srgbClr val="FFFFFF">
                    <a:alpha val="100000"/>
                  </a:srgbClr>
                </a:solidFill>
                <a:latin typeface="OPPOSans H"/>
                <a:ea typeface="OPPOSans H"/>
                <a:cs typeface="OPPOSans H"/>
              </a:rPr>
              <a:t>01</a:t>
            </a:r>
            <a:endParaRPr kumimoji="1" lang="zh-CN" altLang="en-US"/>
          </a:p>
        </p:txBody>
      </p:sp>
      <p:sp>
        <p:nvSpPr>
          <p:cNvPr id="10" name="标题 1"/>
          <p:cNvSpPr txBox="1"/>
          <p:nvPr/>
        </p:nvSpPr>
        <p:spPr>
          <a:xfrm rot="0" flipH="0" flipV="0">
            <a:off x="8206002" y="2246304"/>
            <a:ext cx="1307194" cy="973480"/>
          </a:xfrm>
          <a:prstGeom prst="rect">
            <a:avLst/>
          </a:prstGeom>
          <a:noFill/>
          <a:ln>
            <a:noFill/>
          </a:ln>
        </p:spPr>
        <p:txBody>
          <a:bodyPr vert="horz" wrap="square" lIns="91440" tIns="45720" rIns="91440" bIns="45720" rtlCol="0" anchor="ctr"/>
          <a:lstStyle/>
          <a:p>
            <a:pPr algn="ctr">
              <a:lnSpc>
                <a:spcPct val="110000"/>
              </a:lnSpc>
            </a:pPr>
            <a:r>
              <a:rPr kumimoji="1" lang="en-US" altLang="zh-CN" sz="4800">
                <a:ln w="12700">
                  <a:noFill/>
                </a:ln>
                <a:solidFill>
                  <a:srgbClr val="FFFFFF">
                    <a:alpha val="100000"/>
                  </a:srgbClr>
                </a:solidFill>
                <a:latin typeface="OPPOSans H"/>
                <a:ea typeface="OPPOSans H"/>
                <a:cs typeface="OPPOSans H"/>
              </a:rPr>
              <a:t>02</a:t>
            </a:r>
            <a:endParaRPr kumimoji="1" lang="zh-CN" altLang="en-US"/>
          </a:p>
        </p:txBody>
      </p:sp>
      <p:sp>
        <p:nvSpPr>
          <p:cNvPr id="11" name="标题 1"/>
          <p:cNvSpPr txBox="1"/>
          <p:nvPr/>
        </p:nvSpPr>
        <p:spPr>
          <a:xfrm rot="0" flipH="0" flipV="0">
            <a:off x="1228848" y="4431979"/>
            <a:ext cx="4196602" cy="1898971"/>
          </a:xfrm>
          <a:prstGeom prst="rect">
            <a:avLst/>
          </a:prstGeom>
          <a:noFill/>
          <a:ln>
            <a:noFill/>
          </a:ln>
        </p:spPr>
        <p:txBody>
          <a:bodyPr vert="horz" wrap="square" lIns="91440" tIns="45720" rIns="91440" bIns="45720" rtlCol="0" anchor="t"/>
          <a:lstStyle/>
          <a:p>
            <a:pPr algn="ctr">
              <a:lnSpc>
                <a:spcPct val="130000"/>
              </a:lnSpc>
            </a:pPr>
            <a:r>
              <a:rPr kumimoji="1" lang="en-US" altLang="zh-CN" sz="1231">
                <a:ln w="12700">
                  <a:noFill/>
                </a:ln>
                <a:solidFill>
                  <a:srgbClr val="000000">
                    <a:alpha val="100000"/>
                  </a:srgbClr>
                </a:solidFill>
                <a:latin typeface="Source Han Sans"/>
                <a:ea typeface="Source Han Sans"/>
                <a:cs typeface="Source Han Sans"/>
              </a:rPr>
              <a:t>商业银行是以经营金融资产和负债为主要业务，以利润最大化为经营目标的多功能、综合性金融企业。其业务范围广泛，包括资产业务、负债业务和中间业务。资产业务主要是发放贷款和进行证券投资，负债业务则是吸收存款和发行债券等，中间业务则包括结算、代理、咨询等服务。
商业银行通过这些业务的开展，实现了资金的融通和配置，为社会经济的发展提供了重要的支持，同时，商业银行也通过业务的创新和拓展，不断提升自身的竞争力和盈利能力，为股东创造价值。</a:t>
            </a:r>
            <a:endParaRPr kumimoji="1" lang="zh-CN" altLang="en-US"/>
          </a:p>
        </p:txBody>
      </p:sp>
      <p:sp>
        <p:nvSpPr>
          <p:cNvPr id="12" name="标题 1"/>
          <p:cNvSpPr txBox="1"/>
          <p:nvPr/>
        </p:nvSpPr>
        <p:spPr>
          <a:xfrm rot="0" flipH="0" flipV="0">
            <a:off x="6756047" y="4431979"/>
            <a:ext cx="4207105" cy="1898971"/>
          </a:xfrm>
          <a:prstGeom prst="rect">
            <a:avLst/>
          </a:prstGeom>
          <a:noFill/>
          <a:ln>
            <a:noFill/>
          </a:ln>
        </p:spPr>
        <p:txBody>
          <a:bodyPr vert="horz" wrap="square" lIns="91440" tIns="45720" rIns="91440" bIns="45720" rtlCol="0" anchor="t"/>
          <a:lstStyle/>
          <a:p>
            <a:pPr algn="ctr">
              <a:lnSpc>
                <a:spcPct val="130000"/>
              </a:lnSpc>
            </a:pPr>
            <a:r>
              <a:rPr kumimoji="1" lang="en-US" altLang="zh-CN" sz="1107">
                <a:ln w="12700">
                  <a:noFill/>
                </a:ln>
                <a:solidFill>
                  <a:srgbClr val="000000">
                    <a:alpha val="100000"/>
                  </a:srgbClr>
                </a:solidFill>
                <a:latin typeface="Source Han Sans"/>
                <a:ea typeface="Source Han Sans"/>
                <a:cs typeface="Source Han Sans"/>
              </a:rPr>
              <a:t>商业银行面临着多种风险，包括信用风险、市场风险、操作风险等。信用风险是指借款人违约导致银行无法收回贷款本息的风险；市场风险是指金融市场价格波动导致银行资产价值下降的风险；操作风险则是由于银行内部管理不善或外部欺诈等原因导致的风险。
商业银行通过建立完善的风险管理体系，采用风险评估、风险控制和风险转移等手段，对各种风险进行有效的管理和控制，确保银行的稳健经营和可持续发展，风险管理能力是商业银行核心竞争力的重要体现，也是金融监管的重要内容。</a:t>
            </a:r>
            <a:endParaRPr kumimoji="1" lang="zh-CN" altLang="en-US"/>
          </a:p>
        </p:txBody>
      </p:sp>
      <p:sp>
        <p:nvSpPr>
          <p:cNvPr id="13" name="标题 1"/>
          <p:cNvSpPr txBox="1"/>
          <p:nvPr/>
        </p:nvSpPr>
        <p:spPr>
          <a:xfrm rot="0" flipH="1" flipV="0">
            <a:off x="0" y="0"/>
            <a:ext cx="1008000" cy="1008000"/>
          </a:xfrm>
          <a:custGeom>
            <a:avLst/>
            <a:gdLst>
              <a:gd name="connsiteX0" fmla="*/ 1008000 w 1008000"/>
              <a:gd name="connsiteY0" fmla="*/ 0 h 1008000"/>
              <a:gd name="connsiteX1" fmla="*/ 870392 w 1008000"/>
              <a:gd name="connsiteY1" fmla="*/ 0 h 1008000"/>
              <a:gd name="connsiteX2" fmla="*/ 713360 w 1008000"/>
              <a:gd name="connsiteY2" fmla="*/ 0 h 1008000"/>
              <a:gd name="connsiteX3" fmla="*/ 48404 w 1008000"/>
              <a:gd name="connsiteY3" fmla="*/ 0 h 1008000"/>
              <a:gd name="connsiteX4" fmla="*/ 14261 w 1008000"/>
              <a:gd name="connsiteY4" fmla="*/ 82628 h 1008000"/>
              <a:gd name="connsiteX5" fmla="*/ 765717 w 1008000"/>
              <a:gd name="connsiteY5" fmla="*/ 836017 h 1008000"/>
              <a:gd name="connsiteX6" fmla="*/ 772508 w 1008000"/>
              <a:gd name="connsiteY6" fmla="*/ 841197 h 1008000"/>
              <a:gd name="connsiteX7" fmla="*/ 776419 w 1008000"/>
              <a:gd name="connsiteY7" fmla="*/ 844157 h 1008000"/>
              <a:gd name="connsiteX8" fmla="*/ 925586 w 1008000"/>
              <a:gd name="connsiteY8" fmla="*/ 993725 h 1008000"/>
              <a:gd name="connsiteX9" fmla="*/ 1008000 w 1008000"/>
              <a:gd name="connsiteY9" fmla="*/ 959508 h 1008000"/>
              <a:gd name="connsiteX10" fmla="*/ 1008000 w 1008000"/>
              <a:gd name="connsiteY10" fmla="*/ 294640 h 1008000"/>
              <a:gd name="connsiteX11" fmla="*/ 1008000 w 1008000"/>
              <a:gd name="connsiteY11" fmla="*/ 137994 h 1008000"/>
            </a:gdLst>
            <a:rect l="l" t="t" r="r" b="b"/>
            <a:pathLst>
              <a:path w="1008000" h="1008000">
                <a:moveTo>
                  <a:pt x="1008000" y="0"/>
                </a:moveTo>
                <a:lnTo>
                  <a:pt x="870392" y="0"/>
                </a:lnTo>
                <a:lnTo>
                  <a:pt x="713360" y="0"/>
                </a:lnTo>
                <a:lnTo>
                  <a:pt x="48404" y="0"/>
                </a:lnTo>
                <a:cubicBezTo>
                  <a:pt x="5389" y="0"/>
                  <a:pt x="-16207" y="52140"/>
                  <a:pt x="14261" y="82628"/>
                </a:cubicBezTo>
                <a:lnTo>
                  <a:pt x="765717" y="836017"/>
                </a:lnTo>
                <a:cubicBezTo>
                  <a:pt x="767729" y="838052"/>
                  <a:pt x="770016" y="839795"/>
                  <a:pt x="772508" y="841197"/>
                </a:cubicBezTo>
                <a:cubicBezTo>
                  <a:pt x="773944" y="841993"/>
                  <a:pt x="775262" y="842990"/>
                  <a:pt x="776419" y="844157"/>
                </a:cubicBezTo>
                <a:lnTo>
                  <a:pt x="925586" y="993725"/>
                </a:lnTo>
                <a:cubicBezTo>
                  <a:pt x="955995" y="1024227"/>
                  <a:pt x="1008000" y="1002605"/>
                  <a:pt x="1008000" y="959508"/>
                </a:cubicBezTo>
                <a:lnTo>
                  <a:pt x="1008000" y="294640"/>
                </a:lnTo>
                <a:lnTo>
                  <a:pt x="1008000" y="137994"/>
                </a:lnTo>
                <a:close/>
              </a:path>
            </a:pathLst>
          </a:custGeom>
          <a:solidFill>
            <a:schemeClr val="accent1"/>
          </a:solidFill>
          <a:ln w="3584" cap="flat">
            <a:noFill/>
            <a:miter/>
          </a:ln>
          <a:effectLst>
            <a:outerShdw dist="190500" blurRad="317500" dir="8100000" sx="100000" sy="100000" kx="0" ky="0" algn="tr" rotWithShape="0">
              <a:schemeClr val="tx1">
                <a:lumMod val="50000"/>
                <a:lumOff val="50000"/>
                <a:alpha val="30000"/>
              </a:schemeClr>
            </a:outerShdw>
          </a:effectLst>
        </p:spPr>
        <p:txBody>
          <a:bodyPr vert="horz" wrap="square" lIns="91440" tIns="45720" rIns="91440" bIns="45720" rtlCol="0" anchor="ctr"/>
          <a:lstStyle/>
          <a:p>
            <a:pPr algn="l">
              <a:lnSpc>
                <a:spcPct val="110000"/>
              </a:lnSpc>
            </a:pPr>
            <a:endParaRPr kumimoji="1" lang="zh-CN" altLang="en-US"/>
          </a:p>
        </p:txBody>
      </p:sp>
      <p:sp>
        <p:nvSpPr>
          <p:cNvPr id="14" name="标题 1"/>
          <p:cNvSpPr txBox="1"/>
          <p:nvPr/>
        </p:nvSpPr>
        <p:spPr>
          <a:xfrm rot="0" flipH="0" flipV="0">
            <a:off x="855292" y="420464"/>
            <a:ext cx="10567087" cy="432000"/>
          </a:xfrm>
          <a:prstGeom prst="rect">
            <a:avLst/>
          </a:prstGeom>
          <a:noFill/>
          <a:ln>
            <a:noFill/>
          </a:ln>
        </p:spPr>
        <p:txBody>
          <a:bodyPr vert="horz" wrap="square" lIns="0" tIns="0" rIns="0" bIns="0" rtlCol="0" anchor="ctr"/>
          <a:lstStyle/>
          <a:p>
            <a:pPr algn="l">
              <a:lnSpc>
                <a:spcPct val="120000"/>
              </a:lnSpc>
            </a:pPr>
            <a:r>
              <a:rPr kumimoji="1" lang="en-US" altLang="zh-CN" sz="3200">
                <a:ln w="12700">
                  <a:noFill/>
                </a:ln>
                <a:solidFill>
                  <a:srgbClr val="262626">
                    <a:alpha val="100000"/>
                  </a:srgbClr>
                </a:solidFill>
                <a:latin typeface="Source Han Sans CN Bold"/>
                <a:ea typeface="Source Han Sans CN Bold"/>
                <a:cs typeface="Source Han Sans CN Bold"/>
              </a:rPr>
              <a:t>商业银行</a:t>
            </a:r>
            <a:endParaRPr kumimoji="1" lang="zh-CN" altLang="en-US"/>
          </a:p>
        </p:txBody>
      </p:sp>
    </p:spTree>
  </p:cSl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gradFill>
            <a:gsLst>
              <a:gs pos="0">
                <a:schemeClr val="accent1">
                  <a:lumMod val="20000"/>
                  <a:lumOff val="80000"/>
                  <a:alpha val="36000"/>
                </a:schemeClr>
              </a:gs>
              <a:gs pos="100000">
                <a:schemeClr val="accent1">
                  <a:lumMod val="5000"/>
                  <a:lumOff val="95000"/>
                  <a:alpha val="1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660400" y="2843529"/>
            <a:ext cx="5307754" cy="2645084"/>
          </a:xfrm>
          <a:prstGeom prst="roundRect">
            <a:avLst>
              <a:gd name="adj" fmla="val 6411"/>
            </a:avLst>
          </a:prstGeom>
          <a:solidFill>
            <a:schemeClr val="accent1">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6211146" y="2843530"/>
            <a:ext cx="5307754" cy="2645084"/>
          </a:xfrm>
          <a:prstGeom prst="roundRect">
            <a:avLst>
              <a:gd name="adj" fmla="val 6411"/>
            </a:avLst>
          </a:prstGeom>
          <a:solidFill>
            <a:schemeClr val="accent2">
              <a:lumMod val="40000"/>
              <a:lumOff val="6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2574007" y="1432310"/>
            <a:ext cx="1154977" cy="3325118"/>
          </a:xfrm>
          <a:custGeom>
            <a:avLst/>
            <a:gdLst>
              <a:gd name="connsiteX0" fmla="*/ 658936 w 1154977"/>
              <a:gd name="connsiteY0" fmla="*/ 0 h 3325118"/>
              <a:gd name="connsiteX1" fmla="*/ 1142397 w 1154977"/>
              <a:gd name="connsiteY1" fmla="*/ 210162 h 3325118"/>
              <a:gd name="connsiteX2" fmla="*/ 1140331 w 1154977"/>
              <a:gd name="connsiteY2" fmla="*/ 212085 h 3325118"/>
              <a:gd name="connsiteX3" fmla="*/ 1149404 w 1154977"/>
              <a:gd name="connsiteY3" fmla="*/ 225541 h 3325118"/>
              <a:gd name="connsiteX4" fmla="*/ 1154977 w 1154977"/>
              <a:gd name="connsiteY4" fmla="*/ 253148 h 3325118"/>
              <a:gd name="connsiteX5" fmla="*/ 1084052 w 1154977"/>
              <a:gd name="connsiteY5" fmla="*/ 324073 h 3325118"/>
              <a:gd name="connsiteX6" fmla="*/ 1033900 w 1154977"/>
              <a:gd name="connsiteY6" fmla="*/ 303300 h 3325118"/>
              <a:gd name="connsiteX7" fmla="*/ 1029462 w 1154977"/>
              <a:gd name="connsiteY7" fmla="*/ 296716 h 3325118"/>
              <a:gd name="connsiteX8" fmla="*/ 974754 w 1154977"/>
              <a:gd name="connsiteY8" fmla="*/ 247053 h 3325118"/>
              <a:gd name="connsiteX9" fmla="*/ 411454 w 1154977"/>
              <a:gd name="connsiteY9" fmla="*/ 203692 h 3325118"/>
              <a:gd name="connsiteX10" fmla="*/ 156351 w 1154977"/>
              <a:gd name="connsiteY10" fmla="*/ 786702 h 3325118"/>
              <a:gd name="connsiteX11" fmla="*/ 657666 w 1154977"/>
              <a:gd name="connsiteY11" fmla="*/ 1178697 h 3325118"/>
              <a:gd name="connsiteX12" fmla="*/ 657660 w 1154977"/>
              <a:gd name="connsiteY12" fmla="*/ 1180206 h 3325118"/>
              <a:gd name="connsiteX13" fmla="*/ 660023 w 1154977"/>
              <a:gd name="connsiteY13" fmla="*/ 1179227 h 3325118"/>
              <a:gd name="connsiteX14" fmla="*/ 722704 w 1154977"/>
              <a:gd name="connsiteY14" fmla="*/ 1241908 h 3325118"/>
              <a:gd name="connsiteX15" fmla="*/ 722703 w 1154977"/>
              <a:gd name="connsiteY15" fmla="*/ 3262437 h 3325118"/>
              <a:gd name="connsiteX16" fmla="*/ 660022 w 1154977"/>
              <a:gd name="connsiteY16" fmla="*/ 3325118 h 3325118"/>
              <a:gd name="connsiteX17" fmla="*/ 660023 w 1154977"/>
              <a:gd name="connsiteY17" fmla="*/ 3325117 h 3325118"/>
              <a:gd name="connsiteX18" fmla="*/ 597342 w 1154977"/>
              <a:gd name="connsiteY18" fmla="*/ 3262436 h 3325118"/>
              <a:gd name="connsiteX19" fmla="*/ 597342 w 1154977"/>
              <a:gd name="connsiteY19" fmla="*/ 1308885 h 3325118"/>
              <a:gd name="connsiteX20" fmla="*/ 440924 w 1154977"/>
              <a:gd name="connsiteY20" fmla="*/ 1281935 h 3325118"/>
              <a:gd name="connsiteX21" fmla="*/ 20136 w 1154977"/>
              <a:gd name="connsiteY21" fmla="*/ 821098 h 3325118"/>
              <a:gd name="connsiteX22" fmla="*/ 344281 w 1154977"/>
              <a:gd name="connsiteY22" fmla="*/ 80299 h 3325118"/>
              <a:gd name="connsiteX23" fmla="*/ 658936 w 1154977"/>
              <a:gd name="connsiteY23" fmla="*/ 0 h 3325118"/>
            </a:gdLst>
            <a:rect l="l" t="t" r="r" b="b"/>
            <a:pathLst>
              <a:path w="1154977" h="3325118">
                <a:moveTo>
                  <a:pt x="658936" y="0"/>
                </a:moveTo>
                <a:cubicBezTo>
                  <a:pt x="837762" y="-125"/>
                  <a:pt x="1014147" y="72407"/>
                  <a:pt x="1142397" y="210162"/>
                </a:cubicBezTo>
                <a:lnTo>
                  <a:pt x="1140331" y="212085"/>
                </a:lnTo>
                <a:lnTo>
                  <a:pt x="1149404" y="225541"/>
                </a:lnTo>
                <a:cubicBezTo>
                  <a:pt x="1152993" y="234026"/>
                  <a:pt x="1154977" y="243355"/>
                  <a:pt x="1154977" y="253148"/>
                </a:cubicBezTo>
                <a:cubicBezTo>
                  <a:pt x="1154977" y="292319"/>
                  <a:pt x="1123223" y="324073"/>
                  <a:pt x="1084052" y="324073"/>
                </a:cubicBezTo>
                <a:cubicBezTo>
                  <a:pt x="1064467" y="324073"/>
                  <a:pt x="1046735" y="316135"/>
                  <a:pt x="1033900" y="303300"/>
                </a:cubicBezTo>
                <a:lnTo>
                  <a:pt x="1029462" y="296716"/>
                </a:lnTo>
                <a:lnTo>
                  <a:pt x="974754" y="247053"/>
                </a:lnTo>
                <a:cubicBezTo>
                  <a:pt x="814248" y="124347"/>
                  <a:pt x="593589" y="104542"/>
                  <a:pt x="411454" y="203692"/>
                </a:cubicBezTo>
                <a:cubicBezTo>
                  <a:pt x="203300" y="317006"/>
                  <a:pt x="98325" y="556916"/>
                  <a:pt x="156351" y="786702"/>
                </a:cubicBezTo>
                <a:cubicBezTo>
                  <a:pt x="214377" y="1016487"/>
                  <a:pt x="420670" y="1177794"/>
                  <a:pt x="657666" y="1178697"/>
                </a:cubicBezTo>
                <a:lnTo>
                  <a:pt x="657660" y="1180206"/>
                </a:lnTo>
                <a:lnTo>
                  <a:pt x="660023" y="1179227"/>
                </a:lnTo>
                <a:cubicBezTo>
                  <a:pt x="694641" y="1179227"/>
                  <a:pt x="722704" y="1207290"/>
                  <a:pt x="722704" y="1241908"/>
                </a:cubicBezTo>
                <a:cubicBezTo>
                  <a:pt x="722704" y="1915418"/>
                  <a:pt x="722703" y="2588927"/>
                  <a:pt x="722703" y="3262437"/>
                </a:cubicBezTo>
                <a:cubicBezTo>
                  <a:pt x="722703" y="3297055"/>
                  <a:pt x="694640" y="3325118"/>
                  <a:pt x="660022" y="3325118"/>
                </a:cubicBezTo>
                <a:lnTo>
                  <a:pt x="660023" y="3325117"/>
                </a:lnTo>
                <a:cubicBezTo>
                  <a:pt x="625405" y="3325117"/>
                  <a:pt x="597342" y="3297054"/>
                  <a:pt x="597342" y="3262436"/>
                </a:cubicBezTo>
                <a:lnTo>
                  <a:pt x="597342" y="1308885"/>
                </a:lnTo>
                <a:lnTo>
                  <a:pt x="440924" y="1281935"/>
                </a:lnTo>
                <a:cubicBezTo>
                  <a:pt x="236703" y="1210118"/>
                  <a:pt x="75433" y="1040080"/>
                  <a:pt x="20136" y="821098"/>
                </a:cubicBezTo>
                <a:cubicBezTo>
                  <a:pt x="-53595" y="529122"/>
                  <a:pt x="79791" y="224282"/>
                  <a:pt x="344281" y="80299"/>
                </a:cubicBezTo>
                <a:cubicBezTo>
                  <a:pt x="443465" y="26306"/>
                  <a:pt x="551640" y="74"/>
                  <a:pt x="658936" y="0"/>
                </a:cubicBezTo>
                <a:close/>
              </a:path>
            </a:pathLst>
          </a:custGeom>
          <a:gradFill>
            <a:gsLst>
              <a:gs pos="0">
                <a:schemeClr val="accent1"/>
              </a:gs>
              <a:gs pos="100000">
                <a:schemeClr val="accent1">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2808852" y="1667117"/>
            <a:ext cx="849600" cy="849600"/>
          </a:xfrm>
          <a:prstGeom prst="ellipse">
            <a:avLst/>
          </a:prstGeom>
          <a:gradFill>
            <a:gsLst>
              <a:gs pos="0">
                <a:schemeClr val="accent1"/>
              </a:gs>
              <a:gs pos="100000">
                <a:schemeClr val="accent1">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660400" y="2912108"/>
            <a:ext cx="5307754" cy="2909571"/>
          </a:xfrm>
          <a:prstGeom prst="roundRect">
            <a:avLst>
              <a:gd name="adj" fmla="val 6411"/>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848845" y="3078479"/>
            <a:ext cx="4796538" cy="360600"/>
          </a:xfrm>
          <a:prstGeom prst="rect">
            <a:avLst/>
          </a:prstGeom>
          <a:noFill/>
          <a:ln>
            <a:noFill/>
          </a:ln>
        </p:spPr>
        <p:txBody>
          <a:bodyPr vert="horz" wrap="square" lIns="0" tIns="0" rIns="0" bIns="0" rtlCol="0" anchor="b"/>
          <a:lstStyle/>
          <a:p>
            <a:pPr algn="ctr">
              <a:lnSpc>
                <a:spcPct val="100000"/>
              </a:lnSpc>
            </a:pPr>
            <a:r>
              <a:rPr kumimoji="1" lang="en-US" altLang="zh-CN" sz="1600">
                <a:ln w="12700">
                  <a:noFill/>
                </a:ln>
                <a:solidFill>
                  <a:srgbClr val="262626">
                    <a:alpha val="100000"/>
                  </a:srgbClr>
                </a:solidFill>
                <a:latin typeface="Source Han Sans CN Bold"/>
                <a:ea typeface="Source Han Sans CN Bold"/>
                <a:cs typeface="Source Han Sans CN Bold"/>
              </a:rPr>
              <a:t>中央银行的职能</a:t>
            </a:r>
            <a:endParaRPr kumimoji="1" lang="zh-CN" altLang="en-US"/>
          </a:p>
        </p:txBody>
      </p:sp>
      <p:sp>
        <p:nvSpPr>
          <p:cNvPr id="9" name="标题 1"/>
          <p:cNvSpPr txBox="1"/>
          <p:nvPr/>
        </p:nvSpPr>
        <p:spPr>
          <a:xfrm rot="0" flipH="0" flipV="0">
            <a:off x="848845" y="3492303"/>
            <a:ext cx="4796538" cy="2194756"/>
          </a:xfrm>
          <a:prstGeom prst="rect">
            <a:avLst/>
          </a:prstGeom>
          <a:noFill/>
          <a:ln>
            <a:noFill/>
          </a:ln>
        </p:spPr>
        <p:txBody>
          <a:bodyPr vert="horz" wrap="square" lIns="0" tIns="0" rIns="0" bIns="0" rtlCol="0" anchor="t"/>
          <a:lstStyle/>
          <a:p>
            <a:pPr algn="ctr">
              <a:lnSpc>
                <a:spcPct val="150000"/>
              </a:lnSpc>
            </a:pPr>
            <a:r>
              <a:rPr kumimoji="1" lang="en-US" altLang="zh-CN" sz="1236">
                <a:ln w="12700">
                  <a:noFill/>
                </a:ln>
                <a:solidFill>
                  <a:srgbClr val="262626">
                    <a:alpha val="100000"/>
                  </a:srgbClr>
                </a:solidFill>
                <a:latin typeface="Source Han Sans"/>
                <a:ea typeface="Source Han Sans"/>
                <a:cs typeface="Source Han Sans"/>
              </a:rPr>
              <a:t>中央银行是一国金融体系的核心，具有发行货币、制定和执行货币政策、监管金融机构等重要职能。发行货币职能使中央银行能够调节货币供应量，稳定货币价值；货币政策职能则通过调整利率、准备金率等手段，影响经济活动，实现经济增长、稳定物价等目标；金融监管职能则保障金融市场的稳定和金融机构的稳健经营。
中央银行的职能体现了国家对金融体系的宏观调控和管理，对于维护国家金融安全、促进经济发展和社会稳定具有至关重要的作用，中央银行的政策和行动对金融市场和整个经济体系产生深远影响。</a:t>
            </a:r>
            <a:endParaRPr kumimoji="1" lang="zh-CN" altLang="en-US"/>
          </a:p>
        </p:txBody>
      </p:sp>
      <p:sp>
        <p:nvSpPr>
          <p:cNvPr id="10" name="标题 1"/>
          <p:cNvSpPr txBox="1"/>
          <p:nvPr/>
        </p:nvSpPr>
        <p:spPr>
          <a:xfrm rot="0" flipH="0" flipV="0">
            <a:off x="2829620" y="1806857"/>
            <a:ext cx="808064" cy="579677"/>
          </a:xfrm>
          <a:prstGeom prst="rect">
            <a:avLst/>
          </a:prstGeom>
          <a:noFill/>
          <a:ln>
            <a:noFill/>
          </a:ln>
        </p:spPr>
        <p:txBody>
          <a:bodyPr vert="horz" wrap="square" lIns="0" tIns="0" rIns="0" bIns="0" rtlCol="0" anchor="ctr"/>
          <a:lstStyle/>
          <a:p>
            <a:pPr algn="ctr">
              <a:lnSpc>
                <a:spcPct val="100000"/>
              </a:lnSpc>
            </a:pPr>
            <a:r>
              <a:rPr kumimoji="1" lang="en-US" altLang="zh-CN" sz="2800">
                <a:ln w="12700">
                  <a:noFill/>
                </a:ln>
                <a:solidFill>
                  <a:srgbClr val="FFFFFF">
                    <a:alpha val="100000"/>
                  </a:srgbClr>
                </a:solidFill>
                <a:latin typeface="Source Han Sans"/>
                <a:ea typeface="Source Han Sans"/>
                <a:cs typeface="Source Han Sans"/>
              </a:rPr>
              <a:t>01</a:t>
            </a:r>
            <a:endParaRPr kumimoji="1" lang="zh-CN" altLang="en-US"/>
          </a:p>
        </p:txBody>
      </p:sp>
      <p:sp>
        <p:nvSpPr>
          <p:cNvPr id="11" name="标题 1"/>
          <p:cNvSpPr txBox="1"/>
          <p:nvPr/>
        </p:nvSpPr>
        <p:spPr>
          <a:xfrm rot="0" flipH="0" flipV="0">
            <a:off x="8185714" y="1432311"/>
            <a:ext cx="1154977" cy="3325118"/>
          </a:xfrm>
          <a:custGeom>
            <a:avLst/>
            <a:gdLst>
              <a:gd name="connsiteX0" fmla="*/ 658936 w 1154977"/>
              <a:gd name="connsiteY0" fmla="*/ 0 h 3325118"/>
              <a:gd name="connsiteX1" fmla="*/ 1142397 w 1154977"/>
              <a:gd name="connsiteY1" fmla="*/ 210162 h 3325118"/>
              <a:gd name="connsiteX2" fmla="*/ 1140331 w 1154977"/>
              <a:gd name="connsiteY2" fmla="*/ 212085 h 3325118"/>
              <a:gd name="connsiteX3" fmla="*/ 1149404 w 1154977"/>
              <a:gd name="connsiteY3" fmla="*/ 225541 h 3325118"/>
              <a:gd name="connsiteX4" fmla="*/ 1154977 w 1154977"/>
              <a:gd name="connsiteY4" fmla="*/ 253148 h 3325118"/>
              <a:gd name="connsiteX5" fmla="*/ 1084052 w 1154977"/>
              <a:gd name="connsiteY5" fmla="*/ 324073 h 3325118"/>
              <a:gd name="connsiteX6" fmla="*/ 1033900 w 1154977"/>
              <a:gd name="connsiteY6" fmla="*/ 303300 h 3325118"/>
              <a:gd name="connsiteX7" fmla="*/ 1029462 w 1154977"/>
              <a:gd name="connsiteY7" fmla="*/ 296716 h 3325118"/>
              <a:gd name="connsiteX8" fmla="*/ 974754 w 1154977"/>
              <a:gd name="connsiteY8" fmla="*/ 247053 h 3325118"/>
              <a:gd name="connsiteX9" fmla="*/ 411454 w 1154977"/>
              <a:gd name="connsiteY9" fmla="*/ 203692 h 3325118"/>
              <a:gd name="connsiteX10" fmla="*/ 156351 w 1154977"/>
              <a:gd name="connsiteY10" fmla="*/ 786702 h 3325118"/>
              <a:gd name="connsiteX11" fmla="*/ 657666 w 1154977"/>
              <a:gd name="connsiteY11" fmla="*/ 1178697 h 3325118"/>
              <a:gd name="connsiteX12" fmla="*/ 657660 w 1154977"/>
              <a:gd name="connsiteY12" fmla="*/ 1180206 h 3325118"/>
              <a:gd name="connsiteX13" fmla="*/ 660023 w 1154977"/>
              <a:gd name="connsiteY13" fmla="*/ 1179227 h 3325118"/>
              <a:gd name="connsiteX14" fmla="*/ 722704 w 1154977"/>
              <a:gd name="connsiteY14" fmla="*/ 1241908 h 3325118"/>
              <a:gd name="connsiteX15" fmla="*/ 722703 w 1154977"/>
              <a:gd name="connsiteY15" fmla="*/ 3262437 h 3325118"/>
              <a:gd name="connsiteX16" fmla="*/ 660022 w 1154977"/>
              <a:gd name="connsiteY16" fmla="*/ 3325118 h 3325118"/>
              <a:gd name="connsiteX17" fmla="*/ 660023 w 1154977"/>
              <a:gd name="connsiteY17" fmla="*/ 3325117 h 3325118"/>
              <a:gd name="connsiteX18" fmla="*/ 597342 w 1154977"/>
              <a:gd name="connsiteY18" fmla="*/ 3262436 h 3325118"/>
              <a:gd name="connsiteX19" fmla="*/ 597342 w 1154977"/>
              <a:gd name="connsiteY19" fmla="*/ 1308885 h 3325118"/>
              <a:gd name="connsiteX20" fmla="*/ 440924 w 1154977"/>
              <a:gd name="connsiteY20" fmla="*/ 1281935 h 3325118"/>
              <a:gd name="connsiteX21" fmla="*/ 20136 w 1154977"/>
              <a:gd name="connsiteY21" fmla="*/ 821098 h 3325118"/>
              <a:gd name="connsiteX22" fmla="*/ 344281 w 1154977"/>
              <a:gd name="connsiteY22" fmla="*/ 80299 h 3325118"/>
              <a:gd name="connsiteX23" fmla="*/ 658936 w 1154977"/>
              <a:gd name="connsiteY23" fmla="*/ 0 h 3325118"/>
            </a:gdLst>
            <a:rect l="l" t="t" r="r" b="b"/>
            <a:pathLst>
              <a:path w="1154977" h="3325118">
                <a:moveTo>
                  <a:pt x="658936" y="0"/>
                </a:moveTo>
                <a:cubicBezTo>
                  <a:pt x="837762" y="-125"/>
                  <a:pt x="1014147" y="72407"/>
                  <a:pt x="1142397" y="210162"/>
                </a:cubicBezTo>
                <a:lnTo>
                  <a:pt x="1140331" y="212085"/>
                </a:lnTo>
                <a:lnTo>
                  <a:pt x="1149404" y="225541"/>
                </a:lnTo>
                <a:cubicBezTo>
                  <a:pt x="1152993" y="234026"/>
                  <a:pt x="1154977" y="243355"/>
                  <a:pt x="1154977" y="253148"/>
                </a:cubicBezTo>
                <a:cubicBezTo>
                  <a:pt x="1154977" y="292319"/>
                  <a:pt x="1123223" y="324073"/>
                  <a:pt x="1084052" y="324073"/>
                </a:cubicBezTo>
                <a:cubicBezTo>
                  <a:pt x="1064467" y="324073"/>
                  <a:pt x="1046735" y="316135"/>
                  <a:pt x="1033900" y="303300"/>
                </a:cubicBezTo>
                <a:lnTo>
                  <a:pt x="1029462" y="296716"/>
                </a:lnTo>
                <a:lnTo>
                  <a:pt x="974754" y="247053"/>
                </a:lnTo>
                <a:cubicBezTo>
                  <a:pt x="814248" y="124347"/>
                  <a:pt x="593589" y="104542"/>
                  <a:pt x="411454" y="203692"/>
                </a:cubicBezTo>
                <a:cubicBezTo>
                  <a:pt x="203300" y="317006"/>
                  <a:pt x="98325" y="556916"/>
                  <a:pt x="156351" y="786702"/>
                </a:cubicBezTo>
                <a:cubicBezTo>
                  <a:pt x="214377" y="1016487"/>
                  <a:pt x="420670" y="1177794"/>
                  <a:pt x="657666" y="1178697"/>
                </a:cubicBezTo>
                <a:lnTo>
                  <a:pt x="657660" y="1180206"/>
                </a:lnTo>
                <a:lnTo>
                  <a:pt x="660023" y="1179227"/>
                </a:lnTo>
                <a:cubicBezTo>
                  <a:pt x="694641" y="1179227"/>
                  <a:pt x="722704" y="1207290"/>
                  <a:pt x="722704" y="1241908"/>
                </a:cubicBezTo>
                <a:cubicBezTo>
                  <a:pt x="722704" y="1915418"/>
                  <a:pt x="722703" y="2588927"/>
                  <a:pt x="722703" y="3262437"/>
                </a:cubicBezTo>
                <a:cubicBezTo>
                  <a:pt x="722703" y="3297055"/>
                  <a:pt x="694640" y="3325118"/>
                  <a:pt x="660022" y="3325118"/>
                </a:cubicBezTo>
                <a:lnTo>
                  <a:pt x="660023" y="3325117"/>
                </a:lnTo>
                <a:cubicBezTo>
                  <a:pt x="625405" y="3325117"/>
                  <a:pt x="597342" y="3297054"/>
                  <a:pt x="597342" y="3262436"/>
                </a:cubicBezTo>
                <a:lnTo>
                  <a:pt x="597342" y="1308885"/>
                </a:lnTo>
                <a:lnTo>
                  <a:pt x="440924" y="1281935"/>
                </a:lnTo>
                <a:cubicBezTo>
                  <a:pt x="236703" y="1210118"/>
                  <a:pt x="75433" y="1040080"/>
                  <a:pt x="20136" y="821098"/>
                </a:cubicBezTo>
                <a:cubicBezTo>
                  <a:pt x="-53595" y="529122"/>
                  <a:pt x="79791" y="224282"/>
                  <a:pt x="344281" y="80299"/>
                </a:cubicBezTo>
                <a:cubicBezTo>
                  <a:pt x="443465" y="26306"/>
                  <a:pt x="551640" y="74"/>
                  <a:pt x="658936" y="0"/>
                </a:cubicBezTo>
                <a:close/>
              </a:path>
            </a:pathLst>
          </a:custGeom>
          <a:gradFill>
            <a:gsLst>
              <a:gs pos="0">
                <a:schemeClr val="accent2"/>
              </a:gs>
              <a:gs pos="100000">
                <a:schemeClr val="accent2">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8420558" y="1667118"/>
            <a:ext cx="849600" cy="849600"/>
          </a:xfrm>
          <a:prstGeom prst="ellipse">
            <a:avLst/>
          </a:prstGeom>
          <a:gradFill>
            <a:gsLst>
              <a:gs pos="0">
                <a:schemeClr val="accent2"/>
              </a:gs>
              <a:gs pos="100000">
                <a:schemeClr val="accent2">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6211146" y="2912109"/>
            <a:ext cx="5307754" cy="2909571"/>
          </a:xfrm>
          <a:prstGeom prst="roundRect">
            <a:avLst>
              <a:gd name="adj" fmla="val 6411"/>
            </a:avLst>
          </a:prstGeom>
          <a:solidFill>
            <a:schemeClr val="bg1"/>
          </a:solidFill>
          <a:ln w="12700" cap="sq">
            <a:solidFill>
              <a:schemeClr val="accent2"/>
            </a:solid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6466754" y="3078480"/>
            <a:ext cx="4796538" cy="360600"/>
          </a:xfrm>
          <a:prstGeom prst="rect">
            <a:avLst/>
          </a:prstGeom>
          <a:noFill/>
          <a:ln>
            <a:noFill/>
          </a:ln>
        </p:spPr>
        <p:txBody>
          <a:bodyPr vert="horz" wrap="square" lIns="0" tIns="0" rIns="0" bIns="0" rtlCol="0" anchor="b"/>
          <a:lstStyle/>
          <a:p>
            <a:pPr algn="ctr">
              <a:lnSpc>
                <a:spcPct val="100000"/>
              </a:lnSpc>
            </a:pPr>
            <a:r>
              <a:rPr kumimoji="1" lang="en-US" altLang="zh-CN" sz="1600">
                <a:ln w="12700">
                  <a:noFill/>
                </a:ln>
                <a:solidFill>
                  <a:srgbClr val="262626">
                    <a:alpha val="100000"/>
                  </a:srgbClr>
                </a:solidFill>
                <a:latin typeface="Source Han Sans CN Bold"/>
                <a:ea typeface="Source Han Sans CN Bold"/>
                <a:cs typeface="Source Han Sans CN Bold"/>
              </a:rPr>
              <a:t>中央银行的货币政策工具</a:t>
            </a:r>
            <a:endParaRPr kumimoji="1" lang="zh-CN" altLang="en-US"/>
          </a:p>
        </p:txBody>
      </p:sp>
      <p:sp>
        <p:nvSpPr>
          <p:cNvPr id="15" name="标题 1"/>
          <p:cNvSpPr txBox="1"/>
          <p:nvPr/>
        </p:nvSpPr>
        <p:spPr>
          <a:xfrm rot="0" flipH="0" flipV="0">
            <a:off x="6466754" y="3492304"/>
            <a:ext cx="4796538" cy="2194756"/>
          </a:xfrm>
          <a:prstGeom prst="rect">
            <a:avLst/>
          </a:prstGeom>
          <a:noFill/>
          <a:ln>
            <a:noFill/>
          </a:ln>
        </p:spPr>
        <p:txBody>
          <a:bodyPr vert="horz" wrap="square" lIns="0" tIns="0" rIns="0" bIns="0" rtlCol="0" anchor="t"/>
          <a:lstStyle/>
          <a:p>
            <a:pPr algn="ctr">
              <a:lnSpc>
                <a:spcPct val="150000"/>
              </a:lnSpc>
            </a:pPr>
            <a:r>
              <a:rPr kumimoji="1" lang="en-US" altLang="zh-CN" sz="1236">
                <a:ln w="12700">
                  <a:noFill/>
                </a:ln>
                <a:solidFill>
                  <a:srgbClr val="262626">
                    <a:alpha val="100000"/>
                  </a:srgbClr>
                </a:solidFill>
                <a:latin typeface="Source Han Sans"/>
                <a:ea typeface="Source Han Sans"/>
                <a:cs typeface="Source Han Sans"/>
              </a:rPr>
              <a:t>中央银行常用的货币政策工具包括公开市场操作、调整法定准备金率和再贴现率等。公开市场操作是中央银行在金融市场上买卖政府债券，调节货币供应量和利率水平；调整法定准备金率则直接影响商业银行的信贷能力和货币创造能力；再贴现率的调整则影响商业银行的资金成本和融资行为。
这些货币政策工具相互配合，使中央银行能够灵活地调节货币供应量和利率水平，实现货币政策目标，货币政策工具的有效运用是中央银行调控经济的重要手段，也是金融市场稳定运行的重要保障。</a:t>
            </a:r>
            <a:endParaRPr kumimoji="1" lang="zh-CN" altLang="en-US"/>
          </a:p>
        </p:txBody>
      </p:sp>
      <p:sp>
        <p:nvSpPr>
          <p:cNvPr id="16" name="标题 1"/>
          <p:cNvSpPr txBox="1"/>
          <p:nvPr/>
        </p:nvSpPr>
        <p:spPr>
          <a:xfrm rot="0" flipH="0" flipV="0">
            <a:off x="8441326" y="1806858"/>
            <a:ext cx="808064" cy="579677"/>
          </a:xfrm>
          <a:prstGeom prst="rect">
            <a:avLst/>
          </a:prstGeom>
          <a:noFill/>
          <a:ln>
            <a:noFill/>
          </a:ln>
        </p:spPr>
        <p:txBody>
          <a:bodyPr vert="horz" wrap="square" lIns="0" tIns="0" rIns="0" bIns="0" rtlCol="0" anchor="ctr"/>
          <a:lstStyle/>
          <a:p>
            <a:pPr algn="ctr">
              <a:lnSpc>
                <a:spcPct val="100000"/>
              </a:lnSpc>
            </a:pPr>
            <a:r>
              <a:rPr kumimoji="1" lang="en-US" altLang="zh-CN" sz="2800">
                <a:ln w="12700">
                  <a:noFill/>
                </a:ln>
                <a:solidFill>
                  <a:srgbClr val="FFFFFF">
                    <a:alpha val="100000"/>
                  </a:srgbClr>
                </a:solidFill>
                <a:latin typeface="Source Han Sans"/>
                <a:ea typeface="Source Han Sans"/>
                <a:cs typeface="Source Han Sans"/>
              </a:rPr>
              <a:t>02</a:t>
            </a:r>
            <a:endParaRPr kumimoji="1" lang="zh-CN" altLang="en-US"/>
          </a:p>
        </p:txBody>
      </p:sp>
      <p:sp>
        <p:nvSpPr>
          <p:cNvPr id="17" name="标题 1"/>
          <p:cNvSpPr txBox="1"/>
          <p:nvPr/>
        </p:nvSpPr>
        <p:spPr>
          <a:xfrm rot="0" flipH="0" flipV="0">
            <a:off x="3724914" y="1783079"/>
            <a:ext cx="152401" cy="152401"/>
          </a:xfrm>
          <a:prstGeom prst="ellipse">
            <a:avLst/>
          </a:prstGeom>
          <a:gradFill>
            <a:gsLst>
              <a:gs pos="0">
                <a:schemeClr val="accent1"/>
              </a:gs>
              <a:gs pos="100000">
                <a:schemeClr val="accent1">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0" flipH="0" flipV="0">
            <a:off x="9336620" y="1783080"/>
            <a:ext cx="152401" cy="152401"/>
          </a:xfrm>
          <a:prstGeom prst="ellipse">
            <a:avLst/>
          </a:prstGeom>
          <a:gradFill>
            <a:gsLst>
              <a:gs pos="0">
                <a:schemeClr val="accent2"/>
              </a:gs>
              <a:gs pos="100000">
                <a:schemeClr val="accent2">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rot="0" flipH="1" flipV="0">
            <a:off x="0" y="0"/>
            <a:ext cx="1008000" cy="1008000"/>
          </a:xfrm>
          <a:custGeom>
            <a:avLst/>
            <a:gdLst>
              <a:gd name="connsiteX0" fmla="*/ 1008000 w 1008000"/>
              <a:gd name="connsiteY0" fmla="*/ 0 h 1008000"/>
              <a:gd name="connsiteX1" fmla="*/ 870392 w 1008000"/>
              <a:gd name="connsiteY1" fmla="*/ 0 h 1008000"/>
              <a:gd name="connsiteX2" fmla="*/ 713360 w 1008000"/>
              <a:gd name="connsiteY2" fmla="*/ 0 h 1008000"/>
              <a:gd name="connsiteX3" fmla="*/ 48404 w 1008000"/>
              <a:gd name="connsiteY3" fmla="*/ 0 h 1008000"/>
              <a:gd name="connsiteX4" fmla="*/ 14261 w 1008000"/>
              <a:gd name="connsiteY4" fmla="*/ 82628 h 1008000"/>
              <a:gd name="connsiteX5" fmla="*/ 765717 w 1008000"/>
              <a:gd name="connsiteY5" fmla="*/ 836017 h 1008000"/>
              <a:gd name="connsiteX6" fmla="*/ 772508 w 1008000"/>
              <a:gd name="connsiteY6" fmla="*/ 841197 h 1008000"/>
              <a:gd name="connsiteX7" fmla="*/ 776419 w 1008000"/>
              <a:gd name="connsiteY7" fmla="*/ 844157 h 1008000"/>
              <a:gd name="connsiteX8" fmla="*/ 925586 w 1008000"/>
              <a:gd name="connsiteY8" fmla="*/ 993725 h 1008000"/>
              <a:gd name="connsiteX9" fmla="*/ 1008000 w 1008000"/>
              <a:gd name="connsiteY9" fmla="*/ 959508 h 1008000"/>
              <a:gd name="connsiteX10" fmla="*/ 1008000 w 1008000"/>
              <a:gd name="connsiteY10" fmla="*/ 294640 h 1008000"/>
              <a:gd name="connsiteX11" fmla="*/ 1008000 w 1008000"/>
              <a:gd name="connsiteY11" fmla="*/ 137994 h 1008000"/>
            </a:gdLst>
            <a:rect l="l" t="t" r="r" b="b"/>
            <a:pathLst>
              <a:path w="1008000" h="1008000">
                <a:moveTo>
                  <a:pt x="1008000" y="0"/>
                </a:moveTo>
                <a:lnTo>
                  <a:pt x="870392" y="0"/>
                </a:lnTo>
                <a:lnTo>
                  <a:pt x="713360" y="0"/>
                </a:lnTo>
                <a:lnTo>
                  <a:pt x="48404" y="0"/>
                </a:lnTo>
                <a:cubicBezTo>
                  <a:pt x="5389" y="0"/>
                  <a:pt x="-16207" y="52140"/>
                  <a:pt x="14261" y="82628"/>
                </a:cubicBezTo>
                <a:lnTo>
                  <a:pt x="765717" y="836017"/>
                </a:lnTo>
                <a:cubicBezTo>
                  <a:pt x="767729" y="838052"/>
                  <a:pt x="770016" y="839795"/>
                  <a:pt x="772508" y="841197"/>
                </a:cubicBezTo>
                <a:cubicBezTo>
                  <a:pt x="773944" y="841993"/>
                  <a:pt x="775262" y="842990"/>
                  <a:pt x="776419" y="844157"/>
                </a:cubicBezTo>
                <a:lnTo>
                  <a:pt x="925586" y="993725"/>
                </a:lnTo>
                <a:cubicBezTo>
                  <a:pt x="955995" y="1024227"/>
                  <a:pt x="1008000" y="1002605"/>
                  <a:pt x="1008000" y="959508"/>
                </a:cubicBezTo>
                <a:lnTo>
                  <a:pt x="1008000" y="294640"/>
                </a:lnTo>
                <a:lnTo>
                  <a:pt x="1008000" y="137994"/>
                </a:lnTo>
                <a:close/>
              </a:path>
            </a:pathLst>
          </a:custGeom>
          <a:solidFill>
            <a:schemeClr val="accent1"/>
          </a:solidFill>
          <a:ln w="3584" cap="flat">
            <a:noFill/>
            <a:miter/>
          </a:ln>
          <a:effectLst>
            <a:outerShdw dist="190500" blurRad="317500" dir="8100000" sx="100000" sy="100000" kx="0" ky="0" algn="tr" rotWithShape="0">
              <a:schemeClr val="tx1">
                <a:lumMod val="50000"/>
                <a:lumOff val="50000"/>
                <a:alpha val="30000"/>
              </a:schemeClr>
            </a:outerShdw>
          </a:effectLst>
        </p:spPr>
        <p:txBody>
          <a:bodyPr vert="horz" wrap="square" lIns="91440" tIns="45720" rIns="91440" bIns="45720" rtlCol="0" anchor="ctr"/>
          <a:lstStyle/>
          <a:p>
            <a:pPr algn="l">
              <a:lnSpc>
                <a:spcPct val="110000"/>
              </a:lnSpc>
            </a:pPr>
            <a:endParaRPr kumimoji="1" lang="zh-CN" altLang="en-US"/>
          </a:p>
        </p:txBody>
      </p:sp>
      <p:sp>
        <p:nvSpPr>
          <p:cNvPr id="20" name="标题 1"/>
          <p:cNvSpPr txBox="1"/>
          <p:nvPr/>
        </p:nvSpPr>
        <p:spPr>
          <a:xfrm rot="0" flipH="0" flipV="0">
            <a:off x="855292" y="420464"/>
            <a:ext cx="10567087" cy="432000"/>
          </a:xfrm>
          <a:prstGeom prst="rect">
            <a:avLst/>
          </a:prstGeom>
          <a:noFill/>
          <a:ln>
            <a:noFill/>
          </a:ln>
        </p:spPr>
        <p:txBody>
          <a:bodyPr vert="horz" wrap="square" lIns="0" tIns="0" rIns="0" bIns="0" rtlCol="0" anchor="ctr"/>
          <a:lstStyle/>
          <a:p>
            <a:pPr algn="l">
              <a:lnSpc>
                <a:spcPct val="120000"/>
              </a:lnSpc>
            </a:pPr>
            <a:r>
              <a:rPr kumimoji="1" lang="en-US" altLang="zh-CN" sz="3200">
                <a:ln w="12700">
                  <a:noFill/>
                </a:ln>
                <a:solidFill>
                  <a:srgbClr val="262626">
                    <a:alpha val="100000"/>
                  </a:srgbClr>
                </a:solidFill>
                <a:latin typeface="Source Han Sans CN Bold"/>
                <a:ea typeface="Source Han Sans CN Bold"/>
                <a:cs typeface="Source Han Sans CN Bold"/>
              </a:rPr>
              <a:t>中央银行</a:t>
            </a:r>
            <a:endParaRPr kumimoji="1" lang="zh-CN" altLang="en-US"/>
          </a:p>
        </p:txBody>
      </p:sp>
    </p:spTree>
  </p:cSld>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
          <p:cNvPicPr>
            <a:picLocks noChangeAspect="1"/>
          </p:cNvPicPr>
          <p:nvPr/>
        </p:nvPicPr>
        <p:blipFill>
          <a:blip r:embed="rId2">
            <a:alphaModFix amt="70000"/>
          </a:blip>
          <a:srcRect l="0" t="7812" r="0" b="7812"/>
          <a:stretch>
            <a:fillRect/>
          </a:stretch>
        </p:blipFill>
        <p:spPr>
          <a:xfrm rot="0" flipH="0" flipV="0">
            <a:off x="0" y="0"/>
            <a:ext cx="12192000" cy="6858000"/>
          </a:xfrm>
          <a:prstGeom prst="rect">
            <a:avLst/>
          </a:prstGeom>
          <a:noFill/>
          <a:ln>
            <a:noFill/>
          </a:ln>
        </p:spPr>
      </p:pic>
      <p:sp>
        <p:nvSpPr>
          <p:cNvPr id="3" name="标题 1"/>
          <p:cNvSpPr txBox="1"/>
          <p:nvPr/>
        </p:nvSpPr>
        <p:spPr>
          <a:xfrm rot="0" flipH="0" flipV="0">
            <a:off x="-2" y="0"/>
            <a:ext cx="12192000" cy="6858000"/>
          </a:xfrm>
          <a:prstGeom prst="rect">
            <a:avLst/>
          </a:prstGeom>
          <a:solidFill>
            <a:schemeClr val="bg1">
              <a:alpha val="9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1" y="103928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5" name="标题 1"/>
          <p:cNvSpPr txBox="1"/>
          <p:nvPr/>
        </p:nvSpPr>
        <p:spPr>
          <a:xfrm rot="0" flipH="0" flipV="0">
            <a:off x="-1" y="109881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6" name="标题 1"/>
          <p:cNvSpPr txBox="1"/>
          <p:nvPr/>
        </p:nvSpPr>
        <p:spPr>
          <a:xfrm rot="0" flipH="0" flipV="0">
            <a:off x="-2" y="633028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7" name="标题 1"/>
          <p:cNvSpPr txBox="1"/>
          <p:nvPr/>
        </p:nvSpPr>
        <p:spPr>
          <a:xfrm rot="0" flipH="0" flipV="0">
            <a:off x="-2" y="638981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8" name="标题 1"/>
          <p:cNvSpPr txBox="1"/>
          <p:nvPr/>
        </p:nvSpPr>
        <p:spPr>
          <a:xfrm rot="0" flipH="0" flipV="0">
            <a:off x="7567846" y="1"/>
            <a:ext cx="4624155" cy="2394553"/>
          </a:xfrm>
          <a:custGeom>
            <a:avLst/>
            <a:gdLst>
              <a:gd name="connsiteX0" fmla="*/ 0 w 4624155"/>
              <a:gd name="connsiteY0" fmla="*/ 0 h 2394553"/>
              <a:gd name="connsiteX1" fmla="*/ 4624155 w 4624155"/>
              <a:gd name="connsiteY1" fmla="*/ 0 h 2394553"/>
              <a:gd name="connsiteX2" fmla="*/ 4624155 w 4624155"/>
              <a:gd name="connsiteY2" fmla="*/ 1100944 h 2394553"/>
              <a:gd name="connsiteX3" fmla="*/ 4534501 w 4624155"/>
              <a:gd name="connsiteY3" fmla="*/ 1254559 h 2394553"/>
              <a:gd name="connsiteX4" fmla="*/ 2474729 w 4624155"/>
              <a:gd name="connsiteY4" fmla="*/ 2394553 h 2394553"/>
              <a:gd name="connsiteX5" fmla="*/ 3554 w 4624155"/>
              <a:gd name="connsiteY5" fmla="*/ 73259 h 2394553"/>
            </a:gdLst>
            <a:rect l="l" t="t" r="r" b="b"/>
            <a:pathLst>
              <a:path w="4624155" h="2394553">
                <a:moveTo>
                  <a:pt x="0" y="0"/>
                </a:moveTo>
                <a:lnTo>
                  <a:pt x="4624155" y="0"/>
                </a:lnTo>
                <a:lnTo>
                  <a:pt x="4624155" y="1100944"/>
                </a:lnTo>
                <a:lnTo>
                  <a:pt x="4534501" y="1254559"/>
                </a:lnTo>
                <a:cubicBezTo>
                  <a:pt x="4088108" y="1942350"/>
                  <a:pt x="3332151" y="2394553"/>
                  <a:pt x="2474729" y="2394553"/>
                </a:cubicBezTo>
                <a:cubicBezTo>
                  <a:pt x="1188596" y="2394553"/>
                  <a:pt x="130760" y="1377095"/>
                  <a:pt x="3554" y="73259"/>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7621066" y="0"/>
            <a:ext cx="4570935" cy="2343426"/>
          </a:xfrm>
          <a:custGeom>
            <a:avLst/>
            <a:gdLst>
              <a:gd name="connsiteX0" fmla="*/ 0 w 4570935"/>
              <a:gd name="connsiteY0" fmla="*/ 0 h 2343426"/>
              <a:gd name="connsiteX1" fmla="*/ 4570935 w 4570935"/>
              <a:gd name="connsiteY1" fmla="*/ 0 h 2343426"/>
              <a:gd name="connsiteX2" fmla="*/ 4570935 w 4570935"/>
              <a:gd name="connsiteY2" fmla="*/ 1007672 h 2343426"/>
              <a:gd name="connsiteX3" fmla="*/ 4566618 w 4570935"/>
              <a:gd name="connsiteY3" fmla="*/ 1017001 h 2343426"/>
              <a:gd name="connsiteX4" fmla="*/ 2425612 w 4570935"/>
              <a:gd name="connsiteY4" fmla="*/ 2343426 h 2343426"/>
              <a:gd name="connsiteX5" fmla="*/ 3300 w 4570935"/>
              <a:gd name="connsiteY5" fmla="*/ 68032 h 2343426"/>
            </a:gdLst>
            <a:rect l="l" t="t" r="r" b="b"/>
            <a:pathLst>
              <a:path w="4570935" h="2343426">
                <a:moveTo>
                  <a:pt x="0" y="0"/>
                </a:moveTo>
                <a:lnTo>
                  <a:pt x="4570935" y="0"/>
                </a:lnTo>
                <a:lnTo>
                  <a:pt x="4570935" y="1007672"/>
                </a:lnTo>
                <a:lnTo>
                  <a:pt x="4566618" y="1017001"/>
                </a:lnTo>
                <a:cubicBezTo>
                  <a:pt x="4154296" y="1807079"/>
                  <a:pt x="3350127" y="2343426"/>
                  <a:pt x="2425612" y="2343426"/>
                </a:cubicBezTo>
                <a:cubicBezTo>
                  <a:pt x="1164910" y="2343426"/>
                  <a:pt x="127991" y="1346087"/>
                  <a:pt x="3300" y="68032"/>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7567846" y="4463448"/>
            <a:ext cx="4624155" cy="2394552"/>
          </a:xfrm>
          <a:custGeom>
            <a:avLst/>
            <a:gdLst>
              <a:gd name="connsiteX0" fmla="*/ 2474729 w 4624155"/>
              <a:gd name="connsiteY0" fmla="*/ 0 h 2394552"/>
              <a:gd name="connsiteX1" fmla="*/ 4534501 w 4624155"/>
              <a:gd name="connsiteY1" fmla="*/ 1139995 h 2394552"/>
              <a:gd name="connsiteX2" fmla="*/ 4624155 w 4624155"/>
              <a:gd name="connsiteY2" fmla="*/ 1293610 h 2394552"/>
              <a:gd name="connsiteX3" fmla="*/ 4624155 w 4624155"/>
              <a:gd name="connsiteY3" fmla="*/ 2394552 h 2394552"/>
              <a:gd name="connsiteX4" fmla="*/ 0 w 4624155"/>
              <a:gd name="connsiteY4" fmla="*/ 2394552 h 2394552"/>
              <a:gd name="connsiteX5" fmla="*/ 3554 w 4624155"/>
              <a:gd name="connsiteY5" fmla="*/ 2321294 h 2394552"/>
              <a:gd name="connsiteX6" fmla="*/ 2474729 w 4624155"/>
              <a:gd name="connsiteY6" fmla="*/ 0 h 2394552"/>
            </a:gdLst>
            <a:rect l="l" t="t" r="r" b="b"/>
            <a:pathLst>
              <a:path w="4624155" h="2394552">
                <a:moveTo>
                  <a:pt x="2474729" y="0"/>
                </a:moveTo>
                <a:cubicBezTo>
                  <a:pt x="3332151" y="0"/>
                  <a:pt x="4088108" y="452204"/>
                  <a:pt x="4534501" y="1139995"/>
                </a:cubicBezTo>
                <a:lnTo>
                  <a:pt x="4624155" y="1293610"/>
                </a:lnTo>
                <a:lnTo>
                  <a:pt x="4624155" y="2394552"/>
                </a:lnTo>
                <a:lnTo>
                  <a:pt x="0" y="2394552"/>
                </a:lnTo>
                <a:lnTo>
                  <a:pt x="3554" y="2321294"/>
                </a:lnTo>
                <a:cubicBezTo>
                  <a:pt x="130760" y="1017458"/>
                  <a:pt x="1188596" y="0"/>
                  <a:pt x="2474729" y="0"/>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7616962" y="4514576"/>
            <a:ext cx="4575038" cy="2343425"/>
          </a:xfrm>
          <a:custGeom>
            <a:avLst/>
            <a:gdLst>
              <a:gd name="connsiteX0" fmla="*/ 2425612 w 4575038"/>
              <a:gd name="connsiteY0" fmla="*/ 0 h 2343425"/>
              <a:gd name="connsiteX1" fmla="*/ 4566618 w 4575038"/>
              <a:gd name="connsiteY1" fmla="*/ 1326426 h 2343425"/>
              <a:gd name="connsiteX2" fmla="*/ 4575038 w 4575038"/>
              <a:gd name="connsiteY2" fmla="*/ 1344620 h 2343425"/>
              <a:gd name="connsiteX3" fmla="*/ 4575038 w 4575038"/>
              <a:gd name="connsiteY3" fmla="*/ 2343425 h 2343425"/>
              <a:gd name="connsiteX4" fmla="*/ 0 w 4575038"/>
              <a:gd name="connsiteY4" fmla="*/ 2343425 h 2343425"/>
              <a:gd name="connsiteX5" fmla="*/ 3300 w 4575038"/>
              <a:gd name="connsiteY5" fmla="*/ 2275395 h 2343425"/>
              <a:gd name="connsiteX6" fmla="*/ 2425612 w 4575038"/>
              <a:gd name="connsiteY6" fmla="*/ 0 h 2343425"/>
            </a:gdLst>
            <a:rect l="l" t="t" r="r" b="b"/>
            <a:pathLst>
              <a:path w="4575038" h="2343425">
                <a:moveTo>
                  <a:pt x="2425612" y="0"/>
                </a:moveTo>
                <a:cubicBezTo>
                  <a:pt x="3350127" y="0"/>
                  <a:pt x="4154297" y="536347"/>
                  <a:pt x="4566618" y="1326426"/>
                </a:cubicBezTo>
                <a:lnTo>
                  <a:pt x="4575038" y="1344620"/>
                </a:lnTo>
                <a:lnTo>
                  <a:pt x="4575038" y="2343425"/>
                </a:lnTo>
                <a:lnTo>
                  <a:pt x="0" y="2343425"/>
                </a:lnTo>
                <a:lnTo>
                  <a:pt x="3300" y="2275395"/>
                </a:lnTo>
                <a:cubicBezTo>
                  <a:pt x="127991" y="997339"/>
                  <a:pt x="1164910" y="0"/>
                  <a:pt x="2425612" y="0"/>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8080717" y="1463041"/>
            <a:ext cx="3931920" cy="3931920"/>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7699654" y="6330283"/>
            <a:ext cx="3261600" cy="36000"/>
          </a:xfrm>
          <a:custGeom>
            <a:avLst/>
            <a:gdLst>
              <a:gd name="connsiteX0" fmla="*/ 8892 w 4478362"/>
              <a:gd name="connsiteY0" fmla="*/ 0 h 36000"/>
              <a:gd name="connsiteX1" fmla="*/ 4478362 w 4478362"/>
              <a:gd name="connsiteY1" fmla="*/ 0 h 36000"/>
              <a:gd name="connsiteX2" fmla="*/ 4478362 w 4478362"/>
              <a:gd name="connsiteY2" fmla="*/ 36000 h 36000"/>
              <a:gd name="connsiteX3" fmla="*/ 0 w 4478362"/>
              <a:gd name="connsiteY3" fmla="*/ 36000 h 36000"/>
            </a:gdLst>
            <a:rect l="l" t="t" r="r" b="b"/>
            <a:pathLst>
              <a:path w="4478362" h="36000">
                <a:moveTo>
                  <a:pt x="8892" y="0"/>
                </a:moveTo>
                <a:lnTo>
                  <a:pt x="4478362" y="0"/>
                </a:lnTo>
                <a:lnTo>
                  <a:pt x="4478362"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4" name="标题 1"/>
          <p:cNvSpPr txBox="1"/>
          <p:nvPr/>
        </p:nvSpPr>
        <p:spPr>
          <a:xfrm rot="0" flipH="0" flipV="0">
            <a:off x="7684950" y="6389813"/>
            <a:ext cx="3276000" cy="36000"/>
          </a:xfrm>
          <a:custGeom>
            <a:avLst/>
            <a:gdLst>
              <a:gd name="connsiteX0" fmla="*/ 8893 w 4493067"/>
              <a:gd name="connsiteY0" fmla="*/ 0 h 36000"/>
              <a:gd name="connsiteX1" fmla="*/ 4493067 w 4493067"/>
              <a:gd name="connsiteY1" fmla="*/ 0 h 36000"/>
              <a:gd name="connsiteX2" fmla="*/ 4493067 w 4493067"/>
              <a:gd name="connsiteY2" fmla="*/ 36000 h 36000"/>
              <a:gd name="connsiteX3" fmla="*/ 0 w 4493067"/>
              <a:gd name="connsiteY3" fmla="*/ 36000 h 36000"/>
            </a:gdLst>
            <a:rect l="l" t="t" r="r" b="b"/>
            <a:pathLst>
              <a:path w="4493067" h="36000">
                <a:moveTo>
                  <a:pt x="8893" y="0"/>
                </a:moveTo>
                <a:lnTo>
                  <a:pt x="4493067" y="0"/>
                </a:lnTo>
                <a:lnTo>
                  <a:pt x="4493067"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5" name="标题 1"/>
          <p:cNvSpPr txBox="1"/>
          <p:nvPr/>
        </p:nvSpPr>
        <p:spPr>
          <a:xfrm rot="0" flipH="0" flipV="0">
            <a:off x="11038209"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1260870" y="6293430"/>
            <a:ext cx="145706" cy="145706"/>
          </a:xfrm>
          <a:prstGeom prst="ellipse">
            <a:avLst/>
          </a:prstGeom>
          <a:no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0" flipH="0" flipV="0">
            <a:off x="11481020"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18" name=""/>
          <p:cNvPicPr>
            <a:picLocks noChangeAspect="1"/>
          </p:cNvPicPr>
          <p:nvPr/>
        </p:nvPicPr>
        <p:blipFill>
          <a:blip r:embed="rId3">
            <a:alphaModFix amt="100000"/>
          </a:blip>
          <a:srcRect l="12349" t="0" r="12349" b="0"/>
          <a:stretch>
            <a:fillRect/>
          </a:stretch>
        </p:blipFill>
        <p:spPr>
          <a:xfrm rot="0" flipH="0" flipV="0">
            <a:off x="8134574" y="1521001"/>
            <a:ext cx="3816000" cy="3815998"/>
          </a:xfrm>
          <a:custGeom>
            <a:avLst/>
            <a:gdLst>
              <a:gd name="connsiteX0" fmla="*/ 1908000 w 3816000"/>
              <a:gd name="connsiteY0" fmla="*/ 0 h 3815998"/>
              <a:gd name="connsiteX1" fmla="*/ 3816000 w 3816000"/>
              <a:gd name="connsiteY1" fmla="*/ 1908000 h 3815998"/>
              <a:gd name="connsiteX2" fmla="*/ 2103082 w 3816000"/>
              <a:gd name="connsiteY2" fmla="*/ 3806149 h 3815998"/>
              <a:gd name="connsiteX3" fmla="*/ 1908041 w 3816000"/>
              <a:gd name="connsiteY3" fmla="*/ 3815998 h 3815998"/>
              <a:gd name="connsiteX4" fmla="*/ 1907959 w 3816000"/>
              <a:gd name="connsiteY4" fmla="*/ 3815998 h 3815998"/>
              <a:gd name="connsiteX5" fmla="*/ 1712918 w 3816000"/>
              <a:gd name="connsiteY5" fmla="*/ 3806149 h 3815998"/>
              <a:gd name="connsiteX6" fmla="*/ 0 w 3816000"/>
              <a:gd name="connsiteY6" fmla="*/ 1908000 h 3815998"/>
              <a:gd name="connsiteX7" fmla="*/ 1908000 w 3816000"/>
              <a:gd name="connsiteY7" fmla="*/ 0 h 3815998"/>
            </a:gdLst>
            <a:rect l="l" t="t" r="r" b="b"/>
            <a:pathLst>
              <a:path w="3816000" h="3815998">
                <a:moveTo>
                  <a:pt x="1908000" y="0"/>
                </a:moveTo>
                <a:cubicBezTo>
                  <a:pt x="2961759" y="0"/>
                  <a:pt x="3816000" y="854241"/>
                  <a:pt x="3816000" y="1908000"/>
                </a:cubicBezTo>
                <a:cubicBezTo>
                  <a:pt x="3816000" y="2895899"/>
                  <a:pt x="3065202" y="3708441"/>
                  <a:pt x="2103082" y="3806149"/>
                </a:cubicBezTo>
                <a:lnTo>
                  <a:pt x="1908041" y="3815998"/>
                </a:lnTo>
                <a:lnTo>
                  <a:pt x="1907959" y="3815998"/>
                </a:lnTo>
                <a:lnTo>
                  <a:pt x="1712918" y="3806149"/>
                </a:lnTo>
                <a:cubicBezTo>
                  <a:pt x="750798" y="3708441"/>
                  <a:pt x="0" y="2895899"/>
                  <a:pt x="0" y="1908000"/>
                </a:cubicBezTo>
                <a:cubicBezTo>
                  <a:pt x="0" y="854241"/>
                  <a:pt x="854241" y="0"/>
                  <a:pt x="1908000" y="0"/>
                </a:cubicBezTo>
                <a:close/>
              </a:path>
            </a:pathLst>
          </a:custGeom>
          <a:noFill/>
          <a:ln>
            <a:noFill/>
          </a:ln>
        </p:spPr>
      </p:pic>
      <p:sp>
        <p:nvSpPr>
          <p:cNvPr id="19" name="标题 1"/>
          <p:cNvSpPr txBox="1"/>
          <p:nvPr/>
        </p:nvSpPr>
        <p:spPr>
          <a:xfrm rot="0" flipH="0" flipV="0">
            <a:off x="836854" y="1860713"/>
            <a:ext cx="1375035" cy="1221642"/>
          </a:xfrm>
          <a:prstGeom prst="rect">
            <a:avLst/>
          </a:prstGeom>
          <a:noFill/>
          <a:ln>
            <a:noFill/>
          </a:ln>
        </p:spPr>
        <p:txBody>
          <a:bodyPr vert="horz" wrap="square" lIns="0" tIns="0" rIns="0" bIns="0" rtlCol="0" anchor="t"/>
          <a:lstStyle/>
          <a:p>
            <a:pPr algn="l">
              <a:lnSpc>
                <a:spcPct val="110000"/>
              </a:lnSpc>
            </a:pPr>
            <a:r>
              <a:rPr kumimoji="1" lang="en-US" altLang="zh-CN" sz="8800">
                <a:ln w="12700">
                  <a:noFill/>
                </a:ln>
                <a:gradFill>
                  <a:gsLst>
                    <a:gs pos="0">
                      <a:srgbClr val="1F4E79">
                        <a:alpha val="100000"/>
                      </a:srgbClr>
                    </a:gs>
                    <a:gs pos="100000">
                      <a:srgbClr val="2E75B6">
                        <a:alpha val="100000"/>
                      </a:srgbClr>
                    </a:gs>
                  </a:gsLst>
                  <a:lin ang="2700000" scaled="0"/>
                </a:gradFill>
                <a:latin typeface="Source Han Sans CN Bold"/>
                <a:ea typeface="Source Han Sans CN Bold"/>
                <a:cs typeface="Source Han Sans CN Bold"/>
              </a:rPr>
              <a:t>04</a:t>
            </a:r>
            <a:endParaRPr kumimoji="1" lang="zh-CN" altLang="en-US"/>
          </a:p>
        </p:txBody>
      </p:sp>
      <p:sp>
        <p:nvSpPr>
          <p:cNvPr id="20" name="标题 1"/>
          <p:cNvSpPr txBox="1"/>
          <p:nvPr/>
        </p:nvSpPr>
        <p:spPr>
          <a:xfrm rot="0" flipH="0" flipV="0">
            <a:off x="876571" y="5399206"/>
            <a:ext cx="3544846" cy="431580"/>
          </a:xfrm>
          <a:prstGeom prst="rect">
            <a:avLst/>
          </a:prstGeom>
          <a:noFill/>
          <a:ln>
            <a:noFill/>
          </a:ln>
        </p:spPr>
        <p:txBody>
          <a:bodyPr vert="horz" wrap="square" lIns="0" tIns="0" rIns="0" bIns="0" rtlCol="0" anchor="t"/>
          <a:lstStyle/>
          <a:p>
            <a:pPr algn="l">
              <a:lnSpc>
                <a:spcPct val="110000"/>
              </a:lnSpc>
            </a:pPr>
            <a:r>
              <a:rPr kumimoji="1" lang="en-US" altLang="zh-CN" sz="2800">
                <a:ln w="12700">
                  <a:noFill/>
                </a:ln>
                <a:solidFill>
                  <a:srgbClr val="5B9BD5">
                    <a:alpha val="25000"/>
                  </a:srgbClr>
                </a:solidFill>
                <a:latin typeface="Source Han Sans CN Bold"/>
                <a:ea typeface="Source Han Sans CN Bold"/>
                <a:cs typeface="Source Han Sans CN Bold"/>
              </a:rPr>
              <a:t>PowerPoint Design</a:t>
            </a:r>
            <a:endParaRPr kumimoji="1" lang="zh-CN" altLang="en-US"/>
          </a:p>
        </p:txBody>
      </p:sp>
      <p:sp>
        <p:nvSpPr>
          <p:cNvPr id="21" name="标题 1"/>
          <p:cNvSpPr txBox="1"/>
          <p:nvPr/>
        </p:nvSpPr>
        <p:spPr>
          <a:xfrm rot="0" flipH="0" flipV="0">
            <a:off x="845683" y="3167615"/>
            <a:ext cx="6762008" cy="2503971"/>
          </a:xfrm>
          <a:prstGeom prst="rect">
            <a:avLst/>
          </a:prstGeom>
          <a:noFill/>
          <a:ln>
            <a:noFill/>
          </a:ln>
        </p:spPr>
        <p:txBody>
          <a:bodyPr vert="horz" wrap="square" lIns="0" tIns="0" rIns="0" bIns="0" rtlCol="0" anchor="t"/>
          <a:lstStyle/>
          <a:p>
            <a:pPr algn="l">
              <a:lnSpc>
                <a:spcPct val="130000"/>
              </a:lnSpc>
            </a:pPr>
            <a:r>
              <a:rPr kumimoji="1" lang="en-US" altLang="zh-CN" sz="5000">
                <a:ln w="12700">
                  <a:noFill/>
                </a:ln>
                <a:solidFill>
                  <a:srgbClr val="000000">
                    <a:alpha val="100000"/>
                  </a:srgbClr>
                </a:solidFill>
                <a:latin typeface="Source Han Sans CN Bold"/>
                <a:ea typeface="Source Han Sans CN Bold"/>
                <a:cs typeface="Source Han Sans CN Bold"/>
              </a:rPr>
              <a:t>国际金融基础</a:t>
            </a:r>
            <a:endParaRPr kumimoji="1" lang="zh-CN" altLang="en-US"/>
          </a:p>
        </p:txBody>
      </p:sp>
      <p:sp>
        <p:nvSpPr>
          <p:cNvPr id="22" name="标题 1"/>
          <p:cNvSpPr txBox="1"/>
          <p:nvPr/>
        </p:nvSpPr>
        <p:spPr>
          <a:xfrm rot="0" flipH="0" flipV="0">
            <a:off x="2362464" y="2405742"/>
            <a:ext cx="45719" cy="540000"/>
          </a:xfrm>
          <a:prstGeom prst="rect">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rot="16200000" flipH="0" flipV="1">
            <a:off x="10813567" y="258223"/>
            <a:ext cx="428057" cy="1112899"/>
          </a:xfrm>
          <a:custGeom>
            <a:avLst/>
            <a:gdLst>
              <a:gd name="connsiteX0" fmla="*/ 85630 w 428057"/>
              <a:gd name="connsiteY0" fmla="*/ 42767 h 1112899"/>
              <a:gd name="connsiteX1" fmla="*/ 42767 w 428057"/>
              <a:gd name="connsiteY1" fmla="*/ 0 h 1112899"/>
              <a:gd name="connsiteX2" fmla="*/ 0 w 428057"/>
              <a:gd name="connsiteY2" fmla="*/ 42767 h 1112899"/>
              <a:gd name="connsiteX3" fmla="*/ 42767 w 428057"/>
              <a:gd name="connsiteY3" fmla="*/ 85630 h 1112899"/>
              <a:gd name="connsiteX4" fmla="*/ 85630 w 428057"/>
              <a:gd name="connsiteY4" fmla="*/ 42767 h 1112899"/>
              <a:gd name="connsiteX5" fmla="*/ 85631 w 428057"/>
              <a:gd name="connsiteY5" fmla="*/ 213978 h 1112899"/>
              <a:gd name="connsiteX6" fmla="*/ 42768 w 428057"/>
              <a:gd name="connsiteY6" fmla="*/ 171211 h 1112899"/>
              <a:gd name="connsiteX7" fmla="*/ 1 w 428057"/>
              <a:gd name="connsiteY7" fmla="*/ 213978 h 1112899"/>
              <a:gd name="connsiteX8" fmla="*/ 42768 w 428057"/>
              <a:gd name="connsiteY8" fmla="*/ 256841 h 1112899"/>
              <a:gd name="connsiteX9" fmla="*/ 85631 w 428057"/>
              <a:gd name="connsiteY9" fmla="*/ 213978 h 1112899"/>
              <a:gd name="connsiteX10" fmla="*/ 85632 w 428057"/>
              <a:gd name="connsiteY10" fmla="*/ 385189 h 1112899"/>
              <a:gd name="connsiteX11" fmla="*/ 42769 w 428057"/>
              <a:gd name="connsiteY11" fmla="*/ 342422 h 1112899"/>
              <a:gd name="connsiteX12" fmla="*/ 2 w 428057"/>
              <a:gd name="connsiteY12" fmla="*/ 385189 h 1112899"/>
              <a:gd name="connsiteX13" fmla="*/ 42769 w 428057"/>
              <a:gd name="connsiteY13" fmla="*/ 428052 h 1112899"/>
              <a:gd name="connsiteX14" fmla="*/ 85632 w 428057"/>
              <a:gd name="connsiteY14" fmla="*/ 385189 h 1112899"/>
              <a:gd name="connsiteX15" fmla="*/ 85632 w 428057"/>
              <a:gd name="connsiteY15" fmla="*/ 556401 h 1112899"/>
              <a:gd name="connsiteX16" fmla="*/ 42769 w 428057"/>
              <a:gd name="connsiteY16" fmla="*/ 513634 h 1112899"/>
              <a:gd name="connsiteX17" fmla="*/ 2 w 428057"/>
              <a:gd name="connsiteY17" fmla="*/ 556401 h 1112899"/>
              <a:gd name="connsiteX18" fmla="*/ 42769 w 428057"/>
              <a:gd name="connsiteY18" fmla="*/ 599264 h 1112899"/>
              <a:gd name="connsiteX19" fmla="*/ 85632 w 428057"/>
              <a:gd name="connsiteY19" fmla="*/ 556401 h 1112899"/>
              <a:gd name="connsiteX20" fmla="*/ 85633 w 428057"/>
              <a:gd name="connsiteY20" fmla="*/ 727612 h 1112899"/>
              <a:gd name="connsiteX21" fmla="*/ 42770 w 428057"/>
              <a:gd name="connsiteY21" fmla="*/ 684845 h 1112899"/>
              <a:gd name="connsiteX22" fmla="*/ 3 w 428057"/>
              <a:gd name="connsiteY22" fmla="*/ 727612 h 1112899"/>
              <a:gd name="connsiteX23" fmla="*/ 42770 w 428057"/>
              <a:gd name="connsiteY23" fmla="*/ 770475 h 1112899"/>
              <a:gd name="connsiteX24" fmla="*/ 85633 w 428057"/>
              <a:gd name="connsiteY24" fmla="*/ 727612 h 1112899"/>
              <a:gd name="connsiteX25" fmla="*/ 85633 w 428057"/>
              <a:gd name="connsiteY25" fmla="*/ 903103 h 1112899"/>
              <a:gd name="connsiteX26" fmla="*/ 42770 w 428057"/>
              <a:gd name="connsiteY26" fmla="*/ 860336 h 1112899"/>
              <a:gd name="connsiteX27" fmla="*/ 3 w 428057"/>
              <a:gd name="connsiteY27" fmla="*/ 903103 h 1112899"/>
              <a:gd name="connsiteX28" fmla="*/ 42770 w 428057"/>
              <a:gd name="connsiteY28" fmla="*/ 945966 h 1112899"/>
              <a:gd name="connsiteX29" fmla="*/ 85633 w 428057"/>
              <a:gd name="connsiteY29" fmla="*/ 903103 h 1112899"/>
              <a:gd name="connsiteX30" fmla="*/ 85633 w 428057"/>
              <a:gd name="connsiteY30" fmla="*/ 1070036 h 1112899"/>
              <a:gd name="connsiteX31" fmla="*/ 42770 w 428057"/>
              <a:gd name="connsiteY31" fmla="*/ 1027269 h 1112899"/>
              <a:gd name="connsiteX32" fmla="*/ 3 w 428057"/>
              <a:gd name="connsiteY32" fmla="*/ 1070036 h 1112899"/>
              <a:gd name="connsiteX33" fmla="*/ 42770 w 428057"/>
              <a:gd name="connsiteY33" fmla="*/ 1112899 h 1112899"/>
              <a:gd name="connsiteX34" fmla="*/ 85633 w 428057"/>
              <a:gd name="connsiteY34" fmla="*/ 1070036 h 1112899"/>
              <a:gd name="connsiteX35" fmla="*/ 256841 w 428057"/>
              <a:gd name="connsiteY35" fmla="*/ 42767 h 1112899"/>
              <a:gd name="connsiteX36" fmla="*/ 213978 w 428057"/>
              <a:gd name="connsiteY36" fmla="*/ 0 h 1112899"/>
              <a:gd name="connsiteX37" fmla="*/ 171211 w 428057"/>
              <a:gd name="connsiteY37" fmla="*/ 42767 h 1112899"/>
              <a:gd name="connsiteX38" fmla="*/ 213978 w 428057"/>
              <a:gd name="connsiteY38" fmla="*/ 85630 h 1112899"/>
              <a:gd name="connsiteX39" fmla="*/ 256841 w 428057"/>
              <a:gd name="connsiteY39" fmla="*/ 42767 h 1112899"/>
              <a:gd name="connsiteX40" fmla="*/ 256842 w 428057"/>
              <a:gd name="connsiteY40" fmla="*/ 213978 h 1112899"/>
              <a:gd name="connsiteX41" fmla="*/ 213979 w 428057"/>
              <a:gd name="connsiteY41" fmla="*/ 171211 h 1112899"/>
              <a:gd name="connsiteX42" fmla="*/ 171212 w 428057"/>
              <a:gd name="connsiteY42" fmla="*/ 213978 h 1112899"/>
              <a:gd name="connsiteX43" fmla="*/ 213979 w 428057"/>
              <a:gd name="connsiteY43" fmla="*/ 256841 h 1112899"/>
              <a:gd name="connsiteX44" fmla="*/ 256842 w 428057"/>
              <a:gd name="connsiteY44" fmla="*/ 213978 h 1112899"/>
              <a:gd name="connsiteX45" fmla="*/ 256843 w 428057"/>
              <a:gd name="connsiteY45" fmla="*/ 385189 h 1112899"/>
              <a:gd name="connsiteX46" fmla="*/ 213980 w 428057"/>
              <a:gd name="connsiteY46" fmla="*/ 342422 h 1112899"/>
              <a:gd name="connsiteX47" fmla="*/ 171213 w 428057"/>
              <a:gd name="connsiteY47" fmla="*/ 385189 h 1112899"/>
              <a:gd name="connsiteX48" fmla="*/ 213980 w 428057"/>
              <a:gd name="connsiteY48" fmla="*/ 428052 h 1112899"/>
              <a:gd name="connsiteX49" fmla="*/ 256843 w 428057"/>
              <a:gd name="connsiteY49" fmla="*/ 385189 h 1112899"/>
              <a:gd name="connsiteX50" fmla="*/ 256843 w 428057"/>
              <a:gd name="connsiteY50" fmla="*/ 556401 h 1112899"/>
              <a:gd name="connsiteX51" fmla="*/ 213980 w 428057"/>
              <a:gd name="connsiteY51" fmla="*/ 513634 h 1112899"/>
              <a:gd name="connsiteX52" fmla="*/ 171213 w 428057"/>
              <a:gd name="connsiteY52" fmla="*/ 556401 h 1112899"/>
              <a:gd name="connsiteX53" fmla="*/ 213980 w 428057"/>
              <a:gd name="connsiteY53" fmla="*/ 599264 h 1112899"/>
              <a:gd name="connsiteX54" fmla="*/ 256843 w 428057"/>
              <a:gd name="connsiteY54" fmla="*/ 556401 h 1112899"/>
              <a:gd name="connsiteX55" fmla="*/ 256844 w 428057"/>
              <a:gd name="connsiteY55" fmla="*/ 727611 h 1112899"/>
              <a:gd name="connsiteX56" fmla="*/ 213981 w 428057"/>
              <a:gd name="connsiteY56" fmla="*/ 684844 h 1112899"/>
              <a:gd name="connsiteX57" fmla="*/ 171214 w 428057"/>
              <a:gd name="connsiteY57" fmla="*/ 727611 h 1112899"/>
              <a:gd name="connsiteX58" fmla="*/ 213981 w 428057"/>
              <a:gd name="connsiteY58" fmla="*/ 770474 h 1112899"/>
              <a:gd name="connsiteX59" fmla="*/ 256844 w 428057"/>
              <a:gd name="connsiteY59" fmla="*/ 727611 h 1112899"/>
              <a:gd name="connsiteX60" fmla="*/ 256844 w 428057"/>
              <a:gd name="connsiteY60" fmla="*/ 903102 h 1112899"/>
              <a:gd name="connsiteX61" fmla="*/ 213981 w 428057"/>
              <a:gd name="connsiteY61" fmla="*/ 860335 h 1112899"/>
              <a:gd name="connsiteX62" fmla="*/ 171214 w 428057"/>
              <a:gd name="connsiteY62" fmla="*/ 903102 h 1112899"/>
              <a:gd name="connsiteX63" fmla="*/ 213981 w 428057"/>
              <a:gd name="connsiteY63" fmla="*/ 945965 h 1112899"/>
              <a:gd name="connsiteX64" fmla="*/ 256844 w 428057"/>
              <a:gd name="connsiteY64" fmla="*/ 903102 h 1112899"/>
              <a:gd name="connsiteX65" fmla="*/ 256844 w 428057"/>
              <a:gd name="connsiteY65" fmla="*/ 1070035 h 1112899"/>
              <a:gd name="connsiteX66" fmla="*/ 213981 w 428057"/>
              <a:gd name="connsiteY66" fmla="*/ 1027268 h 1112899"/>
              <a:gd name="connsiteX67" fmla="*/ 171214 w 428057"/>
              <a:gd name="connsiteY67" fmla="*/ 1070035 h 1112899"/>
              <a:gd name="connsiteX68" fmla="*/ 213981 w 428057"/>
              <a:gd name="connsiteY68" fmla="*/ 1112898 h 1112899"/>
              <a:gd name="connsiteX69" fmla="*/ 256844 w 428057"/>
              <a:gd name="connsiteY69" fmla="*/ 1070035 h 1112899"/>
              <a:gd name="connsiteX70" fmla="*/ 428054 w 428057"/>
              <a:gd name="connsiteY70" fmla="*/ 42767 h 1112899"/>
              <a:gd name="connsiteX71" fmla="*/ 385191 w 428057"/>
              <a:gd name="connsiteY71" fmla="*/ 0 h 1112899"/>
              <a:gd name="connsiteX72" fmla="*/ 342424 w 428057"/>
              <a:gd name="connsiteY72" fmla="*/ 42767 h 1112899"/>
              <a:gd name="connsiteX73" fmla="*/ 385191 w 428057"/>
              <a:gd name="connsiteY73" fmla="*/ 85630 h 1112899"/>
              <a:gd name="connsiteX74" fmla="*/ 428054 w 428057"/>
              <a:gd name="connsiteY74" fmla="*/ 42767 h 1112899"/>
              <a:gd name="connsiteX75" fmla="*/ 428055 w 428057"/>
              <a:gd name="connsiteY75" fmla="*/ 213978 h 1112899"/>
              <a:gd name="connsiteX76" fmla="*/ 385192 w 428057"/>
              <a:gd name="connsiteY76" fmla="*/ 171211 h 1112899"/>
              <a:gd name="connsiteX77" fmla="*/ 342425 w 428057"/>
              <a:gd name="connsiteY77" fmla="*/ 213978 h 1112899"/>
              <a:gd name="connsiteX78" fmla="*/ 385192 w 428057"/>
              <a:gd name="connsiteY78" fmla="*/ 256841 h 1112899"/>
              <a:gd name="connsiteX79" fmla="*/ 428055 w 428057"/>
              <a:gd name="connsiteY79" fmla="*/ 213978 h 1112899"/>
              <a:gd name="connsiteX80" fmla="*/ 428055 w 428057"/>
              <a:gd name="connsiteY80" fmla="*/ 385189 h 1112899"/>
              <a:gd name="connsiteX81" fmla="*/ 385192 w 428057"/>
              <a:gd name="connsiteY81" fmla="*/ 342422 h 1112899"/>
              <a:gd name="connsiteX82" fmla="*/ 342425 w 428057"/>
              <a:gd name="connsiteY82" fmla="*/ 385189 h 1112899"/>
              <a:gd name="connsiteX83" fmla="*/ 385192 w 428057"/>
              <a:gd name="connsiteY83" fmla="*/ 428052 h 1112899"/>
              <a:gd name="connsiteX84" fmla="*/ 428055 w 428057"/>
              <a:gd name="connsiteY84" fmla="*/ 385189 h 1112899"/>
              <a:gd name="connsiteX85" fmla="*/ 428055 w 428057"/>
              <a:gd name="connsiteY85" fmla="*/ 556401 h 1112899"/>
              <a:gd name="connsiteX86" fmla="*/ 385192 w 428057"/>
              <a:gd name="connsiteY86" fmla="*/ 513634 h 1112899"/>
              <a:gd name="connsiteX87" fmla="*/ 342425 w 428057"/>
              <a:gd name="connsiteY87" fmla="*/ 556401 h 1112899"/>
              <a:gd name="connsiteX88" fmla="*/ 385192 w 428057"/>
              <a:gd name="connsiteY88" fmla="*/ 599264 h 1112899"/>
              <a:gd name="connsiteX89" fmla="*/ 428055 w 428057"/>
              <a:gd name="connsiteY89" fmla="*/ 556401 h 1112899"/>
              <a:gd name="connsiteX90" fmla="*/ 428057 w 428057"/>
              <a:gd name="connsiteY90" fmla="*/ 727611 h 1112899"/>
              <a:gd name="connsiteX91" fmla="*/ 385194 w 428057"/>
              <a:gd name="connsiteY91" fmla="*/ 684844 h 1112899"/>
              <a:gd name="connsiteX92" fmla="*/ 342427 w 428057"/>
              <a:gd name="connsiteY92" fmla="*/ 727611 h 1112899"/>
              <a:gd name="connsiteX93" fmla="*/ 385194 w 428057"/>
              <a:gd name="connsiteY93" fmla="*/ 770474 h 1112899"/>
              <a:gd name="connsiteX94" fmla="*/ 428057 w 428057"/>
              <a:gd name="connsiteY94" fmla="*/ 727611 h 1112899"/>
              <a:gd name="connsiteX95" fmla="*/ 428057 w 428057"/>
              <a:gd name="connsiteY95" fmla="*/ 903102 h 1112899"/>
              <a:gd name="connsiteX96" fmla="*/ 385194 w 428057"/>
              <a:gd name="connsiteY96" fmla="*/ 860335 h 1112899"/>
              <a:gd name="connsiteX97" fmla="*/ 342427 w 428057"/>
              <a:gd name="connsiteY97" fmla="*/ 903102 h 1112899"/>
              <a:gd name="connsiteX98" fmla="*/ 385194 w 428057"/>
              <a:gd name="connsiteY98" fmla="*/ 945965 h 1112899"/>
              <a:gd name="connsiteX99" fmla="*/ 428057 w 428057"/>
              <a:gd name="connsiteY99" fmla="*/ 903102 h 1112899"/>
              <a:gd name="connsiteX100" fmla="*/ 428057 w 428057"/>
              <a:gd name="connsiteY100" fmla="*/ 1070035 h 1112899"/>
              <a:gd name="connsiteX101" fmla="*/ 385194 w 428057"/>
              <a:gd name="connsiteY101" fmla="*/ 1027268 h 1112899"/>
              <a:gd name="connsiteX102" fmla="*/ 342427 w 428057"/>
              <a:gd name="connsiteY102" fmla="*/ 1070035 h 1112899"/>
              <a:gd name="connsiteX103" fmla="*/ 385194 w 428057"/>
              <a:gd name="connsiteY103" fmla="*/ 1112898 h 1112899"/>
              <a:gd name="connsiteX104" fmla="*/ 428057 w 428057"/>
              <a:gd name="connsiteY104" fmla="*/ 1070035 h 1112899"/>
            </a:gdLst>
            <a:rect l="l" t="t" r="r" b="b"/>
            <a:pathLst>
              <a:path w="428057" h="1112899">
                <a:moveTo>
                  <a:pt x="85630" y="42767"/>
                </a:moveTo>
                <a:cubicBezTo>
                  <a:pt x="85630" y="19145"/>
                  <a:pt x="66389" y="0"/>
                  <a:pt x="42767" y="0"/>
                </a:cubicBezTo>
                <a:cubicBezTo>
                  <a:pt x="19145" y="0"/>
                  <a:pt x="0" y="19145"/>
                  <a:pt x="0" y="42767"/>
                </a:cubicBezTo>
                <a:cubicBezTo>
                  <a:pt x="0" y="66485"/>
                  <a:pt x="19050" y="85630"/>
                  <a:pt x="42767" y="85630"/>
                </a:cubicBezTo>
                <a:cubicBezTo>
                  <a:pt x="66485" y="85630"/>
                  <a:pt x="85630" y="66389"/>
                  <a:pt x="85630" y="42767"/>
                </a:cubicBezTo>
                <a:close/>
                <a:moveTo>
                  <a:pt x="85631" y="213978"/>
                </a:moveTo>
                <a:cubicBezTo>
                  <a:pt x="85631" y="190356"/>
                  <a:pt x="66390" y="171211"/>
                  <a:pt x="42768" y="171211"/>
                </a:cubicBezTo>
                <a:cubicBezTo>
                  <a:pt x="19146" y="171211"/>
                  <a:pt x="1" y="190356"/>
                  <a:pt x="1" y="213978"/>
                </a:cubicBezTo>
                <a:cubicBezTo>
                  <a:pt x="1" y="237696"/>
                  <a:pt x="19051" y="256841"/>
                  <a:pt x="42768" y="256841"/>
                </a:cubicBezTo>
                <a:cubicBezTo>
                  <a:pt x="66486" y="256841"/>
                  <a:pt x="85631" y="237600"/>
                  <a:pt x="85631" y="213978"/>
                </a:cubicBezTo>
                <a:close/>
                <a:moveTo>
                  <a:pt x="85632" y="385189"/>
                </a:moveTo>
                <a:cubicBezTo>
                  <a:pt x="85632" y="361567"/>
                  <a:pt x="66391" y="342422"/>
                  <a:pt x="42769" y="342422"/>
                </a:cubicBezTo>
                <a:cubicBezTo>
                  <a:pt x="19147" y="342422"/>
                  <a:pt x="2" y="361567"/>
                  <a:pt x="2" y="385189"/>
                </a:cubicBezTo>
                <a:cubicBezTo>
                  <a:pt x="2" y="408907"/>
                  <a:pt x="19052" y="428052"/>
                  <a:pt x="42769" y="428052"/>
                </a:cubicBezTo>
                <a:cubicBezTo>
                  <a:pt x="66487" y="428052"/>
                  <a:pt x="85632" y="408811"/>
                  <a:pt x="85632" y="385189"/>
                </a:cubicBezTo>
                <a:close/>
                <a:moveTo>
                  <a:pt x="85632" y="556401"/>
                </a:moveTo>
                <a:cubicBezTo>
                  <a:pt x="85632" y="532779"/>
                  <a:pt x="66391" y="513634"/>
                  <a:pt x="42769" y="513634"/>
                </a:cubicBezTo>
                <a:cubicBezTo>
                  <a:pt x="19147" y="513634"/>
                  <a:pt x="2" y="532779"/>
                  <a:pt x="2" y="556401"/>
                </a:cubicBezTo>
                <a:cubicBezTo>
                  <a:pt x="2" y="580119"/>
                  <a:pt x="19052" y="599264"/>
                  <a:pt x="42769" y="599264"/>
                </a:cubicBezTo>
                <a:cubicBezTo>
                  <a:pt x="66487" y="599264"/>
                  <a:pt x="85632" y="580023"/>
                  <a:pt x="85632" y="556401"/>
                </a:cubicBezTo>
                <a:close/>
                <a:moveTo>
                  <a:pt x="85633" y="727612"/>
                </a:moveTo>
                <a:cubicBezTo>
                  <a:pt x="85633" y="703990"/>
                  <a:pt x="66392" y="684845"/>
                  <a:pt x="42770" y="684845"/>
                </a:cubicBezTo>
                <a:cubicBezTo>
                  <a:pt x="19148" y="684845"/>
                  <a:pt x="3" y="703990"/>
                  <a:pt x="3" y="727612"/>
                </a:cubicBezTo>
                <a:cubicBezTo>
                  <a:pt x="3" y="751330"/>
                  <a:pt x="19053" y="770475"/>
                  <a:pt x="42770" y="770475"/>
                </a:cubicBezTo>
                <a:cubicBezTo>
                  <a:pt x="66488" y="770475"/>
                  <a:pt x="85633" y="751234"/>
                  <a:pt x="85633" y="727612"/>
                </a:cubicBezTo>
                <a:close/>
                <a:moveTo>
                  <a:pt x="85633" y="903103"/>
                </a:moveTo>
                <a:cubicBezTo>
                  <a:pt x="85633" y="879481"/>
                  <a:pt x="66392" y="860336"/>
                  <a:pt x="42770" y="860336"/>
                </a:cubicBezTo>
                <a:cubicBezTo>
                  <a:pt x="19148" y="860336"/>
                  <a:pt x="3" y="879481"/>
                  <a:pt x="3" y="903103"/>
                </a:cubicBezTo>
                <a:cubicBezTo>
                  <a:pt x="3" y="926821"/>
                  <a:pt x="19053" y="945966"/>
                  <a:pt x="42770" y="945966"/>
                </a:cubicBezTo>
                <a:cubicBezTo>
                  <a:pt x="66488" y="945966"/>
                  <a:pt x="85633" y="926725"/>
                  <a:pt x="85633" y="903103"/>
                </a:cubicBezTo>
                <a:close/>
                <a:moveTo>
                  <a:pt x="85633" y="1070036"/>
                </a:moveTo>
                <a:cubicBezTo>
                  <a:pt x="85633" y="1046414"/>
                  <a:pt x="66392" y="1027269"/>
                  <a:pt x="42770" y="1027269"/>
                </a:cubicBezTo>
                <a:cubicBezTo>
                  <a:pt x="19148" y="1027269"/>
                  <a:pt x="3" y="1046414"/>
                  <a:pt x="3" y="1070036"/>
                </a:cubicBezTo>
                <a:cubicBezTo>
                  <a:pt x="3" y="1093754"/>
                  <a:pt x="19053" y="1112899"/>
                  <a:pt x="42770" y="1112899"/>
                </a:cubicBezTo>
                <a:cubicBezTo>
                  <a:pt x="66488" y="1112899"/>
                  <a:pt x="85633" y="1093658"/>
                  <a:pt x="85633" y="1070036"/>
                </a:cubicBezTo>
                <a:close/>
                <a:moveTo>
                  <a:pt x="256841" y="42767"/>
                </a:moveTo>
                <a:cubicBezTo>
                  <a:pt x="256841" y="19145"/>
                  <a:pt x="237600" y="0"/>
                  <a:pt x="213978" y="0"/>
                </a:cubicBezTo>
                <a:cubicBezTo>
                  <a:pt x="190356" y="0"/>
                  <a:pt x="171211" y="19145"/>
                  <a:pt x="171211" y="42767"/>
                </a:cubicBezTo>
                <a:cubicBezTo>
                  <a:pt x="171211" y="66485"/>
                  <a:pt x="190261" y="85630"/>
                  <a:pt x="213978" y="85630"/>
                </a:cubicBezTo>
                <a:cubicBezTo>
                  <a:pt x="237696" y="85630"/>
                  <a:pt x="256841" y="66389"/>
                  <a:pt x="256841" y="42767"/>
                </a:cubicBezTo>
                <a:close/>
                <a:moveTo>
                  <a:pt x="256842" y="213978"/>
                </a:moveTo>
                <a:cubicBezTo>
                  <a:pt x="256842" y="190356"/>
                  <a:pt x="237601" y="171211"/>
                  <a:pt x="213979" y="171211"/>
                </a:cubicBezTo>
                <a:cubicBezTo>
                  <a:pt x="190357" y="171211"/>
                  <a:pt x="171212" y="190356"/>
                  <a:pt x="171212" y="213978"/>
                </a:cubicBezTo>
                <a:cubicBezTo>
                  <a:pt x="171212" y="237696"/>
                  <a:pt x="190262" y="256841"/>
                  <a:pt x="213979" y="256841"/>
                </a:cubicBezTo>
                <a:cubicBezTo>
                  <a:pt x="237697" y="256841"/>
                  <a:pt x="256842" y="237600"/>
                  <a:pt x="256842" y="213978"/>
                </a:cubicBezTo>
                <a:close/>
                <a:moveTo>
                  <a:pt x="256843" y="385189"/>
                </a:moveTo>
                <a:cubicBezTo>
                  <a:pt x="256843" y="361567"/>
                  <a:pt x="237602" y="342422"/>
                  <a:pt x="213980" y="342422"/>
                </a:cubicBezTo>
                <a:cubicBezTo>
                  <a:pt x="190358" y="342422"/>
                  <a:pt x="171213" y="361567"/>
                  <a:pt x="171213" y="385189"/>
                </a:cubicBezTo>
                <a:cubicBezTo>
                  <a:pt x="171213" y="408907"/>
                  <a:pt x="190263" y="428052"/>
                  <a:pt x="213980" y="428052"/>
                </a:cubicBezTo>
                <a:cubicBezTo>
                  <a:pt x="237698" y="428052"/>
                  <a:pt x="256843" y="408811"/>
                  <a:pt x="256843" y="385189"/>
                </a:cubicBezTo>
                <a:close/>
                <a:moveTo>
                  <a:pt x="256843" y="556401"/>
                </a:moveTo>
                <a:cubicBezTo>
                  <a:pt x="256843" y="532779"/>
                  <a:pt x="237602" y="513634"/>
                  <a:pt x="213980" y="513634"/>
                </a:cubicBezTo>
                <a:cubicBezTo>
                  <a:pt x="190358" y="513634"/>
                  <a:pt x="171213" y="532779"/>
                  <a:pt x="171213" y="556401"/>
                </a:cubicBezTo>
                <a:cubicBezTo>
                  <a:pt x="171213" y="580119"/>
                  <a:pt x="190263" y="599264"/>
                  <a:pt x="213980" y="599264"/>
                </a:cubicBezTo>
                <a:cubicBezTo>
                  <a:pt x="237698" y="599264"/>
                  <a:pt x="256843" y="580023"/>
                  <a:pt x="256843" y="556401"/>
                </a:cubicBezTo>
                <a:close/>
                <a:moveTo>
                  <a:pt x="256844" y="727611"/>
                </a:moveTo>
                <a:cubicBezTo>
                  <a:pt x="256844" y="703989"/>
                  <a:pt x="237603" y="684844"/>
                  <a:pt x="213981" y="684844"/>
                </a:cubicBezTo>
                <a:cubicBezTo>
                  <a:pt x="190359" y="684844"/>
                  <a:pt x="171214" y="703989"/>
                  <a:pt x="171214" y="727611"/>
                </a:cubicBezTo>
                <a:cubicBezTo>
                  <a:pt x="171214" y="751329"/>
                  <a:pt x="190264" y="770474"/>
                  <a:pt x="213981" y="770474"/>
                </a:cubicBezTo>
                <a:cubicBezTo>
                  <a:pt x="237699" y="770474"/>
                  <a:pt x="256844" y="751233"/>
                  <a:pt x="256844" y="727611"/>
                </a:cubicBezTo>
                <a:close/>
                <a:moveTo>
                  <a:pt x="256844" y="903102"/>
                </a:moveTo>
                <a:cubicBezTo>
                  <a:pt x="256844" y="879480"/>
                  <a:pt x="237603" y="860335"/>
                  <a:pt x="213981" y="860335"/>
                </a:cubicBezTo>
                <a:cubicBezTo>
                  <a:pt x="190359" y="860335"/>
                  <a:pt x="171214" y="879480"/>
                  <a:pt x="171214" y="903102"/>
                </a:cubicBezTo>
                <a:cubicBezTo>
                  <a:pt x="171214" y="926820"/>
                  <a:pt x="190264" y="945965"/>
                  <a:pt x="213981" y="945965"/>
                </a:cubicBezTo>
                <a:cubicBezTo>
                  <a:pt x="237699" y="945965"/>
                  <a:pt x="256844" y="926724"/>
                  <a:pt x="256844" y="903102"/>
                </a:cubicBezTo>
                <a:close/>
                <a:moveTo>
                  <a:pt x="256844" y="1070035"/>
                </a:moveTo>
                <a:cubicBezTo>
                  <a:pt x="256844" y="1046413"/>
                  <a:pt x="237603" y="1027268"/>
                  <a:pt x="213981" y="1027268"/>
                </a:cubicBezTo>
                <a:cubicBezTo>
                  <a:pt x="190359" y="1027268"/>
                  <a:pt x="171214" y="1046413"/>
                  <a:pt x="171214" y="1070035"/>
                </a:cubicBezTo>
                <a:cubicBezTo>
                  <a:pt x="171214" y="1093753"/>
                  <a:pt x="190264" y="1112898"/>
                  <a:pt x="213981" y="1112898"/>
                </a:cubicBezTo>
                <a:cubicBezTo>
                  <a:pt x="237699" y="1112898"/>
                  <a:pt x="256844" y="1093657"/>
                  <a:pt x="256844" y="1070035"/>
                </a:cubicBezTo>
                <a:close/>
                <a:moveTo>
                  <a:pt x="428054" y="42767"/>
                </a:moveTo>
                <a:cubicBezTo>
                  <a:pt x="428054" y="19145"/>
                  <a:pt x="408813" y="0"/>
                  <a:pt x="385191" y="0"/>
                </a:cubicBezTo>
                <a:cubicBezTo>
                  <a:pt x="361569" y="0"/>
                  <a:pt x="342424" y="19145"/>
                  <a:pt x="342424" y="42767"/>
                </a:cubicBezTo>
                <a:cubicBezTo>
                  <a:pt x="342424" y="66485"/>
                  <a:pt x="361474" y="85630"/>
                  <a:pt x="385191" y="85630"/>
                </a:cubicBezTo>
                <a:cubicBezTo>
                  <a:pt x="408909" y="85630"/>
                  <a:pt x="428054" y="66389"/>
                  <a:pt x="428054" y="42767"/>
                </a:cubicBezTo>
                <a:close/>
                <a:moveTo>
                  <a:pt x="428055" y="213978"/>
                </a:moveTo>
                <a:cubicBezTo>
                  <a:pt x="428055" y="190356"/>
                  <a:pt x="408814" y="171211"/>
                  <a:pt x="385192" y="171211"/>
                </a:cubicBezTo>
                <a:cubicBezTo>
                  <a:pt x="361570" y="171211"/>
                  <a:pt x="342425" y="190356"/>
                  <a:pt x="342425" y="213978"/>
                </a:cubicBezTo>
                <a:cubicBezTo>
                  <a:pt x="342425" y="237696"/>
                  <a:pt x="361475" y="256841"/>
                  <a:pt x="385192" y="256841"/>
                </a:cubicBezTo>
                <a:cubicBezTo>
                  <a:pt x="408910" y="256841"/>
                  <a:pt x="428055" y="237600"/>
                  <a:pt x="428055" y="213978"/>
                </a:cubicBezTo>
                <a:close/>
                <a:moveTo>
                  <a:pt x="428055" y="385189"/>
                </a:moveTo>
                <a:cubicBezTo>
                  <a:pt x="428055" y="361567"/>
                  <a:pt x="408814" y="342422"/>
                  <a:pt x="385192" y="342422"/>
                </a:cubicBezTo>
                <a:cubicBezTo>
                  <a:pt x="361570" y="342422"/>
                  <a:pt x="342425" y="361567"/>
                  <a:pt x="342425" y="385189"/>
                </a:cubicBezTo>
                <a:cubicBezTo>
                  <a:pt x="342425" y="408907"/>
                  <a:pt x="361475" y="428052"/>
                  <a:pt x="385192" y="428052"/>
                </a:cubicBezTo>
                <a:cubicBezTo>
                  <a:pt x="408910" y="428052"/>
                  <a:pt x="428055" y="408811"/>
                  <a:pt x="428055" y="385189"/>
                </a:cubicBezTo>
                <a:close/>
                <a:moveTo>
                  <a:pt x="428055" y="556401"/>
                </a:moveTo>
                <a:cubicBezTo>
                  <a:pt x="428055" y="532779"/>
                  <a:pt x="408814" y="513634"/>
                  <a:pt x="385192" y="513634"/>
                </a:cubicBezTo>
                <a:cubicBezTo>
                  <a:pt x="361570" y="513634"/>
                  <a:pt x="342425" y="532779"/>
                  <a:pt x="342425" y="556401"/>
                </a:cubicBezTo>
                <a:cubicBezTo>
                  <a:pt x="342425" y="580119"/>
                  <a:pt x="361475" y="599264"/>
                  <a:pt x="385192" y="599264"/>
                </a:cubicBezTo>
                <a:cubicBezTo>
                  <a:pt x="408910" y="599264"/>
                  <a:pt x="428055" y="580023"/>
                  <a:pt x="428055" y="556401"/>
                </a:cubicBezTo>
                <a:close/>
                <a:moveTo>
                  <a:pt x="428057" y="727611"/>
                </a:moveTo>
                <a:cubicBezTo>
                  <a:pt x="428057" y="703989"/>
                  <a:pt x="408816" y="684844"/>
                  <a:pt x="385194" y="684844"/>
                </a:cubicBezTo>
                <a:cubicBezTo>
                  <a:pt x="361572" y="684844"/>
                  <a:pt x="342427" y="703989"/>
                  <a:pt x="342427" y="727611"/>
                </a:cubicBezTo>
                <a:cubicBezTo>
                  <a:pt x="342427" y="751329"/>
                  <a:pt x="361477" y="770474"/>
                  <a:pt x="385194" y="770474"/>
                </a:cubicBezTo>
                <a:cubicBezTo>
                  <a:pt x="408912" y="770474"/>
                  <a:pt x="428057" y="751233"/>
                  <a:pt x="428057" y="727611"/>
                </a:cubicBezTo>
                <a:close/>
                <a:moveTo>
                  <a:pt x="428057" y="903102"/>
                </a:moveTo>
                <a:cubicBezTo>
                  <a:pt x="428057" y="879480"/>
                  <a:pt x="408816" y="860335"/>
                  <a:pt x="385194" y="860335"/>
                </a:cubicBezTo>
                <a:cubicBezTo>
                  <a:pt x="361572" y="860335"/>
                  <a:pt x="342427" y="879480"/>
                  <a:pt x="342427" y="903102"/>
                </a:cubicBezTo>
                <a:cubicBezTo>
                  <a:pt x="342427" y="926820"/>
                  <a:pt x="361477" y="945965"/>
                  <a:pt x="385194" y="945965"/>
                </a:cubicBezTo>
                <a:cubicBezTo>
                  <a:pt x="408912" y="945965"/>
                  <a:pt x="428057" y="926724"/>
                  <a:pt x="428057" y="903102"/>
                </a:cubicBezTo>
                <a:close/>
                <a:moveTo>
                  <a:pt x="428057" y="1070035"/>
                </a:moveTo>
                <a:cubicBezTo>
                  <a:pt x="428057" y="1046413"/>
                  <a:pt x="408816" y="1027268"/>
                  <a:pt x="385194" y="1027268"/>
                </a:cubicBezTo>
                <a:cubicBezTo>
                  <a:pt x="361572" y="1027268"/>
                  <a:pt x="342427" y="1046413"/>
                  <a:pt x="342427" y="1070035"/>
                </a:cubicBezTo>
                <a:cubicBezTo>
                  <a:pt x="342427" y="1093753"/>
                  <a:pt x="361477" y="1112898"/>
                  <a:pt x="385194" y="1112898"/>
                </a:cubicBezTo>
                <a:cubicBezTo>
                  <a:pt x="408912" y="1112898"/>
                  <a:pt x="428057" y="1093657"/>
                  <a:pt x="428057" y="1070035"/>
                </a:cubicBezTo>
                <a:close/>
              </a:path>
            </a:pathLst>
          </a:custGeom>
          <a:gradFill>
            <a:gsLst>
              <a:gs pos="0">
                <a:schemeClr val="accent1">
                  <a:lumMod val="75000"/>
                  <a:alpha val="78000"/>
                </a:schemeClr>
              </a:gs>
              <a:gs pos="100000">
                <a:schemeClr val="bg1">
                  <a:alpha val="42000"/>
                </a:schemeClr>
              </a:gs>
            </a:gsLst>
            <a:lin ang="16200000" scaled="0"/>
          </a:gradFill>
          <a:ln>
            <a:noFill/>
          </a:ln>
        </p:spPr>
        <p:txBody>
          <a:bodyPr vert="horz" wrap="square" lIns="0" tIns="0" rIns="0" bIns="0" rtlCol="0" anchor="ctr"/>
          <a:lstStyle/>
          <a:p>
            <a:pPr algn="l">
              <a:lnSpc>
                <a:spcPct val="110000"/>
              </a:lnSpc>
            </a:pPr>
            <a:endParaRPr kumimoji="1" lang="zh-CN" altLang="en-US"/>
          </a:p>
        </p:txBody>
      </p:sp>
      <p:sp>
        <p:nvSpPr>
          <p:cNvPr id="24" name="标题 1"/>
          <p:cNvSpPr txBox="1"/>
          <p:nvPr/>
        </p:nvSpPr>
        <p:spPr>
          <a:xfrm rot="0" flipH="0" flipV="0">
            <a:off x="2636381" y="2445434"/>
            <a:ext cx="1239520" cy="501262"/>
          </a:xfrm>
          <a:prstGeom prst="roundRect">
            <a:avLst>
              <a:gd name="adj" fmla="val 50000"/>
            </a:avLst>
          </a:prstGeom>
          <a:solidFill>
            <a:schemeClr val="accent1">
              <a:lumMod val="50000"/>
            </a:schemeClr>
          </a:solidFill>
          <a:ln w="12700" cap="sq">
            <a:noFill/>
            <a:miter/>
          </a:ln>
          <a:effectLst>
            <a:outerShdw dist="0" blurRad="127000" dir="0" sx="100000" sy="100000" kx="0" ky="0" algn="ctr" rotWithShape="0">
              <a:schemeClr val="accent1">
                <a:lumMod val="50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rot="0" flipH="0" flipV="0">
            <a:off x="2865205" y="2525427"/>
            <a:ext cx="820486" cy="331128"/>
          </a:xfrm>
          <a:prstGeom prst="rect">
            <a:avLst/>
          </a:prstGeom>
          <a:noFill/>
          <a:ln>
            <a:noFill/>
          </a:ln>
        </p:spPr>
        <p:txBody>
          <a:bodyPr vert="horz" wrap="square" lIns="0" tIns="0" rIns="0" bIns="0" rtlCol="0" anchor="t"/>
          <a:lstStyle/>
          <a:p>
            <a:pPr algn="l">
              <a:lnSpc>
                <a:spcPct val="110000"/>
              </a:lnSpc>
            </a:pPr>
            <a:r>
              <a:rPr kumimoji="1" lang="en-US" altLang="zh-CN" sz="2400">
                <a:ln w="12700">
                  <a:noFill/>
                </a:ln>
                <a:solidFill>
                  <a:srgbClr val="FFFFFF">
                    <a:alpha val="100000"/>
                  </a:srgbClr>
                </a:solidFill>
                <a:latin typeface="Source Han Sans CN Bold"/>
                <a:ea typeface="Source Han Sans CN Bold"/>
                <a:cs typeface="Source Han Sans CN Bold"/>
              </a:rPr>
              <a:t>PART</a:t>
            </a:r>
            <a:endParaRPr kumimoji="1" lang="zh-CN" altLang="en-US"/>
          </a:p>
        </p:txBody>
      </p:sp>
    </p:spTree>
  </p:cSld>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gradFill>
            <a:gsLst>
              <a:gs pos="0">
                <a:schemeClr val="accent1">
                  <a:lumMod val="20000"/>
                  <a:lumOff val="80000"/>
                  <a:alpha val="36000"/>
                </a:schemeClr>
              </a:gs>
              <a:gs pos="100000">
                <a:schemeClr val="accent1">
                  <a:lumMod val="5000"/>
                  <a:lumOff val="95000"/>
                  <a:alpha val="1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524400" y="4076378"/>
            <a:ext cx="5348348" cy="1768161"/>
          </a:xfrm>
          <a:prstGeom prst="rect">
            <a:avLst/>
          </a:prstGeom>
          <a:noFill/>
          <a:ln>
            <a:noFill/>
          </a:ln>
        </p:spPr>
        <p:txBody>
          <a:bodyPr vert="horz" wrap="square" lIns="0" tIns="0" rIns="0" bIns="0" rtlCol="0" anchor="t"/>
          <a:lstStyle/>
          <a:p>
            <a:pPr algn="l">
              <a:lnSpc>
                <a:spcPct val="150000"/>
              </a:lnSpc>
            </a:pPr>
            <a:r>
              <a:rPr kumimoji="1" lang="en-US" altLang="zh-CN" sz="1064">
                <a:ln w="12700">
                  <a:noFill/>
                </a:ln>
                <a:solidFill>
                  <a:srgbClr val="262626">
                    <a:alpha val="100000"/>
                  </a:srgbClr>
                </a:solidFill>
                <a:latin typeface="Source Han Sans"/>
                <a:ea typeface="Source Han Sans"/>
                <a:cs typeface="Source Han Sans"/>
              </a:rPr>
              <a:t>外汇市场是进行外汇买卖的场所，其交易机制包括即期交易、远期交易、掉期交易和期权交易等。即期交易是外汇买卖双方在交易日后的两个工作日内进行交割；远期交易则是双方约定在未来某一特定日期进行交割；掉期交易是同时进行两笔金额相同但方向相反的远期外汇交易；期权交易则赋予买方在未来某一特定日期以特定价格买入或卖出外汇的权利。
外汇市场的交易机制丰富多样，为投资者和企业提供了多种风险管理工具和投资机会，外汇市场的活跃程度和交易规模反映了一个国家经济的开放程度和国际竞争力，同时也对全球金融市场的稳定和资源配置产生重要影响。</a:t>
            </a:r>
            <a:endParaRPr kumimoji="1" lang="zh-CN" altLang="en-US"/>
          </a:p>
        </p:txBody>
      </p:sp>
      <p:sp>
        <p:nvSpPr>
          <p:cNvPr id="4" name="标题 1"/>
          <p:cNvSpPr txBox="1"/>
          <p:nvPr/>
        </p:nvSpPr>
        <p:spPr>
          <a:xfrm rot="0" flipH="0" flipV="0">
            <a:off x="660400" y="3756969"/>
            <a:ext cx="741600" cy="741600"/>
          </a:xfrm>
          <a:prstGeom prst="ellipse">
            <a:avLst/>
          </a:prstGeom>
          <a:gradFill>
            <a:gsLst>
              <a:gs pos="0">
                <a:schemeClr val="accent2"/>
              </a:gs>
              <a:gs pos="100000">
                <a:schemeClr val="accent2">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807516" y="3958492"/>
            <a:ext cx="447368" cy="338554"/>
          </a:xfrm>
          <a:prstGeom prst="rect">
            <a:avLst/>
          </a:prstGeom>
          <a:noFill/>
          <a:ln>
            <a:noFill/>
          </a:ln>
        </p:spPr>
        <p:txBody>
          <a:bodyPr vert="horz" wrap="square" lIns="0" tIns="0" rIns="0" bIns="0" rtlCol="0" anchor="t"/>
          <a:lstStyle/>
          <a:p>
            <a:pPr algn="ctr">
              <a:lnSpc>
                <a:spcPct val="100000"/>
              </a:lnSpc>
            </a:pPr>
            <a:r>
              <a:rPr kumimoji="1" lang="en-US" altLang="zh-CN" sz="2400">
                <a:ln w="12700">
                  <a:noFill/>
                </a:ln>
                <a:solidFill>
                  <a:srgbClr val="FFFFFF">
                    <a:alpha val="100000"/>
                  </a:srgbClr>
                </a:solidFill>
                <a:latin typeface="Source Han Sans"/>
                <a:ea typeface="Source Han Sans"/>
                <a:cs typeface="Source Han Sans"/>
              </a:rPr>
              <a:t>02</a:t>
            </a:r>
            <a:endParaRPr kumimoji="1" lang="zh-CN" altLang="en-US"/>
          </a:p>
        </p:txBody>
      </p:sp>
      <p:sp>
        <p:nvSpPr>
          <p:cNvPr id="6" name="标题 1"/>
          <p:cNvSpPr txBox="1"/>
          <p:nvPr/>
        </p:nvSpPr>
        <p:spPr>
          <a:xfrm rot="0" flipH="0" flipV="0">
            <a:off x="1524399" y="3774037"/>
            <a:ext cx="5348348" cy="323234"/>
          </a:xfrm>
          <a:prstGeom prst="rect">
            <a:avLst/>
          </a:prstGeom>
          <a:noFill/>
          <a:ln>
            <a:noFill/>
          </a:ln>
        </p:spPr>
        <p:txBody>
          <a:bodyPr vert="horz" wrap="square" lIns="0" tIns="0" rIns="0" bIns="0" rtlCol="0" anchor="ctr"/>
          <a:lstStyle/>
          <a:p>
            <a:pPr algn="l">
              <a:lnSpc>
                <a:spcPct val="100000"/>
              </a:lnSpc>
            </a:pPr>
            <a:r>
              <a:rPr kumimoji="1" lang="en-US" altLang="zh-CN" sz="1600">
                <a:ln w="12700">
                  <a:noFill/>
                </a:ln>
                <a:solidFill>
                  <a:srgbClr val="262626">
                    <a:alpha val="100000"/>
                  </a:srgbClr>
                </a:solidFill>
                <a:latin typeface="Source Han Sans CN Bold"/>
                <a:ea typeface="Source Han Sans CN Bold"/>
                <a:cs typeface="Source Han Sans CN Bold"/>
              </a:rPr>
              <a:t>外汇市场的交易机制</a:t>
            </a:r>
            <a:endParaRPr kumimoji="1" lang="zh-CN" altLang="en-US"/>
          </a:p>
        </p:txBody>
      </p:sp>
      <p:pic>
        <p:nvPicPr>
          <p:cNvPr id="7" name=""/>
          <p:cNvPicPr>
            <a:picLocks noChangeAspect="1"/>
          </p:cNvPicPr>
          <p:nvPr/>
        </p:nvPicPr>
        <p:blipFill>
          <a:blip r:embed="rId2">
            <a:alphaModFix amt="100000"/>
          </a:blip>
          <a:srcRect l="23755" t="0" r="23755" b="0"/>
          <a:stretch>
            <a:fillRect/>
          </a:stretch>
        </p:blipFill>
        <p:spPr>
          <a:xfrm rot="0" flipH="0" flipV="0">
            <a:off x="7226710" y="1340769"/>
            <a:ext cx="4292190" cy="4582862"/>
          </a:xfrm>
          <a:custGeom>
            <a:avLst/>
            <a:gdLst/>
            <a:rect l="l" t="t" r="r" b="b"/>
            <a:pathLst>
              <a:path w="4292190" h="4582862">
                <a:moveTo>
                  <a:pt x="208815" y="0"/>
                </a:moveTo>
                <a:lnTo>
                  <a:pt x="4083375" y="0"/>
                </a:lnTo>
                <a:cubicBezTo>
                  <a:pt x="4198700" y="0"/>
                  <a:pt x="4292190" y="93490"/>
                  <a:pt x="4292190" y="208815"/>
                </a:cubicBezTo>
                <a:lnTo>
                  <a:pt x="4292190" y="4374047"/>
                </a:lnTo>
                <a:cubicBezTo>
                  <a:pt x="4292190" y="4489372"/>
                  <a:pt x="4198700" y="4582862"/>
                  <a:pt x="4083375" y="4582862"/>
                </a:cubicBezTo>
                <a:lnTo>
                  <a:pt x="208815" y="4582862"/>
                </a:lnTo>
                <a:cubicBezTo>
                  <a:pt x="93490" y="4582862"/>
                  <a:pt x="0" y="4489372"/>
                  <a:pt x="0" y="4374047"/>
                </a:cubicBezTo>
                <a:lnTo>
                  <a:pt x="0" y="208815"/>
                </a:lnTo>
                <a:cubicBezTo>
                  <a:pt x="0" y="93490"/>
                  <a:pt x="93490" y="0"/>
                  <a:pt x="208815" y="0"/>
                </a:cubicBezTo>
                <a:close/>
              </a:path>
            </a:pathLst>
          </a:custGeom>
          <a:noFill/>
          <a:ln>
            <a:noFill/>
          </a:ln>
        </p:spPr>
      </p:pic>
      <p:sp>
        <p:nvSpPr>
          <p:cNvPr id="8" name="标题 1"/>
          <p:cNvSpPr txBox="1"/>
          <p:nvPr/>
        </p:nvSpPr>
        <p:spPr>
          <a:xfrm rot="0" flipH="0" flipV="0">
            <a:off x="1104798" y="1545051"/>
            <a:ext cx="8253201" cy="1914429"/>
          </a:xfrm>
          <a:prstGeom prst="roundRect">
            <a:avLst>
              <a:gd name="adj" fmla="val 6411"/>
            </a:avLst>
          </a:prstGeom>
          <a:solidFill>
            <a:schemeClr val="bg1"/>
          </a:solidFill>
          <a:ln w="12700" cap="sq">
            <a:solidFill>
              <a:schemeClr val="accent1"/>
            </a:solid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1524400" y="2018732"/>
            <a:ext cx="7627220" cy="1242628"/>
          </a:xfrm>
          <a:prstGeom prst="rect">
            <a:avLst/>
          </a:prstGeom>
          <a:noFill/>
          <a:ln>
            <a:noFill/>
          </a:ln>
        </p:spPr>
        <p:txBody>
          <a:bodyPr vert="horz" wrap="square" lIns="0" tIns="0" rIns="0" bIns="0" rtlCol="0" anchor="t"/>
          <a:lstStyle/>
          <a:p>
            <a:pPr algn="l">
              <a:lnSpc>
                <a:spcPct val="150000"/>
              </a:lnSpc>
            </a:pPr>
            <a:r>
              <a:rPr kumimoji="1" lang="en-US" altLang="zh-CN" sz="1141">
                <a:ln w="12700">
                  <a:noFill/>
                </a:ln>
                <a:solidFill>
                  <a:srgbClr val="262626">
                    <a:alpha val="100000"/>
                  </a:srgbClr>
                </a:solidFill>
                <a:latin typeface="Source Han Sans"/>
                <a:ea typeface="Source Han Sans"/>
                <a:cs typeface="Source Han Sans"/>
              </a:rPr>
              <a:t>汇率是指一国货币与另一国货币的兑换比率，其决定因素包括国际收支、通货膨胀、利率差异、经济增长和市场预期等。国际收支状况直接影响外汇供求关系，顺差导致本币升值，逆差则导致本币贬值；通货膨胀率差异使高通胀国家货币相对贬值；利率差异促使资金流向高利率国家，影响汇率；经济增长速度和市场预期也对汇率产生重要影响。
汇率的波动反映了经济基本面和市场供求的变化，汇率的稳定对于国际贸易和投资具有重要意义，各国政府和金融机构通过各种手段对汇率进行管理和调控，以维护本国经济利益和金融稳定。</a:t>
            </a:r>
            <a:endParaRPr kumimoji="1" lang="zh-CN" altLang="en-US"/>
          </a:p>
        </p:txBody>
      </p:sp>
      <p:sp>
        <p:nvSpPr>
          <p:cNvPr id="10" name="标题 1"/>
          <p:cNvSpPr txBox="1"/>
          <p:nvPr/>
        </p:nvSpPr>
        <p:spPr>
          <a:xfrm rot="0" flipH="0" flipV="0">
            <a:off x="660400" y="1699323"/>
            <a:ext cx="741600" cy="741600"/>
          </a:xfrm>
          <a:prstGeom prst="ellipse">
            <a:avLst/>
          </a:prstGeom>
          <a:gradFill>
            <a:gsLst>
              <a:gs pos="0">
                <a:schemeClr val="accent1"/>
              </a:gs>
              <a:gs pos="100000">
                <a:schemeClr val="accent1">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807516" y="1900846"/>
            <a:ext cx="447368" cy="338554"/>
          </a:xfrm>
          <a:prstGeom prst="rect">
            <a:avLst/>
          </a:prstGeom>
          <a:noFill/>
          <a:ln>
            <a:noFill/>
          </a:ln>
        </p:spPr>
        <p:txBody>
          <a:bodyPr vert="horz" wrap="square" lIns="0" tIns="0" rIns="0" bIns="0" rtlCol="0" anchor="t"/>
          <a:lstStyle/>
          <a:p>
            <a:pPr algn="ctr">
              <a:lnSpc>
                <a:spcPct val="100000"/>
              </a:lnSpc>
            </a:pPr>
            <a:r>
              <a:rPr kumimoji="1" lang="en-US" altLang="zh-CN" sz="2400">
                <a:ln w="12700">
                  <a:noFill/>
                </a:ln>
                <a:solidFill>
                  <a:srgbClr val="FFFFFF">
                    <a:alpha val="100000"/>
                  </a:srgbClr>
                </a:solidFill>
                <a:latin typeface="Source Han Sans"/>
                <a:ea typeface="Source Han Sans"/>
                <a:cs typeface="Source Han Sans"/>
              </a:rPr>
              <a:t>01</a:t>
            </a:r>
            <a:endParaRPr kumimoji="1" lang="zh-CN" altLang="en-US"/>
          </a:p>
        </p:txBody>
      </p:sp>
      <p:sp>
        <p:nvSpPr>
          <p:cNvPr id="12" name="标题 1"/>
          <p:cNvSpPr txBox="1"/>
          <p:nvPr/>
        </p:nvSpPr>
        <p:spPr>
          <a:xfrm rot="0" flipH="0" flipV="0">
            <a:off x="1524399" y="1716391"/>
            <a:ext cx="7627220" cy="323234"/>
          </a:xfrm>
          <a:prstGeom prst="rect">
            <a:avLst/>
          </a:prstGeom>
          <a:noFill/>
          <a:ln>
            <a:noFill/>
          </a:ln>
        </p:spPr>
        <p:txBody>
          <a:bodyPr vert="horz" wrap="square" lIns="0" tIns="0" rIns="0" bIns="0" rtlCol="0" anchor="ctr"/>
          <a:lstStyle/>
          <a:p>
            <a:pPr algn="l">
              <a:lnSpc>
                <a:spcPct val="100000"/>
              </a:lnSpc>
            </a:pPr>
            <a:r>
              <a:rPr kumimoji="1" lang="en-US" altLang="zh-CN" sz="1600">
                <a:ln w="12700">
                  <a:noFill/>
                </a:ln>
                <a:solidFill>
                  <a:srgbClr val="262626">
                    <a:alpha val="100000"/>
                  </a:srgbClr>
                </a:solidFill>
                <a:latin typeface="Source Han Sans CN Bold"/>
                <a:ea typeface="Source Han Sans CN Bold"/>
                <a:cs typeface="Source Han Sans CN Bold"/>
              </a:rPr>
              <a:t>汇率的决定因素</a:t>
            </a:r>
            <a:endParaRPr kumimoji="1" lang="zh-CN" altLang="en-US"/>
          </a:p>
        </p:txBody>
      </p:sp>
      <p:sp>
        <p:nvSpPr>
          <p:cNvPr id="13" name="标题 1"/>
          <p:cNvSpPr txBox="1"/>
          <p:nvPr/>
        </p:nvSpPr>
        <p:spPr>
          <a:xfrm rot="0" flipH="0" flipV="0">
            <a:off x="660400" y="3726426"/>
            <a:ext cx="109202" cy="109202"/>
          </a:xfrm>
          <a:prstGeom prst="ellipse">
            <a:avLst/>
          </a:prstGeom>
          <a:gradFill>
            <a:gsLst>
              <a:gs pos="0">
                <a:schemeClr val="accent2"/>
              </a:gs>
              <a:gs pos="100000">
                <a:schemeClr val="accent2">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660400" y="1668780"/>
            <a:ext cx="109202" cy="109202"/>
          </a:xfrm>
          <a:prstGeom prst="ellipse">
            <a:avLst/>
          </a:prstGeom>
          <a:gradFill>
            <a:gsLst>
              <a:gs pos="0">
                <a:schemeClr val="accent1"/>
              </a:gs>
              <a:gs pos="100000">
                <a:schemeClr val="accent1">
                  <a:lumMod val="75000"/>
                </a:schemeClr>
              </a:gs>
            </a:gsLst>
            <a:lin ang="54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0" flipH="1" flipV="0">
            <a:off x="0" y="0"/>
            <a:ext cx="1008000" cy="1008000"/>
          </a:xfrm>
          <a:custGeom>
            <a:avLst/>
            <a:gdLst>
              <a:gd name="connsiteX0" fmla="*/ 1008000 w 1008000"/>
              <a:gd name="connsiteY0" fmla="*/ 0 h 1008000"/>
              <a:gd name="connsiteX1" fmla="*/ 870392 w 1008000"/>
              <a:gd name="connsiteY1" fmla="*/ 0 h 1008000"/>
              <a:gd name="connsiteX2" fmla="*/ 713360 w 1008000"/>
              <a:gd name="connsiteY2" fmla="*/ 0 h 1008000"/>
              <a:gd name="connsiteX3" fmla="*/ 48404 w 1008000"/>
              <a:gd name="connsiteY3" fmla="*/ 0 h 1008000"/>
              <a:gd name="connsiteX4" fmla="*/ 14261 w 1008000"/>
              <a:gd name="connsiteY4" fmla="*/ 82628 h 1008000"/>
              <a:gd name="connsiteX5" fmla="*/ 765717 w 1008000"/>
              <a:gd name="connsiteY5" fmla="*/ 836017 h 1008000"/>
              <a:gd name="connsiteX6" fmla="*/ 772508 w 1008000"/>
              <a:gd name="connsiteY6" fmla="*/ 841197 h 1008000"/>
              <a:gd name="connsiteX7" fmla="*/ 776419 w 1008000"/>
              <a:gd name="connsiteY7" fmla="*/ 844157 h 1008000"/>
              <a:gd name="connsiteX8" fmla="*/ 925586 w 1008000"/>
              <a:gd name="connsiteY8" fmla="*/ 993725 h 1008000"/>
              <a:gd name="connsiteX9" fmla="*/ 1008000 w 1008000"/>
              <a:gd name="connsiteY9" fmla="*/ 959508 h 1008000"/>
              <a:gd name="connsiteX10" fmla="*/ 1008000 w 1008000"/>
              <a:gd name="connsiteY10" fmla="*/ 294640 h 1008000"/>
              <a:gd name="connsiteX11" fmla="*/ 1008000 w 1008000"/>
              <a:gd name="connsiteY11" fmla="*/ 137994 h 1008000"/>
            </a:gdLst>
            <a:rect l="l" t="t" r="r" b="b"/>
            <a:pathLst>
              <a:path w="1008000" h="1008000">
                <a:moveTo>
                  <a:pt x="1008000" y="0"/>
                </a:moveTo>
                <a:lnTo>
                  <a:pt x="870392" y="0"/>
                </a:lnTo>
                <a:lnTo>
                  <a:pt x="713360" y="0"/>
                </a:lnTo>
                <a:lnTo>
                  <a:pt x="48404" y="0"/>
                </a:lnTo>
                <a:cubicBezTo>
                  <a:pt x="5389" y="0"/>
                  <a:pt x="-16207" y="52140"/>
                  <a:pt x="14261" y="82628"/>
                </a:cubicBezTo>
                <a:lnTo>
                  <a:pt x="765717" y="836017"/>
                </a:lnTo>
                <a:cubicBezTo>
                  <a:pt x="767729" y="838052"/>
                  <a:pt x="770016" y="839795"/>
                  <a:pt x="772508" y="841197"/>
                </a:cubicBezTo>
                <a:cubicBezTo>
                  <a:pt x="773944" y="841993"/>
                  <a:pt x="775262" y="842990"/>
                  <a:pt x="776419" y="844157"/>
                </a:cubicBezTo>
                <a:lnTo>
                  <a:pt x="925586" y="993725"/>
                </a:lnTo>
                <a:cubicBezTo>
                  <a:pt x="955995" y="1024227"/>
                  <a:pt x="1008000" y="1002605"/>
                  <a:pt x="1008000" y="959508"/>
                </a:cubicBezTo>
                <a:lnTo>
                  <a:pt x="1008000" y="294640"/>
                </a:lnTo>
                <a:lnTo>
                  <a:pt x="1008000" y="137994"/>
                </a:lnTo>
                <a:close/>
              </a:path>
            </a:pathLst>
          </a:custGeom>
          <a:solidFill>
            <a:schemeClr val="accent1"/>
          </a:solidFill>
          <a:ln w="3584" cap="flat">
            <a:noFill/>
            <a:miter/>
          </a:ln>
          <a:effectLst>
            <a:outerShdw dist="190500" blurRad="317500" dir="8100000" sx="100000" sy="100000" kx="0" ky="0" algn="tr" rotWithShape="0">
              <a:schemeClr val="tx1">
                <a:lumMod val="50000"/>
                <a:lumOff val="50000"/>
                <a:alpha val="30000"/>
              </a:schemeClr>
            </a:outerShdw>
          </a:effectLst>
        </p:spPr>
        <p:txBody>
          <a:bodyPr vert="horz" wrap="square" lIns="91440" tIns="45720" rIns="91440" bIns="45720" rtlCol="0" anchor="ctr"/>
          <a:lstStyle/>
          <a:p>
            <a:pPr algn="l">
              <a:lnSpc>
                <a:spcPct val="110000"/>
              </a:lnSpc>
            </a:pPr>
            <a:endParaRPr kumimoji="1" lang="zh-CN" altLang="en-US"/>
          </a:p>
        </p:txBody>
      </p:sp>
      <p:sp>
        <p:nvSpPr>
          <p:cNvPr id="16" name="标题 1"/>
          <p:cNvSpPr txBox="1"/>
          <p:nvPr/>
        </p:nvSpPr>
        <p:spPr>
          <a:xfrm rot="0" flipH="0" flipV="0">
            <a:off x="855292" y="420464"/>
            <a:ext cx="10567087" cy="432000"/>
          </a:xfrm>
          <a:prstGeom prst="rect">
            <a:avLst/>
          </a:prstGeom>
          <a:noFill/>
          <a:ln>
            <a:noFill/>
          </a:ln>
        </p:spPr>
        <p:txBody>
          <a:bodyPr vert="horz" wrap="square" lIns="0" tIns="0" rIns="0" bIns="0" rtlCol="0" anchor="ctr"/>
          <a:lstStyle/>
          <a:p>
            <a:pPr algn="l">
              <a:lnSpc>
                <a:spcPct val="120000"/>
              </a:lnSpc>
            </a:pPr>
            <a:r>
              <a:rPr kumimoji="1" lang="en-US" altLang="zh-CN" sz="3200">
                <a:ln w="12700">
                  <a:noFill/>
                </a:ln>
                <a:solidFill>
                  <a:srgbClr val="262626">
                    <a:alpha val="100000"/>
                  </a:srgbClr>
                </a:solidFill>
                <a:latin typeface="Source Han Sans CN Bold"/>
                <a:ea typeface="Source Han Sans CN Bold"/>
                <a:cs typeface="Source Han Sans CN Bold"/>
              </a:rPr>
              <a:t>汇率与外汇市场</a:t>
            </a:r>
            <a:endParaRPr kumimoji="1" lang="zh-CN" altLang="en-US"/>
          </a:p>
        </p:txBody>
      </p:sp>
    </p:spTree>
  </p:cSld>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gradFill>
            <a:gsLst>
              <a:gs pos="0">
                <a:schemeClr val="accent1">
                  <a:lumMod val="20000"/>
                  <a:lumOff val="80000"/>
                  <a:alpha val="36000"/>
                </a:schemeClr>
              </a:gs>
              <a:gs pos="100000">
                <a:schemeClr val="accent1">
                  <a:lumMod val="5000"/>
                  <a:lumOff val="95000"/>
                  <a:alpha val="1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3" name=""/>
          <p:cNvPicPr>
            <a:picLocks noChangeAspect="1"/>
          </p:cNvPicPr>
          <p:nvPr/>
        </p:nvPicPr>
        <p:blipFill>
          <a:blip r:embed="rId2">
            <a:alphaModFix amt="100000"/>
          </a:blip>
          <a:srcRect l="32468" t="33080" r="32595" b="27426"/>
          <a:stretch>
            <a:fillRect/>
          </a:stretch>
        </p:blipFill>
        <p:spPr>
          <a:xfrm rot="0" flipH="0" flipV="0">
            <a:off x="1007638" y="1955639"/>
            <a:ext cx="4259484" cy="2708476"/>
          </a:xfrm>
          <a:custGeom>
            <a:avLst/>
            <a:gdLst/>
            <a:rect l="l" t="t" r="r" b="b"/>
            <a:pathLst>
              <a:path w="4254500" h="2705100">
                <a:moveTo>
                  <a:pt x="451422" y="0"/>
                </a:moveTo>
                <a:lnTo>
                  <a:pt x="4259484" y="0"/>
                </a:lnTo>
                <a:lnTo>
                  <a:pt x="4259484" y="2257054"/>
                </a:lnTo>
                <a:cubicBezTo>
                  <a:pt x="4259484" y="2506367"/>
                  <a:pt x="4057375" y="2708476"/>
                  <a:pt x="3808062" y="2708476"/>
                </a:cubicBezTo>
                <a:lnTo>
                  <a:pt x="0" y="2708476"/>
                </a:lnTo>
                <a:lnTo>
                  <a:pt x="0" y="451422"/>
                </a:lnTo>
                <a:cubicBezTo>
                  <a:pt x="0" y="202109"/>
                  <a:pt x="202109" y="0"/>
                  <a:pt x="451422" y="0"/>
                </a:cubicBezTo>
                <a:close/>
              </a:path>
            </a:pathLst>
          </a:custGeom>
          <a:noFill/>
          <a:ln>
            <a:noFill/>
          </a:ln>
        </p:spPr>
      </p:pic>
      <p:sp>
        <p:nvSpPr>
          <p:cNvPr id="4" name="标题 1"/>
          <p:cNvSpPr txBox="1"/>
          <p:nvPr/>
        </p:nvSpPr>
        <p:spPr>
          <a:xfrm rot="1800000" flipH="0" flipV="0">
            <a:off x="716526" y="3885515"/>
            <a:ext cx="414438" cy="279388"/>
          </a:xfrm>
          <a:prstGeom prst="triangle">
            <a:avLst/>
          </a:prstGeom>
          <a:solidFill>
            <a:schemeClr val="accent1">
              <a:lumMod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1007638" y="3425624"/>
            <a:ext cx="4067858" cy="2708476"/>
          </a:xfrm>
          <a:prstGeom prst="round2DiagRect">
            <a:avLst/>
          </a:prstGeom>
          <a:solidFill>
            <a:schemeClr val="bg1"/>
          </a:solidFill>
          <a:ln w="12700" cap="sq">
            <a:noFill/>
            <a:miter/>
          </a:ln>
          <a:effectLst>
            <a:outerShdw dist="38100" blurRad="50800" dir="5400000" sx="100000" sy="100000" kx="0" ky="0" algn="t" rotWithShape="0">
              <a:schemeClr val="accent1">
                <a:lumMod val="50000"/>
                <a:alpha val="2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660400" y="3286728"/>
            <a:ext cx="3773347" cy="752354"/>
          </a:xfrm>
          <a:custGeom>
            <a:avLst/>
            <a:gdLst>
              <a:gd name="connsiteX0" fmla="*/ 0 w 3773347"/>
              <a:gd name="connsiteY0" fmla="*/ 0 h 752354"/>
              <a:gd name="connsiteX1" fmla="*/ 931762 w 3773347"/>
              <a:gd name="connsiteY1" fmla="*/ 0 h 752354"/>
              <a:gd name="connsiteX2" fmla="*/ 3217762 w 3773347"/>
              <a:gd name="connsiteY2" fmla="*/ 0 h 752354"/>
              <a:gd name="connsiteX3" fmla="*/ 3397170 w 3773347"/>
              <a:gd name="connsiteY3" fmla="*/ 0 h 752354"/>
              <a:gd name="connsiteX4" fmla="*/ 3773347 w 3773347"/>
              <a:gd name="connsiteY4" fmla="*/ 376177 h 752354"/>
              <a:gd name="connsiteX5" fmla="*/ 3397170 w 3773347"/>
              <a:gd name="connsiteY5" fmla="*/ 752354 h 752354"/>
              <a:gd name="connsiteX6" fmla="*/ 3217762 w 3773347"/>
              <a:gd name="connsiteY6" fmla="*/ 752354 h 752354"/>
              <a:gd name="connsiteX7" fmla="*/ 931762 w 3773347"/>
              <a:gd name="connsiteY7" fmla="*/ 752354 h 752354"/>
              <a:gd name="connsiteX8" fmla="*/ 0 w 3773347"/>
              <a:gd name="connsiteY8" fmla="*/ 752354 h 752354"/>
            </a:gdLst>
            <a:rect l="l" t="t" r="r" b="b"/>
            <a:pathLst>
              <a:path w="3773347" h="752354">
                <a:moveTo>
                  <a:pt x="0" y="0"/>
                </a:moveTo>
                <a:lnTo>
                  <a:pt x="931762" y="0"/>
                </a:lnTo>
                <a:lnTo>
                  <a:pt x="3217762" y="0"/>
                </a:lnTo>
                <a:lnTo>
                  <a:pt x="3397170" y="0"/>
                </a:lnTo>
                <a:cubicBezTo>
                  <a:pt x="3604927" y="0"/>
                  <a:pt x="3773347" y="168420"/>
                  <a:pt x="3773347" y="376177"/>
                </a:cubicBezTo>
                <a:cubicBezTo>
                  <a:pt x="3773347" y="583934"/>
                  <a:pt x="3604927" y="752354"/>
                  <a:pt x="3397170" y="752354"/>
                </a:cubicBezTo>
                <a:lnTo>
                  <a:pt x="3217762" y="752354"/>
                </a:lnTo>
                <a:lnTo>
                  <a:pt x="931762" y="752354"/>
                </a:lnTo>
                <a:lnTo>
                  <a:pt x="0" y="752354"/>
                </a:lnTo>
                <a:close/>
              </a:path>
            </a:pathLst>
          </a:custGeom>
          <a:gradFill>
            <a:gsLst>
              <a:gs pos="0">
                <a:schemeClr val="accent1"/>
              </a:gs>
              <a:gs pos="100000">
                <a:schemeClr val="accent1">
                  <a:lumMod val="60000"/>
                  <a:lumOff val="40000"/>
                </a:schemeClr>
              </a:gs>
            </a:gsLst>
            <a:lin ang="27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923291" y="3413234"/>
            <a:ext cx="2729805" cy="459487"/>
          </a:xfrm>
          <a:prstGeom prst="rect">
            <a:avLst/>
          </a:prstGeom>
          <a:noFill/>
          <a:ln>
            <a:noFill/>
          </a:ln>
        </p:spPr>
        <p:txBody>
          <a:bodyPr vert="horz" wrap="square" lIns="0" tIns="0" rIns="0" bIns="0" rtlCol="0" anchor="ctr"/>
          <a:lstStyle/>
          <a:p>
            <a:pPr algn="l">
              <a:lnSpc>
                <a:spcPct val="110000"/>
              </a:lnSpc>
            </a:pPr>
            <a:r>
              <a:rPr kumimoji="1" lang="en-US" altLang="zh-CN" sz="1600">
                <a:ln w="12700">
                  <a:noFill/>
                </a:ln>
                <a:solidFill>
                  <a:srgbClr val="FFFFFF">
                    <a:alpha val="100000"/>
                  </a:srgbClr>
                </a:solidFill>
                <a:latin typeface="Source Han Sans CN Bold"/>
                <a:ea typeface="Source Han Sans CN Bold"/>
                <a:cs typeface="Source Han Sans CN Bold"/>
              </a:rPr>
              <a:t>国际金融机构的作用</a:t>
            </a:r>
            <a:endParaRPr kumimoji="1" lang="zh-CN" altLang="en-US"/>
          </a:p>
        </p:txBody>
      </p:sp>
      <p:sp>
        <p:nvSpPr>
          <p:cNvPr id="8" name="标题 1"/>
          <p:cNvSpPr txBox="1"/>
          <p:nvPr/>
        </p:nvSpPr>
        <p:spPr>
          <a:xfrm rot="0" flipH="0" flipV="0">
            <a:off x="1179322" y="4143656"/>
            <a:ext cx="3495869" cy="1730785"/>
          </a:xfrm>
          <a:prstGeom prst="rect">
            <a:avLst/>
          </a:prstGeom>
          <a:noFill/>
          <a:ln>
            <a:noFill/>
          </a:ln>
        </p:spPr>
        <p:txBody>
          <a:bodyPr vert="horz" wrap="square" lIns="0" tIns="0" rIns="0" bIns="0" rtlCol="0" anchor="t"/>
          <a:lstStyle/>
          <a:p>
            <a:pPr algn="l">
              <a:lnSpc>
                <a:spcPct val="130000"/>
              </a:lnSpc>
            </a:pPr>
            <a:r>
              <a:rPr kumimoji="1" lang="en-US" altLang="zh-CN" sz="1096">
                <a:ln w="12700">
                  <a:noFill/>
                </a:ln>
                <a:solidFill>
                  <a:srgbClr val="404040">
                    <a:alpha val="100000"/>
                  </a:srgbClr>
                </a:solidFill>
                <a:latin typeface="Source Han Sans"/>
                <a:ea typeface="Source Han Sans"/>
                <a:cs typeface="Source Han Sans"/>
              </a:rPr>
              <a:t>国际金融机构如国际货币基金组织和世界银行等，在国际金融体系中发挥着重要作用。国际货币基金组织主要负责维护国际货币体系的稳定，提供短期资金援助，帮助成员国解决国际收支困难；世界银行则致力于促进全球经济的发展，为发展中国家提供长期贷款和技术支持。
这些国际金融机构通过提供资金支持、技术援助和政策建议等方式，促进了国际经济合作和全球经济的稳定发展，对于缓解国际金融危机、推动发展中国家的经济改革和增长具有不可替代的作用。</a:t>
            </a:r>
            <a:endParaRPr kumimoji="1" lang="zh-CN" altLang="en-US"/>
          </a:p>
        </p:txBody>
      </p:sp>
      <p:sp>
        <p:nvSpPr>
          <p:cNvPr id="9" name="标题 1"/>
          <p:cNvSpPr txBox="1"/>
          <p:nvPr/>
        </p:nvSpPr>
        <p:spPr>
          <a:xfrm rot="0" flipH="0" flipV="0">
            <a:off x="4489451" y="3482014"/>
            <a:ext cx="494605" cy="459487"/>
          </a:xfrm>
          <a:prstGeom prst="rect">
            <a:avLst/>
          </a:prstGeom>
          <a:noFill/>
          <a:ln>
            <a:noFill/>
          </a:ln>
        </p:spPr>
        <p:txBody>
          <a:bodyPr vert="horz" wrap="square" lIns="0" tIns="0" rIns="0" bIns="0" rtlCol="0" anchor="b"/>
          <a:lstStyle/>
          <a:p>
            <a:pPr algn="ctr">
              <a:lnSpc>
                <a:spcPct val="110000"/>
              </a:lnSpc>
            </a:pPr>
            <a:r>
              <a:rPr kumimoji="1" lang="en-US" altLang="zh-CN" sz="2400">
                <a:ln w="12700">
                  <a:noFill/>
                </a:ln>
                <a:solidFill>
                  <a:srgbClr val="5B9BD5">
                    <a:alpha val="100000"/>
                  </a:srgbClr>
                </a:solidFill>
                <a:latin typeface="OPPOSans H"/>
                <a:ea typeface="OPPOSans H"/>
                <a:cs typeface="OPPOSans H"/>
              </a:rPr>
              <a:t>01</a:t>
            </a:r>
            <a:endParaRPr kumimoji="1" lang="zh-CN" altLang="en-US"/>
          </a:p>
        </p:txBody>
      </p:sp>
      <p:pic>
        <p:nvPicPr>
          <p:cNvPr id="10" name=""/>
          <p:cNvPicPr>
            <a:picLocks noChangeAspect="1"/>
          </p:cNvPicPr>
          <p:nvPr/>
        </p:nvPicPr>
        <p:blipFill>
          <a:blip r:embed="rId3">
            <a:alphaModFix amt="100000"/>
          </a:blip>
          <a:srcRect l="5769" t="0" r="5769" b="0"/>
          <a:stretch>
            <a:fillRect/>
          </a:stretch>
        </p:blipFill>
        <p:spPr>
          <a:xfrm rot="0" flipH="0" flipV="0">
            <a:off x="7259416" y="1955639"/>
            <a:ext cx="4259484" cy="2708476"/>
          </a:xfrm>
          <a:custGeom>
            <a:avLst/>
            <a:gdLst/>
            <a:rect l="l" t="t" r="r" b="b"/>
            <a:pathLst>
              <a:path w="4254500" h="2705100">
                <a:moveTo>
                  <a:pt x="451422" y="0"/>
                </a:moveTo>
                <a:lnTo>
                  <a:pt x="4259484" y="0"/>
                </a:lnTo>
                <a:lnTo>
                  <a:pt x="4259484" y="2257054"/>
                </a:lnTo>
                <a:cubicBezTo>
                  <a:pt x="4259484" y="2506367"/>
                  <a:pt x="4057375" y="2708476"/>
                  <a:pt x="3808062" y="2708476"/>
                </a:cubicBezTo>
                <a:lnTo>
                  <a:pt x="0" y="2708476"/>
                </a:lnTo>
                <a:lnTo>
                  <a:pt x="0" y="451422"/>
                </a:lnTo>
                <a:cubicBezTo>
                  <a:pt x="0" y="202109"/>
                  <a:pt x="202109" y="0"/>
                  <a:pt x="451422" y="0"/>
                </a:cubicBezTo>
                <a:close/>
              </a:path>
            </a:pathLst>
          </a:custGeom>
          <a:noFill/>
          <a:ln>
            <a:noFill/>
          </a:ln>
        </p:spPr>
      </p:pic>
      <p:sp>
        <p:nvSpPr>
          <p:cNvPr id="11" name="标题 1"/>
          <p:cNvSpPr txBox="1"/>
          <p:nvPr/>
        </p:nvSpPr>
        <p:spPr>
          <a:xfrm rot="1800000" flipH="0" flipV="0">
            <a:off x="6968303" y="3885515"/>
            <a:ext cx="414438" cy="279388"/>
          </a:xfrm>
          <a:prstGeom prst="triangle">
            <a:avLst/>
          </a:prstGeom>
          <a:solidFill>
            <a:schemeClr val="accent1">
              <a:lumMod val="5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7259416" y="3425624"/>
            <a:ext cx="4067858" cy="2708476"/>
          </a:xfrm>
          <a:prstGeom prst="round2DiagRect">
            <a:avLst/>
          </a:prstGeom>
          <a:solidFill>
            <a:schemeClr val="bg1"/>
          </a:solidFill>
          <a:ln w="12700" cap="sq">
            <a:noFill/>
            <a:miter/>
          </a:ln>
          <a:effectLst>
            <a:outerShdw dist="38100" blurRad="50800" dir="5400000" sx="100000" sy="100000" kx="0" ky="0" algn="t" rotWithShape="0">
              <a:schemeClr val="accent1">
                <a:lumMod val="50000"/>
                <a:alpha val="25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6912178" y="3286728"/>
            <a:ext cx="3773347" cy="752354"/>
          </a:xfrm>
          <a:custGeom>
            <a:avLst/>
            <a:gdLst>
              <a:gd name="connsiteX0" fmla="*/ 0 w 3773347"/>
              <a:gd name="connsiteY0" fmla="*/ 0 h 752354"/>
              <a:gd name="connsiteX1" fmla="*/ 931762 w 3773347"/>
              <a:gd name="connsiteY1" fmla="*/ 0 h 752354"/>
              <a:gd name="connsiteX2" fmla="*/ 3217762 w 3773347"/>
              <a:gd name="connsiteY2" fmla="*/ 0 h 752354"/>
              <a:gd name="connsiteX3" fmla="*/ 3397170 w 3773347"/>
              <a:gd name="connsiteY3" fmla="*/ 0 h 752354"/>
              <a:gd name="connsiteX4" fmla="*/ 3773347 w 3773347"/>
              <a:gd name="connsiteY4" fmla="*/ 376177 h 752354"/>
              <a:gd name="connsiteX5" fmla="*/ 3397170 w 3773347"/>
              <a:gd name="connsiteY5" fmla="*/ 752354 h 752354"/>
              <a:gd name="connsiteX6" fmla="*/ 3217762 w 3773347"/>
              <a:gd name="connsiteY6" fmla="*/ 752354 h 752354"/>
              <a:gd name="connsiteX7" fmla="*/ 931762 w 3773347"/>
              <a:gd name="connsiteY7" fmla="*/ 752354 h 752354"/>
              <a:gd name="connsiteX8" fmla="*/ 0 w 3773347"/>
              <a:gd name="connsiteY8" fmla="*/ 752354 h 752354"/>
            </a:gdLst>
            <a:rect l="l" t="t" r="r" b="b"/>
            <a:pathLst>
              <a:path w="3773347" h="752354">
                <a:moveTo>
                  <a:pt x="0" y="0"/>
                </a:moveTo>
                <a:lnTo>
                  <a:pt x="931762" y="0"/>
                </a:lnTo>
                <a:lnTo>
                  <a:pt x="3217762" y="0"/>
                </a:lnTo>
                <a:lnTo>
                  <a:pt x="3397170" y="0"/>
                </a:lnTo>
                <a:cubicBezTo>
                  <a:pt x="3604927" y="0"/>
                  <a:pt x="3773347" y="168420"/>
                  <a:pt x="3773347" y="376177"/>
                </a:cubicBezTo>
                <a:cubicBezTo>
                  <a:pt x="3773347" y="583934"/>
                  <a:pt x="3604927" y="752354"/>
                  <a:pt x="3397170" y="752354"/>
                </a:cubicBezTo>
                <a:lnTo>
                  <a:pt x="3217762" y="752354"/>
                </a:lnTo>
                <a:lnTo>
                  <a:pt x="931762" y="752354"/>
                </a:lnTo>
                <a:lnTo>
                  <a:pt x="0" y="752354"/>
                </a:lnTo>
                <a:close/>
              </a:path>
            </a:pathLst>
          </a:custGeom>
          <a:gradFill>
            <a:gsLst>
              <a:gs pos="0">
                <a:schemeClr val="accent1"/>
              </a:gs>
              <a:gs pos="100000">
                <a:schemeClr val="accent1">
                  <a:lumMod val="60000"/>
                  <a:lumOff val="40000"/>
                </a:schemeClr>
              </a:gs>
            </a:gsLst>
            <a:lin ang="27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7175069" y="3413234"/>
            <a:ext cx="2729805" cy="459487"/>
          </a:xfrm>
          <a:prstGeom prst="rect">
            <a:avLst/>
          </a:prstGeom>
          <a:noFill/>
          <a:ln>
            <a:noFill/>
          </a:ln>
        </p:spPr>
        <p:txBody>
          <a:bodyPr vert="horz" wrap="square" lIns="0" tIns="0" rIns="0" bIns="0" rtlCol="0" anchor="ctr"/>
          <a:lstStyle/>
          <a:p>
            <a:pPr algn="l">
              <a:lnSpc>
                <a:spcPct val="110000"/>
              </a:lnSpc>
            </a:pPr>
            <a:r>
              <a:rPr kumimoji="1" lang="en-US" altLang="zh-CN" sz="1600">
                <a:ln w="12700">
                  <a:noFill/>
                </a:ln>
                <a:solidFill>
                  <a:srgbClr val="FFFFFF">
                    <a:alpha val="100000"/>
                  </a:srgbClr>
                </a:solidFill>
                <a:latin typeface="Source Han Sans CN Bold"/>
                <a:ea typeface="Source Han Sans CN Bold"/>
                <a:cs typeface="Source Han Sans CN Bold"/>
              </a:rPr>
              <a:t>国际收支平衡表</a:t>
            </a:r>
            <a:endParaRPr kumimoji="1" lang="zh-CN" altLang="en-US"/>
          </a:p>
        </p:txBody>
      </p:sp>
      <p:sp>
        <p:nvSpPr>
          <p:cNvPr id="15" name="标题 1"/>
          <p:cNvSpPr txBox="1"/>
          <p:nvPr/>
        </p:nvSpPr>
        <p:spPr>
          <a:xfrm rot="0" flipH="0" flipV="0">
            <a:off x="7431100" y="4143656"/>
            <a:ext cx="3495869" cy="1730785"/>
          </a:xfrm>
          <a:prstGeom prst="rect">
            <a:avLst/>
          </a:prstGeom>
          <a:noFill/>
          <a:ln>
            <a:noFill/>
          </a:ln>
        </p:spPr>
        <p:txBody>
          <a:bodyPr vert="horz" wrap="square" lIns="0" tIns="0" rIns="0" bIns="0" rtlCol="0" anchor="t"/>
          <a:lstStyle/>
          <a:p>
            <a:pPr algn="l">
              <a:lnSpc>
                <a:spcPct val="130000"/>
              </a:lnSpc>
            </a:pPr>
            <a:r>
              <a:rPr kumimoji="1" lang="en-US" altLang="zh-CN" sz="1096">
                <a:ln w="12700">
                  <a:noFill/>
                </a:ln>
                <a:solidFill>
                  <a:srgbClr val="404040">
                    <a:alpha val="100000"/>
                  </a:srgbClr>
                </a:solidFill>
                <a:latin typeface="Source Han Sans"/>
                <a:ea typeface="Source Han Sans"/>
                <a:cs typeface="Source Han Sans"/>
              </a:rPr>
              <a:t>国际收支平衡表是记录一国与世界其他国家之间经济交易的统计报表，包括经常账户、资本与金融账户和储备资产等项目。经常账户反映贸易和劳务收支等经常性交易；资本与金融账户记录资本转移和金融资产交易；储备资产则反映一国外汇储备、特别提款权等的变化。
国际收支平衡表是分析一国国际经济状况的重要工具，通过国际收支平衡表，可以了解一国的贸易状况、资本流动情况和国际竞争力，为制定对外经济政策和进行宏观经济调控提供依据。</a:t>
            </a:r>
            <a:endParaRPr kumimoji="1" lang="zh-CN" altLang="en-US"/>
          </a:p>
        </p:txBody>
      </p:sp>
      <p:sp>
        <p:nvSpPr>
          <p:cNvPr id="16" name="标题 1"/>
          <p:cNvSpPr txBox="1"/>
          <p:nvPr/>
        </p:nvSpPr>
        <p:spPr>
          <a:xfrm rot="0" flipH="0" flipV="0">
            <a:off x="10741229" y="3482014"/>
            <a:ext cx="494605" cy="459487"/>
          </a:xfrm>
          <a:prstGeom prst="rect">
            <a:avLst/>
          </a:prstGeom>
          <a:noFill/>
          <a:ln>
            <a:noFill/>
          </a:ln>
        </p:spPr>
        <p:txBody>
          <a:bodyPr vert="horz" wrap="square" lIns="0" tIns="0" rIns="0" bIns="0" rtlCol="0" anchor="b"/>
          <a:lstStyle/>
          <a:p>
            <a:pPr algn="ctr">
              <a:lnSpc>
                <a:spcPct val="110000"/>
              </a:lnSpc>
            </a:pPr>
            <a:r>
              <a:rPr kumimoji="1" lang="en-US" altLang="zh-CN" sz="2400">
                <a:ln w="12700">
                  <a:noFill/>
                </a:ln>
                <a:solidFill>
                  <a:srgbClr val="5B9BD5">
                    <a:alpha val="100000"/>
                  </a:srgbClr>
                </a:solidFill>
                <a:latin typeface="OPPOSans H"/>
                <a:ea typeface="OPPOSans H"/>
                <a:cs typeface="OPPOSans H"/>
              </a:rPr>
              <a:t>02</a:t>
            </a:r>
            <a:endParaRPr kumimoji="1" lang="zh-CN" altLang="en-US"/>
          </a:p>
        </p:txBody>
      </p:sp>
      <p:sp>
        <p:nvSpPr>
          <p:cNvPr id="17" name="标题 1"/>
          <p:cNvSpPr txBox="1"/>
          <p:nvPr/>
        </p:nvSpPr>
        <p:spPr>
          <a:xfrm rot="0" flipH="1" flipV="0">
            <a:off x="0" y="0"/>
            <a:ext cx="1008000" cy="1008000"/>
          </a:xfrm>
          <a:custGeom>
            <a:avLst/>
            <a:gdLst>
              <a:gd name="connsiteX0" fmla="*/ 1008000 w 1008000"/>
              <a:gd name="connsiteY0" fmla="*/ 0 h 1008000"/>
              <a:gd name="connsiteX1" fmla="*/ 870392 w 1008000"/>
              <a:gd name="connsiteY1" fmla="*/ 0 h 1008000"/>
              <a:gd name="connsiteX2" fmla="*/ 713360 w 1008000"/>
              <a:gd name="connsiteY2" fmla="*/ 0 h 1008000"/>
              <a:gd name="connsiteX3" fmla="*/ 48404 w 1008000"/>
              <a:gd name="connsiteY3" fmla="*/ 0 h 1008000"/>
              <a:gd name="connsiteX4" fmla="*/ 14261 w 1008000"/>
              <a:gd name="connsiteY4" fmla="*/ 82628 h 1008000"/>
              <a:gd name="connsiteX5" fmla="*/ 765717 w 1008000"/>
              <a:gd name="connsiteY5" fmla="*/ 836017 h 1008000"/>
              <a:gd name="connsiteX6" fmla="*/ 772508 w 1008000"/>
              <a:gd name="connsiteY6" fmla="*/ 841197 h 1008000"/>
              <a:gd name="connsiteX7" fmla="*/ 776419 w 1008000"/>
              <a:gd name="connsiteY7" fmla="*/ 844157 h 1008000"/>
              <a:gd name="connsiteX8" fmla="*/ 925586 w 1008000"/>
              <a:gd name="connsiteY8" fmla="*/ 993725 h 1008000"/>
              <a:gd name="connsiteX9" fmla="*/ 1008000 w 1008000"/>
              <a:gd name="connsiteY9" fmla="*/ 959508 h 1008000"/>
              <a:gd name="connsiteX10" fmla="*/ 1008000 w 1008000"/>
              <a:gd name="connsiteY10" fmla="*/ 294640 h 1008000"/>
              <a:gd name="connsiteX11" fmla="*/ 1008000 w 1008000"/>
              <a:gd name="connsiteY11" fmla="*/ 137994 h 1008000"/>
            </a:gdLst>
            <a:rect l="l" t="t" r="r" b="b"/>
            <a:pathLst>
              <a:path w="1008000" h="1008000">
                <a:moveTo>
                  <a:pt x="1008000" y="0"/>
                </a:moveTo>
                <a:lnTo>
                  <a:pt x="870392" y="0"/>
                </a:lnTo>
                <a:lnTo>
                  <a:pt x="713360" y="0"/>
                </a:lnTo>
                <a:lnTo>
                  <a:pt x="48404" y="0"/>
                </a:lnTo>
                <a:cubicBezTo>
                  <a:pt x="5389" y="0"/>
                  <a:pt x="-16207" y="52140"/>
                  <a:pt x="14261" y="82628"/>
                </a:cubicBezTo>
                <a:lnTo>
                  <a:pt x="765717" y="836017"/>
                </a:lnTo>
                <a:cubicBezTo>
                  <a:pt x="767729" y="838052"/>
                  <a:pt x="770016" y="839795"/>
                  <a:pt x="772508" y="841197"/>
                </a:cubicBezTo>
                <a:cubicBezTo>
                  <a:pt x="773944" y="841993"/>
                  <a:pt x="775262" y="842990"/>
                  <a:pt x="776419" y="844157"/>
                </a:cubicBezTo>
                <a:lnTo>
                  <a:pt x="925586" y="993725"/>
                </a:lnTo>
                <a:cubicBezTo>
                  <a:pt x="955995" y="1024227"/>
                  <a:pt x="1008000" y="1002605"/>
                  <a:pt x="1008000" y="959508"/>
                </a:cubicBezTo>
                <a:lnTo>
                  <a:pt x="1008000" y="294640"/>
                </a:lnTo>
                <a:lnTo>
                  <a:pt x="1008000" y="137994"/>
                </a:lnTo>
                <a:close/>
              </a:path>
            </a:pathLst>
          </a:custGeom>
          <a:solidFill>
            <a:schemeClr val="accent1"/>
          </a:solidFill>
          <a:ln w="3584" cap="flat">
            <a:noFill/>
            <a:miter/>
          </a:ln>
          <a:effectLst>
            <a:outerShdw dist="190500" blurRad="317500" dir="8100000" sx="100000" sy="100000" kx="0" ky="0" algn="tr" rotWithShape="0">
              <a:schemeClr val="tx1">
                <a:lumMod val="50000"/>
                <a:lumOff val="50000"/>
                <a:alpha val="30000"/>
              </a:schemeClr>
            </a:outerShdw>
          </a:effectLst>
        </p:spPr>
        <p:txBody>
          <a:bodyPr vert="horz" wrap="square" lIns="91440" tIns="45720" rIns="91440" bIns="45720" rtlCol="0" anchor="ctr"/>
          <a:lstStyle/>
          <a:p>
            <a:pPr algn="l">
              <a:lnSpc>
                <a:spcPct val="110000"/>
              </a:lnSpc>
            </a:pPr>
            <a:endParaRPr kumimoji="1" lang="zh-CN" altLang="en-US"/>
          </a:p>
        </p:txBody>
      </p:sp>
      <p:sp>
        <p:nvSpPr>
          <p:cNvPr id="18" name="标题 1"/>
          <p:cNvSpPr txBox="1"/>
          <p:nvPr/>
        </p:nvSpPr>
        <p:spPr>
          <a:xfrm rot="0" flipH="0" flipV="0">
            <a:off x="855292" y="420464"/>
            <a:ext cx="10567087" cy="432000"/>
          </a:xfrm>
          <a:prstGeom prst="rect">
            <a:avLst/>
          </a:prstGeom>
          <a:noFill/>
          <a:ln>
            <a:noFill/>
          </a:ln>
        </p:spPr>
        <p:txBody>
          <a:bodyPr vert="horz" wrap="square" lIns="0" tIns="0" rIns="0" bIns="0" rtlCol="0" anchor="ctr"/>
          <a:lstStyle/>
          <a:p>
            <a:pPr algn="l">
              <a:lnSpc>
                <a:spcPct val="120000"/>
              </a:lnSpc>
            </a:pPr>
            <a:r>
              <a:rPr kumimoji="1" lang="en-US" altLang="zh-CN" sz="3200">
                <a:ln w="12700">
                  <a:noFill/>
                </a:ln>
                <a:solidFill>
                  <a:srgbClr val="262626">
                    <a:alpha val="100000"/>
                  </a:srgbClr>
                </a:solidFill>
                <a:latin typeface="Source Han Sans CN Bold"/>
                <a:ea typeface="Source Han Sans CN Bold"/>
                <a:cs typeface="Source Han Sans CN Bold"/>
              </a:rPr>
              <a:t>国际收支与国际金融机构</a:t>
            </a:r>
            <a:endParaRPr kumimoji="1" lang="zh-CN" altLang="en-US"/>
          </a:p>
        </p:txBody>
      </p:sp>
    </p:spTree>
  </p:cSld>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
          <p:cNvPicPr>
            <a:picLocks noChangeAspect="1"/>
          </p:cNvPicPr>
          <p:nvPr/>
        </p:nvPicPr>
        <p:blipFill>
          <a:blip r:embed="rId2">
            <a:alphaModFix amt="70000"/>
          </a:blip>
          <a:srcRect l="0" t="7812" r="0" b="7812"/>
          <a:stretch>
            <a:fillRect/>
          </a:stretch>
        </p:blipFill>
        <p:spPr>
          <a:xfrm rot="0" flipH="0" flipV="0">
            <a:off x="0" y="0"/>
            <a:ext cx="12192000" cy="6858000"/>
          </a:xfrm>
          <a:prstGeom prst="rect">
            <a:avLst/>
          </a:prstGeom>
          <a:noFill/>
          <a:ln>
            <a:noFill/>
          </a:ln>
        </p:spPr>
      </p:pic>
      <p:sp>
        <p:nvSpPr>
          <p:cNvPr id="3" name="标题 1"/>
          <p:cNvSpPr txBox="1"/>
          <p:nvPr/>
        </p:nvSpPr>
        <p:spPr>
          <a:xfrm rot="0" flipH="0" flipV="0">
            <a:off x="0" y="0"/>
            <a:ext cx="12192000" cy="6858000"/>
          </a:xfrm>
          <a:prstGeom prst="rect">
            <a:avLst/>
          </a:prstGeom>
          <a:solidFill>
            <a:schemeClr val="bg1">
              <a:alpha val="9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1" y="103928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5" name="标题 1"/>
          <p:cNvSpPr txBox="1"/>
          <p:nvPr/>
        </p:nvSpPr>
        <p:spPr>
          <a:xfrm rot="0" flipH="0" flipV="0">
            <a:off x="-1" y="109881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6" name="标题 1"/>
          <p:cNvSpPr txBox="1"/>
          <p:nvPr/>
        </p:nvSpPr>
        <p:spPr>
          <a:xfrm rot="0" flipH="0" flipV="0">
            <a:off x="672754" y="648586"/>
            <a:ext cx="2676069" cy="332310"/>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lumMod val="50000"/>
            </a:schemeClr>
          </a:solidFill>
          <a:ln w="9525" cap="flat">
            <a:noFill/>
            <a:miter/>
          </a:ln>
        </p:spPr>
        <p:txBody>
          <a:bodyPr vert="horz" wrap="square" lIns="0" tIns="0" rIns="0" bIns="0" rtlCol="0" anchor="ctr"/>
          <a:lstStyle/>
          <a:p>
            <a:pPr algn="l">
              <a:lnSpc>
                <a:spcPct val="110000"/>
              </a:lnSpc>
            </a:pPr>
            <a:endParaRPr kumimoji="1" lang="zh-CN" altLang="en-US"/>
          </a:p>
        </p:txBody>
      </p:sp>
      <p:sp>
        <p:nvSpPr>
          <p:cNvPr id="7" name="标题 1"/>
          <p:cNvSpPr txBox="1"/>
          <p:nvPr/>
        </p:nvSpPr>
        <p:spPr>
          <a:xfrm rot="0" flipH="0" flipV="0">
            <a:off x="-2" y="633028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8" name="标题 1"/>
          <p:cNvSpPr txBox="1"/>
          <p:nvPr/>
        </p:nvSpPr>
        <p:spPr>
          <a:xfrm rot="0" flipH="0" flipV="0">
            <a:off x="-2" y="638981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9" name="标题 1"/>
          <p:cNvSpPr txBox="1"/>
          <p:nvPr/>
        </p:nvSpPr>
        <p:spPr>
          <a:xfrm rot="0" flipH="0" flipV="0">
            <a:off x="672754" y="1431562"/>
            <a:ext cx="2865962" cy="1021476"/>
          </a:xfrm>
          <a:prstGeom prst="rect">
            <a:avLst/>
          </a:prstGeom>
          <a:noFill/>
          <a:ln>
            <a:noFill/>
          </a:ln>
        </p:spPr>
        <p:txBody>
          <a:bodyPr vert="horz" wrap="square" lIns="0" tIns="0" rIns="0" bIns="0" rtlCol="0" anchor="t"/>
          <a:lstStyle/>
          <a:p>
            <a:pPr algn="l">
              <a:lnSpc>
                <a:spcPct val="110000"/>
              </a:lnSpc>
            </a:pPr>
            <a:r>
              <a:rPr kumimoji="1" lang="en-US" altLang="zh-CN" sz="8000">
                <a:ln w="12700">
                  <a:noFill/>
                </a:ln>
                <a:gradFill>
                  <a:gsLst>
                    <a:gs pos="30000">
                      <a:srgbClr val="1F4E79">
                        <a:alpha val="0"/>
                      </a:srgbClr>
                    </a:gs>
                    <a:gs pos="100000">
                      <a:srgbClr val="1F4E79">
                        <a:alpha val="22000"/>
                      </a:srgbClr>
                    </a:gs>
                  </a:gsLst>
                  <a:lin ang="16200000" scaled="0"/>
                </a:gradFill>
                <a:latin typeface="Source Han Sans CN Bold"/>
                <a:ea typeface="Source Han Sans CN Bold"/>
                <a:cs typeface="Source Han Sans CN Bold"/>
              </a:rPr>
              <a:t>20XX</a:t>
            </a:r>
            <a:endParaRPr kumimoji="1" lang="zh-CN" altLang="en-US"/>
          </a:p>
        </p:txBody>
      </p:sp>
      <p:sp>
        <p:nvSpPr>
          <p:cNvPr id="10" name="标题 1"/>
          <p:cNvSpPr txBox="1"/>
          <p:nvPr/>
        </p:nvSpPr>
        <p:spPr>
          <a:xfrm rot="0" flipH="0" flipV="0">
            <a:off x="7567845" y="1"/>
            <a:ext cx="4636508" cy="2394553"/>
          </a:xfrm>
          <a:custGeom>
            <a:avLst/>
            <a:gdLst>
              <a:gd name="connsiteX0" fmla="*/ 0 w 4636508"/>
              <a:gd name="connsiteY0" fmla="*/ 0 h 2394553"/>
              <a:gd name="connsiteX1" fmla="*/ 4636508 w 4636508"/>
              <a:gd name="connsiteY1" fmla="*/ 0 h 2394553"/>
              <a:gd name="connsiteX2" fmla="*/ 4636508 w 4636508"/>
              <a:gd name="connsiteY2" fmla="*/ 1079778 h 2394553"/>
              <a:gd name="connsiteX3" fmla="*/ 4534501 w 4636508"/>
              <a:gd name="connsiteY3" fmla="*/ 1254559 h 2394553"/>
              <a:gd name="connsiteX4" fmla="*/ 2474729 w 4636508"/>
              <a:gd name="connsiteY4" fmla="*/ 2394553 h 2394553"/>
              <a:gd name="connsiteX5" fmla="*/ 3554 w 4636508"/>
              <a:gd name="connsiteY5" fmla="*/ 73259 h 2394553"/>
            </a:gdLst>
            <a:rect l="l" t="t" r="r" b="b"/>
            <a:pathLst>
              <a:path w="4636508" h="2394553">
                <a:moveTo>
                  <a:pt x="0" y="0"/>
                </a:moveTo>
                <a:lnTo>
                  <a:pt x="4636508" y="0"/>
                </a:lnTo>
                <a:lnTo>
                  <a:pt x="4636508" y="1079778"/>
                </a:lnTo>
                <a:lnTo>
                  <a:pt x="4534501" y="1254559"/>
                </a:lnTo>
                <a:cubicBezTo>
                  <a:pt x="4088108" y="1942350"/>
                  <a:pt x="3332151" y="2394553"/>
                  <a:pt x="2474729" y="2394553"/>
                </a:cubicBezTo>
                <a:cubicBezTo>
                  <a:pt x="1188596" y="2394553"/>
                  <a:pt x="130760" y="1377095"/>
                  <a:pt x="3554" y="73259"/>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7621065" y="0"/>
            <a:ext cx="4583288" cy="2343426"/>
          </a:xfrm>
          <a:custGeom>
            <a:avLst/>
            <a:gdLst>
              <a:gd name="connsiteX0" fmla="*/ 0 w 4583288"/>
              <a:gd name="connsiteY0" fmla="*/ 0 h 2343426"/>
              <a:gd name="connsiteX1" fmla="*/ 4583288 w 4583288"/>
              <a:gd name="connsiteY1" fmla="*/ 0 h 2343426"/>
              <a:gd name="connsiteX2" fmla="*/ 4583288 w 4583288"/>
              <a:gd name="connsiteY2" fmla="*/ 980979 h 2343426"/>
              <a:gd name="connsiteX3" fmla="*/ 4566618 w 4583288"/>
              <a:gd name="connsiteY3" fmla="*/ 1017001 h 2343426"/>
              <a:gd name="connsiteX4" fmla="*/ 2425612 w 4583288"/>
              <a:gd name="connsiteY4" fmla="*/ 2343426 h 2343426"/>
              <a:gd name="connsiteX5" fmla="*/ 3300 w 4583288"/>
              <a:gd name="connsiteY5" fmla="*/ 68032 h 2343426"/>
            </a:gdLst>
            <a:rect l="l" t="t" r="r" b="b"/>
            <a:pathLst>
              <a:path w="4583288" h="2343426">
                <a:moveTo>
                  <a:pt x="0" y="0"/>
                </a:moveTo>
                <a:lnTo>
                  <a:pt x="4583288" y="0"/>
                </a:lnTo>
                <a:lnTo>
                  <a:pt x="4583288" y="980979"/>
                </a:lnTo>
                <a:lnTo>
                  <a:pt x="4566618" y="1017001"/>
                </a:lnTo>
                <a:cubicBezTo>
                  <a:pt x="4154296" y="1807079"/>
                  <a:pt x="3350127" y="2343426"/>
                  <a:pt x="2425612" y="2343426"/>
                </a:cubicBezTo>
                <a:cubicBezTo>
                  <a:pt x="1164910" y="2343426"/>
                  <a:pt x="127991" y="1346087"/>
                  <a:pt x="3300" y="68032"/>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7567845" y="4463448"/>
            <a:ext cx="4636508" cy="2394552"/>
          </a:xfrm>
          <a:custGeom>
            <a:avLst/>
            <a:gdLst>
              <a:gd name="connsiteX0" fmla="*/ 2474729 w 4636508"/>
              <a:gd name="connsiteY0" fmla="*/ 0 h 2394552"/>
              <a:gd name="connsiteX1" fmla="*/ 4534501 w 4636508"/>
              <a:gd name="connsiteY1" fmla="*/ 1139995 h 2394552"/>
              <a:gd name="connsiteX2" fmla="*/ 4636508 w 4636508"/>
              <a:gd name="connsiteY2" fmla="*/ 1314776 h 2394552"/>
              <a:gd name="connsiteX3" fmla="*/ 4636508 w 4636508"/>
              <a:gd name="connsiteY3" fmla="*/ 2394552 h 2394552"/>
              <a:gd name="connsiteX4" fmla="*/ 0 w 4636508"/>
              <a:gd name="connsiteY4" fmla="*/ 2394552 h 2394552"/>
              <a:gd name="connsiteX5" fmla="*/ 3554 w 4636508"/>
              <a:gd name="connsiteY5" fmla="*/ 2321294 h 2394552"/>
              <a:gd name="connsiteX6" fmla="*/ 2474729 w 4636508"/>
              <a:gd name="connsiteY6" fmla="*/ 0 h 2394552"/>
            </a:gdLst>
            <a:rect l="l" t="t" r="r" b="b"/>
            <a:pathLst>
              <a:path w="4636508" h="2394552">
                <a:moveTo>
                  <a:pt x="2474729" y="0"/>
                </a:moveTo>
                <a:cubicBezTo>
                  <a:pt x="3332151" y="0"/>
                  <a:pt x="4088108" y="452204"/>
                  <a:pt x="4534501" y="1139995"/>
                </a:cubicBezTo>
                <a:lnTo>
                  <a:pt x="4636508" y="1314776"/>
                </a:lnTo>
                <a:lnTo>
                  <a:pt x="4636508" y="2394552"/>
                </a:lnTo>
                <a:lnTo>
                  <a:pt x="0" y="2394552"/>
                </a:lnTo>
                <a:lnTo>
                  <a:pt x="3554" y="2321294"/>
                </a:lnTo>
                <a:cubicBezTo>
                  <a:pt x="130760" y="1017458"/>
                  <a:pt x="1188596" y="0"/>
                  <a:pt x="2474729" y="0"/>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7616963" y="4514576"/>
            <a:ext cx="4587391" cy="2343425"/>
          </a:xfrm>
          <a:custGeom>
            <a:avLst/>
            <a:gdLst>
              <a:gd name="connsiteX0" fmla="*/ 2425612 w 4587391"/>
              <a:gd name="connsiteY0" fmla="*/ 0 h 2343425"/>
              <a:gd name="connsiteX1" fmla="*/ 4566618 w 4587391"/>
              <a:gd name="connsiteY1" fmla="*/ 1326426 h 2343425"/>
              <a:gd name="connsiteX2" fmla="*/ 4587391 w 4587391"/>
              <a:gd name="connsiteY2" fmla="*/ 1371313 h 2343425"/>
              <a:gd name="connsiteX3" fmla="*/ 4587391 w 4587391"/>
              <a:gd name="connsiteY3" fmla="*/ 2343425 h 2343425"/>
              <a:gd name="connsiteX4" fmla="*/ 0 w 4587391"/>
              <a:gd name="connsiteY4" fmla="*/ 2343425 h 2343425"/>
              <a:gd name="connsiteX5" fmla="*/ 3300 w 4587391"/>
              <a:gd name="connsiteY5" fmla="*/ 2275395 h 2343425"/>
              <a:gd name="connsiteX6" fmla="*/ 2425612 w 4587391"/>
              <a:gd name="connsiteY6" fmla="*/ 0 h 2343425"/>
            </a:gdLst>
            <a:rect l="l" t="t" r="r" b="b"/>
            <a:pathLst>
              <a:path w="4587391" h="2343425">
                <a:moveTo>
                  <a:pt x="2425612" y="0"/>
                </a:moveTo>
                <a:cubicBezTo>
                  <a:pt x="3350127" y="0"/>
                  <a:pt x="4154297" y="536347"/>
                  <a:pt x="4566618" y="1326426"/>
                </a:cubicBezTo>
                <a:lnTo>
                  <a:pt x="4587391" y="1371313"/>
                </a:lnTo>
                <a:lnTo>
                  <a:pt x="4587391" y="2343425"/>
                </a:lnTo>
                <a:lnTo>
                  <a:pt x="0" y="2343425"/>
                </a:lnTo>
                <a:lnTo>
                  <a:pt x="3300" y="2275395"/>
                </a:lnTo>
                <a:cubicBezTo>
                  <a:pt x="127991" y="997339"/>
                  <a:pt x="1164910" y="0"/>
                  <a:pt x="2425612" y="0"/>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8080717" y="1463041"/>
            <a:ext cx="3931920" cy="3931920"/>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0" flipH="0" flipV="0">
            <a:off x="7699654" y="6330283"/>
            <a:ext cx="3261600" cy="36000"/>
          </a:xfrm>
          <a:custGeom>
            <a:avLst/>
            <a:gdLst>
              <a:gd name="connsiteX0" fmla="*/ 8892 w 4478362"/>
              <a:gd name="connsiteY0" fmla="*/ 0 h 36000"/>
              <a:gd name="connsiteX1" fmla="*/ 4478362 w 4478362"/>
              <a:gd name="connsiteY1" fmla="*/ 0 h 36000"/>
              <a:gd name="connsiteX2" fmla="*/ 4478362 w 4478362"/>
              <a:gd name="connsiteY2" fmla="*/ 36000 h 36000"/>
              <a:gd name="connsiteX3" fmla="*/ 0 w 4478362"/>
              <a:gd name="connsiteY3" fmla="*/ 36000 h 36000"/>
            </a:gdLst>
            <a:rect l="l" t="t" r="r" b="b"/>
            <a:pathLst>
              <a:path w="4478362" h="36000">
                <a:moveTo>
                  <a:pt x="8892" y="0"/>
                </a:moveTo>
                <a:lnTo>
                  <a:pt x="4478362" y="0"/>
                </a:lnTo>
                <a:lnTo>
                  <a:pt x="4478362"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6" name="标题 1"/>
          <p:cNvSpPr txBox="1"/>
          <p:nvPr/>
        </p:nvSpPr>
        <p:spPr>
          <a:xfrm rot="0" flipH="0" flipV="0">
            <a:off x="7684950" y="6389813"/>
            <a:ext cx="3276000" cy="36000"/>
          </a:xfrm>
          <a:custGeom>
            <a:avLst/>
            <a:gdLst>
              <a:gd name="connsiteX0" fmla="*/ 8893 w 4493067"/>
              <a:gd name="connsiteY0" fmla="*/ 0 h 36000"/>
              <a:gd name="connsiteX1" fmla="*/ 4493067 w 4493067"/>
              <a:gd name="connsiteY1" fmla="*/ 0 h 36000"/>
              <a:gd name="connsiteX2" fmla="*/ 4493067 w 4493067"/>
              <a:gd name="connsiteY2" fmla="*/ 36000 h 36000"/>
              <a:gd name="connsiteX3" fmla="*/ 0 w 4493067"/>
              <a:gd name="connsiteY3" fmla="*/ 36000 h 36000"/>
            </a:gdLst>
            <a:rect l="l" t="t" r="r" b="b"/>
            <a:pathLst>
              <a:path w="4493067" h="36000">
                <a:moveTo>
                  <a:pt x="8893" y="0"/>
                </a:moveTo>
                <a:lnTo>
                  <a:pt x="4493067" y="0"/>
                </a:lnTo>
                <a:lnTo>
                  <a:pt x="4493067"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7" name="标题 1"/>
          <p:cNvSpPr txBox="1"/>
          <p:nvPr/>
        </p:nvSpPr>
        <p:spPr>
          <a:xfrm rot="0" flipH="0" flipV="0">
            <a:off x="11038209"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8" name="标题 1"/>
          <p:cNvSpPr txBox="1"/>
          <p:nvPr/>
        </p:nvSpPr>
        <p:spPr>
          <a:xfrm rot="0" flipH="0" flipV="0">
            <a:off x="11260870" y="6293430"/>
            <a:ext cx="145706" cy="145706"/>
          </a:xfrm>
          <a:prstGeom prst="ellipse">
            <a:avLst/>
          </a:prstGeom>
          <a:no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rot="0" flipH="0" flipV="0">
            <a:off x="11481020"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rot="0" flipH="0" flipV="0">
            <a:off x="660401" y="4999081"/>
            <a:ext cx="2355548" cy="451422"/>
          </a:xfrm>
          <a:prstGeom prst="roundRect">
            <a:avLst>
              <a:gd name="adj" fmla="val 50000"/>
            </a:avLst>
          </a:prstGeom>
          <a:gradFill>
            <a:gsLst>
              <a:gs pos="0">
                <a:schemeClr val="accent1">
                  <a:lumMod val="50000"/>
                </a:schemeClr>
              </a:gs>
              <a:gs pos="100000">
                <a:schemeClr val="accent1">
                  <a:lumMod val="75000"/>
                </a:schemeClr>
              </a:gs>
            </a:gsLst>
            <a:lin ang="0" scaled="0"/>
          </a:gradFill>
          <a:ln w="6350" cap="sq">
            <a:solidFill>
              <a:schemeClr val="accent1">
                <a:lumMod val="75000"/>
              </a:schemeClr>
            </a:solidFill>
            <a:miter/>
          </a:ln>
          <a:effectLst>
            <a:outerShdw dist="0" blurRad="254000" dir="0" sx="100000" sy="100000" kx="0" ky="0" algn="ctr" rotWithShape="0">
              <a:schemeClr val="accent1">
                <a:lumMod val="7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rot="0" flipH="0" flipV="0">
            <a:off x="1955931" y="4999081"/>
            <a:ext cx="1443339" cy="451422"/>
          </a:xfrm>
          <a:prstGeom prst="roundRect">
            <a:avLst>
              <a:gd name="adj" fmla="val 50000"/>
            </a:avLst>
          </a:prstGeom>
          <a:solidFill>
            <a:schemeClr val="accent1">
              <a:lumMod val="20000"/>
              <a:lumOff val="80000"/>
            </a:schemeClr>
          </a:solidFill>
          <a:ln w="6350" cap="sq">
            <a:solidFill>
              <a:schemeClr val="accent1">
                <a:lumMod val="7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rot="0" flipH="0" flipV="0">
            <a:off x="925007" y="5074902"/>
            <a:ext cx="859536" cy="291825"/>
          </a:xfrm>
          <a:prstGeom prst="rect">
            <a:avLst/>
          </a:prstGeom>
          <a:noFill/>
          <a:ln>
            <a:noFill/>
          </a:ln>
        </p:spPr>
        <p:txBody>
          <a:bodyPr vert="horz" wrap="square" lIns="0" tIns="0" rIns="0" bIns="0" rtlCol="0" anchor="t"/>
          <a:lstStyle/>
          <a:p>
            <a:pPr algn="ctr">
              <a:lnSpc>
                <a:spcPct val="110000"/>
              </a:lnSpc>
            </a:pPr>
            <a:r>
              <a:rPr kumimoji="1" lang="en-US" altLang="zh-CN" sz="2000">
                <a:ln w="12700">
                  <a:noFill/>
                </a:ln>
                <a:solidFill>
                  <a:srgbClr val="FFFFFF">
                    <a:alpha val="100000"/>
                  </a:srgbClr>
                </a:solidFill>
                <a:latin typeface="Source Han Sans CN Bold"/>
                <a:ea typeface="Source Han Sans CN Bold"/>
                <a:cs typeface="Source Han Sans CN Bold"/>
              </a:rPr>
              <a:t>汇报人</a:t>
            </a:r>
            <a:endParaRPr kumimoji="1" lang="zh-CN" altLang="en-US"/>
          </a:p>
        </p:txBody>
      </p:sp>
      <p:sp>
        <p:nvSpPr>
          <p:cNvPr id="23" name="标题 1"/>
          <p:cNvSpPr txBox="1"/>
          <p:nvPr/>
        </p:nvSpPr>
        <p:spPr>
          <a:xfrm rot="0" flipH="0" flipV="0">
            <a:off x="2128029" y="5076767"/>
            <a:ext cx="1096942" cy="291826"/>
          </a:xfrm>
          <a:prstGeom prst="rect">
            <a:avLst/>
          </a:prstGeom>
          <a:noFill/>
          <a:ln>
            <a:noFill/>
          </a:ln>
        </p:spPr>
        <p:txBody>
          <a:bodyPr vert="horz" wrap="square" lIns="0" tIns="0" rIns="0" bIns="0" rtlCol="0" anchor="t"/>
          <a:lstStyle/>
          <a:p>
            <a:pPr algn="ctr">
              <a:lnSpc>
                <a:spcPct val="110000"/>
              </a:lnSpc>
            </a:pPr>
            <a:r>
              <a:rPr kumimoji="1" lang="en-US" altLang="zh-CN" sz="2000">
                <a:ln w="12700">
                  <a:noFill/>
                </a:ln>
                <a:solidFill>
                  <a:srgbClr val="2E75B6">
                    <a:alpha val="100000"/>
                  </a:srgbClr>
                </a:solidFill>
                <a:latin typeface="Source Han Sans"/>
                <a:ea typeface="Source Han Sans"/>
                <a:cs typeface="Source Han Sans"/>
              </a:rPr>
              <a:t>AiPPT</a:t>
            </a:r>
            <a:endParaRPr kumimoji="1" lang="zh-CN" altLang="en-US"/>
          </a:p>
        </p:txBody>
      </p:sp>
      <p:sp>
        <p:nvSpPr>
          <p:cNvPr id="24" name="标题 1"/>
          <p:cNvSpPr txBox="1"/>
          <p:nvPr/>
        </p:nvSpPr>
        <p:spPr>
          <a:xfrm rot="0" flipH="0" flipV="0">
            <a:off x="3725899" y="4999081"/>
            <a:ext cx="2355548" cy="451422"/>
          </a:xfrm>
          <a:prstGeom prst="roundRect">
            <a:avLst>
              <a:gd name="adj" fmla="val 50000"/>
            </a:avLst>
          </a:prstGeom>
          <a:gradFill>
            <a:gsLst>
              <a:gs pos="0">
                <a:schemeClr val="accent1">
                  <a:lumMod val="50000"/>
                </a:schemeClr>
              </a:gs>
              <a:gs pos="100000">
                <a:schemeClr val="accent1">
                  <a:lumMod val="75000"/>
                </a:schemeClr>
              </a:gs>
            </a:gsLst>
            <a:lin ang="0" scaled="0"/>
          </a:gradFill>
          <a:ln w="6350" cap="sq">
            <a:solidFill>
              <a:schemeClr val="accent1">
                <a:lumMod val="75000"/>
              </a:schemeClr>
            </a:solidFill>
            <a:miter/>
          </a:ln>
          <a:effectLst>
            <a:outerShdw dist="0" blurRad="254000" dir="0" sx="100000" sy="100000" kx="0" ky="0" algn="ctr" rotWithShape="0">
              <a:schemeClr val="accent1">
                <a:lumMod val="75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rot="0" flipH="0" flipV="0">
            <a:off x="5021429" y="4999081"/>
            <a:ext cx="1443339" cy="451422"/>
          </a:xfrm>
          <a:prstGeom prst="roundRect">
            <a:avLst>
              <a:gd name="adj" fmla="val 50000"/>
            </a:avLst>
          </a:prstGeom>
          <a:solidFill>
            <a:schemeClr val="accent1">
              <a:lumMod val="20000"/>
              <a:lumOff val="80000"/>
            </a:schemeClr>
          </a:solidFill>
          <a:ln w="6350" cap="sq">
            <a:solidFill>
              <a:schemeClr val="accent1">
                <a:lumMod val="75000"/>
              </a:schemeClr>
            </a:solidFill>
            <a:miter/>
          </a:ln>
        </p:spPr>
        <p:txBody>
          <a:bodyPr vert="horz" wrap="square" lIns="91440" tIns="45720" rIns="91440" bIns="45720" rtlCol="0" anchor="ctr"/>
          <a:lstStyle/>
          <a:p>
            <a:pPr algn="ctr">
              <a:lnSpc>
                <a:spcPct val="110000"/>
              </a:lnSpc>
            </a:pPr>
            <a:endParaRPr kumimoji="1" lang="zh-CN" altLang="en-US"/>
          </a:p>
        </p:txBody>
      </p:sp>
      <p:sp>
        <p:nvSpPr>
          <p:cNvPr id="26" name="标题 1"/>
          <p:cNvSpPr txBox="1"/>
          <p:nvPr/>
        </p:nvSpPr>
        <p:spPr>
          <a:xfrm rot="0" flipH="0" flipV="0">
            <a:off x="3868193" y="5074902"/>
            <a:ext cx="1096941" cy="291825"/>
          </a:xfrm>
          <a:prstGeom prst="rect">
            <a:avLst/>
          </a:prstGeom>
          <a:noFill/>
          <a:ln>
            <a:noFill/>
          </a:ln>
        </p:spPr>
        <p:txBody>
          <a:bodyPr vert="horz" wrap="square" lIns="0" tIns="0" rIns="0" bIns="0" rtlCol="0" anchor="t"/>
          <a:lstStyle/>
          <a:p>
            <a:pPr algn="ctr">
              <a:lnSpc>
                <a:spcPct val="110000"/>
              </a:lnSpc>
            </a:pPr>
            <a:r>
              <a:rPr kumimoji="1" lang="en-US" altLang="zh-CN" sz="2000">
                <a:ln w="12700">
                  <a:noFill/>
                </a:ln>
                <a:solidFill>
                  <a:srgbClr val="FFFFFF">
                    <a:alpha val="100000"/>
                  </a:srgbClr>
                </a:solidFill>
                <a:latin typeface="Source Han Sans CN Bold"/>
                <a:ea typeface="Source Han Sans CN Bold"/>
                <a:cs typeface="Source Han Sans CN Bold"/>
              </a:rPr>
              <a:t>汇报时间</a:t>
            </a:r>
            <a:endParaRPr kumimoji="1" lang="zh-CN" altLang="en-US"/>
          </a:p>
        </p:txBody>
      </p:sp>
      <p:sp>
        <p:nvSpPr>
          <p:cNvPr id="27" name="标题 1"/>
          <p:cNvSpPr txBox="1"/>
          <p:nvPr/>
        </p:nvSpPr>
        <p:spPr>
          <a:xfrm rot="0" flipH="0" flipV="0">
            <a:off x="5193527" y="5076767"/>
            <a:ext cx="1096942" cy="291826"/>
          </a:xfrm>
          <a:prstGeom prst="rect">
            <a:avLst/>
          </a:prstGeom>
          <a:noFill/>
          <a:ln>
            <a:noFill/>
          </a:ln>
        </p:spPr>
        <p:txBody>
          <a:bodyPr vert="horz" wrap="square" lIns="0" tIns="0" rIns="0" bIns="0" rtlCol="0" anchor="t"/>
          <a:lstStyle/>
          <a:p>
            <a:pPr algn="ctr">
              <a:lnSpc>
                <a:spcPct val="110000"/>
              </a:lnSpc>
            </a:pPr>
            <a:r>
              <a:rPr kumimoji="1" lang="en-US" altLang="zh-CN" sz="2000">
                <a:ln w="12700">
                  <a:noFill/>
                </a:ln>
                <a:solidFill>
                  <a:srgbClr val="2E75B6">
                    <a:alpha val="100000"/>
                  </a:srgbClr>
                </a:solidFill>
                <a:latin typeface="Source Han Sans"/>
                <a:ea typeface="Source Han Sans"/>
                <a:cs typeface="Source Han Sans"/>
              </a:rPr>
              <a:t>20XX.X</a:t>
            </a:r>
            <a:endParaRPr kumimoji="1" lang="zh-CN" altLang="en-US"/>
          </a:p>
        </p:txBody>
      </p:sp>
      <p:sp>
        <p:nvSpPr>
          <p:cNvPr id="28" name="标题 1"/>
          <p:cNvSpPr txBox="1"/>
          <p:nvPr/>
        </p:nvSpPr>
        <p:spPr>
          <a:xfrm rot="0" flipH="0" flipV="0">
            <a:off x="8134058" y="1516382"/>
            <a:ext cx="3825239" cy="3825239"/>
          </a:xfrm>
          <a:prstGeom prst="ellipse">
            <a:avLst/>
          </a:pr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pic>
        <p:nvPicPr>
          <p:cNvPr id="29" name=""/>
          <p:cNvPicPr>
            <a:picLocks noChangeAspect="1"/>
          </p:cNvPicPr>
          <p:nvPr/>
        </p:nvPicPr>
        <p:blipFill>
          <a:blip r:embed="rId3">
            <a:alphaModFix amt="100000"/>
          </a:blip>
          <a:srcRect l="0" t="0" r="0" b="0"/>
          <a:stretch>
            <a:fillRect/>
          </a:stretch>
        </p:blipFill>
        <p:spPr>
          <a:xfrm rot="0" flipH="0" flipV="0">
            <a:off x="6568440" y="667636"/>
            <a:ext cx="6797040" cy="4793249"/>
          </a:xfrm>
          <a:custGeom>
            <a:avLst/>
            <a:gdLst>
              <a:gd name="connsiteX0" fmla="*/ 0 w 6187440"/>
              <a:gd name="connsiteY0" fmla="*/ 0 h 4660670"/>
              <a:gd name="connsiteX1" fmla="*/ 6187440 w 6187440"/>
              <a:gd name="connsiteY1" fmla="*/ 0 h 4660670"/>
              <a:gd name="connsiteX2" fmla="*/ 6187440 w 6187440"/>
              <a:gd name="connsiteY2" fmla="*/ 4660670 h 4660670"/>
              <a:gd name="connsiteX3" fmla="*/ 5684520 w 6187440"/>
              <a:gd name="connsiteY3" fmla="*/ 4660670 h 4660670"/>
              <a:gd name="connsiteX4" fmla="*/ 5684520 w 6187440"/>
              <a:gd name="connsiteY4" fmla="*/ 4191377 h 4660670"/>
              <a:gd name="connsiteX5" fmla="*/ 4126873 w 6187440"/>
              <a:gd name="connsiteY5" fmla="*/ 4191377 h 4660670"/>
              <a:gd name="connsiteX6" fmla="*/ 4077974 w 6187440"/>
              <a:gd name="connsiteY6" fmla="*/ 4245179 h 4660670"/>
              <a:gd name="connsiteX7" fmla="*/ 3167156 w 6187440"/>
              <a:gd name="connsiteY7" fmla="*/ 4622452 h 4660670"/>
              <a:gd name="connsiteX8" fmla="*/ 2256337 w 6187440"/>
              <a:gd name="connsiteY8" fmla="*/ 4245179 h 4660670"/>
              <a:gd name="connsiteX9" fmla="*/ 2207439 w 6187440"/>
              <a:gd name="connsiteY9" fmla="*/ 4191377 h 4660670"/>
              <a:gd name="connsiteX10" fmla="*/ 1158238 w 6187440"/>
              <a:gd name="connsiteY10" fmla="*/ 4191377 h 4660670"/>
              <a:gd name="connsiteX11" fmla="*/ 1158238 w 6187440"/>
              <a:gd name="connsiteY11" fmla="*/ 4660670 h 4660670"/>
              <a:gd name="connsiteX12" fmla="*/ 0 w 6187440"/>
              <a:gd name="connsiteY12" fmla="*/ 4660670 h 4660670"/>
              <a:gd name="connsiteX13" fmla="*/ 0 w 6187440"/>
              <a:gd name="connsiteY13" fmla="*/ 0 h 4660670"/>
            </a:gdLst>
            <a:rect l="l" t="t" r="r" b="b"/>
            <a:pathLst>
              <a:path w="6187440" h="4660670">
                <a:moveTo>
                  <a:pt x="0" y="0"/>
                </a:moveTo>
                <a:lnTo>
                  <a:pt x="6187440" y="0"/>
                </a:lnTo>
                <a:lnTo>
                  <a:pt x="6187440" y="4660670"/>
                </a:lnTo>
                <a:lnTo>
                  <a:pt x="5684520" y="4660670"/>
                </a:lnTo>
                <a:lnTo>
                  <a:pt x="5684520" y="4191377"/>
                </a:lnTo>
                <a:lnTo>
                  <a:pt x="4126873" y="4191377"/>
                </a:lnTo>
                <a:lnTo>
                  <a:pt x="4077974" y="4245179"/>
                </a:lnTo>
                <a:cubicBezTo>
                  <a:pt x="3844876" y="4478278"/>
                  <a:pt x="3522852" y="4622452"/>
                  <a:pt x="3167156" y="4622452"/>
                </a:cubicBezTo>
                <a:cubicBezTo>
                  <a:pt x="2811459" y="4622452"/>
                  <a:pt x="2489437" y="4478278"/>
                  <a:pt x="2256337" y="4245179"/>
                </a:cubicBezTo>
                <a:lnTo>
                  <a:pt x="2207439" y="4191377"/>
                </a:lnTo>
                <a:lnTo>
                  <a:pt x="1158238" y="4191377"/>
                </a:lnTo>
                <a:lnTo>
                  <a:pt x="1158238" y="4660670"/>
                </a:lnTo>
                <a:lnTo>
                  <a:pt x="0" y="4660670"/>
                </a:lnTo>
                <a:lnTo>
                  <a:pt x="0" y="0"/>
                </a:lnTo>
                <a:close/>
              </a:path>
            </a:pathLst>
          </a:custGeom>
          <a:noFill/>
          <a:ln>
            <a:noFill/>
          </a:ln>
        </p:spPr>
      </p:pic>
      <p:sp>
        <p:nvSpPr>
          <p:cNvPr id="30" name="标题 1"/>
          <p:cNvSpPr txBox="1"/>
          <p:nvPr/>
        </p:nvSpPr>
        <p:spPr>
          <a:xfrm rot="0" flipH="0" flipV="0">
            <a:off x="660401" y="2013670"/>
            <a:ext cx="6098540" cy="2830659"/>
          </a:xfrm>
          <a:prstGeom prst="rect">
            <a:avLst/>
          </a:prstGeom>
          <a:noFill/>
          <a:ln>
            <a:noFill/>
          </a:ln>
        </p:spPr>
        <p:txBody>
          <a:bodyPr vert="horz" wrap="square" lIns="0" tIns="0" rIns="0" bIns="0" rtlCol="0" anchor="ctr"/>
          <a:lstStyle/>
          <a:p>
            <a:pPr algn="l">
              <a:lnSpc>
                <a:spcPct val="130000"/>
              </a:lnSpc>
            </a:pPr>
            <a:r>
              <a:rPr kumimoji="1" lang="en-US" altLang="zh-CN" sz="4900">
                <a:ln w="12700">
                  <a:noFill/>
                </a:ln>
                <a:solidFill>
                  <a:srgbClr val="2E75B6">
                    <a:alpha val="100000"/>
                  </a:srgbClr>
                </a:solidFill>
                <a:latin typeface="Source Han Sans CN Bold"/>
                <a:ea typeface="Source Han Sans CN Bold"/>
                <a:cs typeface="Source Han Sans CN Bold"/>
              </a:rPr>
              <a:t>谢谢大家</a:t>
            </a:r>
            <a:endParaRPr kumimoji="1" lang="zh-CN" altLang="en-US"/>
          </a:p>
        </p:txBody>
      </p:sp>
      <p:sp>
        <p:nvSpPr>
          <p:cNvPr id="31" name="标题 1"/>
          <p:cNvSpPr txBox="1"/>
          <p:nvPr/>
        </p:nvSpPr>
        <p:spPr>
          <a:xfrm rot="16200000" flipH="0" flipV="1">
            <a:off x="10813567" y="258223"/>
            <a:ext cx="428057" cy="1112899"/>
          </a:xfrm>
          <a:custGeom>
            <a:avLst/>
            <a:gdLst>
              <a:gd name="connsiteX0" fmla="*/ 85630 w 428057"/>
              <a:gd name="connsiteY0" fmla="*/ 42767 h 1112899"/>
              <a:gd name="connsiteX1" fmla="*/ 42767 w 428057"/>
              <a:gd name="connsiteY1" fmla="*/ 0 h 1112899"/>
              <a:gd name="connsiteX2" fmla="*/ 0 w 428057"/>
              <a:gd name="connsiteY2" fmla="*/ 42767 h 1112899"/>
              <a:gd name="connsiteX3" fmla="*/ 42767 w 428057"/>
              <a:gd name="connsiteY3" fmla="*/ 85630 h 1112899"/>
              <a:gd name="connsiteX4" fmla="*/ 85630 w 428057"/>
              <a:gd name="connsiteY4" fmla="*/ 42767 h 1112899"/>
              <a:gd name="connsiteX5" fmla="*/ 85631 w 428057"/>
              <a:gd name="connsiteY5" fmla="*/ 213978 h 1112899"/>
              <a:gd name="connsiteX6" fmla="*/ 42768 w 428057"/>
              <a:gd name="connsiteY6" fmla="*/ 171211 h 1112899"/>
              <a:gd name="connsiteX7" fmla="*/ 1 w 428057"/>
              <a:gd name="connsiteY7" fmla="*/ 213978 h 1112899"/>
              <a:gd name="connsiteX8" fmla="*/ 42768 w 428057"/>
              <a:gd name="connsiteY8" fmla="*/ 256841 h 1112899"/>
              <a:gd name="connsiteX9" fmla="*/ 85631 w 428057"/>
              <a:gd name="connsiteY9" fmla="*/ 213978 h 1112899"/>
              <a:gd name="connsiteX10" fmla="*/ 85632 w 428057"/>
              <a:gd name="connsiteY10" fmla="*/ 385189 h 1112899"/>
              <a:gd name="connsiteX11" fmla="*/ 42769 w 428057"/>
              <a:gd name="connsiteY11" fmla="*/ 342422 h 1112899"/>
              <a:gd name="connsiteX12" fmla="*/ 2 w 428057"/>
              <a:gd name="connsiteY12" fmla="*/ 385189 h 1112899"/>
              <a:gd name="connsiteX13" fmla="*/ 42769 w 428057"/>
              <a:gd name="connsiteY13" fmla="*/ 428052 h 1112899"/>
              <a:gd name="connsiteX14" fmla="*/ 85632 w 428057"/>
              <a:gd name="connsiteY14" fmla="*/ 385189 h 1112899"/>
              <a:gd name="connsiteX15" fmla="*/ 85632 w 428057"/>
              <a:gd name="connsiteY15" fmla="*/ 556401 h 1112899"/>
              <a:gd name="connsiteX16" fmla="*/ 42769 w 428057"/>
              <a:gd name="connsiteY16" fmla="*/ 513634 h 1112899"/>
              <a:gd name="connsiteX17" fmla="*/ 2 w 428057"/>
              <a:gd name="connsiteY17" fmla="*/ 556401 h 1112899"/>
              <a:gd name="connsiteX18" fmla="*/ 42769 w 428057"/>
              <a:gd name="connsiteY18" fmla="*/ 599264 h 1112899"/>
              <a:gd name="connsiteX19" fmla="*/ 85632 w 428057"/>
              <a:gd name="connsiteY19" fmla="*/ 556401 h 1112899"/>
              <a:gd name="connsiteX20" fmla="*/ 85633 w 428057"/>
              <a:gd name="connsiteY20" fmla="*/ 727612 h 1112899"/>
              <a:gd name="connsiteX21" fmla="*/ 42770 w 428057"/>
              <a:gd name="connsiteY21" fmla="*/ 684845 h 1112899"/>
              <a:gd name="connsiteX22" fmla="*/ 3 w 428057"/>
              <a:gd name="connsiteY22" fmla="*/ 727612 h 1112899"/>
              <a:gd name="connsiteX23" fmla="*/ 42770 w 428057"/>
              <a:gd name="connsiteY23" fmla="*/ 770475 h 1112899"/>
              <a:gd name="connsiteX24" fmla="*/ 85633 w 428057"/>
              <a:gd name="connsiteY24" fmla="*/ 727612 h 1112899"/>
              <a:gd name="connsiteX25" fmla="*/ 85633 w 428057"/>
              <a:gd name="connsiteY25" fmla="*/ 903103 h 1112899"/>
              <a:gd name="connsiteX26" fmla="*/ 42770 w 428057"/>
              <a:gd name="connsiteY26" fmla="*/ 860336 h 1112899"/>
              <a:gd name="connsiteX27" fmla="*/ 3 w 428057"/>
              <a:gd name="connsiteY27" fmla="*/ 903103 h 1112899"/>
              <a:gd name="connsiteX28" fmla="*/ 42770 w 428057"/>
              <a:gd name="connsiteY28" fmla="*/ 945966 h 1112899"/>
              <a:gd name="connsiteX29" fmla="*/ 85633 w 428057"/>
              <a:gd name="connsiteY29" fmla="*/ 903103 h 1112899"/>
              <a:gd name="connsiteX30" fmla="*/ 85633 w 428057"/>
              <a:gd name="connsiteY30" fmla="*/ 1070036 h 1112899"/>
              <a:gd name="connsiteX31" fmla="*/ 42770 w 428057"/>
              <a:gd name="connsiteY31" fmla="*/ 1027269 h 1112899"/>
              <a:gd name="connsiteX32" fmla="*/ 3 w 428057"/>
              <a:gd name="connsiteY32" fmla="*/ 1070036 h 1112899"/>
              <a:gd name="connsiteX33" fmla="*/ 42770 w 428057"/>
              <a:gd name="connsiteY33" fmla="*/ 1112899 h 1112899"/>
              <a:gd name="connsiteX34" fmla="*/ 85633 w 428057"/>
              <a:gd name="connsiteY34" fmla="*/ 1070036 h 1112899"/>
              <a:gd name="connsiteX35" fmla="*/ 256841 w 428057"/>
              <a:gd name="connsiteY35" fmla="*/ 42767 h 1112899"/>
              <a:gd name="connsiteX36" fmla="*/ 213978 w 428057"/>
              <a:gd name="connsiteY36" fmla="*/ 0 h 1112899"/>
              <a:gd name="connsiteX37" fmla="*/ 171211 w 428057"/>
              <a:gd name="connsiteY37" fmla="*/ 42767 h 1112899"/>
              <a:gd name="connsiteX38" fmla="*/ 213978 w 428057"/>
              <a:gd name="connsiteY38" fmla="*/ 85630 h 1112899"/>
              <a:gd name="connsiteX39" fmla="*/ 256841 w 428057"/>
              <a:gd name="connsiteY39" fmla="*/ 42767 h 1112899"/>
              <a:gd name="connsiteX40" fmla="*/ 256842 w 428057"/>
              <a:gd name="connsiteY40" fmla="*/ 213978 h 1112899"/>
              <a:gd name="connsiteX41" fmla="*/ 213979 w 428057"/>
              <a:gd name="connsiteY41" fmla="*/ 171211 h 1112899"/>
              <a:gd name="connsiteX42" fmla="*/ 171212 w 428057"/>
              <a:gd name="connsiteY42" fmla="*/ 213978 h 1112899"/>
              <a:gd name="connsiteX43" fmla="*/ 213979 w 428057"/>
              <a:gd name="connsiteY43" fmla="*/ 256841 h 1112899"/>
              <a:gd name="connsiteX44" fmla="*/ 256842 w 428057"/>
              <a:gd name="connsiteY44" fmla="*/ 213978 h 1112899"/>
              <a:gd name="connsiteX45" fmla="*/ 256843 w 428057"/>
              <a:gd name="connsiteY45" fmla="*/ 385189 h 1112899"/>
              <a:gd name="connsiteX46" fmla="*/ 213980 w 428057"/>
              <a:gd name="connsiteY46" fmla="*/ 342422 h 1112899"/>
              <a:gd name="connsiteX47" fmla="*/ 171213 w 428057"/>
              <a:gd name="connsiteY47" fmla="*/ 385189 h 1112899"/>
              <a:gd name="connsiteX48" fmla="*/ 213980 w 428057"/>
              <a:gd name="connsiteY48" fmla="*/ 428052 h 1112899"/>
              <a:gd name="connsiteX49" fmla="*/ 256843 w 428057"/>
              <a:gd name="connsiteY49" fmla="*/ 385189 h 1112899"/>
              <a:gd name="connsiteX50" fmla="*/ 256843 w 428057"/>
              <a:gd name="connsiteY50" fmla="*/ 556401 h 1112899"/>
              <a:gd name="connsiteX51" fmla="*/ 213980 w 428057"/>
              <a:gd name="connsiteY51" fmla="*/ 513634 h 1112899"/>
              <a:gd name="connsiteX52" fmla="*/ 171213 w 428057"/>
              <a:gd name="connsiteY52" fmla="*/ 556401 h 1112899"/>
              <a:gd name="connsiteX53" fmla="*/ 213980 w 428057"/>
              <a:gd name="connsiteY53" fmla="*/ 599264 h 1112899"/>
              <a:gd name="connsiteX54" fmla="*/ 256843 w 428057"/>
              <a:gd name="connsiteY54" fmla="*/ 556401 h 1112899"/>
              <a:gd name="connsiteX55" fmla="*/ 256844 w 428057"/>
              <a:gd name="connsiteY55" fmla="*/ 727611 h 1112899"/>
              <a:gd name="connsiteX56" fmla="*/ 213981 w 428057"/>
              <a:gd name="connsiteY56" fmla="*/ 684844 h 1112899"/>
              <a:gd name="connsiteX57" fmla="*/ 171214 w 428057"/>
              <a:gd name="connsiteY57" fmla="*/ 727611 h 1112899"/>
              <a:gd name="connsiteX58" fmla="*/ 213981 w 428057"/>
              <a:gd name="connsiteY58" fmla="*/ 770474 h 1112899"/>
              <a:gd name="connsiteX59" fmla="*/ 256844 w 428057"/>
              <a:gd name="connsiteY59" fmla="*/ 727611 h 1112899"/>
              <a:gd name="connsiteX60" fmla="*/ 256844 w 428057"/>
              <a:gd name="connsiteY60" fmla="*/ 903102 h 1112899"/>
              <a:gd name="connsiteX61" fmla="*/ 213981 w 428057"/>
              <a:gd name="connsiteY61" fmla="*/ 860335 h 1112899"/>
              <a:gd name="connsiteX62" fmla="*/ 171214 w 428057"/>
              <a:gd name="connsiteY62" fmla="*/ 903102 h 1112899"/>
              <a:gd name="connsiteX63" fmla="*/ 213981 w 428057"/>
              <a:gd name="connsiteY63" fmla="*/ 945965 h 1112899"/>
              <a:gd name="connsiteX64" fmla="*/ 256844 w 428057"/>
              <a:gd name="connsiteY64" fmla="*/ 903102 h 1112899"/>
              <a:gd name="connsiteX65" fmla="*/ 256844 w 428057"/>
              <a:gd name="connsiteY65" fmla="*/ 1070035 h 1112899"/>
              <a:gd name="connsiteX66" fmla="*/ 213981 w 428057"/>
              <a:gd name="connsiteY66" fmla="*/ 1027268 h 1112899"/>
              <a:gd name="connsiteX67" fmla="*/ 171214 w 428057"/>
              <a:gd name="connsiteY67" fmla="*/ 1070035 h 1112899"/>
              <a:gd name="connsiteX68" fmla="*/ 213981 w 428057"/>
              <a:gd name="connsiteY68" fmla="*/ 1112898 h 1112899"/>
              <a:gd name="connsiteX69" fmla="*/ 256844 w 428057"/>
              <a:gd name="connsiteY69" fmla="*/ 1070035 h 1112899"/>
              <a:gd name="connsiteX70" fmla="*/ 428054 w 428057"/>
              <a:gd name="connsiteY70" fmla="*/ 42767 h 1112899"/>
              <a:gd name="connsiteX71" fmla="*/ 385191 w 428057"/>
              <a:gd name="connsiteY71" fmla="*/ 0 h 1112899"/>
              <a:gd name="connsiteX72" fmla="*/ 342424 w 428057"/>
              <a:gd name="connsiteY72" fmla="*/ 42767 h 1112899"/>
              <a:gd name="connsiteX73" fmla="*/ 385191 w 428057"/>
              <a:gd name="connsiteY73" fmla="*/ 85630 h 1112899"/>
              <a:gd name="connsiteX74" fmla="*/ 428054 w 428057"/>
              <a:gd name="connsiteY74" fmla="*/ 42767 h 1112899"/>
              <a:gd name="connsiteX75" fmla="*/ 428055 w 428057"/>
              <a:gd name="connsiteY75" fmla="*/ 213978 h 1112899"/>
              <a:gd name="connsiteX76" fmla="*/ 385192 w 428057"/>
              <a:gd name="connsiteY76" fmla="*/ 171211 h 1112899"/>
              <a:gd name="connsiteX77" fmla="*/ 342425 w 428057"/>
              <a:gd name="connsiteY77" fmla="*/ 213978 h 1112899"/>
              <a:gd name="connsiteX78" fmla="*/ 385192 w 428057"/>
              <a:gd name="connsiteY78" fmla="*/ 256841 h 1112899"/>
              <a:gd name="connsiteX79" fmla="*/ 428055 w 428057"/>
              <a:gd name="connsiteY79" fmla="*/ 213978 h 1112899"/>
              <a:gd name="connsiteX80" fmla="*/ 428055 w 428057"/>
              <a:gd name="connsiteY80" fmla="*/ 385189 h 1112899"/>
              <a:gd name="connsiteX81" fmla="*/ 385192 w 428057"/>
              <a:gd name="connsiteY81" fmla="*/ 342422 h 1112899"/>
              <a:gd name="connsiteX82" fmla="*/ 342425 w 428057"/>
              <a:gd name="connsiteY82" fmla="*/ 385189 h 1112899"/>
              <a:gd name="connsiteX83" fmla="*/ 385192 w 428057"/>
              <a:gd name="connsiteY83" fmla="*/ 428052 h 1112899"/>
              <a:gd name="connsiteX84" fmla="*/ 428055 w 428057"/>
              <a:gd name="connsiteY84" fmla="*/ 385189 h 1112899"/>
              <a:gd name="connsiteX85" fmla="*/ 428055 w 428057"/>
              <a:gd name="connsiteY85" fmla="*/ 556401 h 1112899"/>
              <a:gd name="connsiteX86" fmla="*/ 385192 w 428057"/>
              <a:gd name="connsiteY86" fmla="*/ 513634 h 1112899"/>
              <a:gd name="connsiteX87" fmla="*/ 342425 w 428057"/>
              <a:gd name="connsiteY87" fmla="*/ 556401 h 1112899"/>
              <a:gd name="connsiteX88" fmla="*/ 385192 w 428057"/>
              <a:gd name="connsiteY88" fmla="*/ 599264 h 1112899"/>
              <a:gd name="connsiteX89" fmla="*/ 428055 w 428057"/>
              <a:gd name="connsiteY89" fmla="*/ 556401 h 1112899"/>
              <a:gd name="connsiteX90" fmla="*/ 428057 w 428057"/>
              <a:gd name="connsiteY90" fmla="*/ 727611 h 1112899"/>
              <a:gd name="connsiteX91" fmla="*/ 385194 w 428057"/>
              <a:gd name="connsiteY91" fmla="*/ 684844 h 1112899"/>
              <a:gd name="connsiteX92" fmla="*/ 342427 w 428057"/>
              <a:gd name="connsiteY92" fmla="*/ 727611 h 1112899"/>
              <a:gd name="connsiteX93" fmla="*/ 385194 w 428057"/>
              <a:gd name="connsiteY93" fmla="*/ 770474 h 1112899"/>
              <a:gd name="connsiteX94" fmla="*/ 428057 w 428057"/>
              <a:gd name="connsiteY94" fmla="*/ 727611 h 1112899"/>
              <a:gd name="connsiteX95" fmla="*/ 428057 w 428057"/>
              <a:gd name="connsiteY95" fmla="*/ 903102 h 1112899"/>
              <a:gd name="connsiteX96" fmla="*/ 385194 w 428057"/>
              <a:gd name="connsiteY96" fmla="*/ 860335 h 1112899"/>
              <a:gd name="connsiteX97" fmla="*/ 342427 w 428057"/>
              <a:gd name="connsiteY97" fmla="*/ 903102 h 1112899"/>
              <a:gd name="connsiteX98" fmla="*/ 385194 w 428057"/>
              <a:gd name="connsiteY98" fmla="*/ 945965 h 1112899"/>
              <a:gd name="connsiteX99" fmla="*/ 428057 w 428057"/>
              <a:gd name="connsiteY99" fmla="*/ 903102 h 1112899"/>
              <a:gd name="connsiteX100" fmla="*/ 428057 w 428057"/>
              <a:gd name="connsiteY100" fmla="*/ 1070035 h 1112899"/>
              <a:gd name="connsiteX101" fmla="*/ 385194 w 428057"/>
              <a:gd name="connsiteY101" fmla="*/ 1027268 h 1112899"/>
              <a:gd name="connsiteX102" fmla="*/ 342427 w 428057"/>
              <a:gd name="connsiteY102" fmla="*/ 1070035 h 1112899"/>
              <a:gd name="connsiteX103" fmla="*/ 385194 w 428057"/>
              <a:gd name="connsiteY103" fmla="*/ 1112898 h 1112899"/>
              <a:gd name="connsiteX104" fmla="*/ 428057 w 428057"/>
              <a:gd name="connsiteY104" fmla="*/ 1070035 h 1112899"/>
            </a:gdLst>
            <a:rect l="l" t="t" r="r" b="b"/>
            <a:pathLst>
              <a:path w="428057" h="1112899">
                <a:moveTo>
                  <a:pt x="85630" y="42767"/>
                </a:moveTo>
                <a:cubicBezTo>
                  <a:pt x="85630" y="19145"/>
                  <a:pt x="66389" y="0"/>
                  <a:pt x="42767" y="0"/>
                </a:cubicBezTo>
                <a:cubicBezTo>
                  <a:pt x="19145" y="0"/>
                  <a:pt x="0" y="19145"/>
                  <a:pt x="0" y="42767"/>
                </a:cubicBezTo>
                <a:cubicBezTo>
                  <a:pt x="0" y="66485"/>
                  <a:pt x="19050" y="85630"/>
                  <a:pt x="42767" y="85630"/>
                </a:cubicBezTo>
                <a:cubicBezTo>
                  <a:pt x="66485" y="85630"/>
                  <a:pt x="85630" y="66389"/>
                  <a:pt x="85630" y="42767"/>
                </a:cubicBezTo>
                <a:close/>
                <a:moveTo>
                  <a:pt x="85631" y="213978"/>
                </a:moveTo>
                <a:cubicBezTo>
                  <a:pt x="85631" y="190356"/>
                  <a:pt x="66390" y="171211"/>
                  <a:pt x="42768" y="171211"/>
                </a:cubicBezTo>
                <a:cubicBezTo>
                  <a:pt x="19146" y="171211"/>
                  <a:pt x="1" y="190356"/>
                  <a:pt x="1" y="213978"/>
                </a:cubicBezTo>
                <a:cubicBezTo>
                  <a:pt x="1" y="237696"/>
                  <a:pt x="19051" y="256841"/>
                  <a:pt x="42768" y="256841"/>
                </a:cubicBezTo>
                <a:cubicBezTo>
                  <a:pt x="66486" y="256841"/>
                  <a:pt x="85631" y="237600"/>
                  <a:pt x="85631" y="213978"/>
                </a:cubicBezTo>
                <a:close/>
                <a:moveTo>
                  <a:pt x="85632" y="385189"/>
                </a:moveTo>
                <a:cubicBezTo>
                  <a:pt x="85632" y="361567"/>
                  <a:pt x="66391" y="342422"/>
                  <a:pt x="42769" y="342422"/>
                </a:cubicBezTo>
                <a:cubicBezTo>
                  <a:pt x="19147" y="342422"/>
                  <a:pt x="2" y="361567"/>
                  <a:pt x="2" y="385189"/>
                </a:cubicBezTo>
                <a:cubicBezTo>
                  <a:pt x="2" y="408907"/>
                  <a:pt x="19052" y="428052"/>
                  <a:pt x="42769" y="428052"/>
                </a:cubicBezTo>
                <a:cubicBezTo>
                  <a:pt x="66487" y="428052"/>
                  <a:pt x="85632" y="408811"/>
                  <a:pt x="85632" y="385189"/>
                </a:cubicBezTo>
                <a:close/>
                <a:moveTo>
                  <a:pt x="85632" y="556401"/>
                </a:moveTo>
                <a:cubicBezTo>
                  <a:pt x="85632" y="532779"/>
                  <a:pt x="66391" y="513634"/>
                  <a:pt x="42769" y="513634"/>
                </a:cubicBezTo>
                <a:cubicBezTo>
                  <a:pt x="19147" y="513634"/>
                  <a:pt x="2" y="532779"/>
                  <a:pt x="2" y="556401"/>
                </a:cubicBezTo>
                <a:cubicBezTo>
                  <a:pt x="2" y="580119"/>
                  <a:pt x="19052" y="599264"/>
                  <a:pt x="42769" y="599264"/>
                </a:cubicBezTo>
                <a:cubicBezTo>
                  <a:pt x="66487" y="599264"/>
                  <a:pt x="85632" y="580023"/>
                  <a:pt x="85632" y="556401"/>
                </a:cubicBezTo>
                <a:close/>
                <a:moveTo>
                  <a:pt x="85633" y="727612"/>
                </a:moveTo>
                <a:cubicBezTo>
                  <a:pt x="85633" y="703990"/>
                  <a:pt x="66392" y="684845"/>
                  <a:pt x="42770" y="684845"/>
                </a:cubicBezTo>
                <a:cubicBezTo>
                  <a:pt x="19148" y="684845"/>
                  <a:pt x="3" y="703990"/>
                  <a:pt x="3" y="727612"/>
                </a:cubicBezTo>
                <a:cubicBezTo>
                  <a:pt x="3" y="751330"/>
                  <a:pt x="19053" y="770475"/>
                  <a:pt x="42770" y="770475"/>
                </a:cubicBezTo>
                <a:cubicBezTo>
                  <a:pt x="66488" y="770475"/>
                  <a:pt x="85633" y="751234"/>
                  <a:pt x="85633" y="727612"/>
                </a:cubicBezTo>
                <a:close/>
                <a:moveTo>
                  <a:pt x="85633" y="903103"/>
                </a:moveTo>
                <a:cubicBezTo>
                  <a:pt x="85633" y="879481"/>
                  <a:pt x="66392" y="860336"/>
                  <a:pt x="42770" y="860336"/>
                </a:cubicBezTo>
                <a:cubicBezTo>
                  <a:pt x="19148" y="860336"/>
                  <a:pt x="3" y="879481"/>
                  <a:pt x="3" y="903103"/>
                </a:cubicBezTo>
                <a:cubicBezTo>
                  <a:pt x="3" y="926821"/>
                  <a:pt x="19053" y="945966"/>
                  <a:pt x="42770" y="945966"/>
                </a:cubicBezTo>
                <a:cubicBezTo>
                  <a:pt x="66488" y="945966"/>
                  <a:pt x="85633" y="926725"/>
                  <a:pt x="85633" y="903103"/>
                </a:cubicBezTo>
                <a:close/>
                <a:moveTo>
                  <a:pt x="85633" y="1070036"/>
                </a:moveTo>
                <a:cubicBezTo>
                  <a:pt x="85633" y="1046414"/>
                  <a:pt x="66392" y="1027269"/>
                  <a:pt x="42770" y="1027269"/>
                </a:cubicBezTo>
                <a:cubicBezTo>
                  <a:pt x="19148" y="1027269"/>
                  <a:pt x="3" y="1046414"/>
                  <a:pt x="3" y="1070036"/>
                </a:cubicBezTo>
                <a:cubicBezTo>
                  <a:pt x="3" y="1093754"/>
                  <a:pt x="19053" y="1112899"/>
                  <a:pt x="42770" y="1112899"/>
                </a:cubicBezTo>
                <a:cubicBezTo>
                  <a:pt x="66488" y="1112899"/>
                  <a:pt x="85633" y="1093658"/>
                  <a:pt x="85633" y="1070036"/>
                </a:cubicBezTo>
                <a:close/>
                <a:moveTo>
                  <a:pt x="256841" y="42767"/>
                </a:moveTo>
                <a:cubicBezTo>
                  <a:pt x="256841" y="19145"/>
                  <a:pt x="237600" y="0"/>
                  <a:pt x="213978" y="0"/>
                </a:cubicBezTo>
                <a:cubicBezTo>
                  <a:pt x="190356" y="0"/>
                  <a:pt x="171211" y="19145"/>
                  <a:pt x="171211" y="42767"/>
                </a:cubicBezTo>
                <a:cubicBezTo>
                  <a:pt x="171211" y="66485"/>
                  <a:pt x="190261" y="85630"/>
                  <a:pt x="213978" y="85630"/>
                </a:cubicBezTo>
                <a:cubicBezTo>
                  <a:pt x="237696" y="85630"/>
                  <a:pt x="256841" y="66389"/>
                  <a:pt x="256841" y="42767"/>
                </a:cubicBezTo>
                <a:close/>
                <a:moveTo>
                  <a:pt x="256842" y="213978"/>
                </a:moveTo>
                <a:cubicBezTo>
                  <a:pt x="256842" y="190356"/>
                  <a:pt x="237601" y="171211"/>
                  <a:pt x="213979" y="171211"/>
                </a:cubicBezTo>
                <a:cubicBezTo>
                  <a:pt x="190357" y="171211"/>
                  <a:pt x="171212" y="190356"/>
                  <a:pt x="171212" y="213978"/>
                </a:cubicBezTo>
                <a:cubicBezTo>
                  <a:pt x="171212" y="237696"/>
                  <a:pt x="190262" y="256841"/>
                  <a:pt x="213979" y="256841"/>
                </a:cubicBezTo>
                <a:cubicBezTo>
                  <a:pt x="237697" y="256841"/>
                  <a:pt x="256842" y="237600"/>
                  <a:pt x="256842" y="213978"/>
                </a:cubicBezTo>
                <a:close/>
                <a:moveTo>
                  <a:pt x="256843" y="385189"/>
                </a:moveTo>
                <a:cubicBezTo>
                  <a:pt x="256843" y="361567"/>
                  <a:pt x="237602" y="342422"/>
                  <a:pt x="213980" y="342422"/>
                </a:cubicBezTo>
                <a:cubicBezTo>
                  <a:pt x="190358" y="342422"/>
                  <a:pt x="171213" y="361567"/>
                  <a:pt x="171213" y="385189"/>
                </a:cubicBezTo>
                <a:cubicBezTo>
                  <a:pt x="171213" y="408907"/>
                  <a:pt x="190263" y="428052"/>
                  <a:pt x="213980" y="428052"/>
                </a:cubicBezTo>
                <a:cubicBezTo>
                  <a:pt x="237698" y="428052"/>
                  <a:pt x="256843" y="408811"/>
                  <a:pt x="256843" y="385189"/>
                </a:cubicBezTo>
                <a:close/>
                <a:moveTo>
                  <a:pt x="256843" y="556401"/>
                </a:moveTo>
                <a:cubicBezTo>
                  <a:pt x="256843" y="532779"/>
                  <a:pt x="237602" y="513634"/>
                  <a:pt x="213980" y="513634"/>
                </a:cubicBezTo>
                <a:cubicBezTo>
                  <a:pt x="190358" y="513634"/>
                  <a:pt x="171213" y="532779"/>
                  <a:pt x="171213" y="556401"/>
                </a:cubicBezTo>
                <a:cubicBezTo>
                  <a:pt x="171213" y="580119"/>
                  <a:pt x="190263" y="599264"/>
                  <a:pt x="213980" y="599264"/>
                </a:cubicBezTo>
                <a:cubicBezTo>
                  <a:pt x="237698" y="599264"/>
                  <a:pt x="256843" y="580023"/>
                  <a:pt x="256843" y="556401"/>
                </a:cubicBezTo>
                <a:close/>
                <a:moveTo>
                  <a:pt x="256844" y="727611"/>
                </a:moveTo>
                <a:cubicBezTo>
                  <a:pt x="256844" y="703989"/>
                  <a:pt x="237603" y="684844"/>
                  <a:pt x="213981" y="684844"/>
                </a:cubicBezTo>
                <a:cubicBezTo>
                  <a:pt x="190359" y="684844"/>
                  <a:pt x="171214" y="703989"/>
                  <a:pt x="171214" y="727611"/>
                </a:cubicBezTo>
                <a:cubicBezTo>
                  <a:pt x="171214" y="751329"/>
                  <a:pt x="190264" y="770474"/>
                  <a:pt x="213981" y="770474"/>
                </a:cubicBezTo>
                <a:cubicBezTo>
                  <a:pt x="237699" y="770474"/>
                  <a:pt x="256844" y="751233"/>
                  <a:pt x="256844" y="727611"/>
                </a:cubicBezTo>
                <a:close/>
                <a:moveTo>
                  <a:pt x="256844" y="903102"/>
                </a:moveTo>
                <a:cubicBezTo>
                  <a:pt x="256844" y="879480"/>
                  <a:pt x="237603" y="860335"/>
                  <a:pt x="213981" y="860335"/>
                </a:cubicBezTo>
                <a:cubicBezTo>
                  <a:pt x="190359" y="860335"/>
                  <a:pt x="171214" y="879480"/>
                  <a:pt x="171214" y="903102"/>
                </a:cubicBezTo>
                <a:cubicBezTo>
                  <a:pt x="171214" y="926820"/>
                  <a:pt x="190264" y="945965"/>
                  <a:pt x="213981" y="945965"/>
                </a:cubicBezTo>
                <a:cubicBezTo>
                  <a:pt x="237699" y="945965"/>
                  <a:pt x="256844" y="926724"/>
                  <a:pt x="256844" y="903102"/>
                </a:cubicBezTo>
                <a:close/>
                <a:moveTo>
                  <a:pt x="256844" y="1070035"/>
                </a:moveTo>
                <a:cubicBezTo>
                  <a:pt x="256844" y="1046413"/>
                  <a:pt x="237603" y="1027268"/>
                  <a:pt x="213981" y="1027268"/>
                </a:cubicBezTo>
                <a:cubicBezTo>
                  <a:pt x="190359" y="1027268"/>
                  <a:pt x="171214" y="1046413"/>
                  <a:pt x="171214" y="1070035"/>
                </a:cubicBezTo>
                <a:cubicBezTo>
                  <a:pt x="171214" y="1093753"/>
                  <a:pt x="190264" y="1112898"/>
                  <a:pt x="213981" y="1112898"/>
                </a:cubicBezTo>
                <a:cubicBezTo>
                  <a:pt x="237699" y="1112898"/>
                  <a:pt x="256844" y="1093657"/>
                  <a:pt x="256844" y="1070035"/>
                </a:cubicBezTo>
                <a:close/>
                <a:moveTo>
                  <a:pt x="428054" y="42767"/>
                </a:moveTo>
                <a:cubicBezTo>
                  <a:pt x="428054" y="19145"/>
                  <a:pt x="408813" y="0"/>
                  <a:pt x="385191" y="0"/>
                </a:cubicBezTo>
                <a:cubicBezTo>
                  <a:pt x="361569" y="0"/>
                  <a:pt x="342424" y="19145"/>
                  <a:pt x="342424" y="42767"/>
                </a:cubicBezTo>
                <a:cubicBezTo>
                  <a:pt x="342424" y="66485"/>
                  <a:pt x="361474" y="85630"/>
                  <a:pt x="385191" y="85630"/>
                </a:cubicBezTo>
                <a:cubicBezTo>
                  <a:pt x="408909" y="85630"/>
                  <a:pt x="428054" y="66389"/>
                  <a:pt x="428054" y="42767"/>
                </a:cubicBezTo>
                <a:close/>
                <a:moveTo>
                  <a:pt x="428055" y="213978"/>
                </a:moveTo>
                <a:cubicBezTo>
                  <a:pt x="428055" y="190356"/>
                  <a:pt x="408814" y="171211"/>
                  <a:pt x="385192" y="171211"/>
                </a:cubicBezTo>
                <a:cubicBezTo>
                  <a:pt x="361570" y="171211"/>
                  <a:pt x="342425" y="190356"/>
                  <a:pt x="342425" y="213978"/>
                </a:cubicBezTo>
                <a:cubicBezTo>
                  <a:pt x="342425" y="237696"/>
                  <a:pt x="361475" y="256841"/>
                  <a:pt x="385192" y="256841"/>
                </a:cubicBezTo>
                <a:cubicBezTo>
                  <a:pt x="408910" y="256841"/>
                  <a:pt x="428055" y="237600"/>
                  <a:pt x="428055" y="213978"/>
                </a:cubicBezTo>
                <a:close/>
                <a:moveTo>
                  <a:pt x="428055" y="385189"/>
                </a:moveTo>
                <a:cubicBezTo>
                  <a:pt x="428055" y="361567"/>
                  <a:pt x="408814" y="342422"/>
                  <a:pt x="385192" y="342422"/>
                </a:cubicBezTo>
                <a:cubicBezTo>
                  <a:pt x="361570" y="342422"/>
                  <a:pt x="342425" y="361567"/>
                  <a:pt x="342425" y="385189"/>
                </a:cubicBezTo>
                <a:cubicBezTo>
                  <a:pt x="342425" y="408907"/>
                  <a:pt x="361475" y="428052"/>
                  <a:pt x="385192" y="428052"/>
                </a:cubicBezTo>
                <a:cubicBezTo>
                  <a:pt x="408910" y="428052"/>
                  <a:pt x="428055" y="408811"/>
                  <a:pt x="428055" y="385189"/>
                </a:cubicBezTo>
                <a:close/>
                <a:moveTo>
                  <a:pt x="428055" y="556401"/>
                </a:moveTo>
                <a:cubicBezTo>
                  <a:pt x="428055" y="532779"/>
                  <a:pt x="408814" y="513634"/>
                  <a:pt x="385192" y="513634"/>
                </a:cubicBezTo>
                <a:cubicBezTo>
                  <a:pt x="361570" y="513634"/>
                  <a:pt x="342425" y="532779"/>
                  <a:pt x="342425" y="556401"/>
                </a:cubicBezTo>
                <a:cubicBezTo>
                  <a:pt x="342425" y="580119"/>
                  <a:pt x="361475" y="599264"/>
                  <a:pt x="385192" y="599264"/>
                </a:cubicBezTo>
                <a:cubicBezTo>
                  <a:pt x="408910" y="599264"/>
                  <a:pt x="428055" y="580023"/>
                  <a:pt x="428055" y="556401"/>
                </a:cubicBezTo>
                <a:close/>
                <a:moveTo>
                  <a:pt x="428057" y="727611"/>
                </a:moveTo>
                <a:cubicBezTo>
                  <a:pt x="428057" y="703989"/>
                  <a:pt x="408816" y="684844"/>
                  <a:pt x="385194" y="684844"/>
                </a:cubicBezTo>
                <a:cubicBezTo>
                  <a:pt x="361572" y="684844"/>
                  <a:pt x="342427" y="703989"/>
                  <a:pt x="342427" y="727611"/>
                </a:cubicBezTo>
                <a:cubicBezTo>
                  <a:pt x="342427" y="751329"/>
                  <a:pt x="361477" y="770474"/>
                  <a:pt x="385194" y="770474"/>
                </a:cubicBezTo>
                <a:cubicBezTo>
                  <a:pt x="408912" y="770474"/>
                  <a:pt x="428057" y="751233"/>
                  <a:pt x="428057" y="727611"/>
                </a:cubicBezTo>
                <a:close/>
                <a:moveTo>
                  <a:pt x="428057" y="903102"/>
                </a:moveTo>
                <a:cubicBezTo>
                  <a:pt x="428057" y="879480"/>
                  <a:pt x="408816" y="860335"/>
                  <a:pt x="385194" y="860335"/>
                </a:cubicBezTo>
                <a:cubicBezTo>
                  <a:pt x="361572" y="860335"/>
                  <a:pt x="342427" y="879480"/>
                  <a:pt x="342427" y="903102"/>
                </a:cubicBezTo>
                <a:cubicBezTo>
                  <a:pt x="342427" y="926820"/>
                  <a:pt x="361477" y="945965"/>
                  <a:pt x="385194" y="945965"/>
                </a:cubicBezTo>
                <a:cubicBezTo>
                  <a:pt x="408912" y="945965"/>
                  <a:pt x="428057" y="926724"/>
                  <a:pt x="428057" y="903102"/>
                </a:cubicBezTo>
                <a:close/>
                <a:moveTo>
                  <a:pt x="428057" y="1070035"/>
                </a:moveTo>
                <a:cubicBezTo>
                  <a:pt x="428057" y="1046413"/>
                  <a:pt x="408816" y="1027268"/>
                  <a:pt x="385194" y="1027268"/>
                </a:cubicBezTo>
                <a:cubicBezTo>
                  <a:pt x="361572" y="1027268"/>
                  <a:pt x="342427" y="1046413"/>
                  <a:pt x="342427" y="1070035"/>
                </a:cubicBezTo>
                <a:cubicBezTo>
                  <a:pt x="342427" y="1093753"/>
                  <a:pt x="361477" y="1112898"/>
                  <a:pt x="385194" y="1112898"/>
                </a:cubicBezTo>
                <a:cubicBezTo>
                  <a:pt x="408912" y="1112898"/>
                  <a:pt x="428057" y="1093657"/>
                  <a:pt x="428057" y="1070035"/>
                </a:cubicBezTo>
                <a:close/>
              </a:path>
            </a:pathLst>
          </a:custGeom>
          <a:gradFill>
            <a:gsLst>
              <a:gs pos="0">
                <a:schemeClr val="accent1">
                  <a:lumMod val="75000"/>
                  <a:alpha val="78000"/>
                </a:schemeClr>
              </a:gs>
              <a:gs pos="100000">
                <a:schemeClr val="bg1">
                  <a:alpha val="42000"/>
                </a:schemeClr>
              </a:gs>
            </a:gsLst>
            <a:lin ang="16200000" scaled="0"/>
          </a:gradFill>
          <a:ln>
            <a:noFill/>
          </a:ln>
        </p:spPr>
        <p:txBody>
          <a:bodyPr vert="horz" wrap="square" lIns="0" tIns="0" rIns="0" bIns="0" rtlCol="0" anchor="ctr"/>
          <a:lstStyle/>
          <a:p>
            <a:pPr algn="l">
              <a:lnSpc>
                <a:spcPct val="110000"/>
              </a:lnSpc>
            </a:pPr>
            <a:endParaRPr kumimoji="1" lang="zh-CN" altLang="en-US"/>
          </a:p>
        </p:txBody>
      </p:sp>
    </p:spTree>
  </p:cSl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gradFill>
            <a:gsLst>
              <a:gs pos="0">
                <a:schemeClr val="accent1">
                  <a:lumMod val="20000"/>
                  <a:lumOff val="80000"/>
                  <a:alpha val="36000"/>
                </a:schemeClr>
              </a:gs>
              <a:gs pos="100000">
                <a:schemeClr val="accent1">
                  <a:lumMod val="5000"/>
                  <a:lumOff val="95000"/>
                  <a:alpha val="1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0" y="0"/>
            <a:ext cx="12192000" cy="2601160"/>
          </a:xfrm>
          <a:prstGeom prst="rect">
            <a:avLst/>
          </a:prstGeom>
          <a:solidFill>
            <a:schemeClr val="accent1"/>
          </a:solidFill>
          <a:ln w="9525" cap="sq">
            <a:noFill/>
            <a:miter/>
          </a:ln>
        </p:spPr>
        <p:txBody>
          <a:bodyPr vert="horz" wrap="square" lIns="91440" tIns="45720" rIns="91440" bIns="45720" rtlCol="0" anchor="ctr"/>
          <a:lstStyle/>
          <a:p>
            <a:pPr algn="ctr">
              <a:lnSpc>
                <a:spcPct val="100000"/>
              </a:lnSpc>
            </a:pPr>
            <a:endParaRPr kumimoji="1" lang="zh-CN" altLang="en-US"/>
          </a:p>
        </p:txBody>
      </p:sp>
      <p:sp>
        <p:nvSpPr>
          <p:cNvPr id="4" name="标题 1"/>
          <p:cNvSpPr txBox="1"/>
          <p:nvPr/>
        </p:nvSpPr>
        <p:spPr>
          <a:xfrm rot="0" flipH="0" flipV="0">
            <a:off x="2142190" y="1663164"/>
            <a:ext cx="2768600" cy="457200"/>
          </a:xfrm>
          <a:prstGeom prst="rect">
            <a:avLst/>
          </a:prstGeom>
          <a:noFill/>
          <a:ln w="12700" cap="sq">
            <a:noFill/>
            <a:miter/>
          </a:ln>
        </p:spPr>
        <p:txBody>
          <a:bodyPr vert="horz" wrap="square" lIns="0" tIns="0" rIns="0" bIns="0" rtlCol="0" anchor="ctr">
            <a:spAutoFit/>
          </a:bodyPr>
          <a:lstStyle/>
          <a:p>
            <a:pPr algn="l">
              <a:lnSpc>
                <a:spcPct val="100000"/>
              </a:lnSpc>
            </a:pPr>
            <a:r>
              <a:rPr kumimoji="1" lang="en-US" altLang="zh-CN" sz="3600">
                <a:ln w="12700">
                  <a:noFill/>
                </a:ln>
                <a:solidFill>
                  <a:srgbClr val="FFFFFF">
                    <a:alpha val="100000"/>
                  </a:srgbClr>
                </a:solidFill>
                <a:latin typeface="Source Han Sans"/>
                <a:ea typeface="Source Han Sans"/>
                <a:cs typeface="Source Han Sans"/>
              </a:rPr>
              <a:t>Catalogue</a:t>
            </a:r>
            <a:endParaRPr kumimoji="1" lang="zh-CN" altLang="en-US"/>
          </a:p>
        </p:txBody>
      </p:sp>
      <p:cxnSp>
        <p:nvCxnSpPr>
          <p:cNvPr id="5" name="标题 1"/>
          <p:cNvCxnSpPr/>
          <p:nvPr/>
        </p:nvCxnSpPr>
        <p:spPr>
          <a:xfrm rot="0" flipH="1" flipV="0">
            <a:off x="2142190" y="2357309"/>
            <a:ext cx="4558651" cy="0"/>
          </a:xfrm>
          <a:prstGeom prst="line">
            <a:avLst/>
          </a:prstGeom>
          <a:noFill/>
          <a:ln w="12700" cap="sq">
            <a:solidFill>
              <a:schemeClr val="bg1"/>
            </a:solidFill>
            <a:miter/>
          </a:ln>
        </p:spPr>
      </p:cxnSp>
      <p:sp>
        <p:nvSpPr>
          <p:cNvPr id="6" name="标题 1"/>
          <p:cNvSpPr txBox="1"/>
          <p:nvPr/>
        </p:nvSpPr>
        <p:spPr>
          <a:xfrm rot="0" flipH="0" flipV="0">
            <a:off x="4371745" y="1261133"/>
            <a:ext cx="3162300" cy="812800"/>
          </a:xfrm>
          <a:prstGeom prst="rect">
            <a:avLst/>
          </a:prstGeom>
          <a:noFill/>
          <a:ln w="12700" cap="sq">
            <a:noFill/>
            <a:miter/>
          </a:ln>
        </p:spPr>
        <p:txBody>
          <a:bodyPr vert="horz" wrap="square" lIns="0" tIns="0" rIns="0" bIns="0" rtlCol="0" anchor="ctr">
            <a:spAutoFit/>
          </a:bodyPr>
          <a:lstStyle/>
          <a:p>
            <a:pPr algn="l">
              <a:lnSpc>
                <a:spcPct val="80000"/>
              </a:lnSpc>
            </a:pPr>
            <a:r>
              <a:rPr kumimoji="1" lang="en-US" altLang="zh-CN" sz="8000">
                <a:ln w="15875">
                  <a:solidFill>
                    <a:srgbClr val="FFFFFF">
                      <a:alpha val="100000"/>
                    </a:srgbClr>
                  </a:solidFill>
                </a:ln>
                <a:solidFill>
                  <a:srgbClr val="FFFFFF">
                    <a:alpha val="30000"/>
                  </a:srgbClr>
                </a:solidFill>
                <a:latin typeface="Source Han Sans"/>
                <a:ea typeface="Source Han Sans"/>
                <a:cs typeface="Source Han Sans"/>
              </a:rPr>
              <a:t>目录</a:t>
            </a:r>
            <a:endParaRPr kumimoji="1" lang="zh-CN" altLang="en-US"/>
          </a:p>
        </p:txBody>
      </p:sp>
      <p:sp>
        <p:nvSpPr>
          <p:cNvPr id="7" name="标题 1"/>
          <p:cNvSpPr txBox="1"/>
          <p:nvPr/>
        </p:nvSpPr>
        <p:spPr>
          <a:xfrm rot="0" flipH="0" flipV="0">
            <a:off x="2293819" y="3308682"/>
            <a:ext cx="381000" cy="355600"/>
          </a:xfrm>
          <a:prstGeom prst="rect">
            <a:avLst/>
          </a:prstGeom>
          <a:noFill/>
          <a:ln w="12700" cap="sq">
            <a:noFill/>
            <a:miter/>
          </a:ln>
        </p:spPr>
        <p:txBody>
          <a:bodyPr vert="horz" wrap="square" lIns="0" tIns="0" rIns="0" bIns="0" rtlCol="0" anchor="ctr">
            <a:spAutoFit/>
          </a:bodyPr>
          <a:lstStyle/>
          <a:p>
            <a:pPr algn="l">
              <a:lnSpc>
                <a:spcPct val="100000"/>
              </a:lnSpc>
            </a:pPr>
            <a:r>
              <a:rPr kumimoji="1" lang="en-US" altLang="zh-CN" sz="2800">
                <a:ln w="12700">
                  <a:noFill/>
                </a:ln>
                <a:solidFill>
                  <a:srgbClr val="A5A5A5">
                    <a:alpha val="100000"/>
                  </a:srgbClr>
                </a:solidFill>
                <a:latin typeface="Source Han Sans"/>
                <a:ea typeface="Source Han Sans"/>
                <a:cs typeface="Source Han Sans"/>
              </a:rPr>
              <a:t>1.</a:t>
            </a:r>
            <a:endParaRPr kumimoji="1" lang="zh-CN" altLang="en-US"/>
          </a:p>
        </p:txBody>
      </p:sp>
      <p:sp>
        <p:nvSpPr>
          <p:cNvPr id="8" name="标题 1"/>
          <p:cNvSpPr txBox="1"/>
          <p:nvPr/>
        </p:nvSpPr>
        <p:spPr>
          <a:xfrm rot="0" flipH="0" flipV="0">
            <a:off x="2639014" y="3386428"/>
            <a:ext cx="2768600" cy="279400"/>
          </a:xfrm>
          <a:prstGeom prst="rect">
            <a:avLst/>
          </a:prstGeom>
          <a:noFill/>
          <a:ln>
            <a:noFill/>
          </a:ln>
        </p:spPr>
        <p:txBody>
          <a:bodyPr vert="horz" wrap="square" lIns="0" tIns="0" rIns="0" bIns="0" rtlCol="0" anchor="t">
            <a:spAutoFit/>
          </a:bodyPr>
          <a:lstStyle/>
          <a:p>
            <a:pPr algn="l">
              <a:lnSpc>
                <a:spcPct val="100000"/>
              </a:lnSpc>
            </a:pPr>
            <a:r>
              <a:rPr kumimoji="1" lang="en-US" altLang="zh-CN" sz="2200">
                <a:ln w="12700">
                  <a:noFill/>
                </a:ln>
                <a:solidFill>
                  <a:srgbClr val="000000">
                    <a:alpha val="100000"/>
                  </a:srgbClr>
                </a:solidFill>
                <a:latin typeface="Source Han Sans"/>
                <a:ea typeface="Source Han Sans"/>
                <a:cs typeface="Source Han Sans"/>
              </a:rPr>
              <a:t>货币与货币制度</a:t>
            </a:r>
            <a:endParaRPr kumimoji="1" lang="zh-CN" altLang="en-US"/>
          </a:p>
        </p:txBody>
      </p:sp>
      <p:sp>
        <p:nvSpPr>
          <p:cNvPr id="9" name="标题 1"/>
          <p:cNvSpPr txBox="1"/>
          <p:nvPr/>
        </p:nvSpPr>
        <p:spPr>
          <a:xfrm rot="0" flipH="0" flipV="0">
            <a:off x="2669494" y="3795122"/>
            <a:ext cx="2667000" cy="152400"/>
          </a:xfrm>
          <a:prstGeom prst="rect">
            <a:avLst/>
          </a:prstGeom>
          <a:noFill/>
          <a:ln>
            <a:noFill/>
          </a:ln>
        </p:spPr>
        <p:txBody>
          <a:bodyPr vert="horz" wrap="square" lIns="0" tIns="0" rIns="0" bIns="0" rtlCol="0" anchor="t">
            <a:spAutoFit/>
          </a:bodyPr>
          <a:lstStyle/>
          <a:p>
            <a:pPr algn="l">
              <a:lnSpc>
                <a:spcPct val="100000"/>
              </a:lnSpc>
            </a:pPr>
            <a:r>
              <a:rPr kumimoji="1" lang="en-US" altLang="zh-CN" sz="1200">
                <a:ln w="12700">
                  <a:noFill/>
                </a:ln>
                <a:solidFill>
                  <a:srgbClr val="000000">
                    <a:alpha val="100000"/>
                  </a:srgbClr>
                </a:solidFill>
                <a:latin typeface="Source Han Sans"/>
                <a:ea typeface="Source Han Sans"/>
                <a:cs typeface="Source Han Sans"/>
              </a:rPr>
              <a:t>Part One </a:t>
            </a:r>
            <a:endParaRPr kumimoji="1" lang="zh-CN" altLang="en-US"/>
          </a:p>
        </p:txBody>
      </p:sp>
      <p:sp>
        <p:nvSpPr>
          <p:cNvPr id="10" name="标题 1"/>
          <p:cNvSpPr txBox="1"/>
          <p:nvPr/>
        </p:nvSpPr>
        <p:spPr>
          <a:xfrm rot="0" flipH="0" flipV="0">
            <a:off x="6829721" y="3386428"/>
            <a:ext cx="2654300" cy="279400"/>
          </a:xfrm>
          <a:prstGeom prst="rect">
            <a:avLst/>
          </a:prstGeom>
          <a:noFill/>
          <a:ln>
            <a:noFill/>
          </a:ln>
        </p:spPr>
        <p:txBody>
          <a:bodyPr vert="horz" wrap="square" lIns="0" tIns="0" rIns="0" bIns="0" rtlCol="0" anchor="t">
            <a:spAutoFit/>
          </a:bodyPr>
          <a:lstStyle/>
          <a:p>
            <a:pPr algn="l">
              <a:lnSpc>
                <a:spcPct val="100000"/>
              </a:lnSpc>
            </a:pPr>
            <a:r>
              <a:rPr kumimoji="1" lang="en-US" altLang="zh-CN" sz="2200">
                <a:ln w="12700">
                  <a:noFill/>
                </a:ln>
                <a:solidFill>
                  <a:srgbClr val="000000">
                    <a:alpha val="100000"/>
                  </a:srgbClr>
                </a:solidFill>
                <a:latin typeface="Source Han Sans"/>
                <a:ea typeface="Source Han Sans"/>
                <a:cs typeface="Source Han Sans"/>
              </a:rPr>
              <a:t>金融市场与金融工具</a:t>
            </a:r>
            <a:endParaRPr kumimoji="1" lang="zh-CN" altLang="en-US"/>
          </a:p>
        </p:txBody>
      </p:sp>
      <p:sp>
        <p:nvSpPr>
          <p:cNvPr id="11" name="标题 1"/>
          <p:cNvSpPr txBox="1"/>
          <p:nvPr/>
        </p:nvSpPr>
        <p:spPr>
          <a:xfrm rot="0" flipH="0" flipV="0">
            <a:off x="6860201" y="3795122"/>
            <a:ext cx="1981200" cy="152400"/>
          </a:xfrm>
          <a:prstGeom prst="rect">
            <a:avLst/>
          </a:prstGeom>
          <a:noFill/>
          <a:ln>
            <a:noFill/>
          </a:ln>
        </p:spPr>
        <p:txBody>
          <a:bodyPr vert="horz" wrap="square" lIns="0" tIns="0" rIns="0" bIns="0" rtlCol="0" anchor="t">
            <a:spAutoFit/>
          </a:bodyPr>
          <a:lstStyle/>
          <a:p>
            <a:pPr algn="l">
              <a:lnSpc>
                <a:spcPct val="100000"/>
              </a:lnSpc>
            </a:pPr>
            <a:r>
              <a:rPr kumimoji="1" lang="en-US" altLang="zh-CN" sz="1200">
                <a:ln w="12700">
                  <a:noFill/>
                </a:ln>
                <a:solidFill>
                  <a:srgbClr val="000000">
                    <a:alpha val="100000"/>
                  </a:srgbClr>
                </a:solidFill>
                <a:latin typeface="Source Han Sans"/>
                <a:ea typeface="Source Han Sans"/>
                <a:cs typeface="Source Han Sans"/>
              </a:rPr>
              <a:t>Part Two</a:t>
            </a:r>
            <a:endParaRPr kumimoji="1" lang="zh-CN" altLang="en-US"/>
          </a:p>
        </p:txBody>
      </p:sp>
      <p:sp>
        <p:nvSpPr>
          <p:cNvPr id="12" name="标题 1"/>
          <p:cNvSpPr txBox="1"/>
          <p:nvPr/>
        </p:nvSpPr>
        <p:spPr>
          <a:xfrm rot="0" flipH="0" flipV="0">
            <a:off x="6457380" y="3308682"/>
            <a:ext cx="381000" cy="355600"/>
          </a:xfrm>
          <a:prstGeom prst="rect">
            <a:avLst/>
          </a:prstGeom>
          <a:noFill/>
          <a:ln w="12700" cap="sq">
            <a:noFill/>
            <a:miter/>
          </a:ln>
        </p:spPr>
        <p:txBody>
          <a:bodyPr vert="horz" wrap="square" lIns="0" tIns="0" rIns="0" bIns="0" rtlCol="0" anchor="ctr">
            <a:spAutoFit/>
          </a:bodyPr>
          <a:lstStyle/>
          <a:p>
            <a:pPr algn="l">
              <a:lnSpc>
                <a:spcPct val="100000"/>
              </a:lnSpc>
            </a:pPr>
            <a:r>
              <a:rPr kumimoji="1" lang="en-US" altLang="zh-CN" sz="2800">
                <a:ln w="12700">
                  <a:noFill/>
                </a:ln>
                <a:solidFill>
                  <a:srgbClr val="A5A5A5">
                    <a:alpha val="100000"/>
                  </a:srgbClr>
                </a:solidFill>
                <a:latin typeface="Source Han Sans"/>
                <a:ea typeface="Source Han Sans"/>
                <a:cs typeface="Source Han Sans"/>
              </a:rPr>
              <a:t>2.</a:t>
            </a:r>
            <a:endParaRPr kumimoji="1" lang="zh-CN" altLang="en-US"/>
          </a:p>
        </p:txBody>
      </p:sp>
      <p:sp>
        <p:nvSpPr>
          <p:cNvPr id="13" name="标题 1"/>
          <p:cNvSpPr txBox="1"/>
          <p:nvPr/>
        </p:nvSpPr>
        <p:spPr>
          <a:xfrm rot="0" flipH="0" flipV="0">
            <a:off x="2639014" y="4516033"/>
            <a:ext cx="2692400" cy="279400"/>
          </a:xfrm>
          <a:prstGeom prst="rect">
            <a:avLst/>
          </a:prstGeom>
          <a:noFill/>
          <a:ln>
            <a:noFill/>
          </a:ln>
        </p:spPr>
        <p:txBody>
          <a:bodyPr vert="horz" wrap="square" lIns="0" tIns="0" rIns="0" bIns="0" rtlCol="0" anchor="t">
            <a:spAutoFit/>
          </a:bodyPr>
          <a:lstStyle/>
          <a:p>
            <a:pPr algn="l">
              <a:lnSpc>
                <a:spcPct val="100000"/>
              </a:lnSpc>
            </a:pPr>
            <a:r>
              <a:rPr kumimoji="1" lang="en-US" altLang="zh-CN" sz="2200">
                <a:ln w="12700">
                  <a:noFill/>
                </a:ln>
                <a:solidFill>
                  <a:srgbClr val="000000">
                    <a:alpha val="100000"/>
                  </a:srgbClr>
                </a:solidFill>
                <a:latin typeface="Source Han Sans"/>
                <a:ea typeface="Source Han Sans"/>
                <a:cs typeface="Source Han Sans"/>
              </a:rPr>
              <a:t>金融机构与金融业务</a:t>
            </a:r>
            <a:endParaRPr kumimoji="1" lang="zh-CN" altLang="en-US"/>
          </a:p>
        </p:txBody>
      </p:sp>
      <p:sp>
        <p:nvSpPr>
          <p:cNvPr id="14" name="标题 1"/>
          <p:cNvSpPr txBox="1"/>
          <p:nvPr/>
        </p:nvSpPr>
        <p:spPr>
          <a:xfrm rot="0" flipH="0" flipV="0">
            <a:off x="2669494" y="4924727"/>
            <a:ext cx="2540000" cy="152400"/>
          </a:xfrm>
          <a:prstGeom prst="rect">
            <a:avLst/>
          </a:prstGeom>
          <a:noFill/>
          <a:ln>
            <a:noFill/>
          </a:ln>
        </p:spPr>
        <p:txBody>
          <a:bodyPr vert="horz" wrap="square" lIns="0" tIns="0" rIns="0" bIns="0" rtlCol="0" anchor="t">
            <a:spAutoFit/>
          </a:bodyPr>
          <a:lstStyle/>
          <a:p>
            <a:pPr algn="l">
              <a:lnSpc>
                <a:spcPct val="100000"/>
              </a:lnSpc>
            </a:pPr>
            <a:r>
              <a:rPr kumimoji="1" lang="en-US" altLang="zh-CN" sz="1200">
                <a:ln w="12700">
                  <a:noFill/>
                </a:ln>
                <a:solidFill>
                  <a:srgbClr val="000000">
                    <a:alpha val="100000"/>
                  </a:srgbClr>
                </a:solidFill>
                <a:latin typeface="Source Han Sans"/>
                <a:ea typeface="Source Han Sans"/>
                <a:cs typeface="Source Han Sans"/>
              </a:rPr>
              <a:t>Part Three</a:t>
            </a:r>
            <a:endParaRPr kumimoji="1" lang="zh-CN" altLang="en-US"/>
          </a:p>
        </p:txBody>
      </p:sp>
      <p:sp>
        <p:nvSpPr>
          <p:cNvPr id="15" name="标题 1"/>
          <p:cNvSpPr txBox="1"/>
          <p:nvPr/>
        </p:nvSpPr>
        <p:spPr>
          <a:xfrm rot="0" flipH="0" flipV="0">
            <a:off x="6829721" y="4516033"/>
            <a:ext cx="2781300" cy="279400"/>
          </a:xfrm>
          <a:prstGeom prst="rect">
            <a:avLst/>
          </a:prstGeom>
          <a:noFill/>
          <a:ln>
            <a:noFill/>
          </a:ln>
        </p:spPr>
        <p:txBody>
          <a:bodyPr vert="horz" wrap="square" lIns="0" tIns="0" rIns="0" bIns="0" rtlCol="0" anchor="t">
            <a:spAutoFit/>
          </a:bodyPr>
          <a:lstStyle/>
          <a:p>
            <a:pPr algn="l">
              <a:lnSpc>
                <a:spcPct val="100000"/>
              </a:lnSpc>
            </a:pPr>
            <a:r>
              <a:rPr kumimoji="1" lang="en-US" altLang="zh-CN" sz="2200">
                <a:ln w="12700">
                  <a:noFill/>
                </a:ln>
                <a:solidFill>
                  <a:srgbClr val="000000">
                    <a:alpha val="100000"/>
                  </a:srgbClr>
                </a:solidFill>
                <a:latin typeface="Source Han Sans"/>
                <a:ea typeface="Source Han Sans"/>
                <a:cs typeface="Source Han Sans"/>
              </a:rPr>
              <a:t>国际金融基础</a:t>
            </a:r>
            <a:endParaRPr kumimoji="1" lang="zh-CN" altLang="en-US"/>
          </a:p>
        </p:txBody>
      </p:sp>
      <p:sp>
        <p:nvSpPr>
          <p:cNvPr id="16" name="标题 1"/>
          <p:cNvSpPr txBox="1"/>
          <p:nvPr/>
        </p:nvSpPr>
        <p:spPr>
          <a:xfrm rot="0" flipH="0" flipV="0">
            <a:off x="6860201" y="4924727"/>
            <a:ext cx="2540000" cy="152400"/>
          </a:xfrm>
          <a:prstGeom prst="rect">
            <a:avLst/>
          </a:prstGeom>
          <a:noFill/>
          <a:ln>
            <a:noFill/>
          </a:ln>
        </p:spPr>
        <p:txBody>
          <a:bodyPr vert="horz" wrap="square" lIns="0" tIns="0" rIns="0" bIns="0" rtlCol="0" anchor="t">
            <a:spAutoFit/>
          </a:bodyPr>
          <a:lstStyle/>
          <a:p>
            <a:pPr algn="l">
              <a:lnSpc>
                <a:spcPct val="100000"/>
              </a:lnSpc>
            </a:pPr>
            <a:r>
              <a:rPr kumimoji="1" lang="en-US" altLang="zh-CN" sz="1200">
                <a:ln w="12700">
                  <a:noFill/>
                </a:ln>
                <a:solidFill>
                  <a:srgbClr val="000000">
                    <a:alpha val="100000"/>
                  </a:srgbClr>
                </a:solidFill>
                <a:latin typeface="Source Han Sans"/>
                <a:ea typeface="Source Han Sans"/>
                <a:cs typeface="Source Han Sans"/>
              </a:rPr>
              <a:t>Part Four</a:t>
            </a:r>
            <a:endParaRPr kumimoji="1" lang="zh-CN" altLang="en-US"/>
          </a:p>
        </p:txBody>
      </p:sp>
      <p:sp>
        <p:nvSpPr>
          <p:cNvPr id="17" name="标题 1"/>
          <p:cNvSpPr txBox="1"/>
          <p:nvPr/>
        </p:nvSpPr>
        <p:spPr>
          <a:xfrm rot="0" flipH="0" flipV="0">
            <a:off x="2240423" y="4424938"/>
            <a:ext cx="381000" cy="355600"/>
          </a:xfrm>
          <a:prstGeom prst="rect">
            <a:avLst/>
          </a:prstGeom>
          <a:noFill/>
          <a:ln w="12700" cap="sq">
            <a:noFill/>
            <a:miter/>
          </a:ln>
        </p:spPr>
        <p:txBody>
          <a:bodyPr vert="horz" wrap="square" lIns="0" tIns="0" rIns="0" bIns="0" rtlCol="0" anchor="ctr">
            <a:spAutoFit/>
          </a:bodyPr>
          <a:lstStyle/>
          <a:p>
            <a:pPr algn="l">
              <a:lnSpc>
                <a:spcPct val="100000"/>
              </a:lnSpc>
            </a:pPr>
            <a:r>
              <a:rPr kumimoji="1" lang="en-US" altLang="zh-CN" sz="2800">
                <a:ln w="12700">
                  <a:noFill/>
                </a:ln>
                <a:solidFill>
                  <a:srgbClr val="A5A5A5">
                    <a:alpha val="100000"/>
                  </a:srgbClr>
                </a:solidFill>
                <a:latin typeface="Source Han Sans"/>
                <a:ea typeface="Source Han Sans"/>
                <a:cs typeface="Source Han Sans"/>
              </a:rPr>
              <a:t>3.</a:t>
            </a:r>
            <a:endParaRPr kumimoji="1" lang="zh-CN" altLang="en-US"/>
          </a:p>
        </p:txBody>
      </p:sp>
      <p:sp>
        <p:nvSpPr>
          <p:cNvPr id="18" name="标题 1"/>
          <p:cNvSpPr txBox="1"/>
          <p:nvPr/>
        </p:nvSpPr>
        <p:spPr>
          <a:xfrm rot="0" flipH="0" flipV="0">
            <a:off x="6457380" y="4424938"/>
            <a:ext cx="381000" cy="355600"/>
          </a:xfrm>
          <a:prstGeom prst="rect">
            <a:avLst/>
          </a:prstGeom>
          <a:noFill/>
          <a:ln w="12700" cap="sq">
            <a:noFill/>
            <a:miter/>
          </a:ln>
        </p:spPr>
        <p:txBody>
          <a:bodyPr vert="horz" wrap="square" lIns="0" tIns="0" rIns="0" bIns="0" rtlCol="0" anchor="ctr">
            <a:spAutoFit/>
          </a:bodyPr>
          <a:lstStyle/>
          <a:p>
            <a:pPr algn="l">
              <a:lnSpc>
                <a:spcPct val="100000"/>
              </a:lnSpc>
            </a:pPr>
            <a:r>
              <a:rPr kumimoji="1" lang="en-US" altLang="zh-CN" sz="2800">
                <a:ln w="12700">
                  <a:noFill/>
                </a:ln>
                <a:solidFill>
                  <a:srgbClr val="A5A5A5">
                    <a:alpha val="100000"/>
                  </a:srgbClr>
                </a:solidFill>
                <a:latin typeface="Source Han Sans"/>
                <a:ea typeface="Source Han Sans"/>
                <a:cs typeface="Source Han Sans"/>
              </a:rPr>
              <a:t>4.</a:t>
            </a:r>
            <a:endParaRPr kumimoji="1" lang="zh-CN" altLang="en-US"/>
          </a:p>
        </p:txBody>
      </p:sp>
    </p:spTree>
  </p:cSld>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
          <p:cNvPicPr>
            <a:picLocks noChangeAspect="1"/>
          </p:cNvPicPr>
          <p:nvPr/>
        </p:nvPicPr>
        <p:blipFill>
          <a:blip r:embed="rId2">
            <a:alphaModFix amt="70000"/>
          </a:blip>
          <a:srcRect l="0" t="7812" r="0" b="7812"/>
          <a:stretch>
            <a:fillRect/>
          </a:stretch>
        </p:blipFill>
        <p:spPr>
          <a:xfrm rot="0" flipH="0" flipV="0">
            <a:off x="0" y="0"/>
            <a:ext cx="12192000" cy="6858000"/>
          </a:xfrm>
          <a:prstGeom prst="rect">
            <a:avLst/>
          </a:prstGeom>
          <a:noFill/>
          <a:ln>
            <a:noFill/>
          </a:ln>
        </p:spPr>
      </p:pic>
      <p:sp>
        <p:nvSpPr>
          <p:cNvPr id="3" name="标题 1"/>
          <p:cNvSpPr txBox="1"/>
          <p:nvPr/>
        </p:nvSpPr>
        <p:spPr>
          <a:xfrm rot="0" flipH="0" flipV="0">
            <a:off x="-2" y="0"/>
            <a:ext cx="12192000" cy="6858000"/>
          </a:xfrm>
          <a:prstGeom prst="rect">
            <a:avLst/>
          </a:prstGeom>
          <a:solidFill>
            <a:schemeClr val="bg1">
              <a:alpha val="9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1" y="103928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5" name="标题 1"/>
          <p:cNvSpPr txBox="1"/>
          <p:nvPr/>
        </p:nvSpPr>
        <p:spPr>
          <a:xfrm rot="0" flipH="0" flipV="0">
            <a:off x="-1" y="109881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6" name="标题 1"/>
          <p:cNvSpPr txBox="1"/>
          <p:nvPr/>
        </p:nvSpPr>
        <p:spPr>
          <a:xfrm rot="0" flipH="0" flipV="0">
            <a:off x="-2" y="633028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7" name="标题 1"/>
          <p:cNvSpPr txBox="1"/>
          <p:nvPr/>
        </p:nvSpPr>
        <p:spPr>
          <a:xfrm rot="0" flipH="0" flipV="0">
            <a:off x="-2" y="638981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8" name="标题 1"/>
          <p:cNvSpPr txBox="1"/>
          <p:nvPr/>
        </p:nvSpPr>
        <p:spPr>
          <a:xfrm rot="0" flipH="0" flipV="0">
            <a:off x="7567846" y="1"/>
            <a:ext cx="4624155" cy="2394553"/>
          </a:xfrm>
          <a:custGeom>
            <a:avLst/>
            <a:gdLst>
              <a:gd name="connsiteX0" fmla="*/ 0 w 4624155"/>
              <a:gd name="connsiteY0" fmla="*/ 0 h 2394553"/>
              <a:gd name="connsiteX1" fmla="*/ 4624155 w 4624155"/>
              <a:gd name="connsiteY1" fmla="*/ 0 h 2394553"/>
              <a:gd name="connsiteX2" fmla="*/ 4624155 w 4624155"/>
              <a:gd name="connsiteY2" fmla="*/ 1100944 h 2394553"/>
              <a:gd name="connsiteX3" fmla="*/ 4534501 w 4624155"/>
              <a:gd name="connsiteY3" fmla="*/ 1254559 h 2394553"/>
              <a:gd name="connsiteX4" fmla="*/ 2474729 w 4624155"/>
              <a:gd name="connsiteY4" fmla="*/ 2394553 h 2394553"/>
              <a:gd name="connsiteX5" fmla="*/ 3554 w 4624155"/>
              <a:gd name="connsiteY5" fmla="*/ 73259 h 2394553"/>
            </a:gdLst>
            <a:rect l="l" t="t" r="r" b="b"/>
            <a:pathLst>
              <a:path w="4624155" h="2394553">
                <a:moveTo>
                  <a:pt x="0" y="0"/>
                </a:moveTo>
                <a:lnTo>
                  <a:pt x="4624155" y="0"/>
                </a:lnTo>
                <a:lnTo>
                  <a:pt x="4624155" y="1100944"/>
                </a:lnTo>
                <a:lnTo>
                  <a:pt x="4534501" y="1254559"/>
                </a:lnTo>
                <a:cubicBezTo>
                  <a:pt x="4088108" y="1942350"/>
                  <a:pt x="3332151" y="2394553"/>
                  <a:pt x="2474729" y="2394553"/>
                </a:cubicBezTo>
                <a:cubicBezTo>
                  <a:pt x="1188596" y="2394553"/>
                  <a:pt x="130760" y="1377095"/>
                  <a:pt x="3554" y="73259"/>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7621066" y="0"/>
            <a:ext cx="4570935" cy="2343426"/>
          </a:xfrm>
          <a:custGeom>
            <a:avLst/>
            <a:gdLst>
              <a:gd name="connsiteX0" fmla="*/ 0 w 4570935"/>
              <a:gd name="connsiteY0" fmla="*/ 0 h 2343426"/>
              <a:gd name="connsiteX1" fmla="*/ 4570935 w 4570935"/>
              <a:gd name="connsiteY1" fmla="*/ 0 h 2343426"/>
              <a:gd name="connsiteX2" fmla="*/ 4570935 w 4570935"/>
              <a:gd name="connsiteY2" fmla="*/ 1007672 h 2343426"/>
              <a:gd name="connsiteX3" fmla="*/ 4566618 w 4570935"/>
              <a:gd name="connsiteY3" fmla="*/ 1017001 h 2343426"/>
              <a:gd name="connsiteX4" fmla="*/ 2425612 w 4570935"/>
              <a:gd name="connsiteY4" fmla="*/ 2343426 h 2343426"/>
              <a:gd name="connsiteX5" fmla="*/ 3300 w 4570935"/>
              <a:gd name="connsiteY5" fmla="*/ 68032 h 2343426"/>
            </a:gdLst>
            <a:rect l="l" t="t" r="r" b="b"/>
            <a:pathLst>
              <a:path w="4570935" h="2343426">
                <a:moveTo>
                  <a:pt x="0" y="0"/>
                </a:moveTo>
                <a:lnTo>
                  <a:pt x="4570935" y="0"/>
                </a:lnTo>
                <a:lnTo>
                  <a:pt x="4570935" y="1007672"/>
                </a:lnTo>
                <a:lnTo>
                  <a:pt x="4566618" y="1017001"/>
                </a:lnTo>
                <a:cubicBezTo>
                  <a:pt x="4154296" y="1807079"/>
                  <a:pt x="3350127" y="2343426"/>
                  <a:pt x="2425612" y="2343426"/>
                </a:cubicBezTo>
                <a:cubicBezTo>
                  <a:pt x="1164910" y="2343426"/>
                  <a:pt x="127991" y="1346087"/>
                  <a:pt x="3300" y="68032"/>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7567846" y="4463448"/>
            <a:ext cx="4624155" cy="2394552"/>
          </a:xfrm>
          <a:custGeom>
            <a:avLst/>
            <a:gdLst>
              <a:gd name="connsiteX0" fmla="*/ 2474729 w 4624155"/>
              <a:gd name="connsiteY0" fmla="*/ 0 h 2394552"/>
              <a:gd name="connsiteX1" fmla="*/ 4534501 w 4624155"/>
              <a:gd name="connsiteY1" fmla="*/ 1139995 h 2394552"/>
              <a:gd name="connsiteX2" fmla="*/ 4624155 w 4624155"/>
              <a:gd name="connsiteY2" fmla="*/ 1293610 h 2394552"/>
              <a:gd name="connsiteX3" fmla="*/ 4624155 w 4624155"/>
              <a:gd name="connsiteY3" fmla="*/ 2394552 h 2394552"/>
              <a:gd name="connsiteX4" fmla="*/ 0 w 4624155"/>
              <a:gd name="connsiteY4" fmla="*/ 2394552 h 2394552"/>
              <a:gd name="connsiteX5" fmla="*/ 3554 w 4624155"/>
              <a:gd name="connsiteY5" fmla="*/ 2321294 h 2394552"/>
              <a:gd name="connsiteX6" fmla="*/ 2474729 w 4624155"/>
              <a:gd name="connsiteY6" fmla="*/ 0 h 2394552"/>
            </a:gdLst>
            <a:rect l="l" t="t" r="r" b="b"/>
            <a:pathLst>
              <a:path w="4624155" h="2394552">
                <a:moveTo>
                  <a:pt x="2474729" y="0"/>
                </a:moveTo>
                <a:cubicBezTo>
                  <a:pt x="3332151" y="0"/>
                  <a:pt x="4088108" y="452204"/>
                  <a:pt x="4534501" y="1139995"/>
                </a:cubicBezTo>
                <a:lnTo>
                  <a:pt x="4624155" y="1293610"/>
                </a:lnTo>
                <a:lnTo>
                  <a:pt x="4624155" y="2394552"/>
                </a:lnTo>
                <a:lnTo>
                  <a:pt x="0" y="2394552"/>
                </a:lnTo>
                <a:lnTo>
                  <a:pt x="3554" y="2321294"/>
                </a:lnTo>
                <a:cubicBezTo>
                  <a:pt x="130760" y="1017458"/>
                  <a:pt x="1188596" y="0"/>
                  <a:pt x="2474729" y="0"/>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7616962" y="4514576"/>
            <a:ext cx="4575038" cy="2343425"/>
          </a:xfrm>
          <a:custGeom>
            <a:avLst/>
            <a:gdLst>
              <a:gd name="connsiteX0" fmla="*/ 2425612 w 4575038"/>
              <a:gd name="connsiteY0" fmla="*/ 0 h 2343425"/>
              <a:gd name="connsiteX1" fmla="*/ 4566618 w 4575038"/>
              <a:gd name="connsiteY1" fmla="*/ 1326426 h 2343425"/>
              <a:gd name="connsiteX2" fmla="*/ 4575038 w 4575038"/>
              <a:gd name="connsiteY2" fmla="*/ 1344620 h 2343425"/>
              <a:gd name="connsiteX3" fmla="*/ 4575038 w 4575038"/>
              <a:gd name="connsiteY3" fmla="*/ 2343425 h 2343425"/>
              <a:gd name="connsiteX4" fmla="*/ 0 w 4575038"/>
              <a:gd name="connsiteY4" fmla="*/ 2343425 h 2343425"/>
              <a:gd name="connsiteX5" fmla="*/ 3300 w 4575038"/>
              <a:gd name="connsiteY5" fmla="*/ 2275395 h 2343425"/>
              <a:gd name="connsiteX6" fmla="*/ 2425612 w 4575038"/>
              <a:gd name="connsiteY6" fmla="*/ 0 h 2343425"/>
            </a:gdLst>
            <a:rect l="l" t="t" r="r" b="b"/>
            <a:pathLst>
              <a:path w="4575038" h="2343425">
                <a:moveTo>
                  <a:pt x="2425612" y="0"/>
                </a:moveTo>
                <a:cubicBezTo>
                  <a:pt x="3350127" y="0"/>
                  <a:pt x="4154297" y="536347"/>
                  <a:pt x="4566618" y="1326426"/>
                </a:cubicBezTo>
                <a:lnTo>
                  <a:pt x="4575038" y="1344620"/>
                </a:lnTo>
                <a:lnTo>
                  <a:pt x="4575038" y="2343425"/>
                </a:lnTo>
                <a:lnTo>
                  <a:pt x="0" y="2343425"/>
                </a:lnTo>
                <a:lnTo>
                  <a:pt x="3300" y="2275395"/>
                </a:lnTo>
                <a:cubicBezTo>
                  <a:pt x="127991" y="997339"/>
                  <a:pt x="1164910" y="0"/>
                  <a:pt x="2425612" y="0"/>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8080717" y="1463041"/>
            <a:ext cx="3931920" cy="3931920"/>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7699654" y="6330283"/>
            <a:ext cx="3261600" cy="36000"/>
          </a:xfrm>
          <a:custGeom>
            <a:avLst/>
            <a:gdLst>
              <a:gd name="connsiteX0" fmla="*/ 8892 w 4478362"/>
              <a:gd name="connsiteY0" fmla="*/ 0 h 36000"/>
              <a:gd name="connsiteX1" fmla="*/ 4478362 w 4478362"/>
              <a:gd name="connsiteY1" fmla="*/ 0 h 36000"/>
              <a:gd name="connsiteX2" fmla="*/ 4478362 w 4478362"/>
              <a:gd name="connsiteY2" fmla="*/ 36000 h 36000"/>
              <a:gd name="connsiteX3" fmla="*/ 0 w 4478362"/>
              <a:gd name="connsiteY3" fmla="*/ 36000 h 36000"/>
            </a:gdLst>
            <a:rect l="l" t="t" r="r" b="b"/>
            <a:pathLst>
              <a:path w="4478362" h="36000">
                <a:moveTo>
                  <a:pt x="8892" y="0"/>
                </a:moveTo>
                <a:lnTo>
                  <a:pt x="4478362" y="0"/>
                </a:lnTo>
                <a:lnTo>
                  <a:pt x="4478362"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4" name="标题 1"/>
          <p:cNvSpPr txBox="1"/>
          <p:nvPr/>
        </p:nvSpPr>
        <p:spPr>
          <a:xfrm rot="0" flipH="0" flipV="0">
            <a:off x="7684950" y="6389813"/>
            <a:ext cx="3276000" cy="36000"/>
          </a:xfrm>
          <a:custGeom>
            <a:avLst/>
            <a:gdLst>
              <a:gd name="connsiteX0" fmla="*/ 8893 w 4493067"/>
              <a:gd name="connsiteY0" fmla="*/ 0 h 36000"/>
              <a:gd name="connsiteX1" fmla="*/ 4493067 w 4493067"/>
              <a:gd name="connsiteY1" fmla="*/ 0 h 36000"/>
              <a:gd name="connsiteX2" fmla="*/ 4493067 w 4493067"/>
              <a:gd name="connsiteY2" fmla="*/ 36000 h 36000"/>
              <a:gd name="connsiteX3" fmla="*/ 0 w 4493067"/>
              <a:gd name="connsiteY3" fmla="*/ 36000 h 36000"/>
            </a:gdLst>
            <a:rect l="l" t="t" r="r" b="b"/>
            <a:pathLst>
              <a:path w="4493067" h="36000">
                <a:moveTo>
                  <a:pt x="8893" y="0"/>
                </a:moveTo>
                <a:lnTo>
                  <a:pt x="4493067" y="0"/>
                </a:lnTo>
                <a:lnTo>
                  <a:pt x="4493067"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5" name="标题 1"/>
          <p:cNvSpPr txBox="1"/>
          <p:nvPr/>
        </p:nvSpPr>
        <p:spPr>
          <a:xfrm rot="0" flipH="0" flipV="0">
            <a:off x="11038209"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1260870" y="6293430"/>
            <a:ext cx="145706" cy="145706"/>
          </a:xfrm>
          <a:prstGeom prst="ellipse">
            <a:avLst/>
          </a:prstGeom>
          <a:no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0" flipH="0" flipV="0">
            <a:off x="11481020"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18" name=""/>
          <p:cNvPicPr>
            <a:picLocks noChangeAspect="1"/>
          </p:cNvPicPr>
          <p:nvPr/>
        </p:nvPicPr>
        <p:blipFill>
          <a:blip r:embed="rId3">
            <a:alphaModFix amt="100000"/>
          </a:blip>
          <a:srcRect l="12349" t="0" r="12349" b="0"/>
          <a:stretch>
            <a:fillRect/>
          </a:stretch>
        </p:blipFill>
        <p:spPr>
          <a:xfrm rot="0" flipH="0" flipV="0">
            <a:off x="8134574" y="1521001"/>
            <a:ext cx="3816000" cy="3815998"/>
          </a:xfrm>
          <a:custGeom>
            <a:avLst/>
            <a:gdLst>
              <a:gd name="connsiteX0" fmla="*/ 1908000 w 3816000"/>
              <a:gd name="connsiteY0" fmla="*/ 0 h 3815998"/>
              <a:gd name="connsiteX1" fmla="*/ 3816000 w 3816000"/>
              <a:gd name="connsiteY1" fmla="*/ 1908000 h 3815998"/>
              <a:gd name="connsiteX2" fmla="*/ 2103082 w 3816000"/>
              <a:gd name="connsiteY2" fmla="*/ 3806149 h 3815998"/>
              <a:gd name="connsiteX3" fmla="*/ 1908041 w 3816000"/>
              <a:gd name="connsiteY3" fmla="*/ 3815998 h 3815998"/>
              <a:gd name="connsiteX4" fmla="*/ 1907959 w 3816000"/>
              <a:gd name="connsiteY4" fmla="*/ 3815998 h 3815998"/>
              <a:gd name="connsiteX5" fmla="*/ 1712918 w 3816000"/>
              <a:gd name="connsiteY5" fmla="*/ 3806149 h 3815998"/>
              <a:gd name="connsiteX6" fmla="*/ 0 w 3816000"/>
              <a:gd name="connsiteY6" fmla="*/ 1908000 h 3815998"/>
              <a:gd name="connsiteX7" fmla="*/ 1908000 w 3816000"/>
              <a:gd name="connsiteY7" fmla="*/ 0 h 3815998"/>
            </a:gdLst>
            <a:rect l="l" t="t" r="r" b="b"/>
            <a:pathLst>
              <a:path w="3816000" h="3815998">
                <a:moveTo>
                  <a:pt x="1908000" y="0"/>
                </a:moveTo>
                <a:cubicBezTo>
                  <a:pt x="2961759" y="0"/>
                  <a:pt x="3816000" y="854241"/>
                  <a:pt x="3816000" y="1908000"/>
                </a:cubicBezTo>
                <a:cubicBezTo>
                  <a:pt x="3816000" y="2895899"/>
                  <a:pt x="3065202" y="3708441"/>
                  <a:pt x="2103082" y="3806149"/>
                </a:cubicBezTo>
                <a:lnTo>
                  <a:pt x="1908041" y="3815998"/>
                </a:lnTo>
                <a:lnTo>
                  <a:pt x="1907959" y="3815998"/>
                </a:lnTo>
                <a:lnTo>
                  <a:pt x="1712918" y="3806149"/>
                </a:lnTo>
                <a:cubicBezTo>
                  <a:pt x="750798" y="3708441"/>
                  <a:pt x="0" y="2895899"/>
                  <a:pt x="0" y="1908000"/>
                </a:cubicBezTo>
                <a:cubicBezTo>
                  <a:pt x="0" y="854241"/>
                  <a:pt x="854241" y="0"/>
                  <a:pt x="1908000" y="0"/>
                </a:cubicBezTo>
                <a:close/>
              </a:path>
            </a:pathLst>
          </a:custGeom>
          <a:noFill/>
          <a:ln>
            <a:noFill/>
          </a:ln>
        </p:spPr>
      </p:pic>
      <p:sp>
        <p:nvSpPr>
          <p:cNvPr id="19" name="标题 1"/>
          <p:cNvSpPr txBox="1"/>
          <p:nvPr/>
        </p:nvSpPr>
        <p:spPr>
          <a:xfrm rot="0" flipH="0" flipV="0">
            <a:off x="836854" y="1860713"/>
            <a:ext cx="1375035" cy="1221642"/>
          </a:xfrm>
          <a:prstGeom prst="rect">
            <a:avLst/>
          </a:prstGeom>
          <a:noFill/>
          <a:ln>
            <a:noFill/>
          </a:ln>
        </p:spPr>
        <p:txBody>
          <a:bodyPr vert="horz" wrap="square" lIns="0" tIns="0" rIns="0" bIns="0" rtlCol="0" anchor="t"/>
          <a:lstStyle/>
          <a:p>
            <a:pPr algn="l">
              <a:lnSpc>
                <a:spcPct val="110000"/>
              </a:lnSpc>
            </a:pPr>
            <a:r>
              <a:rPr kumimoji="1" lang="en-US" altLang="zh-CN" sz="8800">
                <a:ln w="12700">
                  <a:noFill/>
                </a:ln>
                <a:gradFill>
                  <a:gsLst>
                    <a:gs pos="0">
                      <a:srgbClr val="1F4E79">
                        <a:alpha val="100000"/>
                      </a:srgbClr>
                    </a:gs>
                    <a:gs pos="100000">
                      <a:srgbClr val="2E75B6">
                        <a:alpha val="100000"/>
                      </a:srgbClr>
                    </a:gs>
                  </a:gsLst>
                  <a:lin ang="2700000" scaled="0"/>
                </a:gradFill>
                <a:latin typeface="Source Han Sans CN Bold"/>
                <a:ea typeface="Source Han Sans CN Bold"/>
                <a:cs typeface="Source Han Sans CN Bold"/>
              </a:rPr>
              <a:t>01</a:t>
            </a:r>
            <a:endParaRPr kumimoji="1" lang="zh-CN" altLang="en-US"/>
          </a:p>
        </p:txBody>
      </p:sp>
      <p:sp>
        <p:nvSpPr>
          <p:cNvPr id="20" name="标题 1"/>
          <p:cNvSpPr txBox="1"/>
          <p:nvPr/>
        </p:nvSpPr>
        <p:spPr>
          <a:xfrm rot="0" flipH="0" flipV="0">
            <a:off x="876571" y="5399206"/>
            <a:ext cx="3544846" cy="431580"/>
          </a:xfrm>
          <a:prstGeom prst="rect">
            <a:avLst/>
          </a:prstGeom>
          <a:noFill/>
          <a:ln>
            <a:noFill/>
          </a:ln>
        </p:spPr>
        <p:txBody>
          <a:bodyPr vert="horz" wrap="square" lIns="0" tIns="0" rIns="0" bIns="0" rtlCol="0" anchor="t"/>
          <a:lstStyle/>
          <a:p>
            <a:pPr algn="l">
              <a:lnSpc>
                <a:spcPct val="110000"/>
              </a:lnSpc>
            </a:pPr>
            <a:r>
              <a:rPr kumimoji="1" lang="en-US" altLang="zh-CN" sz="2800">
                <a:ln w="12700">
                  <a:noFill/>
                </a:ln>
                <a:solidFill>
                  <a:srgbClr val="5B9BD5">
                    <a:alpha val="25000"/>
                  </a:srgbClr>
                </a:solidFill>
                <a:latin typeface="Source Han Sans CN Bold"/>
                <a:ea typeface="Source Han Sans CN Bold"/>
                <a:cs typeface="Source Han Sans CN Bold"/>
              </a:rPr>
              <a:t>PowerPoint Design</a:t>
            </a:r>
            <a:endParaRPr kumimoji="1" lang="zh-CN" altLang="en-US"/>
          </a:p>
        </p:txBody>
      </p:sp>
      <p:sp>
        <p:nvSpPr>
          <p:cNvPr id="21" name="标题 1"/>
          <p:cNvSpPr txBox="1"/>
          <p:nvPr/>
        </p:nvSpPr>
        <p:spPr>
          <a:xfrm rot="0" flipH="0" flipV="0">
            <a:off x="845683" y="3167615"/>
            <a:ext cx="6762008" cy="2503971"/>
          </a:xfrm>
          <a:prstGeom prst="rect">
            <a:avLst/>
          </a:prstGeom>
          <a:noFill/>
          <a:ln>
            <a:noFill/>
          </a:ln>
        </p:spPr>
        <p:txBody>
          <a:bodyPr vert="horz" wrap="square" lIns="0" tIns="0" rIns="0" bIns="0" rtlCol="0" anchor="t"/>
          <a:lstStyle/>
          <a:p>
            <a:pPr algn="l">
              <a:lnSpc>
                <a:spcPct val="130000"/>
              </a:lnSpc>
            </a:pPr>
            <a:r>
              <a:rPr kumimoji="1" lang="en-US" altLang="zh-CN" sz="5000">
                <a:ln w="12700">
                  <a:noFill/>
                </a:ln>
                <a:solidFill>
                  <a:srgbClr val="000000">
                    <a:alpha val="100000"/>
                  </a:srgbClr>
                </a:solidFill>
                <a:latin typeface="Source Han Sans CN Bold"/>
                <a:ea typeface="Source Han Sans CN Bold"/>
                <a:cs typeface="Source Han Sans CN Bold"/>
              </a:rPr>
              <a:t>货币与货币制度</a:t>
            </a:r>
            <a:endParaRPr kumimoji="1" lang="zh-CN" altLang="en-US"/>
          </a:p>
        </p:txBody>
      </p:sp>
      <p:sp>
        <p:nvSpPr>
          <p:cNvPr id="22" name="标题 1"/>
          <p:cNvSpPr txBox="1"/>
          <p:nvPr/>
        </p:nvSpPr>
        <p:spPr>
          <a:xfrm rot="0" flipH="0" flipV="0">
            <a:off x="2362464" y="2405742"/>
            <a:ext cx="45719" cy="540000"/>
          </a:xfrm>
          <a:prstGeom prst="rect">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rot="16200000" flipH="0" flipV="1">
            <a:off x="10813567" y="258223"/>
            <a:ext cx="428057" cy="1112899"/>
          </a:xfrm>
          <a:custGeom>
            <a:avLst/>
            <a:gdLst>
              <a:gd name="connsiteX0" fmla="*/ 85630 w 428057"/>
              <a:gd name="connsiteY0" fmla="*/ 42767 h 1112899"/>
              <a:gd name="connsiteX1" fmla="*/ 42767 w 428057"/>
              <a:gd name="connsiteY1" fmla="*/ 0 h 1112899"/>
              <a:gd name="connsiteX2" fmla="*/ 0 w 428057"/>
              <a:gd name="connsiteY2" fmla="*/ 42767 h 1112899"/>
              <a:gd name="connsiteX3" fmla="*/ 42767 w 428057"/>
              <a:gd name="connsiteY3" fmla="*/ 85630 h 1112899"/>
              <a:gd name="connsiteX4" fmla="*/ 85630 w 428057"/>
              <a:gd name="connsiteY4" fmla="*/ 42767 h 1112899"/>
              <a:gd name="connsiteX5" fmla="*/ 85631 w 428057"/>
              <a:gd name="connsiteY5" fmla="*/ 213978 h 1112899"/>
              <a:gd name="connsiteX6" fmla="*/ 42768 w 428057"/>
              <a:gd name="connsiteY6" fmla="*/ 171211 h 1112899"/>
              <a:gd name="connsiteX7" fmla="*/ 1 w 428057"/>
              <a:gd name="connsiteY7" fmla="*/ 213978 h 1112899"/>
              <a:gd name="connsiteX8" fmla="*/ 42768 w 428057"/>
              <a:gd name="connsiteY8" fmla="*/ 256841 h 1112899"/>
              <a:gd name="connsiteX9" fmla="*/ 85631 w 428057"/>
              <a:gd name="connsiteY9" fmla="*/ 213978 h 1112899"/>
              <a:gd name="connsiteX10" fmla="*/ 85632 w 428057"/>
              <a:gd name="connsiteY10" fmla="*/ 385189 h 1112899"/>
              <a:gd name="connsiteX11" fmla="*/ 42769 w 428057"/>
              <a:gd name="connsiteY11" fmla="*/ 342422 h 1112899"/>
              <a:gd name="connsiteX12" fmla="*/ 2 w 428057"/>
              <a:gd name="connsiteY12" fmla="*/ 385189 h 1112899"/>
              <a:gd name="connsiteX13" fmla="*/ 42769 w 428057"/>
              <a:gd name="connsiteY13" fmla="*/ 428052 h 1112899"/>
              <a:gd name="connsiteX14" fmla="*/ 85632 w 428057"/>
              <a:gd name="connsiteY14" fmla="*/ 385189 h 1112899"/>
              <a:gd name="connsiteX15" fmla="*/ 85632 w 428057"/>
              <a:gd name="connsiteY15" fmla="*/ 556401 h 1112899"/>
              <a:gd name="connsiteX16" fmla="*/ 42769 w 428057"/>
              <a:gd name="connsiteY16" fmla="*/ 513634 h 1112899"/>
              <a:gd name="connsiteX17" fmla="*/ 2 w 428057"/>
              <a:gd name="connsiteY17" fmla="*/ 556401 h 1112899"/>
              <a:gd name="connsiteX18" fmla="*/ 42769 w 428057"/>
              <a:gd name="connsiteY18" fmla="*/ 599264 h 1112899"/>
              <a:gd name="connsiteX19" fmla="*/ 85632 w 428057"/>
              <a:gd name="connsiteY19" fmla="*/ 556401 h 1112899"/>
              <a:gd name="connsiteX20" fmla="*/ 85633 w 428057"/>
              <a:gd name="connsiteY20" fmla="*/ 727612 h 1112899"/>
              <a:gd name="connsiteX21" fmla="*/ 42770 w 428057"/>
              <a:gd name="connsiteY21" fmla="*/ 684845 h 1112899"/>
              <a:gd name="connsiteX22" fmla="*/ 3 w 428057"/>
              <a:gd name="connsiteY22" fmla="*/ 727612 h 1112899"/>
              <a:gd name="connsiteX23" fmla="*/ 42770 w 428057"/>
              <a:gd name="connsiteY23" fmla="*/ 770475 h 1112899"/>
              <a:gd name="connsiteX24" fmla="*/ 85633 w 428057"/>
              <a:gd name="connsiteY24" fmla="*/ 727612 h 1112899"/>
              <a:gd name="connsiteX25" fmla="*/ 85633 w 428057"/>
              <a:gd name="connsiteY25" fmla="*/ 903103 h 1112899"/>
              <a:gd name="connsiteX26" fmla="*/ 42770 w 428057"/>
              <a:gd name="connsiteY26" fmla="*/ 860336 h 1112899"/>
              <a:gd name="connsiteX27" fmla="*/ 3 w 428057"/>
              <a:gd name="connsiteY27" fmla="*/ 903103 h 1112899"/>
              <a:gd name="connsiteX28" fmla="*/ 42770 w 428057"/>
              <a:gd name="connsiteY28" fmla="*/ 945966 h 1112899"/>
              <a:gd name="connsiteX29" fmla="*/ 85633 w 428057"/>
              <a:gd name="connsiteY29" fmla="*/ 903103 h 1112899"/>
              <a:gd name="connsiteX30" fmla="*/ 85633 w 428057"/>
              <a:gd name="connsiteY30" fmla="*/ 1070036 h 1112899"/>
              <a:gd name="connsiteX31" fmla="*/ 42770 w 428057"/>
              <a:gd name="connsiteY31" fmla="*/ 1027269 h 1112899"/>
              <a:gd name="connsiteX32" fmla="*/ 3 w 428057"/>
              <a:gd name="connsiteY32" fmla="*/ 1070036 h 1112899"/>
              <a:gd name="connsiteX33" fmla="*/ 42770 w 428057"/>
              <a:gd name="connsiteY33" fmla="*/ 1112899 h 1112899"/>
              <a:gd name="connsiteX34" fmla="*/ 85633 w 428057"/>
              <a:gd name="connsiteY34" fmla="*/ 1070036 h 1112899"/>
              <a:gd name="connsiteX35" fmla="*/ 256841 w 428057"/>
              <a:gd name="connsiteY35" fmla="*/ 42767 h 1112899"/>
              <a:gd name="connsiteX36" fmla="*/ 213978 w 428057"/>
              <a:gd name="connsiteY36" fmla="*/ 0 h 1112899"/>
              <a:gd name="connsiteX37" fmla="*/ 171211 w 428057"/>
              <a:gd name="connsiteY37" fmla="*/ 42767 h 1112899"/>
              <a:gd name="connsiteX38" fmla="*/ 213978 w 428057"/>
              <a:gd name="connsiteY38" fmla="*/ 85630 h 1112899"/>
              <a:gd name="connsiteX39" fmla="*/ 256841 w 428057"/>
              <a:gd name="connsiteY39" fmla="*/ 42767 h 1112899"/>
              <a:gd name="connsiteX40" fmla="*/ 256842 w 428057"/>
              <a:gd name="connsiteY40" fmla="*/ 213978 h 1112899"/>
              <a:gd name="connsiteX41" fmla="*/ 213979 w 428057"/>
              <a:gd name="connsiteY41" fmla="*/ 171211 h 1112899"/>
              <a:gd name="connsiteX42" fmla="*/ 171212 w 428057"/>
              <a:gd name="connsiteY42" fmla="*/ 213978 h 1112899"/>
              <a:gd name="connsiteX43" fmla="*/ 213979 w 428057"/>
              <a:gd name="connsiteY43" fmla="*/ 256841 h 1112899"/>
              <a:gd name="connsiteX44" fmla="*/ 256842 w 428057"/>
              <a:gd name="connsiteY44" fmla="*/ 213978 h 1112899"/>
              <a:gd name="connsiteX45" fmla="*/ 256843 w 428057"/>
              <a:gd name="connsiteY45" fmla="*/ 385189 h 1112899"/>
              <a:gd name="connsiteX46" fmla="*/ 213980 w 428057"/>
              <a:gd name="connsiteY46" fmla="*/ 342422 h 1112899"/>
              <a:gd name="connsiteX47" fmla="*/ 171213 w 428057"/>
              <a:gd name="connsiteY47" fmla="*/ 385189 h 1112899"/>
              <a:gd name="connsiteX48" fmla="*/ 213980 w 428057"/>
              <a:gd name="connsiteY48" fmla="*/ 428052 h 1112899"/>
              <a:gd name="connsiteX49" fmla="*/ 256843 w 428057"/>
              <a:gd name="connsiteY49" fmla="*/ 385189 h 1112899"/>
              <a:gd name="connsiteX50" fmla="*/ 256843 w 428057"/>
              <a:gd name="connsiteY50" fmla="*/ 556401 h 1112899"/>
              <a:gd name="connsiteX51" fmla="*/ 213980 w 428057"/>
              <a:gd name="connsiteY51" fmla="*/ 513634 h 1112899"/>
              <a:gd name="connsiteX52" fmla="*/ 171213 w 428057"/>
              <a:gd name="connsiteY52" fmla="*/ 556401 h 1112899"/>
              <a:gd name="connsiteX53" fmla="*/ 213980 w 428057"/>
              <a:gd name="connsiteY53" fmla="*/ 599264 h 1112899"/>
              <a:gd name="connsiteX54" fmla="*/ 256843 w 428057"/>
              <a:gd name="connsiteY54" fmla="*/ 556401 h 1112899"/>
              <a:gd name="connsiteX55" fmla="*/ 256844 w 428057"/>
              <a:gd name="connsiteY55" fmla="*/ 727611 h 1112899"/>
              <a:gd name="connsiteX56" fmla="*/ 213981 w 428057"/>
              <a:gd name="connsiteY56" fmla="*/ 684844 h 1112899"/>
              <a:gd name="connsiteX57" fmla="*/ 171214 w 428057"/>
              <a:gd name="connsiteY57" fmla="*/ 727611 h 1112899"/>
              <a:gd name="connsiteX58" fmla="*/ 213981 w 428057"/>
              <a:gd name="connsiteY58" fmla="*/ 770474 h 1112899"/>
              <a:gd name="connsiteX59" fmla="*/ 256844 w 428057"/>
              <a:gd name="connsiteY59" fmla="*/ 727611 h 1112899"/>
              <a:gd name="connsiteX60" fmla="*/ 256844 w 428057"/>
              <a:gd name="connsiteY60" fmla="*/ 903102 h 1112899"/>
              <a:gd name="connsiteX61" fmla="*/ 213981 w 428057"/>
              <a:gd name="connsiteY61" fmla="*/ 860335 h 1112899"/>
              <a:gd name="connsiteX62" fmla="*/ 171214 w 428057"/>
              <a:gd name="connsiteY62" fmla="*/ 903102 h 1112899"/>
              <a:gd name="connsiteX63" fmla="*/ 213981 w 428057"/>
              <a:gd name="connsiteY63" fmla="*/ 945965 h 1112899"/>
              <a:gd name="connsiteX64" fmla="*/ 256844 w 428057"/>
              <a:gd name="connsiteY64" fmla="*/ 903102 h 1112899"/>
              <a:gd name="connsiteX65" fmla="*/ 256844 w 428057"/>
              <a:gd name="connsiteY65" fmla="*/ 1070035 h 1112899"/>
              <a:gd name="connsiteX66" fmla="*/ 213981 w 428057"/>
              <a:gd name="connsiteY66" fmla="*/ 1027268 h 1112899"/>
              <a:gd name="connsiteX67" fmla="*/ 171214 w 428057"/>
              <a:gd name="connsiteY67" fmla="*/ 1070035 h 1112899"/>
              <a:gd name="connsiteX68" fmla="*/ 213981 w 428057"/>
              <a:gd name="connsiteY68" fmla="*/ 1112898 h 1112899"/>
              <a:gd name="connsiteX69" fmla="*/ 256844 w 428057"/>
              <a:gd name="connsiteY69" fmla="*/ 1070035 h 1112899"/>
              <a:gd name="connsiteX70" fmla="*/ 428054 w 428057"/>
              <a:gd name="connsiteY70" fmla="*/ 42767 h 1112899"/>
              <a:gd name="connsiteX71" fmla="*/ 385191 w 428057"/>
              <a:gd name="connsiteY71" fmla="*/ 0 h 1112899"/>
              <a:gd name="connsiteX72" fmla="*/ 342424 w 428057"/>
              <a:gd name="connsiteY72" fmla="*/ 42767 h 1112899"/>
              <a:gd name="connsiteX73" fmla="*/ 385191 w 428057"/>
              <a:gd name="connsiteY73" fmla="*/ 85630 h 1112899"/>
              <a:gd name="connsiteX74" fmla="*/ 428054 w 428057"/>
              <a:gd name="connsiteY74" fmla="*/ 42767 h 1112899"/>
              <a:gd name="connsiteX75" fmla="*/ 428055 w 428057"/>
              <a:gd name="connsiteY75" fmla="*/ 213978 h 1112899"/>
              <a:gd name="connsiteX76" fmla="*/ 385192 w 428057"/>
              <a:gd name="connsiteY76" fmla="*/ 171211 h 1112899"/>
              <a:gd name="connsiteX77" fmla="*/ 342425 w 428057"/>
              <a:gd name="connsiteY77" fmla="*/ 213978 h 1112899"/>
              <a:gd name="connsiteX78" fmla="*/ 385192 w 428057"/>
              <a:gd name="connsiteY78" fmla="*/ 256841 h 1112899"/>
              <a:gd name="connsiteX79" fmla="*/ 428055 w 428057"/>
              <a:gd name="connsiteY79" fmla="*/ 213978 h 1112899"/>
              <a:gd name="connsiteX80" fmla="*/ 428055 w 428057"/>
              <a:gd name="connsiteY80" fmla="*/ 385189 h 1112899"/>
              <a:gd name="connsiteX81" fmla="*/ 385192 w 428057"/>
              <a:gd name="connsiteY81" fmla="*/ 342422 h 1112899"/>
              <a:gd name="connsiteX82" fmla="*/ 342425 w 428057"/>
              <a:gd name="connsiteY82" fmla="*/ 385189 h 1112899"/>
              <a:gd name="connsiteX83" fmla="*/ 385192 w 428057"/>
              <a:gd name="connsiteY83" fmla="*/ 428052 h 1112899"/>
              <a:gd name="connsiteX84" fmla="*/ 428055 w 428057"/>
              <a:gd name="connsiteY84" fmla="*/ 385189 h 1112899"/>
              <a:gd name="connsiteX85" fmla="*/ 428055 w 428057"/>
              <a:gd name="connsiteY85" fmla="*/ 556401 h 1112899"/>
              <a:gd name="connsiteX86" fmla="*/ 385192 w 428057"/>
              <a:gd name="connsiteY86" fmla="*/ 513634 h 1112899"/>
              <a:gd name="connsiteX87" fmla="*/ 342425 w 428057"/>
              <a:gd name="connsiteY87" fmla="*/ 556401 h 1112899"/>
              <a:gd name="connsiteX88" fmla="*/ 385192 w 428057"/>
              <a:gd name="connsiteY88" fmla="*/ 599264 h 1112899"/>
              <a:gd name="connsiteX89" fmla="*/ 428055 w 428057"/>
              <a:gd name="connsiteY89" fmla="*/ 556401 h 1112899"/>
              <a:gd name="connsiteX90" fmla="*/ 428057 w 428057"/>
              <a:gd name="connsiteY90" fmla="*/ 727611 h 1112899"/>
              <a:gd name="connsiteX91" fmla="*/ 385194 w 428057"/>
              <a:gd name="connsiteY91" fmla="*/ 684844 h 1112899"/>
              <a:gd name="connsiteX92" fmla="*/ 342427 w 428057"/>
              <a:gd name="connsiteY92" fmla="*/ 727611 h 1112899"/>
              <a:gd name="connsiteX93" fmla="*/ 385194 w 428057"/>
              <a:gd name="connsiteY93" fmla="*/ 770474 h 1112899"/>
              <a:gd name="connsiteX94" fmla="*/ 428057 w 428057"/>
              <a:gd name="connsiteY94" fmla="*/ 727611 h 1112899"/>
              <a:gd name="connsiteX95" fmla="*/ 428057 w 428057"/>
              <a:gd name="connsiteY95" fmla="*/ 903102 h 1112899"/>
              <a:gd name="connsiteX96" fmla="*/ 385194 w 428057"/>
              <a:gd name="connsiteY96" fmla="*/ 860335 h 1112899"/>
              <a:gd name="connsiteX97" fmla="*/ 342427 w 428057"/>
              <a:gd name="connsiteY97" fmla="*/ 903102 h 1112899"/>
              <a:gd name="connsiteX98" fmla="*/ 385194 w 428057"/>
              <a:gd name="connsiteY98" fmla="*/ 945965 h 1112899"/>
              <a:gd name="connsiteX99" fmla="*/ 428057 w 428057"/>
              <a:gd name="connsiteY99" fmla="*/ 903102 h 1112899"/>
              <a:gd name="connsiteX100" fmla="*/ 428057 w 428057"/>
              <a:gd name="connsiteY100" fmla="*/ 1070035 h 1112899"/>
              <a:gd name="connsiteX101" fmla="*/ 385194 w 428057"/>
              <a:gd name="connsiteY101" fmla="*/ 1027268 h 1112899"/>
              <a:gd name="connsiteX102" fmla="*/ 342427 w 428057"/>
              <a:gd name="connsiteY102" fmla="*/ 1070035 h 1112899"/>
              <a:gd name="connsiteX103" fmla="*/ 385194 w 428057"/>
              <a:gd name="connsiteY103" fmla="*/ 1112898 h 1112899"/>
              <a:gd name="connsiteX104" fmla="*/ 428057 w 428057"/>
              <a:gd name="connsiteY104" fmla="*/ 1070035 h 1112899"/>
            </a:gdLst>
            <a:rect l="l" t="t" r="r" b="b"/>
            <a:pathLst>
              <a:path w="428057" h="1112899">
                <a:moveTo>
                  <a:pt x="85630" y="42767"/>
                </a:moveTo>
                <a:cubicBezTo>
                  <a:pt x="85630" y="19145"/>
                  <a:pt x="66389" y="0"/>
                  <a:pt x="42767" y="0"/>
                </a:cubicBezTo>
                <a:cubicBezTo>
                  <a:pt x="19145" y="0"/>
                  <a:pt x="0" y="19145"/>
                  <a:pt x="0" y="42767"/>
                </a:cubicBezTo>
                <a:cubicBezTo>
                  <a:pt x="0" y="66485"/>
                  <a:pt x="19050" y="85630"/>
                  <a:pt x="42767" y="85630"/>
                </a:cubicBezTo>
                <a:cubicBezTo>
                  <a:pt x="66485" y="85630"/>
                  <a:pt x="85630" y="66389"/>
                  <a:pt x="85630" y="42767"/>
                </a:cubicBezTo>
                <a:close/>
                <a:moveTo>
                  <a:pt x="85631" y="213978"/>
                </a:moveTo>
                <a:cubicBezTo>
                  <a:pt x="85631" y="190356"/>
                  <a:pt x="66390" y="171211"/>
                  <a:pt x="42768" y="171211"/>
                </a:cubicBezTo>
                <a:cubicBezTo>
                  <a:pt x="19146" y="171211"/>
                  <a:pt x="1" y="190356"/>
                  <a:pt x="1" y="213978"/>
                </a:cubicBezTo>
                <a:cubicBezTo>
                  <a:pt x="1" y="237696"/>
                  <a:pt x="19051" y="256841"/>
                  <a:pt x="42768" y="256841"/>
                </a:cubicBezTo>
                <a:cubicBezTo>
                  <a:pt x="66486" y="256841"/>
                  <a:pt x="85631" y="237600"/>
                  <a:pt x="85631" y="213978"/>
                </a:cubicBezTo>
                <a:close/>
                <a:moveTo>
                  <a:pt x="85632" y="385189"/>
                </a:moveTo>
                <a:cubicBezTo>
                  <a:pt x="85632" y="361567"/>
                  <a:pt x="66391" y="342422"/>
                  <a:pt x="42769" y="342422"/>
                </a:cubicBezTo>
                <a:cubicBezTo>
                  <a:pt x="19147" y="342422"/>
                  <a:pt x="2" y="361567"/>
                  <a:pt x="2" y="385189"/>
                </a:cubicBezTo>
                <a:cubicBezTo>
                  <a:pt x="2" y="408907"/>
                  <a:pt x="19052" y="428052"/>
                  <a:pt x="42769" y="428052"/>
                </a:cubicBezTo>
                <a:cubicBezTo>
                  <a:pt x="66487" y="428052"/>
                  <a:pt x="85632" y="408811"/>
                  <a:pt x="85632" y="385189"/>
                </a:cubicBezTo>
                <a:close/>
                <a:moveTo>
                  <a:pt x="85632" y="556401"/>
                </a:moveTo>
                <a:cubicBezTo>
                  <a:pt x="85632" y="532779"/>
                  <a:pt x="66391" y="513634"/>
                  <a:pt x="42769" y="513634"/>
                </a:cubicBezTo>
                <a:cubicBezTo>
                  <a:pt x="19147" y="513634"/>
                  <a:pt x="2" y="532779"/>
                  <a:pt x="2" y="556401"/>
                </a:cubicBezTo>
                <a:cubicBezTo>
                  <a:pt x="2" y="580119"/>
                  <a:pt x="19052" y="599264"/>
                  <a:pt x="42769" y="599264"/>
                </a:cubicBezTo>
                <a:cubicBezTo>
                  <a:pt x="66487" y="599264"/>
                  <a:pt x="85632" y="580023"/>
                  <a:pt x="85632" y="556401"/>
                </a:cubicBezTo>
                <a:close/>
                <a:moveTo>
                  <a:pt x="85633" y="727612"/>
                </a:moveTo>
                <a:cubicBezTo>
                  <a:pt x="85633" y="703990"/>
                  <a:pt x="66392" y="684845"/>
                  <a:pt x="42770" y="684845"/>
                </a:cubicBezTo>
                <a:cubicBezTo>
                  <a:pt x="19148" y="684845"/>
                  <a:pt x="3" y="703990"/>
                  <a:pt x="3" y="727612"/>
                </a:cubicBezTo>
                <a:cubicBezTo>
                  <a:pt x="3" y="751330"/>
                  <a:pt x="19053" y="770475"/>
                  <a:pt x="42770" y="770475"/>
                </a:cubicBezTo>
                <a:cubicBezTo>
                  <a:pt x="66488" y="770475"/>
                  <a:pt x="85633" y="751234"/>
                  <a:pt x="85633" y="727612"/>
                </a:cubicBezTo>
                <a:close/>
                <a:moveTo>
                  <a:pt x="85633" y="903103"/>
                </a:moveTo>
                <a:cubicBezTo>
                  <a:pt x="85633" y="879481"/>
                  <a:pt x="66392" y="860336"/>
                  <a:pt x="42770" y="860336"/>
                </a:cubicBezTo>
                <a:cubicBezTo>
                  <a:pt x="19148" y="860336"/>
                  <a:pt x="3" y="879481"/>
                  <a:pt x="3" y="903103"/>
                </a:cubicBezTo>
                <a:cubicBezTo>
                  <a:pt x="3" y="926821"/>
                  <a:pt x="19053" y="945966"/>
                  <a:pt x="42770" y="945966"/>
                </a:cubicBezTo>
                <a:cubicBezTo>
                  <a:pt x="66488" y="945966"/>
                  <a:pt x="85633" y="926725"/>
                  <a:pt x="85633" y="903103"/>
                </a:cubicBezTo>
                <a:close/>
                <a:moveTo>
                  <a:pt x="85633" y="1070036"/>
                </a:moveTo>
                <a:cubicBezTo>
                  <a:pt x="85633" y="1046414"/>
                  <a:pt x="66392" y="1027269"/>
                  <a:pt x="42770" y="1027269"/>
                </a:cubicBezTo>
                <a:cubicBezTo>
                  <a:pt x="19148" y="1027269"/>
                  <a:pt x="3" y="1046414"/>
                  <a:pt x="3" y="1070036"/>
                </a:cubicBezTo>
                <a:cubicBezTo>
                  <a:pt x="3" y="1093754"/>
                  <a:pt x="19053" y="1112899"/>
                  <a:pt x="42770" y="1112899"/>
                </a:cubicBezTo>
                <a:cubicBezTo>
                  <a:pt x="66488" y="1112899"/>
                  <a:pt x="85633" y="1093658"/>
                  <a:pt x="85633" y="1070036"/>
                </a:cubicBezTo>
                <a:close/>
                <a:moveTo>
                  <a:pt x="256841" y="42767"/>
                </a:moveTo>
                <a:cubicBezTo>
                  <a:pt x="256841" y="19145"/>
                  <a:pt x="237600" y="0"/>
                  <a:pt x="213978" y="0"/>
                </a:cubicBezTo>
                <a:cubicBezTo>
                  <a:pt x="190356" y="0"/>
                  <a:pt x="171211" y="19145"/>
                  <a:pt x="171211" y="42767"/>
                </a:cubicBezTo>
                <a:cubicBezTo>
                  <a:pt x="171211" y="66485"/>
                  <a:pt x="190261" y="85630"/>
                  <a:pt x="213978" y="85630"/>
                </a:cubicBezTo>
                <a:cubicBezTo>
                  <a:pt x="237696" y="85630"/>
                  <a:pt x="256841" y="66389"/>
                  <a:pt x="256841" y="42767"/>
                </a:cubicBezTo>
                <a:close/>
                <a:moveTo>
                  <a:pt x="256842" y="213978"/>
                </a:moveTo>
                <a:cubicBezTo>
                  <a:pt x="256842" y="190356"/>
                  <a:pt x="237601" y="171211"/>
                  <a:pt x="213979" y="171211"/>
                </a:cubicBezTo>
                <a:cubicBezTo>
                  <a:pt x="190357" y="171211"/>
                  <a:pt x="171212" y="190356"/>
                  <a:pt x="171212" y="213978"/>
                </a:cubicBezTo>
                <a:cubicBezTo>
                  <a:pt x="171212" y="237696"/>
                  <a:pt x="190262" y="256841"/>
                  <a:pt x="213979" y="256841"/>
                </a:cubicBezTo>
                <a:cubicBezTo>
                  <a:pt x="237697" y="256841"/>
                  <a:pt x="256842" y="237600"/>
                  <a:pt x="256842" y="213978"/>
                </a:cubicBezTo>
                <a:close/>
                <a:moveTo>
                  <a:pt x="256843" y="385189"/>
                </a:moveTo>
                <a:cubicBezTo>
                  <a:pt x="256843" y="361567"/>
                  <a:pt x="237602" y="342422"/>
                  <a:pt x="213980" y="342422"/>
                </a:cubicBezTo>
                <a:cubicBezTo>
                  <a:pt x="190358" y="342422"/>
                  <a:pt x="171213" y="361567"/>
                  <a:pt x="171213" y="385189"/>
                </a:cubicBezTo>
                <a:cubicBezTo>
                  <a:pt x="171213" y="408907"/>
                  <a:pt x="190263" y="428052"/>
                  <a:pt x="213980" y="428052"/>
                </a:cubicBezTo>
                <a:cubicBezTo>
                  <a:pt x="237698" y="428052"/>
                  <a:pt x="256843" y="408811"/>
                  <a:pt x="256843" y="385189"/>
                </a:cubicBezTo>
                <a:close/>
                <a:moveTo>
                  <a:pt x="256843" y="556401"/>
                </a:moveTo>
                <a:cubicBezTo>
                  <a:pt x="256843" y="532779"/>
                  <a:pt x="237602" y="513634"/>
                  <a:pt x="213980" y="513634"/>
                </a:cubicBezTo>
                <a:cubicBezTo>
                  <a:pt x="190358" y="513634"/>
                  <a:pt x="171213" y="532779"/>
                  <a:pt x="171213" y="556401"/>
                </a:cubicBezTo>
                <a:cubicBezTo>
                  <a:pt x="171213" y="580119"/>
                  <a:pt x="190263" y="599264"/>
                  <a:pt x="213980" y="599264"/>
                </a:cubicBezTo>
                <a:cubicBezTo>
                  <a:pt x="237698" y="599264"/>
                  <a:pt x="256843" y="580023"/>
                  <a:pt x="256843" y="556401"/>
                </a:cubicBezTo>
                <a:close/>
                <a:moveTo>
                  <a:pt x="256844" y="727611"/>
                </a:moveTo>
                <a:cubicBezTo>
                  <a:pt x="256844" y="703989"/>
                  <a:pt x="237603" y="684844"/>
                  <a:pt x="213981" y="684844"/>
                </a:cubicBezTo>
                <a:cubicBezTo>
                  <a:pt x="190359" y="684844"/>
                  <a:pt x="171214" y="703989"/>
                  <a:pt x="171214" y="727611"/>
                </a:cubicBezTo>
                <a:cubicBezTo>
                  <a:pt x="171214" y="751329"/>
                  <a:pt x="190264" y="770474"/>
                  <a:pt x="213981" y="770474"/>
                </a:cubicBezTo>
                <a:cubicBezTo>
                  <a:pt x="237699" y="770474"/>
                  <a:pt x="256844" y="751233"/>
                  <a:pt x="256844" y="727611"/>
                </a:cubicBezTo>
                <a:close/>
                <a:moveTo>
                  <a:pt x="256844" y="903102"/>
                </a:moveTo>
                <a:cubicBezTo>
                  <a:pt x="256844" y="879480"/>
                  <a:pt x="237603" y="860335"/>
                  <a:pt x="213981" y="860335"/>
                </a:cubicBezTo>
                <a:cubicBezTo>
                  <a:pt x="190359" y="860335"/>
                  <a:pt x="171214" y="879480"/>
                  <a:pt x="171214" y="903102"/>
                </a:cubicBezTo>
                <a:cubicBezTo>
                  <a:pt x="171214" y="926820"/>
                  <a:pt x="190264" y="945965"/>
                  <a:pt x="213981" y="945965"/>
                </a:cubicBezTo>
                <a:cubicBezTo>
                  <a:pt x="237699" y="945965"/>
                  <a:pt x="256844" y="926724"/>
                  <a:pt x="256844" y="903102"/>
                </a:cubicBezTo>
                <a:close/>
                <a:moveTo>
                  <a:pt x="256844" y="1070035"/>
                </a:moveTo>
                <a:cubicBezTo>
                  <a:pt x="256844" y="1046413"/>
                  <a:pt x="237603" y="1027268"/>
                  <a:pt x="213981" y="1027268"/>
                </a:cubicBezTo>
                <a:cubicBezTo>
                  <a:pt x="190359" y="1027268"/>
                  <a:pt x="171214" y="1046413"/>
                  <a:pt x="171214" y="1070035"/>
                </a:cubicBezTo>
                <a:cubicBezTo>
                  <a:pt x="171214" y="1093753"/>
                  <a:pt x="190264" y="1112898"/>
                  <a:pt x="213981" y="1112898"/>
                </a:cubicBezTo>
                <a:cubicBezTo>
                  <a:pt x="237699" y="1112898"/>
                  <a:pt x="256844" y="1093657"/>
                  <a:pt x="256844" y="1070035"/>
                </a:cubicBezTo>
                <a:close/>
                <a:moveTo>
                  <a:pt x="428054" y="42767"/>
                </a:moveTo>
                <a:cubicBezTo>
                  <a:pt x="428054" y="19145"/>
                  <a:pt x="408813" y="0"/>
                  <a:pt x="385191" y="0"/>
                </a:cubicBezTo>
                <a:cubicBezTo>
                  <a:pt x="361569" y="0"/>
                  <a:pt x="342424" y="19145"/>
                  <a:pt x="342424" y="42767"/>
                </a:cubicBezTo>
                <a:cubicBezTo>
                  <a:pt x="342424" y="66485"/>
                  <a:pt x="361474" y="85630"/>
                  <a:pt x="385191" y="85630"/>
                </a:cubicBezTo>
                <a:cubicBezTo>
                  <a:pt x="408909" y="85630"/>
                  <a:pt x="428054" y="66389"/>
                  <a:pt x="428054" y="42767"/>
                </a:cubicBezTo>
                <a:close/>
                <a:moveTo>
                  <a:pt x="428055" y="213978"/>
                </a:moveTo>
                <a:cubicBezTo>
                  <a:pt x="428055" y="190356"/>
                  <a:pt x="408814" y="171211"/>
                  <a:pt x="385192" y="171211"/>
                </a:cubicBezTo>
                <a:cubicBezTo>
                  <a:pt x="361570" y="171211"/>
                  <a:pt x="342425" y="190356"/>
                  <a:pt x="342425" y="213978"/>
                </a:cubicBezTo>
                <a:cubicBezTo>
                  <a:pt x="342425" y="237696"/>
                  <a:pt x="361475" y="256841"/>
                  <a:pt x="385192" y="256841"/>
                </a:cubicBezTo>
                <a:cubicBezTo>
                  <a:pt x="408910" y="256841"/>
                  <a:pt x="428055" y="237600"/>
                  <a:pt x="428055" y="213978"/>
                </a:cubicBezTo>
                <a:close/>
                <a:moveTo>
                  <a:pt x="428055" y="385189"/>
                </a:moveTo>
                <a:cubicBezTo>
                  <a:pt x="428055" y="361567"/>
                  <a:pt x="408814" y="342422"/>
                  <a:pt x="385192" y="342422"/>
                </a:cubicBezTo>
                <a:cubicBezTo>
                  <a:pt x="361570" y="342422"/>
                  <a:pt x="342425" y="361567"/>
                  <a:pt x="342425" y="385189"/>
                </a:cubicBezTo>
                <a:cubicBezTo>
                  <a:pt x="342425" y="408907"/>
                  <a:pt x="361475" y="428052"/>
                  <a:pt x="385192" y="428052"/>
                </a:cubicBezTo>
                <a:cubicBezTo>
                  <a:pt x="408910" y="428052"/>
                  <a:pt x="428055" y="408811"/>
                  <a:pt x="428055" y="385189"/>
                </a:cubicBezTo>
                <a:close/>
                <a:moveTo>
                  <a:pt x="428055" y="556401"/>
                </a:moveTo>
                <a:cubicBezTo>
                  <a:pt x="428055" y="532779"/>
                  <a:pt x="408814" y="513634"/>
                  <a:pt x="385192" y="513634"/>
                </a:cubicBezTo>
                <a:cubicBezTo>
                  <a:pt x="361570" y="513634"/>
                  <a:pt x="342425" y="532779"/>
                  <a:pt x="342425" y="556401"/>
                </a:cubicBezTo>
                <a:cubicBezTo>
                  <a:pt x="342425" y="580119"/>
                  <a:pt x="361475" y="599264"/>
                  <a:pt x="385192" y="599264"/>
                </a:cubicBezTo>
                <a:cubicBezTo>
                  <a:pt x="408910" y="599264"/>
                  <a:pt x="428055" y="580023"/>
                  <a:pt x="428055" y="556401"/>
                </a:cubicBezTo>
                <a:close/>
                <a:moveTo>
                  <a:pt x="428057" y="727611"/>
                </a:moveTo>
                <a:cubicBezTo>
                  <a:pt x="428057" y="703989"/>
                  <a:pt x="408816" y="684844"/>
                  <a:pt x="385194" y="684844"/>
                </a:cubicBezTo>
                <a:cubicBezTo>
                  <a:pt x="361572" y="684844"/>
                  <a:pt x="342427" y="703989"/>
                  <a:pt x="342427" y="727611"/>
                </a:cubicBezTo>
                <a:cubicBezTo>
                  <a:pt x="342427" y="751329"/>
                  <a:pt x="361477" y="770474"/>
                  <a:pt x="385194" y="770474"/>
                </a:cubicBezTo>
                <a:cubicBezTo>
                  <a:pt x="408912" y="770474"/>
                  <a:pt x="428057" y="751233"/>
                  <a:pt x="428057" y="727611"/>
                </a:cubicBezTo>
                <a:close/>
                <a:moveTo>
                  <a:pt x="428057" y="903102"/>
                </a:moveTo>
                <a:cubicBezTo>
                  <a:pt x="428057" y="879480"/>
                  <a:pt x="408816" y="860335"/>
                  <a:pt x="385194" y="860335"/>
                </a:cubicBezTo>
                <a:cubicBezTo>
                  <a:pt x="361572" y="860335"/>
                  <a:pt x="342427" y="879480"/>
                  <a:pt x="342427" y="903102"/>
                </a:cubicBezTo>
                <a:cubicBezTo>
                  <a:pt x="342427" y="926820"/>
                  <a:pt x="361477" y="945965"/>
                  <a:pt x="385194" y="945965"/>
                </a:cubicBezTo>
                <a:cubicBezTo>
                  <a:pt x="408912" y="945965"/>
                  <a:pt x="428057" y="926724"/>
                  <a:pt x="428057" y="903102"/>
                </a:cubicBezTo>
                <a:close/>
                <a:moveTo>
                  <a:pt x="428057" y="1070035"/>
                </a:moveTo>
                <a:cubicBezTo>
                  <a:pt x="428057" y="1046413"/>
                  <a:pt x="408816" y="1027268"/>
                  <a:pt x="385194" y="1027268"/>
                </a:cubicBezTo>
                <a:cubicBezTo>
                  <a:pt x="361572" y="1027268"/>
                  <a:pt x="342427" y="1046413"/>
                  <a:pt x="342427" y="1070035"/>
                </a:cubicBezTo>
                <a:cubicBezTo>
                  <a:pt x="342427" y="1093753"/>
                  <a:pt x="361477" y="1112898"/>
                  <a:pt x="385194" y="1112898"/>
                </a:cubicBezTo>
                <a:cubicBezTo>
                  <a:pt x="408912" y="1112898"/>
                  <a:pt x="428057" y="1093657"/>
                  <a:pt x="428057" y="1070035"/>
                </a:cubicBezTo>
                <a:close/>
              </a:path>
            </a:pathLst>
          </a:custGeom>
          <a:gradFill>
            <a:gsLst>
              <a:gs pos="0">
                <a:schemeClr val="accent1">
                  <a:lumMod val="75000"/>
                  <a:alpha val="78000"/>
                </a:schemeClr>
              </a:gs>
              <a:gs pos="100000">
                <a:schemeClr val="bg1">
                  <a:alpha val="42000"/>
                </a:schemeClr>
              </a:gs>
            </a:gsLst>
            <a:lin ang="16200000" scaled="0"/>
          </a:gradFill>
          <a:ln>
            <a:noFill/>
          </a:ln>
        </p:spPr>
        <p:txBody>
          <a:bodyPr vert="horz" wrap="square" lIns="0" tIns="0" rIns="0" bIns="0" rtlCol="0" anchor="ctr"/>
          <a:lstStyle/>
          <a:p>
            <a:pPr algn="l">
              <a:lnSpc>
                <a:spcPct val="110000"/>
              </a:lnSpc>
            </a:pPr>
            <a:endParaRPr kumimoji="1" lang="zh-CN" altLang="en-US"/>
          </a:p>
        </p:txBody>
      </p:sp>
      <p:sp>
        <p:nvSpPr>
          <p:cNvPr id="24" name="标题 1"/>
          <p:cNvSpPr txBox="1"/>
          <p:nvPr/>
        </p:nvSpPr>
        <p:spPr>
          <a:xfrm rot="0" flipH="0" flipV="0">
            <a:off x="2636381" y="2445434"/>
            <a:ext cx="1239520" cy="501262"/>
          </a:xfrm>
          <a:prstGeom prst="roundRect">
            <a:avLst>
              <a:gd name="adj" fmla="val 50000"/>
            </a:avLst>
          </a:prstGeom>
          <a:solidFill>
            <a:schemeClr val="accent1">
              <a:lumMod val="50000"/>
            </a:schemeClr>
          </a:solidFill>
          <a:ln w="12700" cap="sq">
            <a:noFill/>
            <a:miter/>
          </a:ln>
          <a:effectLst>
            <a:outerShdw dist="0" blurRad="127000" dir="0" sx="100000" sy="100000" kx="0" ky="0" algn="ctr" rotWithShape="0">
              <a:schemeClr val="accent1">
                <a:lumMod val="50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rot="0" flipH="0" flipV="0">
            <a:off x="2865205" y="2525427"/>
            <a:ext cx="820486" cy="331128"/>
          </a:xfrm>
          <a:prstGeom prst="rect">
            <a:avLst/>
          </a:prstGeom>
          <a:noFill/>
          <a:ln>
            <a:noFill/>
          </a:ln>
        </p:spPr>
        <p:txBody>
          <a:bodyPr vert="horz" wrap="square" lIns="0" tIns="0" rIns="0" bIns="0" rtlCol="0" anchor="t"/>
          <a:lstStyle/>
          <a:p>
            <a:pPr algn="l">
              <a:lnSpc>
                <a:spcPct val="110000"/>
              </a:lnSpc>
            </a:pPr>
            <a:r>
              <a:rPr kumimoji="1" lang="en-US" altLang="zh-CN" sz="2400">
                <a:ln w="12700">
                  <a:noFill/>
                </a:ln>
                <a:solidFill>
                  <a:srgbClr val="FFFFFF">
                    <a:alpha val="100000"/>
                  </a:srgbClr>
                </a:solidFill>
                <a:latin typeface="Source Han Sans CN Bold"/>
                <a:ea typeface="Source Han Sans CN Bold"/>
                <a:cs typeface="Source Han Sans CN Bold"/>
              </a:rPr>
              <a:t>PART</a:t>
            </a:r>
            <a:endParaRPr kumimoji="1" lang="zh-CN" altLang="en-US"/>
          </a:p>
        </p:txBody>
      </p:sp>
    </p:spTree>
  </p:cSl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gradFill>
            <a:gsLst>
              <a:gs pos="0">
                <a:schemeClr val="accent1">
                  <a:lumMod val="20000"/>
                  <a:lumOff val="80000"/>
                  <a:alpha val="36000"/>
                </a:schemeClr>
              </a:gs>
              <a:gs pos="100000">
                <a:schemeClr val="accent1">
                  <a:lumMod val="5000"/>
                  <a:lumOff val="95000"/>
                  <a:alpha val="1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4099555" y="1893562"/>
            <a:ext cx="3992888" cy="3992888"/>
          </a:xfrm>
          <a:prstGeom prst="arc">
            <a:avLst>
              <a:gd name="adj1" fmla="val 17477148"/>
              <a:gd name="adj2" fmla="val 956679"/>
            </a:avLst>
          </a:prstGeom>
          <a:noFill/>
          <a:ln w="25400" cap="sq">
            <a:solidFill>
              <a:schemeClr val="accent1">
                <a:lumMod val="20000"/>
                <a:lumOff val="80000"/>
              </a:schemeClr>
            </a:solidFill>
            <a:miter/>
            <a:headEnd type="oval"/>
            <a:tailEnd type="triangle"/>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4061455" y="1817362"/>
            <a:ext cx="3992888" cy="3992888"/>
          </a:xfrm>
          <a:prstGeom prst="arc">
            <a:avLst>
              <a:gd name="adj1" fmla="val 2731832"/>
              <a:gd name="adj2" fmla="val 8082398"/>
            </a:avLst>
          </a:prstGeom>
          <a:noFill/>
          <a:ln w="25400" cap="sq">
            <a:solidFill>
              <a:schemeClr val="accent1">
                <a:lumMod val="20000"/>
                <a:lumOff val="80000"/>
              </a:schemeClr>
            </a:solidFill>
            <a:miter/>
            <a:headEnd type="oval"/>
            <a:tailEnd type="triangle"/>
          </a:ln>
        </p:spPr>
        <p:txBody>
          <a:bodyPr vert="horz" wrap="square" lIns="91440" tIns="45720" rIns="91440" bIns="45720" rtlCol="0" anchor="ctr"/>
          <a:lstStyle/>
          <a:p>
            <a:pPr algn="ctr">
              <a:lnSpc>
                <a:spcPct val="110000"/>
              </a:lnSpc>
            </a:pPr>
            <a:endParaRPr kumimoji="1" lang="zh-CN" altLang="en-US"/>
          </a:p>
        </p:txBody>
      </p:sp>
      <p:sp>
        <p:nvSpPr>
          <p:cNvPr id="5" name="标题 1"/>
          <p:cNvSpPr txBox="1"/>
          <p:nvPr/>
        </p:nvSpPr>
        <p:spPr>
          <a:xfrm rot="0" flipH="0" flipV="0">
            <a:off x="4061455" y="1893562"/>
            <a:ext cx="3992888" cy="3992888"/>
          </a:xfrm>
          <a:prstGeom prst="arc">
            <a:avLst>
              <a:gd name="adj1" fmla="val 9870271"/>
              <a:gd name="adj2" fmla="val 14907019"/>
            </a:avLst>
          </a:prstGeom>
          <a:noFill/>
          <a:ln w="25400" cap="sq">
            <a:solidFill>
              <a:schemeClr val="accent1">
                <a:lumMod val="20000"/>
                <a:lumOff val="80000"/>
              </a:schemeClr>
            </a:solidFill>
            <a:miter/>
            <a:headEnd type="oval"/>
            <a:tailEnd type="triangle"/>
          </a:ln>
        </p:spPr>
        <p:txBody>
          <a:bodyPr vert="horz" wrap="square" lIns="91440" tIns="45720" rIns="91440" bIns="45720" rtlCol="0" anchor="ctr"/>
          <a:lstStyle/>
          <a:p>
            <a:pPr algn="ctr">
              <a:lnSpc>
                <a:spcPct val="110000"/>
              </a:lnSpc>
            </a:pPr>
            <a:endParaRPr kumimoji="1" lang="zh-CN" altLang="en-US"/>
          </a:p>
        </p:txBody>
      </p:sp>
      <p:sp>
        <p:nvSpPr>
          <p:cNvPr id="6" name="标题 1"/>
          <p:cNvSpPr txBox="1"/>
          <p:nvPr/>
        </p:nvSpPr>
        <p:spPr>
          <a:xfrm rot="0" flipH="0" flipV="0">
            <a:off x="4743981" y="2385986"/>
            <a:ext cx="2710927" cy="2853478"/>
          </a:xfrm>
          <a:custGeom>
            <a:avLst/>
            <a:gdLst>
              <a:gd name="connsiteX0" fmla="*/ 2245974 w 2338388"/>
              <a:gd name="connsiteY0" fmla="*/ 839191 h 2461349"/>
              <a:gd name="connsiteX1" fmla="*/ 2246507 w 2338388"/>
              <a:gd name="connsiteY1" fmla="*/ 840298 h 2461349"/>
              <a:gd name="connsiteX2" fmla="*/ 2338388 w 2338388"/>
              <a:gd name="connsiteY2" fmla="*/ 1295401 h 2461349"/>
              <a:gd name="connsiteX3" fmla="*/ 2257289 w 2338388"/>
              <a:gd name="connsiteY3" fmla="*/ 1724115 h 2461349"/>
              <a:gd name="connsiteX4" fmla="*/ 2226488 w 2338388"/>
              <a:gd name="connsiteY4" fmla="*/ 1792817 h 2461349"/>
              <a:gd name="connsiteX5" fmla="*/ 2309969 w 2338388"/>
              <a:gd name="connsiteY5" fmla="*/ 1936750 h 2461349"/>
              <a:gd name="connsiteX6" fmla="*/ 2145835 w 2338388"/>
              <a:gd name="connsiteY6" fmla="*/ 1936750 h 2461349"/>
              <a:gd name="connsiteX7" fmla="*/ 2101886 w 2338388"/>
              <a:gd name="connsiteY7" fmla="*/ 2000563 h 2461349"/>
              <a:gd name="connsiteX8" fmla="*/ 1288738 w 2338388"/>
              <a:gd name="connsiteY8" fmla="*/ 2458559 h 2461349"/>
              <a:gd name="connsiteX9" fmla="*/ 1233488 w 2338388"/>
              <a:gd name="connsiteY9" fmla="*/ 2461349 h 2461349"/>
              <a:gd name="connsiteX10" fmla="*/ 1233488 w 2338388"/>
              <a:gd name="connsiteY10" fmla="*/ 2339589 h 2461349"/>
              <a:gd name="connsiteX11" fmla="*/ 1276288 w 2338388"/>
              <a:gd name="connsiteY11" fmla="*/ 2337427 h 2461349"/>
              <a:gd name="connsiteX12" fmla="*/ 2216628 w 2338388"/>
              <a:gd name="connsiteY12" fmla="*/ 1295401 h 2461349"/>
              <a:gd name="connsiteX13" fmla="*/ 2169538 w 2338388"/>
              <a:gd name="connsiteY13" fmla="*/ 983926 h 2461349"/>
              <a:gd name="connsiteX14" fmla="*/ 2139140 w 2338388"/>
              <a:gd name="connsiteY14" fmla="*/ 900872 h 2461349"/>
              <a:gd name="connsiteX15" fmla="*/ 98287 w 2338388"/>
              <a:gd name="connsiteY15" fmla="*/ 827000 h 2461349"/>
              <a:gd name="connsiteX16" fmla="*/ 203957 w 2338388"/>
              <a:gd name="connsiteY16" fmla="*/ 888008 h 2461349"/>
              <a:gd name="connsiteX17" fmla="*/ 168851 w 2338388"/>
              <a:gd name="connsiteY17" fmla="*/ 983926 h 2461349"/>
              <a:gd name="connsiteX18" fmla="*/ 121760 w 2338388"/>
              <a:gd name="connsiteY18" fmla="*/ 1295401 h 2461349"/>
              <a:gd name="connsiteX19" fmla="*/ 1062100 w 2338388"/>
              <a:gd name="connsiteY19" fmla="*/ 2337427 h 2461349"/>
              <a:gd name="connsiteX20" fmla="*/ 1104900 w 2338388"/>
              <a:gd name="connsiteY20" fmla="*/ 2339589 h 2461349"/>
              <a:gd name="connsiteX21" fmla="*/ 1104900 w 2338388"/>
              <a:gd name="connsiteY21" fmla="*/ 2461349 h 2461349"/>
              <a:gd name="connsiteX22" fmla="*/ 1049651 w 2338388"/>
              <a:gd name="connsiteY22" fmla="*/ 2458559 h 2461349"/>
              <a:gd name="connsiteX23" fmla="*/ 236503 w 2338388"/>
              <a:gd name="connsiteY23" fmla="*/ 2000563 h 2461349"/>
              <a:gd name="connsiteX24" fmla="*/ 192554 w 2338388"/>
              <a:gd name="connsiteY24" fmla="*/ 1936750 h 2461349"/>
              <a:gd name="connsiteX25" fmla="*/ 28417 w 2338388"/>
              <a:gd name="connsiteY25" fmla="*/ 1936750 h 2461349"/>
              <a:gd name="connsiteX26" fmla="*/ 111900 w 2338388"/>
              <a:gd name="connsiteY26" fmla="*/ 1792815 h 2461349"/>
              <a:gd name="connsiteX27" fmla="*/ 81100 w 2338388"/>
              <a:gd name="connsiteY27" fmla="*/ 1724115 h 2461349"/>
              <a:gd name="connsiteX28" fmla="*/ 0 w 2338388"/>
              <a:gd name="connsiteY28" fmla="*/ 1295401 h 2461349"/>
              <a:gd name="connsiteX29" fmla="*/ 91881 w 2338388"/>
              <a:gd name="connsiteY29" fmla="*/ 840298 h 2461349"/>
              <a:gd name="connsiteX30" fmla="*/ 1169195 w 2338388"/>
              <a:gd name="connsiteY30" fmla="*/ 0 h 2461349"/>
              <a:gd name="connsiteX31" fmla="*/ 1245175 w 2338388"/>
              <a:gd name="connsiteY31" fmla="*/ 131000 h 2461349"/>
              <a:gd name="connsiteX32" fmla="*/ 1318107 w 2338388"/>
              <a:gd name="connsiteY32" fmla="*/ 135601 h 2461349"/>
              <a:gd name="connsiteX33" fmla="*/ 2138708 w 2338388"/>
              <a:gd name="connsiteY33" fmla="*/ 641694 h 2461349"/>
              <a:gd name="connsiteX34" fmla="*/ 2188608 w 2338388"/>
              <a:gd name="connsiteY34" fmla="*/ 723831 h 2461349"/>
              <a:gd name="connsiteX35" fmla="*/ 2083242 w 2338388"/>
              <a:gd name="connsiteY35" fmla="*/ 784664 h 2461349"/>
              <a:gd name="connsiteX36" fmla="*/ 2037743 w 2338388"/>
              <a:gd name="connsiteY36" fmla="*/ 709771 h 2461349"/>
              <a:gd name="connsiteX37" fmla="*/ 1169194 w 2338388"/>
              <a:gd name="connsiteY37" fmla="*/ 247967 h 2461349"/>
              <a:gd name="connsiteX38" fmla="*/ 300646 w 2338388"/>
              <a:gd name="connsiteY38" fmla="*/ 709771 h 2461349"/>
              <a:gd name="connsiteX39" fmla="*/ 262155 w 2338388"/>
              <a:gd name="connsiteY39" fmla="*/ 773128 h 2461349"/>
              <a:gd name="connsiteX40" fmla="*/ 156789 w 2338388"/>
              <a:gd name="connsiteY40" fmla="*/ 712295 h 2461349"/>
              <a:gd name="connsiteX41" fmla="*/ 199680 w 2338388"/>
              <a:gd name="connsiteY41" fmla="*/ 641694 h 2461349"/>
              <a:gd name="connsiteX42" fmla="*/ 1020282 w 2338388"/>
              <a:gd name="connsiteY42" fmla="*/ 135601 h 2461349"/>
              <a:gd name="connsiteX43" fmla="*/ 1093215 w 2338388"/>
              <a:gd name="connsiteY43" fmla="*/ 131000 h 2461349"/>
            </a:gdLst>
            <a:rect l="l" t="t" r="r" b="b"/>
            <a:pathLst>
              <a:path w="2338388" h="2461349">
                <a:moveTo>
                  <a:pt x="2245974" y="839191"/>
                </a:moveTo>
                <a:lnTo>
                  <a:pt x="2246507" y="840298"/>
                </a:lnTo>
                <a:cubicBezTo>
                  <a:pt x="2305672" y="980179"/>
                  <a:pt x="2338388" y="1133969"/>
                  <a:pt x="2338388" y="1295401"/>
                </a:cubicBezTo>
                <a:cubicBezTo>
                  <a:pt x="2338388" y="1446744"/>
                  <a:pt x="2309633" y="1591370"/>
                  <a:pt x="2257289" y="1724115"/>
                </a:cubicBezTo>
                <a:lnTo>
                  <a:pt x="2226488" y="1792817"/>
                </a:lnTo>
                <a:lnTo>
                  <a:pt x="2309969" y="1936750"/>
                </a:lnTo>
                <a:lnTo>
                  <a:pt x="2145835" y="1936750"/>
                </a:lnTo>
                <a:lnTo>
                  <a:pt x="2101886" y="2000563"/>
                </a:lnTo>
                <a:cubicBezTo>
                  <a:pt x="1911035" y="2252602"/>
                  <a:pt x="1620373" y="2424880"/>
                  <a:pt x="1288738" y="2458559"/>
                </a:cubicBezTo>
                <a:lnTo>
                  <a:pt x="1233488" y="2461349"/>
                </a:lnTo>
                <a:lnTo>
                  <a:pt x="1233488" y="2339589"/>
                </a:lnTo>
                <a:lnTo>
                  <a:pt x="1276288" y="2337427"/>
                </a:lnTo>
                <a:cubicBezTo>
                  <a:pt x="1804463" y="2283788"/>
                  <a:pt x="2216628" y="1837728"/>
                  <a:pt x="2216628" y="1295401"/>
                </a:cubicBezTo>
                <a:cubicBezTo>
                  <a:pt x="2216628" y="1186936"/>
                  <a:pt x="2200142" y="1082321"/>
                  <a:pt x="2169538" y="983926"/>
                </a:cubicBezTo>
                <a:lnTo>
                  <a:pt x="2139140" y="900872"/>
                </a:lnTo>
                <a:close/>
                <a:moveTo>
                  <a:pt x="98287" y="827000"/>
                </a:moveTo>
                <a:lnTo>
                  <a:pt x="203957" y="888008"/>
                </a:lnTo>
                <a:lnTo>
                  <a:pt x="168851" y="983926"/>
                </a:lnTo>
                <a:cubicBezTo>
                  <a:pt x="138247" y="1082321"/>
                  <a:pt x="121760" y="1186936"/>
                  <a:pt x="121760" y="1295401"/>
                </a:cubicBezTo>
                <a:cubicBezTo>
                  <a:pt x="121760" y="1837728"/>
                  <a:pt x="533925" y="2283788"/>
                  <a:pt x="1062100" y="2337427"/>
                </a:cubicBezTo>
                <a:lnTo>
                  <a:pt x="1104900" y="2339589"/>
                </a:lnTo>
                <a:lnTo>
                  <a:pt x="1104900" y="2461349"/>
                </a:lnTo>
                <a:lnTo>
                  <a:pt x="1049651" y="2458559"/>
                </a:lnTo>
                <a:cubicBezTo>
                  <a:pt x="718016" y="2424880"/>
                  <a:pt x="427355" y="2252602"/>
                  <a:pt x="236503" y="2000563"/>
                </a:cubicBezTo>
                <a:lnTo>
                  <a:pt x="192554" y="1936750"/>
                </a:lnTo>
                <a:lnTo>
                  <a:pt x="28417" y="1936750"/>
                </a:lnTo>
                <a:lnTo>
                  <a:pt x="111900" y="1792815"/>
                </a:lnTo>
                <a:lnTo>
                  <a:pt x="81100" y="1724115"/>
                </a:lnTo>
                <a:cubicBezTo>
                  <a:pt x="28755" y="1591370"/>
                  <a:pt x="0" y="1446744"/>
                  <a:pt x="0" y="1295401"/>
                </a:cubicBezTo>
                <a:cubicBezTo>
                  <a:pt x="0" y="1133969"/>
                  <a:pt x="32717" y="980179"/>
                  <a:pt x="91881" y="840298"/>
                </a:cubicBezTo>
                <a:close/>
                <a:moveTo>
                  <a:pt x="1169195" y="0"/>
                </a:moveTo>
                <a:lnTo>
                  <a:pt x="1245175" y="131000"/>
                </a:lnTo>
                <a:lnTo>
                  <a:pt x="1318107" y="135601"/>
                </a:lnTo>
                <a:cubicBezTo>
                  <a:pt x="1659453" y="178991"/>
                  <a:pt x="1954860" y="369562"/>
                  <a:pt x="2138708" y="641694"/>
                </a:cubicBezTo>
                <a:lnTo>
                  <a:pt x="2188608" y="723831"/>
                </a:lnTo>
                <a:lnTo>
                  <a:pt x="2083242" y="784664"/>
                </a:lnTo>
                <a:lnTo>
                  <a:pt x="2037743" y="709771"/>
                </a:lnTo>
                <a:cubicBezTo>
                  <a:pt x="1849512" y="431152"/>
                  <a:pt x="1530746" y="247967"/>
                  <a:pt x="1169194" y="247967"/>
                </a:cubicBezTo>
                <a:cubicBezTo>
                  <a:pt x="807643" y="247967"/>
                  <a:pt x="488877" y="431152"/>
                  <a:pt x="300646" y="709771"/>
                </a:cubicBezTo>
                <a:lnTo>
                  <a:pt x="262155" y="773128"/>
                </a:lnTo>
                <a:lnTo>
                  <a:pt x="156789" y="712295"/>
                </a:lnTo>
                <a:lnTo>
                  <a:pt x="199680" y="641694"/>
                </a:lnTo>
                <a:cubicBezTo>
                  <a:pt x="383529" y="369562"/>
                  <a:pt x="678936" y="178991"/>
                  <a:pt x="1020282" y="135601"/>
                </a:cubicBezTo>
                <a:lnTo>
                  <a:pt x="1093215" y="131000"/>
                </a:lnTo>
                <a:close/>
              </a:path>
            </a:pathLst>
          </a:custGeom>
          <a:solidFill>
            <a:schemeClr val="accent1">
              <a:lumMod val="20000"/>
              <a:lumOff val="8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7" name="标题 1"/>
          <p:cNvSpPr txBox="1"/>
          <p:nvPr/>
        </p:nvSpPr>
        <p:spPr>
          <a:xfrm rot="0" flipH="0" flipV="0">
            <a:off x="5728238" y="1522356"/>
            <a:ext cx="742412" cy="742412"/>
          </a:xfrm>
          <a:prstGeom prst="ellipse">
            <a:avLst/>
          </a:prstGeom>
          <a:solidFill>
            <a:schemeClr val="accent1"/>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4015069" y="4513516"/>
            <a:ext cx="742412" cy="742412"/>
          </a:xfrm>
          <a:prstGeom prst="ellipse">
            <a:avLst/>
          </a:prstGeom>
          <a:solidFill>
            <a:schemeClr val="accent1"/>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7433785" y="4513516"/>
            <a:ext cx="742412" cy="742412"/>
          </a:xfrm>
          <a:prstGeom prst="ellipse">
            <a:avLst/>
          </a:prstGeom>
          <a:solidFill>
            <a:schemeClr val="accent1"/>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5875392" y="1669510"/>
            <a:ext cx="448104" cy="448104"/>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80 h 720001"/>
              <a:gd name="connsiteX5" fmla="*/ 507383 w 720001"/>
              <a:gd name="connsiteY5" fmla="*/ 72694 h 720001"/>
              <a:gd name="connsiteX6" fmla="*/ 457070 w 720001"/>
              <a:gd name="connsiteY6" fmla="*/ 57166 h 720001"/>
              <a:gd name="connsiteX7" fmla="*/ 405022 w 720001"/>
              <a:gd name="connsiteY7" fmla="*/ 0 h 720001"/>
              <a:gd name="connsiteX8" fmla="*/ 720001 w 720001"/>
              <a:gd name="connsiteY8" fmla="*/ 314979 h 720001"/>
              <a:gd name="connsiteX9" fmla="*/ 405022 w 720001"/>
              <a:gd name="connsiteY9" fmla="*/ 314979 h 720001"/>
              <a:gd name="connsiteX10" fmla="*/ 360000 w 720001"/>
              <a:gd name="connsiteY10" fmla="*/ 0 h 720001"/>
              <a:gd name="connsiteX11" fmla="*/ 360000 w 720001"/>
              <a:gd name="connsiteY11" fmla="*/ 360000 h 720001"/>
              <a:gd name="connsiteX12" fmla="*/ 720000 w 720001"/>
              <a:gd name="connsiteY12" fmla="*/ 360000 h 720001"/>
              <a:gd name="connsiteX13" fmla="*/ 360000 w 720001"/>
              <a:gd name="connsiteY13" fmla="*/ 720001 h 720001"/>
              <a:gd name="connsiteX14" fmla="*/ 0 w 720001"/>
              <a:gd name="connsiteY14" fmla="*/ 360000 h 720001"/>
              <a:gd name="connsiteX15" fmla="*/ 360000 w 720001"/>
              <a:gd name="connsiteY15" fmla="*/ 0 h 720001"/>
            </a:gd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80"/>
                </a:cubicBezTo>
                <a:cubicBezTo>
                  <a:pt x="566806" y="104878"/>
                  <a:pt x="538699" y="85967"/>
                  <a:pt x="507383" y="72694"/>
                </a:cubicBezTo>
                <a:cubicBezTo>
                  <a:pt x="491075" y="65755"/>
                  <a:pt x="474246" y="60637"/>
                  <a:pt x="457070" y="57166"/>
                </a:cubicBezTo>
                <a:close/>
                <a:moveTo>
                  <a:pt x="405022" y="0"/>
                </a:moveTo>
                <a:cubicBezTo>
                  <a:pt x="578950" y="0"/>
                  <a:pt x="720001" y="141051"/>
                  <a:pt x="720001" y="314979"/>
                </a:cubicBezTo>
                <a:lnTo>
                  <a:pt x="405022" y="314979"/>
                </a:lnTo>
                <a:close/>
                <a:moveTo>
                  <a:pt x="360000" y="0"/>
                </a:moveTo>
                <a:lnTo>
                  <a:pt x="360000" y="360000"/>
                </a:lnTo>
                <a:lnTo>
                  <a:pt x="720000" y="360000"/>
                </a:lnTo>
                <a:cubicBezTo>
                  <a:pt x="720000"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7563414" y="4655464"/>
            <a:ext cx="483154" cy="458517"/>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bg1"/>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4162223" y="4681593"/>
            <a:ext cx="448104" cy="406258"/>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666750" y="1968500"/>
            <a:ext cx="2881099" cy="742844"/>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8637801" y="1968500"/>
            <a:ext cx="2881099" cy="742844"/>
          </a:xfrm>
          <a:prstGeom prst="rect">
            <a:avLst/>
          </a:prstGeom>
          <a:solidFill>
            <a:schemeClr val="accent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0" flipH="0" flipV="0">
            <a:off x="5207538" y="3009900"/>
            <a:ext cx="1771112" cy="1744068"/>
          </a:xfrm>
          <a:prstGeom prst="ellipse">
            <a:avLst/>
          </a:prstGeom>
          <a:solidFill>
            <a:schemeClr val="accent1"/>
          </a:solidFill>
          <a:ln w="3175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5679257" y="3473636"/>
            <a:ext cx="827674" cy="816596"/>
          </a:xfrm>
          <a:custGeom>
            <a:avLst/>
            <a:gdLst>
              <a:gd name="connsiteX0" fmla="*/ 1371696 w 1870330"/>
              <a:gd name="connsiteY0" fmla="*/ 1296270 h 1845296"/>
              <a:gd name="connsiteX1" fmla="*/ 1371696 w 1870330"/>
              <a:gd name="connsiteY1" fmla="*/ 1371136 h 1845296"/>
              <a:gd name="connsiteX2" fmla="*/ 1671448 w 1870330"/>
              <a:gd name="connsiteY2" fmla="*/ 1371136 h 1845296"/>
              <a:gd name="connsiteX3" fmla="*/ 1671448 w 1870330"/>
              <a:gd name="connsiteY3" fmla="*/ 1296270 h 1845296"/>
              <a:gd name="connsiteX4" fmla="*/ 1371696 w 1870330"/>
              <a:gd name="connsiteY4" fmla="*/ 996899 h 1845296"/>
              <a:gd name="connsiteX5" fmla="*/ 1371696 w 1870330"/>
              <a:gd name="connsiteY5" fmla="*/ 1071765 h 1845296"/>
              <a:gd name="connsiteX6" fmla="*/ 1671448 w 1870330"/>
              <a:gd name="connsiteY6" fmla="*/ 1071765 h 1845296"/>
              <a:gd name="connsiteX7" fmla="*/ 1671448 w 1870330"/>
              <a:gd name="connsiteY7" fmla="*/ 996899 h 1845296"/>
              <a:gd name="connsiteX8" fmla="*/ 1371696 w 1870330"/>
              <a:gd name="connsiteY8" fmla="*/ 747820 h 1845296"/>
              <a:gd name="connsiteX9" fmla="*/ 1371696 w 1870330"/>
              <a:gd name="connsiteY9" fmla="*/ 822401 h 1845296"/>
              <a:gd name="connsiteX10" fmla="*/ 1671448 w 1870330"/>
              <a:gd name="connsiteY10" fmla="*/ 822401 h 1845296"/>
              <a:gd name="connsiteX11" fmla="*/ 1671448 w 1870330"/>
              <a:gd name="connsiteY11" fmla="*/ 747820 h 1845296"/>
              <a:gd name="connsiteX12" fmla="*/ 1371696 w 1870330"/>
              <a:gd name="connsiteY12" fmla="*/ 473405 h 1845296"/>
              <a:gd name="connsiteX13" fmla="*/ 1371696 w 1870330"/>
              <a:gd name="connsiteY13" fmla="*/ 547986 h 1845296"/>
              <a:gd name="connsiteX14" fmla="*/ 1671448 w 1870330"/>
              <a:gd name="connsiteY14" fmla="*/ 547986 h 1845296"/>
              <a:gd name="connsiteX15" fmla="*/ 1671448 w 1870330"/>
              <a:gd name="connsiteY15" fmla="*/ 473405 h 1845296"/>
              <a:gd name="connsiteX16" fmla="*/ 1221963 w 1870330"/>
              <a:gd name="connsiteY16" fmla="*/ 224040 h 1845296"/>
              <a:gd name="connsiteX17" fmla="*/ 1794130 w 1870330"/>
              <a:gd name="connsiteY17" fmla="*/ 224040 h 1845296"/>
              <a:gd name="connsiteX18" fmla="*/ 1870330 w 1870330"/>
              <a:gd name="connsiteY18" fmla="*/ 298811 h 1845296"/>
              <a:gd name="connsiteX19" fmla="*/ 1870330 w 1870330"/>
              <a:gd name="connsiteY19" fmla="*/ 1570971 h 1845296"/>
              <a:gd name="connsiteX20" fmla="*/ 1794130 w 1870330"/>
              <a:gd name="connsiteY20" fmla="*/ 1645742 h 1845296"/>
              <a:gd name="connsiteX21" fmla="*/ 1221963 w 1870330"/>
              <a:gd name="connsiteY21" fmla="*/ 1645742 h 1845296"/>
              <a:gd name="connsiteX22" fmla="*/ 1221963 w 1870330"/>
              <a:gd name="connsiteY22" fmla="*/ 1383804 h 1845296"/>
              <a:gd name="connsiteX23" fmla="*/ 1298163 w 1870330"/>
              <a:gd name="connsiteY23" fmla="*/ 1383804 h 1845296"/>
              <a:gd name="connsiteX24" fmla="*/ 1298163 w 1870330"/>
              <a:gd name="connsiteY24" fmla="*/ 1309033 h 1845296"/>
              <a:gd name="connsiteX25" fmla="*/ 1221963 w 1870330"/>
              <a:gd name="connsiteY25" fmla="*/ 1309033 h 1845296"/>
              <a:gd name="connsiteX26" fmla="*/ 1221963 w 1870330"/>
              <a:gd name="connsiteY26" fmla="*/ 1084434 h 1845296"/>
              <a:gd name="connsiteX27" fmla="*/ 1298163 w 1870330"/>
              <a:gd name="connsiteY27" fmla="*/ 1084434 h 1845296"/>
              <a:gd name="connsiteX28" fmla="*/ 1298163 w 1870330"/>
              <a:gd name="connsiteY28" fmla="*/ 1009662 h 1845296"/>
              <a:gd name="connsiteX29" fmla="*/ 1221963 w 1870330"/>
              <a:gd name="connsiteY29" fmla="*/ 1009662 h 1845296"/>
              <a:gd name="connsiteX30" fmla="*/ 1221963 w 1870330"/>
              <a:gd name="connsiteY30" fmla="*/ 822496 h 1845296"/>
              <a:gd name="connsiteX31" fmla="*/ 1298163 w 1870330"/>
              <a:gd name="connsiteY31" fmla="*/ 822496 h 1845296"/>
              <a:gd name="connsiteX32" fmla="*/ 1298163 w 1870330"/>
              <a:gd name="connsiteY32" fmla="*/ 747725 h 1845296"/>
              <a:gd name="connsiteX33" fmla="*/ 1221963 w 1870330"/>
              <a:gd name="connsiteY33" fmla="*/ 747725 h 1845296"/>
              <a:gd name="connsiteX34" fmla="*/ 1221963 w 1870330"/>
              <a:gd name="connsiteY34" fmla="*/ 560654 h 1845296"/>
              <a:gd name="connsiteX35" fmla="*/ 1298163 w 1870330"/>
              <a:gd name="connsiteY35" fmla="*/ 560654 h 1845296"/>
              <a:gd name="connsiteX36" fmla="*/ 1298163 w 1870330"/>
              <a:gd name="connsiteY36" fmla="*/ 485883 h 1845296"/>
              <a:gd name="connsiteX37" fmla="*/ 1221963 w 1870330"/>
              <a:gd name="connsiteY37" fmla="*/ 485883 h 1845296"/>
              <a:gd name="connsiteX38" fmla="*/ 1054227 w 1870330"/>
              <a:gd name="connsiteY38" fmla="*/ 393 h 1845296"/>
              <a:gd name="connsiteX39" fmla="*/ 1054132 w 1870330"/>
              <a:gd name="connsiteY39" fmla="*/ 869 h 1845296"/>
              <a:gd name="connsiteX40" fmla="*/ 1083754 w 1870330"/>
              <a:gd name="connsiteY40" fmla="*/ 7727 h 1845296"/>
              <a:gd name="connsiteX41" fmla="*/ 1097470 w 1870330"/>
              <a:gd name="connsiteY41" fmla="*/ 36302 h 1845296"/>
              <a:gd name="connsiteX42" fmla="*/ 1097470 w 1870330"/>
              <a:gd name="connsiteY42" fmla="*/ 1808714 h 1845296"/>
              <a:gd name="connsiteX43" fmla="*/ 1083754 w 1870330"/>
              <a:gd name="connsiteY43" fmla="*/ 1837289 h 1845296"/>
              <a:gd name="connsiteX44" fmla="*/ 1060895 w 1870330"/>
              <a:gd name="connsiteY44" fmla="*/ 1845290 h 1845296"/>
              <a:gd name="connsiteX45" fmla="*/ 1053941 w 1870330"/>
              <a:gd name="connsiteY45" fmla="*/ 1844148 h 1845296"/>
              <a:gd name="connsiteX46" fmla="*/ 29623 w 1870330"/>
              <a:gd name="connsiteY46" fmla="*/ 1647932 h 1845296"/>
              <a:gd name="connsiteX47" fmla="*/ 0 w 1870330"/>
              <a:gd name="connsiteY47" fmla="*/ 1611071 h 1845296"/>
              <a:gd name="connsiteX48" fmla="*/ 0 w 1870330"/>
              <a:gd name="connsiteY48" fmla="*/ 233375 h 1845296"/>
              <a:gd name="connsiteX49" fmla="*/ 29813 w 1870330"/>
              <a:gd name="connsiteY49" fmla="*/ 196513 h 1845296"/>
            </a:gdLst>
            <a:rect l="l" t="t" r="r" b="b"/>
            <a:pathLst>
              <a:path w="1870330" h="1845296">
                <a:moveTo>
                  <a:pt x="1371696" y="1296270"/>
                </a:moveTo>
                <a:lnTo>
                  <a:pt x="1371696" y="1371136"/>
                </a:lnTo>
                <a:lnTo>
                  <a:pt x="1671448" y="1371136"/>
                </a:lnTo>
                <a:lnTo>
                  <a:pt x="1671448" y="1296270"/>
                </a:lnTo>
                <a:close/>
                <a:moveTo>
                  <a:pt x="1371696" y="996899"/>
                </a:moveTo>
                <a:lnTo>
                  <a:pt x="1371696" y="1071765"/>
                </a:lnTo>
                <a:lnTo>
                  <a:pt x="1671448" y="1071765"/>
                </a:lnTo>
                <a:lnTo>
                  <a:pt x="1671448" y="996899"/>
                </a:lnTo>
                <a:close/>
                <a:moveTo>
                  <a:pt x="1371696" y="747820"/>
                </a:moveTo>
                <a:lnTo>
                  <a:pt x="1371696" y="822401"/>
                </a:lnTo>
                <a:lnTo>
                  <a:pt x="1671448" y="822401"/>
                </a:lnTo>
                <a:lnTo>
                  <a:pt x="1671448" y="747820"/>
                </a:lnTo>
                <a:close/>
                <a:moveTo>
                  <a:pt x="1371696" y="473405"/>
                </a:moveTo>
                <a:lnTo>
                  <a:pt x="1371696" y="547986"/>
                </a:lnTo>
                <a:lnTo>
                  <a:pt x="1671448" y="547986"/>
                </a:lnTo>
                <a:lnTo>
                  <a:pt x="1671448" y="473405"/>
                </a:lnTo>
                <a:close/>
                <a:moveTo>
                  <a:pt x="1221963" y="224040"/>
                </a:moveTo>
                <a:lnTo>
                  <a:pt x="1794130" y="224040"/>
                </a:lnTo>
                <a:cubicBezTo>
                  <a:pt x="1835792" y="223723"/>
                  <a:pt x="1869863" y="257155"/>
                  <a:pt x="1870330" y="298811"/>
                </a:cubicBezTo>
                <a:lnTo>
                  <a:pt x="1870330" y="1570971"/>
                </a:lnTo>
                <a:cubicBezTo>
                  <a:pt x="1869863" y="1612623"/>
                  <a:pt x="1835792" y="1646056"/>
                  <a:pt x="1794130" y="1645742"/>
                </a:cubicBezTo>
                <a:lnTo>
                  <a:pt x="1221963" y="1645742"/>
                </a:lnTo>
                <a:lnTo>
                  <a:pt x="1221963" y="1383804"/>
                </a:lnTo>
                <a:lnTo>
                  <a:pt x="1298163" y="1383804"/>
                </a:lnTo>
                <a:lnTo>
                  <a:pt x="1298163" y="1309033"/>
                </a:lnTo>
                <a:lnTo>
                  <a:pt x="1221963" y="1309033"/>
                </a:lnTo>
                <a:lnTo>
                  <a:pt x="1221963" y="1084434"/>
                </a:lnTo>
                <a:lnTo>
                  <a:pt x="1298163" y="1084434"/>
                </a:lnTo>
                <a:lnTo>
                  <a:pt x="1298163" y="1009662"/>
                </a:lnTo>
                <a:lnTo>
                  <a:pt x="1221963" y="1009662"/>
                </a:lnTo>
                <a:lnTo>
                  <a:pt x="1221963" y="822496"/>
                </a:lnTo>
                <a:lnTo>
                  <a:pt x="1298163" y="822496"/>
                </a:lnTo>
                <a:lnTo>
                  <a:pt x="1298163" y="747725"/>
                </a:lnTo>
                <a:lnTo>
                  <a:pt x="1221963" y="747725"/>
                </a:lnTo>
                <a:lnTo>
                  <a:pt x="1221963" y="560654"/>
                </a:lnTo>
                <a:lnTo>
                  <a:pt x="1298163" y="560654"/>
                </a:lnTo>
                <a:lnTo>
                  <a:pt x="1298163" y="485883"/>
                </a:lnTo>
                <a:lnTo>
                  <a:pt x="1221963" y="485883"/>
                </a:lnTo>
                <a:close/>
                <a:moveTo>
                  <a:pt x="1054227" y="393"/>
                </a:moveTo>
                <a:lnTo>
                  <a:pt x="1054132" y="869"/>
                </a:lnTo>
                <a:cubicBezTo>
                  <a:pt x="1064533" y="-1498"/>
                  <a:pt x="1075449" y="1029"/>
                  <a:pt x="1083754" y="7727"/>
                </a:cubicBezTo>
                <a:cubicBezTo>
                  <a:pt x="1092260" y="14808"/>
                  <a:pt x="1097261" y="25237"/>
                  <a:pt x="1097470" y="36302"/>
                </a:cubicBezTo>
                <a:lnTo>
                  <a:pt x="1097470" y="1808714"/>
                </a:lnTo>
                <a:cubicBezTo>
                  <a:pt x="1097271" y="1819783"/>
                  <a:pt x="1092260" y="1830212"/>
                  <a:pt x="1083754" y="1837289"/>
                </a:cubicBezTo>
                <a:cubicBezTo>
                  <a:pt x="1077344" y="1842614"/>
                  <a:pt x="1069229" y="1845452"/>
                  <a:pt x="1060895" y="1845290"/>
                </a:cubicBezTo>
                <a:cubicBezTo>
                  <a:pt x="1058551" y="1845100"/>
                  <a:pt x="1056227" y="1844719"/>
                  <a:pt x="1053941" y="1844148"/>
                </a:cubicBezTo>
                <a:lnTo>
                  <a:pt x="29623" y="1647932"/>
                </a:lnTo>
                <a:cubicBezTo>
                  <a:pt x="12259" y="1644227"/>
                  <a:pt x="-124" y="1628825"/>
                  <a:pt x="0" y="1611071"/>
                </a:cubicBezTo>
                <a:lnTo>
                  <a:pt x="0" y="233375"/>
                </a:lnTo>
                <a:cubicBezTo>
                  <a:pt x="-105" y="215558"/>
                  <a:pt x="12373" y="200139"/>
                  <a:pt x="29813" y="196513"/>
                </a:cubicBezTo>
                <a:close/>
              </a:path>
            </a:pathLst>
          </a:custGeom>
          <a:solidFill>
            <a:schemeClr val="bg1"/>
          </a:solidFill>
          <a:ln w="9525" cap="flat">
            <a:noFill/>
            <a:miter/>
          </a:ln>
        </p:spPr>
        <p:txBody>
          <a:bodyPr vert="horz" wrap="square" lIns="91440" tIns="45720" rIns="91440" bIns="45720" rtlCol="0" anchor="ctr"/>
          <a:lstStyle/>
          <a:p>
            <a:pPr algn="l">
              <a:lnSpc>
                <a:spcPct val="110000"/>
              </a:lnSpc>
            </a:pPr>
            <a:endParaRPr kumimoji="1" lang="zh-CN" altLang="en-US"/>
          </a:p>
        </p:txBody>
      </p:sp>
      <p:sp>
        <p:nvSpPr>
          <p:cNvPr id="17" name="标题 1"/>
          <p:cNvSpPr txBox="1"/>
          <p:nvPr/>
        </p:nvSpPr>
        <p:spPr>
          <a:xfrm rot="0" flipH="0" flipV="0">
            <a:off x="745783" y="2113071"/>
            <a:ext cx="2800548" cy="468782"/>
          </a:xfrm>
          <a:prstGeom prst="rect">
            <a:avLst/>
          </a:prstGeom>
          <a:noFill/>
          <a:ln cap="sq">
            <a:noFill/>
          </a:ln>
          <a:effectLst/>
        </p:spPr>
        <p:txBody>
          <a:bodyPr vert="horz" wrap="square" lIns="64008" tIns="32004" rIns="64008" bIns="32004" rtlCol="0" anchor="ctr"/>
          <a:lstStyle/>
          <a:p>
            <a:pPr algn="ctr">
              <a:lnSpc>
                <a:spcPct val="110000"/>
              </a:lnSpc>
            </a:pPr>
            <a:r>
              <a:rPr kumimoji="1" lang="en-US" altLang="zh-CN" sz="1600">
                <a:ln w="12700">
                  <a:noFill/>
                </a:ln>
                <a:solidFill>
                  <a:srgbClr val="FFFFFF">
                    <a:alpha val="100000"/>
                  </a:srgbClr>
                </a:solidFill>
                <a:latin typeface="Source Han Sans CN Bold"/>
                <a:ea typeface="Source Han Sans CN Bold"/>
                <a:cs typeface="Source Han Sans CN Bold"/>
              </a:rPr>
              <a:t>货币的本质</a:t>
            </a:r>
            <a:endParaRPr kumimoji="1" lang="zh-CN" altLang="en-US"/>
          </a:p>
        </p:txBody>
      </p:sp>
      <p:sp>
        <p:nvSpPr>
          <p:cNvPr id="18" name="标题 1"/>
          <p:cNvSpPr txBox="1"/>
          <p:nvPr/>
        </p:nvSpPr>
        <p:spPr>
          <a:xfrm rot="0" flipH="0" flipV="0">
            <a:off x="757288" y="2787974"/>
            <a:ext cx="2781300" cy="2836172"/>
          </a:xfrm>
          <a:prstGeom prst="rect">
            <a:avLst/>
          </a:prstGeom>
          <a:noFill/>
          <a:ln cap="sq">
            <a:noFill/>
          </a:ln>
        </p:spPr>
        <p:txBody>
          <a:bodyPr vert="horz" wrap="square" lIns="38102" tIns="38102" rIns="38102" bIns="38102" rtlCol="0" anchor="t"/>
          <a:lstStyle/>
          <a:p>
            <a:pPr algn="ctr">
              <a:lnSpc>
                <a:spcPct val="150000"/>
              </a:lnSpc>
            </a:pPr>
            <a:r>
              <a:rPr kumimoji="1" lang="en-US" altLang="zh-CN" sz="1161">
                <a:ln w="12700">
                  <a:noFill/>
                </a:ln>
                <a:solidFill>
                  <a:srgbClr val="2E75B6">
                    <a:alpha val="100000"/>
                  </a:srgbClr>
                </a:solidFill>
                <a:latin typeface="Source Han Sans"/>
                <a:ea typeface="Source Han Sans"/>
                <a:cs typeface="Source Han Sans"/>
              </a:rPr>
              <a:t>货币是从商品世界中分离出来，固定地充当一般等价物的特殊商品。马克思从劳动价值论出发，认为货币具有价值和使用价值，其本质是价值尺度和流通手段的统一，是商品交换发展的必然产物，体现了商品生产者之间的社会经济关系。
货币的产生是商品经济发展的必然结果，随着商品交换的频繁和复杂化，需要一种普遍接受的等价物来衡量商品价值和便利交换，货币应运而生，极大地促进了商品经济的发展，成为经济活动的核心要素之一。</a:t>
            </a:r>
            <a:endParaRPr kumimoji="1" lang="zh-CN" altLang="en-US"/>
          </a:p>
        </p:txBody>
      </p:sp>
      <p:sp>
        <p:nvSpPr>
          <p:cNvPr id="19" name="标题 1"/>
          <p:cNvSpPr txBox="1"/>
          <p:nvPr/>
        </p:nvSpPr>
        <p:spPr>
          <a:xfrm rot="0" flipH="0" flipV="0">
            <a:off x="8732888" y="2787974"/>
            <a:ext cx="2781300" cy="2836172"/>
          </a:xfrm>
          <a:prstGeom prst="rect">
            <a:avLst/>
          </a:prstGeom>
          <a:noFill/>
          <a:ln cap="sq">
            <a:noFill/>
          </a:ln>
        </p:spPr>
        <p:txBody>
          <a:bodyPr vert="horz" wrap="square" lIns="38102" tIns="38102" rIns="38102" bIns="38102" rtlCol="0" anchor="t"/>
          <a:lstStyle/>
          <a:p>
            <a:pPr algn="ctr">
              <a:lnSpc>
                <a:spcPct val="150000"/>
              </a:lnSpc>
            </a:pPr>
            <a:r>
              <a:rPr kumimoji="1" lang="en-US" altLang="zh-CN" sz="999">
                <a:ln w="12700">
                  <a:noFill/>
                </a:ln>
                <a:solidFill>
                  <a:srgbClr val="2E75B6">
                    <a:alpha val="100000"/>
                  </a:srgbClr>
                </a:solidFill>
                <a:latin typeface="Source Han Sans"/>
                <a:ea typeface="Source Han Sans"/>
                <a:cs typeface="Source Han Sans"/>
              </a:rPr>
              <a:t>货币具有价值尺度、流通手段、支付手段、储藏手段和世界货币五大职能。价值尺度职能使货币能够衡量商品价值大小，为商品交换提供价格标准；流通手段职能让货币成为商品交换的媒介，促进商品流通；支付手段职能用于清偿债务和支付赋税等，确保经济活动的顺利进行；储藏手段职能使货币能够保存财富，调节货币流通量；世界货币职能则使货币在国际市场上发挥一般等价物的作用，促进国际贸易和资本流动。
这些职能相互配合，共同构成了货币在经济活动中的核心作用，货币通过这些职能的发挥，不仅促进了商品经济的发展，还影响着社会经济结构和资源配置，是现代经济体系不可或缺的组成部分。</a:t>
            </a:r>
            <a:endParaRPr kumimoji="1" lang="zh-CN" altLang="en-US"/>
          </a:p>
        </p:txBody>
      </p:sp>
      <p:sp>
        <p:nvSpPr>
          <p:cNvPr id="20" name="标题 1"/>
          <p:cNvSpPr txBox="1"/>
          <p:nvPr/>
        </p:nvSpPr>
        <p:spPr>
          <a:xfrm rot="0" flipH="0" flipV="0">
            <a:off x="8721383" y="2113071"/>
            <a:ext cx="2800548" cy="468782"/>
          </a:xfrm>
          <a:prstGeom prst="rect">
            <a:avLst/>
          </a:prstGeom>
          <a:noFill/>
          <a:ln cap="sq">
            <a:noFill/>
          </a:ln>
          <a:effectLst/>
        </p:spPr>
        <p:txBody>
          <a:bodyPr vert="horz" wrap="square" lIns="64008" tIns="32004" rIns="64008" bIns="32004" rtlCol="0" anchor="ctr"/>
          <a:lstStyle/>
          <a:p>
            <a:pPr algn="ctr">
              <a:lnSpc>
                <a:spcPct val="110000"/>
              </a:lnSpc>
            </a:pPr>
            <a:r>
              <a:rPr kumimoji="1" lang="en-US" altLang="zh-CN" sz="1600">
                <a:ln w="12700">
                  <a:noFill/>
                </a:ln>
                <a:solidFill>
                  <a:srgbClr val="FFFFFF">
                    <a:alpha val="100000"/>
                  </a:srgbClr>
                </a:solidFill>
                <a:latin typeface="Source Han Sans CN Bold"/>
                <a:ea typeface="Source Han Sans CN Bold"/>
                <a:cs typeface="Source Han Sans CN Bold"/>
              </a:rPr>
              <a:t>货币的职能</a:t>
            </a:r>
            <a:endParaRPr kumimoji="1" lang="zh-CN" altLang="en-US"/>
          </a:p>
        </p:txBody>
      </p:sp>
      <p:sp>
        <p:nvSpPr>
          <p:cNvPr id="21" name="标题 1"/>
          <p:cNvSpPr txBox="1"/>
          <p:nvPr/>
        </p:nvSpPr>
        <p:spPr>
          <a:xfrm rot="0" flipH="1" flipV="0">
            <a:off x="0" y="0"/>
            <a:ext cx="1008000" cy="1008000"/>
          </a:xfrm>
          <a:custGeom>
            <a:avLst/>
            <a:gdLst>
              <a:gd name="connsiteX0" fmla="*/ 1008000 w 1008000"/>
              <a:gd name="connsiteY0" fmla="*/ 0 h 1008000"/>
              <a:gd name="connsiteX1" fmla="*/ 870392 w 1008000"/>
              <a:gd name="connsiteY1" fmla="*/ 0 h 1008000"/>
              <a:gd name="connsiteX2" fmla="*/ 713360 w 1008000"/>
              <a:gd name="connsiteY2" fmla="*/ 0 h 1008000"/>
              <a:gd name="connsiteX3" fmla="*/ 48404 w 1008000"/>
              <a:gd name="connsiteY3" fmla="*/ 0 h 1008000"/>
              <a:gd name="connsiteX4" fmla="*/ 14261 w 1008000"/>
              <a:gd name="connsiteY4" fmla="*/ 82628 h 1008000"/>
              <a:gd name="connsiteX5" fmla="*/ 765717 w 1008000"/>
              <a:gd name="connsiteY5" fmla="*/ 836017 h 1008000"/>
              <a:gd name="connsiteX6" fmla="*/ 772508 w 1008000"/>
              <a:gd name="connsiteY6" fmla="*/ 841197 h 1008000"/>
              <a:gd name="connsiteX7" fmla="*/ 776419 w 1008000"/>
              <a:gd name="connsiteY7" fmla="*/ 844157 h 1008000"/>
              <a:gd name="connsiteX8" fmla="*/ 925586 w 1008000"/>
              <a:gd name="connsiteY8" fmla="*/ 993725 h 1008000"/>
              <a:gd name="connsiteX9" fmla="*/ 1008000 w 1008000"/>
              <a:gd name="connsiteY9" fmla="*/ 959508 h 1008000"/>
              <a:gd name="connsiteX10" fmla="*/ 1008000 w 1008000"/>
              <a:gd name="connsiteY10" fmla="*/ 294640 h 1008000"/>
              <a:gd name="connsiteX11" fmla="*/ 1008000 w 1008000"/>
              <a:gd name="connsiteY11" fmla="*/ 137994 h 1008000"/>
            </a:gdLst>
            <a:rect l="l" t="t" r="r" b="b"/>
            <a:pathLst>
              <a:path w="1008000" h="1008000">
                <a:moveTo>
                  <a:pt x="1008000" y="0"/>
                </a:moveTo>
                <a:lnTo>
                  <a:pt x="870392" y="0"/>
                </a:lnTo>
                <a:lnTo>
                  <a:pt x="713360" y="0"/>
                </a:lnTo>
                <a:lnTo>
                  <a:pt x="48404" y="0"/>
                </a:lnTo>
                <a:cubicBezTo>
                  <a:pt x="5389" y="0"/>
                  <a:pt x="-16207" y="52140"/>
                  <a:pt x="14261" y="82628"/>
                </a:cubicBezTo>
                <a:lnTo>
                  <a:pt x="765717" y="836017"/>
                </a:lnTo>
                <a:cubicBezTo>
                  <a:pt x="767729" y="838052"/>
                  <a:pt x="770016" y="839795"/>
                  <a:pt x="772508" y="841197"/>
                </a:cubicBezTo>
                <a:cubicBezTo>
                  <a:pt x="773944" y="841993"/>
                  <a:pt x="775262" y="842990"/>
                  <a:pt x="776419" y="844157"/>
                </a:cubicBezTo>
                <a:lnTo>
                  <a:pt x="925586" y="993725"/>
                </a:lnTo>
                <a:cubicBezTo>
                  <a:pt x="955995" y="1024227"/>
                  <a:pt x="1008000" y="1002605"/>
                  <a:pt x="1008000" y="959508"/>
                </a:cubicBezTo>
                <a:lnTo>
                  <a:pt x="1008000" y="294640"/>
                </a:lnTo>
                <a:lnTo>
                  <a:pt x="1008000" y="137994"/>
                </a:lnTo>
                <a:close/>
              </a:path>
            </a:pathLst>
          </a:custGeom>
          <a:solidFill>
            <a:schemeClr val="accent1"/>
          </a:solidFill>
          <a:ln w="3584" cap="flat">
            <a:noFill/>
            <a:miter/>
          </a:ln>
          <a:effectLst>
            <a:outerShdw dist="190500" blurRad="317500" dir="8100000" sx="100000" sy="100000" kx="0" ky="0" algn="tr" rotWithShape="0">
              <a:schemeClr val="tx1">
                <a:lumMod val="50000"/>
                <a:lumOff val="50000"/>
                <a:alpha val="30000"/>
              </a:schemeClr>
            </a:outerShdw>
          </a:effectLst>
        </p:spPr>
        <p:txBody>
          <a:bodyPr vert="horz" wrap="square" lIns="91440" tIns="45720" rIns="91440" bIns="45720" rtlCol="0" anchor="ctr"/>
          <a:lstStyle/>
          <a:p>
            <a:pPr algn="l">
              <a:lnSpc>
                <a:spcPct val="110000"/>
              </a:lnSpc>
            </a:pPr>
            <a:endParaRPr kumimoji="1" lang="zh-CN" altLang="en-US"/>
          </a:p>
        </p:txBody>
      </p:sp>
      <p:sp>
        <p:nvSpPr>
          <p:cNvPr id="22" name="标题 1"/>
          <p:cNvSpPr txBox="1"/>
          <p:nvPr/>
        </p:nvSpPr>
        <p:spPr>
          <a:xfrm rot="0" flipH="0" flipV="0">
            <a:off x="855292" y="420464"/>
            <a:ext cx="10567087" cy="432000"/>
          </a:xfrm>
          <a:prstGeom prst="rect">
            <a:avLst/>
          </a:prstGeom>
          <a:noFill/>
          <a:ln>
            <a:noFill/>
          </a:ln>
        </p:spPr>
        <p:txBody>
          <a:bodyPr vert="horz" wrap="square" lIns="0" tIns="0" rIns="0" bIns="0" rtlCol="0" anchor="ctr"/>
          <a:lstStyle/>
          <a:p>
            <a:pPr algn="l">
              <a:lnSpc>
                <a:spcPct val="120000"/>
              </a:lnSpc>
            </a:pPr>
            <a:r>
              <a:rPr kumimoji="1" lang="en-US" altLang="zh-CN" sz="3200">
                <a:ln w="12700">
                  <a:noFill/>
                </a:ln>
                <a:solidFill>
                  <a:srgbClr val="262626">
                    <a:alpha val="100000"/>
                  </a:srgbClr>
                </a:solidFill>
                <a:latin typeface="Source Han Sans CN Bold"/>
                <a:ea typeface="Source Han Sans CN Bold"/>
                <a:cs typeface="Source Han Sans CN Bold"/>
              </a:rPr>
              <a:t>货币的本质与职能</a:t>
            </a:r>
            <a:endParaRPr kumimoji="1" lang="zh-CN" altLang="en-US"/>
          </a:p>
        </p:txBody>
      </p:sp>
    </p:spTree>
  </p:cSld>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gradFill>
            <a:gsLst>
              <a:gs pos="0">
                <a:schemeClr val="accent1">
                  <a:lumMod val="20000"/>
                  <a:lumOff val="80000"/>
                  <a:alpha val="36000"/>
                </a:schemeClr>
              </a:gs>
              <a:gs pos="100000">
                <a:schemeClr val="accent1">
                  <a:lumMod val="5000"/>
                  <a:lumOff val="95000"/>
                  <a:alpha val="1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1306262" y="2531199"/>
            <a:ext cx="1919129" cy="516890"/>
          </a:xfrm>
          <a:custGeom>
            <a:avLst/>
            <a:gdLst>
              <a:gd name="T0" fmla="*/ 1099 w 1099"/>
              <a:gd name="T1" fmla="*/ 148 h 296"/>
              <a:gd name="T2" fmla="*/ 952 w 1099"/>
              <a:gd name="T3" fmla="*/ 296 h 296"/>
              <a:gd name="T4" fmla="*/ 0 w 1099"/>
              <a:gd name="T5" fmla="*/ 296 h 296"/>
              <a:gd name="T6" fmla="*/ 148 w 1099"/>
              <a:gd name="T7" fmla="*/ 148 h 296"/>
              <a:gd name="T8" fmla="*/ 0 w 1099"/>
              <a:gd name="T9" fmla="*/ 0 h 296"/>
              <a:gd name="T10" fmla="*/ 952 w 1099"/>
              <a:gd name="T11" fmla="*/ 0 h 296"/>
              <a:gd name="T12" fmla="*/ 1099 w 1099"/>
              <a:gd name="T13" fmla="*/ 148 h 296"/>
            </a:gdLst>
            <a:rect l="0" t="0" r="r" b="b"/>
            <a:pathLst>
              <a:path w="1099" h="296">
                <a:moveTo>
                  <a:pt x="1099" y="148"/>
                </a:moveTo>
                <a:lnTo>
                  <a:pt x="952" y="296"/>
                </a:lnTo>
                <a:lnTo>
                  <a:pt x="0" y="296"/>
                </a:lnTo>
                <a:lnTo>
                  <a:pt x="148" y="148"/>
                </a:lnTo>
                <a:lnTo>
                  <a:pt x="0" y="0"/>
                </a:lnTo>
                <a:lnTo>
                  <a:pt x="952" y="0"/>
                </a:lnTo>
                <a:lnTo>
                  <a:pt x="1099" y="148"/>
                </a:lnTo>
                <a:close/>
              </a:path>
            </a:pathLst>
          </a:custGeom>
          <a:solidFill>
            <a:schemeClr val="bg2">
              <a:alpha val="10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4" name="标题 1"/>
          <p:cNvSpPr txBox="1"/>
          <p:nvPr/>
        </p:nvSpPr>
        <p:spPr>
          <a:xfrm rot="0" flipH="0" flipV="0">
            <a:off x="1306262" y="2374036"/>
            <a:ext cx="1919129" cy="593725"/>
          </a:xfrm>
          <a:custGeom>
            <a:avLst/>
            <a:gdLst>
              <a:gd name="T0" fmla="*/ 1099 w 1099"/>
              <a:gd name="T1" fmla="*/ 148 h 340"/>
              <a:gd name="T2" fmla="*/ 1099 w 1099"/>
              <a:gd name="T3" fmla="*/ 192 h 340"/>
              <a:gd name="T4" fmla="*/ 952 w 1099"/>
              <a:gd name="T5" fmla="*/ 340 h 340"/>
              <a:gd name="T6" fmla="*/ 0 w 1099"/>
              <a:gd name="T7" fmla="*/ 340 h 340"/>
              <a:gd name="T8" fmla="*/ 0 w 1099"/>
              <a:gd name="T9" fmla="*/ 294 h 340"/>
              <a:gd name="T10" fmla="*/ 148 w 1099"/>
              <a:gd name="T11" fmla="*/ 148 h 340"/>
              <a:gd name="T12" fmla="*/ 124 w 1099"/>
              <a:gd name="T13" fmla="*/ 170 h 340"/>
              <a:gd name="T14" fmla="*/ 0 w 1099"/>
              <a:gd name="T15" fmla="*/ 46 h 340"/>
              <a:gd name="T16" fmla="*/ 0 w 1099"/>
              <a:gd name="T17" fmla="*/ 0 h 340"/>
              <a:gd name="T18" fmla="*/ 952 w 1099"/>
              <a:gd name="T19" fmla="*/ 0 h 340"/>
              <a:gd name="T20" fmla="*/ 1099 w 1099"/>
              <a:gd name="T21" fmla="*/ 148 h 340"/>
            </a:gdLst>
            <a:rect l="0" t="0" r="r" b="b"/>
            <a:pathLst>
              <a:path w="1099" h="340">
                <a:moveTo>
                  <a:pt x="1099" y="148"/>
                </a:moveTo>
                <a:lnTo>
                  <a:pt x="1099" y="192"/>
                </a:lnTo>
                <a:lnTo>
                  <a:pt x="952" y="340"/>
                </a:lnTo>
                <a:lnTo>
                  <a:pt x="0" y="340"/>
                </a:lnTo>
                <a:lnTo>
                  <a:pt x="0" y="294"/>
                </a:lnTo>
                <a:lnTo>
                  <a:pt x="148" y="148"/>
                </a:lnTo>
                <a:lnTo>
                  <a:pt x="124" y="170"/>
                </a:lnTo>
                <a:lnTo>
                  <a:pt x="0" y="46"/>
                </a:lnTo>
                <a:lnTo>
                  <a:pt x="0" y="0"/>
                </a:lnTo>
                <a:lnTo>
                  <a:pt x="952" y="0"/>
                </a:lnTo>
                <a:lnTo>
                  <a:pt x="1099" y="148"/>
                </a:lnTo>
                <a:close/>
              </a:path>
            </a:pathLst>
          </a:custGeom>
          <a:solidFill>
            <a:schemeClr val="accent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5" name="标题 1"/>
          <p:cNvSpPr txBox="1"/>
          <p:nvPr/>
        </p:nvSpPr>
        <p:spPr>
          <a:xfrm rot="0" flipH="0" flipV="0">
            <a:off x="1306262" y="2887435"/>
            <a:ext cx="1662430" cy="80327"/>
          </a:xfrm>
          <a:prstGeom prst="rect">
            <a:avLst/>
          </a:prstGeom>
          <a:solidFill>
            <a:schemeClr val="accent1">
              <a:lumMod val="50000"/>
              <a:alpha val="30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6" name="标题 1"/>
          <p:cNvSpPr txBox="1"/>
          <p:nvPr/>
        </p:nvSpPr>
        <p:spPr>
          <a:xfrm rot="0" flipH="0" flipV="0">
            <a:off x="2968690" y="2632482"/>
            <a:ext cx="256699" cy="335280"/>
          </a:xfrm>
          <a:custGeom>
            <a:avLst/>
            <a:gdLst>
              <a:gd name="T0" fmla="*/ 0 w 147"/>
              <a:gd name="T1" fmla="*/ 192 h 192"/>
              <a:gd name="T2" fmla="*/ 0 w 147"/>
              <a:gd name="T3" fmla="*/ 146 h 192"/>
              <a:gd name="T4" fmla="*/ 147 w 147"/>
              <a:gd name="T5" fmla="*/ 0 h 192"/>
              <a:gd name="T6" fmla="*/ 147 w 147"/>
              <a:gd name="T7" fmla="*/ 44 h 192"/>
              <a:gd name="T8" fmla="*/ 0 w 147"/>
              <a:gd name="T9" fmla="*/ 192 h 192"/>
            </a:gdLst>
            <a:rect l="0" t="0" r="r" b="b"/>
            <a:pathLst>
              <a:path w="147" h="192">
                <a:moveTo>
                  <a:pt x="0" y="192"/>
                </a:moveTo>
                <a:lnTo>
                  <a:pt x="0" y="146"/>
                </a:lnTo>
                <a:lnTo>
                  <a:pt x="147" y="0"/>
                </a:lnTo>
                <a:lnTo>
                  <a:pt x="147" y="44"/>
                </a:lnTo>
                <a:lnTo>
                  <a:pt x="0" y="192"/>
                </a:lnTo>
                <a:close/>
              </a:path>
            </a:pathLst>
          </a:custGeom>
          <a:solidFill>
            <a:schemeClr val="accent1">
              <a:lumMod val="50000"/>
              <a:alpha val="30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7" name="标题 1"/>
          <p:cNvSpPr txBox="1"/>
          <p:nvPr/>
        </p:nvSpPr>
        <p:spPr>
          <a:xfrm rot="0" flipH="0" flipV="0">
            <a:off x="1306262" y="2374036"/>
            <a:ext cx="258445" cy="296863"/>
          </a:xfrm>
          <a:custGeom>
            <a:avLst/>
            <a:gdLst>
              <a:gd name="T0" fmla="*/ 0 w 148"/>
              <a:gd name="T1" fmla="*/ 46 h 170"/>
              <a:gd name="T2" fmla="*/ 0 w 148"/>
              <a:gd name="T3" fmla="*/ 0 h 170"/>
              <a:gd name="T4" fmla="*/ 148 w 148"/>
              <a:gd name="T5" fmla="*/ 148 h 170"/>
              <a:gd name="T6" fmla="*/ 124 w 148"/>
              <a:gd name="T7" fmla="*/ 170 h 170"/>
              <a:gd name="T8" fmla="*/ 0 w 148"/>
              <a:gd name="T9" fmla="*/ 46 h 170"/>
            </a:gdLst>
            <a:rect l="0" t="0" r="r" b="b"/>
            <a:pathLst>
              <a:path w="148" h="170">
                <a:moveTo>
                  <a:pt x="0" y="46"/>
                </a:moveTo>
                <a:lnTo>
                  <a:pt x="0" y="0"/>
                </a:lnTo>
                <a:lnTo>
                  <a:pt x="148" y="148"/>
                </a:lnTo>
                <a:lnTo>
                  <a:pt x="124" y="170"/>
                </a:lnTo>
                <a:lnTo>
                  <a:pt x="0" y="46"/>
                </a:lnTo>
                <a:close/>
              </a:path>
            </a:pathLst>
          </a:custGeom>
          <a:solidFill>
            <a:schemeClr val="accent1">
              <a:lumMod val="50000"/>
              <a:alpha val="30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8" name="标题 1"/>
          <p:cNvSpPr txBox="1"/>
          <p:nvPr/>
        </p:nvSpPr>
        <p:spPr>
          <a:xfrm rot="0" flipH="0" flipV="0">
            <a:off x="1711391" y="2506752"/>
            <a:ext cx="1110615" cy="247967"/>
          </a:xfrm>
          <a:prstGeom prst="ellipse">
            <a:avLst/>
          </a:prstGeom>
          <a:solidFill>
            <a:schemeClr val="accent1">
              <a:lumMod val="50000"/>
              <a:alpha val="30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9" name="标题 1"/>
          <p:cNvSpPr txBox="1"/>
          <p:nvPr/>
        </p:nvSpPr>
        <p:spPr>
          <a:xfrm rot="0" flipH="0" flipV="0">
            <a:off x="1852431" y="1791336"/>
            <a:ext cx="828536" cy="828534"/>
          </a:xfrm>
          <a:prstGeom prst="ellipse">
            <a:avLst/>
          </a:prstGeom>
          <a:solidFill>
            <a:schemeClr val="bg1"/>
          </a:solidFill>
          <a:ln cap="sq">
            <a:noFill/>
          </a:ln>
        </p:spPr>
        <p:txBody>
          <a:bodyPr vert="horz" wrap="square" lIns="91440" tIns="45720" rIns="91440" bIns="45720" rtlCol="0" anchor="t"/>
          <a:lstStyle/>
          <a:p>
            <a:pPr algn="l">
              <a:lnSpc>
                <a:spcPct val="110000"/>
              </a:lnSpc>
            </a:pPr>
            <a:endParaRPr kumimoji="1" lang="zh-CN" altLang="en-US"/>
          </a:p>
        </p:txBody>
      </p:sp>
      <p:sp>
        <p:nvSpPr>
          <p:cNvPr id="10" name="标题 1"/>
          <p:cNvSpPr txBox="1"/>
          <p:nvPr/>
        </p:nvSpPr>
        <p:spPr>
          <a:xfrm rot="0" flipH="0" flipV="0">
            <a:off x="1842009" y="1780913"/>
            <a:ext cx="849380" cy="849378"/>
          </a:xfrm>
          <a:custGeom>
            <a:avLst/>
            <a:gdLst>
              <a:gd name="T0" fmla="*/ 163 w 326"/>
              <a:gd name="T1" fmla="*/ 326 h 326"/>
              <a:gd name="T2" fmla="*/ 0 w 326"/>
              <a:gd name="T3" fmla="*/ 163 h 326"/>
              <a:gd name="T4" fmla="*/ 163 w 326"/>
              <a:gd name="T5" fmla="*/ 0 h 326"/>
              <a:gd name="T6" fmla="*/ 326 w 326"/>
              <a:gd name="T7" fmla="*/ 163 h 326"/>
              <a:gd name="T8" fmla="*/ 163 w 326"/>
              <a:gd name="T9" fmla="*/ 326 h 326"/>
              <a:gd name="T10" fmla="*/ 163 w 326"/>
              <a:gd name="T11" fmla="*/ 8 h 326"/>
              <a:gd name="T12" fmla="*/ 8 w 326"/>
              <a:gd name="T13" fmla="*/ 163 h 326"/>
              <a:gd name="T14" fmla="*/ 163 w 326"/>
              <a:gd name="T15" fmla="*/ 318 h 326"/>
              <a:gd name="T16" fmla="*/ 318 w 326"/>
              <a:gd name="T17" fmla="*/ 163 h 326"/>
              <a:gd name="T18" fmla="*/ 163 w 326"/>
              <a:gd name="T19" fmla="*/ 8 h 326"/>
            </a:gdLst>
            <a:rect l="0" t="0" r="r" b="b"/>
            <a:pathLst>
              <a:path w="326" h="326">
                <a:moveTo>
                  <a:pt x="163" y="326"/>
                </a:moveTo>
                <a:cubicBezTo>
                  <a:pt x="73" y="326"/>
                  <a:pt x="0" y="253"/>
                  <a:pt x="0" y="163"/>
                </a:cubicBezTo>
                <a:cubicBezTo>
                  <a:pt x="0" y="73"/>
                  <a:pt x="73" y="0"/>
                  <a:pt x="163" y="0"/>
                </a:cubicBezTo>
                <a:cubicBezTo>
                  <a:pt x="253" y="0"/>
                  <a:pt x="326" y="73"/>
                  <a:pt x="326" y="163"/>
                </a:cubicBezTo>
                <a:cubicBezTo>
                  <a:pt x="326" y="253"/>
                  <a:pt x="253" y="326"/>
                  <a:pt x="163" y="326"/>
                </a:cubicBezTo>
                <a:close/>
                <a:moveTo>
                  <a:pt x="163" y="8"/>
                </a:moveTo>
                <a:cubicBezTo>
                  <a:pt x="78" y="8"/>
                  <a:pt x="8" y="78"/>
                  <a:pt x="8" y="163"/>
                </a:cubicBezTo>
                <a:cubicBezTo>
                  <a:pt x="8" y="248"/>
                  <a:pt x="78" y="318"/>
                  <a:pt x="163" y="318"/>
                </a:cubicBezTo>
                <a:cubicBezTo>
                  <a:pt x="248" y="318"/>
                  <a:pt x="318" y="248"/>
                  <a:pt x="318" y="163"/>
                </a:cubicBezTo>
                <a:cubicBezTo>
                  <a:pt x="318" y="78"/>
                  <a:pt x="248" y="8"/>
                  <a:pt x="163" y="8"/>
                </a:cubicBezTo>
                <a:close/>
              </a:path>
            </a:pathLst>
          </a:custGeom>
          <a:solidFill>
            <a:schemeClr val="accent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11" name="标题 1"/>
          <p:cNvSpPr txBox="1"/>
          <p:nvPr/>
        </p:nvSpPr>
        <p:spPr>
          <a:xfrm rot="0" flipH="0" flipV="0">
            <a:off x="2036087" y="2003868"/>
            <a:ext cx="461224" cy="403794"/>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1"/>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12" name="标题 1"/>
          <p:cNvSpPr txBox="1"/>
          <p:nvPr/>
        </p:nvSpPr>
        <p:spPr>
          <a:xfrm rot="0" flipH="0" flipV="0">
            <a:off x="1306259" y="3863487"/>
            <a:ext cx="4320000" cy="1620000"/>
          </a:xfrm>
          <a:prstGeom prst="rect">
            <a:avLst/>
          </a:prstGeom>
          <a:noFill/>
          <a:ln>
            <a:noFill/>
          </a:ln>
        </p:spPr>
        <p:txBody>
          <a:bodyPr vert="horz" wrap="square" lIns="0" tIns="0" rIns="0" bIns="0" rtlCol="0" anchor="t"/>
          <a:lstStyle/>
          <a:p>
            <a:pPr algn="l">
              <a:lnSpc>
                <a:spcPct val="150000"/>
              </a:lnSpc>
            </a:pPr>
            <a:r>
              <a:rPr kumimoji="1" lang="en-US" altLang="zh-CN" sz="929">
                <a:ln w="12700">
                  <a:noFill/>
                </a:ln>
                <a:solidFill>
                  <a:srgbClr val="000000">
                    <a:alpha val="100000"/>
                  </a:srgbClr>
                </a:solidFill>
                <a:latin typeface="Source Han Sans"/>
                <a:ea typeface="Source Han Sans"/>
                <a:cs typeface="Source Han Sans"/>
              </a:rPr>
              <a:t>货币制度包括币材、货币单位、货币铸造发行流通程序和准备制度四个要素。币材是货币的物质基础，决定了货币的稳定性和可信度；货币单位规定了货币的价值尺度和计价单位；货币铸造发行流通程序规范了货币的供应和使用，确保货币市场的稳定；准备制度则为货币的发行提供支持和保障，维护货币的信用。
这些要素相互关联，共同构成了一个完整的货币制度体系，保障了货币的正常流通和经济活动的稳定进行，不同国家和历史时期，货币制度的具体内容和形式会有所不同，但这些基本要素始终是货币制度的核心组成部分。</a:t>
            </a:r>
            <a:endParaRPr kumimoji="1" lang="zh-CN" altLang="en-US"/>
          </a:p>
        </p:txBody>
      </p:sp>
      <p:cxnSp>
        <p:nvCxnSpPr>
          <p:cNvPr id="13" name="标题 1"/>
          <p:cNvCxnSpPr/>
          <p:nvPr/>
        </p:nvCxnSpPr>
        <p:spPr>
          <a:xfrm rot="0" flipH="0" flipV="0">
            <a:off x="1306262" y="3744830"/>
            <a:ext cx="198000" cy="0"/>
          </a:xfrm>
          <a:prstGeom prst="line">
            <a:avLst/>
          </a:prstGeom>
          <a:noFill/>
          <a:ln w="27940" cap="rnd">
            <a:solidFill>
              <a:schemeClr val="accent1"/>
            </a:solidFill>
            <a:miter/>
          </a:ln>
        </p:spPr>
      </p:cxnSp>
      <p:sp>
        <p:nvSpPr>
          <p:cNvPr id="14" name="标题 1"/>
          <p:cNvSpPr txBox="1"/>
          <p:nvPr/>
        </p:nvSpPr>
        <p:spPr>
          <a:xfrm rot="0" flipH="0" flipV="0">
            <a:off x="1294074" y="2993887"/>
            <a:ext cx="4320000" cy="653217"/>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404040">
                    <a:alpha val="100000"/>
                  </a:srgbClr>
                </a:solidFill>
                <a:latin typeface="Source Han Sans CN Bold"/>
                <a:ea typeface="Source Han Sans CN Bold"/>
                <a:cs typeface="Source Han Sans CN Bold"/>
              </a:rPr>
              <a:t>货币制度的构成要素</a:t>
            </a:r>
            <a:endParaRPr kumimoji="1" lang="zh-CN" altLang="en-US"/>
          </a:p>
        </p:txBody>
      </p:sp>
      <p:sp>
        <p:nvSpPr>
          <p:cNvPr id="15" name="标题 1"/>
          <p:cNvSpPr txBox="1"/>
          <p:nvPr/>
        </p:nvSpPr>
        <p:spPr>
          <a:xfrm rot="0" flipH="0" flipV="0">
            <a:off x="6565229" y="2534691"/>
            <a:ext cx="1920875" cy="513397"/>
          </a:xfrm>
          <a:custGeom>
            <a:avLst/>
            <a:gdLst>
              <a:gd name="T0" fmla="*/ 1100 w 1100"/>
              <a:gd name="T1" fmla="*/ 148 h 294"/>
              <a:gd name="T2" fmla="*/ 952 w 1100"/>
              <a:gd name="T3" fmla="*/ 294 h 294"/>
              <a:gd name="T4" fmla="*/ 0 w 1100"/>
              <a:gd name="T5" fmla="*/ 294 h 294"/>
              <a:gd name="T6" fmla="*/ 146 w 1100"/>
              <a:gd name="T7" fmla="*/ 148 h 294"/>
              <a:gd name="T8" fmla="*/ 0 w 1100"/>
              <a:gd name="T9" fmla="*/ 0 h 294"/>
              <a:gd name="T10" fmla="*/ 952 w 1100"/>
              <a:gd name="T11" fmla="*/ 0 h 294"/>
              <a:gd name="T12" fmla="*/ 1100 w 1100"/>
              <a:gd name="T13" fmla="*/ 148 h 294"/>
            </a:gdLst>
            <a:rect l="0" t="0" r="r" b="b"/>
            <a:pathLst>
              <a:path w="1100" h="294">
                <a:moveTo>
                  <a:pt x="1100" y="148"/>
                </a:moveTo>
                <a:lnTo>
                  <a:pt x="952" y="294"/>
                </a:lnTo>
                <a:lnTo>
                  <a:pt x="0" y="294"/>
                </a:lnTo>
                <a:lnTo>
                  <a:pt x="146" y="148"/>
                </a:lnTo>
                <a:lnTo>
                  <a:pt x="0" y="0"/>
                </a:lnTo>
                <a:lnTo>
                  <a:pt x="952" y="0"/>
                </a:lnTo>
                <a:lnTo>
                  <a:pt x="1100" y="148"/>
                </a:lnTo>
                <a:close/>
              </a:path>
            </a:pathLst>
          </a:custGeom>
          <a:solidFill>
            <a:schemeClr val="accent2">
              <a:lumMod val="50000"/>
              <a:alpha val="30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16" name="标题 1"/>
          <p:cNvSpPr txBox="1"/>
          <p:nvPr/>
        </p:nvSpPr>
        <p:spPr>
          <a:xfrm rot="0" flipH="0" flipV="0">
            <a:off x="6565229" y="2377529"/>
            <a:ext cx="1920875" cy="593725"/>
          </a:xfrm>
          <a:custGeom>
            <a:avLst/>
            <a:gdLst>
              <a:gd name="T0" fmla="*/ 1100 w 1100"/>
              <a:gd name="T1" fmla="*/ 146 h 340"/>
              <a:gd name="T2" fmla="*/ 1100 w 1100"/>
              <a:gd name="T3" fmla="*/ 192 h 340"/>
              <a:gd name="T4" fmla="*/ 952 w 1100"/>
              <a:gd name="T5" fmla="*/ 340 h 340"/>
              <a:gd name="T6" fmla="*/ 0 w 1100"/>
              <a:gd name="T7" fmla="*/ 340 h 340"/>
              <a:gd name="T8" fmla="*/ 0 w 1100"/>
              <a:gd name="T9" fmla="*/ 294 h 340"/>
              <a:gd name="T10" fmla="*/ 124 w 1100"/>
              <a:gd name="T11" fmla="*/ 170 h 340"/>
              <a:gd name="T12" fmla="*/ 0 w 1100"/>
              <a:gd name="T13" fmla="*/ 44 h 340"/>
              <a:gd name="T14" fmla="*/ 0 w 1100"/>
              <a:gd name="T15" fmla="*/ 0 h 340"/>
              <a:gd name="T16" fmla="*/ 952 w 1100"/>
              <a:gd name="T17" fmla="*/ 0 h 340"/>
              <a:gd name="T18" fmla="*/ 1100 w 1100"/>
              <a:gd name="T19" fmla="*/ 146 h 340"/>
            </a:gdLst>
            <a:rect l="0" t="0" r="r" b="b"/>
            <a:pathLst>
              <a:path w="1100" h="340">
                <a:moveTo>
                  <a:pt x="1100" y="146"/>
                </a:moveTo>
                <a:lnTo>
                  <a:pt x="1100" y="192"/>
                </a:lnTo>
                <a:lnTo>
                  <a:pt x="952" y="340"/>
                </a:lnTo>
                <a:lnTo>
                  <a:pt x="0" y="340"/>
                </a:lnTo>
                <a:lnTo>
                  <a:pt x="0" y="294"/>
                </a:lnTo>
                <a:lnTo>
                  <a:pt x="124" y="170"/>
                </a:lnTo>
                <a:lnTo>
                  <a:pt x="0" y="44"/>
                </a:lnTo>
                <a:lnTo>
                  <a:pt x="0" y="0"/>
                </a:lnTo>
                <a:lnTo>
                  <a:pt x="952" y="0"/>
                </a:lnTo>
                <a:lnTo>
                  <a:pt x="1100" y="146"/>
                </a:lnTo>
                <a:close/>
              </a:path>
            </a:pathLst>
          </a:custGeom>
          <a:solidFill>
            <a:schemeClr val="accent2"/>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17" name="标题 1"/>
          <p:cNvSpPr txBox="1"/>
          <p:nvPr/>
        </p:nvSpPr>
        <p:spPr>
          <a:xfrm rot="0" flipH="0" flipV="0">
            <a:off x="6565229" y="2890927"/>
            <a:ext cx="1662430" cy="80327"/>
          </a:xfrm>
          <a:prstGeom prst="rect">
            <a:avLst/>
          </a:prstGeom>
          <a:solidFill>
            <a:schemeClr val="tx1">
              <a:alpha val="15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18" name="标题 1"/>
          <p:cNvSpPr txBox="1"/>
          <p:nvPr/>
        </p:nvSpPr>
        <p:spPr>
          <a:xfrm rot="0" flipH="0" flipV="0">
            <a:off x="8227661" y="2632482"/>
            <a:ext cx="258445" cy="338772"/>
          </a:xfrm>
          <a:custGeom>
            <a:avLst/>
            <a:gdLst>
              <a:gd name="T0" fmla="*/ 0 w 148"/>
              <a:gd name="T1" fmla="*/ 194 h 194"/>
              <a:gd name="T2" fmla="*/ 0 w 148"/>
              <a:gd name="T3" fmla="*/ 148 h 194"/>
              <a:gd name="T4" fmla="*/ 148 w 148"/>
              <a:gd name="T5" fmla="*/ 0 h 194"/>
              <a:gd name="T6" fmla="*/ 148 w 148"/>
              <a:gd name="T7" fmla="*/ 46 h 194"/>
              <a:gd name="T8" fmla="*/ 0 w 148"/>
              <a:gd name="T9" fmla="*/ 194 h 194"/>
            </a:gdLst>
            <a:rect l="0" t="0" r="r" b="b"/>
            <a:pathLst>
              <a:path w="148" h="194">
                <a:moveTo>
                  <a:pt x="0" y="194"/>
                </a:moveTo>
                <a:lnTo>
                  <a:pt x="0" y="148"/>
                </a:lnTo>
                <a:lnTo>
                  <a:pt x="148" y="0"/>
                </a:lnTo>
                <a:lnTo>
                  <a:pt x="148" y="46"/>
                </a:lnTo>
                <a:lnTo>
                  <a:pt x="0" y="194"/>
                </a:lnTo>
                <a:close/>
              </a:path>
            </a:pathLst>
          </a:custGeom>
          <a:solidFill>
            <a:schemeClr val="accent2">
              <a:lumMod val="50000"/>
              <a:alpha val="30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19" name="标题 1"/>
          <p:cNvSpPr txBox="1"/>
          <p:nvPr/>
        </p:nvSpPr>
        <p:spPr>
          <a:xfrm rot="0" flipH="0" flipV="0">
            <a:off x="6565229" y="2377529"/>
            <a:ext cx="254953" cy="296863"/>
          </a:xfrm>
          <a:custGeom>
            <a:avLst/>
            <a:gdLst>
              <a:gd name="T0" fmla="*/ 0 w 146"/>
              <a:gd name="T1" fmla="*/ 44 h 170"/>
              <a:gd name="T2" fmla="*/ 0 w 146"/>
              <a:gd name="T3" fmla="*/ 0 h 170"/>
              <a:gd name="T4" fmla="*/ 146 w 146"/>
              <a:gd name="T5" fmla="*/ 146 h 170"/>
              <a:gd name="T6" fmla="*/ 124 w 146"/>
              <a:gd name="T7" fmla="*/ 170 h 170"/>
              <a:gd name="T8" fmla="*/ 0 w 146"/>
              <a:gd name="T9" fmla="*/ 44 h 170"/>
            </a:gdLst>
            <a:rect l="0" t="0" r="r" b="b"/>
            <a:pathLst>
              <a:path w="146" h="170">
                <a:moveTo>
                  <a:pt x="0" y="44"/>
                </a:moveTo>
                <a:lnTo>
                  <a:pt x="0" y="0"/>
                </a:lnTo>
                <a:lnTo>
                  <a:pt x="146" y="146"/>
                </a:lnTo>
                <a:lnTo>
                  <a:pt x="124" y="170"/>
                </a:lnTo>
                <a:lnTo>
                  <a:pt x="0" y="44"/>
                </a:lnTo>
                <a:close/>
              </a:path>
            </a:pathLst>
          </a:custGeom>
          <a:solidFill>
            <a:schemeClr val="accent2">
              <a:lumMod val="50000"/>
              <a:alpha val="30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20" name="标题 1"/>
          <p:cNvSpPr txBox="1"/>
          <p:nvPr/>
        </p:nvSpPr>
        <p:spPr>
          <a:xfrm rot="0" flipH="0" flipV="0">
            <a:off x="6970361" y="2510244"/>
            <a:ext cx="1107123" cy="247967"/>
          </a:xfrm>
          <a:prstGeom prst="ellipse">
            <a:avLst/>
          </a:prstGeom>
          <a:solidFill>
            <a:schemeClr val="accent2">
              <a:lumMod val="50000"/>
              <a:alpha val="30000"/>
            </a:schemeClr>
          </a:solidFill>
          <a:ln cap="sq">
            <a:noFill/>
          </a:ln>
        </p:spPr>
        <p:txBody>
          <a:bodyPr vert="horz" wrap="square" lIns="91440" tIns="45720" rIns="91440" bIns="45720" rtlCol="0" anchor="t"/>
          <a:lstStyle/>
          <a:p>
            <a:pPr algn="l">
              <a:lnSpc>
                <a:spcPct val="110000"/>
              </a:lnSpc>
            </a:pPr>
            <a:endParaRPr kumimoji="1" lang="zh-CN" altLang="en-US"/>
          </a:p>
        </p:txBody>
      </p:sp>
      <p:sp>
        <p:nvSpPr>
          <p:cNvPr id="21" name="标题 1"/>
          <p:cNvSpPr txBox="1"/>
          <p:nvPr/>
        </p:nvSpPr>
        <p:spPr>
          <a:xfrm rot="0" flipH="0" flipV="0">
            <a:off x="7110957" y="1794387"/>
            <a:ext cx="825930" cy="825928"/>
          </a:xfrm>
          <a:prstGeom prst="ellipse">
            <a:avLst/>
          </a:prstGeom>
          <a:solidFill>
            <a:schemeClr val="bg1"/>
          </a:solidFill>
          <a:ln cap="sq">
            <a:noFill/>
          </a:ln>
        </p:spPr>
        <p:txBody>
          <a:bodyPr vert="horz" wrap="square" lIns="91440" tIns="45720" rIns="91440" bIns="45720" rtlCol="0" anchor="t"/>
          <a:lstStyle/>
          <a:p>
            <a:pPr algn="l">
              <a:lnSpc>
                <a:spcPct val="110000"/>
              </a:lnSpc>
            </a:pPr>
            <a:endParaRPr kumimoji="1" lang="zh-CN" altLang="en-US"/>
          </a:p>
        </p:txBody>
      </p:sp>
      <p:sp>
        <p:nvSpPr>
          <p:cNvPr id="22" name="标题 1"/>
          <p:cNvSpPr txBox="1"/>
          <p:nvPr/>
        </p:nvSpPr>
        <p:spPr>
          <a:xfrm rot="0" flipH="0" flipV="0">
            <a:off x="7100536" y="1783964"/>
            <a:ext cx="846774" cy="846772"/>
          </a:xfrm>
          <a:custGeom>
            <a:avLst/>
            <a:gdLst>
              <a:gd name="T0" fmla="*/ 163 w 325"/>
              <a:gd name="T1" fmla="*/ 325 h 325"/>
              <a:gd name="T2" fmla="*/ 0 w 325"/>
              <a:gd name="T3" fmla="*/ 163 h 325"/>
              <a:gd name="T4" fmla="*/ 163 w 325"/>
              <a:gd name="T5" fmla="*/ 0 h 325"/>
              <a:gd name="T6" fmla="*/ 325 w 325"/>
              <a:gd name="T7" fmla="*/ 163 h 325"/>
              <a:gd name="T8" fmla="*/ 163 w 325"/>
              <a:gd name="T9" fmla="*/ 325 h 325"/>
              <a:gd name="T10" fmla="*/ 163 w 325"/>
              <a:gd name="T11" fmla="*/ 8 h 325"/>
              <a:gd name="T12" fmla="*/ 8 w 325"/>
              <a:gd name="T13" fmla="*/ 163 h 325"/>
              <a:gd name="T14" fmla="*/ 163 w 325"/>
              <a:gd name="T15" fmla="*/ 317 h 325"/>
              <a:gd name="T16" fmla="*/ 317 w 325"/>
              <a:gd name="T17" fmla="*/ 163 h 325"/>
              <a:gd name="T18" fmla="*/ 163 w 325"/>
              <a:gd name="T19" fmla="*/ 8 h 325"/>
            </a:gdLst>
            <a:rect l="0" t="0" r="r" b="b"/>
            <a:pathLst>
              <a:path w="325" h="325">
                <a:moveTo>
                  <a:pt x="163" y="325"/>
                </a:moveTo>
                <a:cubicBezTo>
                  <a:pt x="73" y="325"/>
                  <a:pt x="0" y="252"/>
                  <a:pt x="0" y="163"/>
                </a:cubicBezTo>
                <a:cubicBezTo>
                  <a:pt x="0" y="73"/>
                  <a:pt x="73" y="0"/>
                  <a:pt x="163" y="0"/>
                </a:cubicBezTo>
                <a:cubicBezTo>
                  <a:pt x="252" y="0"/>
                  <a:pt x="325" y="73"/>
                  <a:pt x="325" y="163"/>
                </a:cubicBezTo>
                <a:cubicBezTo>
                  <a:pt x="325" y="252"/>
                  <a:pt x="252" y="325"/>
                  <a:pt x="163" y="325"/>
                </a:cubicBezTo>
                <a:close/>
                <a:moveTo>
                  <a:pt x="163" y="8"/>
                </a:moveTo>
                <a:cubicBezTo>
                  <a:pt x="77" y="8"/>
                  <a:pt x="8" y="77"/>
                  <a:pt x="8" y="163"/>
                </a:cubicBezTo>
                <a:cubicBezTo>
                  <a:pt x="8" y="248"/>
                  <a:pt x="77" y="317"/>
                  <a:pt x="163" y="317"/>
                </a:cubicBezTo>
                <a:cubicBezTo>
                  <a:pt x="248" y="317"/>
                  <a:pt x="317" y="248"/>
                  <a:pt x="317" y="163"/>
                </a:cubicBezTo>
                <a:cubicBezTo>
                  <a:pt x="317" y="77"/>
                  <a:pt x="248" y="8"/>
                  <a:pt x="163" y="8"/>
                </a:cubicBezTo>
                <a:close/>
              </a:path>
            </a:pathLst>
          </a:custGeom>
          <a:solidFill>
            <a:schemeClr val="accent2"/>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23" name="标题 1"/>
          <p:cNvSpPr txBox="1"/>
          <p:nvPr/>
        </p:nvSpPr>
        <p:spPr>
          <a:xfrm rot="0" flipH="0" flipV="0">
            <a:off x="7307490" y="2030664"/>
            <a:ext cx="436354" cy="395604"/>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accent2"/>
          </a:solidFill>
          <a:ln cap="sq">
            <a:noFill/>
            <a:prstDash val="solid"/>
          </a:ln>
        </p:spPr>
        <p:txBody>
          <a:bodyPr vert="horz" wrap="square" lIns="91440" tIns="45720" rIns="91440" bIns="45720" rtlCol="0" anchor="t"/>
          <a:lstStyle/>
          <a:p>
            <a:pPr algn="l">
              <a:lnSpc>
                <a:spcPct val="110000"/>
              </a:lnSpc>
            </a:pPr>
            <a:endParaRPr kumimoji="1" lang="zh-CN" altLang="en-US"/>
          </a:p>
        </p:txBody>
      </p:sp>
      <p:sp>
        <p:nvSpPr>
          <p:cNvPr id="24" name="标题 1"/>
          <p:cNvSpPr txBox="1"/>
          <p:nvPr/>
        </p:nvSpPr>
        <p:spPr>
          <a:xfrm rot="0" flipH="0" flipV="0">
            <a:off x="6565226" y="3863487"/>
            <a:ext cx="4320000" cy="1620000"/>
          </a:xfrm>
          <a:prstGeom prst="rect">
            <a:avLst/>
          </a:prstGeom>
          <a:noFill/>
          <a:ln>
            <a:noFill/>
          </a:ln>
        </p:spPr>
        <p:txBody>
          <a:bodyPr vert="horz" wrap="square" lIns="0" tIns="0" rIns="0" bIns="0" rtlCol="0" anchor="t"/>
          <a:lstStyle/>
          <a:p>
            <a:pPr algn="l">
              <a:lnSpc>
                <a:spcPct val="150000"/>
              </a:lnSpc>
            </a:pPr>
            <a:r>
              <a:rPr kumimoji="1" lang="en-US" altLang="zh-CN" sz="837">
                <a:ln w="12700">
                  <a:noFill/>
                </a:ln>
                <a:solidFill>
                  <a:srgbClr val="000000">
                    <a:alpha val="100000"/>
                  </a:srgbClr>
                </a:solidFill>
                <a:latin typeface="Source Han Sans"/>
                <a:ea typeface="Source Han Sans"/>
                <a:cs typeface="Source Han Sans"/>
              </a:rPr>
              <a:t>货币制度经历了从实物货币制度到金属货币制度，再到信用货币制度的演变过程。实物货币制度以实物商品作为货币，如牲畜、贝壳等，具有使用价值和价值尺度功能，但存在携带不便、价值难以分割等问题；金属货币制度以金属作为货币材料，如金银，具有价值高、易于分割和携带等优点，但金属资源有限，难以满足经济发展的需求；信用货币制度则是现代经济的主要货币形式，以国家信用为基础，通过金融机构发行纸币和电子货币，具有发行灵活、流通范围广等特点，能够满足现代经济复杂多样的货币需求。
货币制度的演变反映了经济发展的需求和科技进步的影响，每一次演变都推动了经济的进步和社会的发展，现代信用货币制度的建立和完善，为全球经济一体化和金融创新提供了基础和条件。</a:t>
            </a:r>
            <a:endParaRPr kumimoji="1" lang="zh-CN" altLang="en-US"/>
          </a:p>
        </p:txBody>
      </p:sp>
      <p:cxnSp>
        <p:nvCxnSpPr>
          <p:cNvPr id="25" name="标题 1"/>
          <p:cNvCxnSpPr/>
          <p:nvPr/>
        </p:nvCxnSpPr>
        <p:spPr>
          <a:xfrm rot="0" flipH="0" flipV="0">
            <a:off x="6565229" y="3744830"/>
            <a:ext cx="198000" cy="0"/>
          </a:xfrm>
          <a:prstGeom prst="line">
            <a:avLst/>
          </a:prstGeom>
          <a:noFill/>
          <a:ln w="27940" cap="rnd">
            <a:solidFill>
              <a:schemeClr val="accent2"/>
            </a:solidFill>
            <a:miter/>
          </a:ln>
        </p:spPr>
      </p:cxnSp>
      <p:sp>
        <p:nvSpPr>
          <p:cNvPr id="26" name="标题 1"/>
          <p:cNvSpPr txBox="1"/>
          <p:nvPr/>
        </p:nvSpPr>
        <p:spPr>
          <a:xfrm rot="0" flipH="0" flipV="0">
            <a:off x="6553043" y="2993887"/>
            <a:ext cx="4320000" cy="653217"/>
          </a:xfrm>
          <a:prstGeom prst="rect">
            <a:avLst/>
          </a:prstGeom>
          <a:noFill/>
          <a:ln>
            <a:noFill/>
          </a:ln>
        </p:spPr>
        <p:txBody>
          <a:bodyPr vert="horz" wrap="square" lIns="0" tIns="0" rIns="0" bIns="0" rtlCol="0" anchor="b"/>
          <a:lstStyle/>
          <a:p>
            <a:pPr algn="l">
              <a:lnSpc>
                <a:spcPct val="130000"/>
              </a:lnSpc>
            </a:pPr>
            <a:r>
              <a:rPr kumimoji="1" lang="en-US" altLang="zh-CN" sz="1600">
                <a:ln w="12700">
                  <a:noFill/>
                </a:ln>
                <a:solidFill>
                  <a:srgbClr val="404040">
                    <a:alpha val="100000"/>
                  </a:srgbClr>
                </a:solidFill>
                <a:latin typeface="Source Han Sans CN Bold"/>
                <a:ea typeface="Source Han Sans CN Bold"/>
                <a:cs typeface="Source Han Sans CN Bold"/>
              </a:rPr>
              <a:t>货币制度的演变历程</a:t>
            </a:r>
            <a:endParaRPr kumimoji="1" lang="zh-CN" altLang="en-US"/>
          </a:p>
        </p:txBody>
      </p:sp>
      <p:sp>
        <p:nvSpPr>
          <p:cNvPr id="27" name="标题 1"/>
          <p:cNvSpPr txBox="1"/>
          <p:nvPr/>
        </p:nvSpPr>
        <p:spPr>
          <a:xfrm rot="0" flipH="1" flipV="0">
            <a:off x="0" y="0"/>
            <a:ext cx="1008000" cy="1008000"/>
          </a:xfrm>
          <a:custGeom>
            <a:avLst/>
            <a:gdLst>
              <a:gd name="connsiteX0" fmla="*/ 1008000 w 1008000"/>
              <a:gd name="connsiteY0" fmla="*/ 0 h 1008000"/>
              <a:gd name="connsiteX1" fmla="*/ 870392 w 1008000"/>
              <a:gd name="connsiteY1" fmla="*/ 0 h 1008000"/>
              <a:gd name="connsiteX2" fmla="*/ 713360 w 1008000"/>
              <a:gd name="connsiteY2" fmla="*/ 0 h 1008000"/>
              <a:gd name="connsiteX3" fmla="*/ 48404 w 1008000"/>
              <a:gd name="connsiteY3" fmla="*/ 0 h 1008000"/>
              <a:gd name="connsiteX4" fmla="*/ 14261 w 1008000"/>
              <a:gd name="connsiteY4" fmla="*/ 82628 h 1008000"/>
              <a:gd name="connsiteX5" fmla="*/ 765717 w 1008000"/>
              <a:gd name="connsiteY5" fmla="*/ 836017 h 1008000"/>
              <a:gd name="connsiteX6" fmla="*/ 772508 w 1008000"/>
              <a:gd name="connsiteY6" fmla="*/ 841197 h 1008000"/>
              <a:gd name="connsiteX7" fmla="*/ 776419 w 1008000"/>
              <a:gd name="connsiteY7" fmla="*/ 844157 h 1008000"/>
              <a:gd name="connsiteX8" fmla="*/ 925586 w 1008000"/>
              <a:gd name="connsiteY8" fmla="*/ 993725 h 1008000"/>
              <a:gd name="connsiteX9" fmla="*/ 1008000 w 1008000"/>
              <a:gd name="connsiteY9" fmla="*/ 959508 h 1008000"/>
              <a:gd name="connsiteX10" fmla="*/ 1008000 w 1008000"/>
              <a:gd name="connsiteY10" fmla="*/ 294640 h 1008000"/>
              <a:gd name="connsiteX11" fmla="*/ 1008000 w 1008000"/>
              <a:gd name="connsiteY11" fmla="*/ 137994 h 1008000"/>
            </a:gdLst>
            <a:rect l="l" t="t" r="r" b="b"/>
            <a:pathLst>
              <a:path w="1008000" h="1008000">
                <a:moveTo>
                  <a:pt x="1008000" y="0"/>
                </a:moveTo>
                <a:lnTo>
                  <a:pt x="870392" y="0"/>
                </a:lnTo>
                <a:lnTo>
                  <a:pt x="713360" y="0"/>
                </a:lnTo>
                <a:lnTo>
                  <a:pt x="48404" y="0"/>
                </a:lnTo>
                <a:cubicBezTo>
                  <a:pt x="5389" y="0"/>
                  <a:pt x="-16207" y="52140"/>
                  <a:pt x="14261" y="82628"/>
                </a:cubicBezTo>
                <a:lnTo>
                  <a:pt x="765717" y="836017"/>
                </a:lnTo>
                <a:cubicBezTo>
                  <a:pt x="767729" y="838052"/>
                  <a:pt x="770016" y="839795"/>
                  <a:pt x="772508" y="841197"/>
                </a:cubicBezTo>
                <a:cubicBezTo>
                  <a:pt x="773944" y="841993"/>
                  <a:pt x="775262" y="842990"/>
                  <a:pt x="776419" y="844157"/>
                </a:cubicBezTo>
                <a:lnTo>
                  <a:pt x="925586" y="993725"/>
                </a:lnTo>
                <a:cubicBezTo>
                  <a:pt x="955995" y="1024227"/>
                  <a:pt x="1008000" y="1002605"/>
                  <a:pt x="1008000" y="959508"/>
                </a:cubicBezTo>
                <a:lnTo>
                  <a:pt x="1008000" y="294640"/>
                </a:lnTo>
                <a:lnTo>
                  <a:pt x="1008000" y="137994"/>
                </a:lnTo>
                <a:close/>
              </a:path>
            </a:pathLst>
          </a:custGeom>
          <a:solidFill>
            <a:schemeClr val="accent1"/>
          </a:solidFill>
          <a:ln w="3584" cap="flat">
            <a:noFill/>
            <a:miter/>
          </a:ln>
          <a:effectLst>
            <a:outerShdw dist="190500" blurRad="317500" dir="8100000" sx="100000" sy="100000" kx="0" ky="0" algn="tr" rotWithShape="0">
              <a:schemeClr val="tx1">
                <a:lumMod val="50000"/>
                <a:lumOff val="50000"/>
                <a:alpha val="30000"/>
              </a:schemeClr>
            </a:outerShdw>
          </a:effectLst>
        </p:spPr>
        <p:txBody>
          <a:bodyPr vert="horz" wrap="square" lIns="91440" tIns="45720" rIns="91440" bIns="45720" rtlCol="0" anchor="ctr"/>
          <a:lstStyle/>
          <a:p>
            <a:pPr algn="l">
              <a:lnSpc>
                <a:spcPct val="110000"/>
              </a:lnSpc>
            </a:pPr>
            <a:endParaRPr kumimoji="1" lang="zh-CN" altLang="en-US"/>
          </a:p>
        </p:txBody>
      </p:sp>
      <p:sp>
        <p:nvSpPr>
          <p:cNvPr id="28" name="标题 1"/>
          <p:cNvSpPr txBox="1"/>
          <p:nvPr/>
        </p:nvSpPr>
        <p:spPr>
          <a:xfrm rot="0" flipH="0" flipV="0">
            <a:off x="855292" y="420464"/>
            <a:ext cx="10567087" cy="432000"/>
          </a:xfrm>
          <a:prstGeom prst="rect">
            <a:avLst/>
          </a:prstGeom>
          <a:noFill/>
          <a:ln>
            <a:noFill/>
          </a:ln>
        </p:spPr>
        <p:txBody>
          <a:bodyPr vert="horz" wrap="square" lIns="0" tIns="0" rIns="0" bIns="0" rtlCol="0" anchor="ctr"/>
          <a:lstStyle/>
          <a:p>
            <a:pPr algn="l">
              <a:lnSpc>
                <a:spcPct val="120000"/>
              </a:lnSpc>
            </a:pPr>
            <a:r>
              <a:rPr kumimoji="1" lang="en-US" altLang="zh-CN" sz="3200">
                <a:ln w="12700">
                  <a:noFill/>
                </a:ln>
                <a:solidFill>
                  <a:srgbClr val="262626">
                    <a:alpha val="100000"/>
                  </a:srgbClr>
                </a:solidFill>
                <a:latin typeface="Source Han Sans CN Bold"/>
                <a:ea typeface="Source Han Sans CN Bold"/>
                <a:cs typeface="Source Han Sans CN Bold"/>
              </a:rPr>
              <a:t>货币制度的构成与演变</a:t>
            </a:r>
            <a:endParaRPr kumimoji="1" lang="zh-CN" altLang="en-US"/>
          </a:p>
        </p:txBody>
      </p:sp>
    </p:spTree>
  </p:cSl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
          <p:cNvPicPr>
            <a:picLocks noChangeAspect="1"/>
          </p:cNvPicPr>
          <p:nvPr/>
        </p:nvPicPr>
        <p:blipFill>
          <a:blip r:embed="rId2">
            <a:alphaModFix amt="70000"/>
          </a:blip>
          <a:srcRect l="0" t="7812" r="0" b="7812"/>
          <a:stretch>
            <a:fillRect/>
          </a:stretch>
        </p:blipFill>
        <p:spPr>
          <a:xfrm rot="0" flipH="0" flipV="0">
            <a:off x="0" y="0"/>
            <a:ext cx="12192000" cy="6858000"/>
          </a:xfrm>
          <a:prstGeom prst="rect">
            <a:avLst/>
          </a:prstGeom>
          <a:noFill/>
          <a:ln>
            <a:noFill/>
          </a:ln>
        </p:spPr>
      </p:pic>
      <p:sp>
        <p:nvSpPr>
          <p:cNvPr id="3" name="标题 1"/>
          <p:cNvSpPr txBox="1"/>
          <p:nvPr/>
        </p:nvSpPr>
        <p:spPr>
          <a:xfrm rot="0" flipH="0" flipV="0">
            <a:off x="-2" y="0"/>
            <a:ext cx="12192000" cy="6858000"/>
          </a:xfrm>
          <a:prstGeom prst="rect">
            <a:avLst/>
          </a:prstGeom>
          <a:solidFill>
            <a:schemeClr val="bg1">
              <a:alpha val="9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1" y="103928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5" name="标题 1"/>
          <p:cNvSpPr txBox="1"/>
          <p:nvPr/>
        </p:nvSpPr>
        <p:spPr>
          <a:xfrm rot="0" flipH="0" flipV="0">
            <a:off x="-1" y="109881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6" name="标题 1"/>
          <p:cNvSpPr txBox="1"/>
          <p:nvPr/>
        </p:nvSpPr>
        <p:spPr>
          <a:xfrm rot="0" flipH="0" flipV="0">
            <a:off x="-2" y="633028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7" name="标题 1"/>
          <p:cNvSpPr txBox="1"/>
          <p:nvPr/>
        </p:nvSpPr>
        <p:spPr>
          <a:xfrm rot="0" flipH="0" flipV="0">
            <a:off x="-2" y="638981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8" name="标题 1"/>
          <p:cNvSpPr txBox="1"/>
          <p:nvPr/>
        </p:nvSpPr>
        <p:spPr>
          <a:xfrm rot="0" flipH="0" flipV="0">
            <a:off x="7567846" y="1"/>
            <a:ext cx="4624155" cy="2394553"/>
          </a:xfrm>
          <a:custGeom>
            <a:avLst/>
            <a:gdLst>
              <a:gd name="connsiteX0" fmla="*/ 0 w 4624155"/>
              <a:gd name="connsiteY0" fmla="*/ 0 h 2394553"/>
              <a:gd name="connsiteX1" fmla="*/ 4624155 w 4624155"/>
              <a:gd name="connsiteY1" fmla="*/ 0 h 2394553"/>
              <a:gd name="connsiteX2" fmla="*/ 4624155 w 4624155"/>
              <a:gd name="connsiteY2" fmla="*/ 1100944 h 2394553"/>
              <a:gd name="connsiteX3" fmla="*/ 4534501 w 4624155"/>
              <a:gd name="connsiteY3" fmla="*/ 1254559 h 2394553"/>
              <a:gd name="connsiteX4" fmla="*/ 2474729 w 4624155"/>
              <a:gd name="connsiteY4" fmla="*/ 2394553 h 2394553"/>
              <a:gd name="connsiteX5" fmla="*/ 3554 w 4624155"/>
              <a:gd name="connsiteY5" fmla="*/ 73259 h 2394553"/>
            </a:gdLst>
            <a:rect l="l" t="t" r="r" b="b"/>
            <a:pathLst>
              <a:path w="4624155" h="2394553">
                <a:moveTo>
                  <a:pt x="0" y="0"/>
                </a:moveTo>
                <a:lnTo>
                  <a:pt x="4624155" y="0"/>
                </a:lnTo>
                <a:lnTo>
                  <a:pt x="4624155" y="1100944"/>
                </a:lnTo>
                <a:lnTo>
                  <a:pt x="4534501" y="1254559"/>
                </a:lnTo>
                <a:cubicBezTo>
                  <a:pt x="4088108" y="1942350"/>
                  <a:pt x="3332151" y="2394553"/>
                  <a:pt x="2474729" y="2394553"/>
                </a:cubicBezTo>
                <a:cubicBezTo>
                  <a:pt x="1188596" y="2394553"/>
                  <a:pt x="130760" y="1377095"/>
                  <a:pt x="3554" y="73259"/>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7621066" y="0"/>
            <a:ext cx="4570935" cy="2343426"/>
          </a:xfrm>
          <a:custGeom>
            <a:avLst/>
            <a:gdLst>
              <a:gd name="connsiteX0" fmla="*/ 0 w 4570935"/>
              <a:gd name="connsiteY0" fmla="*/ 0 h 2343426"/>
              <a:gd name="connsiteX1" fmla="*/ 4570935 w 4570935"/>
              <a:gd name="connsiteY1" fmla="*/ 0 h 2343426"/>
              <a:gd name="connsiteX2" fmla="*/ 4570935 w 4570935"/>
              <a:gd name="connsiteY2" fmla="*/ 1007672 h 2343426"/>
              <a:gd name="connsiteX3" fmla="*/ 4566618 w 4570935"/>
              <a:gd name="connsiteY3" fmla="*/ 1017001 h 2343426"/>
              <a:gd name="connsiteX4" fmla="*/ 2425612 w 4570935"/>
              <a:gd name="connsiteY4" fmla="*/ 2343426 h 2343426"/>
              <a:gd name="connsiteX5" fmla="*/ 3300 w 4570935"/>
              <a:gd name="connsiteY5" fmla="*/ 68032 h 2343426"/>
            </a:gdLst>
            <a:rect l="l" t="t" r="r" b="b"/>
            <a:pathLst>
              <a:path w="4570935" h="2343426">
                <a:moveTo>
                  <a:pt x="0" y="0"/>
                </a:moveTo>
                <a:lnTo>
                  <a:pt x="4570935" y="0"/>
                </a:lnTo>
                <a:lnTo>
                  <a:pt x="4570935" y="1007672"/>
                </a:lnTo>
                <a:lnTo>
                  <a:pt x="4566618" y="1017001"/>
                </a:lnTo>
                <a:cubicBezTo>
                  <a:pt x="4154296" y="1807079"/>
                  <a:pt x="3350127" y="2343426"/>
                  <a:pt x="2425612" y="2343426"/>
                </a:cubicBezTo>
                <a:cubicBezTo>
                  <a:pt x="1164910" y="2343426"/>
                  <a:pt x="127991" y="1346087"/>
                  <a:pt x="3300" y="68032"/>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7567846" y="4463448"/>
            <a:ext cx="4624155" cy="2394552"/>
          </a:xfrm>
          <a:custGeom>
            <a:avLst/>
            <a:gdLst>
              <a:gd name="connsiteX0" fmla="*/ 2474729 w 4624155"/>
              <a:gd name="connsiteY0" fmla="*/ 0 h 2394552"/>
              <a:gd name="connsiteX1" fmla="*/ 4534501 w 4624155"/>
              <a:gd name="connsiteY1" fmla="*/ 1139995 h 2394552"/>
              <a:gd name="connsiteX2" fmla="*/ 4624155 w 4624155"/>
              <a:gd name="connsiteY2" fmla="*/ 1293610 h 2394552"/>
              <a:gd name="connsiteX3" fmla="*/ 4624155 w 4624155"/>
              <a:gd name="connsiteY3" fmla="*/ 2394552 h 2394552"/>
              <a:gd name="connsiteX4" fmla="*/ 0 w 4624155"/>
              <a:gd name="connsiteY4" fmla="*/ 2394552 h 2394552"/>
              <a:gd name="connsiteX5" fmla="*/ 3554 w 4624155"/>
              <a:gd name="connsiteY5" fmla="*/ 2321294 h 2394552"/>
              <a:gd name="connsiteX6" fmla="*/ 2474729 w 4624155"/>
              <a:gd name="connsiteY6" fmla="*/ 0 h 2394552"/>
            </a:gdLst>
            <a:rect l="l" t="t" r="r" b="b"/>
            <a:pathLst>
              <a:path w="4624155" h="2394552">
                <a:moveTo>
                  <a:pt x="2474729" y="0"/>
                </a:moveTo>
                <a:cubicBezTo>
                  <a:pt x="3332151" y="0"/>
                  <a:pt x="4088108" y="452204"/>
                  <a:pt x="4534501" y="1139995"/>
                </a:cubicBezTo>
                <a:lnTo>
                  <a:pt x="4624155" y="1293610"/>
                </a:lnTo>
                <a:lnTo>
                  <a:pt x="4624155" y="2394552"/>
                </a:lnTo>
                <a:lnTo>
                  <a:pt x="0" y="2394552"/>
                </a:lnTo>
                <a:lnTo>
                  <a:pt x="3554" y="2321294"/>
                </a:lnTo>
                <a:cubicBezTo>
                  <a:pt x="130760" y="1017458"/>
                  <a:pt x="1188596" y="0"/>
                  <a:pt x="2474729" y="0"/>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7616962" y="4514576"/>
            <a:ext cx="4575038" cy="2343425"/>
          </a:xfrm>
          <a:custGeom>
            <a:avLst/>
            <a:gdLst>
              <a:gd name="connsiteX0" fmla="*/ 2425612 w 4575038"/>
              <a:gd name="connsiteY0" fmla="*/ 0 h 2343425"/>
              <a:gd name="connsiteX1" fmla="*/ 4566618 w 4575038"/>
              <a:gd name="connsiteY1" fmla="*/ 1326426 h 2343425"/>
              <a:gd name="connsiteX2" fmla="*/ 4575038 w 4575038"/>
              <a:gd name="connsiteY2" fmla="*/ 1344620 h 2343425"/>
              <a:gd name="connsiteX3" fmla="*/ 4575038 w 4575038"/>
              <a:gd name="connsiteY3" fmla="*/ 2343425 h 2343425"/>
              <a:gd name="connsiteX4" fmla="*/ 0 w 4575038"/>
              <a:gd name="connsiteY4" fmla="*/ 2343425 h 2343425"/>
              <a:gd name="connsiteX5" fmla="*/ 3300 w 4575038"/>
              <a:gd name="connsiteY5" fmla="*/ 2275395 h 2343425"/>
              <a:gd name="connsiteX6" fmla="*/ 2425612 w 4575038"/>
              <a:gd name="connsiteY6" fmla="*/ 0 h 2343425"/>
            </a:gdLst>
            <a:rect l="l" t="t" r="r" b="b"/>
            <a:pathLst>
              <a:path w="4575038" h="2343425">
                <a:moveTo>
                  <a:pt x="2425612" y="0"/>
                </a:moveTo>
                <a:cubicBezTo>
                  <a:pt x="3350127" y="0"/>
                  <a:pt x="4154297" y="536347"/>
                  <a:pt x="4566618" y="1326426"/>
                </a:cubicBezTo>
                <a:lnTo>
                  <a:pt x="4575038" y="1344620"/>
                </a:lnTo>
                <a:lnTo>
                  <a:pt x="4575038" y="2343425"/>
                </a:lnTo>
                <a:lnTo>
                  <a:pt x="0" y="2343425"/>
                </a:lnTo>
                <a:lnTo>
                  <a:pt x="3300" y="2275395"/>
                </a:lnTo>
                <a:cubicBezTo>
                  <a:pt x="127991" y="997339"/>
                  <a:pt x="1164910" y="0"/>
                  <a:pt x="2425612" y="0"/>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8080717" y="1463041"/>
            <a:ext cx="3931920" cy="3931920"/>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7699654" y="6330283"/>
            <a:ext cx="3261600" cy="36000"/>
          </a:xfrm>
          <a:custGeom>
            <a:avLst/>
            <a:gdLst>
              <a:gd name="connsiteX0" fmla="*/ 8892 w 4478362"/>
              <a:gd name="connsiteY0" fmla="*/ 0 h 36000"/>
              <a:gd name="connsiteX1" fmla="*/ 4478362 w 4478362"/>
              <a:gd name="connsiteY1" fmla="*/ 0 h 36000"/>
              <a:gd name="connsiteX2" fmla="*/ 4478362 w 4478362"/>
              <a:gd name="connsiteY2" fmla="*/ 36000 h 36000"/>
              <a:gd name="connsiteX3" fmla="*/ 0 w 4478362"/>
              <a:gd name="connsiteY3" fmla="*/ 36000 h 36000"/>
            </a:gdLst>
            <a:rect l="l" t="t" r="r" b="b"/>
            <a:pathLst>
              <a:path w="4478362" h="36000">
                <a:moveTo>
                  <a:pt x="8892" y="0"/>
                </a:moveTo>
                <a:lnTo>
                  <a:pt x="4478362" y="0"/>
                </a:lnTo>
                <a:lnTo>
                  <a:pt x="4478362"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4" name="标题 1"/>
          <p:cNvSpPr txBox="1"/>
          <p:nvPr/>
        </p:nvSpPr>
        <p:spPr>
          <a:xfrm rot="0" flipH="0" flipV="0">
            <a:off x="7684950" y="6389813"/>
            <a:ext cx="3276000" cy="36000"/>
          </a:xfrm>
          <a:custGeom>
            <a:avLst/>
            <a:gdLst>
              <a:gd name="connsiteX0" fmla="*/ 8893 w 4493067"/>
              <a:gd name="connsiteY0" fmla="*/ 0 h 36000"/>
              <a:gd name="connsiteX1" fmla="*/ 4493067 w 4493067"/>
              <a:gd name="connsiteY1" fmla="*/ 0 h 36000"/>
              <a:gd name="connsiteX2" fmla="*/ 4493067 w 4493067"/>
              <a:gd name="connsiteY2" fmla="*/ 36000 h 36000"/>
              <a:gd name="connsiteX3" fmla="*/ 0 w 4493067"/>
              <a:gd name="connsiteY3" fmla="*/ 36000 h 36000"/>
            </a:gdLst>
            <a:rect l="l" t="t" r="r" b="b"/>
            <a:pathLst>
              <a:path w="4493067" h="36000">
                <a:moveTo>
                  <a:pt x="8893" y="0"/>
                </a:moveTo>
                <a:lnTo>
                  <a:pt x="4493067" y="0"/>
                </a:lnTo>
                <a:lnTo>
                  <a:pt x="4493067"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5" name="标题 1"/>
          <p:cNvSpPr txBox="1"/>
          <p:nvPr/>
        </p:nvSpPr>
        <p:spPr>
          <a:xfrm rot="0" flipH="0" flipV="0">
            <a:off x="11038209"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1260870" y="6293430"/>
            <a:ext cx="145706" cy="145706"/>
          </a:xfrm>
          <a:prstGeom prst="ellipse">
            <a:avLst/>
          </a:prstGeom>
          <a:no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0" flipH="0" flipV="0">
            <a:off x="11481020"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18" name=""/>
          <p:cNvPicPr>
            <a:picLocks noChangeAspect="1"/>
          </p:cNvPicPr>
          <p:nvPr/>
        </p:nvPicPr>
        <p:blipFill>
          <a:blip r:embed="rId3">
            <a:alphaModFix amt="100000"/>
          </a:blip>
          <a:srcRect l="12349" t="0" r="12349" b="0"/>
          <a:stretch>
            <a:fillRect/>
          </a:stretch>
        </p:blipFill>
        <p:spPr>
          <a:xfrm rot="0" flipH="0" flipV="0">
            <a:off x="8134574" y="1521001"/>
            <a:ext cx="3816000" cy="3815998"/>
          </a:xfrm>
          <a:custGeom>
            <a:avLst/>
            <a:gdLst>
              <a:gd name="connsiteX0" fmla="*/ 1908000 w 3816000"/>
              <a:gd name="connsiteY0" fmla="*/ 0 h 3815998"/>
              <a:gd name="connsiteX1" fmla="*/ 3816000 w 3816000"/>
              <a:gd name="connsiteY1" fmla="*/ 1908000 h 3815998"/>
              <a:gd name="connsiteX2" fmla="*/ 2103082 w 3816000"/>
              <a:gd name="connsiteY2" fmla="*/ 3806149 h 3815998"/>
              <a:gd name="connsiteX3" fmla="*/ 1908041 w 3816000"/>
              <a:gd name="connsiteY3" fmla="*/ 3815998 h 3815998"/>
              <a:gd name="connsiteX4" fmla="*/ 1907959 w 3816000"/>
              <a:gd name="connsiteY4" fmla="*/ 3815998 h 3815998"/>
              <a:gd name="connsiteX5" fmla="*/ 1712918 w 3816000"/>
              <a:gd name="connsiteY5" fmla="*/ 3806149 h 3815998"/>
              <a:gd name="connsiteX6" fmla="*/ 0 w 3816000"/>
              <a:gd name="connsiteY6" fmla="*/ 1908000 h 3815998"/>
              <a:gd name="connsiteX7" fmla="*/ 1908000 w 3816000"/>
              <a:gd name="connsiteY7" fmla="*/ 0 h 3815998"/>
            </a:gdLst>
            <a:rect l="l" t="t" r="r" b="b"/>
            <a:pathLst>
              <a:path w="3816000" h="3815998">
                <a:moveTo>
                  <a:pt x="1908000" y="0"/>
                </a:moveTo>
                <a:cubicBezTo>
                  <a:pt x="2961759" y="0"/>
                  <a:pt x="3816000" y="854241"/>
                  <a:pt x="3816000" y="1908000"/>
                </a:cubicBezTo>
                <a:cubicBezTo>
                  <a:pt x="3816000" y="2895899"/>
                  <a:pt x="3065202" y="3708441"/>
                  <a:pt x="2103082" y="3806149"/>
                </a:cubicBezTo>
                <a:lnTo>
                  <a:pt x="1908041" y="3815998"/>
                </a:lnTo>
                <a:lnTo>
                  <a:pt x="1907959" y="3815998"/>
                </a:lnTo>
                <a:lnTo>
                  <a:pt x="1712918" y="3806149"/>
                </a:lnTo>
                <a:cubicBezTo>
                  <a:pt x="750798" y="3708441"/>
                  <a:pt x="0" y="2895899"/>
                  <a:pt x="0" y="1908000"/>
                </a:cubicBezTo>
                <a:cubicBezTo>
                  <a:pt x="0" y="854241"/>
                  <a:pt x="854241" y="0"/>
                  <a:pt x="1908000" y="0"/>
                </a:cubicBezTo>
                <a:close/>
              </a:path>
            </a:pathLst>
          </a:custGeom>
          <a:noFill/>
          <a:ln>
            <a:noFill/>
          </a:ln>
        </p:spPr>
      </p:pic>
      <p:sp>
        <p:nvSpPr>
          <p:cNvPr id="19" name="标题 1"/>
          <p:cNvSpPr txBox="1"/>
          <p:nvPr/>
        </p:nvSpPr>
        <p:spPr>
          <a:xfrm rot="0" flipH="0" flipV="0">
            <a:off x="836854" y="1860713"/>
            <a:ext cx="1375035" cy="1221642"/>
          </a:xfrm>
          <a:prstGeom prst="rect">
            <a:avLst/>
          </a:prstGeom>
          <a:noFill/>
          <a:ln>
            <a:noFill/>
          </a:ln>
        </p:spPr>
        <p:txBody>
          <a:bodyPr vert="horz" wrap="square" lIns="0" tIns="0" rIns="0" bIns="0" rtlCol="0" anchor="t"/>
          <a:lstStyle/>
          <a:p>
            <a:pPr algn="l">
              <a:lnSpc>
                <a:spcPct val="110000"/>
              </a:lnSpc>
            </a:pPr>
            <a:r>
              <a:rPr kumimoji="1" lang="en-US" altLang="zh-CN" sz="8800">
                <a:ln w="12700">
                  <a:noFill/>
                </a:ln>
                <a:gradFill>
                  <a:gsLst>
                    <a:gs pos="0">
                      <a:srgbClr val="1F4E79">
                        <a:alpha val="100000"/>
                      </a:srgbClr>
                    </a:gs>
                    <a:gs pos="100000">
                      <a:srgbClr val="2E75B6">
                        <a:alpha val="100000"/>
                      </a:srgbClr>
                    </a:gs>
                  </a:gsLst>
                  <a:lin ang="2700000" scaled="0"/>
                </a:gradFill>
                <a:latin typeface="Source Han Sans CN Bold"/>
                <a:ea typeface="Source Han Sans CN Bold"/>
                <a:cs typeface="Source Han Sans CN Bold"/>
              </a:rPr>
              <a:t>02</a:t>
            </a:r>
            <a:endParaRPr kumimoji="1" lang="zh-CN" altLang="en-US"/>
          </a:p>
        </p:txBody>
      </p:sp>
      <p:sp>
        <p:nvSpPr>
          <p:cNvPr id="20" name="标题 1"/>
          <p:cNvSpPr txBox="1"/>
          <p:nvPr/>
        </p:nvSpPr>
        <p:spPr>
          <a:xfrm rot="0" flipH="0" flipV="0">
            <a:off x="845683" y="3167615"/>
            <a:ext cx="6762008" cy="2503971"/>
          </a:xfrm>
          <a:prstGeom prst="rect">
            <a:avLst/>
          </a:prstGeom>
          <a:noFill/>
          <a:ln>
            <a:noFill/>
          </a:ln>
        </p:spPr>
        <p:txBody>
          <a:bodyPr vert="horz" wrap="square" lIns="0" tIns="0" rIns="0" bIns="0" rtlCol="0" anchor="t"/>
          <a:lstStyle/>
          <a:p>
            <a:pPr algn="l">
              <a:lnSpc>
                <a:spcPct val="130000"/>
              </a:lnSpc>
            </a:pPr>
            <a:r>
              <a:rPr kumimoji="1" lang="en-US" altLang="zh-CN" sz="5000">
                <a:ln w="12700">
                  <a:noFill/>
                </a:ln>
                <a:solidFill>
                  <a:srgbClr val="000000">
                    <a:alpha val="100000"/>
                  </a:srgbClr>
                </a:solidFill>
                <a:latin typeface="Source Han Sans CN Bold"/>
                <a:ea typeface="Source Han Sans CN Bold"/>
                <a:cs typeface="Source Han Sans CN Bold"/>
              </a:rPr>
              <a:t>金融市场与金融工具</a:t>
            </a:r>
            <a:endParaRPr kumimoji="1" lang="zh-CN" altLang="en-US"/>
          </a:p>
        </p:txBody>
      </p:sp>
      <p:sp>
        <p:nvSpPr>
          <p:cNvPr id="21" name="标题 1"/>
          <p:cNvSpPr txBox="1"/>
          <p:nvPr/>
        </p:nvSpPr>
        <p:spPr>
          <a:xfrm rot="0" flipH="0" flipV="0">
            <a:off x="2362464" y="2405742"/>
            <a:ext cx="45719" cy="540000"/>
          </a:xfrm>
          <a:prstGeom prst="rect">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rot="16200000" flipH="0" flipV="1">
            <a:off x="10813567" y="258223"/>
            <a:ext cx="428057" cy="1112899"/>
          </a:xfrm>
          <a:custGeom>
            <a:avLst/>
            <a:gdLst>
              <a:gd name="connsiteX0" fmla="*/ 85630 w 428057"/>
              <a:gd name="connsiteY0" fmla="*/ 42767 h 1112899"/>
              <a:gd name="connsiteX1" fmla="*/ 42767 w 428057"/>
              <a:gd name="connsiteY1" fmla="*/ 0 h 1112899"/>
              <a:gd name="connsiteX2" fmla="*/ 0 w 428057"/>
              <a:gd name="connsiteY2" fmla="*/ 42767 h 1112899"/>
              <a:gd name="connsiteX3" fmla="*/ 42767 w 428057"/>
              <a:gd name="connsiteY3" fmla="*/ 85630 h 1112899"/>
              <a:gd name="connsiteX4" fmla="*/ 85630 w 428057"/>
              <a:gd name="connsiteY4" fmla="*/ 42767 h 1112899"/>
              <a:gd name="connsiteX5" fmla="*/ 85631 w 428057"/>
              <a:gd name="connsiteY5" fmla="*/ 213978 h 1112899"/>
              <a:gd name="connsiteX6" fmla="*/ 42768 w 428057"/>
              <a:gd name="connsiteY6" fmla="*/ 171211 h 1112899"/>
              <a:gd name="connsiteX7" fmla="*/ 1 w 428057"/>
              <a:gd name="connsiteY7" fmla="*/ 213978 h 1112899"/>
              <a:gd name="connsiteX8" fmla="*/ 42768 w 428057"/>
              <a:gd name="connsiteY8" fmla="*/ 256841 h 1112899"/>
              <a:gd name="connsiteX9" fmla="*/ 85631 w 428057"/>
              <a:gd name="connsiteY9" fmla="*/ 213978 h 1112899"/>
              <a:gd name="connsiteX10" fmla="*/ 85632 w 428057"/>
              <a:gd name="connsiteY10" fmla="*/ 385189 h 1112899"/>
              <a:gd name="connsiteX11" fmla="*/ 42769 w 428057"/>
              <a:gd name="connsiteY11" fmla="*/ 342422 h 1112899"/>
              <a:gd name="connsiteX12" fmla="*/ 2 w 428057"/>
              <a:gd name="connsiteY12" fmla="*/ 385189 h 1112899"/>
              <a:gd name="connsiteX13" fmla="*/ 42769 w 428057"/>
              <a:gd name="connsiteY13" fmla="*/ 428052 h 1112899"/>
              <a:gd name="connsiteX14" fmla="*/ 85632 w 428057"/>
              <a:gd name="connsiteY14" fmla="*/ 385189 h 1112899"/>
              <a:gd name="connsiteX15" fmla="*/ 85632 w 428057"/>
              <a:gd name="connsiteY15" fmla="*/ 556401 h 1112899"/>
              <a:gd name="connsiteX16" fmla="*/ 42769 w 428057"/>
              <a:gd name="connsiteY16" fmla="*/ 513634 h 1112899"/>
              <a:gd name="connsiteX17" fmla="*/ 2 w 428057"/>
              <a:gd name="connsiteY17" fmla="*/ 556401 h 1112899"/>
              <a:gd name="connsiteX18" fmla="*/ 42769 w 428057"/>
              <a:gd name="connsiteY18" fmla="*/ 599264 h 1112899"/>
              <a:gd name="connsiteX19" fmla="*/ 85632 w 428057"/>
              <a:gd name="connsiteY19" fmla="*/ 556401 h 1112899"/>
              <a:gd name="connsiteX20" fmla="*/ 85633 w 428057"/>
              <a:gd name="connsiteY20" fmla="*/ 727612 h 1112899"/>
              <a:gd name="connsiteX21" fmla="*/ 42770 w 428057"/>
              <a:gd name="connsiteY21" fmla="*/ 684845 h 1112899"/>
              <a:gd name="connsiteX22" fmla="*/ 3 w 428057"/>
              <a:gd name="connsiteY22" fmla="*/ 727612 h 1112899"/>
              <a:gd name="connsiteX23" fmla="*/ 42770 w 428057"/>
              <a:gd name="connsiteY23" fmla="*/ 770475 h 1112899"/>
              <a:gd name="connsiteX24" fmla="*/ 85633 w 428057"/>
              <a:gd name="connsiteY24" fmla="*/ 727612 h 1112899"/>
              <a:gd name="connsiteX25" fmla="*/ 85633 w 428057"/>
              <a:gd name="connsiteY25" fmla="*/ 903103 h 1112899"/>
              <a:gd name="connsiteX26" fmla="*/ 42770 w 428057"/>
              <a:gd name="connsiteY26" fmla="*/ 860336 h 1112899"/>
              <a:gd name="connsiteX27" fmla="*/ 3 w 428057"/>
              <a:gd name="connsiteY27" fmla="*/ 903103 h 1112899"/>
              <a:gd name="connsiteX28" fmla="*/ 42770 w 428057"/>
              <a:gd name="connsiteY28" fmla="*/ 945966 h 1112899"/>
              <a:gd name="connsiteX29" fmla="*/ 85633 w 428057"/>
              <a:gd name="connsiteY29" fmla="*/ 903103 h 1112899"/>
              <a:gd name="connsiteX30" fmla="*/ 85633 w 428057"/>
              <a:gd name="connsiteY30" fmla="*/ 1070036 h 1112899"/>
              <a:gd name="connsiteX31" fmla="*/ 42770 w 428057"/>
              <a:gd name="connsiteY31" fmla="*/ 1027269 h 1112899"/>
              <a:gd name="connsiteX32" fmla="*/ 3 w 428057"/>
              <a:gd name="connsiteY32" fmla="*/ 1070036 h 1112899"/>
              <a:gd name="connsiteX33" fmla="*/ 42770 w 428057"/>
              <a:gd name="connsiteY33" fmla="*/ 1112899 h 1112899"/>
              <a:gd name="connsiteX34" fmla="*/ 85633 w 428057"/>
              <a:gd name="connsiteY34" fmla="*/ 1070036 h 1112899"/>
              <a:gd name="connsiteX35" fmla="*/ 256841 w 428057"/>
              <a:gd name="connsiteY35" fmla="*/ 42767 h 1112899"/>
              <a:gd name="connsiteX36" fmla="*/ 213978 w 428057"/>
              <a:gd name="connsiteY36" fmla="*/ 0 h 1112899"/>
              <a:gd name="connsiteX37" fmla="*/ 171211 w 428057"/>
              <a:gd name="connsiteY37" fmla="*/ 42767 h 1112899"/>
              <a:gd name="connsiteX38" fmla="*/ 213978 w 428057"/>
              <a:gd name="connsiteY38" fmla="*/ 85630 h 1112899"/>
              <a:gd name="connsiteX39" fmla="*/ 256841 w 428057"/>
              <a:gd name="connsiteY39" fmla="*/ 42767 h 1112899"/>
              <a:gd name="connsiteX40" fmla="*/ 256842 w 428057"/>
              <a:gd name="connsiteY40" fmla="*/ 213978 h 1112899"/>
              <a:gd name="connsiteX41" fmla="*/ 213979 w 428057"/>
              <a:gd name="connsiteY41" fmla="*/ 171211 h 1112899"/>
              <a:gd name="connsiteX42" fmla="*/ 171212 w 428057"/>
              <a:gd name="connsiteY42" fmla="*/ 213978 h 1112899"/>
              <a:gd name="connsiteX43" fmla="*/ 213979 w 428057"/>
              <a:gd name="connsiteY43" fmla="*/ 256841 h 1112899"/>
              <a:gd name="connsiteX44" fmla="*/ 256842 w 428057"/>
              <a:gd name="connsiteY44" fmla="*/ 213978 h 1112899"/>
              <a:gd name="connsiteX45" fmla="*/ 256843 w 428057"/>
              <a:gd name="connsiteY45" fmla="*/ 385189 h 1112899"/>
              <a:gd name="connsiteX46" fmla="*/ 213980 w 428057"/>
              <a:gd name="connsiteY46" fmla="*/ 342422 h 1112899"/>
              <a:gd name="connsiteX47" fmla="*/ 171213 w 428057"/>
              <a:gd name="connsiteY47" fmla="*/ 385189 h 1112899"/>
              <a:gd name="connsiteX48" fmla="*/ 213980 w 428057"/>
              <a:gd name="connsiteY48" fmla="*/ 428052 h 1112899"/>
              <a:gd name="connsiteX49" fmla="*/ 256843 w 428057"/>
              <a:gd name="connsiteY49" fmla="*/ 385189 h 1112899"/>
              <a:gd name="connsiteX50" fmla="*/ 256843 w 428057"/>
              <a:gd name="connsiteY50" fmla="*/ 556401 h 1112899"/>
              <a:gd name="connsiteX51" fmla="*/ 213980 w 428057"/>
              <a:gd name="connsiteY51" fmla="*/ 513634 h 1112899"/>
              <a:gd name="connsiteX52" fmla="*/ 171213 w 428057"/>
              <a:gd name="connsiteY52" fmla="*/ 556401 h 1112899"/>
              <a:gd name="connsiteX53" fmla="*/ 213980 w 428057"/>
              <a:gd name="connsiteY53" fmla="*/ 599264 h 1112899"/>
              <a:gd name="connsiteX54" fmla="*/ 256843 w 428057"/>
              <a:gd name="connsiteY54" fmla="*/ 556401 h 1112899"/>
              <a:gd name="connsiteX55" fmla="*/ 256844 w 428057"/>
              <a:gd name="connsiteY55" fmla="*/ 727611 h 1112899"/>
              <a:gd name="connsiteX56" fmla="*/ 213981 w 428057"/>
              <a:gd name="connsiteY56" fmla="*/ 684844 h 1112899"/>
              <a:gd name="connsiteX57" fmla="*/ 171214 w 428057"/>
              <a:gd name="connsiteY57" fmla="*/ 727611 h 1112899"/>
              <a:gd name="connsiteX58" fmla="*/ 213981 w 428057"/>
              <a:gd name="connsiteY58" fmla="*/ 770474 h 1112899"/>
              <a:gd name="connsiteX59" fmla="*/ 256844 w 428057"/>
              <a:gd name="connsiteY59" fmla="*/ 727611 h 1112899"/>
              <a:gd name="connsiteX60" fmla="*/ 256844 w 428057"/>
              <a:gd name="connsiteY60" fmla="*/ 903102 h 1112899"/>
              <a:gd name="connsiteX61" fmla="*/ 213981 w 428057"/>
              <a:gd name="connsiteY61" fmla="*/ 860335 h 1112899"/>
              <a:gd name="connsiteX62" fmla="*/ 171214 w 428057"/>
              <a:gd name="connsiteY62" fmla="*/ 903102 h 1112899"/>
              <a:gd name="connsiteX63" fmla="*/ 213981 w 428057"/>
              <a:gd name="connsiteY63" fmla="*/ 945965 h 1112899"/>
              <a:gd name="connsiteX64" fmla="*/ 256844 w 428057"/>
              <a:gd name="connsiteY64" fmla="*/ 903102 h 1112899"/>
              <a:gd name="connsiteX65" fmla="*/ 256844 w 428057"/>
              <a:gd name="connsiteY65" fmla="*/ 1070035 h 1112899"/>
              <a:gd name="connsiteX66" fmla="*/ 213981 w 428057"/>
              <a:gd name="connsiteY66" fmla="*/ 1027268 h 1112899"/>
              <a:gd name="connsiteX67" fmla="*/ 171214 w 428057"/>
              <a:gd name="connsiteY67" fmla="*/ 1070035 h 1112899"/>
              <a:gd name="connsiteX68" fmla="*/ 213981 w 428057"/>
              <a:gd name="connsiteY68" fmla="*/ 1112898 h 1112899"/>
              <a:gd name="connsiteX69" fmla="*/ 256844 w 428057"/>
              <a:gd name="connsiteY69" fmla="*/ 1070035 h 1112899"/>
              <a:gd name="connsiteX70" fmla="*/ 428054 w 428057"/>
              <a:gd name="connsiteY70" fmla="*/ 42767 h 1112899"/>
              <a:gd name="connsiteX71" fmla="*/ 385191 w 428057"/>
              <a:gd name="connsiteY71" fmla="*/ 0 h 1112899"/>
              <a:gd name="connsiteX72" fmla="*/ 342424 w 428057"/>
              <a:gd name="connsiteY72" fmla="*/ 42767 h 1112899"/>
              <a:gd name="connsiteX73" fmla="*/ 385191 w 428057"/>
              <a:gd name="connsiteY73" fmla="*/ 85630 h 1112899"/>
              <a:gd name="connsiteX74" fmla="*/ 428054 w 428057"/>
              <a:gd name="connsiteY74" fmla="*/ 42767 h 1112899"/>
              <a:gd name="connsiteX75" fmla="*/ 428055 w 428057"/>
              <a:gd name="connsiteY75" fmla="*/ 213978 h 1112899"/>
              <a:gd name="connsiteX76" fmla="*/ 385192 w 428057"/>
              <a:gd name="connsiteY76" fmla="*/ 171211 h 1112899"/>
              <a:gd name="connsiteX77" fmla="*/ 342425 w 428057"/>
              <a:gd name="connsiteY77" fmla="*/ 213978 h 1112899"/>
              <a:gd name="connsiteX78" fmla="*/ 385192 w 428057"/>
              <a:gd name="connsiteY78" fmla="*/ 256841 h 1112899"/>
              <a:gd name="connsiteX79" fmla="*/ 428055 w 428057"/>
              <a:gd name="connsiteY79" fmla="*/ 213978 h 1112899"/>
              <a:gd name="connsiteX80" fmla="*/ 428055 w 428057"/>
              <a:gd name="connsiteY80" fmla="*/ 385189 h 1112899"/>
              <a:gd name="connsiteX81" fmla="*/ 385192 w 428057"/>
              <a:gd name="connsiteY81" fmla="*/ 342422 h 1112899"/>
              <a:gd name="connsiteX82" fmla="*/ 342425 w 428057"/>
              <a:gd name="connsiteY82" fmla="*/ 385189 h 1112899"/>
              <a:gd name="connsiteX83" fmla="*/ 385192 w 428057"/>
              <a:gd name="connsiteY83" fmla="*/ 428052 h 1112899"/>
              <a:gd name="connsiteX84" fmla="*/ 428055 w 428057"/>
              <a:gd name="connsiteY84" fmla="*/ 385189 h 1112899"/>
              <a:gd name="connsiteX85" fmla="*/ 428055 w 428057"/>
              <a:gd name="connsiteY85" fmla="*/ 556401 h 1112899"/>
              <a:gd name="connsiteX86" fmla="*/ 385192 w 428057"/>
              <a:gd name="connsiteY86" fmla="*/ 513634 h 1112899"/>
              <a:gd name="connsiteX87" fmla="*/ 342425 w 428057"/>
              <a:gd name="connsiteY87" fmla="*/ 556401 h 1112899"/>
              <a:gd name="connsiteX88" fmla="*/ 385192 w 428057"/>
              <a:gd name="connsiteY88" fmla="*/ 599264 h 1112899"/>
              <a:gd name="connsiteX89" fmla="*/ 428055 w 428057"/>
              <a:gd name="connsiteY89" fmla="*/ 556401 h 1112899"/>
              <a:gd name="connsiteX90" fmla="*/ 428057 w 428057"/>
              <a:gd name="connsiteY90" fmla="*/ 727611 h 1112899"/>
              <a:gd name="connsiteX91" fmla="*/ 385194 w 428057"/>
              <a:gd name="connsiteY91" fmla="*/ 684844 h 1112899"/>
              <a:gd name="connsiteX92" fmla="*/ 342427 w 428057"/>
              <a:gd name="connsiteY92" fmla="*/ 727611 h 1112899"/>
              <a:gd name="connsiteX93" fmla="*/ 385194 w 428057"/>
              <a:gd name="connsiteY93" fmla="*/ 770474 h 1112899"/>
              <a:gd name="connsiteX94" fmla="*/ 428057 w 428057"/>
              <a:gd name="connsiteY94" fmla="*/ 727611 h 1112899"/>
              <a:gd name="connsiteX95" fmla="*/ 428057 w 428057"/>
              <a:gd name="connsiteY95" fmla="*/ 903102 h 1112899"/>
              <a:gd name="connsiteX96" fmla="*/ 385194 w 428057"/>
              <a:gd name="connsiteY96" fmla="*/ 860335 h 1112899"/>
              <a:gd name="connsiteX97" fmla="*/ 342427 w 428057"/>
              <a:gd name="connsiteY97" fmla="*/ 903102 h 1112899"/>
              <a:gd name="connsiteX98" fmla="*/ 385194 w 428057"/>
              <a:gd name="connsiteY98" fmla="*/ 945965 h 1112899"/>
              <a:gd name="connsiteX99" fmla="*/ 428057 w 428057"/>
              <a:gd name="connsiteY99" fmla="*/ 903102 h 1112899"/>
              <a:gd name="connsiteX100" fmla="*/ 428057 w 428057"/>
              <a:gd name="connsiteY100" fmla="*/ 1070035 h 1112899"/>
              <a:gd name="connsiteX101" fmla="*/ 385194 w 428057"/>
              <a:gd name="connsiteY101" fmla="*/ 1027268 h 1112899"/>
              <a:gd name="connsiteX102" fmla="*/ 342427 w 428057"/>
              <a:gd name="connsiteY102" fmla="*/ 1070035 h 1112899"/>
              <a:gd name="connsiteX103" fmla="*/ 385194 w 428057"/>
              <a:gd name="connsiteY103" fmla="*/ 1112898 h 1112899"/>
              <a:gd name="connsiteX104" fmla="*/ 428057 w 428057"/>
              <a:gd name="connsiteY104" fmla="*/ 1070035 h 1112899"/>
            </a:gdLst>
            <a:rect l="l" t="t" r="r" b="b"/>
            <a:pathLst>
              <a:path w="428057" h="1112899">
                <a:moveTo>
                  <a:pt x="85630" y="42767"/>
                </a:moveTo>
                <a:cubicBezTo>
                  <a:pt x="85630" y="19145"/>
                  <a:pt x="66389" y="0"/>
                  <a:pt x="42767" y="0"/>
                </a:cubicBezTo>
                <a:cubicBezTo>
                  <a:pt x="19145" y="0"/>
                  <a:pt x="0" y="19145"/>
                  <a:pt x="0" y="42767"/>
                </a:cubicBezTo>
                <a:cubicBezTo>
                  <a:pt x="0" y="66485"/>
                  <a:pt x="19050" y="85630"/>
                  <a:pt x="42767" y="85630"/>
                </a:cubicBezTo>
                <a:cubicBezTo>
                  <a:pt x="66485" y="85630"/>
                  <a:pt x="85630" y="66389"/>
                  <a:pt x="85630" y="42767"/>
                </a:cubicBezTo>
                <a:close/>
                <a:moveTo>
                  <a:pt x="85631" y="213978"/>
                </a:moveTo>
                <a:cubicBezTo>
                  <a:pt x="85631" y="190356"/>
                  <a:pt x="66390" y="171211"/>
                  <a:pt x="42768" y="171211"/>
                </a:cubicBezTo>
                <a:cubicBezTo>
                  <a:pt x="19146" y="171211"/>
                  <a:pt x="1" y="190356"/>
                  <a:pt x="1" y="213978"/>
                </a:cubicBezTo>
                <a:cubicBezTo>
                  <a:pt x="1" y="237696"/>
                  <a:pt x="19051" y="256841"/>
                  <a:pt x="42768" y="256841"/>
                </a:cubicBezTo>
                <a:cubicBezTo>
                  <a:pt x="66486" y="256841"/>
                  <a:pt x="85631" y="237600"/>
                  <a:pt x="85631" y="213978"/>
                </a:cubicBezTo>
                <a:close/>
                <a:moveTo>
                  <a:pt x="85632" y="385189"/>
                </a:moveTo>
                <a:cubicBezTo>
                  <a:pt x="85632" y="361567"/>
                  <a:pt x="66391" y="342422"/>
                  <a:pt x="42769" y="342422"/>
                </a:cubicBezTo>
                <a:cubicBezTo>
                  <a:pt x="19147" y="342422"/>
                  <a:pt x="2" y="361567"/>
                  <a:pt x="2" y="385189"/>
                </a:cubicBezTo>
                <a:cubicBezTo>
                  <a:pt x="2" y="408907"/>
                  <a:pt x="19052" y="428052"/>
                  <a:pt x="42769" y="428052"/>
                </a:cubicBezTo>
                <a:cubicBezTo>
                  <a:pt x="66487" y="428052"/>
                  <a:pt x="85632" y="408811"/>
                  <a:pt x="85632" y="385189"/>
                </a:cubicBezTo>
                <a:close/>
                <a:moveTo>
                  <a:pt x="85632" y="556401"/>
                </a:moveTo>
                <a:cubicBezTo>
                  <a:pt x="85632" y="532779"/>
                  <a:pt x="66391" y="513634"/>
                  <a:pt x="42769" y="513634"/>
                </a:cubicBezTo>
                <a:cubicBezTo>
                  <a:pt x="19147" y="513634"/>
                  <a:pt x="2" y="532779"/>
                  <a:pt x="2" y="556401"/>
                </a:cubicBezTo>
                <a:cubicBezTo>
                  <a:pt x="2" y="580119"/>
                  <a:pt x="19052" y="599264"/>
                  <a:pt x="42769" y="599264"/>
                </a:cubicBezTo>
                <a:cubicBezTo>
                  <a:pt x="66487" y="599264"/>
                  <a:pt x="85632" y="580023"/>
                  <a:pt x="85632" y="556401"/>
                </a:cubicBezTo>
                <a:close/>
                <a:moveTo>
                  <a:pt x="85633" y="727612"/>
                </a:moveTo>
                <a:cubicBezTo>
                  <a:pt x="85633" y="703990"/>
                  <a:pt x="66392" y="684845"/>
                  <a:pt x="42770" y="684845"/>
                </a:cubicBezTo>
                <a:cubicBezTo>
                  <a:pt x="19148" y="684845"/>
                  <a:pt x="3" y="703990"/>
                  <a:pt x="3" y="727612"/>
                </a:cubicBezTo>
                <a:cubicBezTo>
                  <a:pt x="3" y="751330"/>
                  <a:pt x="19053" y="770475"/>
                  <a:pt x="42770" y="770475"/>
                </a:cubicBezTo>
                <a:cubicBezTo>
                  <a:pt x="66488" y="770475"/>
                  <a:pt x="85633" y="751234"/>
                  <a:pt x="85633" y="727612"/>
                </a:cubicBezTo>
                <a:close/>
                <a:moveTo>
                  <a:pt x="85633" y="903103"/>
                </a:moveTo>
                <a:cubicBezTo>
                  <a:pt x="85633" y="879481"/>
                  <a:pt x="66392" y="860336"/>
                  <a:pt x="42770" y="860336"/>
                </a:cubicBezTo>
                <a:cubicBezTo>
                  <a:pt x="19148" y="860336"/>
                  <a:pt x="3" y="879481"/>
                  <a:pt x="3" y="903103"/>
                </a:cubicBezTo>
                <a:cubicBezTo>
                  <a:pt x="3" y="926821"/>
                  <a:pt x="19053" y="945966"/>
                  <a:pt x="42770" y="945966"/>
                </a:cubicBezTo>
                <a:cubicBezTo>
                  <a:pt x="66488" y="945966"/>
                  <a:pt x="85633" y="926725"/>
                  <a:pt x="85633" y="903103"/>
                </a:cubicBezTo>
                <a:close/>
                <a:moveTo>
                  <a:pt x="85633" y="1070036"/>
                </a:moveTo>
                <a:cubicBezTo>
                  <a:pt x="85633" y="1046414"/>
                  <a:pt x="66392" y="1027269"/>
                  <a:pt x="42770" y="1027269"/>
                </a:cubicBezTo>
                <a:cubicBezTo>
                  <a:pt x="19148" y="1027269"/>
                  <a:pt x="3" y="1046414"/>
                  <a:pt x="3" y="1070036"/>
                </a:cubicBezTo>
                <a:cubicBezTo>
                  <a:pt x="3" y="1093754"/>
                  <a:pt x="19053" y="1112899"/>
                  <a:pt x="42770" y="1112899"/>
                </a:cubicBezTo>
                <a:cubicBezTo>
                  <a:pt x="66488" y="1112899"/>
                  <a:pt x="85633" y="1093658"/>
                  <a:pt x="85633" y="1070036"/>
                </a:cubicBezTo>
                <a:close/>
                <a:moveTo>
                  <a:pt x="256841" y="42767"/>
                </a:moveTo>
                <a:cubicBezTo>
                  <a:pt x="256841" y="19145"/>
                  <a:pt x="237600" y="0"/>
                  <a:pt x="213978" y="0"/>
                </a:cubicBezTo>
                <a:cubicBezTo>
                  <a:pt x="190356" y="0"/>
                  <a:pt x="171211" y="19145"/>
                  <a:pt x="171211" y="42767"/>
                </a:cubicBezTo>
                <a:cubicBezTo>
                  <a:pt x="171211" y="66485"/>
                  <a:pt x="190261" y="85630"/>
                  <a:pt x="213978" y="85630"/>
                </a:cubicBezTo>
                <a:cubicBezTo>
                  <a:pt x="237696" y="85630"/>
                  <a:pt x="256841" y="66389"/>
                  <a:pt x="256841" y="42767"/>
                </a:cubicBezTo>
                <a:close/>
                <a:moveTo>
                  <a:pt x="256842" y="213978"/>
                </a:moveTo>
                <a:cubicBezTo>
                  <a:pt x="256842" y="190356"/>
                  <a:pt x="237601" y="171211"/>
                  <a:pt x="213979" y="171211"/>
                </a:cubicBezTo>
                <a:cubicBezTo>
                  <a:pt x="190357" y="171211"/>
                  <a:pt x="171212" y="190356"/>
                  <a:pt x="171212" y="213978"/>
                </a:cubicBezTo>
                <a:cubicBezTo>
                  <a:pt x="171212" y="237696"/>
                  <a:pt x="190262" y="256841"/>
                  <a:pt x="213979" y="256841"/>
                </a:cubicBezTo>
                <a:cubicBezTo>
                  <a:pt x="237697" y="256841"/>
                  <a:pt x="256842" y="237600"/>
                  <a:pt x="256842" y="213978"/>
                </a:cubicBezTo>
                <a:close/>
                <a:moveTo>
                  <a:pt x="256843" y="385189"/>
                </a:moveTo>
                <a:cubicBezTo>
                  <a:pt x="256843" y="361567"/>
                  <a:pt x="237602" y="342422"/>
                  <a:pt x="213980" y="342422"/>
                </a:cubicBezTo>
                <a:cubicBezTo>
                  <a:pt x="190358" y="342422"/>
                  <a:pt x="171213" y="361567"/>
                  <a:pt x="171213" y="385189"/>
                </a:cubicBezTo>
                <a:cubicBezTo>
                  <a:pt x="171213" y="408907"/>
                  <a:pt x="190263" y="428052"/>
                  <a:pt x="213980" y="428052"/>
                </a:cubicBezTo>
                <a:cubicBezTo>
                  <a:pt x="237698" y="428052"/>
                  <a:pt x="256843" y="408811"/>
                  <a:pt x="256843" y="385189"/>
                </a:cubicBezTo>
                <a:close/>
                <a:moveTo>
                  <a:pt x="256843" y="556401"/>
                </a:moveTo>
                <a:cubicBezTo>
                  <a:pt x="256843" y="532779"/>
                  <a:pt x="237602" y="513634"/>
                  <a:pt x="213980" y="513634"/>
                </a:cubicBezTo>
                <a:cubicBezTo>
                  <a:pt x="190358" y="513634"/>
                  <a:pt x="171213" y="532779"/>
                  <a:pt x="171213" y="556401"/>
                </a:cubicBezTo>
                <a:cubicBezTo>
                  <a:pt x="171213" y="580119"/>
                  <a:pt x="190263" y="599264"/>
                  <a:pt x="213980" y="599264"/>
                </a:cubicBezTo>
                <a:cubicBezTo>
                  <a:pt x="237698" y="599264"/>
                  <a:pt x="256843" y="580023"/>
                  <a:pt x="256843" y="556401"/>
                </a:cubicBezTo>
                <a:close/>
                <a:moveTo>
                  <a:pt x="256844" y="727611"/>
                </a:moveTo>
                <a:cubicBezTo>
                  <a:pt x="256844" y="703989"/>
                  <a:pt x="237603" y="684844"/>
                  <a:pt x="213981" y="684844"/>
                </a:cubicBezTo>
                <a:cubicBezTo>
                  <a:pt x="190359" y="684844"/>
                  <a:pt x="171214" y="703989"/>
                  <a:pt x="171214" y="727611"/>
                </a:cubicBezTo>
                <a:cubicBezTo>
                  <a:pt x="171214" y="751329"/>
                  <a:pt x="190264" y="770474"/>
                  <a:pt x="213981" y="770474"/>
                </a:cubicBezTo>
                <a:cubicBezTo>
                  <a:pt x="237699" y="770474"/>
                  <a:pt x="256844" y="751233"/>
                  <a:pt x="256844" y="727611"/>
                </a:cubicBezTo>
                <a:close/>
                <a:moveTo>
                  <a:pt x="256844" y="903102"/>
                </a:moveTo>
                <a:cubicBezTo>
                  <a:pt x="256844" y="879480"/>
                  <a:pt x="237603" y="860335"/>
                  <a:pt x="213981" y="860335"/>
                </a:cubicBezTo>
                <a:cubicBezTo>
                  <a:pt x="190359" y="860335"/>
                  <a:pt x="171214" y="879480"/>
                  <a:pt x="171214" y="903102"/>
                </a:cubicBezTo>
                <a:cubicBezTo>
                  <a:pt x="171214" y="926820"/>
                  <a:pt x="190264" y="945965"/>
                  <a:pt x="213981" y="945965"/>
                </a:cubicBezTo>
                <a:cubicBezTo>
                  <a:pt x="237699" y="945965"/>
                  <a:pt x="256844" y="926724"/>
                  <a:pt x="256844" y="903102"/>
                </a:cubicBezTo>
                <a:close/>
                <a:moveTo>
                  <a:pt x="256844" y="1070035"/>
                </a:moveTo>
                <a:cubicBezTo>
                  <a:pt x="256844" y="1046413"/>
                  <a:pt x="237603" y="1027268"/>
                  <a:pt x="213981" y="1027268"/>
                </a:cubicBezTo>
                <a:cubicBezTo>
                  <a:pt x="190359" y="1027268"/>
                  <a:pt x="171214" y="1046413"/>
                  <a:pt x="171214" y="1070035"/>
                </a:cubicBezTo>
                <a:cubicBezTo>
                  <a:pt x="171214" y="1093753"/>
                  <a:pt x="190264" y="1112898"/>
                  <a:pt x="213981" y="1112898"/>
                </a:cubicBezTo>
                <a:cubicBezTo>
                  <a:pt x="237699" y="1112898"/>
                  <a:pt x="256844" y="1093657"/>
                  <a:pt x="256844" y="1070035"/>
                </a:cubicBezTo>
                <a:close/>
                <a:moveTo>
                  <a:pt x="428054" y="42767"/>
                </a:moveTo>
                <a:cubicBezTo>
                  <a:pt x="428054" y="19145"/>
                  <a:pt x="408813" y="0"/>
                  <a:pt x="385191" y="0"/>
                </a:cubicBezTo>
                <a:cubicBezTo>
                  <a:pt x="361569" y="0"/>
                  <a:pt x="342424" y="19145"/>
                  <a:pt x="342424" y="42767"/>
                </a:cubicBezTo>
                <a:cubicBezTo>
                  <a:pt x="342424" y="66485"/>
                  <a:pt x="361474" y="85630"/>
                  <a:pt x="385191" y="85630"/>
                </a:cubicBezTo>
                <a:cubicBezTo>
                  <a:pt x="408909" y="85630"/>
                  <a:pt x="428054" y="66389"/>
                  <a:pt x="428054" y="42767"/>
                </a:cubicBezTo>
                <a:close/>
                <a:moveTo>
                  <a:pt x="428055" y="213978"/>
                </a:moveTo>
                <a:cubicBezTo>
                  <a:pt x="428055" y="190356"/>
                  <a:pt x="408814" y="171211"/>
                  <a:pt x="385192" y="171211"/>
                </a:cubicBezTo>
                <a:cubicBezTo>
                  <a:pt x="361570" y="171211"/>
                  <a:pt x="342425" y="190356"/>
                  <a:pt x="342425" y="213978"/>
                </a:cubicBezTo>
                <a:cubicBezTo>
                  <a:pt x="342425" y="237696"/>
                  <a:pt x="361475" y="256841"/>
                  <a:pt x="385192" y="256841"/>
                </a:cubicBezTo>
                <a:cubicBezTo>
                  <a:pt x="408910" y="256841"/>
                  <a:pt x="428055" y="237600"/>
                  <a:pt x="428055" y="213978"/>
                </a:cubicBezTo>
                <a:close/>
                <a:moveTo>
                  <a:pt x="428055" y="385189"/>
                </a:moveTo>
                <a:cubicBezTo>
                  <a:pt x="428055" y="361567"/>
                  <a:pt x="408814" y="342422"/>
                  <a:pt x="385192" y="342422"/>
                </a:cubicBezTo>
                <a:cubicBezTo>
                  <a:pt x="361570" y="342422"/>
                  <a:pt x="342425" y="361567"/>
                  <a:pt x="342425" y="385189"/>
                </a:cubicBezTo>
                <a:cubicBezTo>
                  <a:pt x="342425" y="408907"/>
                  <a:pt x="361475" y="428052"/>
                  <a:pt x="385192" y="428052"/>
                </a:cubicBezTo>
                <a:cubicBezTo>
                  <a:pt x="408910" y="428052"/>
                  <a:pt x="428055" y="408811"/>
                  <a:pt x="428055" y="385189"/>
                </a:cubicBezTo>
                <a:close/>
                <a:moveTo>
                  <a:pt x="428055" y="556401"/>
                </a:moveTo>
                <a:cubicBezTo>
                  <a:pt x="428055" y="532779"/>
                  <a:pt x="408814" y="513634"/>
                  <a:pt x="385192" y="513634"/>
                </a:cubicBezTo>
                <a:cubicBezTo>
                  <a:pt x="361570" y="513634"/>
                  <a:pt x="342425" y="532779"/>
                  <a:pt x="342425" y="556401"/>
                </a:cubicBezTo>
                <a:cubicBezTo>
                  <a:pt x="342425" y="580119"/>
                  <a:pt x="361475" y="599264"/>
                  <a:pt x="385192" y="599264"/>
                </a:cubicBezTo>
                <a:cubicBezTo>
                  <a:pt x="408910" y="599264"/>
                  <a:pt x="428055" y="580023"/>
                  <a:pt x="428055" y="556401"/>
                </a:cubicBezTo>
                <a:close/>
                <a:moveTo>
                  <a:pt x="428057" y="727611"/>
                </a:moveTo>
                <a:cubicBezTo>
                  <a:pt x="428057" y="703989"/>
                  <a:pt x="408816" y="684844"/>
                  <a:pt x="385194" y="684844"/>
                </a:cubicBezTo>
                <a:cubicBezTo>
                  <a:pt x="361572" y="684844"/>
                  <a:pt x="342427" y="703989"/>
                  <a:pt x="342427" y="727611"/>
                </a:cubicBezTo>
                <a:cubicBezTo>
                  <a:pt x="342427" y="751329"/>
                  <a:pt x="361477" y="770474"/>
                  <a:pt x="385194" y="770474"/>
                </a:cubicBezTo>
                <a:cubicBezTo>
                  <a:pt x="408912" y="770474"/>
                  <a:pt x="428057" y="751233"/>
                  <a:pt x="428057" y="727611"/>
                </a:cubicBezTo>
                <a:close/>
                <a:moveTo>
                  <a:pt x="428057" y="903102"/>
                </a:moveTo>
                <a:cubicBezTo>
                  <a:pt x="428057" y="879480"/>
                  <a:pt x="408816" y="860335"/>
                  <a:pt x="385194" y="860335"/>
                </a:cubicBezTo>
                <a:cubicBezTo>
                  <a:pt x="361572" y="860335"/>
                  <a:pt x="342427" y="879480"/>
                  <a:pt x="342427" y="903102"/>
                </a:cubicBezTo>
                <a:cubicBezTo>
                  <a:pt x="342427" y="926820"/>
                  <a:pt x="361477" y="945965"/>
                  <a:pt x="385194" y="945965"/>
                </a:cubicBezTo>
                <a:cubicBezTo>
                  <a:pt x="408912" y="945965"/>
                  <a:pt x="428057" y="926724"/>
                  <a:pt x="428057" y="903102"/>
                </a:cubicBezTo>
                <a:close/>
                <a:moveTo>
                  <a:pt x="428057" y="1070035"/>
                </a:moveTo>
                <a:cubicBezTo>
                  <a:pt x="428057" y="1046413"/>
                  <a:pt x="408816" y="1027268"/>
                  <a:pt x="385194" y="1027268"/>
                </a:cubicBezTo>
                <a:cubicBezTo>
                  <a:pt x="361572" y="1027268"/>
                  <a:pt x="342427" y="1046413"/>
                  <a:pt x="342427" y="1070035"/>
                </a:cubicBezTo>
                <a:cubicBezTo>
                  <a:pt x="342427" y="1093753"/>
                  <a:pt x="361477" y="1112898"/>
                  <a:pt x="385194" y="1112898"/>
                </a:cubicBezTo>
                <a:cubicBezTo>
                  <a:pt x="408912" y="1112898"/>
                  <a:pt x="428057" y="1093657"/>
                  <a:pt x="428057" y="1070035"/>
                </a:cubicBezTo>
                <a:close/>
              </a:path>
            </a:pathLst>
          </a:custGeom>
          <a:gradFill>
            <a:gsLst>
              <a:gs pos="0">
                <a:schemeClr val="accent1">
                  <a:lumMod val="75000"/>
                  <a:alpha val="78000"/>
                </a:schemeClr>
              </a:gs>
              <a:gs pos="100000">
                <a:schemeClr val="bg1">
                  <a:alpha val="42000"/>
                </a:schemeClr>
              </a:gs>
            </a:gsLst>
            <a:lin ang="16200000" scaled="0"/>
          </a:gradFill>
          <a:ln>
            <a:noFill/>
          </a:ln>
        </p:spPr>
        <p:txBody>
          <a:bodyPr vert="horz" wrap="square" lIns="0" tIns="0" rIns="0" bIns="0" rtlCol="0" anchor="ctr"/>
          <a:lstStyle/>
          <a:p>
            <a:pPr algn="l">
              <a:lnSpc>
                <a:spcPct val="110000"/>
              </a:lnSpc>
            </a:pPr>
            <a:endParaRPr kumimoji="1" lang="zh-CN" altLang="en-US"/>
          </a:p>
        </p:txBody>
      </p:sp>
      <p:sp>
        <p:nvSpPr>
          <p:cNvPr id="23" name="标题 1"/>
          <p:cNvSpPr txBox="1"/>
          <p:nvPr/>
        </p:nvSpPr>
        <p:spPr>
          <a:xfrm rot="0" flipH="0" flipV="0">
            <a:off x="2636381" y="2445434"/>
            <a:ext cx="1239520" cy="501262"/>
          </a:xfrm>
          <a:prstGeom prst="roundRect">
            <a:avLst>
              <a:gd name="adj" fmla="val 50000"/>
            </a:avLst>
          </a:prstGeom>
          <a:solidFill>
            <a:schemeClr val="accent1">
              <a:lumMod val="50000"/>
            </a:schemeClr>
          </a:solidFill>
          <a:ln w="12700" cap="sq">
            <a:noFill/>
            <a:miter/>
          </a:ln>
          <a:effectLst>
            <a:outerShdw dist="0" blurRad="127000" dir="0" sx="100000" sy="100000" kx="0" ky="0" algn="ctr" rotWithShape="0">
              <a:schemeClr val="accent1">
                <a:lumMod val="50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4" name="标题 1"/>
          <p:cNvSpPr txBox="1"/>
          <p:nvPr/>
        </p:nvSpPr>
        <p:spPr>
          <a:xfrm rot="0" flipH="0" flipV="0">
            <a:off x="2865205" y="2525427"/>
            <a:ext cx="820486" cy="331128"/>
          </a:xfrm>
          <a:prstGeom prst="rect">
            <a:avLst/>
          </a:prstGeom>
          <a:noFill/>
          <a:ln>
            <a:noFill/>
          </a:ln>
        </p:spPr>
        <p:txBody>
          <a:bodyPr vert="horz" wrap="square" lIns="0" tIns="0" rIns="0" bIns="0" rtlCol="0" anchor="t"/>
          <a:lstStyle/>
          <a:p>
            <a:pPr algn="l">
              <a:lnSpc>
                <a:spcPct val="110000"/>
              </a:lnSpc>
            </a:pPr>
            <a:r>
              <a:rPr kumimoji="1" lang="en-US" altLang="zh-CN" sz="2400">
                <a:ln w="12700">
                  <a:noFill/>
                </a:ln>
                <a:solidFill>
                  <a:srgbClr val="FFFFFF">
                    <a:alpha val="100000"/>
                  </a:srgbClr>
                </a:solidFill>
                <a:latin typeface="Source Han Sans CN Bold"/>
                <a:ea typeface="Source Han Sans CN Bold"/>
                <a:cs typeface="Source Han Sans CN Bold"/>
              </a:rPr>
              <a:t>PART</a:t>
            </a:r>
            <a:endParaRPr kumimoji="1" lang="zh-CN" altLang="en-US"/>
          </a:p>
        </p:txBody>
      </p:sp>
    </p:spTree>
  </p:cSl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gradFill>
            <a:gsLst>
              <a:gs pos="0">
                <a:schemeClr val="accent1">
                  <a:lumMod val="20000"/>
                  <a:lumOff val="80000"/>
                  <a:alpha val="36000"/>
                </a:schemeClr>
              </a:gs>
              <a:gs pos="100000">
                <a:schemeClr val="accent1">
                  <a:lumMod val="5000"/>
                  <a:lumOff val="95000"/>
                  <a:alpha val="1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7903946" y="2611120"/>
            <a:ext cx="3621304" cy="580226"/>
          </a:xfrm>
          <a:prstGeom prst="rect">
            <a:avLst/>
          </a:prstGeom>
          <a:noFill/>
          <a:ln cap="sq">
            <a:noFill/>
          </a:ln>
          <a:effectLst/>
        </p:spPr>
        <p:txBody>
          <a:bodyPr vert="horz" wrap="square" lIns="0" tIns="0" rIns="0" bIns="0" rtlCol="0" anchor="b"/>
          <a:lstStyle/>
          <a:p>
            <a:pPr algn="l">
              <a:lnSpc>
                <a:spcPct val="150000"/>
              </a:lnSpc>
            </a:pPr>
            <a:r>
              <a:rPr kumimoji="1" lang="en-US" altLang="zh-CN" sz="1600">
                <a:ln w="12700">
                  <a:noFill/>
                </a:ln>
                <a:solidFill>
                  <a:srgbClr val="5B9BD5">
                    <a:alpha val="100000"/>
                  </a:srgbClr>
                </a:solidFill>
                <a:latin typeface="Source Han Sans CN Bold"/>
                <a:ea typeface="Source Han Sans CN Bold"/>
                <a:cs typeface="Source Han Sans CN Bold"/>
              </a:rPr>
              <a:t>金融市场的功能</a:t>
            </a:r>
            <a:endParaRPr kumimoji="1" lang="zh-CN" altLang="en-US"/>
          </a:p>
        </p:txBody>
      </p:sp>
      <p:sp>
        <p:nvSpPr>
          <p:cNvPr id="4" name="标题 1"/>
          <p:cNvSpPr txBox="1"/>
          <p:nvPr/>
        </p:nvSpPr>
        <p:spPr>
          <a:xfrm rot="0" flipH="0" flipV="0">
            <a:off x="7903946" y="3260063"/>
            <a:ext cx="3621304" cy="2307360"/>
          </a:xfrm>
          <a:prstGeom prst="rect">
            <a:avLst/>
          </a:prstGeom>
          <a:noFill/>
          <a:ln cap="sq">
            <a:noFill/>
          </a:ln>
        </p:spPr>
        <p:txBody>
          <a:bodyPr vert="horz" wrap="square" lIns="0" tIns="0" rIns="0" bIns="0" rtlCol="0" anchor="t"/>
          <a:lstStyle/>
          <a:p>
            <a:pPr algn="l">
              <a:lnSpc>
                <a:spcPct val="150000"/>
              </a:lnSpc>
            </a:pPr>
            <a:r>
              <a:rPr kumimoji="1" lang="en-US" altLang="zh-CN" sz="1126">
                <a:ln w="12700">
                  <a:noFill/>
                </a:ln>
                <a:solidFill>
                  <a:srgbClr val="262626">
                    <a:alpha val="100000"/>
                  </a:srgbClr>
                </a:solidFill>
                <a:latin typeface="Source Han Sans"/>
                <a:ea typeface="Source Han Sans"/>
                <a:cs typeface="Source Han Sans"/>
              </a:rPr>
              <a:t>金融市场具有资金融通、资源配置、价格发现、风险管理等功能。资金融通功能使资金从闲置者流向使用者，满足了不同经济主体的资金需求；资源配置功能通过引导资金流向效率高的项目和企业，提高了资源的利用效率；价格发现功能通过交易形成金融工具的价格，反映了市场供求关系和价值；风险管理功能则通过金融工具的创新和组合，帮助经济主体分散和降低风险。
这些功能相互补充，使金融市场在经济体系中发挥着核心作用，不仅促进了经济的发展和稳定，还为投资者和融资者提供了便利和机会，是现代经济不可或缺的重要组成部分。</a:t>
            </a:r>
            <a:endParaRPr kumimoji="1" lang="zh-CN" altLang="en-US"/>
          </a:p>
        </p:txBody>
      </p:sp>
      <p:sp>
        <p:nvSpPr>
          <p:cNvPr id="5" name="标题 1"/>
          <p:cNvSpPr txBox="1"/>
          <p:nvPr/>
        </p:nvSpPr>
        <p:spPr>
          <a:xfrm rot="0" flipH="0" flipV="0">
            <a:off x="666750" y="2611120"/>
            <a:ext cx="3621304" cy="580226"/>
          </a:xfrm>
          <a:prstGeom prst="rect">
            <a:avLst/>
          </a:prstGeom>
          <a:noFill/>
          <a:ln cap="sq">
            <a:noFill/>
          </a:ln>
          <a:effectLst/>
        </p:spPr>
        <p:txBody>
          <a:bodyPr vert="horz" wrap="square" lIns="0" tIns="0" rIns="0" bIns="0" rtlCol="0" anchor="b"/>
          <a:lstStyle/>
          <a:p>
            <a:pPr algn="r">
              <a:lnSpc>
                <a:spcPct val="150000"/>
              </a:lnSpc>
            </a:pPr>
            <a:r>
              <a:rPr kumimoji="1" lang="en-US" altLang="zh-CN" sz="1600">
                <a:ln w="12700">
                  <a:noFill/>
                </a:ln>
                <a:solidFill>
                  <a:srgbClr val="5B9BD5">
                    <a:alpha val="100000"/>
                  </a:srgbClr>
                </a:solidFill>
                <a:latin typeface="Source Han Sans CN Bold"/>
                <a:ea typeface="Source Han Sans CN Bold"/>
                <a:cs typeface="Source Han Sans CN Bold"/>
              </a:rPr>
              <a:t>金融市场的构成要素</a:t>
            </a:r>
            <a:endParaRPr kumimoji="1" lang="zh-CN" altLang="en-US"/>
          </a:p>
        </p:txBody>
      </p:sp>
      <p:sp>
        <p:nvSpPr>
          <p:cNvPr id="6" name="标题 1"/>
          <p:cNvSpPr txBox="1"/>
          <p:nvPr/>
        </p:nvSpPr>
        <p:spPr>
          <a:xfrm rot="0" flipH="0" flipV="0">
            <a:off x="666750" y="3260063"/>
            <a:ext cx="3621304" cy="2307360"/>
          </a:xfrm>
          <a:prstGeom prst="rect">
            <a:avLst/>
          </a:prstGeom>
          <a:noFill/>
          <a:ln cap="sq">
            <a:noFill/>
          </a:ln>
        </p:spPr>
        <p:txBody>
          <a:bodyPr vert="horz" wrap="square" lIns="0" tIns="0" rIns="0" bIns="0" rtlCol="0" anchor="t"/>
          <a:lstStyle/>
          <a:p>
            <a:pPr algn="r">
              <a:lnSpc>
                <a:spcPct val="150000"/>
              </a:lnSpc>
            </a:pPr>
            <a:r>
              <a:rPr kumimoji="1" lang="en-US" altLang="zh-CN" sz="1126">
                <a:ln w="12700">
                  <a:noFill/>
                </a:ln>
                <a:solidFill>
                  <a:srgbClr val="262626">
                    <a:alpha val="100000"/>
                  </a:srgbClr>
                </a:solidFill>
                <a:latin typeface="Source Han Sans"/>
                <a:ea typeface="Source Han Sans"/>
                <a:cs typeface="Source Han Sans"/>
              </a:rPr>
              <a:t>金融市场由交易主体、交易对象、交易中介和交易价格四个基本要素构成。交易主体包括金融机构、企业和个人等，是金融市场的参与者；交易对象是金融工具，如股票、债券、货币等；交易中介则为交易双方提供服务，促进交易的完成；交易价格反映了金融工具的价值和供求关系，是金融市场的重要信号。
这些要素相互作用，共同构成了一个复杂而有序的金融市场体系，金融市场通过这些要素的有机结合，实现了资金的筹集、分配和流通，促进了经济资源的有效配置和经济活动的高效运行。</a:t>
            </a:r>
            <a:endParaRPr kumimoji="1" lang="zh-CN" altLang="en-US"/>
          </a:p>
        </p:txBody>
      </p:sp>
      <p:sp>
        <p:nvSpPr>
          <p:cNvPr id="7" name="标题 1"/>
          <p:cNvSpPr txBox="1"/>
          <p:nvPr/>
        </p:nvSpPr>
        <p:spPr>
          <a:xfrm rot="0" flipH="0" flipV="0">
            <a:off x="4950415" y="2708868"/>
            <a:ext cx="2596279" cy="2466888"/>
          </a:xfrm>
          <a:custGeom>
            <a:avLst/>
            <a:gdLst>
              <a:gd name="connsiteX0" fmla="*/ 0 w 3098800"/>
              <a:gd name="connsiteY0" fmla="*/ 0 h 2944368"/>
              <a:gd name="connsiteX1" fmla="*/ 3098800 w 3098800"/>
              <a:gd name="connsiteY1" fmla="*/ 0 h 2944368"/>
              <a:gd name="connsiteX2" fmla="*/ 3098800 w 3098800"/>
              <a:gd name="connsiteY2" fmla="*/ 2530348 h 2944368"/>
              <a:gd name="connsiteX3" fmla="*/ 3098800 w 3098800"/>
              <a:gd name="connsiteY3" fmla="*/ 2676514 h 2944368"/>
              <a:gd name="connsiteX4" fmla="*/ 3098800 w 3098800"/>
              <a:gd name="connsiteY4" fmla="*/ 2712720 h 2944368"/>
              <a:gd name="connsiteX5" fmla="*/ 3095150 w 3098800"/>
              <a:gd name="connsiteY5" fmla="*/ 2712720 h 2944368"/>
              <a:gd name="connsiteX6" fmla="*/ 3093358 w 3098800"/>
              <a:gd name="connsiteY6" fmla="*/ 2730496 h 2944368"/>
              <a:gd name="connsiteX7" fmla="*/ 2830946 w 3098800"/>
              <a:gd name="connsiteY7" fmla="*/ 2944368 h 2944368"/>
              <a:gd name="connsiteX8" fmla="*/ 267854 w 3098800"/>
              <a:gd name="connsiteY8" fmla="*/ 2944368 h 2944368"/>
              <a:gd name="connsiteX9" fmla="*/ 5442 w 3098800"/>
              <a:gd name="connsiteY9" fmla="*/ 2730496 h 2944368"/>
              <a:gd name="connsiteX10" fmla="*/ 3650 w 3098800"/>
              <a:gd name="connsiteY10" fmla="*/ 2712720 h 2944368"/>
              <a:gd name="connsiteX11" fmla="*/ 0 w 3098800"/>
              <a:gd name="connsiteY11" fmla="*/ 2712720 h 2944368"/>
              <a:gd name="connsiteX12" fmla="*/ 0 w 3098800"/>
              <a:gd name="connsiteY12" fmla="*/ 2676514 h 2944368"/>
              <a:gd name="connsiteX13" fmla="*/ 0 w 3098800"/>
              <a:gd name="connsiteY13" fmla="*/ 2530348 h 2944368"/>
            </a:gdLst>
            <a:rect l="l" t="t" r="r" b="b"/>
            <a:pathLst>
              <a:path w="3098800" h="2944368">
                <a:moveTo>
                  <a:pt x="0" y="0"/>
                </a:moveTo>
                <a:lnTo>
                  <a:pt x="3098800" y="0"/>
                </a:lnTo>
                <a:lnTo>
                  <a:pt x="3098800" y="2530348"/>
                </a:lnTo>
                <a:lnTo>
                  <a:pt x="3098800" y="2676514"/>
                </a:lnTo>
                <a:lnTo>
                  <a:pt x="3098800" y="2712720"/>
                </a:lnTo>
                <a:lnTo>
                  <a:pt x="3095150" y="2712720"/>
                </a:lnTo>
                <a:lnTo>
                  <a:pt x="3093358" y="2730496"/>
                </a:lnTo>
                <a:cubicBezTo>
                  <a:pt x="3068382" y="2852553"/>
                  <a:pt x="2960387" y="2944368"/>
                  <a:pt x="2830946" y="2944368"/>
                </a:cubicBezTo>
                <a:lnTo>
                  <a:pt x="267854" y="2944368"/>
                </a:lnTo>
                <a:cubicBezTo>
                  <a:pt x="138414" y="2944368"/>
                  <a:pt x="30418" y="2852553"/>
                  <a:pt x="5442" y="2730496"/>
                </a:cubicBezTo>
                <a:lnTo>
                  <a:pt x="3650" y="2712720"/>
                </a:lnTo>
                <a:lnTo>
                  <a:pt x="0" y="2712720"/>
                </a:lnTo>
                <a:lnTo>
                  <a:pt x="0" y="2676514"/>
                </a:lnTo>
                <a:lnTo>
                  <a:pt x="0" y="2530348"/>
                </a:lnTo>
                <a:close/>
              </a:path>
            </a:pathLst>
          </a:custGeom>
          <a:solidFill>
            <a:schemeClr val="bg1">
              <a:lumMod val="95000"/>
            </a:schemeClr>
          </a:solidFill>
          <a:ln w="12700" cap="sq">
            <a:noFill/>
            <a:miter/>
          </a:ln>
          <a:effectLst>
            <a:outerShdw dist="38100" blurRad="50800" dir="5400000" sx="100000" sy="100000" kx="0" ky="0" algn="t" rotWithShape="0">
              <a:schemeClr val="tx1">
                <a:lumMod val="85000"/>
                <a:lumOff val="15000"/>
                <a:alpha val="19000"/>
              </a:schemeClr>
            </a:outerShdw>
          </a:effectLst>
        </p:spPr>
        <p:txBody>
          <a:bodyPr vert="horz" wrap="square" lIns="91440" tIns="45720" rIns="91440" bIns="45720" rtlCol="0" anchor="ctr"/>
          <a:lstStyle/>
          <a:p>
            <a:pPr algn="ctr">
              <a:lnSpc>
                <a:spcPct val="110000"/>
              </a:lnSpc>
            </a:pPr>
            <a:endParaRPr kumimoji="1" lang="zh-CN" altLang="en-US"/>
          </a:p>
        </p:txBody>
      </p:sp>
      <p:sp>
        <p:nvSpPr>
          <p:cNvPr id="8" name="标题 1"/>
          <p:cNvSpPr txBox="1"/>
          <p:nvPr/>
        </p:nvSpPr>
        <p:spPr>
          <a:xfrm rot="0" flipH="0" flipV="0">
            <a:off x="4950415" y="2387526"/>
            <a:ext cx="2596279" cy="346879"/>
          </a:xfrm>
          <a:custGeom>
            <a:avLst/>
            <a:gdLst>
              <a:gd name="connsiteX0" fmla="*/ 267854 w 3098800"/>
              <a:gd name="connsiteY0" fmla="*/ 0 h 414020"/>
              <a:gd name="connsiteX1" fmla="*/ 2830946 w 3098800"/>
              <a:gd name="connsiteY1" fmla="*/ 0 h 414020"/>
              <a:gd name="connsiteX2" fmla="*/ 3098800 w 3098800"/>
              <a:gd name="connsiteY2" fmla="*/ 267854 h 414020"/>
              <a:gd name="connsiteX3" fmla="*/ 3098800 w 3098800"/>
              <a:gd name="connsiteY3" fmla="*/ 414020 h 414020"/>
              <a:gd name="connsiteX4" fmla="*/ 0 w 3098800"/>
              <a:gd name="connsiteY4" fmla="*/ 414020 h 414020"/>
              <a:gd name="connsiteX5" fmla="*/ 0 w 3098800"/>
              <a:gd name="connsiteY5" fmla="*/ 267854 h 414020"/>
              <a:gd name="connsiteX6" fmla="*/ 267854 w 3098800"/>
              <a:gd name="connsiteY6" fmla="*/ 0 h 414020"/>
            </a:gdLst>
            <a:rect l="l" t="t" r="r" b="b"/>
            <a:pathLst>
              <a:path w="3098800" h="414020">
                <a:moveTo>
                  <a:pt x="267854" y="0"/>
                </a:moveTo>
                <a:lnTo>
                  <a:pt x="2830946" y="0"/>
                </a:lnTo>
                <a:cubicBezTo>
                  <a:pt x="2978878" y="0"/>
                  <a:pt x="3098800" y="119922"/>
                  <a:pt x="3098800" y="267854"/>
                </a:cubicBezTo>
                <a:lnTo>
                  <a:pt x="3098800" y="414020"/>
                </a:lnTo>
                <a:lnTo>
                  <a:pt x="0" y="414020"/>
                </a:lnTo>
                <a:lnTo>
                  <a:pt x="0" y="267854"/>
                </a:lnTo>
                <a:cubicBezTo>
                  <a:pt x="0" y="119922"/>
                  <a:pt x="119922" y="0"/>
                  <a:pt x="267854" y="0"/>
                </a:cubicBezTo>
                <a:close/>
              </a:path>
            </a:pathLst>
          </a:custGeom>
          <a:gradFill>
            <a:gsLst>
              <a:gs pos="0">
                <a:schemeClr val="accent1">
                  <a:lumMod val="40000"/>
                  <a:lumOff val="60000"/>
                </a:schemeClr>
              </a:gs>
              <a:gs pos="100000">
                <a:schemeClr val="accent1"/>
              </a:gs>
            </a:gsLst>
            <a:lin ang="0" scaled="0"/>
          </a:gradFill>
          <a:ln w="12700" cap="sq">
            <a:noFill/>
            <a:miter/>
          </a:ln>
          <a:effectLst>
            <a:outerShdw dist="38100" blurRad="50800" dir="5400000" sx="100000" sy="100000" kx="0" ky="0" algn="t" rotWithShape="0">
              <a:schemeClr val="tx1">
                <a:lumMod val="85000"/>
                <a:lumOff val="15000"/>
                <a:alpha val="19000"/>
              </a:schemeClr>
            </a:outerShdw>
          </a:effectLst>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6731208" y="2527129"/>
            <a:ext cx="102149" cy="102149"/>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6991686" y="2527129"/>
            <a:ext cx="102149" cy="102149"/>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7252166" y="2527129"/>
            <a:ext cx="102149" cy="102149"/>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4666748" y="2612858"/>
            <a:ext cx="1301740" cy="1705661"/>
          </a:xfrm>
          <a:prstGeom prst="roundRect">
            <a:avLst>
              <a:gd name="adj" fmla="val 9217"/>
            </a:avLst>
          </a:prstGeom>
          <a:gradFill>
            <a:gsLst>
              <a:gs pos="0">
                <a:schemeClr val="accent1">
                  <a:lumMod val="75000"/>
                </a:schemeClr>
              </a:gs>
              <a:gs pos="100000">
                <a:schemeClr val="accent1"/>
              </a:gs>
            </a:gsLst>
            <a:lin ang="0" scaled="0"/>
          </a:gradFill>
          <a:ln w="12700" cap="sq">
            <a:noFill/>
            <a:miter/>
          </a:ln>
          <a:effectLst>
            <a:outerShdw dist="38100" blurRad="50800" dir="5400000" sx="100000" sy="100000" kx="0" ky="0" algn="t" rotWithShape="0">
              <a:schemeClr val="accent1">
                <a:lumMod val="75000"/>
                <a:alpha val="22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4774975" y="2731307"/>
            <a:ext cx="1085285" cy="57430"/>
          </a:xfrm>
          <a:prstGeom prst="roundRect">
            <a:avLst>
              <a:gd name="adj" fmla="val 50000"/>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4" name="标题 1"/>
          <p:cNvSpPr txBox="1"/>
          <p:nvPr/>
        </p:nvSpPr>
        <p:spPr>
          <a:xfrm rot="0" flipH="0" flipV="0">
            <a:off x="4774975" y="2907185"/>
            <a:ext cx="1085285" cy="57430"/>
          </a:xfrm>
          <a:prstGeom prst="roundRect">
            <a:avLst>
              <a:gd name="adj" fmla="val 50000"/>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5" name="标题 1"/>
          <p:cNvSpPr txBox="1"/>
          <p:nvPr/>
        </p:nvSpPr>
        <p:spPr>
          <a:xfrm rot="0" flipH="0" flipV="0">
            <a:off x="4774975" y="3083064"/>
            <a:ext cx="1085285" cy="57430"/>
          </a:xfrm>
          <a:prstGeom prst="roundRect">
            <a:avLst>
              <a:gd name="adj" fmla="val 50000"/>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4802906" y="2844777"/>
            <a:ext cx="2596279" cy="2201301"/>
          </a:xfrm>
          <a:prstGeom prst="roundRect">
            <a:avLst>
              <a:gd name="adj" fmla="val 8462"/>
            </a:avLst>
          </a:prstGeom>
          <a:solidFill>
            <a:schemeClr val="bg1"/>
          </a:solidFill>
          <a:ln w="12700" cap="sq">
            <a:noFill/>
            <a:miter/>
          </a:ln>
          <a:effectLst>
            <a:outerShdw dist="38100" blurRad="50800" dir="5400000" sx="100000" sy="100000" kx="0" ky="0" algn="t" rotWithShape="0">
              <a:schemeClr val="tx1">
                <a:lumMod val="85000"/>
                <a:lumOff val="15000"/>
                <a:alpha val="19000"/>
              </a:schemeClr>
            </a:outerShdw>
          </a:effectLst>
        </p:spPr>
        <p:txBody>
          <a:bodyPr vert="horz" wrap="square" lIns="91440" tIns="45720" rIns="91440" bIns="45720" rtlCol="0" anchor="ctr"/>
          <a:lstStyle/>
          <a:p>
            <a:pPr algn="ctr">
              <a:lnSpc>
                <a:spcPct val="110000"/>
              </a:lnSpc>
            </a:pPr>
            <a:endParaRPr kumimoji="1" lang="zh-CN" altLang="en-US"/>
          </a:p>
        </p:txBody>
      </p:sp>
      <p:pic>
        <p:nvPicPr>
          <p:cNvPr id="17" name=""/>
          <p:cNvPicPr>
            <a:picLocks noChangeAspect="1"/>
          </p:cNvPicPr>
          <p:nvPr/>
        </p:nvPicPr>
        <p:blipFill>
          <a:blip r:embed="rId2">
            <a:alphaModFix amt="100000"/>
          </a:blip>
          <a:srcRect l="21957" t="449" r="14023" b="2697"/>
          <a:stretch>
            <a:fillRect/>
          </a:stretch>
        </p:blipFill>
        <p:spPr>
          <a:xfrm rot="0" flipH="0" flipV="0">
            <a:off x="4802906" y="2844777"/>
            <a:ext cx="2596279" cy="2201301"/>
          </a:xfrm>
          <a:custGeom>
            <a:avLst/>
            <a:gdLst/>
            <a:rect l="l" t="t" r="r" b="b"/>
            <a:pathLst>
              <a:path w="2596279" h="2201301">
                <a:moveTo>
                  <a:pt x="186275" y="0"/>
                </a:moveTo>
                <a:lnTo>
                  <a:pt x="2410004" y="0"/>
                </a:lnTo>
                <a:cubicBezTo>
                  <a:pt x="2512881" y="0"/>
                  <a:pt x="2596279" y="83398"/>
                  <a:pt x="2596279" y="186274"/>
                </a:cubicBezTo>
                <a:lnTo>
                  <a:pt x="2596279" y="2015027"/>
                </a:lnTo>
                <a:cubicBezTo>
                  <a:pt x="2596279" y="2117903"/>
                  <a:pt x="2512881" y="2201301"/>
                  <a:pt x="2410004" y="2201301"/>
                </a:cubicBezTo>
                <a:lnTo>
                  <a:pt x="186275" y="2201301"/>
                </a:lnTo>
                <a:cubicBezTo>
                  <a:pt x="83398" y="2201301"/>
                  <a:pt x="0" y="2117903"/>
                  <a:pt x="0" y="2015027"/>
                </a:cubicBezTo>
                <a:lnTo>
                  <a:pt x="0" y="186274"/>
                </a:lnTo>
                <a:cubicBezTo>
                  <a:pt x="0" y="83398"/>
                  <a:pt x="83398" y="0"/>
                  <a:pt x="186275" y="0"/>
                </a:cubicBezTo>
                <a:close/>
              </a:path>
            </a:pathLst>
          </a:custGeom>
          <a:noFill/>
          <a:ln>
            <a:noFill/>
          </a:ln>
        </p:spPr>
      </p:pic>
      <p:sp>
        <p:nvSpPr>
          <p:cNvPr id="18" name="标题 1"/>
          <p:cNvSpPr txBox="1"/>
          <p:nvPr/>
        </p:nvSpPr>
        <p:spPr>
          <a:xfrm rot="0" flipH="0" flipV="0">
            <a:off x="6495771" y="4611975"/>
            <a:ext cx="893154" cy="893154"/>
          </a:xfrm>
          <a:prstGeom prst="pie">
            <a:avLst>
              <a:gd name="adj1" fmla="val 12691216"/>
              <a:gd name="adj2" fmla="val 17126592"/>
            </a:avLst>
          </a:prstGeom>
          <a:solidFill>
            <a:schemeClr val="accent1">
              <a:lumMod val="60000"/>
              <a:lumOff val="40000"/>
            </a:schemeClr>
          </a:solidFill>
          <a:ln w="12700" cap="sq">
            <a:noFill/>
            <a:miter/>
          </a:ln>
          <a:effectLst>
            <a:outerShdw dist="38100" blurRad="50800" dir="2700000" sx="100000" sy="100000" kx="0" ky="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19" name="标题 1"/>
          <p:cNvSpPr txBox="1"/>
          <p:nvPr/>
        </p:nvSpPr>
        <p:spPr>
          <a:xfrm rot="0" flipH="0" flipV="0">
            <a:off x="6534077" y="4646024"/>
            <a:ext cx="893154" cy="893154"/>
          </a:xfrm>
          <a:prstGeom prst="pie">
            <a:avLst>
              <a:gd name="adj1" fmla="val 17923227"/>
              <a:gd name="adj2" fmla="val 10428921"/>
            </a:avLst>
          </a:prstGeom>
          <a:solidFill>
            <a:schemeClr val="accent1"/>
          </a:solidFill>
          <a:ln w="12700" cap="sq">
            <a:noFill/>
            <a:miter/>
          </a:ln>
          <a:effectLst>
            <a:outerShdw dist="38100" blurRad="50800" dir="2700000" sx="100000" sy="100000" kx="0" ky="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0" name="标题 1"/>
          <p:cNvSpPr txBox="1"/>
          <p:nvPr/>
        </p:nvSpPr>
        <p:spPr>
          <a:xfrm rot="21196727" flipH="0" flipV="0">
            <a:off x="6334037" y="4594950"/>
            <a:ext cx="893154" cy="893154"/>
          </a:xfrm>
          <a:prstGeom prst="pie">
            <a:avLst>
              <a:gd name="adj1" fmla="val 10927242"/>
              <a:gd name="adj2" fmla="val 12085783"/>
            </a:avLst>
          </a:prstGeom>
          <a:solidFill>
            <a:schemeClr val="bg1"/>
          </a:solidFill>
          <a:ln w="12700" cap="sq">
            <a:noFill/>
            <a:miter/>
          </a:ln>
          <a:effectLst>
            <a:outerShdw dist="38100" blurRad="50800" dir="2700000" sx="100000" sy="100000" kx="0" ky="0" algn="tl" rotWithShape="0">
              <a:schemeClr val="accent1">
                <a:lumMod val="75000"/>
                <a:alpha val="2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1" name="标题 1"/>
          <p:cNvSpPr txBox="1"/>
          <p:nvPr/>
        </p:nvSpPr>
        <p:spPr>
          <a:xfrm rot="0" flipH="0" flipV="0">
            <a:off x="4501190" y="3625658"/>
            <a:ext cx="534096" cy="534096"/>
          </a:xfrm>
          <a:prstGeom prst="ellipse">
            <a:avLst/>
          </a:prstGeom>
          <a:gradFill>
            <a:gsLst>
              <a:gs pos="0">
                <a:schemeClr val="accent1"/>
              </a:gs>
              <a:gs pos="100000">
                <a:schemeClr val="accent1">
                  <a:lumMod val="40000"/>
                  <a:lumOff val="60000"/>
                </a:schemeClr>
              </a:gs>
            </a:gsLst>
            <a:lin ang="3600000" scaled="0"/>
          </a:gradFill>
          <a:ln w="12700" cap="sq">
            <a:noFill/>
            <a:miter/>
          </a:ln>
          <a:effectLst>
            <a:outerShdw dist="38100" blurRad="50800" dir="5400000" sx="100000" sy="100000" kx="0" ky="0" algn="t" rotWithShape="0">
              <a:schemeClr val="tx1">
                <a:lumMod val="85000"/>
                <a:lumOff val="15000"/>
                <a:alpha val="19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2" name="标题 1"/>
          <p:cNvSpPr txBox="1"/>
          <p:nvPr/>
        </p:nvSpPr>
        <p:spPr>
          <a:xfrm rot="0" flipH="0" flipV="0">
            <a:off x="4638809" y="3736383"/>
            <a:ext cx="264457" cy="286470"/>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lnSpc>
                <a:spcPct val="110000"/>
              </a:lnSpc>
            </a:pPr>
            <a:endParaRPr kumimoji="1" lang="zh-CN" altLang="en-US"/>
          </a:p>
        </p:txBody>
      </p:sp>
      <p:sp>
        <p:nvSpPr>
          <p:cNvPr id="23" name="标题 1"/>
          <p:cNvSpPr txBox="1"/>
          <p:nvPr/>
        </p:nvSpPr>
        <p:spPr>
          <a:xfrm rot="0" flipH="1" flipV="0">
            <a:off x="0" y="0"/>
            <a:ext cx="1008000" cy="1008000"/>
          </a:xfrm>
          <a:custGeom>
            <a:avLst/>
            <a:gdLst>
              <a:gd name="connsiteX0" fmla="*/ 1008000 w 1008000"/>
              <a:gd name="connsiteY0" fmla="*/ 0 h 1008000"/>
              <a:gd name="connsiteX1" fmla="*/ 870392 w 1008000"/>
              <a:gd name="connsiteY1" fmla="*/ 0 h 1008000"/>
              <a:gd name="connsiteX2" fmla="*/ 713360 w 1008000"/>
              <a:gd name="connsiteY2" fmla="*/ 0 h 1008000"/>
              <a:gd name="connsiteX3" fmla="*/ 48404 w 1008000"/>
              <a:gd name="connsiteY3" fmla="*/ 0 h 1008000"/>
              <a:gd name="connsiteX4" fmla="*/ 14261 w 1008000"/>
              <a:gd name="connsiteY4" fmla="*/ 82628 h 1008000"/>
              <a:gd name="connsiteX5" fmla="*/ 765717 w 1008000"/>
              <a:gd name="connsiteY5" fmla="*/ 836017 h 1008000"/>
              <a:gd name="connsiteX6" fmla="*/ 772508 w 1008000"/>
              <a:gd name="connsiteY6" fmla="*/ 841197 h 1008000"/>
              <a:gd name="connsiteX7" fmla="*/ 776419 w 1008000"/>
              <a:gd name="connsiteY7" fmla="*/ 844157 h 1008000"/>
              <a:gd name="connsiteX8" fmla="*/ 925586 w 1008000"/>
              <a:gd name="connsiteY8" fmla="*/ 993725 h 1008000"/>
              <a:gd name="connsiteX9" fmla="*/ 1008000 w 1008000"/>
              <a:gd name="connsiteY9" fmla="*/ 959508 h 1008000"/>
              <a:gd name="connsiteX10" fmla="*/ 1008000 w 1008000"/>
              <a:gd name="connsiteY10" fmla="*/ 294640 h 1008000"/>
              <a:gd name="connsiteX11" fmla="*/ 1008000 w 1008000"/>
              <a:gd name="connsiteY11" fmla="*/ 137994 h 1008000"/>
            </a:gdLst>
            <a:rect l="l" t="t" r="r" b="b"/>
            <a:pathLst>
              <a:path w="1008000" h="1008000">
                <a:moveTo>
                  <a:pt x="1008000" y="0"/>
                </a:moveTo>
                <a:lnTo>
                  <a:pt x="870392" y="0"/>
                </a:lnTo>
                <a:lnTo>
                  <a:pt x="713360" y="0"/>
                </a:lnTo>
                <a:lnTo>
                  <a:pt x="48404" y="0"/>
                </a:lnTo>
                <a:cubicBezTo>
                  <a:pt x="5389" y="0"/>
                  <a:pt x="-16207" y="52140"/>
                  <a:pt x="14261" y="82628"/>
                </a:cubicBezTo>
                <a:lnTo>
                  <a:pt x="765717" y="836017"/>
                </a:lnTo>
                <a:cubicBezTo>
                  <a:pt x="767729" y="838052"/>
                  <a:pt x="770016" y="839795"/>
                  <a:pt x="772508" y="841197"/>
                </a:cubicBezTo>
                <a:cubicBezTo>
                  <a:pt x="773944" y="841993"/>
                  <a:pt x="775262" y="842990"/>
                  <a:pt x="776419" y="844157"/>
                </a:cubicBezTo>
                <a:lnTo>
                  <a:pt x="925586" y="993725"/>
                </a:lnTo>
                <a:cubicBezTo>
                  <a:pt x="955995" y="1024227"/>
                  <a:pt x="1008000" y="1002605"/>
                  <a:pt x="1008000" y="959508"/>
                </a:cubicBezTo>
                <a:lnTo>
                  <a:pt x="1008000" y="294640"/>
                </a:lnTo>
                <a:lnTo>
                  <a:pt x="1008000" y="137994"/>
                </a:lnTo>
                <a:close/>
              </a:path>
            </a:pathLst>
          </a:custGeom>
          <a:solidFill>
            <a:schemeClr val="accent1"/>
          </a:solidFill>
          <a:ln w="3584" cap="flat">
            <a:noFill/>
            <a:miter/>
          </a:ln>
          <a:effectLst>
            <a:outerShdw dist="190500" blurRad="317500" dir="8100000" sx="100000" sy="100000" kx="0" ky="0" algn="tr" rotWithShape="0">
              <a:schemeClr val="tx1">
                <a:lumMod val="50000"/>
                <a:lumOff val="50000"/>
                <a:alpha val="30000"/>
              </a:schemeClr>
            </a:outerShdw>
          </a:effectLst>
        </p:spPr>
        <p:txBody>
          <a:bodyPr vert="horz" wrap="square" lIns="91440" tIns="45720" rIns="91440" bIns="45720" rtlCol="0" anchor="ctr"/>
          <a:lstStyle/>
          <a:p>
            <a:pPr algn="l">
              <a:lnSpc>
                <a:spcPct val="110000"/>
              </a:lnSpc>
            </a:pPr>
            <a:endParaRPr kumimoji="1" lang="zh-CN" altLang="en-US"/>
          </a:p>
        </p:txBody>
      </p:sp>
      <p:sp>
        <p:nvSpPr>
          <p:cNvPr id="24" name="标题 1"/>
          <p:cNvSpPr txBox="1"/>
          <p:nvPr/>
        </p:nvSpPr>
        <p:spPr>
          <a:xfrm rot="0" flipH="0" flipV="0">
            <a:off x="855292" y="420464"/>
            <a:ext cx="10567087" cy="432000"/>
          </a:xfrm>
          <a:prstGeom prst="rect">
            <a:avLst/>
          </a:prstGeom>
          <a:noFill/>
          <a:ln>
            <a:noFill/>
          </a:ln>
        </p:spPr>
        <p:txBody>
          <a:bodyPr vert="horz" wrap="square" lIns="0" tIns="0" rIns="0" bIns="0" rtlCol="0" anchor="ctr"/>
          <a:lstStyle/>
          <a:p>
            <a:pPr algn="l">
              <a:lnSpc>
                <a:spcPct val="120000"/>
              </a:lnSpc>
            </a:pPr>
            <a:r>
              <a:rPr kumimoji="1" lang="en-US" altLang="zh-CN" sz="3200">
                <a:ln w="12700">
                  <a:noFill/>
                </a:ln>
                <a:solidFill>
                  <a:srgbClr val="262626">
                    <a:alpha val="100000"/>
                  </a:srgbClr>
                </a:solidFill>
                <a:latin typeface="Source Han Sans CN Bold"/>
                <a:ea typeface="Source Han Sans CN Bold"/>
                <a:cs typeface="Source Han Sans CN Bold"/>
              </a:rPr>
              <a:t>金融市场概述</a:t>
            </a:r>
            <a:endParaRPr kumimoji="1" lang="zh-CN" altLang="en-US"/>
          </a:p>
        </p:txBody>
      </p:sp>
    </p:spTree>
  </p:cSl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txBox="1"/>
          <p:nvPr/>
        </p:nvSpPr>
        <p:spPr>
          <a:xfrm rot="0" flipH="0" flipV="0">
            <a:off x="0" y="0"/>
            <a:ext cx="12192000" cy="6858000"/>
          </a:xfrm>
          <a:prstGeom prst="rect">
            <a:avLst/>
          </a:prstGeom>
          <a:gradFill>
            <a:gsLst>
              <a:gs pos="0">
                <a:schemeClr val="accent1">
                  <a:lumMod val="20000"/>
                  <a:lumOff val="80000"/>
                  <a:alpha val="36000"/>
                </a:schemeClr>
              </a:gs>
              <a:gs pos="100000">
                <a:schemeClr val="accent1">
                  <a:lumMod val="5000"/>
                  <a:lumOff val="95000"/>
                  <a:alpha val="10000"/>
                </a:schemeClr>
              </a:gs>
            </a:gsLst>
            <a:lin ang="16200000" scaled="0"/>
          </a:gra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3" name="标题 1"/>
          <p:cNvSpPr txBox="1"/>
          <p:nvPr/>
        </p:nvSpPr>
        <p:spPr>
          <a:xfrm rot="0" flipH="0" flipV="0">
            <a:off x="2457449" y="1516774"/>
            <a:ext cx="9061451" cy="4420561"/>
          </a:xfrm>
          <a:prstGeom prst="roundRect">
            <a:avLst>
              <a:gd name="adj" fmla="val 8851"/>
            </a:avLst>
          </a:prstGeom>
          <a:gradFill>
            <a:gsLst>
              <a:gs pos="0">
                <a:schemeClr val="accent1">
                  <a:lumMod val="75000"/>
                </a:schemeClr>
              </a:gs>
              <a:gs pos="80000">
                <a:schemeClr val="accent1"/>
              </a:gs>
            </a:gsLst>
            <a:path path="circle">
              <a:fillToRect l="50000" t="50000" r="50000" b="50000"/>
            </a:path>
            <a:tileRect/>
          </a:gradFill>
          <a:ln cap="flat">
            <a:noFill/>
            <a:prstDash val="solid"/>
            <a:miter/>
          </a:ln>
          <a:effectLst/>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5095704" y="1966944"/>
            <a:ext cx="6120000" cy="610033"/>
          </a:xfrm>
          <a:prstGeom prst="rect">
            <a:avLst/>
          </a:prstGeom>
          <a:noFill/>
          <a:ln>
            <a:noFill/>
          </a:ln>
        </p:spPr>
        <p:txBody>
          <a:bodyPr vert="horz" wrap="square" lIns="0" tIns="0" rIns="0" bIns="0" rtlCol="0" anchor="ctr"/>
          <a:lstStyle/>
          <a:p>
            <a:pPr algn="l">
              <a:lnSpc>
                <a:spcPct val="130000"/>
              </a:lnSpc>
            </a:pPr>
            <a:r>
              <a:rPr kumimoji="1" lang="en-US" altLang="zh-CN" sz="1600">
                <a:ln w="12700">
                  <a:noFill/>
                </a:ln>
                <a:solidFill>
                  <a:srgbClr val="FFFFFF">
                    <a:alpha val="100000"/>
                  </a:srgbClr>
                </a:solidFill>
                <a:latin typeface="Source Han Sans CN Bold"/>
                <a:ea typeface="Source Han Sans CN Bold"/>
                <a:cs typeface="Source Han Sans CN Bold"/>
              </a:rPr>
              <a:t>债券</a:t>
            </a:r>
            <a:endParaRPr kumimoji="1" lang="zh-CN" altLang="en-US"/>
          </a:p>
        </p:txBody>
      </p:sp>
      <p:sp>
        <p:nvSpPr>
          <p:cNvPr id="5" name="标题 1"/>
          <p:cNvSpPr txBox="1"/>
          <p:nvPr/>
        </p:nvSpPr>
        <p:spPr>
          <a:xfrm rot="0" flipH="0" flipV="0">
            <a:off x="5095703" y="2606146"/>
            <a:ext cx="6120000" cy="781470"/>
          </a:xfrm>
          <a:prstGeom prst="rect">
            <a:avLst/>
          </a:prstGeom>
          <a:noFill/>
          <a:ln>
            <a:noFill/>
          </a:ln>
        </p:spPr>
        <p:txBody>
          <a:bodyPr vert="horz" wrap="square" lIns="0" tIns="0" rIns="0" bIns="0" rtlCol="0" anchor="t"/>
          <a:lstStyle/>
          <a:p>
            <a:pPr algn="l">
              <a:lnSpc>
                <a:spcPct val="150000"/>
              </a:lnSpc>
            </a:pPr>
            <a:r>
              <a:rPr kumimoji="1" lang="en-US" altLang="zh-CN" sz="826">
                <a:ln w="12700">
                  <a:noFill/>
                </a:ln>
                <a:solidFill>
                  <a:srgbClr val="FFFFFF">
                    <a:alpha val="100000"/>
                  </a:srgbClr>
                </a:solidFill>
                <a:latin typeface="Source Han Sans"/>
                <a:ea typeface="Source Han Sans"/>
                <a:cs typeface="Source Han Sans"/>
              </a:rPr>
              <a:t>债券是发行人依照法定程序发行，约定在一定期限还本付息的有价证券。债券具有固定收益、风险较低等特点，是企业、政府等筹集资金的重要工具。债券的种类繁多，包括政府债券、金融债券、公司债券等，每种债券都有其特定的发行主体、用途和风险收益特征。
债券市场是金融市场的重要组成部分，债券的发行和交易不仅为投资者提供了多样化的投资选择，也为融资者提供了稳定的资金来源，债券市场的健康发展对于维护金融稳定和促进经济增长具有重要意义。</a:t>
            </a:r>
            <a:endParaRPr kumimoji="1" lang="zh-CN" altLang="en-US"/>
          </a:p>
        </p:txBody>
      </p:sp>
      <p:sp>
        <p:nvSpPr>
          <p:cNvPr id="6" name="标题 1"/>
          <p:cNvSpPr txBox="1"/>
          <p:nvPr/>
        </p:nvSpPr>
        <p:spPr>
          <a:xfrm rot="0" flipH="0" flipV="0">
            <a:off x="5095704" y="3736303"/>
            <a:ext cx="6120000" cy="610033"/>
          </a:xfrm>
          <a:prstGeom prst="rect">
            <a:avLst/>
          </a:prstGeom>
          <a:noFill/>
          <a:ln>
            <a:noFill/>
          </a:ln>
        </p:spPr>
        <p:txBody>
          <a:bodyPr vert="horz" wrap="square" lIns="0" tIns="0" rIns="0" bIns="0" rtlCol="0" anchor="ctr"/>
          <a:lstStyle/>
          <a:p>
            <a:pPr algn="l">
              <a:lnSpc>
                <a:spcPct val="130000"/>
              </a:lnSpc>
            </a:pPr>
            <a:r>
              <a:rPr kumimoji="1" lang="en-US" altLang="zh-CN" sz="1600">
                <a:ln w="12700">
                  <a:noFill/>
                </a:ln>
                <a:solidFill>
                  <a:srgbClr val="FFFFFF">
                    <a:alpha val="100000"/>
                  </a:srgbClr>
                </a:solidFill>
                <a:latin typeface="Source Han Sans CN Bold"/>
                <a:ea typeface="Source Han Sans CN Bold"/>
                <a:cs typeface="Source Han Sans CN Bold"/>
              </a:rPr>
              <a:t>股票</a:t>
            </a:r>
            <a:endParaRPr kumimoji="1" lang="zh-CN" altLang="en-US"/>
          </a:p>
        </p:txBody>
      </p:sp>
      <p:sp>
        <p:nvSpPr>
          <p:cNvPr id="7" name="标题 1"/>
          <p:cNvSpPr txBox="1"/>
          <p:nvPr/>
        </p:nvSpPr>
        <p:spPr>
          <a:xfrm rot="0" flipH="0" flipV="0">
            <a:off x="5095704" y="4393867"/>
            <a:ext cx="6120000" cy="781470"/>
          </a:xfrm>
          <a:prstGeom prst="rect">
            <a:avLst/>
          </a:prstGeom>
          <a:noFill/>
          <a:ln>
            <a:noFill/>
          </a:ln>
        </p:spPr>
        <p:txBody>
          <a:bodyPr vert="horz" wrap="square" lIns="0" tIns="0" rIns="0" bIns="0" rtlCol="0" anchor="t"/>
          <a:lstStyle/>
          <a:p>
            <a:pPr algn="l">
              <a:lnSpc>
                <a:spcPct val="150000"/>
              </a:lnSpc>
            </a:pPr>
            <a:r>
              <a:rPr kumimoji="1" lang="en-US" altLang="zh-CN" sz="826">
                <a:ln w="12700">
                  <a:noFill/>
                </a:ln>
                <a:solidFill>
                  <a:srgbClr val="FFFFFF">
                    <a:alpha val="100000"/>
                  </a:srgbClr>
                </a:solidFill>
                <a:latin typeface="Source Han Sans"/>
                <a:ea typeface="Source Han Sans"/>
                <a:cs typeface="Source Han Sans"/>
              </a:rPr>
              <a:t>股票是股份有限公司为筹集资金而发行的，代表股东对公司所有权的凭证。股票具有收益性、风险性和流动性等特点，是投资者参与企业经营和分享企业利润的重要方式。股票的市场价格受到公司业绩、宏观经济环境、市场供求等多种因素的影响，具有较高的波动性。
股票市场是金融市场中最为活跃的市场之一，它不仅为企业的融资和发展提供了平台，也为投资者提供了财富增值的机会，股票市场的健康发展对于促进企业创新、推动经济结构调整和维护社会稳定具有重要作用。</a:t>
            </a:r>
            <a:endParaRPr kumimoji="1" lang="zh-CN" altLang="en-US"/>
          </a:p>
        </p:txBody>
      </p:sp>
      <p:pic>
        <p:nvPicPr>
          <p:cNvPr id="8" name=""/>
          <p:cNvPicPr>
            <a:picLocks noChangeAspect="1"/>
          </p:cNvPicPr>
          <p:nvPr/>
        </p:nvPicPr>
        <p:blipFill>
          <a:blip r:embed="rId2">
            <a:alphaModFix amt="100000"/>
          </a:blip>
          <a:srcRect l="0" t="0" r="0" b="0"/>
          <a:stretch>
            <a:fillRect/>
          </a:stretch>
        </p:blipFill>
        <p:spPr>
          <a:xfrm rot="0" flipH="0" flipV="0">
            <a:off x="225324" y="1827134"/>
            <a:ext cx="4413451" cy="3862466"/>
          </a:xfrm>
          <a:prstGeom prst="rect">
            <a:avLst/>
          </a:prstGeom>
        </p:spPr>
      </p:pic>
      <p:sp>
        <p:nvSpPr>
          <p:cNvPr id="9" name="标题 1"/>
          <p:cNvSpPr txBox="1"/>
          <p:nvPr/>
        </p:nvSpPr>
        <p:spPr>
          <a:xfrm rot="0" flipH="1" flipV="0">
            <a:off x="0" y="0"/>
            <a:ext cx="1008000" cy="1008000"/>
          </a:xfrm>
          <a:custGeom>
            <a:avLst/>
            <a:gdLst>
              <a:gd name="connsiteX0" fmla="*/ 1008000 w 1008000"/>
              <a:gd name="connsiteY0" fmla="*/ 0 h 1008000"/>
              <a:gd name="connsiteX1" fmla="*/ 870392 w 1008000"/>
              <a:gd name="connsiteY1" fmla="*/ 0 h 1008000"/>
              <a:gd name="connsiteX2" fmla="*/ 713360 w 1008000"/>
              <a:gd name="connsiteY2" fmla="*/ 0 h 1008000"/>
              <a:gd name="connsiteX3" fmla="*/ 48404 w 1008000"/>
              <a:gd name="connsiteY3" fmla="*/ 0 h 1008000"/>
              <a:gd name="connsiteX4" fmla="*/ 14261 w 1008000"/>
              <a:gd name="connsiteY4" fmla="*/ 82628 h 1008000"/>
              <a:gd name="connsiteX5" fmla="*/ 765717 w 1008000"/>
              <a:gd name="connsiteY5" fmla="*/ 836017 h 1008000"/>
              <a:gd name="connsiteX6" fmla="*/ 772508 w 1008000"/>
              <a:gd name="connsiteY6" fmla="*/ 841197 h 1008000"/>
              <a:gd name="connsiteX7" fmla="*/ 776419 w 1008000"/>
              <a:gd name="connsiteY7" fmla="*/ 844157 h 1008000"/>
              <a:gd name="connsiteX8" fmla="*/ 925586 w 1008000"/>
              <a:gd name="connsiteY8" fmla="*/ 993725 h 1008000"/>
              <a:gd name="connsiteX9" fmla="*/ 1008000 w 1008000"/>
              <a:gd name="connsiteY9" fmla="*/ 959508 h 1008000"/>
              <a:gd name="connsiteX10" fmla="*/ 1008000 w 1008000"/>
              <a:gd name="connsiteY10" fmla="*/ 294640 h 1008000"/>
              <a:gd name="connsiteX11" fmla="*/ 1008000 w 1008000"/>
              <a:gd name="connsiteY11" fmla="*/ 137994 h 1008000"/>
            </a:gdLst>
            <a:rect l="l" t="t" r="r" b="b"/>
            <a:pathLst>
              <a:path w="1008000" h="1008000">
                <a:moveTo>
                  <a:pt x="1008000" y="0"/>
                </a:moveTo>
                <a:lnTo>
                  <a:pt x="870392" y="0"/>
                </a:lnTo>
                <a:lnTo>
                  <a:pt x="713360" y="0"/>
                </a:lnTo>
                <a:lnTo>
                  <a:pt x="48404" y="0"/>
                </a:lnTo>
                <a:cubicBezTo>
                  <a:pt x="5389" y="0"/>
                  <a:pt x="-16207" y="52140"/>
                  <a:pt x="14261" y="82628"/>
                </a:cubicBezTo>
                <a:lnTo>
                  <a:pt x="765717" y="836017"/>
                </a:lnTo>
                <a:cubicBezTo>
                  <a:pt x="767729" y="838052"/>
                  <a:pt x="770016" y="839795"/>
                  <a:pt x="772508" y="841197"/>
                </a:cubicBezTo>
                <a:cubicBezTo>
                  <a:pt x="773944" y="841993"/>
                  <a:pt x="775262" y="842990"/>
                  <a:pt x="776419" y="844157"/>
                </a:cubicBezTo>
                <a:lnTo>
                  <a:pt x="925586" y="993725"/>
                </a:lnTo>
                <a:cubicBezTo>
                  <a:pt x="955995" y="1024227"/>
                  <a:pt x="1008000" y="1002605"/>
                  <a:pt x="1008000" y="959508"/>
                </a:cubicBezTo>
                <a:lnTo>
                  <a:pt x="1008000" y="294640"/>
                </a:lnTo>
                <a:lnTo>
                  <a:pt x="1008000" y="137994"/>
                </a:lnTo>
                <a:close/>
              </a:path>
            </a:pathLst>
          </a:custGeom>
          <a:solidFill>
            <a:schemeClr val="accent1"/>
          </a:solidFill>
          <a:ln w="3584" cap="flat">
            <a:noFill/>
            <a:miter/>
          </a:ln>
          <a:effectLst>
            <a:outerShdw dist="190500" blurRad="317500" dir="8100000" sx="100000" sy="100000" kx="0" ky="0" algn="tr" rotWithShape="0">
              <a:schemeClr val="tx1">
                <a:lumMod val="50000"/>
                <a:lumOff val="50000"/>
                <a:alpha val="30000"/>
              </a:schemeClr>
            </a:outerShdw>
          </a:effectLst>
        </p:spPr>
        <p:txBody>
          <a:bodyPr vert="horz" wrap="square" lIns="91440" tIns="45720" rIns="91440" bIns="45720" rtlCol="0" anchor="ctr"/>
          <a:lstStyle/>
          <a:p>
            <a:pPr algn="l">
              <a:lnSpc>
                <a:spcPct val="110000"/>
              </a:lnSpc>
            </a:pPr>
            <a:endParaRPr kumimoji="1" lang="zh-CN" altLang="en-US"/>
          </a:p>
        </p:txBody>
      </p:sp>
      <p:sp>
        <p:nvSpPr>
          <p:cNvPr id="10" name="标题 1"/>
          <p:cNvSpPr txBox="1"/>
          <p:nvPr/>
        </p:nvSpPr>
        <p:spPr>
          <a:xfrm rot="0" flipH="0" flipV="0">
            <a:off x="855292" y="420464"/>
            <a:ext cx="10567087" cy="432000"/>
          </a:xfrm>
          <a:prstGeom prst="rect">
            <a:avLst/>
          </a:prstGeom>
          <a:noFill/>
          <a:ln>
            <a:noFill/>
          </a:ln>
        </p:spPr>
        <p:txBody>
          <a:bodyPr vert="horz" wrap="square" lIns="0" tIns="0" rIns="0" bIns="0" rtlCol="0" anchor="ctr"/>
          <a:lstStyle/>
          <a:p>
            <a:pPr algn="l">
              <a:lnSpc>
                <a:spcPct val="120000"/>
              </a:lnSpc>
            </a:pPr>
            <a:r>
              <a:rPr kumimoji="1" lang="en-US" altLang="zh-CN" sz="3200">
                <a:ln w="12700">
                  <a:noFill/>
                </a:ln>
                <a:solidFill>
                  <a:srgbClr val="262626">
                    <a:alpha val="100000"/>
                  </a:srgbClr>
                </a:solidFill>
                <a:latin typeface="Source Han Sans CN Bold"/>
                <a:ea typeface="Source Han Sans CN Bold"/>
                <a:cs typeface="Source Han Sans CN Bold"/>
              </a:rPr>
              <a:t>主要金融工具</a:t>
            </a:r>
            <a:endParaRPr kumimoji="1" lang="zh-CN" altLang="en-US"/>
          </a:p>
        </p:txBody>
      </p:sp>
    </p:spTree>
  </p:cSld>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
          <p:cNvPicPr>
            <a:picLocks noChangeAspect="1"/>
          </p:cNvPicPr>
          <p:nvPr/>
        </p:nvPicPr>
        <p:blipFill>
          <a:blip r:embed="rId2">
            <a:alphaModFix amt="70000"/>
          </a:blip>
          <a:srcRect l="0" t="7812" r="0" b="7812"/>
          <a:stretch>
            <a:fillRect/>
          </a:stretch>
        </p:blipFill>
        <p:spPr>
          <a:xfrm rot="0" flipH="0" flipV="0">
            <a:off x="0" y="0"/>
            <a:ext cx="12192000" cy="6858000"/>
          </a:xfrm>
          <a:prstGeom prst="rect">
            <a:avLst/>
          </a:prstGeom>
          <a:noFill/>
          <a:ln>
            <a:noFill/>
          </a:ln>
        </p:spPr>
      </p:pic>
      <p:sp>
        <p:nvSpPr>
          <p:cNvPr id="3" name="标题 1"/>
          <p:cNvSpPr txBox="1"/>
          <p:nvPr/>
        </p:nvSpPr>
        <p:spPr>
          <a:xfrm rot="0" flipH="0" flipV="0">
            <a:off x="-2" y="0"/>
            <a:ext cx="12192000" cy="6858000"/>
          </a:xfrm>
          <a:prstGeom prst="rect">
            <a:avLst/>
          </a:prstGeom>
          <a:solidFill>
            <a:schemeClr val="bg1">
              <a:alpha val="90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4" name="标题 1"/>
          <p:cNvSpPr txBox="1"/>
          <p:nvPr/>
        </p:nvSpPr>
        <p:spPr>
          <a:xfrm rot="0" flipH="0" flipV="0">
            <a:off x="-1" y="103928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5" name="标题 1"/>
          <p:cNvSpPr txBox="1"/>
          <p:nvPr/>
        </p:nvSpPr>
        <p:spPr>
          <a:xfrm rot="0" flipH="0" flipV="0">
            <a:off x="-1" y="1098813"/>
            <a:ext cx="8837295"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6" name="标题 1"/>
          <p:cNvSpPr txBox="1"/>
          <p:nvPr/>
        </p:nvSpPr>
        <p:spPr>
          <a:xfrm rot="0" flipH="0" flipV="0">
            <a:off x="-2" y="633028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7" name="标题 1"/>
          <p:cNvSpPr txBox="1"/>
          <p:nvPr/>
        </p:nvSpPr>
        <p:spPr>
          <a:xfrm rot="0" flipH="0" flipV="0">
            <a:off x="-2" y="6389813"/>
            <a:ext cx="11484000" cy="36000"/>
          </a:xfrm>
          <a:prstGeom prst="rect">
            <a:avLst/>
          </a:prstGeom>
          <a:solidFill>
            <a:schemeClr val="accent1">
              <a:lumMod val="50000"/>
            </a:schemeClr>
          </a:solidFill>
          <a:ln w="12700" cap="sq">
            <a:noFill/>
            <a:miter/>
          </a:ln>
        </p:spPr>
        <p:txBody>
          <a:bodyPr vert="horz" wrap="square" lIns="0" tIns="0" rIns="0" bIns="0" rtlCol="0" anchor="ctr"/>
          <a:lstStyle/>
          <a:p>
            <a:pPr algn="ctr">
              <a:lnSpc>
                <a:spcPct val="110000"/>
              </a:lnSpc>
            </a:pPr>
            <a:endParaRPr kumimoji="1" lang="zh-CN" altLang="en-US"/>
          </a:p>
        </p:txBody>
      </p:sp>
      <p:sp>
        <p:nvSpPr>
          <p:cNvPr id="8" name="标题 1"/>
          <p:cNvSpPr txBox="1"/>
          <p:nvPr/>
        </p:nvSpPr>
        <p:spPr>
          <a:xfrm rot="0" flipH="0" flipV="0">
            <a:off x="7567846" y="1"/>
            <a:ext cx="4624155" cy="2394553"/>
          </a:xfrm>
          <a:custGeom>
            <a:avLst/>
            <a:gdLst>
              <a:gd name="connsiteX0" fmla="*/ 0 w 4624155"/>
              <a:gd name="connsiteY0" fmla="*/ 0 h 2394553"/>
              <a:gd name="connsiteX1" fmla="*/ 4624155 w 4624155"/>
              <a:gd name="connsiteY1" fmla="*/ 0 h 2394553"/>
              <a:gd name="connsiteX2" fmla="*/ 4624155 w 4624155"/>
              <a:gd name="connsiteY2" fmla="*/ 1100944 h 2394553"/>
              <a:gd name="connsiteX3" fmla="*/ 4534501 w 4624155"/>
              <a:gd name="connsiteY3" fmla="*/ 1254559 h 2394553"/>
              <a:gd name="connsiteX4" fmla="*/ 2474729 w 4624155"/>
              <a:gd name="connsiteY4" fmla="*/ 2394553 h 2394553"/>
              <a:gd name="connsiteX5" fmla="*/ 3554 w 4624155"/>
              <a:gd name="connsiteY5" fmla="*/ 73259 h 2394553"/>
            </a:gdLst>
            <a:rect l="l" t="t" r="r" b="b"/>
            <a:pathLst>
              <a:path w="4624155" h="2394553">
                <a:moveTo>
                  <a:pt x="0" y="0"/>
                </a:moveTo>
                <a:lnTo>
                  <a:pt x="4624155" y="0"/>
                </a:lnTo>
                <a:lnTo>
                  <a:pt x="4624155" y="1100944"/>
                </a:lnTo>
                <a:lnTo>
                  <a:pt x="4534501" y="1254559"/>
                </a:lnTo>
                <a:cubicBezTo>
                  <a:pt x="4088108" y="1942350"/>
                  <a:pt x="3332151" y="2394553"/>
                  <a:pt x="2474729" y="2394553"/>
                </a:cubicBezTo>
                <a:cubicBezTo>
                  <a:pt x="1188596" y="2394553"/>
                  <a:pt x="130760" y="1377095"/>
                  <a:pt x="3554" y="73259"/>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9" name="标题 1"/>
          <p:cNvSpPr txBox="1"/>
          <p:nvPr/>
        </p:nvSpPr>
        <p:spPr>
          <a:xfrm rot="0" flipH="0" flipV="0">
            <a:off x="7621066" y="0"/>
            <a:ext cx="4570935" cy="2343426"/>
          </a:xfrm>
          <a:custGeom>
            <a:avLst/>
            <a:gdLst>
              <a:gd name="connsiteX0" fmla="*/ 0 w 4570935"/>
              <a:gd name="connsiteY0" fmla="*/ 0 h 2343426"/>
              <a:gd name="connsiteX1" fmla="*/ 4570935 w 4570935"/>
              <a:gd name="connsiteY1" fmla="*/ 0 h 2343426"/>
              <a:gd name="connsiteX2" fmla="*/ 4570935 w 4570935"/>
              <a:gd name="connsiteY2" fmla="*/ 1007672 h 2343426"/>
              <a:gd name="connsiteX3" fmla="*/ 4566618 w 4570935"/>
              <a:gd name="connsiteY3" fmla="*/ 1017001 h 2343426"/>
              <a:gd name="connsiteX4" fmla="*/ 2425612 w 4570935"/>
              <a:gd name="connsiteY4" fmla="*/ 2343426 h 2343426"/>
              <a:gd name="connsiteX5" fmla="*/ 3300 w 4570935"/>
              <a:gd name="connsiteY5" fmla="*/ 68032 h 2343426"/>
            </a:gdLst>
            <a:rect l="l" t="t" r="r" b="b"/>
            <a:pathLst>
              <a:path w="4570935" h="2343426">
                <a:moveTo>
                  <a:pt x="0" y="0"/>
                </a:moveTo>
                <a:lnTo>
                  <a:pt x="4570935" y="0"/>
                </a:lnTo>
                <a:lnTo>
                  <a:pt x="4570935" y="1007672"/>
                </a:lnTo>
                <a:lnTo>
                  <a:pt x="4566618" y="1017001"/>
                </a:lnTo>
                <a:cubicBezTo>
                  <a:pt x="4154296" y="1807079"/>
                  <a:pt x="3350127" y="2343426"/>
                  <a:pt x="2425612" y="2343426"/>
                </a:cubicBezTo>
                <a:cubicBezTo>
                  <a:pt x="1164910" y="2343426"/>
                  <a:pt x="127991" y="1346087"/>
                  <a:pt x="3300" y="68032"/>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0" name="标题 1"/>
          <p:cNvSpPr txBox="1"/>
          <p:nvPr/>
        </p:nvSpPr>
        <p:spPr>
          <a:xfrm rot="0" flipH="0" flipV="0">
            <a:off x="7567846" y="4463448"/>
            <a:ext cx="4624155" cy="2394552"/>
          </a:xfrm>
          <a:custGeom>
            <a:avLst/>
            <a:gdLst>
              <a:gd name="connsiteX0" fmla="*/ 2474729 w 4624155"/>
              <a:gd name="connsiteY0" fmla="*/ 0 h 2394552"/>
              <a:gd name="connsiteX1" fmla="*/ 4534501 w 4624155"/>
              <a:gd name="connsiteY1" fmla="*/ 1139995 h 2394552"/>
              <a:gd name="connsiteX2" fmla="*/ 4624155 w 4624155"/>
              <a:gd name="connsiteY2" fmla="*/ 1293610 h 2394552"/>
              <a:gd name="connsiteX3" fmla="*/ 4624155 w 4624155"/>
              <a:gd name="connsiteY3" fmla="*/ 2394552 h 2394552"/>
              <a:gd name="connsiteX4" fmla="*/ 0 w 4624155"/>
              <a:gd name="connsiteY4" fmla="*/ 2394552 h 2394552"/>
              <a:gd name="connsiteX5" fmla="*/ 3554 w 4624155"/>
              <a:gd name="connsiteY5" fmla="*/ 2321294 h 2394552"/>
              <a:gd name="connsiteX6" fmla="*/ 2474729 w 4624155"/>
              <a:gd name="connsiteY6" fmla="*/ 0 h 2394552"/>
            </a:gdLst>
            <a:rect l="l" t="t" r="r" b="b"/>
            <a:pathLst>
              <a:path w="4624155" h="2394552">
                <a:moveTo>
                  <a:pt x="2474729" y="0"/>
                </a:moveTo>
                <a:cubicBezTo>
                  <a:pt x="3332151" y="0"/>
                  <a:pt x="4088108" y="452204"/>
                  <a:pt x="4534501" y="1139995"/>
                </a:cubicBezTo>
                <a:lnTo>
                  <a:pt x="4624155" y="1293610"/>
                </a:lnTo>
                <a:lnTo>
                  <a:pt x="4624155" y="2394552"/>
                </a:lnTo>
                <a:lnTo>
                  <a:pt x="0" y="2394552"/>
                </a:lnTo>
                <a:lnTo>
                  <a:pt x="3554" y="2321294"/>
                </a:lnTo>
                <a:cubicBezTo>
                  <a:pt x="130760" y="1017458"/>
                  <a:pt x="1188596" y="0"/>
                  <a:pt x="2474729" y="0"/>
                </a:cubicBezTo>
                <a:close/>
              </a:path>
            </a:pathLst>
          </a:cu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1" name="标题 1"/>
          <p:cNvSpPr txBox="1"/>
          <p:nvPr/>
        </p:nvSpPr>
        <p:spPr>
          <a:xfrm rot="0" flipH="0" flipV="0">
            <a:off x="7616962" y="4514576"/>
            <a:ext cx="4575038" cy="2343425"/>
          </a:xfrm>
          <a:custGeom>
            <a:avLst/>
            <a:gdLst>
              <a:gd name="connsiteX0" fmla="*/ 2425612 w 4575038"/>
              <a:gd name="connsiteY0" fmla="*/ 0 h 2343425"/>
              <a:gd name="connsiteX1" fmla="*/ 4566618 w 4575038"/>
              <a:gd name="connsiteY1" fmla="*/ 1326426 h 2343425"/>
              <a:gd name="connsiteX2" fmla="*/ 4575038 w 4575038"/>
              <a:gd name="connsiteY2" fmla="*/ 1344620 h 2343425"/>
              <a:gd name="connsiteX3" fmla="*/ 4575038 w 4575038"/>
              <a:gd name="connsiteY3" fmla="*/ 2343425 h 2343425"/>
              <a:gd name="connsiteX4" fmla="*/ 0 w 4575038"/>
              <a:gd name="connsiteY4" fmla="*/ 2343425 h 2343425"/>
              <a:gd name="connsiteX5" fmla="*/ 3300 w 4575038"/>
              <a:gd name="connsiteY5" fmla="*/ 2275395 h 2343425"/>
              <a:gd name="connsiteX6" fmla="*/ 2425612 w 4575038"/>
              <a:gd name="connsiteY6" fmla="*/ 0 h 2343425"/>
            </a:gdLst>
            <a:rect l="l" t="t" r="r" b="b"/>
            <a:pathLst>
              <a:path w="4575038" h="2343425">
                <a:moveTo>
                  <a:pt x="2425612" y="0"/>
                </a:moveTo>
                <a:cubicBezTo>
                  <a:pt x="3350127" y="0"/>
                  <a:pt x="4154297" y="536347"/>
                  <a:pt x="4566618" y="1326426"/>
                </a:cubicBezTo>
                <a:lnTo>
                  <a:pt x="4575038" y="1344620"/>
                </a:lnTo>
                <a:lnTo>
                  <a:pt x="4575038" y="2343425"/>
                </a:lnTo>
                <a:lnTo>
                  <a:pt x="0" y="2343425"/>
                </a:lnTo>
                <a:lnTo>
                  <a:pt x="3300" y="2275395"/>
                </a:lnTo>
                <a:cubicBezTo>
                  <a:pt x="127991" y="997339"/>
                  <a:pt x="1164910" y="0"/>
                  <a:pt x="2425612" y="0"/>
                </a:cubicBezTo>
                <a:close/>
              </a:path>
            </a:pathLst>
          </a:custGeom>
          <a:solidFill>
            <a:schemeClr val="accent1">
              <a:lumMod val="50000"/>
            </a:schemeClr>
          </a:solidFill>
          <a:ln w="12700" cap="sq">
            <a:noFill/>
            <a:miter/>
          </a:ln>
          <a:effectLst/>
        </p:spPr>
        <p:txBody>
          <a:bodyPr vert="horz" wrap="square" lIns="91440" tIns="45720" rIns="91440" bIns="45720" rtlCol="0" anchor="ctr"/>
          <a:lstStyle/>
          <a:p>
            <a:pPr algn="ctr">
              <a:lnSpc>
                <a:spcPct val="110000"/>
              </a:lnSpc>
            </a:pPr>
            <a:endParaRPr kumimoji="1" lang="zh-CN" altLang="en-US"/>
          </a:p>
        </p:txBody>
      </p:sp>
      <p:sp>
        <p:nvSpPr>
          <p:cNvPr id="12" name="标题 1"/>
          <p:cNvSpPr txBox="1"/>
          <p:nvPr/>
        </p:nvSpPr>
        <p:spPr>
          <a:xfrm rot="0" flipH="0" flipV="0">
            <a:off x="8080717" y="1463041"/>
            <a:ext cx="3931920" cy="3931920"/>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3" name="标题 1"/>
          <p:cNvSpPr txBox="1"/>
          <p:nvPr/>
        </p:nvSpPr>
        <p:spPr>
          <a:xfrm rot="0" flipH="0" flipV="0">
            <a:off x="7699654" y="6330283"/>
            <a:ext cx="3261600" cy="36000"/>
          </a:xfrm>
          <a:custGeom>
            <a:avLst/>
            <a:gdLst>
              <a:gd name="connsiteX0" fmla="*/ 8892 w 4478362"/>
              <a:gd name="connsiteY0" fmla="*/ 0 h 36000"/>
              <a:gd name="connsiteX1" fmla="*/ 4478362 w 4478362"/>
              <a:gd name="connsiteY1" fmla="*/ 0 h 36000"/>
              <a:gd name="connsiteX2" fmla="*/ 4478362 w 4478362"/>
              <a:gd name="connsiteY2" fmla="*/ 36000 h 36000"/>
              <a:gd name="connsiteX3" fmla="*/ 0 w 4478362"/>
              <a:gd name="connsiteY3" fmla="*/ 36000 h 36000"/>
            </a:gdLst>
            <a:rect l="l" t="t" r="r" b="b"/>
            <a:pathLst>
              <a:path w="4478362" h="36000">
                <a:moveTo>
                  <a:pt x="8892" y="0"/>
                </a:moveTo>
                <a:lnTo>
                  <a:pt x="4478362" y="0"/>
                </a:lnTo>
                <a:lnTo>
                  <a:pt x="4478362"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4" name="标题 1"/>
          <p:cNvSpPr txBox="1"/>
          <p:nvPr/>
        </p:nvSpPr>
        <p:spPr>
          <a:xfrm rot="0" flipH="0" flipV="0">
            <a:off x="7684950" y="6389813"/>
            <a:ext cx="3276000" cy="36000"/>
          </a:xfrm>
          <a:custGeom>
            <a:avLst/>
            <a:gdLst>
              <a:gd name="connsiteX0" fmla="*/ 8893 w 4493067"/>
              <a:gd name="connsiteY0" fmla="*/ 0 h 36000"/>
              <a:gd name="connsiteX1" fmla="*/ 4493067 w 4493067"/>
              <a:gd name="connsiteY1" fmla="*/ 0 h 36000"/>
              <a:gd name="connsiteX2" fmla="*/ 4493067 w 4493067"/>
              <a:gd name="connsiteY2" fmla="*/ 36000 h 36000"/>
              <a:gd name="connsiteX3" fmla="*/ 0 w 4493067"/>
              <a:gd name="connsiteY3" fmla="*/ 36000 h 36000"/>
            </a:gdLst>
            <a:rect l="l" t="t" r="r" b="b"/>
            <a:pathLst>
              <a:path w="4493067" h="36000">
                <a:moveTo>
                  <a:pt x="8893" y="0"/>
                </a:moveTo>
                <a:lnTo>
                  <a:pt x="4493067" y="0"/>
                </a:lnTo>
                <a:lnTo>
                  <a:pt x="4493067" y="36000"/>
                </a:lnTo>
                <a:lnTo>
                  <a:pt x="0" y="36000"/>
                </a:lnTo>
                <a:close/>
              </a:path>
            </a:pathLst>
          </a:custGeom>
          <a:solidFill>
            <a:schemeClr val="bg1"/>
          </a:solidFill>
          <a:ln w="12700" cap="sq">
            <a:noFill/>
            <a:miter/>
          </a:ln>
        </p:spPr>
        <p:txBody>
          <a:bodyPr vert="horz" wrap="square" lIns="0" tIns="0" rIns="0" bIns="0" rtlCol="0" anchor="ctr"/>
          <a:lstStyle/>
          <a:p>
            <a:pPr algn="ctr">
              <a:lnSpc>
                <a:spcPct val="110000"/>
              </a:lnSpc>
            </a:pPr>
            <a:endParaRPr kumimoji="1" lang="zh-CN" altLang="en-US"/>
          </a:p>
        </p:txBody>
      </p:sp>
      <p:sp>
        <p:nvSpPr>
          <p:cNvPr id="15" name="标题 1"/>
          <p:cNvSpPr txBox="1"/>
          <p:nvPr/>
        </p:nvSpPr>
        <p:spPr>
          <a:xfrm rot="0" flipH="0" flipV="0">
            <a:off x="11038209"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16" name="标题 1"/>
          <p:cNvSpPr txBox="1"/>
          <p:nvPr/>
        </p:nvSpPr>
        <p:spPr>
          <a:xfrm rot="0" flipH="0" flipV="0">
            <a:off x="11260870" y="6293430"/>
            <a:ext cx="145706" cy="145706"/>
          </a:xfrm>
          <a:prstGeom prst="ellipse">
            <a:avLst/>
          </a:prstGeom>
          <a:noFill/>
          <a:ln w="12700" cap="sq">
            <a:solidFill>
              <a:schemeClr val="bg1"/>
            </a:solidFill>
            <a:miter/>
          </a:ln>
        </p:spPr>
        <p:txBody>
          <a:bodyPr vert="horz" wrap="square" lIns="91440" tIns="45720" rIns="91440" bIns="45720" rtlCol="0" anchor="ctr"/>
          <a:lstStyle/>
          <a:p>
            <a:pPr algn="ctr">
              <a:lnSpc>
                <a:spcPct val="110000"/>
              </a:lnSpc>
            </a:pPr>
            <a:endParaRPr kumimoji="1" lang="zh-CN" altLang="en-US"/>
          </a:p>
        </p:txBody>
      </p:sp>
      <p:sp>
        <p:nvSpPr>
          <p:cNvPr id="17" name="标题 1"/>
          <p:cNvSpPr txBox="1"/>
          <p:nvPr/>
        </p:nvSpPr>
        <p:spPr>
          <a:xfrm rot="0" flipH="0" flipV="0">
            <a:off x="11481020" y="6293430"/>
            <a:ext cx="145706" cy="145706"/>
          </a:xfrm>
          <a:prstGeom prst="ellipse">
            <a:avLst/>
          </a:prstGeom>
          <a:solidFill>
            <a:schemeClr val="bg1"/>
          </a:solidFill>
          <a:ln w="12700" cap="sq">
            <a:noFill/>
            <a:miter/>
          </a:ln>
        </p:spPr>
        <p:txBody>
          <a:bodyPr vert="horz" wrap="square" lIns="91440" tIns="45720" rIns="91440" bIns="45720" rtlCol="0" anchor="ctr"/>
          <a:lstStyle/>
          <a:p>
            <a:pPr algn="ctr">
              <a:lnSpc>
                <a:spcPct val="110000"/>
              </a:lnSpc>
            </a:pPr>
            <a:endParaRPr kumimoji="1" lang="zh-CN" altLang="en-US"/>
          </a:p>
        </p:txBody>
      </p:sp>
      <p:pic>
        <p:nvPicPr>
          <p:cNvPr id="18" name=""/>
          <p:cNvPicPr>
            <a:picLocks noChangeAspect="1"/>
          </p:cNvPicPr>
          <p:nvPr/>
        </p:nvPicPr>
        <p:blipFill>
          <a:blip r:embed="rId3">
            <a:alphaModFix amt="100000"/>
          </a:blip>
          <a:srcRect l="12349" t="0" r="12349" b="0"/>
          <a:stretch>
            <a:fillRect/>
          </a:stretch>
        </p:blipFill>
        <p:spPr>
          <a:xfrm rot="0" flipH="0" flipV="0">
            <a:off x="8134574" y="1521001"/>
            <a:ext cx="3816000" cy="3815998"/>
          </a:xfrm>
          <a:custGeom>
            <a:avLst/>
            <a:gdLst>
              <a:gd name="connsiteX0" fmla="*/ 1908000 w 3816000"/>
              <a:gd name="connsiteY0" fmla="*/ 0 h 3815998"/>
              <a:gd name="connsiteX1" fmla="*/ 3816000 w 3816000"/>
              <a:gd name="connsiteY1" fmla="*/ 1908000 h 3815998"/>
              <a:gd name="connsiteX2" fmla="*/ 2103082 w 3816000"/>
              <a:gd name="connsiteY2" fmla="*/ 3806149 h 3815998"/>
              <a:gd name="connsiteX3" fmla="*/ 1908041 w 3816000"/>
              <a:gd name="connsiteY3" fmla="*/ 3815998 h 3815998"/>
              <a:gd name="connsiteX4" fmla="*/ 1907959 w 3816000"/>
              <a:gd name="connsiteY4" fmla="*/ 3815998 h 3815998"/>
              <a:gd name="connsiteX5" fmla="*/ 1712918 w 3816000"/>
              <a:gd name="connsiteY5" fmla="*/ 3806149 h 3815998"/>
              <a:gd name="connsiteX6" fmla="*/ 0 w 3816000"/>
              <a:gd name="connsiteY6" fmla="*/ 1908000 h 3815998"/>
              <a:gd name="connsiteX7" fmla="*/ 1908000 w 3816000"/>
              <a:gd name="connsiteY7" fmla="*/ 0 h 3815998"/>
            </a:gdLst>
            <a:rect l="l" t="t" r="r" b="b"/>
            <a:pathLst>
              <a:path w="3816000" h="3815998">
                <a:moveTo>
                  <a:pt x="1908000" y="0"/>
                </a:moveTo>
                <a:cubicBezTo>
                  <a:pt x="2961759" y="0"/>
                  <a:pt x="3816000" y="854241"/>
                  <a:pt x="3816000" y="1908000"/>
                </a:cubicBezTo>
                <a:cubicBezTo>
                  <a:pt x="3816000" y="2895899"/>
                  <a:pt x="3065202" y="3708441"/>
                  <a:pt x="2103082" y="3806149"/>
                </a:cubicBezTo>
                <a:lnTo>
                  <a:pt x="1908041" y="3815998"/>
                </a:lnTo>
                <a:lnTo>
                  <a:pt x="1907959" y="3815998"/>
                </a:lnTo>
                <a:lnTo>
                  <a:pt x="1712918" y="3806149"/>
                </a:lnTo>
                <a:cubicBezTo>
                  <a:pt x="750798" y="3708441"/>
                  <a:pt x="0" y="2895899"/>
                  <a:pt x="0" y="1908000"/>
                </a:cubicBezTo>
                <a:cubicBezTo>
                  <a:pt x="0" y="854241"/>
                  <a:pt x="854241" y="0"/>
                  <a:pt x="1908000" y="0"/>
                </a:cubicBezTo>
                <a:close/>
              </a:path>
            </a:pathLst>
          </a:custGeom>
          <a:noFill/>
          <a:ln>
            <a:noFill/>
          </a:ln>
        </p:spPr>
      </p:pic>
      <p:sp>
        <p:nvSpPr>
          <p:cNvPr id="19" name="标题 1"/>
          <p:cNvSpPr txBox="1"/>
          <p:nvPr/>
        </p:nvSpPr>
        <p:spPr>
          <a:xfrm rot="0" flipH="0" flipV="0">
            <a:off x="836854" y="1860713"/>
            <a:ext cx="1375035" cy="1221642"/>
          </a:xfrm>
          <a:prstGeom prst="rect">
            <a:avLst/>
          </a:prstGeom>
          <a:noFill/>
          <a:ln>
            <a:noFill/>
          </a:ln>
        </p:spPr>
        <p:txBody>
          <a:bodyPr vert="horz" wrap="square" lIns="0" tIns="0" rIns="0" bIns="0" rtlCol="0" anchor="t"/>
          <a:lstStyle/>
          <a:p>
            <a:pPr algn="l">
              <a:lnSpc>
                <a:spcPct val="110000"/>
              </a:lnSpc>
            </a:pPr>
            <a:r>
              <a:rPr kumimoji="1" lang="en-US" altLang="zh-CN" sz="8800">
                <a:ln w="12700">
                  <a:noFill/>
                </a:ln>
                <a:gradFill>
                  <a:gsLst>
                    <a:gs pos="0">
                      <a:srgbClr val="1F4E79">
                        <a:alpha val="100000"/>
                      </a:srgbClr>
                    </a:gs>
                    <a:gs pos="100000">
                      <a:srgbClr val="2E75B6">
                        <a:alpha val="100000"/>
                      </a:srgbClr>
                    </a:gs>
                  </a:gsLst>
                  <a:lin ang="2700000" scaled="0"/>
                </a:gradFill>
                <a:latin typeface="Source Han Sans CN Bold"/>
                <a:ea typeface="Source Han Sans CN Bold"/>
                <a:cs typeface="Source Han Sans CN Bold"/>
              </a:rPr>
              <a:t>03</a:t>
            </a:r>
            <a:endParaRPr kumimoji="1" lang="zh-CN" altLang="en-US"/>
          </a:p>
        </p:txBody>
      </p:sp>
      <p:sp>
        <p:nvSpPr>
          <p:cNvPr id="20" name="标题 1"/>
          <p:cNvSpPr txBox="1"/>
          <p:nvPr/>
        </p:nvSpPr>
        <p:spPr>
          <a:xfrm rot="0" flipH="0" flipV="0">
            <a:off x="876571" y="5399206"/>
            <a:ext cx="3544846" cy="431580"/>
          </a:xfrm>
          <a:prstGeom prst="rect">
            <a:avLst/>
          </a:prstGeom>
          <a:noFill/>
          <a:ln>
            <a:noFill/>
          </a:ln>
        </p:spPr>
        <p:txBody>
          <a:bodyPr vert="horz" wrap="square" lIns="0" tIns="0" rIns="0" bIns="0" rtlCol="0" anchor="t"/>
          <a:lstStyle/>
          <a:p>
            <a:pPr algn="l">
              <a:lnSpc>
                <a:spcPct val="110000"/>
              </a:lnSpc>
            </a:pPr>
            <a:r>
              <a:rPr kumimoji="1" lang="en-US" altLang="zh-CN" sz="2800">
                <a:ln w="12700">
                  <a:noFill/>
                </a:ln>
                <a:solidFill>
                  <a:srgbClr val="5B9BD5">
                    <a:alpha val="25000"/>
                  </a:srgbClr>
                </a:solidFill>
                <a:latin typeface="Source Han Sans CN Bold"/>
                <a:ea typeface="Source Han Sans CN Bold"/>
                <a:cs typeface="Source Han Sans CN Bold"/>
              </a:rPr>
              <a:t>PowerPoint Design</a:t>
            </a:r>
            <a:endParaRPr kumimoji="1" lang="zh-CN" altLang="en-US"/>
          </a:p>
        </p:txBody>
      </p:sp>
      <p:sp>
        <p:nvSpPr>
          <p:cNvPr id="21" name="标题 1"/>
          <p:cNvSpPr txBox="1"/>
          <p:nvPr/>
        </p:nvSpPr>
        <p:spPr>
          <a:xfrm rot="0" flipH="0" flipV="0">
            <a:off x="845683" y="3167615"/>
            <a:ext cx="6762008" cy="2503971"/>
          </a:xfrm>
          <a:prstGeom prst="rect">
            <a:avLst/>
          </a:prstGeom>
          <a:noFill/>
          <a:ln>
            <a:noFill/>
          </a:ln>
        </p:spPr>
        <p:txBody>
          <a:bodyPr vert="horz" wrap="square" lIns="0" tIns="0" rIns="0" bIns="0" rtlCol="0" anchor="t"/>
          <a:lstStyle/>
          <a:p>
            <a:pPr algn="l">
              <a:lnSpc>
                <a:spcPct val="130000"/>
              </a:lnSpc>
            </a:pPr>
            <a:r>
              <a:rPr kumimoji="1" lang="en-US" altLang="zh-CN" sz="5000">
                <a:ln w="12700">
                  <a:noFill/>
                </a:ln>
                <a:solidFill>
                  <a:srgbClr val="000000">
                    <a:alpha val="100000"/>
                  </a:srgbClr>
                </a:solidFill>
                <a:latin typeface="Source Han Sans CN Bold"/>
                <a:ea typeface="Source Han Sans CN Bold"/>
                <a:cs typeface="Source Han Sans CN Bold"/>
              </a:rPr>
              <a:t>金融机构与金融业务</a:t>
            </a:r>
            <a:endParaRPr kumimoji="1" lang="zh-CN" altLang="en-US"/>
          </a:p>
        </p:txBody>
      </p:sp>
      <p:sp>
        <p:nvSpPr>
          <p:cNvPr id="22" name="标题 1"/>
          <p:cNvSpPr txBox="1"/>
          <p:nvPr/>
        </p:nvSpPr>
        <p:spPr>
          <a:xfrm rot="0" flipH="0" flipV="0">
            <a:off x="2362464" y="2405742"/>
            <a:ext cx="45719" cy="540000"/>
          </a:xfrm>
          <a:prstGeom prst="rect">
            <a:avLst/>
          </a:prstGeom>
          <a:solidFill>
            <a:schemeClr val="accent1">
              <a:lumMod val="75000"/>
            </a:schemeClr>
          </a:solidFill>
          <a:ln w="12700" cap="sq">
            <a:noFill/>
            <a:miter/>
          </a:ln>
        </p:spPr>
        <p:txBody>
          <a:bodyPr vert="horz" wrap="square" lIns="91440" tIns="45720" rIns="91440" bIns="45720" rtlCol="0" anchor="ctr"/>
          <a:lstStyle/>
          <a:p>
            <a:pPr algn="ctr">
              <a:lnSpc>
                <a:spcPct val="110000"/>
              </a:lnSpc>
            </a:pPr>
            <a:endParaRPr kumimoji="1" lang="zh-CN" altLang="en-US"/>
          </a:p>
        </p:txBody>
      </p:sp>
      <p:sp>
        <p:nvSpPr>
          <p:cNvPr id="23" name="标题 1"/>
          <p:cNvSpPr txBox="1"/>
          <p:nvPr/>
        </p:nvSpPr>
        <p:spPr>
          <a:xfrm rot="16200000" flipH="0" flipV="1">
            <a:off x="10813567" y="258223"/>
            <a:ext cx="428057" cy="1112899"/>
          </a:xfrm>
          <a:custGeom>
            <a:avLst/>
            <a:gdLst>
              <a:gd name="connsiteX0" fmla="*/ 85630 w 428057"/>
              <a:gd name="connsiteY0" fmla="*/ 42767 h 1112899"/>
              <a:gd name="connsiteX1" fmla="*/ 42767 w 428057"/>
              <a:gd name="connsiteY1" fmla="*/ 0 h 1112899"/>
              <a:gd name="connsiteX2" fmla="*/ 0 w 428057"/>
              <a:gd name="connsiteY2" fmla="*/ 42767 h 1112899"/>
              <a:gd name="connsiteX3" fmla="*/ 42767 w 428057"/>
              <a:gd name="connsiteY3" fmla="*/ 85630 h 1112899"/>
              <a:gd name="connsiteX4" fmla="*/ 85630 w 428057"/>
              <a:gd name="connsiteY4" fmla="*/ 42767 h 1112899"/>
              <a:gd name="connsiteX5" fmla="*/ 85631 w 428057"/>
              <a:gd name="connsiteY5" fmla="*/ 213978 h 1112899"/>
              <a:gd name="connsiteX6" fmla="*/ 42768 w 428057"/>
              <a:gd name="connsiteY6" fmla="*/ 171211 h 1112899"/>
              <a:gd name="connsiteX7" fmla="*/ 1 w 428057"/>
              <a:gd name="connsiteY7" fmla="*/ 213978 h 1112899"/>
              <a:gd name="connsiteX8" fmla="*/ 42768 w 428057"/>
              <a:gd name="connsiteY8" fmla="*/ 256841 h 1112899"/>
              <a:gd name="connsiteX9" fmla="*/ 85631 w 428057"/>
              <a:gd name="connsiteY9" fmla="*/ 213978 h 1112899"/>
              <a:gd name="connsiteX10" fmla="*/ 85632 w 428057"/>
              <a:gd name="connsiteY10" fmla="*/ 385189 h 1112899"/>
              <a:gd name="connsiteX11" fmla="*/ 42769 w 428057"/>
              <a:gd name="connsiteY11" fmla="*/ 342422 h 1112899"/>
              <a:gd name="connsiteX12" fmla="*/ 2 w 428057"/>
              <a:gd name="connsiteY12" fmla="*/ 385189 h 1112899"/>
              <a:gd name="connsiteX13" fmla="*/ 42769 w 428057"/>
              <a:gd name="connsiteY13" fmla="*/ 428052 h 1112899"/>
              <a:gd name="connsiteX14" fmla="*/ 85632 w 428057"/>
              <a:gd name="connsiteY14" fmla="*/ 385189 h 1112899"/>
              <a:gd name="connsiteX15" fmla="*/ 85632 w 428057"/>
              <a:gd name="connsiteY15" fmla="*/ 556401 h 1112899"/>
              <a:gd name="connsiteX16" fmla="*/ 42769 w 428057"/>
              <a:gd name="connsiteY16" fmla="*/ 513634 h 1112899"/>
              <a:gd name="connsiteX17" fmla="*/ 2 w 428057"/>
              <a:gd name="connsiteY17" fmla="*/ 556401 h 1112899"/>
              <a:gd name="connsiteX18" fmla="*/ 42769 w 428057"/>
              <a:gd name="connsiteY18" fmla="*/ 599264 h 1112899"/>
              <a:gd name="connsiteX19" fmla="*/ 85632 w 428057"/>
              <a:gd name="connsiteY19" fmla="*/ 556401 h 1112899"/>
              <a:gd name="connsiteX20" fmla="*/ 85633 w 428057"/>
              <a:gd name="connsiteY20" fmla="*/ 727612 h 1112899"/>
              <a:gd name="connsiteX21" fmla="*/ 42770 w 428057"/>
              <a:gd name="connsiteY21" fmla="*/ 684845 h 1112899"/>
              <a:gd name="connsiteX22" fmla="*/ 3 w 428057"/>
              <a:gd name="connsiteY22" fmla="*/ 727612 h 1112899"/>
              <a:gd name="connsiteX23" fmla="*/ 42770 w 428057"/>
              <a:gd name="connsiteY23" fmla="*/ 770475 h 1112899"/>
              <a:gd name="connsiteX24" fmla="*/ 85633 w 428057"/>
              <a:gd name="connsiteY24" fmla="*/ 727612 h 1112899"/>
              <a:gd name="connsiteX25" fmla="*/ 85633 w 428057"/>
              <a:gd name="connsiteY25" fmla="*/ 903103 h 1112899"/>
              <a:gd name="connsiteX26" fmla="*/ 42770 w 428057"/>
              <a:gd name="connsiteY26" fmla="*/ 860336 h 1112899"/>
              <a:gd name="connsiteX27" fmla="*/ 3 w 428057"/>
              <a:gd name="connsiteY27" fmla="*/ 903103 h 1112899"/>
              <a:gd name="connsiteX28" fmla="*/ 42770 w 428057"/>
              <a:gd name="connsiteY28" fmla="*/ 945966 h 1112899"/>
              <a:gd name="connsiteX29" fmla="*/ 85633 w 428057"/>
              <a:gd name="connsiteY29" fmla="*/ 903103 h 1112899"/>
              <a:gd name="connsiteX30" fmla="*/ 85633 w 428057"/>
              <a:gd name="connsiteY30" fmla="*/ 1070036 h 1112899"/>
              <a:gd name="connsiteX31" fmla="*/ 42770 w 428057"/>
              <a:gd name="connsiteY31" fmla="*/ 1027269 h 1112899"/>
              <a:gd name="connsiteX32" fmla="*/ 3 w 428057"/>
              <a:gd name="connsiteY32" fmla="*/ 1070036 h 1112899"/>
              <a:gd name="connsiteX33" fmla="*/ 42770 w 428057"/>
              <a:gd name="connsiteY33" fmla="*/ 1112899 h 1112899"/>
              <a:gd name="connsiteX34" fmla="*/ 85633 w 428057"/>
              <a:gd name="connsiteY34" fmla="*/ 1070036 h 1112899"/>
              <a:gd name="connsiteX35" fmla="*/ 256841 w 428057"/>
              <a:gd name="connsiteY35" fmla="*/ 42767 h 1112899"/>
              <a:gd name="connsiteX36" fmla="*/ 213978 w 428057"/>
              <a:gd name="connsiteY36" fmla="*/ 0 h 1112899"/>
              <a:gd name="connsiteX37" fmla="*/ 171211 w 428057"/>
              <a:gd name="connsiteY37" fmla="*/ 42767 h 1112899"/>
              <a:gd name="connsiteX38" fmla="*/ 213978 w 428057"/>
              <a:gd name="connsiteY38" fmla="*/ 85630 h 1112899"/>
              <a:gd name="connsiteX39" fmla="*/ 256841 w 428057"/>
              <a:gd name="connsiteY39" fmla="*/ 42767 h 1112899"/>
              <a:gd name="connsiteX40" fmla="*/ 256842 w 428057"/>
              <a:gd name="connsiteY40" fmla="*/ 213978 h 1112899"/>
              <a:gd name="connsiteX41" fmla="*/ 213979 w 428057"/>
              <a:gd name="connsiteY41" fmla="*/ 171211 h 1112899"/>
              <a:gd name="connsiteX42" fmla="*/ 171212 w 428057"/>
              <a:gd name="connsiteY42" fmla="*/ 213978 h 1112899"/>
              <a:gd name="connsiteX43" fmla="*/ 213979 w 428057"/>
              <a:gd name="connsiteY43" fmla="*/ 256841 h 1112899"/>
              <a:gd name="connsiteX44" fmla="*/ 256842 w 428057"/>
              <a:gd name="connsiteY44" fmla="*/ 213978 h 1112899"/>
              <a:gd name="connsiteX45" fmla="*/ 256843 w 428057"/>
              <a:gd name="connsiteY45" fmla="*/ 385189 h 1112899"/>
              <a:gd name="connsiteX46" fmla="*/ 213980 w 428057"/>
              <a:gd name="connsiteY46" fmla="*/ 342422 h 1112899"/>
              <a:gd name="connsiteX47" fmla="*/ 171213 w 428057"/>
              <a:gd name="connsiteY47" fmla="*/ 385189 h 1112899"/>
              <a:gd name="connsiteX48" fmla="*/ 213980 w 428057"/>
              <a:gd name="connsiteY48" fmla="*/ 428052 h 1112899"/>
              <a:gd name="connsiteX49" fmla="*/ 256843 w 428057"/>
              <a:gd name="connsiteY49" fmla="*/ 385189 h 1112899"/>
              <a:gd name="connsiteX50" fmla="*/ 256843 w 428057"/>
              <a:gd name="connsiteY50" fmla="*/ 556401 h 1112899"/>
              <a:gd name="connsiteX51" fmla="*/ 213980 w 428057"/>
              <a:gd name="connsiteY51" fmla="*/ 513634 h 1112899"/>
              <a:gd name="connsiteX52" fmla="*/ 171213 w 428057"/>
              <a:gd name="connsiteY52" fmla="*/ 556401 h 1112899"/>
              <a:gd name="connsiteX53" fmla="*/ 213980 w 428057"/>
              <a:gd name="connsiteY53" fmla="*/ 599264 h 1112899"/>
              <a:gd name="connsiteX54" fmla="*/ 256843 w 428057"/>
              <a:gd name="connsiteY54" fmla="*/ 556401 h 1112899"/>
              <a:gd name="connsiteX55" fmla="*/ 256844 w 428057"/>
              <a:gd name="connsiteY55" fmla="*/ 727611 h 1112899"/>
              <a:gd name="connsiteX56" fmla="*/ 213981 w 428057"/>
              <a:gd name="connsiteY56" fmla="*/ 684844 h 1112899"/>
              <a:gd name="connsiteX57" fmla="*/ 171214 w 428057"/>
              <a:gd name="connsiteY57" fmla="*/ 727611 h 1112899"/>
              <a:gd name="connsiteX58" fmla="*/ 213981 w 428057"/>
              <a:gd name="connsiteY58" fmla="*/ 770474 h 1112899"/>
              <a:gd name="connsiteX59" fmla="*/ 256844 w 428057"/>
              <a:gd name="connsiteY59" fmla="*/ 727611 h 1112899"/>
              <a:gd name="connsiteX60" fmla="*/ 256844 w 428057"/>
              <a:gd name="connsiteY60" fmla="*/ 903102 h 1112899"/>
              <a:gd name="connsiteX61" fmla="*/ 213981 w 428057"/>
              <a:gd name="connsiteY61" fmla="*/ 860335 h 1112899"/>
              <a:gd name="connsiteX62" fmla="*/ 171214 w 428057"/>
              <a:gd name="connsiteY62" fmla="*/ 903102 h 1112899"/>
              <a:gd name="connsiteX63" fmla="*/ 213981 w 428057"/>
              <a:gd name="connsiteY63" fmla="*/ 945965 h 1112899"/>
              <a:gd name="connsiteX64" fmla="*/ 256844 w 428057"/>
              <a:gd name="connsiteY64" fmla="*/ 903102 h 1112899"/>
              <a:gd name="connsiteX65" fmla="*/ 256844 w 428057"/>
              <a:gd name="connsiteY65" fmla="*/ 1070035 h 1112899"/>
              <a:gd name="connsiteX66" fmla="*/ 213981 w 428057"/>
              <a:gd name="connsiteY66" fmla="*/ 1027268 h 1112899"/>
              <a:gd name="connsiteX67" fmla="*/ 171214 w 428057"/>
              <a:gd name="connsiteY67" fmla="*/ 1070035 h 1112899"/>
              <a:gd name="connsiteX68" fmla="*/ 213981 w 428057"/>
              <a:gd name="connsiteY68" fmla="*/ 1112898 h 1112899"/>
              <a:gd name="connsiteX69" fmla="*/ 256844 w 428057"/>
              <a:gd name="connsiteY69" fmla="*/ 1070035 h 1112899"/>
              <a:gd name="connsiteX70" fmla="*/ 428054 w 428057"/>
              <a:gd name="connsiteY70" fmla="*/ 42767 h 1112899"/>
              <a:gd name="connsiteX71" fmla="*/ 385191 w 428057"/>
              <a:gd name="connsiteY71" fmla="*/ 0 h 1112899"/>
              <a:gd name="connsiteX72" fmla="*/ 342424 w 428057"/>
              <a:gd name="connsiteY72" fmla="*/ 42767 h 1112899"/>
              <a:gd name="connsiteX73" fmla="*/ 385191 w 428057"/>
              <a:gd name="connsiteY73" fmla="*/ 85630 h 1112899"/>
              <a:gd name="connsiteX74" fmla="*/ 428054 w 428057"/>
              <a:gd name="connsiteY74" fmla="*/ 42767 h 1112899"/>
              <a:gd name="connsiteX75" fmla="*/ 428055 w 428057"/>
              <a:gd name="connsiteY75" fmla="*/ 213978 h 1112899"/>
              <a:gd name="connsiteX76" fmla="*/ 385192 w 428057"/>
              <a:gd name="connsiteY76" fmla="*/ 171211 h 1112899"/>
              <a:gd name="connsiteX77" fmla="*/ 342425 w 428057"/>
              <a:gd name="connsiteY77" fmla="*/ 213978 h 1112899"/>
              <a:gd name="connsiteX78" fmla="*/ 385192 w 428057"/>
              <a:gd name="connsiteY78" fmla="*/ 256841 h 1112899"/>
              <a:gd name="connsiteX79" fmla="*/ 428055 w 428057"/>
              <a:gd name="connsiteY79" fmla="*/ 213978 h 1112899"/>
              <a:gd name="connsiteX80" fmla="*/ 428055 w 428057"/>
              <a:gd name="connsiteY80" fmla="*/ 385189 h 1112899"/>
              <a:gd name="connsiteX81" fmla="*/ 385192 w 428057"/>
              <a:gd name="connsiteY81" fmla="*/ 342422 h 1112899"/>
              <a:gd name="connsiteX82" fmla="*/ 342425 w 428057"/>
              <a:gd name="connsiteY82" fmla="*/ 385189 h 1112899"/>
              <a:gd name="connsiteX83" fmla="*/ 385192 w 428057"/>
              <a:gd name="connsiteY83" fmla="*/ 428052 h 1112899"/>
              <a:gd name="connsiteX84" fmla="*/ 428055 w 428057"/>
              <a:gd name="connsiteY84" fmla="*/ 385189 h 1112899"/>
              <a:gd name="connsiteX85" fmla="*/ 428055 w 428057"/>
              <a:gd name="connsiteY85" fmla="*/ 556401 h 1112899"/>
              <a:gd name="connsiteX86" fmla="*/ 385192 w 428057"/>
              <a:gd name="connsiteY86" fmla="*/ 513634 h 1112899"/>
              <a:gd name="connsiteX87" fmla="*/ 342425 w 428057"/>
              <a:gd name="connsiteY87" fmla="*/ 556401 h 1112899"/>
              <a:gd name="connsiteX88" fmla="*/ 385192 w 428057"/>
              <a:gd name="connsiteY88" fmla="*/ 599264 h 1112899"/>
              <a:gd name="connsiteX89" fmla="*/ 428055 w 428057"/>
              <a:gd name="connsiteY89" fmla="*/ 556401 h 1112899"/>
              <a:gd name="connsiteX90" fmla="*/ 428057 w 428057"/>
              <a:gd name="connsiteY90" fmla="*/ 727611 h 1112899"/>
              <a:gd name="connsiteX91" fmla="*/ 385194 w 428057"/>
              <a:gd name="connsiteY91" fmla="*/ 684844 h 1112899"/>
              <a:gd name="connsiteX92" fmla="*/ 342427 w 428057"/>
              <a:gd name="connsiteY92" fmla="*/ 727611 h 1112899"/>
              <a:gd name="connsiteX93" fmla="*/ 385194 w 428057"/>
              <a:gd name="connsiteY93" fmla="*/ 770474 h 1112899"/>
              <a:gd name="connsiteX94" fmla="*/ 428057 w 428057"/>
              <a:gd name="connsiteY94" fmla="*/ 727611 h 1112899"/>
              <a:gd name="connsiteX95" fmla="*/ 428057 w 428057"/>
              <a:gd name="connsiteY95" fmla="*/ 903102 h 1112899"/>
              <a:gd name="connsiteX96" fmla="*/ 385194 w 428057"/>
              <a:gd name="connsiteY96" fmla="*/ 860335 h 1112899"/>
              <a:gd name="connsiteX97" fmla="*/ 342427 w 428057"/>
              <a:gd name="connsiteY97" fmla="*/ 903102 h 1112899"/>
              <a:gd name="connsiteX98" fmla="*/ 385194 w 428057"/>
              <a:gd name="connsiteY98" fmla="*/ 945965 h 1112899"/>
              <a:gd name="connsiteX99" fmla="*/ 428057 w 428057"/>
              <a:gd name="connsiteY99" fmla="*/ 903102 h 1112899"/>
              <a:gd name="connsiteX100" fmla="*/ 428057 w 428057"/>
              <a:gd name="connsiteY100" fmla="*/ 1070035 h 1112899"/>
              <a:gd name="connsiteX101" fmla="*/ 385194 w 428057"/>
              <a:gd name="connsiteY101" fmla="*/ 1027268 h 1112899"/>
              <a:gd name="connsiteX102" fmla="*/ 342427 w 428057"/>
              <a:gd name="connsiteY102" fmla="*/ 1070035 h 1112899"/>
              <a:gd name="connsiteX103" fmla="*/ 385194 w 428057"/>
              <a:gd name="connsiteY103" fmla="*/ 1112898 h 1112899"/>
              <a:gd name="connsiteX104" fmla="*/ 428057 w 428057"/>
              <a:gd name="connsiteY104" fmla="*/ 1070035 h 1112899"/>
            </a:gdLst>
            <a:rect l="l" t="t" r="r" b="b"/>
            <a:pathLst>
              <a:path w="428057" h="1112899">
                <a:moveTo>
                  <a:pt x="85630" y="42767"/>
                </a:moveTo>
                <a:cubicBezTo>
                  <a:pt x="85630" y="19145"/>
                  <a:pt x="66389" y="0"/>
                  <a:pt x="42767" y="0"/>
                </a:cubicBezTo>
                <a:cubicBezTo>
                  <a:pt x="19145" y="0"/>
                  <a:pt x="0" y="19145"/>
                  <a:pt x="0" y="42767"/>
                </a:cubicBezTo>
                <a:cubicBezTo>
                  <a:pt x="0" y="66485"/>
                  <a:pt x="19050" y="85630"/>
                  <a:pt x="42767" y="85630"/>
                </a:cubicBezTo>
                <a:cubicBezTo>
                  <a:pt x="66485" y="85630"/>
                  <a:pt x="85630" y="66389"/>
                  <a:pt x="85630" y="42767"/>
                </a:cubicBezTo>
                <a:close/>
                <a:moveTo>
                  <a:pt x="85631" y="213978"/>
                </a:moveTo>
                <a:cubicBezTo>
                  <a:pt x="85631" y="190356"/>
                  <a:pt x="66390" y="171211"/>
                  <a:pt x="42768" y="171211"/>
                </a:cubicBezTo>
                <a:cubicBezTo>
                  <a:pt x="19146" y="171211"/>
                  <a:pt x="1" y="190356"/>
                  <a:pt x="1" y="213978"/>
                </a:cubicBezTo>
                <a:cubicBezTo>
                  <a:pt x="1" y="237696"/>
                  <a:pt x="19051" y="256841"/>
                  <a:pt x="42768" y="256841"/>
                </a:cubicBezTo>
                <a:cubicBezTo>
                  <a:pt x="66486" y="256841"/>
                  <a:pt x="85631" y="237600"/>
                  <a:pt x="85631" y="213978"/>
                </a:cubicBezTo>
                <a:close/>
                <a:moveTo>
                  <a:pt x="85632" y="385189"/>
                </a:moveTo>
                <a:cubicBezTo>
                  <a:pt x="85632" y="361567"/>
                  <a:pt x="66391" y="342422"/>
                  <a:pt x="42769" y="342422"/>
                </a:cubicBezTo>
                <a:cubicBezTo>
                  <a:pt x="19147" y="342422"/>
                  <a:pt x="2" y="361567"/>
                  <a:pt x="2" y="385189"/>
                </a:cubicBezTo>
                <a:cubicBezTo>
                  <a:pt x="2" y="408907"/>
                  <a:pt x="19052" y="428052"/>
                  <a:pt x="42769" y="428052"/>
                </a:cubicBezTo>
                <a:cubicBezTo>
                  <a:pt x="66487" y="428052"/>
                  <a:pt x="85632" y="408811"/>
                  <a:pt x="85632" y="385189"/>
                </a:cubicBezTo>
                <a:close/>
                <a:moveTo>
                  <a:pt x="85632" y="556401"/>
                </a:moveTo>
                <a:cubicBezTo>
                  <a:pt x="85632" y="532779"/>
                  <a:pt x="66391" y="513634"/>
                  <a:pt x="42769" y="513634"/>
                </a:cubicBezTo>
                <a:cubicBezTo>
                  <a:pt x="19147" y="513634"/>
                  <a:pt x="2" y="532779"/>
                  <a:pt x="2" y="556401"/>
                </a:cubicBezTo>
                <a:cubicBezTo>
                  <a:pt x="2" y="580119"/>
                  <a:pt x="19052" y="599264"/>
                  <a:pt x="42769" y="599264"/>
                </a:cubicBezTo>
                <a:cubicBezTo>
                  <a:pt x="66487" y="599264"/>
                  <a:pt x="85632" y="580023"/>
                  <a:pt x="85632" y="556401"/>
                </a:cubicBezTo>
                <a:close/>
                <a:moveTo>
                  <a:pt x="85633" y="727612"/>
                </a:moveTo>
                <a:cubicBezTo>
                  <a:pt x="85633" y="703990"/>
                  <a:pt x="66392" y="684845"/>
                  <a:pt x="42770" y="684845"/>
                </a:cubicBezTo>
                <a:cubicBezTo>
                  <a:pt x="19148" y="684845"/>
                  <a:pt x="3" y="703990"/>
                  <a:pt x="3" y="727612"/>
                </a:cubicBezTo>
                <a:cubicBezTo>
                  <a:pt x="3" y="751330"/>
                  <a:pt x="19053" y="770475"/>
                  <a:pt x="42770" y="770475"/>
                </a:cubicBezTo>
                <a:cubicBezTo>
                  <a:pt x="66488" y="770475"/>
                  <a:pt x="85633" y="751234"/>
                  <a:pt x="85633" y="727612"/>
                </a:cubicBezTo>
                <a:close/>
                <a:moveTo>
                  <a:pt x="85633" y="903103"/>
                </a:moveTo>
                <a:cubicBezTo>
                  <a:pt x="85633" y="879481"/>
                  <a:pt x="66392" y="860336"/>
                  <a:pt x="42770" y="860336"/>
                </a:cubicBezTo>
                <a:cubicBezTo>
                  <a:pt x="19148" y="860336"/>
                  <a:pt x="3" y="879481"/>
                  <a:pt x="3" y="903103"/>
                </a:cubicBezTo>
                <a:cubicBezTo>
                  <a:pt x="3" y="926821"/>
                  <a:pt x="19053" y="945966"/>
                  <a:pt x="42770" y="945966"/>
                </a:cubicBezTo>
                <a:cubicBezTo>
                  <a:pt x="66488" y="945966"/>
                  <a:pt x="85633" y="926725"/>
                  <a:pt x="85633" y="903103"/>
                </a:cubicBezTo>
                <a:close/>
                <a:moveTo>
                  <a:pt x="85633" y="1070036"/>
                </a:moveTo>
                <a:cubicBezTo>
                  <a:pt x="85633" y="1046414"/>
                  <a:pt x="66392" y="1027269"/>
                  <a:pt x="42770" y="1027269"/>
                </a:cubicBezTo>
                <a:cubicBezTo>
                  <a:pt x="19148" y="1027269"/>
                  <a:pt x="3" y="1046414"/>
                  <a:pt x="3" y="1070036"/>
                </a:cubicBezTo>
                <a:cubicBezTo>
                  <a:pt x="3" y="1093754"/>
                  <a:pt x="19053" y="1112899"/>
                  <a:pt x="42770" y="1112899"/>
                </a:cubicBezTo>
                <a:cubicBezTo>
                  <a:pt x="66488" y="1112899"/>
                  <a:pt x="85633" y="1093658"/>
                  <a:pt x="85633" y="1070036"/>
                </a:cubicBezTo>
                <a:close/>
                <a:moveTo>
                  <a:pt x="256841" y="42767"/>
                </a:moveTo>
                <a:cubicBezTo>
                  <a:pt x="256841" y="19145"/>
                  <a:pt x="237600" y="0"/>
                  <a:pt x="213978" y="0"/>
                </a:cubicBezTo>
                <a:cubicBezTo>
                  <a:pt x="190356" y="0"/>
                  <a:pt x="171211" y="19145"/>
                  <a:pt x="171211" y="42767"/>
                </a:cubicBezTo>
                <a:cubicBezTo>
                  <a:pt x="171211" y="66485"/>
                  <a:pt x="190261" y="85630"/>
                  <a:pt x="213978" y="85630"/>
                </a:cubicBezTo>
                <a:cubicBezTo>
                  <a:pt x="237696" y="85630"/>
                  <a:pt x="256841" y="66389"/>
                  <a:pt x="256841" y="42767"/>
                </a:cubicBezTo>
                <a:close/>
                <a:moveTo>
                  <a:pt x="256842" y="213978"/>
                </a:moveTo>
                <a:cubicBezTo>
                  <a:pt x="256842" y="190356"/>
                  <a:pt x="237601" y="171211"/>
                  <a:pt x="213979" y="171211"/>
                </a:cubicBezTo>
                <a:cubicBezTo>
                  <a:pt x="190357" y="171211"/>
                  <a:pt x="171212" y="190356"/>
                  <a:pt x="171212" y="213978"/>
                </a:cubicBezTo>
                <a:cubicBezTo>
                  <a:pt x="171212" y="237696"/>
                  <a:pt x="190262" y="256841"/>
                  <a:pt x="213979" y="256841"/>
                </a:cubicBezTo>
                <a:cubicBezTo>
                  <a:pt x="237697" y="256841"/>
                  <a:pt x="256842" y="237600"/>
                  <a:pt x="256842" y="213978"/>
                </a:cubicBezTo>
                <a:close/>
                <a:moveTo>
                  <a:pt x="256843" y="385189"/>
                </a:moveTo>
                <a:cubicBezTo>
                  <a:pt x="256843" y="361567"/>
                  <a:pt x="237602" y="342422"/>
                  <a:pt x="213980" y="342422"/>
                </a:cubicBezTo>
                <a:cubicBezTo>
                  <a:pt x="190358" y="342422"/>
                  <a:pt x="171213" y="361567"/>
                  <a:pt x="171213" y="385189"/>
                </a:cubicBezTo>
                <a:cubicBezTo>
                  <a:pt x="171213" y="408907"/>
                  <a:pt x="190263" y="428052"/>
                  <a:pt x="213980" y="428052"/>
                </a:cubicBezTo>
                <a:cubicBezTo>
                  <a:pt x="237698" y="428052"/>
                  <a:pt x="256843" y="408811"/>
                  <a:pt x="256843" y="385189"/>
                </a:cubicBezTo>
                <a:close/>
                <a:moveTo>
                  <a:pt x="256843" y="556401"/>
                </a:moveTo>
                <a:cubicBezTo>
                  <a:pt x="256843" y="532779"/>
                  <a:pt x="237602" y="513634"/>
                  <a:pt x="213980" y="513634"/>
                </a:cubicBezTo>
                <a:cubicBezTo>
                  <a:pt x="190358" y="513634"/>
                  <a:pt x="171213" y="532779"/>
                  <a:pt x="171213" y="556401"/>
                </a:cubicBezTo>
                <a:cubicBezTo>
                  <a:pt x="171213" y="580119"/>
                  <a:pt x="190263" y="599264"/>
                  <a:pt x="213980" y="599264"/>
                </a:cubicBezTo>
                <a:cubicBezTo>
                  <a:pt x="237698" y="599264"/>
                  <a:pt x="256843" y="580023"/>
                  <a:pt x="256843" y="556401"/>
                </a:cubicBezTo>
                <a:close/>
                <a:moveTo>
                  <a:pt x="256844" y="727611"/>
                </a:moveTo>
                <a:cubicBezTo>
                  <a:pt x="256844" y="703989"/>
                  <a:pt x="237603" y="684844"/>
                  <a:pt x="213981" y="684844"/>
                </a:cubicBezTo>
                <a:cubicBezTo>
                  <a:pt x="190359" y="684844"/>
                  <a:pt x="171214" y="703989"/>
                  <a:pt x="171214" y="727611"/>
                </a:cubicBezTo>
                <a:cubicBezTo>
                  <a:pt x="171214" y="751329"/>
                  <a:pt x="190264" y="770474"/>
                  <a:pt x="213981" y="770474"/>
                </a:cubicBezTo>
                <a:cubicBezTo>
                  <a:pt x="237699" y="770474"/>
                  <a:pt x="256844" y="751233"/>
                  <a:pt x="256844" y="727611"/>
                </a:cubicBezTo>
                <a:close/>
                <a:moveTo>
                  <a:pt x="256844" y="903102"/>
                </a:moveTo>
                <a:cubicBezTo>
                  <a:pt x="256844" y="879480"/>
                  <a:pt x="237603" y="860335"/>
                  <a:pt x="213981" y="860335"/>
                </a:cubicBezTo>
                <a:cubicBezTo>
                  <a:pt x="190359" y="860335"/>
                  <a:pt x="171214" y="879480"/>
                  <a:pt x="171214" y="903102"/>
                </a:cubicBezTo>
                <a:cubicBezTo>
                  <a:pt x="171214" y="926820"/>
                  <a:pt x="190264" y="945965"/>
                  <a:pt x="213981" y="945965"/>
                </a:cubicBezTo>
                <a:cubicBezTo>
                  <a:pt x="237699" y="945965"/>
                  <a:pt x="256844" y="926724"/>
                  <a:pt x="256844" y="903102"/>
                </a:cubicBezTo>
                <a:close/>
                <a:moveTo>
                  <a:pt x="256844" y="1070035"/>
                </a:moveTo>
                <a:cubicBezTo>
                  <a:pt x="256844" y="1046413"/>
                  <a:pt x="237603" y="1027268"/>
                  <a:pt x="213981" y="1027268"/>
                </a:cubicBezTo>
                <a:cubicBezTo>
                  <a:pt x="190359" y="1027268"/>
                  <a:pt x="171214" y="1046413"/>
                  <a:pt x="171214" y="1070035"/>
                </a:cubicBezTo>
                <a:cubicBezTo>
                  <a:pt x="171214" y="1093753"/>
                  <a:pt x="190264" y="1112898"/>
                  <a:pt x="213981" y="1112898"/>
                </a:cubicBezTo>
                <a:cubicBezTo>
                  <a:pt x="237699" y="1112898"/>
                  <a:pt x="256844" y="1093657"/>
                  <a:pt x="256844" y="1070035"/>
                </a:cubicBezTo>
                <a:close/>
                <a:moveTo>
                  <a:pt x="428054" y="42767"/>
                </a:moveTo>
                <a:cubicBezTo>
                  <a:pt x="428054" y="19145"/>
                  <a:pt x="408813" y="0"/>
                  <a:pt x="385191" y="0"/>
                </a:cubicBezTo>
                <a:cubicBezTo>
                  <a:pt x="361569" y="0"/>
                  <a:pt x="342424" y="19145"/>
                  <a:pt x="342424" y="42767"/>
                </a:cubicBezTo>
                <a:cubicBezTo>
                  <a:pt x="342424" y="66485"/>
                  <a:pt x="361474" y="85630"/>
                  <a:pt x="385191" y="85630"/>
                </a:cubicBezTo>
                <a:cubicBezTo>
                  <a:pt x="408909" y="85630"/>
                  <a:pt x="428054" y="66389"/>
                  <a:pt x="428054" y="42767"/>
                </a:cubicBezTo>
                <a:close/>
                <a:moveTo>
                  <a:pt x="428055" y="213978"/>
                </a:moveTo>
                <a:cubicBezTo>
                  <a:pt x="428055" y="190356"/>
                  <a:pt x="408814" y="171211"/>
                  <a:pt x="385192" y="171211"/>
                </a:cubicBezTo>
                <a:cubicBezTo>
                  <a:pt x="361570" y="171211"/>
                  <a:pt x="342425" y="190356"/>
                  <a:pt x="342425" y="213978"/>
                </a:cubicBezTo>
                <a:cubicBezTo>
                  <a:pt x="342425" y="237696"/>
                  <a:pt x="361475" y="256841"/>
                  <a:pt x="385192" y="256841"/>
                </a:cubicBezTo>
                <a:cubicBezTo>
                  <a:pt x="408910" y="256841"/>
                  <a:pt x="428055" y="237600"/>
                  <a:pt x="428055" y="213978"/>
                </a:cubicBezTo>
                <a:close/>
                <a:moveTo>
                  <a:pt x="428055" y="385189"/>
                </a:moveTo>
                <a:cubicBezTo>
                  <a:pt x="428055" y="361567"/>
                  <a:pt x="408814" y="342422"/>
                  <a:pt x="385192" y="342422"/>
                </a:cubicBezTo>
                <a:cubicBezTo>
                  <a:pt x="361570" y="342422"/>
                  <a:pt x="342425" y="361567"/>
                  <a:pt x="342425" y="385189"/>
                </a:cubicBezTo>
                <a:cubicBezTo>
                  <a:pt x="342425" y="408907"/>
                  <a:pt x="361475" y="428052"/>
                  <a:pt x="385192" y="428052"/>
                </a:cubicBezTo>
                <a:cubicBezTo>
                  <a:pt x="408910" y="428052"/>
                  <a:pt x="428055" y="408811"/>
                  <a:pt x="428055" y="385189"/>
                </a:cubicBezTo>
                <a:close/>
                <a:moveTo>
                  <a:pt x="428055" y="556401"/>
                </a:moveTo>
                <a:cubicBezTo>
                  <a:pt x="428055" y="532779"/>
                  <a:pt x="408814" y="513634"/>
                  <a:pt x="385192" y="513634"/>
                </a:cubicBezTo>
                <a:cubicBezTo>
                  <a:pt x="361570" y="513634"/>
                  <a:pt x="342425" y="532779"/>
                  <a:pt x="342425" y="556401"/>
                </a:cubicBezTo>
                <a:cubicBezTo>
                  <a:pt x="342425" y="580119"/>
                  <a:pt x="361475" y="599264"/>
                  <a:pt x="385192" y="599264"/>
                </a:cubicBezTo>
                <a:cubicBezTo>
                  <a:pt x="408910" y="599264"/>
                  <a:pt x="428055" y="580023"/>
                  <a:pt x="428055" y="556401"/>
                </a:cubicBezTo>
                <a:close/>
                <a:moveTo>
                  <a:pt x="428057" y="727611"/>
                </a:moveTo>
                <a:cubicBezTo>
                  <a:pt x="428057" y="703989"/>
                  <a:pt x="408816" y="684844"/>
                  <a:pt x="385194" y="684844"/>
                </a:cubicBezTo>
                <a:cubicBezTo>
                  <a:pt x="361572" y="684844"/>
                  <a:pt x="342427" y="703989"/>
                  <a:pt x="342427" y="727611"/>
                </a:cubicBezTo>
                <a:cubicBezTo>
                  <a:pt x="342427" y="751329"/>
                  <a:pt x="361477" y="770474"/>
                  <a:pt x="385194" y="770474"/>
                </a:cubicBezTo>
                <a:cubicBezTo>
                  <a:pt x="408912" y="770474"/>
                  <a:pt x="428057" y="751233"/>
                  <a:pt x="428057" y="727611"/>
                </a:cubicBezTo>
                <a:close/>
                <a:moveTo>
                  <a:pt x="428057" y="903102"/>
                </a:moveTo>
                <a:cubicBezTo>
                  <a:pt x="428057" y="879480"/>
                  <a:pt x="408816" y="860335"/>
                  <a:pt x="385194" y="860335"/>
                </a:cubicBezTo>
                <a:cubicBezTo>
                  <a:pt x="361572" y="860335"/>
                  <a:pt x="342427" y="879480"/>
                  <a:pt x="342427" y="903102"/>
                </a:cubicBezTo>
                <a:cubicBezTo>
                  <a:pt x="342427" y="926820"/>
                  <a:pt x="361477" y="945965"/>
                  <a:pt x="385194" y="945965"/>
                </a:cubicBezTo>
                <a:cubicBezTo>
                  <a:pt x="408912" y="945965"/>
                  <a:pt x="428057" y="926724"/>
                  <a:pt x="428057" y="903102"/>
                </a:cubicBezTo>
                <a:close/>
                <a:moveTo>
                  <a:pt x="428057" y="1070035"/>
                </a:moveTo>
                <a:cubicBezTo>
                  <a:pt x="428057" y="1046413"/>
                  <a:pt x="408816" y="1027268"/>
                  <a:pt x="385194" y="1027268"/>
                </a:cubicBezTo>
                <a:cubicBezTo>
                  <a:pt x="361572" y="1027268"/>
                  <a:pt x="342427" y="1046413"/>
                  <a:pt x="342427" y="1070035"/>
                </a:cubicBezTo>
                <a:cubicBezTo>
                  <a:pt x="342427" y="1093753"/>
                  <a:pt x="361477" y="1112898"/>
                  <a:pt x="385194" y="1112898"/>
                </a:cubicBezTo>
                <a:cubicBezTo>
                  <a:pt x="408912" y="1112898"/>
                  <a:pt x="428057" y="1093657"/>
                  <a:pt x="428057" y="1070035"/>
                </a:cubicBezTo>
                <a:close/>
              </a:path>
            </a:pathLst>
          </a:custGeom>
          <a:gradFill>
            <a:gsLst>
              <a:gs pos="0">
                <a:schemeClr val="accent1">
                  <a:lumMod val="75000"/>
                  <a:alpha val="78000"/>
                </a:schemeClr>
              </a:gs>
              <a:gs pos="100000">
                <a:schemeClr val="bg1">
                  <a:alpha val="42000"/>
                </a:schemeClr>
              </a:gs>
            </a:gsLst>
            <a:lin ang="16200000" scaled="0"/>
          </a:gradFill>
          <a:ln>
            <a:noFill/>
          </a:ln>
        </p:spPr>
        <p:txBody>
          <a:bodyPr vert="horz" wrap="square" lIns="0" tIns="0" rIns="0" bIns="0" rtlCol="0" anchor="ctr"/>
          <a:lstStyle/>
          <a:p>
            <a:pPr algn="l">
              <a:lnSpc>
                <a:spcPct val="110000"/>
              </a:lnSpc>
            </a:pPr>
            <a:endParaRPr kumimoji="1" lang="zh-CN" altLang="en-US"/>
          </a:p>
        </p:txBody>
      </p:sp>
      <p:sp>
        <p:nvSpPr>
          <p:cNvPr id="24" name="标题 1"/>
          <p:cNvSpPr txBox="1"/>
          <p:nvPr/>
        </p:nvSpPr>
        <p:spPr>
          <a:xfrm rot="0" flipH="0" flipV="0">
            <a:off x="2636381" y="2445434"/>
            <a:ext cx="1239520" cy="501262"/>
          </a:xfrm>
          <a:prstGeom prst="roundRect">
            <a:avLst>
              <a:gd name="adj" fmla="val 50000"/>
            </a:avLst>
          </a:prstGeom>
          <a:solidFill>
            <a:schemeClr val="accent1">
              <a:lumMod val="50000"/>
            </a:schemeClr>
          </a:solidFill>
          <a:ln w="12700" cap="sq">
            <a:noFill/>
            <a:miter/>
          </a:ln>
          <a:effectLst>
            <a:outerShdw dist="0" blurRad="127000" dir="0" sx="100000" sy="100000" kx="0" ky="0" algn="ctr" rotWithShape="0">
              <a:schemeClr val="accent1">
                <a:lumMod val="50000"/>
                <a:alpha val="40000"/>
              </a:schemeClr>
            </a:outerShdw>
          </a:effectLst>
        </p:spPr>
        <p:txBody>
          <a:bodyPr vert="horz" wrap="square" lIns="91440" tIns="45720" rIns="91440" bIns="45720" rtlCol="0" anchor="ctr"/>
          <a:lstStyle/>
          <a:p>
            <a:pPr algn="ctr">
              <a:lnSpc>
                <a:spcPct val="110000"/>
              </a:lnSpc>
            </a:pPr>
            <a:endParaRPr kumimoji="1" lang="zh-CN" altLang="en-US"/>
          </a:p>
        </p:txBody>
      </p:sp>
      <p:sp>
        <p:nvSpPr>
          <p:cNvPr id="25" name="标题 1"/>
          <p:cNvSpPr txBox="1"/>
          <p:nvPr/>
        </p:nvSpPr>
        <p:spPr>
          <a:xfrm rot="0" flipH="0" flipV="0">
            <a:off x="2865205" y="2525427"/>
            <a:ext cx="820486" cy="331128"/>
          </a:xfrm>
          <a:prstGeom prst="rect">
            <a:avLst/>
          </a:prstGeom>
          <a:noFill/>
          <a:ln>
            <a:noFill/>
          </a:ln>
        </p:spPr>
        <p:txBody>
          <a:bodyPr vert="horz" wrap="square" lIns="0" tIns="0" rIns="0" bIns="0" rtlCol="0" anchor="t"/>
          <a:lstStyle/>
          <a:p>
            <a:pPr algn="l">
              <a:lnSpc>
                <a:spcPct val="110000"/>
              </a:lnSpc>
            </a:pPr>
            <a:r>
              <a:rPr kumimoji="1" lang="en-US" altLang="zh-CN" sz="2400">
                <a:ln w="12700">
                  <a:noFill/>
                </a:ln>
                <a:solidFill>
                  <a:srgbClr val="FFFFFF">
                    <a:alpha val="100000"/>
                  </a:srgbClr>
                </a:solidFill>
                <a:latin typeface="Source Han Sans CN Bold"/>
                <a:ea typeface="Source Han Sans CN Bold"/>
                <a:cs typeface="Source Han Sans CN Bold"/>
              </a:rPr>
              <a:t>PART</a:t>
            </a:r>
            <a:endParaRPr kumimoji="1" lang="zh-CN" altLang="en-US"/>
          </a:p>
        </p:txBody>
      </p:sp>
    </p:spTree>
  </p:cSld>
</p:sld>
</file>

<file path=ppt/theme/_rels/theme1.xml.rels><?xml version="1.0" encoding="UTF-8" standalone="yes"?>
<Relationships xmlns="http://schemas.openxmlformats.org/package/2006/relationships">

</Relationships>
</file>

<file path=ppt/theme/theme1.xml><?xml version="1.0" encoding="utf-8"?>
<a:theme xmlns:a="http://schemas.openxmlformats.org/drawingml/2006/main" xmlns:r="http://schemas.openxmlformats.org/officeDocument/2006/relationships" xmlns:p="http://schemas.openxmlformats.org/presentationml/2006/main" name="Office 主题​​">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