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3" r:id="rId2"/>
  </p:sldMasterIdLst>
  <p:notesMasterIdLst>
    <p:notesMasterId r:id="rId20"/>
  </p:notesMasterIdLst>
  <p:sldIdLst>
    <p:sldId id="256" r:id="rId3"/>
    <p:sldId id="574" r:id="rId4"/>
    <p:sldId id="381" r:id="rId5"/>
    <p:sldId id="575" r:id="rId6"/>
    <p:sldId id="593" r:id="rId7"/>
    <p:sldId id="576" r:id="rId8"/>
    <p:sldId id="577" r:id="rId9"/>
    <p:sldId id="584" r:id="rId10"/>
    <p:sldId id="585" r:id="rId11"/>
    <p:sldId id="586" r:id="rId12"/>
    <p:sldId id="587" r:id="rId13"/>
    <p:sldId id="588" r:id="rId14"/>
    <p:sldId id="589" r:id="rId15"/>
    <p:sldId id="590" r:id="rId16"/>
    <p:sldId id="583" r:id="rId17"/>
    <p:sldId id="591" r:id="rId18"/>
    <p:sldId id="594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FF99"/>
    <a:srgbClr val="008000"/>
    <a:srgbClr val="009900"/>
    <a:srgbClr val="CCFFCC"/>
    <a:srgbClr val="33EDB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3"/>
    <p:restoredTop sz="94635"/>
  </p:normalViewPr>
  <p:slideViewPr>
    <p:cSldViewPr showGuides="1">
      <p:cViewPr varScale="1">
        <p:scale>
          <a:sx n="106" d="100"/>
          <a:sy n="106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6844BBA-D0ED-42D2-B6A7-464F94DDBF8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04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16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6844BBA-D0ED-42D2-B6A7-464F94DDBF8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1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0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31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939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4" name="Rectangle 6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5" name="Rectangle 7"/>
          <p:cNvSpPr>
            <a:spLocks noGrp="1"/>
          </p:cNvSpPr>
          <p:nvPr>
            <p:ph type="body"/>
          </p:nvPr>
        </p:nvSpPr>
        <p:spPr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5B840C2-8AA8-4D59-B629-79EB2CB970DE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2025/7/2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 .1 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ransition spd="slow"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eaLnBrk="1" hangingPunct="1">
              <a:buClrTx/>
              <a:buSzTx/>
              <a:buFontTx/>
            </a:pPr>
            <a:r>
              <a:rPr lang="zh-CN" altLang="en-US" sz="3200" b="1" dirty="0">
                <a:latin typeface="+mj-lt"/>
                <a:ea typeface="+mj-ea"/>
                <a:cs typeface="+mj-cs"/>
              </a:rPr>
              <a:t>项目五 资本成本、杠杆原理、资本结构实训</a:t>
            </a:r>
          </a:p>
        </p:txBody>
      </p:sp>
      <p:sp>
        <p:nvSpPr>
          <p:cNvPr id="6146" name="TextBox 3"/>
          <p:cNvSpPr txBox="1"/>
          <p:nvPr/>
        </p:nvSpPr>
        <p:spPr>
          <a:xfrm>
            <a:off x="1524000" y="3505200"/>
            <a:ext cx="4648200" cy="1754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主讲教师：</a:t>
            </a:r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36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xx</a:t>
            </a:r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学校</a:t>
            </a:r>
          </a:p>
        </p:txBody>
      </p:sp>
    </p:spTree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杠杆原理实训二</a:t>
            </a:r>
          </a:p>
        </p:txBody>
      </p:sp>
      <p:sp>
        <p:nvSpPr>
          <p:cNvPr id="1536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10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5363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辅助天坤公司进行杠杆决策。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各类杠杆的具体运用及区别。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资本结构实训一</a:t>
            </a:r>
          </a:p>
        </p:txBody>
      </p:sp>
      <p:sp>
        <p:nvSpPr>
          <p:cNvPr id="1638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11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6387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运用资本成本比较法，辅助亚新公司进行资本结构决策。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各类资本成本的区别，资本成本对资本结构的影响。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资本结构实训二</a:t>
            </a:r>
          </a:p>
        </p:txBody>
      </p:sp>
      <p:sp>
        <p:nvSpPr>
          <p:cNvPr id="1741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741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运用每股收益分析法，辅助亚希公司进行资本结构决策。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每股收益无差别点的计算及运用。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资本结构实训三</a:t>
            </a:r>
          </a:p>
        </p:txBody>
      </p:sp>
      <p:sp>
        <p:nvSpPr>
          <p:cNvPr id="1843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843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运用每股收益分析法，辅助明达公司进行资本结构决策。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每股收益无差别点的计算及运用。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资本结构实训四</a:t>
            </a:r>
          </a:p>
        </p:txBody>
      </p:sp>
      <p:sp>
        <p:nvSpPr>
          <p:cNvPr id="1945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9459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运用公司价值分析法，辅助天天公司进行资本结构决策。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股权价值与债务价值的确定及对公司价值的影响。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资本结构综合实训一</a:t>
            </a:r>
          </a:p>
        </p:txBody>
      </p:sp>
      <p:sp>
        <p:nvSpPr>
          <p:cNvPr id="2048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15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20483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内容占位符 2"/>
          <p:cNvSpPr>
            <a:spLocks noGrp="1"/>
          </p:cNvSpPr>
          <p:nvPr>
            <p:ph idx="1"/>
          </p:nvPr>
        </p:nvSpPr>
        <p:spPr>
          <a:xfrm>
            <a:off x="152400" y="1676400"/>
            <a:ext cx="8610600" cy="4191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分析韩国大宇破产案例。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1.</a:t>
            </a:r>
            <a:r>
              <a:rPr lang="zh-CN" altLang="en-US" b="1" dirty="0"/>
              <a:t>分析大宇公司的破产原因。</a:t>
            </a:r>
            <a:endParaRPr lang="en-US" altLang="zh-CN" b="1" dirty="0"/>
          </a:p>
          <a:p>
            <a:pPr>
              <a:buNone/>
            </a:pPr>
            <a:r>
              <a:rPr lang="en-US" altLang="zh-CN" b="1" dirty="0"/>
              <a:t>          2.</a:t>
            </a:r>
            <a:r>
              <a:rPr lang="zh-CN" altLang="en-US" b="1" dirty="0"/>
              <a:t>如何合理运用财务杠杆</a:t>
            </a:r>
            <a:r>
              <a:rPr lang="en-US" altLang="zh-CN" b="1" dirty="0"/>
              <a:t>?</a:t>
            </a: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资本结构综合实训二</a:t>
            </a:r>
          </a:p>
        </p:txBody>
      </p:sp>
      <p:sp>
        <p:nvSpPr>
          <p:cNvPr id="2150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16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21507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内容占位符 2"/>
          <p:cNvSpPr>
            <a:spLocks noGrp="1"/>
          </p:cNvSpPr>
          <p:nvPr>
            <p:ph idx="1"/>
          </p:nvPr>
        </p:nvSpPr>
        <p:spPr>
          <a:xfrm>
            <a:off x="152400" y="1676400"/>
            <a:ext cx="8610600" cy="4191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分析上汽集团资本结构案例。</a:t>
            </a:r>
            <a:endParaRPr lang="en-US" altLang="zh-CN" b="1" dirty="0"/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</a:t>
            </a:r>
            <a:r>
              <a:rPr lang="zh-CN" altLang="en-US" b="1" dirty="0"/>
              <a:t>请评价上汽集团筹资策略</a:t>
            </a:r>
            <a:r>
              <a:rPr lang="zh-CN" b="1" dirty="0"/>
              <a:t>及其</a:t>
            </a:r>
            <a:r>
              <a:rPr lang="zh-CN" altLang="en-US" b="1" dirty="0"/>
              <a:t>资本结构。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资本结构思政案例</a:t>
            </a:r>
          </a:p>
        </p:txBody>
      </p:sp>
      <p:sp>
        <p:nvSpPr>
          <p:cNvPr id="2150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17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21507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内容占位符 2"/>
          <p:cNvSpPr>
            <a:spLocks noGrp="1"/>
          </p:cNvSpPr>
          <p:nvPr>
            <p:ph idx="1"/>
          </p:nvPr>
        </p:nvSpPr>
        <p:spPr>
          <a:xfrm>
            <a:off x="152400" y="1676400"/>
            <a:ext cx="8610600" cy="41910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阅读案例资料</a:t>
            </a:r>
            <a:r>
              <a:rPr lang="en-US" altLang="zh-CN" b="1" dirty="0"/>
              <a:t>——</a:t>
            </a:r>
            <a:r>
              <a:rPr lang="zh-CN" altLang="en-US" b="1" dirty="0"/>
              <a:t>贵州茅台与万科地产资本结构比较</a:t>
            </a:r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b="1" dirty="0"/>
              <a:t>          </a:t>
            </a:r>
            <a:r>
              <a:rPr lang="zh-CN" altLang="en-US" b="1" dirty="0"/>
              <a:t>你如何评价贵州茅台和万科地产的资本结构？可以给出哪些优化建议？</a:t>
            </a:r>
            <a:endParaRPr lang="zh-CN" altLang="en-US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dirty="0"/>
              <a:t>实训安排</a:t>
            </a:r>
          </a:p>
        </p:txBody>
      </p:sp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xfrm>
            <a:off x="1066800" y="1295400"/>
            <a:ext cx="7467600" cy="4800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一 实训目的及要求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二 实训要点回顾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三 资本成本实训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四 杠杆原理实训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五 资本结构实训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六 资本结构综合实训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七</a:t>
            </a:r>
            <a:r>
              <a:rPr lang="en-US" altLang="zh-CN" sz="2800" b="1" dirty="0"/>
              <a:t> </a:t>
            </a:r>
            <a:r>
              <a:rPr lang="zh-CN" altLang="en-US" sz="2800" b="1" dirty="0"/>
              <a:t>资本结构思政案例</a:t>
            </a:r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2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717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5105400"/>
            <a:ext cx="1563688" cy="1735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2057400"/>
            <a:ext cx="7924800" cy="2514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（一）实训目的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2800" b="1" dirty="0"/>
              <a:t>            </a:t>
            </a:r>
            <a:r>
              <a:rPr lang="zh-CN" altLang="en-US" sz="2800" b="1" dirty="0"/>
              <a:t>通过本项目实训，掌握资本成本的概念、分类及其计算，熟悉经营杠杆、财务杠杆、总杠杆的原理、计算及其意义，掌握资本结构的概念及决策方法。</a:t>
            </a: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3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8196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838" y="4275138"/>
            <a:ext cx="1985962" cy="1973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1981200"/>
            <a:ext cx="7924800" cy="3276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（二）实训要求</a:t>
            </a:r>
            <a:endParaRPr lang="zh-CN" alt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2800" dirty="0"/>
              <a:t>           </a:t>
            </a:r>
            <a:r>
              <a:rPr lang="zh-CN" altLang="en-US" sz="2800" b="1" dirty="0"/>
              <a:t>通过资本成本、杠杆原理及资本结构的实训案例分析，引导学生对企业筹资时的各种筹资资本成本进行对比分析，理解各类杠杆效应，能够进行初步的资本结构优化决策，加强学生的实际动手操作能力，提高对这部分专业知识的应用。</a:t>
            </a:r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4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9220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实训目的及要求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1425575"/>
            <a:ext cx="7924800" cy="32766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（三）实训要求与职业能力目标</a:t>
            </a:r>
          </a:p>
          <a:p>
            <a:pPr>
              <a:buNone/>
            </a:pPr>
            <a:r>
              <a:rPr lang="en-US" altLang="zh-CN" sz="2800" dirty="0"/>
              <a:t>         </a:t>
            </a: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  <p:sp>
        <p:nvSpPr>
          <p:cNvPr id="10243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5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0244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" y="2001838"/>
            <a:ext cx="7569200" cy="38909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实训要点回顾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38100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1. </a:t>
            </a:r>
            <a:r>
              <a:rPr lang="zh-CN" altLang="en-US" sz="3600" b="1" dirty="0">
                <a:solidFill>
                  <a:srgbClr val="0000CC"/>
                </a:solidFill>
              </a:rPr>
              <a:t>资本成本概念、分类及计算</a:t>
            </a: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2. </a:t>
            </a:r>
            <a:r>
              <a:rPr lang="zh-CN" altLang="en-US" sz="3600" b="1" dirty="0">
                <a:solidFill>
                  <a:srgbClr val="0000CC"/>
                </a:solidFill>
              </a:rPr>
              <a:t>杠杆原理概念、分类及计算</a:t>
            </a:r>
            <a:endParaRPr lang="en-US" altLang="zh-CN" sz="3600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rgbClr val="0000CC"/>
                </a:solidFill>
              </a:rPr>
              <a:t>3. </a:t>
            </a:r>
            <a:r>
              <a:rPr lang="zh-CN" altLang="en-US" sz="3600" b="1" dirty="0">
                <a:solidFill>
                  <a:srgbClr val="0000CC"/>
                </a:solidFill>
              </a:rPr>
              <a:t>资本结构概念、影响因素及决策方法</a:t>
            </a:r>
            <a:endParaRPr lang="zh-CN" altLang="en-US" sz="2800" b="1" dirty="0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6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1268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038" y="4572000"/>
            <a:ext cx="1985962" cy="1973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资本成本实训一</a:t>
            </a:r>
          </a:p>
        </p:txBody>
      </p:sp>
      <p:sp>
        <p:nvSpPr>
          <p:cNvPr id="1229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7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2291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1534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辅助天佑公司选择筹资方案。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不同筹资方式的资本成本如何计算？有何差异？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资本成本实训二</a:t>
            </a:r>
          </a:p>
        </p:txBody>
      </p:sp>
      <p:sp>
        <p:nvSpPr>
          <p:cNvPr id="1331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8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3315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辅助天亚公司选择借款方案。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不同还款付息方式对借款利率的影响？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杠杆原理实训一</a:t>
            </a:r>
          </a:p>
        </p:txBody>
      </p:sp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en-US" altLang="zh-CN" sz="1200" dirty="0">
                <a:latin typeface="Arial Black" panose="020B0A04020102020204" pitchFamily="34" charset="0"/>
              </a:rPr>
              <a:t>9</a:t>
            </a:fld>
            <a:endParaRPr lang="en-US" altLang="zh-CN" sz="1200" dirty="0">
              <a:latin typeface="Arial Black" panose="020B0A04020102020204" pitchFamily="34" charset="0"/>
            </a:endParaRPr>
          </a:p>
        </p:txBody>
      </p:sp>
      <p:pic>
        <p:nvPicPr>
          <p:cNvPr id="14339" name="Picture 5" descr="qq2_0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内容占位符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3962400"/>
          </a:xfrm>
          <a:ln/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/>
              <a:t>  </a:t>
            </a:r>
            <a:r>
              <a:rPr lang="zh-CN" altLang="en-US" b="1" dirty="0">
                <a:solidFill>
                  <a:srgbClr val="0000CC"/>
                </a:solidFill>
              </a:rPr>
              <a:t>实训任务：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/>
              <a:t>         辅助阳光公司进行经营杠杆决策。</a:t>
            </a:r>
            <a:endParaRPr lang="en-US" altLang="zh-CN" b="1" dirty="0"/>
          </a:p>
          <a:p>
            <a:pPr>
              <a:buNone/>
            </a:pPr>
            <a:endParaRPr lang="en-US" altLang="zh-CN" sz="2800" b="1" dirty="0"/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实训思考：</a:t>
            </a: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CC"/>
                </a:solidFill>
              </a:rPr>
              <a:t>         </a:t>
            </a:r>
            <a:r>
              <a:rPr lang="zh-CN" altLang="en-US" b="1" dirty="0"/>
              <a:t>经营杠杆系数的含义和运用。</a:t>
            </a:r>
            <a:endParaRPr lang="en-US" altLang="zh-CN" b="1" dirty="0"/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  <a:p>
            <a:pPr>
              <a:buNone/>
            </a:pPr>
            <a:endParaRPr lang="en-US" altLang="zh-CN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692</Words>
  <Application>Microsoft Office PowerPoint</Application>
  <PresentationFormat>全屏显示(4:3)</PresentationFormat>
  <Paragraphs>109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华文中宋</vt:lpstr>
      <vt:lpstr>Arial</vt:lpstr>
      <vt:lpstr>Arial Black</vt:lpstr>
      <vt:lpstr>Times New Roman</vt:lpstr>
      <vt:lpstr>Wingdings</vt:lpstr>
      <vt:lpstr>Radial</vt:lpstr>
      <vt:lpstr>1_Radial</vt:lpstr>
      <vt:lpstr>项目五 资本成本、杠杆原理、资本结构实训</vt:lpstr>
      <vt:lpstr>实训安排</vt:lpstr>
      <vt:lpstr>实训目的及要求</vt:lpstr>
      <vt:lpstr>实训目的及要求</vt:lpstr>
      <vt:lpstr>实训目的及要求</vt:lpstr>
      <vt:lpstr>实训要点回顾</vt:lpstr>
      <vt:lpstr>资本成本实训一</vt:lpstr>
      <vt:lpstr>资本成本实训二</vt:lpstr>
      <vt:lpstr>杠杆原理实训一</vt:lpstr>
      <vt:lpstr>杠杆原理实训二</vt:lpstr>
      <vt:lpstr>资本结构实训一</vt:lpstr>
      <vt:lpstr>资本结构实训二</vt:lpstr>
      <vt:lpstr>资本结构实训三</vt:lpstr>
      <vt:lpstr>资本结构实训四</vt:lpstr>
      <vt:lpstr>资本结构综合实训一</vt:lpstr>
      <vt:lpstr>资本结构综合实训二</vt:lpstr>
      <vt:lpstr>资本结构思政案例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lilygui</dc:creator>
  <cp:lastModifiedBy>Administrator</cp:lastModifiedBy>
  <cp:revision>677</cp:revision>
  <dcterms:created xsi:type="dcterms:W3CDTF">2020-06-19T05:53:45Z</dcterms:created>
  <dcterms:modified xsi:type="dcterms:W3CDTF">2025-07-02T01:16:36Z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2052-12.1.0.21915</vt:lpwstr>
  </property>
  <property fmtid="{D5CDD505-2E9C-101B-9397-08002B2CF9AE}" pid="4" name="ICV">
    <vt:lpwstr>3249709ACB364FBAB4F6F81672B5083F_13</vt:lpwstr>
  </property>
</Properties>
</file>