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3" r:id="rId2"/>
  </p:sldMasterIdLst>
  <p:notesMasterIdLst>
    <p:notesMasterId r:id="rId19"/>
  </p:notesMasterIdLst>
  <p:sldIdLst>
    <p:sldId id="256" r:id="rId3"/>
    <p:sldId id="574" r:id="rId4"/>
    <p:sldId id="381" r:id="rId5"/>
    <p:sldId id="575" r:id="rId6"/>
    <p:sldId id="588" r:id="rId7"/>
    <p:sldId id="576" r:id="rId8"/>
    <p:sldId id="577" r:id="rId9"/>
    <p:sldId id="578" r:id="rId10"/>
    <p:sldId id="579" r:id="rId11"/>
    <p:sldId id="580" r:id="rId12"/>
    <p:sldId id="581" r:id="rId13"/>
    <p:sldId id="582" r:id="rId14"/>
    <p:sldId id="583" r:id="rId15"/>
    <p:sldId id="584" r:id="rId16"/>
    <p:sldId id="585" r:id="rId17"/>
    <p:sldId id="589" r:id="rId18"/>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FF"/>
    <a:srgbClr val="FFFF99"/>
    <a:srgbClr val="008000"/>
    <a:srgbClr val="009900"/>
    <a:srgbClr val="CCFFCC"/>
    <a:srgbClr val="33EDB3"/>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2"/>
    <p:restoredTop sz="94635"/>
  </p:normalViewPr>
  <p:slideViewPr>
    <p:cSldViewPr showGuides="1">
      <p:cViewPr varScale="1">
        <p:scale>
          <a:sx n="106" d="100"/>
          <a:sy n="106" d="100"/>
        </p:scale>
        <p:origin x="1812" y="114"/>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806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8806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8807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807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buNone/>
            </a:pPr>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t>‹#›</a:t>
            </a:fld>
            <a:endParaRPr lang="en-US" altLang="zh-CN"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p:sp>
      <p:sp>
        <p:nvSpPr>
          <p:cNvPr id="15362"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15363"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9</a:t>
            </a:fld>
            <a:endParaRPr lang="en-US" altLang="zh-CN"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noTextEdit="1"/>
          </p:cNvSpPr>
          <p:nvPr>
            <p:ph type="sldImg"/>
          </p:nvPr>
        </p:nvSpPr>
        <p:spPr/>
      </p:sp>
      <p:sp>
        <p:nvSpPr>
          <p:cNvPr id="17410"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17411"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10</a:t>
            </a:fld>
            <a:endParaRPr lang="en-US" altLang="zh-CN"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noTextEdit="1"/>
          </p:cNvSpPr>
          <p:nvPr>
            <p:ph type="sldImg"/>
          </p:nvPr>
        </p:nvSpPr>
        <p:spPr/>
      </p:sp>
      <p:sp>
        <p:nvSpPr>
          <p:cNvPr id="19458"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19459"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11</a:t>
            </a:fld>
            <a:endParaRPr lang="en-US" altLang="zh-CN"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noTextEdit="1"/>
          </p:cNvSpPr>
          <p:nvPr>
            <p:ph type="sldImg"/>
          </p:nvPr>
        </p:nvSpPr>
        <p:spPr/>
      </p:sp>
      <p:sp>
        <p:nvSpPr>
          <p:cNvPr id="21506"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2150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12</a:t>
            </a:fld>
            <a:endParaRPr lang="en-US" altLang="zh-CN"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noTextEdit="1"/>
          </p:cNvSpPr>
          <p:nvPr>
            <p:ph type="sldImg"/>
          </p:nvPr>
        </p:nvSpPr>
        <p:spPr/>
      </p:sp>
      <p:sp>
        <p:nvSpPr>
          <p:cNvPr id="23554"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23555"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13</a:t>
            </a:fld>
            <a:endParaRPr lang="en-US" altLang="zh-CN"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TextEdit="1"/>
          </p:cNvSpPr>
          <p:nvPr>
            <p:ph type="sldImg"/>
          </p:nvPr>
        </p:nvSpPr>
        <p:spPr/>
      </p:sp>
      <p:sp>
        <p:nvSpPr>
          <p:cNvPr id="25602"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25603"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14</a:t>
            </a:fld>
            <a:endParaRPr lang="en-US" altLang="zh-CN"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noTextEdit="1"/>
          </p:cNvSpPr>
          <p:nvPr>
            <p:ph type="sldImg"/>
          </p:nvPr>
        </p:nvSpPr>
        <p:spPr/>
      </p:sp>
      <p:sp>
        <p:nvSpPr>
          <p:cNvPr id="27650" name="备注占位符 2"/>
          <p:cNvSpPr>
            <a:spLocks noGrp="1"/>
          </p:cNvSpPr>
          <p:nvPr>
            <p:ph type="body"/>
          </p:nvPr>
        </p:nvSpPr>
        <p:spPr/>
        <p:txBody>
          <a:bodyPr wrap="square" lIns="91440" tIns="45720" rIns="91440" bIns="45720" anchor="t" anchorCtr="0"/>
          <a:lstStyle/>
          <a:p>
            <a:pPr lvl="0"/>
            <a:endParaRPr lang="zh-CN" altLang="en-US" dirty="0"/>
          </a:p>
        </p:txBody>
      </p:sp>
      <p:sp>
        <p:nvSpPr>
          <p:cNvPr id="27651"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a:fld id="{9A0DB2DC-4C9A-4742-B13C-FB6460FD3503}" type="slidenum">
              <a:rPr lang="en-US" altLang="zh-CN" sz="1200" dirty="0"/>
              <a:t>15</a:t>
            </a:fld>
            <a:endParaRPr lang="en-US" altLang="zh-CN"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grpSp>
        <p:nvGrpSpPr>
          <p:cNvPr id="3074" name="Group 2"/>
          <p:cNvGrpSpPr/>
          <p:nvPr/>
        </p:nvGrpSpPr>
        <p:grpSpPr>
          <a:xfrm>
            <a:off x="0" y="927100"/>
            <a:ext cx="8991600" cy="4495800"/>
            <a:chOff x="0" y="584"/>
            <a:chExt cx="5664" cy="2832"/>
          </a:xfrm>
        </p:grpSpPr>
        <p:sp>
          <p:nvSpPr>
            <p:cNvPr id="12" name="AutoShape 3"/>
            <p:cNvSpPr>
              <a:spLocks noChangeArrowheads="1"/>
            </p:cNvSpPr>
            <p:nvPr/>
          </p:nvSpPr>
          <p:spPr bwMode="auto">
            <a:xfrm>
              <a:off x="432" y="1304"/>
              <a:ext cx="4656" cy="2112"/>
            </a:xfrm>
            <a:prstGeom prst="roundRect">
              <a:avLst>
                <a:gd name="adj" fmla="val 1666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3" name="Rectangle 4"/>
            <p:cNvSpPr>
              <a:spLocks noChangeArrowheads="1"/>
            </p:cNvSpPr>
            <p:nvPr/>
          </p:nvSpPr>
          <p:spPr bwMode="blackWhite">
            <a:xfrm>
              <a:off x="144" y="584"/>
              <a:ext cx="4512" cy="624"/>
            </a:xfrm>
            <a:prstGeom prst="rect">
              <a:avLst/>
            </a:prstGeom>
            <a:solidFill>
              <a:schemeClr val="bg1"/>
            </a:solidFill>
            <a:ln w="57150">
              <a:solidFill>
                <a:schemeClr val="bg2"/>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4" name="AutoShape 5"/>
            <p:cNvSpPr>
              <a:spLocks noChangeArrowheads="1"/>
            </p:cNvSpPr>
            <p:nvPr/>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5" name="Line 6"/>
            <p:cNvSpPr>
              <a:spLocks noChangeShapeType="1"/>
            </p:cNvSpPr>
            <p:nvPr/>
          </p:nvSpPr>
          <p:spPr bwMode="auto">
            <a:xfrm>
              <a:off x="0" y="1928"/>
              <a:ext cx="5232" cy="0"/>
            </a:xfrm>
            <a:prstGeom prst="line">
              <a:avLst/>
            </a:prstGeom>
            <a:noFill/>
            <a:ln w="508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60423" name="Rectangle 7"/>
          <p:cNvSpPr>
            <a:spLocks noGrp="1" noChangeArrowheads="1"/>
          </p:cNvSpPr>
          <p:nvPr>
            <p:ph type="ctrTitle"/>
          </p:nvPr>
        </p:nvSpPr>
        <p:spPr>
          <a:xfrm>
            <a:off x="228600" y="1427163"/>
            <a:ext cx="8077200" cy="1609725"/>
          </a:xfrm>
        </p:spPr>
        <p:txBody>
          <a:bodyPr/>
          <a:lstStyle>
            <a:lvl1pPr>
              <a:defRPr sz="4600"/>
            </a:lvl1pPr>
          </a:lstStyle>
          <a:p>
            <a:pPr fontAlgn="base"/>
            <a:r>
              <a:rPr lang="zh-CN" altLang="en-US" strike="noStrike" noProof="1"/>
              <a:t>单击此处编辑母版标题样式</a:t>
            </a:r>
          </a:p>
        </p:txBody>
      </p:sp>
      <p:sp>
        <p:nvSpPr>
          <p:cNvPr id="60424" name="Rectangle 8"/>
          <p:cNvSpPr>
            <a:spLocks noGrp="1" noChangeArrowheads="1"/>
          </p:cNvSpPr>
          <p:nvPr>
            <p:ph type="subTitle" idx="1"/>
          </p:nvPr>
        </p:nvSpPr>
        <p:spPr>
          <a:xfrm>
            <a:off x="1066800" y="3441700"/>
            <a:ext cx="6629400" cy="16764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p>
        </p:txBody>
      </p:sp>
      <p:sp>
        <p:nvSpPr>
          <p:cNvPr id="16" name="Rectangle 9"/>
          <p:cNvSpPr>
            <a:spLocks noGrp="1" noChangeArrowheads="1"/>
          </p:cNvSpPr>
          <p:nvPr>
            <p:ph type="dt" sz="half" idx="2"/>
          </p:nvPr>
        </p:nvSpPr>
        <p:spPr bwMode="auto">
          <a:xfrm>
            <a:off x="457200" y="6248400"/>
            <a:ext cx="2133600" cy="471488"/>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8C0DD49-B607-4CC8-99A8-3C243AF6C31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Rectangle 10"/>
          <p:cNvSpPr>
            <a:spLocks noGrp="1" noChangeArrowheads="1"/>
          </p:cNvSpPr>
          <p:nvPr>
            <p:ph type="ftr" sz="quarter" idx="3"/>
          </p:nvPr>
        </p:nvSpPr>
        <p:spPr bwMode="auto">
          <a:xfrm>
            <a:off x="3124200" y="6253163"/>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18" name="Rectangle 11"/>
          <p:cNvSpPr>
            <a:spLocks noGrp="1" noChangeArrowheads="1"/>
          </p:cNvSpPr>
          <p:nvPr>
            <p:ph type="sldNum" sz="quarter" idx="4"/>
          </p:nvPr>
        </p:nvSpPr>
        <p:spPr bwMode="auto">
          <a:xfrm>
            <a:off x="6553200" y="6248400"/>
            <a:ext cx="2133600" cy="471488"/>
          </a:xfrm>
          <a:prstGeom prst="rect">
            <a:avLst/>
          </a:prstGeom>
          <a:noFill/>
          <a:ln w="9525">
            <a:noFill/>
            <a:miter lim="800000"/>
          </a:ln>
          <a:effectLst/>
        </p:spPr>
        <p:txBody>
          <a:bodyPr vert="horz" wrap="square" lIns="91440" tIns="45720" rIns="91440" bIns="45720" numCol="1" anchor="b" anchorCtr="0" compatLnSpc="1"/>
          <a:lstStyle/>
          <a:p>
            <a:pPr algn="r" fontAlgn="base">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Black" panose="020B0A04020102020204" pitchFamily="34" charset="0"/>
            </a:endParaRPr>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0013" y="228600"/>
            <a:ext cx="2084387" cy="5791200"/>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195263" y="228600"/>
            <a:ext cx="6102350" cy="5791200"/>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95263" y="228600"/>
            <a:ext cx="8339137" cy="57912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表格占位符 2"/>
          <p:cNvSpPr>
            <a:spLocks noGrp="1"/>
          </p:cNvSpPr>
          <p:nvPr>
            <p:ph type="tbl" idx="1"/>
          </p:nvPr>
        </p:nvSpPr>
        <p:spPr>
          <a:xfrm>
            <a:off x="609600" y="1600200"/>
            <a:ext cx="7924800" cy="44196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Char char="l"/>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文本占位符 2"/>
          <p:cNvSpPr>
            <a:spLocks noGrp="1"/>
          </p:cNvSpPr>
          <p:nvPr>
            <p:ph type="body" sz="half" idx="1"/>
          </p:nvPr>
        </p:nvSpPr>
        <p:spPr>
          <a:xfrm>
            <a:off x="6096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grpSp>
        <p:nvGrpSpPr>
          <p:cNvPr id="4098" name="Group 2"/>
          <p:cNvGrpSpPr/>
          <p:nvPr/>
        </p:nvGrpSpPr>
        <p:grpSpPr>
          <a:xfrm>
            <a:off x="0" y="927100"/>
            <a:ext cx="8991600" cy="4495800"/>
            <a:chOff x="0" y="584"/>
            <a:chExt cx="5664" cy="2832"/>
          </a:xfrm>
        </p:grpSpPr>
        <p:sp>
          <p:nvSpPr>
            <p:cNvPr id="12" name="AutoShape 3"/>
            <p:cNvSpPr>
              <a:spLocks noChangeArrowheads="1"/>
            </p:cNvSpPr>
            <p:nvPr/>
          </p:nvSpPr>
          <p:spPr bwMode="auto">
            <a:xfrm>
              <a:off x="432" y="1304"/>
              <a:ext cx="4656" cy="2112"/>
            </a:xfrm>
            <a:prstGeom prst="roundRect">
              <a:avLst>
                <a:gd name="adj" fmla="val 1666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3" name="Rectangle 4"/>
            <p:cNvSpPr>
              <a:spLocks noChangeArrowheads="1"/>
            </p:cNvSpPr>
            <p:nvPr/>
          </p:nvSpPr>
          <p:spPr bwMode="blackWhite">
            <a:xfrm>
              <a:off x="144" y="584"/>
              <a:ext cx="4512" cy="624"/>
            </a:xfrm>
            <a:prstGeom prst="rect">
              <a:avLst/>
            </a:prstGeom>
            <a:solidFill>
              <a:schemeClr val="bg1"/>
            </a:solidFill>
            <a:ln w="57150">
              <a:solidFill>
                <a:schemeClr val="bg2"/>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4" name="AutoShape 5"/>
            <p:cNvSpPr>
              <a:spLocks noChangeArrowheads="1"/>
            </p:cNvSpPr>
            <p:nvPr/>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5" name="Line 6"/>
            <p:cNvSpPr>
              <a:spLocks noChangeShapeType="1"/>
            </p:cNvSpPr>
            <p:nvPr/>
          </p:nvSpPr>
          <p:spPr bwMode="auto">
            <a:xfrm>
              <a:off x="0" y="1928"/>
              <a:ext cx="5232" cy="0"/>
            </a:xfrm>
            <a:prstGeom prst="line">
              <a:avLst/>
            </a:prstGeom>
            <a:noFill/>
            <a:ln w="508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60423" name="Rectangle 7"/>
          <p:cNvSpPr>
            <a:spLocks noGrp="1" noChangeArrowheads="1"/>
          </p:cNvSpPr>
          <p:nvPr>
            <p:ph type="ctrTitle"/>
          </p:nvPr>
        </p:nvSpPr>
        <p:spPr>
          <a:xfrm>
            <a:off x="228600" y="1427163"/>
            <a:ext cx="8077200" cy="1609725"/>
          </a:xfrm>
        </p:spPr>
        <p:txBody>
          <a:bodyPr/>
          <a:lstStyle>
            <a:lvl1pPr>
              <a:defRPr sz="4600"/>
            </a:lvl1pPr>
          </a:lstStyle>
          <a:p>
            <a:pPr fontAlgn="base"/>
            <a:r>
              <a:rPr lang="zh-CN" altLang="en-US" strike="noStrike" noProof="1"/>
              <a:t>单击此处编辑母版标题样式</a:t>
            </a:r>
          </a:p>
        </p:txBody>
      </p:sp>
      <p:sp>
        <p:nvSpPr>
          <p:cNvPr id="60424" name="Rectangle 8"/>
          <p:cNvSpPr>
            <a:spLocks noGrp="1" noChangeArrowheads="1"/>
          </p:cNvSpPr>
          <p:nvPr>
            <p:ph type="subTitle" idx="1"/>
          </p:nvPr>
        </p:nvSpPr>
        <p:spPr>
          <a:xfrm>
            <a:off x="1066800" y="3441700"/>
            <a:ext cx="6629400" cy="16764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p>
        </p:txBody>
      </p:sp>
      <p:sp>
        <p:nvSpPr>
          <p:cNvPr id="16" name="Rectangle 9"/>
          <p:cNvSpPr>
            <a:spLocks noGrp="1" noChangeArrowheads="1"/>
          </p:cNvSpPr>
          <p:nvPr>
            <p:ph type="dt" sz="half" idx="2"/>
          </p:nvPr>
        </p:nvSpPr>
        <p:spPr bwMode="auto">
          <a:xfrm>
            <a:off x="457200" y="6248400"/>
            <a:ext cx="2133600" cy="471488"/>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8C0DD49-B607-4CC8-99A8-3C243AF6C31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Rectangle 10"/>
          <p:cNvSpPr>
            <a:spLocks noGrp="1" noChangeArrowheads="1"/>
          </p:cNvSpPr>
          <p:nvPr>
            <p:ph type="ftr" sz="quarter" idx="3"/>
          </p:nvPr>
        </p:nvSpPr>
        <p:spPr bwMode="auto">
          <a:xfrm>
            <a:off x="3124200" y="6253163"/>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18" name="Rectangle 11"/>
          <p:cNvSpPr>
            <a:spLocks noGrp="1" noChangeArrowheads="1"/>
          </p:cNvSpPr>
          <p:nvPr>
            <p:ph type="sldNum" sz="quarter" idx="4"/>
          </p:nvPr>
        </p:nvSpPr>
        <p:spPr bwMode="auto">
          <a:xfrm>
            <a:off x="6553200" y="6248400"/>
            <a:ext cx="2133600" cy="471488"/>
          </a:xfrm>
          <a:prstGeom prst="rect">
            <a:avLst/>
          </a:prstGeom>
          <a:noFill/>
          <a:ln w="9525">
            <a:noFill/>
            <a:miter lim="800000"/>
          </a:ln>
          <a:effectLst/>
        </p:spPr>
        <p:txBody>
          <a:bodyPr vert="horz" wrap="square" lIns="91440" tIns="45720" rIns="91440" bIns="45720" numCol="1" anchor="b" anchorCtr="0" compatLnSpc="1"/>
          <a:lstStyle/>
          <a:p>
            <a:pPr algn="r" fontAlgn="base">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Black" panose="020B0A04020102020204" pitchFamily="34" charset="0"/>
            </a:endParaRPr>
          </a:p>
        </p:txBody>
      </p:sp>
    </p:spTree>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0013" y="228600"/>
            <a:ext cx="2084387" cy="5791200"/>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195263" y="228600"/>
            <a:ext cx="6102350" cy="5791200"/>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95263" y="228600"/>
            <a:ext cx="8339137" cy="57912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表格占位符 2"/>
          <p:cNvSpPr>
            <a:spLocks noGrp="1"/>
          </p:cNvSpPr>
          <p:nvPr>
            <p:ph type="tbl" idx="1"/>
          </p:nvPr>
        </p:nvSpPr>
        <p:spPr>
          <a:xfrm>
            <a:off x="609600" y="1600200"/>
            <a:ext cx="7924800" cy="44196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Char char="l"/>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文本占位符 2"/>
          <p:cNvSpPr>
            <a:spLocks noGrp="1"/>
          </p:cNvSpPr>
          <p:nvPr>
            <p:ph type="body" sz="half" idx="1"/>
          </p:nvPr>
        </p:nvSpPr>
        <p:spPr>
          <a:xfrm>
            <a:off x="6096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p:nvPr/>
        </p:nvGrpSpPr>
        <p:grpSpPr>
          <a:xfrm>
            <a:off x="0" y="152400"/>
            <a:ext cx="8686800" cy="6096000"/>
            <a:chOff x="0" y="96"/>
            <a:chExt cx="5472" cy="3840"/>
          </a:xfrm>
        </p:grpSpPr>
        <p:sp>
          <p:nvSpPr>
            <p:cNvPr id="59395"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6"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7" name="Line 5"/>
            <p:cNvSpPr>
              <a:spLocks noChangeShapeType="1"/>
            </p:cNvSpPr>
            <p:nvPr/>
          </p:nvSpPr>
          <p:spPr bwMode="auto">
            <a:xfrm>
              <a:off x="0" y="768"/>
              <a:ext cx="5088" cy="0"/>
            </a:xfrm>
            <a:prstGeom prst="line">
              <a:avLst/>
            </a:prstGeom>
            <a:noFill/>
            <a:ln w="381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030" name="Rectangle 6"/>
          <p:cNvSpPr>
            <a:spLocks noGrp="1"/>
          </p:cNvSpPr>
          <p:nvPr>
            <p:ph type="title"/>
          </p:nvPr>
        </p:nvSpPr>
        <p:spPr>
          <a:xfrm>
            <a:off x="195263" y="228600"/>
            <a:ext cx="8015287" cy="914400"/>
          </a:xfrm>
          <a:prstGeom prst="rect">
            <a:avLst/>
          </a:prstGeom>
          <a:noFill/>
          <a:ln w="9525">
            <a:noFill/>
          </a:ln>
        </p:spPr>
        <p:txBody>
          <a:bodyPr anchor="ctr" anchorCtr="0"/>
          <a:lstStyle/>
          <a:p>
            <a:pPr lvl="0"/>
            <a:r>
              <a:rPr lang="zh-CN" altLang="en-US" dirty="0"/>
              <a:t>单击此处编辑母版标题样式</a:t>
            </a:r>
          </a:p>
        </p:txBody>
      </p:sp>
      <p:sp>
        <p:nvSpPr>
          <p:cNvPr id="1031" name="Rectangle 7"/>
          <p:cNvSpPr>
            <a:spLocks noGrp="1"/>
          </p:cNvSpPr>
          <p:nvPr>
            <p:ph type="body"/>
          </p:nvPr>
        </p:nvSpPr>
        <p:spPr>
          <a:xfrm>
            <a:off x="609600" y="1600200"/>
            <a:ext cx="7924800" cy="4419600"/>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59400"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9401"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2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9402"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a:defRPr sz="1200">
                <a:latin typeface="Arial Black" panose="020B0A04020102020204" pitchFamily="34" charset="0"/>
              </a:defRPr>
            </a:lvl1p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randomBar dir="vert"/>
  </p:transition>
  <p:hf sldNum="0"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80000"/>
        <a:buFont typeface="Wingdings" panose="05000000000000000000"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anose="05000000000000000000" pitchFamily="2" charset="2"/>
        <a:buChar char="l"/>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l"/>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SzPct val="60000"/>
        <a:buFont typeface="Wingdings" panose="05000000000000000000" pitchFamily="2" charset="2"/>
        <a:buChar char="l"/>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5pPr>
      <a:lvl6pPr marL="25146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6pPr>
      <a:lvl7pPr marL="29718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7pPr>
      <a:lvl8pPr marL="34290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8pPr>
      <a:lvl9pPr marL="38862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0" y="152400"/>
            <a:ext cx="8686800" cy="6096000"/>
            <a:chOff x="0" y="96"/>
            <a:chExt cx="5472" cy="3840"/>
          </a:xfrm>
        </p:grpSpPr>
        <p:sp>
          <p:nvSpPr>
            <p:cNvPr id="59395"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6"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7" name="Line 5"/>
            <p:cNvSpPr>
              <a:spLocks noChangeShapeType="1"/>
            </p:cNvSpPr>
            <p:nvPr/>
          </p:nvSpPr>
          <p:spPr bwMode="auto">
            <a:xfrm>
              <a:off x="0" y="768"/>
              <a:ext cx="5088" cy="0"/>
            </a:xfrm>
            <a:prstGeom prst="line">
              <a:avLst/>
            </a:prstGeom>
            <a:noFill/>
            <a:ln w="381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54" name="Rectangle 6"/>
          <p:cNvSpPr>
            <a:spLocks noGrp="1"/>
          </p:cNvSpPr>
          <p:nvPr>
            <p:ph type="title"/>
          </p:nvPr>
        </p:nvSpPr>
        <p:spPr>
          <a:xfrm>
            <a:off x="195263" y="228600"/>
            <a:ext cx="8015287" cy="914400"/>
          </a:xfrm>
          <a:prstGeom prst="rect">
            <a:avLst/>
          </a:prstGeom>
          <a:noFill/>
          <a:ln w="9525">
            <a:noFill/>
          </a:ln>
        </p:spPr>
        <p:txBody>
          <a:bodyPr anchor="ctr" anchorCtr="0"/>
          <a:lstStyle/>
          <a:p>
            <a:pPr lvl="0"/>
            <a:r>
              <a:rPr lang="zh-CN" altLang="en-US" dirty="0"/>
              <a:t>单击此处编辑母版标题样式</a:t>
            </a:r>
          </a:p>
        </p:txBody>
      </p:sp>
      <p:sp>
        <p:nvSpPr>
          <p:cNvPr id="2055" name="Rectangle 7"/>
          <p:cNvSpPr>
            <a:spLocks noGrp="1"/>
          </p:cNvSpPr>
          <p:nvPr>
            <p:ph type="body"/>
          </p:nvPr>
        </p:nvSpPr>
        <p:spPr>
          <a:xfrm>
            <a:off x="609600" y="1600200"/>
            <a:ext cx="7924800" cy="4419600"/>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59400"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11DC0976-A4D5-4703-82CA-84E16C5240E1}"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9401"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2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9402"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a:defRPr sz="1200">
                <a:latin typeface="Arial Black" panose="020B0A04020102020204" pitchFamily="34" charset="0"/>
              </a:defRPr>
            </a:lvl1p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ransition spd="slow">
    <p:randomBar dir="vert"/>
  </p:transition>
  <p:hf sldNum="0"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80000"/>
        <a:buFont typeface="Wingdings" panose="05000000000000000000"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anose="05000000000000000000" pitchFamily="2" charset="2"/>
        <a:buChar char="l"/>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l"/>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SzPct val="60000"/>
        <a:buFont typeface="Wingdings" panose="05000000000000000000" pitchFamily="2" charset="2"/>
        <a:buChar char="l"/>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5pPr>
      <a:lvl6pPr marL="25146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6pPr>
      <a:lvl7pPr marL="29718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7pPr>
      <a:lvl8pPr marL="34290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8pPr>
      <a:lvl9pPr marL="38862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p:cNvSpPr>
          <p:nvPr>
            <p:ph type="ctrTitle"/>
          </p:nvPr>
        </p:nvSpPr>
        <p:spPr/>
        <p:txBody>
          <a:bodyPr vert="horz" wrap="square" lIns="91440" tIns="45720" rIns="91440" bIns="45720" anchor="ctr" anchorCtr="0"/>
          <a:lstStyle/>
          <a:p>
            <a:pPr eaLnBrk="1" hangingPunct="1">
              <a:buClrTx/>
              <a:buSzTx/>
              <a:buFontTx/>
            </a:pPr>
            <a:r>
              <a:rPr lang="zh-CN" altLang="en-US" sz="4400" b="1" dirty="0">
                <a:latin typeface="+mj-lt"/>
                <a:ea typeface="+mj-ea"/>
                <a:cs typeface="+mj-cs"/>
              </a:rPr>
              <a:t>项目一  财务管理认知实训</a:t>
            </a:r>
          </a:p>
        </p:txBody>
      </p:sp>
      <p:sp>
        <p:nvSpPr>
          <p:cNvPr id="6146" name="TextBox 3"/>
          <p:cNvSpPr txBox="1"/>
          <p:nvPr/>
        </p:nvSpPr>
        <p:spPr>
          <a:xfrm>
            <a:off x="1524000" y="3505200"/>
            <a:ext cx="4648200" cy="1754188"/>
          </a:xfrm>
          <a:prstGeom prst="rect">
            <a:avLst/>
          </a:prstGeom>
          <a:noFill/>
          <a:ln w="9525">
            <a:noFill/>
          </a:ln>
        </p:spPr>
        <p:txBody>
          <a:bodyPr anchor="t" anchorCtr="0">
            <a:spAutoFit/>
          </a:bodyPr>
          <a:lstStyle/>
          <a:p>
            <a:r>
              <a:rPr lang="zh-CN" altLang="en-US" sz="3600" b="1" dirty="0">
                <a:solidFill>
                  <a:srgbClr val="0000CC"/>
                </a:solidFill>
                <a:latin typeface="Arial" panose="020B0604020202020204" pitchFamily="34" charset="0"/>
                <a:ea typeface="宋体" panose="02010600030101010101" pitchFamily="2" charset="-122"/>
              </a:rPr>
              <a:t>主讲教师：</a:t>
            </a:r>
            <a:endParaRPr lang="en-US" altLang="zh-CN" sz="3600" b="1" dirty="0">
              <a:solidFill>
                <a:srgbClr val="0000CC"/>
              </a:solidFill>
              <a:latin typeface="Arial" panose="020B0604020202020204" pitchFamily="34" charset="0"/>
              <a:ea typeface="宋体" panose="02010600030101010101" pitchFamily="2" charset="-122"/>
            </a:endParaRPr>
          </a:p>
          <a:p>
            <a:endParaRPr lang="en-US" altLang="zh-CN" sz="3600" b="1" dirty="0">
              <a:solidFill>
                <a:srgbClr val="0000CC"/>
              </a:solidFill>
              <a:latin typeface="Arial" panose="020B0604020202020204" pitchFamily="34" charset="0"/>
              <a:ea typeface="宋体" panose="02010600030101010101" pitchFamily="2" charset="-122"/>
            </a:endParaRPr>
          </a:p>
          <a:p>
            <a:r>
              <a:rPr lang="en-US" altLang="zh-CN" sz="3600" b="1" dirty="0">
                <a:solidFill>
                  <a:srgbClr val="0000CC"/>
                </a:solidFill>
                <a:latin typeface="Arial" panose="020B0604020202020204" pitchFamily="34" charset="0"/>
                <a:ea typeface="宋体" panose="02010600030101010101" pitchFamily="2" charset="-122"/>
              </a:rPr>
              <a:t>xx</a:t>
            </a:r>
            <a:r>
              <a:rPr lang="zh-CN" altLang="en-US" sz="3600" b="1" dirty="0">
                <a:solidFill>
                  <a:srgbClr val="0000CC"/>
                </a:solidFill>
                <a:latin typeface="Arial" panose="020B0604020202020204" pitchFamily="34" charset="0"/>
                <a:ea typeface="宋体" panose="02010600030101010101" pitchFamily="2" charset="-122"/>
              </a:rPr>
              <a:t>学校</a:t>
            </a: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货币时间价值实训二</a:t>
            </a:r>
          </a:p>
        </p:txBody>
      </p:sp>
      <p:sp>
        <p:nvSpPr>
          <p:cNvPr id="16386"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比较等额本息还款方式和等额本金还款方式，为王小喜制定还款计划。</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en-US" altLang="zh-CN" b="1" dirty="0">
                <a:solidFill>
                  <a:srgbClr val="0000CC"/>
                </a:solidFill>
              </a:rPr>
              <a:t>  </a:t>
            </a:r>
            <a:r>
              <a:rPr lang="en-US" altLang="zh-CN" b="1" dirty="0"/>
              <a:t>1. </a:t>
            </a:r>
            <a:r>
              <a:rPr lang="zh-CN" altLang="en-US" b="1" dirty="0"/>
              <a:t>两种还款方式的优缺点？</a:t>
            </a:r>
            <a:endParaRPr lang="en-US" altLang="zh-CN" b="1" dirty="0"/>
          </a:p>
          <a:p>
            <a:pPr>
              <a:buNone/>
            </a:pPr>
            <a:r>
              <a:rPr lang="en-US" altLang="zh-CN" b="1" dirty="0"/>
              <a:t>  2. </a:t>
            </a:r>
            <a:r>
              <a:rPr lang="zh-CN" altLang="en-US" b="1" dirty="0"/>
              <a:t>王小喜适合哪种还款方式？</a:t>
            </a:r>
          </a:p>
        </p:txBody>
      </p:sp>
      <p:sp>
        <p:nvSpPr>
          <p:cNvPr id="16387"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10</a:t>
            </a:fld>
            <a:endParaRPr lang="en-US" altLang="zh-CN" sz="1200" dirty="0">
              <a:latin typeface="Arial Black" panose="020B0A04020102020204" pitchFamily="34" charset="0"/>
            </a:endParaRPr>
          </a:p>
        </p:txBody>
      </p:sp>
      <p:pic>
        <p:nvPicPr>
          <p:cNvPr id="16388"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货币时间价值实训三</a:t>
            </a:r>
          </a:p>
        </p:txBody>
      </p:sp>
      <p:sp>
        <p:nvSpPr>
          <p:cNvPr id="18434"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辅助于小木进行养老保险购买决策。</a:t>
            </a:r>
            <a:endParaRPr lang="en-US" altLang="zh-CN" b="1" dirty="0"/>
          </a:p>
          <a:p>
            <a:pPr>
              <a:buNone/>
            </a:pPr>
            <a:endParaRPr lang="en-US" altLang="zh-CN" sz="2800" b="1" dirty="0"/>
          </a:p>
          <a:p>
            <a:pPr>
              <a:buNone/>
            </a:pPr>
            <a:r>
              <a:rPr lang="en-US" altLang="zh-CN" sz="2800" b="1" dirty="0"/>
              <a:t>  </a:t>
            </a:r>
            <a:r>
              <a:rPr lang="zh-CN" altLang="en-US" b="1" dirty="0">
                <a:solidFill>
                  <a:srgbClr val="0000CC"/>
                </a:solidFill>
              </a:rPr>
              <a:t>实训思考：</a:t>
            </a:r>
            <a:endParaRPr lang="en-US" altLang="zh-CN" b="1" dirty="0">
              <a:solidFill>
                <a:srgbClr val="0000CC"/>
              </a:solidFill>
            </a:endParaRPr>
          </a:p>
          <a:p>
            <a:pPr>
              <a:buNone/>
            </a:pPr>
            <a:r>
              <a:rPr lang="en-US" altLang="zh-CN" b="1" dirty="0">
                <a:solidFill>
                  <a:srgbClr val="0000CC"/>
                </a:solidFill>
              </a:rPr>
              <a:t>  </a:t>
            </a:r>
            <a:r>
              <a:rPr lang="en-US" altLang="zh-CN" b="1" dirty="0"/>
              <a:t>1. </a:t>
            </a:r>
            <a:r>
              <a:rPr lang="zh-CN" altLang="en-US" b="1" dirty="0"/>
              <a:t>养老金和退休金是考虑终值还是现值？</a:t>
            </a:r>
            <a:endParaRPr lang="en-US" altLang="zh-CN" b="1" dirty="0"/>
          </a:p>
          <a:p>
            <a:pPr>
              <a:buNone/>
            </a:pPr>
            <a:r>
              <a:rPr lang="en-US" altLang="zh-CN" b="1" dirty="0"/>
              <a:t>  2. </a:t>
            </a:r>
            <a:r>
              <a:rPr lang="zh-CN" altLang="en-US" b="1" dirty="0"/>
              <a:t>每年年初支付和每年年末支付有什么区别？</a:t>
            </a:r>
          </a:p>
        </p:txBody>
      </p:sp>
      <p:sp>
        <p:nvSpPr>
          <p:cNvPr id="18435"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11</a:t>
            </a:fld>
            <a:endParaRPr lang="en-US" altLang="zh-CN" sz="1200" dirty="0">
              <a:latin typeface="Arial Black" panose="020B0A04020102020204" pitchFamily="34" charset="0"/>
            </a:endParaRPr>
          </a:p>
        </p:txBody>
      </p:sp>
      <p:pic>
        <p:nvPicPr>
          <p:cNvPr id="18436"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货币时间价值实训四</a:t>
            </a:r>
          </a:p>
        </p:txBody>
      </p:sp>
      <p:sp>
        <p:nvSpPr>
          <p:cNvPr id="20482"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辅助林三元进行公司福利选择。</a:t>
            </a:r>
            <a:endParaRPr lang="en-US" altLang="zh-CN" b="1" dirty="0"/>
          </a:p>
          <a:p>
            <a:pPr>
              <a:buNone/>
            </a:pPr>
            <a:endParaRPr lang="en-US" altLang="zh-CN" sz="2800" b="1" dirty="0"/>
          </a:p>
          <a:p>
            <a:pPr>
              <a:buNone/>
            </a:pPr>
            <a:r>
              <a:rPr lang="en-US" altLang="zh-CN" sz="2800" b="1" dirty="0"/>
              <a:t>  </a:t>
            </a:r>
            <a:r>
              <a:rPr lang="zh-CN" altLang="en-US" b="1" dirty="0">
                <a:solidFill>
                  <a:srgbClr val="0000CC"/>
                </a:solidFill>
              </a:rPr>
              <a:t>实训思考：</a:t>
            </a:r>
            <a:endParaRPr lang="en-US" altLang="zh-CN" b="1" dirty="0">
              <a:solidFill>
                <a:srgbClr val="0000CC"/>
              </a:solidFill>
            </a:endParaRPr>
          </a:p>
          <a:p>
            <a:pPr>
              <a:buNone/>
            </a:pPr>
            <a:r>
              <a:rPr lang="en-US" altLang="zh-CN" b="1" dirty="0">
                <a:solidFill>
                  <a:srgbClr val="0000CC"/>
                </a:solidFill>
              </a:rPr>
              <a:t>  </a:t>
            </a:r>
            <a:r>
              <a:rPr lang="en-US" altLang="zh-CN" b="1" dirty="0"/>
              <a:t>  1.</a:t>
            </a:r>
            <a:r>
              <a:rPr lang="zh-CN" altLang="en-US" b="1" dirty="0"/>
              <a:t>每年年初支付住房补贴和连续工作两年后再支付住房补贴有什么区别？</a:t>
            </a:r>
            <a:endParaRPr lang="en-US" altLang="zh-CN" b="1" dirty="0"/>
          </a:p>
          <a:p>
            <a:pPr>
              <a:buNone/>
            </a:pPr>
            <a:r>
              <a:rPr lang="en-US" altLang="zh-CN" b="1" dirty="0"/>
              <a:t>    2.</a:t>
            </a:r>
            <a:r>
              <a:rPr lang="zh-CN" altLang="en-US" b="1" dirty="0"/>
              <a:t>从现金管理角度，哪种方式最好？</a:t>
            </a:r>
          </a:p>
        </p:txBody>
      </p:sp>
      <p:sp>
        <p:nvSpPr>
          <p:cNvPr id="20483"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12</a:t>
            </a:fld>
            <a:endParaRPr lang="en-US" altLang="zh-CN" sz="1200" dirty="0">
              <a:latin typeface="Arial Black" panose="020B0A04020102020204" pitchFamily="34" charset="0"/>
            </a:endParaRPr>
          </a:p>
        </p:txBody>
      </p:sp>
      <p:pic>
        <p:nvPicPr>
          <p:cNvPr id="20484"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风险与报酬实训</a:t>
            </a:r>
          </a:p>
        </p:txBody>
      </p:sp>
      <p:sp>
        <p:nvSpPr>
          <p:cNvPr id="22530"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辅助大成公司进行产品开发决策。</a:t>
            </a:r>
            <a:endParaRPr lang="en-US" altLang="zh-CN" b="1" dirty="0"/>
          </a:p>
          <a:p>
            <a:pPr>
              <a:buNone/>
            </a:pPr>
            <a:endParaRPr lang="en-US" altLang="zh-CN" sz="2800" b="1" dirty="0"/>
          </a:p>
          <a:p>
            <a:pPr>
              <a:buNone/>
            </a:pPr>
            <a:r>
              <a:rPr lang="en-US" altLang="zh-CN" sz="2800" b="1" dirty="0"/>
              <a:t>  </a:t>
            </a:r>
            <a:r>
              <a:rPr lang="zh-CN" altLang="en-US" b="1" dirty="0">
                <a:solidFill>
                  <a:srgbClr val="0000CC"/>
                </a:solidFill>
              </a:rPr>
              <a:t>实训提示：</a:t>
            </a:r>
            <a:endParaRPr lang="en-US" altLang="zh-CN" b="1" dirty="0">
              <a:solidFill>
                <a:srgbClr val="0000CC"/>
              </a:solidFill>
            </a:endParaRPr>
          </a:p>
          <a:p>
            <a:pPr>
              <a:buNone/>
            </a:pPr>
            <a:r>
              <a:rPr lang="en-US" altLang="zh-CN" b="1" dirty="0">
                <a:solidFill>
                  <a:srgbClr val="0000CC"/>
                </a:solidFill>
              </a:rPr>
              <a:t>  </a:t>
            </a:r>
            <a:r>
              <a:rPr lang="en-US" altLang="zh-CN" b="1" dirty="0"/>
              <a:t>  1.</a:t>
            </a:r>
            <a:r>
              <a:rPr lang="zh-CN" altLang="en-US" b="1" dirty="0"/>
              <a:t>如何衡量风险与收益？</a:t>
            </a:r>
            <a:endParaRPr lang="en-US" altLang="zh-CN" b="1" dirty="0"/>
          </a:p>
          <a:p>
            <a:pPr>
              <a:buNone/>
            </a:pPr>
            <a:r>
              <a:rPr lang="en-US" altLang="zh-CN" b="1" dirty="0"/>
              <a:t>    2.</a:t>
            </a:r>
            <a:r>
              <a:rPr lang="zh-CN" altLang="en-US" b="1" dirty="0"/>
              <a:t>大成公司应选择哪种产品开发方案？</a:t>
            </a:r>
          </a:p>
        </p:txBody>
      </p:sp>
      <p:sp>
        <p:nvSpPr>
          <p:cNvPr id="22531"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13</a:t>
            </a:fld>
            <a:endParaRPr lang="en-US" altLang="zh-CN" sz="1200" dirty="0">
              <a:latin typeface="Arial Black" panose="020B0A04020102020204" pitchFamily="34" charset="0"/>
            </a:endParaRPr>
          </a:p>
        </p:txBody>
      </p:sp>
      <p:pic>
        <p:nvPicPr>
          <p:cNvPr id="22532"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财务管理价值观念综合实训</a:t>
            </a:r>
          </a:p>
        </p:txBody>
      </p:sp>
      <p:sp>
        <p:nvSpPr>
          <p:cNvPr id="24578"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分析雷曼兄弟破产案。</a:t>
            </a:r>
            <a:endParaRPr lang="en-US" altLang="zh-CN" b="1" dirty="0"/>
          </a:p>
          <a:p>
            <a:pPr>
              <a:buNone/>
            </a:pPr>
            <a:endParaRPr lang="en-US" altLang="zh-CN" sz="2800" b="1" dirty="0"/>
          </a:p>
          <a:p>
            <a:pPr>
              <a:buNone/>
            </a:pPr>
            <a:r>
              <a:rPr lang="en-US" altLang="zh-CN" sz="2800" b="1" dirty="0"/>
              <a:t>  </a:t>
            </a:r>
            <a:r>
              <a:rPr lang="zh-CN" altLang="en-US" b="1" dirty="0">
                <a:solidFill>
                  <a:srgbClr val="0000CC"/>
                </a:solidFill>
              </a:rPr>
              <a:t>实训思考：</a:t>
            </a:r>
            <a:endParaRPr lang="en-US" altLang="zh-CN" b="1" dirty="0">
              <a:solidFill>
                <a:srgbClr val="0000CC"/>
              </a:solidFill>
            </a:endParaRPr>
          </a:p>
          <a:p>
            <a:pPr>
              <a:buNone/>
            </a:pPr>
            <a:r>
              <a:rPr lang="zh-CN" altLang="en-US" b="1" dirty="0"/>
              <a:t>         评价雷曼兄弟公司财务管理目标与其破产的关联性。</a:t>
            </a:r>
          </a:p>
        </p:txBody>
      </p:sp>
      <p:sp>
        <p:nvSpPr>
          <p:cNvPr id="24579"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14</a:t>
            </a:fld>
            <a:endParaRPr lang="en-US" altLang="zh-CN" sz="1200" dirty="0">
              <a:latin typeface="Arial Black" panose="020B0A04020102020204" pitchFamily="34" charset="0"/>
            </a:endParaRPr>
          </a:p>
        </p:txBody>
      </p:sp>
      <p:pic>
        <p:nvPicPr>
          <p:cNvPr id="24580"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风险报酬认知实训</a:t>
            </a:r>
          </a:p>
        </p:txBody>
      </p:sp>
      <p:sp>
        <p:nvSpPr>
          <p:cNvPr id="26626"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个人理财投资选择。</a:t>
            </a:r>
            <a:endParaRPr lang="en-US" altLang="zh-CN" b="1" dirty="0"/>
          </a:p>
          <a:p>
            <a:pPr>
              <a:buNone/>
            </a:pPr>
            <a:endParaRPr lang="en-US" altLang="zh-CN" sz="2800" b="1" dirty="0"/>
          </a:p>
          <a:p>
            <a:pPr>
              <a:buNone/>
            </a:pPr>
            <a:r>
              <a:rPr lang="en-US" altLang="zh-CN" sz="2800" b="1" dirty="0"/>
              <a:t>   </a:t>
            </a:r>
            <a:r>
              <a:rPr lang="zh-CN" altLang="en-US" b="1" dirty="0">
                <a:solidFill>
                  <a:srgbClr val="0000CC"/>
                </a:solidFill>
              </a:rPr>
              <a:t>实训思考：</a:t>
            </a:r>
            <a:endParaRPr lang="en-US" altLang="zh-CN" b="1" dirty="0">
              <a:solidFill>
                <a:srgbClr val="0000CC"/>
              </a:solidFill>
            </a:endParaRPr>
          </a:p>
          <a:p>
            <a:pPr>
              <a:buNone/>
            </a:pPr>
            <a:r>
              <a:rPr lang="zh-CN" altLang="en-US" b="1" dirty="0"/>
              <a:t>   </a:t>
            </a:r>
            <a:r>
              <a:rPr lang="en-US" altLang="zh-CN" b="1" dirty="0"/>
              <a:t>1.</a:t>
            </a:r>
            <a:r>
              <a:rPr lang="zh-CN" altLang="en-US" b="1" dirty="0"/>
              <a:t>每个人具有不同风险偏好，如何选择？</a:t>
            </a:r>
            <a:endParaRPr lang="en-US" altLang="zh-CN" b="1" dirty="0"/>
          </a:p>
          <a:p>
            <a:pPr>
              <a:buNone/>
            </a:pPr>
            <a:r>
              <a:rPr lang="en-US" altLang="zh-CN" b="1" dirty="0"/>
              <a:t>   2.</a:t>
            </a:r>
            <a:r>
              <a:rPr lang="zh-CN" altLang="en-US" b="1" dirty="0"/>
              <a:t>银行存款、余额宝、股票投资与小型创业项目投资各是什么？有什么优缺点？</a:t>
            </a:r>
            <a:endParaRPr lang="en-US" altLang="zh-CN" b="1" dirty="0"/>
          </a:p>
        </p:txBody>
      </p:sp>
      <p:sp>
        <p:nvSpPr>
          <p:cNvPr id="26627"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15</a:t>
            </a:fld>
            <a:endParaRPr lang="en-US" altLang="zh-CN" sz="1200" dirty="0">
              <a:latin typeface="Arial Black" panose="020B0A04020102020204" pitchFamily="34" charset="0"/>
            </a:endParaRPr>
          </a:p>
        </p:txBody>
      </p:sp>
      <p:pic>
        <p:nvPicPr>
          <p:cNvPr id="26628"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buClrTx/>
              <a:buSzTx/>
              <a:buFontTx/>
            </a:pPr>
            <a:r>
              <a:rPr lang="zh-CN" altLang="en-US" b="1" dirty="0">
                <a:solidFill>
                  <a:srgbClr val="FFFF00"/>
                </a:solidFill>
                <a:latin typeface="华文中宋" panose="02010600040101010101" pitchFamily="2" charset="-122"/>
                <a:ea typeface="华文中宋" panose="02010600040101010101" pitchFamily="2" charset="-122"/>
              </a:rPr>
              <a:t>财务管理价值观念思政案例</a:t>
            </a:r>
          </a:p>
        </p:txBody>
      </p:sp>
      <p:sp>
        <p:nvSpPr>
          <p:cNvPr id="3" name="内容占位符 2"/>
          <p:cNvSpPr>
            <a:spLocks noGrp="1"/>
          </p:cNvSpPr>
          <p:nvPr>
            <p:ph idx="1"/>
          </p:nvPr>
        </p:nvSpPr>
        <p:spPr/>
        <p:txBody>
          <a:bodyPr/>
          <a:lstStyle/>
          <a:p>
            <a:pPr marL="0" indent="0">
              <a:buNone/>
            </a:pPr>
            <a:r>
              <a:rPr lang="zh-CN" altLang="en-US" b="1" dirty="0">
                <a:solidFill>
                  <a:srgbClr val="0000CC"/>
                </a:solidFill>
              </a:rPr>
              <a:t>实训任务：</a:t>
            </a:r>
            <a:endParaRPr lang="zh-CN" altLang="en-US" dirty="0"/>
          </a:p>
          <a:p>
            <a:pPr algn="l">
              <a:buNone/>
            </a:pPr>
            <a:r>
              <a:rPr lang="en-US" altLang="zh-CN" dirty="0"/>
              <a:t>         </a:t>
            </a:r>
            <a:r>
              <a:rPr lang="en-US" altLang="zh-CN" b="1" dirty="0"/>
              <a:t>阅读案例资料——华为公司坚持长期价值创造，积极履行社会责任</a:t>
            </a:r>
          </a:p>
          <a:p>
            <a:pPr algn="l">
              <a:buNone/>
            </a:pPr>
            <a:endParaRPr lang="zh-CN" altLang="en-US" b="1" dirty="0"/>
          </a:p>
          <a:p>
            <a:pPr marL="0" algn="l">
              <a:buNone/>
            </a:pPr>
            <a:r>
              <a:rPr lang="zh-CN" altLang="en-US" b="1" dirty="0">
                <a:solidFill>
                  <a:srgbClr val="0000CC"/>
                </a:solidFill>
              </a:rPr>
              <a:t>实训思考：</a:t>
            </a:r>
          </a:p>
          <a:p>
            <a:pPr algn="l">
              <a:buNone/>
            </a:pPr>
            <a:r>
              <a:rPr lang="en-US" altLang="zh-CN" b="1" dirty="0">
                <a:solidFill>
                  <a:srgbClr val="0000CC"/>
                </a:solidFill>
              </a:rPr>
              <a:t>        </a:t>
            </a:r>
            <a:r>
              <a:rPr lang="en-US" altLang="zh-CN" b="1" dirty="0" err="1"/>
              <a:t>谈谈你对华为公司相关财务管理策略的认识以及从中受到的启发</a:t>
            </a:r>
            <a:r>
              <a:rPr lang="zh-CN" altLang="en-US" b="1"/>
              <a:t>。</a:t>
            </a:r>
            <a:endParaRPr lang="en-US" altLang="zh-CN" b="1" dirty="0"/>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p:cNvSpPr>
          <p:nvPr>
            <p:ph type="title"/>
          </p:nvPr>
        </p:nvSpPr>
        <p:spPr/>
        <p:txBody>
          <a:bodyPr vert="horz" wrap="square" lIns="91440" tIns="45720" rIns="91440" bIns="45720" anchor="ctr" anchorCtr="0"/>
          <a:lstStyle/>
          <a:p>
            <a:pPr algn="ctr"/>
            <a:r>
              <a:rPr lang="zh-CN" altLang="en-US" dirty="0"/>
              <a:t>实训安排</a:t>
            </a:r>
          </a:p>
        </p:txBody>
      </p:sp>
      <p:sp>
        <p:nvSpPr>
          <p:cNvPr id="7170" name="内容占位符 2"/>
          <p:cNvSpPr>
            <a:spLocks noGrp="1"/>
          </p:cNvSpPr>
          <p:nvPr>
            <p:ph idx="1"/>
          </p:nvPr>
        </p:nvSpPr>
        <p:spPr>
          <a:xfrm>
            <a:off x="990600" y="1295400"/>
            <a:ext cx="6629400" cy="5691505"/>
          </a:xfrm>
        </p:spPr>
        <p:txBody>
          <a:bodyPr vert="horz" wrap="square" lIns="91440" tIns="45720" rIns="91440" bIns="45720" anchor="t" anchorCtr="0"/>
          <a:lstStyle/>
          <a:p>
            <a:pPr>
              <a:lnSpc>
                <a:spcPct val="150000"/>
              </a:lnSpc>
              <a:buNone/>
            </a:pPr>
            <a:r>
              <a:rPr lang="zh-CN" altLang="en-US" sz="2800" b="1" dirty="0"/>
              <a:t>一 实训目的及要求</a:t>
            </a:r>
          </a:p>
          <a:p>
            <a:pPr>
              <a:lnSpc>
                <a:spcPct val="150000"/>
              </a:lnSpc>
              <a:buNone/>
            </a:pPr>
            <a:r>
              <a:rPr lang="zh-CN" altLang="en-US" sz="2800" b="1" dirty="0"/>
              <a:t>二 实训要点回顾</a:t>
            </a:r>
          </a:p>
          <a:p>
            <a:pPr>
              <a:lnSpc>
                <a:spcPct val="150000"/>
              </a:lnSpc>
              <a:buNone/>
            </a:pPr>
            <a:r>
              <a:rPr lang="zh-CN" altLang="en-US" sz="2800" b="1" dirty="0"/>
              <a:t>三 财务管理认知调研实训</a:t>
            </a:r>
          </a:p>
          <a:p>
            <a:pPr>
              <a:lnSpc>
                <a:spcPct val="150000"/>
              </a:lnSpc>
              <a:buNone/>
            </a:pPr>
            <a:r>
              <a:rPr lang="zh-CN" altLang="en-US" sz="2800" b="1" dirty="0"/>
              <a:t>四 货币时间价值实训</a:t>
            </a:r>
          </a:p>
          <a:p>
            <a:pPr>
              <a:lnSpc>
                <a:spcPct val="150000"/>
              </a:lnSpc>
              <a:buNone/>
            </a:pPr>
            <a:r>
              <a:rPr lang="zh-CN" altLang="en-US" sz="2800" b="1" dirty="0"/>
              <a:t>五 风险与报酬实训</a:t>
            </a:r>
          </a:p>
          <a:p>
            <a:pPr>
              <a:lnSpc>
                <a:spcPct val="150000"/>
              </a:lnSpc>
              <a:buNone/>
            </a:pPr>
            <a:r>
              <a:rPr lang="zh-CN" altLang="en-US" sz="2800" b="1" dirty="0"/>
              <a:t>六 财务管理价值观念综合实训</a:t>
            </a:r>
          </a:p>
          <a:p>
            <a:pPr algn="l">
              <a:lnSpc>
                <a:spcPct val="150000"/>
              </a:lnSpc>
              <a:buNone/>
            </a:pPr>
            <a:r>
              <a:rPr lang="zh-CN" altLang="en-US" sz="2800" b="1" dirty="0">
                <a:sym typeface="+mn-ea"/>
              </a:rPr>
              <a:t>七</a:t>
            </a:r>
            <a:r>
              <a:rPr lang="en-US" altLang="zh-CN" sz="2800" b="1" dirty="0">
                <a:sym typeface="+mn-ea"/>
              </a:rPr>
              <a:t> </a:t>
            </a:r>
            <a:r>
              <a:rPr lang="zh-CN" altLang="en-US" sz="2800" b="1" dirty="0">
                <a:sym typeface="+mn-ea"/>
              </a:rPr>
              <a:t>财务管理价值观念思政案例</a:t>
            </a:r>
            <a:endParaRPr lang="zh-CN" altLang="en-US" sz="2800" b="1" dirty="0"/>
          </a:p>
          <a:p>
            <a:pPr>
              <a:buNone/>
            </a:pPr>
            <a:endParaRPr lang="en-US" altLang="zh-CN" sz="2800" b="1" dirty="0"/>
          </a:p>
          <a:p>
            <a:pPr>
              <a:buNone/>
            </a:pPr>
            <a:endParaRPr lang="en-US" altLang="zh-CN" sz="2800" b="1" dirty="0"/>
          </a:p>
          <a:p>
            <a:pPr>
              <a:buNone/>
            </a:pPr>
            <a:endParaRPr lang="zh-CN" altLang="en-US" dirty="0"/>
          </a:p>
        </p:txBody>
      </p:sp>
      <p:sp>
        <p:nvSpPr>
          <p:cNvPr id="7171"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2</a:t>
            </a:fld>
            <a:endParaRPr lang="en-US" altLang="zh-CN" sz="1200" dirty="0">
              <a:latin typeface="Arial Black" panose="020B0A04020102020204" pitchFamily="34" charset="0"/>
            </a:endParaRPr>
          </a:p>
        </p:txBody>
      </p:sp>
      <p:pic>
        <p:nvPicPr>
          <p:cNvPr id="7172" name="图片 1"/>
          <p:cNvPicPr>
            <a:picLocks noChangeAspect="1"/>
          </p:cNvPicPr>
          <p:nvPr/>
        </p:nvPicPr>
        <p:blipFill>
          <a:blip r:embed="rId2"/>
          <a:stretch>
            <a:fillRect/>
          </a:stretch>
        </p:blipFill>
        <p:spPr>
          <a:xfrm>
            <a:off x="7543800" y="5105400"/>
            <a:ext cx="1563688" cy="1735138"/>
          </a:xfrm>
          <a:prstGeom prst="rect">
            <a:avLst/>
          </a:prstGeom>
          <a:noFill/>
          <a:ln w="9525">
            <a:noFill/>
          </a:ln>
        </p:spPr>
      </p:pic>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实训目的及要求</a:t>
            </a:r>
          </a:p>
        </p:txBody>
      </p:sp>
      <p:sp>
        <p:nvSpPr>
          <p:cNvPr id="3" name="内容占位符 2"/>
          <p:cNvSpPr>
            <a:spLocks noGrp="1"/>
          </p:cNvSpPr>
          <p:nvPr>
            <p:ph idx="1"/>
          </p:nvPr>
        </p:nvSpPr>
        <p:spPr/>
        <p:txBody>
          <a:bodyPr vert="horz" wrap="square" lIns="91440" tIns="45720" rIns="91440" bIns="45720" anchor="t" anchorCtr="0"/>
          <a:lstStyle/>
          <a:p>
            <a:pPr>
              <a:buNone/>
            </a:pPr>
            <a:r>
              <a:rPr lang="zh-CN" altLang="en-US" b="1" dirty="0">
                <a:solidFill>
                  <a:srgbClr val="FF0000"/>
                </a:solidFill>
              </a:rPr>
              <a:t>（一）实训目的</a:t>
            </a:r>
            <a:endParaRPr lang="zh-CN" altLang="en-US" dirty="0">
              <a:solidFill>
                <a:srgbClr val="FF0000"/>
              </a:solidFill>
            </a:endParaRPr>
          </a:p>
          <a:p>
            <a:pPr>
              <a:buNone/>
            </a:pPr>
            <a:r>
              <a:rPr lang="en-US" altLang="zh-CN" sz="2800" dirty="0"/>
              <a:t>          </a:t>
            </a:r>
            <a:r>
              <a:rPr lang="zh-CN" altLang="en-US" sz="2800" b="1" dirty="0"/>
              <a:t>通过本项目实训，使学生掌握财务管理的概念、基本内容，财务管理的目标，掌握理财环境对财务管理工作的影响，同时，使学生掌握货币时间价值的计算与分析，风险与报酬的基本原理、计算方法及其应用。</a:t>
            </a:r>
          </a:p>
        </p:txBody>
      </p:sp>
      <p:sp>
        <p:nvSpPr>
          <p:cNvPr id="8195"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3</a:t>
            </a:fld>
            <a:endParaRPr lang="en-US" altLang="zh-CN" sz="1200" dirty="0">
              <a:latin typeface="Arial Black" panose="020B0A04020102020204" pitchFamily="34" charset="0"/>
            </a:endParaRPr>
          </a:p>
        </p:txBody>
      </p:sp>
      <p:pic>
        <p:nvPicPr>
          <p:cNvPr id="8196" name="Picture 5" descr="qq2_050"/>
          <p:cNvPicPr>
            <a:picLocks noChangeAspect="1"/>
          </p:cNvPicPr>
          <p:nvPr/>
        </p:nvPicPr>
        <p:blipFill>
          <a:blip r:embed="rId2"/>
          <a:stretch>
            <a:fillRect/>
          </a:stretch>
        </p:blipFill>
        <p:spPr>
          <a:xfrm>
            <a:off x="6700838" y="4275138"/>
            <a:ext cx="1985962" cy="1973262"/>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实训目的及要求</a:t>
            </a:r>
          </a:p>
        </p:txBody>
      </p:sp>
      <p:sp>
        <p:nvSpPr>
          <p:cNvPr id="3" name="内容占位符 2"/>
          <p:cNvSpPr>
            <a:spLocks noGrp="1"/>
          </p:cNvSpPr>
          <p:nvPr>
            <p:ph idx="1"/>
          </p:nvPr>
        </p:nvSpPr>
        <p:spPr/>
        <p:txBody>
          <a:bodyPr vert="horz" wrap="square" lIns="91440" tIns="45720" rIns="91440" bIns="45720" anchor="t" anchorCtr="0"/>
          <a:lstStyle/>
          <a:p>
            <a:pPr>
              <a:buNone/>
            </a:pPr>
            <a:r>
              <a:rPr lang="zh-CN" altLang="en-US" b="1" dirty="0">
                <a:solidFill>
                  <a:srgbClr val="FF0000"/>
                </a:solidFill>
              </a:rPr>
              <a:t>（二）实训要求</a:t>
            </a:r>
            <a:endParaRPr lang="zh-CN" altLang="en-US" dirty="0">
              <a:solidFill>
                <a:srgbClr val="FF0000"/>
              </a:solidFill>
            </a:endParaRPr>
          </a:p>
          <a:p>
            <a:pPr>
              <a:buNone/>
            </a:pPr>
            <a:r>
              <a:rPr lang="en-US" altLang="zh-CN" sz="2800" b="1" dirty="0"/>
              <a:t>           </a:t>
            </a:r>
            <a:r>
              <a:rPr lang="zh-CN" altLang="en-US" sz="2800" b="1" dirty="0"/>
              <a:t>根据实训资料，学生从实际出发，站在决策者立场上，对企业进行相关调研，通过对知识点的理解与运用，能够起草初步的财务管理调研报告，进行货币时间价值、风险与报酬的初步决策，拓展学生独立分析问题、解决问题的能力以及表达能力、双向或多向思维能力，为以后的学习和工作打下坚实的基础。</a:t>
            </a:r>
          </a:p>
        </p:txBody>
      </p:sp>
      <p:sp>
        <p:nvSpPr>
          <p:cNvPr id="9219"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4</a:t>
            </a:fld>
            <a:endParaRPr lang="en-US" altLang="zh-CN" sz="1200" dirty="0">
              <a:latin typeface="Arial Black" panose="020B0A04020102020204" pitchFamily="34" charset="0"/>
            </a:endParaRPr>
          </a:p>
        </p:txBody>
      </p:sp>
      <p:pic>
        <p:nvPicPr>
          <p:cNvPr id="9220"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实训目的及要求</a:t>
            </a:r>
          </a:p>
        </p:txBody>
      </p:sp>
      <p:sp>
        <p:nvSpPr>
          <p:cNvPr id="3" name="内容占位符 2"/>
          <p:cNvSpPr>
            <a:spLocks noGrp="1"/>
          </p:cNvSpPr>
          <p:nvPr>
            <p:ph idx="1"/>
          </p:nvPr>
        </p:nvSpPr>
        <p:spPr/>
        <p:txBody>
          <a:bodyPr vert="horz" wrap="square" lIns="91440" tIns="45720" rIns="91440" bIns="45720" anchor="t" anchorCtr="0"/>
          <a:lstStyle/>
          <a:p>
            <a:pPr>
              <a:buNone/>
            </a:pPr>
            <a:r>
              <a:rPr lang="en-US" altLang="zh-CN" b="1" dirty="0">
                <a:solidFill>
                  <a:srgbClr val="FF0000"/>
                </a:solidFill>
              </a:rPr>
              <a:t>    </a:t>
            </a:r>
            <a:r>
              <a:rPr lang="zh-CN" altLang="en-US" b="1" dirty="0">
                <a:solidFill>
                  <a:srgbClr val="FF0000"/>
                </a:solidFill>
              </a:rPr>
              <a:t>（三）实训要求与职业能力目标</a:t>
            </a:r>
          </a:p>
          <a:p>
            <a:pPr>
              <a:buNone/>
            </a:pPr>
            <a:r>
              <a:rPr lang="en-US" altLang="zh-CN" sz="2800" b="1" dirty="0"/>
              <a:t>           </a:t>
            </a:r>
            <a:endParaRPr lang="zh-CN" altLang="en-US" sz="2800" b="1" dirty="0"/>
          </a:p>
        </p:txBody>
      </p:sp>
      <p:sp>
        <p:nvSpPr>
          <p:cNvPr id="10243"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5</a:t>
            </a:fld>
            <a:endParaRPr lang="en-US" altLang="zh-CN" sz="1200" dirty="0">
              <a:latin typeface="Arial Black" panose="020B0A04020102020204" pitchFamily="34" charset="0"/>
            </a:endParaRPr>
          </a:p>
        </p:txBody>
      </p:sp>
      <p:pic>
        <p:nvPicPr>
          <p:cNvPr id="10244"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pic>
        <p:nvPicPr>
          <p:cNvPr id="10245" name="图片 1"/>
          <p:cNvPicPr>
            <a:picLocks noChangeAspect="1"/>
          </p:cNvPicPr>
          <p:nvPr/>
        </p:nvPicPr>
        <p:blipFill>
          <a:blip r:embed="rId3"/>
          <a:stretch>
            <a:fillRect/>
          </a:stretch>
        </p:blipFill>
        <p:spPr>
          <a:xfrm>
            <a:off x="1133475" y="2219325"/>
            <a:ext cx="6575425" cy="3800475"/>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charRg st="8" end="31"/>
                                            </p:txEl>
                                          </p:spTgt>
                                        </p:tgtEl>
                                        <p:attrNameLst>
                                          <p:attrName>style.visibility</p:attrName>
                                        </p:attrNameLst>
                                      </p:cBhvr>
                                      <p:to>
                                        <p:strVal val="visible"/>
                                      </p:to>
                                    </p:set>
                                    <p:animEffect transition="in" filter="wipe(left)">
                                      <p:cBhvr>
                                        <p:cTn id="7" dur="500"/>
                                        <p:tgtEl>
                                          <p:spTgt spid="3">
                                            <p:txEl>
                                              <p:charRg st="8" end="3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实训要点回顾</a:t>
            </a:r>
          </a:p>
        </p:txBody>
      </p:sp>
      <p:sp>
        <p:nvSpPr>
          <p:cNvPr id="3" name="内容占位符 2"/>
          <p:cNvSpPr>
            <a:spLocks noGrp="1"/>
          </p:cNvSpPr>
          <p:nvPr>
            <p:ph idx="1"/>
          </p:nvPr>
        </p:nvSpPr>
        <p:spPr>
          <a:xfrm>
            <a:off x="609600" y="1600200"/>
            <a:ext cx="7924800" cy="2971800"/>
          </a:xfrm>
        </p:spPr>
        <p:txBody>
          <a:bodyPr vert="horz" wrap="square" lIns="91440" tIns="45720" rIns="91440" bIns="45720" anchor="t" anchorCtr="0"/>
          <a:lstStyle/>
          <a:p>
            <a:pPr>
              <a:lnSpc>
                <a:spcPct val="150000"/>
              </a:lnSpc>
              <a:buNone/>
            </a:pPr>
            <a:r>
              <a:rPr lang="en-US" altLang="zh-CN" sz="3600" b="1" dirty="0">
                <a:solidFill>
                  <a:srgbClr val="0000CC"/>
                </a:solidFill>
              </a:rPr>
              <a:t>1. </a:t>
            </a:r>
            <a:r>
              <a:rPr lang="zh-CN" altLang="en-US" sz="3600" b="1" dirty="0">
                <a:solidFill>
                  <a:srgbClr val="0000CC"/>
                </a:solidFill>
              </a:rPr>
              <a:t>财务管理概念及基本内容</a:t>
            </a:r>
            <a:endParaRPr lang="en-US" altLang="zh-CN" sz="3600" b="1" dirty="0">
              <a:solidFill>
                <a:srgbClr val="0000CC"/>
              </a:solidFill>
            </a:endParaRPr>
          </a:p>
          <a:p>
            <a:pPr>
              <a:lnSpc>
                <a:spcPct val="150000"/>
              </a:lnSpc>
              <a:buNone/>
            </a:pPr>
            <a:r>
              <a:rPr lang="en-US" altLang="zh-CN" sz="3600" b="1" dirty="0">
                <a:solidFill>
                  <a:srgbClr val="0000CC"/>
                </a:solidFill>
              </a:rPr>
              <a:t>2. </a:t>
            </a:r>
            <a:r>
              <a:rPr lang="zh-CN" altLang="en-US" sz="3600" b="1" dirty="0">
                <a:solidFill>
                  <a:srgbClr val="0000CC"/>
                </a:solidFill>
              </a:rPr>
              <a:t>货币时间价值</a:t>
            </a:r>
            <a:endParaRPr lang="en-US" altLang="zh-CN" sz="3600" b="1" dirty="0">
              <a:solidFill>
                <a:srgbClr val="0000CC"/>
              </a:solidFill>
            </a:endParaRPr>
          </a:p>
          <a:p>
            <a:pPr>
              <a:lnSpc>
                <a:spcPct val="150000"/>
              </a:lnSpc>
              <a:buNone/>
            </a:pPr>
            <a:r>
              <a:rPr lang="en-US" altLang="zh-CN" sz="3600" b="1" dirty="0">
                <a:solidFill>
                  <a:srgbClr val="0000CC"/>
                </a:solidFill>
              </a:rPr>
              <a:t>3. </a:t>
            </a:r>
            <a:r>
              <a:rPr lang="zh-CN" altLang="en-US" sz="3600" b="1" dirty="0">
                <a:solidFill>
                  <a:srgbClr val="0000CC"/>
                </a:solidFill>
              </a:rPr>
              <a:t>风险与报酬</a:t>
            </a:r>
            <a:endParaRPr lang="en-US" altLang="zh-CN" sz="3600" b="1" dirty="0">
              <a:solidFill>
                <a:srgbClr val="0000CC"/>
              </a:solidFill>
            </a:endParaRPr>
          </a:p>
          <a:p>
            <a:pPr>
              <a:buNone/>
            </a:pPr>
            <a:endParaRPr lang="en-US" altLang="zh-CN" b="1" dirty="0">
              <a:solidFill>
                <a:srgbClr val="FF0000"/>
              </a:solidFill>
            </a:endParaRPr>
          </a:p>
          <a:p>
            <a:pPr>
              <a:buNone/>
            </a:pPr>
            <a:endParaRPr lang="zh-CN" altLang="en-US" sz="2800" b="1" dirty="0"/>
          </a:p>
        </p:txBody>
      </p:sp>
      <p:sp>
        <p:nvSpPr>
          <p:cNvPr id="11267"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6</a:t>
            </a:fld>
            <a:endParaRPr lang="en-US" altLang="zh-CN" sz="1200" dirty="0">
              <a:latin typeface="Arial Black" panose="020B0A04020102020204" pitchFamily="34" charset="0"/>
            </a:endParaRPr>
          </a:p>
        </p:txBody>
      </p:sp>
      <p:pic>
        <p:nvPicPr>
          <p:cNvPr id="11268"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财务管理认知实训</a:t>
            </a:r>
          </a:p>
        </p:txBody>
      </p:sp>
      <p:sp>
        <p:nvSpPr>
          <p:cNvPr id="3" name="内容占位符 2"/>
          <p:cNvSpPr>
            <a:spLocks noGrp="1"/>
          </p:cNvSpPr>
          <p:nvPr>
            <p:ph idx="1"/>
          </p:nvPr>
        </p:nvSpPr>
        <p:spPr>
          <a:xfrm>
            <a:off x="533400" y="1447800"/>
            <a:ext cx="7924800" cy="4495800"/>
          </a:xfrm>
        </p:spPr>
        <p:txBody>
          <a:bodyPr vert="horz" wrap="square" lIns="91440" tIns="45720" rIns="91440" bIns="45720" anchor="t" anchorCtr="0"/>
          <a:lstStyle/>
          <a:p>
            <a:pPr>
              <a:lnSpc>
                <a:spcPct val="150000"/>
              </a:lnSpc>
              <a:buNone/>
            </a:pPr>
            <a:r>
              <a:rPr lang="zh-CN" altLang="en-US" sz="3000" b="1" dirty="0">
                <a:solidFill>
                  <a:srgbClr val="0000CC"/>
                </a:solidFill>
              </a:rPr>
              <a:t>（一）学生分组、调研企业。调研内容如下：</a:t>
            </a:r>
          </a:p>
          <a:p>
            <a:r>
              <a:rPr lang="en-US" altLang="zh-CN" sz="2800" b="1" dirty="0"/>
              <a:t>1.</a:t>
            </a:r>
            <a:r>
              <a:rPr lang="zh-CN" altLang="en-US" sz="2800" b="1" dirty="0"/>
              <a:t>企业基本情况，包括企业名称、性质、注册资本、法人代表、经营范围等；</a:t>
            </a:r>
          </a:p>
          <a:p>
            <a:r>
              <a:rPr lang="en-US" altLang="zh-CN" sz="2800" b="1" dirty="0"/>
              <a:t>2.</a:t>
            </a:r>
            <a:r>
              <a:rPr lang="zh-CN" altLang="en-US" sz="2800" b="1" dirty="0"/>
              <a:t>财务部门基本情况，包括机构设置、人员配备、岗位职责等；</a:t>
            </a:r>
          </a:p>
          <a:p>
            <a:r>
              <a:rPr lang="en-US" altLang="zh-CN" sz="2800" b="1" dirty="0"/>
              <a:t>3.</a:t>
            </a:r>
            <a:r>
              <a:rPr lang="zh-CN" altLang="en-US" sz="2800" b="1" dirty="0"/>
              <a:t>企业的财务管理目标；</a:t>
            </a:r>
          </a:p>
          <a:p>
            <a:r>
              <a:rPr lang="en-US" altLang="zh-CN" sz="2800" b="1" dirty="0"/>
              <a:t>4.</a:t>
            </a:r>
            <a:r>
              <a:rPr lang="zh-CN" altLang="en-US" sz="2800" b="1" dirty="0"/>
              <a:t>当前理财环境对企业财务活动的影响</a:t>
            </a:r>
            <a:r>
              <a:rPr lang="zh-CN" altLang="en-US" b="1" dirty="0"/>
              <a:t>。</a:t>
            </a:r>
            <a:endParaRPr lang="en-US" altLang="zh-CN" b="1" dirty="0">
              <a:solidFill>
                <a:srgbClr val="0000CC"/>
              </a:solidFill>
            </a:endParaRPr>
          </a:p>
          <a:p>
            <a:pPr>
              <a:lnSpc>
                <a:spcPct val="150000"/>
              </a:lnSpc>
              <a:buNone/>
            </a:pPr>
            <a:r>
              <a:rPr lang="zh-CN" altLang="en-US" sz="3000" b="1" dirty="0">
                <a:solidFill>
                  <a:srgbClr val="0000CC"/>
                </a:solidFill>
              </a:rPr>
              <a:t>（二）撰写</a:t>
            </a:r>
            <a:r>
              <a:rPr lang="en-US" altLang="zh-CN" sz="3000" b="1" dirty="0">
                <a:solidFill>
                  <a:srgbClr val="0000CC"/>
                </a:solidFill>
              </a:rPr>
              <a:t>xx</a:t>
            </a:r>
            <a:r>
              <a:rPr lang="zh-CN" altLang="en-US" sz="3000" b="1" dirty="0">
                <a:solidFill>
                  <a:srgbClr val="0000CC"/>
                </a:solidFill>
              </a:rPr>
              <a:t>企业财务管理情况调研报告</a:t>
            </a:r>
            <a:endParaRPr lang="en-US" altLang="zh-CN" sz="3000" b="1" dirty="0">
              <a:solidFill>
                <a:srgbClr val="0000CC"/>
              </a:solidFill>
            </a:endParaRPr>
          </a:p>
          <a:p>
            <a:pPr>
              <a:buNone/>
            </a:pPr>
            <a:endParaRPr lang="en-US" altLang="zh-CN" b="1" dirty="0">
              <a:solidFill>
                <a:srgbClr val="FF0000"/>
              </a:solidFill>
            </a:endParaRPr>
          </a:p>
          <a:p>
            <a:pPr>
              <a:buNone/>
            </a:pPr>
            <a:endParaRPr lang="zh-CN" altLang="en-US" sz="2800" b="1" dirty="0"/>
          </a:p>
        </p:txBody>
      </p:sp>
      <p:sp>
        <p:nvSpPr>
          <p:cNvPr id="12291"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7</a:t>
            </a:fld>
            <a:endParaRPr lang="en-US" altLang="zh-CN" sz="1200" dirty="0">
              <a:latin typeface="Arial Black" panose="020B0A04020102020204" pitchFamily="34" charset="0"/>
            </a:endParaRPr>
          </a:p>
        </p:txBody>
      </p:sp>
      <p:pic>
        <p:nvPicPr>
          <p:cNvPr id="12292"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货币时间价值实训一</a:t>
            </a:r>
          </a:p>
        </p:txBody>
      </p:sp>
      <p:sp>
        <p:nvSpPr>
          <p:cNvPr id="13314"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比较四种理财方案，为李喜来选择最优投资方案。</a:t>
            </a:r>
            <a:endParaRPr lang="en-US" altLang="zh-CN" b="1" dirty="0"/>
          </a:p>
          <a:p>
            <a:pPr>
              <a:buNone/>
            </a:pPr>
            <a:endParaRPr lang="en-US" altLang="zh-CN" sz="2800" b="1" dirty="0"/>
          </a:p>
          <a:p>
            <a:pPr>
              <a:buNone/>
            </a:pPr>
            <a:r>
              <a:rPr lang="en-US" altLang="zh-CN" sz="2800" b="1" dirty="0"/>
              <a:t>  </a:t>
            </a:r>
            <a:r>
              <a:rPr lang="zh-CN" altLang="en-US" b="1" dirty="0">
                <a:solidFill>
                  <a:srgbClr val="0000CC"/>
                </a:solidFill>
              </a:rPr>
              <a:t>实训思考：</a:t>
            </a:r>
            <a:endParaRPr lang="en-US" altLang="zh-CN" b="1" dirty="0">
              <a:solidFill>
                <a:srgbClr val="0000CC"/>
              </a:solidFill>
            </a:endParaRPr>
          </a:p>
          <a:p>
            <a:pPr>
              <a:buNone/>
            </a:pPr>
            <a:r>
              <a:rPr lang="en-US" altLang="zh-CN" b="1" dirty="0">
                <a:solidFill>
                  <a:srgbClr val="0000CC"/>
                </a:solidFill>
              </a:rPr>
              <a:t>  </a:t>
            </a:r>
            <a:r>
              <a:rPr lang="en-US" altLang="zh-CN" b="1" dirty="0"/>
              <a:t>1. </a:t>
            </a:r>
            <a:r>
              <a:rPr lang="zh-CN" altLang="en-US" b="1" dirty="0"/>
              <a:t>银行存款是单利还是复利计息？银行贷款单利还是复利计息？</a:t>
            </a:r>
            <a:endParaRPr lang="en-US" altLang="zh-CN" b="1" dirty="0"/>
          </a:p>
          <a:p>
            <a:pPr>
              <a:buNone/>
            </a:pPr>
            <a:r>
              <a:rPr lang="en-US" altLang="zh-CN" b="1" dirty="0"/>
              <a:t>  2.</a:t>
            </a:r>
            <a:r>
              <a:rPr lang="zh-CN" altLang="en-US" b="1" dirty="0"/>
              <a:t>本实训案例中涉及复利还是年金？</a:t>
            </a:r>
          </a:p>
        </p:txBody>
      </p:sp>
      <p:sp>
        <p:nvSpPr>
          <p:cNvPr id="13315"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8</a:t>
            </a:fld>
            <a:endParaRPr lang="en-US" altLang="zh-CN" sz="1200" dirty="0">
              <a:latin typeface="Arial Black" panose="020B0A04020102020204" pitchFamily="34" charset="0"/>
            </a:endParaRPr>
          </a:p>
        </p:txBody>
      </p:sp>
      <p:pic>
        <p:nvPicPr>
          <p:cNvPr id="13316"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货币时间价值实训二</a:t>
            </a:r>
          </a:p>
        </p:txBody>
      </p:sp>
      <p:sp>
        <p:nvSpPr>
          <p:cNvPr id="14338" name="内容占位符 2"/>
          <p:cNvSpPr>
            <a:spLocks noGrp="1"/>
          </p:cNvSpPr>
          <p:nvPr>
            <p:ph idx="1"/>
          </p:nvPr>
        </p:nvSpPr>
        <p:spPr>
          <a:xfrm>
            <a:off x="381000" y="1447800"/>
            <a:ext cx="8077200" cy="44958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en-US" altLang="zh-CN" b="1" dirty="0"/>
              <a:t>          </a:t>
            </a:r>
            <a:r>
              <a:rPr lang="zh-CN" altLang="en-US" b="1" dirty="0"/>
              <a:t>比较等额本息还款方式和等额本金还款方式，为王小喜制定还款计划。</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en-US" altLang="zh-CN" b="1" dirty="0">
                <a:solidFill>
                  <a:srgbClr val="0000CC"/>
                </a:solidFill>
              </a:rPr>
              <a:t>  </a:t>
            </a:r>
            <a:r>
              <a:rPr lang="en-US" altLang="zh-CN" b="1" dirty="0"/>
              <a:t>1. </a:t>
            </a:r>
            <a:r>
              <a:rPr lang="zh-CN" altLang="en-US" b="1" dirty="0"/>
              <a:t>两种还款方式的优缺点？</a:t>
            </a:r>
            <a:endParaRPr lang="en-US" altLang="zh-CN" b="1" dirty="0"/>
          </a:p>
          <a:p>
            <a:pPr>
              <a:buNone/>
            </a:pPr>
            <a:r>
              <a:rPr lang="en-US" altLang="zh-CN" b="1" dirty="0"/>
              <a:t>  2. </a:t>
            </a:r>
            <a:r>
              <a:rPr lang="zh-CN" altLang="en-US" b="1" dirty="0"/>
              <a:t>王小喜适合哪种还款方式？</a:t>
            </a:r>
          </a:p>
        </p:txBody>
      </p:sp>
      <p:sp>
        <p:nvSpPr>
          <p:cNvPr id="14339"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9</a:t>
            </a:fld>
            <a:endParaRPr lang="en-US" altLang="zh-CN" sz="1200" dirty="0">
              <a:latin typeface="Arial Black" panose="020B0A04020102020204" pitchFamily="34" charset="0"/>
            </a:endParaRPr>
          </a:p>
        </p:txBody>
      </p:sp>
      <p:pic>
        <p:nvPicPr>
          <p:cNvPr id="14340" name="Picture 5" descr="qq2_050"/>
          <p:cNvPicPr>
            <a:picLocks noChangeAspect="1"/>
          </p:cNvPicPr>
          <p:nvPr/>
        </p:nvPicPr>
        <p:blipFill>
          <a:blip r:embed="rId3"/>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816</Words>
  <Application>Microsoft Office PowerPoint</Application>
  <PresentationFormat>全屏显示(4:3)</PresentationFormat>
  <Paragraphs>115</Paragraphs>
  <Slides>16</Slides>
  <Notes>7</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16</vt:i4>
      </vt:variant>
    </vt:vector>
  </HeadingPairs>
  <TitlesOfParts>
    <vt:vector size="23" baseType="lpstr">
      <vt:lpstr>华文中宋</vt:lpstr>
      <vt:lpstr>Arial</vt:lpstr>
      <vt:lpstr>Arial Black</vt:lpstr>
      <vt:lpstr>Times New Roman</vt:lpstr>
      <vt:lpstr>Wingdings</vt:lpstr>
      <vt:lpstr>Radial</vt:lpstr>
      <vt:lpstr>1_Radial</vt:lpstr>
      <vt:lpstr>项目一  财务管理认知实训</vt:lpstr>
      <vt:lpstr>实训安排</vt:lpstr>
      <vt:lpstr>实训目的及要求</vt:lpstr>
      <vt:lpstr>实训目的及要求</vt:lpstr>
      <vt:lpstr>实训目的及要求</vt:lpstr>
      <vt:lpstr>实训要点回顾</vt:lpstr>
      <vt:lpstr>财务管理认知实训</vt:lpstr>
      <vt:lpstr>货币时间价值实训一</vt:lpstr>
      <vt:lpstr>货币时间价值实训二</vt:lpstr>
      <vt:lpstr>货币时间价值实训二</vt:lpstr>
      <vt:lpstr>货币时间价值实训三</vt:lpstr>
      <vt:lpstr>货币时间价值实训四</vt:lpstr>
      <vt:lpstr>风险与报酬实训</vt:lpstr>
      <vt:lpstr>财务管理价值观念综合实训</vt:lpstr>
      <vt:lpstr>风险报酬认知实训</vt:lpstr>
      <vt:lpstr>财务管理价值观念思政案例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lilygui</dc:creator>
  <cp:lastModifiedBy>Administrator</cp:lastModifiedBy>
  <cp:revision>666</cp:revision>
  <dcterms:created xsi:type="dcterms:W3CDTF">2020-06-17T14:53:00Z</dcterms:created>
  <dcterms:modified xsi:type="dcterms:W3CDTF">2025-07-02T00:53:58Z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2052-12.1.0.21915</vt:lpwstr>
  </property>
  <property fmtid="{D5CDD505-2E9C-101B-9397-08002B2CF9AE}" pid="4" name="ICV">
    <vt:lpwstr>85BBB2B6BAF6401486F94FB5165B9C02_12</vt:lpwstr>
  </property>
</Properties>
</file>