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>
  <p:sldMasterIdLst>
    <p:sldMasterId id="2147483648" r:id="rId1"/>
    <p:sldMasterId id="2147483663" r:id="rId2"/>
  </p:sldMasterIdLst>
  <p:notesMasterIdLst>
    <p:notesMasterId r:id="rId15"/>
  </p:notesMasterIdLst>
  <p:sldIdLst>
    <p:sldId id="256" r:id="rId3"/>
    <p:sldId id="574" r:id="rId4"/>
    <p:sldId id="381" r:id="rId5"/>
    <p:sldId id="575" r:id="rId6"/>
    <p:sldId id="583" r:id="rId7"/>
    <p:sldId id="576" r:id="rId8"/>
    <p:sldId id="578" r:id="rId9"/>
    <p:sldId id="584" r:id="rId10"/>
    <p:sldId id="579" r:id="rId11"/>
    <p:sldId id="581" r:id="rId12"/>
    <p:sldId id="582" r:id="rId13"/>
    <p:sldId id="585" r:id="rId14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0000FF"/>
    <a:srgbClr val="FFFF99"/>
    <a:srgbClr val="008000"/>
    <a:srgbClr val="009900"/>
    <a:srgbClr val="CCFFCC"/>
    <a:srgbClr val="33EDB3"/>
    <a:srgbClr val="A500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32"/>
    <p:restoredTop sz="94635"/>
  </p:normalViewPr>
  <p:slideViewPr>
    <p:cSldViewPr showGuides="1">
      <p:cViewPr varScale="1">
        <p:scale>
          <a:sx n="106" d="100"/>
          <a:sy n="106" d="100"/>
        </p:scale>
        <p:origin x="1812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 showFormatting="0">
    <p:cViewPr>
      <p:scale>
        <a:sx n="66" d="100"/>
        <a:sy n="66" d="100"/>
      </p:scale>
      <p:origin x="0" y="0"/>
    </p:cViewPr>
  </p:sorterViewPr>
  <p:gridSpacing cx="76198" cy="7619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80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124" name="Rectangle 4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880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单击此处编辑母版文本样式</a:t>
            </a: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第二级</a:t>
            </a: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第三级</a:t>
            </a: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第四级</a:t>
            </a: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第五级</a:t>
            </a:r>
          </a:p>
        </p:txBody>
      </p:sp>
      <p:sp>
        <p:nvSpPr>
          <p:cNvPr id="880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80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/>
          <a:p>
            <a:pPr lvl="0" algn="r" eaLnBrk="1" fontAlgn="base" hangingPunct="1">
              <a:buNone/>
            </a:pPr>
            <a:fld id="{9A0DB2DC-4C9A-4742-B13C-FB6460FD3503}" type="slidenum">
              <a:rPr lang="en-US" altLang="zh-CN" sz="120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en-US" altLang="zh-CN" sz="1200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15362" name="备注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 dirty="0"/>
          </a:p>
        </p:txBody>
      </p:sp>
      <p:sp>
        <p:nvSpPr>
          <p:cNvPr id="15363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 anchorCtr="0"/>
          <a:lstStyle/>
          <a:p>
            <a:pPr lvl="0" algn="r"/>
            <a:fld id="{9A0DB2DC-4C9A-4742-B13C-FB6460FD3503}" type="slidenum">
              <a:rPr lang="en-US" altLang="zh-CN" sz="1200" dirty="0"/>
              <a:t>9</a:t>
            </a:fld>
            <a:endParaRPr lang="en-US" altLang="zh-CN" sz="1200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17410" name="备注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 dirty="0"/>
          </a:p>
        </p:txBody>
      </p:sp>
      <p:sp>
        <p:nvSpPr>
          <p:cNvPr id="17411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 anchorCtr="0"/>
          <a:lstStyle/>
          <a:p>
            <a:pPr lvl="0" algn="r"/>
            <a:fld id="{9A0DB2DC-4C9A-4742-B13C-FB6460FD3503}" type="slidenum">
              <a:rPr lang="en-US" altLang="zh-CN" sz="1200" dirty="0"/>
              <a:t>10</a:t>
            </a:fld>
            <a:endParaRPr lang="en-US" altLang="zh-CN" sz="1200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19458" name="备注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 dirty="0"/>
          </a:p>
        </p:txBody>
      </p:sp>
      <p:sp>
        <p:nvSpPr>
          <p:cNvPr id="19459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 anchorCtr="0"/>
          <a:lstStyle/>
          <a:p>
            <a:pPr lvl="0" algn="r"/>
            <a:fld id="{9A0DB2DC-4C9A-4742-B13C-FB6460FD3503}" type="slidenum">
              <a:rPr lang="en-US" altLang="zh-CN" sz="1200" dirty="0"/>
              <a:t>11</a:t>
            </a:fld>
            <a:endParaRPr lang="en-US" altLang="zh-CN" sz="1200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19458" name="备注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 dirty="0"/>
          </a:p>
        </p:txBody>
      </p:sp>
      <p:sp>
        <p:nvSpPr>
          <p:cNvPr id="19459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 anchorCtr="0"/>
          <a:lstStyle/>
          <a:p>
            <a:pPr lvl="0" algn="r"/>
            <a:fld id="{9A0DB2DC-4C9A-4742-B13C-FB6460FD3503}" type="slidenum">
              <a:rPr lang="en-US" altLang="zh-CN" sz="1200" dirty="0"/>
              <a:t>12</a:t>
            </a:fld>
            <a:endParaRPr lang="en-US" altLang="zh-CN" sz="1200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2"/>
          <p:cNvGrpSpPr/>
          <p:nvPr/>
        </p:nvGrpSpPr>
        <p:grpSpPr>
          <a:xfrm>
            <a:off x="0" y="927100"/>
            <a:ext cx="8991600" cy="4495800"/>
            <a:chOff x="0" y="584"/>
            <a:chExt cx="5664" cy="2832"/>
          </a:xfrm>
        </p:grpSpPr>
        <p:sp>
          <p:nvSpPr>
            <p:cNvPr id="12" name="AutoShape 3"/>
            <p:cNvSpPr>
              <a:spLocks noChangeArrowheads="1"/>
            </p:cNvSpPr>
            <p:nvPr/>
          </p:nvSpPr>
          <p:spPr bwMode="auto">
            <a:xfrm>
              <a:off x="432" y="1304"/>
              <a:ext cx="4656" cy="2112"/>
            </a:xfrm>
            <a:prstGeom prst="roundRect">
              <a:avLst>
                <a:gd name="adj" fmla="val 16667"/>
              </a:avLst>
            </a:prstGeom>
            <a:noFill/>
            <a:ln w="50800">
              <a:solidFill>
                <a:schemeClr val="bg2"/>
              </a:solidFill>
              <a:round/>
            </a:ln>
            <a:effectLst/>
          </p:spPr>
          <p:txBody>
            <a:bodyPr wrap="none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3" name="Rectangle 4"/>
            <p:cNvSpPr>
              <a:spLocks noChangeArrowheads="1"/>
            </p:cNvSpPr>
            <p:nvPr/>
          </p:nvSpPr>
          <p:spPr bwMode="blackWhite">
            <a:xfrm>
              <a:off x="144" y="584"/>
              <a:ext cx="4512" cy="624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chemeClr val="bg2"/>
              </a:solidFill>
              <a:miter lim="800000"/>
            </a:ln>
            <a:effectLst/>
          </p:spPr>
          <p:txBody>
            <a:bodyPr wrap="none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4" name="AutoShape 5"/>
            <p:cNvSpPr>
              <a:spLocks noChangeArrowheads="1"/>
            </p:cNvSpPr>
            <p:nvPr/>
          </p:nvSpPr>
          <p:spPr bwMode="blackWhite">
            <a:xfrm>
              <a:off x="0" y="872"/>
              <a:ext cx="5664" cy="1152"/>
            </a:xfrm>
            <a:custGeom>
              <a:avLst/>
              <a:gdLst>
                <a:gd name="G0" fmla="+- 1000 0 0"/>
                <a:gd name="G1" fmla="+- 1000 0 0"/>
                <a:gd name="G2" fmla="+- G0 0 G1"/>
                <a:gd name="G3" fmla="*/ G1 1 2"/>
                <a:gd name="G4" fmla="+- G0 0 G3"/>
                <a:gd name="T0" fmla="*/ 0 w 1000"/>
                <a:gd name="T1" fmla="*/ 0 h 1000"/>
                <a:gd name="T2" fmla="*/ G4 w 1000"/>
                <a:gd name="T3" fmla="*/ G1 h 1000"/>
              </a:gdLst>
              <a:ahLst/>
              <a:cxnLst>
                <a:cxn ang="0">
                  <a:pos x="0" y="0"/>
                </a:cxn>
                <a:cxn ang="0">
                  <a:pos x="4416" y="0"/>
                </a:cxn>
                <a:cxn ang="0">
                  <a:pos x="4917" y="500"/>
                </a:cxn>
                <a:cxn ang="0">
                  <a:pos x="4417" y="1000"/>
                </a:cxn>
                <a:cxn ang="0">
                  <a:pos x="0" y="1000"/>
                </a:cxn>
              </a:cxnLst>
              <a:rect l="T0" t="T1" r="T2" b="T3"/>
              <a:pathLst>
                <a:path w="4917" h="1000">
                  <a:moveTo>
                    <a:pt x="0" y="0"/>
                  </a:moveTo>
                  <a:lnTo>
                    <a:pt x="4416" y="0"/>
                  </a:lnTo>
                  <a:cubicBezTo>
                    <a:pt x="4693" y="0"/>
                    <a:pt x="4917" y="223"/>
                    <a:pt x="4917" y="500"/>
                  </a:cubicBezTo>
                  <a:cubicBezTo>
                    <a:pt x="4917" y="776"/>
                    <a:pt x="4693" y="999"/>
                    <a:pt x="4417" y="1000"/>
                  </a:cubicBezTo>
                  <a:lnTo>
                    <a:pt x="0" y="100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miter lim="800000"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5" name="Line 6"/>
            <p:cNvSpPr>
              <a:spLocks noChangeShapeType="1"/>
            </p:cNvSpPr>
            <p:nvPr/>
          </p:nvSpPr>
          <p:spPr bwMode="auto">
            <a:xfrm>
              <a:off x="0" y="1928"/>
              <a:ext cx="5232" cy="0"/>
            </a:xfrm>
            <a:prstGeom prst="line">
              <a:avLst/>
            </a:prstGeom>
            <a:noFill/>
            <a:ln w="50800">
              <a:solidFill>
                <a:schemeClr val="bg1"/>
              </a:solidFill>
              <a:round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60423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28600" y="1427163"/>
            <a:ext cx="8077200" cy="1609725"/>
          </a:xfrm>
        </p:spPr>
        <p:txBody>
          <a:bodyPr/>
          <a:lstStyle>
            <a:lvl1pPr>
              <a:defRPr sz="46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60424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1066800" y="3441700"/>
            <a:ext cx="6629400" cy="1676400"/>
          </a:xfrm>
        </p:spPr>
        <p:txBody>
          <a:bodyPr/>
          <a:lstStyle>
            <a:lvl1pPr marL="0" indent="0">
              <a:buFont typeface="Wingdings" panose="05000000000000000000" pitchFamily="2" charset="2"/>
              <a:buNone/>
              <a:defRPr/>
            </a:lvl1pPr>
          </a:lstStyle>
          <a:p>
            <a:pPr fontAlgn="base"/>
            <a:r>
              <a:rPr lang="zh-CN" altLang="en-US" strike="noStrike" noProof="1"/>
              <a:t>单击此处编辑母版副标题样式</a:t>
            </a:r>
          </a:p>
        </p:txBody>
      </p:sp>
      <p:sp>
        <p:nvSpPr>
          <p:cNvPr id="16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7148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D16B75F-CCF6-4497-AE34-710008EF48A8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2025/7/2</a:t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7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53163"/>
            <a:ext cx="28956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CH .1 </a:t>
            </a:r>
          </a:p>
        </p:txBody>
      </p:sp>
      <p:sp>
        <p:nvSpPr>
          <p:cNvPr id="18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7148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/>
          <a:p>
            <a:pPr algn="r" fontAlgn="base">
              <a:buNone/>
            </a:pPr>
            <a:fld id="{9A0DB2DC-4C9A-4742-B13C-FB6460FD3503}" type="slidenum">
              <a:rPr lang="en-US" altLang="zh-CN" strike="noStrike" noProof="1" dirty="0"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en-US" altLang="zh-CN" strike="noStrike" noProof="1">
              <a:latin typeface="Arial Black" panose="020B0A04020102020204" pitchFamily="34" charset="0"/>
            </a:endParaRPr>
          </a:p>
        </p:txBody>
      </p:sp>
    </p:spTree>
  </p:cSld>
  <p:clrMapOvr>
    <a:masterClrMapping/>
  </p:clrMapOvr>
  <p:transition spd="slow">
    <p:randomBar dir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DB255D5A-0EA1-480D-A807-74FE4E8634F5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2025/7/2</a:t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CH .1 </a:t>
            </a: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randomBar dir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450013" y="228600"/>
            <a:ext cx="2084387" cy="5791200"/>
          </a:xfr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195263" y="228600"/>
            <a:ext cx="6102350" cy="5791200"/>
          </a:xfr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DB255D5A-0EA1-480D-A807-74FE4E8634F5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2025/7/2</a:t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CH .1 </a:t>
            </a: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randomBar dir="vert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195263" y="228600"/>
            <a:ext cx="8339137" cy="5791200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DB255D5A-0EA1-480D-A807-74FE4E8634F5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2025/7/2</a:t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CH .1 </a:t>
            </a: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randomBar dir="vert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标题和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95263" y="228600"/>
            <a:ext cx="8015287" cy="914400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表格占位符 2"/>
          <p:cNvSpPr>
            <a:spLocks noGrp="1"/>
          </p:cNvSpPr>
          <p:nvPr>
            <p:ph type="tbl" idx="1"/>
          </p:nvPr>
        </p:nvSpPr>
        <p:spPr>
          <a:xfrm>
            <a:off x="609600" y="1600200"/>
            <a:ext cx="7924800" cy="4419600"/>
          </a:xfrm>
        </p:spPr>
        <p:txBody>
          <a:bodyPr vert="horz" wrap="square" lIns="91440" tIns="45720" rIns="91440" bIns="45720" numCol="1" anchor="t" anchorCtr="0" compatLnSpc="1"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l"/>
              <a:defRPr/>
            </a:pPr>
            <a:endParaRPr kumimoji="0" lang="zh-CN" altLang="en-US" sz="32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DB255D5A-0EA1-480D-A807-74FE4E8634F5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2025/7/2</a:t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CH .1 </a:t>
            </a: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randomBar dir="vert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95263" y="228600"/>
            <a:ext cx="8015287" cy="914400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609600" y="1600200"/>
            <a:ext cx="3886200" cy="4419600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3886200" cy="4419600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DB255D5A-0EA1-480D-A807-74FE4E8634F5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2025/7/2</a:t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CH .1 </a:t>
            </a: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randomBar dir="vert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oup 2"/>
          <p:cNvGrpSpPr/>
          <p:nvPr/>
        </p:nvGrpSpPr>
        <p:grpSpPr>
          <a:xfrm>
            <a:off x="0" y="927100"/>
            <a:ext cx="8991600" cy="4495800"/>
            <a:chOff x="0" y="584"/>
            <a:chExt cx="5664" cy="2832"/>
          </a:xfrm>
        </p:grpSpPr>
        <p:sp>
          <p:nvSpPr>
            <p:cNvPr id="12" name="AutoShape 3"/>
            <p:cNvSpPr>
              <a:spLocks noChangeArrowheads="1"/>
            </p:cNvSpPr>
            <p:nvPr/>
          </p:nvSpPr>
          <p:spPr bwMode="auto">
            <a:xfrm>
              <a:off x="432" y="1304"/>
              <a:ext cx="4656" cy="2112"/>
            </a:xfrm>
            <a:prstGeom prst="roundRect">
              <a:avLst>
                <a:gd name="adj" fmla="val 16667"/>
              </a:avLst>
            </a:prstGeom>
            <a:noFill/>
            <a:ln w="50800">
              <a:solidFill>
                <a:schemeClr val="bg2"/>
              </a:solidFill>
              <a:round/>
            </a:ln>
            <a:effectLst/>
          </p:spPr>
          <p:txBody>
            <a:bodyPr wrap="none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3" name="Rectangle 4"/>
            <p:cNvSpPr>
              <a:spLocks noChangeArrowheads="1"/>
            </p:cNvSpPr>
            <p:nvPr/>
          </p:nvSpPr>
          <p:spPr bwMode="blackWhite">
            <a:xfrm>
              <a:off x="144" y="584"/>
              <a:ext cx="4512" cy="624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chemeClr val="bg2"/>
              </a:solidFill>
              <a:miter lim="800000"/>
            </a:ln>
            <a:effectLst/>
          </p:spPr>
          <p:txBody>
            <a:bodyPr wrap="none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4" name="AutoShape 5"/>
            <p:cNvSpPr>
              <a:spLocks noChangeArrowheads="1"/>
            </p:cNvSpPr>
            <p:nvPr/>
          </p:nvSpPr>
          <p:spPr bwMode="blackWhite">
            <a:xfrm>
              <a:off x="0" y="872"/>
              <a:ext cx="5664" cy="1152"/>
            </a:xfrm>
            <a:custGeom>
              <a:avLst/>
              <a:gdLst>
                <a:gd name="G0" fmla="+- 1000 0 0"/>
                <a:gd name="G1" fmla="+- 1000 0 0"/>
                <a:gd name="G2" fmla="+- G0 0 G1"/>
                <a:gd name="G3" fmla="*/ G1 1 2"/>
                <a:gd name="G4" fmla="+- G0 0 G3"/>
                <a:gd name="T0" fmla="*/ 0 w 1000"/>
                <a:gd name="T1" fmla="*/ 0 h 1000"/>
                <a:gd name="T2" fmla="*/ G4 w 1000"/>
                <a:gd name="T3" fmla="*/ G1 h 1000"/>
              </a:gdLst>
              <a:ahLst/>
              <a:cxnLst>
                <a:cxn ang="0">
                  <a:pos x="0" y="0"/>
                </a:cxn>
                <a:cxn ang="0">
                  <a:pos x="4416" y="0"/>
                </a:cxn>
                <a:cxn ang="0">
                  <a:pos x="4917" y="500"/>
                </a:cxn>
                <a:cxn ang="0">
                  <a:pos x="4417" y="1000"/>
                </a:cxn>
                <a:cxn ang="0">
                  <a:pos x="0" y="1000"/>
                </a:cxn>
              </a:cxnLst>
              <a:rect l="T0" t="T1" r="T2" b="T3"/>
              <a:pathLst>
                <a:path w="4917" h="1000">
                  <a:moveTo>
                    <a:pt x="0" y="0"/>
                  </a:moveTo>
                  <a:lnTo>
                    <a:pt x="4416" y="0"/>
                  </a:lnTo>
                  <a:cubicBezTo>
                    <a:pt x="4693" y="0"/>
                    <a:pt x="4917" y="223"/>
                    <a:pt x="4917" y="500"/>
                  </a:cubicBezTo>
                  <a:cubicBezTo>
                    <a:pt x="4917" y="776"/>
                    <a:pt x="4693" y="999"/>
                    <a:pt x="4417" y="1000"/>
                  </a:cubicBezTo>
                  <a:lnTo>
                    <a:pt x="0" y="100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miter lim="800000"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5" name="Line 6"/>
            <p:cNvSpPr>
              <a:spLocks noChangeShapeType="1"/>
            </p:cNvSpPr>
            <p:nvPr/>
          </p:nvSpPr>
          <p:spPr bwMode="auto">
            <a:xfrm>
              <a:off x="0" y="1928"/>
              <a:ext cx="5232" cy="0"/>
            </a:xfrm>
            <a:prstGeom prst="line">
              <a:avLst/>
            </a:prstGeom>
            <a:noFill/>
            <a:ln w="50800">
              <a:solidFill>
                <a:schemeClr val="bg1"/>
              </a:solidFill>
              <a:round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60423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28600" y="1427163"/>
            <a:ext cx="8077200" cy="1609725"/>
          </a:xfrm>
        </p:spPr>
        <p:txBody>
          <a:bodyPr/>
          <a:lstStyle>
            <a:lvl1pPr>
              <a:defRPr sz="46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60424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1066800" y="3441700"/>
            <a:ext cx="6629400" cy="1676400"/>
          </a:xfrm>
        </p:spPr>
        <p:txBody>
          <a:bodyPr/>
          <a:lstStyle>
            <a:lvl1pPr marL="0" indent="0">
              <a:buFont typeface="Wingdings" panose="05000000000000000000" pitchFamily="2" charset="2"/>
              <a:buNone/>
              <a:defRPr/>
            </a:lvl1pPr>
          </a:lstStyle>
          <a:p>
            <a:pPr fontAlgn="base"/>
            <a:r>
              <a:rPr lang="zh-CN" altLang="en-US" strike="noStrike" noProof="1"/>
              <a:t>单击此处编辑母版副标题样式</a:t>
            </a:r>
          </a:p>
        </p:txBody>
      </p:sp>
      <p:sp>
        <p:nvSpPr>
          <p:cNvPr id="16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7148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D16B75F-CCF6-4497-AE34-710008EF48A8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2025/7/2</a:t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7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53163"/>
            <a:ext cx="28956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CH .1 </a:t>
            </a:r>
          </a:p>
        </p:txBody>
      </p:sp>
      <p:sp>
        <p:nvSpPr>
          <p:cNvPr id="18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7148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/>
          <a:p>
            <a:pPr algn="r" fontAlgn="base">
              <a:buNone/>
            </a:pPr>
            <a:fld id="{9A0DB2DC-4C9A-4742-B13C-FB6460FD3503}" type="slidenum">
              <a:rPr lang="en-US" altLang="zh-CN" strike="noStrike" noProof="1" dirty="0"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en-US" altLang="zh-CN" strike="noStrike" noProof="1">
              <a:latin typeface="Arial Black" panose="020B0A04020102020204" pitchFamily="34" charset="0"/>
            </a:endParaRPr>
          </a:p>
        </p:txBody>
      </p:sp>
    </p:spTree>
  </p:cSld>
  <p:clrMapOvr>
    <a:masterClrMapping/>
  </p:clrMapOvr>
  <p:transition spd="slow">
    <p:randomBar dir="vert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DB255D5A-0EA1-480D-A807-74FE4E8634F5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2025/7/2</a:t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CH .1 </a:t>
            </a: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randomBar dir="vert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DB255D5A-0EA1-480D-A807-74FE4E8634F5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2025/7/2</a:t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CH .1 </a:t>
            </a: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randomBar dir="vert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38862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38862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DB255D5A-0EA1-480D-A807-74FE4E8634F5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2025/7/2</a:t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CH .1 </a:t>
            </a: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randomBar dir="vert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DB255D5A-0EA1-480D-A807-74FE4E8634F5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2025/7/2</a:t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CH .1 </a:t>
            </a: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randomBar dir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DB255D5A-0EA1-480D-A807-74FE4E8634F5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2025/7/2</a:t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CH .1 </a:t>
            </a: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randomBar dir="vert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DB255D5A-0EA1-480D-A807-74FE4E8634F5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2025/7/2</a:t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CH .1 </a:t>
            </a: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randomBar dir="vert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DB255D5A-0EA1-480D-A807-74FE4E8634F5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2025/7/2</a:t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CH .1 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randomBar dir="vert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DB255D5A-0EA1-480D-A807-74FE4E8634F5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2025/7/2</a:t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CH .1 </a:t>
            </a: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randomBar dir="vert"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None/>
              <a:defRPr/>
            </a:pPr>
            <a:endParaRPr kumimoji="0" lang="zh-CN" altLang="en-US" sz="32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DB255D5A-0EA1-480D-A807-74FE4E8634F5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2025/7/2</a:t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CH .1 </a:t>
            </a: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randomBar dir="vert"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DB255D5A-0EA1-480D-A807-74FE4E8634F5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2025/7/2</a:t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CH .1 </a:t>
            </a: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randomBar dir="vert"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450013" y="228600"/>
            <a:ext cx="2084387" cy="5791200"/>
          </a:xfr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195263" y="228600"/>
            <a:ext cx="6102350" cy="5791200"/>
          </a:xfr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DB255D5A-0EA1-480D-A807-74FE4E8634F5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2025/7/2</a:t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CH .1 </a:t>
            </a: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randomBar dir="vert"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195263" y="228600"/>
            <a:ext cx="8339137" cy="5791200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DB255D5A-0EA1-480D-A807-74FE4E8634F5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2025/7/2</a:t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CH .1 </a:t>
            </a: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randomBar dir="vert"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标题和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95263" y="228600"/>
            <a:ext cx="8015287" cy="914400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表格占位符 2"/>
          <p:cNvSpPr>
            <a:spLocks noGrp="1"/>
          </p:cNvSpPr>
          <p:nvPr>
            <p:ph type="tbl" idx="1"/>
          </p:nvPr>
        </p:nvSpPr>
        <p:spPr>
          <a:xfrm>
            <a:off x="609600" y="1600200"/>
            <a:ext cx="7924800" cy="4419600"/>
          </a:xfrm>
        </p:spPr>
        <p:txBody>
          <a:bodyPr vert="horz" wrap="square" lIns="91440" tIns="45720" rIns="91440" bIns="45720" numCol="1" anchor="t" anchorCtr="0" compatLnSpc="1"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l"/>
              <a:defRPr/>
            </a:pPr>
            <a:endParaRPr kumimoji="0" lang="zh-CN" altLang="en-US" sz="32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DB255D5A-0EA1-480D-A807-74FE4E8634F5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2025/7/2</a:t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CH .1 </a:t>
            </a: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randomBar dir="vert"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95263" y="228600"/>
            <a:ext cx="8015287" cy="914400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609600" y="1600200"/>
            <a:ext cx="3886200" cy="4419600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3886200" cy="4419600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DB255D5A-0EA1-480D-A807-74FE4E8634F5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2025/7/2</a:t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CH .1 </a:t>
            </a: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randomBar dir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DB255D5A-0EA1-480D-A807-74FE4E8634F5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2025/7/2</a:t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CH .1 </a:t>
            </a: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randomBar dir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38862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38862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DB255D5A-0EA1-480D-A807-74FE4E8634F5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2025/7/2</a:t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CH .1 </a:t>
            </a: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randomBar dir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DB255D5A-0EA1-480D-A807-74FE4E8634F5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2025/7/2</a:t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CH .1 </a:t>
            </a: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randomBar dir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DB255D5A-0EA1-480D-A807-74FE4E8634F5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2025/7/2</a:t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CH .1 </a:t>
            </a: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randomBar dir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DB255D5A-0EA1-480D-A807-74FE4E8634F5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2025/7/2</a:t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CH .1 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randomBar dir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DB255D5A-0EA1-480D-A807-74FE4E8634F5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2025/7/2</a:t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CH .1 </a:t>
            </a: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randomBar dir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None/>
              <a:defRPr/>
            </a:pPr>
            <a:endParaRPr kumimoji="0" lang="zh-CN" altLang="en-US" sz="32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DB255D5A-0EA1-480D-A807-74FE4E8634F5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2025/7/2</a:t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CH .1 </a:t>
            </a: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randomBar dir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7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6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/>
          <p:nvPr/>
        </p:nvGrpSpPr>
        <p:grpSpPr>
          <a:xfrm>
            <a:off x="0" y="152400"/>
            <a:ext cx="8686800" cy="6096000"/>
            <a:chOff x="0" y="96"/>
            <a:chExt cx="5472" cy="3840"/>
          </a:xfrm>
        </p:grpSpPr>
        <p:sp>
          <p:nvSpPr>
            <p:cNvPr id="59395" name="AutoShape 3"/>
            <p:cNvSpPr>
              <a:spLocks noChangeArrowheads="1"/>
            </p:cNvSpPr>
            <p:nvPr/>
          </p:nvSpPr>
          <p:spPr bwMode="auto">
            <a:xfrm>
              <a:off x="240" y="336"/>
              <a:ext cx="5232" cy="3600"/>
            </a:xfrm>
            <a:prstGeom prst="roundRect">
              <a:avLst>
                <a:gd name="adj" fmla="val 13727"/>
              </a:avLst>
            </a:prstGeom>
            <a:noFill/>
            <a:ln w="50800">
              <a:solidFill>
                <a:schemeClr val="bg2"/>
              </a:solidFill>
              <a:round/>
            </a:ln>
            <a:effectLst/>
          </p:spPr>
          <p:txBody>
            <a:bodyPr wrap="none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9396" name="AutoShape 4"/>
            <p:cNvSpPr>
              <a:spLocks noChangeArrowheads="1"/>
            </p:cNvSpPr>
            <p:nvPr/>
          </p:nvSpPr>
          <p:spPr bwMode="blackWhite">
            <a:xfrm>
              <a:off x="0" y="96"/>
              <a:ext cx="5376" cy="768"/>
            </a:xfrm>
            <a:custGeom>
              <a:avLst/>
              <a:gdLst>
                <a:gd name="G0" fmla="+- 1000 0 0"/>
                <a:gd name="G1" fmla="+- 1000 0 0"/>
                <a:gd name="G2" fmla="+- G0 0 G1"/>
                <a:gd name="G3" fmla="*/ G1 1 2"/>
                <a:gd name="G4" fmla="+- G0 0 G3"/>
                <a:gd name="T0" fmla="*/ 0 w 1000"/>
                <a:gd name="T1" fmla="*/ 0 h 1000"/>
                <a:gd name="T2" fmla="*/ G4 w 1000"/>
                <a:gd name="T3" fmla="*/ G1 h 1000"/>
              </a:gdLst>
              <a:ahLst/>
              <a:cxnLst>
                <a:cxn ang="0">
                  <a:pos x="0" y="0"/>
                </a:cxn>
                <a:cxn ang="0">
                  <a:pos x="6499" y="0"/>
                </a:cxn>
                <a:cxn ang="0">
                  <a:pos x="7000" y="500"/>
                </a:cxn>
                <a:cxn ang="0">
                  <a:pos x="6500" y="1000"/>
                </a:cxn>
                <a:cxn ang="0">
                  <a:pos x="0" y="1000"/>
                </a:cxn>
              </a:cxnLst>
              <a:rect l="T0" t="T1" r="T2" b="T3"/>
              <a:pathLst>
                <a:path w="7000" h="1000">
                  <a:moveTo>
                    <a:pt x="0" y="0"/>
                  </a:moveTo>
                  <a:lnTo>
                    <a:pt x="6499" y="0"/>
                  </a:lnTo>
                  <a:cubicBezTo>
                    <a:pt x="6776" y="0"/>
                    <a:pt x="7000" y="223"/>
                    <a:pt x="7000" y="500"/>
                  </a:cubicBezTo>
                  <a:cubicBezTo>
                    <a:pt x="7000" y="776"/>
                    <a:pt x="6776" y="999"/>
                    <a:pt x="6500" y="1000"/>
                  </a:cubicBezTo>
                  <a:lnTo>
                    <a:pt x="0" y="100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miter lim="800000"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9397" name="Line 5"/>
            <p:cNvSpPr>
              <a:spLocks noChangeShapeType="1"/>
            </p:cNvSpPr>
            <p:nvPr/>
          </p:nvSpPr>
          <p:spPr bwMode="auto">
            <a:xfrm>
              <a:off x="0" y="768"/>
              <a:ext cx="5088" cy="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1030" name="Rectangle 6"/>
          <p:cNvSpPr>
            <a:spLocks noGrp="1"/>
          </p:cNvSpPr>
          <p:nvPr>
            <p:ph type="title"/>
          </p:nvPr>
        </p:nvSpPr>
        <p:spPr>
          <a:xfrm>
            <a:off x="195263" y="228600"/>
            <a:ext cx="8015287" cy="9144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lvl="0"/>
            <a:r>
              <a:rPr lang="zh-CN" altLang="en-US" dirty="0"/>
              <a:t>单击此处编辑母版标题样式</a:t>
            </a:r>
          </a:p>
        </p:txBody>
      </p:sp>
      <p:sp>
        <p:nvSpPr>
          <p:cNvPr id="1031" name="Rectangle 7"/>
          <p:cNvSpPr>
            <a:spLocks noGrp="1"/>
          </p:cNvSpPr>
          <p:nvPr>
            <p:ph type="body"/>
          </p:nvPr>
        </p:nvSpPr>
        <p:spPr>
          <a:xfrm>
            <a:off x="609600" y="1600200"/>
            <a:ext cx="7924800" cy="441960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 indent="-285750"/>
            <a:r>
              <a:rPr lang="zh-CN" altLang="en-US" dirty="0"/>
              <a:t>第二级</a:t>
            </a:r>
          </a:p>
          <a:p>
            <a:pPr lvl="2" indent="-228600"/>
            <a:r>
              <a:rPr lang="zh-CN" altLang="en-US" dirty="0"/>
              <a:t>第三级</a:t>
            </a:r>
          </a:p>
          <a:p>
            <a:pPr lvl="3" indent="-228600"/>
            <a:r>
              <a:rPr lang="zh-CN" altLang="en-US" dirty="0"/>
              <a:t>第四级</a:t>
            </a:r>
          </a:p>
          <a:p>
            <a:pPr lvl="4" indent="-228600"/>
            <a:r>
              <a:rPr lang="zh-CN" altLang="en-US" dirty="0"/>
              <a:t>第五级</a:t>
            </a:r>
          </a:p>
        </p:txBody>
      </p:sp>
      <p:sp>
        <p:nvSpPr>
          <p:cNvPr id="59400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DB255D5A-0EA1-480D-A807-74FE4E8634F5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2025/7/2</a:t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9401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algn="ctr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CH .1 </a:t>
            </a:r>
          </a:p>
        </p:txBody>
      </p:sp>
      <p:sp>
        <p:nvSpPr>
          <p:cNvPr id="59402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>
                <a:latin typeface="Arial Black" panose="020B0A04020102020204" pitchFamily="34" charset="0"/>
              </a:defRPr>
            </a:lvl1pPr>
          </a:lstStyle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ransition spd="slow">
    <p:randomBar dir="vert"/>
  </p:transition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anose="05000000000000000000" pitchFamily="2" charset="2"/>
        <a:buChar char="l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anose="05000000000000000000" pitchFamily="2" charset="2"/>
        <a:buChar char="l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anose="05000000000000000000" pitchFamily="2" charset="2"/>
        <a:buChar char="l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anose="05000000000000000000" pitchFamily="2" charset="2"/>
        <a:buChar char="l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anose="05000000000000000000" pitchFamily="2" charset="2"/>
        <a:buChar char="l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anose="05000000000000000000" pitchFamily="2" charset="2"/>
        <a:buChar char="l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anose="05000000000000000000" pitchFamily="2" charset="2"/>
        <a:buChar char="l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anose="05000000000000000000" pitchFamily="2" charset="2"/>
        <a:buChar char="l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anose="05000000000000000000" pitchFamily="2" charset="2"/>
        <a:buChar char="l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2"/>
          <p:cNvGrpSpPr/>
          <p:nvPr/>
        </p:nvGrpSpPr>
        <p:grpSpPr>
          <a:xfrm>
            <a:off x="0" y="152400"/>
            <a:ext cx="8686800" cy="6096000"/>
            <a:chOff x="0" y="96"/>
            <a:chExt cx="5472" cy="3840"/>
          </a:xfrm>
        </p:grpSpPr>
        <p:sp>
          <p:nvSpPr>
            <p:cNvPr id="59395" name="AutoShape 3"/>
            <p:cNvSpPr>
              <a:spLocks noChangeArrowheads="1"/>
            </p:cNvSpPr>
            <p:nvPr/>
          </p:nvSpPr>
          <p:spPr bwMode="auto">
            <a:xfrm>
              <a:off x="240" y="336"/>
              <a:ext cx="5232" cy="3600"/>
            </a:xfrm>
            <a:prstGeom prst="roundRect">
              <a:avLst>
                <a:gd name="adj" fmla="val 13727"/>
              </a:avLst>
            </a:prstGeom>
            <a:noFill/>
            <a:ln w="50800">
              <a:solidFill>
                <a:schemeClr val="bg2"/>
              </a:solidFill>
              <a:round/>
            </a:ln>
            <a:effectLst/>
          </p:spPr>
          <p:txBody>
            <a:bodyPr wrap="none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9396" name="AutoShape 4"/>
            <p:cNvSpPr>
              <a:spLocks noChangeArrowheads="1"/>
            </p:cNvSpPr>
            <p:nvPr/>
          </p:nvSpPr>
          <p:spPr bwMode="blackWhite">
            <a:xfrm>
              <a:off x="0" y="96"/>
              <a:ext cx="5376" cy="768"/>
            </a:xfrm>
            <a:custGeom>
              <a:avLst/>
              <a:gdLst>
                <a:gd name="G0" fmla="+- 1000 0 0"/>
                <a:gd name="G1" fmla="+- 1000 0 0"/>
                <a:gd name="G2" fmla="+- G0 0 G1"/>
                <a:gd name="G3" fmla="*/ G1 1 2"/>
                <a:gd name="G4" fmla="+- G0 0 G3"/>
                <a:gd name="T0" fmla="*/ 0 w 1000"/>
                <a:gd name="T1" fmla="*/ 0 h 1000"/>
                <a:gd name="T2" fmla="*/ G4 w 1000"/>
                <a:gd name="T3" fmla="*/ G1 h 1000"/>
              </a:gdLst>
              <a:ahLst/>
              <a:cxnLst>
                <a:cxn ang="0">
                  <a:pos x="0" y="0"/>
                </a:cxn>
                <a:cxn ang="0">
                  <a:pos x="6499" y="0"/>
                </a:cxn>
                <a:cxn ang="0">
                  <a:pos x="7000" y="500"/>
                </a:cxn>
                <a:cxn ang="0">
                  <a:pos x="6500" y="1000"/>
                </a:cxn>
                <a:cxn ang="0">
                  <a:pos x="0" y="1000"/>
                </a:cxn>
              </a:cxnLst>
              <a:rect l="T0" t="T1" r="T2" b="T3"/>
              <a:pathLst>
                <a:path w="7000" h="1000">
                  <a:moveTo>
                    <a:pt x="0" y="0"/>
                  </a:moveTo>
                  <a:lnTo>
                    <a:pt x="6499" y="0"/>
                  </a:lnTo>
                  <a:cubicBezTo>
                    <a:pt x="6776" y="0"/>
                    <a:pt x="7000" y="223"/>
                    <a:pt x="7000" y="500"/>
                  </a:cubicBezTo>
                  <a:cubicBezTo>
                    <a:pt x="7000" y="776"/>
                    <a:pt x="6776" y="999"/>
                    <a:pt x="6500" y="1000"/>
                  </a:cubicBezTo>
                  <a:lnTo>
                    <a:pt x="0" y="100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miter lim="800000"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9397" name="Line 5"/>
            <p:cNvSpPr>
              <a:spLocks noChangeShapeType="1"/>
            </p:cNvSpPr>
            <p:nvPr/>
          </p:nvSpPr>
          <p:spPr bwMode="auto">
            <a:xfrm>
              <a:off x="0" y="768"/>
              <a:ext cx="5088" cy="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2054" name="Rectangle 6"/>
          <p:cNvSpPr>
            <a:spLocks noGrp="1"/>
          </p:cNvSpPr>
          <p:nvPr>
            <p:ph type="title"/>
          </p:nvPr>
        </p:nvSpPr>
        <p:spPr>
          <a:xfrm>
            <a:off x="195263" y="228600"/>
            <a:ext cx="8015287" cy="9144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lvl="0"/>
            <a:r>
              <a:rPr lang="zh-CN" altLang="en-US" dirty="0"/>
              <a:t>单击此处编辑母版标题样式</a:t>
            </a:r>
          </a:p>
        </p:txBody>
      </p:sp>
      <p:sp>
        <p:nvSpPr>
          <p:cNvPr id="2055" name="Rectangle 7"/>
          <p:cNvSpPr>
            <a:spLocks noGrp="1"/>
          </p:cNvSpPr>
          <p:nvPr>
            <p:ph type="body"/>
          </p:nvPr>
        </p:nvSpPr>
        <p:spPr>
          <a:xfrm>
            <a:off x="609600" y="1600200"/>
            <a:ext cx="7924800" cy="441960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 indent="-285750"/>
            <a:r>
              <a:rPr lang="zh-CN" altLang="en-US" dirty="0"/>
              <a:t>第二级</a:t>
            </a:r>
          </a:p>
          <a:p>
            <a:pPr lvl="2" indent="-228600"/>
            <a:r>
              <a:rPr lang="zh-CN" altLang="en-US" dirty="0"/>
              <a:t>第三级</a:t>
            </a:r>
          </a:p>
          <a:p>
            <a:pPr lvl="3" indent="-228600"/>
            <a:r>
              <a:rPr lang="zh-CN" altLang="en-US" dirty="0"/>
              <a:t>第四级</a:t>
            </a:r>
          </a:p>
          <a:p>
            <a:pPr lvl="4" indent="-228600"/>
            <a:r>
              <a:rPr lang="zh-CN" altLang="en-US" dirty="0"/>
              <a:t>第五级</a:t>
            </a:r>
          </a:p>
        </p:txBody>
      </p:sp>
      <p:sp>
        <p:nvSpPr>
          <p:cNvPr id="59400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DB255D5A-0EA1-480D-A807-74FE4E8634F5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2025/7/2</a:t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9401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algn="ctr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CH .1 </a:t>
            </a:r>
          </a:p>
        </p:txBody>
      </p:sp>
      <p:sp>
        <p:nvSpPr>
          <p:cNvPr id="59402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>
                <a:latin typeface="Arial Black" panose="020B0A04020102020204" pitchFamily="34" charset="0"/>
              </a:defRPr>
            </a:lvl1pPr>
          </a:lstStyle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  <p:sldLayoutId id="2147483676" r:id="rId13"/>
    <p:sldLayoutId id="2147483677" r:id="rId14"/>
  </p:sldLayoutIdLst>
  <p:transition spd="slow">
    <p:randomBar dir="vert"/>
  </p:transition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anose="05000000000000000000" pitchFamily="2" charset="2"/>
        <a:buChar char="l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anose="05000000000000000000" pitchFamily="2" charset="2"/>
        <a:buChar char="l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anose="05000000000000000000" pitchFamily="2" charset="2"/>
        <a:buChar char="l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anose="05000000000000000000" pitchFamily="2" charset="2"/>
        <a:buChar char="l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anose="05000000000000000000" pitchFamily="2" charset="2"/>
        <a:buChar char="l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anose="05000000000000000000" pitchFamily="2" charset="2"/>
        <a:buChar char="l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anose="05000000000000000000" pitchFamily="2" charset="2"/>
        <a:buChar char="l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anose="05000000000000000000" pitchFamily="2" charset="2"/>
        <a:buChar char="l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anose="05000000000000000000" pitchFamily="2" charset="2"/>
        <a:buChar char="l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slideLayout" Target="../slideLayouts/slideLayout16.xml"/><Relationship Id="rId1" Type="http://schemas.openxmlformats.org/officeDocument/2006/relationships/themeOverride" Target="../theme/themeOverride2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2"/>
          <p:cNvSpPr>
            <a:spLocks noGrp="1"/>
          </p:cNvSpPr>
          <p:nvPr>
            <p:ph type="ctrTitle"/>
          </p:nvPr>
        </p:nvSpPr>
        <p:spPr/>
        <p:txBody>
          <a:bodyPr vert="horz" wrap="square" lIns="91440" tIns="45720" rIns="91440" bIns="45720" anchor="ctr" anchorCtr="0"/>
          <a:lstStyle/>
          <a:p>
            <a:pPr eaLnBrk="1" hangingPunct="1">
              <a:buClrTx/>
              <a:buSzTx/>
              <a:buFontTx/>
            </a:pPr>
            <a:r>
              <a:rPr lang="zh-CN" altLang="en-US" sz="4400" b="1" dirty="0">
                <a:latin typeface="+mj-lt"/>
                <a:ea typeface="+mj-ea"/>
                <a:cs typeface="+mj-cs"/>
              </a:rPr>
              <a:t>项目三  财务预测与预算实训</a:t>
            </a:r>
          </a:p>
        </p:txBody>
      </p:sp>
      <p:sp>
        <p:nvSpPr>
          <p:cNvPr id="6146" name="TextBox 3"/>
          <p:cNvSpPr txBox="1"/>
          <p:nvPr/>
        </p:nvSpPr>
        <p:spPr>
          <a:xfrm>
            <a:off x="1524000" y="3505200"/>
            <a:ext cx="4648200" cy="1754188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r>
              <a:rPr lang="zh-CN" altLang="en-US" sz="3600" b="1" dirty="0">
                <a:solidFill>
                  <a:srgbClr val="0000CC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主讲教师：</a:t>
            </a:r>
            <a:endParaRPr lang="en-US" altLang="zh-CN" sz="3600" b="1" dirty="0">
              <a:solidFill>
                <a:srgbClr val="0000CC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endParaRPr lang="en-US" altLang="zh-CN" sz="3600" b="1" dirty="0">
              <a:solidFill>
                <a:srgbClr val="0000CC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r>
              <a:rPr lang="en-US" altLang="zh-CN" sz="3600" b="1" dirty="0">
                <a:solidFill>
                  <a:srgbClr val="0000CC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xx</a:t>
            </a:r>
            <a:r>
              <a:rPr lang="zh-CN" altLang="en-US" sz="3600" b="1" dirty="0">
                <a:solidFill>
                  <a:srgbClr val="0000CC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学校</a:t>
            </a:r>
          </a:p>
        </p:txBody>
      </p:sp>
    </p:spTree>
  </p:cSld>
  <p:clrMapOvr>
    <a:masterClrMapping/>
  </p:clrMapOvr>
  <p:transition spd="slow">
    <p:randomBar dir="vert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标题 1"/>
          <p:cNvSpPr>
            <a:spLocks noGrp="1"/>
          </p:cNvSpPr>
          <p:nvPr>
            <p:ph type="title"/>
          </p:nvPr>
        </p:nvSpPr>
        <p:spPr/>
        <p:txBody>
          <a:bodyPr vert="horz" wrap="square" lIns="91440" tIns="45720" rIns="91440" bIns="45720" anchor="ctr" anchorCtr="0"/>
          <a:lstStyle/>
          <a:p>
            <a:pPr algn="ctr"/>
            <a:r>
              <a:rPr lang="zh-CN" altLang="en-US" b="1" dirty="0">
                <a:solidFill>
                  <a:srgbClr val="FFFF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全面预算实训</a:t>
            </a:r>
          </a:p>
        </p:txBody>
      </p:sp>
      <p:sp>
        <p:nvSpPr>
          <p:cNvPr id="16386" name="内容占位符 2"/>
          <p:cNvSpPr>
            <a:spLocks noGrp="1"/>
          </p:cNvSpPr>
          <p:nvPr>
            <p:ph idx="1"/>
          </p:nvPr>
        </p:nvSpPr>
        <p:spPr>
          <a:xfrm>
            <a:off x="381000" y="1447800"/>
            <a:ext cx="8077200" cy="4495800"/>
          </a:xfrm>
        </p:spPr>
        <p:txBody>
          <a:bodyPr vert="horz" wrap="square" lIns="91440" tIns="45720" rIns="91440" bIns="45720" anchor="t" anchorCtr="0"/>
          <a:lstStyle/>
          <a:p>
            <a:pPr>
              <a:buNone/>
            </a:pPr>
            <a:r>
              <a:rPr lang="en-US" altLang="zh-CN" sz="2800" b="1" dirty="0"/>
              <a:t>  </a:t>
            </a:r>
            <a:r>
              <a:rPr lang="zh-CN" altLang="en-US" b="1" dirty="0">
                <a:solidFill>
                  <a:srgbClr val="0000CC"/>
                </a:solidFill>
              </a:rPr>
              <a:t>实训任务：</a:t>
            </a:r>
            <a:endParaRPr lang="en-US" altLang="zh-CN" b="1" dirty="0">
              <a:solidFill>
                <a:srgbClr val="0000CC"/>
              </a:solidFill>
            </a:endParaRPr>
          </a:p>
          <a:p>
            <a:pPr>
              <a:buNone/>
            </a:pPr>
            <a:r>
              <a:rPr lang="en-US" altLang="zh-CN" b="1" dirty="0"/>
              <a:t>          </a:t>
            </a:r>
            <a:r>
              <a:rPr lang="zh-CN" altLang="en-US" b="1" dirty="0"/>
              <a:t>辅助鱼跃公司进行全面预算，包括销售预算、生产预算、直接材料预算、直接人工预算、制造费用预算、产品成本预算、期间费用预算及财务预算。</a:t>
            </a:r>
            <a:endParaRPr lang="en-US" altLang="zh-CN" b="1" dirty="0"/>
          </a:p>
          <a:p>
            <a:pPr>
              <a:buNone/>
            </a:pPr>
            <a:endParaRPr lang="en-US" altLang="zh-CN" sz="2800" b="1" dirty="0"/>
          </a:p>
          <a:p>
            <a:pPr>
              <a:buNone/>
            </a:pPr>
            <a:r>
              <a:rPr lang="en-US" altLang="zh-CN" sz="2800" b="1" dirty="0"/>
              <a:t>  </a:t>
            </a:r>
            <a:r>
              <a:rPr lang="zh-CN" altLang="en-US" b="1" dirty="0">
                <a:solidFill>
                  <a:srgbClr val="0000CC"/>
                </a:solidFill>
              </a:rPr>
              <a:t>实训思考：</a:t>
            </a:r>
            <a:endParaRPr lang="en-US" altLang="zh-CN" b="1" dirty="0">
              <a:solidFill>
                <a:srgbClr val="0000CC"/>
              </a:solidFill>
            </a:endParaRPr>
          </a:p>
          <a:p>
            <a:pPr>
              <a:buNone/>
            </a:pPr>
            <a:r>
              <a:rPr lang="en-US" altLang="zh-CN" b="1" dirty="0">
                <a:solidFill>
                  <a:srgbClr val="0000CC"/>
                </a:solidFill>
              </a:rPr>
              <a:t>        </a:t>
            </a:r>
            <a:r>
              <a:rPr lang="zh-CN" altLang="en-US" b="1" dirty="0"/>
              <a:t>各预算间的数据关联性在哪些地方？</a:t>
            </a:r>
          </a:p>
        </p:txBody>
      </p:sp>
      <p:sp>
        <p:nvSpPr>
          <p:cNvPr id="16387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 wrap="square" lIns="91440" tIns="45720" rIns="91440" bIns="45720" anchor="b" anchorCtr="0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lvl="0" algn="r"/>
            <a:fld id="{9A0DB2DC-4C9A-4742-B13C-FB6460FD3503}" type="slidenum">
              <a:rPr lang="en-US" altLang="zh-CN" sz="1200" dirty="0">
                <a:latin typeface="Arial Black" panose="020B0A04020102020204" pitchFamily="34" charset="0"/>
              </a:rPr>
              <a:t>10</a:t>
            </a:fld>
            <a:endParaRPr lang="en-US" altLang="zh-CN" sz="1200" dirty="0">
              <a:latin typeface="Arial Black" panose="020B0A04020102020204" pitchFamily="34" charset="0"/>
            </a:endParaRPr>
          </a:p>
        </p:txBody>
      </p:sp>
      <p:pic>
        <p:nvPicPr>
          <p:cNvPr id="16388" name="Picture 5" descr="qq2_05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43800" y="4884738"/>
            <a:ext cx="1985963" cy="1973262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randomBar dir="vert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标题 1"/>
          <p:cNvSpPr>
            <a:spLocks noGrp="1"/>
          </p:cNvSpPr>
          <p:nvPr>
            <p:ph type="title"/>
          </p:nvPr>
        </p:nvSpPr>
        <p:spPr/>
        <p:txBody>
          <a:bodyPr vert="horz" wrap="square" lIns="91440" tIns="45720" rIns="91440" bIns="45720" anchor="ctr" anchorCtr="0"/>
          <a:lstStyle/>
          <a:p>
            <a:pPr algn="ctr"/>
            <a:r>
              <a:rPr lang="zh-CN" altLang="en-US" b="1" dirty="0">
                <a:solidFill>
                  <a:srgbClr val="FFFF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财务预测综合实训</a:t>
            </a:r>
          </a:p>
        </p:txBody>
      </p:sp>
      <p:sp>
        <p:nvSpPr>
          <p:cNvPr id="18434" name="内容占位符 2"/>
          <p:cNvSpPr>
            <a:spLocks noGrp="1"/>
          </p:cNvSpPr>
          <p:nvPr>
            <p:ph idx="1"/>
          </p:nvPr>
        </p:nvSpPr>
        <p:spPr>
          <a:xfrm>
            <a:off x="381000" y="1447800"/>
            <a:ext cx="8077200" cy="4495800"/>
          </a:xfrm>
        </p:spPr>
        <p:txBody>
          <a:bodyPr vert="horz" wrap="square" lIns="91440" tIns="45720" rIns="91440" bIns="45720" anchor="t" anchorCtr="0"/>
          <a:lstStyle/>
          <a:p>
            <a:pPr>
              <a:buNone/>
            </a:pPr>
            <a:r>
              <a:rPr lang="en-US" altLang="zh-CN" sz="2800" b="1" dirty="0"/>
              <a:t>  </a:t>
            </a:r>
            <a:r>
              <a:rPr lang="zh-CN" altLang="en-US" b="1" dirty="0">
                <a:solidFill>
                  <a:srgbClr val="0000CC"/>
                </a:solidFill>
              </a:rPr>
              <a:t>实训任务：</a:t>
            </a:r>
            <a:endParaRPr lang="en-US" altLang="zh-CN" b="1" dirty="0">
              <a:solidFill>
                <a:srgbClr val="0000CC"/>
              </a:solidFill>
            </a:endParaRPr>
          </a:p>
          <a:p>
            <a:pPr>
              <a:buNone/>
            </a:pPr>
            <a:r>
              <a:rPr lang="en-US" altLang="zh-CN" b="1" dirty="0"/>
              <a:t>          </a:t>
            </a:r>
            <a:r>
              <a:rPr lang="zh-CN" altLang="en-US" b="1" dirty="0"/>
              <a:t>辅助信达公司编制预计利润表及预计资产负债表。</a:t>
            </a:r>
            <a:endParaRPr lang="en-US" altLang="zh-CN" b="1" dirty="0"/>
          </a:p>
          <a:p>
            <a:pPr>
              <a:buNone/>
            </a:pPr>
            <a:endParaRPr lang="en-US" altLang="zh-CN" sz="2800" b="1" dirty="0"/>
          </a:p>
          <a:p>
            <a:pPr>
              <a:buNone/>
            </a:pPr>
            <a:r>
              <a:rPr lang="en-US" altLang="zh-CN" sz="2800" b="1" dirty="0"/>
              <a:t>  </a:t>
            </a:r>
            <a:r>
              <a:rPr lang="zh-CN" altLang="en-US" b="1" dirty="0">
                <a:solidFill>
                  <a:srgbClr val="0000CC"/>
                </a:solidFill>
              </a:rPr>
              <a:t>实训思考：</a:t>
            </a:r>
            <a:endParaRPr lang="en-US" altLang="zh-CN" b="1" dirty="0">
              <a:solidFill>
                <a:srgbClr val="0000CC"/>
              </a:solidFill>
            </a:endParaRPr>
          </a:p>
          <a:p>
            <a:pPr>
              <a:buNone/>
            </a:pPr>
            <a:r>
              <a:rPr lang="en-US" altLang="zh-CN" b="1" dirty="0">
                <a:solidFill>
                  <a:srgbClr val="0000CC"/>
                </a:solidFill>
              </a:rPr>
              <a:t>         </a:t>
            </a:r>
            <a:r>
              <a:rPr lang="zh-CN" altLang="en-US" b="1" dirty="0"/>
              <a:t>财务预测数据之间的关联性表现在哪些地方？</a:t>
            </a:r>
          </a:p>
        </p:txBody>
      </p:sp>
      <p:sp>
        <p:nvSpPr>
          <p:cNvPr id="18435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 wrap="square" lIns="91440" tIns="45720" rIns="91440" bIns="45720" anchor="b" anchorCtr="0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lvl="0" algn="r"/>
            <a:fld id="{9A0DB2DC-4C9A-4742-B13C-FB6460FD3503}" type="slidenum">
              <a:rPr lang="en-US" altLang="zh-CN" sz="1200" dirty="0">
                <a:latin typeface="Arial Black" panose="020B0A04020102020204" pitchFamily="34" charset="0"/>
              </a:rPr>
              <a:t>11</a:t>
            </a:fld>
            <a:endParaRPr lang="en-US" altLang="zh-CN" sz="1200" dirty="0">
              <a:latin typeface="Arial Black" panose="020B0A04020102020204" pitchFamily="34" charset="0"/>
            </a:endParaRPr>
          </a:p>
        </p:txBody>
      </p:sp>
      <p:pic>
        <p:nvPicPr>
          <p:cNvPr id="18436" name="Picture 5" descr="qq2_05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58038" y="4572000"/>
            <a:ext cx="1985962" cy="197326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randomBar dir="vert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标题 1"/>
          <p:cNvSpPr>
            <a:spLocks noGrp="1"/>
          </p:cNvSpPr>
          <p:nvPr>
            <p:ph type="title"/>
          </p:nvPr>
        </p:nvSpPr>
        <p:spPr/>
        <p:txBody>
          <a:bodyPr vert="horz" wrap="square" lIns="91440" tIns="45720" rIns="91440" bIns="45720" anchor="ctr" anchorCtr="0"/>
          <a:lstStyle/>
          <a:p>
            <a:pPr algn="ctr"/>
            <a:r>
              <a:rPr lang="zh-CN" altLang="en-US" b="1" dirty="0">
                <a:solidFill>
                  <a:srgbClr val="FFFF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财务战略思政案例</a:t>
            </a:r>
          </a:p>
        </p:txBody>
      </p:sp>
      <p:sp>
        <p:nvSpPr>
          <p:cNvPr id="18434" name="内容占位符 2"/>
          <p:cNvSpPr>
            <a:spLocks noGrp="1"/>
          </p:cNvSpPr>
          <p:nvPr>
            <p:ph idx="1"/>
          </p:nvPr>
        </p:nvSpPr>
        <p:spPr>
          <a:xfrm>
            <a:off x="381000" y="1447800"/>
            <a:ext cx="8211820" cy="4495800"/>
          </a:xfrm>
        </p:spPr>
        <p:txBody>
          <a:bodyPr vert="horz" wrap="square" lIns="91440" tIns="45720" rIns="91440" bIns="45720" anchor="t" anchorCtr="0"/>
          <a:lstStyle/>
          <a:p>
            <a:pPr>
              <a:buNone/>
            </a:pPr>
            <a:r>
              <a:rPr lang="en-US" altLang="zh-CN" sz="2800" b="1" dirty="0"/>
              <a:t>  </a:t>
            </a:r>
            <a:r>
              <a:rPr lang="zh-CN" altLang="en-US" b="1" dirty="0">
                <a:solidFill>
                  <a:srgbClr val="0000CC"/>
                </a:solidFill>
              </a:rPr>
              <a:t>实训任务：</a:t>
            </a:r>
            <a:endParaRPr lang="en-US" altLang="zh-CN" b="1" dirty="0">
              <a:solidFill>
                <a:srgbClr val="0000CC"/>
              </a:solidFill>
            </a:endParaRPr>
          </a:p>
          <a:p>
            <a:pPr>
              <a:buNone/>
            </a:pPr>
            <a:r>
              <a:rPr lang="en-US" altLang="zh-CN" b="1" dirty="0"/>
              <a:t>          </a:t>
            </a:r>
            <a:r>
              <a:rPr lang="zh-CN" altLang="en-US" b="1" dirty="0"/>
              <a:t>阅读案例资料</a:t>
            </a:r>
            <a:r>
              <a:rPr lang="en-US" altLang="zh-CN" b="1" dirty="0"/>
              <a:t>——</a:t>
            </a:r>
            <a:r>
              <a:rPr lang="zh-CN" altLang="en-US" b="1" dirty="0"/>
              <a:t>比亚迪</a:t>
            </a:r>
            <a:r>
              <a:rPr lang="en-US" altLang="zh-CN" b="1" dirty="0"/>
              <a:t>“</a:t>
            </a:r>
            <a:r>
              <a:rPr lang="zh-CN" altLang="en-US" b="1" dirty="0"/>
              <a:t>绿色财务战略</a:t>
            </a:r>
            <a:r>
              <a:rPr lang="en-US" altLang="zh-CN" b="1" dirty="0"/>
              <a:t>”</a:t>
            </a:r>
          </a:p>
          <a:p>
            <a:pPr>
              <a:buNone/>
            </a:pPr>
            <a:endParaRPr lang="en-US" altLang="zh-CN" sz="2800" b="1" dirty="0"/>
          </a:p>
          <a:p>
            <a:pPr>
              <a:buNone/>
            </a:pPr>
            <a:r>
              <a:rPr lang="en-US" altLang="zh-CN" sz="2800" b="1" dirty="0"/>
              <a:t>  </a:t>
            </a:r>
            <a:r>
              <a:rPr lang="zh-CN" altLang="en-US" b="1" dirty="0">
                <a:solidFill>
                  <a:srgbClr val="0000CC"/>
                </a:solidFill>
              </a:rPr>
              <a:t>实训思考：</a:t>
            </a:r>
            <a:endParaRPr lang="en-US" altLang="zh-CN" b="1" dirty="0">
              <a:solidFill>
                <a:srgbClr val="0000CC"/>
              </a:solidFill>
            </a:endParaRPr>
          </a:p>
          <a:p>
            <a:pPr>
              <a:buNone/>
            </a:pPr>
            <a:r>
              <a:rPr lang="en-US" altLang="zh-CN" b="1" dirty="0">
                <a:solidFill>
                  <a:srgbClr val="0000CC"/>
                </a:solidFill>
              </a:rPr>
              <a:t>         </a:t>
            </a:r>
            <a:r>
              <a:rPr lang="zh-CN" altLang="en-US" b="1" dirty="0"/>
              <a:t>你如何看待比亚迪的</a:t>
            </a:r>
            <a:r>
              <a:rPr lang="en-US" altLang="zh-CN" b="1" dirty="0"/>
              <a:t>“</a:t>
            </a:r>
            <a:r>
              <a:rPr lang="zh-CN" altLang="en-US" b="1" dirty="0"/>
              <a:t>绿色财务战略</a:t>
            </a:r>
            <a:r>
              <a:rPr lang="en-US" altLang="zh-CN" b="1" dirty="0"/>
              <a:t>”</a:t>
            </a:r>
            <a:r>
              <a:rPr lang="zh-CN" altLang="en-US" b="1" dirty="0"/>
              <a:t>，由此得到了什么启示？</a:t>
            </a:r>
          </a:p>
        </p:txBody>
      </p:sp>
      <p:sp>
        <p:nvSpPr>
          <p:cNvPr id="18435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 wrap="square" lIns="91440" tIns="45720" rIns="91440" bIns="45720" anchor="b" anchorCtr="0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lvl="0" algn="r"/>
            <a:fld id="{9A0DB2DC-4C9A-4742-B13C-FB6460FD3503}" type="slidenum">
              <a:rPr lang="en-US" altLang="zh-CN" sz="1200" dirty="0">
                <a:latin typeface="Arial Black" panose="020B0A04020102020204" pitchFamily="34" charset="0"/>
              </a:rPr>
              <a:t>12</a:t>
            </a:fld>
            <a:endParaRPr lang="en-US" altLang="zh-CN" sz="1200" dirty="0">
              <a:latin typeface="Arial Black" panose="020B0A04020102020204" pitchFamily="34" charset="0"/>
            </a:endParaRPr>
          </a:p>
        </p:txBody>
      </p:sp>
      <p:pic>
        <p:nvPicPr>
          <p:cNvPr id="18436" name="Picture 5" descr="qq2_05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58038" y="4572000"/>
            <a:ext cx="1985962" cy="197326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randomBar dir="vert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标题 1"/>
          <p:cNvSpPr>
            <a:spLocks noGrp="1"/>
          </p:cNvSpPr>
          <p:nvPr>
            <p:ph type="title"/>
          </p:nvPr>
        </p:nvSpPr>
        <p:spPr/>
        <p:txBody>
          <a:bodyPr vert="horz" wrap="square" lIns="91440" tIns="45720" rIns="91440" bIns="45720" anchor="ctr" anchorCtr="0"/>
          <a:lstStyle/>
          <a:p>
            <a:pPr algn="ctr"/>
            <a:r>
              <a:rPr lang="zh-CN" altLang="en-US" dirty="0"/>
              <a:t>实训安排</a:t>
            </a:r>
          </a:p>
        </p:txBody>
      </p:sp>
      <p:sp>
        <p:nvSpPr>
          <p:cNvPr id="7170" name="内容占位符 2"/>
          <p:cNvSpPr>
            <a:spLocks noGrp="1"/>
          </p:cNvSpPr>
          <p:nvPr>
            <p:ph idx="1"/>
          </p:nvPr>
        </p:nvSpPr>
        <p:spPr>
          <a:xfrm>
            <a:off x="914400" y="1219200"/>
            <a:ext cx="6629400" cy="5105400"/>
          </a:xfrm>
        </p:spPr>
        <p:txBody>
          <a:bodyPr vert="horz" wrap="square" lIns="91440" tIns="45720" rIns="91440" bIns="45720" anchor="t" anchorCtr="0"/>
          <a:lstStyle/>
          <a:p>
            <a:pPr>
              <a:lnSpc>
                <a:spcPct val="150000"/>
              </a:lnSpc>
              <a:buNone/>
            </a:pPr>
            <a:r>
              <a:rPr lang="zh-CN" altLang="en-US" sz="2800" b="1" dirty="0"/>
              <a:t>一 实训目的及要求</a:t>
            </a:r>
          </a:p>
          <a:p>
            <a:pPr>
              <a:lnSpc>
                <a:spcPct val="150000"/>
              </a:lnSpc>
              <a:buNone/>
            </a:pPr>
            <a:r>
              <a:rPr lang="zh-CN" altLang="en-US" sz="2800" b="1" dirty="0"/>
              <a:t>二 实训要点回顾</a:t>
            </a:r>
          </a:p>
          <a:p>
            <a:pPr>
              <a:lnSpc>
                <a:spcPct val="150000"/>
              </a:lnSpc>
              <a:buNone/>
            </a:pPr>
            <a:r>
              <a:rPr lang="zh-CN" altLang="en-US" sz="2800" b="1" dirty="0"/>
              <a:t>三</a:t>
            </a:r>
            <a:r>
              <a:rPr lang="en-US" altLang="zh-CN" sz="2800" b="1" dirty="0"/>
              <a:t> </a:t>
            </a:r>
            <a:r>
              <a:rPr lang="zh-CN" altLang="en-US" sz="2800" b="1" dirty="0"/>
              <a:t>财务战略实训</a:t>
            </a:r>
          </a:p>
          <a:p>
            <a:pPr>
              <a:lnSpc>
                <a:spcPct val="150000"/>
              </a:lnSpc>
              <a:buNone/>
            </a:pPr>
            <a:r>
              <a:rPr lang="zh-CN" altLang="en-US" sz="2800" b="1" dirty="0"/>
              <a:t>四 财务预测实训</a:t>
            </a:r>
          </a:p>
          <a:p>
            <a:pPr>
              <a:lnSpc>
                <a:spcPct val="150000"/>
              </a:lnSpc>
              <a:buNone/>
            </a:pPr>
            <a:r>
              <a:rPr lang="zh-CN" altLang="en-US" sz="2800" b="1" dirty="0"/>
              <a:t>五 全面预算实训</a:t>
            </a:r>
          </a:p>
          <a:p>
            <a:pPr>
              <a:lnSpc>
                <a:spcPct val="150000"/>
              </a:lnSpc>
              <a:buNone/>
            </a:pPr>
            <a:r>
              <a:rPr lang="zh-CN" altLang="en-US" sz="2800" b="1" dirty="0"/>
              <a:t>六 财务预测综合实训</a:t>
            </a:r>
          </a:p>
          <a:p>
            <a:pPr algn="l">
              <a:lnSpc>
                <a:spcPct val="150000"/>
              </a:lnSpc>
              <a:buNone/>
            </a:pPr>
            <a:r>
              <a:rPr lang="zh-CN" altLang="en-US" sz="2800" b="1" dirty="0"/>
              <a:t>七 财务战略思政案例</a:t>
            </a:r>
          </a:p>
          <a:p>
            <a:pPr>
              <a:lnSpc>
                <a:spcPct val="150000"/>
              </a:lnSpc>
              <a:buNone/>
            </a:pPr>
            <a:endParaRPr lang="en-US" altLang="zh-CN" sz="2800" b="1" dirty="0"/>
          </a:p>
          <a:p>
            <a:pPr>
              <a:buNone/>
            </a:pPr>
            <a:endParaRPr lang="en-US" altLang="zh-CN" sz="2800" b="1" dirty="0"/>
          </a:p>
          <a:p>
            <a:pPr>
              <a:buNone/>
            </a:pPr>
            <a:endParaRPr lang="zh-CN" altLang="en-US" dirty="0"/>
          </a:p>
        </p:txBody>
      </p:sp>
      <p:sp>
        <p:nvSpPr>
          <p:cNvPr id="7171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 wrap="square" lIns="91440" tIns="45720" rIns="91440" bIns="45720" anchor="b" anchorCtr="0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lvl="0" algn="r"/>
            <a:fld id="{9A0DB2DC-4C9A-4742-B13C-FB6460FD3503}" type="slidenum">
              <a:rPr lang="en-US" altLang="zh-CN" sz="1200" dirty="0">
                <a:latin typeface="Arial Black" panose="020B0A04020102020204" pitchFamily="34" charset="0"/>
              </a:rPr>
              <a:t>2</a:t>
            </a:fld>
            <a:endParaRPr lang="en-US" altLang="zh-CN" sz="1200" dirty="0">
              <a:latin typeface="Arial Black" panose="020B0A04020102020204" pitchFamily="34" charset="0"/>
            </a:endParaRPr>
          </a:p>
        </p:txBody>
      </p:sp>
      <p:pic>
        <p:nvPicPr>
          <p:cNvPr id="717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43800" y="5105400"/>
            <a:ext cx="1563688" cy="1735138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randomBar dir="vert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标题 1"/>
          <p:cNvSpPr>
            <a:spLocks noGrp="1"/>
          </p:cNvSpPr>
          <p:nvPr>
            <p:ph type="title"/>
          </p:nvPr>
        </p:nvSpPr>
        <p:spPr/>
        <p:txBody>
          <a:bodyPr vert="horz" wrap="square" lIns="91440" tIns="45720" rIns="91440" bIns="45720" anchor="ctr" anchorCtr="0"/>
          <a:lstStyle/>
          <a:p>
            <a:pPr algn="ctr"/>
            <a:r>
              <a:rPr lang="zh-CN" altLang="en-US" b="1" dirty="0">
                <a:solidFill>
                  <a:srgbClr val="FFFF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实训目的及要求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 vert="horz" wrap="square" lIns="91440" tIns="45720" rIns="91440" bIns="45720" anchor="t" anchorCtr="0"/>
          <a:lstStyle/>
          <a:p>
            <a:pPr>
              <a:buNone/>
            </a:pPr>
            <a:r>
              <a:rPr lang="zh-CN" altLang="en-US" b="1" dirty="0">
                <a:solidFill>
                  <a:srgbClr val="FF0000"/>
                </a:solidFill>
              </a:rPr>
              <a:t>（一）实训目的</a:t>
            </a:r>
            <a:endParaRPr lang="zh-CN" altLang="en-US" dirty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US" altLang="zh-CN" sz="2800" b="1" dirty="0"/>
              <a:t>           </a:t>
            </a:r>
            <a:r>
              <a:rPr lang="zh-CN" altLang="en-US" sz="2800" b="1" dirty="0"/>
              <a:t>通过本项目实训，使学生理解财务战略的概念及</a:t>
            </a:r>
            <a:r>
              <a:rPr lang="en-US" altLang="zh-CN" sz="2800" b="1" dirty="0"/>
              <a:t>SWOT</a:t>
            </a:r>
            <a:r>
              <a:rPr lang="zh-CN" altLang="en-US" sz="2800" b="1" dirty="0"/>
              <a:t>分析法，掌握财务预测的一般方法和步骤，掌握销售百分比、回归分析法、高低点法等财务预测方法，掌握全面预算的编制原理和编制方法。</a:t>
            </a:r>
          </a:p>
          <a:p>
            <a:pPr>
              <a:buNone/>
            </a:pPr>
            <a:endParaRPr lang="zh-CN" altLang="en-US" sz="2800" b="1" dirty="0"/>
          </a:p>
        </p:txBody>
      </p:sp>
      <p:sp>
        <p:nvSpPr>
          <p:cNvPr id="8195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 wrap="square" lIns="91440" tIns="45720" rIns="91440" bIns="45720" anchor="b" anchorCtr="0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lvl="0" algn="r"/>
            <a:fld id="{9A0DB2DC-4C9A-4742-B13C-FB6460FD3503}" type="slidenum">
              <a:rPr lang="en-US" altLang="zh-CN" sz="1200" dirty="0">
                <a:latin typeface="Arial Black" panose="020B0A04020102020204" pitchFamily="34" charset="0"/>
              </a:rPr>
              <a:t>3</a:t>
            </a:fld>
            <a:endParaRPr lang="en-US" altLang="zh-CN" sz="1200" dirty="0">
              <a:latin typeface="Arial Black" panose="020B0A04020102020204" pitchFamily="34" charset="0"/>
            </a:endParaRPr>
          </a:p>
        </p:txBody>
      </p:sp>
      <p:pic>
        <p:nvPicPr>
          <p:cNvPr id="8196" name="Picture 5" descr="qq2_05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00838" y="4275138"/>
            <a:ext cx="1985962" cy="1973262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8" end="8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charRg st="8" end="8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标题 1"/>
          <p:cNvSpPr>
            <a:spLocks noGrp="1"/>
          </p:cNvSpPr>
          <p:nvPr>
            <p:ph type="title"/>
          </p:nvPr>
        </p:nvSpPr>
        <p:spPr/>
        <p:txBody>
          <a:bodyPr vert="horz" wrap="square" lIns="91440" tIns="45720" rIns="91440" bIns="45720" anchor="ctr" anchorCtr="0"/>
          <a:lstStyle/>
          <a:p>
            <a:pPr algn="ctr"/>
            <a:r>
              <a:rPr lang="zh-CN" altLang="en-US" b="1" dirty="0">
                <a:solidFill>
                  <a:srgbClr val="FFFF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实训目的及要求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 vert="horz" wrap="square" lIns="91440" tIns="45720" rIns="91440" bIns="45720" anchor="t" anchorCtr="0"/>
          <a:lstStyle/>
          <a:p>
            <a:pPr>
              <a:buNone/>
            </a:pPr>
            <a:r>
              <a:rPr lang="zh-CN" altLang="en-US" b="1" dirty="0">
                <a:solidFill>
                  <a:srgbClr val="FF0000"/>
                </a:solidFill>
              </a:rPr>
              <a:t>（二）实训要求</a:t>
            </a:r>
            <a:endParaRPr lang="zh-CN" altLang="en-US" dirty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US" altLang="zh-CN" sz="2800" dirty="0"/>
              <a:t>            </a:t>
            </a:r>
            <a:r>
              <a:rPr lang="zh-CN" altLang="en-US" sz="2800" b="1" dirty="0"/>
              <a:t>通过财务预测与预算的实训案例分析，引导学生掌握财务预测和预算方法，能够进行初步的财务预测，熟练编制营业预算、资本预算及财务预算，并能编制预计报表，增强学生的学习体验，加强其实际动手操作能力。</a:t>
            </a:r>
          </a:p>
          <a:p>
            <a:pPr>
              <a:buNone/>
            </a:pPr>
            <a:endParaRPr lang="zh-CN" altLang="en-US" sz="2800" b="1" dirty="0"/>
          </a:p>
        </p:txBody>
      </p:sp>
      <p:sp>
        <p:nvSpPr>
          <p:cNvPr id="9220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 wrap="square" lIns="91440" tIns="45720" rIns="91440" bIns="45720" anchor="b" anchorCtr="0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lvl="0" algn="r"/>
            <a:fld id="{9A0DB2DC-4C9A-4742-B13C-FB6460FD3503}" type="slidenum">
              <a:rPr lang="en-US" altLang="zh-CN" sz="1200" dirty="0">
                <a:latin typeface="Arial Black" panose="020B0A04020102020204" pitchFamily="34" charset="0"/>
              </a:rPr>
              <a:t>4</a:t>
            </a:fld>
            <a:endParaRPr lang="en-US" altLang="zh-CN" sz="1200" dirty="0">
              <a:latin typeface="Arial Black" panose="020B0A04020102020204" pitchFamily="34" charset="0"/>
            </a:endParaRPr>
          </a:p>
        </p:txBody>
      </p:sp>
      <p:pic>
        <p:nvPicPr>
          <p:cNvPr id="9221" name="Picture 5" descr="qq2_05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58038" y="4572000"/>
            <a:ext cx="1985962" cy="197326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标题 1"/>
          <p:cNvSpPr>
            <a:spLocks noGrp="1"/>
          </p:cNvSpPr>
          <p:nvPr>
            <p:ph type="title"/>
          </p:nvPr>
        </p:nvSpPr>
        <p:spPr/>
        <p:txBody>
          <a:bodyPr vert="horz" wrap="square" lIns="91440" tIns="45720" rIns="91440" bIns="45720" anchor="ctr" anchorCtr="0"/>
          <a:lstStyle/>
          <a:p>
            <a:pPr algn="ctr"/>
            <a:r>
              <a:rPr lang="zh-CN" altLang="en-US" b="1" dirty="0">
                <a:solidFill>
                  <a:srgbClr val="FFFF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实训目的及要求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 vert="horz" wrap="square" lIns="91440" tIns="45720" rIns="91440" bIns="45720" anchor="t" anchorCtr="0"/>
          <a:lstStyle/>
          <a:p>
            <a:pPr>
              <a:buNone/>
            </a:pPr>
            <a:r>
              <a:rPr lang="zh-CN" altLang="en-US" b="1" dirty="0">
                <a:solidFill>
                  <a:srgbClr val="FF0000"/>
                </a:solidFill>
              </a:rPr>
              <a:t>（三）实训项目要求与职业能力目标</a:t>
            </a:r>
          </a:p>
          <a:p>
            <a:pPr>
              <a:buNone/>
            </a:pPr>
            <a:r>
              <a:rPr lang="en-US" altLang="zh-CN" sz="2800" dirty="0"/>
              <a:t>          </a:t>
            </a:r>
            <a:endParaRPr lang="zh-CN" altLang="en-US" sz="2800" b="1" dirty="0"/>
          </a:p>
          <a:p>
            <a:pPr>
              <a:buNone/>
            </a:pPr>
            <a:endParaRPr lang="zh-CN" altLang="en-US" sz="2800" b="1" dirty="0"/>
          </a:p>
        </p:txBody>
      </p:sp>
      <p:sp>
        <p:nvSpPr>
          <p:cNvPr id="1024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 wrap="square" lIns="91440" tIns="45720" rIns="91440" bIns="45720" anchor="b" anchorCtr="0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lvl="0" algn="r"/>
            <a:fld id="{9A0DB2DC-4C9A-4742-B13C-FB6460FD3503}" type="slidenum">
              <a:rPr lang="en-US" altLang="zh-CN" sz="1200" dirty="0">
                <a:latin typeface="Arial Black" panose="020B0A04020102020204" pitchFamily="34" charset="0"/>
              </a:rPr>
              <a:t>5</a:t>
            </a:fld>
            <a:endParaRPr lang="en-US" altLang="zh-CN" sz="1200" dirty="0">
              <a:latin typeface="Arial Black" panose="020B0A04020102020204" pitchFamily="34" charset="0"/>
            </a:endParaRPr>
          </a:p>
        </p:txBody>
      </p:sp>
      <p:pic>
        <p:nvPicPr>
          <p:cNvPr id="10245" name="Picture 5" descr="qq2_05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58038" y="4572000"/>
            <a:ext cx="1985962" cy="19732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文本框 1"/>
          <p:cNvSpPr txBox="1"/>
          <p:nvPr/>
        </p:nvSpPr>
        <p:spPr>
          <a:xfrm>
            <a:off x="914400" y="1498283"/>
            <a:ext cx="5080000" cy="635000"/>
          </a:xfrm>
          <a:prstGeom prst="rect">
            <a:avLst/>
          </a:prstGeom>
        </p:spPr>
        <p:txBody>
          <a:bodyPr/>
          <a:lstStyle/>
          <a:p>
            <a:endParaRPr sz="1600"/>
          </a:p>
        </p:txBody>
      </p:sp>
      <p:pic>
        <p:nvPicPr>
          <p:cNvPr id="4" name="图片 3"/>
          <p:cNvPicPr/>
          <p:nvPr/>
        </p:nvPicPr>
        <p:blipFill>
          <a:blip r:embed="rId4"/>
          <a:stretch>
            <a:fillRect/>
          </a:stretch>
        </p:blipFill>
        <p:spPr>
          <a:xfrm>
            <a:off x="914400" y="2133283"/>
            <a:ext cx="6829425" cy="3571875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914400" y="5705158"/>
            <a:ext cx="5080000" cy="635000"/>
          </a:xfrm>
          <a:prstGeom prst="rect">
            <a:avLst/>
          </a:prstGeom>
        </p:spPr>
        <p:txBody>
          <a:bodyPr/>
          <a:lstStyle/>
          <a:p>
            <a:endParaRPr sz="160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0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charRg st="0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8" end="2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charRg st="8" end="2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标题 1"/>
          <p:cNvSpPr>
            <a:spLocks noGrp="1"/>
          </p:cNvSpPr>
          <p:nvPr>
            <p:ph type="title"/>
          </p:nvPr>
        </p:nvSpPr>
        <p:spPr/>
        <p:txBody>
          <a:bodyPr vert="horz" wrap="square" lIns="91440" tIns="45720" rIns="91440" bIns="45720" anchor="ctr" anchorCtr="0"/>
          <a:lstStyle/>
          <a:p>
            <a:pPr algn="ctr"/>
            <a:r>
              <a:rPr lang="zh-CN" altLang="en-US" b="1" dirty="0">
                <a:solidFill>
                  <a:srgbClr val="FFFF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实训要点回顾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61975" y="1235075"/>
            <a:ext cx="7924800" cy="4648200"/>
          </a:xfrm>
        </p:spPr>
        <p:txBody>
          <a:bodyPr vert="horz" wrap="square" lIns="91440" tIns="45720" rIns="91440" bIns="45720" anchor="t" anchorCtr="0"/>
          <a:lstStyle/>
          <a:p>
            <a:pPr>
              <a:lnSpc>
                <a:spcPct val="150000"/>
              </a:lnSpc>
              <a:buNone/>
            </a:pPr>
            <a:r>
              <a:rPr lang="zh-CN" altLang="en-US" b="1" dirty="0">
                <a:solidFill>
                  <a:srgbClr val="0000CC"/>
                </a:solidFill>
              </a:rPr>
              <a:t>（一）财务战略</a:t>
            </a:r>
          </a:p>
          <a:p>
            <a:pPr>
              <a:lnSpc>
                <a:spcPct val="150000"/>
              </a:lnSpc>
              <a:buNone/>
            </a:pPr>
            <a:r>
              <a:rPr lang="zh-CN" altLang="en-US" b="1" dirty="0">
                <a:solidFill>
                  <a:srgbClr val="0000CC"/>
                </a:solidFill>
              </a:rPr>
              <a:t>（二）财务预测</a:t>
            </a:r>
            <a:endParaRPr lang="en-US" altLang="zh-CN" b="1" dirty="0">
              <a:solidFill>
                <a:srgbClr val="0000CC"/>
              </a:solidFill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2400" b="1" dirty="0"/>
              <a:t>因素分析法</a:t>
            </a:r>
            <a:endParaRPr lang="en-US" altLang="zh-CN" sz="2400" b="1" dirty="0"/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2400" b="1" dirty="0"/>
              <a:t>销售百分比法</a:t>
            </a:r>
            <a:endParaRPr lang="en-US" altLang="zh-CN" sz="2400" b="1" dirty="0"/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2400" b="1" dirty="0"/>
              <a:t>回归分析法</a:t>
            </a:r>
            <a:endParaRPr lang="en-US" altLang="zh-CN" sz="2400" b="1" dirty="0"/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2400" b="1" dirty="0"/>
              <a:t>高低点法</a:t>
            </a:r>
            <a:endParaRPr lang="en-US" altLang="zh-CN" sz="2400" b="1" dirty="0"/>
          </a:p>
          <a:p>
            <a:pPr>
              <a:lnSpc>
                <a:spcPct val="150000"/>
              </a:lnSpc>
              <a:buNone/>
            </a:pPr>
            <a:r>
              <a:rPr lang="zh-CN" altLang="en-US" b="1" dirty="0">
                <a:solidFill>
                  <a:srgbClr val="0000CC"/>
                </a:solidFill>
              </a:rPr>
              <a:t>（三）全面预算</a:t>
            </a:r>
            <a:endParaRPr lang="en-US" altLang="zh-CN" b="1" dirty="0">
              <a:solidFill>
                <a:srgbClr val="0000CC"/>
              </a:solidFill>
            </a:endParaRPr>
          </a:p>
          <a:p>
            <a:pPr>
              <a:buNone/>
            </a:pPr>
            <a:endParaRPr lang="en-US" altLang="zh-CN" b="1" dirty="0">
              <a:solidFill>
                <a:srgbClr val="FF0000"/>
              </a:solidFill>
            </a:endParaRPr>
          </a:p>
          <a:p>
            <a:pPr>
              <a:buNone/>
            </a:pPr>
            <a:endParaRPr lang="zh-CN" altLang="en-US" sz="2800" b="1" dirty="0"/>
          </a:p>
        </p:txBody>
      </p:sp>
      <p:sp>
        <p:nvSpPr>
          <p:cNvPr id="11267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 wrap="square" lIns="91440" tIns="45720" rIns="91440" bIns="45720" anchor="b" anchorCtr="0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lvl="0" algn="r"/>
            <a:fld id="{9A0DB2DC-4C9A-4742-B13C-FB6460FD3503}" type="slidenum">
              <a:rPr lang="en-US" altLang="zh-CN" sz="1200" dirty="0">
                <a:latin typeface="Arial Black" panose="020B0A04020102020204" pitchFamily="34" charset="0"/>
              </a:rPr>
              <a:t>6</a:t>
            </a:fld>
            <a:endParaRPr lang="en-US" altLang="zh-CN" sz="1200" dirty="0">
              <a:latin typeface="Arial Black" panose="020B0A04020102020204" pitchFamily="34" charset="0"/>
            </a:endParaRPr>
          </a:p>
        </p:txBody>
      </p:sp>
      <p:pic>
        <p:nvPicPr>
          <p:cNvPr id="11268" name="Picture 5" descr="qq2_05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58038" y="4572000"/>
            <a:ext cx="1985962" cy="197326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8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charRg st="8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14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charRg st="14" end="2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21" end="2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charRg st="21" end="2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27" end="3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charRg st="27" end="3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32" end="4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charRg st="32" end="4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标题 1"/>
          <p:cNvSpPr>
            <a:spLocks noGrp="1"/>
          </p:cNvSpPr>
          <p:nvPr>
            <p:ph type="title"/>
          </p:nvPr>
        </p:nvSpPr>
        <p:spPr/>
        <p:txBody>
          <a:bodyPr vert="horz" wrap="square" lIns="91440" tIns="45720" rIns="91440" bIns="45720" anchor="ctr" anchorCtr="0"/>
          <a:lstStyle/>
          <a:p>
            <a:pPr algn="ctr"/>
            <a:r>
              <a:rPr lang="zh-CN" altLang="en-US" b="1" dirty="0">
                <a:solidFill>
                  <a:srgbClr val="FFFF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财务战略实训（SWOT分析法）</a:t>
            </a:r>
          </a:p>
        </p:txBody>
      </p:sp>
      <p:sp>
        <p:nvSpPr>
          <p:cNvPr id="12290" name="内容占位符 2"/>
          <p:cNvSpPr>
            <a:spLocks noGrp="1"/>
          </p:cNvSpPr>
          <p:nvPr>
            <p:ph idx="1"/>
          </p:nvPr>
        </p:nvSpPr>
        <p:spPr>
          <a:xfrm>
            <a:off x="304800" y="1447800"/>
            <a:ext cx="8458200" cy="4495800"/>
          </a:xfrm>
        </p:spPr>
        <p:txBody>
          <a:bodyPr vert="horz" wrap="square" lIns="91440" tIns="45720" rIns="91440" bIns="45720" anchor="t" anchorCtr="0"/>
          <a:lstStyle/>
          <a:p>
            <a:pPr>
              <a:buNone/>
            </a:pPr>
            <a:r>
              <a:rPr lang="en-US" altLang="zh-CN" sz="2800" b="1" dirty="0"/>
              <a:t>  </a:t>
            </a:r>
            <a:r>
              <a:rPr lang="zh-CN" altLang="en-US" b="1" dirty="0">
                <a:solidFill>
                  <a:srgbClr val="0000CC"/>
                </a:solidFill>
              </a:rPr>
              <a:t>实训任务：</a:t>
            </a:r>
            <a:endParaRPr lang="en-US" altLang="zh-CN" b="1" dirty="0">
              <a:solidFill>
                <a:srgbClr val="0000CC"/>
              </a:solidFill>
            </a:endParaRPr>
          </a:p>
          <a:p>
            <a:pPr>
              <a:buNone/>
            </a:pPr>
            <a:r>
              <a:rPr lang="en-US" altLang="zh-CN" b="1" dirty="0"/>
              <a:t>        </a:t>
            </a:r>
            <a:r>
              <a:rPr lang="zh-CN" b="1" dirty="0"/>
              <a:t>运用SWOT分析方法对沃尔玛进行分析</a:t>
            </a:r>
            <a:r>
              <a:rPr lang="zh-CN" altLang="en-US" b="1" dirty="0"/>
              <a:t>。</a:t>
            </a:r>
            <a:endParaRPr lang="en-US" altLang="zh-CN" b="1" dirty="0"/>
          </a:p>
          <a:p>
            <a:pPr>
              <a:buNone/>
            </a:pPr>
            <a:endParaRPr lang="en-US" altLang="zh-CN" sz="2800" b="1" dirty="0"/>
          </a:p>
          <a:p>
            <a:pPr>
              <a:buNone/>
            </a:pPr>
            <a:r>
              <a:rPr lang="en-US" altLang="zh-CN" sz="2800" b="1" dirty="0"/>
              <a:t>  </a:t>
            </a:r>
            <a:r>
              <a:rPr lang="zh-CN" altLang="en-US" b="1" dirty="0">
                <a:solidFill>
                  <a:srgbClr val="0000CC"/>
                </a:solidFill>
              </a:rPr>
              <a:t>实训思考：</a:t>
            </a:r>
            <a:endParaRPr lang="en-US" altLang="zh-CN" b="1" dirty="0">
              <a:solidFill>
                <a:srgbClr val="0000CC"/>
              </a:solidFill>
            </a:endParaRPr>
          </a:p>
          <a:p>
            <a:pPr>
              <a:buNone/>
            </a:pPr>
            <a:r>
              <a:rPr lang="en-US" altLang="zh-CN" b="1" dirty="0">
                <a:solidFill>
                  <a:srgbClr val="0000CC"/>
                </a:solidFill>
              </a:rPr>
              <a:t>        </a:t>
            </a:r>
            <a:r>
              <a:rPr lang="zh-CN" altLang="en-US" b="1" dirty="0"/>
              <a:t>企业</a:t>
            </a:r>
            <a:r>
              <a:rPr lang="zh-CN" altLang="zh-CN" b="1" dirty="0"/>
              <a:t>如何利用</a:t>
            </a:r>
            <a:r>
              <a:rPr lang="en-US" altLang="zh-CN" b="1" dirty="0"/>
              <a:t>SWOT</a:t>
            </a:r>
            <a:r>
              <a:rPr lang="zh-CN" altLang="en-US" b="1" dirty="0"/>
              <a:t>分析做出合适的财务战略？</a:t>
            </a:r>
          </a:p>
        </p:txBody>
      </p:sp>
      <p:sp>
        <p:nvSpPr>
          <p:cNvPr id="12291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 wrap="square" lIns="91440" tIns="45720" rIns="91440" bIns="45720" anchor="b" anchorCtr="0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lvl="0" algn="r"/>
            <a:fld id="{9A0DB2DC-4C9A-4742-B13C-FB6460FD3503}" type="slidenum">
              <a:rPr lang="en-US" altLang="zh-CN" sz="1200" dirty="0">
                <a:latin typeface="Arial Black" panose="020B0A04020102020204" pitchFamily="34" charset="0"/>
              </a:rPr>
              <a:t>7</a:t>
            </a:fld>
            <a:endParaRPr lang="en-US" altLang="zh-CN" sz="1200" dirty="0">
              <a:latin typeface="Arial Black" panose="020B0A04020102020204" pitchFamily="34" charset="0"/>
            </a:endParaRPr>
          </a:p>
        </p:txBody>
      </p:sp>
      <p:pic>
        <p:nvPicPr>
          <p:cNvPr id="12292" name="Picture 5" descr="qq2_05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58038" y="4572000"/>
            <a:ext cx="1985962" cy="197326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randomBar dir="vert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标题 1"/>
          <p:cNvSpPr>
            <a:spLocks noGrp="1"/>
          </p:cNvSpPr>
          <p:nvPr>
            <p:ph type="title"/>
          </p:nvPr>
        </p:nvSpPr>
        <p:spPr/>
        <p:txBody>
          <a:bodyPr vert="horz" wrap="square" lIns="91440" tIns="45720" rIns="91440" bIns="45720" anchor="ctr" anchorCtr="0"/>
          <a:lstStyle/>
          <a:p>
            <a:pPr algn="ctr"/>
            <a:r>
              <a:rPr lang="zh-CN" altLang="en-US" b="1" dirty="0">
                <a:solidFill>
                  <a:srgbClr val="FFFF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财务预测实训一</a:t>
            </a:r>
          </a:p>
        </p:txBody>
      </p:sp>
      <p:sp>
        <p:nvSpPr>
          <p:cNvPr id="13314" name="内容占位符 2"/>
          <p:cNvSpPr>
            <a:spLocks noGrp="1"/>
          </p:cNvSpPr>
          <p:nvPr>
            <p:ph idx="1"/>
          </p:nvPr>
        </p:nvSpPr>
        <p:spPr>
          <a:xfrm>
            <a:off x="304800" y="1447800"/>
            <a:ext cx="8458200" cy="4495800"/>
          </a:xfrm>
        </p:spPr>
        <p:txBody>
          <a:bodyPr vert="horz" wrap="square" lIns="91440" tIns="45720" rIns="91440" bIns="45720" anchor="t" anchorCtr="0"/>
          <a:lstStyle/>
          <a:p>
            <a:pPr>
              <a:buNone/>
            </a:pPr>
            <a:r>
              <a:rPr lang="en-US" altLang="zh-CN" sz="2800" b="1" dirty="0"/>
              <a:t>  </a:t>
            </a:r>
            <a:r>
              <a:rPr lang="zh-CN" altLang="en-US" b="1" dirty="0">
                <a:solidFill>
                  <a:srgbClr val="0000CC"/>
                </a:solidFill>
              </a:rPr>
              <a:t>实训任务：</a:t>
            </a:r>
            <a:endParaRPr lang="en-US" altLang="zh-CN" b="1" dirty="0">
              <a:solidFill>
                <a:srgbClr val="0000CC"/>
              </a:solidFill>
            </a:endParaRPr>
          </a:p>
          <a:p>
            <a:pPr>
              <a:buNone/>
            </a:pPr>
            <a:r>
              <a:rPr lang="en-US" altLang="zh-CN" b="1" dirty="0"/>
              <a:t>        </a:t>
            </a:r>
            <a:r>
              <a:rPr lang="zh-CN" altLang="en-US" b="1" dirty="0"/>
              <a:t>运用营业收入百分比法，为通达公司预测</a:t>
            </a:r>
            <a:r>
              <a:rPr lang="en-US" altLang="zh-CN" b="1" dirty="0"/>
              <a:t>2X26</a:t>
            </a:r>
            <a:r>
              <a:rPr lang="zh-CN" altLang="en-US" b="1" dirty="0"/>
              <a:t>年公司需增加营运资金及对外筹资额。</a:t>
            </a:r>
            <a:endParaRPr lang="en-US" altLang="zh-CN" sz="2800" b="1" dirty="0"/>
          </a:p>
          <a:p>
            <a:pPr>
              <a:buNone/>
            </a:pPr>
            <a:r>
              <a:rPr lang="en-US" altLang="zh-CN" sz="2800" b="1" dirty="0"/>
              <a:t>  </a:t>
            </a:r>
            <a:r>
              <a:rPr lang="zh-CN" altLang="en-US" b="1" dirty="0">
                <a:solidFill>
                  <a:srgbClr val="0000CC"/>
                </a:solidFill>
              </a:rPr>
              <a:t>实训思考：</a:t>
            </a:r>
            <a:endParaRPr lang="en-US" altLang="zh-CN" b="1" dirty="0">
              <a:solidFill>
                <a:srgbClr val="0000CC"/>
              </a:solidFill>
            </a:endParaRPr>
          </a:p>
          <a:p>
            <a:pPr>
              <a:buNone/>
            </a:pPr>
            <a:r>
              <a:rPr lang="en-US" altLang="zh-CN" b="1" dirty="0">
                <a:solidFill>
                  <a:srgbClr val="0000CC"/>
                </a:solidFill>
              </a:rPr>
              <a:t>  </a:t>
            </a:r>
            <a:r>
              <a:rPr lang="en-US" altLang="zh-CN" b="1" dirty="0"/>
              <a:t>1. </a:t>
            </a:r>
            <a:r>
              <a:rPr lang="zh-CN" altLang="en-US" b="1" dirty="0"/>
              <a:t>营业收入百分比法的前提是什么？</a:t>
            </a:r>
            <a:endParaRPr lang="en-US" altLang="zh-CN" b="1" dirty="0"/>
          </a:p>
          <a:p>
            <a:pPr>
              <a:buNone/>
            </a:pPr>
            <a:r>
              <a:rPr lang="en-US" altLang="zh-CN" b="1" dirty="0"/>
              <a:t>  2. </a:t>
            </a:r>
            <a:r>
              <a:rPr lang="zh-CN" altLang="en-US" b="1" dirty="0"/>
              <a:t>如何区分敏感项目和非敏感项目？</a:t>
            </a:r>
          </a:p>
        </p:txBody>
      </p:sp>
      <p:sp>
        <p:nvSpPr>
          <p:cNvPr id="13315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 wrap="square" lIns="91440" tIns="45720" rIns="91440" bIns="45720" anchor="b" anchorCtr="0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lvl="0" algn="r"/>
            <a:fld id="{9A0DB2DC-4C9A-4742-B13C-FB6460FD3503}" type="slidenum">
              <a:rPr lang="en-US" altLang="zh-CN" sz="1200" dirty="0">
                <a:latin typeface="Arial Black" panose="020B0A04020102020204" pitchFamily="34" charset="0"/>
              </a:rPr>
              <a:t>8</a:t>
            </a:fld>
            <a:endParaRPr lang="en-US" altLang="zh-CN" sz="1200" dirty="0">
              <a:latin typeface="Arial Black" panose="020B0A04020102020204" pitchFamily="34" charset="0"/>
            </a:endParaRPr>
          </a:p>
        </p:txBody>
      </p:sp>
      <p:pic>
        <p:nvPicPr>
          <p:cNvPr id="13316" name="Picture 5" descr="qq2_05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58038" y="4572000"/>
            <a:ext cx="1985962" cy="197326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randomBar dir="vert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标题 1"/>
          <p:cNvSpPr>
            <a:spLocks noGrp="1"/>
          </p:cNvSpPr>
          <p:nvPr>
            <p:ph type="title"/>
          </p:nvPr>
        </p:nvSpPr>
        <p:spPr/>
        <p:txBody>
          <a:bodyPr vert="horz" wrap="square" lIns="91440" tIns="45720" rIns="91440" bIns="45720" anchor="ctr" anchorCtr="0"/>
          <a:lstStyle/>
          <a:p>
            <a:pPr algn="ctr"/>
            <a:r>
              <a:rPr lang="zh-CN" altLang="en-US" b="1" dirty="0">
                <a:solidFill>
                  <a:srgbClr val="FFFF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财务预测实训二</a:t>
            </a:r>
          </a:p>
        </p:txBody>
      </p:sp>
      <p:sp>
        <p:nvSpPr>
          <p:cNvPr id="14338" name="内容占位符 2"/>
          <p:cNvSpPr>
            <a:spLocks noGrp="1"/>
          </p:cNvSpPr>
          <p:nvPr>
            <p:ph idx="1"/>
          </p:nvPr>
        </p:nvSpPr>
        <p:spPr>
          <a:xfrm>
            <a:off x="381000" y="1447800"/>
            <a:ext cx="8077200" cy="4495800"/>
          </a:xfrm>
        </p:spPr>
        <p:txBody>
          <a:bodyPr vert="horz" wrap="square" lIns="91440" tIns="45720" rIns="91440" bIns="45720" anchor="t" anchorCtr="0"/>
          <a:lstStyle/>
          <a:p>
            <a:pPr>
              <a:buNone/>
            </a:pPr>
            <a:r>
              <a:rPr lang="en-US" altLang="zh-CN" sz="2800" b="1" dirty="0"/>
              <a:t>  </a:t>
            </a:r>
            <a:r>
              <a:rPr lang="zh-CN" altLang="en-US" b="1" dirty="0">
                <a:solidFill>
                  <a:srgbClr val="0000CC"/>
                </a:solidFill>
              </a:rPr>
              <a:t>实训任务：</a:t>
            </a:r>
            <a:endParaRPr lang="en-US" altLang="zh-CN" b="1" dirty="0">
              <a:solidFill>
                <a:srgbClr val="0000CC"/>
              </a:solidFill>
            </a:endParaRPr>
          </a:p>
          <a:p>
            <a:pPr>
              <a:buNone/>
            </a:pPr>
            <a:r>
              <a:rPr lang="en-US" altLang="zh-CN" b="1" dirty="0"/>
              <a:t>          </a:t>
            </a:r>
            <a:r>
              <a:rPr lang="zh-CN" altLang="en-US" b="1" dirty="0"/>
              <a:t>分别运用高低点法和回归分析法，预测鱼跃公司</a:t>
            </a:r>
            <a:r>
              <a:rPr lang="en-US" altLang="zh-CN" b="1" dirty="0"/>
              <a:t>20X7</a:t>
            </a:r>
            <a:r>
              <a:rPr lang="zh-CN" altLang="en-US" b="1" dirty="0"/>
              <a:t>年资金需要量。</a:t>
            </a:r>
            <a:endParaRPr lang="en-US" altLang="zh-CN" b="1" dirty="0"/>
          </a:p>
          <a:p>
            <a:pPr>
              <a:buNone/>
            </a:pPr>
            <a:endParaRPr lang="en-US" altLang="zh-CN" sz="2800" b="1" dirty="0"/>
          </a:p>
          <a:p>
            <a:pPr>
              <a:buNone/>
            </a:pPr>
            <a:r>
              <a:rPr lang="zh-CN" altLang="en-US" b="1" dirty="0">
                <a:solidFill>
                  <a:srgbClr val="0000CC"/>
                </a:solidFill>
              </a:rPr>
              <a:t>  实训思考：</a:t>
            </a:r>
            <a:endParaRPr lang="en-US" altLang="zh-CN" b="1" dirty="0">
              <a:solidFill>
                <a:srgbClr val="0000CC"/>
              </a:solidFill>
            </a:endParaRPr>
          </a:p>
          <a:p>
            <a:pPr>
              <a:buNone/>
            </a:pPr>
            <a:r>
              <a:rPr lang="en-US" altLang="zh-CN" b="1" dirty="0">
                <a:solidFill>
                  <a:srgbClr val="0000CC"/>
                </a:solidFill>
              </a:rPr>
              <a:t>  </a:t>
            </a:r>
            <a:r>
              <a:rPr lang="en-US" altLang="zh-CN" b="1" dirty="0"/>
              <a:t>1. </a:t>
            </a:r>
            <a:r>
              <a:rPr lang="zh-CN" altLang="en-US" b="1" dirty="0"/>
              <a:t>高低点法的要点是什么？如何取值？</a:t>
            </a:r>
            <a:endParaRPr lang="en-US" altLang="zh-CN" b="1" dirty="0"/>
          </a:p>
          <a:p>
            <a:pPr>
              <a:buNone/>
            </a:pPr>
            <a:r>
              <a:rPr lang="en-US" altLang="zh-CN" b="1" dirty="0"/>
              <a:t>  2. </a:t>
            </a:r>
            <a:r>
              <a:rPr lang="zh-CN" altLang="en-US" b="1" dirty="0"/>
              <a:t>回归分析法的基本模型是什么？优缺点是什么？</a:t>
            </a:r>
          </a:p>
        </p:txBody>
      </p:sp>
      <p:sp>
        <p:nvSpPr>
          <p:cNvPr id="14339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 wrap="square" lIns="91440" tIns="45720" rIns="91440" bIns="45720" anchor="b" anchorCtr="0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lvl="0" algn="r"/>
            <a:fld id="{9A0DB2DC-4C9A-4742-B13C-FB6460FD3503}" type="slidenum">
              <a:rPr lang="en-US" altLang="zh-CN" sz="1200" dirty="0">
                <a:latin typeface="Arial Black" panose="020B0A04020102020204" pitchFamily="34" charset="0"/>
              </a:rPr>
              <a:t>9</a:t>
            </a:fld>
            <a:endParaRPr lang="en-US" altLang="zh-CN" sz="1200" dirty="0">
              <a:latin typeface="Arial Black" panose="020B0A04020102020204" pitchFamily="34" charset="0"/>
            </a:endParaRPr>
          </a:p>
        </p:txBody>
      </p:sp>
      <p:pic>
        <p:nvPicPr>
          <p:cNvPr id="14340" name="Picture 5" descr="qq2_05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0" y="4884738"/>
            <a:ext cx="1985963" cy="1973262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randomBar dir="vert"/>
  </p:transition>
</p:sld>
</file>

<file path=ppt/theme/theme1.xml><?xml version="1.0" encoding="utf-8"?>
<a:theme xmlns:a="http://schemas.openxmlformats.org/drawingml/2006/main" name="Radial">
  <a:themeElements>
    <a:clrScheme name="Radial 1">
      <a:dk1>
        <a:srgbClr val="000000"/>
      </a:dk1>
      <a:lt1>
        <a:srgbClr val="FFFFFF"/>
      </a:lt1>
      <a:dk2>
        <a:srgbClr val="FFFFFF"/>
      </a:dk2>
      <a:lt2>
        <a:srgbClr val="669999"/>
      </a:lt2>
      <a:accent1>
        <a:srgbClr val="99CCFF"/>
      </a:accent1>
      <a:accent2>
        <a:srgbClr val="9999FF"/>
      </a:accent2>
      <a:accent3>
        <a:srgbClr val="FFFFFF"/>
      </a:accent3>
      <a:accent4>
        <a:srgbClr val="000000"/>
      </a:accent4>
      <a:accent5>
        <a:srgbClr val="CAE2FF"/>
      </a:accent5>
      <a:accent6>
        <a:srgbClr val="8A8AE7"/>
      </a:accent6>
      <a:hlink>
        <a:srgbClr val="996666"/>
      </a:hlink>
      <a:folHlink>
        <a:srgbClr val="6666CC"/>
      </a:folHlink>
    </a:clrScheme>
    <a:fontScheme name="Radial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Radial 1">
        <a:dk1>
          <a:srgbClr val="000000"/>
        </a:dk1>
        <a:lt1>
          <a:srgbClr val="FFFFFF"/>
        </a:lt1>
        <a:dk2>
          <a:srgbClr val="FFFFFF"/>
        </a:dk2>
        <a:lt2>
          <a:srgbClr val="669999"/>
        </a:lt2>
        <a:accent1>
          <a:srgbClr val="99CCFF"/>
        </a:accent1>
        <a:accent2>
          <a:srgbClr val="9999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8A8AE7"/>
        </a:accent6>
        <a:hlink>
          <a:srgbClr val="996666"/>
        </a:hlink>
        <a:folHlink>
          <a:srgbClr val="66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adial 2">
        <a:dk1>
          <a:srgbClr val="000000"/>
        </a:dk1>
        <a:lt1>
          <a:srgbClr val="FFFFFF"/>
        </a:lt1>
        <a:dk2>
          <a:srgbClr val="FFFFFF"/>
        </a:dk2>
        <a:lt2>
          <a:srgbClr val="817F3F"/>
        </a:lt2>
        <a:accent1>
          <a:srgbClr val="FFCC00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8A00"/>
        </a:accent6>
        <a:hlink>
          <a:srgbClr val="996666"/>
        </a:hlink>
        <a:folHlink>
          <a:srgbClr val="C9450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adial 3">
        <a:dk1>
          <a:srgbClr val="CC6600"/>
        </a:dk1>
        <a:lt1>
          <a:srgbClr val="FFFFFF"/>
        </a:lt1>
        <a:dk2>
          <a:srgbClr val="800000"/>
        </a:dk2>
        <a:lt2>
          <a:srgbClr val="FFFFFF"/>
        </a:lt2>
        <a:accent1>
          <a:srgbClr val="FF6600"/>
        </a:accent1>
        <a:accent2>
          <a:srgbClr val="33CCCC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2DB9B9"/>
        </a:accent6>
        <a:hlink>
          <a:srgbClr val="99FF33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4">
        <a:dk1>
          <a:srgbClr val="993300"/>
        </a:dk1>
        <a:lt1>
          <a:srgbClr val="FFFFFF"/>
        </a:lt1>
        <a:dk2>
          <a:srgbClr val="431A01"/>
        </a:dk2>
        <a:lt2>
          <a:srgbClr val="FFFFFF"/>
        </a:lt2>
        <a:accent1>
          <a:srgbClr val="FFCC00"/>
        </a:accent1>
        <a:accent2>
          <a:srgbClr val="FF9966"/>
        </a:accent2>
        <a:accent3>
          <a:srgbClr val="B0ABAA"/>
        </a:accent3>
        <a:accent4>
          <a:srgbClr val="DADADA"/>
        </a:accent4>
        <a:accent5>
          <a:srgbClr val="FFE2AA"/>
        </a:accent5>
        <a:accent6>
          <a:srgbClr val="E78A5C"/>
        </a:accent6>
        <a:hlink>
          <a:srgbClr val="FF6600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5">
        <a:dk1>
          <a:srgbClr val="75878B"/>
        </a:dk1>
        <a:lt1>
          <a:srgbClr val="FFFFFF"/>
        </a:lt1>
        <a:dk2>
          <a:srgbClr val="260000"/>
        </a:dk2>
        <a:lt2>
          <a:srgbClr val="FFFFFF"/>
        </a:lt2>
        <a:accent1>
          <a:srgbClr val="0099CC"/>
        </a:accent1>
        <a:accent2>
          <a:srgbClr val="FF3300"/>
        </a:accent2>
        <a:accent3>
          <a:srgbClr val="ACAAAA"/>
        </a:accent3>
        <a:accent4>
          <a:srgbClr val="DADADA"/>
        </a:accent4>
        <a:accent5>
          <a:srgbClr val="AACAE2"/>
        </a:accent5>
        <a:accent6>
          <a:srgbClr val="E72D00"/>
        </a:accent6>
        <a:hlink>
          <a:srgbClr val="FFCC00"/>
        </a:hlink>
        <a:folHlink>
          <a:srgbClr val="CC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6">
        <a:dk1>
          <a:srgbClr val="666699"/>
        </a:dk1>
        <a:lt1>
          <a:srgbClr val="FFFFFF"/>
        </a:lt1>
        <a:dk2>
          <a:srgbClr val="000000"/>
        </a:dk2>
        <a:lt2>
          <a:srgbClr val="FFFFFF"/>
        </a:lt2>
        <a:accent1>
          <a:srgbClr val="9966FF"/>
        </a:accent1>
        <a:accent2>
          <a:srgbClr val="99CCFF"/>
        </a:accent2>
        <a:accent3>
          <a:srgbClr val="AAAAAA"/>
        </a:accent3>
        <a:accent4>
          <a:srgbClr val="DADADA"/>
        </a:accent4>
        <a:accent5>
          <a:srgbClr val="CAB8FF"/>
        </a:accent5>
        <a:accent6>
          <a:srgbClr val="8AB9E7"/>
        </a:accent6>
        <a:hlink>
          <a:srgbClr val="FFFFCC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7">
        <a:dk1>
          <a:srgbClr val="666699"/>
        </a:dk1>
        <a:lt1>
          <a:srgbClr val="FFFFFF"/>
        </a:lt1>
        <a:dk2>
          <a:srgbClr val="2A2A40"/>
        </a:dk2>
        <a:lt2>
          <a:srgbClr val="FFFFFF"/>
        </a:lt2>
        <a:accent1>
          <a:srgbClr val="006699"/>
        </a:accent1>
        <a:accent2>
          <a:srgbClr val="CC9900"/>
        </a:accent2>
        <a:accent3>
          <a:srgbClr val="ACACAF"/>
        </a:accent3>
        <a:accent4>
          <a:srgbClr val="DADADA"/>
        </a:accent4>
        <a:accent5>
          <a:srgbClr val="AAB8CA"/>
        </a:accent5>
        <a:accent6>
          <a:srgbClr val="B98A00"/>
        </a:accent6>
        <a:hlink>
          <a:srgbClr val="CC6600"/>
        </a:hlink>
        <a:folHlink>
          <a:srgbClr val="6C94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8">
        <a:dk1>
          <a:srgbClr val="BECBD8"/>
        </a:dk1>
        <a:lt1>
          <a:srgbClr val="FFFFFF"/>
        </a:lt1>
        <a:dk2>
          <a:srgbClr val="2B335B"/>
        </a:dk2>
        <a:lt2>
          <a:srgbClr val="FFFFFF"/>
        </a:lt2>
        <a:accent1>
          <a:srgbClr val="0099CC"/>
        </a:accent1>
        <a:accent2>
          <a:srgbClr val="B5DBE3"/>
        </a:accent2>
        <a:accent3>
          <a:srgbClr val="ACADB5"/>
        </a:accent3>
        <a:accent4>
          <a:srgbClr val="DADADA"/>
        </a:accent4>
        <a:accent5>
          <a:srgbClr val="AACAE2"/>
        </a:accent5>
        <a:accent6>
          <a:srgbClr val="A4C6CE"/>
        </a:accent6>
        <a:hlink>
          <a:srgbClr val="FFCC00"/>
        </a:hlink>
        <a:folHlink>
          <a:srgbClr val="58648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9">
        <a:dk1>
          <a:srgbClr val="3333FF"/>
        </a:dk1>
        <a:lt1>
          <a:srgbClr val="FFFFFF"/>
        </a:lt1>
        <a:dk2>
          <a:srgbClr val="000099"/>
        </a:dk2>
        <a:lt2>
          <a:srgbClr val="FFFFFF"/>
        </a:lt2>
        <a:accent1>
          <a:srgbClr val="339966"/>
        </a:accent1>
        <a:accent2>
          <a:srgbClr val="9999FF"/>
        </a:accent2>
        <a:accent3>
          <a:srgbClr val="AAAACA"/>
        </a:accent3>
        <a:accent4>
          <a:srgbClr val="DADADA"/>
        </a:accent4>
        <a:accent5>
          <a:srgbClr val="ADCAB8"/>
        </a:accent5>
        <a:accent6>
          <a:srgbClr val="8A8AE7"/>
        </a:accent6>
        <a:hlink>
          <a:srgbClr val="FFFF99"/>
        </a:hlink>
        <a:folHlink>
          <a:srgbClr val="17A0D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10">
        <a:dk1>
          <a:srgbClr val="808000"/>
        </a:dk1>
        <a:lt1>
          <a:srgbClr val="FFFFFF"/>
        </a:lt1>
        <a:dk2>
          <a:srgbClr val="354418"/>
        </a:dk2>
        <a:lt2>
          <a:srgbClr val="FFFFFF"/>
        </a:lt2>
        <a:accent1>
          <a:srgbClr val="60897C"/>
        </a:accent1>
        <a:accent2>
          <a:srgbClr val="99CC00"/>
        </a:accent2>
        <a:accent3>
          <a:srgbClr val="AEB0AB"/>
        </a:accent3>
        <a:accent4>
          <a:srgbClr val="DADADA"/>
        </a:accent4>
        <a:accent5>
          <a:srgbClr val="B6C4BF"/>
        </a:accent5>
        <a:accent6>
          <a:srgbClr val="8AB900"/>
        </a:accent6>
        <a:hlink>
          <a:srgbClr val="CCCC00"/>
        </a:hlink>
        <a:folHlink>
          <a:srgbClr val="66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Radial">
  <a:themeElements>
    <a:clrScheme name="Radial 1">
      <a:dk1>
        <a:srgbClr val="000000"/>
      </a:dk1>
      <a:lt1>
        <a:srgbClr val="FFFFFF"/>
      </a:lt1>
      <a:dk2>
        <a:srgbClr val="FFFFFF"/>
      </a:dk2>
      <a:lt2>
        <a:srgbClr val="669999"/>
      </a:lt2>
      <a:accent1>
        <a:srgbClr val="99CCFF"/>
      </a:accent1>
      <a:accent2>
        <a:srgbClr val="9999FF"/>
      </a:accent2>
      <a:accent3>
        <a:srgbClr val="FFFFFF"/>
      </a:accent3>
      <a:accent4>
        <a:srgbClr val="000000"/>
      </a:accent4>
      <a:accent5>
        <a:srgbClr val="CAE2FF"/>
      </a:accent5>
      <a:accent6>
        <a:srgbClr val="8A8AE7"/>
      </a:accent6>
      <a:hlink>
        <a:srgbClr val="996666"/>
      </a:hlink>
      <a:folHlink>
        <a:srgbClr val="6666CC"/>
      </a:folHlink>
    </a:clrScheme>
    <a:fontScheme name="Radial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Radial 1">
        <a:dk1>
          <a:srgbClr val="000000"/>
        </a:dk1>
        <a:lt1>
          <a:srgbClr val="FFFFFF"/>
        </a:lt1>
        <a:dk2>
          <a:srgbClr val="FFFFFF"/>
        </a:dk2>
        <a:lt2>
          <a:srgbClr val="669999"/>
        </a:lt2>
        <a:accent1>
          <a:srgbClr val="99CCFF"/>
        </a:accent1>
        <a:accent2>
          <a:srgbClr val="9999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8A8AE7"/>
        </a:accent6>
        <a:hlink>
          <a:srgbClr val="996666"/>
        </a:hlink>
        <a:folHlink>
          <a:srgbClr val="66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adial 2">
        <a:dk1>
          <a:srgbClr val="000000"/>
        </a:dk1>
        <a:lt1>
          <a:srgbClr val="FFFFFF"/>
        </a:lt1>
        <a:dk2>
          <a:srgbClr val="FFFFFF"/>
        </a:dk2>
        <a:lt2>
          <a:srgbClr val="817F3F"/>
        </a:lt2>
        <a:accent1>
          <a:srgbClr val="FFCC00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8A00"/>
        </a:accent6>
        <a:hlink>
          <a:srgbClr val="996666"/>
        </a:hlink>
        <a:folHlink>
          <a:srgbClr val="C9450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adial 3">
        <a:dk1>
          <a:srgbClr val="CC6600"/>
        </a:dk1>
        <a:lt1>
          <a:srgbClr val="FFFFFF"/>
        </a:lt1>
        <a:dk2>
          <a:srgbClr val="800000"/>
        </a:dk2>
        <a:lt2>
          <a:srgbClr val="FFFFFF"/>
        </a:lt2>
        <a:accent1>
          <a:srgbClr val="FF6600"/>
        </a:accent1>
        <a:accent2>
          <a:srgbClr val="33CCCC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2DB9B9"/>
        </a:accent6>
        <a:hlink>
          <a:srgbClr val="99FF33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4">
        <a:dk1>
          <a:srgbClr val="993300"/>
        </a:dk1>
        <a:lt1>
          <a:srgbClr val="FFFFFF"/>
        </a:lt1>
        <a:dk2>
          <a:srgbClr val="431A01"/>
        </a:dk2>
        <a:lt2>
          <a:srgbClr val="FFFFFF"/>
        </a:lt2>
        <a:accent1>
          <a:srgbClr val="FFCC00"/>
        </a:accent1>
        <a:accent2>
          <a:srgbClr val="FF9966"/>
        </a:accent2>
        <a:accent3>
          <a:srgbClr val="B0ABAA"/>
        </a:accent3>
        <a:accent4>
          <a:srgbClr val="DADADA"/>
        </a:accent4>
        <a:accent5>
          <a:srgbClr val="FFE2AA"/>
        </a:accent5>
        <a:accent6>
          <a:srgbClr val="E78A5C"/>
        </a:accent6>
        <a:hlink>
          <a:srgbClr val="FF6600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5">
        <a:dk1>
          <a:srgbClr val="75878B"/>
        </a:dk1>
        <a:lt1>
          <a:srgbClr val="FFFFFF"/>
        </a:lt1>
        <a:dk2>
          <a:srgbClr val="260000"/>
        </a:dk2>
        <a:lt2>
          <a:srgbClr val="FFFFFF"/>
        </a:lt2>
        <a:accent1>
          <a:srgbClr val="0099CC"/>
        </a:accent1>
        <a:accent2>
          <a:srgbClr val="FF3300"/>
        </a:accent2>
        <a:accent3>
          <a:srgbClr val="ACAAAA"/>
        </a:accent3>
        <a:accent4>
          <a:srgbClr val="DADADA"/>
        </a:accent4>
        <a:accent5>
          <a:srgbClr val="AACAE2"/>
        </a:accent5>
        <a:accent6>
          <a:srgbClr val="E72D00"/>
        </a:accent6>
        <a:hlink>
          <a:srgbClr val="FFCC00"/>
        </a:hlink>
        <a:folHlink>
          <a:srgbClr val="CC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6">
        <a:dk1>
          <a:srgbClr val="666699"/>
        </a:dk1>
        <a:lt1>
          <a:srgbClr val="FFFFFF"/>
        </a:lt1>
        <a:dk2>
          <a:srgbClr val="000000"/>
        </a:dk2>
        <a:lt2>
          <a:srgbClr val="FFFFFF"/>
        </a:lt2>
        <a:accent1>
          <a:srgbClr val="9966FF"/>
        </a:accent1>
        <a:accent2>
          <a:srgbClr val="99CCFF"/>
        </a:accent2>
        <a:accent3>
          <a:srgbClr val="AAAAAA"/>
        </a:accent3>
        <a:accent4>
          <a:srgbClr val="DADADA"/>
        </a:accent4>
        <a:accent5>
          <a:srgbClr val="CAB8FF"/>
        </a:accent5>
        <a:accent6>
          <a:srgbClr val="8AB9E7"/>
        </a:accent6>
        <a:hlink>
          <a:srgbClr val="FFFFCC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7">
        <a:dk1>
          <a:srgbClr val="666699"/>
        </a:dk1>
        <a:lt1>
          <a:srgbClr val="FFFFFF"/>
        </a:lt1>
        <a:dk2>
          <a:srgbClr val="2A2A40"/>
        </a:dk2>
        <a:lt2>
          <a:srgbClr val="FFFFFF"/>
        </a:lt2>
        <a:accent1>
          <a:srgbClr val="006699"/>
        </a:accent1>
        <a:accent2>
          <a:srgbClr val="CC9900"/>
        </a:accent2>
        <a:accent3>
          <a:srgbClr val="ACACAF"/>
        </a:accent3>
        <a:accent4>
          <a:srgbClr val="DADADA"/>
        </a:accent4>
        <a:accent5>
          <a:srgbClr val="AAB8CA"/>
        </a:accent5>
        <a:accent6>
          <a:srgbClr val="B98A00"/>
        </a:accent6>
        <a:hlink>
          <a:srgbClr val="CC6600"/>
        </a:hlink>
        <a:folHlink>
          <a:srgbClr val="6C94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8">
        <a:dk1>
          <a:srgbClr val="BECBD8"/>
        </a:dk1>
        <a:lt1>
          <a:srgbClr val="FFFFFF"/>
        </a:lt1>
        <a:dk2>
          <a:srgbClr val="2B335B"/>
        </a:dk2>
        <a:lt2>
          <a:srgbClr val="FFFFFF"/>
        </a:lt2>
        <a:accent1>
          <a:srgbClr val="0099CC"/>
        </a:accent1>
        <a:accent2>
          <a:srgbClr val="B5DBE3"/>
        </a:accent2>
        <a:accent3>
          <a:srgbClr val="ACADB5"/>
        </a:accent3>
        <a:accent4>
          <a:srgbClr val="DADADA"/>
        </a:accent4>
        <a:accent5>
          <a:srgbClr val="AACAE2"/>
        </a:accent5>
        <a:accent6>
          <a:srgbClr val="A4C6CE"/>
        </a:accent6>
        <a:hlink>
          <a:srgbClr val="FFCC00"/>
        </a:hlink>
        <a:folHlink>
          <a:srgbClr val="58648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9">
        <a:dk1>
          <a:srgbClr val="3333FF"/>
        </a:dk1>
        <a:lt1>
          <a:srgbClr val="FFFFFF"/>
        </a:lt1>
        <a:dk2>
          <a:srgbClr val="000099"/>
        </a:dk2>
        <a:lt2>
          <a:srgbClr val="FFFFFF"/>
        </a:lt2>
        <a:accent1>
          <a:srgbClr val="339966"/>
        </a:accent1>
        <a:accent2>
          <a:srgbClr val="9999FF"/>
        </a:accent2>
        <a:accent3>
          <a:srgbClr val="AAAACA"/>
        </a:accent3>
        <a:accent4>
          <a:srgbClr val="DADADA"/>
        </a:accent4>
        <a:accent5>
          <a:srgbClr val="ADCAB8"/>
        </a:accent5>
        <a:accent6>
          <a:srgbClr val="8A8AE7"/>
        </a:accent6>
        <a:hlink>
          <a:srgbClr val="FFFF99"/>
        </a:hlink>
        <a:folHlink>
          <a:srgbClr val="17A0D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10">
        <a:dk1>
          <a:srgbClr val="808000"/>
        </a:dk1>
        <a:lt1>
          <a:srgbClr val="FFFFFF"/>
        </a:lt1>
        <a:dk2>
          <a:srgbClr val="354418"/>
        </a:dk2>
        <a:lt2>
          <a:srgbClr val="FFFFFF"/>
        </a:lt2>
        <a:accent1>
          <a:srgbClr val="60897C"/>
        </a:accent1>
        <a:accent2>
          <a:srgbClr val="99CC00"/>
        </a:accent2>
        <a:accent3>
          <a:srgbClr val="AEB0AB"/>
        </a:accent3>
        <a:accent4>
          <a:srgbClr val="DADADA"/>
        </a:accent4>
        <a:accent5>
          <a:srgbClr val="B6C4BF"/>
        </a:accent5>
        <a:accent6>
          <a:srgbClr val="8AB900"/>
        </a:accent6>
        <a:hlink>
          <a:srgbClr val="CCCC00"/>
        </a:hlink>
        <a:folHlink>
          <a:srgbClr val="66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Radial 1">
    <a:dk1>
      <a:srgbClr val="000000"/>
    </a:dk1>
    <a:lt1>
      <a:srgbClr val="FFFFFF"/>
    </a:lt1>
    <a:dk2>
      <a:srgbClr val="FFFFFF"/>
    </a:dk2>
    <a:lt2>
      <a:srgbClr val="669999"/>
    </a:lt2>
    <a:accent1>
      <a:srgbClr val="99CCFF"/>
    </a:accent1>
    <a:accent2>
      <a:srgbClr val="9999FF"/>
    </a:accent2>
    <a:accent3>
      <a:srgbClr val="FFFFFF"/>
    </a:accent3>
    <a:accent4>
      <a:srgbClr val="000000"/>
    </a:accent4>
    <a:accent5>
      <a:srgbClr val="CAE2FF"/>
    </a:accent5>
    <a:accent6>
      <a:srgbClr val="8A8AE7"/>
    </a:accent6>
    <a:hlink>
      <a:srgbClr val="996666"/>
    </a:hlink>
    <a:folHlink>
      <a:srgbClr val="6666CC"/>
    </a:folHlink>
  </a:clrScheme>
</a:themeOverride>
</file>

<file path=ppt/theme/themeOverride2.xml><?xml version="1.0" encoding="utf-8"?>
<a:themeOverride xmlns:a="http://schemas.openxmlformats.org/drawingml/2006/main">
  <a:clrScheme name="Radial 1">
    <a:dk1>
      <a:srgbClr val="000000"/>
    </a:dk1>
    <a:lt1>
      <a:srgbClr val="FFFFFF"/>
    </a:lt1>
    <a:dk2>
      <a:srgbClr val="FFFFFF"/>
    </a:dk2>
    <a:lt2>
      <a:srgbClr val="669999"/>
    </a:lt2>
    <a:accent1>
      <a:srgbClr val="99CCFF"/>
    </a:accent1>
    <a:accent2>
      <a:srgbClr val="9999FF"/>
    </a:accent2>
    <a:accent3>
      <a:srgbClr val="FFFFFF"/>
    </a:accent3>
    <a:accent4>
      <a:srgbClr val="000000"/>
    </a:accent4>
    <a:accent5>
      <a:srgbClr val="CAE2FF"/>
    </a:accent5>
    <a:accent6>
      <a:srgbClr val="8A8AE7"/>
    </a:accent6>
    <a:hlink>
      <a:srgbClr val="996666"/>
    </a:hlink>
    <a:folHlink>
      <a:srgbClr val="6666CC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565</Words>
  <Application>Microsoft Office PowerPoint</Application>
  <PresentationFormat>全屏显示(4:3)</PresentationFormat>
  <Paragraphs>82</Paragraphs>
  <Slides>12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12</vt:i4>
      </vt:variant>
    </vt:vector>
  </HeadingPairs>
  <TitlesOfParts>
    <vt:vector size="19" baseType="lpstr">
      <vt:lpstr>华文中宋</vt:lpstr>
      <vt:lpstr>Arial</vt:lpstr>
      <vt:lpstr>Arial Black</vt:lpstr>
      <vt:lpstr>Times New Roman</vt:lpstr>
      <vt:lpstr>Wingdings</vt:lpstr>
      <vt:lpstr>Radial</vt:lpstr>
      <vt:lpstr>1_Radial</vt:lpstr>
      <vt:lpstr>项目三  财务预测与预算实训</vt:lpstr>
      <vt:lpstr>实训安排</vt:lpstr>
      <vt:lpstr>实训目的及要求</vt:lpstr>
      <vt:lpstr>实训目的及要求</vt:lpstr>
      <vt:lpstr>实训目的及要求</vt:lpstr>
      <vt:lpstr>实训要点回顾</vt:lpstr>
      <vt:lpstr>财务战略实训（SWOT分析法）</vt:lpstr>
      <vt:lpstr>财务预测实训一</vt:lpstr>
      <vt:lpstr>财务预测实训二</vt:lpstr>
      <vt:lpstr>全面预算实训</vt:lpstr>
      <vt:lpstr>财务预测综合实训</vt:lpstr>
      <vt:lpstr>财务战略思政案例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lilygui</dc:creator>
  <cp:lastModifiedBy>Administrator</cp:lastModifiedBy>
  <cp:revision>669</cp:revision>
  <dcterms:created xsi:type="dcterms:W3CDTF">2020-06-17T15:14:00Z</dcterms:created>
  <dcterms:modified xsi:type="dcterms:W3CDTF">2025-07-02T01:23:31Z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r8>1</vt:r8>
  </property>
  <property fmtid="{D5CDD505-2E9C-101B-9397-08002B2CF9AE}" pid="3" name="KSOProductBuildVer">
    <vt:lpwstr>2052-12.1.0.21915</vt:lpwstr>
  </property>
  <property fmtid="{D5CDD505-2E9C-101B-9397-08002B2CF9AE}" pid="4" name="ICV">
    <vt:lpwstr>305818B2644D44F09E8A9B7741033E2E_13</vt:lpwstr>
  </property>
</Properties>
</file>