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3" r:id="rId2"/>
  </p:sldMasterIdLst>
  <p:notesMasterIdLst>
    <p:notesMasterId r:id="rId17"/>
  </p:notesMasterIdLst>
  <p:sldIdLst>
    <p:sldId id="256" r:id="rId3"/>
    <p:sldId id="574" r:id="rId4"/>
    <p:sldId id="381" r:id="rId5"/>
    <p:sldId id="575" r:id="rId6"/>
    <p:sldId id="585" r:id="rId7"/>
    <p:sldId id="576" r:id="rId8"/>
    <p:sldId id="577" r:id="rId9"/>
    <p:sldId id="578" r:id="rId10"/>
    <p:sldId id="579" r:id="rId11"/>
    <p:sldId id="580" r:id="rId12"/>
    <p:sldId id="581" r:id="rId13"/>
    <p:sldId id="582" r:id="rId14"/>
    <p:sldId id="583" r:id="rId15"/>
    <p:sldId id="586" r:id="rId1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FF99"/>
    <a:srgbClr val="008000"/>
    <a:srgbClr val="009900"/>
    <a:srgbClr val="CCFFCC"/>
    <a:srgbClr val="33EDB3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3"/>
    <p:restoredTop sz="94635"/>
  </p:normalViewPr>
  <p:slideViewPr>
    <p:cSldViewPr showGuides="1">
      <p:cViewPr varScale="1">
        <p:scale>
          <a:sx n="106" d="100"/>
          <a:sy n="106" d="100"/>
        </p:scale>
        <p:origin x="181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4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en-US" altLang="zh-CN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04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D658612-9577-4168-A066-9C74419E55EF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3163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/>
          <p:nvPr/>
        </p:nvGrpSpPr>
        <p:grpSpPr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04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D658612-9577-4168-A066-9C74419E55EF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3163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939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30" name="Rectangle 6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31" name="Rectangle 7"/>
          <p:cNvSpPr>
            <a:spLocks noGrp="1"/>
          </p:cNvSpPr>
          <p:nvPr>
            <p:ph type="body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randomBar dir="vert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939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54" name="Rectangle 6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5" name="Rectangle 7"/>
          <p:cNvSpPr>
            <a:spLocks noGrp="1"/>
          </p:cNvSpPr>
          <p:nvPr>
            <p:ph type="body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CE7344-5F04-49F0-9B5B-6640AEBC7AA3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ransition spd="slow">
    <p:randomBar dir="vert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eaLnBrk="1" hangingPunct="1">
              <a:buClrTx/>
              <a:buSzTx/>
              <a:buFontTx/>
            </a:pPr>
            <a:r>
              <a:rPr lang="zh-CN" altLang="en-US" sz="4400" b="1" dirty="0">
                <a:latin typeface="+mj-lt"/>
                <a:ea typeface="+mj-ea"/>
                <a:cs typeface="+mj-cs"/>
              </a:rPr>
              <a:t>项目四 筹资管理实训</a:t>
            </a:r>
          </a:p>
        </p:txBody>
      </p:sp>
      <p:sp>
        <p:nvSpPr>
          <p:cNvPr id="6146" name="TextBox 3"/>
          <p:cNvSpPr txBox="1"/>
          <p:nvPr/>
        </p:nvSpPr>
        <p:spPr>
          <a:xfrm>
            <a:off x="1524000" y="3505200"/>
            <a:ext cx="4648200" cy="17541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主讲教师：</a:t>
            </a:r>
            <a:endParaRPr lang="en-US" altLang="zh-CN" sz="36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xx</a:t>
            </a:r>
            <a:r>
              <a:rPr lang="zh-CN" altLang="en-US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学校</a:t>
            </a:r>
          </a:p>
        </p:txBody>
      </p:sp>
    </p:spTree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优先股筹资实训</a:t>
            </a:r>
          </a:p>
        </p:txBody>
      </p:sp>
      <p:sp>
        <p:nvSpPr>
          <p:cNvPr id="15362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10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5363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内容占位符 2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5334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分析九州通发行优先股案例。</a:t>
            </a:r>
            <a:endParaRPr lang="en-US" altLang="zh-CN" b="1" dirty="0"/>
          </a:p>
          <a:p>
            <a:pPr>
              <a:buNone/>
            </a:pPr>
            <a:endParaRPr lang="en-US" altLang="zh-CN" sz="2800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1.</a:t>
            </a:r>
            <a:r>
              <a:rPr lang="zh-CN" altLang="en-US" b="1" dirty="0"/>
              <a:t>与普通股筹资相比，优先股筹资有哪些优缺点？</a:t>
            </a:r>
            <a:endParaRPr lang="en-US" altLang="zh-CN" sz="2800" b="1" dirty="0"/>
          </a:p>
          <a:p>
            <a:pPr>
              <a:buNone/>
            </a:pPr>
            <a:r>
              <a:rPr lang="en-US" altLang="zh-CN" b="1" dirty="0"/>
              <a:t>        2.</a:t>
            </a:r>
            <a:r>
              <a:rPr lang="zh-CN" altLang="en-US" b="1" dirty="0"/>
              <a:t>通过本次九州通优先股筹资，谈谈九州通的筹资策略及对公司的财务影响。</a:t>
            </a:r>
          </a:p>
          <a:p>
            <a:pPr>
              <a:buNone/>
            </a:pPr>
            <a:endParaRPr lang="zh-CN" altLang="zh-CN" b="1" dirty="0"/>
          </a:p>
          <a:p>
            <a:pPr>
              <a:buNone/>
            </a:pP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可转换公司债券筹资实训</a:t>
            </a:r>
          </a:p>
        </p:txBody>
      </p:sp>
      <p:sp>
        <p:nvSpPr>
          <p:cNvPr id="16386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11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6387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内容占位符 2"/>
          <p:cNvSpPr>
            <a:spLocks noGrp="1"/>
          </p:cNvSpPr>
          <p:nvPr>
            <p:ph idx="1"/>
          </p:nvPr>
        </p:nvSpPr>
        <p:spPr>
          <a:xfrm>
            <a:off x="152400" y="1295400"/>
            <a:ext cx="8610600" cy="5334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分析湖北广电发行可转换公司债券案例。</a:t>
            </a:r>
            <a:endParaRPr lang="en-US" altLang="zh-CN" b="1" dirty="0"/>
          </a:p>
          <a:p>
            <a:pPr>
              <a:buNone/>
            </a:pPr>
            <a:endParaRPr lang="en-US" altLang="zh-CN" sz="2800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1. </a:t>
            </a:r>
            <a:r>
              <a:rPr lang="zh-CN" altLang="en-US" b="1" dirty="0"/>
              <a:t>与普通公司债券相比，可转换公司债券筹资有哪些优缺点？</a:t>
            </a:r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en-US" altLang="zh-CN" b="1" dirty="0"/>
              <a:t>        2.</a:t>
            </a:r>
            <a:r>
              <a:rPr lang="zh-CN" altLang="en-US" b="1" dirty="0"/>
              <a:t>谈谈湖北广电这次筹资对公司的财务影响。</a:t>
            </a:r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筹资管理综合实训一</a:t>
            </a:r>
          </a:p>
        </p:txBody>
      </p:sp>
      <p:sp>
        <p:nvSpPr>
          <p:cNvPr id="17410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12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7411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内容占位符 2"/>
          <p:cNvSpPr>
            <a:spLocks noGrp="1"/>
          </p:cNvSpPr>
          <p:nvPr>
            <p:ph idx="1"/>
          </p:nvPr>
        </p:nvSpPr>
        <p:spPr>
          <a:xfrm>
            <a:off x="152400" y="1524000"/>
            <a:ext cx="8610600" cy="4191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辅助王小明选择企业类型，设计筹资方案，撰写融资计划书。</a:t>
            </a:r>
            <a:endParaRPr lang="en-US" altLang="zh-CN" b="1" dirty="0"/>
          </a:p>
          <a:p>
            <a:pPr>
              <a:buNone/>
            </a:pPr>
            <a:endParaRPr lang="en-US" altLang="zh-CN" sz="2800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 </a:t>
            </a:r>
            <a:r>
              <a:rPr lang="zh-CN" altLang="en-US" b="1" dirty="0"/>
              <a:t>融资计划书包括哪些基本内容？哪些部分应予以重点详细描述？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筹资管理综合实训二</a:t>
            </a:r>
          </a:p>
        </p:txBody>
      </p:sp>
      <p:sp>
        <p:nvSpPr>
          <p:cNvPr id="18434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13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8435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内容占位符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191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根据某上市公司上一年财务报表及相关信息，调研某上市公司筹资情况。</a:t>
            </a:r>
            <a:endParaRPr lang="en-US" altLang="zh-CN" b="1" dirty="0"/>
          </a:p>
          <a:p>
            <a:pPr>
              <a:buNone/>
            </a:pPr>
            <a:endParaRPr lang="en-US" altLang="zh-CN" sz="2800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 1.</a:t>
            </a:r>
            <a:r>
              <a:rPr lang="zh-CN" altLang="en-US" b="1" dirty="0"/>
              <a:t>该公司的筹资类型及筹资策略是什么？</a:t>
            </a:r>
            <a:endParaRPr lang="en-US" altLang="zh-CN" b="1" dirty="0"/>
          </a:p>
          <a:p>
            <a:pPr>
              <a:buNone/>
            </a:pPr>
            <a:r>
              <a:rPr lang="en-US" altLang="zh-CN" b="1" dirty="0"/>
              <a:t>          2.</a:t>
            </a:r>
            <a:r>
              <a:rPr lang="zh-CN" altLang="en-US" b="1" dirty="0"/>
              <a:t>你如何评价该公司的筹资情况？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筹资管理思政案例</a:t>
            </a:r>
          </a:p>
        </p:txBody>
      </p:sp>
      <p:sp>
        <p:nvSpPr>
          <p:cNvPr id="1843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14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8435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内容占位符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1910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</a:t>
            </a:r>
            <a:r>
              <a:rPr lang="zh-CN" b="1" dirty="0"/>
              <a:t>阅读案例资料</a:t>
            </a:r>
            <a:r>
              <a:rPr lang="en-US" altLang="zh-CN" b="1" dirty="0"/>
              <a:t>——</a:t>
            </a:r>
            <a:r>
              <a:rPr lang="zh-CN" sz="3200" b="1" dirty="0"/>
              <a:t>三峡工程建设筹资</a:t>
            </a:r>
            <a:endParaRPr lang="zh-CN" altLang="en-US" sz="2800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</a:t>
            </a: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</a:t>
            </a:r>
            <a:r>
              <a:rPr lang="en-US" altLang="zh-CN" b="1" dirty="0">
                <a:solidFill>
                  <a:srgbClr val="0000CC"/>
                </a:solidFill>
              </a:rPr>
              <a:t> </a:t>
            </a:r>
            <a:r>
              <a:rPr lang="zh-CN" altLang="en-US" b="1" dirty="0">
                <a:solidFill>
                  <a:srgbClr val="0000CC"/>
                </a:solidFill>
              </a:rPr>
              <a:t>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 algn="l">
              <a:buNone/>
            </a:pPr>
            <a:r>
              <a:rPr lang="en-US" altLang="zh-CN" b="1" dirty="0"/>
              <a:t>          </a:t>
            </a:r>
            <a:r>
              <a:rPr lang="zh-CN" b="1" dirty="0"/>
              <a:t>你如何看待三峡工程的筹资模式，从中得到了什么启示？</a:t>
            </a: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dirty="0"/>
              <a:t>实训安排</a:t>
            </a:r>
          </a:p>
        </p:txBody>
      </p:sp>
      <p:sp>
        <p:nvSpPr>
          <p:cNvPr id="7170" name="内容占位符 2"/>
          <p:cNvSpPr>
            <a:spLocks noGrp="1"/>
          </p:cNvSpPr>
          <p:nvPr>
            <p:ph idx="1"/>
          </p:nvPr>
        </p:nvSpPr>
        <p:spPr>
          <a:xfrm>
            <a:off x="838200" y="1219200"/>
            <a:ext cx="7772400" cy="5407025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lnSpc>
                <a:spcPts val="4000"/>
              </a:lnSpc>
              <a:buNone/>
            </a:pPr>
            <a:r>
              <a:rPr lang="zh-CN" altLang="en-US" sz="2600" b="1" dirty="0"/>
              <a:t>一 实训目的及要求</a:t>
            </a:r>
          </a:p>
          <a:p>
            <a:pPr>
              <a:lnSpc>
                <a:spcPts val="4000"/>
              </a:lnSpc>
              <a:buNone/>
            </a:pPr>
            <a:r>
              <a:rPr lang="zh-CN" altLang="en-US" sz="2600" b="1" dirty="0"/>
              <a:t>二 实训要点回顾</a:t>
            </a:r>
          </a:p>
          <a:p>
            <a:pPr>
              <a:lnSpc>
                <a:spcPts val="4000"/>
              </a:lnSpc>
              <a:buNone/>
            </a:pPr>
            <a:r>
              <a:rPr lang="zh-CN" altLang="en-US" sz="2600" b="1" dirty="0"/>
              <a:t>三 银行借款筹资实训</a:t>
            </a:r>
          </a:p>
          <a:p>
            <a:pPr>
              <a:lnSpc>
                <a:spcPts val="4000"/>
              </a:lnSpc>
              <a:buNone/>
            </a:pPr>
            <a:r>
              <a:rPr lang="zh-CN" altLang="en-US" sz="2600" b="1" dirty="0"/>
              <a:t>四 公司债券筹资实训</a:t>
            </a:r>
          </a:p>
          <a:p>
            <a:pPr>
              <a:lnSpc>
                <a:spcPts val="4000"/>
              </a:lnSpc>
              <a:buNone/>
            </a:pPr>
            <a:r>
              <a:rPr lang="zh-CN" altLang="en-US" sz="2600" b="1" dirty="0"/>
              <a:t>五 普通股筹资实训</a:t>
            </a:r>
          </a:p>
          <a:p>
            <a:pPr>
              <a:lnSpc>
                <a:spcPts val="4000"/>
              </a:lnSpc>
              <a:buNone/>
            </a:pPr>
            <a:r>
              <a:rPr lang="zh-CN" altLang="en-US" sz="2600" b="1" dirty="0"/>
              <a:t>六 优先股筹资实训</a:t>
            </a:r>
            <a:endParaRPr lang="en-US" altLang="zh-CN" sz="2600" b="1" dirty="0"/>
          </a:p>
          <a:p>
            <a:pPr>
              <a:lnSpc>
                <a:spcPts val="4000"/>
              </a:lnSpc>
              <a:buNone/>
            </a:pPr>
            <a:r>
              <a:rPr lang="zh-CN" altLang="en-US" sz="2600" b="1" dirty="0"/>
              <a:t>七 可转换公司债券筹资实训</a:t>
            </a:r>
          </a:p>
          <a:p>
            <a:pPr>
              <a:lnSpc>
                <a:spcPts val="4000"/>
              </a:lnSpc>
              <a:buNone/>
            </a:pPr>
            <a:r>
              <a:rPr lang="zh-CN" altLang="en-US" sz="2600" b="1" dirty="0"/>
              <a:t>八 筹资管理综合实训</a:t>
            </a:r>
          </a:p>
          <a:p>
            <a:pPr>
              <a:lnSpc>
                <a:spcPts val="4000"/>
              </a:lnSpc>
              <a:buNone/>
            </a:pPr>
            <a:r>
              <a:rPr lang="zh-CN" altLang="en-US" sz="2600" b="1" dirty="0"/>
              <a:t>九</a:t>
            </a:r>
            <a:r>
              <a:rPr lang="en-US" altLang="zh-CN" sz="2600" b="1" dirty="0"/>
              <a:t> </a:t>
            </a:r>
            <a:r>
              <a:rPr lang="zh-CN" altLang="en-US" sz="2600" b="1" dirty="0"/>
              <a:t>筹资管理思政案例</a:t>
            </a:r>
            <a:endParaRPr lang="en-US" altLang="zh-CN" sz="2600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7171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2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717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5105400"/>
            <a:ext cx="1563688" cy="17351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400" y="2057400"/>
            <a:ext cx="7924800" cy="17526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（一）实训目的</a:t>
            </a:r>
            <a:endParaRPr lang="zh-CN" alt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2800" b="1" dirty="0"/>
              <a:t>            </a:t>
            </a:r>
            <a:r>
              <a:rPr lang="zh-CN" altLang="en-US" sz="2800" b="1" dirty="0"/>
              <a:t>通过本项目实训，使学生理解筹资的概念、类型，掌握各类筹资的优缺点。</a:t>
            </a:r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3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8196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0838" y="4275138"/>
            <a:ext cx="1985962" cy="1973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400" y="1981200"/>
            <a:ext cx="7924800" cy="25146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（二）实训要求</a:t>
            </a:r>
            <a:endParaRPr lang="zh-CN" alt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2800" dirty="0"/>
              <a:t>           </a:t>
            </a:r>
            <a:r>
              <a:rPr lang="zh-CN" altLang="en-US" sz="2800" b="1" dirty="0"/>
              <a:t>通过筹资案例分析，引导学生能够进行各类筹资方式的对比分析，能够进行初步的筹资决策，起草简要的融资计划书，增强学习体验，加强学生实践能力。</a:t>
            </a:r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9219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4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9220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2325" y="1347788"/>
            <a:ext cx="7924800" cy="25146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（三）实训要求与职业能力目标</a:t>
            </a:r>
          </a:p>
          <a:p>
            <a:pPr>
              <a:buNone/>
            </a:pPr>
            <a:r>
              <a:rPr lang="en-US" altLang="zh-CN" sz="2800" dirty="0"/>
              <a:t>          </a:t>
            </a: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10243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5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0244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0663" y="1931988"/>
            <a:ext cx="5792787" cy="42052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实训要点回顾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3810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1. </a:t>
            </a:r>
            <a:r>
              <a:rPr lang="zh-CN" altLang="en-US" sz="3600" b="1" dirty="0">
                <a:solidFill>
                  <a:srgbClr val="0000CC"/>
                </a:solidFill>
              </a:rPr>
              <a:t>筹资概念及分类</a:t>
            </a:r>
            <a:endParaRPr lang="en-US" altLang="zh-CN" sz="3600" b="1" dirty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2. </a:t>
            </a:r>
            <a:r>
              <a:rPr lang="zh-CN" altLang="en-US" sz="3600" b="1" dirty="0">
                <a:solidFill>
                  <a:srgbClr val="0000CC"/>
                </a:solidFill>
              </a:rPr>
              <a:t>债务性筹资</a:t>
            </a:r>
            <a:endParaRPr lang="en-US" altLang="zh-CN" sz="3600" b="1" dirty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3. </a:t>
            </a:r>
            <a:r>
              <a:rPr lang="zh-CN" altLang="en-US" sz="3600" b="1" dirty="0">
                <a:solidFill>
                  <a:srgbClr val="0000CC"/>
                </a:solidFill>
              </a:rPr>
              <a:t>股权性筹资</a:t>
            </a:r>
            <a:endParaRPr lang="en-US" altLang="zh-CN" sz="3600" b="1" dirty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4. </a:t>
            </a:r>
            <a:r>
              <a:rPr lang="zh-CN" altLang="en-US" sz="3600" b="1" dirty="0">
                <a:solidFill>
                  <a:srgbClr val="0000CC"/>
                </a:solidFill>
              </a:rPr>
              <a:t>混合性筹资</a:t>
            </a:r>
            <a:endParaRPr lang="en-US" altLang="zh-CN" sz="3600" b="1" dirty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en-US" altLang="zh-CN" sz="3600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FF0000"/>
              </a:solidFill>
            </a:endParaRPr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11267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6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1268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银行借款筹资实训</a:t>
            </a:r>
          </a:p>
        </p:txBody>
      </p:sp>
      <p:sp>
        <p:nvSpPr>
          <p:cNvPr id="12290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7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2291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内容占位符 2"/>
          <p:cNvSpPr>
            <a:spLocks noGrp="1"/>
          </p:cNvSpPr>
          <p:nvPr>
            <p:ph idx="1"/>
          </p:nvPr>
        </p:nvSpPr>
        <p:spPr>
          <a:xfrm>
            <a:off x="304800" y="1295400"/>
            <a:ext cx="8153400" cy="47244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辅助宏利公司在</a:t>
            </a:r>
            <a:r>
              <a:rPr lang="zh-CN" altLang="en-US" b="1" u="sng" dirty="0">
                <a:solidFill>
                  <a:srgbClr val="FF0000"/>
                </a:solidFill>
              </a:rPr>
              <a:t>贷款种类</a:t>
            </a:r>
            <a:r>
              <a:rPr lang="zh-CN" altLang="en-US" b="1" dirty="0"/>
              <a:t>、</a:t>
            </a:r>
            <a:r>
              <a:rPr lang="zh-CN" altLang="en-US" b="1" u="sng" dirty="0">
                <a:solidFill>
                  <a:srgbClr val="FF0000"/>
                </a:solidFill>
              </a:rPr>
              <a:t>借款利率</a:t>
            </a:r>
            <a:r>
              <a:rPr lang="zh-CN" altLang="en-US" b="1" dirty="0"/>
              <a:t>、</a:t>
            </a:r>
            <a:r>
              <a:rPr lang="zh-CN" altLang="en-US" b="1" u="sng" dirty="0">
                <a:solidFill>
                  <a:srgbClr val="FF0000"/>
                </a:solidFill>
              </a:rPr>
              <a:t>付息方式</a:t>
            </a:r>
            <a:r>
              <a:rPr lang="zh-CN" altLang="en-US" b="1" dirty="0"/>
              <a:t>、</a:t>
            </a:r>
            <a:r>
              <a:rPr lang="zh-CN" altLang="en-US" b="1" u="sng" dirty="0">
                <a:solidFill>
                  <a:srgbClr val="FF0000"/>
                </a:solidFill>
              </a:rPr>
              <a:t>还款计划</a:t>
            </a:r>
            <a:r>
              <a:rPr lang="zh-CN" altLang="en-US" b="1" dirty="0"/>
              <a:t>等合同条款事项中做出最有利的选择，与银行签署贷款合同并完善相关条款。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如何选择有利企业的计息方式及还款方式等筹资条款？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公司债券筹资实训</a:t>
            </a:r>
          </a:p>
        </p:txBody>
      </p:sp>
      <p:sp>
        <p:nvSpPr>
          <p:cNvPr id="13314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8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3315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内容占位符 2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47244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分析万达集团公开发行公司债券案例。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 </a:t>
            </a:r>
            <a:r>
              <a:rPr lang="zh-CN" altLang="en-US" b="1" dirty="0"/>
              <a:t>万达集团发行公司债券属于何种性质筹资？试评价此次公司债券融资将对万达集团产生的财务影响。</a:t>
            </a:r>
          </a:p>
          <a:p>
            <a:pPr>
              <a:buNone/>
            </a:pP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普通股筹资实训</a:t>
            </a:r>
          </a:p>
        </p:txBody>
      </p:sp>
      <p:sp>
        <p:nvSpPr>
          <p:cNvPr id="14338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9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4339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内容占位符 2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5334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分析阿里巴巴美国上市融资案例。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</a:t>
            </a:r>
            <a:r>
              <a:rPr lang="en-US" altLang="zh-CN" sz="2800" b="1" dirty="0"/>
              <a:t>1.</a:t>
            </a:r>
            <a:r>
              <a:rPr lang="zh-CN" altLang="en-US" sz="2800" b="1" dirty="0"/>
              <a:t>阿里巴巴美国上市融资属于何种性质筹资？试评价此次公司债券融资将对阿里巴巴产生的财务影响。</a:t>
            </a:r>
            <a:endParaRPr lang="en-US" altLang="zh-CN" sz="2800" b="1" dirty="0"/>
          </a:p>
          <a:p>
            <a:pPr>
              <a:buNone/>
            </a:pPr>
            <a:r>
              <a:rPr lang="en-US" altLang="zh-CN" sz="2800" b="1" dirty="0"/>
              <a:t>          2.</a:t>
            </a:r>
            <a:r>
              <a:rPr lang="zh-CN" altLang="en-US" sz="2800" b="1" dirty="0"/>
              <a:t>如果马云想继续保持最大个人股东身份，则阿里巴巴以后应采取什么性质的筹资？这种性质的筹资具有哪些优缺点？</a:t>
            </a:r>
          </a:p>
          <a:p>
            <a:pPr>
              <a:buNone/>
            </a:pPr>
            <a:endParaRPr lang="zh-CN" altLang="zh-CN" b="1" dirty="0"/>
          </a:p>
          <a:p>
            <a:pPr>
              <a:buNone/>
            </a:pP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673</Words>
  <Application>Microsoft Office PowerPoint</Application>
  <PresentationFormat>全屏显示(4:3)</PresentationFormat>
  <Paragraphs>103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华文中宋</vt:lpstr>
      <vt:lpstr>Arial</vt:lpstr>
      <vt:lpstr>Arial Black</vt:lpstr>
      <vt:lpstr>Times New Roman</vt:lpstr>
      <vt:lpstr>Wingdings</vt:lpstr>
      <vt:lpstr>Radial</vt:lpstr>
      <vt:lpstr>1_Radial</vt:lpstr>
      <vt:lpstr>项目四 筹资管理实训</vt:lpstr>
      <vt:lpstr>实训安排</vt:lpstr>
      <vt:lpstr>实训目的及要求</vt:lpstr>
      <vt:lpstr>实训目的及要求</vt:lpstr>
      <vt:lpstr>实训目的及要求</vt:lpstr>
      <vt:lpstr>实训要点回顾</vt:lpstr>
      <vt:lpstr>银行借款筹资实训</vt:lpstr>
      <vt:lpstr>公司债券筹资实训</vt:lpstr>
      <vt:lpstr>普通股筹资实训</vt:lpstr>
      <vt:lpstr>优先股筹资实训</vt:lpstr>
      <vt:lpstr>可转换公司债券筹资实训</vt:lpstr>
      <vt:lpstr>筹资管理综合实训一</vt:lpstr>
      <vt:lpstr>筹资管理综合实训二</vt:lpstr>
      <vt:lpstr>筹资管理思政案例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lilygui</dc:creator>
  <cp:lastModifiedBy>Administrator</cp:lastModifiedBy>
  <cp:revision>673</cp:revision>
  <dcterms:created xsi:type="dcterms:W3CDTF">2020-06-17T15:18:20Z</dcterms:created>
  <dcterms:modified xsi:type="dcterms:W3CDTF">2025-07-02T01:10:55Z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2052-12.1.0.21915</vt:lpwstr>
  </property>
  <property fmtid="{D5CDD505-2E9C-101B-9397-08002B2CF9AE}" pid="4" name="ICV">
    <vt:lpwstr>3A1CD3FB6E9845DABC53CA48C6B4E6CC_13</vt:lpwstr>
  </property>
</Properties>
</file>