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63" r:id="rId2"/>
  </p:sldMasterIdLst>
  <p:notesMasterIdLst>
    <p:notesMasterId r:id="rId18"/>
  </p:notesMasterIdLst>
  <p:sldIdLst>
    <p:sldId id="256" r:id="rId3"/>
    <p:sldId id="574" r:id="rId4"/>
    <p:sldId id="381" r:id="rId5"/>
    <p:sldId id="575" r:id="rId6"/>
    <p:sldId id="598" r:id="rId7"/>
    <p:sldId id="576" r:id="rId8"/>
    <p:sldId id="577" r:id="rId9"/>
    <p:sldId id="592" r:id="rId10"/>
    <p:sldId id="599" r:id="rId11"/>
    <p:sldId id="594" r:id="rId12"/>
    <p:sldId id="593" r:id="rId13"/>
    <p:sldId id="591" r:id="rId14"/>
    <p:sldId id="600" r:id="rId15"/>
    <p:sldId id="596" r:id="rId16"/>
    <p:sldId id="601" r:id="rId1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00CC"/>
    <a:srgbClr val="FFFF99"/>
    <a:srgbClr val="008000"/>
    <a:srgbClr val="009900"/>
    <a:srgbClr val="CCFFCC"/>
    <a:srgbClr val="33EDB3"/>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33"/>
    <p:restoredTop sz="94635"/>
  </p:normalViewPr>
  <p:slideViewPr>
    <p:cSldViewPr showGuides="1">
      <p:cViewPr varScale="1">
        <p:scale>
          <a:sx n="106" d="100"/>
          <a:sy n="106" d="100"/>
        </p:scale>
        <p:origin x="1812" y="114"/>
      </p:cViewPr>
      <p:guideLst>
        <p:guide orient="horz" pos="2160"/>
        <p:guide pos="2856"/>
      </p:guideLst>
    </p:cSldViewPr>
  </p:slideViewPr>
  <p:notesTextViewPr>
    <p:cViewPr>
      <p:scale>
        <a:sx n="100" d="100"/>
        <a:sy n="100" d="100"/>
      </p:scale>
      <p:origin x="0" y="0"/>
    </p:cViewPr>
  </p:notesTextViewPr>
  <p:sorterViewPr showFormatting="0">
    <p:cViewPr>
      <p:scale>
        <a:sx n="66" d="100"/>
        <a:sy n="6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8067"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4" name="Rectangle 4"/>
          <p:cNvSpPr>
            <a:spLocks noGrp="1" noRot="1" noChangeAspec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88069"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p>
        </p:txBody>
      </p:sp>
      <p:sp>
        <p:nvSpPr>
          <p:cNvPr id="88070"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8071"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p>
            <a:pPr lvl="0" algn="r" eaLnBrk="1" fontAlgn="base" hangingPunct="1">
              <a:buNone/>
            </a:pPr>
            <a:fld id="{9A0DB2DC-4C9A-4742-B13C-FB6460FD3503}" type="slidenum">
              <a:rPr lang="en-US" altLang="zh-CN" sz="1200" strike="noStrike" noProof="1" dirty="0">
                <a:latin typeface="Arial" panose="020B0604020202020204" pitchFamily="34" charset="0"/>
                <a:ea typeface="宋体" panose="02010600030101010101" pitchFamily="2" charset="-122"/>
                <a:cs typeface="+mn-cs"/>
              </a:rPr>
              <a:t>‹#›</a:t>
            </a:fld>
            <a:endParaRPr lang="en-US" altLang="zh-CN" sz="1200"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solidFill>
          <a:schemeClr val="bg1"/>
        </a:solidFill>
        <a:effectLst/>
      </p:bgPr>
    </p:bg>
    <p:spTree>
      <p:nvGrpSpPr>
        <p:cNvPr id="1" name=""/>
        <p:cNvGrpSpPr/>
        <p:nvPr/>
      </p:nvGrpSpPr>
      <p:grpSpPr>
        <a:xfrm>
          <a:off x="0" y="0"/>
          <a:ext cx="0" cy="0"/>
          <a:chOff x="0" y="0"/>
          <a:chExt cx="0" cy="0"/>
        </a:xfrm>
      </p:grpSpPr>
      <p:grpSp>
        <p:nvGrpSpPr>
          <p:cNvPr id="3074" name="Group 2"/>
          <p:cNvGrpSpPr/>
          <p:nvPr/>
        </p:nvGrpSpPr>
        <p:grpSpPr>
          <a:xfrm>
            <a:off x="0" y="927100"/>
            <a:ext cx="8991600" cy="4495800"/>
            <a:chOff x="0" y="584"/>
            <a:chExt cx="5664" cy="2832"/>
          </a:xfrm>
        </p:grpSpPr>
        <p:sp>
          <p:nvSpPr>
            <p:cNvPr id="12" name="AutoShape 3"/>
            <p:cNvSpPr>
              <a:spLocks noChangeArrowheads="1"/>
            </p:cNvSpPr>
            <p:nvPr/>
          </p:nvSpPr>
          <p:spPr bwMode="auto">
            <a:xfrm>
              <a:off x="432" y="1304"/>
              <a:ext cx="4656" cy="2112"/>
            </a:xfrm>
            <a:prstGeom prst="roundRect">
              <a:avLst>
                <a:gd name="adj" fmla="val 16667"/>
              </a:avLst>
            </a:prstGeom>
            <a:noFill/>
            <a:ln w="50800">
              <a:solidFill>
                <a:schemeClr val="bg2"/>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3" name="Rectangle 4"/>
            <p:cNvSpPr>
              <a:spLocks noChangeArrowheads="1"/>
            </p:cNvSpPr>
            <p:nvPr/>
          </p:nvSpPr>
          <p:spPr bwMode="blackWhite">
            <a:xfrm>
              <a:off x="144" y="584"/>
              <a:ext cx="4512" cy="624"/>
            </a:xfrm>
            <a:prstGeom prst="rect">
              <a:avLst/>
            </a:prstGeom>
            <a:solidFill>
              <a:schemeClr val="bg1"/>
            </a:solidFill>
            <a:ln w="57150">
              <a:solidFill>
                <a:schemeClr val="bg2"/>
              </a:solid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4" name="AutoShape 5"/>
            <p:cNvSpPr>
              <a:spLocks noChangeArrowheads="1"/>
            </p:cNvSpPr>
            <p:nvPr/>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4416" y="0"/>
                </a:cxn>
                <a:cxn ang="0">
                  <a:pos x="4917" y="500"/>
                </a:cxn>
                <a:cxn ang="0">
                  <a:pos x="4417" y="1000"/>
                </a:cxn>
                <a:cxn ang="0">
                  <a:pos x="0" y="1000"/>
                </a:cxn>
              </a:cxnLst>
              <a:rect l="T0" t="T1" r="T2" b="T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w="9525">
              <a:noFill/>
              <a:miter lim="800000"/>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5" name="Line 6"/>
            <p:cNvSpPr>
              <a:spLocks noChangeShapeType="1"/>
            </p:cNvSpPr>
            <p:nvPr/>
          </p:nvSpPr>
          <p:spPr bwMode="auto">
            <a:xfrm>
              <a:off x="0" y="1928"/>
              <a:ext cx="5232" cy="0"/>
            </a:xfrm>
            <a:prstGeom prst="line">
              <a:avLst/>
            </a:prstGeom>
            <a:noFill/>
            <a:ln w="50800">
              <a:solidFill>
                <a:schemeClr val="bg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60423" name="Rectangle 7"/>
          <p:cNvSpPr>
            <a:spLocks noGrp="1" noChangeArrowheads="1"/>
          </p:cNvSpPr>
          <p:nvPr>
            <p:ph type="ctrTitle"/>
          </p:nvPr>
        </p:nvSpPr>
        <p:spPr>
          <a:xfrm>
            <a:off x="228600" y="1427163"/>
            <a:ext cx="8077200" cy="1609725"/>
          </a:xfrm>
        </p:spPr>
        <p:txBody>
          <a:bodyPr/>
          <a:lstStyle>
            <a:lvl1pPr>
              <a:defRPr sz="4600"/>
            </a:lvl1pPr>
          </a:lstStyle>
          <a:p>
            <a:pPr fontAlgn="base"/>
            <a:r>
              <a:rPr lang="zh-CN" altLang="en-US" strike="noStrike" noProof="1"/>
              <a:t>单击此处编辑母版标题样式</a:t>
            </a:r>
          </a:p>
        </p:txBody>
      </p:sp>
      <p:sp>
        <p:nvSpPr>
          <p:cNvPr id="60424" name="Rectangle 8"/>
          <p:cNvSpPr>
            <a:spLocks noGrp="1" noChangeArrowheads="1"/>
          </p:cNvSpPr>
          <p:nvPr>
            <p:ph type="subTitle" idx="1"/>
          </p:nvPr>
        </p:nvSpPr>
        <p:spPr>
          <a:xfrm>
            <a:off x="1066800" y="3441700"/>
            <a:ext cx="6629400" cy="1676400"/>
          </a:xfrm>
        </p:spPr>
        <p:txBody>
          <a:bodyPr/>
          <a:lstStyle>
            <a:lvl1pPr marL="0" indent="0">
              <a:buFont typeface="Wingdings" panose="05000000000000000000" pitchFamily="2" charset="2"/>
              <a:buNone/>
              <a:defRPr/>
            </a:lvl1pPr>
          </a:lstStyle>
          <a:p>
            <a:pPr fontAlgn="base"/>
            <a:r>
              <a:rPr lang="zh-CN" altLang="en-US" strike="noStrike" noProof="1"/>
              <a:t>单击此处编辑母版副标题样式</a:t>
            </a:r>
          </a:p>
        </p:txBody>
      </p:sp>
      <p:sp>
        <p:nvSpPr>
          <p:cNvPr id="16" name="Rectangle 9"/>
          <p:cNvSpPr>
            <a:spLocks noGrp="1" noChangeArrowheads="1"/>
          </p:cNvSpPr>
          <p:nvPr>
            <p:ph type="dt" sz="half" idx="2"/>
          </p:nvPr>
        </p:nvSpPr>
        <p:spPr bwMode="auto">
          <a:xfrm>
            <a:off x="457200" y="6248400"/>
            <a:ext cx="2133600" cy="471488"/>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F873E54-8183-4105-BA7F-F7B55C2D997F}"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7" name="Rectangle 10"/>
          <p:cNvSpPr>
            <a:spLocks noGrp="1" noChangeArrowheads="1"/>
          </p:cNvSpPr>
          <p:nvPr>
            <p:ph type="ftr" sz="quarter" idx="3"/>
          </p:nvPr>
        </p:nvSpPr>
        <p:spPr bwMode="auto">
          <a:xfrm>
            <a:off x="3124200" y="6253163"/>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18" name="Rectangle 11"/>
          <p:cNvSpPr>
            <a:spLocks noGrp="1" noChangeArrowheads="1"/>
          </p:cNvSpPr>
          <p:nvPr>
            <p:ph type="sldNum" sz="quarter" idx="4"/>
          </p:nvPr>
        </p:nvSpPr>
        <p:spPr bwMode="auto">
          <a:xfrm>
            <a:off x="6553200" y="6248400"/>
            <a:ext cx="2133600" cy="471488"/>
          </a:xfrm>
          <a:prstGeom prst="rect">
            <a:avLst/>
          </a:prstGeom>
          <a:noFill/>
          <a:ln w="9525">
            <a:noFill/>
            <a:miter lim="800000"/>
          </a:ln>
          <a:effectLst/>
        </p:spPr>
        <p:txBody>
          <a:bodyPr vert="horz" wrap="square" lIns="91440" tIns="45720" rIns="91440" bIns="45720" numCol="1" anchor="b" anchorCtr="0" compatLnSpc="1"/>
          <a:lstStyle/>
          <a:p>
            <a:pPr algn="r" fontAlgn="base">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Black" panose="020B0A04020102020204" pitchFamily="34" charset="0"/>
            </a:endParaRPr>
          </a:p>
        </p:txBody>
      </p:sp>
    </p:spTree>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50013" y="228600"/>
            <a:ext cx="2084387" cy="5791200"/>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195263" y="228600"/>
            <a:ext cx="6102350" cy="5791200"/>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95263" y="228600"/>
            <a:ext cx="8339137" cy="5791200"/>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95263" y="228600"/>
            <a:ext cx="8015287" cy="914400"/>
          </a:xfrm>
        </p:spPr>
        <p:txBody>
          <a:bodyPr/>
          <a:lstStyle/>
          <a:p>
            <a:pPr fontAlgn="base"/>
            <a:r>
              <a:rPr lang="zh-CN" altLang="en-US" strike="noStrike" noProof="1"/>
              <a:t>单击此处编辑母版标题样式</a:t>
            </a:r>
          </a:p>
        </p:txBody>
      </p:sp>
      <p:sp>
        <p:nvSpPr>
          <p:cNvPr id="3" name="表格占位符 2"/>
          <p:cNvSpPr>
            <a:spLocks noGrp="1"/>
          </p:cNvSpPr>
          <p:nvPr>
            <p:ph type="tbl" idx="1"/>
          </p:nvPr>
        </p:nvSpPr>
        <p:spPr>
          <a:xfrm>
            <a:off x="609600" y="1600200"/>
            <a:ext cx="7924800" cy="44196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hlink"/>
              </a:buClr>
              <a:buSzPct val="80000"/>
              <a:buFont typeface="Wingdings" panose="05000000000000000000" pitchFamily="2" charset="2"/>
              <a:buChar char="l"/>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95263" y="228600"/>
            <a:ext cx="8015287" cy="914400"/>
          </a:xfrm>
        </p:spPr>
        <p:txBody>
          <a:bodyPr/>
          <a:lstStyle/>
          <a:p>
            <a:pPr fontAlgn="base"/>
            <a:r>
              <a:rPr lang="zh-CN" altLang="en-US" strike="noStrike" noProof="1"/>
              <a:t>单击此处编辑母版标题样式</a:t>
            </a:r>
          </a:p>
        </p:txBody>
      </p:sp>
      <p:sp>
        <p:nvSpPr>
          <p:cNvPr id="3" name="文本占位符 2"/>
          <p:cNvSpPr>
            <a:spLocks noGrp="1"/>
          </p:cNvSpPr>
          <p:nvPr>
            <p:ph type="body" sz="half" idx="1"/>
          </p:nvPr>
        </p:nvSpPr>
        <p:spPr>
          <a:xfrm>
            <a:off x="609600" y="1600200"/>
            <a:ext cx="3886200" cy="4419600"/>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4648200" y="1600200"/>
            <a:ext cx="3886200" cy="4419600"/>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solidFill>
          <a:schemeClr val="bg1"/>
        </a:solidFill>
        <a:effectLst/>
      </p:bgPr>
    </p:bg>
    <p:spTree>
      <p:nvGrpSpPr>
        <p:cNvPr id="1" name=""/>
        <p:cNvGrpSpPr/>
        <p:nvPr/>
      </p:nvGrpSpPr>
      <p:grpSpPr>
        <a:xfrm>
          <a:off x="0" y="0"/>
          <a:ext cx="0" cy="0"/>
          <a:chOff x="0" y="0"/>
          <a:chExt cx="0" cy="0"/>
        </a:xfrm>
      </p:grpSpPr>
      <p:grpSp>
        <p:nvGrpSpPr>
          <p:cNvPr id="4098" name="Group 2"/>
          <p:cNvGrpSpPr/>
          <p:nvPr/>
        </p:nvGrpSpPr>
        <p:grpSpPr>
          <a:xfrm>
            <a:off x="0" y="927100"/>
            <a:ext cx="8991600" cy="4495800"/>
            <a:chOff x="0" y="584"/>
            <a:chExt cx="5664" cy="2832"/>
          </a:xfrm>
        </p:grpSpPr>
        <p:sp>
          <p:nvSpPr>
            <p:cNvPr id="12" name="AutoShape 3"/>
            <p:cNvSpPr>
              <a:spLocks noChangeArrowheads="1"/>
            </p:cNvSpPr>
            <p:nvPr/>
          </p:nvSpPr>
          <p:spPr bwMode="auto">
            <a:xfrm>
              <a:off x="432" y="1304"/>
              <a:ext cx="4656" cy="2112"/>
            </a:xfrm>
            <a:prstGeom prst="roundRect">
              <a:avLst>
                <a:gd name="adj" fmla="val 16667"/>
              </a:avLst>
            </a:prstGeom>
            <a:noFill/>
            <a:ln w="50800">
              <a:solidFill>
                <a:schemeClr val="bg2"/>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3" name="Rectangle 4"/>
            <p:cNvSpPr>
              <a:spLocks noChangeArrowheads="1"/>
            </p:cNvSpPr>
            <p:nvPr/>
          </p:nvSpPr>
          <p:spPr bwMode="blackWhite">
            <a:xfrm>
              <a:off x="144" y="584"/>
              <a:ext cx="4512" cy="624"/>
            </a:xfrm>
            <a:prstGeom prst="rect">
              <a:avLst/>
            </a:prstGeom>
            <a:solidFill>
              <a:schemeClr val="bg1"/>
            </a:solidFill>
            <a:ln w="57150">
              <a:solidFill>
                <a:schemeClr val="bg2"/>
              </a:solid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4" name="AutoShape 5"/>
            <p:cNvSpPr>
              <a:spLocks noChangeArrowheads="1"/>
            </p:cNvSpPr>
            <p:nvPr/>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4416" y="0"/>
                </a:cxn>
                <a:cxn ang="0">
                  <a:pos x="4917" y="500"/>
                </a:cxn>
                <a:cxn ang="0">
                  <a:pos x="4417" y="1000"/>
                </a:cxn>
                <a:cxn ang="0">
                  <a:pos x="0" y="1000"/>
                </a:cxn>
              </a:cxnLst>
              <a:rect l="T0" t="T1" r="T2" b="T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w="9525">
              <a:noFill/>
              <a:miter lim="800000"/>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5" name="Line 6"/>
            <p:cNvSpPr>
              <a:spLocks noChangeShapeType="1"/>
            </p:cNvSpPr>
            <p:nvPr/>
          </p:nvSpPr>
          <p:spPr bwMode="auto">
            <a:xfrm>
              <a:off x="0" y="1928"/>
              <a:ext cx="5232" cy="0"/>
            </a:xfrm>
            <a:prstGeom prst="line">
              <a:avLst/>
            </a:prstGeom>
            <a:noFill/>
            <a:ln w="50800">
              <a:solidFill>
                <a:schemeClr val="bg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60423" name="Rectangle 7"/>
          <p:cNvSpPr>
            <a:spLocks noGrp="1" noChangeArrowheads="1"/>
          </p:cNvSpPr>
          <p:nvPr>
            <p:ph type="ctrTitle"/>
          </p:nvPr>
        </p:nvSpPr>
        <p:spPr>
          <a:xfrm>
            <a:off x="228600" y="1427163"/>
            <a:ext cx="8077200" cy="1609725"/>
          </a:xfrm>
        </p:spPr>
        <p:txBody>
          <a:bodyPr/>
          <a:lstStyle>
            <a:lvl1pPr>
              <a:defRPr sz="4600"/>
            </a:lvl1pPr>
          </a:lstStyle>
          <a:p>
            <a:pPr fontAlgn="base"/>
            <a:r>
              <a:rPr lang="zh-CN" altLang="en-US" strike="noStrike" noProof="1"/>
              <a:t>单击此处编辑母版标题样式</a:t>
            </a:r>
          </a:p>
        </p:txBody>
      </p:sp>
      <p:sp>
        <p:nvSpPr>
          <p:cNvPr id="60424" name="Rectangle 8"/>
          <p:cNvSpPr>
            <a:spLocks noGrp="1" noChangeArrowheads="1"/>
          </p:cNvSpPr>
          <p:nvPr>
            <p:ph type="subTitle" idx="1"/>
          </p:nvPr>
        </p:nvSpPr>
        <p:spPr>
          <a:xfrm>
            <a:off x="1066800" y="3441700"/>
            <a:ext cx="6629400" cy="1676400"/>
          </a:xfrm>
        </p:spPr>
        <p:txBody>
          <a:bodyPr/>
          <a:lstStyle>
            <a:lvl1pPr marL="0" indent="0">
              <a:buFont typeface="Wingdings" panose="05000000000000000000" pitchFamily="2" charset="2"/>
              <a:buNone/>
              <a:defRPr/>
            </a:lvl1pPr>
          </a:lstStyle>
          <a:p>
            <a:pPr fontAlgn="base"/>
            <a:r>
              <a:rPr lang="zh-CN" altLang="en-US" strike="noStrike" noProof="1"/>
              <a:t>单击此处编辑母版副标题样式</a:t>
            </a:r>
          </a:p>
        </p:txBody>
      </p:sp>
      <p:sp>
        <p:nvSpPr>
          <p:cNvPr id="16" name="Rectangle 9"/>
          <p:cNvSpPr>
            <a:spLocks noGrp="1" noChangeArrowheads="1"/>
          </p:cNvSpPr>
          <p:nvPr>
            <p:ph type="dt" sz="half" idx="2"/>
          </p:nvPr>
        </p:nvSpPr>
        <p:spPr bwMode="auto">
          <a:xfrm>
            <a:off x="457200" y="6248400"/>
            <a:ext cx="2133600" cy="471488"/>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F873E54-8183-4105-BA7F-F7B55C2D997F}"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7" name="Rectangle 10"/>
          <p:cNvSpPr>
            <a:spLocks noGrp="1" noChangeArrowheads="1"/>
          </p:cNvSpPr>
          <p:nvPr>
            <p:ph type="ftr" sz="quarter" idx="3"/>
          </p:nvPr>
        </p:nvSpPr>
        <p:spPr bwMode="auto">
          <a:xfrm>
            <a:off x="3124200" y="6253163"/>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18" name="Rectangle 11"/>
          <p:cNvSpPr>
            <a:spLocks noGrp="1" noChangeArrowheads="1"/>
          </p:cNvSpPr>
          <p:nvPr>
            <p:ph type="sldNum" sz="quarter" idx="4"/>
          </p:nvPr>
        </p:nvSpPr>
        <p:spPr bwMode="auto">
          <a:xfrm>
            <a:off x="6553200" y="6248400"/>
            <a:ext cx="2133600" cy="471488"/>
          </a:xfrm>
          <a:prstGeom prst="rect">
            <a:avLst/>
          </a:prstGeom>
          <a:noFill/>
          <a:ln w="9525">
            <a:noFill/>
            <a:miter lim="800000"/>
          </a:ln>
          <a:effectLst/>
        </p:spPr>
        <p:txBody>
          <a:bodyPr vert="horz" wrap="square" lIns="91440" tIns="45720" rIns="91440" bIns="45720" numCol="1" anchor="b" anchorCtr="0" compatLnSpc="1"/>
          <a:lstStyle/>
          <a:p>
            <a:pPr algn="r" fontAlgn="base">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Black" panose="020B0A04020102020204" pitchFamily="34" charset="0"/>
            </a:endParaRPr>
          </a:p>
        </p:txBody>
      </p:sp>
    </p:spTree>
  </p:cSld>
  <p:clrMapOvr>
    <a:masterClrMapping/>
  </p:clrMapOvr>
  <p:transition spd="slow">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9" name="灯片编号占位符 8"/>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4" name="灯片编号占位符 3"/>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Pct val="80000"/>
              <a:buFont typeface="Wingdings" panose="05000000000000000000" pitchFamily="2" charset="2"/>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50013" y="228600"/>
            <a:ext cx="2084387" cy="5791200"/>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195263" y="228600"/>
            <a:ext cx="6102350" cy="5791200"/>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195263" y="228600"/>
            <a:ext cx="8339137" cy="5791200"/>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95263" y="228600"/>
            <a:ext cx="8015287" cy="914400"/>
          </a:xfrm>
        </p:spPr>
        <p:txBody>
          <a:bodyPr/>
          <a:lstStyle/>
          <a:p>
            <a:pPr fontAlgn="base"/>
            <a:r>
              <a:rPr lang="zh-CN" altLang="en-US" strike="noStrike" noProof="1"/>
              <a:t>单击此处编辑母版标题样式</a:t>
            </a:r>
          </a:p>
        </p:txBody>
      </p:sp>
      <p:sp>
        <p:nvSpPr>
          <p:cNvPr id="3" name="表格占位符 2"/>
          <p:cNvSpPr>
            <a:spLocks noGrp="1"/>
          </p:cNvSpPr>
          <p:nvPr>
            <p:ph type="tbl" idx="1"/>
          </p:nvPr>
        </p:nvSpPr>
        <p:spPr>
          <a:xfrm>
            <a:off x="609600" y="1600200"/>
            <a:ext cx="7924800" cy="44196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hlink"/>
              </a:buClr>
              <a:buSzPct val="80000"/>
              <a:buFont typeface="Wingdings" panose="05000000000000000000" pitchFamily="2" charset="2"/>
              <a:buChar char="l"/>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95263" y="228600"/>
            <a:ext cx="8015287" cy="914400"/>
          </a:xfrm>
        </p:spPr>
        <p:txBody>
          <a:bodyPr/>
          <a:lstStyle/>
          <a:p>
            <a:pPr fontAlgn="base"/>
            <a:r>
              <a:rPr lang="zh-CN" altLang="en-US" strike="noStrike" noProof="1"/>
              <a:t>单击此处编辑母版标题样式</a:t>
            </a:r>
          </a:p>
        </p:txBody>
      </p:sp>
      <p:sp>
        <p:nvSpPr>
          <p:cNvPr id="3" name="文本占位符 2"/>
          <p:cNvSpPr>
            <a:spLocks noGrp="1"/>
          </p:cNvSpPr>
          <p:nvPr>
            <p:ph type="body" sz="half" idx="1"/>
          </p:nvPr>
        </p:nvSpPr>
        <p:spPr>
          <a:xfrm>
            <a:off x="609600" y="1600200"/>
            <a:ext cx="3886200" cy="4419600"/>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4648200" y="1600200"/>
            <a:ext cx="3886200" cy="4419600"/>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9" name="灯片编号占位符 8"/>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4" name="灯片编号占位符 3"/>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Pct val="80000"/>
              <a:buFont typeface="Wingdings" panose="05000000000000000000" pitchFamily="2" charset="2"/>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p:nvPr/>
        </p:nvGrpSpPr>
        <p:grpSpPr>
          <a:xfrm>
            <a:off x="0" y="152400"/>
            <a:ext cx="8686800" cy="6096000"/>
            <a:chOff x="0" y="96"/>
            <a:chExt cx="5472" cy="3840"/>
          </a:xfrm>
        </p:grpSpPr>
        <p:sp>
          <p:nvSpPr>
            <p:cNvPr id="59395"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9396"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499" y="0"/>
                </a:cxn>
                <a:cxn ang="0">
                  <a:pos x="7000" y="500"/>
                </a:cxn>
                <a:cxn ang="0">
                  <a:pos x="6500" y="1000"/>
                </a:cxn>
                <a:cxn ang="0">
                  <a:pos x="0" y="1000"/>
                </a:cxn>
              </a:cxnLst>
              <a:rect l="T0" t="T1" r="T2" b="T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w="9525">
              <a:noFill/>
              <a:miter lim="800000"/>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9397" name="Line 5"/>
            <p:cNvSpPr>
              <a:spLocks noChangeShapeType="1"/>
            </p:cNvSpPr>
            <p:nvPr/>
          </p:nvSpPr>
          <p:spPr bwMode="auto">
            <a:xfrm>
              <a:off x="0" y="768"/>
              <a:ext cx="5088" cy="0"/>
            </a:xfrm>
            <a:prstGeom prst="line">
              <a:avLst/>
            </a:prstGeom>
            <a:noFill/>
            <a:ln w="38100">
              <a:solidFill>
                <a:schemeClr val="bg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030" name="Rectangle 6"/>
          <p:cNvSpPr>
            <a:spLocks noGrp="1"/>
          </p:cNvSpPr>
          <p:nvPr>
            <p:ph type="title"/>
          </p:nvPr>
        </p:nvSpPr>
        <p:spPr>
          <a:xfrm>
            <a:off x="195263" y="228600"/>
            <a:ext cx="8015287" cy="914400"/>
          </a:xfrm>
          <a:prstGeom prst="rect">
            <a:avLst/>
          </a:prstGeom>
          <a:noFill/>
          <a:ln w="9525">
            <a:noFill/>
          </a:ln>
        </p:spPr>
        <p:txBody>
          <a:bodyPr anchor="ctr" anchorCtr="0"/>
          <a:lstStyle/>
          <a:p>
            <a:pPr lvl="0"/>
            <a:r>
              <a:rPr lang="zh-CN" altLang="en-US" dirty="0"/>
              <a:t>单击此处编辑母版标题样式</a:t>
            </a:r>
          </a:p>
        </p:txBody>
      </p:sp>
      <p:sp>
        <p:nvSpPr>
          <p:cNvPr id="1031" name="Rectangle 7"/>
          <p:cNvSpPr>
            <a:spLocks noGrp="1"/>
          </p:cNvSpPr>
          <p:nvPr>
            <p:ph type="body"/>
          </p:nvPr>
        </p:nvSpPr>
        <p:spPr>
          <a:xfrm>
            <a:off x="609600" y="1600200"/>
            <a:ext cx="7924800" cy="4419600"/>
          </a:xfrm>
          <a:prstGeom prst="rect">
            <a:avLst/>
          </a:prstGeom>
          <a:noFill/>
          <a:ln w="9525">
            <a:noFill/>
          </a:ln>
        </p:spPr>
        <p:txBody>
          <a:bodyPr anchor="t" anchorCtr="0"/>
          <a:lstStyle/>
          <a:p>
            <a:pPr lvl="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59400"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9401"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lgn="ctr">
              <a:defRPr sz="1200">
                <a:latin typeface="Arial" panose="020B0604020202020204" pitchFamily="34" charset="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59402"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lgn="r">
              <a:defRPr sz="1200">
                <a:latin typeface="Arial Black" panose="020B0A04020102020204" pitchFamily="34" charset="0"/>
              </a:defRPr>
            </a:lvl1p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randomBar dir="vert"/>
  </p:transition>
  <p:hf sldNum="0"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80000"/>
        <a:buFont typeface="Wingdings" panose="05000000000000000000"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panose="05000000000000000000" pitchFamily="2" charset="2"/>
        <a:buChar char="l"/>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l"/>
        <a:defRPr sz="2400">
          <a:solidFill>
            <a:schemeClr val="tx1"/>
          </a:solidFill>
          <a:latin typeface="+mn-lt"/>
          <a:ea typeface="+mn-ea"/>
        </a:defRPr>
      </a:lvl3pPr>
      <a:lvl4pPr marL="1600200" indent="-228600" algn="l" rtl="0" eaLnBrk="0" fontAlgn="base" hangingPunct="0">
        <a:spcBef>
          <a:spcPct val="20000"/>
        </a:spcBef>
        <a:spcAft>
          <a:spcPct val="0"/>
        </a:spcAft>
        <a:buClr>
          <a:schemeClr val="hlink"/>
        </a:buClr>
        <a:buSzPct val="60000"/>
        <a:buFont typeface="Wingdings" panose="05000000000000000000" pitchFamily="2" charset="2"/>
        <a:buChar char="l"/>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5pPr>
      <a:lvl6pPr marL="25146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6pPr>
      <a:lvl7pPr marL="29718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7pPr>
      <a:lvl8pPr marL="34290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8pPr>
      <a:lvl9pPr marL="38862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0" y="152400"/>
            <a:ext cx="8686800" cy="6096000"/>
            <a:chOff x="0" y="96"/>
            <a:chExt cx="5472" cy="3840"/>
          </a:xfrm>
        </p:grpSpPr>
        <p:sp>
          <p:nvSpPr>
            <p:cNvPr id="59395"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9396"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499" y="0"/>
                </a:cxn>
                <a:cxn ang="0">
                  <a:pos x="7000" y="500"/>
                </a:cxn>
                <a:cxn ang="0">
                  <a:pos x="6500" y="1000"/>
                </a:cxn>
                <a:cxn ang="0">
                  <a:pos x="0" y="1000"/>
                </a:cxn>
              </a:cxnLst>
              <a:rect l="T0" t="T1" r="T2" b="T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w="9525">
              <a:noFill/>
              <a:miter lim="800000"/>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9397" name="Line 5"/>
            <p:cNvSpPr>
              <a:spLocks noChangeShapeType="1"/>
            </p:cNvSpPr>
            <p:nvPr/>
          </p:nvSpPr>
          <p:spPr bwMode="auto">
            <a:xfrm>
              <a:off x="0" y="768"/>
              <a:ext cx="5088" cy="0"/>
            </a:xfrm>
            <a:prstGeom prst="line">
              <a:avLst/>
            </a:prstGeom>
            <a:noFill/>
            <a:ln w="38100">
              <a:solidFill>
                <a:schemeClr val="bg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2054" name="Rectangle 6"/>
          <p:cNvSpPr>
            <a:spLocks noGrp="1"/>
          </p:cNvSpPr>
          <p:nvPr>
            <p:ph type="title"/>
          </p:nvPr>
        </p:nvSpPr>
        <p:spPr>
          <a:xfrm>
            <a:off x="195263" y="228600"/>
            <a:ext cx="8015287" cy="914400"/>
          </a:xfrm>
          <a:prstGeom prst="rect">
            <a:avLst/>
          </a:prstGeom>
          <a:noFill/>
          <a:ln w="9525">
            <a:noFill/>
          </a:ln>
        </p:spPr>
        <p:txBody>
          <a:bodyPr anchor="ctr" anchorCtr="0"/>
          <a:lstStyle/>
          <a:p>
            <a:pPr lvl="0"/>
            <a:r>
              <a:rPr lang="zh-CN" altLang="en-US" dirty="0"/>
              <a:t>单击此处编辑母版标题样式</a:t>
            </a:r>
          </a:p>
        </p:txBody>
      </p:sp>
      <p:sp>
        <p:nvSpPr>
          <p:cNvPr id="2055" name="Rectangle 7"/>
          <p:cNvSpPr>
            <a:spLocks noGrp="1"/>
          </p:cNvSpPr>
          <p:nvPr>
            <p:ph type="body"/>
          </p:nvPr>
        </p:nvSpPr>
        <p:spPr>
          <a:xfrm>
            <a:off x="609600" y="1600200"/>
            <a:ext cx="7924800" cy="4419600"/>
          </a:xfrm>
          <a:prstGeom prst="rect">
            <a:avLst/>
          </a:prstGeom>
          <a:noFill/>
          <a:ln w="9525">
            <a:noFill/>
          </a:ln>
        </p:spPr>
        <p:txBody>
          <a:bodyPr anchor="t" anchorCtr="0"/>
          <a:lstStyle/>
          <a:p>
            <a:pPr lvl="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59400"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774EE867-4B79-4A0F-953D-3815AA9B687A}" type="datetime1">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2025/7/2</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9401"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lgn="ctr">
              <a:defRPr sz="1200">
                <a:latin typeface="Arial" panose="020B0604020202020204" pitchFamily="34" charset="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CH .1 </a:t>
            </a:r>
          </a:p>
        </p:txBody>
      </p:sp>
      <p:sp>
        <p:nvSpPr>
          <p:cNvPr id="59402"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lgn="r">
              <a:defRPr sz="1200">
                <a:latin typeface="Arial Black" panose="020B0A04020102020204" pitchFamily="34" charset="0"/>
              </a:defRPr>
            </a:lvl1pPr>
          </a:lstStyle>
          <a:p>
            <a:pPr lvl="0" eaLnBrk="1" fontAlgn="base" hangingPunct="1">
              <a:buNone/>
            </a:pPr>
            <a:fld id="{9A0DB2DC-4C9A-4742-B13C-FB6460FD3503}" type="slidenum">
              <a:rPr lang="en-US" altLang="zh-CN" strike="noStrike" noProof="1" dirty="0">
                <a:latin typeface="Arial Black" panose="020B0A04020102020204" pitchFamily="34" charset="0"/>
                <a:ea typeface="宋体" panose="02010600030101010101" pitchFamily="2" charset="-122"/>
                <a:cs typeface="+mn-cs"/>
              </a:rPr>
              <a:t>‹#›</a:t>
            </a:fld>
            <a:endParaRPr lang="en-US" altLang="zh-CN"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ransition spd="slow">
    <p:randomBar dir="vert"/>
  </p:transition>
  <p:hf sldNum="0"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42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80000"/>
        <a:buFont typeface="Wingdings" panose="05000000000000000000"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panose="05000000000000000000" pitchFamily="2" charset="2"/>
        <a:buChar char="l"/>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l"/>
        <a:defRPr sz="2400">
          <a:solidFill>
            <a:schemeClr val="tx1"/>
          </a:solidFill>
          <a:latin typeface="+mn-lt"/>
          <a:ea typeface="+mn-ea"/>
        </a:defRPr>
      </a:lvl3pPr>
      <a:lvl4pPr marL="1600200" indent="-228600" algn="l" rtl="0" eaLnBrk="0" fontAlgn="base" hangingPunct="0">
        <a:spcBef>
          <a:spcPct val="20000"/>
        </a:spcBef>
        <a:spcAft>
          <a:spcPct val="0"/>
        </a:spcAft>
        <a:buClr>
          <a:schemeClr val="hlink"/>
        </a:buClr>
        <a:buSzPct val="60000"/>
        <a:buFont typeface="Wingdings" panose="05000000000000000000" pitchFamily="2" charset="2"/>
        <a:buChar char="l"/>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5pPr>
      <a:lvl6pPr marL="25146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6pPr>
      <a:lvl7pPr marL="29718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7pPr>
      <a:lvl8pPr marL="34290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8pPr>
      <a:lvl9pPr marL="3886200" indent="-228600" algn="l" rtl="0" fontAlgn="base">
        <a:spcBef>
          <a:spcPct val="20000"/>
        </a:spcBef>
        <a:spcAft>
          <a:spcPct val="0"/>
        </a:spcAft>
        <a:buClr>
          <a:schemeClr val="bg2"/>
        </a:buClr>
        <a:buSzPct val="40000"/>
        <a:buFont typeface="Wingdings" panose="05000000000000000000" pitchFamily="2" charset="2"/>
        <a:buChar char="l"/>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p:cNvSpPr>
          <p:nvPr>
            <p:ph type="ctrTitle"/>
          </p:nvPr>
        </p:nvSpPr>
        <p:spPr>
          <a:xfrm>
            <a:off x="685800" y="1427163"/>
            <a:ext cx="7620000" cy="1609725"/>
          </a:xfrm>
          <a:ln/>
        </p:spPr>
        <p:txBody>
          <a:bodyPr vert="horz" wrap="square" lIns="91440" tIns="45720" rIns="91440" bIns="45720" anchor="ctr" anchorCtr="0"/>
          <a:lstStyle/>
          <a:p>
            <a:pPr eaLnBrk="1" hangingPunct="1">
              <a:buClrTx/>
              <a:buSzTx/>
              <a:buFontTx/>
            </a:pPr>
            <a:r>
              <a:rPr lang="zh-CN" altLang="en-US" sz="4000" b="1" dirty="0">
                <a:latin typeface="+mj-lt"/>
                <a:ea typeface="+mj-ea"/>
                <a:cs typeface="+mj-cs"/>
              </a:rPr>
              <a:t>项目六    投资管理实训</a:t>
            </a:r>
          </a:p>
        </p:txBody>
      </p:sp>
      <p:sp>
        <p:nvSpPr>
          <p:cNvPr id="6146" name="TextBox 3"/>
          <p:cNvSpPr txBox="1"/>
          <p:nvPr/>
        </p:nvSpPr>
        <p:spPr>
          <a:xfrm>
            <a:off x="1524000" y="3505200"/>
            <a:ext cx="4648200" cy="1754188"/>
          </a:xfrm>
          <a:prstGeom prst="rect">
            <a:avLst/>
          </a:prstGeom>
          <a:noFill/>
          <a:ln w="9525">
            <a:noFill/>
          </a:ln>
        </p:spPr>
        <p:txBody>
          <a:bodyPr anchor="t" anchorCtr="0">
            <a:spAutoFit/>
          </a:bodyPr>
          <a:lstStyle/>
          <a:p>
            <a:r>
              <a:rPr lang="zh-CN" altLang="en-US" sz="3600" b="1" dirty="0">
                <a:solidFill>
                  <a:srgbClr val="0000CC"/>
                </a:solidFill>
                <a:latin typeface="Arial" panose="020B0604020202020204" pitchFamily="34" charset="0"/>
                <a:ea typeface="宋体" panose="02010600030101010101" pitchFamily="2" charset="-122"/>
              </a:rPr>
              <a:t>主讲教师：</a:t>
            </a:r>
            <a:endParaRPr lang="en-US" altLang="zh-CN" sz="3600" b="1" dirty="0">
              <a:solidFill>
                <a:srgbClr val="0000CC"/>
              </a:solidFill>
              <a:latin typeface="Arial" panose="020B0604020202020204" pitchFamily="34" charset="0"/>
              <a:ea typeface="宋体" panose="02010600030101010101" pitchFamily="2" charset="-122"/>
            </a:endParaRPr>
          </a:p>
          <a:p>
            <a:endParaRPr lang="en-US" altLang="zh-CN" sz="3600" b="1" dirty="0">
              <a:solidFill>
                <a:srgbClr val="0000CC"/>
              </a:solidFill>
              <a:latin typeface="Arial" panose="020B0604020202020204" pitchFamily="34" charset="0"/>
              <a:ea typeface="宋体" panose="02010600030101010101" pitchFamily="2" charset="-122"/>
            </a:endParaRPr>
          </a:p>
          <a:p>
            <a:r>
              <a:rPr lang="en-US" altLang="zh-CN" sz="3600" b="1" dirty="0">
                <a:solidFill>
                  <a:srgbClr val="0000CC"/>
                </a:solidFill>
                <a:latin typeface="Arial" panose="020B0604020202020204" pitchFamily="34" charset="0"/>
                <a:ea typeface="宋体" panose="02010600030101010101" pitchFamily="2" charset="-122"/>
              </a:rPr>
              <a:t>xx</a:t>
            </a:r>
            <a:r>
              <a:rPr lang="zh-CN" altLang="en-US" sz="3600" b="1" dirty="0">
                <a:solidFill>
                  <a:srgbClr val="0000CC"/>
                </a:solidFill>
                <a:latin typeface="Arial" panose="020B0604020202020204" pitchFamily="34" charset="0"/>
                <a:ea typeface="宋体" panose="02010600030101010101" pitchFamily="2" charset="-122"/>
              </a:rPr>
              <a:t>学校</a:t>
            </a:r>
          </a:p>
        </p:txBody>
      </p:sp>
    </p:spTree>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标题 1"/>
          <p:cNvSpPr>
            <a:spLocks noGrp="1"/>
          </p:cNvSpPr>
          <p:nvPr>
            <p:ph type="title"/>
          </p:nvPr>
        </p:nvSpPr>
        <p:spPr>
          <a:ln/>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证券投资实训一</a:t>
            </a:r>
          </a:p>
        </p:txBody>
      </p:sp>
      <p:sp>
        <p:nvSpPr>
          <p:cNvPr id="15362" name="灯片编号占位符 3"/>
          <p:cNvSpPr>
            <a:spLocks noGrp="1"/>
          </p:cNvSpPr>
          <p:nvPr>
            <p:ph type="sldNum" sz="quarter" idx="12"/>
          </p:nvPr>
        </p:nvSpPr>
        <p:spPr>
          <a:ln/>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10</a:t>
            </a:fld>
            <a:endParaRPr lang="en-US" altLang="zh-CN" sz="1200" dirty="0">
              <a:latin typeface="Arial Black" panose="020B0A04020102020204" pitchFamily="34" charset="0"/>
            </a:endParaRPr>
          </a:p>
        </p:txBody>
      </p:sp>
      <p:pic>
        <p:nvPicPr>
          <p:cNvPr id="15363" name="Picture 5" descr="qq2_050"/>
          <p:cNvPicPr>
            <a:picLocks noChangeAspect="1"/>
          </p:cNvPicPr>
          <p:nvPr/>
        </p:nvPicPr>
        <p:blipFill>
          <a:blip r:embed="rId2"/>
          <a:stretch>
            <a:fillRect/>
          </a:stretch>
        </p:blipFill>
        <p:spPr>
          <a:xfrm>
            <a:off x="7620000" y="5181600"/>
            <a:ext cx="1524000" cy="1676400"/>
          </a:xfrm>
          <a:prstGeom prst="rect">
            <a:avLst/>
          </a:prstGeom>
          <a:noFill/>
          <a:ln w="9525">
            <a:noFill/>
          </a:ln>
        </p:spPr>
      </p:pic>
      <p:sp>
        <p:nvSpPr>
          <p:cNvPr id="15364" name="内容占位符 2"/>
          <p:cNvSpPr>
            <a:spLocks noGrp="1"/>
          </p:cNvSpPr>
          <p:nvPr>
            <p:ph idx="1"/>
          </p:nvPr>
        </p:nvSpPr>
        <p:spPr>
          <a:xfrm>
            <a:off x="457200" y="1676400"/>
            <a:ext cx="8001000" cy="3962400"/>
          </a:xfrm>
          <a:ln/>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zh-CN" altLang="en-US" b="1" dirty="0"/>
              <a:t>         辅助</a:t>
            </a:r>
            <a:r>
              <a:rPr lang="zh-CN" b="1" dirty="0"/>
              <a:t>蓝田公司</a:t>
            </a:r>
            <a:r>
              <a:rPr lang="zh-CN" altLang="en-US" b="1" dirty="0"/>
              <a:t>公司进行股票投资决策。</a:t>
            </a:r>
            <a:endParaRPr lang="en-US" altLang="zh-CN" b="1" dirty="0"/>
          </a:p>
          <a:p>
            <a:pPr>
              <a:buNone/>
            </a:pPr>
            <a:endParaRPr lang="en-US" altLang="zh-CN" sz="2800" b="1" dirty="0"/>
          </a:p>
          <a:p>
            <a:pPr>
              <a:buNone/>
            </a:pPr>
            <a:r>
              <a:rPr lang="zh-CN" altLang="en-US" b="1" dirty="0">
                <a:solidFill>
                  <a:srgbClr val="0000CC"/>
                </a:solidFill>
              </a:rPr>
              <a:t>  实训思考：</a:t>
            </a:r>
            <a:endParaRPr lang="en-US" altLang="zh-CN" b="1" dirty="0">
              <a:solidFill>
                <a:srgbClr val="0000CC"/>
              </a:solidFill>
            </a:endParaRPr>
          </a:p>
          <a:p>
            <a:pPr>
              <a:buNone/>
            </a:pPr>
            <a:r>
              <a:rPr lang="zh-CN" altLang="en-US" b="1" dirty="0">
                <a:solidFill>
                  <a:srgbClr val="0000CC"/>
                </a:solidFill>
              </a:rPr>
              <a:t>         </a:t>
            </a:r>
            <a:r>
              <a:rPr lang="zh-CN" altLang="en-US" b="1" dirty="0"/>
              <a:t>股票价值及投资收益率的确定。</a:t>
            </a:r>
            <a:endParaRPr lang="en-US" altLang="zh-CN" b="1" dirty="0"/>
          </a:p>
          <a:p>
            <a:pPr>
              <a:buNone/>
            </a:pPr>
            <a:endParaRPr lang="en-US" altLang="zh-CN" b="1" dirty="0">
              <a:solidFill>
                <a:srgbClr val="0000CC"/>
              </a:solidFill>
            </a:endParaRPr>
          </a:p>
          <a:p>
            <a:pPr>
              <a:buNone/>
            </a:pPr>
            <a:endParaRPr lang="en-US" altLang="zh-CN" b="1" dirty="0">
              <a:solidFill>
                <a:srgbClr val="0000CC"/>
              </a:solidFill>
            </a:endParaRPr>
          </a:p>
        </p:txBody>
      </p:sp>
    </p:spTree>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a:ln/>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证券投资实训二</a:t>
            </a:r>
          </a:p>
        </p:txBody>
      </p:sp>
      <p:sp>
        <p:nvSpPr>
          <p:cNvPr id="16386" name="灯片编号占位符 3"/>
          <p:cNvSpPr>
            <a:spLocks noGrp="1"/>
          </p:cNvSpPr>
          <p:nvPr>
            <p:ph type="sldNum" sz="quarter" idx="12"/>
          </p:nvPr>
        </p:nvSpPr>
        <p:spPr>
          <a:ln/>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11</a:t>
            </a:fld>
            <a:endParaRPr lang="en-US" altLang="zh-CN" sz="1200" dirty="0">
              <a:latin typeface="Arial Black" panose="020B0A04020102020204" pitchFamily="34" charset="0"/>
            </a:endParaRPr>
          </a:p>
        </p:txBody>
      </p:sp>
      <p:pic>
        <p:nvPicPr>
          <p:cNvPr id="16387" name="Picture 5" descr="qq2_050"/>
          <p:cNvPicPr>
            <a:picLocks noChangeAspect="1"/>
          </p:cNvPicPr>
          <p:nvPr/>
        </p:nvPicPr>
        <p:blipFill>
          <a:blip r:embed="rId2"/>
          <a:stretch>
            <a:fillRect/>
          </a:stretch>
        </p:blipFill>
        <p:spPr>
          <a:xfrm>
            <a:off x="7620000" y="5181600"/>
            <a:ext cx="1524000" cy="1676400"/>
          </a:xfrm>
          <a:prstGeom prst="rect">
            <a:avLst/>
          </a:prstGeom>
          <a:noFill/>
          <a:ln w="9525">
            <a:noFill/>
          </a:ln>
        </p:spPr>
      </p:pic>
      <p:sp>
        <p:nvSpPr>
          <p:cNvPr id="16388" name="内容占位符 2"/>
          <p:cNvSpPr>
            <a:spLocks noGrp="1"/>
          </p:cNvSpPr>
          <p:nvPr>
            <p:ph idx="1"/>
          </p:nvPr>
        </p:nvSpPr>
        <p:spPr>
          <a:xfrm>
            <a:off x="304800" y="1676400"/>
            <a:ext cx="8153400" cy="3962400"/>
          </a:xfrm>
          <a:ln/>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zh-CN" altLang="en-US" b="1" dirty="0"/>
              <a:t>         辅助兴盛公司进行债券投资决策。</a:t>
            </a:r>
            <a:endParaRPr lang="en-US" altLang="zh-CN" b="1" dirty="0"/>
          </a:p>
          <a:p>
            <a:pPr>
              <a:buNone/>
            </a:pPr>
            <a:endParaRPr lang="en-US" altLang="zh-CN" sz="2800" b="1" dirty="0"/>
          </a:p>
          <a:p>
            <a:pPr>
              <a:buNone/>
            </a:pPr>
            <a:r>
              <a:rPr lang="zh-CN" altLang="en-US" b="1" dirty="0">
                <a:solidFill>
                  <a:srgbClr val="0000CC"/>
                </a:solidFill>
              </a:rPr>
              <a:t>  实训思考：</a:t>
            </a:r>
            <a:endParaRPr lang="en-US" altLang="zh-CN" b="1" dirty="0">
              <a:solidFill>
                <a:srgbClr val="0000CC"/>
              </a:solidFill>
            </a:endParaRPr>
          </a:p>
          <a:p>
            <a:pPr>
              <a:buNone/>
            </a:pPr>
            <a:r>
              <a:rPr lang="zh-CN" altLang="en-US" b="1" dirty="0">
                <a:solidFill>
                  <a:srgbClr val="0000CC"/>
                </a:solidFill>
              </a:rPr>
              <a:t>         </a:t>
            </a:r>
            <a:r>
              <a:rPr lang="zh-CN" altLang="en-US" b="1" dirty="0"/>
              <a:t>债券价值及收益率的确定。</a:t>
            </a:r>
            <a:endParaRPr lang="en-US" altLang="zh-CN" b="1" dirty="0"/>
          </a:p>
          <a:p>
            <a:pPr>
              <a:buNone/>
            </a:pPr>
            <a:endParaRPr lang="en-US" altLang="zh-CN" b="1" dirty="0">
              <a:solidFill>
                <a:srgbClr val="0000CC"/>
              </a:solidFill>
            </a:endParaRPr>
          </a:p>
          <a:p>
            <a:pPr>
              <a:buNone/>
            </a:pPr>
            <a:endParaRPr lang="en-US" altLang="zh-CN" b="1" dirty="0">
              <a:solidFill>
                <a:srgbClr val="0000CC"/>
              </a:solidFill>
            </a:endParaRPr>
          </a:p>
        </p:txBody>
      </p:sp>
    </p:spTree>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a:spLocks noGrp="1"/>
          </p:cNvSpPr>
          <p:nvPr>
            <p:ph type="title"/>
          </p:nvPr>
        </p:nvSpPr>
        <p:spPr>
          <a:ln/>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投资管理综合实训一</a:t>
            </a:r>
          </a:p>
        </p:txBody>
      </p:sp>
      <p:sp>
        <p:nvSpPr>
          <p:cNvPr id="17410" name="灯片编号占位符 3"/>
          <p:cNvSpPr>
            <a:spLocks noGrp="1"/>
          </p:cNvSpPr>
          <p:nvPr>
            <p:ph type="sldNum" sz="quarter" idx="12"/>
          </p:nvPr>
        </p:nvSpPr>
        <p:spPr>
          <a:ln/>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12</a:t>
            </a:fld>
            <a:endParaRPr lang="en-US" altLang="zh-CN" sz="1200" dirty="0">
              <a:latin typeface="Arial Black" panose="020B0A04020102020204" pitchFamily="34" charset="0"/>
            </a:endParaRPr>
          </a:p>
        </p:txBody>
      </p:sp>
      <p:pic>
        <p:nvPicPr>
          <p:cNvPr id="17411" name="Picture 5" descr="qq2_050"/>
          <p:cNvPicPr>
            <a:picLocks noChangeAspect="1"/>
          </p:cNvPicPr>
          <p:nvPr/>
        </p:nvPicPr>
        <p:blipFill>
          <a:blip r:embed="rId2"/>
          <a:stretch>
            <a:fillRect/>
          </a:stretch>
        </p:blipFill>
        <p:spPr>
          <a:xfrm>
            <a:off x="7620000" y="5181600"/>
            <a:ext cx="1524000" cy="1676400"/>
          </a:xfrm>
          <a:prstGeom prst="rect">
            <a:avLst/>
          </a:prstGeom>
          <a:noFill/>
          <a:ln w="9525">
            <a:noFill/>
          </a:ln>
        </p:spPr>
      </p:pic>
      <p:sp>
        <p:nvSpPr>
          <p:cNvPr id="17412" name="内容占位符 2"/>
          <p:cNvSpPr>
            <a:spLocks noGrp="1"/>
          </p:cNvSpPr>
          <p:nvPr>
            <p:ph idx="1"/>
          </p:nvPr>
        </p:nvSpPr>
        <p:spPr>
          <a:xfrm>
            <a:off x="195263" y="1657350"/>
            <a:ext cx="8610600" cy="4191000"/>
          </a:xfrm>
          <a:ln/>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zh-CN" altLang="en-US" b="1" dirty="0"/>
              <a:t>         辅助华天电子集团进行投资决策分析。</a:t>
            </a:r>
          </a:p>
          <a:p>
            <a:pPr>
              <a:buNone/>
            </a:pPr>
            <a:endParaRPr lang="en-US" altLang="zh-CN" sz="2800" dirty="0"/>
          </a:p>
          <a:p>
            <a:pPr>
              <a:buNone/>
            </a:pPr>
            <a:r>
              <a:rPr lang="zh-CN" altLang="en-US" b="1" dirty="0">
                <a:solidFill>
                  <a:srgbClr val="0000CC"/>
                </a:solidFill>
              </a:rPr>
              <a:t>  实训思考：</a:t>
            </a:r>
            <a:endParaRPr lang="en-US" altLang="zh-CN" b="1" dirty="0">
              <a:solidFill>
                <a:srgbClr val="0000CC"/>
              </a:solidFill>
            </a:endParaRPr>
          </a:p>
          <a:p>
            <a:pPr>
              <a:buNone/>
            </a:pPr>
            <a:r>
              <a:rPr lang="en-US" altLang="zh-CN" b="1" dirty="0"/>
              <a:t>          1.</a:t>
            </a:r>
            <a:r>
              <a:rPr lang="zh-CN" altLang="en-US" b="1" dirty="0"/>
              <a:t>请运用四种动态评价指标分析华天公司的投资项目。</a:t>
            </a:r>
            <a:endParaRPr lang="en-US" altLang="zh-CN" b="1" dirty="0"/>
          </a:p>
          <a:p>
            <a:pPr>
              <a:buNone/>
            </a:pPr>
            <a:r>
              <a:rPr lang="en-US" altLang="zh-CN" b="1" dirty="0"/>
              <a:t>          2.</a:t>
            </a:r>
            <a:r>
              <a:rPr lang="zh-CN" altLang="en-US" b="1" dirty="0"/>
              <a:t>资本限额投资决策的计算和运用。</a:t>
            </a:r>
            <a:endParaRPr lang="en-US" altLang="zh-CN" b="1" dirty="0"/>
          </a:p>
          <a:p>
            <a:pPr>
              <a:buNone/>
            </a:pPr>
            <a:endParaRPr lang="en-US" altLang="zh-CN" b="1" dirty="0">
              <a:solidFill>
                <a:srgbClr val="0000CC"/>
              </a:solidFill>
            </a:endParaRPr>
          </a:p>
          <a:p>
            <a:pPr>
              <a:buNone/>
            </a:pPr>
            <a:endParaRPr lang="en-US" altLang="zh-CN" b="1" dirty="0">
              <a:solidFill>
                <a:srgbClr val="0000CC"/>
              </a:solidFill>
            </a:endParaRPr>
          </a:p>
        </p:txBody>
      </p:sp>
    </p:spTree>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p:cNvSpPr>
          <p:nvPr>
            <p:ph type="title"/>
          </p:nvPr>
        </p:nvSpPr>
        <p:spPr>
          <a:ln/>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投资管理综合实训一</a:t>
            </a:r>
          </a:p>
        </p:txBody>
      </p:sp>
      <p:sp>
        <p:nvSpPr>
          <p:cNvPr id="18434" name="灯片编号占位符 3"/>
          <p:cNvSpPr>
            <a:spLocks noGrp="1"/>
          </p:cNvSpPr>
          <p:nvPr>
            <p:ph type="sldNum" sz="quarter" idx="12"/>
          </p:nvPr>
        </p:nvSpPr>
        <p:spPr>
          <a:ln/>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13</a:t>
            </a:fld>
            <a:endParaRPr lang="en-US" altLang="zh-CN" sz="1200" dirty="0">
              <a:latin typeface="Arial Black" panose="020B0A04020102020204" pitchFamily="34" charset="0"/>
            </a:endParaRPr>
          </a:p>
        </p:txBody>
      </p:sp>
      <p:pic>
        <p:nvPicPr>
          <p:cNvPr id="18435" name="Picture 5" descr="qq2_050"/>
          <p:cNvPicPr>
            <a:picLocks noChangeAspect="1"/>
          </p:cNvPicPr>
          <p:nvPr/>
        </p:nvPicPr>
        <p:blipFill>
          <a:blip r:embed="rId2"/>
          <a:stretch>
            <a:fillRect/>
          </a:stretch>
        </p:blipFill>
        <p:spPr>
          <a:xfrm>
            <a:off x="7620000" y="5181600"/>
            <a:ext cx="1524000" cy="1676400"/>
          </a:xfrm>
          <a:prstGeom prst="rect">
            <a:avLst/>
          </a:prstGeom>
          <a:noFill/>
          <a:ln w="9525">
            <a:noFill/>
          </a:ln>
        </p:spPr>
      </p:pic>
      <p:sp>
        <p:nvSpPr>
          <p:cNvPr id="18436" name="内容占位符 2"/>
          <p:cNvSpPr>
            <a:spLocks noGrp="1"/>
          </p:cNvSpPr>
          <p:nvPr>
            <p:ph idx="1"/>
          </p:nvPr>
        </p:nvSpPr>
        <p:spPr>
          <a:xfrm>
            <a:off x="195263" y="1657350"/>
            <a:ext cx="8610600" cy="4191000"/>
          </a:xfrm>
          <a:ln/>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zh-CN" altLang="en-US" b="1" dirty="0"/>
              <a:t>         辅助云大公司进行投资财务可行性分析。</a:t>
            </a:r>
          </a:p>
          <a:p>
            <a:pPr>
              <a:buNone/>
            </a:pPr>
            <a:endParaRPr lang="en-US" altLang="zh-CN" sz="2800" dirty="0"/>
          </a:p>
          <a:p>
            <a:pPr>
              <a:buNone/>
            </a:pPr>
            <a:r>
              <a:rPr lang="zh-CN" altLang="en-US" b="1" dirty="0">
                <a:solidFill>
                  <a:srgbClr val="0000CC"/>
                </a:solidFill>
              </a:rPr>
              <a:t>  实训思考：</a:t>
            </a:r>
            <a:endParaRPr lang="en-US" altLang="zh-CN" b="1" dirty="0">
              <a:solidFill>
                <a:srgbClr val="0000CC"/>
              </a:solidFill>
            </a:endParaRPr>
          </a:p>
          <a:p>
            <a:pPr>
              <a:buNone/>
            </a:pPr>
            <a:r>
              <a:rPr lang="en-US" altLang="zh-CN" b="1" dirty="0"/>
              <a:t>          1.</a:t>
            </a:r>
            <a:r>
              <a:rPr lang="zh-CN" altLang="en-US" b="1" dirty="0"/>
              <a:t>请分别运用静态和动态评价法分析云大公司的投资项目。</a:t>
            </a:r>
            <a:endParaRPr lang="en-US" altLang="zh-CN" b="1" dirty="0"/>
          </a:p>
          <a:p>
            <a:pPr>
              <a:buNone/>
            </a:pPr>
            <a:r>
              <a:rPr lang="en-US" altLang="zh-CN" b="1" dirty="0"/>
              <a:t>          2.</a:t>
            </a:r>
            <a:r>
              <a:rPr lang="zh-CN" altLang="en-US" b="1" dirty="0"/>
              <a:t>撰写投资计划书中的财务可行性分析部分。</a:t>
            </a:r>
            <a:endParaRPr lang="en-US" altLang="zh-CN" b="1" dirty="0"/>
          </a:p>
          <a:p>
            <a:pPr>
              <a:buNone/>
            </a:pPr>
            <a:endParaRPr lang="en-US" altLang="zh-CN" b="1" dirty="0">
              <a:solidFill>
                <a:srgbClr val="0000CC"/>
              </a:solidFill>
            </a:endParaRPr>
          </a:p>
          <a:p>
            <a:pPr>
              <a:buNone/>
            </a:pPr>
            <a:endParaRPr lang="en-US" altLang="zh-CN" b="1" dirty="0">
              <a:solidFill>
                <a:srgbClr val="0000CC"/>
              </a:solidFill>
            </a:endParaRPr>
          </a:p>
        </p:txBody>
      </p:sp>
    </p:spTree>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1"/>
          <p:cNvSpPr>
            <a:spLocks noGrp="1"/>
          </p:cNvSpPr>
          <p:nvPr>
            <p:ph type="title"/>
          </p:nvPr>
        </p:nvSpPr>
        <p:spPr>
          <a:ln/>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投资管理综合实训三</a:t>
            </a:r>
          </a:p>
        </p:txBody>
      </p:sp>
      <p:sp>
        <p:nvSpPr>
          <p:cNvPr id="19458" name="灯片编号占位符 3"/>
          <p:cNvSpPr>
            <a:spLocks noGrp="1"/>
          </p:cNvSpPr>
          <p:nvPr>
            <p:ph type="sldNum" sz="quarter" idx="12"/>
          </p:nvPr>
        </p:nvSpPr>
        <p:spPr>
          <a:ln/>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14</a:t>
            </a:fld>
            <a:endParaRPr lang="en-US" altLang="zh-CN" sz="1200" dirty="0">
              <a:latin typeface="Arial Black" panose="020B0A04020102020204" pitchFamily="34" charset="0"/>
            </a:endParaRPr>
          </a:p>
        </p:txBody>
      </p:sp>
      <p:pic>
        <p:nvPicPr>
          <p:cNvPr id="19459" name="Picture 5" descr="qq2_050"/>
          <p:cNvPicPr>
            <a:picLocks noChangeAspect="1"/>
          </p:cNvPicPr>
          <p:nvPr/>
        </p:nvPicPr>
        <p:blipFill>
          <a:blip r:embed="rId2"/>
          <a:stretch>
            <a:fillRect/>
          </a:stretch>
        </p:blipFill>
        <p:spPr>
          <a:xfrm>
            <a:off x="7620000" y="5181600"/>
            <a:ext cx="1524000" cy="1676400"/>
          </a:xfrm>
          <a:prstGeom prst="rect">
            <a:avLst/>
          </a:prstGeom>
          <a:noFill/>
          <a:ln w="9525">
            <a:noFill/>
          </a:ln>
        </p:spPr>
      </p:pic>
      <p:sp>
        <p:nvSpPr>
          <p:cNvPr id="19460" name="内容占位符 2"/>
          <p:cNvSpPr>
            <a:spLocks noGrp="1"/>
          </p:cNvSpPr>
          <p:nvPr>
            <p:ph idx="1"/>
          </p:nvPr>
        </p:nvSpPr>
        <p:spPr>
          <a:xfrm>
            <a:off x="381000" y="1676400"/>
            <a:ext cx="8153400" cy="4191000"/>
          </a:xfrm>
          <a:ln/>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zh-CN" altLang="en-US" b="1" dirty="0"/>
              <a:t>         分析股神巴菲特的六大投资良策。</a:t>
            </a:r>
            <a:endParaRPr lang="en-US" altLang="zh-CN" b="1" dirty="0"/>
          </a:p>
          <a:p>
            <a:pPr>
              <a:buNone/>
            </a:pPr>
            <a:endParaRPr lang="en-US" altLang="zh-CN" sz="2800" dirty="0"/>
          </a:p>
          <a:p>
            <a:pPr>
              <a:buNone/>
            </a:pPr>
            <a:r>
              <a:rPr lang="zh-CN" altLang="en-US" b="1" dirty="0">
                <a:solidFill>
                  <a:srgbClr val="0000CC"/>
                </a:solidFill>
              </a:rPr>
              <a:t>  实训思考：</a:t>
            </a:r>
            <a:endParaRPr lang="en-US" altLang="zh-CN" b="1" dirty="0">
              <a:solidFill>
                <a:srgbClr val="0000CC"/>
              </a:solidFill>
            </a:endParaRPr>
          </a:p>
          <a:p>
            <a:pPr>
              <a:buNone/>
            </a:pPr>
            <a:r>
              <a:rPr lang="zh-CN" altLang="en-US" b="1" dirty="0"/>
              <a:t>         请分析巴菲特的证券投资策略及对你的启示。</a:t>
            </a:r>
          </a:p>
          <a:p>
            <a:pPr>
              <a:buNone/>
            </a:pPr>
            <a:endParaRPr lang="en-US" altLang="zh-CN" b="1" dirty="0">
              <a:solidFill>
                <a:srgbClr val="0000CC"/>
              </a:solidFill>
            </a:endParaRPr>
          </a:p>
          <a:p>
            <a:pPr>
              <a:buNone/>
            </a:pPr>
            <a:endParaRPr lang="en-US" altLang="zh-CN" b="1" dirty="0">
              <a:solidFill>
                <a:srgbClr val="0000CC"/>
              </a:solidFill>
            </a:endParaRPr>
          </a:p>
        </p:txBody>
      </p:sp>
    </p:spTree>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1"/>
          <p:cNvSpPr>
            <a:spLocks noGrp="1"/>
          </p:cNvSpPr>
          <p:nvPr>
            <p:ph type="title"/>
          </p:nvPr>
        </p:nvSpPr>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投资管理思政案例</a:t>
            </a:r>
          </a:p>
        </p:txBody>
      </p:sp>
      <p:sp>
        <p:nvSpPr>
          <p:cNvPr id="19458" name="灯片编号占位符 3"/>
          <p:cNvSpPr>
            <a:spLocks noGrp="1"/>
          </p:cNvSpPr>
          <p:nvPr>
            <p:ph type="sldNum" sz="quarter" idx="12"/>
          </p:nvPr>
        </p:nvSpPr>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15</a:t>
            </a:fld>
            <a:endParaRPr lang="en-US" altLang="zh-CN" sz="1200" dirty="0">
              <a:latin typeface="Arial Black" panose="020B0A04020102020204" pitchFamily="34" charset="0"/>
            </a:endParaRPr>
          </a:p>
        </p:txBody>
      </p:sp>
      <p:pic>
        <p:nvPicPr>
          <p:cNvPr id="19459" name="Picture 5" descr="qq2_050"/>
          <p:cNvPicPr>
            <a:picLocks noChangeAspect="1"/>
          </p:cNvPicPr>
          <p:nvPr/>
        </p:nvPicPr>
        <p:blipFill>
          <a:blip r:embed="rId2"/>
          <a:stretch>
            <a:fillRect/>
          </a:stretch>
        </p:blipFill>
        <p:spPr>
          <a:xfrm>
            <a:off x="7620000" y="5181600"/>
            <a:ext cx="1524000" cy="1676400"/>
          </a:xfrm>
          <a:prstGeom prst="rect">
            <a:avLst/>
          </a:prstGeom>
          <a:noFill/>
          <a:ln w="9525">
            <a:noFill/>
          </a:ln>
        </p:spPr>
      </p:pic>
      <p:sp>
        <p:nvSpPr>
          <p:cNvPr id="19460" name="内容占位符 2"/>
          <p:cNvSpPr>
            <a:spLocks noGrp="1"/>
          </p:cNvSpPr>
          <p:nvPr>
            <p:ph idx="1"/>
          </p:nvPr>
        </p:nvSpPr>
        <p:spPr>
          <a:xfrm>
            <a:off x="381000" y="1676400"/>
            <a:ext cx="8153400" cy="4191000"/>
          </a:xfrm>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lgn="l">
              <a:buNone/>
            </a:pPr>
            <a:r>
              <a:rPr lang="zh-CN" altLang="en-US" b="1" dirty="0"/>
              <a:t>         阅读案例资料——</a:t>
            </a:r>
            <a:r>
              <a:rPr lang="zh-CN" altLang="en-US" sz="3200" b="1" dirty="0"/>
              <a:t>小米智能工厂：创新智造，引领新能源汽车发展</a:t>
            </a:r>
          </a:p>
          <a:p>
            <a:pPr algn="l">
              <a:buNone/>
            </a:pPr>
            <a:endParaRPr lang="zh-CN" altLang="en-US" sz="3200" b="1" dirty="0"/>
          </a:p>
          <a:p>
            <a:pPr>
              <a:buNone/>
            </a:pPr>
            <a:r>
              <a:rPr lang="zh-CN" altLang="en-US" b="1" dirty="0">
                <a:solidFill>
                  <a:srgbClr val="0000CC"/>
                </a:solidFill>
              </a:rPr>
              <a:t>  实训思考：</a:t>
            </a:r>
            <a:endParaRPr lang="en-US" altLang="zh-CN" b="1" dirty="0">
              <a:solidFill>
                <a:srgbClr val="0000CC"/>
              </a:solidFill>
            </a:endParaRPr>
          </a:p>
          <a:p>
            <a:pPr>
              <a:buNone/>
            </a:pPr>
            <a:r>
              <a:rPr lang="zh-CN" altLang="en-US" b="1" dirty="0"/>
              <a:t>         请结合小米集团创建智能工厂的案例，探究企业若想实现投资成功，哪些关键因素起着至关重要的作用？</a:t>
            </a:r>
            <a:endParaRPr lang="zh-CN" altLang="en-US" b="1" dirty="0">
              <a:solidFill>
                <a:srgbClr val="0000CC"/>
              </a:solidFill>
            </a:endParaRPr>
          </a:p>
          <a:p>
            <a:pPr>
              <a:buNone/>
            </a:pPr>
            <a:endParaRPr lang="en-US" altLang="zh-CN" b="1" dirty="0">
              <a:solidFill>
                <a:srgbClr val="0000CC"/>
              </a:solidFill>
            </a:endParaRPr>
          </a:p>
        </p:txBody>
      </p:sp>
    </p:spTree>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标题 1"/>
          <p:cNvSpPr>
            <a:spLocks noGrp="1"/>
          </p:cNvSpPr>
          <p:nvPr>
            <p:ph type="title"/>
          </p:nvPr>
        </p:nvSpPr>
        <p:spPr>
          <a:ln/>
        </p:spPr>
        <p:txBody>
          <a:bodyPr vert="horz" wrap="square" lIns="91440" tIns="45720" rIns="91440" bIns="45720" anchor="ctr" anchorCtr="0"/>
          <a:lstStyle/>
          <a:p>
            <a:pPr algn="ctr"/>
            <a:r>
              <a:rPr lang="zh-CN" altLang="en-US" dirty="0"/>
              <a:t>实训安排</a:t>
            </a:r>
          </a:p>
        </p:txBody>
      </p:sp>
      <p:sp>
        <p:nvSpPr>
          <p:cNvPr id="7170" name="内容占位符 2"/>
          <p:cNvSpPr>
            <a:spLocks noGrp="1"/>
          </p:cNvSpPr>
          <p:nvPr>
            <p:ph idx="1"/>
          </p:nvPr>
        </p:nvSpPr>
        <p:spPr>
          <a:xfrm>
            <a:off x="1066800" y="1295400"/>
            <a:ext cx="6477000" cy="5030470"/>
          </a:xfrm>
          <a:ln/>
        </p:spPr>
        <p:txBody>
          <a:bodyPr vert="horz" wrap="square" lIns="91440" tIns="45720" rIns="91440" bIns="45720" anchor="t" anchorCtr="0"/>
          <a:lstStyle/>
          <a:p>
            <a:pPr>
              <a:lnSpc>
                <a:spcPct val="150000"/>
              </a:lnSpc>
              <a:buNone/>
            </a:pPr>
            <a:r>
              <a:rPr lang="zh-CN" altLang="en-US" b="1" dirty="0"/>
              <a:t>一 实训目的及要求</a:t>
            </a:r>
          </a:p>
          <a:p>
            <a:pPr>
              <a:lnSpc>
                <a:spcPct val="150000"/>
              </a:lnSpc>
              <a:buNone/>
            </a:pPr>
            <a:r>
              <a:rPr lang="zh-CN" altLang="en-US" b="1" dirty="0"/>
              <a:t>二 实训要点回顾</a:t>
            </a:r>
          </a:p>
          <a:p>
            <a:pPr>
              <a:lnSpc>
                <a:spcPct val="150000"/>
              </a:lnSpc>
              <a:buNone/>
            </a:pPr>
            <a:r>
              <a:rPr lang="zh-CN" altLang="en-US" b="1" dirty="0"/>
              <a:t>三 项目投资实训</a:t>
            </a:r>
          </a:p>
          <a:p>
            <a:pPr>
              <a:lnSpc>
                <a:spcPct val="150000"/>
              </a:lnSpc>
              <a:buNone/>
            </a:pPr>
            <a:r>
              <a:rPr lang="zh-CN" altLang="en-US" b="1" dirty="0"/>
              <a:t>四 证券投资实训</a:t>
            </a:r>
          </a:p>
          <a:p>
            <a:pPr>
              <a:lnSpc>
                <a:spcPct val="150000"/>
              </a:lnSpc>
              <a:buNone/>
            </a:pPr>
            <a:r>
              <a:rPr lang="zh-CN" altLang="en-US" b="1" dirty="0"/>
              <a:t>五 投资管理综合实训</a:t>
            </a:r>
          </a:p>
          <a:p>
            <a:pPr>
              <a:lnSpc>
                <a:spcPct val="150000"/>
              </a:lnSpc>
              <a:buNone/>
            </a:pPr>
            <a:r>
              <a:rPr lang="zh-CN" altLang="en-US" b="1" dirty="0"/>
              <a:t>六</a:t>
            </a:r>
            <a:r>
              <a:rPr lang="en-US" altLang="zh-CN" b="1" dirty="0"/>
              <a:t> </a:t>
            </a:r>
            <a:r>
              <a:rPr lang="zh-CN" altLang="en-US" b="1" dirty="0"/>
              <a:t>投资管理思政案例</a:t>
            </a:r>
            <a:endParaRPr lang="en-US" altLang="zh-CN" b="1" dirty="0"/>
          </a:p>
          <a:p>
            <a:pPr>
              <a:buNone/>
            </a:pPr>
            <a:endParaRPr lang="en-US" altLang="zh-CN" sz="2800" b="1" dirty="0"/>
          </a:p>
          <a:p>
            <a:pPr>
              <a:buNone/>
            </a:pPr>
            <a:endParaRPr lang="en-US" altLang="zh-CN" sz="2800" b="1" dirty="0"/>
          </a:p>
          <a:p>
            <a:pPr>
              <a:buNone/>
            </a:pPr>
            <a:endParaRPr lang="zh-CN" altLang="en-US" dirty="0"/>
          </a:p>
        </p:txBody>
      </p:sp>
      <p:sp>
        <p:nvSpPr>
          <p:cNvPr id="7171" name="灯片编号占位符 3"/>
          <p:cNvSpPr>
            <a:spLocks noGrp="1"/>
          </p:cNvSpPr>
          <p:nvPr>
            <p:ph type="sldNum" sz="quarter" idx="12"/>
          </p:nvPr>
        </p:nvSpPr>
        <p:spPr>
          <a:ln/>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2</a:t>
            </a:fld>
            <a:endParaRPr lang="en-US" altLang="zh-CN" sz="1200" dirty="0">
              <a:latin typeface="Arial Black" panose="020B0A04020102020204" pitchFamily="34" charset="0"/>
            </a:endParaRPr>
          </a:p>
        </p:txBody>
      </p:sp>
      <p:pic>
        <p:nvPicPr>
          <p:cNvPr id="7172" name="图片 1"/>
          <p:cNvPicPr>
            <a:picLocks noChangeAspect="1"/>
          </p:cNvPicPr>
          <p:nvPr/>
        </p:nvPicPr>
        <p:blipFill>
          <a:blip r:embed="rId2"/>
          <a:stretch>
            <a:fillRect/>
          </a:stretch>
        </p:blipFill>
        <p:spPr>
          <a:xfrm>
            <a:off x="7543800" y="5105400"/>
            <a:ext cx="1563688" cy="1735138"/>
          </a:xfrm>
          <a:prstGeom prst="rect">
            <a:avLst/>
          </a:prstGeom>
          <a:noFill/>
          <a:ln w="9525">
            <a:noFill/>
          </a:ln>
        </p:spPr>
      </p:pic>
    </p:spTree>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标题 1"/>
          <p:cNvSpPr>
            <a:spLocks noGrp="1"/>
          </p:cNvSpPr>
          <p:nvPr>
            <p:ph type="title"/>
          </p:nvPr>
        </p:nvSpPr>
        <p:spPr>
          <a:ln/>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实训目的及要求</a:t>
            </a:r>
          </a:p>
        </p:txBody>
      </p:sp>
      <p:sp>
        <p:nvSpPr>
          <p:cNvPr id="3" name="内容占位符 2"/>
          <p:cNvSpPr>
            <a:spLocks noGrp="1"/>
          </p:cNvSpPr>
          <p:nvPr>
            <p:ph idx="1"/>
          </p:nvPr>
        </p:nvSpPr>
        <p:spPr>
          <a:xfrm>
            <a:off x="457200" y="1600200"/>
            <a:ext cx="7924800" cy="4343400"/>
          </a:xfrm>
          <a:ln/>
        </p:spPr>
        <p:txBody>
          <a:bodyPr vert="horz" wrap="square" lIns="91440" tIns="45720" rIns="91440" bIns="45720" anchor="t" anchorCtr="0"/>
          <a:lstStyle/>
          <a:p>
            <a:pPr>
              <a:buNone/>
            </a:pPr>
            <a:r>
              <a:rPr lang="zh-CN" altLang="en-US" b="1" dirty="0">
                <a:solidFill>
                  <a:srgbClr val="FF0000"/>
                </a:solidFill>
              </a:rPr>
              <a:t>（一）实训目的</a:t>
            </a:r>
            <a:endParaRPr lang="zh-CN" altLang="en-US" dirty="0">
              <a:solidFill>
                <a:srgbClr val="FF0000"/>
              </a:solidFill>
            </a:endParaRPr>
          </a:p>
          <a:p>
            <a:pPr>
              <a:buNone/>
            </a:pPr>
            <a:r>
              <a:rPr lang="en-US" altLang="zh-CN" sz="2800" dirty="0"/>
              <a:t>            </a:t>
            </a:r>
            <a:r>
              <a:rPr lang="zh-CN" altLang="en-US" sz="2800" b="1" dirty="0"/>
              <a:t>通过本项目实训，使学生掌握项目投资的现金流量、项目投资决策的财务评价指标的含义及计算，熟悉项目投资的投资决策分析，熟悉证券投资的财务评价指标的含义、计算与分析。</a:t>
            </a:r>
          </a:p>
          <a:p>
            <a:pPr>
              <a:buNone/>
            </a:pPr>
            <a:endParaRPr lang="zh-CN" altLang="en-US" sz="2800" b="1" dirty="0"/>
          </a:p>
        </p:txBody>
      </p:sp>
      <p:sp>
        <p:nvSpPr>
          <p:cNvPr id="8195" name="灯片编号占位符 3"/>
          <p:cNvSpPr>
            <a:spLocks noGrp="1"/>
          </p:cNvSpPr>
          <p:nvPr>
            <p:ph type="sldNum" sz="quarter" idx="12"/>
          </p:nvPr>
        </p:nvSpPr>
        <p:spPr>
          <a:ln/>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3</a:t>
            </a:fld>
            <a:endParaRPr lang="en-US" altLang="zh-CN" sz="1200" dirty="0">
              <a:latin typeface="Arial Black" panose="020B0A04020102020204" pitchFamily="34" charset="0"/>
            </a:endParaRPr>
          </a:p>
        </p:txBody>
      </p:sp>
      <p:pic>
        <p:nvPicPr>
          <p:cNvPr id="8196" name="Picture 5" descr="qq2_050"/>
          <p:cNvPicPr>
            <a:picLocks noChangeAspect="1"/>
          </p:cNvPicPr>
          <p:nvPr/>
        </p:nvPicPr>
        <p:blipFill>
          <a:blip r:embed="rId2"/>
          <a:stretch>
            <a:fillRect/>
          </a:stretch>
        </p:blipFill>
        <p:spPr>
          <a:xfrm>
            <a:off x="7339013" y="4648200"/>
            <a:ext cx="1985962" cy="1973263"/>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charRg st="8" end="102"/>
                                            </p:txEl>
                                          </p:spTgt>
                                        </p:tgtEl>
                                        <p:attrNameLst>
                                          <p:attrName>style.visibility</p:attrName>
                                        </p:attrNameLst>
                                      </p:cBhvr>
                                      <p:to>
                                        <p:strVal val="visible"/>
                                      </p:to>
                                    </p:set>
                                    <p:animEffect transition="in" filter="wipe(left)">
                                      <p:cBhvr>
                                        <p:cTn id="12" dur="500"/>
                                        <p:tgtEl>
                                          <p:spTgt spid="3">
                                            <p:txEl>
                                              <p:charRg st="8" end="10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标题 1"/>
          <p:cNvSpPr>
            <a:spLocks noGrp="1"/>
          </p:cNvSpPr>
          <p:nvPr>
            <p:ph type="title"/>
          </p:nvPr>
        </p:nvSpPr>
        <p:spPr>
          <a:ln/>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实训目的及要求</a:t>
            </a:r>
          </a:p>
        </p:txBody>
      </p:sp>
      <p:sp>
        <p:nvSpPr>
          <p:cNvPr id="3" name="内容占位符 2"/>
          <p:cNvSpPr>
            <a:spLocks noGrp="1"/>
          </p:cNvSpPr>
          <p:nvPr>
            <p:ph idx="1"/>
          </p:nvPr>
        </p:nvSpPr>
        <p:spPr>
          <a:xfrm>
            <a:off x="533400" y="1981200"/>
            <a:ext cx="7924800" cy="3276600"/>
          </a:xfrm>
          <a:ln/>
        </p:spPr>
        <p:txBody>
          <a:bodyPr vert="horz" wrap="square" lIns="91440" tIns="45720" rIns="91440" bIns="45720" anchor="t" anchorCtr="0"/>
          <a:lstStyle/>
          <a:p>
            <a:pPr>
              <a:buNone/>
            </a:pPr>
            <a:r>
              <a:rPr lang="zh-CN" altLang="en-US" b="1" dirty="0">
                <a:solidFill>
                  <a:srgbClr val="FF0000"/>
                </a:solidFill>
              </a:rPr>
              <a:t>（二）实训要求</a:t>
            </a:r>
            <a:endParaRPr lang="zh-CN" altLang="en-US" dirty="0">
              <a:solidFill>
                <a:srgbClr val="FF0000"/>
              </a:solidFill>
            </a:endParaRPr>
          </a:p>
          <a:p>
            <a:pPr>
              <a:buNone/>
            </a:pPr>
            <a:r>
              <a:rPr lang="en-US" altLang="zh-CN" sz="2800" dirty="0"/>
              <a:t>            </a:t>
            </a:r>
            <a:r>
              <a:rPr lang="zh-CN" altLang="en-US" sz="2800" b="1" dirty="0"/>
              <a:t>引导学生通过项目投资案例分析，引导学生对项目投资的现金流量及项目投资决策的财务评价指标进行计算和分析，能够进行初步的项目投资决策；通过证券投资案例分析，引导学生对证券投资的相关财务评价指标进行计算和分析，能够进行初步的证券投资决策。</a:t>
            </a:r>
          </a:p>
          <a:p>
            <a:pPr>
              <a:buNone/>
            </a:pPr>
            <a:endParaRPr lang="zh-CN" altLang="en-US" sz="2800" b="1" dirty="0"/>
          </a:p>
          <a:p>
            <a:pPr>
              <a:buNone/>
            </a:pPr>
            <a:endParaRPr lang="zh-CN" altLang="en-US" sz="2800" b="1" dirty="0"/>
          </a:p>
        </p:txBody>
      </p:sp>
      <p:sp>
        <p:nvSpPr>
          <p:cNvPr id="9219" name="灯片编号占位符 3"/>
          <p:cNvSpPr>
            <a:spLocks noGrp="1"/>
          </p:cNvSpPr>
          <p:nvPr>
            <p:ph type="sldNum" sz="quarter" idx="12"/>
          </p:nvPr>
        </p:nvSpPr>
        <p:spPr>
          <a:ln/>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4</a:t>
            </a:fld>
            <a:endParaRPr lang="en-US" altLang="zh-CN" sz="1200" dirty="0">
              <a:latin typeface="Arial Black" panose="020B0A04020102020204" pitchFamily="34" charset="0"/>
            </a:endParaRPr>
          </a:p>
        </p:txBody>
      </p:sp>
      <p:pic>
        <p:nvPicPr>
          <p:cNvPr id="9220" name="Picture 5" descr="qq2_050"/>
          <p:cNvPicPr>
            <a:picLocks noChangeAspect="1"/>
          </p:cNvPicPr>
          <p:nvPr/>
        </p:nvPicPr>
        <p:blipFill>
          <a:blip r:embed="rId2"/>
          <a:stretch>
            <a:fillRect/>
          </a:stretch>
        </p:blipFill>
        <p:spPr>
          <a:xfrm>
            <a:off x="7158038" y="4572000"/>
            <a:ext cx="1985962" cy="1973263"/>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ln/>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实训目的及要求</a:t>
            </a:r>
          </a:p>
        </p:txBody>
      </p:sp>
      <p:sp>
        <p:nvSpPr>
          <p:cNvPr id="3" name="内容占位符 2"/>
          <p:cNvSpPr>
            <a:spLocks noGrp="1"/>
          </p:cNvSpPr>
          <p:nvPr>
            <p:ph idx="1"/>
          </p:nvPr>
        </p:nvSpPr>
        <p:spPr>
          <a:xfrm>
            <a:off x="501650" y="1576388"/>
            <a:ext cx="7924800" cy="3276600"/>
          </a:xfrm>
          <a:ln/>
        </p:spPr>
        <p:txBody>
          <a:bodyPr vert="horz" wrap="square" lIns="91440" tIns="45720" rIns="91440" bIns="45720" anchor="t" anchorCtr="0"/>
          <a:lstStyle/>
          <a:p>
            <a:pPr>
              <a:buNone/>
            </a:pPr>
            <a:r>
              <a:rPr lang="zh-CN" altLang="en-US" b="1" dirty="0">
                <a:solidFill>
                  <a:srgbClr val="FF0000"/>
                </a:solidFill>
              </a:rPr>
              <a:t>（三）实训要求与职业能力目标</a:t>
            </a:r>
          </a:p>
          <a:p>
            <a:pPr>
              <a:buNone/>
            </a:pPr>
            <a:r>
              <a:rPr lang="en-US" altLang="zh-CN" sz="2800" dirty="0"/>
              <a:t>            </a:t>
            </a:r>
            <a:endParaRPr lang="zh-CN" altLang="en-US" sz="2800" b="1" dirty="0"/>
          </a:p>
          <a:p>
            <a:pPr>
              <a:buNone/>
            </a:pPr>
            <a:endParaRPr lang="zh-CN" altLang="en-US" sz="2800" b="1" dirty="0"/>
          </a:p>
        </p:txBody>
      </p:sp>
      <p:sp>
        <p:nvSpPr>
          <p:cNvPr id="10243" name="灯片编号占位符 3"/>
          <p:cNvSpPr>
            <a:spLocks noGrp="1"/>
          </p:cNvSpPr>
          <p:nvPr>
            <p:ph type="sldNum" sz="quarter" idx="12"/>
          </p:nvPr>
        </p:nvSpPr>
        <p:spPr>
          <a:ln/>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5</a:t>
            </a:fld>
            <a:endParaRPr lang="en-US" altLang="zh-CN" sz="1200" dirty="0">
              <a:latin typeface="Arial Black" panose="020B0A04020102020204" pitchFamily="34" charset="0"/>
            </a:endParaRPr>
          </a:p>
        </p:txBody>
      </p:sp>
      <p:pic>
        <p:nvPicPr>
          <p:cNvPr id="10244" name="Picture 5" descr="qq2_050"/>
          <p:cNvPicPr>
            <a:picLocks noChangeAspect="1"/>
          </p:cNvPicPr>
          <p:nvPr/>
        </p:nvPicPr>
        <p:blipFill>
          <a:blip r:embed="rId2"/>
          <a:stretch>
            <a:fillRect/>
          </a:stretch>
        </p:blipFill>
        <p:spPr>
          <a:xfrm>
            <a:off x="7158038" y="4572000"/>
            <a:ext cx="1985962" cy="1973263"/>
          </a:xfrm>
          <a:prstGeom prst="rect">
            <a:avLst/>
          </a:prstGeom>
          <a:noFill/>
          <a:ln w="9525">
            <a:noFill/>
          </a:ln>
        </p:spPr>
      </p:pic>
      <p:pic>
        <p:nvPicPr>
          <p:cNvPr id="10245" name="图片 1"/>
          <p:cNvPicPr>
            <a:picLocks noChangeAspect="1"/>
          </p:cNvPicPr>
          <p:nvPr/>
        </p:nvPicPr>
        <p:blipFill>
          <a:blip r:embed="rId3"/>
          <a:stretch>
            <a:fillRect/>
          </a:stretch>
        </p:blipFill>
        <p:spPr>
          <a:xfrm>
            <a:off x="828675" y="2462213"/>
            <a:ext cx="6988175" cy="2840037"/>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charRg st="0" end="8"/>
                                            </p:txEl>
                                          </p:spTgt>
                                        </p:tgtEl>
                                        <p:attrNameLst>
                                          <p:attrName>style.visibility</p:attrName>
                                        </p:attrNameLst>
                                      </p:cBhvr>
                                      <p:to>
                                        <p:strVal val="visible"/>
                                      </p:to>
                                    </p:set>
                                    <p:animEffect transition="in" filter="wipe(left)">
                                      <p:cBhvr>
                                        <p:cTn id="7" dur="500"/>
                                        <p:tgtEl>
                                          <p:spTgt spid="3">
                                            <p:txEl>
                                              <p:charRg st="0"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标题 1"/>
          <p:cNvSpPr>
            <a:spLocks noGrp="1"/>
          </p:cNvSpPr>
          <p:nvPr>
            <p:ph type="title"/>
          </p:nvPr>
        </p:nvSpPr>
        <p:spPr>
          <a:ln/>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实训要点回顾</a:t>
            </a:r>
          </a:p>
        </p:txBody>
      </p:sp>
      <p:sp>
        <p:nvSpPr>
          <p:cNvPr id="3" name="内容占位符 2"/>
          <p:cNvSpPr>
            <a:spLocks noGrp="1"/>
          </p:cNvSpPr>
          <p:nvPr>
            <p:ph idx="1"/>
          </p:nvPr>
        </p:nvSpPr>
        <p:spPr>
          <a:xfrm>
            <a:off x="381000" y="1447800"/>
            <a:ext cx="8305800" cy="4572000"/>
          </a:xfrm>
          <a:ln/>
        </p:spPr>
        <p:txBody>
          <a:bodyPr vert="horz" wrap="square" lIns="91440" tIns="45720" rIns="91440" bIns="45720" anchor="t" anchorCtr="0"/>
          <a:lstStyle/>
          <a:p>
            <a:pPr>
              <a:lnSpc>
                <a:spcPts val="4200"/>
              </a:lnSpc>
              <a:buNone/>
            </a:pPr>
            <a:r>
              <a:rPr lang="en-US" altLang="zh-CN" sz="3600" b="1" dirty="0">
                <a:solidFill>
                  <a:srgbClr val="0000CC"/>
                </a:solidFill>
              </a:rPr>
              <a:t>1. </a:t>
            </a:r>
            <a:r>
              <a:rPr lang="zh-CN" altLang="en-US" sz="3600" b="1" dirty="0">
                <a:solidFill>
                  <a:srgbClr val="0000CC"/>
                </a:solidFill>
              </a:rPr>
              <a:t>项目投资现金流动含义、构成及计算</a:t>
            </a:r>
            <a:endParaRPr lang="en-US" altLang="zh-CN" sz="3600" b="1" dirty="0">
              <a:solidFill>
                <a:srgbClr val="0000CC"/>
              </a:solidFill>
            </a:endParaRPr>
          </a:p>
          <a:p>
            <a:pPr>
              <a:lnSpc>
                <a:spcPts val="4200"/>
              </a:lnSpc>
              <a:buNone/>
            </a:pPr>
            <a:r>
              <a:rPr lang="en-US" altLang="zh-CN" sz="3600" b="1" dirty="0">
                <a:solidFill>
                  <a:srgbClr val="0000CC"/>
                </a:solidFill>
              </a:rPr>
              <a:t>2. </a:t>
            </a:r>
            <a:r>
              <a:rPr lang="zh-CN" altLang="en-US" sz="3600" b="1" dirty="0">
                <a:solidFill>
                  <a:srgbClr val="0000CC"/>
                </a:solidFill>
              </a:rPr>
              <a:t>项目投资财务评价指标</a:t>
            </a:r>
            <a:endParaRPr lang="en-US" altLang="zh-CN" sz="3600" b="1" dirty="0">
              <a:solidFill>
                <a:srgbClr val="0000CC"/>
              </a:solidFill>
            </a:endParaRPr>
          </a:p>
          <a:p>
            <a:pPr>
              <a:lnSpc>
                <a:spcPts val="4200"/>
              </a:lnSpc>
              <a:buFont typeface="Wingdings" panose="05000000000000000000" pitchFamily="2" charset="2"/>
              <a:buChar char="Ø"/>
            </a:pPr>
            <a:r>
              <a:rPr lang="zh-CN" altLang="en-US" sz="2800" b="1" dirty="0"/>
              <a:t>静态评价指标</a:t>
            </a:r>
            <a:endParaRPr lang="en-US" altLang="zh-CN" sz="2800" b="1" dirty="0"/>
          </a:p>
          <a:p>
            <a:pPr>
              <a:lnSpc>
                <a:spcPts val="4200"/>
              </a:lnSpc>
              <a:buFont typeface="Wingdings" panose="05000000000000000000" pitchFamily="2" charset="2"/>
              <a:buChar char="Ø"/>
            </a:pPr>
            <a:r>
              <a:rPr lang="zh-CN" altLang="en-US" sz="2800" b="1" dirty="0"/>
              <a:t>动态评价指标</a:t>
            </a:r>
            <a:endParaRPr lang="en-US" altLang="zh-CN" sz="2800" b="1" dirty="0"/>
          </a:p>
          <a:p>
            <a:pPr>
              <a:lnSpc>
                <a:spcPts val="4200"/>
              </a:lnSpc>
              <a:buNone/>
            </a:pPr>
            <a:r>
              <a:rPr lang="en-US" altLang="zh-CN" sz="3600" b="1" dirty="0">
                <a:solidFill>
                  <a:srgbClr val="0000CC"/>
                </a:solidFill>
              </a:rPr>
              <a:t>3. </a:t>
            </a:r>
            <a:r>
              <a:rPr lang="zh-CN" altLang="en-US" sz="3600" b="1" dirty="0">
                <a:solidFill>
                  <a:srgbClr val="0000CC"/>
                </a:solidFill>
              </a:rPr>
              <a:t>项目投资决策</a:t>
            </a:r>
          </a:p>
          <a:p>
            <a:pPr>
              <a:lnSpc>
                <a:spcPts val="4200"/>
              </a:lnSpc>
              <a:buNone/>
            </a:pPr>
            <a:r>
              <a:rPr lang="en-US" altLang="zh-CN" sz="3600" b="1" dirty="0">
                <a:solidFill>
                  <a:srgbClr val="0000CC"/>
                </a:solidFill>
              </a:rPr>
              <a:t>4. </a:t>
            </a:r>
            <a:r>
              <a:rPr lang="zh-CN" altLang="en-US" sz="3600" b="1" dirty="0">
                <a:solidFill>
                  <a:srgbClr val="0000CC"/>
                </a:solidFill>
              </a:rPr>
              <a:t>证券投资财务评价指标</a:t>
            </a:r>
          </a:p>
          <a:p>
            <a:pPr>
              <a:lnSpc>
                <a:spcPts val="4000"/>
              </a:lnSpc>
              <a:buNone/>
            </a:pPr>
            <a:endParaRPr lang="en-US" altLang="zh-CN" sz="3600" b="1" dirty="0">
              <a:solidFill>
                <a:srgbClr val="0000CC"/>
              </a:solidFill>
            </a:endParaRPr>
          </a:p>
          <a:p>
            <a:pPr>
              <a:lnSpc>
                <a:spcPts val="4000"/>
              </a:lnSpc>
              <a:buNone/>
            </a:pPr>
            <a:endParaRPr lang="en-US" altLang="zh-CN" sz="3600" b="1" dirty="0">
              <a:solidFill>
                <a:srgbClr val="0000CC"/>
              </a:solidFill>
            </a:endParaRPr>
          </a:p>
          <a:p>
            <a:pPr>
              <a:lnSpc>
                <a:spcPts val="4000"/>
              </a:lnSpc>
              <a:buNone/>
            </a:pPr>
            <a:endParaRPr lang="en-US" altLang="zh-CN" sz="3600" b="1" dirty="0">
              <a:solidFill>
                <a:srgbClr val="0000CC"/>
              </a:solidFill>
            </a:endParaRPr>
          </a:p>
          <a:p>
            <a:pPr>
              <a:lnSpc>
                <a:spcPts val="4000"/>
              </a:lnSpc>
              <a:buNone/>
            </a:pPr>
            <a:endParaRPr lang="zh-CN" altLang="en-US" sz="2800" b="1" dirty="0"/>
          </a:p>
        </p:txBody>
      </p:sp>
      <p:sp>
        <p:nvSpPr>
          <p:cNvPr id="11267" name="灯片编号占位符 3"/>
          <p:cNvSpPr>
            <a:spLocks noGrp="1"/>
          </p:cNvSpPr>
          <p:nvPr>
            <p:ph type="sldNum" sz="quarter" idx="12"/>
          </p:nvPr>
        </p:nvSpPr>
        <p:spPr>
          <a:ln/>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6</a:t>
            </a:fld>
            <a:endParaRPr lang="en-US" altLang="zh-CN" sz="1200" dirty="0">
              <a:latin typeface="Arial Black" panose="020B0A04020102020204" pitchFamily="34" charset="0"/>
            </a:endParaRPr>
          </a:p>
        </p:txBody>
      </p:sp>
      <p:pic>
        <p:nvPicPr>
          <p:cNvPr id="11268" name="Picture 5" descr="qq2_050"/>
          <p:cNvPicPr>
            <a:picLocks noChangeAspect="1"/>
          </p:cNvPicPr>
          <p:nvPr/>
        </p:nvPicPr>
        <p:blipFill>
          <a:blip r:embed="rId2"/>
          <a:stretch>
            <a:fillRect/>
          </a:stretch>
        </p:blipFill>
        <p:spPr>
          <a:xfrm>
            <a:off x="7158038" y="4572000"/>
            <a:ext cx="1985962" cy="1973263"/>
          </a:xfrm>
          <a:prstGeom prst="rect">
            <a:avLst/>
          </a:prstGeom>
          <a:noFill/>
          <a:ln w="9525">
            <a:noFill/>
          </a:ln>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charRg st="46" end="59"/>
                                            </p:txEl>
                                          </p:spTgt>
                                        </p:tgtEl>
                                        <p:attrNameLst>
                                          <p:attrName>style.visibility</p:attrName>
                                        </p:attrNameLst>
                                      </p:cBhvr>
                                      <p:to>
                                        <p:strVal val="visible"/>
                                      </p:to>
                                    </p:set>
                                    <p:animEffect transition="in" filter="wipe(left)">
                                      <p:cBhvr>
                                        <p:cTn id="27" dur="500"/>
                                        <p:tgtEl>
                                          <p:spTgt spid="3">
                                            <p:txEl>
                                              <p:charRg st="46" end="5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标题 1"/>
          <p:cNvSpPr>
            <a:spLocks noGrp="1"/>
          </p:cNvSpPr>
          <p:nvPr>
            <p:ph type="title"/>
          </p:nvPr>
        </p:nvSpPr>
        <p:spPr>
          <a:ln/>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项目投资实训一</a:t>
            </a:r>
          </a:p>
        </p:txBody>
      </p:sp>
      <p:sp>
        <p:nvSpPr>
          <p:cNvPr id="12290" name="灯片编号占位符 3"/>
          <p:cNvSpPr>
            <a:spLocks noGrp="1"/>
          </p:cNvSpPr>
          <p:nvPr>
            <p:ph type="sldNum" sz="quarter" idx="12"/>
          </p:nvPr>
        </p:nvSpPr>
        <p:spPr>
          <a:ln/>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7</a:t>
            </a:fld>
            <a:endParaRPr lang="en-US" altLang="zh-CN" sz="1200" dirty="0">
              <a:latin typeface="Arial Black" panose="020B0A04020102020204" pitchFamily="34" charset="0"/>
            </a:endParaRPr>
          </a:p>
        </p:txBody>
      </p:sp>
      <p:pic>
        <p:nvPicPr>
          <p:cNvPr id="12291" name="Picture 5" descr="qq2_050"/>
          <p:cNvPicPr>
            <a:picLocks noChangeAspect="1"/>
          </p:cNvPicPr>
          <p:nvPr/>
        </p:nvPicPr>
        <p:blipFill>
          <a:blip r:embed="rId2"/>
          <a:stretch>
            <a:fillRect/>
          </a:stretch>
        </p:blipFill>
        <p:spPr>
          <a:xfrm>
            <a:off x="7620000" y="5181600"/>
            <a:ext cx="1524000" cy="1676400"/>
          </a:xfrm>
          <a:prstGeom prst="rect">
            <a:avLst/>
          </a:prstGeom>
          <a:noFill/>
          <a:ln w="9525">
            <a:noFill/>
          </a:ln>
        </p:spPr>
      </p:pic>
      <p:sp>
        <p:nvSpPr>
          <p:cNvPr id="12292" name="内容占位符 2"/>
          <p:cNvSpPr>
            <a:spLocks noGrp="1"/>
          </p:cNvSpPr>
          <p:nvPr>
            <p:ph idx="1"/>
          </p:nvPr>
        </p:nvSpPr>
        <p:spPr>
          <a:xfrm>
            <a:off x="304800" y="1676400"/>
            <a:ext cx="8153400" cy="3962400"/>
          </a:xfrm>
          <a:ln/>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zh-CN" altLang="en-US" b="1" dirty="0"/>
              <a:t>         辅助宇达公司编制现金流量表。</a:t>
            </a:r>
            <a:endParaRPr lang="en-US" altLang="zh-CN" b="1" dirty="0"/>
          </a:p>
          <a:p>
            <a:pPr>
              <a:buNone/>
            </a:pPr>
            <a:endParaRPr lang="en-US" altLang="zh-CN" sz="2800" b="1" dirty="0"/>
          </a:p>
          <a:p>
            <a:pPr>
              <a:buNone/>
            </a:pPr>
            <a:r>
              <a:rPr lang="zh-CN" altLang="en-US" b="1" dirty="0">
                <a:solidFill>
                  <a:srgbClr val="0000CC"/>
                </a:solidFill>
              </a:rPr>
              <a:t>  实训思考：</a:t>
            </a:r>
            <a:endParaRPr lang="en-US" altLang="zh-CN" b="1" dirty="0">
              <a:solidFill>
                <a:srgbClr val="0000CC"/>
              </a:solidFill>
            </a:endParaRPr>
          </a:p>
          <a:p>
            <a:pPr>
              <a:buNone/>
            </a:pPr>
            <a:r>
              <a:rPr lang="zh-CN" altLang="en-US" b="1" dirty="0">
                <a:solidFill>
                  <a:srgbClr val="0000CC"/>
                </a:solidFill>
              </a:rPr>
              <a:t>         </a:t>
            </a:r>
            <a:r>
              <a:rPr lang="zh-CN" altLang="en-US" b="1" dirty="0"/>
              <a:t>不同投资周期现金流量的计算。</a:t>
            </a:r>
            <a:endParaRPr lang="en-US" altLang="zh-CN" b="1" dirty="0"/>
          </a:p>
          <a:p>
            <a:pPr>
              <a:buNone/>
            </a:pPr>
            <a:endParaRPr lang="en-US" altLang="zh-CN" b="1" dirty="0">
              <a:solidFill>
                <a:srgbClr val="0000CC"/>
              </a:solidFill>
            </a:endParaRPr>
          </a:p>
          <a:p>
            <a:pPr>
              <a:buNone/>
            </a:pPr>
            <a:endParaRPr lang="en-US" altLang="zh-CN" b="1" dirty="0">
              <a:solidFill>
                <a:srgbClr val="0000CC"/>
              </a:solidFill>
            </a:endParaRPr>
          </a:p>
        </p:txBody>
      </p:sp>
    </p:spTree>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标题 1"/>
          <p:cNvSpPr>
            <a:spLocks noGrp="1"/>
          </p:cNvSpPr>
          <p:nvPr>
            <p:ph type="title"/>
          </p:nvPr>
        </p:nvSpPr>
        <p:spPr>
          <a:ln/>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项目投资实训二</a:t>
            </a:r>
          </a:p>
        </p:txBody>
      </p:sp>
      <p:sp>
        <p:nvSpPr>
          <p:cNvPr id="13314" name="灯片编号占位符 3"/>
          <p:cNvSpPr>
            <a:spLocks noGrp="1"/>
          </p:cNvSpPr>
          <p:nvPr>
            <p:ph type="sldNum" sz="quarter" idx="12"/>
          </p:nvPr>
        </p:nvSpPr>
        <p:spPr>
          <a:ln/>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8</a:t>
            </a:fld>
            <a:endParaRPr lang="en-US" altLang="zh-CN" sz="1200" dirty="0">
              <a:latin typeface="Arial Black" panose="020B0A04020102020204" pitchFamily="34" charset="0"/>
            </a:endParaRPr>
          </a:p>
        </p:txBody>
      </p:sp>
      <p:pic>
        <p:nvPicPr>
          <p:cNvPr id="13315" name="Picture 5" descr="qq2_050"/>
          <p:cNvPicPr>
            <a:picLocks noChangeAspect="1"/>
          </p:cNvPicPr>
          <p:nvPr/>
        </p:nvPicPr>
        <p:blipFill>
          <a:blip r:embed="rId2"/>
          <a:stretch>
            <a:fillRect/>
          </a:stretch>
        </p:blipFill>
        <p:spPr>
          <a:xfrm>
            <a:off x="7620000" y="5181600"/>
            <a:ext cx="1524000" cy="1676400"/>
          </a:xfrm>
          <a:prstGeom prst="rect">
            <a:avLst/>
          </a:prstGeom>
          <a:noFill/>
          <a:ln w="9525">
            <a:noFill/>
          </a:ln>
        </p:spPr>
      </p:pic>
      <p:sp>
        <p:nvSpPr>
          <p:cNvPr id="13316" name="内容占位符 2"/>
          <p:cNvSpPr>
            <a:spLocks noGrp="1"/>
          </p:cNvSpPr>
          <p:nvPr>
            <p:ph idx="1"/>
          </p:nvPr>
        </p:nvSpPr>
        <p:spPr>
          <a:xfrm>
            <a:off x="304800" y="1676400"/>
            <a:ext cx="8153400" cy="3962400"/>
          </a:xfrm>
          <a:ln/>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zh-CN" altLang="en-US" b="1" dirty="0"/>
              <a:t>         辅助蓝图手机制造厂进行投资决策。</a:t>
            </a:r>
            <a:endParaRPr lang="en-US" altLang="zh-CN" b="1" dirty="0"/>
          </a:p>
          <a:p>
            <a:pPr>
              <a:buNone/>
            </a:pPr>
            <a:endParaRPr lang="en-US" altLang="zh-CN" sz="2800" b="1" dirty="0"/>
          </a:p>
          <a:p>
            <a:pPr>
              <a:buNone/>
            </a:pPr>
            <a:r>
              <a:rPr lang="zh-CN" altLang="en-US" b="1" dirty="0">
                <a:solidFill>
                  <a:srgbClr val="0000CC"/>
                </a:solidFill>
              </a:rPr>
              <a:t>  实训思考：</a:t>
            </a:r>
            <a:endParaRPr lang="en-US" altLang="zh-CN" b="1" dirty="0">
              <a:solidFill>
                <a:srgbClr val="0000CC"/>
              </a:solidFill>
            </a:endParaRPr>
          </a:p>
          <a:p>
            <a:pPr>
              <a:buNone/>
            </a:pPr>
            <a:r>
              <a:rPr lang="zh-CN" altLang="en-US" b="1" dirty="0">
                <a:solidFill>
                  <a:srgbClr val="0000CC"/>
                </a:solidFill>
              </a:rPr>
              <a:t>         </a:t>
            </a:r>
            <a:r>
              <a:rPr lang="zh-CN" altLang="en-US" b="1" dirty="0"/>
              <a:t>各类投资决策指标的计算与运用。</a:t>
            </a:r>
            <a:endParaRPr lang="en-US" altLang="zh-CN" b="1" dirty="0"/>
          </a:p>
          <a:p>
            <a:pPr>
              <a:buNone/>
            </a:pPr>
            <a:endParaRPr lang="en-US" altLang="zh-CN" b="1" dirty="0">
              <a:solidFill>
                <a:srgbClr val="0000CC"/>
              </a:solidFill>
            </a:endParaRPr>
          </a:p>
          <a:p>
            <a:pPr>
              <a:buNone/>
            </a:pPr>
            <a:endParaRPr lang="en-US" altLang="zh-CN" b="1" dirty="0">
              <a:solidFill>
                <a:srgbClr val="0000CC"/>
              </a:solidFill>
            </a:endParaRPr>
          </a:p>
        </p:txBody>
      </p:sp>
    </p:spTree>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标题 1"/>
          <p:cNvSpPr>
            <a:spLocks noGrp="1"/>
          </p:cNvSpPr>
          <p:nvPr>
            <p:ph type="title"/>
          </p:nvPr>
        </p:nvSpPr>
        <p:spPr>
          <a:ln/>
        </p:spPr>
        <p:txBody>
          <a:bodyPr vert="horz" wrap="square" lIns="91440" tIns="45720" rIns="91440" bIns="45720" anchor="ctr" anchorCtr="0"/>
          <a:lstStyle/>
          <a:p>
            <a:pPr algn="ctr"/>
            <a:r>
              <a:rPr lang="zh-CN" altLang="en-US" b="1" dirty="0">
                <a:solidFill>
                  <a:srgbClr val="FFFF00"/>
                </a:solidFill>
                <a:latin typeface="华文中宋" panose="02010600040101010101" pitchFamily="2" charset="-122"/>
                <a:ea typeface="华文中宋" panose="02010600040101010101" pitchFamily="2" charset="-122"/>
              </a:rPr>
              <a:t>项目投资实训三</a:t>
            </a:r>
          </a:p>
        </p:txBody>
      </p:sp>
      <p:sp>
        <p:nvSpPr>
          <p:cNvPr id="14338" name="灯片编号占位符 3"/>
          <p:cNvSpPr>
            <a:spLocks noGrp="1"/>
          </p:cNvSpPr>
          <p:nvPr>
            <p:ph type="sldNum" sz="quarter" idx="12"/>
          </p:nvPr>
        </p:nvSpPr>
        <p:spPr>
          <a:ln/>
        </p:spPr>
        <p:txBody>
          <a:bodyPr wrap="square" lIns="91440" tIns="45720" rIns="91440" bIns="45720" anchor="b" anchorCtr="0"/>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en-US" altLang="zh-CN" sz="1200" dirty="0">
                <a:latin typeface="Arial Black" panose="020B0A04020102020204" pitchFamily="34" charset="0"/>
              </a:rPr>
              <a:t>9</a:t>
            </a:fld>
            <a:endParaRPr lang="en-US" altLang="zh-CN" sz="1200" dirty="0">
              <a:latin typeface="Arial Black" panose="020B0A04020102020204" pitchFamily="34" charset="0"/>
            </a:endParaRPr>
          </a:p>
        </p:txBody>
      </p:sp>
      <p:pic>
        <p:nvPicPr>
          <p:cNvPr id="14339" name="Picture 5" descr="qq2_050"/>
          <p:cNvPicPr>
            <a:picLocks noChangeAspect="1"/>
          </p:cNvPicPr>
          <p:nvPr/>
        </p:nvPicPr>
        <p:blipFill>
          <a:blip r:embed="rId2"/>
          <a:stretch>
            <a:fillRect/>
          </a:stretch>
        </p:blipFill>
        <p:spPr>
          <a:xfrm>
            <a:off x="7620000" y="5181600"/>
            <a:ext cx="1524000" cy="1676400"/>
          </a:xfrm>
          <a:prstGeom prst="rect">
            <a:avLst/>
          </a:prstGeom>
          <a:noFill/>
          <a:ln w="9525">
            <a:noFill/>
          </a:ln>
        </p:spPr>
      </p:pic>
      <p:sp>
        <p:nvSpPr>
          <p:cNvPr id="14340" name="内容占位符 2"/>
          <p:cNvSpPr>
            <a:spLocks noGrp="1"/>
          </p:cNvSpPr>
          <p:nvPr>
            <p:ph idx="1"/>
          </p:nvPr>
        </p:nvSpPr>
        <p:spPr>
          <a:xfrm>
            <a:off x="304800" y="1676400"/>
            <a:ext cx="8153400" cy="3962400"/>
          </a:xfrm>
          <a:ln/>
        </p:spPr>
        <p:txBody>
          <a:bodyPr vert="horz" wrap="square" lIns="91440" tIns="45720" rIns="91440" bIns="45720" anchor="t" anchorCtr="0"/>
          <a:lstStyle/>
          <a:p>
            <a:pPr>
              <a:buNone/>
            </a:pPr>
            <a:r>
              <a:rPr lang="en-US" altLang="zh-CN" sz="2800" b="1" dirty="0"/>
              <a:t>  </a:t>
            </a:r>
            <a:r>
              <a:rPr lang="zh-CN" altLang="en-US" b="1" dirty="0">
                <a:solidFill>
                  <a:srgbClr val="0000CC"/>
                </a:solidFill>
              </a:rPr>
              <a:t>实训任务：</a:t>
            </a:r>
            <a:endParaRPr lang="en-US" altLang="zh-CN" b="1" dirty="0">
              <a:solidFill>
                <a:srgbClr val="0000CC"/>
              </a:solidFill>
            </a:endParaRPr>
          </a:p>
          <a:p>
            <a:pPr>
              <a:buNone/>
            </a:pPr>
            <a:r>
              <a:rPr lang="zh-CN" altLang="en-US" b="1" dirty="0"/>
              <a:t>         辅助大华股份有限公司进行投资决策。</a:t>
            </a:r>
            <a:endParaRPr lang="en-US" altLang="zh-CN" b="1" dirty="0"/>
          </a:p>
          <a:p>
            <a:pPr>
              <a:buNone/>
            </a:pPr>
            <a:endParaRPr lang="en-US" altLang="zh-CN" sz="2800" b="1" dirty="0"/>
          </a:p>
          <a:p>
            <a:pPr>
              <a:buNone/>
            </a:pPr>
            <a:r>
              <a:rPr lang="zh-CN" altLang="en-US" b="1" dirty="0">
                <a:solidFill>
                  <a:srgbClr val="0000CC"/>
                </a:solidFill>
              </a:rPr>
              <a:t>  实训思考：</a:t>
            </a:r>
            <a:endParaRPr lang="en-US" altLang="zh-CN" b="1" dirty="0">
              <a:solidFill>
                <a:srgbClr val="0000CC"/>
              </a:solidFill>
            </a:endParaRPr>
          </a:p>
          <a:p>
            <a:pPr>
              <a:buNone/>
            </a:pPr>
            <a:r>
              <a:rPr lang="zh-CN" altLang="en-US" b="1" dirty="0">
                <a:solidFill>
                  <a:srgbClr val="0000CC"/>
                </a:solidFill>
              </a:rPr>
              <a:t>         </a:t>
            </a:r>
            <a:r>
              <a:rPr lang="zh-CN" altLang="en-US" b="1" dirty="0"/>
              <a:t>固定资产更新决策的计算与运用。</a:t>
            </a:r>
            <a:endParaRPr lang="en-US" altLang="zh-CN" b="1" dirty="0"/>
          </a:p>
          <a:p>
            <a:pPr>
              <a:buNone/>
            </a:pPr>
            <a:endParaRPr lang="en-US" altLang="zh-CN" b="1" dirty="0">
              <a:solidFill>
                <a:srgbClr val="0000CC"/>
              </a:solidFill>
            </a:endParaRPr>
          </a:p>
          <a:p>
            <a:pPr>
              <a:buNone/>
            </a:pPr>
            <a:endParaRPr lang="en-US" altLang="zh-CN" b="1" dirty="0">
              <a:solidFill>
                <a:srgbClr val="0000CC"/>
              </a:solidFill>
            </a:endParaRPr>
          </a:p>
        </p:txBody>
      </p:sp>
    </p:spTree>
  </p:cSld>
  <p:clrMapOvr>
    <a:masterClrMapping/>
  </p:clrMapOvr>
  <p:transition spd="slow">
    <p:randomBar dir="vert"/>
  </p:transition>
</p:sld>
</file>

<file path=ppt/theme/theme1.xml><?xml version="1.0" encoding="utf-8"?>
<a:theme xmlns:a="http://schemas.openxmlformats.org/drawingml/2006/main" name="Radial">
  <a:themeElements>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fontScheme name="Radial">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Radial">
  <a:themeElements>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fontScheme name="Radial">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620</Words>
  <Application>Microsoft Office PowerPoint</Application>
  <PresentationFormat>全屏显示(4:3)</PresentationFormat>
  <Paragraphs>100</Paragraphs>
  <Slides>15</Slides>
  <Notes>0</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15</vt:i4>
      </vt:variant>
    </vt:vector>
  </HeadingPairs>
  <TitlesOfParts>
    <vt:vector size="22" baseType="lpstr">
      <vt:lpstr>华文中宋</vt:lpstr>
      <vt:lpstr>Arial</vt:lpstr>
      <vt:lpstr>Arial Black</vt:lpstr>
      <vt:lpstr>Times New Roman</vt:lpstr>
      <vt:lpstr>Wingdings</vt:lpstr>
      <vt:lpstr>Radial</vt:lpstr>
      <vt:lpstr>1_Radial</vt:lpstr>
      <vt:lpstr>项目六    投资管理实训</vt:lpstr>
      <vt:lpstr>实训安排</vt:lpstr>
      <vt:lpstr>实训目的及要求</vt:lpstr>
      <vt:lpstr>实训目的及要求</vt:lpstr>
      <vt:lpstr>实训目的及要求</vt:lpstr>
      <vt:lpstr>实训要点回顾</vt:lpstr>
      <vt:lpstr>项目投资实训一</vt:lpstr>
      <vt:lpstr>项目投资实训二</vt:lpstr>
      <vt:lpstr>项目投资实训三</vt:lpstr>
      <vt:lpstr>证券投资实训一</vt:lpstr>
      <vt:lpstr>证券投资实训二</vt:lpstr>
      <vt:lpstr>投资管理综合实训一</vt:lpstr>
      <vt:lpstr>投资管理综合实训一</vt:lpstr>
      <vt:lpstr>投资管理综合实训三</vt:lpstr>
      <vt:lpstr>投资管理思政案例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lilygui</dc:creator>
  <cp:lastModifiedBy>Administrator</cp:lastModifiedBy>
  <cp:revision>680</cp:revision>
  <dcterms:created xsi:type="dcterms:W3CDTF">2020-06-19T06:00:51Z</dcterms:created>
  <dcterms:modified xsi:type="dcterms:W3CDTF">2025-07-02T01:30:14Z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2052-12.1.0.21915</vt:lpwstr>
  </property>
  <property fmtid="{D5CDD505-2E9C-101B-9397-08002B2CF9AE}" pid="4" name="ICV">
    <vt:lpwstr>0620A2D4E91948429FB63211D75DDF5F_13</vt:lpwstr>
  </property>
</Properties>
</file>