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63" r:id="rId2"/>
  </p:sldMasterIdLst>
  <p:notesMasterIdLst>
    <p:notesMasterId r:id="rId18"/>
  </p:notesMasterIdLst>
  <p:sldIdLst>
    <p:sldId id="256" r:id="rId3"/>
    <p:sldId id="574" r:id="rId4"/>
    <p:sldId id="381" r:id="rId5"/>
    <p:sldId id="575" r:id="rId6"/>
    <p:sldId id="601" r:id="rId7"/>
    <p:sldId id="576" r:id="rId8"/>
    <p:sldId id="577" r:id="rId9"/>
    <p:sldId id="598" r:id="rId10"/>
    <p:sldId id="602" r:id="rId11"/>
    <p:sldId id="597" r:id="rId12"/>
    <p:sldId id="603" r:id="rId13"/>
    <p:sldId id="591" r:id="rId14"/>
    <p:sldId id="604" r:id="rId15"/>
    <p:sldId id="595" r:id="rId16"/>
    <p:sldId id="605" r:id="rId17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CC"/>
    <a:srgbClr val="FFFF99"/>
    <a:srgbClr val="008000"/>
    <a:srgbClr val="009900"/>
    <a:srgbClr val="CCFFCC"/>
    <a:srgbClr val="33EDB3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3"/>
    <p:restoredTop sz="94635"/>
  </p:normalViewPr>
  <p:slideViewPr>
    <p:cSldViewPr showGuides="1">
      <p:cViewPr varScale="1">
        <p:scale>
          <a:sx n="106" d="100"/>
          <a:sy n="106" d="100"/>
        </p:scale>
        <p:origin x="1812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4" name="Rectangle 4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>
              <a:buNone/>
            </a:pPr>
            <a:fld id="{9A0DB2DC-4C9A-4742-B13C-FB6460FD3503}" type="slidenum">
              <a:rPr lang="en-US" altLang="zh-CN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/>
          <p:nvPr/>
        </p:nvGrpSpPr>
        <p:grpSpPr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12" name="AutoShape 3"/>
            <p:cNvSpPr>
              <a:spLocks noChangeArrowheads="1"/>
            </p:cNvSpPr>
            <p:nvPr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Rectangle 4"/>
            <p:cNvSpPr>
              <a:spLocks noChangeArrowheads="1"/>
            </p:cNvSpPr>
            <p:nvPr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AutoShape 5"/>
            <p:cNvSpPr>
              <a:spLocks noChangeArrowheads="1"/>
            </p:cNvSpPr>
            <p:nvPr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Line 6"/>
            <p:cNvSpPr>
              <a:spLocks noChangeShapeType="1"/>
            </p:cNvSpPr>
            <p:nvPr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042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6042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16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14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E563CDB-B71B-419E-BC70-9267BD17C10C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53163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18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14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algn="r" fontAlgn="base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D3ECC5-58E0-4AB9-96D3-741F283640B0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D3ECC5-58E0-4AB9-96D3-741F283640B0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95263" y="228600"/>
            <a:ext cx="8339137" cy="57912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D3ECC5-58E0-4AB9-96D3-741F283640B0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09600" y="1600200"/>
            <a:ext cx="7924800" cy="44196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D3ECC5-58E0-4AB9-96D3-741F283640B0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D3ECC5-58E0-4AB9-96D3-741F283640B0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/>
          <p:nvPr/>
        </p:nvGrpSpPr>
        <p:grpSpPr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12" name="AutoShape 3"/>
            <p:cNvSpPr>
              <a:spLocks noChangeArrowheads="1"/>
            </p:cNvSpPr>
            <p:nvPr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Rectangle 4"/>
            <p:cNvSpPr>
              <a:spLocks noChangeArrowheads="1"/>
            </p:cNvSpPr>
            <p:nvPr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AutoShape 5"/>
            <p:cNvSpPr>
              <a:spLocks noChangeArrowheads="1"/>
            </p:cNvSpPr>
            <p:nvPr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Line 6"/>
            <p:cNvSpPr>
              <a:spLocks noChangeShapeType="1"/>
            </p:cNvSpPr>
            <p:nvPr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042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6042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16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14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E563CDB-B71B-419E-BC70-9267BD17C10C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53163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18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14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algn="r" fontAlgn="base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D3ECC5-58E0-4AB9-96D3-741F283640B0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D3ECC5-58E0-4AB9-96D3-741F283640B0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D3ECC5-58E0-4AB9-96D3-741F283640B0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D3ECC5-58E0-4AB9-96D3-741F283640B0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D3ECC5-58E0-4AB9-96D3-741F283640B0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D3ECC5-58E0-4AB9-96D3-741F283640B0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D3ECC5-58E0-4AB9-96D3-741F283640B0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D3ECC5-58E0-4AB9-96D3-741F283640B0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D3ECC5-58E0-4AB9-96D3-741F283640B0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D3ECC5-58E0-4AB9-96D3-741F283640B0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D3ECC5-58E0-4AB9-96D3-741F283640B0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95263" y="228600"/>
            <a:ext cx="8339137" cy="57912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D3ECC5-58E0-4AB9-96D3-741F283640B0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09600" y="1600200"/>
            <a:ext cx="7924800" cy="44196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D3ECC5-58E0-4AB9-96D3-741F283640B0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D3ECC5-58E0-4AB9-96D3-741F283640B0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D3ECC5-58E0-4AB9-96D3-741F283640B0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D3ECC5-58E0-4AB9-96D3-741F283640B0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D3ECC5-58E0-4AB9-96D3-741F283640B0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D3ECC5-58E0-4AB9-96D3-741F283640B0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D3ECC5-58E0-4AB9-96D3-741F283640B0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D3ECC5-58E0-4AB9-96D3-741F283640B0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D3ECC5-58E0-4AB9-96D3-741F283640B0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/>
          <p:nvPr/>
        </p:nvGrpSpPr>
        <p:grpSpPr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59395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396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397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30" name="Rectangle 6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31" name="Rectangle 7"/>
          <p:cNvSpPr>
            <a:spLocks noGrp="1"/>
          </p:cNvSpPr>
          <p:nvPr>
            <p:ph type="body"/>
          </p:nvPr>
        </p:nvSpPr>
        <p:spPr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5940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D3ECC5-58E0-4AB9-96D3-741F283640B0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940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940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Arial Black" panose="020B0A04020102020204" pitchFamily="34" charset="0"/>
              </a:defRPr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slow">
    <p:randomBar dir="vert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l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l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/>
          <p:nvPr/>
        </p:nvGrpSpPr>
        <p:grpSpPr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59395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396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397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054" name="Rectangle 6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2055" name="Rectangle 7"/>
          <p:cNvSpPr>
            <a:spLocks noGrp="1"/>
          </p:cNvSpPr>
          <p:nvPr>
            <p:ph type="body"/>
          </p:nvPr>
        </p:nvSpPr>
        <p:spPr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5940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D3ECC5-58E0-4AB9-96D3-741F283640B0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940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940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Arial Black" panose="020B0A04020102020204" pitchFamily="34" charset="0"/>
              </a:defRPr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ransition spd="slow">
    <p:randomBar dir="vert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l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l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/>
          <p:cNvSpPr>
            <a:spLocks noGrp="1"/>
          </p:cNvSpPr>
          <p:nvPr>
            <p:ph type="ctrTitle"/>
          </p:nvPr>
        </p:nvSpPr>
        <p:spPr>
          <a:xfrm>
            <a:off x="685800" y="1427163"/>
            <a:ext cx="7620000" cy="1609725"/>
          </a:xfrm>
          <a:ln/>
        </p:spPr>
        <p:txBody>
          <a:bodyPr vert="horz" wrap="square" lIns="91440" tIns="45720" rIns="91440" bIns="45720" anchor="ctr" anchorCtr="0"/>
          <a:lstStyle/>
          <a:p>
            <a:pPr eaLnBrk="1" hangingPunct="1">
              <a:buClrTx/>
              <a:buSzTx/>
              <a:buFontTx/>
            </a:pPr>
            <a:r>
              <a:rPr lang="zh-CN" altLang="en-US" sz="4000" b="1" dirty="0">
                <a:latin typeface="+mj-lt"/>
                <a:ea typeface="+mj-ea"/>
                <a:cs typeface="+mj-cs"/>
              </a:rPr>
              <a:t>项目七    营运资金管理实训</a:t>
            </a:r>
          </a:p>
        </p:txBody>
      </p:sp>
      <p:sp>
        <p:nvSpPr>
          <p:cNvPr id="6146" name="TextBox 3"/>
          <p:cNvSpPr txBox="1"/>
          <p:nvPr/>
        </p:nvSpPr>
        <p:spPr>
          <a:xfrm>
            <a:off x="1524000" y="3505200"/>
            <a:ext cx="4648200" cy="17541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600" b="1" dirty="0">
                <a:solidFill>
                  <a:srgbClr val="00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主讲教师：</a:t>
            </a:r>
            <a:endParaRPr lang="en-US" altLang="zh-CN" sz="3600" b="1" dirty="0">
              <a:solidFill>
                <a:srgbClr val="0000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en-US" altLang="zh-CN" sz="3600" b="1" dirty="0">
              <a:solidFill>
                <a:srgbClr val="0000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3600" b="1" dirty="0">
                <a:solidFill>
                  <a:srgbClr val="00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xx</a:t>
            </a:r>
            <a:r>
              <a:rPr lang="zh-CN" altLang="en-US" sz="3600" b="1" dirty="0">
                <a:solidFill>
                  <a:srgbClr val="00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学校</a:t>
            </a:r>
          </a:p>
        </p:txBody>
      </p:sp>
    </p:spTree>
  </p:cSld>
  <p:clrMapOvr>
    <a:masterClrMapping/>
  </p:clrMapOvr>
  <p:transition spd="slow">
    <p:randomBa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存货管理实训一</a:t>
            </a:r>
          </a:p>
        </p:txBody>
      </p:sp>
      <p:sp>
        <p:nvSpPr>
          <p:cNvPr id="15362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10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5363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181600"/>
            <a:ext cx="1524000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4" name="内容占位符 2"/>
          <p:cNvSpPr>
            <a:spLocks noGrp="1"/>
          </p:cNvSpPr>
          <p:nvPr>
            <p:ph idx="1"/>
          </p:nvPr>
        </p:nvSpPr>
        <p:spPr>
          <a:xfrm>
            <a:off x="304800" y="1676400"/>
            <a:ext cx="8305800" cy="39624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/>
              <a:t>         辅助</a:t>
            </a:r>
            <a:r>
              <a:rPr lang="zh-CN" b="1" dirty="0"/>
              <a:t>上海南风</a:t>
            </a:r>
            <a:r>
              <a:rPr lang="zh-CN" altLang="en-US" b="1" dirty="0"/>
              <a:t>公司进行存货管理决策。</a:t>
            </a:r>
            <a:endParaRPr lang="en-US" altLang="zh-CN" b="1" dirty="0"/>
          </a:p>
          <a:p>
            <a:pPr>
              <a:buNone/>
            </a:pPr>
            <a:endParaRPr lang="en-US" altLang="zh-CN" sz="2800" b="1" dirty="0"/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       </a:t>
            </a:r>
            <a:r>
              <a:rPr lang="zh-CN" altLang="en-US" b="1" dirty="0"/>
              <a:t>如何确定最佳订货量？</a:t>
            </a:r>
            <a:endParaRPr lang="en-US" altLang="zh-CN" b="1" dirty="0"/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存货管理实训二</a:t>
            </a:r>
          </a:p>
        </p:txBody>
      </p:sp>
      <p:sp>
        <p:nvSpPr>
          <p:cNvPr id="16386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11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6387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181600"/>
            <a:ext cx="1524000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8" name="内容占位符 2"/>
          <p:cNvSpPr>
            <a:spLocks noGrp="1"/>
          </p:cNvSpPr>
          <p:nvPr>
            <p:ph idx="1"/>
          </p:nvPr>
        </p:nvSpPr>
        <p:spPr>
          <a:xfrm>
            <a:off x="304800" y="1676400"/>
            <a:ext cx="8305800" cy="39624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/>
              <a:t>         辅助</a:t>
            </a:r>
            <a:r>
              <a:rPr lang="zh-CN" b="1" dirty="0"/>
              <a:t>信达公司</a:t>
            </a:r>
            <a:r>
              <a:rPr lang="zh-CN" altLang="en-US" b="1" dirty="0"/>
              <a:t>进行存货管理决策。</a:t>
            </a:r>
            <a:endParaRPr lang="en-US" altLang="zh-CN" b="1" dirty="0"/>
          </a:p>
          <a:p>
            <a:pPr>
              <a:buNone/>
            </a:pPr>
            <a:endParaRPr lang="en-US" altLang="zh-CN" sz="2800" b="1" dirty="0"/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       </a:t>
            </a:r>
            <a:r>
              <a:rPr lang="zh-CN" altLang="en-US" b="1" dirty="0"/>
              <a:t>考虑数量折扣和保险储备，如何确定最佳订货量？</a:t>
            </a:r>
            <a:endParaRPr lang="en-US" altLang="zh-CN" b="1" dirty="0"/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营运资金综合实训一</a:t>
            </a:r>
          </a:p>
        </p:txBody>
      </p:sp>
      <p:sp>
        <p:nvSpPr>
          <p:cNvPr id="17410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12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7411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181600"/>
            <a:ext cx="1524000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2" name="内容占位符 2"/>
          <p:cNvSpPr>
            <a:spLocks noGrp="1"/>
          </p:cNvSpPr>
          <p:nvPr>
            <p:ph idx="1"/>
          </p:nvPr>
        </p:nvSpPr>
        <p:spPr>
          <a:xfrm>
            <a:off x="152400" y="1676400"/>
            <a:ext cx="8610600" cy="41910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/>
              <a:t>         分析</a:t>
            </a:r>
            <a:r>
              <a:rPr lang="zh-CN" b="1" dirty="0"/>
              <a:t>比亚迪公司</a:t>
            </a:r>
            <a:r>
              <a:rPr lang="zh-CN" altLang="en-US" b="1" dirty="0"/>
              <a:t>信用管理模式。</a:t>
            </a:r>
            <a:endParaRPr lang="en-US" altLang="zh-CN" b="1" dirty="0"/>
          </a:p>
          <a:p>
            <a:pPr>
              <a:buNone/>
            </a:pPr>
            <a:endParaRPr lang="en-US" altLang="zh-CN" sz="2800" dirty="0"/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en-US" altLang="zh-CN" b="1" dirty="0"/>
              <a:t>          </a:t>
            </a:r>
            <a:r>
              <a:rPr lang="zh-CN" altLang="en-US" b="1" dirty="0"/>
              <a:t>你认为比亚迪公司的应收账款管理应如何完善</a:t>
            </a:r>
            <a:r>
              <a:rPr lang="en-US" altLang="zh-CN" b="1" dirty="0"/>
              <a:t>?</a:t>
            </a:r>
            <a:endParaRPr lang="zh-CN" altLang="en-US" b="1" dirty="0"/>
          </a:p>
          <a:p>
            <a:pPr>
              <a:buNone/>
            </a:pPr>
            <a:r>
              <a:rPr lang="en-US" altLang="zh-CN" b="1" dirty="0"/>
              <a:t>          </a:t>
            </a:r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营运资金综合实训二</a:t>
            </a:r>
          </a:p>
        </p:txBody>
      </p:sp>
      <p:sp>
        <p:nvSpPr>
          <p:cNvPr id="18434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13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8435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181600"/>
            <a:ext cx="1524000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6" name="内容占位符 2"/>
          <p:cNvSpPr>
            <a:spLocks noGrp="1"/>
          </p:cNvSpPr>
          <p:nvPr>
            <p:ph idx="1"/>
          </p:nvPr>
        </p:nvSpPr>
        <p:spPr>
          <a:xfrm>
            <a:off x="152400" y="1676400"/>
            <a:ext cx="8610600" cy="41910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/>
              <a:t>         分析武汉电信</a:t>
            </a:r>
            <a:r>
              <a:rPr lang="zh-CN" b="1" dirty="0"/>
              <a:t>公司</a:t>
            </a:r>
            <a:r>
              <a:rPr lang="zh-CN" altLang="en-US" b="1" dirty="0"/>
              <a:t>信用管理模式。</a:t>
            </a:r>
            <a:endParaRPr lang="en-US" altLang="zh-CN" b="1" dirty="0"/>
          </a:p>
          <a:p>
            <a:pPr>
              <a:buNone/>
            </a:pPr>
            <a:endParaRPr lang="en-US" altLang="zh-CN" sz="2800" dirty="0"/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en-US" altLang="zh-CN" b="1" dirty="0"/>
              <a:t>          1.</a:t>
            </a:r>
            <a:r>
              <a:rPr lang="zh-CN" altLang="en-US" b="1" dirty="0"/>
              <a:t>请评价武汉电信信用管理政策。</a:t>
            </a:r>
            <a:endParaRPr lang="en-US" altLang="zh-CN" b="1" dirty="0"/>
          </a:p>
          <a:p>
            <a:pPr>
              <a:buNone/>
            </a:pPr>
            <a:r>
              <a:rPr lang="en-US" altLang="zh-CN" b="1" dirty="0"/>
              <a:t>          2.</a:t>
            </a:r>
            <a:r>
              <a:rPr lang="zh-CN" altLang="en-US" b="1" dirty="0"/>
              <a:t>你认为应如何加强企业应收账款管理？</a:t>
            </a:r>
            <a:endParaRPr lang="en-US" altLang="zh-CN" b="1" dirty="0"/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营运资金综合实训三</a:t>
            </a:r>
          </a:p>
        </p:txBody>
      </p:sp>
      <p:sp>
        <p:nvSpPr>
          <p:cNvPr id="19458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14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9459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181600"/>
            <a:ext cx="1524000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0" name="内容占位符 2"/>
          <p:cNvSpPr>
            <a:spLocks noGrp="1"/>
          </p:cNvSpPr>
          <p:nvPr>
            <p:ph idx="1"/>
          </p:nvPr>
        </p:nvSpPr>
        <p:spPr>
          <a:xfrm>
            <a:off x="152400" y="1524000"/>
            <a:ext cx="8610600" cy="41910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/>
              <a:t>          调研某公司存货管理相关资料。</a:t>
            </a:r>
            <a:endParaRPr lang="en-US" altLang="zh-CN" b="1" dirty="0"/>
          </a:p>
          <a:p>
            <a:pPr>
              <a:buNone/>
            </a:pPr>
            <a:endParaRPr lang="en-US" altLang="zh-CN" sz="2800" dirty="0"/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en-US" altLang="zh-CN" b="1" dirty="0"/>
              <a:t>          1.</a:t>
            </a:r>
            <a:r>
              <a:rPr lang="zh-CN" altLang="en-US" b="1" dirty="0"/>
              <a:t>请描述该公司的存货管理制度。</a:t>
            </a:r>
            <a:endParaRPr lang="en-US" altLang="zh-CN" b="1" dirty="0"/>
          </a:p>
          <a:p>
            <a:pPr>
              <a:buNone/>
            </a:pPr>
            <a:r>
              <a:rPr lang="en-US" altLang="zh-CN" b="1" dirty="0"/>
              <a:t>          2.</a:t>
            </a:r>
            <a:r>
              <a:rPr lang="zh-CN" altLang="en-US" b="1" dirty="0"/>
              <a:t>请评价该公司的存货管理情况。</a:t>
            </a:r>
            <a:endParaRPr lang="en-US" altLang="zh-CN" b="1" dirty="0"/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存货管理思政案例</a:t>
            </a:r>
          </a:p>
        </p:txBody>
      </p:sp>
      <p:sp>
        <p:nvSpPr>
          <p:cNvPr id="19458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15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9459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181600"/>
            <a:ext cx="1524000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0" name="内容占位符 2"/>
          <p:cNvSpPr>
            <a:spLocks noGrp="1"/>
          </p:cNvSpPr>
          <p:nvPr>
            <p:ph idx="1"/>
          </p:nvPr>
        </p:nvSpPr>
        <p:spPr>
          <a:xfrm>
            <a:off x="152400" y="1524000"/>
            <a:ext cx="8610600" cy="4191000"/>
          </a:xfrm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/>
              <a:t>          阅读案例资料</a:t>
            </a:r>
            <a:r>
              <a:rPr lang="en-US" altLang="zh-CN" b="1" dirty="0"/>
              <a:t>——</a:t>
            </a:r>
            <a:r>
              <a:rPr lang="zh-CN" altLang="en-US" b="1" dirty="0"/>
              <a:t>三只松鼠：精准的库存预测和自动补货机制</a:t>
            </a:r>
          </a:p>
          <a:p>
            <a:pPr>
              <a:buNone/>
            </a:pPr>
            <a:endParaRPr lang="en-US" altLang="zh-CN" sz="2800" dirty="0"/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 algn="l">
              <a:buNone/>
            </a:pPr>
            <a:r>
              <a:rPr lang="en-US" altLang="zh-CN" b="1" dirty="0"/>
              <a:t>         </a:t>
            </a:r>
            <a:r>
              <a:rPr lang="zh-CN" altLang="en-US" b="1" dirty="0"/>
              <a:t>三只松鼠如何平衡技术创新与企业社会责任，以确保在实现企业高效运营的同时，也关注顾客满意度、数据隐私和可持续发展？</a:t>
            </a:r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dirty="0"/>
              <a:t>实训安排</a:t>
            </a:r>
          </a:p>
        </p:txBody>
      </p:sp>
      <p:sp>
        <p:nvSpPr>
          <p:cNvPr id="7170" name="内容占位符 2"/>
          <p:cNvSpPr>
            <a:spLocks noGrp="1"/>
          </p:cNvSpPr>
          <p:nvPr>
            <p:ph idx="1"/>
          </p:nvPr>
        </p:nvSpPr>
        <p:spPr>
          <a:xfrm>
            <a:off x="1066800" y="1295400"/>
            <a:ext cx="6477000" cy="48768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lnSpc>
                <a:spcPct val="150000"/>
              </a:lnSpc>
              <a:buNone/>
            </a:pPr>
            <a:r>
              <a:rPr lang="zh-CN" altLang="en-US" sz="2800" b="1" dirty="0"/>
              <a:t>一 实训目的及要求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2800" b="1" dirty="0"/>
              <a:t>二 实训要点回顾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2800" b="1" dirty="0"/>
              <a:t>三 现金管理实训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2800" b="1" dirty="0"/>
              <a:t>四 应收账款管理实训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2800" b="1" dirty="0"/>
              <a:t>五 存货管理实训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2800" b="1" dirty="0"/>
              <a:t>六 营运资金综合实训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2800" b="1" dirty="0"/>
              <a:t>七</a:t>
            </a:r>
            <a:r>
              <a:rPr lang="en-US" altLang="zh-CN" sz="2800" b="1" dirty="0"/>
              <a:t> </a:t>
            </a:r>
            <a:r>
              <a:rPr lang="zh-CN" altLang="en-US" sz="2800" b="1" dirty="0"/>
              <a:t>存货管理思政案例</a:t>
            </a:r>
            <a:endParaRPr lang="en-US" altLang="zh-CN" sz="2800" b="1" dirty="0"/>
          </a:p>
          <a:p>
            <a:pPr>
              <a:buNone/>
            </a:pPr>
            <a:endParaRPr lang="en-US" altLang="zh-CN" sz="2800" b="1" dirty="0"/>
          </a:p>
          <a:p>
            <a:pPr>
              <a:buNone/>
            </a:pPr>
            <a:endParaRPr lang="en-US" altLang="zh-CN" sz="2800" b="1" dirty="0"/>
          </a:p>
          <a:p>
            <a:pPr>
              <a:buNone/>
            </a:pPr>
            <a:endParaRPr lang="zh-CN" altLang="en-US" dirty="0"/>
          </a:p>
        </p:txBody>
      </p:sp>
      <p:sp>
        <p:nvSpPr>
          <p:cNvPr id="7171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2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717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3800" y="5105400"/>
            <a:ext cx="1563688" cy="17351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实训目的及要求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7924800" cy="29718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zh-CN" altLang="en-US" b="1" dirty="0">
                <a:solidFill>
                  <a:srgbClr val="FF0000"/>
                </a:solidFill>
              </a:rPr>
              <a:t>（一）实训目的</a:t>
            </a:r>
            <a:endParaRPr lang="zh-CN" altLang="en-US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altLang="zh-CN" b="1" dirty="0"/>
              <a:t>           </a:t>
            </a:r>
            <a:r>
              <a:rPr lang="zh-CN" altLang="en-US" b="1" dirty="0"/>
              <a:t>通过本项目实训，使学生掌握掌握营运资金的概念及管理的要求；掌握现金管理、应收账款管理及存货管理的决策方法。</a:t>
            </a:r>
          </a:p>
          <a:p>
            <a:pPr>
              <a:buNone/>
            </a:pPr>
            <a:endParaRPr lang="zh-CN" altLang="en-US" sz="2800" b="1" dirty="0"/>
          </a:p>
          <a:p>
            <a:pPr>
              <a:buNone/>
            </a:pPr>
            <a:endParaRPr lang="zh-CN" altLang="en-US" sz="2800" b="1" dirty="0"/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3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8196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1400" y="4648200"/>
            <a:ext cx="1985963" cy="19732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8" end="7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charRg st="8" end="7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实训目的及要求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5763" y="1747838"/>
            <a:ext cx="8077200" cy="32766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zh-CN" altLang="en-US" b="1" dirty="0">
                <a:solidFill>
                  <a:srgbClr val="FF0000"/>
                </a:solidFill>
              </a:rPr>
              <a:t>（二）实训要求</a:t>
            </a:r>
            <a:endParaRPr lang="zh-CN" altLang="en-US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altLang="zh-CN" b="1" dirty="0"/>
              <a:t>           </a:t>
            </a:r>
            <a:r>
              <a:rPr lang="zh-CN" altLang="en-US" b="1" dirty="0"/>
              <a:t>引导学生通过现金管理、应收账款管理及存货管理的实训案例分析，引导学生能够进行最佳现金持有量、应收账款总成本及存货总成本的计算分析，并能够初步提出科学、合理的营运资金管理方法，提高学生的实际操作能力。</a:t>
            </a:r>
          </a:p>
          <a:p>
            <a:pPr>
              <a:buNone/>
            </a:pPr>
            <a:endParaRPr lang="zh-CN" altLang="en-US" sz="2800" b="1" dirty="0"/>
          </a:p>
          <a:p>
            <a:pPr>
              <a:buNone/>
            </a:pPr>
            <a:endParaRPr lang="zh-CN" altLang="en-US" sz="2800" b="1" dirty="0"/>
          </a:p>
        </p:txBody>
      </p:sp>
      <p:sp>
        <p:nvSpPr>
          <p:cNvPr id="9219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4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9220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8038" y="4572000"/>
            <a:ext cx="1985962" cy="19732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实训目的及要求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5763" y="1747838"/>
            <a:ext cx="8077200" cy="32766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zh-CN" altLang="en-US" b="1" dirty="0">
                <a:solidFill>
                  <a:srgbClr val="FF0000"/>
                </a:solidFill>
              </a:rPr>
              <a:t>（三）实训项目要求与职业能力目标</a:t>
            </a:r>
            <a:r>
              <a:rPr lang="en-US" altLang="zh-CN" b="1" dirty="0"/>
              <a:t>           </a:t>
            </a:r>
            <a:endParaRPr lang="zh-CN" altLang="en-US" b="1" dirty="0"/>
          </a:p>
          <a:p>
            <a:pPr>
              <a:buNone/>
            </a:pPr>
            <a:endParaRPr lang="zh-CN" altLang="en-US" sz="2800" b="1" dirty="0"/>
          </a:p>
          <a:p>
            <a:pPr>
              <a:buNone/>
            </a:pPr>
            <a:endParaRPr lang="zh-CN" altLang="en-US" sz="2800" b="1" dirty="0"/>
          </a:p>
        </p:txBody>
      </p:sp>
      <p:sp>
        <p:nvSpPr>
          <p:cNvPr id="10243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5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0244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8038" y="4572000"/>
            <a:ext cx="1985962" cy="19732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5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5575" y="2438400"/>
            <a:ext cx="5997575" cy="34337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实训要点回顾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1676400"/>
            <a:ext cx="7391400" cy="35052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lnSpc>
                <a:spcPts val="4200"/>
              </a:lnSpc>
              <a:buNone/>
            </a:pPr>
            <a:r>
              <a:rPr lang="en-US" altLang="zh-CN" sz="3600" b="1" dirty="0">
                <a:solidFill>
                  <a:srgbClr val="0000CC"/>
                </a:solidFill>
              </a:rPr>
              <a:t>1. </a:t>
            </a:r>
            <a:r>
              <a:rPr lang="zh-CN" altLang="en-US" sz="3600" b="1" dirty="0">
                <a:solidFill>
                  <a:srgbClr val="0000CC"/>
                </a:solidFill>
              </a:rPr>
              <a:t>营运资金的主要内容</a:t>
            </a:r>
          </a:p>
          <a:p>
            <a:pPr>
              <a:lnSpc>
                <a:spcPts val="4200"/>
              </a:lnSpc>
              <a:buNone/>
            </a:pPr>
            <a:r>
              <a:rPr lang="en-US" altLang="zh-CN" sz="3600" b="1" dirty="0">
                <a:solidFill>
                  <a:srgbClr val="0000CC"/>
                </a:solidFill>
              </a:rPr>
              <a:t>2. </a:t>
            </a:r>
            <a:r>
              <a:rPr lang="zh-CN" altLang="en-US" sz="3600" b="1" dirty="0">
                <a:solidFill>
                  <a:srgbClr val="0000CC"/>
                </a:solidFill>
              </a:rPr>
              <a:t>现金管理</a:t>
            </a:r>
          </a:p>
          <a:p>
            <a:pPr>
              <a:lnSpc>
                <a:spcPts val="4200"/>
              </a:lnSpc>
              <a:buNone/>
            </a:pPr>
            <a:r>
              <a:rPr lang="en-US" altLang="zh-CN" sz="3600" b="1" dirty="0">
                <a:solidFill>
                  <a:srgbClr val="0000CC"/>
                </a:solidFill>
              </a:rPr>
              <a:t>3. </a:t>
            </a:r>
            <a:r>
              <a:rPr lang="zh-CN" altLang="en-US" sz="3600" b="1" dirty="0">
                <a:solidFill>
                  <a:srgbClr val="0000CC"/>
                </a:solidFill>
              </a:rPr>
              <a:t>应收账款管理</a:t>
            </a:r>
          </a:p>
          <a:p>
            <a:pPr>
              <a:lnSpc>
                <a:spcPts val="4200"/>
              </a:lnSpc>
              <a:buNone/>
            </a:pPr>
            <a:r>
              <a:rPr lang="en-US" altLang="zh-CN" sz="3600" b="1" dirty="0">
                <a:solidFill>
                  <a:srgbClr val="0000CC"/>
                </a:solidFill>
              </a:rPr>
              <a:t>4. </a:t>
            </a:r>
            <a:r>
              <a:rPr lang="zh-CN" altLang="en-US" sz="3600" b="1" dirty="0">
                <a:solidFill>
                  <a:srgbClr val="0000CC"/>
                </a:solidFill>
              </a:rPr>
              <a:t>存货管理</a:t>
            </a:r>
            <a:endParaRPr lang="en-US" altLang="zh-CN" sz="3600" b="1" dirty="0">
              <a:solidFill>
                <a:srgbClr val="0000CC"/>
              </a:solidFill>
            </a:endParaRPr>
          </a:p>
          <a:p>
            <a:pPr>
              <a:lnSpc>
                <a:spcPts val="4000"/>
              </a:lnSpc>
              <a:buNone/>
            </a:pPr>
            <a:endParaRPr lang="en-US" altLang="zh-CN" sz="3600" b="1" dirty="0">
              <a:solidFill>
                <a:srgbClr val="0000CC"/>
              </a:solidFill>
            </a:endParaRPr>
          </a:p>
          <a:p>
            <a:pPr>
              <a:lnSpc>
                <a:spcPts val="4000"/>
              </a:lnSpc>
              <a:buNone/>
            </a:pPr>
            <a:endParaRPr lang="en-US" altLang="zh-CN" sz="3600" b="1" dirty="0">
              <a:solidFill>
                <a:srgbClr val="0000CC"/>
              </a:solidFill>
            </a:endParaRPr>
          </a:p>
          <a:p>
            <a:pPr>
              <a:lnSpc>
                <a:spcPts val="4000"/>
              </a:lnSpc>
              <a:buNone/>
            </a:pPr>
            <a:endParaRPr lang="zh-CN" altLang="en-US" sz="2800" b="1" dirty="0"/>
          </a:p>
        </p:txBody>
      </p:sp>
      <p:sp>
        <p:nvSpPr>
          <p:cNvPr id="11267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6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1268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8038" y="4572000"/>
            <a:ext cx="1985962" cy="19732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现金管理实训</a:t>
            </a:r>
          </a:p>
        </p:txBody>
      </p:sp>
      <p:sp>
        <p:nvSpPr>
          <p:cNvPr id="12290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7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2291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181600"/>
            <a:ext cx="1524000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2" name="内容占位符 2"/>
          <p:cNvSpPr>
            <a:spLocks noGrp="1"/>
          </p:cNvSpPr>
          <p:nvPr>
            <p:ph idx="1"/>
          </p:nvPr>
        </p:nvSpPr>
        <p:spPr>
          <a:xfrm>
            <a:off x="304800" y="1676400"/>
            <a:ext cx="8305800" cy="39624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/>
              <a:t>         辅助</a:t>
            </a:r>
            <a:r>
              <a:rPr lang="zh-CN" b="1" dirty="0"/>
              <a:t>蓝田公司</a:t>
            </a:r>
            <a:r>
              <a:rPr lang="zh-CN" altLang="zh-CN" b="1" dirty="0"/>
              <a:t>、宏利公司、白宇公司</a:t>
            </a:r>
            <a:r>
              <a:rPr lang="zh-CN" altLang="en-US" b="1" dirty="0"/>
              <a:t>进行现金管理决策。</a:t>
            </a:r>
            <a:endParaRPr lang="en-US" altLang="zh-CN" b="1" dirty="0"/>
          </a:p>
          <a:p>
            <a:pPr>
              <a:buNone/>
            </a:pPr>
            <a:endParaRPr lang="en-US" altLang="zh-CN" sz="2800" b="1" dirty="0"/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       </a:t>
            </a:r>
            <a:r>
              <a:rPr lang="zh-CN" altLang="en-US" b="1" dirty="0"/>
              <a:t>如何确定最佳现金持有量？</a:t>
            </a:r>
            <a:endParaRPr lang="en-US" altLang="zh-CN" b="1" dirty="0"/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应收账款管理实训一</a:t>
            </a:r>
          </a:p>
        </p:txBody>
      </p:sp>
      <p:sp>
        <p:nvSpPr>
          <p:cNvPr id="13314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8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3315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181600"/>
            <a:ext cx="1524000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6" name="内容占位符 2"/>
          <p:cNvSpPr>
            <a:spLocks noGrp="1"/>
          </p:cNvSpPr>
          <p:nvPr>
            <p:ph idx="1"/>
          </p:nvPr>
        </p:nvSpPr>
        <p:spPr>
          <a:xfrm>
            <a:off x="304800" y="1676400"/>
            <a:ext cx="8305800" cy="39624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/>
              <a:t>         辅助</a:t>
            </a:r>
            <a:r>
              <a:rPr lang="en-US" altLang="zh-CN" b="1" dirty="0"/>
              <a:t>东方</a:t>
            </a:r>
            <a:r>
              <a:rPr lang="zh-CN" altLang="en-US" b="1" dirty="0"/>
              <a:t>公司进行信用决策。</a:t>
            </a:r>
            <a:endParaRPr lang="en-US" altLang="zh-CN" b="1" dirty="0"/>
          </a:p>
          <a:p>
            <a:pPr>
              <a:buNone/>
            </a:pPr>
            <a:endParaRPr lang="en-US" altLang="zh-CN" sz="2800" b="1" dirty="0"/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       </a:t>
            </a:r>
            <a:r>
              <a:rPr lang="zh-CN" altLang="en-US" b="1" dirty="0"/>
              <a:t>如何确定合理的应收账款管理政策？</a:t>
            </a:r>
            <a:endParaRPr lang="en-US" altLang="zh-CN" b="1" dirty="0"/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应收账款管理实训二</a:t>
            </a:r>
          </a:p>
        </p:txBody>
      </p:sp>
      <p:sp>
        <p:nvSpPr>
          <p:cNvPr id="14338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9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4339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181600"/>
            <a:ext cx="1524000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0" name="内容占位符 2"/>
          <p:cNvSpPr>
            <a:spLocks noGrp="1"/>
          </p:cNvSpPr>
          <p:nvPr>
            <p:ph idx="1"/>
          </p:nvPr>
        </p:nvSpPr>
        <p:spPr>
          <a:xfrm>
            <a:off x="304800" y="1676400"/>
            <a:ext cx="8305800" cy="39624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/>
              <a:t>         辅助</a:t>
            </a:r>
            <a:r>
              <a:rPr lang="zh-CN" b="1" dirty="0"/>
              <a:t>文昌公司</a:t>
            </a:r>
            <a:r>
              <a:rPr lang="zh-CN" altLang="en-US" b="1" dirty="0"/>
              <a:t>进行信用决策。</a:t>
            </a:r>
            <a:endParaRPr lang="en-US" altLang="zh-CN" b="1" dirty="0"/>
          </a:p>
          <a:p>
            <a:pPr>
              <a:buNone/>
            </a:pPr>
            <a:endParaRPr lang="en-US" altLang="zh-CN" sz="2800" b="1" dirty="0"/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       </a:t>
            </a:r>
            <a:r>
              <a:rPr lang="zh-CN" altLang="en-US" b="1" dirty="0"/>
              <a:t>不同信用条件下公司应收账款成本的计算。</a:t>
            </a:r>
            <a:endParaRPr lang="en-US" altLang="zh-CN" b="1" dirty="0"/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>
    <p:randomBar dir="vert"/>
  </p:transition>
</p:sld>
</file>

<file path=ppt/theme/theme1.xml><?xml version="1.0" encoding="utf-8"?>
<a:theme xmlns:a="http://schemas.openxmlformats.org/drawingml/2006/main" name="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605</Words>
  <Application>Microsoft Office PowerPoint</Application>
  <PresentationFormat>全屏显示(4:3)</PresentationFormat>
  <Paragraphs>98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2" baseType="lpstr">
      <vt:lpstr>华文中宋</vt:lpstr>
      <vt:lpstr>Arial</vt:lpstr>
      <vt:lpstr>Arial Black</vt:lpstr>
      <vt:lpstr>Times New Roman</vt:lpstr>
      <vt:lpstr>Wingdings</vt:lpstr>
      <vt:lpstr>Radial</vt:lpstr>
      <vt:lpstr>1_Radial</vt:lpstr>
      <vt:lpstr>项目七    营运资金管理实训</vt:lpstr>
      <vt:lpstr>实训安排</vt:lpstr>
      <vt:lpstr>实训目的及要求</vt:lpstr>
      <vt:lpstr>实训目的及要求</vt:lpstr>
      <vt:lpstr>实训目的及要求</vt:lpstr>
      <vt:lpstr>实训要点回顾</vt:lpstr>
      <vt:lpstr>现金管理实训</vt:lpstr>
      <vt:lpstr>应收账款管理实训一</vt:lpstr>
      <vt:lpstr>应收账款管理实训二</vt:lpstr>
      <vt:lpstr>存货管理实训一</vt:lpstr>
      <vt:lpstr>存货管理实训二</vt:lpstr>
      <vt:lpstr>营运资金综合实训一</vt:lpstr>
      <vt:lpstr>营运资金综合实训二</vt:lpstr>
      <vt:lpstr>营运资金综合实训三</vt:lpstr>
      <vt:lpstr>存货管理思政案例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lilygui</dc:creator>
  <cp:lastModifiedBy>Administrator</cp:lastModifiedBy>
  <cp:revision>686</cp:revision>
  <dcterms:created xsi:type="dcterms:W3CDTF">2020-06-19T06:16:53Z</dcterms:created>
  <dcterms:modified xsi:type="dcterms:W3CDTF">2025-07-02T01:35:15Z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2052-12.1.0.21915</vt:lpwstr>
  </property>
  <property fmtid="{D5CDD505-2E9C-101B-9397-08002B2CF9AE}" pid="4" name="ICV">
    <vt:lpwstr>93F5B8DD0BDA416B81CE7E7CBF57D7FD_13</vt:lpwstr>
  </property>
</Properties>
</file>