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63" r:id="rId2"/>
  </p:sldMasterIdLst>
  <p:notesMasterIdLst>
    <p:notesMasterId r:id="rId21"/>
  </p:notesMasterIdLst>
  <p:handoutMasterIdLst>
    <p:handoutMasterId r:id="rId22"/>
  </p:handoutMasterIdLst>
  <p:sldIdLst>
    <p:sldId id="256" r:id="rId3"/>
    <p:sldId id="574" r:id="rId4"/>
    <p:sldId id="381" r:id="rId5"/>
    <p:sldId id="575" r:id="rId6"/>
    <p:sldId id="604" r:id="rId7"/>
    <p:sldId id="576" r:id="rId8"/>
    <p:sldId id="593" r:id="rId9"/>
    <p:sldId id="577" r:id="rId10"/>
    <p:sldId id="586" r:id="rId11"/>
    <p:sldId id="587" r:id="rId12"/>
    <p:sldId id="588" r:id="rId13"/>
    <p:sldId id="589" r:id="rId14"/>
    <p:sldId id="590" r:id="rId15"/>
    <p:sldId id="591" r:id="rId16"/>
    <p:sldId id="592" r:id="rId17"/>
    <p:sldId id="594" r:id="rId18"/>
    <p:sldId id="595" r:id="rId19"/>
    <p:sldId id="606" r:id="rId20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00FF"/>
    <a:srgbClr val="FFFF99"/>
    <a:srgbClr val="008000"/>
    <a:srgbClr val="009900"/>
    <a:srgbClr val="CCFFCC"/>
    <a:srgbClr val="33EDB3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3"/>
    <p:restoredTop sz="94635"/>
  </p:normalViewPr>
  <p:slideViewPr>
    <p:cSldViewPr showGuides="1">
      <p:cViewPr varScale="1">
        <p:scale>
          <a:sx n="106" d="100"/>
          <a:sy n="106" d="100"/>
        </p:scale>
        <p:origin x="1812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2025/7/2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4" name="Rectangle 4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>
              <a:buNone/>
            </a:pPr>
            <a:fld id="{9A0DB2DC-4C9A-4742-B13C-FB6460FD3503}" type="slidenum">
              <a:rPr lang="en-US" altLang="zh-CN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/>
          <p:nvPr/>
        </p:nvGrpSpPr>
        <p:grpSpPr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12" name="AutoShape 3"/>
            <p:cNvSpPr>
              <a:spLocks noChangeArrowheads="1"/>
            </p:cNvSpPr>
            <p:nvPr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Rectangle 4"/>
            <p:cNvSpPr>
              <a:spLocks noChangeArrowheads="1"/>
            </p:cNvSpPr>
            <p:nvPr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AutoShape 5"/>
            <p:cNvSpPr>
              <a:spLocks noChangeArrowheads="1"/>
            </p:cNvSpPr>
            <p:nvPr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Line 6"/>
            <p:cNvSpPr>
              <a:spLocks noChangeShapeType="1"/>
            </p:cNvSpPr>
            <p:nvPr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042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6042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16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714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2FAB5A3-BBD1-4AC0-8BE6-8B53A0CCF5F7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53163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18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14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algn="r" fontAlgn="base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2899553-F0E0-45A5-9C57-D507310034E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2899553-F0E0-45A5-9C57-D507310034E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95263" y="228600"/>
            <a:ext cx="8339137" cy="57912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2899553-F0E0-45A5-9C57-D507310034E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09600" y="1600200"/>
            <a:ext cx="7924800" cy="44196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2899553-F0E0-45A5-9C57-D507310034E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2899553-F0E0-45A5-9C57-D507310034E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/>
          <p:nvPr/>
        </p:nvGrpSpPr>
        <p:grpSpPr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12" name="AutoShape 3"/>
            <p:cNvSpPr>
              <a:spLocks noChangeArrowheads="1"/>
            </p:cNvSpPr>
            <p:nvPr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Rectangle 4"/>
            <p:cNvSpPr>
              <a:spLocks noChangeArrowheads="1"/>
            </p:cNvSpPr>
            <p:nvPr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AutoShape 5"/>
            <p:cNvSpPr>
              <a:spLocks noChangeArrowheads="1"/>
            </p:cNvSpPr>
            <p:nvPr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Line 6"/>
            <p:cNvSpPr>
              <a:spLocks noChangeShapeType="1"/>
            </p:cNvSpPr>
            <p:nvPr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042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6042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16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714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2FAB5A3-BBD1-4AC0-8BE6-8B53A0CCF5F7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53163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18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14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algn="r" fontAlgn="base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2899553-F0E0-45A5-9C57-D507310034E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2899553-F0E0-45A5-9C57-D507310034E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2899553-F0E0-45A5-9C57-D507310034E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2899553-F0E0-45A5-9C57-D507310034E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2899553-F0E0-45A5-9C57-D507310034E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2899553-F0E0-45A5-9C57-D507310034E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2899553-F0E0-45A5-9C57-D507310034E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2899553-F0E0-45A5-9C57-D507310034E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2899553-F0E0-45A5-9C57-D507310034E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2899553-F0E0-45A5-9C57-D507310034E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2899553-F0E0-45A5-9C57-D507310034E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95263" y="228600"/>
            <a:ext cx="8339137" cy="57912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2899553-F0E0-45A5-9C57-D507310034E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09600" y="1600200"/>
            <a:ext cx="7924800" cy="44196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2899553-F0E0-45A5-9C57-D507310034E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2899553-F0E0-45A5-9C57-D507310034E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2899553-F0E0-45A5-9C57-D507310034E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2899553-F0E0-45A5-9C57-D507310034E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2899553-F0E0-45A5-9C57-D507310034E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2899553-F0E0-45A5-9C57-D507310034E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2899553-F0E0-45A5-9C57-D507310034E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2899553-F0E0-45A5-9C57-D507310034E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2899553-F0E0-45A5-9C57-D507310034E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/>
          <p:nvPr/>
        </p:nvGrpSpPr>
        <p:grpSpPr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59395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396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397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30" name="Rectangle 6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31" name="Rectangle 7"/>
          <p:cNvSpPr>
            <a:spLocks noGrp="1"/>
          </p:cNvSpPr>
          <p:nvPr>
            <p:ph type="body"/>
          </p:nvPr>
        </p:nvSpPr>
        <p:spPr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5940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2899553-F0E0-45A5-9C57-D507310034E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940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940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Arial Black" panose="020B0A04020102020204" pitchFamily="34" charset="0"/>
              </a:defRPr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slow">
    <p:randomBar dir="vert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l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l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/>
          <p:nvPr/>
        </p:nvGrpSpPr>
        <p:grpSpPr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59395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396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397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054" name="Rectangle 6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2055" name="Rectangle 7"/>
          <p:cNvSpPr>
            <a:spLocks noGrp="1"/>
          </p:cNvSpPr>
          <p:nvPr>
            <p:ph type="body"/>
          </p:nvPr>
        </p:nvSpPr>
        <p:spPr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5940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2899553-F0E0-45A5-9C57-D507310034E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940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940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Arial Black" panose="020B0A04020102020204" pitchFamily="34" charset="0"/>
              </a:defRPr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ransition spd="slow">
    <p:randomBar dir="vert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l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l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/>
          <p:cNvSpPr>
            <a:spLocks noGrp="1"/>
          </p:cNvSpPr>
          <p:nvPr>
            <p:ph type="ctrTitle"/>
          </p:nvPr>
        </p:nvSpPr>
        <p:spPr>
          <a:xfrm>
            <a:off x="762000" y="1427163"/>
            <a:ext cx="7543800" cy="1609725"/>
          </a:xfrm>
          <a:ln/>
        </p:spPr>
        <p:txBody>
          <a:bodyPr vert="horz" wrap="square" lIns="91440" tIns="45720" rIns="91440" bIns="45720" anchor="ctr" anchorCtr="0"/>
          <a:lstStyle/>
          <a:p>
            <a:pPr eaLnBrk="1" hangingPunct="1">
              <a:buClrTx/>
              <a:buSzTx/>
              <a:buFontTx/>
            </a:pPr>
            <a:r>
              <a:rPr lang="zh-CN" altLang="en-US" sz="4400" b="1" dirty="0">
                <a:latin typeface="+mj-lt"/>
                <a:ea typeface="+mj-ea"/>
                <a:cs typeface="+mj-cs"/>
              </a:rPr>
              <a:t>项目二 财务分析实训</a:t>
            </a:r>
          </a:p>
        </p:txBody>
      </p:sp>
      <p:sp>
        <p:nvSpPr>
          <p:cNvPr id="6146" name="TextBox 3"/>
          <p:cNvSpPr txBox="1"/>
          <p:nvPr/>
        </p:nvSpPr>
        <p:spPr>
          <a:xfrm>
            <a:off x="1524000" y="3505200"/>
            <a:ext cx="4648200" cy="17541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600" b="1" dirty="0">
                <a:solidFill>
                  <a:srgbClr val="00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主讲教师：</a:t>
            </a:r>
            <a:endParaRPr lang="en-US" altLang="zh-CN" sz="3600" b="1" dirty="0">
              <a:solidFill>
                <a:srgbClr val="0000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en-US" altLang="zh-CN" sz="3600" b="1" dirty="0">
              <a:solidFill>
                <a:srgbClr val="0000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3600" b="1" dirty="0">
                <a:solidFill>
                  <a:srgbClr val="00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xx</a:t>
            </a:r>
            <a:r>
              <a:rPr lang="zh-CN" altLang="en-US" sz="3600" b="1" dirty="0">
                <a:solidFill>
                  <a:srgbClr val="00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学校</a:t>
            </a:r>
          </a:p>
        </p:txBody>
      </p:sp>
    </p:spTree>
  </p:cSld>
  <p:clrMapOvr>
    <a:masterClrMapping/>
  </p:clrMapOvr>
  <p:transition spd="slow">
    <p:randomBa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营运能力分析实训</a:t>
            </a:r>
          </a:p>
        </p:txBody>
      </p:sp>
      <p:sp>
        <p:nvSpPr>
          <p:cNvPr id="15362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10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5363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8038" y="4884738"/>
            <a:ext cx="1985962" cy="19732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内容占位符 2"/>
          <p:cNvSpPr txBox="1"/>
          <p:nvPr/>
        </p:nvSpPr>
        <p:spPr>
          <a:xfrm>
            <a:off x="457200" y="1295400"/>
            <a:ext cx="8125460" cy="5029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3200" b="1" dirty="0">
                <a:solidFill>
                  <a:srgbClr val="00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实训任务：</a:t>
            </a:r>
            <a:endParaRPr lang="en-US" altLang="zh-CN" sz="3200" b="1" dirty="0">
              <a:solidFill>
                <a:srgbClr val="0000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en-US" altLang="zh-CN" sz="2800" b="1" dirty="0"/>
              <a:t>. 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计算A酒业集团公司近三年的应收账款周转率、存货周转率、流动资产周转率、固定资产周转率、总资产周转率及其增长额、增长率情况。</a:t>
            </a:r>
            <a:endParaRPr lang="en-US" altLang="zh-CN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80000"/>
            </a:pP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en-US" altLang="zh-CN" sz="2800" b="1" dirty="0"/>
              <a:t>. 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根据上述数据及同行业公司相关财务数据，分析A酒业集团公司的营运能力。</a:t>
            </a:r>
            <a:endParaRPr lang="en-US" altLang="zh-CN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endParaRPr lang="en-US" altLang="zh-CN" sz="3200" b="1" dirty="0">
              <a:solidFill>
                <a:srgbClr val="0000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endParaRPr lang="en-US" altLang="zh-CN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7" end="8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charRg st="7" end="8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81" end="1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charRg st="81" end="1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营运能力分析实训</a:t>
            </a:r>
          </a:p>
        </p:txBody>
      </p:sp>
      <p:sp>
        <p:nvSpPr>
          <p:cNvPr id="16386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11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6387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8038" y="4572000"/>
            <a:ext cx="1985962" cy="1973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内容占位符 2"/>
          <p:cNvSpPr txBox="1"/>
          <p:nvPr/>
        </p:nvSpPr>
        <p:spPr>
          <a:xfrm>
            <a:off x="457200" y="1447800"/>
            <a:ext cx="7924800" cy="4191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80000"/>
            </a:pPr>
            <a:r>
              <a:rPr lang="zh-CN" altLang="en-US" sz="3200" b="1" dirty="0">
                <a:solidFill>
                  <a:srgbClr val="00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实训思考：</a:t>
            </a:r>
            <a:endParaRPr lang="en-US" altLang="zh-CN" sz="3200" b="1" dirty="0">
              <a:solidFill>
                <a:srgbClr val="0000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1.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不同营运能力指标的计算及含义。</a:t>
            </a:r>
            <a:endParaRPr lang="en-US" altLang="zh-CN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2.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如何看待营运能力指标的变化。</a:t>
            </a:r>
            <a:endParaRPr lang="en-US" altLang="zh-CN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endParaRPr lang="en-US" altLang="zh-CN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endParaRPr lang="en-US" altLang="zh-CN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盈利能力分析实训</a:t>
            </a:r>
          </a:p>
        </p:txBody>
      </p:sp>
      <p:sp>
        <p:nvSpPr>
          <p:cNvPr id="17410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12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7411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8038" y="4884738"/>
            <a:ext cx="1985962" cy="19732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内容占位符 2"/>
          <p:cNvSpPr txBox="1"/>
          <p:nvPr/>
        </p:nvSpPr>
        <p:spPr>
          <a:xfrm>
            <a:off x="457200" y="1295400"/>
            <a:ext cx="7924800" cy="5029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3200" b="1" dirty="0">
                <a:solidFill>
                  <a:srgbClr val="00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实训任务：</a:t>
            </a:r>
            <a:endParaRPr lang="en-US" altLang="zh-CN" sz="3200" b="1" dirty="0">
              <a:solidFill>
                <a:srgbClr val="0000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en-US" altLang="zh-CN" sz="2800" b="1" dirty="0"/>
              <a:t>. 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计算A酒业集团公司近三年的资产报酬率、股东权益报酬率、销售净利率、资产净利率、每股收益、每股净资产、市盈率、市净率及其增长额、增长率情况。</a:t>
            </a:r>
            <a:endParaRPr lang="en-US" altLang="zh-CN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80000"/>
            </a:pP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en-US" altLang="zh-CN" sz="2800" b="1" dirty="0"/>
              <a:t>. 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根据上述数据及同行业公司相关财务数据，分析A酒业集团公司的盈利能力。</a:t>
            </a:r>
            <a:endParaRPr lang="en-US" altLang="zh-CN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endParaRPr lang="en-US" altLang="zh-CN" sz="3200" b="1" dirty="0">
              <a:solidFill>
                <a:srgbClr val="0000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endParaRPr lang="en-US" altLang="zh-CN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7" end="8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charRg st="7" end="8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89" end="1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charRg st="89" end="1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盈利能力分析实训</a:t>
            </a:r>
          </a:p>
        </p:txBody>
      </p:sp>
      <p:sp>
        <p:nvSpPr>
          <p:cNvPr id="18434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13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8435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8038" y="4572000"/>
            <a:ext cx="1985962" cy="1973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内容占位符 2"/>
          <p:cNvSpPr txBox="1"/>
          <p:nvPr/>
        </p:nvSpPr>
        <p:spPr>
          <a:xfrm>
            <a:off x="457200" y="1447800"/>
            <a:ext cx="7924800" cy="4191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r>
              <a:rPr lang="zh-CN" altLang="en-US" sz="3200" b="1" dirty="0">
                <a:solidFill>
                  <a:srgbClr val="00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实训思考：</a:t>
            </a:r>
            <a:endParaRPr lang="en-US" altLang="zh-CN" sz="3200" b="1" dirty="0">
              <a:solidFill>
                <a:srgbClr val="0000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1.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不同盈利能力指标的计算及含义。</a:t>
            </a:r>
            <a:endParaRPr lang="en-US" altLang="zh-CN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2.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如何看待盈利能力指标的变化。</a:t>
            </a:r>
            <a:endParaRPr lang="en-US" altLang="zh-CN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endParaRPr lang="en-US" altLang="zh-CN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endParaRPr lang="en-US" altLang="zh-CN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发展能力分析实训</a:t>
            </a:r>
          </a:p>
        </p:txBody>
      </p:sp>
      <p:sp>
        <p:nvSpPr>
          <p:cNvPr id="19458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14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9459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8038" y="4884738"/>
            <a:ext cx="1985962" cy="19732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内容占位符 2"/>
          <p:cNvSpPr txBox="1"/>
          <p:nvPr/>
        </p:nvSpPr>
        <p:spPr>
          <a:xfrm>
            <a:off x="457200" y="1295400"/>
            <a:ext cx="7924800" cy="5029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3200" b="1" dirty="0">
                <a:solidFill>
                  <a:srgbClr val="00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实训任务：</a:t>
            </a:r>
            <a:endParaRPr lang="en-US" altLang="zh-CN" sz="3200" b="1" dirty="0">
              <a:solidFill>
                <a:srgbClr val="0000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en-US" altLang="zh-CN" sz="2800" b="1" dirty="0"/>
              <a:t>. 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计算A酒业集团公司近两年的销售增长率、资产增长率、资本积累率、利润增长率、净利润增长率。</a:t>
            </a:r>
            <a:endParaRPr lang="en-US" altLang="zh-CN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80000"/>
            </a:pP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en-US" altLang="zh-CN" sz="2800" b="1" dirty="0"/>
              <a:t>. 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根据上述数据及同行业公司相关财务数据，分析A酒业集团公司的发展能力。</a:t>
            </a:r>
            <a:endParaRPr lang="en-US" altLang="zh-CN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endParaRPr lang="en-US" altLang="zh-CN" sz="3200" b="1" dirty="0">
              <a:solidFill>
                <a:srgbClr val="0000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endParaRPr lang="en-US" altLang="zh-CN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7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charRg st="7" end="5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58" end="9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charRg st="58" end="9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发展能力分析实训</a:t>
            </a:r>
          </a:p>
        </p:txBody>
      </p:sp>
      <p:sp>
        <p:nvSpPr>
          <p:cNvPr id="20482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15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20483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8038" y="4572000"/>
            <a:ext cx="1985962" cy="1973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内容占位符 2"/>
          <p:cNvSpPr txBox="1"/>
          <p:nvPr/>
        </p:nvSpPr>
        <p:spPr>
          <a:xfrm>
            <a:off x="457200" y="1447800"/>
            <a:ext cx="7924800" cy="4191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r>
              <a:rPr lang="zh-CN" altLang="en-US" sz="3200" b="1" dirty="0">
                <a:solidFill>
                  <a:srgbClr val="00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实训思考：</a:t>
            </a:r>
            <a:endParaRPr lang="en-US" altLang="zh-CN" sz="3200" b="1" dirty="0">
              <a:solidFill>
                <a:srgbClr val="0000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1.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不同发展能力指标的计算及含义。</a:t>
            </a:r>
            <a:endParaRPr lang="en-US" altLang="zh-CN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2.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如何看待发展能力指标的变化。</a:t>
            </a:r>
            <a:endParaRPr lang="en-US" altLang="zh-CN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endParaRPr lang="en-US" altLang="zh-CN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endParaRPr lang="en-US" altLang="zh-CN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财务分析综合实训</a:t>
            </a:r>
          </a:p>
        </p:txBody>
      </p:sp>
      <p:sp>
        <p:nvSpPr>
          <p:cNvPr id="21506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16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21507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8038" y="4572000"/>
            <a:ext cx="1985962" cy="1973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内容占位符 2"/>
          <p:cNvSpPr txBox="1"/>
          <p:nvPr/>
        </p:nvSpPr>
        <p:spPr bwMode="auto">
          <a:xfrm>
            <a:off x="457200" y="1295400"/>
            <a:ext cx="7924800" cy="4800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marR="0" indent="-342900" defTabSz="914400" eaLnBrk="0" hangingPunct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defRPr/>
            </a:pPr>
            <a:r>
              <a:rPr kumimoji="0" lang="zh-CN" altLang="en-US" sz="3200" b="1" kern="0" cap="none" spc="0" normalizeH="0" baseline="0" noProof="0" dirty="0">
                <a:solidFill>
                  <a:srgbClr val="0000CC"/>
                </a:solidFill>
                <a:latin typeface="+mn-lt"/>
                <a:ea typeface="+mn-ea"/>
                <a:cs typeface="+mn-cs"/>
              </a:rPr>
              <a:t>实训任务：</a:t>
            </a:r>
            <a:endParaRPr kumimoji="0" lang="en-US" altLang="zh-CN" sz="3200" b="1" kern="0" cap="none" spc="0" normalizeH="0" baseline="0" noProof="0" dirty="0">
              <a:solidFill>
                <a:srgbClr val="0000CC"/>
              </a:solidFill>
              <a:latin typeface="+mn-lt"/>
              <a:ea typeface="+mn-ea"/>
              <a:cs typeface="+mn-cs"/>
            </a:endParaRPr>
          </a:p>
          <a:p>
            <a:pPr marR="0" defTabSz="914400">
              <a:buClrTx/>
              <a:buSzTx/>
              <a:buFontTx/>
              <a:defRPr/>
            </a:pPr>
            <a:r>
              <a:rPr kumimoji="0" lang="en-US" sz="3200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1. </a:t>
            </a:r>
            <a:r>
              <a:rPr kumimoji="0" lang="zh-CN" altLang="en-US" sz="3200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根据上述实训案例给出的资料，运用杜邦分析法对A酒业集团公司</a:t>
            </a:r>
            <a:r>
              <a:rPr kumimoji="0" lang="en-US" sz="3200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2x23</a:t>
            </a:r>
            <a:r>
              <a:rPr kumimoji="0" lang="zh-CN" altLang="en-US" sz="3200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年的偿债能力、营运能力、盈利能力进行综合分析，对企业的发展提出改进建议。</a:t>
            </a:r>
          </a:p>
          <a:p>
            <a:pPr marR="0" defTabSz="914400">
              <a:buClrTx/>
              <a:buSzTx/>
              <a:buFontTx/>
              <a:defRPr/>
            </a:pPr>
            <a:r>
              <a:rPr kumimoji="0" lang="en-US" sz="3200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 </a:t>
            </a:r>
            <a:endParaRPr kumimoji="0" lang="zh-CN" altLang="en-US" sz="3200" b="1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defTabSz="914400">
              <a:buClrTx/>
              <a:buSzTx/>
              <a:buFontTx/>
              <a:defRPr/>
            </a:pPr>
            <a:r>
              <a:rPr kumimoji="0" lang="en-US" sz="3200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2. </a:t>
            </a:r>
            <a:r>
              <a:rPr kumimoji="0" lang="zh-CN" altLang="en-US" sz="3200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你作为公司财务分析专员，结合本项目前几项实训内容，为A酒业集团公司起草一份财务分析报告，不少于</a:t>
            </a:r>
            <a:r>
              <a:rPr kumimoji="0" lang="en-US" sz="3200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1000</a:t>
            </a:r>
            <a:r>
              <a:rPr kumimoji="0" lang="zh-CN" altLang="en-US" sz="3200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字。</a:t>
            </a:r>
          </a:p>
          <a:p>
            <a:pPr marL="342900" marR="0" indent="-342900" defTabSz="914400" eaLnBrk="0" hangingPunct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defRPr/>
            </a:pPr>
            <a:endParaRPr kumimoji="0" lang="en-US" altLang="zh-CN" sz="3200" b="1" kern="0" cap="none" spc="0" normalizeH="0" baseline="0" noProof="0" dirty="0">
              <a:latin typeface="+mn-lt"/>
              <a:ea typeface="+mn-ea"/>
              <a:cs typeface="+mn-cs"/>
            </a:endParaRPr>
          </a:p>
          <a:p>
            <a:pPr marL="342900" marR="0" indent="-342900" defTabSz="9144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defRPr/>
            </a:pPr>
            <a:endParaRPr kumimoji="0" lang="en-US" altLang="zh-CN" sz="3200" b="1" kern="0" cap="none" spc="0" normalizeH="0" baseline="0" noProof="0" dirty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  <a:p>
            <a:pPr marL="342900" marR="0" indent="-342900" defTabSz="9144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defRPr/>
            </a:pPr>
            <a:endParaRPr kumimoji="0" lang="zh-CN" altLang="en-US" sz="2800" b="1" kern="0" cap="none" spc="0" normalizeH="0" baseline="0" noProof="0" dirty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财务分析综合实训</a:t>
            </a:r>
          </a:p>
        </p:txBody>
      </p:sp>
      <p:sp>
        <p:nvSpPr>
          <p:cNvPr id="22530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17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22531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8038" y="4572000"/>
            <a:ext cx="1985962" cy="1973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内容占位符 2"/>
          <p:cNvSpPr txBox="1"/>
          <p:nvPr/>
        </p:nvSpPr>
        <p:spPr>
          <a:xfrm>
            <a:off x="457200" y="1447800"/>
            <a:ext cx="7924800" cy="4191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r>
              <a:rPr lang="zh-CN" altLang="en-US" sz="3200" b="1" dirty="0">
                <a:solidFill>
                  <a:srgbClr val="00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实训思考：</a:t>
            </a:r>
            <a:endParaRPr lang="en-US" altLang="zh-CN" sz="3200" b="1" dirty="0">
              <a:solidFill>
                <a:srgbClr val="0000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1.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A酒业集团公司财务能力存在什么问题？</a:t>
            </a:r>
            <a:endParaRPr lang="en-US" altLang="zh-CN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2.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如何改进A酒业集团公司财务能力？</a:t>
            </a:r>
            <a:endParaRPr lang="en-US" altLang="zh-CN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endParaRPr lang="en-US" altLang="zh-CN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endParaRPr lang="en-US" altLang="zh-CN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6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charRg st="6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25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charRg st="25" end="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财务分析思政案例</a:t>
            </a:r>
          </a:p>
        </p:txBody>
      </p:sp>
      <p:sp>
        <p:nvSpPr>
          <p:cNvPr id="21506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18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21507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8038" y="4572000"/>
            <a:ext cx="1985962" cy="1973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内容占位符 2"/>
          <p:cNvSpPr txBox="1"/>
          <p:nvPr/>
        </p:nvSpPr>
        <p:spPr bwMode="auto">
          <a:xfrm>
            <a:off x="457200" y="1295400"/>
            <a:ext cx="7924800" cy="4800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marR="0" indent="-342900" defTabSz="914400" eaLnBrk="0" hangingPunct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defRPr/>
            </a:pPr>
            <a:r>
              <a:rPr kumimoji="0" lang="zh-CN" altLang="en-US" sz="3200" b="1" kern="0" cap="none" spc="0" normalizeH="0" baseline="0" noProof="0" dirty="0">
                <a:solidFill>
                  <a:srgbClr val="0000CC"/>
                </a:solidFill>
                <a:latin typeface="+mn-lt"/>
                <a:ea typeface="+mn-ea"/>
                <a:cs typeface="+mn-cs"/>
              </a:rPr>
              <a:t>实训任务：</a:t>
            </a:r>
            <a:endParaRPr kumimoji="0" lang="en-US" altLang="zh-CN" sz="3200" b="1" kern="0" cap="none" spc="0" normalizeH="0" baseline="0" noProof="0" dirty="0">
              <a:solidFill>
                <a:srgbClr val="0000CC"/>
              </a:solidFill>
              <a:latin typeface="+mn-lt"/>
              <a:ea typeface="+mn-ea"/>
              <a:cs typeface="+mn-cs"/>
            </a:endParaRPr>
          </a:p>
          <a:p>
            <a:pPr marR="0" defTabSz="914400">
              <a:buClrTx/>
              <a:buSzTx/>
              <a:buFontTx/>
              <a:defRPr/>
            </a:pPr>
            <a:r>
              <a:rPr kumimoji="0" lang="zh-CN" sz="3200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阅读案例资料</a:t>
            </a:r>
            <a:r>
              <a:rPr kumimoji="0" lang="en-US" altLang="zh-CN" sz="3200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——</a:t>
            </a:r>
            <a:r>
              <a:rPr kumimoji="0" lang="zh-CN" altLang="en-US" sz="3200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恒大地产财务造假案</a:t>
            </a:r>
          </a:p>
          <a:p>
            <a:pPr marR="0" defTabSz="914400">
              <a:buClrTx/>
              <a:buSzTx/>
              <a:buFontTx/>
              <a:defRPr/>
            </a:pPr>
            <a:endParaRPr kumimoji="0" lang="zh-CN" altLang="en-US" sz="3200" b="1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defTabSz="914400">
              <a:buClrTx/>
              <a:buSzTx/>
              <a:buFontTx/>
              <a:defRPr/>
            </a:pPr>
            <a:r>
              <a:rPr kumimoji="0" lang="zh-CN" altLang="en-US" sz="3200" b="1" kern="0" cap="none" spc="0" normalizeH="0" baseline="0" noProof="0" dirty="0">
                <a:solidFill>
                  <a:srgbClr val="0000CC"/>
                </a:solidFill>
                <a:latin typeface="+mn-lt"/>
                <a:ea typeface="+mn-ea"/>
                <a:cs typeface="+mn-cs"/>
              </a:rPr>
              <a:t>实训思考：</a:t>
            </a:r>
            <a:endParaRPr kumimoji="0" lang="zh-CN" altLang="en-US" sz="3200" b="1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defTabSz="914400">
              <a:buClrTx/>
              <a:buSzTx/>
              <a:buFontTx/>
              <a:defRPr/>
            </a:pPr>
            <a:r>
              <a:rPr kumimoji="0" lang="en-US" sz="3200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     </a:t>
            </a:r>
            <a:r>
              <a:rPr kumimoji="0" lang="zh-CN" altLang="en-US" sz="3200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恒大地产财务造假案给你带来了什么启示？如何合理运用财务分析鉴别和防范财务造假呢？</a:t>
            </a:r>
          </a:p>
          <a:p>
            <a:pPr marR="0" defTabSz="914400">
              <a:buClrTx/>
              <a:buSzTx/>
              <a:buFontTx/>
              <a:defRPr/>
            </a:pPr>
            <a:endParaRPr kumimoji="0" lang="zh-CN" altLang="en-US" sz="3200" b="1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342900" marR="0" indent="-342900" defTabSz="914400" eaLnBrk="0" hangingPunct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defRPr/>
            </a:pPr>
            <a:endParaRPr kumimoji="0" lang="en-US" altLang="zh-CN" sz="3200" b="1" kern="0" cap="none" spc="0" normalizeH="0" baseline="0" noProof="0" dirty="0">
              <a:latin typeface="+mn-lt"/>
              <a:ea typeface="+mn-ea"/>
              <a:cs typeface="+mn-cs"/>
            </a:endParaRPr>
          </a:p>
          <a:p>
            <a:pPr marL="342900" marR="0" indent="-342900" defTabSz="9144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defRPr/>
            </a:pPr>
            <a:endParaRPr kumimoji="0" lang="en-US" altLang="zh-CN" sz="3200" b="1" kern="0" cap="none" spc="0" normalizeH="0" baseline="0" noProof="0" dirty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  <a:p>
            <a:pPr marL="342900" marR="0" indent="-342900" defTabSz="9144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defRPr/>
            </a:pPr>
            <a:endParaRPr kumimoji="0" lang="zh-CN" altLang="en-US" sz="2800" b="1" kern="0" cap="none" spc="0" normalizeH="0" baseline="0" noProof="0" dirty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dirty="0"/>
              <a:t>实训安排</a:t>
            </a:r>
          </a:p>
        </p:txBody>
      </p:sp>
      <p:sp>
        <p:nvSpPr>
          <p:cNvPr id="7170" name="内容占位符 2"/>
          <p:cNvSpPr>
            <a:spLocks noGrp="1"/>
          </p:cNvSpPr>
          <p:nvPr>
            <p:ph idx="1"/>
          </p:nvPr>
        </p:nvSpPr>
        <p:spPr>
          <a:xfrm>
            <a:off x="838200" y="1295400"/>
            <a:ext cx="7772400" cy="51054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lnSpc>
                <a:spcPct val="150000"/>
              </a:lnSpc>
              <a:buNone/>
            </a:pPr>
            <a:r>
              <a:rPr lang="zh-CN" altLang="en-US" sz="2400" b="1" dirty="0"/>
              <a:t>一 实训目的及要求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2400" b="1" dirty="0"/>
              <a:t>二 实训要点回顾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2400" b="1" dirty="0"/>
              <a:t>三 偿债能力分析实训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2400" b="1" dirty="0"/>
              <a:t>四 营运能力分析实训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2400" b="1" dirty="0"/>
              <a:t>五 盈利能力分析实训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2400" b="1" dirty="0"/>
              <a:t>六 发展能力分析实训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2400" b="1" dirty="0"/>
              <a:t>七 财务分析综合实训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2400" b="1" dirty="0"/>
              <a:t>八</a:t>
            </a:r>
            <a:r>
              <a:rPr lang="en-US" altLang="zh-CN" sz="2400" b="1" dirty="0"/>
              <a:t> </a:t>
            </a:r>
            <a:r>
              <a:rPr lang="zh-CN" altLang="en-US" sz="2400" b="1" dirty="0"/>
              <a:t>财务分析思政案例</a:t>
            </a:r>
            <a:endParaRPr lang="en-US" altLang="zh-CN" sz="2400" b="1" dirty="0"/>
          </a:p>
          <a:p>
            <a:pPr>
              <a:buNone/>
            </a:pPr>
            <a:endParaRPr lang="en-US" altLang="zh-CN" sz="2800" b="1" dirty="0"/>
          </a:p>
          <a:p>
            <a:pPr>
              <a:buNone/>
            </a:pPr>
            <a:endParaRPr lang="en-US" altLang="zh-CN" sz="2800" b="1" dirty="0"/>
          </a:p>
          <a:p>
            <a:pPr>
              <a:buNone/>
            </a:pPr>
            <a:endParaRPr lang="zh-CN" altLang="en-US" dirty="0"/>
          </a:p>
        </p:txBody>
      </p:sp>
      <p:sp>
        <p:nvSpPr>
          <p:cNvPr id="7171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2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717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3800" y="5105400"/>
            <a:ext cx="1563688" cy="17351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实训目的及要求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zh-CN" altLang="en-US" b="1" dirty="0">
                <a:solidFill>
                  <a:srgbClr val="FF0000"/>
                </a:solidFill>
              </a:rPr>
              <a:t>（一）实训目的</a:t>
            </a:r>
            <a:endParaRPr lang="zh-CN" altLang="en-US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altLang="zh-CN" sz="2800" dirty="0"/>
              <a:t>          </a:t>
            </a:r>
            <a:r>
              <a:rPr lang="zh-CN" altLang="en-US" sz="2800" b="1" dirty="0"/>
              <a:t>通过本项目实训，使学生理解财务分析的概念和意义，掌握财务分析的基本方法和内容，使学生能够根据财务报表相关数据进行偿债能力、营运能力、盈利能力、发展能力等财务指标的分析，评估公司财务状况、经营成果及现金流量，并熟练运用杜邦财务分析体系进行财务综合分析。</a:t>
            </a:r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3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8196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0838" y="4275138"/>
            <a:ext cx="1985962" cy="19732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实训目的及要求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zh-CN" altLang="en-US" b="1" dirty="0">
                <a:solidFill>
                  <a:srgbClr val="FF0000"/>
                </a:solidFill>
              </a:rPr>
              <a:t>（二）实训要求</a:t>
            </a:r>
            <a:endParaRPr lang="zh-CN" altLang="en-US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altLang="zh-CN" sz="2800" dirty="0"/>
              <a:t>           </a:t>
            </a:r>
            <a:r>
              <a:rPr lang="zh-CN" altLang="en-US" sz="2800" b="1" dirty="0"/>
              <a:t>引导学生归纳总结各种财务分析方法、财务指标分析的内涵及各自在应用中须注意的问题。在此基础上，能够灵活运用这些方法和指标进行财务分析。通过定量计算和定性分析，提高学生今后理财过程中分析问题、解决问题的能力。</a:t>
            </a:r>
          </a:p>
          <a:p>
            <a:pPr>
              <a:buNone/>
            </a:pPr>
            <a:endParaRPr lang="zh-CN" altLang="en-US" sz="2800" b="1" dirty="0"/>
          </a:p>
        </p:txBody>
      </p:sp>
      <p:sp>
        <p:nvSpPr>
          <p:cNvPr id="9219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4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9220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8038" y="4572000"/>
            <a:ext cx="1985962" cy="19732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实训目的及要求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76263" y="1439863"/>
            <a:ext cx="7924800" cy="44196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zh-CN" altLang="en-US" b="1" dirty="0">
                <a:solidFill>
                  <a:srgbClr val="FF0000"/>
                </a:solidFill>
              </a:rPr>
              <a:t>（三）实训项目要求与职业能力目标</a:t>
            </a:r>
          </a:p>
          <a:p>
            <a:pPr>
              <a:buNone/>
            </a:pPr>
            <a:r>
              <a:rPr lang="en-US" altLang="zh-CN" sz="2800" dirty="0"/>
              <a:t>      </a:t>
            </a:r>
            <a:endParaRPr lang="zh-CN" altLang="en-US" sz="2800" b="1" dirty="0"/>
          </a:p>
        </p:txBody>
      </p:sp>
      <p:sp>
        <p:nvSpPr>
          <p:cNvPr id="10243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5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0244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8038" y="4572000"/>
            <a:ext cx="1985962" cy="19732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5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9550" y="2047875"/>
            <a:ext cx="5629275" cy="41560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8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charRg st="8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实训要点回顾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7924800" cy="29718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lnSpc>
                <a:spcPct val="150000"/>
              </a:lnSpc>
              <a:buNone/>
            </a:pPr>
            <a:r>
              <a:rPr lang="en-US" altLang="zh-CN" sz="3600" b="1" dirty="0">
                <a:solidFill>
                  <a:srgbClr val="0000CC"/>
                </a:solidFill>
              </a:rPr>
              <a:t>1. </a:t>
            </a:r>
            <a:r>
              <a:rPr lang="zh-CN" altLang="en-US" sz="3600" b="1" dirty="0">
                <a:solidFill>
                  <a:srgbClr val="0000CC"/>
                </a:solidFill>
              </a:rPr>
              <a:t>财务分析基本方法</a:t>
            </a:r>
            <a:endParaRPr lang="en-US" altLang="zh-CN" sz="3600" b="1" dirty="0">
              <a:solidFill>
                <a:srgbClr val="0000CC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3600" b="1" dirty="0">
                <a:solidFill>
                  <a:srgbClr val="0000CC"/>
                </a:solidFill>
              </a:rPr>
              <a:t>2. </a:t>
            </a:r>
            <a:r>
              <a:rPr lang="zh-CN" altLang="en-US" sz="3600" b="1" dirty="0">
                <a:solidFill>
                  <a:srgbClr val="0000CC"/>
                </a:solidFill>
              </a:rPr>
              <a:t>财务比率</a:t>
            </a:r>
            <a:endParaRPr lang="en-US" altLang="zh-CN" sz="3600" b="1" dirty="0">
              <a:solidFill>
                <a:srgbClr val="0000CC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3600" b="1" dirty="0">
                <a:solidFill>
                  <a:srgbClr val="0000CC"/>
                </a:solidFill>
              </a:rPr>
              <a:t>3. </a:t>
            </a:r>
            <a:r>
              <a:rPr lang="zh-CN" altLang="en-US" sz="3600" b="1" dirty="0">
                <a:solidFill>
                  <a:srgbClr val="0000CC"/>
                </a:solidFill>
              </a:rPr>
              <a:t>杜邦分析法</a:t>
            </a:r>
            <a:endParaRPr lang="en-US" altLang="zh-CN" sz="3600" b="1" dirty="0">
              <a:solidFill>
                <a:srgbClr val="0000CC"/>
              </a:solidFill>
            </a:endParaRPr>
          </a:p>
          <a:p>
            <a:pPr>
              <a:buNone/>
            </a:pPr>
            <a:endParaRPr lang="en-US" altLang="zh-CN" b="1" dirty="0">
              <a:solidFill>
                <a:srgbClr val="FF0000"/>
              </a:solidFill>
            </a:endParaRPr>
          </a:p>
          <a:p>
            <a:pPr>
              <a:buNone/>
            </a:pPr>
            <a:endParaRPr lang="zh-CN" altLang="en-US" sz="2800" b="1" dirty="0"/>
          </a:p>
        </p:txBody>
      </p:sp>
      <p:sp>
        <p:nvSpPr>
          <p:cNvPr id="11267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6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1268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8038" y="4572000"/>
            <a:ext cx="1985962" cy="19732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实训案例</a:t>
            </a:r>
          </a:p>
        </p:txBody>
      </p:sp>
      <p:sp>
        <p:nvSpPr>
          <p:cNvPr id="12290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7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2291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8038" y="4572000"/>
            <a:ext cx="1985962" cy="1973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2" name="内容占位符 2"/>
          <p:cNvSpPr txBox="1"/>
          <p:nvPr/>
        </p:nvSpPr>
        <p:spPr>
          <a:xfrm>
            <a:off x="457200" y="1752600"/>
            <a:ext cx="7924800" cy="2971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r>
              <a:rPr lang="en-US" altLang="zh-CN" sz="3200" b="1" dirty="0">
                <a:solidFill>
                  <a:srgbClr val="00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1.</a:t>
            </a:r>
            <a:r>
              <a:rPr lang="zh-CN" altLang="en-US" sz="3200" b="1" dirty="0">
                <a:solidFill>
                  <a:srgbClr val="00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A酒业集团公司简介</a:t>
            </a:r>
            <a:endParaRPr lang="en-US" altLang="zh-CN" sz="3200" b="1" dirty="0">
              <a:solidFill>
                <a:srgbClr val="0000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r>
              <a:rPr lang="en-US" altLang="zh-CN" sz="3200" b="1" dirty="0">
                <a:solidFill>
                  <a:srgbClr val="00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2.</a:t>
            </a:r>
            <a:r>
              <a:rPr lang="zh-CN" altLang="en-US" sz="3200" b="1" dirty="0">
                <a:solidFill>
                  <a:srgbClr val="00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A酒业集团公司财务报表及相关资料</a:t>
            </a:r>
            <a:endParaRPr lang="en-US" altLang="zh-CN" sz="3200" b="1" dirty="0">
              <a:solidFill>
                <a:srgbClr val="0000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endParaRPr lang="en-US" altLang="zh-CN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偿债能力分析实训</a:t>
            </a:r>
          </a:p>
        </p:txBody>
      </p:sp>
      <p:sp>
        <p:nvSpPr>
          <p:cNvPr id="13314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8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3315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8038" y="4572000"/>
            <a:ext cx="1985962" cy="1973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内容占位符 2"/>
          <p:cNvSpPr txBox="1"/>
          <p:nvPr/>
        </p:nvSpPr>
        <p:spPr>
          <a:xfrm>
            <a:off x="457200" y="1447800"/>
            <a:ext cx="8144510" cy="4191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r>
              <a:rPr lang="zh-CN" altLang="en-US" sz="3200" b="1" dirty="0">
                <a:solidFill>
                  <a:srgbClr val="00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实训任务：</a:t>
            </a:r>
            <a:endParaRPr lang="en-US" altLang="zh-CN" sz="3200" b="1" dirty="0">
              <a:solidFill>
                <a:srgbClr val="0000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80000"/>
            </a:pP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en-US" altLang="zh-CN" sz="2800" b="1" dirty="0"/>
              <a:t>. 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计算A酒业集团公司近三年年末的流动比率、速动比率、资产负债率及其增长额、增长率情况。</a:t>
            </a:r>
            <a:endParaRPr lang="en-US" altLang="zh-CN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80000"/>
            </a:pP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en-US" altLang="zh-CN" sz="2800" b="1" dirty="0"/>
              <a:t>. 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根据上述数据及同行业公司相关财务数据，分析A酒业集团公司的偿债能力。</a:t>
            </a:r>
            <a:endParaRPr lang="en-US" altLang="zh-CN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endParaRPr lang="en-US" altLang="zh-CN" sz="3200" b="1" dirty="0">
              <a:solidFill>
                <a:srgbClr val="0000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endParaRPr lang="en-US" altLang="zh-CN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6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charRg st="6" end="6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61" end="9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charRg st="61" end="9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偿债能力分析实训</a:t>
            </a:r>
          </a:p>
        </p:txBody>
      </p:sp>
      <p:sp>
        <p:nvSpPr>
          <p:cNvPr id="14338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9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4339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8038" y="4572000"/>
            <a:ext cx="1985962" cy="1973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内容占位符 2"/>
          <p:cNvSpPr txBox="1"/>
          <p:nvPr/>
        </p:nvSpPr>
        <p:spPr>
          <a:xfrm>
            <a:off x="457200" y="1447800"/>
            <a:ext cx="7924800" cy="4191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r>
              <a:rPr lang="zh-CN" altLang="en-US" sz="3200" b="1" dirty="0">
                <a:solidFill>
                  <a:srgbClr val="00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实训思考：</a:t>
            </a:r>
            <a:endParaRPr lang="en-US" altLang="zh-CN" sz="3200" b="1" dirty="0">
              <a:solidFill>
                <a:srgbClr val="0000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1.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不同偿债能力指标的计算及含义。</a:t>
            </a:r>
            <a:endParaRPr lang="en-US" altLang="zh-CN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2.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如何看待偿债能力指标的变化。</a:t>
            </a:r>
            <a:endParaRPr lang="en-US" altLang="zh-CN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endParaRPr lang="en-US" altLang="zh-CN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endParaRPr lang="en-US" altLang="zh-CN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</a:pP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841</Words>
  <Application>Microsoft Office PowerPoint</Application>
  <PresentationFormat>全屏显示(4:3)</PresentationFormat>
  <Paragraphs>106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5" baseType="lpstr">
      <vt:lpstr>华文中宋</vt:lpstr>
      <vt:lpstr>Arial</vt:lpstr>
      <vt:lpstr>Arial Black</vt:lpstr>
      <vt:lpstr>Times New Roman</vt:lpstr>
      <vt:lpstr>Wingdings</vt:lpstr>
      <vt:lpstr>Radial</vt:lpstr>
      <vt:lpstr>1_Radial</vt:lpstr>
      <vt:lpstr>项目二 财务分析实训</vt:lpstr>
      <vt:lpstr>实训安排</vt:lpstr>
      <vt:lpstr>实训目的及要求</vt:lpstr>
      <vt:lpstr>实训目的及要求</vt:lpstr>
      <vt:lpstr>实训目的及要求</vt:lpstr>
      <vt:lpstr>实训要点回顾</vt:lpstr>
      <vt:lpstr>实训案例</vt:lpstr>
      <vt:lpstr>偿债能力分析实训</vt:lpstr>
      <vt:lpstr>偿债能力分析实训</vt:lpstr>
      <vt:lpstr>营运能力分析实训</vt:lpstr>
      <vt:lpstr>营运能力分析实训</vt:lpstr>
      <vt:lpstr>盈利能力分析实训</vt:lpstr>
      <vt:lpstr>盈利能力分析实训</vt:lpstr>
      <vt:lpstr>发展能力分析实训</vt:lpstr>
      <vt:lpstr>发展能力分析实训</vt:lpstr>
      <vt:lpstr>财务分析综合实训</vt:lpstr>
      <vt:lpstr>财务分析综合实训</vt:lpstr>
      <vt:lpstr>财务分析思政案例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lilygui</dc:creator>
  <cp:lastModifiedBy>Administrator</cp:lastModifiedBy>
  <cp:revision>667</cp:revision>
  <dcterms:created xsi:type="dcterms:W3CDTF">2020-06-17T15:14:05Z</dcterms:created>
  <dcterms:modified xsi:type="dcterms:W3CDTF">2025-07-02T00:58:37Z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2052-12.1.0.21915</vt:lpwstr>
  </property>
  <property fmtid="{D5CDD505-2E9C-101B-9397-08002B2CF9AE}" pid="4" name="ICV">
    <vt:lpwstr>2A551A7B83EB452D8F4CF5503E5B3948_12</vt:lpwstr>
  </property>
</Properties>
</file>