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2" Type="http://schemas.openxmlformats.org/officeDocument/2006/relationships/tags" Target="tags/tag67.xml"/><Relationship Id="rId31" Type="http://schemas.openxmlformats.org/officeDocument/2006/relationships/commentAuthors" Target="commentAuthors.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64.xml"/><Relationship Id="rId7" Type="http://schemas.openxmlformats.org/officeDocument/2006/relationships/image" Target="../media/image5.png"/><Relationship Id="rId6" Type="http://schemas.openxmlformats.org/officeDocument/2006/relationships/tags" Target="../tags/tag63.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0"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7" name="内容占位符 4"/>
          <p:cNvPicPr>
            <a:picLocks noChangeAspect="1"/>
          </p:cNvPicPr>
          <p:nvPr userDrawn="1"/>
        </p:nvPicPr>
        <p:blipFill>
          <a:blip r:embed="rId4"/>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5"/>
          <a:stretch>
            <a:fillRect/>
          </a:stretch>
        </p:blipFill>
        <p:spPr>
          <a:xfrm>
            <a:off x="9904095" y="6500495"/>
            <a:ext cx="2195195" cy="328295"/>
          </a:xfrm>
          <a:prstGeom prst="rect">
            <a:avLst/>
          </a:prstGeom>
        </p:spPr>
      </p:pic>
      <p:pic>
        <p:nvPicPr>
          <p:cNvPr id="6" name="图片 5"/>
          <p:cNvPicPr>
            <a:picLocks noChangeAspect="1"/>
          </p:cNvPicPr>
          <p:nvPr userDrawn="1">
            <p:custDataLst>
              <p:tags r:id="rId6"/>
            </p:custDataLst>
          </p:nvPr>
        </p:nvPicPr>
        <p:blipFill>
          <a:blip r:embed="rId7"/>
          <a:stretch>
            <a:fillRect/>
          </a:stretch>
        </p:blipFill>
        <p:spPr>
          <a:xfrm>
            <a:off x="0" y="888365"/>
            <a:ext cx="8724900" cy="306705"/>
          </a:xfrm>
          <a:prstGeom prst="rect">
            <a:avLst/>
          </a:prstGeom>
        </p:spPr>
      </p:pic>
      <p:pic>
        <p:nvPicPr>
          <p:cNvPr id="3" name="图片 2"/>
          <p:cNvPicPr>
            <a:picLocks noChangeAspect="1"/>
          </p:cNvPicPr>
          <p:nvPr userDrawn="1">
            <p:custDataLst>
              <p:tags r:id="rId8"/>
            </p:custDataLst>
          </p:nvPr>
        </p:nvPicPr>
        <p:blipFill>
          <a:blip r:embed="rId9"/>
          <a:stretch>
            <a:fillRect/>
          </a:stretch>
        </p:blipFill>
        <p:spPr>
          <a:xfrm>
            <a:off x="11957050" y="2269490"/>
            <a:ext cx="241300" cy="272605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66.xml"/><Relationship Id="rId2" Type="http://schemas.openxmlformats.org/officeDocument/2006/relationships/image" Target="../media/image7.png"/><Relationship Id="rId1" Type="http://schemas.openxmlformats.org/officeDocument/2006/relationships/tags" Target="../tags/tag6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a:blip r:embed="rId2"/>
          <a:stretch>
            <a:fillRect/>
          </a:stretch>
        </p:blipFill>
        <p:spPr>
          <a:xfrm>
            <a:off x="635" y="1270"/>
            <a:ext cx="12191365" cy="6838950"/>
          </a:xfrm>
          <a:prstGeom prst="rect">
            <a:avLst/>
          </a:prstGeom>
        </p:spPr>
      </p:pic>
      <p:sp>
        <p:nvSpPr>
          <p:cNvPr id="63" name="文本框 15"/>
          <p:cNvSpPr txBox="1">
            <a:spLocks noChangeArrowheads="1"/>
          </p:cNvSpPr>
          <p:nvPr>
            <p:custDataLst>
              <p:tags r:id="rId3"/>
            </p:custDataLst>
          </p:nvPr>
        </p:nvSpPr>
        <p:spPr bwMode="auto">
          <a:xfrm>
            <a:off x="968375" y="2586355"/>
            <a:ext cx="83305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第五章</a:t>
            </a:r>
            <a:r>
              <a:rPr lang="en-US"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国际货物运输法</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提单运输</a:t>
            </a:r>
            <a:endParaRPr lang="zh-CN" altLang="en-US"/>
          </a:p>
        </p:txBody>
      </p:sp>
      <p:sp>
        <p:nvSpPr>
          <p:cNvPr id="3" name="内容占位符 2"/>
          <p:cNvSpPr>
            <a:spLocks noGrp="1"/>
          </p:cNvSpPr>
          <p:nvPr>
            <p:ph idx="1"/>
          </p:nvPr>
        </p:nvSpPr>
        <p:spPr/>
        <p:txBody>
          <a:bodyPr>
            <a:normAutofit lnSpcReduction="10000"/>
          </a:bodyPr>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(四)根据运输方式划分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1.直达提单</a:t>
            </a:r>
            <a:endParaRPr lang="zh-CN" altLang="en-US"/>
          </a:p>
          <a:p>
            <a:r>
              <a:rPr lang="zh-CN" altLang="en-US"/>
              <a:t>2.转船提单</a:t>
            </a:r>
            <a:endParaRPr lang="zh-CN" altLang="en-US"/>
          </a:p>
          <a:p>
            <a:r>
              <a:rPr lang="zh-CN" altLang="en-US"/>
              <a:t>3.联运提单</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(五)按体现形式划分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1.纸质提单</a:t>
            </a:r>
            <a:endParaRPr lang="zh-CN" altLang="en-US"/>
          </a:p>
          <a:p>
            <a:r>
              <a:rPr lang="zh-CN" altLang="en-US"/>
              <a:t>2.电子提单</a:t>
            </a:r>
            <a:endParaRPr lang="zh-CN" altLang="en-US"/>
          </a:p>
          <a:p>
            <a:r>
              <a:rPr lang="zh-CN" altLang="en-US"/>
              <a:t>3.区块链提单</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提单运输</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三、提单的内容</a:t>
            </a:r>
            <a:endParaRPr lang="zh-CN" altLang="zh-CN" sz="2600" b="1" dirty="0">
              <a:latin typeface="黑体" panose="02010609060101010101" pitchFamily="49" charset="-122"/>
              <a:ea typeface="黑体" panose="02010609060101010101" pitchFamily="49" charset="-122"/>
            </a:endParaRPr>
          </a:p>
          <a:p>
            <a:r>
              <a:rPr lang="zh-CN" altLang="en-US"/>
              <a:t>国际上许多大的船运公司都有自己的格式提单，但内容基本一致，一般分为正面记载事项和背面条款两部分。</a:t>
            </a:r>
            <a:endParaRPr lang="zh-CN" altLang="en-US"/>
          </a:p>
          <a:p>
            <a:r>
              <a:rPr lang="zh-CN" altLang="en-US"/>
              <a:t>提单的正面一般记载下列事项:船名，承运人的名称和主营业所，托运人的名称，收货人的名称，装运港和在装货港接收货物的日期，卸货港(如是转船或联运提单还要列明转船或转运地点)，货物的品名、标志、包件的数量与种类、重量或体积，货物表面状况，运费及支付方式，提单签发的日期、地点和份数，承运人或其代理人的签名等。</a:t>
            </a:r>
            <a:endParaRPr lang="zh-CN" altLang="en-US"/>
          </a:p>
          <a:p>
            <a:r>
              <a:rPr lang="zh-CN" altLang="en-US"/>
              <a:t>提单的背面一般是托运人和承运人规定各自权利义务的主要条款。通常有以下内容:管辖权及法律适用，承运人的责任范围、责任期间、免责事项及赔偿限额，装货、卸货和交货的方式及费用分担，货物灭失或损坏的通知及时限，危险货物及其处理方法，转运、换船、联运与转船，留置权的行使，熏蒸条款，共同海损条款和新杰森条款，双方有责任碰撞条款等。</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提单运输</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四、提单当事人的责任制度</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(一)承运人的责任制度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1.承运人的基本义务 </a:t>
            </a:r>
            <a:endParaRPr lang="zh-CN" altLang="en-US"/>
          </a:p>
          <a:p>
            <a:r>
              <a:rPr lang="zh-CN" altLang="en-US">
                <a:sym typeface="+mn-ea"/>
              </a:rPr>
              <a:t>2.承运人的免责事项</a:t>
            </a:r>
            <a:endParaRPr lang="zh-CN" altLang="en-US"/>
          </a:p>
          <a:p>
            <a:r>
              <a:rPr lang="zh-CN" altLang="en-US"/>
              <a:t>3.承运人的责任限制</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(二)托运人或收货人的基本义务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1.托运人的基本义务</a:t>
            </a:r>
            <a:endParaRPr lang="zh-CN" altLang="en-US"/>
          </a:p>
          <a:p>
            <a:r>
              <a:rPr lang="zh-CN" altLang="en-US"/>
              <a:t>2.收货人的基本义务</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提单运输</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五、倒签提单和预借提单</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(一)倒签提单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倒签提单(Anti</a:t>
            </a:r>
            <a:r>
              <a:rPr lang="en-US" altLang="zh-CN"/>
              <a:t> </a:t>
            </a:r>
            <a:r>
              <a:rPr lang="zh-CN" altLang="en-US"/>
              <a:t>dated Bill of Lading)是指提单中注明的签发日期早于实际签发日期的提单。</a:t>
            </a:r>
            <a:endParaRPr lang="zh-CN" altLang="en-US"/>
          </a:p>
          <a:p>
            <a:r>
              <a:rPr lang="zh-CN" altLang="en-US"/>
              <a:t>《海牙规则》等国际公约及包括我国在内的很多国家的海商法都将倒签提单行为视为非法行为，承运人和托运人应对此种非法行为连带地向善意的提单受让人负违约或侵权赔偿责任。为获得倒签提单，托运人常向承运人出具保函，承诺一旦承运人遭到提单受让人追索，托运人给予承运人赔偿。各国都不承认这种保函的效力。</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提单运输</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(二)预借提单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预借提单(Advanced Bill of Lading)是指在货物尚未装船或尚未完全装船的情况下签发的“货物已装船”的提单。这种提单通常是承运人在信用证规定的装船日期和交单结汇日期行将届满时，应托运人的要求签发的。</a:t>
            </a:r>
            <a:endParaRPr lang="zh-CN" altLang="en-US"/>
          </a:p>
          <a:p>
            <a:r>
              <a:rPr lang="zh-CN" altLang="en-US">
                <a:sym typeface="+mn-ea"/>
              </a:rPr>
              <a:t>《汉堡规则》的上述规定可以概括为三项:(1)善意保函有效;(2)恶意保函无效;(3)有效的保函也只在托运人与承运人之间有效。我国《海商法》对保函的效力也没有做出规定，实践中主要参照《汉堡规则》的规定。</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提单运输</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六、提单运输中的索赔与诉讼</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(一)索赔</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汉堡规则》将收货人就货损向承运人发出通知的期限从3天延长到15天，延迟交货的索赔通知时限为自收货后60日内。如果运送的是非集装箱货物，我国《海商法》规定的不明显货损通知时限为从交货次日起的7日内，如果是运送集装箱货物，则为15日。</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(二)诉讼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1.诉讼管辖</a:t>
            </a:r>
            <a:endParaRPr lang="zh-CN" altLang="en-US"/>
          </a:p>
          <a:p>
            <a:r>
              <a:rPr lang="zh-CN" altLang="en-US"/>
              <a:t>2.诉讼时效</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租船运输合同</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一、航次租船合同</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(一)航次租船合同的定义和特点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航次租船合同又称程租船合同，指船舶出租人向承租人提供船舶的全部或部分舱位，装运约定的货物，从一港口运往另一港口，由承租人支付约定运费的合同。</a:t>
            </a:r>
            <a:endParaRPr lang="zh-CN" altLang="en-US"/>
          </a:p>
          <a:p>
            <a:r>
              <a:rPr lang="zh-CN" altLang="en-US"/>
              <a:t>1.出租人负责船舶营运并负担营运费用</a:t>
            </a:r>
            <a:endParaRPr lang="zh-CN" altLang="en-US"/>
          </a:p>
          <a:p>
            <a:r>
              <a:rPr lang="zh-CN" altLang="en-US"/>
              <a:t>2.出租人必须提供适航船舶并对货物负责</a:t>
            </a:r>
            <a:endParaRPr lang="zh-CN" altLang="en-US"/>
          </a:p>
          <a:p>
            <a:r>
              <a:rPr lang="zh-CN" altLang="en-US"/>
              <a:t>3.运输的标的</a:t>
            </a:r>
            <a:endParaRPr lang="zh-CN" altLang="en-US"/>
          </a:p>
          <a:p>
            <a:r>
              <a:rPr lang="zh-CN" altLang="en-US"/>
              <a:t>4.约定货物的装卸时间和期限并规定滞期费和速遣费率</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租船运输合同</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(二)航次租船合同的主要条款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1.BIMCO认证条款(Authenticity Clause)</a:t>
            </a:r>
            <a:endParaRPr lang="zh-CN" altLang="en-US"/>
          </a:p>
          <a:p>
            <a:r>
              <a:rPr lang="zh-CN" altLang="en-US"/>
              <a:t>2.船东责任条款</a:t>
            </a:r>
            <a:endParaRPr lang="zh-CN" altLang="en-US"/>
          </a:p>
          <a:p>
            <a:r>
              <a:rPr lang="zh-CN" altLang="en-US"/>
              <a:t>3.货物条款</a:t>
            </a:r>
            <a:endParaRPr lang="zh-CN" altLang="en-US"/>
          </a:p>
          <a:p>
            <a:r>
              <a:rPr lang="zh-CN" altLang="en-US"/>
              <a:t>4.装货、卸货及装卸时间计算条款</a:t>
            </a:r>
            <a:endParaRPr lang="zh-CN" altLang="en-US"/>
          </a:p>
          <a:p>
            <a:r>
              <a:rPr lang="zh-CN" altLang="en-US"/>
              <a:t>5.准备就绪通知书(Notice of Readiness，NOR)条款</a:t>
            </a:r>
            <a:endParaRPr lang="zh-CN" altLang="en-US"/>
          </a:p>
          <a:p>
            <a:r>
              <a:rPr lang="zh-CN" altLang="en-US"/>
              <a:t>6.船东的解约权、中止和终止权条款</a:t>
            </a:r>
            <a:endParaRPr lang="zh-CN" altLang="en-US"/>
          </a:p>
          <a:p>
            <a:r>
              <a:rPr lang="zh-CN" altLang="en-US"/>
              <a:t>7.运费条款</a:t>
            </a:r>
            <a:endParaRPr lang="zh-CN" altLang="en-US"/>
          </a:p>
          <a:p>
            <a:r>
              <a:rPr lang="zh-CN" altLang="en-US"/>
              <a:t>8.法律与争议解决条款</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租船运输合同</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二、定期租船合同</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(一)定期租船合同的概念和特点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定期租船合同又称期租船合同(Time Charter)，指船舶出租人向承租人提供约定的由出租人配备船员的船舶，由承租人在约定的时期内按照约定的用途使用，并支付租金的合同。</a:t>
            </a:r>
            <a:endParaRPr lang="zh-CN" altLang="en-US"/>
          </a:p>
          <a:p>
            <a:r>
              <a:rPr lang="zh-CN" altLang="en-US"/>
              <a:t>定期租船合同的主要特点如下:</a:t>
            </a:r>
            <a:endParaRPr lang="zh-CN" altLang="en-US"/>
          </a:p>
          <a:p>
            <a:r>
              <a:rPr lang="zh-CN" altLang="en-US"/>
              <a:t>(1)出租人提供具备约定性能的船舶，配备船长和船员，负责船长和船员的工资和伙食及内部管理事务。</a:t>
            </a:r>
            <a:endParaRPr lang="zh-CN" altLang="en-US"/>
          </a:p>
          <a:p>
            <a:r>
              <a:rPr lang="zh-CN" altLang="en-US"/>
              <a:t>(2)承租人负责船舶调度和营运，并负担船舶的燃料、物料、淡水港口的适用和货物的装卸等营运费用。</a:t>
            </a:r>
            <a:endParaRPr lang="zh-CN" altLang="en-US"/>
          </a:p>
          <a:p>
            <a:r>
              <a:rPr lang="zh-CN" altLang="en-US"/>
              <a:t>(3)承租人只能在约定用途和航行区域内使用船舶。</a:t>
            </a:r>
            <a:endParaRPr lang="zh-CN" altLang="en-US"/>
          </a:p>
          <a:p>
            <a:r>
              <a:rPr lang="zh-CN" altLang="en-US"/>
              <a:t>(4)租金按租用船舶的时间长短来计算，不管船舶有无使用。</a:t>
            </a:r>
            <a:endParaRPr lang="zh-CN" altLang="en-US"/>
          </a:p>
          <a:p>
            <a:r>
              <a:rPr lang="zh-CN" altLang="en-US"/>
              <a:t>(5)定期租船合同的出租人一般不是货物的承运人，承租人则常常为承运人。</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租船运输合同</a:t>
            </a:r>
            <a:endParaRPr lang="zh-CN" altLang="en-US"/>
          </a:p>
        </p:txBody>
      </p:sp>
      <p:sp>
        <p:nvSpPr>
          <p:cNvPr id="3" name="内容占位符 2"/>
          <p:cNvSpPr>
            <a:spLocks noGrp="1"/>
          </p:cNvSpPr>
          <p:nvPr>
            <p:ph idx="1"/>
          </p:nvPr>
        </p:nvSpPr>
        <p:spPr/>
        <p:txBody>
          <a:bodyPr>
            <a:normAutofit lnSpcReduction="20000"/>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(二)定期租船合同的主要条款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1.船舶说明条款</a:t>
            </a:r>
            <a:endParaRPr lang="zh-CN" altLang="en-US"/>
          </a:p>
          <a:p>
            <a:r>
              <a:rPr lang="zh-CN" altLang="en-US"/>
              <a:t>2.租期条款</a:t>
            </a:r>
            <a:endParaRPr lang="zh-CN" altLang="en-US"/>
          </a:p>
          <a:p>
            <a:r>
              <a:rPr lang="zh-CN" altLang="en-US"/>
              <a:t>3.交船条款</a:t>
            </a:r>
            <a:endParaRPr lang="zh-CN" altLang="en-US"/>
          </a:p>
          <a:p>
            <a:r>
              <a:rPr lang="zh-CN" altLang="en-US"/>
              <a:t>4.航区条款</a:t>
            </a:r>
            <a:endParaRPr lang="zh-CN" altLang="en-US"/>
          </a:p>
          <a:p>
            <a:r>
              <a:rPr lang="zh-CN" altLang="en-US"/>
              <a:t>5.供给分担条款</a:t>
            </a:r>
            <a:endParaRPr lang="zh-CN" altLang="en-US"/>
          </a:p>
          <a:p>
            <a:r>
              <a:rPr lang="zh-CN" altLang="en-US"/>
              <a:t>6.货物限定条款</a:t>
            </a:r>
            <a:endParaRPr lang="zh-CN" altLang="en-US"/>
          </a:p>
          <a:p>
            <a:r>
              <a:rPr lang="zh-CN" altLang="en-US"/>
              <a:t>7.租金支付条款</a:t>
            </a:r>
            <a:endParaRPr lang="zh-CN" altLang="en-US"/>
          </a:p>
          <a:p>
            <a:r>
              <a:rPr lang="zh-CN" altLang="en-US"/>
              <a:t>8.停租条款</a:t>
            </a:r>
            <a:endParaRPr lang="zh-CN" altLang="en-US"/>
          </a:p>
          <a:p>
            <a:r>
              <a:rPr lang="zh-CN" altLang="en-US"/>
              <a:t>9.转租条款</a:t>
            </a:r>
            <a:endParaRPr lang="zh-CN" altLang="en-US"/>
          </a:p>
          <a:p>
            <a:r>
              <a:rPr lang="zh-CN" altLang="en-US"/>
              <a:t>10.承租人指示条款</a:t>
            </a:r>
            <a:endParaRPr lang="zh-CN" altLang="en-US"/>
          </a:p>
          <a:p>
            <a:r>
              <a:rPr lang="zh-CN" altLang="en-US"/>
              <a:t>11.留置权条款</a:t>
            </a:r>
            <a:endParaRPr lang="zh-CN" altLang="en-US"/>
          </a:p>
          <a:p>
            <a:r>
              <a:rPr lang="zh-CN" altLang="en-US"/>
              <a:t>12.还船条款</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tx1"/>
                </a:solidFill>
                <a:latin typeface="Arial" panose="020B0604020202020204" pitchFamily="34" charset="0"/>
                <a:ea typeface="黑体" panose="02010609060101010101" pitchFamily="49" charset="-122"/>
              </a:rPr>
              <a:t>content</a:t>
            </a:r>
            <a:endParaRPr lang="en-US" altLang="zh-CN" sz="3200" b="1" dirty="0">
              <a:solidFill>
                <a:schemeClr val="tx1"/>
              </a:solidFill>
              <a:latin typeface="Arial" panose="020B0604020202020204" pitchFamily="34" charset="0"/>
              <a:ea typeface="黑体" panose="02010609060101010101" pitchFamily="49" charset="-122"/>
            </a:endParaRPr>
          </a:p>
        </p:txBody>
      </p:sp>
      <p:grpSp>
        <p:nvGrpSpPr>
          <p:cNvPr id="10" name="组合 9"/>
          <p:cNvGrpSpPr/>
          <p:nvPr/>
        </p:nvGrpSpPr>
        <p:grpSpPr>
          <a:xfrm>
            <a:off x="955040" y="1743075"/>
            <a:ext cx="7905115" cy="3472180"/>
            <a:chOff x="5309" y="3179"/>
            <a:chExt cx="12449" cy="546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国际海上货物运输概述</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提单运输</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租船运输合同</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12445"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国际铁路货物运输法和航空货物运输法</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8" name="矩形 32"/>
            <p:cNvSpPr>
              <a:spLocks noChangeArrowheads="1"/>
            </p:cNvSpPr>
            <p:nvPr/>
          </p:nvSpPr>
          <p:spPr bwMode="auto">
            <a:xfrm>
              <a:off x="5309" y="781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第五节　国际货物多式联运</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国际铁路货物运输法和航空货物运输法</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一、国际铁路货物运输法</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(一)调整国际铁路货物运输关系的法律规范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国际铁路货物运输(Rail Transport)是指两个或两个以上的国家铁路联合进行的货物运输。为了简化国际铁路货运手续，加速货物流转，降低运费和杂项费用，保障运输的顺利进行，不少国家间通过双边或多边铁路联运协定，规定铁路联运的各项规章制度。当前，关于国际铁路货物运输的国际协定主要有两个，即《国际铁路货物运输公约》和《国际铁路货物联运协定》。</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(二)两个铁路运输公约的主要内容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1.适用范围</a:t>
            </a:r>
            <a:endParaRPr lang="zh-CN" altLang="en-US"/>
          </a:p>
          <a:p>
            <a:r>
              <a:rPr lang="zh-CN" altLang="en-US"/>
              <a:t>2.运输合同</a:t>
            </a:r>
            <a:endParaRPr lang="zh-CN" altLang="en-US"/>
          </a:p>
          <a:p>
            <a:r>
              <a:rPr lang="zh-CN" altLang="en-US"/>
              <a:t>3.运输合同当事人的基本权利和义务</a:t>
            </a:r>
            <a:endParaRPr lang="zh-CN" altLang="en-US"/>
          </a:p>
          <a:p>
            <a:r>
              <a:rPr lang="zh-CN" altLang="en-US"/>
              <a:t>4.索赔和诉讼</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国际铁路货物运输法和航空货物运输法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二、国际航空货物运输法</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(一)有关国际航空货物运输的国际公约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(二)航空货物运输单据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(三)承运人的责任制度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(四)托运人和收货人的权利和义务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(五)索赔和诉讼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国际货物多式联运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一、概述</a:t>
            </a:r>
            <a:endParaRPr lang="zh-CN" altLang="zh-CN" sz="2600" b="1" dirty="0">
              <a:latin typeface="黑体" panose="02010609060101010101" pitchFamily="49" charset="-122"/>
              <a:ea typeface="黑体" panose="02010609060101010101" pitchFamily="49" charset="-122"/>
            </a:endParaRPr>
          </a:p>
          <a:p>
            <a:r>
              <a:rPr lang="zh-CN" altLang="en-US"/>
              <a:t>国际货物多式联运(International Multimodal Transport of Goods)，是指多式联运经营人按照多式联运合同，安排两种以上的运输方式将货物从一国指定地点运到另一国指定地点的运输。</a:t>
            </a:r>
            <a:endParaRPr lang="zh-CN" altLang="en-US"/>
          </a:p>
          <a:p>
            <a:r>
              <a:rPr lang="zh-CN" altLang="en-US"/>
              <a:t>当然，采用多式联运的运输方式也会产生许多原来没有遇到过的问题，主要表现在以下几个方面:</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(一)法律适用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(二)货主与承运人的关系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(三)联运单据的法律性质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国际货物多式联运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二、《联合国国际货物多式联运公约》的基本内容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(一)多式联运合同的定义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(二)多式联运单据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(三)联运人责任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(四)发货人的责任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(五)索赔与诉讼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国际货物多式联运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三、两起典型的多式联运法律纠纷解决实践</a:t>
            </a:r>
            <a:endParaRPr lang="zh-CN" altLang="zh-CN" sz="2600" b="1" dirty="0">
              <a:latin typeface="黑体" panose="02010609060101010101" pitchFamily="49" charset="-122"/>
              <a:ea typeface="黑体" panose="02010609060101010101" pitchFamily="49" charset="-122"/>
            </a:endParaRPr>
          </a:p>
          <a:p>
            <a:r>
              <a:rPr lang="zh-CN" altLang="en-US"/>
              <a:t>　深源公司于中锐公司等多纠纷案 (2022)[ (2021)浙72民初1638号。]</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国际海上货物运输概述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一、国际海上货物运输的定义和类型</a:t>
            </a:r>
            <a:endParaRPr lang="zh-CN" altLang="zh-CN" sz="2600" b="1" dirty="0">
              <a:latin typeface="黑体" panose="02010609060101010101" pitchFamily="49" charset="-122"/>
              <a:ea typeface="黑体" panose="02010609060101010101" pitchFamily="49" charset="-122"/>
            </a:endParaRPr>
          </a:p>
          <a:p>
            <a:r>
              <a:rPr lang="zh-CN" altLang="en-US"/>
              <a:t>国际海上货物运输，是指承运人(Carrier)负责将托运人的货物由一国某一港口运往他国另一港口并收取运费的活动。国际货物海上运输具有运输量大、运输成本低、通过能力较少受限制等优势。</a:t>
            </a:r>
            <a:endParaRPr lang="zh-CN" altLang="en-US"/>
          </a:p>
          <a:p>
            <a:r>
              <a:rPr lang="zh-CN" altLang="en-US">
                <a:sym typeface="+mn-ea"/>
              </a:rPr>
              <a:t>海上运输根据船舶经营方式不同可以分为班轮运输和租船运输两类。</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(一)班轮运输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(二)租船运输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按不同的租赁方式，租船运输又可分为期租船(Time Charter)、程租船(Voyage Charter)和光船租船(Bare Charter)三种。</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国际海上货物运输概述</a:t>
            </a:r>
            <a:endParaRPr lang="zh-CN" altLang="en-US"/>
          </a:p>
        </p:txBody>
      </p:sp>
      <p:sp>
        <p:nvSpPr>
          <p:cNvPr id="3" name="内容占位符 2"/>
          <p:cNvSpPr>
            <a:spLocks noGrp="1"/>
          </p:cNvSpPr>
          <p:nvPr>
            <p:ph idx="1"/>
          </p:nvPr>
        </p:nvSpPr>
        <p:spPr/>
        <p:txBody>
          <a:bodyPr/>
          <a:p>
            <a:r>
              <a:rPr lang="zh-CN" altLang="en-US"/>
              <a:t>班轮运输(Liner Transport)，又称定期运输，是指承运人接受众多托运人的订舱，将属于不同托运人的货物装于同一船舶，按预先规定的船期，在一定的航线上，以既定的港口顺序，经常地航行于各港口之间的运输。</a:t>
            </a:r>
            <a:endParaRPr lang="zh-CN" altLang="en-US"/>
          </a:p>
          <a:p>
            <a:r>
              <a:rPr lang="zh-CN" altLang="en-US"/>
              <a:t>租船运输(Carriage by Charter)又称不定期船运输(Tramp Shipping)。这种运输方式没有固定的船期、航线、港口和航行日期，完全根据货源的情况决定船舶的去向。运费或租金随各地区、各个不同时期的市场行情而定。它主要适用于需要整船的大宗货物的运输。</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国际海上货物运输概述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二、调整海上货物运输的法律规范</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(一)国际公约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1.《海牙规则》</a:t>
            </a:r>
            <a:endParaRPr lang="zh-CN" altLang="en-US"/>
          </a:p>
          <a:p>
            <a:r>
              <a:rPr lang="zh-CN" altLang="en-US"/>
              <a:t>2.《维斯比规则》</a:t>
            </a:r>
            <a:endParaRPr lang="zh-CN" altLang="en-US"/>
          </a:p>
          <a:p>
            <a:r>
              <a:rPr lang="zh-CN" altLang="en-US"/>
              <a:t>3.《汉堡规则》</a:t>
            </a:r>
            <a:endParaRPr lang="zh-CN" altLang="en-US"/>
          </a:p>
          <a:p>
            <a:r>
              <a:rPr lang="zh-CN" altLang="en-US"/>
              <a:t>4.《鹿特丹规则》</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国际海上货物运输概述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(二)国际惯例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目前，关于海上货物运输的最重要的国际惯例要数1990年的《国际海事委员会海运单统一规则》。</a:t>
            </a:r>
            <a:endParaRPr lang="zh-CN" altLang="en-US"/>
          </a:p>
          <a:p>
            <a:r>
              <a:rPr lang="zh-CN" altLang="en-US"/>
              <a:t>该规则供海运当事人自愿采用，其主要内容如下:</a:t>
            </a:r>
            <a:endParaRPr lang="zh-CN" altLang="en-US"/>
          </a:p>
          <a:p>
            <a:r>
              <a:rPr lang="zh-CN" altLang="en-US"/>
              <a:t>(1)适用范围。</a:t>
            </a:r>
            <a:endParaRPr lang="zh-CN" altLang="en-US"/>
          </a:p>
          <a:p>
            <a:r>
              <a:rPr lang="zh-CN" altLang="en-US"/>
              <a:t>(2)明确收货人在运输合同中的地位。</a:t>
            </a:r>
            <a:endParaRPr lang="zh-CN" altLang="en-US"/>
          </a:p>
          <a:p>
            <a:r>
              <a:rPr lang="zh-CN" altLang="en-US"/>
              <a:t>(3)承认强行法的效力。</a:t>
            </a:r>
            <a:endParaRPr lang="zh-CN" altLang="en-US"/>
          </a:p>
          <a:p>
            <a:r>
              <a:rPr lang="zh-CN" altLang="en-US"/>
              <a:t>(4)规定海运单的性质。该</a:t>
            </a:r>
            <a:endParaRPr lang="zh-CN" altLang="en-US"/>
          </a:p>
          <a:p>
            <a:r>
              <a:rPr lang="zh-CN" altLang="en-US"/>
              <a:t>(5)明确托运人的权利和义务。</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国际海上货物运输概述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(三)国内法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随着海上货物运输日益重要，许多国家都制定了有关海上(或水上)货物运输的专门的法律规范。</a:t>
            </a:r>
            <a:endParaRPr lang="zh-CN" altLang="en-US"/>
          </a:p>
          <a:p>
            <a:r>
              <a:rPr lang="zh-CN" altLang="en-US"/>
              <a:t>美国国会早在1893年就通过了《关于船舶航行、提单以及与财产运输有关的某些义务、职责和权利法》(An Act Relating to Navigation of Vessels，Bill of Lading，and to Certain Obligations，Duties and Rights in Connection with the Carriage of Property)，即著名的“哈特法”(Hart Act)。</a:t>
            </a:r>
            <a:endParaRPr lang="zh-CN" altLang="en-US"/>
          </a:p>
          <a:p>
            <a:r>
              <a:rPr lang="zh-CN" altLang="en-US"/>
              <a:t>中国于1992年11月7日通过了《海商法》，1993年7月1日《海商法》开始实施，用以调整海上货物运输、旅客运输、海上保险、海上救助等法律关系。我国《海商法》关于海上货物运输合同的规定是以《海牙规则》和《维斯比规则》为基础的，而且适当吸收了《汉堡规则》的某些规定。同时由于历史的局限性，我国《海商法》没有吸收英国《1992年海上货物运输法》等中的先进性规定，使得提单之外的海运单、提货单、电放单等单据的持有人不具有与托运人相同的合同诉权，从而在实践中产生了不利于保护收货人合法权益的后果。</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提单运输</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一、提单的概念和作用</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(一)提单的概念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提单是指用于证明海上货物运输合同和货物已由承运人接收或装船以及承运人保证据以交付货物的单证。提单中载明的向记名人交付货物，或者按照指示人的指示交付货物，或者向提单持有人交付货物的条款，构成承运人据以交付货物的保证。货物由承运人接管或装船后，应托运人的要求，由承运人、船长或承运人的代理人签发提单。</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(二)提单的作用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1.提单是承运人与托运人之间达成的海上货物运输合同的证明</a:t>
            </a:r>
            <a:endParaRPr lang="zh-CN" altLang="en-US"/>
          </a:p>
          <a:p>
            <a:r>
              <a:rPr lang="zh-CN" altLang="en-US"/>
              <a:t>2.提单是承运人接管货物或将货物装船的证明</a:t>
            </a:r>
            <a:endParaRPr lang="zh-CN" altLang="en-US"/>
          </a:p>
          <a:p>
            <a:r>
              <a:rPr lang="zh-CN" altLang="en-US"/>
              <a:t>3.提单是货物所有权的凭证</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提单运输</a:t>
            </a:r>
            <a:endParaRPr lang="zh-CN" altLang="en-US"/>
          </a:p>
        </p:txBody>
      </p:sp>
      <p:sp>
        <p:nvSpPr>
          <p:cNvPr id="3" name="内容占位符 2"/>
          <p:cNvSpPr>
            <a:spLocks noGrp="1"/>
          </p:cNvSpPr>
          <p:nvPr>
            <p:ph idx="1"/>
          </p:nvPr>
        </p:nvSpPr>
        <p:spPr/>
        <p:txBody>
          <a:bodyPr>
            <a:normAutofit lnSpcReduction="2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二、提单的种类</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(一)按货物是否已装船划分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1.已装船提单</a:t>
            </a:r>
            <a:endParaRPr lang="zh-CN" altLang="en-US"/>
          </a:p>
          <a:p>
            <a:r>
              <a:rPr lang="zh-CN" altLang="en-US"/>
              <a:t>2.备运提单</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(二)按提单上有无不良批注划分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1.清洁提单</a:t>
            </a:r>
            <a:endParaRPr lang="zh-CN" altLang="en-US"/>
          </a:p>
          <a:p>
            <a:r>
              <a:rPr lang="zh-CN" altLang="en-US"/>
              <a:t>2.不清洁提单</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(三)按提单上收货人的抬头划分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1.记名提单</a:t>
            </a:r>
            <a:endParaRPr lang="zh-CN" altLang="en-US"/>
          </a:p>
          <a:p>
            <a:r>
              <a:rPr lang="zh-CN" altLang="en-US">
                <a:sym typeface="+mn-ea"/>
              </a:rPr>
              <a:t>2.不记名提单</a:t>
            </a:r>
            <a:endParaRPr lang="zh-CN" altLang="en-US"/>
          </a:p>
          <a:p>
            <a:r>
              <a:rPr lang="zh-CN" altLang="en-US">
                <a:sym typeface="+mn-ea"/>
              </a:rPr>
              <a:t>3.指示提单</a:t>
            </a:r>
            <a:endParaRPr lang="zh-CN" altLang="en-US"/>
          </a:p>
          <a:p>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4300</Words>
  <Application>WPS 演示</Application>
  <PresentationFormat>宽屏</PresentationFormat>
  <Paragraphs>229</Paragraphs>
  <Slides>24</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24</vt:i4>
      </vt:variant>
    </vt:vector>
  </HeadingPairs>
  <TitlesOfParts>
    <vt:vector size="38" baseType="lpstr">
      <vt:lpstr>Arial</vt:lpstr>
      <vt:lpstr>宋体</vt:lpstr>
      <vt:lpstr>Wingdings</vt:lpstr>
      <vt:lpstr>Wingdings</vt:lpstr>
      <vt:lpstr>微软雅黑</vt:lpstr>
      <vt:lpstr>Arial Unicode MS</vt:lpstr>
      <vt:lpstr>Calibri</vt:lpstr>
      <vt:lpstr>汉仪铁线黑-65简</vt:lpstr>
      <vt:lpstr>GungsuhChe</vt:lpstr>
      <vt:lpstr>Malgun Gothic</vt:lpstr>
      <vt:lpstr>黑体</vt:lpstr>
      <vt:lpstr>楷体</vt:lpstr>
      <vt:lpstr>WPS</vt:lpstr>
      <vt:lpstr>默认设计模板</vt:lpstr>
      <vt:lpstr>PowerPoint 演示文稿</vt:lpstr>
      <vt:lpstr>PowerPoint 演示文稿</vt:lpstr>
      <vt:lpstr>第一节　国际海上货物运输概述</vt:lpstr>
      <vt:lpstr>第一节　国际海上货物运输概述</vt:lpstr>
      <vt:lpstr>第一节　国际海上货物运输概述</vt:lpstr>
      <vt:lpstr>第一节　国际海上货物运输概述</vt:lpstr>
      <vt:lpstr>第一节　国际海上货物运输概述</vt:lpstr>
      <vt:lpstr>第二节　提单运输</vt:lpstr>
      <vt:lpstr>第二节　提单运输</vt:lpstr>
      <vt:lpstr>第二节　提单运输</vt:lpstr>
      <vt:lpstr>第二节　提单运输</vt:lpstr>
      <vt:lpstr>第二节　提单运输</vt:lpstr>
      <vt:lpstr>第二节　提单运输</vt:lpstr>
      <vt:lpstr>第二节　提单运输</vt:lpstr>
      <vt:lpstr>第二节　提单运输</vt:lpstr>
      <vt:lpstr>第三节　租船运输合同</vt:lpstr>
      <vt:lpstr>第三节　租船运输合同</vt:lpstr>
      <vt:lpstr>第三节　租船运输合同</vt:lpstr>
      <vt:lpstr>第三节　租船运输合同</vt:lpstr>
      <vt:lpstr>第四节　国际铁路货物运输法和航空货物运输法</vt:lpstr>
      <vt:lpstr>第四节　国际铁路货物运输法和航空货物运输法</vt:lpstr>
      <vt:lpstr>第五节　国际货物多式联运</vt:lpstr>
      <vt:lpstr>第五节　国际货物多式联运</vt:lpstr>
      <vt:lpstr>第五节　国际货物多式联运</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2023-11-25T09:59:45Z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124822D080CC4C31A03C94A101FEB0AC_11</vt:lpwstr>
  </property>
</Properties>
</file>