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53949" y="143336"/>
            <a:ext cx="9997016" cy="749300"/>
          </a:xfrm>
        </p:spPr>
        <p:txBody>
          <a:bodyPr/>
          <a:lstStyle>
            <a:lvl1pPr>
              <a:defRPr b="0" baseline="0">
                <a:solidFill>
                  <a:srgbClr val="9900CC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424217"/>
            <a:ext cx="10885714" cy="4821007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7B9BB-8C2D-404E-A344-BC0BAB711D30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106714" y="249735"/>
            <a:ext cx="8699591" cy="647700"/>
          </a:xfrm>
        </p:spPr>
        <p:txBody>
          <a:bodyPr>
            <a:noAutofit/>
          </a:bodyPr>
          <a:lstStyle>
            <a:lvl1pPr algn="l">
              <a:defRPr sz="2400" b="1" baseline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660066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lt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1" y="1358900"/>
            <a:ext cx="10947400" cy="5016499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pic>
        <p:nvPicPr>
          <p:cNvPr id="4" name="Picture 13" descr="cd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694" y="6482444"/>
            <a:ext cx="2337435" cy="35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../media/image5.png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" y="0"/>
            <a:ext cx="12192001" cy="6870700"/>
          </a:xfrm>
          <a:prstGeom prst="rect">
            <a:avLst/>
          </a:prstGeom>
        </p:spPr>
      </p:pic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64681" y="193739"/>
            <a:ext cx="9997016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dirty="0" smtClean="0"/>
              <a:t>单击此处编辑母版标题样式</a:t>
            </a:r>
            <a:endParaRPr lang="zh-CN" altLang="zh-CN" dirty="0" smtClean="0"/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270001"/>
            <a:ext cx="11040533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87B4B1-16DD-4597-BAF4-F416D47B56D6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  <p:pic>
        <p:nvPicPr>
          <p:cNvPr id="26" name="Picture 13" descr="cd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694" y="6482444"/>
            <a:ext cx="2337435" cy="35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299992"/>
            <a:ext cx="1106714" cy="53186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64680" y="853952"/>
            <a:ext cx="8890689" cy="10432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0" kern="1200">
          <a:solidFill>
            <a:schemeClr val="tx2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文本框 4"/>
          <p:cNvSpPr txBox="1"/>
          <p:nvPr/>
        </p:nvSpPr>
        <p:spPr>
          <a:xfrm>
            <a:off x="0" y="3523774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第八章　收入和分配理论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第二节　工资理论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1" y="1337310"/>
            <a:ext cx="10947400" cy="5016499"/>
          </a:xfrm>
        </p:spPr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三、非完全竞争劳动市场的工资决定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28415" y="2352040"/>
            <a:ext cx="4361815" cy="2987040"/>
          </a:xfrm>
          <a:prstGeom prst="rect">
            <a:avLst/>
          </a:prstGeom>
        </p:spPr>
      </p:pic>
      <p:sp>
        <p:nvSpPr>
          <p:cNvPr id="103" name="文本框 102"/>
          <p:cNvSpPr txBox="1"/>
          <p:nvPr/>
        </p:nvSpPr>
        <p:spPr>
          <a:xfrm>
            <a:off x="3976370" y="539496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8-8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卖方垄断条件下的工资决定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第三节　利息理论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一、资本利息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(一)时间偏好与资本利息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(二)迂回生产与资本利息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第三节　利息理论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二、均衡利率的决定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(一)资本的需求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(二)资本的供给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(三)利息率的决定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第四节　地租理论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一、地租的决定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地租是使用土地的报酬,或使用土地的价格,也是由土地的供给和需求两方面决定的。</a:t>
            </a:r>
            <a:endParaRPr lang="zh-CN" altLang="en-US"/>
          </a:p>
          <a:p>
            <a:r>
              <a:rPr lang="zh-CN" altLang="en-US"/>
              <a:t>土地不是生产物,而是自然界赋予我们的生产要素。因此,土地不同于其他生产要素,如资本和劳动。当资本的价格上升,人们会推迟目前的消费,资本的供给量就会增大。同样,工资上升,劳动的供给会增加。相反,若资本和劳动价格下降,则供给减少。若资本和劳动完全没有价格,就完全没有供给。因此,资本和劳动都有其供给价格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4150" y="3448050"/>
            <a:ext cx="3130550" cy="2927350"/>
          </a:xfrm>
          <a:prstGeom prst="rect">
            <a:avLst/>
          </a:prstGeom>
        </p:spPr>
      </p:pic>
      <p:sp>
        <p:nvSpPr>
          <p:cNvPr id="103" name="文本框 102"/>
          <p:cNvSpPr txBox="1"/>
          <p:nvPr/>
        </p:nvSpPr>
        <p:spPr>
          <a:xfrm>
            <a:off x="5151755" y="6311265"/>
            <a:ext cx="295656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8-10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地租的决定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第四节　地租理论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二、级差地租的形成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3555" y="2408555"/>
            <a:ext cx="4000500" cy="3463290"/>
          </a:xfrm>
          <a:prstGeom prst="rect">
            <a:avLst/>
          </a:prstGeom>
        </p:spPr>
      </p:pic>
      <p:sp>
        <p:nvSpPr>
          <p:cNvPr id="103" name="文本框 102"/>
          <p:cNvSpPr txBox="1"/>
          <p:nvPr/>
        </p:nvSpPr>
        <p:spPr>
          <a:xfrm>
            <a:off x="3135630" y="6127750"/>
            <a:ext cx="325247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8-11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级差地租的形成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第四节　地租理论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358900"/>
            <a:ext cx="5946775" cy="5016500"/>
          </a:xfrm>
        </p:spPr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三、准地租和经济地租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(一)准地租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/>
              <a:t>准地租是指在短期内使用除土地以外的厂房、机器设备与其他固定资本所得到的收入。</a:t>
            </a:r>
            <a:endParaRPr lang="zh-CN" altLang="en-US"/>
          </a:p>
          <a:p>
            <a:r>
              <a:rPr lang="zh-CN" altLang="en-US"/>
              <a:t>在短期内,固定资产的供给数量是固定不变的,供给弹性几乎为零。只要产品的价格能够弥补平均可变成本,厂商就可以利用这些固定资产进行生产。如果厂商运用这些固定资本的生产效率提高,使总收益大于总支出,所形成的差额类似于地租,所以被称为准地租。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4270" y="2195195"/>
            <a:ext cx="3921760" cy="3343910"/>
          </a:xfrm>
          <a:prstGeom prst="rect">
            <a:avLst/>
          </a:prstGeom>
        </p:spPr>
      </p:pic>
      <p:sp>
        <p:nvSpPr>
          <p:cNvPr id="103" name="文本框 102"/>
          <p:cNvSpPr txBox="1"/>
          <p:nvPr/>
        </p:nvSpPr>
        <p:spPr>
          <a:xfrm>
            <a:off x="8105140" y="5539105"/>
            <a:ext cx="286004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8-12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准地租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第四节　地租理论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358900"/>
            <a:ext cx="6657975" cy="5016500"/>
          </a:xfrm>
        </p:spPr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(二)经济地租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/>
              <a:t>经济地租是指由于需求的增长,生产要素的供给者按照市场价格供给时,超过其预期要求所获得的那部分收益。由于这种收入同地租相似,是由需求决定的,所以称为经济地租。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30185" y="2409190"/>
            <a:ext cx="3500120" cy="3152775"/>
          </a:xfrm>
          <a:prstGeom prst="rect">
            <a:avLst/>
          </a:prstGeom>
        </p:spPr>
      </p:pic>
      <p:sp>
        <p:nvSpPr>
          <p:cNvPr id="103" name="文本框 102"/>
          <p:cNvSpPr txBox="1"/>
          <p:nvPr/>
        </p:nvSpPr>
        <p:spPr>
          <a:xfrm>
            <a:off x="8549640" y="5782945"/>
            <a:ext cx="206121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8-13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经济地租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第五节　利润理论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一、企业家才能与正常利润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所谓“正常利润”,是指厂商维持生产经营正常进行所必须得到的最低额外报酬。一般而言,要保证厂商继续正常生产,至少企业的生产成本消耗要得到全部补偿。因此,厂商获得的收益除了补偿显性成本或会计成本之外,还要补偿厂商的隐性成本。如果厂商的收益不能充分补偿其隐性成本,理性的厂商就不会继续正常生产,因而赚取相当于隐性成本数额的收益,就成为厂商维持正常生产的最低额外报酬。</a:t>
            </a:r>
            <a:endParaRPr lang="zh-CN" altLang="en-US"/>
          </a:p>
          <a:p>
            <a:r>
              <a:rPr lang="zh-CN" altLang="en-US"/>
              <a:t>从这个意义上讲,正常利润就是厂商获得的用来补偿隐性成本的那部分收益。经济学把这部分收益看成正常利润,是因为从日常习惯和会计核算来看,隐性成本并非真正意义上的成本,它也不需要进行现实的货币支付,与隐性成本相当的那部分收益计入会计利润之中,从而具有利润的性质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第五节　利润理论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二、经济利润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(一)风险决策与经济利润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(二)企业创新与经济利润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(三)垄断经营和经济利润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标题 1"/>
          <p:cNvSpPr txBox="1"/>
          <p:nvPr/>
        </p:nvSpPr>
        <p:spPr bwMode="auto">
          <a:xfrm>
            <a:off x="0" y="154783"/>
            <a:ext cx="7778839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pPr algn="ctr"/>
            <a:r>
              <a:rPr lang="zh-CN" altLang="en-US" sz="2800" smtClean="0"/>
              <a:t>目   录</a:t>
            </a:r>
            <a:endParaRPr lang="zh-CN" altLang="en-US" sz="2800" dirty="0"/>
          </a:p>
        </p:txBody>
      </p:sp>
      <p:grpSp>
        <p:nvGrpSpPr>
          <p:cNvPr id="2" name="组合 1"/>
          <p:cNvGrpSpPr/>
          <p:nvPr/>
        </p:nvGrpSpPr>
        <p:grpSpPr>
          <a:xfrm>
            <a:off x="1857356" y="2032754"/>
            <a:ext cx="6403183" cy="3870564"/>
            <a:chOff x="1857356" y="2032754"/>
            <a:chExt cx="6403183" cy="3870564"/>
          </a:xfrm>
        </p:grpSpPr>
        <p:grpSp>
          <p:nvGrpSpPr>
            <p:cNvPr id="17" name="组合 16"/>
            <p:cNvGrpSpPr/>
            <p:nvPr/>
          </p:nvGrpSpPr>
          <p:grpSpPr>
            <a:xfrm>
              <a:off x="1870430" y="2032754"/>
              <a:ext cx="6390109" cy="3075029"/>
              <a:chOff x="3009756" y="1946691"/>
              <a:chExt cx="6390109" cy="3075029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3009756" y="1946691"/>
                <a:ext cx="6390109" cy="2279494"/>
                <a:chOff x="2488640" y="2139114"/>
                <a:chExt cx="6390109" cy="2279494"/>
              </a:xfrm>
            </p:grpSpPr>
            <p:grpSp>
              <p:nvGrpSpPr>
                <p:cNvPr id="24" name="Group 4"/>
                <p:cNvGrpSpPr/>
                <p:nvPr/>
              </p:nvGrpSpPr>
              <p:grpSpPr bwMode="auto">
                <a:xfrm>
                  <a:off x="2488640" y="2139114"/>
                  <a:ext cx="6390109" cy="639332"/>
                  <a:chOff x="0" y="0"/>
                  <a:chExt cx="2982" cy="288"/>
                </a:xfrm>
              </p:grpSpPr>
              <p:sp>
                <p:nvSpPr>
                  <p:cNvPr id="33" name="AutoShape 5"/>
                  <p:cNvSpPr>
                    <a:spLocks noChangeArrowheads="1"/>
                  </p:cNvSpPr>
                  <p:nvPr/>
                </p:nvSpPr>
                <p:spPr bwMode="auto">
                  <a:xfrm>
                    <a:off x="54" y="0"/>
                    <a:ext cx="2928" cy="288"/>
                  </a:xfrm>
                  <a:prstGeom prst="roundRect">
                    <a:avLst>
                      <a:gd name="adj" fmla="val 50000"/>
                    </a:avLst>
                  </a:prstGeom>
                  <a:noFill/>
                  <a:ln w="19050" cap="rnd" cmpd="sng">
                    <a:solidFill>
                      <a:schemeClr val="tx1"/>
                    </a:solidFill>
                    <a:prstDash val="sysDot"/>
                    <a:round/>
                  </a:ln>
                  <a:effectLst>
                    <a:outerShdw dist="107763" dir="2700000" algn="ctr" rotWithShape="0">
                      <a:schemeClr val="bg1">
                        <a:alpha val="50000"/>
                      </a:schemeClr>
                    </a:outerShdw>
                  </a:effectLst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b="1">
                      <a:solidFill>
                        <a:prstClr val="black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endParaRPr>
                  </a:p>
                </p:txBody>
              </p:sp>
              <p:sp>
                <p:nvSpPr>
                  <p:cNvPr id="34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99" y="67"/>
                    <a:ext cx="2423" cy="1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zh-CN" altLang="en-US" sz="2000" b="1" dirty="0">
                        <a:latin typeface="等线" panose="02010600030101010101" pitchFamily="2" charset="-122"/>
                        <a:ea typeface="等线" panose="02010600030101010101" pitchFamily="2" charset="-122"/>
                      </a:rPr>
                      <a:t>第一节　生产要素价格的决定</a:t>
                    </a:r>
                    <a:endParaRPr lang="zh-CN" altLang="zh-CN" sz="2000" b="1" dirty="0">
                      <a:latin typeface="等线" panose="02010600030101010101" pitchFamily="2" charset="-122"/>
                      <a:ea typeface="等线" panose="02010600030101010101" pitchFamily="2" charset="-122"/>
                    </a:endParaRPr>
                  </a:p>
                </p:txBody>
              </p:sp>
              <p:sp>
                <p:nvSpPr>
                  <p:cNvPr id="35" name="Oval 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66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96E29"/>
                      </a:gs>
                      <a:gs pos="100000">
                        <a:srgbClr val="9B491B"/>
                      </a:gs>
                    </a:gsLst>
                    <a:path path="shape">
                      <a:fillToRect l="50000" t="50000" r="50000" b="50000"/>
                    </a:path>
                  </a:gradFill>
                  <a:ln w="19050" cmpd="sng">
                    <a:solidFill>
                      <a:schemeClr val="tx1"/>
                    </a:solidFill>
                    <a:round/>
                  </a:ln>
                  <a:effectLst>
                    <a:outerShdw dist="63500" dir="2212194" algn="ctr" rotWithShape="0">
                      <a:schemeClr val="bg1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b="1">
                      <a:solidFill>
                        <a:prstClr val="black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endParaRPr>
                  </a:p>
                </p:txBody>
              </p:sp>
            </p:grpSp>
            <p:grpSp>
              <p:nvGrpSpPr>
                <p:cNvPr id="25" name="Group 8"/>
                <p:cNvGrpSpPr/>
                <p:nvPr/>
              </p:nvGrpSpPr>
              <p:grpSpPr bwMode="auto">
                <a:xfrm>
                  <a:off x="2488640" y="2975707"/>
                  <a:ext cx="6390109" cy="639332"/>
                  <a:chOff x="0" y="0"/>
                  <a:chExt cx="2982" cy="288"/>
                </a:xfrm>
              </p:grpSpPr>
              <p:sp>
                <p:nvSpPr>
                  <p:cNvPr id="30" name="AutoShape 9"/>
                  <p:cNvSpPr>
                    <a:spLocks noChangeArrowheads="1"/>
                  </p:cNvSpPr>
                  <p:nvPr/>
                </p:nvSpPr>
                <p:spPr bwMode="auto">
                  <a:xfrm>
                    <a:off x="54" y="0"/>
                    <a:ext cx="2928" cy="288"/>
                  </a:xfrm>
                  <a:prstGeom prst="roundRect">
                    <a:avLst>
                      <a:gd name="adj" fmla="val 50000"/>
                    </a:avLst>
                  </a:prstGeom>
                  <a:noFill/>
                  <a:ln w="19050" cap="rnd" cmpd="sng">
                    <a:solidFill>
                      <a:schemeClr val="tx1"/>
                    </a:solidFill>
                    <a:prstDash val="sysDot"/>
                    <a:round/>
                  </a:ln>
                  <a:effectLst>
                    <a:outerShdw dist="107763" dir="2700000" algn="ctr" rotWithShape="0">
                      <a:schemeClr val="bg1">
                        <a:alpha val="50000"/>
                      </a:schemeClr>
                    </a:outerShdw>
                  </a:effectLst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b="1">
                      <a:solidFill>
                        <a:prstClr val="black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endParaRPr>
                  </a:p>
                </p:txBody>
              </p:sp>
              <p:sp>
                <p:nvSpPr>
                  <p:cNvPr id="31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299" y="60"/>
                    <a:ext cx="2423" cy="1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zh-CN" altLang="en-US" sz="2000" b="1" dirty="0">
                        <a:latin typeface="等线" panose="02010600030101010101" pitchFamily="2" charset="-122"/>
                        <a:ea typeface="等线" panose="02010600030101010101" pitchFamily="2" charset="-122"/>
                      </a:rPr>
                      <a:t>第二节　工资理论</a:t>
                    </a:r>
                    <a:endParaRPr lang="zh-CN" altLang="en-US" sz="2000" b="1" dirty="0">
                      <a:solidFill>
                        <a:srgbClr val="000000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  <a:cs typeface="锐字工房云字库准圆GBK" panose="02010604000000000000" charset="-122"/>
                      <a:sym typeface="+mn-ea"/>
                    </a:endParaRPr>
                  </a:p>
                </p:txBody>
              </p:sp>
              <p:sp>
                <p:nvSpPr>
                  <p:cNvPr id="32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60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CDC48"/>
                      </a:gs>
                      <a:gs pos="100000">
                        <a:srgbClr val="939330"/>
                      </a:gs>
                    </a:gsLst>
                    <a:path path="shape">
                      <a:fillToRect l="50000" t="50000" r="50000" b="50000"/>
                    </a:path>
                  </a:gradFill>
                  <a:ln w="19050" cmpd="sng">
                    <a:solidFill>
                      <a:schemeClr val="tx1"/>
                    </a:solidFill>
                    <a:round/>
                  </a:ln>
                  <a:effectLst>
                    <a:outerShdw dist="63500" dir="2212194" algn="ctr" rotWithShape="0">
                      <a:schemeClr val="bg1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b="1">
                      <a:solidFill>
                        <a:prstClr val="black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endParaRPr>
                  </a:p>
                </p:txBody>
              </p:sp>
            </p:grpSp>
            <p:grpSp>
              <p:nvGrpSpPr>
                <p:cNvPr id="26" name="Group 12"/>
                <p:cNvGrpSpPr/>
                <p:nvPr/>
              </p:nvGrpSpPr>
              <p:grpSpPr bwMode="auto">
                <a:xfrm>
                  <a:off x="2488640" y="3779276"/>
                  <a:ext cx="6390109" cy="639332"/>
                  <a:chOff x="0" y="0"/>
                  <a:chExt cx="2982" cy="288"/>
                </a:xfrm>
              </p:grpSpPr>
              <p:sp>
                <p:nvSpPr>
                  <p:cNvPr id="27" name="AutoShape 13"/>
                  <p:cNvSpPr>
                    <a:spLocks noChangeArrowheads="1"/>
                  </p:cNvSpPr>
                  <p:nvPr/>
                </p:nvSpPr>
                <p:spPr bwMode="auto">
                  <a:xfrm>
                    <a:off x="54" y="0"/>
                    <a:ext cx="2928" cy="288"/>
                  </a:xfrm>
                  <a:prstGeom prst="roundRect">
                    <a:avLst>
                      <a:gd name="adj" fmla="val 50000"/>
                    </a:avLst>
                  </a:prstGeom>
                  <a:noFill/>
                  <a:ln w="19050" cap="rnd" cmpd="sng">
                    <a:solidFill>
                      <a:schemeClr val="tx1"/>
                    </a:solidFill>
                    <a:prstDash val="sysDot"/>
                    <a:round/>
                  </a:ln>
                  <a:effectLst>
                    <a:outerShdw dist="107763" dir="2700000" algn="ctr" rotWithShape="0">
                      <a:schemeClr val="bg1">
                        <a:alpha val="50000"/>
                      </a:schemeClr>
                    </a:outerShdw>
                  </a:effectLst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b="1">
                      <a:solidFill>
                        <a:prstClr val="black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endParaRPr>
                  </a:p>
                </p:txBody>
              </p:sp>
              <p:sp>
                <p:nvSpPr>
                  <p:cNvPr id="2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299" y="55"/>
                    <a:ext cx="2423" cy="1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zh-CN" altLang="en-US" sz="2000" b="1" dirty="0">
                        <a:latin typeface="等线" panose="02010600030101010101" pitchFamily="2" charset="-122"/>
                        <a:ea typeface="等线" panose="02010600030101010101" pitchFamily="2" charset="-122"/>
                      </a:rPr>
                      <a:t>第三节　利息理论</a:t>
                    </a:r>
                    <a:endParaRPr lang="zh-CN" altLang="en-US" sz="2000" b="1" dirty="0">
                      <a:solidFill>
                        <a:srgbClr val="000000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  <a:cs typeface="方正粗黑宋简体" panose="02000000000000000000" charset="-122"/>
                      <a:sym typeface="+mn-ea"/>
                    </a:endParaRPr>
                  </a:p>
                </p:txBody>
              </p:sp>
              <p:sp>
                <p:nvSpPr>
                  <p:cNvPr id="29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66"/>
                    <a:ext cx="144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2"/>
                      </a:gs>
                      <a:gs pos="100000">
                        <a:srgbClr val="98630D"/>
                      </a:gs>
                    </a:gsLst>
                    <a:path path="shape">
                      <a:fillToRect l="50000" t="50000" r="50000" b="50000"/>
                    </a:path>
                  </a:gradFill>
                  <a:ln w="19050" cmpd="sng">
                    <a:solidFill>
                      <a:schemeClr val="tx1"/>
                    </a:solidFill>
                    <a:round/>
                  </a:ln>
                  <a:effectLst>
                    <a:outerShdw dist="63500" dir="2212194" algn="ctr" rotWithShape="0">
                      <a:schemeClr val="bg1">
                        <a:alpha val="50000"/>
                      </a:schemeClr>
                    </a:outerShdw>
                  </a:effec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b="1">
                      <a:solidFill>
                        <a:prstClr val="black"/>
                      </a:solidFill>
                      <a:latin typeface="等线" panose="02010600030101010101" pitchFamily="2" charset="-122"/>
                      <a:ea typeface="等线" panose="02010600030101010101" pitchFamily="2" charset="-122"/>
                    </a:endParaRPr>
                  </a:p>
                </p:txBody>
              </p:sp>
            </p:grpSp>
          </p:grpSp>
          <p:grpSp>
            <p:nvGrpSpPr>
              <p:cNvPr id="20" name="Group 4"/>
              <p:cNvGrpSpPr/>
              <p:nvPr/>
            </p:nvGrpSpPr>
            <p:grpSpPr bwMode="auto">
              <a:xfrm>
                <a:off x="3009756" y="4382388"/>
                <a:ext cx="6390109" cy="639332"/>
                <a:chOff x="0" y="0"/>
                <a:chExt cx="2982" cy="288"/>
              </a:xfrm>
            </p:grpSpPr>
            <p:sp>
              <p:nvSpPr>
                <p:cNvPr id="21" name="AutoShape 5"/>
                <p:cNvSpPr>
                  <a:spLocks noChangeArrowheads="1"/>
                </p:cNvSpPr>
                <p:nvPr/>
              </p:nvSpPr>
              <p:spPr bwMode="auto">
                <a:xfrm>
                  <a:off x="54" y="0"/>
                  <a:ext cx="2928" cy="288"/>
                </a:xfrm>
                <a:prstGeom prst="roundRect">
                  <a:avLst>
                    <a:gd name="adj" fmla="val 50000"/>
                  </a:avLst>
                </a:prstGeom>
                <a:noFill/>
                <a:ln w="19050" cap="rnd" cmpd="sng">
                  <a:solidFill>
                    <a:schemeClr val="tx1"/>
                  </a:solidFill>
                  <a:prstDash val="sysDot"/>
                  <a:round/>
                </a:ln>
                <a:effectLst>
                  <a:outerShdw dist="107763" dir="2700000" algn="ctr" rotWithShape="0">
                    <a:schemeClr val="bg1">
                      <a:alpha val="50000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>
                    <a:solidFill>
                      <a:prstClr val="black"/>
                    </a:solidFill>
                    <a:latin typeface="等线" panose="02010600030101010101" pitchFamily="2" charset="-122"/>
                    <a:ea typeface="等线" panose="02010600030101010101" pitchFamily="2" charset="-122"/>
                  </a:endParaRPr>
                </a:p>
              </p:txBody>
            </p:sp>
            <p:sp>
              <p:nvSpPr>
                <p:cNvPr id="22" name="Rectangle 6"/>
                <p:cNvSpPr>
                  <a:spLocks noChangeArrowheads="1"/>
                </p:cNvSpPr>
                <p:nvPr/>
              </p:nvSpPr>
              <p:spPr bwMode="auto">
                <a:xfrm>
                  <a:off x="299" y="67"/>
                  <a:ext cx="2423" cy="1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zh-CN" altLang="en-US" sz="2000" b="1" dirty="0">
                      <a:latin typeface="等线" panose="02010600030101010101" pitchFamily="2" charset="-122"/>
                      <a:ea typeface="等线" panose="02010600030101010101" pitchFamily="2" charset="-122"/>
                    </a:rPr>
                    <a:t>第四节　地租理论</a:t>
                  </a:r>
                  <a:endParaRPr lang="zh-CN" altLang="en-US" sz="2000" b="1" dirty="0">
                    <a:solidFill>
                      <a:srgbClr val="000000"/>
                    </a:solidFill>
                    <a:latin typeface="等线" panose="02010600030101010101" pitchFamily="2" charset="-122"/>
                    <a:ea typeface="等线" panose="02010600030101010101" pitchFamily="2" charset="-122"/>
                    <a:cs typeface="方正粗黑宋简体" panose="02000000000000000000" charset="-122"/>
                    <a:sym typeface="+mn-ea"/>
                  </a:endParaRPr>
                </a:p>
              </p:txBody>
            </p:sp>
            <p:sp>
              <p:nvSpPr>
                <p:cNvPr id="23" name="Oval 7"/>
                <p:cNvSpPr>
                  <a:spLocks noChangeArrowheads="1"/>
                </p:cNvSpPr>
                <p:nvPr/>
              </p:nvSpPr>
              <p:spPr bwMode="auto">
                <a:xfrm>
                  <a:off x="0" y="66"/>
                  <a:ext cx="144" cy="1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96E29"/>
                    </a:gs>
                    <a:gs pos="100000">
                      <a:srgbClr val="9B491B"/>
                    </a:gs>
                  </a:gsLst>
                  <a:path path="shape">
                    <a:fillToRect l="50000" t="50000" r="50000" b="50000"/>
                  </a:path>
                </a:gradFill>
                <a:ln w="19050" cmpd="sng">
                  <a:solidFill>
                    <a:schemeClr val="tx1"/>
                  </a:solidFill>
                  <a:round/>
                </a:ln>
                <a:effectLst>
                  <a:outerShdw dist="63500" dir="2212194" algn="ctr" rotWithShape="0">
                    <a:schemeClr val="bg1">
                      <a:alpha val="50000"/>
                    </a:schemeClr>
                  </a:outerShdw>
                </a:effec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b="1">
                    <a:solidFill>
                      <a:prstClr val="black"/>
                    </a:solidFill>
                    <a:latin typeface="等线" panose="02010600030101010101" pitchFamily="2" charset="-122"/>
                    <a:ea typeface="等线" panose="02010600030101010101" pitchFamily="2" charset="-122"/>
                  </a:endParaRPr>
                </a:p>
              </p:txBody>
            </p:sp>
          </p:grpSp>
        </p:grpSp>
        <p:sp>
          <p:nvSpPr>
            <p:cNvPr id="39" name="AutoShape 9"/>
            <p:cNvSpPr>
              <a:spLocks noChangeArrowheads="1"/>
            </p:cNvSpPr>
            <p:nvPr/>
          </p:nvSpPr>
          <p:spPr bwMode="auto">
            <a:xfrm>
              <a:off x="1973072" y="5263986"/>
              <a:ext cx="6274393" cy="639332"/>
            </a:xfrm>
            <a:prstGeom prst="roundRect">
              <a:avLst>
                <a:gd name="adj" fmla="val 50000"/>
              </a:avLst>
            </a:prstGeom>
            <a:noFill/>
            <a:ln w="19050" cap="rnd" cmpd="sng">
              <a:solidFill>
                <a:schemeClr val="tx1"/>
              </a:solidFill>
              <a:prstDash val="sysDot"/>
              <a:round/>
            </a:ln>
            <a:effectLst>
              <a:outerShdw dist="107763" dir="2700000" algn="ctr" rotWithShape="0">
                <a:schemeClr val="bg1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40" name="Rectangle 10"/>
            <p:cNvSpPr>
              <a:spLocks noChangeArrowheads="1"/>
            </p:cNvSpPr>
            <p:nvPr/>
          </p:nvSpPr>
          <p:spPr bwMode="auto">
            <a:xfrm>
              <a:off x="2498081" y="5397180"/>
              <a:ext cx="5192231" cy="399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等线" panose="02010600030101010101" pitchFamily="2" charset="-122"/>
                  <a:ea typeface="等线" panose="02010600030101010101" pitchFamily="2" charset="-122"/>
                </a:rPr>
                <a:t>第五节　利润理论</a:t>
              </a:r>
              <a:endParaRPr lang="zh-CN" altLang="en-US" sz="20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锐字工房云字库准圆GBK" panose="02010604000000000000" charset="-122"/>
                <a:sym typeface="+mn-ea"/>
              </a:endParaRPr>
            </a:p>
          </p:txBody>
        </p:sp>
        <p:sp>
          <p:nvSpPr>
            <p:cNvPr id="41" name="Oval 11"/>
            <p:cNvSpPr>
              <a:spLocks noChangeArrowheads="1"/>
            </p:cNvSpPr>
            <p:nvPr/>
          </p:nvSpPr>
          <p:spPr bwMode="auto">
            <a:xfrm>
              <a:off x="1857356" y="5397180"/>
              <a:ext cx="308577" cy="319666"/>
            </a:xfrm>
            <a:prstGeom prst="ellipse">
              <a:avLst/>
            </a:prstGeom>
            <a:gradFill rotWithShape="1">
              <a:gsLst>
                <a:gs pos="0">
                  <a:srgbClr val="DCDC48"/>
                </a:gs>
                <a:gs pos="100000">
                  <a:srgbClr val="939330"/>
                </a:gs>
              </a:gsLst>
              <a:path path="shape">
                <a:fillToRect l="50000" t="50000" r="50000" b="50000"/>
              </a:path>
            </a:gradFill>
            <a:ln w="19050" cmpd="sng">
              <a:solidFill>
                <a:schemeClr val="tx1"/>
              </a:solidFill>
              <a:round/>
            </a:ln>
            <a:effectLst>
              <a:outerShdw dist="63500" dir="2212194" algn="ctr" rotWithShape="0">
                <a:schemeClr val="bg1">
                  <a:alpha val="50000"/>
                </a:scheme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b="1">
                <a:solidFill>
                  <a:prstClr val="black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第一节　生产要素价格的决定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一、生产要素及其需求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生产要素就是指投入生产的人力、物力、财力等各种经济资源。19世纪早期的西方经济学家把生产要素分为土地、劳动和资本三类,其价格分别称为地租、工资和利润(包括利息)。19世纪后期,有的学者又增加了第四个要素,即企业家才能,并把利润作为企业家的报酬,利息成为资本所有者的收入。</a:t>
            </a:r>
            <a:endParaRPr lang="zh-CN" altLang="en-US"/>
          </a:p>
          <a:p>
            <a:r>
              <a:rPr lang="zh-CN" altLang="en-US"/>
              <a:t>地租、工资、利息和利润从生产者的角度看,是生产要素的价格,或生产成本;从要素所有者的角度看,则是各所有者的收入。所以,要素价格的决定问题,就是收入分配问题。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第一节　生产要素价格的决定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二、厂商对生产要素的需求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(一)完全竞争市场上厂商对要素的需求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/>
              <a:t>1.边际物质产品</a:t>
            </a:r>
            <a:endParaRPr lang="zh-CN" altLang="en-US"/>
          </a:p>
          <a:p>
            <a:r>
              <a:rPr lang="zh-CN" altLang="en-US"/>
              <a:t>2.边际产品价值</a:t>
            </a:r>
            <a:endParaRPr lang="zh-CN" altLang="en-US"/>
          </a:p>
          <a:p>
            <a:r>
              <a:rPr lang="zh-CN" altLang="en-US"/>
              <a:t>3.边际收益产量</a:t>
            </a:r>
            <a:endParaRPr lang="zh-CN" altLang="en-US"/>
          </a:p>
          <a:p>
            <a:r>
              <a:rPr lang="zh-CN" altLang="en-US"/>
              <a:t>4.边际要素成本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59805" y="2612390"/>
            <a:ext cx="5052695" cy="2717165"/>
          </a:xfrm>
          <a:prstGeom prst="rect">
            <a:avLst/>
          </a:prstGeom>
        </p:spPr>
      </p:pic>
      <p:sp>
        <p:nvSpPr>
          <p:cNvPr id="103" name="文本框 102"/>
          <p:cNvSpPr txBox="1"/>
          <p:nvPr/>
        </p:nvSpPr>
        <p:spPr>
          <a:xfrm>
            <a:off x="6374765" y="5553075"/>
            <a:ext cx="442214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8-1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完全竞争厂商的要素需求曲线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第一节　生产要素价格的决定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(二)非完全竞争市场上厂商对要素的需求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85770" y="2888615"/>
            <a:ext cx="5412105" cy="2726690"/>
          </a:xfrm>
          <a:prstGeom prst="rect">
            <a:avLst/>
          </a:prstGeom>
        </p:spPr>
      </p:pic>
      <p:sp>
        <p:nvSpPr>
          <p:cNvPr id="103" name="文本框 102"/>
          <p:cNvSpPr txBox="1"/>
          <p:nvPr/>
        </p:nvSpPr>
        <p:spPr>
          <a:xfrm>
            <a:off x="3426460" y="5751830"/>
            <a:ext cx="533844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8-2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厂商在不同产品市场下对劳动的需求曲线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第一节　生产要素价格的决定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三、生产要素的供给与要素价格的决定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(一)完全竞争要素市场的价格决定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03400" y="2883535"/>
            <a:ext cx="7766050" cy="2901950"/>
          </a:xfrm>
          <a:prstGeom prst="rect">
            <a:avLst/>
          </a:prstGeom>
        </p:spPr>
      </p:pic>
      <p:sp>
        <p:nvSpPr>
          <p:cNvPr id="103" name="文本框 102"/>
          <p:cNvSpPr txBox="1"/>
          <p:nvPr/>
        </p:nvSpPr>
        <p:spPr>
          <a:xfrm>
            <a:off x="3518535" y="6073775"/>
            <a:ext cx="433578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8-3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完全竞争要素市场价格的决定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第一节　生产要素价格的决定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(二)非完全竞争要素市场的价格决定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18640" y="2545080"/>
            <a:ext cx="4655820" cy="2884170"/>
          </a:xfrm>
          <a:prstGeom prst="rect">
            <a:avLst/>
          </a:prstGeom>
        </p:spPr>
      </p:pic>
      <p:sp>
        <p:nvSpPr>
          <p:cNvPr id="103" name="文本框 102"/>
          <p:cNvSpPr txBox="1"/>
          <p:nvPr/>
        </p:nvSpPr>
        <p:spPr>
          <a:xfrm>
            <a:off x="1613535" y="550227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8-4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要素供给曲线和垄断购买厂商的</a:t>
            </a:r>
            <a:r>
              <a:rPr lang="en-US" b="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MFC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曲线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3940" y="2592070"/>
            <a:ext cx="4175760" cy="29298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393940" y="5522595"/>
            <a:ext cx="448691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8-5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垄断购买条件下要素价格的决定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第二节　工资理论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一、劳动及劳动供给曲线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劳动的价格就是每单位时间的工资率。从劳动报酬与劳动者提供劳动量的关系来看,一般来说,工资率越高,劳动者愿意提供的劳动就越多。但是,现实生活中的实际情况表明,当工资率达到一定水平,劳动者的生活提高到一定程度以后,更高的工资率可能会导致劳动者提供的劳动反而减少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635" y="3394710"/>
            <a:ext cx="3937000" cy="2311400"/>
          </a:xfrm>
          <a:prstGeom prst="rect">
            <a:avLst/>
          </a:prstGeom>
        </p:spPr>
      </p:pic>
      <p:sp>
        <p:nvSpPr>
          <p:cNvPr id="103" name="文本框 102"/>
          <p:cNvSpPr txBox="1"/>
          <p:nvPr/>
        </p:nvSpPr>
        <p:spPr>
          <a:xfrm>
            <a:off x="3455035" y="6007100"/>
            <a:ext cx="400240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8-6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向后弯曲的劳动供给曲线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effectLst/>
              </a:rPr>
              <a:t>第二节　工资理论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lnSpc>
                <a:spcPct val="135000"/>
              </a:lnSpc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二、完全竞争市场条件下工资的决定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90165" y="2320925"/>
            <a:ext cx="7861935" cy="3092450"/>
          </a:xfrm>
          <a:prstGeom prst="rect">
            <a:avLst/>
          </a:prstGeom>
        </p:spPr>
      </p:pic>
      <p:sp>
        <p:nvSpPr>
          <p:cNvPr id="103" name="文本框 102"/>
          <p:cNvSpPr txBox="1"/>
          <p:nvPr/>
        </p:nvSpPr>
        <p:spPr>
          <a:xfrm>
            <a:off x="3566795" y="5696585"/>
            <a:ext cx="590867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lang="en-US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8-7</a:t>
            </a:r>
            <a:r>
              <a:rPr lang="zh-CN" b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完全竞争市场条件下的劳动市场均衡和厂商均衡</a:t>
            </a:r>
            <a:endParaRPr lang="zh-CN" altLang="en-US" b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GungsuhChe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1830</Words>
  <Application>WPS 演示</Application>
  <PresentationFormat>宽屏</PresentationFormat>
  <Paragraphs>128</Paragraphs>
  <Slides>18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GungsuhChe</vt:lpstr>
      <vt:lpstr>Malgun Gothic</vt:lpstr>
      <vt:lpstr>等线</vt:lpstr>
      <vt:lpstr>锐字工房云字库准圆GBK</vt:lpstr>
      <vt:lpstr>方正粗黑宋简体</vt:lpstr>
      <vt:lpstr>黑体</vt:lpstr>
      <vt:lpstr>楷体</vt:lpstr>
      <vt:lpstr>Office 主题​​</vt:lpstr>
      <vt:lpstr>默认设计模板</vt:lpstr>
      <vt:lpstr>PowerPoint 演示文稿</vt:lpstr>
      <vt:lpstr>PowerPoint 演示文稿</vt:lpstr>
      <vt:lpstr>第一节　生产要素价格的决定</vt:lpstr>
      <vt:lpstr>第一节　生产要素价格的决定</vt:lpstr>
      <vt:lpstr>第一节　生产要素价格的决定</vt:lpstr>
      <vt:lpstr>第一节　生产要素价格的决定</vt:lpstr>
      <vt:lpstr>第一节　生产要素价格的决定</vt:lpstr>
      <vt:lpstr>第二节　工资理论</vt:lpstr>
      <vt:lpstr>第二节　工资理论</vt:lpstr>
      <vt:lpstr>第二节　工资理论</vt:lpstr>
      <vt:lpstr>第三节　利息理论</vt:lpstr>
      <vt:lpstr>第三节　利息理论</vt:lpstr>
      <vt:lpstr>第四节　地租理论</vt:lpstr>
      <vt:lpstr>第四节　地租理论</vt:lpstr>
      <vt:lpstr>第四节　地租理论</vt:lpstr>
      <vt:lpstr>第四节　地租理论</vt:lpstr>
      <vt:lpstr>第五节　利润理论</vt:lpstr>
      <vt:lpstr>第五节　利润理论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sunny</cp:lastModifiedBy>
  <cp:revision>172</cp:revision>
  <dcterms:created xsi:type="dcterms:W3CDTF">2019-06-19T02:08:00Z</dcterms:created>
  <dcterms:modified xsi:type="dcterms:W3CDTF">2021-08-27T01:30:33Z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BA18C86EF6734169BF9065081B0F82D4</vt:lpwstr>
  </property>
</Properties>
</file>