
<file path=[Content_Types].xml><?xml version="1.0" encoding="utf-8"?>
<Types xmlns="http://schemas.openxmlformats.org/package/2006/content-types">
  <Default Extension="png" ContentType="image/png"/>
  <Default Extension="jpeg" ContentType="image/jpeg"/>
  <Default Extension="wmf" ContentType="image/x-wmf"/>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Lst>
  <p:notesMasterIdLst>
    <p:notesMasterId r:id="rId49"/>
  </p:notesMasterIdLst>
  <p:handoutMasterIdLst>
    <p:handoutMasterId r:id="rId50"/>
  </p:handoutMasterIdLst>
  <p:sldIdLst>
    <p:sldId id="256" r:id="rId3"/>
    <p:sldId id="504" r:id="rId4"/>
    <p:sldId id="505" r:id="rId5"/>
    <p:sldId id="476" r:id="rId6"/>
    <p:sldId id="518" r:id="rId7"/>
    <p:sldId id="531" r:id="rId8"/>
    <p:sldId id="532" r:id="rId9"/>
    <p:sldId id="533" r:id="rId10"/>
    <p:sldId id="534" r:id="rId11"/>
    <p:sldId id="535" r:id="rId12"/>
    <p:sldId id="536" r:id="rId13"/>
    <p:sldId id="537" r:id="rId14"/>
    <p:sldId id="542" r:id="rId15"/>
    <p:sldId id="543" r:id="rId16"/>
    <p:sldId id="538" r:id="rId17"/>
    <p:sldId id="539" r:id="rId18"/>
    <p:sldId id="540" r:id="rId19"/>
    <p:sldId id="544" r:id="rId20"/>
    <p:sldId id="545" r:id="rId21"/>
    <p:sldId id="546" r:id="rId22"/>
    <p:sldId id="547" r:id="rId23"/>
    <p:sldId id="548" r:id="rId24"/>
    <p:sldId id="549" r:id="rId25"/>
    <p:sldId id="550" r:id="rId26"/>
    <p:sldId id="551" r:id="rId27"/>
    <p:sldId id="552" r:id="rId28"/>
    <p:sldId id="553" r:id="rId29"/>
    <p:sldId id="554" r:id="rId30"/>
    <p:sldId id="555" r:id="rId31"/>
    <p:sldId id="556" r:id="rId32"/>
    <p:sldId id="557" r:id="rId33"/>
    <p:sldId id="558" r:id="rId34"/>
    <p:sldId id="559" r:id="rId35"/>
    <p:sldId id="569" r:id="rId36"/>
    <p:sldId id="570" r:id="rId37"/>
    <p:sldId id="571" r:id="rId38"/>
    <p:sldId id="560" r:id="rId39"/>
    <p:sldId id="561" r:id="rId40"/>
    <p:sldId id="562" r:id="rId41"/>
    <p:sldId id="563" r:id="rId42"/>
    <p:sldId id="564" r:id="rId43"/>
    <p:sldId id="565" r:id="rId44"/>
    <p:sldId id="566" r:id="rId45"/>
    <p:sldId id="567" r:id="rId46"/>
    <p:sldId id="568" r:id="rId47"/>
    <p:sldId id="491" r:id="rId48"/>
  </p:sldIdLst>
  <p:sldSz cx="9144000" cy="6858000" type="screen4x3"/>
  <p:notesSz cx="9144000" cy="6858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5" autoAdjust="0"/>
    <p:restoredTop sz="82012" autoAdjust="0"/>
  </p:normalViewPr>
  <p:slideViewPr>
    <p:cSldViewPr>
      <p:cViewPr varScale="1">
        <p:scale>
          <a:sx n="72" d="100"/>
          <a:sy n="72" d="100"/>
        </p:scale>
        <p:origin x="-90" y="-4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handoutMaster" Target="handoutMasters/handout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87D5BE1D-F9A5-4A08-81A5-E8A09AA6C67C}" type="datetimeFigureOut">
              <a:rPr lang="zh-CN" altLang="en-US" smtClean="0"/>
              <a:t>2023/7/21</a:t>
            </a:fld>
            <a:endParaRPr lang="zh-CN" altLang="en-US"/>
          </a:p>
        </p:txBody>
      </p:sp>
      <p:sp>
        <p:nvSpPr>
          <p:cNvPr id="4" name="页脚占位符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883198FD-F411-4188-BCB2-624175F6C344}" type="slidenum">
              <a:rPr lang="zh-CN" altLang="en-US" smtClean="0"/>
              <a:t>‹#›</a:t>
            </a:fld>
            <a:endParaRPr lang="zh-CN" altLang="en-US"/>
          </a:p>
        </p:txBody>
      </p:sp>
    </p:spTree>
    <p:extLst>
      <p:ext uri="{BB962C8B-B14F-4D97-AF65-F5344CB8AC3E}">
        <p14:creationId xmlns:p14="http://schemas.microsoft.com/office/powerpoint/2010/main" val="13731671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DEF4E6A1-0F44-4296-89BE-3CE88CF3DB9F}" type="datetimeFigureOut">
              <a:rPr lang="zh-CN" altLang="en-US" smtClean="0"/>
              <a:t>2023/7/21</a:t>
            </a:fld>
            <a:endParaRPr lang="zh-CN" altLang="en-US"/>
          </a:p>
        </p:txBody>
      </p:sp>
      <p:sp>
        <p:nvSpPr>
          <p:cNvPr id="4" name="幻灯片图像占位符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72661762-036E-46A7-8EC7-E16F3E7B2F02}" type="slidenum">
              <a:rPr lang="zh-CN" altLang="en-US" smtClean="0"/>
              <a:t>‹#›</a:t>
            </a:fld>
            <a:endParaRPr lang="zh-CN" altLang="en-US"/>
          </a:p>
        </p:txBody>
      </p:sp>
    </p:spTree>
    <p:extLst>
      <p:ext uri="{BB962C8B-B14F-4D97-AF65-F5344CB8AC3E}">
        <p14:creationId xmlns:p14="http://schemas.microsoft.com/office/powerpoint/2010/main" val="17464983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jpeg"/><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6.jpeg"/><Relationship Id="rId4" Type="http://schemas.openxmlformats.org/officeDocument/2006/relationships/image" Target="../media/image4.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spTree>
      <p:nvGrpSpPr>
        <p:cNvPr id="1" name=""/>
        <p:cNvGrpSpPr/>
        <p:nvPr/>
      </p:nvGrpSpPr>
      <p:grpSpPr>
        <a:xfrm>
          <a:off x="0" y="0"/>
          <a:ext cx="0" cy="0"/>
          <a:chOff x="0" y="0"/>
          <a:chExt cx="0" cy="0"/>
        </a:xfrm>
      </p:grpSpPr>
      <p:grpSp>
        <p:nvGrpSpPr>
          <p:cNvPr id="3263" name="Group 191"/>
          <p:cNvGrpSpPr>
            <a:grpSpLocks/>
          </p:cNvGrpSpPr>
          <p:nvPr/>
        </p:nvGrpSpPr>
        <p:grpSpPr bwMode="auto">
          <a:xfrm>
            <a:off x="434975" y="4763"/>
            <a:ext cx="8015288" cy="6853237"/>
            <a:chOff x="274" y="10"/>
            <a:chExt cx="5049" cy="4310"/>
          </a:xfrm>
        </p:grpSpPr>
        <p:sp>
          <p:nvSpPr>
            <p:cNvPr id="3198" name="Line 126"/>
            <p:cNvSpPr>
              <a:spLocks noChangeShapeType="1"/>
            </p:cNvSpPr>
            <p:nvPr userDrawn="1"/>
          </p:nvSpPr>
          <p:spPr bwMode="gray">
            <a:xfrm>
              <a:off x="347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09" name="Line 137"/>
            <p:cNvSpPr>
              <a:spLocks noChangeShapeType="1"/>
            </p:cNvSpPr>
            <p:nvPr userDrawn="1"/>
          </p:nvSpPr>
          <p:spPr bwMode="gray">
            <a:xfrm>
              <a:off x="392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1" name="Line 139"/>
            <p:cNvSpPr>
              <a:spLocks noChangeShapeType="1"/>
            </p:cNvSpPr>
            <p:nvPr userDrawn="1"/>
          </p:nvSpPr>
          <p:spPr bwMode="gray">
            <a:xfrm>
              <a:off x="439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2" name="Line 140"/>
            <p:cNvSpPr>
              <a:spLocks noChangeShapeType="1"/>
            </p:cNvSpPr>
            <p:nvPr userDrawn="1"/>
          </p:nvSpPr>
          <p:spPr bwMode="gray">
            <a:xfrm>
              <a:off x="484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5" name="Line 143"/>
            <p:cNvSpPr>
              <a:spLocks noChangeShapeType="1"/>
            </p:cNvSpPr>
            <p:nvPr userDrawn="1"/>
          </p:nvSpPr>
          <p:spPr bwMode="gray">
            <a:xfrm>
              <a:off x="5302"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9" name="Line 147"/>
            <p:cNvSpPr>
              <a:spLocks noChangeShapeType="1"/>
            </p:cNvSpPr>
            <p:nvPr userDrawn="1"/>
          </p:nvSpPr>
          <p:spPr bwMode="gray">
            <a:xfrm>
              <a:off x="165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1" name="Line 149"/>
            <p:cNvSpPr>
              <a:spLocks noChangeShapeType="1"/>
            </p:cNvSpPr>
            <p:nvPr userDrawn="1"/>
          </p:nvSpPr>
          <p:spPr bwMode="gray">
            <a:xfrm>
              <a:off x="210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3" name="Line 151"/>
            <p:cNvSpPr>
              <a:spLocks noChangeShapeType="1"/>
            </p:cNvSpPr>
            <p:nvPr userDrawn="1"/>
          </p:nvSpPr>
          <p:spPr bwMode="gray">
            <a:xfrm>
              <a:off x="256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4" name="Line 152"/>
            <p:cNvSpPr>
              <a:spLocks noChangeShapeType="1"/>
            </p:cNvSpPr>
            <p:nvPr userDrawn="1"/>
          </p:nvSpPr>
          <p:spPr bwMode="gray">
            <a:xfrm>
              <a:off x="301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0" name="Line 158"/>
            <p:cNvSpPr>
              <a:spLocks noChangeShapeType="1"/>
            </p:cNvSpPr>
            <p:nvPr userDrawn="1"/>
          </p:nvSpPr>
          <p:spPr bwMode="gray">
            <a:xfrm>
              <a:off x="274"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2" name="Line 160"/>
            <p:cNvSpPr>
              <a:spLocks noChangeShapeType="1"/>
            </p:cNvSpPr>
            <p:nvPr userDrawn="1"/>
          </p:nvSpPr>
          <p:spPr bwMode="gray">
            <a:xfrm>
              <a:off x="74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3" name="Line 161"/>
            <p:cNvSpPr>
              <a:spLocks noChangeShapeType="1"/>
            </p:cNvSpPr>
            <p:nvPr userDrawn="1"/>
          </p:nvSpPr>
          <p:spPr bwMode="gray">
            <a:xfrm>
              <a:off x="119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59" name="Rectangle 87"/>
          <p:cNvSpPr>
            <a:spLocks noChangeArrowheads="1"/>
          </p:cNvSpPr>
          <p:nvPr/>
        </p:nvSpPr>
        <p:spPr bwMode="gray">
          <a:xfrm>
            <a:off x="0" y="1795463"/>
            <a:ext cx="9144000" cy="2503487"/>
          </a:xfrm>
          <a:prstGeom prst="rect">
            <a:avLst/>
          </a:prstGeom>
          <a:gradFill rotWithShape="1">
            <a:gsLst>
              <a:gs pos="0">
                <a:schemeClr val="tx2">
                  <a:gamma/>
                  <a:shade val="46275"/>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7" name="Rectangle 165"/>
          <p:cNvSpPr>
            <a:spLocks noChangeArrowheads="1"/>
          </p:cNvSpPr>
          <p:nvPr/>
        </p:nvSpPr>
        <p:spPr bwMode="gray">
          <a:xfrm>
            <a:off x="5553075" y="5576888"/>
            <a:ext cx="712788" cy="644525"/>
          </a:xfrm>
          <a:prstGeom prst="rect">
            <a:avLst/>
          </a:prstGeom>
          <a:solidFill>
            <a:schemeClr val="accent2">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8" name="Rectangle 166"/>
          <p:cNvSpPr>
            <a:spLocks noChangeArrowheads="1"/>
          </p:cNvSpPr>
          <p:nvPr/>
        </p:nvSpPr>
        <p:spPr bwMode="gray">
          <a:xfrm>
            <a:off x="70072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9" name="Rectangle 167"/>
          <p:cNvSpPr>
            <a:spLocks noChangeArrowheads="1"/>
          </p:cNvSpPr>
          <p:nvPr/>
        </p:nvSpPr>
        <p:spPr bwMode="gray">
          <a:xfrm>
            <a:off x="626903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0" name="Rectangle 168"/>
          <p:cNvSpPr>
            <a:spLocks noChangeArrowheads="1"/>
          </p:cNvSpPr>
          <p:nvPr/>
        </p:nvSpPr>
        <p:spPr bwMode="gray">
          <a:xfrm>
            <a:off x="8447088" y="5588000"/>
            <a:ext cx="696912"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2" name="Rectangle 170"/>
          <p:cNvSpPr>
            <a:spLocks noChangeArrowheads="1"/>
          </p:cNvSpPr>
          <p:nvPr/>
        </p:nvSpPr>
        <p:spPr bwMode="gray">
          <a:xfrm>
            <a:off x="26511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3" name="Rectangle 171"/>
          <p:cNvSpPr>
            <a:spLocks noChangeArrowheads="1"/>
          </p:cNvSpPr>
          <p:nvPr/>
        </p:nvSpPr>
        <p:spPr bwMode="gray">
          <a:xfrm>
            <a:off x="410527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4" name="Rectangle 172"/>
          <p:cNvSpPr>
            <a:spLocks noChangeArrowheads="1"/>
          </p:cNvSpPr>
          <p:nvPr/>
        </p:nvSpPr>
        <p:spPr bwMode="gray">
          <a:xfrm>
            <a:off x="336708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5" name="Rectangle 173"/>
          <p:cNvSpPr>
            <a:spLocks noChangeArrowheads="1"/>
          </p:cNvSpPr>
          <p:nvPr/>
        </p:nvSpPr>
        <p:spPr bwMode="gray">
          <a:xfrm>
            <a:off x="4818063"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6" name="Rectangle 174"/>
          <p:cNvSpPr>
            <a:spLocks noChangeArrowheads="1"/>
          </p:cNvSpPr>
          <p:nvPr/>
        </p:nvSpPr>
        <p:spPr bwMode="gray">
          <a:xfrm>
            <a:off x="1917700" y="4943475"/>
            <a:ext cx="725488" cy="636588"/>
          </a:xfrm>
          <a:prstGeom prst="rect">
            <a:avLst/>
          </a:prstGeom>
          <a:solidFill>
            <a:schemeClr val="accent2">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7" name="Rectangle 175"/>
          <p:cNvSpPr>
            <a:spLocks noChangeArrowheads="1"/>
          </p:cNvSpPr>
          <p:nvPr/>
        </p:nvSpPr>
        <p:spPr bwMode="gray">
          <a:xfrm>
            <a:off x="5541963" y="4310063"/>
            <a:ext cx="725487" cy="636587"/>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8" name="Rectangle 176"/>
          <p:cNvSpPr>
            <a:spLocks noChangeArrowheads="1"/>
          </p:cNvSpPr>
          <p:nvPr/>
        </p:nvSpPr>
        <p:spPr bwMode="gray">
          <a:xfrm>
            <a:off x="6996113" y="4300538"/>
            <a:ext cx="725487" cy="646112"/>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9" name="Rectangle 177"/>
          <p:cNvSpPr>
            <a:spLocks noChangeArrowheads="1"/>
          </p:cNvSpPr>
          <p:nvPr/>
        </p:nvSpPr>
        <p:spPr bwMode="gray">
          <a:xfrm>
            <a:off x="8435975" y="4300538"/>
            <a:ext cx="703263" cy="646112"/>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0" name="Rectangle 178"/>
          <p:cNvSpPr>
            <a:spLocks noChangeArrowheads="1"/>
          </p:cNvSpPr>
          <p:nvPr/>
        </p:nvSpPr>
        <p:spPr bwMode="gray">
          <a:xfrm>
            <a:off x="4105275" y="4310063"/>
            <a:ext cx="725488" cy="636587"/>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7" name="Rectangle 185"/>
          <p:cNvSpPr>
            <a:spLocks noChangeArrowheads="1"/>
          </p:cNvSpPr>
          <p:nvPr/>
        </p:nvSpPr>
        <p:spPr bwMode="gray">
          <a:xfrm>
            <a:off x="7720013" y="6221413"/>
            <a:ext cx="725487"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8" name="Rectangle 186"/>
          <p:cNvSpPr>
            <a:spLocks noChangeArrowheads="1"/>
          </p:cNvSpPr>
          <p:nvPr/>
        </p:nvSpPr>
        <p:spPr bwMode="gray">
          <a:xfrm>
            <a:off x="3371850" y="6221413"/>
            <a:ext cx="728663"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9" name="Rectangle 187"/>
          <p:cNvSpPr>
            <a:spLocks noChangeArrowheads="1"/>
          </p:cNvSpPr>
          <p:nvPr/>
        </p:nvSpPr>
        <p:spPr bwMode="gray">
          <a:xfrm>
            <a:off x="4826000"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0" name="Rectangle 188"/>
          <p:cNvSpPr>
            <a:spLocks noChangeArrowheads="1"/>
          </p:cNvSpPr>
          <p:nvPr/>
        </p:nvSpPr>
        <p:spPr bwMode="gray">
          <a:xfrm>
            <a:off x="1920875"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278" name="Group 206"/>
          <p:cNvGrpSpPr>
            <a:grpSpLocks/>
          </p:cNvGrpSpPr>
          <p:nvPr/>
        </p:nvGrpSpPr>
        <p:grpSpPr bwMode="auto">
          <a:xfrm>
            <a:off x="0" y="533400"/>
            <a:ext cx="9144000" cy="5689600"/>
            <a:chOff x="0" y="336"/>
            <a:chExt cx="5760" cy="3584"/>
          </a:xfrm>
        </p:grpSpPr>
        <p:sp>
          <p:nvSpPr>
            <p:cNvPr id="3264" name="Line 192"/>
            <p:cNvSpPr>
              <a:spLocks noChangeShapeType="1"/>
            </p:cNvSpPr>
            <p:nvPr userDrawn="1"/>
          </p:nvSpPr>
          <p:spPr bwMode="gray">
            <a:xfrm flipH="1">
              <a:off x="0" y="33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5" name="Line 193"/>
            <p:cNvSpPr>
              <a:spLocks noChangeShapeType="1"/>
            </p:cNvSpPr>
            <p:nvPr userDrawn="1"/>
          </p:nvSpPr>
          <p:spPr bwMode="gray">
            <a:xfrm flipH="1">
              <a:off x="0" y="73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6" name="Line 194"/>
            <p:cNvSpPr>
              <a:spLocks noChangeShapeType="1"/>
            </p:cNvSpPr>
            <p:nvPr userDrawn="1"/>
          </p:nvSpPr>
          <p:spPr bwMode="gray">
            <a:xfrm flipH="1">
              <a:off x="0" y="112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7" name="Line 195"/>
            <p:cNvSpPr>
              <a:spLocks noChangeShapeType="1"/>
            </p:cNvSpPr>
            <p:nvPr userDrawn="1"/>
          </p:nvSpPr>
          <p:spPr bwMode="gray">
            <a:xfrm flipH="1">
              <a:off x="0" y="2707"/>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8" name="Line 196"/>
            <p:cNvSpPr>
              <a:spLocks noChangeShapeType="1"/>
            </p:cNvSpPr>
            <p:nvPr userDrawn="1"/>
          </p:nvSpPr>
          <p:spPr bwMode="gray">
            <a:xfrm flipH="1">
              <a:off x="0" y="3111"/>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9" name="Line 197"/>
            <p:cNvSpPr>
              <a:spLocks noChangeShapeType="1"/>
            </p:cNvSpPr>
            <p:nvPr userDrawn="1"/>
          </p:nvSpPr>
          <p:spPr bwMode="gray">
            <a:xfrm flipH="1">
              <a:off x="0" y="351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0" name="Line 198"/>
            <p:cNvSpPr>
              <a:spLocks noChangeShapeType="1"/>
            </p:cNvSpPr>
            <p:nvPr userDrawn="1"/>
          </p:nvSpPr>
          <p:spPr bwMode="gray">
            <a:xfrm flipH="1">
              <a:off x="0" y="3920"/>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5" name="Rectangle 3"/>
          <p:cNvSpPr>
            <a:spLocks noGrp="1" noChangeArrowheads="1"/>
          </p:cNvSpPr>
          <p:nvPr>
            <p:ph type="subTitle" idx="1"/>
          </p:nvPr>
        </p:nvSpPr>
        <p:spPr>
          <a:xfrm>
            <a:off x="4572000" y="4343400"/>
            <a:ext cx="4419600" cy="609600"/>
          </a:xfrm>
          <a:extLst>
            <a:ext uri="{AF507438-7753-43E0-B8FC-AC1667EBCBE1}">
              <a14:hiddenEffects xmlns:a14="http://schemas.microsoft.com/office/drawing/2010/main">
                <a:effectLst>
                  <a:outerShdw algn="ctr" rotWithShape="0">
                    <a:srgbClr val="FFFFFF">
                      <a:alpha val="50000"/>
                    </a:srgbClr>
                  </a:outerShdw>
                </a:effectLst>
              </a14:hiddenEffects>
            </a:ext>
          </a:extLst>
        </p:spPr>
        <p:txBody>
          <a:bodyPr/>
          <a:lstStyle>
            <a:lvl1pPr marL="0" indent="0" algn="r">
              <a:buFontTx/>
              <a:buNone/>
              <a:defRPr sz="2000"/>
            </a:lvl1pPr>
          </a:lstStyle>
          <a:p>
            <a:pPr lvl="0"/>
            <a:r>
              <a:rPr lang="zh-CN" altLang="en-US" noProof="0"/>
              <a:t>单击此处编辑母版副标题样式</a:t>
            </a:r>
            <a:endParaRPr lang="en-US" altLang="zh-CN" noProof="0"/>
          </a:p>
        </p:txBody>
      </p:sp>
      <p:sp>
        <p:nvSpPr>
          <p:cNvPr id="3210" name="Rectangle 138"/>
          <p:cNvSpPr>
            <a:spLocks noChangeArrowheads="1"/>
          </p:cNvSpPr>
          <p:nvPr/>
        </p:nvSpPr>
        <p:spPr bwMode="gray">
          <a:xfrm>
            <a:off x="55245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3" name="Rectangle 141"/>
          <p:cNvSpPr>
            <a:spLocks noChangeArrowheads="1"/>
          </p:cNvSpPr>
          <p:nvPr/>
        </p:nvSpPr>
        <p:spPr bwMode="gray">
          <a:xfrm>
            <a:off x="697865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8" name="Rectangle 146"/>
          <p:cNvSpPr>
            <a:spLocks noChangeArrowheads="1"/>
          </p:cNvSpPr>
          <p:nvPr/>
        </p:nvSpPr>
        <p:spPr bwMode="gray">
          <a:xfrm>
            <a:off x="7691438" y="4763"/>
            <a:ext cx="725487" cy="522287"/>
          </a:xfrm>
          <a:prstGeom prst="rect">
            <a:avLst/>
          </a:prstGeom>
          <a:solidFill>
            <a:schemeClr val="folHlink">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 name="Rectangle 153"/>
          <p:cNvSpPr>
            <a:spLocks noChangeArrowheads="1"/>
          </p:cNvSpPr>
          <p:nvPr/>
        </p:nvSpPr>
        <p:spPr bwMode="gray">
          <a:xfrm>
            <a:off x="40767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7" name="Rectangle 155"/>
          <p:cNvSpPr>
            <a:spLocks noChangeArrowheads="1"/>
          </p:cNvSpPr>
          <p:nvPr/>
        </p:nvSpPr>
        <p:spPr bwMode="gray">
          <a:xfrm>
            <a:off x="4789488" y="4763"/>
            <a:ext cx="725487"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4" name="Rectangle 162"/>
          <p:cNvSpPr>
            <a:spLocks noChangeArrowheads="1"/>
          </p:cNvSpPr>
          <p:nvPr/>
        </p:nvSpPr>
        <p:spPr bwMode="gray">
          <a:xfrm>
            <a:off x="457200" y="1147763"/>
            <a:ext cx="725488" cy="633412"/>
          </a:xfrm>
          <a:prstGeom prst="rect">
            <a:avLst/>
          </a:prstGeom>
          <a:solidFill>
            <a:schemeClr val="folHlink">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6" name="Rectangle 164"/>
          <p:cNvSpPr>
            <a:spLocks noChangeArrowheads="1"/>
          </p:cNvSpPr>
          <p:nvPr/>
        </p:nvSpPr>
        <p:spPr bwMode="gray">
          <a:xfrm>
            <a:off x="1889125" y="4763"/>
            <a:ext cx="725488" cy="5222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1" name="Rectangle 179"/>
          <p:cNvSpPr>
            <a:spLocks noChangeArrowheads="1"/>
          </p:cNvSpPr>
          <p:nvPr/>
        </p:nvSpPr>
        <p:spPr bwMode="gray">
          <a:xfrm>
            <a:off x="625157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2" name="Rectangle 180"/>
          <p:cNvSpPr>
            <a:spLocks noChangeArrowheads="1"/>
          </p:cNvSpPr>
          <p:nvPr/>
        </p:nvSpPr>
        <p:spPr bwMode="gray">
          <a:xfrm>
            <a:off x="76914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3" name="Rectangle 181"/>
          <p:cNvSpPr>
            <a:spLocks noChangeArrowheads="1"/>
          </p:cNvSpPr>
          <p:nvPr/>
        </p:nvSpPr>
        <p:spPr bwMode="gray">
          <a:xfrm>
            <a:off x="334962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4" name="Rectangle 182"/>
          <p:cNvSpPr>
            <a:spLocks noChangeArrowheads="1"/>
          </p:cNvSpPr>
          <p:nvPr/>
        </p:nvSpPr>
        <p:spPr bwMode="gray">
          <a:xfrm>
            <a:off x="4800600" y="1165225"/>
            <a:ext cx="725488"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5" name="Rectangle 183"/>
          <p:cNvSpPr>
            <a:spLocks noChangeArrowheads="1"/>
          </p:cNvSpPr>
          <p:nvPr/>
        </p:nvSpPr>
        <p:spPr bwMode="gray">
          <a:xfrm>
            <a:off x="19002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1" name="Rectangle 189"/>
          <p:cNvSpPr>
            <a:spLocks noChangeArrowheads="1"/>
          </p:cNvSpPr>
          <p:nvPr/>
        </p:nvSpPr>
        <p:spPr bwMode="gray">
          <a:xfrm>
            <a:off x="438150" y="4763"/>
            <a:ext cx="725488"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2" name="Rectangle 190"/>
          <p:cNvSpPr>
            <a:spLocks noChangeArrowheads="1"/>
          </p:cNvSpPr>
          <p:nvPr/>
        </p:nvSpPr>
        <p:spPr bwMode="gray">
          <a:xfrm>
            <a:off x="1176338" y="533400"/>
            <a:ext cx="725487" cy="633413"/>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2" name="Rectangle 200"/>
          <p:cNvSpPr>
            <a:spLocks noChangeArrowheads="1"/>
          </p:cNvSpPr>
          <p:nvPr/>
        </p:nvSpPr>
        <p:spPr bwMode="gray">
          <a:xfrm>
            <a:off x="2611438" y="534988"/>
            <a:ext cx="725487"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306" name="Group 234"/>
          <p:cNvGrpSpPr>
            <a:grpSpLocks/>
          </p:cNvGrpSpPr>
          <p:nvPr/>
        </p:nvGrpSpPr>
        <p:grpSpPr bwMode="auto">
          <a:xfrm>
            <a:off x="0" y="2257425"/>
            <a:ext cx="4738688" cy="4600575"/>
            <a:chOff x="-9" y="1395"/>
            <a:chExt cx="2985" cy="2898"/>
          </a:xfrm>
        </p:grpSpPr>
        <p:pic>
          <p:nvPicPr>
            <p:cNvPr id="3285" name="Picture 213" descr="pan01"/>
            <p:cNvPicPr>
              <a:picLocks noChangeAspect="1" noChangeArrowheads="1"/>
            </p:cNvPicPr>
            <p:nvPr/>
          </p:nvPicPr>
          <p:blipFill>
            <a:blip r:embed="rId2">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3281" name="Freeform 209"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3"/>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305" name="Group 233"/>
          <p:cNvGrpSpPr>
            <a:grpSpLocks/>
          </p:cNvGrpSpPr>
          <p:nvPr/>
        </p:nvGrpSpPr>
        <p:grpSpPr bwMode="auto">
          <a:xfrm>
            <a:off x="9525" y="1395413"/>
            <a:ext cx="4256088" cy="4598987"/>
            <a:chOff x="0" y="1039"/>
            <a:chExt cx="2681" cy="2897"/>
          </a:xfrm>
        </p:grpSpPr>
        <p:pic>
          <p:nvPicPr>
            <p:cNvPr id="3292" name="Picture 220"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3293" name="Freeform 221"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304" name="Group 232"/>
          <p:cNvGrpSpPr>
            <a:grpSpLocks/>
          </p:cNvGrpSpPr>
          <p:nvPr/>
        </p:nvGrpSpPr>
        <p:grpSpPr bwMode="auto">
          <a:xfrm>
            <a:off x="-4763" y="304800"/>
            <a:ext cx="3821113" cy="5078413"/>
            <a:chOff x="-7" y="240"/>
            <a:chExt cx="2407" cy="3199"/>
          </a:xfrm>
        </p:grpSpPr>
        <p:pic>
          <p:nvPicPr>
            <p:cNvPr id="3295" name="Picture 223"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3296" name="Freeform 224"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4" name="Rectangle 2"/>
          <p:cNvSpPr>
            <a:spLocks noGrp="1" noChangeArrowheads="1"/>
          </p:cNvSpPr>
          <p:nvPr>
            <p:ph type="ctrTitle"/>
          </p:nvPr>
        </p:nvSpPr>
        <p:spPr>
          <a:xfrm>
            <a:off x="4267200" y="1981200"/>
            <a:ext cx="4724400" cy="2057400"/>
          </a:xfrm>
          <a:extLst>
            <a:ext uri="{AF507438-7753-43E0-B8FC-AC1667EBCBE1}">
              <a14:hiddenEffects xmlns:a14="http://schemas.microsoft.com/office/drawing/2010/main">
                <a:effectLst>
                  <a:outerShdw dist="45791" dir="3378596" algn="ctr" rotWithShape="0">
                    <a:schemeClr val="bg2">
                      <a:alpha val="50000"/>
                    </a:schemeClr>
                  </a:outerShdw>
                </a:effectLst>
              </a14:hiddenEffects>
            </a:ext>
          </a:extLst>
        </p:spPr>
        <p:txBody>
          <a:bodyPr/>
          <a:lstStyle>
            <a:lvl1pPr algn="r">
              <a:defRPr sz="4400"/>
            </a:lvl1pPr>
          </a:lstStyle>
          <a:p>
            <a:pPr lvl="0"/>
            <a:r>
              <a:rPr lang="zh-CN" altLang="en-US" noProof="0"/>
              <a:t>单击此处编辑母版标题样式</a:t>
            </a:r>
            <a:endParaRPr lang="en-US" altLang="zh-CN" noProof="0"/>
          </a:p>
        </p:txBody>
      </p:sp>
      <p:sp>
        <p:nvSpPr>
          <p:cNvPr id="3076" name="Rectangle 4"/>
          <p:cNvSpPr>
            <a:spLocks noGrp="1" noChangeArrowheads="1"/>
          </p:cNvSpPr>
          <p:nvPr>
            <p:ph type="dt" sz="half" idx="2"/>
          </p:nvPr>
        </p:nvSpPr>
        <p:spPr>
          <a:xfrm>
            <a:off x="304800" y="6400800"/>
            <a:ext cx="2133600" cy="320675"/>
          </a:xfrm>
        </p:spPr>
        <p:txBody>
          <a:bodyPr/>
          <a:lstStyle>
            <a:lvl1pPr algn="r">
              <a:defRPr>
                <a:latin typeface="+mj-lt"/>
              </a:defRPr>
            </a:lvl1pPr>
          </a:lstStyle>
          <a:p>
            <a:fld id="{530820CF-B880-4189-942D-D702A7CBA730}" type="datetimeFigureOut">
              <a:rPr lang="zh-CN" altLang="en-US" smtClean="0"/>
              <a:t>2023/7/21</a:t>
            </a:fld>
            <a:endParaRPr lang="zh-CN" altLang="en-US"/>
          </a:p>
        </p:txBody>
      </p:sp>
      <p:sp>
        <p:nvSpPr>
          <p:cNvPr id="3077" name="Rectangle 5"/>
          <p:cNvSpPr>
            <a:spLocks noGrp="1" noChangeArrowheads="1"/>
          </p:cNvSpPr>
          <p:nvPr>
            <p:ph type="ftr" sz="quarter" idx="3"/>
          </p:nvPr>
        </p:nvSpPr>
        <p:spPr>
          <a:xfrm>
            <a:off x="6172200" y="6400800"/>
            <a:ext cx="2895600" cy="320675"/>
          </a:xfrm>
        </p:spPr>
        <p:txBody>
          <a:bodyPr/>
          <a:lstStyle>
            <a:lvl1pPr algn="r">
              <a:defRPr>
                <a:latin typeface="+mj-lt"/>
              </a:defRPr>
            </a:lvl1pPr>
          </a:lstStyle>
          <a:p>
            <a:endParaRPr lang="zh-CN" altLang="en-US"/>
          </a:p>
        </p:txBody>
      </p:sp>
      <p:sp>
        <p:nvSpPr>
          <p:cNvPr id="3078" name="Rectangle 6"/>
          <p:cNvSpPr>
            <a:spLocks noGrp="1" noChangeArrowheads="1"/>
          </p:cNvSpPr>
          <p:nvPr>
            <p:ph type="sldNum" sz="quarter" idx="4"/>
          </p:nvPr>
        </p:nvSpPr>
        <p:spPr>
          <a:xfrm>
            <a:off x="3733800" y="6400800"/>
            <a:ext cx="2133600" cy="320675"/>
          </a:xfrm>
        </p:spPr>
        <p:txBody>
          <a:bodyPr/>
          <a:lstStyle>
            <a:lvl1pPr>
              <a:defRPr>
                <a:latin typeface="+mj-lt"/>
              </a:defRPr>
            </a:lvl1pPr>
          </a:lstStyle>
          <a:p>
            <a:fld id="{0C913308-F349-4B6D-A68A-DD1791B4A57B}" type="slidenum">
              <a:rPr lang="zh-CN" altLang="en-US" smtClean="0"/>
              <a:t>‹#›</a:t>
            </a:fld>
            <a:endParaRPr lang="zh-CN" altLang="en-US"/>
          </a:p>
        </p:txBody>
      </p:sp>
      <p:sp>
        <p:nvSpPr>
          <p:cNvPr id="3083" name="Text Box 11"/>
          <p:cNvSpPr txBox="1">
            <a:spLocks noChangeArrowheads="1"/>
          </p:cNvSpPr>
          <p:nvPr/>
        </p:nvSpPr>
        <p:spPr bwMode="gray">
          <a:xfrm>
            <a:off x="7924800" y="1295400"/>
            <a:ext cx="10985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2391" dir="11227501" algn="ctr" rotWithShape="0">
                    <a:schemeClr val="bg2">
                      <a:alpha val="50000"/>
                    </a:schemeClr>
                  </a:outerShdw>
                </a:effectLst>
              </a14:hiddenEffects>
            </a:ext>
          </a:extLst>
        </p:spPr>
        <p:txBody>
          <a:bodyPr>
            <a:spAutoFit/>
          </a:bodyPr>
          <a:lstStyle/>
          <a:p>
            <a:pPr algn="r">
              <a:spcBef>
                <a:spcPct val="50000"/>
              </a:spcBef>
            </a:pPr>
            <a:r>
              <a:rPr lang="en-US" altLang="zh-CN" sz="2200">
                <a:ea typeface="宋体" charset="-122"/>
              </a:rPr>
              <a:t>LOGO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59"/>
                                        </p:tgtEl>
                                        <p:attrNameLst>
                                          <p:attrName>style.visibility</p:attrName>
                                        </p:attrNameLst>
                                      </p:cBhvr>
                                      <p:to>
                                        <p:strVal val="visible"/>
                                      </p:to>
                                    </p:set>
                                    <p:animEffect transition="in" filter="wipe(left)">
                                      <p:cBhvr>
                                        <p:cTn id="7" dur="500"/>
                                        <p:tgtEl>
                                          <p:spTgt spid="315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par>
                                <p:cTn id="12" presetID="22" presetClass="entr" presetSubtype="8" fill="hold" nodeType="withEffect">
                                  <p:stCondLst>
                                    <p:cond delay="0"/>
                                  </p:stCondLst>
                                  <p:childTnLst>
                                    <p:set>
                                      <p:cBhvr>
                                        <p:cTn id="13" dur="1" fill="hold">
                                          <p:stCondLst>
                                            <p:cond delay="0"/>
                                          </p:stCondLst>
                                        </p:cTn>
                                        <p:tgtEl>
                                          <p:spTgt spid="3306"/>
                                        </p:tgtEl>
                                        <p:attrNameLst>
                                          <p:attrName>style.visibility</p:attrName>
                                        </p:attrNameLst>
                                      </p:cBhvr>
                                      <p:to>
                                        <p:strVal val="visible"/>
                                      </p:to>
                                    </p:set>
                                    <p:animEffect transition="in" filter="wipe(left)">
                                      <p:cBhvr>
                                        <p:cTn id="14" dur="1000"/>
                                        <p:tgtEl>
                                          <p:spTgt spid="3306"/>
                                        </p:tgtEl>
                                      </p:cBhvr>
                                    </p:animEffect>
                                  </p:childTnLst>
                                </p:cTn>
                              </p:par>
                            </p:childTnLst>
                          </p:cTn>
                        </p:par>
                        <p:par>
                          <p:cTn id="15" fill="hold" nodeType="afterGroup">
                            <p:stCondLst>
                              <p:cond delay="1500"/>
                            </p:stCondLst>
                            <p:childTnLst>
                              <p:par>
                                <p:cTn id="16" presetID="22" presetClass="entr" presetSubtype="8" fill="hold" nodeType="afterEffect">
                                  <p:stCondLst>
                                    <p:cond delay="700"/>
                                  </p:stCondLst>
                                  <p:childTnLst>
                                    <p:set>
                                      <p:cBhvr>
                                        <p:cTn id="17" dur="1" fill="hold">
                                          <p:stCondLst>
                                            <p:cond delay="0"/>
                                          </p:stCondLst>
                                        </p:cTn>
                                        <p:tgtEl>
                                          <p:spTgt spid="3305"/>
                                        </p:tgtEl>
                                        <p:attrNameLst>
                                          <p:attrName>style.visibility</p:attrName>
                                        </p:attrNameLst>
                                      </p:cBhvr>
                                      <p:to>
                                        <p:strVal val="visible"/>
                                      </p:to>
                                    </p:set>
                                    <p:animEffect transition="in" filter="wipe(left)">
                                      <p:cBhvr>
                                        <p:cTn id="18" dur="1000"/>
                                        <p:tgtEl>
                                          <p:spTgt spid="3305"/>
                                        </p:tgtEl>
                                      </p:cBhvr>
                                    </p:animEffect>
                                  </p:childTnLst>
                                </p:cTn>
                              </p:par>
                            </p:childTnLst>
                          </p:cTn>
                        </p:par>
                        <p:par>
                          <p:cTn id="19" fill="hold" nodeType="afterGroup">
                            <p:stCondLst>
                              <p:cond delay="3200"/>
                            </p:stCondLst>
                            <p:childTnLst>
                              <p:par>
                                <p:cTn id="20" presetID="22" presetClass="entr" presetSubtype="8" fill="hold" nodeType="afterEffect">
                                  <p:stCondLst>
                                    <p:cond delay="600"/>
                                  </p:stCondLst>
                                  <p:childTnLst>
                                    <p:set>
                                      <p:cBhvr>
                                        <p:cTn id="21" dur="1" fill="hold">
                                          <p:stCondLst>
                                            <p:cond delay="0"/>
                                          </p:stCondLst>
                                        </p:cTn>
                                        <p:tgtEl>
                                          <p:spTgt spid="3304"/>
                                        </p:tgtEl>
                                        <p:attrNameLst>
                                          <p:attrName>style.visibility</p:attrName>
                                        </p:attrNameLst>
                                      </p:cBhvr>
                                      <p:to>
                                        <p:strVal val="visible"/>
                                      </p:to>
                                    </p:set>
                                    <p:animEffect transition="in" filter="wipe(left)">
                                      <p:cBhvr>
                                        <p:cTn id="22" dur="1000"/>
                                        <p:tgtEl>
                                          <p:spTgt spid="3304"/>
                                        </p:tgtEl>
                                      </p:cBhvr>
                                    </p:animEffect>
                                  </p:childTnLst>
                                </p:cTn>
                              </p:par>
                              <p:par>
                                <p:cTn id="23" presetID="18" presetClass="entr" presetSubtype="12" fill="hold" grpId="0" nodeType="withEffect">
                                  <p:stCondLst>
                                    <p:cond delay="1100"/>
                                  </p:stCondLst>
                                  <p:childTnLst>
                                    <p:set>
                                      <p:cBhvr>
                                        <p:cTn id="24" dur="1" fill="hold">
                                          <p:stCondLst>
                                            <p:cond delay="0"/>
                                          </p:stCondLst>
                                        </p:cTn>
                                        <p:tgtEl>
                                          <p:spTgt spid="3075">
                                            <p:txEl>
                                              <p:pRg st="0" end="0"/>
                                            </p:txEl>
                                          </p:spTgt>
                                        </p:tgtEl>
                                        <p:attrNameLst>
                                          <p:attrName>style.visibility</p:attrName>
                                        </p:attrNameLst>
                                      </p:cBhvr>
                                      <p:to>
                                        <p:strVal val="visible"/>
                                      </p:to>
                                    </p:set>
                                    <p:animEffect transition="in" filter="strips(downLeft)">
                                      <p:cBhvr>
                                        <p:cTn id="25" dur="500"/>
                                        <p:tgtEl>
                                          <p:spTgt spid="3075">
                                            <p:txEl>
                                              <p:pRg st="0" end="0"/>
                                            </p:txEl>
                                          </p:spTgt>
                                        </p:tgtEl>
                                      </p:cBhvr>
                                    </p:animEffect>
                                  </p:childTnLst>
                                </p:cTn>
                              </p:par>
                            </p:childTnLst>
                          </p:cTn>
                        </p:par>
                        <p:par>
                          <p:cTn id="26" fill="hold" nodeType="afterGroup">
                            <p:stCondLst>
                              <p:cond delay="4800"/>
                            </p:stCondLst>
                            <p:childTnLst>
                              <p:par>
                                <p:cTn id="27" presetID="10" presetClass="entr" presetSubtype="0" fill="hold" grpId="0" nodeType="afterEffect">
                                  <p:stCondLst>
                                    <p:cond delay="0"/>
                                  </p:stCondLst>
                                  <p:childTnLst>
                                    <p:set>
                                      <p:cBhvr>
                                        <p:cTn id="28" dur="1" fill="hold">
                                          <p:stCondLst>
                                            <p:cond delay="0"/>
                                          </p:stCondLst>
                                        </p:cTn>
                                        <p:tgtEl>
                                          <p:spTgt spid="3237"/>
                                        </p:tgtEl>
                                        <p:attrNameLst>
                                          <p:attrName>style.visibility</p:attrName>
                                        </p:attrNameLst>
                                      </p:cBhvr>
                                      <p:to>
                                        <p:strVal val="visible"/>
                                      </p:to>
                                    </p:set>
                                    <p:animEffect transition="in" filter="fade">
                                      <p:cBhvr>
                                        <p:cTn id="29" dur="500"/>
                                        <p:tgtEl>
                                          <p:spTgt spid="3237"/>
                                        </p:tgtEl>
                                      </p:cBhvr>
                                    </p:animEffect>
                                  </p:childTnLst>
                                </p:cTn>
                              </p:par>
                            </p:childTnLst>
                          </p:cTn>
                        </p:par>
                        <p:par>
                          <p:cTn id="30" fill="hold" nodeType="afterGroup">
                            <p:stCondLst>
                              <p:cond delay="5300"/>
                            </p:stCondLst>
                            <p:childTnLst>
                              <p:par>
                                <p:cTn id="31" presetID="10" presetClass="entr" presetSubtype="0" fill="hold" grpId="0" nodeType="afterEffect">
                                  <p:stCondLst>
                                    <p:cond delay="0"/>
                                  </p:stCondLst>
                                  <p:childTnLst>
                                    <p:set>
                                      <p:cBhvr>
                                        <p:cTn id="32" dur="1" fill="hold">
                                          <p:stCondLst>
                                            <p:cond delay="0"/>
                                          </p:stCondLst>
                                        </p:cTn>
                                        <p:tgtEl>
                                          <p:spTgt spid="3218"/>
                                        </p:tgtEl>
                                        <p:attrNameLst>
                                          <p:attrName>style.visibility</p:attrName>
                                        </p:attrNameLst>
                                      </p:cBhvr>
                                      <p:to>
                                        <p:strVal val="visible"/>
                                      </p:to>
                                    </p:set>
                                    <p:animEffect transition="in" filter="fade">
                                      <p:cBhvr>
                                        <p:cTn id="33" dur="500"/>
                                        <p:tgtEl>
                                          <p:spTgt spid="3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9" grpId="0" animBg="1"/>
      <p:bldP spid="3237" grpId="0" animBg="1"/>
      <p:bldP spid="3075" grpId="0" build="p">
        <p:tmplLst>
          <p:tmpl lvl="1">
            <p:tnLst>
              <p:par>
                <p:cTn presetID="18" presetClass="entr" presetSubtype="12" fill="hold" nodeType="withEffect">
                  <p:stCondLst>
                    <p:cond delay="1100"/>
                  </p:stCondLst>
                  <p:childTnLst>
                    <p:set>
                      <p:cBhvr>
                        <p:cTn dur="1" fill="hold">
                          <p:stCondLst>
                            <p:cond delay="0"/>
                          </p:stCondLst>
                        </p:cTn>
                        <p:tgtEl>
                          <p:spTgt spid="3075"/>
                        </p:tgtEl>
                        <p:attrNameLst>
                          <p:attrName>style.visibility</p:attrName>
                        </p:attrNameLst>
                      </p:cBhvr>
                      <p:to>
                        <p:strVal val="visible"/>
                      </p:to>
                    </p:set>
                    <p:animEffect transition="in" filter="strips(downLeft)">
                      <p:cBhvr>
                        <p:cTn dur="500"/>
                        <p:tgtEl>
                          <p:spTgt spid="3075"/>
                        </p:tgtEl>
                      </p:cBhvr>
                    </p:animEffect>
                  </p:childTnLst>
                </p:cTn>
              </p:par>
            </p:tnLst>
          </p:tmpl>
        </p:tmplLst>
      </p:bldP>
      <p:bldP spid="3218" grpId="0" animBg="1"/>
      <p:bldP spid="3074"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930702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6872642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文本占位符 2"/>
          <p:cNvSpPr>
            <a:spLocks noGrp="1"/>
          </p:cNvSpPr>
          <p:nvPr>
            <p:ph type="body" sz="half" idx="1"/>
          </p:nvPr>
        </p:nvSpPr>
        <p:spPr>
          <a:xfrm>
            <a:off x="457200" y="1600200"/>
            <a:ext cx="4038600" cy="4724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724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6467475"/>
            <a:ext cx="2133600" cy="301625"/>
          </a:xfrm>
        </p:spPr>
        <p:txBody>
          <a:bodyPr/>
          <a:lstStyle>
            <a:lvl1pPr>
              <a:defRPr/>
            </a:lvl1pPr>
          </a:lstStyle>
          <a:p>
            <a:fld id="{530820CF-B880-4189-942D-D702A7CBA730}" type="datetimeFigureOut">
              <a:rPr lang="zh-CN" altLang="en-US" smtClean="0"/>
              <a:t>2023/7/21</a:t>
            </a:fld>
            <a:endParaRPr lang="zh-CN" altLang="en-US"/>
          </a:p>
        </p:txBody>
      </p:sp>
      <p:sp>
        <p:nvSpPr>
          <p:cNvPr id="6" name="页脚占位符 5"/>
          <p:cNvSpPr>
            <a:spLocks noGrp="1"/>
          </p:cNvSpPr>
          <p:nvPr>
            <p:ph type="ftr" sz="quarter" idx="11"/>
          </p:nvPr>
        </p:nvSpPr>
        <p:spPr>
          <a:xfrm>
            <a:off x="3124200" y="6467475"/>
            <a:ext cx="2895600" cy="301625"/>
          </a:xfrm>
        </p:spPr>
        <p:txBody>
          <a:bodyPr/>
          <a:lstStyle>
            <a:lvl1pPr>
              <a:defRPr/>
            </a:lvl1pPr>
          </a:lstStyle>
          <a:p>
            <a:endParaRPr lang="zh-CN" altLang="en-US"/>
          </a:p>
        </p:txBody>
      </p:sp>
      <p:sp>
        <p:nvSpPr>
          <p:cNvPr id="7" name="灯片编号占位符 6"/>
          <p:cNvSpPr>
            <a:spLocks noGrp="1"/>
          </p:cNvSpPr>
          <p:nvPr>
            <p:ph type="sldNum" sz="quarter" idx="12"/>
          </p:nvPr>
        </p:nvSpPr>
        <p:spPr>
          <a:xfrm>
            <a:off x="6553200" y="6467475"/>
            <a:ext cx="2133600" cy="301625"/>
          </a:xfrm>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4740822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图表占位符 2"/>
          <p:cNvSpPr>
            <a:spLocks noGrp="1"/>
          </p:cNvSpPr>
          <p:nvPr>
            <p:ph type="chart" idx="1"/>
          </p:nvPr>
        </p:nvSpPr>
        <p:spPr>
          <a:xfrm>
            <a:off x="457200" y="1600200"/>
            <a:ext cx="8229600" cy="4724400"/>
          </a:xfrm>
        </p:spPr>
        <p:txBody>
          <a:bodyPr/>
          <a:lstStyle/>
          <a:p>
            <a:r>
              <a:rPr lang="zh-CN" altLang="en-US"/>
              <a:t>单击图标添加图表</a:t>
            </a:r>
          </a:p>
        </p:txBody>
      </p:sp>
      <p:sp>
        <p:nvSpPr>
          <p:cNvPr id="4" name="日期占位符 3"/>
          <p:cNvSpPr>
            <a:spLocks noGrp="1"/>
          </p:cNvSpPr>
          <p:nvPr>
            <p:ph type="dt" sz="half" idx="10"/>
          </p:nvPr>
        </p:nvSpPr>
        <p:spPr>
          <a:xfrm>
            <a:off x="457200" y="6467475"/>
            <a:ext cx="2133600" cy="301625"/>
          </a:xfrm>
        </p:spPr>
        <p:txBody>
          <a:bodyPr/>
          <a:lstStyle>
            <a:lvl1pPr>
              <a:defRPr/>
            </a:lvl1pPr>
          </a:lstStyle>
          <a:p>
            <a:fld id="{530820CF-B880-4189-942D-D702A7CBA730}" type="datetimeFigureOut">
              <a:rPr lang="zh-CN" altLang="en-US" smtClean="0"/>
              <a:t>2023/7/21</a:t>
            </a:fld>
            <a:endParaRPr lang="zh-CN" altLang="en-US"/>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zh-CN" altLang="en-US"/>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9577778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表格占位符 2"/>
          <p:cNvSpPr>
            <a:spLocks noGrp="1"/>
          </p:cNvSpPr>
          <p:nvPr>
            <p:ph type="tbl" idx="1"/>
          </p:nvPr>
        </p:nvSpPr>
        <p:spPr>
          <a:xfrm>
            <a:off x="457200" y="1600200"/>
            <a:ext cx="8229600" cy="4724400"/>
          </a:xfrm>
        </p:spPr>
        <p:txBody>
          <a:bodyPr/>
          <a:lstStyle/>
          <a:p>
            <a:r>
              <a:rPr lang="zh-CN" altLang="en-US"/>
              <a:t>单击图标添加表格</a:t>
            </a:r>
          </a:p>
        </p:txBody>
      </p:sp>
      <p:sp>
        <p:nvSpPr>
          <p:cNvPr id="4" name="日期占位符 3"/>
          <p:cNvSpPr>
            <a:spLocks noGrp="1"/>
          </p:cNvSpPr>
          <p:nvPr>
            <p:ph type="dt" sz="half" idx="10"/>
          </p:nvPr>
        </p:nvSpPr>
        <p:spPr>
          <a:xfrm>
            <a:off x="457200" y="6467475"/>
            <a:ext cx="2133600" cy="301625"/>
          </a:xfrm>
        </p:spPr>
        <p:txBody>
          <a:bodyPr/>
          <a:lstStyle>
            <a:lvl1pPr>
              <a:defRPr/>
            </a:lvl1pPr>
          </a:lstStyle>
          <a:p>
            <a:fld id="{530820CF-B880-4189-942D-D702A7CBA730}" type="datetimeFigureOut">
              <a:rPr lang="zh-CN" altLang="en-US" smtClean="0"/>
              <a:t>2023/7/21</a:t>
            </a:fld>
            <a:endParaRPr lang="zh-CN" altLang="en-US"/>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zh-CN" altLang="en-US"/>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8018341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spTree>
      <p:nvGrpSpPr>
        <p:cNvPr id="1" name=""/>
        <p:cNvGrpSpPr/>
        <p:nvPr/>
      </p:nvGrpSpPr>
      <p:grpSpPr>
        <a:xfrm>
          <a:off x="0" y="0"/>
          <a:ext cx="0" cy="0"/>
          <a:chOff x="0" y="0"/>
          <a:chExt cx="0" cy="0"/>
        </a:xfrm>
      </p:grpSpPr>
      <p:grpSp>
        <p:nvGrpSpPr>
          <p:cNvPr id="3263" name="Group 191"/>
          <p:cNvGrpSpPr>
            <a:grpSpLocks/>
          </p:cNvGrpSpPr>
          <p:nvPr/>
        </p:nvGrpSpPr>
        <p:grpSpPr bwMode="auto">
          <a:xfrm>
            <a:off x="434975" y="4763"/>
            <a:ext cx="8015288" cy="6853237"/>
            <a:chOff x="274" y="10"/>
            <a:chExt cx="5049" cy="4310"/>
          </a:xfrm>
        </p:grpSpPr>
        <p:sp>
          <p:nvSpPr>
            <p:cNvPr id="3198" name="Line 126"/>
            <p:cNvSpPr>
              <a:spLocks noChangeShapeType="1"/>
            </p:cNvSpPr>
            <p:nvPr userDrawn="1"/>
          </p:nvSpPr>
          <p:spPr bwMode="gray">
            <a:xfrm>
              <a:off x="347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09" name="Line 137"/>
            <p:cNvSpPr>
              <a:spLocks noChangeShapeType="1"/>
            </p:cNvSpPr>
            <p:nvPr userDrawn="1"/>
          </p:nvSpPr>
          <p:spPr bwMode="gray">
            <a:xfrm>
              <a:off x="392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11" name="Line 139"/>
            <p:cNvSpPr>
              <a:spLocks noChangeShapeType="1"/>
            </p:cNvSpPr>
            <p:nvPr userDrawn="1"/>
          </p:nvSpPr>
          <p:spPr bwMode="gray">
            <a:xfrm>
              <a:off x="439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12" name="Line 140"/>
            <p:cNvSpPr>
              <a:spLocks noChangeShapeType="1"/>
            </p:cNvSpPr>
            <p:nvPr userDrawn="1"/>
          </p:nvSpPr>
          <p:spPr bwMode="gray">
            <a:xfrm>
              <a:off x="484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15" name="Line 143"/>
            <p:cNvSpPr>
              <a:spLocks noChangeShapeType="1"/>
            </p:cNvSpPr>
            <p:nvPr userDrawn="1"/>
          </p:nvSpPr>
          <p:spPr bwMode="gray">
            <a:xfrm>
              <a:off x="5302"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19" name="Line 147"/>
            <p:cNvSpPr>
              <a:spLocks noChangeShapeType="1"/>
            </p:cNvSpPr>
            <p:nvPr userDrawn="1"/>
          </p:nvSpPr>
          <p:spPr bwMode="gray">
            <a:xfrm>
              <a:off x="165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21" name="Line 149"/>
            <p:cNvSpPr>
              <a:spLocks noChangeShapeType="1"/>
            </p:cNvSpPr>
            <p:nvPr userDrawn="1"/>
          </p:nvSpPr>
          <p:spPr bwMode="gray">
            <a:xfrm>
              <a:off x="210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23" name="Line 151"/>
            <p:cNvSpPr>
              <a:spLocks noChangeShapeType="1"/>
            </p:cNvSpPr>
            <p:nvPr userDrawn="1"/>
          </p:nvSpPr>
          <p:spPr bwMode="gray">
            <a:xfrm>
              <a:off x="256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24" name="Line 152"/>
            <p:cNvSpPr>
              <a:spLocks noChangeShapeType="1"/>
            </p:cNvSpPr>
            <p:nvPr userDrawn="1"/>
          </p:nvSpPr>
          <p:spPr bwMode="gray">
            <a:xfrm>
              <a:off x="301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30" name="Line 158"/>
            <p:cNvSpPr>
              <a:spLocks noChangeShapeType="1"/>
            </p:cNvSpPr>
            <p:nvPr userDrawn="1"/>
          </p:nvSpPr>
          <p:spPr bwMode="gray">
            <a:xfrm>
              <a:off x="274"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32" name="Line 160"/>
            <p:cNvSpPr>
              <a:spLocks noChangeShapeType="1"/>
            </p:cNvSpPr>
            <p:nvPr userDrawn="1"/>
          </p:nvSpPr>
          <p:spPr bwMode="gray">
            <a:xfrm>
              <a:off x="74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33" name="Line 161"/>
            <p:cNvSpPr>
              <a:spLocks noChangeShapeType="1"/>
            </p:cNvSpPr>
            <p:nvPr userDrawn="1"/>
          </p:nvSpPr>
          <p:spPr bwMode="gray">
            <a:xfrm>
              <a:off x="119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sp>
        <p:nvSpPr>
          <p:cNvPr id="3159" name="Rectangle 87"/>
          <p:cNvSpPr>
            <a:spLocks noChangeArrowheads="1"/>
          </p:cNvSpPr>
          <p:nvPr/>
        </p:nvSpPr>
        <p:spPr bwMode="gray">
          <a:xfrm>
            <a:off x="0" y="1795463"/>
            <a:ext cx="9144000" cy="2503487"/>
          </a:xfrm>
          <a:prstGeom prst="rect">
            <a:avLst/>
          </a:prstGeom>
          <a:gradFill rotWithShape="1">
            <a:gsLst>
              <a:gs pos="0">
                <a:schemeClr val="tx2">
                  <a:gamma/>
                  <a:shade val="46275"/>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37" name="Rectangle 165"/>
          <p:cNvSpPr>
            <a:spLocks noChangeArrowheads="1"/>
          </p:cNvSpPr>
          <p:nvPr/>
        </p:nvSpPr>
        <p:spPr bwMode="gray">
          <a:xfrm>
            <a:off x="5553075" y="5576888"/>
            <a:ext cx="712788" cy="644525"/>
          </a:xfrm>
          <a:prstGeom prst="rect">
            <a:avLst/>
          </a:prstGeom>
          <a:solidFill>
            <a:schemeClr val="accent2">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38" name="Rectangle 166"/>
          <p:cNvSpPr>
            <a:spLocks noChangeArrowheads="1"/>
          </p:cNvSpPr>
          <p:nvPr/>
        </p:nvSpPr>
        <p:spPr bwMode="gray">
          <a:xfrm>
            <a:off x="70072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39" name="Rectangle 167"/>
          <p:cNvSpPr>
            <a:spLocks noChangeArrowheads="1"/>
          </p:cNvSpPr>
          <p:nvPr/>
        </p:nvSpPr>
        <p:spPr bwMode="gray">
          <a:xfrm>
            <a:off x="626903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0" name="Rectangle 168"/>
          <p:cNvSpPr>
            <a:spLocks noChangeArrowheads="1"/>
          </p:cNvSpPr>
          <p:nvPr/>
        </p:nvSpPr>
        <p:spPr bwMode="gray">
          <a:xfrm>
            <a:off x="8447088" y="5588000"/>
            <a:ext cx="696912"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2" name="Rectangle 170"/>
          <p:cNvSpPr>
            <a:spLocks noChangeArrowheads="1"/>
          </p:cNvSpPr>
          <p:nvPr/>
        </p:nvSpPr>
        <p:spPr bwMode="gray">
          <a:xfrm>
            <a:off x="26511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3" name="Rectangle 171"/>
          <p:cNvSpPr>
            <a:spLocks noChangeArrowheads="1"/>
          </p:cNvSpPr>
          <p:nvPr/>
        </p:nvSpPr>
        <p:spPr bwMode="gray">
          <a:xfrm>
            <a:off x="410527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4" name="Rectangle 172"/>
          <p:cNvSpPr>
            <a:spLocks noChangeArrowheads="1"/>
          </p:cNvSpPr>
          <p:nvPr/>
        </p:nvSpPr>
        <p:spPr bwMode="gray">
          <a:xfrm>
            <a:off x="336708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5" name="Rectangle 173"/>
          <p:cNvSpPr>
            <a:spLocks noChangeArrowheads="1"/>
          </p:cNvSpPr>
          <p:nvPr/>
        </p:nvSpPr>
        <p:spPr bwMode="gray">
          <a:xfrm>
            <a:off x="4818063"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6" name="Rectangle 174"/>
          <p:cNvSpPr>
            <a:spLocks noChangeArrowheads="1"/>
          </p:cNvSpPr>
          <p:nvPr/>
        </p:nvSpPr>
        <p:spPr bwMode="gray">
          <a:xfrm>
            <a:off x="1917700" y="4943475"/>
            <a:ext cx="725488" cy="636588"/>
          </a:xfrm>
          <a:prstGeom prst="rect">
            <a:avLst/>
          </a:prstGeom>
          <a:solidFill>
            <a:schemeClr val="accent2">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7" name="Rectangle 175"/>
          <p:cNvSpPr>
            <a:spLocks noChangeArrowheads="1"/>
          </p:cNvSpPr>
          <p:nvPr/>
        </p:nvSpPr>
        <p:spPr bwMode="gray">
          <a:xfrm>
            <a:off x="5541963" y="4310063"/>
            <a:ext cx="725487" cy="636587"/>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8" name="Rectangle 176"/>
          <p:cNvSpPr>
            <a:spLocks noChangeArrowheads="1"/>
          </p:cNvSpPr>
          <p:nvPr/>
        </p:nvSpPr>
        <p:spPr bwMode="gray">
          <a:xfrm>
            <a:off x="6996113" y="4300538"/>
            <a:ext cx="725487" cy="646112"/>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9" name="Rectangle 177"/>
          <p:cNvSpPr>
            <a:spLocks noChangeArrowheads="1"/>
          </p:cNvSpPr>
          <p:nvPr/>
        </p:nvSpPr>
        <p:spPr bwMode="gray">
          <a:xfrm>
            <a:off x="8435975" y="4300538"/>
            <a:ext cx="703263" cy="646112"/>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0" name="Rectangle 178"/>
          <p:cNvSpPr>
            <a:spLocks noChangeArrowheads="1"/>
          </p:cNvSpPr>
          <p:nvPr/>
        </p:nvSpPr>
        <p:spPr bwMode="gray">
          <a:xfrm>
            <a:off x="4105275" y="4310063"/>
            <a:ext cx="725488" cy="636587"/>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7" name="Rectangle 185"/>
          <p:cNvSpPr>
            <a:spLocks noChangeArrowheads="1"/>
          </p:cNvSpPr>
          <p:nvPr/>
        </p:nvSpPr>
        <p:spPr bwMode="gray">
          <a:xfrm>
            <a:off x="7720013" y="6221413"/>
            <a:ext cx="725487"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8" name="Rectangle 186"/>
          <p:cNvSpPr>
            <a:spLocks noChangeArrowheads="1"/>
          </p:cNvSpPr>
          <p:nvPr/>
        </p:nvSpPr>
        <p:spPr bwMode="gray">
          <a:xfrm>
            <a:off x="3371850" y="6221413"/>
            <a:ext cx="728663"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9" name="Rectangle 187"/>
          <p:cNvSpPr>
            <a:spLocks noChangeArrowheads="1"/>
          </p:cNvSpPr>
          <p:nvPr/>
        </p:nvSpPr>
        <p:spPr bwMode="gray">
          <a:xfrm>
            <a:off x="4826000"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60" name="Rectangle 188"/>
          <p:cNvSpPr>
            <a:spLocks noChangeArrowheads="1"/>
          </p:cNvSpPr>
          <p:nvPr/>
        </p:nvSpPr>
        <p:spPr bwMode="gray">
          <a:xfrm>
            <a:off x="1920875"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grpSp>
        <p:nvGrpSpPr>
          <p:cNvPr id="3278" name="Group 206"/>
          <p:cNvGrpSpPr>
            <a:grpSpLocks/>
          </p:cNvGrpSpPr>
          <p:nvPr/>
        </p:nvGrpSpPr>
        <p:grpSpPr bwMode="auto">
          <a:xfrm>
            <a:off x="0" y="533400"/>
            <a:ext cx="9144000" cy="5689600"/>
            <a:chOff x="0" y="336"/>
            <a:chExt cx="5760" cy="3584"/>
          </a:xfrm>
        </p:grpSpPr>
        <p:sp>
          <p:nvSpPr>
            <p:cNvPr id="3264" name="Line 192"/>
            <p:cNvSpPr>
              <a:spLocks noChangeShapeType="1"/>
            </p:cNvSpPr>
            <p:nvPr userDrawn="1"/>
          </p:nvSpPr>
          <p:spPr bwMode="gray">
            <a:xfrm flipH="1">
              <a:off x="0" y="33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65" name="Line 193"/>
            <p:cNvSpPr>
              <a:spLocks noChangeShapeType="1"/>
            </p:cNvSpPr>
            <p:nvPr userDrawn="1"/>
          </p:nvSpPr>
          <p:spPr bwMode="gray">
            <a:xfrm flipH="1">
              <a:off x="0" y="73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66" name="Line 194"/>
            <p:cNvSpPr>
              <a:spLocks noChangeShapeType="1"/>
            </p:cNvSpPr>
            <p:nvPr userDrawn="1"/>
          </p:nvSpPr>
          <p:spPr bwMode="gray">
            <a:xfrm flipH="1">
              <a:off x="0" y="112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67" name="Line 195"/>
            <p:cNvSpPr>
              <a:spLocks noChangeShapeType="1"/>
            </p:cNvSpPr>
            <p:nvPr userDrawn="1"/>
          </p:nvSpPr>
          <p:spPr bwMode="gray">
            <a:xfrm flipH="1">
              <a:off x="0" y="2707"/>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68" name="Line 196"/>
            <p:cNvSpPr>
              <a:spLocks noChangeShapeType="1"/>
            </p:cNvSpPr>
            <p:nvPr userDrawn="1"/>
          </p:nvSpPr>
          <p:spPr bwMode="gray">
            <a:xfrm flipH="1">
              <a:off x="0" y="3111"/>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69" name="Line 197"/>
            <p:cNvSpPr>
              <a:spLocks noChangeShapeType="1"/>
            </p:cNvSpPr>
            <p:nvPr userDrawn="1"/>
          </p:nvSpPr>
          <p:spPr bwMode="gray">
            <a:xfrm flipH="1">
              <a:off x="0" y="351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70" name="Line 198"/>
            <p:cNvSpPr>
              <a:spLocks noChangeShapeType="1"/>
            </p:cNvSpPr>
            <p:nvPr userDrawn="1"/>
          </p:nvSpPr>
          <p:spPr bwMode="gray">
            <a:xfrm flipH="1">
              <a:off x="0" y="3920"/>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sp>
        <p:nvSpPr>
          <p:cNvPr id="3075" name="Rectangle 3"/>
          <p:cNvSpPr>
            <a:spLocks noGrp="1" noChangeArrowheads="1"/>
          </p:cNvSpPr>
          <p:nvPr>
            <p:ph type="subTitle" idx="1"/>
          </p:nvPr>
        </p:nvSpPr>
        <p:spPr>
          <a:xfrm>
            <a:off x="4572000" y="4343400"/>
            <a:ext cx="4419600" cy="609600"/>
          </a:xfrm>
          <a:extLst>
            <a:ext uri="{AF507438-7753-43E0-B8FC-AC1667EBCBE1}">
              <a14:hiddenEffects xmlns:a14="http://schemas.microsoft.com/office/drawing/2010/main">
                <a:effectLst>
                  <a:outerShdw algn="ctr" rotWithShape="0">
                    <a:srgbClr val="FFFFFF">
                      <a:alpha val="50000"/>
                    </a:srgbClr>
                  </a:outerShdw>
                </a:effectLst>
              </a14:hiddenEffects>
            </a:ext>
          </a:extLst>
        </p:spPr>
        <p:txBody>
          <a:bodyPr/>
          <a:lstStyle>
            <a:lvl1pPr marL="0" indent="0" algn="r">
              <a:buFontTx/>
              <a:buNone/>
              <a:defRPr sz="2000"/>
            </a:lvl1pPr>
          </a:lstStyle>
          <a:p>
            <a:pPr lvl="0"/>
            <a:r>
              <a:rPr lang="zh-CN" altLang="en-US" noProof="0"/>
              <a:t>单击此处编辑母版副标题样式</a:t>
            </a:r>
            <a:endParaRPr lang="en-US" altLang="zh-CN" noProof="0"/>
          </a:p>
        </p:txBody>
      </p:sp>
      <p:sp>
        <p:nvSpPr>
          <p:cNvPr id="3210" name="Rectangle 138"/>
          <p:cNvSpPr>
            <a:spLocks noChangeArrowheads="1"/>
          </p:cNvSpPr>
          <p:nvPr/>
        </p:nvSpPr>
        <p:spPr bwMode="gray">
          <a:xfrm>
            <a:off x="55245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13" name="Rectangle 141"/>
          <p:cNvSpPr>
            <a:spLocks noChangeArrowheads="1"/>
          </p:cNvSpPr>
          <p:nvPr/>
        </p:nvSpPr>
        <p:spPr bwMode="gray">
          <a:xfrm>
            <a:off x="697865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18" name="Rectangle 146"/>
          <p:cNvSpPr>
            <a:spLocks noChangeArrowheads="1"/>
          </p:cNvSpPr>
          <p:nvPr/>
        </p:nvSpPr>
        <p:spPr bwMode="gray">
          <a:xfrm>
            <a:off x="7691438" y="4763"/>
            <a:ext cx="725487" cy="522287"/>
          </a:xfrm>
          <a:prstGeom prst="rect">
            <a:avLst/>
          </a:prstGeom>
          <a:solidFill>
            <a:schemeClr val="folHlink">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25" name="Rectangle 153"/>
          <p:cNvSpPr>
            <a:spLocks noChangeArrowheads="1"/>
          </p:cNvSpPr>
          <p:nvPr/>
        </p:nvSpPr>
        <p:spPr bwMode="gray">
          <a:xfrm>
            <a:off x="40767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27" name="Rectangle 155"/>
          <p:cNvSpPr>
            <a:spLocks noChangeArrowheads="1"/>
          </p:cNvSpPr>
          <p:nvPr/>
        </p:nvSpPr>
        <p:spPr bwMode="gray">
          <a:xfrm>
            <a:off x="4789488" y="4763"/>
            <a:ext cx="725487"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34" name="Rectangle 162"/>
          <p:cNvSpPr>
            <a:spLocks noChangeArrowheads="1"/>
          </p:cNvSpPr>
          <p:nvPr/>
        </p:nvSpPr>
        <p:spPr bwMode="gray">
          <a:xfrm>
            <a:off x="457200" y="1147763"/>
            <a:ext cx="725488" cy="633412"/>
          </a:xfrm>
          <a:prstGeom prst="rect">
            <a:avLst/>
          </a:prstGeom>
          <a:solidFill>
            <a:schemeClr val="folHlink">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36" name="Rectangle 164"/>
          <p:cNvSpPr>
            <a:spLocks noChangeArrowheads="1"/>
          </p:cNvSpPr>
          <p:nvPr/>
        </p:nvSpPr>
        <p:spPr bwMode="gray">
          <a:xfrm>
            <a:off x="1889125" y="4763"/>
            <a:ext cx="725488" cy="5222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1" name="Rectangle 179"/>
          <p:cNvSpPr>
            <a:spLocks noChangeArrowheads="1"/>
          </p:cNvSpPr>
          <p:nvPr/>
        </p:nvSpPr>
        <p:spPr bwMode="gray">
          <a:xfrm>
            <a:off x="625157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2" name="Rectangle 180"/>
          <p:cNvSpPr>
            <a:spLocks noChangeArrowheads="1"/>
          </p:cNvSpPr>
          <p:nvPr/>
        </p:nvSpPr>
        <p:spPr bwMode="gray">
          <a:xfrm>
            <a:off x="76914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3" name="Rectangle 181"/>
          <p:cNvSpPr>
            <a:spLocks noChangeArrowheads="1"/>
          </p:cNvSpPr>
          <p:nvPr/>
        </p:nvSpPr>
        <p:spPr bwMode="gray">
          <a:xfrm>
            <a:off x="334962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4" name="Rectangle 182"/>
          <p:cNvSpPr>
            <a:spLocks noChangeArrowheads="1"/>
          </p:cNvSpPr>
          <p:nvPr/>
        </p:nvSpPr>
        <p:spPr bwMode="gray">
          <a:xfrm>
            <a:off x="4800600" y="1165225"/>
            <a:ext cx="725488"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5" name="Rectangle 183"/>
          <p:cNvSpPr>
            <a:spLocks noChangeArrowheads="1"/>
          </p:cNvSpPr>
          <p:nvPr/>
        </p:nvSpPr>
        <p:spPr bwMode="gray">
          <a:xfrm>
            <a:off x="19002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61" name="Rectangle 189"/>
          <p:cNvSpPr>
            <a:spLocks noChangeArrowheads="1"/>
          </p:cNvSpPr>
          <p:nvPr/>
        </p:nvSpPr>
        <p:spPr bwMode="gray">
          <a:xfrm>
            <a:off x="438150" y="4763"/>
            <a:ext cx="725488"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62" name="Rectangle 190"/>
          <p:cNvSpPr>
            <a:spLocks noChangeArrowheads="1"/>
          </p:cNvSpPr>
          <p:nvPr/>
        </p:nvSpPr>
        <p:spPr bwMode="gray">
          <a:xfrm>
            <a:off x="1176338" y="533400"/>
            <a:ext cx="725487" cy="633413"/>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72" name="Rectangle 200"/>
          <p:cNvSpPr>
            <a:spLocks noChangeArrowheads="1"/>
          </p:cNvSpPr>
          <p:nvPr/>
        </p:nvSpPr>
        <p:spPr bwMode="gray">
          <a:xfrm>
            <a:off x="2611438" y="534988"/>
            <a:ext cx="725487"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grpSp>
        <p:nvGrpSpPr>
          <p:cNvPr id="3306" name="Group 234"/>
          <p:cNvGrpSpPr>
            <a:grpSpLocks/>
          </p:cNvGrpSpPr>
          <p:nvPr/>
        </p:nvGrpSpPr>
        <p:grpSpPr bwMode="auto">
          <a:xfrm>
            <a:off x="0" y="2257425"/>
            <a:ext cx="4738688" cy="4600575"/>
            <a:chOff x="-9" y="1395"/>
            <a:chExt cx="2985" cy="2898"/>
          </a:xfrm>
        </p:grpSpPr>
        <p:pic>
          <p:nvPicPr>
            <p:cNvPr id="3285" name="Picture 213" descr="pan01"/>
            <p:cNvPicPr>
              <a:picLocks noChangeAspect="1" noChangeArrowheads="1"/>
            </p:cNvPicPr>
            <p:nvPr/>
          </p:nvPicPr>
          <p:blipFill>
            <a:blip r:embed="rId2">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3281" name="Freeform 209"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3"/>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grpSp>
        <p:nvGrpSpPr>
          <p:cNvPr id="3305" name="Group 233"/>
          <p:cNvGrpSpPr>
            <a:grpSpLocks/>
          </p:cNvGrpSpPr>
          <p:nvPr/>
        </p:nvGrpSpPr>
        <p:grpSpPr bwMode="auto">
          <a:xfrm>
            <a:off x="9525" y="1395413"/>
            <a:ext cx="4256088" cy="4598987"/>
            <a:chOff x="0" y="1039"/>
            <a:chExt cx="2681" cy="2897"/>
          </a:xfrm>
        </p:grpSpPr>
        <p:pic>
          <p:nvPicPr>
            <p:cNvPr id="3292" name="Picture 220"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3293" name="Freeform 221"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grpSp>
        <p:nvGrpSpPr>
          <p:cNvPr id="3304" name="Group 232"/>
          <p:cNvGrpSpPr>
            <a:grpSpLocks/>
          </p:cNvGrpSpPr>
          <p:nvPr/>
        </p:nvGrpSpPr>
        <p:grpSpPr bwMode="auto">
          <a:xfrm>
            <a:off x="-4763" y="304800"/>
            <a:ext cx="3821113" cy="5078413"/>
            <a:chOff x="-7" y="240"/>
            <a:chExt cx="2407" cy="3199"/>
          </a:xfrm>
        </p:grpSpPr>
        <p:pic>
          <p:nvPicPr>
            <p:cNvPr id="3295" name="Picture 223"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3296" name="Freeform 224"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sp>
        <p:nvSpPr>
          <p:cNvPr id="3074" name="Rectangle 2"/>
          <p:cNvSpPr>
            <a:spLocks noGrp="1" noChangeArrowheads="1"/>
          </p:cNvSpPr>
          <p:nvPr>
            <p:ph type="ctrTitle"/>
          </p:nvPr>
        </p:nvSpPr>
        <p:spPr>
          <a:xfrm>
            <a:off x="4267200" y="1981200"/>
            <a:ext cx="4724400" cy="2057400"/>
          </a:xfrm>
          <a:extLst>
            <a:ext uri="{AF507438-7753-43E0-B8FC-AC1667EBCBE1}">
              <a14:hiddenEffects xmlns:a14="http://schemas.microsoft.com/office/drawing/2010/main">
                <a:effectLst>
                  <a:outerShdw dist="45791" dir="3378596" algn="ctr" rotWithShape="0">
                    <a:schemeClr val="bg2">
                      <a:alpha val="50000"/>
                    </a:schemeClr>
                  </a:outerShdw>
                </a:effectLst>
              </a14:hiddenEffects>
            </a:ext>
          </a:extLst>
        </p:spPr>
        <p:txBody>
          <a:bodyPr/>
          <a:lstStyle>
            <a:lvl1pPr algn="r">
              <a:defRPr sz="4400"/>
            </a:lvl1pPr>
          </a:lstStyle>
          <a:p>
            <a:pPr lvl="0"/>
            <a:r>
              <a:rPr lang="zh-CN" altLang="en-US" noProof="0"/>
              <a:t>单击此处编辑母版标题样式</a:t>
            </a:r>
            <a:endParaRPr lang="en-US" altLang="zh-CN" noProof="0"/>
          </a:p>
        </p:txBody>
      </p:sp>
      <p:sp>
        <p:nvSpPr>
          <p:cNvPr id="3076" name="Rectangle 4"/>
          <p:cNvSpPr>
            <a:spLocks noGrp="1" noChangeArrowheads="1"/>
          </p:cNvSpPr>
          <p:nvPr>
            <p:ph type="dt" sz="half" idx="2"/>
          </p:nvPr>
        </p:nvSpPr>
        <p:spPr>
          <a:xfrm>
            <a:off x="304800" y="6400800"/>
            <a:ext cx="2133600" cy="320675"/>
          </a:xfrm>
        </p:spPr>
        <p:txBody>
          <a:bodyPr/>
          <a:lstStyle>
            <a:lvl1pPr algn="r">
              <a:defRPr>
                <a:latin typeface="+mj-lt"/>
              </a:defRPr>
            </a:lvl1pPr>
          </a:lstStyle>
          <a:p>
            <a:endParaRPr lang="en-US" altLang="zh-CN">
              <a:solidFill>
                <a:srgbClr val="000000"/>
              </a:solidFill>
            </a:endParaRPr>
          </a:p>
        </p:txBody>
      </p:sp>
      <p:sp>
        <p:nvSpPr>
          <p:cNvPr id="3077" name="Rectangle 5"/>
          <p:cNvSpPr>
            <a:spLocks noGrp="1" noChangeArrowheads="1"/>
          </p:cNvSpPr>
          <p:nvPr>
            <p:ph type="ftr" sz="quarter" idx="3"/>
          </p:nvPr>
        </p:nvSpPr>
        <p:spPr>
          <a:xfrm>
            <a:off x="6172200" y="6400800"/>
            <a:ext cx="2895600" cy="320675"/>
          </a:xfrm>
        </p:spPr>
        <p:txBody>
          <a:bodyPr/>
          <a:lstStyle>
            <a:lvl1pPr algn="r">
              <a:defRPr>
                <a:latin typeface="+mj-lt"/>
              </a:defRPr>
            </a:lvl1pPr>
          </a:lstStyle>
          <a:p>
            <a:r>
              <a:rPr lang="en-US" altLang="zh-CN">
                <a:solidFill>
                  <a:srgbClr val="000000"/>
                </a:solidFill>
              </a:rPr>
              <a:t>www.themegallery.com</a:t>
            </a:r>
          </a:p>
        </p:txBody>
      </p:sp>
      <p:sp>
        <p:nvSpPr>
          <p:cNvPr id="3078" name="Rectangle 6"/>
          <p:cNvSpPr>
            <a:spLocks noGrp="1" noChangeArrowheads="1"/>
          </p:cNvSpPr>
          <p:nvPr>
            <p:ph type="sldNum" sz="quarter" idx="4"/>
          </p:nvPr>
        </p:nvSpPr>
        <p:spPr>
          <a:xfrm>
            <a:off x="3733800" y="6400800"/>
            <a:ext cx="2133600" cy="320675"/>
          </a:xfrm>
        </p:spPr>
        <p:txBody>
          <a:bodyPr/>
          <a:lstStyle>
            <a:lvl1pPr>
              <a:defRPr>
                <a:latin typeface="+mj-lt"/>
              </a:defRPr>
            </a:lvl1pPr>
          </a:lstStyle>
          <a:p>
            <a:fld id="{289BD99C-F024-480E-AF1D-93928F5C1467}" type="slidenum">
              <a:rPr lang="en-US" altLang="zh-CN">
                <a:solidFill>
                  <a:srgbClr val="000000"/>
                </a:solidFill>
              </a:rPr>
              <a:pPr/>
              <a:t>‹#›</a:t>
            </a:fld>
            <a:endParaRPr lang="en-US" altLang="zh-CN">
              <a:solidFill>
                <a:srgbClr val="000000"/>
              </a:solidFill>
            </a:endParaRPr>
          </a:p>
        </p:txBody>
      </p:sp>
      <p:sp>
        <p:nvSpPr>
          <p:cNvPr id="3083" name="Text Box 11"/>
          <p:cNvSpPr txBox="1">
            <a:spLocks noChangeArrowheads="1"/>
          </p:cNvSpPr>
          <p:nvPr/>
        </p:nvSpPr>
        <p:spPr bwMode="gray">
          <a:xfrm>
            <a:off x="7924800" y="1295400"/>
            <a:ext cx="10985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2391" dir="11227501" algn="ctr" rotWithShape="0">
                    <a:schemeClr val="bg2">
                      <a:alpha val="50000"/>
                    </a:schemeClr>
                  </a:outerShdw>
                </a:effectLst>
              </a14:hiddenEffects>
            </a:ext>
          </a:extLst>
        </p:spPr>
        <p:txBody>
          <a:bodyPr>
            <a:spAutoFit/>
          </a:bodyPr>
          <a:lstStyle/>
          <a:p>
            <a:pPr algn="r" fontAlgn="base">
              <a:spcBef>
                <a:spcPct val="50000"/>
              </a:spcBef>
              <a:spcAft>
                <a:spcPct val="0"/>
              </a:spcAft>
            </a:pPr>
            <a:r>
              <a:rPr lang="en-US" altLang="zh-CN" sz="2200" b="1">
                <a:solidFill>
                  <a:srgbClr val="000000"/>
                </a:solidFill>
                <a:latin typeface="Arial" charset="0"/>
                <a:ea typeface="宋体" charset="-122"/>
              </a:rPr>
              <a:t>LOGO</a:t>
            </a:r>
          </a:p>
        </p:txBody>
      </p:sp>
    </p:spTree>
    <p:extLst>
      <p:ext uri="{BB962C8B-B14F-4D97-AF65-F5344CB8AC3E}">
        <p14:creationId xmlns:p14="http://schemas.microsoft.com/office/powerpoint/2010/main" val="26201880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59"/>
                                        </p:tgtEl>
                                        <p:attrNameLst>
                                          <p:attrName>style.visibility</p:attrName>
                                        </p:attrNameLst>
                                      </p:cBhvr>
                                      <p:to>
                                        <p:strVal val="visible"/>
                                      </p:to>
                                    </p:set>
                                    <p:animEffect transition="in" filter="wipe(left)">
                                      <p:cBhvr>
                                        <p:cTn id="7" dur="500"/>
                                        <p:tgtEl>
                                          <p:spTgt spid="315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par>
                                <p:cTn id="12" presetID="22" presetClass="entr" presetSubtype="8" fill="hold" nodeType="withEffect">
                                  <p:stCondLst>
                                    <p:cond delay="0"/>
                                  </p:stCondLst>
                                  <p:childTnLst>
                                    <p:set>
                                      <p:cBhvr>
                                        <p:cTn id="13" dur="1" fill="hold">
                                          <p:stCondLst>
                                            <p:cond delay="0"/>
                                          </p:stCondLst>
                                        </p:cTn>
                                        <p:tgtEl>
                                          <p:spTgt spid="3306"/>
                                        </p:tgtEl>
                                        <p:attrNameLst>
                                          <p:attrName>style.visibility</p:attrName>
                                        </p:attrNameLst>
                                      </p:cBhvr>
                                      <p:to>
                                        <p:strVal val="visible"/>
                                      </p:to>
                                    </p:set>
                                    <p:animEffect transition="in" filter="wipe(left)">
                                      <p:cBhvr>
                                        <p:cTn id="14" dur="1000"/>
                                        <p:tgtEl>
                                          <p:spTgt spid="3306"/>
                                        </p:tgtEl>
                                      </p:cBhvr>
                                    </p:animEffect>
                                  </p:childTnLst>
                                </p:cTn>
                              </p:par>
                            </p:childTnLst>
                          </p:cTn>
                        </p:par>
                        <p:par>
                          <p:cTn id="15" fill="hold" nodeType="afterGroup">
                            <p:stCondLst>
                              <p:cond delay="1500"/>
                            </p:stCondLst>
                            <p:childTnLst>
                              <p:par>
                                <p:cTn id="16" presetID="22" presetClass="entr" presetSubtype="8" fill="hold" nodeType="afterEffect">
                                  <p:stCondLst>
                                    <p:cond delay="700"/>
                                  </p:stCondLst>
                                  <p:childTnLst>
                                    <p:set>
                                      <p:cBhvr>
                                        <p:cTn id="17" dur="1" fill="hold">
                                          <p:stCondLst>
                                            <p:cond delay="0"/>
                                          </p:stCondLst>
                                        </p:cTn>
                                        <p:tgtEl>
                                          <p:spTgt spid="3305"/>
                                        </p:tgtEl>
                                        <p:attrNameLst>
                                          <p:attrName>style.visibility</p:attrName>
                                        </p:attrNameLst>
                                      </p:cBhvr>
                                      <p:to>
                                        <p:strVal val="visible"/>
                                      </p:to>
                                    </p:set>
                                    <p:animEffect transition="in" filter="wipe(left)">
                                      <p:cBhvr>
                                        <p:cTn id="18" dur="1000"/>
                                        <p:tgtEl>
                                          <p:spTgt spid="3305"/>
                                        </p:tgtEl>
                                      </p:cBhvr>
                                    </p:animEffect>
                                  </p:childTnLst>
                                </p:cTn>
                              </p:par>
                            </p:childTnLst>
                          </p:cTn>
                        </p:par>
                        <p:par>
                          <p:cTn id="19" fill="hold" nodeType="afterGroup">
                            <p:stCondLst>
                              <p:cond delay="3200"/>
                            </p:stCondLst>
                            <p:childTnLst>
                              <p:par>
                                <p:cTn id="20" presetID="22" presetClass="entr" presetSubtype="8" fill="hold" nodeType="afterEffect">
                                  <p:stCondLst>
                                    <p:cond delay="600"/>
                                  </p:stCondLst>
                                  <p:childTnLst>
                                    <p:set>
                                      <p:cBhvr>
                                        <p:cTn id="21" dur="1" fill="hold">
                                          <p:stCondLst>
                                            <p:cond delay="0"/>
                                          </p:stCondLst>
                                        </p:cTn>
                                        <p:tgtEl>
                                          <p:spTgt spid="3304"/>
                                        </p:tgtEl>
                                        <p:attrNameLst>
                                          <p:attrName>style.visibility</p:attrName>
                                        </p:attrNameLst>
                                      </p:cBhvr>
                                      <p:to>
                                        <p:strVal val="visible"/>
                                      </p:to>
                                    </p:set>
                                    <p:animEffect transition="in" filter="wipe(left)">
                                      <p:cBhvr>
                                        <p:cTn id="22" dur="1000"/>
                                        <p:tgtEl>
                                          <p:spTgt spid="3304"/>
                                        </p:tgtEl>
                                      </p:cBhvr>
                                    </p:animEffect>
                                  </p:childTnLst>
                                </p:cTn>
                              </p:par>
                              <p:par>
                                <p:cTn id="23" presetID="18" presetClass="entr" presetSubtype="12" fill="hold" grpId="0" nodeType="withEffect">
                                  <p:stCondLst>
                                    <p:cond delay="1100"/>
                                  </p:stCondLst>
                                  <p:childTnLst>
                                    <p:set>
                                      <p:cBhvr>
                                        <p:cTn id="24" dur="1" fill="hold">
                                          <p:stCondLst>
                                            <p:cond delay="0"/>
                                          </p:stCondLst>
                                        </p:cTn>
                                        <p:tgtEl>
                                          <p:spTgt spid="3075">
                                            <p:txEl>
                                              <p:pRg st="0" end="0"/>
                                            </p:txEl>
                                          </p:spTgt>
                                        </p:tgtEl>
                                        <p:attrNameLst>
                                          <p:attrName>style.visibility</p:attrName>
                                        </p:attrNameLst>
                                      </p:cBhvr>
                                      <p:to>
                                        <p:strVal val="visible"/>
                                      </p:to>
                                    </p:set>
                                    <p:animEffect transition="in" filter="strips(downLeft)">
                                      <p:cBhvr>
                                        <p:cTn id="25" dur="500"/>
                                        <p:tgtEl>
                                          <p:spTgt spid="3075">
                                            <p:txEl>
                                              <p:pRg st="0" end="0"/>
                                            </p:txEl>
                                          </p:spTgt>
                                        </p:tgtEl>
                                      </p:cBhvr>
                                    </p:animEffect>
                                  </p:childTnLst>
                                </p:cTn>
                              </p:par>
                            </p:childTnLst>
                          </p:cTn>
                        </p:par>
                        <p:par>
                          <p:cTn id="26" fill="hold" nodeType="afterGroup">
                            <p:stCondLst>
                              <p:cond delay="4800"/>
                            </p:stCondLst>
                            <p:childTnLst>
                              <p:par>
                                <p:cTn id="27" presetID="10" presetClass="entr" presetSubtype="0" fill="hold" grpId="0" nodeType="afterEffect">
                                  <p:stCondLst>
                                    <p:cond delay="0"/>
                                  </p:stCondLst>
                                  <p:childTnLst>
                                    <p:set>
                                      <p:cBhvr>
                                        <p:cTn id="28" dur="1" fill="hold">
                                          <p:stCondLst>
                                            <p:cond delay="0"/>
                                          </p:stCondLst>
                                        </p:cTn>
                                        <p:tgtEl>
                                          <p:spTgt spid="3237"/>
                                        </p:tgtEl>
                                        <p:attrNameLst>
                                          <p:attrName>style.visibility</p:attrName>
                                        </p:attrNameLst>
                                      </p:cBhvr>
                                      <p:to>
                                        <p:strVal val="visible"/>
                                      </p:to>
                                    </p:set>
                                    <p:animEffect transition="in" filter="fade">
                                      <p:cBhvr>
                                        <p:cTn id="29" dur="500"/>
                                        <p:tgtEl>
                                          <p:spTgt spid="3237"/>
                                        </p:tgtEl>
                                      </p:cBhvr>
                                    </p:animEffect>
                                  </p:childTnLst>
                                </p:cTn>
                              </p:par>
                            </p:childTnLst>
                          </p:cTn>
                        </p:par>
                        <p:par>
                          <p:cTn id="30" fill="hold" nodeType="afterGroup">
                            <p:stCondLst>
                              <p:cond delay="5300"/>
                            </p:stCondLst>
                            <p:childTnLst>
                              <p:par>
                                <p:cTn id="31" presetID="10" presetClass="entr" presetSubtype="0" fill="hold" grpId="0" nodeType="afterEffect">
                                  <p:stCondLst>
                                    <p:cond delay="0"/>
                                  </p:stCondLst>
                                  <p:childTnLst>
                                    <p:set>
                                      <p:cBhvr>
                                        <p:cTn id="32" dur="1" fill="hold">
                                          <p:stCondLst>
                                            <p:cond delay="0"/>
                                          </p:stCondLst>
                                        </p:cTn>
                                        <p:tgtEl>
                                          <p:spTgt spid="3218"/>
                                        </p:tgtEl>
                                        <p:attrNameLst>
                                          <p:attrName>style.visibility</p:attrName>
                                        </p:attrNameLst>
                                      </p:cBhvr>
                                      <p:to>
                                        <p:strVal val="visible"/>
                                      </p:to>
                                    </p:set>
                                    <p:animEffect transition="in" filter="fade">
                                      <p:cBhvr>
                                        <p:cTn id="33" dur="500"/>
                                        <p:tgtEl>
                                          <p:spTgt spid="3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9" grpId="0" animBg="1"/>
      <p:bldP spid="3237" grpId="0" animBg="1"/>
      <p:bldP spid="3075" grpId="0" build="p">
        <p:tmplLst>
          <p:tmpl lvl="1">
            <p:tnLst>
              <p:par>
                <p:cTn presetID="18" presetClass="entr" presetSubtype="12" fill="hold" nodeType="withEffect">
                  <p:stCondLst>
                    <p:cond delay="1100"/>
                  </p:stCondLst>
                  <p:childTnLst>
                    <p:set>
                      <p:cBhvr>
                        <p:cTn dur="1" fill="hold">
                          <p:stCondLst>
                            <p:cond delay="0"/>
                          </p:stCondLst>
                        </p:cTn>
                        <p:tgtEl>
                          <p:spTgt spid="3075"/>
                        </p:tgtEl>
                        <p:attrNameLst>
                          <p:attrName>style.visibility</p:attrName>
                        </p:attrNameLst>
                      </p:cBhvr>
                      <p:to>
                        <p:strVal val="visible"/>
                      </p:to>
                    </p:set>
                    <p:animEffect transition="in" filter="strips(downLeft)">
                      <p:cBhvr>
                        <p:cTn dur="500"/>
                        <p:tgtEl>
                          <p:spTgt spid="3075"/>
                        </p:tgtEl>
                      </p:cBhvr>
                    </p:animEffect>
                  </p:childTnLst>
                </p:cTn>
              </p:par>
            </p:tnLst>
          </p:tmpl>
        </p:tmplLst>
      </p:bldP>
      <p:bldP spid="3218" grpId="0" animBg="1"/>
      <p:bldP spid="3074"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9513838E-F4EE-413F-BA94-9DD2B0584586}"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2581368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D349C72A-2C95-4DA5-91E0-D9604F17FBD3}"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148673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3783174-A7F0-4220-9676-BC3FC4EA0DA2}"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0524743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0265854F-CB56-4636-A3C6-9ADFCABC0758}"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6630674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41441660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A84AA93D-4722-4896-A2AB-D20F94E52ACB}"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8068313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E08C0662-654E-4DED-A3B7-77E67F283A9A}"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4101715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DE9CF6AF-6CB6-467E-8B25-668CB0697949}"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5184165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FF1ED68-E876-4DA7-9B74-92AFEC696A84}"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050016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EF50581F-50E1-4F10-AFCE-45B654FF9E8A}"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9192983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34B649BB-851B-4C53-AEB5-3ADB07C3D626}"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06054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文本占位符 2"/>
          <p:cNvSpPr>
            <a:spLocks noGrp="1"/>
          </p:cNvSpPr>
          <p:nvPr>
            <p:ph type="body" sz="half" idx="1"/>
          </p:nvPr>
        </p:nvSpPr>
        <p:spPr>
          <a:xfrm>
            <a:off x="457200" y="1600200"/>
            <a:ext cx="4038600" cy="4724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724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6467475"/>
            <a:ext cx="2133600" cy="301625"/>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3124200" y="6467475"/>
            <a:ext cx="2895600" cy="301625"/>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6553200" y="6467475"/>
            <a:ext cx="2133600" cy="301625"/>
          </a:xfrm>
        </p:spPr>
        <p:txBody>
          <a:bodyPr/>
          <a:lstStyle>
            <a:lvl1pPr>
              <a:defRPr/>
            </a:lvl1pPr>
          </a:lstStyle>
          <a:p>
            <a:fld id="{211A2D02-4641-4AE2-967A-CB7CCCABB4BA}"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8089437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图表占位符 2"/>
          <p:cNvSpPr>
            <a:spLocks noGrp="1"/>
          </p:cNvSpPr>
          <p:nvPr>
            <p:ph type="chart" idx="1"/>
          </p:nvPr>
        </p:nvSpPr>
        <p:spPr>
          <a:xfrm>
            <a:off x="457200" y="1600200"/>
            <a:ext cx="8229600" cy="4724400"/>
          </a:xfrm>
        </p:spPr>
        <p:txBody>
          <a:bodyPr/>
          <a:lstStyle/>
          <a:p>
            <a:r>
              <a:rPr lang="zh-CN" altLang="en-US"/>
              <a:t>单击图标添加图表</a:t>
            </a:r>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7D55A19A-1767-4751-97EA-C57074F25A32}"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2496878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表格占位符 2"/>
          <p:cNvSpPr>
            <a:spLocks noGrp="1"/>
          </p:cNvSpPr>
          <p:nvPr>
            <p:ph type="tbl" idx="1"/>
          </p:nvPr>
        </p:nvSpPr>
        <p:spPr>
          <a:xfrm>
            <a:off x="457200" y="1600200"/>
            <a:ext cx="8229600" cy="4724400"/>
          </a:xfrm>
        </p:spPr>
        <p:txBody>
          <a:bodyPr/>
          <a:lstStyle/>
          <a:p>
            <a:r>
              <a:rPr lang="zh-CN" altLang="en-US"/>
              <a:t>单击图标添加表格</a:t>
            </a:r>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0E97C8AD-AED0-49B7-BBF8-2A798D2B4A3C}"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202498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149232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503175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491738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39918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136839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332923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3199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21" Type="http://schemas.openxmlformats.org/officeDocument/2006/relationships/image" Target="../media/image6.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3.png"/><Relationship Id="rId3" Type="http://schemas.openxmlformats.org/officeDocument/2006/relationships/slideLayout" Target="../slideLayouts/slideLayout17.xml"/><Relationship Id="rId21" Type="http://schemas.openxmlformats.org/officeDocument/2006/relationships/image" Target="../media/image6.jpeg"/><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2.jpeg"/><Relationship Id="rId2" Type="http://schemas.openxmlformats.org/officeDocument/2006/relationships/slideLayout" Target="../slideLayouts/slideLayout16.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19" Type="http://schemas.openxmlformats.org/officeDocument/2006/relationships/image" Target="../media/image4.jpeg"/><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0" name="Rectangle 26"/>
          <p:cNvSpPr>
            <a:spLocks noChangeArrowheads="1"/>
          </p:cNvSpPr>
          <p:nvPr/>
        </p:nvSpPr>
        <p:spPr bwMode="gray">
          <a:xfrm>
            <a:off x="0" y="228600"/>
            <a:ext cx="9144000" cy="838200"/>
          </a:xfrm>
          <a:prstGeom prst="rect">
            <a:avLst/>
          </a:prstGeom>
          <a:gradFill rotWithShape="1">
            <a:gsLst>
              <a:gs pos="0">
                <a:schemeClr val="tx2">
                  <a:gamma/>
                  <a:shade val="41176"/>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 name="Rectangle 4"/>
          <p:cNvSpPr>
            <a:spLocks noGrp="1" noChangeArrowheads="1"/>
          </p:cNvSpPr>
          <p:nvPr>
            <p:ph type="dt" sz="half" idx="2"/>
          </p:nvPr>
        </p:nvSpPr>
        <p:spPr bwMode="gray">
          <a:xfrm>
            <a:off x="457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mn-lt"/>
                <a:ea typeface="宋体" charset="-122"/>
              </a:defRPr>
            </a:lvl1pPr>
          </a:lstStyle>
          <a:p>
            <a:fld id="{530820CF-B880-4189-942D-D702A7CBA730}" type="datetimeFigureOut">
              <a:rPr lang="zh-CN" altLang="en-US" smtClean="0"/>
              <a:t>2023/7/21</a:t>
            </a:fld>
            <a:endParaRPr lang="zh-CN" altLang="en-US"/>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0">
                <a:latin typeface="+mn-lt"/>
                <a:ea typeface="宋体" charset="-122"/>
              </a:defRPr>
            </a:lvl1pPr>
          </a:lstStyle>
          <a:p>
            <a:endParaRPr lang="zh-CN" altLang="en-US"/>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mn-lt"/>
                <a:ea typeface="宋体" charset="-122"/>
              </a:defRPr>
            </a:lvl1pPr>
          </a:lstStyle>
          <a:p>
            <a:fld id="{0C913308-F349-4B6D-A68A-DD1791B4A57B}" type="slidenum">
              <a:rPr lang="zh-CN" altLang="en-US" smtClean="0"/>
              <a:t>‹#›</a:t>
            </a:fld>
            <a:endParaRPr lang="zh-CN" altLang="en-US"/>
          </a:p>
        </p:txBody>
      </p:sp>
      <p:sp>
        <p:nvSpPr>
          <p:cNvPr id="1176" name="Rectangle 152"/>
          <p:cNvSpPr>
            <a:spLocks noChangeArrowheads="1"/>
          </p:cNvSpPr>
          <p:nvPr/>
        </p:nvSpPr>
        <p:spPr bwMode="gray">
          <a:xfrm>
            <a:off x="6613525"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7" name="Rectangle 153"/>
          <p:cNvSpPr>
            <a:spLocks noChangeArrowheads="1"/>
          </p:cNvSpPr>
          <p:nvPr/>
        </p:nvSpPr>
        <p:spPr bwMode="gray">
          <a:xfrm>
            <a:off x="762952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8" name="Rectangle 154"/>
          <p:cNvSpPr>
            <a:spLocks noChangeArrowheads="1"/>
          </p:cNvSpPr>
          <p:nvPr/>
        </p:nvSpPr>
        <p:spPr bwMode="gray">
          <a:xfrm>
            <a:off x="7113588"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9" name="Rectangle 155"/>
          <p:cNvSpPr>
            <a:spLocks noChangeArrowheads="1"/>
          </p:cNvSpPr>
          <p:nvPr/>
        </p:nvSpPr>
        <p:spPr bwMode="gray">
          <a:xfrm>
            <a:off x="86264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0" name="Rectangle 156"/>
          <p:cNvSpPr>
            <a:spLocks noChangeArrowheads="1"/>
          </p:cNvSpPr>
          <p:nvPr/>
        </p:nvSpPr>
        <p:spPr bwMode="gray">
          <a:xfrm>
            <a:off x="4575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1" name="Rectangle 157"/>
          <p:cNvSpPr>
            <a:spLocks noChangeArrowheads="1"/>
          </p:cNvSpPr>
          <p:nvPr/>
        </p:nvSpPr>
        <p:spPr bwMode="gray">
          <a:xfrm>
            <a:off x="56007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2" name="Rectangle 158"/>
          <p:cNvSpPr>
            <a:spLocks noChangeArrowheads="1"/>
          </p:cNvSpPr>
          <p:nvPr/>
        </p:nvSpPr>
        <p:spPr bwMode="gray">
          <a:xfrm>
            <a:off x="5083175"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3" name="Rectangle 159"/>
          <p:cNvSpPr>
            <a:spLocks noChangeArrowheads="1"/>
          </p:cNvSpPr>
          <p:nvPr/>
        </p:nvSpPr>
        <p:spPr bwMode="gray">
          <a:xfrm>
            <a:off x="6097588" y="5440363"/>
            <a:ext cx="509587"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4" name="Rectangle 160"/>
          <p:cNvSpPr>
            <a:spLocks noChangeArrowheads="1"/>
          </p:cNvSpPr>
          <p:nvPr/>
        </p:nvSpPr>
        <p:spPr bwMode="gray">
          <a:xfrm>
            <a:off x="4068763" y="5440363"/>
            <a:ext cx="509587" cy="473075"/>
          </a:xfrm>
          <a:prstGeom prst="rect">
            <a:avLst/>
          </a:prstGeom>
          <a:solidFill>
            <a:schemeClr val="accent2">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5" name="Rectangle 161"/>
          <p:cNvSpPr>
            <a:spLocks noChangeArrowheads="1"/>
          </p:cNvSpPr>
          <p:nvPr/>
        </p:nvSpPr>
        <p:spPr bwMode="gray">
          <a:xfrm>
            <a:off x="6605588" y="4972050"/>
            <a:ext cx="506412"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6" name="Rectangle 162"/>
          <p:cNvSpPr>
            <a:spLocks noChangeArrowheads="1"/>
          </p:cNvSpPr>
          <p:nvPr/>
        </p:nvSpPr>
        <p:spPr bwMode="gray">
          <a:xfrm>
            <a:off x="7623175" y="4972050"/>
            <a:ext cx="506413" cy="473075"/>
          </a:xfrm>
          <a:prstGeom prst="rect">
            <a:avLst/>
          </a:prstGeom>
          <a:solidFill>
            <a:schemeClr val="accent2">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7" name="Rectangle 163"/>
          <p:cNvSpPr>
            <a:spLocks noChangeArrowheads="1"/>
          </p:cNvSpPr>
          <p:nvPr/>
        </p:nvSpPr>
        <p:spPr bwMode="gray">
          <a:xfrm>
            <a:off x="8628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8" name="Rectangle 164"/>
          <p:cNvSpPr>
            <a:spLocks noChangeArrowheads="1"/>
          </p:cNvSpPr>
          <p:nvPr/>
        </p:nvSpPr>
        <p:spPr bwMode="gray">
          <a:xfrm>
            <a:off x="56007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9" name="Rectangle 165"/>
          <p:cNvSpPr>
            <a:spLocks noChangeArrowheads="1"/>
          </p:cNvSpPr>
          <p:nvPr/>
        </p:nvSpPr>
        <p:spPr bwMode="gray">
          <a:xfrm>
            <a:off x="8128000" y="6386513"/>
            <a:ext cx="506413"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0" name="Rectangle 166"/>
          <p:cNvSpPr>
            <a:spLocks noChangeArrowheads="1"/>
          </p:cNvSpPr>
          <p:nvPr/>
        </p:nvSpPr>
        <p:spPr bwMode="gray">
          <a:xfrm>
            <a:off x="5091113"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1" name="Rectangle 167"/>
          <p:cNvSpPr>
            <a:spLocks noChangeArrowheads="1"/>
          </p:cNvSpPr>
          <p:nvPr/>
        </p:nvSpPr>
        <p:spPr bwMode="gray">
          <a:xfrm>
            <a:off x="6105525"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2" name="Rectangle 168"/>
          <p:cNvSpPr>
            <a:spLocks noChangeArrowheads="1"/>
          </p:cNvSpPr>
          <p:nvPr/>
        </p:nvSpPr>
        <p:spPr bwMode="gray">
          <a:xfrm>
            <a:off x="4068763" y="6386513"/>
            <a:ext cx="509587"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3" name="Rectangle 169"/>
          <p:cNvSpPr>
            <a:spLocks noChangeArrowheads="1"/>
          </p:cNvSpPr>
          <p:nvPr/>
        </p:nvSpPr>
        <p:spPr bwMode="gray">
          <a:xfrm>
            <a:off x="8113713" y="5440363"/>
            <a:ext cx="506412" cy="473075"/>
          </a:xfrm>
          <a:prstGeom prst="rect">
            <a:avLst/>
          </a:prstGeom>
          <a:solidFill>
            <a:schemeClr val="folHlink">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4" name="Rectangle 170"/>
          <p:cNvSpPr>
            <a:spLocks noChangeArrowheads="1"/>
          </p:cNvSpPr>
          <p:nvPr/>
        </p:nvSpPr>
        <p:spPr bwMode="gray">
          <a:xfrm>
            <a:off x="4575175" y="4965700"/>
            <a:ext cx="506413" cy="469900"/>
          </a:xfrm>
          <a:prstGeom prst="rect">
            <a:avLst/>
          </a:prstGeom>
          <a:solidFill>
            <a:srgbClr val="DDDDDD">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5" name="Rectangle 171"/>
          <p:cNvSpPr>
            <a:spLocks noChangeArrowheads="1"/>
          </p:cNvSpPr>
          <p:nvPr/>
        </p:nvSpPr>
        <p:spPr bwMode="gray">
          <a:xfrm>
            <a:off x="7113588" y="6384925"/>
            <a:ext cx="508000"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7" name="Rectangle 173"/>
          <p:cNvSpPr>
            <a:spLocks noChangeArrowheads="1"/>
          </p:cNvSpPr>
          <p:nvPr/>
        </p:nvSpPr>
        <p:spPr bwMode="gray">
          <a:xfrm>
            <a:off x="3556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8" name="Rectangle 174"/>
          <p:cNvSpPr>
            <a:spLocks noChangeArrowheads="1"/>
          </p:cNvSpPr>
          <p:nvPr/>
        </p:nvSpPr>
        <p:spPr bwMode="gray">
          <a:xfrm>
            <a:off x="3038475" y="5440363"/>
            <a:ext cx="506413"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0" name="Rectangle 176"/>
          <p:cNvSpPr>
            <a:spLocks noChangeArrowheads="1"/>
          </p:cNvSpPr>
          <p:nvPr/>
        </p:nvSpPr>
        <p:spPr bwMode="gray">
          <a:xfrm>
            <a:off x="35560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1" name="Rectangle 177"/>
          <p:cNvSpPr>
            <a:spLocks noChangeArrowheads="1"/>
          </p:cNvSpPr>
          <p:nvPr/>
        </p:nvSpPr>
        <p:spPr bwMode="gray">
          <a:xfrm>
            <a:off x="3046413"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5" name="Rectangle 181"/>
          <p:cNvSpPr>
            <a:spLocks noChangeArrowheads="1"/>
          </p:cNvSpPr>
          <p:nvPr/>
        </p:nvSpPr>
        <p:spPr bwMode="gray">
          <a:xfrm>
            <a:off x="1524000"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6" name="Rectangle 182"/>
          <p:cNvSpPr>
            <a:spLocks noChangeArrowheads="1"/>
          </p:cNvSpPr>
          <p:nvPr/>
        </p:nvSpPr>
        <p:spPr bwMode="gray">
          <a:xfrm>
            <a:off x="2540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7" name="Rectangle 183"/>
          <p:cNvSpPr>
            <a:spLocks noChangeArrowheads="1"/>
          </p:cNvSpPr>
          <p:nvPr/>
        </p:nvSpPr>
        <p:spPr bwMode="gray">
          <a:xfrm>
            <a:off x="20240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8" name="Rectangle 184"/>
          <p:cNvSpPr>
            <a:spLocks noChangeArrowheads="1"/>
          </p:cNvSpPr>
          <p:nvPr/>
        </p:nvSpPr>
        <p:spPr bwMode="gray">
          <a:xfrm>
            <a:off x="511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9" name="Rectangle 185"/>
          <p:cNvSpPr>
            <a:spLocks noChangeArrowheads="1"/>
          </p:cNvSpPr>
          <p:nvPr/>
        </p:nvSpPr>
        <p:spPr bwMode="gray">
          <a:xfrm>
            <a:off x="47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0" name="Rectangle 186"/>
          <p:cNvSpPr>
            <a:spLocks noChangeArrowheads="1"/>
          </p:cNvSpPr>
          <p:nvPr/>
        </p:nvSpPr>
        <p:spPr bwMode="gray">
          <a:xfrm>
            <a:off x="1008063"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1" name="Rectangle 187"/>
          <p:cNvSpPr>
            <a:spLocks noChangeArrowheads="1"/>
          </p:cNvSpPr>
          <p:nvPr/>
        </p:nvSpPr>
        <p:spPr bwMode="gray">
          <a:xfrm>
            <a:off x="1514475"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2" name="Rectangle 188"/>
          <p:cNvSpPr>
            <a:spLocks noChangeArrowheads="1"/>
          </p:cNvSpPr>
          <p:nvPr/>
        </p:nvSpPr>
        <p:spPr bwMode="gray">
          <a:xfrm>
            <a:off x="2532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3" name="Rectangle 189"/>
          <p:cNvSpPr>
            <a:spLocks noChangeArrowheads="1"/>
          </p:cNvSpPr>
          <p:nvPr/>
        </p:nvSpPr>
        <p:spPr bwMode="gray">
          <a:xfrm>
            <a:off x="511175"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4" name="Rectangle 190"/>
          <p:cNvSpPr>
            <a:spLocks noChangeArrowheads="1"/>
          </p:cNvSpPr>
          <p:nvPr/>
        </p:nvSpPr>
        <p:spPr bwMode="gray">
          <a:xfrm>
            <a:off x="127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5" name="Rectangle 191"/>
          <p:cNvSpPr>
            <a:spLocks noChangeArrowheads="1"/>
          </p:cNvSpPr>
          <p:nvPr/>
        </p:nvSpPr>
        <p:spPr bwMode="gray">
          <a:xfrm>
            <a:off x="10160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6" name="Rectangle 192"/>
          <p:cNvSpPr>
            <a:spLocks noChangeArrowheads="1"/>
          </p:cNvSpPr>
          <p:nvPr/>
        </p:nvSpPr>
        <p:spPr bwMode="gray">
          <a:xfrm>
            <a:off x="2024063" y="6384925"/>
            <a:ext cx="506412"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8" name="Rectangle 194"/>
          <p:cNvSpPr>
            <a:spLocks noChangeArrowheads="1"/>
          </p:cNvSpPr>
          <p:nvPr/>
        </p:nvSpPr>
        <p:spPr bwMode="gray">
          <a:xfrm>
            <a:off x="0" y="4908550"/>
            <a:ext cx="9144000" cy="1477963"/>
          </a:xfrm>
          <a:prstGeom prst="rect">
            <a:avLst/>
          </a:prstGeom>
          <a:gradFill rotWithShape="1">
            <a:gsLst>
              <a:gs pos="0">
                <a:schemeClr val="bg1">
                  <a:alpha val="89999"/>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600200"/>
            <a:ext cx="82296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grpSp>
        <p:nvGrpSpPr>
          <p:cNvPr id="1219" name="Group 195"/>
          <p:cNvGrpSpPr>
            <a:grpSpLocks/>
          </p:cNvGrpSpPr>
          <p:nvPr/>
        </p:nvGrpSpPr>
        <p:grpSpPr bwMode="auto">
          <a:xfrm>
            <a:off x="0" y="357188"/>
            <a:ext cx="1157288" cy="1123950"/>
            <a:chOff x="-9" y="1395"/>
            <a:chExt cx="2985" cy="2898"/>
          </a:xfrm>
        </p:grpSpPr>
        <p:pic>
          <p:nvPicPr>
            <p:cNvPr id="1220" name="Picture 196" descr="pan01"/>
            <p:cNvPicPr>
              <a:picLocks noChangeAspect="1" noChangeArrowheads="1"/>
            </p:cNvPicPr>
            <p:nvPr/>
          </p:nvPicPr>
          <p:blipFill>
            <a:blip r:embed="rId16" cstate="print">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1221" name="Freeform 197"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17"/>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222" name="Group 198"/>
          <p:cNvGrpSpPr>
            <a:grpSpLocks/>
          </p:cNvGrpSpPr>
          <p:nvPr/>
        </p:nvGrpSpPr>
        <p:grpSpPr bwMode="auto">
          <a:xfrm>
            <a:off x="-6350" y="195263"/>
            <a:ext cx="1057275" cy="1143000"/>
            <a:chOff x="0" y="1039"/>
            <a:chExt cx="2681" cy="2897"/>
          </a:xfrm>
        </p:grpSpPr>
        <p:pic>
          <p:nvPicPr>
            <p:cNvPr id="1223" name="Picture 199" descr="pan01"/>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1224" name="Freeform 200"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19"/>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225" name="Group 201"/>
          <p:cNvGrpSpPr>
            <a:grpSpLocks/>
          </p:cNvGrpSpPr>
          <p:nvPr/>
        </p:nvGrpSpPr>
        <p:grpSpPr bwMode="auto">
          <a:xfrm>
            <a:off x="0" y="0"/>
            <a:ext cx="933450" cy="1239838"/>
            <a:chOff x="-7" y="240"/>
            <a:chExt cx="2407" cy="3199"/>
          </a:xfrm>
        </p:grpSpPr>
        <p:pic>
          <p:nvPicPr>
            <p:cNvPr id="1226" name="Picture 202" descr="pan01"/>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1227" name="Freeform 203"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21"/>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26" name="Rectangle 2"/>
          <p:cNvSpPr>
            <a:spLocks noGrp="1" noChangeArrowheads="1"/>
          </p:cNvSpPr>
          <p:nvPr>
            <p:ph type="title"/>
          </p:nvPr>
        </p:nvSpPr>
        <p:spPr bwMode="gray">
          <a:xfrm>
            <a:off x="1219200" y="2286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trips(downRight)">
                                      <p:cBhvr>
                                        <p:cTn id="7" dur="1000"/>
                                        <p:tgtEl>
                                          <p:spTgt spid="1026"/>
                                        </p:tgtEl>
                                      </p:cBhvr>
                                    </p:animEffect>
                                  </p:childTnLst>
                                </p:cTn>
                              </p:par>
                              <p:par>
                                <p:cTn id="8" presetID="22" presetClass="entr" presetSubtype="8" fill="hold" nodeType="withEffect">
                                  <p:stCondLst>
                                    <p:cond delay="500"/>
                                  </p:stCondLst>
                                  <p:childTnLst>
                                    <p:set>
                                      <p:cBhvr>
                                        <p:cTn id="9" dur="1" fill="hold">
                                          <p:stCondLst>
                                            <p:cond delay="0"/>
                                          </p:stCondLst>
                                        </p:cTn>
                                        <p:tgtEl>
                                          <p:spTgt spid="1219"/>
                                        </p:tgtEl>
                                        <p:attrNameLst>
                                          <p:attrName>style.visibility</p:attrName>
                                        </p:attrNameLst>
                                      </p:cBhvr>
                                      <p:to>
                                        <p:strVal val="visible"/>
                                      </p:to>
                                    </p:set>
                                    <p:animEffect transition="in" filter="wipe(left)">
                                      <p:cBhvr>
                                        <p:cTn id="10" dur="500"/>
                                        <p:tgtEl>
                                          <p:spTgt spid="1219"/>
                                        </p:tgtEl>
                                      </p:cBhvr>
                                    </p:animEffect>
                                  </p:childTnLst>
                                </p:cTn>
                              </p:par>
                            </p:childTnLst>
                          </p:cTn>
                        </p:par>
                        <p:par>
                          <p:cTn id="11" fill="hold" nodeType="afterGroup">
                            <p:stCondLst>
                              <p:cond delay="1000"/>
                            </p:stCondLst>
                            <p:childTnLst>
                              <p:par>
                                <p:cTn id="12" presetID="22" presetClass="entr" presetSubtype="8" fill="hold" nodeType="afterEffect">
                                  <p:stCondLst>
                                    <p:cond delay="700"/>
                                  </p:stCondLst>
                                  <p:childTnLst>
                                    <p:set>
                                      <p:cBhvr>
                                        <p:cTn id="13" dur="1" fill="hold">
                                          <p:stCondLst>
                                            <p:cond delay="0"/>
                                          </p:stCondLst>
                                        </p:cTn>
                                        <p:tgtEl>
                                          <p:spTgt spid="1222"/>
                                        </p:tgtEl>
                                        <p:attrNameLst>
                                          <p:attrName>style.visibility</p:attrName>
                                        </p:attrNameLst>
                                      </p:cBhvr>
                                      <p:to>
                                        <p:strVal val="visible"/>
                                      </p:to>
                                    </p:set>
                                    <p:animEffect transition="in" filter="wipe(left)">
                                      <p:cBhvr>
                                        <p:cTn id="14" dur="500"/>
                                        <p:tgtEl>
                                          <p:spTgt spid="1222"/>
                                        </p:tgtEl>
                                      </p:cBhvr>
                                    </p:animEffect>
                                  </p:childTnLst>
                                </p:cTn>
                              </p:par>
                            </p:childTnLst>
                          </p:cTn>
                        </p:par>
                        <p:par>
                          <p:cTn id="15" fill="hold" nodeType="afterGroup">
                            <p:stCondLst>
                              <p:cond delay="2200"/>
                            </p:stCondLst>
                            <p:childTnLst>
                              <p:par>
                                <p:cTn id="16" presetID="22" presetClass="entr" presetSubtype="8" fill="hold" nodeType="afterEffect">
                                  <p:stCondLst>
                                    <p:cond delay="600"/>
                                  </p:stCondLst>
                                  <p:childTnLst>
                                    <p:set>
                                      <p:cBhvr>
                                        <p:cTn id="17" dur="1" fill="hold">
                                          <p:stCondLst>
                                            <p:cond delay="0"/>
                                          </p:stCondLst>
                                        </p:cTn>
                                        <p:tgtEl>
                                          <p:spTgt spid="1225"/>
                                        </p:tgtEl>
                                        <p:attrNameLst>
                                          <p:attrName>style.visibility</p:attrName>
                                        </p:attrNameLst>
                                      </p:cBhvr>
                                      <p:to>
                                        <p:strVal val="visible"/>
                                      </p:to>
                                    </p:set>
                                    <p:animEffect transition="in" filter="wipe(left)">
                                      <p:cBhvr>
                                        <p:cTn id="18" dur="500"/>
                                        <p:tgtEl>
                                          <p:spTgt spid="1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Lst>
  </p:timing>
  <p:txStyles>
    <p:titleStyle>
      <a:lvl1pPr algn="l" rtl="0" eaLnBrk="1" fontAlgn="base" hangingPunct="1">
        <a:spcBef>
          <a:spcPct val="0"/>
        </a:spcBef>
        <a:spcAft>
          <a:spcPct val="0"/>
        </a:spcAft>
        <a:defRPr sz="3600" b="1">
          <a:solidFill>
            <a:srgbClr val="FFFFFF"/>
          </a:solidFill>
          <a:latin typeface="+mj-lt"/>
          <a:ea typeface="+mj-ea"/>
          <a:cs typeface="+mj-cs"/>
        </a:defRPr>
      </a:lvl1pPr>
      <a:lvl2pPr algn="l" rtl="0" eaLnBrk="1" fontAlgn="base" hangingPunct="1">
        <a:spcBef>
          <a:spcPct val="0"/>
        </a:spcBef>
        <a:spcAft>
          <a:spcPct val="0"/>
        </a:spcAft>
        <a:defRPr sz="3600" b="1">
          <a:solidFill>
            <a:srgbClr val="FFFFFF"/>
          </a:solidFill>
          <a:latin typeface="Arial" charset="0"/>
        </a:defRPr>
      </a:lvl2pPr>
      <a:lvl3pPr algn="l" rtl="0" eaLnBrk="1" fontAlgn="base" hangingPunct="1">
        <a:spcBef>
          <a:spcPct val="0"/>
        </a:spcBef>
        <a:spcAft>
          <a:spcPct val="0"/>
        </a:spcAft>
        <a:defRPr sz="3600" b="1">
          <a:solidFill>
            <a:srgbClr val="FFFFFF"/>
          </a:solidFill>
          <a:latin typeface="Arial" charset="0"/>
        </a:defRPr>
      </a:lvl3pPr>
      <a:lvl4pPr algn="l" rtl="0" eaLnBrk="1" fontAlgn="base" hangingPunct="1">
        <a:spcBef>
          <a:spcPct val="0"/>
        </a:spcBef>
        <a:spcAft>
          <a:spcPct val="0"/>
        </a:spcAft>
        <a:defRPr sz="3600" b="1">
          <a:solidFill>
            <a:srgbClr val="FFFFFF"/>
          </a:solidFill>
          <a:latin typeface="Arial" charset="0"/>
        </a:defRPr>
      </a:lvl4pPr>
      <a:lvl5pPr algn="l" rtl="0" eaLnBrk="1" fontAlgn="base" hangingPunct="1">
        <a:spcBef>
          <a:spcPct val="0"/>
        </a:spcBef>
        <a:spcAft>
          <a:spcPct val="0"/>
        </a:spcAft>
        <a:defRPr sz="3600" b="1">
          <a:solidFill>
            <a:srgbClr val="FFFFFF"/>
          </a:solidFill>
          <a:latin typeface="Arial" charset="0"/>
        </a:defRPr>
      </a:lvl5pPr>
      <a:lvl6pPr marL="457200" algn="l" rtl="0" eaLnBrk="1" fontAlgn="base" hangingPunct="1">
        <a:spcBef>
          <a:spcPct val="0"/>
        </a:spcBef>
        <a:spcAft>
          <a:spcPct val="0"/>
        </a:spcAft>
        <a:defRPr sz="3600" b="1">
          <a:solidFill>
            <a:srgbClr val="FFFFFF"/>
          </a:solidFill>
          <a:latin typeface="Arial" charset="0"/>
        </a:defRPr>
      </a:lvl6pPr>
      <a:lvl7pPr marL="914400" algn="l" rtl="0" eaLnBrk="1" fontAlgn="base" hangingPunct="1">
        <a:spcBef>
          <a:spcPct val="0"/>
        </a:spcBef>
        <a:spcAft>
          <a:spcPct val="0"/>
        </a:spcAft>
        <a:defRPr sz="3600" b="1">
          <a:solidFill>
            <a:srgbClr val="FFFFFF"/>
          </a:solidFill>
          <a:latin typeface="Arial" charset="0"/>
        </a:defRPr>
      </a:lvl7pPr>
      <a:lvl8pPr marL="1371600" algn="l" rtl="0" eaLnBrk="1" fontAlgn="base" hangingPunct="1">
        <a:spcBef>
          <a:spcPct val="0"/>
        </a:spcBef>
        <a:spcAft>
          <a:spcPct val="0"/>
        </a:spcAft>
        <a:defRPr sz="3600" b="1">
          <a:solidFill>
            <a:srgbClr val="FFFFFF"/>
          </a:solidFill>
          <a:latin typeface="Arial" charset="0"/>
        </a:defRPr>
      </a:lvl8pPr>
      <a:lvl9pPr marL="1828800" algn="l" rtl="0" eaLnBrk="1" fontAlgn="base" hangingPunct="1">
        <a:spcBef>
          <a:spcPct val="0"/>
        </a:spcBef>
        <a:spcAft>
          <a:spcPct val="0"/>
        </a:spcAft>
        <a:defRPr sz="36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0" name="Rectangle 26"/>
          <p:cNvSpPr>
            <a:spLocks noChangeArrowheads="1"/>
          </p:cNvSpPr>
          <p:nvPr/>
        </p:nvSpPr>
        <p:spPr bwMode="gray">
          <a:xfrm>
            <a:off x="0" y="228600"/>
            <a:ext cx="9144000" cy="838200"/>
          </a:xfrm>
          <a:prstGeom prst="rect">
            <a:avLst/>
          </a:prstGeom>
          <a:gradFill rotWithShape="1">
            <a:gsLst>
              <a:gs pos="0">
                <a:schemeClr val="tx2">
                  <a:gamma/>
                  <a:shade val="41176"/>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028" name="Rectangle 4"/>
          <p:cNvSpPr>
            <a:spLocks noGrp="1" noChangeArrowheads="1"/>
          </p:cNvSpPr>
          <p:nvPr>
            <p:ph type="dt" sz="half" idx="2"/>
          </p:nvPr>
        </p:nvSpPr>
        <p:spPr bwMode="gray">
          <a:xfrm>
            <a:off x="457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mn-lt"/>
                <a:ea typeface="宋体" charset="-122"/>
              </a:defRPr>
            </a:lvl1pPr>
          </a:lstStyle>
          <a:p>
            <a:pPr fontAlgn="base">
              <a:spcBef>
                <a:spcPct val="0"/>
              </a:spcBef>
              <a:spcAft>
                <a:spcPct val="0"/>
              </a:spcAft>
            </a:pPr>
            <a:endParaRPr lang="en-US" altLang="zh-CN">
              <a:solidFill>
                <a:srgbClr val="000000"/>
              </a:solidFill>
            </a:endParaRPr>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0">
                <a:latin typeface="+mn-lt"/>
                <a:ea typeface="宋体" charset="-122"/>
              </a:defRPr>
            </a:lvl1pPr>
          </a:lstStyle>
          <a:p>
            <a:pPr fontAlgn="base">
              <a:spcBef>
                <a:spcPct val="0"/>
              </a:spcBef>
              <a:spcAft>
                <a:spcPct val="0"/>
              </a:spcAft>
            </a:pPr>
            <a:endParaRPr lang="en-US" altLang="zh-CN">
              <a:solidFill>
                <a:srgbClr val="000000"/>
              </a:solidFill>
            </a:endParaRPr>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mn-lt"/>
                <a:ea typeface="宋体" charset="-122"/>
              </a:defRPr>
            </a:lvl1pPr>
          </a:lstStyle>
          <a:p>
            <a:pPr fontAlgn="base">
              <a:spcBef>
                <a:spcPct val="0"/>
              </a:spcBef>
              <a:spcAft>
                <a:spcPct val="0"/>
              </a:spcAft>
            </a:pPr>
            <a:fld id="{7CB320AD-640D-4AD9-BF6D-EC18593BC16A}" type="slidenum">
              <a:rPr lang="en-US" altLang="zh-CN" smtClean="0">
                <a:solidFill>
                  <a:srgbClr val="000000"/>
                </a:solidFill>
              </a:rPr>
              <a:pPr fontAlgn="base">
                <a:spcBef>
                  <a:spcPct val="0"/>
                </a:spcBef>
                <a:spcAft>
                  <a:spcPct val="0"/>
                </a:spcAft>
              </a:pPr>
              <a:t>‹#›</a:t>
            </a:fld>
            <a:endParaRPr lang="en-US" altLang="zh-CN">
              <a:solidFill>
                <a:srgbClr val="000000"/>
              </a:solidFill>
            </a:endParaRPr>
          </a:p>
        </p:txBody>
      </p:sp>
      <p:sp>
        <p:nvSpPr>
          <p:cNvPr id="1176" name="Rectangle 152"/>
          <p:cNvSpPr>
            <a:spLocks noChangeArrowheads="1"/>
          </p:cNvSpPr>
          <p:nvPr/>
        </p:nvSpPr>
        <p:spPr bwMode="gray">
          <a:xfrm>
            <a:off x="6613525"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77" name="Rectangle 153"/>
          <p:cNvSpPr>
            <a:spLocks noChangeArrowheads="1"/>
          </p:cNvSpPr>
          <p:nvPr/>
        </p:nvSpPr>
        <p:spPr bwMode="gray">
          <a:xfrm>
            <a:off x="762952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78" name="Rectangle 154"/>
          <p:cNvSpPr>
            <a:spLocks noChangeArrowheads="1"/>
          </p:cNvSpPr>
          <p:nvPr/>
        </p:nvSpPr>
        <p:spPr bwMode="gray">
          <a:xfrm>
            <a:off x="7113588"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79" name="Rectangle 155"/>
          <p:cNvSpPr>
            <a:spLocks noChangeArrowheads="1"/>
          </p:cNvSpPr>
          <p:nvPr/>
        </p:nvSpPr>
        <p:spPr bwMode="gray">
          <a:xfrm>
            <a:off x="86264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0" name="Rectangle 156"/>
          <p:cNvSpPr>
            <a:spLocks noChangeArrowheads="1"/>
          </p:cNvSpPr>
          <p:nvPr/>
        </p:nvSpPr>
        <p:spPr bwMode="gray">
          <a:xfrm>
            <a:off x="4575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1" name="Rectangle 157"/>
          <p:cNvSpPr>
            <a:spLocks noChangeArrowheads="1"/>
          </p:cNvSpPr>
          <p:nvPr/>
        </p:nvSpPr>
        <p:spPr bwMode="gray">
          <a:xfrm>
            <a:off x="56007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2" name="Rectangle 158"/>
          <p:cNvSpPr>
            <a:spLocks noChangeArrowheads="1"/>
          </p:cNvSpPr>
          <p:nvPr/>
        </p:nvSpPr>
        <p:spPr bwMode="gray">
          <a:xfrm>
            <a:off x="5083175"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3" name="Rectangle 159"/>
          <p:cNvSpPr>
            <a:spLocks noChangeArrowheads="1"/>
          </p:cNvSpPr>
          <p:nvPr/>
        </p:nvSpPr>
        <p:spPr bwMode="gray">
          <a:xfrm>
            <a:off x="6097588" y="5440363"/>
            <a:ext cx="509587"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4" name="Rectangle 160"/>
          <p:cNvSpPr>
            <a:spLocks noChangeArrowheads="1"/>
          </p:cNvSpPr>
          <p:nvPr/>
        </p:nvSpPr>
        <p:spPr bwMode="gray">
          <a:xfrm>
            <a:off x="4068763" y="5440363"/>
            <a:ext cx="509587" cy="473075"/>
          </a:xfrm>
          <a:prstGeom prst="rect">
            <a:avLst/>
          </a:prstGeom>
          <a:solidFill>
            <a:schemeClr val="accent2">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5" name="Rectangle 161"/>
          <p:cNvSpPr>
            <a:spLocks noChangeArrowheads="1"/>
          </p:cNvSpPr>
          <p:nvPr/>
        </p:nvSpPr>
        <p:spPr bwMode="gray">
          <a:xfrm>
            <a:off x="6605588" y="4972050"/>
            <a:ext cx="506412"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6" name="Rectangle 162"/>
          <p:cNvSpPr>
            <a:spLocks noChangeArrowheads="1"/>
          </p:cNvSpPr>
          <p:nvPr/>
        </p:nvSpPr>
        <p:spPr bwMode="gray">
          <a:xfrm>
            <a:off x="7623175" y="4972050"/>
            <a:ext cx="506413" cy="473075"/>
          </a:xfrm>
          <a:prstGeom prst="rect">
            <a:avLst/>
          </a:prstGeom>
          <a:solidFill>
            <a:schemeClr val="accent2">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7" name="Rectangle 163"/>
          <p:cNvSpPr>
            <a:spLocks noChangeArrowheads="1"/>
          </p:cNvSpPr>
          <p:nvPr/>
        </p:nvSpPr>
        <p:spPr bwMode="gray">
          <a:xfrm>
            <a:off x="8628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8" name="Rectangle 164"/>
          <p:cNvSpPr>
            <a:spLocks noChangeArrowheads="1"/>
          </p:cNvSpPr>
          <p:nvPr/>
        </p:nvSpPr>
        <p:spPr bwMode="gray">
          <a:xfrm>
            <a:off x="56007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9" name="Rectangle 165"/>
          <p:cNvSpPr>
            <a:spLocks noChangeArrowheads="1"/>
          </p:cNvSpPr>
          <p:nvPr/>
        </p:nvSpPr>
        <p:spPr bwMode="gray">
          <a:xfrm>
            <a:off x="8128000" y="6386513"/>
            <a:ext cx="506413"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0" name="Rectangle 166"/>
          <p:cNvSpPr>
            <a:spLocks noChangeArrowheads="1"/>
          </p:cNvSpPr>
          <p:nvPr/>
        </p:nvSpPr>
        <p:spPr bwMode="gray">
          <a:xfrm>
            <a:off x="5091113"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1" name="Rectangle 167"/>
          <p:cNvSpPr>
            <a:spLocks noChangeArrowheads="1"/>
          </p:cNvSpPr>
          <p:nvPr/>
        </p:nvSpPr>
        <p:spPr bwMode="gray">
          <a:xfrm>
            <a:off x="6105525"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2" name="Rectangle 168"/>
          <p:cNvSpPr>
            <a:spLocks noChangeArrowheads="1"/>
          </p:cNvSpPr>
          <p:nvPr/>
        </p:nvSpPr>
        <p:spPr bwMode="gray">
          <a:xfrm>
            <a:off x="4068763" y="6386513"/>
            <a:ext cx="509587"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3" name="Rectangle 169"/>
          <p:cNvSpPr>
            <a:spLocks noChangeArrowheads="1"/>
          </p:cNvSpPr>
          <p:nvPr/>
        </p:nvSpPr>
        <p:spPr bwMode="gray">
          <a:xfrm>
            <a:off x="8113713" y="5440363"/>
            <a:ext cx="506412" cy="473075"/>
          </a:xfrm>
          <a:prstGeom prst="rect">
            <a:avLst/>
          </a:prstGeom>
          <a:solidFill>
            <a:schemeClr val="folHlink">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4" name="Rectangle 170"/>
          <p:cNvSpPr>
            <a:spLocks noChangeArrowheads="1"/>
          </p:cNvSpPr>
          <p:nvPr/>
        </p:nvSpPr>
        <p:spPr bwMode="gray">
          <a:xfrm>
            <a:off x="4575175" y="4965700"/>
            <a:ext cx="506413" cy="469900"/>
          </a:xfrm>
          <a:prstGeom prst="rect">
            <a:avLst/>
          </a:prstGeom>
          <a:solidFill>
            <a:srgbClr val="DDDDDD">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5" name="Rectangle 171"/>
          <p:cNvSpPr>
            <a:spLocks noChangeArrowheads="1"/>
          </p:cNvSpPr>
          <p:nvPr/>
        </p:nvSpPr>
        <p:spPr bwMode="gray">
          <a:xfrm>
            <a:off x="7113588" y="6384925"/>
            <a:ext cx="508000"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7" name="Rectangle 173"/>
          <p:cNvSpPr>
            <a:spLocks noChangeArrowheads="1"/>
          </p:cNvSpPr>
          <p:nvPr/>
        </p:nvSpPr>
        <p:spPr bwMode="gray">
          <a:xfrm>
            <a:off x="3556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8" name="Rectangle 174"/>
          <p:cNvSpPr>
            <a:spLocks noChangeArrowheads="1"/>
          </p:cNvSpPr>
          <p:nvPr/>
        </p:nvSpPr>
        <p:spPr bwMode="gray">
          <a:xfrm>
            <a:off x="3038475" y="5440363"/>
            <a:ext cx="506413"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00" name="Rectangle 176"/>
          <p:cNvSpPr>
            <a:spLocks noChangeArrowheads="1"/>
          </p:cNvSpPr>
          <p:nvPr/>
        </p:nvSpPr>
        <p:spPr bwMode="gray">
          <a:xfrm>
            <a:off x="35560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01" name="Rectangle 177"/>
          <p:cNvSpPr>
            <a:spLocks noChangeArrowheads="1"/>
          </p:cNvSpPr>
          <p:nvPr/>
        </p:nvSpPr>
        <p:spPr bwMode="gray">
          <a:xfrm>
            <a:off x="3046413"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05" name="Rectangle 181"/>
          <p:cNvSpPr>
            <a:spLocks noChangeArrowheads="1"/>
          </p:cNvSpPr>
          <p:nvPr/>
        </p:nvSpPr>
        <p:spPr bwMode="gray">
          <a:xfrm>
            <a:off x="1524000"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06" name="Rectangle 182"/>
          <p:cNvSpPr>
            <a:spLocks noChangeArrowheads="1"/>
          </p:cNvSpPr>
          <p:nvPr/>
        </p:nvSpPr>
        <p:spPr bwMode="gray">
          <a:xfrm>
            <a:off x="2540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07" name="Rectangle 183"/>
          <p:cNvSpPr>
            <a:spLocks noChangeArrowheads="1"/>
          </p:cNvSpPr>
          <p:nvPr/>
        </p:nvSpPr>
        <p:spPr bwMode="gray">
          <a:xfrm>
            <a:off x="20240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08" name="Rectangle 184"/>
          <p:cNvSpPr>
            <a:spLocks noChangeArrowheads="1"/>
          </p:cNvSpPr>
          <p:nvPr/>
        </p:nvSpPr>
        <p:spPr bwMode="gray">
          <a:xfrm>
            <a:off x="511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09" name="Rectangle 185"/>
          <p:cNvSpPr>
            <a:spLocks noChangeArrowheads="1"/>
          </p:cNvSpPr>
          <p:nvPr/>
        </p:nvSpPr>
        <p:spPr bwMode="gray">
          <a:xfrm>
            <a:off x="47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0" name="Rectangle 186"/>
          <p:cNvSpPr>
            <a:spLocks noChangeArrowheads="1"/>
          </p:cNvSpPr>
          <p:nvPr/>
        </p:nvSpPr>
        <p:spPr bwMode="gray">
          <a:xfrm>
            <a:off x="1008063"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1" name="Rectangle 187"/>
          <p:cNvSpPr>
            <a:spLocks noChangeArrowheads="1"/>
          </p:cNvSpPr>
          <p:nvPr/>
        </p:nvSpPr>
        <p:spPr bwMode="gray">
          <a:xfrm>
            <a:off x="1514475"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2" name="Rectangle 188"/>
          <p:cNvSpPr>
            <a:spLocks noChangeArrowheads="1"/>
          </p:cNvSpPr>
          <p:nvPr/>
        </p:nvSpPr>
        <p:spPr bwMode="gray">
          <a:xfrm>
            <a:off x="2532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3" name="Rectangle 189"/>
          <p:cNvSpPr>
            <a:spLocks noChangeArrowheads="1"/>
          </p:cNvSpPr>
          <p:nvPr/>
        </p:nvSpPr>
        <p:spPr bwMode="gray">
          <a:xfrm>
            <a:off x="511175"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4" name="Rectangle 190"/>
          <p:cNvSpPr>
            <a:spLocks noChangeArrowheads="1"/>
          </p:cNvSpPr>
          <p:nvPr/>
        </p:nvSpPr>
        <p:spPr bwMode="gray">
          <a:xfrm>
            <a:off x="127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5" name="Rectangle 191"/>
          <p:cNvSpPr>
            <a:spLocks noChangeArrowheads="1"/>
          </p:cNvSpPr>
          <p:nvPr/>
        </p:nvSpPr>
        <p:spPr bwMode="gray">
          <a:xfrm>
            <a:off x="10160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6" name="Rectangle 192"/>
          <p:cNvSpPr>
            <a:spLocks noChangeArrowheads="1"/>
          </p:cNvSpPr>
          <p:nvPr/>
        </p:nvSpPr>
        <p:spPr bwMode="gray">
          <a:xfrm>
            <a:off x="2024063" y="6384925"/>
            <a:ext cx="506412"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8" name="Rectangle 194"/>
          <p:cNvSpPr>
            <a:spLocks noChangeArrowheads="1"/>
          </p:cNvSpPr>
          <p:nvPr/>
        </p:nvSpPr>
        <p:spPr bwMode="gray">
          <a:xfrm>
            <a:off x="0" y="4908550"/>
            <a:ext cx="9144000" cy="1477963"/>
          </a:xfrm>
          <a:prstGeom prst="rect">
            <a:avLst/>
          </a:prstGeom>
          <a:gradFill rotWithShape="1">
            <a:gsLst>
              <a:gs pos="0">
                <a:schemeClr val="bg1">
                  <a:alpha val="89999"/>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027" name="Rectangle 3"/>
          <p:cNvSpPr>
            <a:spLocks noGrp="1" noChangeArrowheads="1"/>
          </p:cNvSpPr>
          <p:nvPr>
            <p:ph type="body" idx="1"/>
          </p:nvPr>
        </p:nvSpPr>
        <p:spPr bwMode="gray">
          <a:xfrm>
            <a:off x="457200" y="1600200"/>
            <a:ext cx="82296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grpSp>
        <p:nvGrpSpPr>
          <p:cNvPr id="1219" name="Group 195"/>
          <p:cNvGrpSpPr>
            <a:grpSpLocks/>
          </p:cNvGrpSpPr>
          <p:nvPr/>
        </p:nvGrpSpPr>
        <p:grpSpPr bwMode="auto">
          <a:xfrm>
            <a:off x="0" y="357188"/>
            <a:ext cx="1157288" cy="1123950"/>
            <a:chOff x="-9" y="1395"/>
            <a:chExt cx="2985" cy="2898"/>
          </a:xfrm>
        </p:grpSpPr>
        <p:pic>
          <p:nvPicPr>
            <p:cNvPr id="1220" name="Picture 196" descr="pan01"/>
            <p:cNvPicPr>
              <a:picLocks noChangeAspect="1" noChangeArrowheads="1"/>
            </p:cNvPicPr>
            <p:nvPr/>
          </p:nvPicPr>
          <p:blipFill>
            <a:blip r:embed="rId16" cstate="print">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1221" name="Freeform 197"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17"/>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grpSp>
        <p:nvGrpSpPr>
          <p:cNvPr id="1222" name="Group 198"/>
          <p:cNvGrpSpPr>
            <a:grpSpLocks/>
          </p:cNvGrpSpPr>
          <p:nvPr/>
        </p:nvGrpSpPr>
        <p:grpSpPr bwMode="auto">
          <a:xfrm>
            <a:off x="-6350" y="195263"/>
            <a:ext cx="1057275" cy="1143000"/>
            <a:chOff x="0" y="1039"/>
            <a:chExt cx="2681" cy="2897"/>
          </a:xfrm>
        </p:grpSpPr>
        <p:pic>
          <p:nvPicPr>
            <p:cNvPr id="1223" name="Picture 199" descr="pan01"/>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1224" name="Freeform 200"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19"/>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grpSp>
        <p:nvGrpSpPr>
          <p:cNvPr id="1225" name="Group 201"/>
          <p:cNvGrpSpPr>
            <a:grpSpLocks/>
          </p:cNvGrpSpPr>
          <p:nvPr/>
        </p:nvGrpSpPr>
        <p:grpSpPr bwMode="auto">
          <a:xfrm>
            <a:off x="0" y="0"/>
            <a:ext cx="933450" cy="1239838"/>
            <a:chOff x="-7" y="240"/>
            <a:chExt cx="2407" cy="3199"/>
          </a:xfrm>
        </p:grpSpPr>
        <p:pic>
          <p:nvPicPr>
            <p:cNvPr id="1226" name="Picture 202" descr="pan01"/>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1227" name="Freeform 203"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21"/>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sp>
        <p:nvSpPr>
          <p:cNvPr id="1026" name="Rectangle 2"/>
          <p:cNvSpPr>
            <a:spLocks noGrp="1" noChangeArrowheads="1"/>
          </p:cNvSpPr>
          <p:nvPr>
            <p:ph type="title"/>
          </p:nvPr>
        </p:nvSpPr>
        <p:spPr bwMode="gray">
          <a:xfrm>
            <a:off x="1219200" y="2286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Tree>
    <p:extLst>
      <p:ext uri="{BB962C8B-B14F-4D97-AF65-F5344CB8AC3E}">
        <p14:creationId xmlns:p14="http://schemas.microsoft.com/office/powerpoint/2010/main" val="3792533545"/>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trips(downRight)">
                                      <p:cBhvr>
                                        <p:cTn id="7" dur="1000"/>
                                        <p:tgtEl>
                                          <p:spTgt spid="1026"/>
                                        </p:tgtEl>
                                      </p:cBhvr>
                                    </p:animEffect>
                                  </p:childTnLst>
                                </p:cTn>
                              </p:par>
                              <p:par>
                                <p:cTn id="8" presetID="22" presetClass="entr" presetSubtype="8" fill="hold" nodeType="withEffect">
                                  <p:stCondLst>
                                    <p:cond delay="500"/>
                                  </p:stCondLst>
                                  <p:childTnLst>
                                    <p:set>
                                      <p:cBhvr>
                                        <p:cTn id="9" dur="1" fill="hold">
                                          <p:stCondLst>
                                            <p:cond delay="0"/>
                                          </p:stCondLst>
                                        </p:cTn>
                                        <p:tgtEl>
                                          <p:spTgt spid="1219"/>
                                        </p:tgtEl>
                                        <p:attrNameLst>
                                          <p:attrName>style.visibility</p:attrName>
                                        </p:attrNameLst>
                                      </p:cBhvr>
                                      <p:to>
                                        <p:strVal val="visible"/>
                                      </p:to>
                                    </p:set>
                                    <p:animEffect transition="in" filter="wipe(left)">
                                      <p:cBhvr>
                                        <p:cTn id="10" dur="500"/>
                                        <p:tgtEl>
                                          <p:spTgt spid="1219"/>
                                        </p:tgtEl>
                                      </p:cBhvr>
                                    </p:animEffect>
                                  </p:childTnLst>
                                </p:cTn>
                              </p:par>
                            </p:childTnLst>
                          </p:cTn>
                        </p:par>
                        <p:par>
                          <p:cTn id="11" fill="hold" nodeType="afterGroup">
                            <p:stCondLst>
                              <p:cond delay="1000"/>
                            </p:stCondLst>
                            <p:childTnLst>
                              <p:par>
                                <p:cTn id="12" presetID="22" presetClass="entr" presetSubtype="8" fill="hold" nodeType="afterEffect">
                                  <p:stCondLst>
                                    <p:cond delay="700"/>
                                  </p:stCondLst>
                                  <p:childTnLst>
                                    <p:set>
                                      <p:cBhvr>
                                        <p:cTn id="13" dur="1" fill="hold">
                                          <p:stCondLst>
                                            <p:cond delay="0"/>
                                          </p:stCondLst>
                                        </p:cTn>
                                        <p:tgtEl>
                                          <p:spTgt spid="1222"/>
                                        </p:tgtEl>
                                        <p:attrNameLst>
                                          <p:attrName>style.visibility</p:attrName>
                                        </p:attrNameLst>
                                      </p:cBhvr>
                                      <p:to>
                                        <p:strVal val="visible"/>
                                      </p:to>
                                    </p:set>
                                    <p:animEffect transition="in" filter="wipe(left)">
                                      <p:cBhvr>
                                        <p:cTn id="14" dur="500"/>
                                        <p:tgtEl>
                                          <p:spTgt spid="1222"/>
                                        </p:tgtEl>
                                      </p:cBhvr>
                                    </p:animEffect>
                                  </p:childTnLst>
                                </p:cTn>
                              </p:par>
                            </p:childTnLst>
                          </p:cTn>
                        </p:par>
                        <p:par>
                          <p:cTn id="15" fill="hold" nodeType="afterGroup">
                            <p:stCondLst>
                              <p:cond delay="2200"/>
                            </p:stCondLst>
                            <p:childTnLst>
                              <p:par>
                                <p:cTn id="16" presetID="22" presetClass="entr" presetSubtype="8" fill="hold" nodeType="afterEffect">
                                  <p:stCondLst>
                                    <p:cond delay="600"/>
                                  </p:stCondLst>
                                  <p:childTnLst>
                                    <p:set>
                                      <p:cBhvr>
                                        <p:cTn id="17" dur="1" fill="hold">
                                          <p:stCondLst>
                                            <p:cond delay="0"/>
                                          </p:stCondLst>
                                        </p:cTn>
                                        <p:tgtEl>
                                          <p:spTgt spid="1225"/>
                                        </p:tgtEl>
                                        <p:attrNameLst>
                                          <p:attrName>style.visibility</p:attrName>
                                        </p:attrNameLst>
                                      </p:cBhvr>
                                      <p:to>
                                        <p:strVal val="visible"/>
                                      </p:to>
                                    </p:set>
                                    <p:animEffect transition="in" filter="wipe(left)">
                                      <p:cBhvr>
                                        <p:cTn id="18" dur="500"/>
                                        <p:tgtEl>
                                          <p:spTgt spid="1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Lst>
  </p:timing>
  <p:txStyles>
    <p:titleStyle>
      <a:lvl1pPr algn="l" rtl="0" eaLnBrk="1" fontAlgn="base" hangingPunct="1">
        <a:spcBef>
          <a:spcPct val="0"/>
        </a:spcBef>
        <a:spcAft>
          <a:spcPct val="0"/>
        </a:spcAft>
        <a:defRPr sz="3600" b="1">
          <a:solidFill>
            <a:srgbClr val="FFFFFF"/>
          </a:solidFill>
          <a:latin typeface="+mj-lt"/>
          <a:ea typeface="+mj-ea"/>
          <a:cs typeface="+mj-cs"/>
        </a:defRPr>
      </a:lvl1pPr>
      <a:lvl2pPr algn="l" rtl="0" eaLnBrk="1" fontAlgn="base" hangingPunct="1">
        <a:spcBef>
          <a:spcPct val="0"/>
        </a:spcBef>
        <a:spcAft>
          <a:spcPct val="0"/>
        </a:spcAft>
        <a:defRPr sz="3600" b="1">
          <a:solidFill>
            <a:srgbClr val="FFFFFF"/>
          </a:solidFill>
          <a:latin typeface="Arial" charset="0"/>
        </a:defRPr>
      </a:lvl2pPr>
      <a:lvl3pPr algn="l" rtl="0" eaLnBrk="1" fontAlgn="base" hangingPunct="1">
        <a:spcBef>
          <a:spcPct val="0"/>
        </a:spcBef>
        <a:spcAft>
          <a:spcPct val="0"/>
        </a:spcAft>
        <a:defRPr sz="3600" b="1">
          <a:solidFill>
            <a:srgbClr val="FFFFFF"/>
          </a:solidFill>
          <a:latin typeface="Arial" charset="0"/>
        </a:defRPr>
      </a:lvl3pPr>
      <a:lvl4pPr algn="l" rtl="0" eaLnBrk="1" fontAlgn="base" hangingPunct="1">
        <a:spcBef>
          <a:spcPct val="0"/>
        </a:spcBef>
        <a:spcAft>
          <a:spcPct val="0"/>
        </a:spcAft>
        <a:defRPr sz="3600" b="1">
          <a:solidFill>
            <a:srgbClr val="FFFFFF"/>
          </a:solidFill>
          <a:latin typeface="Arial" charset="0"/>
        </a:defRPr>
      </a:lvl4pPr>
      <a:lvl5pPr algn="l" rtl="0" eaLnBrk="1" fontAlgn="base" hangingPunct="1">
        <a:spcBef>
          <a:spcPct val="0"/>
        </a:spcBef>
        <a:spcAft>
          <a:spcPct val="0"/>
        </a:spcAft>
        <a:defRPr sz="3600" b="1">
          <a:solidFill>
            <a:srgbClr val="FFFFFF"/>
          </a:solidFill>
          <a:latin typeface="Arial" charset="0"/>
        </a:defRPr>
      </a:lvl5pPr>
      <a:lvl6pPr marL="457200" algn="l" rtl="0" eaLnBrk="1" fontAlgn="base" hangingPunct="1">
        <a:spcBef>
          <a:spcPct val="0"/>
        </a:spcBef>
        <a:spcAft>
          <a:spcPct val="0"/>
        </a:spcAft>
        <a:defRPr sz="3600" b="1">
          <a:solidFill>
            <a:srgbClr val="FFFFFF"/>
          </a:solidFill>
          <a:latin typeface="Arial" charset="0"/>
        </a:defRPr>
      </a:lvl6pPr>
      <a:lvl7pPr marL="914400" algn="l" rtl="0" eaLnBrk="1" fontAlgn="base" hangingPunct="1">
        <a:spcBef>
          <a:spcPct val="0"/>
        </a:spcBef>
        <a:spcAft>
          <a:spcPct val="0"/>
        </a:spcAft>
        <a:defRPr sz="3600" b="1">
          <a:solidFill>
            <a:srgbClr val="FFFFFF"/>
          </a:solidFill>
          <a:latin typeface="Arial" charset="0"/>
        </a:defRPr>
      </a:lvl7pPr>
      <a:lvl8pPr marL="1371600" algn="l" rtl="0" eaLnBrk="1" fontAlgn="base" hangingPunct="1">
        <a:spcBef>
          <a:spcPct val="0"/>
        </a:spcBef>
        <a:spcAft>
          <a:spcPct val="0"/>
        </a:spcAft>
        <a:defRPr sz="3600" b="1">
          <a:solidFill>
            <a:srgbClr val="FFFFFF"/>
          </a:solidFill>
          <a:latin typeface="Arial" charset="0"/>
        </a:defRPr>
      </a:lvl8pPr>
      <a:lvl9pPr marL="1828800" algn="l" rtl="0" eaLnBrk="1" fontAlgn="base" hangingPunct="1">
        <a:spcBef>
          <a:spcPct val="0"/>
        </a:spcBef>
        <a:spcAft>
          <a:spcPct val="0"/>
        </a:spcAft>
        <a:defRPr sz="36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6.xml"/><Relationship Id="rId1" Type="http://schemas.openxmlformats.org/officeDocument/2006/relationships/tags" Target="../tags/tag15.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8.xml"/><Relationship Id="rId1" Type="http://schemas.openxmlformats.org/officeDocument/2006/relationships/tags" Target="../tags/tag17.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20.xml"/><Relationship Id="rId1" Type="http://schemas.openxmlformats.org/officeDocument/2006/relationships/tags" Target="../tags/tag19.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22.xml"/><Relationship Id="rId1" Type="http://schemas.openxmlformats.org/officeDocument/2006/relationships/tags" Target="../tags/tag21.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24.xml"/><Relationship Id="rId1" Type="http://schemas.openxmlformats.org/officeDocument/2006/relationships/tags" Target="../tags/tag23.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26.xml"/><Relationship Id="rId1" Type="http://schemas.openxmlformats.org/officeDocument/2006/relationships/tags" Target="../tags/tag25.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28.xml"/><Relationship Id="rId1" Type="http://schemas.openxmlformats.org/officeDocument/2006/relationships/tags" Target="../tags/tag27.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30.xml"/><Relationship Id="rId1" Type="http://schemas.openxmlformats.org/officeDocument/2006/relationships/tags" Target="../tags/tag29.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32.xml"/><Relationship Id="rId1" Type="http://schemas.openxmlformats.org/officeDocument/2006/relationships/tags" Target="../tags/tag31.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34.xml"/><Relationship Id="rId1" Type="http://schemas.openxmlformats.org/officeDocument/2006/relationships/tags" Target="../tags/tag3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36.xml"/><Relationship Id="rId1" Type="http://schemas.openxmlformats.org/officeDocument/2006/relationships/tags" Target="../tags/tag35.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38.xml"/><Relationship Id="rId1" Type="http://schemas.openxmlformats.org/officeDocument/2006/relationships/tags" Target="../tags/tag3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40.xml"/><Relationship Id="rId1" Type="http://schemas.openxmlformats.org/officeDocument/2006/relationships/tags" Target="../tags/tag39.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42.xml"/><Relationship Id="rId1" Type="http://schemas.openxmlformats.org/officeDocument/2006/relationships/tags" Target="../tags/tag4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44.xml"/><Relationship Id="rId1" Type="http://schemas.openxmlformats.org/officeDocument/2006/relationships/tags" Target="../tags/tag43.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46.xml"/><Relationship Id="rId1" Type="http://schemas.openxmlformats.org/officeDocument/2006/relationships/tags" Target="../tags/tag45.xml"/><Relationship Id="rId4" Type="http://schemas.openxmlformats.org/officeDocument/2006/relationships/image" Target="../media/image8.wmf"/></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48.xml"/><Relationship Id="rId1" Type="http://schemas.openxmlformats.org/officeDocument/2006/relationships/tags" Target="../tags/tag47.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50.xml"/><Relationship Id="rId1" Type="http://schemas.openxmlformats.org/officeDocument/2006/relationships/tags" Target="../tags/tag49.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52.xml"/><Relationship Id="rId1" Type="http://schemas.openxmlformats.org/officeDocument/2006/relationships/tags" Target="../tags/tag51.xml"/><Relationship Id="rId4" Type="http://schemas.openxmlformats.org/officeDocument/2006/relationships/image" Target="../media/image9.gif"/></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54.xml"/><Relationship Id="rId1" Type="http://schemas.openxmlformats.org/officeDocument/2006/relationships/tags" Target="../tags/tag53.xml"/><Relationship Id="rId4" Type="http://schemas.openxmlformats.org/officeDocument/2006/relationships/image" Target="../media/image10.gif"/></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4.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56.xml"/><Relationship Id="rId1" Type="http://schemas.openxmlformats.org/officeDocument/2006/relationships/tags" Target="../tags/tag55.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58.xml"/><Relationship Id="rId1" Type="http://schemas.openxmlformats.org/officeDocument/2006/relationships/tags" Target="../tags/tag57.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60.xml"/><Relationship Id="rId1" Type="http://schemas.openxmlformats.org/officeDocument/2006/relationships/tags" Target="../tags/tag59.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62.xml"/><Relationship Id="rId1" Type="http://schemas.openxmlformats.org/officeDocument/2006/relationships/tags" Target="../tags/tag6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6.xml"/><Relationship Id="rId4" Type="http://schemas.openxmlformats.org/officeDocument/2006/relationships/image" Target="../media/image1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64.xml"/><Relationship Id="rId1" Type="http://schemas.openxmlformats.org/officeDocument/2006/relationships/tags" Target="../tags/tag63.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66.xml"/><Relationship Id="rId1" Type="http://schemas.openxmlformats.org/officeDocument/2006/relationships/tags" Target="../tags/tag65.xml"/><Relationship Id="rId4" Type="http://schemas.openxmlformats.org/officeDocument/2006/relationships/image" Target="../media/image14.emf"/></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68.xml"/><Relationship Id="rId1" Type="http://schemas.openxmlformats.org/officeDocument/2006/relationships/tags" Target="../tags/tag6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70.xml"/><Relationship Id="rId1" Type="http://schemas.openxmlformats.org/officeDocument/2006/relationships/tags" Target="../tags/tag69.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72.xml"/><Relationship Id="rId1" Type="http://schemas.openxmlformats.org/officeDocument/2006/relationships/tags" Target="../tags/tag71.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74.xml"/><Relationship Id="rId1" Type="http://schemas.openxmlformats.org/officeDocument/2006/relationships/tags" Target="../tags/tag73.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76.xml"/><Relationship Id="rId1" Type="http://schemas.openxmlformats.org/officeDocument/2006/relationships/tags" Target="../tags/tag75.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78.xml"/><Relationship Id="rId1" Type="http://schemas.openxmlformats.org/officeDocument/2006/relationships/tags" Target="../tags/tag77.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80.xml"/><Relationship Id="rId1" Type="http://schemas.openxmlformats.org/officeDocument/2006/relationships/tags" Target="../tags/tag79.xml"/></Relationships>
</file>

<file path=ppt/slides/_rels/slide46.xml.rels><?xml version="1.0" encoding="UTF-8" standalone="yes"?>
<Relationships xmlns="http://schemas.openxmlformats.org/package/2006/relationships"><Relationship Id="rId8" Type="http://schemas.openxmlformats.org/officeDocument/2006/relationships/tags" Target="../tags/tag88.xml"/><Relationship Id="rId13" Type="http://schemas.openxmlformats.org/officeDocument/2006/relationships/tags" Target="../tags/tag93.xml"/><Relationship Id="rId18" Type="http://schemas.openxmlformats.org/officeDocument/2006/relationships/tags" Target="../tags/tag98.xml"/><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tags" Target="../tags/tag92.xml"/><Relationship Id="rId17" Type="http://schemas.openxmlformats.org/officeDocument/2006/relationships/tags" Target="../tags/tag97.xml"/><Relationship Id="rId2" Type="http://schemas.openxmlformats.org/officeDocument/2006/relationships/tags" Target="../tags/tag82.xml"/><Relationship Id="rId16" Type="http://schemas.openxmlformats.org/officeDocument/2006/relationships/tags" Target="../tags/tag96.xml"/><Relationship Id="rId20" Type="http://schemas.openxmlformats.org/officeDocument/2006/relationships/slideLayout" Target="../slideLayouts/slideLayout21.xml"/><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tags" Target="../tags/tag91.xml"/><Relationship Id="rId5" Type="http://schemas.openxmlformats.org/officeDocument/2006/relationships/tags" Target="../tags/tag85.xml"/><Relationship Id="rId15" Type="http://schemas.openxmlformats.org/officeDocument/2006/relationships/tags" Target="../tags/tag95.xml"/><Relationship Id="rId10" Type="http://schemas.openxmlformats.org/officeDocument/2006/relationships/tags" Target="../tags/tag90.xml"/><Relationship Id="rId19" Type="http://schemas.openxmlformats.org/officeDocument/2006/relationships/tags" Target="../tags/tag99.xml"/><Relationship Id="rId4" Type="http://schemas.openxmlformats.org/officeDocument/2006/relationships/tags" Target="../tags/tag84.xml"/><Relationship Id="rId9" Type="http://schemas.openxmlformats.org/officeDocument/2006/relationships/tags" Target="../tags/tag89.xml"/><Relationship Id="rId14" Type="http://schemas.openxmlformats.org/officeDocument/2006/relationships/tags" Target="../tags/tag94.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6.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8.xml"/><Relationship Id="rId1" Type="http://schemas.openxmlformats.org/officeDocument/2006/relationships/tags" Target="../tags/tag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0.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2.xml"/><Relationship Id="rId1" Type="http://schemas.openxmlformats.org/officeDocument/2006/relationships/tags" Target="../tags/tag11.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4.xml"/><Relationship Id="rId1" Type="http://schemas.openxmlformats.org/officeDocument/2006/relationships/tags" Target="../tags/tag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pPr algn="l"/>
            <a:r>
              <a:rPr lang="zh-CN" altLang="en-US" dirty="0"/>
              <a:t>      </a:t>
            </a:r>
            <a:endParaRPr lang="zh-CN" altLang="en-US" sz="2400" b="1" dirty="0"/>
          </a:p>
        </p:txBody>
      </p:sp>
      <p:sp>
        <p:nvSpPr>
          <p:cNvPr id="2" name="标题 1"/>
          <p:cNvSpPr>
            <a:spLocks noGrp="1"/>
          </p:cNvSpPr>
          <p:nvPr>
            <p:ph type="ctrTitle"/>
          </p:nvPr>
        </p:nvSpPr>
        <p:spPr>
          <a:xfrm>
            <a:off x="4399967" y="1988840"/>
            <a:ext cx="4724400" cy="2057400"/>
          </a:xfrm>
        </p:spPr>
        <p:txBody>
          <a:bodyPr/>
          <a:lstStyle/>
          <a:p>
            <a:pPr algn="l"/>
            <a:r>
              <a:rPr lang="zh-CN" altLang="en-US" dirty="0" smtClean="0"/>
              <a:t>第</a:t>
            </a:r>
            <a:r>
              <a:rPr lang="en-US" altLang="zh-CN" dirty="0" smtClean="0"/>
              <a:t>9</a:t>
            </a:r>
            <a:r>
              <a:rPr lang="zh-CN" altLang="en-US" dirty="0" smtClean="0"/>
              <a:t>章 信息安全</a:t>
            </a:r>
            <a:endParaRPr lang="zh-CN" altLang="en-US" dirty="0"/>
          </a:p>
        </p:txBody>
      </p:sp>
    </p:spTree>
    <p:extLst>
      <p:ext uri="{BB962C8B-B14F-4D97-AF65-F5344CB8AC3E}">
        <p14:creationId xmlns:p14="http://schemas.microsoft.com/office/powerpoint/2010/main" val="37985481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9.1 </a:t>
            </a:r>
            <a:r>
              <a:rPr lang="zh-CN" altLang="en-US" dirty="0" smtClean="0"/>
              <a:t>信息安全概述</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Clr>
                <a:schemeClr val="accent6"/>
              </a:buClr>
              <a:buFont typeface="Wingdings" pitchFamily="2" charset="2"/>
              <a:buChar char="n"/>
            </a:pPr>
            <a:r>
              <a:rPr lang="en-US" altLang="zh-CN" sz="2400" dirty="0">
                <a:cs typeface="+mn-ea"/>
                <a:sym typeface="+mn-lt"/>
              </a:rPr>
              <a:t>9.1.2 </a:t>
            </a:r>
            <a:r>
              <a:rPr lang="zh-CN" altLang="en-US" sz="2400" dirty="0">
                <a:cs typeface="+mn-ea"/>
                <a:sym typeface="+mn-lt"/>
              </a:rPr>
              <a:t>安全</a:t>
            </a:r>
            <a:r>
              <a:rPr lang="zh-CN" altLang="en-US" sz="2400" dirty="0" smtClean="0">
                <a:cs typeface="+mn-ea"/>
                <a:sym typeface="+mn-lt"/>
              </a:rPr>
              <a:t>技术</a:t>
            </a:r>
            <a:endParaRPr lang="en-US" altLang="zh-CN" sz="2400" dirty="0" smtClean="0">
              <a:cs typeface="+mn-ea"/>
              <a:sym typeface="+mn-lt"/>
            </a:endParaRPr>
          </a:p>
          <a:p>
            <a:pPr algn="just">
              <a:buClr>
                <a:schemeClr val="accent6"/>
              </a:buClr>
              <a:buFont typeface="Wingdings" pitchFamily="2" charset="2"/>
              <a:buChar char="n"/>
            </a:pPr>
            <a:r>
              <a:rPr lang="en-US" altLang="zh-CN" sz="2400" dirty="0">
                <a:cs typeface="+mn-ea"/>
                <a:sym typeface="+mn-lt"/>
              </a:rPr>
              <a:t>1.</a:t>
            </a:r>
            <a:r>
              <a:rPr lang="zh-CN" altLang="en-US" sz="2400" dirty="0">
                <a:cs typeface="+mn-ea"/>
                <a:sym typeface="+mn-lt"/>
              </a:rPr>
              <a:t>安全技术</a:t>
            </a:r>
            <a:r>
              <a:rPr lang="zh-CN" altLang="en-US" sz="2400" dirty="0" smtClean="0">
                <a:cs typeface="+mn-ea"/>
                <a:sym typeface="+mn-lt"/>
              </a:rPr>
              <a:t>概念</a:t>
            </a:r>
            <a:endParaRPr lang="en-US" altLang="zh-CN" sz="2400" dirty="0" smtClean="0">
              <a:cs typeface="+mn-ea"/>
              <a:sym typeface="+mn-lt"/>
            </a:endParaRPr>
          </a:p>
          <a:p>
            <a:pPr algn="just">
              <a:buClr>
                <a:schemeClr val="accent6"/>
              </a:buClr>
              <a:buFont typeface="Wingdings" pitchFamily="2" charset="2"/>
              <a:buChar char="n"/>
            </a:pPr>
            <a:r>
              <a:rPr lang="zh-CN" altLang="en-US" sz="2400" dirty="0">
                <a:cs typeface="+mn-ea"/>
                <a:sym typeface="+mn-lt"/>
              </a:rPr>
              <a:t>安全技术包括以下几方面内容</a:t>
            </a:r>
          </a:p>
          <a:p>
            <a:pPr algn="just">
              <a:buClr>
                <a:schemeClr val="accent6"/>
              </a:buClr>
              <a:buFont typeface="Wingdings" pitchFamily="2" charset="2"/>
              <a:buChar char="n"/>
            </a:pPr>
            <a:r>
              <a:rPr lang="zh-CN" altLang="en-US" sz="2400" dirty="0">
                <a:cs typeface="+mn-ea"/>
                <a:sym typeface="+mn-lt"/>
              </a:rPr>
              <a:t>①用户身份认证：是安全的第一道大门，是各种安全措施可以发挥作用的前提，身份认证技术包括：静态密码、动态密码（短信密码、动态口令牌、手机令牌）、</a:t>
            </a:r>
            <a:r>
              <a:rPr lang="en-US" altLang="zh-CN" sz="2400" dirty="0">
                <a:cs typeface="+mn-ea"/>
                <a:sym typeface="+mn-lt"/>
              </a:rPr>
              <a:t>USB KEY</a:t>
            </a:r>
            <a:r>
              <a:rPr lang="zh-CN" altLang="en-US" sz="2400" dirty="0">
                <a:cs typeface="+mn-ea"/>
                <a:sym typeface="+mn-lt"/>
              </a:rPr>
              <a:t>、</a:t>
            </a:r>
            <a:r>
              <a:rPr lang="en-US" altLang="zh-CN" sz="2400" dirty="0">
                <a:cs typeface="+mn-ea"/>
                <a:sym typeface="+mn-lt"/>
              </a:rPr>
              <a:t>IC</a:t>
            </a:r>
            <a:r>
              <a:rPr lang="zh-CN" altLang="en-US" sz="2400" dirty="0">
                <a:cs typeface="+mn-ea"/>
                <a:sym typeface="+mn-lt"/>
              </a:rPr>
              <a:t>卡、数字证书、指纹虹膜等。</a:t>
            </a:r>
          </a:p>
          <a:p>
            <a:pPr algn="just">
              <a:buClr>
                <a:schemeClr val="accent6"/>
              </a:buClr>
              <a:buFont typeface="Wingdings" pitchFamily="2" charset="2"/>
              <a:buChar char="n"/>
            </a:pPr>
            <a:r>
              <a:rPr lang="zh-CN" altLang="en-US" sz="2400" dirty="0">
                <a:cs typeface="+mn-ea"/>
                <a:sym typeface="+mn-lt"/>
              </a:rPr>
              <a:t>②防火墙：防火墙在某种意义上可以说是一种访问控制产品。它在内部网络与不安全的外部网络之间设置障碍，阻止外界对内部资源的非法访问，防止内部对外部的不安全访问</a:t>
            </a:r>
            <a:r>
              <a:rPr lang="zh-CN" altLang="en-US" sz="2400" dirty="0" smtClean="0">
                <a:cs typeface="+mn-ea"/>
                <a:sym typeface="+mn-lt"/>
              </a:rPr>
              <a:t>。</a:t>
            </a:r>
            <a:endParaRPr lang="zh-CN" altLang="en-US" sz="2400" dirty="0">
              <a:cs typeface="+mn-ea"/>
              <a:sym typeface="+mn-lt"/>
            </a:endParaRPr>
          </a:p>
          <a:p>
            <a:pPr algn="just">
              <a:buClr>
                <a:schemeClr val="accent6"/>
              </a:buClr>
              <a:buFont typeface="Wingdings" pitchFamily="2" charset="2"/>
              <a:buChar char="n"/>
            </a:pPr>
            <a:r>
              <a:rPr lang="zh-CN" altLang="en-US" sz="2400" dirty="0">
                <a:cs typeface="+mn-ea"/>
                <a:sym typeface="+mn-lt"/>
              </a:rPr>
              <a:t>④虚拟专用网</a:t>
            </a:r>
            <a:r>
              <a:rPr lang="en-US" altLang="zh-CN" sz="2400" dirty="0">
                <a:cs typeface="+mn-ea"/>
                <a:sym typeface="+mn-lt"/>
              </a:rPr>
              <a:t>(VPN)</a:t>
            </a:r>
            <a:r>
              <a:rPr lang="zh-CN" altLang="en-US" sz="2400" dirty="0">
                <a:cs typeface="+mn-ea"/>
                <a:sym typeface="+mn-lt"/>
              </a:rPr>
              <a:t>：虚拟专用网（</a:t>
            </a:r>
            <a:r>
              <a:rPr lang="en-US" altLang="zh-CN" sz="2400" dirty="0">
                <a:cs typeface="+mn-ea"/>
                <a:sym typeface="+mn-lt"/>
              </a:rPr>
              <a:t>VPN</a:t>
            </a:r>
            <a:r>
              <a:rPr lang="zh-CN" altLang="en-US" sz="2400" dirty="0">
                <a:cs typeface="+mn-ea"/>
                <a:sym typeface="+mn-lt"/>
              </a:rPr>
              <a:t>）是在公共数据网络上，通过采用数据加密技术和访问控制技术，实现两个或多个可信内部网之间的互联。</a:t>
            </a:r>
            <a:r>
              <a:rPr lang="en-US" altLang="zh-CN" sz="2400" dirty="0">
                <a:cs typeface="+mn-ea"/>
                <a:sym typeface="+mn-lt"/>
              </a:rPr>
              <a:t>VPN</a:t>
            </a:r>
            <a:r>
              <a:rPr lang="zh-CN" altLang="en-US" sz="2400" dirty="0">
                <a:cs typeface="+mn-ea"/>
                <a:sym typeface="+mn-lt"/>
              </a:rPr>
              <a:t>的构筑通常都要求采用具有加密功能的路由器或防火墙，以实现数据在公共信道上的可信传递。</a:t>
            </a:r>
          </a:p>
          <a:p>
            <a:pPr algn="just">
              <a:buClr>
                <a:schemeClr val="accent6"/>
              </a:buClr>
              <a:buFont typeface="Wingdings" pitchFamily="2" charset="2"/>
              <a:buChar char="n"/>
            </a:pPr>
            <a:r>
              <a:rPr lang="zh-CN" altLang="en-US" sz="2400" dirty="0">
                <a:cs typeface="+mn-ea"/>
                <a:sym typeface="+mn-lt"/>
              </a:rPr>
              <a:t>⑤安全服务器：安全服务器主要针对一个局域网内部信息存储、传输的安全保密问题，其实现功能包括对局域网资源的管理和控制，对局域网内用户的管理，以及局域网中所有安全相关事件的审计和跟踪。</a:t>
            </a:r>
          </a:p>
          <a:p>
            <a:pPr algn="just">
              <a:buClr>
                <a:schemeClr val="accent6"/>
              </a:buClr>
              <a:buFont typeface="Wingdings" pitchFamily="2" charset="2"/>
              <a:buChar char="n"/>
            </a:pPr>
            <a:r>
              <a:rPr lang="zh-CN" altLang="en-US" sz="2400" dirty="0">
                <a:cs typeface="+mn-ea"/>
                <a:sym typeface="+mn-lt"/>
              </a:rPr>
              <a:t>⑥电子签证机构</a:t>
            </a:r>
            <a:r>
              <a:rPr lang="en-US" altLang="zh-CN" sz="2400" dirty="0">
                <a:cs typeface="+mn-ea"/>
                <a:sym typeface="+mn-lt"/>
              </a:rPr>
              <a:t>--CA</a:t>
            </a:r>
            <a:r>
              <a:rPr lang="zh-CN" altLang="en-US" sz="2400" dirty="0">
                <a:cs typeface="+mn-ea"/>
                <a:sym typeface="+mn-lt"/>
              </a:rPr>
              <a:t>和</a:t>
            </a:r>
            <a:r>
              <a:rPr lang="en-US" altLang="zh-CN" sz="2400" dirty="0">
                <a:cs typeface="+mn-ea"/>
                <a:sym typeface="+mn-lt"/>
              </a:rPr>
              <a:t>PKI</a:t>
            </a:r>
            <a:r>
              <a:rPr lang="zh-CN" altLang="en-US" sz="2400" dirty="0">
                <a:cs typeface="+mn-ea"/>
                <a:sym typeface="+mn-lt"/>
              </a:rPr>
              <a:t>产品：电子签证机构（</a:t>
            </a:r>
            <a:r>
              <a:rPr lang="en-US" altLang="zh-CN" sz="2400" dirty="0">
                <a:cs typeface="+mn-ea"/>
                <a:sym typeface="+mn-lt"/>
              </a:rPr>
              <a:t>CA</a:t>
            </a:r>
            <a:r>
              <a:rPr lang="zh-CN" altLang="en-US" sz="2400" dirty="0">
                <a:cs typeface="+mn-ea"/>
                <a:sym typeface="+mn-lt"/>
              </a:rPr>
              <a:t>）作为通信的第三方，为各种服务提供可信任的认证服务。</a:t>
            </a:r>
            <a:r>
              <a:rPr lang="en-US" altLang="zh-CN" sz="2400" dirty="0">
                <a:cs typeface="+mn-ea"/>
                <a:sym typeface="+mn-lt"/>
              </a:rPr>
              <a:t>CA</a:t>
            </a:r>
            <a:r>
              <a:rPr lang="zh-CN" altLang="en-US" sz="2400" dirty="0">
                <a:cs typeface="+mn-ea"/>
                <a:sym typeface="+mn-lt"/>
              </a:rPr>
              <a:t>可向用户发行电子签证证书，为用户提供成员身份验证和密钥管理等功能。</a:t>
            </a:r>
            <a:r>
              <a:rPr lang="en-US" altLang="zh-CN" sz="2400" dirty="0">
                <a:cs typeface="+mn-ea"/>
                <a:sym typeface="+mn-lt"/>
              </a:rPr>
              <a:t>PKI</a:t>
            </a:r>
            <a:r>
              <a:rPr lang="zh-CN" altLang="en-US" sz="2400" dirty="0">
                <a:cs typeface="+mn-ea"/>
                <a:sym typeface="+mn-lt"/>
              </a:rPr>
              <a:t>产品可以提供更多的功能和更好的服务，将成为所有应用的计算基础结构的核心部件。</a:t>
            </a:r>
          </a:p>
          <a:p>
            <a:pPr algn="just">
              <a:buClr>
                <a:schemeClr val="accent6"/>
              </a:buClr>
              <a:buFont typeface="Wingdings" pitchFamily="2" charset="2"/>
              <a:buChar char="n"/>
            </a:pPr>
            <a:r>
              <a:rPr lang="zh-CN" altLang="en-US" sz="2400" dirty="0">
                <a:cs typeface="+mn-ea"/>
                <a:sym typeface="+mn-lt"/>
              </a:rPr>
              <a:t>⑦安全管理中心：由于网上的安全产品较多，且分布在不同的位置，这就需要建立一套集中管理的机制和设备，即安全管理中心。它用来给各网络安全设备分发密钥，监控网络安全设备的运行状态，负责收集网络安全设备的审计信息等。</a:t>
            </a:r>
          </a:p>
          <a:p>
            <a:pPr algn="just">
              <a:buClr>
                <a:schemeClr val="accent6"/>
              </a:buClr>
              <a:buFont typeface="Wingdings" pitchFamily="2" charset="2"/>
              <a:buChar char="n"/>
            </a:pPr>
            <a:r>
              <a:rPr lang="zh-CN" altLang="en-US" sz="2400" dirty="0">
                <a:cs typeface="+mn-ea"/>
                <a:sym typeface="+mn-lt"/>
              </a:rPr>
              <a:t>⑧入侵检测系统（</a:t>
            </a:r>
            <a:r>
              <a:rPr lang="en-US" altLang="zh-CN" sz="2400" dirty="0">
                <a:cs typeface="+mn-ea"/>
                <a:sym typeface="+mn-lt"/>
              </a:rPr>
              <a:t>IDS</a:t>
            </a:r>
            <a:r>
              <a:rPr lang="zh-CN" altLang="en-US" sz="2400" dirty="0">
                <a:cs typeface="+mn-ea"/>
                <a:sym typeface="+mn-lt"/>
              </a:rPr>
              <a:t>）：入侵检测，作为传统保护机制（比如访问控制，身份识别等）的有效补充，形成了信息系统中不可或缺的反馈链。</a:t>
            </a:r>
          </a:p>
          <a:p>
            <a:pPr algn="just">
              <a:buClr>
                <a:schemeClr val="accent6"/>
              </a:buClr>
              <a:buFont typeface="Wingdings" pitchFamily="2" charset="2"/>
              <a:buChar char="n"/>
            </a:pPr>
            <a:r>
              <a:rPr lang="zh-CN" altLang="en-US" sz="2400" dirty="0">
                <a:cs typeface="+mn-ea"/>
                <a:sym typeface="+mn-lt"/>
              </a:rPr>
              <a:t>⑨入侵防御系统（</a:t>
            </a:r>
            <a:r>
              <a:rPr lang="en-US" altLang="zh-CN" sz="2400" dirty="0">
                <a:cs typeface="+mn-ea"/>
                <a:sym typeface="+mn-lt"/>
              </a:rPr>
              <a:t>IPS</a:t>
            </a:r>
            <a:r>
              <a:rPr lang="zh-CN" altLang="en-US" sz="2400" dirty="0">
                <a:cs typeface="+mn-ea"/>
                <a:sym typeface="+mn-lt"/>
              </a:rPr>
              <a:t>）：入侵防御，入侵防御系统作为</a:t>
            </a:r>
            <a:r>
              <a:rPr lang="en-US" altLang="zh-CN" sz="2400" dirty="0">
                <a:cs typeface="+mn-ea"/>
                <a:sym typeface="+mn-lt"/>
              </a:rPr>
              <a:t>IDS</a:t>
            </a:r>
            <a:r>
              <a:rPr lang="zh-CN" altLang="en-US" sz="2400" dirty="0">
                <a:cs typeface="+mn-ea"/>
                <a:sym typeface="+mn-lt"/>
              </a:rPr>
              <a:t>很好的补充，是信息安全发展过程中占据重要位置的计算机网络硬件。</a:t>
            </a:r>
          </a:p>
          <a:p>
            <a:pPr algn="just">
              <a:buClr>
                <a:schemeClr val="accent6"/>
              </a:buClr>
              <a:buFont typeface="Wingdings" pitchFamily="2" charset="2"/>
              <a:buChar char="n"/>
            </a:pPr>
            <a:r>
              <a:rPr lang="zh-CN" altLang="en-US" sz="2400" dirty="0">
                <a:cs typeface="+mn-ea"/>
                <a:sym typeface="+mn-lt"/>
              </a:rPr>
              <a:t>⑩安全数据库：由于大量的信息存储在计算机数据库内，有些信息是有价值的，也是敏感的，需要保护。安全数据库可以确保数据库的完整性、可靠性、有效性、机密性、可审计性及存取控制与用户身份识别等。</a:t>
            </a:r>
          </a:p>
          <a:p>
            <a:pPr algn="just">
              <a:buClr>
                <a:schemeClr val="accent6"/>
              </a:buClr>
              <a:buFont typeface="Wingdings" pitchFamily="2" charset="2"/>
              <a:buChar char="n"/>
            </a:pPr>
            <a:r>
              <a:rPr lang="zh-CN" altLang="en-US" sz="2400" dirty="0" smtClean="0">
                <a:cs typeface="+mn-ea"/>
                <a:sym typeface="+mn-lt"/>
              </a:rPr>
              <a:t>⑤</a:t>
            </a:r>
            <a:r>
              <a:rPr lang="zh-CN" altLang="en-US" sz="2400" dirty="0">
                <a:cs typeface="+mn-ea"/>
                <a:sym typeface="+mn-lt"/>
              </a:rPr>
              <a:t>不可抵赖性：建立有效的责任机制，防止用户否认其行为，这一点在电子支付中是极其重要的。</a:t>
            </a:r>
          </a:p>
          <a:p>
            <a:pPr algn="just">
              <a:buClr>
                <a:schemeClr val="accent6"/>
              </a:buClr>
              <a:buFont typeface="Wingdings" pitchFamily="2" charset="2"/>
              <a:buChar char="n"/>
            </a:pPr>
            <a:r>
              <a:rPr lang="zh-CN" altLang="en-US" sz="2400" dirty="0">
                <a:cs typeface="+mn-ea"/>
                <a:sym typeface="+mn-lt"/>
              </a:rPr>
              <a:t>⑥可控制性：对信息的传播及内容具有控制能力。</a:t>
            </a:r>
          </a:p>
          <a:p>
            <a:pPr algn="just">
              <a:buClr>
                <a:schemeClr val="accent6"/>
              </a:buClr>
              <a:buFont typeface="Wingdings" pitchFamily="2" charset="2"/>
              <a:buChar char="n"/>
            </a:pPr>
            <a:r>
              <a:rPr lang="zh-CN" altLang="en-US" sz="2400" dirty="0">
                <a:cs typeface="+mn-ea"/>
                <a:sym typeface="+mn-lt"/>
              </a:rPr>
              <a:t>⑦可审查性：对出现的网络安全问题提供调查的依据和</a:t>
            </a:r>
            <a:r>
              <a:rPr lang="zh-CN" altLang="en-US" sz="2400" dirty="0" smtClean="0">
                <a:cs typeface="+mn-ea"/>
                <a:sym typeface="+mn-lt"/>
              </a:rPr>
              <a:t>手段</a:t>
            </a:r>
            <a:r>
              <a:rPr lang="zh-CN" altLang="en-US" sz="2400" dirty="0" smtClean="0">
                <a:latin typeface="+mn-lt"/>
                <a:cs typeface="+mn-ea"/>
                <a:sym typeface="+mn-lt"/>
              </a:rPr>
              <a:t>。</a:t>
            </a: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10218446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9.1 </a:t>
            </a:r>
            <a:r>
              <a:rPr lang="zh-CN" altLang="en-US" dirty="0" smtClean="0"/>
              <a:t>信息安全概述</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Clr>
                <a:schemeClr val="accent6"/>
              </a:buClr>
              <a:buFont typeface="Wingdings" pitchFamily="2" charset="2"/>
              <a:buChar char="n"/>
            </a:pPr>
            <a:r>
              <a:rPr lang="zh-CN" altLang="en-US" sz="2400" dirty="0">
                <a:cs typeface="+mn-ea"/>
                <a:sym typeface="+mn-lt"/>
              </a:rPr>
              <a:t>主要技术有：包过滤技术，应用网关技术，代理服务技术。防火墙能够较为有效地防止黑客利用不安全的服务对内部网络的攻击，并且能够实现数据流的监控、过滤、记录和报告功能，较好地隔断内部网络与外部网络的连接。但它其本身可能存在安全问题，也可能会是一个潜在的</a:t>
            </a:r>
            <a:r>
              <a:rPr lang="zh-CN" altLang="en-US" sz="2400" dirty="0" smtClean="0">
                <a:cs typeface="+mn-ea"/>
                <a:sym typeface="+mn-lt"/>
              </a:rPr>
              <a:t>瓶颈</a:t>
            </a:r>
            <a:endParaRPr lang="zh-CN" altLang="en-US" sz="2400" dirty="0">
              <a:cs typeface="+mn-ea"/>
              <a:sym typeface="+mn-lt"/>
            </a:endParaRPr>
          </a:p>
          <a:p>
            <a:pPr algn="just">
              <a:buClr>
                <a:schemeClr val="accent6"/>
              </a:buClr>
              <a:buFont typeface="Wingdings" pitchFamily="2" charset="2"/>
              <a:buChar char="n"/>
            </a:pPr>
            <a:r>
              <a:rPr lang="zh-CN" altLang="en-US" sz="2400" dirty="0">
                <a:cs typeface="+mn-ea"/>
                <a:sym typeface="+mn-lt"/>
              </a:rPr>
              <a:t>③网络安全隔离：网络隔离有两种方式，一种是采用隔离卡来实现的，一种是采用网络安全隔离网闸实现的。隔离卡主要用于对单台机器的隔离，网闸主要用于对于整个网络的隔离。这两者的区别可参见参考资料</a:t>
            </a:r>
            <a:r>
              <a:rPr lang="zh-CN" altLang="en-US" sz="2400" dirty="0" smtClean="0">
                <a:cs typeface="+mn-ea"/>
                <a:sym typeface="+mn-lt"/>
              </a:rPr>
              <a:t>。</a:t>
            </a: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39367469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9.1 </a:t>
            </a:r>
            <a:r>
              <a:rPr lang="zh-CN" altLang="en-US" dirty="0" smtClean="0"/>
              <a:t>信息安全概述</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Clr>
                <a:schemeClr val="accent6"/>
              </a:buClr>
              <a:buFont typeface="Wingdings" pitchFamily="2" charset="2"/>
              <a:buChar char="n"/>
            </a:pPr>
            <a:r>
              <a:rPr lang="zh-CN" altLang="en-US" sz="2400" dirty="0">
                <a:cs typeface="+mn-ea"/>
                <a:sym typeface="+mn-lt"/>
              </a:rPr>
              <a:t>④虚拟专用网</a:t>
            </a:r>
            <a:r>
              <a:rPr lang="en-US" altLang="zh-CN" sz="2400" dirty="0">
                <a:cs typeface="+mn-ea"/>
                <a:sym typeface="+mn-lt"/>
              </a:rPr>
              <a:t>(VPN)</a:t>
            </a:r>
            <a:r>
              <a:rPr lang="zh-CN" altLang="en-US" sz="2400" dirty="0">
                <a:cs typeface="+mn-ea"/>
                <a:sym typeface="+mn-lt"/>
              </a:rPr>
              <a:t>：虚拟专用网（</a:t>
            </a:r>
            <a:r>
              <a:rPr lang="en-US" altLang="zh-CN" sz="2400" dirty="0">
                <a:cs typeface="+mn-ea"/>
                <a:sym typeface="+mn-lt"/>
              </a:rPr>
              <a:t>VPN</a:t>
            </a:r>
            <a:r>
              <a:rPr lang="zh-CN" altLang="en-US" sz="2400" dirty="0">
                <a:cs typeface="+mn-ea"/>
                <a:sym typeface="+mn-lt"/>
              </a:rPr>
              <a:t>）是在公共数据网络上，通过采用数据加密技术和访问控制技术，实现两个或多个可信内部网之间的互联。</a:t>
            </a:r>
            <a:r>
              <a:rPr lang="en-US" altLang="zh-CN" sz="2400" dirty="0">
                <a:cs typeface="+mn-ea"/>
                <a:sym typeface="+mn-lt"/>
              </a:rPr>
              <a:t>VPN</a:t>
            </a:r>
            <a:r>
              <a:rPr lang="zh-CN" altLang="en-US" sz="2400" dirty="0">
                <a:cs typeface="+mn-ea"/>
                <a:sym typeface="+mn-lt"/>
              </a:rPr>
              <a:t>的构筑通常都要求采用具有加密功能的路由器或防火墙，以实现数据在公共信道上的可信传递。</a:t>
            </a:r>
          </a:p>
          <a:p>
            <a:pPr algn="just">
              <a:buClr>
                <a:schemeClr val="accent6"/>
              </a:buClr>
              <a:buFont typeface="Wingdings" pitchFamily="2" charset="2"/>
              <a:buChar char="n"/>
            </a:pPr>
            <a:r>
              <a:rPr lang="zh-CN" altLang="en-US" sz="2400" dirty="0">
                <a:cs typeface="+mn-ea"/>
                <a:sym typeface="+mn-lt"/>
              </a:rPr>
              <a:t>⑤安全服务器：安全服务器主要针对一个局域网内部信息存储、传输的安全保密问题，其实现功能包括对局域网资源的管理和控制，对局域网内用户的管理，以及局域网中所有安全相关事件的审计和跟踪。</a:t>
            </a:r>
          </a:p>
          <a:p>
            <a:pPr algn="just">
              <a:buClr>
                <a:schemeClr val="accent6"/>
              </a:buClr>
              <a:buFont typeface="Wingdings" pitchFamily="2" charset="2"/>
              <a:buChar char="n"/>
            </a:pP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27671558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9.1 </a:t>
            </a:r>
            <a:r>
              <a:rPr lang="zh-CN" altLang="en-US" dirty="0" smtClean="0"/>
              <a:t>信息安全概述</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Clr>
                <a:schemeClr val="accent6"/>
              </a:buClr>
              <a:buFont typeface="Wingdings" pitchFamily="2" charset="2"/>
              <a:buChar char="n"/>
            </a:pPr>
            <a:r>
              <a:rPr lang="zh-CN" altLang="en-US" sz="2400" dirty="0">
                <a:cs typeface="+mn-ea"/>
                <a:sym typeface="+mn-lt"/>
              </a:rPr>
              <a:t>⑥电子签证机构</a:t>
            </a:r>
            <a:r>
              <a:rPr lang="en-US" altLang="zh-CN" sz="2400" dirty="0">
                <a:cs typeface="+mn-ea"/>
                <a:sym typeface="+mn-lt"/>
              </a:rPr>
              <a:t>--CA</a:t>
            </a:r>
            <a:r>
              <a:rPr lang="zh-CN" altLang="en-US" sz="2400" dirty="0">
                <a:cs typeface="+mn-ea"/>
                <a:sym typeface="+mn-lt"/>
              </a:rPr>
              <a:t>和</a:t>
            </a:r>
            <a:r>
              <a:rPr lang="en-US" altLang="zh-CN" sz="2400" dirty="0">
                <a:cs typeface="+mn-ea"/>
                <a:sym typeface="+mn-lt"/>
              </a:rPr>
              <a:t>PKI</a:t>
            </a:r>
            <a:r>
              <a:rPr lang="zh-CN" altLang="en-US" sz="2400" dirty="0">
                <a:cs typeface="+mn-ea"/>
                <a:sym typeface="+mn-lt"/>
              </a:rPr>
              <a:t>产品：电子签证机构（</a:t>
            </a:r>
            <a:r>
              <a:rPr lang="en-US" altLang="zh-CN" sz="2400" dirty="0">
                <a:cs typeface="+mn-ea"/>
                <a:sym typeface="+mn-lt"/>
              </a:rPr>
              <a:t>CA</a:t>
            </a:r>
            <a:r>
              <a:rPr lang="zh-CN" altLang="en-US" sz="2400" dirty="0">
                <a:cs typeface="+mn-ea"/>
                <a:sym typeface="+mn-lt"/>
              </a:rPr>
              <a:t>）作为通信的第三方，为各种服务提供可信任的认证服务。</a:t>
            </a:r>
            <a:r>
              <a:rPr lang="en-US" altLang="zh-CN" sz="2400" dirty="0">
                <a:cs typeface="+mn-ea"/>
                <a:sym typeface="+mn-lt"/>
              </a:rPr>
              <a:t>CA</a:t>
            </a:r>
            <a:r>
              <a:rPr lang="zh-CN" altLang="en-US" sz="2400" dirty="0">
                <a:cs typeface="+mn-ea"/>
                <a:sym typeface="+mn-lt"/>
              </a:rPr>
              <a:t>可向用户发行电子签证证书，为用户提供成员身份验证和密钥管理等功能。</a:t>
            </a:r>
            <a:r>
              <a:rPr lang="en-US" altLang="zh-CN" sz="2400" dirty="0">
                <a:cs typeface="+mn-ea"/>
                <a:sym typeface="+mn-lt"/>
              </a:rPr>
              <a:t>PKI</a:t>
            </a:r>
            <a:r>
              <a:rPr lang="zh-CN" altLang="en-US" sz="2400" dirty="0">
                <a:cs typeface="+mn-ea"/>
                <a:sym typeface="+mn-lt"/>
              </a:rPr>
              <a:t>产品可以提供更多的功能和更好的服务，将成为所有应用的计算基础结构的核心部件。</a:t>
            </a:r>
          </a:p>
          <a:p>
            <a:pPr algn="just">
              <a:buClr>
                <a:schemeClr val="accent6"/>
              </a:buClr>
              <a:buFont typeface="Wingdings" pitchFamily="2" charset="2"/>
              <a:buChar char="n"/>
            </a:pPr>
            <a:r>
              <a:rPr lang="zh-CN" altLang="en-US" sz="2400" dirty="0">
                <a:cs typeface="+mn-ea"/>
                <a:sym typeface="+mn-lt"/>
              </a:rPr>
              <a:t>⑦安全管理中心：由于网上的安全产品较多，且分布在不同的位置，这就需要建立一套集中管理的机制和设备，即安全管理中心。它用来给各网络安全设备分发密钥，监控网络安全设备的运行状态，负责收集网络安全设备的审计信息等</a:t>
            </a:r>
            <a:r>
              <a:rPr lang="zh-CN" altLang="en-US" sz="2400" dirty="0" smtClean="0">
                <a:cs typeface="+mn-ea"/>
                <a:sym typeface="+mn-lt"/>
              </a:rPr>
              <a:t>。</a:t>
            </a: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77934955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9.1 </a:t>
            </a:r>
            <a:r>
              <a:rPr lang="zh-CN" altLang="en-US" dirty="0" smtClean="0"/>
              <a:t>信息安全概述</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Clr>
                <a:schemeClr val="accent6"/>
              </a:buClr>
              <a:buFont typeface="Wingdings" pitchFamily="2" charset="2"/>
              <a:buChar char="n"/>
            </a:pPr>
            <a:r>
              <a:rPr lang="zh-CN" altLang="en-US" sz="2400" dirty="0">
                <a:cs typeface="+mn-ea"/>
                <a:sym typeface="+mn-lt"/>
              </a:rPr>
              <a:t>⑧入侵检测系统（</a:t>
            </a:r>
            <a:r>
              <a:rPr lang="en-US" altLang="zh-CN" sz="2400" dirty="0">
                <a:cs typeface="+mn-ea"/>
                <a:sym typeface="+mn-lt"/>
              </a:rPr>
              <a:t>IDS</a:t>
            </a:r>
            <a:r>
              <a:rPr lang="zh-CN" altLang="en-US" sz="2400" dirty="0">
                <a:cs typeface="+mn-ea"/>
                <a:sym typeface="+mn-lt"/>
              </a:rPr>
              <a:t>）：入侵检测，作为传统保护机制（比如访问控制，身份识别等）的有效补充，形成了信息系统中不可或缺的反馈链。</a:t>
            </a:r>
          </a:p>
          <a:p>
            <a:pPr algn="just">
              <a:buClr>
                <a:schemeClr val="accent6"/>
              </a:buClr>
              <a:buFont typeface="Wingdings" pitchFamily="2" charset="2"/>
              <a:buChar char="n"/>
            </a:pPr>
            <a:r>
              <a:rPr lang="zh-CN" altLang="en-US" sz="2400" dirty="0">
                <a:cs typeface="+mn-ea"/>
                <a:sym typeface="+mn-lt"/>
              </a:rPr>
              <a:t>⑨入侵防御系统（</a:t>
            </a:r>
            <a:r>
              <a:rPr lang="en-US" altLang="zh-CN" sz="2400" dirty="0">
                <a:cs typeface="+mn-ea"/>
                <a:sym typeface="+mn-lt"/>
              </a:rPr>
              <a:t>IPS</a:t>
            </a:r>
            <a:r>
              <a:rPr lang="zh-CN" altLang="en-US" sz="2400" dirty="0">
                <a:cs typeface="+mn-ea"/>
                <a:sym typeface="+mn-lt"/>
              </a:rPr>
              <a:t>）：入侵防御，入侵防御系统作为</a:t>
            </a:r>
            <a:r>
              <a:rPr lang="en-US" altLang="zh-CN" sz="2400" dirty="0">
                <a:cs typeface="+mn-ea"/>
                <a:sym typeface="+mn-lt"/>
              </a:rPr>
              <a:t>IDS</a:t>
            </a:r>
            <a:r>
              <a:rPr lang="zh-CN" altLang="en-US" sz="2400" dirty="0">
                <a:cs typeface="+mn-ea"/>
                <a:sym typeface="+mn-lt"/>
              </a:rPr>
              <a:t>很好的补充，是信息安全发展过程中占据重要位置的计算机网络硬件。</a:t>
            </a:r>
          </a:p>
          <a:p>
            <a:pPr algn="just">
              <a:buClr>
                <a:schemeClr val="accent6"/>
              </a:buClr>
              <a:buFont typeface="Wingdings" pitchFamily="2" charset="2"/>
              <a:buChar char="n"/>
            </a:pPr>
            <a:r>
              <a:rPr lang="zh-CN" altLang="en-US" sz="2400" dirty="0">
                <a:cs typeface="+mn-ea"/>
                <a:sym typeface="+mn-lt"/>
              </a:rPr>
              <a:t>⑩安全数据库：由于大量的信息存储在计算机数据库内，有些信息是有价值的，也是敏感的，需要保护。安全数据库可以确保数据库的完整性、可靠性、有效性、机密性、可审计性及存取控制与用户身份识别等。 </a:t>
            </a: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26102857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9.1 </a:t>
            </a:r>
            <a:r>
              <a:rPr lang="zh-CN" altLang="en-US" dirty="0" smtClean="0"/>
              <a:t>信息安全概述</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zh-CN" sz="2400" dirty="0"/>
              <a:t>2.信息安全服务</a:t>
            </a:r>
          </a:p>
          <a:p>
            <a:r>
              <a:rPr lang="zh-CN" altLang="zh-CN" sz="2400" dirty="0"/>
              <a:t>信息安全服务是指为确保信息和信息系统的完整性、保密性和可用性所提供的信息技术专业服务，包括对信息系统安全的的咨询、集成、监理、测评、认证、运维、审计、培训和风险评估、容灾备份、应急响应等工作</a:t>
            </a:r>
          </a:p>
          <a:p>
            <a:r>
              <a:rPr lang="zh-CN" altLang="zh-CN" sz="2400" dirty="0"/>
              <a:t>3. 电子支付安全</a:t>
            </a:r>
          </a:p>
          <a:p>
            <a:r>
              <a:rPr lang="zh-CN" altLang="zh-CN" sz="2400" dirty="0"/>
              <a:t>电子支付安全从整体上可分为两大部分：计算机网络安全和商务交易</a:t>
            </a:r>
            <a:r>
              <a:rPr lang="zh-CN" altLang="zh-CN" sz="2400" dirty="0" smtClean="0"/>
              <a:t>安全</a:t>
            </a:r>
            <a:r>
              <a:rPr lang="zh-CN" altLang="en-US" sz="2400" dirty="0" smtClean="0"/>
              <a:t>。</a:t>
            </a: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23517438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9.1 </a:t>
            </a:r>
            <a:r>
              <a:rPr lang="zh-CN" altLang="en-US" dirty="0" smtClean="0"/>
              <a:t>信息安全概述</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2400" dirty="0"/>
              <a:t>4.</a:t>
            </a:r>
            <a:r>
              <a:rPr lang="zh-CN" altLang="en-US" sz="2400" dirty="0"/>
              <a:t>安全对策</a:t>
            </a:r>
          </a:p>
          <a:p>
            <a:r>
              <a:rPr lang="zh-CN" altLang="en-US" sz="2400" dirty="0"/>
              <a:t>电子支付的一个重要技术特征是利用计算机技术来传输和处理商业信息。因此，电子支付安全问题的对策从整体上可分为计算机网络安全措施和商务交易安全措施两大部分。</a:t>
            </a:r>
          </a:p>
          <a:p>
            <a:r>
              <a:rPr lang="zh-CN" altLang="en-US" sz="2400" dirty="0"/>
              <a:t>①计算机网络安全措施</a:t>
            </a:r>
          </a:p>
          <a:p>
            <a:r>
              <a:rPr lang="zh-CN" altLang="en-US" sz="2400" dirty="0"/>
              <a:t>计算机网络安全措施主要包括保护网络安全、保护应用服务安全和保护系统安全三个方面，各个方面都要结合考虑安全防护的物理安全、防火墙、信息安全、</a:t>
            </a:r>
            <a:r>
              <a:rPr lang="en-US" altLang="zh-CN" sz="2400" dirty="0"/>
              <a:t>Web</a:t>
            </a:r>
            <a:r>
              <a:rPr lang="zh-CN" altLang="en-US" sz="2400" dirty="0"/>
              <a:t>安全、媒体安全等等。</a:t>
            </a:r>
          </a:p>
          <a:p>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28823756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9.1 </a:t>
            </a:r>
            <a:r>
              <a:rPr lang="zh-CN" altLang="en-US" dirty="0" smtClean="0"/>
              <a:t>信息安全概述</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2400" dirty="0"/>
              <a:t>②商务交易安全措施</a:t>
            </a:r>
          </a:p>
          <a:p>
            <a:r>
              <a:rPr lang="zh-CN" altLang="en-US" sz="2400" dirty="0"/>
              <a:t>商务交易安全则紧紧围绕传统商务在互联网络上应用时产生的各种安全问题，在计算机网络安全的基础上，如何保障电子商务过程的顺利进行。</a:t>
            </a:r>
          </a:p>
          <a:p>
            <a:r>
              <a:rPr lang="zh-CN" altLang="en-US" sz="2400" dirty="0"/>
              <a:t>各种商务交易安全服务都是通过安全技术来实现的，主要包括加密技术、认证技术和电子商务安全协议等。</a:t>
            </a:r>
          </a:p>
          <a:p>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288237562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9.2 </a:t>
            </a:r>
            <a:r>
              <a:rPr lang="zh-CN" altLang="en-US" dirty="0" smtClean="0"/>
              <a:t>电子支付安全</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2400" dirty="0"/>
              <a:t>从人类社会出现商品交换开始，就出现了支付的问题。伴随着社会的发展，支付手段也在不断地发展进化。尤其是进入到市场经济时代之后，支付手段得到了长足的发展，向着多元化、完整化迈进，并且成为了各种经济活动的核心过程</a:t>
            </a:r>
            <a:r>
              <a:rPr lang="zh-CN" altLang="en-US" sz="2400" dirty="0" smtClean="0"/>
              <a:t>。</a:t>
            </a:r>
            <a:endParaRPr lang="en-US" altLang="zh-CN" sz="2400" dirty="0" smtClean="0"/>
          </a:p>
          <a:p>
            <a:r>
              <a:rPr lang="en-US" altLang="zh-CN" sz="2400" dirty="0"/>
              <a:t>9.2.1</a:t>
            </a:r>
            <a:r>
              <a:rPr lang="zh-CN" altLang="en-US" sz="2400" dirty="0"/>
              <a:t>电子支付</a:t>
            </a:r>
            <a:r>
              <a:rPr lang="zh-CN" altLang="en-US" sz="2400" dirty="0" smtClean="0"/>
              <a:t>风险</a:t>
            </a:r>
            <a:endParaRPr lang="en-US" altLang="zh-CN" sz="2400" dirty="0" smtClean="0"/>
          </a:p>
          <a:p>
            <a:r>
              <a:rPr lang="zh-CN" altLang="en-US" sz="2400" dirty="0"/>
              <a:t>将支付交易风险限制在交易各方可承受的最低程度，这是支付系统安全、可靠的完成支付交易的基础</a:t>
            </a:r>
            <a:r>
              <a:rPr lang="zh-CN" altLang="en-US" sz="2400" dirty="0" smtClean="0"/>
              <a:t>。</a:t>
            </a: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258972389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9.2 </a:t>
            </a:r>
            <a:r>
              <a:rPr lang="zh-CN" altLang="en-US" dirty="0" smtClean="0"/>
              <a:t>电子支付安全</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2400" dirty="0"/>
              <a:t>支付风险有这样几种情形。</a:t>
            </a:r>
          </a:p>
          <a:p>
            <a:r>
              <a:rPr lang="en-US" altLang="zh-CN" sz="2400" dirty="0"/>
              <a:t>1</a:t>
            </a:r>
            <a:r>
              <a:rPr lang="zh-CN" altLang="en-US" sz="2400" dirty="0"/>
              <a:t>．	非法风险</a:t>
            </a:r>
          </a:p>
          <a:p>
            <a:r>
              <a:rPr lang="en-US" altLang="zh-CN" sz="2400" dirty="0"/>
              <a:t>2</a:t>
            </a:r>
            <a:r>
              <a:rPr lang="zh-CN" altLang="en-US" sz="2400" dirty="0"/>
              <a:t>．	清算</a:t>
            </a:r>
            <a:r>
              <a:rPr lang="zh-CN" altLang="en-US" sz="2400" dirty="0" smtClean="0"/>
              <a:t>资金不足</a:t>
            </a:r>
            <a:endParaRPr lang="en-US" altLang="zh-CN" sz="2400" dirty="0" smtClean="0"/>
          </a:p>
          <a:p>
            <a:r>
              <a:rPr lang="en-US" altLang="zh-CN" sz="2400" dirty="0"/>
              <a:t>3</a:t>
            </a:r>
            <a:r>
              <a:rPr lang="zh-CN" altLang="en-US" sz="2400" dirty="0"/>
              <a:t>．	银行无力</a:t>
            </a:r>
            <a:r>
              <a:rPr lang="zh-CN" altLang="en-US" sz="2400" dirty="0" smtClean="0"/>
              <a:t>支付</a:t>
            </a:r>
            <a:endParaRPr lang="en-US" altLang="zh-CN" sz="2400" dirty="0" smtClean="0"/>
          </a:p>
          <a:p>
            <a:r>
              <a:rPr lang="en-US" altLang="zh-CN" sz="2400" dirty="0"/>
              <a:t>4</a:t>
            </a:r>
            <a:r>
              <a:rPr lang="zh-CN" altLang="en-US" sz="2400" dirty="0"/>
              <a:t>．	系统性</a:t>
            </a:r>
            <a:r>
              <a:rPr lang="zh-CN" altLang="en-US" sz="2400" dirty="0" smtClean="0"/>
              <a:t>风险</a:t>
            </a:r>
            <a:endParaRPr lang="en-US" altLang="zh-CN" sz="2400" dirty="0" smtClean="0"/>
          </a:p>
          <a:p>
            <a:r>
              <a:rPr lang="en-US" altLang="zh-CN" sz="2400" dirty="0"/>
              <a:t>5</a:t>
            </a:r>
            <a:r>
              <a:rPr lang="zh-CN" altLang="en-US" sz="2400" dirty="0"/>
              <a:t>．	法律</a:t>
            </a:r>
            <a:r>
              <a:rPr lang="zh-CN" altLang="en-US" sz="2400" dirty="0" smtClean="0"/>
              <a:t>风险</a:t>
            </a:r>
            <a:endParaRPr lang="en-US" altLang="zh-CN" sz="2400" dirty="0" smtClean="0"/>
          </a:p>
          <a:p>
            <a:r>
              <a:rPr lang="en-US" altLang="zh-CN" sz="2400" dirty="0"/>
              <a:t>6</a:t>
            </a:r>
            <a:r>
              <a:rPr lang="zh-CN" altLang="en-US" sz="2400" dirty="0"/>
              <a:t>．	操作</a:t>
            </a:r>
            <a:r>
              <a:rPr lang="zh-CN" altLang="en-US" sz="2400" dirty="0" smtClean="0"/>
              <a:t>风险</a:t>
            </a: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10308508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zh-CN" altLang="en-US" dirty="0" smtClean="0"/>
              <a:t>引导案例</a:t>
            </a:r>
            <a:endParaRPr lang="zh-CN" altLang="en-US" dirty="0"/>
          </a:p>
        </p:txBody>
      </p:sp>
      <p:sp>
        <p:nvSpPr>
          <p:cNvPr id="2" name="矩形 1"/>
          <p:cNvSpPr/>
          <p:nvPr/>
        </p:nvSpPr>
        <p:spPr>
          <a:xfrm>
            <a:off x="611560" y="1124744"/>
            <a:ext cx="7920880" cy="6093976"/>
          </a:xfrm>
          <a:prstGeom prst="rect">
            <a:avLst/>
          </a:prstGeom>
        </p:spPr>
        <p:txBody>
          <a:bodyPr wrap="square">
            <a:spAutoFit/>
          </a:bodyPr>
          <a:lstStyle/>
          <a:p>
            <a:pPr indent="457200">
              <a:lnSpc>
                <a:spcPct val="150000"/>
              </a:lnSpc>
            </a:pPr>
            <a:r>
              <a:rPr lang="zh-CN" altLang="en-US" sz="2000" dirty="0"/>
              <a:t>支付宝是提供网上支付服务的第三方支付平台，于</a:t>
            </a:r>
            <a:r>
              <a:rPr lang="en-US" altLang="zh-CN" sz="2000" dirty="0"/>
              <a:t>2003</a:t>
            </a:r>
            <a:r>
              <a:rPr lang="zh-CN" altLang="en-US" sz="2000" dirty="0"/>
              <a:t>年</a:t>
            </a:r>
            <a:r>
              <a:rPr lang="en-US" altLang="zh-CN" sz="2000" dirty="0"/>
              <a:t>10</a:t>
            </a:r>
            <a:r>
              <a:rPr lang="zh-CN" altLang="en-US" sz="2000" dirty="0"/>
              <a:t>月在淘宝网推出，由阿里巴巴公司创办。支付宝一经推出，短时间内迅速成为使用极其广泛的网上安全支付工具，深受用户喜爱，引起业界高度关注，用户覆盖了整个</a:t>
            </a:r>
            <a:r>
              <a:rPr lang="en-US" altLang="zh-CN" sz="2000" dirty="0"/>
              <a:t>C2C</a:t>
            </a:r>
            <a:r>
              <a:rPr lang="zh-CN" altLang="en-US" sz="2000" dirty="0"/>
              <a:t>、</a:t>
            </a:r>
            <a:r>
              <a:rPr lang="en-US" altLang="zh-CN" sz="2000" dirty="0"/>
              <a:t>B2C</a:t>
            </a:r>
            <a:r>
              <a:rPr lang="zh-CN" altLang="en-US" sz="2000" dirty="0"/>
              <a:t>、以及</a:t>
            </a:r>
            <a:r>
              <a:rPr lang="en-US" altLang="zh-CN" sz="2000" dirty="0"/>
              <a:t>B2B</a:t>
            </a:r>
            <a:r>
              <a:rPr lang="zh-CN" altLang="en-US" sz="2000" dirty="0"/>
              <a:t>领域。</a:t>
            </a:r>
          </a:p>
          <a:p>
            <a:pPr indent="457200">
              <a:lnSpc>
                <a:spcPct val="150000"/>
              </a:lnSpc>
            </a:pPr>
            <a:r>
              <a:rPr lang="zh-CN" altLang="en-US" sz="2000" dirty="0"/>
              <a:t>支付宝庞大的用户群吸引了越来越多的互联网商家主动选择集成支付宝产品和服务，目前除淘宝和阿里巴巴外，支持使用支付宝交易服务的商家越来越多，这些商家在享受支付宝服务的同时，更是拥有了一个极具潜力的消费市场。支付宝以其在电子商务支付领域先进的技术、风险管理与控制等能力赢得银行等合作伙伴的认同。</a:t>
            </a:r>
          </a:p>
          <a:p>
            <a:pPr indent="457200">
              <a:lnSpc>
                <a:spcPct val="150000"/>
              </a:lnSpc>
            </a:pPr>
            <a:r>
              <a:rPr lang="zh-CN" altLang="en-US" sz="2000" dirty="0"/>
              <a:t>在最初发展阶段，支付宝没有真正解决对支付宝用户的身份认证问题，非法用户可以通过各种途径，盗取或猜测用户的登录</a:t>
            </a:r>
            <a:r>
              <a:rPr lang="en-US" altLang="zh-CN" sz="2000" dirty="0"/>
              <a:t>Email</a:t>
            </a:r>
            <a:r>
              <a:rPr lang="zh-CN" altLang="en-US" sz="2000" dirty="0"/>
              <a:t>地址和登录密码，假冒合法用户身份，登录支付宝进行消费</a:t>
            </a:r>
            <a:r>
              <a:rPr lang="zh-CN" altLang="en-US" sz="2000" dirty="0" smtClean="0"/>
              <a:t>。</a:t>
            </a:r>
            <a:endParaRPr lang="zh-CN" altLang="en-US" sz="2000" dirty="0"/>
          </a:p>
          <a:p>
            <a:pPr indent="457200">
              <a:lnSpc>
                <a:spcPct val="150000"/>
              </a:lnSpc>
            </a:pPr>
            <a:endParaRPr lang="zh-CN" altLang="en-US" sz="2000" dirty="0"/>
          </a:p>
        </p:txBody>
      </p:sp>
    </p:spTree>
    <p:custDataLst>
      <p:tags r:id="rId1"/>
    </p:custDataLst>
    <p:extLst>
      <p:ext uri="{BB962C8B-B14F-4D97-AF65-F5344CB8AC3E}">
        <p14:creationId xmlns:p14="http://schemas.microsoft.com/office/powerpoint/2010/main" val="10418399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9.2 </a:t>
            </a:r>
            <a:r>
              <a:rPr lang="zh-CN" altLang="en-US" dirty="0" smtClean="0"/>
              <a:t>电子支付安全</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2400" dirty="0"/>
              <a:t>9.2.2</a:t>
            </a:r>
            <a:r>
              <a:rPr lang="zh-CN" altLang="en-US" sz="2400" dirty="0"/>
              <a:t>电子支付的风险</a:t>
            </a:r>
            <a:r>
              <a:rPr lang="zh-CN" altLang="en-US" sz="2400" dirty="0" smtClean="0"/>
              <a:t>防范</a:t>
            </a:r>
            <a:endParaRPr lang="en-US" altLang="zh-CN" sz="2400" dirty="0" smtClean="0"/>
          </a:p>
          <a:p>
            <a:r>
              <a:rPr lang="zh-CN" altLang="en-US" sz="2400" dirty="0"/>
              <a:t>巴塞尔委员会把电子支付风险管理分为三个步骤：评估风险、管理和控制风险以及监控风险</a:t>
            </a:r>
            <a:r>
              <a:rPr lang="zh-CN" altLang="en-US" sz="2400" dirty="0" smtClean="0"/>
              <a:t>。</a:t>
            </a:r>
            <a:endParaRPr lang="en-US" altLang="zh-CN" sz="2400" dirty="0" smtClean="0"/>
          </a:p>
          <a:p>
            <a:r>
              <a:rPr lang="en-US" altLang="zh-CN" sz="2400" dirty="0"/>
              <a:t>9.2.3</a:t>
            </a:r>
            <a:r>
              <a:rPr lang="zh-CN" altLang="en-US" sz="2400" dirty="0"/>
              <a:t>电子支付</a:t>
            </a:r>
            <a:r>
              <a:rPr lang="zh-CN" altLang="en-US" sz="2400" dirty="0" smtClean="0"/>
              <a:t>整体结构</a:t>
            </a:r>
            <a:endParaRPr lang="en-US" altLang="zh-CN" sz="2400" dirty="0" smtClean="0"/>
          </a:p>
          <a:p>
            <a:r>
              <a:rPr lang="en-US" altLang="zh-CN" sz="2400" dirty="0" smtClean="0"/>
              <a:t>1</a:t>
            </a:r>
            <a:r>
              <a:rPr lang="zh-CN" altLang="en-US" sz="2400" dirty="0" smtClean="0"/>
              <a:t>．交易</a:t>
            </a:r>
            <a:r>
              <a:rPr lang="zh-CN" altLang="en-US" sz="2400" dirty="0"/>
              <a:t>安全措施</a:t>
            </a:r>
          </a:p>
          <a:p>
            <a:r>
              <a:rPr lang="zh-CN" altLang="en-US" sz="2400" dirty="0"/>
              <a:t>商务交易安全则紧紧围绕传统商务在互联网络上应用时产生的各种安全问题，在计算机网络安全的基础上，如何保障电子商务过程的顺利进行。</a:t>
            </a:r>
          </a:p>
          <a:p>
            <a:r>
              <a:rPr lang="zh-CN" altLang="en-US" sz="2400" dirty="0"/>
              <a:t>各种商务交易安全服务都是通过安全技术来实现的，主要包括加密技术、认证技术和电子商务安全协议等。</a:t>
            </a:r>
          </a:p>
          <a:p>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57949951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9.2 </a:t>
            </a:r>
            <a:r>
              <a:rPr lang="zh-CN" altLang="en-US" dirty="0" smtClean="0"/>
              <a:t>电子支付安全</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2400" dirty="0"/>
              <a:t>2.</a:t>
            </a:r>
            <a:r>
              <a:rPr lang="zh-CN" altLang="en-US" sz="2400" dirty="0"/>
              <a:t>安全性原则</a:t>
            </a:r>
          </a:p>
          <a:p>
            <a:r>
              <a:rPr lang="zh-CN" altLang="en-US" sz="2400" dirty="0"/>
              <a:t>为了达到信息安全的目标，各种信息安全技术的使用必须遵守一些基本的原则。</a:t>
            </a:r>
          </a:p>
          <a:p>
            <a:r>
              <a:rPr lang="zh-CN" altLang="en-US" sz="2400" dirty="0"/>
              <a:t>⑴最小化原则</a:t>
            </a:r>
            <a:r>
              <a:rPr lang="zh-CN" altLang="en-US" sz="2400" dirty="0" smtClean="0"/>
              <a:t>。</a:t>
            </a:r>
            <a:endParaRPr lang="en-US" altLang="zh-CN" sz="2400" dirty="0" smtClean="0"/>
          </a:p>
          <a:p>
            <a:r>
              <a:rPr lang="zh-CN" altLang="en-US" sz="2400" dirty="0"/>
              <a:t>⑵分权制衡原则</a:t>
            </a:r>
            <a:r>
              <a:rPr lang="zh-CN" altLang="en-US" sz="2400" dirty="0" smtClean="0"/>
              <a:t>。</a:t>
            </a:r>
            <a:endParaRPr lang="en-US" altLang="zh-CN" sz="2400" dirty="0" smtClean="0"/>
          </a:p>
          <a:p>
            <a:r>
              <a:rPr lang="zh-CN" altLang="en-US" sz="2400" dirty="0"/>
              <a:t>⑶安全隔离原则</a:t>
            </a:r>
            <a:r>
              <a:rPr lang="zh-CN" altLang="en-US" sz="2400" dirty="0" smtClean="0"/>
              <a:t>。</a:t>
            </a:r>
            <a:endParaRPr lang="en-US" altLang="zh-CN" sz="2400" dirty="0" smtClean="0"/>
          </a:p>
          <a:p>
            <a:r>
              <a:rPr lang="en-US" altLang="zh-CN" sz="2400" dirty="0"/>
              <a:t>9.2.4</a:t>
            </a:r>
            <a:r>
              <a:rPr lang="zh-CN" altLang="en-US" sz="2400" dirty="0"/>
              <a:t>第三方支付存在的风险</a:t>
            </a:r>
          </a:p>
          <a:p>
            <a:r>
              <a:rPr lang="en-US" altLang="zh-CN" sz="2400" dirty="0"/>
              <a:t>1.</a:t>
            </a:r>
            <a:r>
              <a:rPr lang="zh-CN" altLang="en-US" sz="2400" dirty="0"/>
              <a:t>技术风险</a:t>
            </a:r>
          </a:p>
          <a:p>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6880303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9.2 </a:t>
            </a:r>
            <a:r>
              <a:rPr lang="zh-CN" altLang="en-US" dirty="0" smtClean="0"/>
              <a:t>电子支付安全</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2400" dirty="0"/>
              <a:t>2.</a:t>
            </a:r>
            <a:r>
              <a:rPr lang="zh-CN" altLang="en-US" sz="2400" dirty="0"/>
              <a:t>网络安全</a:t>
            </a:r>
            <a:r>
              <a:rPr lang="zh-CN" altLang="en-US" sz="2400" dirty="0" smtClean="0"/>
              <a:t>风险</a:t>
            </a:r>
            <a:endParaRPr lang="en-US" altLang="zh-CN" sz="2400" dirty="0" smtClean="0"/>
          </a:p>
          <a:p>
            <a:r>
              <a:rPr lang="en-US" altLang="zh-CN" sz="2400" dirty="0"/>
              <a:t>3.</a:t>
            </a:r>
            <a:r>
              <a:rPr lang="zh-CN" altLang="en-US" sz="2400" dirty="0"/>
              <a:t>资金沉淀风险 </a:t>
            </a:r>
            <a:endParaRPr lang="en-US" altLang="zh-CN" sz="2400" dirty="0" smtClean="0"/>
          </a:p>
          <a:p>
            <a:r>
              <a:rPr lang="en-US" altLang="zh-CN" sz="2400" dirty="0"/>
              <a:t>4.</a:t>
            </a:r>
            <a:r>
              <a:rPr lang="zh-CN" altLang="en-US" sz="2400" dirty="0"/>
              <a:t>洗钱以及套现</a:t>
            </a:r>
            <a:r>
              <a:rPr lang="zh-CN" altLang="en-US" sz="2400" dirty="0" smtClean="0"/>
              <a:t>风险</a:t>
            </a:r>
            <a:endParaRPr lang="en-US" altLang="zh-CN" sz="2400" dirty="0" smtClean="0"/>
          </a:p>
          <a:p>
            <a:r>
              <a:rPr lang="en-US" altLang="zh-CN" sz="2400" dirty="0" smtClean="0"/>
              <a:t>9</a:t>
            </a:r>
            <a:r>
              <a:rPr lang="zh-CN" altLang="en-US" sz="2400" dirty="0" smtClean="0"/>
              <a:t>．</a:t>
            </a:r>
            <a:r>
              <a:rPr lang="en-US" altLang="zh-CN" sz="2400" dirty="0" smtClean="0"/>
              <a:t>2.5</a:t>
            </a:r>
            <a:r>
              <a:rPr lang="zh-CN" altLang="en-US" sz="2400" dirty="0"/>
              <a:t>电子支付的安全</a:t>
            </a:r>
            <a:r>
              <a:rPr lang="zh-CN" altLang="en-US" sz="2400" dirty="0" smtClean="0"/>
              <a:t>保障</a:t>
            </a:r>
            <a:endParaRPr lang="en-US" altLang="zh-CN" sz="2400" dirty="0" smtClean="0"/>
          </a:p>
          <a:p>
            <a:r>
              <a:rPr lang="zh-CN" altLang="en-US" sz="2400" dirty="0"/>
              <a:t>整个电子商务安全是由多个层次组成的，必须全面考虑新技术的应用、组织策略和程序，还要涉及新的法律和行业标准，这些新的法律和行业标准可以让执法人员有更大的权力去查处违法者的行为</a:t>
            </a:r>
            <a:r>
              <a:rPr lang="zh-CN" altLang="en-US" sz="2400" dirty="0" smtClean="0"/>
              <a:t>。</a:t>
            </a: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37466235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9.2 </a:t>
            </a:r>
            <a:r>
              <a:rPr lang="zh-CN" altLang="en-US" dirty="0" smtClean="0"/>
              <a:t>电子支付安全</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2400" dirty="0"/>
              <a:t>电子商务安全的发展史告诉我们，如果使用足够的资源与之相抗衡，任何安全的系统都有可能被攻破。所以说安全不是绝对的，而且永远完美的安全也是不需要</a:t>
            </a:r>
            <a:r>
              <a:rPr lang="zh-CN" altLang="en-US" sz="2400" dirty="0" smtClean="0"/>
              <a:t>的。信息有</a:t>
            </a:r>
            <a:r>
              <a:rPr lang="zh-CN" altLang="en-US" sz="2400" dirty="0"/>
              <a:t>时效性。有时对某个消息来说，保护几个小时、几天，或者几年就足够了。而且由于安全是要花代价的，所以我们应该不断地权衡安全的需求和成本</a:t>
            </a:r>
            <a:r>
              <a:rPr lang="zh-CN" altLang="en-US" sz="2400" dirty="0" smtClean="0"/>
              <a:t>。安全</a:t>
            </a:r>
            <a:r>
              <a:rPr lang="zh-CN" altLang="en-US" sz="2400" dirty="0"/>
              <a:t>是一条链，这条链常常在最薄弱的环节断裂。使用上锁的方法要比使用对要是进行管理的方法更有用。</a:t>
            </a:r>
          </a:p>
          <a:p>
            <a:r>
              <a:rPr lang="zh-CN" altLang="en-US" sz="2400" dirty="0" smtClean="0"/>
              <a:t>良好</a:t>
            </a:r>
            <a:r>
              <a:rPr lang="zh-CN" altLang="en-US" sz="2400" dirty="0"/>
              <a:t>的电子商务安全需要一系列的法律、程序、政策和技术的保护，以此在一定程度上从电子商务市场中各种突发状况中保护个人和组织。</a:t>
            </a:r>
          </a:p>
          <a:p>
            <a:pPr marL="0" indent="0">
              <a:buNone/>
            </a:pP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23181036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9.2 </a:t>
            </a:r>
            <a:r>
              <a:rPr lang="zh-CN" altLang="en-US" dirty="0" smtClean="0"/>
              <a:t>电子支付安全</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2400" dirty="0"/>
              <a:t>9.2.6</a:t>
            </a:r>
            <a:r>
              <a:rPr lang="zh-CN" altLang="en-US" sz="2400" dirty="0"/>
              <a:t>电子支付安全技术</a:t>
            </a:r>
          </a:p>
          <a:p>
            <a:r>
              <a:rPr lang="en-US" altLang="zh-CN" sz="2400" dirty="0"/>
              <a:t>1.</a:t>
            </a:r>
            <a:r>
              <a:rPr lang="zh-CN" altLang="en-US" sz="2400" dirty="0"/>
              <a:t>计算机网络的安全</a:t>
            </a:r>
          </a:p>
          <a:p>
            <a:r>
              <a:rPr lang="en-US" altLang="zh-CN" sz="2400" dirty="0"/>
              <a:t>2</a:t>
            </a:r>
            <a:r>
              <a:rPr lang="zh-CN" altLang="en-US" sz="2400" dirty="0"/>
              <a:t>．电子商务交易的</a:t>
            </a:r>
            <a:r>
              <a:rPr lang="zh-CN" altLang="en-US" sz="2400" dirty="0" smtClean="0"/>
              <a:t>安全</a:t>
            </a:r>
            <a:endParaRPr lang="en-US" altLang="zh-CN" sz="2400" dirty="0" smtClean="0"/>
          </a:p>
          <a:p>
            <a:r>
              <a:rPr lang="en-US" altLang="zh-CN" sz="2400" dirty="0"/>
              <a:t>9.2.7</a:t>
            </a:r>
            <a:r>
              <a:rPr lang="zh-CN" altLang="en-US" sz="2400" dirty="0"/>
              <a:t>电子商务安全的基本要求</a:t>
            </a:r>
          </a:p>
          <a:p>
            <a:r>
              <a:rPr lang="zh-CN" altLang="en-US" sz="2400" dirty="0"/>
              <a:t>电子商务的安全有</a:t>
            </a:r>
            <a:r>
              <a:rPr lang="en-US" altLang="zh-CN" sz="2400" dirty="0"/>
              <a:t>6</a:t>
            </a:r>
            <a:r>
              <a:rPr lang="zh-CN" altLang="en-US" sz="2400" dirty="0"/>
              <a:t>个重要方面：完整性、不可抵赖性、真实性、机密性、隐私性和可用性。</a:t>
            </a:r>
          </a:p>
          <a:p>
            <a:pPr marL="0" indent="0">
              <a:buNone/>
            </a:pP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292278882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9.2 </a:t>
            </a:r>
            <a:r>
              <a:rPr lang="zh-CN" altLang="en-US" dirty="0" smtClean="0"/>
              <a:t>电子支付安全</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zh-CN" altLang="en-US" sz="2400" dirty="0">
              <a:latin typeface="+mn-lt"/>
              <a:cs typeface="+mn-ea"/>
              <a:sym typeface="+mn-lt"/>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15616" y="1484784"/>
            <a:ext cx="7848872" cy="3620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9907225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9.3  </a:t>
            </a:r>
            <a:r>
              <a:rPr lang="zh-CN" altLang="en-US" dirty="0"/>
              <a:t>加密</a:t>
            </a:r>
            <a:r>
              <a:rPr lang="zh-CN" altLang="en-US" dirty="0" smtClean="0"/>
              <a:t>技术</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2400" dirty="0"/>
              <a:t>因为电子商务交易必须通过公共的</a:t>
            </a:r>
            <a:r>
              <a:rPr lang="en-US" altLang="zh-CN" sz="2400" dirty="0"/>
              <a:t>Internet</a:t>
            </a:r>
            <a:r>
              <a:rPr lang="zh-CN" altLang="en-US" sz="2400" dirty="0"/>
              <a:t>进行，交易数据包在传递过程中要经过数千个路由器和服务器，所以安全专家认为，最大的安全威胁就发生在</a:t>
            </a:r>
            <a:r>
              <a:rPr lang="en-US" altLang="zh-CN" sz="2400" dirty="0"/>
              <a:t>Internet</a:t>
            </a:r>
            <a:r>
              <a:rPr lang="zh-CN" altLang="en-US" sz="2400" dirty="0"/>
              <a:t>的通信子网。这与在通信双方间建立专用通信线路的专有网络有很大区别。保护</a:t>
            </a:r>
            <a:r>
              <a:rPr lang="en-US" altLang="zh-CN" sz="2400" dirty="0"/>
              <a:t>Internet</a:t>
            </a:r>
            <a:r>
              <a:rPr lang="zh-CN" altLang="en-US" sz="2400" dirty="0"/>
              <a:t>通信安全的工具有很多，其中最基本的工具就是信息加密。</a:t>
            </a:r>
          </a:p>
          <a:p>
            <a:r>
              <a:rPr lang="zh-CN" altLang="en-US" sz="2400" dirty="0"/>
              <a:t>加密就是把明文（正常的文字）转换成除发送方和接收方外任何人都无法读取的密文的过程。从明文到密文的转换是通过密钥完成的。密钥就是把明文转换成密文的方法。</a:t>
            </a:r>
          </a:p>
          <a:p>
            <a:pPr marL="0" indent="0">
              <a:buNone/>
            </a:pP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12865685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9.3  </a:t>
            </a:r>
            <a:r>
              <a:rPr lang="zh-CN" altLang="en-US" dirty="0"/>
              <a:t>加密</a:t>
            </a:r>
            <a:r>
              <a:rPr lang="zh-CN" altLang="en-US" dirty="0" smtClean="0"/>
              <a:t>技术</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2400" dirty="0"/>
              <a:t>9.3.1</a:t>
            </a:r>
            <a:r>
              <a:rPr lang="zh-CN" altLang="en-US" sz="2400" dirty="0"/>
              <a:t>信息传输</a:t>
            </a:r>
            <a:r>
              <a:rPr lang="zh-CN" altLang="en-US" sz="2400" dirty="0" smtClean="0"/>
              <a:t>加密</a:t>
            </a:r>
            <a:endParaRPr lang="en-US" altLang="zh-CN" sz="2400" dirty="0" smtClean="0"/>
          </a:p>
          <a:p>
            <a:r>
              <a:rPr lang="zh-CN" altLang="en-US" sz="2400" dirty="0"/>
              <a:t>信息传输加密主要是对传输中的信息进行加密，其目的是保护正在网络中传输的信息的安全。信息传输中的加密方式主要有链路加密、节点加密、端对端加密。</a:t>
            </a:r>
          </a:p>
          <a:p>
            <a:r>
              <a:rPr lang="en-US" altLang="zh-CN" sz="2400" dirty="0"/>
              <a:t>1</a:t>
            </a:r>
            <a:r>
              <a:rPr lang="zh-CN" altLang="en-US" sz="2400" dirty="0"/>
              <a:t>．链路加密</a:t>
            </a:r>
          </a:p>
          <a:p>
            <a:r>
              <a:rPr lang="en-US" altLang="zh-CN" sz="2400" dirty="0"/>
              <a:t>2</a:t>
            </a:r>
            <a:r>
              <a:rPr lang="zh-CN" altLang="en-US" sz="2400" dirty="0"/>
              <a:t>．节点</a:t>
            </a:r>
            <a:r>
              <a:rPr lang="zh-CN" altLang="en-US" sz="2400" dirty="0" smtClean="0"/>
              <a:t>加密</a:t>
            </a:r>
            <a:endParaRPr lang="en-US" altLang="zh-CN" sz="2400" dirty="0" smtClean="0"/>
          </a:p>
          <a:p>
            <a:r>
              <a:rPr lang="en-US" altLang="zh-CN" sz="2400" dirty="0"/>
              <a:t>3</a:t>
            </a:r>
            <a:r>
              <a:rPr lang="zh-CN" altLang="en-US" sz="2400" dirty="0"/>
              <a:t>．端对端</a:t>
            </a:r>
            <a:r>
              <a:rPr lang="zh-CN" altLang="en-US" sz="2400" dirty="0" smtClean="0"/>
              <a:t>加密</a:t>
            </a:r>
            <a:endParaRPr lang="en-US" altLang="zh-CN" sz="2400" dirty="0" smtClean="0"/>
          </a:p>
          <a:p>
            <a:pPr marL="0" indent="0">
              <a:buNone/>
            </a:pP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41065086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9.3  </a:t>
            </a:r>
            <a:r>
              <a:rPr lang="zh-CN" altLang="en-US" dirty="0"/>
              <a:t>加密</a:t>
            </a:r>
            <a:r>
              <a:rPr lang="zh-CN" altLang="en-US" dirty="0" smtClean="0"/>
              <a:t>技术</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2400" dirty="0"/>
              <a:t>9.3.2</a:t>
            </a:r>
            <a:r>
              <a:rPr lang="zh-CN" altLang="en-US" sz="2400" dirty="0"/>
              <a:t>加密系统</a:t>
            </a:r>
          </a:p>
          <a:p>
            <a:r>
              <a:rPr lang="en-US" altLang="zh-CN" sz="2400" dirty="0"/>
              <a:t>1</a:t>
            </a:r>
            <a:r>
              <a:rPr lang="zh-CN" altLang="en-US" sz="2400" dirty="0"/>
              <a:t>．对称加密系统</a:t>
            </a:r>
          </a:p>
          <a:p>
            <a:endParaRPr lang="en-US" altLang="zh-CN" sz="2400" dirty="0" smtClean="0"/>
          </a:p>
          <a:p>
            <a:pPr marL="0" indent="0">
              <a:buNone/>
            </a:pPr>
            <a:endParaRPr lang="zh-CN" altLang="en-US" sz="2400" dirty="0">
              <a:latin typeface="+mn-lt"/>
              <a:cs typeface="+mn-ea"/>
              <a:sym typeface="+mn-lt"/>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2780928"/>
            <a:ext cx="8064896" cy="31994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4542624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9.3  </a:t>
            </a:r>
            <a:r>
              <a:rPr lang="zh-CN" altLang="en-US" dirty="0"/>
              <a:t>加密</a:t>
            </a:r>
            <a:r>
              <a:rPr lang="zh-CN" altLang="en-US" dirty="0" smtClean="0"/>
              <a:t>技术</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2400" dirty="0"/>
              <a:t>2</a:t>
            </a:r>
            <a:r>
              <a:rPr lang="zh-CN" altLang="en-US" sz="2400" dirty="0"/>
              <a:t>．非对称加密系统</a:t>
            </a:r>
          </a:p>
          <a:p>
            <a:r>
              <a:rPr lang="zh-CN" altLang="en-US" sz="2400" dirty="0"/>
              <a:t>非对称加密又叫做公开密钥加密，其采用两个在数学上相关的密钥对</a:t>
            </a:r>
            <a:r>
              <a:rPr lang="en-US" altLang="zh-CN" sz="2400" dirty="0"/>
              <a:t>——</a:t>
            </a:r>
            <a:r>
              <a:rPr lang="zh-CN" altLang="en-US" sz="2400" dirty="0"/>
              <a:t>公开密钥和私有密钥</a:t>
            </a:r>
            <a:r>
              <a:rPr lang="en-US" altLang="zh-CN" sz="2400" dirty="0"/>
              <a:t>——</a:t>
            </a:r>
            <a:r>
              <a:rPr lang="zh-CN" altLang="en-US" sz="2400" dirty="0"/>
              <a:t>来对信息进行</a:t>
            </a:r>
            <a:r>
              <a:rPr lang="zh-CN" altLang="en-US" sz="2400" dirty="0" smtClean="0"/>
              <a:t>加密。</a:t>
            </a:r>
            <a:endParaRPr lang="zh-CN" altLang="en-US" sz="2400" dirty="0"/>
          </a:p>
          <a:p>
            <a:pPr marL="0" indent="0">
              <a:buNone/>
            </a:pPr>
            <a:endParaRPr lang="zh-CN" altLang="en-US" sz="2400" dirty="0">
              <a:latin typeface="+mn-lt"/>
              <a:cs typeface="+mn-ea"/>
              <a:sym typeface="+mn-lt"/>
            </a:endParaRPr>
          </a:p>
        </p:txBody>
      </p:sp>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3608" y="3573016"/>
            <a:ext cx="7776864" cy="266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7720647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zh-CN" altLang="en-US" dirty="0" smtClean="0"/>
              <a:t>引导案例</a:t>
            </a:r>
            <a:endParaRPr lang="zh-CN" altLang="en-US" dirty="0"/>
          </a:p>
        </p:txBody>
      </p:sp>
      <p:sp>
        <p:nvSpPr>
          <p:cNvPr id="2" name="矩形 1"/>
          <p:cNvSpPr/>
          <p:nvPr/>
        </p:nvSpPr>
        <p:spPr>
          <a:xfrm>
            <a:off x="683568" y="1305342"/>
            <a:ext cx="7920880" cy="4708981"/>
          </a:xfrm>
          <a:prstGeom prst="rect">
            <a:avLst/>
          </a:prstGeom>
        </p:spPr>
        <p:txBody>
          <a:bodyPr wrap="square">
            <a:spAutoFit/>
          </a:bodyPr>
          <a:lstStyle/>
          <a:p>
            <a:pPr indent="457200">
              <a:lnSpc>
                <a:spcPct val="150000"/>
              </a:lnSpc>
            </a:pPr>
            <a:r>
              <a:rPr lang="zh-CN" altLang="en-US" sz="2000" dirty="0"/>
              <a:t>为了解决支付宝平台面临的安全隐患，支付宝公司在综合比较了动态口令双因素认证等安全认证方式后，最终决定采用成熟的基于</a:t>
            </a:r>
            <a:r>
              <a:rPr lang="en-US" altLang="zh-CN" sz="2000" dirty="0"/>
              <a:t>PKI/CA</a:t>
            </a:r>
            <a:r>
              <a:rPr lang="zh-CN" altLang="en-US" sz="2000" dirty="0"/>
              <a:t>技术的数字认证系统来保证平台安全。随即启动了“支付宝系统安全证书项目”，即在目前支付宝单向</a:t>
            </a:r>
            <a:r>
              <a:rPr lang="en-US" altLang="zh-CN" sz="2000" dirty="0"/>
              <a:t>SSL</a:t>
            </a:r>
            <a:r>
              <a:rPr lang="zh-CN" altLang="en-US" sz="2000" dirty="0"/>
              <a:t>认证的基础上，增加客户端数字证书认证方式，支付宝用户登录支付宝账户时，可通过数字证书完成身份认证。</a:t>
            </a:r>
          </a:p>
          <a:p>
            <a:pPr indent="457200">
              <a:lnSpc>
                <a:spcPct val="150000"/>
              </a:lnSpc>
            </a:pPr>
            <a:r>
              <a:rPr lang="zh-CN" altLang="en-US" sz="2000" dirty="0"/>
              <a:t>思考题：</a:t>
            </a:r>
          </a:p>
          <a:p>
            <a:pPr indent="457200">
              <a:lnSpc>
                <a:spcPct val="150000"/>
              </a:lnSpc>
            </a:pPr>
            <a:r>
              <a:rPr lang="en-US" altLang="zh-CN" sz="2000" dirty="0"/>
              <a:t>1</a:t>
            </a:r>
            <a:r>
              <a:rPr lang="zh-CN" altLang="en-US" sz="2000" dirty="0"/>
              <a:t>．支付宝在改变方案前面临着哪些电子商务安全隐患？</a:t>
            </a:r>
          </a:p>
          <a:p>
            <a:pPr indent="457200">
              <a:lnSpc>
                <a:spcPct val="150000"/>
              </a:lnSpc>
            </a:pPr>
            <a:r>
              <a:rPr lang="en-US" altLang="zh-CN" sz="2000" dirty="0"/>
              <a:t>2</a:t>
            </a:r>
            <a:r>
              <a:rPr lang="zh-CN" altLang="en-US" sz="2000" dirty="0"/>
              <a:t>．案例中支付宝采用了哪种信息安全技术，你能从案例中得到哪些启示</a:t>
            </a:r>
            <a:r>
              <a:rPr lang="zh-CN" altLang="en-US" sz="2000" dirty="0" smtClean="0"/>
              <a:t>？</a:t>
            </a:r>
            <a:endParaRPr lang="zh-CN" altLang="en-US" sz="2000" dirty="0"/>
          </a:p>
        </p:txBody>
      </p:sp>
    </p:spTree>
    <p:custDataLst>
      <p:tags r:id="rId1"/>
    </p:custDataLst>
    <p:extLst>
      <p:ext uri="{BB962C8B-B14F-4D97-AF65-F5344CB8AC3E}">
        <p14:creationId xmlns:p14="http://schemas.microsoft.com/office/powerpoint/2010/main" val="296356350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9.3  </a:t>
            </a:r>
            <a:r>
              <a:rPr lang="zh-CN" altLang="en-US" dirty="0"/>
              <a:t>加密</a:t>
            </a:r>
            <a:r>
              <a:rPr lang="zh-CN" altLang="en-US" dirty="0" smtClean="0"/>
              <a:t>技术</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2400" dirty="0"/>
              <a:t>与私有密钥加密相比，公开密钥加密有如下优点：</a:t>
            </a:r>
          </a:p>
          <a:p>
            <a:r>
              <a:rPr lang="zh-CN" altLang="en-US" sz="2400" dirty="0"/>
              <a:t>（</a:t>
            </a:r>
            <a:r>
              <a:rPr lang="en-US" altLang="zh-CN" sz="2400" dirty="0"/>
              <a:t>1</a:t>
            </a:r>
            <a:r>
              <a:rPr lang="zh-CN" altLang="en-US" sz="2400" dirty="0"/>
              <a:t>）密钥的发布不再成为问题，只要需要可随时公布公开密钥</a:t>
            </a:r>
            <a:r>
              <a:rPr lang="zh-CN" altLang="en-US" sz="2400" dirty="0" smtClean="0"/>
              <a:t>。（</a:t>
            </a:r>
            <a:r>
              <a:rPr lang="en-US" altLang="zh-CN" sz="2400" dirty="0"/>
              <a:t>2</a:t>
            </a:r>
            <a:r>
              <a:rPr lang="zh-CN" altLang="en-US" sz="2400" dirty="0"/>
              <a:t>）在与多个交易对象进行信息的保密传输时所需要的密钥数量远远少于对称密钥加密系统的要求，在</a:t>
            </a:r>
            <a:r>
              <a:rPr lang="en-US" altLang="zh-CN" sz="2400" dirty="0"/>
              <a:t>N</a:t>
            </a:r>
            <a:r>
              <a:rPr lang="zh-CN" altLang="en-US" sz="2400" dirty="0"/>
              <a:t>方之间传递信息，只需要</a:t>
            </a:r>
            <a:r>
              <a:rPr lang="en-US" altLang="zh-CN" sz="2400" dirty="0"/>
              <a:t>N</a:t>
            </a:r>
            <a:r>
              <a:rPr lang="zh-CN" altLang="en-US" sz="2400" dirty="0"/>
              <a:t>对公开密钥</a:t>
            </a:r>
            <a:r>
              <a:rPr lang="zh-CN" altLang="en-US" sz="2400" dirty="0" smtClean="0"/>
              <a:t>。（</a:t>
            </a:r>
            <a:r>
              <a:rPr lang="en-US" altLang="zh-CN" sz="2400" dirty="0"/>
              <a:t>3</a:t>
            </a:r>
            <a:r>
              <a:rPr lang="zh-CN" altLang="en-US" sz="2400" dirty="0"/>
              <a:t>）利用公开密钥加密可以实现数字签名。</a:t>
            </a:r>
          </a:p>
          <a:p>
            <a:r>
              <a:rPr lang="zh-CN" altLang="en-US" sz="2400" dirty="0"/>
              <a:t>目前最流行的公开密钥加密算法是于</a:t>
            </a:r>
            <a:r>
              <a:rPr lang="en-US" altLang="zh-CN" sz="2400" dirty="0"/>
              <a:t>1977</a:t>
            </a:r>
            <a:r>
              <a:rPr lang="zh-CN" altLang="en-US" sz="2400" dirty="0"/>
              <a:t>年由</a:t>
            </a:r>
            <a:r>
              <a:rPr lang="en-US" altLang="zh-CN" sz="2400" dirty="0"/>
              <a:t>MIT</a:t>
            </a:r>
            <a:r>
              <a:rPr lang="zh-CN" altLang="en-US" sz="2400" dirty="0"/>
              <a:t>的三位教授</a:t>
            </a:r>
            <a:r>
              <a:rPr lang="en-US" altLang="zh-CN" sz="2400" dirty="0"/>
              <a:t>Ronald </a:t>
            </a:r>
            <a:r>
              <a:rPr lang="en-US" altLang="zh-CN" sz="2400" dirty="0" err="1"/>
              <a:t>Rivest</a:t>
            </a:r>
            <a:r>
              <a:rPr lang="en-US" altLang="zh-CN" sz="2400" dirty="0"/>
              <a:t> </a:t>
            </a:r>
            <a:r>
              <a:rPr lang="zh-CN" altLang="en-US" sz="2400" dirty="0"/>
              <a:t>、</a:t>
            </a:r>
            <a:r>
              <a:rPr lang="en-US" altLang="zh-CN" sz="2400" dirty="0" err="1"/>
              <a:t>Adi</a:t>
            </a:r>
            <a:r>
              <a:rPr lang="en-US" altLang="zh-CN" sz="2400" dirty="0"/>
              <a:t> Shamir </a:t>
            </a:r>
            <a:r>
              <a:rPr lang="zh-CN" altLang="en-US" sz="2400" dirty="0"/>
              <a:t>、</a:t>
            </a:r>
            <a:r>
              <a:rPr lang="en-US" altLang="zh-CN" sz="2400" dirty="0"/>
              <a:t>Leonard </a:t>
            </a:r>
            <a:r>
              <a:rPr lang="en-US" altLang="zh-CN" sz="2400" dirty="0" err="1"/>
              <a:t>Adleman</a:t>
            </a:r>
            <a:r>
              <a:rPr lang="zh-CN" altLang="en-US" sz="2400" dirty="0"/>
              <a:t>联合发明的．所以用三位教授姓名的首字母结合，将其称为</a:t>
            </a:r>
            <a:r>
              <a:rPr lang="en-US" altLang="zh-CN" sz="2400" dirty="0"/>
              <a:t>RSA</a:t>
            </a:r>
            <a:r>
              <a:rPr lang="zh-CN" altLang="en-US" sz="2400" dirty="0"/>
              <a:t>加密算法。它是第一个既能用于数据加密也能用于数字签名的算法。</a:t>
            </a:r>
          </a:p>
          <a:p>
            <a:pPr marL="0" indent="0">
              <a:buNone/>
            </a:pP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40361986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9.3  </a:t>
            </a:r>
            <a:r>
              <a:rPr lang="zh-CN" altLang="en-US" dirty="0"/>
              <a:t>加密</a:t>
            </a:r>
            <a:r>
              <a:rPr lang="zh-CN" altLang="en-US" dirty="0" smtClean="0"/>
              <a:t>技术</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2400" dirty="0"/>
              <a:t>3</a:t>
            </a:r>
            <a:r>
              <a:rPr lang="zh-CN" altLang="en-US" sz="2400" dirty="0"/>
              <a:t>．混合加密</a:t>
            </a:r>
            <a:r>
              <a:rPr lang="zh-CN" altLang="en-US" sz="2400" dirty="0" smtClean="0"/>
              <a:t>系统（数字信封）</a:t>
            </a:r>
            <a:endParaRPr lang="zh-CN" altLang="en-US" sz="2400" dirty="0"/>
          </a:p>
          <a:p>
            <a:r>
              <a:rPr lang="zh-CN" altLang="en-US" sz="2400" dirty="0"/>
              <a:t>由于公开密钥加密必须由两个密钥的配合使用才能完成加密和解密的全过程，因而有助于加强数据的安全性。但是，公开密钥加密也有其缺点，主要是加密和解密的速度很慢，用公开密钥加密算法加密和解密同样的数据所花费的时间是利用私有密钥加密算法的</a:t>
            </a:r>
            <a:r>
              <a:rPr lang="en-US" altLang="zh-CN" sz="2400" dirty="0"/>
              <a:t>1000</a:t>
            </a:r>
            <a:r>
              <a:rPr lang="zh-CN" altLang="en-US" sz="2400" dirty="0"/>
              <a:t>倍</a:t>
            </a:r>
            <a:r>
              <a:rPr lang="zh-CN" altLang="en-US" sz="2400" dirty="0" smtClean="0"/>
              <a:t>。</a:t>
            </a:r>
            <a:endParaRPr lang="zh-CN" altLang="en-US" sz="2400" dirty="0"/>
          </a:p>
          <a:p>
            <a:r>
              <a:rPr lang="zh-CN" altLang="en-US" sz="2400" dirty="0" smtClean="0"/>
              <a:t>将</a:t>
            </a:r>
            <a:r>
              <a:rPr lang="zh-CN" altLang="en-US" sz="2400" dirty="0"/>
              <a:t>公开密钥加密与私有密钥加密算法结合起来使用，以达到扬长避短的目的。这就是混合加密系统</a:t>
            </a:r>
            <a:r>
              <a:rPr lang="zh-CN" altLang="en-US" sz="2400" dirty="0" smtClean="0"/>
              <a:t>。在</a:t>
            </a:r>
            <a:r>
              <a:rPr lang="zh-CN" altLang="en-US" sz="2400" dirty="0"/>
              <a:t>混合加密系统中，发送方将大量的文件用对称密钥进行加密，但对这一对称密钥，则用公开密钥进行</a:t>
            </a:r>
            <a:r>
              <a:rPr lang="zh-CN" altLang="en-US" sz="2400" dirty="0" smtClean="0"/>
              <a:t>加密。</a:t>
            </a: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14116363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9.3  </a:t>
            </a:r>
            <a:r>
              <a:rPr lang="zh-CN" altLang="en-US" dirty="0"/>
              <a:t>加密</a:t>
            </a:r>
            <a:r>
              <a:rPr lang="zh-CN" altLang="en-US" dirty="0" smtClean="0"/>
              <a:t>技术</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2400" dirty="0"/>
              <a:t>9.3.3</a:t>
            </a:r>
            <a:r>
              <a:rPr lang="zh-CN" altLang="en-US" sz="2400" dirty="0" smtClean="0"/>
              <a:t>验证</a:t>
            </a:r>
            <a:endParaRPr lang="en-US" altLang="zh-CN" sz="2400" dirty="0" smtClean="0"/>
          </a:p>
          <a:p>
            <a:r>
              <a:rPr lang="en-US" altLang="zh-CN" sz="2400" dirty="0"/>
              <a:t>1</a:t>
            </a:r>
            <a:r>
              <a:rPr lang="zh-CN" altLang="en-US" sz="2400" dirty="0"/>
              <a:t>．数字摘要</a:t>
            </a:r>
            <a:r>
              <a:rPr lang="zh-CN" altLang="en-US" sz="2400" dirty="0" smtClean="0"/>
              <a:t>技术</a:t>
            </a:r>
            <a:endParaRPr lang="en-US" altLang="zh-CN" sz="2400" dirty="0" smtClean="0"/>
          </a:p>
          <a:p>
            <a:r>
              <a:rPr lang="zh-CN" altLang="en-US" sz="2400" dirty="0"/>
              <a:t>数字摘要，又叫消息摘要，它是由</a:t>
            </a:r>
            <a:r>
              <a:rPr lang="en-US" altLang="zh-CN" sz="2400" dirty="0"/>
              <a:t>Ron </a:t>
            </a:r>
            <a:r>
              <a:rPr lang="en-US" altLang="zh-CN" sz="2400" dirty="0" err="1"/>
              <a:t>Rivest</a:t>
            </a:r>
            <a:r>
              <a:rPr lang="zh-CN" altLang="en-US" sz="2400" dirty="0"/>
              <a:t>发明的。数字摘要是一个信息唯一对应的一个散列值。它由单向的散列函数对一个信息作用生成，有固定的长度（一般是</a:t>
            </a:r>
            <a:r>
              <a:rPr lang="en-US" altLang="zh-CN" sz="2400" dirty="0"/>
              <a:t>128</a:t>
            </a:r>
            <a:r>
              <a:rPr lang="zh-CN" altLang="en-US" sz="2400" dirty="0"/>
              <a:t>位或</a:t>
            </a:r>
            <a:r>
              <a:rPr lang="en-US" altLang="zh-CN" sz="2400" dirty="0"/>
              <a:t>160</a:t>
            </a:r>
            <a:r>
              <a:rPr lang="zh-CN" altLang="en-US" sz="2400" dirty="0"/>
              <a:t>位）主要用于保护数据的完整性</a:t>
            </a:r>
            <a:r>
              <a:rPr lang="zh-CN" altLang="en-US" sz="2400" dirty="0" smtClean="0"/>
              <a:t>。</a:t>
            </a:r>
            <a:endParaRPr lang="en-US" altLang="zh-CN" sz="2400" dirty="0" smtClean="0"/>
          </a:p>
          <a:p>
            <a:r>
              <a:rPr lang="en-US" altLang="zh-CN" sz="2400" dirty="0"/>
              <a:t>2</a:t>
            </a:r>
            <a:r>
              <a:rPr lang="zh-CN" altLang="en-US" sz="2400" dirty="0"/>
              <a:t>．消息验证</a:t>
            </a:r>
            <a:r>
              <a:rPr lang="zh-CN" altLang="en-US" sz="2400" dirty="0" smtClean="0"/>
              <a:t>码</a:t>
            </a:r>
            <a:endParaRPr lang="en-US" altLang="zh-CN" sz="2400" dirty="0" smtClean="0"/>
          </a:p>
          <a:p>
            <a:r>
              <a:rPr lang="en-US" altLang="zh-CN" sz="2400" dirty="0"/>
              <a:t>3</a:t>
            </a:r>
            <a:r>
              <a:rPr lang="zh-CN" altLang="en-US" sz="2400" dirty="0"/>
              <a:t>．数字签名</a:t>
            </a:r>
          </a:p>
          <a:p>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341535798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9.3  </a:t>
            </a:r>
            <a:r>
              <a:rPr lang="zh-CN" altLang="en-US" dirty="0"/>
              <a:t>加密</a:t>
            </a:r>
            <a:r>
              <a:rPr lang="zh-CN" altLang="en-US" dirty="0" smtClean="0"/>
              <a:t>技术</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2400" dirty="0"/>
              <a:t>数字签名是电子商务安全的一个非常重要的分支，它在大型网络安全通信中的密钥分配、安全认证、公文安全传输以及电子商务系统中的防否认等方面都具有重要作用。</a:t>
            </a:r>
          </a:p>
          <a:p>
            <a:r>
              <a:rPr lang="zh-CN" altLang="en-US" sz="2400" dirty="0"/>
              <a:t>加密后的消息摘要称为数字签名。带数字签名的采购订单就可让商家确认</a:t>
            </a:r>
            <a:r>
              <a:rPr lang="zh-CN" altLang="en-US" sz="2400" dirty="0" smtClean="0"/>
              <a:t>发送者身份</a:t>
            </a:r>
            <a:r>
              <a:rPr lang="zh-CN" altLang="en-US" sz="2400" dirty="0"/>
              <a:t>并确定此消息是否被更改过。</a:t>
            </a:r>
          </a:p>
          <a:p>
            <a:r>
              <a:rPr lang="zh-CN" altLang="en-US" sz="2400" dirty="0"/>
              <a:t>数字签名技术以加密技术为基础，其核心是采用加、解密算法体制来实现对消息的数字签名。数字签名能够为收方证实发方的真实身份；发方事后不能否认所发送过的消息；收方或非法者不能伪造、篡改消息。 </a:t>
            </a: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4278244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9.3  </a:t>
            </a:r>
            <a:r>
              <a:rPr lang="zh-CN" altLang="en-US" dirty="0"/>
              <a:t>加密</a:t>
            </a:r>
            <a:r>
              <a:rPr lang="zh-CN" altLang="en-US" dirty="0" smtClean="0"/>
              <a:t>技术</a:t>
            </a:r>
            <a:endParaRPr lang="zh-CN" altLang="en-US" dirty="0"/>
          </a:p>
        </p:txBody>
      </p:sp>
      <p:sp>
        <p:nvSpPr>
          <p:cNvPr id="4" name="Text Box 3"/>
          <p:cNvSpPr txBox="1">
            <a:spLocks noChangeArrowheads="1"/>
          </p:cNvSpPr>
          <p:nvPr/>
        </p:nvSpPr>
        <p:spPr bwMode="auto">
          <a:xfrm>
            <a:off x="467544" y="1360643"/>
            <a:ext cx="8496944" cy="584775"/>
          </a:xfrm>
          <a:prstGeom prst="rect">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Verdana" panose="020B0604030504040204" pitchFamily="34" charset="0"/>
                <a:ea typeface="宋体" panose="02010600030101010101" pitchFamily="2" charset="-122"/>
              </a:defRPr>
            </a:lvl1pPr>
            <a:lvl2pPr marL="742950" indent="-285750" eaLnBrk="0" hangingPunct="0">
              <a:defRPr kumimoji="1" sz="2400">
                <a:solidFill>
                  <a:schemeClr val="tx1"/>
                </a:solidFill>
                <a:latin typeface="Verdana" panose="020B0604030504040204" pitchFamily="34" charset="0"/>
                <a:ea typeface="宋体" panose="02010600030101010101" pitchFamily="2" charset="-122"/>
              </a:defRPr>
            </a:lvl2pPr>
            <a:lvl3pPr marL="1143000" indent="-228600" eaLnBrk="0" hangingPunct="0">
              <a:defRPr kumimoji="1" sz="2400">
                <a:solidFill>
                  <a:schemeClr val="tx1"/>
                </a:solidFill>
                <a:latin typeface="Verdana" panose="020B0604030504040204" pitchFamily="34" charset="0"/>
                <a:ea typeface="宋体" panose="02010600030101010101" pitchFamily="2" charset="-122"/>
              </a:defRPr>
            </a:lvl3pPr>
            <a:lvl4pPr marL="1600200" indent="-228600" eaLnBrk="0" hangingPunct="0">
              <a:defRPr kumimoji="1" sz="2400">
                <a:solidFill>
                  <a:schemeClr val="tx1"/>
                </a:solidFill>
                <a:latin typeface="Verdana" panose="020B0604030504040204" pitchFamily="34" charset="0"/>
                <a:ea typeface="宋体" panose="02010600030101010101" pitchFamily="2" charset="-122"/>
              </a:defRPr>
            </a:lvl4pPr>
            <a:lvl5pPr marL="2057400" indent="-228600" eaLnBrk="0" hangingPunct="0">
              <a:defRPr kumimoji="1" sz="24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Verdana" panose="020B0604030504040204" pitchFamily="34" charset="0"/>
                <a:ea typeface="宋体" panose="02010600030101010101" pitchFamily="2" charset="-122"/>
              </a:defRPr>
            </a:lvl9pPr>
          </a:lstStyle>
          <a:p>
            <a:pPr eaLnBrk="1" hangingPunct="1">
              <a:spcBef>
                <a:spcPts val="600"/>
              </a:spcBef>
            </a:pPr>
            <a:r>
              <a:rPr lang="zh-CN" altLang="en-US" sz="3200" b="1" dirty="0">
                <a:solidFill>
                  <a:srgbClr val="0070C0"/>
                </a:solidFill>
                <a:latin typeface="黑体" panose="02010609060101010101" pitchFamily="49" charset="-122"/>
                <a:ea typeface="黑体" panose="02010609060101010101" pitchFamily="49" charset="-122"/>
              </a:rPr>
              <a:t>如何确认消息真的是他发出来的</a:t>
            </a:r>
            <a:r>
              <a:rPr lang="en-US" altLang="zh-CN" sz="3200" b="1" dirty="0">
                <a:solidFill>
                  <a:srgbClr val="0070C0"/>
                </a:solidFill>
                <a:latin typeface="黑体" panose="02010609060101010101" pitchFamily="49" charset="-122"/>
                <a:ea typeface="黑体" panose="02010609060101010101" pitchFamily="49" charset="-122"/>
              </a:rPr>
              <a:t>——</a:t>
            </a:r>
            <a:r>
              <a:rPr lang="zh-CN" altLang="en-US" sz="3200" b="1" dirty="0">
                <a:solidFill>
                  <a:srgbClr val="FF0066"/>
                </a:solidFill>
                <a:latin typeface="黑体" panose="02010609060101010101" pitchFamily="49" charset="-122"/>
                <a:ea typeface="黑体" panose="02010609060101010101" pitchFamily="49" charset="-122"/>
              </a:rPr>
              <a:t>数字签名</a:t>
            </a:r>
          </a:p>
        </p:txBody>
      </p:sp>
      <p:sp>
        <p:nvSpPr>
          <p:cNvPr id="5" name="Rectangle 3"/>
          <p:cNvSpPr>
            <a:spLocks noGrp="1" noChangeArrowheads="1"/>
          </p:cNvSpPr>
          <p:nvPr>
            <p:ph idx="1"/>
          </p:nvPr>
        </p:nvSpPr>
        <p:spPr>
          <a:xfrm>
            <a:off x="179512" y="2204864"/>
            <a:ext cx="8610600" cy="4392488"/>
          </a:xfrm>
        </p:spPr>
        <p:txBody>
          <a:bodyPr/>
          <a:lstStyle/>
          <a:p>
            <a:pPr>
              <a:spcAft>
                <a:spcPts val="1200"/>
              </a:spcAft>
              <a:buClr>
                <a:schemeClr val="hlink"/>
              </a:buClr>
              <a:buFont typeface="Wingdings" panose="05000000000000000000" pitchFamily="2" charset="2"/>
              <a:buChar char="v"/>
            </a:pPr>
            <a:r>
              <a:rPr lang="zh-CN" altLang="en-US" sz="2400" b="1" dirty="0">
                <a:solidFill>
                  <a:srgbClr val="FF0000"/>
                </a:solidFill>
                <a:latin typeface="楷体_GB2312" pitchFamily="49" charset="-122"/>
                <a:ea typeface="楷体_GB2312" pitchFamily="49" charset="-122"/>
              </a:rPr>
              <a:t>数字签名</a:t>
            </a:r>
            <a:r>
              <a:rPr lang="zh-CN" altLang="en-US" sz="2400" b="1" dirty="0">
                <a:solidFill>
                  <a:srgbClr val="006600"/>
                </a:solidFill>
                <a:latin typeface="楷体_GB2312" pitchFamily="49" charset="-122"/>
                <a:ea typeface="楷体_GB2312" pitchFamily="49" charset="-122"/>
              </a:rPr>
              <a:t>是一种类似写在纸上的普通的物理签名，但是使用了公钥加密领域的技术实现，以及用于鉴别数字信息的方法</a:t>
            </a:r>
            <a:endParaRPr lang="en-US" altLang="zh-CN" sz="2400" b="1" dirty="0">
              <a:solidFill>
                <a:srgbClr val="006600"/>
              </a:solidFill>
              <a:latin typeface="楷体_GB2312" pitchFamily="49" charset="-122"/>
              <a:ea typeface="楷体_GB2312" pitchFamily="49" charset="-122"/>
            </a:endParaRPr>
          </a:p>
          <a:p>
            <a:pPr>
              <a:spcAft>
                <a:spcPts val="1200"/>
              </a:spcAft>
              <a:buClr>
                <a:schemeClr val="hlink"/>
              </a:buClr>
              <a:buFont typeface="Wingdings" panose="05000000000000000000" pitchFamily="2" charset="2"/>
              <a:buChar char="v"/>
            </a:pPr>
            <a:r>
              <a:rPr lang="zh-CN" altLang="zh-CN" sz="2400" b="1" dirty="0">
                <a:solidFill>
                  <a:srgbClr val="006600"/>
                </a:solidFill>
                <a:latin typeface="楷体_GB2312" pitchFamily="49" charset="-122"/>
                <a:ea typeface="楷体_GB2312" pitchFamily="49" charset="-122"/>
              </a:rPr>
              <a:t>在书面文件上签名是确认文件的一种手段，其</a:t>
            </a:r>
            <a:r>
              <a:rPr lang="zh-CN" altLang="en-US" sz="2400" b="1" dirty="0">
                <a:solidFill>
                  <a:srgbClr val="006600"/>
                </a:solidFill>
                <a:latin typeface="楷体_GB2312" pitchFamily="49" charset="-122"/>
                <a:ea typeface="楷体_GB2312" pitchFamily="49" charset="-122"/>
              </a:rPr>
              <a:t>功能如下</a:t>
            </a:r>
            <a:r>
              <a:rPr lang="zh-CN" altLang="zh-CN" sz="2400" b="1" dirty="0">
                <a:latin typeface="楷体_GB2312" pitchFamily="49" charset="-122"/>
                <a:ea typeface="楷体_GB2312" pitchFamily="49" charset="-122"/>
              </a:rPr>
              <a:t>：</a:t>
            </a:r>
          </a:p>
          <a:p>
            <a:pPr lvl="1">
              <a:spcAft>
                <a:spcPts val="1200"/>
              </a:spcAft>
              <a:buClr>
                <a:schemeClr val="hlink"/>
              </a:buClr>
              <a:buFont typeface="Wingdings" panose="05000000000000000000" pitchFamily="2" charset="2"/>
              <a:buChar char="v"/>
            </a:pPr>
            <a:r>
              <a:rPr lang="zh-CN" altLang="en-US" sz="2400" b="1" dirty="0">
                <a:latin typeface="楷体_GB2312" pitchFamily="49" charset="-122"/>
                <a:ea typeface="楷体_GB2312" pitchFamily="49" charset="-122"/>
              </a:rPr>
              <a:t>（</a:t>
            </a:r>
            <a:r>
              <a:rPr lang="en-US" altLang="zh-CN" sz="2400" b="1" dirty="0">
                <a:latin typeface="楷体_GB2312" pitchFamily="49" charset="-122"/>
                <a:ea typeface="楷体_GB2312" pitchFamily="49" charset="-122"/>
              </a:rPr>
              <a:t>1</a:t>
            </a:r>
            <a:r>
              <a:rPr lang="zh-CN" altLang="en-US" sz="2400" b="1" dirty="0">
                <a:latin typeface="楷体_GB2312" pitchFamily="49" charset="-122"/>
                <a:ea typeface="楷体_GB2312" pitchFamily="49" charset="-122"/>
              </a:rPr>
              <a:t>）接收者可以确认发送者的真实身份。</a:t>
            </a:r>
          </a:p>
          <a:p>
            <a:pPr lvl="1">
              <a:spcAft>
                <a:spcPts val="1200"/>
              </a:spcAft>
              <a:buClr>
                <a:schemeClr val="hlink"/>
              </a:buClr>
              <a:buFont typeface="Wingdings" panose="05000000000000000000" pitchFamily="2" charset="2"/>
              <a:buChar char="v"/>
            </a:pPr>
            <a:r>
              <a:rPr lang="zh-CN" altLang="en-US" sz="2400" b="1" dirty="0">
                <a:latin typeface="楷体_GB2312" pitchFamily="49" charset="-122"/>
                <a:ea typeface="楷体_GB2312" pitchFamily="49" charset="-122"/>
              </a:rPr>
              <a:t>（</a:t>
            </a:r>
            <a:r>
              <a:rPr lang="en-US" altLang="zh-CN" sz="2400" b="1" dirty="0">
                <a:latin typeface="楷体_GB2312" pitchFamily="49" charset="-122"/>
                <a:ea typeface="楷体_GB2312" pitchFamily="49" charset="-122"/>
              </a:rPr>
              <a:t>2</a:t>
            </a:r>
            <a:r>
              <a:rPr lang="zh-CN" altLang="en-US" sz="2400" b="1" dirty="0">
                <a:latin typeface="楷体_GB2312" pitchFamily="49" charset="-122"/>
                <a:ea typeface="楷体_GB2312" pitchFamily="49" charset="-122"/>
              </a:rPr>
              <a:t>）发送者事后不能否认发送过该报文。</a:t>
            </a:r>
          </a:p>
          <a:p>
            <a:pPr lvl="1">
              <a:spcAft>
                <a:spcPts val="1200"/>
              </a:spcAft>
              <a:buClr>
                <a:schemeClr val="hlink"/>
              </a:buClr>
              <a:buFont typeface="Wingdings" panose="05000000000000000000" pitchFamily="2" charset="2"/>
              <a:buChar char="v"/>
            </a:pPr>
            <a:r>
              <a:rPr lang="zh-CN" altLang="en-US" sz="2400" b="1" dirty="0">
                <a:latin typeface="楷体_GB2312" pitchFamily="49" charset="-122"/>
                <a:ea typeface="楷体_GB2312" pitchFamily="49" charset="-122"/>
              </a:rPr>
              <a:t>（</a:t>
            </a:r>
            <a:r>
              <a:rPr lang="en-US" altLang="zh-CN" sz="2400" b="1" dirty="0">
                <a:latin typeface="楷体_GB2312" pitchFamily="49" charset="-122"/>
                <a:ea typeface="楷体_GB2312" pitchFamily="49" charset="-122"/>
              </a:rPr>
              <a:t>3</a:t>
            </a:r>
            <a:r>
              <a:rPr lang="zh-CN" altLang="en-US" sz="2400" b="1" dirty="0">
                <a:latin typeface="楷体_GB2312" pitchFamily="49" charset="-122"/>
                <a:ea typeface="楷体_GB2312" pitchFamily="49" charset="-122"/>
              </a:rPr>
              <a:t>）保证报文的准确性和完整性。</a:t>
            </a:r>
          </a:p>
          <a:p>
            <a:pPr marL="0" indent="0">
              <a:spcAft>
                <a:spcPts val="1200"/>
              </a:spcAft>
              <a:buNone/>
            </a:pPr>
            <a:endParaRPr lang="zh-CN" altLang="zh-CN" b="1" dirty="0">
              <a:latin typeface="楷体_GB2312" pitchFamily="49" charset="-122"/>
              <a:ea typeface="楷体_GB2312" pitchFamily="49" charset="-122"/>
            </a:endParaRPr>
          </a:p>
        </p:txBody>
      </p:sp>
    </p:spTree>
    <p:extLst>
      <p:ext uri="{BB962C8B-B14F-4D97-AF65-F5344CB8AC3E}">
        <p14:creationId xmlns:p14="http://schemas.microsoft.com/office/powerpoint/2010/main" val="14587759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9.3  </a:t>
            </a:r>
            <a:r>
              <a:rPr lang="zh-CN" altLang="en-US" dirty="0"/>
              <a:t>加密</a:t>
            </a:r>
            <a:r>
              <a:rPr lang="zh-CN" altLang="en-US" dirty="0" smtClean="0"/>
              <a:t>技术</a:t>
            </a:r>
            <a:endParaRPr lang="zh-CN" altLang="en-US" dirty="0"/>
          </a:p>
        </p:txBody>
      </p:sp>
      <p:cxnSp>
        <p:nvCxnSpPr>
          <p:cNvPr id="4" name="直接连接符 3"/>
          <p:cNvCxnSpPr>
            <a:endCxn id="14" idx="1"/>
          </p:cNvCxnSpPr>
          <p:nvPr/>
        </p:nvCxnSpPr>
        <p:spPr>
          <a:xfrm>
            <a:off x="249658" y="4434828"/>
            <a:ext cx="3082871" cy="0"/>
          </a:xfrm>
          <a:prstGeom prst="line">
            <a:avLst/>
          </a:prstGeom>
          <a:ln w="25400">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249658" y="1094710"/>
            <a:ext cx="8498806" cy="1035861"/>
          </a:xfrm>
          <a:prstGeom prst="rect">
            <a:avLst/>
          </a:prstGeom>
          <a:noFill/>
        </p:spPr>
        <p:txBody>
          <a:bodyPr wrap="square" rtlCol="0">
            <a:spAutoFit/>
          </a:bodyPr>
          <a:lstStyle/>
          <a:p>
            <a:pPr>
              <a:lnSpc>
                <a:spcPct val="150000"/>
              </a:lnSpc>
            </a:pPr>
            <a:r>
              <a:rPr lang="zh-CN" altLang="en-US" sz="2400" b="1" dirty="0">
                <a:solidFill>
                  <a:srgbClr val="C00000"/>
                </a:solidFill>
                <a:latin typeface="华文楷体" panose="02010600040101010101" pitchFamily="2" charset="-122"/>
                <a:ea typeface="华文楷体" panose="02010600040101010101" pitchFamily="2" charset="-122"/>
              </a:rPr>
              <a:t>数字签名：</a:t>
            </a:r>
            <a:r>
              <a:rPr lang="zh-CN" altLang="en-US" sz="2000" b="1" dirty="0">
                <a:solidFill>
                  <a:schemeClr val="tx1">
                    <a:lumMod val="50000"/>
                  </a:schemeClr>
                </a:solidFill>
                <a:latin typeface="仿宋_GB2312" panose="02010609030101010101" pitchFamily="49" charset="-122"/>
                <a:ea typeface="仿宋_GB2312" panose="02010609030101010101" pitchFamily="49" charset="-122"/>
              </a:rPr>
              <a:t>就是</a:t>
            </a:r>
            <a:r>
              <a:rPr lang="zh-CN" altLang="en-US" sz="2000" b="1" dirty="0">
                <a:solidFill>
                  <a:srgbClr val="FF0000"/>
                </a:solidFill>
                <a:latin typeface="仿宋_GB2312" panose="02010609030101010101" pitchFamily="49" charset="-122"/>
                <a:ea typeface="仿宋_GB2312" panose="02010609030101010101" pitchFamily="49" charset="-122"/>
              </a:rPr>
              <a:t>只有信息的发送者</a:t>
            </a:r>
            <a:r>
              <a:rPr lang="zh-CN" altLang="en-US" sz="2000" b="1" dirty="0">
                <a:solidFill>
                  <a:schemeClr val="tx1">
                    <a:lumMod val="50000"/>
                  </a:schemeClr>
                </a:solidFill>
                <a:latin typeface="仿宋_GB2312" panose="02010609030101010101" pitchFamily="49" charset="-122"/>
                <a:ea typeface="仿宋_GB2312" panose="02010609030101010101" pitchFamily="49" charset="-122"/>
              </a:rPr>
              <a:t>才能产生的别人无法伪造的一段数字串，这段数字串同时也是对信息的发送者</a:t>
            </a:r>
            <a:r>
              <a:rPr lang="zh-CN" altLang="en-US" sz="2000" b="1" dirty="0">
                <a:solidFill>
                  <a:srgbClr val="FF0000"/>
                </a:solidFill>
                <a:latin typeface="仿宋_GB2312" panose="02010609030101010101" pitchFamily="49" charset="-122"/>
                <a:ea typeface="仿宋_GB2312" panose="02010609030101010101" pitchFamily="49" charset="-122"/>
              </a:rPr>
              <a:t>发送信息真实性</a:t>
            </a:r>
            <a:r>
              <a:rPr lang="zh-CN" altLang="en-US" sz="2000" b="1" dirty="0">
                <a:solidFill>
                  <a:schemeClr val="tx1">
                    <a:lumMod val="50000"/>
                  </a:schemeClr>
                </a:solidFill>
                <a:latin typeface="仿宋_GB2312" panose="02010609030101010101" pitchFamily="49" charset="-122"/>
                <a:ea typeface="仿宋_GB2312" panose="02010609030101010101" pitchFamily="49" charset="-122"/>
              </a:rPr>
              <a:t>的一个有效证明。</a:t>
            </a:r>
            <a:endParaRPr lang="en-US" altLang="zh-CN" sz="2000" b="1" dirty="0">
              <a:solidFill>
                <a:schemeClr val="tx1">
                  <a:lumMod val="50000"/>
                </a:schemeClr>
              </a:solidFill>
              <a:latin typeface="仿宋_GB2312" panose="02010609030101010101" pitchFamily="49" charset="-122"/>
              <a:ea typeface="仿宋_GB2312" panose="02010609030101010101" pitchFamily="49" charset="-122"/>
            </a:endParaRPr>
          </a:p>
        </p:txBody>
      </p:sp>
      <p:sp>
        <p:nvSpPr>
          <p:cNvPr id="6" name="TextBox 5"/>
          <p:cNvSpPr txBox="1"/>
          <p:nvPr/>
        </p:nvSpPr>
        <p:spPr>
          <a:xfrm>
            <a:off x="3008492" y="2143126"/>
            <a:ext cx="729239" cy="584775"/>
          </a:xfrm>
          <a:prstGeom prst="rect">
            <a:avLst/>
          </a:prstGeom>
          <a:noFill/>
        </p:spPr>
        <p:txBody>
          <a:bodyPr wrap="square" rtlCol="0">
            <a:spAutoFit/>
          </a:bodyPr>
          <a:lstStyle/>
          <a:p>
            <a:r>
              <a:rPr lang="en-US" altLang="zh-CN" sz="1600" b="1" dirty="0">
                <a:solidFill>
                  <a:schemeClr val="tx1">
                    <a:lumMod val="50000"/>
                  </a:schemeClr>
                </a:solidFill>
                <a:latin typeface="仿宋_GB2312" panose="02010609030101010101" pitchFamily="49" charset="-122"/>
                <a:ea typeface="仿宋_GB2312" panose="02010609030101010101" pitchFamily="49" charset="-122"/>
              </a:rPr>
              <a:t>Hash</a:t>
            </a:r>
            <a:r>
              <a:rPr lang="zh-CN" altLang="en-US" sz="1600" b="1" dirty="0">
                <a:solidFill>
                  <a:schemeClr val="tx1">
                    <a:lumMod val="50000"/>
                  </a:schemeClr>
                </a:solidFill>
                <a:latin typeface="仿宋_GB2312" panose="02010609030101010101" pitchFamily="49" charset="-122"/>
                <a:ea typeface="仿宋_GB2312" panose="02010609030101010101" pitchFamily="49" charset="-122"/>
              </a:rPr>
              <a:t>函数</a:t>
            </a:r>
            <a:r>
              <a:rPr lang="en-US" altLang="zh-CN" sz="1600" b="1" dirty="0">
                <a:solidFill>
                  <a:schemeClr val="tx1">
                    <a:lumMod val="50000"/>
                  </a:schemeClr>
                </a:solidFill>
                <a:latin typeface="仿宋_GB2312" panose="02010609030101010101" pitchFamily="49" charset="-122"/>
                <a:ea typeface="仿宋_GB2312" panose="02010609030101010101" pitchFamily="49" charset="-122"/>
              </a:rPr>
              <a:t>1</a:t>
            </a:r>
            <a:endParaRPr lang="zh-CN" altLang="en-US" sz="1600" b="1" dirty="0">
              <a:solidFill>
                <a:schemeClr val="tx1">
                  <a:lumMod val="50000"/>
                </a:schemeClr>
              </a:solidFill>
              <a:latin typeface="仿宋_GB2312" panose="02010609030101010101" pitchFamily="49" charset="-122"/>
              <a:ea typeface="仿宋_GB2312" panose="02010609030101010101" pitchFamily="49" charset="-122"/>
            </a:endParaRPr>
          </a:p>
        </p:txBody>
      </p:sp>
      <p:pic>
        <p:nvPicPr>
          <p:cNvPr id="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400" y="2130571"/>
            <a:ext cx="896187" cy="1116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直接箭头连接符 7"/>
          <p:cNvCxnSpPr>
            <a:stCxn id="7" idx="3"/>
          </p:cNvCxnSpPr>
          <p:nvPr/>
        </p:nvCxnSpPr>
        <p:spPr>
          <a:xfrm flipV="1">
            <a:off x="2877587" y="2689064"/>
            <a:ext cx="902325" cy="1"/>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3779912" y="2455471"/>
            <a:ext cx="1512168" cy="369332"/>
          </a:xfrm>
          <a:prstGeom prst="rect">
            <a:avLst/>
          </a:prstGeom>
          <a:noFill/>
          <a:ln w="19050">
            <a:solidFill>
              <a:srgbClr val="FF0000"/>
            </a:solidFill>
          </a:ln>
        </p:spPr>
        <p:txBody>
          <a:bodyPr wrap="square" rtlCol="0">
            <a:spAutoFit/>
          </a:bodyPr>
          <a:lstStyle/>
          <a:p>
            <a:r>
              <a:rPr lang="en-US" altLang="zh-CN" b="1" dirty="0">
                <a:solidFill>
                  <a:schemeClr val="tx1">
                    <a:lumMod val="50000"/>
                  </a:schemeClr>
                </a:solidFill>
                <a:ea typeface="仿宋_GB2312" panose="02010609030101010101" pitchFamily="49" charset="-122"/>
              </a:rPr>
              <a:t>10111000010</a:t>
            </a:r>
            <a:endParaRPr lang="zh-CN" altLang="en-US" b="1" dirty="0">
              <a:solidFill>
                <a:schemeClr val="tx1">
                  <a:lumMod val="50000"/>
                </a:schemeClr>
              </a:solidFill>
              <a:ea typeface="仿宋_GB2312" panose="02010609030101010101" pitchFamily="49" charset="-122"/>
            </a:endParaRPr>
          </a:p>
        </p:txBody>
      </p:sp>
      <p:cxnSp>
        <p:nvCxnSpPr>
          <p:cNvPr id="10" name="直接箭头连接符 9"/>
          <p:cNvCxnSpPr>
            <a:stCxn id="9" idx="3"/>
            <a:endCxn id="11" idx="1"/>
          </p:cNvCxnSpPr>
          <p:nvPr/>
        </p:nvCxnSpPr>
        <p:spPr>
          <a:xfrm flipV="1">
            <a:off x="5292080" y="2633758"/>
            <a:ext cx="1080120" cy="6379"/>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6372200" y="2449092"/>
            <a:ext cx="1800200" cy="369332"/>
          </a:xfrm>
          <a:prstGeom prst="rect">
            <a:avLst/>
          </a:prstGeom>
          <a:noFill/>
          <a:ln w="19050">
            <a:solidFill>
              <a:srgbClr val="FF0000"/>
            </a:solidFill>
          </a:ln>
        </p:spPr>
        <p:txBody>
          <a:bodyPr wrap="square" rtlCol="0">
            <a:spAutoFit/>
          </a:bodyPr>
          <a:lstStyle/>
          <a:p>
            <a:r>
              <a:rPr lang="en-US" altLang="zh-CN" b="1" dirty="0">
                <a:solidFill>
                  <a:schemeClr val="tx1">
                    <a:lumMod val="50000"/>
                  </a:schemeClr>
                </a:solidFill>
                <a:ea typeface="仿宋_GB2312" panose="02010609030101010101" pitchFamily="49" charset="-122"/>
              </a:rPr>
              <a:t>ACDGKLTROI</a:t>
            </a:r>
            <a:endParaRPr lang="zh-CN" altLang="en-US" b="1" dirty="0">
              <a:solidFill>
                <a:schemeClr val="tx1">
                  <a:lumMod val="50000"/>
                </a:schemeClr>
              </a:solidFill>
              <a:ea typeface="仿宋_GB2312" panose="02010609030101010101" pitchFamily="49" charset="-122"/>
            </a:endParaRPr>
          </a:p>
        </p:txBody>
      </p:sp>
      <p:pic>
        <p:nvPicPr>
          <p:cNvPr id="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3707" y="3884883"/>
            <a:ext cx="896187" cy="1116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4805047" y="4258711"/>
            <a:ext cx="1800200" cy="369332"/>
          </a:xfrm>
          <a:prstGeom prst="rect">
            <a:avLst/>
          </a:prstGeom>
          <a:noFill/>
          <a:ln w="19050">
            <a:solidFill>
              <a:srgbClr val="FF0000"/>
            </a:solidFill>
          </a:ln>
        </p:spPr>
        <p:txBody>
          <a:bodyPr wrap="square" rtlCol="0">
            <a:spAutoFit/>
          </a:bodyPr>
          <a:lstStyle/>
          <a:p>
            <a:r>
              <a:rPr lang="en-US" altLang="zh-CN" b="1" dirty="0">
                <a:solidFill>
                  <a:schemeClr val="tx1">
                    <a:lumMod val="50000"/>
                  </a:schemeClr>
                </a:solidFill>
                <a:ea typeface="仿宋_GB2312" panose="02010609030101010101" pitchFamily="49" charset="-122"/>
              </a:rPr>
              <a:t>ACDGKLTROI</a:t>
            </a:r>
            <a:endParaRPr lang="zh-CN" altLang="en-US" b="1" dirty="0">
              <a:solidFill>
                <a:schemeClr val="tx1">
                  <a:lumMod val="50000"/>
                </a:schemeClr>
              </a:solidFill>
              <a:ea typeface="仿宋_GB2312" panose="02010609030101010101" pitchFamily="49" charset="-122"/>
            </a:endParaRPr>
          </a:p>
        </p:txBody>
      </p:sp>
      <p:sp>
        <p:nvSpPr>
          <p:cNvPr id="14" name="矩形 13"/>
          <p:cNvSpPr/>
          <p:nvPr/>
        </p:nvSpPr>
        <p:spPr>
          <a:xfrm>
            <a:off x="3332529" y="3786756"/>
            <a:ext cx="3471719" cy="1296144"/>
          </a:xfrm>
          <a:prstGeom prst="rect">
            <a:avLst/>
          </a:prstGeom>
          <a:noFill/>
          <a:ln w="25400">
            <a:solidFill>
              <a:srgbClr val="FF000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箭头连接符 14"/>
          <p:cNvCxnSpPr/>
          <p:nvPr/>
        </p:nvCxnSpPr>
        <p:spPr>
          <a:xfrm>
            <a:off x="2411741" y="3247560"/>
            <a:ext cx="1244824" cy="827227"/>
          </a:xfrm>
          <a:prstGeom prst="straightConnector1">
            <a:avLst/>
          </a:prstGeom>
          <a:ln w="2540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6" name="TextBox 15"/>
          <p:cNvSpPr txBox="1"/>
          <p:nvPr/>
        </p:nvSpPr>
        <p:spPr>
          <a:xfrm>
            <a:off x="1472348" y="5703969"/>
            <a:ext cx="1512168" cy="369332"/>
          </a:xfrm>
          <a:prstGeom prst="rect">
            <a:avLst/>
          </a:prstGeom>
          <a:noFill/>
          <a:ln w="19050">
            <a:solidFill>
              <a:srgbClr val="FF0000"/>
            </a:solidFill>
          </a:ln>
        </p:spPr>
        <p:txBody>
          <a:bodyPr wrap="square" rtlCol="0">
            <a:spAutoFit/>
          </a:bodyPr>
          <a:lstStyle/>
          <a:p>
            <a:r>
              <a:rPr lang="en-US" altLang="zh-CN" b="1" dirty="0">
                <a:solidFill>
                  <a:schemeClr val="tx1">
                    <a:lumMod val="50000"/>
                  </a:schemeClr>
                </a:solidFill>
                <a:ea typeface="仿宋_GB2312" panose="02010609030101010101" pitchFamily="49" charset="-122"/>
              </a:rPr>
              <a:t>10111000010</a:t>
            </a:r>
            <a:endParaRPr lang="zh-CN" altLang="en-US" b="1" dirty="0">
              <a:solidFill>
                <a:schemeClr val="tx1">
                  <a:lumMod val="50000"/>
                </a:schemeClr>
              </a:solidFill>
              <a:ea typeface="仿宋_GB2312" panose="02010609030101010101" pitchFamily="49" charset="-122"/>
            </a:endParaRPr>
          </a:p>
        </p:txBody>
      </p:sp>
      <p:sp>
        <p:nvSpPr>
          <p:cNvPr id="17" name="TextBox 16"/>
          <p:cNvSpPr txBox="1"/>
          <p:nvPr/>
        </p:nvSpPr>
        <p:spPr>
          <a:xfrm>
            <a:off x="4860032" y="5721679"/>
            <a:ext cx="1512168" cy="369332"/>
          </a:xfrm>
          <a:prstGeom prst="rect">
            <a:avLst/>
          </a:prstGeom>
          <a:noFill/>
          <a:ln w="19050">
            <a:solidFill>
              <a:srgbClr val="FF0000"/>
            </a:solidFill>
          </a:ln>
        </p:spPr>
        <p:txBody>
          <a:bodyPr wrap="square" rtlCol="0">
            <a:spAutoFit/>
          </a:bodyPr>
          <a:lstStyle/>
          <a:p>
            <a:r>
              <a:rPr lang="en-US" altLang="zh-CN" b="1" dirty="0">
                <a:solidFill>
                  <a:schemeClr val="tx1">
                    <a:lumMod val="50000"/>
                  </a:schemeClr>
                </a:solidFill>
                <a:ea typeface="仿宋_GB2312" panose="02010609030101010101" pitchFamily="49" charset="-122"/>
              </a:rPr>
              <a:t>10111000010</a:t>
            </a:r>
            <a:endParaRPr lang="zh-CN" altLang="en-US" b="1" dirty="0">
              <a:solidFill>
                <a:schemeClr val="tx1">
                  <a:lumMod val="50000"/>
                </a:schemeClr>
              </a:solidFill>
              <a:ea typeface="仿宋_GB2312" panose="02010609030101010101" pitchFamily="49" charset="-122"/>
            </a:endParaRPr>
          </a:p>
        </p:txBody>
      </p:sp>
      <p:cxnSp>
        <p:nvCxnSpPr>
          <p:cNvPr id="18" name="直接箭头连接符 17"/>
          <p:cNvCxnSpPr>
            <a:endCxn id="16" idx="0"/>
          </p:cNvCxnSpPr>
          <p:nvPr/>
        </p:nvCxnSpPr>
        <p:spPr>
          <a:xfrm flipH="1">
            <a:off x="2228432" y="4817065"/>
            <a:ext cx="1404156" cy="886904"/>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a:endCxn id="17" idx="0"/>
          </p:cNvCxnSpPr>
          <p:nvPr/>
        </p:nvCxnSpPr>
        <p:spPr>
          <a:xfrm>
            <a:off x="5616116" y="4641334"/>
            <a:ext cx="0" cy="1080345"/>
          </a:xfrm>
          <a:prstGeom prst="straightConnector1">
            <a:avLst/>
          </a:prstGeom>
          <a:ln w="254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5220072" y="2130571"/>
            <a:ext cx="991090" cy="523220"/>
          </a:xfrm>
          <a:prstGeom prst="rect">
            <a:avLst/>
          </a:prstGeom>
          <a:noFill/>
        </p:spPr>
        <p:txBody>
          <a:bodyPr wrap="square" rtlCol="0">
            <a:spAutoFit/>
          </a:bodyPr>
          <a:lstStyle/>
          <a:p>
            <a:r>
              <a:rPr lang="zh-CN" altLang="en-US" sz="1400" b="1" dirty="0">
                <a:solidFill>
                  <a:srgbClr val="FF0000"/>
                </a:solidFill>
                <a:latin typeface="宋体" pitchFamily="2" charset="-122"/>
                <a:ea typeface="宋体" pitchFamily="2" charset="-122"/>
              </a:rPr>
              <a:t>用发送方私钥加密</a:t>
            </a:r>
          </a:p>
        </p:txBody>
      </p:sp>
      <p:sp>
        <p:nvSpPr>
          <p:cNvPr id="21" name="TextBox 20"/>
          <p:cNvSpPr txBox="1"/>
          <p:nvPr/>
        </p:nvSpPr>
        <p:spPr>
          <a:xfrm>
            <a:off x="4716016" y="5078140"/>
            <a:ext cx="991090" cy="523220"/>
          </a:xfrm>
          <a:prstGeom prst="rect">
            <a:avLst/>
          </a:prstGeom>
          <a:noFill/>
        </p:spPr>
        <p:txBody>
          <a:bodyPr wrap="square" rtlCol="0">
            <a:spAutoFit/>
          </a:bodyPr>
          <a:lstStyle/>
          <a:p>
            <a:r>
              <a:rPr lang="zh-CN" altLang="en-US" sz="1400" b="1" dirty="0">
                <a:solidFill>
                  <a:srgbClr val="FF0000"/>
                </a:solidFill>
                <a:latin typeface="宋体" pitchFamily="2" charset="-122"/>
                <a:ea typeface="宋体" pitchFamily="2" charset="-122"/>
              </a:rPr>
              <a:t>用发送方公钥解密</a:t>
            </a:r>
          </a:p>
        </p:txBody>
      </p:sp>
      <p:sp>
        <p:nvSpPr>
          <p:cNvPr id="22" name="矩形 21"/>
          <p:cNvSpPr/>
          <p:nvPr/>
        </p:nvSpPr>
        <p:spPr>
          <a:xfrm>
            <a:off x="3705756" y="5370931"/>
            <a:ext cx="792088" cy="923330"/>
          </a:xfrm>
          <a:prstGeom prst="rect">
            <a:avLst/>
          </a:prstGeom>
        </p:spPr>
        <p:txBody>
          <a:bodyPr wrap="square">
            <a:spAutoFit/>
          </a:bodyPr>
          <a:lstStyle/>
          <a:p>
            <a:r>
              <a:rPr lang="en-US" altLang="zh-CN" sz="5400" b="1" dirty="0">
                <a:latin typeface="宋体"/>
                <a:ea typeface="宋体"/>
                <a:cs typeface="Times New Roman" pitchFamily="18" charset="0"/>
              </a:rPr>
              <a:t>=</a:t>
            </a:r>
            <a:endParaRPr lang="zh-CN" altLang="en-US" sz="5400" b="1" dirty="0">
              <a:latin typeface="Times New Roman" pitchFamily="18" charset="0"/>
              <a:cs typeface="Times New Roman" pitchFamily="18" charset="0"/>
            </a:endParaRPr>
          </a:p>
        </p:txBody>
      </p:sp>
      <p:sp>
        <p:nvSpPr>
          <p:cNvPr id="23" name="矩形 22"/>
          <p:cNvSpPr/>
          <p:nvPr/>
        </p:nvSpPr>
        <p:spPr>
          <a:xfrm>
            <a:off x="3737732" y="5226915"/>
            <a:ext cx="792088" cy="646331"/>
          </a:xfrm>
          <a:prstGeom prst="rect">
            <a:avLst/>
          </a:prstGeom>
        </p:spPr>
        <p:txBody>
          <a:bodyPr wrap="square">
            <a:spAutoFit/>
          </a:bodyPr>
          <a:lstStyle/>
          <a:p>
            <a:r>
              <a:rPr lang="en-US" altLang="zh-CN" sz="3600" b="1" dirty="0">
                <a:latin typeface="宋体"/>
                <a:ea typeface="宋体"/>
                <a:cs typeface="Times New Roman" pitchFamily="18" charset="0"/>
              </a:rPr>
              <a:t>?</a:t>
            </a:r>
            <a:endParaRPr lang="zh-CN" altLang="en-US" sz="3600" b="1" dirty="0">
              <a:latin typeface="Times New Roman" pitchFamily="18" charset="0"/>
              <a:cs typeface="Times New Roman" pitchFamily="18" charset="0"/>
            </a:endParaRPr>
          </a:p>
        </p:txBody>
      </p:sp>
      <p:cxnSp>
        <p:nvCxnSpPr>
          <p:cNvPr id="24" name="直接箭头连接符 23"/>
          <p:cNvCxnSpPr/>
          <p:nvPr/>
        </p:nvCxnSpPr>
        <p:spPr>
          <a:xfrm flipH="1">
            <a:off x="6372200" y="2818424"/>
            <a:ext cx="1177788" cy="1440287"/>
          </a:xfrm>
          <a:prstGeom prst="straightConnector1">
            <a:avLst/>
          </a:prstGeom>
          <a:ln w="25400">
            <a:solidFill>
              <a:schemeClr val="tx1"/>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2051720" y="4798239"/>
            <a:ext cx="792088" cy="584775"/>
          </a:xfrm>
          <a:prstGeom prst="rect">
            <a:avLst/>
          </a:prstGeom>
          <a:noFill/>
        </p:spPr>
        <p:txBody>
          <a:bodyPr wrap="square" rtlCol="0">
            <a:spAutoFit/>
          </a:bodyPr>
          <a:lstStyle/>
          <a:p>
            <a:r>
              <a:rPr lang="en-US" altLang="zh-CN" sz="1600" b="1" dirty="0">
                <a:solidFill>
                  <a:schemeClr val="tx1">
                    <a:lumMod val="50000"/>
                  </a:schemeClr>
                </a:solidFill>
                <a:latin typeface="仿宋_GB2312" panose="02010609030101010101" pitchFamily="49" charset="-122"/>
                <a:ea typeface="仿宋_GB2312" panose="02010609030101010101" pitchFamily="49" charset="-122"/>
              </a:rPr>
              <a:t>Hash</a:t>
            </a:r>
            <a:r>
              <a:rPr lang="zh-CN" altLang="en-US" sz="1600" b="1" dirty="0">
                <a:solidFill>
                  <a:schemeClr val="tx1">
                    <a:lumMod val="50000"/>
                  </a:schemeClr>
                </a:solidFill>
                <a:latin typeface="仿宋_GB2312" panose="02010609030101010101" pitchFamily="49" charset="-122"/>
                <a:ea typeface="仿宋_GB2312" panose="02010609030101010101" pitchFamily="49" charset="-122"/>
              </a:rPr>
              <a:t>函数</a:t>
            </a:r>
            <a:r>
              <a:rPr lang="en-US" altLang="zh-CN" sz="1600" b="1" dirty="0">
                <a:solidFill>
                  <a:schemeClr val="tx1">
                    <a:lumMod val="50000"/>
                  </a:schemeClr>
                </a:solidFill>
                <a:latin typeface="仿宋_GB2312" panose="02010609030101010101" pitchFamily="49" charset="-122"/>
                <a:ea typeface="仿宋_GB2312" panose="02010609030101010101" pitchFamily="49" charset="-122"/>
              </a:rPr>
              <a:t>1</a:t>
            </a:r>
            <a:endParaRPr lang="zh-CN" altLang="en-US" sz="1600" b="1" dirty="0">
              <a:solidFill>
                <a:schemeClr val="tx1">
                  <a:lumMod val="50000"/>
                </a:schemeClr>
              </a:solidFill>
              <a:latin typeface="仿宋_GB2312" panose="02010609030101010101" pitchFamily="49" charset="-122"/>
              <a:ea typeface="仿宋_GB2312" panose="02010609030101010101" pitchFamily="49" charset="-122"/>
            </a:endParaRPr>
          </a:p>
        </p:txBody>
      </p:sp>
      <p:pic>
        <p:nvPicPr>
          <p:cNvPr id="2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84502" y="5130136"/>
            <a:ext cx="295275" cy="409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5025" y="2146538"/>
            <a:ext cx="257175" cy="419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8" name="直接连接符 27"/>
          <p:cNvCxnSpPr/>
          <p:nvPr/>
        </p:nvCxnSpPr>
        <p:spPr>
          <a:xfrm>
            <a:off x="6804248" y="4434828"/>
            <a:ext cx="1872208" cy="0"/>
          </a:xfrm>
          <a:prstGeom prst="line">
            <a:avLst/>
          </a:prstGeom>
          <a:ln w="25400">
            <a:solidFill>
              <a:schemeClr val="tx1"/>
            </a:solidFill>
            <a:prstDash val="dashDot"/>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27240" y="4478650"/>
            <a:ext cx="1252472" cy="707886"/>
          </a:xfrm>
          <a:prstGeom prst="rect">
            <a:avLst/>
          </a:prstGeom>
          <a:noFill/>
        </p:spPr>
        <p:txBody>
          <a:bodyPr wrap="square" rtlCol="0">
            <a:spAutoFit/>
          </a:bodyPr>
          <a:lstStyle/>
          <a:p>
            <a:r>
              <a:rPr lang="zh-CN" altLang="en-US" sz="2000" b="1" dirty="0">
                <a:solidFill>
                  <a:schemeClr val="tx1">
                    <a:lumMod val="50000"/>
                  </a:schemeClr>
                </a:solidFill>
                <a:latin typeface="仿宋_GB2312" panose="02010609030101010101" pitchFamily="49" charset="-122"/>
                <a:ea typeface="仿宋_GB2312" panose="02010609030101010101" pitchFamily="49" charset="-122"/>
              </a:rPr>
              <a:t>接收方验证签名</a:t>
            </a:r>
          </a:p>
        </p:txBody>
      </p:sp>
      <p:sp>
        <p:nvSpPr>
          <p:cNvPr id="31" name="矩形 30"/>
          <p:cNvSpPr/>
          <p:nvPr/>
        </p:nvSpPr>
        <p:spPr>
          <a:xfrm>
            <a:off x="2051720" y="6125234"/>
            <a:ext cx="792088" cy="400110"/>
          </a:xfrm>
          <a:prstGeom prst="rect">
            <a:avLst/>
          </a:prstGeom>
        </p:spPr>
        <p:txBody>
          <a:bodyPr wrap="square">
            <a:spAutoFit/>
          </a:bodyPr>
          <a:lstStyle/>
          <a:p>
            <a:r>
              <a:rPr lang="en-US" altLang="zh-CN" sz="2000" b="1" dirty="0">
                <a:latin typeface="Times New Roman" pitchFamily="18" charset="0"/>
                <a:cs typeface="Times New Roman" pitchFamily="18" charset="0"/>
              </a:rPr>
              <a:t>D</a:t>
            </a:r>
            <a:endParaRPr lang="zh-CN" altLang="en-US" sz="2000" b="1" dirty="0">
              <a:latin typeface="Times New Roman" pitchFamily="18" charset="0"/>
              <a:cs typeface="Times New Roman" pitchFamily="18" charset="0"/>
            </a:endParaRPr>
          </a:p>
        </p:txBody>
      </p:sp>
      <p:sp>
        <p:nvSpPr>
          <p:cNvPr id="32" name="矩形 31"/>
          <p:cNvSpPr/>
          <p:nvPr/>
        </p:nvSpPr>
        <p:spPr>
          <a:xfrm>
            <a:off x="5311062" y="6125234"/>
            <a:ext cx="792088" cy="400110"/>
          </a:xfrm>
          <a:prstGeom prst="rect">
            <a:avLst/>
          </a:prstGeom>
        </p:spPr>
        <p:txBody>
          <a:bodyPr wrap="square">
            <a:spAutoFit/>
          </a:bodyPr>
          <a:lstStyle/>
          <a:p>
            <a:r>
              <a:rPr lang="en-US" altLang="zh-CN" sz="2000" b="1" dirty="0">
                <a:latin typeface="Times New Roman" pitchFamily="18" charset="0"/>
                <a:cs typeface="Times New Roman" pitchFamily="18" charset="0"/>
              </a:rPr>
              <a:t>D’</a:t>
            </a:r>
            <a:endParaRPr lang="zh-CN" altLang="en-US" sz="2000" b="1" dirty="0">
              <a:latin typeface="Times New Roman" pitchFamily="18" charset="0"/>
              <a:cs typeface="Times New Roman" pitchFamily="18" charset="0"/>
            </a:endParaRPr>
          </a:p>
        </p:txBody>
      </p:sp>
      <p:sp>
        <p:nvSpPr>
          <p:cNvPr id="33" name="TextBox 32"/>
          <p:cNvSpPr txBox="1"/>
          <p:nvPr/>
        </p:nvSpPr>
        <p:spPr>
          <a:xfrm>
            <a:off x="3970551" y="2858295"/>
            <a:ext cx="1054586" cy="338554"/>
          </a:xfrm>
          <a:prstGeom prst="rect">
            <a:avLst/>
          </a:prstGeom>
          <a:noFill/>
        </p:spPr>
        <p:txBody>
          <a:bodyPr wrap="square" rtlCol="0">
            <a:spAutoFit/>
          </a:bodyPr>
          <a:lstStyle/>
          <a:p>
            <a:r>
              <a:rPr lang="zh-CN" altLang="en-US" sz="1600" b="1" dirty="0">
                <a:solidFill>
                  <a:schemeClr val="tx1">
                    <a:lumMod val="50000"/>
                  </a:schemeClr>
                </a:solidFill>
                <a:latin typeface="仿宋_GB2312" panose="02010609030101010101" pitchFamily="49" charset="-122"/>
                <a:ea typeface="仿宋_GB2312" panose="02010609030101010101" pitchFamily="49" charset="-122"/>
              </a:rPr>
              <a:t>数字摘要</a:t>
            </a:r>
          </a:p>
        </p:txBody>
      </p:sp>
      <p:sp>
        <p:nvSpPr>
          <p:cNvPr id="34" name="TextBox 33"/>
          <p:cNvSpPr txBox="1"/>
          <p:nvPr/>
        </p:nvSpPr>
        <p:spPr>
          <a:xfrm>
            <a:off x="249657" y="3703637"/>
            <a:ext cx="649935" cy="307777"/>
          </a:xfrm>
          <a:prstGeom prst="rect">
            <a:avLst/>
          </a:prstGeom>
          <a:noFill/>
        </p:spPr>
        <p:txBody>
          <a:bodyPr wrap="square" rtlCol="0">
            <a:spAutoFit/>
          </a:bodyPr>
          <a:lstStyle/>
          <a:p>
            <a:r>
              <a:rPr lang="zh-CN" altLang="en-US" sz="1400" b="1" dirty="0">
                <a:solidFill>
                  <a:srgbClr val="FF0000"/>
                </a:solidFill>
                <a:latin typeface="宋体" pitchFamily="2" charset="-122"/>
                <a:ea typeface="宋体" pitchFamily="2" charset="-122"/>
              </a:rPr>
              <a:t>小王</a:t>
            </a:r>
          </a:p>
        </p:txBody>
      </p:sp>
      <p:sp>
        <p:nvSpPr>
          <p:cNvPr id="35" name="TextBox 34"/>
          <p:cNvSpPr txBox="1"/>
          <p:nvPr/>
        </p:nvSpPr>
        <p:spPr>
          <a:xfrm>
            <a:off x="182599" y="4524816"/>
            <a:ext cx="649935" cy="523220"/>
          </a:xfrm>
          <a:prstGeom prst="rect">
            <a:avLst/>
          </a:prstGeom>
          <a:noFill/>
        </p:spPr>
        <p:txBody>
          <a:bodyPr wrap="square" rtlCol="0">
            <a:spAutoFit/>
          </a:bodyPr>
          <a:lstStyle/>
          <a:p>
            <a:r>
              <a:rPr lang="zh-CN" altLang="en-US" sz="1400" b="1" dirty="0">
                <a:solidFill>
                  <a:srgbClr val="FF0000"/>
                </a:solidFill>
                <a:latin typeface="宋体" pitchFamily="2" charset="-122"/>
                <a:ea typeface="宋体" pitchFamily="2" charset="-122"/>
              </a:rPr>
              <a:t>京东商城</a:t>
            </a:r>
          </a:p>
        </p:txBody>
      </p:sp>
      <p:sp>
        <p:nvSpPr>
          <p:cNvPr id="36" name="TextBox 35"/>
          <p:cNvSpPr txBox="1"/>
          <p:nvPr/>
        </p:nvSpPr>
        <p:spPr>
          <a:xfrm>
            <a:off x="6685766" y="2858295"/>
            <a:ext cx="1054586" cy="338554"/>
          </a:xfrm>
          <a:prstGeom prst="rect">
            <a:avLst/>
          </a:prstGeom>
          <a:noFill/>
        </p:spPr>
        <p:txBody>
          <a:bodyPr wrap="square" rtlCol="0">
            <a:spAutoFit/>
          </a:bodyPr>
          <a:lstStyle/>
          <a:p>
            <a:r>
              <a:rPr lang="zh-CN" altLang="en-US" sz="1600" b="1" dirty="0">
                <a:solidFill>
                  <a:schemeClr val="tx1">
                    <a:lumMod val="50000"/>
                  </a:schemeClr>
                </a:solidFill>
                <a:latin typeface="仿宋_GB2312" panose="02010609030101010101" pitchFamily="49" charset="-122"/>
                <a:ea typeface="仿宋_GB2312" panose="02010609030101010101" pitchFamily="49" charset="-122"/>
              </a:rPr>
              <a:t>数字签名</a:t>
            </a:r>
          </a:p>
        </p:txBody>
      </p:sp>
      <p:sp>
        <p:nvSpPr>
          <p:cNvPr id="37" name="线形标注 1 36"/>
          <p:cNvSpPr/>
          <p:nvPr/>
        </p:nvSpPr>
        <p:spPr>
          <a:xfrm>
            <a:off x="6620303" y="4898997"/>
            <a:ext cx="1760575" cy="462278"/>
          </a:xfrm>
          <a:prstGeom prst="borderCallout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latin typeface="黑体" pitchFamily="49" charset="-122"/>
                <a:ea typeface="黑体" pitchFamily="49" charset="-122"/>
              </a:rPr>
              <a:t>不可否认性</a:t>
            </a:r>
          </a:p>
        </p:txBody>
      </p:sp>
      <p:sp>
        <p:nvSpPr>
          <p:cNvPr id="38" name="TextBox 37"/>
          <p:cNvSpPr txBox="1"/>
          <p:nvPr/>
        </p:nvSpPr>
        <p:spPr>
          <a:xfrm>
            <a:off x="3089431" y="6091011"/>
            <a:ext cx="1681863" cy="369332"/>
          </a:xfrm>
          <a:prstGeom prst="rect">
            <a:avLst/>
          </a:prstGeom>
          <a:solidFill>
            <a:srgbClr val="00B0F0"/>
          </a:solidFill>
        </p:spPr>
        <p:txBody>
          <a:bodyPr wrap="square" rtlCol="0">
            <a:spAutoFit/>
          </a:bodyPr>
          <a:lstStyle/>
          <a:p>
            <a:pPr algn="ctr"/>
            <a:r>
              <a:rPr lang="zh-CN" altLang="en-US" b="1" dirty="0">
                <a:solidFill>
                  <a:schemeClr val="lt1"/>
                </a:solidFill>
                <a:latin typeface="黑体" pitchFamily="49" charset="-122"/>
                <a:ea typeface="黑体" pitchFamily="49" charset="-122"/>
              </a:rPr>
              <a:t>完整性</a:t>
            </a:r>
          </a:p>
        </p:txBody>
      </p:sp>
    </p:spTree>
    <p:extLst>
      <p:ext uri="{BB962C8B-B14F-4D97-AF65-F5344CB8AC3E}">
        <p14:creationId xmlns:p14="http://schemas.microsoft.com/office/powerpoint/2010/main" val="17531174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1"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30"/>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28"/>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1000"/>
                                        <p:tgtEl>
                                          <p:spTgt spid="6"/>
                                        </p:tgtEl>
                                      </p:cBhvr>
                                    </p:animEffect>
                                    <p:anim calcmode="lin" valueType="num">
                                      <p:cBhvr>
                                        <p:cTn id="30" dur="1000" fill="hold"/>
                                        <p:tgtEl>
                                          <p:spTgt spid="6"/>
                                        </p:tgtEl>
                                        <p:attrNameLst>
                                          <p:attrName>ppt_x</p:attrName>
                                        </p:attrNameLst>
                                      </p:cBhvr>
                                      <p:tavLst>
                                        <p:tav tm="0">
                                          <p:val>
                                            <p:strVal val="#ppt_x"/>
                                          </p:val>
                                        </p:tav>
                                        <p:tav tm="100000">
                                          <p:val>
                                            <p:strVal val="#ppt_x"/>
                                          </p:val>
                                        </p:tav>
                                      </p:tavLst>
                                    </p:anim>
                                    <p:anim calcmode="lin" valueType="num">
                                      <p:cBhvr>
                                        <p:cTn id="31" dur="1000" fill="hold"/>
                                        <p:tgtEl>
                                          <p:spTgt spid="6"/>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1000"/>
                                        <p:tgtEl>
                                          <p:spTgt spid="33"/>
                                        </p:tgtEl>
                                      </p:cBhvr>
                                    </p:animEffect>
                                    <p:anim calcmode="lin" valueType="num">
                                      <p:cBhvr>
                                        <p:cTn id="45" dur="1000" fill="hold"/>
                                        <p:tgtEl>
                                          <p:spTgt spid="33"/>
                                        </p:tgtEl>
                                        <p:attrNameLst>
                                          <p:attrName>ppt_x</p:attrName>
                                        </p:attrNameLst>
                                      </p:cBhvr>
                                      <p:tavLst>
                                        <p:tav tm="0">
                                          <p:val>
                                            <p:strVal val="#ppt_x"/>
                                          </p:val>
                                        </p:tav>
                                        <p:tav tm="100000">
                                          <p:val>
                                            <p:strVal val="#ppt_x"/>
                                          </p:val>
                                        </p:tav>
                                      </p:tavLst>
                                    </p:anim>
                                    <p:anim calcmode="lin" valueType="num">
                                      <p:cBhvr>
                                        <p:cTn id="46"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7" presetClass="entr" presetSubtype="0" fill="hold" nodeType="click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1000"/>
                                        <p:tgtEl>
                                          <p:spTgt spid="27"/>
                                        </p:tgtEl>
                                      </p:cBhvr>
                                    </p:animEffect>
                                    <p:anim calcmode="lin" valueType="num">
                                      <p:cBhvr>
                                        <p:cTn id="52" dur="1000" fill="hold"/>
                                        <p:tgtEl>
                                          <p:spTgt spid="27"/>
                                        </p:tgtEl>
                                        <p:attrNameLst>
                                          <p:attrName>ppt_x</p:attrName>
                                        </p:attrNameLst>
                                      </p:cBhvr>
                                      <p:tavLst>
                                        <p:tav tm="0">
                                          <p:val>
                                            <p:strVal val="#ppt_x"/>
                                          </p:val>
                                        </p:tav>
                                        <p:tav tm="100000">
                                          <p:val>
                                            <p:strVal val="#ppt_x"/>
                                          </p:val>
                                        </p:tav>
                                      </p:tavLst>
                                    </p:anim>
                                    <p:anim calcmode="lin" valueType="num">
                                      <p:cBhvr>
                                        <p:cTn id="53" dur="1000" fill="hold"/>
                                        <p:tgtEl>
                                          <p:spTgt spid="27"/>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20"/>
                                        </p:tgtEl>
                                        <p:attrNameLst>
                                          <p:attrName>style.visibility</p:attrName>
                                        </p:attrNameLst>
                                      </p:cBhvr>
                                      <p:to>
                                        <p:strVal val="visible"/>
                                      </p:to>
                                    </p:set>
                                    <p:animEffect transition="in" filter="fade">
                                      <p:cBhvr>
                                        <p:cTn id="56" dur="1000"/>
                                        <p:tgtEl>
                                          <p:spTgt spid="20"/>
                                        </p:tgtEl>
                                      </p:cBhvr>
                                    </p:animEffect>
                                    <p:anim calcmode="lin" valueType="num">
                                      <p:cBhvr>
                                        <p:cTn id="57" dur="1000" fill="hold"/>
                                        <p:tgtEl>
                                          <p:spTgt spid="20"/>
                                        </p:tgtEl>
                                        <p:attrNameLst>
                                          <p:attrName>ppt_x</p:attrName>
                                        </p:attrNameLst>
                                      </p:cBhvr>
                                      <p:tavLst>
                                        <p:tav tm="0">
                                          <p:val>
                                            <p:strVal val="#ppt_x"/>
                                          </p:val>
                                        </p:tav>
                                        <p:tav tm="100000">
                                          <p:val>
                                            <p:strVal val="#ppt_x"/>
                                          </p:val>
                                        </p:tav>
                                      </p:tavLst>
                                    </p:anim>
                                    <p:anim calcmode="lin" valueType="num">
                                      <p:cBhvr>
                                        <p:cTn id="58" dur="1000" fill="hold"/>
                                        <p:tgtEl>
                                          <p:spTgt spid="20"/>
                                        </p:tgtEl>
                                        <p:attrNameLst>
                                          <p:attrName>ppt_y</p:attrName>
                                        </p:attrNameLst>
                                      </p:cBhvr>
                                      <p:tavLst>
                                        <p:tav tm="0">
                                          <p:val>
                                            <p:strVal val="#ppt_y-.1"/>
                                          </p:val>
                                        </p:tav>
                                        <p:tav tm="100000">
                                          <p:val>
                                            <p:strVal val="#ppt_y"/>
                                          </p:val>
                                        </p:tav>
                                      </p:tavLst>
                                    </p:anim>
                                  </p:childTnLst>
                                </p:cTn>
                              </p:par>
                              <p:par>
                                <p:cTn id="59" presetID="47" presetClass="entr" presetSubtype="0" fill="hold" nodeType="with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fade">
                                      <p:cBhvr>
                                        <p:cTn id="61" dur="1000"/>
                                        <p:tgtEl>
                                          <p:spTgt spid="10"/>
                                        </p:tgtEl>
                                      </p:cBhvr>
                                    </p:animEffect>
                                    <p:anim calcmode="lin" valueType="num">
                                      <p:cBhvr>
                                        <p:cTn id="62" dur="1000" fill="hold"/>
                                        <p:tgtEl>
                                          <p:spTgt spid="10"/>
                                        </p:tgtEl>
                                        <p:attrNameLst>
                                          <p:attrName>ppt_x</p:attrName>
                                        </p:attrNameLst>
                                      </p:cBhvr>
                                      <p:tavLst>
                                        <p:tav tm="0">
                                          <p:val>
                                            <p:strVal val="#ppt_x"/>
                                          </p:val>
                                        </p:tav>
                                        <p:tav tm="100000">
                                          <p:val>
                                            <p:strVal val="#ppt_x"/>
                                          </p:val>
                                        </p:tav>
                                      </p:tavLst>
                                    </p:anim>
                                    <p:anim calcmode="lin" valueType="num">
                                      <p:cBhvr>
                                        <p:cTn id="63" dur="1000" fill="hold"/>
                                        <p:tgtEl>
                                          <p:spTgt spid="10"/>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11"/>
                                        </p:tgtEl>
                                        <p:attrNameLst>
                                          <p:attrName>style.visibility</p:attrName>
                                        </p:attrNameLst>
                                      </p:cBhvr>
                                      <p:to>
                                        <p:strVal val="visible"/>
                                      </p:to>
                                    </p:set>
                                    <p:animEffect transition="in" filter="fade">
                                      <p:cBhvr>
                                        <p:cTn id="66" dur="1000"/>
                                        <p:tgtEl>
                                          <p:spTgt spid="11"/>
                                        </p:tgtEl>
                                      </p:cBhvr>
                                    </p:animEffect>
                                    <p:anim calcmode="lin" valueType="num">
                                      <p:cBhvr>
                                        <p:cTn id="67" dur="1000" fill="hold"/>
                                        <p:tgtEl>
                                          <p:spTgt spid="11"/>
                                        </p:tgtEl>
                                        <p:attrNameLst>
                                          <p:attrName>ppt_x</p:attrName>
                                        </p:attrNameLst>
                                      </p:cBhvr>
                                      <p:tavLst>
                                        <p:tav tm="0">
                                          <p:val>
                                            <p:strVal val="#ppt_x"/>
                                          </p:val>
                                        </p:tav>
                                        <p:tav tm="100000">
                                          <p:val>
                                            <p:strVal val="#ppt_x"/>
                                          </p:val>
                                        </p:tav>
                                      </p:tavLst>
                                    </p:anim>
                                    <p:anim calcmode="lin" valueType="num">
                                      <p:cBhvr>
                                        <p:cTn id="68" dur="1000" fill="hold"/>
                                        <p:tgtEl>
                                          <p:spTgt spid="11"/>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36"/>
                                        </p:tgtEl>
                                        <p:attrNameLst>
                                          <p:attrName>style.visibility</p:attrName>
                                        </p:attrNameLst>
                                      </p:cBhvr>
                                      <p:to>
                                        <p:strVal val="visible"/>
                                      </p:to>
                                    </p:set>
                                    <p:animEffect transition="in" filter="fade">
                                      <p:cBhvr>
                                        <p:cTn id="71" dur="1000"/>
                                        <p:tgtEl>
                                          <p:spTgt spid="36"/>
                                        </p:tgtEl>
                                      </p:cBhvr>
                                    </p:animEffect>
                                    <p:anim calcmode="lin" valueType="num">
                                      <p:cBhvr>
                                        <p:cTn id="72" dur="1000" fill="hold"/>
                                        <p:tgtEl>
                                          <p:spTgt spid="36"/>
                                        </p:tgtEl>
                                        <p:attrNameLst>
                                          <p:attrName>ppt_x</p:attrName>
                                        </p:attrNameLst>
                                      </p:cBhvr>
                                      <p:tavLst>
                                        <p:tav tm="0">
                                          <p:val>
                                            <p:strVal val="#ppt_x"/>
                                          </p:val>
                                        </p:tav>
                                        <p:tav tm="100000">
                                          <p:val>
                                            <p:strVal val="#ppt_x"/>
                                          </p:val>
                                        </p:tav>
                                      </p:tavLst>
                                    </p:anim>
                                    <p:anim calcmode="lin" valueType="num">
                                      <p:cBhvr>
                                        <p:cTn id="73"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16" presetClass="entr" presetSubtype="21" fill="hold" nodeType="click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barn(inVertical)">
                                      <p:cBhvr>
                                        <p:cTn id="78" dur="500"/>
                                        <p:tgtEl>
                                          <p:spTgt spid="15"/>
                                        </p:tgtEl>
                                      </p:cBhvr>
                                    </p:animEffect>
                                  </p:childTnLst>
                                </p:cTn>
                              </p:par>
                              <p:par>
                                <p:cTn id="79" presetID="16" presetClass="entr" presetSubtype="21" fill="hold" grpId="0" nodeType="withEffect">
                                  <p:stCondLst>
                                    <p:cond delay="0"/>
                                  </p:stCondLst>
                                  <p:childTnLst>
                                    <p:set>
                                      <p:cBhvr>
                                        <p:cTn id="80" dur="1" fill="hold">
                                          <p:stCondLst>
                                            <p:cond delay="0"/>
                                          </p:stCondLst>
                                        </p:cTn>
                                        <p:tgtEl>
                                          <p:spTgt spid="14"/>
                                        </p:tgtEl>
                                        <p:attrNameLst>
                                          <p:attrName>style.visibility</p:attrName>
                                        </p:attrNameLst>
                                      </p:cBhvr>
                                      <p:to>
                                        <p:strVal val="visible"/>
                                      </p:to>
                                    </p:set>
                                    <p:animEffect transition="in" filter="barn(inVertical)">
                                      <p:cBhvr>
                                        <p:cTn id="81" dur="500"/>
                                        <p:tgtEl>
                                          <p:spTgt spid="14"/>
                                        </p:tgtEl>
                                      </p:cBhvr>
                                    </p:animEffect>
                                  </p:childTnLst>
                                </p:cTn>
                              </p:par>
                              <p:par>
                                <p:cTn id="82" presetID="16" presetClass="entr" presetSubtype="21" fill="hold" nodeType="with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barn(inVertical)">
                                      <p:cBhvr>
                                        <p:cTn id="84" dur="500"/>
                                        <p:tgtEl>
                                          <p:spTgt spid="24"/>
                                        </p:tgtEl>
                                      </p:cBhvr>
                                    </p:animEffect>
                                  </p:childTnLst>
                                </p:cTn>
                              </p:par>
                              <p:par>
                                <p:cTn id="85" presetID="16" presetClass="entr" presetSubtype="21" fill="hold" nodeType="with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barn(inVertical)">
                                      <p:cBhvr>
                                        <p:cTn id="87" dur="500"/>
                                        <p:tgtEl>
                                          <p:spTgt spid="12"/>
                                        </p:tgtEl>
                                      </p:cBhvr>
                                    </p:animEffect>
                                  </p:childTnLst>
                                </p:cTn>
                              </p:par>
                              <p:par>
                                <p:cTn id="88" presetID="16" presetClass="entr" presetSubtype="21" fill="hold" grpId="0" nodeType="withEffect">
                                  <p:stCondLst>
                                    <p:cond delay="0"/>
                                  </p:stCondLst>
                                  <p:childTnLst>
                                    <p:set>
                                      <p:cBhvr>
                                        <p:cTn id="89" dur="1" fill="hold">
                                          <p:stCondLst>
                                            <p:cond delay="0"/>
                                          </p:stCondLst>
                                        </p:cTn>
                                        <p:tgtEl>
                                          <p:spTgt spid="13"/>
                                        </p:tgtEl>
                                        <p:attrNameLst>
                                          <p:attrName>style.visibility</p:attrName>
                                        </p:attrNameLst>
                                      </p:cBhvr>
                                      <p:to>
                                        <p:strVal val="visible"/>
                                      </p:to>
                                    </p:set>
                                    <p:animEffect transition="in" filter="barn(inVertical)">
                                      <p:cBhvr>
                                        <p:cTn id="90" dur="500"/>
                                        <p:tgtEl>
                                          <p:spTgt spid="13"/>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4" fill="hold" nodeType="clickEffect">
                                  <p:stCondLst>
                                    <p:cond delay="0"/>
                                  </p:stCondLst>
                                  <p:childTnLst>
                                    <p:set>
                                      <p:cBhvr>
                                        <p:cTn id="94" dur="1" fill="hold">
                                          <p:stCondLst>
                                            <p:cond delay="0"/>
                                          </p:stCondLst>
                                        </p:cTn>
                                        <p:tgtEl>
                                          <p:spTgt spid="19"/>
                                        </p:tgtEl>
                                        <p:attrNameLst>
                                          <p:attrName>style.visibility</p:attrName>
                                        </p:attrNameLst>
                                      </p:cBhvr>
                                      <p:to>
                                        <p:strVal val="visible"/>
                                      </p:to>
                                    </p:set>
                                    <p:animEffect transition="in" filter="wipe(down)">
                                      <p:cBhvr>
                                        <p:cTn id="95" dur="500"/>
                                        <p:tgtEl>
                                          <p:spTgt spid="19"/>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wipe(down)">
                                      <p:cBhvr>
                                        <p:cTn id="98" dur="500"/>
                                        <p:tgtEl>
                                          <p:spTgt spid="21"/>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wipe(down)">
                                      <p:cBhvr>
                                        <p:cTn id="101" dur="500"/>
                                        <p:tgtEl>
                                          <p:spTgt spid="17"/>
                                        </p:tgtEl>
                                      </p:cBhvr>
                                    </p:animEffect>
                                  </p:childTnLst>
                                </p:cTn>
                              </p:par>
                              <p:par>
                                <p:cTn id="102" presetID="22" presetClass="entr" presetSubtype="4" fill="hold" grpId="0" nodeType="withEffect">
                                  <p:stCondLst>
                                    <p:cond delay="0"/>
                                  </p:stCondLst>
                                  <p:childTnLst>
                                    <p:set>
                                      <p:cBhvr>
                                        <p:cTn id="103" dur="1" fill="hold">
                                          <p:stCondLst>
                                            <p:cond delay="0"/>
                                          </p:stCondLst>
                                        </p:cTn>
                                        <p:tgtEl>
                                          <p:spTgt spid="32"/>
                                        </p:tgtEl>
                                        <p:attrNameLst>
                                          <p:attrName>style.visibility</p:attrName>
                                        </p:attrNameLst>
                                      </p:cBhvr>
                                      <p:to>
                                        <p:strVal val="visible"/>
                                      </p:to>
                                    </p:set>
                                    <p:animEffect transition="in" filter="wipe(down)">
                                      <p:cBhvr>
                                        <p:cTn id="104" dur="500"/>
                                        <p:tgtEl>
                                          <p:spTgt spid="32"/>
                                        </p:tgtEl>
                                      </p:cBhvr>
                                    </p:animEffect>
                                  </p:childTnLst>
                                </p:cTn>
                              </p:par>
                              <p:par>
                                <p:cTn id="105" presetID="22" presetClass="entr" presetSubtype="4" fill="hold" nodeType="withEffect">
                                  <p:stCondLst>
                                    <p:cond delay="0"/>
                                  </p:stCondLst>
                                  <p:childTnLst>
                                    <p:set>
                                      <p:cBhvr>
                                        <p:cTn id="106" dur="1" fill="hold">
                                          <p:stCondLst>
                                            <p:cond delay="0"/>
                                          </p:stCondLst>
                                        </p:cTn>
                                        <p:tgtEl>
                                          <p:spTgt spid="26"/>
                                        </p:tgtEl>
                                        <p:attrNameLst>
                                          <p:attrName>style.visibility</p:attrName>
                                        </p:attrNameLst>
                                      </p:cBhvr>
                                      <p:to>
                                        <p:strVal val="visible"/>
                                      </p:to>
                                    </p:set>
                                    <p:animEffect transition="in" filter="wipe(down)">
                                      <p:cBhvr>
                                        <p:cTn id="107" dur="500"/>
                                        <p:tgtEl>
                                          <p:spTgt spid="26"/>
                                        </p:tgtEl>
                                      </p:cBhvr>
                                    </p:animEffect>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37"/>
                                        </p:tgtEl>
                                        <p:attrNameLst>
                                          <p:attrName>style.visibility</p:attrName>
                                        </p:attrNameLst>
                                      </p:cBhvr>
                                      <p:to>
                                        <p:strVal val="visible"/>
                                      </p:to>
                                    </p:set>
                                    <p:animEffect transition="in" filter="fade">
                                      <p:cBhvr>
                                        <p:cTn id="112" dur="1000"/>
                                        <p:tgtEl>
                                          <p:spTgt spid="37"/>
                                        </p:tgtEl>
                                      </p:cBhvr>
                                    </p:animEffect>
                                    <p:anim calcmode="lin" valueType="num">
                                      <p:cBhvr>
                                        <p:cTn id="113" dur="1000" fill="hold"/>
                                        <p:tgtEl>
                                          <p:spTgt spid="37"/>
                                        </p:tgtEl>
                                        <p:attrNameLst>
                                          <p:attrName>ppt_x</p:attrName>
                                        </p:attrNameLst>
                                      </p:cBhvr>
                                      <p:tavLst>
                                        <p:tav tm="0">
                                          <p:val>
                                            <p:strVal val="#ppt_x"/>
                                          </p:val>
                                        </p:tav>
                                        <p:tav tm="100000">
                                          <p:val>
                                            <p:strVal val="#ppt_x"/>
                                          </p:val>
                                        </p:tav>
                                      </p:tavLst>
                                    </p:anim>
                                    <p:anim calcmode="lin" valueType="num">
                                      <p:cBhvr>
                                        <p:cTn id="114"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2" presetClass="entr" presetSubtype="4" fill="hold" grpId="0" nodeType="clickEffect">
                                  <p:stCondLst>
                                    <p:cond delay="0"/>
                                  </p:stCondLst>
                                  <p:childTnLst>
                                    <p:set>
                                      <p:cBhvr>
                                        <p:cTn id="118" dur="1" fill="hold">
                                          <p:stCondLst>
                                            <p:cond delay="0"/>
                                          </p:stCondLst>
                                        </p:cTn>
                                        <p:tgtEl>
                                          <p:spTgt spid="25"/>
                                        </p:tgtEl>
                                        <p:attrNameLst>
                                          <p:attrName>style.visibility</p:attrName>
                                        </p:attrNameLst>
                                      </p:cBhvr>
                                      <p:to>
                                        <p:strVal val="visible"/>
                                      </p:to>
                                    </p:set>
                                    <p:animEffect transition="in" filter="wipe(down)">
                                      <p:cBhvr>
                                        <p:cTn id="119" dur="500"/>
                                        <p:tgtEl>
                                          <p:spTgt spid="25"/>
                                        </p:tgtEl>
                                      </p:cBhvr>
                                    </p:animEffect>
                                  </p:childTnLst>
                                </p:cTn>
                              </p:par>
                              <p:par>
                                <p:cTn id="120" presetID="22" presetClass="entr" presetSubtype="4" fill="hold" nodeType="withEffect">
                                  <p:stCondLst>
                                    <p:cond delay="0"/>
                                  </p:stCondLst>
                                  <p:childTnLst>
                                    <p:set>
                                      <p:cBhvr>
                                        <p:cTn id="121" dur="1" fill="hold">
                                          <p:stCondLst>
                                            <p:cond delay="0"/>
                                          </p:stCondLst>
                                        </p:cTn>
                                        <p:tgtEl>
                                          <p:spTgt spid="18"/>
                                        </p:tgtEl>
                                        <p:attrNameLst>
                                          <p:attrName>style.visibility</p:attrName>
                                        </p:attrNameLst>
                                      </p:cBhvr>
                                      <p:to>
                                        <p:strVal val="visible"/>
                                      </p:to>
                                    </p:set>
                                    <p:animEffect transition="in" filter="wipe(down)">
                                      <p:cBhvr>
                                        <p:cTn id="122" dur="500"/>
                                        <p:tgtEl>
                                          <p:spTgt spid="18"/>
                                        </p:tgtEl>
                                      </p:cBhvr>
                                    </p:animEffect>
                                  </p:childTnLst>
                                </p:cTn>
                              </p:par>
                              <p:par>
                                <p:cTn id="123" presetID="22" presetClass="entr" presetSubtype="4" fill="hold" grpId="0" nodeType="withEffect">
                                  <p:stCondLst>
                                    <p:cond delay="0"/>
                                  </p:stCondLst>
                                  <p:childTnLst>
                                    <p:set>
                                      <p:cBhvr>
                                        <p:cTn id="124" dur="1" fill="hold">
                                          <p:stCondLst>
                                            <p:cond delay="0"/>
                                          </p:stCondLst>
                                        </p:cTn>
                                        <p:tgtEl>
                                          <p:spTgt spid="16"/>
                                        </p:tgtEl>
                                        <p:attrNameLst>
                                          <p:attrName>style.visibility</p:attrName>
                                        </p:attrNameLst>
                                      </p:cBhvr>
                                      <p:to>
                                        <p:strVal val="visible"/>
                                      </p:to>
                                    </p:set>
                                    <p:animEffect transition="in" filter="wipe(down)">
                                      <p:cBhvr>
                                        <p:cTn id="125" dur="500"/>
                                        <p:tgtEl>
                                          <p:spTgt spid="16"/>
                                        </p:tgtEl>
                                      </p:cBhvr>
                                    </p:animEffect>
                                  </p:childTnLst>
                                </p:cTn>
                              </p:par>
                              <p:par>
                                <p:cTn id="126" presetID="22" presetClass="entr" presetSubtype="4" fill="hold" grpId="0" nodeType="withEffect">
                                  <p:stCondLst>
                                    <p:cond delay="0"/>
                                  </p:stCondLst>
                                  <p:childTnLst>
                                    <p:set>
                                      <p:cBhvr>
                                        <p:cTn id="127" dur="1" fill="hold">
                                          <p:stCondLst>
                                            <p:cond delay="0"/>
                                          </p:stCondLst>
                                        </p:cTn>
                                        <p:tgtEl>
                                          <p:spTgt spid="31"/>
                                        </p:tgtEl>
                                        <p:attrNameLst>
                                          <p:attrName>style.visibility</p:attrName>
                                        </p:attrNameLst>
                                      </p:cBhvr>
                                      <p:to>
                                        <p:strVal val="visible"/>
                                      </p:to>
                                    </p:set>
                                    <p:animEffect transition="in" filter="wipe(down)">
                                      <p:cBhvr>
                                        <p:cTn id="128" dur="500"/>
                                        <p:tgtEl>
                                          <p:spTgt spid="31"/>
                                        </p:tgtEl>
                                      </p:cBhvr>
                                    </p:animEffect>
                                  </p:childTnLst>
                                </p:cTn>
                              </p:par>
                            </p:childTnLst>
                          </p:cTn>
                        </p:par>
                      </p:childTnLst>
                    </p:cTn>
                  </p:par>
                  <p:par>
                    <p:cTn id="129" fill="hold">
                      <p:stCondLst>
                        <p:cond delay="indefinite"/>
                      </p:stCondLst>
                      <p:childTnLst>
                        <p:par>
                          <p:cTn id="130" fill="hold">
                            <p:stCondLst>
                              <p:cond delay="0"/>
                            </p:stCondLst>
                            <p:childTnLst>
                              <p:par>
                                <p:cTn id="131" presetID="42" presetClass="entr" presetSubtype="0" fill="hold" grpId="0" nodeType="clickEffect">
                                  <p:stCondLst>
                                    <p:cond delay="0"/>
                                  </p:stCondLst>
                                  <p:childTnLst>
                                    <p:set>
                                      <p:cBhvr>
                                        <p:cTn id="132" dur="1" fill="hold">
                                          <p:stCondLst>
                                            <p:cond delay="0"/>
                                          </p:stCondLst>
                                        </p:cTn>
                                        <p:tgtEl>
                                          <p:spTgt spid="22"/>
                                        </p:tgtEl>
                                        <p:attrNameLst>
                                          <p:attrName>style.visibility</p:attrName>
                                        </p:attrNameLst>
                                      </p:cBhvr>
                                      <p:to>
                                        <p:strVal val="visible"/>
                                      </p:to>
                                    </p:set>
                                    <p:animEffect transition="in" filter="fade">
                                      <p:cBhvr>
                                        <p:cTn id="133" dur="1000"/>
                                        <p:tgtEl>
                                          <p:spTgt spid="22"/>
                                        </p:tgtEl>
                                      </p:cBhvr>
                                    </p:animEffect>
                                    <p:anim calcmode="lin" valueType="num">
                                      <p:cBhvr>
                                        <p:cTn id="134" dur="1000" fill="hold"/>
                                        <p:tgtEl>
                                          <p:spTgt spid="22"/>
                                        </p:tgtEl>
                                        <p:attrNameLst>
                                          <p:attrName>ppt_x</p:attrName>
                                        </p:attrNameLst>
                                      </p:cBhvr>
                                      <p:tavLst>
                                        <p:tav tm="0">
                                          <p:val>
                                            <p:strVal val="#ppt_x"/>
                                          </p:val>
                                        </p:tav>
                                        <p:tav tm="100000">
                                          <p:val>
                                            <p:strVal val="#ppt_x"/>
                                          </p:val>
                                        </p:tav>
                                      </p:tavLst>
                                    </p:anim>
                                    <p:anim calcmode="lin" valueType="num">
                                      <p:cBhvr>
                                        <p:cTn id="135" dur="1000" fill="hold"/>
                                        <p:tgtEl>
                                          <p:spTgt spid="22"/>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23"/>
                                        </p:tgtEl>
                                        <p:attrNameLst>
                                          <p:attrName>style.visibility</p:attrName>
                                        </p:attrNameLst>
                                      </p:cBhvr>
                                      <p:to>
                                        <p:strVal val="visible"/>
                                      </p:to>
                                    </p:set>
                                    <p:animEffect transition="in" filter="fade">
                                      <p:cBhvr>
                                        <p:cTn id="138" dur="1000"/>
                                        <p:tgtEl>
                                          <p:spTgt spid="23"/>
                                        </p:tgtEl>
                                      </p:cBhvr>
                                    </p:animEffect>
                                    <p:anim calcmode="lin" valueType="num">
                                      <p:cBhvr>
                                        <p:cTn id="139" dur="1000" fill="hold"/>
                                        <p:tgtEl>
                                          <p:spTgt spid="23"/>
                                        </p:tgtEl>
                                        <p:attrNameLst>
                                          <p:attrName>ppt_x</p:attrName>
                                        </p:attrNameLst>
                                      </p:cBhvr>
                                      <p:tavLst>
                                        <p:tav tm="0">
                                          <p:val>
                                            <p:strVal val="#ppt_x"/>
                                          </p:val>
                                        </p:tav>
                                        <p:tav tm="100000">
                                          <p:val>
                                            <p:strVal val="#ppt_x"/>
                                          </p:val>
                                        </p:tav>
                                      </p:tavLst>
                                    </p:anim>
                                    <p:anim calcmode="lin" valueType="num">
                                      <p:cBhvr>
                                        <p:cTn id="14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42" presetClass="entr" presetSubtype="0" fill="hold" grpId="0" nodeType="clickEffect">
                                  <p:stCondLst>
                                    <p:cond delay="0"/>
                                  </p:stCondLst>
                                  <p:childTnLst>
                                    <p:set>
                                      <p:cBhvr>
                                        <p:cTn id="144" dur="1" fill="hold">
                                          <p:stCondLst>
                                            <p:cond delay="0"/>
                                          </p:stCondLst>
                                        </p:cTn>
                                        <p:tgtEl>
                                          <p:spTgt spid="38"/>
                                        </p:tgtEl>
                                        <p:attrNameLst>
                                          <p:attrName>style.visibility</p:attrName>
                                        </p:attrNameLst>
                                      </p:cBhvr>
                                      <p:to>
                                        <p:strVal val="visible"/>
                                      </p:to>
                                    </p:set>
                                    <p:animEffect transition="in" filter="fade">
                                      <p:cBhvr>
                                        <p:cTn id="145" dur="1000"/>
                                        <p:tgtEl>
                                          <p:spTgt spid="38"/>
                                        </p:tgtEl>
                                      </p:cBhvr>
                                    </p:animEffect>
                                    <p:anim calcmode="lin" valueType="num">
                                      <p:cBhvr>
                                        <p:cTn id="146" dur="1000" fill="hold"/>
                                        <p:tgtEl>
                                          <p:spTgt spid="38"/>
                                        </p:tgtEl>
                                        <p:attrNameLst>
                                          <p:attrName>ppt_x</p:attrName>
                                        </p:attrNameLst>
                                      </p:cBhvr>
                                      <p:tavLst>
                                        <p:tav tm="0">
                                          <p:val>
                                            <p:strVal val="#ppt_x"/>
                                          </p:val>
                                        </p:tav>
                                        <p:tav tm="100000">
                                          <p:val>
                                            <p:strVal val="#ppt_x"/>
                                          </p:val>
                                        </p:tav>
                                      </p:tavLst>
                                    </p:anim>
                                    <p:anim calcmode="lin" valueType="num">
                                      <p:cBhvr>
                                        <p:cTn id="147"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9" grpId="0" animBg="1"/>
      <p:bldP spid="11" grpId="0" animBg="1"/>
      <p:bldP spid="13" grpId="0" animBg="1"/>
      <p:bldP spid="14" grpId="0" animBg="1"/>
      <p:bldP spid="16" grpId="0" animBg="1"/>
      <p:bldP spid="17" grpId="0" animBg="1"/>
      <p:bldP spid="20" grpId="0"/>
      <p:bldP spid="21" grpId="0"/>
      <p:bldP spid="22" grpId="0"/>
      <p:bldP spid="23" grpId="0"/>
      <p:bldP spid="25" grpId="0"/>
      <p:bldP spid="30" grpId="0"/>
      <p:bldP spid="31" grpId="0"/>
      <p:bldP spid="32" grpId="0"/>
      <p:bldP spid="33" grpId="0"/>
      <p:bldP spid="34" grpId="0"/>
      <p:bldP spid="35" grpId="0"/>
      <p:bldP spid="36" grpId="0"/>
      <p:bldP spid="37" grpId="0" animBg="1"/>
      <p:bldP spid="38"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9.3  </a:t>
            </a:r>
            <a:r>
              <a:rPr lang="zh-CN" altLang="en-US" dirty="0"/>
              <a:t>加密</a:t>
            </a:r>
            <a:r>
              <a:rPr lang="zh-CN" altLang="en-US" dirty="0" smtClean="0"/>
              <a:t>技术</a:t>
            </a:r>
            <a:endParaRPr lang="zh-CN" altLang="en-US" dirty="0"/>
          </a:p>
        </p:txBody>
      </p:sp>
      <p:sp>
        <p:nvSpPr>
          <p:cNvPr id="4" name="矩形 3"/>
          <p:cNvSpPr/>
          <p:nvPr/>
        </p:nvSpPr>
        <p:spPr>
          <a:xfrm>
            <a:off x="1281499" y="4833701"/>
            <a:ext cx="624074" cy="448556"/>
          </a:xfrm>
          <a:prstGeom prst="rect">
            <a:avLst/>
          </a:prstGeom>
          <a:no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50000"/>
                  </a:schemeClr>
                </a:solidFill>
                <a:latin typeface="仿宋_GB2312" pitchFamily="49" charset="-122"/>
                <a:ea typeface="仿宋_GB2312" pitchFamily="49" charset="-122"/>
              </a:rPr>
              <a:t>信息</a:t>
            </a:r>
          </a:p>
        </p:txBody>
      </p:sp>
      <p:sp>
        <p:nvSpPr>
          <p:cNvPr id="5" name="矩形 4"/>
          <p:cNvSpPr/>
          <p:nvPr/>
        </p:nvSpPr>
        <p:spPr>
          <a:xfrm>
            <a:off x="1281499" y="3660776"/>
            <a:ext cx="624074" cy="653651"/>
          </a:xfrm>
          <a:prstGeom prst="rect">
            <a:avLst/>
          </a:prstGeom>
          <a:no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50000"/>
                  </a:schemeClr>
                </a:solidFill>
                <a:latin typeface="仿宋_GB2312" pitchFamily="49" charset="-122"/>
                <a:ea typeface="仿宋_GB2312" pitchFamily="49" charset="-122"/>
              </a:rPr>
              <a:t>数字摘要</a:t>
            </a:r>
          </a:p>
        </p:txBody>
      </p:sp>
      <p:sp>
        <p:nvSpPr>
          <p:cNvPr id="6" name="矩形 5"/>
          <p:cNvSpPr/>
          <p:nvPr/>
        </p:nvSpPr>
        <p:spPr>
          <a:xfrm>
            <a:off x="977107" y="4238021"/>
            <a:ext cx="754368" cy="6536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lumMod val="50000"/>
                  </a:schemeClr>
                </a:solidFill>
                <a:latin typeface="宋体" panose="02010600030101010101" pitchFamily="2" charset="-122"/>
                <a:ea typeface="宋体" panose="02010600030101010101" pitchFamily="2" charset="-122"/>
              </a:rPr>
              <a:t>Hash</a:t>
            </a:r>
            <a:r>
              <a:rPr lang="zh-CN" altLang="en-US" sz="1600" dirty="0">
                <a:solidFill>
                  <a:schemeClr val="tx1">
                    <a:lumMod val="50000"/>
                  </a:schemeClr>
                </a:solidFill>
                <a:latin typeface="宋体" panose="02010600030101010101" pitchFamily="2" charset="-122"/>
                <a:ea typeface="宋体" panose="02010600030101010101" pitchFamily="2" charset="-122"/>
              </a:rPr>
              <a:t>函数</a:t>
            </a:r>
          </a:p>
        </p:txBody>
      </p:sp>
      <p:sp>
        <p:nvSpPr>
          <p:cNvPr id="7" name="矩形 6"/>
          <p:cNvSpPr/>
          <p:nvPr/>
        </p:nvSpPr>
        <p:spPr>
          <a:xfrm>
            <a:off x="949876" y="3394813"/>
            <a:ext cx="2280482" cy="2577607"/>
          </a:xfrm>
          <a:prstGeom prst="rect">
            <a:avLst/>
          </a:prstGeom>
          <a:noFill/>
          <a:ln>
            <a:solidFill>
              <a:schemeClr val="tx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50000"/>
                </a:schemeClr>
              </a:solidFill>
              <a:latin typeface="仿宋_GB2312" pitchFamily="49" charset="-122"/>
              <a:ea typeface="仿宋_GB2312" pitchFamily="49" charset="-122"/>
            </a:endParaRPr>
          </a:p>
        </p:txBody>
      </p:sp>
      <p:sp>
        <p:nvSpPr>
          <p:cNvPr id="8" name="矩形 7"/>
          <p:cNvSpPr/>
          <p:nvPr/>
        </p:nvSpPr>
        <p:spPr>
          <a:xfrm>
            <a:off x="3576754" y="3417315"/>
            <a:ext cx="4667654" cy="2553397"/>
          </a:xfrm>
          <a:prstGeom prst="rect">
            <a:avLst/>
          </a:prstGeom>
          <a:noFill/>
          <a:ln>
            <a:solidFill>
              <a:schemeClr val="tx1">
                <a:lumMod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lumMod val="50000"/>
                </a:schemeClr>
              </a:solidFill>
              <a:latin typeface="仿宋_GB2312" pitchFamily="49" charset="-122"/>
              <a:ea typeface="仿宋_GB2312" pitchFamily="49" charset="-122"/>
            </a:endParaRPr>
          </a:p>
        </p:txBody>
      </p:sp>
      <p:sp>
        <p:nvSpPr>
          <p:cNvPr id="9" name="矩形 8"/>
          <p:cNvSpPr/>
          <p:nvPr/>
        </p:nvSpPr>
        <p:spPr>
          <a:xfrm>
            <a:off x="1247745" y="5396900"/>
            <a:ext cx="1909494" cy="32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50000"/>
                  </a:schemeClr>
                </a:solidFill>
                <a:latin typeface="仿宋_GB2312" pitchFamily="49" charset="-122"/>
                <a:ea typeface="仿宋_GB2312" pitchFamily="49" charset="-122"/>
              </a:rPr>
              <a:t>发送方</a:t>
            </a:r>
          </a:p>
        </p:txBody>
      </p:sp>
      <p:sp>
        <p:nvSpPr>
          <p:cNvPr id="10" name="矩形 9"/>
          <p:cNvSpPr/>
          <p:nvPr/>
        </p:nvSpPr>
        <p:spPr>
          <a:xfrm>
            <a:off x="3204532" y="3990493"/>
            <a:ext cx="295650" cy="10652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50000"/>
                  </a:schemeClr>
                </a:solidFill>
                <a:latin typeface="仿宋_GB2312" pitchFamily="49" charset="-122"/>
                <a:ea typeface="仿宋_GB2312" pitchFamily="49" charset="-122"/>
              </a:rPr>
              <a:t>互联网</a:t>
            </a:r>
          </a:p>
        </p:txBody>
      </p:sp>
      <p:sp>
        <p:nvSpPr>
          <p:cNvPr id="11" name="矩形 10"/>
          <p:cNvSpPr/>
          <p:nvPr/>
        </p:nvSpPr>
        <p:spPr>
          <a:xfrm>
            <a:off x="2836495" y="6261225"/>
            <a:ext cx="3587465" cy="29051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chemeClr val="tx1">
                    <a:lumMod val="50000"/>
                  </a:schemeClr>
                </a:solidFill>
                <a:latin typeface="仿宋_GB2312" pitchFamily="49" charset="-122"/>
                <a:ea typeface="仿宋_GB2312" pitchFamily="49" charset="-122"/>
              </a:rPr>
              <a:t>数字签名的过程</a:t>
            </a:r>
          </a:p>
        </p:txBody>
      </p:sp>
      <p:sp>
        <p:nvSpPr>
          <p:cNvPr id="12" name="矩形 11"/>
          <p:cNvSpPr/>
          <p:nvPr/>
        </p:nvSpPr>
        <p:spPr>
          <a:xfrm>
            <a:off x="2378799" y="3660776"/>
            <a:ext cx="624074" cy="653651"/>
          </a:xfrm>
          <a:prstGeom prst="rect">
            <a:avLst/>
          </a:prstGeom>
          <a:no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50000"/>
                  </a:schemeClr>
                </a:solidFill>
                <a:latin typeface="仿宋_GB2312" pitchFamily="49" charset="-122"/>
                <a:ea typeface="仿宋_GB2312" pitchFamily="49" charset="-122"/>
              </a:rPr>
              <a:t>数字签名</a:t>
            </a:r>
          </a:p>
        </p:txBody>
      </p:sp>
      <p:cxnSp>
        <p:nvCxnSpPr>
          <p:cNvPr id="13" name="直接箭头连接符 12"/>
          <p:cNvCxnSpPr>
            <a:stCxn id="4" idx="0"/>
            <a:endCxn id="5" idx="2"/>
          </p:cNvCxnSpPr>
          <p:nvPr/>
        </p:nvCxnSpPr>
        <p:spPr>
          <a:xfrm flipV="1">
            <a:off x="1593536" y="4314427"/>
            <a:ext cx="0" cy="519274"/>
          </a:xfrm>
          <a:prstGeom prst="straightConnector1">
            <a:avLst/>
          </a:prstGeom>
          <a:ln>
            <a:solidFill>
              <a:schemeClr val="tx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a:stCxn id="5" idx="3"/>
            <a:endCxn id="12" idx="1"/>
          </p:cNvCxnSpPr>
          <p:nvPr/>
        </p:nvCxnSpPr>
        <p:spPr>
          <a:xfrm>
            <a:off x="1905573" y="3987602"/>
            <a:ext cx="473226" cy="0"/>
          </a:xfrm>
          <a:prstGeom prst="straightConnector1">
            <a:avLst/>
          </a:prstGeom>
          <a:ln>
            <a:solidFill>
              <a:schemeClr val="tx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787197" y="3356992"/>
            <a:ext cx="754368" cy="6536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50000"/>
                  </a:schemeClr>
                </a:solidFill>
                <a:latin typeface="宋体" panose="02010600030101010101" pitchFamily="2" charset="-122"/>
                <a:ea typeface="宋体" panose="02010600030101010101" pitchFamily="2" charset="-122"/>
              </a:rPr>
              <a:t>发方私钥</a:t>
            </a:r>
          </a:p>
        </p:txBody>
      </p:sp>
      <p:sp>
        <p:nvSpPr>
          <p:cNvPr id="16" name="矩形 15"/>
          <p:cNvSpPr/>
          <p:nvPr/>
        </p:nvSpPr>
        <p:spPr>
          <a:xfrm>
            <a:off x="3767417" y="3660776"/>
            <a:ext cx="624074" cy="653651"/>
          </a:xfrm>
          <a:prstGeom prst="rect">
            <a:avLst/>
          </a:prstGeom>
          <a:no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50000"/>
                  </a:schemeClr>
                </a:solidFill>
                <a:latin typeface="仿宋_GB2312" pitchFamily="49" charset="-122"/>
                <a:ea typeface="仿宋_GB2312" pitchFamily="49" charset="-122"/>
              </a:rPr>
              <a:t>数字签名</a:t>
            </a:r>
          </a:p>
        </p:txBody>
      </p:sp>
      <p:cxnSp>
        <p:nvCxnSpPr>
          <p:cNvPr id="17" name="直接箭头连接符 16"/>
          <p:cNvCxnSpPr>
            <a:stCxn id="12" idx="3"/>
            <a:endCxn id="16" idx="1"/>
          </p:cNvCxnSpPr>
          <p:nvPr/>
        </p:nvCxnSpPr>
        <p:spPr>
          <a:xfrm>
            <a:off x="3002873" y="3987602"/>
            <a:ext cx="764544" cy="0"/>
          </a:xfrm>
          <a:prstGeom prst="straightConnector1">
            <a:avLst/>
          </a:prstGeom>
          <a:ln>
            <a:solidFill>
              <a:schemeClr val="tx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5027557" y="3660776"/>
            <a:ext cx="624074" cy="653651"/>
          </a:xfrm>
          <a:prstGeom prst="rect">
            <a:avLst/>
          </a:prstGeom>
          <a:no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50000"/>
                  </a:schemeClr>
                </a:solidFill>
                <a:latin typeface="仿宋_GB2312" pitchFamily="49" charset="-122"/>
                <a:ea typeface="仿宋_GB2312" pitchFamily="49" charset="-122"/>
              </a:rPr>
              <a:t>数字摘要</a:t>
            </a:r>
          </a:p>
        </p:txBody>
      </p:sp>
      <p:cxnSp>
        <p:nvCxnSpPr>
          <p:cNvPr id="19" name="直接箭头连接符 18"/>
          <p:cNvCxnSpPr>
            <a:stCxn id="16" idx="3"/>
            <a:endCxn id="18" idx="1"/>
          </p:cNvCxnSpPr>
          <p:nvPr/>
        </p:nvCxnSpPr>
        <p:spPr>
          <a:xfrm>
            <a:off x="4391491" y="3987602"/>
            <a:ext cx="636066" cy="0"/>
          </a:xfrm>
          <a:prstGeom prst="straightConnector1">
            <a:avLst/>
          </a:prstGeom>
          <a:ln>
            <a:solidFill>
              <a:schemeClr val="tx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4335301" y="3382926"/>
            <a:ext cx="754368" cy="6536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50000"/>
                  </a:schemeClr>
                </a:solidFill>
                <a:latin typeface="宋体" panose="02010600030101010101" pitchFamily="2" charset="-122"/>
                <a:ea typeface="宋体" panose="02010600030101010101" pitchFamily="2" charset="-122"/>
              </a:rPr>
              <a:t>发方公钥</a:t>
            </a:r>
          </a:p>
        </p:txBody>
      </p:sp>
      <p:sp>
        <p:nvSpPr>
          <p:cNvPr id="21" name="矩形 20"/>
          <p:cNvSpPr/>
          <p:nvPr/>
        </p:nvSpPr>
        <p:spPr>
          <a:xfrm>
            <a:off x="3767417" y="4833701"/>
            <a:ext cx="624074" cy="448556"/>
          </a:xfrm>
          <a:prstGeom prst="rect">
            <a:avLst/>
          </a:prstGeom>
          <a:no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50000"/>
                  </a:schemeClr>
                </a:solidFill>
                <a:latin typeface="仿宋_GB2312" pitchFamily="49" charset="-122"/>
                <a:ea typeface="仿宋_GB2312" pitchFamily="49" charset="-122"/>
              </a:rPr>
              <a:t>信息</a:t>
            </a:r>
          </a:p>
        </p:txBody>
      </p:sp>
      <p:cxnSp>
        <p:nvCxnSpPr>
          <p:cNvPr id="22" name="直接箭头连接符 21"/>
          <p:cNvCxnSpPr>
            <a:stCxn id="4" idx="3"/>
            <a:endCxn id="21" idx="1"/>
          </p:cNvCxnSpPr>
          <p:nvPr/>
        </p:nvCxnSpPr>
        <p:spPr>
          <a:xfrm>
            <a:off x="1905573" y="5057979"/>
            <a:ext cx="1861844" cy="0"/>
          </a:xfrm>
          <a:prstGeom prst="straightConnector1">
            <a:avLst/>
          </a:prstGeom>
          <a:ln>
            <a:solidFill>
              <a:schemeClr val="tx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5037996" y="4738383"/>
            <a:ext cx="624074" cy="653651"/>
          </a:xfrm>
          <a:prstGeom prst="rect">
            <a:avLst/>
          </a:prstGeom>
          <a:no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50000"/>
                  </a:schemeClr>
                </a:solidFill>
                <a:latin typeface="仿宋_GB2312" pitchFamily="49" charset="-122"/>
                <a:ea typeface="仿宋_GB2312" pitchFamily="49" charset="-122"/>
              </a:rPr>
              <a:t>数字摘要</a:t>
            </a:r>
          </a:p>
        </p:txBody>
      </p:sp>
      <p:cxnSp>
        <p:nvCxnSpPr>
          <p:cNvPr id="24" name="直接箭头连接符 23"/>
          <p:cNvCxnSpPr>
            <a:stCxn id="21" idx="3"/>
            <a:endCxn id="23" idx="1"/>
          </p:cNvCxnSpPr>
          <p:nvPr/>
        </p:nvCxnSpPr>
        <p:spPr>
          <a:xfrm>
            <a:off x="4391491" y="5057979"/>
            <a:ext cx="646505" cy="7230"/>
          </a:xfrm>
          <a:prstGeom prst="straightConnector1">
            <a:avLst/>
          </a:prstGeom>
          <a:ln>
            <a:solidFill>
              <a:schemeClr val="tx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4329396" y="4434600"/>
            <a:ext cx="754368" cy="6536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tx1">
                    <a:lumMod val="50000"/>
                  </a:schemeClr>
                </a:solidFill>
                <a:latin typeface="宋体" panose="02010600030101010101" pitchFamily="2" charset="-122"/>
                <a:ea typeface="宋体" panose="02010600030101010101" pitchFamily="2" charset="-122"/>
              </a:rPr>
              <a:t>Hash</a:t>
            </a:r>
            <a:r>
              <a:rPr lang="zh-CN" altLang="en-US" sz="1600" dirty="0">
                <a:solidFill>
                  <a:schemeClr val="tx1">
                    <a:lumMod val="50000"/>
                  </a:schemeClr>
                </a:solidFill>
                <a:latin typeface="宋体" panose="02010600030101010101" pitchFamily="2" charset="-122"/>
                <a:ea typeface="宋体" panose="02010600030101010101" pitchFamily="2" charset="-122"/>
              </a:rPr>
              <a:t>函数</a:t>
            </a:r>
          </a:p>
        </p:txBody>
      </p:sp>
      <p:cxnSp>
        <p:nvCxnSpPr>
          <p:cNvPr id="26" name="直接连接符 25"/>
          <p:cNvCxnSpPr>
            <a:stCxn id="18" idx="2"/>
            <a:endCxn id="23" idx="0"/>
          </p:cNvCxnSpPr>
          <p:nvPr/>
        </p:nvCxnSpPr>
        <p:spPr>
          <a:xfrm>
            <a:off x="5339594" y="4314427"/>
            <a:ext cx="10439" cy="423956"/>
          </a:xfrm>
          <a:prstGeom prst="line">
            <a:avLst/>
          </a:prstGeom>
          <a:ln>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7189452" y="3613632"/>
            <a:ext cx="754368" cy="6536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50000"/>
                  </a:schemeClr>
                </a:solidFill>
                <a:latin typeface="仿宋_GB2312" pitchFamily="49" charset="-122"/>
                <a:ea typeface="仿宋_GB2312" pitchFamily="49" charset="-122"/>
              </a:rPr>
              <a:t>信息完整</a:t>
            </a:r>
          </a:p>
        </p:txBody>
      </p:sp>
      <p:sp>
        <p:nvSpPr>
          <p:cNvPr id="28" name="菱形 27"/>
          <p:cNvSpPr/>
          <p:nvPr/>
        </p:nvSpPr>
        <p:spPr>
          <a:xfrm>
            <a:off x="6022632" y="4221914"/>
            <a:ext cx="1131552" cy="605232"/>
          </a:xfrm>
          <a:prstGeom prst="diamond">
            <a:avLst/>
          </a:prstGeom>
          <a:noFill/>
          <a:ln>
            <a:solidFill>
              <a:schemeClr val="tx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sz="1600" dirty="0">
                <a:solidFill>
                  <a:schemeClr val="tx1">
                    <a:lumMod val="50000"/>
                  </a:schemeClr>
                </a:solidFill>
                <a:latin typeface="仿宋_GB2312" pitchFamily="49" charset="-122"/>
                <a:ea typeface="仿宋_GB2312" pitchFamily="49" charset="-122"/>
              </a:rPr>
              <a:t>比较</a:t>
            </a:r>
          </a:p>
        </p:txBody>
      </p:sp>
      <p:cxnSp>
        <p:nvCxnSpPr>
          <p:cNvPr id="29" name="直接箭头连接符 28"/>
          <p:cNvCxnSpPr>
            <a:endCxn id="28" idx="1"/>
          </p:cNvCxnSpPr>
          <p:nvPr/>
        </p:nvCxnSpPr>
        <p:spPr>
          <a:xfrm>
            <a:off x="5344247" y="4506469"/>
            <a:ext cx="678385" cy="18061"/>
          </a:xfrm>
          <a:prstGeom prst="straightConnector1">
            <a:avLst/>
          </a:prstGeom>
          <a:ln>
            <a:solidFill>
              <a:schemeClr val="tx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7189452" y="4896274"/>
            <a:ext cx="754368" cy="6536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zh-CN" altLang="en-US" sz="1600" dirty="0">
                <a:solidFill>
                  <a:schemeClr val="tx1">
                    <a:lumMod val="50000"/>
                  </a:schemeClr>
                </a:solidFill>
                <a:latin typeface="仿宋_GB2312" pitchFamily="49" charset="-122"/>
                <a:ea typeface="仿宋_GB2312" pitchFamily="49" charset="-122"/>
              </a:rPr>
              <a:t>信息被修改</a:t>
            </a:r>
          </a:p>
        </p:txBody>
      </p:sp>
      <p:cxnSp>
        <p:nvCxnSpPr>
          <p:cNvPr id="31" name="肘形连接符 30"/>
          <p:cNvCxnSpPr>
            <a:stCxn id="28" idx="0"/>
            <a:endCxn id="27" idx="1"/>
          </p:cNvCxnSpPr>
          <p:nvPr/>
        </p:nvCxnSpPr>
        <p:spPr>
          <a:xfrm rot="5400000" flipH="1" flipV="1">
            <a:off x="6748202" y="3780664"/>
            <a:ext cx="281456" cy="601044"/>
          </a:xfrm>
          <a:prstGeom prst="bentConnector2">
            <a:avLst/>
          </a:prstGeom>
          <a:ln>
            <a:solidFill>
              <a:schemeClr val="tx1">
                <a:lumMod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2" name="肘形连接符 31"/>
          <p:cNvCxnSpPr>
            <a:stCxn id="28" idx="2"/>
            <a:endCxn id="30" idx="1"/>
          </p:cNvCxnSpPr>
          <p:nvPr/>
        </p:nvCxnSpPr>
        <p:spPr>
          <a:xfrm rot="16200000" flipH="1">
            <a:off x="6690953" y="4724601"/>
            <a:ext cx="395954" cy="601044"/>
          </a:xfrm>
          <a:prstGeom prst="bentConnector2">
            <a:avLst/>
          </a:prstGeom>
          <a:ln>
            <a:solidFill>
              <a:schemeClr val="tx1">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33" name="矩形 32"/>
          <p:cNvSpPr/>
          <p:nvPr/>
        </p:nvSpPr>
        <p:spPr>
          <a:xfrm>
            <a:off x="4846099" y="5393550"/>
            <a:ext cx="1909494" cy="3268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lumMod val="50000"/>
                  </a:schemeClr>
                </a:solidFill>
                <a:latin typeface="仿宋_GB2312" pitchFamily="49" charset="-122"/>
                <a:ea typeface="仿宋_GB2312" pitchFamily="49" charset="-122"/>
              </a:rPr>
              <a:t>接收方</a:t>
            </a:r>
          </a:p>
        </p:txBody>
      </p:sp>
      <p:sp>
        <p:nvSpPr>
          <p:cNvPr id="34" name="矩形 33"/>
          <p:cNvSpPr/>
          <p:nvPr/>
        </p:nvSpPr>
        <p:spPr>
          <a:xfrm>
            <a:off x="873052" y="1916832"/>
            <a:ext cx="7946093" cy="1200329"/>
          </a:xfrm>
          <a:prstGeom prst="rect">
            <a:avLst/>
          </a:prstGeom>
        </p:spPr>
        <p:txBody>
          <a:bodyPr wrap="square">
            <a:spAutoFit/>
          </a:bodyPr>
          <a:lstStyle/>
          <a:p>
            <a:r>
              <a:rPr lang="zh-CN" altLang="en-US" sz="2400" dirty="0">
                <a:latin typeface="华文楷体" panose="02010600040101010101" pitchFamily="2" charset="-122"/>
                <a:ea typeface="华文楷体" panose="02010600040101010101" pitchFamily="2" charset="-122"/>
              </a:rPr>
              <a:t>数字签名，就是</a:t>
            </a:r>
            <a:r>
              <a:rPr lang="zh-CN" altLang="en-US" sz="2400" dirty="0">
                <a:solidFill>
                  <a:srgbClr val="FF0000"/>
                </a:solidFill>
                <a:latin typeface="华文楷体" panose="02010600040101010101" pitchFamily="2" charset="-122"/>
                <a:ea typeface="华文楷体" panose="02010600040101010101" pitchFamily="2" charset="-122"/>
              </a:rPr>
              <a:t>只有信息的发送者</a:t>
            </a:r>
            <a:r>
              <a:rPr lang="zh-CN" altLang="en-US" sz="2400" dirty="0">
                <a:latin typeface="华文楷体" panose="02010600040101010101" pitchFamily="2" charset="-122"/>
                <a:ea typeface="华文楷体" panose="02010600040101010101" pitchFamily="2" charset="-122"/>
              </a:rPr>
              <a:t>才能产生的别人无法伪造的一段数字串，这段数字串同时也是对信息的发送者发送信息真实性的一个有效证明</a:t>
            </a:r>
            <a:r>
              <a:rPr lang="zh-CN" altLang="en-US" dirty="0"/>
              <a:t>。</a:t>
            </a:r>
          </a:p>
        </p:txBody>
      </p:sp>
      <p:sp>
        <p:nvSpPr>
          <p:cNvPr id="35" name="Text Box 3"/>
          <p:cNvSpPr txBox="1">
            <a:spLocks noChangeArrowheads="1"/>
          </p:cNvSpPr>
          <p:nvPr/>
        </p:nvSpPr>
        <p:spPr bwMode="auto">
          <a:xfrm>
            <a:off x="896549" y="1116033"/>
            <a:ext cx="3024336" cy="584775"/>
          </a:xfrm>
          <a:prstGeom prst="rect">
            <a:avLst/>
          </a:prstGeom>
          <a:solidFill>
            <a:srgbClr val="CC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sz="2400">
                <a:solidFill>
                  <a:schemeClr val="tx1"/>
                </a:solidFill>
                <a:latin typeface="Verdana" panose="020B0604030504040204" pitchFamily="34" charset="0"/>
                <a:ea typeface="宋体" panose="02010600030101010101" pitchFamily="2" charset="-122"/>
              </a:defRPr>
            </a:lvl1pPr>
            <a:lvl2pPr marL="742950" indent="-285750" eaLnBrk="0" hangingPunct="0">
              <a:defRPr kumimoji="1" sz="2400">
                <a:solidFill>
                  <a:schemeClr val="tx1"/>
                </a:solidFill>
                <a:latin typeface="Verdana" panose="020B0604030504040204" pitchFamily="34" charset="0"/>
                <a:ea typeface="宋体" panose="02010600030101010101" pitchFamily="2" charset="-122"/>
              </a:defRPr>
            </a:lvl2pPr>
            <a:lvl3pPr marL="1143000" indent="-228600" eaLnBrk="0" hangingPunct="0">
              <a:defRPr kumimoji="1" sz="2400">
                <a:solidFill>
                  <a:schemeClr val="tx1"/>
                </a:solidFill>
                <a:latin typeface="Verdana" panose="020B0604030504040204" pitchFamily="34" charset="0"/>
                <a:ea typeface="宋体" panose="02010600030101010101" pitchFamily="2" charset="-122"/>
              </a:defRPr>
            </a:lvl3pPr>
            <a:lvl4pPr marL="1600200" indent="-228600" eaLnBrk="0" hangingPunct="0">
              <a:defRPr kumimoji="1" sz="2400">
                <a:solidFill>
                  <a:schemeClr val="tx1"/>
                </a:solidFill>
                <a:latin typeface="Verdana" panose="020B0604030504040204" pitchFamily="34" charset="0"/>
                <a:ea typeface="宋体" panose="02010600030101010101" pitchFamily="2" charset="-122"/>
              </a:defRPr>
            </a:lvl4pPr>
            <a:lvl5pPr marL="2057400" indent="-228600" eaLnBrk="0" hangingPunct="0">
              <a:defRPr kumimoji="1" sz="2400">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Verdana" panose="020B0604030504040204" pitchFamily="34" charset="0"/>
                <a:ea typeface="宋体" panose="02010600030101010101" pitchFamily="2" charset="-122"/>
              </a:defRPr>
            </a:lvl9pPr>
          </a:lstStyle>
          <a:p>
            <a:pPr eaLnBrk="1" hangingPunct="1">
              <a:spcBef>
                <a:spcPts val="600"/>
              </a:spcBef>
            </a:pPr>
            <a:r>
              <a:rPr lang="zh-CN" altLang="en-US" sz="3200" b="1">
                <a:solidFill>
                  <a:srgbClr val="FF0066"/>
                </a:solidFill>
                <a:latin typeface="黑体" panose="02010609060101010101" pitchFamily="49" charset="-122"/>
                <a:ea typeface="黑体" panose="02010609060101010101" pitchFamily="49" charset="-122"/>
              </a:rPr>
              <a:t>数字签名</a:t>
            </a:r>
            <a:endParaRPr lang="zh-CN" altLang="en-US" sz="3200" b="1" dirty="0">
              <a:solidFill>
                <a:srgbClr val="FF0066"/>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185549192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anim calcmode="lin" valueType="num">
                                      <p:cBhvr>
                                        <p:cTn id="48" dur="1000" fill="hold"/>
                                        <p:tgtEl>
                                          <p:spTgt spid="12"/>
                                        </p:tgtEl>
                                        <p:attrNameLst>
                                          <p:attrName>ppt_x</p:attrName>
                                        </p:attrNameLst>
                                      </p:cBhvr>
                                      <p:tavLst>
                                        <p:tav tm="0">
                                          <p:val>
                                            <p:strVal val="#ppt_x"/>
                                          </p:val>
                                        </p:tav>
                                        <p:tav tm="100000">
                                          <p:val>
                                            <p:strVal val="#ppt_x"/>
                                          </p:val>
                                        </p:tav>
                                      </p:tavLst>
                                    </p:anim>
                                    <p:anim calcmode="lin" valueType="num">
                                      <p:cBhvr>
                                        <p:cTn id="49" dur="1000" fill="hold"/>
                                        <p:tgtEl>
                                          <p:spTgt spid="12"/>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fade">
                                      <p:cBhvr>
                                        <p:cTn id="62" dur="1000"/>
                                        <p:tgtEl>
                                          <p:spTgt spid="15"/>
                                        </p:tgtEl>
                                      </p:cBhvr>
                                    </p:animEffect>
                                    <p:anim calcmode="lin" valueType="num">
                                      <p:cBhvr>
                                        <p:cTn id="63" dur="1000" fill="hold"/>
                                        <p:tgtEl>
                                          <p:spTgt spid="15"/>
                                        </p:tgtEl>
                                        <p:attrNameLst>
                                          <p:attrName>ppt_x</p:attrName>
                                        </p:attrNameLst>
                                      </p:cBhvr>
                                      <p:tavLst>
                                        <p:tav tm="0">
                                          <p:val>
                                            <p:strVal val="#ppt_x"/>
                                          </p:val>
                                        </p:tav>
                                        <p:tav tm="100000">
                                          <p:val>
                                            <p:strVal val="#ppt_x"/>
                                          </p:val>
                                        </p:tav>
                                      </p:tavLst>
                                    </p:anim>
                                    <p:anim calcmode="lin" valueType="num">
                                      <p:cBhvr>
                                        <p:cTn id="64" dur="1000" fill="hold"/>
                                        <p:tgtEl>
                                          <p:spTgt spid="1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000"/>
                                        <p:tgtEl>
                                          <p:spTgt spid="16"/>
                                        </p:tgtEl>
                                      </p:cBhvr>
                                    </p:animEffect>
                                    <p:anim calcmode="lin" valueType="num">
                                      <p:cBhvr>
                                        <p:cTn id="68" dur="1000" fill="hold"/>
                                        <p:tgtEl>
                                          <p:spTgt spid="16"/>
                                        </p:tgtEl>
                                        <p:attrNameLst>
                                          <p:attrName>ppt_x</p:attrName>
                                        </p:attrNameLst>
                                      </p:cBhvr>
                                      <p:tavLst>
                                        <p:tav tm="0">
                                          <p:val>
                                            <p:strVal val="#ppt_x"/>
                                          </p:val>
                                        </p:tav>
                                        <p:tav tm="100000">
                                          <p:val>
                                            <p:strVal val="#ppt_x"/>
                                          </p:val>
                                        </p:tav>
                                      </p:tavLst>
                                    </p:anim>
                                    <p:anim calcmode="lin" valueType="num">
                                      <p:cBhvr>
                                        <p:cTn id="69" dur="1000" fill="hold"/>
                                        <p:tgtEl>
                                          <p:spTgt spid="16"/>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1000"/>
                                        <p:tgtEl>
                                          <p:spTgt spid="17"/>
                                        </p:tgtEl>
                                      </p:cBhvr>
                                    </p:animEffect>
                                    <p:anim calcmode="lin" valueType="num">
                                      <p:cBhvr>
                                        <p:cTn id="73" dur="1000" fill="hold"/>
                                        <p:tgtEl>
                                          <p:spTgt spid="17"/>
                                        </p:tgtEl>
                                        <p:attrNameLst>
                                          <p:attrName>ppt_x</p:attrName>
                                        </p:attrNameLst>
                                      </p:cBhvr>
                                      <p:tavLst>
                                        <p:tav tm="0">
                                          <p:val>
                                            <p:strVal val="#ppt_x"/>
                                          </p:val>
                                        </p:tav>
                                        <p:tav tm="100000">
                                          <p:val>
                                            <p:strVal val="#ppt_x"/>
                                          </p:val>
                                        </p:tav>
                                      </p:tavLst>
                                    </p:anim>
                                    <p:anim calcmode="lin" valueType="num">
                                      <p:cBhvr>
                                        <p:cTn id="74" dur="1000" fill="hold"/>
                                        <p:tgtEl>
                                          <p:spTgt spid="17"/>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fade">
                                      <p:cBhvr>
                                        <p:cTn id="77" dur="1000"/>
                                        <p:tgtEl>
                                          <p:spTgt spid="18"/>
                                        </p:tgtEl>
                                      </p:cBhvr>
                                    </p:animEffect>
                                    <p:anim calcmode="lin" valueType="num">
                                      <p:cBhvr>
                                        <p:cTn id="78" dur="1000" fill="hold"/>
                                        <p:tgtEl>
                                          <p:spTgt spid="18"/>
                                        </p:tgtEl>
                                        <p:attrNameLst>
                                          <p:attrName>ppt_x</p:attrName>
                                        </p:attrNameLst>
                                      </p:cBhvr>
                                      <p:tavLst>
                                        <p:tav tm="0">
                                          <p:val>
                                            <p:strVal val="#ppt_x"/>
                                          </p:val>
                                        </p:tav>
                                        <p:tav tm="100000">
                                          <p:val>
                                            <p:strVal val="#ppt_x"/>
                                          </p:val>
                                        </p:tav>
                                      </p:tavLst>
                                    </p:anim>
                                    <p:anim calcmode="lin" valueType="num">
                                      <p:cBhvr>
                                        <p:cTn id="79" dur="1000" fill="hold"/>
                                        <p:tgtEl>
                                          <p:spTgt spid="18"/>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19"/>
                                        </p:tgtEl>
                                        <p:attrNameLst>
                                          <p:attrName>style.visibility</p:attrName>
                                        </p:attrNameLst>
                                      </p:cBhvr>
                                      <p:to>
                                        <p:strVal val="visible"/>
                                      </p:to>
                                    </p:set>
                                    <p:animEffect transition="in" filter="fade">
                                      <p:cBhvr>
                                        <p:cTn id="82" dur="1000"/>
                                        <p:tgtEl>
                                          <p:spTgt spid="19"/>
                                        </p:tgtEl>
                                      </p:cBhvr>
                                    </p:animEffect>
                                    <p:anim calcmode="lin" valueType="num">
                                      <p:cBhvr>
                                        <p:cTn id="83" dur="1000" fill="hold"/>
                                        <p:tgtEl>
                                          <p:spTgt spid="19"/>
                                        </p:tgtEl>
                                        <p:attrNameLst>
                                          <p:attrName>ppt_x</p:attrName>
                                        </p:attrNameLst>
                                      </p:cBhvr>
                                      <p:tavLst>
                                        <p:tav tm="0">
                                          <p:val>
                                            <p:strVal val="#ppt_x"/>
                                          </p:val>
                                        </p:tav>
                                        <p:tav tm="100000">
                                          <p:val>
                                            <p:strVal val="#ppt_x"/>
                                          </p:val>
                                        </p:tav>
                                      </p:tavLst>
                                    </p:anim>
                                    <p:anim calcmode="lin" valueType="num">
                                      <p:cBhvr>
                                        <p:cTn id="84" dur="1000" fill="hold"/>
                                        <p:tgtEl>
                                          <p:spTgt spid="19"/>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1000"/>
                                        <p:tgtEl>
                                          <p:spTgt spid="20"/>
                                        </p:tgtEl>
                                      </p:cBhvr>
                                    </p:animEffect>
                                    <p:anim calcmode="lin" valueType="num">
                                      <p:cBhvr>
                                        <p:cTn id="88" dur="1000" fill="hold"/>
                                        <p:tgtEl>
                                          <p:spTgt spid="20"/>
                                        </p:tgtEl>
                                        <p:attrNameLst>
                                          <p:attrName>ppt_x</p:attrName>
                                        </p:attrNameLst>
                                      </p:cBhvr>
                                      <p:tavLst>
                                        <p:tav tm="0">
                                          <p:val>
                                            <p:strVal val="#ppt_x"/>
                                          </p:val>
                                        </p:tav>
                                        <p:tav tm="100000">
                                          <p:val>
                                            <p:strVal val="#ppt_x"/>
                                          </p:val>
                                        </p:tav>
                                      </p:tavLst>
                                    </p:anim>
                                    <p:anim calcmode="lin" valueType="num">
                                      <p:cBhvr>
                                        <p:cTn id="89" dur="1000" fill="hold"/>
                                        <p:tgtEl>
                                          <p:spTgt spid="20"/>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fade">
                                      <p:cBhvr>
                                        <p:cTn id="92" dur="1000"/>
                                        <p:tgtEl>
                                          <p:spTgt spid="21"/>
                                        </p:tgtEl>
                                      </p:cBhvr>
                                    </p:animEffect>
                                    <p:anim calcmode="lin" valueType="num">
                                      <p:cBhvr>
                                        <p:cTn id="93" dur="1000" fill="hold"/>
                                        <p:tgtEl>
                                          <p:spTgt spid="21"/>
                                        </p:tgtEl>
                                        <p:attrNameLst>
                                          <p:attrName>ppt_x</p:attrName>
                                        </p:attrNameLst>
                                      </p:cBhvr>
                                      <p:tavLst>
                                        <p:tav tm="0">
                                          <p:val>
                                            <p:strVal val="#ppt_x"/>
                                          </p:val>
                                        </p:tav>
                                        <p:tav tm="100000">
                                          <p:val>
                                            <p:strVal val="#ppt_x"/>
                                          </p:val>
                                        </p:tav>
                                      </p:tavLst>
                                    </p:anim>
                                    <p:anim calcmode="lin" valueType="num">
                                      <p:cBhvr>
                                        <p:cTn id="94" dur="1000" fill="hold"/>
                                        <p:tgtEl>
                                          <p:spTgt spid="21"/>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fade">
                                      <p:cBhvr>
                                        <p:cTn id="97" dur="1000"/>
                                        <p:tgtEl>
                                          <p:spTgt spid="22"/>
                                        </p:tgtEl>
                                      </p:cBhvr>
                                    </p:animEffect>
                                    <p:anim calcmode="lin" valueType="num">
                                      <p:cBhvr>
                                        <p:cTn id="98" dur="1000" fill="hold"/>
                                        <p:tgtEl>
                                          <p:spTgt spid="22"/>
                                        </p:tgtEl>
                                        <p:attrNameLst>
                                          <p:attrName>ppt_x</p:attrName>
                                        </p:attrNameLst>
                                      </p:cBhvr>
                                      <p:tavLst>
                                        <p:tav tm="0">
                                          <p:val>
                                            <p:strVal val="#ppt_x"/>
                                          </p:val>
                                        </p:tav>
                                        <p:tav tm="100000">
                                          <p:val>
                                            <p:strVal val="#ppt_x"/>
                                          </p:val>
                                        </p:tav>
                                      </p:tavLst>
                                    </p:anim>
                                    <p:anim calcmode="lin" valueType="num">
                                      <p:cBhvr>
                                        <p:cTn id="99" dur="1000" fill="hold"/>
                                        <p:tgtEl>
                                          <p:spTgt spid="22"/>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fade">
                                      <p:cBhvr>
                                        <p:cTn id="102" dur="1000"/>
                                        <p:tgtEl>
                                          <p:spTgt spid="23"/>
                                        </p:tgtEl>
                                      </p:cBhvr>
                                    </p:animEffect>
                                    <p:anim calcmode="lin" valueType="num">
                                      <p:cBhvr>
                                        <p:cTn id="103" dur="1000" fill="hold"/>
                                        <p:tgtEl>
                                          <p:spTgt spid="23"/>
                                        </p:tgtEl>
                                        <p:attrNameLst>
                                          <p:attrName>ppt_x</p:attrName>
                                        </p:attrNameLst>
                                      </p:cBhvr>
                                      <p:tavLst>
                                        <p:tav tm="0">
                                          <p:val>
                                            <p:strVal val="#ppt_x"/>
                                          </p:val>
                                        </p:tav>
                                        <p:tav tm="100000">
                                          <p:val>
                                            <p:strVal val="#ppt_x"/>
                                          </p:val>
                                        </p:tav>
                                      </p:tavLst>
                                    </p:anim>
                                    <p:anim calcmode="lin" valueType="num">
                                      <p:cBhvr>
                                        <p:cTn id="104" dur="1000" fill="hold"/>
                                        <p:tgtEl>
                                          <p:spTgt spid="23"/>
                                        </p:tgtEl>
                                        <p:attrNameLst>
                                          <p:attrName>ppt_y</p:attrName>
                                        </p:attrNameLst>
                                      </p:cBhvr>
                                      <p:tavLst>
                                        <p:tav tm="0">
                                          <p:val>
                                            <p:strVal val="#ppt_y+.1"/>
                                          </p:val>
                                        </p:tav>
                                        <p:tav tm="100000">
                                          <p:val>
                                            <p:strVal val="#ppt_y"/>
                                          </p:val>
                                        </p:tav>
                                      </p:tavLst>
                                    </p:anim>
                                  </p:childTnLst>
                                </p:cTn>
                              </p:par>
                              <p:par>
                                <p:cTn id="105" presetID="42" presetClass="entr" presetSubtype="0" fill="hold" nodeType="with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fade">
                                      <p:cBhvr>
                                        <p:cTn id="107" dur="1000"/>
                                        <p:tgtEl>
                                          <p:spTgt spid="24"/>
                                        </p:tgtEl>
                                      </p:cBhvr>
                                    </p:animEffect>
                                    <p:anim calcmode="lin" valueType="num">
                                      <p:cBhvr>
                                        <p:cTn id="108" dur="1000" fill="hold"/>
                                        <p:tgtEl>
                                          <p:spTgt spid="24"/>
                                        </p:tgtEl>
                                        <p:attrNameLst>
                                          <p:attrName>ppt_x</p:attrName>
                                        </p:attrNameLst>
                                      </p:cBhvr>
                                      <p:tavLst>
                                        <p:tav tm="0">
                                          <p:val>
                                            <p:strVal val="#ppt_x"/>
                                          </p:val>
                                        </p:tav>
                                        <p:tav tm="100000">
                                          <p:val>
                                            <p:strVal val="#ppt_x"/>
                                          </p:val>
                                        </p:tav>
                                      </p:tavLst>
                                    </p:anim>
                                    <p:anim calcmode="lin" valueType="num">
                                      <p:cBhvr>
                                        <p:cTn id="109" dur="1000" fill="hold"/>
                                        <p:tgtEl>
                                          <p:spTgt spid="24"/>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25"/>
                                        </p:tgtEl>
                                        <p:attrNameLst>
                                          <p:attrName>style.visibility</p:attrName>
                                        </p:attrNameLst>
                                      </p:cBhvr>
                                      <p:to>
                                        <p:strVal val="visible"/>
                                      </p:to>
                                    </p:set>
                                    <p:animEffect transition="in" filter="fade">
                                      <p:cBhvr>
                                        <p:cTn id="112" dur="1000"/>
                                        <p:tgtEl>
                                          <p:spTgt spid="25"/>
                                        </p:tgtEl>
                                      </p:cBhvr>
                                    </p:animEffect>
                                    <p:anim calcmode="lin" valueType="num">
                                      <p:cBhvr>
                                        <p:cTn id="113" dur="1000" fill="hold"/>
                                        <p:tgtEl>
                                          <p:spTgt spid="25"/>
                                        </p:tgtEl>
                                        <p:attrNameLst>
                                          <p:attrName>ppt_x</p:attrName>
                                        </p:attrNameLst>
                                      </p:cBhvr>
                                      <p:tavLst>
                                        <p:tav tm="0">
                                          <p:val>
                                            <p:strVal val="#ppt_x"/>
                                          </p:val>
                                        </p:tav>
                                        <p:tav tm="100000">
                                          <p:val>
                                            <p:strVal val="#ppt_x"/>
                                          </p:val>
                                        </p:tav>
                                      </p:tavLst>
                                    </p:anim>
                                    <p:anim calcmode="lin" valueType="num">
                                      <p:cBhvr>
                                        <p:cTn id="114" dur="1000" fill="hold"/>
                                        <p:tgtEl>
                                          <p:spTgt spid="25"/>
                                        </p:tgtEl>
                                        <p:attrNameLst>
                                          <p:attrName>ppt_y</p:attrName>
                                        </p:attrNameLst>
                                      </p:cBhvr>
                                      <p:tavLst>
                                        <p:tav tm="0">
                                          <p:val>
                                            <p:strVal val="#ppt_y+.1"/>
                                          </p:val>
                                        </p:tav>
                                        <p:tav tm="100000">
                                          <p:val>
                                            <p:strVal val="#ppt_y"/>
                                          </p:val>
                                        </p:tav>
                                      </p:tavLst>
                                    </p:anim>
                                  </p:childTnLst>
                                </p:cTn>
                              </p:par>
                              <p:par>
                                <p:cTn id="115" presetID="42" presetClass="entr" presetSubtype="0" fill="hold" nodeType="withEffect">
                                  <p:stCondLst>
                                    <p:cond delay="0"/>
                                  </p:stCondLst>
                                  <p:childTnLst>
                                    <p:set>
                                      <p:cBhvr>
                                        <p:cTn id="116" dur="1" fill="hold">
                                          <p:stCondLst>
                                            <p:cond delay="0"/>
                                          </p:stCondLst>
                                        </p:cTn>
                                        <p:tgtEl>
                                          <p:spTgt spid="26"/>
                                        </p:tgtEl>
                                        <p:attrNameLst>
                                          <p:attrName>style.visibility</p:attrName>
                                        </p:attrNameLst>
                                      </p:cBhvr>
                                      <p:to>
                                        <p:strVal val="visible"/>
                                      </p:to>
                                    </p:set>
                                    <p:animEffect transition="in" filter="fade">
                                      <p:cBhvr>
                                        <p:cTn id="117" dur="1000"/>
                                        <p:tgtEl>
                                          <p:spTgt spid="26"/>
                                        </p:tgtEl>
                                      </p:cBhvr>
                                    </p:animEffect>
                                    <p:anim calcmode="lin" valueType="num">
                                      <p:cBhvr>
                                        <p:cTn id="118" dur="1000" fill="hold"/>
                                        <p:tgtEl>
                                          <p:spTgt spid="26"/>
                                        </p:tgtEl>
                                        <p:attrNameLst>
                                          <p:attrName>ppt_x</p:attrName>
                                        </p:attrNameLst>
                                      </p:cBhvr>
                                      <p:tavLst>
                                        <p:tav tm="0">
                                          <p:val>
                                            <p:strVal val="#ppt_x"/>
                                          </p:val>
                                        </p:tav>
                                        <p:tav tm="100000">
                                          <p:val>
                                            <p:strVal val="#ppt_x"/>
                                          </p:val>
                                        </p:tav>
                                      </p:tavLst>
                                    </p:anim>
                                    <p:anim calcmode="lin" valueType="num">
                                      <p:cBhvr>
                                        <p:cTn id="119" dur="1000" fill="hold"/>
                                        <p:tgtEl>
                                          <p:spTgt spid="26"/>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27"/>
                                        </p:tgtEl>
                                        <p:attrNameLst>
                                          <p:attrName>style.visibility</p:attrName>
                                        </p:attrNameLst>
                                      </p:cBhvr>
                                      <p:to>
                                        <p:strVal val="visible"/>
                                      </p:to>
                                    </p:set>
                                    <p:animEffect transition="in" filter="fade">
                                      <p:cBhvr>
                                        <p:cTn id="122" dur="1000"/>
                                        <p:tgtEl>
                                          <p:spTgt spid="27"/>
                                        </p:tgtEl>
                                      </p:cBhvr>
                                    </p:animEffect>
                                    <p:anim calcmode="lin" valueType="num">
                                      <p:cBhvr>
                                        <p:cTn id="123" dur="1000" fill="hold"/>
                                        <p:tgtEl>
                                          <p:spTgt spid="27"/>
                                        </p:tgtEl>
                                        <p:attrNameLst>
                                          <p:attrName>ppt_x</p:attrName>
                                        </p:attrNameLst>
                                      </p:cBhvr>
                                      <p:tavLst>
                                        <p:tav tm="0">
                                          <p:val>
                                            <p:strVal val="#ppt_x"/>
                                          </p:val>
                                        </p:tav>
                                        <p:tav tm="100000">
                                          <p:val>
                                            <p:strVal val="#ppt_x"/>
                                          </p:val>
                                        </p:tav>
                                      </p:tavLst>
                                    </p:anim>
                                    <p:anim calcmode="lin" valueType="num">
                                      <p:cBhvr>
                                        <p:cTn id="124" dur="1000" fill="hold"/>
                                        <p:tgtEl>
                                          <p:spTgt spid="27"/>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28"/>
                                        </p:tgtEl>
                                        <p:attrNameLst>
                                          <p:attrName>style.visibility</p:attrName>
                                        </p:attrNameLst>
                                      </p:cBhvr>
                                      <p:to>
                                        <p:strVal val="visible"/>
                                      </p:to>
                                    </p:set>
                                    <p:animEffect transition="in" filter="fade">
                                      <p:cBhvr>
                                        <p:cTn id="127" dur="1000"/>
                                        <p:tgtEl>
                                          <p:spTgt spid="28"/>
                                        </p:tgtEl>
                                      </p:cBhvr>
                                    </p:animEffect>
                                    <p:anim calcmode="lin" valueType="num">
                                      <p:cBhvr>
                                        <p:cTn id="128" dur="1000" fill="hold"/>
                                        <p:tgtEl>
                                          <p:spTgt spid="28"/>
                                        </p:tgtEl>
                                        <p:attrNameLst>
                                          <p:attrName>ppt_x</p:attrName>
                                        </p:attrNameLst>
                                      </p:cBhvr>
                                      <p:tavLst>
                                        <p:tav tm="0">
                                          <p:val>
                                            <p:strVal val="#ppt_x"/>
                                          </p:val>
                                        </p:tav>
                                        <p:tav tm="100000">
                                          <p:val>
                                            <p:strVal val="#ppt_x"/>
                                          </p:val>
                                        </p:tav>
                                      </p:tavLst>
                                    </p:anim>
                                    <p:anim calcmode="lin" valueType="num">
                                      <p:cBhvr>
                                        <p:cTn id="129" dur="1000" fill="hold"/>
                                        <p:tgtEl>
                                          <p:spTgt spid="28"/>
                                        </p:tgtEl>
                                        <p:attrNameLst>
                                          <p:attrName>ppt_y</p:attrName>
                                        </p:attrNameLst>
                                      </p:cBhvr>
                                      <p:tavLst>
                                        <p:tav tm="0">
                                          <p:val>
                                            <p:strVal val="#ppt_y+.1"/>
                                          </p:val>
                                        </p:tav>
                                        <p:tav tm="100000">
                                          <p:val>
                                            <p:strVal val="#ppt_y"/>
                                          </p:val>
                                        </p:tav>
                                      </p:tavLst>
                                    </p:anim>
                                  </p:childTnLst>
                                </p:cTn>
                              </p:par>
                              <p:par>
                                <p:cTn id="130" presetID="42" presetClass="entr" presetSubtype="0" fill="hold" nodeType="withEffect">
                                  <p:stCondLst>
                                    <p:cond delay="0"/>
                                  </p:stCondLst>
                                  <p:childTnLst>
                                    <p:set>
                                      <p:cBhvr>
                                        <p:cTn id="131" dur="1" fill="hold">
                                          <p:stCondLst>
                                            <p:cond delay="0"/>
                                          </p:stCondLst>
                                        </p:cTn>
                                        <p:tgtEl>
                                          <p:spTgt spid="29"/>
                                        </p:tgtEl>
                                        <p:attrNameLst>
                                          <p:attrName>style.visibility</p:attrName>
                                        </p:attrNameLst>
                                      </p:cBhvr>
                                      <p:to>
                                        <p:strVal val="visible"/>
                                      </p:to>
                                    </p:set>
                                    <p:animEffect transition="in" filter="fade">
                                      <p:cBhvr>
                                        <p:cTn id="132" dur="1000"/>
                                        <p:tgtEl>
                                          <p:spTgt spid="29"/>
                                        </p:tgtEl>
                                      </p:cBhvr>
                                    </p:animEffect>
                                    <p:anim calcmode="lin" valueType="num">
                                      <p:cBhvr>
                                        <p:cTn id="133" dur="1000" fill="hold"/>
                                        <p:tgtEl>
                                          <p:spTgt spid="29"/>
                                        </p:tgtEl>
                                        <p:attrNameLst>
                                          <p:attrName>ppt_x</p:attrName>
                                        </p:attrNameLst>
                                      </p:cBhvr>
                                      <p:tavLst>
                                        <p:tav tm="0">
                                          <p:val>
                                            <p:strVal val="#ppt_x"/>
                                          </p:val>
                                        </p:tav>
                                        <p:tav tm="100000">
                                          <p:val>
                                            <p:strVal val="#ppt_x"/>
                                          </p:val>
                                        </p:tav>
                                      </p:tavLst>
                                    </p:anim>
                                    <p:anim calcmode="lin" valueType="num">
                                      <p:cBhvr>
                                        <p:cTn id="134" dur="1000" fill="hold"/>
                                        <p:tgtEl>
                                          <p:spTgt spid="29"/>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30"/>
                                        </p:tgtEl>
                                        <p:attrNameLst>
                                          <p:attrName>style.visibility</p:attrName>
                                        </p:attrNameLst>
                                      </p:cBhvr>
                                      <p:to>
                                        <p:strVal val="visible"/>
                                      </p:to>
                                    </p:set>
                                    <p:animEffect transition="in" filter="fade">
                                      <p:cBhvr>
                                        <p:cTn id="137" dur="1000"/>
                                        <p:tgtEl>
                                          <p:spTgt spid="30"/>
                                        </p:tgtEl>
                                      </p:cBhvr>
                                    </p:animEffect>
                                    <p:anim calcmode="lin" valueType="num">
                                      <p:cBhvr>
                                        <p:cTn id="138" dur="1000" fill="hold"/>
                                        <p:tgtEl>
                                          <p:spTgt spid="30"/>
                                        </p:tgtEl>
                                        <p:attrNameLst>
                                          <p:attrName>ppt_x</p:attrName>
                                        </p:attrNameLst>
                                      </p:cBhvr>
                                      <p:tavLst>
                                        <p:tav tm="0">
                                          <p:val>
                                            <p:strVal val="#ppt_x"/>
                                          </p:val>
                                        </p:tav>
                                        <p:tav tm="100000">
                                          <p:val>
                                            <p:strVal val="#ppt_x"/>
                                          </p:val>
                                        </p:tav>
                                      </p:tavLst>
                                    </p:anim>
                                    <p:anim calcmode="lin" valueType="num">
                                      <p:cBhvr>
                                        <p:cTn id="139" dur="1000" fill="hold"/>
                                        <p:tgtEl>
                                          <p:spTgt spid="30"/>
                                        </p:tgtEl>
                                        <p:attrNameLst>
                                          <p:attrName>ppt_y</p:attrName>
                                        </p:attrNameLst>
                                      </p:cBhvr>
                                      <p:tavLst>
                                        <p:tav tm="0">
                                          <p:val>
                                            <p:strVal val="#ppt_y+.1"/>
                                          </p:val>
                                        </p:tav>
                                        <p:tav tm="100000">
                                          <p:val>
                                            <p:strVal val="#ppt_y"/>
                                          </p:val>
                                        </p:tav>
                                      </p:tavLst>
                                    </p:anim>
                                  </p:childTnLst>
                                </p:cTn>
                              </p:par>
                              <p:par>
                                <p:cTn id="140" presetID="42" presetClass="entr" presetSubtype="0" fill="hold" nodeType="withEffect">
                                  <p:stCondLst>
                                    <p:cond delay="0"/>
                                  </p:stCondLst>
                                  <p:childTnLst>
                                    <p:set>
                                      <p:cBhvr>
                                        <p:cTn id="141" dur="1" fill="hold">
                                          <p:stCondLst>
                                            <p:cond delay="0"/>
                                          </p:stCondLst>
                                        </p:cTn>
                                        <p:tgtEl>
                                          <p:spTgt spid="31"/>
                                        </p:tgtEl>
                                        <p:attrNameLst>
                                          <p:attrName>style.visibility</p:attrName>
                                        </p:attrNameLst>
                                      </p:cBhvr>
                                      <p:to>
                                        <p:strVal val="visible"/>
                                      </p:to>
                                    </p:set>
                                    <p:animEffect transition="in" filter="fade">
                                      <p:cBhvr>
                                        <p:cTn id="142" dur="1000"/>
                                        <p:tgtEl>
                                          <p:spTgt spid="31"/>
                                        </p:tgtEl>
                                      </p:cBhvr>
                                    </p:animEffect>
                                    <p:anim calcmode="lin" valueType="num">
                                      <p:cBhvr>
                                        <p:cTn id="143" dur="1000" fill="hold"/>
                                        <p:tgtEl>
                                          <p:spTgt spid="31"/>
                                        </p:tgtEl>
                                        <p:attrNameLst>
                                          <p:attrName>ppt_x</p:attrName>
                                        </p:attrNameLst>
                                      </p:cBhvr>
                                      <p:tavLst>
                                        <p:tav tm="0">
                                          <p:val>
                                            <p:strVal val="#ppt_x"/>
                                          </p:val>
                                        </p:tav>
                                        <p:tav tm="100000">
                                          <p:val>
                                            <p:strVal val="#ppt_x"/>
                                          </p:val>
                                        </p:tav>
                                      </p:tavLst>
                                    </p:anim>
                                    <p:anim calcmode="lin" valueType="num">
                                      <p:cBhvr>
                                        <p:cTn id="144" dur="1000" fill="hold"/>
                                        <p:tgtEl>
                                          <p:spTgt spid="31"/>
                                        </p:tgtEl>
                                        <p:attrNameLst>
                                          <p:attrName>ppt_y</p:attrName>
                                        </p:attrNameLst>
                                      </p:cBhvr>
                                      <p:tavLst>
                                        <p:tav tm="0">
                                          <p:val>
                                            <p:strVal val="#ppt_y+.1"/>
                                          </p:val>
                                        </p:tav>
                                        <p:tav tm="100000">
                                          <p:val>
                                            <p:strVal val="#ppt_y"/>
                                          </p:val>
                                        </p:tav>
                                      </p:tavLst>
                                    </p:anim>
                                  </p:childTnLst>
                                </p:cTn>
                              </p:par>
                              <p:par>
                                <p:cTn id="145" presetID="42" presetClass="entr" presetSubtype="0" fill="hold" nodeType="withEffect">
                                  <p:stCondLst>
                                    <p:cond delay="0"/>
                                  </p:stCondLst>
                                  <p:childTnLst>
                                    <p:set>
                                      <p:cBhvr>
                                        <p:cTn id="146" dur="1" fill="hold">
                                          <p:stCondLst>
                                            <p:cond delay="0"/>
                                          </p:stCondLst>
                                        </p:cTn>
                                        <p:tgtEl>
                                          <p:spTgt spid="32"/>
                                        </p:tgtEl>
                                        <p:attrNameLst>
                                          <p:attrName>style.visibility</p:attrName>
                                        </p:attrNameLst>
                                      </p:cBhvr>
                                      <p:to>
                                        <p:strVal val="visible"/>
                                      </p:to>
                                    </p:set>
                                    <p:animEffect transition="in" filter="fade">
                                      <p:cBhvr>
                                        <p:cTn id="147" dur="1000"/>
                                        <p:tgtEl>
                                          <p:spTgt spid="32"/>
                                        </p:tgtEl>
                                      </p:cBhvr>
                                    </p:animEffect>
                                    <p:anim calcmode="lin" valueType="num">
                                      <p:cBhvr>
                                        <p:cTn id="148" dur="1000" fill="hold"/>
                                        <p:tgtEl>
                                          <p:spTgt spid="32"/>
                                        </p:tgtEl>
                                        <p:attrNameLst>
                                          <p:attrName>ppt_x</p:attrName>
                                        </p:attrNameLst>
                                      </p:cBhvr>
                                      <p:tavLst>
                                        <p:tav tm="0">
                                          <p:val>
                                            <p:strVal val="#ppt_x"/>
                                          </p:val>
                                        </p:tav>
                                        <p:tav tm="100000">
                                          <p:val>
                                            <p:strVal val="#ppt_x"/>
                                          </p:val>
                                        </p:tav>
                                      </p:tavLst>
                                    </p:anim>
                                    <p:anim calcmode="lin" valueType="num">
                                      <p:cBhvr>
                                        <p:cTn id="149" dur="1000" fill="hold"/>
                                        <p:tgtEl>
                                          <p:spTgt spid="32"/>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33"/>
                                        </p:tgtEl>
                                        <p:attrNameLst>
                                          <p:attrName>style.visibility</p:attrName>
                                        </p:attrNameLst>
                                      </p:cBhvr>
                                      <p:to>
                                        <p:strVal val="visible"/>
                                      </p:to>
                                    </p:set>
                                    <p:animEffect transition="in" filter="fade">
                                      <p:cBhvr>
                                        <p:cTn id="152" dur="1000"/>
                                        <p:tgtEl>
                                          <p:spTgt spid="33"/>
                                        </p:tgtEl>
                                      </p:cBhvr>
                                    </p:animEffect>
                                    <p:anim calcmode="lin" valueType="num">
                                      <p:cBhvr>
                                        <p:cTn id="153" dur="1000" fill="hold"/>
                                        <p:tgtEl>
                                          <p:spTgt spid="33"/>
                                        </p:tgtEl>
                                        <p:attrNameLst>
                                          <p:attrName>ppt_x</p:attrName>
                                        </p:attrNameLst>
                                      </p:cBhvr>
                                      <p:tavLst>
                                        <p:tav tm="0">
                                          <p:val>
                                            <p:strVal val="#ppt_x"/>
                                          </p:val>
                                        </p:tav>
                                        <p:tav tm="100000">
                                          <p:val>
                                            <p:strVal val="#ppt_x"/>
                                          </p:val>
                                        </p:tav>
                                      </p:tavLst>
                                    </p:anim>
                                    <p:anim calcmode="lin" valueType="num">
                                      <p:cBhvr>
                                        <p:cTn id="154"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7" grpId="0" animBg="1"/>
      <p:bldP spid="8" grpId="0" animBg="1"/>
      <p:bldP spid="9" grpId="0"/>
      <p:bldP spid="10" grpId="0"/>
      <p:bldP spid="11" grpId="0"/>
      <p:bldP spid="12" grpId="0" animBg="1"/>
      <p:bldP spid="15" grpId="0"/>
      <p:bldP spid="16" grpId="0" animBg="1"/>
      <p:bldP spid="18" grpId="0" animBg="1"/>
      <p:bldP spid="20" grpId="0"/>
      <p:bldP spid="21" grpId="0" animBg="1"/>
      <p:bldP spid="23" grpId="0" animBg="1"/>
      <p:bldP spid="25" grpId="0"/>
      <p:bldP spid="27" grpId="0"/>
      <p:bldP spid="28" grpId="0" animBg="1"/>
      <p:bldP spid="30" grpId="0"/>
      <p:bldP spid="3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9.3  </a:t>
            </a:r>
            <a:r>
              <a:rPr lang="zh-CN" altLang="en-US" dirty="0"/>
              <a:t>加密</a:t>
            </a:r>
            <a:r>
              <a:rPr lang="zh-CN" altLang="en-US" dirty="0" smtClean="0"/>
              <a:t>技术</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2400" dirty="0" smtClean="0"/>
              <a:t>4</a:t>
            </a:r>
            <a:r>
              <a:rPr lang="zh-CN" altLang="en-US" sz="2400" dirty="0" smtClean="0"/>
              <a:t>．</a:t>
            </a:r>
            <a:r>
              <a:rPr lang="zh-CN" altLang="en-US" sz="2400" dirty="0"/>
              <a:t>数字时间</a:t>
            </a:r>
            <a:r>
              <a:rPr lang="zh-CN" altLang="en-US" sz="2400" dirty="0" smtClean="0"/>
              <a:t>戳</a:t>
            </a:r>
            <a:endParaRPr lang="en-US" altLang="zh-CN" sz="2400" dirty="0" smtClean="0"/>
          </a:p>
          <a:p>
            <a:r>
              <a:rPr lang="zh-CN" altLang="en-US" sz="2400" dirty="0"/>
              <a:t>数字时间戳包括</a:t>
            </a:r>
            <a:r>
              <a:rPr lang="en-US" altLang="zh-CN" sz="2400" dirty="0"/>
              <a:t>3</a:t>
            </a:r>
            <a:r>
              <a:rPr lang="zh-CN" altLang="en-US" sz="2400" dirty="0"/>
              <a:t>个部分</a:t>
            </a:r>
          </a:p>
          <a:p>
            <a:r>
              <a:rPr lang="zh-CN" altLang="en-US" sz="2400" dirty="0"/>
              <a:t>（</a:t>
            </a:r>
            <a:r>
              <a:rPr lang="en-US" altLang="zh-CN" sz="2400" dirty="0"/>
              <a:t>1</a:t>
            </a:r>
            <a:r>
              <a:rPr lang="zh-CN" altLang="en-US" sz="2400" dirty="0"/>
              <a:t>）需要加时间戳的明文的数字摘要</a:t>
            </a:r>
          </a:p>
          <a:p>
            <a:r>
              <a:rPr lang="zh-CN" altLang="en-US" sz="2400" dirty="0"/>
              <a:t>（</a:t>
            </a:r>
            <a:r>
              <a:rPr lang="en-US" altLang="zh-CN" sz="2400" dirty="0"/>
              <a:t>2</a:t>
            </a:r>
            <a:r>
              <a:rPr lang="zh-CN" altLang="en-US" sz="2400" dirty="0"/>
              <a:t>）</a:t>
            </a:r>
            <a:r>
              <a:rPr lang="en-US" altLang="zh-CN" sz="2400" dirty="0"/>
              <a:t>TSA</a:t>
            </a:r>
            <a:r>
              <a:rPr lang="zh-CN" altLang="en-US" sz="2400" dirty="0"/>
              <a:t>收到该数字摘要的时间和日期</a:t>
            </a:r>
          </a:p>
          <a:p>
            <a:r>
              <a:rPr lang="zh-CN" altLang="en-US" sz="2400" dirty="0"/>
              <a:t>（</a:t>
            </a:r>
            <a:r>
              <a:rPr lang="en-US" altLang="zh-CN" sz="2400" dirty="0"/>
              <a:t>3</a:t>
            </a:r>
            <a:r>
              <a:rPr lang="zh-CN" altLang="en-US" sz="2400" dirty="0"/>
              <a:t>）</a:t>
            </a:r>
            <a:r>
              <a:rPr lang="en-US" altLang="zh-CN" sz="2400" dirty="0"/>
              <a:t>TSA</a:t>
            </a:r>
            <a:r>
              <a:rPr lang="zh-CN" altLang="en-US" sz="2400" dirty="0"/>
              <a:t>的数字签名</a:t>
            </a:r>
          </a:p>
          <a:p>
            <a:r>
              <a:rPr lang="zh-CN" altLang="en-US" sz="2400" dirty="0"/>
              <a:t>用户首先将需要加时间戳的文档用</a:t>
            </a:r>
            <a:r>
              <a:rPr lang="en-US" altLang="zh-CN" sz="2400" dirty="0"/>
              <a:t>Hash</a:t>
            </a:r>
            <a:r>
              <a:rPr lang="zh-CN" altLang="en-US" sz="2400" dirty="0"/>
              <a:t>函数生成数字摘要，然后将该摘要发送给</a:t>
            </a:r>
            <a:r>
              <a:rPr lang="en-US" altLang="zh-CN" sz="2400" dirty="0"/>
              <a:t>TSA</a:t>
            </a:r>
            <a:r>
              <a:rPr lang="zh-CN" altLang="en-US" sz="2400" dirty="0"/>
              <a:t>，</a:t>
            </a:r>
            <a:r>
              <a:rPr lang="en-US" altLang="zh-CN" sz="2400" dirty="0"/>
              <a:t>TSA</a:t>
            </a:r>
            <a:r>
              <a:rPr lang="zh-CN" altLang="en-US" sz="2400" dirty="0"/>
              <a:t>在收到该摘要后，向其中加入收到该摘要的时间和日期信息，然后用自己的私有密钥对其进行数字签名，最后将时间信息和数字时间戳绑定生成的数字签名返还给发送方</a:t>
            </a:r>
            <a:r>
              <a:rPr lang="zh-CN" altLang="en-US" sz="2400" dirty="0" smtClean="0"/>
              <a:t>。</a:t>
            </a: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29267874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9.3  </a:t>
            </a:r>
            <a:r>
              <a:rPr lang="zh-CN" altLang="en-US" dirty="0"/>
              <a:t>加密</a:t>
            </a:r>
            <a:r>
              <a:rPr lang="zh-CN" altLang="en-US" dirty="0" smtClean="0"/>
              <a:t>技术</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2400" dirty="0"/>
              <a:t>9.3.4 </a:t>
            </a:r>
            <a:r>
              <a:rPr lang="zh-CN" altLang="en-US" sz="2400" dirty="0"/>
              <a:t>安全电子商务交易</a:t>
            </a:r>
            <a:r>
              <a:rPr lang="zh-CN" altLang="en-US" sz="2400" dirty="0" smtClean="0"/>
              <a:t>过程</a:t>
            </a:r>
            <a:endParaRPr lang="en-US" altLang="zh-CN" sz="2400" dirty="0" smtClean="0"/>
          </a:p>
          <a:p>
            <a:endParaRPr lang="zh-CN" altLang="en-US" sz="2400" dirty="0">
              <a:latin typeface="+mn-lt"/>
              <a:cs typeface="+mn-ea"/>
              <a:sym typeface="+mn-lt"/>
            </a:endParaRPr>
          </a:p>
        </p:txBody>
      </p:sp>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1601" y="1844824"/>
            <a:ext cx="8172399" cy="5211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19924604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9.4  </a:t>
            </a:r>
            <a:r>
              <a:rPr lang="zh-CN" altLang="en-US" dirty="0"/>
              <a:t>防火墙</a:t>
            </a:r>
            <a:r>
              <a:rPr lang="zh-CN" altLang="en-US" dirty="0" smtClean="0"/>
              <a:t>技术</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zh-CN" altLang="en-US" sz="2400" dirty="0"/>
              <a:t>防火墙是一种在企业的专用网络与</a:t>
            </a:r>
            <a:r>
              <a:rPr lang="en-US" altLang="zh-CN" sz="2400" dirty="0"/>
              <a:t>Internet</a:t>
            </a:r>
            <a:r>
              <a:rPr lang="zh-CN" altLang="en-US" sz="2400" dirty="0"/>
              <a:t>间起过滤作用的应用软件</a:t>
            </a:r>
            <a:r>
              <a:rPr lang="zh-CN" altLang="en-US" sz="2400" dirty="0" smtClean="0"/>
              <a:t>。防火墙</a:t>
            </a:r>
            <a:r>
              <a:rPr lang="zh-CN" altLang="en-US" sz="2400" dirty="0"/>
              <a:t>可以阻止远程客户机登录到内部网络，监视并检查所有进出网络的通信信息，网络接收或发送的每条消息都要经过防火墙软件处理，由它来判断该条消息是否符合企业制定的安全政策，如果符合，就允许其传输，否则就拒绝其进入</a:t>
            </a:r>
            <a:r>
              <a:rPr lang="zh-CN" altLang="en-US" sz="2400" dirty="0" smtClean="0"/>
              <a:t>。</a:t>
            </a:r>
            <a:endParaRPr lang="en-US" altLang="zh-CN" sz="2400" dirty="0" smtClean="0"/>
          </a:p>
          <a:p>
            <a:r>
              <a:rPr lang="en-US" altLang="zh-CN" sz="2400" dirty="0" smtClean="0"/>
              <a:t>9.4.1</a:t>
            </a:r>
            <a:r>
              <a:rPr lang="zh-CN" altLang="en-US" sz="2400" dirty="0" smtClean="0"/>
              <a:t>防火墙</a:t>
            </a:r>
            <a:r>
              <a:rPr lang="zh-CN" altLang="en-US" sz="2400" dirty="0"/>
              <a:t>的种类</a:t>
            </a:r>
          </a:p>
          <a:p>
            <a:r>
              <a:rPr lang="zh-CN" altLang="en-US" sz="2400" dirty="0"/>
              <a:t>根据所采用的技术，防火墙可以分成若干类，包括包过滤型、网关服务器型和代理服务器型</a:t>
            </a:r>
            <a:r>
              <a:rPr lang="zh-CN" altLang="en-US" sz="2400" dirty="0" smtClean="0"/>
              <a:t>。</a:t>
            </a: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10829828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45528" y="260648"/>
            <a:ext cx="7391400" cy="838200"/>
          </a:xfrm>
        </p:spPr>
        <p:txBody>
          <a:bodyPr/>
          <a:lstStyle/>
          <a:p>
            <a:pPr algn="ctr"/>
            <a:r>
              <a:rPr lang="zh-CN" altLang="en-US" dirty="0"/>
              <a:t>目录</a:t>
            </a:r>
          </a:p>
        </p:txBody>
      </p:sp>
      <p:grpSp>
        <p:nvGrpSpPr>
          <p:cNvPr id="5" name="Group 3"/>
          <p:cNvGrpSpPr>
            <a:grpSpLocks/>
          </p:cNvGrpSpPr>
          <p:nvPr/>
        </p:nvGrpSpPr>
        <p:grpSpPr bwMode="auto">
          <a:xfrm>
            <a:off x="1368425" y="2060848"/>
            <a:ext cx="577850" cy="560388"/>
            <a:chOff x="0" y="0"/>
            <a:chExt cx="6228000" cy="719137"/>
          </a:xfrm>
        </p:grpSpPr>
        <p:sp>
          <p:nvSpPr>
            <p:cNvPr id="6" name="AutoShape 3"/>
            <p:cNvSpPr>
              <a:spLocks noChangeArrowheads="1"/>
            </p:cNvSpPr>
            <p:nvPr/>
          </p:nvSpPr>
          <p:spPr bwMode="auto">
            <a:xfrm>
              <a:off x="0" y="0"/>
              <a:ext cx="6228000" cy="719137"/>
            </a:xfrm>
            <a:prstGeom prst="roundRect">
              <a:avLst>
                <a:gd name="adj" fmla="val 16667"/>
              </a:avLst>
            </a:prstGeom>
            <a:gradFill rotWithShape="1">
              <a:gsLst>
                <a:gs pos="0">
                  <a:schemeClr val="bg2"/>
                </a:gs>
                <a:gs pos="100000">
                  <a:srgbClr val="6E6D6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eaLnBrk="1" hangingPunct="1">
                <a:lnSpc>
                  <a:spcPct val="100000"/>
                </a:lnSpc>
                <a:spcBef>
                  <a:spcPct val="0"/>
                </a:spcBef>
                <a:buFontTx/>
                <a:buNone/>
              </a:pPr>
              <a:endParaRPr lang="zh-CN" altLang="en-US" sz="1800">
                <a:latin typeface="Calibri" pitchFamily="34" charset="0"/>
                <a:ea typeface="宋体" charset="-122"/>
              </a:endParaRPr>
            </a:p>
          </p:txBody>
        </p:sp>
        <p:sp>
          <p:nvSpPr>
            <p:cNvPr id="7" name="AutoShape 3"/>
            <p:cNvSpPr>
              <a:spLocks noChangeArrowheads="1"/>
            </p:cNvSpPr>
            <p:nvPr/>
          </p:nvSpPr>
          <p:spPr bwMode="auto">
            <a:xfrm>
              <a:off x="0" y="55004"/>
              <a:ext cx="6228000" cy="609129"/>
            </a:xfrm>
            <a:prstGeom prst="roundRect">
              <a:avLst>
                <a:gd name="adj" fmla="val 16667"/>
              </a:avLst>
            </a:prstGeom>
            <a:gradFill rotWithShape="1">
              <a:gsLst>
                <a:gs pos="0">
                  <a:srgbClr val="D9D9D9"/>
                </a:gs>
                <a:gs pos="50000">
                  <a:srgbClr val="404040"/>
                </a:gs>
                <a:gs pos="100000">
                  <a:srgbClr val="404040"/>
                </a:gs>
              </a:gsLst>
              <a:lin ang="18900000" scaled="1"/>
            </a:gradFill>
            <a:ln w="25400">
              <a:solidFill>
                <a:schemeClr val="bg1"/>
              </a:solidFill>
              <a:round/>
              <a:headEnd/>
              <a:tailEnd/>
            </a:ln>
          </p:spPr>
          <p:txBody>
            <a:bodyPr wrap="none" anchor="ct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algn="ctr">
                <a:lnSpc>
                  <a:spcPct val="100000"/>
                </a:lnSpc>
                <a:spcBef>
                  <a:spcPct val="0"/>
                </a:spcBef>
                <a:buFontTx/>
                <a:buNone/>
              </a:pPr>
              <a:r>
                <a:rPr lang="en-US" altLang="zh-CN" sz="2000">
                  <a:solidFill>
                    <a:schemeClr val="bg1"/>
                  </a:solidFill>
                  <a:latin typeface="Calibri" pitchFamily="34" charset="0"/>
                  <a:ea typeface="微软雅黑" pitchFamily="34" charset="-122"/>
                </a:rPr>
                <a:t>1</a:t>
              </a:r>
              <a:endParaRPr lang="zh-CN" altLang="en-US" sz="2000">
                <a:solidFill>
                  <a:schemeClr val="bg1"/>
                </a:solidFill>
                <a:latin typeface="Calibri" pitchFamily="34" charset="0"/>
                <a:ea typeface="微软雅黑" pitchFamily="34" charset="-122"/>
              </a:endParaRPr>
            </a:p>
          </p:txBody>
        </p:sp>
      </p:grpSp>
      <p:sp>
        <p:nvSpPr>
          <p:cNvPr id="8" name="Rectangle 13"/>
          <p:cNvSpPr>
            <a:spLocks noChangeArrowheads="1"/>
          </p:cNvSpPr>
          <p:nvPr/>
        </p:nvSpPr>
        <p:spPr bwMode="auto">
          <a:xfrm>
            <a:off x="5727734" y="2100791"/>
            <a:ext cx="2743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algn="ctr">
              <a:lnSpc>
                <a:spcPct val="100000"/>
              </a:lnSpc>
              <a:spcBef>
                <a:spcPct val="0"/>
              </a:spcBef>
              <a:buNone/>
            </a:pPr>
            <a:r>
              <a:rPr lang="zh-CN" altLang="en-US" sz="2000" b="1" dirty="0">
                <a:latin typeface="微软雅黑" pitchFamily="34" charset="-122"/>
                <a:ea typeface="微软雅黑" pitchFamily="34" charset="-122"/>
              </a:rPr>
              <a:t>电子商务安全</a:t>
            </a:r>
            <a:r>
              <a:rPr lang="zh-CN" altLang="en-US" sz="2000" b="1" dirty="0" smtClean="0">
                <a:latin typeface="微软雅黑" pitchFamily="34" charset="-122"/>
                <a:ea typeface="微软雅黑" pitchFamily="34" charset="-122"/>
              </a:rPr>
              <a:t>规范</a:t>
            </a:r>
            <a:endParaRPr lang="zh-CN" altLang="en-US" sz="2000" b="1" dirty="0">
              <a:latin typeface="微软雅黑" pitchFamily="34" charset="-122"/>
              <a:ea typeface="微软雅黑" pitchFamily="34" charset="-122"/>
            </a:endParaRPr>
          </a:p>
        </p:txBody>
      </p:sp>
      <p:sp>
        <p:nvSpPr>
          <p:cNvPr id="9" name="Rectangle 16"/>
          <p:cNvSpPr>
            <a:spLocks noChangeArrowheads="1"/>
          </p:cNvSpPr>
          <p:nvPr/>
        </p:nvSpPr>
        <p:spPr bwMode="auto">
          <a:xfrm>
            <a:off x="1946275" y="4895752"/>
            <a:ext cx="2743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algn="ctr">
              <a:lnSpc>
                <a:spcPct val="100000"/>
              </a:lnSpc>
              <a:spcBef>
                <a:spcPct val="0"/>
              </a:spcBef>
              <a:buNone/>
            </a:pPr>
            <a:r>
              <a:rPr lang="zh-CN" altLang="en-US" sz="2000" b="1" dirty="0" smtClean="0">
                <a:latin typeface="微软雅黑" pitchFamily="34" charset="-122"/>
                <a:ea typeface="微软雅黑" pitchFamily="34" charset="-122"/>
              </a:rPr>
              <a:t>防火墙技术</a:t>
            </a:r>
            <a:endParaRPr lang="zh-CN" altLang="en-US" sz="2000" b="1" dirty="0">
              <a:latin typeface="微软雅黑" pitchFamily="34" charset="-122"/>
              <a:ea typeface="微软雅黑" pitchFamily="34" charset="-122"/>
            </a:endParaRPr>
          </a:p>
        </p:txBody>
      </p:sp>
      <p:grpSp>
        <p:nvGrpSpPr>
          <p:cNvPr id="10" name="Group 8"/>
          <p:cNvGrpSpPr>
            <a:grpSpLocks/>
          </p:cNvGrpSpPr>
          <p:nvPr/>
        </p:nvGrpSpPr>
        <p:grpSpPr bwMode="auto">
          <a:xfrm>
            <a:off x="1355725" y="2940621"/>
            <a:ext cx="577850" cy="560387"/>
            <a:chOff x="0" y="0"/>
            <a:chExt cx="6228000" cy="719137"/>
          </a:xfrm>
        </p:grpSpPr>
        <p:sp>
          <p:nvSpPr>
            <p:cNvPr id="11" name="AutoShape 3"/>
            <p:cNvSpPr>
              <a:spLocks noChangeArrowheads="1"/>
            </p:cNvSpPr>
            <p:nvPr/>
          </p:nvSpPr>
          <p:spPr bwMode="auto">
            <a:xfrm>
              <a:off x="0" y="0"/>
              <a:ext cx="6228000" cy="719137"/>
            </a:xfrm>
            <a:prstGeom prst="roundRect">
              <a:avLst>
                <a:gd name="adj" fmla="val 16667"/>
              </a:avLst>
            </a:prstGeom>
            <a:gradFill rotWithShape="1">
              <a:gsLst>
                <a:gs pos="0">
                  <a:schemeClr val="bg2"/>
                </a:gs>
                <a:gs pos="100000">
                  <a:srgbClr val="6E6D6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eaLnBrk="1" hangingPunct="1">
                <a:lnSpc>
                  <a:spcPct val="100000"/>
                </a:lnSpc>
                <a:spcBef>
                  <a:spcPct val="0"/>
                </a:spcBef>
                <a:buFontTx/>
                <a:buNone/>
              </a:pPr>
              <a:endParaRPr lang="zh-CN" altLang="en-US" sz="1800">
                <a:latin typeface="Calibri" pitchFamily="34" charset="0"/>
                <a:ea typeface="宋体" charset="-122"/>
              </a:endParaRPr>
            </a:p>
          </p:txBody>
        </p:sp>
        <p:sp>
          <p:nvSpPr>
            <p:cNvPr id="12" name="AutoShape 3"/>
            <p:cNvSpPr>
              <a:spLocks noChangeArrowheads="1"/>
            </p:cNvSpPr>
            <p:nvPr/>
          </p:nvSpPr>
          <p:spPr bwMode="auto">
            <a:xfrm>
              <a:off x="0" y="55004"/>
              <a:ext cx="6228000" cy="609129"/>
            </a:xfrm>
            <a:prstGeom prst="roundRect">
              <a:avLst>
                <a:gd name="adj" fmla="val 16667"/>
              </a:avLst>
            </a:prstGeom>
            <a:gradFill rotWithShape="1">
              <a:gsLst>
                <a:gs pos="0">
                  <a:srgbClr val="D9D9D9"/>
                </a:gs>
                <a:gs pos="50000">
                  <a:srgbClr val="404040"/>
                </a:gs>
                <a:gs pos="100000">
                  <a:srgbClr val="404040"/>
                </a:gs>
              </a:gsLst>
              <a:lin ang="18900000" scaled="1"/>
            </a:gradFill>
            <a:ln w="25400">
              <a:solidFill>
                <a:schemeClr val="bg1"/>
              </a:solidFill>
              <a:round/>
              <a:headEnd/>
              <a:tailEnd/>
            </a:ln>
          </p:spPr>
          <p:txBody>
            <a:bodyPr wrap="none" anchor="ct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algn="ctr">
                <a:lnSpc>
                  <a:spcPct val="100000"/>
                </a:lnSpc>
                <a:spcBef>
                  <a:spcPct val="0"/>
                </a:spcBef>
                <a:buFontTx/>
                <a:buNone/>
              </a:pPr>
              <a:r>
                <a:rPr lang="en-US" altLang="zh-CN" sz="2000">
                  <a:solidFill>
                    <a:schemeClr val="bg1"/>
                  </a:solidFill>
                  <a:latin typeface="Calibri" pitchFamily="34" charset="0"/>
                  <a:ea typeface="微软雅黑" pitchFamily="34" charset="-122"/>
                </a:rPr>
                <a:t>2</a:t>
              </a:r>
              <a:endParaRPr lang="zh-CN" altLang="en-US" sz="2000">
                <a:solidFill>
                  <a:schemeClr val="bg1"/>
                </a:solidFill>
                <a:latin typeface="Calibri" pitchFamily="34" charset="0"/>
                <a:ea typeface="微软雅黑" pitchFamily="34" charset="-122"/>
              </a:endParaRPr>
            </a:p>
          </p:txBody>
        </p:sp>
      </p:grpSp>
      <p:grpSp>
        <p:nvGrpSpPr>
          <p:cNvPr id="13" name="Group 12"/>
          <p:cNvGrpSpPr>
            <a:grpSpLocks/>
          </p:cNvGrpSpPr>
          <p:nvPr/>
        </p:nvGrpSpPr>
        <p:grpSpPr bwMode="auto">
          <a:xfrm>
            <a:off x="1355725" y="3911291"/>
            <a:ext cx="577850" cy="558800"/>
            <a:chOff x="0" y="0"/>
            <a:chExt cx="6228000" cy="719137"/>
          </a:xfrm>
        </p:grpSpPr>
        <p:sp>
          <p:nvSpPr>
            <p:cNvPr id="14" name="AutoShape 3"/>
            <p:cNvSpPr>
              <a:spLocks noChangeArrowheads="1"/>
            </p:cNvSpPr>
            <p:nvPr/>
          </p:nvSpPr>
          <p:spPr bwMode="auto">
            <a:xfrm>
              <a:off x="0" y="0"/>
              <a:ext cx="6228000" cy="719137"/>
            </a:xfrm>
            <a:prstGeom prst="roundRect">
              <a:avLst>
                <a:gd name="adj" fmla="val 16667"/>
              </a:avLst>
            </a:prstGeom>
            <a:gradFill rotWithShape="1">
              <a:gsLst>
                <a:gs pos="0">
                  <a:schemeClr val="bg2"/>
                </a:gs>
                <a:gs pos="100000">
                  <a:srgbClr val="6E6D6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eaLnBrk="1" hangingPunct="1">
                <a:lnSpc>
                  <a:spcPct val="100000"/>
                </a:lnSpc>
                <a:spcBef>
                  <a:spcPct val="0"/>
                </a:spcBef>
                <a:buFontTx/>
                <a:buNone/>
              </a:pPr>
              <a:endParaRPr lang="zh-CN" altLang="en-US" sz="1800">
                <a:latin typeface="Calibri" pitchFamily="34" charset="0"/>
                <a:ea typeface="宋体" charset="-122"/>
              </a:endParaRPr>
            </a:p>
          </p:txBody>
        </p:sp>
        <p:sp>
          <p:nvSpPr>
            <p:cNvPr id="15" name="AutoShape 3"/>
            <p:cNvSpPr>
              <a:spLocks noChangeArrowheads="1"/>
            </p:cNvSpPr>
            <p:nvPr/>
          </p:nvSpPr>
          <p:spPr bwMode="auto">
            <a:xfrm>
              <a:off x="0" y="55004"/>
              <a:ext cx="6228000" cy="609129"/>
            </a:xfrm>
            <a:prstGeom prst="roundRect">
              <a:avLst>
                <a:gd name="adj" fmla="val 16667"/>
              </a:avLst>
            </a:prstGeom>
            <a:gradFill rotWithShape="1">
              <a:gsLst>
                <a:gs pos="0">
                  <a:srgbClr val="D9D9D9"/>
                </a:gs>
                <a:gs pos="50000">
                  <a:srgbClr val="404040"/>
                </a:gs>
                <a:gs pos="100000">
                  <a:srgbClr val="404040"/>
                </a:gs>
              </a:gsLst>
              <a:lin ang="18900000" scaled="1"/>
            </a:gradFill>
            <a:ln w="25400">
              <a:solidFill>
                <a:schemeClr val="bg1"/>
              </a:solidFill>
              <a:round/>
              <a:headEnd/>
              <a:tailEnd/>
            </a:ln>
          </p:spPr>
          <p:txBody>
            <a:bodyPr wrap="none" anchor="ct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algn="ctr">
                <a:lnSpc>
                  <a:spcPct val="100000"/>
                </a:lnSpc>
                <a:spcBef>
                  <a:spcPct val="0"/>
                </a:spcBef>
                <a:buFontTx/>
                <a:buNone/>
              </a:pPr>
              <a:r>
                <a:rPr lang="en-US" altLang="zh-CN" sz="2000">
                  <a:solidFill>
                    <a:schemeClr val="bg1"/>
                  </a:solidFill>
                  <a:latin typeface="Calibri" pitchFamily="34" charset="0"/>
                  <a:ea typeface="微软雅黑" pitchFamily="34" charset="-122"/>
                </a:rPr>
                <a:t>3</a:t>
              </a:r>
              <a:endParaRPr lang="zh-CN" altLang="en-US" sz="2000">
                <a:solidFill>
                  <a:schemeClr val="bg1"/>
                </a:solidFill>
                <a:latin typeface="Calibri" pitchFamily="34" charset="0"/>
                <a:ea typeface="微软雅黑" pitchFamily="34" charset="-122"/>
              </a:endParaRPr>
            </a:p>
          </p:txBody>
        </p:sp>
      </p:grpSp>
      <p:grpSp>
        <p:nvGrpSpPr>
          <p:cNvPr id="16" name="Group 16"/>
          <p:cNvGrpSpPr>
            <a:grpSpLocks/>
          </p:cNvGrpSpPr>
          <p:nvPr/>
        </p:nvGrpSpPr>
        <p:grpSpPr bwMode="auto">
          <a:xfrm>
            <a:off x="1368425" y="4875014"/>
            <a:ext cx="577850" cy="560388"/>
            <a:chOff x="0" y="0"/>
            <a:chExt cx="6228000" cy="719137"/>
          </a:xfrm>
        </p:grpSpPr>
        <p:sp>
          <p:nvSpPr>
            <p:cNvPr id="17" name="AutoShape 3"/>
            <p:cNvSpPr>
              <a:spLocks noChangeArrowheads="1"/>
            </p:cNvSpPr>
            <p:nvPr/>
          </p:nvSpPr>
          <p:spPr bwMode="auto">
            <a:xfrm>
              <a:off x="0" y="0"/>
              <a:ext cx="6228000" cy="719137"/>
            </a:xfrm>
            <a:prstGeom prst="roundRect">
              <a:avLst>
                <a:gd name="adj" fmla="val 16667"/>
              </a:avLst>
            </a:prstGeom>
            <a:gradFill rotWithShape="1">
              <a:gsLst>
                <a:gs pos="0">
                  <a:schemeClr val="bg2"/>
                </a:gs>
                <a:gs pos="100000">
                  <a:srgbClr val="6E6D6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eaLnBrk="1" hangingPunct="1">
                <a:lnSpc>
                  <a:spcPct val="100000"/>
                </a:lnSpc>
                <a:spcBef>
                  <a:spcPct val="0"/>
                </a:spcBef>
                <a:buFontTx/>
                <a:buNone/>
              </a:pPr>
              <a:endParaRPr lang="zh-CN" altLang="en-US" sz="1800">
                <a:latin typeface="Calibri" pitchFamily="34" charset="0"/>
                <a:ea typeface="宋体" charset="-122"/>
              </a:endParaRPr>
            </a:p>
          </p:txBody>
        </p:sp>
        <p:sp>
          <p:nvSpPr>
            <p:cNvPr id="18" name="AutoShape 3"/>
            <p:cNvSpPr>
              <a:spLocks noChangeArrowheads="1"/>
            </p:cNvSpPr>
            <p:nvPr/>
          </p:nvSpPr>
          <p:spPr bwMode="auto">
            <a:xfrm>
              <a:off x="0" y="55005"/>
              <a:ext cx="6228000" cy="609126"/>
            </a:xfrm>
            <a:prstGeom prst="roundRect">
              <a:avLst>
                <a:gd name="adj" fmla="val 16667"/>
              </a:avLst>
            </a:prstGeom>
            <a:gradFill rotWithShape="1">
              <a:gsLst>
                <a:gs pos="0">
                  <a:srgbClr val="D9D9D9"/>
                </a:gs>
                <a:gs pos="50000">
                  <a:srgbClr val="404040"/>
                </a:gs>
                <a:gs pos="100000">
                  <a:srgbClr val="404040"/>
                </a:gs>
              </a:gsLst>
              <a:lin ang="18900000" scaled="1"/>
            </a:gradFill>
            <a:ln w="25400">
              <a:solidFill>
                <a:schemeClr val="bg1"/>
              </a:solidFill>
              <a:round/>
              <a:headEnd/>
              <a:tailEnd/>
            </a:ln>
          </p:spPr>
          <p:txBody>
            <a:bodyPr wrap="none" anchor="ct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algn="ctr">
                <a:lnSpc>
                  <a:spcPct val="100000"/>
                </a:lnSpc>
                <a:spcBef>
                  <a:spcPct val="0"/>
                </a:spcBef>
                <a:buFontTx/>
                <a:buNone/>
              </a:pPr>
              <a:r>
                <a:rPr lang="en-US" altLang="zh-CN" sz="2000">
                  <a:solidFill>
                    <a:schemeClr val="bg1"/>
                  </a:solidFill>
                  <a:latin typeface="Calibri" pitchFamily="34" charset="0"/>
                  <a:ea typeface="微软雅黑" pitchFamily="34" charset="-122"/>
                </a:rPr>
                <a:t>4</a:t>
              </a:r>
              <a:endParaRPr lang="zh-CN" altLang="en-US" sz="2000">
                <a:solidFill>
                  <a:schemeClr val="bg1"/>
                </a:solidFill>
                <a:latin typeface="Calibri" pitchFamily="34" charset="0"/>
                <a:ea typeface="微软雅黑" pitchFamily="34" charset="-122"/>
              </a:endParaRPr>
            </a:p>
          </p:txBody>
        </p:sp>
      </p:grpSp>
      <p:sp>
        <p:nvSpPr>
          <p:cNvPr id="23" name="矩形 1"/>
          <p:cNvSpPr>
            <a:spLocks noChangeArrowheads="1"/>
          </p:cNvSpPr>
          <p:nvPr/>
        </p:nvSpPr>
        <p:spPr bwMode="auto">
          <a:xfrm>
            <a:off x="2443399" y="3089846"/>
            <a:ext cx="17235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algn="ctr">
              <a:lnSpc>
                <a:spcPct val="100000"/>
              </a:lnSpc>
              <a:spcBef>
                <a:spcPct val="0"/>
              </a:spcBef>
              <a:buNone/>
            </a:pPr>
            <a:r>
              <a:rPr lang="zh-CN" altLang="en-US" sz="2000" b="1" dirty="0" smtClean="0">
                <a:solidFill>
                  <a:srgbClr val="000000"/>
                </a:solidFill>
                <a:latin typeface="微软雅黑" pitchFamily="34" charset="-122"/>
                <a:ea typeface="微软雅黑" pitchFamily="34" charset="-122"/>
              </a:rPr>
              <a:t>电子</a:t>
            </a:r>
            <a:r>
              <a:rPr lang="zh-CN" altLang="en-US" sz="2000" b="1" dirty="0">
                <a:solidFill>
                  <a:srgbClr val="000000"/>
                </a:solidFill>
                <a:latin typeface="微软雅黑" pitchFamily="34" charset="-122"/>
                <a:ea typeface="微软雅黑" pitchFamily="34" charset="-122"/>
              </a:rPr>
              <a:t>支付</a:t>
            </a:r>
            <a:r>
              <a:rPr lang="zh-CN" altLang="en-US" sz="2000" b="1" dirty="0" smtClean="0">
                <a:solidFill>
                  <a:srgbClr val="000000"/>
                </a:solidFill>
                <a:latin typeface="微软雅黑" pitchFamily="34" charset="-122"/>
                <a:ea typeface="微软雅黑" pitchFamily="34" charset="-122"/>
              </a:rPr>
              <a:t>安全</a:t>
            </a:r>
            <a:endParaRPr lang="zh-CN" altLang="en-US" sz="2000" b="1" dirty="0">
              <a:solidFill>
                <a:srgbClr val="000000"/>
              </a:solidFill>
              <a:latin typeface="微软雅黑" pitchFamily="34" charset="-122"/>
              <a:ea typeface="微软雅黑" pitchFamily="34" charset="-122"/>
            </a:endParaRPr>
          </a:p>
        </p:txBody>
      </p:sp>
      <p:sp>
        <p:nvSpPr>
          <p:cNvPr id="24" name="Rectangle 16"/>
          <p:cNvSpPr>
            <a:spLocks noChangeArrowheads="1"/>
          </p:cNvSpPr>
          <p:nvPr/>
        </p:nvSpPr>
        <p:spPr bwMode="auto">
          <a:xfrm>
            <a:off x="2124075" y="4006541"/>
            <a:ext cx="2743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a:lnSpc>
                <a:spcPct val="100000"/>
              </a:lnSpc>
              <a:spcBef>
                <a:spcPct val="0"/>
              </a:spcBef>
              <a:buNone/>
            </a:pPr>
            <a:r>
              <a:rPr lang="zh-CN" altLang="en-US" sz="2000" b="1" dirty="0" smtClean="0">
                <a:latin typeface="微软雅黑" pitchFamily="34" charset="-122"/>
                <a:ea typeface="微软雅黑" pitchFamily="34" charset="-122"/>
              </a:rPr>
              <a:t>     加密技术</a:t>
            </a:r>
            <a:endParaRPr lang="zh-CN" altLang="en-US" sz="2000" b="1" dirty="0">
              <a:latin typeface="微软雅黑" pitchFamily="34" charset="-122"/>
              <a:ea typeface="微软雅黑" pitchFamily="34" charset="-122"/>
            </a:endParaRPr>
          </a:p>
        </p:txBody>
      </p:sp>
      <p:sp>
        <p:nvSpPr>
          <p:cNvPr id="25" name="Rectangle 13"/>
          <p:cNvSpPr>
            <a:spLocks noChangeArrowheads="1"/>
          </p:cNvSpPr>
          <p:nvPr/>
        </p:nvSpPr>
        <p:spPr bwMode="auto">
          <a:xfrm>
            <a:off x="1835696" y="2276872"/>
            <a:ext cx="30561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algn="ctr">
              <a:lnSpc>
                <a:spcPct val="100000"/>
              </a:lnSpc>
              <a:spcBef>
                <a:spcPct val="0"/>
              </a:spcBef>
              <a:buNone/>
            </a:pPr>
            <a:r>
              <a:rPr lang="zh-CN" altLang="en-US" sz="2000" b="1" dirty="0">
                <a:latin typeface="微软雅黑" pitchFamily="34" charset="-122"/>
                <a:ea typeface="微软雅黑" pitchFamily="34" charset="-122"/>
              </a:rPr>
              <a:t>信息安全</a:t>
            </a:r>
            <a:r>
              <a:rPr lang="zh-CN" altLang="en-US" sz="2000" b="1" dirty="0" smtClean="0">
                <a:latin typeface="微软雅黑" pitchFamily="34" charset="-122"/>
                <a:ea typeface="微软雅黑" pitchFamily="34" charset="-122"/>
              </a:rPr>
              <a:t>概述</a:t>
            </a:r>
            <a:endParaRPr lang="zh-CN" altLang="en-US" sz="2000" b="1" dirty="0">
              <a:latin typeface="微软雅黑" pitchFamily="34" charset="-122"/>
              <a:ea typeface="微软雅黑" pitchFamily="34" charset="-122"/>
            </a:endParaRPr>
          </a:p>
        </p:txBody>
      </p:sp>
      <p:grpSp>
        <p:nvGrpSpPr>
          <p:cNvPr id="27" name="Group 8"/>
          <p:cNvGrpSpPr>
            <a:grpSpLocks/>
          </p:cNvGrpSpPr>
          <p:nvPr/>
        </p:nvGrpSpPr>
        <p:grpSpPr bwMode="auto">
          <a:xfrm>
            <a:off x="5273188" y="2060848"/>
            <a:ext cx="577850" cy="560388"/>
            <a:chOff x="0" y="0"/>
            <a:chExt cx="6228000" cy="719137"/>
          </a:xfrm>
        </p:grpSpPr>
        <p:sp>
          <p:nvSpPr>
            <p:cNvPr id="28" name="AutoShape 3"/>
            <p:cNvSpPr>
              <a:spLocks noChangeArrowheads="1"/>
            </p:cNvSpPr>
            <p:nvPr/>
          </p:nvSpPr>
          <p:spPr bwMode="auto">
            <a:xfrm>
              <a:off x="0" y="0"/>
              <a:ext cx="6228000" cy="719137"/>
            </a:xfrm>
            <a:prstGeom prst="roundRect">
              <a:avLst>
                <a:gd name="adj" fmla="val 16667"/>
              </a:avLst>
            </a:prstGeom>
            <a:gradFill rotWithShape="1">
              <a:gsLst>
                <a:gs pos="0">
                  <a:schemeClr val="bg2"/>
                </a:gs>
                <a:gs pos="100000">
                  <a:srgbClr val="6E6D6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eaLnBrk="1" hangingPunct="1">
                <a:lnSpc>
                  <a:spcPct val="100000"/>
                </a:lnSpc>
                <a:spcBef>
                  <a:spcPct val="0"/>
                </a:spcBef>
                <a:buFontTx/>
                <a:buNone/>
              </a:pPr>
              <a:endParaRPr lang="zh-CN" altLang="en-US" sz="1800">
                <a:latin typeface="Calibri" pitchFamily="34" charset="0"/>
                <a:ea typeface="宋体" charset="-122"/>
              </a:endParaRPr>
            </a:p>
          </p:txBody>
        </p:sp>
        <p:sp>
          <p:nvSpPr>
            <p:cNvPr id="29" name="AutoShape 3"/>
            <p:cNvSpPr>
              <a:spLocks noChangeArrowheads="1"/>
            </p:cNvSpPr>
            <p:nvPr/>
          </p:nvSpPr>
          <p:spPr bwMode="auto">
            <a:xfrm>
              <a:off x="0" y="55004"/>
              <a:ext cx="6228000" cy="609128"/>
            </a:xfrm>
            <a:prstGeom prst="roundRect">
              <a:avLst>
                <a:gd name="adj" fmla="val 16667"/>
              </a:avLst>
            </a:prstGeom>
            <a:gradFill rotWithShape="1">
              <a:gsLst>
                <a:gs pos="0">
                  <a:srgbClr val="D9D9D9"/>
                </a:gs>
                <a:gs pos="50000">
                  <a:srgbClr val="404040"/>
                </a:gs>
                <a:gs pos="100000">
                  <a:srgbClr val="404040"/>
                </a:gs>
              </a:gsLst>
              <a:lin ang="18900000" scaled="1"/>
            </a:gradFill>
            <a:ln w="25400">
              <a:solidFill>
                <a:schemeClr val="bg1"/>
              </a:solidFill>
              <a:round/>
              <a:headEnd/>
              <a:tailEnd/>
            </a:ln>
          </p:spPr>
          <p:txBody>
            <a:bodyPr wrap="none" anchor="ct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algn="ctr">
                <a:lnSpc>
                  <a:spcPct val="100000"/>
                </a:lnSpc>
                <a:spcBef>
                  <a:spcPct val="0"/>
                </a:spcBef>
                <a:buFontTx/>
                <a:buNone/>
              </a:pPr>
              <a:r>
                <a:rPr lang="en-US" altLang="zh-CN" sz="2000" dirty="0" smtClean="0">
                  <a:solidFill>
                    <a:schemeClr val="bg1"/>
                  </a:solidFill>
                  <a:latin typeface="Calibri" pitchFamily="34" charset="0"/>
                  <a:ea typeface="微软雅黑" pitchFamily="34" charset="-122"/>
                </a:rPr>
                <a:t>5</a:t>
              </a:r>
              <a:endParaRPr lang="zh-CN" altLang="en-US" sz="2000" dirty="0">
                <a:solidFill>
                  <a:schemeClr val="bg1"/>
                </a:solidFill>
                <a:latin typeface="Calibri" pitchFamily="34" charset="0"/>
                <a:ea typeface="微软雅黑" pitchFamily="34" charset="-122"/>
              </a:endParaRPr>
            </a:p>
          </p:txBody>
        </p:sp>
      </p:grpSp>
    </p:spTree>
    <p:extLst>
      <p:ext uri="{BB962C8B-B14F-4D97-AF65-F5344CB8AC3E}">
        <p14:creationId xmlns:p14="http://schemas.microsoft.com/office/powerpoint/2010/main" val="2594784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grpId="1" nodeType="withEffect">
                                  <p:stCondLst>
                                    <p:cond delay="0"/>
                                  </p:stCondLst>
                                  <p:childTnLst>
                                    <p:set>
                                      <p:cBhvr>
                                        <p:cTn id="3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utoUpdateAnimBg="0"/>
      <p:bldP spid="8" grpId="1"/>
      <p:bldP spid="9" grpId="0"/>
      <p:bldP spid="23" grpId="0"/>
      <p:bldP spid="24" grpId="0"/>
      <p:bldP spid="25" grpId="0" bldLvl="0" autoUpdateAnimBg="0"/>
      <p:bldP spid="25"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9.4  </a:t>
            </a:r>
            <a:r>
              <a:rPr lang="zh-CN" altLang="en-US" dirty="0"/>
              <a:t>防火墙</a:t>
            </a:r>
            <a:r>
              <a:rPr lang="zh-CN" altLang="en-US" dirty="0" smtClean="0"/>
              <a:t>技术</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2400" dirty="0"/>
              <a:t>9.4.3</a:t>
            </a:r>
            <a:r>
              <a:rPr lang="zh-CN" altLang="en-US" sz="2400" dirty="0"/>
              <a:t>防火墙的</a:t>
            </a:r>
            <a:r>
              <a:rPr lang="zh-CN" altLang="en-US" sz="2400" dirty="0" smtClean="0"/>
              <a:t>局限性</a:t>
            </a:r>
            <a:endParaRPr lang="en-US" altLang="zh-CN" sz="2400" dirty="0" smtClean="0"/>
          </a:p>
          <a:p>
            <a:r>
              <a:rPr lang="en-US" altLang="zh-CN" sz="2400" dirty="0"/>
              <a:t>1</a:t>
            </a:r>
            <a:r>
              <a:rPr lang="zh-CN" altLang="en-US" sz="2400" dirty="0"/>
              <a:t>．防火墙不能防范来自内部的</a:t>
            </a:r>
            <a:r>
              <a:rPr lang="zh-CN" altLang="en-US" sz="2400" dirty="0" smtClean="0"/>
              <a:t>攻击</a:t>
            </a:r>
            <a:endParaRPr lang="en-US" altLang="zh-CN" sz="2400" dirty="0" smtClean="0"/>
          </a:p>
          <a:p>
            <a:r>
              <a:rPr lang="en-US" altLang="zh-CN" sz="2400" dirty="0"/>
              <a:t>2</a:t>
            </a:r>
            <a:r>
              <a:rPr lang="zh-CN" altLang="en-US" sz="2400" dirty="0"/>
              <a:t>．防火墙不能防范不经由防火墙的</a:t>
            </a:r>
            <a:r>
              <a:rPr lang="zh-CN" altLang="en-US" sz="2400" dirty="0" smtClean="0"/>
              <a:t>攻击</a:t>
            </a:r>
            <a:endParaRPr lang="en-US" altLang="zh-CN" sz="2400" dirty="0" smtClean="0"/>
          </a:p>
          <a:p>
            <a:r>
              <a:rPr lang="en-US" altLang="zh-CN" sz="2400" dirty="0"/>
              <a:t>3</a:t>
            </a:r>
            <a:r>
              <a:rPr lang="zh-CN" altLang="en-US" sz="2400" dirty="0"/>
              <a:t>．防火墙不能防止</a:t>
            </a:r>
            <a:r>
              <a:rPr lang="zh-CN" altLang="en-US" sz="2400" dirty="0" smtClean="0"/>
              <a:t>病毒</a:t>
            </a:r>
            <a:endParaRPr lang="en-US" altLang="zh-CN" sz="2400" dirty="0" smtClean="0"/>
          </a:p>
          <a:p>
            <a:r>
              <a:rPr lang="en-US" altLang="zh-CN" sz="2400" dirty="0"/>
              <a:t>4</a:t>
            </a:r>
            <a:r>
              <a:rPr lang="zh-CN" altLang="en-US" sz="2400" dirty="0"/>
              <a:t>．防火墙不能防止数据驱动式</a:t>
            </a:r>
            <a:r>
              <a:rPr lang="zh-CN" altLang="en-US" sz="2400" dirty="0" smtClean="0"/>
              <a:t>攻击</a:t>
            </a:r>
            <a:endParaRPr lang="en-US" altLang="zh-CN" sz="2400" dirty="0" smtClean="0"/>
          </a:p>
          <a:p>
            <a:r>
              <a:rPr lang="en-US" altLang="zh-CN" sz="2400" dirty="0"/>
              <a:t>5</a:t>
            </a:r>
            <a:r>
              <a:rPr lang="zh-CN" altLang="en-US" sz="2400" dirty="0"/>
              <a:t>．防火墙完全无法防止新出现的网络</a:t>
            </a:r>
            <a:r>
              <a:rPr lang="zh-CN" altLang="en-US" sz="2400" dirty="0" smtClean="0"/>
              <a:t>威胁</a:t>
            </a:r>
            <a:endParaRPr lang="en-US" altLang="zh-CN" sz="2400" dirty="0" smtClean="0"/>
          </a:p>
          <a:p>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239247023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9.5 </a:t>
            </a:r>
            <a:r>
              <a:rPr lang="zh-CN" altLang="en-US" dirty="0"/>
              <a:t>电子商务安全</a:t>
            </a:r>
            <a:r>
              <a:rPr lang="zh-CN" altLang="en-US" dirty="0" smtClean="0"/>
              <a:t>规范</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2400" dirty="0"/>
              <a:t>9.5.1PKI</a:t>
            </a:r>
          </a:p>
          <a:p>
            <a:r>
              <a:rPr lang="en-US" altLang="zh-CN" sz="2400" dirty="0"/>
              <a:t>1</a:t>
            </a:r>
            <a:r>
              <a:rPr lang="zh-CN" altLang="en-US" sz="2400" dirty="0"/>
              <a:t>．</a:t>
            </a:r>
            <a:r>
              <a:rPr lang="en-US" altLang="zh-CN" sz="2400" dirty="0"/>
              <a:t>PKI</a:t>
            </a:r>
            <a:r>
              <a:rPr lang="zh-CN" altLang="en-US" sz="2400" dirty="0"/>
              <a:t>（公钥基础设施</a:t>
            </a:r>
            <a:r>
              <a:rPr lang="zh-CN" altLang="en-US" sz="2400" dirty="0" smtClean="0"/>
              <a:t>）公</a:t>
            </a:r>
            <a:r>
              <a:rPr lang="zh-CN" altLang="en-US" sz="2400" dirty="0"/>
              <a:t>钥基础设施（</a:t>
            </a:r>
            <a:r>
              <a:rPr lang="en-US" altLang="zh-CN" sz="2400" dirty="0"/>
              <a:t>PKI</a:t>
            </a:r>
            <a:r>
              <a:rPr lang="zh-CN" altLang="en-US" sz="2400" dirty="0"/>
              <a:t>）是一种遵循既定标准的密钥管理平台，它利用非对称加密技术为电子商务、电子政务等多种网络应用提供一整套的具有通用性的安全服务基础设施。</a:t>
            </a:r>
            <a:r>
              <a:rPr lang="en-US" altLang="zh-CN" sz="2400" dirty="0"/>
              <a:t>PKI</a:t>
            </a:r>
            <a:r>
              <a:rPr lang="zh-CN" altLang="en-US" sz="2400" dirty="0"/>
              <a:t>的基础技术包括加密、数字签名、数据完整性机制、数字信封、双重数字签名等。</a:t>
            </a:r>
          </a:p>
          <a:p>
            <a:r>
              <a:rPr lang="en-US" altLang="zh-CN" sz="2400" dirty="0"/>
              <a:t>PKI</a:t>
            </a:r>
            <a:r>
              <a:rPr lang="zh-CN" altLang="en-US" sz="2400" dirty="0"/>
              <a:t>能够为各种不同安全需求的用户提供各种不同的网上安全服务，主要有身份认证、数据保密性、数据完整性、不可否认性及时间戳服务等。用户利用</a:t>
            </a:r>
            <a:r>
              <a:rPr lang="en-US" altLang="zh-CN" sz="2400" dirty="0"/>
              <a:t>PKI</a:t>
            </a:r>
            <a:r>
              <a:rPr lang="zh-CN" altLang="en-US" sz="2400" dirty="0"/>
              <a:t>所提供的这些安全服务进行安全通信，以及不可否认的安全电子交易活动</a:t>
            </a:r>
            <a:r>
              <a:rPr lang="zh-CN" altLang="en-US" sz="2400" dirty="0" smtClean="0"/>
              <a:t>。</a:t>
            </a: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41735628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9.5 </a:t>
            </a:r>
            <a:r>
              <a:rPr lang="zh-CN" altLang="en-US" dirty="0"/>
              <a:t>电子商务安全</a:t>
            </a:r>
            <a:r>
              <a:rPr lang="zh-CN" altLang="en-US" dirty="0" smtClean="0"/>
              <a:t>规范</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2400" dirty="0"/>
              <a:t>2</a:t>
            </a:r>
            <a:r>
              <a:rPr lang="zh-CN" altLang="en-US" sz="2400" dirty="0"/>
              <a:t>．</a:t>
            </a:r>
            <a:r>
              <a:rPr lang="en-US" altLang="zh-CN" sz="2400" dirty="0"/>
              <a:t>CA</a:t>
            </a:r>
            <a:r>
              <a:rPr lang="zh-CN" altLang="en-US" sz="2400" dirty="0"/>
              <a:t>认证中心与认证体系</a:t>
            </a:r>
          </a:p>
          <a:p>
            <a:r>
              <a:rPr lang="zh-CN" altLang="en-US" sz="2400" dirty="0"/>
              <a:t>在电子商务中必须解决两个问题；一个是身份验证，另一个是交易的不可抵赖。各方均信任的第三方就是</a:t>
            </a:r>
            <a:r>
              <a:rPr lang="en-US" altLang="zh-CN" sz="2400" dirty="0"/>
              <a:t>CA</a:t>
            </a:r>
            <a:r>
              <a:rPr lang="zh-CN" altLang="en-US" sz="2400" dirty="0"/>
              <a:t>安全认证</a:t>
            </a:r>
            <a:r>
              <a:rPr lang="zh-CN" altLang="en-US" sz="2400" dirty="0" smtClean="0"/>
              <a:t>机构。</a:t>
            </a:r>
            <a:endParaRPr lang="en-US" altLang="zh-CN" sz="2400" dirty="0" smtClean="0"/>
          </a:p>
          <a:p>
            <a:r>
              <a:rPr lang="zh-CN" altLang="en-US" sz="2400" dirty="0"/>
              <a:t>认证机构（</a:t>
            </a:r>
            <a:r>
              <a:rPr lang="en-US" altLang="zh-CN" sz="2400" dirty="0"/>
              <a:t>Certificate Authority</a:t>
            </a:r>
            <a:r>
              <a:rPr lang="zh-CN" altLang="en-US" sz="2400" dirty="0"/>
              <a:t>，</a:t>
            </a:r>
            <a:r>
              <a:rPr lang="en-US" altLang="zh-CN" sz="2400" dirty="0"/>
              <a:t>CA</a:t>
            </a:r>
            <a:r>
              <a:rPr lang="zh-CN" altLang="en-US" sz="2400" dirty="0"/>
              <a:t>），也成为认证中心，是</a:t>
            </a:r>
            <a:r>
              <a:rPr lang="en-US" altLang="zh-CN" sz="2400" dirty="0"/>
              <a:t>PKI</a:t>
            </a:r>
            <a:r>
              <a:rPr lang="zh-CN" altLang="en-US" sz="2400" dirty="0"/>
              <a:t>机制中的核心。它是</a:t>
            </a:r>
            <a:r>
              <a:rPr lang="en-US" altLang="zh-CN" sz="2400" dirty="0"/>
              <a:t>PKI</a:t>
            </a:r>
            <a:r>
              <a:rPr lang="zh-CN" altLang="en-US" sz="2400" dirty="0"/>
              <a:t>应用中权威的、公正的、可信任的第三方机构，其作用就像颁发护照的部门。</a:t>
            </a:r>
            <a:r>
              <a:rPr lang="en-US" altLang="zh-CN" sz="2400" dirty="0"/>
              <a:t>CA</a:t>
            </a:r>
            <a:r>
              <a:rPr lang="zh-CN" altLang="en-US" sz="2400" dirty="0"/>
              <a:t>负责具体的数字证书颁发和管理，其主要功能包括：证书的发放、证书更新、证书撤销和证书验证。</a:t>
            </a:r>
            <a:endParaRPr lang="en-US" altLang="zh-CN" sz="2400" dirty="0"/>
          </a:p>
          <a:p>
            <a:pPr marL="0" indent="0">
              <a:buNone/>
            </a:pP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321120461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9.5 </a:t>
            </a:r>
            <a:r>
              <a:rPr lang="zh-CN" altLang="en-US" dirty="0"/>
              <a:t>电子商务安全</a:t>
            </a:r>
            <a:r>
              <a:rPr lang="zh-CN" altLang="en-US" dirty="0" smtClean="0"/>
              <a:t>规范</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2400" dirty="0"/>
              <a:t>9.5.2</a:t>
            </a:r>
            <a:r>
              <a:rPr lang="zh-CN" altLang="en-US" sz="2400" dirty="0"/>
              <a:t>数字证书</a:t>
            </a:r>
          </a:p>
          <a:p>
            <a:r>
              <a:rPr lang="en-US" altLang="zh-CN" sz="2400" dirty="0"/>
              <a:t>1</a:t>
            </a:r>
            <a:r>
              <a:rPr lang="zh-CN" altLang="en-US" sz="2400" dirty="0"/>
              <a:t>．数字证书</a:t>
            </a:r>
          </a:p>
          <a:p>
            <a:r>
              <a:rPr lang="en-US" altLang="zh-CN" sz="2400" dirty="0"/>
              <a:t>2</a:t>
            </a:r>
            <a:r>
              <a:rPr lang="zh-CN" altLang="en-US" sz="2400" dirty="0"/>
              <a:t>．数字证书的类型</a:t>
            </a:r>
          </a:p>
          <a:p>
            <a:r>
              <a:rPr lang="zh-CN" altLang="en-US" sz="2400" dirty="0"/>
              <a:t>（</a:t>
            </a:r>
            <a:r>
              <a:rPr lang="en-US" altLang="zh-CN" sz="2400" dirty="0"/>
              <a:t>1</a:t>
            </a:r>
            <a:r>
              <a:rPr lang="zh-CN" altLang="en-US" sz="2400" dirty="0"/>
              <a:t>）个人证书</a:t>
            </a:r>
          </a:p>
          <a:p>
            <a:r>
              <a:rPr lang="zh-CN" altLang="en-US" sz="2400" dirty="0"/>
              <a:t>（</a:t>
            </a:r>
            <a:r>
              <a:rPr lang="en-US" altLang="zh-CN" sz="2400" dirty="0"/>
              <a:t>2</a:t>
            </a:r>
            <a:r>
              <a:rPr lang="zh-CN" altLang="en-US" sz="2400" dirty="0"/>
              <a:t>）企业（服务器）</a:t>
            </a:r>
            <a:r>
              <a:rPr lang="zh-CN" altLang="en-US" sz="2400" dirty="0" smtClean="0"/>
              <a:t>证书</a:t>
            </a:r>
            <a:endParaRPr lang="en-US" altLang="zh-CN" sz="2400" dirty="0" smtClean="0"/>
          </a:p>
          <a:p>
            <a:r>
              <a:rPr lang="zh-CN" altLang="en-US" sz="2400" dirty="0"/>
              <a:t>（</a:t>
            </a:r>
            <a:r>
              <a:rPr lang="en-US" altLang="zh-CN" sz="2400" dirty="0"/>
              <a:t>3</a:t>
            </a:r>
            <a:r>
              <a:rPr lang="zh-CN" altLang="en-US" sz="2400" dirty="0"/>
              <a:t>）开发者</a:t>
            </a:r>
            <a:r>
              <a:rPr lang="zh-CN" altLang="en-US" sz="2400" dirty="0" smtClean="0"/>
              <a:t>证书</a:t>
            </a:r>
            <a:endParaRPr lang="en-US" altLang="zh-CN" sz="2400" dirty="0" smtClean="0"/>
          </a:p>
          <a:p>
            <a:r>
              <a:rPr lang="en-US" altLang="zh-CN" sz="2400" dirty="0"/>
              <a:t>3</a:t>
            </a:r>
            <a:r>
              <a:rPr lang="zh-CN" altLang="en-US" sz="2400" dirty="0"/>
              <a:t>．数字证书的</a:t>
            </a:r>
            <a:r>
              <a:rPr lang="zh-CN" altLang="en-US" sz="2400" dirty="0" smtClean="0"/>
              <a:t>内容</a:t>
            </a:r>
            <a:endParaRPr lang="en-US" altLang="zh-CN" sz="2400" dirty="0" smtClean="0"/>
          </a:p>
          <a:p>
            <a:r>
              <a:rPr lang="en-US" altLang="zh-CN" sz="2400" dirty="0"/>
              <a:t>4</a:t>
            </a:r>
            <a:r>
              <a:rPr lang="zh-CN" altLang="en-US" sz="2400" dirty="0"/>
              <a:t>．数字证书的应用 </a:t>
            </a:r>
            <a:endParaRPr lang="en-US" altLang="zh-CN" sz="2400" dirty="0"/>
          </a:p>
          <a:p>
            <a:pPr marL="0" indent="0">
              <a:buNone/>
            </a:pP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240453760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9.5 </a:t>
            </a:r>
            <a:r>
              <a:rPr lang="zh-CN" altLang="en-US" dirty="0"/>
              <a:t>电子商务安全</a:t>
            </a:r>
            <a:r>
              <a:rPr lang="zh-CN" altLang="en-US" dirty="0" smtClean="0"/>
              <a:t>规范</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2400" dirty="0"/>
              <a:t>9.5.3</a:t>
            </a:r>
            <a:r>
              <a:rPr lang="zh-CN" altLang="en-US" sz="2400" dirty="0"/>
              <a:t>常用的电子商务安全</a:t>
            </a:r>
            <a:r>
              <a:rPr lang="zh-CN" altLang="en-US" sz="2400" dirty="0" smtClean="0"/>
              <a:t>协议</a:t>
            </a:r>
            <a:endParaRPr lang="zh-CN" altLang="en-US" sz="2400" dirty="0"/>
          </a:p>
          <a:p>
            <a:r>
              <a:rPr lang="zh-CN" altLang="en-US" sz="2400" dirty="0"/>
              <a:t>电子商务安全</a:t>
            </a:r>
            <a:r>
              <a:rPr lang="zh-CN" altLang="en-US" sz="2400" dirty="0" smtClean="0"/>
              <a:t>协议主要</a:t>
            </a:r>
            <a:r>
              <a:rPr lang="zh-CN" altLang="en-US" sz="2400" dirty="0"/>
              <a:t>包括：安全超文本传输协议（</a:t>
            </a:r>
            <a:r>
              <a:rPr lang="en-US" altLang="zh-CN" sz="2400" dirty="0"/>
              <a:t>S-HTTP</a:t>
            </a:r>
            <a:r>
              <a:rPr lang="zh-CN" altLang="en-US" sz="2400" dirty="0"/>
              <a:t>）、安全多用途互联网邮件扩充协议（</a:t>
            </a:r>
            <a:r>
              <a:rPr lang="en-US" altLang="zh-CN" sz="2400" dirty="0"/>
              <a:t>S/MINE</a:t>
            </a:r>
            <a:r>
              <a:rPr lang="zh-CN" altLang="en-US" sz="2400" dirty="0"/>
              <a:t>）、用于访问控制的安全套接层协议（</a:t>
            </a:r>
            <a:r>
              <a:rPr lang="en-US" altLang="zh-CN" sz="2400" dirty="0"/>
              <a:t>SSL</a:t>
            </a:r>
            <a:r>
              <a:rPr lang="zh-CN" altLang="en-US" sz="2400" dirty="0"/>
              <a:t>）、基于信用卡交易的安全电子交易协议（</a:t>
            </a:r>
            <a:r>
              <a:rPr lang="en-US" altLang="zh-CN" sz="2400" dirty="0"/>
              <a:t>SET</a:t>
            </a:r>
            <a:r>
              <a:rPr lang="zh-CN" altLang="en-US" sz="2400" dirty="0"/>
              <a:t>），用于公对公交易的</a:t>
            </a:r>
            <a:r>
              <a:rPr lang="en-US" altLang="zh-CN" sz="2400" dirty="0"/>
              <a:t>Internet EDI</a:t>
            </a:r>
            <a:r>
              <a:rPr lang="zh-CN" altLang="en-US" sz="2400" dirty="0"/>
              <a:t>协议等等。这些协议分别在不同的协议层上进行，在</a:t>
            </a:r>
            <a:r>
              <a:rPr lang="en-US" altLang="zh-CN" sz="2400" dirty="0"/>
              <a:t>Internet</a:t>
            </a:r>
            <a:r>
              <a:rPr lang="zh-CN" altLang="en-US" sz="2400" dirty="0"/>
              <a:t>上提供安全的电子商务服务</a:t>
            </a:r>
            <a:r>
              <a:rPr lang="zh-CN" altLang="en-US" sz="2400" dirty="0" smtClean="0"/>
              <a:t>。</a:t>
            </a:r>
            <a:endParaRPr lang="en-US" altLang="zh-CN" sz="2400" dirty="0" smtClean="0"/>
          </a:p>
          <a:p>
            <a:r>
              <a:rPr lang="en-US" altLang="zh-CN" sz="2400" dirty="0"/>
              <a:t>1</a:t>
            </a:r>
            <a:r>
              <a:rPr lang="zh-CN" altLang="en-US" sz="2400" dirty="0"/>
              <a:t>．安全超文本传输协议（</a:t>
            </a:r>
            <a:r>
              <a:rPr lang="en-US" altLang="zh-CN" sz="2400" dirty="0"/>
              <a:t>S-HTTP</a:t>
            </a:r>
            <a:r>
              <a:rPr lang="zh-CN" altLang="en-US" sz="2400" dirty="0" smtClean="0"/>
              <a:t>）</a:t>
            </a:r>
            <a:endParaRPr lang="en-US" altLang="zh-CN" sz="2400" dirty="0" smtClean="0"/>
          </a:p>
          <a:p>
            <a:r>
              <a:rPr lang="en-US" altLang="zh-CN" sz="2400" dirty="0">
                <a:latin typeface="+mn-lt"/>
                <a:cs typeface="+mn-ea"/>
                <a:sym typeface="+mn-lt"/>
              </a:rPr>
              <a:t>2</a:t>
            </a:r>
            <a:r>
              <a:rPr lang="zh-CN" altLang="en-US" sz="2400" dirty="0">
                <a:latin typeface="+mn-lt"/>
                <a:cs typeface="+mn-ea"/>
                <a:sym typeface="+mn-lt"/>
              </a:rPr>
              <a:t>．安全多用途互联网邮件扩充协议（</a:t>
            </a:r>
            <a:r>
              <a:rPr lang="en-US" altLang="zh-CN" sz="2400" dirty="0">
                <a:latin typeface="+mn-lt"/>
                <a:cs typeface="+mn-ea"/>
                <a:sym typeface="+mn-lt"/>
              </a:rPr>
              <a:t>S/MIME</a:t>
            </a:r>
            <a:r>
              <a:rPr lang="zh-CN" altLang="en-US" sz="2400" dirty="0">
                <a:latin typeface="+mn-lt"/>
                <a:cs typeface="+mn-ea"/>
                <a:sym typeface="+mn-lt"/>
              </a:rPr>
              <a:t>）</a:t>
            </a:r>
          </a:p>
        </p:txBody>
      </p:sp>
    </p:spTree>
    <p:custDataLst>
      <p:tags r:id="rId1"/>
    </p:custDataLst>
    <p:extLst>
      <p:ext uri="{BB962C8B-B14F-4D97-AF65-F5344CB8AC3E}">
        <p14:creationId xmlns:p14="http://schemas.microsoft.com/office/powerpoint/2010/main" val="89135952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9.5 </a:t>
            </a:r>
            <a:r>
              <a:rPr lang="zh-CN" altLang="en-US" dirty="0"/>
              <a:t>电子商务安全</a:t>
            </a:r>
            <a:r>
              <a:rPr lang="zh-CN" altLang="en-US" dirty="0" smtClean="0"/>
              <a:t>规范</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2400" dirty="0"/>
              <a:t>3</a:t>
            </a:r>
            <a:r>
              <a:rPr lang="zh-CN" altLang="en-US" sz="2400" dirty="0"/>
              <a:t>．安全套接层协议（</a:t>
            </a:r>
            <a:r>
              <a:rPr lang="en-US" altLang="zh-CN" sz="2400" dirty="0"/>
              <a:t>SSL</a:t>
            </a:r>
            <a:r>
              <a:rPr lang="zh-CN" altLang="en-US" sz="2400" dirty="0" smtClean="0"/>
              <a:t>）</a:t>
            </a:r>
            <a:endParaRPr lang="en-US" altLang="zh-CN" sz="2400" dirty="0" smtClean="0"/>
          </a:p>
          <a:p>
            <a:r>
              <a:rPr lang="en-US" altLang="zh-CN" sz="2400" dirty="0"/>
              <a:t>4</a:t>
            </a:r>
            <a:r>
              <a:rPr lang="zh-CN" altLang="en-US" sz="2400" dirty="0"/>
              <a:t>．安全电子交易协议（</a:t>
            </a:r>
            <a:r>
              <a:rPr lang="en-US" altLang="zh-CN" sz="2400" dirty="0"/>
              <a:t>SET</a:t>
            </a:r>
            <a:r>
              <a:rPr lang="zh-CN" altLang="en-US" sz="2400" dirty="0" smtClean="0"/>
              <a:t>）</a:t>
            </a:r>
            <a:endParaRPr lang="en-US" altLang="zh-CN" sz="2400" dirty="0" smtClean="0"/>
          </a:p>
          <a:p>
            <a:pPr marL="0" indent="0">
              <a:buNone/>
            </a:pP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176349454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 name="任意多边形 39"/>
          <p:cNvSpPr/>
          <p:nvPr>
            <p:custDataLst>
              <p:tags r:id="rId2"/>
            </p:custDataLst>
          </p:nvPr>
        </p:nvSpPr>
        <p:spPr>
          <a:xfrm>
            <a:off x="868363"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DD19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任意多边形 36"/>
          <p:cNvSpPr/>
          <p:nvPr>
            <p:custDataLst>
              <p:tags r:id="rId3"/>
            </p:custDataLst>
          </p:nvPr>
        </p:nvSpPr>
        <p:spPr>
          <a:xfrm>
            <a:off x="868363"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ED618C"/>
          </a:solidFill>
          <a:ln>
            <a:noFill/>
          </a:ln>
          <a:effectLst>
            <a:outerShdw dist="50800" dir="5400000" algn="t" rotWithShape="0">
              <a:srgbClr val="EB508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任意多边形 41"/>
          <p:cNvSpPr/>
          <p:nvPr>
            <p:custDataLst>
              <p:tags r:id="rId4"/>
            </p:custDataLst>
          </p:nvPr>
        </p:nvSpPr>
        <p:spPr>
          <a:xfrm>
            <a:off x="2135188" y="2854325"/>
            <a:ext cx="1131887"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D219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任意多边形 43"/>
          <p:cNvSpPr/>
          <p:nvPr>
            <p:custDataLst>
              <p:tags r:id="rId5"/>
            </p:custDataLst>
          </p:nvPr>
        </p:nvSpPr>
        <p:spPr>
          <a:xfrm>
            <a:off x="2135188" y="3449638"/>
            <a:ext cx="1131887"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F35E57"/>
          </a:solidFill>
          <a:ln>
            <a:noFill/>
          </a:ln>
          <a:effectLst>
            <a:outerShdw dist="50800" dir="5400000" algn="t" rotWithShape="0">
              <a:srgbClr val="F14A4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任意多边形 44"/>
          <p:cNvSpPr/>
          <p:nvPr>
            <p:custDataLst>
              <p:tags r:id="rId6"/>
            </p:custDataLst>
          </p:nvPr>
        </p:nvSpPr>
        <p:spPr>
          <a:xfrm>
            <a:off x="3400425"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E752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任意多边形 45"/>
          <p:cNvSpPr/>
          <p:nvPr>
            <p:custDataLst>
              <p:tags r:id="rId7"/>
            </p:custDataLst>
          </p:nvPr>
        </p:nvSpPr>
        <p:spPr>
          <a:xfrm>
            <a:off x="3400425"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FA8144"/>
          </a:solidFill>
          <a:ln>
            <a:noFill/>
          </a:ln>
          <a:effectLst>
            <a:outerShdw dist="50800" dir="5400000" algn="t" rotWithShape="0">
              <a:srgbClr val="F9712A">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任意多边形 46"/>
          <p:cNvSpPr/>
          <p:nvPr>
            <p:custDataLst>
              <p:tags r:id="rId8"/>
            </p:custDataLst>
          </p:nvPr>
        </p:nvSpPr>
        <p:spPr>
          <a:xfrm>
            <a:off x="4667250"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18A8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任意多边形 47"/>
          <p:cNvSpPr/>
          <p:nvPr>
            <p:custDataLst>
              <p:tags r:id="rId9"/>
            </p:custDataLst>
          </p:nvPr>
        </p:nvSpPr>
        <p:spPr>
          <a:xfrm>
            <a:off x="4667250"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24E0C1"/>
          </a:solidFill>
          <a:ln>
            <a:noFill/>
          </a:ln>
          <a:effectLst>
            <a:outerShdw dist="50800" dir="5400000" algn="t" rotWithShape="0">
              <a:srgbClr val="1ED1B5">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任意多边形 48"/>
          <p:cNvSpPr/>
          <p:nvPr>
            <p:custDataLst>
              <p:tags r:id="rId10"/>
            </p:custDataLst>
          </p:nvPr>
        </p:nvSpPr>
        <p:spPr>
          <a:xfrm>
            <a:off x="5934075"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E72D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任意多边形 49"/>
          <p:cNvSpPr/>
          <p:nvPr>
            <p:custDataLst>
              <p:tags r:id="rId11"/>
            </p:custDataLst>
          </p:nvPr>
        </p:nvSpPr>
        <p:spPr>
          <a:xfrm>
            <a:off x="5934075"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ED618C"/>
          </a:solidFill>
          <a:ln>
            <a:noFill/>
          </a:ln>
          <a:effectLst>
            <a:outerShdw dist="50800" dir="5400000" algn="t" rotWithShape="0">
              <a:srgbClr val="EB508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任意多边形 50"/>
          <p:cNvSpPr/>
          <p:nvPr>
            <p:custDataLst>
              <p:tags r:id="rId12"/>
            </p:custDataLst>
          </p:nvPr>
        </p:nvSpPr>
        <p:spPr>
          <a:xfrm>
            <a:off x="7200900"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E752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任意多边形 51"/>
          <p:cNvSpPr/>
          <p:nvPr>
            <p:custDataLst>
              <p:tags r:id="rId13"/>
            </p:custDataLst>
          </p:nvPr>
        </p:nvSpPr>
        <p:spPr>
          <a:xfrm>
            <a:off x="7200900"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FA8144"/>
          </a:solidFill>
          <a:ln>
            <a:noFill/>
          </a:ln>
          <a:effectLst>
            <a:outerShdw dist="50800" dir="5400000" algn="t" rotWithShape="0">
              <a:srgbClr val="F9712A">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86" name="文本框 15"/>
          <p:cNvSpPr txBox="1">
            <a:spLocks noChangeArrowheads="1"/>
          </p:cNvSpPr>
          <p:nvPr>
            <p:custDataLst>
              <p:tags r:id="rId14"/>
            </p:custDataLst>
          </p:nvPr>
        </p:nvSpPr>
        <p:spPr bwMode="auto">
          <a:xfrm>
            <a:off x="868363"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T</a:t>
            </a:r>
            <a:endParaRPr lang="zh-CN" altLang="en-US" sz="7200">
              <a:solidFill>
                <a:srgbClr val="FFFFFF"/>
              </a:solidFill>
              <a:latin typeface="Impact" pitchFamily="34" charset="0"/>
            </a:endParaRPr>
          </a:p>
        </p:txBody>
      </p:sp>
      <p:sp>
        <p:nvSpPr>
          <p:cNvPr id="3087" name="文本框 54"/>
          <p:cNvSpPr txBox="1">
            <a:spLocks noChangeArrowheads="1"/>
          </p:cNvSpPr>
          <p:nvPr>
            <p:custDataLst>
              <p:tags r:id="rId15"/>
            </p:custDataLst>
          </p:nvPr>
        </p:nvSpPr>
        <p:spPr bwMode="auto">
          <a:xfrm>
            <a:off x="2135188" y="2554288"/>
            <a:ext cx="1131887"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H</a:t>
            </a:r>
            <a:endParaRPr lang="zh-CN" altLang="en-US" sz="7200">
              <a:solidFill>
                <a:srgbClr val="FFFFFF"/>
              </a:solidFill>
              <a:latin typeface="Impact" pitchFamily="34" charset="0"/>
            </a:endParaRPr>
          </a:p>
        </p:txBody>
      </p:sp>
      <p:sp>
        <p:nvSpPr>
          <p:cNvPr id="3088" name="文本框 55"/>
          <p:cNvSpPr txBox="1">
            <a:spLocks noChangeArrowheads="1"/>
          </p:cNvSpPr>
          <p:nvPr>
            <p:custDataLst>
              <p:tags r:id="rId16"/>
            </p:custDataLst>
          </p:nvPr>
        </p:nvSpPr>
        <p:spPr bwMode="auto">
          <a:xfrm>
            <a:off x="3400425"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A</a:t>
            </a:r>
            <a:endParaRPr lang="zh-CN" altLang="en-US" sz="7200">
              <a:solidFill>
                <a:srgbClr val="FFFFFF"/>
              </a:solidFill>
              <a:latin typeface="Impact" pitchFamily="34" charset="0"/>
            </a:endParaRPr>
          </a:p>
        </p:txBody>
      </p:sp>
      <p:sp>
        <p:nvSpPr>
          <p:cNvPr id="3089" name="文本框 56"/>
          <p:cNvSpPr txBox="1">
            <a:spLocks noChangeArrowheads="1"/>
          </p:cNvSpPr>
          <p:nvPr>
            <p:custDataLst>
              <p:tags r:id="rId17"/>
            </p:custDataLst>
          </p:nvPr>
        </p:nvSpPr>
        <p:spPr bwMode="auto">
          <a:xfrm>
            <a:off x="4667250"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N</a:t>
            </a:r>
            <a:endParaRPr lang="zh-CN" altLang="en-US" sz="7200">
              <a:solidFill>
                <a:srgbClr val="FFFFFF"/>
              </a:solidFill>
              <a:latin typeface="Impact" pitchFamily="34" charset="0"/>
            </a:endParaRPr>
          </a:p>
        </p:txBody>
      </p:sp>
      <p:sp>
        <p:nvSpPr>
          <p:cNvPr id="3090" name="文本框 57"/>
          <p:cNvSpPr txBox="1">
            <a:spLocks noChangeArrowheads="1"/>
          </p:cNvSpPr>
          <p:nvPr>
            <p:custDataLst>
              <p:tags r:id="rId18"/>
            </p:custDataLst>
          </p:nvPr>
        </p:nvSpPr>
        <p:spPr bwMode="auto">
          <a:xfrm>
            <a:off x="5934075"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K</a:t>
            </a:r>
            <a:endParaRPr lang="zh-CN" altLang="en-US" sz="7200">
              <a:solidFill>
                <a:srgbClr val="FFFFFF"/>
              </a:solidFill>
              <a:latin typeface="Impact" pitchFamily="34" charset="0"/>
            </a:endParaRPr>
          </a:p>
        </p:txBody>
      </p:sp>
      <p:sp>
        <p:nvSpPr>
          <p:cNvPr id="3091" name="文本框 58"/>
          <p:cNvSpPr txBox="1">
            <a:spLocks noChangeArrowheads="1"/>
          </p:cNvSpPr>
          <p:nvPr>
            <p:custDataLst>
              <p:tags r:id="rId19"/>
            </p:custDataLst>
          </p:nvPr>
        </p:nvSpPr>
        <p:spPr bwMode="auto">
          <a:xfrm>
            <a:off x="7200900"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S</a:t>
            </a:r>
            <a:endParaRPr lang="zh-CN" altLang="en-US" sz="7200">
              <a:solidFill>
                <a:srgbClr val="FFFFFF"/>
              </a:solidFill>
              <a:latin typeface="Impact" pitchFamily="34" charset="0"/>
            </a:endParaRPr>
          </a:p>
        </p:txBody>
      </p:sp>
    </p:spTree>
    <p:custDataLst>
      <p:tags r:id="rId1"/>
    </p:custDataLst>
    <p:extLst>
      <p:ext uri="{BB962C8B-B14F-4D97-AF65-F5344CB8AC3E}">
        <p14:creationId xmlns:p14="http://schemas.microsoft.com/office/powerpoint/2010/main" val="33755283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9.1 </a:t>
            </a:r>
            <a:r>
              <a:rPr lang="zh-CN" altLang="en-US" dirty="0" smtClean="0"/>
              <a:t>信息安全概述</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Clr>
                <a:schemeClr val="accent6"/>
              </a:buClr>
              <a:buFont typeface="Wingdings" pitchFamily="2" charset="2"/>
              <a:buChar char="n"/>
            </a:pPr>
            <a:r>
              <a:rPr lang="en-US" altLang="zh-CN" sz="2400" dirty="0" smtClean="0">
                <a:latin typeface="+mn-lt"/>
                <a:cs typeface="+mn-ea"/>
                <a:sym typeface="+mn-lt"/>
              </a:rPr>
              <a:t>9.1.1</a:t>
            </a:r>
            <a:r>
              <a:rPr lang="zh-CN" altLang="en-US" sz="2400" dirty="0" smtClean="0">
                <a:latin typeface="+mn-lt"/>
                <a:cs typeface="+mn-ea"/>
                <a:sym typeface="+mn-lt"/>
              </a:rPr>
              <a:t>信息安全</a:t>
            </a:r>
            <a:r>
              <a:rPr lang="zh-CN" altLang="en-US" sz="1500" dirty="0">
                <a:latin typeface="+mn-lt"/>
                <a:cs typeface="+mn-ea"/>
                <a:sym typeface="+mn-lt"/>
              </a:rPr>
              <a:t>　　</a:t>
            </a:r>
            <a:endParaRPr lang="en-US" altLang="zh-CN" sz="1500" dirty="0" smtClean="0">
              <a:latin typeface="+mn-lt"/>
              <a:cs typeface="+mn-ea"/>
              <a:sym typeface="+mn-lt"/>
            </a:endParaRPr>
          </a:p>
          <a:p>
            <a:pPr algn="just">
              <a:buClr>
                <a:schemeClr val="accent6"/>
              </a:buClr>
              <a:buFont typeface="Wingdings" pitchFamily="2" charset="2"/>
              <a:buChar char="n"/>
            </a:pPr>
            <a:r>
              <a:rPr lang="zh-CN" altLang="en-US" sz="2400" dirty="0" smtClean="0">
                <a:latin typeface="+mn-lt"/>
                <a:cs typeface="+mn-ea"/>
                <a:sym typeface="+mn-lt"/>
              </a:rPr>
              <a:t>信息</a:t>
            </a:r>
            <a:r>
              <a:rPr lang="zh-CN" altLang="en-US" sz="2400" dirty="0">
                <a:latin typeface="+mn-lt"/>
                <a:cs typeface="+mn-ea"/>
                <a:sym typeface="+mn-lt"/>
              </a:rPr>
              <a:t>安全是指信息网络的硬件、软件及其系统中的数据受到保护，不受偶然的或者恶意的原因而遭到破坏、更改、泄露，系统连续可靠正常地运行，信息服务不中断。信息安全主要包括以下五方面的内容，即需保证信息的保密性、真实性、完整性、未授权拷贝和所寄生系统的安全性</a:t>
            </a:r>
            <a:r>
              <a:rPr lang="zh-CN" altLang="en-US" sz="2400" dirty="0" smtClean="0">
                <a:latin typeface="+mn-lt"/>
                <a:cs typeface="+mn-ea"/>
                <a:sym typeface="+mn-lt"/>
              </a:rPr>
              <a:t>。</a:t>
            </a:r>
            <a:endParaRPr lang="en-US" altLang="zh-CN" sz="2400" dirty="0" smtClean="0">
              <a:latin typeface="+mn-lt"/>
              <a:cs typeface="+mn-ea"/>
              <a:sym typeface="+mn-lt"/>
            </a:endParaRPr>
          </a:p>
          <a:p>
            <a:pPr algn="just">
              <a:buClr>
                <a:schemeClr val="accent6"/>
              </a:buClr>
              <a:buFont typeface="Wingdings" pitchFamily="2" charset="2"/>
              <a:buChar char="n"/>
            </a:pPr>
            <a:r>
              <a:rPr lang="zh-CN" altLang="en-US" sz="2400" dirty="0" smtClean="0">
                <a:latin typeface="+mn-lt"/>
                <a:cs typeface="+mn-ea"/>
                <a:sym typeface="+mn-lt"/>
              </a:rPr>
              <a:t> 信息</a:t>
            </a:r>
            <a:r>
              <a:rPr lang="zh-CN" altLang="en-US" sz="2400" dirty="0">
                <a:latin typeface="+mn-lt"/>
                <a:cs typeface="+mn-ea"/>
                <a:sym typeface="+mn-lt"/>
              </a:rPr>
              <a:t>安全是一门涉及计算机科学、网络技术、通信技术、密码技术、信息安全技术、应用数学、数论、信息论等多种学科的综合性学科</a:t>
            </a:r>
            <a:r>
              <a:rPr lang="zh-CN" altLang="en-US" sz="2400" dirty="0" smtClean="0">
                <a:latin typeface="+mn-lt"/>
                <a:cs typeface="+mn-ea"/>
                <a:sym typeface="+mn-lt"/>
              </a:rPr>
              <a:t>。</a:t>
            </a: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26738647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9.1 </a:t>
            </a:r>
            <a:r>
              <a:rPr lang="zh-CN" altLang="en-US" dirty="0" smtClean="0"/>
              <a:t>信息安全概述</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Clr>
                <a:schemeClr val="accent6"/>
              </a:buClr>
              <a:buFont typeface="Wingdings" pitchFamily="2" charset="2"/>
              <a:buChar char="n"/>
            </a:pPr>
            <a:r>
              <a:rPr lang="en-US" altLang="zh-CN" dirty="0" smtClean="0">
                <a:latin typeface="+mn-lt"/>
                <a:cs typeface="+mn-ea"/>
                <a:sym typeface="+mn-lt"/>
              </a:rPr>
              <a:t>1.</a:t>
            </a:r>
            <a:r>
              <a:rPr lang="zh-CN" altLang="en-US" dirty="0" smtClean="0">
                <a:latin typeface="+mn-lt"/>
                <a:cs typeface="+mn-ea"/>
                <a:sym typeface="+mn-lt"/>
              </a:rPr>
              <a:t>主要威胁</a:t>
            </a:r>
            <a:r>
              <a:rPr lang="zh-CN" altLang="en-US" sz="1500" dirty="0" smtClean="0">
                <a:latin typeface="+mn-lt"/>
                <a:cs typeface="+mn-ea"/>
                <a:sym typeface="+mn-lt"/>
              </a:rPr>
              <a:t>   </a:t>
            </a:r>
            <a:r>
              <a:rPr lang="zh-CN" altLang="en-US" sz="1800" dirty="0" smtClean="0">
                <a:latin typeface="+mn-lt"/>
                <a:cs typeface="+mn-ea"/>
                <a:sym typeface="+mn-lt"/>
              </a:rPr>
              <a:t>信息</a:t>
            </a:r>
            <a:r>
              <a:rPr lang="zh-CN" altLang="en-US" sz="1800" dirty="0">
                <a:latin typeface="+mn-lt"/>
                <a:cs typeface="+mn-ea"/>
                <a:sym typeface="+mn-lt"/>
              </a:rPr>
              <a:t>安全的威胁来自方方面面，不可一一罗列。但这些威胁根据其性质，基本上可以归结为以下几个方面：</a:t>
            </a:r>
          </a:p>
          <a:p>
            <a:pPr algn="just">
              <a:buClr>
                <a:schemeClr val="accent6"/>
              </a:buClr>
              <a:buFont typeface="Wingdings" pitchFamily="2" charset="2"/>
              <a:buChar char="n"/>
            </a:pPr>
            <a:r>
              <a:rPr lang="en-US" altLang="zh-CN" sz="1800" dirty="0">
                <a:latin typeface="+mn-lt"/>
                <a:cs typeface="+mn-ea"/>
                <a:sym typeface="+mn-lt"/>
              </a:rPr>
              <a:t>(1) </a:t>
            </a:r>
            <a:r>
              <a:rPr lang="zh-CN" altLang="en-US" sz="1800" dirty="0">
                <a:latin typeface="+mn-lt"/>
                <a:cs typeface="+mn-ea"/>
                <a:sym typeface="+mn-lt"/>
              </a:rPr>
              <a:t>信息泄露：保护的信息被泄露或透露给某个非授权的实体。</a:t>
            </a:r>
          </a:p>
          <a:p>
            <a:pPr algn="just">
              <a:buClr>
                <a:schemeClr val="accent6"/>
              </a:buClr>
              <a:buFont typeface="Wingdings" pitchFamily="2" charset="2"/>
              <a:buChar char="n"/>
            </a:pPr>
            <a:r>
              <a:rPr lang="en-US" altLang="zh-CN" sz="1800" dirty="0">
                <a:latin typeface="+mn-lt"/>
                <a:cs typeface="+mn-ea"/>
                <a:sym typeface="+mn-lt"/>
              </a:rPr>
              <a:t>(2) </a:t>
            </a:r>
            <a:r>
              <a:rPr lang="zh-CN" altLang="en-US" sz="1800" dirty="0">
                <a:latin typeface="+mn-lt"/>
                <a:cs typeface="+mn-ea"/>
                <a:sym typeface="+mn-lt"/>
              </a:rPr>
              <a:t>破坏信息的完整性：数据被非授权地进行增删、修改或破坏而受到损失。</a:t>
            </a:r>
          </a:p>
          <a:p>
            <a:pPr algn="just">
              <a:buClr>
                <a:schemeClr val="accent6"/>
              </a:buClr>
              <a:buFont typeface="Wingdings" pitchFamily="2" charset="2"/>
              <a:buChar char="n"/>
            </a:pPr>
            <a:r>
              <a:rPr lang="zh-CN" altLang="en-US" sz="1800" dirty="0">
                <a:latin typeface="+mn-lt"/>
                <a:cs typeface="+mn-ea"/>
                <a:sym typeface="+mn-lt"/>
              </a:rPr>
              <a:t> </a:t>
            </a:r>
            <a:r>
              <a:rPr lang="en-US" altLang="zh-CN" sz="1800" dirty="0">
                <a:latin typeface="+mn-lt"/>
                <a:cs typeface="+mn-ea"/>
                <a:sym typeface="+mn-lt"/>
              </a:rPr>
              <a:t>(3) </a:t>
            </a:r>
            <a:r>
              <a:rPr lang="zh-CN" altLang="en-US" sz="1800" dirty="0">
                <a:latin typeface="+mn-lt"/>
                <a:cs typeface="+mn-ea"/>
                <a:sym typeface="+mn-lt"/>
              </a:rPr>
              <a:t>拒绝服务：信息使用者对信息或其他资源的合法访问被无条件地阻止。</a:t>
            </a:r>
          </a:p>
          <a:p>
            <a:pPr algn="just">
              <a:buClr>
                <a:schemeClr val="accent6"/>
              </a:buClr>
              <a:buFont typeface="Wingdings" pitchFamily="2" charset="2"/>
              <a:buChar char="n"/>
            </a:pPr>
            <a:r>
              <a:rPr lang="en-US" altLang="zh-CN" sz="1800" dirty="0">
                <a:latin typeface="+mn-lt"/>
                <a:cs typeface="+mn-ea"/>
                <a:sym typeface="+mn-lt"/>
              </a:rPr>
              <a:t>(4) </a:t>
            </a:r>
            <a:r>
              <a:rPr lang="zh-CN" altLang="en-US" sz="1800" dirty="0">
                <a:latin typeface="+mn-lt"/>
                <a:cs typeface="+mn-ea"/>
                <a:sym typeface="+mn-lt"/>
              </a:rPr>
              <a:t>非法使用</a:t>
            </a:r>
            <a:r>
              <a:rPr lang="en-US" altLang="zh-CN" sz="1800" dirty="0">
                <a:latin typeface="+mn-lt"/>
                <a:cs typeface="+mn-ea"/>
                <a:sym typeface="+mn-lt"/>
              </a:rPr>
              <a:t>(</a:t>
            </a:r>
            <a:r>
              <a:rPr lang="zh-CN" altLang="en-US" sz="1800" dirty="0">
                <a:latin typeface="+mn-lt"/>
                <a:cs typeface="+mn-ea"/>
                <a:sym typeface="+mn-lt"/>
              </a:rPr>
              <a:t>非授权访问</a:t>
            </a:r>
            <a:r>
              <a:rPr lang="en-US" altLang="zh-CN" sz="1800" dirty="0">
                <a:latin typeface="+mn-lt"/>
                <a:cs typeface="+mn-ea"/>
                <a:sym typeface="+mn-lt"/>
              </a:rPr>
              <a:t>)</a:t>
            </a:r>
            <a:r>
              <a:rPr lang="zh-CN" altLang="en-US" sz="1800" dirty="0">
                <a:latin typeface="+mn-lt"/>
                <a:cs typeface="+mn-ea"/>
                <a:sym typeface="+mn-lt"/>
              </a:rPr>
              <a:t>：某一资源被某个非授权的人，或以非授权的方式使用。</a:t>
            </a:r>
          </a:p>
          <a:p>
            <a:pPr algn="just">
              <a:buClr>
                <a:schemeClr val="accent6"/>
              </a:buClr>
              <a:buFont typeface="Wingdings" pitchFamily="2" charset="2"/>
              <a:buChar char="n"/>
            </a:pPr>
            <a:r>
              <a:rPr lang="en-US" altLang="zh-CN" sz="1800" dirty="0">
                <a:latin typeface="+mn-lt"/>
                <a:cs typeface="+mn-ea"/>
                <a:sym typeface="+mn-lt"/>
              </a:rPr>
              <a:t>(5) </a:t>
            </a:r>
            <a:r>
              <a:rPr lang="zh-CN" altLang="en-US" sz="1800" dirty="0">
                <a:latin typeface="+mn-lt"/>
                <a:cs typeface="+mn-ea"/>
                <a:sym typeface="+mn-lt"/>
              </a:rPr>
              <a:t>窃听：用各种可能的合法或非法的手段窃取系统中的信息资源和敏感信息。例如对通信线路中传输的信号搭线监听，或者利用通信设备在工作过程中产生的电磁泄露截取有用信息等。</a:t>
            </a:r>
          </a:p>
          <a:p>
            <a:pPr algn="just">
              <a:buClr>
                <a:schemeClr val="accent6"/>
              </a:buClr>
              <a:buFont typeface="Wingdings" pitchFamily="2" charset="2"/>
              <a:buChar char="n"/>
            </a:pPr>
            <a:r>
              <a:rPr lang="en-US" altLang="zh-CN" sz="1800" dirty="0">
                <a:latin typeface="+mn-lt"/>
                <a:cs typeface="+mn-ea"/>
                <a:sym typeface="+mn-lt"/>
              </a:rPr>
              <a:t>(6) </a:t>
            </a:r>
            <a:r>
              <a:rPr lang="zh-CN" altLang="en-US" sz="1800" dirty="0">
                <a:latin typeface="+mn-lt"/>
                <a:cs typeface="+mn-ea"/>
                <a:sym typeface="+mn-lt"/>
              </a:rPr>
              <a:t>业务流分析：通过对系统进行长期监听，利用统计分析方法对诸如通信频度、通信的信息流向、通信总量的变化等参数进行研究，从中发现有价值的信息和规律。</a:t>
            </a:r>
          </a:p>
          <a:p>
            <a:pPr algn="just">
              <a:buClr>
                <a:schemeClr val="accent6"/>
              </a:buClr>
              <a:buFont typeface="Wingdings" pitchFamily="2" charset="2"/>
              <a:buChar char="n"/>
            </a:pP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23792571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9.1 </a:t>
            </a:r>
            <a:r>
              <a:rPr lang="zh-CN" altLang="en-US" dirty="0" smtClean="0"/>
              <a:t>信息安全概述</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Clr>
                <a:schemeClr val="accent6"/>
              </a:buClr>
              <a:buFont typeface="Wingdings" pitchFamily="2" charset="2"/>
              <a:buChar char="n"/>
            </a:pPr>
            <a:r>
              <a:rPr lang="en-US" altLang="zh-CN" sz="1600" dirty="0" smtClean="0">
                <a:latin typeface="+mn-lt"/>
                <a:cs typeface="+mn-ea"/>
                <a:sym typeface="+mn-lt"/>
              </a:rPr>
              <a:t>(</a:t>
            </a:r>
            <a:r>
              <a:rPr lang="en-US" altLang="zh-CN" sz="1600" dirty="0">
                <a:latin typeface="+mn-lt"/>
                <a:cs typeface="+mn-ea"/>
                <a:sym typeface="+mn-lt"/>
              </a:rPr>
              <a:t>7) </a:t>
            </a:r>
            <a:r>
              <a:rPr lang="zh-CN" altLang="en-US" sz="1600" dirty="0">
                <a:latin typeface="+mn-lt"/>
                <a:cs typeface="+mn-ea"/>
                <a:sym typeface="+mn-lt"/>
              </a:rPr>
              <a:t>假冒：通过欺骗通信系统（或用户）达到非法用户冒充成为合法用户，或者特权小的用户冒充成为特权大的用户的目的。我们平常所说的黑客大多采用的就是假冒攻击。</a:t>
            </a:r>
          </a:p>
          <a:p>
            <a:pPr algn="just">
              <a:buClr>
                <a:schemeClr val="accent6"/>
              </a:buClr>
              <a:buFont typeface="Wingdings" pitchFamily="2" charset="2"/>
              <a:buChar char="n"/>
            </a:pPr>
            <a:r>
              <a:rPr lang="en-US" altLang="zh-CN" sz="1600" dirty="0">
                <a:latin typeface="+mn-lt"/>
                <a:cs typeface="+mn-ea"/>
                <a:sym typeface="+mn-lt"/>
              </a:rPr>
              <a:t>(8) </a:t>
            </a:r>
            <a:r>
              <a:rPr lang="zh-CN" altLang="en-US" sz="1600" dirty="0">
                <a:latin typeface="+mn-lt"/>
                <a:cs typeface="+mn-ea"/>
                <a:sym typeface="+mn-lt"/>
              </a:rPr>
              <a:t>旁路控制：攻击者利用系统的安全缺陷或安全性上的脆弱之处获得非授权的权利或特权。例如，攻击者通过各种攻击手段发现原本应保密，但是却又暴露出来的一些系统“特性”，利用这些“特性”，攻击者可以绕过防线守卫者侵入系统的内部。</a:t>
            </a:r>
          </a:p>
          <a:p>
            <a:pPr algn="just">
              <a:buClr>
                <a:schemeClr val="accent6"/>
              </a:buClr>
              <a:buFont typeface="Wingdings" pitchFamily="2" charset="2"/>
              <a:buChar char="n"/>
            </a:pPr>
            <a:r>
              <a:rPr lang="en-US" altLang="zh-CN" sz="1600" dirty="0">
                <a:latin typeface="+mn-lt"/>
                <a:cs typeface="+mn-ea"/>
                <a:sym typeface="+mn-lt"/>
              </a:rPr>
              <a:t>(9) </a:t>
            </a:r>
            <a:r>
              <a:rPr lang="zh-CN" altLang="en-US" sz="1600" dirty="0">
                <a:latin typeface="+mn-lt"/>
                <a:cs typeface="+mn-ea"/>
                <a:sym typeface="+mn-lt"/>
              </a:rPr>
              <a:t>授权侵犯：被授权以某一目的使用某一系统或资源的某个人，却将此权限用于其他非授权的目的，也称作“内部攻击”。</a:t>
            </a:r>
          </a:p>
          <a:p>
            <a:pPr algn="just">
              <a:buClr>
                <a:schemeClr val="accent6"/>
              </a:buClr>
              <a:buFont typeface="Wingdings" pitchFamily="2" charset="2"/>
              <a:buChar char="n"/>
            </a:pPr>
            <a:r>
              <a:rPr lang="en-US" altLang="zh-CN" sz="1600" dirty="0">
                <a:latin typeface="+mn-lt"/>
                <a:cs typeface="+mn-ea"/>
                <a:sym typeface="+mn-lt"/>
              </a:rPr>
              <a:t>(10)</a:t>
            </a:r>
            <a:r>
              <a:rPr lang="zh-CN" altLang="en-US" sz="1600" dirty="0">
                <a:latin typeface="+mn-lt"/>
                <a:cs typeface="+mn-ea"/>
                <a:sym typeface="+mn-lt"/>
              </a:rPr>
              <a:t>抵赖：这是一种来自用户的攻击，涵盖范围比较广泛，比如：否认自己曾经发布过的某条消息、伪造一份对方来信等。</a:t>
            </a:r>
          </a:p>
          <a:p>
            <a:pPr algn="just">
              <a:buClr>
                <a:schemeClr val="accent6"/>
              </a:buClr>
              <a:buFont typeface="Wingdings" pitchFamily="2" charset="2"/>
              <a:buChar char="n"/>
            </a:pPr>
            <a:r>
              <a:rPr lang="en-US" altLang="zh-CN" sz="1600" dirty="0">
                <a:latin typeface="+mn-lt"/>
                <a:cs typeface="+mn-ea"/>
                <a:sym typeface="+mn-lt"/>
              </a:rPr>
              <a:t>(11)</a:t>
            </a:r>
            <a:r>
              <a:rPr lang="zh-CN" altLang="en-US" sz="1600" dirty="0">
                <a:latin typeface="+mn-lt"/>
                <a:cs typeface="+mn-ea"/>
                <a:sym typeface="+mn-lt"/>
              </a:rPr>
              <a:t>计算机病毒：这是一种在计算机系统运行过程中能够实现传染和侵害功能的程序，行为类似病毒，故称作计算机病毒。</a:t>
            </a:r>
          </a:p>
          <a:p>
            <a:pPr algn="just">
              <a:buClr>
                <a:schemeClr val="accent6"/>
              </a:buClr>
              <a:buFont typeface="Wingdings" pitchFamily="2" charset="2"/>
              <a:buChar char="n"/>
            </a:pPr>
            <a:r>
              <a:rPr lang="en-US" altLang="zh-CN" sz="1600" dirty="0">
                <a:latin typeface="+mn-lt"/>
                <a:cs typeface="+mn-ea"/>
                <a:sym typeface="+mn-lt"/>
              </a:rPr>
              <a:t>(12)</a:t>
            </a:r>
            <a:r>
              <a:rPr lang="zh-CN" altLang="en-US" sz="1600" dirty="0">
                <a:latin typeface="+mn-lt"/>
                <a:cs typeface="+mn-ea"/>
                <a:sym typeface="+mn-lt"/>
              </a:rPr>
              <a:t>信息安全法律法规不完善：由于当前约束操作信息行为的法律法规还很不完善，存在很多漏洞，很多人打法律的擦边球，这就给信息窃取、信息破坏者以可趁之机。</a:t>
            </a:r>
          </a:p>
          <a:p>
            <a:pPr algn="just">
              <a:buClr>
                <a:schemeClr val="accent6"/>
              </a:buClr>
              <a:buFont typeface="Wingdings" pitchFamily="2" charset="2"/>
              <a:buChar char="n"/>
            </a:pP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19274423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9.1 </a:t>
            </a:r>
            <a:r>
              <a:rPr lang="zh-CN" altLang="en-US" dirty="0" smtClean="0"/>
              <a:t>信息安全概述</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Clr>
                <a:schemeClr val="accent6"/>
              </a:buClr>
              <a:buFont typeface="Wingdings" pitchFamily="2" charset="2"/>
              <a:buChar char="n"/>
            </a:pPr>
            <a:r>
              <a:rPr lang="zh-CN" altLang="zh-CN" sz="2400" dirty="0" smtClean="0"/>
              <a:t>2</a:t>
            </a:r>
            <a:r>
              <a:rPr lang="zh-CN" altLang="zh-CN" sz="2400" dirty="0"/>
              <a:t>.信息安全实现目标</a:t>
            </a:r>
          </a:p>
          <a:p>
            <a:pPr algn="just">
              <a:buClr>
                <a:schemeClr val="accent6"/>
              </a:buClr>
              <a:buFont typeface="Wingdings" pitchFamily="2" charset="2"/>
              <a:buChar char="n"/>
            </a:pPr>
            <a:r>
              <a:rPr lang="zh-CN" altLang="en-US" sz="2400" dirty="0">
                <a:latin typeface="+mn-lt"/>
                <a:cs typeface="+mn-ea"/>
                <a:sym typeface="+mn-lt"/>
              </a:rPr>
              <a:t>①真实性：对信息的来源进行判断，能对伪造来源的信息  信息安全相关技术予以鉴别。</a:t>
            </a:r>
          </a:p>
          <a:p>
            <a:pPr algn="just">
              <a:buClr>
                <a:schemeClr val="accent6"/>
              </a:buClr>
              <a:buFont typeface="Wingdings" pitchFamily="2" charset="2"/>
              <a:buChar char="n"/>
            </a:pPr>
            <a:r>
              <a:rPr lang="zh-CN" altLang="en-US" sz="2400" dirty="0">
                <a:latin typeface="+mn-lt"/>
                <a:cs typeface="+mn-ea"/>
                <a:sym typeface="+mn-lt"/>
              </a:rPr>
              <a:t>②保密性：保证机密信息不被窃听，或窃听者不能了解信息的真实含义。</a:t>
            </a:r>
          </a:p>
          <a:p>
            <a:pPr algn="just">
              <a:buClr>
                <a:schemeClr val="accent6"/>
              </a:buClr>
              <a:buFont typeface="Wingdings" pitchFamily="2" charset="2"/>
              <a:buChar char="n"/>
            </a:pPr>
            <a:r>
              <a:rPr lang="zh-CN" altLang="en-US" sz="2400" dirty="0">
                <a:latin typeface="+mn-lt"/>
                <a:cs typeface="+mn-ea"/>
                <a:sym typeface="+mn-lt"/>
              </a:rPr>
              <a:t>③完整性：保证数据的一致性，防止数据被非法用户篡改。</a:t>
            </a:r>
          </a:p>
          <a:p>
            <a:pPr algn="just">
              <a:buClr>
                <a:schemeClr val="accent6"/>
              </a:buClr>
              <a:buFont typeface="Wingdings" pitchFamily="2" charset="2"/>
              <a:buChar char="n"/>
            </a:pPr>
            <a:r>
              <a:rPr lang="zh-CN" altLang="en-US" sz="2400" dirty="0">
                <a:latin typeface="+mn-lt"/>
                <a:cs typeface="+mn-ea"/>
                <a:sym typeface="+mn-lt"/>
              </a:rPr>
              <a:t>④可用性：保证合法用户对信息和资源的使用不会被不正当地拒绝。</a:t>
            </a:r>
          </a:p>
          <a:p>
            <a:pPr algn="just">
              <a:buClr>
                <a:schemeClr val="accent6"/>
              </a:buClr>
              <a:buFont typeface="Wingdings" pitchFamily="2" charset="2"/>
              <a:buChar char="n"/>
            </a:pPr>
            <a:endParaRPr lang="zh-CN" altLang="en-US" sz="2400" dirty="0">
              <a:latin typeface="+mn-lt"/>
              <a:cs typeface="+mn-ea"/>
              <a:sym typeface="+mn-lt"/>
            </a:endParaRPr>
          </a:p>
          <a:p>
            <a:pPr algn="just">
              <a:buClr>
                <a:schemeClr val="accent6"/>
              </a:buClr>
              <a:buFont typeface="Wingdings" pitchFamily="2" charset="2"/>
              <a:buChar char="n"/>
            </a:pP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31725678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9.1 </a:t>
            </a:r>
            <a:r>
              <a:rPr lang="zh-CN" altLang="en-US" dirty="0" smtClean="0"/>
              <a:t>信息安全概述</a:t>
            </a:r>
            <a:endParaRPr lang="zh-CN" altLang="en-US" dirty="0"/>
          </a:p>
        </p:txBody>
      </p:sp>
      <p:sp>
        <p:nvSpPr>
          <p:cNvPr id="32" name="内容占位符 2">
            <a:extLst>
              <a:ext uri="{FF2B5EF4-FFF2-40B4-BE49-F238E27FC236}">
                <a16:creationId xmlns:a16="http://schemas.microsoft.com/office/drawing/2014/main" xmlns=""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Clr>
                <a:schemeClr val="accent6"/>
              </a:buClr>
              <a:buFont typeface="Wingdings" pitchFamily="2" charset="2"/>
              <a:buChar char="n"/>
            </a:pPr>
            <a:r>
              <a:rPr lang="zh-CN" altLang="en-US" sz="2400" dirty="0" smtClean="0">
                <a:cs typeface="+mn-ea"/>
                <a:sym typeface="+mn-lt"/>
              </a:rPr>
              <a:t>⑤</a:t>
            </a:r>
            <a:r>
              <a:rPr lang="zh-CN" altLang="en-US" sz="2400" dirty="0">
                <a:cs typeface="+mn-ea"/>
                <a:sym typeface="+mn-lt"/>
              </a:rPr>
              <a:t>不可抵赖性：建立有效的责任机制，防止用户否认其行为，这一点在电子支付中是极其重要的。</a:t>
            </a:r>
          </a:p>
          <a:p>
            <a:pPr algn="just">
              <a:buClr>
                <a:schemeClr val="accent6"/>
              </a:buClr>
              <a:buFont typeface="Wingdings" pitchFamily="2" charset="2"/>
              <a:buChar char="n"/>
            </a:pPr>
            <a:r>
              <a:rPr lang="zh-CN" altLang="en-US" sz="2400" dirty="0">
                <a:cs typeface="+mn-ea"/>
                <a:sym typeface="+mn-lt"/>
              </a:rPr>
              <a:t>⑥可控制性：对信息的传播及内容具有控制能力。</a:t>
            </a:r>
          </a:p>
          <a:p>
            <a:pPr algn="just">
              <a:buClr>
                <a:schemeClr val="accent6"/>
              </a:buClr>
              <a:buFont typeface="Wingdings" pitchFamily="2" charset="2"/>
              <a:buChar char="n"/>
            </a:pPr>
            <a:r>
              <a:rPr lang="zh-CN" altLang="en-US" sz="2400" dirty="0">
                <a:cs typeface="+mn-ea"/>
                <a:sym typeface="+mn-lt"/>
              </a:rPr>
              <a:t>⑦可审查性：对出现的网络安全问题提供调查的依据和</a:t>
            </a:r>
            <a:r>
              <a:rPr lang="zh-CN" altLang="en-US" sz="2400" dirty="0" smtClean="0">
                <a:cs typeface="+mn-ea"/>
                <a:sym typeface="+mn-lt"/>
              </a:rPr>
              <a:t>手段</a:t>
            </a:r>
            <a:r>
              <a:rPr lang="zh-CN" altLang="en-US" sz="2400" dirty="0" smtClean="0">
                <a:latin typeface="+mn-lt"/>
                <a:cs typeface="+mn-ea"/>
                <a:sym typeface="+mn-lt"/>
              </a:rPr>
              <a:t>。</a:t>
            </a: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17661089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1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2.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1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4.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15.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6.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17.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8.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1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20.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2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22.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2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24.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25.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26.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27.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28.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2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30.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3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32.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3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34.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35.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36.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37.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38.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3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4.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40.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4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42.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4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44.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45.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46.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47.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48.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4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5.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50.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5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52.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5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54.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55.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56.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57.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58.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5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6.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60.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6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62.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6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64.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65.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66.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67.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68.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6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7.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70.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7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72.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7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74.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75.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76.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77.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78.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7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8.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80.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81.xml><?xml version="1.0" encoding="utf-8"?>
<p:tagLst xmlns:a="http://schemas.openxmlformats.org/drawingml/2006/main" xmlns:r="http://schemas.openxmlformats.org/officeDocument/2006/relationships" xmlns:p="http://schemas.openxmlformats.org/presentationml/2006/main">
  <p:tag name="MH_TYPE" val="#NeiR#"/>
  <p:tag name="MH" val="20180828144750"/>
  <p:tag name="MH_LIBRARY" val="GRAPHIC"/>
</p:tagLst>
</file>

<file path=ppt/tags/tag82.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39"/>
</p:tagLst>
</file>

<file path=ppt/tags/tag83.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36"/>
</p:tagLst>
</file>

<file path=ppt/tags/tag84.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1"/>
</p:tagLst>
</file>

<file path=ppt/tags/tag85.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3"/>
</p:tagLst>
</file>

<file path=ppt/tags/tag86.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4"/>
</p:tagLst>
</file>

<file path=ppt/tags/tag87.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5"/>
</p:tagLst>
</file>

<file path=ppt/tags/tag88.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6"/>
</p:tagLst>
</file>

<file path=ppt/tags/tag89.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7"/>
</p:tagLst>
</file>

<file path=ppt/tags/tag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90.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8"/>
</p:tagLst>
</file>

<file path=ppt/tags/tag91.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9"/>
</p:tagLst>
</file>

<file path=ppt/tags/tag92.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50"/>
</p:tagLst>
</file>

<file path=ppt/tags/tag93.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51"/>
</p:tagLst>
</file>

<file path=ppt/tags/tag94.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文本框 15"/>
</p:tagLst>
</file>

<file path=ppt/tags/tag95.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文本框 54"/>
</p:tagLst>
</file>

<file path=ppt/tags/tag96.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文本框 55"/>
</p:tagLst>
</file>

<file path=ppt/tags/tag97.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文本框 56"/>
</p:tagLst>
</file>

<file path=ppt/tags/tag98.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文本框 57"/>
</p:tagLst>
</file>

<file path=ppt/tags/tag99.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文本框 58"/>
</p:tagLst>
</file>

<file path=ppt/theme/theme1.xml><?xml version="1.0" encoding="utf-8"?>
<a:theme xmlns:a="http://schemas.openxmlformats.org/drawingml/2006/main" name="Default Design">
  <a:themeElements>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E507A"/>
        </a:dk2>
        <a:lt2>
          <a:srgbClr val="333333"/>
        </a:lt2>
        <a:accent1>
          <a:srgbClr val="5A90C2"/>
        </a:accent1>
        <a:accent2>
          <a:srgbClr val="8AC246"/>
        </a:accent2>
        <a:accent3>
          <a:srgbClr val="FFFFFF"/>
        </a:accent3>
        <a:accent4>
          <a:srgbClr val="000000"/>
        </a:accent4>
        <a:accent5>
          <a:srgbClr val="B5C6DD"/>
        </a:accent5>
        <a:accent6>
          <a:srgbClr val="7DB03F"/>
        </a:accent6>
        <a:hlink>
          <a:srgbClr val="F6831A"/>
        </a:hlink>
        <a:folHlink>
          <a:srgbClr val="EFC82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A82A9F"/>
        </a:dk2>
        <a:lt2>
          <a:srgbClr val="4D4D4D"/>
        </a:lt2>
        <a:accent1>
          <a:srgbClr val="12B4D4"/>
        </a:accent1>
        <a:accent2>
          <a:srgbClr val="F1C23D"/>
        </a:accent2>
        <a:accent3>
          <a:srgbClr val="FFFFFF"/>
        </a:accent3>
        <a:accent4>
          <a:srgbClr val="000000"/>
        </a:accent4>
        <a:accent5>
          <a:srgbClr val="AAD6E6"/>
        </a:accent5>
        <a:accent6>
          <a:srgbClr val="DAB036"/>
        </a:accent6>
        <a:hlink>
          <a:srgbClr val="8CA62C"/>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581TGp_gold_light_ani">
  <a:themeElements>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E507A"/>
        </a:dk2>
        <a:lt2>
          <a:srgbClr val="333333"/>
        </a:lt2>
        <a:accent1>
          <a:srgbClr val="5A90C2"/>
        </a:accent1>
        <a:accent2>
          <a:srgbClr val="8AC246"/>
        </a:accent2>
        <a:accent3>
          <a:srgbClr val="FFFFFF"/>
        </a:accent3>
        <a:accent4>
          <a:srgbClr val="000000"/>
        </a:accent4>
        <a:accent5>
          <a:srgbClr val="B5C6DD"/>
        </a:accent5>
        <a:accent6>
          <a:srgbClr val="7DB03F"/>
        </a:accent6>
        <a:hlink>
          <a:srgbClr val="F6831A"/>
        </a:hlink>
        <a:folHlink>
          <a:srgbClr val="EFC82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A82A9F"/>
        </a:dk2>
        <a:lt2>
          <a:srgbClr val="4D4D4D"/>
        </a:lt2>
        <a:accent1>
          <a:srgbClr val="12B4D4"/>
        </a:accent1>
        <a:accent2>
          <a:srgbClr val="F1C23D"/>
        </a:accent2>
        <a:accent3>
          <a:srgbClr val="FFFFFF"/>
        </a:accent3>
        <a:accent4>
          <a:srgbClr val="000000"/>
        </a:accent4>
        <a:accent5>
          <a:srgbClr val="AAD6E6"/>
        </a:accent5>
        <a:accent6>
          <a:srgbClr val="DAB036"/>
        </a:accent6>
        <a:hlink>
          <a:srgbClr val="8CA62C"/>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581TGp_gold_light_ani</Template>
  <TotalTime>3128</TotalTime>
  <Words>4641</Words>
  <Application>Microsoft Office PowerPoint</Application>
  <PresentationFormat>全屏显示(4:3)</PresentationFormat>
  <Paragraphs>271</Paragraphs>
  <Slides>46</Slides>
  <Notes>0</Notes>
  <HiddenSlides>1</HiddenSlides>
  <MMClips>0</MMClips>
  <ScaleCrop>false</ScaleCrop>
  <HeadingPairs>
    <vt:vector size="4" baseType="variant">
      <vt:variant>
        <vt:lpstr>主题</vt:lpstr>
      </vt:variant>
      <vt:variant>
        <vt:i4>2</vt:i4>
      </vt:variant>
      <vt:variant>
        <vt:lpstr>幻灯片标题</vt:lpstr>
      </vt:variant>
      <vt:variant>
        <vt:i4>46</vt:i4>
      </vt:variant>
    </vt:vector>
  </HeadingPairs>
  <TitlesOfParts>
    <vt:vector size="48" baseType="lpstr">
      <vt:lpstr>Default Design</vt:lpstr>
      <vt:lpstr>581TGp_gold_light_ani</vt:lpstr>
      <vt:lpstr>第9章 信息安全</vt:lpstr>
      <vt:lpstr>引导案例</vt:lpstr>
      <vt:lpstr>引导案例</vt:lpstr>
      <vt:lpstr>目录</vt:lpstr>
      <vt:lpstr>9.1 信息安全概述</vt:lpstr>
      <vt:lpstr>9.1 信息安全概述</vt:lpstr>
      <vt:lpstr>9.1 信息安全概述</vt:lpstr>
      <vt:lpstr>9.1 信息安全概述</vt:lpstr>
      <vt:lpstr>9.1 信息安全概述</vt:lpstr>
      <vt:lpstr>9.1 信息安全概述</vt:lpstr>
      <vt:lpstr>9.1 信息安全概述</vt:lpstr>
      <vt:lpstr>9.1 信息安全概述</vt:lpstr>
      <vt:lpstr>9.1 信息安全概述</vt:lpstr>
      <vt:lpstr>9.1 信息安全概述</vt:lpstr>
      <vt:lpstr>9.1 信息安全概述</vt:lpstr>
      <vt:lpstr>9.1 信息安全概述</vt:lpstr>
      <vt:lpstr>9.1 信息安全概述</vt:lpstr>
      <vt:lpstr>9.2 电子支付安全</vt:lpstr>
      <vt:lpstr>9.2 电子支付安全</vt:lpstr>
      <vt:lpstr>9.2 电子支付安全</vt:lpstr>
      <vt:lpstr>9.2 电子支付安全</vt:lpstr>
      <vt:lpstr>9.2 电子支付安全</vt:lpstr>
      <vt:lpstr>9.2 电子支付安全</vt:lpstr>
      <vt:lpstr>9.2 电子支付安全</vt:lpstr>
      <vt:lpstr>9.2 电子支付安全</vt:lpstr>
      <vt:lpstr>9.3  加密技术</vt:lpstr>
      <vt:lpstr>9.3  加密技术</vt:lpstr>
      <vt:lpstr>9.3  加密技术</vt:lpstr>
      <vt:lpstr>9.3  加密技术</vt:lpstr>
      <vt:lpstr>9.3  加密技术</vt:lpstr>
      <vt:lpstr>9.3  加密技术</vt:lpstr>
      <vt:lpstr>9.3  加密技术</vt:lpstr>
      <vt:lpstr>9.3  加密技术</vt:lpstr>
      <vt:lpstr>9.3  加密技术</vt:lpstr>
      <vt:lpstr>9.3  加密技术</vt:lpstr>
      <vt:lpstr>9.3  加密技术</vt:lpstr>
      <vt:lpstr>9.3  加密技术</vt:lpstr>
      <vt:lpstr>9.3  加密技术</vt:lpstr>
      <vt:lpstr>9.4  防火墙技术</vt:lpstr>
      <vt:lpstr>9.4  防火墙技术</vt:lpstr>
      <vt:lpstr>9.5 电子商务安全规范</vt:lpstr>
      <vt:lpstr>9.5 电子商务安全规范</vt:lpstr>
      <vt:lpstr>9.5 电子商务安全规范</vt:lpstr>
      <vt:lpstr>9.5 电子商务安全规范</vt:lpstr>
      <vt:lpstr>9.5 电子商务安全规范</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马洪</cp:lastModifiedBy>
  <cp:revision>177</cp:revision>
  <dcterms:created xsi:type="dcterms:W3CDTF">2011-04-19T07:23:53Z</dcterms:created>
  <dcterms:modified xsi:type="dcterms:W3CDTF">2023-07-21T05:35:17Z</dcterms:modified>
</cp:coreProperties>
</file>