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第三章　弹性理论</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弹性理论的运用</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二、蛛网理论</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(一)收敛型蛛网:供给弹性小于需求弹性</a:t>
            </a:r>
            <a:endParaRPr lang="en-US" altLang="zh-CN" sz="2200" b="1" dirty="0">
              <a:latin typeface="楷体" panose="02010609060101010101" pitchFamily="49" charset="-122"/>
              <a:ea typeface="楷体" panose="02010609060101010101" pitchFamily="49" charset="-122"/>
            </a:endParaRPr>
          </a:p>
          <a:p>
            <a:r>
              <a:rPr lang="zh-CN" altLang="en-US"/>
              <a:t>供给弹性小于需求弹性,意味着价格变动对供给量的影响小于对需求量的影响。这时价格波动对产量的影响越来越小,价格与产量的波动越来越弱,最后自发趋于均衡。这种情况形成一个向内收敛的蛛网,如图3-2所示。</a:t>
            </a:r>
            <a:endParaRPr lang="zh-CN" altLang="en-US"/>
          </a:p>
        </p:txBody>
      </p:sp>
      <p:pic>
        <p:nvPicPr>
          <p:cNvPr id="4" name="图片 3"/>
          <p:cNvPicPr>
            <a:picLocks noChangeAspect="1"/>
          </p:cNvPicPr>
          <p:nvPr/>
        </p:nvPicPr>
        <p:blipFill>
          <a:blip r:embed="rId1"/>
          <a:stretch>
            <a:fillRect/>
          </a:stretch>
        </p:blipFill>
        <p:spPr>
          <a:xfrm>
            <a:off x="3854450" y="3473450"/>
            <a:ext cx="3143250" cy="2459990"/>
          </a:xfrm>
          <a:prstGeom prst="rect">
            <a:avLst/>
          </a:prstGeom>
        </p:spPr>
      </p:pic>
      <p:sp>
        <p:nvSpPr>
          <p:cNvPr id="103" name="文本框 102"/>
          <p:cNvSpPr txBox="1"/>
          <p:nvPr/>
        </p:nvSpPr>
        <p:spPr>
          <a:xfrm>
            <a:off x="3329305" y="6007100"/>
            <a:ext cx="366839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3-2</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收敛型蛛网</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弹性理论的运用</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sym typeface="+mn-ea"/>
              </a:rPr>
              <a:t>(二)发散型蛛网:供给弹性大于需求弹性</a:t>
            </a:r>
            <a:endParaRPr lang="en-US" altLang="zh-CN" sz="2200" b="1" dirty="0">
              <a:latin typeface="楷体" panose="02010609060101010101" pitchFamily="49" charset="-122"/>
              <a:ea typeface="楷体" panose="02010609060101010101" pitchFamily="49" charset="-122"/>
            </a:endParaRPr>
          </a:p>
          <a:p>
            <a:r>
              <a:rPr lang="zh-CN" altLang="en-US"/>
              <a:t>供给弹性大于需求弹性,意味着价格变动对供给量的影响要大于对需求量的影响,这时,价格与产量的波动越来越强,偏离均衡点越来越远,这种蛛网波动称为发散型蛛网(如图3-3所示)。</a:t>
            </a:r>
            <a:endParaRPr lang="zh-CN" altLang="en-US"/>
          </a:p>
        </p:txBody>
      </p:sp>
      <p:pic>
        <p:nvPicPr>
          <p:cNvPr id="4" name="图片 3"/>
          <p:cNvPicPr>
            <a:picLocks noChangeAspect="1"/>
          </p:cNvPicPr>
          <p:nvPr/>
        </p:nvPicPr>
        <p:blipFill>
          <a:blip r:embed="rId1"/>
          <a:stretch>
            <a:fillRect/>
          </a:stretch>
        </p:blipFill>
        <p:spPr>
          <a:xfrm>
            <a:off x="3313430" y="3090545"/>
            <a:ext cx="3495675" cy="2765425"/>
          </a:xfrm>
          <a:prstGeom prst="rect">
            <a:avLst/>
          </a:prstGeom>
        </p:spPr>
      </p:pic>
      <p:sp>
        <p:nvSpPr>
          <p:cNvPr id="5" name="文本框 4"/>
          <p:cNvSpPr txBox="1"/>
          <p:nvPr/>
        </p:nvSpPr>
        <p:spPr>
          <a:xfrm>
            <a:off x="3038475" y="6007100"/>
            <a:ext cx="305371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3-3</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发散型蛛网</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弹性理论的运用</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sym typeface="+mn-ea"/>
              </a:rPr>
              <a:t>(三)封闭型蛛网:供给弹性等于需求弹性</a:t>
            </a:r>
            <a:endParaRPr lang="en-US" altLang="zh-CN" sz="2200" b="1" dirty="0">
              <a:latin typeface="楷体" panose="02010609060101010101" pitchFamily="49" charset="-122"/>
              <a:ea typeface="楷体" panose="02010609060101010101" pitchFamily="49" charset="-122"/>
            </a:endParaRPr>
          </a:p>
          <a:p>
            <a:r>
              <a:rPr lang="zh-CN" altLang="en-US"/>
              <a:t>供给弹性等于需求弹性,意味着价格变动对供给量的影响和需求量的影响程度是一样的。这时,价格和产量的波动幅度相同,既不趋向均衡点,也不远离均衡点,价格和产量始终保持相同的波动程度。或者说,当供给曲线斜率的绝对值等于需求曲线斜率的绝对值,即供给曲线与需求曲线具有相同的陡峭或平坦程度时,市场实际产量与价格始终按同一幅度围绕均衡点上下波动,这一图形称为封闭型蛛网(如图3-4所示)。</a:t>
            </a:r>
            <a:endParaRPr lang="zh-CN" altLang="en-US"/>
          </a:p>
          <a:p>
            <a:endParaRPr lang="zh-CN" altLang="en-US"/>
          </a:p>
        </p:txBody>
      </p:sp>
      <p:pic>
        <p:nvPicPr>
          <p:cNvPr id="4" name="图片 3"/>
          <p:cNvPicPr>
            <a:picLocks noChangeAspect="1"/>
          </p:cNvPicPr>
          <p:nvPr/>
        </p:nvPicPr>
        <p:blipFill>
          <a:blip r:embed="rId1"/>
          <a:stretch>
            <a:fillRect/>
          </a:stretch>
        </p:blipFill>
        <p:spPr>
          <a:xfrm>
            <a:off x="3611880" y="3504565"/>
            <a:ext cx="3689350" cy="2349500"/>
          </a:xfrm>
          <a:prstGeom prst="rect">
            <a:avLst/>
          </a:prstGeom>
        </p:spPr>
      </p:pic>
      <p:sp>
        <p:nvSpPr>
          <p:cNvPr id="103" name="文本框 102"/>
          <p:cNvSpPr txBox="1"/>
          <p:nvPr/>
        </p:nvSpPr>
        <p:spPr>
          <a:xfrm>
            <a:off x="3728720" y="6007100"/>
            <a:ext cx="278447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3-4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封闭型蛛网</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70430" y="2235953"/>
            <a:ext cx="6690114" cy="2279494"/>
            <a:chOff x="2488640" y="2139114"/>
            <a:chExt cx="6690114" cy="2279494"/>
          </a:xfrm>
        </p:grpSpPr>
        <p:grpSp>
          <p:nvGrpSpPr>
            <p:cNvPr id="5" name="Group 4"/>
            <p:cNvGrpSpPr/>
            <p:nvPr/>
          </p:nvGrpSpPr>
          <p:grpSpPr bwMode="auto">
            <a:xfrm>
              <a:off x="2488640" y="2139114"/>
              <a:ext cx="6465110" cy="639332"/>
              <a:chOff x="0" y="0"/>
              <a:chExt cx="3017"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718"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需求弹性</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690114" cy="639332"/>
              <a:chOff x="0" y="0"/>
              <a:chExt cx="312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8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供给弹性</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7" name="Group 12"/>
            <p:cNvGrpSpPr/>
            <p:nvPr/>
          </p:nvGrpSpPr>
          <p:grpSpPr bwMode="auto">
            <a:xfrm>
              <a:off x="2488640" y="3779276"/>
              <a:ext cx="6390109" cy="639332"/>
              <a:chOff x="0" y="0"/>
              <a:chExt cx="2982" cy="288"/>
            </a:xfrm>
          </p:grpSpPr>
          <p:sp>
            <p:nvSpPr>
              <p:cNvPr id="8"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9"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第三节　弹性理论的运用</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0"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需求弹性</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一、需求的价格弹性</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(一)需求价格弹性的概念</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(二)需求价格弹性的计算</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(三)需求弹性的分类</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(四)影响需求价格弹性的因素</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需求弹性</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二、需求的收入弹性</a:t>
            </a:r>
            <a:endParaRPr lang="zh-CN" altLang="zh-CN" sz="2600" b="1" dirty="0">
              <a:latin typeface="黑体" panose="02010609060101010101" pitchFamily="49" charset="-122"/>
              <a:ea typeface="黑体" panose="02010609060101010101" pitchFamily="49" charset="-122"/>
            </a:endParaRPr>
          </a:p>
          <a:p>
            <a:r>
              <a:rPr lang="zh-CN" altLang="en-US"/>
              <a:t>在商品价格和影响需求量的其他因素给定不变的条件下,购买者收入的变动也会引起需求量的变动。这种由于消费者收入的变动所引起的某种商品需求量的变动程度即需求的收入弹性,通常用Em表示,其公式为:</a:t>
            </a:r>
            <a:endParaRPr lang="zh-CN" altLang="en-US"/>
          </a:p>
          <a:p>
            <a:endParaRPr lang="zh-CN" altLang="en-US"/>
          </a:p>
          <a:p>
            <a:endParaRPr lang="zh-CN" altLang="en-US"/>
          </a:p>
          <a:p>
            <a:r>
              <a:rPr lang="zh-CN" altLang="en-US"/>
              <a:t>式中:M表示消费者的收入,Q表示某商品的需求量,ΔM和ΔQ分别表示收入和需求数量的变化值。</a:t>
            </a:r>
            <a:endParaRPr lang="zh-CN" altLang="en-US"/>
          </a:p>
          <a:p>
            <a:r>
              <a:rPr lang="zh-CN" altLang="en-US"/>
              <a:t>若Em&gt;1,表示某种商品消费量增加的百分率超过收入增加的百分率,这种商品属于奢侈品,如娱乐用品、首饰等。</a:t>
            </a:r>
            <a:endParaRPr lang="zh-CN" altLang="en-US"/>
          </a:p>
          <a:p>
            <a:r>
              <a:rPr lang="zh-CN" altLang="en-US"/>
              <a:t>若0&lt;Em&lt;1,表示某商品消费量增加的百分率低于收入增加的百分率,这种商品属于必需品,如水、电、米、油、盐等。</a:t>
            </a:r>
            <a:endParaRPr lang="zh-CN" altLang="en-US"/>
          </a:p>
          <a:p>
            <a:r>
              <a:rPr lang="zh-CN" altLang="en-US"/>
              <a:t>若Em&lt;0,表示收入增加时,消费量反而减少。这种商品属于劣等品。</a:t>
            </a:r>
            <a:endParaRPr lang="zh-CN" altLang="en-US"/>
          </a:p>
        </p:txBody>
      </p:sp>
      <p:pic>
        <p:nvPicPr>
          <p:cNvPr id="7" name="图片 6"/>
          <p:cNvPicPr>
            <a:picLocks noChangeAspect="1"/>
          </p:cNvPicPr>
          <p:nvPr/>
        </p:nvPicPr>
        <p:blipFill>
          <a:blip r:embed="rId1"/>
          <a:stretch>
            <a:fillRect/>
          </a:stretch>
        </p:blipFill>
        <p:spPr>
          <a:xfrm>
            <a:off x="1106805" y="2746375"/>
            <a:ext cx="2417445" cy="78994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需求弹性</a:t>
            </a:r>
            <a:endParaRPr lang="zh-CN" altLang="en-US" dirty="0"/>
          </a:p>
        </p:txBody>
      </p:sp>
      <p:sp>
        <p:nvSpPr>
          <p:cNvPr id="3" name="内容占位符 2"/>
          <p:cNvSpPr>
            <a:spLocks noGrp="1"/>
          </p:cNvSpPr>
          <p:nvPr>
            <p:ph idx="1"/>
          </p:nvPr>
        </p:nvSpPr>
        <p:spPr>
          <a:xfrm>
            <a:off x="622300" y="1358900"/>
            <a:ext cx="10668635"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三、需求的交叉价格弹性</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(一)需求交叉价格弹性的概念及公式</a:t>
            </a:r>
            <a:endParaRPr lang="en-US" altLang="zh-CN" sz="2200" b="1" dirty="0">
              <a:latin typeface="楷体" panose="02010609060101010101" pitchFamily="49" charset="-122"/>
              <a:ea typeface="楷体" panose="02010609060101010101" pitchFamily="49" charset="-122"/>
            </a:endParaRPr>
          </a:p>
          <a:p>
            <a:r>
              <a:rPr lang="zh-CN" altLang="en-US"/>
              <a:t>需求的交叉价格弹性是指在其他条件不变的情况下,一种产品的需求量对它的相关产品价格变化的反应程度。</a:t>
            </a:r>
            <a:endParaRPr lang="zh-CN" altLang="en-US"/>
          </a:p>
          <a:p>
            <a:pPr marL="0" algn="just">
              <a:lnSpc>
                <a:spcPct val="135000"/>
              </a:lnSpc>
              <a:spcBef>
                <a:spcPts val="1500"/>
              </a:spcBef>
              <a:buClrTx/>
              <a:buSzTx/>
              <a:buFontTx/>
              <a:buNone/>
            </a:pPr>
            <a:r>
              <a:rPr lang="en-US" altLang="zh-CN" sz="2200" b="1" dirty="0">
                <a:latin typeface="楷体" panose="02010609060101010101" pitchFamily="49" charset="-122"/>
                <a:ea typeface="楷体" panose="02010609060101010101" pitchFamily="49" charset="-122"/>
              </a:rPr>
              <a:t>(二)替代商品和互补商品的需求交叉价格弹性</a:t>
            </a:r>
            <a:endParaRPr lang="en-US" altLang="zh-CN" sz="2200" b="1" dirty="0">
              <a:latin typeface="楷体" panose="02010609060101010101" pitchFamily="49" charset="-122"/>
              <a:ea typeface="楷体" panose="02010609060101010101" pitchFamily="49" charset="-122"/>
            </a:endParaRPr>
          </a:p>
          <a:p>
            <a:r>
              <a:rPr lang="zh-CN" altLang="en-US"/>
              <a:t>交叉价格弹性系数可以是正数,也可以是负数。两种互相替代的商品,如大米与面粉、茶叶与咖啡等,它们的交叉价格弹性系数为正数。</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供给弹性</a:t>
            </a:r>
            <a:endParaRPr lang="zh-CN" altLang="en-US" dirty="0"/>
          </a:p>
        </p:txBody>
      </p:sp>
      <p:sp>
        <p:nvSpPr>
          <p:cNvPr id="3" name="内容占位符 2"/>
          <p:cNvSpPr>
            <a:spLocks noGrp="1"/>
          </p:cNvSpPr>
          <p:nvPr>
            <p:ph idx="1"/>
          </p:nvPr>
        </p:nvSpPr>
        <p:spPr>
          <a:xfrm>
            <a:off x="622300" y="1358900"/>
            <a:ext cx="1061974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一、供给弹性的概念及计算</a:t>
            </a:r>
            <a:endParaRPr lang="zh-CN" altLang="zh-CN" sz="2600" b="1" dirty="0">
              <a:latin typeface="黑体" panose="02010609060101010101" pitchFamily="49" charset="-122"/>
              <a:ea typeface="黑体" panose="02010609060101010101" pitchFamily="49" charset="-122"/>
            </a:endParaRPr>
          </a:p>
          <a:p>
            <a:r>
              <a:rPr lang="zh-CN" altLang="en-US"/>
              <a:t>供给弹性通常是指供给的价格弹性,是指商品价格变动所引起的供给量变动的程度大小。同需求的价格弹性一样,供给的价格弹性系数也是由供给量变动的百分比与价格变动的百分比这两者的比率来确定的,其公式表达如下:</a:t>
            </a:r>
            <a:endParaRPr lang="zh-CN" altLang="en-US"/>
          </a:p>
          <a:p>
            <a:endParaRPr lang="zh-CN" altLang="en-US"/>
          </a:p>
          <a:p>
            <a:endParaRPr lang="zh-CN" altLang="en-US"/>
          </a:p>
          <a:p>
            <a:pPr marL="0" indent="0">
              <a:buNone/>
            </a:pPr>
            <a:endParaRPr lang="zh-CN" altLang="en-US"/>
          </a:p>
          <a:p>
            <a:r>
              <a:rPr lang="zh-CN" altLang="en-US"/>
              <a:t>式中:P代表价格,Q代表供给量,ΔP和ΔQ分别代表价格变动的数值与相应的供给量变动的数值。</a:t>
            </a:r>
            <a:endParaRPr lang="zh-CN" altLang="en-US"/>
          </a:p>
        </p:txBody>
      </p:sp>
      <p:pic>
        <p:nvPicPr>
          <p:cNvPr id="4" name="图片 3"/>
          <p:cNvPicPr>
            <a:picLocks noChangeAspect="1"/>
          </p:cNvPicPr>
          <p:nvPr/>
        </p:nvPicPr>
        <p:blipFill>
          <a:blip r:embed="rId1"/>
          <a:stretch>
            <a:fillRect/>
          </a:stretch>
        </p:blipFill>
        <p:spPr>
          <a:xfrm>
            <a:off x="1245870" y="3281680"/>
            <a:ext cx="2136775" cy="7327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供给弹性</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二、供给弹性的类型</a:t>
            </a:r>
            <a:endParaRPr lang="zh-CN" altLang="zh-CN" sz="2600" b="1" dirty="0">
              <a:latin typeface="黑体" panose="02010609060101010101" pitchFamily="49" charset="-122"/>
              <a:ea typeface="黑体" panose="02010609060101010101" pitchFamily="49" charset="-122"/>
            </a:endParaRPr>
          </a:p>
          <a:p>
            <a:r>
              <a:rPr lang="zh-CN" altLang="en-US"/>
              <a:t>根据供给弹性系数的大小,可以把供给弹性分为以下五种类型:</a:t>
            </a:r>
            <a:endParaRPr lang="zh-CN" altLang="en-US"/>
          </a:p>
          <a:p>
            <a:r>
              <a:rPr lang="zh-CN" altLang="en-US"/>
              <a:t>(1)供给完全无弹性,即Es=0,说明无论价格怎样变动,供给量始终不变,这时的供给曲线是垂直于横坐标(代表供给量)的一条直线。例如,稀有的古董以及珍品全世界只有这一个,其供给完全无弹性。</a:t>
            </a:r>
            <a:endParaRPr lang="zh-CN" altLang="en-US"/>
          </a:p>
          <a:p>
            <a:r>
              <a:rPr lang="zh-CN" altLang="en-US"/>
              <a:t>(2)供给有完全弹性,即Ed→∞,说明当价格既定时,供给量是无限的,这时供给曲线是平行于横坐标的一条直线。</a:t>
            </a:r>
            <a:endParaRPr lang="zh-CN" altLang="en-US"/>
          </a:p>
          <a:p>
            <a:r>
              <a:rPr lang="zh-CN" altLang="en-US"/>
              <a:t>(3)单位供给弹性,即Es=1,说明供给量变动的幅度与价格变动的幅度是相同的。</a:t>
            </a:r>
            <a:endParaRPr lang="zh-CN" altLang="en-US"/>
          </a:p>
          <a:p>
            <a:r>
              <a:rPr lang="zh-CN" altLang="en-US"/>
              <a:t>(4)供给缺乏弹性,即0&lt;Es&lt;1,说明供给量变动的幅度小于价格变动的幅度。</a:t>
            </a:r>
            <a:endParaRPr lang="zh-CN" altLang="en-US"/>
          </a:p>
          <a:p>
            <a:r>
              <a:rPr lang="zh-CN" altLang="en-US"/>
              <a:t>(5)供给富有弹性,即Es&gt;1,说明供给量的变动幅度大于价格变动的幅度。</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供给弹性</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三、影响供给弹性的因素</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(一)时间因素</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(二)生产的难易程度和生产周期的长短</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(三)生产规模和规模变动的难易程度</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(四)生产成本的变化</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弹性理论的运用</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一、需求价格弹性与总收益的关系</a:t>
            </a:r>
            <a:endParaRPr lang="zh-CN" altLang="zh-CN" sz="2600" b="1" dirty="0">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1"/>
          <a:stretch>
            <a:fillRect/>
          </a:stretch>
        </p:blipFill>
        <p:spPr>
          <a:xfrm>
            <a:off x="2846705" y="2852420"/>
            <a:ext cx="6959600" cy="3390900"/>
          </a:xfrm>
          <a:prstGeom prst="rect">
            <a:avLst/>
          </a:prstGeom>
        </p:spPr>
      </p:pic>
      <p:sp>
        <p:nvSpPr>
          <p:cNvPr id="103" name="文本框 102"/>
          <p:cNvSpPr txBox="1"/>
          <p:nvPr/>
        </p:nvSpPr>
        <p:spPr>
          <a:xfrm>
            <a:off x="3648710" y="2484120"/>
            <a:ext cx="615759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表</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3</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-1  </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不同商品的需求价格弹性与总收益之间的关系</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1652</Words>
  <Application>WPS 演示</Application>
  <PresentationFormat>宽屏</PresentationFormat>
  <Paragraphs>93</Paragraphs>
  <Slides>12</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12</vt:i4>
      </vt:variant>
    </vt:vector>
  </HeadingPairs>
  <TitlesOfParts>
    <vt:vector size="28"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第一节　需求弹性</vt:lpstr>
      <vt:lpstr>第一节　需求弹性</vt:lpstr>
      <vt:lpstr>第一节　需求弹性</vt:lpstr>
      <vt:lpstr>第二节　供给弹性</vt:lpstr>
      <vt:lpstr>第二节　供给弹性</vt:lpstr>
      <vt:lpstr>第二节　供给弹性</vt:lpstr>
      <vt:lpstr>第三节　弹性理论的运用</vt:lpstr>
      <vt:lpstr>第三节　弹性理论的运用</vt:lpstr>
      <vt:lpstr>第三节　弹性理论的运用</vt:lpstr>
      <vt:lpstr>第三节　弹性理论的运用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6DCB8D9B4CF442A6A9820479AF86DF89</vt:lpwstr>
  </property>
</Properties>
</file>