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009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87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736692" y="6356353"/>
            <a:ext cx="2844504" cy="365125"/>
          </a:xfrm>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
        <p:nvSpPr>
          <p:cNvPr id="5" name="标题 1"/>
          <p:cNvSpPr>
            <a:spLocks noGrp="1"/>
          </p:cNvSpPr>
          <p:nvPr>
            <p:ph type="title"/>
          </p:nvPr>
        </p:nvSpPr>
        <p:spPr>
          <a:xfrm>
            <a:off x="1435548" y="502920"/>
            <a:ext cx="8345354" cy="647700"/>
          </a:xfrm>
        </p:spPr>
        <p:txBody>
          <a:bodyPr>
            <a:noAutofit/>
          </a:bodyPr>
          <a:lstStyle>
            <a:lvl1pPr algn="l">
              <a:defRPr sz="2400" b="0">
                <a:solidFill>
                  <a:schemeClr val="tx1"/>
                </a:solidFill>
                <a:effectLst/>
                <a:latin typeface="汉仪大黑简" panose="02010600000101010101" charset="-122"/>
                <a:ea typeface="汉仪大黑简" panose="02010600000101010101" charset="-122"/>
              </a:defRPr>
            </a:lvl1pPr>
          </a:lstStyle>
          <a:p>
            <a:r>
              <a:rPr lang="zh-CN" altLang="en-US" noProof="1"/>
              <a:t>单击此处编辑母版标题样式</a:t>
            </a:r>
            <a:endParaRPr lang="zh-CN" altLang="en-US" noProof="1"/>
          </a:p>
        </p:txBody>
      </p:sp>
      <p:sp>
        <p:nvSpPr>
          <p:cNvPr id="6" name="内容占位符 2"/>
          <p:cNvSpPr>
            <a:spLocks noGrp="1"/>
          </p:cNvSpPr>
          <p:nvPr>
            <p:ph idx="1"/>
          </p:nvPr>
        </p:nvSpPr>
        <p:spPr>
          <a:xfrm>
            <a:off x="998855" y="1386840"/>
            <a:ext cx="10237470" cy="5007610"/>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内容占位符 3" descr="图片1"/>
          <p:cNvPicPr>
            <a:picLocks noChangeAspect="1"/>
          </p:cNvPicPr>
          <p:nvPr userDrawn="1"/>
        </p:nvPicPr>
        <p:blipFill>
          <a:blip r:embed="rId2"/>
          <a:stretch>
            <a:fillRect/>
          </a:stretch>
        </p:blipFill>
        <p:spPr>
          <a:xfrm>
            <a:off x="-635" y="2"/>
            <a:ext cx="12191048" cy="6922135"/>
          </a:xfrm>
          <a:prstGeom prst="rect">
            <a:avLst/>
          </a:prstGeom>
        </p:spPr>
      </p:pic>
      <p:pic>
        <p:nvPicPr>
          <p:cNvPr id="7"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46300" y="6491605"/>
            <a:ext cx="2337130" cy="33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占位符 2"/>
          <p:cNvSpPr>
            <a:spLocks noGrp="1"/>
          </p:cNvSpPr>
          <p:nvPr>
            <p:ph type="body" idx="1"/>
          </p:nvPr>
        </p:nvSpPr>
        <p:spPr>
          <a:xfrm>
            <a:off x="609539" y="1600203"/>
            <a:ext cx="10971658"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538" y="6356353"/>
            <a:ext cx="2844504"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168" y="6356353"/>
            <a:ext cx="38603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pic>
        <p:nvPicPr>
          <p:cNvPr id="4" name="内容占位符 3" descr="图片3"/>
          <p:cNvPicPr>
            <a:picLocks noGrp="1" noChangeAspect="1"/>
          </p:cNvPicPr>
          <p:nvPr>
            <p:ph idx="1"/>
          </p:nvPr>
        </p:nvPicPr>
        <p:blipFill>
          <a:blip r:embed="rId1"/>
          <a:stretch>
            <a:fillRect/>
          </a:stretch>
        </p:blipFill>
        <p:spPr>
          <a:xfrm>
            <a:off x="636" y="3"/>
            <a:ext cx="12189778" cy="6955155"/>
          </a:xfrm>
          <a:prstGeom prst="rect">
            <a:avLst/>
          </a:prstGeom>
        </p:spPr>
      </p:pic>
      <p:sp>
        <p:nvSpPr>
          <p:cNvPr id="6" name="文本框 5"/>
          <p:cNvSpPr txBox="1"/>
          <p:nvPr/>
        </p:nvSpPr>
        <p:spPr>
          <a:xfrm>
            <a:off x="1269" y="2755904"/>
            <a:ext cx="12189144" cy="829945"/>
          </a:xfrm>
          <a:prstGeom prst="rect">
            <a:avLst/>
          </a:prstGeom>
          <a:noFill/>
        </p:spPr>
        <p:txBody>
          <a:bodyPr wrap="square" rtlCol="0">
            <a:spAutoFit/>
          </a:bodyPr>
          <a:lstStyle/>
          <a:p>
            <a:pPr algn="ctr"/>
            <a:r>
              <a:rPr lang="zh-CN" altLang="en-US" sz="4800" dirty="0">
                <a:solidFill>
                  <a:prstClr val="black"/>
                </a:solidFill>
                <a:latin typeface="汉仪大黑简" panose="02010600000101010101" charset="-122"/>
                <a:ea typeface="汉仪大黑简" panose="02010600000101010101" charset="-122"/>
                <a:cs typeface="汉仪大黑简" panose="02010600000101010101" charset="-122"/>
              </a:rPr>
              <a:t>第四章　账户与复式记账法</a:t>
            </a:r>
            <a:endParaRPr lang="zh-CN" altLang="en-US" sz="4800" dirty="0">
              <a:solidFill>
                <a:prstClr val="black"/>
              </a:solidFill>
              <a:latin typeface="汉仪大黑简" panose="02010600000101010101" charset="-122"/>
              <a:ea typeface="汉仪大黑简" panose="02010600000101010101" charset="-122"/>
              <a:cs typeface="汉仪大黑简" panose="02010600000101010101"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复式记账法</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二、复式记账法</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复式记账法的概念与特征</a:t>
            </a:r>
            <a:endParaRPr lang="zh-CN" altLang="zh-CN" sz="2200" b="1" dirty="0">
              <a:latin typeface="楷体" panose="02010609060101010101" pitchFamily="49" charset="-122"/>
              <a:ea typeface="楷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复式记账法的理论依据</a:t>
            </a:r>
            <a:endParaRPr lang="zh-CN" altLang="zh-CN" sz="2200" b="1" dirty="0">
              <a:latin typeface="楷体" panose="02010609060101010101" pitchFamily="49" charset="-122"/>
              <a:ea typeface="楷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复式记账方法的分类</a:t>
            </a:r>
            <a:endParaRPr lang="zh-CN" altLang="zh-CN" sz="2200" b="1"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借贷记账法</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一、借贷记账法的概念及其产生与发展</a:t>
            </a:r>
            <a:endParaRPr lang="zh-CN" altLang="zh-CN" sz="2600" b="1" dirty="0">
              <a:latin typeface="黑体" panose="02010609060101010101" pitchFamily="49" charset="-122"/>
              <a:ea typeface="黑体" panose="02010609060101010101" pitchFamily="49" charset="-122"/>
            </a:endParaRPr>
          </a:p>
          <a:p>
            <a:r>
              <a:rPr lang="zh-CN" altLang="zh-CN" dirty="0"/>
              <a:t>借贷记账法是以“借”“贷”作为记账符号</a:t>
            </a:r>
            <a:r>
              <a:rPr lang="en-US" altLang="zh-CN" dirty="0"/>
              <a:t>,</a:t>
            </a:r>
            <a:r>
              <a:rPr lang="zh-CN" altLang="zh-CN" dirty="0"/>
              <a:t>以“有借必有贷</a:t>
            </a:r>
            <a:r>
              <a:rPr lang="en-US" altLang="zh-CN" dirty="0"/>
              <a:t>,</a:t>
            </a:r>
            <a:r>
              <a:rPr lang="zh-CN" altLang="zh-CN" dirty="0"/>
              <a:t>借贷必相等”作为记账规则</a:t>
            </a:r>
            <a:r>
              <a:rPr lang="en-US" altLang="zh-CN" dirty="0"/>
              <a:t>,</a:t>
            </a:r>
            <a:r>
              <a:rPr lang="zh-CN" altLang="zh-CN" dirty="0"/>
              <a:t>对任何一笔经济业务在相互联系的两个或两个以上的相关账户中进行登记的一种复式记账法。</a:t>
            </a:r>
            <a:endParaRPr lang="zh-CN" altLang="zh-CN" dirty="0"/>
          </a:p>
          <a:p>
            <a:r>
              <a:rPr lang="zh-CN" altLang="zh-CN" dirty="0"/>
              <a:t>借贷记账法产生于</a:t>
            </a:r>
            <a:r>
              <a:rPr lang="en-US" altLang="zh-CN" dirty="0"/>
              <a:t>13</a:t>
            </a:r>
            <a:r>
              <a:rPr lang="zh-CN" altLang="zh-CN" dirty="0"/>
              <a:t>、</a:t>
            </a:r>
            <a:r>
              <a:rPr lang="en-US" altLang="zh-CN" dirty="0"/>
              <a:t>14</a:t>
            </a:r>
            <a:r>
              <a:rPr lang="zh-CN" altLang="zh-CN" dirty="0"/>
              <a:t>世纪资本主义萌芽的意大利</a:t>
            </a:r>
            <a:r>
              <a:rPr lang="en-US" altLang="zh-CN" dirty="0"/>
              <a:t>,</a:t>
            </a:r>
            <a:r>
              <a:rPr lang="zh-CN" altLang="zh-CN" dirty="0"/>
              <a:t>当时</a:t>
            </a:r>
            <a:r>
              <a:rPr lang="en-US" altLang="zh-CN" dirty="0"/>
              <a:t>,</a:t>
            </a:r>
            <a:r>
              <a:rPr lang="zh-CN" altLang="zh-CN" dirty="0"/>
              <a:t>在意大利的一些沿海城市</a:t>
            </a:r>
            <a:r>
              <a:rPr lang="en-US" altLang="zh-CN" dirty="0"/>
              <a:t>,</a:t>
            </a:r>
            <a:r>
              <a:rPr lang="zh-CN" altLang="zh-CN" dirty="0"/>
              <a:t>其商品经济特别是海上贸易已有很大发展</a:t>
            </a:r>
            <a:r>
              <a:rPr lang="en-US" altLang="zh-CN" dirty="0"/>
              <a:t>,</a:t>
            </a:r>
            <a:r>
              <a:rPr lang="zh-CN" altLang="zh-CN" dirty="0"/>
              <a:t>商品交换日益频繁</a:t>
            </a:r>
            <a:r>
              <a:rPr lang="en-US" altLang="zh-CN" dirty="0"/>
              <a:t>,</a:t>
            </a:r>
            <a:r>
              <a:rPr lang="zh-CN" altLang="zh-CN" dirty="0"/>
              <a:t>以经营货币资金为主要业务的借贷资本家大量出现。</a:t>
            </a:r>
            <a:endParaRPr lang="zh-CN" altLang="zh-CN" dirty="0"/>
          </a:p>
          <a:p>
            <a:r>
              <a:rPr lang="zh-CN" altLang="zh-CN" dirty="0"/>
              <a:t>直到</a:t>
            </a:r>
            <a:r>
              <a:rPr lang="en-US" altLang="zh-CN" dirty="0"/>
              <a:t>15</a:t>
            </a:r>
            <a:r>
              <a:rPr lang="zh-CN" altLang="zh-CN" dirty="0"/>
              <a:t>世纪时</a:t>
            </a:r>
            <a:r>
              <a:rPr lang="en-US" altLang="zh-CN" dirty="0"/>
              <a:t>,</a:t>
            </a:r>
            <a:r>
              <a:rPr lang="zh-CN" altLang="zh-CN" dirty="0"/>
              <a:t>借贷记账法才在理论上得到比较完善的发展</a:t>
            </a:r>
            <a:r>
              <a:rPr lang="en-US" altLang="zh-CN" dirty="0"/>
              <a:t>,</a:t>
            </a:r>
            <a:r>
              <a:rPr lang="zh-CN" altLang="zh-CN" dirty="0"/>
              <a:t>其重要标志是</a:t>
            </a:r>
            <a:r>
              <a:rPr lang="en-US" altLang="zh-CN" dirty="0"/>
              <a:t>1494</a:t>
            </a:r>
            <a:r>
              <a:rPr lang="zh-CN" altLang="zh-CN" dirty="0"/>
              <a:t>年由意大利数学家卢卡·巴其阿勒所著的《算术、几何、比及比例概要》一书。该书运用数学原理对“借贷记账法”做了系统的论述和概括</a:t>
            </a:r>
            <a:r>
              <a:rPr lang="en-US" altLang="zh-CN" dirty="0"/>
              <a:t>,</a:t>
            </a:r>
            <a:r>
              <a:rPr lang="zh-CN" altLang="zh-CN" dirty="0"/>
              <a:t>被公认为是借贷记账法正式产生的标志</a:t>
            </a:r>
            <a:r>
              <a:rPr lang="en-US" altLang="zh-CN" dirty="0"/>
              <a:t>,</a:t>
            </a:r>
            <a:r>
              <a:rPr lang="zh-CN" altLang="zh-CN" dirty="0"/>
              <a:t>在会计发展史上具有划时代的意义。随后</a:t>
            </a:r>
            <a:r>
              <a:rPr lang="en-US" altLang="zh-CN" dirty="0"/>
              <a:t>,</a:t>
            </a:r>
            <a:r>
              <a:rPr lang="zh-CN" altLang="zh-CN" dirty="0"/>
              <a:t>借贷记账法很快在意大利和世界各国广泛传播并得以不断发展</a:t>
            </a:r>
            <a:r>
              <a:rPr lang="en-US" altLang="zh-CN" dirty="0"/>
              <a:t>,</a:t>
            </a:r>
            <a:r>
              <a:rPr lang="zh-CN" altLang="zh-CN" dirty="0"/>
              <a:t>成为一种国际通用的商业语言。</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借贷记账法</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二、借贷记账法的记账符号</a:t>
            </a:r>
            <a:endParaRPr lang="zh-CN" altLang="zh-CN" sz="2600" b="1" dirty="0">
              <a:latin typeface="黑体" panose="02010609060101010101" pitchFamily="49" charset="-122"/>
              <a:ea typeface="黑体" panose="02010609060101010101" pitchFamily="49" charset="-122"/>
            </a:endParaRPr>
          </a:p>
          <a:p>
            <a:r>
              <a:rPr lang="zh-CN" altLang="zh-CN" dirty="0"/>
              <a:t>记账符号是会计记录中采用的一种专门标记</a:t>
            </a:r>
            <a:r>
              <a:rPr lang="en-US" altLang="zh-CN" dirty="0"/>
              <a:t>,</a:t>
            </a:r>
            <a:r>
              <a:rPr lang="zh-CN" altLang="zh-CN" dirty="0"/>
              <a:t>表示经济业务引起的资金增减变动和记账方向。</a:t>
            </a:r>
            <a:endParaRPr lang="zh-CN" altLang="zh-CN" dirty="0"/>
          </a:p>
          <a:p>
            <a:r>
              <a:rPr lang="zh-CN" altLang="zh-CN" dirty="0"/>
              <a:t>借贷记账法的记账符号是“借”“贷”两个字</a:t>
            </a:r>
            <a:r>
              <a:rPr lang="en-US" altLang="zh-CN" dirty="0"/>
              <a:t>,</a:t>
            </a:r>
            <a:r>
              <a:rPr lang="zh-CN" altLang="zh-CN" dirty="0"/>
              <a:t>即在任何一个账户中均设置“借”“贷”两个相反的记账方向</a:t>
            </a:r>
            <a:r>
              <a:rPr lang="en-US" altLang="zh-CN" dirty="0"/>
              <a:t>,</a:t>
            </a:r>
            <a:r>
              <a:rPr lang="zh-CN" altLang="zh-CN" dirty="0"/>
              <a:t>一方用于反映账户的增加额</a:t>
            </a:r>
            <a:r>
              <a:rPr lang="en-US" altLang="zh-CN" dirty="0"/>
              <a:t>,</a:t>
            </a:r>
            <a:r>
              <a:rPr lang="zh-CN" altLang="zh-CN" dirty="0"/>
              <a:t>另一方用于反映账户的减少额。但“借”“贷” 两方哪方表示增加</a:t>
            </a:r>
            <a:r>
              <a:rPr lang="en-US" altLang="zh-CN" dirty="0"/>
              <a:t>,</a:t>
            </a:r>
            <a:r>
              <a:rPr lang="zh-CN" altLang="zh-CN" dirty="0"/>
              <a:t>哪方表示减少</a:t>
            </a:r>
            <a:r>
              <a:rPr lang="en-US" altLang="zh-CN" dirty="0"/>
              <a:t>,</a:t>
            </a:r>
            <a:r>
              <a:rPr lang="zh-CN" altLang="zh-CN" dirty="0"/>
              <a:t>则取决于账户反映的经济内容和账户的性质。</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借贷记账法</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三、借贷记账法的账户结构</a:t>
            </a:r>
            <a:endParaRPr lang="zh-CN" altLang="zh-CN" sz="2600" b="1" dirty="0">
              <a:latin typeface="黑体" panose="02010609060101010101" pitchFamily="49" charset="-122"/>
              <a:ea typeface="黑体" panose="02010609060101010101" pitchFamily="49" charset="-122"/>
            </a:endParaRPr>
          </a:p>
          <a:p>
            <a:r>
              <a:rPr lang="zh-CN" altLang="zh-CN" dirty="0"/>
              <a:t>账户的基本结构分为左、右两方</a:t>
            </a:r>
            <a:r>
              <a:rPr lang="en-US" altLang="zh-CN" dirty="0"/>
              <a:t>,</a:t>
            </a:r>
            <a:r>
              <a:rPr lang="zh-CN" altLang="zh-CN" dirty="0"/>
              <a:t>但左、右两方的具体名称则取决于所采用的记账方法及其记账符号。在借贷记账法下</a:t>
            </a:r>
            <a:r>
              <a:rPr lang="en-US" altLang="zh-CN" dirty="0"/>
              <a:t>,</a:t>
            </a:r>
            <a:r>
              <a:rPr lang="zh-CN" altLang="zh-CN" dirty="0"/>
              <a:t>由于约定俗成的原因</a:t>
            </a:r>
            <a:r>
              <a:rPr lang="en-US" altLang="zh-CN" dirty="0"/>
              <a:t>,</a:t>
            </a:r>
            <a:r>
              <a:rPr lang="zh-CN" altLang="zh-CN" dirty="0"/>
              <a:t>人们根据其记账符号将账户的左、右两方分别规定为账户的借方和贷方。</a:t>
            </a:r>
            <a:endParaRPr lang="zh-CN" altLang="zh-CN" dirty="0"/>
          </a:p>
          <a:p>
            <a:r>
              <a:rPr lang="zh-CN" altLang="zh-CN" dirty="0"/>
              <a:t>也就是说</a:t>
            </a:r>
            <a:r>
              <a:rPr lang="en-US" altLang="zh-CN" dirty="0"/>
              <a:t>,</a:t>
            </a:r>
            <a:r>
              <a:rPr lang="zh-CN" altLang="zh-CN" dirty="0"/>
              <a:t>对任何一个账户而言</a:t>
            </a:r>
            <a:r>
              <a:rPr lang="en-US" altLang="zh-CN" dirty="0"/>
              <a:t>,</a:t>
            </a:r>
            <a:r>
              <a:rPr lang="zh-CN" altLang="zh-CN" dirty="0"/>
              <a:t>其借方总是在账户的左方</a:t>
            </a:r>
            <a:r>
              <a:rPr lang="en-US" altLang="zh-CN" dirty="0"/>
              <a:t>,</a:t>
            </a:r>
            <a:r>
              <a:rPr lang="zh-CN" altLang="zh-CN" dirty="0"/>
              <a:t>其贷方总是在账户的右方。账户的借方和贷方始终代表互为相反的两个记账方向。如果在一个账户的借方登记其增加额</a:t>
            </a:r>
            <a:r>
              <a:rPr lang="en-US" altLang="zh-CN" dirty="0"/>
              <a:t>,</a:t>
            </a:r>
            <a:r>
              <a:rPr lang="zh-CN" altLang="zh-CN" dirty="0"/>
              <a:t>则应当在该账户的贷方登记其减少额</a:t>
            </a:r>
            <a:r>
              <a:rPr lang="en-US" altLang="zh-CN" dirty="0"/>
              <a:t>;</a:t>
            </a:r>
            <a:r>
              <a:rPr lang="zh-CN" altLang="zh-CN" dirty="0"/>
              <a:t>反之</a:t>
            </a:r>
            <a:r>
              <a:rPr lang="en-US" altLang="zh-CN" dirty="0"/>
              <a:t>,</a:t>
            </a:r>
            <a:r>
              <a:rPr lang="zh-CN" altLang="zh-CN" dirty="0"/>
              <a:t>如果在一个账户的贷方登记其增加额</a:t>
            </a:r>
            <a:r>
              <a:rPr lang="en-US" altLang="zh-CN" dirty="0"/>
              <a:t>,</a:t>
            </a:r>
            <a:r>
              <a:rPr lang="zh-CN" altLang="zh-CN" dirty="0"/>
              <a:t>则应当在该账户的借方登记其减少额。通常以“</a:t>
            </a:r>
            <a:r>
              <a:rPr lang="en-US" altLang="zh-CN" dirty="0"/>
              <a:t>T</a:t>
            </a:r>
            <a:r>
              <a:rPr lang="zh-CN" altLang="zh-CN" dirty="0"/>
              <a:t>”形账户来表示借贷记账法下账户的基本结构。</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借贷记账法</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四、借贷记账法的记账规则和会计分录</a:t>
            </a:r>
            <a:endParaRPr lang="zh-CN" altLang="zh-CN" sz="2600" b="1" dirty="0">
              <a:latin typeface="黑体" panose="02010609060101010101" pitchFamily="49" charset="-122"/>
              <a:ea typeface="黑体" panose="02010609060101010101" pitchFamily="49" charset="-122"/>
            </a:endParaRPr>
          </a:p>
          <a:p>
            <a:r>
              <a:rPr lang="zh-CN" altLang="zh-CN" dirty="0"/>
              <a:t>记账规则是指运用一定的记账方法对每项经济业务进行登记时所遵循的规律和原则。</a:t>
            </a:r>
            <a:endParaRPr lang="zh-CN" altLang="zh-CN" dirty="0"/>
          </a:p>
          <a:p>
            <a:r>
              <a:rPr lang="zh-CN" altLang="zh-CN" dirty="0"/>
              <a:t>借贷记账法的记账规则</a:t>
            </a:r>
            <a:r>
              <a:rPr lang="en-US" altLang="zh-CN" dirty="0"/>
              <a:t>,</a:t>
            </a:r>
            <a:r>
              <a:rPr lang="zh-CN" altLang="zh-CN" dirty="0"/>
              <a:t>可以概括为“有借必有贷</a:t>
            </a:r>
            <a:r>
              <a:rPr lang="en-US" altLang="zh-CN" dirty="0"/>
              <a:t>,</a:t>
            </a:r>
            <a:r>
              <a:rPr lang="zh-CN" altLang="zh-CN" dirty="0"/>
              <a:t>借贷必相等”。即对任何一笔经济业务</a:t>
            </a:r>
            <a:r>
              <a:rPr lang="en-US" altLang="zh-CN" dirty="0"/>
              <a:t>,</a:t>
            </a:r>
            <a:r>
              <a:rPr lang="zh-CN" altLang="zh-CN" dirty="0"/>
              <a:t>应以相等的金额在两个或两个以上的相互联系的账户中予以反映</a:t>
            </a:r>
            <a:r>
              <a:rPr lang="en-US" altLang="zh-CN" dirty="0"/>
              <a:t>,</a:t>
            </a:r>
            <a:r>
              <a:rPr lang="zh-CN" altLang="zh-CN" dirty="0"/>
              <a:t>并以借贷相反的方向进行登记。在会计核算中</a:t>
            </a:r>
            <a:r>
              <a:rPr lang="en-US" altLang="zh-CN" dirty="0"/>
              <a:t>,</a:t>
            </a:r>
            <a:r>
              <a:rPr lang="zh-CN" altLang="zh-CN" dirty="0"/>
              <a:t>通常以会计分录的形式予以记录。</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借贷记账法</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五、借贷记账法下的账户对应关系</a:t>
            </a:r>
            <a:endParaRPr lang="zh-CN" altLang="zh-CN" sz="2600" b="1" dirty="0">
              <a:latin typeface="黑体" panose="02010609060101010101" pitchFamily="49" charset="-122"/>
              <a:ea typeface="黑体" panose="02010609060101010101" pitchFamily="49" charset="-122"/>
            </a:endParaRPr>
          </a:p>
          <a:p>
            <a:r>
              <a:rPr lang="zh-CN" altLang="zh-CN" dirty="0"/>
              <a:t>运用复式记账原理对企业发生的经济业务进行会计处理</a:t>
            </a:r>
            <a:r>
              <a:rPr lang="en-US" altLang="zh-CN" dirty="0"/>
              <a:t>,</a:t>
            </a:r>
            <a:r>
              <a:rPr lang="zh-CN" altLang="zh-CN" dirty="0"/>
              <a:t>必然会使每笔经济业务所涉及的两个或两个以上的有关账户之间形成一种相互对应的关系</a:t>
            </a:r>
            <a:r>
              <a:rPr lang="en-US" altLang="zh-CN" dirty="0"/>
              <a:t>,</a:t>
            </a:r>
            <a:r>
              <a:rPr lang="zh-CN" altLang="zh-CN" dirty="0"/>
              <a:t>这种关系称为账户对应关系。存在对应关系的账户称为对应账户。</a:t>
            </a:r>
            <a:endParaRPr lang="zh-CN" altLang="zh-CN" dirty="0"/>
          </a:p>
          <a:p>
            <a:r>
              <a:rPr lang="zh-CN" altLang="zh-CN" dirty="0"/>
              <a:t>借贷记账法下的账户对应关系</a:t>
            </a:r>
            <a:r>
              <a:rPr lang="en-US" altLang="zh-CN" dirty="0"/>
              <a:t>,</a:t>
            </a:r>
            <a:r>
              <a:rPr lang="zh-CN" altLang="zh-CN" dirty="0"/>
              <a:t>有时表现为一个借方账户与一个贷方账户之间的相互对应关系</a:t>
            </a:r>
            <a:r>
              <a:rPr lang="en-US" altLang="zh-CN" dirty="0"/>
              <a:t>,</a:t>
            </a:r>
            <a:r>
              <a:rPr lang="zh-CN" altLang="zh-CN" dirty="0"/>
              <a:t>如简单会计分录中所体现的账户对应关系</a:t>
            </a:r>
            <a:r>
              <a:rPr lang="en-US" altLang="zh-CN" dirty="0"/>
              <a:t>;</a:t>
            </a:r>
            <a:r>
              <a:rPr lang="zh-CN" altLang="zh-CN" dirty="0"/>
              <a:t>有时则表现为一个借方账户与几个贷方账户、几个借方账户与一个贷方账户或几个借方账户与几个贷方账户之间的相互对应关系</a:t>
            </a:r>
            <a:r>
              <a:rPr lang="en-US" altLang="zh-CN" dirty="0"/>
              <a:t>,</a:t>
            </a:r>
            <a:r>
              <a:rPr lang="zh-CN" altLang="zh-CN" dirty="0"/>
              <a:t>如复合会计分录所体现的账户对应关系。</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借贷记账法</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六、借贷记账法的试算平衡</a:t>
            </a:r>
            <a:endParaRPr lang="zh-CN" altLang="zh-CN" sz="2600" b="1" dirty="0">
              <a:latin typeface="黑体" panose="02010609060101010101" pitchFamily="49" charset="-122"/>
              <a:ea typeface="黑体" panose="02010609060101010101" pitchFamily="49" charset="-122"/>
            </a:endParaRPr>
          </a:p>
          <a:p>
            <a:r>
              <a:rPr lang="en-US" altLang="zh-CN" dirty="0"/>
              <a:t>1.</a:t>
            </a:r>
            <a:r>
              <a:rPr lang="zh-CN" altLang="zh-CN" dirty="0"/>
              <a:t>发生额试算平衡法</a:t>
            </a:r>
            <a:endParaRPr lang="zh-CN" altLang="zh-CN" dirty="0"/>
          </a:p>
          <a:p>
            <a:r>
              <a:rPr lang="en-US" altLang="zh-CN" dirty="0"/>
              <a:t>2.</a:t>
            </a:r>
            <a:r>
              <a:rPr lang="zh-CN" altLang="zh-CN" dirty="0"/>
              <a:t>余额试算平衡法</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pic>
        <p:nvPicPr>
          <p:cNvPr id="4" name="内容占位符 3" descr="图片3"/>
          <p:cNvPicPr>
            <a:picLocks noGrp="1" noChangeAspect="1"/>
          </p:cNvPicPr>
          <p:nvPr>
            <p:ph idx="1"/>
          </p:nvPr>
        </p:nvPicPr>
        <p:blipFill>
          <a:blip r:embed="rId1"/>
          <a:stretch>
            <a:fillRect/>
          </a:stretch>
        </p:blipFill>
        <p:spPr>
          <a:xfrm>
            <a:off x="0" y="3"/>
            <a:ext cx="12189778" cy="6955155"/>
          </a:xfrm>
          <a:prstGeom prst="rect">
            <a:avLst/>
          </a:prstGeom>
        </p:spPr>
      </p:pic>
      <p:grpSp>
        <p:nvGrpSpPr>
          <p:cNvPr id="29" name="组合 28"/>
          <p:cNvGrpSpPr/>
          <p:nvPr/>
        </p:nvGrpSpPr>
        <p:grpSpPr>
          <a:xfrm>
            <a:off x="2669828" y="2825751"/>
            <a:ext cx="6372030" cy="1938655"/>
            <a:chOff x="4365" y="3880"/>
            <a:chExt cx="10036" cy="3053"/>
          </a:xfrm>
        </p:grpSpPr>
        <p:pic>
          <p:nvPicPr>
            <p:cNvPr id="19" name="图片 18"/>
            <p:cNvPicPr>
              <a:picLocks noChangeAspect="1"/>
            </p:cNvPicPr>
            <p:nvPr/>
          </p:nvPicPr>
          <p:blipFill>
            <a:blip r:embed="rId2"/>
            <a:stretch>
              <a:fillRect/>
            </a:stretch>
          </p:blipFill>
          <p:spPr>
            <a:xfrm rot="5400000">
              <a:off x="3461" y="4941"/>
              <a:ext cx="2423" cy="615"/>
            </a:xfrm>
            <a:prstGeom prst="rect">
              <a:avLst/>
            </a:prstGeom>
          </p:spPr>
        </p:pic>
        <p:grpSp>
          <p:nvGrpSpPr>
            <p:cNvPr id="28" name="组合 27"/>
            <p:cNvGrpSpPr/>
            <p:nvPr/>
          </p:nvGrpSpPr>
          <p:grpSpPr>
            <a:xfrm>
              <a:off x="4450" y="3880"/>
              <a:ext cx="9951" cy="3053"/>
              <a:chOff x="4450" y="3286"/>
              <a:chExt cx="9951" cy="3053"/>
            </a:xfrm>
          </p:grpSpPr>
          <p:grpSp>
            <p:nvGrpSpPr>
              <p:cNvPr id="27" name="组合 26"/>
              <p:cNvGrpSpPr/>
              <p:nvPr/>
            </p:nvGrpSpPr>
            <p:grpSpPr>
              <a:xfrm>
                <a:off x="4450" y="3286"/>
                <a:ext cx="9951" cy="3053"/>
                <a:chOff x="4450" y="3242"/>
                <a:chExt cx="9951" cy="3053"/>
              </a:xfrm>
            </p:grpSpPr>
            <p:grpSp>
              <p:nvGrpSpPr>
                <p:cNvPr id="25604" name="组合 25603"/>
                <p:cNvGrpSpPr/>
                <p:nvPr/>
              </p:nvGrpSpPr>
              <p:grpSpPr>
                <a:xfrm>
                  <a:off x="4450" y="3242"/>
                  <a:ext cx="9951" cy="878"/>
                  <a:chOff x="0" y="0"/>
                  <a:chExt cx="3222" cy="288"/>
                </a:xfrm>
              </p:grpSpPr>
              <p:sp>
                <p:nvSpPr>
                  <p:cNvPr id="25605" name="Oval 5"/>
                  <p:cNvSpPr/>
                  <p:nvPr/>
                </p:nvSpPr>
                <p:spPr>
                  <a:xfrm>
                    <a:off x="0" y="66"/>
                    <a:ext cx="144" cy="144"/>
                  </a:xfrm>
                  <a:prstGeom prst="ellipse">
                    <a:avLst/>
                  </a:prstGeom>
                  <a:gradFill rotWithShape="1">
                    <a:gsLst>
                      <a:gs pos="0">
                        <a:srgbClr val="E96E29"/>
                      </a:gs>
                      <a:gs pos="100000">
                        <a:srgbClr val="9B491B"/>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06" name="组合 25605"/>
                  <p:cNvGrpSpPr/>
                  <p:nvPr/>
                </p:nvGrpSpPr>
                <p:grpSpPr>
                  <a:xfrm>
                    <a:off x="144" y="0"/>
                    <a:ext cx="3078" cy="288"/>
                    <a:chOff x="0" y="0"/>
                    <a:chExt cx="3078" cy="288"/>
                  </a:xfrm>
                </p:grpSpPr>
                <p:sp>
                  <p:nvSpPr>
                    <p:cNvPr id="25607" name="Line 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08" name="AutoShape 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09" name="组合 25608"/>
                <p:cNvGrpSpPr/>
                <p:nvPr/>
              </p:nvGrpSpPr>
              <p:grpSpPr>
                <a:xfrm>
                  <a:off x="4450" y="4322"/>
                  <a:ext cx="9951" cy="878"/>
                  <a:chOff x="0" y="0"/>
                  <a:chExt cx="3222" cy="288"/>
                </a:xfrm>
              </p:grpSpPr>
              <p:sp>
                <p:nvSpPr>
                  <p:cNvPr id="25610" name="Oval 10"/>
                  <p:cNvSpPr/>
                  <p:nvPr/>
                </p:nvSpPr>
                <p:spPr>
                  <a:xfrm>
                    <a:off x="0" y="60"/>
                    <a:ext cx="144" cy="144"/>
                  </a:xfrm>
                  <a:prstGeom prst="ellipse">
                    <a:avLst/>
                  </a:prstGeom>
                  <a:gradFill rotWithShape="1">
                    <a:gsLst>
                      <a:gs pos="0">
                        <a:srgbClr val="DCDC48"/>
                      </a:gs>
                      <a:gs pos="100000">
                        <a:srgbClr val="939330"/>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11" name="组合 25610"/>
                  <p:cNvGrpSpPr/>
                  <p:nvPr/>
                </p:nvGrpSpPr>
                <p:grpSpPr>
                  <a:xfrm>
                    <a:off x="144" y="0"/>
                    <a:ext cx="3078" cy="288"/>
                    <a:chOff x="0" y="0"/>
                    <a:chExt cx="3078" cy="288"/>
                  </a:xfrm>
                </p:grpSpPr>
                <p:sp>
                  <p:nvSpPr>
                    <p:cNvPr id="25612" name="Line 12"/>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13" name="AutoShape 13"/>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14" name="组合 25613"/>
                <p:cNvGrpSpPr/>
                <p:nvPr/>
              </p:nvGrpSpPr>
              <p:grpSpPr>
                <a:xfrm>
                  <a:off x="4450" y="5417"/>
                  <a:ext cx="9951" cy="878"/>
                  <a:chOff x="0" y="0"/>
                  <a:chExt cx="3222" cy="288"/>
                </a:xfrm>
              </p:grpSpPr>
              <p:sp>
                <p:nvSpPr>
                  <p:cNvPr id="25615" name="Oval 15"/>
                  <p:cNvSpPr/>
                  <p:nvPr/>
                </p:nvSpPr>
                <p:spPr>
                  <a:xfrm>
                    <a:off x="0" y="66"/>
                    <a:ext cx="144" cy="144"/>
                  </a:xfrm>
                  <a:prstGeom prst="ellipse">
                    <a:avLst/>
                  </a:prstGeom>
                  <a:gradFill rotWithShape="1">
                    <a:gsLst>
                      <a:gs pos="0">
                        <a:schemeClr val="accent2"/>
                      </a:gs>
                      <a:gs pos="100000">
                        <a:srgbClr val="98630D"/>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16" name="组合 25615"/>
                  <p:cNvGrpSpPr/>
                  <p:nvPr/>
                </p:nvGrpSpPr>
                <p:grpSpPr>
                  <a:xfrm>
                    <a:off x="144" y="0"/>
                    <a:ext cx="3078" cy="288"/>
                    <a:chOff x="0" y="0"/>
                    <a:chExt cx="3078" cy="288"/>
                  </a:xfrm>
                </p:grpSpPr>
                <p:sp>
                  <p:nvSpPr>
                    <p:cNvPr id="25617" name="Line 1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18" name="AutoShape 1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sp>
            <p:nvSpPr>
              <p:cNvPr id="25629" name="Rectangle 29"/>
              <p:cNvSpPr/>
              <p:nvPr/>
            </p:nvSpPr>
            <p:spPr>
              <a:xfrm>
                <a:off x="6002" y="3416"/>
                <a:ext cx="7818" cy="580"/>
              </a:xfrm>
              <a:prstGeom prst="rect">
                <a:avLst/>
              </a:prstGeom>
              <a:noFill/>
              <a:ln w="9525">
                <a:noFill/>
              </a:ln>
            </p:spPr>
            <p:txBody>
              <a:bodyPr wrap="square">
                <a:spAutoFit/>
              </a:bodyPr>
              <a:lstStyle/>
              <a:p>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第一节　会计科目与会计账户</a:t>
                </a:r>
                <a:endParaRPr lang="zh-CN" altLang="en-US" dirty="0">
                  <a:solidFill>
                    <a:prstClr val="black"/>
                  </a:solidFill>
                  <a:latin typeface="Arial" panose="020B0604020202020204" pitchFamily="34" charset="0"/>
                </a:endParaRPr>
              </a:p>
            </p:txBody>
          </p:sp>
          <p:sp>
            <p:nvSpPr>
              <p:cNvPr id="25630" name="Rectangle 30"/>
              <p:cNvSpPr/>
              <p:nvPr/>
            </p:nvSpPr>
            <p:spPr>
              <a:xfrm>
                <a:off x="6002" y="4511"/>
                <a:ext cx="7818" cy="580"/>
              </a:xfrm>
              <a:prstGeom prst="rect">
                <a:avLst/>
              </a:prstGeom>
              <a:noFill/>
              <a:ln w="9525">
                <a:noFill/>
              </a:ln>
            </p:spPr>
            <p:txBody>
              <a:bodyPr wrap="square">
                <a:spAutoFit/>
              </a:bodyPr>
              <a:lstStyle/>
              <a:p>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第二节　复式记账法</a:t>
                </a:r>
                <a:endParaRPr lang="zh-CN" altLang="en-US" dirty="0">
                  <a:solidFill>
                    <a:prstClr val="black"/>
                  </a:solidFill>
                  <a:latin typeface="Arial" panose="020B0604020202020204" pitchFamily="34" charset="0"/>
                </a:endParaRPr>
              </a:p>
            </p:txBody>
          </p:sp>
          <p:sp>
            <p:nvSpPr>
              <p:cNvPr id="25631" name="Rectangle 31"/>
              <p:cNvSpPr/>
              <p:nvPr/>
            </p:nvSpPr>
            <p:spPr>
              <a:xfrm>
                <a:off x="6002" y="5614"/>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第三节　借贷记账法</a:t>
                </a:r>
                <a:endParaRPr lang="zh-CN" altLang="en-US" dirty="0">
                  <a:solidFill>
                    <a:prstClr val="black"/>
                  </a:solidFill>
                  <a:latin typeface="Arial" panose="020B0604020202020204" pitchFamily="34" charset="0"/>
                </a:endParaRPr>
              </a:p>
            </p:txBody>
          </p:sp>
        </p:grpSp>
      </p:grpSp>
      <p:sp>
        <p:nvSpPr>
          <p:cNvPr id="3" name="文本框 2"/>
          <p:cNvSpPr txBox="1"/>
          <p:nvPr/>
        </p:nvSpPr>
        <p:spPr>
          <a:xfrm>
            <a:off x="1873641" y="3130550"/>
            <a:ext cx="533331" cy="1198880"/>
          </a:xfrm>
          <a:prstGeom prst="rect">
            <a:avLst/>
          </a:prstGeom>
          <a:noFill/>
        </p:spPr>
        <p:txBody>
          <a:bodyPr wrap="square" rtlCol="0">
            <a:spAutoFit/>
          </a:bodyPr>
          <a:lstStyle/>
          <a:p>
            <a:r>
              <a:rPr lang="zh-CN" altLang="en-US" sz="2400">
                <a:solidFill>
                  <a:prstClr val="black"/>
                </a:solidFill>
                <a:latin typeface="汉仪大黑简" panose="02010600000101010101" charset="-122"/>
                <a:ea typeface="汉仪大黑简" panose="02010600000101010101" charset="-122"/>
              </a:rPr>
              <a:t>目</a:t>
            </a:r>
            <a:endParaRPr lang="zh-CN" altLang="en-US" sz="2400">
              <a:solidFill>
                <a:prstClr val="black"/>
              </a:solidFill>
              <a:latin typeface="汉仪大黑简" panose="02010600000101010101" charset="-122"/>
              <a:ea typeface="汉仪大黑简" panose="02010600000101010101" charset="-122"/>
            </a:endParaRPr>
          </a:p>
          <a:p>
            <a:endParaRPr lang="zh-CN" altLang="en-US" sz="2400">
              <a:solidFill>
                <a:prstClr val="black"/>
              </a:solidFill>
              <a:latin typeface="汉仪大黑简" panose="02010600000101010101" charset="-122"/>
              <a:ea typeface="汉仪大黑简" panose="02010600000101010101" charset="-122"/>
            </a:endParaRPr>
          </a:p>
          <a:p>
            <a:r>
              <a:rPr lang="zh-CN" altLang="en-US" sz="2400">
                <a:solidFill>
                  <a:prstClr val="black"/>
                </a:solidFill>
                <a:latin typeface="汉仪大黑简" panose="02010600000101010101" charset="-122"/>
                <a:ea typeface="汉仪大黑简" panose="02010600000101010101" charset="-122"/>
              </a:rPr>
              <a:t>录</a:t>
            </a:r>
            <a:endParaRPr lang="zh-CN" altLang="en-US" sz="2400">
              <a:solidFill>
                <a:prstClr val="black"/>
              </a:solidFill>
              <a:latin typeface="汉仪大黑简" panose="02010600000101010101" charset="-122"/>
              <a:ea typeface="汉仪大黑简" panose="02010600000101010101"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会计科目与会计账户</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一、会计</a:t>
            </a:r>
            <a:r>
              <a:rPr lang="zh-CN" altLang="zh-CN" sz="2600" b="1" dirty="0" smtClean="0">
                <a:latin typeface="黑体" panose="02010609060101010101" pitchFamily="49" charset="-122"/>
                <a:ea typeface="黑体" panose="02010609060101010101" pitchFamily="49" charset="-122"/>
              </a:rPr>
              <a:t>科目</a:t>
            </a:r>
            <a:endParaRPr lang="zh-CN" altLang="zh-CN" sz="2600" b="1" dirty="0" smtClean="0">
              <a:latin typeface="黑体" panose="02010609060101010101" pitchFamily="49" charset="-122"/>
              <a:ea typeface="黑体" panose="02010609060101010101" pitchFamily="49" charset="-122"/>
            </a:endParaRPr>
          </a:p>
          <a:p>
            <a:pPr marL="0" indent="0">
              <a:buNone/>
            </a:pPr>
            <a:r>
              <a:rPr lang="en-US" altLang="zh-CN" sz="2200" b="1" dirty="0" smtClean="0">
                <a:latin typeface="楷体" panose="02010609060101010101" pitchFamily="49" charset="-122"/>
                <a:ea typeface="楷体" panose="02010609060101010101" pitchFamily="49" charset="-122"/>
              </a:rPr>
              <a:t>(</a:t>
            </a:r>
            <a:r>
              <a:rPr lang="zh-CN" altLang="zh-CN" sz="2200" b="1" dirty="0" smtClean="0">
                <a:latin typeface="楷体" panose="02010609060101010101" pitchFamily="49" charset="-122"/>
                <a:ea typeface="楷体" panose="02010609060101010101" pitchFamily="49" charset="-122"/>
              </a:rPr>
              <a:t>一</a:t>
            </a:r>
            <a:r>
              <a:rPr lang="en-US" altLang="zh-CN" sz="2200" b="1" dirty="0" smtClean="0">
                <a:latin typeface="楷体" panose="02010609060101010101" pitchFamily="49" charset="-122"/>
                <a:ea typeface="楷体" panose="02010609060101010101" pitchFamily="49" charset="-122"/>
              </a:rPr>
              <a:t>)</a:t>
            </a:r>
            <a:r>
              <a:rPr lang="zh-CN" altLang="zh-CN" sz="2200" b="1" dirty="0" smtClean="0">
                <a:latin typeface="楷体" panose="02010609060101010101" pitchFamily="49" charset="-122"/>
                <a:ea typeface="楷体" panose="02010609060101010101" pitchFamily="49" charset="-122"/>
              </a:rPr>
              <a:t>会计科目的概念和作用</a:t>
            </a:r>
            <a:endParaRPr lang="zh-CN" altLang="zh-CN" sz="2200" b="1" dirty="0" smtClean="0">
              <a:latin typeface="楷体" panose="02010609060101010101" pitchFamily="49" charset="-122"/>
              <a:ea typeface="楷体" panose="02010609060101010101" pitchFamily="49" charset="-122"/>
            </a:endParaRPr>
          </a:p>
          <a:p>
            <a:r>
              <a:rPr lang="zh-CN" altLang="zh-CN" dirty="0" smtClean="0"/>
              <a:t>会计</a:t>
            </a:r>
            <a:r>
              <a:rPr lang="zh-CN" altLang="zh-CN" dirty="0"/>
              <a:t>科目是指对会计要素进行分类核算与控制的具体项目</a:t>
            </a:r>
            <a:r>
              <a:rPr lang="en-US" altLang="zh-CN" dirty="0"/>
              <a:t>,</a:t>
            </a:r>
            <a:r>
              <a:rPr lang="zh-CN" altLang="zh-CN" dirty="0"/>
              <a:t>也就是按照经济内容对各项会计要素所做的进一步分类。会计要素是对会计核算与控制的内容所做的基本分类</a:t>
            </a:r>
            <a:r>
              <a:rPr lang="en-US" altLang="zh-CN" dirty="0"/>
              <a:t>,</a:t>
            </a:r>
            <a:r>
              <a:rPr lang="zh-CN" altLang="zh-CN" dirty="0"/>
              <a:t>这种分类还很粗略。通过会计要素</a:t>
            </a:r>
            <a:r>
              <a:rPr lang="en-US" altLang="zh-CN" dirty="0"/>
              <a:t>,</a:t>
            </a:r>
            <a:r>
              <a:rPr lang="zh-CN" altLang="zh-CN" dirty="0"/>
              <a:t>只能了解企业财务状况、经营成果和现金流量的总括情况。</a:t>
            </a:r>
            <a:endParaRPr lang="zh-CN" altLang="zh-CN" dirty="0"/>
          </a:p>
          <a:p>
            <a:r>
              <a:rPr lang="zh-CN" altLang="zh-CN" dirty="0"/>
              <a:t>为了全面、系统地核算与控制各项会计要素增减变动的具体情况</a:t>
            </a:r>
            <a:r>
              <a:rPr lang="en-US" altLang="zh-CN" dirty="0"/>
              <a:t>,</a:t>
            </a:r>
            <a:r>
              <a:rPr lang="zh-CN" altLang="zh-CN" dirty="0"/>
              <a:t>以便分门别类地核算企业的经济业务并提供更为详细的会计信息</a:t>
            </a:r>
            <a:r>
              <a:rPr lang="en-US" altLang="zh-CN" dirty="0"/>
              <a:t>,</a:t>
            </a:r>
            <a:r>
              <a:rPr lang="zh-CN" altLang="zh-CN" dirty="0"/>
              <a:t>企业有必要对会计要素的具体内容进行进一步分类</a:t>
            </a:r>
            <a:r>
              <a:rPr lang="en-US" altLang="zh-CN" dirty="0"/>
              <a:t>,</a:t>
            </a:r>
            <a:r>
              <a:rPr lang="zh-CN" altLang="zh-CN" dirty="0"/>
              <a:t>并对每一类内容确定相应的会计科目。</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会计科目与会计账户</a:t>
            </a:r>
            <a:endParaRPr lang="zh-CN" altLang="en-US"/>
          </a:p>
        </p:txBody>
      </p:sp>
      <p:sp>
        <p:nvSpPr>
          <p:cNvPr id="3" name="内容占位符 2"/>
          <p:cNvSpPr>
            <a:spLocks noGrp="1"/>
          </p:cNvSpPr>
          <p:nvPr>
            <p:ph idx="1"/>
          </p:nvPr>
        </p:nvSpPr>
        <p:spPr/>
        <p:txBody>
          <a:bodyPr/>
          <a:lstStyle/>
          <a:p>
            <a:pPr marL="0" indent="0">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会计科目的内容和分类</a:t>
            </a:r>
            <a:endParaRPr lang="zh-CN" altLang="zh-CN" sz="2200" b="1" dirty="0">
              <a:latin typeface="楷体" panose="02010609060101010101" pitchFamily="49" charset="-122"/>
              <a:ea typeface="楷体" panose="02010609060101010101" pitchFamily="49" charset="-122"/>
            </a:endParaRPr>
          </a:p>
          <a:p>
            <a:r>
              <a:rPr lang="zh-CN" altLang="zh-CN" dirty="0"/>
              <a:t>会计科目的内容是指会计科目反映的经济内容和使用方法。</a:t>
            </a:r>
            <a:endParaRPr lang="zh-CN" altLang="zh-CN" dirty="0"/>
          </a:p>
          <a:p>
            <a:r>
              <a:rPr lang="zh-CN" altLang="zh-CN" dirty="0"/>
              <a:t>会计科目的分类是对会计要素进行进一步分类</a:t>
            </a:r>
            <a:r>
              <a:rPr lang="en-US" altLang="zh-CN" dirty="0"/>
              <a:t>,</a:t>
            </a:r>
            <a:r>
              <a:rPr lang="zh-CN" altLang="zh-CN" dirty="0"/>
              <a:t>主要划分为资产类科目、负债类科目、所有者权益类科目、成本类科目和损益类科目五大类</a:t>
            </a:r>
            <a:r>
              <a:rPr lang="zh-CN" altLang="zh-CN" dirty="0" smtClean="0"/>
              <a:t>。</a:t>
            </a:r>
            <a:endParaRPr lang="en-US" altLang="zh-CN" dirty="0" smtClean="0"/>
          </a:p>
          <a:p>
            <a:pPr marL="0" indent="0">
              <a:spcBef>
                <a:spcPts val="1500"/>
              </a:spcBef>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会计科目的级次</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总分类科目</a:t>
            </a:r>
            <a:endParaRPr lang="zh-CN" altLang="zh-CN" dirty="0"/>
          </a:p>
          <a:p>
            <a:r>
              <a:rPr lang="en-US" altLang="zh-CN" dirty="0"/>
              <a:t>2.</a:t>
            </a:r>
            <a:r>
              <a:rPr lang="zh-CN" altLang="zh-CN" dirty="0"/>
              <a:t>明细分类科目</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会计科目与会计账户</a:t>
            </a:r>
            <a:endParaRPr lang="zh-CN" altLang="en-US"/>
          </a:p>
        </p:txBody>
      </p:sp>
      <p:sp>
        <p:nvSpPr>
          <p:cNvPr id="3" name="内容占位符 2"/>
          <p:cNvSpPr>
            <a:spLocks noGrp="1"/>
          </p:cNvSpPr>
          <p:nvPr>
            <p:ph idx="1"/>
          </p:nvPr>
        </p:nvSpPr>
        <p:spPr/>
        <p:txBody>
          <a:bodyPr/>
          <a:lstStyle/>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四</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设置会计科目的原则</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满足相关信息使用者的需要</a:t>
            </a:r>
            <a:endParaRPr lang="zh-CN" altLang="zh-CN" dirty="0"/>
          </a:p>
          <a:p>
            <a:r>
              <a:rPr lang="en-US" altLang="zh-CN" dirty="0"/>
              <a:t>2.</a:t>
            </a:r>
            <a:r>
              <a:rPr lang="zh-CN" altLang="zh-CN" dirty="0"/>
              <a:t>体现不同行业经济活动及其资金运动的特点</a:t>
            </a:r>
            <a:endParaRPr lang="zh-CN" altLang="zh-CN" dirty="0"/>
          </a:p>
          <a:p>
            <a:r>
              <a:rPr lang="en-US" altLang="zh-CN" dirty="0"/>
              <a:t>3.</a:t>
            </a:r>
            <a:r>
              <a:rPr lang="zh-CN" altLang="zh-CN" dirty="0"/>
              <a:t>全面、系统地反映会计要素的内容</a:t>
            </a:r>
            <a:endParaRPr lang="zh-CN" altLang="zh-CN" dirty="0"/>
          </a:p>
          <a:p>
            <a:r>
              <a:rPr lang="en-US" altLang="zh-CN" dirty="0"/>
              <a:t>4.</a:t>
            </a:r>
            <a:r>
              <a:rPr lang="zh-CN" altLang="zh-CN" dirty="0"/>
              <a:t>统一性与灵活性相结合</a:t>
            </a:r>
            <a:endParaRPr lang="zh-CN" altLang="zh-CN" dirty="0"/>
          </a:p>
          <a:p>
            <a:r>
              <a:rPr lang="en-US" altLang="zh-CN" dirty="0"/>
              <a:t>5.</a:t>
            </a:r>
            <a:r>
              <a:rPr lang="zh-CN" altLang="zh-CN" dirty="0"/>
              <a:t>在保持相对稳定性的同时</a:t>
            </a:r>
            <a:r>
              <a:rPr lang="en-US" altLang="zh-CN" dirty="0"/>
              <a:t>,</a:t>
            </a:r>
            <a:r>
              <a:rPr lang="zh-CN" altLang="zh-CN" dirty="0"/>
              <a:t>还应根据经济业务不断发展变化的需要进行调整</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会计科目与会计账户</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二、会计账户</a:t>
            </a:r>
            <a:endParaRPr lang="zh-CN" altLang="zh-CN" sz="2600" b="1" dirty="0">
              <a:latin typeface="黑体" panose="02010609060101010101" pitchFamily="49" charset="-122"/>
              <a:ea typeface="黑体" panose="02010609060101010101" pitchFamily="49" charset="-122"/>
            </a:endParaRPr>
          </a:p>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账户的概念与意义</a:t>
            </a:r>
            <a:endParaRPr lang="zh-CN" altLang="zh-CN" sz="2200" b="1" dirty="0">
              <a:latin typeface="楷体" panose="02010609060101010101" pitchFamily="49" charset="-122"/>
              <a:ea typeface="楷体" panose="02010609060101010101" pitchFamily="49" charset="-122"/>
            </a:endParaRPr>
          </a:p>
          <a:p>
            <a:r>
              <a:rPr lang="zh-CN" altLang="zh-CN" dirty="0"/>
              <a:t>账户是依据会计科目开设</a:t>
            </a:r>
            <a:r>
              <a:rPr lang="en-US" altLang="zh-CN" dirty="0"/>
              <a:t>,</a:t>
            </a:r>
            <a:r>
              <a:rPr lang="zh-CN" altLang="zh-CN" dirty="0"/>
              <a:t>具有一定的结构或格式</a:t>
            </a:r>
            <a:r>
              <a:rPr lang="en-US" altLang="zh-CN" dirty="0"/>
              <a:t>,</a:t>
            </a:r>
            <a:r>
              <a:rPr lang="zh-CN" altLang="zh-CN" dirty="0"/>
              <a:t>并能用来序时、连续、系统地记录各项经济业务</a:t>
            </a:r>
            <a:r>
              <a:rPr lang="en-US" altLang="zh-CN" dirty="0"/>
              <a:t>,</a:t>
            </a:r>
            <a:r>
              <a:rPr lang="zh-CN" altLang="zh-CN" dirty="0"/>
              <a:t>反映各项会计要素具体内容的增减变动情况及其结果的一种专门方法。</a:t>
            </a:r>
            <a:endParaRPr lang="zh-CN" altLang="zh-CN" dirty="0"/>
          </a:p>
          <a:p>
            <a:r>
              <a:rPr lang="zh-CN" altLang="zh-CN" dirty="0"/>
              <a:t>企业运用所设置的各个账户</a:t>
            </a:r>
            <a:r>
              <a:rPr lang="en-US" altLang="zh-CN" dirty="0"/>
              <a:t>,</a:t>
            </a:r>
            <a:r>
              <a:rPr lang="zh-CN" altLang="zh-CN" dirty="0"/>
              <a:t>可以分类地对企业发生的经济业务在会计账簿中进行连续和系统的登记</a:t>
            </a:r>
            <a:r>
              <a:rPr lang="en-US" altLang="zh-CN" dirty="0"/>
              <a:t>,</a:t>
            </a:r>
            <a:r>
              <a:rPr lang="zh-CN" altLang="zh-CN" dirty="0"/>
              <a:t>从而将经济业务所涉及的分散且缺乏有机联系的原始数据</a:t>
            </a:r>
            <a:r>
              <a:rPr lang="en-US" altLang="zh-CN" dirty="0"/>
              <a:t>,</a:t>
            </a:r>
            <a:r>
              <a:rPr lang="zh-CN" altLang="zh-CN" dirty="0"/>
              <a:t>转化为有联系的会计数据</a:t>
            </a:r>
            <a:r>
              <a:rPr lang="en-US" altLang="zh-CN" dirty="0"/>
              <a:t>,</a:t>
            </a:r>
            <a:r>
              <a:rPr lang="zh-CN" altLang="zh-CN" dirty="0"/>
              <a:t>从而为编制财务报告并提供全面、系统的会计信息打下基础。</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会计科目与会计账户</a:t>
            </a:r>
            <a:endParaRPr lang="zh-CN" altLang="en-US"/>
          </a:p>
        </p:txBody>
      </p:sp>
      <p:sp>
        <p:nvSpPr>
          <p:cNvPr id="3" name="内容占位符 2"/>
          <p:cNvSpPr>
            <a:spLocks noGrp="1"/>
          </p:cNvSpPr>
          <p:nvPr>
            <p:ph idx="1"/>
          </p:nvPr>
        </p:nvSpPr>
        <p:spPr/>
        <p:txBody>
          <a:bodyPr/>
          <a:lstStyle/>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会计科目与账户的关系</a:t>
            </a:r>
            <a:endParaRPr lang="zh-CN" altLang="zh-CN" sz="2200" b="1" dirty="0">
              <a:latin typeface="楷体" panose="02010609060101010101" pitchFamily="49" charset="-122"/>
              <a:ea typeface="楷体" panose="02010609060101010101" pitchFamily="49" charset="-122"/>
            </a:endParaRPr>
          </a:p>
          <a:p>
            <a:r>
              <a:rPr lang="zh-CN" altLang="zh-CN" dirty="0"/>
              <a:t>在会计理论上</a:t>
            </a:r>
            <a:r>
              <a:rPr lang="en-US" altLang="zh-CN" dirty="0"/>
              <a:t>,</a:t>
            </a:r>
            <a:r>
              <a:rPr lang="zh-CN" altLang="zh-CN" dirty="0"/>
              <a:t>会计科目和账户是两个并不完全相同的概念</a:t>
            </a:r>
            <a:r>
              <a:rPr lang="en-US" altLang="zh-CN" dirty="0"/>
              <a:t>,</a:t>
            </a:r>
            <a:r>
              <a:rPr lang="zh-CN" altLang="zh-CN" dirty="0"/>
              <a:t>会计科目与账户之间既有联系又有区别。两者之间的联系是账户是依据会计科目设置的</a:t>
            </a:r>
            <a:r>
              <a:rPr lang="en-US" altLang="zh-CN" dirty="0"/>
              <a:t>,</a:t>
            </a:r>
            <a:r>
              <a:rPr lang="zh-CN" altLang="zh-CN" dirty="0"/>
              <a:t>会计科目是账户的名称</a:t>
            </a:r>
            <a:r>
              <a:rPr lang="en-US" altLang="zh-CN" dirty="0"/>
              <a:t>,</a:t>
            </a:r>
            <a:r>
              <a:rPr lang="zh-CN" altLang="zh-CN" dirty="0"/>
              <a:t>账户是会计科目的具体运用。例如</a:t>
            </a:r>
            <a:r>
              <a:rPr lang="en-US" altLang="zh-CN" dirty="0"/>
              <a:t>,</a:t>
            </a:r>
            <a:r>
              <a:rPr lang="zh-CN" altLang="zh-CN" dirty="0"/>
              <a:t>“银行存款”账户是根据“银行存款”科目设置的</a:t>
            </a:r>
            <a:r>
              <a:rPr lang="en-US" altLang="zh-CN" dirty="0"/>
              <a:t>,</a:t>
            </a:r>
            <a:r>
              <a:rPr lang="zh-CN" altLang="zh-CN" dirty="0"/>
              <a:t>“固定资产”账户是根据“固定资产”科目设置的。</a:t>
            </a:r>
            <a:endParaRPr lang="zh-CN" altLang="zh-CN" dirty="0"/>
          </a:p>
          <a:p>
            <a:r>
              <a:rPr lang="zh-CN" altLang="zh-CN" dirty="0"/>
              <a:t>两者之间的区别主要在于会计科目没有结构</a:t>
            </a:r>
            <a:r>
              <a:rPr lang="en-US" altLang="zh-CN" dirty="0"/>
              <a:t>,</a:t>
            </a:r>
            <a:r>
              <a:rPr lang="zh-CN" altLang="zh-CN" dirty="0"/>
              <a:t>而账户具有一定的结构</a:t>
            </a:r>
            <a:r>
              <a:rPr lang="en-US" altLang="zh-CN" dirty="0"/>
              <a:t>,</a:t>
            </a:r>
            <a:r>
              <a:rPr lang="zh-CN" altLang="zh-CN" dirty="0"/>
              <a:t>能够反映特定经济内容的增减变动及其结果</a:t>
            </a:r>
            <a:r>
              <a:rPr lang="en-US" altLang="zh-CN" dirty="0"/>
              <a:t>;</a:t>
            </a:r>
            <a:r>
              <a:rPr lang="zh-CN" altLang="zh-CN" dirty="0"/>
              <a:t>会计科目主要为设置账户、编制会计凭证所运用</a:t>
            </a:r>
            <a:r>
              <a:rPr lang="en-US" altLang="zh-CN" dirty="0"/>
              <a:t>,</a:t>
            </a:r>
            <a:r>
              <a:rPr lang="zh-CN" altLang="zh-CN" dirty="0"/>
              <a:t>而账户则主要为建立会计账簿、编制财务报告所运用。除此之外</a:t>
            </a:r>
            <a:r>
              <a:rPr lang="en-US" altLang="zh-CN" dirty="0"/>
              <a:t>,</a:t>
            </a:r>
            <a:r>
              <a:rPr lang="zh-CN" altLang="zh-CN" dirty="0"/>
              <a:t>两者的名称、内容和分类均基本相同。</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会计科目与会计账户</a:t>
            </a:r>
            <a:endParaRPr lang="zh-CN" altLang="en-US"/>
          </a:p>
        </p:txBody>
      </p:sp>
      <p:sp>
        <p:nvSpPr>
          <p:cNvPr id="3" name="内容占位符 2"/>
          <p:cNvSpPr>
            <a:spLocks noGrp="1"/>
          </p:cNvSpPr>
          <p:nvPr>
            <p:ph idx="1"/>
          </p:nvPr>
        </p:nvSpPr>
        <p:spPr/>
        <p:txBody>
          <a:bodyPr/>
          <a:lstStyle/>
          <a:p>
            <a:pPr marL="0" indent="0">
              <a:lnSpc>
                <a:spcPct val="13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账户的基本结构与内容</a:t>
            </a:r>
            <a:endParaRPr lang="zh-CN" altLang="zh-CN" sz="2200" b="1" dirty="0">
              <a:latin typeface="楷体" panose="02010609060101010101" pitchFamily="49" charset="-122"/>
              <a:ea typeface="楷体" panose="02010609060101010101" pitchFamily="49" charset="-122"/>
            </a:endParaRPr>
          </a:p>
          <a:p>
            <a:r>
              <a:rPr lang="zh-CN" altLang="zh-CN" dirty="0"/>
              <a:t>在会计核算中</a:t>
            </a:r>
            <a:r>
              <a:rPr lang="en-US" altLang="zh-CN" dirty="0"/>
              <a:t>,</a:t>
            </a:r>
            <a:r>
              <a:rPr lang="zh-CN" altLang="zh-CN" dirty="0"/>
              <a:t>账户是全面、系统、分类地反映经济业务增减变动及其结果的专用工具。账户是用来记录经济业务的</a:t>
            </a:r>
            <a:r>
              <a:rPr lang="en-US" altLang="zh-CN" dirty="0"/>
              <a:t>,</a:t>
            </a:r>
            <a:r>
              <a:rPr lang="zh-CN" altLang="zh-CN" dirty="0"/>
              <a:t>必须具有一定的结构</a:t>
            </a:r>
            <a:r>
              <a:rPr lang="en-US" altLang="zh-CN" dirty="0"/>
              <a:t>,</a:t>
            </a:r>
            <a:r>
              <a:rPr lang="zh-CN" altLang="zh-CN" dirty="0"/>
              <a:t>并专门用于记录经济业务的日期、内容和金额等情况。</a:t>
            </a:r>
            <a:endParaRPr lang="zh-CN" altLang="zh-CN" dirty="0"/>
          </a:p>
          <a:p>
            <a:r>
              <a:rPr lang="zh-CN" altLang="zh-CN" dirty="0"/>
              <a:t>账户的基本结构一般可以划分为左、右两方</a:t>
            </a:r>
            <a:r>
              <a:rPr lang="en-US" altLang="zh-CN" dirty="0"/>
              <a:t>,</a:t>
            </a:r>
            <a:r>
              <a:rPr lang="zh-CN" altLang="zh-CN" dirty="0"/>
              <a:t>一方用来登记经济业务发生引起的某项会计要素的增加额</a:t>
            </a:r>
            <a:r>
              <a:rPr lang="en-US" altLang="zh-CN" dirty="0"/>
              <a:t>,</a:t>
            </a:r>
            <a:r>
              <a:rPr lang="zh-CN" altLang="zh-CN" dirty="0"/>
              <a:t>另一方用来登记其减少额。</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复式记账法</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一、单式记账法</a:t>
            </a:r>
            <a:endParaRPr lang="zh-CN" altLang="zh-CN" sz="2600" b="1" dirty="0">
              <a:latin typeface="黑体" panose="02010609060101010101" pitchFamily="49" charset="-122"/>
              <a:ea typeface="黑体" panose="02010609060101010101" pitchFamily="49" charset="-122"/>
            </a:endParaRPr>
          </a:p>
          <a:p>
            <a:r>
              <a:rPr lang="zh-CN" altLang="zh-CN" dirty="0"/>
              <a:t>记账方法是指会计事项发生后</a:t>
            </a:r>
            <a:r>
              <a:rPr lang="en-US" altLang="zh-CN" dirty="0"/>
              <a:t>,</a:t>
            </a:r>
            <a:r>
              <a:rPr lang="zh-CN" altLang="zh-CN" dirty="0"/>
              <a:t>运用特定的记账符号</a:t>
            </a:r>
            <a:r>
              <a:rPr lang="en-US" altLang="zh-CN" dirty="0"/>
              <a:t>,</a:t>
            </a:r>
            <a:r>
              <a:rPr lang="zh-CN" altLang="zh-CN" dirty="0"/>
              <a:t>按照一定的原理和规则</a:t>
            </a:r>
            <a:r>
              <a:rPr lang="en-US" altLang="zh-CN" dirty="0"/>
              <a:t>,</a:t>
            </a:r>
            <a:r>
              <a:rPr lang="zh-CN" altLang="zh-CN" dirty="0"/>
              <a:t>使用文字和数字在相关账户中登记各项经济业务的一种专门方法。</a:t>
            </a:r>
            <a:endParaRPr lang="zh-CN" altLang="zh-CN" dirty="0"/>
          </a:p>
          <a:p>
            <a:r>
              <a:rPr lang="zh-CN" altLang="zh-CN" dirty="0"/>
              <a:t>从会计发展史看</a:t>
            </a:r>
            <a:r>
              <a:rPr lang="en-US" altLang="zh-CN" dirty="0"/>
              <a:t>,</a:t>
            </a:r>
            <a:r>
              <a:rPr lang="zh-CN" altLang="zh-CN" dirty="0"/>
              <a:t>记账方法经历了一个由简单到复杂的演变过程。起初</a:t>
            </a:r>
            <a:r>
              <a:rPr lang="en-US" altLang="zh-CN" dirty="0"/>
              <a:t>,</a:t>
            </a:r>
            <a:r>
              <a:rPr lang="zh-CN" altLang="zh-CN" dirty="0"/>
              <a:t>人们采用的记账方法是单式记账法。单式记账法是指对于发生的每一项经济业务只在一个账户中进行记录的方法。一般只记录现金、银行存款的收付业务</a:t>
            </a:r>
            <a:r>
              <a:rPr lang="en-US" altLang="zh-CN" dirty="0"/>
              <a:t>,</a:t>
            </a:r>
            <a:r>
              <a:rPr lang="zh-CN" altLang="zh-CN" dirty="0"/>
              <a:t>以及应收账款、应付账款的结算业务</a:t>
            </a:r>
            <a:r>
              <a:rPr lang="en-US" altLang="zh-CN" dirty="0"/>
              <a:t>,</a:t>
            </a:r>
            <a:r>
              <a:rPr lang="zh-CN" altLang="zh-CN" dirty="0"/>
              <a:t>而不登记其他实物收付业务。对于实物性资产的取得、收入的实现和费用的发生等经济业务并不设置相应的账户</a:t>
            </a:r>
            <a:r>
              <a:rPr lang="en-US" altLang="zh-CN" dirty="0"/>
              <a:t>,</a:t>
            </a:r>
            <a:r>
              <a:rPr lang="zh-CN" altLang="zh-CN" dirty="0"/>
              <a:t>仅仅是做非正规的备忘登记甚至不予记录。</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2846</Words>
  <Application>WPS 演示</Application>
  <PresentationFormat>自定义</PresentationFormat>
  <Paragraphs>119</Paragraphs>
  <Slides>16</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16</vt:i4>
      </vt:variant>
    </vt:vector>
  </HeadingPairs>
  <TitlesOfParts>
    <vt:vector size="26" baseType="lpstr">
      <vt:lpstr>Arial</vt:lpstr>
      <vt:lpstr>宋体</vt:lpstr>
      <vt:lpstr>Wingdings</vt:lpstr>
      <vt:lpstr>汉仪大黑简</vt:lpstr>
      <vt:lpstr>黑体</vt:lpstr>
      <vt:lpstr>楷体</vt:lpstr>
      <vt:lpstr>微软雅黑</vt:lpstr>
      <vt:lpstr>Arial Unicode MS</vt:lpstr>
      <vt:lpstr>Calibri</vt:lpstr>
      <vt:lpstr>1_Office 主题</vt:lpstr>
      <vt:lpstr>PowerPoint 演示文稿</vt:lpstr>
      <vt:lpstr>PowerPoint 演示文稿</vt:lpstr>
      <vt:lpstr>第一节　会计科目与会计账户</vt:lpstr>
      <vt:lpstr>第一节　会计科目与会计账户</vt:lpstr>
      <vt:lpstr>第一节　会计科目与会计账户</vt:lpstr>
      <vt:lpstr>第一节　会计科目与会计账户</vt:lpstr>
      <vt:lpstr>第一节　会计科目与会计账户</vt:lpstr>
      <vt:lpstr>第一节　会计科目与会计账户</vt:lpstr>
      <vt:lpstr>第二节　复式记账法</vt:lpstr>
      <vt:lpstr>第二节　复式记账法</vt:lpstr>
      <vt:lpstr>第三节　借贷记账法</vt:lpstr>
      <vt:lpstr>第三节　借贷记账法</vt:lpstr>
      <vt:lpstr>第三节　借贷记账法</vt:lpstr>
      <vt:lpstr>第三节　借贷记账法</vt:lpstr>
      <vt:lpstr>第三节　借贷记账法</vt:lpstr>
      <vt:lpstr>第三节　借贷记账法</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123</dc:creator>
  <cp:lastModifiedBy>sunny</cp:lastModifiedBy>
  <cp:revision>3</cp:revision>
  <dcterms:created xsi:type="dcterms:W3CDTF">2021-06-09T02:20:00Z</dcterms:created>
  <dcterms:modified xsi:type="dcterms:W3CDTF">2021-06-09T07:19:31Z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