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63"/>
  </p:handoutMasterIdLst>
  <p:sldIdLst>
    <p:sldId id="10162" r:id="rId3"/>
    <p:sldId id="10189" r:id="rId5"/>
    <p:sldId id="10190" r:id="rId6"/>
    <p:sldId id="10280" r:id="rId7"/>
    <p:sldId id="10281" r:id="rId8"/>
    <p:sldId id="10282" r:id="rId9"/>
    <p:sldId id="10283" r:id="rId10"/>
    <p:sldId id="10284" r:id="rId11"/>
    <p:sldId id="10285" r:id="rId12"/>
    <p:sldId id="10286" r:id="rId13"/>
    <p:sldId id="10287" r:id="rId14"/>
    <p:sldId id="10288" r:id="rId15"/>
    <p:sldId id="10289" r:id="rId16"/>
    <p:sldId id="10290" r:id="rId17"/>
    <p:sldId id="10293" r:id="rId18"/>
    <p:sldId id="10294" r:id="rId19"/>
    <p:sldId id="10295" r:id="rId20"/>
    <p:sldId id="10296" r:id="rId21"/>
    <p:sldId id="10297" r:id="rId22"/>
    <p:sldId id="10298" r:id="rId23"/>
    <p:sldId id="10299" r:id="rId24"/>
    <p:sldId id="10300" r:id="rId25"/>
    <p:sldId id="10301" r:id="rId26"/>
    <p:sldId id="10303" r:id="rId27"/>
    <p:sldId id="10304" r:id="rId28"/>
    <p:sldId id="10305" r:id="rId29"/>
    <p:sldId id="10306" r:id="rId30"/>
    <p:sldId id="10307" r:id="rId31"/>
    <p:sldId id="10308" r:id="rId32"/>
    <p:sldId id="10309" r:id="rId33"/>
    <p:sldId id="10310" r:id="rId34"/>
    <p:sldId id="10311" r:id="rId35"/>
    <p:sldId id="10312" r:id="rId36"/>
    <p:sldId id="10345" r:id="rId37"/>
    <p:sldId id="10313" r:id="rId38"/>
    <p:sldId id="10314" r:id="rId39"/>
    <p:sldId id="10315" r:id="rId40"/>
    <p:sldId id="10346" r:id="rId41"/>
    <p:sldId id="10316" r:id="rId42"/>
    <p:sldId id="10317" r:id="rId43"/>
    <p:sldId id="10318" r:id="rId44"/>
    <p:sldId id="10319" r:id="rId45"/>
    <p:sldId id="10321" r:id="rId46"/>
    <p:sldId id="10324" r:id="rId47"/>
    <p:sldId id="10325" r:id="rId48"/>
    <p:sldId id="10328" r:id="rId49"/>
    <p:sldId id="10330" r:id="rId50"/>
    <p:sldId id="10331" r:id="rId51"/>
    <p:sldId id="10332" r:id="rId52"/>
    <p:sldId id="10333" r:id="rId53"/>
    <p:sldId id="10334" r:id="rId54"/>
    <p:sldId id="10335" r:id="rId55"/>
    <p:sldId id="10336" r:id="rId56"/>
    <p:sldId id="10337" r:id="rId57"/>
    <p:sldId id="10338" r:id="rId58"/>
    <p:sldId id="10340" r:id="rId59"/>
    <p:sldId id="10341" r:id="rId60"/>
    <p:sldId id="10343" r:id="rId61"/>
    <p:sldId id="10136" r:id="rId62"/>
  </p:sldIdLst>
  <p:sldSz cx="12858750" cy="7232650"/>
  <p:notesSz cx="6858000" cy="9144000"/>
  <p:custDataLst>
    <p:tags r:id="rId6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99" userDrawn="1">
          <p15:clr>
            <a:srgbClr val="A4A3A4"/>
          </p15:clr>
        </p15:guide>
        <p15:guide id="2" orient="horz" pos="4202" userDrawn="1">
          <p15:clr>
            <a:srgbClr val="A4A3A4"/>
          </p15:clr>
        </p15:guide>
        <p15:guide id="3" pos="4144" userDrawn="1">
          <p15:clr>
            <a:srgbClr val="A4A3A4"/>
          </p15:clr>
        </p15:guide>
        <p15:guide id="4" pos="557" userDrawn="1">
          <p15:clr>
            <a:srgbClr val="A4A3A4"/>
          </p15:clr>
        </p15:guide>
        <p15:guide id="5" pos="7555" userDrawn="1">
          <p15:clr>
            <a:srgbClr val="A4A3A4"/>
          </p15:clr>
        </p15:guide>
        <p15:guide id="6" pos="70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5317" autoAdjust="0"/>
  </p:normalViewPr>
  <p:slideViewPr>
    <p:cSldViewPr>
      <p:cViewPr varScale="1">
        <p:scale>
          <a:sx n="51" d="100"/>
          <a:sy n="51" d="100"/>
        </p:scale>
        <p:origin x="-120" y="-1542"/>
      </p:cViewPr>
      <p:guideLst>
        <p:guide orient="horz" pos="299"/>
        <p:guide orient="horz" pos="4202"/>
        <p:guide pos="4144"/>
        <p:guide pos="557"/>
        <p:guide pos="7555"/>
        <p:guide pos="7002"/>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23.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1139"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1140"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7283"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7284"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8307"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8308"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2163"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2164"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3187"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3188"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1379"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101380"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2403"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102404"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3427" name="Rectangle 2"/>
          <p:cNvSpPr>
            <a:spLocks noGrp="1" noRot="1" noTextEdit="1"/>
          </p:cNvSpPr>
          <p:nvPr>
            <p:ph type="sldImg"/>
          </p:nvPr>
        </p:nvSpPr>
        <p:spPr/>
      </p:sp>
      <p:sp>
        <p:nvSpPr>
          <p:cNvPr id="103428"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4451" name="Rectangle 2"/>
          <p:cNvSpPr>
            <a:spLocks noGrp="1" noRot="1" noTextEdit="1"/>
          </p:cNvSpPr>
          <p:nvPr>
            <p:ph type="sldImg"/>
          </p:nvPr>
        </p:nvSpPr>
        <p:spPr/>
      </p:sp>
      <p:sp>
        <p:nvSpPr>
          <p:cNvPr id="104452"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7523" name="Rectangle 2"/>
          <p:cNvSpPr>
            <a:spLocks noGrp="1" noRot="1" noTextEdit="1"/>
          </p:cNvSpPr>
          <p:nvPr>
            <p:ph type="sldImg"/>
          </p:nvPr>
        </p:nvSpPr>
        <p:spPr/>
      </p:sp>
      <p:sp>
        <p:nvSpPr>
          <p:cNvPr id="107524"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5475" name="Rectangle 2"/>
          <p:cNvSpPr>
            <a:spLocks noGrp="1" noRot="1" noTextEdit="1"/>
          </p:cNvSpPr>
          <p:nvPr>
            <p:ph type="sldImg"/>
          </p:nvPr>
        </p:nvSpPr>
        <p:spPr/>
      </p:sp>
      <p:sp>
        <p:nvSpPr>
          <p:cNvPr id="105476"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6499" name="Rectangle 2"/>
          <p:cNvSpPr>
            <a:spLocks noGrp="1" noRot="1" noTextEdit="1"/>
          </p:cNvSpPr>
          <p:nvPr>
            <p:ph type="sldImg"/>
          </p:nvPr>
        </p:nvSpPr>
        <p:spPr/>
      </p:sp>
      <p:sp>
        <p:nvSpPr>
          <p:cNvPr id="106500"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09571" name="Rectangle 2"/>
          <p:cNvSpPr>
            <a:spLocks noGrp="1" noRot="1" noTextEdit="1"/>
          </p:cNvSpPr>
          <p:nvPr>
            <p:ph type="sldImg"/>
          </p:nvPr>
        </p:nvSpPr>
        <p:spPr/>
      </p:sp>
      <p:sp>
        <p:nvSpPr>
          <p:cNvPr id="109572"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0595" name="Rectangle 2"/>
          <p:cNvSpPr>
            <a:spLocks noGrp="1" noRot="1" noTextEdit="1"/>
          </p:cNvSpPr>
          <p:nvPr>
            <p:ph type="sldImg"/>
          </p:nvPr>
        </p:nvSpPr>
        <p:spPr/>
      </p:sp>
      <p:sp>
        <p:nvSpPr>
          <p:cNvPr id="110596"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1619" name="Rectangle 2"/>
          <p:cNvSpPr>
            <a:spLocks noGrp="1" noRot="1" noTextEdit="1"/>
          </p:cNvSpPr>
          <p:nvPr>
            <p:ph type="sldImg"/>
          </p:nvPr>
        </p:nvSpPr>
        <p:spPr/>
      </p:sp>
      <p:sp>
        <p:nvSpPr>
          <p:cNvPr id="111620"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2643" name="Rectangle 2"/>
          <p:cNvSpPr>
            <a:spLocks noGrp="1" noRot="1" noTextEdit="1"/>
          </p:cNvSpPr>
          <p:nvPr>
            <p:ph type="sldImg"/>
          </p:nvPr>
        </p:nvSpPr>
        <p:spPr/>
      </p:sp>
      <p:sp>
        <p:nvSpPr>
          <p:cNvPr id="112644" name="Rectangle 3"/>
          <p:cNvSpPr>
            <a:spLocks noGrp="1"/>
          </p:cNvSpPr>
          <p:nvPr>
            <p:ph type="body"/>
          </p:nvPr>
        </p:nvSpPr>
        <p:spPr>
          <a:xfrm>
            <a:off x="0" y="0"/>
            <a:ext cx="0" cy="0"/>
          </a:xfrm>
          <a:prstGeom prst="rect">
            <a:avLst/>
          </a:prstGeom>
          <a:solidFill>
            <a:srgbClr val="FFFFFF"/>
          </a:solidFill>
          <a:ln w="9525">
            <a:noFill/>
          </a:ln>
        </p:spPr>
        <p:txBody>
          <a:bodyPr/>
          <a:p>
            <a:pPr lvl="0" eaLnBrk="1" hangingPunct="1"/>
            <a:endParaRPr lang="zh-CN"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4691"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114692"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5715"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115716"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5235"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5236"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116739"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116740"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86019"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86020"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87043"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87044"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88067"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88068"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89091"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89092"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4211"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4212"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fld id="{9A0DB2DC-4C9A-4742-B13C-FB6460FD3503}" type="slidenum">
              <a:rPr lang="en-US" altLang="zh-CN" sz="1200" dirty="0">
                <a:latin typeface="Times New Roman" panose="02020603050405020304" charset="0"/>
              </a:rPr>
            </a:fld>
            <a:endParaRPr lang="en-US" altLang="zh-CN" sz="1200" dirty="0">
              <a:latin typeface="Times New Roman" panose="02020603050405020304" charset="0"/>
            </a:endParaRPr>
          </a:p>
        </p:txBody>
      </p:sp>
      <p:sp>
        <p:nvSpPr>
          <p:cNvPr id="90115" name="Rectangle 2"/>
          <p:cNvSpPr>
            <a:spLocks noGrp="1" noRot="1" noTextEdit="1"/>
          </p:cNvSpPr>
          <p:nvPr>
            <p:ph type="sldImg"/>
          </p:nvPr>
        </p:nvSpPr>
        <p:spPr>
          <a:solidFill>
            <a:srgbClr val="FFFFFF">
              <a:alpha val="100000"/>
            </a:srgbClr>
          </a:solidFill>
          <a:ln>
            <a:solidFill>
              <a:srgbClr val="000000">
                <a:alpha val="100000"/>
              </a:srgbClr>
            </a:solidFill>
            <a:miter lim="800000"/>
          </a:ln>
        </p:spPr>
      </p:sp>
      <p:sp>
        <p:nvSpPr>
          <p:cNvPr id="90116" name="Rectangle 3"/>
          <p:cNvSpPr/>
          <p:nvPr>
            <p:ph type="body"/>
          </p:nvPr>
        </p:nvSpPr>
        <p:spPr>
          <a:xfrm>
            <a:off x="0" y="0"/>
            <a:ext cx="0" cy="0"/>
          </a:xfrm>
          <a:prstGeom prst="rect">
            <a:avLst/>
          </a:prstGeom>
          <a:solidFill>
            <a:srgbClr val="FFFFFF"/>
          </a:solidFill>
          <a:ln w="9525" cap="flat" cmpd="sng">
            <a:solidFill>
              <a:srgbClr val="000000"/>
            </a:solidFill>
            <a:prstDash val="solid"/>
            <a:round/>
            <a:headEnd type="none" w="med" len="med"/>
            <a:tailEnd type="none" w="med" len="med"/>
          </a:ln>
        </p:spPr>
        <p:txBody>
          <a:bodyPr/>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audio" Target="../media/audio3.wav"/></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7.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5.wav"/><Relationship Id="rId1" Type="http://schemas.openxmlformats.org/officeDocument/2006/relationships/image" Target="../media/image8.jpe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18.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tags" Target="../tags/tag2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303655" y="4984750"/>
            <a:ext cx="10400665"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项目五</a:t>
            </a:r>
            <a:r>
              <a:rPr lang="en-US" altLang="zh-CN" sz="5400" b="1" smtClean="0">
                <a:solidFill>
                  <a:schemeClr val="bg1"/>
                </a:solidFill>
                <a:cs typeface="Arial" panose="020B0604020202020204" pitchFamily="34" charset="0"/>
              </a:rPr>
              <a:t> </a:t>
            </a:r>
            <a:r>
              <a:rPr sz="4800" smtClean="0">
                <a:solidFill>
                  <a:schemeClr val="bg1"/>
                </a:solidFill>
                <a:cs typeface="Arial" panose="020B0604020202020204" pitchFamily="34" charset="0"/>
              </a:rPr>
              <a:t>会计</a:t>
            </a:r>
            <a:r>
              <a:rPr lang="zh-CN" sz="4800" smtClean="0">
                <a:solidFill>
                  <a:schemeClr val="bg1"/>
                </a:solidFill>
                <a:cs typeface="Arial" panose="020B0604020202020204" pitchFamily="34" charset="0"/>
              </a:rPr>
              <a:t>凭证</a:t>
            </a:r>
            <a:endParaRPr sz="4800" smtClean="0">
              <a:solidFill>
                <a:schemeClr val="bg1"/>
              </a:solidFill>
              <a:cs typeface="Arial" panose="020B0604020202020204" pitchFamily="34" charset="0"/>
            </a:endParaRPr>
          </a:p>
        </p:txBody>
      </p:sp>
      <p:sp>
        <p:nvSpPr>
          <p:cNvPr id="8" name="矩形 259"/>
          <p:cNvSpPr>
            <a:spLocks noChangeArrowheads="1"/>
          </p:cNvSpPr>
          <p:nvPr/>
        </p:nvSpPr>
        <p:spPr bwMode="auto">
          <a:xfrm>
            <a:off x="3118936" y="5818978"/>
            <a:ext cx="6620878"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endParaRPr lang="zh-CN" altLang="en-US" sz="18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8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3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284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3"/>
          <p:cNvSpPr/>
          <p:nvPr/>
        </p:nvSpPr>
        <p:spPr>
          <a:xfrm>
            <a:off x="2472178" y="1703691"/>
            <a:ext cx="6830836" cy="4505325"/>
          </a:xfrm>
          <a:prstGeom prst="rect">
            <a:avLst/>
          </a:prstGeom>
          <a:noFill/>
          <a:ln w="9525">
            <a:noFill/>
          </a:ln>
        </p:spPr>
        <p:txBody>
          <a:bodyPr>
            <a:spAutoFit/>
          </a:bodyPr>
          <a:p>
            <a:pPr>
              <a:lnSpc>
                <a:spcPct val="170000"/>
              </a:lnSpc>
            </a:pPr>
            <a:r>
              <a:rPr lang="zh-CN" altLang="en-US" sz="4220" b="1" dirty="0">
                <a:solidFill>
                  <a:srgbClr val="FF3300"/>
                </a:solidFill>
                <a:latin typeface="宋体" panose="02010600030101010101" pitchFamily="2" charset="-122"/>
              </a:rPr>
              <a:t>一、原始凭证的种类 </a:t>
            </a:r>
            <a:endParaRPr lang="zh-CN" altLang="en-US" sz="4220" b="1" dirty="0">
              <a:solidFill>
                <a:srgbClr val="FF3300"/>
              </a:solidFill>
              <a:latin typeface="楷体_GB2312" pitchFamily="49" charset="-122"/>
              <a:ea typeface="楷体_GB2312" pitchFamily="49" charset="-122"/>
            </a:endParaRPr>
          </a:p>
          <a:p>
            <a:pPr>
              <a:lnSpc>
                <a:spcPct val="170000"/>
              </a:lnSpc>
            </a:pPr>
            <a:r>
              <a:rPr lang="zh-CN" altLang="en-US" sz="4220" b="1" dirty="0">
                <a:solidFill>
                  <a:srgbClr val="FF3300"/>
                </a:solidFill>
                <a:latin typeface="宋体" panose="02010600030101010101" pitchFamily="2" charset="-122"/>
              </a:rPr>
              <a:t>二、原始凭证的基本内容</a:t>
            </a:r>
            <a:endParaRPr lang="zh-CN" altLang="en-US" sz="4220" b="1" dirty="0">
              <a:solidFill>
                <a:srgbClr val="FF3300"/>
              </a:solidFill>
              <a:latin typeface="宋体" panose="02010600030101010101" pitchFamily="2" charset="-122"/>
            </a:endParaRPr>
          </a:p>
          <a:p>
            <a:pPr>
              <a:lnSpc>
                <a:spcPct val="170000"/>
              </a:lnSpc>
            </a:pPr>
            <a:r>
              <a:rPr lang="zh-CN" altLang="en-US" sz="4220" b="1" dirty="0">
                <a:solidFill>
                  <a:srgbClr val="FF3300"/>
                </a:solidFill>
                <a:latin typeface="宋体" panose="02010600030101010101" pitchFamily="2" charset="-122"/>
              </a:rPr>
              <a:t>三、原始凭证的填制要求</a:t>
            </a:r>
            <a:endParaRPr lang="zh-CN" altLang="en-US" sz="4220" b="1" dirty="0">
              <a:solidFill>
                <a:srgbClr val="FF3300"/>
              </a:solidFill>
              <a:latin typeface="宋体" panose="02010600030101010101" pitchFamily="2" charset="-122"/>
            </a:endParaRPr>
          </a:p>
          <a:p>
            <a:pPr>
              <a:lnSpc>
                <a:spcPct val="170000"/>
              </a:lnSpc>
            </a:pPr>
            <a:r>
              <a:rPr lang="zh-CN" altLang="en-US" sz="4220" b="1" dirty="0">
                <a:solidFill>
                  <a:srgbClr val="FF3300"/>
                </a:solidFill>
                <a:latin typeface="宋体" panose="02010600030101010101" pitchFamily="2" charset="-122"/>
              </a:rPr>
              <a:t>四、原始凭证的审核</a:t>
            </a:r>
            <a:endParaRPr lang="zh-CN" altLang="en-US" sz="4220" b="1" dirty="0">
              <a:solidFill>
                <a:srgbClr val="FF3300"/>
              </a:solidFill>
              <a:latin typeface="宋体" panose="02010600030101010101" pitchFamily="2" charset="-122"/>
            </a:endParaRPr>
          </a:p>
        </p:txBody>
      </p:sp>
      <p:sp>
        <p:nvSpPr>
          <p:cNvPr id="6" name="矩形 5"/>
          <p:cNvSpPr/>
          <p:nvPr/>
        </p:nvSpPr>
        <p:spPr>
          <a:xfrm>
            <a:off x="2098491" y="271894"/>
            <a:ext cx="9425214" cy="999847"/>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r>
              <a:rPr lang="zh-CN" altLang="en-US" sz="3795" b="1">
                <a:solidFill>
                  <a:schemeClr val="tx1"/>
                </a:solidFill>
                <a:sym typeface="华文琥珀" panose="02010800040101010101" pitchFamily="2" charset="-122"/>
              </a:rPr>
              <a:t>  </a:t>
            </a:r>
            <a:r>
              <a:rPr lang="zh-CN" altLang="en-US" sz="3795" b="1">
                <a:solidFill>
                  <a:schemeClr val="tx1"/>
                </a:solidFill>
                <a:sym typeface="+mn-ea"/>
              </a:rPr>
              <a:t>任务二     原始凭证</a:t>
            </a:r>
            <a:endParaRPr lang="zh-CN" altLang="en-US" sz="3795" b="1">
              <a:solidFill>
                <a:schemeClr val="tx1"/>
              </a:solidFill>
              <a:sym typeface="华文琥珀" panose="02010800040101010101" pitchFamily="2" charset="-122"/>
            </a:endParaRPr>
          </a:p>
        </p:txBody>
      </p:sp>
    </p:spTree>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7250" name="Rectangle 2"/>
          <p:cNvSpPr>
            <a:spLocks noGrp="1"/>
          </p:cNvSpPr>
          <p:nvPr>
            <p:ph idx="1"/>
          </p:nvPr>
        </p:nvSpPr>
        <p:spPr>
          <a:xfrm>
            <a:off x="3015632" y="3092293"/>
            <a:ext cx="2893060" cy="1526893"/>
          </a:xfrm>
          <a:solidFill>
            <a:schemeClr val="accent1"/>
          </a:solidFill>
          <a:ln>
            <a:solidFill>
              <a:srgbClr val="CC3300">
                <a:alpha val="100000"/>
              </a:srgbClr>
            </a:solidFill>
            <a:miter lim="800000"/>
          </a:ln>
        </p:spPr>
        <p:txBody>
          <a:bodyPr vert="horz" wrap="square" lIns="96435" tIns="48217" rIns="96435" bIns="48217" anchor="ctr">
            <a:normAutofit lnSpcReduction="20000"/>
          </a:bodyPr>
          <a:p>
            <a:pPr eaLnBrk="1" fontAlgn="b" hangingPunct="1">
              <a:lnSpc>
                <a:spcPct val="150000"/>
              </a:lnSpc>
              <a:buNone/>
            </a:pPr>
            <a:r>
              <a:rPr lang="en-US" altLang="zh-CN" sz="2740" b="1" dirty="0">
                <a:solidFill>
                  <a:srgbClr val="0D0D11"/>
                </a:solidFill>
                <a:latin typeface="Times New Roman" panose="02020603050405020304" charset="0"/>
                <a:ea typeface="黑体" panose="02010609060101010101" pitchFamily="49" charset="-122"/>
              </a:rPr>
              <a:t>  </a:t>
            </a:r>
            <a:r>
              <a:rPr lang="en-US" altLang="zh-CN" sz="3375" b="1" dirty="0">
                <a:solidFill>
                  <a:srgbClr val="0D0D11"/>
                </a:solidFill>
                <a:latin typeface="Times New Roman" panose="02020603050405020304" charset="0"/>
                <a:ea typeface="黑体" panose="02010609060101010101" pitchFamily="49" charset="-122"/>
              </a:rPr>
              <a:t>1.</a:t>
            </a:r>
            <a:r>
              <a:rPr lang="zh-CN" altLang="en-US" sz="3375" b="1" dirty="0">
                <a:solidFill>
                  <a:srgbClr val="0D0D11"/>
                </a:solidFill>
                <a:latin typeface="Times New Roman" panose="02020603050405020304" charset="0"/>
                <a:ea typeface="黑体" panose="02010609060101010101" pitchFamily="49" charset="-122"/>
              </a:rPr>
              <a:t>按取得来源不同</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37251" name="Rectangle 3"/>
          <p:cNvSpPr>
            <a:spLocks noGrp="1"/>
          </p:cNvSpPr>
          <p:nvPr>
            <p:ph type="title"/>
          </p:nvPr>
        </p:nvSpPr>
        <p:spPr>
          <a:xfrm>
            <a:off x="2732687" y="803628"/>
            <a:ext cx="5946846" cy="1285804"/>
          </a:xfrm>
        </p:spPr>
        <p:txBody>
          <a:bodyPr vert="horz" wrap="square" lIns="96435" tIns="48217" rIns="96435" bIns="48217" anchor="ctr"/>
          <a:p>
            <a:pPr eaLnBrk="1" hangingPunct="1"/>
            <a:r>
              <a:rPr lang="zh-CN" altLang="en-US" sz="3900" b="1" dirty="0">
                <a:solidFill>
                  <a:srgbClr val="FF0000"/>
                </a:solidFill>
                <a:latin typeface="方正姚体" panose="02010601030101010101" pitchFamily="2" charset="-122"/>
                <a:ea typeface="方正姚体" panose="02010601030101010101" pitchFamily="2" charset="-122"/>
              </a:rPr>
              <a:t>原始凭证的种类</a:t>
            </a:r>
            <a:endParaRPr lang="zh-CN" altLang="en-US" sz="3900" b="1" dirty="0">
              <a:solidFill>
                <a:srgbClr val="FF0000"/>
              </a:solidFill>
              <a:latin typeface="方正姚体" panose="02010601030101010101" pitchFamily="2" charset="-122"/>
              <a:ea typeface="方正姚体" panose="02010601030101010101" pitchFamily="2" charset="-122"/>
            </a:endParaRPr>
          </a:p>
        </p:txBody>
      </p:sp>
      <p:sp>
        <p:nvSpPr>
          <p:cNvPr id="437252" name="Rectangle 4"/>
          <p:cNvSpPr/>
          <p:nvPr/>
        </p:nvSpPr>
        <p:spPr>
          <a:xfrm>
            <a:off x="7715179" y="2491246"/>
            <a:ext cx="3313625" cy="803628"/>
          </a:xfrm>
          <a:prstGeom prst="rect">
            <a:avLst/>
          </a:prstGeom>
          <a:solidFill>
            <a:schemeClr val="accent1"/>
          </a:solidFill>
          <a:ln w="9525" cap="flat" cmpd="sng">
            <a:solidFill>
              <a:srgbClr val="CC3300"/>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自制原始凭证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37253" name="Rectangle 5"/>
          <p:cNvSpPr/>
          <p:nvPr/>
        </p:nvSpPr>
        <p:spPr>
          <a:xfrm>
            <a:off x="7715179" y="4419953"/>
            <a:ext cx="3705394" cy="883991"/>
          </a:xfrm>
          <a:prstGeom prst="rect">
            <a:avLst/>
          </a:prstGeom>
          <a:solidFill>
            <a:schemeClr val="accent1"/>
          </a:solidFill>
          <a:ln w="9525" cap="flat" cmpd="sng">
            <a:solidFill>
              <a:srgbClr val="CC3300"/>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外来原始凭证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37254" name="Line 6"/>
          <p:cNvSpPr/>
          <p:nvPr/>
        </p:nvSpPr>
        <p:spPr>
          <a:xfrm>
            <a:off x="5947198" y="3937776"/>
            <a:ext cx="803628" cy="0"/>
          </a:xfrm>
          <a:prstGeom prst="line">
            <a:avLst/>
          </a:prstGeom>
          <a:ln w="57150" cap="flat" cmpd="sng">
            <a:solidFill>
              <a:schemeClr val="tx2"/>
            </a:solidFill>
            <a:prstDash val="solid"/>
            <a:headEnd type="none" w="med" len="med"/>
            <a:tailEnd type="none" w="med" len="med"/>
          </a:ln>
        </p:spPr>
      </p:sp>
      <p:sp>
        <p:nvSpPr>
          <p:cNvPr id="437255" name="Line 7"/>
          <p:cNvSpPr/>
          <p:nvPr/>
        </p:nvSpPr>
        <p:spPr>
          <a:xfrm>
            <a:off x="6750826" y="2893060"/>
            <a:ext cx="0" cy="2009069"/>
          </a:xfrm>
          <a:prstGeom prst="line">
            <a:avLst/>
          </a:prstGeom>
          <a:ln w="57150" cap="flat" cmpd="sng">
            <a:solidFill>
              <a:schemeClr val="tx2"/>
            </a:solidFill>
            <a:prstDash val="solid"/>
            <a:headEnd type="none" w="med" len="med"/>
            <a:tailEnd type="none" w="med" len="med"/>
          </a:ln>
        </p:spPr>
      </p:sp>
      <p:sp>
        <p:nvSpPr>
          <p:cNvPr id="437256" name="Line 8"/>
          <p:cNvSpPr/>
          <p:nvPr/>
        </p:nvSpPr>
        <p:spPr>
          <a:xfrm>
            <a:off x="6750826" y="2893060"/>
            <a:ext cx="964353" cy="0"/>
          </a:xfrm>
          <a:prstGeom prst="line">
            <a:avLst/>
          </a:prstGeom>
          <a:ln w="57150" cap="flat" cmpd="sng">
            <a:solidFill>
              <a:schemeClr val="tx2"/>
            </a:solidFill>
            <a:prstDash val="solid"/>
            <a:headEnd type="none" w="med" len="med"/>
            <a:tailEnd type="none" w="med" len="med"/>
          </a:ln>
        </p:spPr>
      </p:sp>
      <p:sp>
        <p:nvSpPr>
          <p:cNvPr id="437257" name="Line 9"/>
          <p:cNvSpPr/>
          <p:nvPr/>
        </p:nvSpPr>
        <p:spPr>
          <a:xfrm>
            <a:off x="6750826" y="4902129"/>
            <a:ext cx="964353" cy="0"/>
          </a:xfrm>
          <a:prstGeom prst="line">
            <a:avLst/>
          </a:prstGeom>
          <a:ln w="57150" cap="flat" cmpd="sng">
            <a:solidFill>
              <a:schemeClr val="tx2"/>
            </a:solidFill>
            <a:prstDash val="solid"/>
            <a:headEnd type="none" w="med" len="med"/>
            <a:tailEnd type="non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7251"/>
                                        </p:tgtEl>
                                        <p:attrNameLst>
                                          <p:attrName>style.visibility</p:attrName>
                                        </p:attrNameLst>
                                      </p:cBhvr>
                                      <p:to>
                                        <p:strVal val="visible"/>
                                      </p:to>
                                    </p:set>
                                    <p:animEffect transition="in" filter="blinds(horizontal)">
                                      <p:cBhvr>
                                        <p:cTn id="7" dur="500"/>
                                        <p:tgtEl>
                                          <p:spTgt spid="437251"/>
                                        </p:tgtEl>
                                      </p:cBhvr>
                                    </p:animEffect>
                                  </p:childTnLst>
                                </p:cTn>
                              </p:par>
                            </p:childTnLst>
                          </p:cTn>
                        </p:par>
                        <p:par>
                          <p:cTn id="8" fill="hold">
                            <p:stCondLst>
                              <p:cond delay="500"/>
                            </p:stCondLst>
                            <p:childTnLst>
                              <p:par>
                                <p:cTn id="9" presetID="9" presetClass="entr" presetSubtype="0" fill="hold" grpId="0" nodeType="afterEffect">
                                  <p:stCondLst>
                                    <p:cond delay="2000"/>
                                  </p:stCondLst>
                                  <p:childTnLst>
                                    <p:set>
                                      <p:cBhvr>
                                        <p:cTn id="10" dur="1" fill="hold">
                                          <p:stCondLst>
                                            <p:cond delay="0"/>
                                          </p:stCondLst>
                                        </p:cTn>
                                        <p:tgtEl>
                                          <p:spTgt spid="437250"/>
                                        </p:tgtEl>
                                        <p:attrNameLst>
                                          <p:attrName>style.visibility</p:attrName>
                                        </p:attrNameLst>
                                      </p:cBhvr>
                                      <p:to>
                                        <p:strVal val="visible"/>
                                      </p:to>
                                    </p:set>
                                    <p:animEffect transition="in" filter="dissolve">
                                      <p:cBhvr>
                                        <p:cTn id="11" dur="500"/>
                                        <p:tgtEl>
                                          <p:spTgt spid="437250"/>
                                        </p:tgtEl>
                                      </p:cBhvr>
                                    </p:animEffect>
                                  </p:childTnLst>
                                </p:cTn>
                              </p:par>
                            </p:childTnLst>
                          </p:cTn>
                        </p:par>
                        <p:par>
                          <p:cTn id="12" fill="hold">
                            <p:stCondLst>
                              <p:cond delay="3000"/>
                            </p:stCondLst>
                            <p:childTnLst>
                              <p:par>
                                <p:cTn id="13" presetID="2" presetClass="entr" presetSubtype="8" fill="hold" nodeType="afterEffect">
                                  <p:stCondLst>
                                    <p:cond delay="0"/>
                                  </p:stCondLst>
                                  <p:childTnLst>
                                    <p:set>
                                      <p:cBhvr>
                                        <p:cTn id="14" dur="1" fill="hold">
                                          <p:stCondLst>
                                            <p:cond delay="0"/>
                                          </p:stCondLst>
                                        </p:cTn>
                                        <p:tgtEl>
                                          <p:spTgt spid="437254"/>
                                        </p:tgtEl>
                                        <p:attrNameLst>
                                          <p:attrName>style.visibility</p:attrName>
                                        </p:attrNameLst>
                                      </p:cBhvr>
                                      <p:to>
                                        <p:strVal val="visible"/>
                                      </p:to>
                                    </p:set>
                                    <p:anim calcmode="lin" valueType="num">
                                      <p:cBhvr>
                                        <p:cTn id="15" dur="500" fill="hold"/>
                                        <p:tgtEl>
                                          <p:spTgt spid="437254"/>
                                        </p:tgtEl>
                                        <p:attrNameLst>
                                          <p:attrName>ppt_x</p:attrName>
                                        </p:attrNameLst>
                                      </p:cBhvr>
                                      <p:tavLst>
                                        <p:tav tm="0">
                                          <p:val>
                                            <p:strVal val="0-#ppt_w/2"/>
                                          </p:val>
                                        </p:tav>
                                        <p:tav tm="100000">
                                          <p:val>
                                            <p:strVal val="#ppt_x"/>
                                          </p:val>
                                        </p:tav>
                                      </p:tavLst>
                                    </p:anim>
                                    <p:anim calcmode="lin" valueType="num">
                                      <p:cBhvr>
                                        <p:cTn id="16" dur="500" fill="hold"/>
                                        <p:tgtEl>
                                          <p:spTgt spid="43725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 name="whoosh.wav"/>
                                        </p:tgtEl>
                                      </p:cMediaNode>
                                    </p:audio>
                                  </p:subTnLst>
                                </p:cTn>
                              </p:par>
                            </p:childTnLst>
                          </p:cTn>
                        </p:par>
                        <p:par>
                          <p:cTn id="17" fill="hold">
                            <p:stCondLst>
                              <p:cond delay="3500"/>
                            </p:stCondLst>
                            <p:childTnLst>
                              <p:par>
                                <p:cTn id="18" presetID="2" presetClass="entr" presetSubtype="8" fill="hold" nodeType="afterEffect">
                                  <p:stCondLst>
                                    <p:cond delay="0"/>
                                  </p:stCondLst>
                                  <p:childTnLst>
                                    <p:set>
                                      <p:cBhvr>
                                        <p:cTn id="19" dur="1" fill="hold">
                                          <p:stCondLst>
                                            <p:cond delay="0"/>
                                          </p:stCondLst>
                                        </p:cTn>
                                        <p:tgtEl>
                                          <p:spTgt spid="437255"/>
                                        </p:tgtEl>
                                        <p:attrNameLst>
                                          <p:attrName>style.visibility</p:attrName>
                                        </p:attrNameLst>
                                      </p:cBhvr>
                                      <p:to>
                                        <p:strVal val="visible"/>
                                      </p:to>
                                    </p:set>
                                    <p:anim calcmode="lin" valueType="num">
                                      <p:cBhvr>
                                        <p:cTn id="20" dur="500" fill="hold"/>
                                        <p:tgtEl>
                                          <p:spTgt spid="437255"/>
                                        </p:tgtEl>
                                        <p:attrNameLst>
                                          <p:attrName>ppt_x</p:attrName>
                                        </p:attrNameLst>
                                      </p:cBhvr>
                                      <p:tavLst>
                                        <p:tav tm="0">
                                          <p:val>
                                            <p:strVal val="0-#ppt_w/2"/>
                                          </p:val>
                                        </p:tav>
                                        <p:tav tm="100000">
                                          <p:val>
                                            <p:strVal val="#ppt_x"/>
                                          </p:val>
                                        </p:tav>
                                      </p:tavLst>
                                    </p:anim>
                                    <p:anim calcmode="lin" valueType="num">
                                      <p:cBhvr>
                                        <p:cTn id="21" dur="500" fill="hold"/>
                                        <p:tgtEl>
                                          <p:spTgt spid="4372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1" name="whoosh.wav"/>
                                        </p:tgtEl>
                                      </p:cMediaNode>
                                    </p:audio>
                                  </p:subTnLst>
                                </p:cTn>
                              </p:par>
                            </p:childTnLst>
                          </p:cTn>
                        </p:par>
                        <p:par>
                          <p:cTn id="22" fill="hold">
                            <p:stCondLst>
                              <p:cond delay="4000"/>
                            </p:stCondLst>
                            <p:childTnLst>
                              <p:par>
                                <p:cTn id="23" presetID="2" presetClass="entr" presetSubtype="8" fill="hold" nodeType="afterEffect">
                                  <p:stCondLst>
                                    <p:cond delay="0"/>
                                  </p:stCondLst>
                                  <p:childTnLst>
                                    <p:set>
                                      <p:cBhvr>
                                        <p:cTn id="24" dur="1" fill="hold">
                                          <p:stCondLst>
                                            <p:cond delay="0"/>
                                          </p:stCondLst>
                                        </p:cTn>
                                        <p:tgtEl>
                                          <p:spTgt spid="437256"/>
                                        </p:tgtEl>
                                        <p:attrNameLst>
                                          <p:attrName>style.visibility</p:attrName>
                                        </p:attrNameLst>
                                      </p:cBhvr>
                                      <p:to>
                                        <p:strVal val="visible"/>
                                      </p:to>
                                    </p:set>
                                    <p:anim calcmode="lin" valueType="num">
                                      <p:cBhvr>
                                        <p:cTn id="25" dur="500" fill="hold"/>
                                        <p:tgtEl>
                                          <p:spTgt spid="437256"/>
                                        </p:tgtEl>
                                        <p:attrNameLst>
                                          <p:attrName>ppt_x</p:attrName>
                                        </p:attrNameLst>
                                      </p:cBhvr>
                                      <p:tavLst>
                                        <p:tav tm="0">
                                          <p:val>
                                            <p:strVal val="0-#ppt_w/2"/>
                                          </p:val>
                                        </p:tav>
                                        <p:tav tm="100000">
                                          <p:val>
                                            <p:strVal val="#ppt_x"/>
                                          </p:val>
                                        </p:tav>
                                      </p:tavLst>
                                    </p:anim>
                                    <p:anim calcmode="lin" valueType="num">
                                      <p:cBhvr>
                                        <p:cTn id="26" dur="500" fill="hold"/>
                                        <p:tgtEl>
                                          <p:spTgt spid="4372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par>
                          <p:cTn id="27" fill="hold">
                            <p:stCondLst>
                              <p:cond delay="4500"/>
                            </p:stCondLst>
                            <p:childTnLst>
                              <p:par>
                                <p:cTn id="28" presetID="9" presetClass="entr" presetSubtype="0" fill="hold" grpId="0" nodeType="afterEffect">
                                  <p:stCondLst>
                                    <p:cond delay="2000"/>
                                  </p:stCondLst>
                                  <p:childTnLst>
                                    <p:set>
                                      <p:cBhvr>
                                        <p:cTn id="29" dur="1" fill="hold">
                                          <p:stCondLst>
                                            <p:cond delay="0"/>
                                          </p:stCondLst>
                                        </p:cTn>
                                        <p:tgtEl>
                                          <p:spTgt spid="437252"/>
                                        </p:tgtEl>
                                        <p:attrNameLst>
                                          <p:attrName>style.visibility</p:attrName>
                                        </p:attrNameLst>
                                      </p:cBhvr>
                                      <p:to>
                                        <p:strVal val="visible"/>
                                      </p:to>
                                    </p:set>
                                    <p:animEffect transition="in" filter="dissolve">
                                      <p:cBhvr>
                                        <p:cTn id="30" dur="500"/>
                                        <p:tgtEl>
                                          <p:spTgt spid="437252"/>
                                        </p:tgtEl>
                                      </p:cBhvr>
                                    </p:animEffect>
                                  </p:childTnLst>
                                </p:cTn>
                              </p:par>
                            </p:childTnLst>
                          </p:cTn>
                        </p:par>
                        <p:par>
                          <p:cTn id="31" fill="hold">
                            <p:stCondLst>
                              <p:cond delay="7000"/>
                            </p:stCondLst>
                            <p:childTnLst>
                              <p:par>
                                <p:cTn id="32" presetID="2" presetClass="entr" presetSubtype="8" fill="hold" nodeType="afterEffect">
                                  <p:stCondLst>
                                    <p:cond delay="3000"/>
                                  </p:stCondLst>
                                  <p:childTnLst>
                                    <p:set>
                                      <p:cBhvr>
                                        <p:cTn id="33" dur="1" fill="hold">
                                          <p:stCondLst>
                                            <p:cond delay="0"/>
                                          </p:stCondLst>
                                        </p:cTn>
                                        <p:tgtEl>
                                          <p:spTgt spid="437257"/>
                                        </p:tgtEl>
                                        <p:attrNameLst>
                                          <p:attrName>style.visibility</p:attrName>
                                        </p:attrNameLst>
                                      </p:cBhvr>
                                      <p:to>
                                        <p:strVal val="visible"/>
                                      </p:to>
                                    </p:set>
                                    <p:anim calcmode="lin" valueType="num">
                                      <p:cBhvr>
                                        <p:cTn id="34" dur="500" fill="hold"/>
                                        <p:tgtEl>
                                          <p:spTgt spid="437257"/>
                                        </p:tgtEl>
                                        <p:attrNameLst>
                                          <p:attrName>ppt_x</p:attrName>
                                        </p:attrNameLst>
                                      </p:cBhvr>
                                      <p:tavLst>
                                        <p:tav tm="0">
                                          <p:val>
                                            <p:strVal val="0-#ppt_w/2"/>
                                          </p:val>
                                        </p:tav>
                                        <p:tav tm="100000">
                                          <p:val>
                                            <p:strVal val="#ppt_x"/>
                                          </p:val>
                                        </p:tav>
                                      </p:tavLst>
                                    </p:anim>
                                    <p:anim calcmode="lin" valueType="num">
                                      <p:cBhvr>
                                        <p:cTn id="35" dur="500" fill="hold"/>
                                        <p:tgtEl>
                                          <p:spTgt spid="4372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1" name="whoosh.wav"/>
                                        </p:tgtEl>
                                      </p:cMediaNode>
                                    </p:audio>
                                  </p:subTnLst>
                                </p:cTn>
                              </p:par>
                            </p:childTnLst>
                          </p:cTn>
                        </p:par>
                        <p:par>
                          <p:cTn id="36" fill="hold">
                            <p:stCondLst>
                              <p:cond delay="10500"/>
                            </p:stCondLst>
                            <p:childTnLst>
                              <p:par>
                                <p:cTn id="37" presetID="9" presetClass="entr" presetSubtype="0" fill="hold" grpId="0" nodeType="afterEffect">
                                  <p:stCondLst>
                                    <p:cond delay="0"/>
                                  </p:stCondLst>
                                  <p:childTnLst>
                                    <p:set>
                                      <p:cBhvr>
                                        <p:cTn id="38" dur="1" fill="hold">
                                          <p:stCondLst>
                                            <p:cond delay="0"/>
                                          </p:stCondLst>
                                        </p:cTn>
                                        <p:tgtEl>
                                          <p:spTgt spid="437253"/>
                                        </p:tgtEl>
                                        <p:attrNameLst>
                                          <p:attrName>style.visibility</p:attrName>
                                        </p:attrNameLst>
                                      </p:cBhvr>
                                      <p:to>
                                        <p:strVal val="visible"/>
                                      </p:to>
                                    </p:set>
                                    <p:animEffect transition="in" filter="dissolve">
                                      <p:cBhvr>
                                        <p:cTn id="39" dur="500"/>
                                        <p:tgtEl>
                                          <p:spTgt spid="437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50" grpId="0" bldLvl="0" animBg="1"/>
      <p:bldP spid="437251" grpId="0"/>
      <p:bldP spid="437252" grpId="0" bldLvl="0" animBg="1"/>
      <p:bldP spid="43725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9298" name="Rectangle 2"/>
          <p:cNvSpPr>
            <a:spLocks noGrp="1"/>
          </p:cNvSpPr>
          <p:nvPr>
            <p:ph idx="1"/>
          </p:nvPr>
        </p:nvSpPr>
        <p:spPr>
          <a:xfrm>
            <a:off x="2170148" y="2089432"/>
            <a:ext cx="8197003" cy="4098502"/>
          </a:xfrm>
        </p:spPr>
        <p:txBody>
          <a:bodyPr vert="horz" wrap="square" lIns="96435" tIns="48217" rIns="96435" bIns="48217" anchor="t"/>
          <a:p>
            <a:pPr algn="just" eaLnBrk="1" hangingPunct="1">
              <a:lnSpc>
                <a:spcPct val="150000"/>
              </a:lnSpc>
              <a:buNone/>
            </a:pPr>
            <a:r>
              <a:rPr lang="en-US" altLang="zh-CN" sz="3795" b="1" dirty="0">
                <a:solidFill>
                  <a:schemeClr val="tx2"/>
                </a:solidFill>
                <a:latin typeface="华文楷体" panose="02010600040101010101" pitchFamily="2" charset="-122"/>
                <a:ea typeface="华文楷体" panose="02010600040101010101" pitchFamily="2" charset="-122"/>
              </a:rPr>
              <a:t>        </a:t>
            </a:r>
            <a:r>
              <a:rPr lang="zh-CN" altLang="en-US" sz="3795" b="1" dirty="0">
                <a:solidFill>
                  <a:schemeClr val="tx2"/>
                </a:solidFill>
                <a:latin typeface="宋体" panose="02010600030101010101" pitchFamily="2" charset="-122"/>
              </a:rPr>
              <a:t>自制原始凭证是由本单位经办业务的人员，在执行和完成某项经济业务时填制的凭证，如领料单、差旅费报销单等。</a:t>
            </a:r>
            <a:endParaRPr lang="zh-CN" altLang="en-US" sz="4325" b="1" dirty="0">
              <a:solidFill>
                <a:schemeClr val="tx2"/>
              </a:solidFill>
              <a:latin typeface="宋体" panose="02010600030101010101" pitchFamily="2" charset="-122"/>
            </a:endParaRPr>
          </a:p>
        </p:txBody>
      </p:sp>
      <p:sp>
        <p:nvSpPr>
          <p:cNvPr id="439299" name="Rectangle 3"/>
          <p:cNvSpPr>
            <a:spLocks noGrp="1"/>
          </p:cNvSpPr>
          <p:nvPr>
            <p:ph type="title"/>
          </p:nvPr>
        </p:nvSpPr>
        <p:spPr>
          <a:xfrm>
            <a:off x="2732687" y="1125079"/>
            <a:ext cx="4982492" cy="1044716"/>
          </a:xfrm>
        </p:spPr>
        <p:txBody>
          <a:bodyPr vert="horz" wrap="square" lIns="96435" tIns="48217" rIns="96435" bIns="48217" anchor="ctr"/>
          <a:p>
            <a:pPr eaLnBrk="1" hangingPunct="1">
              <a:lnSpc>
                <a:spcPct val="80000"/>
              </a:lnSpc>
            </a:pPr>
            <a:r>
              <a:rPr lang="en-US" altLang="zh-CN" sz="5275" b="1" dirty="0">
                <a:solidFill>
                  <a:srgbClr val="FF0000"/>
                </a:solidFill>
                <a:latin typeface="Times New Roman" panose="02020603050405020304" charset="0"/>
                <a:ea typeface="楷体_GB2312" pitchFamily="49" charset="-122"/>
              </a:rPr>
              <a:t>1.</a:t>
            </a:r>
            <a:r>
              <a:rPr lang="zh-CN" altLang="en-US" sz="5275" b="1" dirty="0">
                <a:solidFill>
                  <a:srgbClr val="FF0000"/>
                </a:solidFill>
                <a:latin typeface="Times New Roman" panose="02020603050405020304" charset="0"/>
                <a:ea typeface="楷体_GB2312" pitchFamily="49" charset="-122"/>
              </a:rPr>
              <a:t>自制原始凭证</a:t>
            </a:r>
            <a:endParaRPr lang="zh-CN" altLang="en-US" sz="5275" b="1" dirty="0">
              <a:solidFill>
                <a:srgbClr val="FF0000"/>
              </a:solidFill>
              <a:latin typeface="隶书" panose="02010509060101010101" pitchFamily="49" charset="-122"/>
              <a:ea typeface="楷体_GB2312"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9299"/>
                                        </p:tgtEl>
                                        <p:attrNameLst>
                                          <p:attrName>style.visibility</p:attrName>
                                        </p:attrNameLst>
                                      </p:cBhvr>
                                      <p:to>
                                        <p:strVal val="visible"/>
                                      </p:to>
                                    </p:set>
                                    <p:animEffect transition="in" filter="blinds(horizontal)">
                                      <p:cBhvr>
                                        <p:cTn id="7" dur="500"/>
                                        <p:tgtEl>
                                          <p:spTgt spid="43929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39298"/>
                                        </p:tgtEl>
                                        <p:attrNameLst>
                                          <p:attrName>style.visibility</p:attrName>
                                        </p:attrNameLst>
                                      </p:cBhvr>
                                      <p:to>
                                        <p:strVal val="visible"/>
                                      </p:to>
                                    </p:set>
                                    <p:animEffect transition="in" filter="blinds(horizontal)">
                                      <p:cBhvr>
                                        <p:cTn id="11" dur="500"/>
                                        <p:tgtEl>
                                          <p:spTgt spid="439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298" grpId="0"/>
      <p:bldP spid="4392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8442" name="Line 10"/>
          <p:cNvSpPr/>
          <p:nvPr/>
        </p:nvSpPr>
        <p:spPr>
          <a:xfrm flipH="1" flipV="1">
            <a:off x="6447457" y="2641257"/>
            <a:ext cx="0" cy="562539"/>
          </a:xfrm>
          <a:prstGeom prst="line">
            <a:avLst/>
          </a:prstGeom>
          <a:ln w="28575" cap="flat" cmpd="sng">
            <a:solidFill>
              <a:schemeClr val="tx1"/>
            </a:solidFill>
            <a:prstDash val="solid"/>
            <a:miter/>
            <a:headEnd type="none" w="med" len="med"/>
            <a:tailEnd type="none" w="med" len="med"/>
          </a:ln>
        </p:spPr>
      </p:sp>
      <p:sp>
        <p:nvSpPr>
          <p:cNvPr id="1298434" name="Rectangle 2"/>
          <p:cNvSpPr>
            <a:spLocks noGrp="1"/>
          </p:cNvSpPr>
          <p:nvPr>
            <p:ph idx="1"/>
          </p:nvPr>
        </p:nvSpPr>
        <p:spPr>
          <a:xfrm>
            <a:off x="2975785" y="1663510"/>
            <a:ext cx="6263609" cy="964353"/>
          </a:xfrm>
          <a:solidFill>
            <a:schemeClr val="accent3"/>
          </a:solidFill>
          <a:ln>
            <a:solidFill>
              <a:srgbClr val="9966FF">
                <a:alpha val="100000"/>
              </a:srgbClr>
            </a:solidFill>
            <a:miter lim="800000"/>
          </a:ln>
        </p:spPr>
        <p:txBody>
          <a:bodyPr vert="horz" wrap="square" lIns="96435" tIns="48217" rIns="96435" bIns="48217" anchor="t">
            <a:noAutofit/>
          </a:bodyPr>
          <a:p>
            <a:pPr algn="ctr" eaLnBrk="1" hangingPunct="1">
              <a:lnSpc>
                <a:spcPct val="140000"/>
              </a:lnSpc>
              <a:buNone/>
            </a:pPr>
            <a:r>
              <a:rPr lang="en-US" altLang="zh-CN" sz="3375" b="1" dirty="0">
                <a:solidFill>
                  <a:schemeClr val="folHlink"/>
                </a:solidFill>
                <a:latin typeface="宋体" panose="02010600030101010101" pitchFamily="2" charset="-122"/>
              </a:rPr>
              <a:t>2.</a:t>
            </a:r>
            <a:r>
              <a:rPr lang="zh-CN" altLang="en-US" sz="3375" b="1" dirty="0">
                <a:solidFill>
                  <a:schemeClr val="folHlink"/>
                </a:solidFill>
                <a:latin typeface="宋体" panose="02010600030101010101" pitchFamily="2" charset="-122"/>
              </a:rPr>
              <a:t>按填制手续和内容分类</a:t>
            </a:r>
            <a:endParaRPr lang="zh-CN" altLang="en-US" sz="3375" b="1" dirty="0">
              <a:solidFill>
                <a:schemeClr val="folHlink"/>
              </a:solidFill>
              <a:latin typeface="宋体" panose="02010600030101010101" pitchFamily="2" charset="-122"/>
            </a:endParaRPr>
          </a:p>
        </p:txBody>
      </p:sp>
      <p:sp>
        <p:nvSpPr>
          <p:cNvPr id="1298437" name="Rectangle 5"/>
          <p:cNvSpPr/>
          <p:nvPr/>
        </p:nvSpPr>
        <p:spPr>
          <a:xfrm>
            <a:off x="4950700" y="3446258"/>
            <a:ext cx="642902" cy="2171065"/>
          </a:xfrm>
          <a:prstGeom prst="rect">
            <a:avLst/>
          </a:prstGeom>
          <a:solidFill>
            <a:schemeClr val="accent5"/>
          </a:solidFill>
          <a:ln w="9525" cap="flat" cmpd="sng">
            <a:solidFill>
              <a:srgbClr val="9966FF"/>
            </a:solidFill>
            <a:prstDash val="solid"/>
            <a:miter/>
            <a:headEnd type="none" w="med" len="med"/>
            <a:tailEnd type="none" w="med" len="med"/>
          </a:ln>
        </p:spPr>
        <p:txBody>
          <a:bodyPr anchor="ctr">
            <a:spAutoFit/>
          </a:bodyPr>
          <a:p>
            <a:r>
              <a:rPr lang="zh-CN" altLang="en-US" sz="3375" b="1" dirty="0">
                <a:latin typeface="华文楷体" panose="02010600040101010101" pitchFamily="2" charset="-122"/>
                <a:ea typeface="华文楷体" panose="02010600040101010101" pitchFamily="2" charset="-122"/>
              </a:rPr>
              <a:t>一次凭证</a:t>
            </a:r>
            <a:endParaRPr lang="zh-CN" altLang="en-US" sz="3375" b="1" dirty="0">
              <a:latin typeface="华文楷体" panose="02010600040101010101" pitchFamily="2" charset="-122"/>
              <a:ea typeface="华文楷体" panose="02010600040101010101" pitchFamily="2" charset="-122"/>
            </a:endParaRPr>
          </a:p>
        </p:txBody>
      </p:sp>
      <p:sp>
        <p:nvSpPr>
          <p:cNvPr id="1298440" name="Rectangle 8"/>
          <p:cNvSpPr/>
          <p:nvPr/>
        </p:nvSpPr>
        <p:spPr>
          <a:xfrm>
            <a:off x="6045643" y="3446258"/>
            <a:ext cx="642902" cy="2171065"/>
          </a:xfrm>
          <a:prstGeom prst="rect">
            <a:avLst/>
          </a:prstGeom>
          <a:solidFill>
            <a:schemeClr val="accent5"/>
          </a:solidFill>
          <a:ln w="9525" cap="flat" cmpd="sng">
            <a:solidFill>
              <a:srgbClr val="9966FF"/>
            </a:solidFill>
            <a:prstDash val="solid"/>
            <a:miter/>
            <a:headEnd type="none" w="med" len="med"/>
            <a:tailEnd type="none" w="med" len="med"/>
          </a:ln>
        </p:spPr>
        <p:txBody>
          <a:bodyPr anchor="ctr">
            <a:spAutoFit/>
          </a:bodyPr>
          <a:p>
            <a:r>
              <a:rPr lang="zh-CN" altLang="en-US" sz="3375" b="1" dirty="0">
                <a:latin typeface="华文楷体" panose="02010600040101010101" pitchFamily="2" charset="-122"/>
                <a:ea typeface="华文楷体" panose="02010600040101010101" pitchFamily="2" charset="-122"/>
              </a:rPr>
              <a:t>累计凭证</a:t>
            </a:r>
            <a:endParaRPr lang="zh-CN" altLang="en-US" sz="3375" b="1" dirty="0">
              <a:latin typeface="华文楷体" panose="02010600040101010101" pitchFamily="2" charset="-122"/>
              <a:ea typeface="华文楷体" panose="02010600040101010101" pitchFamily="2" charset="-122"/>
            </a:endParaRPr>
          </a:p>
        </p:txBody>
      </p:sp>
      <p:sp>
        <p:nvSpPr>
          <p:cNvPr id="1298441" name="Rectangle 9"/>
          <p:cNvSpPr/>
          <p:nvPr/>
        </p:nvSpPr>
        <p:spPr>
          <a:xfrm>
            <a:off x="7226976" y="3446258"/>
            <a:ext cx="642902" cy="2171065"/>
          </a:xfrm>
          <a:prstGeom prst="rect">
            <a:avLst/>
          </a:prstGeom>
          <a:solidFill>
            <a:schemeClr val="accent5"/>
          </a:solidFill>
          <a:ln w="9525" cap="flat" cmpd="sng">
            <a:solidFill>
              <a:srgbClr val="9966FF"/>
            </a:solidFill>
            <a:prstDash val="solid"/>
            <a:miter/>
            <a:headEnd type="none" w="med" len="med"/>
            <a:tailEnd type="none" w="med" len="med"/>
          </a:ln>
        </p:spPr>
        <p:txBody>
          <a:bodyPr anchor="ctr">
            <a:spAutoFit/>
          </a:bodyPr>
          <a:p>
            <a:r>
              <a:rPr lang="zh-CN" altLang="en-US" sz="3375" b="1" dirty="0">
                <a:latin typeface="华文楷体" panose="02010600040101010101" pitchFamily="2" charset="-122"/>
                <a:ea typeface="华文楷体" panose="02010600040101010101" pitchFamily="2" charset="-122"/>
              </a:rPr>
              <a:t>汇总凭证</a:t>
            </a:r>
            <a:endParaRPr lang="zh-CN" altLang="en-US" sz="3375" b="1" dirty="0">
              <a:latin typeface="华文楷体" panose="02010600040101010101" pitchFamily="2" charset="-122"/>
              <a:ea typeface="华文楷体" panose="02010600040101010101" pitchFamily="2" charset="-122"/>
            </a:endParaRPr>
          </a:p>
        </p:txBody>
      </p:sp>
      <p:sp>
        <p:nvSpPr>
          <p:cNvPr id="1298443" name="Line 11"/>
          <p:cNvSpPr/>
          <p:nvPr/>
        </p:nvSpPr>
        <p:spPr>
          <a:xfrm>
            <a:off x="5242015" y="3043071"/>
            <a:ext cx="2250158" cy="0"/>
          </a:xfrm>
          <a:prstGeom prst="line">
            <a:avLst/>
          </a:prstGeom>
          <a:ln w="28575" cap="flat" cmpd="sng">
            <a:solidFill>
              <a:schemeClr val="tx1"/>
            </a:solidFill>
            <a:prstDash val="solid"/>
            <a:miter/>
            <a:headEnd type="none" w="med" len="med"/>
            <a:tailEnd type="none" w="med" len="med"/>
          </a:ln>
        </p:spPr>
      </p:sp>
      <p:sp>
        <p:nvSpPr>
          <p:cNvPr id="1298444" name="Line 12"/>
          <p:cNvSpPr/>
          <p:nvPr/>
        </p:nvSpPr>
        <p:spPr>
          <a:xfrm>
            <a:off x="5242015" y="3043071"/>
            <a:ext cx="0" cy="401814"/>
          </a:xfrm>
          <a:prstGeom prst="line">
            <a:avLst/>
          </a:prstGeom>
          <a:ln w="28575" cap="flat" cmpd="sng">
            <a:solidFill>
              <a:schemeClr val="tx1"/>
            </a:solidFill>
            <a:prstDash val="solid"/>
            <a:miter/>
            <a:headEnd type="none" w="med" len="med"/>
            <a:tailEnd type="triangle" w="med" len="med"/>
          </a:ln>
        </p:spPr>
      </p:sp>
      <p:sp>
        <p:nvSpPr>
          <p:cNvPr id="1298445" name="Line 13"/>
          <p:cNvSpPr/>
          <p:nvPr/>
        </p:nvSpPr>
        <p:spPr>
          <a:xfrm>
            <a:off x="6447457" y="3043071"/>
            <a:ext cx="0" cy="401814"/>
          </a:xfrm>
          <a:prstGeom prst="line">
            <a:avLst/>
          </a:prstGeom>
          <a:ln w="28575" cap="flat" cmpd="sng">
            <a:solidFill>
              <a:schemeClr val="tx1"/>
            </a:solidFill>
            <a:prstDash val="solid"/>
            <a:miter/>
            <a:headEnd type="none" w="med" len="med"/>
            <a:tailEnd type="triangle" w="med" len="med"/>
          </a:ln>
        </p:spPr>
      </p:sp>
      <p:sp>
        <p:nvSpPr>
          <p:cNvPr id="1298446" name="Line 14"/>
          <p:cNvSpPr/>
          <p:nvPr/>
        </p:nvSpPr>
        <p:spPr>
          <a:xfrm>
            <a:off x="7492173" y="3043071"/>
            <a:ext cx="0" cy="401814"/>
          </a:xfrm>
          <a:prstGeom prst="line">
            <a:avLst/>
          </a:prstGeom>
          <a:ln w="28575" cap="flat" cmpd="sng">
            <a:solidFill>
              <a:schemeClr val="tx1"/>
            </a:solidFill>
            <a:prstDash val="solid"/>
            <a:miter/>
            <a:headEnd type="none" w="med" len="med"/>
            <a:tailEnd type="triangl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98434"/>
                                        </p:tgtEl>
                                        <p:attrNameLst>
                                          <p:attrName>style.visibility</p:attrName>
                                        </p:attrNameLst>
                                      </p:cBhvr>
                                      <p:to>
                                        <p:strVal val="visible"/>
                                      </p:to>
                                    </p:set>
                                    <p:anim calcmode="lin" valueType="num">
                                      <p:cBhvr>
                                        <p:cTn id="7" dur="500" fill="hold"/>
                                        <p:tgtEl>
                                          <p:spTgt spid="1298434"/>
                                        </p:tgtEl>
                                        <p:attrNameLst>
                                          <p:attrName>ppt_x</p:attrName>
                                        </p:attrNameLst>
                                      </p:cBhvr>
                                      <p:tavLst>
                                        <p:tav tm="0">
                                          <p:val>
                                            <p:strVal val="1+#ppt_w/2"/>
                                          </p:val>
                                        </p:tav>
                                        <p:tav tm="100000">
                                          <p:val>
                                            <p:strVal val="#ppt_x"/>
                                          </p:val>
                                        </p:tav>
                                      </p:tavLst>
                                    </p:anim>
                                    <p:anim calcmode="lin" valueType="num">
                                      <p:cBhvr>
                                        <p:cTn id="8" dur="500" fill="hold"/>
                                        <p:tgtEl>
                                          <p:spTgt spid="12984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98434">
                                            <p:txEl>
                                              <p:charRg st="0" end="7"/>
                                            </p:txEl>
                                          </p:spTgt>
                                        </p:tgtEl>
                                        <p:attrNameLst>
                                          <p:attrName>style.visibility</p:attrName>
                                        </p:attrNameLst>
                                      </p:cBhvr>
                                      <p:to>
                                        <p:strVal val="visible"/>
                                      </p:to>
                                    </p:set>
                                    <p:anim calcmode="lin" valueType="num">
                                      <p:cBhvr>
                                        <p:cTn id="12" dur="500" fill="hold"/>
                                        <p:tgtEl>
                                          <p:spTgt spid="1298434">
                                            <p:txEl>
                                              <p:charRg st="0" end="7"/>
                                            </p:txEl>
                                          </p:spTgt>
                                        </p:tgtEl>
                                        <p:attrNameLst>
                                          <p:attrName>ppt_x</p:attrName>
                                        </p:attrNameLst>
                                      </p:cBhvr>
                                      <p:tavLst>
                                        <p:tav tm="0">
                                          <p:val>
                                            <p:strVal val="1+#ppt_w/2"/>
                                          </p:val>
                                        </p:tav>
                                        <p:tav tm="100000">
                                          <p:val>
                                            <p:strVal val="#ppt_x"/>
                                          </p:val>
                                        </p:tav>
                                      </p:tavLst>
                                    </p:anim>
                                    <p:anim calcmode="lin" valueType="num">
                                      <p:cBhvr>
                                        <p:cTn id="13" dur="500" fill="hold"/>
                                        <p:tgtEl>
                                          <p:spTgt spid="1298434">
                                            <p:txEl>
                                              <p:charRg st="0" end="7"/>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98442"/>
                                        </p:tgtEl>
                                        <p:attrNameLst>
                                          <p:attrName>style.visibility</p:attrName>
                                        </p:attrNameLst>
                                      </p:cBhvr>
                                      <p:to>
                                        <p:strVal val="visible"/>
                                      </p:to>
                                    </p:set>
                                    <p:anim calcmode="lin" valueType="num">
                                      <p:cBhvr>
                                        <p:cTn id="17" dur="500" fill="hold"/>
                                        <p:tgtEl>
                                          <p:spTgt spid="1298442"/>
                                        </p:tgtEl>
                                        <p:attrNameLst>
                                          <p:attrName>ppt_x</p:attrName>
                                        </p:attrNameLst>
                                      </p:cBhvr>
                                      <p:tavLst>
                                        <p:tav tm="0">
                                          <p:val>
                                            <p:strVal val="0-#ppt_w/2"/>
                                          </p:val>
                                        </p:tav>
                                        <p:tav tm="100000">
                                          <p:val>
                                            <p:strVal val="#ppt_x"/>
                                          </p:val>
                                        </p:tav>
                                      </p:tavLst>
                                    </p:anim>
                                    <p:anim calcmode="lin" valueType="num">
                                      <p:cBhvr>
                                        <p:cTn id="18" dur="500" fill="hold"/>
                                        <p:tgtEl>
                                          <p:spTgt spid="129844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298443"/>
                                        </p:tgtEl>
                                        <p:attrNameLst>
                                          <p:attrName>style.visibility</p:attrName>
                                        </p:attrNameLst>
                                      </p:cBhvr>
                                      <p:to>
                                        <p:strVal val="visible"/>
                                      </p:to>
                                    </p:set>
                                    <p:anim calcmode="lin" valueType="num">
                                      <p:cBhvr>
                                        <p:cTn id="22" dur="500" fill="hold"/>
                                        <p:tgtEl>
                                          <p:spTgt spid="1298443"/>
                                        </p:tgtEl>
                                        <p:attrNameLst>
                                          <p:attrName>ppt_x</p:attrName>
                                        </p:attrNameLst>
                                      </p:cBhvr>
                                      <p:tavLst>
                                        <p:tav tm="0">
                                          <p:val>
                                            <p:strVal val="0-#ppt_w/2"/>
                                          </p:val>
                                        </p:tav>
                                        <p:tav tm="100000">
                                          <p:val>
                                            <p:strVal val="#ppt_x"/>
                                          </p:val>
                                        </p:tav>
                                      </p:tavLst>
                                    </p:anim>
                                    <p:anim calcmode="lin" valueType="num">
                                      <p:cBhvr>
                                        <p:cTn id="23" dur="500" fill="hold"/>
                                        <p:tgtEl>
                                          <p:spTgt spid="129844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98444"/>
                                        </p:tgtEl>
                                        <p:attrNameLst>
                                          <p:attrName>style.visibility</p:attrName>
                                        </p:attrNameLst>
                                      </p:cBhvr>
                                      <p:to>
                                        <p:strVal val="visible"/>
                                      </p:to>
                                    </p:set>
                                    <p:anim calcmode="lin" valueType="num">
                                      <p:cBhvr>
                                        <p:cTn id="27" dur="500" fill="hold"/>
                                        <p:tgtEl>
                                          <p:spTgt spid="1298444"/>
                                        </p:tgtEl>
                                        <p:attrNameLst>
                                          <p:attrName>ppt_x</p:attrName>
                                        </p:attrNameLst>
                                      </p:cBhvr>
                                      <p:tavLst>
                                        <p:tav tm="0">
                                          <p:val>
                                            <p:strVal val="0-#ppt_w/2"/>
                                          </p:val>
                                        </p:tav>
                                        <p:tav tm="100000">
                                          <p:val>
                                            <p:strVal val="#ppt_x"/>
                                          </p:val>
                                        </p:tav>
                                      </p:tavLst>
                                    </p:anim>
                                    <p:anim calcmode="lin" valueType="num">
                                      <p:cBhvr>
                                        <p:cTn id="28" dur="500" fill="hold"/>
                                        <p:tgtEl>
                                          <p:spTgt spid="129844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98437"/>
                                        </p:tgtEl>
                                        <p:attrNameLst>
                                          <p:attrName>style.visibility</p:attrName>
                                        </p:attrNameLst>
                                      </p:cBhvr>
                                      <p:to>
                                        <p:strVal val="visible"/>
                                      </p:to>
                                    </p:set>
                                    <p:anim calcmode="lin" valueType="num">
                                      <p:cBhvr>
                                        <p:cTn id="32" dur="500" fill="hold"/>
                                        <p:tgtEl>
                                          <p:spTgt spid="1298437"/>
                                        </p:tgtEl>
                                        <p:attrNameLst>
                                          <p:attrName>ppt_x</p:attrName>
                                        </p:attrNameLst>
                                      </p:cBhvr>
                                      <p:tavLst>
                                        <p:tav tm="0">
                                          <p:val>
                                            <p:strVal val="0-#ppt_w/2"/>
                                          </p:val>
                                        </p:tav>
                                        <p:tav tm="100000">
                                          <p:val>
                                            <p:strVal val="#ppt_x"/>
                                          </p:val>
                                        </p:tav>
                                      </p:tavLst>
                                    </p:anim>
                                    <p:anim calcmode="lin" valueType="num">
                                      <p:cBhvr>
                                        <p:cTn id="33" dur="500" fill="hold"/>
                                        <p:tgtEl>
                                          <p:spTgt spid="129843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4000"/>
                                  </p:stCondLst>
                                  <p:childTnLst>
                                    <p:set>
                                      <p:cBhvr>
                                        <p:cTn id="36" dur="1" fill="hold">
                                          <p:stCondLst>
                                            <p:cond delay="0"/>
                                          </p:stCondLst>
                                        </p:cTn>
                                        <p:tgtEl>
                                          <p:spTgt spid="1298445"/>
                                        </p:tgtEl>
                                        <p:attrNameLst>
                                          <p:attrName>style.visibility</p:attrName>
                                        </p:attrNameLst>
                                      </p:cBhvr>
                                      <p:to>
                                        <p:strVal val="visible"/>
                                      </p:to>
                                    </p:set>
                                    <p:anim calcmode="lin" valueType="num">
                                      <p:cBhvr>
                                        <p:cTn id="37" dur="500" fill="hold"/>
                                        <p:tgtEl>
                                          <p:spTgt spid="1298445"/>
                                        </p:tgtEl>
                                        <p:attrNameLst>
                                          <p:attrName>ppt_x</p:attrName>
                                        </p:attrNameLst>
                                      </p:cBhvr>
                                      <p:tavLst>
                                        <p:tav tm="0">
                                          <p:val>
                                            <p:strVal val="0-#ppt_w/2"/>
                                          </p:val>
                                        </p:tav>
                                        <p:tav tm="100000">
                                          <p:val>
                                            <p:strVal val="#ppt_x"/>
                                          </p:val>
                                        </p:tav>
                                      </p:tavLst>
                                    </p:anim>
                                    <p:anim calcmode="lin" valueType="num">
                                      <p:cBhvr>
                                        <p:cTn id="38" dur="500" fill="hold"/>
                                        <p:tgtEl>
                                          <p:spTgt spid="1298445"/>
                                        </p:tgtEl>
                                        <p:attrNameLst>
                                          <p:attrName>ppt_y</p:attrName>
                                        </p:attrNameLst>
                                      </p:cBhvr>
                                      <p:tavLst>
                                        <p:tav tm="0">
                                          <p:val>
                                            <p:strVal val="#ppt_y"/>
                                          </p:val>
                                        </p:tav>
                                        <p:tav tm="100000">
                                          <p:val>
                                            <p:strVal val="#ppt_y"/>
                                          </p:val>
                                        </p:tav>
                                      </p:tavLst>
                                    </p:anim>
                                  </p:childTnLst>
                                </p:cTn>
                              </p:par>
                            </p:childTnLst>
                          </p:cTn>
                        </p:par>
                        <p:par>
                          <p:cTn id="39" fill="hold">
                            <p:stCondLst>
                              <p:cond delay="7500"/>
                            </p:stCondLst>
                            <p:childTnLst>
                              <p:par>
                                <p:cTn id="40" presetID="2" presetClass="entr" presetSubtype="8" fill="hold" grpId="0" nodeType="afterEffect">
                                  <p:stCondLst>
                                    <p:cond delay="0"/>
                                  </p:stCondLst>
                                  <p:childTnLst>
                                    <p:set>
                                      <p:cBhvr>
                                        <p:cTn id="41" dur="1" fill="hold">
                                          <p:stCondLst>
                                            <p:cond delay="0"/>
                                          </p:stCondLst>
                                        </p:cTn>
                                        <p:tgtEl>
                                          <p:spTgt spid="1298440"/>
                                        </p:tgtEl>
                                        <p:attrNameLst>
                                          <p:attrName>style.visibility</p:attrName>
                                        </p:attrNameLst>
                                      </p:cBhvr>
                                      <p:to>
                                        <p:strVal val="visible"/>
                                      </p:to>
                                    </p:set>
                                    <p:anim calcmode="lin" valueType="num">
                                      <p:cBhvr>
                                        <p:cTn id="42" dur="500" fill="hold"/>
                                        <p:tgtEl>
                                          <p:spTgt spid="1298440"/>
                                        </p:tgtEl>
                                        <p:attrNameLst>
                                          <p:attrName>ppt_x</p:attrName>
                                        </p:attrNameLst>
                                      </p:cBhvr>
                                      <p:tavLst>
                                        <p:tav tm="0">
                                          <p:val>
                                            <p:strVal val="0-#ppt_w/2"/>
                                          </p:val>
                                        </p:tav>
                                        <p:tav tm="100000">
                                          <p:val>
                                            <p:strVal val="#ppt_x"/>
                                          </p:val>
                                        </p:tav>
                                      </p:tavLst>
                                    </p:anim>
                                    <p:anim calcmode="lin" valueType="num">
                                      <p:cBhvr>
                                        <p:cTn id="43" dur="500" fill="hold"/>
                                        <p:tgtEl>
                                          <p:spTgt spid="1298440"/>
                                        </p:tgtEl>
                                        <p:attrNameLst>
                                          <p:attrName>ppt_y</p:attrName>
                                        </p:attrNameLst>
                                      </p:cBhvr>
                                      <p:tavLst>
                                        <p:tav tm="0">
                                          <p:val>
                                            <p:strVal val="#ppt_y"/>
                                          </p:val>
                                        </p:tav>
                                        <p:tav tm="100000">
                                          <p:val>
                                            <p:strVal val="#ppt_y"/>
                                          </p:val>
                                        </p:tav>
                                      </p:tavLst>
                                    </p:anim>
                                  </p:childTnLst>
                                </p:cTn>
                              </p:par>
                            </p:childTnLst>
                          </p:cTn>
                        </p:par>
                        <p:par>
                          <p:cTn id="44" fill="hold">
                            <p:stCondLst>
                              <p:cond delay="8000"/>
                            </p:stCondLst>
                            <p:childTnLst>
                              <p:par>
                                <p:cTn id="45" presetID="2" presetClass="entr" presetSubtype="8" fill="hold" nodeType="afterEffect">
                                  <p:stCondLst>
                                    <p:cond delay="4000"/>
                                  </p:stCondLst>
                                  <p:childTnLst>
                                    <p:set>
                                      <p:cBhvr>
                                        <p:cTn id="46" dur="1" fill="hold">
                                          <p:stCondLst>
                                            <p:cond delay="0"/>
                                          </p:stCondLst>
                                        </p:cTn>
                                        <p:tgtEl>
                                          <p:spTgt spid="1298446"/>
                                        </p:tgtEl>
                                        <p:attrNameLst>
                                          <p:attrName>style.visibility</p:attrName>
                                        </p:attrNameLst>
                                      </p:cBhvr>
                                      <p:to>
                                        <p:strVal val="visible"/>
                                      </p:to>
                                    </p:set>
                                    <p:anim calcmode="lin" valueType="num">
                                      <p:cBhvr>
                                        <p:cTn id="47" dur="500" fill="hold"/>
                                        <p:tgtEl>
                                          <p:spTgt spid="1298446"/>
                                        </p:tgtEl>
                                        <p:attrNameLst>
                                          <p:attrName>ppt_x</p:attrName>
                                        </p:attrNameLst>
                                      </p:cBhvr>
                                      <p:tavLst>
                                        <p:tav tm="0">
                                          <p:val>
                                            <p:strVal val="0-#ppt_w/2"/>
                                          </p:val>
                                        </p:tav>
                                        <p:tav tm="100000">
                                          <p:val>
                                            <p:strVal val="#ppt_x"/>
                                          </p:val>
                                        </p:tav>
                                      </p:tavLst>
                                    </p:anim>
                                    <p:anim calcmode="lin" valueType="num">
                                      <p:cBhvr>
                                        <p:cTn id="48" dur="500" fill="hold"/>
                                        <p:tgtEl>
                                          <p:spTgt spid="1298446"/>
                                        </p:tgtEl>
                                        <p:attrNameLst>
                                          <p:attrName>ppt_y</p:attrName>
                                        </p:attrNameLst>
                                      </p:cBhvr>
                                      <p:tavLst>
                                        <p:tav tm="0">
                                          <p:val>
                                            <p:strVal val="#ppt_y"/>
                                          </p:val>
                                        </p:tav>
                                        <p:tav tm="100000">
                                          <p:val>
                                            <p:strVal val="#ppt_y"/>
                                          </p:val>
                                        </p:tav>
                                      </p:tavLst>
                                    </p:anim>
                                  </p:childTnLst>
                                </p:cTn>
                              </p:par>
                            </p:childTnLst>
                          </p:cTn>
                        </p:par>
                        <p:par>
                          <p:cTn id="49" fill="hold">
                            <p:stCondLst>
                              <p:cond delay="12500"/>
                            </p:stCondLst>
                            <p:childTnLst>
                              <p:par>
                                <p:cTn id="50" presetID="2" presetClass="entr" presetSubtype="8" fill="hold" grpId="0" nodeType="afterEffect">
                                  <p:stCondLst>
                                    <p:cond delay="0"/>
                                  </p:stCondLst>
                                  <p:childTnLst>
                                    <p:set>
                                      <p:cBhvr>
                                        <p:cTn id="51" dur="1" fill="hold">
                                          <p:stCondLst>
                                            <p:cond delay="0"/>
                                          </p:stCondLst>
                                        </p:cTn>
                                        <p:tgtEl>
                                          <p:spTgt spid="1298441"/>
                                        </p:tgtEl>
                                        <p:attrNameLst>
                                          <p:attrName>style.visibility</p:attrName>
                                        </p:attrNameLst>
                                      </p:cBhvr>
                                      <p:to>
                                        <p:strVal val="visible"/>
                                      </p:to>
                                    </p:set>
                                    <p:anim calcmode="lin" valueType="num">
                                      <p:cBhvr>
                                        <p:cTn id="52" dur="500" fill="hold"/>
                                        <p:tgtEl>
                                          <p:spTgt spid="1298441"/>
                                        </p:tgtEl>
                                        <p:attrNameLst>
                                          <p:attrName>ppt_x</p:attrName>
                                        </p:attrNameLst>
                                      </p:cBhvr>
                                      <p:tavLst>
                                        <p:tav tm="0">
                                          <p:val>
                                            <p:strVal val="0-#ppt_w/2"/>
                                          </p:val>
                                        </p:tav>
                                        <p:tav tm="100000">
                                          <p:val>
                                            <p:strVal val="#ppt_x"/>
                                          </p:val>
                                        </p:tav>
                                      </p:tavLst>
                                    </p:anim>
                                    <p:anim calcmode="lin" valueType="num">
                                      <p:cBhvr>
                                        <p:cTn id="53" dur="500" fill="hold"/>
                                        <p:tgtEl>
                                          <p:spTgt spid="12984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8434" grpId="0" advAuto="1000" build="p"/>
      <p:bldP spid="1298437" grpId="0" bldLvl="0" animBg="1"/>
      <p:bldP spid="1298440" grpId="0" bldLvl="0" animBg="1"/>
      <p:bldP spid="129844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82" name="Rectangle 2"/>
          <p:cNvSpPr>
            <a:spLocks noGrp="1"/>
          </p:cNvSpPr>
          <p:nvPr>
            <p:ph idx="1"/>
          </p:nvPr>
        </p:nvSpPr>
        <p:spPr>
          <a:xfrm>
            <a:off x="632460" y="1023620"/>
            <a:ext cx="11590655" cy="1774825"/>
          </a:xfrm>
        </p:spPr>
        <p:txBody>
          <a:bodyPr vert="horz" wrap="square" lIns="96435" tIns="48217" rIns="96435" bIns="48217" anchor="t">
            <a:normAutofit/>
          </a:bodyPr>
          <a:p>
            <a:pPr marL="0" algn="just" fontAlgn="auto">
              <a:lnSpc>
                <a:spcPts val="4000"/>
              </a:lnSpc>
              <a:spcBef>
                <a:spcPts val="0"/>
              </a:spcBef>
              <a:buNone/>
            </a:pPr>
            <a:r>
              <a:rPr lang="en-US" altLang="zh-CN" b="1" dirty="0">
                <a:solidFill>
                  <a:schemeClr val="tx2"/>
                </a:solidFill>
                <a:latin typeface="宋体" panose="02010600030101010101" pitchFamily="2" charset="-122"/>
              </a:rPr>
              <a:t>   </a:t>
            </a:r>
            <a:r>
              <a:rPr lang="en-US" altLang="zh-CN" sz="4000" b="1" dirty="0">
                <a:solidFill>
                  <a:schemeClr val="tx2"/>
                </a:solidFill>
                <a:latin typeface="宋体" panose="02010600030101010101" pitchFamily="2" charset="-122"/>
              </a:rPr>
              <a:t> </a:t>
            </a:r>
            <a:r>
              <a:rPr lang="zh-CN" altLang="en-US" b="1" dirty="0">
                <a:latin typeface="宋体" panose="02010600030101010101" pitchFamily="2" charset="-122"/>
              </a:rPr>
              <a:t>一次凭证是只登记一笔经济业务的凭证。</a:t>
            </a:r>
            <a:endParaRPr lang="zh-CN" altLang="en-US" b="1" dirty="0">
              <a:latin typeface="宋体" panose="02010600030101010101" pitchFamily="2" charset="-122"/>
            </a:endParaRPr>
          </a:p>
          <a:p>
            <a:pPr marL="0" algn="just" fontAlgn="auto">
              <a:lnSpc>
                <a:spcPts val="4000"/>
              </a:lnSpc>
              <a:spcBef>
                <a:spcPts val="0"/>
              </a:spcBef>
              <a:buNone/>
            </a:pPr>
            <a:r>
              <a:rPr lang="zh-CN" altLang="en-US" b="1" dirty="0">
                <a:solidFill>
                  <a:schemeClr val="tx2"/>
                </a:solidFill>
                <a:latin typeface="宋体" panose="02010600030101010101" pitchFamily="2" charset="-122"/>
              </a:rPr>
              <a:t>     原始凭证中大多数是一次凭证，如收料单、发货单、收据、借款单、银行结算凭证等。</a:t>
            </a:r>
            <a:endParaRPr lang="zh-CN" altLang="en-US" b="1" dirty="0">
              <a:solidFill>
                <a:schemeClr val="tx2"/>
              </a:solidFill>
              <a:latin typeface="宋体" panose="02010600030101010101" pitchFamily="2" charset="-122"/>
            </a:endParaRPr>
          </a:p>
        </p:txBody>
      </p:sp>
      <p:sp>
        <p:nvSpPr>
          <p:cNvPr id="1300483" name="Rectangle 3"/>
          <p:cNvSpPr>
            <a:spLocks noGrp="1"/>
          </p:cNvSpPr>
          <p:nvPr>
            <p:ph type="title"/>
          </p:nvPr>
        </p:nvSpPr>
        <p:spPr>
          <a:xfrm>
            <a:off x="1028700" y="231775"/>
            <a:ext cx="5505450" cy="697230"/>
          </a:xfrm>
        </p:spPr>
        <p:txBody>
          <a:bodyPr vert="horz" wrap="square" lIns="96435" tIns="48217" rIns="96435" bIns="48217" anchor="ctr">
            <a:normAutofit/>
          </a:bodyPr>
          <a:p>
            <a:pPr eaLnBrk="1" hangingPunct="1">
              <a:lnSpc>
                <a:spcPct val="80000"/>
              </a:lnSpc>
            </a:pPr>
            <a:r>
              <a:rPr lang="en-US" altLang="zh-CN" sz="4000" b="1" dirty="0">
                <a:solidFill>
                  <a:srgbClr val="FF0000"/>
                </a:solidFill>
                <a:latin typeface="Times New Roman" panose="02020603050405020304" charset="0"/>
                <a:ea typeface="楷体_GB2312" pitchFamily="49" charset="-122"/>
              </a:rPr>
              <a:t>1.</a:t>
            </a:r>
            <a:r>
              <a:rPr lang="zh-CN" altLang="en-US" sz="4000" b="1" dirty="0">
                <a:solidFill>
                  <a:srgbClr val="FF0000"/>
                </a:solidFill>
                <a:latin typeface="Times New Roman" panose="02020603050405020304" charset="0"/>
                <a:ea typeface="楷体_GB2312" pitchFamily="49" charset="-122"/>
              </a:rPr>
              <a:t>一次凭证</a:t>
            </a:r>
            <a:endParaRPr lang="zh-CN" altLang="en-US" sz="4000" b="1" dirty="0">
              <a:solidFill>
                <a:srgbClr val="FF0000"/>
              </a:solidFill>
              <a:latin typeface="隶书" panose="02010509060101010101" pitchFamily="49" charset="-122"/>
              <a:ea typeface="楷体_GB2312" pitchFamily="49" charset="-122"/>
            </a:endParaRPr>
          </a:p>
        </p:txBody>
      </p:sp>
      <p:sp>
        <p:nvSpPr>
          <p:cNvPr id="1302531" name="Rectangle 3"/>
          <p:cNvSpPr>
            <a:spLocks noGrp="1"/>
          </p:cNvSpPr>
          <p:nvPr>
            <p:custDataLst>
              <p:tags r:id="rId1"/>
            </p:custDataLst>
          </p:nvPr>
        </p:nvSpPr>
        <p:spPr>
          <a:xfrm>
            <a:off x="1101372" y="2751949"/>
            <a:ext cx="4982492" cy="1044716"/>
          </a:xfrm>
          <a:prstGeom prst="rect">
            <a:avLst/>
          </a:prstGeom>
        </p:spPr>
        <p:txBody>
          <a:bodyPr vert="horz" wrap="square" lIns="96435" tIns="48217" rIns="96435" bIns="482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lnSpc>
                <a:spcPct val="80000"/>
              </a:lnSpc>
            </a:pPr>
            <a:r>
              <a:rPr lang="en-US" altLang="zh-CN" sz="3600" b="1" dirty="0">
                <a:solidFill>
                  <a:srgbClr val="FF0000"/>
                </a:solidFill>
                <a:latin typeface="Times New Roman" panose="02020603050405020304" charset="0"/>
                <a:ea typeface="楷体_GB2312" pitchFamily="49" charset="-122"/>
              </a:rPr>
              <a:t>2.</a:t>
            </a:r>
            <a:r>
              <a:rPr lang="zh-CN" altLang="en-US" sz="3600" b="1" dirty="0">
                <a:solidFill>
                  <a:srgbClr val="FF0000"/>
                </a:solidFill>
                <a:latin typeface="Times New Roman" panose="02020603050405020304" charset="0"/>
                <a:ea typeface="楷体_GB2312" pitchFamily="49" charset="-122"/>
              </a:rPr>
              <a:t>累计凭证</a:t>
            </a:r>
            <a:endParaRPr lang="zh-CN" altLang="en-US" sz="3600" b="1" dirty="0">
              <a:solidFill>
                <a:srgbClr val="FF0000"/>
              </a:solidFill>
              <a:latin typeface="隶书" panose="02010509060101010101" pitchFamily="49" charset="-122"/>
              <a:ea typeface="楷体_GB2312" pitchFamily="49" charset="-122"/>
            </a:endParaRPr>
          </a:p>
        </p:txBody>
      </p:sp>
      <p:sp>
        <p:nvSpPr>
          <p:cNvPr id="1302530" name="Rectangle 2"/>
          <p:cNvSpPr>
            <a:spLocks noGrp="1"/>
          </p:cNvSpPr>
          <p:nvPr>
            <p:custDataLst>
              <p:tags r:id="rId2"/>
            </p:custDataLst>
          </p:nvPr>
        </p:nvSpPr>
        <p:spPr>
          <a:xfrm>
            <a:off x="897255" y="3455035"/>
            <a:ext cx="11400155" cy="1384935"/>
          </a:xfrm>
          <a:prstGeom prst="rect">
            <a:avLst/>
          </a:prstGeom>
        </p:spPr>
        <p:txBody>
          <a:bodyPr vert="horz" wrap="square" lIns="96435" tIns="48217" rIns="96435" bIns="48217"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fontAlgn="auto">
              <a:lnSpc>
                <a:spcPts val="4000"/>
              </a:lnSpc>
              <a:spcBef>
                <a:spcPts val="0"/>
              </a:spcBef>
              <a:buClrTx/>
              <a:buSzTx/>
              <a:buNone/>
            </a:pPr>
            <a:r>
              <a:rPr lang="en-US" altLang="zh-CN" b="1" dirty="0">
                <a:solidFill>
                  <a:schemeClr val="tx2"/>
                </a:solidFill>
                <a:latin typeface="宋体" panose="02010600030101010101" pitchFamily="2" charset="-122"/>
                <a:sym typeface="+mn-ea"/>
              </a:rPr>
              <a:t>     </a:t>
            </a:r>
            <a:r>
              <a:rPr lang="en-US" altLang="zh-CN" b="1" dirty="0">
                <a:solidFill>
                  <a:schemeClr val="tx2"/>
                </a:solidFill>
                <a:latin typeface="宋体" panose="02010600030101010101" pitchFamily="2" charset="-122"/>
                <a:sym typeface="+mn-ea"/>
              </a:rPr>
              <a:t>累计凭证是在一定时期内，连续登记发生的相同经济业务的凭证，如限额领料单。</a:t>
            </a:r>
            <a:endParaRPr lang="en-US" altLang="zh-CN" b="1" dirty="0">
              <a:solidFill>
                <a:schemeClr val="tx2"/>
              </a:solidFill>
              <a:latin typeface="宋体" panose="02010600030101010101" pitchFamily="2" charset="-122"/>
              <a:sym typeface="+mn-ea"/>
            </a:endParaRPr>
          </a:p>
        </p:txBody>
      </p:sp>
      <p:sp>
        <p:nvSpPr>
          <p:cNvPr id="1304579" name="Rectangle 3"/>
          <p:cNvSpPr>
            <a:spLocks noGrp="1"/>
          </p:cNvSpPr>
          <p:nvPr>
            <p:custDataLst>
              <p:tags r:id="rId3"/>
            </p:custDataLst>
          </p:nvPr>
        </p:nvSpPr>
        <p:spPr>
          <a:xfrm>
            <a:off x="1028700" y="4839970"/>
            <a:ext cx="5126990" cy="829310"/>
          </a:xfrm>
          <a:prstGeom prst="rect">
            <a:avLst/>
          </a:prstGeom>
        </p:spPr>
        <p:txBody>
          <a:bodyPr vert="horz" wrap="square" lIns="96435" tIns="48217" rIns="96435" bIns="482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lnSpc>
                <a:spcPct val="80000"/>
              </a:lnSpc>
            </a:pPr>
            <a:r>
              <a:rPr lang="en-US" altLang="zh-CN" sz="3600" b="1" dirty="0">
                <a:solidFill>
                  <a:srgbClr val="FF0000"/>
                </a:solidFill>
                <a:latin typeface="Times New Roman" panose="02020603050405020304" charset="0"/>
                <a:ea typeface="楷体_GB2312" pitchFamily="49" charset="-122"/>
              </a:rPr>
              <a:t>3.</a:t>
            </a:r>
            <a:r>
              <a:rPr lang="zh-CN" altLang="en-US" sz="3600" b="1" dirty="0">
                <a:solidFill>
                  <a:srgbClr val="FF0000"/>
                </a:solidFill>
                <a:latin typeface="Times New Roman" panose="02020603050405020304" charset="0"/>
                <a:ea typeface="楷体_GB2312" pitchFamily="49" charset="-122"/>
              </a:rPr>
              <a:t>汇总凭证</a:t>
            </a:r>
            <a:endParaRPr lang="zh-CN" altLang="en-US" sz="3600" b="1" dirty="0">
              <a:solidFill>
                <a:srgbClr val="FF0000"/>
              </a:solidFill>
              <a:latin typeface="隶书" panose="02010509060101010101" pitchFamily="49" charset="-122"/>
              <a:ea typeface="楷体_GB2312" pitchFamily="49" charset="-122"/>
            </a:endParaRPr>
          </a:p>
        </p:txBody>
      </p:sp>
      <p:sp>
        <p:nvSpPr>
          <p:cNvPr id="1304578" name="Rectangle 2"/>
          <p:cNvSpPr>
            <a:spLocks noGrp="1"/>
          </p:cNvSpPr>
          <p:nvPr>
            <p:custDataLst>
              <p:tags r:id="rId4"/>
            </p:custDataLst>
          </p:nvPr>
        </p:nvSpPr>
        <p:spPr>
          <a:xfrm>
            <a:off x="812165" y="5419090"/>
            <a:ext cx="11487785" cy="1539240"/>
          </a:xfrm>
          <a:prstGeom prst="rect">
            <a:avLst/>
          </a:prstGeom>
        </p:spPr>
        <p:txBody>
          <a:bodyPr vert="horz" wrap="square" lIns="96435" tIns="48217" rIns="96435" bIns="48217"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fontAlgn="auto">
              <a:lnSpc>
                <a:spcPts val="4000"/>
              </a:lnSpc>
              <a:spcBef>
                <a:spcPts val="0"/>
              </a:spcBef>
              <a:buClrTx/>
              <a:buSzTx/>
              <a:buNone/>
            </a:pPr>
            <a:r>
              <a:rPr lang="en-US" altLang="zh-CN" b="1" dirty="0">
                <a:solidFill>
                  <a:schemeClr val="tx2"/>
                </a:solidFill>
                <a:latin typeface="宋体" panose="02010600030101010101" pitchFamily="2" charset="-122"/>
                <a:sym typeface="+mn-ea"/>
              </a:rPr>
              <a:t>      </a:t>
            </a:r>
            <a:r>
              <a:rPr lang="en-US" altLang="zh-CN" b="1" dirty="0">
                <a:solidFill>
                  <a:schemeClr val="tx2"/>
                </a:solidFill>
                <a:latin typeface="宋体" panose="02010600030101010101" pitchFamily="2" charset="-122"/>
                <a:sym typeface="+mn-ea"/>
              </a:rPr>
              <a:t>汇总凭证亦称原始凭证汇总表，是根据若干张反映相同经济业务的凭证经过汇总而填制的凭证，如工资结算汇总表、差旅费报销单等。</a:t>
            </a:r>
            <a:endParaRPr lang="en-US" altLang="zh-CN" b="1" dirty="0">
              <a:solidFill>
                <a:schemeClr val="tx2"/>
              </a:solidFill>
              <a:latin typeface="宋体" panose="02010600030101010101" pitchFamily="2" charset="-122"/>
              <a:sym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00483"/>
                                        </p:tgtEl>
                                        <p:attrNameLst>
                                          <p:attrName>style.visibility</p:attrName>
                                        </p:attrNameLst>
                                      </p:cBhvr>
                                      <p:to>
                                        <p:strVal val="visible"/>
                                      </p:to>
                                    </p:set>
                                    <p:animEffect transition="in" filter="blinds(horizontal)">
                                      <p:cBhvr>
                                        <p:cTn id="7" dur="500"/>
                                        <p:tgtEl>
                                          <p:spTgt spid="1300483"/>
                                        </p:tgtEl>
                                      </p:cBhvr>
                                    </p:animEffect>
                                  </p:childTnLst>
                                </p:cTn>
                              </p:par>
                            </p:childTnLst>
                          </p:cTn>
                        </p:par>
                        <p:par>
                          <p:cTn id="8" fill="hold">
                            <p:stCondLst>
                              <p:cond delay="500"/>
                            </p:stCondLst>
                            <p:childTnLst>
                              <p:par>
                                <p:cTn id="9" presetID="3" presetClass="entr" presetSubtype="10" fill="hold" grpId="0" nodeType="afterEffect">
                                  <p:stCondLst>
                                    <p:cond delay="8000"/>
                                  </p:stCondLst>
                                  <p:childTnLst>
                                    <p:set>
                                      <p:cBhvr>
                                        <p:cTn id="10" dur="1" fill="hold">
                                          <p:stCondLst>
                                            <p:cond delay="0"/>
                                          </p:stCondLst>
                                        </p:cTn>
                                        <p:tgtEl>
                                          <p:spTgt spid="1300482">
                                            <p:txEl>
                                              <p:charRg st="0" end="23"/>
                                            </p:txEl>
                                          </p:spTgt>
                                        </p:tgtEl>
                                        <p:attrNameLst>
                                          <p:attrName>style.visibility</p:attrName>
                                        </p:attrNameLst>
                                      </p:cBhvr>
                                      <p:to>
                                        <p:strVal val="visible"/>
                                      </p:to>
                                    </p:set>
                                    <p:animEffect transition="in" filter="blinds(horizontal)">
                                      <p:cBhvr>
                                        <p:cTn id="11" dur="500"/>
                                        <p:tgtEl>
                                          <p:spTgt spid="1300482">
                                            <p:txEl>
                                              <p:charRg st="0" end="23"/>
                                            </p:txEl>
                                          </p:spTgt>
                                        </p:tgtEl>
                                      </p:cBhvr>
                                    </p:animEffect>
                                  </p:childTnLst>
                                </p:cTn>
                              </p:par>
                            </p:childTnLst>
                          </p:cTn>
                        </p:par>
                        <p:par>
                          <p:cTn id="12" fill="hold">
                            <p:stCondLst>
                              <p:cond delay="9000"/>
                            </p:stCondLst>
                            <p:childTnLst>
                              <p:par>
                                <p:cTn id="13" presetID="3" presetClass="entr" presetSubtype="10" fill="hold" grpId="0" nodeType="afterEffect">
                                  <p:stCondLst>
                                    <p:cond delay="8000"/>
                                  </p:stCondLst>
                                  <p:childTnLst>
                                    <p:set>
                                      <p:cBhvr>
                                        <p:cTn id="14" dur="1" fill="hold">
                                          <p:stCondLst>
                                            <p:cond delay="0"/>
                                          </p:stCondLst>
                                        </p:cTn>
                                        <p:tgtEl>
                                          <p:spTgt spid="1300482">
                                            <p:txEl>
                                              <p:charRg st="23" end="67"/>
                                            </p:txEl>
                                          </p:spTgt>
                                        </p:tgtEl>
                                        <p:attrNameLst>
                                          <p:attrName>style.visibility</p:attrName>
                                        </p:attrNameLst>
                                      </p:cBhvr>
                                      <p:to>
                                        <p:strVal val="visible"/>
                                      </p:to>
                                    </p:set>
                                    <p:animEffect transition="in" filter="blinds(horizontal)">
                                      <p:cBhvr>
                                        <p:cTn id="15" dur="500"/>
                                        <p:tgtEl>
                                          <p:spTgt spid="1300482">
                                            <p:txEl>
                                              <p:charRg st="23" end="67"/>
                                            </p:txEl>
                                          </p:spTgt>
                                        </p:tgtEl>
                                      </p:cBhvr>
                                    </p:animEffect>
                                  </p:childTnLst>
                                </p:cTn>
                              </p:par>
                            </p:childTnLst>
                          </p:cTn>
                        </p:par>
                        <p:par>
                          <p:cTn id="16" fill="hold">
                            <p:stCondLst>
                              <p:cond delay="17500"/>
                            </p:stCondLst>
                            <p:childTnLst>
                              <p:par>
                                <p:cTn id="17" presetID="3" presetClass="entr" presetSubtype="10" fill="hold" grpId="0" nodeType="afterEffect">
                                  <p:stCondLst>
                                    <p:cond delay="0"/>
                                  </p:stCondLst>
                                  <p:childTnLst>
                                    <p:set>
                                      <p:cBhvr>
                                        <p:cTn id="18" dur="1" fill="hold">
                                          <p:stCondLst>
                                            <p:cond delay="0"/>
                                          </p:stCondLst>
                                        </p:cTn>
                                        <p:tgtEl>
                                          <p:spTgt spid="1302531"/>
                                        </p:tgtEl>
                                        <p:attrNameLst>
                                          <p:attrName>style.visibility</p:attrName>
                                        </p:attrNameLst>
                                      </p:cBhvr>
                                      <p:to>
                                        <p:strVal val="visible"/>
                                      </p:to>
                                    </p:set>
                                    <p:animEffect transition="in" filter="blinds(horizontal)">
                                      <p:cBhvr>
                                        <p:cTn id="19" dur="500"/>
                                        <p:tgtEl>
                                          <p:spTgt spid="1302531"/>
                                        </p:tgtEl>
                                      </p:cBhvr>
                                    </p:animEffect>
                                  </p:childTnLst>
                                </p:cTn>
                              </p:par>
                            </p:childTnLst>
                          </p:cTn>
                        </p:par>
                        <p:par>
                          <p:cTn id="20" fill="hold">
                            <p:stCondLst>
                              <p:cond delay="18000"/>
                            </p:stCondLst>
                            <p:childTnLst>
                              <p:par>
                                <p:cTn id="21" presetID="3" presetClass="entr" presetSubtype="10" fill="hold" grpId="0" nodeType="afterEffect">
                                  <p:stCondLst>
                                    <p:cond delay="10000"/>
                                  </p:stCondLst>
                                  <p:childTnLst>
                                    <p:set>
                                      <p:cBhvr>
                                        <p:cTn id="22" dur="1" fill="hold">
                                          <p:stCondLst>
                                            <p:cond delay="0"/>
                                          </p:stCondLst>
                                        </p:cTn>
                                        <p:tgtEl>
                                          <p:spTgt spid="1302530">
                                            <p:txEl>
                                              <p:charRg st="0" end="42"/>
                                            </p:txEl>
                                          </p:spTgt>
                                        </p:tgtEl>
                                        <p:attrNameLst>
                                          <p:attrName>style.visibility</p:attrName>
                                        </p:attrNameLst>
                                      </p:cBhvr>
                                      <p:to>
                                        <p:strVal val="visible"/>
                                      </p:to>
                                    </p:set>
                                    <p:animEffect transition="in" filter="blinds(horizontal)">
                                      <p:cBhvr>
                                        <p:cTn id="23" dur="500"/>
                                        <p:tgtEl>
                                          <p:spTgt spid="1302530">
                                            <p:txEl>
                                              <p:charRg st="0" end="42"/>
                                            </p:txEl>
                                          </p:spTgt>
                                        </p:tgtEl>
                                      </p:cBhvr>
                                    </p:animEffect>
                                  </p:childTnLst>
                                </p:cTn>
                              </p:par>
                            </p:childTnLst>
                          </p:cTn>
                        </p:par>
                        <p:par>
                          <p:cTn id="24" fill="hold">
                            <p:stCondLst>
                              <p:cond delay="28500"/>
                            </p:stCondLst>
                            <p:childTnLst>
                              <p:par>
                                <p:cTn id="25" presetID="3" presetClass="entr" presetSubtype="10" fill="hold" grpId="0" nodeType="afterEffect">
                                  <p:stCondLst>
                                    <p:cond delay="0"/>
                                  </p:stCondLst>
                                  <p:childTnLst>
                                    <p:set>
                                      <p:cBhvr>
                                        <p:cTn id="26" dur="1" fill="hold">
                                          <p:stCondLst>
                                            <p:cond delay="0"/>
                                          </p:stCondLst>
                                        </p:cTn>
                                        <p:tgtEl>
                                          <p:spTgt spid="1304579"/>
                                        </p:tgtEl>
                                        <p:attrNameLst>
                                          <p:attrName>style.visibility</p:attrName>
                                        </p:attrNameLst>
                                      </p:cBhvr>
                                      <p:to>
                                        <p:strVal val="visible"/>
                                      </p:to>
                                    </p:set>
                                    <p:animEffect transition="in" filter="blinds(horizontal)">
                                      <p:cBhvr>
                                        <p:cTn id="27" dur="500"/>
                                        <p:tgtEl>
                                          <p:spTgt spid="1304579"/>
                                        </p:tgtEl>
                                      </p:cBhvr>
                                    </p:animEffect>
                                  </p:childTnLst>
                                </p:cTn>
                              </p:par>
                            </p:childTnLst>
                          </p:cTn>
                        </p:par>
                        <p:par>
                          <p:cTn id="28" fill="hold">
                            <p:stCondLst>
                              <p:cond delay="29000"/>
                            </p:stCondLst>
                            <p:childTnLst>
                              <p:par>
                                <p:cTn id="29" presetID="3" presetClass="entr" presetSubtype="10" fill="hold" grpId="0" nodeType="afterEffect">
                                  <p:stCondLst>
                                    <p:cond delay="10000"/>
                                  </p:stCondLst>
                                  <p:childTnLst>
                                    <p:set>
                                      <p:cBhvr>
                                        <p:cTn id="30" dur="1" fill="hold">
                                          <p:stCondLst>
                                            <p:cond delay="0"/>
                                          </p:stCondLst>
                                        </p:cTn>
                                        <p:tgtEl>
                                          <p:spTgt spid="1304578">
                                            <p:txEl>
                                              <p:charRg st="0" end="66"/>
                                            </p:txEl>
                                          </p:spTgt>
                                        </p:tgtEl>
                                        <p:attrNameLst>
                                          <p:attrName>style.visibility</p:attrName>
                                        </p:attrNameLst>
                                      </p:cBhvr>
                                      <p:to>
                                        <p:strVal val="visible"/>
                                      </p:to>
                                    </p:set>
                                    <p:animEffect transition="in" filter="blinds(horizontal)">
                                      <p:cBhvr>
                                        <p:cTn id="31" dur="500"/>
                                        <p:tgtEl>
                                          <p:spTgt spid="1304578">
                                            <p:txEl>
                                              <p:charRg st="0"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482" grpId="0" advAuto="1000" build="p"/>
      <p:bldP spid="1300483" grpId="0"/>
      <p:bldP spid="1302531" grpId="0"/>
      <p:bldP spid="1302530" grpId="0" advAuto="1000" build="p"/>
      <p:bldP spid="1304579" grpId="0"/>
      <p:bldP spid="1304578" grpId="0" advAuto="100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3394" name="Rectangle 2"/>
          <p:cNvSpPr>
            <a:spLocks noGrp="1"/>
          </p:cNvSpPr>
          <p:nvPr>
            <p:ph idx="1"/>
          </p:nvPr>
        </p:nvSpPr>
        <p:spPr>
          <a:xfrm>
            <a:off x="2250511" y="2410883"/>
            <a:ext cx="8197003" cy="3777051"/>
          </a:xfrm>
        </p:spPr>
        <p:txBody>
          <a:bodyPr vert="horz" wrap="square" lIns="96435" tIns="48217" rIns="96435" bIns="48217" anchor="t"/>
          <a:p>
            <a:pPr algn="just" eaLnBrk="1" hangingPunct="1">
              <a:lnSpc>
                <a:spcPct val="140000"/>
              </a:lnSpc>
              <a:buNone/>
            </a:pPr>
            <a:r>
              <a:rPr lang="en-US" altLang="zh-CN" sz="4325" b="1" dirty="0">
                <a:solidFill>
                  <a:schemeClr val="tx2"/>
                </a:solidFill>
                <a:latin typeface="宋体" panose="02010600030101010101" pitchFamily="2" charset="-122"/>
              </a:rPr>
              <a:t>   </a:t>
            </a:r>
            <a:r>
              <a:rPr lang="zh-CN" altLang="en-US" sz="3795" b="1" dirty="0">
                <a:solidFill>
                  <a:schemeClr val="tx2"/>
                </a:solidFill>
                <a:latin typeface="宋体" panose="02010600030101010101" pitchFamily="2" charset="-122"/>
              </a:rPr>
              <a:t>外来原始凭证是在经济业务发生或完成时，从其他单位和个人取得的，如发票、飞机票、火车票等。</a:t>
            </a:r>
            <a:r>
              <a:rPr lang="zh-CN" altLang="en-US" sz="4325" b="1" dirty="0">
                <a:solidFill>
                  <a:schemeClr val="tx2"/>
                </a:solidFill>
                <a:latin typeface="黑体" panose="02010609060101010101" pitchFamily="49" charset="-122"/>
                <a:ea typeface="黑体" panose="02010609060101010101" pitchFamily="49" charset="-122"/>
              </a:rPr>
              <a:t> </a:t>
            </a:r>
            <a:endParaRPr lang="zh-CN" altLang="en-US" sz="432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endParaRPr lang="en-US" altLang="zh-CN" sz="4325" b="1" dirty="0">
              <a:solidFill>
                <a:schemeClr val="tx2"/>
              </a:solidFill>
              <a:latin typeface="黑体" panose="02010609060101010101" pitchFamily="49" charset="-122"/>
              <a:ea typeface="黑体" panose="02010609060101010101" pitchFamily="49" charset="-122"/>
            </a:endParaRPr>
          </a:p>
        </p:txBody>
      </p:sp>
      <p:sp>
        <p:nvSpPr>
          <p:cNvPr id="443395" name="Rectangle 3"/>
          <p:cNvSpPr>
            <a:spLocks noGrp="1"/>
          </p:cNvSpPr>
          <p:nvPr>
            <p:ph type="title"/>
          </p:nvPr>
        </p:nvSpPr>
        <p:spPr>
          <a:xfrm>
            <a:off x="2813050" y="1205442"/>
            <a:ext cx="5625394" cy="1044716"/>
          </a:xfrm>
        </p:spPr>
        <p:txBody>
          <a:bodyPr vert="horz" wrap="square" lIns="96435" tIns="48217" rIns="96435" bIns="48217" anchor="ctr"/>
          <a:p>
            <a:pPr eaLnBrk="1" hangingPunct="1">
              <a:lnSpc>
                <a:spcPct val="80000"/>
              </a:lnSpc>
            </a:pPr>
            <a:r>
              <a:rPr lang="en-US" altLang="zh-CN" sz="5275" b="1" dirty="0">
                <a:solidFill>
                  <a:srgbClr val="FF0000"/>
                </a:solidFill>
                <a:latin typeface="Times New Roman" panose="02020603050405020304" charset="0"/>
                <a:ea typeface="楷体_GB2312" pitchFamily="49" charset="-122"/>
              </a:rPr>
              <a:t>2.</a:t>
            </a:r>
            <a:r>
              <a:rPr lang="zh-CN" altLang="en-US" sz="5275" b="1" dirty="0">
                <a:solidFill>
                  <a:srgbClr val="FF0000"/>
                </a:solidFill>
                <a:latin typeface="华文楷体" panose="02010600040101010101" pitchFamily="2" charset="-122"/>
                <a:ea typeface="华文楷体" panose="02010600040101010101" pitchFamily="2" charset="-122"/>
              </a:rPr>
              <a:t>外来原始凭证</a:t>
            </a:r>
            <a:endParaRPr lang="zh-CN" altLang="en-US" sz="5275" b="1" dirty="0">
              <a:solidFill>
                <a:srgbClr val="FF0000"/>
              </a:solidFill>
              <a:latin typeface="华文楷体" panose="02010600040101010101" pitchFamily="2" charset="-122"/>
              <a:ea typeface="华文楷体" panose="02010600040101010101" pitchFamily="2" charset="-122"/>
            </a:endParaRPr>
          </a:p>
        </p:txBody>
      </p:sp>
      <p:sp>
        <p:nvSpPr>
          <p:cNvPr id="1298447" name="Rectangle 15"/>
          <p:cNvSpPr/>
          <p:nvPr/>
        </p:nvSpPr>
        <p:spPr>
          <a:xfrm>
            <a:off x="9948595" y="4239841"/>
            <a:ext cx="642902" cy="2171065"/>
          </a:xfrm>
          <a:prstGeom prst="rect">
            <a:avLst/>
          </a:prstGeom>
          <a:solidFill>
            <a:srgbClr val="CCFF66"/>
          </a:solidFill>
          <a:ln w="9525" cap="flat" cmpd="sng">
            <a:solidFill>
              <a:srgbClr val="9966FF"/>
            </a:solidFill>
            <a:prstDash val="solid"/>
            <a:miter/>
            <a:headEnd type="none" w="med" len="med"/>
            <a:tailEnd type="none" w="med" len="med"/>
          </a:ln>
        </p:spPr>
        <p:txBody>
          <a:bodyPr anchor="ctr">
            <a:spAutoFit/>
          </a:bodyPr>
          <a:p>
            <a:r>
              <a:rPr lang="zh-CN" altLang="en-US" sz="3375" b="1" dirty="0">
                <a:latin typeface="华文楷体" panose="02010600040101010101" pitchFamily="2" charset="-122"/>
                <a:ea typeface="华文楷体" panose="02010600040101010101" pitchFamily="2" charset="-122"/>
              </a:rPr>
              <a:t>一次凭证</a:t>
            </a:r>
            <a:endParaRPr lang="zh-CN" altLang="en-US" sz="3375" b="1" dirty="0">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3395"/>
                                        </p:tgtEl>
                                        <p:attrNameLst>
                                          <p:attrName>style.visibility</p:attrName>
                                        </p:attrNameLst>
                                      </p:cBhvr>
                                      <p:to>
                                        <p:strVal val="visible"/>
                                      </p:to>
                                    </p:set>
                                    <p:animEffect transition="in" filter="blinds(horizontal)">
                                      <p:cBhvr>
                                        <p:cTn id="7" dur="500"/>
                                        <p:tgtEl>
                                          <p:spTgt spid="44339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43394"/>
                                        </p:tgtEl>
                                        <p:attrNameLst>
                                          <p:attrName>style.visibility</p:attrName>
                                        </p:attrNameLst>
                                      </p:cBhvr>
                                      <p:to>
                                        <p:strVal val="visible"/>
                                      </p:to>
                                    </p:set>
                                    <p:animEffect transition="in" filter="blinds(horizontal)">
                                      <p:cBhvr>
                                        <p:cTn id="11" dur="500"/>
                                        <p:tgtEl>
                                          <p:spTgt spid="44339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298447"/>
                                        </p:tgtEl>
                                        <p:attrNameLst>
                                          <p:attrName>style.visibility</p:attrName>
                                        </p:attrNameLst>
                                      </p:cBhvr>
                                      <p:to>
                                        <p:strVal val="visible"/>
                                      </p:to>
                                    </p:set>
                                    <p:anim calcmode="lin" valueType="num">
                                      <p:cBhvr>
                                        <p:cTn id="15" dur="500" fill="hold"/>
                                        <p:tgtEl>
                                          <p:spTgt spid="1298447"/>
                                        </p:tgtEl>
                                        <p:attrNameLst>
                                          <p:attrName>ppt_x</p:attrName>
                                        </p:attrNameLst>
                                      </p:cBhvr>
                                      <p:tavLst>
                                        <p:tav tm="0">
                                          <p:val>
                                            <p:strVal val="0-#ppt_w/2"/>
                                          </p:val>
                                        </p:tav>
                                        <p:tav tm="100000">
                                          <p:val>
                                            <p:strVal val="#ppt_x"/>
                                          </p:val>
                                        </p:tav>
                                      </p:tavLst>
                                    </p:anim>
                                    <p:anim calcmode="lin" valueType="num">
                                      <p:cBhvr>
                                        <p:cTn id="16" dur="500" fill="hold"/>
                                        <p:tgtEl>
                                          <p:spTgt spid="12984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4" grpId="0"/>
      <p:bldP spid="443395" grpId="0"/>
      <p:bldP spid="129844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1346" name="Rectangle 2"/>
          <p:cNvSpPr>
            <a:spLocks noGrp="1"/>
          </p:cNvSpPr>
          <p:nvPr>
            <p:ph idx="1"/>
          </p:nvPr>
        </p:nvSpPr>
        <p:spPr>
          <a:xfrm>
            <a:off x="309080" y="3053786"/>
            <a:ext cx="5638119" cy="964353"/>
          </a:xfrm>
          <a:solidFill>
            <a:srgbClr val="99FFCC">
              <a:alpha val="100000"/>
            </a:srgbClr>
          </a:solidFill>
          <a:ln>
            <a:solidFill>
              <a:srgbClr val="CC00FF">
                <a:alpha val="100000"/>
              </a:srgbClr>
            </a:solidFill>
            <a:miter lim="800000"/>
          </a:ln>
        </p:spPr>
        <p:txBody>
          <a:bodyPr vert="horz" wrap="square" lIns="96435" tIns="48217" rIns="96435" bIns="48217" anchor="t">
            <a:noAutofit/>
          </a:bodyPr>
          <a:p>
            <a:pPr algn="ctr" eaLnBrk="1" fontAlgn="b" hangingPunct="1">
              <a:lnSpc>
                <a:spcPct val="150000"/>
              </a:lnSpc>
              <a:buNone/>
            </a:pPr>
            <a:r>
              <a:rPr lang="en-US" altLang="zh-CN" sz="3375" b="1" dirty="0">
                <a:solidFill>
                  <a:srgbClr val="0D0D11"/>
                </a:solidFill>
                <a:latin typeface="Times New Roman" panose="02020603050405020304" charset="0"/>
                <a:ea typeface="黑体" panose="02010609060101010101" pitchFamily="49" charset="-122"/>
              </a:rPr>
              <a:t>3.</a:t>
            </a:r>
            <a:r>
              <a:rPr lang="zh-CN" altLang="en-US" sz="3375" b="1" dirty="0">
                <a:solidFill>
                  <a:srgbClr val="0D0D11"/>
                </a:solidFill>
                <a:latin typeface="Times New Roman" panose="02020603050405020304" charset="0"/>
                <a:ea typeface="黑体" panose="02010609060101010101" pitchFamily="49" charset="-122"/>
              </a:rPr>
              <a:t>按格式分类</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41347" name="Rectangle 3"/>
          <p:cNvSpPr>
            <a:spLocks noGrp="1"/>
          </p:cNvSpPr>
          <p:nvPr>
            <p:ph type="title"/>
          </p:nvPr>
        </p:nvSpPr>
        <p:spPr>
          <a:xfrm>
            <a:off x="2330873" y="723265"/>
            <a:ext cx="5303943" cy="1044716"/>
          </a:xfrm>
        </p:spPr>
        <p:txBody>
          <a:bodyPr vert="horz" wrap="square" lIns="96435" tIns="48217" rIns="96435" bIns="48217" anchor="ctr"/>
          <a:p>
            <a:pPr eaLnBrk="1" hangingPunct="1"/>
            <a:r>
              <a:rPr lang="zh-CN" altLang="en-US" sz="3900" b="1" dirty="0">
                <a:solidFill>
                  <a:srgbClr val="FF0000"/>
                </a:solidFill>
                <a:latin typeface="方正姚体" panose="02010601030101010101" pitchFamily="2" charset="-122"/>
                <a:ea typeface="方正姚体" panose="02010601030101010101" pitchFamily="2" charset="-122"/>
              </a:rPr>
              <a:t>原始凭证分类</a:t>
            </a:r>
            <a:endParaRPr lang="zh-CN" altLang="en-US" sz="3900" b="1" dirty="0">
              <a:solidFill>
                <a:srgbClr val="FF0000"/>
              </a:solidFill>
              <a:latin typeface="方正姚体" panose="02010601030101010101" pitchFamily="2" charset="-122"/>
              <a:ea typeface="方正姚体" panose="02010601030101010101" pitchFamily="2" charset="-122"/>
            </a:endParaRPr>
          </a:p>
        </p:txBody>
      </p:sp>
      <p:sp>
        <p:nvSpPr>
          <p:cNvPr id="441348" name="Rectangle 4"/>
          <p:cNvSpPr/>
          <p:nvPr/>
        </p:nvSpPr>
        <p:spPr>
          <a:xfrm>
            <a:off x="7715179" y="2089432"/>
            <a:ext cx="3915007" cy="803628"/>
          </a:xfrm>
          <a:prstGeom prst="rect">
            <a:avLst/>
          </a:prstGeom>
          <a:solidFill>
            <a:srgbClr val="99FFCC"/>
          </a:solidFill>
          <a:ln w="9525" cap="flat" cmpd="sng">
            <a:solidFill>
              <a:srgbClr val="CC00FF"/>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通用原始凭证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41350" name="Line 6"/>
          <p:cNvSpPr/>
          <p:nvPr/>
        </p:nvSpPr>
        <p:spPr>
          <a:xfrm>
            <a:off x="5947198" y="3616325"/>
            <a:ext cx="803628" cy="0"/>
          </a:xfrm>
          <a:prstGeom prst="line">
            <a:avLst/>
          </a:prstGeom>
          <a:ln w="57150" cap="flat" cmpd="sng">
            <a:solidFill>
              <a:schemeClr val="tx2"/>
            </a:solidFill>
            <a:prstDash val="solid"/>
            <a:headEnd type="none" w="med" len="med"/>
            <a:tailEnd type="none" w="med" len="med"/>
          </a:ln>
        </p:spPr>
      </p:sp>
      <p:sp>
        <p:nvSpPr>
          <p:cNvPr id="441351" name="Line 7"/>
          <p:cNvSpPr/>
          <p:nvPr/>
        </p:nvSpPr>
        <p:spPr>
          <a:xfrm>
            <a:off x="6750826" y="2491246"/>
            <a:ext cx="0" cy="2330521"/>
          </a:xfrm>
          <a:prstGeom prst="line">
            <a:avLst/>
          </a:prstGeom>
          <a:ln w="57150" cap="flat" cmpd="sng">
            <a:solidFill>
              <a:schemeClr val="tx2"/>
            </a:solidFill>
            <a:prstDash val="solid"/>
            <a:headEnd type="none" w="med" len="med"/>
            <a:tailEnd type="none" w="med" len="med"/>
          </a:ln>
        </p:spPr>
      </p:sp>
      <p:sp>
        <p:nvSpPr>
          <p:cNvPr id="441352" name="Line 8"/>
          <p:cNvSpPr/>
          <p:nvPr/>
        </p:nvSpPr>
        <p:spPr>
          <a:xfrm>
            <a:off x="6750826" y="2491246"/>
            <a:ext cx="964353" cy="0"/>
          </a:xfrm>
          <a:prstGeom prst="line">
            <a:avLst/>
          </a:prstGeom>
          <a:ln w="57150" cap="flat" cmpd="sng">
            <a:solidFill>
              <a:schemeClr val="tx2"/>
            </a:solidFill>
            <a:prstDash val="solid"/>
            <a:headEnd type="none" w="med" len="med"/>
            <a:tailEnd type="none" w="med" len="med"/>
          </a:ln>
        </p:spPr>
      </p:sp>
      <p:sp>
        <p:nvSpPr>
          <p:cNvPr id="441354" name="Rectangle 10"/>
          <p:cNvSpPr/>
          <p:nvPr/>
        </p:nvSpPr>
        <p:spPr>
          <a:xfrm>
            <a:off x="7715179" y="4419953"/>
            <a:ext cx="4090465" cy="803628"/>
          </a:xfrm>
          <a:prstGeom prst="rect">
            <a:avLst/>
          </a:prstGeom>
          <a:solidFill>
            <a:srgbClr val="99FFCC"/>
          </a:solidFill>
          <a:ln w="9525" cap="flat" cmpd="sng">
            <a:solidFill>
              <a:srgbClr val="CC00FF"/>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专用原始凭证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41357" name="Line 13"/>
          <p:cNvSpPr/>
          <p:nvPr/>
        </p:nvSpPr>
        <p:spPr>
          <a:xfrm>
            <a:off x="6750826" y="4821767"/>
            <a:ext cx="964353" cy="0"/>
          </a:xfrm>
          <a:prstGeom prst="line">
            <a:avLst/>
          </a:prstGeom>
          <a:ln w="57150" cap="flat" cmpd="sng">
            <a:solidFill>
              <a:schemeClr val="tx2"/>
            </a:solidFill>
            <a:prstDash val="solid"/>
            <a:headEnd type="none" w="med" len="med"/>
            <a:tailEnd type="non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1347"/>
                                        </p:tgtEl>
                                        <p:attrNameLst>
                                          <p:attrName>style.visibility</p:attrName>
                                        </p:attrNameLst>
                                      </p:cBhvr>
                                      <p:to>
                                        <p:strVal val="visible"/>
                                      </p:to>
                                    </p:set>
                                    <p:animEffect transition="in" filter="blinds(horizontal)">
                                      <p:cBhvr>
                                        <p:cTn id="7" dur="500"/>
                                        <p:tgtEl>
                                          <p:spTgt spid="441347"/>
                                        </p:tgtEl>
                                      </p:cBhvr>
                                    </p:animEffect>
                                  </p:childTnLst>
                                </p:cTn>
                              </p:par>
                            </p:childTnLst>
                          </p:cTn>
                        </p:par>
                        <p:par>
                          <p:cTn id="8" fill="hold">
                            <p:stCondLst>
                              <p:cond delay="500"/>
                            </p:stCondLst>
                            <p:childTnLst>
                              <p:par>
                                <p:cTn id="9" presetID="9" presetClass="entr" presetSubtype="0" fill="hold" grpId="0" nodeType="afterEffect">
                                  <p:stCondLst>
                                    <p:cond delay="2000"/>
                                  </p:stCondLst>
                                  <p:childTnLst>
                                    <p:set>
                                      <p:cBhvr>
                                        <p:cTn id="10" dur="1" fill="hold">
                                          <p:stCondLst>
                                            <p:cond delay="0"/>
                                          </p:stCondLst>
                                        </p:cTn>
                                        <p:tgtEl>
                                          <p:spTgt spid="441346"/>
                                        </p:tgtEl>
                                        <p:attrNameLst>
                                          <p:attrName>style.visibility</p:attrName>
                                        </p:attrNameLst>
                                      </p:cBhvr>
                                      <p:to>
                                        <p:strVal val="visible"/>
                                      </p:to>
                                    </p:set>
                                    <p:animEffect transition="in" filter="dissolve">
                                      <p:cBhvr>
                                        <p:cTn id="11" dur="500"/>
                                        <p:tgtEl>
                                          <p:spTgt spid="441346"/>
                                        </p:tgtEl>
                                      </p:cBhvr>
                                    </p:animEffect>
                                  </p:childTnLst>
                                </p:cTn>
                              </p:par>
                            </p:childTnLst>
                          </p:cTn>
                        </p:par>
                        <p:par>
                          <p:cTn id="12" fill="hold">
                            <p:stCondLst>
                              <p:cond delay="3000"/>
                            </p:stCondLst>
                            <p:childTnLst>
                              <p:par>
                                <p:cTn id="13" presetID="2" presetClass="entr" presetSubtype="8" fill="hold" nodeType="afterEffect">
                                  <p:stCondLst>
                                    <p:cond delay="2000"/>
                                  </p:stCondLst>
                                  <p:childTnLst>
                                    <p:set>
                                      <p:cBhvr>
                                        <p:cTn id="14" dur="1" fill="hold">
                                          <p:stCondLst>
                                            <p:cond delay="0"/>
                                          </p:stCondLst>
                                        </p:cTn>
                                        <p:tgtEl>
                                          <p:spTgt spid="441350"/>
                                        </p:tgtEl>
                                        <p:attrNameLst>
                                          <p:attrName>style.visibility</p:attrName>
                                        </p:attrNameLst>
                                      </p:cBhvr>
                                      <p:to>
                                        <p:strVal val="visible"/>
                                      </p:to>
                                    </p:set>
                                    <p:anim calcmode="lin" valueType="num">
                                      <p:cBhvr>
                                        <p:cTn id="15" dur="500" fill="hold"/>
                                        <p:tgtEl>
                                          <p:spTgt spid="441350"/>
                                        </p:tgtEl>
                                        <p:attrNameLst>
                                          <p:attrName>ppt_x</p:attrName>
                                        </p:attrNameLst>
                                      </p:cBhvr>
                                      <p:tavLst>
                                        <p:tav tm="0">
                                          <p:val>
                                            <p:strVal val="0-#ppt_w/2"/>
                                          </p:val>
                                        </p:tav>
                                        <p:tav tm="100000">
                                          <p:val>
                                            <p:strVal val="#ppt_x"/>
                                          </p:val>
                                        </p:tav>
                                      </p:tavLst>
                                    </p:anim>
                                    <p:anim calcmode="lin" valueType="num">
                                      <p:cBhvr>
                                        <p:cTn id="16" dur="500" fill="hold"/>
                                        <p:tgtEl>
                                          <p:spTgt spid="44135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 name="whoosh.wav"/>
                                        </p:tgtEl>
                                      </p:cMediaNode>
                                    </p:audio>
                                  </p:subTnLst>
                                </p:cTn>
                              </p:par>
                            </p:childTnLst>
                          </p:cTn>
                        </p:par>
                        <p:par>
                          <p:cTn id="17" fill="hold">
                            <p:stCondLst>
                              <p:cond delay="5500"/>
                            </p:stCondLst>
                            <p:childTnLst>
                              <p:par>
                                <p:cTn id="18" presetID="2" presetClass="entr" presetSubtype="8" fill="hold" nodeType="afterEffect">
                                  <p:stCondLst>
                                    <p:cond delay="0"/>
                                  </p:stCondLst>
                                  <p:childTnLst>
                                    <p:set>
                                      <p:cBhvr>
                                        <p:cTn id="19" dur="1" fill="hold">
                                          <p:stCondLst>
                                            <p:cond delay="0"/>
                                          </p:stCondLst>
                                        </p:cTn>
                                        <p:tgtEl>
                                          <p:spTgt spid="441351"/>
                                        </p:tgtEl>
                                        <p:attrNameLst>
                                          <p:attrName>style.visibility</p:attrName>
                                        </p:attrNameLst>
                                      </p:cBhvr>
                                      <p:to>
                                        <p:strVal val="visible"/>
                                      </p:to>
                                    </p:set>
                                    <p:anim calcmode="lin" valueType="num">
                                      <p:cBhvr>
                                        <p:cTn id="20" dur="500" fill="hold"/>
                                        <p:tgtEl>
                                          <p:spTgt spid="441351"/>
                                        </p:tgtEl>
                                        <p:attrNameLst>
                                          <p:attrName>ppt_x</p:attrName>
                                        </p:attrNameLst>
                                      </p:cBhvr>
                                      <p:tavLst>
                                        <p:tav tm="0">
                                          <p:val>
                                            <p:strVal val="0-#ppt_w/2"/>
                                          </p:val>
                                        </p:tav>
                                        <p:tav tm="100000">
                                          <p:val>
                                            <p:strVal val="#ppt_x"/>
                                          </p:val>
                                        </p:tav>
                                      </p:tavLst>
                                    </p:anim>
                                    <p:anim calcmode="lin" valueType="num">
                                      <p:cBhvr>
                                        <p:cTn id="21" dur="500" fill="hold"/>
                                        <p:tgtEl>
                                          <p:spTgt spid="44135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1" name="whoosh.wav"/>
                                        </p:tgtEl>
                                      </p:cMediaNode>
                                    </p:audio>
                                  </p:subTnLst>
                                </p:cTn>
                              </p:par>
                            </p:childTnLst>
                          </p:cTn>
                        </p:par>
                        <p:par>
                          <p:cTn id="22" fill="hold">
                            <p:stCondLst>
                              <p:cond delay="6000"/>
                            </p:stCondLst>
                            <p:childTnLst>
                              <p:par>
                                <p:cTn id="23" presetID="2" presetClass="entr" presetSubtype="8" fill="hold" nodeType="afterEffect">
                                  <p:stCondLst>
                                    <p:cond delay="0"/>
                                  </p:stCondLst>
                                  <p:childTnLst>
                                    <p:set>
                                      <p:cBhvr>
                                        <p:cTn id="24" dur="1" fill="hold">
                                          <p:stCondLst>
                                            <p:cond delay="0"/>
                                          </p:stCondLst>
                                        </p:cTn>
                                        <p:tgtEl>
                                          <p:spTgt spid="441352"/>
                                        </p:tgtEl>
                                        <p:attrNameLst>
                                          <p:attrName>style.visibility</p:attrName>
                                        </p:attrNameLst>
                                      </p:cBhvr>
                                      <p:to>
                                        <p:strVal val="visible"/>
                                      </p:to>
                                    </p:set>
                                    <p:anim calcmode="lin" valueType="num">
                                      <p:cBhvr>
                                        <p:cTn id="25" dur="500" fill="hold"/>
                                        <p:tgtEl>
                                          <p:spTgt spid="441352"/>
                                        </p:tgtEl>
                                        <p:attrNameLst>
                                          <p:attrName>ppt_x</p:attrName>
                                        </p:attrNameLst>
                                      </p:cBhvr>
                                      <p:tavLst>
                                        <p:tav tm="0">
                                          <p:val>
                                            <p:strVal val="0-#ppt_w/2"/>
                                          </p:val>
                                        </p:tav>
                                        <p:tav tm="100000">
                                          <p:val>
                                            <p:strVal val="#ppt_x"/>
                                          </p:val>
                                        </p:tav>
                                      </p:tavLst>
                                    </p:anim>
                                    <p:anim calcmode="lin" valueType="num">
                                      <p:cBhvr>
                                        <p:cTn id="26" dur="500" fill="hold"/>
                                        <p:tgtEl>
                                          <p:spTgt spid="4413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par>
                          <p:cTn id="27" fill="hold">
                            <p:stCondLst>
                              <p:cond delay="6500"/>
                            </p:stCondLst>
                            <p:childTnLst>
                              <p:par>
                                <p:cTn id="28" presetID="9" presetClass="entr" presetSubtype="0" fill="hold" grpId="0" nodeType="afterEffect">
                                  <p:stCondLst>
                                    <p:cond delay="0"/>
                                  </p:stCondLst>
                                  <p:childTnLst>
                                    <p:set>
                                      <p:cBhvr>
                                        <p:cTn id="29" dur="1" fill="hold">
                                          <p:stCondLst>
                                            <p:cond delay="0"/>
                                          </p:stCondLst>
                                        </p:cTn>
                                        <p:tgtEl>
                                          <p:spTgt spid="441348"/>
                                        </p:tgtEl>
                                        <p:attrNameLst>
                                          <p:attrName>style.visibility</p:attrName>
                                        </p:attrNameLst>
                                      </p:cBhvr>
                                      <p:to>
                                        <p:strVal val="visible"/>
                                      </p:to>
                                    </p:set>
                                    <p:animEffect transition="in" filter="dissolve">
                                      <p:cBhvr>
                                        <p:cTn id="30" dur="500"/>
                                        <p:tgtEl>
                                          <p:spTgt spid="441348"/>
                                        </p:tgtEl>
                                      </p:cBhvr>
                                    </p:animEffect>
                                  </p:childTnLst>
                                </p:cTn>
                              </p:par>
                            </p:childTnLst>
                          </p:cTn>
                        </p:par>
                        <p:par>
                          <p:cTn id="31" fill="hold">
                            <p:stCondLst>
                              <p:cond delay="7000"/>
                            </p:stCondLst>
                            <p:childTnLst>
                              <p:par>
                                <p:cTn id="32" presetID="2" presetClass="entr" presetSubtype="8" fill="hold" nodeType="afterEffect">
                                  <p:stCondLst>
                                    <p:cond delay="10000"/>
                                  </p:stCondLst>
                                  <p:childTnLst>
                                    <p:set>
                                      <p:cBhvr>
                                        <p:cTn id="33" dur="1" fill="hold">
                                          <p:stCondLst>
                                            <p:cond delay="0"/>
                                          </p:stCondLst>
                                        </p:cTn>
                                        <p:tgtEl>
                                          <p:spTgt spid="441357"/>
                                        </p:tgtEl>
                                        <p:attrNameLst>
                                          <p:attrName>style.visibility</p:attrName>
                                        </p:attrNameLst>
                                      </p:cBhvr>
                                      <p:to>
                                        <p:strVal val="visible"/>
                                      </p:to>
                                    </p:set>
                                    <p:anim calcmode="lin" valueType="num">
                                      <p:cBhvr>
                                        <p:cTn id="34" dur="500" fill="hold"/>
                                        <p:tgtEl>
                                          <p:spTgt spid="441357"/>
                                        </p:tgtEl>
                                        <p:attrNameLst>
                                          <p:attrName>ppt_x</p:attrName>
                                        </p:attrNameLst>
                                      </p:cBhvr>
                                      <p:tavLst>
                                        <p:tav tm="0">
                                          <p:val>
                                            <p:strVal val="0-#ppt_w/2"/>
                                          </p:val>
                                        </p:tav>
                                        <p:tav tm="100000">
                                          <p:val>
                                            <p:strVal val="#ppt_x"/>
                                          </p:val>
                                        </p:tav>
                                      </p:tavLst>
                                    </p:anim>
                                    <p:anim calcmode="lin" valueType="num">
                                      <p:cBhvr>
                                        <p:cTn id="35" dur="500" fill="hold"/>
                                        <p:tgtEl>
                                          <p:spTgt spid="4413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1" name="whoosh.wav"/>
                                        </p:tgtEl>
                                      </p:cMediaNode>
                                    </p:audio>
                                  </p:subTnLst>
                                </p:cTn>
                              </p:par>
                            </p:childTnLst>
                          </p:cTn>
                        </p:par>
                        <p:par>
                          <p:cTn id="36" fill="hold">
                            <p:stCondLst>
                              <p:cond delay="17500"/>
                            </p:stCondLst>
                            <p:childTnLst>
                              <p:par>
                                <p:cTn id="37" presetID="9" presetClass="entr" presetSubtype="0" fill="hold" grpId="0" nodeType="afterEffect">
                                  <p:stCondLst>
                                    <p:cond delay="0"/>
                                  </p:stCondLst>
                                  <p:childTnLst>
                                    <p:set>
                                      <p:cBhvr>
                                        <p:cTn id="38" dur="1" fill="hold">
                                          <p:stCondLst>
                                            <p:cond delay="0"/>
                                          </p:stCondLst>
                                        </p:cTn>
                                        <p:tgtEl>
                                          <p:spTgt spid="441354"/>
                                        </p:tgtEl>
                                        <p:attrNameLst>
                                          <p:attrName>style.visibility</p:attrName>
                                        </p:attrNameLst>
                                      </p:cBhvr>
                                      <p:to>
                                        <p:strVal val="visible"/>
                                      </p:to>
                                    </p:set>
                                    <p:animEffect transition="in" filter="dissolve">
                                      <p:cBhvr>
                                        <p:cTn id="39" dur="500"/>
                                        <p:tgtEl>
                                          <p:spTgt spid="441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bldLvl="0" animBg="1"/>
      <p:bldP spid="441347" grpId="0"/>
      <p:bldP spid="441348" grpId="0" bldLvl="0" animBg="1"/>
      <p:bldP spid="44135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idx="1"/>
          </p:nvPr>
        </p:nvSpPr>
        <p:spPr>
          <a:xfrm>
            <a:off x="2571962" y="2089432"/>
            <a:ext cx="8530509" cy="5003253"/>
          </a:xfrm>
          <a:ln w="38100">
            <a:solidFill>
              <a:schemeClr val="accent2">
                <a:alpha val="100000"/>
              </a:schemeClr>
            </a:solidFill>
            <a:miter lim="800000"/>
          </a:ln>
        </p:spPr>
        <p:txBody>
          <a:bodyPr vert="horz" wrap="square" lIns="96435" tIns="48217" rIns="96435" bIns="48217" anchor="t">
            <a:normAutofit/>
          </a:bodyPr>
          <a:p>
            <a:pPr algn="just" eaLnBrk="1" hangingPunct="1">
              <a:lnSpc>
                <a:spcPct val="110000"/>
              </a:lnSpc>
              <a:buNone/>
            </a:pPr>
            <a:r>
              <a:rPr lang="en-US" altLang="zh-CN" sz="316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  1</a:t>
            </a:r>
            <a:r>
              <a:rPr lang="zh-CN" altLang="en-US" sz="3375" b="1" dirty="0">
                <a:solidFill>
                  <a:schemeClr val="tx2"/>
                </a:solidFill>
                <a:latin typeface="黑体" panose="02010609060101010101" pitchFamily="49" charset="-122"/>
                <a:ea typeface="黑体" panose="02010609060101010101" pitchFamily="49" charset="-122"/>
              </a:rPr>
              <a:t>、原始凭证的名称；</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2</a:t>
            </a:r>
            <a:r>
              <a:rPr lang="zh-CN" altLang="en-US" sz="3375" b="1" dirty="0">
                <a:solidFill>
                  <a:schemeClr val="tx2"/>
                </a:solidFill>
                <a:latin typeface="黑体" panose="02010609060101010101" pitchFamily="49" charset="-122"/>
                <a:ea typeface="黑体" panose="02010609060101010101" pitchFamily="49" charset="-122"/>
              </a:rPr>
              <a:t>、填制凭证的日期 ；</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3</a:t>
            </a:r>
            <a:r>
              <a:rPr lang="zh-CN" altLang="en-US" sz="3375" b="1" dirty="0">
                <a:solidFill>
                  <a:schemeClr val="tx2"/>
                </a:solidFill>
                <a:latin typeface="黑体" panose="02010609060101010101" pitchFamily="49" charset="-122"/>
                <a:ea typeface="黑体" panose="02010609060101010101" pitchFamily="49" charset="-122"/>
              </a:rPr>
              <a:t>、填制和接受凭证的单位或个人名称 ；</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4</a:t>
            </a:r>
            <a:r>
              <a:rPr lang="zh-CN" altLang="en-US" sz="3375" b="1" dirty="0">
                <a:solidFill>
                  <a:schemeClr val="tx2"/>
                </a:solidFill>
                <a:latin typeface="黑体" panose="02010609060101010101" pitchFamily="49" charset="-122"/>
                <a:ea typeface="黑体" panose="02010609060101010101" pitchFamily="49" charset="-122"/>
              </a:rPr>
              <a:t>、经济业务的基本内容 ；</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5</a:t>
            </a:r>
            <a:r>
              <a:rPr lang="zh-CN" altLang="en-US" sz="3375" b="1" dirty="0">
                <a:solidFill>
                  <a:schemeClr val="tx2"/>
                </a:solidFill>
                <a:latin typeface="黑体" panose="02010609060101010101" pitchFamily="49" charset="-122"/>
                <a:ea typeface="黑体" panose="02010609060101010101" pitchFamily="49" charset="-122"/>
              </a:rPr>
              <a:t>、填制单位名称或填制人姓名 ；</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6</a:t>
            </a:r>
            <a:r>
              <a:rPr lang="zh-CN" altLang="en-US" sz="3375" b="1" dirty="0">
                <a:solidFill>
                  <a:schemeClr val="tx2"/>
                </a:solidFill>
                <a:latin typeface="黑体" panose="02010609060101010101" pitchFamily="49" charset="-122"/>
                <a:ea typeface="黑体" panose="02010609060101010101" pitchFamily="49" charset="-122"/>
              </a:rPr>
              <a:t>、经办人员的签名或盖章 ；</a:t>
            </a:r>
            <a:endParaRPr lang="zh-CN" altLang="en-US" sz="3375" b="1" dirty="0">
              <a:solidFill>
                <a:schemeClr val="tx2"/>
              </a:solidFill>
              <a:latin typeface="黑体" panose="02010609060101010101" pitchFamily="49" charset="-122"/>
              <a:ea typeface="黑体" panose="02010609060101010101" pitchFamily="49" charset="-122"/>
            </a:endParaRPr>
          </a:p>
          <a:p>
            <a:pPr algn="just" eaLnBrk="1" hangingPunct="1">
              <a:lnSpc>
                <a:spcPct val="110000"/>
              </a:lnSpc>
              <a:buNone/>
            </a:pPr>
            <a:r>
              <a:rPr lang="zh-CN" altLang="en-US" sz="3375" b="1" dirty="0">
                <a:solidFill>
                  <a:schemeClr val="tx2"/>
                </a:solidFill>
                <a:latin typeface="黑体" panose="02010609060101010101" pitchFamily="49" charset="-122"/>
                <a:ea typeface="黑体" panose="02010609060101010101" pitchFamily="49" charset="-122"/>
              </a:rPr>
              <a:t>   </a:t>
            </a:r>
            <a:r>
              <a:rPr lang="en-US" altLang="zh-CN" sz="3375" b="1" dirty="0">
                <a:solidFill>
                  <a:schemeClr val="tx2"/>
                </a:solidFill>
                <a:latin typeface="黑体" panose="02010609060101010101" pitchFamily="49" charset="-122"/>
                <a:ea typeface="黑体" panose="02010609060101010101" pitchFamily="49" charset="-122"/>
              </a:rPr>
              <a:t>7</a:t>
            </a:r>
            <a:r>
              <a:rPr lang="zh-CN" altLang="en-US" sz="3375" b="1" dirty="0">
                <a:solidFill>
                  <a:schemeClr val="tx2"/>
                </a:solidFill>
                <a:latin typeface="黑体" panose="02010609060101010101" pitchFamily="49" charset="-122"/>
                <a:ea typeface="黑体" panose="02010609060101010101" pitchFamily="49" charset="-122"/>
              </a:rPr>
              <a:t>、数量、单价和金额</a:t>
            </a:r>
            <a:endParaRPr lang="zh-CN" altLang="en-US" sz="3375" b="1" dirty="0">
              <a:solidFill>
                <a:schemeClr val="tx2"/>
              </a:solidFill>
              <a:latin typeface="黑体" panose="02010609060101010101" pitchFamily="49" charset="-122"/>
              <a:ea typeface="黑体" panose="02010609060101010101" pitchFamily="49" charset="-122"/>
            </a:endParaRPr>
          </a:p>
        </p:txBody>
      </p:sp>
      <p:sp>
        <p:nvSpPr>
          <p:cNvPr id="445443" name="Rectangle 3"/>
          <p:cNvSpPr>
            <a:spLocks noGrp="1"/>
          </p:cNvSpPr>
          <p:nvPr>
            <p:ph type="title"/>
          </p:nvPr>
        </p:nvSpPr>
        <p:spPr>
          <a:xfrm>
            <a:off x="2821422" y="805303"/>
            <a:ext cx="6688526" cy="1044716"/>
          </a:xfrm>
        </p:spPr>
        <p:txBody>
          <a:bodyPr vert="horz" wrap="square" lIns="96435" tIns="48217" rIns="96435" bIns="48217" anchor="b"/>
          <a:p>
            <a:pPr eaLnBrk="1" hangingPunct="1">
              <a:lnSpc>
                <a:spcPct val="80000"/>
              </a:lnSpc>
            </a:pPr>
            <a:r>
              <a:rPr lang="zh-CN" altLang="en-US" sz="4220" b="1" dirty="0">
                <a:solidFill>
                  <a:srgbClr val="FF0000"/>
                </a:solidFill>
                <a:latin typeface="Times New Roman" panose="02020603050405020304" charset="0"/>
                <a:ea typeface="汉仪火柴体简" pitchFamily="49" charset="-122"/>
              </a:rPr>
              <a:t>二、原始凭证的基本内容</a:t>
            </a:r>
            <a:endParaRPr lang="zh-CN" altLang="en-US" sz="422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45443"/>
                                        </p:tgtEl>
                                        <p:attrNameLst>
                                          <p:attrName>style.visibility</p:attrName>
                                        </p:attrNameLst>
                                      </p:cBhvr>
                                      <p:to>
                                        <p:strVal val="visible"/>
                                      </p:to>
                                    </p:set>
                                    <p:anim calcmode="lin" valueType="num">
                                      <p:cBhvr>
                                        <p:cTn id="7" dur="5000" fill="hold"/>
                                        <p:tgtEl>
                                          <p:spTgt spid="445443"/>
                                        </p:tgtEl>
                                        <p:attrNameLst>
                                          <p:attrName>ppt_x</p:attrName>
                                        </p:attrNameLst>
                                      </p:cBhvr>
                                      <p:tavLst>
                                        <p:tav tm="0">
                                          <p:val>
                                            <p:strVal val="#ppt_x"/>
                                          </p:val>
                                        </p:tav>
                                        <p:tav tm="100000">
                                          <p:val>
                                            <p:strVal val="#ppt_x"/>
                                          </p:val>
                                        </p:tav>
                                      </p:tavLst>
                                    </p:anim>
                                    <p:anim calcmode="lin" valueType="num">
                                      <p:cBhvr>
                                        <p:cTn id="8" dur="5000" fill="hold"/>
                                        <p:tgtEl>
                                          <p:spTgt spid="445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4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7490" name="Rectangle 2"/>
          <p:cNvSpPr>
            <a:spLocks noGrp="1"/>
          </p:cNvSpPr>
          <p:nvPr>
            <p:ph idx="1"/>
          </p:nvPr>
        </p:nvSpPr>
        <p:spPr>
          <a:xfrm>
            <a:off x="2250511" y="2009069"/>
            <a:ext cx="8438092" cy="4809043"/>
          </a:xfrm>
        </p:spPr>
        <p:txBody>
          <a:bodyPr vert="horz" wrap="square" lIns="96435" tIns="48217" rIns="96435" bIns="48217" anchor="t">
            <a:normAutofit lnSpcReduction="20000"/>
          </a:bodyPr>
          <a:p>
            <a:pPr algn="l" eaLnBrk="1" hangingPunct="1">
              <a:lnSpc>
                <a:spcPct val="110000"/>
              </a:lnSpc>
              <a:buClrTx/>
              <a:buSzTx/>
              <a:buNone/>
            </a:pPr>
            <a:r>
              <a:rPr lang="zh-CN" altLang="en-US" sz="3795" b="1" dirty="0">
                <a:solidFill>
                  <a:schemeClr val="tx2"/>
                </a:solidFill>
                <a:latin typeface="黑体" panose="02010609060101010101" pitchFamily="49" charset="-122"/>
                <a:ea typeface="黑体" panose="02010609060101010101" pitchFamily="49" charset="-122"/>
              </a:rPr>
              <a:t>   1、记录真是</a:t>
            </a:r>
            <a:endParaRPr lang="zh-CN" altLang="en-US" sz="3795" b="1" dirty="0">
              <a:solidFill>
                <a:schemeClr val="tx2"/>
              </a:solidFill>
              <a:latin typeface="黑体" panose="02010609060101010101" pitchFamily="49" charset="-122"/>
              <a:ea typeface="黑体" panose="02010609060101010101" pitchFamily="49" charset="-122"/>
            </a:endParaRPr>
          </a:p>
          <a:p>
            <a:pPr algn="l" eaLnBrk="1" hangingPunct="1">
              <a:lnSpc>
                <a:spcPct val="110000"/>
              </a:lnSpc>
              <a:buClrTx/>
              <a:buSzTx/>
              <a:buNone/>
            </a:pPr>
            <a:r>
              <a:rPr lang="zh-CN" altLang="en-US" sz="3795" b="1" dirty="0">
                <a:solidFill>
                  <a:schemeClr val="tx2"/>
                </a:solidFill>
                <a:latin typeface="黑体" panose="02010609060101010101" pitchFamily="49" charset="-122"/>
                <a:ea typeface="黑体" panose="02010609060101010101" pitchFamily="49" charset="-122"/>
              </a:rPr>
              <a:t>   </a:t>
            </a:r>
            <a:r>
              <a:rPr lang="zh-CN" altLang="en-US" sz="3795" b="1" dirty="0">
                <a:solidFill>
                  <a:schemeClr val="tx2"/>
                </a:solidFill>
                <a:latin typeface="黑体" panose="02010609060101010101" pitchFamily="49" charset="-122"/>
                <a:ea typeface="黑体" panose="02010609060101010101" pitchFamily="49" charset="-122"/>
              </a:rPr>
              <a:t>2、内容完整 </a:t>
            </a:r>
            <a:endParaRPr lang="zh-CN" altLang="en-US" sz="3795" b="1" dirty="0">
              <a:solidFill>
                <a:schemeClr val="tx2"/>
              </a:solidFill>
              <a:latin typeface="黑体" panose="02010609060101010101" pitchFamily="49" charset="-122"/>
              <a:ea typeface="黑体" panose="02010609060101010101" pitchFamily="49" charset="-122"/>
            </a:endParaRPr>
          </a:p>
          <a:p>
            <a:pPr eaLnBrk="1" hangingPunct="1">
              <a:lnSpc>
                <a:spcPct val="110000"/>
              </a:lnSpc>
              <a:buNone/>
            </a:pPr>
            <a:r>
              <a:rPr lang="zh-CN" altLang="en-US" sz="3795" b="1" dirty="0">
                <a:solidFill>
                  <a:schemeClr val="tx2"/>
                </a:solidFill>
                <a:latin typeface="黑体" panose="02010609060101010101" pitchFamily="49" charset="-122"/>
                <a:ea typeface="黑体" panose="02010609060101010101" pitchFamily="49" charset="-122"/>
              </a:rPr>
              <a:t>   </a:t>
            </a:r>
            <a:r>
              <a:rPr lang="en-US" altLang="zh-CN" sz="3795" b="1" dirty="0">
                <a:solidFill>
                  <a:schemeClr val="tx2"/>
                </a:solidFill>
                <a:latin typeface="黑体" panose="02010609060101010101" pitchFamily="49" charset="-122"/>
                <a:ea typeface="黑体" panose="02010609060101010101" pitchFamily="49" charset="-122"/>
              </a:rPr>
              <a:t>3</a:t>
            </a:r>
            <a:r>
              <a:rPr lang="zh-CN" altLang="en-US" sz="3795" b="1" dirty="0">
                <a:solidFill>
                  <a:schemeClr val="tx2"/>
                </a:solidFill>
                <a:latin typeface="黑体" panose="02010609060101010101" pitchFamily="49" charset="-122"/>
                <a:ea typeface="黑体" panose="02010609060101010101" pitchFamily="49" charset="-122"/>
              </a:rPr>
              <a:t>、</a:t>
            </a:r>
            <a:r>
              <a:rPr lang="zh-CN" altLang="en-US" sz="3795" b="1" dirty="0">
                <a:solidFill>
                  <a:schemeClr val="tx2"/>
                </a:solidFill>
                <a:latin typeface="宋体" panose="02010600030101010101" pitchFamily="2" charset="-122"/>
              </a:rPr>
              <a:t>填制及时</a:t>
            </a:r>
            <a:r>
              <a:rPr lang="zh-CN" altLang="en-US" sz="3795" b="1" dirty="0">
                <a:solidFill>
                  <a:schemeClr val="tx2"/>
                </a:solidFill>
                <a:latin typeface="黑体" panose="02010609060101010101" pitchFamily="49" charset="-122"/>
                <a:ea typeface="黑体" panose="02010609060101010101" pitchFamily="49" charset="-122"/>
              </a:rPr>
              <a:t> </a:t>
            </a:r>
            <a:endParaRPr lang="zh-CN" altLang="en-US" sz="3795" b="1" dirty="0">
              <a:solidFill>
                <a:schemeClr val="tx2"/>
              </a:solidFill>
              <a:latin typeface="黑体" panose="02010609060101010101" pitchFamily="49" charset="-122"/>
              <a:ea typeface="黑体" panose="02010609060101010101" pitchFamily="49" charset="-122"/>
            </a:endParaRPr>
          </a:p>
          <a:p>
            <a:pPr eaLnBrk="1" hangingPunct="1">
              <a:lnSpc>
                <a:spcPct val="110000"/>
              </a:lnSpc>
              <a:buNone/>
            </a:pPr>
            <a:r>
              <a:rPr lang="zh-CN" altLang="en-US" sz="3795" b="1" dirty="0">
                <a:solidFill>
                  <a:schemeClr val="tx2"/>
                </a:solidFill>
                <a:latin typeface="黑体" panose="02010609060101010101" pitchFamily="49" charset="-122"/>
                <a:ea typeface="黑体" panose="02010609060101010101" pitchFamily="49" charset="-122"/>
              </a:rPr>
              <a:t>   </a:t>
            </a:r>
            <a:r>
              <a:rPr lang="en-US" altLang="zh-CN" sz="3795" b="1" dirty="0">
                <a:solidFill>
                  <a:schemeClr val="tx2"/>
                </a:solidFill>
                <a:latin typeface="黑体" panose="02010609060101010101" pitchFamily="49" charset="-122"/>
                <a:ea typeface="黑体" panose="02010609060101010101" pitchFamily="49" charset="-122"/>
              </a:rPr>
              <a:t>4</a:t>
            </a:r>
            <a:r>
              <a:rPr lang="zh-CN" altLang="en-US" sz="3795" b="1" dirty="0">
                <a:solidFill>
                  <a:schemeClr val="tx2"/>
                </a:solidFill>
                <a:latin typeface="黑体" panose="02010609060101010101" pitchFamily="49" charset="-122"/>
                <a:ea typeface="黑体" panose="02010609060101010101" pitchFamily="49" charset="-122"/>
              </a:rPr>
              <a:t>、</a:t>
            </a:r>
            <a:r>
              <a:rPr lang="zh-CN" altLang="en-US" sz="3795" b="1" dirty="0">
                <a:solidFill>
                  <a:schemeClr val="tx2"/>
                </a:solidFill>
                <a:latin typeface="宋体" panose="02010600030101010101" pitchFamily="2" charset="-122"/>
              </a:rPr>
              <a:t>书写清楚、规范</a:t>
            </a:r>
            <a:r>
              <a:rPr lang="zh-CN" altLang="en-US" sz="3795" b="1" dirty="0">
                <a:solidFill>
                  <a:schemeClr val="tx2"/>
                </a:solidFill>
                <a:latin typeface="黑体" panose="02010609060101010101" pitchFamily="49" charset="-122"/>
                <a:ea typeface="黑体" panose="02010609060101010101" pitchFamily="49" charset="-122"/>
              </a:rPr>
              <a:t> </a:t>
            </a:r>
            <a:endParaRPr lang="zh-CN" altLang="en-US" sz="3795" b="1" dirty="0">
              <a:solidFill>
                <a:schemeClr val="tx2"/>
              </a:solidFill>
              <a:latin typeface="黑体" panose="02010609060101010101" pitchFamily="49" charset="-122"/>
              <a:ea typeface="黑体" panose="02010609060101010101" pitchFamily="49" charset="-122"/>
            </a:endParaRPr>
          </a:p>
          <a:p>
            <a:pPr eaLnBrk="1" hangingPunct="1">
              <a:lnSpc>
                <a:spcPct val="110000"/>
              </a:lnSpc>
              <a:buNone/>
            </a:pPr>
            <a:r>
              <a:rPr lang="zh-CN" altLang="en-US" sz="3795" b="1" dirty="0">
                <a:solidFill>
                  <a:schemeClr val="tx2"/>
                </a:solidFill>
                <a:latin typeface="黑体" panose="02010609060101010101" pitchFamily="49" charset="-122"/>
                <a:ea typeface="黑体" panose="02010609060101010101" pitchFamily="49" charset="-122"/>
              </a:rPr>
              <a:t>   </a:t>
            </a:r>
            <a:r>
              <a:rPr lang="en-US" altLang="zh-CN" sz="3795" b="1" dirty="0">
                <a:solidFill>
                  <a:schemeClr val="tx2"/>
                </a:solidFill>
                <a:latin typeface="黑体" panose="02010609060101010101" pitchFamily="49" charset="-122"/>
                <a:ea typeface="黑体" panose="02010609060101010101" pitchFamily="49" charset="-122"/>
              </a:rPr>
              <a:t>5</a:t>
            </a:r>
            <a:r>
              <a:rPr lang="zh-CN" altLang="en-US" sz="3795" b="1" dirty="0">
                <a:solidFill>
                  <a:schemeClr val="tx2"/>
                </a:solidFill>
                <a:latin typeface="黑体" panose="02010609060101010101" pitchFamily="49" charset="-122"/>
                <a:ea typeface="黑体" panose="02010609060101010101" pitchFamily="49" charset="-122"/>
              </a:rPr>
              <a:t>、</a:t>
            </a:r>
            <a:r>
              <a:rPr lang="zh-CN" altLang="en-US" sz="3795" b="1" dirty="0">
                <a:solidFill>
                  <a:schemeClr val="tx2"/>
                </a:solidFill>
                <a:latin typeface="宋体" panose="02010600030101010101" pitchFamily="2" charset="-122"/>
              </a:rPr>
              <a:t>手续完备</a:t>
            </a:r>
            <a:endParaRPr lang="zh-CN" altLang="en-US" sz="3795" b="1" dirty="0">
              <a:solidFill>
                <a:schemeClr val="tx2"/>
              </a:solidFill>
              <a:latin typeface="黑体" panose="02010609060101010101" pitchFamily="49" charset="-122"/>
              <a:ea typeface="黑体" panose="02010609060101010101" pitchFamily="49" charset="-122"/>
            </a:endParaRPr>
          </a:p>
          <a:p>
            <a:pPr eaLnBrk="1" hangingPunct="1">
              <a:lnSpc>
                <a:spcPct val="110000"/>
              </a:lnSpc>
              <a:buNone/>
            </a:pPr>
            <a:r>
              <a:rPr lang="zh-CN" altLang="en-US" sz="3795" b="1" dirty="0">
                <a:solidFill>
                  <a:schemeClr val="tx2"/>
                </a:solidFill>
                <a:latin typeface="黑体" panose="02010609060101010101" pitchFamily="49" charset="-122"/>
                <a:ea typeface="黑体" panose="02010609060101010101" pitchFamily="49" charset="-122"/>
              </a:rPr>
              <a:t>   </a:t>
            </a:r>
            <a:r>
              <a:rPr lang="en-US" altLang="zh-CN" sz="3795" b="1" dirty="0">
                <a:solidFill>
                  <a:schemeClr val="tx2"/>
                </a:solidFill>
                <a:latin typeface="黑体" panose="02010609060101010101" pitchFamily="49" charset="-122"/>
                <a:ea typeface="黑体" panose="02010609060101010101" pitchFamily="49" charset="-122"/>
              </a:rPr>
              <a:t>6</a:t>
            </a:r>
            <a:r>
              <a:rPr lang="zh-CN" altLang="en-US" sz="3795" b="1" dirty="0">
                <a:solidFill>
                  <a:schemeClr val="tx2"/>
                </a:solidFill>
                <a:latin typeface="黑体" panose="02010609060101010101" pitchFamily="49" charset="-122"/>
                <a:ea typeface="黑体" panose="02010609060101010101" pitchFamily="49" charset="-122"/>
              </a:rPr>
              <a:t>、</a:t>
            </a:r>
            <a:r>
              <a:rPr lang="zh-CN" altLang="en-US" sz="3795" b="1" dirty="0">
                <a:solidFill>
                  <a:schemeClr val="tx2"/>
                </a:solidFill>
                <a:latin typeface="宋体" panose="02010600030101010101" pitchFamily="2" charset="-122"/>
              </a:rPr>
              <a:t>编号连续</a:t>
            </a:r>
            <a:endParaRPr lang="zh-CN" altLang="en-US" sz="3795" b="1" dirty="0">
              <a:solidFill>
                <a:schemeClr val="tx2"/>
              </a:solidFill>
              <a:latin typeface="宋体" panose="02010600030101010101" pitchFamily="2" charset="-122"/>
            </a:endParaRPr>
          </a:p>
          <a:p>
            <a:pPr eaLnBrk="1" hangingPunct="1">
              <a:lnSpc>
                <a:spcPct val="110000"/>
              </a:lnSpc>
              <a:buNone/>
            </a:pPr>
            <a:r>
              <a:rPr lang="en-US" altLang="zh-CN" sz="3795" b="1" dirty="0">
                <a:solidFill>
                  <a:schemeClr val="tx2"/>
                </a:solidFill>
                <a:latin typeface="宋体" panose="02010600030101010101" pitchFamily="2" charset="-122"/>
              </a:rPr>
              <a:t>   7</a:t>
            </a:r>
            <a:r>
              <a:rPr lang="zh-CN" altLang="en-US" sz="3795" b="1" dirty="0">
                <a:solidFill>
                  <a:schemeClr val="tx2"/>
                </a:solidFill>
                <a:latin typeface="宋体" panose="02010600030101010101" pitchFamily="2" charset="-122"/>
              </a:rPr>
              <a:t>、不得涂改、刮擦、挖补</a:t>
            </a:r>
            <a:endParaRPr lang="zh-CN" altLang="en-US" sz="3795" b="1" dirty="0">
              <a:solidFill>
                <a:schemeClr val="tx2"/>
              </a:solidFill>
              <a:latin typeface="宋体" panose="02010600030101010101" pitchFamily="2" charset="-122"/>
            </a:endParaRPr>
          </a:p>
        </p:txBody>
      </p:sp>
      <p:sp>
        <p:nvSpPr>
          <p:cNvPr id="447491" name="Rectangle 3"/>
          <p:cNvSpPr>
            <a:spLocks noGrp="1"/>
          </p:cNvSpPr>
          <p:nvPr>
            <p:ph type="title"/>
          </p:nvPr>
        </p:nvSpPr>
        <p:spPr>
          <a:xfrm>
            <a:off x="2250511" y="883991"/>
            <a:ext cx="8197003" cy="803628"/>
          </a:xfrm>
          <a:solidFill>
            <a:schemeClr val="bg1">
              <a:alpha val="100000"/>
            </a:schemeClr>
          </a:solidFill>
        </p:spPr>
        <p:txBody>
          <a:bodyPr vert="horz" wrap="square" lIns="96435" tIns="48217" rIns="96435" bIns="48217" anchor="b"/>
          <a:p>
            <a:pPr eaLnBrk="1" hangingPunct="1">
              <a:lnSpc>
                <a:spcPct val="80000"/>
              </a:lnSpc>
            </a:pPr>
            <a:r>
              <a:rPr lang="zh-CN" altLang="en-US" sz="3795" b="1" dirty="0">
                <a:solidFill>
                  <a:srgbClr val="FF0000"/>
                </a:solidFill>
                <a:latin typeface="Times New Roman" panose="02020603050405020304" charset="0"/>
                <a:ea typeface="汉仪火柴体简" pitchFamily="49" charset="-122"/>
              </a:rPr>
              <a:t>三、</a:t>
            </a:r>
            <a:r>
              <a:rPr lang="zh-CN" altLang="en-US" sz="3795" b="1" dirty="0">
                <a:solidFill>
                  <a:srgbClr val="FF0000"/>
                </a:solidFill>
                <a:latin typeface="宋体" panose="02010600030101010101" pitchFamily="2" charset="-122"/>
              </a:rPr>
              <a:t>原始凭证的填制要求与填制方法</a:t>
            </a:r>
            <a:r>
              <a:rPr lang="zh-CN" altLang="en-US" sz="4220" b="1" dirty="0">
                <a:solidFill>
                  <a:srgbClr val="FF0000"/>
                </a:solidFill>
                <a:latin typeface="Times New Roman" panose="02020603050405020304" charset="0"/>
                <a:ea typeface="汉仪火柴体简" pitchFamily="49" charset="-122"/>
              </a:rPr>
              <a:t> </a:t>
            </a:r>
            <a:endParaRPr lang="zh-CN" altLang="en-US" sz="4220" b="1" dirty="0">
              <a:solidFill>
                <a:srgbClr val="FF0000"/>
              </a:solidFill>
              <a:latin typeface="Times New Roman" panose="02020603050405020304" charset="0"/>
              <a:ea typeface="汉仪火柴体简"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7491"/>
                                        </p:tgtEl>
                                        <p:attrNameLst>
                                          <p:attrName>style.visibility</p:attrName>
                                        </p:attrNameLst>
                                      </p:cBhvr>
                                      <p:to>
                                        <p:strVal val="visible"/>
                                      </p:to>
                                    </p:set>
                                    <p:animEffect transition="in" filter="blinds(horizontal)">
                                      <p:cBhvr>
                                        <p:cTn id="7" dur="500"/>
                                        <p:tgtEl>
                                          <p:spTgt spid="44749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0"/>
                                        </p:tgtEl>
                                        <p:attrNameLst>
                                          <p:attrName>style.visibility</p:attrName>
                                        </p:attrNameLst>
                                      </p:cBhvr>
                                      <p:to>
                                        <p:strVal val="visible"/>
                                      </p:to>
                                    </p:set>
                                    <p:animEffect transition="in" filter="dissolve">
                                      <p:cBhvr>
                                        <p:cTn id="12" dur="500"/>
                                        <p:tgtEl>
                                          <p:spTgt spid="447490"/>
                                        </p:tgtEl>
                                      </p:cBhvr>
                                    </p:animEffect>
                                  </p:childTnLst>
                                  <p:subTnLst>
                                    <p:audio>
                                      <p:cMediaNode>
                                        <p:cTn display="0" masterRel="sameClick">
                                          <p:stCondLst>
                                            <p:cond evt="begin" delay="0">
                                              <p:tn val="10"/>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0" grpId="0"/>
      <p:bldP spid="44749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2978" name="Rectangle 2"/>
          <p:cNvSpPr>
            <a:spLocks noGrp="1"/>
          </p:cNvSpPr>
          <p:nvPr>
            <p:ph idx="1"/>
          </p:nvPr>
        </p:nvSpPr>
        <p:spPr>
          <a:xfrm>
            <a:off x="1247315" y="2009069"/>
            <a:ext cx="10818839" cy="4661041"/>
          </a:xfrm>
          <a:ln>
            <a:solidFill>
              <a:srgbClr val="FF0000">
                <a:alpha val="100000"/>
              </a:srgbClr>
            </a:solidFill>
            <a:miter lim="800000"/>
          </a:ln>
        </p:spPr>
        <p:txBody>
          <a:bodyPr vert="horz" wrap="square" lIns="96435" tIns="48217" rIns="96435" bIns="48217" anchor="t">
            <a:noAutofit/>
          </a:bodyPr>
          <a:p>
            <a:pPr algn="just" eaLnBrk="1" hangingPunct="1">
              <a:lnSpc>
                <a:spcPct val="130000"/>
              </a:lnSpc>
              <a:buNone/>
            </a:pPr>
            <a:r>
              <a:rPr lang="zh-CN" altLang="en-US" sz="3375" b="1" dirty="0">
                <a:solidFill>
                  <a:schemeClr val="tx2"/>
                </a:solidFill>
                <a:latin typeface="华文楷体" panose="02010600040101010101" pitchFamily="2" charset="-122"/>
                <a:ea typeface="华文楷体" panose="02010600040101010101" pitchFamily="2" charset="-122"/>
              </a:rPr>
              <a:t>一、阿拉伯数字的书写要求</a:t>
            </a:r>
            <a:endParaRPr lang="zh-CN" altLang="en-US" sz="3375"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30000"/>
              </a:lnSpc>
              <a:buNone/>
            </a:pPr>
            <a:r>
              <a:rPr lang="zh-CN" altLang="en-US" sz="3375" b="1" dirty="0">
                <a:solidFill>
                  <a:schemeClr val="tx2"/>
                </a:solidFill>
                <a:latin typeface="华文楷体" panose="02010600040101010101" pitchFamily="2" charset="-122"/>
                <a:ea typeface="华文楷体" panose="02010600040101010101" pitchFamily="2" charset="-122"/>
              </a:rPr>
              <a:t>  </a:t>
            </a:r>
            <a:r>
              <a:rPr lang="en-US" altLang="zh-CN" sz="3375" b="1" dirty="0">
                <a:solidFill>
                  <a:schemeClr val="tx2"/>
                </a:solidFill>
                <a:latin typeface="华文楷体" panose="02010600040101010101" pitchFamily="2" charset="-122"/>
                <a:ea typeface="华文楷体" panose="02010600040101010101" pitchFamily="2" charset="-122"/>
              </a:rPr>
              <a:t>1</a:t>
            </a:r>
            <a:r>
              <a:rPr lang="zh-CN" altLang="en-US" sz="3375" b="1" dirty="0">
                <a:solidFill>
                  <a:schemeClr val="tx2"/>
                </a:solidFill>
                <a:latin typeface="华文楷体" panose="02010600040101010101" pitchFamily="2" charset="-122"/>
                <a:ea typeface="华文楷体" panose="02010600040101010101" pitchFamily="2" charset="-122"/>
              </a:rPr>
              <a:t>、阿拉伯数字应当一个一个地书写，不得连笔书写。</a:t>
            </a:r>
            <a:endParaRPr lang="zh-CN" altLang="en-US" sz="3375"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30000"/>
              </a:lnSpc>
              <a:buNone/>
            </a:pPr>
            <a:r>
              <a:rPr lang="zh-CN" altLang="en-US" sz="3375" b="1" dirty="0">
                <a:solidFill>
                  <a:schemeClr val="tx2"/>
                </a:solidFill>
                <a:latin typeface="华文楷体" panose="02010600040101010101" pitchFamily="2" charset="-122"/>
                <a:ea typeface="华文楷体" panose="02010600040101010101" pitchFamily="2" charset="-122"/>
              </a:rPr>
              <a:t>  </a:t>
            </a:r>
            <a:r>
              <a:rPr lang="en-US" altLang="zh-CN" sz="3375" b="1" dirty="0">
                <a:solidFill>
                  <a:schemeClr val="tx2"/>
                </a:solidFill>
                <a:latin typeface="华文楷体" panose="02010600040101010101" pitchFamily="2" charset="-122"/>
                <a:ea typeface="华文楷体" panose="02010600040101010101" pitchFamily="2" charset="-122"/>
              </a:rPr>
              <a:t>2</a:t>
            </a:r>
            <a:r>
              <a:rPr lang="zh-CN" altLang="en-US" sz="3375" b="1" dirty="0">
                <a:solidFill>
                  <a:schemeClr val="tx2"/>
                </a:solidFill>
                <a:latin typeface="华文楷体" panose="02010600040101010101" pitchFamily="2" charset="-122"/>
                <a:ea typeface="华文楷体" panose="02010600040101010101" pitchFamily="2" charset="-122"/>
              </a:rPr>
              <a:t>、 阿拉伯金额数字前面应当书写币种符号或者货币名称符号和币种符号，如</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人民币</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或者</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795" b="1" dirty="0">
                <a:latin typeface="华文行楷" panose="02010800040101010101" pitchFamily="2" charset="-122"/>
                <a:ea typeface="华文行楷" panose="02010800040101010101" pitchFamily="2" charset="-122"/>
              </a:rPr>
              <a:t>￥</a:t>
            </a:r>
            <a:r>
              <a:rPr lang="zh-CN" altLang="en-US" sz="3795" b="1" dirty="0">
                <a:latin typeface="Times New Roman" panose="02020603050405020304" charset="0"/>
                <a:ea typeface="华文楷体" panose="02010600040101010101" pitchFamily="2" charset="-122"/>
              </a:rPr>
              <a:t>”</a:t>
            </a:r>
            <a:r>
              <a:rPr lang="zh-CN" altLang="en-US" sz="3795" b="1" dirty="0">
                <a:latin typeface="华文楷体" panose="02010600040101010101" pitchFamily="2" charset="-122"/>
                <a:ea typeface="华文楷体" panose="02010600040101010101" pitchFamily="2" charset="-122"/>
              </a:rPr>
              <a:t>。</a:t>
            </a:r>
            <a:endParaRPr lang="zh-CN" altLang="en-US" sz="3795" b="1" dirty="0">
              <a:latin typeface="华文楷体" panose="02010600040101010101" pitchFamily="2" charset="-122"/>
              <a:ea typeface="华文楷体" panose="02010600040101010101" pitchFamily="2" charset="-122"/>
            </a:endParaRPr>
          </a:p>
          <a:p>
            <a:pPr algn="just" eaLnBrk="1" hangingPunct="1">
              <a:lnSpc>
                <a:spcPct val="130000"/>
              </a:lnSpc>
              <a:buNone/>
            </a:pPr>
            <a:r>
              <a:rPr lang="zh-CN" altLang="en-US" sz="3375" b="1" dirty="0">
                <a:solidFill>
                  <a:schemeClr val="tx2"/>
                </a:solidFill>
                <a:latin typeface="华文楷体" panose="02010600040101010101" pitchFamily="2" charset="-122"/>
                <a:ea typeface="华文楷体" panose="02010600040101010101" pitchFamily="2" charset="-122"/>
              </a:rPr>
              <a:t>  </a:t>
            </a:r>
            <a:r>
              <a:rPr lang="en-US" altLang="zh-CN" sz="3375" b="1" dirty="0">
                <a:solidFill>
                  <a:schemeClr val="tx2"/>
                </a:solidFill>
                <a:latin typeface="华文楷体" panose="02010600040101010101" pitchFamily="2" charset="-122"/>
                <a:ea typeface="华文楷体" panose="02010600040101010101" pitchFamily="2" charset="-122"/>
              </a:rPr>
              <a:t>3</a:t>
            </a:r>
            <a:r>
              <a:rPr lang="zh-CN" altLang="en-US" sz="3375" b="1" dirty="0">
                <a:solidFill>
                  <a:schemeClr val="tx2"/>
                </a:solidFill>
                <a:latin typeface="华文楷体" panose="02010600040101010101" pitchFamily="2" charset="-122"/>
                <a:ea typeface="华文楷体" panose="02010600040101010101" pitchFamily="2" charset="-122"/>
              </a:rPr>
              <a:t>、币种符号与阿拉伯金额数字之间不得留有空白。</a:t>
            </a:r>
            <a:endParaRPr lang="zh-CN" altLang="en-US" sz="3375" b="1" dirty="0">
              <a:solidFill>
                <a:schemeClr val="tx2"/>
              </a:solidFill>
              <a:latin typeface="华文楷体" panose="02010600040101010101" pitchFamily="2" charset="-122"/>
              <a:ea typeface="华文楷体" panose="02010600040101010101" pitchFamily="2" charset="-122"/>
            </a:endParaRPr>
          </a:p>
        </p:txBody>
      </p:sp>
      <p:sp>
        <p:nvSpPr>
          <p:cNvPr id="1662979" name="Rectangle 3"/>
          <p:cNvSpPr>
            <a:spLocks noGrp="1"/>
          </p:cNvSpPr>
          <p:nvPr>
            <p:ph type="title"/>
          </p:nvPr>
        </p:nvSpPr>
        <p:spPr>
          <a:xfrm>
            <a:off x="2571962" y="803628"/>
            <a:ext cx="8357729" cy="803628"/>
          </a:xfrm>
        </p:spPr>
        <p:txBody>
          <a:bodyPr vert="horz" wrap="square" lIns="96435" tIns="48217" rIns="96435" bIns="48217" anchor="b"/>
          <a:p>
            <a:pPr eaLnBrk="1" hangingPunct="1">
              <a:lnSpc>
                <a:spcPct val="80000"/>
              </a:lnSpc>
            </a:pPr>
            <a:r>
              <a:rPr lang="en-US" altLang="zh-CN" sz="3795" b="1" dirty="0">
                <a:solidFill>
                  <a:srgbClr val="FF0000"/>
                </a:solidFill>
                <a:latin typeface="Times New Roman" panose="02020603050405020304" charset="0"/>
                <a:ea typeface="汉仪火柴体简" pitchFamily="49" charset="-122"/>
              </a:rPr>
              <a:t>4</a:t>
            </a:r>
            <a:r>
              <a:rPr lang="zh-CN" altLang="en-US" sz="3795" b="1" dirty="0">
                <a:solidFill>
                  <a:srgbClr val="FF0000"/>
                </a:solidFill>
                <a:latin typeface="Times New Roman" panose="02020603050405020304" charset="0"/>
                <a:ea typeface="汉仪火柴体简" pitchFamily="49" charset="-122"/>
              </a:rPr>
              <a:t>、</a:t>
            </a:r>
            <a:r>
              <a:rPr lang="zh-CN" altLang="en-US" sz="3795" b="1" dirty="0">
                <a:solidFill>
                  <a:srgbClr val="FF0000"/>
                </a:solidFill>
                <a:latin typeface="宋体" panose="02010600030101010101" pitchFamily="2" charset="-122"/>
              </a:rPr>
              <a:t>原始凭证的书写清楚、规范</a:t>
            </a:r>
            <a:endParaRPr lang="zh-CN" altLang="en-US" sz="3795" b="1" dirty="0">
              <a:solidFill>
                <a:srgbClr val="FF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62979"/>
                                        </p:tgtEl>
                                        <p:attrNameLst>
                                          <p:attrName>style.visibility</p:attrName>
                                        </p:attrNameLst>
                                      </p:cBhvr>
                                      <p:to>
                                        <p:strVal val="visible"/>
                                      </p:to>
                                    </p:set>
                                    <p:animEffect transition="in" filter="blinds(horizontal)">
                                      <p:cBhvr>
                                        <p:cTn id="7" dur="500"/>
                                        <p:tgtEl>
                                          <p:spTgt spid="166297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62978"/>
                                        </p:tgtEl>
                                        <p:attrNameLst>
                                          <p:attrName>style.visibility</p:attrName>
                                        </p:attrNameLst>
                                      </p:cBhvr>
                                      <p:to>
                                        <p:strVal val="visible"/>
                                      </p:to>
                                    </p:set>
                                    <p:animEffect transition="in" filter="dissolve">
                                      <p:cBhvr>
                                        <p:cTn id="11" dur="500"/>
                                        <p:tgtEl>
                                          <p:spTgt spid="1662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2978" grpId="0" bldLvl="0" animBg="1"/>
      <p:bldP spid="16629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5095" y="615950"/>
            <a:ext cx="7009765" cy="5262245"/>
          </a:xfrm>
          <a:prstGeom prst="rect">
            <a:avLst/>
          </a:prstGeom>
          <a:noFill/>
        </p:spPr>
        <p:txBody>
          <a:bodyPr wrap="square" rtlCol="0">
            <a:spAutoFit/>
          </a:bodyPr>
          <a:lstStyle/>
          <a:p>
            <a:r>
              <a:rPr lang="zh-CN" altLang="en-US" sz="2400" b="1"/>
              <a:t>知识目标</a:t>
            </a:r>
            <a:endParaRPr lang="zh-CN" altLang="en-US" sz="2400" b="1"/>
          </a:p>
          <a:p>
            <a:r>
              <a:rPr lang="zh-CN" altLang="en-US" sz="2400" b="1"/>
              <a:t>◆了解会计凭证在会计工作中的重要性</a:t>
            </a:r>
            <a:endParaRPr lang="zh-CN" altLang="en-US" sz="2400" b="1"/>
          </a:p>
          <a:p>
            <a:r>
              <a:rPr lang="zh-CN" altLang="en-US" sz="2400" b="1"/>
              <a:t>◆掌握原始凭证和记账凭证的分类、基本内容和填制要求</a:t>
            </a:r>
            <a:endParaRPr lang="zh-CN" altLang="en-US" sz="2400" b="1"/>
          </a:p>
          <a:p>
            <a:r>
              <a:rPr lang="zh-CN" altLang="en-US" sz="2400" b="1"/>
              <a:t>◆掌握会计凭证的审核和错误更正</a:t>
            </a:r>
            <a:endParaRPr lang="zh-CN" altLang="en-US" sz="2400" b="1"/>
          </a:p>
          <a:p>
            <a:r>
              <a:rPr lang="zh-CN" altLang="en-US" sz="2400" b="1"/>
              <a:t>能力目标</a:t>
            </a:r>
            <a:endParaRPr lang="zh-CN" altLang="en-US" sz="2400" b="1"/>
          </a:p>
          <a:p>
            <a:r>
              <a:rPr lang="zh-CN" altLang="en-US" sz="2400" b="1"/>
              <a:t>◆能够独立完成会计凭证的填写</a:t>
            </a:r>
            <a:endParaRPr lang="zh-CN" altLang="en-US" sz="2400" b="1"/>
          </a:p>
          <a:p>
            <a:r>
              <a:rPr lang="zh-CN" altLang="en-US" sz="2400" b="1"/>
              <a:t>◆掌握会计凭证错误的更正方法</a:t>
            </a:r>
            <a:endParaRPr lang="zh-CN" altLang="en-US" sz="2400" b="1"/>
          </a:p>
          <a:p>
            <a:r>
              <a:rPr lang="zh-CN" altLang="en-US" sz="2400" b="1"/>
              <a:t>思政目标</a:t>
            </a:r>
            <a:endParaRPr lang="zh-CN" altLang="en-US" sz="2400" b="1"/>
          </a:p>
          <a:p>
            <a:r>
              <a:rPr lang="zh-CN" altLang="en-US" sz="2400" b="1"/>
              <a:t>◆引导学生合法合规合理地编制会计凭证</a:t>
            </a:r>
            <a:endParaRPr lang="zh-CN" altLang="en-US" sz="2400" b="1"/>
          </a:p>
          <a:p>
            <a:r>
              <a:rPr lang="zh-CN" altLang="en-US" sz="2400" b="1"/>
              <a:t>◆加强对会计人员把握形式要件和实质要件</a:t>
            </a:r>
            <a:endParaRPr lang="zh-CN" altLang="en-US" sz="2400" b="1"/>
          </a:p>
          <a:p>
            <a:r>
              <a:rPr lang="zh-CN" altLang="en-US" sz="2400" b="1"/>
              <a:t>重点难点</a:t>
            </a:r>
            <a:endParaRPr lang="zh-CN" altLang="en-US" sz="2400" b="1"/>
          </a:p>
          <a:p>
            <a:r>
              <a:rPr lang="zh-CN" altLang="en-US" sz="2400" b="1"/>
              <a:t>◆原始凭证的种类、填制要求和错误更正</a:t>
            </a:r>
            <a:endParaRPr lang="zh-CN" altLang="en-US" sz="2400" b="1"/>
          </a:p>
          <a:p>
            <a:r>
              <a:rPr lang="zh-CN" altLang="en-US" sz="2400" b="1"/>
              <a:t>◆记账凭证的种类、填制要求和错误更正</a:t>
            </a:r>
            <a:endParaRPr lang="zh-CN" altLang="en-US"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5026" name="Rectangle 2"/>
          <p:cNvSpPr>
            <a:spLocks noGrp="1"/>
          </p:cNvSpPr>
          <p:nvPr>
            <p:ph idx="1"/>
          </p:nvPr>
        </p:nvSpPr>
        <p:spPr>
          <a:xfrm>
            <a:off x="1279460" y="2250158"/>
            <a:ext cx="9168054" cy="4419953"/>
          </a:xfrm>
          <a:ln>
            <a:solidFill>
              <a:srgbClr val="FF0000">
                <a:alpha val="100000"/>
              </a:srgbClr>
            </a:solidFill>
            <a:miter lim="800000"/>
          </a:ln>
        </p:spPr>
        <p:txBody>
          <a:bodyPr vert="horz" wrap="square" lIns="96435" tIns="48217" rIns="96435" bIns="48217" anchor="t"/>
          <a:p>
            <a:pPr algn="just" eaLnBrk="1" hangingPunct="1">
              <a:lnSpc>
                <a:spcPct val="110000"/>
              </a:lnSpc>
              <a:buNone/>
            </a:pPr>
            <a:r>
              <a:rPr lang="en-US" altLang="zh-CN" sz="3795" b="1" dirty="0">
                <a:solidFill>
                  <a:schemeClr val="tx2"/>
                </a:solidFill>
                <a:latin typeface="华文楷体" panose="02010600040101010101" pitchFamily="2" charset="-122"/>
                <a:ea typeface="华文楷体" panose="02010600040101010101" pitchFamily="2" charset="-122"/>
              </a:rPr>
              <a:t>2</a:t>
            </a:r>
            <a:r>
              <a:rPr lang="zh-CN" altLang="en-US" sz="3795" b="1" dirty="0">
                <a:solidFill>
                  <a:schemeClr val="tx2"/>
                </a:solidFill>
                <a:latin typeface="华文楷体" panose="02010600040101010101" pitchFamily="2" charset="-122"/>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所有以人民币元为单位的阿拉伯数字，除表示单位等情况外，一律填写到角分，无角分的，角位和分位可写</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华文楷体" panose="02010600040101010101" pitchFamily="2" charset="-122"/>
                <a:ea typeface="华文楷体" panose="02010600040101010101" pitchFamily="2" charset="-122"/>
              </a:rPr>
              <a:t>00</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或者符号</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；有角无分的，分位应当写</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华文楷体" panose="02010600040101010101" pitchFamily="2" charset="-122"/>
                <a:ea typeface="华文楷体" panose="02010600040101010101" pitchFamily="2" charset="-122"/>
              </a:rPr>
              <a:t>0</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，不得用符号</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代替。如：</a:t>
            </a:r>
            <a:r>
              <a:rPr lang="en-US" altLang="zh-CN" sz="4220" b="1" dirty="0">
                <a:solidFill>
                  <a:schemeClr val="tx2"/>
                </a:solidFill>
                <a:latin typeface="华文楷体" panose="02010600040101010101" pitchFamily="2" charset="-122"/>
                <a:ea typeface="华文楷体" panose="02010600040101010101" pitchFamily="2" charset="-122"/>
              </a:rPr>
              <a:t>100.00</a:t>
            </a:r>
            <a:r>
              <a:rPr lang="zh-CN" altLang="en-US" sz="4220" b="1" dirty="0">
                <a:solidFill>
                  <a:schemeClr val="tx2"/>
                </a:solidFill>
                <a:latin typeface="华文楷体" panose="02010600040101010101" pitchFamily="2" charset="-122"/>
                <a:ea typeface="华文楷体" panose="02010600040101010101" pitchFamily="2" charset="-122"/>
              </a:rPr>
              <a:t>或</a:t>
            </a:r>
            <a:r>
              <a:rPr lang="en-US" altLang="zh-CN" sz="4220" b="1" dirty="0">
                <a:solidFill>
                  <a:schemeClr val="tx2"/>
                </a:solidFill>
                <a:latin typeface="华文楷体" panose="02010600040101010101" pitchFamily="2" charset="-122"/>
                <a:ea typeface="华文楷体" panose="02010600040101010101" pitchFamily="2" charset="-122"/>
              </a:rPr>
              <a:t>100.-</a:t>
            </a:r>
            <a:r>
              <a:rPr lang="zh-CN" altLang="en-US" sz="4220" b="1" dirty="0">
                <a:solidFill>
                  <a:schemeClr val="tx2"/>
                </a:solidFill>
                <a:latin typeface="华文楷体" panose="02010600040101010101" pitchFamily="2" charset="-122"/>
                <a:ea typeface="华文楷体" panose="02010600040101010101" pitchFamily="2" charset="-122"/>
              </a:rPr>
              <a:t>，</a:t>
            </a:r>
            <a:r>
              <a:rPr lang="en-US" altLang="zh-CN" sz="4220" b="1" dirty="0">
                <a:solidFill>
                  <a:schemeClr val="tx2"/>
                </a:solidFill>
                <a:latin typeface="华文楷体" panose="02010600040101010101" pitchFamily="2" charset="-122"/>
                <a:ea typeface="华文楷体" panose="02010600040101010101" pitchFamily="2" charset="-122"/>
              </a:rPr>
              <a:t>100.01</a:t>
            </a:r>
            <a:endParaRPr lang="en-US" altLang="zh-CN" sz="4220"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10000"/>
              </a:lnSpc>
              <a:buNone/>
            </a:pPr>
            <a:endParaRPr lang="en-US" altLang="zh-CN" sz="4220" b="1" dirty="0">
              <a:solidFill>
                <a:schemeClr val="tx2"/>
              </a:solidFill>
              <a:latin typeface="华文楷体" panose="02010600040101010101" pitchFamily="2" charset="-122"/>
              <a:ea typeface="华文楷体" panose="02010600040101010101" pitchFamily="2" charset="-122"/>
            </a:endParaRPr>
          </a:p>
        </p:txBody>
      </p:sp>
      <p:sp>
        <p:nvSpPr>
          <p:cNvPr id="1665027" name="Rectangle 3"/>
          <p:cNvSpPr>
            <a:spLocks noGrp="1"/>
          </p:cNvSpPr>
          <p:nvPr>
            <p:ph type="title"/>
          </p:nvPr>
        </p:nvSpPr>
        <p:spPr>
          <a:xfrm>
            <a:off x="2571962" y="803628"/>
            <a:ext cx="8066414" cy="803628"/>
          </a:xfrm>
        </p:spPr>
        <p:txBody>
          <a:bodyPr vert="horz" wrap="square" lIns="96435" tIns="48217" rIns="96435" bIns="48217" anchor="b"/>
          <a:p>
            <a:pPr eaLnBrk="1" hangingPunct="1">
              <a:lnSpc>
                <a:spcPct val="80000"/>
              </a:lnSpc>
            </a:pPr>
            <a:r>
              <a:rPr lang="en-US" altLang="zh-CN" sz="3795" b="1" dirty="0">
                <a:solidFill>
                  <a:srgbClr val="FF0000"/>
                </a:solidFill>
                <a:latin typeface="Times New Roman" panose="02020603050405020304" charset="0"/>
                <a:ea typeface="汉仪火柴体简" pitchFamily="49" charset="-122"/>
              </a:rPr>
              <a:t>4</a:t>
            </a:r>
            <a:r>
              <a:rPr lang="zh-CN" altLang="en-US" sz="3795" b="1" dirty="0">
                <a:solidFill>
                  <a:srgbClr val="FF0000"/>
                </a:solidFill>
                <a:latin typeface="Times New Roman" panose="02020603050405020304" charset="0"/>
                <a:ea typeface="汉仪火柴体简" pitchFamily="49" charset="-122"/>
              </a:rPr>
              <a:t>、</a:t>
            </a:r>
            <a:r>
              <a:rPr lang="zh-CN" altLang="en-US" sz="3795" b="1" dirty="0">
                <a:solidFill>
                  <a:srgbClr val="FF0000"/>
                </a:solidFill>
                <a:latin typeface="宋体" panose="02010600030101010101" pitchFamily="2" charset="-122"/>
              </a:rPr>
              <a:t>原始凭证的书写规范</a:t>
            </a:r>
            <a:endParaRPr lang="zh-CN" altLang="en-US" sz="3795" b="1" dirty="0">
              <a:solidFill>
                <a:srgbClr val="FF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65027"/>
                                        </p:tgtEl>
                                        <p:attrNameLst>
                                          <p:attrName>style.visibility</p:attrName>
                                        </p:attrNameLst>
                                      </p:cBhvr>
                                      <p:to>
                                        <p:strVal val="visible"/>
                                      </p:to>
                                    </p:set>
                                    <p:animEffect transition="in" filter="blinds(horizontal)">
                                      <p:cBhvr>
                                        <p:cTn id="7" dur="500"/>
                                        <p:tgtEl>
                                          <p:spTgt spid="16650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65026"/>
                                        </p:tgtEl>
                                        <p:attrNameLst>
                                          <p:attrName>style.visibility</p:attrName>
                                        </p:attrNameLst>
                                      </p:cBhvr>
                                      <p:to>
                                        <p:strVal val="visible"/>
                                      </p:to>
                                    </p:set>
                                    <p:animEffect transition="in" filter="dissolve">
                                      <p:cBhvr>
                                        <p:cTn id="11" dur="500"/>
                                        <p:tgtEl>
                                          <p:spTgt spid="1665026"/>
                                        </p:tgtEl>
                                      </p:cBhvr>
                                    </p:animEffect>
                                  </p:childTnLst>
                                  <p:subTnLst>
                                    <p:audio>
                                      <p:cMediaNode>
                                        <p:cTn display="0" masterRel="sameClick">
                                          <p:stCondLst>
                                            <p:cond evt="begin" delay="0">
                                              <p:tn val="9"/>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5026" grpId="0" bldLvl="0" animBg="1"/>
      <p:bldP spid="16650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p:cNvSpPr>
          <p:nvPr>
            <p:ph idx="1"/>
          </p:nvPr>
        </p:nvSpPr>
        <p:spPr>
          <a:xfrm>
            <a:off x="2250511" y="1607256"/>
            <a:ext cx="8277366" cy="5143218"/>
          </a:xfrm>
          <a:ln w="28575">
            <a:solidFill>
              <a:srgbClr val="FF0000">
                <a:alpha val="100000"/>
              </a:srgbClr>
            </a:solidFill>
            <a:miter lim="800000"/>
          </a:ln>
        </p:spPr>
        <p:txBody>
          <a:bodyPr vert="horz" wrap="square" lIns="96435" tIns="48217" rIns="96435" bIns="48217" anchor="t"/>
          <a:p>
            <a:pPr algn="just" eaLnBrk="1" hangingPunct="1">
              <a:lnSpc>
                <a:spcPct val="110000"/>
              </a:lnSpc>
              <a:buNone/>
            </a:pPr>
            <a:r>
              <a:rPr lang="en-US" altLang="zh-CN" sz="4220" b="1" dirty="0">
                <a:solidFill>
                  <a:schemeClr val="tx2"/>
                </a:solidFill>
                <a:latin typeface="华文楷体" panose="02010600040101010101" pitchFamily="2" charset="-122"/>
                <a:ea typeface="华文楷体" panose="02010600040101010101" pitchFamily="2" charset="-122"/>
              </a:rPr>
              <a:t>3</a:t>
            </a:r>
            <a:r>
              <a:rPr lang="zh-CN" altLang="en-US" sz="4220" b="1" dirty="0">
                <a:solidFill>
                  <a:schemeClr val="tx2"/>
                </a:solidFill>
                <a:latin typeface="华文楷体" panose="02010600040101010101" pitchFamily="2" charset="-122"/>
                <a:ea typeface="华文楷体" panose="02010600040101010101" pitchFamily="2" charset="-122"/>
              </a:rPr>
              <a:t>、阿拉伯金额数字中有</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华文楷体" panose="02010600040101010101" pitchFamily="2" charset="-122"/>
                <a:ea typeface="华文楷体" panose="02010600040101010101" pitchFamily="2" charset="-122"/>
              </a:rPr>
              <a:t>0</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时，汉字大写金额应写有</a:t>
            </a:r>
            <a:r>
              <a:rPr lang="zh-CN" altLang="en-US"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零</a:t>
            </a:r>
            <a:r>
              <a:rPr lang="zh-CN" altLang="en-US"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字，阿拉伯数字金额中间连续有几个</a:t>
            </a:r>
            <a:r>
              <a:rPr lang="zh-CN" altLang="en-US" sz="4220" b="1" dirty="0">
                <a:solidFill>
                  <a:schemeClr val="tx2"/>
                </a:solidFill>
                <a:latin typeface="Times New Roman" panose="02020603050405020304" charset="0"/>
                <a:ea typeface="华文楷体" panose="02010600040101010101" pitchFamily="2" charset="-122"/>
              </a:rPr>
              <a:t>“</a:t>
            </a:r>
            <a:r>
              <a:rPr lang="en-US" altLang="zh-CN" sz="4220" b="1" dirty="0">
                <a:solidFill>
                  <a:schemeClr val="tx2"/>
                </a:solidFill>
                <a:latin typeface="华文楷体" panose="02010600040101010101" pitchFamily="2" charset="-122"/>
                <a:ea typeface="华文楷体" panose="02010600040101010101" pitchFamily="2" charset="-122"/>
              </a:rPr>
              <a:t>0</a:t>
            </a:r>
            <a:r>
              <a:rPr lang="en-US" altLang="zh-CN"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时，汉字大写金额只写一个</a:t>
            </a:r>
            <a:r>
              <a:rPr lang="zh-CN" altLang="en-US"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零</a:t>
            </a:r>
            <a:r>
              <a:rPr lang="zh-CN" altLang="en-US" sz="4220" b="1" dirty="0">
                <a:solidFill>
                  <a:schemeClr val="tx2"/>
                </a:solidFill>
                <a:latin typeface="Times New Roman" panose="02020603050405020304" charset="0"/>
                <a:ea typeface="华文楷体" panose="02010600040101010101" pitchFamily="2" charset="-122"/>
              </a:rPr>
              <a:t>”</a:t>
            </a:r>
            <a:r>
              <a:rPr lang="zh-CN" altLang="en-US" sz="4220" b="1" dirty="0">
                <a:solidFill>
                  <a:schemeClr val="tx2"/>
                </a:solidFill>
                <a:latin typeface="华文楷体" panose="02010600040101010101" pitchFamily="2" charset="-122"/>
                <a:ea typeface="华文楷体" panose="02010600040101010101" pitchFamily="2" charset="-122"/>
              </a:rPr>
              <a:t>字。如</a:t>
            </a:r>
            <a:r>
              <a:rPr lang="en-US" altLang="zh-CN" sz="4220" b="1" dirty="0">
                <a:solidFill>
                  <a:schemeClr val="tx2"/>
                </a:solidFill>
                <a:latin typeface="华文楷体" panose="02010600040101010101" pitchFamily="2" charset="-122"/>
                <a:ea typeface="华文楷体" panose="02010600040101010101" pitchFamily="2" charset="-122"/>
              </a:rPr>
              <a:t>3006.59</a:t>
            </a:r>
            <a:r>
              <a:rPr lang="zh-CN" altLang="en-US" sz="4220" b="1" dirty="0">
                <a:solidFill>
                  <a:schemeClr val="tx2"/>
                </a:solidFill>
                <a:latin typeface="华文楷体" panose="02010600040101010101" pitchFamily="2" charset="-122"/>
                <a:ea typeface="华文楷体" panose="02010600040101010101" pitchFamily="2" charset="-122"/>
              </a:rPr>
              <a:t>元，可写成人民币叁仟零陆元伍角玖分。</a:t>
            </a:r>
            <a:endParaRPr lang="zh-CN" altLang="en-US" sz="4220"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10000"/>
              </a:lnSpc>
              <a:buNone/>
            </a:pPr>
            <a:endParaRPr lang="zh-CN" altLang="en-US" sz="4220" b="1" dirty="0">
              <a:solidFill>
                <a:schemeClr val="tx2"/>
              </a:solidFill>
              <a:latin typeface="华文楷体" panose="02010600040101010101" pitchFamily="2" charset="-122"/>
              <a:ea typeface="华文楷体" panose="02010600040101010101" pitchFamily="2" charset="-122"/>
            </a:endParaRPr>
          </a:p>
        </p:txBody>
      </p:sp>
      <p:sp>
        <p:nvSpPr>
          <p:cNvPr id="37891" name="Rectangle 3"/>
          <p:cNvSpPr>
            <a:spLocks noGrp="1"/>
          </p:cNvSpPr>
          <p:nvPr>
            <p:ph type="title"/>
          </p:nvPr>
        </p:nvSpPr>
        <p:spPr>
          <a:xfrm>
            <a:off x="2411236" y="883991"/>
            <a:ext cx="8116641" cy="642902"/>
          </a:xfrm>
        </p:spPr>
        <p:txBody>
          <a:bodyPr vert="horz" wrap="square" lIns="96435" tIns="48217" rIns="96435" bIns="48217" anchor="b">
            <a:normAutofit fontScale="90000"/>
          </a:bodyPr>
          <a:p>
            <a:pPr eaLnBrk="1" hangingPunct="1">
              <a:lnSpc>
                <a:spcPct val="80000"/>
              </a:lnSpc>
            </a:pPr>
            <a:r>
              <a:rPr lang="en-US" altLang="zh-CN" sz="4220" b="1" dirty="0">
                <a:solidFill>
                  <a:srgbClr val="FF0000"/>
                </a:solidFill>
                <a:latin typeface="Times New Roman" panose="02020603050405020304" charset="0"/>
                <a:ea typeface="汉仪火柴体简" pitchFamily="49" charset="-122"/>
              </a:rPr>
              <a:t>4</a:t>
            </a:r>
            <a:r>
              <a:rPr lang="zh-CN" altLang="en-US" sz="4220" b="1" dirty="0">
                <a:solidFill>
                  <a:srgbClr val="FF0000"/>
                </a:solidFill>
                <a:latin typeface="Times New Roman" panose="02020603050405020304" charset="0"/>
                <a:ea typeface="汉仪火柴体简" pitchFamily="49" charset="-122"/>
              </a:rPr>
              <a:t>、</a:t>
            </a:r>
            <a:r>
              <a:rPr lang="zh-CN" altLang="en-US" sz="4220" b="1" dirty="0">
                <a:solidFill>
                  <a:srgbClr val="FF0000"/>
                </a:solidFill>
                <a:latin typeface="宋体" panose="02010600030101010101" pitchFamily="2" charset="-122"/>
              </a:rPr>
              <a:t>原始凭证的书写规范</a:t>
            </a:r>
            <a:endParaRPr lang="zh-CN" altLang="en-US" sz="4220" b="1" dirty="0">
              <a:solidFill>
                <a:srgbClr val="FF0000"/>
              </a:solidFill>
              <a:latin typeface="宋体" panose="02010600030101010101" pitchFamily="2" charset="-122"/>
            </a:endParaRPr>
          </a:p>
        </p:txBody>
      </p:sp>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7074" name="Rectangle 2"/>
          <p:cNvSpPr>
            <a:spLocks noGrp="1"/>
          </p:cNvSpPr>
          <p:nvPr>
            <p:ph idx="1"/>
          </p:nvPr>
        </p:nvSpPr>
        <p:spPr>
          <a:xfrm>
            <a:off x="721609" y="1928707"/>
            <a:ext cx="9645542" cy="4041578"/>
          </a:xfrm>
          <a:ln w="28575">
            <a:solidFill>
              <a:srgbClr val="FF0000">
                <a:alpha val="100000"/>
              </a:srgbClr>
            </a:solidFill>
            <a:miter lim="800000"/>
          </a:ln>
        </p:spPr>
        <p:txBody>
          <a:bodyPr vert="horz" wrap="square" lIns="96435" tIns="48217" rIns="96435" bIns="48217" anchor="t">
            <a:noAutofit/>
          </a:bodyPr>
          <a:p>
            <a:pPr algn="just" eaLnBrk="1" hangingPunct="1">
              <a:lnSpc>
                <a:spcPct val="110000"/>
              </a:lnSpc>
              <a:buNone/>
            </a:pPr>
            <a:r>
              <a:rPr lang="en-US" altLang="zh-CN" sz="3375" b="1" dirty="0">
                <a:solidFill>
                  <a:schemeClr val="tx2"/>
                </a:solidFill>
                <a:latin typeface="黑体" panose="02010609060101010101" pitchFamily="49" charset="-122"/>
                <a:ea typeface="黑体" panose="02010609060101010101" pitchFamily="49" charset="-122"/>
              </a:rPr>
              <a:t>4</a:t>
            </a:r>
            <a:r>
              <a:rPr lang="zh-CN" altLang="en-US" sz="3375" b="1" dirty="0">
                <a:solidFill>
                  <a:schemeClr val="tx2"/>
                </a:solidFill>
                <a:latin typeface="黑体" panose="02010609060101010101" pitchFamily="49" charset="-122"/>
                <a:ea typeface="黑体" panose="02010609060101010101" pitchFamily="49" charset="-122"/>
              </a:rPr>
              <a:t>、</a:t>
            </a:r>
            <a:r>
              <a:rPr lang="zh-CN" altLang="en-US" sz="3375" b="1" dirty="0">
                <a:solidFill>
                  <a:schemeClr val="tx2"/>
                </a:solidFill>
                <a:latin typeface="华文楷体" panose="02010600040101010101" pitchFamily="2" charset="-122"/>
                <a:ea typeface="华文楷体" panose="02010600040101010101" pitchFamily="2" charset="-122"/>
              </a:rPr>
              <a:t>汉字大写数字金额如：壹、贰、叁、肆、伍、陆、柒、捌、玖、拾、佰、仟、万、亿、元、角、分、零、整等；中文大写金额数字应用正楷或行书填写，不得自造简化字。</a:t>
            </a:r>
            <a:endParaRPr lang="zh-CN" altLang="en-US" sz="3375" b="1" dirty="0">
              <a:solidFill>
                <a:schemeClr val="tx2"/>
              </a:solidFill>
              <a:latin typeface="华文楷体" panose="02010600040101010101" pitchFamily="2" charset="-122"/>
              <a:ea typeface="华文楷体" panose="02010600040101010101" pitchFamily="2" charset="-122"/>
            </a:endParaRPr>
          </a:p>
          <a:p>
            <a:pPr algn="just" eaLnBrk="1" hangingPunct="1">
              <a:buNone/>
            </a:pPr>
            <a:r>
              <a:rPr lang="zh-CN" altLang="en-US" sz="3375" b="1" dirty="0">
                <a:solidFill>
                  <a:schemeClr val="tx2"/>
                </a:solidFill>
                <a:latin typeface="华文楷体" panose="02010600040101010101" pitchFamily="2" charset="-122"/>
                <a:ea typeface="华文楷体" panose="02010600040101010101" pitchFamily="2" charset="-122"/>
              </a:rPr>
              <a:t>    大写金额数字到元或角为止的，在</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元</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或者</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角</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字之后应当写</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整</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字；大写金额有分的，分字后不写</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整</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字。</a:t>
            </a:r>
            <a:endParaRPr lang="zh-CN" altLang="en-US" sz="3375" b="1" dirty="0">
              <a:solidFill>
                <a:schemeClr val="tx2"/>
              </a:solidFill>
              <a:latin typeface="华文楷体" panose="02010600040101010101" pitchFamily="2" charset="-122"/>
              <a:ea typeface="华文楷体" panose="02010600040101010101" pitchFamily="2" charset="-122"/>
            </a:endParaRPr>
          </a:p>
        </p:txBody>
      </p:sp>
      <p:sp>
        <p:nvSpPr>
          <p:cNvPr id="1667075" name="Rectangle 3"/>
          <p:cNvSpPr>
            <a:spLocks noGrp="1"/>
          </p:cNvSpPr>
          <p:nvPr>
            <p:ph type="title"/>
          </p:nvPr>
        </p:nvSpPr>
        <p:spPr>
          <a:xfrm>
            <a:off x="2571962" y="724940"/>
            <a:ext cx="8145103" cy="883991"/>
          </a:xfrm>
        </p:spPr>
        <p:txBody>
          <a:bodyPr vert="horz" wrap="square" lIns="96435" tIns="48217" rIns="96435" bIns="48217" anchor="b"/>
          <a:p>
            <a:pPr eaLnBrk="1" hangingPunct="1">
              <a:lnSpc>
                <a:spcPct val="80000"/>
              </a:lnSpc>
            </a:pPr>
            <a:r>
              <a:rPr lang="en-US" altLang="zh-CN" sz="4220" b="1" dirty="0">
                <a:solidFill>
                  <a:srgbClr val="FF0000"/>
                </a:solidFill>
                <a:latin typeface="Times New Roman" panose="02020603050405020304" charset="0"/>
                <a:ea typeface="汉仪火柴体简" pitchFamily="49" charset="-122"/>
              </a:rPr>
              <a:t>4</a:t>
            </a:r>
            <a:r>
              <a:rPr lang="zh-CN" altLang="en-US" sz="4220" b="1" dirty="0">
                <a:solidFill>
                  <a:srgbClr val="FF0000"/>
                </a:solidFill>
                <a:latin typeface="Times New Roman" panose="02020603050405020304" charset="0"/>
                <a:ea typeface="汉仪火柴体简" pitchFamily="49" charset="-122"/>
              </a:rPr>
              <a:t>、</a:t>
            </a:r>
            <a:r>
              <a:rPr lang="zh-CN" altLang="en-US" sz="4220" b="1" dirty="0">
                <a:solidFill>
                  <a:srgbClr val="FF0000"/>
                </a:solidFill>
                <a:latin typeface="宋体" panose="02010600030101010101" pitchFamily="2" charset="-122"/>
              </a:rPr>
              <a:t>原始凭证的书写规范</a:t>
            </a:r>
            <a:endParaRPr lang="zh-CN" altLang="en-US" sz="4220" b="1" dirty="0">
              <a:solidFill>
                <a:srgbClr val="FF0000"/>
              </a:solidFill>
              <a:latin typeface="宋体" panose="02010600030101010101" pitchFamily="2" charset="-122"/>
            </a:endParaRPr>
          </a:p>
        </p:txBody>
      </p:sp>
      <p:sp>
        <p:nvSpPr>
          <p:cNvPr id="1667076" name="Rectangle 4"/>
          <p:cNvSpPr/>
          <p:nvPr/>
        </p:nvSpPr>
        <p:spPr>
          <a:xfrm>
            <a:off x="3134501" y="6027208"/>
            <a:ext cx="7351520" cy="610870"/>
          </a:xfrm>
          <a:prstGeom prst="rect">
            <a:avLst/>
          </a:prstGeom>
          <a:noFill/>
          <a:ln w="28575">
            <a:noFill/>
          </a:ln>
        </p:spPr>
        <p:txBody>
          <a:bodyPr>
            <a:spAutoFit/>
          </a:bodyPr>
          <a:p>
            <a:pPr fontAlgn="ctr"/>
            <a:r>
              <a:rPr lang="zh-CN" altLang="en-US" sz="3375" b="1" dirty="0">
                <a:latin typeface="华文行楷" panose="02010800040101010101" pitchFamily="2" charset="-122"/>
                <a:ea typeface="华文行楷" panose="02010800040101010101" pitchFamily="2" charset="-122"/>
              </a:rPr>
              <a:t>￥</a:t>
            </a:r>
            <a:r>
              <a:rPr lang="en-US" altLang="zh-CN" sz="3375" b="1" dirty="0">
                <a:latin typeface="华文行楷" panose="02010800040101010101" pitchFamily="2" charset="-122"/>
                <a:ea typeface="华文行楷" panose="02010800040101010101" pitchFamily="2" charset="-122"/>
              </a:rPr>
              <a:t>471.90</a:t>
            </a:r>
            <a:r>
              <a:rPr lang="en-US" altLang="zh-CN" sz="3375" b="1" dirty="0">
                <a:latin typeface="Times New Roman" panose="02020603050405020304" charset="0"/>
                <a:ea typeface="华文行楷" panose="02010800040101010101" pitchFamily="2" charset="-122"/>
              </a:rPr>
              <a:t>——</a:t>
            </a:r>
            <a:r>
              <a:rPr lang="zh-CN" altLang="en-US" sz="2955" b="1" dirty="0">
                <a:solidFill>
                  <a:srgbClr val="0033CC"/>
                </a:solidFill>
                <a:latin typeface="华文行楷" panose="02010800040101010101" pitchFamily="2" charset="-122"/>
                <a:ea typeface="华文行楷" panose="02010800040101010101" pitchFamily="2" charset="-122"/>
              </a:rPr>
              <a:t>人民币肆佰柒拾壹元玖角整</a:t>
            </a:r>
            <a:endParaRPr lang="zh-CN" altLang="en-US" sz="2955" b="1" dirty="0">
              <a:solidFill>
                <a:srgbClr val="0033CC"/>
              </a:solidFill>
              <a:latin typeface="华文行楷" panose="02010800040101010101" pitchFamily="2" charset="-122"/>
              <a:ea typeface="华文行楷" panose="020108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67075"/>
                                        </p:tgtEl>
                                        <p:attrNameLst>
                                          <p:attrName>style.visibility</p:attrName>
                                        </p:attrNameLst>
                                      </p:cBhvr>
                                      <p:to>
                                        <p:strVal val="visible"/>
                                      </p:to>
                                    </p:set>
                                    <p:animEffect transition="in" filter="blinds(horizontal)">
                                      <p:cBhvr>
                                        <p:cTn id="7" dur="500"/>
                                        <p:tgtEl>
                                          <p:spTgt spid="166707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667074"/>
                                        </p:tgtEl>
                                        <p:attrNameLst>
                                          <p:attrName>style.visibility</p:attrName>
                                        </p:attrNameLst>
                                      </p:cBhvr>
                                      <p:to>
                                        <p:strVal val="visible"/>
                                      </p:to>
                                    </p:set>
                                    <p:animEffect transition="in" filter="barn(outVertical)">
                                      <p:cBhvr>
                                        <p:cTn id="12" dur="500"/>
                                        <p:tgtEl>
                                          <p:spTgt spid="1667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iterate type="wd">
                                    <p:tmPct val="100000"/>
                                  </p:iterate>
                                  <p:childTnLst>
                                    <p:set>
                                      <p:cBhvr>
                                        <p:cTn id="16" dur="1" fill="hold">
                                          <p:stCondLst>
                                            <p:cond delay="0"/>
                                          </p:stCondLst>
                                        </p:cTn>
                                        <p:tgtEl>
                                          <p:spTgt spid="1667076"/>
                                        </p:tgtEl>
                                        <p:attrNameLst>
                                          <p:attrName>style.visibility</p:attrName>
                                        </p:attrNameLst>
                                      </p:cBhvr>
                                      <p:to>
                                        <p:strVal val="visible"/>
                                      </p:to>
                                    </p:set>
                                    <p:anim calcmode="lin" valueType="num">
                                      <p:cBhvr>
                                        <p:cTn id="17" dur="300" fill="hold"/>
                                        <p:tgtEl>
                                          <p:spTgt spid="1667076"/>
                                        </p:tgtEl>
                                        <p:attrNameLst>
                                          <p:attrName>ppt_x</p:attrName>
                                        </p:attrNameLst>
                                      </p:cBhvr>
                                      <p:tavLst>
                                        <p:tav tm="0">
                                          <p:val>
                                            <p:strVal val="0-#ppt_w/2"/>
                                          </p:val>
                                        </p:tav>
                                        <p:tav tm="100000">
                                          <p:val>
                                            <p:strVal val="#ppt_x"/>
                                          </p:val>
                                        </p:tav>
                                      </p:tavLst>
                                    </p:anim>
                                    <p:anim calcmode="lin" valueType="num">
                                      <p:cBhvr>
                                        <p:cTn id="18" dur="300" fill="hold"/>
                                        <p:tgtEl>
                                          <p:spTgt spid="16670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7074" grpId="0" bldLvl="0" animBg="1"/>
      <p:bldP spid="1667075" grpId="0"/>
      <p:bldP spid="16670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22" name="Rectangle 2"/>
          <p:cNvSpPr>
            <a:spLocks noGrp="1"/>
          </p:cNvSpPr>
          <p:nvPr>
            <p:ph idx="1"/>
          </p:nvPr>
        </p:nvSpPr>
        <p:spPr>
          <a:xfrm>
            <a:off x="2330873" y="1928707"/>
            <a:ext cx="8036278" cy="4821767"/>
          </a:xfrm>
          <a:ln w="28575">
            <a:solidFill>
              <a:srgbClr val="FF0000">
                <a:alpha val="100000"/>
              </a:srgbClr>
            </a:solidFill>
            <a:miter lim="800000"/>
          </a:ln>
        </p:spPr>
        <p:txBody>
          <a:bodyPr vert="horz" wrap="square" lIns="96435" tIns="48217" rIns="96435" bIns="48217" anchor="t"/>
          <a:p>
            <a:pPr algn="just" eaLnBrk="1" hangingPunct="1">
              <a:buNone/>
            </a:pPr>
            <a:r>
              <a:rPr lang="en-US" altLang="zh-CN" sz="4220" b="1" dirty="0">
                <a:solidFill>
                  <a:schemeClr val="tx2"/>
                </a:solidFill>
                <a:latin typeface="华文楷体" panose="02010600040101010101" pitchFamily="2" charset="-122"/>
                <a:ea typeface="华文楷体" panose="02010600040101010101" pitchFamily="2" charset="-122"/>
              </a:rPr>
              <a:t>5</a:t>
            </a:r>
            <a:r>
              <a:rPr lang="zh-CN" altLang="en-US" sz="4220" b="1" dirty="0">
                <a:solidFill>
                  <a:schemeClr val="tx2"/>
                </a:solidFill>
                <a:latin typeface="华文楷体" panose="02010600040101010101" pitchFamily="2" charset="-122"/>
                <a:ea typeface="华文楷体" panose="02010600040101010101" pitchFamily="2" charset="-122"/>
              </a:rPr>
              <a:t>、大写金额数字前未印有货币名称的，应当加填货币名称。</a:t>
            </a:r>
            <a:endParaRPr lang="zh-CN" altLang="en-US" sz="4220" b="1" dirty="0">
              <a:solidFill>
                <a:schemeClr val="tx2"/>
              </a:solidFill>
              <a:latin typeface="华文楷体" panose="02010600040101010101" pitchFamily="2" charset="-122"/>
              <a:ea typeface="华文楷体" panose="02010600040101010101" pitchFamily="2" charset="-122"/>
            </a:endParaRPr>
          </a:p>
          <a:p>
            <a:pPr algn="just" eaLnBrk="1" hangingPunct="1">
              <a:buNone/>
            </a:pPr>
            <a:r>
              <a:rPr lang="zh-CN" altLang="en-US" sz="4220" b="1" dirty="0">
                <a:solidFill>
                  <a:schemeClr val="tx2"/>
                </a:solidFill>
                <a:latin typeface="华文楷体" panose="02010600040101010101" pitchFamily="2" charset="-122"/>
                <a:ea typeface="华文楷体" panose="02010600040101010101" pitchFamily="2" charset="-122"/>
              </a:rPr>
              <a:t>    </a:t>
            </a:r>
            <a:r>
              <a:rPr lang="zh-CN" altLang="en-US" sz="3795" b="1" dirty="0">
                <a:solidFill>
                  <a:schemeClr val="tx2"/>
                </a:solidFill>
                <a:latin typeface="华文楷体" panose="02010600040101010101" pitchFamily="2" charset="-122"/>
                <a:ea typeface="华文楷体" panose="02010600040101010101" pitchFamily="2" charset="-122"/>
              </a:rPr>
              <a:t>中文大写金额数字前应标明</a:t>
            </a:r>
            <a:r>
              <a:rPr lang="zh-CN" altLang="en-US" sz="3795" b="1" dirty="0">
                <a:solidFill>
                  <a:schemeClr val="tx2"/>
                </a:solidFill>
                <a:latin typeface="Times New Roman" panose="02020603050405020304" charset="0"/>
                <a:ea typeface="华文楷体" panose="02010600040101010101" pitchFamily="2" charset="-122"/>
              </a:rPr>
              <a:t>“</a:t>
            </a:r>
            <a:r>
              <a:rPr lang="zh-CN" altLang="en-US" sz="3795" b="1" dirty="0">
                <a:solidFill>
                  <a:schemeClr val="tx2"/>
                </a:solidFill>
                <a:latin typeface="华文楷体" panose="02010600040101010101" pitchFamily="2" charset="-122"/>
                <a:ea typeface="华文楷体" panose="02010600040101010101" pitchFamily="2" charset="-122"/>
              </a:rPr>
              <a:t>人民币</a:t>
            </a:r>
            <a:r>
              <a:rPr lang="zh-CN" altLang="en-US" sz="3795" b="1" dirty="0">
                <a:solidFill>
                  <a:schemeClr val="tx2"/>
                </a:solidFill>
                <a:latin typeface="Times New Roman" panose="02020603050405020304" charset="0"/>
                <a:ea typeface="华文楷体" panose="02010600040101010101" pitchFamily="2" charset="-122"/>
              </a:rPr>
              <a:t>”</a:t>
            </a:r>
            <a:r>
              <a:rPr lang="zh-CN" altLang="en-US" sz="3795" b="1" dirty="0">
                <a:solidFill>
                  <a:schemeClr val="tx2"/>
                </a:solidFill>
                <a:latin typeface="华文楷体" panose="02010600040101010101" pitchFamily="2" charset="-122"/>
                <a:ea typeface="华文楷体" panose="02010600040101010101" pitchFamily="2" charset="-122"/>
              </a:rPr>
              <a:t>字样，大写金额数字应紧接</a:t>
            </a:r>
            <a:r>
              <a:rPr lang="zh-CN" altLang="en-US" sz="3795" b="1" dirty="0">
                <a:solidFill>
                  <a:schemeClr val="tx2"/>
                </a:solidFill>
                <a:latin typeface="Times New Roman" panose="02020603050405020304" charset="0"/>
                <a:ea typeface="华文楷体" panose="02010600040101010101" pitchFamily="2" charset="-122"/>
              </a:rPr>
              <a:t>“</a:t>
            </a:r>
            <a:r>
              <a:rPr lang="zh-CN" altLang="en-US" sz="3795" b="1" dirty="0">
                <a:solidFill>
                  <a:schemeClr val="tx2"/>
                </a:solidFill>
                <a:latin typeface="华文楷体" panose="02010600040101010101" pitchFamily="2" charset="-122"/>
                <a:ea typeface="华文楷体" panose="02010600040101010101" pitchFamily="2" charset="-122"/>
              </a:rPr>
              <a:t>人民币</a:t>
            </a:r>
            <a:r>
              <a:rPr lang="zh-CN" altLang="en-US" sz="3795" b="1" dirty="0">
                <a:solidFill>
                  <a:schemeClr val="tx2"/>
                </a:solidFill>
                <a:latin typeface="Times New Roman" panose="02020603050405020304" charset="0"/>
                <a:ea typeface="华文楷体" panose="02010600040101010101" pitchFamily="2" charset="-122"/>
              </a:rPr>
              <a:t>”</a:t>
            </a:r>
            <a:r>
              <a:rPr lang="zh-CN" altLang="en-US" sz="3795" b="1" dirty="0">
                <a:solidFill>
                  <a:schemeClr val="tx2"/>
                </a:solidFill>
                <a:latin typeface="华文楷体" panose="02010600040101010101" pitchFamily="2" charset="-122"/>
                <a:ea typeface="华文楷体" panose="02010600040101010101" pitchFamily="2" charset="-122"/>
              </a:rPr>
              <a:t>字样填写，不得留有空白。</a:t>
            </a:r>
            <a:endParaRPr lang="zh-CN" altLang="en-US" sz="3795" b="1" dirty="0">
              <a:solidFill>
                <a:schemeClr val="tx2"/>
              </a:solidFill>
              <a:latin typeface="华文楷体" panose="02010600040101010101" pitchFamily="2" charset="-122"/>
              <a:ea typeface="华文楷体" panose="02010600040101010101" pitchFamily="2" charset="-122"/>
            </a:endParaRPr>
          </a:p>
          <a:p>
            <a:pPr algn="just" eaLnBrk="1" hangingPunct="1">
              <a:buNone/>
            </a:pPr>
            <a:endParaRPr lang="zh-CN" altLang="en-US" sz="3795" b="1" dirty="0">
              <a:solidFill>
                <a:schemeClr val="tx2"/>
              </a:solidFill>
              <a:latin typeface="华文楷体" panose="02010600040101010101" pitchFamily="2" charset="-122"/>
              <a:ea typeface="华文楷体" panose="02010600040101010101" pitchFamily="2" charset="-122"/>
            </a:endParaRPr>
          </a:p>
        </p:txBody>
      </p:sp>
      <p:sp>
        <p:nvSpPr>
          <p:cNvPr id="1669123" name="Rectangle 3"/>
          <p:cNvSpPr>
            <a:spLocks noGrp="1"/>
          </p:cNvSpPr>
          <p:nvPr>
            <p:ph type="title"/>
          </p:nvPr>
        </p:nvSpPr>
        <p:spPr>
          <a:xfrm>
            <a:off x="2250511" y="803628"/>
            <a:ext cx="8357729" cy="883991"/>
          </a:xfrm>
        </p:spPr>
        <p:txBody>
          <a:bodyPr vert="horz" wrap="square" lIns="96435" tIns="48217" rIns="96435" bIns="48217" anchor="b"/>
          <a:p>
            <a:pPr eaLnBrk="1" hangingPunct="1">
              <a:lnSpc>
                <a:spcPct val="80000"/>
              </a:lnSpc>
            </a:pPr>
            <a:r>
              <a:rPr lang="en-US" altLang="zh-CN" sz="4220" b="1" dirty="0">
                <a:solidFill>
                  <a:srgbClr val="FF0000"/>
                </a:solidFill>
                <a:latin typeface="Times New Roman" panose="02020603050405020304" charset="0"/>
                <a:ea typeface="汉仪火柴体简" pitchFamily="49" charset="-122"/>
              </a:rPr>
              <a:t>4</a:t>
            </a:r>
            <a:r>
              <a:rPr lang="zh-CN" altLang="en-US" sz="4220" b="1" dirty="0">
                <a:solidFill>
                  <a:srgbClr val="FF0000"/>
                </a:solidFill>
                <a:latin typeface="Times New Roman" panose="02020603050405020304" charset="0"/>
                <a:ea typeface="汉仪火柴体简" pitchFamily="49" charset="-122"/>
              </a:rPr>
              <a:t>、</a:t>
            </a:r>
            <a:r>
              <a:rPr lang="zh-CN" altLang="en-US" sz="4220" b="1" dirty="0">
                <a:solidFill>
                  <a:srgbClr val="FF0000"/>
                </a:solidFill>
                <a:latin typeface="宋体" panose="02010600030101010101" pitchFamily="2" charset="-122"/>
              </a:rPr>
              <a:t>原始凭证的书写规范</a:t>
            </a:r>
            <a:endParaRPr lang="zh-CN" altLang="en-US" sz="4220" b="1" dirty="0">
              <a:solidFill>
                <a:srgbClr val="FF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69123"/>
                                        </p:tgtEl>
                                        <p:attrNameLst>
                                          <p:attrName>style.visibility</p:attrName>
                                        </p:attrNameLst>
                                      </p:cBhvr>
                                      <p:to>
                                        <p:strVal val="visible"/>
                                      </p:to>
                                    </p:set>
                                    <p:animEffect transition="in" filter="blinds(horizontal)">
                                      <p:cBhvr>
                                        <p:cTn id="7" dur="500"/>
                                        <p:tgtEl>
                                          <p:spTgt spid="16691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669122"/>
                                        </p:tgtEl>
                                        <p:attrNameLst>
                                          <p:attrName>style.visibility</p:attrName>
                                        </p:attrNameLst>
                                      </p:cBhvr>
                                      <p:to>
                                        <p:strVal val="visible"/>
                                      </p:to>
                                    </p:set>
                                    <p:animEffect transition="in" filter="barn(outVertical)">
                                      <p:cBhvr>
                                        <p:cTn id="12" dur="500"/>
                                        <p:tgtEl>
                                          <p:spTgt spid="1669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22" grpId="0" bldLvl="0" animBg="1"/>
      <p:bldP spid="16691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idx="1"/>
          </p:nvPr>
        </p:nvSpPr>
        <p:spPr>
          <a:xfrm>
            <a:off x="1233921" y="1848344"/>
            <a:ext cx="10139104" cy="4741404"/>
          </a:xfrm>
          <a:ln w="28575">
            <a:solidFill>
              <a:srgbClr val="FF0000">
                <a:alpha val="100000"/>
              </a:srgbClr>
            </a:solidFill>
            <a:miter lim="800000"/>
          </a:ln>
        </p:spPr>
        <p:txBody>
          <a:bodyPr vert="horz" wrap="square" lIns="96435" tIns="48217" rIns="96435" bIns="48217" anchor="t">
            <a:noAutofit/>
          </a:bodyPr>
          <a:p>
            <a:pPr algn="just" eaLnBrk="1" hangingPunct="1">
              <a:lnSpc>
                <a:spcPct val="150000"/>
              </a:lnSpc>
              <a:buNone/>
            </a:pPr>
            <a:r>
              <a:rPr lang="en-US" altLang="zh-CN" sz="3375" b="1" dirty="0">
                <a:solidFill>
                  <a:schemeClr val="tx2"/>
                </a:solidFill>
                <a:latin typeface="华文楷体" panose="02010600040101010101" pitchFamily="2" charset="-122"/>
                <a:ea typeface="华文楷体" panose="02010600040101010101" pitchFamily="2" charset="-122"/>
              </a:rPr>
              <a:t>6</a:t>
            </a:r>
            <a:r>
              <a:rPr lang="zh-CN" altLang="en-US" sz="3375" b="1" dirty="0">
                <a:solidFill>
                  <a:schemeClr val="tx2"/>
                </a:solidFill>
                <a:latin typeface="华文楷体" panose="02010600040101010101" pitchFamily="2" charset="-122"/>
                <a:ea typeface="华文楷体" panose="02010600040101010101" pitchFamily="2" charset="-122"/>
              </a:rPr>
              <a:t>、票据的出票日期必须使用中文大写。</a:t>
            </a:r>
            <a:endParaRPr lang="zh-CN" altLang="en-US" sz="3375"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50000"/>
              </a:lnSpc>
              <a:buNone/>
            </a:pPr>
            <a:r>
              <a:rPr lang="zh-CN" altLang="en-US" sz="3375" b="1" dirty="0">
                <a:solidFill>
                  <a:schemeClr val="tx2"/>
                </a:solidFill>
                <a:latin typeface="华文楷体" panose="02010600040101010101" pitchFamily="2" charset="-122"/>
                <a:ea typeface="华文楷体" panose="02010600040101010101" pitchFamily="2" charset="-122"/>
              </a:rPr>
              <a:t>      在填写月、日时，月为壹、贰和壹拾的，日为壹至玖和壹拾、贰拾和叁拾的，应在其前加</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零</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；日为拾壹至拾玖的，应在其前面加</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壹</a:t>
            </a:r>
            <a:r>
              <a:rPr lang="zh-CN" altLang="en-US" sz="3375" b="1" dirty="0">
                <a:solidFill>
                  <a:schemeClr val="tx2"/>
                </a:solidFill>
                <a:latin typeface="Times New Roman" panose="02020603050405020304" charset="0"/>
                <a:ea typeface="华文楷体" panose="02010600040101010101" pitchFamily="2" charset="-122"/>
              </a:rPr>
              <a:t>”</a:t>
            </a:r>
            <a:r>
              <a:rPr lang="zh-CN" altLang="en-US" sz="3375" b="1" dirty="0">
                <a:solidFill>
                  <a:schemeClr val="tx2"/>
                </a:solidFill>
                <a:latin typeface="华文楷体" panose="02010600040101010101" pitchFamily="2" charset="-122"/>
                <a:ea typeface="华文楷体" panose="02010600040101010101" pitchFamily="2" charset="-122"/>
              </a:rPr>
              <a:t>。</a:t>
            </a:r>
            <a:endParaRPr lang="zh-CN" altLang="en-US" sz="3375" b="1" dirty="0">
              <a:solidFill>
                <a:schemeClr val="tx2"/>
              </a:solidFill>
              <a:latin typeface="华文楷体" panose="02010600040101010101" pitchFamily="2" charset="-122"/>
              <a:ea typeface="华文楷体" panose="02010600040101010101" pitchFamily="2" charset="-122"/>
            </a:endParaRPr>
          </a:p>
          <a:p>
            <a:pPr algn="just" eaLnBrk="1" hangingPunct="1">
              <a:lnSpc>
                <a:spcPct val="110000"/>
              </a:lnSpc>
              <a:buNone/>
            </a:pPr>
            <a:r>
              <a:rPr lang="zh-CN" altLang="en-US" b="1" dirty="0">
                <a:solidFill>
                  <a:srgbClr val="FFFF99"/>
                </a:solidFill>
                <a:latin typeface="黑体" panose="02010609060101010101" pitchFamily="49" charset="-122"/>
                <a:ea typeface="黑体" panose="02010609060101010101" pitchFamily="49" charset="-122"/>
              </a:rPr>
              <a:t>    </a:t>
            </a:r>
            <a:r>
              <a:rPr lang="zh-CN" altLang="en-US" b="1" dirty="0">
                <a:solidFill>
                  <a:srgbClr val="0D0D11"/>
                </a:solidFill>
                <a:latin typeface="黑体" panose="02010609060101010101" pitchFamily="49" charset="-122"/>
                <a:ea typeface="黑体" panose="02010609060101010101" pitchFamily="49" charset="-122"/>
              </a:rPr>
              <a:t>如：</a:t>
            </a:r>
            <a:r>
              <a:rPr lang="en-US" altLang="zh-CN" b="1" dirty="0">
                <a:solidFill>
                  <a:srgbClr val="0D0D11"/>
                </a:solidFill>
                <a:latin typeface="黑体" panose="02010609060101010101" pitchFamily="49" charset="-122"/>
                <a:ea typeface="黑体" panose="02010609060101010101" pitchFamily="49" charset="-122"/>
              </a:rPr>
              <a:t>2</a:t>
            </a:r>
            <a:r>
              <a:rPr lang="zh-CN" altLang="en-US" b="1" dirty="0">
                <a:solidFill>
                  <a:srgbClr val="0D0D11"/>
                </a:solidFill>
                <a:latin typeface="黑体" panose="02010609060101010101" pitchFamily="49" charset="-122"/>
                <a:ea typeface="黑体" panose="02010609060101010101" pitchFamily="49" charset="-122"/>
              </a:rPr>
              <a:t>月</a:t>
            </a:r>
            <a:r>
              <a:rPr lang="en-US" altLang="zh-CN" b="1" dirty="0">
                <a:solidFill>
                  <a:srgbClr val="0D0D11"/>
                </a:solidFill>
                <a:latin typeface="黑体" panose="02010609060101010101" pitchFamily="49" charset="-122"/>
                <a:ea typeface="黑体" panose="02010609060101010101" pitchFamily="49" charset="-122"/>
              </a:rPr>
              <a:t>15</a:t>
            </a:r>
            <a:r>
              <a:rPr lang="zh-CN" altLang="en-US" b="1" dirty="0">
                <a:solidFill>
                  <a:srgbClr val="0D0D11"/>
                </a:solidFill>
                <a:latin typeface="黑体" panose="02010609060101010101" pitchFamily="49" charset="-122"/>
                <a:ea typeface="黑体" panose="02010609060101010101" pitchFamily="49" charset="-122"/>
              </a:rPr>
              <a:t>日</a:t>
            </a:r>
            <a:r>
              <a:rPr lang="zh-CN" altLang="en-US" b="1" dirty="0">
                <a:solidFill>
                  <a:srgbClr val="0033CC"/>
                </a:solidFill>
                <a:latin typeface="黑体" panose="02010609060101010101" pitchFamily="49" charset="-122"/>
                <a:ea typeface="黑体" panose="02010609060101010101" pitchFamily="49" charset="-122"/>
              </a:rPr>
              <a:t>，应写成：</a:t>
            </a:r>
            <a:r>
              <a:rPr lang="zh-CN" altLang="en-US" b="1" dirty="0">
                <a:solidFill>
                  <a:srgbClr val="0D0D11"/>
                </a:solidFill>
                <a:latin typeface="楷体_GB2312" pitchFamily="49" charset="-122"/>
                <a:ea typeface="楷体_GB2312" pitchFamily="49" charset="-122"/>
              </a:rPr>
              <a:t>零贰月壹拾伍日</a:t>
            </a:r>
            <a:endParaRPr lang="zh-CN" altLang="en-US" b="1" dirty="0">
              <a:solidFill>
                <a:srgbClr val="0D0D11"/>
              </a:solidFill>
              <a:latin typeface="楷体_GB2312" pitchFamily="49" charset="-122"/>
              <a:ea typeface="楷体_GB2312" pitchFamily="49" charset="-122"/>
            </a:endParaRPr>
          </a:p>
          <a:p>
            <a:pPr algn="just" eaLnBrk="1" hangingPunct="1">
              <a:lnSpc>
                <a:spcPct val="110000"/>
              </a:lnSpc>
              <a:buNone/>
            </a:pPr>
            <a:r>
              <a:rPr lang="zh-CN" altLang="en-US" b="1" dirty="0">
                <a:solidFill>
                  <a:srgbClr val="FF00FF"/>
                </a:solidFill>
                <a:latin typeface="黑体" panose="02010609060101010101" pitchFamily="49" charset="-122"/>
                <a:ea typeface="黑体" panose="02010609060101010101" pitchFamily="49" charset="-122"/>
              </a:rPr>
              <a:t>        </a:t>
            </a:r>
            <a:r>
              <a:rPr lang="en-US" altLang="zh-CN" b="1" dirty="0">
                <a:solidFill>
                  <a:srgbClr val="0D0D11"/>
                </a:solidFill>
                <a:latin typeface="黑体" panose="02010609060101010101" pitchFamily="49" charset="-122"/>
                <a:ea typeface="黑体" panose="02010609060101010101" pitchFamily="49" charset="-122"/>
              </a:rPr>
              <a:t>10</a:t>
            </a:r>
            <a:r>
              <a:rPr lang="zh-CN" altLang="en-US" b="1" dirty="0">
                <a:solidFill>
                  <a:srgbClr val="0D0D11"/>
                </a:solidFill>
                <a:latin typeface="黑体" panose="02010609060101010101" pitchFamily="49" charset="-122"/>
                <a:ea typeface="黑体" panose="02010609060101010101" pitchFamily="49" charset="-122"/>
              </a:rPr>
              <a:t>月</a:t>
            </a:r>
            <a:r>
              <a:rPr lang="en-US" altLang="zh-CN" b="1" dirty="0">
                <a:solidFill>
                  <a:srgbClr val="0D0D11"/>
                </a:solidFill>
                <a:latin typeface="黑体" panose="02010609060101010101" pitchFamily="49" charset="-122"/>
                <a:ea typeface="黑体" panose="02010609060101010101" pitchFamily="49" charset="-122"/>
              </a:rPr>
              <a:t>20</a:t>
            </a:r>
            <a:r>
              <a:rPr lang="zh-CN" altLang="en-US" b="1" dirty="0">
                <a:solidFill>
                  <a:srgbClr val="0D0D11"/>
                </a:solidFill>
                <a:latin typeface="黑体" panose="02010609060101010101" pitchFamily="49" charset="-122"/>
                <a:ea typeface="黑体" panose="02010609060101010101" pitchFamily="49" charset="-122"/>
              </a:rPr>
              <a:t>日，</a:t>
            </a:r>
            <a:r>
              <a:rPr lang="zh-CN" altLang="en-US" b="1" dirty="0">
                <a:solidFill>
                  <a:srgbClr val="0033CC"/>
                </a:solidFill>
                <a:latin typeface="黑体" panose="02010609060101010101" pitchFamily="49" charset="-122"/>
                <a:ea typeface="黑体" panose="02010609060101010101" pitchFamily="49" charset="-122"/>
              </a:rPr>
              <a:t>应写成：</a:t>
            </a:r>
            <a:r>
              <a:rPr lang="zh-CN" altLang="en-US" b="1" dirty="0">
                <a:solidFill>
                  <a:srgbClr val="0D0D11"/>
                </a:solidFill>
                <a:latin typeface="楷体_GB2312" pitchFamily="49" charset="-122"/>
                <a:ea typeface="楷体_GB2312" pitchFamily="49" charset="-122"/>
              </a:rPr>
              <a:t>零壹拾月零贰拾日</a:t>
            </a:r>
            <a:endParaRPr lang="zh-CN" altLang="en-US" b="1" dirty="0">
              <a:solidFill>
                <a:srgbClr val="0D0D11"/>
              </a:solidFill>
              <a:latin typeface="楷体_GB2312" pitchFamily="49" charset="-122"/>
              <a:ea typeface="楷体_GB2312" pitchFamily="49" charset="-122"/>
            </a:endParaRPr>
          </a:p>
        </p:txBody>
      </p:sp>
      <p:sp>
        <p:nvSpPr>
          <p:cNvPr id="39939" name="Rectangle 3"/>
          <p:cNvSpPr>
            <a:spLocks noGrp="1"/>
          </p:cNvSpPr>
          <p:nvPr>
            <p:ph type="title"/>
          </p:nvPr>
        </p:nvSpPr>
        <p:spPr>
          <a:xfrm>
            <a:off x="2491599" y="883991"/>
            <a:ext cx="8116641" cy="803628"/>
          </a:xfrm>
        </p:spPr>
        <p:txBody>
          <a:bodyPr vert="horz" wrap="square" lIns="96435" tIns="48217" rIns="96435" bIns="48217" anchor="ctr"/>
          <a:p>
            <a:pPr eaLnBrk="1" hangingPunct="1">
              <a:lnSpc>
                <a:spcPct val="80000"/>
              </a:lnSpc>
            </a:pPr>
            <a:r>
              <a:rPr lang="en-US" altLang="zh-CN" sz="3795" b="1" dirty="0">
                <a:solidFill>
                  <a:srgbClr val="FF0000"/>
                </a:solidFill>
                <a:latin typeface="Times New Roman" panose="02020603050405020304" charset="0"/>
                <a:ea typeface="汉仪火柴体简" pitchFamily="49" charset="-122"/>
              </a:rPr>
              <a:t>4</a:t>
            </a:r>
            <a:r>
              <a:rPr lang="zh-CN" altLang="en-US" sz="3795" b="1" dirty="0">
                <a:solidFill>
                  <a:srgbClr val="FF0000"/>
                </a:solidFill>
                <a:latin typeface="Times New Roman" panose="02020603050405020304" charset="0"/>
                <a:ea typeface="汉仪火柴体简" pitchFamily="49" charset="-122"/>
              </a:rPr>
              <a:t>、</a:t>
            </a:r>
            <a:r>
              <a:rPr lang="zh-CN" altLang="en-US" sz="3795" b="1" dirty="0">
                <a:solidFill>
                  <a:srgbClr val="FF0000"/>
                </a:solidFill>
                <a:latin typeface="宋体" panose="02010600030101010101" pitchFamily="2" charset="-122"/>
              </a:rPr>
              <a:t>原始凭证的书写规范</a:t>
            </a:r>
            <a:endParaRPr lang="zh-CN" altLang="en-US" sz="3795" b="1" dirty="0">
              <a:solidFill>
                <a:srgbClr val="FF0000"/>
              </a:solidFill>
              <a:latin typeface="宋体" panose="02010600030101010101" pitchFamily="2" charset="-122"/>
            </a:endParaRPr>
          </a:p>
        </p:txBody>
      </p:sp>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Grp="1"/>
          </p:cNvSpPr>
          <p:nvPr>
            <p:ph idx="1"/>
          </p:nvPr>
        </p:nvSpPr>
        <p:spPr>
          <a:xfrm>
            <a:off x="2170148" y="2250158"/>
            <a:ext cx="8197003" cy="3616325"/>
          </a:xfrm>
          <a:ln w="28575">
            <a:solidFill>
              <a:srgbClr val="FF0000">
                <a:alpha val="100000"/>
              </a:srgbClr>
            </a:solidFill>
            <a:miter lim="800000"/>
          </a:ln>
        </p:spPr>
        <p:txBody>
          <a:bodyPr vert="horz" wrap="square" lIns="96435" tIns="48217" rIns="96435" bIns="48217" anchor="t"/>
          <a:p>
            <a:pPr algn="just" eaLnBrk="1" hangingPunct="1">
              <a:lnSpc>
                <a:spcPct val="160000"/>
              </a:lnSpc>
              <a:buNone/>
            </a:pPr>
            <a:r>
              <a:rPr lang="en-US" altLang="zh-CN" sz="3585" b="1" dirty="0">
                <a:solidFill>
                  <a:srgbClr val="0D0D11"/>
                </a:solidFill>
                <a:latin typeface="华文楷体" panose="02010600040101010101" pitchFamily="2" charset="-122"/>
                <a:ea typeface="华文楷体" panose="02010600040101010101" pitchFamily="2" charset="-122"/>
              </a:rPr>
              <a:t>7</a:t>
            </a:r>
            <a:r>
              <a:rPr lang="zh-CN" altLang="en-US" sz="3585" b="1" dirty="0">
                <a:solidFill>
                  <a:srgbClr val="0D0D11"/>
                </a:solidFill>
                <a:latin typeface="华文楷体" panose="02010600040101010101" pitchFamily="2" charset="-122"/>
                <a:ea typeface="华文楷体" panose="02010600040101010101" pitchFamily="2" charset="-122"/>
              </a:rPr>
              <a:t>、票据出票日期使用小写填写的，银行不予以受理。大写日期未按规范填写的，银行可不予以受理。</a:t>
            </a:r>
            <a:endParaRPr lang="zh-CN" altLang="en-US" sz="3585" b="1" dirty="0">
              <a:solidFill>
                <a:srgbClr val="0D0D11"/>
              </a:solidFill>
              <a:latin typeface="华文楷体" panose="02010600040101010101" pitchFamily="2" charset="-122"/>
              <a:ea typeface="华文楷体" panose="02010600040101010101" pitchFamily="2" charset="-122"/>
            </a:endParaRPr>
          </a:p>
        </p:txBody>
      </p:sp>
      <p:sp>
        <p:nvSpPr>
          <p:cNvPr id="40963" name="Rectangle 3"/>
          <p:cNvSpPr>
            <a:spLocks noGrp="1"/>
          </p:cNvSpPr>
          <p:nvPr>
            <p:ph type="title"/>
          </p:nvPr>
        </p:nvSpPr>
        <p:spPr>
          <a:xfrm>
            <a:off x="2652324" y="883991"/>
            <a:ext cx="8036278" cy="1044716"/>
          </a:xfrm>
        </p:spPr>
        <p:txBody>
          <a:bodyPr vert="horz" wrap="square" lIns="96435" tIns="48217" rIns="96435" bIns="48217" anchor="ctr"/>
          <a:p>
            <a:pPr eaLnBrk="1" hangingPunct="1">
              <a:lnSpc>
                <a:spcPct val="80000"/>
              </a:lnSpc>
            </a:pPr>
            <a:r>
              <a:rPr lang="en-US" altLang="zh-CN" sz="3795" b="1" dirty="0">
                <a:solidFill>
                  <a:srgbClr val="FF0000"/>
                </a:solidFill>
                <a:latin typeface="Times New Roman" panose="02020603050405020304" charset="0"/>
                <a:ea typeface="汉仪火柴体简" pitchFamily="49" charset="-122"/>
              </a:rPr>
              <a:t>4</a:t>
            </a:r>
            <a:r>
              <a:rPr lang="zh-CN" altLang="en-US" sz="3795" b="1" dirty="0">
                <a:solidFill>
                  <a:srgbClr val="FF0000"/>
                </a:solidFill>
                <a:latin typeface="Times New Roman" panose="02020603050405020304" charset="0"/>
                <a:ea typeface="汉仪火柴体简" pitchFamily="49" charset="-122"/>
              </a:rPr>
              <a:t>、</a:t>
            </a:r>
            <a:r>
              <a:rPr lang="zh-CN" altLang="en-US" sz="3795" b="1" dirty="0">
                <a:solidFill>
                  <a:srgbClr val="FF0000"/>
                </a:solidFill>
                <a:latin typeface="宋体" panose="02010600030101010101" pitchFamily="2" charset="-122"/>
              </a:rPr>
              <a:t>原始凭证的书写规范</a:t>
            </a:r>
            <a:endParaRPr lang="zh-CN" altLang="en-US" sz="3795" b="1" dirty="0">
              <a:solidFill>
                <a:srgbClr val="FF0000"/>
              </a:solidFill>
              <a:latin typeface="宋体" panose="02010600030101010101" pitchFamily="2" charset="-122"/>
            </a:endParaRP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7314" name="Text Box 2"/>
          <p:cNvSpPr txBox="1"/>
          <p:nvPr/>
        </p:nvSpPr>
        <p:spPr>
          <a:xfrm>
            <a:off x="5143571" y="5384306"/>
            <a:ext cx="1366167" cy="1026160"/>
          </a:xfrm>
          <a:prstGeom prst="rect">
            <a:avLst/>
          </a:prstGeom>
          <a:noFill/>
          <a:ln w="57150" cap="flat" cmpd="sng">
            <a:solidFill>
              <a:srgbClr val="FF0000"/>
            </a:solidFill>
            <a:prstDash val="solid"/>
            <a:miter/>
            <a:headEnd type="none" w="med" len="med"/>
            <a:tailEnd type="none" w="med" len="med"/>
          </a:ln>
        </p:spPr>
        <p:txBody>
          <a:bodyPr>
            <a:spAutoFit/>
          </a:bodyPr>
          <a:p>
            <a:pPr fontAlgn="ctr">
              <a:lnSpc>
                <a:spcPct val="120000"/>
              </a:lnSpc>
            </a:pPr>
            <a:r>
              <a:rPr lang="zh-CN" altLang="en-US" sz="1685" b="1" dirty="0">
                <a:solidFill>
                  <a:srgbClr val="FF0000"/>
                </a:solidFill>
                <a:latin typeface="Arial Narrow" panose="020B0606020202030204" pitchFamily="34" charset="0"/>
                <a:ea typeface="华文楷体" panose="02010600040101010101" pitchFamily="2" charset="-122"/>
              </a:rPr>
              <a:t>华夏股份</a:t>
            </a:r>
            <a:endParaRPr lang="zh-CN" altLang="en-US" sz="1685" b="1" dirty="0">
              <a:solidFill>
                <a:srgbClr val="FF0000"/>
              </a:solidFill>
              <a:latin typeface="Arial Narrow" panose="020B0606020202030204" pitchFamily="34" charset="0"/>
              <a:ea typeface="华文楷体" panose="02010600040101010101" pitchFamily="2" charset="-122"/>
            </a:endParaRPr>
          </a:p>
          <a:p>
            <a:pPr fontAlgn="ctr">
              <a:lnSpc>
                <a:spcPct val="120000"/>
              </a:lnSpc>
            </a:pPr>
            <a:r>
              <a:rPr lang="zh-CN" altLang="en-US" sz="1685" b="1" dirty="0">
                <a:solidFill>
                  <a:srgbClr val="FF0000"/>
                </a:solidFill>
                <a:latin typeface="Arial Narrow" panose="020B0606020202030204" pitchFamily="34" charset="0"/>
                <a:ea typeface="华文楷体" panose="02010600040101010101" pitchFamily="2" charset="-122"/>
              </a:rPr>
              <a:t>有限公司</a:t>
            </a:r>
            <a:endParaRPr lang="zh-CN" altLang="en-US" sz="1685" b="1" dirty="0">
              <a:solidFill>
                <a:srgbClr val="FF0000"/>
              </a:solidFill>
              <a:latin typeface="Arial Narrow" panose="020B0606020202030204" pitchFamily="34" charset="0"/>
              <a:ea typeface="华文楷体" panose="02010600040101010101" pitchFamily="2" charset="-122"/>
            </a:endParaRPr>
          </a:p>
          <a:p>
            <a:pPr fontAlgn="ctr">
              <a:lnSpc>
                <a:spcPct val="120000"/>
              </a:lnSpc>
            </a:pPr>
            <a:r>
              <a:rPr lang="zh-CN" altLang="en-US" sz="1685" b="1" dirty="0">
                <a:solidFill>
                  <a:srgbClr val="FF0000"/>
                </a:solidFill>
                <a:latin typeface="Arial Narrow" panose="020B0606020202030204" pitchFamily="34" charset="0"/>
                <a:ea typeface="华文楷体" panose="02010600040101010101" pitchFamily="2" charset="-122"/>
              </a:rPr>
              <a:t>财务专用章</a:t>
            </a:r>
            <a:endParaRPr lang="zh-CN" altLang="en-US" sz="1685" b="1" dirty="0">
              <a:solidFill>
                <a:srgbClr val="FF0000"/>
              </a:solidFill>
              <a:latin typeface="Arial Narrow" panose="020B0606020202030204" pitchFamily="34" charset="0"/>
              <a:ea typeface="华文楷体" panose="02010600040101010101" pitchFamily="2" charset="-122"/>
            </a:endParaRPr>
          </a:p>
        </p:txBody>
      </p:sp>
      <p:sp>
        <p:nvSpPr>
          <p:cNvPr id="41987" name="Rectangle 3"/>
          <p:cNvSpPr>
            <a:spLocks noGrp="1"/>
          </p:cNvSpPr>
          <p:nvPr>
            <p:ph type="title" idx="4294967295"/>
          </p:nvPr>
        </p:nvSpPr>
        <p:spPr>
          <a:xfrm>
            <a:off x="1607608" y="-803628"/>
            <a:ext cx="9643533" cy="803628"/>
          </a:xfrm>
          <a:solidFill>
            <a:srgbClr val="FFFFFF">
              <a:alpha val="100000"/>
            </a:srgbClr>
          </a:solidFill>
        </p:spPr>
        <p:txBody>
          <a:bodyPr vert="horz" wrap="square" lIns="96435" tIns="48217" rIns="96435" bIns="48217" anchor="b"/>
          <a:p>
            <a:pPr eaLnBrk="1" hangingPunct="1"/>
            <a:r>
              <a:rPr lang="en-US" altLang="zh-CN" b="1" dirty="0"/>
              <a:t>                      </a:t>
            </a:r>
            <a:endParaRPr lang="en-US" altLang="zh-CN" sz="3375" b="1" dirty="0"/>
          </a:p>
        </p:txBody>
      </p:sp>
      <p:graphicFrame>
        <p:nvGraphicFramePr>
          <p:cNvPr id="1677316" name="Group 4"/>
          <p:cNvGraphicFramePr>
            <a:graphicFrameLocks noGrp="1"/>
          </p:cNvGraphicFramePr>
          <p:nvPr/>
        </p:nvGraphicFramePr>
        <p:xfrm>
          <a:off x="1687971" y="803628"/>
          <a:ext cx="9704705" cy="6549390"/>
        </p:xfrm>
        <a:graphic>
          <a:graphicData uri="http://schemas.openxmlformats.org/drawingml/2006/table">
            <a:tbl>
              <a:tblPr/>
              <a:tblGrid>
                <a:gridCol w="2330450"/>
                <a:gridCol w="403860"/>
                <a:gridCol w="3773805"/>
                <a:gridCol w="401955"/>
                <a:gridCol w="384175"/>
                <a:gridCol w="361315"/>
                <a:gridCol w="361315"/>
                <a:gridCol w="361950"/>
                <a:gridCol w="361315"/>
                <a:gridCol w="361950"/>
                <a:gridCol w="361315"/>
                <a:gridCol w="241300"/>
              </a:tblGrid>
              <a:tr h="1189990">
                <a:tc rowSpan="6">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dirty="0" smtClean="0">
                          <a:ln>
                            <a:noFill/>
                          </a:ln>
                          <a:solidFill>
                            <a:srgbClr val="000000"/>
                          </a:solidFill>
                          <a:effectLst/>
                          <a:latin typeface="Tahoma" panose="020B0604030504040204" pitchFamily="34" charset="0"/>
                          <a:ea typeface="宋体" panose="02010600030101010101" pitchFamily="2" charset="-122"/>
                        </a:rPr>
                        <a:t>        </a:t>
                      </a: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交 通 银 行</a:t>
                      </a:r>
                      <a:endPar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 转账支票存根（皖）</a:t>
                      </a:r>
                      <a:endPar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　  </a:t>
                      </a:r>
                      <a:r>
                        <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ⅩⅥ00497458</a:t>
                      </a: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 </a:t>
                      </a: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科         目</a:t>
                      </a:r>
                      <a:r>
                        <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a:t>
                      </a: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 </a:t>
                      </a: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对方科目</a:t>
                      </a:r>
                      <a:r>
                        <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a:t>
                      </a: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出票日期</a:t>
                      </a:r>
                      <a:r>
                        <a:rPr kumimoji="1" lang="zh-CN" altLang="en-US" sz="1475" b="1" i="0" u="none" strike="noStrike" cap="none" normalizeH="0" baseline="0" dirty="0" smtClean="0">
                          <a:ln>
                            <a:noFill/>
                          </a:ln>
                          <a:solidFill>
                            <a:schemeClr val="tx2"/>
                          </a:solidFill>
                          <a:effectLst/>
                          <a:latin typeface="Tahoma" panose="020B0604030504040204" pitchFamily="34" charset="0"/>
                          <a:ea typeface="华文行楷" panose="02010800040101010101" pitchFamily="2" charset="-122"/>
                        </a:rPr>
                        <a:t>     </a:t>
                      </a:r>
                      <a:r>
                        <a:rPr kumimoji="1" lang="zh-CN" altLang="en-US" sz="1685" b="1" i="0" u="none" strike="noStrike" cap="none" normalizeH="0" baseline="0" dirty="0" smtClean="0">
                          <a:ln>
                            <a:noFill/>
                          </a:ln>
                          <a:solidFill>
                            <a:schemeClr val="tx2"/>
                          </a:solidFill>
                          <a:effectLst/>
                          <a:latin typeface="Tahoma" panose="020B0604030504040204" pitchFamily="34" charset="0"/>
                          <a:ea typeface="华文行楷" panose="02010800040101010101" pitchFamily="2" charset="-122"/>
                        </a:rPr>
                        <a:t>   </a:t>
                      </a: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年</a:t>
                      </a:r>
                      <a:r>
                        <a:rPr kumimoji="1" lang="zh-CN" altLang="en-US" sz="1475" b="1" i="0" u="none" strike="noStrike" cap="none" normalizeH="0" baseline="0" dirty="0" smtClean="0">
                          <a:ln>
                            <a:noFill/>
                          </a:ln>
                          <a:solidFill>
                            <a:schemeClr val="tx2"/>
                          </a:solidFill>
                          <a:effectLst/>
                          <a:latin typeface="Tahoma" panose="020B0604030504040204" pitchFamily="34" charset="0"/>
                          <a:ea typeface="华文行楷" panose="02010800040101010101" pitchFamily="2" charset="-122"/>
                        </a:rPr>
                        <a:t>    </a:t>
                      </a: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月</a:t>
                      </a:r>
                      <a:r>
                        <a:rPr kumimoji="1" lang="zh-CN" altLang="en-US" sz="1475" b="1" i="0" u="none" strike="noStrike" cap="none" normalizeH="0" baseline="0" dirty="0" smtClean="0">
                          <a:ln>
                            <a:noFill/>
                          </a:ln>
                          <a:solidFill>
                            <a:schemeClr val="tx2"/>
                          </a:solidFill>
                          <a:effectLst/>
                          <a:latin typeface="Tahoma" panose="020B0604030504040204" pitchFamily="34" charset="0"/>
                          <a:ea typeface="华文行楷" panose="02010800040101010101" pitchFamily="2" charset="-122"/>
                        </a:rPr>
                        <a:t>    </a:t>
                      </a: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日</a:t>
                      </a:r>
                      <a:endPar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900"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rPr>
                        <a:t>单位主管         会计</a:t>
                      </a:r>
                      <a:endParaRPr kumimoji="1" lang="zh-CN" altLang="en-US" sz="1475" b="1" i="0" u="none" strike="noStrike" cap="none" normalizeH="0" baseline="0" dirty="0" smtClean="0">
                        <a:ln>
                          <a:noFill/>
                        </a:ln>
                        <a:solidFill>
                          <a:schemeClr val="tx2"/>
                        </a:solidFill>
                        <a:effectLst/>
                        <a:latin typeface="Tahoma" panose="020B0604030504040204" pitchFamily="34" charset="0"/>
                        <a:ea typeface="宋体" panose="02010600030101010101" pitchFamily="2" charset="-122"/>
                      </a:endParaRPr>
                    </a:p>
                  </a:txBody>
                  <a:tcPr marL="96435" marR="96435" marT="48245" marB="48245"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11">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2955" b="1" i="0" u="none" strike="noStrike" cap="none" normalizeH="0" baseline="0" smtClean="0">
                        <a:ln>
                          <a:noFill/>
                        </a:ln>
                        <a:solidFill>
                          <a:srgbClr val="000000"/>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685" b="1" i="0" u="none" strike="noStrike" cap="none" normalizeH="0" baseline="0" smtClean="0">
                          <a:ln>
                            <a:noFill/>
                          </a:ln>
                          <a:solidFill>
                            <a:srgbClr val="000000"/>
                          </a:solidFill>
                          <a:effectLst/>
                          <a:latin typeface="Tahoma" panose="020B0604030504040204" pitchFamily="34" charset="0"/>
                          <a:ea typeface="华文新魏" panose="02010800040101010101" pitchFamily="2" charset="-122"/>
                        </a:rPr>
                        <a:t>    </a:t>
                      </a:r>
                      <a:r>
                        <a:rPr kumimoji="1" lang="zh-CN" altLang="en-US" sz="3375" b="1" i="0" u="none" strike="noStrike" cap="none" normalizeH="0" baseline="0" smtClean="0">
                          <a:ln>
                            <a:noFill/>
                          </a:ln>
                          <a:solidFill>
                            <a:srgbClr val="000099"/>
                          </a:solidFill>
                          <a:effectLst/>
                          <a:latin typeface="Tahoma" panose="020B0604030504040204" pitchFamily="34" charset="0"/>
                          <a:ea typeface="华文新魏" panose="02010800040101010101" pitchFamily="2" charset="-122"/>
                        </a:rPr>
                        <a:t>交通银行</a:t>
                      </a:r>
                      <a:r>
                        <a:rPr kumimoji="1" lang="zh-CN" altLang="en-US" sz="295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转账支票（皖）</a:t>
                      </a:r>
                      <a:r>
                        <a:rPr kumimoji="1" lang="en-US" altLang="zh-CN" sz="2320"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ⅩⅥ00497458</a:t>
                      </a:r>
                      <a:endParaRPr kumimoji="1" lang="en-US" altLang="zh-CN" sz="2320"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r>
              <a:tr h="1424940">
                <a:tc vMerge="1">
                  <a:tcPr/>
                </a:tc>
                <a:tc gridSpan="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rgbClr val="000099"/>
                          </a:solidFill>
                          <a:effectLst/>
                          <a:latin typeface="Tahoma" panose="020B0604030504040204" pitchFamily="34" charset="0"/>
                          <a:ea typeface="宋体" panose="02010600030101010101" pitchFamily="2" charset="-122"/>
                        </a:rPr>
                        <a:t>出票日期（大写）              年      月             日</a:t>
                      </a:r>
                      <a:endParaRPr kumimoji="1" lang="zh-CN" altLang="en-US" sz="1475" b="1" i="0" u="none" strike="noStrike" cap="none" normalizeH="0" baseline="0" dirty="0" smtClean="0">
                        <a:ln>
                          <a:noFill/>
                        </a:ln>
                        <a:solidFill>
                          <a:srgbClr val="000099"/>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475" b="1" i="0" u="none" strike="noStrike" cap="none" normalizeH="0" baseline="0" dirty="0" smtClean="0">
                        <a:ln>
                          <a:noFill/>
                        </a:ln>
                        <a:solidFill>
                          <a:srgbClr val="000099"/>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dirty="0" smtClean="0">
                          <a:ln>
                            <a:noFill/>
                          </a:ln>
                          <a:solidFill>
                            <a:srgbClr val="000099"/>
                          </a:solidFill>
                          <a:effectLst/>
                          <a:latin typeface="Tahoma" panose="020B0604030504040204" pitchFamily="34" charset="0"/>
                          <a:ea typeface="宋体" panose="02010600030101010101" pitchFamily="2" charset="-122"/>
                        </a:rPr>
                        <a:t>收款人：</a:t>
                      </a:r>
                      <a:endParaRPr kumimoji="1" lang="zh-CN" altLang="en-US" sz="1475" b="1" i="0" u="none" strike="noStrike" cap="none" normalizeH="0" baseline="0" dirty="0" smtClean="0">
                        <a:ln>
                          <a:noFill/>
                        </a:ln>
                        <a:solidFill>
                          <a:srgbClr val="000000"/>
                        </a:solidFill>
                        <a:effectLst/>
                        <a:latin typeface="Tahoma" panose="020B0604030504040204" pitchFamily="34" charset="0"/>
                        <a:ea typeface="宋体" panose="02010600030101010101" pitchFamily="2" charset="-122"/>
                      </a:endParaRPr>
                    </a:p>
                  </a:txBody>
                  <a:tcPr marL="96435" marR="96435" marT="48245" marB="48245" horzOverflow="overflow">
                    <a:lnL w="12700" cap="flat" cmpd="sng" algn="ctr">
                      <a:solidFill>
                        <a:srgbClr val="333333"/>
                      </a:solidFill>
                      <a:prstDash val="solid"/>
                      <a:round/>
                      <a:headEnd type="none" w="med" len="med"/>
                      <a:tailEnd type="none" w="med" len="med"/>
                    </a:lnL>
                    <a:lnR>
                      <a:noFill/>
                    </a:lnR>
                    <a:lnT>
                      <a:noFill/>
                    </a:lnT>
                    <a:lnB>
                      <a:noFill/>
                    </a:lnB>
                    <a:lnTlToBr>
                      <a:noFill/>
                    </a:lnTlToBr>
                    <a:lnBlToTr>
                      <a:noFill/>
                    </a:lnBlToTr>
                    <a:noFill/>
                  </a:tcPr>
                </a:tc>
                <a:tc hMerge="1">
                  <a:tcPr/>
                </a:tc>
                <a:tc gridSpan="9">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付款行名称：</a:t>
                      </a:r>
                      <a:r>
                        <a:rPr kumimoji="1" lang="zh-CN" altLang="en-US" sz="1685" b="1" i="0" u="none" strike="noStrike" cap="none" normalizeH="0" baseline="0" smtClean="0">
                          <a:ln>
                            <a:noFill/>
                          </a:ln>
                          <a:solidFill>
                            <a:srgbClr val="000000"/>
                          </a:solidFill>
                          <a:effectLst/>
                          <a:latin typeface="Tahoma" panose="020B0604030504040204" pitchFamily="34" charset="0"/>
                          <a:ea typeface="宋体" panose="02010600030101010101" pitchFamily="2" charset="-122"/>
                        </a:rPr>
                        <a:t>交行康复路分理处</a:t>
                      </a:r>
                      <a:endParaRPr kumimoji="1" lang="zh-CN" altLang="en-US" sz="1685" b="1" i="0" u="none" strike="noStrike" cap="none" normalizeH="0" baseline="0" smtClean="0">
                        <a:ln>
                          <a:noFill/>
                        </a:ln>
                        <a:solidFill>
                          <a:srgbClr val="000000"/>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475" b="1" i="0" u="none" strike="noStrike" cap="none" normalizeH="0" baseline="0" smtClean="0">
                        <a:ln>
                          <a:noFill/>
                        </a:ln>
                        <a:solidFill>
                          <a:srgbClr val="000000"/>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出票人账号：</a:t>
                      </a:r>
                      <a:endParaRPr kumimoji="1" lang="zh-CN" altLang="en-US" sz="1685"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a:noFill/>
                    </a:lnL>
                    <a:lnR w="28575" cap="flat" cmpd="sng" algn="ctr">
                      <a:solidFill>
                        <a:schemeClr val="tx1"/>
                      </a:solidFill>
                      <a:prstDash val="solid"/>
                      <a:round/>
                      <a:headEnd type="none" w="med" len="med"/>
                      <a:tailEnd type="none" w="med" len="med"/>
                    </a:lnR>
                    <a:lnT>
                      <a:noFill/>
                    </a:lnT>
                    <a:lnB w="12700" cap="flat" cmpd="sng" algn="ctr">
                      <a:solidFill>
                        <a:srgbClr val="000099"/>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r>
              <a:tr h="455930">
                <a:tc vMerge="1">
                  <a:tcPr/>
                </a:tc>
                <a:tc rowSpan="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475" b="1" i="0" u="none" strike="noStrike" cap="none" normalizeH="0" baseline="0" smtClean="0">
                        <a:ln>
                          <a:noFill/>
                        </a:ln>
                        <a:solidFill>
                          <a:srgbClr val="000000"/>
                        </a:solidFill>
                        <a:effectLst/>
                        <a:latin typeface="Tahoma" panose="020B0604030504040204" pitchFamily="34" charset="0"/>
                        <a:ea typeface="宋体" panose="02010600030101010101" pitchFamily="2" charset="-122"/>
                      </a:endParaRPr>
                    </a:p>
                  </a:txBody>
                  <a:tcPr marL="96435" marR="96435" marT="48245" marB="48245" horzOverflow="overflow">
                    <a:lnL w="12700" cap="flat" cmpd="sng" algn="ctr">
                      <a:solidFill>
                        <a:srgbClr val="333333"/>
                      </a:solidFill>
                      <a:prstDash val="solid"/>
                      <a:round/>
                      <a:headEnd type="none" w="med" len="med"/>
                      <a:tailEnd type="none" w="med" len="med"/>
                    </a:lnL>
                    <a:lnR w="12700" cap="flat" cmpd="sng" algn="ctr">
                      <a:solidFill>
                        <a:srgbClr val="000099"/>
                      </a:solidFill>
                      <a:prstDash val="solid"/>
                      <a:round/>
                      <a:headEnd type="none" w="sm" len="sm"/>
                      <a:tailEnd type="none" w="sm" len="sm"/>
                    </a:lnR>
                    <a:lnT>
                      <a:noFill/>
                    </a:lnT>
                    <a:lnB>
                      <a:noFill/>
                    </a:lnB>
                    <a:lnTlToBr>
                      <a:noFill/>
                    </a:lnTlToBr>
                    <a:lnBlToTr>
                      <a:noFill/>
                    </a:lnBlToTr>
                    <a:noFill/>
                  </a:tcPr>
                </a:tc>
                <a:tc rowSpan="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人民币</a:t>
                      </a:r>
                      <a:endParaRPr kumimoji="1" lang="zh-CN" altLang="en-US" sz="147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（大写）</a:t>
                      </a:r>
                      <a:endParaRPr kumimoji="1" lang="zh-CN" altLang="en-US" sz="2740" b="1" i="0" u="none" strike="noStrike" cap="none" normalizeH="0" baseline="0" smtClean="0">
                        <a:ln>
                          <a:noFill/>
                        </a:ln>
                        <a:solidFill>
                          <a:srgbClr val="000099"/>
                        </a:solidFill>
                        <a:effectLst/>
                        <a:latin typeface="Tahoma" panose="020B0604030504040204" pitchFamily="34" charset="0"/>
                        <a:ea typeface="华文行楷" panose="0201080004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万</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千</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元</a:t>
                      </a:r>
                      <a:endParaRPr kumimoji="1" lang="zh-CN" altLang="en-US" sz="1685" b="1"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0"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角</a:t>
                      </a:r>
                      <a:endParaRPr kumimoji="1" lang="zh-CN" altLang="en-US" sz="1685" b="0"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0" i="0" u="none" strike="noStrike" cap="none" normalizeH="0" baseline="0" smtClean="0">
                          <a:ln>
                            <a:noFill/>
                          </a:ln>
                          <a:solidFill>
                            <a:srgbClr val="000099"/>
                          </a:solidFill>
                          <a:effectLst/>
                          <a:latin typeface="Tahoma" panose="020B0604030504040204" pitchFamily="34" charset="0"/>
                          <a:ea typeface="宋体" panose="02010600030101010101" pitchFamily="2" charset="-122"/>
                        </a:rPr>
                        <a:t>分</a:t>
                      </a:r>
                      <a:endParaRPr kumimoji="1" lang="zh-CN" altLang="en-US" sz="1685" b="0" i="0" u="none" strike="noStrike" cap="none" normalizeH="0" baseline="0" smtClean="0">
                        <a:ln>
                          <a:noFill/>
                        </a:ln>
                        <a:solidFill>
                          <a:srgbClr val="000099"/>
                        </a:solidFill>
                        <a:effectLst/>
                        <a:latin typeface="Tahoma" panose="020B0604030504040204" pitchFamily="34" charset="0"/>
                        <a:ea typeface="宋体" panose="02010600030101010101" pitchFamily="2" charset="-122"/>
                      </a:endParaRPr>
                    </a:p>
                  </a:txBody>
                  <a:tcPr marL="96435" marR="96435" marT="48245" marB="48245" anchor="ctr"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rowSpan="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475"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9105">
                <a:tc vMerge="1">
                  <a:tcPr/>
                </a:tc>
                <a:tc vMerge="1">
                  <a:tcPr/>
                </a:tc>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000099"/>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chemeClr val="bg1"/>
                        </a:solidFill>
                        <a:effectLst/>
                        <a:latin typeface="Tahoma" panose="020B0604030504040204" pitchFamily="34" charset="0"/>
                        <a:ea typeface="华文行楷" panose="02010800040101010101" pitchFamily="2" charset="-122"/>
                      </a:endParaRPr>
                    </a:p>
                  </a:txBody>
                  <a:tcPr marL="96435" marR="96435" marT="48245" marB="48245" horzOverflow="overflow">
                    <a:lnL w="12700" cap="flat" cmpd="sng" algn="ctr">
                      <a:solidFill>
                        <a:srgbClr val="000099"/>
                      </a:solidFill>
                      <a:prstDash val="solid"/>
                      <a:round/>
                      <a:headEnd type="none" w="sm" len="sm"/>
                      <a:tailEnd type="none" w="sm" len="sm"/>
                    </a:lnL>
                    <a:lnR w="12700" cap="flat" cmpd="sng" algn="ctr">
                      <a:solidFill>
                        <a:srgbClr val="000099"/>
                      </a:solidFill>
                      <a:prstDash val="solid"/>
                      <a:round/>
                      <a:headEnd type="none" w="sm" len="sm"/>
                      <a:tailEnd type="none" w="sm" len="sm"/>
                    </a:lnR>
                    <a:lnT w="12700" cap="flat" cmpd="sng" algn="ctr">
                      <a:solidFill>
                        <a:srgbClr val="000099"/>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c vMerge="1">
                  <a:tcPr/>
                </a:tc>
              </a:tr>
              <a:tr h="2263140">
                <a:tc vMerge="1">
                  <a:tcPr/>
                </a:tc>
                <a:tc rowSpan="2" gridSpan="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用途  </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上列款项请从</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我账户内支付</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出票人签章</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txBody>
                  <a:tcPr marL="96435" marR="96435" marT="48245" marB="48245" horzOverflow="overflow">
                    <a:lnL w="12700" cap="flat" cmpd="sng" algn="ctr">
                      <a:solidFill>
                        <a:srgbClr val="333333"/>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rowSpan="2" hMerge="1">
                  <a:tcPr/>
                </a:tc>
                <a:tc gridSpan="9">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科目（借）</a:t>
                      </a:r>
                      <a:r>
                        <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a:t>
                      </a: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对方科目（贷）</a:t>
                      </a:r>
                      <a:r>
                        <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a:t>
                      </a: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 </a:t>
                      </a:r>
                      <a:endParaRPr kumimoji="1" lang="en-US" altLang="zh-CN"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转账日期        年       月         日 </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  </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复核                      记账</a:t>
                      </a:r>
                      <a:endParaRPr kumimoji="1" lang="zh-CN" altLang="en-US" sz="1475" b="1"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txBody>
                  <a:tcPr marL="96435" marR="96435" marT="48245" marB="48245" horzOverflow="overflow">
                    <a:lnL>
                      <a:noFill/>
                    </a:lnL>
                    <a:lnR w="28575" cap="flat" cmpd="sng" algn="ctr">
                      <a:solidFill>
                        <a:schemeClr val="tx1"/>
                      </a:solidFill>
                      <a:prstDash val="solid"/>
                      <a:round/>
                      <a:headEnd type="none" w="med" len="med"/>
                      <a:tailEnd type="none" w="med" len="med"/>
                    </a:lnR>
                    <a:lnT w="12700" cap="flat" cmpd="sng" algn="ctr">
                      <a:solidFill>
                        <a:srgbClr val="000099"/>
                      </a:solidFill>
                      <a:prstDash val="solid"/>
                      <a:round/>
                      <a:headEnd type="none" w="sm" len="sm"/>
                      <a:tailEnd type="none" w="sm" len="sm"/>
                    </a:lnT>
                    <a:lnB>
                      <a:noFill/>
                    </a:lnB>
                    <a:lnTlToBr>
                      <a:noFill/>
                    </a:lnTlToBr>
                    <a:lnBlToTr>
                      <a:noFill/>
                    </a:lnBlToTr>
                    <a:noFill/>
                  </a:tcPr>
                </a:tc>
                <a:tc hMerge="1">
                  <a:tcPr/>
                </a:tc>
                <a:tc hMerge="1">
                  <a:tcPr/>
                </a:tc>
                <a:tc hMerge="1">
                  <a:tcPr/>
                </a:tc>
                <a:tc hMerge="1">
                  <a:tcPr/>
                </a:tc>
                <a:tc hMerge="1">
                  <a:tcPr/>
                </a:tc>
                <a:tc hMerge="1">
                  <a:tcPr/>
                </a:tc>
                <a:tc hMerge="1">
                  <a:tcPr/>
                </a:tc>
                <a:tc hMerge="1">
                  <a:tcPr/>
                </a:tc>
              </a:tr>
              <a:tr h="756285">
                <a:tc vMerge="1">
                  <a:tcPr/>
                </a:tc>
                <a:tc vMerge="1" gridSpan="2">
                  <a:tcPr/>
                </a:tc>
                <a:tc vMerge="1" hMerge="1">
                  <a:tcPr/>
                </a:tc>
                <a:tc gridSpan="9">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955"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5" marR="96435" marT="48245" marB="48245"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hMerge="1">
                  <a:tcPr/>
                </a:tc>
                <a:tc hMerge="1">
                  <a:tcPr/>
                </a:tc>
                <a:tc hMerge="1">
                  <a:tcPr/>
                </a:tc>
                <a:tc hMerge="1">
                  <a:tcPr/>
                </a:tc>
                <a:tc hMerge="1">
                  <a:tcPr/>
                </a:tc>
                <a:tc hMerge="1">
                  <a:tcPr/>
                </a:tc>
                <a:tc hMerge="1">
                  <a:tcPr/>
                </a:tc>
                <a:tc hMerge="1">
                  <a:tcPr/>
                </a:tc>
              </a:tr>
            </a:tbl>
          </a:graphicData>
        </a:graphic>
      </p:graphicFrame>
      <p:graphicFrame>
        <p:nvGraphicFramePr>
          <p:cNvPr id="1677367" name="Group 55"/>
          <p:cNvGraphicFramePr>
            <a:graphicFrameLocks noGrp="1"/>
          </p:cNvGraphicFramePr>
          <p:nvPr/>
        </p:nvGraphicFramePr>
        <p:xfrm>
          <a:off x="1929059" y="3616325"/>
          <a:ext cx="1928495" cy="1933575"/>
        </p:xfrm>
        <a:graphic>
          <a:graphicData uri="http://schemas.openxmlformats.org/drawingml/2006/table">
            <a:tbl>
              <a:tblPr/>
              <a:tblGrid>
                <a:gridCol w="1928495"/>
              </a:tblGrid>
              <a:tr h="647065">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0"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收款人：</a:t>
                      </a:r>
                      <a:endParaRPr kumimoji="1" lang="zh-CN" altLang="en-US" sz="1475" b="0" i="0" u="none" strike="noStrike" cap="none" normalizeH="0" baseline="0" smtClean="0">
                        <a:ln>
                          <a:noFill/>
                        </a:ln>
                        <a:solidFill>
                          <a:schemeClr val="tx2"/>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685" b="0" i="0" u="none" strike="noStrike" cap="none" normalizeH="0" baseline="0" smtClean="0">
                        <a:ln>
                          <a:noFill/>
                        </a:ln>
                        <a:solidFill>
                          <a:schemeClr val="tx2"/>
                        </a:solidFill>
                        <a:effectLst/>
                        <a:latin typeface="Tahoma" panose="020B0604030504040204" pitchFamily="34" charset="0"/>
                        <a:ea typeface="华文行楷" panose="02010800040101010101" pitchFamily="2" charset="-122"/>
                      </a:endParaRPr>
                    </a:p>
                  </a:txBody>
                  <a:tcPr marL="96435" marR="96435" marT="48237" marB="48237"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63880">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0"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金   额：</a:t>
                      </a:r>
                      <a:endParaRPr kumimoji="1" lang="zh-CN" altLang="en-US" sz="1685" b="0" i="0" u="none" strike="noStrike" cap="none" normalizeH="0" baseline="0" smtClean="0">
                        <a:ln>
                          <a:noFill/>
                        </a:ln>
                        <a:solidFill>
                          <a:schemeClr val="tx2"/>
                        </a:solidFill>
                        <a:effectLst/>
                        <a:latin typeface="Tahoma" panose="020B0604030504040204" pitchFamily="34" charset="0"/>
                        <a:ea typeface="华文行楷" panose="02010800040101010101" pitchFamily="2" charset="-122"/>
                      </a:endParaRPr>
                    </a:p>
                  </a:txBody>
                  <a:tcPr marL="96435" marR="96435" marT="48237" marB="48237"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360045">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475" b="0" i="0" u="none" strike="noStrike" cap="none" normalizeH="0" baseline="0" smtClean="0">
                          <a:ln>
                            <a:noFill/>
                          </a:ln>
                          <a:solidFill>
                            <a:schemeClr val="tx2"/>
                          </a:solidFill>
                          <a:effectLst/>
                          <a:latin typeface="Tahoma" panose="020B0604030504040204" pitchFamily="34" charset="0"/>
                          <a:ea typeface="宋体" panose="02010600030101010101" pitchFamily="2" charset="-122"/>
                        </a:rPr>
                        <a:t>用    途：</a:t>
                      </a:r>
                      <a:endParaRPr kumimoji="1" lang="zh-CN" altLang="en-US" sz="1685" b="0" i="0" u="none" strike="noStrike" cap="none" normalizeH="0" baseline="0" smtClean="0">
                        <a:ln>
                          <a:noFill/>
                        </a:ln>
                        <a:solidFill>
                          <a:schemeClr val="tx2"/>
                        </a:solidFill>
                        <a:effectLst/>
                        <a:latin typeface="Tahoma" panose="020B0604030504040204" pitchFamily="34" charset="0"/>
                        <a:ea typeface="华文行楷" panose="02010800040101010101" pitchFamily="2" charset="-122"/>
                      </a:endParaRPr>
                    </a:p>
                  </a:txBody>
                  <a:tcPr marL="96435" marR="96435" marT="48237" marB="48237"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r>
              <a:tr h="362585">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0" i="0" u="none" strike="noStrike" cap="none" normalizeH="0" baseline="0" smtClean="0">
                        <a:ln>
                          <a:noFill/>
                        </a:ln>
                        <a:solidFill>
                          <a:srgbClr val="000000"/>
                        </a:solidFill>
                        <a:effectLst/>
                        <a:latin typeface="Tahoma" panose="020B0604030504040204" pitchFamily="34" charset="0"/>
                        <a:ea typeface="华文行楷" panose="02010800040101010101" pitchFamily="2" charset="-122"/>
                      </a:endParaRPr>
                    </a:p>
                  </a:txBody>
                  <a:tcPr marL="96435" marR="96435" marT="48237" marB="48237"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1677380" name="Text Box 68"/>
          <p:cNvSpPr txBox="1"/>
          <p:nvPr/>
        </p:nvSpPr>
        <p:spPr>
          <a:xfrm>
            <a:off x="2330873" y="3294874"/>
            <a:ext cx="1526893" cy="299085"/>
          </a:xfrm>
          <a:prstGeom prst="rect">
            <a:avLst/>
          </a:prstGeom>
          <a:noFill/>
          <a:ln w="28575">
            <a:noFill/>
          </a:ln>
        </p:spPr>
        <p:txBody>
          <a:bodyPr>
            <a:spAutoFit/>
          </a:bodyPr>
          <a:p>
            <a:pPr fontAlgn="ctr">
              <a:lnSpc>
                <a:spcPct val="80000"/>
              </a:lnSpc>
            </a:pPr>
            <a:r>
              <a:rPr lang="en-US" altLang="zh-CN" sz="1685" b="1" dirty="0">
                <a:solidFill>
                  <a:srgbClr val="000000"/>
                </a:solidFill>
                <a:latin typeface="Arial Narrow" panose="020B0606020202030204" pitchFamily="34" charset="0"/>
                <a:ea typeface="华文行楷" panose="02010800040101010101" pitchFamily="2" charset="-122"/>
              </a:rPr>
              <a:t>2006   7     20</a:t>
            </a:r>
            <a:endParaRPr lang="en-US" altLang="zh-CN" sz="1685" b="1" dirty="0">
              <a:solidFill>
                <a:srgbClr val="000000"/>
              </a:solidFill>
              <a:latin typeface="Arial Narrow" panose="020B0606020202030204" pitchFamily="34" charset="0"/>
              <a:ea typeface="华文行楷" panose="02010800040101010101" pitchFamily="2" charset="-122"/>
            </a:endParaRPr>
          </a:p>
        </p:txBody>
      </p:sp>
      <p:sp>
        <p:nvSpPr>
          <p:cNvPr id="1677381" name="Text Box 69"/>
          <p:cNvSpPr txBox="1"/>
          <p:nvPr/>
        </p:nvSpPr>
        <p:spPr>
          <a:xfrm>
            <a:off x="5063208" y="3616325"/>
            <a:ext cx="2812697" cy="480060"/>
          </a:xfrm>
          <a:prstGeom prst="rect">
            <a:avLst/>
          </a:prstGeom>
          <a:noFill/>
          <a:ln w="28575">
            <a:noFill/>
          </a:ln>
        </p:spPr>
        <p:txBody>
          <a:bodyPr>
            <a:spAutoFit/>
          </a:bodyPr>
          <a:p>
            <a:pPr fontAlgn="ctr">
              <a:spcBef>
                <a:spcPct val="20000"/>
              </a:spcBef>
            </a:pPr>
            <a:r>
              <a:rPr lang="zh-CN" altLang="en-US" sz="2530" b="1" dirty="0">
                <a:solidFill>
                  <a:srgbClr val="000000"/>
                </a:solidFill>
                <a:latin typeface="Arial Narrow" panose="020B0606020202030204" pitchFamily="34" charset="0"/>
                <a:ea typeface="华文行楷" panose="02010800040101010101" pitchFamily="2" charset="-122"/>
              </a:rPr>
              <a:t>叁万伍仟壹佰元整</a:t>
            </a:r>
            <a:endParaRPr lang="zh-CN" altLang="en-US" sz="2955" b="1" dirty="0">
              <a:solidFill>
                <a:srgbClr val="0033CC"/>
              </a:solidFill>
              <a:latin typeface="Arial Narrow" panose="020B0606020202030204" pitchFamily="34" charset="0"/>
            </a:endParaRPr>
          </a:p>
        </p:txBody>
      </p:sp>
      <p:sp>
        <p:nvSpPr>
          <p:cNvPr id="1677382" name="Text Box 70"/>
          <p:cNvSpPr txBox="1"/>
          <p:nvPr/>
        </p:nvSpPr>
        <p:spPr>
          <a:xfrm>
            <a:off x="2652324" y="3616325"/>
            <a:ext cx="997838" cy="625475"/>
          </a:xfrm>
          <a:prstGeom prst="rect">
            <a:avLst/>
          </a:prstGeom>
          <a:noFill/>
          <a:ln w="28575">
            <a:noFill/>
          </a:ln>
        </p:spPr>
        <p:txBody>
          <a:bodyPr>
            <a:spAutoFit/>
          </a:bodyPr>
          <a:p>
            <a:pPr fontAlgn="ctr">
              <a:spcBef>
                <a:spcPct val="20000"/>
              </a:spcBef>
            </a:pPr>
            <a:r>
              <a:rPr lang="zh-CN" altLang="en-US" sz="1580" dirty="0">
                <a:solidFill>
                  <a:srgbClr val="000000"/>
                </a:solidFill>
                <a:latin typeface="Arial Narrow" panose="020B0606020202030204" pitchFamily="34" charset="0"/>
                <a:ea typeface="华文行楷" panose="02010800040101010101" pitchFamily="2" charset="-122"/>
              </a:rPr>
              <a:t>华夏股份</a:t>
            </a:r>
            <a:endParaRPr lang="zh-CN" altLang="en-US" sz="1580" dirty="0">
              <a:solidFill>
                <a:srgbClr val="000000"/>
              </a:solidFill>
              <a:latin typeface="Arial Narrow" panose="020B0606020202030204" pitchFamily="34" charset="0"/>
              <a:ea typeface="华文行楷" panose="02010800040101010101" pitchFamily="2" charset="-122"/>
            </a:endParaRPr>
          </a:p>
          <a:p>
            <a:pPr fontAlgn="ctr">
              <a:spcBef>
                <a:spcPct val="20000"/>
              </a:spcBef>
            </a:pPr>
            <a:r>
              <a:rPr lang="zh-CN" altLang="en-US" sz="1580" dirty="0">
                <a:solidFill>
                  <a:srgbClr val="000000"/>
                </a:solidFill>
                <a:latin typeface="Arial Narrow" panose="020B0606020202030204" pitchFamily="34" charset="0"/>
                <a:ea typeface="华文行楷" panose="02010800040101010101" pitchFamily="2" charset="-122"/>
              </a:rPr>
              <a:t>有限公司</a:t>
            </a:r>
            <a:endParaRPr lang="zh-CN" altLang="en-US" sz="2955" b="1" dirty="0">
              <a:solidFill>
                <a:srgbClr val="0033CC"/>
              </a:solidFill>
              <a:latin typeface="Arial Narrow" panose="020B0606020202030204" pitchFamily="34" charset="0"/>
            </a:endParaRPr>
          </a:p>
        </p:txBody>
      </p:sp>
      <p:sp>
        <p:nvSpPr>
          <p:cNvPr id="1677383" name="Text Box 71"/>
          <p:cNvSpPr txBox="1"/>
          <p:nvPr/>
        </p:nvSpPr>
        <p:spPr>
          <a:xfrm>
            <a:off x="2652324" y="4339590"/>
            <a:ext cx="1446530" cy="350520"/>
          </a:xfrm>
          <a:prstGeom prst="rect">
            <a:avLst/>
          </a:prstGeom>
          <a:noFill/>
          <a:ln w="28575">
            <a:noFill/>
          </a:ln>
        </p:spPr>
        <p:txBody>
          <a:bodyPr>
            <a:spAutoFit/>
          </a:bodyPr>
          <a:p>
            <a:pPr fontAlgn="ctr">
              <a:spcBef>
                <a:spcPct val="20000"/>
              </a:spcBef>
            </a:pPr>
            <a:r>
              <a:rPr lang="en-US" altLang="zh-CN" sz="1685" b="1" dirty="0">
                <a:solidFill>
                  <a:srgbClr val="000000"/>
                </a:solidFill>
                <a:latin typeface="Arial Narrow" panose="020B0606020202030204" pitchFamily="34" charset="0"/>
                <a:ea typeface="华文行楷" panose="02010800040101010101" pitchFamily="2" charset="-122"/>
              </a:rPr>
              <a:t>35100.00 </a:t>
            </a:r>
            <a:endParaRPr lang="en-US" altLang="zh-CN" sz="1685" b="1" dirty="0">
              <a:solidFill>
                <a:srgbClr val="0033CC"/>
              </a:solidFill>
              <a:latin typeface="Arial Narrow" panose="020B0606020202030204" pitchFamily="34" charset="0"/>
            </a:endParaRPr>
          </a:p>
        </p:txBody>
      </p:sp>
      <p:sp>
        <p:nvSpPr>
          <p:cNvPr id="1677384" name="Text Box 72"/>
          <p:cNvSpPr txBox="1"/>
          <p:nvPr/>
        </p:nvSpPr>
        <p:spPr>
          <a:xfrm>
            <a:off x="2732687" y="4821767"/>
            <a:ext cx="584200" cy="334010"/>
          </a:xfrm>
          <a:prstGeom prst="rect">
            <a:avLst/>
          </a:prstGeom>
          <a:noFill/>
          <a:ln w="28575">
            <a:noFill/>
          </a:ln>
        </p:spPr>
        <p:txBody>
          <a:bodyPr wrap="none">
            <a:spAutoFit/>
          </a:bodyPr>
          <a:p>
            <a:pPr fontAlgn="ctr">
              <a:spcBef>
                <a:spcPct val="20000"/>
              </a:spcBef>
            </a:pPr>
            <a:r>
              <a:rPr lang="zh-CN" altLang="en-US" sz="1580" dirty="0">
                <a:solidFill>
                  <a:srgbClr val="000000"/>
                </a:solidFill>
                <a:latin typeface="Arial Narrow" panose="020B0606020202030204" pitchFamily="34" charset="0"/>
                <a:ea typeface="华文行楷" panose="02010800040101010101" pitchFamily="2" charset="-122"/>
              </a:rPr>
              <a:t>货款</a:t>
            </a:r>
            <a:endParaRPr lang="zh-CN" altLang="en-US" sz="2955" b="1" dirty="0">
              <a:solidFill>
                <a:srgbClr val="0033CC"/>
              </a:solidFill>
              <a:latin typeface="Arial Narrow" panose="020B0606020202030204" pitchFamily="34" charset="0"/>
            </a:endParaRPr>
          </a:p>
        </p:txBody>
      </p:sp>
      <p:sp>
        <p:nvSpPr>
          <p:cNvPr id="1677385" name="Text Box 73"/>
          <p:cNvSpPr txBox="1"/>
          <p:nvPr/>
        </p:nvSpPr>
        <p:spPr>
          <a:xfrm>
            <a:off x="5465022" y="1928707"/>
            <a:ext cx="2491246" cy="350520"/>
          </a:xfrm>
          <a:prstGeom prst="rect">
            <a:avLst/>
          </a:prstGeom>
          <a:noFill/>
          <a:ln w="28575">
            <a:noFill/>
          </a:ln>
        </p:spPr>
        <p:txBody>
          <a:bodyPr>
            <a:spAutoFit/>
          </a:bodyPr>
          <a:p>
            <a:pPr fontAlgn="ctr">
              <a:spcBef>
                <a:spcPct val="20000"/>
              </a:spcBef>
            </a:pPr>
            <a:r>
              <a:rPr lang="zh-CN" altLang="en-US" sz="1580" b="1" dirty="0">
                <a:solidFill>
                  <a:srgbClr val="000000"/>
                </a:solidFill>
                <a:latin typeface="宋体" panose="02010600030101010101" pitchFamily="2" charset="-122"/>
              </a:rPr>
              <a:t>贰零零陆</a:t>
            </a:r>
            <a:r>
              <a:rPr lang="zh-CN" altLang="en-US" sz="1370" b="1" dirty="0">
                <a:solidFill>
                  <a:srgbClr val="000000"/>
                </a:solidFill>
                <a:latin typeface="宋体" panose="02010600030101010101" pitchFamily="2" charset="-122"/>
              </a:rPr>
              <a:t>  零</a:t>
            </a:r>
            <a:r>
              <a:rPr lang="zh-CN" altLang="en-US" sz="1685" b="1" dirty="0">
                <a:solidFill>
                  <a:srgbClr val="000000"/>
                </a:solidFill>
                <a:latin typeface="宋体" panose="02010600030101010101" pitchFamily="2" charset="-122"/>
              </a:rPr>
              <a:t>柒</a:t>
            </a:r>
            <a:r>
              <a:rPr lang="zh-CN" altLang="en-US" sz="1370" b="1" dirty="0">
                <a:solidFill>
                  <a:srgbClr val="000000"/>
                </a:solidFill>
                <a:latin typeface="宋体" panose="02010600030101010101" pitchFamily="2" charset="-122"/>
              </a:rPr>
              <a:t>   </a:t>
            </a:r>
            <a:r>
              <a:rPr lang="zh-CN" altLang="en-US" sz="1580" b="1" dirty="0">
                <a:solidFill>
                  <a:srgbClr val="000000"/>
                </a:solidFill>
                <a:latin typeface="宋体" panose="02010600030101010101" pitchFamily="2" charset="-122"/>
              </a:rPr>
              <a:t>零贰拾</a:t>
            </a:r>
            <a:endParaRPr lang="zh-CN" altLang="en-US" sz="2955" b="1" dirty="0">
              <a:solidFill>
                <a:srgbClr val="0033CC"/>
              </a:solidFill>
              <a:latin typeface="Arial Narrow" panose="020B0606020202030204" pitchFamily="34" charset="0"/>
            </a:endParaRPr>
          </a:p>
        </p:txBody>
      </p:sp>
      <p:sp>
        <p:nvSpPr>
          <p:cNvPr id="1677386" name="Text Box 74"/>
          <p:cNvSpPr txBox="1"/>
          <p:nvPr/>
        </p:nvSpPr>
        <p:spPr>
          <a:xfrm>
            <a:off x="8277719" y="4098502"/>
            <a:ext cx="3134148" cy="305435"/>
          </a:xfrm>
          <a:prstGeom prst="rect">
            <a:avLst/>
          </a:prstGeom>
          <a:noFill/>
          <a:ln w="28575">
            <a:noFill/>
          </a:ln>
        </p:spPr>
        <p:txBody>
          <a:bodyPr>
            <a:spAutoFit/>
          </a:bodyPr>
          <a:p>
            <a:pPr fontAlgn="ctr">
              <a:lnSpc>
                <a:spcPct val="60000"/>
              </a:lnSpc>
            </a:pPr>
            <a:r>
              <a:rPr lang="zh-CN" altLang="en-US" sz="100" b="1" dirty="0">
                <a:solidFill>
                  <a:srgbClr val="000000"/>
                </a:solidFill>
                <a:latin typeface="Times New Roman" panose="02020603050405020304" charset="0"/>
                <a:ea typeface="华文行楷" panose="02010800040101010101" pitchFamily="2" charset="-122"/>
              </a:rPr>
              <a:t>￥  </a:t>
            </a:r>
            <a:r>
              <a:rPr lang="en-US" altLang="zh-CN" sz="100" b="1" dirty="0">
                <a:solidFill>
                  <a:srgbClr val="000000"/>
                </a:solidFill>
                <a:latin typeface="Times New Roman" panose="02020603050405020304" charset="0"/>
                <a:ea typeface="华文行楷" panose="02010800040101010101" pitchFamily="2" charset="-122"/>
              </a:rPr>
              <a:t>3   5    1   0    0   0   </a:t>
            </a:r>
            <a:r>
              <a:rPr lang="en-US" altLang="zh-CN" sz="2320" b="1" dirty="0">
                <a:latin typeface="Times New Roman" panose="02020603050405020304" charset="0"/>
                <a:ea typeface="华文行楷" panose="02010800040101010101" pitchFamily="2" charset="-122"/>
              </a:rPr>
              <a:t>0</a:t>
            </a:r>
            <a:endParaRPr lang="en-US" altLang="zh-CN" sz="2320" b="1" dirty="0">
              <a:latin typeface="Times New Roman" panose="02020603050405020304" charset="0"/>
              <a:ea typeface="华文行楷" panose="02010800040101010101" pitchFamily="2" charset="-122"/>
            </a:endParaRPr>
          </a:p>
        </p:txBody>
      </p:sp>
      <p:sp>
        <p:nvSpPr>
          <p:cNvPr id="42059" name="Line 75"/>
          <p:cNvSpPr/>
          <p:nvPr/>
        </p:nvSpPr>
        <p:spPr>
          <a:xfrm>
            <a:off x="4581031" y="4821767"/>
            <a:ext cx="2491246" cy="0"/>
          </a:xfrm>
          <a:prstGeom prst="line">
            <a:avLst/>
          </a:prstGeom>
          <a:ln w="9525" cap="flat" cmpd="sng">
            <a:solidFill>
              <a:srgbClr val="0D0D11"/>
            </a:solidFill>
            <a:prstDash val="solid"/>
            <a:headEnd type="none" w="med" len="med"/>
            <a:tailEnd type="none" w="med" len="med"/>
          </a:ln>
        </p:spPr>
      </p:sp>
      <p:sp>
        <p:nvSpPr>
          <p:cNvPr id="1677388" name="Text Box 76"/>
          <p:cNvSpPr txBox="1"/>
          <p:nvPr/>
        </p:nvSpPr>
        <p:spPr>
          <a:xfrm>
            <a:off x="4654697" y="2496269"/>
            <a:ext cx="289560" cy="100330"/>
          </a:xfrm>
          <a:prstGeom prst="rect">
            <a:avLst/>
          </a:prstGeom>
          <a:noFill/>
          <a:ln w="28575">
            <a:noFill/>
          </a:ln>
        </p:spPr>
        <p:txBody>
          <a:bodyPr wrap="none">
            <a:spAutoFit/>
          </a:bodyPr>
          <a:p>
            <a:pPr fontAlgn="ctr">
              <a:lnSpc>
                <a:spcPct val="60000"/>
              </a:lnSpc>
            </a:pPr>
            <a:r>
              <a:rPr lang="zh-CN" altLang="en-US" sz="100" b="1" dirty="0">
                <a:solidFill>
                  <a:srgbClr val="000000"/>
                </a:solidFill>
                <a:latin typeface="Arial Narrow" panose="020B0606020202030204" pitchFamily="34" charset="0"/>
              </a:rPr>
              <a:t>华夏股份有限公司</a:t>
            </a:r>
            <a:endParaRPr lang="zh-CN" altLang="en-US" sz="100" b="1" dirty="0">
              <a:solidFill>
                <a:srgbClr val="000000"/>
              </a:solidFill>
              <a:latin typeface="Arial Narrow" panose="020B0606020202030204" pitchFamily="34" charset="0"/>
            </a:endParaRPr>
          </a:p>
        </p:txBody>
      </p:sp>
      <p:sp>
        <p:nvSpPr>
          <p:cNvPr id="1677389" name="Text Box 77"/>
          <p:cNvSpPr txBox="1"/>
          <p:nvPr/>
        </p:nvSpPr>
        <p:spPr>
          <a:xfrm>
            <a:off x="9322435" y="2571609"/>
            <a:ext cx="240030" cy="100330"/>
          </a:xfrm>
          <a:prstGeom prst="rect">
            <a:avLst/>
          </a:prstGeom>
          <a:noFill/>
          <a:ln w="28575">
            <a:noFill/>
          </a:ln>
        </p:spPr>
        <p:txBody>
          <a:bodyPr wrap="none">
            <a:spAutoFit/>
          </a:bodyPr>
          <a:p>
            <a:pPr fontAlgn="ctr">
              <a:lnSpc>
                <a:spcPct val="60000"/>
              </a:lnSpc>
            </a:pPr>
            <a:r>
              <a:rPr lang="en-US" altLang="zh-CN" sz="100" b="1" dirty="0">
                <a:solidFill>
                  <a:srgbClr val="000000"/>
                </a:solidFill>
                <a:latin typeface="Arial Narrow" panose="020B0606020202030204" pitchFamily="34" charset="0"/>
                <a:ea typeface="华文行楷" panose="02010800040101010101" pitchFamily="2" charset="-122"/>
              </a:rPr>
              <a:t>2819345001</a:t>
            </a:r>
            <a:endParaRPr lang="en-US" altLang="zh-CN" sz="100" b="1" dirty="0">
              <a:solidFill>
                <a:srgbClr val="000000"/>
              </a:solidFill>
              <a:latin typeface="Arial Narrow" panose="020B0606020202030204" pitchFamily="34" charset="0"/>
              <a:ea typeface="华文行楷" panose="02010800040101010101" pitchFamily="2" charset="-122"/>
            </a:endParaRPr>
          </a:p>
        </p:txBody>
      </p:sp>
      <p:sp>
        <p:nvSpPr>
          <p:cNvPr id="1677390" name="Text Box 78"/>
          <p:cNvSpPr txBox="1"/>
          <p:nvPr/>
        </p:nvSpPr>
        <p:spPr>
          <a:xfrm>
            <a:off x="4822119" y="4500316"/>
            <a:ext cx="1446530" cy="106680"/>
          </a:xfrm>
          <a:prstGeom prst="rect">
            <a:avLst/>
          </a:prstGeom>
          <a:noFill/>
          <a:ln w="28575">
            <a:noFill/>
          </a:ln>
        </p:spPr>
        <p:txBody>
          <a:bodyPr>
            <a:spAutoFit/>
          </a:bodyPr>
          <a:p>
            <a:pPr fontAlgn="ctr">
              <a:spcBef>
                <a:spcPct val="20000"/>
              </a:spcBef>
            </a:pPr>
            <a:r>
              <a:rPr lang="zh-CN" altLang="en-US" sz="100" b="1" dirty="0">
                <a:solidFill>
                  <a:srgbClr val="000000"/>
                </a:solidFill>
                <a:latin typeface="Arial Narrow" panose="020B0606020202030204" pitchFamily="34" charset="0"/>
              </a:rPr>
              <a:t>货款</a:t>
            </a:r>
            <a:endParaRPr lang="zh-CN" altLang="en-US" sz="100" b="1" dirty="0">
              <a:solidFill>
                <a:srgbClr val="0033CC"/>
              </a:solidFill>
              <a:latin typeface="Arial Narrow" panose="020B0606020202030204" pitchFamily="34" charset="0"/>
            </a:endParaRPr>
          </a:p>
        </p:txBody>
      </p:sp>
      <p:sp>
        <p:nvSpPr>
          <p:cNvPr id="1677391" name="Text Box 79"/>
          <p:cNvSpPr txBox="1"/>
          <p:nvPr/>
        </p:nvSpPr>
        <p:spPr>
          <a:xfrm>
            <a:off x="6750826" y="5545032"/>
            <a:ext cx="803628" cy="106680"/>
          </a:xfrm>
          <a:prstGeom prst="rect">
            <a:avLst/>
          </a:prstGeom>
          <a:noFill/>
          <a:ln w="57150" cap="flat" cmpd="sng">
            <a:solidFill>
              <a:srgbClr val="FF0000"/>
            </a:solidFill>
            <a:prstDash val="solid"/>
            <a:miter/>
            <a:headEnd type="none" w="med" len="med"/>
            <a:tailEnd type="none" w="med" len="med"/>
          </a:ln>
        </p:spPr>
        <p:txBody>
          <a:bodyPr>
            <a:spAutoFit/>
          </a:bodyPr>
          <a:p>
            <a:pPr fontAlgn="ctr"/>
            <a:r>
              <a:rPr lang="zh-CN" altLang="en-US" sz="100" b="1" dirty="0">
                <a:solidFill>
                  <a:srgbClr val="FF0000"/>
                </a:solidFill>
                <a:latin typeface="Arial Narrow" panose="020B0606020202030204" pitchFamily="34" charset="0"/>
              </a:rPr>
              <a:t>张华章</a:t>
            </a:r>
            <a:endParaRPr lang="zh-CN" altLang="en-US" sz="100" b="1" dirty="0">
              <a:solidFill>
                <a:srgbClr val="FF0000"/>
              </a:solidFill>
              <a:latin typeface="Arial Narrow" panose="020B0606020202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4000"/>
                                  </p:stCondLst>
                                  <p:iterate type="wd">
                                    <p:tmPct val="100000"/>
                                  </p:iterate>
                                  <p:childTnLst>
                                    <p:set>
                                      <p:cBhvr>
                                        <p:cTn id="6" dur="1" fill="hold">
                                          <p:stCondLst>
                                            <p:cond delay="0"/>
                                          </p:stCondLst>
                                        </p:cTn>
                                        <p:tgtEl>
                                          <p:spTgt spid="1677385"/>
                                        </p:tgtEl>
                                        <p:attrNameLst>
                                          <p:attrName>style.visibility</p:attrName>
                                        </p:attrNameLst>
                                      </p:cBhvr>
                                      <p:to>
                                        <p:strVal val="visible"/>
                                      </p:to>
                                    </p:set>
                                    <p:anim calcmode="lin" valueType="num">
                                      <p:cBhvr>
                                        <p:cTn id="7" dur="300" fill="hold"/>
                                        <p:tgtEl>
                                          <p:spTgt spid="1677385"/>
                                        </p:tgtEl>
                                        <p:attrNameLst>
                                          <p:attrName>ppt_x</p:attrName>
                                        </p:attrNameLst>
                                      </p:cBhvr>
                                      <p:tavLst>
                                        <p:tav tm="0">
                                          <p:val>
                                            <p:strVal val="0-#ppt_w/2"/>
                                          </p:val>
                                        </p:tav>
                                        <p:tav tm="100000">
                                          <p:val>
                                            <p:strVal val="#ppt_x"/>
                                          </p:val>
                                        </p:tav>
                                      </p:tavLst>
                                    </p:anim>
                                    <p:anim calcmode="lin" valueType="num">
                                      <p:cBhvr>
                                        <p:cTn id="8" dur="300" fill="hold"/>
                                        <p:tgtEl>
                                          <p:spTgt spid="16773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par>
                          <p:cTn id="9" fill="hold">
                            <p:stCondLst>
                              <p:cond delay="8200"/>
                            </p:stCondLst>
                            <p:childTnLst>
                              <p:par>
                                <p:cTn id="10" presetID="2" presetClass="entr" presetSubtype="8" fill="hold" grpId="0" nodeType="afterEffect">
                                  <p:stCondLst>
                                    <p:cond delay="4000"/>
                                  </p:stCondLst>
                                  <p:iterate type="wd">
                                    <p:tmPct val="100000"/>
                                  </p:iterate>
                                  <p:childTnLst>
                                    <p:set>
                                      <p:cBhvr>
                                        <p:cTn id="11" dur="1" fill="hold">
                                          <p:stCondLst>
                                            <p:cond delay="0"/>
                                          </p:stCondLst>
                                        </p:cTn>
                                        <p:tgtEl>
                                          <p:spTgt spid="1677388"/>
                                        </p:tgtEl>
                                        <p:attrNameLst>
                                          <p:attrName>style.visibility</p:attrName>
                                        </p:attrNameLst>
                                      </p:cBhvr>
                                      <p:to>
                                        <p:strVal val="visible"/>
                                      </p:to>
                                    </p:set>
                                    <p:anim calcmode="lin" valueType="num">
                                      <p:cBhvr>
                                        <p:cTn id="12" dur="300" fill="hold"/>
                                        <p:tgtEl>
                                          <p:spTgt spid="1677388"/>
                                        </p:tgtEl>
                                        <p:attrNameLst>
                                          <p:attrName>ppt_x</p:attrName>
                                        </p:attrNameLst>
                                      </p:cBhvr>
                                      <p:tavLst>
                                        <p:tav tm="0">
                                          <p:val>
                                            <p:strVal val="0-#ppt_w/2"/>
                                          </p:val>
                                        </p:tav>
                                        <p:tav tm="100000">
                                          <p:val>
                                            <p:strVal val="#ppt_x"/>
                                          </p:val>
                                        </p:tav>
                                      </p:tavLst>
                                    </p:anim>
                                    <p:anim calcmode="lin" valueType="num">
                                      <p:cBhvr>
                                        <p:cTn id="13" dur="300" fill="hold"/>
                                        <p:tgtEl>
                                          <p:spTgt spid="167738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par>
                          <p:cTn id="14" fill="hold">
                            <p:stCondLst>
                              <p:cond delay="14600"/>
                            </p:stCondLst>
                            <p:childTnLst>
                              <p:par>
                                <p:cTn id="15" presetID="2" presetClass="entr" presetSubtype="8" fill="hold" grpId="0" nodeType="afterEffect">
                                  <p:stCondLst>
                                    <p:cond delay="5000"/>
                                  </p:stCondLst>
                                  <p:iterate type="wd">
                                    <p:tmPct val="100000"/>
                                  </p:iterate>
                                  <p:childTnLst>
                                    <p:set>
                                      <p:cBhvr>
                                        <p:cTn id="16" dur="1" fill="hold">
                                          <p:stCondLst>
                                            <p:cond delay="0"/>
                                          </p:stCondLst>
                                        </p:cTn>
                                        <p:tgtEl>
                                          <p:spTgt spid="1677389"/>
                                        </p:tgtEl>
                                        <p:attrNameLst>
                                          <p:attrName>style.visibility</p:attrName>
                                        </p:attrNameLst>
                                      </p:cBhvr>
                                      <p:to>
                                        <p:strVal val="visible"/>
                                      </p:to>
                                    </p:set>
                                    <p:anim calcmode="lin" valueType="num">
                                      <p:cBhvr>
                                        <p:cTn id="17" dur="300" fill="hold"/>
                                        <p:tgtEl>
                                          <p:spTgt spid="1677389"/>
                                        </p:tgtEl>
                                        <p:attrNameLst>
                                          <p:attrName>ppt_x</p:attrName>
                                        </p:attrNameLst>
                                      </p:cBhvr>
                                      <p:tavLst>
                                        <p:tav tm="0">
                                          <p:val>
                                            <p:strVal val="0-#ppt_w/2"/>
                                          </p:val>
                                        </p:tav>
                                        <p:tav tm="100000">
                                          <p:val>
                                            <p:strVal val="#ppt_x"/>
                                          </p:val>
                                        </p:tav>
                                      </p:tavLst>
                                    </p:anim>
                                    <p:anim calcmode="lin" valueType="num">
                                      <p:cBhvr>
                                        <p:cTn id="18" dur="300" fill="hold"/>
                                        <p:tgtEl>
                                          <p:spTgt spid="167738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1" name="type.wav"/>
                                        </p:tgtEl>
                                      </p:cMediaNode>
                                    </p:audio>
                                  </p:subTnLst>
                                </p:cTn>
                              </p:par>
                            </p:childTnLst>
                          </p:cTn>
                        </p:par>
                        <p:par>
                          <p:cTn id="19" fill="hold">
                            <p:stCondLst>
                              <p:cond delay="22600"/>
                            </p:stCondLst>
                            <p:childTnLst>
                              <p:par>
                                <p:cTn id="20" presetID="2" presetClass="entr" presetSubtype="8" fill="hold" grpId="0" nodeType="afterEffect">
                                  <p:stCondLst>
                                    <p:cond delay="5000"/>
                                  </p:stCondLst>
                                  <p:iterate type="wd">
                                    <p:tmPct val="100000"/>
                                  </p:iterate>
                                  <p:childTnLst>
                                    <p:set>
                                      <p:cBhvr>
                                        <p:cTn id="21" dur="1" fill="hold">
                                          <p:stCondLst>
                                            <p:cond delay="0"/>
                                          </p:stCondLst>
                                        </p:cTn>
                                        <p:tgtEl>
                                          <p:spTgt spid="1677381"/>
                                        </p:tgtEl>
                                        <p:attrNameLst>
                                          <p:attrName>style.visibility</p:attrName>
                                        </p:attrNameLst>
                                      </p:cBhvr>
                                      <p:to>
                                        <p:strVal val="visible"/>
                                      </p:to>
                                    </p:set>
                                    <p:anim calcmode="lin" valueType="num">
                                      <p:cBhvr>
                                        <p:cTn id="22" dur="300" fill="hold"/>
                                        <p:tgtEl>
                                          <p:spTgt spid="1677381"/>
                                        </p:tgtEl>
                                        <p:attrNameLst>
                                          <p:attrName>ppt_x</p:attrName>
                                        </p:attrNameLst>
                                      </p:cBhvr>
                                      <p:tavLst>
                                        <p:tav tm="0">
                                          <p:val>
                                            <p:strVal val="0-#ppt_w/2"/>
                                          </p:val>
                                        </p:tav>
                                        <p:tav tm="100000">
                                          <p:val>
                                            <p:strVal val="#ppt_x"/>
                                          </p:val>
                                        </p:tav>
                                      </p:tavLst>
                                    </p:anim>
                                    <p:anim calcmode="lin" valueType="num">
                                      <p:cBhvr>
                                        <p:cTn id="23" dur="300" fill="hold"/>
                                        <p:tgtEl>
                                          <p:spTgt spid="167738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1" name="type.wav"/>
                                        </p:tgtEl>
                                      </p:cMediaNode>
                                    </p:audio>
                                  </p:subTnLst>
                                </p:cTn>
                              </p:par>
                            </p:childTnLst>
                          </p:cTn>
                        </p:par>
                        <p:par>
                          <p:cTn id="24" fill="hold">
                            <p:stCondLst>
                              <p:cond delay="30000"/>
                            </p:stCondLst>
                            <p:childTnLst>
                              <p:par>
                                <p:cTn id="25" presetID="2" presetClass="entr" presetSubtype="8" fill="hold" grpId="0" nodeType="afterEffect">
                                  <p:stCondLst>
                                    <p:cond delay="3000"/>
                                  </p:stCondLst>
                                  <p:iterate type="wd">
                                    <p:tmPct val="100000"/>
                                  </p:iterate>
                                  <p:childTnLst>
                                    <p:set>
                                      <p:cBhvr>
                                        <p:cTn id="26" dur="1" fill="hold">
                                          <p:stCondLst>
                                            <p:cond delay="0"/>
                                          </p:stCondLst>
                                        </p:cTn>
                                        <p:tgtEl>
                                          <p:spTgt spid="1677386"/>
                                        </p:tgtEl>
                                        <p:attrNameLst>
                                          <p:attrName>style.visibility</p:attrName>
                                        </p:attrNameLst>
                                      </p:cBhvr>
                                      <p:to>
                                        <p:strVal val="visible"/>
                                      </p:to>
                                    </p:set>
                                    <p:anim calcmode="lin" valueType="num">
                                      <p:cBhvr>
                                        <p:cTn id="27" dur="300" fill="hold"/>
                                        <p:tgtEl>
                                          <p:spTgt spid="1677386"/>
                                        </p:tgtEl>
                                        <p:attrNameLst>
                                          <p:attrName>ppt_x</p:attrName>
                                        </p:attrNameLst>
                                      </p:cBhvr>
                                      <p:tavLst>
                                        <p:tav tm="0">
                                          <p:val>
                                            <p:strVal val="0-#ppt_w/2"/>
                                          </p:val>
                                        </p:tav>
                                        <p:tav tm="100000">
                                          <p:val>
                                            <p:strVal val="#ppt_x"/>
                                          </p:val>
                                        </p:tav>
                                      </p:tavLst>
                                    </p:anim>
                                    <p:anim calcmode="lin" valueType="num">
                                      <p:cBhvr>
                                        <p:cTn id="28" dur="300" fill="hold"/>
                                        <p:tgtEl>
                                          <p:spTgt spid="16773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 name="type.wav"/>
                                        </p:tgtEl>
                                      </p:cMediaNode>
                                    </p:audio>
                                  </p:subTnLst>
                                </p:cTn>
                              </p:par>
                            </p:childTnLst>
                          </p:cTn>
                        </p:par>
                        <p:par>
                          <p:cTn id="29" fill="hold">
                            <p:stCondLst>
                              <p:cond delay="42000"/>
                            </p:stCondLst>
                            <p:childTnLst>
                              <p:par>
                                <p:cTn id="30" presetID="2" presetClass="entr" presetSubtype="8" fill="hold" grpId="0" nodeType="afterEffect">
                                  <p:stCondLst>
                                    <p:cond delay="3000"/>
                                  </p:stCondLst>
                                  <p:iterate type="wd">
                                    <p:tmPct val="100000"/>
                                  </p:iterate>
                                  <p:childTnLst>
                                    <p:set>
                                      <p:cBhvr>
                                        <p:cTn id="31" dur="1" fill="hold">
                                          <p:stCondLst>
                                            <p:cond delay="0"/>
                                          </p:stCondLst>
                                        </p:cTn>
                                        <p:tgtEl>
                                          <p:spTgt spid="1677390"/>
                                        </p:tgtEl>
                                        <p:attrNameLst>
                                          <p:attrName>style.visibility</p:attrName>
                                        </p:attrNameLst>
                                      </p:cBhvr>
                                      <p:to>
                                        <p:strVal val="visible"/>
                                      </p:to>
                                    </p:set>
                                    <p:anim calcmode="lin" valueType="num">
                                      <p:cBhvr>
                                        <p:cTn id="32" dur="300" fill="hold"/>
                                        <p:tgtEl>
                                          <p:spTgt spid="1677390"/>
                                        </p:tgtEl>
                                        <p:attrNameLst>
                                          <p:attrName>ppt_x</p:attrName>
                                        </p:attrNameLst>
                                      </p:cBhvr>
                                      <p:tavLst>
                                        <p:tav tm="0">
                                          <p:val>
                                            <p:strVal val="0-#ppt_w/2"/>
                                          </p:val>
                                        </p:tav>
                                        <p:tav tm="100000">
                                          <p:val>
                                            <p:strVal val="#ppt_x"/>
                                          </p:val>
                                        </p:tav>
                                      </p:tavLst>
                                    </p:anim>
                                    <p:anim calcmode="lin" valueType="num">
                                      <p:cBhvr>
                                        <p:cTn id="33" dur="300" fill="hold"/>
                                        <p:tgtEl>
                                          <p:spTgt spid="167739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1" name="type.wav"/>
                                        </p:tgtEl>
                                      </p:cMediaNode>
                                    </p:audio>
                                  </p:subTnLst>
                                </p:cTn>
                              </p:par>
                            </p:childTnLst>
                          </p:cTn>
                        </p:par>
                        <p:par>
                          <p:cTn id="34" fill="hold">
                            <p:stCondLst>
                              <p:cond delay="45600"/>
                            </p:stCondLst>
                            <p:childTnLst>
                              <p:par>
                                <p:cTn id="35" presetID="2" presetClass="entr" presetSubtype="8" fill="hold" grpId="0" nodeType="afterEffect">
                                  <p:stCondLst>
                                    <p:cond delay="3000"/>
                                  </p:stCondLst>
                                  <p:childTnLst>
                                    <p:set>
                                      <p:cBhvr>
                                        <p:cTn id="36" dur="1" fill="hold">
                                          <p:stCondLst>
                                            <p:cond delay="0"/>
                                          </p:stCondLst>
                                        </p:cTn>
                                        <p:tgtEl>
                                          <p:spTgt spid="1677314"/>
                                        </p:tgtEl>
                                        <p:attrNameLst>
                                          <p:attrName>style.visibility</p:attrName>
                                        </p:attrNameLst>
                                      </p:cBhvr>
                                      <p:to>
                                        <p:strVal val="visible"/>
                                      </p:to>
                                    </p:set>
                                    <p:anim calcmode="lin" valueType="num">
                                      <p:cBhvr>
                                        <p:cTn id="37" dur="500" fill="hold"/>
                                        <p:tgtEl>
                                          <p:spTgt spid="1677314"/>
                                        </p:tgtEl>
                                        <p:attrNameLst>
                                          <p:attrName>ppt_x</p:attrName>
                                        </p:attrNameLst>
                                      </p:cBhvr>
                                      <p:tavLst>
                                        <p:tav tm="0">
                                          <p:val>
                                            <p:strVal val="0-#ppt_w/2"/>
                                          </p:val>
                                        </p:tav>
                                        <p:tav tm="100000">
                                          <p:val>
                                            <p:strVal val="#ppt_x"/>
                                          </p:val>
                                        </p:tav>
                                      </p:tavLst>
                                    </p:anim>
                                    <p:anim calcmode="lin" valueType="num">
                                      <p:cBhvr>
                                        <p:cTn id="38" dur="500" fill="hold"/>
                                        <p:tgtEl>
                                          <p:spTgt spid="1677314"/>
                                        </p:tgtEl>
                                        <p:attrNameLst>
                                          <p:attrName>ppt_y</p:attrName>
                                        </p:attrNameLst>
                                      </p:cBhvr>
                                      <p:tavLst>
                                        <p:tav tm="0">
                                          <p:val>
                                            <p:strVal val="#ppt_y"/>
                                          </p:val>
                                        </p:tav>
                                        <p:tav tm="100000">
                                          <p:val>
                                            <p:strVal val="#ppt_y"/>
                                          </p:val>
                                        </p:tav>
                                      </p:tavLst>
                                    </p:anim>
                                  </p:childTnLst>
                                </p:cTn>
                              </p:par>
                            </p:childTnLst>
                          </p:cTn>
                        </p:par>
                        <p:par>
                          <p:cTn id="39" fill="hold">
                            <p:stCondLst>
                              <p:cond delay="49100"/>
                            </p:stCondLst>
                            <p:childTnLst>
                              <p:par>
                                <p:cTn id="40" presetID="2" presetClass="entr" presetSubtype="8" fill="hold" grpId="0" nodeType="afterEffect">
                                  <p:stCondLst>
                                    <p:cond delay="3000"/>
                                  </p:stCondLst>
                                  <p:childTnLst>
                                    <p:set>
                                      <p:cBhvr>
                                        <p:cTn id="41" dur="1" fill="hold">
                                          <p:stCondLst>
                                            <p:cond delay="0"/>
                                          </p:stCondLst>
                                        </p:cTn>
                                        <p:tgtEl>
                                          <p:spTgt spid="1677391"/>
                                        </p:tgtEl>
                                        <p:attrNameLst>
                                          <p:attrName>style.visibility</p:attrName>
                                        </p:attrNameLst>
                                      </p:cBhvr>
                                      <p:to>
                                        <p:strVal val="visible"/>
                                      </p:to>
                                    </p:set>
                                    <p:anim calcmode="lin" valueType="num">
                                      <p:cBhvr>
                                        <p:cTn id="42" dur="500" fill="hold"/>
                                        <p:tgtEl>
                                          <p:spTgt spid="1677391"/>
                                        </p:tgtEl>
                                        <p:attrNameLst>
                                          <p:attrName>ppt_x</p:attrName>
                                        </p:attrNameLst>
                                      </p:cBhvr>
                                      <p:tavLst>
                                        <p:tav tm="0">
                                          <p:val>
                                            <p:strVal val="0-#ppt_w/2"/>
                                          </p:val>
                                        </p:tav>
                                        <p:tav tm="100000">
                                          <p:val>
                                            <p:strVal val="#ppt_x"/>
                                          </p:val>
                                        </p:tav>
                                      </p:tavLst>
                                    </p:anim>
                                    <p:anim calcmode="lin" valueType="num">
                                      <p:cBhvr>
                                        <p:cTn id="43" dur="500" fill="hold"/>
                                        <p:tgtEl>
                                          <p:spTgt spid="1677391"/>
                                        </p:tgtEl>
                                        <p:attrNameLst>
                                          <p:attrName>ppt_y</p:attrName>
                                        </p:attrNameLst>
                                      </p:cBhvr>
                                      <p:tavLst>
                                        <p:tav tm="0">
                                          <p:val>
                                            <p:strVal val="#ppt_y"/>
                                          </p:val>
                                        </p:tav>
                                        <p:tav tm="100000">
                                          <p:val>
                                            <p:strVal val="#ppt_y"/>
                                          </p:val>
                                        </p:tav>
                                      </p:tavLst>
                                    </p:anim>
                                  </p:childTnLst>
                                </p:cTn>
                              </p:par>
                            </p:childTnLst>
                          </p:cTn>
                        </p:par>
                        <p:par>
                          <p:cTn id="44" fill="hold">
                            <p:stCondLst>
                              <p:cond delay="52600"/>
                            </p:stCondLst>
                            <p:childTnLst>
                              <p:par>
                                <p:cTn id="45" presetID="2" presetClass="entr" presetSubtype="8" fill="hold" grpId="0" nodeType="afterEffect">
                                  <p:stCondLst>
                                    <p:cond delay="3000"/>
                                  </p:stCondLst>
                                  <p:iterate type="wd">
                                    <p:tmPct val="100000"/>
                                  </p:iterate>
                                  <p:childTnLst>
                                    <p:set>
                                      <p:cBhvr>
                                        <p:cTn id="46" dur="1" fill="hold">
                                          <p:stCondLst>
                                            <p:cond delay="0"/>
                                          </p:stCondLst>
                                        </p:cTn>
                                        <p:tgtEl>
                                          <p:spTgt spid="1677380"/>
                                        </p:tgtEl>
                                        <p:attrNameLst>
                                          <p:attrName>style.visibility</p:attrName>
                                        </p:attrNameLst>
                                      </p:cBhvr>
                                      <p:to>
                                        <p:strVal val="visible"/>
                                      </p:to>
                                    </p:set>
                                    <p:anim calcmode="lin" valueType="num">
                                      <p:cBhvr>
                                        <p:cTn id="47" dur="300" fill="hold"/>
                                        <p:tgtEl>
                                          <p:spTgt spid="1677380"/>
                                        </p:tgtEl>
                                        <p:attrNameLst>
                                          <p:attrName>ppt_x</p:attrName>
                                        </p:attrNameLst>
                                      </p:cBhvr>
                                      <p:tavLst>
                                        <p:tav tm="0">
                                          <p:val>
                                            <p:strVal val="0-#ppt_w/2"/>
                                          </p:val>
                                        </p:tav>
                                        <p:tav tm="100000">
                                          <p:val>
                                            <p:strVal val="#ppt_x"/>
                                          </p:val>
                                        </p:tav>
                                      </p:tavLst>
                                    </p:anim>
                                    <p:anim calcmode="lin" valueType="num">
                                      <p:cBhvr>
                                        <p:cTn id="48" dur="300" fill="hold"/>
                                        <p:tgtEl>
                                          <p:spTgt spid="167738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1" name="type.wav"/>
                                        </p:tgtEl>
                                      </p:cMediaNode>
                                    </p:audio>
                                  </p:subTnLst>
                                </p:cTn>
                              </p:par>
                            </p:childTnLst>
                          </p:cTn>
                        </p:par>
                        <p:par>
                          <p:cTn id="49" fill="hold">
                            <p:stCondLst>
                              <p:cond delay="60100"/>
                            </p:stCondLst>
                            <p:childTnLst>
                              <p:par>
                                <p:cTn id="50" presetID="2" presetClass="entr" presetSubtype="8" fill="hold" grpId="0" nodeType="afterEffect">
                                  <p:stCondLst>
                                    <p:cond delay="3000"/>
                                  </p:stCondLst>
                                  <p:iterate type="wd">
                                    <p:tmPct val="100000"/>
                                  </p:iterate>
                                  <p:childTnLst>
                                    <p:set>
                                      <p:cBhvr>
                                        <p:cTn id="51" dur="1" fill="hold">
                                          <p:stCondLst>
                                            <p:cond delay="0"/>
                                          </p:stCondLst>
                                        </p:cTn>
                                        <p:tgtEl>
                                          <p:spTgt spid="1677382"/>
                                        </p:tgtEl>
                                        <p:attrNameLst>
                                          <p:attrName>style.visibility</p:attrName>
                                        </p:attrNameLst>
                                      </p:cBhvr>
                                      <p:to>
                                        <p:strVal val="visible"/>
                                      </p:to>
                                    </p:set>
                                    <p:anim calcmode="lin" valueType="num">
                                      <p:cBhvr>
                                        <p:cTn id="52" dur="300" fill="hold"/>
                                        <p:tgtEl>
                                          <p:spTgt spid="1677382"/>
                                        </p:tgtEl>
                                        <p:attrNameLst>
                                          <p:attrName>ppt_x</p:attrName>
                                        </p:attrNameLst>
                                      </p:cBhvr>
                                      <p:tavLst>
                                        <p:tav tm="0">
                                          <p:val>
                                            <p:strVal val="0-#ppt_w/2"/>
                                          </p:val>
                                        </p:tav>
                                        <p:tav tm="100000">
                                          <p:val>
                                            <p:strVal val="#ppt_x"/>
                                          </p:val>
                                        </p:tav>
                                      </p:tavLst>
                                    </p:anim>
                                    <p:anim calcmode="lin" valueType="num">
                                      <p:cBhvr>
                                        <p:cTn id="53" dur="300" fill="hold"/>
                                        <p:tgtEl>
                                          <p:spTgt spid="167738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0"/>
                                            </p:cond>
                                          </p:stCondLst>
                                          <p:endCondLst>
                                            <p:cond evt="onStopAudio" delay="0">
                                              <p:tgtEl>
                                                <p:sldTgt/>
                                              </p:tgtEl>
                                            </p:cond>
                                          </p:endCondLst>
                                        </p:cTn>
                                        <p:tgtEl>
                                          <p:sndTgt r:embed="rId1" name="type.wav"/>
                                        </p:tgtEl>
                                      </p:cMediaNode>
                                    </p:audio>
                                  </p:subTnLst>
                                </p:cTn>
                              </p:par>
                            </p:childTnLst>
                          </p:cTn>
                        </p:par>
                        <p:par>
                          <p:cTn id="54" fill="hold">
                            <p:stCondLst>
                              <p:cond delay="65500"/>
                            </p:stCondLst>
                            <p:childTnLst>
                              <p:par>
                                <p:cTn id="55" presetID="2" presetClass="entr" presetSubtype="8" fill="hold" grpId="0" nodeType="afterEffect">
                                  <p:stCondLst>
                                    <p:cond delay="3000"/>
                                  </p:stCondLst>
                                  <p:iterate type="wd">
                                    <p:tmPct val="100000"/>
                                  </p:iterate>
                                  <p:childTnLst>
                                    <p:set>
                                      <p:cBhvr>
                                        <p:cTn id="56" dur="1" fill="hold">
                                          <p:stCondLst>
                                            <p:cond delay="0"/>
                                          </p:stCondLst>
                                        </p:cTn>
                                        <p:tgtEl>
                                          <p:spTgt spid="1677383"/>
                                        </p:tgtEl>
                                        <p:attrNameLst>
                                          <p:attrName>style.visibility</p:attrName>
                                        </p:attrNameLst>
                                      </p:cBhvr>
                                      <p:to>
                                        <p:strVal val="visible"/>
                                      </p:to>
                                    </p:set>
                                    <p:anim calcmode="lin" valueType="num">
                                      <p:cBhvr>
                                        <p:cTn id="57" dur="300" fill="hold"/>
                                        <p:tgtEl>
                                          <p:spTgt spid="1677383"/>
                                        </p:tgtEl>
                                        <p:attrNameLst>
                                          <p:attrName>ppt_x</p:attrName>
                                        </p:attrNameLst>
                                      </p:cBhvr>
                                      <p:tavLst>
                                        <p:tav tm="0">
                                          <p:val>
                                            <p:strVal val="0-#ppt_w/2"/>
                                          </p:val>
                                        </p:tav>
                                        <p:tav tm="100000">
                                          <p:val>
                                            <p:strVal val="#ppt_x"/>
                                          </p:val>
                                        </p:tav>
                                      </p:tavLst>
                                    </p:anim>
                                    <p:anim calcmode="lin" valueType="num">
                                      <p:cBhvr>
                                        <p:cTn id="58" dur="300" fill="hold"/>
                                        <p:tgtEl>
                                          <p:spTgt spid="167738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1" name="type.wav"/>
                                        </p:tgtEl>
                                      </p:cMediaNode>
                                    </p:audio>
                                  </p:subTnLst>
                                </p:cTn>
                              </p:par>
                            </p:childTnLst>
                          </p:cTn>
                        </p:par>
                        <p:par>
                          <p:cTn id="59" fill="hold">
                            <p:stCondLst>
                              <p:cond delay="71200"/>
                            </p:stCondLst>
                            <p:childTnLst>
                              <p:par>
                                <p:cTn id="60" presetID="2" presetClass="entr" presetSubtype="8" fill="hold" grpId="0" nodeType="afterEffect">
                                  <p:stCondLst>
                                    <p:cond delay="3000"/>
                                  </p:stCondLst>
                                  <p:iterate type="wd">
                                    <p:tmPct val="100000"/>
                                  </p:iterate>
                                  <p:childTnLst>
                                    <p:set>
                                      <p:cBhvr>
                                        <p:cTn id="61" dur="1" fill="hold">
                                          <p:stCondLst>
                                            <p:cond delay="0"/>
                                          </p:stCondLst>
                                        </p:cTn>
                                        <p:tgtEl>
                                          <p:spTgt spid="1677384"/>
                                        </p:tgtEl>
                                        <p:attrNameLst>
                                          <p:attrName>style.visibility</p:attrName>
                                        </p:attrNameLst>
                                      </p:cBhvr>
                                      <p:to>
                                        <p:strVal val="visible"/>
                                      </p:to>
                                    </p:set>
                                    <p:anim calcmode="lin" valueType="num">
                                      <p:cBhvr>
                                        <p:cTn id="62" dur="300" fill="hold"/>
                                        <p:tgtEl>
                                          <p:spTgt spid="1677384"/>
                                        </p:tgtEl>
                                        <p:attrNameLst>
                                          <p:attrName>ppt_x</p:attrName>
                                        </p:attrNameLst>
                                      </p:cBhvr>
                                      <p:tavLst>
                                        <p:tav tm="0">
                                          <p:val>
                                            <p:strVal val="0-#ppt_w/2"/>
                                          </p:val>
                                        </p:tav>
                                        <p:tav tm="100000">
                                          <p:val>
                                            <p:strVal val="#ppt_x"/>
                                          </p:val>
                                        </p:tav>
                                      </p:tavLst>
                                    </p:anim>
                                    <p:anim calcmode="lin" valueType="num">
                                      <p:cBhvr>
                                        <p:cTn id="63" dur="300" fill="hold"/>
                                        <p:tgtEl>
                                          <p:spTgt spid="16773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0"/>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7314" grpId="0" bldLvl="0" animBg="1"/>
      <p:bldP spid="1677380" grpId="0"/>
      <p:bldP spid="1677381" grpId="0"/>
      <p:bldP spid="1677382" grpId="0"/>
      <p:bldP spid="1677383" grpId="0"/>
      <p:bldP spid="1677384" grpId="0"/>
      <p:bldP spid="1677385" grpId="0"/>
      <p:bldP spid="1677386" grpId="0"/>
      <p:bldP spid="1677388" grpId="0"/>
      <p:bldP spid="1677389" grpId="0"/>
      <p:bldP spid="1677390" grpId="0"/>
      <p:bldP spid="167739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8338" name="Rectangle 2"/>
          <p:cNvSpPr>
            <a:spLocks noGrp="1"/>
          </p:cNvSpPr>
          <p:nvPr>
            <p:ph type="title"/>
          </p:nvPr>
        </p:nvSpPr>
        <p:spPr>
          <a:xfrm>
            <a:off x="2784589" y="199233"/>
            <a:ext cx="6688526" cy="1044716"/>
          </a:xfrm>
        </p:spPr>
        <p:txBody>
          <a:bodyPr vert="horz" wrap="square" lIns="96435" tIns="48217" rIns="96435" bIns="48217" anchor="b"/>
          <a:p>
            <a:pPr eaLnBrk="1" hangingPunct="1">
              <a:lnSpc>
                <a:spcPct val="80000"/>
              </a:lnSpc>
            </a:pPr>
            <a:r>
              <a:rPr lang="zh-CN" altLang="en-US" sz="4220" b="1" dirty="0">
                <a:solidFill>
                  <a:srgbClr val="FF0000"/>
                </a:solidFill>
                <a:latin typeface="Times New Roman" panose="02020603050405020304" charset="0"/>
                <a:ea typeface="汉仪火柴体简" pitchFamily="49" charset="-122"/>
              </a:rPr>
              <a:t>增值税专用发票填写</a:t>
            </a:r>
            <a:endParaRPr lang="zh-CN" altLang="en-US" sz="4220" b="1" dirty="0">
              <a:solidFill>
                <a:srgbClr val="FF0000"/>
              </a:solidFill>
              <a:latin typeface="隶书" panose="02010509060101010101" pitchFamily="49" charset="-122"/>
              <a:ea typeface="隶书" panose="02010509060101010101" pitchFamily="49" charset="-122"/>
            </a:endParaRPr>
          </a:p>
        </p:txBody>
      </p:sp>
      <p:pic>
        <p:nvPicPr>
          <p:cNvPr id="2" name="图片 2"/>
          <p:cNvPicPr>
            <a:picLocks noChangeAspect="1"/>
          </p:cNvPicPr>
          <p:nvPr/>
        </p:nvPicPr>
        <p:blipFill>
          <a:blip r:embed="rId1"/>
          <a:stretch>
            <a:fillRect/>
          </a:stretch>
        </p:blipFill>
        <p:spPr>
          <a:xfrm>
            <a:off x="1172845" y="1096010"/>
            <a:ext cx="10278745" cy="5535930"/>
          </a:xfrm>
          <a:prstGeom prst="rect">
            <a:avLst/>
          </a:prstGeom>
          <a:noFill/>
          <a:ln>
            <a:noFill/>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678338"/>
                                        </p:tgtEl>
                                        <p:attrNameLst>
                                          <p:attrName>style.visibility</p:attrName>
                                        </p:attrNameLst>
                                      </p:cBhvr>
                                      <p:to>
                                        <p:strVal val="visible"/>
                                      </p:to>
                                    </p:set>
                                    <p:anim calcmode="lin" valueType="num">
                                      <p:cBhvr>
                                        <p:cTn id="7" dur="5000" fill="hold"/>
                                        <p:tgtEl>
                                          <p:spTgt spid="1678338"/>
                                        </p:tgtEl>
                                        <p:attrNameLst>
                                          <p:attrName>ppt_x</p:attrName>
                                        </p:attrNameLst>
                                      </p:cBhvr>
                                      <p:tavLst>
                                        <p:tav tm="0">
                                          <p:val>
                                            <p:strVal val="#ppt_x"/>
                                          </p:val>
                                        </p:tav>
                                        <p:tav tm="100000">
                                          <p:val>
                                            <p:strVal val="#ppt_x"/>
                                          </p:val>
                                        </p:tav>
                                      </p:tavLst>
                                    </p:anim>
                                    <p:anim calcmode="lin" valueType="num">
                                      <p:cBhvr>
                                        <p:cTn id="8" dur="5000" fill="hold"/>
                                        <p:tgtEl>
                                          <p:spTgt spid="1678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83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0386" name="Rectangle 2"/>
          <p:cNvSpPr>
            <a:spLocks noGrp="1"/>
          </p:cNvSpPr>
          <p:nvPr>
            <p:ph type="title"/>
          </p:nvPr>
        </p:nvSpPr>
        <p:spPr>
          <a:xfrm>
            <a:off x="2784589" y="199233"/>
            <a:ext cx="6688526" cy="1044716"/>
          </a:xfrm>
        </p:spPr>
        <p:txBody>
          <a:bodyPr vert="horz" wrap="square" lIns="96435" tIns="48217" rIns="96435" bIns="48217" anchor="b"/>
          <a:p>
            <a:pPr eaLnBrk="1" hangingPunct="1">
              <a:lnSpc>
                <a:spcPct val="80000"/>
              </a:lnSpc>
            </a:pPr>
            <a:r>
              <a:rPr lang="zh-CN" altLang="en-US" sz="4220" b="1" dirty="0">
                <a:solidFill>
                  <a:srgbClr val="FF0000"/>
                </a:solidFill>
                <a:latin typeface="Times New Roman" panose="02020603050405020304" charset="0"/>
                <a:ea typeface="汉仪火柴体简" pitchFamily="49" charset="-122"/>
              </a:rPr>
              <a:t>进账单填写</a:t>
            </a:r>
            <a:endParaRPr lang="zh-CN" altLang="en-US" sz="4220" b="1" dirty="0">
              <a:solidFill>
                <a:srgbClr val="FF0000"/>
              </a:solidFill>
              <a:latin typeface="隶书" panose="02010509060101010101" pitchFamily="49" charset="-122"/>
              <a:ea typeface="隶书" panose="02010509060101010101" pitchFamily="49" charset="-122"/>
            </a:endParaRPr>
          </a:p>
        </p:txBody>
      </p:sp>
      <p:pic>
        <p:nvPicPr>
          <p:cNvPr id="44035" name="图片 1"/>
          <p:cNvPicPr>
            <a:picLocks noChangeAspect="1"/>
          </p:cNvPicPr>
          <p:nvPr/>
        </p:nvPicPr>
        <p:blipFill>
          <a:blip r:embed="rId1"/>
          <a:stretch>
            <a:fillRect/>
          </a:stretch>
        </p:blipFill>
        <p:spPr>
          <a:xfrm>
            <a:off x="1872136" y="1945449"/>
            <a:ext cx="9379006" cy="4148728"/>
          </a:xfrm>
          <a:prstGeom prst="rect">
            <a:avLst/>
          </a:prstGeom>
          <a:noFill/>
          <a:ln w="9525">
            <a:noFill/>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680386"/>
                                        </p:tgtEl>
                                        <p:attrNameLst>
                                          <p:attrName>style.visibility</p:attrName>
                                        </p:attrNameLst>
                                      </p:cBhvr>
                                      <p:to>
                                        <p:strVal val="visible"/>
                                      </p:to>
                                    </p:set>
                                    <p:anim calcmode="lin" valueType="num">
                                      <p:cBhvr>
                                        <p:cTn id="7" dur="5000" fill="hold"/>
                                        <p:tgtEl>
                                          <p:spTgt spid="1680386"/>
                                        </p:tgtEl>
                                        <p:attrNameLst>
                                          <p:attrName>ppt_x</p:attrName>
                                        </p:attrNameLst>
                                      </p:cBhvr>
                                      <p:tavLst>
                                        <p:tav tm="0">
                                          <p:val>
                                            <p:strVal val="#ppt_x"/>
                                          </p:val>
                                        </p:tav>
                                        <p:tav tm="100000">
                                          <p:val>
                                            <p:strVal val="#ppt_x"/>
                                          </p:val>
                                        </p:tav>
                                      </p:tavLst>
                                    </p:anim>
                                    <p:anim calcmode="lin" valueType="num">
                                      <p:cBhvr>
                                        <p:cTn id="8" dur="5000" fill="hold"/>
                                        <p:tgtEl>
                                          <p:spTgt spid="1680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038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0018" name="Rectangle 2"/>
          <p:cNvSpPr>
            <a:spLocks noGrp="1"/>
          </p:cNvSpPr>
          <p:nvPr>
            <p:ph idx="1"/>
          </p:nvPr>
        </p:nvSpPr>
        <p:spPr>
          <a:xfrm>
            <a:off x="2411236" y="2009069"/>
            <a:ext cx="8197003" cy="4580678"/>
          </a:xfrm>
        </p:spPr>
        <p:txBody>
          <a:bodyPr vert="horz" wrap="square" lIns="96435" tIns="48217" rIns="96435" bIns="48217" anchor="t"/>
          <a:p>
            <a:pPr algn="just" eaLnBrk="1" hangingPunct="1">
              <a:lnSpc>
                <a:spcPct val="120000"/>
              </a:lnSpc>
              <a:buNone/>
            </a:pPr>
            <a:r>
              <a:rPr lang="zh-CN" altLang="en-US" sz="3585" b="1" dirty="0">
                <a:solidFill>
                  <a:schemeClr val="tx2"/>
                </a:solidFill>
                <a:latin typeface="Times New Roman" panose="02020603050405020304" charset="0"/>
                <a:ea typeface="华文楷体" panose="02010600040101010101" pitchFamily="2" charset="-122"/>
              </a:rPr>
              <a:t>（一）原始凭证审核的内容</a:t>
            </a:r>
            <a:endParaRPr lang="zh-CN" altLang="en-US" sz="3585" b="1" dirty="0">
              <a:solidFill>
                <a:schemeClr val="tx2"/>
              </a:solidFill>
              <a:latin typeface="Times New Roman" panose="02020603050405020304" charset="0"/>
              <a:ea typeface="华文楷体" panose="02010600040101010101" pitchFamily="2" charset="-122"/>
            </a:endParaRPr>
          </a:p>
          <a:p>
            <a:pPr algn="just" eaLnBrk="1" hangingPunct="1">
              <a:lnSpc>
                <a:spcPct val="120000"/>
              </a:lnSpc>
              <a:buNone/>
            </a:pPr>
            <a:r>
              <a:rPr lang="zh-CN" altLang="en-US" sz="3585" b="1" dirty="0">
                <a:solidFill>
                  <a:schemeClr val="tx2"/>
                </a:solidFill>
                <a:latin typeface="Times New Roman" panose="02020603050405020304" charset="0"/>
              </a:rPr>
              <a:t>          </a:t>
            </a:r>
            <a:r>
              <a:rPr lang="en-US" altLang="zh-CN" sz="3585" b="1" dirty="0">
                <a:latin typeface="Times New Roman" panose="02020603050405020304" charset="0"/>
              </a:rPr>
              <a:t>1</a:t>
            </a:r>
            <a:r>
              <a:rPr lang="zh-CN" altLang="en-US" sz="3585" b="1" dirty="0">
                <a:latin typeface="宋体" panose="02010600030101010101" pitchFamily="2" charset="-122"/>
              </a:rPr>
              <a:t>．对原始凭证内容合法性和合理性的审核</a:t>
            </a:r>
            <a:r>
              <a:rPr lang="zh-CN" altLang="en-US" sz="3585" b="1" dirty="0">
                <a:latin typeface="Times New Roman" panose="02020603050405020304" charset="0"/>
              </a:rPr>
              <a:t> </a:t>
            </a:r>
            <a:endParaRPr lang="zh-CN" altLang="en-US" sz="3585" b="1" dirty="0">
              <a:latin typeface="Times New Roman" panose="02020603050405020304" charset="0"/>
            </a:endParaRPr>
          </a:p>
          <a:p>
            <a:pPr algn="just" eaLnBrk="1" hangingPunct="1">
              <a:lnSpc>
                <a:spcPct val="120000"/>
              </a:lnSpc>
              <a:buNone/>
            </a:pPr>
            <a:r>
              <a:rPr lang="zh-CN" altLang="en-US" sz="3585" b="1" dirty="0">
                <a:latin typeface="Times New Roman" panose="02020603050405020304" charset="0"/>
              </a:rPr>
              <a:t>          </a:t>
            </a:r>
            <a:r>
              <a:rPr lang="en-US" altLang="zh-CN" sz="3585" b="1" dirty="0">
                <a:latin typeface="Times New Roman" panose="02020603050405020304" charset="0"/>
              </a:rPr>
              <a:t>2</a:t>
            </a:r>
            <a:r>
              <a:rPr lang="zh-CN" altLang="en-US" sz="3585" b="1" dirty="0">
                <a:latin typeface="宋体" panose="02010600030101010101" pitchFamily="2" charset="-122"/>
              </a:rPr>
              <a:t>．对原始凭证填制完整性和正确性的审核</a:t>
            </a:r>
            <a:r>
              <a:rPr lang="zh-CN" altLang="en-US" sz="3585" b="1" dirty="0">
                <a:solidFill>
                  <a:schemeClr val="tx2"/>
                </a:solidFill>
                <a:latin typeface="Times New Roman" panose="02020603050405020304" charset="0"/>
              </a:rPr>
              <a:t> </a:t>
            </a:r>
            <a:endParaRPr lang="zh-CN" altLang="en-US" sz="3585" b="1" dirty="0">
              <a:solidFill>
                <a:schemeClr val="tx2"/>
              </a:solidFill>
              <a:latin typeface="Times New Roman" panose="02020603050405020304" charset="0"/>
            </a:endParaRPr>
          </a:p>
        </p:txBody>
      </p:sp>
      <p:sp>
        <p:nvSpPr>
          <p:cNvPr id="470019" name="Rectangle 3"/>
          <p:cNvSpPr>
            <a:spLocks noGrp="1"/>
          </p:cNvSpPr>
          <p:nvPr>
            <p:ph type="title"/>
          </p:nvPr>
        </p:nvSpPr>
        <p:spPr>
          <a:xfrm>
            <a:off x="2652324" y="803628"/>
            <a:ext cx="6268297" cy="1044716"/>
          </a:xfrm>
        </p:spPr>
        <p:txBody>
          <a:bodyPr vert="horz" wrap="square" lIns="96435" tIns="48217" rIns="96435" bIns="48217" anchor="ctr"/>
          <a:p>
            <a:pPr eaLnBrk="1" hangingPunct="1">
              <a:lnSpc>
                <a:spcPct val="80000"/>
              </a:lnSpc>
            </a:pPr>
            <a:r>
              <a:rPr lang="zh-CN" altLang="en-US" sz="4220" b="1" dirty="0">
                <a:solidFill>
                  <a:srgbClr val="FF0000"/>
                </a:solidFill>
                <a:latin typeface="Times New Roman" panose="02020603050405020304" charset="0"/>
                <a:ea typeface="汉仪火柴体简" pitchFamily="49" charset="-122"/>
              </a:rPr>
              <a:t>四、原始凭证的审核</a:t>
            </a:r>
            <a:endParaRPr lang="zh-CN" altLang="en-US" sz="422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70019"/>
                                        </p:tgtEl>
                                        <p:attrNameLst>
                                          <p:attrName>style.visibility</p:attrName>
                                        </p:attrNameLst>
                                      </p:cBhvr>
                                      <p:to>
                                        <p:strVal val="visible"/>
                                      </p:to>
                                    </p:set>
                                    <p:animEffect transition="in" filter="blinds(horizontal)">
                                      <p:cBhvr>
                                        <p:cTn id="7" dur="500"/>
                                        <p:tgtEl>
                                          <p:spTgt spid="47001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470018"/>
                                        </p:tgtEl>
                                        <p:attrNameLst>
                                          <p:attrName>style.visibility</p:attrName>
                                        </p:attrNameLst>
                                      </p:cBhvr>
                                      <p:to>
                                        <p:strVal val="visible"/>
                                      </p:to>
                                    </p:set>
                                    <p:animEffect transition="in" filter="barn(outHorizontal)">
                                      <p:cBhvr>
                                        <p:cTn id="11" dur="500"/>
                                        <p:tgtEl>
                                          <p:spTgt spid="470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18" grpId="0"/>
      <p:bldP spid="4700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429280" y="1599662"/>
            <a:ext cx="33985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任务一 </a:t>
            </a:r>
            <a:r>
              <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会计凭证概述</a:t>
            </a:r>
            <a:endPar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flipH="1">
            <a:off x="6286500" y="553085"/>
            <a:ext cx="41910" cy="6232525"/>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429280" y="2607778"/>
            <a:ext cx="26873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rPr>
              <a:t>任务二  原始凭证</a:t>
            </a:r>
            <a:endPar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429280" y="3616530"/>
            <a:ext cx="26873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任务三  记账凭证</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429280" y="4479866"/>
            <a:ext cx="47218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rPr>
              <a:t>任务四 会计凭证的传递与保管</a:t>
            </a:r>
            <a:endPar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7" grpId="0"/>
      <p:bldP spid="8" grpId="0"/>
      <p:bldP spid="9" grpId="0" bldLvl="0" animBg="1"/>
      <p:bldP spid="19" grpId="0"/>
      <p:bldP spid="20"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6626" name="Rectangle 2"/>
          <p:cNvSpPr>
            <a:spLocks noGrp="1"/>
          </p:cNvSpPr>
          <p:nvPr>
            <p:ph idx="1"/>
          </p:nvPr>
        </p:nvSpPr>
        <p:spPr>
          <a:xfrm>
            <a:off x="2411236" y="1767981"/>
            <a:ext cx="8197003" cy="4821767"/>
          </a:xfrm>
        </p:spPr>
        <p:txBody>
          <a:bodyPr vert="horz" wrap="square" lIns="96435" tIns="48217" rIns="96435" bIns="48217" anchor="t"/>
          <a:p>
            <a:pPr algn="just" eaLnBrk="1" hangingPunct="1">
              <a:lnSpc>
                <a:spcPct val="120000"/>
              </a:lnSpc>
              <a:buNone/>
            </a:pPr>
            <a:r>
              <a:rPr lang="zh-CN" altLang="en-US" sz="3585" b="1" dirty="0">
                <a:solidFill>
                  <a:schemeClr val="tx2"/>
                </a:solidFill>
                <a:latin typeface="Times New Roman" panose="02020603050405020304" charset="0"/>
                <a:ea typeface="华文楷体" panose="02010600040101010101" pitchFamily="2" charset="-122"/>
              </a:rPr>
              <a:t>（二）原始凭证审核的结果处理 </a:t>
            </a:r>
            <a:endParaRPr lang="zh-CN" altLang="en-US" sz="3585" b="1" dirty="0">
              <a:solidFill>
                <a:schemeClr val="tx2"/>
              </a:solidFill>
              <a:latin typeface="Times New Roman" panose="02020603050405020304" charset="0"/>
              <a:ea typeface="华文楷体" panose="02010600040101010101" pitchFamily="2" charset="-122"/>
            </a:endParaRPr>
          </a:p>
          <a:p>
            <a:pPr algn="just" eaLnBrk="1" hangingPunct="1">
              <a:lnSpc>
                <a:spcPct val="120000"/>
              </a:lnSpc>
              <a:buNone/>
            </a:pPr>
            <a:r>
              <a:rPr lang="zh-CN" altLang="en-US" sz="3585" b="1" dirty="0">
                <a:solidFill>
                  <a:schemeClr val="tx2"/>
                </a:solidFill>
                <a:latin typeface="Times New Roman" panose="02020603050405020304" charset="0"/>
              </a:rPr>
              <a:t>      </a:t>
            </a:r>
            <a:r>
              <a:rPr lang="zh-CN" altLang="en-US" sz="3585" b="1" dirty="0">
                <a:latin typeface="Times New Roman" panose="02020603050405020304" charset="0"/>
              </a:rPr>
              <a:t>（</a:t>
            </a:r>
            <a:r>
              <a:rPr lang="en-US" altLang="zh-CN" sz="3585" b="1" dirty="0">
                <a:latin typeface="Times New Roman" panose="02020603050405020304" charset="0"/>
              </a:rPr>
              <a:t>1</a:t>
            </a:r>
            <a:r>
              <a:rPr lang="zh-CN" altLang="en-US" sz="3585" b="1" dirty="0">
                <a:latin typeface="Times New Roman" panose="02020603050405020304" charset="0"/>
              </a:rPr>
              <a:t>）如果发现凭证内容有问题，应及时通报有关部门领导，尽快查清，予以处理。</a:t>
            </a:r>
            <a:endParaRPr lang="zh-CN" altLang="en-US" sz="3585" b="1" dirty="0">
              <a:latin typeface="Times New Roman" panose="02020603050405020304" charset="0"/>
            </a:endParaRPr>
          </a:p>
          <a:p>
            <a:pPr algn="just" eaLnBrk="1" hangingPunct="1">
              <a:lnSpc>
                <a:spcPct val="120000"/>
              </a:lnSpc>
              <a:buNone/>
            </a:pPr>
            <a:r>
              <a:rPr lang="zh-CN" altLang="en-US" sz="3585" b="1" dirty="0">
                <a:latin typeface="宋体" panose="02010600030101010101" pitchFamily="2" charset="-122"/>
              </a:rPr>
              <a:t>   （</a:t>
            </a:r>
            <a:r>
              <a:rPr lang="en-US" altLang="zh-CN" sz="3585" b="1" dirty="0">
                <a:latin typeface="宋体" panose="02010600030101010101" pitchFamily="2" charset="-122"/>
              </a:rPr>
              <a:t>2</a:t>
            </a:r>
            <a:r>
              <a:rPr lang="zh-CN" altLang="en-US" sz="3585" b="1" dirty="0">
                <a:latin typeface="宋体" panose="02010600030101010101" pitchFamily="2" charset="-122"/>
              </a:rPr>
              <a:t>）如果发现有违反填制要求，应及时责成有关人员或单位改正。</a:t>
            </a:r>
            <a:r>
              <a:rPr lang="zh-CN" altLang="en-US" sz="3585" b="1" dirty="0">
                <a:latin typeface="Times New Roman" panose="02020603050405020304" charset="0"/>
              </a:rPr>
              <a:t> </a:t>
            </a:r>
            <a:endParaRPr lang="zh-CN" altLang="en-US" sz="3585" b="1" dirty="0">
              <a:latin typeface="Times New Roman" panose="02020603050405020304" charset="0"/>
            </a:endParaRPr>
          </a:p>
        </p:txBody>
      </p:sp>
      <p:sp>
        <p:nvSpPr>
          <p:cNvPr id="1306627" name="Rectangle 3"/>
          <p:cNvSpPr>
            <a:spLocks noGrp="1"/>
          </p:cNvSpPr>
          <p:nvPr>
            <p:ph type="title"/>
          </p:nvPr>
        </p:nvSpPr>
        <p:spPr>
          <a:xfrm>
            <a:off x="2652324" y="803628"/>
            <a:ext cx="6268297" cy="1044716"/>
          </a:xfrm>
        </p:spPr>
        <p:txBody>
          <a:bodyPr vert="horz" wrap="square" lIns="96435" tIns="48217" rIns="96435" bIns="48217" anchor="ctr"/>
          <a:p>
            <a:pPr eaLnBrk="1" hangingPunct="1">
              <a:lnSpc>
                <a:spcPct val="80000"/>
              </a:lnSpc>
            </a:pPr>
            <a:r>
              <a:rPr lang="zh-CN" altLang="en-US" sz="4220" b="1" dirty="0">
                <a:solidFill>
                  <a:srgbClr val="FF0000"/>
                </a:solidFill>
                <a:latin typeface="Times New Roman" panose="02020603050405020304" charset="0"/>
                <a:ea typeface="汉仪火柴体简" pitchFamily="49" charset="-122"/>
              </a:rPr>
              <a:t>四、原始凭证的审核</a:t>
            </a:r>
            <a:endParaRPr lang="zh-CN" altLang="en-US" sz="422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06627"/>
                                        </p:tgtEl>
                                        <p:attrNameLst>
                                          <p:attrName>style.visibility</p:attrName>
                                        </p:attrNameLst>
                                      </p:cBhvr>
                                      <p:to>
                                        <p:strVal val="visible"/>
                                      </p:to>
                                    </p:set>
                                    <p:animEffect transition="in" filter="blinds(horizontal)">
                                      <p:cBhvr>
                                        <p:cTn id="7" dur="500"/>
                                        <p:tgtEl>
                                          <p:spTgt spid="130662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306626"/>
                                        </p:tgtEl>
                                        <p:attrNameLst>
                                          <p:attrName>style.visibility</p:attrName>
                                        </p:attrNameLst>
                                      </p:cBhvr>
                                      <p:to>
                                        <p:strVal val="visible"/>
                                      </p:to>
                                    </p:set>
                                    <p:animEffect transition="in" filter="barn(outHorizontal)">
                                      <p:cBhvr>
                                        <p:cTn id="11" dur="500"/>
                                        <p:tgtEl>
                                          <p:spTgt spid="130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6626" grpId="0"/>
      <p:bldP spid="13066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1747" name="Rectangle 3"/>
          <p:cNvSpPr/>
          <p:nvPr/>
        </p:nvSpPr>
        <p:spPr>
          <a:xfrm>
            <a:off x="2330873" y="2169795"/>
            <a:ext cx="7795189" cy="3836035"/>
          </a:xfrm>
          <a:prstGeom prst="rect">
            <a:avLst/>
          </a:prstGeom>
          <a:noFill/>
          <a:ln w="9525">
            <a:noFill/>
          </a:ln>
        </p:spPr>
        <p:txBody>
          <a:bodyPr>
            <a:spAutoFit/>
          </a:bodyPr>
          <a:p>
            <a:pPr fontAlgn="ctr">
              <a:lnSpc>
                <a:spcPct val="180000"/>
              </a:lnSpc>
            </a:pPr>
            <a:r>
              <a:rPr lang="en-US" altLang="zh-CN" sz="3375" b="1" dirty="0">
                <a:solidFill>
                  <a:schemeClr val="tx2"/>
                </a:solidFill>
                <a:latin typeface="黑体" panose="02010609060101010101" pitchFamily="49" charset="-122"/>
                <a:ea typeface="黑体" panose="02010609060101010101" pitchFamily="49" charset="-122"/>
              </a:rPr>
              <a:t>  </a:t>
            </a:r>
            <a:r>
              <a:rPr lang="zh-CN" altLang="en-US" sz="3375" b="1" dirty="0">
                <a:solidFill>
                  <a:schemeClr val="tx2"/>
                </a:solidFill>
                <a:latin typeface="黑体" panose="02010609060101010101" pitchFamily="49" charset="-122"/>
                <a:ea typeface="黑体" panose="02010609060101010101" pitchFamily="49" charset="-122"/>
              </a:rPr>
              <a:t>一、记账凭证的种类和格式</a:t>
            </a:r>
            <a:endParaRPr lang="zh-CN" altLang="en-US" sz="3375" b="1" dirty="0">
              <a:solidFill>
                <a:schemeClr val="tx2"/>
              </a:solidFill>
              <a:latin typeface="黑体" panose="02010609060101010101" pitchFamily="49" charset="-122"/>
              <a:ea typeface="黑体" panose="02010609060101010101" pitchFamily="49" charset="-122"/>
            </a:endParaRPr>
          </a:p>
          <a:p>
            <a:pPr fontAlgn="ctr">
              <a:lnSpc>
                <a:spcPct val="180000"/>
              </a:lnSpc>
            </a:pPr>
            <a:r>
              <a:rPr lang="zh-CN" altLang="en-US" sz="3375" b="1" dirty="0">
                <a:solidFill>
                  <a:schemeClr val="tx2"/>
                </a:solidFill>
                <a:latin typeface="黑体" panose="02010609060101010101" pitchFamily="49" charset="-122"/>
                <a:ea typeface="黑体" panose="02010609060101010101" pitchFamily="49" charset="-122"/>
              </a:rPr>
              <a:t>  二、记账凭证的基本内容</a:t>
            </a:r>
            <a:endParaRPr lang="zh-CN" altLang="en-US" sz="3375" b="1" dirty="0">
              <a:solidFill>
                <a:schemeClr val="tx2"/>
              </a:solidFill>
              <a:latin typeface="黑体" panose="02010609060101010101" pitchFamily="49" charset="-122"/>
              <a:ea typeface="黑体" panose="02010609060101010101" pitchFamily="49" charset="-122"/>
            </a:endParaRPr>
          </a:p>
          <a:p>
            <a:pPr fontAlgn="ctr">
              <a:lnSpc>
                <a:spcPct val="180000"/>
              </a:lnSpc>
            </a:pPr>
            <a:r>
              <a:rPr lang="zh-CN" altLang="en-US" sz="3375" b="1" dirty="0">
                <a:solidFill>
                  <a:schemeClr val="tx2"/>
                </a:solidFill>
                <a:latin typeface="黑体" panose="02010609060101010101" pitchFamily="49" charset="-122"/>
                <a:ea typeface="黑体" panose="02010609060101010101" pitchFamily="49" charset="-122"/>
              </a:rPr>
              <a:t>  三、记账凭证的填制</a:t>
            </a:r>
            <a:endParaRPr lang="zh-CN" altLang="en-US" sz="3375" b="1" dirty="0">
              <a:solidFill>
                <a:schemeClr val="tx2"/>
              </a:solidFill>
              <a:latin typeface="黑体" panose="02010609060101010101" pitchFamily="49" charset="-122"/>
              <a:ea typeface="黑体" panose="02010609060101010101" pitchFamily="49" charset="-122"/>
            </a:endParaRPr>
          </a:p>
          <a:p>
            <a:pPr fontAlgn="ctr">
              <a:lnSpc>
                <a:spcPct val="180000"/>
              </a:lnSpc>
            </a:pPr>
            <a:r>
              <a:rPr lang="zh-CN" altLang="en-US" sz="3375" b="1" dirty="0">
                <a:solidFill>
                  <a:schemeClr val="tx2"/>
                </a:solidFill>
                <a:latin typeface="黑体" panose="02010609060101010101" pitchFamily="49" charset="-122"/>
                <a:ea typeface="黑体" panose="02010609060101010101" pitchFamily="49" charset="-122"/>
              </a:rPr>
              <a:t>  四、汇总记账凭证的填制</a:t>
            </a:r>
            <a:endParaRPr lang="zh-CN" altLang="en-US" sz="3375" b="1" dirty="0">
              <a:solidFill>
                <a:schemeClr val="tx2"/>
              </a:solidFill>
              <a:latin typeface="黑体" panose="02010609060101010101" pitchFamily="49" charset="-122"/>
              <a:ea typeface="黑体" panose="02010609060101010101" pitchFamily="49" charset="-122"/>
            </a:endParaRPr>
          </a:p>
        </p:txBody>
      </p:sp>
      <p:sp>
        <p:nvSpPr>
          <p:cNvPr id="6" name="矩形 5"/>
          <p:cNvSpPr/>
          <p:nvPr/>
        </p:nvSpPr>
        <p:spPr>
          <a:xfrm>
            <a:off x="2098491" y="271894"/>
            <a:ext cx="9425214" cy="999847"/>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r>
              <a:rPr lang="zh-CN" altLang="en-US" sz="3795" b="1">
                <a:solidFill>
                  <a:schemeClr val="tx1"/>
                </a:solidFill>
                <a:sym typeface="华文琥珀" panose="02010800040101010101" pitchFamily="2" charset="-122"/>
              </a:rPr>
              <a:t>  </a:t>
            </a:r>
            <a:r>
              <a:rPr lang="zh-CN" altLang="en-US" sz="3795" b="1">
                <a:solidFill>
                  <a:schemeClr val="tx1"/>
                </a:solidFill>
                <a:sym typeface="+mn-ea"/>
              </a:rPr>
              <a:t>任务三     记账凭证</a:t>
            </a:r>
            <a:endParaRPr lang="zh-CN" altLang="en-US" sz="3795" b="1">
              <a:solidFill>
                <a:schemeClr val="tx1"/>
              </a:solidFill>
              <a:sym typeface="华文琥珀" panose="020108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11747"/>
                                        </p:tgtEl>
                                        <p:attrNameLst>
                                          <p:attrName>style.visibility</p:attrName>
                                        </p:attrNameLst>
                                      </p:cBhvr>
                                      <p:to>
                                        <p:strVal val="visible"/>
                                      </p:to>
                                    </p:set>
                                    <p:anim calcmode="lin" valueType="num">
                                      <p:cBhvr>
                                        <p:cTn id="7" dur="500" fill="hold"/>
                                        <p:tgtEl>
                                          <p:spTgt spid="1311747"/>
                                        </p:tgtEl>
                                        <p:attrNameLst>
                                          <p:attrName>ppt_x</p:attrName>
                                        </p:attrNameLst>
                                      </p:cBhvr>
                                      <p:tavLst>
                                        <p:tav tm="0">
                                          <p:val>
                                            <p:strVal val="0-#ppt_w/2"/>
                                          </p:val>
                                        </p:tav>
                                        <p:tav tm="100000">
                                          <p:val>
                                            <p:strVal val="#ppt_x"/>
                                          </p:val>
                                        </p:tav>
                                      </p:tavLst>
                                    </p:anim>
                                    <p:anim calcmode="lin" valueType="num">
                                      <p:cBhvr>
                                        <p:cTn id="8" dur="500" fill="hold"/>
                                        <p:tgtEl>
                                          <p:spTgt spid="1311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7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1266" name="Rectangle 2"/>
          <p:cNvSpPr>
            <a:spLocks noGrp="1"/>
          </p:cNvSpPr>
          <p:nvPr>
            <p:ph idx="1"/>
          </p:nvPr>
        </p:nvSpPr>
        <p:spPr>
          <a:xfrm>
            <a:off x="610440" y="3236611"/>
            <a:ext cx="3235941" cy="676387"/>
          </a:xfrm>
          <a:solidFill>
            <a:srgbClr val="66CCFF">
              <a:alpha val="100000"/>
            </a:srgbClr>
          </a:solidFill>
          <a:ln>
            <a:solidFill>
              <a:srgbClr val="CC3300">
                <a:alpha val="100000"/>
              </a:srgbClr>
            </a:solidFill>
            <a:miter lim="800000"/>
          </a:ln>
        </p:spPr>
        <p:txBody>
          <a:bodyPr vert="horz" wrap="square" lIns="96435" tIns="48217" rIns="96435" bIns="48217" anchor="ctr">
            <a:noAutofit/>
          </a:bodyPr>
          <a:p>
            <a:pPr algn="ctr" eaLnBrk="1" fontAlgn="b" hangingPunct="1">
              <a:lnSpc>
                <a:spcPct val="150000"/>
              </a:lnSpc>
              <a:buNone/>
            </a:pPr>
            <a:r>
              <a:rPr lang="en-US" altLang="zh-CN" sz="3375" b="1" dirty="0">
                <a:solidFill>
                  <a:srgbClr val="0D0D11"/>
                </a:solidFill>
                <a:latin typeface="宋体" panose="02010600030101010101" pitchFamily="2" charset="-122"/>
              </a:rPr>
              <a:t>1.</a:t>
            </a:r>
            <a:r>
              <a:rPr lang="zh-CN" altLang="en-US" sz="3375" b="1" dirty="0">
                <a:solidFill>
                  <a:srgbClr val="0D0D11"/>
                </a:solidFill>
                <a:latin typeface="宋体" panose="02010600030101010101" pitchFamily="2" charset="-122"/>
              </a:rPr>
              <a:t>经济内容</a:t>
            </a:r>
            <a:r>
              <a:rPr lang="zh-CN" altLang="en-US" sz="3375" b="1" dirty="0">
                <a:solidFill>
                  <a:srgbClr val="0D0D11"/>
                </a:solidFill>
                <a:latin typeface="Times New Roman" panose="02020603050405020304" charset="0"/>
                <a:ea typeface="黑体" panose="02010609060101010101" pitchFamily="49" charset="-122"/>
              </a:rPr>
              <a:t> </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1291267" name="Rectangle 3"/>
          <p:cNvSpPr>
            <a:spLocks noGrp="1"/>
          </p:cNvSpPr>
          <p:nvPr>
            <p:ph type="title"/>
          </p:nvPr>
        </p:nvSpPr>
        <p:spPr>
          <a:xfrm>
            <a:off x="2732687" y="803628"/>
            <a:ext cx="5946846" cy="1285804"/>
          </a:xfrm>
        </p:spPr>
        <p:txBody>
          <a:bodyPr vert="horz" wrap="square" lIns="96435" tIns="48217" rIns="96435" bIns="48217" anchor="ctr"/>
          <a:p>
            <a:pPr eaLnBrk="1" hangingPunct="1"/>
            <a:r>
              <a:rPr lang="zh-CN" altLang="en-US" sz="3900" b="1" dirty="0">
                <a:solidFill>
                  <a:srgbClr val="FF0000"/>
                </a:solidFill>
                <a:latin typeface="方正姚体" panose="02010601030101010101" pitchFamily="2" charset="-122"/>
                <a:ea typeface="方正姚体" panose="02010601030101010101" pitchFamily="2" charset="-122"/>
              </a:rPr>
              <a:t>记账凭证分类</a:t>
            </a:r>
            <a:endParaRPr lang="zh-CN" altLang="en-US" sz="3900" b="1" dirty="0">
              <a:solidFill>
                <a:srgbClr val="FF0000"/>
              </a:solidFill>
              <a:latin typeface="方正姚体" panose="02010601030101010101" pitchFamily="2" charset="-122"/>
              <a:ea typeface="方正姚体" panose="02010601030101010101" pitchFamily="2" charset="-122"/>
            </a:endParaRPr>
          </a:p>
        </p:txBody>
      </p:sp>
      <p:sp>
        <p:nvSpPr>
          <p:cNvPr id="1291270" name="Line 6"/>
          <p:cNvSpPr/>
          <p:nvPr/>
        </p:nvSpPr>
        <p:spPr>
          <a:xfrm>
            <a:off x="3847721" y="3540985"/>
            <a:ext cx="532403" cy="0"/>
          </a:xfrm>
          <a:prstGeom prst="line">
            <a:avLst/>
          </a:prstGeom>
          <a:ln w="57150" cap="flat" cmpd="sng">
            <a:solidFill>
              <a:schemeClr val="tx2"/>
            </a:solidFill>
            <a:prstDash val="solid"/>
            <a:headEnd type="none" w="med" len="med"/>
            <a:tailEnd type="none" w="med" len="med"/>
          </a:ln>
        </p:spPr>
      </p:sp>
      <p:sp>
        <p:nvSpPr>
          <p:cNvPr id="1291271" name="Line 7"/>
          <p:cNvSpPr/>
          <p:nvPr/>
        </p:nvSpPr>
        <p:spPr>
          <a:xfrm>
            <a:off x="4378450" y="2553193"/>
            <a:ext cx="0" cy="2009069"/>
          </a:xfrm>
          <a:prstGeom prst="line">
            <a:avLst/>
          </a:prstGeom>
          <a:ln w="57150" cap="flat" cmpd="sng">
            <a:solidFill>
              <a:schemeClr val="tx2"/>
            </a:solidFill>
            <a:prstDash val="solid"/>
            <a:headEnd type="none" w="med" len="med"/>
            <a:tailEnd type="none" w="med" len="med"/>
          </a:ln>
        </p:spPr>
      </p:sp>
      <p:sp>
        <p:nvSpPr>
          <p:cNvPr id="1291272" name="Line 8"/>
          <p:cNvSpPr/>
          <p:nvPr/>
        </p:nvSpPr>
        <p:spPr>
          <a:xfrm>
            <a:off x="4378450" y="2553193"/>
            <a:ext cx="455389" cy="0"/>
          </a:xfrm>
          <a:prstGeom prst="line">
            <a:avLst/>
          </a:prstGeom>
          <a:ln w="57150" cap="flat" cmpd="sng">
            <a:solidFill>
              <a:schemeClr val="tx2"/>
            </a:solidFill>
            <a:prstDash val="solid"/>
            <a:headEnd type="none" w="med" len="med"/>
            <a:tailEnd type="none" w="med" len="med"/>
          </a:ln>
        </p:spPr>
      </p:sp>
      <p:sp>
        <p:nvSpPr>
          <p:cNvPr id="1291273" name="Line 9"/>
          <p:cNvSpPr/>
          <p:nvPr/>
        </p:nvSpPr>
        <p:spPr>
          <a:xfrm>
            <a:off x="4378450" y="4527103"/>
            <a:ext cx="455389" cy="0"/>
          </a:xfrm>
          <a:prstGeom prst="line">
            <a:avLst/>
          </a:prstGeom>
          <a:ln w="57150" cap="flat" cmpd="sng">
            <a:solidFill>
              <a:schemeClr val="tx2"/>
            </a:solidFill>
            <a:prstDash val="solid"/>
            <a:headEnd type="none" w="med" len="med"/>
            <a:tailEnd type="none" w="med" len="med"/>
          </a:ln>
        </p:spPr>
      </p:sp>
      <p:sp>
        <p:nvSpPr>
          <p:cNvPr id="1291276" name="Line 12"/>
          <p:cNvSpPr/>
          <p:nvPr/>
        </p:nvSpPr>
        <p:spPr>
          <a:xfrm>
            <a:off x="4380124" y="3539311"/>
            <a:ext cx="455389" cy="0"/>
          </a:xfrm>
          <a:prstGeom prst="line">
            <a:avLst/>
          </a:prstGeom>
          <a:ln w="57150" cap="flat" cmpd="sng">
            <a:solidFill>
              <a:schemeClr val="tx2"/>
            </a:solidFill>
            <a:prstDash val="solid"/>
            <a:headEnd type="none" w="med" len="med"/>
            <a:tailEnd type="none" w="med" len="med"/>
          </a:ln>
        </p:spPr>
      </p:sp>
      <p:sp>
        <p:nvSpPr>
          <p:cNvPr id="1291280" name="Rectangle 16"/>
          <p:cNvSpPr/>
          <p:nvPr/>
        </p:nvSpPr>
        <p:spPr>
          <a:xfrm>
            <a:off x="4871007" y="4183552"/>
            <a:ext cx="2265561" cy="531064"/>
          </a:xfrm>
          <a:prstGeom prst="rect">
            <a:avLst/>
          </a:prstGeom>
          <a:solidFill>
            <a:srgbClr val="66CCFF"/>
          </a:solidFill>
          <a:ln w="9525" cap="flat" cmpd="sng">
            <a:solidFill>
              <a:srgbClr val="CC3300"/>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宋体" panose="02010600030101010101" pitchFamily="2" charset="-122"/>
              </a:rPr>
              <a:t>转账凭证</a:t>
            </a:r>
            <a:endParaRPr lang="zh-CN" altLang="en-US" sz="3375" b="1" dirty="0">
              <a:solidFill>
                <a:srgbClr val="0D0D11"/>
              </a:solidFill>
              <a:latin typeface="宋体" panose="02010600030101010101" pitchFamily="2" charset="-122"/>
              <a:ea typeface="黑体" panose="02010609060101010101" pitchFamily="49" charset="-122"/>
            </a:endParaRPr>
          </a:p>
        </p:txBody>
      </p:sp>
      <p:sp>
        <p:nvSpPr>
          <p:cNvPr id="1291281" name="Rectangle 17"/>
          <p:cNvSpPr/>
          <p:nvPr/>
        </p:nvSpPr>
        <p:spPr>
          <a:xfrm>
            <a:off x="4870337" y="3236611"/>
            <a:ext cx="2266230" cy="531064"/>
          </a:xfrm>
          <a:prstGeom prst="rect">
            <a:avLst/>
          </a:prstGeom>
          <a:solidFill>
            <a:srgbClr val="66CCFF"/>
          </a:solidFill>
          <a:ln w="9525" cap="flat" cmpd="sng">
            <a:solidFill>
              <a:srgbClr val="CC3300"/>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宋体" panose="02010600030101010101" pitchFamily="2" charset="-122"/>
              </a:rPr>
              <a:t>付款凭证</a:t>
            </a:r>
            <a:endParaRPr lang="zh-CN" altLang="en-US" sz="3375" b="1" dirty="0">
              <a:solidFill>
                <a:srgbClr val="0D0D11"/>
              </a:solidFill>
              <a:latin typeface="宋体" panose="02010600030101010101" pitchFamily="2" charset="-122"/>
              <a:ea typeface="黑体" panose="02010609060101010101" pitchFamily="49" charset="-122"/>
            </a:endParaRPr>
          </a:p>
        </p:txBody>
      </p:sp>
      <p:sp>
        <p:nvSpPr>
          <p:cNvPr id="1291282" name="Rectangle 18"/>
          <p:cNvSpPr/>
          <p:nvPr/>
        </p:nvSpPr>
        <p:spPr>
          <a:xfrm>
            <a:off x="4870337" y="2287660"/>
            <a:ext cx="2265561" cy="531064"/>
          </a:xfrm>
          <a:prstGeom prst="rect">
            <a:avLst/>
          </a:prstGeom>
          <a:solidFill>
            <a:srgbClr val="66CCFF"/>
          </a:solidFill>
          <a:ln w="9525" cap="flat" cmpd="sng">
            <a:solidFill>
              <a:srgbClr val="CC3300"/>
            </a:solidFill>
            <a:prstDash val="solid"/>
            <a:miter/>
            <a:headEnd type="none" w="med" len="med"/>
            <a:tailEnd type="none" w="med" len="med"/>
          </a:ln>
        </p:spPr>
        <p:txBody>
          <a:bodyPr anchor="ctr"/>
          <a:p>
            <a:pPr marL="342900" indent="-342900" fontAlgn="ctr">
              <a:lnSpc>
                <a:spcPct val="110000"/>
              </a:lnSpc>
              <a:spcBef>
                <a:spcPct val="20000"/>
              </a:spcBef>
            </a:pPr>
            <a:r>
              <a:rPr lang="zh-CN" altLang="en-US" sz="3375" b="1" dirty="0">
                <a:solidFill>
                  <a:srgbClr val="0D0D11"/>
                </a:solidFill>
                <a:latin typeface="宋体" panose="02010600030101010101" pitchFamily="2" charset="-122"/>
              </a:rPr>
              <a:t>收款凭证</a:t>
            </a:r>
            <a:endParaRPr lang="zh-CN" altLang="en-US" sz="3375" b="1" dirty="0">
              <a:solidFill>
                <a:srgbClr val="0D0D11"/>
              </a:solidFill>
              <a:latin typeface="宋体" panose="02010600030101010101" pitchFamily="2" charset="-122"/>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91267"/>
                                        </p:tgtEl>
                                        <p:attrNameLst>
                                          <p:attrName>style.visibility</p:attrName>
                                        </p:attrNameLst>
                                      </p:cBhvr>
                                      <p:to>
                                        <p:strVal val="visible"/>
                                      </p:to>
                                    </p:set>
                                    <p:animEffect transition="in" filter="blinds(horizontal)">
                                      <p:cBhvr>
                                        <p:cTn id="7" dur="500"/>
                                        <p:tgtEl>
                                          <p:spTgt spid="1291267"/>
                                        </p:tgtEl>
                                      </p:cBhvr>
                                    </p:animEffect>
                                  </p:childTnLst>
                                </p:cTn>
                              </p:par>
                            </p:childTnLst>
                          </p:cTn>
                        </p:par>
                        <p:par>
                          <p:cTn id="8" fill="hold">
                            <p:stCondLst>
                              <p:cond delay="500"/>
                            </p:stCondLst>
                            <p:childTnLst>
                              <p:par>
                                <p:cTn id="9" presetID="9" presetClass="entr" presetSubtype="0" fill="hold" grpId="0" nodeType="afterEffect">
                                  <p:stCondLst>
                                    <p:cond delay="2000"/>
                                  </p:stCondLst>
                                  <p:childTnLst>
                                    <p:set>
                                      <p:cBhvr>
                                        <p:cTn id="10" dur="1" fill="hold">
                                          <p:stCondLst>
                                            <p:cond delay="0"/>
                                          </p:stCondLst>
                                        </p:cTn>
                                        <p:tgtEl>
                                          <p:spTgt spid="1291266"/>
                                        </p:tgtEl>
                                        <p:attrNameLst>
                                          <p:attrName>style.visibility</p:attrName>
                                        </p:attrNameLst>
                                      </p:cBhvr>
                                      <p:to>
                                        <p:strVal val="visible"/>
                                      </p:to>
                                    </p:set>
                                    <p:animEffect transition="in" filter="dissolve">
                                      <p:cBhvr>
                                        <p:cTn id="11" dur="500"/>
                                        <p:tgtEl>
                                          <p:spTgt spid="1291266"/>
                                        </p:tgtEl>
                                      </p:cBhvr>
                                    </p:animEffect>
                                  </p:childTnLst>
                                </p:cTn>
                              </p:par>
                            </p:childTnLst>
                          </p:cTn>
                        </p:par>
                        <p:par>
                          <p:cTn id="12" fill="hold">
                            <p:stCondLst>
                              <p:cond delay="3000"/>
                            </p:stCondLst>
                            <p:childTnLst>
                              <p:par>
                                <p:cTn id="13" presetID="2" presetClass="entr" presetSubtype="8" fill="hold" nodeType="afterEffect">
                                  <p:stCondLst>
                                    <p:cond delay="0"/>
                                  </p:stCondLst>
                                  <p:childTnLst>
                                    <p:set>
                                      <p:cBhvr>
                                        <p:cTn id="14" dur="1" fill="hold">
                                          <p:stCondLst>
                                            <p:cond delay="0"/>
                                          </p:stCondLst>
                                        </p:cTn>
                                        <p:tgtEl>
                                          <p:spTgt spid="1291270"/>
                                        </p:tgtEl>
                                        <p:attrNameLst>
                                          <p:attrName>style.visibility</p:attrName>
                                        </p:attrNameLst>
                                      </p:cBhvr>
                                      <p:to>
                                        <p:strVal val="visible"/>
                                      </p:to>
                                    </p:set>
                                    <p:anim calcmode="lin" valueType="num">
                                      <p:cBhvr>
                                        <p:cTn id="15" dur="500" fill="hold"/>
                                        <p:tgtEl>
                                          <p:spTgt spid="1291270"/>
                                        </p:tgtEl>
                                        <p:attrNameLst>
                                          <p:attrName>ppt_x</p:attrName>
                                        </p:attrNameLst>
                                      </p:cBhvr>
                                      <p:tavLst>
                                        <p:tav tm="0">
                                          <p:val>
                                            <p:strVal val="0-#ppt_w/2"/>
                                          </p:val>
                                        </p:tav>
                                        <p:tav tm="100000">
                                          <p:val>
                                            <p:strVal val="#ppt_x"/>
                                          </p:val>
                                        </p:tav>
                                      </p:tavLst>
                                    </p:anim>
                                    <p:anim calcmode="lin" valueType="num">
                                      <p:cBhvr>
                                        <p:cTn id="16" dur="500" fill="hold"/>
                                        <p:tgtEl>
                                          <p:spTgt spid="129127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 name="whoosh.wav"/>
                                        </p:tgtEl>
                                      </p:cMediaNode>
                                    </p:audio>
                                  </p:subTnLst>
                                </p:cTn>
                              </p:par>
                            </p:childTnLst>
                          </p:cTn>
                        </p:par>
                        <p:par>
                          <p:cTn id="17" fill="hold">
                            <p:stCondLst>
                              <p:cond delay="3500"/>
                            </p:stCondLst>
                            <p:childTnLst>
                              <p:par>
                                <p:cTn id="18" presetID="2" presetClass="entr" presetSubtype="8" fill="hold" nodeType="afterEffect">
                                  <p:stCondLst>
                                    <p:cond delay="0"/>
                                  </p:stCondLst>
                                  <p:childTnLst>
                                    <p:set>
                                      <p:cBhvr>
                                        <p:cTn id="19" dur="1" fill="hold">
                                          <p:stCondLst>
                                            <p:cond delay="0"/>
                                          </p:stCondLst>
                                        </p:cTn>
                                        <p:tgtEl>
                                          <p:spTgt spid="1291271"/>
                                        </p:tgtEl>
                                        <p:attrNameLst>
                                          <p:attrName>style.visibility</p:attrName>
                                        </p:attrNameLst>
                                      </p:cBhvr>
                                      <p:to>
                                        <p:strVal val="visible"/>
                                      </p:to>
                                    </p:set>
                                    <p:anim calcmode="lin" valueType="num">
                                      <p:cBhvr>
                                        <p:cTn id="20" dur="500" fill="hold"/>
                                        <p:tgtEl>
                                          <p:spTgt spid="1291271"/>
                                        </p:tgtEl>
                                        <p:attrNameLst>
                                          <p:attrName>ppt_x</p:attrName>
                                        </p:attrNameLst>
                                      </p:cBhvr>
                                      <p:tavLst>
                                        <p:tav tm="0">
                                          <p:val>
                                            <p:strVal val="0-#ppt_w/2"/>
                                          </p:val>
                                        </p:tav>
                                        <p:tav tm="100000">
                                          <p:val>
                                            <p:strVal val="#ppt_x"/>
                                          </p:val>
                                        </p:tav>
                                      </p:tavLst>
                                    </p:anim>
                                    <p:anim calcmode="lin" valueType="num">
                                      <p:cBhvr>
                                        <p:cTn id="21" dur="500" fill="hold"/>
                                        <p:tgtEl>
                                          <p:spTgt spid="129127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1" name="whoosh.wav"/>
                                        </p:tgtEl>
                                      </p:cMediaNode>
                                    </p:audio>
                                  </p:subTnLst>
                                </p:cTn>
                              </p:par>
                            </p:childTnLst>
                          </p:cTn>
                        </p:par>
                        <p:par>
                          <p:cTn id="22" fill="hold">
                            <p:stCondLst>
                              <p:cond delay="4000"/>
                            </p:stCondLst>
                            <p:childTnLst>
                              <p:par>
                                <p:cTn id="23" presetID="2" presetClass="entr" presetSubtype="8" fill="hold" nodeType="afterEffect">
                                  <p:stCondLst>
                                    <p:cond delay="0"/>
                                  </p:stCondLst>
                                  <p:childTnLst>
                                    <p:set>
                                      <p:cBhvr>
                                        <p:cTn id="24" dur="1" fill="hold">
                                          <p:stCondLst>
                                            <p:cond delay="0"/>
                                          </p:stCondLst>
                                        </p:cTn>
                                        <p:tgtEl>
                                          <p:spTgt spid="1291272"/>
                                        </p:tgtEl>
                                        <p:attrNameLst>
                                          <p:attrName>style.visibility</p:attrName>
                                        </p:attrNameLst>
                                      </p:cBhvr>
                                      <p:to>
                                        <p:strVal val="visible"/>
                                      </p:to>
                                    </p:set>
                                    <p:anim calcmode="lin" valueType="num">
                                      <p:cBhvr>
                                        <p:cTn id="25" dur="500" fill="hold"/>
                                        <p:tgtEl>
                                          <p:spTgt spid="1291272"/>
                                        </p:tgtEl>
                                        <p:attrNameLst>
                                          <p:attrName>ppt_x</p:attrName>
                                        </p:attrNameLst>
                                      </p:cBhvr>
                                      <p:tavLst>
                                        <p:tav tm="0">
                                          <p:val>
                                            <p:strVal val="0-#ppt_w/2"/>
                                          </p:val>
                                        </p:tav>
                                        <p:tav tm="100000">
                                          <p:val>
                                            <p:strVal val="#ppt_x"/>
                                          </p:val>
                                        </p:tav>
                                      </p:tavLst>
                                    </p:anim>
                                    <p:anim calcmode="lin" valueType="num">
                                      <p:cBhvr>
                                        <p:cTn id="26" dur="500" fill="hold"/>
                                        <p:tgtEl>
                                          <p:spTgt spid="12912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par>
                          <p:cTn id="27" fill="hold">
                            <p:stCondLst>
                              <p:cond delay="4500"/>
                            </p:stCondLst>
                            <p:childTnLst>
                              <p:par>
                                <p:cTn id="28" presetID="2" presetClass="entr" presetSubtype="8" fill="hold" nodeType="afterEffect">
                                  <p:stCondLst>
                                    <p:cond delay="3000"/>
                                  </p:stCondLst>
                                  <p:childTnLst>
                                    <p:set>
                                      <p:cBhvr>
                                        <p:cTn id="29" dur="1" fill="hold">
                                          <p:stCondLst>
                                            <p:cond delay="0"/>
                                          </p:stCondLst>
                                        </p:cTn>
                                        <p:tgtEl>
                                          <p:spTgt spid="1291273"/>
                                        </p:tgtEl>
                                        <p:attrNameLst>
                                          <p:attrName>style.visibility</p:attrName>
                                        </p:attrNameLst>
                                      </p:cBhvr>
                                      <p:to>
                                        <p:strVal val="visible"/>
                                      </p:to>
                                    </p:set>
                                    <p:anim calcmode="lin" valueType="num">
                                      <p:cBhvr>
                                        <p:cTn id="30" dur="500" fill="hold"/>
                                        <p:tgtEl>
                                          <p:spTgt spid="1291273"/>
                                        </p:tgtEl>
                                        <p:attrNameLst>
                                          <p:attrName>ppt_x</p:attrName>
                                        </p:attrNameLst>
                                      </p:cBhvr>
                                      <p:tavLst>
                                        <p:tav tm="0">
                                          <p:val>
                                            <p:strVal val="0-#ppt_w/2"/>
                                          </p:val>
                                        </p:tav>
                                        <p:tav tm="100000">
                                          <p:val>
                                            <p:strVal val="#ppt_x"/>
                                          </p:val>
                                        </p:tav>
                                      </p:tavLst>
                                    </p:anim>
                                    <p:anim calcmode="lin" valueType="num">
                                      <p:cBhvr>
                                        <p:cTn id="31" dur="500" fill="hold"/>
                                        <p:tgtEl>
                                          <p:spTgt spid="12912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1" name="whoosh.wav"/>
                                        </p:tgtEl>
                                      </p:cMediaNode>
                                    </p:audio>
                                  </p:subTnLst>
                                </p:cTn>
                              </p:par>
                            </p:childTnLst>
                          </p:cTn>
                        </p:par>
                        <p:par>
                          <p:cTn id="32" fill="hold">
                            <p:stCondLst>
                              <p:cond delay="8000"/>
                            </p:stCondLst>
                            <p:childTnLst>
                              <p:par>
                                <p:cTn id="33" presetID="2" presetClass="entr" presetSubtype="8" fill="hold" nodeType="afterEffect">
                                  <p:stCondLst>
                                    <p:cond delay="0"/>
                                  </p:stCondLst>
                                  <p:childTnLst>
                                    <p:set>
                                      <p:cBhvr>
                                        <p:cTn id="34" dur="1" fill="hold">
                                          <p:stCondLst>
                                            <p:cond delay="0"/>
                                          </p:stCondLst>
                                        </p:cTn>
                                        <p:tgtEl>
                                          <p:spTgt spid="1291276"/>
                                        </p:tgtEl>
                                        <p:attrNameLst>
                                          <p:attrName>style.visibility</p:attrName>
                                        </p:attrNameLst>
                                      </p:cBhvr>
                                      <p:to>
                                        <p:strVal val="visible"/>
                                      </p:to>
                                    </p:set>
                                    <p:anim calcmode="lin" valueType="num">
                                      <p:cBhvr>
                                        <p:cTn id="35" dur="500" fill="hold"/>
                                        <p:tgtEl>
                                          <p:spTgt spid="1291276"/>
                                        </p:tgtEl>
                                        <p:attrNameLst>
                                          <p:attrName>ppt_x</p:attrName>
                                        </p:attrNameLst>
                                      </p:cBhvr>
                                      <p:tavLst>
                                        <p:tav tm="0">
                                          <p:val>
                                            <p:strVal val="0-#ppt_w/2"/>
                                          </p:val>
                                        </p:tav>
                                        <p:tav tm="100000">
                                          <p:val>
                                            <p:strVal val="#ppt_x"/>
                                          </p:val>
                                        </p:tav>
                                      </p:tavLst>
                                    </p:anim>
                                    <p:anim calcmode="lin" valueType="num">
                                      <p:cBhvr>
                                        <p:cTn id="36" dur="500" fill="hold"/>
                                        <p:tgtEl>
                                          <p:spTgt spid="12912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1" name="whoosh.wav"/>
                                        </p:tgtEl>
                                      </p:cMediaNode>
                                    </p:audio>
                                  </p:subTnLst>
                                </p:cTn>
                              </p:par>
                            </p:childTnLst>
                          </p:cTn>
                        </p:par>
                        <p:par>
                          <p:cTn id="37" fill="hold">
                            <p:stCondLst>
                              <p:cond delay="8500"/>
                            </p:stCondLst>
                            <p:childTnLst>
                              <p:par>
                                <p:cTn id="38" presetID="9" presetClass="entr" presetSubtype="0" fill="hold" grpId="0" nodeType="afterEffect">
                                  <p:stCondLst>
                                    <p:cond delay="2000"/>
                                  </p:stCondLst>
                                  <p:childTnLst>
                                    <p:set>
                                      <p:cBhvr>
                                        <p:cTn id="39" dur="1" fill="hold">
                                          <p:stCondLst>
                                            <p:cond delay="0"/>
                                          </p:stCondLst>
                                        </p:cTn>
                                        <p:tgtEl>
                                          <p:spTgt spid="1291280"/>
                                        </p:tgtEl>
                                        <p:attrNameLst>
                                          <p:attrName>style.visibility</p:attrName>
                                        </p:attrNameLst>
                                      </p:cBhvr>
                                      <p:to>
                                        <p:strVal val="visible"/>
                                      </p:to>
                                    </p:set>
                                    <p:animEffect transition="in" filter="dissolve">
                                      <p:cBhvr>
                                        <p:cTn id="40" dur="500"/>
                                        <p:tgtEl>
                                          <p:spTgt spid="1291280"/>
                                        </p:tgtEl>
                                      </p:cBhvr>
                                    </p:animEffect>
                                  </p:childTnLst>
                                </p:cTn>
                              </p:par>
                            </p:childTnLst>
                          </p:cTn>
                        </p:par>
                        <p:par>
                          <p:cTn id="41" fill="hold">
                            <p:stCondLst>
                              <p:cond delay="11000"/>
                            </p:stCondLst>
                            <p:childTnLst>
                              <p:par>
                                <p:cTn id="42" presetID="9" presetClass="entr" presetSubtype="0" fill="hold" grpId="0" nodeType="afterEffect">
                                  <p:stCondLst>
                                    <p:cond delay="2000"/>
                                  </p:stCondLst>
                                  <p:childTnLst>
                                    <p:set>
                                      <p:cBhvr>
                                        <p:cTn id="43" dur="1" fill="hold">
                                          <p:stCondLst>
                                            <p:cond delay="0"/>
                                          </p:stCondLst>
                                        </p:cTn>
                                        <p:tgtEl>
                                          <p:spTgt spid="1291281"/>
                                        </p:tgtEl>
                                        <p:attrNameLst>
                                          <p:attrName>style.visibility</p:attrName>
                                        </p:attrNameLst>
                                      </p:cBhvr>
                                      <p:to>
                                        <p:strVal val="visible"/>
                                      </p:to>
                                    </p:set>
                                    <p:animEffect transition="in" filter="dissolve">
                                      <p:cBhvr>
                                        <p:cTn id="44" dur="500"/>
                                        <p:tgtEl>
                                          <p:spTgt spid="1291281"/>
                                        </p:tgtEl>
                                      </p:cBhvr>
                                    </p:animEffect>
                                  </p:childTnLst>
                                </p:cTn>
                              </p:par>
                            </p:childTnLst>
                          </p:cTn>
                        </p:par>
                        <p:par>
                          <p:cTn id="45" fill="hold">
                            <p:stCondLst>
                              <p:cond delay="13500"/>
                            </p:stCondLst>
                            <p:childTnLst>
                              <p:par>
                                <p:cTn id="46" presetID="9" presetClass="entr" presetSubtype="0" fill="hold" grpId="0" nodeType="afterEffect">
                                  <p:stCondLst>
                                    <p:cond delay="2000"/>
                                  </p:stCondLst>
                                  <p:childTnLst>
                                    <p:set>
                                      <p:cBhvr>
                                        <p:cTn id="47" dur="1" fill="hold">
                                          <p:stCondLst>
                                            <p:cond delay="0"/>
                                          </p:stCondLst>
                                        </p:cTn>
                                        <p:tgtEl>
                                          <p:spTgt spid="1291282"/>
                                        </p:tgtEl>
                                        <p:attrNameLst>
                                          <p:attrName>style.visibility</p:attrName>
                                        </p:attrNameLst>
                                      </p:cBhvr>
                                      <p:to>
                                        <p:strVal val="visible"/>
                                      </p:to>
                                    </p:set>
                                    <p:animEffect transition="in" filter="dissolve">
                                      <p:cBhvr>
                                        <p:cTn id="48" dur="500"/>
                                        <p:tgtEl>
                                          <p:spTgt spid="129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1266" grpId="0" bldLvl="0" animBg="1"/>
      <p:bldP spid="1291267" grpId="0"/>
      <p:bldP spid="1291280" grpId="0" bldLvl="0" animBg="1"/>
      <p:bldP spid="1291281" grpId="0" bldLvl="0" animBg="1"/>
      <p:bldP spid="129128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Rectangle 3"/>
          <p:cNvSpPr>
            <a:spLocks noGrp="1"/>
          </p:cNvSpPr>
          <p:nvPr>
            <p:ph idx="1"/>
          </p:nvPr>
        </p:nvSpPr>
        <p:spPr>
          <a:xfrm>
            <a:off x="929882" y="397796"/>
            <a:ext cx="9886631" cy="4221055"/>
          </a:xfrm>
        </p:spPr>
        <p:txBody>
          <a:bodyPr vert="horz" wrap="square" lIns="96435" tIns="48217" rIns="96435" bIns="48217" anchor="t">
            <a:noAutofit/>
          </a:bodyPr>
          <a:p>
            <a:pPr algn="just" eaLnBrk="1" hangingPunct="1">
              <a:lnSpc>
                <a:spcPct val="130000"/>
              </a:lnSpc>
              <a:spcBef>
                <a:spcPct val="0"/>
              </a:spcBef>
            </a:pPr>
            <a:r>
              <a:rPr lang="en-US" altLang="zh-CN" sz="3795" b="1" dirty="0">
                <a:solidFill>
                  <a:srgbClr val="990000"/>
                </a:solidFill>
                <a:latin typeface="宋体" panose="02010600030101010101" pitchFamily="2" charset="-122"/>
              </a:rPr>
              <a:t>1</a:t>
            </a:r>
            <a:r>
              <a:rPr lang="zh-CN" altLang="en-US" sz="3795" b="1" dirty="0">
                <a:solidFill>
                  <a:srgbClr val="990000"/>
                </a:solidFill>
                <a:latin typeface="Times New Roman" panose="02020603050405020304" charset="0"/>
              </a:rPr>
              <a:t>．收款凭证和付款凭证</a:t>
            </a:r>
            <a:endParaRPr lang="zh-CN" altLang="en-US" sz="3795" b="1" dirty="0">
              <a:solidFill>
                <a:srgbClr val="990000"/>
              </a:solidFill>
              <a:latin typeface="宋体" panose="02010600030101010101" pitchFamily="2" charset="-122"/>
            </a:endParaRPr>
          </a:p>
          <a:p>
            <a:pPr eaLnBrk="1" hangingPunct="1">
              <a:lnSpc>
                <a:spcPct val="130000"/>
              </a:lnSpc>
              <a:spcBef>
                <a:spcPct val="0"/>
              </a:spcBef>
              <a:buNone/>
            </a:pPr>
            <a:r>
              <a:rPr lang="zh-CN" altLang="en-US" sz="3795" b="1" dirty="0">
                <a:solidFill>
                  <a:srgbClr val="990000"/>
                </a:solidFill>
                <a:latin typeface="宋体" panose="02010600030101010101" pitchFamily="2" charset="-122"/>
              </a:rPr>
              <a:t>     </a:t>
            </a:r>
            <a:r>
              <a:rPr lang="zh-CN" altLang="en-US" sz="3795" b="1" dirty="0">
                <a:latin typeface="华文楷体" panose="02010600040101010101" pitchFamily="2" charset="-122"/>
                <a:ea typeface="华文楷体" panose="02010600040101010101" pitchFamily="2" charset="-122"/>
              </a:rPr>
              <a:t>收、付款凭证是用来记录现金和银行存款收、付款业务的记账凭证。</a:t>
            </a:r>
            <a:endParaRPr lang="zh-CN" altLang="en-US" sz="3795" b="1" dirty="0">
              <a:latin typeface="华文楷体" panose="02010600040101010101" pitchFamily="2" charset="-122"/>
              <a:ea typeface="华文楷体" panose="02010600040101010101" pitchFamily="2" charset="-122"/>
            </a:endParaRPr>
          </a:p>
          <a:p>
            <a:pPr algn="just" eaLnBrk="1" hangingPunct="1">
              <a:lnSpc>
                <a:spcPct val="130000"/>
              </a:lnSpc>
              <a:spcBef>
                <a:spcPct val="0"/>
              </a:spcBef>
            </a:pPr>
            <a:r>
              <a:rPr lang="en-US" altLang="zh-CN" sz="3795" b="1" dirty="0">
                <a:solidFill>
                  <a:srgbClr val="990000"/>
                </a:solidFill>
                <a:latin typeface="宋体" panose="02010600030101010101" pitchFamily="2" charset="-122"/>
              </a:rPr>
              <a:t>2</a:t>
            </a:r>
            <a:r>
              <a:rPr lang="zh-CN" altLang="en-US" sz="3795" b="1" dirty="0">
                <a:solidFill>
                  <a:srgbClr val="990000"/>
                </a:solidFill>
                <a:latin typeface="Times New Roman" panose="02020603050405020304" charset="0"/>
              </a:rPr>
              <a:t>．转账凭证</a:t>
            </a:r>
            <a:endParaRPr lang="zh-CN" altLang="en-US" sz="3795" b="1" dirty="0">
              <a:solidFill>
                <a:srgbClr val="990000"/>
              </a:solidFill>
              <a:latin typeface="宋体" panose="02010600030101010101" pitchFamily="2" charset="-122"/>
            </a:endParaRPr>
          </a:p>
          <a:p>
            <a:pPr eaLnBrk="1" hangingPunct="1">
              <a:lnSpc>
                <a:spcPct val="130000"/>
              </a:lnSpc>
              <a:spcBef>
                <a:spcPct val="0"/>
              </a:spcBef>
              <a:buNone/>
            </a:pPr>
            <a:r>
              <a:rPr lang="zh-CN" altLang="en-US" sz="3795" b="1" dirty="0">
                <a:solidFill>
                  <a:srgbClr val="990000"/>
                </a:solidFill>
                <a:latin typeface="宋体" panose="02010600030101010101" pitchFamily="2" charset="-122"/>
              </a:rPr>
              <a:t>    </a:t>
            </a:r>
            <a:r>
              <a:rPr lang="zh-CN" altLang="en-US" sz="3795" b="1" dirty="0">
                <a:latin typeface="华文楷体" panose="02010600040101010101" pitchFamily="2" charset="-122"/>
                <a:ea typeface="华文楷体" panose="02010600040101010101" pitchFamily="2" charset="-122"/>
              </a:rPr>
              <a:t>转账凭证是用来记录除现金、银行存款收、付业务以外的其他经济业务的记账凭证。</a:t>
            </a:r>
            <a:r>
              <a:rPr lang="zh-CN" altLang="en-US" sz="3795" b="1" dirty="0">
                <a:solidFill>
                  <a:srgbClr val="990000"/>
                </a:solidFill>
                <a:latin typeface="宋体" panose="02010600030101010101" pitchFamily="2" charset="-122"/>
              </a:rPr>
              <a:t> </a:t>
            </a:r>
            <a:endParaRPr lang="zh-CN" altLang="en-US" sz="3795" b="1" dirty="0">
              <a:solidFill>
                <a:srgbClr val="990000"/>
              </a:solidFill>
              <a:latin typeface="宋体" panose="02010600030101010101" pitchFamily="2" charset="-122"/>
            </a:endParaRPr>
          </a:p>
        </p:txBody>
      </p:sp>
    </p:spTree>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6785" name="图片 -2147482617" descr="20191112104204504007"/>
          <p:cNvPicPr>
            <a:picLocks noChangeAspect="1"/>
          </p:cNvPicPr>
          <p:nvPr>
            <p:custDataLst>
              <p:tags r:id="rId1"/>
            </p:custDataLst>
          </p:nvPr>
        </p:nvPicPr>
        <p:blipFill>
          <a:blip r:embed="rId2"/>
          <a:stretch>
            <a:fillRect/>
          </a:stretch>
        </p:blipFill>
        <p:spPr>
          <a:xfrm>
            <a:off x="347980" y="322580"/>
            <a:ext cx="11887200" cy="680148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type="title"/>
          </p:nvPr>
        </p:nvSpPr>
        <p:spPr>
          <a:xfrm>
            <a:off x="1607608" y="1526893"/>
            <a:ext cx="9370635" cy="803628"/>
          </a:xfrm>
        </p:spPr>
        <p:txBody>
          <a:bodyPr vert="horz" wrap="square" lIns="96435" tIns="48217" rIns="96435" bIns="48217" anchor="b"/>
          <a:p>
            <a:pPr algn="ctr" eaLnBrk="1" hangingPunct="1"/>
            <a:r>
              <a:rPr lang="zh-CN" altLang="en-US" sz="3795" dirty="0">
                <a:solidFill>
                  <a:srgbClr val="FF5050"/>
                </a:solidFill>
                <a:ea typeface="黑体" panose="02010609060101010101" pitchFamily="49" charset="-122"/>
              </a:rPr>
              <a:t>收 款 凭 证</a:t>
            </a:r>
            <a:endParaRPr lang="zh-CN" altLang="en-US" dirty="0"/>
          </a:p>
        </p:txBody>
      </p:sp>
      <p:sp>
        <p:nvSpPr>
          <p:cNvPr id="51203" name="Rectangle 3"/>
          <p:cNvSpPr>
            <a:spLocks noGrp="1"/>
          </p:cNvSpPr>
          <p:nvPr>
            <p:ph idx="1"/>
          </p:nvPr>
        </p:nvSpPr>
        <p:spPr>
          <a:xfrm>
            <a:off x="1929059" y="2330521"/>
            <a:ext cx="9000631" cy="321451"/>
          </a:xfrm>
        </p:spPr>
        <p:txBody>
          <a:bodyPr vert="horz" wrap="square" lIns="96435" tIns="48217" rIns="96435" bIns="48217" anchor="t">
            <a:normAutofit fontScale="40000"/>
          </a:bodyPr>
          <a:p>
            <a:pPr eaLnBrk="1" hangingPunct="1">
              <a:lnSpc>
                <a:spcPct val="90000"/>
              </a:lnSpc>
              <a:buNone/>
            </a:pPr>
            <a:r>
              <a:rPr lang="en-US" altLang="zh-CN" sz="1900" dirty="0"/>
              <a:t> </a:t>
            </a:r>
            <a:r>
              <a:rPr lang="zh-CN" altLang="en-US" sz="2320" b="1" dirty="0">
                <a:solidFill>
                  <a:srgbClr val="FF5050"/>
                </a:solidFill>
              </a:rPr>
              <a:t>借方科目：                               年     月     日       收字第</a:t>
            </a:r>
            <a:r>
              <a:rPr lang="zh-CN" altLang="en-US" sz="2955" u="sng" dirty="0">
                <a:solidFill>
                  <a:srgbClr val="FF5050"/>
                </a:solidFill>
              </a:rPr>
              <a:t>                </a:t>
            </a:r>
            <a:r>
              <a:rPr lang="zh-CN" altLang="en-US" sz="2955" dirty="0">
                <a:solidFill>
                  <a:srgbClr val="FF5050"/>
                </a:solidFill>
              </a:rPr>
              <a:t>          </a:t>
            </a:r>
            <a:endParaRPr lang="zh-CN" altLang="en-US" sz="2955" dirty="0">
              <a:solidFill>
                <a:srgbClr val="FF5050"/>
              </a:solidFill>
            </a:endParaRPr>
          </a:p>
        </p:txBody>
      </p:sp>
      <p:graphicFrame>
        <p:nvGraphicFramePr>
          <p:cNvPr id="1682436" name="Group 4"/>
          <p:cNvGraphicFramePr>
            <a:graphicFrameLocks noGrp="1"/>
          </p:cNvGraphicFramePr>
          <p:nvPr>
            <p:custDataLst>
              <p:tags r:id="rId1"/>
            </p:custDataLst>
          </p:nvPr>
        </p:nvGraphicFramePr>
        <p:xfrm>
          <a:off x="1768334" y="2893060"/>
          <a:ext cx="9027160" cy="4075430"/>
        </p:xfrm>
        <a:graphic>
          <a:graphicData uri="http://schemas.openxmlformats.org/drawingml/2006/table">
            <a:tbl>
              <a:tblPr/>
              <a:tblGrid>
                <a:gridCol w="219710"/>
                <a:gridCol w="1976755"/>
                <a:gridCol w="1767840"/>
                <a:gridCol w="1265555"/>
                <a:gridCol w="334010"/>
                <a:gridCol w="332740"/>
                <a:gridCol w="417195"/>
                <a:gridCol w="382905"/>
                <a:gridCol w="321310"/>
                <a:gridCol w="377190"/>
                <a:gridCol w="332740"/>
                <a:gridCol w="333375"/>
                <a:gridCol w="332740"/>
                <a:gridCol w="633095"/>
              </a:tblGrid>
              <a:tr h="386080">
                <a:tc rowSpan="8">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17" marB="48217" horzOverflow="overflow">
                    <a:lnL cap="flat">
                      <a:noFill/>
                    </a:lnL>
                    <a:lnR w="6350" cap="flat" cmpd="sng" algn="ctr">
                      <a:solidFill>
                        <a:schemeClr val="hlink"/>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 </a:t>
                      </a:r>
                      <a:r>
                        <a:rPr kumimoji="1" lang="zh-CN" altLang="en-US" sz="253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摘        要</a:t>
                      </a:r>
                      <a:endParaRPr kumimoji="1" lang="zh-CN" altLang="en-US" sz="253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贷 方 科 目</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sm" len="sm"/>
                      <a:tailEnd type="none" w="sm" len="sm"/>
                    </a:lnB>
                    <a:lnTlToBr>
                      <a:noFill/>
                    </a:lnTlToBr>
                    <a:lnBlToTr>
                      <a:noFill/>
                    </a:lnBlToTr>
                    <a:noFill/>
                  </a:tcPr>
                </a:tc>
                <a:tc hMerge="1">
                  <a:tcPr/>
                </a:tc>
                <a:tc gridSpan="9">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金                    额</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记账          符号</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723900">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总账科目</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明细科目</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万</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千</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元</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角</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分</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vMerge="1">
                  <a:tcPr/>
                </a:tc>
              </a:tr>
              <a:tr h="47117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主营业务收入</a:t>
                      </a: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704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831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54737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6410">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32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合计金额</a:t>
                      </a:r>
                      <a:endParaRPr kumimoji="1" lang="zh-CN" altLang="en-US" sz="232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5140">
                <a:tc vMerge="1">
                  <a:tcPr/>
                </a:tc>
                <a:tc gridSpan="13">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会计主管             记账                稽核              出纳   张</a:t>
                      </a:r>
                      <a:r>
                        <a:rPr kumimoji="1" lang="zh-CN" altLang="en-US" sz="211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静         制单</a:t>
                      </a:r>
                      <a:endParaRPr kumimoji="1" lang="zh-CN" altLang="en-US" sz="2110" b="1" i="0" u="none" strike="noStrike" cap="none" normalizeH="0" baseline="0" smtClean="0">
                        <a:ln>
                          <a:noFill/>
                        </a:ln>
                        <a:solidFill>
                          <a:srgbClr val="FF5050"/>
                        </a:solidFill>
                        <a:effectLst/>
                        <a:latin typeface="Tahoma" panose="020B0604030504040204" pitchFamily="34" charset="0"/>
                        <a:ea typeface="华文新魏" panose="02010800040101010101" pitchFamily="2" charset="-122"/>
                      </a:endParaRPr>
                    </a:p>
                  </a:txBody>
                  <a:tcPr marL="96432" marR="96432" marT="48217" marB="48217" horzOverflow="overflow">
                    <a:lnL>
                      <a:noFill/>
                    </a:lnL>
                    <a:lnR cap="flat">
                      <a:noFill/>
                    </a:lnR>
                    <a:lnT w="6350" cap="flat" cmpd="sng" algn="ctr">
                      <a:solidFill>
                        <a:schemeClr val="hlink"/>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51308" name="Line 114"/>
          <p:cNvSpPr/>
          <p:nvPr/>
        </p:nvSpPr>
        <p:spPr>
          <a:xfrm>
            <a:off x="9643886" y="2732334"/>
            <a:ext cx="803628" cy="0"/>
          </a:xfrm>
          <a:prstGeom prst="line">
            <a:avLst/>
          </a:prstGeom>
          <a:ln w="12700" cap="sq" cmpd="sng">
            <a:solidFill>
              <a:srgbClr val="CC3300"/>
            </a:solidFill>
            <a:prstDash val="solid"/>
            <a:headEnd type="none" w="sm" len="sm"/>
            <a:tailEnd type="none" w="sm" len="sm"/>
          </a:ln>
        </p:spPr>
      </p:sp>
      <p:sp>
        <p:nvSpPr>
          <p:cNvPr id="1682547" name="Rectangle 115"/>
          <p:cNvSpPr/>
          <p:nvPr/>
        </p:nvSpPr>
        <p:spPr>
          <a:xfrm>
            <a:off x="2720633" y="2330521"/>
            <a:ext cx="168761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530" b="1" dirty="0">
                <a:solidFill>
                  <a:srgbClr val="0D0D11"/>
                </a:solidFill>
                <a:latin typeface="Arial" panose="020B0604020202020204" pitchFamily="34" charset="0"/>
                <a:ea typeface="华文楷体" panose="02010600040101010101" pitchFamily="2" charset="-122"/>
              </a:rPr>
              <a:t>银行存款</a:t>
            </a:r>
            <a:endParaRPr lang="zh-CN" altLang="en-US" sz="2530" b="1" dirty="0">
              <a:solidFill>
                <a:srgbClr val="0D0D11"/>
              </a:solidFill>
              <a:latin typeface="Arial" panose="020B0604020202020204" pitchFamily="34" charset="0"/>
              <a:ea typeface="华文楷体" panose="02010600040101010101" pitchFamily="2" charset="-122"/>
            </a:endParaRPr>
          </a:p>
        </p:txBody>
      </p:sp>
      <p:sp>
        <p:nvSpPr>
          <p:cNvPr id="1682548" name="Rectangle 116"/>
          <p:cNvSpPr/>
          <p:nvPr/>
        </p:nvSpPr>
        <p:spPr>
          <a:xfrm>
            <a:off x="3938129" y="3937776"/>
            <a:ext cx="1767981" cy="401814"/>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Arial" panose="020B0604020202020204" pitchFamily="34" charset="0"/>
              </a:rPr>
              <a:t>主营业务收入  </a:t>
            </a:r>
            <a:endParaRPr lang="zh-CN" altLang="en-US" sz="100" dirty="0">
              <a:solidFill>
                <a:srgbClr val="0D0D11"/>
              </a:solidFill>
              <a:latin typeface="Arial" panose="020B0604020202020204" pitchFamily="34" charset="0"/>
            </a:endParaRPr>
          </a:p>
        </p:txBody>
      </p:sp>
      <p:sp>
        <p:nvSpPr>
          <p:cNvPr id="1682549" name="Rectangle 117"/>
          <p:cNvSpPr/>
          <p:nvPr/>
        </p:nvSpPr>
        <p:spPr>
          <a:xfrm>
            <a:off x="1848697" y="3857413"/>
            <a:ext cx="2386105" cy="883991"/>
          </a:xfrm>
          <a:prstGeom prst="rect">
            <a:avLst/>
          </a:prstGeom>
          <a:noFill/>
          <a:ln w="9525">
            <a:noFill/>
          </a:ln>
        </p:spPr>
        <p:txBody>
          <a:bodyPr/>
          <a:p>
            <a:pPr marL="342900" indent="-342900">
              <a:lnSpc>
                <a:spcPct val="130000"/>
              </a:lnSpc>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2530" b="1" dirty="0">
                <a:solidFill>
                  <a:srgbClr val="0D0D11"/>
                </a:solidFill>
                <a:latin typeface="华文楷体" panose="02010600040101010101" pitchFamily="2" charset="-122"/>
                <a:ea typeface="华文楷体" panose="02010600040101010101" pitchFamily="2" charset="-122"/>
              </a:rPr>
              <a:t>销售</a:t>
            </a:r>
            <a:r>
              <a:rPr lang="en-US" altLang="zh-CN" sz="2530" b="1" dirty="0">
                <a:solidFill>
                  <a:srgbClr val="0D0D11"/>
                </a:solidFill>
                <a:latin typeface="华文楷体" panose="02010600040101010101" pitchFamily="2" charset="-122"/>
                <a:ea typeface="华文楷体" panose="02010600040101010101" pitchFamily="2" charset="-122"/>
              </a:rPr>
              <a:t>A</a:t>
            </a:r>
            <a:r>
              <a:rPr lang="zh-CN" altLang="en-US" sz="2530" b="1" dirty="0">
                <a:solidFill>
                  <a:srgbClr val="0D0D11"/>
                </a:solidFill>
                <a:latin typeface="华文楷体" panose="02010600040101010101" pitchFamily="2" charset="-122"/>
                <a:ea typeface="华文楷体" panose="02010600040101010101" pitchFamily="2" charset="-122"/>
              </a:rPr>
              <a:t>产品，</a:t>
            </a:r>
            <a:endParaRPr lang="zh-CN" altLang="en-US" sz="2530" b="1" dirty="0">
              <a:solidFill>
                <a:srgbClr val="0D0D11"/>
              </a:solidFill>
              <a:latin typeface="华文楷体" panose="02010600040101010101" pitchFamily="2" charset="-122"/>
              <a:ea typeface="华文楷体" panose="02010600040101010101" pitchFamily="2" charset="-122"/>
            </a:endParaRPr>
          </a:p>
          <a:p>
            <a:pPr marL="342900" indent="-342900">
              <a:lnSpc>
                <a:spcPct val="130000"/>
              </a:lnSpc>
              <a:buClr>
                <a:schemeClr val="accent1"/>
              </a:buClr>
              <a:buSzPct val="80000"/>
              <a:buFont typeface="Wingdings" panose="05000000000000000000" pitchFamily="2" charset="2"/>
            </a:pPr>
            <a:r>
              <a:rPr lang="zh-CN" altLang="en-US" sz="2530" b="1" dirty="0">
                <a:solidFill>
                  <a:srgbClr val="0D0D11"/>
                </a:solidFill>
                <a:latin typeface="华文楷体" panose="02010600040101010101" pitchFamily="2" charset="-122"/>
                <a:ea typeface="华文楷体" panose="02010600040101010101" pitchFamily="2" charset="-122"/>
              </a:rPr>
              <a:t>同时收到货款</a:t>
            </a:r>
            <a:endParaRPr lang="zh-CN" altLang="en-US" sz="2530" b="1" dirty="0">
              <a:solidFill>
                <a:srgbClr val="0D0D11"/>
              </a:solidFill>
              <a:latin typeface="华文楷体" panose="02010600040101010101" pitchFamily="2" charset="-122"/>
              <a:ea typeface="华文楷体" panose="02010600040101010101" pitchFamily="2" charset="-122"/>
            </a:endParaRPr>
          </a:p>
        </p:txBody>
      </p:sp>
      <p:sp>
        <p:nvSpPr>
          <p:cNvPr id="1682550" name="Rectangle 118"/>
          <p:cNvSpPr/>
          <p:nvPr/>
        </p:nvSpPr>
        <p:spPr>
          <a:xfrm>
            <a:off x="7313366" y="3937776"/>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6  0  0  0  0  0</a:t>
            </a:r>
            <a:endParaRPr lang="en-US" altLang="zh-CN" sz="2530" b="1" dirty="0">
              <a:solidFill>
                <a:srgbClr val="0D0D11"/>
              </a:solidFill>
              <a:latin typeface="Arial" panose="020B0604020202020204" pitchFamily="34" charset="0"/>
            </a:endParaRPr>
          </a:p>
        </p:txBody>
      </p:sp>
      <p:sp>
        <p:nvSpPr>
          <p:cNvPr id="1682551" name="Rectangle 119"/>
          <p:cNvSpPr/>
          <p:nvPr/>
        </p:nvSpPr>
        <p:spPr>
          <a:xfrm>
            <a:off x="4484864" y="2410883"/>
            <a:ext cx="2651972" cy="241088"/>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20</a:t>
            </a:r>
            <a:r>
              <a:rPr lang="en-US" altLang="zh-CN" sz="2530" b="1" dirty="0">
                <a:solidFill>
                  <a:srgbClr val="0D0D11"/>
                </a:solidFill>
                <a:latin typeface="Arial" panose="020B0604020202020204" pitchFamily="34" charset="0"/>
              </a:rPr>
              <a:t>xx      6    10</a:t>
            </a:r>
            <a:endParaRPr lang="en-US" altLang="zh-CN" sz="2530" b="1" dirty="0">
              <a:solidFill>
                <a:srgbClr val="0D0D11"/>
              </a:solidFill>
              <a:latin typeface="Arial" panose="020B0604020202020204" pitchFamily="34" charset="0"/>
            </a:endParaRPr>
          </a:p>
        </p:txBody>
      </p:sp>
      <p:sp>
        <p:nvSpPr>
          <p:cNvPr id="1682552" name="Rectangle 120"/>
          <p:cNvSpPr/>
          <p:nvPr/>
        </p:nvSpPr>
        <p:spPr>
          <a:xfrm>
            <a:off x="9322435" y="2330521"/>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038</a:t>
            </a:r>
            <a:endParaRPr lang="en-US" altLang="zh-CN" sz="2530" b="1" dirty="0">
              <a:solidFill>
                <a:srgbClr val="0D0D11"/>
              </a:solidFill>
              <a:latin typeface="Arial" panose="020B0604020202020204" pitchFamily="34" charset="0"/>
            </a:endParaRPr>
          </a:p>
        </p:txBody>
      </p:sp>
      <p:sp>
        <p:nvSpPr>
          <p:cNvPr id="1682553" name="Line 121"/>
          <p:cNvSpPr/>
          <p:nvPr/>
        </p:nvSpPr>
        <p:spPr>
          <a:xfrm flipH="1">
            <a:off x="7037119" y="4299409"/>
            <a:ext cx="3008581" cy="1567074"/>
          </a:xfrm>
          <a:prstGeom prst="line">
            <a:avLst/>
          </a:prstGeom>
          <a:ln w="38100" cap="sq" cmpd="sng">
            <a:solidFill>
              <a:srgbClr val="0D0D11"/>
            </a:solidFill>
            <a:prstDash val="solid"/>
            <a:headEnd type="none" w="sm" len="sm"/>
            <a:tailEnd type="none" w="sm" len="sm"/>
          </a:ln>
        </p:spPr>
      </p:sp>
      <p:sp>
        <p:nvSpPr>
          <p:cNvPr id="1682554" name="Rectangle 122"/>
          <p:cNvSpPr/>
          <p:nvPr/>
        </p:nvSpPr>
        <p:spPr>
          <a:xfrm>
            <a:off x="7554454" y="6107571"/>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a:t>
            </a:r>
            <a:r>
              <a:rPr lang="zh-CN" altLang="en-US" sz="2530" b="1" dirty="0">
                <a:solidFill>
                  <a:srgbClr val="0D0D11"/>
                </a:solidFill>
                <a:latin typeface="Arial" panose="020B0604020202020204" pitchFamily="34" charset="0"/>
                <a:ea typeface="华文行楷" panose="02010800040101010101" pitchFamily="2" charset="-122"/>
              </a:rPr>
              <a:t>￥</a:t>
            </a:r>
            <a:r>
              <a:rPr lang="zh-CN" altLang="en-US" sz="2530" b="1"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6</a:t>
            </a:r>
            <a:r>
              <a:rPr lang="en-US" altLang="zh-CN" sz="100"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0  0  0  0  0</a:t>
            </a:r>
            <a:endParaRPr lang="en-US" altLang="zh-CN" sz="2530" b="1" dirty="0">
              <a:solidFill>
                <a:srgbClr val="0D0D11"/>
              </a:solidFill>
              <a:latin typeface="Arial" panose="020B0604020202020204" pitchFamily="34" charset="0"/>
            </a:endParaRPr>
          </a:p>
        </p:txBody>
      </p:sp>
      <p:sp>
        <p:nvSpPr>
          <p:cNvPr id="1682555" name="Rectangle 123"/>
          <p:cNvSpPr/>
          <p:nvPr/>
        </p:nvSpPr>
        <p:spPr>
          <a:xfrm>
            <a:off x="8438444" y="6509385"/>
            <a:ext cx="803628" cy="321451"/>
          </a:xfrm>
          <a:prstGeom prst="rect">
            <a:avLst/>
          </a:prstGeom>
          <a:noFill/>
          <a:ln w="9525" cap="flat" cmpd="sng">
            <a:solidFill>
              <a:srgbClr val="FF0000"/>
            </a:solidFill>
            <a:prstDash val="solid"/>
            <a:miter/>
            <a:headEnd type="none" w="med" len="med"/>
            <a:tailEnd type="none" w="med" len="med"/>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FF0000"/>
                </a:solidFill>
                <a:latin typeface="Arial" panose="020B0604020202020204" pitchFamily="34" charset="0"/>
              </a:rPr>
              <a:t>张静</a:t>
            </a:r>
            <a:endParaRPr lang="zh-CN" altLang="en-US" sz="100" b="1" dirty="0">
              <a:solidFill>
                <a:srgbClr val="FF0000"/>
              </a:solidFill>
              <a:latin typeface="Arial" panose="020B0604020202020204" pitchFamily="34" charset="0"/>
            </a:endParaRPr>
          </a:p>
        </p:txBody>
      </p:sp>
      <p:sp>
        <p:nvSpPr>
          <p:cNvPr id="1682557" name="Text Box 125"/>
          <p:cNvSpPr txBox="1"/>
          <p:nvPr/>
        </p:nvSpPr>
        <p:spPr>
          <a:xfrm>
            <a:off x="1553845" y="263525"/>
            <a:ext cx="10036175" cy="1072515"/>
          </a:xfrm>
          <a:prstGeom prst="rect">
            <a:avLst/>
          </a:prstGeom>
          <a:noFill/>
          <a:ln w="28575">
            <a:noFill/>
          </a:ln>
        </p:spPr>
        <p:txBody>
          <a:bodyPr wrap="square">
            <a:noAutofit/>
          </a:bodyPr>
          <a:p>
            <a:pPr fontAlgn="ctr"/>
            <a:r>
              <a:rPr lang="en-US" altLang="zh-CN" sz="2955" b="1" dirty="0">
                <a:solidFill>
                  <a:srgbClr val="0033CC"/>
                </a:solidFill>
                <a:latin typeface="Arial Narrow" panose="020B0606020202030204" pitchFamily="34" charset="0"/>
              </a:rPr>
              <a:t>      </a:t>
            </a:r>
            <a:r>
              <a:rPr lang="en-US" altLang="zh-CN" sz="3375" b="1" dirty="0">
                <a:solidFill>
                  <a:srgbClr val="000099"/>
                </a:solidFill>
                <a:latin typeface="宋体" panose="02010600030101010101" pitchFamily="2" charset="-122"/>
              </a:rPr>
              <a:t>【</a:t>
            </a:r>
            <a:r>
              <a:rPr lang="zh-CN" altLang="en-US" sz="3375" b="1" dirty="0">
                <a:solidFill>
                  <a:srgbClr val="000099"/>
                </a:solidFill>
                <a:latin typeface="宋体" panose="02010600030101010101" pitchFamily="2" charset="-122"/>
              </a:rPr>
              <a:t>例</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１</a:t>
            </a:r>
            <a:r>
              <a:rPr lang="en-US" altLang="zh-CN" sz="3375" b="1" dirty="0">
                <a:solidFill>
                  <a:srgbClr val="000099"/>
                </a:solidFill>
                <a:latin typeface="宋体" panose="02010600030101010101" pitchFamily="2" charset="-122"/>
              </a:rPr>
              <a:t>】</a:t>
            </a:r>
            <a:r>
              <a:rPr lang="en-US" altLang="zh-CN" sz="3375" b="1" dirty="0">
                <a:solidFill>
                  <a:srgbClr val="000099"/>
                </a:solidFill>
                <a:latin typeface="Arial Narrow" panose="020B0606020202030204" pitchFamily="34" charset="0"/>
              </a:rPr>
              <a:t>20</a:t>
            </a:r>
            <a:r>
              <a:rPr lang="en-US" altLang="zh-CN" sz="3375" b="1" dirty="0">
                <a:solidFill>
                  <a:srgbClr val="000099"/>
                </a:solidFill>
                <a:latin typeface="宋体" panose="02010600030101010101" pitchFamily="2" charset="-122"/>
              </a:rPr>
              <a:t>××</a:t>
            </a:r>
            <a:r>
              <a:rPr lang="zh-CN" altLang="en-US" sz="3375" b="1" dirty="0">
                <a:solidFill>
                  <a:srgbClr val="000099"/>
                </a:solidFill>
                <a:latin typeface="宋体" panose="02010600030101010101" pitchFamily="2" charset="-122"/>
              </a:rPr>
              <a:t>年</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月</a:t>
            </a:r>
            <a:r>
              <a:rPr lang="en-US" altLang="zh-CN" sz="3375" b="1" dirty="0">
                <a:solidFill>
                  <a:srgbClr val="000099"/>
                </a:solidFill>
                <a:latin typeface="Arial Narrow" panose="020B0606020202030204" pitchFamily="34" charset="0"/>
              </a:rPr>
              <a:t>10</a:t>
            </a:r>
            <a:r>
              <a:rPr lang="zh-CN" altLang="en-US" sz="3375" b="1" dirty="0">
                <a:solidFill>
                  <a:srgbClr val="000099"/>
                </a:solidFill>
                <a:latin typeface="宋体" panose="02010600030101010101" pitchFamily="2" charset="-122"/>
              </a:rPr>
              <a:t>日销售</a:t>
            </a:r>
            <a:r>
              <a:rPr lang="en-US" altLang="zh-CN" sz="3375" b="1" dirty="0">
                <a:solidFill>
                  <a:srgbClr val="000099"/>
                </a:solidFill>
                <a:latin typeface="Arial Narrow" panose="020B0606020202030204" pitchFamily="34" charset="0"/>
              </a:rPr>
              <a:t>A</a:t>
            </a:r>
            <a:r>
              <a:rPr lang="zh-CN" altLang="en-US" sz="3375" b="1" dirty="0">
                <a:solidFill>
                  <a:srgbClr val="000099"/>
                </a:solidFill>
                <a:latin typeface="宋体" panose="02010600030101010101" pitchFamily="2" charset="-122"/>
              </a:rPr>
              <a:t>产品</a:t>
            </a:r>
            <a:r>
              <a:rPr lang="en-US" altLang="zh-CN" sz="3375" b="1" dirty="0">
                <a:solidFill>
                  <a:srgbClr val="000099"/>
                </a:solidFill>
                <a:latin typeface="Arial Narrow" panose="020B0606020202030204" pitchFamily="34" charset="0"/>
              </a:rPr>
              <a:t>120</a:t>
            </a:r>
            <a:r>
              <a:rPr lang="zh-CN" altLang="en-US" sz="3375" b="1" dirty="0">
                <a:solidFill>
                  <a:srgbClr val="000099"/>
                </a:solidFill>
                <a:latin typeface="宋体" panose="02010600030101010101" pitchFamily="2" charset="-122"/>
              </a:rPr>
              <a:t>件，每件</a:t>
            </a:r>
            <a:r>
              <a:rPr lang="en-US" altLang="zh-CN" sz="3375" b="1" dirty="0">
                <a:solidFill>
                  <a:srgbClr val="000099"/>
                </a:solidFill>
                <a:latin typeface="Arial Narrow" panose="020B0606020202030204" pitchFamily="34" charset="0"/>
              </a:rPr>
              <a:t>50</a:t>
            </a:r>
            <a:r>
              <a:rPr lang="zh-CN" altLang="en-US" sz="3375" b="1" dirty="0">
                <a:solidFill>
                  <a:srgbClr val="000099"/>
                </a:solidFill>
                <a:latin typeface="宋体" panose="02010600030101010101" pitchFamily="2" charset="-122"/>
              </a:rPr>
              <a:t>元，共计取得货款</a:t>
            </a:r>
            <a:r>
              <a:rPr lang="en-US" altLang="zh-CN" sz="3375" b="1" dirty="0">
                <a:solidFill>
                  <a:srgbClr val="000099"/>
                </a:solidFill>
                <a:latin typeface="Arial Narrow" panose="020B0606020202030204" pitchFamily="34" charset="0"/>
              </a:rPr>
              <a:t>6000</a:t>
            </a:r>
            <a:r>
              <a:rPr lang="zh-CN" altLang="en-US" sz="3375" b="1" dirty="0">
                <a:solidFill>
                  <a:srgbClr val="000099"/>
                </a:solidFill>
                <a:latin typeface="宋体" panose="02010600030101010101" pitchFamily="2" charset="-122"/>
              </a:rPr>
              <a:t>元，货款收讫。</a:t>
            </a:r>
            <a:r>
              <a:rPr lang="zh-CN" altLang="en-US" sz="3375" b="1" dirty="0">
                <a:solidFill>
                  <a:srgbClr val="000099"/>
                </a:solidFill>
                <a:latin typeface="Arial Narrow" panose="020B0606020202030204" pitchFamily="34" charset="0"/>
              </a:rPr>
              <a:t> </a:t>
            </a:r>
            <a:endParaRPr lang="zh-CN" altLang="en-US" sz="3375" b="1" dirty="0">
              <a:solidFill>
                <a:srgbClr val="000099"/>
              </a:solidFill>
              <a:latin typeface="Arial Narrow" panose="020B0606020202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1682557"/>
                                        </p:tgtEl>
                                        <p:attrNameLst>
                                          <p:attrName>style.visibility</p:attrName>
                                        </p:attrNameLst>
                                      </p:cBhvr>
                                      <p:to>
                                        <p:strVal val="visible"/>
                                      </p:to>
                                    </p:set>
                                    <p:anim calcmode="lin" valueType="num">
                                      <p:cBhvr>
                                        <p:cTn id="7" dur="75" fill="hold"/>
                                        <p:tgtEl>
                                          <p:spTgt spid="1682557"/>
                                        </p:tgtEl>
                                        <p:attrNameLst>
                                          <p:attrName>ppt_x</p:attrName>
                                        </p:attrNameLst>
                                      </p:cBhvr>
                                      <p:tavLst>
                                        <p:tav tm="0">
                                          <p:val>
                                            <p:strVal val="0-#ppt_w/2"/>
                                          </p:val>
                                        </p:tav>
                                        <p:tav tm="100000">
                                          <p:val>
                                            <p:strVal val="#ppt_x"/>
                                          </p:val>
                                        </p:tav>
                                      </p:tavLst>
                                    </p:anim>
                                    <p:anim calcmode="lin" valueType="num">
                                      <p:cBhvr>
                                        <p:cTn id="8" dur="75" fill="hold"/>
                                        <p:tgtEl>
                                          <p:spTgt spid="16825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wd">
                                    <p:tmPct val="100000"/>
                                  </p:iterate>
                                  <p:childTnLst>
                                    <p:set>
                                      <p:cBhvr>
                                        <p:cTn id="12" dur="1" fill="hold">
                                          <p:stCondLst>
                                            <p:cond delay="0"/>
                                          </p:stCondLst>
                                        </p:cTn>
                                        <p:tgtEl>
                                          <p:spTgt spid="1682547"/>
                                        </p:tgtEl>
                                        <p:attrNameLst>
                                          <p:attrName>style.visibility</p:attrName>
                                        </p:attrNameLst>
                                      </p:cBhvr>
                                      <p:to>
                                        <p:strVal val="visible"/>
                                      </p:to>
                                    </p:set>
                                    <p:anim calcmode="lin" valueType="num">
                                      <p:cBhvr>
                                        <p:cTn id="13" dur="300" fill="hold"/>
                                        <p:tgtEl>
                                          <p:spTgt spid="1682547"/>
                                        </p:tgtEl>
                                        <p:attrNameLst>
                                          <p:attrName>ppt_x</p:attrName>
                                        </p:attrNameLst>
                                      </p:cBhvr>
                                      <p:tavLst>
                                        <p:tav tm="0">
                                          <p:val>
                                            <p:strVal val="0-#ppt_w/2"/>
                                          </p:val>
                                        </p:tav>
                                        <p:tav tm="100000">
                                          <p:val>
                                            <p:strVal val="#ppt_x"/>
                                          </p:val>
                                        </p:tav>
                                      </p:tavLst>
                                    </p:anim>
                                    <p:anim calcmode="lin" valueType="num">
                                      <p:cBhvr>
                                        <p:cTn id="14" dur="300" fill="hold"/>
                                        <p:tgtEl>
                                          <p:spTgt spid="168254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par>
                          <p:cTn id="15" fill="hold">
                            <p:stCondLst>
                              <p:cond delay="1200"/>
                            </p:stCondLst>
                            <p:childTnLst>
                              <p:par>
                                <p:cTn id="16" presetID="2" presetClass="entr" presetSubtype="8" fill="hold" grpId="0" nodeType="afterEffect">
                                  <p:stCondLst>
                                    <p:cond delay="4000"/>
                                  </p:stCondLst>
                                  <p:iterate type="wd">
                                    <p:tmPct val="100000"/>
                                  </p:iterate>
                                  <p:childTnLst>
                                    <p:set>
                                      <p:cBhvr>
                                        <p:cTn id="17" dur="1" fill="hold">
                                          <p:stCondLst>
                                            <p:cond delay="0"/>
                                          </p:stCondLst>
                                        </p:cTn>
                                        <p:tgtEl>
                                          <p:spTgt spid="1682551"/>
                                        </p:tgtEl>
                                        <p:attrNameLst>
                                          <p:attrName>style.visibility</p:attrName>
                                        </p:attrNameLst>
                                      </p:cBhvr>
                                      <p:to>
                                        <p:strVal val="visible"/>
                                      </p:to>
                                    </p:set>
                                    <p:anim calcmode="lin" valueType="num">
                                      <p:cBhvr>
                                        <p:cTn id="18" dur="300" fill="hold"/>
                                        <p:tgtEl>
                                          <p:spTgt spid="1682551"/>
                                        </p:tgtEl>
                                        <p:attrNameLst>
                                          <p:attrName>ppt_x</p:attrName>
                                        </p:attrNameLst>
                                      </p:cBhvr>
                                      <p:tavLst>
                                        <p:tav tm="0">
                                          <p:val>
                                            <p:strVal val="0-#ppt_w/2"/>
                                          </p:val>
                                        </p:tav>
                                        <p:tav tm="100000">
                                          <p:val>
                                            <p:strVal val="#ppt_x"/>
                                          </p:val>
                                        </p:tav>
                                      </p:tavLst>
                                    </p:anim>
                                    <p:anim calcmode="lin" valueType="num">
                                      <p:cBhvr>
                                        <p:cTn id="19" dur="300" fill="hold"/>
                                        <p:tgtEl>
                                          <p:spTgt spid="168255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1682552"/>
                                        </p:tgtEl>
                                        <p:attrNameLst>
                                          <p:attrName>style.visibility</p:attrName>
                                        </p:attrNameLst>
                                      </p:cBhvr>
                                      <p:to>
                                        <p:strVal val="visible"/>
                                      </p:to>
                                    </p:set>
                                    <p:anim calcmode="lin" valueType="num">
                                      <p:cBhvr>
                                        <p:cTn id="24" dur="300" fill="hold"/>
                                        <p:tgtEl>
                                          <p:spTgt spid="1682552"/>
                                        </p:tgtEl>
                                        <p:attrNameLst>
                                          <p:attrName>ppt_x</p:attrName>
                                        </p:attrNameLst>
                                      </p:cBhvr>
                                      <p:tavLst>
                                        <p:tav tm="0">
                                          <p:val>
                                            <p:strVal val="0-#ppt_w/2"/>
                                          </p:val>
                                        </p:tav>
                                        <p:tav tm="100000">
                                          <p:val>
                                            <p:strVal val="#ppt_x"/>
                                          </p:val>
                                        </p:tav>
                                      </p:tavLst>
                                    </p:anim>
                                    <p:anim calcmode="lin" valueType="num">
                                      <p:cBhvr>
                                        <p:cTn id="25" dur="300" fill="hold"/>
                                        <p:tgtEl>
                                          <p:spTgt spid="16825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1682549"/>
                                        </p:tgtEl>
                                        <p:attrNameLst>
                                          <p:attrName>style.visibility</p:attrName>
                                        </p:attrNameLst>
                                      </p:cBhvr>
                                      <p:to>
                                        <p:strVal val="visible"/>
                                      </p:to>
                                    </p:set>
                                    <p:anim calcmode="lin" valueType="num">
                                      <p:cBhvr>
                                        <p:cTn id="30" dur="300" fill="hold"/>
                                        <p:tgtEl>
                                          <p:spTgt spid="1682549"/>
                                        </p:tgtEl>
                                        <p:attrNameLst>
                                          <p:attrName>ppt_x</p:attrName>
                                        </p:attrNameLst>
                                      </p:cBhvr>
                                      <p:tavLst>
                                        <p:tav tm="0">
                                          <p:val>
                                            <p:strVal val="0-#ppt_w/2"/>
                                          </p:val>
                                        </p:tav>
                                        <p:tav tm="100000">
                                          <p:val>
                                            <p:strVal val="#ppt_x"/>
                                          </p:val>
                                        </p:tav>
                                      </p:tavLst>
                                    </p:anim>
                                    <p:anim calcmode="lin" valueType="num">
                                      <p:cBhvr>
                                        <p:cTn id="31" dur="300" fill="hold"/>
                                        <p:tgtEl>
                                          <p:spTgt spid="168254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iterate type="wd">
                                    <p:tmPct val="100000"/>
                                  </p:iterate>
                                  <p:childTnLst>
                                    <p:set>
                                      <p:cBhvr>
                                        <p:cTn id="35" dur="1" fill="hold">
                                          <p:stCondLst>
                                            <p:cond delay="0"/>
                                          </p:stCondLst>
                                        </p:cTn>
                                        <p:tgtEl>
                                          <p:spTgt spid="1682548"/>
                                        </p:tgtEl>
                                        <p:attrNameLst>
                                          <p:attrName>style.visibility</p:attrName>
                                        </p:attrNameLst>
                                      </p:cBhvr>
                                      <p:to>
                                        <p:strVal val="visible"/>
                                      </p:to>
                                    </p:set>
                                    <p:anim calcmode="lin" valueType="num">
                                      <p:cBhvr>
                                        <p:cTn id="36" dur="300" fill="hold"/>
                                        <p:tgtEl>
                                          <p:spTgt spid="1682548"/>
                                        </p:tgtEl>
                                        <p:attrNameLst>
                                          <p:attrName>ppt_x</p:attrName>
                                        </p:attrNameLst>
                                      </p:cBhvr>
                                      <p:tavLst>
                                        <p:tav tm="0">
                                          <p:val>
                                            <p:strVal val="0-#ppt_w/2"/>
                                          </p:val>
                                        </p:tav>
                                        <p:tav tm="100000">
                                          <p:val>
                                            <p:strVal val="#ppt_x"/>
                                          </p:val>
                                        </p:tav>
                                      </p:tavLst>
                                    </p:anim>
                                    <p:anim calcmode="lin" valueType="num">
                                      <p:cBhvr>
                                        <p:cTn id="37" dur="300" fill="hold"/>
                                        <p:tgtEl>
                                          <p:spTgt spid="168254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type.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iterate type="wd">
                                    <p:tmPct val="100000"/>
                                  </p:iterate>
                                  <p:childTnLst>
                                    <p:set>
                                      <p:cBhvr>
                                        <p:cTn id="41" dur="1" fill="hold">
                                          <p:stCondLst>
                                            <p:cond delay="0"/>
                                          </p:stCondLst>
                                        </p:cTn>
                                        <p:tgtEl>
                                          <p:spTgt spid="1682550"/>
                                        </p:tgtEl>
                                        <p:attrNameLst>
                                          <p:attrName>style.visibility</p:attrName>
                                        </p:attrNameLst>
                                      </p:cBhvr>
                                      <p:to>
                                        <p:strVal val="visible"/>
                                      </p:to>
                                    </p:set>
                                    <p:anim calcmode="lin" valueType="num">
                                      <p:cBhvr>
                                        <p:cTn id="42" dur="300" fill="hold"/>
                                        <p:tgtEl>
                                          <p:spTgt spid="1682550"/>
                                        </p:tgtEl>
                                        <p:attrNameLst>
                                          <p:attrName>ppt_x</p:attrName>
                                        </p:attrNameLst>
                                      </p:cBhvr>
                                      <p:tavLst>
                                        <p:tav tm="0">
                                          <p:val>
                                            <p:strVal val="0-#ppt_w/2"/>
                                          </p:val>
                                        </p:tav>
                                        <p:tav tm="100000">
                                          <p:val>
                                            <p:strVal val="#ppt_x"/>
                                          </p:val>
                                        </p:tav>
                                      </p:tavLst>
                                    </p:anim>
                                    <p:anim calcmode="lin" valueType="num">
                                      <p:cBhvr>
                                        <p:cTn id="43" dur="300" fill="hold"/>
                                        <p:tgtEl>
                                          <p:spTgt spid="168255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type.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1682553"/>
                                        </p:tgtEl>
                                        <p:attrNameLst>
                                          <p:attrName>style.visibility</p:attrName>
                                        </p:attrNameLst>
                                      </p:cBhvr>
                                      <p:to>
                                        <p:strVal val="visible"/>
                                      </p:to>
                                    </p:set>
                                    <p:anim calcmode="lin" valueType="num">
                                      <p:cBhvr>
                                        <p:cTn id="48" dur="500" fill="hold"/>
                                        <p:tgtEl>
                                          <p:spTgt spid="1682553"/>
                                        </p:tgtEl>
                                        <p:attrNameLst>
                                          <p:attrName>ppt_x</p:attrName>
                                        </p:attrNameLst>
                                      </p:cBhvr>
                                      <p:tavLst>
                                        <p:tav tm="0">
                                          <p:val>
                                            <p:strVal val="0-#ppt_w/2"/>
                                          </p:val>
                                        </p:tav>
                                        <p:tav tm="100000">
                                          <p:val>
                                            <p:strVal val="#ppt_x"/>
                                          </p:val>
                                        </p:tav>
                                      </p:tavLst>
                                    </p:anim>
                                    <p:anim calcmode="lin" valueType="num">
                                      <p:cBhvr>
                                        <p:cTn id="49" dur="500" fill="hold"/>
                                        <p:tgtEl>
                                          <p:spTgt spid="168255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chimes.wav"/>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iterate type="wd">
                                    <p:tmPct val="100000"/>
                                  </p:iterate>
                                  <p:childTnLst>
                                    <p:set>
                                      <p:cBhvr>
                                        <p:cTn id="53" dur="1" fill="hold">
                                          <p:stCondLst>
                                            <p:cond delay="0"/>
                                          </p:stCondLst>
                                        </p:cTn>
                                        <p:tgtEl>
                                          <p:spTgt spid="1682554"/>
                                        </p:tgtEl>
                                        <p:attrNameLst>
                                          <p:attrName>style.visibility</p:attrName>
                                        </p:attrNameLst>
                                      </p:cBhvr>
                                      <p:to>
                                        <p:strVal val="visible"/>
                                      </p:to>
                                    </p:set>
                                    <p:anim calcmode="lin" valueType="num">
                                      <p:cBhvr>
                                        <p:cTn id="54" dur="300" fill="hold"/>
                                        <p:tgtEl>
                                          <p:spTgt spid="1682554"/>
                                        </p:tgtEl>
                                        <p:attrNameLst>
                                          <p:attrName>ppt_x</p:attrName>
                                        </p:attrNameLst>
                                      </p:cBhvr>
                                      <p:tavLst>
                                        <p:tav tm="0">
                                          <p:val>
                                            <p:strVal val="0-#ppt_w/2"/>
                                          </p:val>
                                        </p:tav>
                                        <p:tav tm="100000">
                                          <p:val>
                                            <p:strVal val="#ppt_x"/>
                                          </p:val>
                                        </p:tav>
                                      </p:tavLst>
                                    </p:anim>
                                    <p:anim calcmode="lin" valueType="num">
                                      <p:cBhvr>
                                        <p:cTn id="55" dur="300" fill="hold"/>
                                        <p:tgtEl>
                                          <p:spTgt spid="168255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type.wav"/>
                                        </p:tgtEl>
                                      </p:cMediaNode>
                                    </p:audio>
                                  </p:sub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iterate type="wd">
                                    <p:tmPct val="100000"/>
                                  </p:iterate>
                                  <p:childTnLst>
                                    <p:set>
                                      <p:cBhvr>
                                        <p:cTn id="59" dur="1" fill="hold">
                                          <p:stCondLst>
                                            <p:cond delay="0"/>
                                          </p:stCondLst>
                                        </p:cTn>
                                        <p:tgtEl>
                                          <p:spTgt spid="1682555"/>
                                        </p:tgtEl>
                                        <p:attrNameLst>
                                          <p:attrName>style.visibility</p:attrName>
                                        </p:attrNameLst>
                                      </p:cBhvr>
                                      <p:to>
                                        <p:strVal val="visible"/>
                                      </p:to>
                                    </p:set>
                                    <p:anim calcmode="lin" valueType="num">
                                      <p:cBhvr>
                                        <p:cTn id="60" dur="300" fill="hold"/>
                                        <p:tgtEl>
                                          <p:spTgt spid="1682555"/>
                                        </p:tgtEl>
                                        <p:attrNameLst>
                                          <p:attrName>ppt_x</p:attrName>
                                        </p:attrNameLst>
                                      </p:cBhvr>
                                      <p:tavLst>
                                        <p:tav tm="0">
                                          <p:val>
                                            <p:strVal val="0-#ppt_w/2"/>
                                          </p:val>
                                        </p:tav>
                                        <p:tav tm="100000">
                                          <p:val>
                                            <p:strVal val="#ppt_x"/>
                                          </p:val>
                                        </p:tav>
                                      </p:tavLst>
                                    </p:anim>
                                    <p:anim calcmode="lin" valueType="num">
                                      <p:cBhvr>
                                        <p:cTn id="61" dur="300" fill="hold"/>
                                        <p:tgtEl>
                                          <p:spTgt spid="16825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2547" grpId="0"/>
      <p:bldP spid="1682548" grpId="0"/>
      <p:bldP spid="1682549" grpId="0"/>
      <p:bldP spid="1682550" grpId="0"/>
      <p:bldP spid="1682551" grpId="0"/>
      <p:bldP spid="1682552" grpId="0"/>
      <p:bldP spid="1682554" grpId="0"/>
      <p:bldP spid="1682555" grpId="0" bldLvl="0" animBg="1"/>
      <p:bldP spid="168255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p:cNvSpPr>
          <p:nvPr>
            <p:ph type="title"/>
          </p:nvPr>
        </p:nvSpPr>
        <p:spPr>
          <a:xfrm>
            <a:off x="2129966" y="1607256"/>
            <a:ext cx="8598817" cy="803628"/>
          </a:xfrm>
        </p:spPr>
        <p:txBody>
          <a:bodyPr vert="horz" wrap="square" lIns="96435" tIns="48217" rIns="96435" bIns="48217" anchor="b"/>
          <a:p>
            <a:pPr algn="ctr" eaLnBrk="1" hangingPunct="1"/>
            <a:r>
              <a:rPr lang="zh-CN" altLang="en-US" sz="3375" dirty="0">
                <a:solidFill>
                  <a:srgbClr val="0000CC"/>
                </a:solidFill>
                <a:ea typeface="黑体" panose="02010609060101010101" pitchFamily="49" charset="-122"/>
              </a:rPr>
              <a:t>付 款 凭 证</a:t>
            </a:r>
            <a:endParaRPr lang="zh-CN" altLang="en-US" sz="3375" dirty="0"/>
          </a:p>
        </p:txBody>
      </p:sp>
      <p:sp>
        <p:nvSpPr>
          <p:cNvPr id="52227" name="Rectangle 3"/>
          <p:cNvSpPr>
            <a:spLocks noGrp="1"/>
          </p:cNvSpPr>
          <p:nvPr>
            <p:ph idx="1"/>
          </p:nvPr>
        </p:nvSpPr>
        <p:spPr>
          <a:xfrm>
            <a:off x="2042907" y="2410883"/>
            <a:ext cx="9000631" cy="321451"/>
          </a:xfrm>
        </p:spPr>
        <p:txBody>
          <a:bodyPr vert="horz" wrap="square" lIns="96435" tIns="48217" rIns="96435" bIns="48217" anchor="t">
            <a:normAutofit fontScale="40000"/>
          </a:bodyPr>
          <a:p>
            <a:pPr eaLnBrk="1" hangingPunct="1">
              <a:lnSpc>
                <a:spcPct val="90000"/>
              </a:lnSpc>
              <a:buNone/>
            </a:pPr>
            <a:r>
              <a:rPr lang="en-US" altLang="zh-CN" sz="1900" dirty="0"/>
              <a:t> </a:t>
            </a:r>
            <a:r>
              <a:rPr lang="zh-CN" altLang="en-US" sz="2320" b="1" dirty="0">
                <a:solidFill>
                  <a:srgbClr val="0000CC"/>
                </a:solidFill>
              </a:rPr>
              <a:t>贷方科目：                            年     月     日          付字第          号</a:t>
            </a:r>
            <a:r>
              <a:rPr lang="zh-CN" altLang="en-US" sz="2955" u="sng" dirty="0">
                <a:solidFill>
                  <a:srgbClr val="0000CC"/>
                </a:solidFill>
              </a:rPr>
              <a:t>                </a:t>
            </a:r>
            <a:r>
              <a:rPr lang="zh-CN" altLang="en-US" sz="2955" dirty="0">
                <a:solidFill>
                  <a:srgbClr val="0000CC"/>
                </a:solidFill>
              </a:rPr>
              <a:t>          </a:t>
            </a:r>
            <a:endParaRPr lang="zh-CN" altLang="en-US" sz="2955" dirty="0">
              <a:solidFill>
                <a:srgbClr val="0000CC"/>
              </a:solidFill>
            </a:endParaRPr>
          </a:p>
        </p:txBody>
      </p:sp>
      <p:graphicFrame>
        <p:nvGraphicFramePr>
          <p:cNvPr id="1683460" name="Group 4"/>
          <p:cNvGraphicFramePr>
            <a:graphicFrameLocks noGrp="1"/>
          </p:cNvGraphicFramePr>
          <p:nvPr>
            <p:custDataLst>
              <p:tags r:id="rId1"/>
            </p:custDataLst>
          </p:nvPr>
        </p:nvGraphicFramePr>
        <p:xfrm>
          <a:off x="1607608" y="2973423"/>
          <a:ext cx="9161145" cy="3937635"/>
        </p:xfrm>
        <a:graphic>
          <a:graphicData uri="http://schemas.openxmlformats.org/drawingml/2006/table">
            <a:tbl>
              <a:tblPr/>
              <a:tblGrid>
                <a:gridCol w="241300"/>
                <a:gridCol w="2571115"/>
                <a:gridCol w="1125220"/>
                <a:gridCol w="1446530"/>
                <a:gridCol w="401955"/>
                <a:gridCol w="401955"/>
                <a:gridCol w="401320"/>
                <a:gridCol w="401955"/>
                <a:gridCol w="377190"/>
                <a:gridCol w="332740"/>
                <a:gridCol w="333375"/>
                <a:gridCol w="332740"/>
                <a:gridCol w="793750"/>
              </a:tblGrid>
              <a:tr h="431800">
                <a:tc rowSpan="7">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253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摘       要</a:t>
                      </a:r>
                      <a:endParaRPr kumimoji="1" lang="zh-CN" altLang="en-US" sz="253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12700" cap="flat" cmpd="sng" algn="ctr">
                      <a:solidFill>
                        <a:srgbClr val="3366FF"/>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借 方 科 目</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sm" len="sm"/>
                      <a:tailEnd type="none" w="sm" len="sm"/>
                    </a:lnB>
                    <a:lnTlToBr>
                      <a:noFill/>
                    </a:lnTlToBr>
                    <a:lnBlToTr>
                      <a:noFill/>
                    </a:lnBlToTr>
                    <a:noFill/>
                  </a:tcPr>
                </a:tc>
                <a:tc hMerge="1">
                  <a:tcPr/>
                </a:tc>
                <a:tc gridSpan="8">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金                    额</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记账          符号</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532765">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总账科目</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明细科目</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万</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千</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元</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角</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分</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vMerge="1">
                  <a:tcPr/>
                </a:tc>
              </a:tr>
              <a:tr h="72326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1270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64262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48196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562610">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合计金额</a:t>
                      </a:r>
                      <a:endParaRPr kumimoji="1" lang="zh-CN" altLang="en-US"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r>
              <a:tr h="562610">
                <a:tc vMerge="1">
                  <a:tcPr/>
                </a:tc>
                <a:tc gridSpan="1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会计主管           记账                稽核              出纳             制单</a:t>
                      </a:r>
                      <a:endParaRPr kumimoji="1" lang="zh-CN" altLang="en-US" sz="2110" b="1" i="0" u="none" strike="noStrike" cap="none" normalizeH="0" baseline="0" smtClean="0">
                        <a:ln>
                          <a:noFill/>
                        </a:ln>
                        <a:solidFill>
                          <a:srgbClr val="0000CC"/>
                        </a:solidFill>
                        <a:effectLst/>
                        <a:latin typeface="Tahoma" panose="020B0604030504040204" pitchFamily="34" charset="0"/>
                        <a:ea typeface="华文新魏" panose="02010800040101010101" pitchFamily="2" charset="-122"/>
                      </a:endParaRPr>
                    </a:p>
                  </a:txBody>
                  <a:tcPr marL="96435" marR="96435" marT="48217" marB="48217" horzOverflow="overflow">
                    <a:lnL>
                      <a:noFill/>
                    </a:lnL>
                    <a:lnR cap="flat">
                      <a:noFill/>
                    </a:lnR>
                    <a:lnT w="28575" cap="flat" cmpd="sng" algn="ctr">
                      <a:solidFill>
                        <a:srgbClr val="3366FF"/>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52314" name="Line 94"/>
          <p:cNvSpPr/>
          <p:nvPr/>
        </p:nvSpPr>
        <p:spPr>
          <a:xfrm>
            <a:off x="9483161" y="2812697"/>
            <a:ext cx="964353" cy="0"/>
          </a:xfrm>
          <a:prstGeom prst="line">
            <a:avLst/>
          </a:prstGeom>
          <a:ln w="12700" cap="sq" cmpd="sng">
            <a:solidFill>
              <a:srgbClr val="0D0D11"/>
            </a:solidFill>
            <a:prstDash val="solid"/>
            <a:headEnd type="none" w="sm" len="sm"/>
            <a:tailEnd type="none" w="sm" len="sm"/>
          </a:ln>
        </p:spPr>
      </p:sp>
      <p:sp>
        <p:nvSpPr>
          <p:cNvPr id="1683551" name="Rectangle 95"/>
          <p:cNvSpPr/>
          <p:nvPr/>
        </p:nvSpPr>
        <p:spPr>
          <a:xfrm>
            <a:off x="2682460" y="2410883"/>
            <a:ext cx="1978264"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955" b="1" dirty="0">
                <a:solidFill>
                  <a:srgbClr val="0D0D11"/>
                </a:solidFill>
                <a:latin typeface="Arial" panose="020B0604020202020204" pitchFamily="34" charset="0"/>
                <a:ea typeface="华文楷体" panose="02010600040101010101" pitchFamily="2" charset="-122"/>
              </a:rPr>
              <a:t>银行存款</a:t>
            </a:r>
            <a:endParaRPr lang="zh-CN" altLang="en-US" sz="2955" b="1" dirty="0">
              <a:solidFill>
                <a:srgbClr val="0D0D11"/>
              </a:solidFill>
              <a:latin typeface="Arial" panose="020B0604020202020204" pitchFamily="34" charset="0"/>
              <a:ea typeface="华文楷体" panose="02010600040101010101" pitchFamily="2" charset="-122"/>
            </a:endParaRPr>
          </a:p>
        </p:txBody>
      </p:sp>
      <p:sp>
        <p:nvSpPr>
          <p:cNvPr id="1683552" name="Rectangle 96"/>
          <p:cNvSpPr/>
          <p:nvPr/>
        </p:nvSpPr>
        <p:spPr>
          <a:xfrm>
            <a:off x="4259580" y="4259227"/>
            <a:ext cx="2571609" cy="482177"/>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Arial" panose="020B0604020202020204" pitchFamily="34" charset="0"/>
              </a:rPr>
              <a:t>管理费用   办公费</a:t>
            </a:r>
            <a:endParaRPr lang="zh-CN" altLang="en-US" sz="2955" dirty="0">
              <a:solidFill>
                <a:srgbClr val="0D0D11"/>
              </a:solidFill>
              <a:latin typeface="Arial" panose="020B0604020202020204" pitchFamily="34" charset="0"/>
            </a:endParaRPr>
          </a:p>
        </p:txBody>
      </p:sp>
      <p:sp>
        <p:nvSpPr>
          <p:cNvPr id="1683553" name="Rectangle 97"/>
          <p:cNvSpPr/>
          <p:nvPr/>
        </p:nvSpPr>
        <p:spPr>
          <a:xfrm>
            <a:off x="1848697" y="4178864"/>
            <a:ext cx="2410883" cy="482177"/>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2530" b="1" dirty="0">
                <a:solidFill>
                  <a:srgbClr val="0D0D11"/>
                </a:solidFill>
                <a:latin typeface="Arial" panose="020B0604020202020204" pitchFamily="34" charset="0"/>
              </a:rPr>
              <a:t>支付办公费</a:t>
            </a:r>
            <a:endParaRPr lang="zh-CN" altLang="en-US" sz="2530" b="1" dirty="0">
              <a:solidFill>
                <a:srgbClr val="0D0D11"/>
              </a:solidFill>
              <a:latin typeface="Arial" panose="020B0604020202020204" pitchFamily="34" charset="0"/>
            </a:endParaRPr>
          </a:p>
        </p:txBody>
      </p:sp>
      <p:sp>
        <p:nvSpPr>
          <p:cNvPr id="1683554" name="Rectangle 98"/>
          <p:cNvSpPr/>
          <p:nvPr/>
        </p:nvSpPr>
        <p:spPr>
          <a:xfrm>
            <a:off x="7233003" y="4339590"/>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5  0  0  0  0  0</a:t>
            </a:r>
            <a:endParaRPr lang="en-US" altLang="zh-CN" sz="2530" b="1" dirty="0">
              <a:solidFill>
                <a:srgbClr val="0D0D11"/>
              </a:solidFill>
              <a:latin typeface="Arial" panose="020B0604020202020204" pitchFamily="34" charset="0"/>
            </a:endParaRPr>
          </a:p>
        </p:txBody>
      </p:sp>
      <p:sp>
        <p:nvSpPr>
          <p:cNvPr id="1683555" name="Rectangle 99"/>
          <p:cNvSpPr/>
          <p:nvPr/>
        </p:nvSpPr>
        <p:spPr>
          <a:xfrm>
            <a:off x="4661394" y="2491246"/>
            <a:ext cx="3535962" cy="321451"/>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20</a:t>
            </a:r>
            <a:r>
              <a:rPr lang="en-US" altLang="zh-CN" sz="2530" b="1" dirty="0">
                <a:solidFill>
                  <a:srgbClr val="0D0D11"/>
                </a:solidFill>
                <a:latin typeface="Arial" panose="020B0604020202020204" pitchFamily="34" charset="0"/>
              </a:rPr>
              <a:t>xx         6    15</a:t>
            </a:r>
            <a:endParaRPr lang="en-US" altLang="zh-CN" sz="2530" b="1" dirty="0">
              <a:solidFill>
                <a:srgbClr val="0D0D11"/>
              </a:solidFill>
              <a:latin typeface="Arial" panose="020B0604020202020204" pitchFamily="34" charset="0"/>
            </a:endParaRPr>
          </a:p>
        </p:txBody>
      </p:sp>
      <p:sp>
        <p:nvSpPr>
          <p:cNvPr id="1683556" name="Rectangle 100"/>
          <p:cNvSpPr/>
          <p:nvPr/>
        </p:nvSpPr>
        <p:spPr>
          <a:xfrm>
            <a:off x="9322435" y="2410883"/>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035</a:t>
            </a:r>
            <a:endParaRPr lang="en-US" altLang="zh-CN" sz="2530" b="1" dirty="0">
              <a:solidFill>
                <a:srgbClr val="0D0D11"/>
              </a:solidFill>
              <a:latin typeface="Arial" panose="020B0604020202020204" pitchFamily="34" charset="0"/>
            </a:endParaRPr>
          </a:p>
        </p:txBody>
      </p:sp>
      <p:sp>
        <p:nvSpPr>
          <p:cNvPr id="1683557" name="Line 101"/>
          <p:cNvSpPr/>
          <p:nvPr/>
        </p:nvSpPr>
        <p:spPr>
          <a:xfrm flipH="1">
            <a:off x="7037119" y="4741404"/>
            <a:ext cx="2888037" cy="1044716"/>
          </a:xfrm>
          <a:prstGeom prst="line">
            <a:avLst/>
          </a:prstGeom>
          <a:ln w="38100" cap="sq" cmpd="sng">
            <a:solidFill>
              <a:srgbClr val="0D0D11"/>
            </a:solidFill>
            <a:prstDash val="solid"/>
            <a:headEnd type="none" w="sm" len="sm"/>
            <a:tailEnd type="none" w="sm" len="sm"/>
          </a:ln>
        </p:spPr>
      </p:sp>
      <p:sp>
        <p:nvSpPr>
          <p:cNvPr id="1683558" name="Rectangle 102"/>
          <p:cNvSpPr/>
          <p:nvPr/>
        </p:nvSpPr>
        <p:spPr>
          <a:xfrm>
            <a:off x="7393728" y="5946846"/>
            <a:ext cx="2973423"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530" b="1" dirty="0">
                <a:solidFill>
                  <a:srgbClr val="0D0D11"/>
                </a:solidFill>
                <a:latin typeface="Arial" panose="020B0604020202020204" pitchFamily="34" charset="0"/>
                <a:ea typeface="华文行楷" panose="02010800040101010101" pitchFamily="2" charset="-122"/>
              </a:rPr>
              <a:t>￥</a:t>
            </a:r>
            <a:r>
              <a:rPr lang="zh-CN" altLang="en-US" sz="100"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5  0  0  0  0  0</a:t>
            </a:r>
            <a:endParaRPr lang="en-US" altLang="zh-CN" sz="2530" b="1" dirty="0">
              <a:solidFill>
                <a:srgbClr val="0D0D11"/>
              </a:solidFill>
              <a:latin typeface="Arial" panose="020B0604020202020204" pitchFamily="34" charset="0"/>
            </a:endParaRPr>
          </a:p>
        </p:txBody>
      </p:sp>
      <p:sp>
        <p:nvSpPr>
          <p:cNvPr id="1683559" name="Rectangle 103"/>
          <p:cNvSpPr/>
          <p:nvPr/>
        </p:nvSpPr>
        <p:spPr>
          <a:xfrm>
            <a:off x="8358082" y="6429022"/>
            <a:ext cx="723265" cy="321451"/>
          </a:xfrm>
          <a:prstGeom prst="rect">
            <a:avLst/>
          </a:prstGeom>
          <a:noFill/>
          <a:ln w="9525" cap="flat" cmpd="sng">
            <a:solidFill>
              <a:srgbClr val="FF0000"/>
            </a:solidFill>
            <a:prstDash val="solid"/>
            <a:miter/>
            <a:headEnd type="none" w="med" len="med"/>
            <a:tailEnd type="none" w="med" len="med"/>
          </a:ln>
        </p:spPr>
        <p:txBody>
          <a:bodyPr anchor="ct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FF0000"/>
                </a:solidFill>
                <a:latin typeface="Arial" panose="020B0604020202020204" pitchFamily="34" charset="0"/>
              </a:rPr>
              <a:t>张静</a:t>
            </a:r>
            <a:endParaRPr lang="zh-CN" altLang="en-US" sz="100" b="1" dirty="0">
              <a:solidFill>
                <a:srgbClr val="FF0000"/>
              </a:solidFill>
              <a:latin typeface="Arial" panose="020B0604020202020204" pitchFamily="34" charset="0"/>
            </a:endParaRPr>
          </a:p>
        </p:txBody>
      </p:sp>
      <p:sp>
        <p:nvSpPr>
          <p:cNvPr id="52324" name="Line 104"/>
          <p:cNvSpPr/>
          <p:nvPr/>
        </p:nvSpPr>
        <p:spPr>
          <a:xfrm>
            <a:off x="9242072" y="2893060"/>
            <a:ext cx="964353" cy="0"/>
          </a:xfrm>
          <a:prstGeom prst="line">
            <a:avLst/>
          </a:prstGeom>
          <a:ln w="12700" cap="sq" cmpd="sng">
            <a:solidFill>
              <a:schemeClr val="bg1"/>
            </a:solidFill>
            <a:prstDash val="solid"/>
            <a:headEnd type="none" w="sm" len="sm"/>
            <a:tailEnd type="none" w="sm" len="sm"/>
          </a:ln>
        </p:spPr>
      </p:sp>
      <p:sp>
        <p:nvSpPr>
          <p:cNvPr id="1683561" name="Text Box 105"/>
          <p:cNvSpPr txBox="1"/>
          <p:nvPr/>
        </p:nvSpPr>
        <p:spPr>
          <a:xfrm>
            <a:off x="1236345" y="481965"/>
            <a:ext cx="10191115" cy="848360"/>
          </a:xfrm>
          <a:prstGeom prst="rect">
            <a:avLst/>
          </a:prstGeom>
          <a:noFill/>
          <a:ln w="28575">
            <a:noFill/>
          </a:ln>
        </p:spPr>
        <p:txBody>
          <a:bodyPr>
            <a:noAutofit/>
          </a:bodyPr>
          <a:p>
            <a:pPr fontAlgn="ctr"/>
            <a:r>
              <a:rPr lang="en-US" altLang="zh-CN" sz="2955" b="1" dirty="0">
                <a:solidFill>
                  <a:srgbClr val="0033CC"/>
                </a:solidFill>
                <a:latin typeface="Arial Narrow" panose="020B0606020202030204" pitchFamily="34" charset="0"/>
              </a:rPr>
              <a:t>    </a:t>
            </a:r>
            <a:r>
              <a:rPr lang="en-US" altLang="zh-CN" sz="3375" b="1" dirty="0">
                <a:solidFill>
                  <a:srgbClr val="0033CC"/>
                </a:solidFill>
                <a:latin typeface="Arial Narrow" panose="020B0606020202030204" pitchFamily="34" charset="0"/>
              </a:rPr>
              <a:t>  </a:t>
            </a:r>
            <a:r>
              <a:rPr lang="en-US" altLang="zh-CN" sz="3375" b="1" dirty="0">
                <a:solidFill>
                  <a:srgbClr val="990000"/>
                </a:solidFill>
                <a:latin typeface="宋体" panose="02010600030101010101" pitchFamily="2" charset="-122"/>
              </a:rPr>
              <a:t>【</a:t>
            </a:r>
            <a:r>
              <a:rPr lang="zh-CN" altLang="en-US" sz="3375" b="1" dirty="0">
                <a:solidFill>
                  <a:srgbClr val="990000"/>
                </a:solidFill>
                <a:latin typeface="宋体" panose="02010600030101010101" pitchFamily="2" charset="-122"/>
              </a:rPr>
              <a:t>例</a:t>
            </a:r>
            <a:r>
              <a:rPr lang="en-US" altLang="zh-CN" sz="3375" b="1" dirty="0">
                <a:solidFill>
                  <a:srgbClr val="990000"/>
                </a:solidFill>
                <a:latin typeface="Arial Narrow" panose="020B0606020202030204" pitchFamily="34" charset="0"/>
              </a:rPr>
              <a:t>6-</a:t>
            </a:r>
            <a:r>
              <a:rPr lang="zh-CN" altLang="en-US" sz="3375" b="1" dirty="0">
                <a:solidFill>
                  <a:srgbClr val="990000"/>
                </a:solidFill>
                <a:latin typeface="宋体" panose="02010600030101010101" pitchFamily="2" charset="-122"/>
              </a:rPr>
              <a:t>２</a:t>
            </a:r>
            <a:r>
              <a:rPr lang="en-US" altLang="zh-CN" sz="3375" b="1" dirty="0">
                <a:solidFill>
                  <a:srgbClr val="990000"/>
                </a:solidFill>
                <a:latin typeface="宋体" panose="02010600030101010101" pitchFamily="2" charset="-122"/>
              </a:rPr>
              <a:t>】</a:t>
            </a:r>
            <a:r>
              <a:rPr lang="en-US" altLang="zh-CN" sz="3375" b="1" dirty="0">
                <a:solidFill>
                  <a:srgbClr val="990000"/>
                </a:solidFill>
                <a:latin typeface="Arial Narrow" panose="020B0606020202030204" pitchFamily="34" charset="0"/>
              </a:rPr>
              <a:t>20</a:t>
            </a:r>
            <a:r>
              <a:rPr lang="en-US" altLang="zh-CN" sz="3375" b="1" dirty="0">
                <a:solidFill>
                  <a:srgbClr val="990000"/>
                </a:solidFill>
                <a:latin typeface="宋体" panose="02010600030101010101" pitchFamily="2" charset="-122"/>
              </a:rPr>
              <a:t>××</a:t>
            </a:r>
            <a:r>
              <a:rPr lang="zh-CN" altLang="en-US" sz="3375" b="1" dirty="0">
                <a:solidFill>
                  <a:srgbClr val="990000"/>
                </a:solidFill>
                <a:latin typeface="宋体" panose="02010600030101010101" pitchFamily="2" charset="-122"/>
              </a:rPr>
              <a:t>年</a:t>
            </a:r>
            <a:r>
              <a:rPr lang="en-US" altLang="zh-CN" sz="3375" b="1" dirty="0">
                <a:solidFill>
                  <a:srgbClr val="990000"/>
                </a:solidFill>
                <a:latin typeface="Arial Narrow" panose="020B0606020202030204" pitchFamily="34" charset="0"/>
              </a:rPr>
              <a:t>6</a:t>
            </a:r>
            <a:r>
              <a:rPr lang="zh-CN" altLang="en-US" sz="3375" b="1" dirty="0">
                <a:solidFill>
                  <a:srgbClr val="990000"/>
                </a:solidFill>
                <a:latin typeface="宋体" panose="02010600030101010101" pitchFamily="2" charset="-122"/>
              </a:rPr>
              <a:t>月</a:t>
            </a:r>
            <a:r>
              <a:rPr lang="en-US" altLang="zh-CN" sz="3375" b="1" dirty="0">
                <a:solidFill>
                  <a:srgbClr val="990000"/>
                </a:solidFill>
                <a:latin typeface="Arial Narrow" panose="020B0606020202030204" pitchFamily="34" charset="0"/>
              </a:rPr>
              <a:t>15</a:t>
            </a:r>
            <a:r>
              <a:rPr lang="zh-CN" altLang="en-US" sz="3375" b="1" dirty="0">
                <a:solidFill>
                  <a:srgbClr val="990000"/>
                </a:solidFill>
                <a:latin typeface="宋体" panose="02010600030101010101" pitchFamily="2" charset="-122"/>
              </a:rPr>
              <a:t>日以银行存款</a:t>
            </a:r>
            <a:r>
              <a:rPr lang="en-US" altLang="zh-CN" sz="3375" b="1" dirty="0">
                <a:solidFill>
                  <a:srgbClr val="990000"/>
                </a:solidFill>
                <a:latin typeface="Arial Narrow" panose="020B0606020202030204" pitchFamily="34" charset="0"/>
              </a:rPr>
              <a:t>5000</a:t>
            </a:r>
            <a:r>
              <a:rPr lang="zh-CN" altLang="en-US" sz="3375" b="1" dirty="0">
                <a:solidFill>
                  <a:srgbClr val="990000"/>
                </a:solidFill>
                <a:latin typeface="宋体" panose="02010600030101010101" pitchFamily="2" charset="-122"/>
              </a:rPr>
              <a:t>元支付行政部门的办公费。</a:t>
            </a:r>
            <a:r>
              <a:rPr lang="zh-CN" altLang="en-US" sz="3375" b="1" dirty="0">
                <a:solidFill>
                  <a:srgbClr val="000099"/>
                </a:solidFill>
                <a:latin typeface="Arial Narrow" panose="020B0606020202030204" pitchFamily="34" charset="0"/>
              </a:rPr>
              <a:t> </a:t>
            </a:r>
            <a:endParaRPr lang="zh-CN" altLang="en-US" sz="3375" b="1" dirty="0">
              <a:solidFill>
                <a:srgbClr val="000099"/>
              </a:solidFill>
              <a:latin typeface="Arial Narrow" panose="020B0606020202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iterate type="lt">
                                    <p:tmPct val="100000"/>
                                  </p:iterate>
                                  <p:childTnLst>
                                    <p:set>
                                      <p:cBhvr>
                                        <p:cTn id="6" dur="1" fill="hold">
                                          <p:stCondLst>
                                            <p:cond delay="0"/>
                                          </p:stCondLst>
                                        </p:cTn>
                                        <p:tgtEl>
                                          <p:spTgt spid="1683561"/>
                                        </p:tgtEl>
                                        <p:attrNameLst>
                                          <p:attrName>style.visibility</p:attrName>
                                        </p:attrNameLst>
                                      </p:cBhvr>
                                      <p:to>
                                        <p:strVal val="visible"/>
                                      </p:to>
                                    </p:set>
                                    <p:anim calcmode="lin" valueType="num">
                                      <p:cBhvr>
                                        <p:cTn id="7" dur="75" fill="hold"/>
                                        <p:tgtEl>
                                          <p:spTgt spid="1683561"/>
                                        </p:tgtEl>
                                        <p:attrNameLst>
                                          <p:attrName>ppt_x</p:attrName>
                                        </p:attrNameLst>
                                      </p:cBhvr>
                                      <p:tavLst>
                                        <p:tav tm="0">
                                          <p:val>
                                            <p:strVal val="0-#ppt_w/2"/>
                                          </p:val>
                                        </p:tav>
                                        <p:tav tm="100000">
                                          <p:val>
                                            <p:strVal val="#ppt_x"/>
                                          </p:val>
                                        </p:tav>
                                      </p:tavLst>
                                    </p:anim>
                                    <p:anim calcmode="lin" valueType="num">
                                      <p:cBhvr>
                                        <p:cTn id="8" dur="75" fill="hold"/>
                                        <p:tgtEl>
                                          <p:spTgt spid="16835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wd">
                                    <p:tmPct val="100000"/>
                                  </p:iterate>
                                  <p:childTnLst>
                                    <p:set>
                                      <p:cBhvr>
                                        <p:cTn id="12" dur="1" fill="hold">
                                          <p:stCondLst>
                                            <p:cond delay="0"/>
                                          </p:stCondLst>
                                        </p:cTn>
                                        <p:tgtEl>
                                          <p:spTgt spid="1683551"/>
                                        </p:tgtEl>
                                        <p:attrNameLst>
                                          <p:attrName>style.visibility</p:attrName>
                                        </p:attrNameLst>
                                      </p:cBhvr>
                                      <p:to>
                                        <p:strVal val="visible"/>
                                      </p:to>
                                    </p:set>
                                    <p:anim calcmode="lin" valueType="num">
                                      <p:cBhvr>
                                        <p:cTn id="13" dur="300" fill="hold"/>
                                        <p:tgtEl>
                                          <p:spTgt spid="1683551"/>
                                        </p:tgtEl>
                                        <p:attrNameLst>
                                          <p:attrName>ppt_x</p:attrName>
                                        </p:attrNameLst>
                                      </p:cBhvr>
                                      <p:tavLst>
                                        <p:tav tm="0">
                                          <p:val>
                                            <p:strVal val="0-#ppt_w/2"/>
                                          </p:val>
                                        </p:tav>
                                        <p:tav tm="100000">
                                          <p:val>
                                            <p:strVal val="#ppt_x"/>
                                          </p:val>
                                        </p:tav>
                                      </p:tavLst>
                                    </p:anim>
                                    <p:anim calcmode="lin" valueType="num">
                                      <p:cBhvr>
                                        <p:cTn id="14" dur="300" fill="hold"/>
                                        <p:tgtEl>
                                          <p:spTgt spid="168355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par>
                          <p:cTn id="15" fill="hold">
                            <p:stCondLst>
                              <p:cond delay="1200"/>
                            </p:stCondLst>
                            <p:childTnLst>
                              <p:par>
                                <p:cTn id="16" presetID="2" presetClass="entr" presetSubtype="8" fill="hold" grpId="0" nodeType="afterEffect">
                                  <p:stCondLst>
                                    <p:cond delay="4000"/>
                                  </p:stCondLst>
                                  <p:iterate type="wd">
                                    <p:tmPct val="100000"/>
                                  </p:iterate>
                                  <p:childTnLst>
                                    <p:set>
                                      <p:cBhvr>
                                        <p:cTn id="17" dur="1" fill="hold">
                                          <p:stCondLst>
                                            <p:cond delay="0"/>
                                          </p:stCondLst>
                                        </p:cTn>
                                        <p:tgtEl>
                                          <p:spTgt spid="1683555"/>
                                        </p:tgtEl>
                                        <p:attrNameLst>
                                          <p:attrName>style.visibility</p:attrName>
                                        </p:attrNameLst>
                                      </p:cBhvr>
                                      <p:to>
                                        <p:strVal val="visible"/>
                                      </p:to>
                                    </p:set>
                                    <p:anim calcmode="lin" valueType="num">
                                      <p:cBhvr>
                                        <p:cTn id="18" dur="300" fill="hold"/>
                                        <p:tgtEl>
                                          <p:spTgt spid="1683555"/>
                                        </p:tgtEl>
                                        <p:attrNameLst>
                                          <p:attrName>ppt_x</p:attrName>
                                        </p:attrNameLst>
                                      </p:cBhvr>
                                      <p:tavLst>
                                        <p:tav tm="0">
                                          <p:val>
                                            <p:strVal val="0-#ppt_w/2"/>
                                          </p:val>
                                        </p:tav>
                                        <p:tav tm="100000">
                                          <p:val>
                                            <p:strVal val="#ppt_x"/>
                                          </p:val>
                                        </p:tav>
                                      </p:tavLst>
                                    </p:anim>
                                    <p:anim calcmode="lin" valueType="num">
                                      <p:cBhvr>
                                        <p:cTn id="19" dur="300" fill="hold"/>
                                        <p:tgtEl>
                                          <p:spTgt spid="16835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par>
                          <p:cTn id="20" fill="hold">
                            <p:stCondLst>
                              <p:cond delay="12099"/>
                            </p:stCondLst>
                            <p:childTnLst>
                              <p:par>
                                <p:cTn id="21" presetID="2" presetClass="entr" presetSubtype="8" fill="hold" grpId="0" nodeType="afterEffect">
                                  <p:stCondLst>
                                    <p:cond delay="4000"/>
                                  </p:stCondLst>
                                  <p:iterate type="wd">
                                    <p:tmPct val="100000"/>
                                  </p:iterate>
                                  <p:childTnLst>
                                    <p:set>
                                      <p:cBhvr>
                                        <p:cTn id="22" dur="1" fill="hold">
                                          <p:stCondLst>
                                            <p:cond delay="0"/>
                                          </p:stCondLst>
                                        </p:cTn>
                                        <p:tgtEl>
                                          <p:spTgt spid="1683556"/>
                                        </p:tgtEl>
                                        <p:attrNameLst>
                                          <p:attrName>style.visibility</p:attrName>
                                        </p:attrNameLst>
                                      </p:cBhvr>
                                      <p:to>
                                        <p:strVal val="visible"/>
                                      </p:to>
                                    </p:set>
                                    <p:anim calcmode="lin" valueType="num">
                                      <p:cBhvr>
                                        <p:cTn id="23" dur="300" fill="hold"/>
                                        <p:tgtEl>
                                          <p:spTgt spid="1683556"/>
                                        </p:tgtEl>
                                        <p:attrNameLst>
                                          <p:attrName>ppt_x</p:attrName>
                                        </p:attrNameLst>
                                      </p:cBhvr>
                                      <p:tavLst>
                                        <p:tav tm="0">
                                          <p:val>
                                            <p:strVal val="0-#ppt_w/2"/>
                                          </p:val>
                                        </p:tav>
                                        <p:tav tm="100000">
                                          <p:val>
                                            <p:strVal val="#ppt_x"/>
                                          </p:val>
                                        </p:tav>
                                      </p:tavLst>
                                    </p:anim>
                                    <p:anim calcmode="lin" valueType="num">
                                      <p:cBhvr>
                                        <p:cTn id="24" dur="300" fill="hold"/>
                                        <p:tgtEl>
                                          <p:spTgt spid="16835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type.wav"/>
                                        </p:tgtEl>
                                      </p:cMediaNode>
                                    </p:audio>
                                  </p:subTnLst>
                                </p:cTn>
                              </p:par>
                            </p:childTnLst>
                          </p:cTn>
                        </p:par>
                        <p:par>
                          <p:cTn id="25" fill="hold">
                            <p:stCondLst>
                              <p:cond delay="18200"/>
                            </p:stCondLst>
                            <p:childTnLst>
                              <p:par>
                                <p:cTn id="26" presetID="2" presetClass="entr" presetSubtype="8" fill="hold" grpId="0" nodeType="afterEffect">
                                  <p:stCondLst>
                                    <p:cond delay="4000"/>
                                  </p:stCondLst>
                                  <p:iterate type="wd">
                                    <p:tmPct val="100000"/>
                                  </p:iterate>
                                  <p:childTnLst>
                                    <p:set>
                                      <p:cBhvr>
                                        <p:cTn id="27" dur="1" fill="hold">
                                          <p:stCondLst>
                                            <p:cond delay="0"/>
                                          </p:stCondLst>
                                        </p:cTn>
                                        <p:tgtEl>
                                          <p:spTgt spid="1683553"/>
                                        </p:tgtEl>
                                        <p:attrNameLst>
                                          <p:attrName>style.visibility</p:attrName>
                                        </p:attrNameLst>
                                      </p:cBhvr>
                                      <p:to>
                                        <p:strVal val="visible"/>
                                      </p:to>
                                    </p:set>
                                    <p:anim calcmode="lin" valueType="num">
                                      <p:cBhvr>
                                        <p:cTn id="28" dur="300" fill="hold"/>
                                        <p:tgtEl>
                                          <p:spTgt spid="1683553"/>
                                        </p:tgtEl>
                                        <p:attrNameLst>
                                          <p:attrName>ppt_x</p:attrName>
                                        </p:attrNameLst>
                                      </p:cBhvr>
                                      <p:tavLst>
                                        <p:tav tm="0">
                                          <p:val>
                                            <p:strVal val="0-#ppt_w/2"/>
                                          </p:val>
                                        </p:tav>
                                        <p:tav tm="100000">
                                          <p:val>
                                            <p:strVal val="#ppt_x"/>
                                          </p:val>
                                        </p:tav>
                                      </p:tavLst>
                                    </p:anim>
                                    <p:anim calcmode="lin" valueType="num">
                                      <p:cBhvr>
                                        <p:cTn id="29" dur="300" fill="hold"/>
                                        <p:tgtEl>
                                          <p:spTgt spid="168355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type.wav"/>
                                        </p:tgtEl>
                                      </p:cMediaNode>
                                    </p:audio>
                                  </p:subTnLst>
                                </p:cTn>
                              </p:par>
                            </p:childTnLst>
                          </p:cTn>
                        </p:par>
                        <p:par>
                          <p:cTn id="30" fill="hold">
                            <p:stCondLst>
                              <p:cond delay="24000"/>
                            </p:stCondLst>
                            <p:childTnLst>
                              <p:par>
                                <p:cTn id="31" presetID="2" presetClass="entr" presetSubtype="8" fill="hold" grpId="0" nodeType="afterEffect">
                                  <p:stCondLst>
                                    <p:cond delay="4000"/>
                                  </p:stCondLst>
                                  <p:iterate type="wd">
                                    <p:tmPct val="100000"/>
                                  </p:iterate>
                                  <p:childTnLst>
                                    <p:set>
                                      <p:cBhvr>
                                        <p:cTn id="32" dur="1" fill="hold">
                                          <p:stCondLst>
                                            <p:cond delay="0"/>
                                          </p:stCondLst>
                                        </p:cTn>
                                        <p:tgtEl>
                                          <p:spTgt spid="1683552"/>
                                        </p:tgtEl>
                                        <p:attrNameLst>
                                          <p:attrName>style.visibility</p:attrName>
                                        </p:attrNameLst>
                                      </p:cBhvr>
                                      <p:to>
                                        <p:strVal val="visible"/>
                                      </p:to>
                                    </p:set>
                                    <p:anim calcmode="lin" valueType="num">
                                      <p:cBhvr>
                                        <p:cTn id="33" dur="300" fill="hold"/>
                                        <p:tgtEl>
                                          <p:spTgt spid="1683552"/>
                                        </p:tgtEl>
                                        <p:attrNameLst>
                                          <p:attrName>ppt_x</p:attrName>
                                        </p:attrNameLst>
                                      </p:cBhvr>
                                      <p:tavLst>
                                        <p:tav tm="0">
                                          <p:val>
                                            <p:strVal val="0-#ppt_w/2"/>
                                          </p:val>
                                        </p:tav>
                                        <p:tav tm="100000">
                                          <p:val>
                                            <p:strVal val="#ppt_x"/>
                                          </p:val>
                                        </p:tav>
                                      </p:tavLst>
                                    </p:anim>
                                    <p:anim calcmode="lin" valueType="num">
                                      <p:cBhvr>
                                        <p:cTn id="34" dur="300" fill="hold"/>
                                        <p:tgtEl>
                                          <p:spTgt spid="16835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type.wav"/>
                                        </p:tgtEl>
                                      </p:cMediaNode>
                                    </p:audio>
                                  </p:subTnLst>
                                </p:cTn>
                              </p:par>
                            </p:childTnLst>
                          </p:cTn>
                        </p:par>
                        <p:par>
                          <p:cTn id="35" fill="hold">
                            <p:stCondLst>
                              <p:cond delay="31300"/>
                            </p:stCondLst>
                            <p:childTnLst>
                              <p:par>
                                <p:cTn id="36" presetID="2" presetClass="entr" presetSubtype="8" fill="hold" grpId="0" nodeType="afterEffect">
                                  <p:stCondLst>
                                    <p:cond delay="4000"/>
                                  </p:stCondLst>
                                  <p:iterate type="wd">
                                    <p:tmPct val="100000"/>
                                  </p:iterate>
                                  <p:childTnLst>
                                    <p:set>
                                      <p:cBhvr>
                                        <p:cTn id="37" dur="1" fill="hold">
                                          <p:stCondLst>
                                            <p:cond delay="0"/>
                                          </p:stCondLst>
                                        </p:cTn>
                                        <p:tgtEl>
                                          <p:spTgt spid="1683554"/>
                                        </p:tgtEl>
                                        <p:attrNameLst>
                                          <p:attrName>style.visibility</p:attrName>
                                        </p:attrNameLst>
                                      </p:cBhvr>
                                      <p:to>
                                        <p:strVal val="visible"/>
                                      </p:to>
                                    </p:set>
                                    <p:anim calcmode="lin" valueType="num">
                                      <p:cBhvr>
                                        <p:cTn id="38" dur="300" fill="hold"/>
                                        <p:tgtEl>
                                          <p:spTgt spid="1683554"/>
                                        </p:tgtEl>
                                        <p:attrNameLst>
                                          <p:attrName>ppt_x</p:attrName>
                                        </p:attrNameLst>
                                      </p:cBhvr>
                                      <p:tavLst>
                                        <p:tav tm="0">
                                          <p:val>
                                            <p:strVal val="0-#ppt_w/2"/>
                                          </p:val>
                                        </p:tav>
                                        <p:tav tm="100000">
                                          <p:val>
                                            <p:strVal val="#ppt_x"/>
                                          </p:val>
                                        </p:tav>
                                      </p:tavLst>
                                    </p:anim>
                                    <p:anim calcmode="lin" valueType="num">
                                      <p:cBhvr>
                                        <p:cTn id="39" dur="300" fill="hold"/>
                                        <p:tgtEl>
                                          <p:spTgt spid="168355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2" name="type.wav"/>
                                        </p:tgtEl>
                                      </p:cMediaNode>
                                    </p:audio>
                                  </p:subTnLst>
                                </p:cTn>
                              </p:par>
                            </p:childTnLst>
                          </p:cTn>
                        </p:par>
                        <p:par>
                          <p:cTn id="40" fill="hold">
                            <p:stCondLst>
                              <p:cond delay="42200"/>
                            </p:stCondLst>
                            <p:childTnLst>
                              <p:par>
                                <p:cTn id="41" presetID="2" presetClass="entr" presetSubtype="8" fill="hold" nodeType="afterEffect">
                                  <p:stCondLst>
                                    <p:cond delay="4000"/>
                                  </p:stCondLst>
                                  <p:childTnLst>
                                    <p:set>
                                      <p:cBhvr>
                                        <p:cTn id="42" dur="1" fill="hold">
                                          <p:stCondLst>
                                            <p:cond delay="0"/>
                                          </p:stCondLst>
                                        </p:cTn>
                                        <p:tgtEl>
                                          <p:spTgt spid="1683557"/>
                                        </p:tgtEl>
                                        <p:attrNameLst>
                                          <p:attrName>style.visibility</p:attrName>
                                        </p:attrNameLst>
                                      </p:cBhvr>
                                      <p:to>
                                        <p:strVal val="visible"/>
                                      </p:to>
                                    </p:set>
                                    <p:anim calcmode="lin" valueType="num">
                                      <p:cBhvr>
                                        <p:cTn id="43" dur="500" fill="hold"/>
                                        <p:tgtEl>
                                          <p:spTgt spid="1683557"/>
                                        </p:tgtEl>
                                        <p:attrNameLst>
                                          <p:attrName>ppt_x</p:attrName>
                                        </p:attrNameLst>
                                      </p:cBhvr>
                                      <p:tavLst>
                                        <p:tav tm="0">
                                          <p:val>
                                            <p:strVal val="0-#ppt_w/2"/>
                                          </p:val>
                                        </p:tav>
                                        <p:tav tm="100000">
                                          <p:val>
                                            <p:strVal val="#ppt_x"/>
                                          </p:val>
                                        </p:tav>
                                      </p:tavLst>
                                    </p:anim>
                                    <p:anim calcmode="lin" valueType="num">
                                      <p:cBhvr>
                                        <p:cTn id="44" dur="500" fill="hold"/>
                                        <p:tgtEl>
                                          <p:spTgt spid="16835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par>
                          <p:cTn id="45" fill="hold">
                            <p:stCondLst>
                              <p:cond delay="46700"/>
                            </p:stCondLst>
                            <p:childTnLst>
                              <p:par>
                                <p:cTn id="46" presetID="2" presetClass="entr" presetSubtype="8" fill="hold" grpId="0" nodeType="afterEffect">
                                  <p:stCondLst>
                                    <p:cond delay="4000"/>
                                  </p:stCondLst>
                                  <p:iterate type="wd">
                                    <p:tmPct val="100000"/>
                                  </p:iterate>
                                  <p:childTnLst>
                                    <p:set>
                                      <p:cBhvr>
                                        <p:cTn id="47" dur="1" fill="hold">
                                          <p:stCondLst>
                                            <p:cond delay="0"/>
                                          </p:stCondLst>
                                        </p:cTn>
                                        <p:tgtEl>
                                          <p:spTgt spid="1683558"/>
                                        </p:tgtEl>
                                        <p:attrNameLst>
                                          <p:attrName>style.visibility</p:attrName>
                                        </p:attrNameLst>
                                      </p:cBhvr>
                                      <p:to>
                                        <p:strVal val="visible"/>
                                      </p:to>
                                    </p:set>
                                    <p:anim calcmode="lin" valueType="num">
                                      <p:cBhvr>
                                        <p:cTn id="48" dur="300" fill="hold"/>
                                        <p:tgtEl>
                                          <p:spTgt spid="1683558"/>
                                        </p:tgtEl>
                                        <p:attrNameLst>
                                          <p:attrName>ppt_x</p:attrName>
                                        </p:attrNameLst>
                                      </p:cBhvr>
                                      <p:tavLst>
                                        <p:tav tm="0">
                                          <p:val>
                                            <p:strVal val="0-#ppt_w/2"/>
                                          </p:val>
                                        </p:tav>
                                        <p:tav tm="100000">
                                          <p:val>
                                            <p:strVal val="#ppt_x"/>
                                          </p:val>
                                        </p:tav>
                                      </p:tavLst>
                                    </p:anim>
                                    <p:anim calcmode="lin" valueType="num">
                                      <p:cBhvr>
                                        <p:cTn id="49" dur="300" fill="hold"/>
                                        <p:tgtEl>
                                          <p:spTgt spid="16835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2" name="type.wav"/>
                                        </p:tgtEl>
                                      </p:cMediaNode>
                                    </p:audio>
                                  </p:subTnLst>
                                </p:cTn>
                              </p:par>
                            </p:childTnLst>
                          </p:cTn>
                        </p:par>
                        <p:par>
                          <p:cTn id="50" fill="hold">
                            <p:stCondLst>
                              <p:cond delay="56400"/>
                            </p:stCondLst>
                            <p:childTnLst>
                              <p:par>
                                <p:cTn id="51" presetID="2" presetClass="entr" presetSubtype="8" fill="hold" grpId="0" nodeType="afterEffect">
                                  <p:stCondLst>
                                    <p:cond delay="4000"/>
                                  </p:stCondLst>
                                  <p:iterate type="wd">
                                    <p:tmPct val="100000"/>
                                  </p:iterate>
                                  <p:childTnLst>
                                    <p:set>
                                      <p:cBhvr>
                                        <p:cTn id="52" dur="1" fill="hold">
                                          <p:stCondLst>
                                            <p:cond delay="0"/>
                                          </p:stCondLst>
                                        </p:cTn>
                                        <p:tgtEl>
                                          <p:spTgt spid="1683559"/>
                                        </p:tgtEl>
                                        <p:attrNameLst>
                                          <p:attrName>style.visibility</p:attrName>
                                        </p:attrNameLst>
                                      </p:cBhvr>
                                      <p:to>
                                        <p:strVal val="visible"/>
                                      </p:to>
                                    </p:set>
                                    <p:anim calcmode="lin" valueType="num">
                                      <p:cBhvr>
                                        <p:cTn id="53" dur="300" fill="hold"/>
                                        <p:tgtEl>
                                          <p:spTgt spid="1683559"/>
                                        </p:tgtEl>
                                        <p:attrNameLst>
                                          <p:attrName>ppt_x</p:attrName>
                                        </p:attrNameLst>
                                      </p:cBhvr>
                                      <p:tavLst>
                                        <p:tav tm="0">
                                          <p:val>
                                            <p:strVal val="0-#ppt_w/2"/>
                                          </p:val>
                                        </p:tav>
                                        <p:tav tm="100000">
                                          <p:val>
                                            <p:strVal val="#ppt_x"/>
                                          </p:val>
                                        </p:tav>
                                      </p:tavLst>
                                    </p:anim>
                                    <p:anim calcmode="lin" valueType="num">
                                      <p:cBhvr>
                                        <p:cTn id="54" dur="300" fill="hold"/>
                                        <p:tgtEl>
                                          <p:spTgt spid="16835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3551" grpId="0"/>
      <p:bldP spid="1683552" grpId="0"/>
      <p:bldP spid="1683553" grpId="0"/>
      <p:bldP spid="1683554" grpId="0"/>
      <p:bldP spid="1683555" grpId="0"/>
      <p:bldP spid="1683556" grpId="0"/>
      <p:bldP spid="1683558" grpId="0"/>
      <p:bldP spid="1683559" grpId="0" bldLvl="0" animBg="1"/>
      <p:bldP spid="168356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p:nvPr>
        </p:nvSpPr>
        <p:spPr>
          <a:xfrm>
            <a:off x="1607608" y="1446530"/>
            <a:ext cx="9370635" cy="803628"/>
          </a:xfrm>
        </p:spPr>
        <p:txBody>
          <a:bodyPr vert="horz" wrap="square" lIns="96435" tIns="48217" rIns="96435" bIns="48217" anchor="b"/>
          <a:p>
            <a:pPr algn="ctr" eaLnBrk="1" hangingPunct="1">
              <a:lnSpc>
                <a:spcPct val="125000"/>
              </a:lnSpc>
            </a:pPr>
            <a:r>
              <a:rPr lang="zh-CN" altLang="en-US" sz="2955" dirty="0">
                <a:solidFill>
                  <a:srgbClr val="0D0D11"/>
                </a:solidFill>
                <a:ea typeface="黑体" panose="02010609060101010101" pitchFamily="49" charset="-122"/>
              </a:rPr>
              <a:t>转 账 凭 证</a:t>
            </a:r>
            <a:endParaRPr lang="zh-CN" altLang="en-US" dirty="0">
              <a:solidFill>
                <a:srgbClr val="0D0D11"/>
              </a:solidFill>
            </a:endParaRPr>
          </a:p>
        </p:txBody>
      </p:sp>
      <p:sp>
        <p:nvSpPr>
          <p:cNvPr id="53251" name="Rectangle 3"/>
          <p:cNvSpPr>
            <a:spLocks noGrp="1"/>
          </p:cNvSpPr>
          <p:nvPr>
            <p:ph idx="1"/>
          </p:nvPr>
        </p:nvSpPr>
        <p:spPr>
          <a:xfrm>
            <a:off x="1607608" y="2089432"/>
            <a:ext cx="9241719" cy="321451"/>
          </a:xfrm>
        </p:spPr>
        <p:txBody>
          <a:bodyPr vert="horz" wrap="square" lIns="96435" tIns="48217" rIns="96435" bIns="48217" anchor="t">
            <a:normAutofit fontScale="40000"/>
          </a:bodyPr>
          <a:p>
            <a:pPr eaLnBrk="1" hangingPunct="1">
              <a:lnSpc>
                <a:spcPct val="90000"/>
              </a:lnSpc>
              <a:buNone/>
            </a:pPr>
            <a:r>
              <a:rPr lang="en-US" altLang="zh-CN" sz="1900" dirty="0">
                <a:solidFill>
                  <a:srgbClr val="0D0D11"/>
                </a:solidFill>
              </a:rPr>
              <a:t> </a:t>
            </a:r>
            <a:r>
              <a:rPr lang="en-US" altLang="zh-CN" sz="2320" b="1" dirty="0">
                <a:solidFill>
                  <a:srgbClr val="0D0D11"/>
                </a:solidFill>
              </a:rPr>
              <a:t>                                       </a:t>
            </a:r>
            <a:r>
              <a:rPr lang="zh-CN" altLang="en-US" sz="2110" b="1" dirty="0">
                <a:solidFill>
                  <a:srgbClr val="0D0D11"/>
                </a:solidFill>
              </a:rPr>
              <a:t>年     月     日                           转字第         号</a:t>
            </a:r>
            <a:r>
              <a:rPr lang="zh-CN" altLang="en-US" sz="2955" u="sng" dirty="0">
                <a:solidFill>
                  <a:srgbClr val="0D0D11"/>
                </a:solidFill>
              </a:rPr>
              <a:t>                </a:t>
            </a:r>
            <a:r>
              <a:rPr lang="zh-CN" altLang="en-US" sz="2955" dirty="0">
                <a:solidFill>
                  <a:srgbClr val="0D0D11"/>
                </a:solidFill>
              </a:rPr>
              <a:t>          </a:t>
            </a:r>
            <a:endParaRPr lang="zh-CN" altLang="en-US" sz="2955" dirty="0">
              <a:solidFill>
                <a:srgbClr val="0D0D11"/>
              </a:solidFill>
            </a:endParaRPr>
          </a:p>
        </p:txBody>
      </p:sp>
      <p:graphicFrame>
        <p:nvGraphicFramePr>
          <p:cNvPr id="1684484" name="Group 4"/>
          <p:cNvGraphicFramePr>
            <a:graphicFrameLocks noGrp="1"/>
          </p:cNvGraphicFramePr>
          <p:nvPr>
            <p:custDataLst>
              <p:tags r:id="rId1"/>
            </p:custDataLst>
          </p:nvPr>
        </p:nvGraphicFramePr>
        <p:xfrm>
          <a:off x="1607608" y="2613465"/>
          <a:ext cx="9509125" cy="4461510"/>
        </p:xfrm>
        <a:graphic>
          <a:graphicData uri="http://schemas.openxmlformats.org/drawingml/2006/table">
            <a:tbl>
              <a:tblPr/>
              <a:tblGrid>
                <a:gridCol w="219710"/>
                <a:gridCol w="1655445"/>
                <a:gridCol w="1285875"/>
                <a:gridCol w="1445895"/>
                <a:gridCol w="321945"/>
                <a:gridCol w="240665"/>
                <a:gridCol w="241300"/>
                <a:gridCol w="241300"/>
                <a:gridCol w="240665"/>
                <a:gridCol w="241300"/>
                <a:gridCol w="241300"/>
                <a:gridCol w="240665"/>
                <a:gridCol w="241300"/>
                <a:gridCol w="241300"/>
                <a:gridCol w="240665"/>
                <a:gridCol w="241300"/>
                <a:gridCol w="240665"/>
                <a:gridCol w="241300"/>
                <a:gridCol w="241300"/>
                <a:gridCol w="240665"/>
                <a:gridCol w="321945"/>
                <a:gridCol w="642620"/>
              </a:tblGrid>
              <a:tr h="429260">
                <a:tc rowSpan="8">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horzOverflow="overflow">
                    <a:lnL cap="flat">
                      <a:noFill/>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摘      要</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 计 科 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gridSpan="9">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借方金额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c gridSpan="8">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贷方金额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记账符号</a:t>
                      </a:r>
                      <a:endPar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r>
              <a:tr h="759460">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总账科目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明细科目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vMerge="1">
                  <a:tcPr/>
                </a:tc>
              </a:tr>
              <a:tr h="53149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rPr>
                        <a:t>提现备用</a:t>
                      </a: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gradFill>
                            <a:gsLst>
                              <a:gs pos="0">
                                <a:srgbClr val="012D86"/>
                              </a:gs>
                              <a:gs pos="100000">
                                <a:srgbClr val="0E2557"/>
                              </a:gs>
                            </a:gsLst>
                            <a:lin scaled="0"/>
                          </a:gradFill>
                          <a:effectLst/>
                          <a:latin typeface="Tahoma" panose="020B0604030504040204" pitchFamily="34" charset="0"/>
                          <a:ea typeface="华文行楷" panose="02010800040101010101" pitchFamily="2" charset="-122"/>
                        </a:rPr>
                        <a:t>库存现金</a:t>
                      </a:r>
                      <a:endParaRPr kumimoji="1" lang="zh-CN" altLang="zh-CN" sz="1900" b="0" i="0" u="none" strike="noStrike" cap="none" normalizeH="0" baseline="0" smtClean="0">
                        <a:ln>
                          <a:noFill/>
                        </a:ln>
                        <a:gradFill>
                          <a:gsLst>
                            <a:gs pos="0">
                              <a:srgbClr val="012D86"/>
                            </a:gs>
                            <a:gs pos="100000">
                              <a:srgbClr val="0E2557"/>
                            </a:gs>
                          </a:gsLst>
                          <a:lin scaled="0"/>
                        </a:gra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63817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gradFill>
                            <a:gsLst>
                              <a:gs pos="0">
                                <a:srgbClr val="012D86"/>
                              </a:gs>
                              <a:gs pos="100000">
                                <a:srgbClr val="0E2557"/>
                              </a:gs>
                            </a:gsLst>
                            <a:lin scaled="0"/>
                          </a:gradFill>
                          <a:effectLst/>
                          <a:latin typeface="Tahoma" panose="020B0604030504040204" pitchFamily="34" charset="0"/>
                          <a:ea typeface="宋体" panose="02010600030101010101" pitchFamily="2" charset="-122"/>
                        </a:rPr>
                        <a:t>银行存款</a:t>
                      </a:r>
                      <a:endParaRPr kumimoji="1" lang="zh-CN" altLang="zh-CN" sz="1900" b="0" i="0" u="none" strike="noStrike" cap="none" normalizeH="0" baseline="0" smtClean="0">
                        <a:ln>
                          <a:noFill/>
                        </a:ln>
                        <a:gradFill>
                          <a:gsLst>
                            <a:gs pos="0">
                              <a:srgbClr val="012D86"/>
                            </a:gs>
                            <a:gs pos="100000">
                              <a:srgbClr val="0E2557"/>
                            </a:gs>
                          </a:gsLst>
                          <a:lin scaled="0"/>
                        </a:gra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3530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45021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11175">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合    计   金   额</a:t>
                      </a:r>
                      <a:endPar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2320" b="1" dirty="0">
                          <a:solidFill>
                            <a:schemeClr val="tx2"/>
                          </a:solidFill>
                          <a:latin typeface="Arial" panose="020B0604020202020204" pitchFamily="34" charset="0"/>
                          <a:ea typeface="华文行楷" panose="02010800040101010101" pitchFamily="2" charset="-122"/>
                          <a:sym typeface="+mn-ea"/>
                        </a:rPr>
                        <a:t>￥</a:t>
                      </a: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r>
              <a:tr h="606425">
                <a:tc vMerge="1">
                  <a:tcPr/>
                </a:tc>
                <a:tc gridSpan="21">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会计主管             记账                稽核              出纳              制单</a:t>
                      </a:r>
                      <a:endParaRPr kumimoji="1" lang="zh-CN" altLang="en-US" sz="2110" b="1" i="0" u="none" strike="noStrike" cap="none" normalizeH="0" baseline="0" smtClean="0">
                        <a:ln>
                          <a:noFill/>
                        </a:ln>
                        <a:solidFill>
                          <a:srgbClr val="333333"/>
                        </a:solidFill>
                        <a:effectLst/>
                        <a:latin typeface="Tahoma" panose="020B0604030504040204" pitchFamily="34" charset="0"/>
                        <a:ea typeface="华文新魏" panose="02010800040101010101" pitchFamily="2" charset="-122"/>
                      </a:endParaRPr>
                    </a:p>
                  </a:txBody>
                  <a:tcPr marL="96432" marR="96432" marT="48242" marB="48242" horzOverflow="overflow">
                    <a:lnL>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53418" name="Line 175"/>
          <p:cNvSpPr/>
          <p:nvPr/>
        </p:nvSpPr>
        <p:spPr>
          <a:xfrm>
            <a:off x="9643886" y="2491246"/>
            <a:ext cx="883991" cy="0"/>
          </a:xfrm>
          <a:prstGeom prst="line">
            <a:avLst/>
          </a:prstGeom>
          <a:ln w="12700" cap="sq" cmpd="sng">
            <a:solidFill>
              <a:schemeClr val="tx1"/>
            </a:solidFill>
            <a:prstDash val="solid"/>
            <a:headEnd type="none" w="sm" len="sm"/>
            <a:tailEnd type="none" w="sm" len="sm"/>
          </a:ln>
        </p:spPr>
      </p:sp>
      <p:sp>
        <p:nvSpPr>
          <p:cNvPr id="1684657" name="Rectangle 177"/>
          <p:cNvSpPr/>
          <p:nvPr/>
        </p:nvSpPr>
        <p:spPr>
          <a:xfrm>
            <a:off x="1848697" y="3857413"/>
            <a:ext cx="1878480" cy="1607256"/>
          </a:xfrm>
          <a:prstGeom prst="rect">
            <a:avLst/>
          </a:prstGeom>
          <a:noFill/>
          <a:ln w="9525">
            <a:noFill/>
          </a:ln>
        </p:spPr>
        <p:txBody>
          <a:bodyPr/>
          <a:p>
            <a:pPr marL="342900" indent="-342900">
              <a:lnSpc>
                <a:spcPct val="120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endParaRPr lang="zh-CN" altLang="en-US" sz="2955" b="1" dirty="0">
              <a:solidFill>
                <a:schemeClr val="tx2"/>
              </a:solidFill>
              <a:latin typeface="楷体_GB2312" pitchFamily="49" charset="-122"/>
              <a:ea typeface="楷体_GB2312" pitchFamily="49" charset="-122"/>
            </a:endParaRPr>
          </a:p>
          <a:p>
            <a:pPr marL="342900" indent="-342900">
              <a:lnSpc>
                <a:spcPct val="120000"/>
              </a:lnSpc>
              <a:spcBef>
                <a:spcPct val="20000"/>
              </a:spcBef>
              <a:buClr>
                <a:schemeClr val="accent1"/>
              </a:buClr>
              <a:buSzPct val="80000"/>
              <a:buFont typeface="Wingdings" panose="05000000000000000000" pitchFamily="2" charset="2"/>
            </a:pPr>
            <a:endParaRPr lang="zh-CN" altLang="en-US" sz="2955" b="1" dirty="0">
              <a:solidFill>
                <a:schemeClr val="tx2"/>
              </a:solidFill>
              <a:latin typeface="楷体_GB2312" pitchFamily="49" charset="-122"/>
              <a:ea typeface="楷体_GB2312" pitchFamily="49" charset="-122"/>
            </a:endParaRPr>
          </a:p>
        </p:txBody>
      </p:sp>
      <p:sp>
        <p:nvSpPr>
          <p:cNvPr id="1684658" name="Rectangle 178"/>
          <p:cNvSpPr/>
          <p:nvPr/>
        </p:nvSpPr>
        <p:spPr>
          <a:xfrm>
            <a:off x="6590101" y="3857413"/>
            <a:ext cx="225015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a:t>
            </a:r>
            <a:r>
              <a:rPr lang="en-US" altLang="zh-CN" sz="100" b="1" dirty="0">
                <a:solidFill>
                  <a:schemeClr val="tx2"/>
                </a:solidFill>
                <a:latin typeface="Arial" panose="020B0604020202020204" pitchFamily="34" charset="0"/>
              </a:rPr>
              <a:t>8 0 0 0 0 0 0 0</a:t>
            </a:r>
            <a:endParaRPr lang="en-US" altLang="zh-CN" sz="100" b="1" dirty="0">
              <a:solidFill>
                <a:schemeClr val="tx2"/>
              </a:solidFill>
              <a:latin typeface="Arial" panose="020B0604020202020204" pitchFamily="34" charset="0"/>
            </a:endParaRPr>
          </a:p>
        </p:txBody>
      </p:sp>
      <p:sp>
        <p:nvSpPr>
          <p:cNvPr id="1684659" name="Rectangle 179"/>
          <p:cNvSpPr/>
          <p:nvPr/>
        </p:nvSpPr>
        <p:spPr>
          <a:xfrm>
            <a:off x="1677035" y="1997075"/>
            <a:ext cx="3134360" cy="494030"/>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a:t>
            </a:r>
            <a:r>
              <a:rPr lang="en-US" altLang="zh-CN" sz="2530" b="1" dirty="0">
                <a:solidFill>
                  <a:schemeClr val="tx2"/>
                </a:solidFill>
                <a:latin typeface="华文楷体" panose="02010600040101010101" pitchFamily="2" charset="-122"/>
                <a:ea typeface="华文楷体" panose="02010600040101010101" pitchFamily="2" charset="-122"/>
              </a:rPr>
              <a:t>2016</a:t>
            </a:r>
            <a:r>
              <a:rPr lang="en-US" altLang="zh-CN" sz="2530" b="1" dirty="0">
                <a:solidFill>
                  <a:schemeClr val="tx2"/>
                </a:solidFill>
                <a:latin typeface="Arial" panose="020B0604020202020204" pitchFamily="34" charset="0"/>
                <a:ea typeface="华文行楷" panose="02010800040101010101" pitchFamily="2" charset="-122"/>
              </a:rPr>
              <a:t>       </a:t>
            </a:r>
            <a:r>
              <a:rPr lang="en-US" altLang="zh-CN" sz="2530" b="1" dirty="0">
                <a:solidFill>
                  <a:schemeClr val="tx2"/>
                </a:solidFill>
                <a:latin typeface="华文楷体" panose="02010600040101010101" pitchFamily="2" charset="-122"/>
                <a:ea typeface="华文楷体" panose="02010600040101010101" pitchFamily="2" charset="-122"/>
              </a:rPr>
              <a:t>6    20</a:t>
            </a:r>
            <a:endParaRPr lang="en-US" altLang="zh-CN" sz="2530" b="1" dirty="0">
              <a:solidFill>
                <a:schemeClr val="tx2"/>
              </a:solidFill>
              <a:latin typeface="华文楷体" panose="02010600040101010101" pitchFamily="2" charset="-122"/>
              <a:ea typeface="华文楷体" panose="02010600040101010101" pitchFamily="2" charset="-122"/>
            </a:endParaRPr>
          </a:p>
        </p:txBody>
      </p:sp>
      <p:sp>
        <p:nvSpPr>
          <p:cNvPr id="1684660" name="Rectangle 180"/>
          <p:cNvSpPr/>
          <p:nvPr/>
        </p:nvSpPr>
        <p:spPr>
          <a:xfrm>
            <a:off x="9483161" y="2089432"/>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1</a:t>
            </a:r>
            <a:endParaRPr lang="en-US" altLang="zh-CN" sz="2530" b="1" dirty="0">
              <a:solidFill>
                <a:schemeClr val="tx2"/>
              </a:solidFill>
              <a:latin typeface="Arial" panose="020B0604020202020204" pitchFamily="34" charset="0"/>
            </a:endParaRPr>
          </a:p>
        </p:txBody>
      </p:sp>
      <p:sp>
        <p:nvSpPr>
          <p:cNvPr id="1684661" name="Line 181"/>
          <p:cNvSpPr/>
          <p:nvPr/>
        </p:nvSpPr>
        <p:spPr>
          <a:xfrm flipH="1">
            <a:off x="8373674" y="4984044"/>
            <a:ext cx="2089432" cy="1044716"/>
          </a:xfrm>
          <a:prstGeom prst="line">
            <a:avLst/>
          </a:prstGeom>
          <a:ln w="57150" cap="sq" cmpd="sng">
            <a:solidFill>
              <a:srgbClr val="0D0D11"/>
            </a:solidFill>
            <a:prstDash val="solid"/>
            <a:headEnd type="none" w="sm" len="sm"/>
            <a:tailEnd type="none" w="sm" len="sm"/>
          </a:ln>
        </p:spPr>
      </p:sp>
      <p:sp>
        <p:nvSpPr>
          <p:cNvPr id="1684662" name="Rectangle 182"/>
          <p:cNvSpPr/>
          <p:nvPr/>
        </p:nvSpPr>
        <p:spPr>
          <a:xfrm>
            <a:off x="9884974" y="6509385"/>
            <a:ext cx="964353" cy="321451"/>
          </a:xfrm>
          <a:prstGeom prst="rect">
            <a:avLst/>
          </a:prstGeom>
          <a:noFill/>
          <a:ln w="9525" cap="flat" cmpd="sng">
            <a:solidFill>
              <a:srgbClr val="FF0000"/>
            </a:solidFill>
            <a:prstDash val="solid"/>
            <a:miter/>
            <a:headEnd type="none" w="med" len="med"/>
            <a:tailEnd type="none" w="med" len="med"/>
          </a:ln>
        </p:spPr>
        <p:txBody>
          <a:bodyPr anchor="ct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FF0000"/>
                </a:solidFill>
                <a:latin typeface="Arial" panose="020B0604020202020204" pitchFamily="34" charset="0"/>
              </a:rPr>
              <a:t>翟  文</a:t>
            </a:r>
            <a:endParaRPr lang="zh-CN" altLang="en-US" sz="100" b="1" dirty="0">
              <a:solidFill>
                <a:srgbClr val="FF0000"/>
              </a:solidFill>
              <a:latin typeface="Arial" panose="020B0604020202020204" pitchFamily="34" charset="0"/>
            </a:endParaRPr>
          </a:p>
        </p:txBody>
      </p:sp>
      <p:sp>
        <p:nvSpPr>
          <p:cNvPr id="53430" name="Line 187"/>
          <p:cNvSpPr/>
          <p:nvPr/>
        </p:nvSpPr>
        <p:spPr>
          <a:xfrm>
            <a:off x="9643886" y="2651972"/>
            <a:ext cx="964353" cy="0"/>
          </a:xfrm>
          <a:prstGeom prst="line">
            <a:avLst/>
          </a:prstGeom>
          <a:ln w="12700" cap="sq" cmpd="sng">
            <a:solidFill>
              <a:schemeClr val="bg1"/>
            </a:solidFill>
            <a:prstDash val="solid"/>
            <a:headEnd type="none" w="sm" len="sm"/>
            <a:tailEnd type="none" w="sm" len="sm"/>
          </a:ln>
        </p:spPr>
      </p:sp>
      <p:sp>
        <p:nvSpPr>
          <p:cNvPr id="1684668" name="Text Box 188"/>
          <p:cNvSpPr txBox="1"/>
          <p:nvPr/>
        </p:nvSpPr>
        <p:spPr>
          <a:xfrm>
            <a:off x="2250440" y="495300"/>
            <a:ext cx="9533890" cy="781685"/>
          </a:xfrm>
          <a:prstGeom prst="rect">
            <a:avLst/>
          </a:prstGeom>
          <a:noFill/>
          <a:ln w="28575">
            <a:noFill/>
          </a:ln>
        </p:spPr>
        <p:txBody>
          <a:bodyPr>
            <a:noAutofit/>
          </a:bodyPr>
          <a:p>
            <a:pPr fontAlgn="ctr"/>
            <a:r>
              <a:rPr lang="en-US" altLang="zh-CN" sz="2955" b="1" dirty="0">
                <a:solidFill>
                  <a:srgbClr val="0033CC"/>
                </a:solidFill>
                <a:latin typeface="Arial Narrow" panose="020B0606020202030204" pitchFamily="34" charset="0"/>
              </a:rPr>
              <a:t>      </a:t>
            </a:r>
            <a:r>
              <a:rPr lang="en-US" altLang="zh-CN" sz="3375" b="1" dirty="0">
                <a:solidFill>
                  <a:srgbClr val="000099"/>
                </a:solidFill>
                <a:latin typeface="宋体" panose="02010600030101010101" pitchFamily="2" charset="-122"/>
              </a:rPr>
              <a:t>【</a:t>
            </a:r>
            <a:r>
              <a:rPr lang="zh-CN" altLang="en-US" sz="3375" b="1" dirty="0">
                <a:solidFill>
                  <a:srgbClr val="000099"/>
                </a:solidFill>
                <a:latin typeface="宋体" panose="02010600030101010101" pitchFamily="2" charset="-122"/>
              </a:rPr>
              <a:t>例</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３</a:t>
            </a:r>
            <a:r>
              <a:rPr lang="en-US" altLang="zh-CN" sz="3375" b="1" dirty="0">
                <a:solidFill>
                  <a:srgbClr val="000099"/>
                </a:solidFill>
                <a:latin typeface="宋体" panose="02010600030101010101" pitchFamily="2" charset="-122"/>
              </a:rPr>
              <a:t>】</a:t>
            </a:r>
            <a:r>
              <a:rPr lang="en-US" altLang="zh-CN" sz="3375" b="1" dirty="0">
                <a:solidFill>
                  <a:srgbClr val="000099"/>
                </a:solidFill>
                <a:latin typeface="Arial Narrow" panose="020B0606020202030204" pitchFamily="34" charset="0"/>
              </a:rPr>
              <a:t>20</a:t>
            </a:r>
            <a:r>
              <a:rPr lang="en-US" altLang="zh-CN" sz="3375" b="1" dirty="0">
                <a:solidFill>
                  <a:srgbClr val="000099"/>
                </a:solidFill>
                <a:latin typeface="宋体" panose="02010600030101010101" pitchFamily="2" charset="-122"/>
              </a:rPr>
              <a:t>××</a:t>
            </a:r>
            <a:r>
              <a:rPr lang="zh-CN" altLang="en-US" sz="3375" b="1" dirty="0">
                <a:solidFill>
                  <a:srgbClr val="000099"/>
                </a:solidFill>
                <a:latin typeface="宋体" panose="02010600030101010101" pitchFamily="2" charset="-122"/>
              </a:rPr>
              <a:t>年</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月</a:t>
            </a:r>
            <a:r>
              <a:rPr lang="en-US" altLang="zh-CN" sz="3375" b="1" dirty="0">
                <a:solidFill>
                  <a:srgbClr val="000099"/>
                </a:solidFill>
                <a:latin typeface="Arial Narrow" panose="020B0606020202030204" pitchFamily="34" charset="0"/>
              </a:rPr>
              <a:t>20</a:t>
            </a:r>
            <a:r>
              <a:rPr lang="zh-CN" altLang="en-US" sz="3375" b="1" dirty="0">
                <a:solidFill>
                  <a:srgbClr val="000099"/>
                </a:solidFill>
                <a:latin typeface="宋体" panose="02010600030101010101" pitchFamily="2" charset="-122"/>
              </a:rPr>
              <a:t>日，国家投资厂房一幢，价值</a:t>
            </a:r>
            <a:r>
              <a:rPr lang="en-US" altLang="zh-CN" sz="3375" b="1" dirty="0">
                <a:solidFill>
                  <a:srgbClr val="000099"/>
                </a:solidFill>
                <a:latin typeface="Arial Narrow" panose="020B0606020202030204" pitchFamily="34" charset="0"/>
              </a:rPr>
              <a:t>80000</a:t>
            </a:r>
            <a:r>
              <a:rPr lang="zh-CN" altLang="en-US" sz="3375" b="1" dirty="0">
                <a:solidFill>
                  <a:srgbClr val="000099"/>
                </a:solidFill>
                <a:latin typeface="宋体" panose="02010600030101010101" pitchFamily="2" charset="-122"/>
              </a:rPr>
              <a:t>元，已交企业使用。</a:t>
            </a:r>
            <a:r>
              <a:rPr lang="zh-CN" altLang="en-US" sz="3375" b="1" dirty="0">
                <a:solidFill>
                  <a:srgbClr val="000099"/>
                </a:solidFill>
                <a:latin typeface="Arial Narrow" panose="020B0606020202030204" pitchFamily="34" charset="0"/>
              </a:rPr>
              <a:t> </a:t>
            </a:r>
            <a:endParaRPr lang="zh-CN" altLang="en-US" sz="3375" b="1" dirty="0">
              <a:solidFill>
                <a:srgbClr val="000099"/>
              </a:solidFill>
              <a:latin typeface="Arial Narrow" panose="020B0606020202030204" pitchFamily="34" charset="0"/>
            </a:endParaRPr>
          </a:p>
        </p:txBody>
      </p:sp>
      <p:sp>
        <p:nvSpPr>
          <p:cNvPr id="19" name="Line 181"/>
          <p:cNvSpPr/>
          <p:nvPr/>
        </p:nvSpPr>
        <p:spPr>
          <a:xfrm flipH="1">
            <a:off x="6241803" y="4407994"/>
            <a:ext cx="2196583" cy="1518522"/>
          </a:xfrm>
          <a:prstGeom prst="line">
            <a:avLst/>
          </a:prstGeom>
          <a:ln w="57150" cap="sq" cmpd="sng">
            <a:solidFill>
              <a:srgbClr val="0D0D11"/>
            </a:solidFill>
            <a:prstDash val="solid"/>
            <a:headEnd type="none" w="sm" len="sm"/>
            <a:tailEnd type="none" w="sm" len="sm"/>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1684668"/>
                                        </p:tgtEl>
                                        <p:attrNameLst>
                                          <p:attrName>style.visibility</p:attrName>
                                        </p:attrNameLst>
                                      </p:cBhvr>
                                      <p:to>
                                        <p:strVal val="visible"/>
                                      </p:to>
                                    </p:set>
                                    <p:anim calcmode="lin" valueType="num">
                                      <p:cBhvr>
                                        <p:cTn id="7" dur="75" fill="hold"/>
                                        <p:tgtEl>
                                          <p:spTgt spid="1684668"/>
                                        </p:tgtEl>
                                        <p:attrNameLst>
                                          <p:attrName>ppt_x</p:attrName>
                                        </p:attrNameLst>
                                      </p:cBhvr>
                                      <p:tavLst>
                                        <p:tav tm="0">
                                          <p:val>
                                            <p:strVal val="0-#ppt_w/2"/>
                                          </p:val>
                                        </p:tav>
                                        <p:tav tm="100000">
                                          <p:val>
                                            <p:strVal val="#ppt_x"/>
                                          </p:val>
                                        </p:tav>
                                      </p:tavLst>
                                    </p:anim>
                                    <p:anim calcmode="lin" valueType="num">
                                      <p:cBhvr>
                                        <p:cTn id="8" dur="75" fill="hold"/>
                                        <p:tgtEl>
                                          <p:spTgt spid="168466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9" fill="hold">
                            <p:stCondLst>
                              <p:cond delay="3675"/>
                            </p:stCondLst>
                            <p:childTnLst>
                              <p:par>
                                <p:cTn id="10" presetID="2" presetClass="entr" presetSubtype="8" fill="hold" grpId="0" nodeType="afterEffect">
                                  <p:stCondLst>
                                    <p:cond delay="4000"/>
                                  </p:stCondLst>
                                  <p:iterate type="wd">
                                    <p:tmPct val="100000"/>
                                  </p:iterate>
                                  <p:childTnLst>
                                    <p:set>
                                      <p:cBhvr>
                                        <p:cTn id="11" dur="1" fill="hold">
                                          <p:stCondLst>
                                            <p:cond delay="0"/>
                                          </p:stCondLst>
                                        </p:cTn>
                                        <p:tgtEl>
                                          <p:spTgt spid="1684659"/>
                                        </p:tgtEl>
                                        <p:attrNameLst>
                                          <p:attrName>style.visibility</p:attrName>
                                        </p:attrNameLst>
                                      </p:cBhvr>
                                      <p:to>
                                        <p:strVal val="visible"/>
                                      </p:to>
                                    </p:set>
                                    <p:anim calcmode="lin" valueType="num">
                                      <p:cBhvr>
                                        <p:cTn id="12" dur="300" fill="hold"/>
                                        <p:tgtEl>
                                          <p:spTgt spid="1684659"/>
                                        </p:tgtEl>
                                        <p:attrNameLst>
                                          <p:attrName>ppt_x</p:attrName>
                                        </p:attrNameLst>
                                      </p:cBhvr>
                                      <p:tavLst>
                                        <p:tav tm="0">
                                          <p:val>
                                            <p:strVal val="0-#ppt_w/2"/>
                                          </p:val>
                                        </p:tav>
                                        <p:tav tm="100000">
                                          <p:val>
                                            <p:strVal val="#ppt_x"/>
                                          </p:val>
                                        </p:tav>
                                      </p:tavLst>
                                    </p:anim>
                                    <p:anim calcmode="lin" valueType="num">
                                      <p:cBhvr>
                                        <p:cTn id="13" dur="300" fill="hold"/>
                                        <p:tgtEl>
                                          <p:spTgt spid="16846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type="wd">
                                    <p:tmPct val="100000"/>
                                  </p:iterate>
                                  <p:childTnLst>
                                    <p:set>
                                      <p:cBhvr>
                                        <p:cTn id="17" dur="1" fill="hold">
                                          <p:stCondLst>
                                            <p:cond delay="0"/>
                                          </p:stCondLst>
                                        </p:cTn>
                                        <p:tgtEl>
                                          <p:spTgt spid="1684660"/>
                                        </p:tgtEl>
                                        <p:attrNameLst>
                                          <p:attrName>style.visibility</p:attrName>
                                        </p:attrNameLst>
                                      </p:cBhvr>
                                      <p:to>
                                        <p:strVal val="visible"/>
                                      </p:to>
                                    </p:set>
                                    <p:anim calcmode="lin" valueType="num">
                                      <p:cBhvr>
                                        <p:cTn id="18" dur="300" fill="hold"/>
                                        <p:tgtEl>
                                          <p:spTgt spid="1684660"/>
                                        </p:tgtEl>
                                        <p:attrNameLst>
                                          <p:attrName>ppt_x</p:attrName>
                                        </p:attrNameLst>
                                      </p:cBhvr>
                                      <p:tavLst>
                                        <p:tav tm="0">
                                          <p:val>
                                            <p:strVal val="0-#ppt_w/2"/>
                                          </p:val>
                                        </p:tav>
                                        <p:tav tm="100000">
                                          <p:val>
                                            <p:strVal val="#ppt_x"/>
                                          </p:val>
                                        </p:tav>
                                      </p:tavLst>
                                    </p:anim>
                                    <p:anim calcmode="lin" valueType="num">
                                      <p:cBhvr>
                                        <p:cTn id="19" dur="300" fill="hold"/>
                                        <p:tgtEl>
                                          <p:spTgt spid="16846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1684657"/>
                                        </p:tgtEl>
                                        <p:attrNameLst>
                                          <p:attrName>style.visibility</p:attrName>
                                        </p:attrNameLst>
                                      </p:cBhvr>
                                      <p:to>
                                        <p:strVal val="visible"/>
                                      </p:to>
                                    </p:set>
                                    <p:anim calcmode="lin" valueType="num">
                                      <p:cBhvr>
                                        <p:cTn id="24" dur="300" fill="hold"/>
                                        <p:tgtEl>
                                          <p:spTgt spid="1684657"/>
                                        </p:tgtEl>
                                        <p:attrNameLst>
                                          <p:attrName>ppt_x</p:attrName>
                                        </p:attrNameLst>
                                      </p:cBhvr>
                                      <p:tavLst>
                                        <p:tav tm="0">
                                          <p:val>
                                            <p:strVal val="0-#ppt_w/2"/>
                                          </p:val>
                                        </p:tav>
                                        <p:tav tm="100000">
                                          <p:val>
                                            <p:strVal val="#ppt_x"/>
                                          </p:val>
                                        </p:tav>
                                      </p:tavLst>
                                    </p:anim>
                                    <p:anim calcmode="lin" valueType="num">
                                      <p:cBhvr>
                                        <p:cTn id="25" dur="300" fill="hold"/>
                                        <p:tgtEl>
                                          <p:spTgt spid="16846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1684658"/>
                                        </p:tgtEl>
                                        <p:attrNameLst>
                                          <p:attrName>style.visibility</p:attrName>
                                        </p:attrNameLst>
                                      </p:cBhvr>
                                      <p:to>
                                        <p:strVal val="visible"/>
                                      </p:to>
                                    </p:set>
                                    <p:anim calcmode="lin" valueType="num">
                                      <p:cBhvr>
                                        <p:cTn id="30" dur="300" fill="hold"/>
                                        <p:tgtEl>
                                          <p:spTgt spid="1684658"/>
                                        </p:tgtEl>
                                        <p:attrNameLst>
                                          <p:attrName>ppt_x</p:attrName>
                                        </p:attrNameLst>
                                      </p:cBhvr>
                                      <p:tavLst>
                                        <p:tav tm="0">
                                          <p:val>
                                            <p:strVal val="0-#ppt_w/2"/>
                                          </p:val>
                                        </p:tav>
                                        <p:tav tm="100000">
                                          <p:val>
                                            <p:strVal val="#ppt_x"/>
                                          </p:val>
                                        </p:tav>
                                      </p:tavLst>
                                    </p:anim>
                                    <p:anim calcmode="lin" valueType="num">
                                      <p:cBhvr>
                                        <p:cTn id="31" dur="300" fill="hold"/>
                                        <p:tgtEl>
                                          <p:spTgt spid="16846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684661"/>
                                        </p:tgtEl>
                                        <p:attrNameLst>
                                          <p:attrName>style.visibility</p:attrName>
                                        </p:attrNameLst>
                                      </p:cBhvr>
                                      <p:to>
                                        <p:strVal val="visible"/>
                                      </p:to>
                                    </p:set>
                                    <p:anim calcmode="lin" valueType="num">
                                      <p:cBhvr>
                                        <p:cTn id="36" dur="500" fill="hold"/>
                                        <p:tgtEl>
                                          <p:spTgt spid="1684661"/>
                                        </p:tgtEl>
                                        <p:attrNameLst>
                                          <p:attrName>ppt_x</p:attrName>
                                        </p:attrNameLst>
                                      </p:cBhvr>
                                      <p:tavLst>
                                        <p:tav tm="0">
                                          <p:val>
                                            <p:strVal val="0-#ppt_w/2"/>
                                          </p:val>
                                        </p:tav>
                                        <p:tav tm="100000">
                                          <p:val>
                                            <p:strVal val="#ppt_x"/>
                                          </p:val>
                                        </p:tav>
                                      </p:tavLst>
                                    </p:anim>
                                    <p:anim calcmode="lin" valueType="num">
                                      <p:cBhvr>
                                        <p:cTn id="37" dur="500" fill="hold"/>
                                        <p:tgtEl>
                                          <p:spTgt spid="168466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3" name="chimes.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iterate type="wd">
                                    <p:tmPct val="100000"/>
                                  </p:iterate>
                                  <p:childTnLst>
                                    <p:set>
                                      <p:cBhvr>
                                        <p:cTn id="41" dur="1" fill="hold">
                                          <p:stCondLst>
                                            <p:cond delay="0"/>
                                          </p:stCondLst>
                                        </p:cTn>
                                        <p:tgtEl>
                                          <p:spTgt spid="1684662"/>
                                        </p:tgtEl>
                                        <p:attrNameLst>
                                          <p:attrName>style.visibility</p:attrName>
                                        </p:attrNameLst>
                                      </p:cBhvr>
                                      <p:to>
                                        <p:strVal val="visible"/>
                                      </p:to>
                                    </p:set>
                                    <p:anim calcmode="lin" valueType="num">
                                      <p:cBhvr>
                                        <p:cTn id="42" dur="300" fill="hold"/>
                                        <p:tgtEl>
                                          <p:spTgt spid="1684662"/>
                                        </p:tgtEl>
                                        <p:attrNameLst>
                                          <p:attrName>ppt_x</p:attrName>
                                        </p:attrNameLst>
                                      </p:cBhvr>
                                      <p:tavLst>
                                        <p:tav tm="0">
                                          <p:val>
                                            <p:strVal val="0-#ppt_w/2"/>
                                          </p:val>
                                        </p:tav>
                                        <p:tav tm="100000">
                                          <p:val>
                                            <p:strVal val="#ppt_x"/>
                                          </p:val>
                                        </p:tav>
                                      </p:tavLst>
                                    </p:anim>
                                    <p:anim calcmode="lin" valueType="num">
                                      <p:cBhvr>
                                        <p:cTn id="43" dur="300" fill="hold"/>
                                        <p:tgtEl>
                                          <p:spTgt spid="168466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type.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ppt_x</p:attrName>
                                        </p:attrNameLst>
                                      </p:cBhvr>
                                      <p:tavLst>
                                        <p:tav tm="0">
                                          <p:val>
                                            <p:strVal val="0-#ppt_w/2"/>
                                          </p:val>
                                        </p:tav>
                                        <p:tav tm="100000">
                                          <p:val>
                                            <p:strVal val="#ppt_x"/>
                                          </p:val>
                                        </p:tav>
                                      </p:tavLst>
                                    </p:anim>
                                    <p:anim calcmode="lin" valueType="num">
                                      <p:cBhvr>
                                        <p:cTn id="49"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4657" grpId="0"/>
      <p:bldP spid="1684658" grpId="0"/>
      <p:bldP spid="1684659" grpId="0"/>
      <p:bldP spid="1684660" grpId="0"/>
      <p:bldP spid="1684662" grpId="0" bldLvl="0" animBg="1"/>
      <p:bldP spid="168466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1905" name="图片 -2147482616" descr="20191112104205813008"/>
          <p:cNvPicPr>
            <a:picLocks noChangeAspect="1"/>
          </p:cNvPicPr>
          <p:nvPr>
            <p:custDataLst>
              <p:tags r:id="rId1"/>
            </p:custDataLst>
          </p:nvPr>
        </p:nvPicPr>
        <p:blipFill>
          <a:blip r:embed="rId2"/>
          <a:stretch>
            <a:fillRect/>
          </a:stretch>
        </p:blipFill>
        <p:spPr>
          <a:xfrm>
            <a:off x="1172210" y="0"/>
            <a:ext cx="9947910" cy="716153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type="title"/>
          </p:nvPr>
        </p:nvSpPr>
        <p:spPr>
          <a:xfrm>
            <a:off x="2652324" y="964353"/>
            <a:ext cx="8218769" cy="1205442"/>
          </a:xfrm>
        </p:spPr>
        <p:txBody>
          <a:bodyPr vert="horz" wrap="square" lIns="96435" tIns="48217" rIns="96435" bIns="48217" anchor="b"/>
          <a:p>
            <a:pPr eaLnBrk="1" hangingPunct="1"/>
            <a:r>
              <a:rPr lang="zh-CN" altLang="en-US" sz="4220" b="1" dirty="0">
                <a:solidFill>
                  <a:srgbClr val="990000"/>
                </a:solidFill>
                <a:latin typeface="华文楷体" panose="02010600040101010101" pitchFamily="2" charset="-122"/>
                <a:ea typeface="华文楷体" panose="02010600040101010101" pitchFamily="2" charset="-122"/>
              </a:rPr>
              <a:t>（二）通用凭证</a:t>
            </a:r>
            <a:endParaRPr lang="zh-CN" altLang="en-US" sz="4220" b="1" dirty="0">
              <a:solidFill>
                <a:srgbClr val="990000"/>
              </a:solidFill>
              <a:latin typeface="华文楷体" panose="02010600040101010101" pitchFamily="2" charset="-122"/>
              <a:ea typeface="华文楷体" panose="02010600040101010101" pitchFamily="2" charset="-122"/>
            </a:endParaRPr>
          </a:p>
        </p:txBody>
      </p:sp>
      <p:sp>
        <p:nvSpPr>
          <p:cNvPr id="54275" name="Rectangle 3"/>
          <p:cNvSpPr>
            <a:spLocks noGrp="1"/>
          </p:cNvSpPr>
          <p:nvPr>
            <p:ph idx="1"/>
          </p:nvPr>
        </p:nvSpPr>
        <p:spPr>
          <a:xfrm>
            <a:off x="2330873" y="2330521"/>
            <a:ext cx="8277366" cy="3738544"/>
          </a:xfrm>
        </p:spPr>
        <p:txBody>
          <a:bodyPr vert="horz" wrap="square" lIns="96435" tIns="48217" rIns="96435" bIns="48217" anchor="t">
            <a:noAutofit/>
          </a:bodyPr>
          <a:p>
            <a:pPr algn="just" eaLnBrk="1" hangingPunct="1">
              <a:lnSpc>
                <a:spcPct val="130000"/>
              </a:lnSpc>
              <a:spcBef>
                <a:spcPct val="0"/>
              </a:spcBef>
            </a:pPr>
            <a:r>
              <a:rPr lang="zh-CN" altLang="en-US" sz="3795" b="1" dirty="0">
                <a:latin typeface="华文楷体" panose="02010600040101010101" pitchFamily="2" charset="-122"/>
                <a:ea typeface="华文楷体" panose="02010600040101010101" pitchFamily="2" charset="-122"/>
              </a:rPr>
              <a:t>有些小型企业会计人员较少，业务较为简单，为了简化凭证编制，只使用一种记账凭证即通用凭证（格式与转账凭证相同），记录发生的各种经济业务。</a:t>
            </a:r>
            <a:r>
              <a:rPr lang="zh-CN" altLang="en-US" sz="3795" b="1" dirty="0">
                <a:solidFill>
                  <a:srgbClr val="990000"/>
                </a:solidFill>
                <a:latin typeface="宋体" panose="02010600030101010101" pitchFamily="2" charset="-122"/>
              </a:rPr>
              <a:t> </a:t>
            </a:r>
            <a:endParaRPr lang="zh-CN" altLang="en-US" sz="3795" b="1" dirty="0">
              <a:solidFill>
                <a:srgbClr val="990000"/>
              </a:solidFill>
              <a:latin typeface="宋体" panose="02010600030101010101" pitchFamily="2" charset="-122"/>
            </a:endParaRPr>
          </a:p>
        </p:txBody>
      </p:sp>
    </p:spTree>
  </p:cSld>
  <p:clrMapOvr>
    <a:masterClrMapping/>
  </p:clrMapOvr>
  <p:transition spd="med">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3"/>
          <p:cNvSpPr/>
          <p:nvPr/>
        </p:nvSpPr>
        <p:spPr>
          <a:xfrm>
            <a:off x="2497626" y="2410883"/>
            <a:ext cx="6830836" cy="2298065"/>
          </a:xfrm>
          <a:prstGeom prst="rect">
            <a:avLst/>
          </a:prstGeom>
          <a:noFill/>
          <a:ln w="9525">
            <a:noFill/>
          </a:ln>
        </p:spPr>
        <p:txBody>
          <a:bodyPr>
            <a:spAutoFit/>
          </a:bodyPr>
          <a:p>
            <a:pPr>
              <a:lnSpc>
                <a:spcPct val="170000"/>
              </a:lnSpc>
            </a:pPr>
            <a:r>
              <a:rPr lang="zh-CN" altLang="en-US" sz="4220" b="1" dirty="0">
                <a:solidFill>
                  <a:srgbClr val="FF3300"/>
                </a:solidFill>
                <a:latin typeface="宋体" panose="02010600030101010101" pitchFamily="2" charset="-122"/>
              </a:rPr>
              <a:t>一、会计凭证的</a:t>
            </a:r>
            <a:r>
              <a:rPr lang="zh-CN" altLang="en-US" sz="4220" b="1" dirty="0">
                <a:solidFill>
                  <a:srgbClr val="FF3300"/>
                </a:solidFill>
                <a:latin typeface="宋体" panose="02010600030101010101" pitchFamily="2" charset="-122"/>
              </a:rPr>
              <a:t>含义及作用 </a:t>
            </a:r>
            <a:endParaRPr lang="zh-CN" altLang="en-US" sz="4220" b="1" dirty="0">
              <a:solidFill>
                <a:srgbClr val="FF3300"/>
              </a:solidFill>
              <a:latin typeface="楷体_GB2312" pitchFamily="49" charset="-122"/>
              <a:ea typeface="楷体_GB2312" pitchFamily="49" charset="-122"/>
            </a:endParaRPr>
          </a:p>
          <a:p>
            <a:pPr>
              <a:lnSpc>
                <a:spcPct val="170000"/>
              </a:lnSpc>
            </a:pPr>
            <a:r>
              <a:rPr lang="zh-CN" altLang="en-US" sz="4220" b="1" dirty="0">
                <a:solidFill>
                  <a:srgbClr val="FF3300"/>
                </a:solidFill>
                <a:latin typeface="宋体" panose="02010600030101010101" pitchFamily="2" charset="-122"/>
              </a:rPr>
              <a:t>二、会计凭证的种类</a:t>
            </a:r>
            <a:endParaRPr lang="zh-CN" altLang="en-US" sz="4220" b="1" dirty="0">
              <a:solidFill>
                <a:srgbClr val="FF3300"/>
              </a:solidFill>
              <a:latin typeface="宋体" panose="02010600030101010101" pitchFamily="2" charset="-122"/>
            </a:endParaRPr>
          </a:p>
        </p:txBody>
      </p:sp>
      <p:sp>
        <p:nvSpPr>
          <p:cNvPr id="6" name="矩形 5"/>
          <p:cNvSpPr/>
          <p:nvPr/>
        </p:nvSpPr>
        <p:spPr>
          <a:xfrm>
            <a:off x="2098491" y="271894"/>
            <a:ext cx="9425214" cy="999847"/>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r>
              <a:rPr lang="zh-CN" altLang="en-US" sz="3795" b="1">
                <a:solidFill>
                  <a:schemeClr val="tx1"/>
                </a:solidFill>
                <a:sym typeface="华文琥珀" panose="02010800040101010101" pitchFamily="2" charset="-122"/>
              </a:rPr>
              <a:t>  </a:t>
            </a:r>
            <a:r>
              <a:rPr lang="zh-CN" altLang="en-US" sz="3795" b="1">
                <a:solidFill>
                  <a:schemeClr val="tx1"/>
                </a:solidFill>
                <a:sym typeface="+mn-ea"/>
              </a:rPr>
              <a:t>任务一     原始凭证的概述</a:t>
            </a:r>
            <a:endParaRPr lang="zh-CN" altLang="en-US" sz="3795" b="1">
              <a:solidFill>
                <a:schemeClr val="tx1"/>
              </a:solidFill>
              <a:sym typeface="华文琥珀" panose="02010800040101010101" pitchFamily="2" charset="-122"/>
            </a:endParaRPr>
          </a:p>
        </p:txBody>
      </p:sp>
    </p:spTree>
  </p:cSld>
  <p:clrMapOvr>
    <a:masterClrMapping/>
  </p:clrMapOvr>
  <p:transition spd="med">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4354" name="Rectangle 2"/>
          <p:cNvSpPr>
            <a:spLocks noGrp="1"/>
          </p:cNvSpPr>
          <p:nvPr>
            <p:ph idx="1"/>
          </p:nvPr>
        </p:nvSpPr>
        <p:spPr>
          <a:xfrm>
            <a:off x="2488250" y="1024625"/>
            <a:ext cx="9506917" cy="5430515"/>
          </a:xfrm>
        </p:spPr>
        <p:txBody>
          <a:bodyPr vert="horz" wrap="square" lIns="96435" tIns="48217" rIns="96435" bIns="48217" anchor="t">
            <a:noAutofit/>
          </a:bodyPr>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黑体" panose="02010609060101010101" pitchFamily="49" charset="-122"/>
              </a:rPr>
              <a:t>1</a:t>
            </a:r>
            <a:r>
              <a:rPr lang="zh-CN" altLang="en-US" sz="3375" b="1" dirty="0">
                <a:solidFill>
                  <a:srgbClr val="0D0D11"/>
                </a:solidFill>
                <a:latin typeface="Times New Roman" panose="02020603050405020304" charset="0"/>
              </a:rPr>
              <a:t>）</a:t>
            </a:r>
            <a:r>
              <a:rPr lang="zh-CN" altLang="en-US" sz="3375" b="1" dirty="0">
                <a:solidFill>
                  <a:srgbClr val="0D0D11"/>
                </a:solidFill>
                <a:latin typeface="Times New Roman" panose="02020603050405020304" charset="0"/>
                <a:sym typeface="+mn-ea"/>
              </a:rPr>
              <a:t>填制记账凭证的日期</a:t>
            </a:r>
            <a:r>
              <a:rPr lang="zh-CN" altLang="en-US" sz="3375" b="1" dirty="0">
                <a:solidFill>
                  <a:srgbClr val="0D0D11"/>
                </a:solidFill>
                <a:latin typeface="Times New Roman" panose="02020603050405020304" charset="0"/>
              </a:rPr>
              <a:t>；</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黑体" panose="02010609060101010101" pitchFamily="49" charset="-122"/>
              </a:rPr>
              <a:t>2</a:t>
            </a:r>
            <a:r>
              <a:rPr lang="zh-CN" altLang="en-US" sz="3375" b="1" dirty="0">
                <a:solidFill>
                  <a:srgbClr val="0D0D11"/>
                </a:solidFill>
                <a:latin typeface="Times New Roman" panose="02020603050405020304" charset="0"/>
              </a:rPr>
              <a:t>）记账凭证的编号；</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黑体" panose="02010609060101010101" pitchFamily="49" charset="-122"/>
              </a:rPr>
              <a:t>3</a:t>
            </a:r>
            <a:r>
              <a:rPr lang="zh-CN" altLang="en-US" sz="3375" b="1" dirty="0">
                <a:solidFill>
                  <a:srgbClr val="0D0D11"/>
                </a:solidFill>
                <a:latin typeface="Times New Roman" panose="02020603050405020304" charset="0"/>
              </a:rPr>
              <a:t>）</a:t>
            </a:r>
            <a:r>
              <a:rPr lang="zh-CN" altLang="en-US" sz="3375" b="1" dirty="0">
                <a:solidFill>
                  <a:srgbClr val="0D0D11"/>
                </a:solidFill>
                <a:latin typeface="Times New Roman" panose="02020603050405020304" charset="0"/>
                <a:sym typeface="+mn-ea"/>
              </a:rPr>
              <a:t>经济业务事项的摘要</a:t>
            </a:r>
            <a:r>
              <a:rPr lang="zh-CN" altLang="en-US" sz="3375" b="1" dirty="0">
                <a:solidFill>
                  <a:srgbClr val="0D0D11"/>
                </a:solidFill>
                <a:latin typeface="Times New Roman" panose="02020603050405020304" charset="0"/>
              </a:rPr>
              <a:t>；</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黑体" panose="02010609060101010101" pitchFamily="49" charset="-122"/>
              </a:rPr>
              <a:t>4</a:t>
            </a:r>
            <a:r>
              <a:rPr lang="zh-CN" altLang="en-US" sz="3375" b="1" dirty="0">
                <a:solidFill>
                  <a:srgbClr val="0D0D11"/>
                </a:solidFill>
                <a:latin typeface="Times New Roman" panose="02020603050405020304" charset="0"/>
              </a:rPr>
              <a:t>）</a:t>
            </a:r>
            <a:r>
              <a:rPr lang="zh-CN" altLang="en-US" sz="3375" b="1" dirty="0">
                <a:solidFill>
                  <a:srgbClr val="0D0D11"/>
                </a:solidFill>
                <a:latin typeface="Times New Roman" panose="02020603050405020304" charset="0"/>
                <a:sym typeface="+mn-ea"/>
              </a:rPr>
              <a:t>会计科目</a:t>
            </a:r>
            <a:r>
              <a:rPr lang="zh-CN" altLang="en-US" sz="3375" b="1" dirty="0">
                <a:solidFill>
                  <a:srgbClr val="0D0D11"/>
                </a:solidFill>
                <a:latin typeface="Times New Roman" panose="02020603050405020304" charset="0"/>
              </a:rPr>
              <a:t>；</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Times New Roman" panose="02020603050405020304" charset="0"/>
              </a:rPr>
              <a:t>5</a:t>
            </a:r>
            <a:r>
              <a:rPr lang="zh-CN" altLang="en-US" sz="3375" b="1" dirty="0">
                <a:solidFill>
                  <a:srgbClr val="0D0D11"/>
                </a:solidFill>
                <a:latin typeface="Times New Roman" panose="02020603050405020304" charset="0"/>
              </a:rPr>
              <a:t>）金额；</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Times New Roman" panose="02020603050405020304" charset="0"/>
              </a:rPr>
              <a:t>6</a:t>
            </a:r>
            <a:r>
              <a:rPr lang="zh-CN" altLang="en-US" sz="3375" b="1" dirty="0">
                <a:solidFill>
                  <a:srgbClr val="0D0D11"/>
                </a:solidFill>
                <a:latin typeface="Times New Roman" panose="02020603050405020304" charset="0"/>
              </a:rPr>
              <a:t>）所附原始凭证张数；</a:t>
            </a:r>
            <a:endParaRPr lang="zh-CN" altLang="en-US" sz="3375" b="1" dirty="0">
              <a:solidFill>
                <a:srgbClr val="0D0D11"/>
              </a:solidFill>
              <a:latin typeface="Times New Roman" panose="02020603050405020304" charset="0"/>
            </a:endParaRPr>
          </a:p>
          <a:p>
            <a:pPr algn="just" eaLnBrk="1" hangingPunct="1">
              <a:lnSpc>
                <a:spcPct val="115000"/>
              </a:lnSpc>
              <a:spcBef>
                <a:spcPct val="0"/>
              </a:spcBef>
              <a:buNone/>
            </a:pPr>
            <a:r>
              <a:rPr lang="zh-CN" altLang="en-US" sz="3375" b="1" dirty="0">
                <a:solidFill>
                  <a:srgbClr val="0D0D11"/>
                </a:solidFill>
                <a:latin typeface="Times New Roman" panose="02020603050405020304" charset="0"/>
              </a:rPr>
              <a:t>（</a:t>
            </a:r>
            <a:r>
              <a:rPr lang="en-US" altLang="zh-CN" sz="3375" b="1" dirty="0">
                <a:solidFill>
                  <a:srgbClr val="0D0D11"/>
                </a:solidFill>
                <a:latin typeface="Times New Roman" panose="02020603050405020304" charset="0"/>
              </a:rPr>
              <a:t>7</a:t>
            </a:r>
            <a:r>
              <a:rPr lang="zh-CN" altLang="en-US" sz="3375" b="1" dirty="0">
                <a:solidFill>
                  <a:srgbClr val="0D0D11"/>
                </a:solidFill>
                <a:latin typeface="Times New Roman" panose="02020603050405020304" charset="0"/>
              </a:rPr>
              <a:t>）制单、复核人员、记账人员、会计主管或其他指定人员审核签章。</a:t>
            </a:r>
            <a:endParaRPr lang="zh-CN" altLang="en-US" sz="3375" b="1" dirty="0">
              <a:solidFill>
                <a:srgbClr val="0D0D11"/>
              </a:solidFill>
              <a:latin typeface="Times New Roman" panose="02020603050405020304" charset="0"/>
            </a:endParaRPr>
          </a:p>
        </p:txBody>
      </p:sp>
      <p:sp>
        <p:nvSpPr>
          <p:cNvPr id="484355" name="Rectangle 3"/>
          <p:cNvSpPr>
            <a:spLocks noGrp="1"/>
          </p:cNvSpPr>
          <p:nvPr>
            <p:ph type="title"/>
          </p:nvPr>
        </p:nvSpPr>
        <p:spPr>
          <a:xfrm>
            <a:off x="2898101" y="250464"/>
            <a:ext cx="6429022" cy="562539"/>
          </a:xfrm>
          <a:solidFill>
            <a:schemeClr val="bg1">
              <a:alpha val="100000"/>
            </a:schemeClr>
          </a:solidFill>
        </p:spPr>
        <p:txBody>
          <a:bodyPr vert="horz" wrap="square" lIns="96435" tIns="48217" rIns="96435" bIns="48217" anchor="b"/>
          <a:p>
            <a:pPr eaLnBrk="1" hangingPunct="1">
              <a:lnSpc>
                <a:spcPct val="80000"/>
              </a:lnSpc>
            </a:pPr>
            <a:r>
              <a:rPr lang="zh-CN" altLang="en-US" sz="3375" b="1" dirty="0">
                <a:latin typeface="黑体" panose="02010609060101010101" pitchFamily="49" charset="-122"/>
                <a:ea typeface="黑体" panose="02010609060101010101" pitchFamily="49" charset="-122"/>
              </a:rPr>
              <a:t>二、记账凭证的内容</a:t>
            </a:r>
            <a:endParaRPr lang="zh-CN" altLang="en-US" sz="3375" b="1" dirty="0">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84355"/>
                                        </p:tgtEl>
                                        <p:attrNameLst>
                                          <p:attrName>style.visibility</p:attrName>
                                        </p:attrNameLst>
                                      </p:cBhvr>
                                      <p:to>
                                        <p:strVal val="visible"/>
                                      </p:to>
                                    </p:set>
                                    <p:anim calcmode="lin" valueType="num">
                                      <p:cBhvr>
                                        <p:cTn id="7" dur="5000" fill="hold"/>
                                        <p:tgtEl>
                                          <p:spTgt spid="484355"/>
                                        </p:tgtEl>
                                        <p:attrNameLst>
                                          <p:attrName>ppt_x</p:attrName>
                                        </p:attrNameLst>
                                      </p:cBhvr>
                                      <p:tavLst>
                                        <p:tav tm="0">
                                          <p:val>
                                            <p:strVal val="#ppt_x"/>
                                          </p:val>
                                        </p:tav>
                                        <p:tav tm="100000">
                                          <p:val>
                                            <p:strVal val="#ppt_x"/>
                                          </p:val>
                                        </p:tav>
                                      </p:tavLst>
                                    </p:anim>
                                    <p:anim calcmode="lin" valueType="num">
                                      <p:cBhvr>
                                        <p:cTn id="8" dur="5000" fill="hold"/>
                                        <p:tgtEl>
                                          <p:spTgt spid="484355"/>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8" fill="hold" grpId="0" nodeType="afterEffect">
                                  <p:stCondLst>
                                    <p:cond delay="3000"/>
                                  </p:stCondLst>
                                  <p:childTnLst>
                                    <p:set>
                                      <p:cBhvr>
                                        <p:cTn id="11" dur="1" fill="hold">
                                          <p:stCondLst>
                                            <p:cond delay="0"/>
                                          </p:stCondLst>
                                        </p:cTn>
                                        <p:tgtEl>
                                          <p:spTgt spid="484354">
                                            <p:txEl>
                                              <p:charRg st="0" end="12"/>
                                            </p:txEl>
                                          </p:spTgt>
                                        </p:tgtEl>
                                        <p:attrNameLst>
                                          <p:attrName>style.visibility</p:attrName>
                                        </p:attrNameLst>
                                      </p:cBhvr>
                                      <p:to>
                                        <p:strVal val="visible"/>
                                      </p:to>
                                    </p:set>
                                    <p:anim calcmode="lin" valueType="num">
                                      <p:cBhvr>
                                        <p:cTn id="12" dur="500" fill="hold"/>
                                        <p:tgtEl>
                                          <p:spTgt spid="484354">
                                            <p:txEl>
                                              <p:charRg st="0" end="12"/>
                                            </p:txEl>
                                          </p:spTgt>
                                        </p:tgtEl>
                                        <p:attrNameLst>
                                          <p:attrName>ppt_x</p:attrName>
                                        </p:attrNameLst>
                                      </p:cBhvr>
                                      <p:tavLst>
                                        <p:tav tm="0">
                                          <p:val>
                                            <p:strVal val="0-#ppt_w/2"/>
                                          </p:val>
                                        </p:tav>
                                        <p:tav tm="100000">
                                          <p:val>
                                            <p:strVal val="#ppt_x"/>
                                          </p:val>
                                        </p:tav>
                                      </p:tavLst>
                                    </p:anim>
                                    <p:anim calcmode="lin" valueType="num">
                                      <p:cBhvr>
                                        <p:cTn id="13" dur="500" fill="hold"/>
                                        <p:tgtEl>
                                          <p:spTgt spid="484354">
                                            <p:txEl>
                                              <p:charRg st="0" end="1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carbrake.wav"/>
                                        </p:tgtEl>
                                      </p:cMediaNode>
                                    </p:audio>
                                  </p:subTnLst>
                                </p:cTn>
                              </p:par>
                            </p:childTnLst>
                          </p:cTn>
                        </p:par>
                        <p:par>
                          <p:cTn id="14" fill="hold">
                            <p:stCondLst>
                              <p:cond delay="8500"/>
                            </p:stCondLst>
                            <p:childTnLst>
                              <p:par>
                                <p:cTn id="15" presetID="2" presetClass="entr" presetSubtype="8" fill="hold" grpId="0" nodeType="afterEffect">
                                  <p:stCondLst>
                                    <p:cond delay="3000"/>
                                  </p:stCondLst>
                                  <p:childTnLst>
                                    <p:set>
                                      <p:cBhvr>
                                        <p:cTn id="16" dur="1" fill="hold">
                                          <p:stCondLst>
                                            <p:cond delay="0"/>
                                          </p:stCondLst>
                                        </p:cTn>
                                        <p:tgtEl>
                                          <p:spTgt spid="484354">
                                            <p:txEl>
                                              <p:charRg st="12" end="24"/>
                                            </p:txEl>
                                          </p:spTgt>
                                        </p:tgtEl>
                                        <p:attrNameLst>
                                          <p:attrName>style.visibility</p:attrName>
                                        </p:attrNameLst>
                                      </p:cBhvr>
                                      <p:to>
                                        <p:strVal val="visible"/>
                                      </p:to>
                                    </p:set>
                                    <p:anim calcmode="lin" valueType="num">
                                      <p:cBhvr>
                                        <p:cTn id="17" dur="500" fill="hold"/>
                                        <p:tgtEl>
                                          <p:spTgt spid="484354">
                                            <p:txEl>
                                              <p:charRg st="12" end="24"/>
                                            </p:txEl>
                                          </p:spTgt>
                                        </p:tgtEl>
                                        <p:attrNameLst>
                                          <p:attrName>ppt_x</p:attrName>
                                        </p:attrNameLst>
                                      </p:cBhvr>
                                      <p:tavLst>
                                        <p:tav tm="0">
                                          <p:val>
                                            <p:strVal val="0-#ppt_w/2"/>
                                          </p:val>
                                        </p:tav>
                                        <p:tav tm="100000">
                                          <p:val>
                                            <p:strVal val="#ppt_x"/>
                                          </p:val>
                                        </p:tav>
                                      </p:tavLst>
                                    </p:anim>
                                    <p:anim calcmode="lin" valueType="num">
                                      <p:cBhvr>
                                        <p:cTn id="18" dur="500" fill="hold"/>
                                        <p:tgtEl>
                                          <p:spTgt spid="484354">
                                            <p:txEl>
                                              <p:charRg st="12" end="2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1" name="carbrake.wav"/>
                                        </p:tgtEl>
                                      </p:cMediaNode>
                                    </p:audio>
                                  </p:subTnLst>
                                </p:cTn>
                              </p:par>
                            </p:childTnLst>
                          </p:cTn>
                        </p:par>
                        <p:par>
                          <p:cTn id="19" fill="hold">
                            <p:stCondLst>
                              <p:cond delay="12000"/>
                            </p:stCondLst>
                            <p:childTnLst>
                              <p:par>
                                <p:cTn id="20" presetID="2" presetClass="entr" presetSubtype="8" fill="hold" grpId="0" nodeType="afterEffect">
                                  <p:stCondLst>
                                    <p:cond delay="3000"/>
                                  </p:stCondLst>
                                  <p:childTnLst>
                                    <p:set>
                                      <p:cBhvr>
                                        <p:cTn id="21" dur="1" fill="hold">
                                          <p:stCondLst>
                                            <p:cond delay="0"/>
                                          </p:stCondLst>
                                        </p:cTn>
                                        <p:tgtEl>
                                          <p:spTgt spid="484354">
                                            <p:txEl>
                                              <p:charRg st="24" end="36"/>
                                            </p:txEl>
                                          </p:spTgt>
                                        </p:tgtEl>
                                        <p:attrNameLst>
                                          <p:attrName>style.visibility</p:attrName>
                                        </p:attrNameLst>
                                      </p:cBhvr>
                                      <p:to>
                                        <p:strVal val="visible"/>
                                      </p:to>
                                    </p:set>
                                    <p:anim calcmode="lin" valueType="num">
                                      <p:cBhvr>
                                        <p:cTn id="22" dur="500" fill="hold"/>
                                        <p:tgtEl>
                                          <p:spTgt spid="484354">
                                            <p:txEl>
                                              <p:charRg st="24" end="36"/>
                                            </p:txEl>
                                          </p:spTgt>
                                        </p:tgtEl>
                                        <p:attrNameLst>
                                          <p:attrName>ppt_x</p:attrName>
                                        </p:attrNameLst>
                                      </p:cBhvr>
                                      <p:tavLst>
                                        <p:tav tm="0">
                                          <p:val>
                                            <p:strVal val="0-#ppt_w/2"/>
                                          </p:val>
                                        </p:tav>
                                        <p:tav tm="100000">
                                          <p:val>
                                            <p:strVal val="#ppt_x"/>
                                          </p:val>
                                        </p:tav>
                                      </p:tavLst>
                                    </p:anim>
                                    <p:anim calcmode="lin" valueType="num">
                                      <p:cBhvr>
                                        <p:cTn id="23" dur="500" fill="hold"/>
                                        <p:tgtEl>
                                          <p:spTgt spid="484354">
                                            <p:txEl>
                                              <p:charRg st="24" end="3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1" name="carbrake.wav"/>
                                        </p:tgtEl>
                                      </p:cMediaNode>
                                    </p:audio>
                                  </p:subTnLst>
                                </p:cTn>
                              </p:par>
                            </p:childTnLst>
                          </p:cTn>
                        </p:par>
                        <p:par>
                          <p:cTn id="24" fill="hold">
                            <p:stCondLst>
                              <p:cond delay="15500"/>
                            </p:stCondLst>
                            <p:childTnLst>
                              <p:par>
                                <p:cTn id="25" presetID="2" presetClass="entr" presetSubtype="8" fill="hold" grpId="0" nodeType="afterEffect">
                                  <p:stCondLst>
                                    <p:cond delay="3000"/>
                                  </p:stCondLst>
                                  <p:childTnLst>
                                    <p:set>
                                      <p:cBhvr>
                                        <p:cTn id="26" dur="1" fill="hold">
                                          <p:stCondLst>
                                            <p:cond delay="0"/>
                                          </p:stCondLst>
                                        </p:cTn>
                                        <p:tgtEl>
                                          <p:spTgt spid="484354">
                                            <p:txEl>
                                              <p:charRg st="36" end="50"/>
                                            </p:txEl>
                                          </p:spTgt>
                                        </p:tgtEl>
                                        <p:attrNameLst>
                                          <p:attrName>style.visibility</p:attrName>
                                        </p:attrNameLst>
                                      </p:cBhvr>
                                      <p:to>
                                        <p:strVal val="visible"/>
                                      </p:to>
                                    </p:set>
                                    <p:anim calcmode="lin" valueType="num">
                                      <p:cBhvr>
                                        <p:cTn id="27" dur="500" fill="hold"/>
                                        <p:tgtEl>
                                          <p:spTgt spid="484354">
                                            <p:txEl>
                                              <p:charRg st="36" end="50"/>
                                            </p:txEl>
                                          </p:spTgt>
                                        </p:tgtEl>
                                        <p:attrNameLst>
                                          <p:attrName>ppt_x</p:attrName>
                                        </p:attrNameLst>
                                      </p:cBhvr>
                                      <p:tavLst>
                                        <p:tav tm="0">
                                          <p:val>
                                            <p:strVal val="0-#ppt_w/2"/>
                                          </p:val>
                                        </p:tav>
                                        <p:tav tm="100000">
                                          <p:val>
                                            <p:strVal val="#ppt_x"/>
                                          </p:val>
                                        </p:tav>
                                      </p:tavLst>
                                    </p:anim>
                                    <p:anim calcmode="lin" valueType="num">
                                      <p:cBhvr>
                                        <p:cTn id="28" dur="500" fill="hold"/>
                                        <p:tgtEl>
                                          <p:spTgt spid="484354">
                                            <p:txEl>
                                              <p:charRg st="36" end="5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4354" grpId="0" advAuto="1000" build="p"/>
      <p:bldP spid="48435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3010" name="Rectangle 2"/>
          <p:cNvSpPr>
            <a:spLocks noGrp="1"/>
          </p:cNvSpPr>
          <p:nvPr>
            <p:ph type="title"/>
          </p:nvPr>
        </p:nvSpPr>
        <p:spPr/>
        <p:txBody>
          <a:bodyPr vert="horz" wrap="square" lIns="96435" tIns="48217" rIns="96435" bIns="48217" anchor="b"/>
          <a:p>
            <a:pPr eaLnBrk="1" hangingPunct="1"/>
            <a:r>
              <a:rPr lang="zh-CN" altLang="en-US" sz="4220" b="1" dirty="0">
                <a:solidFill>
                  <a:srgbClr val="990000"/>
                </a:solidFill>
                <a:latin typeface="华文楷体" panose="02010600040101010101" pitchFamily="2" charset="-122"/>
                <a:ea typeface="华文楷体" panose="02010600040101010101" pitchFamily="2" charset="-122"/>
              </a:rPr>
              <a:t>三、记账凭证填制的要求</a:t>
            </a:r>
            <a:endParaRPr lang="zh-CN" altLang="en-US" sz="4220" b="1" dirty="0">
              <a:solidFill>
                <a:srgbClr val="990000"/>
              </a:solidFill>
              <a:latin typeface="华文楷体" panose="02010600040101010101" pitchFamily="2" charset="-122"/>
              <a:ea typeface="华文楷体" panose="02010600040101010101" pitchFamily="2" charset="-122"/>
            </a:endParaRPr>
          </a:p>
        </p:txBody>
      </p:sp>
      <p:sp>
        <p:nvSpPr>
          <p:cNvPr id="1323011" name="Rectangle 3"/>
          <p:cNvSpPr>
            <a:spLocks noGrp="1"/>
          </p:cNvSpPr>
          <p:nvPr>
            <p:ph idx="1"/>
          </p:nvPr>
        </p:nvSpPr>
        <p:spPr>
          <a:xfrm>
            <a:off x="1018281" y="2039875"/>
            <a:ext cx="8833209" cy="3616325"/>
          </a:xfrm>
        </p:spPr>
        <p:txBody>
          <a:bodyPr vert="horz" wrap="square" lIns="96435" tIns="48217" rIns="96435" bIns="48217" anchor="t"/>
          <a:p>
            <a:pPr algn="just" eaLnBrk="1" hangingPunct="1">
              <a:lnSpc>
                <a:spcPct val="130000"/>
              </a:lnSpc>
              <a:spcBef>
                <a:spcPct val="0"/>
              </a:spcBef>
            </a:pPr>
            <a:r>
              <a:rPr lang="zh-CN" altLang="en-US" sz="3795" b="1" dirty="0">
                <a:solidFill>
                  <a:srgbClr val="990000"/>
                </a:solidFill>
                <a:latin typeface="华文楷体" panose="02010600040101010101" pitchFamily="2" charset="-122"/>
                <a:ea typeface="华文楷体" panose="02010600040101010101" pitchFamily="2" charset="-122"/>
              </a:rPr>
              <a:t>各种记账凭证必须按照规定及时、准确、完整地填制。填制记账凭证的依据必须是经过审核无误的原始凭证。</a:t>
            </a:r>
            <a:endParaRPr lang="zh-CN" altLang="en-US" sz="3795" b="1" dirty="0">
              <a:solidFill>
                <a:srgbClr val="990000"/>
              </a:solidFill>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23010"/>
                                        </p:tgtEl>
                                        <p:attrNameLst>
                                          <p:attrName>style.visibility</p:attrName>
                                        </p:attrNameLst>
                                      </p:cBhvr>
                                      <p:to>
                                        <p:strVal val="visible"/>
                                      </p:to>
                                    </p:set>
                                    <p:anim calcmode="lin" valueType="num">
                                      <p:cBhvr>
                                        <p:cTn id="7" dur="500" fill="hold"/>
                                        <p:tgtEl>
                                          <p:spTgt spid="1323010"/>
                                        </p:tgtEl>
                                        <p:attrNameLst>
                                          <p:attrName>ppt_x</p:attrName>
                                        </p:attrNameLst>
                                      </p:cBhvr>
                                      <p:tavLst>
                                        <p:tav tm="0">
                                          <p:val>
                                            <p:strVal val="0-#ppt_w/2"/>
                                          </p:val>
                                        </p:tav>
                                        <p:tav tm="100000">
                                          <p:val>
                                            <p:strVal val="#ppt_x"/>
                                          </p:val>
                                        </p:tav>
                                      </p:tavLst>
                                    </p:anim>
                                    <p:anim calcmode="lin" valueType="num">
                                      <p:cBhvr>
                                        <p:cTn id="8" dur="500" fill="hold"/>
                                        <p:tgtEl>
                                          <p:spTgt spid="13230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3000"/>
                                  </p:stCondLst>
                                  <p:childTnLst>
                                    <p:set>
                                      <p:cBhvr>
                                        <p:cTn id="11" dur="1" fill="hold">
                                          <p:stCondLst>
                                            <p:cond delay="0"/>
                                          </p:stCondLst>
                                        </p:cTn>
                                        <p:tgtEl>
                                          <p:spTgt spid="1323011">
                                            <p:txEl>
                                              <p:charRg st="0" end="49"/>
                                            </p:txEl>
                                          </p:spTgt>
                                        </p:tgtEl>
                                        <p:attrNameLst>
                                          <p:attrName>style.visibility</p:attrName>
                                        </p:attrNameLst>
                                      </p:cBhvr>
                                      <p:to>
                                        <p:strVal val="visible"/>
                                      </p:to>
                                    </p:set>
                                    <p:anim calcmode="lin" valueType="num">
                                      <p:cBhvr>
                                        <p:cTn id="12" dur="500" fill="hold"/>
                                        <p:tgtEl>
                                          <p:spTgt spid="1323011">
                                            <p:txEl>
                                              <p:charRg st="0" end="49"/>
                                            </p:txEl>
                                          </p:spTgt>
                                        </p:tgtEl>
                                        <p:attrNameLst>
                                          <p:attrName>ppt_x</p:attrName>
                                        </p:attrNameLst>
                                      </p:cBhvr>
                                      <p:tavLst>
                                        <p:tav tm="0">
                                          <p:val>
                                            <p:strVal val="0-#ppt_w/2"/>
                                          </p:val>
                                        </p:tav>
                                        <p:tav tm="100000">
                                          <p:val>
                                            <p:strVal val="#ppt_x"/>
                                          </p:val>
                                        </p:tav>
                                      </p:tavLst>
                                    </p:anim>
                                    <p:anim calcmode="lin" valueType="num">
                                      <p:cBhvr>
                                        <p:cTn id="13" dur="500" fill="hold"/>
                                        <p:tgtEl>
                                          <p:spTgt spid="1323011">
                                            <p:txEl>
                                              <p:charRg st="0" end="4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3010" grpId="0"/>
      <p:bldP spid="1323011" grpId="0" advAuto="100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4034" name="Rectangle 2"/>
          <p:cNvSpPr>
            <a:spLocks noGrp="1"/>
          </p:cNvSpPr>
          <p:nvPr>
            <p:ph type="title"/>
          </p:nvPr>
        </p:nvSpPr>
        <p:spPr>
          <a:xfrm>
            <a:off x="883920" y="384810"/>
            <a:ext cx="11062335" cy="683895"/>
          </a:xfrm>
        </p:spPr>
        <p:txBody>
          <a:bodyPr vert="horz" wrap="square" lIns="96435" tIns="48217" rIns="96435" bIns="48217" anchor="b">
            <a:normAutofit fontScale="90000"/>
          </a:bodyPr>
          <a:p>
            <a:pPr eaLnBrk="1" hangingPunct="1"/>
            <a:r>
              <a:rPr lang="zh-CN" altLang="en-US" sz="4220" b="1" dirty="0">
                <a:solidFill>
                  <a:srgbClr val="990000"/>
                </a:solidFill>
                <a:latin typeface="华文楷体" panose="02010600040101010101" pitchFamily="2" charset="-122"/>
                <a:ea typeface="华文楷体" panose="02010600040101010101" pitchFamily="2" charset="-122"/>
              </a:rPr>
              <a:t>三、记账凭证填制的方法</a:t>
            </a:r>
            <a:endParaRPr lang="zh-CN" altLang="en-US" sz="4220" b="1" dirty="0">
              <a:solidFill>
                <a:srgbClr val="990000"/>
              </a:solidFill>
              <a:latin typeface="华文楷体" panose="02010600040101010101" pitchFamily="2" charset="-122"/>
              <a:ea typeface="华文楷体" panose="02010600040101010101" pitchFamily="2" charset="-122"/>
            </a:endParaRPr>
          </a:p>
        </p:txBody>
      </p:sp>
      <p:sp>
        <p:nvSpPr>
          <p:cNvPr id="1324035" name="Rectangle 3"/>
          <p:cNvSpPr>
            <a:spLocks noGrp="1"/>
          </p:cNvSpPr>
          <p:nvPr>
            <p:ph idx="1"/>
          </p:nvPr>
        </p:nvSpPr>
        <p:spPr>
          <a:xfrm>
            <a:off x="558165" y="1068705"/>
            <a:ext cx="11869420" cy="3477260"/>
          </a:xfrm>
        </p:spPr>
        <p:txBody>
          <a:bodyPr vert="horz" wrap="square" lIns="96435" tIns="48217" rIns="96435" bIns="48217" anchor="t">
            <a:noAutofit/>
          </a:bodyPr>
          <a:p>
            <a:pPr algn="just" eaLnBrk="1" hangingPunct="1">
              <a:lnSpc>
                <a:spcPct val="130000"/>
              </a:lnSpc>
              <a:spcBef>
                <a:spcPct val="0"/>
              </a:spcBef>
            </a:pPr>
            <a:r>
              <a:rPr lang="en-US" altLang="zh-CN" sz="3375" b="1" dirty="0">
                <a:solidFill>
                  <a:srgbClr val="990000"/>
                </a:solidFill>
                <a:latin typeface="华文楷体" panose="02010600040101010101" pitchFamily="2" charset="-122"/>
              </a:rPr>
              <a:t>1</a:t>
            </a:r>
            <a:r>
              <a:rPr lang="zh-CN" altLang="en-US" sz="3375" b="1" dirty="0">
                <a:solidFill>
                  <a:srgbClr val="990000"/>
                </a:solidFill>
                <a:latin typeface="Times New Roman" panose="02020603050405020304" charset="0"/>
              </a:rPr>
              <a:t>．填制日期</a:t>
            </a:r>
            <a:endParaRPr lang="zh-CN" altLang="en-US" sz="3375"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375" b="1" dirty="0">
                <a:latin typeface="Times New Roman" panose="02020603050405020304" charset="0"/>
                <a:ea typeface="华文楷体" panose="02010600040101010101" pitchFamily="2" charset="-122"/>
              </a:rPr>
              <a:t>      </a:t>
            </a:r>
            <a:r>
              <a:rPr lang="zh-CN" altLang="en-US" b="1" dirty="0">
                <a:latin typeface="Times New Roman" panose="02020603050405020304" charset="0"/>
                <a:ea typeface="华文楷体" panose="02010600040101010101" pitchFamily="2" charset="-122"/>
              </a:rPr>
              <a:t> 一般是填写记账凭证当天的日期。分配工资、计提折旧、结转损益类科目等月末结转的业务，记账凭证填制日期为当月的最后一天。</a:t>
            </a:r>
            <a:endParaRPr lang="en-US" altLang="zh-CN" b="1" dirty="0">
              <a:latin typeface="Times New Roman" panose="02020603050405020304" charset="0"/>
              <a:ea typeface="华文楷体" panose="02010600040101010101" pitchFamily="2" charset="-122"/>
            </a:endParaRPr>
          </a:p>
          <a:p>
            <a:pPr algn="just" eaLnBrk="1" hangingPunct="1">
              <a:lnSpc>
                <a:spcPct val="130000"/>
              </a:lnSpc>
              <a:spcBef>
                <a:spcPct val="0"/>
              </a:spcBef>
            </a:pPr>
            <a:r>
              <a:rPr lang="en-US" altLang="zh-CN" sz="3375" b="1" dirty="0">
                <a:solidFill>
                  <a:srgbClr val="990000"/>
                </a:solidFill>
                <a:latin typeface="华文楷体" panose="02010600040101010101" pitchFamily="2" charset="-122"/>
              </a:rPr>
              <a:t>2</a:t>
            </a:r>
            <a:r>
              <a:rPr lang="zh-CN" altLang="en-US" sz="3375" b="1" dirty="0">
                <a:solidFill>
                  <a:srgbClr val="990000"/>
                </a:solidFill>
                <a:latin typeface="Times New Roman" panose="02020603050405020304" charset="0"/>
              </a:rPr>
              <a:t>．摘要</a:t>
            </a:r>
            <a:endParaRPr lang="zh-CN" altLang="en-US" sz="3375"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375" b="1" dirty="0">
                <a:latin typeface="Times New Roman" panose="02020603050405020304" charset="0"/>
                <a:ea typeface="华文楷体" panose="02010600040101010101" pitchFamily="2" charset="-122"/>
              </a:rPr>
              <a:t>     </a:t>
            </a:r>
            <a:r>
              <a:rPr lang="zh-CN" altLang="en-US" b="1" dirty="0">
                <a:latin typeface="Times New Roman" panose="02020603050405020304" charset="0"/>
                <a:ea typeface="华文楷体" panose="02010600040101010101" pitchFamily="2" charset="-122"/>
              </a:rPr>
              <a:t>经济业务摘要应与所属原始凭证的内容相符，文字表述准确，简明扼要。</a:t>
            </a:r>
            <a:endParaRPr lang="zh-CN" altLang="en-US" b="1" dirty="0">
              <a:solidFill>
                <a:srgbClr val="990000"/>
              </a:solidFill>
              <a:latin typeface="Times New Roman" panose="02020603050405020304" charset="0"/>
              <a:ea typeface="华文楷体" panose="02010600040101010101" pitchFamily="2" charset="-122"/>
            </a:endParaRPr>
          </a:p>
        </p:txBody>
      </p:sp>
      <p:sp>
        <p:nvSpPr>
          <p:cNvPr id="1325059" name="Rectangle 3"/>
          <p:cNvSpPr>
            <a:spLocks noGrp="1"/>
          </p:cNvSpPr>
          <p:nvPr>
            <p:custDataLst>
              <p:tags r:id="rId1"/>
            </p:custDataLst>
          </p:nvPr>
        </p:nvSpPr>
        <p:spPr>
          <a:xfrm>
            <a:off x="558165" y="4624070"/>
            <a:ext cx="11830685" cy="2046605"/>
          </a:xfrm>
          <a:prstGeom prst="rect">
            <a:avLst/>
          </a:prstGeom>
        </p:spPr>
        <p:txBody>
          <a:bodyPr vert="horz" wrap="square" lIns="96435" tIns="48217" rIns="96435" bIns="48217" rtlCol="0" anchor="t">
            <a:normAutofit fontScale="8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30000"/>
              </a:lnSpc>
              <a:spcBef>
                <a:spcPct val="0"/>
              </a:spcBef>
            </a:pPr>
            <a:r>
              <a:rPr lang="en-US" altLang="zh-CN" sz="3795" b="1" dirty="0">
                <a:solidFill>
                  <a:srgbClr val="990000"/>
                </a:solidFill>
                <a:latin typeface="华文楷体" panose="02010600040101010101" pitchFamily="2" charset="-122"/>
              </a:rPr>
              <a:t>3.  </a:t>
            </a:r>
            <a:r>
              <a:rPr lang="zh-CN" altLang="en-US" sz="3795" b="1" dirty="0">
                <a:solidFill>
                  <a:srgbClr val="990000"/>
                </a:solidFill>
                <a:latin typeface="Times New Roman" panose="02020603050405020304" charset="0"/>
              </a:rPr>
              <a:t>会计科目（账户）</a:t>
            </a:r>
            <a:endParaRPr lang="zh-CN" altLang="en-US" sz="3795"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795" b="1" dirty="0">
                <a:latin typeface="Times New Roman" panose="02020603050405020304" charset="0"/>
                <a:ea typeface="华文楷体" panose="02010600040101010101" pitchFamily="2" charset="-122"/>
              </a:rPr>
              <a:t>     </a:t>
            </a:r>
            <a:r>
              <a:rPr lang="zh-CN" altLang="en-US" sz="3500" b="1" dirty="0">
                <a:latin typeface="Times New Roman" panose="02020603050405020304" charset="0"/>
                <a:ea typeface="华文楷体" panose="02010600040101010101" pitchFamily="2" charset="-122"/>
              </a:rPr>
              <a:t> 列明一级科目、二级科目或明细科目。</a:t>
            </a:r>
            <a:endParaRPr lang="zh-CN" altLang="en-US" sz="3500" b="1" dirty="0">
              <a:latin typeface="Times New Roman" panose="02020603050405020304" charset="0"/>
              <a:ea typeface="华文楷体" panose="02010600040101010101" pitchFamily="2" charset="-122"/>
            </a:endParaRPr>
          </a:p>
          <a:p>
            <a:pPr algn="just" eaLnBrk="1" hangingPunct="1">
              <a:lnSpc>
                <a:spcPct val="130000"/>
              </a:lnSpc>
              <a:spcBef>
                <a:spcPct val="0"/>
              </a:spcBef>
              <a:buNone/>
            </a:pPr>
            <a:r>
              <a:rPr lang="zh-CN" altLang="en-US" sz="3500" b="1" dirty="0">
                <a:latin typeface="Times New Roman" panose="02020603050405020304" charset="0"/>
                <a:ea typeface="华文楷体" panose="02010600040101010101" pitchFamily="2" charset="-122"/>
              </a:rPr>
              <a:t>      会计科目（账户）和明细科目要写全称，不能省略，以便日后核查。</a:t>
            </a:r>
            <a:endParaRPr lang="zh-CN" altLang="en-US" sz="3500" b="1" dirty="0">
              <a:solidFill>
                <a:srgbClr val="990000"/>
              </a:solidFill>
              <a:latin typeface="Times New Roman" panose="02020603050405020304" charset="0"/>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24034"/>
                                        </p:tgtEl>
                                        <p:attrNameLst>
                                          <p:attrName>style.visibility</p:attrName>
                                        </p:attrNameLst>
                                      </p:cBhvr>
                                      <p:to>
                                        <p:strVal val="visible"/>
                                      </p:to>
                                    </p:set>
                                    <p:anim calcmode="lin" valueType="num">
                                      <p:cBhvr>
                                        <p:cTn id="7" dur="500" fill="hold"/>
                                        <p:tgtEl>
                                          <p:spTgt spid="1324034"/>
                                        </p:tgtEl>
                                        <p:attrNameLst>
                                          <p:attrName>ppt_x</p:attrName>
                                        </p:attrNameLst>
                                      </p:cBhvr>
                                      <p:tavLst>
                                        <p:tav tm="0">
                                          <p:val>
                                            <p:strVal val="0-#ppt_w/2"/>
                                          </p:val>
                                        </p:tav>
                                        <p:tav tm="100000">
                                          <p:val>
                                            <p:strVal val="#ppt_x"/>
                                          </p:val>
                                        </p:tav>
                                      </p:tavLst>
                                    </p:anim>
                                    <p:anim calcmode="lin" valueType="num">
                                      <p:cBhvr>
                                        <p:cTn id="8" dur="500" fill="hold"/>
                                        <p:tgtEl>
                                          <p:spTgt spid="13240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3000"/>
                                  </p:stCondLst>
                                  <p:childTnLst>
                                    <p:set>
                                      <p:cBhvr>
                                        <p:cTn id="11" dur="1" fill="hold">
                                          <p:stCondLst>
                                            <p:cond delay="0"/>
                                          </p:stCondLst>
                                        </p:cTn>
                                        <p:tgtEl>
                                          <p:spTgt spid="1324035">
                                            <p:txEl>
                                              <p:charRg st="0" end="7"/>
                                            </p:txEl>
                                          </p:spTgt>
                                        </p:tgtEl>
                                        <p:attrNameLst>
                                          <p:attrName>style.visibility</p:attrName>
                                        </p:attrNameLst>
                                      </p:cBhvr>
                                      <p:to>
                                        <p:strVal val="visible"/>
                                      </p:to>
                                    </p:set>
                                    <p:anim calcmode="lin" valueType="num">
                                      <p:cBhvr>
                                        <p:cTn id="12" dur="500" fill="hold"/>
                                        <p:tgtEl>
                                          <p:spTgt spid="1324035">
                                            <p:txEl>
                                              <p:charRg st="0" end="7"/>
                                            </p:txEl>
                                          </p:spTgt>
                                        </p:tgtEl>
                                        <p:attrNameLst>
                                          <p:attrName>ppt_x</p:attrName>
                                        </p:attrNameLst>
                                      </p:cBhvr>
                                      <p:tavLst>
                                        <p:tav tm="0">
                                          <p:val>
                                            <p:strVal val="0-#ppt_w/2"/>
                                          </p:val>
                                        </p:tav>
                                        <p:tav tm="100000">
                                          <p:val>
                                            <p:strVal val="#ppt_x"/>
                                          </p:val>
                                        </p:tav>
                                      </p:tavLst>
                                    </p:anim>
                                    <p:anim calcmode="lin" valueType="num">
                                      <p:cBhvr>
                                        <p:cTn id="13" dur="500" fill="hold"/>
                                        <p:tgtEl>
                                          <p:spTgt spid="1324035">
                                            <p:txEl>
                                              <p:charRg st="0" end="7"/>
                                            </p:txEl>
                                          </p:spTgt>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8" fill="hold" grpId="0" nodeType="afterEffect">
                                  <p:stCondLst>
                                    <p:cond delay="3000"/>
                                  </p:stCondLst>
                                  <p:childTnLst>
                                    <p:set>
                                      <p:cBhvr>
                                        <p:cTn id="16" dur="1" fill="hold">
                                          <p:stCondLst>
                                            <p:cond delay="0"/>
                                          </p:stCondLst>
                                        </p:cTn>
                                        <p:tgtEl>
                                          <p:spTgt spid="1324035">
                                            <p:txEl>
                                              <p:charRg st="7" end="73"/>
                                            </p:txEl>
                                          </p:spTgt>
                                        </p:tgtEl>
                                        <p:attrNameLst>
                                          <p:attrName>style.visibility</p:attrName>
                                        </p:attrNameLst>
                                      </p:cBhvr>
                                      <p:to>
                                        <p:strVal val="visible"/>
                                      </p:to>
                                    </p:set>
                                    <p:anim calcmode="lin" valueType="num">
                                      <p:cBhvr>
                                        <p:cTn id="17" dur="500" fill="hold"/>
                                        <p:tgtEl>
                                          <p:spTgt spid="1324035">
                                            <p:txEl>
                                              <p:charRg st="7" end="73"/>
                                            </p:txEl>
                                          </p:spTgt>
                                        </p:tgtEl>
                                        <p:attrNameLst>
                                          <p:attrName>ppt_x</p:attrName>
                                        </p:attrNameLst>
                                      </p:cBhvr>
                                      <p:tavLst>
                                        <p:tav tm="0">
                                          <p:val>
                                            <p:strVal val="0-#ppt_w/2"/>
                                          </p:val>
                                        </p:tav>
                                        <p:tav tm="100000">
                                          <p:val>
                                            <p:strVal val="#ppt_x"/>
                                          </p:val>
                                        </p:tav>
                                      </p:tavLst>
                                    </p:anim>
                                    <p:anim calcmode="lin" valueType="num">
                                      <p:cBhvr>
                                        <p:cTn id="18" dur="500" fill="hold"/>
                                        <p:tgtEl>
                                          <p:spTgt spid="1324035">
                                            <p:txEl>
                                              <p:charRg st="7" end="73"/>
                                            </p:txEl>
                                          </p:spTgt>
                                        </p:tgtEl>
                                        <p:attrNameLst>
                                          <p:attrName>ppt_y</p:attrName>
                                        </p:attrNameLst>
                                      </p:cBhvr>
                                      <p:tavLst>
                                        <p:tav tm="0">
                                          <p:val>
                                            <p:strVal val="#ppt_y"/>
                                          </p:val>
                                        </p:tav>
                                        <p:tav tm="100000">
                                          <p:val>
                                            <p:strVal val="#ppt_y"/>
                                          </p:val>
                                        </p:tav>
                                      </p:tavLst>
                                    </p:anim>
                                  </p:childTnLst>
                                </p:cTn>
                              </p:par>
                            </p:childTnLst>
                          </p:cTn>
                        </p:par>
                        <p:par>
                          <p:cTn id="19" fill="hold">
                            <p:stCondLst>
                              <p:cond delay="7500"/>
                            </p:stCondLst>
                            <p:childTnLst>
                              <p:par>
                                <p:cTn id="20" presetID="2" presetClass="entr" presetSubtype="8" fill="hold" grpId="0" nodeType="afterEffect">
                                  <p:stCondLst>
                                    <p:cond delay="3000"/>
                                  </p:stCondLst>
                                  <p:childTnLst>
                                    <p:set>
                                      <p:cBhvr>
                                        <p:cTn id="21" dur="1" fill="hold">
                                          <p:stCondLst>
                                            <p:cond delay="0"/>
                                          </p:stCondLst>
                                        </p:cTn>
                                        <p:tgtEl>
                                          <p:spTgt spid="1324035">
                                            <p:txEl>
                                              <p:charRg st="73" end="78"/>
                                            </p:txEl>
                                          </p:spTgt>
                                        </p:tgtEl>
                                        <p:attrNameLst>
                                          <p:attrName>style.visibility</p:attrName>
                                        </p:attrNameLst>
                                      </p:cBhvr>
                                      <p:to>
                                        <p:strVal val="visible"/>
                                      </p:to>
                                    </p:set>
                                    <p:anim calcmode="lin" valueType="num">
                                      <p:cBhvr>
                                        <p:cTn id="22" dur="500" fill="hold"/>
                                        <p:tgtEl>
                                          <p:spTgt spid="1324035">
                                            <p:txEl>
                                              <p:charRg st="73" end="78"/>
                                            </p:txEl>
                                          </p:spTgt>
                                        </p:tgtEl>
                                        <p:attrNameLst>
                                          <p:attrName>ppt_x</p:attrName>
                                        </p:attrNameLst>
                                      </p:cBhvr>
                                      <p:tavLst>
                                        <p:tav tm="0">
                                          <p:val>
                                            <p:strVal val="0-#ppt_w/2"/>
                                          </p:val>
                                        </p:tav>
                                        <p:tav tm="100000">
                                          <p:val>
                                            <p:strVal val="#ppt_x"/>
                                          </p:val>
                                        </p:tav>
                                      </p:tavLst>
                                    </p:anim>
                                    <p:anim calcmode="lin" valueType="num">
                                      <p:cBhvr>
                                        <p:cTn id="23" dur="500" fill="hold"/>
                                        <p:tgtEl>
                                          <p:spTgt spid="1324035">
                                            <p:txEl>
                                              <p:charRg st="73" end="78"/>
                                            </p:txEl>
                                          </p:spTgt>
                                        </p:tgtEl>
                                        <p:attrNameLst>
                                          <p:attrName>ppt_y</p:attrName>
                                        </p:attrNameLst>
                                      </p:cBhvr>
                                      <p:tavLst>
                                        <p:tav tm="0">
                                          <p:val>
                                            <p:strVal val="#ppt_y"/>
                                          </p:val>
                                        </p:tav>
                                        <p:tav tm="100000">
                                          <p:val>
                                            <p:strVal val="#ppt_y"/>
                                          </p:val>
                                        </p:tav>
                                      </p:tavLst>
                                    </p:anim>
                                  </p:childTnLst>
                                </p:cTn>
                              </p:par>
                            </p:childTnLst>
                          </p:cTn>
                        </p:par>
                        <p:par>
                          <p:cTn id="24" fill="hold">
                            <p:stCondLst>
                              <p:cond delay="11000"/>
                            </p:stCondLst>
                            <p:childTnLst>
                              <p:par>
                                <p:cTn id="25" presetID="2" presetClass="entr" presetSubtype="8" fill="hold" grpId="0" nodeType="afterEffect">
                                  <p:stCondLst>
                                    <p:cond delay="3000"/>
                                  </p:stCondLst>
                                  <p:childTnLst>
                                    <p:set>
                                      <p:cBhvr>
                                        <p:cTn id="26" dur="1" fill="hold">
                                          <p:stCondLst>
                                            <p:cond delay="0"/>
                                          </p:stCondLst>
                                        </p:cTn>
                                        <p:tgtEl>
                                          <p:spTgt spid="1324035">
                                            <p:txEl>
                                              <p:charRg st="78" end="116"/>
                                            </p:txEl>
                                          </p:spTgt>
                                        </p:tgtEl>
                                        <p:attrNameLst>
                                          <p:attrName>style.visibility</p:attrName>
                                        </p:attrNameLst>
                                      </p:cBhvr>
                                      <p:to>
                                        <p:strVal val="visible"/>
                                      </p:to>
                                    </p:set>
                                    <p:anim calcmode="lin" valueType="num">
                                      <p:cBhvr>
                                        <p:cTn id="27" dur="500" fill="hold"/>
                                        <p:tgtEl>
                                          <p:spTgt spid="1324035">
                                            <p:txEl>
                                              <p:charRg st="78" end="116"/>
                                            </p:txEl>
                                          </p:spTgt>
                                        </p:tgtEl>
                                        <p:attrNameLst>
                                          <p:attrName>ppt_x</p:attrName>
                                        </p:attrNameLst>
                                      </p:cBhvr>
                                      <p:tavLst>
                                        <p:tav tm="0">
                                          <p:val>
                                            <p:strVal val="0-#ppt_w/2"/>
                                          </p:val>
                                        </p:tav>
                                        <p:tav tm="100000">
                                          <p:val>
                                            <p:strVal val="#ppt_x"/>
                                          </p:val>
                                        </p:tav>
                                      </p:tavLst>
                                    </p:anim>
                                    <p:anim calcmode="lin" valueType="num">
                                      <p:cBhvr>
                                        <p:cTn id="28" dur="500" fill="hold"/>
                                        <p:tgtEl>
                                          <p:spTgt spid="1324035">
                                            <p:txEl>
                                              <p:charRg st="78" end="116"/>
                                            </p:txEl>
                                          </p:spTgt>
                                        </p:tgtEl>
                                        <p:attrNameLst>
                                          <p:attrName>ppt_y</p:attrName>
                                        </p:attrNameLst>
                                      </p:cBhvr>
                                      <p:tavLst>
                                        <p:tav tm="0">
                                          <p:val>
                                            <p:strVal val="#ppt_y"/>
                                          </p:val>
                                        </p:tav>
                                        <p:tav tm="100000">
                                          <p:val>
                                            <p:strVal val="#ppt_y"/>
                                          </p:val>
                                        </p:tav>
                                      </p:tavLst>
                                    </p:anim>
                                  </p:childTnLst>
                                </p:cTn>
                              </p:par>
                            </p:childTnLst>
                          </p:cTn>
                        </p:par>
                        <p:par>
                          <p:cTn id="29" fill="hold">
                            <p:stCondLst>
                              <p:cond delay="14500"/>
                            </p:stCondLst>
                            <p:childTnLst>
                              <p:par>
                                <p:cTn id="30" presetID="2" presetClass="entr" presetSubtype="8" fill="hold" grpId="0" nodeType="afterEffect">
                                  <p:stCondLst>
                                    <p:cond delay="3000"/>
                                  </p:stCondLst>
                                  <p:childTnLst>
                                    <p:set>
                                      <p:cBhvr>
                                        <p:cTn id="31" dur="1" fill="hold">
                                          <p:stCondLst>
                                            <p:cond delay="0"/>
                                          </p:stCondLst>
                                        </p:cTn>
                                        <p:tgtEl>
                                          <p:spTgt spid="1325059">
                                            <p:txEl>
                                              <p:charRg st="0" end="13"/>
                                            </p:txEl>
                                          </p:spTgt>
                                        </p:tgtEl>
                                        <p:attrNameLst>
                                          <p:attrName>style.visibility</p:attrName>
                                        </p:attrNameLst>
                                      </p:cBhvr>
                                      <p:to>
                                        <p:strVal val="visible"/>
                                      </p:to>
                                    </p:set>
                                    <p:anim calcmode="lin" valueType="num">
                                      <p:cBhvr>
                                        <p:cTn id="32" dur="500" fill="hold"/>
                                        <p:tgtEl>
                                          <p:spTgt spid="1325059">
                                            <p:txEl>
                                              <p:charRg st="0" end="13"/>
                                            </p:txEl>
                                          </p:spTgt>
                                        </p:tgtEl>
                                        <p:attrNameLst>
                                          <p:attrName>ppt_x</p:attrName>
                                        </p:attrNameLst>
                                      </p:cBhvr>
                                      <p:tavLst>
                                        <p:tav tm="0">
                                          <p:val>
                                            <p:strVal val="0-#ppt_w/2"/>
                                          </p:val>
                                        </p:tav>
                                        <p:tav tm="100000">
                                          <p:val>
                                            <p:strVal val="#ppt_x"/>
                                          </p:val>
                                        </p:tav>
                                      </p:tavLst>
                                    </p:anim>
                                    <p:anim calcmode="lin" valueType="num">
                                      <p:cBhvr>
                                        <p:cTn id="33" dur="500" fill="hold"/>
                                        <p:tgtEl>
                                          <p:spTgt spid="1325059">
                                            <p:txEl>
                                              <p:charRg st="0" end="13"/>
                                            </p:txEl>
                                          </p:spTgt>
                                        </p:tgtEl>
                                        <p:attrNameLst>
                                          <p:attrName>ppt_y</p:attrName>
                                        </p:attrNameLst>
                                      </p:cBhvr>
                                      <p:tavLst>
                                        <p:tav tm="0">
                                          <p:val>
                                            <p:strVal val="#ppt_y"/>
                                          </p:val>
                                        </p:tav>
                                        <p:tav tm="100000">
                                          <p:val>
                                            <p:strVal val="#ppt_y"/>
                                          </p:val>
                                        </p:tav>
                                      </p:tavLst>
                                    </p:anim>
                                  </p:childTnLst>
                                </p:cTn>
                              </p:par>
                            </p:childTnLst>
                          </p:cTn>
                        </p:par>
                        <p:par>
                          <p:cTn id="34" fill="hold">
                            <p:stCondLst>
                              <p:cond delay="18000"/>
                            </p:stCondLst>
                            <p:childTnLst>
                              <p:par>
                                <p:cTn id="35" presetID="2" presetClass="entr" presetSubtype="8" fill="hold" grpId="0" nodeType="afterEffect">
                                  <p:stCondLst>
                                    <p:cond delay="3000"/>
                                  </p:stCondLst>
                                  <p:childTnLst>
                                    <p:set>
                                      <p:cBhvr>
                                        <p:cTn id="36" dur="1" fill="hold">
                                          <p:stCondLst>
                                            <p:cond delay="0"/>
                                          </p:stCondLst>
                                        </p:cTn>
                                        <p:tgtEl>
                                          <p:spTgt spid="1325059">
                                            <p:txEl>
                                              <p:charRg st="13" end="37"/>
                                            </p:txEl>
                                          </p:spTgt>
                                        </p:tgtEl>
                                        <p:attrNameLst>
                                          <p:attrName>style.visibility</p:attrName>
                                        </p:attrNameLst>
                                      </p:cBhvr>
                                      <p:to>
                                        <p:strVal val="visible"/>
                                      </p:to>
                                    </p:set>
                                    <p:anim calcmode="lin" valueType="num">
                                      <p:cBhvr>
                                        <p:cTn id="37" dur="500" fill="hold"/>
                                        <p:tgtEl>
                                          <p:spTgt spid="1325059">
                                            <p:txEl>
                                              <p:charRg st="13" end="37"/>
                                            </p:txEl>
                                          </p:spTgt>
                                        </p:tgtEl>
                                        <p:attrNameLst>
                                          <p:attrName>ppt_x</p:attrName>
                                        </p:attrNameLst>
                                      </p:cBhvr>
                                      <p:tavLst>
                                        <p:tav tm="0">
                                          <p:val>
                                            <p:strVal val="0-#ppt_w/2"/>
                                          </p:val>
                                        </p:tav>
                                        <p:tav tm="100000">
                                          <p:val>
                                            <p:strVal val="#ppt_x"/>
                                          </p:val>
                                        </p:tav>
                                      </p:tavLst>
                                    </p:anim>
                                    <p:anim calcmode="lin" valueType="num">
                                      <p:cBhvr>
                                        <p:cTn id="38" dur="500" fill="hold"/>
                                        <p:tgtEl>
                                          <p:spTgt spid="1325059">
                                            <p:txEl>
                                              <p:charRg st="13" end="37"/>
                                            </p:txEl>
                                          </p:spTgt>
                                        </p:tgtEl>
                                        <p:attrNameLst>
                                          <p:attrName>ppt_y</p:attrName>
                                        </p:attrNameLst>
                                      </p:cBhvr>
                                      <p:tavLst>
                                        <p:tav tm="0">
                                          <p:val>
                                            <p:strVal val="#ppt_y"/>
                                          </p:val>
                                        </p:tav>
                                        <p:tav tm="100000">
                                          <p:val>
                                            <p:strVal val="#ppt_y"/>
                                          </p:val>
                                        </p:tav>
                                      </p:tavLst>
                                    </p:anim>
                                  </p:childTnLst>
                                </p:cTn>
                              </p:par>
                            </p:childTnLst>
                          </p:cTn>
                        </p:par>
                        <p:par>
                          <p:cTn id="39" fill="hold">
                            <p:stCondLst>
                              <p:cond delay="21500"/>
                            </p:stCondLst>
                            <p:childTnLst>
                              <p:par>
                                <p:cTn id="40" presetID="2" presetClass="entr" presetSubtype="8" fill="hold" grpId="0" nodeType="afterEffect">
                                  <p:stCondLst>
                                    <p:cond delay="3000"/>
                                  </p:stCondLst>
                                  <p:childTnLst>
                                    <p:set>
                                      <p:cBhvr>
                                        <p:cTn id="41" dur="1" fill="hold">
                                          <p:stCondLst>
                                            <p:cond delay="0"/>
                                          </p:stCondLst>
                                        </p:cTn>
                                        <p:tgtEl>
                                          <p:spTgt spid="1325059">
                                            <p:txEl>
                                              <p:charRg st="37" end="74"/>
                                            </p:txEl>
                                          </p:spTgt>
                                        </p:tgtEl>
                                        <p:attrNameLst>
                                          <p:attrName>style.visibility</p:attrName>
                                        </p:attrNameLst>
                                      </p:cBhvr>
                                      <p:to>
                                        <p:strVal val="visible"/>
                                      </p:to>
                                    </p:set>
                                    <p:anim calcmode="lin" valueType="num">
                                      <p:cBhvr>
                                        <p:cTn id="42" dur="500" fill="hold"/>
                                        <p:tgtEl>
                                          <p:spTgt spid="1325059">
                                            <p:txEl>
                                              <p:charRg st="37" end="74"/>
                                            </p:txEl>
                                          </p:spTgt>
                                        </p:tgtEl>
                                        <p:attrNameLst>
                                          <p:attrName>ppt_x</p:attrName>
                                        </p:attrNameLst>
                                      </p:cBhvr>
                                      <p:tavLst>
                                        <p:tav tm="0">
                                          <p:val>
                                            <p:strVal val="0-#ppt_w/2"/>
                                          </p:val>
                                        </p:tav>
                                        <p:tav tm="100000">
                                          <p:val>
                                            <p:strVal val="#ppt_x"/>
                                          </p:val>
                                        </p:tav>
                                      </p:tavLst>
                                    </p:anim>
                                    <p:anim calcmode="lin" valueType="num">
                                      <p:cBhvr>
                                        <p:cTn id="43" dur="500" fill="hold"/>
                                        <p:tgtEl>
                                          <p:spTgt spid="1325059">
                                            <p:txEl>
                                              <p:charRg st="37" end="7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4034" grpId="0"/>
      <p:bldP spid="1324035" grpId="0" advAuto="1000" build="p"/>
      <p:bldP spid="1325059" grpId="0" advAuto="100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6083" name="Rectangle 3"/>
          <p:cNvSpPr>
            <a:spLocks noGrp="1"/>
          </p:cNvSpPr>
          <p:nvPr>
            <p:ph idx="1"/>
          </p:nvPr>
        </p:nvSpPr>
        <p:spPr>
          <a:xfrm>
            <a:off x="452755" y="159385"/>
            <a:ext cx="11896090" cy="3324225"/>
          </a:xfrm>
          <a:ln>
            <a:miter/>
          </a:ln>
        </p:spPr>
        <p:txBody>
          <a:bodyPr vert="horz" wrap="square" lIns="96435" tIns="48217" rIns="96435" bIns="48217" numCol="1" anchor="t" anchorCtr="0" compatLnSpc="1">
            <a:noAutofit/>
          </a:body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4</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a:t>
            </a:r>
            <a:r>
              <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金额</a:t>
            </a:r>
            <a:endPar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    </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（１）记账凭证的金额必须与原始凭证的金额相符。</a:t>
            </a:r>
            <a:r>
              <a:rPr kumimoji="0" lang="zh-CN" altLang="en-US" sz="26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a:t>
            </a:r>
            <a:endParaRPr kumimoji="0" lang="zh-CN" altLang="en-US" sz="26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endParaRPr>
          </a:p>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     （２）阿拉伯数字的书写要规范；在合计数字前应填写货币符号，不是合计数字前不用填写货币符号。货币符号与金额数字之间不留空白。</a:t>
            </a:r>
            <a:endPar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endParaRPr>
          </a:p>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    </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a:t>
            </a:r>
            <a:r>
              <a:rPr kumimoji="0" lang="en-US" altLang="zh-CN"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3</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）一笔经济业务涉及会计科目较多，需填写多张记账凭证，只要在最后一张记账凭证的</a:t>
            </a:r>
            <a:r>
              <a:rPr kumimoji="0" lang="en-US" altLang="zh-CN"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合计</a:t>
            </a:r>
            <a:r>
              <a:rPr kumimoji="0" lang="en-US" altLang="zh-CN"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行填写合计金额。</a:t>
            </a:r>
            <a:endPar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endParaRPr>
          </a:p>
        </p:txBody>
      </p:sp>
      <p:sp>
        <p:nvSpPr>
          <p:cNvPr id="2" name="Rectangle 3"/>
          <p:cNvSpPr>
            <a:spLocks noGrp="1"/>
          </p:cNvSpPr>
          <p:nvPr>
            <p:custDataLst>
              <p:tags r:id="rId1"/>
            </p:custDataLst>
          </p:nvPr>
        </p:nvSpPr>
        <p:spPr>
          <a:xfrm>
            <a:off x="524510" y="3543935"/>
            <a:ext cx="12007850" cy="1767840"/>
          </a:xfrm>
          <a:prstGeom prst="rect">
            <a:avLst/>
          </a:prstGeom>
          <a:ln>
            <a:miter/>
          </a:ln>
        </p:spPr>
        <p:txBody>
          <a:bodyPr vert="horz" wrap="square" lIns="96435" tIns="48217" rIns="96435" bIns="48217" numCol="1" rtlCol="0" anchor="t" anchorCtr="0" compatLnSpc="1">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5</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a:t>
            </a:r>
            <a:r>
              <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记账凭证附件</a:t>
            </a:r>
            <a:endPar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379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    </a:t>
            </a: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记账凭证一般都有原始凭证或其他资料作为附近，需要在记账凭证上注明其张数。结账和更正错误的记账凭证，不附原始凭证。</a:t>
            </a:r>
            <a:endPar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endParaRPr>
          </a:p>
        </p:txBody>
      </p:sp>
      <p:sp>
        <p:nvSpPr>
          <p:cNvPr id="3" name="Rectangle 3"/>
          <p:cNvSpPr>
            <a:spLocks noGrp="1"/>
          </p:cNvSpPr>
          <p:nvPr>
            <p:custDataLst>
              <p:tags r:id="rId2"/>
            </p:custDataLst>
          </p:nvPr>
        </p:nvSpPr>
        <p:spPr>
          <a:xfrm>
            <a:off x="524510" y="5128260"/>
            <a:ext cx="12198350" cy="1383030"/>
          </a:xfrm>
          <a:prstGeom prst="rect">
            <a:avLst/>
          </a:prstGeom>
          <a:ln>
            <a:miter/>
          </a:ln>
        </p:spPr>
        <p:txBody>
          <a:bodyPr vert="horz" wrap="square" lIns="96435" tIns="48217" rIns="96435" bIns="48217"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6</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a:t>
            </a:r>
            <a:r>
              <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会计分录的填制</a:t>
            </a:r>
            <a:endPar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rPr>
              <a:t>    在记账凭证中，除填明应借、应贷的会计科目及金额（即会计分录），还应填明一级科目所属的明细科目。</a:t>
            </a:r>
            <a:endParaRPr kumimoji="0" lang="zh-CN" altLang="en-US" sz="2600"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26083">
                                            <p:txEl>
                                              <p:charRg st="0" end="7"/>
                                            </p:txEl>
                                          </p:spTgt>
                                        </p:tgtEl>
                                        <p:attrNameLst>
                                          <p:attrName>style.visibility</p:attrName>
                                        </p:attrNameLst>
                                      </p:cBhvr>
                                      <p:to>
                                        <p:strVal val="visible"/>
                                      </p:to>
                                    </p:set>
                                    <p:anim calcmode="lin" valueType="num">
                                      <p:cBhvr>
                                        <p:cTn id="7" dur="500" fill="hold"/>
                                        <p:tgtEl>
                                          <p:spTgt spid="1326083">
                                            <p:txEl>
                                              <p:charRg st="0" end="7"/>
                                            </p:txEl>
                                          </p:spTgt>
                                        </p:tgtEl>
                                        <p:attrNameLst>
                                          <p:attrName>ppt_x</p:attrName>
                                        </p:attrNameLst>
                                      </p:cBhvr>
                                      <p:tavLst>
                                        <p:tav tm="0">
                                          <p:val>
                                            <p:strVal val="0-#ppt_w/2"/>
                                          </p:val>
                                        </p:tav>
                                        <p:tav tm="100000">
                                          <p:val>
                                            <p:strVal val="#ppt_x"/>
                                          </p:val>
                                        </p:tav>
                                      </p:tavLst>
                                    </p:anim>
                                    <p:anim calcmode="lin" valueType="num">
                                      <p:cBhvr>
                                        <p:cTn id="8" dur="500" fill="hold"/>
                                        <p:tgtEl>
                                          <p:spTgt spid="1326083">
                                            <p:txEl>
                                              <p:charRg st="0" end="7"/>
                                            </p:txEl>
                                          </p:spTgt>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2" presetClass="entr" presetSubtype="8" fill="hold" grpId="0" nodeType="afterEffect">
                                  <p:stCondLst>
                                    <p:cond delay="3000"/>
                                  </p:stCondLst>
                                  <p:childTnLst>
                                    <p:set>
                                      <p:cBhvr>
                                        <p:cTn id="11" dur="1" fill="hold">
                                          <p:stCondLst>
                                            <p:cond delay="0"/>
                                          </p:stCondLst>
                                        </p:cTn>
                                        <p:tgtEl>
                                          <p:spTgt spid="1326083">
                                            <p:txEl>
                                              <p:charRg st="7" end="37"/>
                                            </p:txEl>
                                          </p:spTgt>
                                        </p:tgtEl>
                                        <p:attrNameLst>
                                          <p:attrName>style.visibility</p:attrName>
                                        </p:attrNameLst>
                                      </p:cBhvr>
                                      <p:to>
                                        <p:strVal val="visible"/>
                                      </p:to>
                                    </p:set>
                                    <p:anim calcmode="lin" valueType="num">
                                      <p:cBhvr>
                                        <p:cTn id="12" dur="500" fill="hold"/>
                                        <p:tgtEl>
                                          <p:spTgt spid="1326083">
                                            <p:txEl>
                                              <p:charRg st="7" end="37"/>
                                            </p:txEl>
                                          </p:spTgt>
                                        </p:tgtEl>
                                        <p:attrNameLst>
                                          <p:attrName>ppt_x</p:attrName>
                                        </p:attrNameLst>
                                      </p:cBhvr>
                                      <p:tavLst>
                                        <p:tav tm="0">
                                          <p:val>
                                            <p:strVal val="0-#ppt_w/2"/>
                                          </p:val>
                                        </p:tav>
                                        <p:tav tm="100000">
                                          <p:val>
                                            <p:strVal val="#ppt_x"/>
                                          </p:val>
                                        </p:tav>
                                      </p:tavLst>
                                    </p:anim>
                                    <p:anim calcmode="lin" valueType="num">
                                      <p:cBhvr>
                                        <p:cTn id="13" dur="500" fill="hold"/>
                                        <p:tgtEl>
                                          <p:spTgt spid="1326083">
                                            <p:txEl>
                                              <p:charRg st="7" end="37"/>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8" fill="hold" grpId="0" nodeType="afterEffect">
                                  <p:stCondLst>
                                    <p:cond delay="3000"/>
                                  </p:stCondLst>
                                  <p:childTnLst>
                                    <p:set>
                                      <p:cBhvr>
                                        <p:cTn id="16" dur="1" fill="hold">
                                          <p:stCondLst>
                                            <p:cond delay="0"/>
                                          </p:stCondLst>
                                        </p:cTn>
                                        <p:tgtEl>
                                          <p:spTgt spid="1326083">
                                            <p:txEl>
                                              <p:charRg st="37" end="104"/>
                                            </p:txEl>
                                          </p:spTgt>
                                        </p:tgtEl>
                                        <p:attrNameLst>
                                          <p:attrName>style.visibility</p:attrName>
                                        </p:attrNameLst>
                                      </p:cBhvr>
                                      <p:to>
                                        <p:strVal val="visible"/>
                                      </p:to>
                                    </p:set>
                                    <p:anim calcmode="lin" valueType="num">
                                      <p:cBhvr>
                                        <p:cTn id="17" dur="500" fill="hold"/>
                                        <p:tgtEl>
                                          <p:spTgt spid="1326083">
                                            <p:txEl>
                                              <p:charRg st="37" end="104"/>
                                            </p:txEl>
                                          </p:spTgt>
                                        </p:tgtEl>
                                        <p:attrNameLst>
                                          <p:attrName>ppt_x</p:attrName>
                                        </p:attrNameLst>
                                      </p:cBhvr>
                                      <p:tavLst>
                                        <p:tav tm="0">
                                          <p:val>
                                            <p:strVal val="0-#ppt_w/2"/>
                                          </p:val>
                                        </p:tav>
                                        <p:tav tm="100000">
                                          <p:val>
                                            <p:strVal val="#ppt_x"/>
                                          </p:val>
                                        </p:tav>
                                      </p:tavLst>
                                    </p:anim>
                                    <p:anim calcmode="lin" valueType="num">
                                      <p:cBhvr>
                                        <p:cTn id="18" dur="500" fill="hold"/>
                                        <p:tgtEl>
                                          <p:spTgt spid="1326083">
                                            <p:txEl>
                                              <p:charRg st="37" end="104"/>
                                            </p:txEl>
                                          </p:spTgt>
                                        </p:tgtEl>
                                        <p:attrNameLst>
                                          <p:attrName>ppt_y</p:attrName>
                                        </p:attrNameLst>
                                      </p:cBhvr>
                                      <p:tavLst>
                                        <p:tav tm="0">
                                          <p:val>
                                            <p:strVal val="#ppt_y"/>
                                          </p:val>
                                        </p:tav>
                                        <p:tav tm="100000">
                                          <p:val>
                                            <p:strVal val="#ppt_y"/>
                                          </p:val>
                                        </p:tav>
                                      </p:tavLst>
                                    </p:anim>
                                  </p:childTnLst>
                                </p:cTn>
                              </p:par>
                            </p:childTnLst>
                          </p:cTn>
                        </p:par>
                        <p:par>
                          <p:cTn id="19" fill="hold">
                            <p:stCondLst>
                              <p:cond delay="10500"/>
                            </p:stCondLst>
                            <p:childTnLst>
                              <p:par>
                                <p:cTn id="20" presetID="2" presetClass="entr" presetSubtype="8" fill="hold" grpId="0" nodeType="afterEffect">
                                  <p:stCondLst>
                                    <p:cond delay="3000"/>
                                  </p:stCondLst>
                                  <p:childTnLst>
                                    <p:set>
                                      <p:cBhvr>
                                        <p:cTn id="21" dur="1" fill="hold">
                                          <p:stCondLst>
                                            <p:cond delay="0"/>
                                          </p:stCondLst>
                                        </p:cTn>
                                        <p:tgtEl>
                                          <p:spTgt spid="1326083">
                                            <p:txEl>
                                              <p:charRg st="104" end="161"/>
                                            </p:txEl>
                                          </p:spTgt>
                                        </p:tgtEl>
                                        <p:attrNameLst>
                                          <p:attrName>style.visibility</p:attrName>
                                        </p:attrNameLst>
                                      </p:cBhvr>
                                      <p:to>
                                        <p:strVal val="visible"/>
                                      </p:to>
                                    </p:set>
                                    <p:anim calcmode="lin" valueType="num">
                                      <p:cBhvr>
                                        <p:cTn id="22" dur="500" fill="hold"/>
                                        <p:tgtEl>
                                          <p:spTgt spid="1326083">
                                            <p:txEl>
                                              <p:charRg st="104" end="161"/>
                                            </p:txEl>
                                          </p:spTgt>
                                        </p:tgtEl>
                                        <p:attrNameLst>
                                          <p:attrName>ppt_x</p:attrName>
                                        </p:attrNameLst>
                                      </p:cBhvr>
                                      <p:tavLst>
                                        <p:tav tm="0">
                                          <p:val>
                                            <p:strVal val="0-#ppt_w/2"/>
                                          </p:val>
                                        </p:tav>
                                        <p:tav tm="100000">
                                          <p:val>
                                            <p:strVal val="#ppt_x"/>
                                          </p:val>
                                        </p:tav>
                                      </p:tavLst>
                                    </p:anim>
                                    <p:anim calcmode="lin" valueType="num">
                                      <p:cBhvr>
                                        <p:cTn id="23" dur="500" fill="hold"/>
                                        <p:tgtEl>
                                          <p:spTgt spid="1326083">
                                            <p:txEl>
                                              <p:charRg st="104" end="161"/>
                                            </p:txEl>
                                          </p:spTgt>
                                        </p:tgtEl>
                                        <p:attrNameLst>
                                          <p:attrName>ppt_y</p:attrName>
                                        </p:attrNameLst>
                                      </p:cBhvr>
                                      <p:tavLst>
                                        <p:tav tm="0">
                                          <p:val>
                                            <p:strVal val="#ppt_y"/>
                                          </p:val>
                                        </p:tav>
                                        <p:tav tm="100000">
                                          <p:val>
                                            <p:strVal val="#ppt_y"/>
                                          </p:val>
                                        </p:tav>
                                      </p:tavLst>
                                    </p:anim>
                                  </p:childTnLst>
                                </p:cTn>
                              </p:par>
                            </p:childTnLst>
                          </p:cTn>
                        </p:par>
                        <p:par>
                          <p:cTn id="24" fill="hold">
                            <p:stCondLst>
                              <p:cond delay="14000"/>
                            </p:stCondLst>
                            <p:childTnLst>
                              <p:par>
                                <p:cTn id="25" presetID="2" presetClass="entr" presetSubtype="8" fill="hold" grpId="0" nodeType="afterEffect">
                                  <p:stCondLst>
                                    <p:cond delay="3000"/>
                                  </p:stCondLst>
                                  <p:childTnLst>
                                    <p:set>
                                      <p:cBhvr>
                                        <p:cTn id="26" dur="1" fill="hold">
                                          <p:stCondLst>
                                            <p:cond delay="0"/>
                                          </p:stCondLst>
                                        </p:cTn>
                                        <p:tgtEl>
                                          <p:spTgt spid="2">
                                            <p:txEl>
                                              <p:charRg st="0" end="11"/>
                                            </p:txEl>
                                          </p:spTgt>
                                        </p:tgtEl>
                                        <p:attrNameLst>
                                          <p:attrName>style.visibility</p:attrName>
                                        </p:attrNameLst>
                                      </p:cBhvr>
                                      <p:to>
                                        <p:strVal val="visible"/>
                                      </p:to>
                                    </p:set>
                                    <p:anim calcmode="lin" valueType="num">
                                      <p:cBhvr>
                                        <p:cTn id="27" dur="500" fill="hold"/>
                                        <p:tgtEl>
                                          <p:spTgt spid="2">
                                            <p:txEl>
                                              <p:charRg st="0" end="11"/>
                                            </p:txEl>
                                          </p:spTgt>
                                        </p:tgtEl>
                                        <p:attrNameLst>
                                          <p:attrName>ppt_x</p:attrName>
                                        </p:attrNameLst>
                                      </p:cBhvr>
                                      <p:tavLst>
                                        <p:tav tm="0">
                                          <p:val>
                                            <p:strVal val="0-#ppt_w/2"/>
                                          </p:val>
                                        </p:tav>
                                        <p:tav tm="100000">
                                          <p:val>
                                            <p:strVal val="#ppt_x"/>
                                          </p:val>
                                        </p:tav>
                                      </p:tavLst>
                                    </p:anim>
                                    <p:anim calcmode="lin" valueType="num">
                                      <p:cBhvr>
                                        <p:cTn id="28" dur="500" fill="hold"/>
                                        <p:tgtEl>
                                          <p:spTgt spid="2">
                                            <p:txEl>
                                              <p:charRg st="0" end="11"/>
                                            </p:txEl>
                                          </p:spTgt>
                                        </p:tgtEl>
                                        <p:attrNameLst>
                                          <p:attrName>ppt_y</p:attrName>
                                        </p:attrNameLst>
                                      </p:cBhvr>
                                      <p:tavLst>
                                        <p:tav tm="0">
                                          <p:val>
                                            <p:strVal val="#ppt_y"/>
                                          </p:val>
                                        </p:tav>
                                        <p:tav tm="100000">
                                          <p:val>
                                            <p:strVal val="#ppt_y"/>
                                          </p:val>
                                        </p:tav>
                                      </p:tavLst>
                                    </p:anim>
                                  </p:childTnLst>
                                </p:cTn>
                              </p:par>
                            </p:childTnLst>
                          </p:cTn>
                        </p:par>
                        <p:par>
                          <p:cTn id="29" fill="hold">
                            <p:stCondLst>
                              <p:cond delay="17500"/>
                            </p:stCondLst>
                            <p:childTnLst>
                              <p:par>
                                <p:cTn id="30" presetID="2" presetClass="entr" presetSubtype="8" fill="hold" grpId="0" nodeType="afterEffect">
                                  <p:stCondLst>
                                    <p:cond delay="3000"/>
                                  </p:stCondLst>
                                  <p:childTnLst>
                                    <p:set>
                                      <p:cBhvr>
                                        <p:cTn id="31" dur="1" fill="hold">
                                          <p:stCondLst>
                                            <p:cond delay="0"/>
                                          </p:stCondLst>
                                        </p:cTn>
                                        <p:tgtEl>
                                          <p:spTgt spid="2">
                                            <p:txEl>
                                              <p:charRg st="11" end="52"/>
                                            </p:txEl>
                                          </p:spTgt>
                                        </p:tgtEl>
                                        <p:attrNameLst>
                                          <p:attrName>style.visibility</p:attrName>
                                        </p:attrNameLst>
                                      </p:cBhvr>
                                      <p:to>
                                        <p:strVal val="visible"/>
                                      </p:to>
                                    </p:set>
                                    <p:anim calcmode="lin" valueType="num">
                                      <p:cBhvr>
                                        <p:cTn id="32" dur="500" fill="hold"/>
                                        <p:tgtEl>
                                          <p:spTgt spid="2">
                                            <p:txEl>
                                              <p:charRg st="11" end="52"/>
                                            </p:txEl>
                                          </p:spTgt>
                                        </p:tgtEl>
                                        <p:attrNameLst>
                                          <p:attrName>ppt_x</p:attrName>
                                        </p:attrNameLst>
                                      </p:cBhvr>
                                      <p:tavLst>
                                        <p:tav tm="0">
                                          <p:val>
                                            <p:strVal val="0-#ppt_w/2"/>
                                          </p:val>
                                        </p:tav>
                                        <p:tav tm="100000">
                                          <p:val>
                                            <p:strVal val="#ppt_x"/>
                                          </p:val>
                                        </p:tav>
                                      </p:tavLst>
                                    </p:anim>
                                    <p:anim calcmode="lin" valueType="num">
                                      <p:cBhvr>
                                        <p:cTn id="33" dur="500" fill="hold"/>
                                        <p:tgtEl>
                                          <p:spTgt spid="2">
                                            <p:txEl>
                                              <p:charRg st="11" end="52"/>
                                            </p:txEl>
                                          </p:spTgt>
                                        </p:tgtEl>
                                        <p:attrNameLst>
                                          <p:attrName>ppt_y</p:attrName>
                                        </p:attrNameLst>
                                      </p:cBhvr>
                                      <p:tavLst>
                                        <p:tav tm="0">
                                          <p:val>
                                            <p:strVal val="#ppt_y"/>
                                          </p:val>
                                        </p:tav>
                                        <p:tav tm="100000">
                                          <p:val>
                                            <p:strVal val="#ppt_y"/>
                                          </p:val>
                                        </p:tav>
                                      </p:tavLst>
                                    </p:anim>
                                  </p:childTnLst>
                                </p:cTn>
                              </p:par>
                            </p:childTnLst>
                          </p:cTn>
                        </p:par>
                        <p:par>
                          <p:cTn id="34" fill="hold">
                            <p:stCondLst>
                              <p:cond delay="21000"/>
                            </p:stCondLst>
                            <p:childTnLst>
                              <p:par>
                                <p:cTn id="35" presetID="2" presetClass="entr" presetSubtype="8" fill="hold" grpId="0" nodeType="afterEffect">
                                  <p:stCondLst>
                                    <p:cond delay="3000"/>
                                  </p:stCondLst>
                                  <p:childTnLst>
                                    <p:set>
                                      <p:cBhvr>
                                        <p:cTn id="36" dur="1" fill="hold">
                                          <p:stCondLst>
                                            <p:cond delay="0"/>
                                          </p:stCondLst>
                                        </p:cTn>
                                        <p:tgtEl>
                                          <p:spTgt spid="3">
                                            <p:txEl>
                                              <p:charRg st="0" end="12"/>
                                            </p:txEl>
                                          </p:spTgt>
                                        </p:tgtEl>
                                        <p:attrNameLst>
                                          <p:attrName>style.visibility</p:attrName>
                                        </p:attrNameLst>
                                      </p:cBhvr>
                                      <p:to>
                                        <p:strVal val="visible"/>
                                      </p:to>
                                    </p:set>
                                    <p:anim calcmode="lin" valueType="num">
                                      <p:cBhvr>
                                        <p:cTn id="37" dur="500" fill="hold"/>
                                        <p:tgtEl>
                                          <p:spTgt spid="3">
                                            <p:txEl>
                                              <p:charRg st="0" end="12"/>
                                            </p:txEl>
                                          </p:spTgt>
                                        </p:tgtEl>
                                        <p:attrNameLst>
                                          <p:attrName>ppt_x</p:attrName>
                                        </p:attrNameLst>
                                      </p:cBhvr>
                                      <p:tavLst>
                                        <p:tav tm="0">
                                          <p:val>
                                            <p:strVal val="0-#ppt_w/2"/>
                                          </p:val>
                                        </p:tav>
                                        <p:tav tm="100000">
                                          <p:val>
                                            <p:strVal val="#ppt_x"/>
                                          </p:val>
                                        </p:tav>
                                      </p:tavLst>
                                    </p:anim>
                                    <p:anim calcmode="lin" valueType="num">
                                      <p:cBhvr>
                                        <p:cTn id="38" dur="500" fill="hold"/>
                                        <p:tgtEl>
                                          <p:spTgt spid="3">
                                            <p:txEl>
                                              <p:charRg st="0" end="12"/>
                                            </p:txEl>
                                          </p:spTgt>
                                        </p:tgtEl>
                                        <p:attrNameLst>
                                          <p:attrName>ppt_y</p:attrName>
                                        </p:attrNameLst>
                                      </p:cBhvr>
                                      <p:tavLst>
                                        <p:tav tm="0">
                                          <p:val>
                                            <p:strVal val="#ppt_y"/>
                                          </p:val>
                                        </p:tav>
                                        <p:tav tm="100000">
                                          <p:val>
                                            <p:strVal val="#ppt_y"/>
                                          </p:val>
                                        </p:tav>
                                      </p:tavLst>
                                    </p:anim>
                                  </p:childTnLst>
                                </p:cTn>
                              </p:par>
                            </p:childTnLst>
                          </p:cTn>
                        </p:par>
                        <p:par>
                          <p:cTn id="39" fill="hold">
                            <p:stCondLst>
                              <p:cond delay="24500"/>
                            </p:stCondLst>
                            <p:childTnLst>
                              <p:par>
                                <p:cTn id="40" presetID="2" presetClass="entr" presetSubtype="8" fill="hold" grpId="0" nodeType="afterEffect">
                                  <p:stCondLst>
                                    <p:cond delay="3000"/>
                                  </p:stCondLst>
                                  <p:childTnLst>
                                    <p:set>
                                      <p:cBhvr>
                                        <p:cTn id="41" dur="1" fill="hold">
                                          <p:stCondLst>
                                            <p:cond delay="0"/>
                                          </p:stCondLst>
                                        </p:cTn>
                                        <p:tgtEl>
                                          <p:spTgt spid="3">
                                            <p:txEl>
                                              <p:charRg st="12" end="64"/>
                                            </p:txEl>
                                          </p:spTgt>
                                        </p:tgtEl>
                                        <p:attrNameLst>
                                          <p:attrName>style.visibility</p:attrName>
                                        </p:attrNameLst>
                                      </p:cBhvr>
                                      <p:to>
                                        <p:strVal val="visible"/>
                                      </p:to>
                                    </p:set>
                                    <p:anim calcmode="lin" valueType="num">
                                      <p:cBhvr>
                                        <p:cTn id="42" dur="500" fill="hold"/>
                                        <p:tgtEl>
                                          <p:spTgt spid="3">
                                            <p:txEl>
                                              <p:charRg st="12" end="64"/>
                                            </p:txEl>
                                          </p:spTgt>
                                        </p:tgtEl>
                                        <p:attrNameLst>
                                          <p:attrName>ppt_x</p:attrName>
                                        </p:attrNameLst>
                                      </p:cBhvr>
                                      <p:tavLst>
                                        <p:tav tm="0">
                                          <p:val>
                                            <p:strVal val="0-#ppt_w/2"/>
                                          </p:val>
                                        </p:tav>
                                        <p:tav tm="100000">
                                          <p:val>
                                            <p:strVal val="#ppt_x"/>
                                          </p:val>
                                        </p:tav>
                                      </p:tavLst>
                                    </p:anim>
                                    <p:anim calcmode="lin" valueType="num">
                                      <p:cBhvr>
                                        <p:cTn id="43" dur="500" fill="hold"/>
                                        <p:tgtEl>
                                          <p:spTgt spid="3">
                                            <p:txEl>
                                              <p:charRg st="12" end="6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6083" grpId="0" advAuto="1000" build="p"/>
      <p:bldP spid="2" grpId="0" advAuto="1000" build="p"/>
      <p:bldP spid="3" grpId="0" advAuto="100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7107" name="Rectangle 3"/>
          <p:cNvSpPr>
            <a:spLocks noGrp="1"/>
          </p:cNvSpPr>
          <p:nvPr>
            <p:ph idx="1"/>
          </p:nvPr>
        </p:nvSpPr>
        <p:spPr>
          <a:xfrm>
            <a:off x="2000382" y="549146"/>
            <a:ext cx="8357729" cy="4339590"/>
          </a:xfrm>
          <a:ln>
            <a:miter/>
          </a:ln>
        </p:spPr>
        <p:txBody>
          <a:bodyPr vert="horz" wrap="square" lIns="96435" tIns="48217" rIns="96435" bIns="48217" numCol="1" anchor="t" anchorCtr="0" compatLnSpc="1">
            <a:noAutofit/>
          </a:body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375"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7</a:t>
            </a:r>
            <a:r>
              <a:rPr kumimoji="0" lang="zh-CN" altLang="en-US" sz="3375"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a:t>
            </a:r>
            <a:r>
              <a:rPr kumimoji="0" lang="zh-CN" altLang="en-US" sz="3375"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a:t>
            </a:r>
            <a:r>
              <a:rPr kumimoji="0" lang="zh-CN" altLang="en-US" sz="3375"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编号</a:t>
            </a:r>
            <a:endParaRPr kumimoji="0" lang="zh-CN" altLang="en-US" sz="3375"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endParaRPr>
          </a:p>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记账凭证无论是全部统一编号，还是按收、付、转分类编号，均应按月从</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号开始按顺序编号不得跳号、重号，例如收字第</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号，付字第</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号，转字第</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号；第</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号凭证。</a:t>
            </a:r>
            <a:endPar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endParaRPr>
          </a:p>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一笔复杂的会计分录要编制多张记账凭证的，采用“分数编号法” 。</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表示业务顺寻，后面分母</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表示共有</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2</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张凭证，</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2</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张凭证中的第</a:t>
            </a:r>
            <a:r>
              <a:rPr kumimoji="0" lang="en-US" altLang="zh-CN"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1</a:t>
            </a:r>
            <a:r>
              <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rPr>
              <a:t>张。</a:t>
            </a:r>
            <a:endPar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endParaRPr kumimoji="0" lang="zh-CN" altLang="en-US" sz="3375" b="1" i="0" u="none" strike="noStrike" kern="0" cap="none" spc="0" normalizeH="0" baseline="0" noProof="1">
              <a:ln>
                <a:noFill/>
              </a:ln>
              <a:solidFill>
                <a:schemeClr val="tx1"/>
              </a:solidFill>
              <a:effectLst/>
              <a:uLnTx/>
              <a:uFillTx/>
              <a:latin typeface="Times New Roman" panose="02020603050405020304" charset="0"/>
              <a:ea typeface="华文楷体" panose="02010600040101010101" pitchFamily="2" charset="-122"/>
              <a:cs typeface="+mn-cs"/>
              <a:sym typeface="Calibri" panose="020F0502020204030204" pitchFamily="34" charset="0"/>
            </a:endParaRPr>
          </a:p>
        </p:txBody>
      </p:sp>
      <p:sp>
        <p:nvSpPr>
          <p:cNvPr id="62468" name="文本框 1"/>
          <p:cNvSpPr txBox="1"/>
          <p:nvPr/>
        </p:nvSpPr>
        <p:spPr>
          <a:xfrm>
            <a:off x="8190659" y="4421962"/>
            <a:ext cx="535752" cy="480060"/>
          </a:xfrm>
          <a:prstGeom prst="rect">
            <a:avLst/>
          </a:prstGeom>
          <a:noFill/>
          <a:ln w="9525">
            <a:noFill/>
          </a:ln>
        </p:spPr>
        <p:txBody>
          <a:bodyPr>
            <a:spAutoFit/>
          </a:bodyPr>
          <a:p>
            <a:r>
              <a:rPr lang="en-US" altLang="zh-CN" sz="2530" dirty="0">
                <a:latin typeface="Calibri" panose="020F0502020204030204" pitchFamily="34" charset="0"/>
              </a:rPr>
              <a:t>1</a:t>
            </a:r>
            <a:endParaRPr lang="en-US" altLang="zh-CN" sz="2530" dirty="0">
              <a:latin typeface="Calibri" panose="020F0502020204030204" pitchFamily="34" charset="0"/>
            </a:endParaRPr>
          </a:p>
        </p:txBody>
      </p:sp>
      <p:sp>
        <p:nvSpPr>
          <p:cNvPr id="62469" name="文本框 2"/>
          <p:cNvSpPr txBox="1"/>
          <p:nvPr/>
        </p:nvSpPr>
        <p:spPr>
          <a:xfrm>
            <a:off x="6284722" y="5761007"/>
            <a:ext cx="535752" cy="480060"/>
          </a:xfrm>
          <a:prstGeom prst="rect">
            <a:avLst/>
          </a:prstGeom>
          <a:noFill/>
          <a:ln w="9525">
            <a:noFill/>
          </a:ln>
        </p:spPr>
        <p:txBody>
          <a:bodyPr>
            <a:spAutoFit/>
          </a:bodyPr>
          <a:p>
            <a:r>
              <a:rPr lang="en-US" altLang="zh-CN" sz="2530" dirty="0">
                <a:latin typeface="Calibri" panose="020F0502020204030204" pitchFamily="34" charset="0"/>
              </a:rPr>
              <a:t>2</a:t>
            </a:r>
            <a:endParaRPr lang="en-US" altLang="zh-CN" sz="2530" dirty="0">
              <a:latin typeface="Calibri" panose="020F0502020204030204" pitchFamily="34" charset="0"/>
            </a:endParaRPr>
          </a:p>
        </p:txBody>
      </p:sp>
      <p:sp>
        <p:nvSpPr>
          <p:cNvPr id="62470" name="文本框 3"/>
          <p:cNvSpPr txBox="1"/>
          <p:nvPr/>
        </p:nvSpPr>
        <p:spPr>
          <a:xfrm>
            <a:off x="6284722" y="5184739"/>
            <a:ext cx="535752" cy="480060"/>
          </a:xfrm>
          <a:prstGeom prst="rect">
            <a:avLst/>
          </a:prstGeom>
          <a:noFill/>
          <a:ln w="9525">
            <a:noFill/>
          </a:ln>
        </p:spPr>
        <p:txBody>
          <a:bodyPr>
            <a:spAutoFit/>
          </a:bodyPr>
          <a:p>
            <a:r>
              <a:rPr lang="en-US" altLang="zh-CN" sz="2530" dirty="0">
                <a:latin typeface="Calibri" panose="020F0502020204030204" pitchFamily="34" charset="0"/>
              </a:rPr>
              <a:t>1</a:t>
            </a:r>
            <a:endParaRPr lang="en-US" altLang="zh-CN" sz="2530" dirty="0">
              <a:latin typeface="Calibri" panose="020F0502020204030204" pitchFamily="34" charset="0"/>
            </a:endParaRPr>
          </a:p>
        </p:txBody>
      </p:sp>
      <p:sp>
        <p:nvSpPr>
          <p:cNvPr id="62471" name="文本框 4"/>
          <p:cNvSpPr txBox="1"/>
          <p:nvPr/>
        </p:nvSpPr>
        <p:spPr>
          <a:xfrm>
            <a:off x="8190659" y="5034394"/>
            <a:ext cx="535752" cy="480060"/>
          </a:xfrm>
          <a:prstGeom prst="rect">
            <a:avLst/>
          </a:prstGeom>
          <a:noFill/>
          <a:ln w="9525">
            <a:noFill/>
          </a:ln>
        </p:spPr>
        <p:txBody>
          <a:bodyPr>
            <a:spAutoFit/>
          </a:bodyPr>
          <a:p>
            <a:r>
              <a:rPr lang="en-US" altLang="zh-CN" sz="2530" dirty="0">
                <a:latin typeface="Calibri" panose="020F0502020204030204" pitchFamily="34" charset="0"/>
              </a:rPr>
              <a:t>2</a:t>
            </a:r>
            <a:endParaRPr lang="en-US" altLang="zh-CN" sz="2530" dirty="0">
              <a:latin typeface="Calibri" panose="020F0502020204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27107">
                                            <p:txEl>
                                              <p:charRg st="0" end="7"/>
                                            </p:txEl>
                                          </p:spTgt>
                                        </p:tgtEl>
                                        <p:attrNameLst>
                                          <p:attrName>style.visibility</p:attrName>
                                        </p:attrNameLst>
                                      </p:cBhvr>
                                      <p:to>
                                        <p:strVal val="visible"/>
                                      </p:to>
                                    </p:set>
                                    <p:anim calcmode="lin" valueType="num">
                                      <p:cBhvr>
                                        <p:cTn id="7" dur="500" fill="hold"/>
                                        <p:tgtEl>
                                          <p:spTgt spid="1327107">
                                            <p:txEl>
                                              <p:charRg st="0" end="7"/>
                                            </p:txEl>
                                          </p:spTgt>
                                        </p:tgtEl>
                                        <p:attrNameLst>
                                          <p:attrName>ppt_x</p:attrName>
                                        </p:attrNameLst>
                                      </p:cBhvr>
                                      <p:tavLst>
                                        <p:tav tm="0">
                                          <p:val>
                                            <p:strVal val="0-#ppt_w/2"/>
                                          </p:val>
                                        </p:tav>
                                        <p:tav tm="100000">
                                          <p:val>
                                            <p:strVal val="#ppt_x"/>
                                          </p:val>
                                        </p:tav>
                                      </p:tavLst>
                                    </p:anim>
                                    <p:anim calcmode="lin" valueType="num">
                                      <p:cBhvr>
                                        <p:cTn id="8" dur="500" fill="hold"/>
                                        <p:tgtEl>
                                          <p:spTgt spid="1327107">
                                            <p:txEl>
                                              <p:charRg st="0" end="7"/>
                                            </p:txEl>
                                          </p:spTgt>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2" presetClass="entr" presetSubtype="8" fill="hold" grpId="0" nodeType="afterEffect">
                                  <p:stCondLst>
                                    <p:cond delay="3000"/>
                                  </p:stCondLst>
                                  <p:childTnLst>
                                    <p:set>
                                      <p:cBhvr>
                                        <p:cTn id="11" dur="1" fill="hold">
                                          <p:stCondLst>
                                            <p:cond delay="0"/>
                                          </p:stCondLst>
                                        </p:cTn>
                                        <p:tgtEl>
                                          <p:spTgt spid="1327107">
                                            <p:txEl>
                                              <p:charRg st="7" end="83"/>
                                            </p:txEl>
                                          </p:spTgt>
                                        </p:tgtEl>
                                        <p:attrNameLst>
                                          <p:attrName>style.visibility</p:attrName>
                                        </p:attrNameLst>
                                      </p:cBhvr>
                                      <p:to>
                                        <p:strVal val="visible"/>
                                      </p:to>
                                    </p:set>
                                    <p:anim calcmode="lin" valueType="num">
                                      <p:cBhvr>
                                        <p:cTn id="12" dur="500" fill="hold"/>
                                        <p:tgtEl>
                                          <p:spTgt spid="1327107">
                                            <p:txEl>
                                              <p:charRg st="7" end="83"/>
                                            </p:txEl>
                                          </p:spTgt>
                                        </p:tgtEl>
                                        <p:attrNameLst>
                                          <p:attrName>ppt_x</p:attrName>
                                        </p:attrNameLst>
                                      </p:cBhvr>
                                      <p:tavLst>
                                        <p:tav tm="0">
                                          <p:val>
                                            <p:strVal val="0-#ppt_w/2"/>
                                          </p:val>
                                        </p:tav>
                                        <p:tav tm="100000">
                                          <p:val>
                                            <p:strVal val="#ppt_x"/>
                                          </p:val>
                                        </p:tav>
                                      </p:tavLst>
                                    </p:anim>
                                    <p:anim calcmode="lin" valueType="num">
                                      <p:cBhvr>
                                        <p:cTn id="13" dur="500" fill="hold"/>
                                        <p:tgtEl>
                                          <p:spTgt spid="1327107">
                                            <p:txEl>
                                              <p:charRg st="7" end="83"/>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8" fill="hold" grpId="0" nodeType="afterEffect">
                                  <p:stCondLst>
                                    <p:cond delay="3000"/>
                                  </p:stCondLst>
                                  <p:childTnLst>
                                    <p:set>
                                      <p:cBhvr>
                                        <p:cTn id="16" dur="1" fill="hold">
                                          <p:stCondLst>
                                            <p:cond delay="0"/>
                                          </p:stCondLst>
                                        </p:cTn>
                                        <p:tgtEl>
                                          <p:spTgt spid="1327107">
                                            <p:txEl>
                                              <p:charRg st="83" end="150"/>
                                            </p:txEl>
                                          </p:spTgt>
                                        </p:tgtEl>
                                        <p:attrNameLst>
                                          <p:attrName>style.visibility</p:attrName>
                                        </p:attrNameLst>
                                      </p:cBhvr>
                                      <p:to>
                                        <p:strVal val="visible"/>
                                      </p:to>
                                    </p:set>
                                    <p:anim calcmode="lin" valueType="num">
                                      <p:cBhvr>
                                        <p:cTn id="17" dur="500" fill="hold"/>
                                        <p:tgtEl>
                                          <p:spTgt spid="1327107">
                                            <p:txEl>
                                              <p:charRg st="83" end="150"/>
                                            </p:txEl>
                                          </p:spTgt>
                                        </p:tgtEl>
                                        <p:attrNameLst>
                                          <p:attrName>ppt_x</p:attrName>
                                        </p:attrNameLst>
                                      </p:cBhvr>
                                      <p:tavLst>
                                        <p:tav tm="0">
                                          <p:val>
                                            <p:strVal val="0-#ppt_w/2"/>
                                          </p:val>
                                        </p:tav>
                                        <p:tav tm="100000">
                                          <p:val>
                                            <p:strVal val="#ppt_x"/>
                                          </p:val>
                                        </p:tav>
                                      </p:tavLst>
                                    </p:anim>
                                    <p:anim calcmode="lin" valueType="num">
                                      <p:cBhvr>
                                        <p:cTn id="18" dur="500" fill="hold"/>
                                        <p:tgtEl>
                                          <p:spTgt spid="1327107">
                                            <p:txEl>
                                              <p:charRg st="83" end="15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7107" grpId="0" advAuto="100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9155" name="Rectangle 3"/>
          <p:cNvSpPr>
            <a:spLocks noGrp="1"/>
          </p:cNvSpPr>
          <p:nvPr>
            <p:ph idx="1"/>
          </p:nvPr>
        </p:nvSpPr>
        <p:spPr>
          <a:xfrm>
            <a:off x="668655" y="596900"/>
            <a:ext cx="11580495" cy="3145790"/>
          </a:xfrm>
        </p:spPr>
        <p:txBody>
          <a:bodyPr vert="horz" wrap="square" lIns="96435" tIns="48217" rIns="96435" bIns="48217" anchor="t"/>
          <a:p>
            <a:pPr algn="just" eaLnBrk="1" hangingPunct="1">
              <a:lnSpc>
                <a:spcPct val="130000"/>
              </a:lnSpc>
              <a:spcBef>
                <a:spcPct val="0"/>
              </a:spcBef>
            </a:pPr>
            <a:r>
              <a:rPr lang="en-US" altLang="zh-CN" sz="3200" b="1" dirty="0">
                <a:solidFill>
                  <a:srgbClr val="990000"/>
                </a:solidFill>
                <a:latin typeface="Times New Roman" panose="02020603050405020304" charset="0"/>
              </a:rPr>
              <a:t>8</a:t>
            </a:r>
            <a:r>
              <a:rPr lang="zh-CN" altLang="en-US" sz="3200" b="1" dirty="0">
                <a:solidFill>
                  <a:srgbClr val="990000"/>
                </a:solidFill>
                <a:latin typeface="Times New Roman" panose="02020603050405020304" charset="0"/>
              </a:rPr>
              <a:t>．</a:t>
            </a:r>
            <a:r>
              <a:rPr lang="zh-CN" altLang="en-US" sz="3200" b="1" dirty="0">
                <a:solidFill>
                  <a:srgbClr val="990000"/>
                </a:solidFill>
                <a:latin typeface="华文楷体" panose="02010600040101010101" pitchFamily="2" charset="-122"/>
              </a:rPr>
              <a:t>  </a:t>
            </a:r>
            <a:r>
              <a:rPr lang="zh-CN" altLang="en-US" sz="3200" b="1" dirty="0">
                <a:solidFill>
                  <a:srgbClr val="990000"/>
                </a:solidFill>
                <a:latin typeface="Times New Roman" panose="02020603050405020304" charset="0"/>
              </a:rPr>
              <a:t>责任人员签字或盖章</a:t>
            </a:r>
            <a:endParaRPr lang="zh-CN" altLang="en-US" sz="3200"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200" b="1" dirty="0">
                <a:latin typeface="华文楷体" panose="02010600040101010101" pitchFamily="2" charset="-122"/>
                <a:ea typeface="华文楷体" panose="02010600040101010101" pitchFamily="2" charset="-122"/>
              </a:rPr>
              <a:t>     </a:t>
            </a:r>
            <a:r>
              <a:rPr lang="zh-CN" altLang="en-US" b="1" dirty="0">
                <a:latin typeface="华文楷体" panose="02010600040101010101" pitchFamily="2" charset="-122"/>
                <a:ea typeface="华文楷体" panose="02010600040101010101" pitchFamily="2" charset="-122"/>
              </a:rPr>
              <a:t> 记账凭证应签章齐全，以明确责任。记账凭证编制完毕，与所属原始凭证核对后，由有关人员签字或盖章。</a:t>
            </a:r>
            <a:endParaRPr lang="zh-CN" altLang="en-US" b="1" dirty="0">
              <a:latin typeface="华文楷体" panose="02010600040101010101" pitchFamily="2" charset="-122"/>
              <a:ea typeface="华文楷体" panose="02010600040101010101" pitchFamily="2" charset="-122"/>
            </a:endParaRPr>
          </a:p>
        </p:txBody>
      </p:sp>
      <p:sp>
        <p:nvSpPr>
          <p:cNvPr id="2" name="Rectangle 3"/>
          <p:cNvSpPr>
            <a:spLocks noGrp="1"/>
          </p:cNvSpPr>
          <p:nvPr>
            <p:custDataLst>
              <p:tags r:id="rId1"/>
            </p:custDataLst>
          </p:nvPr>
        </p:nvSpPr>
        <p:spPr>
          <a:xfrm>
            <a:off x="741045" y="2536190"/>
            <a:ext cx="11579860" cy="2436495"/>
          </a:xfrm>
          <a:prstGeom prst="rect">
            <a:avLst/>
          </a:prstGeom>
        </p:spPr>
        <p:txBody>
          <a:bodyPr vert="horz" wrap="square" lIns="96435" tIns="48217" rIns="96435" bIns="48217"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30000"/>
              </a:lnSpc>
              <a:spcBef>
                <a:spcPct val="0"/>
              </a:spcBef>
            </a:pPr>
            <a:r>
              <a:rPr lang="en-US" altLang="zh-CN" sz="3200" b="1" dirty="0">
                <a:solidFill>
                  <a:srgbClr val="990000"/>
                </a:solidFill>
                <a:latin typeface="Times New Roman" panose="02020603050405020304" charset="0"/>
              </a:rPr>
              <a:t>9</a:t>
            </a:r>
            <a:r>
              <a:rPr lang="zh-CN" altLang="en-US" sz="3200" b="1" dirty="0">
                <a:solidFill>
                  <a:srgbClr val="990000"/>
                </a:solidFill>
                <a:latin typeface="Times New Roman" panose="02020603050405020304" charset="0"/>
              </a:rPr>
              <a:t>．</a:t>
            </a:r>
            <a:r>
              <a:rPr lang="zh-CN" altLang="en-US" sz="3200" b="1" dirty="0">
                <a:solidFill>
                  <a:srgbClr val="990000"/>
                </a:solidFill>
                <a:latin typeface="华文楷体" panose="02010600040101010101" pitchFamily="2" charset="-122"/>
              </a:rPr>
              <a:t>  对空行的要求</a:t>
            </a:r>
            <a:endParaRPr lang="zh-CN" altLang="en-US" sz="3200"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200" b="1" dirty="0">
                <a:latin typeface="华文楷体" panose="02010600040101010101" pitchFamily="2" charset="-122"/>
                <a:ea typeface="华文楷体" panose="02010600040101010101" pitchFamily="2" charset="-122"/>
              </a:rPr>
              <a:t>      </a:t>
            </a:r>
            <a:r>
              <a:rPr lang="zh-CN" altLang="en-US" b="1" dirty="0">
                <a:latin typeface="华文楷体" panose="02010600040101010101" pitchFamily="2" charset="-122"/>
                <a:ea typeface="华文楷体" panose="02010600040101010101" pitchFamily="2" charset="-122"/>
              </a:rPr>
              <a:t>记账凭证不准跳行或留有空行。填制完毕的记账凭证如有空行，应在金额栏划斜线或</a:t>
            </a:r>
            <a:r>
              <a:rPr lang="en-US" altLang="zh-CN" b="1" dirty="0">
                <a:latin typeface="华文楷体" panose="02010600040101010101" pitchFamily="2" charset="-122"/>
                <a:ea typeface="华文楷体" panose="02010600040101010101" pitchFamily="2" charset="-122"/>
              </a:rPr>
              <a:t>“S”</a:t>
            </a:r>
            <a:r>
              <a:rPr lang="zh-CN" altLang="en-US" b="1" dirty="0">
                <a:latin typeface="华文楷体" panose="02010600040101010101" pitchFamily="2" charset="-122"/>
                <a:ea typeface="华文楷体" panose="02010600040101010101" pitchFamily="2" charset="-122"/>
              </a:rPr>
              <a:t>形注销。</a:t>
            </a:r>
            <a:endParaRPr lang="zh-CN" altLang="en-US" b="1" dirty="0">
              <a:latin typeface="华文楷体" panose="02010600040101010101" pitchFamily="2" charset="-122"/>
              <a:ea typeface="华文楷体" panose="02010600040101010101" pitchFamily="2" charset="-122"/>
            </a:endParaRPr>
          </a:p>
        </p:txBody>
      </p:sp>
      <p:sp>
        <p:nvSpPr>
          <p:cNvPr id="3" name="Rectangle 3"/>
          <p:cNvSpPr>
            <a:spLocks noGrp="1"/>
          </p:cNvSpPr>
          <p:nvPr>
            <p:custDataLst>
              <p:tags r:id="rId2"/>
            </p:custDataLst>
          </p:nvPr>
        </p:nvSpPr>
        <p:spPr>
          <a:xfrm>
            <a:off x="668655" y="4493895"/>
            <a:ext cx="11819890" cy="2593340"/>
          </a:xfrm>
          <a:prstGeom prst="rect">
            <a:avLst/>
          </a:prstGeom>
        </p:spPr>
        <p:txBody>
          <a:bodyPr vert="horz" wrap="square" lIns="96435" tIns="48217" rIns="96435" bIns="48217"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30000"/>
              </a:lnSpc>
              <a:spcBef>
                <a:spcPct val="0"/>
              </a:spcBef>
            </a:pPr>
            <a:r>
              <a:rPr lang="en-US" altLang="zh-CN" sz="3200" b="1" dirty="0">
                <a:solidFill>
                  <a:srgbClr val="990000"/>
                </a:solidFill>
                <a:latin typeface="Times New Roman" panose="02020603050405020304" charset="0"/>
              </a:rPr>
              <a:t>10</a:t>
            </a:r>
            <a:r>
              <a:rPr lang="zh-CN" altLang="en-US" sz="3200" b="1" dirty="0">
                <a:solidFill>
                  <a:srgbClr val="990000"/>
                </a:solidFill>
                <a:latin typeface="Times New Roman" panose="02020603050405020304" charset="0"/>
              </a:rPr>
              <a:t>．</a:t>
            </a:r>
            <a:r>
              <a:rPr lang="zh-CN" altLang="en-US" sz="3200" b="1" dirty="0">
                <a:solidFill>
                  <a:srgbClr val="990000"/>
                </a:solidFill>
                <a:latin typeface="华文楷体" panose="02010600040101010101" pitchFamily="2" charset="-122"/>
              </a:rPr>
              <a:t>  复式凭证的记账要求</a:t>
            </a:r>
            <a:endParaRPr lang="zh-CN" altLang="en-US" sz="3200" b="1" dirty="0">
              <a:solidFill>
                <a:srgbClr val="990000"/>
              </a:solidFill>
              <a:latin typeface="华文楷体" panose="02010600040101010101" pitchFamily="2" charset="-122"/>
            </a:endParaRPr>
          </a:p>
          <a:p>
            <a:pPr algn="just" eaLnBrk="1" hangingPunct="1">
              <a:lnSpc>
                <a:spcPct val="130000"/>
              </a:lnSpc>
              <a:spcBef>
                <a:spcPct val="0"/>
              </a:spcBef>
              <a:buNone/>
            </a:pPr>
            <a:r>
              <a:rPr lang="zh-CN" altLang="en-US" sz="3200" b="1" dirty="0">
                <a:latin typeface="华文楷体" panose="02010600040101010101" pitchFamily="2" charset="-122"/>
                <a:ea typeface="华文楷体" panose="02010600040101010101" pitchFamily="2" charset="-122"/>
              </a:rPr>
              <a:t>     </a:t>
            </a:r>
            <a:r>
              <a:rPr lang="zh-CN" altLang="en-US" b="1" dirty="0">
                <a:latin typeface="华文楷体" panose="02010600040101010101" pitchFamily="2" charset="-122"/>
                <a:ea typeface="华文楷体" panose="02010600040101010101" pitchFamily="2" charset="-122"/>
              </a:rPr>
              <a:t> 凡涉及现金和银行存款的收款业务，填制收款凭证；凡涉及现金和银行存款的付款业务，按规定只填制付款凭证；所有转账业务均应填制转账凭证。</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29155">
                                            <p:txEl>
                                              <p:charRg st="0" end="14"/>
                                            </p:txEl>
                                          </p:spTgt>
                                        </p:tgtEl>
                                        <p:attrNameLst>
                                          <p:attrName>style.visibility</p:attrName>
                                        </p:attrNameLst>
                                      </p:cBhvr>
                                      <p:to>
                                        <p:strVal val="visible"/>
                                      </p:to>
                                    </p:set>
                                    <p:anim calcmode="lin" valueType="num">
                                      <p:cBhvr>
                                        <p:cTn id="7" dur="500" fill="hold"/>
                                        <p:tgtEl>
                                          <p:spTgt spid="1329155">
                                            <p:txEl>
                                              <p:charRg st="0" end="14"/>
                                            </p:txEl>
                                          </p:spTgt>
                                        </p:tgtEl>
                                        <p:attrNameLst>
                                          <p:attrName>ppt_x</p:attrName>
                                        </p:attrNameLst>
                                      </p:cBhvr>
                                      <p:tavLst>
                                        <p:tav tm="0">
                                          <p:val>
                                            <p:strVal val="0-#ppt_w/2"/>
                                          </p:val>
                                        </p:tav>
                                        <p:tav tm="100000">
                                          <p:val>
                                            <p:strVal val="#ppt_x"/>
                                          </p:val>
                                        </p:tav>
                                      </p:tavLst>
                                    </p:anim>
                                    <p:anim calcmode="lin" valueType="num">
                                      <p:cBhvr>
                                        <p:cTn id="8" dur="500" fill="hold"/>
                                        <p:tgtEl>
                                          <p:spTgt spid="1329155">
                                            <p:txEl>
                                              <p:charRg st="0" end="14"/>
                                            </p:txEl>
                                          </p:spTgt>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2" presetClass="entr" presetSubtype="8" fill="hold" grpId="0" nodeType="afterEffect">
                                  <p:stCondLst>
                                    <p:cond delay="3000"/>
                                  </p:stCondLst>
                                  <p:childTnLst>
                                    <p:set>
                                      <p:cBhvr>
                                        <p:cTn id="11" dur="1" fill="hold">
                                          <p:stCondLst>
                                            <p:cond delay="0"/>
                                          </p:stCondLst>
                                        </p:cTn>
                                        <p:tgtEl>
                                          <p:spTgt spid="1329155">
                                            <p:txEl>
                                              <p:charRg st="14" end="68"/>
                                            </p:txEl>
                                          </p:spTgt>
                                        </p:tgtEl>
                                        <p:attrNameLst>
                                          <p:attrName>style.visibility</p:attrName>
                                        </p:attrNameLst>
                                      </p:cBhvr>
                                      <p:to>
                                        <p:strVal val="visible"/>
                                      </p:to>
                                    </p:set>
                                    <p:anim calcmode="lin" valueType="num">
                                      <p:cBhvr>
                                        <p:cTn id="12" dur="500" fill="hold"/>
                                        <p:tgtEl>
                                          <p:spTgt spid="1329155">
                                            <p:txEl>
                                              <p:charRg st="14" end="68"/>
                                            </p:txEl>
                                          </p:spTgt>
                                        </p:tgtEl>
                                        <p:attrNameLst>
                                          <p:attrName>ppt_x</p:attrName>
                                        </p:attrNameLst>
                                      </p:cBhvr>
                                      <p:tavLst>
                                        <p:tav tm="0">
                                          <p:val>
                                            <p:strVal val="0-#ppt_w/2"/>
                                          </p:val>
                                        </p:tav>
                                        <p:tav tm="100000">
                                          <p:val>
                                            <p:strVal val="#ppt_x"/>
                                          </p:val>
                                        </p:tav>
                                      </p:tavLst>
                                    </p:anim>
                                    <p:anim calcmode="lin" valueType="num">
                                      <p:cBhvr>
                                        <p:cTn id="13" dur="500" fill="hold"/>
                                        <p:tgtEl>
                                          <p:spTgt spid="1329155">
                                            <p:txEl>
                                              <p:charRg st="14" end="68"/>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8" fill="hold" grpId="0" nodeType="afterEffect">
                                  <p:stCondLst>
                                    <p:cond delay="3000"/>
                                  </p:stCondLst>
                                  <p:childTnLst>
                                    <p:set>
                                      <p:cBhvr>
                                        <p:cTn id="16" dur="1" fill="hold">
                                          <p:stCondLst>
                                            <p:cond delay="0"/>
                                          </p:stCondLst>
                                        </p:cTn>
                                        <p:tgtEl>
                                          <p:spTgt spid="2">
                                            <p:txEl>
                                              <p:charRg st="0" end="11"/>
                                            </p:txEl>
                                          </p:spTgt>
                                        </p:tgtEl>
                                        <p:attrNameLst>
                                          <p:attrName>style.visibility</p:attrName>
                                        </p:attrNameLst>
                                      </p:cBhvr>
                                      <p:to>
                                        <p:strVal val="visible"/>
                                      </p:to>
                                    </p:set>
                                    <p:anim calcmode="lin" valueType="num">
                                      <p:cBhvr>
                                        <p:cTn id="17" dur="500" fill="hold"/>
                                        <p:tgtEl>
                                          <p:spTgt spid="2">
                                            <p:txEl>
                                              <p:charRg st="0" end="11"/>
                                            </p:txEl>
                                          </p:spTgt>
                                        </p:tgtEl>
                                        <p:attrNameLst>
                                          <p:attrName>ppt_x</p:attrName>
                                        </p:attrNameLst>
                                      </p:cBhvr>
                                      <p:tavLst>
                                        <p:tav tm="0">
                                          <p:val>
                                            <p:strVal val="0-#ppt_w/2"/>
                                          </p:val>
                                        </p:tav>
                                        <p:tav tm="100000">
                                          <p:val>
                                            <p:strVal val="#ppt_x"/>
                                          </p:val>
                                        </p:tav>
                                      </p:tavLst>
                                    </p:anim>
                                    <p:anim calcmode="lin" valueType="num">
                                      <p:cBhvr>
                                        <p:cTn id="18" dur="500" fill="hold"/>
                                        <p:tgtEl>
                                          <p:spTgt spid="2">
                                            <p:txEl>
                                              <p:charRg st="0" end="11"/>
                                            </p:txEl>
                                          </p:spTgt>
                                        </p:tgtEl>
                                        <p:attrNameLst>
                                          <p:attrName>ppt_y</p:attrName>
                                        </p:attrNameLst>
                                      </p:cBhvr>
                                      <p:tavLst>
                                        <p:tav tm="0">
                                          <p:val>
                                            <p:strVal val="#ppt_y"/>
                                          </p:val>
                                        </p:tav>
                                        <p:tav tm="100000">
                                          <p:val>
                                            <p:strVal val="#ppt_y"/>
                                          </p:val>
                                        </p:tav>
                                      </p:tavLst>
                                    </p:anim>
                                  </p:childTnLst>
                                </p:cTn>
                              </p:par>
                            </p:childTnLst>
                          </p:cTn>
                        </p:par>
                        <p:par>
                          <p:cTn id="19" fill="hold">
                            <p:stCondLst>
                              <p:cond delay="10500"/>
                            </p:stCondLst>
                            <p:childTnLst>
                              <p:par>
                                <p:cTn id="20" presetID="2" presetClass="entr" presetSubtype="8" fill="hold" grpId="0" nodeType="afterEffect">
                                  <p:stCondLst>
                                    <p:cond delay="3000"/>
                                  </p:stCondLst>
                                  <p:childTnLst>
                                    <p:set>
                                      <p:cBhvr>
                                        <p:cTn id="21" dur="1" fill="hold">
                                          <p:stCondLst>
                                            <p:cond delay="0"/>
                                          </p:stCondLst>
                                        </p:cTn>
                                        <p:tgtEl>
                                          <p:spTgt spid="2">
                                            <p:txEl>
                                              <p:charRg st="11" end="62"/>
                                            </p:txEl>
                                          </p:spTgt>
                                        </p:tgtEl>
                                        <p:attrNameLst>
                                          <p:attrName>style.visibility</p:attrName>
                                        </p:attrNameLst>
                                      </p:cBhvr>
                                      <p:to>
                                        <p:strVal val="visible"/>
                                      </p:to>
                                    </p:set>
                                    <p:anim calcmode="lin" valueType="num">
                                      <p:cBhvr>
                                        <p:cTn id="22" dur="500" fill="hold"/>
                                        <p:tgtEl>
                                          <p:spTgt spid="2">
                                            <p:txEl>
                                              <p:charRg st="11" end="62"/>
                                            </p:txEl>
                                          </p:spTgt>
                                        </p:tgtEl>
                                        <p:attrNameLst>
                                          <p:attrName>ppt_x</p:attrName>
                                        </p:attrNameLst>
                                      </p:cBhvr>
                                      <p:tavLst>
                                        <p:tav tm="0">
                                          <p:val>
                                            <p:strVal val="0-#ppt_w/2"/>
                                          </p:val>
                                        </p:tav>
                                        <p:tav tm="100000">
                                          <p:val>
                                            <p:strVal val="#ppt_x"/>
                                          </p:val>
                                        </p:tav>
                                      </p:tavLst>
                                    </p:anim>
                                    <p:anim calcmode="lin" valueType="num">
                                      <p:cBhvr>
                                        <p:cTn id="23" dur="500" fill="hold"/>
                                        <p:tgtEl>
                                          <p:spTgt spid="2">
                                            <p:txEl>
                                              <p:charRg st="11" end="62"/>
                                            </p:txEl>
                                          </p:spTgt>
                                        </p:tgtEl>
                                        <p:attrNameLst>
                                          <p:attrName>ppt_y</p:attrName>
                                        </p:attrNameLst>
                                      </p:cBhvr>
                                      <p:tavLst>
                                        <p:tav tm="0">
                                          <p:val>
                                            <p:strVal val="#ppt_y"/>
                                          </p:val>
                                        </p:tav>
                                        <p:tav tm="100000">
                                          <p:val>
                                            <p:strVal val="#ppt_y"/>
                                          </p:val>
                                        </p:tav>
                                      </p:tavLst>
                                    </p:anim>
                                  </p:childTnLst>
                                </p:cTn>
                              </p:par>
                            </p:childTnLst>
                          </p:cTn>
                        </p:par>
                        <p:par>
                          <p:cTn id="24" fill="hold">
                            <p:stCondLst>
                              <p:cond delay="14000"/>
                            </p:stCondLst>
                            <p:childTnLst>
                              <p:par>
                                <p:cTn id="25" presetID="2" presetClass="entr" presetSubtype="8" fill="hold" grpId="0" nodeType="afterEffect">
                                  <p:stCondLst>
                                    <p:cond delay="3000"/>
                                  </p:stCondLst>
                                  <p:childTnLst>
                                    <p:set>
                                      <p:cBhvr>
                                        <p:cTn id="26" dur="1" fill="hold">
                                          <p:stCondLst>
                                            <p:cond delay="0"/>
                                          </p:stCondLst>
                                        </p:cTn>
                                        <p:tgtEl>
                                          <p:spTgt spid="3">
                                            <p:txEl>
                                              <p:charRg st="0" end="15"/>
                                            </p:txEl>
                                          </p:spTgt>
                                        </p:tgtEl>
                                        <p:attrNameLst>
                                          <p:attrName>style.visibility</p:attrName>
                                        </p:attrNameLst>
                                      </p:cBhvr>
                                      <p:to>
                                        <p:strVal val="visible"/>
                                      </p:to>
                                    </p:set>
                                    <p:anim calcmode="lin" valueType="num">
                                      <p:cBhvr>
                                        <p:cTn id="27" dur="500" fill="hold"/>
                                        <p:tgtEl>
                                          <p:spTgt spid="3">
                                            <p:txEl>
                                              <p:charRg st="0" end="15"/>
                                            </p:txEl>
                                          </p:spTgt>
                                        </p:tgtEl>
                                        <p:attrNameLst>
                                          <p:attrName>ppt_x</p:attrName>
                                        </p:attrNameLst>
                                      </p:cBhvr>
                                      <p:tavLst>
                                        <p:tav tm="0">
                                          <p:val>
                                            <p:strVal val="0-#ppt_w/2"/>
                                          </p:val>
                                        </p:tav>
                                        <p:tav tm="100000">
                                          <p:val>
                                            <p:strVal val="#ppt_x"/>
                                          </p:val>
                                        </p:tav>
                                      </p:tavLst>
                                    </p:anim>
                                    <p:anim calcmode="lin" valueType="num">
                                      <p:cBhvr>
                                        <p:cTn id="28" dur="500" fill="hold"/>
                                        <p:tgtEl>
                                          <p:spTgt spid="3">
                                            <p:txEl>
                                              <p:charRg st="0" end="15"/>
                                            </p:txEl>
                                          </p:spTgt>
                                        </p:tgtEl>
                                        <p:attrNameLst>
                                          <p:attrName>ppt_y</p:attrName>
                                        </p:attrNameLst>
                                      </p:cBhvr>
                                      <p:tavLst>
                                        <p:tav tm="0">
                                          <p:val>
                                            <p:strVal val="#ppt_y"/>
                                          </p:val>
                                        </p:tav>
                                        <p:tav tm="100000">
                                          <p:val>
                                            <p:strVal val="#ppt_y"/>
                                          </p:val>
                                        </p:tav>
                                      </p:tavLst>
                                    </p:anim>
                                  </p:childTnLst>
                                </p:cTn>
                              </p:par>
                            </p:childTnLst>
                          </p:cTn>
                        </p:par>
                        <p:par>
                          <p:cTn id="29" fill="hold">
                            <p:stCondLst>
                              <p:cond delay="17500"/>
                            </p:stCondLst>
                            <p:childTnLst>
                              <p:par>
                                <p:cTn id="30" presetID="2" presetClass="entr" presetSubtype="8" fill="hold" grpId="0" nodeType="afterEffect">
                                  <p:stCondLst>
                                    <p:cond delay="3000"/>
                                  </p:stCondLst>
                                  <p:childTnLst>
                                    <p:set>
                                      <p:cBhvr>
                                        <p:cTn id="31" dur="1" fill="hold">
                                          <p:stCondLst>
                                            <p:cond delay="0"/>
                                          </p:stCondLst>
                                        </p:cTn>
                                        <p:tgtEl>
                                          <p:spTgt spid="3">
                                            <p:txEl>
                                              <p:charRg st="15" end="87"/>
                                            </p:txEl>
                                          </p:spTgt>
                                        </p:tgtEl>
                                        <p:attrNameLst>
                                          <p:attrName>style.visibility</p:attrName>
                                        </p:attrNameLst>
                                      </p:cBhvr>
                                      <p:to>
                                        <p:strVal val="visible"/>
                                      </p:to>
                                    </p:set>
                                    <p:anim calcmode="lin" valueType="num">
                                      <p:cBhvr>
                                        <p:cTn id="32" dur="500" fill="hold"/>
                                        <p:tgtEl>
                                          <p:spTgt spid="3">
                                            <p:txEl>
                                              <p:charRg st="15" end="87"/>
                                            </p:txEl>
                                          </p:spTgt>
                                        </p:tgtEl>
                                        <p:attrNameLst>
                                          <p:attrName>ppt_x</p:attrName>
                                        </p:attrNameLst>
                                      </p:cBhvr>
                                      <p:tavLst>
                                        <p:tav tm="0">
                                          <p:val>
                                            <p:strVal val="0-#ppt_w/2"/>
                                          </p:val>
                                        </p:tav>
                                        <p:tav tm="100000">
                                          <p:val>
                                            <p:strVal val="#ppt_x"/>
                                          </p:val>
                                        </p:tav>
                                      </p:tavLst>
                                    </p:anim>
                                    <p:anim calcmode="lin" valueType="num">
                                      <p:cBhvr>
                                        <p:cTn id="33" dur="500" fill="hold"/>
                                        <p:tgtEl>
                                          <p:spTgt spid="3">
                                            <p:txEl>
                                              <p:charRg st="15" end="8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155" grpId="0" advAuto="1000" build="p"/>
      <p:bldP spid="2" grpId="0" advAuto="1000" build="p"/>
      <p:bldP spid="3" grpId="0" advAuto="100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9155" name="Rectangle 3"/>
          <p:cNvSpPr>
            <a:spLocks noGrp="1"/>
          </p:cNvSpPr>
          <p:nvPr>
            <p:ph idx="1"/>
          </p:nvPr>
        </p:nvSpPr>
        <p:spPr>
          <a:xfrm>
            <a:off x="264880" y="471462"/>
            <a:ext cx="11223332" cy="3937776"/>
          </a:xfrm>
          <a:ln>
            <a:miter/>
          </a:ln>
        </p:spPr>
        <p:txBody>
          <a:bodyPr vert="horz" wrap="square" lIns="96435" tIns="48217" rIns="96435" bIns="48217" numCol="1" anchor="t" anchorCtr="0" compatLnSpc="1">
            <a:noAutofit/>
          </a:body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375"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11</a:t>
            </a:r>
            <a:r>
              <a:rPr kumimoji="0" lang="zh-CN" altLang="en-US" sz="3375" b="1" i="0" u="none" strike="noStrike" kern="0" cap="none" spc="0" normalizeH="0" baseline="0" noProof="1">
                <a:ln>
                  <a:noFill/>
                </a:ln>
                <a:solidFill>
                  <a:srgbClr val="990000"/>
                </a:solidFill>
                <a:effectLst/>
                <a:uLnTx/>
                <a:uFillTx/>
                <a:latin typeface="Times New Roman" panose="02020603050405020304" charset="0"/>
                <a:ea typeface="+mn-ea"/>
                <a:cs typeface="+mn-cs"/>
                <a:sym typeface="Calibri" panose="020F0502020204030204" pitchFamily="34" charset="0"/>
              </a:rPr>
              <a:t>．</a:t>
            </a:r>
            <a:r>
              <a:rPr kumimoji="0" lang="zh-CN" altLang="en-US" sz="3375"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rPr>
              <a:t>  填制记账凭证用笔要求</a:t>
            </a:r>
            <a:endParaRPr kumimoji="0" lang="zh-CN" altLang="en-US" sz="3375"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3375"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a:t>
            </a: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填制记账凭证可用蓝黑墨水或碳素墨水笔。金额按规定需要红字表示，数字可用红色墨水填写，但不得以</a:t>
            </a:r>
            <a:r>
              <a:rPr kumimoji="0" lang="en-US" altLang="zh-CN"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a:t>
            </a: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负数</a:t>
            </a:r>
            <a:r>
              <a:rPr kumimoji="0" lang="en-US" altLang="zh-CN"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a:t>
            </a: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表示。</a:t>
            </a:r>
            <a:endPar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金额可用红色墨水填写：</a:t>
            </a:r>
            <a:endPar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a:t>
            </a:r>
            <a:r>
              <a:rPr kumimoji="0" lang="en-US" altLang="zh-CN"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1</a:t>
            </a: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）记账后发现记账凭证有错误，采用红字更正；</a:t>
            </a:r>
            <a:endPar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a:t>
            </a:r>
            <a:r>
              <a:rPr kumimoji="0" lang="en-US" altLang="zh-CN"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2</a:t>
            </a:r>
            <a:r>
              <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）会计核算制度规定应采用红字填制记账凭证的特定会计业务。</a:t>
            </a:r>
            <a:endParaRPr kumimoji="0" lang="zh-CN" altLang="en-US"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endParaRPr>
          </a:p>
        </p:txBody>
      </p:sp>
      <p:sp>
        <p:nvSpPr>
          <p:cNvPr id="2" name="Rectangle 3"/>
          <p:cNvSpPr>
            <a:spLocks noGrp="1"/>
          </p:cNvSpPr>
          <p:nvPr>
            <p:custDataLst>
              <p:tags r:id="rId1"/>
            </p:custDataLst>
          </p:nvPr>
        </p:nvSpPr>
        <p:spPr>
          <a:xfrm>
            <a:off x="380365" y="4409440"/>
            <a:ext cx="10952480" cy="1543050"/>
          </a:xfrm>
          <a:prstGeom prst="rect">
            <a:avLst/>
          </a:prstGeom>
          <a:ln>
            <a:miter/>
          </a:ln>
        </p:spPr>
        <p:txBody>
          <a:bodyPr vert="horz" wrap="square" lIns="96435" tIns="48217" rIns="96435" bIns="48217" numCol="1" rtlCol="0" anchor="t" anchorCtr="0" compatLnSpc="1">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just" defTabSz="914400" rtl="0" eaLnBrk="1" fontAlgn="base" latinLnBrk="0" hangingPunct="1">
              <a:lnSpc>
                <a:spcPct val="130000"/>
              </a:lnSpc>
              <a:spcBef>
                <a:spcPct val="0"/>
              </a:spcBef>
              <a:spcAft>
                <a:spcPct val="0"/>
              </a:spcAft>
              <a:buClrTx/>
              <a:buSzTx/>
              <a:buFont typeface="Arial" panose="020B0604020202020204" pitchFamily="34" charset="0"/>
              <a:buChar char="•"/>
              <a:defRPr/>
            </a:pPr>
            <a:r>
              <a:rPr kumimoji="0" lang="en-US" altLang="zh-CN"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mn-ea"/>
              </a:rPr>
              <a:t>12</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mn-ea"/>
              </a:rPr>
              <a:t>．</a:t>
            </a:r>
            <a:r>
              <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mn-ea"/>
              </a:rPr>
              <a:t>  记账凭证填写完毕，应进行复核与检查</a:t>
            </a:r>
            <a:endPar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Calibri" panose="020F0502020204030204" pitchFamily="34" charset="0"/>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3200" b="1" i="0" u="none" strike="noStrike" kern="0" cap="none" spc="0" normalizeH="0" baseline="0" noProof="1">
                <a:ln>
                  <a:noFill/>
                </a:ln>
                <a:solidFill>
                  <a:schemeClr val="tx1"/>
                </a:solidFill>
                <a:effectLst/>
                <a:uLnTx/>
                <a:uFillTx/>
                <a:latin typeface="华文楷体" panose="02010600040101010101" pitchFamily="2" charset="-122"/>
                <a:ea typeface="华文楷体" panose="02010600040101010101" pitchFamily="2" charset="-122"/>
                <a:cs typeface="+mn-cs"/>
                <a:sym typeface="Calibri" panose="020F0502020204030204" pitchFamily="34" charset="0"/>
              </a:rPr>
              <a:t>   </a:t>
            </a:r>
            <a:r>
              <a:rPr kumimoji="0" lang="en-US" altLang="zh-CN"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mn-ea"/>
              </a:rPr>
              <a:t>13</a:t>
            </a:r>
            <a:r>
              <a:rPr kumimoji="0" lang="zh-CN" altLang="en-US" sz="3200" b="1" i="0" u="none" strike="noStrike" kern="0" cap="none" spc="0" normalizeH="0" baseline="0" noProof="1">
                <a:ln>
                  <a:noFill/>
                </a:ln>
                <a:solidFill>
                  <a:srgbClr val="990000"/>
                </a:solidFill>
                <a:effectLst/>
                <a:uLnTx/>
                <a:uFillTx/>
                <a:latin typeface="Times New Roman" panose="02020603050405020304" charset="0"/>
                <a:ea typeface="+mn-ea"/>
                <a:cs typeface="+mn-cs"/>
                <a:sym typeface="+mn-ea"/>
              </a:rPr>
              <a:t>．</a:t>
            </a:r>
            <a:r>
              <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mn-ea"/>
              </a:rPr>
              <a:t>  填制凭证时若发生差错，应重新填制。</a:t>
            </a:r>
            <a:endParaRPr kumimoji="0" lang="zh-CN" altLang="en-US" sz="3200" b="1" i="0" u="none" strike="noStrike" kern="0" cap="none" spc="0" normalizeH="0" baseline="0" noProof="1">
              <a:ln>
                <a:noFill/>
              </a:ln>
              <a:solidFill>
                <a:srgbClr val="990000"/>
              </a:solidFill>
              <a:effectLst/>
              <a:uLnTx/>
              <a:uFillTx/>
              <a:latin typeface="华文楷体" panose="02010600040101010101" pitchFamily="2" charset="-122"/>
              <a:ea typeface="+mn-ea"/>
              <a:cs typeface="+mn-cs"/>
              <a:sym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29155">
                                            <p:txEl>
                                              <p:charRg st="0" end="16"/>
                                            </p:txEl>
                                          </p:spTgt>
                                        </p:tgtEl>
                                        <p:attrNameLst>
                                          <p:attrName>style.visibility</p:attrName>
                                        </p:attrNameLst>
                                      </p:cBhvr>
                                      <p:to>
                                        <p:strVal val="visible"/>
                                      </p:to>
                                    </p:set>
                                    <p:anim calcmode="lin" valueType="num">
                                      <p:cBhvr>
                                        <p:cTn id="7" dur="500" fill="hold"/>
                                        <p:tgtEl>
                                          <p:spTgt spid="1329155">
                                            <p:txEl>
                                              <p:charRg st="0" end="16"/>
                                            </p:txEl>
                                          </p:spTgt>
                                        </p:tgtEl>
                                        <p:attrNameLst>
                                          <p:attrName>ppt_x</p:attrName>
                                        </p:attrNameLst>
                                      </p:cBhvr>
                                      <p:tavLst>
                                        <p:tav tm="0">
                                          <p:val>
                                            <p:strVal val="0-#ppt_w/2"/>
                                          </p:val>
                                        </p:tav>
                                        <p:tav tm="100000">
                                          <p:val>
                                            <p:strVal val="#ppt_x"/>
                                          </p:val>
                                        </p:tav>
                                      </p:tavLst>
                                    </p:anim>
                                    <p:anim calcmode="lin" valueType="num">
                                      <p:cBhvr>
                                        <p:cTn id="8" dur="500" fill="hold"/>
                                        <p:tgtEl>
                                          <p:spTgt spid="1329155">
                                            <p:txEl>
                                              <p:charRg st="0" end="16"/>
                                            </p:txEl>
                                          </p:spTgt>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2" presetClass="entr" presetSubtype="8" fill="hold" grpId="0" nodeType="afterEffect">
                                  <p:stCondLst>
                                    <p:cond delay="3000"/>
                                  </p:stCondLst>
                                  <p:childTnLst>
                                    <p:set>
                                      <p:cBhvr>
                                        <p:cTn id="11" dur="1" fill="hold">
                                          <p:stCondLst>
                                            <p:cond delay="0"/>
                                          </p:stCondLst>
                                        </p:cTn>
                                        <p:tgtEl>
                                          <p:spTgt spid="1329155">
                                            <p:txEl>
                                              <p:charRg st="16" end="76"/>
                                            </p:txEl>
                                          </p:spTgt>
                                        </p:tgtEl>
                                        <p:attrNameLst>
                                          <p:attrName>style.visibility</p:attrName>
                                        </p:attrNameLst>
                                      </p:cBhvr>
                                      <p:to>
                                        <p:strVal val="visible"/>
                                      </p:to>
                                    </p:set>
                                    <p:anim calcmode="lin" valueType="num">
                                      <p:cBhvr>
                                        <p:cTn id="12" dur="500" fill="hold"/>
                                        <p:tgtEl>
                                          <p:spTgt spid="1329155">
                                            <p:txEl>
                                              <p:charRg st="16" end="76"/>
                                            </p:txEl>
                                          </p:spTgt>
                                        </p:tgtEl>
                                        <p:attrNameLst>
                                          <p:attrName>ppt_x</p:attrName>
                                        </p:attrNameLst>
                                      </p:cBhvr>
                                      <p:tavLst>
                                        <p:tav tm="0">
                                          <p:val>
                                            <p:strVal val="0-#ppt_w/2"/>
                                          </p:val>
                                        </p:tav>
                                        <p:tav tm="100000">
                                          <p:val>
                                            <p:strVal val="#ppt_x"/>
                                          </p:val>
                                        </p:tav>
                                      </p:tavLst>
                                    </p:anim>
                                    <p:anim calcmode="lin" valueType="num">
                                      <p:cBhvr>
                                        <p:cTn id="13" dur="500" fill="hold"/>
                                        <p:tgtEl>
                                          <p:spTgt spid="1329155">
                                            <p:txEl>
                                              <p:charRg st="16" end="76"/>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8" fill="hold" grpId="0" nodeType="afterEffect">
                                  <p:stCondLst>
                                    <p:cond delay="3000"/>
                                  </p:stCondLst>
                                  <p:childTnLst>
                                    <p:set>
                                      <p:cBhvr>
                                        <p:cTn id="16" dur="1" fill="hold">
                                          <p:stCondLst>
                                            <p:cond delay="0"/>
                                          </p:stCondLst>
                                        </p:cTn>
                                        <p:tgtEl>
                                          <p:spTgt spid="1329155">
                                            <p:txEl>
                                              <p:charRg st="76" end="91"/>
                                            </p:txEl>
                                          </p:spTgt>
                                        </p:tgtEl>
                                        <p:attrNameLst>
                                          <p:attrName>style.visibility</p:attrName>
                                        </p:attrNameLst>
                                      </p:cBhvr>
                                      <p:to>
                                        <p:strVal val="visible"/>
                                      </p:to>
                                    </p:set>
                                    <p:anim calcmode="lin" valueType="num">
                                      <p:cBhvr>
                                        <p:cTn id="17" dur="500" fill="hold"/>
                                        <p:tgtEl>
                                          <p:spTgt spid="1329155">
                                            <p:txEl>
                                              <p:charRg st="76" end="91"/>
                                            </p:txEl>
                                          </p:spTgt>
                                        </p:tgtEl>
                                        <p:attrNameLst>
                                          <p:attrName>ppt_x</p:attrName>
                                        </p:attrNameLst>
                                      </p:cBhvr>
                                      <p:tavLst>
                                        <p:tav tm="0">
                                          <p:val>
                                            <p:strVal val="0-#ppt_w/2"/>
                                          </p:val>
                                        </p:tav>
                                        <p:tav tm="100000">
                                          <p:val>
                                            <p:strVal val="#ppt_x"/>
                                          </p:val>
                                        </p:tav>
                                      </p:tavLst>
                                    </p:anim>
                                    <p:anim calcmode="lin" valueType="num">
                                      <p:cBhvr>
                                        <p:cTn id="18" dur="500" fill="hold"/>
                                        <p:tgtEl>
                                          <p:spTgt spid="1329155">
                                            <p:txEl>
                                              <p:charRg st="76" end="91"/>
                                            </p:txEl>
                                          </p:spTgt>
                                        </p:tgtEl>
                                        <p:attrNameLst>
                                          <p:attrName>ppt_y</p:attrName>
                                        </p:attrNameLst>
                                      </p:cBhvr>
                                      <p:tavLst>
                                        <p:tav tm="0">
                                          <p:val>
                                            <p:strVal val="#ppt_y"/>
                                          </p:val>
                                        </p:tav>
                                        <p:tav tm="100000">
                                          <p:val>
                                            <p:strVal val="#ppt_y"/>
                                          </p:val>
                                        </p:tav>
                                      </p:tavLst>
                                    </p:anim>
                                  </p:childTnLst>
                                </p:cTn>
                              </p:par>
                            </p:childTnLst>
                          </p:cTn>
                        </p:par>
                        <p:par>
                          <p:cTn id="19" fill="hold">
                            <p:stCondLst>
                              <p:cond delay="10500"/>
                            </p:stCondLst>
                            <p:childTnLst>
                              <p:par>
                                <p:cTn id="20" presetID="2" presetClass="entr" presetSubtype="8" fill="hold" grpId="0" nodeType="afterEffect">
                                  <p:stCondLst>
                                    <p:cond delay="3000"/>
                                  </p:stCondLst>
                                  <p:childTnLst>
                                    <p:set>
                                      <p:cBhvr>
                                        <p:cTn id="21" dur="1" fill="hold">
                                          <p:stCondLst>
                                            <p:cond delay="0"/>
                                          </p:stCondLst>
                                        </p:cTn>
                                        <p:tgtEl>
                                          <p:spTgt spid="1329155">
                                            <p:txEl>
                                              <p:charRg st="91" end="117"/>
                                            </p:txEl>
                                          </p:spTgt>
                                        </p:tgtEl>
                                        <p:attrNameLst>
                                          <p:attrName>style.visibility</p:attrName>
                                        </p:attrNameLst>
                                      </p:cBhvr>
                                      <p:to>
                                        <p:strVal val="visible"/>
                                      </p:to>
                                    </p:set>
                                    <p:anim calcmode="lin" valueType="num">
                                      <p:cBhvr>
                                        <p:cTn id="22" dur="500" fill="hold"/>
                                        <p:tgtEl>
                                          <p:spTgt spid="1329155">
                                            <p:txEl>
                                              <p:charRg st="91" end="117"/>
                                            </p:txEl>
                                          </p:spTgt>
                                        </p:tgtEl>
                                        <p:attrNameLst>
                                          <p:attrName>ppt_x</p:attrName>
                                        </p:attrNameLst>
                                      </p:cBhvr>
                                      <p:tavLst>
                                        <p:tav tm="0">
                                          <p:val>
                                            <p:strVal val="0-#ppt_w/2"/>
                                          </p:val>
                                        </p:tav>
                                        <p:tav tm="100000">
                                          <p:val>
                                            <p:strVal val="#ppt_x"/>
                                          </p:val>
                                        </p:tav>
                                      </p:tavLst>
                                    </p:anim>
                                    <p:anim calcmode="lin" valueType="num">
                                      <p:cBhvr>
                                        <p:cTn id="23" dur="500" fill="hold"/>
                                        <p:tgtEl>
                                          <p:spTgt spid="1329155">
                                            <p:txEl>
                                              <p:charRg st="91" end="117"/>
                                            </p:txEl>
                                          </p:spTgt>
                                        </p:tgtEl>
                                        <p:attrNameLst>
                                          <p:attrName>ppt_y</p:attrName>
                                        </p:attrNameLst>
                                      </p:cBhvr>
                                      <p:tavLst>
                                        <p:tav tm="0">
                                          <p:val>
                                            <p:strVal val="#ppt_y"/>
                                          </p:val>
                                        </p:tav>
                                        <p:tav tm="100000">
                                          <p:val>
                                            <p:strVal val="#ppt_y"/>
                                          </p:val>
                                        </p:tav>
                                      </p:tavLst>
                                    </p:anim>
                                  </p:childTnLst>
                                </p:cTn>
                              </p:par>
                            </p:childTnLst>
                          </p:cTn>
                        </p:par>
                        <p:par>
                          <p:cTn id="24" fill="hold">
                            <p:stCondLst>
                              <p:cond delay="14000"/>
                            </p:stCondLst>
                            <p:childTnLst>
                              <p:par>
                                <p:cTn id="25" presetID="2" presetClass="entr" presetSubtype="8" fill="hold" grpId="0" nodeType="afterEffect">
                                  <p:stCondLst>
                                    <p:cond delay="3000"/>
                                  </p:stCondLst>
                                  <p:childTnLst>
                                    <p:set>
                                      <p:cBhvr>
                                        <p:cTn id="26" dur="1" fill="hold">
                                          <p:stCondLst>
                                            <p:cond delay="0"/>
                                          </p:stCondLst>
                                        </p:cTn>
                                        <p:tgtEl>
                                          <p:spTgt spid="1329155">
                                            <p:txEl>
                                              <p:charRg st="117" end="151"/>
                                            </p:txEl>
                                          </p:spTgt>
                                        </p:tgtEl>
                                        <p:attrNameLst>
                                          <p:attrName>style.visibility</p:attrName>
                                        </p:attrNameLst>
                                      </p:cBhvr>
                                      <p:to>
                                        <p:strVal val="visible"/>
                                      </p:to>
                                    </p:set>
                                    <p:anim calcmode="lin" valueType="num">
                                      <p:cBhvr>
                                        <p:cTn id="27" dur="500" fill="hold"/>
                                        <p:tgtEl>
                                          <p:spTgt spid="1329155">
                                            <p:txEl>
                                              <p:charRg st="117" end="151"/>
                                            </p:txEl>
                                          </p:spTgt>
                                        </p:tgtEl>
                                        <p:attrNameLst>
                                          <p:attrName>ppt_x</p:attrName>
                                        </p:attrNameLst>
                                      </p:cBhvr>
                                      <p:tavLst>
                                        <p:tav tm="0">
                                          <p:val>
                                            <p:strVal val="0-#ppt_w/2"/>
                                          </p:val>
                                        </p:tav>
                                        <p:tav tm="100000">
                                          <p:val>
                                            <p:strVal val="#ppt_x"/>
                                          </p:val>
                                        </p:tav>
                                      </p:tavLst>
                                    </p:anim>
                                    <p:anim calcmode="lin" valueType="num">
                                      <p:cBhvr>
                                        <p:cTn id="28" dur="500" fill="hold"/>
                                        <p:tgtEl>
                                          <p:spTgt spid="1329155">
                                            <p:txEl>
                                              <p:charRg st="117" end="15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155" grpId="0" advAuto="100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0178" name="Rectangle 2"/>
          <p:cNvSpPr>
            <a:spLocks noGrp="1"/>
          </p:cNvSpPr>
          <p:nvPr>
            <p:ph type="title"/>
          </p:nvPr>
        </p:nvSpPr>
        <p:spPr/>
        <p:txBody>
          <a:bodyPr vert="horz" wrap="square" lIns="96435" tIns="48217" rIns="96435" bIns="48217" anchor="b"/>
          <a:p>
            <a:pPr eaLnBrk="1" hangingPunct="1"/>
            <a:r>
              <a:rPr lang="zh-CN" altLang="en-US" sz="4220" b="1" dirty="0">
                <a:solidFill>
                  <a:srgbClr val="990000"/>
                </a:solidFill>
                <a:latin typeface="华文楷体" panose="02010600040101010101" pitchFamily="2" charset="-122"/>
                <a:ea typeface="华文楷体" panose="02010600040101010101" pitchFamily="2" charset="-122"/>
              </a:rPr>
              <a:t>三、记账凭证填制步骤</a:t>
            </a:r>
            <a:endParaRPr lang="zh-CN" altLang="en-US" sz="4220" b="1" dirty="0">
              <a:solidFill>
                <a:srgbClr val="990000"/>
              </a:solidFill>
              <a:latin typeface="华文楷体" panose="02010600040101010101" pitchFamily="2" charset="-122"/>
              <a:ea typeface="华文楷体" panose="02010600040101010101" pitchFamily="2" charset="-122"/>
            </a:endParaRPr>
          </a:p>
        </p:txBody>
      </p:sp>
      <p:sp>
        <p:nvSpPr>
          <p:cNvPr id="1330179" name="Rectangle 3"/>
          <p:cNvSpPr>
            <a:spLocks noGrp="1"/>
          </p:cNvSpPr>
          <p:nvPr>
            <p:ph idx="1"/>
          </p:nvPr>
        </p:nvSpPr>
        <p:spPr>
          <a:xfrm>
            <a:off x="2170148" y="2009069"/>
            <a:ext cx="8357729" cy="3937776"/>
          </a:xfrm>
        </p:spPr>
        <p:txBody>
          <a:bodyPr vert="horz" wrap="square" lIns="96435" tIns="48217" rIns="96435" bIns="48217" anchor="t">
            <a:noAutofit/>
          </a:bodyPr>
          <a:p>
            <a:pPr algn="just"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第一步：复核原始数据，确认原始凭证的合法性、真实性、正确性。</a:t>
            </a:r>
            <a:endParaRPr lang="zh-CN" altLang="en-US" sz="3375" b="1" dirty="0">
              <a:latin typeface="华文楷体" panose="02010600040101010101" pitchFamily="2" charset="-122"/>
              <a:ea typeface="华文楷体" panose="02010600040101010101" pitchFamily="2" charset="-122"/>
            </a:endParaRPr>
          </a:p>
          <a:p>
            <a:pPr algn="just"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第二步：分析业务事项，确定应借、应贷科目，不能自定会计科目或随意改变会计科目的核算内容。</a:t>
            </a:r>
            <a:endParaRPr lang="zh-CN" altLang="en-US" sz="3375" b="1" dirty="0">
              <a:latin typeface="华文楷体" panose="02010600040101010101" pitchFamily="2" charset="-122"/>
              <a:ea typeface="华文楷体" panose="02010600040101010101" pitchFamily="2" charset="-122"/>
            </a:endParaRPr>
          </a:p>
          <a:p>
            <a:pPr algn="just"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第三步：认真填列记账凭证。 </a:t>
            </a:r>
            <a:endParaRPr lang="zh-CN" altLang="en-US" sz="3375" b="1" dirty="0">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0178"/>
                                        </p:tgtEl>
                                        <p:attrNameLst>
                                          <p:attrName>style.visibility</p:attrName>
                                        </p:attrNameLst>
                                      </p:cBhvr>
                                      <p:to>
                                        <p:strVal val="visible"/>
                                      </p:to>
                                    </p:set>
                                    <p:anim calcmode="lin" valueType="num">
                                      <p:cBhvr>
                                        <p:cTn id="7" dur="500" fill="hold"/>
                                        <p:tgtEl>
                                          <p:spTgt spid="1330178"/>
                                        </p:tgtEl>
                                        <p:attrNameLst>
                                          <p:attrName>ppt_x</p:attrName>
                                        </p:attrNameLst>
                                      </p:cBhvr>
                                      <p:tavLst>
                                        <p:tav tm="0">
                                          <p:val>
                                            <p:strVal val="0-#ppt_w/2"/>
                                          </p:val>
                                        </p:tav>
                                        <p:tav tm="100000">
                                          <p:val>
                                            <p:strVal val="#ppt_x"/>
                                          </p:val>
                                        </p:tav>
                                      </p:tavLst>
                                    </p:anim>
                                    <p:anim calcmode="lin" valueType="num">
                                      <p:cBhvr>
                                        <p:cTn id="8" dur="500" fill="hold"/>
                                        <p:tgtEl>
                                          <p:spTgt spid="13301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3000"/>
                                  </p:stCondLst>
                                  <p:childTnLst>
                                    <p:set>
                                      <p:cBhvr>
                                        <p:cTn id="11" dur="1" fill="hold">
                                          <p:stCondLst>
                                            <p:cond delay="0"/>
                                          </p:stCondLst>
                                        </p:cTn>
                                        <p:tgtEl>
                                          <p:spTgt spid="1330179">
                                            <p:txEl>
                                              <p:charRg st="0" end="31"/>
                                            </p:txEl>
                                          </p:spTgt>
                                        </p:tgtEl>
                                        <p:attrNameLst>
                                          <p:attrName>style.visibility</p:attrName>
                                        </p:attrNameLst>
                                      </p:cBhvr>
                                      <p:to>
                                        <p:strVal val="visible"/>
                                      </p:to>
                                    </p:set>
                                    <p:anim calcmode="lin" valueType="num">
                                      <p:cBhvr>
                                        <p:cTn id="12" dur="500" fill="hold"/>
                                        <p:tgtEl>
                                          <p:spTgt spid="1330179">
                                            <p:txEl>
                                              <p:charRg st="0" end="31"/>
                                            </p:txEl>
                                          </p:spTgt>
                                        </p:tgtEl>
                                        <p:attrNameLst>
                                          <p:attrName>ppt_x</p:attrName>
                                        </p:attrNameLst>
                                      </p:cBhvr>
                                      <p:tavLst>
                                        <p:tav tm="0">
                                          <p:val>
                                            <p:strVal val="0-#ppt_w/2"/>
                                          </p:val>
                                        </p:tav>
                                        <p:tav tm="100000">
                                          <p:val>
                                            <p:strVal val="#ppt_x"/>
                                          </p:val>
                                        </p:tav>
                                      </p:tavLst>
                                    </p:anim>
                                    <p:anim calcmode="lin" valueType="num">
                                      <p:cBhvr>
                                        <p:cTn id="13" dur="500" fill="hold"/>
                                        <p:tgtEl>
                                          <p:spTgt spid="1330179">
                                            <p:txEl>
                                              <p:charRg st="0" end="31"/>
                                            </p:txEl>
                                          </p:spTgt>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8" fill="hold" grpId="0" nodeType="afterEffect">
                                  <p:stCondLst>
                                    <p:cond delay="3000"/>
                                  </p:stCondLst>
                                  <p:childTnLst>
                                    <p:set>
                                      <p:cBhvr>
                                        <p:cTn id="16" dur="1" fill="hold">
                                          <p:stCondLst>
                                            <p:cond delay="0"/>
                                          </p:stCondLst>
                                        </p:cTn>
                                        <p:tgtEl>
                                          <p:spTgt spid="1330179">
                                            <p:txEl>
                                              <p:charRg st="31" end="76"/>
                                            </p:txEl>
                                          </p:spTgt>
                                        </p:tgtEl>
                                        <p:attrNameLst>
                                          <p:attrName>style.visibility</p:attrName>
                                        </p:attrNameLst>
                                      </p:cBhvr>
                                      <p:to>
                                        <p:strVal val="visible"/>
                                      </p:to>
                                    </p:set>
                                    <p:anim calcmode="lin" valueType="num">
                                      <p:cBhvr>
                                        <p:cTn id="17" dur="500" fill="hold"/>
                                        <p:tgtEl>
                                          <p:spTgt spid="1330179">
                                            <p:txEl>
                                              <p:charRg st="31" end="76"/>
                                            </p:txEl>
                                          </p:spTgt>
                                        </p:tgtEl>
                                        <p:attrNameLst>
                                          <p:attrName>ppt_x</p:attrName>
                                        </p:attrNameLst>
                                      </p:cBhvr>
                                      <p:tavLst>
                                        <p:tav tm="0">
                                          <p:val>
                                            <p:strVal val="0-#ppt_w/2"/>
                                          </p:val>
                                        </p:tav>
                                        <p:tav tm="100000">
                                          <p:val>
                                            <p:strVal val="#ppt_x"/>
                                          </p:val>
                                        </p:tav>
                                      </p:tavLst>
                                    </p:anim>
                                    <p:anim calcmode="lin" valueType="num">
                                      <p:cBhvr>
                                        <p:cTn id="18" dur="500" fill="hold"/>
                                        <p:tgtEl>
                                          <p:spTgt spid="1330179">
                                            <p:txEl>
                                              <p:charRg st="31" end="76"/>
                                            </p:txEl>
                                          </p:spTgt>
                                        </p:tgtEl>
                                        <p:attrNameLst>
                                          <p:attrName>ppt_y</p:attrName>
                                        </p:attrNameLst>
                                      </p:cBhvr>
                                      <p:tavLst>
                                        <p:tav tm="0">
                                          <p:val>
                                            <p:strVal val="#ppt_y"/>
                                          </p:val>
                                        </p:tav>
                                        <p:tav tm="100000">
                                          <p:val>
                                            <p:strVal val="#ppt_y"/>
                                          </p:val>
                                        </p:tav>
                                      </p:tavLst>
                                    </p:anim>
                                  </p:childTnLst>
                                </p:cTn>
                              </p:par>
                            </p:childTnLst>
                          </p:cTn>
                        </p:par>
                        <p:par>
                          <p:cTn id="19" fill="hold">
                            <p:stCondLst>
                              <p:cond delay="7500"/>
                            </p:stCondLst>
                            <p:childTnLst>
                              <p:par>
                                <p:cTn id="20" presetID="2" presetClass="entr" presetSubtype="8" fill="hold" grpId="0" nodeType="afterEffect">
                                  <p:stCondLst>
                                    <p:cond delay="3000"/>
                                  </p:stCondLst>
                                  <p:childTnLst>
                                    <p:set>
                                      <p:cBhvr>
                                        <p:cTn id="21" dur="1" fill="hold">
                                          <p:stCondLst>
                                            <p:cond delay="0"/>
                                          </p:stCondLst>
                                        </p:cTn>
                                        <p:tgtEl>
                                          <p:spTgt spid="1330179">
                                            <p:txEl>
                                              <p:charRg st="76" end="91"/>
                                            </p:txEl>
                                          </p:spTgt>
                                        </p:tgtEl>
                                        <p:attrNameLst>
                                          <p:attrName>style.visibility</p:attrName>
                                        </p:attrNameLst>
                                      </p:cBhvr>
                                      <p:to>
                                        <p:strVal val="visible"/>
                                      </p:to>
                                    </p:set>
                                    <p:anim calcmode="lin" valueType="num">
                                      <p:cBhvr>
                                        <p:cTn id="22" dur="500" fill="hold"/>
                                        <p:tgtEl>
                                          <p:spTgt spid="1330179">
                                            <p:txEl>
                                              <p:charRg st="76" end="91"/>
                                            </p:txEl>
                                          </p:spTgt>
                                        </p:tgtEl>
                                        <p:attrNameLst>
                                          <p:attrName>ppt_x</p:attrName>
                                        </p:attrNameLst>
                                      </p:cBhvr>
                                      <p:tavLst>
                                        <p:tav tm="0">
                                          <p:val>
                                            <p:strVal val="0-#ppt_w/2"/>
                                          </p:val>
                                        </p:tav>
                                        <p:tav tm="100000">
                                          <p:val>
                                            <p:strVal val="#ppt_x"/>
                                          </p:val>
                                        </p:tav>
                                      </p:tavLst>
                                    </p:anim>
                                    <p:anim calcmode="lin" valueType="num">
                                      <p:cBhvr>
                                        <p:cTn id="23" dur="500" fill="hold"/>
                                        <p:tgtEl>
                                          <p:spTgt spid="1330179">
                                            <p:txEl>
                                              <p:charRg st="76" end="9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0178" grpId="0"/>
      <p:bldP spid="1330179" grpId="0" advAuto="100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Picture 2" descr="PICT0015"/>
          <p:cNvPicPr>
            <a:picLocks noChangeAspect="1"/>
          </p:cNvPicPr>
          <p:nvPr/>
        </p:nvPicPr>
        <p:blipFill>
          <a:blip r:embed="rId1"/>
          <a:srcRect l="3999" t="12808" r="2499" b="16364"/>
          <a:stretch>
            <a:fillRect/>
          </a:stretch>
        </p:blipFill>
        <p:spPr>
          <a:xfrm>
            <a:off x="1607608" y="1526893"/>
            <a:ext cx="9643533" cy="5705757"/>
          </a:xfrm>
          <a:prstGeom prst="rect">
            <a:avLst/>
          </a:prstGeom>
          <a:noFill/>
          <a:ln w="9525">
            <a:noFill/>
          </a:ln>
        </p:spPr>
      </p:pic>
      <p:sp>
        <p:nvSpPr>
          <p:cNvPr id="958468" name="Rectangle 4">
            <a:hlinkClick r:id="" action="ppaction://noaction">
              <a:snd r:embed="rId2" name="pzh.wav"/>
            </a:hlinkClick>
          </p:cNvPr>
          <p:cNvSpPr/>
          <p:nvPr/>
        </p:nvSpPr>
        <p:spPr>
          <a:xfrm>
            <a:off x="4581031" y="2330521"/>
            <a:ext cx="2571609" cy="642902"/>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69" name="Rectangle 5">
            <a:hlinkClick r:id="" action="ppaction://noaction">
              <a:snd r:embed="rId2" name="pzh.wav"/>
            </a:hlinkClick>
          </p:cNvPr>
          <p:cNvSpPr/>
          <p:nvPr/>
        </p:nvSpPr>
        <p:spPr>
          <a:xfrm>
            <a:off x="8277719" y="2410883"/>
            <a:ext cx="2571609" cy="642902"/>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70" name="Rectangle 6">
            <a:hlinkClick r:id="" action="ppaction://noaction">
              <a:snd r:embed="rId2" name="pzh.wav"/>
            </a:hlinkClick>
          </p:cNvPr>
          <p:cNvSpPr/>
          <p:nvPr/>
        </p:nvSpPr>
        <p:spPr>
          <a:xfrm>
            <a:off x="1929059" y="3696688"/>
            <a:ext cx="2009069" cy="1526893"/>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71" name="Rectangle 7">
            <a:hlinkClick r:id="" action="ppaction://noaction">
              <a:snd r:embed="rId2" name="pzh.wav"/>
            </a:hlinkClick>
          </p:cNvPr>
          <p:cNvSpPr/>
          <p:nvPr/>
        </p:nvSpPr>
        <p:spPr>
          <a:xfrm>
            <a:off x="3938129" y="3696688"/>
            <a:ext cx="2893060" cy="1526893"/>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72" name="Rectangle 8">
            <a:hlinkClick r:id="" action="ppaction://noaction">
              <a:snd r:embed="rId2" name="pzh.wav"/>
            </a:hlinkClick>
          </p:cNvPr>
          <p:cNvSpPr/>
          <p:nvPr/>
        </p:nvSpPr>
        <p:spPr>
          <a:xfrm>
            <a:off x="7072277" y="3696688"/>
            <a:ext cx="3616325" cy="3053786"/>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73" name="Rectangle 9">
            <a:hlinkClick r:id="" action="ppaction://noaction">
              <a:snd r:embed="rId2" name="pzh.wav"/>
            </a:hlinkClick>
          </p:cNvPr>
          <p:cNvSpPr/>
          <p:nvPr/>
        </p:nvSpPr>
        <p:spPr>
          <a:xfrm>
            <a:off x="10527877" y="4821767"/>
            <a:ext cx="723265" cy="642902"/>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958474" name="Rectangle 10">
            <a:hlinkClick r:id="" action="ppaction://noaction">
              <a:snd r:embed="rId2" name="pzh.wav"/>
            </a:hlinkClick>
          </p:cNvPr>
          <p:cNvSpPr/>
          <p:nvPr/>
        </p:nvSpPr>
        <p:spPr>
          <a:xfrm>
            <a:off x="9483161" y="6589748"/>
            <a:ext cx="1446530" cy="642902"/>
          </a:xfrm>
          <a:prstGeom prst="rect">
            <a:avLst/>
          </a:prstGeom>
          <a:noFill/>
          <a:ln w="38100" cap="flat" cmpd="sng">
            <a:solidFill>
              <a:srgbClr val="FF0066"/>
            </a:solidFill>
            <a:prstDash val="solid"/>
            <a:miter/>
            <a:headEnd type="none" w="med" len="med"/>
            <a:tailEnd type="none" w="med" len="med"/>
          </a:ln>
        </p:spPr>
        <p:txBody>
          <a:bodyPr wrap="none" anchor="ctr"/>
          <a:p>
            <a:endParaRPr lang="zh-CN" altLang="en-US" sz="100" dirty="0">
              <a:latin typeface="Tahoma" panose="020B0604030504040204" pitchFamily="34" charset="0"/>
              <a:ea typeface="黑体" panose="02010609060101010101" pitchFamily="49" charset="-122"/>
            </a:endParaRPr>
          </a:p>
        </p:txBody>
      </p:sp>
      <p:sp>
        <p:nvSpPr>
          <p:cNvPr id="70666" name="Rectangle 11"/>
          <p:cNvSpPr>
            <a:spLocks noGrp="1"/>
          </p:cNvSpPr>
          <p:nvPr>
            <p:ph type="title" idx="4294967295"/>
          </p:nvPr>
        </p:nvSpPr>
        <p:spPr>
          <a:xfrm>
            <a:off x="2411236" y="642902"/>
            <a:ext cx="3447229" cy="795257"/>
          </a:xfrm>
          <a:solidFill>
            <a:srgbClr val="FFFFFF">
              <a:alpha val="100000"/>
            </a:srgbClr>
          </a:solidFill>
        </p:spPr>
        <p:txBody>
          <a:bodyPr vert="horz" wrap="square" lIns="96435" tIns="48217" rIns="96435" bIns="48217" anchor="b"/>
          <a:p>
            <a:pPr eaLnBrk="1" hangingPunct="1"/>
            <a:r>
              <a:rPr lang="zh-CN" altLang="en-US" sz="3795" b="1" dirty="0">
                <a:solidFill>
                  <a:srgbClr val="0000FF"/>
                </a:solidFill>
                <a:latin typeface="Times New Roman" panose="02020603050405020304" charset="0"/>
                <a:ea typeface="华文楷体" panose="02010600040101010101" pitchFamily="2" charset="-122"/>
              </a:rPr>
              <a:t>填制步骤展示</a:t>
            </a:r>
            <a:endParaRPr lang="zh-CN" altLang="en-US" sz="3795" b="1" dirty="0">
              <a:solidFill>
                <a:srgbClr val="0000FF"/>
              </a:solidFill>
              <a:latin typeface="Times New Roman" panose="02020603050405020304" charset="0"/>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0"/>
                                  </p:stCondLst>
                                  <p:childTnLst>
                                    <p:set>
                                      <p:cBhvr>
                                        <p:cTn id="6" dur="1" fill="hold">
                                          <p:stCondLst>
                                            <p:cond delay="0"/>
                                          </p:stCondLst>
                                        </p:cTn>
                                        <p:tgtEl>
                                          <p:spTgt spid="958468"/>
                                        </p:tgtEl>
                                        <p:attrNameLst>
                                          <p:attrName>style.visibility</p:attrName>
                                        </p:attrNameLst>
                                      </p:cBhvr>
                                      <p:to>
                                        <p:strVal val="visible"/>
                                      </p:to>
                                    </p:set>
                                    <p:anim calcmode="lin" valueType="num">
                                      <p:cBhvr>
                                        <p:cTn id="7" dur="500" fill="hold"/>
                                        <p:tgtEl>
                                          <p:spTgt spid="958468"/>
                                        </p:tgtEl>
                                        <p:attrNameLst>
                                          <p:attrName>ppt_x</p:attrName>
                                        </p:attrNameLst>
                                      </p:cBhvr>
                                      <p:tavLst>
                                        <p:tav tm="0">
                                          <p:val>
                                            <p:strVal val="0-#ppt_w/2"/>
                                          </p:val>
                                        </p:tav>
                                        <p:tav tm="100000">
                                          <p:val>
                                            <p:strVal val="#ppt_x"/>
                                          </p:val>
                                        </p:tav>
                                      </p:tavLst>
                                    </p:anim>
                                    <p:anim calcmode="lin" valueType="num">
                                      <p:cBhvr>
                                        <p:cTn id="8" dur="500" fill="hold"/>
                                        <p:tgtEl>
                                          <p:spTgt spid="95846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68"/>
                                        </p:tgtEl>
                                        <p:attrNameLst>
                                          <p:attrName>style.visibility</p:attrName>
                                        </p:attrNameLst>
                                      </p:cBhvr>
                                      <p:to>
                                        <p:strVal val="hidden"/>
                                      </p:to>
                                    </p:set>
                                  </p:subTnLst>
                                </p:cTn>
                              </p:par>
                            </p:childTnLst>
                          </p:cTn>
                        </p:par>
                        <p:par>
                          <p:cTn id="9" fill="hold">
                            <p:stCondLst>
                              <p:cond delay="10500"/>
                            </p:stCondLst>
                            <p:childTnLst>
                              <p:par>
                                <p:cTn id="10" presetID="2" presetClass="entr" presetSubtype="8" fill="hold" grpId="0" nodeType="afterEffect">
                                  <p:stCondLst>
                                    <p:cond delay="10000"/>
                                  </p:stCondLst>
                                  <p:childTnLst>
                                    <p:set>
                                      <p:cBhvr>
                                        <p:cTn id="11" dur="1" fill="hold">
                                          <p:stCondLst>
                                            <p:cond delay="0"/>
                                          </p:stCondLst>
                                        </p:cTn>
                                        <p:tgtEl>
                                          <p:spTgt spid="958469"/>
                                        </p:tgtEl>
                                        <p:attrNameLst>
                                          <p:attrName>style.visibility</p:attrName>
                                        </p:attrNameLst>
                                      </p:cBhvr>
                                      <p:to>
                                        <p:strVal val="visible"/>
                                      </p:to>
                                    </p:set>
                                    <p:anim calcmode="lin" valueType="num">
                                      <p:cBhvr>
                                        <p:cTn id="12" dur="500" fill="hold"/>
                                        <p:tgtEl>
                                          <p:spTgt spid="958469"/>
                                        </p:tgtEl>
                                        <p:attrNameLst>
                                          <p:attrName>ppt_x</p:attrName>
                                        </p:attrNameLst>
                                      </p:cBhvr>
                                      <p:tavLst>
                                        <p:tav tm="0">
                                          <p:val>
                                            <p:strVal val="0-#ppt_w/2"/>
                                          </p:val>
                                        </p:tav>
                                        <p:tav tm="100000">
                                          <p:val>
                                            <p:strVal val="#ppt_x"/>
                                          </p:val>
                                        </p:tav>
                                      </p:tavLst>
                                    </p:anim>
                                    <p:anim calcmode="lin" valueType="num">
                                      <p:cBhvr>
                                        <p:cTn id="13" dur="500" fill="hold"/>
                                        <p:tgtEl>
                                          <p:spTgt spid="95846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69"/>
                                        </p:tgtEl>
                                        <p:attrNameLst>
                                          <p:attrName>style.visibility</p:attrName>
                                        </p:attrNameLst>
                                      </p:cBhvr>
                                      <p:to>
                                        <p:strVal val="hidden"/>
                                      </p:to>
                                    </p:set>
                                  </p:subTnLst>
                                </p:cTn>
                              </p:par>
                            </p:childTnLst>
                          </p:cTn>
                        </p:par>
                        <p:par>
                          <p:cTn id="14" fill="hold">
                            <p:stCondLst>
                              <p:cond delay="21000"/>
                            </p:stCondLst>
                            <p:childTnLst>
                              <p:par>
                                <p:cTn id="15" presetID="2" presetClass="entr" presetSubtype="8" fill="hold" grpId="0" nodeType="afterEffect">
                                  <p:stCondLst>
                                    <p:cond delay="10000"/>
                                  </p:stCondLst>
                                  <p:childTnLst>
                                    <p:set>
                                      <p:cBhvr>
                                        <p:cTn id="16" dur="1" fill="hold">
                                          <p:stCondLst>
                                            <p:cond delay="0"/>
                                          </p:stCondLst>
                                        </p:cTn>
                                        <p:tgtEl>
                                          <p:spTgt spid="958470"/>
                                        </p:tgtEl>
                                        <p:attrNameLst>
                                          <p:attrName>style.visibility</p:attrName>
                                        </p:attrNameLst>
                                      </p:cBhvr>
                                      <p:to>
                                        <p:strVal val="visible"/>
                                      </p:to>
                                    </p:set>
                                    <p:anim calcmode="lin" valueType="num">
                                      <p:cBhvr>
                                        <p:cTn id="17" dur="500" fill="hold"/>
                                        <p:tgtEl>
                                          <p:spTgt spid="958470"/>
                                        </p:tgtEl>
                                        <p:attrNameLst>
                                          <p:attrName>ppt_x</p:attrName>
                                        </p:attrNameLst>
                                      </p:cBhvr>
                                      <p:tavLst>
                                        <p:tav tm="0">
                                          <p:val>
                                            <p:strVal val="0-#ppt_w/2"/>
                                          </p:val>
                                        </p:tav>
                                        <p:tav tm="100000">
                                          <p:val>
                                            <p:strVal val="#ppt_x"/>
                                          </p:val>
                                        </p:tav>
                                      </p:tavLst>
                                    </p:anim>
                                    <p:anim calcmode="lin" valueType="num">
                                      <p:cBhvr>
                                        <p:cTn id="18" dur="500" fill="hold"/>
                                        <p:tgtEl>
                                          <p:spTgt spid="95847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70"/>
                                        </p:tgtEl>
                                        <p:attrNameLst>
                                          <p:attrName>style.visibility</p:attrName>
                                        </p:attrNameLst>
                                      </p:cBhvr>
                                      <p:to>
                                        <p:strVal val="hidden"/>
                                      </p:to>
                                    </p:set>
                                  </p:subTnLst>
                                </p:cTn>
                              </p:par>
                            </p:childTnLst>
                          </p:cTn>
                        </p:par>
                        <p:par>
                          <p:cTn id="19" fill="hold">
                            <p:stCondLst>
                              <p:cond delay="31500"/>
                            </p:stCondLst>
                            <p:childTnLst>
                              <p:par>
                                <p:cTn id="20" presetID="2" presetClass="entr" presetSubtype="8" fill="hold" grpId="0" nodeType="afterEffect">
                                  <p:stCondLst>
                                    <p:cond delay="10000"/>
                                  </p:stCondLst>
                                  <p:childTnLst>
                                    <p:set>
                                      <p:cBhvr>
                                        <p:cTn id="21" dur="1" fill="hold">
                                          <p:stCondLst>
                                            <p:cond delay="0"/>
                                          </p:stCondLst>
                                        </p:cTn>
                                        <p:tgtEl>
                                          <p:spTgt spid="958471"/>
                                        </p:tgtEl>
                                        <p:attrNameLst>
                                          <p:attrName>style.visibility</p:attrName>
                                        </p:attrNameLst>
                                      </p:cBhvr>
                                      <p:to>
                                        <p:strVal val="visible"/>
                                      </p:to>
                                    </p:set>
                                    <p:anim calcmode="lin" valueType="num">
                                      <p:cBhvr>
                                        <p:cTn id="22" dur="500" fill="hold"/>
                                        <p:tgtEl>
                                          <p:spTgt spid="958471"/>
                                        </p:tgtEl>
                                        <p:attrNameLst>
                                          <p:attrName>ppt_x</p:attrName>
                                        </p:attrNameLst>
                                      </p:cBhvr>
                                      <p:tavLst>
                                        <p:tav tm="0">
                                          <p:val>
                                            <p:strVal val="0-#ppt_w/2"/>
                                          </p:val>
                                        </p:tav>
                                        <p:tav tm="100000">
                                          <p:val>
                                            <p:strVal val="#ppt_x"/>
                                          </p:val>
                                        </p:tav>
                                      </p:tavLst>
                                    </p:anim>
                                    <p:anim calcmode="lin" valueType="num">
                                      <p:cBhvr>
                                        <p:cTn id="23" dur="500" fill="hold"/>
                                        <p:tgtEl>
                                          <p:spTgt spid="95847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71"/>
                                        </p:tgtEl>
                                        <p:attrNameLst>
                                          <p:attrName>style.visibility</p:attrName>
                                        </p:attrNameLst>
                                      </p:cBhvr>
                                      <p:to>
                                        <p:strVal val="hidden"/>
                                      </p:to>
                                    </p:set>
                                  </p:subTnLst>
                                </p:cTn>
                              </p:par>
                            </p:childTnLst>
                          </p:cTn>
                        </p:par>
                        <p:par>
                          <p:cTn id="24" fill="hold">
                            <p:stCondLst>
                              <p:cond delay="42000"/>
                            </p:stCondLst>
                            <p:childTnLst>
                              <p:par>
                                <p:cTn id="25" presetID="2" presetClass="entr" presetSubtype="8" fill="hold" grpId="0" nodeType="afterEffect">
                                  <p:stCondLst>
                                    <p:cond delay="10000"/>
                                  </p:stCondLst>
                                  <p:childTnLst>
                                    <p:set>
                                      <p:cBhvr>
                                        <p:cTn id="26" dur="1" fill="hold">
                                          <p:stCondLst>
                                            <p:cond delay="0"/>
                                          </p:stCondLst>
                                        </p:cTn>
                                        <p:tgtEl>
                                          <p:spTgt spid="958472"/>
                                        </p:tgtEl>
                                        <p:attrNameLst>
                                          <p:attrName>style.visibility</p:attrName>
                                        </p:attrNameLst>
                                      </p:cBhvr>
                                      <p:to>
                                        <p:strVal val="visible"/>
                                      </p:to>
                                    </p:set>
                                    <p:anim calcmode="lin" valueType="num">
                                      <p:cBhvr>
                                        <p:cTn id="27" dur="500" fill="hold"/>
                                        <p:tgtEl>
                                          <p:spTgt spid="958472"/>
                                        </p:tgtEl>
                                        <p:attrNameLst>
                                          <p:attrName>ppt_x</p:attrName>
                                        </p:attrNameLst>
                                      </p:cBhvr>
                                      <p:tavLst>
                                        <p:tav tm="0">
                                          <p:val>
                                            <p:strVal val="0-#ppt_w/2"/>
                                          </p:val>
                                        </p:tav>
                                        <p:tav tm="100000">
                                          <p:val>
                                            <p:strVal val="#ppt_x"/>
                                          </p:val>
                                        </p:tav>
                                      </p:tavLst>
                                    </p:anim>
                                    <p:anim calcmode="lin" valueType="num">
                                      <p:cBhvr>
                                        <p:cTn id="28" dur="500" fill="hold"/>
                                        <p:tgtEl>
                                          <p:spTgt spid="95847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72"/>
                                        </p:tgtEl>
                                        <p:attrNameLst>
                                          <p:attrName>style.visibility</p:attrName>
                                        </p:attrNameLst>
                                      </p:cBhvr>
                                      <p:to>
                                        <p:strVal val="hidden"/>
                                      </p:to>
                                    </p:set>
                                  </p:subTnLst>
                                </p:cTn>
                              </p:par>
                            </p:childTnLst>
                          </p:cTn>
                        </p:par>
                        <p:par>
                          <p:cTn id="29" fill="hold">
                            <p:stCondLst>
                              <p:cond delay="52500"/>
                            </p:stCondLst>
                            <p:childTnLst>
                              <p:par>
                                <p:cTn id="30" presetID="2" presetClass="entr" presetSubtype="8" fill="hold" grpId="0" nodeType="afterEffect">
                                  <p:stCondLst>
                                    <p:cond delay="10000"/>
                                  </p:stCondLst>
                                  <p:childTnLst>
                                    <p:set>
                                      <p:cBhvr>
                                        <p:cTn id="31" dur="1" fill="hold">
                                          <p:stCondLst>
                                            <p:cond delay="0"/>
                                          </p:stCondLst>
                                        </p:cTn>
                                        <p:tgtEl>
                                          <p:spTgt spid="958473"/>
                                        </p:tgtEl>
                                        <p:attrNameLst>
                                          <p:attrName>style.visibility</p:attrName>
                                        </p:attrNameLst>
                                      </p:cBhvr>
                                      <p:to>
                                        <p:strVal val="visible"/>
                                      </p:to>
                                    </p:set>
                                    <p:anim calcmode="lin" valueType="num">
                                      <p:cBhvr>
                                        <p:cTn id="32" dur="500" fill="hold"/>
                                        <p:tgtEl>
                                          <p:spTgt spid="958473"/>
                                        </p:tgtEl>
                                        <p:attrNameLst>
                                          <p:attrName>ppt_x</p:attrName>
                                        </p:attrNameLst>
                                      </p:cBhvr>
                                      <p:tavLst>
                                        <p:tav tm="0">
                                          <p:val>
                                            <p:strVal val="0-#ppt_w/2"/>
                                          </p:val>
                                        </p:tav>
                                        <p:tav tm="100000">
                                          <p:val>
                                            <p:strVal val="#ppt_x"/>
                                          </p:val>
                                        </p:tav>
                                      </p:tavLst>
                                    </p:anim>
                                    <p:anim calcmode="lin" valueType="num">
                                      <p:cBhvr>
                                        <p:cTn id="33" dur="500" fill="hold"/>
                                        <p:tgtEl>
                                          <p:spTgt spid="95847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73"/>
                                        </p:tgtEl>
                                        <p:attrNameLst>
                                          <p:attrName>style.visibility</p:attrName>
                                        </p:attrNameLst>
                                      </p:cBhvr>
                                      <p:to>
                                        <p:strVal val="hidden"/>
                                      </p:to>
                                    </p:set>
                                  </p:subTnLst>
                                </p:cTn>
                              </p:par>
                            </p:childTnLst>
                          </p:cTn>
                        </p:par>
                        <p:par>
                          <p:cTn id="34" fill="hold">
                            <p:stCondLst>
                              <p:cond delay="63000"/>
                            </p:stCondLst>
                            <p:childTnLst>
                              <p:par>
                                <p:cTn id="35" presetID="2" presetClass="entr" presetSubtype="8" fill="hold" grpId="0" nodeType="afterEffect">
                                  <p:stCondLst>
                                    <p:cond delay="10000"/>
                                  </p:stCondLst>
                                  <p:childTnLst>
                                    <p:set>
                                      <p:cBhvr>
                                        <p:cTn id="36" dur="1" fill="hold">
                                          <p:stCondLst>
                                            <p:cond delay="0"/>
                                          </p:stCondLst>
                                        </p:cTn>
                                        <p:tgtEl>
                                          <p:spTgt spid="958474"/>
                                        </p:tgtEl>
                                        <p:attrNameLst>
                                          <p:attrName>style.visibility</p:attrName>
                                        </p:attrNameLst>
                                      </p:cBhvr>
                                      <p:to>
                                        <p:strVal val="visible"/>
                                      </p:to>
                                    </p:set>
                                    <p:anim calcmode="lin" valueType="num">
                                      <p:cBhvr>
                                        <p:cTn id="37" dur="500" fill="hold"/>
                                        <p:tgtEl>
                                          <p:spTgt spid="958474"/>
                                        </p:tgtEl>
                                        <p:attrNameLst>
                                          <p:attrName>ppt_x</p:attrName>
                                        </p:attrNameLst>
                                      </p:cBhvr>
                                      <p:tavLst>
                                        <p:tav tm="0">
                                          <p:val>
                                            <p:strVal val="0-#ppt_w/2"/>
                                          </p:val>
                                        </p:tav>
                                        <p:tav tm="100000">
                                          <p:val>
                                            <p:strVal val="#ppt_x"/>
                                          </p:val>
                                        </p:tav>
                                      </p:tavLst>
                                    </p:anim>
                                    <p:anim calcmode="lin" valueType="num">
                                      <p:cBhvr>
                                        <p:cTn id="38" dur="500" fill="hold"/>
                                        <p:tgtEl>
                                          <p:spTgt spid="95847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584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8468" grpId="0" bldLvl="0" animBg="1"/>
      <p:bldP spid="958469" grpId="0" bldLvl="0" animBg="1"/>
      <p:bldP spid="958470" grpId="0" bldLvl="0" animBg="1"/>
      <p:bldP spid="958471" grpId="0" bldLvl="0" animBg="1"/>
      <p:bldP spid="958472" grpId="0" bldLvl="0" animBg="1"/>
      <p:bldP spid="958473" grpId="0" bldLvl="0" animBg="1"/>
      <p:bldP spid="95847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p:cNvSpPr>
          <p:nvPr>
            <p:ph type="title"/>
          </p:nvPr>
        </p:nvSpPr>
        <p:spPr>
          <a:xfrm>
            <a:off x="1639358" y="1239238"/>
            <a:ext cx="9370635" cy="803628"/>
          </a:xfrm>
        </p:spPr>
        <p:txBody>
          <a:bodyPr vert="horz" wrap="square" lIns="96435" tIns="48217" rIns="96435" bIns="48217" anchor="b"/>
          <a:p>
            <a:pPr algn="ctr" eaLnBrk="1" hangingPunct="1"/>
            <a:r>
              <a:rPr lang="zh-CN" altLang="en-US" sz="3795" dirty="0">
                <a:solidFill>
                  <a:srgbClr val="FF5050"/>
                </a:solidFill>
                <a:ea typeface="黑体" panose="02010609060101010101" pitchFamily="49" charset="-122"/>
              </a:rPr>
              <a:t>收 款 凭 证</a:t>
            </a:r>
            <a:endParaRPr lang="zh-CN" altLang="en-US" dirty="0"/>
          </a:p>
        </p:txBody>
      </p:sp>
      <p:sp>
        <p:nvSpPr>
          <p:cNvPr id="71683" name="Rectangle 3"/>
          <p:cNvSpPr>
            <a:spLocks noGrp="1"/>
          </p:cNvSpPr>
          <p:nvPr>
            <p:ph idx="1"/>
          </p:nvPr>
        </p:nvSpPr>
        <p:spPr>
          <a:xfrm>
            <a:off x="1929059" y="2330521"/>
            <a:ext cx="9000631" cy="321451"/>
          </a:xfrm>
        </p:spPr>
        <p:txBody>
          <a:bodyPr vert="horz" wrap="square" lIns="96435" tIns="48217" rIns="96435" bIns="48217" anchor="t">
            <a:normAutofit fontScale="40000"/>
          </a:bodyPr>
          <a:p>
            <a:pPr eaLnBrk="1" hangingPunct="1">
              <a:lnSpc>
                <a:spcPct val="90000"/>
              </a:lnSpc>
              <a:buNone/>
            </a:pPr>
            <a:r>
              <a:rPr lang="en-US" altLang="zh-CN" sz="1900" dirty="0"/>
              <a:t> </a:t>
            </a:r>
            <a:r>
              <a:rPr lang="zh-CN" altLang="en-US" sz="2320" b="1" dirty="0">
                <a:solidFill>
                  <a:srgbClr val="FF5050"/>
                </a:solidFill>
              </a:rPr>
              <a:t>借方科目：                               年     月     日       收字第</a:t>
            </a:r>
            <a:r>
              <a:rPr lang="zh-CN" altLang="en-US" sz="2955" u="sng" dirty="0">
                <a:solidFill>
                  <a:srgbClr val="FF5050"/>
                </a:solidFill>
              </a:rPr>
              <a:t>                </a:t>
            </a:r>
            <a:r>
              <a:rPr lang="zh-CN" altLang="en-US" sz="2955" dirty="0">
                <a:solidFill>
                  <a:srgbClr val="FF5050"/>
                </a:solidFill>
              </a:rPr>
              <a:t>          </a:t>
            </a:r>
            <a:endParaRPr lang="zh-CN" altLang="en-US" sz="2955" dirty="0">
              <a:solidFill>
                <a:srgbClr val="FF5050"/>
              </a:solidFill>
            </a:endParaRPr>
          </a:p>
        </p:txBody>
      </p:sp>
      <p:graphicFrame>
        <p:nvGraphicFramePr>
          <p:cNvPr id="494422" name="Group 854"/>
          <p:cNvGraphicFramePr>
            <a:graphicFrameLocks noGrp="1"/>
          </p:cNvGraphicFramePr>
          <p:nvPr>
            <p:custDataLst>
              <p:tags r:id="rId1"/>
            </p:custDataLst>
          </p:nvPr>
        </p:nvGraphicFramePr>
        <p:xfrm>
          <a:off x="1820404" y="2752090"/>
          <a:ext cx="9027160" cy="4540885"/>
        </p:xfrm>
        <a:graphic>
          <a:graphicData uri="http://schemas.openxmlformats.org/drawingml/2006/table">
            <a:tbl>
              <a:tblPr/>
              <a:tblGrid>
                <a:gridCol w="219710"/>
                <a:gridCol w="1976755"/>
                <a:gridCol w="1767840"/>
                <a:gridCol w="1265555"/>
                <a:gridCol w="334010"/>
                <a:gridCol w="332740"/>
                <a:gridCol w="417195"/>
                <a:gridCol w="382905"/>
                <a:gridCol w="321310"/>
                <a:gridCol w="377190"/>
                <a:gridCol w="332740"/>
                <a:gridCol w="333375"/>
                <a:gridCol w="332740"/>
                <a:gridCol w="633095"/>
              </a:tblGrid>
              <a:tr h="386080">
                <a:tc rowSpan="8">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txBody>
                  <a:tcPr marL="96432" marR="96432" marT="48217" marB="48217" horzOverflow="overflow">
                    <a:lnL cap="flat">
                      <a:noFill/>
                    </a:lnL>
                    <a:lnR w="6350" cap="flat" cmpd="sng" algn="ctr">
                      <a:solidFill>
                        <a:schemeClr val="hlink"/>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 </a:t>
                      </a:r>
                      <a:r>
                        <a:rPr kumimoji="1" lang="zh-CN" altLang="en-US" sz="253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摘        要</a:t>
                      </a:r>
                      <a:endParaRPr kumimoji="1" lang="zh-CN" altLang="en-US" sz="253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贷 方 科 目</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sm" len="sm"/>
                      <a:tailEnd type="none" w="sm" len="sm"/>
                    </a:lnB>
                    <a:lnTlToBr>
                      <a:noFill/>
                    </a:lnTlToBr>
                    <a:lnBlToTr>
                      <a:noFill/>
                    </a:lnBlToTr>
                    <a:noFill/>
                  </a:tcPr>
                </a:tc>
                <a:tc hMerge="1">
                  <a:tcPr/>
                </a:tc>
                <a:tc gridSpan="9">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金                    额</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记账          符号</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721360">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总账科目</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明细科目</a:t>
                      </a:r>
                      <a:endParaRPr kumimoji="1" lang="zh-CN" altLang="en-US" sz="190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万</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千</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元</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角</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分</a:t>
                      </a:r>
                      <a:endParaRPr kumimoji="1" lang="zh-CN" altLang="en-US" sz="1685"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sm" len="sm"/>
                      <a:tailEnd type="none" w="sm" len="sm"/>
                    </a:lnT>
                    <a:lnB w="6350" cap="flat" cmpd="sng" algn="ctr">
                      <a:solidFill>
                        <a:schemeClr val="hlink"/>
                      </a:solidFill>
                      <a:prstDash val="solid"/>
                      <a:round/>
                      <a:headEnd type="none" w="med" len="med"/>
                      <a:tailEnd type="none" w="med" len="med"/>
                    </a:lnB>
                    <a:lnTlToBr>
                      <a:noFill/>
                    </a:lnTlToBr>
                    <a:lnBlToTr>
                      <a:noFill/>
                    </a:lnBlToTr>
                    <a:noFill/>
                  </a:tcPr>
                </a:tc>
                <a:tc vMerge="1">
                  <a:tcPr/>
                </a:tc>
              </a:tr>
              <a:tr h="46863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销售</a:t>
                      </a:r>
                      <a:r>
                        <a:rPr kumimoji="1" lang="en-US"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B</a:t>
                      </a:r>
                      <a:r>
                        <a:rPr kumimoji="1" lang="zh-CN" altLang="en-US"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产品</a:t>
                      </a:r>
                      <a:endParaRPr kumimoji="1" lang="zh-CN" altLang="en-US"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主营业务收入</a:t>
                      </a: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96520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smtClean="0">
                          <a:ln>
                            <a:noFill/>
                          </a:ln>
                          <a:solidFill>
                            <a:srgbClr val="0000CC"/>
                          </a:solidFill>
                          <a:effectLst/>
                          <a:latin typeface="Tahoma" panose="020B0604030504040204" pitchFamily="34" charset="0"/>
                          <a:ea typeface="华文行楷" panose="02010800040101010101" pitchFamily="2" charset="-122"/>
                          <a:sym typeface="+mn-ea"/>
                        </a:rPr>
                        <a:t>销售</a:t>
                      </a:r>
                      <a:r>
                        <a:rPr kumimoji="1" lang="en-US" altLang="zh-CN" sz="1900" smtClean="0">
                          <a:ln>
                            <a:noFill/>
                          </a:ln>
                          <a:solidFill>
                            <a:srgbClr val="0000CC"/>
                          </a:solidFill>
                          <a:effectLst/>
                          <a:latin typeface="Tahoma" panose="020B0604030504040204" pitchFamily="34" charset="0"/>
                          <a:ea typeface="华文行楷" panose="02010800040101010101" pitchFamily="2" charset="-122"/>
                          <a:sym typeface="+mn-ea"/>
                        </a:rPr>
                        <a:t>B</a:t>
                      </a:r>
                      <a:r>
                        <a:rPr kumimoji="1" lang="zh-CN" altLang="en-US" sz="1900" smtClean="0">
                          <a:ln>
                            <a:noFill/>
                          </a:ln>
                          <a:solidFill>
                            <a:srgbClr val="0000CC"/>
                          </a:solidFill>
                          <a:effectLst/>
                          <a:latin typeface="Tahoma" panose="020B0604030504040204" pitchFamily="34" charset="0"/>
                          <a:ea typeface="华文行楷" panose="02010800040101010101" pitchFamily="2" charset="-122"/>
                          <a:sym typeface="+mn-ea"/>
                        </a:rPr>
                        <a:t>产品</a:t>
                      </a:r>
                      <a:endParaRPr kumimoji="1" lang="zh-CN" altLang="en-US"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rPr>
                        <a:t>应交税费</a:t>
                      </a:r>
                      <a:endParaRPr kumimoji="1" lang="zh-CN"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rPr>
                        <a:t>应交增值税（销项税额）</a:t>
                      </a:r>
                      <a:endParaRPr kumimoji="1" lang="zh-CN"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577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54546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5140">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32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合计金额</a:t>
                      </a:r>
                      <a:endParaRPr kumimoji="1" lang="zh-CN" altLang="en-US" sz="232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endParaRPr>
                    </a:p>
                  </a:txBody>
                  <a:tcPr marL="96432" marR="96432" marT="48217" marB="48217" anchor="ct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sm" len="sm"/>
                      <a:tailEnd type="none" w="sm" len="sm"/>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sm" len="sm"/>
                      <a:tailEnd type="none" w="sm" len="sm"/>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2" marR="96432" marT="48217" marB="48217"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r h="483235">
                <a:tc vMerge="1">
                  <a:tcPr/>
                </a:tc>
                <a:tc gridSpan="13">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会计主管             记账                稽核              出纳  张</a:t>
                      </a:r>
                      <a:r>
                        <a:rPr kumimoji="1" lang="zh-CN" altLang="en-US" sz="2110" b="1" i="0" u="none" strike="noStrike" cap="none" normalizeH="0" baseline="0" smtClean="0">
                          <a:ln>
                            <a:noFill/>
                          </a:ln>
                          <a:solidFill>
                            <a:srgbClr val="FF5050"/>
                          </a:solidFill>
                          <a:effectLst/>
                          <a:latin typeface="Tahoma" panose="020B0604030504040204" pitchFamily="34" charset="0"/>
                          <a:ea typeface="宋体" panose="02010600030101010101" pitchFamily="2" charset="-122"/>
                        </a:rPr>
                        <a:t>静           制单</a:t>
                      </a:r>
                      <a:endParaRPr kumimoji="1" lang="zh-CN" altLang="en-US" sz="2110" b="1" i="0" u="none" strike="noStrike" cap="none" normalizeH="0" baseline="0" smtClean="0">
                        <a:ln>
                          <a:noFill/>
                        </a:ln>
                        <a:solidFill>
                          <a:srgbClr val="FF5050"/>
                        </a:solidFill>
                        <a:effectLst/>
                        <a:latin typeface="Tahoma" panose="020B0604030504040204" pitchFamily="34" charset="0"/>
                        <a:ea typeface="华文新魏" panose="02010800040101010101" pitchFamily="2" charset="-122"/>
                      </a:endParaRPr>
                    </a:p>
                  </a:txBody>
                  <a:tcPr marL="96432" marR="96432" marT="48217" marB="48217" horzOverflow="overflow">
                    <a:lnL>
                      <a:noFill/>
                    </a:lnL>
                    <a:lnR cap="flat">
                      <a:noFill/>
                    </a:lnR>
                    <a:lnT w="6350" cap="flat" cmpd="sng" algn="ctr">
                      <a:solidFill>
                        <a:schemeClr val="hlink"/>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71788" name="Line 120"/>
          <p:cNvSpPr/>
          <p:nvPr/>
        </p:nvSpPr>
        <p:spPr>
          <a:xfrm>
            <a:off x="9643886" y="2732334"/>
            <a:ext cx="803628" cy="0"/>
          </a:xfrm>
          <a:prstGeom prst="line">
            <a:avLst/>
          </a:prstGeom>
          <a:ln w="12700" cap="sq" cmpd="sng">
            <a:solidFill>
              <a:srgbClr val="CC3300"/>
            </a:solidFill>
            <a:prstDash val="solid"/>
            <a:headEnd type="none" w="sm" len="sm"/>
            <a:tailEnd type="none" w="sm" len="sm"/>
          </a:ln>
        </p:spPr>
      </p:sp>
      <p:sp>
        <p:nvSpPr>
          <p:cNvPr id="493689" name="Rectangle 121"/>
          <p:cNvSpPr/>
          <p:nvPr/>
        </p:nvSpPr>
        <p:spPr>
          <a:xfrm>
            <a:off x="3295227" y="2196253"/>
            <a:ext cx="168761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530" b="1" dirty="0">
                <a:solidFill>
                  <a:srgbClr val="0D0D11"/>
                </a:solidFill>
                <a:latin typeface="Arial" panose="020B0604020202020204" pitchFamily="34" charset="0"/>
                <a:ea typeface="华文楷体" panose="02010600040101010101" pitchFamily="2" charset="-122"/>
              </a:rPr>
              <a:t>银行存款</a:t>
            </a:r>
            <a:endParaRPr lang="zh-CN" altLang="en-US" sz="2530" b="1" dirty="0">
              <a:solidFill>
                <a:srgbClr val="0D0D11"/>
              </a:solidFill>
              <a:latin typeface="Arial" panose="020B0604020202020204" pitchFamily="34" charset="0"/>
              <a:ea typeface="华文楷体" panose="02010600040101010101" pitchFamily="2" charset="-122"/>
            </a:endParaRPr>
          </a:p>
        </p:txBody>
      </p:sp>
      <p:sp>
        <p:nvSpPr>
          <p:cNvPr id="493690" name="Rectangle 122"/>
          <p:cNvSpPr/>
          <p:nvPr/>
        </p:nvSpPr>
        <p:spPr>
          <a:xfrm>
            <a:off x="3938129" y="3937776"/>
            <a:ext cx="1767981" cy="401814"/>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Arial" panose="020B0604020202020204" pitchFamily="34" charset="0"/>
              </a:rPr>
              <a:t>主营业务收入  </a:t>
            </a:r>
            <a:endParaRPr lang="zh-CN" altLang="en-US" sz="100" dirty="0">
              <a:solidFill>
                <a:srgbClr val="0D0D11"/>
              </a:solidFill>
              <a:latin typeface="Arial" panose="020B0604020202020204" pitchFamily="34" charset="0"/>
            </a:endParaRPr>
          </a:p>
        </p:txBody>
      </p:sp>
      <p:sp>
        <p:nvSpPr>
          <p:cNvPr id="493691" name="Rectangle 123"/>
          <p:cNvSpPr/>
          <p:nvPr/>
        </p:nvSpPr>
        <p:spPr>
          <a:xfrm>
            <a:off x="1848697" y="3857413"/>
            <a:ext cx="2089432" cy="883991"/>
          </a:xfrm>
          <a:prstGeom prst="rect">
            <a:avLst/>
          </a:prstGeom>
          <a:noFill/>
          <a:ln w="9525">
            <a:noFill/>
          </a:ln>
        </p:spPr>
        <p:txBody>
          <a:bodyPr/>
          <a:p>
            <a:pPr marL="342900" indent="-342900">
              <a:lnSpc>
                <a:spcPct val="130000"/>
              </a:lnSpc>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华文楷体" panose="02010600040101010101" pitchFamily="2" charset="-122"/>
                <a:ea typeface="华文楷体" panose="02010600040101010101" pitchFamily="2" charset="-122"/>
              </a:rPr>
              <a:t>销售</a:t>
            </a:r>
            <a:r>
              <a:rPr lang="en-US" altLang="zh-CN" sz="100" b="1" dirty="0">
                <a:solidFill>
                  <a:srgbClr val="0D0D11"/>
                </a:solidFill>
                <a:latin typeface="华文楷体" panose="02010600040101010101" pitchFamily="2" charset="-122"/>
                <a:ea typeface="华文楷体" panose="02010600040101010101" pitchFamily="2" charset="-122"/>
              </a:rPr>
              <a:t>B</a:t>
            </a:r>
            <a:r>
              <a:rPr lang="zh-CN" altLang="en-US" sz="100" b="1" dirty="0">
                <a:solidFill>
                  <a:srgbClr val="0D0D11"/>
                </a:solidFill>
                <a:latin typeface="华文楷体" panose="02010600040101010101" pitchFamily="2" charset="-122"/>
                <a:ea typeface="华文楷体" panose="02010600040101010101" pitchFamily="2" charset="-122"/>
              </a:rPr>
              <a:t>产品，</a:t>
            </a:r>
            <a:endParaRPr lang="zh-CN" altLang="en-US" sz="100" b="1" dirty="0">
              <a:solidFill>
                <a:srgbClr val="0D0D11"/>
              </a:solidFill>
              <a:latin typeface="华文楷体" panose="02010600040101010101" pitchFamily="2" charset="-122"/>
              <a:ea typeface="华文楷体" panose="02010600040101010101" pitchFamily="2" charset="-122"/>
            </a:endParaRPr>
          </a:p>
          <a:p>
            <a:pPr marL="342900" indent="-342900">
              <a:lnSpc>
                <a:spcPct val="130000"/>
              </a:lnSpc>
              <a:buClr>
                <a:schemeClr val="accent1"/>
              </a:buClr>
              <a:buSzPct val="80000"/>
              <a:buFont typeface="Wingdings" panose="05000000000000000000" pitchFamily="2" charset="2"/>
            </a:pPr>
            <a:r>
              <a:rPr lang="zh-CN" altLang="en-US" sz="100" b="1" dirty="0">
                <a:solidFill>
                  <a:srgbClr val="0D0D11"/>
                </a:solidFill>
                <a:latin typeface="华文楷体" panose="02010600040101010101" pitchFamily="2" charset="-122"/>
                <a:ea typeface="华文楷体" panose="02010600040101010101" pitchFamily="2" charset="-122"/>
              </a:rPr>
              <a:t>同时收到货款</a:t>
            </a:r>
            <a:endParaRPr lang="zh-CN" altLang="en-US" sz="100" b="1" dirty="0">
              <a:solidFill>
                <a:srgbClr val="0D0D11"/>
              </a:solidFill>
              <a:latin typeface="华文楷体" panose="02010600040101010101" pitchFamily="2" charset="-122"/>
              <a:ea typeface="华文楷体" panose="02010600040101010101" pitchFamily="2" charset="-122"/>
            </a:endParaRPr>
          </a:p>
        </p:txBody>
      </p:sp>
      <p:sp>
        <p:nvSpPr>
          <p:cNvPr id="493692" name="Rectangle 124"/>
          <p:cNvSpPr/>
          <p:nvPr/>
        </p:nvSpPr>
        <p:spPr>
          <a:xfrm>
            <a:off x="7313366" y="3937776"/>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1  0  0  0  0  0 0</a:t>
            </a:r>
            <a:endParaRPr lang="en-US" altLang="zh-CN" sz="2530" b="1" dirty="0">
              <a:solidFill>
                <a:srgbClr val="0D0D11"/>
              </a:solidFill>
              <a:latin typeface="Arial" panose="020B0604020202020204" pitchFamily="34" charset="0"/>
            </a:endParaRPr>
          </a:p>
        </p:txBody>
      </p:sp>
      <p:sp>
        <p:nvSpPr>
          <p:cNvPr id="493693" name="Rectangle 125"/>
          <p:cNvSpPr/>
          <p:nvPr/>
        </p:nvSpPr>
        <p:spPr>
          <a:xfrm>
            <a:off x="4822119" y="2296583"/>
            <a:ext cx="3214511" cy="200907"/>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20xx      6    10</a:t>
            </a:r>
            <a:endParaRPr lang="en-US" altLang="zh-CN" sz="2530" b="1" dirty="0">
              <a:solidFill>
                <a:srgbClr val="0D0D11"/>
              </a:solidFill>
              <a:latin typeface="Arial" panose="020B0604020202020204" pitchFamily="34" charset="0"/>
            </a:endParaRPr>
          </a:p>
        </p:txBody>
      </p:sp>
      <p:sp>
        <p:nvSpPr>
          <p:cNvPr id="493694" name="Rectangle 126"/>
          <p:cNvSpPr/>
          <p:nvPr/>
        </p:nvSpPr>
        <p:spPr>
          <a:xfrm>
            <a:off x="9322435" y="2330521"/>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038</a:t>
            </a:r>
            <a:endParaRPr lang="en-US" altLang="zh-CN" sz="2530" b="1" dirty="0">
              <a:solidFill>
                <a:srgbClr val="0D0D11"/>
              </a:solidFill>
              <a:latin typeface="Arial" panose="020B0604020202020204" pitchFamily="34" charset="0"/>
            </a:endParaRPr>
          </a:p>
        </p:txBody>
      </p:sp>
      <p:sp>
        <p:nvSpPr>
          <p:cNvPr id="493695" name="Line 127"/>
          <p:cNvSpPr/>
          <p:nvPr/>
        </p:nvSpPr>
        <p:spPr>
          <a:xfrm flipH="1">
            <a:off x="7022050" y="5317337"/>
            <a:ext cx="3147542" cy="880642"/>
          </a:xfrm>
          <a:prstGeom prst="line">
            <a:avLst/>
          </a:prstGeom>
          <a:ln w="38100" cap="sq" cmpd="sng">
            <a:solidFill>
              <a:srgbClr val="0D0D11"/>
            </a:solidFill>
            <a:prstDash val="solid"/>
            <a:headEnd type="none" w="sm" len="sm"/>
            <a:tailEnd type="none" w="sm" len="sm"/>
          </a:ln>
        </p:spPr>
      </p:sp>
      <p:sp>
        <p:nvSpPr>
          <p:cNvPr id="493696" name="Rectangle 128"/>
          <p:cNvSpPr/>
          <p:nvPr/>
        </p:nvSpPr>
        <p:spPr>
          <a:xfrm>
            <a:off x="7338479" y="6333592"/>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530" b="1" dirty="0">
                <a:solidFill>
                  <a:srgbClr val="0D0D11"/>
                </a:solidFill>
                <a:latin typeface="Arial" panose="020B0604020202020204" pitchFamily="34" charset="0"/>
                <a:ea typeface="华文行楷" panose="02010800040101010101" pitchFamily="2" charset="-122"/>
              </a:rPr>
              <a:t>￥</a:t>
            </a:r>
            <a:r>
              <a:rPr lang="zh-CN" altLang="en-US" sz="2530" b="1"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1</a:t>
            </a:r>
            <a:r>
              <a:rPr lang="en-US" altLang="zh-CN" sz="100"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1  7  0  0  0  0</a:t>
            </a:r>
            <a:endParaRPr lang="en-US" altLang="zh-CN" sz="2530" b="1" dirty="0">
              <a:solidFill>
                <a:srgbClr val="0D0D11"/>
              </a:solidFill>
              <a:latin typeface="Arial" panose="020B0604020202020204" pitchFamily="34" charset="0"/>
            </a:endParaRPr>
          </a:p>
        </p:txBody>
      </p:sp>
      <p:sp>
        <p:nvSpPr>
          <p:cNvPr id="493697" name="Rectangle 129"/>
          <p:cNvSpPr/>
          <p:nvPr/>
        </p:nvSpPr>
        <p:spPr>
          <a:xfrm>
            <a:off x="10206426" y="6911199"/>
            <a:ext cx="803628" cy="321451"/>
          </a:xfrm>
          <a:prstGeom prst="rect">
            <a:avLst/>
          </a:prstGeom>
          <a:noFill/>
          <a:ln w="9525" cap="flat" cmpd="sng">
            <a:solidFill>
              <a:srgbClr val="FF0000"/>
            </a:solidFill>
            <a:prstDash val="solid"/>
            <a:miter/>
            <a:headEnd type="none" w="med" len="med"/>
            <a:tailEnd type="none" w="med" len="med"/>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FF0000"/>
                </a:solidFill>
                <a:latin typeface="Arial" panose="020B0604020202020204" pitchFamily="34" charset="0"/>
              </a:rPr>
              <a:t>张静</a:t>
            </a:r>
            <a:endParaRPr lang="zh-CN" altLang="en-US" sz="100" b="1" dirty="0">
              <a:solidFill>
                <a:srgbClr val="FF0000"/>
              </a:solidFill>
              <a:latin typeface="Arial" panose="020B0604020202020204" pitchFamily="34" charset="0"/>
            </a:endParaRPr>
          </a:p>
        </p:txBody>
      </p:sp>
      <p:sp>
        <p:nvSpPr>
          <p:cNvPr id="71798" name="Line 130"/>
          <p:cNvSpPr/>
          <p:nvPr/>
        </p:nvSpPr>
        <p:spPr>
          <a:xfrm>
            <a:off x="9242072" y="2812697"/>
            <a:ext cx="964353" cy="0"/>
          </a:xfrm>
          <a:prstGeom prst="line">
            <a:avLst/>
          </a:prstGeom>
          <a:ln w="12700" cap="sq" cmpd="sng">
            <a:solidFill>
              <a:schemeClr val="bg1"/>
            </a:solidFill>
            <a:prstDash val="solid"/>
            <a:headEnd type="none" w="sm" len="sm"/>
            <a:tailEnd type="none" w="sm" len="sm"/>
          </a:ln>
        </p:spPr>
      </p:sp>
      <p:sp>
        <p:nvSpPr>
          <p:cNvPr id="493699" name="Text Box 131"/>
          <p:cNvSpPr txBox="1"/>
          <p:nvPr/>
        </p:nvSpPr>
        <p:spPr>
          <a:xfrm>
            <a:off x="668744" y="159655"/>
            <a:ext cx="11412854" cy="1130935"/>
          </a:xfrm>
          <a:prstGeom prst="rect">
            <a:avLst/>
          </a:prstGeom>
          <a:noFill/>
          <a:ln w="28575">
            <a:noFill/>
          </a:ln>
        </p:spPr>
        <p:txBody>
          <a:bodyPr wrap="square">
            <a:spAutoFit/>
          </a:bodyPr>
          <a:p>
            <a:pPr fontAlgn="ctr"/>
            <a:r>
              <a:rPr lang="en-US" altLang="zh-CN" sz="2955" b="1" dirty="0">
                <a:solidFill>
                  <a:srgbClr val="0033CC"/>
                </a:solidFill>
                <a:latin typeface="Arial Narrow" panose="020B0606020202030204" pitchFamily="34" charset="0"/>
              </a:rPr>
              <a:t>      </a:t>
            </a:r>
            <a:r>
              <a:rPr lang="en-US" altLang="zh-CN" sz="3375" b="1" dirty="0">
                <a:solidFill>
                  <a:srgbClr val="000099"/>
                </a:solidFill>
                <a:latin typeface="宋体" panose="02010600030101010101" pitchFamily="2" charset="-122"/>
              </a:rPr>
              <a:t>【</a:t>
            </a:r>
            <a:r>
              <a:rPr lang="zh-CN" altLang="en-US" sz="3375" b="1" dirty="0">
                <a:solidFill>
                  <a:srgbClr val="000099"/>
                </a:solidFill>
                <a:latin typeface="宋体" panose="02010600030101010101" pitchFamily="2" charset="-122"/>
              </a:rPr>
              <a:t>例</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１</a:t>
            </a:r>
            <a:r>
              <a:rPr lang="en-US" altLang="zh-CN" sz="3375" b="1" dirty="0">
                <a:solidFill>
                  <a:srgbClr val="000099"/>
                </a:solidFill>
                <a:latin typeface="宋体" panose="02010600030101010101" pitchFamily="2" charset="-122"/>
              </a:rPr>
              <a:t>】</a:t>
            </a:r>
            <a:r>
              <a:rPr lang="en-US" altLang="zh-CN" sz="3375" b="1" dirty="0">
                <a:solidFill>
                  <a:srgbClr val="000099"/>
                </a:solidFill>
                <a:latin typeface="Arial Narrow" panose="020B0606020202030204" pitchFamily="34" charset="0"/>
              </a:rPr>
              <a:t>20xx</a:t>
            </a:r>
            <a:r>
              <a:rPr lang="zh-CN" altLang="en-US" sz="3375" b="1" dirty="0">
                <a:solidFill>
                  <a:srgbClr val="000099"/>
                </a:solidFill>
                <a:latin typeface="宋体" panose="02010600030101010101" pitchFamily="2" charset="-122"/>
              </a:rPr>
              <a:t>年</a:t>
            </a:r>
            <a:r>
              <a:rPr lang="en-US" altLang="zh-CN" sz="3375" b="1" dirty="0">
                <a:solidFill>
                  <a:srgbClr val="000099"/>
                </a:solidFill>
                <a:latin typeface="Arial Narrow" panose="020B0606020202030204" pitchFamily="34" charset="0"/>
              </a:rPr>
              <a:t>6</a:t>
            </a:r>
            <a:r>
              <a:rPr lang="zh-CN" altLang="en-US" sz="3375" b="1" dirty="0">
                <a:solidFill>
                  <a:srgbClr val="000099"/>
                </a:solidFill>
                <a:latin typeface="宋体" panose="02010600030101010101" pitchFamily="2" charset="-122"/>
              </a:rPr>
              <a:t>月</a:t>
            </a:r>
            <a:r>
              <a:rPr lang="en-US" altLang="zh-CN" sz="3375" b="1" dirty="0">
                <a:solidFill>
                  <a:srgbClr val="000099"/>
                </a:solidFill>
                <a:latin typeface="Arial Narrow" panose="020B0606020202030204" pitchFamily="34" charset="0"/>
              </a:rPr>
              <a:t>10</a:t>
            </a:r>
            <a:r>
              <a:rPr lang="zh-CN" altLang="en-US" sz="3375" b="1" dirty="0">
                <a:solidFill>
                  <a:srgbClr val="000099"/>
                </a:solidFill>
                <a:latin typeface="宋体" panose="02010600030101010101" pitchFamily="2" charset="-122"/>
              </a:rPr>
              <a:t>日销售</a:t>
            </a:r>
            <a:r>
              <a:rPr lang="en-US" altLang="zh-CN" sz="3375" b="1" dirty="0">
                <a:solidFill>
                  <a:srgbClr val="000099"/>
                </a:solidFill>
                <a:latin typeface="Arial Narrow" panose="020B0606020202030204" pitchFamily="34" charset="0"/>
              </a:rPr>
              <a:t>B</a:t>
            </a:r>
            <a:r>
              <a:rPr lang="zh-CN" altLang="en-US" sz="3375" b="1" dirty="0">
                <a:solidFill>
                  <a:srgbClr val="000099"/>
                </a:solidFill>
                <a:latin typeface="宋体" panose="02010600030101010101" pitchFamily="2" charset="-122"/>
              </a:rPr>
              <a:t>产品</a:t>
            </a:r>
            <a:r>
              <a:rPr lang="en-US" altLang="zh-CN" sz="3375" b="1" dirty="0">
                <a:solidFill>
                  <a:srgbClr val="000099"/>
                </a:solidFill>
                <a:latin typeface="Arial Narrow" panose="020B0606020202030204" pitchFamily="34" charset="0"/>
              </a:rPr>
              <a:t>100</a:t>
            </a:r>
            <a:r>
              <a:rPr lang="zh-CN" altLang="en-US" sz="3375" b="1" dirty="0">
                <a:solidFill>
                  <a:srgbClr val="000099"/>
                </a:solidFill>
                <a:latin typeface="宋体" panose="02010600030101010101" pitchFamily="2" charset="-122"/>
              </a:rPr>
              <a:t>件，每件</a:t>
            </a:r>
            <a:r>
              <a:rPr lang="en-US" altLang="zh-CN" sz="3375" b="1" dirty="0">
                <a:solidFill>
                  <a:srgbClr val="000099"/>
                </a:solidFill>
                <a:latin typeface="Arial Narrow" panose="020B0606020202030204" pitchFamily="34" charset="0"/>
              </a:rPr>
              <a:t>100</a:t>
            </a:r>
            <a:r>
              <a:rPr lang="zh-CN" altLang="en-US" sz="3375" b="1" dirty="0">
                <a:solidFill>
                  <a:srgbClr val="000099"/>
                </a:solidFill>
                <a:latin typeface="宋体" panose="02010600030101010101" pitchFamily="2" charset="-122"/>
              </a:rPr>
              <a:t>元，共计取得货款</a:t>
            </a:r>
            <a:r>
              <a:rPr lang="en-US" altLang="zh-CN" sz="3375" b="1" dirty="0">
                <a:solidFill>
                  <a:srgbClr val="000099"/>
                </a:solidFill>
                <a:latin typeface="Arial Narrow" panose="020B0606020202030204" pitchFamily="34" charset="0"/>
              </a:rPr>
              <a:t>10000</a:t>
            </a:r>
            <a:r>
              <a:rPr lang="zh-CN" altLang="en-US" sz="3375" b="1" dirty="0">
                <a:solidFill>
                  <a:srgbClr val="000099"/>
                </a:solidFill>
                <a:latin typeface="宋体" panose="02010600030101010101" pitchFamily="2" charset="-122"/>
              </a:rPr>
              <a:t>元，增值税</a:t>
            </a:r>
            <a:r>
              <a:rPr lang="en-US" altLang="zh-CN" sz="3375" b="1" dirty="0">
                <a:solidFill>
                  <a:srgbClr val="000099"/>
                </a:solidFill>
                <a:latin typeface="宋体" panose="02010600030101010101" pitchFamily="2" charset="-122"/>
              </a:rPr>
              <a:t>1700</a:t>
            </a:r>
            <a:r>
              <a:rPr lang="zh-CN" altLang="en-US" sz="3375" b="1" dirty="0">
                <a:solidFill>
                  <a:srgbClr val="000099"/>
                </a:solidFill>
                <a:latin typeface="宋体" panose="02010600030101010101" pitchFamily="2" charset="-122"/>
              </a:rPr>
              <a:t>元，货款收讫。</a:t>
            </a:r>
            <a:r>
              <a:rPr lang="zh-CN" altLang="en-US" sz="3375" b="1" dirty="0">
                <a:solidFill>
                  <a:srgbClr val="000099"/>
                </a:solidFill>
                <a:latin typeface="Arial Narrow" panose="020B0606020202030204" pitchFamily="34" charset="0"/>
              </a:rPr>
              <a:t> </a:t>
            </a:r>
            <a:endParaRPr lang="zh-CN" altLang="en-US" sz="3375" b="1" dirty="0">
              <a:solidFill>
                <a:srgbClr val="000099"/>
              </a:solidFill>
              <a:latin typeface="Arial Narrow" panose="020B0606020202030204" pitchFamily="34" charset="0"/>
            </a:endParaRPr>
          </a:p>
        </p:txBody>
      </p:sp>
      <p:sp>
        <p:nvSpPr>
          <p:cNvPr id="17" name="Rectangle 124"/>
          <p:cNvSpPr/>
          <p:nvPr/>
        </p:nvSpPr>
        <p:spPr>
          <a:xfrm>
            <a:off x="7313366" y="4733033"/>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1  7  0  0  0 0</a:t>
            </a:r>
            <a:endParaRPr lang="en-US" altLang="zh-CN" sz="2530" b="1" dirty="0">
              <a:solidFill>
                <a:srgbClr val="0D0D11"/>
              </a:solidFill>
              <a:latin typeface="Arial" panose="020B0604020202020204" pitchFamily="34" charset="0"/>
            </a:endParaRPr>
          </a:p>
        </p:txBody>
      </p:sp>
      <p:sp>
        <p:nvSpPr>
          <p:cNvPr id="18" name="Rectangle 123"/>
          <p:cNvSpPr/>
          <p:nvPr/>
        </p:nvSpPr>
        <p:spPr>
          <a:xfrm>
            <a:off x="2233768" y="4491945"/>
            <a:ext cx="1848344" cy="883991"/>
          </a:xfrm>
          <a:prstGeom prst="rect">
            <a:avLst/>
          </a:prstGeom>
          <a:noFill/>
          <a:ln w="9525">
            <a:noFill/>
          </a:ln>
        </p:spPr>
        <p:txBody>
          <a:bodyPr/>
          <a:p>
            <a:pPr marL="342900" indent="-342900">
              <a:lnSpc>
                <a:spcPct val="130000"/>
              </a:lnSpc>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华文楷体" panose="02010600040101010101" pitchFamily="2" charset="-122"/>
                <a:ea typeface="华文楷体" panose="02010600040101010101" pitchFamily="2" charset="-122"/>
              </a:rPr>
              <a:t>销售</a:t>
            </a:r>
            <a:r>
              <a:rPr lang="en-US" altLang="zh-CN" sz="100" b="1" dirty="0">
                <a:solidFill>
                  <a:srgbClr val="0D0D11"/>
                </a:solidFill>
                <a:latin typeface="华文楷体" panose="02010600040101010101" pitchFamily="2" charset="-122"/>
                <a:ea typeface="华文楷体" panose="02010600040101010101" pitchFamily="2" charset="-122"/>
              </a:rPr>
              <a:t>B</a:t>
            </a:r>
            <a:r>
              <a:rPr lang="zh-CN" altLang="en-US" sz="100" b="1" dirty="0">
                <a:solidFill>
                  <a:srgbClr val="0D0D11"/>
                </a:solidFill>
                <a:latin typeface="华文楷体" panose="02010600040101010101" pitchFamily="2" charset="-122"/>
                <a:ea typeface="华文楷体" panose="02010600040101010101" pitchFamily="2" charset="-122"/>
              </a:rPr>
              <a:t>产品，</a:t>
            </a:r>
            <a:endParaRPr lang="zh-CN" altLang="en-US" sz="100" b="1" dirty="0">
              <a:solidFill>
                <a:srgbClr val="0D0D11"/>
              </a:solidFill>
              <a:latin typeface="华文楷体" panose="02010600040101010101" pitchFamily="2" charset="-122"/>
              <a:ea typeface="华文楷体" panose="02010600040101010101" pitchFamily="2" charset="-122"/>
            </a:endParaRPr>
          </a:p>
          <a:p>
            <a:pPr marL="342900" indent="-342900">
              <a:lnSpc>
                <a:spcPct val="130000"/>
              </a:lnSpc>
              <a:buClr>
                <a:schemeClr val="accent1"/>
              </a:buClr>
              <a:buSzPct val="80000"/>
              <a:buFont typeface="Wingdings" panose="05000000000000000000" pitchFamily="2" charset="2"/>
            </a:pPr>
            <a:r>
              <a:rPr lang="zh-CN" altLang="en-US" sz="100" b="1" dirty="0">
                <a:solidFill>
                  <a:srgbClr val="0D0D11"/>
                </a:solidFill>
                <a:latin typeface="华文楷体" panose="02010600040101010101" pitchFamily="2" charset="-122"/>
                <a:ea typeface="华文楷体" panose="02010600040101010101" pitchFamily="2" charset="-122"/>
              </a:rPr>
              <a:t>同时收到货款</a:t>
            </a:r>
            <a:endParaRPr lang="zh-CN" altLang="en-US" sz="100" b="1" dirty="0">
              <a:solidFill>
                <a:srgbClr val="0D0D11"/>
              </a:solidFill>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493699"/>
                                        </p:tgtEl>
                                        <p:attrNameLst>
                                          <p:attrName>style.visibility</p:attrName>
                                        </p:attrNameLst>
                                      </p:cBhvr>
                                      <p:to>
                                        <p:strVal val="visible"/>
                                      </p:to>
                                    </p:set>
                                    <p:anim calcmode="lin" valueType="num">
                                      <p:cBhvr>
                                        <p:cTn id="7" dur="75" fill="hold"/>
                                        <p:tgtEl>
                                          <p:spTgt spid="493699"/>
                                        </p:tgtEl>
                                        <p:attrNameLst>
                                          <p:attrName>ppt_x</p:attrName>
                                        </p:attrNameLst>
                                      </p:cBhvr>
                                      <p:tavLst>
                                        <p:tav tm="0">
                                          <p:val>
                                            <p:strVal val="0-#ppt_w/2"/>
                                          </p:val>
                                        </p:tav>
                                        <p:tav tm="100000">
                                          <p:val>
                                            <p:strVal val="#ppt_x"/>
                                          </p:val>
                                        </p:tav>
                                      </p:tavLst>
                                    </p:anim>
                                    <p:anim calcmode="lin" valueType="num">
                                      <p:cBhvr>
                                        <p:cTn id="8" dur="75" fill="hold"/>
                                        <p:tgtEl>
                                          <p:spTgt spid="49369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wd">
                                    <p:tmPct val="100000"/>
                                  </p:iterate>
                                  <p:childTnLst>
                                    <p:set>
                                      <p:cBhvr>
                                        <p:cTn id="12" dur="1" fill="hold">
                                          <p:stCondLst>
                                            <p:cond delay="0"/>
                                          </p:stCondLst>
                                        </p:cTn>
                                        <p:tgtEl>
                                          <p:spTgt spid="493689"/>
                                        </p:tgtEl>
                                        <p:attrNameLst>
                                          <p:attrName>style.visibility</p:attrName>
                                        </p:attrNameLst>
                                      </p:cBhvr>
                                      <p:to>
                                        <p:strVal val="visible"/>
                                      </p:to>
                                    </p:set>
                                    <p:anim calcmode="lin" valueType="num">
                                      <p:cBhvr>
                                        <p:cTn id="13" dur="300" fill="hold"/>
                                        <p:tgtEl>
                                          <p:spTgt spid="493689"/>
                                        </p:tgtEl>
                                        <p:attrNameLst>
                                          <p:attrName>ppt_x</p:attrName>
                                        </p:attrNameLst>
                                      </p:cBhvr>
                                      <p:tavLst>
                                        <p:tav tm="0">
                                          <p:val>
                                            <p:strVal val="0-#ppt_w/2"/>
                                          </p:val>
                                        </p:tav>
                                        <p:tav tm="100000">
                                          <p:val>
                                            <p:strVal val="#ppt_x"/>
                                          </p:val>
                                        </p:tav>
                                      </p:tavLst>
                                    </p:anim>
                                    <p:anim calcmode="lin" valueType="num">
                                      <p:cBhvr>
                                        <p:cTn id="14" dur="300" fill="hold"/>
                                        <p:tgtEl>
                                          <p:spTgt spid="49368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par>
                          <p:cTn id="15" fill="hold">
                            <p:stCondLst>
                              <p:cond delay="1200"/>
                            </p:stCondLst>
                            <p:childTnLst>
                              <p:par>
                                <p:cTn id="16" presetID="2" presetClass="entr" presetSubtype="8" fill="hold" grpId="0" nodeType="afterEffect">
                                  <p:stCondLst>
                                    <p:cond delay="4000"/>
                                  </p:stCondLst>
                                  <p:iterate type="wd">
                                    <p:tmPct val="100000"/>
                                  </p:iterate>
                                  <p:childTnLst>
                                    <p:set>
                                      <p:cBhvr>
                                        <p:cTn id="17" dur="1" fill="hold">
                                          <p:stCondLst>
                                            <p:cond delay="0"/>
                                          </p:stCondLst>
                                        </p:cTn>
                                        <p:tgtEl>
                                          <p:spTgt spid="493693"/>
                                        </p:tgtEl>
                                        <p:attrNameLst>
                                          <p:attrName>style.visibility</p:attrName>
                                        </p:attrNameLst>
                                      </p:cBhvr>
                                      <p:to>
                                        <p:strVal val="visible"/>
                                      </p:to>
                                    </p:set>
                                    <p:anim calcmode="lin" valueType="num">
                                      <p:cBhvr>
                                        <p:cTn id="18" dur="300" fill="hold"/>
                                        <p:tgtEl>
                                          <p:spTgt spid="493693"/>
                                        </p:tgtEl>
                                        <p:attrNameLst>
                                          <p:attrName>ppt_x</p:attrName>
                                        </p:attrNameLst>
                                      </p:cBhvr>
                                      <p:tavLst>
                                        <p:tav tm="0">
                                          <p:val>
                                            <p:strVal val="0-#ppt_w/2"/>
                                          </p:val>
                                        </p:tav>
                                        <p:tav tm="100000">
                                          <p:val>
                                            <p:strVal val="#ppt_x"/>
                                          </p:val>
                                        </p:tav>
                                      </p:tavLst>
                                    </p:anim>
                                    <p:anim calcmode="lin" valueType="num">
                                      <p:cBhvr>
                                        <p:cTn id="19" dur="300" fill="hold"/>
                                        <p:tgtEl>
                                          <p:spTgt spid="49369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493694"/>
                                        </p:tgtEl>
                                        <p:attrNameLst>
                                          <p:attrName>style.visibility</p:attrName>
                                        </p:attrNameLst>
                                      </p:cBhvr>
                                      <p:to>
                                        <p:strVal val="visible"/>
                                      </p:to>
                                    </p:set>
                                    <p:anim calcmode="lin" valueType="num">
                                      <p:cBhvr>
                                        <p:cTn id="24" dur="300" fill="hold"/>
                                        <p:tgtEl>
                                          <p:spTgt spid="493694"/>
                                        </p:tgtEl>
                                        <p:attrNameLst>
                                          <p:attrName>ppt_x</p:attrName>
                                        </p:attrNameLst>
                                      </p:cBhvr>
                                      <p:tavLst>
                                        <p:tav tm="0">
                                          <p:val>
                                            <p:strVal val="0-#ppt_w/2"/>
                                          </p:val>
                                        </p:tav>
                                        <p:tav tm="100000">
                                          <p:val>
                                            <p:strVal val="#ppt_x"/>
                                          </p:val>
                                        </p:tav>
                                      </p:tavLst>
                                    </p:anim>
                                    <p:anim calcmode="lin" valueType="num">
                                      <p:cBhvr>
                                        <p:cTn id="25" dur="300" fill="hold"/>
                                        <p:tgtEl>
                                          <p:spTgt spid="4936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493691"/>
                                        </p:tgtEl>
                                        <p:attrNameLst>
                                          <p:attrName>style.visibility</p:attrName>
                                        </p:attrNameLst>
                                      </p:cBhvr>
                                      <p:to>
                                        <p:strVal val="visible"/>
                                      </p:to>
                                    </p:set>
                                    <p:anim calcmode="lin" valueType="num">
                                      <p:cBhvr>
                                        <p:cTn id="30" dur="300" fill="hold"/>
                                        <p:tgtEl>
                                          <p:spTgt spid="493691"/>
                                        </p:tgtEl>
                                        <p:attrNameLst>
                                          <p:attrName>ppt_x</p:attrName>
                                        </p:attrNameLst>
                                      </p:cBhvr>
                                      <p:tavLst>
                                        <p:tav tm="0">
                                          <p:val>
                                            <p:strVal val="0-#ppt_w/2"/>
                                          </p:val>
                                        </p:tav>
                                        <p:tav tm="100000">
                                          <p:val>
                                            <p:strVal val="#ppt_x"/>
                                          </p:val>
                                        </p:tav>
                                      </p:tavLst>
                                    </p:anim>
                                    <p:anim calcmode="lin" valueType="num">
                                      <p:cBhvr>
                                        <p:cTn id="31" dur="300" fill="hold"/>
                                        <p:tgtEl>
                                          <p:spTgt spid="49369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iterate type="wd">
                                    <p:tmPct val="100000"/>
                                  </p:iterate>
                                  <p:childTnLst>
                                    <p:set>
                                      <p:cBhvr>
                                        <p:cTn id="35" dur="1" fill="hold">
                                          <p:stCondLst>
                                            <p:cond delay="0"/>
                                          </p:stCondLst>
                                        </p:cTn>
                                        <p:tgtEl>
                                          <p:spTgt spid="493690"/>
                                        </p:tgtEl>
                                        <p:attrNameLst>
                                          <p:attrName>style.visibility</p:attrName>
                                        </p:attrNameLst>
                                      </p:cBhvr>
                                      <p:to>
                                        <p:strVal val="visible"/>
                                      </p:to>
                                    </p:set>
                                    <p:anim calcmode="lin" valueType="num">
                                      <p:cBhvr>
                                        <p:cTn id="36" dur="300" fill="hold"/>
                                        <p:tgtEl>
                                          <p:spTgt spid="493690"/>
                                        </p:tgtEl>
                                        <p:attrNameLst>
                                          <p:attrName>ppt_x</p:attrName>
                                        </p:attrNameLst>
                                      </p:cBhvr>
                                      <p:tavLst>
                                        <p:tav tm="0">
                                          <p:val>
                                            <p:strVal val="0-#ppt_w/2"/>
                                          </p:val>
                                        </p:tav>
                                        <p:tav tm="100000">
                                          <p:val>
                                            <p:strVal val="#ppt_x"/>
                                          </p:val>
                                        </p:tav>
                                      </p:tavLst>
                                    </p:anim>
                                    <p:anim calcmode="lin" valueType="num">
                                      <p:cBhvr>
                                        <p:cTn id="37" dur="300" fill="hold"/>
                                        <p:tgtEl>
                                          <p:spTgt spid="49369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type.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iterate type="wd">
                                    <p:tmPct val="100000"/>
                                  </p:iterate>
                                  <p:childTnLst>
                                    <p:set>
                                      <p:cBhvr>
                                        <p:cTn id="41" dur="1" fill="hold">
                                          <p:stCondLst>
                                            <p:cond delay="0"/>
                                          </p:stCondLst>
                                        </p:cTn>
                                        <p:tgtEl>
                                          <p:spTgt spid="493692"/>
                                        </p:tgtEl>
                                        <p:attrNameLst>
                                          <p:attrName>style.visibility</p:attrName>
                                        </p:attrNameLst>
                                      </p:cBhvr>
                                      <p:to>
                                        <p:strVal val="visible"/>
                                      </p:to>
                                    </p:set>
                                    <p:anim calcmode="lin" valueType="num">
                                      <p:cBhvr>
                                        <p:cTn id="42" dur="300" fill="hold"/>
                                        <p:tgtEl>
                                          <p:spTgt spid="493692"/>
                                        </p:tgtEl>
                                        <p:attrNameLst>
                                          <p:attrName>ppt_x</p:attrName>
                                        </p:attrNameLst>
                                      </p:cBhvr>
                                      <p:tavLst>
                                        <p:tav tm="0">
                                          <p:val>
                                            <p:strVal val="0-#ppt_w/2"/>
                                          </p:val>
                                        </p:tav>
                                        <p:tav tm="100000">
                                          <p:val>
                                            <p:strVal val="#ppt_x"/>
                                          </p:val>
                                        </p:tav>
                                      </p:tavLst>
                                    </p:anim>
                                    <p:anim calcmode="lin" valueType="num">
                                      <p:cBhvr>
                                        <p:cTn id="43" dur="300" fill="hold"/>
                                        <p:tgtEl>
                                          <p:spTgt spid="49369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type.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493695"/>
                                        </p:tgtEl>
                                        <p:attrNameLst>
                                          <p:attrName>style.visibility</p:attrName>
                                        </p:attrNameLst>
                                      </p:cBhvr>
                                      <p:to>
                                        <p:strVal val="visible"/>
                                      </p:to>
                                    </p:set>
                                    <p:anim calcmode="lin" valueType="num">
                                      <p:cBhvr>
                                        <p:cTn id="48" dur="500" fill="hold"/>
                                        <p:tgtEl>
                                          <p:spTgt spid="493695"/>
                                        </p:tgtEl>
                                        <p:attrNameLst>
                                          <p:attrName>ppt_x</p:attrName>
                                        </p:attrNameLst>
                                      </p:cBhvr>
                                      <p:tavLst>
                                        <p:tav tm="0">
                                          <p:val>
                                            <p:strVal val="0-#ppt_w/2"/>
                                          </p:val>
                                        </p:tav>
                                        <p:tav tm="100000">
                                          <p:val>
                                            <p:strVal val="#ppt_x"/>
                                          </p:val>
                                        </p:tav>
                                      </p:tavLst>
                                    </p:anim>
                                    <p:anim calcmode="lin" valueType="num">
                                      <p:cBhvr>
                                        <p:cTn id="49" dur="500" fill="hold"/>
                                        <p:tgtEl>
                                          <p:spTgt spid="4936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chimes.wav"/>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iterate type="wd">
                                    <p:tmPct val="100000"/>
                                  </p:iterate>
                                  <p:childTnLst>
                                    <p:set>
                                      <p:cBhvr>
                                        <p:cTn id="53" dur="1" fill="hold">
                                          <p:stCondLst>
                                            <p:cond delay="0"/>
                                          </p:stCondLst>
                                        </p:cTn>
                                        <p:tgtEl>
                                          <p:spTgt spid="493696"/>
                                        </p:tgtEl>
                                        <p:attrNameLst>
                                          <p:attrName>style.visibility</p:attrName>
                                        </p:attrNameLst>
                                      </p:cBhvr>
                                      <p:to>
                                        <p:strVal val="visible"/>
                                      </p:to>
                                    </p:set>
                                    <p:anim calcmode="lin" valueType="num">
                                      <p:cBhvr>
                                        <p:cTn id="54" dur="300" fill="hold"/>
                                        <p:tgtEl>
                                          <p:spTgt spid="493696"/>
                                        </p:tgtEl>
                                        <p:attrNameLst>
                                          <p:attrName>ppt_x</p:attrName>
                                        </p:attrNameLst>
                                      </p:cBhvr>
                                      <p:tavLst>
                                        <p:tav tm="0">
                                          <p:val>
                                            <p:strVal val="0-#ppt_w/2"/>
                                          </p:val>
                                        </p:tav>
                                        <p:tav tm="100000">
                                          <p:val>
                                            <p:strVal val="#ppt_x"/>
                                          </p:val>
                                        </p:tav>
                                      </p:tavLst>
                                    </p:anim>
                                    <p:anim calcmode="lin" valueType="num">
                                      <p:cBhvr>
                                        <p:cTn id="55" dur="300" fill="hold"/>
                                        <p:tgtEl>
                                          <p:spTgt spid="4936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type.wav"/>
                                        </p:tgtEl>
                                      </p:cMediaNode>
                                    </p:audio>
                                  </p:sub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iterate type="wd">
                                    <p:tmPct val="100000"/>
                                  </p:iterate>
                                  <p:childTnLst>
                                    <p:set>
                                      <p:cBhvr>
                                        <p:cTn id="59" dur="1" fill="hold">
                                          <p:stCondLst>
                                            <p:cond delay="0"/>
                                          </p:stCondLst>
                                        </p:cTn>
                                        <p:tgtEl>
                                          <p:spTgt spid="493697"/>
                                        </p:tgtEl>
                                        <p:attrNameLst>
                                          <p:attrName>style.visibility</p:attrName>
                                        </p:attrNameLst>
                                      </p:cBhvr>
                                      <p:to>
                                        <p:strVal val="visible"/>
                                      </p:to>
                                    </p:set>
                                    <p:anim calcmode="lin" valueType="num">
                                      <p:cBhvr>
                                        <p:cTn id="60" dur="300" fill="hold"/>
                                        <p:tgtEl>
                                          <p:spTgt spid="493697"/>
                                        </p:tgtEl>
                                        <p:attrNameLst>
                                          <p:attrName>ppt_x</p:attrName>
                                        </p:attrNameLst>
                                      </p:cBhvr>
                                      <p:tavLst>
                                        <p:tav tm="0">
                                          <p:val>
                                            <p:strVal val="0-#ppt_w/2"/>
                                          </p:val>
                                        </p:tav>
                                        <p:tav tm="100000">
                                          <p:val>
                                            <p:strVal val="#ppt_x"/>
                                          </p:val>
                                        </p:tav>
                                      </p:tavLst>
                                    </p:anim>
                                    <p:anim calcmode="lin" valueType="num">
                                      <p:cBhvr>
                                        <p:cTn id="61" dur="300" fill="hold"/>
                                        <p:tgtEl>
                                          <p:spTgt spid="49369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2" name="type.wav"/>
                                        </p:tgtEl>
                                      </p:cMediaNode>
                                    </p:audio>
                                  </p:sub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iterate type="wd">
                                    <p:tmPct val="10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300" fill="hold"/>
                                        <p:tgtEl>
                                          <p:spTgt spid="17"/>
                                        </p:tgtEl>
                                        <p:attrNameLst>
                                          <p:attrName>ppt_x</p:attrName>
                                        </p:attrNameLst>
                                      </p:cBhvr>
                                      <p:tavLst>
                                        <p:tav tm="0">
                                          <p:val>
                                            <p:strVal val="0-#ppt_w/2"/>
                                          </p:val>
                                        </p:tav>
                                        <p:tav tm="100000">
                                          <p:val>
                                            <p:strVal val="#ppt_x"/>
                                          </p:val>
                                        </p:tav>
                                      </p:tavLst>
                                    </p:anim>
                                    <p:anim calcmode="lin" valueType="num">
                                      <p:cBhvr>
                                        <p:cTn id="67" dur="300" fill="hold"/>
                                        <p:tgtEl>
                                          <p:spTgt spid="1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4"/>
                                            </p:cond>
                                          </p:stCondLst>
                                          <p:endCondLst>
                                            <p:cond evt="onStopAudio" delay="0">
                                              <p:tgtEl>
                                                <p:sldTgt/>
                                              </p:tgtEl>
                                            </p:cond>
                                          </p:endCondLst>
                                        </p:cTn>
                                        <p:tgtEl>
                                          <p:sndTgt r:embed="rId2" name="type.wav"/>
                                        </p:tgtEl>
                                      </p:cMediaNode>
                                    </p:audio>
                                  </p:subTnLst>
                                </p:cTn>
                              </p:par>
                            </p:childTnLst>
                          </p:cTn>
                        </p:par>
                      </p:childTnLst>
                    </p:cTn>
                  </p:par>
                  <p:par>
                    <p:cTn id="68" fill="hold">
                      <p:stCondLst>
                        <p:cond delay="indefinite"/>
                      </p:stCondLst>
                      <p:childTnLst>
                        <p:par>
                          <p:cTn id="69" fill="hold">
                            <p:stCondLst>
                              <p:cond delay="0"/>
                            </p:stCondLst>
                            <p:childTnLst>
                              <p:par>
                                <p:cTn id="70" presetID="2" presetClass="entr" presetSubtype="8" fill="hold" grpId="0" nodeType="clickEffect">
                                  <p:stCondLst>
                                    <p:cond delay="0"/>
                                  </p:stCondLst>
                                  <p:iterate type="wd">
                                    <p:tmPct val="100000"/>
                                  </p:iterate>
                                  <p:childTnLst>
                                    <p:set>
                                      <p:cBhvr>
                                        <p:cTn id="71" dur="1" fill="hold">
                                          <p:stCondLst>
                                            <p:cond delay="0"/>
                                          </p:stCondLst>
                                        </p:cTn>
                                        <p:tgtEl>
                                          <p:spTgt spid="18"/>
                                        </p:tgtEl>
                                        <p:attrNameLst>
                                          <p:attrName>style.visibility</p:attrName>
                                        </p:attrNameLst>
                                      </p:cBhvr>
                                      <p:to>
                                        <p:strVal val="visible"/>
                                      </p:to>
                                    </p:set>
                                    <p:anim calcmode="lin" valueType="num">
                                      <p:cBhvr>
                                        <p:cTn id="72" dur="300" fill="hold"/>
                                        <p:tgtEl>
                                          <p:spTgt spid="18"/>
                                        </p:tgtEl>
                                        <p:attrNameLst>
                                          <p:attrName>ppt_x</p:attrName>
                                        </p:attrNameLst>
                                      </p:cBhvr>
                                      <p:tavLst>
                                        <p:tav tm="0">
                                          <p:val>
                                            <p:strVal val="0-#ppt_w/2"/>
                                          </p:val>
                                        </p:tav>
                                        <p:tav tm="100000">
                                          <p:val>
                                            <p:strVal val="#ppt_x"/>
                                          </p:val>
                                        </p:tav>
                                      </p:tavLst>
                                    </p:anim>
                                    <p:anim calcmode="lin" valueType="num">
                                      <p:cBhvr>
                                        <p:cTn id="73" dur="3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689" grpId="0"/>
      <p:bldP spid="493690" grpId="0"/>
      <p:bldP spid="493691" grpId="0"/>
      <p:bldP spid="493692" grpId="0"/>
      <p:bldP spid="493693" grpId="0"/>
      <p:bldP spid="493694" grpId="0"/>
      <p:bldP spid="493696" grpId="0"/>
      <p:bldP spid="493697" grpId="0" bldLvl="0" animBg="1"/>
      <p:bldP spid="493699"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9058" name="Rectangle 2"/>
          <p:cNvSpPr>
            <a:spLocks noGrp="1"/>
          </p:cNvSpPr>
          <p:nvPr>
            <p:ph idx="1"/>
          </p:nvPr>
        </p:nvSpPr>
        <p:spPr>
          <a:xfrm>
            <a:off x="1532890" y="1311698"/>
            <a:ext cx="9730593" cy="4178864"/>
          </a:xfrm>
        </p:spPr>
        <p:txBody>
          <a:bodyPr vert="horz" wrap="square" lIns="96435" tIns="48217" rIns="96435" bIns="48217" anchor="t"/>
          <a:p>
            <a:pPr algn="just" eaLnBrk="1" hangingPunct="1">
              <a:lnSpc>
                <a:spcPct val="140000"/>
              </a:lnSpc>
              <a:buNone/>
            </a:pPr>
            <a:r>
              <a:rPr lang="en-US" altLang="zh-CN" sz="3165" b="1" dirty="0">
                <a:latin typeface="黑体" panose="02010609060101010101" pitchFamily="49" charset="-122"/>
                <a:ea typeface="黑体" panose="02010609060101010101" pitchFamily="49" charset="-122"/>
              </a:rPr>
              <a:t>    </a:t>
            </a:r>
            <a:r>
              <a:rPr lang="en-US" altLang="zh-CN" sz="3795" b="1" dirty="0">
                <a:latin typeface="黑体" panose="02010609060101010101" pitchFamily="49" charset="-122"/>
                <a:ea typeface="黑体" panose="02010609060101010101" pitchFamily="49" charset="-122"/>
              </a:rPr>
              <a:t> </a:t>
            </a:r>
            <a:r>
              <a:rPr lang="zh-CN" altLang="en-US" sz="3795" b="1" dirty="0">
                <a:solidFill>
                  <a:schemeClr val="folHlink"/>
                </a:solidFill>
                <a:latin typeface="黑体" panose="02010609060101010101" pitchFamily="49" charset="-122"/>
                <a:ea typeface="黑体" panose="02010609060101010101" pitchFamily="49" charset="-122"/>
              </a:rPr>
              <a:t>（一）</a:t>
            </a:r>
            <a:r>
              <a:rPr lang="zh-CN" altLang="en-US" sz="3795" b="1" dirty="0">
                <a:solidFill>
                  <a:schemeClr val="folHlink"/>
                </a:solidFill>
                <a:latin typeface="Times New Roman" panose="02020603050405020304" charset="0"/>
                <a:ea typeface="汉仪火柴体简" pitchFamily="49" charset="-122"/>
              </a:rPr>
              <a:t>会计凭证的概念</a:t>
            </a:r>
            <a:endParaRPr lang="zh-CN" altLang="en-US" sz="3795" b="1" dirty="0">
              <a:solidFill>
                <a:schemeClr val="folHlink"/>
              </a:solidFill>
              <a:latin typeface="黑体" panose="02010609060101010101" pitchFamily="49" charset="-122"/>
              <a:ea typeface="黑体" panose="02010609060101010101" pitchFamily="49" charset="-122"/>
            </a:endParaRPr>
          </a:p>
          <a:p>
            <a:pPr algn="just" eaLnBrk="1" hangingPunct="1">
              <a:lnSpc>
                <a:spcPct val="140000"/>
              </a:lnSpc>
              <a:buNone/>
            </a:pPr>
            <a:r>
              <a:rPr lang="zh-CN" altLang="en-US" sz="3795" b="1" dirty="0">
                <a:latin typeface="宋体" panose="02010600030101010101" pitchFamily="2" charset="-122"/>
              </a:rPr>
              <a:t>    会计凭证是具有一定格式，用以记录经济业务的发生和完成情况，明确经济责任，作为记账依据的书面证明。</a:t>
            </a:r>
            <a:r>
              <a:rPr lang="zh-CN" altLang="en-US" sz="5060" b="1" dirty="0">
                <a:latin typeface="黑体" panose="02010609060101010101" pitchFamily="49" charset="-122"/>
                <a:ea typeface="黑体" panose="02010609060101010101" pitchFamily="49" charset="-122"/>
              </a:rPr>
              <a:t> </a:t>
            </a:r>
            <a:endParaRPr lang="zh-CN" altLang="en-US" sz="5060" b="1" dirty="0">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29058">
                                            <p:txEl>
                                              <p:charRg st="0" end="16"/>
                                            </p:txEl>
                                          </p:spTgt>
                                        </p:tgtEl>
                                        <p:attrNameLst>
                                          <p:attrName>style.visibility</p:attrName>
                                        </p:attrNameLst>
                                      </p:cBhvr>
                                      <p:to>
                                        <p:strVal val="visible"/>
                                      </p:to>
                                    </p:set>
                                    <p:anim calcmode="lin" valueType="num">
                                      <p:cBhvr>
                                        <p:cTn id="7" dur="500" fill="hold"/>
                                        <p:tgtEl>
                                          <p:spTgt spid="429058">
                                            <p:txEl>
                                              <p:charRg st="0" end="16"/>
                                            </p:txEl>
                                          </p:spTgt>
                                        </p:tgtEl>
                                        <p:attrNameLst>
                                          <p:attrName>ppt_x</p:attrName>
                                        </p:attrNameLst>
                                      </p:cBhvr>
                                      <p:tavLst>
                                        <p:tav tm="0">
                                          <p:val>
                                            <p:strVal val="1+#ppt_w/2"/>
                                          </p:val>
                                        </p:tav>
                                        <p:tav tm="100000">
                                          <p:val>
                                            <p:strVal val="#ppt_x"/>
                                          </p:val>
                                        </p:tav>
                                      </p:tavLst>
                                    </p:anim>
                                    <p:anim calcmode="lin" valueType="num">
                                      <p:cBhvr>
                                        <p:cTn id="8" dur="500" fill="hold"/>
                                        <p:tgtEl>
                                          <p:spTgt spid="429058">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29058">
                                            <p:txEl>
                                              <p:charRg st="16" end="70"/>
                                            </p:txEl>
                                          </p:spTgt>
                                        </p:tgtEl>
                                        <p:attrNameLst>
                                          <p:attrName>style.visibility</p:attrName>
                                        </p:attrNameLst>
                                      </p:cBhvr>
                                      <p:to>
                                        <p:strVal val="visible"/>
                                      </p:to>
                                    </p:set>
                                    <p:anim calcmode="lin" valueType="num">
                                      <p:cBhvr>
                                        <p:cTn id="13" dur="500" fill="hold"/>
                                        <p:tgtEl>
                                          <p:spTgt spid="429058">
                                            <p:txEl>
                                              <p:charRg st="16" end="70"/>
                                            </p:txEl>
                                          </p:spTgt>
                                        </p:tgtEl>
                                        <p:attrNameLst>
                                          <p:attrName>ppt_x</p:attrName>
                                        </p:attrNameLst>
                                      </p:cBhvr>
                                      <p:tavLst>
                                        <p:tav tm="0">
                                          <p:val>
                                            <p:strVal val="1+#ppt_w/2"/>
                                          </p:val>
                                        </p:tav>
                                        <p:tav tm="100000">
                                          <p:val>
                                            <p:strVal val="#ppt_x"/>
                                          </p:val>
                                        </p:tav>
                                      </p:tavLst>
                                    </p:anim>
                                    <p:anim calcmode="lin" valueType="num">
                                      <p:cBhvr>
                                        <p:cTn id="14" dur="500" fill="hold"/>
                                        <p:tgtEl>
                                          <p:spTgt spid="429058">
                                            <p:txEl>
                                              <p:charRg st="16" end="7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058"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type="title"/>
          </p:nvPr>
        </p:nvSpPr>
        <p:spPr>
          <a:xfrm>
            <a:off x="2129966" y="1607256"/>
            <a:ext cx="8598817" cy="803628"/>
          </a:xfrm>
        </p:spPr>
        <p:txBody>
          <a:bodyPr vert="horz" wrap="square" lIns="96435" tIns="48217" rIns="96435" bIns="48217" anchor="b"/>
          <a:p>
            <a:pPr algn="ctr" eaLnBrk="1" hangingPunct="1"/>
            <a:r>
              <a:rPr lang="zh-CN" altLang="en-US" sz="3375" dirty="0">
                <a:solidFill>
                  <a:srgbClr val="0000CC"/>
                </a:solidFill>
                <a:ea typeface="黑体" panose="02010609060101010101" pitchFamily="49" charset="-122"/>
              </a:rPr>
              <a:t>付 款 凭 证</a:t>
            </a:r>
            <a:endParaRPr lang="zh-CN" altLang="en-US" sz="3375" dirty="0"/>
          </a:p>
        </p:txBody>
      </p:sp>
      <p:sp>
        <p:nvSpPr>
          <p:cNvPr id="72707" name="Rectangle 3"/>
          <p:cNvSpPr>
            <a:spLocks noGrp="1"/>
          </p:cNvSpPr>
          <p:nvPr>
            <p:ph idx="1"/>
          </p:nvPr>
        </p:nvSpPr>
        <p:spPr>
          <a:xfrm>
            <a:off x="1929059" y="2410883"/>
            <a:ext cx="9000631" cy="321451"/>
          </a:xfrm>
        </p:spPr>
        <p:txBody>
          <a:bodyPr vert="horz" wrap="square" lIns="96435" tIns="48217" rIns="96435" bIns="48217" anchor="t">
            <a:normAutofit fontScale="40000"/>
          </a:bodyPr>
          <a:p>
            <a:pPr eaLnBrk="1" hangingPunct="1">
              <a:lnSpc>
                <a:spcPct val="90000"/>
              </a:lnSpc>
              <a:buNone/>
            </a:pPr>
            <a:r>
              <a:rPr lang="en-US" altLang="zh-CN" sz="1900" dirty="0"/>
              <a:t> </a:t>
            </a:r>
            <a:r>
              <a:rPr lang="zh-CN" altLang="en-US" sz="2320" b="1" dirty="0">
                <a:solidFill>
                  <a:srgbClr val="0000CC"/>
                </a:solidFill>
              </a:rPr>
              <a:t>贷方科目：                            年     月     日          付字第          号</a:t>
            </a:r>
            <a:r>
              <a:rPr lang="zh-CN" altLang="en-US" sz="2955" u="sng" dirty="0">
                <a:solidFill>
                  <a:srgbClr val="0000CC"/>
                </a:solidFill>
              </a:rPr>
              <a:t>                </a:t>
            </a:r>
            <a:r>
              <a:rPr lang="zh-CN" altLang="en-US" sz="2955" dirty="0">
                <a:solidFill>
                  <a:srgbClr val="0000CC"/>
                </a:solidFill>
              </a:rPr>
              <a:t>          </a:t>
            </a:r>
            <a:endParaRPr lang="zh-CN" altLang="en-US" sz="2955" dirty="0">
              <a:solidFill>
                <a:srgbClr val="0000CC"/>
              </a:solidFill>
            </a:endParaRPr>
          </a:p>
        </p:txBody>
      </p:sp>
      <p:graphicFrame>
        <p:nvGraphicFramePr>
          <p:cNvPr id="1331574" name="Group 374"/>
          <p:cNvGraphicFramePr>
            <a:graphicFrameLocks noGrp="1"/>
          </p:cNvGraphicFramePr>
          <p:nvPr>
            <p:custDataLst>
              <p:tags r:id="rId1"/>
            </p:custDataLst>
          </p:nvPr>
        </p:nvGraphicFramePr>
        <p:xfrm>
          <a:off x="1607608" y="2973423"/>
          <a:ext cx="9161145" cy="3937635"/>
        </p:xfrm>
        <a:graphic>
          <a:graphicData uri="http://schemas.openxmlformats.org/drawingml/2006/table">
            <a:tbl>
              <a:tblPr/>
              <a:tblGrid>
                <a:gridCol w="241300"/>
                <a:gridCol w="2571115"/>
                <a:gridCol w="1125220"/>
                <a:gridCol w="1446530"/>
                <a:gridCol w="401955"/>
                <a:gridCol w="401955"/>
                <a:gridCol w="401320"/>
                <a:gridCol w="401955"/>
                <a:gridCol w="377190"/>
                <a:gridCol w="332740"/>
                <a:gridCol w="333375"/>
                <a:gridCol w="332740"/>
                <a:gridCol w="793750"/>
              </a:tblGrid>
              <a:tr h="431800">
                <a:tc rowSpan="7">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253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摘       要</a:t>
                      </a:r>
                      <a:endParaRPr kumimoji="1" lang="zh-CN" altLang="en-US" sz="253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12700" cap="flat" cmpd="sng" algn="ctr">
                      <a:solidFill>
                        <a:srgbClr val="3366FF"/>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借 方 科 目</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sm" len="sm"/>
                      <a:tailEnd type="none" w="sm" len="sm"/>
                    </a:lnB>
                    <a:lnTlToBr>
                      <a:noFill/>
                    </a:lnTlToBr>
                    <a:lnBlToTr>
                      <a:noFill/>
                    </a:lnBlToTr>
                    <a:noFill/>
                  </a:tcPr>
                </a:tc>
                <a:tc hMerge="1">
                  <a:tcPr/>
                </a:tc>
                <a:tc gridSpan="8">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        </a:t>
                      </a: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金                    额</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记账          符号</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28575"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532765">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总账科目</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明细科目</a:t>
                      </a:r>
                      <a:endParaRPr kumimoji="1" lang="zh-CN" altLang="en-US" sz="190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万</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千</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百</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十</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元</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角</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分</a:t>
                      </a:r>
                      <a:endParaRPr kumimoji="1" lang="zh-CN" altLang="en-US" sz="1685"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sm" len="sm"/>
                      <a:tailEnd type="none" w="sm" len="sm"/>
                    </a:lnT>
                    <a:lnB w="6350" cap="flat" cmpd="sng" algn="ctr">
                      <a:solidFill>
                        <a:srgbClr val="3366FF"/>
                      </a:solidFill>
                      <a:prstDash val="solid"/>
                      <a:round/>
                      <a:headEnd type="none" w="med" len="med"/>
                      <a:tailEnd type="none" w="med" len="med"/>
                    </a:lnB>
                    <a:lnTlToBr>
                      <a:noFill/>
                    </a:lnTlToBr>
                    <a:lnBlToTr>
                      <a:noFill/>
                    </a:lnBlToTr>
                    <a:noFill/>
                  </a:tcPr>
                </a:tc>
                <a:tc vMerge="1">
                  <a:tcPr/>
                </a:tc>
              </a:tr>
              <a:tr h="72326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1270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销售费用</a:t>
                      </a: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rPr>
                        <a:t>办公费</a:t>
                      </a:r>
                      <a:endParaRPr kumimoji="1" lang="zh-CN" altLang="zh-CN" sz="1900" b="0" i="0" u="none" strike="noStrike" cap="none" normalizeH="0" baseline="0" smtClean="0">
                        <a:ln>
                          <a:noFill/>
                        </a:ln>
                        <a:solidFill>
                          <a:srgbClr val="0000CC"/>
                        </a:solidFill>
                        <a:effectLst/>
                        <a:latin typeface="Tahoma" panose="020B0604030504040204" pitchFamily="34" charset="0"/>
                        <a:ea typeface="华文行楷" panose="0201080004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642620">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48196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6350" cap="flat" cmpd="sng" algn="ctr">
                      <a:solidFill>
                        <a:srgbClr val="3366FF"/>
                      </a:solidFill>
                      <a:prstDash val="solid"/>
                      <a:round/>
                      <a:headEnd type="none" w="med" len="med"/>
                      <a:tailEnd type="none" w="med" len="med"/>
                    </a:lnB>
                    <a:lnTlToBr>
                      <a:noFill/>
                    </a:lnTlToBr>
                    <a:lnBlToTr>
                      <a:noFill/>
                    </a:lnBlToTr>
                    <a:noFill/>
                  </a:tcPr>
                </a:tc>
              </a:tr>
              <a:tr h="562610">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rPr>
                        <a:t>合计金额</a:t>
                      </a:r>
                      <a:endParaRPr kumimoji="1" lang="zh-CN" altLang="en-US"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anchor="ctr" horzOverflow="overflow">
                    <a:lnL w="28575" cap="flat" cmpd="sng" algn="ctr">
                      <a:solidFill>
                        <a:srgbClr val="3366FF"/>
                      </a:solidFill>
                      <a:prstDash val="solid"/>
                      <a:round/>
                      <a:headEnd type="none" w="med" len="med"/>
                      <a:tailEnd type="none" w="med" len="med"/>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28575"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28575" cap="flat" cmpd="sng" algn="ctr">
                      <a:solidFill>
                        <a:srgbClr val="3366FF"/>
                      </a:solidFill>
                      <a:prstDash val="solid"/>
                      <a:round/>
                      <a:headEnd type="none" w="sm" len="sm"/>
                      <a:tailEnd type="none" w="sm" len="sm"/>
                    </a:lnL>
                    <a:lnR w="6350" cap="flat" cmpd="sng" algn="ctr">
                      <a:solidFill>
                        <a:srgbClr val="3366FF"/>
                      </a:solidFill>
                      <a:prstDash val="solid"/>
                      <a:round/>
                      <a:headEnd type="none" w="sm" len="sm"/>
                      <a:tailEnd type="none" w="sm" len="sm"/>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sm" len="sm"/>
                      <a:tailEnd type="none" w="sm" len="sm"/>
                    </a:lnL>
                    <a:lnR w="6350"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0000CC"/>
                        </a:solidFill>
                        <a:effectLst/>
                        <a:latin typeface="Tahoma" panose="020B0604030504040204" pitchFamily="34" charset="0"/>
                        <a:ea typeface="宋体" panose="02010600030101010101" pitchFamily="2" charset="-122"/>
                      </a:endParaRPr>
                    </a:p>
                  </a:txBody>
                  <a:tcPr marL="96435" marR="96435" marT="48217" marB="48217" horzOverflow="overflow">
                    <a:lnL w="6350" cap="flat" cmpd="sng" algn="ctr">
                      <a:solidFill>
                        <a:srgbClr val="3366FF"/>
                      </a:solidFill>
                      <a:prstDash val="solid"/>
                      <a:round/>
                      <a:headEnd type="none" w="med" len="med"/>
                      <a:tailEnd type="none" w="med" len="med"/>
                    </a:lnL>
                    <a:lnR w="28575" cap="flat" cmpd="sng" algn="ctr">
                      <a:solidFill>
                        <a:srgbClr val="3366FF"/>
                      </a:solidFill>
                      <a:prstDash val="solid"/>
                      <a:round/>
                      <a:headEnd type="none" w="med" len="med"/>
                      <a:tailEnd type="none" w="med" len="med"/>
                    </a:lnR>
                    <a:lnT w="6350" cap="flat" cmpd="sng" algn="ctr">
                      <a:solidFill>
                        <a:srgbClr val="3366FF"/>
                      </a:solidFill>
                      <a:prstDash val="solid"/>
                      <a:round/>
                      <a:headEnd type="none" w="med" len="med"/>
                      <a:tailEnd type="none" w="med" len="med"/>
                    </a:lnT>
                    <a:lnB w="28575" cap="flat" cmpd="sng" algn="ctr">
                      <a:solidFill>
                        <a:srgbClr val="3366FF"/>
                      </a:solidFill>
                      <a:prstDash val="solid"/>
                      <a:round/>
                      <a:headEnd type="none" w="med" len="med"/>
                      <a:tailEnd type="none" w="med" len="med"/>
                    </a:lnB>
                    <a:lnTlToBr>
                      <a:noFill/>
                    </a:lnTlToBr>
                    <a:lnBlToTr>
                      <a:noFill/>
                    </a:lnBlToTr>
                    <a:noFill/>
                  </a:tcPr>
                </a:tc>
              </a:tr>
              <a:tr h="562610">
                <a:tc vMerge="1">
                  <a:tcPr/>
                </a:tc>
                <a:tc gridSpan="12">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rPr>
                        <a:t>会计主管           记账                稽核              出纳    张</a:t>
                      </a:r>
                      <a:r>
                        <a:rPr kumimoji="1" lang="zh-CN" altLang="en-US" sz="2110" b="1" i="0" u="none" strike="noStrike" cap="none" normalizeH="0" baseline="0" dirty="0" smtClean="0">
                          <a:ln>
                            <a:noFill/>
                          </a:ln>
                          <a:solidFill>
                            <a:srgbClr val="0000CC"/>
                          </a:solidFill>
                          <a:effectLst/>
                          <a:latin typeface="Tahoma" panose="020B0604030504040204" pitchFamily="34" charset="0"/>
                          <a:ea typeface="宋体" panose="02010600030101010101" pitchFamily="2" charset="-122"/>
                        </a:rPr>
                        <a:t>静        制单</a:t>
                      </a:r>
                      <a:endParaRPr kumimoji="1" lang="zh-CN" altLang="en-US" sz="2110" b="1" i="0" u="none" strike="noStrike" cap="none" normalizeH="0" baseline="0" dirty="0" smtClean="0">
                        <a:ln>
                          <a:noFill/>
                        </a:ln>
                        <a:solidFill>
                          <a:srgbClr val="0000CC"/>
                        </a:solidFill>
                        <a:effectLst/>
                        <a:latin typeface="Tahoma" panose="020B0604030504040204" pitchFamily="34" charset="0"/>
                        <a:ea typeface="华文新魏" panose="02010800040101010101" pitchFamily="2" charset="-122"/>
                      </a:endParaRPr>
                    </a:p>
                  </a:txBody>
                  <a:tcPr marL="96435" marR="96435" marT="48217" marB="48217" horzOverflow="overflow">
                    <a:lnL>
                      <a:noFill/>
                    </a:lnL>
                    <a:lnR cap="flat">
                      <a:noFill/>
                    </a:lnR>
                    <a:lnT w="28575" cap="flat" cmpd="sng" algn="ctr">
                      <a:solidFill>
                        <a:srgbClr val="3366FF"/>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72794" name="Line 104"/>
          <p:cNvSpPr/>
          <p:nvPr/>
        </p:nvSpPr>
        <p:spPr>
          <a:xfrm>
            <a:off x="9483161" y="2812697"/>
            <a:ext cx="964353" cy="0"/>
          </a:xfrm>
          <a:prstGeom prst="line">
            <a:avLst/>
          </a:prstGeom>
          <a:ln w="12700" cap="sq" cmpd="sng">
            <a:solidFill>
              <a:srgbClr val="0D0D11"/>
            </a:solidFill>
            <a:prstDash val="solid"/>
            <a:headEnd type="none" w="sm" len="sm"/>
            <a:tailEnd type="none" w="sm" len="sm"/>
          </a:ln>
        </p:spPr>
      </p:sp>
      <p:sp>
        <p:nvSpPr>
          <p:cNvPr id="492650" name="Rectangle 106"/>
          <p:cNvSpPr/>
          <p:nvPr/>
        </p:nvSpPr>
        <p:spPr>
          <a:xfrm>
            <a:off x="3295227" y="2491246"/>
            <a:ext cx="1366167"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0D0D11"/>
                </a:solidFill>
                <a:latin typeface="Arial" panose="020B0604020202020204" pitchFamily="34" charset="0"/>
                <a:ea typeface="华文楷体" panose="02010600040101010101" pitchFamily="2" charset="-122"/>
              </a:rPr>
              <a:t>库存现金</a:t>
            </a:r>
            <a:endParaRPr lang="zh-CN" altLang="en-US" sz="100" b="1" dirty="0">
              <a:solidFill>
                <a:srgbClr val="0D0D11"/>
              </a:solidFill>
              <a:latin typeface="Arial" panose="020B0604020202020204" pitchFamily="34" charset="0"/>
              <a:ea typeface="华文楷体" panose="02010600040101010101" pitchFamily="2" charset="-122"/>
            </a:endParaRPr>
          </a:p>
        </p:txBody>
      </p:sp>
      <p:sp>
        <p:nvSpPr>
          <p:cNvPr id="492651" name="Rectangle 107"/>
          <p:cNvSpPr/>
          <p:nvPr/>
        </p:nvSpPr>
        <p:spPr>
          <a:xfrm>
            <a:off x="4259580" y="4259227"/>
            <a:ext cx="2571609" cy="482177"/>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rgbClr val="0D0D11"/>
                </a:solidFill>
                <a:latin typeface="Arial" panose="020B0604020202020204" pitchFamily="34" charset="0"/>
              </a:rPr>
              <a:t>销售费用   办公费</a:t>
            </a:r>
            <a:endParaRPr lang="zh-CN" altLang="en-US" sz="2955" dirty="0">
              <a:solidFill>
                <a:srgbClr val="0D0D11"/>
              </a:solidFill>
              <a:latin typeface="Arial" panose="020B0604020202020204" pitchFamily="34" charset="0"/>
            </a:endParaRPr>
          </a:p>
        </p:txBody>
      </p:sp>
      <p:sp>
        <p:nvSpPr>
          <p:cNvPr id="492652" name="Rectangle 108"/>
          <p:cNvSpPr/>
          <p:nvPr/>
        </p:nvSpPr>
        <p:spPr>
          <a:xfrm>
            <a:off x="1848697" y="4098502"/>
            <a:ext cx="2410883" cy="482177"/>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2530" b="1" dirty="0">
                <a:solidFill>
                  <a:srgbClr val="0D0D11"/>
                </a:solidFill>
                <a:latin typeface="Arial" panose="020B0604020202020204" pitchFamily="34" charset="0"/>
              </a:rPr>
              <a:t>支付销售机构办公费</a:t>
            </a:r>
            <a:endParaRPr lang="zh-CN" altLang="en-US" sz="2530" b="1" dirty="0">
              <a:solidFill>
                <a:srgbClr val="0D0D11"/>
              </a:solidFill>
              <a:latin typeface="Arial" panose="020B0604020202020204" pitchFamily="34" charset="0"/>
            </a:endParaRPr>
          </a:p>
        </p:txBody>
      </p:sp>
      <p:sp>
        <p:nvSpPr>
          <p:cNvPr id="492653" name="Rectangle 109"/>
          <p:cNvSpPr/>
          <p:nvPr/>
        </p:nvSpPr>
        <p:spPr>
          <a:xfrm>
            <a:off x="7233003" y="4339590"/>
            <a:ext cx="2893060"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5  0  0  0  0  0</a:t>
            </a:r>
            <a:endParaRPr lang="en-US" altLang="zh-CN" sz="2530" b="1" dirty="0">
              <a:solidFill>
                <a:srgbClr val="0D0D11"/>
              </a:solidFill>
              <a:latin typeface="Arial" panose="020B0604020202020204" pitchFamily="34" charset="0"/>
            </a:endParaRPr>
          </a:p>
        </p:txBody>
      </p:sp>
      <p:sp>
        <p:nvSpPr>
          <p:cNvPr id="492654" name="Rectangle 110"/>
          <p:cNvSpPr/>
          <p:nvPr/>
        </p:nvSpPr>
        <p:spPr>
          <a:xfrm>
            <a:off x="4661394" y="2491246"/>
            <a:ext cx="3535962" cy="321451"/>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20xx    6    15</a:t>
            </a:r>
            <a:endParaRPr lang="en-US" altLang="zh-CN" sz="2530" b="1" dirty="0">
              <a:solidFill>
                <a:srgbClr val="0D0D11"/>
              </a:solidFill>
              <a:latin typeface="Arial" panose="020B0604020202020204" pitchFamily="34" charset="0"/>
            </a:endParaRPr>
          </a:p>
        </p:txBody>
      </p:sp>
      <p:sp>
        <p:nvSpPr>
          <p:cNvPr id="492655" name="Rectangle 111"/>
          <p:cNvSpPr/>
          <p:nvPr/>
        </p:nvSpPr>
        <p:spPr>
          <a:xfrm>
            <a:off x="9322435" y="2410883"/>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rgbClr val="0D0D11"/>
                </a:solidFill>
                <a:latin typeface="Arial" panose="020B0604020202020204" pitchFamily="34" charset="0"/>
              </a:rPr>
              <a:t>    035</a:t>
            </a:r>
            <a:endParaRPr lang="en-US" altLang="zh-CN" sz="2530" b="1" dirty="0">
              <a:solidFill>
                <a:srgbClr val="0D0D11"/>
              </a:solidFill>
              <a:latin typeface="Arial" panose="020B0604020202020204" pitchFamily="34" charset="0"/>
            </a:endParaRPr>
          </a:p>
        </p:txBody>
      </p:sp>
      <p:sp>
        <p:nvSpPr>
          <p:cNvPr id="492656" name="Line 112"/>
          <p:cNvSpPr/>
          <p:nvPr/>
        </p:nvSpPr>
        <p:spPr>
          <a:xfrm flipH="1">
            <a:off x="6961778" y="4741404"/>
            <a:ext cx="2963377" cy="1044716"/>
          </a:xfrm>
          <a:prstGeom prst="line">
            <a:avLst/>
          </a:prstGeom>
          <a:ln w="38100" cap="sq" cmpd="sng">
            <a:solidFill>
              <a:srgbClr val="0D0D11"/>
            </a:solidFill>
            <a:prstDash val="solid"/>
            <a:headEnd type="none" w="sm" len="sm"/>
            <a:tailEnd type="none" w="sm" len="sm"/>
          </a:ln>
        </p:spPr>
      </p:sp>
      <p:sp>
        <p:nvSpPr>
          <p:cNvPr id="492657" name="Rectangle 113"/>
          <p:cNvSpPr/>
          <p:nvPr/>
        </p:nvSpPr>
        <p:spPr>
          <a:xfrm>
            <a:off x="7393728" y="5946846"/>
            <a:ext cx="2973423"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zh-CN" altLang="en-US" sz="2530" b="1" dirty="0">
                <a:solidFill>
                  <a:srgbClr val="0D0D11"/>
                </a:solidFill>
                <a:latin typeface="Arial" panose="020B0604020202020204" pitchFamily="34" charset="0"/>
                <a:ea typeface="华文行楷" panose="02010800040101010101" pitchFamily="2" charset="-122"/>
              </a:rPr>
              <a:t>￥</a:t>
            </a:r>
            <a:r>
              <a:rPr lang="zh-CN" altLang="en-US" sz="100" dirty="0">
                <a:solidFill>
                  <a:srgbClr val="0D0D11"/>
                </a:solidFill>
                <a:latin typeface="Arial" panose="020B0604020202020204" pitchFamily="34" charset="0"/>
              </a:rPr>
              <a:t>  </a:t>
            </a:r>
            <a:r>
              <a:rPr lang="en-US" altLang="zh-CN" sz="2530" b="1" dirty="0">
                <a:solidFill>
                  <a:srgbClr val="0D0D11"/>
                </a:solidFill>
                <a:latin typeface="Arial" panose="020B0604020202020204" pitchFamily="34" charset="0"/>
              </a:rPr>
              <a:t>5  0  0  0  0  0</a:t>
            </a:r>
            <a:endParaRPr lang="en-US" altLang="zh-CN" sz="2530" b="1" dirty="0">
              <a:solidFill>
                <a:srgbClr val="0D0D11"/>
              </a:solidFill>
              <a:latin typeface="Arial" panose="020B0604020202020204" pitchFamily="34" charset="0"/>
            </a:endParaRPr>
          </a:p>
        </p:txBody>
      </p:sp>
      <p:sp>
        <p:nvSpPr>
          <p:cNvPr id="492658" name="Rectangle 114"/>
          <p:cNvSpPr/>
          <p:nvPr/>
        </p:nvSpPr>
        <p:spPr>
          <a:xfrm>
            <a:off x="8358082" y="6429022"/>
            <a:ext cx="723265" cy="321451"/>
          </a:xfrm>
          <a:prstGeom prst="rect">
            <a:avLst/>
          </a:prstGeom>
          <a:noFill/>
          <a:ln w="9525" cap="flat" cmpd="sng">
            <a:solidFill>
              <a:srgbClr val="FF0000"/>
            </a:solidFill>
            <a:prstDash val="solid"/>
            <a:miter/>
            <a:headEnd type="none" w="med" len="med"/>
            <a:tailEnd type="none" w="med" len="med"/>
          </a:ln>
        </p:spPr>
        <p:txBody>
          <a:bodyPr anchor="ctr"/>
          <a:p>
            <a:pPr marL="342900" indent="-342900">
              <a:lnSpc>
                <a:spcPct val="90000"/>
              </a:lnSpc>
              <a:spcBef>
                <a:spcPct val="20000"/>
              </a:spcBef>
              <a:buClr>
                <a:schemeClr val="accent1"/>
              </a:buClr>
              <a:buSzPct val="80000"/>
              <a:buFont typeface="Wingdings" panose="05000000000000000000" pitchFamily="2" charset="2"/>
            </a:pPr>
            <a:r>
              <a:rPr lang="zh-CN" altLang="en-US" sz="100" b="1" dirty="0">
                <a:solidFill>
                  <a:srgbClr val="FF0000"/>
                </a:solidFill>
                <a:latin typeface="Arial" panose="020B0604020202020204" pitchFamily="34" charset="0"/>
              </a:rPr>
              <a:t>张静</a:t>
            </a:r>
            <a:endParaRPr lang="zh-CN" altLang="en-US" sz="100" b="1" dirty="0">
              <a:solidFill>
                <a:srgbClr val="FF0000"/>
              </a:solidFill>
              <a:latin typeface="Arial" panose="020B0604020202020204" pitchFamily="34" charset="0"/>
            </a:endParaRPr>
          </a:p>
        </p:txBody>
      </p:sp>
      <p:sp>
        <p:nvSpPr>
          <p:cNvPr id="72804" name="Line 115"/>
          <p:cNvSpPr/>
          <p:nvPr/>
        </p:nvSpPr>
        <p:spPr>
          <a:xfrm>
            <a:off x="9242072" y="2893060"/>
            <a:ext cx="964353" cy="0"/>
          </a:xfrm>
          <a:prstGeom prst="line">
            <a:avLst/>
          </a:prstGeom>
          <a:ln w="12700" cap="sq" cmpd="sng">
            <a:solidFill>
              <a:schemeClr val="bg1"/>
            </a:solidFill>
            <a:prstDash val="solid"/>
            <a:headEnd type="none" w="sm" len="sm"/>
            <a:tailEnd type="none" w="sm" len="sm"/>
          </a:ln>
        </p:spPr>
      </p:sp>
      <p:sp>
        <p:nvSpPr>
          <p:cNvPr id="492660" name="Text Box 116"/>
          <p:cNvSpPr txBox="1"/>
          <p:nvPr/>
        </p:nvSpPr>
        <p:spPr>
          <a:xfrm>
            <a:off x="1176655" y="481965"/>
            <a:ext cx="10860405" cy="1045210"/>
          </a:xfrm>
          <a:prstGeom prst="rect">
            <a:avLst/>
          </a:prstGeom>
          <a:noFill/>
          <a:ln w="28575">
            <a:noFill/>
          </a:ln>
        </p:spPr>
        <p:txBody>
          <a:bodyPr>
            <a:noAutofit/>
          </a:bodyPr>
          <a:p>
            <a:pPr fontAlgn="ctr"/>
            <a:r>
              <a:rPr lang="en-US" altLang="zh-CN" sz="2955" b="1" dirty="0">
                <a:solidFill>
                  <a:srgbClr val="0033CC"/>
                </a:solidFill>
                <a:latin typeface="Arial Narrow" panose="020B0606020202030204" pitchFamily="34" charset="0"/>
              </a:rPr>
              <a:t>      </a:t>
            </a:r>
            <a:r>
              <a:rPr lang="en-US" altLang="zh-CN" sz="3795" b="1" dirty="0">
                <a:solidFill>
                  <a:srgbClr val="990000"/>
                </a:solidFill>
                <a:latin typeface="宋体" panose="02010600030101010101" pitchFamily="2" charset="-122"/>
              </a:rPr>
              <a:t>【</a:t>
            </a:r>
            <a:r>
              <a:rPr lang="zh-CN" altLang="en-US" sz="3795" b="1" dirty="0">
                <a:solidFill>
                  <a:srgbClr val="990000"/>
                </a:solidFill>
                <a:latin typeface="宋体" panose="02010600030101010101" pitchFamily="2" charset="-122"/>
              </a:rPr>
              <a:t>例</a:t>
            </a:r>
            <a:r>
              <a:rPr lang="en-US" altLang="zh-CN" sz="3795" b="1" dirty="0">
                <a:solidFill>
                  <a:srgbClr val="990000"/>
                </a:solidFill>
                <a:latin typeface="Arial Narrow" panose="020B0606020202030204" pitchFamily="34" charset="0"/>
              </a:rPr>
              <a:t>6-</a:t>
            </a:r>
            <a:r>
              <a:rPr lang="zh-CN" altLang="en-US" sz="3795" b="1" dirty="0">
                <a:solidFill>
                  <a:srgbClr val="990000"/>
                </a:solidFill>
                <a:latin typeface="宋体" panose="02010600030101010101" pitchFamily="2" charset="-122"/>
              </a:rPr>
              <a:t>２</a:t>
            </a:r>
            <a:r>
              <a:rPr lang="en-US" altLang="zh-CN" sz="3795" b="1" dirty="0">
                <a:solidFill>
                  <a:srgbClr val="990000"/>
                </a:solidFill>
                <a:latin typeface="宋体" panose="02010600030101010101" pitchFamily="2" charset="-122"/>
              </a:rPr>
              <a:t>】</a:t>
            </a:r>
            <a:r>
              <a:rPr lang="en-US" altLang="zh-CN" sz="3795" b="1" dirty="0">
                <a:solidFill>
                  <a:srgbClr val="990000"/>
                </a:solidFill>
                <a:latin typeface="Arial Narrow" panose="020B0606020202030204" pitchFamily="34" charset="0"/>
              </a:rPr>
              <a:t>20xx</a:t>
            </a:r>
            <a:r>
              <a:rPr lang="zh-CN" altLang="en-US" sz="3795" b="1" dirty="0">
                <a:solidFill>
                  <a:srgbClr val="990000"/>
                </a:solidFill>
                <a:latin typeface="宋体" panose="02010600030101010101" pitchFamily="2" charset="-122"/>
              </a:rPr>
              <a:t>年</a:t>
            </a:r>
            <a:r>
              <a:rPr lang="en-US" altLang="zh-CN" sz="3795" b="1" dirty="0">
                <a:solidFill>
                  <a:srgbClr val="990000"/>
                </a:solidFill>
                <a:latin typeface="Arial Narrow" panose="020B0606020202030204" pitchFamily="34" charset="0"/>
              </a:rPr>
              <a:t>6</a:t>
            </a:r>
            <a:r>
              <a:rPr lang="zh-CN" altLang="en-US" sz="3795" b="1" dirty="0">
                <a:solidFill>
                  <a:srgbClr val="990000"/>
                </a:solidFill>
                <a:latin typeface="宋体" panose="02010600030101010101" pitchFamily="2" charset="-122"/>
              </a:rPr>
              <a:t>月</a:t>
            </a:r>
            <a:r>
              <a:rPr lang="en-US" altLang="zh-CN" sz="3795" b="1" dirty="0">
                <a:solidFill>
                  <a:srgbClr val="990000"/>
                </a:solidFill>
                <a:latin typeface="Arial Narrow" panose="020B0606020202030204" pitchFamily="34" charset="0"/>
              </a:rPr>
              <a:t>15</a:t>
            </a:r>
            <a:r>
              <a:rPr lang="zh-CN" altLang="en-US" sz="3795" b="1" dirty="0">
                <a:solidFill>
                  <a:srgbClr val="990000"/>
                </a:solidFill>
                <a:latin typeface="宋体" panose="02010600030101010101" pitchFamily="2" charset="-122"/>
              </a:rPr>
              <a:t>日以库存现金</a:t>
            </a:r>
            <a:r>
              <a:rPr lang="en-US" altLang="zh-CN" sz="3795" b="1" dirty="0">
                <a:solidFill>
                  <a:srgbClr val="990000"/>
                </a:solidFill>
                <a:latin typeface="Arial Narrow" panose="020B0606020202030204" pitchFamily="34" charset="0"/>
              </a:rPr>
              <a:t>5000</a:t>
            </a:r>
            <a:r>
              <a:rPr lang="zh-CN" altLang="en-US" sz="3795" b="1" dirty="0">
                <a:solidFill>
                  <a:srgbClr val="990000"/>
                </a:solidFill>
                <a:latin typeface="宋体" panose="02010600030101010101" pitchFamily="2" charset="-122"/>
              </a:rPr>
              <a:t>元支付销售机构的办公费。</a:t>
            </a:r>
            <a:r>
              <a:rPr lang="zh-CN" altLang="en-US" sz="3795" b="1" dirty="0">
                <a:solidFill>
                  <a:srgbClr val="000099"/>
                </a:solidFill>
                <a:latin typeface="Arial Narrow" panose="020B0606020202030204" pitchFamily="34" charset="0"/>
              </a:rPr>
              <a:t> </a:t>
            </a:r>
            <a:endParaRPr lang="zh-CN" altLang="en-US" sz="3795" b="1" dirty="0">
              <a:solidFill>
                <a:srgbClr val="000099"/>
              </a:solidFill>
              <a:latin typeface="Arial Narrow" panose="020B0606020202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iterate type="lt">
                                    <p:tmPct val="100000"/>
                                  </p:iterate>
                                  <p:childTnLst>
                                    <p:set>
                                      <p:cBhvr>
                                        <p:cTn id="6" dur="1" fill="hold">
                                          <p:stCondLst>
                                            <p:cond delay="0"/>
                                          </p:stCondLst>
                                        </p:cTn>
                                        <p:tgtEl>
                                          <p:spTgt spid="492660"/>
                                        </p:tgtEl>
                                        <p:attrNameLst>
                                          <p:attrName>style.visibility</p:attrName>
                                        </p:attrNameLst>
                                      </p:cBhvr>
                                      <p:to>
                                        <p:strVal val="visible"/>
                                      </p:to>
                                    </p:set>
                                    <p:anim calcmode="lin" valueType="num">
                                      <p:cBhvr>
                                        <p:cTn id="7" dur="75" fill="hold"/>
                                        <p:tgtEl>
                                          <p:spTgt spid="492660"/>
                                        </p:tgtEl>
                                        <p:attrNameLst>
                                          <p:attrName>ppt_x</p:attrName>
                                        </p:attrNameLst>
                                      </p:cBhvr>
                                      <p:tavLst>
                                        <p:tav tm="0">
                                          <p:val>
                                            <p:strVal val="0-#ppt_w/2"/>
                                          </p:val>
                                        </p:tav>
                                        <p:tav tm="100000">
                                          <p:val>
                                            <p:strVal val="#ppt_x"/>
                                          </p:val>
                                        </p:tav>
                                      </p:tavLst>
                                    </p:anim>
                                    <p:anim calcmode="lin" valueType="num">
                                      <p:cBhvr>
                                        <p:cTn id="8" dur="75" fill="hold"/>
                                        <p:tgtEl>
                                          <p:spTgt spid="49266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wd">
                                    <p:tmPct val="100000"/>
                                  </p:iterate>
                                  <p:childTnLst>
                                    <p:set>
                                      <p:cBhvr>
                                        <p:cTn id="12" dur="1" fill="hold">
                                          <p:stCondLst>
                                            <p:cond delay="0"/>
                                          </p:stCondLst>
                                        </p:cTn>
                                        <p:tgtEl>
                                          <p:spTgt spid="492650"/>
                                        </p:tgtEl>
                                        <p:attrNameLst>
                                          <p:attrName>style.visibility</p:attrName>
                                        </p:attrNameLst>
                                      </p:cBhvr>
                                      <p:to>
                                        <p:strVal val="visible"/>
                                      </p:to>
                                    </p:set>
                                    <p:anim calcmode="lin" valueType="num">
                                      <p:cBhvr>
                                        <p:cTn id="13" dur="300" fill="hold"/>
                                        <p:tgtEl>
                                          <p:spTgt spid="492650"/>
                                        </p:tgtEl>
                                        <p:attrNameLst>
                                          <p:attrName>ppt_x</p:attrName>
                                        </p:attrNameLst>
                                      </p:cBhvr>
                                      <p:tavLst>
                                        <p:tav tm="0">
                                          <p:val>
                                            <p:strVal val="0-#ppt_w/2"/>
                                          </p:val>
                                        </p:tav>
                                        <p:tav tm="100000">
                                          <p:val>
                                            <p:strVal val="#ppt_x"/>
                                          </p:val>
                                        </p:tav>
                                      </p:tavLst>
                                    </p:anim>
                                    <p:anim calcmode="lin" valueType="num">
                                      <p:cBhvr>
                                        <p:cTn id="14" dur="300" fill="hold"/>
                                        <p:tgtEl>
                                          <p:spTgt spid="49265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par>
                          <p:cTn id="15" fill="hold">
                            <p:stCondLst>
                              <p:cond delay="1200"/>
                            </p:stCondLst>
                            <p:childTnLst>
                              <p:par>
                                <p:cTn id="16" presetID="2" presetClass="entr" presetSubtype="8" fill="hold" grpId="0" nodeType="afterEffect">
                                  <p:stCondLst>
                                    <p:cond delay="4000"/>
                                  </p:stCondLst>
                                  <p:iterate type="wd">
                                    <p:tmPct val="100000"/>
                                  </p:iterate>
                                  <p:childTnLst>
                                    <p:set>
                                      <p:cBhvr>
                                        <p:cTn id="17" dur="1" fill="hold">
                                          <p:stCondLst>
                                            <p:cond delay="0"/>
                                          </p:stCondLst>
                                        </p:cTn>
                                        <p:tgtEl>
                                          <p:spTgt spid="492654"/>
                                        </p:tgtEl>
                                        <p:attrNameLst>
                                          <p:attrName>style.visibility</p:attrName>
                                        </p:attrNameLst>
                                      </p:cBhvr>
                                      <p:to>
                                        <p:strVal val="visible"/>
                                      </p:to>
                                    </p:set>
                                    <p:anim calcmode="lin" valueType="num">
                                      <p:cBhvr>
                                        <p:cTn id="18" dur="300" fill="hold"/>
                                        <p:tgtEl>
                                          <p:spTgt spid="492654"/>
                                        </p:tgtEl>
                                        <p:attrNameLst>
                                          <p:attrName>ppt_x</p:attrName>
                                        </p:attrNameLst>
                                      </p:cBhvr>
                                      <p:tavLst>
                                        <p:tav tm="0">
                                          <p:val>
                                            <p:strVal val="0-#ppt_w/2"/>
                                          </p:val>
                                        </p:tav>
                                        <p:tav tm="100000">
                                          <p:val>
                                            <p:strVal val="#ppt_x"/>
                                          </p:val>
                                        </p:tav>
                                      </p:tavLst>
                                    </p:anim>
                                    <p:anim calcmode="lin" valueType="num">
                                      <p:cBhvr>
                                        <p:cTn id="19" dur="300" fill="hold"/>
                                        <p:tgtEl>
                                          <p:spTgt spid="49265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par>
                          <p:cTn id="20" fill="hold">
                            <p:stCondLst>
                              <p:cond delay="9699"/>
                            </p:stCondLst>
                            <p:childTnLst>
                              <p:par>
                                <p:cTn id="21" presetID="2" presetClass="entr" presetSubtype="8" fill="hold" grpId="0" nodeType="afterEffect">
                                  <p:stCondLst>
                                    <p:cond delay="4000"/>
                                  </p:stCondLst>
                                  <p:iterate type="wd">
                                    <p:tmPct val="100000"/>
                                  </p:iterate>
                                  <p:childTnLst>
                                    <p:set>
                                      <p:cBhvr>
                                        <p:cTn id="22" dur="1" fill="hold">
                                          <p:stCondLst>
                                            <p:cond delay="0"/>
                                          </p:stCondLst>
                                        </p:cTn>
                                        <p:tgtEl>
                                          <p:spTgt spid="492655"/>
                                        </p:tgtEl>
                                        <p:attrNameLst>
                                          <p:attrName>style.visibility</p:attrName>
                                        </p:attrNameLst>
                                      </p:cBhvr>
                                      <p:to>
                                        <p:strVal val="visible"/>
                                      </p:to>
                                    </p:set>
                                    <p:anim calcmode="lin" valueType="num">
                                      <p:cBhvr>
                                        <p:cTn id="23" dur="300" fill="hold"/>
                                        <p:tgtEl>
                                          <p:spTgt spid="492655"/>
                                        </p:tgtEl>
                                        <p:attrNameLst>
                                          <p:attrName>ppt_x</p:attrName>
                                        </p:attrNameLst>
                                      </p:cBhvr>
                                      <p:tavLst>
                                        <p:tav tm="0">
                                          <p:val>
                                            <p:strVal val="0-#ppt_w/2"/>
                                          </p:val>
                                        </p:tav>
                                        <p:tav tm="100000">
                                          <p:val>
                                            <p:strVal val="#ppt_x"/>
                                          </p:val>
                                        </p:tav>
                                      </p:tavLst>
                                    </p:anim>
                                    <p:anim calcmode="lin" valueType="num">
                                      <p:cBhvr>
                                        <p:cTn id="24" dur="300" fill="hold"/>
                                        <p:tgtEl>
                                          <p:spTgt spid="4926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type.wav"/>
                                        </p:tgtEl>
                                      </p:cMediaNode>
                                    </p:audio>
                                  </p:subTnLst>
                                </p:cTn>
                              </p:par>
                            </p:childTnLst>
                          </p:cTn>
                        </p:par>
                        <p:par>
                          <p:cTn id="25" fill="hold">
                            <p:stCondLst>
                              <p:cond delay="15800"/>
                            </p:stCondLst>
                            <p:childTnLst>
                              <p:par>
                                <p:cTn id="26" presetID="2" presetClass="entr" presetSubtype="8" fill="hold" grpId="0" nodeType="afterEffect">
                                  <p:stCondLst>
                                    <p:cond delay="4000"/>
                                  </p:stCondLst>
                                  <p:iterate type="wd">
                                    <p:tmPct val="100000"/>
                                  </p:iterate>
                                  <p:childTnLst>
                                    <p:set>
                                      <p:cBhvr>
                                        <p:cTn id="27" dur="1" fill="hold">
                                          <p:stCondLst>
                                            <p:cond delay="0"/>
                                          </p:stCondLst>
                                        </p:cTn>
                                        <p:tgtEl>
                                          <p:spTgt spid="492652"/>
                                        </p:tgtEl>
                                        <p:attrNameLst>
                                          <p:attrName>style.visibility</p:attrName>
                                        </p:attrNameLst>
                                      </p:cBhvr>
                                      <p:to>
                                        <p:strVal val="visible"/>
                                      </p:to>
                                    </p:set>
                                    <p:anim calcmode="lin" valueType="num">
                                      <p:cBhvr>
                                        <p:cTn id="28" dur="300" fill="hold"/>
                                        <p:tgtEl>
                                          <p:spTgt spid="492652"/>
                                        </p:tgtEl>
                                        <p:attrNameLst>
                                          <p:attrName>ppt_x</p:attrName>
                                        </p:attrNameLst>
                                      </p:cBhvr>
                                      <p:tavLst>
                                        <p:tav tm="0">
                                          <p:val>
                                            <p:strVal val="0-#ppt_w/2"/>
                                          </p:val>
                                        </p:tav>
                                        <p:tav tm="100000">
                                          <p:val>
                                            <p:strVal val="#ppt_x"/>
                                          </p:val>
                                        </p:tav>
                                      </p:tavLst>
                                    </p:anim>
                                    <p:anim calcmode="lin" valueType="num">
                                      <p:cBhvr>
                                        <p:cTn id="29" dur="300" fill="hold"/>
                                        <p:tgtEl>
                                          <p:spTgt spid="4926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type.wav"/>
                                        </p:tgtEl>
                                      </p:cMediaNode>
                                    </p:audio>
                                  </p:subTnLst>
                                </p:cTn>
                              </p:par>
                            </p:childTnLst>
                          </p:cTn>
                        </p:par>
                        <p:par>
                          <p:cTn id="30" fill="hold">
                            <p:stCondLst>
                              <p:cond delay="22800"/>
                            </p:stCondLst>
                            <p:childTnLst>
                              <p:par>
                                <p:cTn id="31" presetID="2" presetClass="entr" presetSubtype="8" fill="hold" grpId="0" nodeType="afterEffect">
                                  <p:stCondLst>
                                    <p:cond delay="4000"/>
                                  </p:stCondLst>
                                  <p:iterate type="wd">
                                    <p:tmPct val="100000"/>
                                  </p:iterate>
                                  <p:childTnLst>
                                    <p:set>
                                      <p:cBhvr>
                                        <p:cTn id="32" dur="1" fill="hold">
                                          <p:stCondLst>
                                            <p:cond delay="0"/>
                                          </p:stCondLst>
                                        </p:cTn>
                                        <p:tgtEl>
                                          <p:spTgt spid="492651"/>
                                        </p:tgtEl>
                                        <p:attrNameLst>
                                          <p:attrName>style.visibility</p:attrName>
                                        </p:attrNameLst>
                                      </p:cBhvr>
                                      <p:to>
                                        <p:strVal val="visible"/>
                                      </p:to>
                                    </p:set>
                                    <p:anim calcmode="lin" valueType="num">
                                      <p:cBhvr>
                                        <p:cTn id="33" dur="300" fill="hold"/>
                                        <p:tgtEl>
                                          <p:spTgt spid="492651"/>
                                        </p:tgtEl>
                                        <p:attrNameLst>
                                          <p:attrName>ppt_x</p:attrName>
                                        </p:attrNameLst>
                                      </p:cBhvr>
                                      <p:tavLst>
                                        <p:tav tm="0">
                                          <p:val>
                                            <p:strVal val="0-#ppt_w/2"/>
                                          </p:val>
                                        </p:tav>
                                        <p:tav tm="100000">
                                          <p:val>
                                            <p:strVal val="#ppt_x"/>
                                          </p:val>
                                        </p:tav>
                                      </p:tavLst>
                                    </p:anim>
                                    <p:anim calcmode="lin" valueType="num">
                                      <p:cBhvr>
                                        <p:cTn id="34" dur="300" fill="hold"/>
                                        <p:tgtEl>
                                          <p:spTgt spid="49265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type.wav"/>
                                        </p:tgtEl>
                                      </p:cMediaNode>
                                    </p:audio>
                                  </p:subTnLst>
                                </p:cTn>
                              </p:par>
                            </p:childTnLst>
                          </p:cTn>
                        </p:par>
                        <p:par>
                          <p:cTn id="35" fill="hold">
                            <p:stCondLst>
                              <p:cond delay="30100"/>
                            </p:stCondLst>
                            <p:childTnLst>
                              <p:par>
                                <p:cTn id="36" presetID="2" presetClass="entr" presetSubtype="8" fill="hold" grpId="0" nodeType="afterEffect">
                                  <p:stCondLst>
                                    <p:cond delay="4000"/>
                                  </p:stCondLst>
                                  <p:iterate type="wd">
                                    <p:tmPct val="100000"/>
                                  </p:iterate>
                                  <p:childTnLst>
                                    <p:set>
                                      <p:cBhvr>
                                        <p:cTn id="37" dur="1" fill="hold">
                                          <p:stCondLst>
                                            <p:cond delay="0"/>
                                          </p:stCondLst>
                                        </p:cTn>
                                        <p:tgtEl>
                                          <p:spTgt spid="492653"/>
                                        </p:tgtEl>
                                        <p:attrNameLst>
                                          <p:attrName>style.visibility</p:attrName>
                                        </p:attrNameLst>
                                      </p:cBhvr>
                                      <p:to>
                                        <p:strVal val="visible"/>
                                      </p:to>
                                    </p:set>
                                    <p:anim calcmode="lin" valueType="num">
                                      <p:cBhvr>
                                        <p:cTn id="38" dur="300" fill="hold"/>
                                        <p:tgtEl>
                                          <p:spTgt spid="492653"/>
                                        </p:tgtEl>
                                        <p:attrNameLst>
                                          <p:attrName>ppt_x</p:attrName>
                                        </p:attrNameLst>
                                      </p:cBhvr>
                                      <p:tavLst>
                                        <p:tav tm="0">
                                          <p:val>
                                            <p:strVal val="0-#ppt_w/2"/>
                                          </p:val>
                                        </p:tav>
                                        <p:tav tm="100000">
                                          <p:val>
                                            <p:strVal val="#ppt_x"/>
                                          </p:val>
                                        </p:tav>
                                      </p:tavLst>
                                    </p:anim>
                                    <p:anim calcmode="lin" valueType="num">
                                      <p:cBhvr>
                                        <p:cTn id="39" dur="300" fill="hold"/>
                                        <p:tgtEl>
                                          <p:spTgt spid="49265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2" name="type.wav"/>
                                        </p:tgtEl>
                                      </p:cMediaNode>
                                    </p:audio>
                                  </p:subTnLst>
                                </p:cTn>
                              </p:par>
                            </p:childTnLst>
                          </p:cTn>
                        </p:par>
                        <p:par>
                          <p:cTn id="40" fill="hold">
                            <p:stCondLst>
                              <p:cond delay="41000"/>
                            </p:stCondLst>
                            <p:childTnLst>
                              <p:par>
                                <p:cTn id="41" presetID="2" presetClass="entr" presetSubtype="8" fill="hold" nodeType="afterEffect">
                                  <p:stCondLst>
                                    <p:cond delay="4000"/>
                                  </p:stCondLst>
                                  <p:childTnLst>
                                    <p:set>
                                      <p:cBhvr>
                                        <p:cTn id="42" dur="1" fill="hold">
                                          <p:stCondLst>
                                            <p:cond delay="0"/>
                                          </p:stCondLst>
                                        </p:cTn>
                                        <p:tgtEl>
                                          <p:spTgt spid="492656"/>
                                        </p:tgtEl>
                                        <p:attrNameLst>
                                          <p:attrName>style.visibility</p:attrName>
                                        </p:attrNameLst>
                                      </p:cBhvr>
                                      <p:to>
                                        <p:strVal val="visible"/>
                                      </p:to>
                                    </p:set>
                                    <p:anim calcmode="lin" valueType="num">
                                      <p:cBhvr>
                                        <p:cTn id="43" dur="500" fill="hold"/>
                                        <p:tgtEl>
                                          <p:spTgt spid="492656"/>
                                        </p:tgtEl>
                                        <p:attrNameLst>
                                          <p:attrName>ppt_x</p:attrName>
                                        </p:attrNameLst>
                                      </p:cBhvr>
                                      <p:tavLst>
                                        <p:tav tm="0">
                                          <p:val>
                                            <p:strVal val="0-#ppt_w/2"/>
                                          </p:val>
                                        </p:tav>
                                        <p:tav tm="100000">
                                          <p:val>
                                            <p:strVal val="#ppt_x"/>
                                          </p:val>
                                        </p:tav>
                                      </p:tavLst>
                                    </p:anim>
                                    <p:anim calcmode="lin" valueType="num">
                                      <p:cBhvr>
                                        <p:cTn id="44" dur="500" fill="hold"/>
                                        <p:tgtEl>
                                          <p:spTgt spid="4926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par>
                          <p:cTn id="45" fill="hold">
                            <p:stCondLst>
                              <p:cond delay="45500"/>
                            </p:stCondLst>
                            <p:childTnLst>
                              <p:par>
                                <p:cTn id="46" presetID="2" presetClass="entr" presetSubtype="8" fill="hold" grpId="0" nodeType="afterEffect">
                                  <p:stCondLst>
                                    <p:cond delay="4000"/>
                                  </p:stCondLst>
                                  <p:iterate type="wd">
                                    <p:tmPct val="100000"/>
                                  </p:iterate>
                                  <p:childTnLst>
                                    <p:set>
                                      <p:cBhvr>
                                        <p:cTn id="47" dur="1" fill="hold">
                                          <p:stCondLst>
                                            <p:cond delay="0"/>
                                          </p:stCondLst>
                                        </p:cTn>
                                        <p:tgtEl>
                                          <p:spTgt spid="492657"/>
                                        </p:tgtEl>
                                        <p:attrNameLst>
                                          <p:attrName>style.visibility</p:attrName>
                                        </p:attrNameLst>
                                      </p:cBhvr>
                                      <p:to>
                                        <p:strVal val="visible"/>
                                      </p:to>
                                    </p:set>
                                    <p:anim calcmode="lin" valueType="num">
                                      <p:cBhvr>
                                        <p:cTn id="48" dur="300" fill="hold"/>
                                        <p:tgtEl>
                                          <p:spTgt spid="492657"/>
                                        </p:tgtEl>
                                        <p:attrNameLst>
                                          <p:attrName>ppt_x</p:attrName>
                                        </p:attrNameLst>
                                      </p:cBhvr>
                                      <p:tavLst>
                                        <p:tav tm="0">
                                          <p:val>
                                            <p:strVal val="0-#ppt_w/2"/>
                                          </p:val>
                                        </p:tav>
                                        <p:tav tm="100000">
                                          <p:val>
                                            <p:strVal val="#ppt_x"/>
                                          </p:val>
                                        </p:tav>
                                      </p:tavLst>
                                    </p:anim>
                                    <p:anim calcmode="lin" valueType="num">
                                      <p:cBhvr>
                                        <p:cTn id="49" dur="300" fill="hold"/>
                                        <p:tgtEl>
                                          <p:spTgt spid="4926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2" name="type.wav"/>
                                        </p:tgtEl>
                                      </p:cMediaNode>
                                    </p:audio>
                                  </p:subTnLst>
                                </p:cTn>
                              </p:par>
                            </p:childTnLst>
                          </p:cTn>
                        </p:par>
                        <p:par>
                          <p:cTn id="50" fill="hold">
                            <p:stCondLst>
                              <p:cond delay="55200"/>
                            </p:stCondLst>
                            <p:childTnLst>
                              <p:par>
                                <p:cTn id="51" presetID="2" presetClass="entr" presetSubtype="8" fill="hold" grpId="0" nodeType="afterEffect">
                                  <p:stCondLst>
                                    <p:cond delay="4000"/>
                                  </p:stCondLst>
                                  <p:iterate type="wd">
                                    <p:tmPct val="100000"/>
                                  </p:iterate>
                                  <p:childTnLst>
                                    <p:set>
                                      <p:cBhvr>
                                        <p:cTn id="52" dur="1" fill="hold">
                                          <p:stCondLst>
                                            <p:cond delay="0"/>
                                          </p:stCondLst>
                                        </p:cTn>
                                        <p:tgtEl>
                                          <p:spTgt spid="492658"/>
                                        </p:tgtEl>
                                        <p:attrNameLst>
                                          <p:attrName>style.visibility</p:attrName>
                                        </p:attrNameLst>
                                      </p:cBhvr>
                                      <p:to>
                                        <p:strVal val="visible"/>
                                      </p:to>
                                    </p:set>
                                    <p:anim calcmode="lin" valueType="num">
                                      <p:cBhvr>
                                        <p:cTn id="53" dur="300" fill="hold"/>
                                        <p:tgtEl>
                                          <p:spTgt spid="492658"/>
                                        </p:tgtEl>
                                        <p:attrNameLst>
                                          <p:attrName>ppt_x</p:attrName>
                                        </p:attrNameLst>
                                      </p:cBhvr>
                                      <p:tavLst>
                                        <p:tav tm="0">
                                          <p:val>
                                            <p:strVal val="0-#ppt_w/2"/>
                                          </p:val>
                                        </p:tav>
                                        <p:tav tm="100000">
                                          <p:val>
                                            <p:strVal val="#ppt_x"/>
                                          </p:val>
                                        </p:tav>
                                      </p:tavLst>
                                    </p:anim>
                                    <p:anim calcmode="lin" valueType="num">
                                      <p:cBhvr>
                                        <p:cTn id="54" dur="300" fill="hold"/>
                                        <p:tgtEl>
                                          <p:spTgt spid="4926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650" grpId="0"/>
      <p:bldP spid="492651" grpId="0"/>
      <p:bldP spid="492652" grpId="0"/>
      <p:bldP spid="492653" grpId="0"/>
      <p:bldP spid="492654" grpId="0"/>
      <p:bldP spid="492655" grpId="0"/>
      <p:bldP spid="492657" grpId="0"/>
      <p:bldP spid="492658" grpId="0" bldLvl="0" animBg="1"/>
      <p:bldP spid="49266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type="title"/>
          </p:nvPr>
        </p:nvSpPr>
        <p:spPr>
          <a:xfrm>
            <a:off x="1607608" y="1446530"/>
            <a:ext cx="9370635" cy="803628"/>
          </a:xfrm>
        </p:spPr>
        <p:txBody>
          <a:bodyPr vert="horz" wrap="square" lIns="96435" tIns="48217" rIns="96435" bIns="48217" anchor="b"/>
          <a:p>
            <a:pPr algn="ctr" eaLnBrk="1" hangingPunct="1">
              <a:lnSpc>
                <a:spcPct val="125000"/>
              </a:lnSpc>
            </a:pPr>
            <a:r>
              <a:rPr lang="zh-CN" altLang="en-US" sz="2955" dirty="0">
                <a:solidFill>
                  <a:srgbClr val="0D0D11"/>
                </a:solidFill>
                <a:ea typeface="黑体" panose="02010609060101010101" pitchFamily="49" charset="-122"/>
              </a:rPr>
              <a:t>转 账 凭 证</a:t>
            </a:r>
            <a:endParaRPr lang="zh-CN" altLang="en-US" dirty="0">
              <a:solidFill>
                <a:srgbClr val="0D0D11"/>
              </a:solidFill>
            </a:endParaRPr>
          </a:p>
        </p:txBody>
      </p:sp>
      <p:sp>
        <p:nvSpPr>
          <p:cNvPr id="73731" name="Rectangle 3"/>
          <p:cNvSpPr>
            <a:spLocks noGrp="1"/>
          </p:cNvSpPr>
          <p:nvPr>
            <p:ph idx="1"/>
          </p:nvPr>
        </p:nvSpPr>
        <p:spPr>
          <a:xfrm>
            <a:off x="1607608" y="2089432"/>
            <a:ext cx="9241719" cy="321451"/>
          </a:xfrm>
        </p:spPr>
        <p:txBody>
          <a:bodyPr vert="horz" wrap="square" lIns="96435" tIns="48217" rIns="96435" bIns="48217" anchor="t">
            <a:normAutofit fontScale="40000"/>
          </a:bodyPr>
          <a:p>
            <a:pPr eaLnBrk="1" hangingPunct="1">
              <a:lnSpc>
                <a:spcPct val="90000"/>
              </a:lnSpc>
              <a:buNone/>
            </a:pPr>
            <a:r>
              <a:rPr lang="en-US" altLang="zh-CN" sz="1900" dirty="0">
                <a:solidFill>
                  <a:srgbClr val="0D0D11"/>
                </a:solidFill>
              </a:rPr>
              <a:t> </a:t>
            </a:r>
            <a:r>
              <a:rPr lang="en-US" altLang="zh-CN" sz="2320" b="1" dirty="0">
                <a:solidFill>
                  <a:srgbClr val="0D0D11"/>
                </a:solidFill>
              </a:rPr>
              <a:t>                                       </a:t>
            </a:r>
            <a:r>
              <a:rPr lang="zh-CN" altLang="en-US" sz="2110" b="1" dirty="0">
                <a:solidFill>
                  <a:srgbClr val="0D0D11"/>
                </a:solidFill>
              </a:rPr>
              <a:t>年     月     日                           转字第         号</a:t>
            </a:r>
            <a:r>
              <a:rPr lang="zh-CN" altLang="en-US" sz="2955" u="sng" dirty="0">
                <a:solidFill>
                  <a:srgbClr val="0D0D11"/>
                </a:solidFill>
              </a:rPr>
              <a:t>                </a:t>
            </a:r>
            <a:r>
              <a:rPr lang="zh-CN" altLang="en-US" sz="2955" dirty="0">
                <a:solidFill>
                  <a:srgbClr val="0D0D11"/>
                </a:solidFill>
              </a:rPr>
              <a:t>          </a:t>
            </a:r>
            <a:endParaRPr lang="zh-CN" altLang="en-US" sz="2955" dirty="0">
              <a:solidFill>
                <a:srgbClr val="0D0D11"/>
              </a:solidFill>
            </a:endParaRPr>
          </a:p>
        </p:txBody>
      </p:sp>
      <p:graphicFrame>
        <p:nvGraphicFramePr>
          <p:cNvPr id="495031" name="Group 439"/>
          <p:cNvGraphicFramePr>
            <a:graphicFrameLocks noGrp="1"/>
          </p:cNvGraphicFramePr>
          <p:nvPr>
            <p:custDataLst>
              <p:tags r:id="rId1"/>
            </p:custDataLst>
          </p:nvPr>
        </p:nvGraphicFramePr>
        <p:xfrm>
          <a:off x="1607608" y="2613465"/>
          <a:ext cx="9509125" cy="4461510"/>
        </p:xfrm>
        <a:graphic>
          <a:graphicData uri="http://schemas.openxmlformats.org/drawingml/2006/table">
            <a:tbl>
              <a:tblPr/>
              <a:tblGrid>
                <a:gridCol w="219710"/>
                <a:gridCol w="1655445"/>
                <a:gridCol w="1285875"/>
                <a:gridCol w="1445895"/>
                <a:gridCol w="321945"/>
                <a:gridCol w="240665"/>
                <a:gridCol w="241300"/>
                <a:gridCol w="241300"/>
                <a:gridCol w="240665"/>
                <a:gridCol w="241300"/>
                <a:gridCol w="241300"/>
                <a:gridCol w="240665"/>
                <a:gridCol w="241300"/>
                <a:gridCol w="241300"/>
                <a:gridCol w="240665"/>
                <a:gridCol w="241300"/>
                <a:gridCol w="240665"/>
                <a:gridCol w="241300"/>
                <a:gridCol w="241300"/>
                <a:gridCol w="240665"/>
                <a:gridCol w="321945"/>
                <a:gridCol w="642620"/>
              </a:tblGrid>
              <a:tr h="429260">
                <a:tc rowSpan="8">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horzOverflow="overflow">
                    <a:lnL cap="flat">
                      <a:noFill/>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摘      要</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 计 科 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gridSpan="9">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借方金额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c gridSpan="8">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贷方金额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记账符号</a:t>
                      </a:r>
                      <a:endPar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r>
              <a:tr h="759460">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总账科目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明细科目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vMerge="1">
                  <a:tcPr/>
                </a:tc>
              </a:tr>
              <a:tr h="53149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资本公积转增资本</a:t>
                      </a:r>
                      <a:endParaRPr lang="zh-CN" altLang="en-US" sz="1900" b="1" dirty="0">
                        <a:solidFill>
                          <a:srgbClr val="000099"/>
                        </a:solidFill>
                        <a:latin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资本公积</a:t>
                      </a:r>
                      <a:endParaRPr kumimoji="1" lang="zh-CN" altLang="zh-CN" sz="1900" b="0" i="0" u="none" strike="noStrike" cap="none" normalizeH="0" baseline="0" dirty="0" smtClean="0">
                        <a:ln>
                          <a:noFill/>
                        </a:ln>
                        <a:solidFill>
                          <a:schemeClr val="bg1"/>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8</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63817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实收资本</a:t>
                      </a:r>
                      <a:endParaRPr lang="zh-CN" altLang="en-US" sz="1900" b="1" dirty="0">
                        <a:solidFill>
                          <a:srgbClr val="000099"/>
                        </a:solidFill>
                        <a:latin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chemeClr val="bg1"/>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8</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3530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45021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8</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8</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11175">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合    计   金   额</a:t>
                      </a:r>
                      <a:endPar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r>
              <a:tr h="606425">
                <a:tc vMerge="1">
                  <a:tcPr/>
                </a:tc>
                <a:tc gridSpan="21">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会计主管             记账                稽核              出纳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制单</a:t>
                      </a:r>
                      <a:endParaRPr kumimoji="1" lang="zh-CN" altLang="en-US" sz="2110" b="1" i="0" u="none" strike="noStrike" cap="none" normalizeH="0" baseline="0" smtClean="0">
                        <a:ln>
                          <a:noFill/>
                        </a:ln>
                        <a:solidFill>
                          <a:srgbClr val="333333"/>
                        </a:solidFill>
                        <a:effectLst/>
                        <a:latin typeface="Tahoma" panose="020B0604030504040204" pitchFamily="34" charset="0"/>
                        <a:ea typeface="华文新魏" panose="02010800040101010101" pitchFamily="2" charset="-122"/>
                      </a:endParaRPr>
                    </a:p>
                  </a:txBody>
                  <a:tcPr marL="96432" marR="96432" marT="48242" marB="48242" horzOverflow="overflow">
                    <a:lnL>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73898" name="Line 140"/>
          <p:cNvSpPr/>
          <p:nvPr/>
        </p:nvSpPr>
        <p:spPr>
          <a:xfrm>
            <a:off x="9643886" y="2491246"/>
            <a:ext cx="883991" cy="0"/>
          </a:xfrm>
          <a:prstGeom prst="line">
            <a:avLst/>
          </a:prstGeom>
          <a:ln w="12700" cap="sq" cmpd="sng">
            <a:solidFill>
              <a:schemeClr val="tx1"/>
            </a:solidFill>
            <a:prstDash val="solid"/>
            <a:headEnd type="none" w="sm" len="sm"/>
            <a:tailEnd type="none" w="sm" len="sm"/>
          </a:ln>
        </p:spPr>
      </p:sp>
      <p:sp>
        <p:nvSpPr>
          <p:cNvPr id="494734" name="Rectangle 142"/>
          <p:cNvSpPr/>
          <p:nvPr/>
        </p:nvSpPr>
        <p:spPr>
          <a:xfrm>
            <a:off x="3455952" y="3937776"/>
            <a:ext cx="1607256" cy="482177"/>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chemeClr val="tx2"/>
                </a:solidFill>
                <a:latin typeface="Arial" panose="020B0604020202020204" pitchFamily="34" charset="0"/>
              </a:rPr>
              <a:t> </a:t>
            </a:r>
            <a:r>
              <a:rPr lang="zh-CN" altLang="en-US" sz="100" b="1" dirty="0">
                <a:solidFill>
                  <a:schemeClr val="tx2"/>
                </a:solidFill>
                <a:latin typeface="Arial" panose="020B0604020202020204" pitchFamily="34" charset="0"/>
                <a:ea typeface="楷体_GB2312" pitchFamily="49" charset="-122"/>
              </a:rPr>
              <a:t>资本公积</a:t>
            </a:r>
            <a:endParaRPr lang="zh-CN" altLang="en-US" sz="100" dirty="0">
              <a:solidFill>
                <a:schemeClr val="tx2"/>
              </a:solidFill>
              <a:latin typeface="Arial" panose="020B0604020202020204" pitchFamily="34" charset="0"/>
              <a:ea typeface="楷体_GB2312" pitchFamily="49" charset="-122"/>
            </a:endParaRPr>
          </a:p>
        </p:txBody>
      </p:sp>
      <p:sp>
        <p:nvSpPr>
          <p:cNvPr id="494735" name="Rectangle 143"/>
          <p:cNvSpPr/>
          <p:nvPr/>
        </p:nvSpPr>
        <p:spPr>
          <a:xfrm>
            <a:off x="1607608" y="3768680"/>
            <a:ext cx="1999024" cy="1607256"/>
          </a:xfrm>
          <a:prstGeom prst="rect">
            <a:avLst/>
          </a:prstGeom>
          <a:noFill/>
          <a:ln w="9525">
            <a:noFill/>
          </a:ln>
        </p:spPr>
        <p:txBody>
          <a:bodyPr/>
          <a:p>
            <a:pPr marL="342900" indent="-342900">
              <a:lnSpc>
                <a:spcPct val="120000"/>
              </a:lnSpc>
              <a:spcBef>
                <a:spcPct val="20000"/>
              </a:spcBef>
              <a:buClr>
                <a:schemeClr val="accent1"/>
              </a:buClr>
              <a:buSzPct val="80000"/>
              <a:buFont typeface="Wingdings" panose="05000000000000000000" pitchFamily="2" charset="2"/>
            </a:pPr>
            <a:r>
              <a:rPr lang="en-US" altLang="zh-CN" sz="100" dirty="0">
                <a:solidFill>
                  <a:srgbClr val="0D0D11"/>
                </a:solidFill>
                <a:latin typeface="Arial" panose="020B0604020202020204" pitchFamily="34" charset="0"/>
              </a:rPr>
              <a:t> </a:t>
            </a:r>
            <a:r>
              <a:rPr lang="zh-CN" altLang="en-US" sz="100" b="1" dirty="0">
                <a:solidFill>
                  <a:schemeClr val="tx2"/>
                </a:solidFill>
                <a:latin typeface="楷体_GB2312" pitchFamily="49" charset="-122"/>
                <a:ea typeface="楷体_GB2312" pitchFamily="49" charset="-122"/>
              </a:rPr>
              <a:t>资本公积转增资本</a:t>
            </a:r>
            <a:endParaRPr lang="zh-CN" altLang="en-US" sz="100" b="1" dirty="0">
              <a:solidFill>
                <a:schemeClr val="tx2"/>
              </a:solidFill>
              <a:latin typeface="楷体_GB2312" pitchFamily="49" charset="-122"/>
              <a:ea typeface="楷体_GB2312" pitchFamily="49" charset="-122"/>
            </a:endParaRPr>
          </a:p>
        </p:txBody>
      </p:sp>
      <p:sp>
        <p:nvSpPr>
          <p:cNvPr id="494737" name="Rectangle 145"/>
          <p:cNvSpPr/>
          <p:nvPr/>
        </p:nvSpPr>
        <p:spPr>
          <a:xfrm>
            <a:off x="3606632" y="2209976"/>
            <a:ext cx="313414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华文楷体" panose="02010600040101010101" pitchFamily="2" charset="-122"/>
                <a:ea typeface="华文楷体" panose="02010600040101010101" pitchFamily="2" charset="-122"/>
              </a:rPr>
              <a:t>20xx</a:t>
            </a:r>
            <a:r>
              <a:rPr lang="en-US" altLang="zh-CN" sz="2530" b="1" dirty="0">
                <a:solidFill>
                  <a:schemeClr val="tx2"/>
                </a:solidFill>
                <a:latin typeface="Arial" panose="020B0604020202020204" pitchFamily="34" charset="0"/>
                <a:ea typeface="华文行楷" panose="02010800040101010101" pitchFamily="2" charset="-122"/>
              </a:rPr>
              <a:t>     </a:t>
            </a:r>
            <a:r>
              <a:rPr lang="en-US" altLang="zh-CN" sz="2530" b="1" dirty="0">
                <a:solidFill>
                  <a:schemeClr val="tx2"/>
                </a:solidFill>
                <a:latin typeface="华文楷体" panose="02010600040101010101" pitchFamily="2" charset="-122"/>
                <a:ea typeface="华文楷体" panose="02010600040101010101" pitchFamily="2" charset="-122"/>
              </a:rPr>
              <a:t>6    20</a:t>
            </a:r>
            <a:endParaRPr lang="en-US" altLang="zh-CN" sz="2530" b="1" dirty="0">
              <a:solidFill>
                <a:schemeClr val="tx2"/>
              </a:solidFill>
              <a:latin typeface="华文楷体" panose="02010600040101010101" pitchFamily="2" charset="-122"/>
              <a:ea typeface="华文楷体" panose="02010600040101010101" pitchFamily="2" charset="-122"/>
            </a:endParaRPr>
          </a:p>
        </p:txBody>
      </p:sp>
      <p:sp>
        <p:nvSpPr>
          <p:cNvPr id="494738" name="Rectangle 146"/>
          <p:cNvSpPr/>
          <p:nvPr/>
        </p:nvSpPr>
        <p:spPr>
          <a:xfrm>
            <a:off x="9483161" y="2089432"/>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045</a:t>
            </a:r>
            <a:endParaRPr lang="en-US" altLang="zh-CN" sz="2530" b="1" dirty="0">
              <a:solidFill>
                <a:schemeClr val="tx2"/>
              </a:solidFill>
              <a:latin typeface="Arial" panose="020B0604020202020204" pitchFamily="34" charset="0"/>
            </a:endParaRPr>
          </a:p>
        </p:txBody>
      </p:sp>
      <p:sp>
        <p:nvSpPr>
          <p:cNvPr id="494739" name="Line 147"/>
          <p:cNvSpPr/>
          <p:nvPr/>
        </p:nvSpPr>
        <p:spPr>
          <a:xfrm flipH="1">
            <a:off x="6708775" y="5416550"/>
            <a:ext cx="3698875" cy="579120"/>
          </a:xfrm>
          <a:prstGeom prst="line">
            <a:avLst/>
          </a:prstGeom>
          <a:ln w="57150" cap="sq" cmpd="sng">
            <a:solidFill>
              <a:srgbClr val="0D0D11"/>
            </a:solidFill>
            <a:prstDash val="solid"/>
            <a:headEnd type="none" w="sm" len="sm"/>
            <a:tailEnd type="none" w="sm" len="sm"/>
          </a:ln>
        </p:spPr>
      </p:sp>
      <p:sp>
        <p:nvSpPr>
          <p:cNvPr id="494741" name="Rectangle 149"/>
          <p:cNvSpPr/>
          <p:nvPr/>
        </p:nvSpPr>
        <p:spPr>
          <a:xfrm>
            <a:off x="8518807" y="4500316"/>
            <a:ext cx="225015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a:t>
            </a:r>
            <a:r>
              <a:rPr lang="en-US" altLang="zh-CN" sz="100" b="1" dirty="0">
                <a:solidFill>
                  <a:schemeClr val="tx2"/>
                </a:solidFill>
                <a:latin typeface="Arial" panose="020B0604020202020204" pitchFamily="34" charset="0"/>
              </a:rPr>
              <a:t>8 0 0 0 0 0 0 0</a:t>
            </a:r>
            <a:endParaRPr lang="en-US" altLang="zh-CN" sz="100" b="1" dirty="0">
              <a:solidFill>
                <a:schemeClr val="tx2"/>
              </a:solidFill>
              <a:latin typeface="Arial" panose="020B0604020202020204" pitchFamily="34" charset="0"/>
            </a:endParaRPr>
          </a:p>
        </p:txBody>
      </p:sp>
      <p:sp>
        <p:nvSpPr>
          <p:cNvPr id="494742" name="Rectangle 150"/>
          <p:cNvSpPr/>
          <p:nvPr/>
        </p:nvSpPr>
        <p:spPr>
          <a:xfrm>
            <a:off x="3455952" y="4580678"/>
            <a:ext cx="1607256" cy="482177"/>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chemeClr val="tx2"/>
                </a:solidFill>
                <a:latin typeface="Arial" panose="020B0604020202020204" pitchFamily="34" charset="0"/>
              </a:rPr>
              <a:t> </a:t>
            </a:r>
            <a:r>
              <a:rPr lang="zh-CN" altLang="en-US" sz="100" b="1" dirty="0">
                <a:solidFill>
                  <a:schemeClr val="tx2"/>
                </a:solidFill>
                <a:latin typeface="Arial" panose="020B0604020202020204" pitchFamily="34" charset="0"/>
                <a:ea typeface="楷体_GB2312" pitchFamily="49" charset="-122"/>
              </a:rPr>
              <a:t>实收资本</a:t>
            </a:r>
            <a:endParaRPr lang="zh-CN" altLang="en-US" sz="100" dirty="0">
              <a:solidFill>
                <a:schemeClr val="tx2"/>
              </a:solidFill>
              <a:latin typeface="Arial" panose="020B0604020202020204" pitchFamily="34" charset="0"/>
              <a:ea typeface="楷体_GB2312" pitchFamily="49" charset="-122"/>
            </a:endParaRPr>
          </a:p>
        </p:txBody>
      </p:sp>
      <p:sp>
        <p:nvSpPr>
          <p:cNvPr id="73910" name="Line 153"/>
          <p:cNvSpPr/>
          <p:nvPr/>
        </p:nvSpPr>
        <p:spPr>
          <a:xfrm>
            <a:off x="9643886" y="2651972"/>
            <a:ext cx="964353" cy="0"/>
          </a:xfrm>
          <a:prstGeom prst="line">
            <a:avLst/>
          </a:prstGeom>
          <a:ln w="12700" cap="sq" cmpd="sng">
            <a:solidFill>
              <a:schemeClr val="bg1"/>
            </a:solidFill>
            <a:prstDash val="solid"/>
            <a:headEnd type="none" w="sm" len="sm"/>
            <a:tailEnd type="none" w="sm" len="sm"/>
          </a:ln>
        </p:spPr>
      </p:sp>
      <p:sp>
        <p:nvSpPr>
          <p:cNvPr id="494746" name="Text Box 154"/>
          <p:cNvSpPr txBox="1"/>
          <p:nvPr/>
        </p:nvSpPr>
        <p:spPr>
          <a:xfrm>
            <a:off x="1305560" y="495300"/>
            <a:ext cx="10753725" cy="951230"/>
          </a:xfrm>
          <a:prstGeom prst="rect">
            <a:avLst/>
          </a:prstGeom>
          <a:noFill/>
          <a:ln w="28575">
            <a:noFill/>
          </a:ln>
        </p:spPr>
        <p:txBody>
          <a:bodyPr>
            <a:noAutofit/>
          </a:bodyPr>
          <a:p>
            <a:pPr fontAlgn="ctr"/>
            <a:r>
              <a:rPr lang="en-US" altLang="zh-CN" sz="2955" b="1" dirty="0">
                <a:solidFill>
                  <a:srgbClr val="0033CC"/>
                </a:solidFill>
                <a:latin typeface="Arial Narrow" panose="020B0606020202030204" pitchFamily="34" charset="0"/>
              </a:rPr>
              <a:t>      </a:t>
            </a:r>
            <a:r>
              <a:rPr lang="en-US" altLang="zh-CN" sz="3795" b="1" dirty="0">
                <a:solidFill>
                  <a:srgbClr val="000099"/>
                </a:solidFill>
                <a:latin typeface="宋体" panose="02010600030101010101" pitchFamily="2" charset="-122"/>
              </a:rPr>
              <a:t>【</a:t>
            </a:r>
            <a:r>
              <a:rPr lang="zh-CN" altLang="en-US" sz="3795" b="1" dirty="0">
                <a:solidFill>
                  <a:srgbClr val="000099"/>
                </a:solidFill>
                <a:latin typeface="宋体" panose="02010600030101010101" pitchFamily="2" charset="-122"/>
              </a:rPr>
              <a:t>例</a:t>
            </a:r>
            <a:r>
              <a:rPr lang="en-US" altLang="zh-CN" sz="3795" b="1" dirty="0">
                <a:solidFill>
                  <a:srgbClr val="000099"/>
                </a:solidFill>
                <a:latin typeface="Arial Narrow" panose="020B0606020202030204" pitchFamily="34" charset="0"/>
              </a:rPr>
              <a:t>6-</a:t>
            </a:r>
            <a:r>
              <a:rPr lang="zh-CN" altLang="en-US" sz="3795" b="1" dirty="0">
                <a:solidFill>
                  <a:srgbClr val="000099"/>
                </a:solidFill>
                <a:latin typeface="宋体" panose="02010600030101010101" pitchFamily="2" charset="-122"/>
              </a:rPr>
              <a:t>３</a:t>
            </a:r>
            <a:r>
              <a:rPr lang="en-US" altLang="zh-CN" sz="3795" b="1" dirty="0">
                <a:solidFill>
                  <a:srgbClr val="000099"/>
                </a:solidFill>
                <a:latin typeface="宋体" panose="02010600030101010101" pitchFamily="2" charset="-122"/>
              </a:rPr>
              <a:t>】</a:t>
            </a:r>
            <a:r>
              <a:rPr lang="en-US" altLang="zh-CN" sz="3795" b="1" dirty="0">
                <a:solidFill>
                  <a:srgbClr val="000099"/>
                </a:solidFill>
                <a:latin typeface="Arial Narrow" panose="020B0606020202030204" pitchFamily="34" charset="0"/>
              </a:rPr>
              <a:t>20xx</a:t>
            </a:r>
            <a:r>
              <a:rPr lang="zh-CN" altLang="en-US" sz="3795" b="1" dirty="0">
                <a:solidFill>
                  <a:srgbClr val="000099"/>
                </a:solidFill>
                <a:latin typeface="宋体" panose="02010600030101010101" pitchFamily="2" charset="-122"/>
              </a:rPr>
              <a:t>年</a:t>
            </a:r>
            <a:r>
              <a:rPr lang="en-US" altLang="zh-CN" sz="3795" b="1" dirty="0">
                <a:solidFill>
                  <a:srgbClr val="000099"/>
                </a:solidFill>
                <a:latin typeface="Arial Narrow" panose="020B0606020202030204" pitchFamily="34" charset="0"/>
              </a:rPr>
              <a:t>6</a:t>
            </a:r>
            <a:r>
              <a:rPr lang="zh-CN" altLang="en-US" sz="3795" b="1" dirty="0">
                <a:solidFill>
                  <a:srgbClr val="000099"/>
                </a:solidFill>
                <a:latin typeface="宋体" panose="02010600030101010101" pitchFamily="2" charset="-122"/>
              </a:rPr>
              <a:t>月</a:t>
            </a:r>
            <a:r>
              <a:rPr lang="en-US" altLang="zh-CN" sz="3795" b="1" dirty="0">
                <a:solidFill>
                  <a:srgbClr val="000099"/>
                </a:solidFill>
                <a:latin typeface="Arial Narrow" panose="020B0606020202030204" pitchFamily="34" charset="0"/>
              </a:rPr>
              <a:t>20</a:t>
            </a:r>
            <a:r>
              <a:rPr lang="zh-CN" altLang="en-US" sz="3795" b="1" dirty="0">
                <a:solidFill>
                  <a:srgbClr val="000099"/>
                </a:solidFill>
                <a:latin typeface="宋体" panose="02010600030101010101" pitchFamily="2" charset="-122"/>
              </a:rPr>
              <a:t>日，将资本公积</a:t>
            </a:r>
            <a:r>
              <a:rPr lang="en-US" altLang="zh-CN" sz="3795" b="1" dirty="0">
                <a:solidFill>
                  <a:srgbClr val="000099"/>
                </a:solidFill>
                <a:latin typeface="宋体" panose="02010600030101010101" pitchFamily="2" charset="-122"/>
              </a:rPr>
              <a:t>80000</a:t>
            </a:r>
            <a:r>
              <a:rPr lang="zh-CN" altLang="en-US" sz="3795" b="1" dirty="0">
                <a:solidFill>
                  <a:srgbClr val="000099"/>
                </a:solidFill>
                <a:latin typeface="宋体" panose="02010600030101010101" pitchFamily="2" charset="-122"/>
              </a:rPr>
              <a:t>元转增资本</a:t>
            </a:r>
            <a:endParaRPr lang="zh-CN" altLang="en-US" sz="3795" b="1" dirty="0">
              <a:solidFill>
                <a:srgbClr val="000099"/>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494746"/>
                                        </p:tgtEl>
                                        <p:attrNameLst>
                                          <p:attrName>style.visibility</p:attrName>
                                        </p:attrNameLst>
                                      </p:cBhvr>
                                      <p:to>
                                        <p:strVal val="visible"/>
                                      </p:to>
                                    </p:set>
                                    <p:anim calcmode="lin" valueType="num">
                                      <p:cBhvr>
                                        <p:cTn id="7" dur="75" fill="hold"/>
                                        <p:tgtEl>
                                          <p:spTgt spid="494746"/>
                                        </p:tgtEl>
                                        <p:attrNameLst>
                                          <p:attrName>ppt_x</p:attrName>
                                        </p:attrNameLst>
                                      </p:cBhvr>
                                      <p:tavLst>
                                        <p:tav tm="0">
                                          <p:val>
                                            <p:strVal val="0-#ppt_w/2"/>
                                          </p:val>
                                        </p:tav>
                                        <p:tav tm="100000">
                                          <p:val>
                                            <p:strVal val="#ppt_x"/>
                                          </p:val>
                                        </p:tav>
                                      </p:tavLst>
                                    </p:anim>
                                    <p:anim calcmode="lin" valueType="num">
                                      <p:cBhvr>
                                        <p:cTn id="8" dur="75" fill="hold"/>
                                        <p:tgtEl>
                                          <p:spTgt spid="49474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9" fill="hold">
                            <p:stCondLst>
                              <p:cond delay="2850"/>
                            </p:stCondLst>
                            <p:childTnLst>
                              <p:par>
                                <p:cTn id="10" presetID="2" presetClass="entr" presetSubtype="8" fill="hold" grpId="0" nodeType="afterEffect">
                                  <p:stCondLst>
                                    <p:cond delay="4000"/>
                                  </p:stCondLst>
                                  <p:iterate type="wd">
                                    <p:tmPct val="100000"/>
                                  </p:iterate>
                                  <p:childTnLst>
                                    <p:set>
                                      <p:cBhvr>
                                        <p:cTn id="11" dur="1" fill="hold">
                                          <p:stCondLst>
                                            <p:cond delay="0"/>
                                          </p:stCondLst>
                                        </p:cTn>
                                        <p:tgtEl>
                                          <p:spTgt spid="494737"/>
                                        </p:tgtEl>
                                        <p:attrNameLst>
                                          <p:attrName>style.visibility</p:attrName>
                                        </p:attrNameLst>
                                      </p:cBhvr>
                                      <p:to>
                                        <p:strVal val="visible"/>
                                      </p:to>
                                    </p:set>
                                    <p:anim calcmode="lin" valueType="num">
                                      <p:cBhvr>
                                        <p:cTn id="12" dur="300" fill="hold"/>
                                        <p:tgtEl>
                                          <p:spTgt spid="494737"/>
                                        </p:tgtEl>
                                        <p:attrNameLst>
                                          <p:attrName>ppt_x</p:attrName>
                                        </p:attrNameLst>
                                      </p:cBhvr>
                                      <p:tavLst>
                                        <p:tav tm="0">
                                          <p:val>
                                            <p:strVal val="0-#ppt_w/2"/>
                                          </p:val>
                                        </p:tav>
                                        <p:tav tm="100000">
                                          <p:val>
                                            <p:strVal val="#ppt_x"/>
                                          </p:val>
                                        </p:tav>
                                      </p:tavLst>
                                    </p:anim>
                                    <p:anim calcmode="lin" valueType="num">
                                      <p:cBhvr>
                                        <p:cTn id="13" dur="300" fill="hold"/>
                                        <p:tgtEl>
                                          <p:spTgt spid="4947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type="wd">
                                    <p:tmPct val="100000"/>
                                  </p:iterate>
                                  <p:childTnLst>
                                    <p:set>
                                      <p:cBhvr>
                                        <p:cTn id="17" dur="1" fill="hold">
                                          <p:stCondLst>
                                            <p:cond delay="0"/>
                                          </p:stCondLst>
                                        </p:cTn>
                                        <p:tgtEl>
                                          <p:spTgt spid="494738"/>
                                        </p:tgtEl>
                                        <p:attrNameLst>
                                          <p:attrName>style.visibility</p:attrName>
                                        </p:attrNameLst>
                                      </p:cBhvr>
                                      <p:to>
                                        <p:strVal val="visible"/>
                                      </p:to>
                                    </p:set>
                                    <p:anim calcmode="lin" valueType="num">
                                      <p:cBhvr>
                                        <p:cTn id="18" dur="300" fill="hold"/>
                                        <p:tgtEl>
                                          <p:spTgt spid="494738"/>
                                        </p:tgtEl>
                                        <p:attrNameLst>
                                          <p:attrName>ppt_x</p:attrName>
                                        </p:attrNameLst>
                                      </p:cBhvr>
                                      <p:tavLst>
                                        <p:tav tm="0">
                                          <p:val>
                                            <p:strVal val="0-#ppt_w/2"/>
                                          </p:val>
                                        </p:tav>
                                        <p:tav tm="100000">
                                          <p:val>
                                            <p:strVal val="#ppt_x"/>
                                          </p:val>
                                        </p:tav>
                                      </p:tavLst>
                                    </p:anim>
                                    <p:anim calcmode="lin" valueType="num">
                                      <p:cBhvr>
                                        <p:cTn id="19" dur="300" fill="hold"/>
                                        <p:tgtEl>
                                          <p:spTgt spid="49473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494735"/>
                                        </p:tgtEl>
                                        <p:attrNameLst>
                                          <p:attrName>style.visibility</p:attrName>
                                        </p:attrNameLst>
                                      </p:cBhvr>
                                      <p:to>
                                        <p:strVal val="visible"/>
                                      </p:to>
                                    </p:set>
                                    <p:anim calcmode="lin" valueType="num">
                                      <p:cBhvr>
                                        <p:cTn id="24" dur="300" fill="hold"/>
                                        <p:tgtEl>
                                          <p:spTgt spid="494735"/>
                                        </p:tgtEl>
                                        <p:attrNameLst>
                                          <p:attrName>ppt_x</p:attrName>
                                        </p:attrNameLst>
                                      </p:cBhvr>
                                      <p:tavLst>
                                        <p:tav tm="0">
                                          <p:val>
                                            <p:strVal val="0-#ppt_w/2"/>
                                          </p:val>
                                        </p:tav>
                                        <p:tav tm="100000">
                                          <p:val>
                                            <p:strVal val="#ppt_x"/>
                                          </p:val>
                                        </p:tav>
                                      </p:tavLst>
                                    </p:anim>
                                    <p:anim calcmode="lin" valueType="num">
                                      <p:cBhvr>
                                        <p:cTn id="25" dur="300" fill="hold"/>
                                        <p:tgtEl>
                                          <p:spTgt spid="49473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494734"/>
                                        </p:tgtEl>
                                        <p:attrNameLst>
                                          <p:attrName>style.visibility</p:attrName>
                                        </p:attrNameLst>
                                      </p:cBhvr>
                                      <p:to>
                                        <p:strVal val="visible"/>
                                      </p:to>
                                    </p:set>
                                    <p:anim calcmode="lin" valueType="num">
                                      <p:cBhvr>
                                        <p:cTn id="30" dur="300" fill="hold"/>
                                        <p:tgtEl>
                                          <p:spTgt spid="494734"/>
                                        </p:tgtEl>
                                        <p:attrNameLst>
                                          <p:attrName>ppt_x</p:attrName>
                                        </p:attrNameLst>
                                      </p:cBhvr>
                                      <p:tavLst>
                                        <p:tav tm="0">
                                          <p:val>
                                            <p:strVal val="0-#ppt_w/2"/>
                                          </p:val>
                                        </p:tav>
                                        <p:tav tm="100000">
                                          <p:val>
                                            <p:strVal val="#ppt_x"/>
                                          </p:val>
                                        </p:tav>
                                      </p:tavLst>
                                    </p:anim>
                                    <p:anim calcmode="lin" valueType="num">
                                      <p:cBhvr>
                                        <p:cTn id="31" dur="300" fill="hold"/>
                                        <p:tgtEl>
                                          <p:spTgt spid="49473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iterate type="wd">
                                    <p:tmPct val="100000"/>
                                  </p:iterate>
                                  <p:childTnLst>
                                    <p:set>
                                      <p:cBhvr>
                                        <p:cTn id="35" dur="1" fill="hold">
                                          <p:stCondLst>
                                            <p:cond delay="0"/>
                                          </p:stCondLst>
                                        </p:cTn>
                                        <p:tgtEl>
                                          <p:spTgt spid="494742"/>
                                        </p:tgtEl>
                                        <p:attrNameLst>
                                          <p:attrName>style.visibility</p:attrName>
                                        </p:attrNameLst>
                                      </p:cBhvr>
                                      <p:to>
                                        <p:strVal val="visible"/>
                                      </p:to>
                                    </p:set>
                                    <p:anim calcmode="lin" valueType="num">
                                      <p:cBhvr>
                                        <p:cTn id="36" dur="300" fill="hold"/>
                                        <p:tgtEl>
                                          <p:spTgt spid="494742"/>
                                        </p:tgtEl>
                                        <p:attrNameLst>
                                          <p:attrName>ppt_x</p:attrName>
                                        </p:attrNameLst>
                                      </p:cBhvr>
                                      <p:tavLst>
                                        <p:tav tm="0">
                                          <p:val>
                                            <p:strVal val="0-#ppt_w/2"/>
                                          </p:val>
                                        </p:tav>
                                        <p:tav tm="100000">
                                          <p:val>
                                            <p:strVal val="#ppt_x"/>
                                          </p:val>
                                        </p:tav>
                                      </p:tavLst>
                                    </p:anim>
                                    <p:anim calcmode="lin" valueType="num">
                                      <p:cBhvr>
                                        <p:cTn id="37" dur="300" fill="hold"/>
                                        <p:tgtEl>
                                          <p:spTgt spid="4947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type.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iterate type="wd">
                                    <p:tmPct val="100000"/>
                                  </p:iterate>
                                  <p:childTnLst>
                                    <p:set>
                                      <p:cBhvr>
                                        <p:cTn id="41" dur="1" fill="hold">
                                          <p:stCondLst>
                                            <p:cond delay="0"/>
                                          </p:stCondLst>
                                        </p:cTn>
                                        <p:tgtEl>
                                          <p:spTgt spid="494741"/>
                                        </p:tgtEl>
                                        <p:attrNameLst>
                                          <p:attrName>style.visibility</p:attrName>
                                        </p:attrNameLst>
                                      </p:cBhvr>
                                      <p:to>
                                        <p:strVal val="visible"/>
                                      </p:to>
                                    </p:set>
                                    <p:anim calcmode="lin" valueType="num">
                                      <p:cBhvr>
                                        <p:cTn id="42" dur="300" fill="hold"/>
                                        <p:tgtEl>
                                          <p:spTgt spid="494741"/>
                                        </p:tgtEl>
                                        <p:attrNameLst>
                                          <p:attrName>ppt_x</p:attrName>
                                        </p:attrNameLst>
                                      </p:cBhvr>
                                      <p:tavLst>
                                        <p:tav tm="0">
                                          <p:val>
                                            <p:strVal val="0-#ppt_w/2"/>
                                          </p:val>
                                        </p:tav>
                                        <p:tav tm="100000">
                                          <p:val>
                                            <p:strVal val="#ppt_x"/>
                                          </p:val>
                                        </p:tav>
                                      </p:tavLst>
                                    </p:anim>
                                    <p:anim calcmode="lin" valueType="num">
                                      <p:cBhvr>
                                        <p:cTn id="43" dur="300" fill="hold"/>
                                        <p:tgtEl>
                                          <p:spTgt spid="49474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type.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494739"/>
                                        </p:tgtEl>
                                        <p:attrNameLst>
                                          <p:attrName>style.visibility</p:attrName>
                                        </p:attrNameLst>
                                      </p:cBhvr>
                                      <p:to>
                                        <p:strVal val="visible"/>
                                      </p:to>
                                    </p:set>
                                    <p:anim calcmode="lin" valueType="num">
                                      <p:cBhvr>
                                        <p:cTn id="48" dur="500" fill="hold"/>
                                        <p:tgtEl>
                                          <p:spTgt spid="494739"/>
                                        </p:tgtEl>
                                        <p:attrNameLst>
                                          <p:attrName>ppt_x</p:attrName>
                                        </p:attrNameLst>
                                      </p:cBhvr>
                                      <p:tavLst>
                                        <p:tav tm="0">
                                          <p:val>
                                            <p:strVal val="0-#ppt_w/2"/>
                                          </p:val>
                                        </p:tav>
                                        <p:tav tm="100000">
                                          <p:val>
                                            <p:strVal val="#ppt_x"/>
                                          </p:val>
                                        </p:tav>
                                      </p:tavLst>
                                    </p:anim>
                                    <p:anim calcmode="lin" valueType="num">
                                      <p:cBhvr>
                                        <p:cTn id="49" dur="500" fill="hold"/>
                                        <p:tgtEl>
                                          <p:spTgt spid="4947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734" grpId="0"/>
      <p:bldP spid="494735" grpId="0"/>
      <p:bldP spid="494737" grpId="0"/>
      <p:bldP spid="494738" grpId="0"/>
      <p:bldP spid="494741" grpId="0"/>
      <p:bldP spid="494742" grpId="0"/>
      <p:bldP spid="49474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p:nvPr>
        </p:nvSpPr>
        <p:spPr>
          <a:xfrm>
            <a:off x="1607608" y="1446530"/>
            <a:ext cx="9370635" cy="803628"/>
          </a:xfrm>
        </p:spPr>
        <p:txBody>
          <a:bodyPr vert="horz" wrap="square" lIns="96435" tIns="48217" rIns="96435" bIns="48217" anchor="b"/>
          <a:p>
            <a:pPr algn="ctr" eaLnBrk="1" hangingPunct="1">
              <a:lnSpc>
                <a:spcPct val="125000"/>
              </a:lnSpc>
            </a:pPr>
            <a:r>
              <a:rPr lang="zh-CN" altLang="en-US" sz="2955" dirty="0">
                <a:solidFill>
                  <a:srgbClr val="0D0D11"/>
                </a:solidFill>
                <a:ea typeface="黑体" panose="02010609060101010101" pitchFamily="49" charset="-122"/>
              </a:rPr>
              <a:t>记 账 凭 证</a:t>
            </a:r>
            <a:endParaRPr lang="zh-CN" altLang="en-US" dirty="0">
              <a:solidFill>
                <a:srgbClr val="0D0D11"/>
              </a:solidFill>
            </a:endParaRPr>
          </a:p>
        </p:txBody>
      </p:sp>
      <p:sp>
        <p:nvSpPr>
          <p:cNvPr id="74755" name="Rectangle 3"/>
          <p:cNvSpPr>
            <a:spLocks noGrp="1"/>
          </p:cNvSpPr>
          <p:nvPr>
            <p:ph idx="1"/>
          </p:nvPr>
        </p:nvSpPr>
        <p:spPr>
          <a:xfrm>
            <a:off x="1607608" y="2089432"/>
            <a:ext cx="9241719" cy="321451"/>
          </a:xfrm>
        </p:spPr>
        <p:txBody>
          <a:bodyPr vert="horz" wrap="square" lIns="96435" tIns="48217" rIns="96435" bIns="48217" anchor="t">
            <a:normAutofit fontScale="40000"/>
          </a:bodyPr>
          <a:p>
            <a:pPr eaLnBrk="1" hangingPunct="1">
              <a:lnSpc>
                <a:spcPct val="90000"/>
              </a:lnSpc>
              <a:buNone/>
            </a:pPr>
            <a:r>
              <a:rPr lang="en-US" altLang="zh-CN" sz="1900" dirty="0">
                <a:solidFill>
                  <a:srgbClr val="0D0D11"/>
                </a:solidFill>
              </a:rPr>
              <a:t> </a:t>
            </a:r>
            <a:r>
              <a:rPr lang="en-US" altLang="zh-CN" sz="2320" b="1" dirty="0">
                <a:solidFill>
                  <a:srgbClr val="0D0D11"/>
                </a:solidFill>
              </a:rPr>
              <a:t>                                       </a:t>
            </a:r>
            <a:r>
              <a:rPr lang="zh-CN" altLang="en-US" sz="2110" b="1" dirty="0">
                <a:solidFill>
                  <a:srgbClr val="0D0D11"/>
                </a:solidFill>
              </a:rPr>
              <a:t>年     月     日                                  第         号</a:t>
            </a:r>
            <a:r>
              <a:rPr lang="zh-CN" altLang="en-US" sz="2955" u="sng" dirty="0">
                <a:solidFill>
                  <a:srgbClr val="0D0D11"/>
                </a:solidFill>
              </a:rPr>
              <a:t>                </a:t>
            </a:r>
            <a:r>
              <a:rPr lang="zh-CN" altLang="en-US" sz="2955" dirty="0">
                <a:solidFill>
                  <a:srgbClr val="0D0D11"/>
                </a:solidFill>
              </a:rPr>
              <a:t>          </a:t>
            </a:r>
            <a:endParaRPr lang="zh-CN" altLang="en-US" sz="2955" dirty="0">
              <a:solidFill>
                <a:srgbClr val="0D0D11"/>
              </a:solidFill>
            </a:endParaRPr>
          </a:p>
        </p:txBody>
      </p:sp>
      <p:graphicFrame>
        <p:nvGraphicFramePr>
          <p:cNvPr id="1332228" name="Group 4"/>
          <p:cNvGraphicFramePr>
            <a:graphicFrameLocks noGrp="1"/>
          </p:cNvGraphicFramePr>
          <p:nvPr>
            <p:custDataLst>
              <p:tags r:id="rId1"/>
            </p:custDataLst>
          </p:nvPr>
        </p:nvGraphicFramePr>
        <p:xfrm>
          <a:off x="1607608" y="2613465"/>
          <a:ext cx="9509125" cy="4461510"/>
        </p:xfrm>
        <a:graphic>
          <a:graphicData uri="http://schemas.openxmlformats.org/drawingml/2006/table">
            <a:tbl>
              <a:tblPr/>
              <a:tblGrid>
                <a:gridCol w="219710"/>
                <a:gridCol w="1655445"/>
                <a:gridCol w="1285875"/>
                <a:gridCol w="1445895"/>
                <a:gridCol w="321945"/>
                <a:gridCol w="240665"/>
                <a:gridCol w="241300"/>
                <a:gridCol w="241300"/>
                <a:gridCol w="240665"/>
                <a:gridCol w="241300"/>
                <a:gridCol w="241300"/>
                <a:gridCol w="240665"/>
                <a:gridCol w="241300"/>
                <a:gridCol w="241300"/>
                <a:gridCol w="240665"/>
                <a:gridCol w="241300"/>
                <a:gridCol w="240665"/>
                <a:gridCol w="241300"/>
                <a:gridCol w="241300"/>
                <a:gridCol w="240665"/>
                <a:gridCol w="321945"/>
                <a:gridCol w="642620"/>
              </a:tblGrid>
              <a:tr h="429260">
                <a:tc rowSpan="8">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horzOverflow="overflow">
                    <a:lnL cap="flat">
                      <a:noFill/>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摘      要</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 计 科 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gridSpan="9">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借方金额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hMerge="1">
                  <a:tcPr/>
                </a:tc>
                <a:tc gridSpan="8">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贷方金额</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c hMerge="1">
                  <a:tcPr/>
                </a:tc>
                <a:tc hMerge="1">
                  <a:tcPr/>
                </a:tc>
                <a:tc hMerge="1">
                  <a:tcPr/>
                </a:tc>
                <a:tc hMerge="1">
                  <a:tcPr/>
                </a:tc>
                <a:tc hMerge="1">
                  <a:tcPr/>
                </a:tc>
                <a:tc hMerge="1">
                  <a:tcPr/>
                </a:tc>
                <a:tc hMerge="1">
                  <a:tcPr/>
                </a:tc>
                <a:tc rowSpan="2">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记账符号</a:t>
                      </a:r>
                      <a:endParaRPr kumimoji="1" lang="zh-CN" altLang="en-US"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333333"/>
                      </a:solidFill>
                      <a:prstDash val="solid"/>
                      <a:round/>
                      <a:headEnd type="none" w="sm" len="sm"/>
                      <a:tailEnd type="none" w="sm" len="sm"/>
                    </a:lnB>
                    <a:lnTlToBr>
                      <a:noFill/>
                    </a:lnTlToBr>
                    <a:lnBlToTr>
                      <a:noFill/>
                    </a:lnBlToTr>
                    <a:noFill/>
                  </a:tcPr>
                </a:tc>
              </a:tr>
              <a:tr h="759460">
                <a:tc vMerge="1">
                  <a:tcPr/>
                </a:tc>
                <a:tc v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总账科目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明细科目</a:t>
                      </a:r>
                      <a:endPar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万</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百</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十</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元</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角</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a:t>
                      </a:r>
                      <a:endParaRPr kumimoji="1" lang="zh-CN" altLang="en-US" sz="1265" b="1"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med" len="med"/>
                      <a:tailEnd type="none" w="med" len="med"/>
                    </a:lnB>
                    <a:lnTlToBr>
                      <a:noFill/>
                    </a:lnTlToBr>
                    <a:lnBlToTr>
                      <a:noFill/>
                    </a:lnBlToTr>
                    <a:noFill/>
                  </a:tcPr>
                </a:tc>
                <a:tc vMerge="1">
                  <a:tcPr/>
                </a:tc>
              </a:tr>
              <a:tr h="53149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向银行借款</a:t>
                      </a: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银行借款</a:t>
                      </a:r>
                      <a:r>
                        <a:rPr kumimoji="1" lang="zh-CN" altLang="zh-CN" sz="1900" b="0" i="0" u="none" strike="noStrike" cap="none" normalizeH="0" baseline="0" smtClean="0">
                          <a:ln>
                            <a:noFill/>
                          </a:ln>
                          <a:solidFill>
                            <a:schemeClr val="bg1"/>
                          </a:solidFill>
                          <a:effectLst/>
                          <a:latin typeface="Tahoma" panose="020B0604030504040204" pitchFamily="34" charset="0"/>
                          <a:ea typeface="华文行楷" panose="02010800040101010101" pitchFamily="2" charset="-122"/>
                        </a:rPr>
                        <a:t>存款</a:t>
                      </a:r>
                      <a:endParaRPr kumimoji="1" lang="zh-CN" altLang="zh-CN" sz="1900" b="0" i="0" u="none" strike="noStrike" cap="none" normalizeH="0" baseline="0" smtClean="0">
                        <a:ln>
                          <a:noFill/>
                        </a:ln>
                        <a:solidFill>
                          <a:schemeClr val="bg1"/>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华文行楷" panose="0201080004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63817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向银行借款</a:t>
                      </a: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lang="zh-CN" altLang="en-US" sz="1900" b="1" dirty="0">
                          <a:solidFill>
                            <a:srgbClr val="000099"/>
                          </a:solidFill>
                          <a:latin typeface="宋体" panose="02010600030101010101" pitchFamily="2" charset="-122"/>
                          <a:sym typeface="+mn-ea"/>
                        </a:rPr>
                        <a:t>短期借款</a:t>
                      </a:r>
                      <a:r>
                        <a:rPr kumimoji="1" lang="zh-CN" altLang="zh-CN" sz="1900" b="0" i="0" u="none" strike="noStrike" cap="none" normalizeH="0" baseline="0" smtClean="0">
                          <a:ln>
                            <a:noFill/>
                          </a:ln>
                          <a:solidFill>
                            <a:schemeClr val="bg1"/>
                          </a:solidFill>
                          <a:effectLst/>
                          <a:latin typeface="Tahoma" panose="020B0604030504040204" pitchFamily="34" charset="0"/>
                          <a:ea typeface="宋体" panose="02010600030101010101" pitchFamily="2" charset="-122"/>
                        </a:rPr>
                        <a:t>借款</a:t>
                      </a:r>
                      <a:endParaRPr kumimoji="1" lang="zh-CN" altLang="zh-CN" sz="1900" b="0" i="0" u="none" strike="noStrike" cap="none" normalizeH="0" baseline="0" smtClean="0">
                        <a:ln>
                          <a:noFill/>
                        </a:ln>
                        <a:solidFill>
                          <a:schemeClr val="bg1"/>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3530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dirty="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450215">
                <a:tc vMerge="1">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12700" cap="flat" cmpd="sng" algn="ctr">
                      <a:solidFill>
                        <a:srgbClr val="333333"/>
                      </a:solidFill>
                      <a:prstDash val="solid"/>
                      <a:round/>
                      <a:headEnd type="none" w="sm" len="sm"/>
                      <a:tailEnd type="none" w="sm" len="sm"/>
                    </a:lnB>
                    <a:lnTlToBr>
                      <a:noFill/>
                    </a:lnTlToBr>
                    <a:lnBlToTr>
                      <a:noFill/>
                    </a:lnBlToTr>
                    <a:noFill/>
                  </a:tcPr>
                </a:tc>
              </a:tr>
              <a:tr h="511175">
                <a:tc vMerge="1">
                  <a:tcPr/>
                </a:tc>
                <a:tc gridSpan="3">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合    计   金   额</a:t>
                      </a:r>
                      <a:endParaRPr kumimoji="1" lang="zh-CN" altLang="en-US"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cPr/>
                </a:tc>
                <a:tc hMerge="1">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53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med" len="med"/>
                      <a:tailEnd type="none" w="med" len="med"/>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5</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28575" cap="flat" cmpd="sng" algn="ctr">
                      <a:solidFill>
                        <a:schemeClr val="tx1"/>
                      </a:solidFill>
                      <a:prstDash val="solid"/>
                      <a:round/>
                      <a:headEnd type="none" w="sm" len="sm"/>
                      <a:tailEnd type="none" w="sm" len="sm"/>
                    </a:lnL>
                    <a:lnR w="12700" cap="flat" cmpd="sng" algn="ctr">
                      <a:solidFill>
                        <a:srgbClr val="333333"/>
                      </a:solidFill>
                      <a:prstDash val="solid"/>
                      <a:round/>
                      <a:headEnd type="none" w="sm" len="sm"/>
                      <a:tailEnd type="none" w="sm" len="sm"/>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0</a:t>
                      </a:r>
                      <a:endParaRPr kumimoji="1" lang="en-US" altLang="zh-CN" sz="1900" b="0"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horzOverflow="overflow">
                    <a:lnL w="12700" cap="flat" cmpd="sng" algn="ctr">
                      <a:solidFill>
                        <a:srgbClr val="333333"/>
                      </a:solidFill>
                      <a:prstDash val="solid"/>
                      <a:round/>
                      <a:headEnd type="none" w="sm" len="sm"/>
                      <a:tailEnd type="none" w="sm" len="sm"/>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685" b="1" i="0" u="none" strike="noStrike" cap="none" normalizeH="0" baseline="0" smtClean="0">
                        <a:ln>
                          <a:noFill/>
                        </a:ln>
                        <a:solidFill>
                          <a:srgbClr val="333333"/>
                        </a:solidFill>
                        <a:effectLst/>
                        <a:latin typeface="Tahoma" panose="020B0604030504040204" pitchFamily="34" charset="0"/>
                        <a:ea typeface="宋体" panose="02010600030101010101" pitchFamily="2" charset="-122"/>
                      </a:endParaRPr>
                    </a:p>
                  </a:txBody>
                  <a:tcPr marL="96432" marR="96432" marT="48242" marB="48242" anchor="ctr" horzOverflow="overflow">
                    <a:lnL w="12700" cap="flat" cmpd="sng" algn="ctr">
                      <a:solidFill>
                        <a:srgbClr val="333333"/>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333333"/>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r>
              <a:tr h="606425">
                <a:tc vMerge="1">
                  <a:tcPr/>
                </a:tc>
                <a:tc gridSpan="21">
                  <a:txBody>
                    <a:bodyPr/>
                    <a:lstStyle/>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32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   </a:t>
                      </a:r>
                      <a:r>
                        <a:rPr kumimoji="1" lang="zh-CN" altLang="en-US" sz="2110" b="1" i="0" u="none" strike="noStrike" cap="none" normalizeH="0" baseline="0" smtClean="0">
                          <a:ln>
                            <a:noFill/>
                          </a:ln>
                          <a:solidFill>
                            <a:srgbClr val="333333"/>
                          </a:solidFill>
                          <a:effectLst/>
                          <a:latin typeface="Tahoma" panose="020B0604030504040204" pitchFamily="34" charset="0"/>
                          <a:ea typeface="宋体" panose="02010600030101010101" pitchFamily="2" charset="-122"/>
                        </a:rPr>
                        <a:t>会计主管             记账                稽核              出纳              制单</a:t>
                      </a:r>
                      <a:endParaRPr kumimoji="1" lang="zh-CN" altLang="en-US" sz="2110" b="1" i="0" u="none" strike="noStrike" cap="none" normalizeH="0" baseline="0" smtClean="0">
                        <a:ln>
                          <a:noFill/>
                        </a:ln>
                        <a:solidFill>
                          <a:srgbClr val="333333"/>
                        </a:solidFill>
                        <a:effectLst/>
                        <a:latin typeface="Tahoma" panose="020B0604030504040204" pitchFamily="34" charset="0"/>
                        <a:ea typeface="华文新魏" panose="02010800040101010101" pitchFamily="2" charset="-122"/>
                      </a:endParaRPr>
                    </a:p>
                  </a:txBody>
                  <a:tcPr marL="96432" marR="96432" marT="48242" marB="48242" horzOverflow="overflow">
                    <a:lnL>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bl>
          </a:graphicData>
        </a:graphic>
      </p:graphicFrame>
      <p:sp>
        <p:nvSpPr>
          <p:cNvPr id="74922" name="Line 175"/>
          <p:cNvSpPr/>
          <p:nvPr/>
        </p:nvSpPr>
        <p:spPr>
          <a:xfrm>
            <a:off x="9643886" y="2491246"/>
            <a:ext cx="883991" cy="0"/>
          </a:xfrm>
          <a:prstGeom prst="line">
            <a:avLst/>
          </a:prstGeom>
          <a:ln w="12700" cap="sq" cmpd="sng">
            <a:solidFill>
              <a:schemeClr val="tx1"/>
            </a:solidFill>
            <a:prstDash val="solid"/>
            <a:headEnd type="none" w="sm" len="sm"/>
            <a:tailEnd type="none" w="sm" len="sm"/>
          </a:ln>
        </p:spPr>
      </p:sp>
      <p:sp>
        <p:nvSpPr>
          <p:cNvPr id="1332401" name="Rectangle 177"/>
          <p:cNvSpPr/>
          <p:nvPr/>
        </p:nvSpPr>
        <p:spPr>
          <a:xfrm>
            <a:off x="1848697" y="3857413"/>
            <a:ext cx="1607256" cy="1607256"/>
          </a:xfrm>
          <a:prstGeom prst="rect">
            <a:avLst/>
          </a:prstGeom>
          <a:noFill/>
          <a:ln w="9525">
            <a:noFill/>
          </a:ln>
        </p:spPr>
        <p:txBody>
          <a:bodyPr/>
          <a:p>
            <a:pPr marL="342900" indent="-342900">
              <a:lnSpc>
                <a:spcPct val="120000"/>
              </a:lnSpc>
              <a:buClr>
                <a:schemeClr val="accent1"/>
              </a:buClr>
              <a:buSzPct val="80000"/>
              <a:buFont typeface="Wingdings" panose="05000000000000000000" pitchFamily="2" charset="2"/>
            </a:pPr>
            <a:r>
              <a:rPr lang="zh-CN" altLang="en-US" sz="100" b="1" dirty="0">
                <a:solidFill>
                  <a:schemeClr val="tx2"/>
                </a:solidFill>
                <a:latin typeface="楷体_GB2312" pitchFamily="49" charset="-122"/>
                <a:ea typeface="楷体_GB2312" pitchFamily="49" charset="-122"/>
              </a:rPr>
              <a:t>向银行借入</a:t>
            </a:r>
            <a:endParaRPr lang="zh-CN" altLang="en-US" sz="100" b="1" dirty="0">
              <a:solidFill>
                <a:schemeClr val="tx2"/>
              </a:solidFill>
              <a:latin typeface="楷体_GB2312" pitchFamily="49" charset="-122"/>
              <a:ea typeface="楷体_GB2312" pitchFamily="49" charset="-122"/>
            </a:endParaRPr>
          </a:p>
          <a:p>
            <a:pPr marL="342900" indent="-342900">
              <a:lnSpc>
                <a:spcPct val="120000"/>
              </a:lnSpc>
              <a:buClr>
                <a:schemeClr val="accent1"/>
              </a:buClr>
              <a:buSzPct val="80000"/>
              <a:buFont typeface="Wingdings" panose="05000000000000000000" pitchFamily="2" charset="2"/>
            </a:pPr>
            <a:r>
              <a:rPr lang="zh-CN" altLang="en-US" sz="100" b="1" dirty="0">
                <a:solidFill>
                  <a:schemeClr val="tx2"/>
                </a:solidFill>
                <a:latin typeface="楷体_GB2312" pitchFamily="49" charset="-122"/>
                <a:ea typeface="楷体_GB2312" pitchFamily="49" charset="-122"/>
              </a:rPr>
              <a:t>短期借款</a:t>
            </a:r>
            <a:endParaRPr lang="zh-CN" altLang="en-US" sz="100" b="1" dirty="0">
              <a:solidFill>
                <a:schemeClr val="tx2"/>
              </a:solidFill>
              <a:latin typeface="楷体_GB2312" pitchFamily="49" charset="-122"/>
              <a:ea typeface="楷体_GB2312" pitchFamily="49" charset="-122"/>
            </a:endParaRPr>
          </a:p>
        </p:txBody>
      </p:sp>
      <p:sp>
        <p:nvSpPr>
          <p:cNvPr id="1332403" name="Rectangle 179"/>
          <p:cNvSpPr/>
          <p:nvPr/>
        </p:nvSpPr>
        <p:spPr>
          <a:xfrm>
            <a:off x="3496134" y="2173143"/>
            <a:ext cx="3134148"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华文楷体" panose="02010600040101010101" pitchFamily="2" charset="-122"/>
                <a:ea typeface="华文楷体" panose="02010600040101010101" pitchFamily="2" charset="-122"/>
              </a:rPr>
              <a:t>2014 </a:t>
            </a:r>
            <a:r>
              <a:rPr lang="en-US" altLang="zh-CN" sz="2530" b="1" dirty="0">
                <a:solidFill>
                  <a:schemeClr val="tx2"/>
                </a:solidFill>
                <a:latin typeface="Arial" panose="020B0604020202020204" pitchFamily="34" charset="0"/>
                <a:ea typeface="华文行楷" panose="02010800040101010101" pitchFamily="2" charset="-122"/>
              </a:rPr>
              <a:t>     </a:t>
            </a:r>
            <a:r>
              <a:rPr lang="en-US" altLang="zh-CN" sz="2530" b="1" dirty="0">
                <a:solidFill>
                  <a:schemeClr val="tx2"/>
                </a:solidFill>
                <a:latin typeface="华文楷体" panose="02010600040101010101" pitchFamily="2" charset="-122"/>
                <a:ea typeface="华文楷体" panose="02010600040101010101" pitchFamily="2" charset="-122"/>
              </a:rPr>
              <a:t>6    20</a:t>
            </a:r>
            <a:endParaRPr lang="en-US" altLang="zh-CN" sz="2530" b="1" dirty="0">
              <a:solidFill>
                <a:schemeClr val="tx2"/>
              </a:solidFill>
              <a:latin typeface="华文楷体" panose="02010600040101010101" pitchFamily="2" charset="-122"/>
              <a:ea typeface="华文楷体" panose="02010600040101010101" pitchFamily="2" charset="-122"/>
            </a:endParaRPr>
          </a:p>
        </p:txBody>
      </p:sp>
      <p:sp>
        <p:nvSpPr>
          <p:cNvPr id="1332404" name="Rectangle 180"/>
          <p:cNvSpPr/>
          <p:nvPr/>
        </p:nvSpPr>
        <p:spPr>
          <a:xfrm>
            <a:off x="9483161" y="2089432"/>
            <a:ext cx="1205442" cy="401814"/>
          </a:xfrm>
          <a:prstGeom prst="rect">
            <a:avLst/>
          </a:prstGeom>
          <a:noFill/>
          <a:ln w="9525">
            <a:noFill/>
          </a:ln>
        </p:spPr>
        <p:txBody>
          <a:bodyPr/>
          <a:p>
            <a:pPr marL="342900" indent="-342900">
              <a:lnSpc>
                <a:spcPct val="90000"/>
              </a:lnSpc>
              <a:spcBef>
                <a:spcPct val="20000"/>
              </a:spcBef>
              <a:buClr>
                <a:schemeClr val="accent1"/>
              </a:buClr>
              <a:buSzPct val="80000"/>
              <a:buFont typeface="Wingdings" panose="05000000000000000000" pitchFamily="2" charset="2"/>
            </a:pPr>
            <a:r>
              <a:rPr lang="en-US" altLang="zh-CN" sz="2530" b="1" dirty="0">
                <a:solidFill>
                  <a:schemeClr val="tx2"/>
                </a:solidFill>
                <a:latin typeface="Arial" panose="020B0604020202020204" pitchFamily="34" charset="0"/>
              </a:rPr>
              <a:t>   045</a:t>
            </a:r>
            <a:endParaRPr lang="en-US" altLang="zh-CN" sz="2530" b="1" dirty="0">
              <a:solidFill>
                <a:schemeClr val="tx2"/>
              </a:solidFill>
              <a:latin typeface="Arial" panose="020B0604020202020204" pitchFamily="34" charset="0"/>
            </a:endParaRPr>
          </a:p>
        </p:txBody>
      </p:sp>
      <p:sp>
        <p:nvSpPr>
          <p:cNvPr id="1332405" name="Line 181"/>
          <p:cNvSpPr/>
          <p:nvPr/>
        </p:nvSpPr>
        <p:spPr>
          <a:xfrm flipH="1">
            <a:off x="6630035" y="4902200"/>
            <a:ext cx="3897630" cy="998220"/>
          </a:xfrm>
          <a:prstGeom prst="line">
            <a:avLst/>
          </a:prstGeom>
          <a:ln w="57150" cap="sq" cmpd="sng">
            <a:solidFill>
              <a:schemeClr val="tx2"/>
            </a:solidFill>
            <a:prstDash val="solid"/>
            <a:headEnd type="none" w="sm" len="sm"/>
            <a:tailEnd type="none" w="sm" len="sm"/>
          </a:ln>
        </p:spPr>
      </p:sp>
      <p:sp>
        <p:nvSpPr>
          <p:cNvPr id="1332408" name="Rectangle 184"/>
          <p:cNvSpPr/>
          <p:nvPr/>
        </p:nvSpPr>
        <p:spPr>
          <a:xfrm>
            <a:off x="3455952" y="4580678"/>
            <a:ext cx="1607256" cy="482177"/>
          </a:xfrm>
          <a:prstGeom prst="rect">
            <a:avLst/>
          </a:prstGeom>
          <a:noFill/>
          <a:ln w="9525">
            <a:noFill/>
          </a:ln>
        </p:spPr>
        <p:txBody>
          <a:bodyPr/>
          <a:p>
            <a:pPr marL="342900" indent="-342900">
              <a:lnSpc>
                <a:spcPct val="95000"/>
              </a:lnSpc>
              <a:spcBef>
                <a:spcPct val="20000"/>
              </a:spcBef>
              <a:buClr>
                <a:schemeClr val="accent1"/>
              </a:buClr>
              <a:buSzPct val="80000"/>
              <a:buFont typeface="Wingdings" panose="05000000000000000000" pitchFamily="2" charset="2"/>
            </a:pPr>
            <a:r>
              <a:rPr lang="en-US" altLang="zh-CN" sz="100" dirty="0">
                <a:solidFill>
                  <a:schemeClr val="tx2"/>
                </a:solidFill>
                <a:latin typeface="Arial" panose="020B0604020202020204" pitchFamily="34" charset="0"/>
              </a:rPr>
              <a:t> </a:t>
            </a:r>
            <a:r>
              <a:rPr lang="zh-CN" altLang="en-US" sz="100" b="1" dirty="0">
                <a:solidFill>
                  <a:schemeClr val="tx2"/>
                </a:solidFill>
                <a:latin typeface="Arial" panose="020B0604020202020204" pitchFamily="34" charset="0"/>
                <a:ea typeface="楷体_GB2312" pitchFamily="49" charset="-122"/>
              </a:rPr>
              <a:t>短期借款</a:t>
            </a:r>
            <a:endParaRPr lang="zh-CN" altLang="en-US" sz="100" dirty="0">
              <a:solidFill>
                <a:schemeClr val="tx2"/>
              </a:solidFill>
              <a:latin typeface="Arial" panose="020B0604020202020204" pitchFamily="34" charset="0"/>
              <a:ea typeface="楷体_GB2312" pitchFamily="49" charset="-122"/>
            </a:endParaRPr>
          </a:p>
        </p:txBody>
      </p:sp>
      <p:sp>
        <p:nvSpPr>
          <p:cNvPr id="74934" name="Line 187"/>
          <p:cNvSpPr/>
          <p:nvPr/>
        </p:nvSpPr>
        <p:spPr>
          <a:xfrm>
            <a:off x="9643886" y="2651972"/>
            <a:ext cx="964353" cy="0"/>
          </a:xfrm>
          <a:prstGeom prst="line">
            <a:avLst/>
          </a:prstGeom>
          <a:ln w="12700" cap="sq" cmpd="sng">
            <a:solidFill>
              <a:schemeClr val="bg1"/>
            </a:solidFill>
            <a:prstDash val="solid"/>
            <a:headEnd type="none" w="sm" len="sm"/>
            <a:tailEnd type="none" w="sm" len="sm"/>
          </a:ln>
        </p:spPr>
      </p:sp>
      <p:sp>
        <p:nvSpPr>
          <p:cNvPr id="1332412" name="Text Box 188"/>
          <p:cNvSpPr txBox="1"/>
          <p:nvPr/>
        </p:nvSpPr>
        <p:spPr>
          <a:xfrm>
            <a:off x="1292225" y="495300"/>
            <a:ext cx="10829290" cy="1103630"/>
          </a:xfrm>
          <a:prstGeom prst="rect">
            <a:avLst/>
          </a:prstGeom>
          <a:noFill/>
          <a:ln w="28575">
            <a:noFill/>
          </a:ln>
        </p:spPr>
        <p:txBody>
          <a:bodyPr>
            <a:noAutofit/>
          </a:bodyPr>
          <a:p>
            <a:pPr fontAlgn="ctr"/>
            <a:r>
              <a:rPr lang="en-US" altLang="zh-CN" sz="2955" b="1" dirty="0">
                <a:solidFill>
                  <a:srgbClr val="0033CC"/>
                </a:solidFill>
                <a:latin typeface="Arial Narrow" panose="020B0606020202030204" pitchFamily="34" charset="0"/>
              </a:rPr>
              <a:t>     </a:t>
            </a:r>
            <a:r>
              <a:rPr lang="en-US" altLang="zh-CN" sz="3795" b="1" dirty="0">
                <a:solidFill>
                  <a:srgbClr val="0033CC"/>
                </a:solidFill>
                <a:latin typeface="Arial Narrow" panose="020B0606020202030204" pitchFamily="34" charset="0"/>
              </a:rPr>
              <a:t> </a:t>
            </a:r>
            <a:r>
              <a:rPr lang="en-US" altLang="zh-CN" sz="3375" b="1" dirty="0">
                <a:solidFill>
                  <a:srgbClr val="990000"/>
                </a:solidFill>
                <a:latin typeface="宋体" panose="02010600030101010101" pitchFamily="2" charset="-122"/>
              </a:rPr>
              <a:t>【</a:t>
            </a:r>
            <a:r>
              <a:rPr lang="zh-CN" altLang="en-US" sz="3375" b="1" dirty="0">
                <a:solidFill>
                  <a:srgbClr val="990000"/>
                </a:solidFill>
                <a:latin typeface="宋体" panose="02010600030101010101" pitchFamily="2" charset="-122"/>
              </a:rPr>
              <a:t>通用凭证</a:t>
            </a:r>
            <a:r>
              <a:rPr lang="en-US" altLang="zh-CN" sz="3375" b="1" dirty="0">
                <a:solidFill>
                  <a:srgbClr val="990000"/>
                </a:solidFill>
                <a:latin typeface="宋体" panose="02010600030101010101" pitchFamily="2" charset="-122"/>
              </a:rPr>
              <a:t>】</a:t>
            </a:r>
            <a:r>
              <a:rPr lang="en-US" altLang="zh-CN" sz="3795" b="1" dirty="0">
                <a:solidFill>
                  <a:srgbClr val="000099"/>
                </a:solidFill>
                <a:latin typeface="Arial Narrow" panose="020B0606020202030204" pitchFamily="34" charset="0"/>
              </a:rPr>
              <a:t>20</a:t>
            </a:r>
            <a:r>
              <a:rPr lang="en-US" altLang="zh-CN" sz="3795" b="1" dirty="0">
                <a:solidFill>
                  <a:srgbClr val="000099"/>
                </a:solidFill>
                <a:latin typeface="宋体" panose="02010600030101010101" pitchFamily="2" charset="-122"/>
              </a:rPr>
              <a:t>14</a:t>
            </a:r>
            <a:r>
              <a:rPr lang="zh-CN" altLang="en-US" sz="3795" b="1" dirty="0">
                <a:solidFill>
                  <a:srgbClr val="000099"/>
                </a:solidFill>
                <a:latin typeface="宋体" panose="02010600030101010101" pitchFamily="2" charset="-122"/>
              </a:rPr>
              <a:t>年</a:t>
            </a:r>
            <a:r>
              <a:rPr lang="en-US" altLang="zh-CN" sz="3795" b="1" dirty="0">
                <a:solidFill>
                  <a:srgbClr val="000099"/>
                </a:solidFill>
                <a:latin typeface="Arial Narrow" panose="020B0606020202030204" pitchFamily="34" charset="0"/>
              </a:rPr>
              <a:t>6</a:t>
            </a:r>
            <a:r>
              <a:rPr lang="zh-CN" altLang="en-US" sz="3795" b="1" dirty="0">
                <a:solidFill>
                  <a:srgbClr val="000099"/>
                </a:solidFill>
                <a:latin typeface="宋体" panose="02010600030101010101" pitchFamily="2" charset="-122"/>
              </a:rPr>
              <a:t>月</a:t>
            </a:r>
            <a:r>
              <a:rPr lang="en-US" altLang="zh-CN" sz="3795" b="1" dirty="0">
                <a:solidFill>
                  <a:srgbClr val="000099"/>
                </a:solidFill>
                <a:latin typeface="Arial Narrow" panose="020B0606020202030204" pitchFamily="34" charset="0"/>
              </a:rPr>
              <a:t>20</a:t>
            </a:r>
            <a:r>
              <a:rPr lang="zh-CN" altLang="en-US" sz="3795" b="1" dirty="0">
                <a:solidFill>
                  <a:srgbClr val="000099"/>
                </a:solidFill>
                <a:latin typeface="宋体" panose="02010600030101010101" pitchFamily="2" charset="-122"/>
              </a:rPr>
              <a:t>日，企业向银行借款</a:t>
            </a:r>
            <a:r>
              <a:rPr lang="en-US" altLang="zh-CN" sz="3795" b="1" dirty="0">
                <a:solidFill>
                  <a:srgbClr val="000099"/>
                </a:solidFill>
                <a:latin typeface="Arial Narrow" panose="020B0606020202030204" pitchFamily="34" charset="0"/>
              </a:rPr>
              <a:t>50000</a:t>
            </a:r>
            <a:r>
              <a:rPr lang="zh-CN" altLang="en-US" sz="3795" b="1" dirty="0">
                <a:solidFill>
                  <a:srgbClr val="000099"/>
                </a:solidFill>
                <a:latin typeface="宋体" panose="02010600030101010101" pitchFamily="2" charset="-122"/>
              </a:rPr>
              <a:t>元，已存入银行。</a:t>
            </a:r>
            <a:r>
              <a:rPr lang="zh-CN" altLang="en-US" sz="3795" b="1" dirty="0">
                <a:solidFill>
                  <a:srgbClr val="000099"/>
                </a:solidFill>
                <a:latin typeface="Arial Narrow" panose="020B0606020202030204" pitchFamily="34" charset="0"/>
              </a:rPr>
              <a:t> </a:t>
            </a:r>
            <a:endParaRPr lang="zh-CN" altLang="en-US" sz="3795" b="1" dirty="0">
              <a:solidFill>
                <a:srgbClr val="000099"/>
              </a:solidFill>
              <a:latin typeface="Arial Narrow" panose="020B060602020203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1332412"/>
                                        </p:tgtEl>
                                        <p:attrNameLst>
                                          <p:attrName>style.visibility</p:attrName>
                                        </p:attrNameLst>
                                      </p:cBhvr>
                                      <p:to>
                                        <p:strVal val="visible"/>
                                      </p:to>
                                    </p:set>
                                    <p:anim calcmode="lin" valueType="num">
                                      <p:cBhvr>
                                        <p:cTn id="7" dur="75" fill="hold"/>
                                        <p:tgtEl>
                                          <p:spTgt spid="1332412"/>
                                        </p:tgtEl>
                                        <p:attrNameLst>
                                          <p:attrName>ppt_x</p:attrName>
                                        </p:attrNameLst>
                                      </p:cBhvr>
                                      <p:tavLst>
                                        <p:tav tm="0">
                                          <p:val>
                                            <p:strVal val="0-#ppt_w/2"/>
                                          </p:val>
                                        </p:tav>
                                        <p:tav tm="100000">
                                          <p:val>
                                            <p:strVal val="#ppt_x"/>
                                          </p:val>
                                        </p:tav>
                                      </p:tavLst>
                                    </p:anim>
                                    <p:anim calcmode="lin" valueType="num">
                                      <p:cBhvr>
                                        <p:cTn id="8" dur="75" fill="hold"/>
                                        <p:tgtEl>
                                          <p:spTgt spid="13324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9" fill="hold">
                            <p:stCondLst>
                              <p:cond delay="3300"/>
                            </p:stCondLst>
                            <p:childTnLst>
                              <p:par>
                                <p:cTn id="10" presetID="2" presetClass="entr" presetSubtype="8" fill="hold" grpId="0" nodeType="afterEffect">
                                  <p:stCondLst>
                                    <p:cond delay="4000"/>
                                  </p:stCondLst>
                                  <p:iterate type="wd">
                                    <p:tmPct val="100000"/>
                                  </p:iterate>
                                  <p:childTnLst>
                                    <p:set>
                                      <p:cBhvr>
                                        <p:cTn id="11" dur="1" fill="hold">
                                          <p:stCondLst>
                                            <p:cond delay="0"/>
                                          </p:stCondLst>
                                        </p:cTn>
                                        <p:tgtEl>
                                          <p:spTgt spid="1332403"/>
                                        </p:tgtEl>
                                        <p:attrNameLst>
                                          <p:attrName>style.visibility</p:attrName>
                                        </p:attrNameLst>
                                      </p:cBhvr>
                                      <p:to>
                                        <p:strVal val="visible"/>
                                      </p:to>
                                    </p:set>
                                    <p:anim calcmode="lin" valueType="num">
                                      <p:cBhvr>
                                        <p:cTn id="12" dur="300" fill="hold"/>
                                        <p:tgtEl>
                                          <p:spTgt spid="1332403"/>
                                        </p:tgtEl>
                                        <p:attrNameLst>
                                          <p:attrName>ppt_x</p:attrName>
                                        </p:attrNameLst>
                                      </p:cBhvr>
                                      <p:tavLst>
                                        <p:tav tm="0">
                                          <p:val>
                                            <p:strVal val="0-#ppt_w/2"/>
                                          </p:val>
                                        </p:tav>
                                        <p:tav tm="100000">
                                          <p:val>
                                            <p:strVal val="#ppt_x"/>
                                          </p:val>
                                        </p:tav>
                                      </p:tavLst>
                                    </p:anim>
                                    <p:anim calcmode="lin" valueType="num">
                                      <p:cBhvr>
                                        <p:cTn id="13" dur="300" fill="hold"/>
                                        <p:tgtEl>
                                          <p:spTgt spid="133240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type="wd">
                                    <p:tmPct val="100000"/>
                                  </p:iterate>
                                  <p:childTnLst>
                                    <p:set>
                                      <p:cBhvr>
                                        <p:cTn id="17" dur="1" fill="hold">
                                          <p:stCondLst>
                                            <p:cond delay="0"/>
                                          </p:stCondLst>
                                        </p:cTn>
                                        <p:tgtEl>
                                          <p:spTgt spid="1332404"/>
                                        </p:tgtEl>
                                        <p:attrNameLst>
                                          <p:attrName>style.visibility</p:attrName>
                                        </p:attrNameLst>
                                      </p:cBhvr>
                                      <p:to>
                                        <p:strVal val="visible"/>
                                      </p:to>
                                    </p:set>
                                    <p:anim calcmode="lin" valueType="num">
                                      <p:cBhvr>
                                        <p:cTn id="18" dur="300" fill="hold"/>
                                        <p:tgtEl>
                                          <p:spTgt spid="1332404"/>
                                        </p:tgtEl>
                                        <p:attrNameLst>
                                          <p:attrName>ppt_x</p:attrName>
                                        </p:attrNameLst>
                                      </p:cBhvr>
                                      <p:tavLst>
                                        <p:tav tm="0">
                                          <p:val>
                                            <p:strVal val="0-#ppt_w/2"/>
                                          </p:val>
                                        </p:tav>
                                        <p:tav tm="100000">
                                          <p:val>
                                            <p:strVal val="#ppt_x"/>
                                          </p:val>
                                        </p:tav>
                                      </p:tavLst>
                                    </p:anim>
                                    <p:anim calcmode="lin" valueType="num">
                                      <p:cBhvr>
                                        <p:cTn id="19" dur="300" fill="hold"/>
                                        <p:tgtEl>
                                          <p:spTgt spid="133240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type="wd">
                                    <p:tmPct val="100000"/>
                                  </p:iterate>
                                  <p:childTnLst>
                                    <p:set>
                                      <p:cBhvr>
                                        <p:cTn id="23" dur="1" fill="hold">
                                          <p:stCondLst>
                                            <p:cond delay="0"/>
                                          </p:stCondLst>
                                        </p:cTn>
                                        <p:tgtEl>
                                          <p:spTgt spid="1332401"/>
                                        </p:tgtEl>
                                        <p:attrNameLst>
                                          <p:attrName>style.visibility</p:attrName>
                                        </p:attrNameLst>
                                      </p:cBhvr>
                                      <p:to>
                                        <p:strVal val="visible"/>
                                      </p:to>
                                    </p:set>
                                    <p:anim calcmode="lin" valueType="num">
                                      <p:cBhvr>
                                        <p:cTn id="24" dur="300" fill="hold"/>
                                        <p:tgtEl>
                                          <p:spTgt spid="1332401"/>
                                        </p:tgtEl>
                                        <p:attrNameLst>
                                          <p:attrName>ppt_x</p:attrName>
                                        </p:attrNameLst>
                                      </p:cBhvr>
                                      <p:tavLst>
                                        <p:tav tm="0">
                                          <p:val>
                                            <p:strVal val="0-#ppt_w/2"/>
                                          </p:val>
                                        </p:tav>
                                        <p:tav tm="100000">
                                          <p:val>
                                            <p:strVal val="#ppt_x"/>
                                          </p:val>
                                        </p:tav>
                                      </p:tavLst>
                                    </p:anim>
                                    <p:anim calcmode="lin" valueType="num">
                                      <p:cBhvr>
                                        <p:cTn id="25" dur="300" fill="hold"/>
                                        <p:tgtEl>
                                          <p:spTgt spid="133240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type="wd">
                                    <p:tmPct val="100000"/>
                                  </p:iterate>
                                  <p:childTnLst>
                                    <p:set>
                                      <p:cBhvr>
                                        <p:cTn id="29" dur="1" fill="hold">
                                          <p:stCondLst>
                                            <p:cond delay="0"/>
                                          </p:stCondLst>
                                        </p:cTn>
                                        <p:tgtEl>
                                          <p:spTgt spid="1332408"/>
                                        </p:tgtEl>
                                        <p:attrNameLst>
                                          <p:attrName>style.visibility</p:attrName>
                                        </p:attrNameLst>
                                      </p:cBhvr>
                                      <p:to>
                                        <p:strVal val="visible"/>
                                      </p:to>
                                    </p:set>
                                    <p:anim calcmode="lin" valueType="num">
                                      <p:cBhvr>
                                        <p:cTn id="30" dur="300" fill="hold"/>
                                        <p:tgtEl>
                                          <p:spTgt spid="1332408"/>
                                        </p:tgtEl>
                                        <p:attrNameLst>
                                          <p:attrName>ppt_x</p:attrName>
                                        </p:attrNameLst>
                                      </p:cBhvr>
                                      <p:tavLst>
                                        <p:tav tm="0">
                                          <p:val>
                                            <p:strVal val="0-#ppt_w/2"/>
                                          </p:val>
                                        </p:tav>
                                        <p:tav tm="100000">
                                          <p:val>
                                            <p:strVal val="#ppt_x"/>
                                          </p:val>
                                        </p:tav>
                                      </p:tavLst>
                                    </p:anim>
                                    <p:anim calcmode="lin" valueType="num">
                                      <p:cBhvr>
                                        <p:cTn id="31" dur="300" fill="hold"/>
                                        <p:tgtEl>
                                          <p:spTgt spid="133240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332405"/>
                                        </p:tgtEl>
                                        <p:attrNameLst>
                                          <p:attrName>style.visibility</p:attrName>
                                        </p:attrNameLst>
                                      </p:cBhvr>
                                      <p:to>
                                        <p:strVal val="visible"/>
                                      </p:to>
                                    </p:set>
                                    <p:anim calcmode="lin" valueType="num">
                                      <p:cBhvr>
                                        <p:cTn id="36" dur="500" fill="hold"/>
                                        <p:tgtEl>
                                          <p:spTgt spid="1332405"/>
                                        </p:tgtEl>
                                        <p:attrNameLst>
                                          <p:attrName>ppt_x</p:attrName>
                                        </p:attrNameLst>
                                      </p:cBhvr>
                                      <p:tavLst>
                                        <p:tav tm="0">
                                          <p:val>
                                            <p:strVal val="0-#ppt_w/2"/>
                                          </p:val>
                                        </p:tav>
                                        <p:tav tm="100000">
                                          <p:val>
                                            <p:strVal val="#ppt_x"/>
                                          </p:val>
                                        </p:tav>
                                      </p:tavLst>
                                    </p:anim>
                                    <p:anim calcmode="lin" valueType="num">
                                      <p:cBhvr>
                                        <p:cTn id="37" dur="500" fill="hold"/>
                                        <p:tgtEl>
                                          <p:spTgt spid="133240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401" grpId="0"/>
      <p:bldP spid="1332403" grpId="0"/>
      <p:bldP spid="1332404" grpId="0"/>
      <p:bldP spid="1332408" grpId="0"/>
      <p:bldP spid="13324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7346" name="Rectangle 2"/>
          <p:cNvSpPr>
            <a:spLocks noGrp="1"/>
          </p:cNvSpPr>
          <p:nvPr>
            <p:ph type="title"/>
          </p:nvPr>
        </p:nvSpPr>
        <p:spPr>
          <a:xfrm>
            <a:off x="1532467" y="592032"/>
            <a:ext cx="8218769" cy="1205442"/>
          </a:xfrm>
        </p:spPr>
        <p:txBody>
          <a:bodyPr vert="horz" wrap="square" lIns="96435" tIns="48217" rIns="96435" bIns="48217" anchor="b"/>
          <a:p>
            <a:pPr eaLnBrk="1" hangingPunct="1"/>
            <a:r>
              <a:rPr lang="zh-CN" altLang="en-US" sz="3795" b="1" dirty="0">
                <a:latin typeface="黑体" panose="02010609060101010101" pitchFamily="49" charset="-122"/>
                <a:ea typeface="黑体" panose="02010609060101010101" pitchFamily="49" charset="-122"/>
              </a:rPr>
              <a:t>五、记账凭证的审核</a:t>
            </a:r>
            <a:endParaRPr lang="zh-CN" altLang="en-US" sz="3795" b="1" dirty="0">
              <a:latin typeface="黑体" panose="02010609060101010101" pitchFamily="49" charset="-122"/>
              <a:ea typeface="黑体" panose="02010609060101010101" pitchFamily="49" charset="-122"/>
            </a:endParaRPr>
          </a:p>
        </p:txBody>
      </p:sp>
      <p:sp>
        <p:nvSpPr>
          <p:cNvPr id="1337347" name="Rectangle 3"/>
          <p:cNvSpPr>
            <a:spLocks noGrp="1"/>
          </p:cNvSpPr>
          <p:nvPr>
            <p:ph idx="1"/>
          </p:nvPr>
        </p:nvSpPr>
        <p:spPr>
          <a:xfrm>
            <a:off x="1604716" y="1888137"/>
            <a:ext cx="9654918" cy="4259227"/>
          </a:xfrm>
        </p:spPr>
        <p:txBody>
          <a:bodyPr vert="horz" wrap="square" lIns="96435" tIns="48217" rIns="96435" bIns="48217" anchor="t">
            <a:noAutofit/>
          </a:bodyPr>
          <a:p>
            <a:pPr algn="just" eaLnBrk="1" hangingPunct="1">
              <a:lnSpc>
                <a:spcPct val="130000"/>
              </a:lnSpc>
              <a:spcBef>
                <a:spcPct val="0"/>
              </a:spcBef>
            </a:pPr>
            <a:r>
              <a:rPr lang="zh-CN" altLang="en-US" b="1" dirty="0">
                <a:solidFill>
                  <a:srgbClr val="0D0D11"/>
                </a:solidFill>
                <a:latin typeface="Times New Roman" panose="02020603050405020304" charset="0"/>
              </a:rPr>
              <a:t>（</a:t>
            </a:r>
            <a:r>
              <a:rPr lang="zh-CN" altLang="en-US" sz="3795" b="1" dirty="0">
                <a:solidFill>
                  <a:srgbClr val="0D0D11"/>
                </a:solidFill>
                <a:latin typeface="Times New Roman" panose="02020603050405020304" charset="0"/>
              </a:rPr>
              <a:t>一）对所附原始凭证进行复核</a:t>
            </a:r>
            <a:endParaRPr lang="zh-CN" altLang="en-US" sz="3795" b="1" dirty="0">
              <a:solidFill>
                <a:srgbClr val="0D0D11"/>
              </a:solidFill>
              <a:latin typeface="Times New Roman" panose="02020603050405020304" charset="0"/>
            </a:endParaRPr>
          </a:p>
          <a:p>
            <a:pPr algn="just" eaLnBrk="1" hangingPunct="1">
              <a:lnSpc>
                <a:spcPct val="130000"/>
              </a:lnSpc>
              <a:spcBef>
                <a:spcPct val="0"/>
              </a:spcBef>
            </a:pPr>
            <a:r>
              <a:rPr lang="zh-CN" altLang="en-US" sz="3795" b="1" dirty="0">
                <a:solidFill>
                  <a:srgbClr val="0D0D11"/>
                </a:solidFill>
                <a:latin typeface="Times New Roman" panose="02020603050405020304" charset="0"/>
              </a:rPr>
              <a:t>（二）记账凭证所确定的会计分录是否正确</a:t>
            </a:r>
            <a:endParaRPr lang="zh-CN" altLang="en-US" sz="3795" b="1" dirty="0">
              <a:solidFill>
                <a:srgbClr val="0D0D11"/>
              </a:solidFill>
              <a:latin typeface="Times New Roman" panose="02020603050405020304" charset="0"/>
            </a:endParaRPr>
          </a:p>
          <a:p>
            <a:pPr algn="just" eaLnBrk="1" hangingPunct="1">
              <a:lnSpc>
                <a:spcPct val="130000"/>
              </a:lnSpc>
              <a:spcBef>
                <a:spcPct val="0"/>
              </a:spcBef>
            </a:pPr>
            <a:r>
              <a:rPr lang="zh-CN" altLang="en-US" sz="3795" b="1" dirty="0">
                <a:solidFill>
                  <a:srgbClr val="0D0D11"/>
                </a:solidFill>
                <a:latin typeface="Times New Roman" panose="02020603050405020304" charset="0"/>
              </a:rPr>
              <a:t>（三）记账凭证填写是否符合规范</a:t>
            </a:r>
            <a:endParaRPr lang="zh-CN" altLang="en-US" sz="3795" b="1" dirty="0">
              <a:solidFill>
                <a:srgbClr val="0D0D11"/>
              </a:solidFill>
              <a:latin typeface="黑体" panose="02010609060101010101" pitchFamily="49" charset="-122"/>
            </a:endParaRPr>
          </a:p>
          <a:p>
            <a:pPr algn="just" eaLnBrk="1" hangingPunct="1">
              <a:lnSpc>
                <a:spcPct val="130000"/>
              </a:lnSpc>
              <a:buNone/>
            </a:pPr>
            <a:r>
              <a:rPr lang="zh-CN" altLang="en-US" sz="3795" b="1" dirty="0">
                <a:solidFill>
                  <a:srgbClr val="660066"/>
                </a:solidFill>
                <a:latin typeface="Times New Roman" panose="02020603050405020304" charset="0"/>
                <a:ea typeface="华文楷体" panose="02010600040101010101" pitchFamily="2" charset="-122"/>
              </a:rPr>
              <a:t>只有审核无误的记账凭证才能作为记账的依据</a:t>
            </a:r>
            <a:r>
              <a:rPr lang="zh-CN" altLang="en-US" sz="3795" b="1" dirty="0">
                <a:solidFill>
                  <a:srgbClr val="0D0D11"/>
                </a:solidFill>
                <a:latin typeface="Times New Roman" panose="02020603050405020304" charset="0"/>
              </a:rPr>
              <a:t>。</a:t>
            </a:r>
            <a:endParaRPr lang="zh-CN" altLang="en-US" sz="3795" b="1" dirty="0">
              <a:solidFill>
                <a:srgbClr val="0D0D11"/>
              </a:solidFill>
              <a:latin typeface="Times New Roman" panose="0202060305040502030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7346"/>
                                        </p:tgtEl>
                                        <p:attrNameLst>
                                          <p:attrName>style.visibility</p:attrName>
                                        </p:attrNameLst>
                                      </p:cBhvr>
                                      <p:to>
                                        <p:strVal val="visible"/>
                                      </p:to>
                                    </p:set>
                                    <p:anim calcmode="lin" valueType="num">
                                      <p:cBhvr>
                                        <p:cTn id="7" dur="500" fill="hold"/>
                                        <p:tgtEl>
                                          <p:spTgt spid="1337346"/>
                                        </p:tgtEl>
                                        <p:attrNameLst>
                                          <p:attrName>ppt_x</p:attrName>
                                        </p:attrNameLst>
                                      </p:cBhvr>
                                      <p:tavLst>
                                        <p:tav tm="0">
                                          <p:val>
                                            <p:strVal val="0-#ppt_w/2"/>
                                          </p:val>
                                        </p:tav>
                                        <p:tav tm="100000">
                                          <p:val>
                                            <p:strVal val="#ppt_x"/>
                                          </p:val>
                                        </p:tav>
                                      </p:tavLst>
                                    </p:anim>
                                    <p:anim calcmode="lin" valueType="num">
                                      <p:cBhvr>
                                        <p:cTn id="8" dur="500" fill="hold"/>
                                        <p:tgtEl>
                                          <p:spTgt spid="13373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3000"/>
                                  </p:stCondLst>
                                  <p:childTnLst>
                                    <p:set>
                                      <p:cBhvr>
                                        <p:cTn id="11" dur="1" fill="hold">
                                          <p:stCondLst>
                                            <p:cond delay="0"/>
                                          </p:stCondLst>
                                        </p:cTn>
                                        <p:tgtEl>
                                          <p:spTgt spid="1337347">
                                            <p:txEl>
                                              <p:charRg st="0" end="15"/>
                                            </p:txEl>
                                          </p:spTgt>
                                        </p:tgtEl>
                                        <p:attrNameLst>
                                          <p:attrName>style.visibility</p:attrName>
                                        </p:attrNameLst>
                                      </p:cBhvr>
                                      <p:to>
                                        <p:strVal val="visible"/>
                                      </p:to>
                                    </p:set>
                                    <p:anim calcmode="lin" valueType="num">
                                      <p:cBhvr>
                                        <p:cTn id="12" dur="500" fill="hold"/>
                                        <p:tgtEl>
                                          <p:spTgt spid="1337347">
                                            <p:txEl>
                                              <p:charRg st="0" end="15"/>
                                            </p:txEl>
                                          </p:spTgt>
                                        </p:tgtEl>
                                        <p:attrNameLst>
                                          <p:attrName>ppt_x</p:attrName>
                                        </p:attrNameLst>
                                      </p:cBhvr>
                                      <p:tavLst>
                                        <p:tav tm="0">
                                          <p:val>
                                            <p:strVal val="0-#ppt_w/2"/>
                                          </p:val>
                                        </p:tav>
                                        <p:tav tm="100000">
                                          <p:val>
                                            <p:strVal val="#ppt_x"/>
                                          </p:val>
                                        </p:tav>
                                      </p:tavLst>
                                    </p:anim>
                                    <p:anim calcmode="lin" valueType="num">
                                      <p:cBhvr>
                                        <p:cTn id="13" dur="500" fill="hold"/>
                                        <p:tgtEl>
                                          <p:spTgt spid="1337347">
                                            <p:txEl>
                                              <p:charRg st="0" end="15"/>
                                            </p:txEl>
                                          </p:spTgt>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8" fill="hold" grpId="0" nodeType="afterEffect">
                                  <p:stCondLst>
                                    <p:cond delay="3000"/>
                                  </p:stCondLst>
                                  <p:childTnLst>
                                    <p:set>
                                      <p:cBhvr>
                                        <p:cTn id="16" dur="1" fill="hold">
                                          <p:stCondLst>
                                            <p:cond delay="0"/>
                                          </p:stCondLst>
                                        </p:cTn>
                                        <p:tgtEl>
                                          <p:spTgt spid="1337347">
                                            <p:txEl>
                                              <p:charRg st="15" end="35"/>
                                            </p:txEl>
                                          </p:spTgt>
                                        </p:tgtEl>
                                        <p:attrNameLst>
                                          <p:attrName>style.visibility</p:attrName>
                                        </p:attrNameLst>
                                      </p:cBhvr>
                                      <p:to>
                                        <p:strVal val="visible"/>
                                      </p:to>
                                    </p:set>
                                    <p:anim calcmode="lin" valueType="num">
                                      <p:cBhvr>
                                        <p:cTn id="17" dur="500" fill="hold"/>
                                        <p:tgtEl>
                                          <p:spTgt spid="1337347">
                                            <p:txEl>
                                              <p:charRg st="15" end="35"/>
                                            </p:txEl>
                                          </p:spTgt>
                                        </p:tgtEl>
                                        <p:attrNameLst>
                                          <p:attrName>ppt_x</p:attrName>
                                        </p:attrNameLst>
                                      </p:cBhvr>
                                      <p:tavLst>
                                        <p:tav tm="0">
                                          <p:val>
                                            <p:strVal val="0-#ppt_w/2"/>
                                          </p:val>
                                        </p:tav>
                                        <p:tav tm="100000">
                                          <p:val>
                                            <p:strVal val="#ppt_x"/>
                                          </p:val>
                                        </p:tav>
                                      </p:tavLst>
                                    </p:anim>
                                    <p:anim calcmode="lin" valueType="num">
                                      <p:cBhvr>
                                        <p:cTn id="18" dur="500" fill="hold"/>
                                        <p:tgtEl>
                                          <p:spTgt spid="1337347">
                                            <p:txEl>
                                              <p:charRg st="15" end="35"/>
                                            </p:txEl>
                                          </p:spTgt>
                                        </p:tgtEl>
                                        <p:attrNameLst>
                                          <p:attrName>ppt_y</p:attrName>
                                        </p:attrNameLst>
                                      </p:cBhvr>
                                      <p:tavLst>
                                        <p:tav tm="0">
                                          <p:val>
                                            <p:strVal val="#ppt_y"/>
                                          </p:val>
                                        </p:tav>
                                        <p:tav tm="100000">
                                          <p:val>
                                            <p:strVal val="#ppt_y"/>
                                          </p:val>
                                        </p:tav>
                                      </p:tavLst>
                                    </p:anim>
                                  </p:childTnLst>
                                </p:cTn>
                              </p:par>
                            </p:childTnLst>
                          </p:cTn>
                        </p:par>
                        <p:par>
                          <p:cTn id="19" fill="hold">
                            <p:stCondLst>
                              <p:cond delay="7500"/>
                            </p:stCondLst>
                            <p:childTnLst>
                              <p:par>
                                <p:cTn id="20" presetID="2" presetClass="entr" presetSubtype="8" fill="hold" grpId="0" nodeType="afterEffect">
                                  <p:stCondLst>
                                    <p:cond delay="3000"/>
                                  </p:stCondLst>
                                  <p:childTnLst>
                                    <p:set>
                                      <p:cBhvr>
                                        <p:cTn id="21" dur="1" fill="hold">
                                          <p:stCondLst>
                                            <p:cond delay="0"/>
                                          </p:stCondLst>
                                        </p:cTn>
                                        <p:tgtEl>
                                          <p:spTgt spid="1337347">
                                            <p:txEl>
                                              <p:charRg st="35" end="51"/>
                                            </p:txEl>
                                          </p:spTgt>
                                        </p:tgtEl>
                                        <p:attrNameLst>
                                          <p:attrName>style.visibility</p:attrName>
                                        </p:attrNameLst>
                                      </p:cBhvr>
                                      <p:to>
                                        <p:strVal val="visible"/>
                                      </p:to>
                                    </p:set>
                                    <p:anim calcmode="lin" valueType="num">
                                      <p:cBhvr>
                                        <p:cTn id="22" dur="500" fill="hold"/>
                                        <p:tgtEl>
                                          <p:spTgt spid="1337347">
                                            <p:txEl>
                                              <p:charRg st="35" end="51"/>
                                            </p:txEl>
                                          </p:spTgt>
                                        </p:tgtEl>
                                        <p:attrNameLst>
                                          <p:attrName>ppt_x</p:attrName>
                                        </p:attrNameLst>
                                      </p:cBhvr>
                                      <p:tavLst>
                                        <p:tav tm="0">
                                          <p:val>
                                            <p:strVal val="0-#ppt_w/2"/>
                                          </p:val>
                                        </p:tav>
                                        <p:tav tm="100000">
                                          <p:val>
                                            <p:strVal val="#ppt_x"/>
                                          </p:val>
                                        </p:tav>
                                      </p:tavLst>
                                    </p:anim>
                                    <p:anim calcmode="lin" valueType="num">
                                      <p:cBhvr>
                                        <p:cTn id="23" dur="500" fill="hold"/>
                                        <p:tgtEl>
                                          <p:spTgt spid="1337347">
                                            <p:txEl>
                                              <p:charRg st="35" end="51"/>
                                            </p:txEl>
                                          </p:spTgt>
                                        </p:tgtEl>
                                        <p:attrNameLst>
                                          <p:attrName>ppt_y</p:attrName>
                                        </p:attrNameLst>
                                      </p:cBhvr>
                                      <p:tavLst>
                                        <p:tav tm="0">
                                          <p:val>
                                            <p:strVal val="#ppt_y"/>
                                          </p:val>
                                        </p:tav>
                                        <p:tav tm="100000">
                                          <p:val>
                                            <p:strVal val="#ppt_y"/>
                                          </p:val>
                                        </p:tav>
                                      </p:tavLst>
                                    </p:anim>
                                  </p:childTnLst>
                                </p:cTn>
                              </p:par>
                            </p:childTnLst>
                          </p:cTn>
                        </p:par>
                        <p:par>
                          <p:cTn id="24" fill="hold">
                            <p:stCondLst>
                              <p:cond delay="11000"/>
                            </p:stCondLst>
                            <p:childTnLst>
                              <p:par>
                                <p:cTn id="25" presetID="2" presetClass="entr" presetSubtype="8" fill="hold" grpId="0" nodeType="afterEffect">
                                  <p:stCondLst>
                                    <p:cond delay="3000"/>
                                  </p:stCondLst>
                                  <p:childTnLst>
                                    <p:set>
                                      <p:cBhvr>
                                        <p:cTn id="26" dur="1" fill="hold">
                                          <p:stCondLst>
                                            <p:cond delay="0"/>
                                          </p:stCondLst>
                                        </p:cTn>
                                        <p:tgtEl>
                                          <p:spTgt spid="1337347">
                                            <p:txEl>
                                              <p:charRg st="51" end="73"/>
                                            </p:txEl>
                                          </p:spTgt>
                                        </p:tgtEl>
                                        <p:attrNameLst>
                                          <p:attrName>style.visibility</p:attrName>
                                        </p:attrNameLst>
                                      </p:cBhvr>
                                      <p:to>
                                        <p:strVal val="visible"/>
                                      </p:to>
                                    </p:set>
                                    <p:anim calcmode="lin" valueType="num">
                                      <p:cBhvr>
                                        <p:cTn id="27" dur="500" fill="hold"/>
                                        <p:tgtEl>
                                          <p:spTgt spid="1337347">
                                            <p:txEl>
                                              <p:charRg st="51" end="73"/>
                                            </p:txEl>
                                          </p:spTgt>
                                        </p:tgtEl>
                                        <p:attrNameLst>
                                          <p:attrName>ppt_x</p:attrName>
                                        </p:attrNameLst>
                                      </p:cBhvr>
                                      <p:tavLst>
                                        <p:tav tm="0">
                                          <p:val>
                                            <p:strVal val="0-#ppt_w/2"/>
                                          </p:val>
                                        </p:tav>
                                        <p:tav tm="100000">
                                          <p:val>
                                            <p:strVal val="#ppt_x"/>
                                          </p:val>
                                        </p:tav>
                                      </p:tavLst>
                                    </p:anim>
                                    <p:anim calcmode="lin" valueType="num">
                                      <p:cBhvr>
                                        <p:cTn id="28" dur="500" fill="hold"/>
                                        <p:tgtEl>
                                          <p:spTgt spid="1337347">
                                            <p:txEl>
                                              <p:charRg st="51" end="7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346" grpId="0"/>
      <p:bldP spid="1337347" grpId="0" advAuto="100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8371" name="Rectangle 3"/>
          <p:cNvSpPr/>
          <p:nvPr/>
        </p:nvSpPr>
        <p:spPr>
          <a:xfrm>
            <a:off x="2411236" y="2812697"/>
            <a:ext cx="7795189" cy="2195830"/>
          </a:xfrm>
          <a:prstGeom prst="rect">
            <a:avLst/>
          </a:prstGeom>
          <a:noFill/>
          <a:ln w="9525">
            <a:noFill/>
          </a:ln>
        </p:spPr>
        <p:txBody>
          <a:bodyPr>
            <a:spAutoFit/>
          </a:bodyPr>
          <a:p>
            <a:pPr fontAlgn="ctr">
              <a:lnSpc>
                <a:spcPct val="180000"/>
              </a:lnSpc>
            </a:pPr>
            <a:r>
              <a:rPr lang="en-US" altLang="zh-CN" sz="3375" b="1" dirty="0">
                <a:solidFill>
                  <a:schemeClr val="tx2"/>
                </a:solidFill>
                <a:latin typeface="黑体" panose="02010609060101010101" pitchFamily="49" charset="-122"/>
                <a:ea typeface="黑体" panose="02010609060101010101" pitchFamily="49" charset="-122"/>
              </a:rPr>
              <a:t>  </a:t>
            </a:r>
            <a:r>
              <a:rPr lang="zh-CN" altLang="en-US" sz="3795" b="1" dirty="0">
                <a:solidFill>
                  <a:schemeClr val="tx2"/>
                </a:solidFill>
                <a:latin typeface="华文新魏" panose="02010800040101010101" pitchFamily="2" charset="-122"/>
                <a:ea typeface="华文新魏" panose="02010800040101010101" pitchFamily="2" charset="-122"/>
              </a:rPr>
              <a:t>一、会计凭证的传递 </a:t>
            </a:r>
            <a:endParaRPr lang="zh-CN" altLang="en-US" sz="3795" b="1" dirty="0">
              <a:solidFill>
                <a:schemeClr val="tx2"/>
              </a:solidFill>
              <a:latin typeface="华文新魏" panose="02010800040101010101" pitchFamily="2" charset="-122"/>
              <a:ea typeface="华文新魏" panose="02010800040101010101" pitchFamily="2" charset="-122"/>
            </a:endParaRPr>
          </a:p>
          <a:p>
            <a:pPr fontAlgn="ctr">
              <a:lnSpc>
                <a:spcPct val="180000"/>
              </a:lnSpc>
            </a:pPr>
            <a:r>
              <a:rPr lang="zh-CN" altLang="en-US" sz="3795" b="1" dirty="0">
                <a:solidFill>
                  <a:schemeClr val="tx2"/>
                </a:solidFill>
                <a:latin typeface="华文新魏" panose="02010800040101010101" pitchFamily="2" charset="-122"/>
                <a:ea typeface="华文新魏" panose="02010800040101010101" pitchFamily="2" charset="-122"/>
              </a:rPr>
              <a:t>    二、会计凭证的保管</a:t>
            </a:r>
            <a:endParaRPr lang="zh-CN" altLang="en-US" sz="3795" b="1" dirty="0">
              <a:solidFill>
                <a:schemeClr val="tx2"/>
              </a:solidFill>
              <a:latin typeface="华文新魏" panose="02010800040101010101" pitchFamily="2" charset="-122"/>
              <a:ea typeface="华文新魏" panose="02010800040101010101" pitchFamily="2" charset="-122"/>
            </a:endParaRPr>
          </a:p>
        </p:txBody>
      </p:sp>
      <p:sp>
        <p:nvSpPr>
          <p:cNvPr id="6" name="矩形 5"/>
          <p:cNvSpPr/>
          <p:nvPr/>
        </p:nvSpPr>
        <p:spPr>
          <a:xfrm>
            <a:off x="2098491" y="271894"/>
            <a:ext cx="9425214" cy="999847"/>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eaLnBrk="1" hangingPunct="1">
              <a:buClrTx/>
              <a:buSzTx/>
              <a:buFontTx/>
            </a:pPr>
            <a:r>
              <a:rPr lang="zh-CN" altLang="en-US" sz="3795" b="1">
                <a:solidFill>
                  <a:schemeClr val="tx1"/>
                </a:solidFill>
                <a:sym typeface="华文琥珀" panose="02010800040101010101" pitchFamily="2" charset="-122"/>
              </a:rPr>
              <a:t> </a:t>
            </a:r>
            <a:endParaRPr lang="zh-CN" altLang="en-US" sz="3795" b="1">
              <a:solidFill>
                <a:schemeClr val="tx1"/>
              </a:solidFill>
              <a:sym typeface="华文琥珀" panose="02010800040101010101" pitchFamily="2" charset="-122"/>
            </a:endParaRPr>
          </a:p>
          <a:p>
            <a:pPr algn="l" eaLnBrk="1" hangingPunct="1">
              <a:buClrTx/>
              <a:buSzTx/>
              <a:buFontTx/>
            </a:pPr>
            <a:r>
              <a:rPr lang="zh-CN" altLang="en-US" sz="3795" b="1">
                <a:solidFill>
                  <a:schemeClr val="tx1"/>
                </a:solidFill>
                <a:sym typeface="+mn-ea"/>
              </a:rPr>
              <a:t>任务</a:t>
            </a:r>
            <a:r>
              <a:rPr lang="zh-CN" altLang="en-US" sz="3795" b="1">
                <a:solidFill>
                  <a:schemeClr val="tx1"/>
                </a:solidFill>
                <a:sym typeface="+mn-ea"/>
              </a:rPr>
              <a:t>四     会</a:t>
            </a:r>
            <a:r>
              <a:rPr lang="zh-CN" altLang="en-US" sz="3795" b="1">
                <a:solidFill>
                  <a:schemeClr val="tx1"/>
                </a:solidFill>
                <a:sym typeface="+mn-ea"/>
              </a:rPr>
              <a:t>计凭证的传递与保管</a:t>
            </a:r>
            <a:endParaRPr lang="zh-CN" altLang="en-US" sz="3795" b="1">
              <a:solidFill>
                <a:schemeClr val="tx1"/>
              </a:solidFill>
            </a:endParaRPr>
          </a:p>
          <a:p>
            <a:pPr eaLnBrk="1" hangingPunct="1"/>
            <a:endParaRPr lang="zh-CN" altLang="en-US" sz="3795" b="1">
              <a:solidFill>
                <a:schemeClr val="tx1"/>
              </a:solidFill>
              <a:sym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3000"/>
                                  </p:stCondLst>
                                  <p:childTnLst>
                                    <p:set>
                                      <p:cBhvr>
                                        <p:cTn id="6" dur="1" fill="hold">
                                          <p:stCondLst>
                                            <p:cond delay="0"/>
                                          </p:stCondLst>
                                        </p:cTn>
                                        <p:tgtEl>
                                          <p:spTgt spid="1338371"/>
                                        </p:tgtEl>
                                        <p:attrNameLst>
                                          <p:attrName>style.visibility</p:attrName>
                                        </p:attrNameLst>
                                      </p:cBhvr>
                                      <p:to>
                                        <p:strVal val="visible"/>
                                      </p:to>
                                    </p:set>
                                    <p:anim calcmode="lin" valueType="num">
                                      <p:cBhvr>
                                        <p:cTn id="7" dur="500" fill="hold"/>
                                        <p:tgtEl>
                                          <p:spTgt spid="1338371"/>
                                        </p:tgtEl>
                                        <p:attrNameLst>
                                          <p:attrName>ppt_x</p:attrName>
                                        </p:attrNameLst>
                                      </p:cBhvr>
                                      <p:tavLst>
                                        <p:tav tm="0">
                                          <p:val>
                                            <p:strVal val="0-#ppt_w/2"/>
                                          </p:val>
                                        </p:tav>
                                        <p:tav tm="100000">
                                          <p:val>
                                            <p:strVal val="#ppt_x"/>
                                          </p:val>
                                        </p:tav>
                                      </p:tavLst>
                                    </p:anim>
                                    <p:anim calcmode="lin" valueType="num">
                                      <p:cBhvr>
                                        <p:cTn id="8" dur="500" fill="hold"/>
                                        <p:tgtEl>
                                          <p:spTgt spid="1338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837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9394" name="Rectangle 2"/>
          <p:cNvSpPr>
            <a:spLocks noGrp="1"/>
          </p:cNvSpPr>
          <p:nvPr>
            <p:ph type="title"/>
          </p:nvPr>
        </p:nvSpPr>
        <p:spPr/>
        <p:txBody>
          <a:bodyPr vert="horz" wrap="square" lIns="96435" tIns="48217" rIns="96435" bIns="48217" anchor="b"/>
          <a:p>
            <a:pPr eaLnBrk="1" hangingPunct="1"/>
            <a:r>
              <a:rPr lang="zh-CN" altLang="en-US" sz="3795" b="1" dirty="0">
                <a:latin typeface="华文新魏" panose="02010800040101010101" pitchFamily="2" charset="-122"/>
                <a:ea typeface="华文新魏" panose="02010800040101010101" pitchFamily="2" charset="-122"/>
              </a:rPr>
              <a:t>一、会计凭证的传递</a:t>
            </a:r>
            <a:endParaRPr lang="zh-CN" altLang="en-US" sz="3795" b="1" dirty="0">
              <a:latin typeface="华文新魏" panose="02010800040101010101" pitchFamily="2" charset="-122"/>
              <a:ea typeface="华文新魏" panose="02010800040101010101" pitchFamily="2" charset="-122"/>
            </a:endParaRPr>
          </a:p>
        </p:txBody>
      </p:sp>
      <p:sp>
        <p:nvSpPr>
          <p:cNvPr id="1339395" name="Rectangle 3"/>
          <p:cNvSpPr>
            <a:spLocks noGrp="1"/>
          </p:cNvSpPr>
          <p:nvPr>
            <p:ph idx="1"/>
          </p:nvPr>
        </p:nvSpPr>
        <p:spPr>
          <a:xfrm>
            <a:off x="1172210" y="1671955"/>
            <a:ext cx="9643745" cy="1805305"/>
          </a:xfrm>
        </p:spPr>
        <p:txBody>
          <a:bodyPr vert="horz" wrap="square" lIns="96435" tIns="48217" rIns="96435" bIns="48217" anchor="t">
            <a:normAutofit fontScale="80000"/>
          </a:bodyPr>
          <a:p>
            <a:pPr eaLnBrk="1" hangingPunct="1">
              <a:lnSpc>
                <a:spcPct val="130000"/>
              </a:lnSpc>
              <a:spcBef>
                <a:spcPct val="0"/>
              </a:spcBef>
              <a:buNone/>
            </a:pPr>
            <a:r>
              <a:rPr lang="en-US" altLang="zh-CN" sz="2955" b="1" dirty="0">
                <a:solidFill>
                  <a:srgbClr val="990000"/>
                </a:solidFill>
                <a:latin typeface="宋体" panose="02010600030101010101" pitchFamily="2" charset="-122"/>
              </a:rPr>
              <a:t> </a:t>
            </a:r>
            <a:endParaRPr lang="en-US" altLang="zh-CN" sz="2955" b="1" dirty="0">
              <a:solidFill>
                <a:srgbClr val="990000"/>
              </a:solidFill>
              <a:latin typeface="宋体" panose="02010600030101010101" pitchFamily="2" charset="-122"/>
            </a:endParaRPr>
          </a:p>
          <a:p>
            <a:pPr eaLnBrk="1" hangingPunct="1">
              <a:lnSpc>
                <a:spcPct val="130000"/>
              </a:lnSpc>
              <a:spcBef>
                <a:spcPct val="0"/>
              </a:spcBef>
              <a:buNone/>
            </a:pPr>
            <a:r>
              <a:rPr lang="en-US" altLang="zh-CN" sz="2955" b="1" dirty="0">
                <a:solidFill>
                  <a:srgbClr val="990000"/>
                </a:solidFill>
                <a:latin typeface="宋体" panose="02010600030101010101" pitchFamily="2" charset="-122"/>
              </a:rPr>
              <a:t>     </a:t>
            </a:r>
            <a:r>
              <a:rPr lang="zh-CN" altLang="en-US" sz="3375" b="1" dirty="0">
                <a:solidFill>
                  <a:srgbClr val="990000"/>
                </a:solidFill>
                <a:latin typeface="宋体" panose="02010600030101010101" pitchFamily="2" charset="-122"/>
              </a:rPr>
              <a:t>会计凭证的传递是从会计凭证的编制到归档保管的过程中，在有关单位和人员之间传送的顺序、时间和手续。</a:t>
            </a:r>
            <a:endParaRPr lang="zh-CN" altLang="en-US" sz="3375" b="1" dirty="0">
              <a:solidFill>
                <a:srgbClr val="990000"/>
              </a:solidFill>
              <a:latin typeface="宋体" panose="02010600030101010101" pitchFamily="2" charset="-122"/>
              <a:ea typeface="华文楷体" panose="02010600040101010101" pitchFamily="2" charset="-122"/>
            </a:endParaRPr>
          </a:p>
        </p:txBody>
      </p:sp>
      <p:sp>
        <p:nvSpPr>
          <p:cNvPr id="1340419" name="Rectangle 3"/>
          <p:cNvSpPr>
            <a:spLocks noGrp="1"/>
          </p:cNvSpPr>
          <p:nvPr>
            <p:custDataLst>
              <p:tags r:id="rId1"/>
            </p:custDataLst>
          </p:nvPr>
        </p:nvSpPr>
        <p:spPr>
          <a:xfrm>
            <a:off x="1316355" y="3543935"/>
            <a:ext cx="10290810" cy="2813050"/>
          </a:xfrm>
          <a:prstGeom prst="rect">
            <a:avLst/>
          </a:prstGeom>
        </p:spPr>
        <p:txBody>
          <a:bodyPr vert="horz" wrap="square" lIns="96435" tIns="48217" rIns="96435" bIns="48217"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spcBef>
                <a:spcPct val="0"/>
              </a:spcBef>
            </a:pPr>
            <a:r>
              <a:rPr lang="zh-CN" altLang="en-US" sz="3375" b="1" dirty="0">
                <a:solidFill>
                  <a:srgbClr val="990000"/>
                </a:solidFill>
                <a:latin typeface="宋体" panose="02010600030101010101" pitchFamily="2" charset="-122"/>
              </a:rPr>
              <a:t>会计凭证传递的要求：</a:t>
            </a:r>
            <a:endParaRPr lang="zh-CN" altLang="en-US" sz="3375" b="1" dirty="0">
              <a:solidFill>
                <a:srgbClr val="990000"/>
              </a:solidFill>
              <a:latin typeface="宋体" panose="02010600030101010101" pitchFamily="2" charset="-122"/>
            </a:endParaRPr>
          </a:p>
          <a:p>
            <a:pPr lvl="1" algn="just" eaLnBrk="1" hangingPunct="1">
              <a:lnSpc>
                <a:spcPct val="150000"/>
              </a:lnSpc>
              <a:spcBef>
                <a:spcPct val="0"/>
              </a:spcBef>
            </a:pPr>
            <a:r>
              <a:rPr lang="zh-CN" altLang="en-US" sz="2955" b="1" dirty="0">
                <a:solidFill>
                  <a:srgbClr val="990000"/>
                </a:solidFill>
                <a:latin typeface="Times New Roman" panose="02020603050405020304" charset="0"/>
              </a:rPr>
              <a:t>（１）传递的程序要合理。</a:t>
            </a:r>
            <a:endParaRPr lang="zh-CN" altLang="en-US" sz="2955" b="1" dirty="0">
              <a:solidFill>
                <a:srgbClr val="990000"/>
              </a:solidFill>
              <a:latin typeface="Times New Roman" panose="02020603050405020304" charset="0"/>
            </a:endParaRPr>
          </a:p>
          <a:p>
            <a:pPr lvl="1" algn="just" eaLnBrk="1" hangingPunct="1">
              <a:lnSpc>
                <a:spcPct val="150000"/>
              </a:lnSpc>
              <a:spcBef>
                <a:spcPct val="0"/>
              </a:spcBef>
            </a:pPr>
            <a:r>
              <a:rPr lang="zh-CN" altLang="en-US" sz="2955" b="1" dirty="0">
                <a:solidFill>
                  <a:srgbClr val="990000"/>
                </a:solidFill>
                <a:latin typeface="Times New Roman" panose="02020603050405020304" charset="0"/>
              </a:rPr>
              <a:t>（２）传递的时间要节约。</a:t>
            </a:r>
            <a:endParaRPr lang="zh-CN" altLang="en-US" sz="2955" b="1" dirty="0">
              <a:solidFill>
                <a:srgbClr val="990000"/>
              </a:solidFill>
              <a:latin typeface="Times New Roman" panose="02020603050405020304" charset="0"/>
            </a:endParaRPr>
          </a:p>
          <a:p>
            <a:pPr lvl="1" algn="just" eaLnBrk="1" hangingPunct="1">
              <a:lnSpc>
                <a:spcPct val="150000"/>
              </a:lnSpc>
              <a:spcBef>
                <a:spcPct val="0"/>
              </a:spcBef>
            </a:pPr>
            <a:r>
              <a:rPr lang="zh-CN" altLang="en-US" sz="2955" b="1" dirty="0">
                <a:solidFill>
                  <a:srgbClr val="990000"/>
                </a:solidFill>
                <a:latin typeface="宋体" panose="02010600030101010101" pitchFamily="2" charset="-122"/>
              </a:rPr>
              <a:t>（３）传递的手续要严密。  </a:t>
            </a:r>
            <a:endParaRPr lang="zh-CN" altLang="en-US" sz="2955" b="1" dirty="0">
              <a:solidFill>
                <a:srgbClr val="99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9394"/>
                                        </p:tgtEl>
                                        <p:attrNameLst>
                                          <p:attrName>style.visibility</p:attrName>
                                        </p:attrNameLst>
                                      </p:cBhvr>
                                      <p:to>
                                        <p:strVal val="visible"/>
                                      </p:to>
                                    </p:set>
                                    <p:anim calcmode="lin" valueType="num">
                                      <p:cBhvr>
                                        <p:cTn id="7" dur="500" fill="hold"/>
                                        <p:tgtEl>
                                          <p:spTgt spid="1339394"/>
                                        </p:tgtEl>
                                        <p:attrNameLst>
                                          <p:attrName>ppt_x</p:attrName>
                                        </p:attrNameLst>
                                      </p:cBhvr>
                                      <p:tavLst>
                                        <p:tav tm="0">
                                          <p:val>
                                            <p:strVal val="0-#ppt_w/2"/>
                                          </p:val>
                                        </p:tav>
                                        <p:tav tm="100000">
                                          <p:val>
                                            <p:strVal val="#ppt_x"/>
                                          </p:val>
                                        </p:tav>
                                      </p:tavLst>
                                    </p:anim>
                                    <p:anim calcmode="lin" valueType="num">
                                      <p:cBhvr>
                                        <p:cTn id="8" dur="500" fill="hold"/>
                                        <p:tgtEl>
                                          <p:spTgt spid="13393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2000"/>
                                  </p:stCondLst>
                                  <p:childTnLst>
                                    <p:set>
                                      <p:cBhvr>
                                        <p:cTn id="11" dur="1" fill="hold">
                                          <p:stCondLst>
                                            <p:cond delay="0"/>
                                          </p:stCondLst>
                                        </p:cTn>
                                        <p:tgtEl>
                                          <p:spTgt spid="1339395">
                                            <p:txEl>
                                              <p:charRg st="0" end="2"/>
                                            </p:txEl>
                                          </p:spTgt>
                                        </p:tgtEl>
                                        <p:attrNameLst>
                                          <p:attrName>style.visibility</p:attrName>
                                        </p:attrNameLst>
                                      </p:cBhvr>
                                      <p:to>
                                        <p:strVal val="visible"/>
                                      </p:to>
                                    </p:set>
                                    <p:anim calcmode="lin" valueType="num">
                                      <p:cBhvr>
                                        <p:cTn id="12" dur="500" fill="hold"/>
                                        <p:tgtEl>
                                          <p:spTgt spid="1339395">
                                            <p:txEl>
                                              <p:charRg st="0" end="2"/>
                                            </p:txEl>
                                          </p:spTgt>
                                        </p:tgtEl>
                                        <p:attrNameLst>
                                          <p:attrName>ppt_x</p:attrName>
                                        </p:attrNameLst>
                                      </p:cBhvr>
                                      <p:tavLst>
                                        <p:tav tm="0">
                                          <p:val>
                                            <p:strVal val="0-#ppt_w/2"/>
                                          </p:val>
                                        </p:tav>
                                        <p:tav tm="100000">
                                          <p:val>
                                            <p:strVal val="#ppt_x"/>
                                          </p:val>
                                        </p:tav>
                                      </p:tavLst>
                                    </p:anim>
                                    <p:anim calcmode="lin" valueType="num">
                                      <p:cBhvr>
                                        <p:cTn id="13" dur="500" fill="hold"/>
                                        <p:tgtEl>
                                          <p:spTgt spid="1339395">
                                            <p:txEl>
                                              <p:charRg st="0"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fill="hold" grpId="0" nodeType="afterEffect">
                                  <p:stCondLst>
                                    <p:cond delay="2000"/>
                                  </p:stCondLst>
                                  <p:childTnLst>
                                    <p:set>
                                      <p:cBhvr>
                                        <p:cTn id="16" dur="1" fill="hold">
                                          <p:stCondLst>
                                            <p:cond delay="0"/>
                                          </p:stCondLst>
                                        </p:cTn>
                                        <p:tgtEl>
                                          <p:spTgt spid="1339395">
                                            <p:txEl>
                                              <p:charRg st="2" end="56"/>
                                            </p:txEl>
                                          </p:spTgt>
                                        </p:tgtEl>
                                        <p:attrNameLst>
                                          <p:attrName>style.visibility</p:attrName>
                                        </p:attrNameLst>
                                      </p:cBhvr>
                                      <p:to>
                                        <p:strVal val="visible"/>
                                      </p:to>
                                    </p:set>
                                    <p:anim calcmode="lin" valueType="num">
                                      <p:cBhvr>
                                        <p:cTn id="17" dur="500" fill="hold"/>
                                        <p:tgtEl>
                                          <p:spTgt spid="1339395">
                                            <p:txEl>
                                              <p:charRg st="2" end="56"/>
                                            </p:txEl>
                                          </p:spTgt>
                                        </p:tgtEl>
                                        <p:attrNameLst>
                                          <p:attrName>ppt_x</p:attrName>
                                        </p:attrNameLst>
                                      </p:cBhvr>
                                      <p:tavLst>
                                        <p:tav tm="0">
                                          <p:val>
                                            <p:strVal val="0-#ppt_w/2"/>
                                          </p:val>
                                        </p:tav>
                                        <p:tav tm="100000">
                                          <p:val>
                                            <p:strVal val="#ppt_x"/>
                                          </p:val>
                                        </p:tav>
                                      </p:tavLst>
                                    </p:anim>
                                    <p:anim calcmode="lin" valueType="num">
                                      <p:cBhvr>
                                        <p:cTn id="18" dur="500" fill="hold"/>
                                        <p:tgtEl>
                                          <p:spTgt spid="1339395">
                                            <p:txEl>
                                              <p:charRg st="2" end="56"/>
                                            </p:txEl>
                                          </p:spTgt>
                                        </p:tgtEl>
                                        <p:attrNameLst>
                                          <p:attrName>ppt_y</p:attrName>
                                        </p:attrNameLst>
                                      </p:cBhvr>
                                      <p:tavLst>
                                        <p:tav tm="0">
                                          <p:val>
                                            <p:strVal val="#ppt_y"/>
                                          </p:val>
                                        </p:tav>
                                        <p:tav tm="100000">
                                          <p:val>
                                            <p:strVal val="#ppt_y"/>
                                          </p:val>
                                        </p:tav>
                                      </p:tavLst>
                                    </p:anim>
                                  </p:childTnLst>
                                </p:cTn>
                              </p:par>
                            </p:childTnLst>
                          </p:cTn>
                        </p:par>
                        <p:par>
                          <p:cTn id="19" fill="hold">
                            <p:stCondLst>
                              <p:cond delay="5500"/>
                            </p:stCondLst>
                            <p:childTnLst>
                              <p:par>
                                <p:cTn id="20" presetID="2" presetClass="entr" presetSubtype="8" fill="hold" grpId="0" nodeType="afterEffect">
                                  <p:stCondLst>
                                    <p:cond delay="2000"/>
                                  </p:stCondLst>
                                  <p:childTnLst>
                                    <p:set>
                                      <p:cBhvr>
                                        <p:cTn id="21" dur="1" fill="hold">
                                          <p:stCondLst>
                                            <p:cond delay="0"/>
                                          </p:stCondLst>
                                        </p:cTn>
                                        <p:tgtEl>
                                          <p:spTgt spid="1340419">
                                            <p:txEl>
                                              <p:charRg st="0" end="11"/>
                                            </p:txEl>
                                          </p:spTgt>
                                        </p:tgtEl>
                                        <p:attrNameLst>
                                          <p:attrName>style.visibility</p:attrName>
                                        </p:attrNameLst>
                                      </p:cBhvr>
                                      <p:to>
                                        <p:strVal val="visible"/>
                                      </p:to>
                                    </p:set>
                                    <p:anim calcmode="lin" valueType="num">
                                      <p:cBhvr>
                                        <p:cTn id="22" dur="500" fill="hold"/>
                                        <p:tgtEl>
                                          <p:spTgt spid="1340419">
                                            <p:txEl>
                                              <p:charRg st="0" end="11"/>
                                            </p:txEl>
                                          </p:spTgt>
                                        </p:tgtEl>
                                        <p:attrNameLst>
                                          <p:attrName>ppt_x</p:attrName>
                                        </p:attrNameLst>
                                      </p:cBhvr>
                                      <p:tavLst>
                                        <p:tav tm="0">
                                          <p:val>
                                            <p:strVal val="0-#ppt_w/2"/>
                                          </p:val>
                                        </p:tav>
                                        <p:tav tm="100000">
                                          <p:val>
                                            <p:strVal val="#ppt_x"/>
                                          </p:val>
                                        </p:tav>
                                      </p:tavLst>
                                    </p:anim>
                                    <p:anim calcmode="lin" valueType="num">
                                      <p:cBhvr>
                                        <p:cTn id="23" dur="500" fill="hold"/>
                                        <p:tgtEl>
                                          <p:spTgt spid="1340419">
                                            <p:txEl>
                                              <p:charRg st="0" end="11"/>
                                            </p:txEl>
                                          </p:spTgt>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0"/>
                                  </p:stCondLst>
                                  <p:childTnLst>
                                    <p:set>
                                      <p:cBhvr>
                                        <p:cTn id="25" dur="1" fill="hold">
                                          <p:stCondLst>
                                            <p:cond delay="0"/>
                                          </p:stCondLst>
                                        </p:cTn>
                                        <p:tgtEl>
                                          <p:spTgt spid="1340419">
                                            <p:txEl>
                                              <p:charRg st="11" end="24"/>
                                            </p:txEl>
                                          </p:spTgt>
                                        </p:tgtEl>
                                        <p:attrNameLst>
                                          <p:attrName>style.visibility</p:attrName>
                                        </p:attrNameLst>
                                      </p:cBhvr>
                                      <p:to>
                                        <p:strVal val="visible"/>
                                      </p:to>
                                    </p:set>
                                    <p:anim calcmode="lin" valueType="num">
                                      <p:cBhvr>
                                        <p:cTn id="26" dur="500" fill="hold"/>
                                        <p:tgtEl>
                                          <p:spTgt spid="1340419">
                                            <p:txEl>
                                              <p:charRg st="11" end="24"/>
                                            </p:txEl>
                                          </p:spTgt>
                                        </p:tgtEl>
                                        <p:attrNameLst>
                                          <p:attrName>ppt_x</p:attrName>
                                        </p:attrNameLst>
                                      </p:cBhvr>
                                      <p:tavLst>
                                        <p:tav tm="0">
                                          <p:val>
                                            <p:strVal val="0-#ppt_w/2"/>
                                          </p:val>
                                        </p:tav>
                                        <p:tav tm="100000">
                                          <p:val>
                                            <p:strVal val="#ppt_x"/>
                                          </p:val>
                                        </p:tav>
                                      </p:tavLst>
                                    </p:anim>
                                    <p:anim calcmode="lin" valueType="num">
                                      <p:cBhvr>
                                        <p:cTn id="27" dur="500" fill="hold"/>
                                        <p:tgtEl>
                                          <p:spTgt spid="1340419">
                                            <p:txEl>
                                              <p:charRg st="11" end="24"/>
                                            </p:txEl>
                                          </p:spTgt>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2000"/>
                                  </p:stCondLst>
                                  <p:childTnLst>
                                    <p:set>
                                      <p:cBhvr>
                                        <p:cTn id="29" dur="1" fill="hold">
                                          <p:stCondLst>
                                            <p:cond delay="0"/>
                                          </p:stCondLst>
                                        </p:cTn>
                                        <p:tgtEl>
                                          <p:spTgt spid="1340419">
                                            <p:txEl>
                                              <p:charRg st="24" end="37"/>
                                            </p:txEl>
                                          </p:spTgt>
                                        </p:tgtEl>
                                        <p:attrNameLst>
                                          <p:attrName>style.visibility</p:attrName>
                                        </p:attrNameLst>
                                      </p:cBhvr>
                                      <p:to>
                                        <p:strVal val="visible"/>
                                      </p:to>
                                    </p:set>
                                    <p:anim calcmode="lin" valueType="num">
                                      <p:cBhvr>
                                        <p:cTn id="30" dur="500" fill="hold"/>
                                        <p:tgtEl>
                                          <p:spTgt spid="1340419">
                                            <p:txEl>
                                              <p:charRg st="24" end="37"/>
                                            </p:txEl>
                                          </p:spTgt>
                                        </p:tgtEl>
                                        <p:attrNameLst>
                                          <p:attrName>ppt_x</p:attrName>
                                        </p:attrNameLst>
                                      </p:cBhvr>
                                      <p:tavLst>
                                        <p:tav tm="0">
                                          <p:val>
                                            <p:strVal val="0-#ppt_w/2"/>
                                          </p:val>
                                        </p:tav>
                                        <p:tav tm="100000">
                                          <p:val>
                                            <p:strVal val="#ppt_x"/>
                                          </p:val>
                                        </p:tav>
                                      </p:tavLst>
                                    </p:anim>
                                    <p:anim calcmode="lin" valueType="num">
                                      <p:cBhvr>
                                        <p:cTn id="31" dur="500" fill="hold"/>
                                        <p:tgtEl>
                                          <p:spTgt spid="1340419">
                                            <p:txEl>
                                              <p:charRg st="24" end="37"/>
                                            </p:txEl>
                                          </p:spTgt>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0"/>
                                  </p:stCondLst>
                                  <p:childTnLst>
                                    <p:set>
                                      <p:cBhvr>
                                        <p:cTn id="33" dur="1" fill="hold">
                                          <p:stCondLst>
                                            <p:cond delay="0"/>
                                          </p:stCondLst>
                                        </p:cTn>
                                        <p:tgtEl>
                                          <p:spTgt spid="1340419">
                                            <p:txEl>
                                              <p:charRg st="37" end="52"/>
                                            </p:txEl>
                                          </p:spTgt>
                                        </p:tgtEl>
                                        <p:attrNameLst>
                                          <p:attrName>style.visibility</p:attrName>
                                        </p:attrNameLst>
                                      </p:cBhvr>
                                      <p:to>
                                        <p:strVal val="visible"/>
                                      </p:to>
                                    </p:set>
                                    <p:anim calcmode="lin" valueType="num">
                                      <p:cBhvr>
                                        <p:cTn id="34" dur="500" fill="hold"/>
                                        <p:tgtEl>
                                          <p:spTgt spid="1340419">
                                            <p:txEl>
                                              <p:charRg st="37" end="52"/>
                                            </p:txEl>
                                          </p:spTgt>
                                        </p:tgtEl>
                                        <p:attrNameLst>
                                          <p:attrName>ppt_x</p:attrName>
                                        </p:attrNameLst>
                                      </p:cBhvr>
                                      <p:tavLst>
                                        <p:tav tm="0">
                                          <p:val>
                                            <p:strVal val="0-#ppt_w/2"/>
                                          </p:val>
                                        </p:tav>
                                        <p:tav tm="100000">
                                          <p:val>
                                            <p:strVal val="#ppt_x"/>
                                          </p:val>
                                        </p:tav>
                                      </p:tavLst>
                                    </p:anim>
                                    <p:anim calcmode="lin" valueType="num">
                                      <p:cBhvr>
                                        <p:cTn id="35" dur="500" fill="hold"/>
                                        <p:tgtEl>
                                          <p:spTgt spid="1340419">
                                            <p:txEl>
                                              <p:charRg st="37" end="5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9394" grpId="0"/>
      <p:bldP spid="1339395" grpId="0" advAuto="1000" build="p"/>
      <p:bldP spid="1340419" grpId="0" advAuto="100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42" name="Rectangle 2"/>
          <p:cNvSpPr>
            <a:spLocks noGrp="1"/>
          </p:cNvSpPr>
          <p:nvPr>
            <p:ph type="title"/>
          </p:nvPr>
        </p:nvSpPr>
        <p:spPr>
          <a:xfrm>
            <a:off x="883920" y="384810"/>
            <a:ext cx="11179175" cy="847725"/>
          </a:xfrm>
        </p:spPr>
        <p:txBody>
          <a:bodyPr vert="horz" wrap="square" lIns="96435" tIns="48217" rIns="96435" bIns="48217" anchor="b"/>
          <a:p>
            <a:pPr eaLnBrk="1" hangingPunct="1"/>
            <a:r>
              <a:rPr lang="zh-CN" altLang="en-US" sz="3795" b="1" dirty="0">
                <a:latin typeface="华文新魏" panose="02010800040101010101" pitchFamily="2" charset="-122"/>
                <a:ea typeface="华文新魏" panose="02010800040101010101" pitchFamily="2" charset="-122"/>
              </a:rPr>
              <a:t>二、会计凭证的保管</a:t>
            </a:r>
            <a:endParaRPr lang="zh-CN" altLang="en-US" sz="3795" b="1" dirty="0">
              <a:latin typeface="华文新魏" panose="02010800040101010101" pitchFamily="2" charset="-122"/>
              <a:ea typeface="华文新魏" panose="02010800040101010101" pitchFamily="2" charset="-122"/>
            </a:endParaRPr>
          </a:p>
        </p:txBody>
      </p:sp>
      <p:sp>
        <p:nvSpPr>
          <p:cNvPr id="1341443" name="Rectangle 3"/>
          <p:cNvSpPr>
            <a:spLocks noGrp="1"/>
          </p:cNvSpPr>
          <p:nvPr>
            <p:ph idx="1"/>
          </p:nvPr>
        </p:nvSpPr>
        <p:spPr>
          <a:xfrm>
            <a:off x="596036" y="1465969"/>
            <a:ext cx="11311731" cy="4300748"/>
          </a:xfrm>
        </p:spPr>
        <p:txBody>
          <a:bodyPr vert="horz" wrap="square" lIns="96435" tIns="48217" rIns="96435" bIns="48217" anchor="t">
            <a:noAutofit/>
          </a:bodyPr>
          <a:p>
            <a:pPr eaLnBrk="1" hangingPunct="1">
              <a:lnSpc>
                <a:spcPct val="130000"/>
              </a:lnSpc>
              <a:spcBef>
                <a:spcPct val="0"/>
              </a:spcBef>
            </a:pPr>
            <a:r>
              <a:rPr lang="zh-CN" altLang="en-US" sz="3375" b="1" dirty="0">
                <a:solidFill>
                  <a:srgbClr val="990000"/>
                </a:solidFill>
                <a:latin typeface="宋体" panose="02010600030101010101" pitchFamily="2" charset="-122"/>
              </a:rPr>
              <a:t>（一）会计凭证的日常保管</a:t>
            </a:r>
            <a:endParaRPr lang="zh-CN" altLang="en-US" sz="3375" b="1" dirty="0">
              <a:solidFill>
                <a:srgbClr val="990000"/>
              </a:solidFill>
              <a:latin typeface="宋体" panose="02010600030101010101" pitchFamily="2" charset="-122"/>
            </a:endParaRPr>
          </a:p>
          <a:p>
            <a:pPr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各种会计凭证应及时传递，不得积压，登记完毕后，应按照分类和编号顺序保管，不得散乱和丢失。</a:t>
            </a:r>
            <a:endParaRPr lang="zh-CN" altLang="en-US" sz="3375" b="1" dirty="0">
              <a:latin typeface="华文楷体" panose="02010600040101010101" pitchFamily="2" charset="-122"/>
              <a:ea typeface="华文楷体" panose="02010600040101010101" pitchFamily="2" charset="-122"/>
            </a:endParaRPr>
          </a:p>
          <a:p>
            <a:pPr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对于各种记账凭证，应连同所附的原始凭证或原始凭证汇总表，按照编号顺序折叠整齐，按期装订成册。</a:t>
            </a:r>
            <a:endParaRPr lang="zh-CN" altLang="en-US" sz="3375" b="1" dirty="0">
              <a:latin typeface="华文楷体" panose="02010600040101010101" pitchFamily="2" charset="-122"/>
              <a:ea typeface="华文楷体" panose="02010600040101010101" pitchFamily="2" charset="-122"/>
            </a:endParaRPr>
          </a:p>
          <a:p>
            <a:pPr eaLnBrk="1" hangingPunct="1">
              <a:lnSpc>
                <a:spcPct val="130000"/>
              </a:lnSpc>
              <a:spcBef>
                <a:spcPct val="0"/>
              </a:spcBef>
            </a:pPr>
            <a:r>
              <a:rPr lang="zh-CN" altLang="en-US" sz="3375" b="1" dirty="0">
                <a:latin typeface="华文楷体" panose="02010600040101010101" pitchFamily="2" charset="-122"/>
                <a:ea typeface="华文楷体" panose="02010600040101010101" pitchFamily="2" charset="-122"/>
              </a:rPr>
              <a:t>原始凭证不得外借，其他单位如因特殊原因要使用原始凭证时，经本单位领导批准可以复制。</a:t>
            </a:r>
            <a:r>
              <a:rPr lang="zh-CN" altLang="en-US" sz="3375" b="1" dirty="0">
                <a:solidFill>
                  <a:srgbClr val="990000"/>
                </a:solidFill>
                <a:latin typeface="宋体" panose="02010600030101010101" pitchFamily="2" charset="-122"/>
              </a:rPr>
              <a:t>  </a:t>
            </a:r>
            <a:endParaRPr lang="zh-CN" altLang="en-US" sz="3375" b="1" dirty="0">
              <a:solidFill>
                <a:srgbClr val="990000"/>
              </a:solidFill>
              <a:latin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442"/>
                                        </p:tgtEl>
                                        <p:attrNameLst>
                                          <p:attrName>style.visibility</p:attrName>
                                        </p:attrNameLst>
                                      </p:cBhvr>
                                      <p:to>
                                        <p:strVal val="visible"/>
                                      </p:to>
                                    </p:set>
                                    <p:anim calcmode="lin" valueType="num">
                                      <p:cBhvr>
                                        <p:cTn id="7" dur="500" fill="hold"/>
                                        <p:tgtEl>
                                          <p:spTgt spid="1341442"/>
                                        </p:tgtEl>
                                        <p:attrNameLst>
                                          <p:attrName>ppt_x</p:attrName>
                                        </p:attrNameLst>
                                      </p:cBhvr>
                                      <p:tavLst>
                                        <p:tav tm="0">
                                          <p:val>
                                            <p:strVal val="0-#ppt_w/2"/>
                                          </p:val>
                                        </p:tav>
                                        <p:tav tm="100000">
                                          <p:val>
                                            <p:strVal val="#ppt_x"/>
                                          </p:val>
                                        </p:tav>
                                      </p:tavLst>
                                    </p:anim>
                                    <p:anim calcmode="lin" valueType="num">
                                      <p:cBhvr>
                                        <p:cTn id="8" dur="500" fill="hold"/>
                                        <p:tgtEl>
                                          <p:spTgt spid="13414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2000"/>
                                  </p:stCondLst>
                                  <p:childTnLst>
                                    <p:set>
                                      <p:cBhvr>
                                        <p:cTn id="11" dur="1" fill="hold">
                                          <p:stCondLst>
                                            <p:cond delay="0"/>
                                          </p:stCondLst>
                                        </p:cTn>
                                        <p:tgtEl>
                                          <p:spTgt spid="1341443">
                                            <p:txEl>
                                              <p:charRg st="0" end="13"/>
                                            </p:txEl>
                                          </p:spTgt>
                                        </p:tgtEl>
                                        <p:attrNameLst>
                                          <p:attrName>style.visibility</p:attrName>
                                        </p:attrNameLst>
                                      </p:cBhvr>
                                      <p:to>
                                        <p:strVal val="visible"/>
                                      </p:to>
                                    </p:set>
                                    <p:anim calcmode="lin" valueType="num">
                                      <p:cBhvr>
                                        <p:cTn id="12" dur="500" fill="hold"/>
                                        <p:tgtEl>
                                          <p:spTgt spid="1341443">
                                            <p:txEl>
                                              <p:charRg st="0" end="13"/>
                                            </p:txEl>
                                          </p:spTgt>
                                        </p:tgtEl>
                                        <p:attrNameLst>
                                          <p:attrName>ppt_x</p:attrName>
                                        </p:attrNameLst>
                                      </p:cBhvr>
                                      <p:tavLst>
                                        <p:tav tm="0">
                                          <p:val>
                                            <p:strVal val="0-#ppt_w/2"/>
                                          </p:val>
                                        </p:tav>
                                        <p:tav tm="100000">
                                          <p:val>
                                            <p:strVal val="#ppt_x"/>
                                          </p:val>
                                        </p:tav>
                                      </p:tavLst>
                                    </p:anim>
                                    <p:anim calcmode="lin" valueType="num">
                                      <p:cBhvr>
                                        <p:cTn id="13" dur="500" fill="hold"/>
                                        <p:tgtEl>
                                          <p:spTgt spid="1341443">
                                            <p:txEl>
                                              <p:charRg st="0" end="13"/>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fill="hold" grpId="0" nodeType="afterEffect">
                                  <p:stCondLst>
                                    <p:cond delay="2000"/>
                                  </p:stCondLst>
                                  <p:childTnLst>
                                    <p:set>
                                      <p:cBhvr>
                                        <p:cTn id="16" dur="1" fill="hold">
                                          <p:stCondLst>
                                            <p:cond delay="0"/>
                                          </p:stCondLst>
                                        </p:cTn>
                                        <p:tgtEl>
                                          <p:spTgt spid="1341443">
                                            <p:txEl>
                                              <p:charRg st="13" end="58"/>
                                            </p:txEl>
                                          </p:spTgt>
                                        </p:tgtEl>
                                        <p:attrNameLst>
                                          <p:attrName>style.visibility</p:attrName>
                                        </p:attrNameLst>
                                      </p:cBhvr>
                                      <p:to>
                                        <p:strVal val="visible"/>
                                      </p:to>
                                    </p:set>
                                    <p:anim calcmode="lin" valueType="num">
                                      <p:cBhvr>
                                        <p:cTn id="17" dur="500" fill="hold"/>
                                        <p:tgtEl>
                                          <p:spTgt spid="1341443">
                                            <p:txEl>
                                              <p:charRg st="13" end="58"/>
                                            </p:txEl>
                                          </p:spTgt>
                                        </p:tgtEl>
                                        <p:attrNameLst>
                                          <p:attrName>ppt_x</p:attrName>
                                        </p:attrNameLst>
                                      </p:cBhvr>
                                      <p:tavLst>
                                        <p:tav tm="0">
                                          <p:val>
                                            <p:strVal val="0-#ppt_w/2"/>
                                          </p:val>
                                        </p:tav>
                                        <p:tav tm="100000">
                                          <p:val>
                                            <p:strVal val="#ppt_x"/>
                                          </p:val>
                                        </p:tav>
                                      </p:tavLst>
                                    </p:anim>
                                    <p:anim calcmode="lin" valueType="num">
                                      <p:cBhvr>
                                        <p:cTn id="18" dur="500" fill="hold"/>
                                        <p:tgtEl>
                                          <p:spTgt spid="1341443">
                                            <p:txEl>
                                              <p:charRg st="13" end="58"/>
                                            </p:txEl>
                                          </p:spTgt>
                                        </p:tgtEl>
                                        <p:attrNameLst>
                                          <p:attrName>ppt_y</p:attrName>
                                        </p:attrNameLst>
                                      </p:cBhvr>
                                      <p:tavLst>
                                        <p:tav tm="0">
                                          <p:val>
                                            <p:strVal val="#ppt_y"/>
                                          </p:val>
                                        </p:tav>
                                        <p:tav tm="100000">
                                          <p:val>
                                            <p:strVal val="#ppt_y"/>
                                          </p:val>
                                        </p:tav>
                                      </p:tavLst>
                                    </p:anim>
                                  </p:childTnLst>
                                </p:cTn>
                              </p:par>
                            </p:childTnLst>
                          </p:cTn>
                        </p:par>
                        <p:par>
                          <p:cTn id="19" fill="hold">
                            <p:stCondLst>
                              <p:cond delay="5500"/>
                            </p:stCondLst>
                            <p:childTnLst>
                              <p:par>
                                <p:cTn id="20" presetID="2" presetClass="entr" presetSubtype="8" fill="hold" grpId="0" nodeType="afterEffect">
                                  <p:stCondLst>
                                    <p:cond delay="2000"/>
                                  </p:stCondLst>
                                  <p:childTnLst>
                                    <p:set>
                                      <p:cBhvr>
                                        <p:cTn id="21" dur="1" fill="hold">
                                          <p:stCondLst>
                                            <p:cond delay="0"/>
                                          </p:stCondLst>
                                        </p:cTn>
                                        <p:tgtEl>
                                          <p:spTgt spid="1341443">
                                            <p:txEl>
                                              <p:charRg st="58" end="105"/>
                                            </p:txEl>
                                          </p:spTgt>
                                        </p:tgtEl>
                                        <p:attrNameLst>
                                          <p:attrName>style.visibility</p:attrName>
                                        </p:attrNameLst>
                                      </p:cBhvr>
                                      <p:to>
                                        <p:strVal val="visible"/>
                                      </p:to>
                                    </p:set>
                                    <p:anim calcmode="lin" valueType="num">
                                      <p:cBhvr>
                                        <p:cTn id="22" dur="500" fill="hold"/>
                                        <p:tgtEl>
                                          <p:spTgt spid="1341443">
                                            <p:txEl>
                                              <p:charRg st="58" end="105"/>
                                            </p:txEl>
                                          </p:spTgt>
                                        </p:tgtEl>
                                        <p:attrNameLst>
                                          <p:attrName>ppt_x</p:attrName>
                                        </p:attrNameLst>
                                      </p:cBhvr>
                                      <p:tavLst>
                                        <p:tav tm="0">
                                          <p:val>
                                            <p:strVal val="0-#ppt_w/2"/>
                                          </p:val>
                                        </p:tav>
                                        <p:tav tm="100000">
                                          <p:val>
                                            <p:strVal val="#ppt_x"/>
                                          </p:val>
                                        </p:tav>
                                      </p:tavLst>
                                    </p:anim>
                                    <p:anim calcmode="lin" valueType="num">
                                      <p:cBhvr>
                                        <p:cTn id="23" dur="500" fill="hold"/>
                                        <p:tgtEl>
                                          <p:spTgt spid="1341443">
                                            <p:txEl>
                                              <p:charRg st="58" end="105"/>
                                            </p:txEl>
                                          </p:spTgt>
                                        </p:tgtEl>
                                        <p:attrNameLst>
                                          <p:attrName>ppt_y</p:attrName>
                                        </p:attrNameLst>
                                      </p:cBhvr>
                                      <p:tavLst>
                                        <p:tav tm="0">
                                          <p:val>
                                            <p:strVal val="#ppt_y"/>
                                          </p:val>
                                        </p:tav>
                                        <p:tav tm="100000">
                                          <p:val>
                                            <p:strVal val="#ppt_y"/>
                                          </p:val>
                                        </p:tav>
                                      </p:tavLst>
                                    </p:anim>
                                  </p:childTnLst>
                                </p:cTn>
                              </p:par>
                            </p:childTnLst>
                          </p:cTn>
                        </p:par>
                        <p:par>
                          <p:cTn id="24" fill="hold">
                            <p:stCondLst>
                              <p:cond delay="8000"/>
                            </p:stCondLst>
                            <p:childTnLst>
                              <p:par>
                                <p:cTn id="25" presetID="2" presetClass="entr" presetSubtype="8" fill="hold" grpId="0" nodeType="afterEffect">
                                  <p:stCondLst>
                                    <p:cond delay="2000"/>
                                  </p:stCondLst>
                                  <p:childTnLst>
                                    <p:set>
                                      <p:cBhvr>
                                        <p:cTn id="26" dur="1" fill="hold">
                                          <p:stCondLst>
                                            <p:cond delay="0"/>
                                          </p:stCondLst>
                                        </p:cTn>
                                        <p:tgtEl>
                                          <p:spTgt spid="1341443">
                                            <p:txEl>
                                              <p:charRg st="105" end="149"/>
                                            </p:txEl>
                                          </p:spTgt>
                                        </p:tgtEl>
                                        <p:attrNameLst>
                                          <p:attrName>style.visibility</p:attrName>
                                        </p:attrNameLst>
                                      </p:cBhvr>
                                      <p:to>
                                        <p:strVal val="visible"/>
                                      </p:to>
                                    </p:set>
                                    <p:anim calcmode="lin" valueType="num">
                                      <p:cBhvr>
                                        <p:cTn id="27" dur="500" fill="hold"/>
                                        <p:tgtEl>
                                          <p:spTgt spid="1341443">
                                            <p:txEl>
                                              <p:charRg st="105" end="149"/>
                                            </p:txEl>
                                          </p:spTgt>
                                        </p:tgtEl>
                                        <p:attrNameLst>
                                          <p:attrName>ppt_x</p:attrName>
                                        </p:attrNameLst>
                                      </p:cBhvr>
                                      <p:tavLst>
                                        <p:tav tm="0">
                                          <p:val>
                                            <p:strVal val="0-#ppt_w/2"/>
                                          </p:val>
                                        </p:tav>
                                        <p:tav tm="100000">
                                          <p:val>
                                            <p:strVal val="#ppt_x"/>
                                          </p:val>
                                        </p:tav>
                                      </p:tavLst>
                                    </p:anim>
                                    <p:anim calcmode="lin" valueType="num">
                                      <p:cBhvr>
                                        <p:cTn id="28" dur="500" fill="hold"/>
                                        <p:tgtEl>
                                          <p:spTgt spid="1341443">
                                            <p:txEl>
                                              <p:charRg st="105" end="14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42" grpId="0"/>
      <p:bldP spid="1341443" grpId="0" advAuto="100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2466" name="Rectangle 2"/>
          <p:cNvSpPr>
            <a:spLocks noGrp="1"/>
          </p:cNvSpPr>
          <p:nvPr>
            <p:ph type="title"/>
          </p:nvPr>
        </p:nvSpPr>
        <p:spPr>
          <a:xfrm>
            <a:off x="812165" y="231775"/>
            <a:ext cx="11120755" cy="833755"/>
          </a:xfrm>
        </p:spPr>
        <p:txBody>
          <a:bodyPr vert="horz" wrap="square" lIns="96435" tIns="48217" rIns="96435" bIns="48217" anchor="b"/>
          <a:p>
            <a:pPr eaLnBrk="1" hangingPunct="1"/>
            <a:r>
              <a:rPr lang="zh-CN" altLang="en-US" sz="3795" b="1" dirty="0">
                <a:latin typeface="华文新魏" panose="02010800040101010101" pitchFamily="2" charset="-122"/>
                <a:ea typeface="华文新魏" panose="02010800040101010101" pitchFamily="2" charset="-122"/>
              </a:rPr>
              <a:t>二、会计凭证的保管</a:t>
            </a:r>
            <a:endParaRPr lang="zh-CN" altLang="en-US" sz="3795" b="1" dirty="0">
              <a:latin typeface="华文新魏" panose="02010800040101010101" pitchFamily="2" charset="-122"/>
              <a:ea typeface="华文新魏" panose="02010800040101010101" pitchFamily="2" charset="-122"/>
            </a:endParaRPr>
          </a:p>
        </p:txBody>
      </p:sp>
      <p:sp>
        <p:nvSpPr>
          <p:cNvPr id="1342467" name="Rectangle 3"/>
          <p:cNvSpPr>
            <a:spLocks noGrp="1"/>
          </p:cNvSpPr>
          <p:nvPr>
            <p:ph idx="1"/>
          </p:nvPr>
        </p:nvSpPr>
        <p:spPr>
          <a:xfrm>
            <a:off x="668655" y="879475"/>
            <a:ext cx="11177905" cy="3041015"/>
          </a:xfrm>
        </p:spPr>
        <p:txBody>
          <a:bodyPr vert="horz" wrap="square" lIns="96435" tIns="48217" rIns="96435" bIns="48217" anchor="t">
            <a:noAutofit/>
          </a:bodyPr>
          <a:p>
            <a:pPr algn="just" eaLnBrk="1" hangingPunct="1">
              <a:lnSpc>
                <a:spcPct val="130000"/>
              </a:lnSpc>
              <a:spcBef>
                <a:spcPct val="0"/>
              </a:spcBef>
            </a:pPr>
            <a:r>
              <a:rPr lang="zh-CN" altLang="en-US" sz="3375" b="1" dirty="0">
                <a:solidFill>
                  <a:srgbClr val="990000"/>
                </a:solidFill>
                <a:latin typeface="Times New Roman" panose="02020603050405020304" charset="0"/>
              </a:rPr>
              <a:t>（二）定期装订成册</a:t>
            </a:r>
            <a:endParaRPr lang="zh-CN" altLang="en-US" sz="3375" b="1" dirty="0">
              <a:solidFill>
                <a:srgbClr val="990000"/>
              </a:solidFill>
              <a:latin typeface="宋体" panose="02010600030101010101" pitchFamily="2" charset="-122"/>
            </a:endParaRPr>
          </a:p>
          <a:p>
            <a:pPr eaLnBrk="1" hangingPunct="1">
              <a:lnSpc>
                <a:spcPct val="130000"/>
              </a:lnSpc>
              <a:spcBef>
                <a:spcPct val="0"/>
              </a:spcBef>
              <a:buNone/>
            </a:pPr>
            <a:r>
              <a:rPr lang="zh-CN" altLang="en-US" sz="3375" b="1" dirty="0">
                <a:latin typeface="华文楷体" panose="02010600040101010101" pitchFamily="2" charset="-122"/>
                <a:ea typeface="华文楷体" panose="02010600040101010101" pitchFamily="2" charset="-122"/>
              </a:rPr>
              <a:t>     </a:t>
            </a:r>
            <a:r>
              <a:rPr lang="zh-CN" altLang="en-US" b="1" dirty="0">
                <a:latin typeface="华文楷体" panose="02010600040101010101" pitchFamily="2" charset="-122"/>
                <a:ea typeface="华文楷体" panose="02010600040101010101" pitchFamily="2" charset="-122"/>
              </a:rPr>
              <a:t>会计部门在记账后，应定期对各种会计凭证加以分类整理，即将各种记账凭证按照编号顺序，连同所附原始凭证折叠整齐、分册装订并加具封面、封底。在封面上，写明单位名称、年度、月份、凭证种类、起讫日期、起讫编号，并加盖会计主管的骑缝图章。</a:t>
            </a:r>
            <a:endParaRPr lang="zh-CN" altLang="en-US" b="1" dirty="0">
              <a:solidFill>
                <a:srgbClr val="990000"/>
              </a:solidFill>
              <a:latin typeface="华文楷体" panose="02010600040101010101" pitchFamily="2" charset="-122"/>
              <a:ea typeface="华文楷体" panose="02010600040101010101" pitchFamily="2" charset="-122"/>
            </a:endParaRPr>
          </a:p>
        </p:txBody>
      </p:sp>
      <p:sp>
        <p:nvSpPr>
          <p:cNvPr id="1343491" name="Rectangle 3"/>
          <p:cNvSpPr>
            <a:spLocks noGrp="1"/>
          </p:cNvSpPr>
          <p:nvPr>
            <p:custDataLst>
              <p:tags r:id="rId1"/>
            </p:custDataLst>
          </p:nvPr>
        </p:nvSpPr>
        <p:spPr>
          <a:xfrm>
            <a:off x="812800" y="4479925"/>
            <a:ext cx="11624310" cy="2385060"/>
          </a:xfrm>
          <a:prstGeom prst="rect">
            <a:avLst/>
          </a:prstGeom>
        </p:spPr>
        <p:txBody>
          <a:bodyPr vert="horz" wrap="square" lIns="96435" tIns="48217" rIns="96435" bIns="48217" rtlCol="0" anchor="t">
            <a:normAutofit fontScale="5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30000"/>
              </a:lnSpc>
              <a:spcBef>
                <a:spcPct val="0"/>
              </a:spcBef>
            </a:pPr>
            <a:r>
              <a:rPr lang="zh-CN" altLang="en-US" sz="6000" b="1" dirty="0">
                <a:solidFill>
                  <a:srgbClr val="990000"/>
                </a:solidFill>
                <a:latin typeface="Times New Roman" panose="02020603050405020304" charset="0"/>
              </a:rPr>
              <a:t>（三）归档保管</a:t>
            </a:r>
            <a:endParaRPr lang="zh-CN" altLang="en-US" sz="6000" b="1" dirty="0">
              <a:solidFill>
                <a:srgbClr val="990000"/>
              </a:solidFill>
              <a:latin typeface="宋体" panose="02010600030101010101" pitchFamily="2" charset="-122"/>
            </a:endParaRPr>
          </a:p>
          <a:p>
            <a:pPr algn="just" eaLnBrk="1" hangingPunct="1">
              <a:lnSpc>
                <a:spcPct val="130000"/>
              </a:lnSpc>
              <a:spcBef>
                <a:spcPct val="0"/>
              </a:spcBef>
              <a:buNone/>
            </a:pPr>
            <a:r>
              <a:rPr lang="zh-CN" altLang="en-US" sz="3375" b="1" dirty="0">
                <a:latin typeface="华文楷体" panose="02010600040101010101" pitchFamily="2" charset="-122"/>
                <a:ea typeface="华文楷体" panose="02010600040101010101" pitchFamily="2" charset="-122"/>
              </a:rPr>
              <a:t>   </a:t>
            </a:r>
            <a:r>
              <a:rPr lang="zh-CN" altLang="en-US" sz="7000" b="1" dirty="0">
                <a:latin typeface="华文楷体" panose="02010600040101010101" pitchFamily="2" charset="-122"/>
                <a:ea typeface="华文楷体" panose="02010600040101010101" pitchFamily="2" charset="-122"/>
              </a:rPr>
              <a:t>  </a:t>
            </a:r>
            <a:r>
              <a:rPr lang="zh-CN" altLang="en-US" sz="5600" b="1" dirty="0">
                <a:latin typeface="华文楷体" panose="02010600040101010101" pitchFamily="2" charset="-122"/>
                <a:ea typeface="华文楷体" panose="02010600040101010101" pitchFamily="2" charset="-122"/>
              </a:rPr>
              <a:t>年度终了，应将装订成册的记账凭证移交财会档案登记归档。当需要调阅时，应履行登记手续。</a:t>
            </a:r>
            <a:r>
              <a:rPr lang="zh-CN" altLang="en-US" sz="7000" b="1" dirty="0">
                <a:solidFill>
                  <a:srgbClr val="990000"/>
                </a:solidFill>
                <a:latin typeface="宋体" panose="02010600030101010101" pitchFamily="2" charset="-122"/>
              </a:rPr>
              <a:t> </a:t>
            </a:r>
            <a:endParaRPr lang="zh-CN" altLang="en-US" sz="3375" b="1" dirty="0">
              <a:solidFill>
                <a:srgbClr val="990000"/>
              </a:solidFill>
              <a:latin typeface="宋体" panose="02010600030101010101" pitchFamily="2" charset="-122"/>
            </a:endParaRPr>
          </a:p>
          <a:p>
            <a:pPr eaLnBrk="1" hangingPunct="1">
              <a:lnSpc>
                <a:spcPct val="130000"/>
              </a:lnSpc>
              <a:spcBef>
                <a:spcPct val="0"/>
              </a:spcBef>
              <a:buNone/>
            </a:pPr>
            <a:r>
              <a:rPr lang="zh-CN" altLang="en-US" sz="2955" b="1" dirty="0">
                <a:latin typeface="华文楷体" panose="02010600040101010101" pitchFamily="2" charset="-122"/>
                <a:ea typeface="华文楷体" panose="02010600040101010101" pitchFamily="2" charset="-122"/>
              </a:rPr>
              <a:t>           </a:t>
            </a:r>
            <a:endParaRPr lang="zh-CN" altLang="en-US" sz="2955" b="1" dirty="0">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2466"/>
                                        </p:tgtEl>
                                        <p:attrNameLst>
                                          <p:attrName>style.visibility</p:attrName>
                                        </p:attrNameLst>
                                      </p:cBhvr>
                                      <p:to>
                                        <p:strVal val="visible"/>
                                      </p:to>
                                    </p:set>
                                    <p:anim calcmode="lin" valueType="num">
                                      <p:cBhvr>
                                        <p:cTn id="7" dur="500" fill="hold"/>
                                        <p:tgtEl>
                                          <p:spTgt spid="1342466"/>
                                        </p:tgtEl>
                                        <p:attrNameLst>
                                          <p:attrName>ppt_x</p:attrName>
                                        </p:attrNameLst>
                                      </p:cBhvr>
                                      <p:tavLst>
                                        <p:tav tm="0">
                                          <p:val>
                                            <p:strVal val="0-#ppt_w/2"/>
                                          </p:val>
                                        </p:tav>
                                        <p:tav tm="100000">
                                          <p:val>
                                            <p:strVal val="#ppt_x"/>
                                          </p:val>
                                        </p:tav>
                                      </p:tavLst>
                                    </p:anim>
                                    <p:anim calcmode="lin" valueType="num">
                                      <p:cBhvr>
                                        <p:cTn id="8" dur="500" fill="hold"/>
                                        <p:tgtEl>
                                          <p:spTgt spid="13424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2000"/>
                                  </p:stCondLst>
                                  <p:childTnLst>
                                    <p:set>
                                      <p:cBhvr>
                                        <p:cTn id="11" dur="1" fill="hold">
                                          <p:stCondLst>
                                            <p:cond delay="0"/>
                                          </p:stCondLst>
                                        </p:cTn>
                                        <p:tgtEl>
                                          <p:spTgt spid="1342467">
                                            <p:txEl>
                                              <p:charRg st="0" end="10"/>
                                            </p:txEl>
                                          </p:spTgt>
                                        </p:tgtEl>
                                        <p:attrNameLst>
                                          <p:attrName>style.visibility</p:attrName>
                                        </p:attrNameLst>
                                      </p:cBhvr>
                                      <p:to>
                                        <p:strVal val="visible"/>
                                      </p:to>
                                    </p:set>
                                    <p:anim calcmode="lin" valueType="num">
                                      <p:cBhvr>
                                        <p:cTn id="12" dur="500" fill="hold"/>
                                        <p:tgtEl>
                                          <p:spTgt spid="1342467">
                                            <p:txEl>
                                              <p:charRg st="0" end="10"/>
                                            </p:txEl>
                                          </p:spTgt>
                                        </p:tgtEl>
                                        <p:attrNameLst>
                                          <p:attrName>ppt_x</p:attrName>
                                        </p:attrNameLst>
                                      </p:cBhvr>
                                      <p:tavLst>
                                        <p:tav tm="0">
                                          <p:val>
                                            <p:strVal val="0-#ppt_w/2"/>
                                          </p:val>
                                        </p:tav>
                                        <p:tav tm="100000">
                                          <p:val>
                                            <p:strVal val="#ppt_x"/>
                                          </p:val>
                                        </p:tav>
                                      </p:tavLst>
                                    </p:anim>
                                    <p:anim calcmode="lin" valueType="num">
                                      <p:cBhvr>
                                        <p:cTn id="13" dur="500" fill="hold"/>
                                        <p:tgtEl>
                                          <p:spTgt spid="1342467">
                                            <p:txEl>
                                              <p:charRg st="0" end="10"/>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fill="hold" grpId="0" nodeType="afterEffect">
                                  <p:stCondLst>
                                    <p:cond delay="2000"/>
                                  </p:stCondLst>
                                  <p:childTnLst>
                                    <p:set>
                                      <p:cBhvr>
                                        <p:cTn id="16" dur="1" fill="hold">
                                          <p:stCondLst>
                                            <p:cond delay="0"/>
                                          </p:stCondLst>
                                        </p:cTn>
                                        <p:tgtEl>
                                          <p:spTgt spid="1342467">
                                            <p:txEl>
                                              <p:charRg st="10" end="129"/>
                                            </p:txEl>
                                          </p:spTgt>
                                        </p:tgtEl>
                                        <p:attrNameLst>
                                          <p:attrName>style.visibility</p:attrName>
                                        </p:attrNameLst>
                                      </p:cBhvr>
                                      <p:to>
                                        <p:strVal val="visible"/>
                                      </p:to>
                                    </p:set>
                                    <p:anim calcmode="lin" valueType="num">
                                      <p:cBhvr>
                                        <p:cTn id="17" dur="500" fill="hold"/>
                                        <p:tgtEl>
                                          <p:spTgt spid="1342467">
                                            <p:txEl>
                                              <p:charRg st="10" end="129"/>
                                            </p:txEl>
                                          </p:spTgt>
                                        </p:tgtEl>
                                        <p:attrNameLst>
                                          <p:attrName>ppt_x</p:attrName>
                                        </p:attrNameLst>
                                      </p:cBhvr>
                                      <p:tavLst>
                                        <p:tav tm="0">
                                          <p:val>
                                            <p:strVal val="0-#ppt_w/2"/>
                                          </p:val>
                                        </p:tav>
                                        <p:tav tm="100000">
                                          <p:val>
                                            <p:strVal val="#ppt_x"/>
                                          </p:val>
                                        </p:tav>
                                      </p:tavLst>
                                    </p:anim>
                                    <p:anim calcmode="lin" valueType="num">
                                      <p:cBhvr>
                                        <p:cTn id="18" dur="500" fill="hold"/>
                                        <p:tgtEl>
                                          <p:spTgt spid="1342467">
                                            <p:txEl>
                                              <p:charRg st="10" end="129"/>
                                            </p:txEl>
                                          </p:spTgt>
                                        </p:tgtEl>
                                        <p:attrNameLst>
                                          <p:attrName>ppt_y</p:attrName>
                                        </p:attrNameLst>
                                      </p:cBhvr>
                                      <p:tavLst>
                                        <p:tav tm="0">
                                          <p:val>
                                            <p:strVal val="#ppt_y"/>
                                          </p:val>
                                        </p:tav>
                                        <p:tav tm="100000">
                                          <p:val>
                                            <p:strVal val="#ppt_y"/>
                                          </p:val>
                                        </p:tav>
                                      </p:tavLst>
                                    </p:anim>
                                  </p:childTnLst>
                                </p:cTn>
                              </p:par>
                            </p:childTnLst>
                          </p:cTn>
                        </p:par>
                        <p:par>
                          <p:cTn id="19" fill="hold">
                            <p:stCondLst>
                              <p:cond delay="5500"/>
                            </p:stCondLst>
                            <p:childTnLst>
                              <p:par>
                                <p:cTn id="20" presetID="2" presetClass="entr" presetSubtype="8" fill="hold" grpId="0" nodeType="afterEffect">
                                  <p:stCondLst>
                                    <p:cond delay="2000"/>
                                  </p:stCondLst>
                                  <p:childTnLst>
                                    <p:set>
                                      <p:cBhvr>
                                        <p:cTn id="21" dur="1" fill="hold">
                                          <p:stCondLst>
                                            <p:cond delay="0"/>
                                          </p:stCondLst>
                                        </p:cTn>
                                        <p:tgtEl>
                                          <p:spTgt spid="1343491">
                                            <p:txEl>
                                              <p:charRg st="0" end="8"/>
                                            </p:txEl>
                                          </p:spTgt>
                                        </p:tgtEl>
                                        <p:attrNameLst>
                                          <p:attrName>style.visibility</p:attrName>
                                        </p:attrNameLst>
                                      </p:cBhvr>
                                      <p:to>
                                        <p:strVal val="visible"/>
                                      </p:to>
                                    </p:set>
                                    <p:anim calcmode="lin" valueType="num">
                                      <p:cBhvr>
                                        <p:cTn id="22" dur="500" fill="hold"/>
                                        <p:tgtEl>
                                          <p:spTgt spid="1343491">
                                            <p:txEl>
                                              <p:charRg st="0" end="8"/>
                                            </p:txEl>
                                          </p:spTgt>
                                        </p:tgtEl>
                                        <p:attrNameLst>
                                          <p:attrName>ppt_x</p:attrName>
                                        </p:attrNameLst>
                                      </p:cBhvr>
                                      <p:tavLst>
                                        <p:tav tm="0">
                                          <p:val>
                                            <p:strVal val="0-#ppt_w/2"/>
                                          </p:val>
                                        </p:tav>
                                        <p:tav tm="100000">
                                          <p:val>
                                            <p:strVal val="#ppt_x"/>
                                          </p:val>
                                        </p:tav>
                                      </p:tavLst>
                                    </p:anim>
                                    <p:anim calcmode="lin" valueType="num">
                                      <p:cBhvr>
                                        <p:cTn id="23" dur="500" fill="hold"/>
                                        <p:tgtEl>
                                          <p:spTgt spid="1343491">
                                            <p:txEl>
                                              <p:charRg st="0" end="8"/>
                                            </p:txEl>
                                          </p:spTgt>
                                        </p:tgtEl>
                                        <p:attrNameLst>
                                          <p:attrName>ppt_y</p:attrName>
                                        </p:attrNameLst>
                                      </p:cBhvr>
                                      <p:tavLst>
                                        <p:tav tm="0">
                                          <p:val>
                                            <p:strVal val="#ppt_y"/>
                                          </p:val>
                                        </p:tav>
                                        <p:tav tm="100000">
                                          <p:val>
                                            <p:strVal val="#ppt_y"/>
                                          </p:val>
                                        </p:tav>
                                      </p:tavLst>
                                    </p:anim>
                                  </p:childTnLst>
                                </p:cTn>
                              </p:par>
                            </p:childTnLst>
                          </p:cTn>
                        </p:par>
                        <p:par>
                          <p:cTn id="24" fill="hold">
                            <p:stCondLst>
                              <p:cond delay="8000"/>
                            </p:stCondLst>
                            <p:childTnLst>
                              <p:par>
                                <p:cTn id="25" presetID="2" presetClass="entr" presetSubtype="8" fill="hold" grpId="0" nodeType="afterEffect">
                                  <p:stCondLst>
                                    <p:cond delay="2000"/>
                                  </p:stCondLst>
                                  <p:childTnLst>
                                    <p:set>
                                      <p:cBhvr>
                                        <p:cTn id="26" dur="1" fill="hold">
                                          <p:stCondLst>
                                            <p:cond delay="0"/>
                                          </p:stCondLst>
                                        </p:cTn>
                                        <p:tgtEl>
                                          <p:spTgt spid="1343491">
                                            <p:txEl>
                                              <p:charRg st="8" end="57"/>
                                            </p:txEl>
                                          </p:spTgt>
                                        </p:tgtEl>
                                        <p:attrNameLst>
                                          <p:attrName>style.visibility</p:attrName>
                                        </p:attrNameLst>
                                      </p:cBhvr>
                                      <p:to>
                                        <p:strVal val="visible"/>
                                      </p:to>
                                    </p:set>
                                    <p:anim calcmode="lin" valueType="num">
                                      <p:cBhvr>
                                        <p:cTn id="27" dur="500" fill="hold"/>
                                        <p:tgtEl>
                                          <p:spTgt spid="1343491">
                                            <p:txEl>
                                              <p:charRg st="8" end="57"/>
                                            </p:txEl>
                                          </p:spTgt>
                                        </p:tgtEl>
                                        <p:attrNameLst>
                                          <p:attrName>ppt_x</p:attrName>
                                        </p:attrNameLst>
                                      </p:cBhvr>
                                      <p:tavLst>
                                        <p:tav tm="0">
                                          <p:val>
                                            <p:strVal val="0-#ppt_w/2"/>
                                          </p:val>
                                        </p:tav>
                                        <p:tav tm="100000">
                                          <p:val>
                                            <p:strVal val="#ppt_x"/>
                                          </p:val>
                                        </p:tav>
                                      </p:tavLst>
                                    </p:anim>
                                    <p:anim calcmode="lin" valueType="num">
                                      <p:cBhvr>
                                        <p:cTn id="28" dur="500" fill="hold"/>
                                        <p:tgtEl>
                                          <p:spTgt spid="1343491">
                                            <p:txEl>
                                              <p:charRg st="8" end="57"/>
                                            </p:txEl>
                                          </p:spTgt>
                                        </p:tgtEl>
                                        <p:attrNameLst>
                                          <p:attrName>ppt_y</p:attrName>
                                        </p:attrNameLst>
                                      </p:cBhvr>
                                      <p:tavLst>
                                        <p:tav tm="0">
                                          <p:val>
                                            <p:strVal val="#ppt_y"/>
                                          </p:val>
                                        </p:tav>
                                        <p:tav tm="100000">
                                          <p:val>
                                            <p:strVal val="#ppt_y"/>
                                          </p:val>
                                        </p:tav>
                                      </p:tavLst>
                                    </p:anim>
                                  </p:childTnLst>
                                </p:cTn>
                              </p:par>
                            </p:childTnLst>
                          </p:cTn>
                        </p:par>
                        <p:par>
                          <p:cTn id="29" fill="hold">
                            <p:stCondLst>
                              <p:cond delay="10500"/>
                            </p:stCondLst>
                            <p:childTnLst>
                              <p:par>
                                <p:cTn id="30" presetID="2" presetClass="entr" presetSubtype="8" fill="hold" grpId="0" nodeType="afterEffect">
                                  <p:stCondLst>
                                    <p:cond delay="2000"/>
                                  </p:stCondLst>
                                  <p:childTnLst>
                                    <p:set>
                                      <p:cBhvr>
                                        <p:cTn id="31" dur="1" fill="hold">
                                          <p:stCondLst>
                                            <p:cond delay="0"/>
                                          </p:stCondLst>
                                        </p:cTn>
                                        <p:tgtEl>
                                          <p:spTgt spid="1343491">
                                            <p:txEl>
                                              <p:charRg st="57" end="69"/>
                                            </p:txEl>
                                          </p:spTgt>
                                        </p:tgtEl>
                                        <p:attrNameLst>
                                          <p:attrName>style.visibility</p:attrName>
                                        </p:attrNameLst>
                                      </p:cBhvr>
                                      <p:to>
                                        <p:strVal val="visible"/>
                                      </p:to>
                                    </p:set>
                                    <p:anim calcmode="lin" valueType="num">
                                      <p:cBhvr>
                                        <p:cTn id="32" dur="500" fill="hold"/>
                                        <p:tgtEl>
                                          <p:spTgt spid="1343491">
                                            <p:txEl>
                                              <p:charRg st="57" end="69"/>
                                            </p:txEl>
                                          </p:spTgt>
                                        </p:tgtEl>
                                        <p:attrNameLst>
                                          <p:attrName>ppt_x</p:attrName>
                                        </p:attrNameLst>
                                      </p:cBhvr>
                                      <p:tavLst>
                                        <p:tav tm="0">
                                          <p:val>
                                            <p:strVal val="0-#ppt_w/2"/>
                                          </p:val>
                                        </p:tav>
                                        <p:tav tm="100000">
                                          <p:val>
                                            <p:strVal val="#ppt_x"/>
                                          </p:val>
                                        </p:tav>
                                      </p:tavLst>
                                    </p:anim>
                                    <p:anim calcmode="lin" valueType="num">
                                      <p:cBhvr>
                                        <p:cTn id="33" dur="500" fill="hold"/>
                                        <p:tgtEl>
                                          <p:spTgt spid="1343491">
                                            <p:txEl>
                                              <p:charRg st="57" end="6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2466" grpId="0"/>
      <p:bldP spid="1342467" grpId="0" advAuto="1000" build="p"/>
      <p:bldP spid="1343491" grpId="0" advAuto="100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4514" name="Rectangle 2"/>
          <p:cNvSpPr>
            <a:spLocks noGrp="1"/>
          </p:cNvSpPr>
          <p:nvPr>
            <p:ph type="title"/>
          </p:nvPr>
        </p:nvSpPr>
        <p:spPr>
          <a:xfrm>
            <a:off x="883920" y="384810"/>
            <a:ext cx="11330940" cy="559435"/>
          </a:xfrm>
        </p:spPr>
        <p:txBody>
          <a:bodyPr vert="horz" wrap="square" lIns="96435" tIns="48217" rIns="96435" bIns="48217" anchor="b">
            <a:normAutofit fontScale="90000"/>
          </a:bodyPr>
          <a:p>
            <a:pPr eaLnBrk="1" hangingPunct="1"/>
            <a:r>
              <a:rPr lang="zh-CN" altLang="en-US" sz="3795" b="1" dirty="0">
                <a:latin typeface="华文新魏" panose="02010800040101010101" pitchFamily="2" charset="-122"/>
                <a:ea typeface="华文新魏" panose="02010800040101010101" pitchFamily="2" charset="-122"/>
              </a:rPr>
              <a:t>二、会计凭证的保管</a:t>
            </a:r>
            <a:endParaRPr lang="zh-CN" altLang="en-US" sz="3795" b="1" dirty="0">
              <a:latin typeface="华文新魏" panose="02010800040101010101" pitchFamily="2" charset="-122"/>
              <a:ea typeface="华文新魏" panose="02010800040101010101" pitchFamily="2" charset="-122"/>
            </a:endParaRPr>
          </a:p>
        </p:txBody>
      </p:sp>
      <p:sp>
        <p:nvSpPr>
          <p:cNvPr id="1344515" name="Rectangle 3"/>
          <p:cNvSpPr>
            <a:spLocks noGrp="1"/>
          </p:cNvSpPr>
          <p:nvPr>
            <p:ph idx="1"/>
          </p:nvPr>
        </p:nvSpPr>
        <p:spPr>
          <a:xfrm>
            <a:off x="1101090" y="1527810"/>
            <a:ext cx="10800715" cy="4192905"/>
          </a:xfrm>
        </p:spPr>
        <p:txBody>
          <a:bodyPr vert="horz" wrap="square" lIns="96435" tIns="48217" rIns="96435" bIns="48217" anchor="t">
            <a:noAutofit/>
          </a:bodyPr>
          <a:p>
            <a:pPr algn="just" eaLnBrk="1" hangingPunct="1">
              <a:lnSpc>
                <a:spcPct val="130000"/>
              </a:lnSpc>
              <a:spcBef>
                <a:spcPct val="0"/>
              </a:spcBef>
            </a:pPr>
            <a:r>
              <a:rPr lang="zh-CN" altLang="en-US" sz="3375" b="1" dirty="0">
                <a:solidFill>
                  <a:srgbClr val="990000"/>
                </a:solidFill>
                <a:latin typeface="Times New Roman" panose="02020603050405020304" charset="0"/>
              </a:rPr>
              <a:t>（四）严格执行会计保管期限规定</a:t>
            </a:r>
            <a:endParaRPr lang="zh-CN" altLang="en-US" sz="3375" b="1" dirty="0">
              <a:solidFill>
                <a:srgbClr val="990000"/>
              </a:solidFill>
              <a:latin typeface="宋体" panose="02010600030101010101" pitchFamily="2" charset="-122"/>
            </a:endParaRPr>
          </a:p>
          <a:p>
            <a:pPr algn="just" eaLnBrk="1" hangingPunct="1">
              <a:lnSpc>
                <a:spcPct val="130000"/>
              </a:lnSpc>
              <a:spcBef>
                <a:spcPct val="0"/>
              </a:spcBef>
              <a:buNone/>
            </a:pPr>
            <a:r>
              <a:rPr lang="zh-CN" altLang="en-US" sz="3375" b="1" dirty="0">
                <a:latin typeface="华文楷体" panose="02010600040101010101" pitchFamily="2" charset="-122"/>
                <a:ea typeface="华文楷体" panose="02010600040101010101" pitchFamily="2" charset="-122"/>
              </a:rPr>
              <a:t>     会计档案保管期限有明确规定，一般分为永久保存和定期保存两类。永久保存的会计凭证要长期保存，不得销毁；对于定期保存的凭证应于保管期限满后，按照规定的手续，开列清单，报经批准后销毁。</a:t>
            </a:r>
            <a:endParaRPr lang="zh-CN" altLang="en-US" sz="3375" b="1" dirty="0">
              <a:latin typeface="华文楷体" panose="02010600040101010101" pitchFamily="2" charset="-122"/>
              <a:ea typeface="华文楷体" panose="020106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4514"/>
                                        </p:tgtEl>
                                        <p:attrNameLst>
                                          <p:attrName>style.visibility</p:attrName>
                                        </p:attrNameLst>
                                      </p:cBhvr>
                                      <p:to>
                                        <p:strVal val="visible"/>
                                      </p:to>
                                    </p:set>
                                    <p:anim calcmode="lin" valueType="num">
                                      <p:cBhvr>
                                        <p:cTn id="7" dur="500" fill="hold"/>
                                        <p:tgtEl>
                                          <p:spTgt spid="1344514"/>
                                        </p:tgtEl>
                                        <p:attrNameLst>
                                          <p:attrName>ppt_x</p:attrName>
                                        </p:attrNameLst>
                                      </p:cBhvr>
                                      <p:tavLst>
                                        <p:tav tm="0">
                                          <p:val>
                                            <p:strVal val="0-#ppt_w/2"/>
                                          </p:val>
                                        </p:tav>
                                        <p:tav tm="100000">
                                          <p:val>
                                            <p:strVal val="#ppt_x"/>
                                          </p:val>
                                        </p:tav>
                                      </p:tavLst>
                                    </p:anim>
                                    <p:anim calcmode="lin" valueType="num">
                                      <p:cBhvr>
                                        <p:cTn id="8" dur="500" fill="hold"/>
                                        <p:tgtEl>
                                          <p:spTgt spid="13445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2000"/>
                                  </p:stCondLst>
                                  <p:childTnLst>
                                    <p:set>
                                      <p:cBhvr>
                                        <p:cTn id="11" dur="1" fill="hold">
                                          <p:stCondLst>
                                            <p:cond delay="0"/>
                                          </p:stCondLst>
                                        </p:cTn>
                                        <p:tgtEl>
                                          <p:spTgt spid="1344515">
                                            <p:txEl>
                                              <p:charRg st="0" end="16"/>
                                            </p:txEl>
                                          </p:spTgt>
                                        </p:tgtEl>
                                        <p:attrNameLst>
                                          <p:attrName>style.visibility</p:attrName>
                                        </p:attrNameLst>
                                      </p:cBhvr>
                                      <p:to>
                                        <p:strVal val="visible"/>
                                      </p:to>
                                    </p:set>
                                    <p:anim calcmode="lin" valueType="num">
                                      <p:cBhvr>
                                        <p:cTn id="12" dur="500" fill="hold"/>
                                        <p:tgtEl>
                                          <p:spTgt spid="1344515">
                                            <p:txEl>
                                              <p:charRg st="0" end="16"/>
                                            </p:txEl>
                                          </p:spTgt>
                                        </p:tgtEl>
                                        <p:attrNameLst>
                                          <p:attrName>ppt_x</p:attrName>
                                        </p:attrNameLst>
                                      </p:cBhvr>
                                      <p:tavLst>
                                        <p:tav tm="0">
                                          <p:val>
                                            <p:strVal val="0-#ppt_w/2"/>
                                          </p:val>
                                        </p:tav>
                                        <p:tav tm="100000">
                                          <p:val>
                                            <p:strVal val="#ppt_x"/>
                                          </p:val>
                                        </p:tav>
                                      </p:tavLst>
                                    </p:anim>
                                    <p:anim calcmode="lin" valueType="num">
                                      <p:cBhvr>
                                        <p:cTn id="13" dur="500" fill="hold"/>
                                        <p:tgtEl>
                                          <p:spTgt spid="1344515">
                                            <p:txEl>
                                              <p:charRg st="0" end="16"/>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fill="hold" grpId="0" nodeType="afterEffect">
                                  <p:stCondLst>
                                    <p:cond delay="2000"/>
                                  </p:stCondLst>
                                  <p:childTnLst>
                                    <p:set>
                                      <p:cBhvr>
                                        <p:cTn id="16" dur="1" fill="hold">
                                          <p:stCondLst>
                                            <p:cond delay="0"/>
                                          </p:stCondLst>
                                        </p:cTn>
                                        <p:tgtEl>
                                          <p:spTgt spid="1344515">
                                            <p:txEl>
                                              <p:charRg st="16" end="111"/>
                                            </p:txEl>
                                          </p:spTgt>
                                        </p:tgtEl>
                                        <p:attrNameLst>
                                          <p:attrName>style.visibility</p:attrName>
                                        </p:attrNameLst>
                                      </p:cBhvr>
                                      <p:to>
                                        <p:strVal val="visible"/>
                                      </p:to>
                                    </p:set>
                                    <p:anim calcmode="lin" valueType="num">
                                      <p:cBhvr>
                                        <p:cTn id="17" dur="500" fill="hold"/>
                                        <p:tgtEl>
                                          <p:spTgt spid="1344515">
                                            <p:txEl>
                                              <p:charRg st="16" end="111"/>
                                            </p:txEl>
                                          </p:spTgt>
                                        </p:tgtEl>
                                        <p:attrNameLst>
                                          <p:attrName>ppt_x</p:attrName>
                                        </p:attrNameLst>
                                      </p:cBhvr>
                                      <p:tavLst>
                                        <p:tav tm="0">
                                          <p:val>
                                            <p:strVal val="0-#ppt_w/2"/>
                                          </p:val>
                                        </p:tav>
                                        <p:tav tm="100000">
                                          <p:val>
                                            <p:strVal val="#ppt_x"/>
                                          </p:val>
                                        </p:tav>
                                      </p:tavLst>
                                    </p:anim>
                                    <p:anim calcmode="lin" valueType="num">
                                      <p:cBhvr>
                                        <p:cTn id="18" dur="500" fill="hold"/>
                                        <p:tgtEl>
                                          <p:spTgt spid="1344515">
                                            <p:txEl>
                                              <p:charRg st="16" end="1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4514" grpId="0"/>
      <p:bldP spid="1344515" grpId="0" advAuto="100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27327"/>
            <a:ext cx="832485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0" b="1">
                <a:solidFill>
                  <a:schemeClr val="bg1"/>
                </a:solidFill>
                <a:cs typeface="Arial" panose="020B0604020202020204" pitchFamily="34" charset="0"/>
              </a:rPr>
              <a:t>THE END </a:t>
            </a:r>
            <a:endParaRPr lang="en-US" altLang="zh-CN" sz="6000" b="1"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8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1106" name="Rectangle 2"/>
          <p:cNvSpPr>
            <a:spLocks noGrp="1"/>
          </p:cNvSpPr>
          <p:nvPr>
            <p:ph idx="1"/>
          </p:nvPr>
        </p:nvSpPr>
        <p:spPr>
          <a:xfrm>
            <a:off x="2250511" y="2330521"/>
            <a:ext cx="8197003" cy="4098502"/>
          </a:xfrm>
        </p:spPr>
        <p:txBody>
          <a:bodyPr vert="horz" wrap="square" lIns="96435" tIns="48217" rIns="96435" bIns="48217" anchor="t"/>
          <a:p>
            <a:pPr algn="just" eaLnBrk="1" hangingPunct="1">
              <a:lnSpc>
                <a:spcPct val="110000"/>
              </a:lnSpc>
              <a:buNone/>
            </a:pPr>
            <a:r>
              <a:rPr lang="en-US" altLang="zh-CN" sz="3585" b="1" dirty="0">
                <a:latin typeface="黑体" panose="02010609060101010101" pitchFamily="49" charset="-122"/>
                <a:ea typeface="黑体" panose="02010609060101010101" pitchFamily="49" charset="-122"/>
              </a:rPr>
              <a:t>  </a:t>
            </a:r>
            <a:r>
              <a:rPr lang="en-US" altLang="zh-CN" sz="3585" b="1" dirty="0">
                <a:latin typeface="华文楷体" panose="02010600040101010101" pitchFamily="2" charset="-122"/>
                <a:ea typeface="华文楷体" panose="02010600040101010101" pitchFamily="2" charset="-122"/>
              </a:rPr>
              <a:t>1</a:t>
            </a:r>
            <a:r>
              <a:rPr lang="zh-CN" altLang="en-US" sz="3585" b="1" dirty="0">
                <a:latin typeface="华文楷体" panose="02010600040101010101" pitchFamily="2" charset="-122"/>
                <a:ea typeface="华文楷体" panose="02010600040101010101" pitchFamily="2" charset="-122"/>
              </a:rPr>
              <a:t>、为会计核算提供原始依据</a:t>
            </a:r>
            <a:endParaRPr lang="zh-CN" altLang="en-US" sz="3585" b="1" dirty="0">
              <a:latin typeface="华文楷体" panose="02010600040101010101" pitchFamily="2" charset="-122"/>
              <a:ea typeface="华文楷体" panose="02010600040101010101" pitchFamily="2" charset="-122"/>
            </a:endParaRPr>
          </a:p>
          <a:p>
            <a:pPr algn="just" eaLnBrk="1" hangingPunct="1">
              <a:lnSpc>
                <a:spcPct val="110000"/>
              </a:lnSpc>
              <a:buNone/>
            </a:pPr>
            <a:r>
              <a:rPr lang="zh-CN" altLang="en-US" sz="3585" b="1" dirty="0">
                <a:latin typeface="华文楷体" panose="02010600040101010101" pitchFamily="2" charset="-122"/>
                <a:ea typeface="华文楷体" panose="02010600040101010101" pitchFamily="2" charset="-122"/>
              </a:rPr>
              <a:t>    </a:t>
            </a:r>
            <a:r>
              <a:rPr lang="en-US" altLang="zh-CN" sz="3585" b="1" dirty="0">
                <a:latin typeface="华文楷体" panose="02010600040101010101" pitchFamily="2" charset="-122"/>
                <a:ea typeface="华文楷体" panose="02010600040101010101" pitchFamily="2" charset="-122"/>
              </a:rPr>
              <a:t>2</a:t>
            </a:r>
            <a:r>
              <a:rPr lang="zh-CN" altLang="en-US" sz="3585" b="1" dirty="0">
                <a:latin typeface="华文楷体" panose="02010600040101010101" pitchFamily="2" charset="-122"/>
                <a:ea typeface="华文楷体" panose="02010600040101010101" pitchFamily="2" charset="-122"/>
              </a:rPr>
              <a:t>、发挥会计监督作用</a:t>
            </a:r>
            <a:endParaRPr lang="zh-CN" altLang="en-US" sz="3585" b="1" dirty="0">
              <a:latin typeface="华文楷体" panose="02010600040101010101" pitchFamily="2" charset="-122"/>
              <a:ea typeface="华文楷体" panose="02010600040101010101" pitchFamily="2" charset="-122"/>
            </a:endParaRPr>
          </a:p>
          <a:p>
            <a:pPr algn="just" eaLnBrk="1" hangingPunct="1">
              <a:lnSpc>
                <a:spcPct val="110000"/>
              </a:lnSpc>
              <a:buNone/>
            </a:pPr>
            <a:r>
              <a:rPr lang="zh-CN" altLang="en-US" sz="3585" b="1" dirty="0">
                <a:latin typeface="华文楷体" panose="02010600040101010101" pitchFamily="2" charset="-122"/>
                <a:ea typeface="华文楷体" panose="02010600040101010101" pitchFamily="2" charset="-122"/>
              </a:rPr>
              <a:t>    </a:t>
            </a:r>
            <a:r>
              <a:rPr lang="en-US" altLang="zh-CN" sz="3585" b="1" dirty="0">
                <a:latin typeface="华文楷体" panose="02010600040101010101" pitchFamily="2" charset="-122"/>
                <a:ea typeface="华文楷体" panose="02010600040101010101" pitchFamily="2" charset="-122"/>
              </a:rPr>
              <a:t>3</a:t>
            </a:r>
            <a:r>
              <a:rPr lang="zh-CN" altLang="en-US" sz="3585" b="1" dirty="0">
                <a:latin typeface="华文楷体" panose="02010600040101010101" pitchFamily="2" charset="-122"/>
                <a:ea typeface="华文楷体" panose="02010600040101010101" pitchFamily="2" charset="-122"/>
              </a:rPr>
              <a:t>、加强岗位责任制</a:t>
            </a:r>
            <a:r>
              <a:rPr lang="zh-CN" altLang="en-US" sz="3585" b="1" dirty="0">
                <a:latin typeface="黑体" panose="02010609060101010101" pitchFamily="49" charset="-122"/>
                <a:ea typeface="黑体" panose="02010609060101010101" pitchFamily="49" charset="-122"/>
              </a:rPr>
              <a:t> </a:t>
            </a:r>
            <a:endParaRPr lang="zh-CN" altLang="en-US" sz="3585" b="1" dirty="0">
              <a:latin typeface="黑体" panose="02010609060101010101" pitchFamily="49" charset="-122"/>
              <a:ea typeface="黑体" panose="02010609060101010101" pitchFamily="49" charset="-122"/>
            </a:endParaRPr>
          </a:p>
        </p:txBody>
      </p:sp>
      <p:sp>
        <p:nvSpPr>
          <p:cNvPr id="16387" name="Rectangle 3"/>
          <p:cNvSpPr>
            <a:spLocks noGrp="1"/>
          </p:cNvSpPr>
          <p:nvPr>
            <p:ph type="title"/>
          </p:nvPr>
        </p:nvSpPr>
        <p:spPr>
          <a:xfrm>
            <a:off x="2813050" y="723265"/>
            <a:ext cx="5705757" cy="1125079"/>
          </a:xfrm>
        </p:spPr>
        <p:txBody>
          <a:bodyPr vert="horz" wrap="square" lIns="96435" tIns="48217" rIns="96435" bIns="48217" anchor="b">
            <a:normAutofit/>
          </a:bodyPr>
          <a:p>
            <a:pPr eaLnBrk="1" hangingPunct="1"/>
            <a:r>
              <a:rPr lang="zh-CN" altLang="en-US" sz="3795" b="1" dirty="0">
                <a:solidFill>
                  <a:schemeClr val="folHlink"/>
                </a:solidFill>
                <a:latin typeface="黑体" panose="02010609060101010101" pitchFamily="49" charset="-122"/>
                <a:ea typeface="黑体" panose="02010609060101010101" pitchFamily="49" charset="-122"/>
              </a:rPr>
              <a:t>（二）</a:t>
            </a:r>
            <a:r>
              <a:rPr lang="zh-CN" altLang="en-US" sz="3795" b="1" dirty="0">
                <a:solidFill>
                  <a:schemeClr val="folHlink"/>
                </a:solidFill>
                <a:latin typeface="Times New Roman" panose="02020603050405020304" charset="0"/>
                <a:ea typeface="汉仪火柴体简" pitchFamily="49" charset="-122"/>
              </a:rPr>
              <a:t>会计凭证的作用</a:t>
            </a:r>
            <a:endParaRPr lang="zh-CN" altLang="en-US" sz="3795" b="1" dirty="0">
              <a:solidFill>
                <a:schemeClr val="folHlink"/>
              </a:solidFill>
              <a:latin typeface="Times New Roman" panose="02020603050405020304" charset="0"/>
              <a:ea typeface="汉仪火柴体简"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1106">
                                            <p:txEl>
                                              <p:charRg st="0" end="17"/>
                                            </p:txEl>
                                          </p:spTgt>
                                        </p:tgtEl>
                                        <p:attrNameLst>
                                          <p:attrName>style.visibility</p:attrName>
                                        </p:attrNameLst>
                                      </p:cBhvr>
                                      <p:to>
                                        <p:strVal val="visible"/>
                                      </p:to>
                                    </p:set>
                                    <p:animEffect transition="in" filter="blinds(horizontal)">
                                      <p:cBhvr>
                                        <p:cTn id="7" dur="500"/>
                                        <p:tgtEl>
                                          <p:spTgt spid="431106">
                                            <p:txEl>
                                              <p:charRg st="0" end="17"/>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31106">
                                            <p:txEl>
                                              <p:charRg st="17" end="39"/>
                                            </p:txEl>
                                          </p:spTgt>
                                        </p:tgtEl>
                                        <p:attrNameLst>
                                          <p:attrName>style.visibility</p:attrName>
                                        </p:attrNameLst>
                                      </p:cBhvr>
                                      <p:to>
                                        <p:strVal val="visible"/>
                                      </p:to>
                                    </p:set>
                                    <p:animEffect transition="in" filter="blinds(horizontal)">
                                      <p:cBhvr>
                                        <p:cTn id="11" dur="500"/>
                                        <p:tgtEl>
                                          <p:spTgt spid="431106">
                                            <p:txEl>
                                              <p:charRg st="17" end="39"/>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31106">
                                            <p:txEl>
                                              <p:charRg st="39" end="61"/>
                                            </p:txEl>
                                          </p:spTgt>
                                        </p:tgtEl>
                                        <p:attrNameLst>
                                          <p:attrName>style.visibility</p:attrName>
                                        </p:attrNameLst>
                                      </p:cBhvr>
                                      <p:to>
                                        <p:strVal val="visible"/>
                                      </p:to>
                                    </p:set>
                                    <p:animEffect transition="in" filter="blinds(horizontal)">
                                      <p:cBhvr>
                                        <p:cTn id="15" dur="500"/>
                                        <p:tgtEl>
                                          <p:spTgt spid="431106">
                                            <p:txEl>
                                              <p:charRg st="39" end="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1106" grpId="0" advAuto="100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3154" name="Rectangle 2"/>
          <p:cNvSpPr>
            <a:spLocks noGrp="1"/>
          </p:cNvSpPr>
          <p:nvPr>
            <p:ph idx="1"/>
          </p:nvPr>
        </p:nvSpPr>
        <p:spPr>
          <a:xfrm>
            <a:off x="2068355" y="2851539"/>
            <a:ext cx="3798481" cy="1366167"/>
          </a:xfrm>
          <a:solidFill>
            <a:srgbClr val="FFFF99">
              <a:alpha val="100000"/>
            </a:srgbClr>
          </a:solidFill>
          <a:ln>
            <a:solidFill>
              <a:srgbClr val="0000FF">
                <a:alpha val="100000"/>
              </a:srgbClr>
            </a:solidFill>
            <a:miter lim="800000"/>
          </a:ln>
        </p:spPr>
        <p:txBody>
          <a:bodyPr vert="horz" wrap="square" lIns="96435" tIns="48217" rIns="96435" bIns="48217" anchor="t">
            <a:noAutofit/>
          </a:bodyPr>
          <a:p>
            <a:pPr algn="ctr" eaLnBrk="1" hangingPunct="1">
              <a:lnSpc>
                <a:spcPct val="110000"/>
              </a:lnSpc>
              <a:buNone/>
            </a:pPr>
            <a:r>
              <a:rPr lang="zh-CN" altLang="en-US" sz="3375" b="1" dirty="0">
                <a:solidFill>
                  <a:srgbClr val="0D0D11"/>
                </a:solidFill>
                <a:latin typeface="Times New Roman" panose="02020603050405020304" charset="0"/>
                <a:ea typeface="黑体" panose="02010609060101010101" pitchFamily="49" charset="-122"/>
              </a:rPr>
              <a:t>按填制的程序</a:t>
            </a:r>
            <a:endParaRPr lang="zh-CN" altLang="en-US" sz="3375" b="1" dirty="0">
              <a:solidFill>
                <a:srgbClr val="0D0D11"/>
              </a:solidFill>
              <a:latin typeface="Times New Roman" panose="02020603050405020304" charset="0"/>
              <a:ea typeface="黑体" panose="02010609060101010101" pitchFamily="49" charset="-122"/>
            </a:endParaRPr>
          </a:p>
          <a:p>
            <a:pPr algn="ctr" eaLnBrk="1" hangingPunct="1">
              <a:lnSpc>
                <a:spcPct val="110000"/>
              </a:lnSpc>
              <a:buNone/>
            </a:pPr>
            <a:r>
              <a:rPr lang="zh-CN" altLang="en-US" sz="3375" b="1" dirty="0">
                <a:solidFill>
                  <a:srgbClr val="0D0D11"/>
                </a:solidFill>
                <a:latin typeface="Times New Roman" panose="02020603050405020304" charset="0"/>
                <a:ea typeface="黑体" panose="02010609060101010101" pitchFamily="49" charset="-122"/>
              </a:rPr>
              <a:t>和用途不同分</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33155" name="Rectangle 3"/>
          <p:cNvSpPr>
            <a:spLocks noGrp="1"/>
          </p:cNvSpPr>
          <p:nvPr>
            <p:ph type="title"/>
          </p:nvPr>
        </p:nvSpPr>
        <p:spPr>
          <a:xfrm>
            <a:off x="3062510" y="805303"/>
            <a:ext cx="5479736" cy="883991"/>
          </a:xfrm>
        </p:spPr>
        <p:txBody>
          <a:bodyPr vert="horz" wrap="square" lIns="96435" tIns="48217" rIns="96435" bIns="48217" anchor="b"/>
          <a:p>
            <a:pPr eaLnBrk="1" hangingPunct="1"/>
            <a:r>
              <a:rPr lang="zh-CN" altLang="en-US" sz="4220" b="1" dirty="0">
                <a:solidFill>
                  <a:srgbClr val="FF3300"/>
                </a:solidFill>
                <a:latin typeface="宋体" panose="02010600030101010101" pitchFamily="2" charset="-122"/>
              </a:rPr>
              <a:t>会计凭证的种类</a:t>
            </a:r>
            <a:endParaRPr lang="zh-CN" altLang="en-US" sz="4220" b="1" dirty="0">
              <a:solidFill>
                <a:srgbClr val="FF3300"/>
              </a:solidFill>
              <a:latin typeface="宋体" panose="02010600030101010101" pitchFamily="2" charset="-122"/>
            </a:endParaRPr>
          </a:p>
        </p:txBody>
      </p:sp>
      <p:sp>
        <p:nvSpPr>
          <p:cNvPr id="433156" name="Rectangle 4"/>
          <p:cNvSpPr/>
          <p:nvPr/>
        </p:nvSpPr>
        <p:spPr>
          <a:xfrm>
            <a:off x="7956268" y="2089432"/>
            <a:ext cx="2250158" cy="803628"/>
          </a:xfrm>
          <a:prstGeom prst="rect">
            <a:avLst/>
          </a:prstGeom>
          <a:solidFill>
            <a:srgbClr val="FFFFCC"/>
          </a:solidFill>
          <a:ln w="9525" cap="flat" cmpd="sng">
            <a:solidFill>
              <a:srgbClr val="0000FF"/>
            </a:solidFill>
            <a:prstDash val="solid"/>
            <a:miter/>
            <a:headEnd type="none" w="med" len="med"/>
            <a:tailEnd type="none" w="med" len="med"/>
          </a:ln>
        </p:spPr>
        <p:txBody>
          <a:bodyP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原始凭证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433157" name="Rectangle 5"/>
          <p:cNvSpPr/>
          <p:nvPr/>
        </p:nvSpPr>
        <p:spPr>
          <a:xfrm>
            <a:off x="7956268" y="4178864"/>
            <a:ext cx="2250158" cy="723265"/>
          </a:xfrm>
          <a:prstGeom prst="rect">
            <a:avLst/>
          </a:prstGeom>
          <a:solidFill>
            <a:srgbClr val="FFFFCC"/>
          </a:solidFill>
          <a:ln w="9525" cap="flat" cmpd="sng">
            <a:solidFill>
              <a:srgbClr val="0000FF"/>
            </a:solidFill>
            <a:prstDash val="solid"/>
            <a:miter/>
            <a:headEnd type="none" w="med" len="med"/>
            <a:tailEnd type="none" w="med" len="med"/>
          </a:ln>
        </p:spPr>
        <p:txBody>
          <a:bodyPr/>
          <a:p>
            <a:pPr marL="342900" indent="-342900" fontAlgn="ctr">
              <a:lnSpc>
                <a:spcPct val="110000"/>
              </a:lnSpc>
              <a:spcBef>
                <a:spcPct val="20000"/>
              </a:spcBef>
            </a:pPr>
            <a:r>
              <a:rPr lang="zh-CN" altLang="en-US" sz="3375" b="1" dirty="0">
                <a:solidFill>
                  <a:srgbClr val="0D0D11"/>
                </a:solidFill>
                <a:latin typeface="Times New Roman" panose="02020603050405020304" charset="0"/>
                <a:ea typeface="黑体" panose="02010609060101010101" pitchFamily="49" charset="-122"/>
              </a:rPr>
              <a:t>记账凭证</a:t>
            </a:r>
            <a:endParaRPr lang="zh-CN" altLang="en-US" sz="3375" b="1" dirty="0">
              <a:solidFill>
                <a:srgbClr val="0D0D11"/>
              </a:solidFill>
              <a:latin typeface="Times New Roman" panose="02020603050405020304" charset="0"/>
              <a:ea typeface="黑体" panose="02010609060101010101" pitchFamily="49" charset="-122"/>
            </a:endParaRPr>
          </a:p>
        </p:txBody>
      </p:sp>
      <p:sp>
        <p:nvSpPr>
          <p:cNvPr id="17414" name="Line 6"/>
          <p:cNvSpPr/>
          <p:nvPr/>
        </p:nvSpPr>
        <p:spPr>
          <a:xfrm>
            <a:off x="5866836" y="3455599"/>
            <a:ext cx="883991" cy="0"/>
          </a:xfrm>
          <a:prstGeom prst="line">
            <a:avLst/>
          </a:prstGeom>
          <a:ln w="57150" cap="flat" cmpd="sng">
            <a:solidFill>
              <a:schemeClr val="tx2"/>
            </a:solidFill>
            <a:prstDash val="solid"/>
            <a:headEnd type="none" w="med" len="med"/>
            <a:tailEnd type="none" w="med" len="med"/>
          </a:ln>
        </p:spPr>
      </p:sp>
      <p:sp>
        <p:nvSpPr>
          <p:cNvPr id="17415" name="Line 7"/>
          <p:cNvSpPr/>
          <p:nvPr/>
        </p:nvSpPr>
        <p:spPr>
          <a:xfrm>
            <a:off x="6750826" y="2491246"/>
            <a:ext cx="0" cy="2009069"/>
          </a:xfrm>
          <a:prstGeom prst="line">
            <a:avLst/>
          </a:prstGeom>
          <a:ln w="57150" cap="flat" cmpd="sng">
            <a:solidFill>
              <a:schemeClr val="tx2"/>
            </a:solidFill>
            <a:prstDash val="solid"/>
            <a:headEnd type="none" w="med" len="med"/>
            <a:tailEnd type="none" w="med" len="med"/>
          </a:ln>
        </p:spPr>
      </p:sp>
      <p:sp>
        <p:nvSpPr>
          <p:cNvPr id="17416" name="Line 8"/>
          <p:cNvSpPr/>
          <p:nvPr/>
        </p:nvSpPr>
        <p:spPr>
          <a:xfrm>
            <a:off x="6750826" y="2491246"/>
            <a:ext cx="1205442" cy="0"/>
          </a:xfrm>
          <a:prstGeom prst="line">
            <a:avLst/>
          </a:prstGeom>
          <a:ln w="57150" cap="flat" cmpd="sng">
            <a:solidFill>
              <a:schemeClr val="tx2"/>
            </a:solidFill>
            <a:prstDash val="solid"/>
            <a:headEnd type="none" w="med" len="med"/>
            <a:tailEnd type="none" w="med" len="med"/>
          </a:ln>
        </p:spPr>
      </p:sp>
      <p:sp>
        <p:nvSpPr>
          <p:cNvPr id="17417" name="Line 9"/>
          <p:cNvSpPr/>
          <p:nvPr/>
        </p:nvSpPr>
        <p:spPr>
          <a:xfrm>
            <a:off x="6750826" y="4500316"/>
            <a:ext cx="1205442" cy="0"/>
          </a:xfrm>
          <a:prstGeom prst="line">
            <a:avLst/>
          </a:prstGeom>
          <a:ln w="57150" cap="flat" cmpd="sng">
            <a:solidFill>
              <a:schemeClr val="tx2"/>
            </a:solidFill>
            <a:prstDash val="solid"/>
            <a:headEnd type="none" w="med" len="med"/>
            <a:tailEnd type="non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3155"/>
                                        </p:tgtEl>
                                        <p:attrNameLst>
                                          <p:attrName>style.visibility</p:attrName>
                                        </p:attrNameLst>
                                      </p:cBhvr>
                                      <p:to>
                                        <p:strVal val="visible"/>
                                      </p:to>
                                    </p:set>
                                    <p:animEffect transition="in" filter="blinds(horizontal)">
                                      <p:cBhvr>
                                        <p:cTn id="7" dur="500"/>
                                        <p:tgtEl>
                                          <p:spTgt spid="43315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3154"/>
                                        </p:tgtEl>
                                        <p:attrNameLst>
                                          <p:attrName>style.visibility</p:attrName>
                                        </p:attrNameLst>
                                      </p:cBhvr>
                                      <p:to>
                                        <p:strVal val="visible"/>
                                      </p:to>
                                    </p:set>
                                    <p:animEffect transition="in" filter="dissolve">
                                      <p:cBhvr>
                                        <p:cTn id="12" dur="500"/>
                                        <p:tgtEl>
                                          <p:spTgt spid="43315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3156"/>
                                        </p:tgtEl>
                                        <p:attrNameLst>
                                          <p:attrName>style.visibility</p:attrName>
                                        </p:attrNameLst>
                                      </p:cBhvr>
                                      <p:to>
                                        <p:strVal val="visible"/>
                                      </p:to>
                                    </p:set>
                                    <p:animEffect transition="in" filter="dissolve">
                                      <p:cBhvr>
                                        <p:cTn id="17" dur="500"/>
                                        <p:tgtEl>
                                          <p:spTgt spid="43315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33157"/>
                                        </p:tgtEl>
                                        <p:attrNameLst>
                                          <p:attrName>style.visibility</p:attrName>
                                        </p:attrNameLst>
                                      </p:cBhvr>
                                      <p:to>
                                        <p:strVal val="visible"/>
                                      </p:to>
                                    </p:set>
                                    <p:animEffect transition="in" filter="dissolve">
                                      <p:cBhvr>
                                        <p:cTn id="22" dur="500"/>
                                        <p:tgtEl>
                                          <p:spTgt spid="433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54" grpId="0" bldLvl="0" animBg="1"/>
      <p:bldP spid="433155" grpId="0"/>
      <p:bldP spid="433156" grpId="0" bldLvl="0" animBg="1"/>
      <p:bldP spid="43315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5202" name="Rectangle 2"/>
          <p:cNvSpPr>
            <a:spLocks noGrp="1"/>
          </p:cNvSpPr>
          <p:nvPr>
            <p:ph idx="1"/>
          </p:nvPr>
        </p:nvSpPr>
        <p:spPr>
          <a:xfrm>
            <a:off x="2089785" y="2330521"/>
            <a:ext cx="8277366" cy="3535962"/>
          </a:xfrm>
        </p:spPr>
        <p:txBody>
          <a:bodyPr vert="horz" wrap="square" lIns="96435" tIns="48217" rIns="96435" bIns="48217" anchor="t">
            <a:normAutofit fontScale="90000" lnSpcReduction="20000"/>
          </a:bodyPr>
          <a:p>
            <a:pPr algn="just" eaLnBrk="1" hangingPunct="1">
              <a:lnSpc>
                <a:spcPct val="130000"/>
              </a:lnSpc>
              <a:buNone/>
            </a:pPr>
            <a:r>
              <a:rPr lang="en-US" altLang="zh-CN" sz="4325" b="1" dirty="0">
                <a:solidFill>
                  <a:schemeClr val="tx2"/>
                </a:solidFill>
                <a:latin typeface="宋体" panose="02010600030101010101" pitchFamily="2" charset="-122"/>
              </a:rPr>
              <a:t>    </a:t>
            </a:r>
            <a:r>
              <a:rPr lang="zh-CN" altLang="en-US" sz="4325" b="1" dirty="0">
                <a:solidFill>
                  <a:schemeClr val="tx2"/>
                </a:solidFill>
                <a:latin typeface="华文楷体" panose="02010600040101010101" pitchFamily="2" charset="-122"/>
                <a:ea typeface="华文楷体" panose="02010600040101010101" pitchFamily="2" charset="-122"/>
              </a:rPr>
              <a:t>原始凭证又称为单据，是经济业务发生或完成时取得或填制的，用以记录或证明经济业务发生和完成，</a:t>
            </a:r>
            <a:r>
              <a:rPr lang="zh-CN" altLang="en-US" sz="4325" b="1" dirty="0">
                <a:solidFill>
                  <a:schemeClr val="tx2"/>
                </a:solidFill>
                <a:latin typeface="华文楷体" panose="02010600040101010101" pitchFamily="2" charset="-122"/>
                <a:ea typeface="华文楷体" panose="02010600040101010101" pitchFamily="2" charset="-122"/>
                <a:sym typeface="+mn-ea"/>
              </a:rPr>
              <a:t>具有法律效力的最初书面证明，是编制记账凭证的直接依据</a:t>
            </a:r>
            <a:r>
              <a:rPr lang="zh-CN" altLang="en-US" sz="4325" b="1" dirty="0">
                <a:solidFill>
                  <a:schemeClr val="tx2"/>
                </a:solidFill>
                <a:latin typeface="宋体" panose="02010600030101010101" pitchFamily="2" charset="-122"/>
              </a:rPr>
              <a:t>。</a:t>
            </a:r>
            <a:r>
              <a:rPr lang="zh-CN" altLang="en-US" sz="4325" b="1" dirty="0">
                <a:solidFill>
                  <a:schemeClr val="tx2"/>
                </a:solidFill>
                <a:latin typeface="华文楷体" panose="02010600040101010101" pitchFamily="2" charset="-122"/>
                <a:ea typeface="华文楷体" panose="02010600040101010101" pitchFamily="2" charset="-122"/>
              </a:rPr>
              <a:t> </a:t>
            </a:r>
            <a:endParaRPr lang="zh-CN" altLang="en-US" sz="4325" b="1" dirty="0">
              <a:solidFill>
                <a:schemeClr val="tx2"/>
              </a:solidFill>
              <a:latin typeface="华文楷体" panose="02010600040101010101" pitchFamily="2" charset="-122"/>
              <a:ea typeface="华文楷体" panose="02010600040101010101" pitchFamily="2" charset="-122"/>
            </a:endParaRPr>
          </a:p>
        </p:txBody>
      </p:sp>
      <p:sp>
        <p:nvSpPr>
          <p:cNvPr id="435203" name="Rectangle 3"/>
          <p:cNvSpPr>
            <a:spLocks noGrp="1"/>
          </p:cNvSpPr>
          <p:nvPr>
            <p:ph type="title"/>
          </p:nvPr>
        </p:nvSpPr>
        <p:spPr>
          <a:xfrm>
            <a:off x="2571962" y="883991"/>
            <a:ext cx="6509385" cy="1205442"/>
          </a:xfrm>
        </p:spPr>
        <p:txBody>
          <a:bodyPr vert="horz" wrap="square" lIns="96435" tIns="48217" rIns="96435" bIns="48217" anchor="ctr"/>
          <a:p>
            <a:pPr eaLnBrk="1" hangingPunct="1">
              <a:lnSpc>
                <a:spcPct val="80000"/>
              </a:lnSpc>
            </a:pPr>
            <a:r>
              <a:rPr lang="zh-CN" altLang="en-US" sz="5275" b="1" dirty="0">
                <a:solidFill>
                  <a:srgbClr val="FF0000"/>
                </a:solidFill>
                <a:latin typeface="Times New Roman" panose="02020603050405020304" charset="0"/>
                <a:ea typeface="汉仪火柴体简" pitchFamily="49" charset="-122"/>
              </a:rPr>
              <a:t>（一）原始凭证</a:t>
            </a:r>
            <a:endParaRPr lang="zh-CN" altLang="en-US" sz="5275" b="1" dirty="0">
              <a:solidFill>
                <a:srgbClr val="FF0000"/>
              </a:solidFill>
              <a:latin typeface="Times New Roman" panose="02020603050405020304" charset="0"/>
              <a:ea typeface="汉仪火柴体简"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Effect transition="in" filter="blinds(horizontal)">
                                      <p:cBhvr>
                                        <p:cTn id="7" dur="500"/>
                                        <p:tgtEl>
                                          <p:spTgt spid="43520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35202"/>
                                        </p:tgtEl>
                                        <p:attrNameLst>
                                          <p:attrName>style.visibility</p:attrName>
                                        </p:attrNameLst>
                                      </p:cBhvr>
                                      <p:to>
                                        <p:strVal val="visible"/>
                                      </p:to>
                                    </p:set>
                                    <p:anim calcmode="lin" valueType="num">
                                      <p:cBhvr>
                                        <p:cTn id="11" dur="500" fill="hold"/>
                                        <p:tgtEl>
                                          <p:spTgt spid="435202"/>
                                        </p:tgtEl>
                                        <p:attrNameLst>
                                          <p:attrName>ppt_x</p:attrName>
                                        </p:attrNameLst>
                                      </p:cBhvr>
                                      <p:tavLst>
                                        <p:tav tm="0">
                                          <p:val>
                                            <p:strVal val="1+#ppt_w/2"/>
                                          </p:val>
                                        </p:tav>
                                        <p:tav tm="100000">
                                          <p:val>
                                            <p:strVal val="#ppt_x"/>
                                          </p:val>
                                        </p:tav>
                                      </p:tavLst>
                                    </p:anim>
                                    <p:anim calcmode="lin" valueType="num">
                                      <p:cBhvr>
                                        <p:cTn id="12" dur="500" fill="hold"/>
                                        <p:tgtEl>
                                          <p:spTgt spid="4352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2" grpId="0"/>
      <p:bldP spid="43520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9218" name="Rectangle 2"/>
          <p:cNvSpPr>
            <a:spLocks noGrp="1"/>
          </p:cNvSpPr>
          <p:nvPr>
            <p:ph idx="1"/>
          </p:nvPr>
        </p:nvSpPr>
        <p:spPr>
          <a:xfrm>
            <a:off x="2089785" y="2330521"/>
            <a:ext cx="8277366" cy="3535962"/>
          </a:xfrm>
        </p:spPr>
        <p:txBody>
          <a:bodyPr vert="horz" wrap="square" lIns="96435" tIns="48217" rIns="96435" bIns="48217" anchor="t"/>
          <a:p>
            <a:pPr algn="just" eaLnBrk="1" hangingPunct="1">
              <a:lnSpc>
                <a:spcPct val="130000"/>
              </a:lnSpc>
              <a:buNone/>
            </a:pPr>
            <a:r>
              <a:rPr lang="en-US" altLang="zh-CN" sz="4325" b="1" dirty="0">
                <a:solidFill>
                  <a:schemeClr val="tx2"/>
                </a:solidFill>
                <a:latin typeface="宋体" panose="02010600030101010101" pitchFamily="2" charset="-122"/>
              </a:rPr>
              <a:t>   </a:t>
            </a:r>
            <a:r>
              <a:rPr lang="zh-CN" altLang="en-US" sz="3795" b="1" dirty="0">
                <a:solidFill>
                  <a:schemeClr val="tx2"/>
                </a:solidFill>
                <a:latin typeface="华文楷体" panose="02010600040101010101" pitchFamily="2" charset="-122"/>
                <a:ea typeface="华文楷体" panose="02010600040101010101" pitchFamily="2" charset="-122"/>
              </a:rPr>
              <a:t>记账凭证是根据原始凭证整理填制，反映记账要素，并据以登记账簿的凭证。</a:t>
            </a:r>
            <a:r>
              <a:rPr lang="zh-CN" altLang="en-US" sz="4325" b="1" dirty="0">
                <a:solidFill>
                  <a:schemeClr val="tx2"/>
                </a:solidFill>
                <a:latin typeface="华文楷体" panose="02010600040101010101" pitchFamily="2" charset="-122"/>
                <a:ea typeface="华文楷体" panose="02010600040101010101" pitchFamily="2" charset="-122"/>
              </a:rPr>
              <a:t> </a:t>
            </a:r>
            <a:endParaRPr lang="zh-CN" altLang="en-US" sz="4325" b="1" dirty="0">
              <a:solidFill>
                <a:schemeClr val="tx2"/>
              </a:solidFill>
              <a:latin typeface="华文楷体" panose="02010600040101010101" pitchFamily="2" charset="-122"/>
              <a:ea typeface="华文楷体" panose="02010600040101010101" pitchFamily="2" charset="-122"/>
            </a:endParaRPr>
          </a:p>
        </p:txBody>
      </p:sp>
      <p:sp>
        <p:nvSpPr>
          <p:cNvPr id="1289219" name="Rectangle 3"/>
          <p:cNvSpPr>
            <a:spLocks noGrp="1"/>
          </p:cNvSpPr>
          <p:nvPr>
            <p:ph type="title"/>
          </p:nvPr>
        </p:nvSpPr>
        <p:spPr>
          <a:xfrm>
            <a:off x="2571962" y="883991"/>
            <a:ext cx="6509385" cy="1205442"/>
          </a:xfrm>
        </p:spPr>
        <p:txBody>
          <a:bodyPr vert="horz" wrap="square" lIns="96435" tIns="48217" rIns="96435" bIns="48217" anchor="ctr"/>
          <a:p>
            <a:pPr eaLnBrk="1" hangingPunct="1">
              <a:lnSpc>
                <a:spcPct val="80000"/>
              </a:lnSpc>
            </a:pPr>
            <a:r>
              <a:rPr lang="zh-CN" altLang="en-US" sz="5275" b="1" dirty="0">
                <a:solidFill>
                  <a:srgbClr val="FF0000"/>
                </a:solidFill>
                <a:latin typeface="Times New Roman" panose="02020603050405020304" charset="0"/>
                <a:ea typeface="汉仪火柴体简" pitchFamily="49" charset="-122"/>
              </a:rPr>
              <a:t>（二）记账凭证</a:t>
            </a:r>
            <a:endParaRPr lang="zh-CN" altLang="en-US" sz="5275" b="1" dirty="0">
              <a:solidFill>
                <a:srgbClr val="FF0000"/>
              </a:solidFill>
              <a:latin typeface="Times New Roman" panose="02020603050405020304" charset="0"/>
              <a:ea typeface="汉仪火柴体简"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89219"/>
                                        </p:tgtEl>
                                        <p:attrNameLst>
                                          <p:attrName>style.visibility</p:attrName>
                                        </p:attrNameLst>
                                      </p:cBhvr>
                                      <p:to>
                                        <p:strVal val="visible"/>
                                      </p:to>
                                    </p:set>
                                    <p:animEffect transition="in" filter="blinds(horizontal)">
                                      <p:cBhvr>
                                        <p:cTn id="7" dur="500"/>
                                        <p:tgtEl>
                                          <p:spTgt spid="128921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289218"/>
                                        </p:tgtEl>
                                        <p:attrNameLst>
                                          <p:attrName>style.visibility</p:attrName>
                                        </p:attrNameLst>
                                      </p:cBhvr>
                                      <p:to>
                                        <p:strVal val="visible"/>
                                      </p:to>
                                    </p:set>
                                    <p:anim calcmode="lin" valueType="num">
                                      <p:cBhvr>
                                        <p:cTn id="11" dur="500" fill="hold"/>
                                        <p:tgtEl>
                                          <p:spTgt spid="1289218"/>
                                        </p:tgtEl>
                                        <p:attrNameLst>
                                          <p:attrName>ppt_x</p:attrName>
                                        </p:attrNameLst>
                                      </p:cBhvr>
                                      <p:tavLst>
                                        <p:tav tm="0">
                                          <p:val>
                                            <p:strVal val="1+#ppt_w/2"/>
                                          </p:val>
                                        </p:tav>
                                        <p:tav tm="100000">
                                          <p:val>
                                            <p:strVal val="#ppt_x"/>
                                          </p:val>
                                        </p:tav>
                                      </p:tavLst>
                                    </p:anim>
                                    <p:anim calcmode="lin" valueType="num">
                                      <p:cBhvr>
                                        <p:cTn id="12" dur="500" fill="hold"/>
                                        <p:tgtEl>
                                          <p:spTgt spid="128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9218" grpId="0"/>
      <p:bldP spid="1289219" grpId="0"/>
    </p:bldLst>
  </p:timing>
</p:sld>
</file>

<file path=ppt/tags/tag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UNIT_TABLE_BEAUTIFY" val="smartTable{3a2a39ba-0e54-4a71-a6cd-8ce8421879fb}"/>
</p:tagLst>
</file>

<file path=ppt/tags/tag18.xml><?xml version="1.0" encoding="utf-8"?>
<p:tagLst xmlns:p="http://schemas.openxmlformats.org/presentationml/2006/main">
  <p:tag name="KSO_WM_UNIT_TABLE_BEAUTIFY" val="smartTable{6f7f8e23-b895-434b-ba10-a63d3dcdaa8b}"/>
</p:tagLst>
</file>

<file path=ppt/tags/tag19.xml><?xml version="1.0" encoding="utf-8"?>
<p:tagLst xmlns:p="http://schemas.openxmlformats.org/presentationml/2006/main">
  <p:tag name="KSO_WM_UNIT_TABLE_BEAUTIFY" val="smartTable{e215a7e1-c50f-40ac-b10c-a173973b2a7f}"/>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TABLE_BEAUTIFY" val="smartTable{45678a43-c1e8-445f-9be5-fa19105097d8}"/>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 name="KSO_WPP_MARK_KEY" val="40308f96-0e30-4b7a-8efd-764b0360fb93"/>
  <p:tag name="COMMONDATA" val="eyJoZGlkIjoiOWFhZmE1ZWM2YmI3MWQzYjQ4Y2U3OTBkYmQ4MjI4ZTgifQ=="/>
  <p:tag name="commondata" val="eyJoZGlkIjoiYmQxYThmNjJjYTgyMzE3MmFmYzlhNWFiYjcwZWJjZjA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TABLE_BEAUTIFY" val="smartTable{2ce132a8-800e-45b0-89ff-44d5173e5be7}"/>
</p:tagLst>
</file>

<file path=ppt/tags/tag8.xml><?xml version="1.0" encoding="utf-8"?>
<p:tagLst xmlns:p="http://schemas.openxmlformats.org/presentationml/2006/main">
  <p:tag name="KSO_WM_UNIT_TABLE_BEAUTIFY" val="smartTable{25746bc3-e558-4ec9-9743-58d50c3c0ede}"/>
</p:tagLst>
</file>

<file path=ppt/tags/tag9.xml><?xml version="1.0" encoding="utf-8"?>
<p:tagLst xmlns:p="http://schemas.openxmlformats.org/presentationml/2006/main">
  <p:tag name="KSO_WM_UNIT_TABLE_BEAUTIFY" val="smartTable{98a8c5a5-970d-4296-8036-92a1a4c2718a}"/>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19543</Words>
  <Application>WPS 演示</Application>
  <PresentationFormat>自定义</PresentationFormat>
  <Paragraphs>1853</Paragraphs>
  <Slides>59</Slides>
  <Notes>26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59</vt:i4>
      </vt:variant>
    </vt:vector>
  </HeadingPairs>
  <TitlesOfParts>
    <vt:vector size="81" baseType="lpstr">
      <vt:lpstr>Arial</vt:lpstr>
      <vt:lpstr>宋体</vt:lpstr>
      <vt:lpstr>Wingdings</vt:lpstr>
      <vt:lpstr>Calibri</vt:lpstr>
      <vt:lpstr>Calibri</vt:lpstr>
      <vt:lpstr>微软雅黑</vt:lpstr>
      <vt:lpstr>楷体_GB2312</vt:lpstr>
      <vt:lpstr>新宋体</vt:lpstr>
      <vt:lpstr>华文琥珀</vt:lpstr>
      <vt:lpstr>黑体</vt:lpstr>
      <vt:lpstr>Times New Roman</vt:lpstr>
      <vt:lpstr>汉仪火柴体简</vt:lpstr>
      <vt:lpstr>华文楷体</vt:lpstr>
      <vt:lpstr>Arial Unicode MS</vt:lpstr>
      <vt:lpstr>Calibri Light</vt:lpstr>
      <vt:lpstr>方正姚体</vt:lpstr>
      <vt:lpstr>隶书</vt:lpstr>
      <vt:lpstr>华文行楷</vt:lpstr>
      <vt:lpstr>Arial Narrow</vt:lpstr>
      <vt:lpstr>Tahoma</vt:lpstr>
      <vt:lpstr>华文新魏</vt:lpstr>
      <vt:lpstr>第一PPT，www.1ppt.com</vt:lpstr>
      <vt:lpstr>PowerPoint 演示文稿</vt:lpstr>
      <vt:lpstr>PowerPoint 演示文稿</vt:lpstr>
      <vt:lpstr>PowerPoint 演示文稿</vt:lpstr>
      <vt:lpstr>PowerPoint 演示文稿</vt:lpstr>
      <vt:lpstr>PowerPoint 演示文稿</vt:lpstr>
      <vt:lpstr>（二）会计凭证的作用</vt:lpstr>
      <vt:lpstr>会计凭证的种类</vt:lpstr>
      <vt:lpstr>（一）原始凭证</vt:lpstr>
      <vt:lpstr>（二）记账凭证</vt:lpstr>
      <vt:lpstr>PowerPoint 演示文稿</vt:lpstr>
      <vt:lpstr>原始凭证的种类</vt:lpstr>
      <vt:lpstr>1.自制原始凭证</vt:lpstr>
      <vt:lpstr>PowerPoint 演示文稿</vt:lpstr>
      <vt:lpstr>3.汇总凭证</vt:lpstr>
      <vt:lpstr>2.外来原始凭证</vt:lpstr>
      <vt:lpstr>原始凭证分类</vt:lpstr>
      <vt:lpstr>二、原始凭证的基本内容</vt:lpstr>
      <vt:lpstr>三、原始凭证的填制要求与填制方法 </vt:lpstr>
      <vt:lpstr>4、原始凭证的书写清楚、规范</vt:lpstr>
      <vt:lpstr>4、原始凭证的书写规范</vt:lpstr>
      <vt:lpstr>4、原始凭证的书写规范</vt:lpstr>
      <vt:lpstr>4、原始凭证的书写规范</vt:lpstr>
      <vt:lpstr>4、原始凭证的书写规范</vt:lpstr>
      <vt:lpstr>4、原始凭证的书写规范</vt:lpstr>
      <vt:lpstr>4、原始凭证的书写规范</vt:lpstr>
      <vt:lpstr>                      </vt:lpstr>
      <vt:lpstr>增值税专用发票填写</vt:lpstr>
      <vt:lpstr>进账单填写</vt:lpstr>
      <vt:lpstr>四、原始凭证的审核</vt:lpstr>
      <vt:lpstr>四、原始凭证的审核</vt:lpstr>
      <vt:lpstr>PowerPoint 演示文稿</vt:lpstr>
      <vt:lpstr>记账凭证分类</vt:lpstr>
      <vt:lpstr>PowerPoint 演示文稿</vt:lpstr>
      <vt:lpstr>PowerPoint 演示文稿</vt:lpstr>
      <vt:lpstr>收 款 凭 证</vt:lpstr>
      <vt:lpstr>付 款 凭 证</vt:lpstr>
      <vt:lpstr>转 账 凭 证</vt:lpstr>
      <vt:lpstr>PowerPoint 演示文稿</vt:lpstr>
      <vt:lpstr>（二）通用凭证</vt:lpstr>
      <vt:lpstr>二、记账凭证的内容</vt:lpstr>
      <vt:lpstr>三、记账凭证填制的要求</vt:lpstr>
      <vt:lpstr>三、记账凭证填制的方法</vt:lpstr>
      <vt:lpstr>PowerPoint 演示文稿</vt:lpstr>
      <vt:lpstr>PowerPoint 演示文稿</vt:lpstr>
      <vt:lpstr>PowerPoint 演示文稿</vt:lpstr>
      <vt:lpstr>PowerPoint 演示文稿</vt:lpstr>
      <vt:lpstr>三、记账凭证填制步骤</vt:lpstr>
      <vt:lpstr>填制步骤展示</vt:lpstr>
      <vt:lpstr>收 款 凭 证</vt:lpstr>
      <vt:lpstr>付 款 凭 证</vt:lpstr>
      <vt:lpstr>转 账 凭 证</vt:lpstr>
      <vt:lpstr>记 账 凭 证</vt:lpstr>
      <vt:lpstr>五、记账凭证的审核</vt:lpstr>
      <vt:lpstr>PowerPoint 演示文稿</vt:lpstr>
      <vt:lpstr>一、会计凭证的传递</vt:lpstr>
      <vt:lpstr>二、会计凭证的保管</vt:lpstr>
      <vt:lpstr>二、会计凭证的保管</vt:lpstr>
      <vt:lpstr>二、会计凭证的保管</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jane</cp:lastModifiedBy>
  <cp:revision>36</cp:revision>
  <dcterms:created xsi:type="dcterms:W3CDTF">2017-03-14T11:17:00Z</dcterms:created>
  <dcterms:modified xsi:type="dcterms:W3CDTF">2023-12-19T01:09:01Z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36F754671C5A4ACE8C8F33A968247EC9</vt:lpwstr>
  </property>
  <property fmtid="{D5CDD505-2E9C-101B-9397-08002B2CF9AE}" pid="3" name="KSOProductBuildVer">
    <vt:lpwstr>2052-12.1.0.15990</vt:lpwstr>
  </property>
</Properties>
</file>