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256" r:id="rId3"/>
    <p:sldId id="257" r:id="rId5"/>
    <p:sldId id="258" r:id="rId6"/>
    <p:sldId id="259" r:id="rId7"/>
    <p:sldId id="260" r:id="rId8"/>
    <p:sldId id="261" r:id="rId9"/>
    <p:sldId id="272" r:id="rId10"/>
    <p:sldId id="273" r:id="rId11"/>
    <p:sldId id="274" r:id="rId12"/>
    <p:sldId id="275" r:id="rId13"/>
    <p:sldId id="262" r:id="rId14"/>
    <p:sldId id="263" r:id="rId15"/>
    <p:sldId id="287" r:id="rId16"/>
    <p:sldId id="288" r:id="rId17"/>
    <p:sldId id="264" r:id="rId18"/>
    <p:sldId id="265" r:id="rId19"/>
    <p:sldId id="266" r:id="rId20"/>
    <p:sldId id="267" r:id="rId21"/>
    <p:sldId id="276" r:id="rId22"/>
    <p:sldId id="277" r:id="rId23"/>
    <p:sldId id="278" r:id="rId24"/>
    <p:sldId id="271" r:id="rId25"/>
  </p:sldIdLst>
  <p:sldSz cx="9906000" cy="6858000" type="A4"/>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User" initials="L" lastIdx="25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00"/>
    <p:restoredTop sz="94700"/>
  </p:normalViewPr>
  <p:slideViewPr>
    <p:cSldViewPr showGuides="1">
      <p:cViewPr varScale="1">
        <p:scale>
          <a:sx n="61" d="100"/>
          <a:sy n="61" d="100"/>
        </p:scale>
        <p:origin x="-90" y="-252"/>
      </p:cViewPr>
      <p:guideLst>
        <p:guide orient="horz" pos="2160"/>
        <p:guide pos="311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9699"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9700"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29701"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17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0724" name="Rectangle 4"/>
          <p:cNvSpPr>
            <a:spLocks noRot="1" noTextEdit="1"/>
          </p:cNvSpPr>
          <p:nvPr>
            <p:ph type="sldImg" idx="2"/>
          </p:nvPr>
        </p:nvSpPr>
        <p:spPr>
          <a:xfrm>
            <a:off x="952500" y="685800"/>
            <a:ext cx="4953000" cy="3429000"/>
          </a:xfrm>
          <a:prstGeom prst="rect">
            <a:avLst/>
          </a:prstGeom>
          <a:noFill/>
          <a:ln w="9525" cap="flat" cmpd="sng">
            <a:solidFill>
              <a:srgbClr val="000000"/>
            </a:solidFill>
            <a:prstDash val="solid"/>
            <a:miter/>
            <a:headEnd type="none" w="med" len="med"/>
            <a:tailEnd type="none" w="med" len="med"/>
          </a:ln>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
        <p:nvSpPr>
          <p:cNvPr id="31747" name="Rectangle 2"/>
          <p:cNvSpPr>
            <a:spLocks noRot="1" noTextEdit="1"/>
          </p:cNvSpPr>
          <p:nvPr>
            <p:ph type="sldImg"/>
          </p:nvPr>
        </p:nvSpPr>
        <p:spPr/>
      </p:sp>
      <p:sp>
        <p:nvSpPr>
          <p:cNvPr id="31748"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b="-69"/>
          </a:stretch>
        </a:blipFill>
        <a:effectLst/>
      </p:bgPr>
    </p:bg>
    <p:spTree>
      <p:nvGrpSpPr>
        <p:cNvPr id="1" name=""/>
        <p:cNvGrpSpPr/>
        <p:nvPr/>
      </p:nvGrpSpPr>
      <p:grpSpPr/>
      <p:pic>
        <p:nvPicPr>
          <p:cNvPr id="2050" name="图片 2049" descr="5副本"/>
          <p:cNvPicPr>
            <a:picLocks noChangeAspect="1"/>
          </p:cNvPicPr>
          <p:nvPr/>
        </p:nvPicPr>
        <p:blipFill>
          <a:blip r:embed="rId3"/>
          <a:stretch>
            <a:fillRect/>
          </a:stretch>
        </p:blipFill>
        <p:spPr>
          <a:xfrm>
            <a:off x="0" y="0"/>
            <a:ext cx="9906000" cy="6858000"/>
          </a:xfrm>
          <a:prstGeom prst="rect">
            <a:avLst/>
          </a:prstGeom>
          <a:noFill/>
          <a:ln w="9525">
            <a:noFill/>
          </a:ln>
        </p:spPr>
      </p:pic>
      <p:sp>
        <p:nvSpPr>
          <p:cNvPr id="2051" name="标题 2050"/>
          <p:cNvSpPr>
            <a:spLocks noGrp="1"/>
          </p:cNvSpPr>
          <p:nvPr>
            <p:ph type="ctrTitle"/>
          </p:nvPr>
        </p:nvSpPr>
        <p:spPr>
          <a:xfrm>
            <a:off x="741231" y="3357563"/>
            <a:ext cx="8420100" cy="1254125"/>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485900" y="4654550"/>
            <a:ext cx="6934200" cy="985838"/>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95300" y="6245225"/>
            <a:ext cx="2311400" cy="476250"/>
          </a:xfrm>
          <a:prstGeom prst="rect">
            <a:avLst/>
          </a:prstGeom>
          <a:noFill/>
          <a:ln w="9525">
            <a:noFill/>
          </a:ln>
        </p:spPr>
        <p:txBody>
          <a:bodyPr anchor="t"/>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54" name="页脚占位符 2053"/>
          <p:cNvSpPr>
            <a:spLocks noGrp="1"/>
          </p:cNvSpPr>
          <p:nvPr>
            <p:ph type="ftr" sz="quarter" idx="3"/>
          </p:nvPr>
        </p:nvSpPr>
        <p:spPr>
          <a:xfrm>
            <a:off x="3384550" y="6245225"/>
            <a:ext cx="3136900" cy="476250"/>
          </a:xfrm>
          <a:prstGeom prst="rect">
            <a:avLst/>
          </a:prstGeom>
          <a:noFill/>
          <a:ln w="9525">
            <a:noFill/>
          </a:ln>
        </p:spPr>
        <p:txBody>
          <a:bodyPr anchor="t"/>
          <a:lstStyle>
            <a:lvl1pPr algn="ct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accent1">
                  <a:tint val="20000"/>
                </a:schemeClr>
              </a:solidFill>
              <a:effectLst/>
              <a:uLnTx/>
              <a:uFillTx/>
              <a:latin typeface="Arial" panose="020B0604020202020204" pitchFamily="34" charset="0"/>
              <a:ea typeface="+mn-ea"/>
              <a:cs typeface="+mn-cs"/>
            </a:endParaRPr>
          </a:p>
        </p:txBody>
      </p:sp>
      <p:sp>
        <p:nvSpPr>
          <p:cNvPr id="2055" name="灯片编号占位符 2054"/>
          <p:cNvSpPr>
            <a:spLocks noGrp="1"/>
          </p:cNvSpPr>
          <p:nvPr>
            <p:ph type="sldNum" sz="quarter" idx="4"/>
          </p:nvPr>
        </p:nvSpPr>
        <p:spPr>
          <a:xfrm>
            <a:off x="7099300" y="6245225"/>
            <a:ext cx="2311400" cy="476250"/>
          </a:xfrm>
          <a:prstGeom prst="rect">
            <a:avLst/>
          </a:prstGeom>
          <a:noFill/>
          <a:ln w="9525">
            <a:noFill/>
          </a:ln>
        </p:spPr>
        <p:txBody>
          <a:bodyPr anchor="t"/>
          <a:lstStyle>
            <a:lvl1pPr algn="r">
              <a:defRPr sz="1400"/>
            </a:lvl1pPr>
          </a:lstStyle>
          <a:p>
            <a:pPr algn="r" eaLnBrk="1" hangingPunct="1"/>
            <a:fld id="{9A0DB2DC-4C9A-4742-B13C-FB6460FD3503}" type="slidenum">
              <a:rPr lang="zh-CN" altLang="en-US" dirty="0">
                <a:solidFill>
                  <a:srgbClr val="FFFFFF"/>
                </a:solidFill>
                <a:ea typeface="黑体" panose="02010609060101010101" pitchFamily="2" charset="-122"/>
              </a:rPr>
            </a:fld>
            <a:endParaRPr lang="zh-CN" altLang="en-US" dirty="0">
              <a:solidFill>
                <a:srgbClr val="FFFFFF"/>
              </a:solidFill>
              <a:ea typeface="黑体" panose="02010609060101010101" pitchFamily="2" charset="-122"/>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90880" y="620713"/>
            <a:ext cx="2231860" cy="5507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620713"/>
            <a:ext cx="6566196" cy="55070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75879" y="1709738"/>
            <a:ext cx="8543925"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75879" y="4589463"/>
            <a:ext cx="854392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2" charset="-122"/>
              </a:rPr>
            </a:fld>
            <a:endParaRPr lang="zh-CN" altLang="en-US" dirty="0">
              <a:ea typeface="黑体" panose="02010609060101010101" pitchFamily="2" charset="-122"/>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412875"/>
            <a:ext cx="4368546"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42154" y="1412875"/>
            <a:ext cx="4368546"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2" charset="-122"/>
              </a:rPr>
            </a:fld>
            <a:endParaRPr lang="zh-CN" altLang="en-US" dirty="0">
              <a:ea typeface="黑体" panose="02010609060101010101" pitchFamily="2" charset="-122"/>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2328" y="365125"/>
            <a:ext cx="854392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4254" y="1778438"/>
            <a:ext cx="3959779"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964254" y="2665379"/>
            <a:ext cx="3959779"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83763" y="1778438"/>
            <a:ext cx="3979280"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83763" y="2665379"/>
            <a:ext cx="3979280"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2" charset="-122"/>
              </a:rPr>
            </a:fld>
            <a:endParaRPr lang="zh-CN" altLang="en-US" dirty="0">
              <a:ea typeface="黑体" panose="02010609060101010101" pitchFamily="2" charset="-122"/>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2" charset="-122"/>
              </a:rPr>
            </a:fld>
            <a:endParaRPr lang="zh-CN" altLang="en-US" dirty="0">
              <a:ea typeface="黑体" panose="02010609060101010101" pitchFamily="2" charset="-122"/>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194943"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11340" y="987425"/>
            <a:ext cx="501491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2" charset="-122"/>
              </a:rPr>
            </a:fld>
            <a:endParaRPr lang="zh-CN" altLang="en-US" dirty="0">
              <a:ea typeface="黑体" panose="02010609060101010101" pitchFamily="2" charset="-122"/>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384346"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211340" y="457201"/>
            <a:ext cx="5014913"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82328" y="2057400"/>
            <a:ext cx="3384346"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algn="r" eaLnBrk="1" hangingPunct="1"/>
            <a:fld id="{9A0DB2DC-4C9A-4742-B13C-FB6460FD3503}" type="slidenum">
              <a:rPr lang="zh-CN" altLang="en-US" dirty="0">
                <a:ea typeface="黑体" panose="02010609060101010101" pitchFamily="2" charset="-122"/>
              </a:rPr>
            </a:fld>
            <a:endParaRPr lang="zh-CN" altLang="en-US" dirty="0">
              <a:ea typeface="黑体" panose="02010609060101010101" pitchFamily="2" charset="-122"/>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b="-69"/>
          </a:stretch>
        </a:blipFill>
        <a:effectLst/>
      </p:bgPr>
    </p:bg>
    <p:spTree>
      <p:nvGrpSpPr>
        <p:cNvPr id="1" name=""/>
        <p:cNvGrpSpPr/>
        <p:nvPr/>
      </p:nvGrpSpPr>
      <p:grpSpPr/>
      <p:sp>
        <p:nvSpPr>
          <p:cNvPr id="1026" name="标题 1025"/>
          <p:cNvSpPr>
            <a:spLocks noGrp="1"/>
          </p:cNvSpPr>
          <p:nvPr>
            <p:ph type="title"/>
          </p:nvPr>
        </p:nvSpPr>
        <p:spPr>
          <a:xfrm>
            <a:off x="507339" y="620713"/>
            <a:ext cx="8915400"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95300" y="1412875"/>
            <a:ext cx="8915400" cy="471487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95300" y="6245225"/>
            <a:ext cx="2311400" cy="476250"/>
          </a:xfrm>
          <a:prstGeom prst="rect">
            <a:avLst/>
          </a:prstGeom>
          <a:noFill/>
          <a:ln w="9525">
            <a:noFill/>
          </a:ln>
        </p:spPr>
        <p:txBody>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页脚占位符 1028"/>
          <p:cNvSpPr>
            <a:spLocks noGrp="1"/>
          </p:cNvSpPr>
          <p:nvPr>
            <p:ph type="ftr" sz="quarter" idx="3"/>
          </p:nvPr>
        </p:nvSpPr>
        <p:spPr>
          <a:xfrm>
            <a:off x="3384550" y="6245225"/>
            <a:ext cx="3136900" cy="476250"/>
          </a:xfrm>
          <a:prstGeom prst="rect">
            <a:avLst/>
          </a:prstGeom>
          <a:noFill/>
          <a:ln w="9525">
            <a:noFill/>
          </a:ln>
        </p:spPr>
        <p:txBody>
          <a:bodyPr/>
          <a:lstStyle>
            <a:lvl1pPr algn="ct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灯片编号占位符 1029"/>
          <p:cNvSpPr>
            <a:spLocks noGrp="1"/>
          </p:cNvSpPr>
          <p:nvPr>
            <p:ph type="sldNum" sz="quarter" idx="4"/>
          </p:nvPr>
        </p:nvSpPr>
        <p:spPr>
          <a:xfrm>
            <a:off x="7099300" y="6245225"/>
            <a:ext cx="23114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Grp="1" noChangeArrowheads="1"/>
          </p:cNvSpPr>
          <p:nvPr>
            <p:ph type="ctrTitle"/>
          </p:nvPr>
        </p:nvSpPr>
        <p:spPr>
          <a:xfrm>
            <a:off x="426085" y="3357880"/>
            <a:ext cx="9096375" cy="1394460"/>
          </a:xfrm>
          <a:noFill/>
          <a:ln>
            <a:noFill/>
          </a:ln>
          <a:effectLst/>
          <a:sp3d prstMaterial="plastic"/>
        </p:spPr>
        <p:txBody>
          <a:bodyPr anchor="b">
            <a:normAutofit fontScale="90000"/>
            <a:scene3d>
              <a:camera prst="orthographicFront"/>
              <a:lightRig rig="soft" dir="t"/>
            </a:scene3d>
            <a:sp3d prstMaterial="softEdge">
              <a:bevelT w="25400" h="25400"/>
            </a:sp3d>
          </a:bodyPr>
          <a:lstStyle/>
          <a:p>
            <a:pPr marL="0" marR="0" lvl="0" indent="0" algn="r" defTabSz="914400" rtl="0" eaLnBrk="1" fontAlgn="auto" latinLnBrk="0" hangingPunct="1">
              <a:lnSpc>
                <a:spcPct val="100000"/>
              </a:lnSpc>
              <a:spcBef>
                <a:spcPct val="0"/>
              </a:spcBef>
              <a:spcAft>
                <a:spcPts val="0"/>
              </a:spcAft>
              <a:buClrTx/>
              <a:buSzTx/>
              <a:buFontTx/>
              <a:buNone/>
              <a:defRPr/>
            </a:pPr>
            <a:r>
              <a:rPr kumimoji="0" lang="zh-CN" altLang="en-US" sz="54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第六章</a:t>
            </a:r>
            <a:br>
              <a:rPr kumimoji="0" lang="zh-CN" altLang="en-US" sz="48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br>
              <a:rPr kumimoji="0" lang="zh-CN" altLang="en-US" sz="48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br>
            <a:r>
              <a:rPr lang="zh-CN" altLang="en-US" sz="5400" b="1" noProof="0">
                <a:ln>
                  <a:noFill/>
                </a:ln>
                <a:solidFill>
                  <a:schemeClr val="tx1"/>
                </a:solidFill>
                <a:effectLst>
                  <a:outerShdw blurRad="31750" dist="25400" dir="5400000" algn="tl" rotWithShape="0">
                    <a:srgbClr val="000000">
                      <a:alpha val="25000"/>
                    </a:srgbClr>
                  </a:outerShdw>
                </a:effectLst>
                <a:uLnTx/>
                <a:uFillTx/>
                <a:sym typeface="+mn-ea"/>
              </a:rPr>
              <a:t>市场调查</a:t>
            </a:r>
            <a:r>
              <a:rPr kumimoji="0" lang="zh-CN" altLang="en-US" sz="5400" b="1" i="0" u="none" strike="noStrike" kern="1200" cap="none" spc="0" normalizeH="0" baseline="0" noProof="0">
                <a:ln>
                  <a:noFill/>
                </a:ln>
                <a:solidFill>
                  <a:schemeClr val="tx1"/>
                </a:solidFill>
                <a:effectLst>
                  <a:outerShdw blurRad="31750" dist="25400" dir="5400000" algn="tl" rotWithShape="0">
                    <a:srgbClr val="000000">
                      <a:alpha val="25000"/>
                    </a:srgbClr>
                  </a:outerShdw>
                </a:effectLst>
                <a:uLnTx/>
                <a:uFillTx/>
                <a:latin typeface="+mj-lt"/>
                <a:ea typeface="+mj-ea"/>
                <a:cs typeface="+mj-cs"/>
              </a:rPr>
              <a:t>问卷设计</a:t>
            </a:r>
            <a:endParaRPr kumimoji="0" lang="zh-CN" altLang="en-US" sz="5400" b="1" i="0" u="none" strike="noStrike" kern="1200" cap="none" spc="0" normalizeH="0" baseline="0" noProof="0">
              <a:ln>
                <a:noFill/>
              </a:ln>
              <a:solidFill>
                <a:schemeClr val="tx1"/>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3"/>
          <p:cNvSpPr>
            <a:spLocks noGrp="1"/>
          </p:cNvSpPr>
          <p:nvPr>
            <p:ph idx="1"/>
          </p:nvPr>
        </p:nvSpPr>
        <p:spPr/>
        <p:txBody>
          <a:bodyPr vert="horz" wrap="square" anchor="t"/>
          <a:p>
            <a:pPr>
              <a:buNone/>
            </a:pPr>
            <a:r>
              <a:rPr lang="zh-CN" altLang="en-US" dirty="0">
                <a:ea typeface="黑体" panose="02010609060101010101" pitchFamily="2" charset="-122"/>
              </a:rPr>
              <a:t>一、问卷的类型</a:t>
            </a:r>
            <a:endParaRPr lang="zh-CN" altLang="en-US" dirty="0">
              <a:ea typeface="黑体" panose="02010609060101010101" pitchFamily="2" charset="-122"/>
            </a:endParaRPr>
          </a:p>
          <a:p>
            <a:pPr>
              <a:buNone/>
            </a:pPr>
            <a:r>
              <a:rPr lang="zh-CN" altLang="en-US" dirty="0">
                <a:ea typeface="黑体" panose="02010609060101010101" pitchFamily="2" charset="-122"/>
              </a:rPr>
              <a:t>  </a:t>
            </a:r>
            <a:r>
              <a:rPr lang="en-US" altLang="zh-CN" dirty="0">
                <a:ea typeface="黑体" panose="02010609060101010101" pitchFamily="2" charset="-122"/>
              </a:rPr>
              <a:t>3.</a:t>
            </a:r>
            <a:r>
              <a:rPr lang="zh-CN" altLang="en-US" dirty="0">
                <a:ea typeface="黑体" panose="02010609060101010101" pitchFamily="2" charset="-122"/>
              </a:rPr>
              <a:t>按照问卷的设计是否固定了结构，可分为：</a:t>
            </a:r>
            <a:endParaRPr lang="zh-CN" altLang="en-US" dirty="0">
              <a:ea typeface="黑体" panose="02010609060101010101" pitchFamily="2" charset="-122"/>
            </a:endParaRPr>
          </a:p>
          <a:p>
            <a:pPr>
              <a:buNone/>
            </a:pPr>
            <a:r>
              <a:rPr lang="zh-CN" altLang="en-US" dirty="0">
                <a:ea typeface="黑体" panose="02010609060101010101" pitchFamily="2" charset="-122"/>
              </a:rPr>
              <a:t>  （</a:t>
            </a:r>
            <a:r>
              <a:rPr lang="en-US" altLang="zh-CN" dirty="0">
                <a:ea typeface="黑体" panose="02010609060101010101" pitchFamily="2" charset="-122"/>
              </a:rPr>
              <a:t>2</a:t>
            </a:r>
            <a:r>
              <a:rPr lang="zh-CN" altLang="en-US" dirty="0">
                <a:ea typeface="黑体" panose="02010609060101010101" pitchFamily="2" charset="-122"/>
              </a:rPr>
              <a:t>）无固定结构式问卷</a:t>
            </a:r>
            <a:endParaRPr lang="zh-CN" altLang="en-US" dirty="0">
              <a:ea typeface="黑体" panose="02010609060101010101" pitchFamily="2" charset="-122"/>
            </a:endParaRPr>
          </a:p>
          <a:p>
            <a:pPr>
              <a:buChar char="•"/>
            </a:pPr>
            <a:r>
              <a:rPr lang="zh-CN" altLang="en-US" dirty="0">
                <a:ea typeface="黑体" panose="02010609060101010101" pitchFamily="2" charset="-122"/>
              </a:rPr>
              <a:t>无固定结构式问卷是指问卷中的问题和问题的顺序没有事先设计好的固定顺序和具体措辞等 。</a:t>
            </a:r>
            <a:endParaRPr lang="zh-CN" altLang="en-US" dirty="0">
              <a:ea typeface="黑体" panose="02010609060101010101" pitchFamily="2" charset="-122"/>
            </a:endParaRPr>
          </a:p>
          <a:p>
            <a:pPr>
              <a:buChar char="•"/>
            </a:pPr>
            <a:r>
              <a:rPr lang="zh-CN" altLang="en-US" dirty="0">
                <a:ea typeface="黑体" panose="02010609060101010101" pitchFamily="2" charset="-122"/>
              </a:rPr>
              <a:t>只是由市场调查人员围绕着调查的目的进行提问，这样调查人员在调查时可以根据具体的情况对问题和顺序进行适应性的调整。 </a:t>
            </a:r>
            <a:endParaRPr lang="zh-CN" altLang="en-US" dirty="0">
              <a:ea typeface="黑体" panose="02010609060101010101" pitchFamily="2" charset="-122"/>
            </a:endParaRPr>
          </a:p>
        </p:txBody>
      </p:sp>
      <p:sp>
        <p:nvSpPr>
          <p:cNvPr id="6758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3"/>
          <p:cNvSpPr>
            <a:spLocks noGrp="1"/>
          </p:cNvSpPr>
          <p:nvPr>
            <p:ph idx="1"/>
          </p:nvPr>
        </p:nvSpPr>
        <p:spPr/>
        <p:txBody>
          <a:bodyPr vert="horz" wrap="square" anchor="t"/>
          <a:p>
            <a:pPr>
              <a:buNone/>
            </a:pPr>
            <a:r>
              <a:rPr lang="zh-CN" altLang="en-US" dirty="0">
                <a:ea typeface="黑体" panose="02010609060101010101" pitchFamily="2" charset="-122"/>
              </a:rPr>
              <a:t>二、问卷的结构和内容</a:t>
            </a:r>
            <a:endParaRPr lang="zh-CN" altLang="en-US" dirty="0">
              <a:ea typeface="黑体" panose="02010609060101010101" pitchFamily="2" charset="-122"/>
            </a:endParaRPr>
          </a:p>
          <a:p>
            <a:pPr>
              <a:buChar char="•"/>
            </a:pPr>
            <a:r>
              <a:rPr lang="zh-CN" altLang="en-US" dirty="0">
                <a:ea typeface="黑体" panose="02010609060101010101" pitchFamily="2" charset="-122"/>
              </a:rPr>
              <a:t>典型的问卷应该有一个明晰的结构，一般由前言、正文和结尾三个部分组成。 </a:t>
            </a:r>
            <a:endParaRPr lang="zh-CN" altLang="en-US" dirty="0">
              <a:ea typeface="黑体" panose="02010609060101010101" pitchFamily="2" charset="-122"/>
            </a:endParaRPr>
          </a:p>
          <a:p>
            <a:pPr>
              <a:buChar char="•"/>
            </a:pPr>
            <a:r>
              <a:rPr lang="zh-CN" altLang="en-US" dirty="0">
                <a:ea typeface="黑体" panose="02010609060101010101" pitchFamily="2" charset="-122"/>
              </a:rPr>
              <a:t>基本内容应包括标题和问候语，问卷说明，问题编码和附件。</a:t>
            </a:r>
            <a:endParaRPr lang="zh-CN" altLang="en-US" dirty="0">
              <a:ea typeface="黑体" panose="02010609060101010101" pitchFamily="2" charset="-122"/>
            </a:endParaRPr>
          </a:p>
        </p:txBody>
      </p:sp>
      <p:sp>
        <p:nvSpPr>
          <p:cNvPr id="3891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a:spLocks noGrp="1"/>
          </p:cNvSpPr>
          <p:nvPr>
            <p:ph idx="1"/>
          </p:nvPr>
        </p:nvSpPr>
        <p:spPr/>
        <p:txBody>
          <a:bodyPr vert="horz" wrap="square" anchor="t"/>
          <a:p>
            <a:pPr>
              <a:buNone/>
            </a:pPr>
            <a:r>
              <a:rPr lang="zh-CN" altLang="en-US" dirty="0">
                <a:ea typeface="黑体" panose="02010609060101010101" pitchFamily="2" charset="-122"/>
              </a:rPr>
              <a:t>二、问卷的结构和内容</a:t>
            </a:r>
            <a:endParaRPr lang="zh-CN" altLang="en-US" dirty="0">
              <a:ea typeface="黑体" panose="02010609060101010101" pitchFamily="2" charset="-122"/>
            </a:endParaRPr>
          </a:p>
          <a:p>
            <a:pPr>
              <a:buNone/>
            </a:pPr>
            <a:r>
              <a:rPr lang="en-GB" altLang="zh-CN" dirty="0">
                <a:ea typeface="黑体" panose="02010609060101010101" pitchFamily="2" charset="-122"/>
              </a:rPr>
              <a:t> (</a:t>
            </a:r>
            <a:r>
              <a:rPr lang="zh-CN" altLang="en-GB" dirty="0">
                <a:ea typeface="黑体" panose="02010609060101010101" pitchFamily="2" charset="-122"/>
              </a:rPr>
              <a:t>一</a:t>
            </a:r>
            <a:r>
              <a:rPr lang="en-GB" altLang="zh-CN" dirty="0">
                <a:ea typeface="黑体" panose="02010609060101010101" pitchFamily="2" charset="-122"/>
              </a:rPr>
              <a:t>)</a:t>
            </a:r>
            <a:r>
              <a:rPr lang="zh-CN" altLang="en-US" dirty="0">
                <a:ea typeface="黑体" panose="02010609060101010101" pitchFamily="2" charset="-122"/>
              </a:rPr>
              <a:t>问卷的前言 </a:t>
            </a:r>
            <a:endParaRPr lang="zh-CN" altLang="en-US" dirty="0">
              <a:ea typeface="黑体" panose="02010609060101010101" pitchFamily="2" charset="-122"/>
            </a:endParaRPr>
          </a:p>
          <a:p>
            <a:pPr>
              <a:buNone/>
            </a:pPr>
            <a:r>
              <a:rPr lang="en-US" altLang="zh-CN" dirty="0">
                <a:ea typeface="黑体" panose="02010609060101010101" pitchFamily="2" charset="-122"/>
              </a:rPr>
              <a:t>   1. </a:t>
            </a:r>
            <a:r>
              <a:rPr lang="zh-CN" altLang="en-US" dirty="0">
                <a:ea typeface="黑体" panose="02010609060101010101" pitchFamily="2" charset="-122"/>
              </a:rPr>
              <a:t>标题 </a:t>
            </a:r>
            <a:endParaRPr lang="zh-CN" altLang="en-US" dirty="0">
              <a:ea typeface="黑体" panose="02010609060101010101" pitchFamily="2" charset="-122"/>
            </a:endParaRPr>
          </a:p>
          <a:p>
            <a:pPr>
              <a:buChar char="•"/>
            </a:pPr>
            <a:r>
              <a:rPr lang="zh-CN" altLang="en-US" dirty="0">
                <a:ea typeface="黑体" panose="02010609060101010101" pitchFamily="2" charset="-122"/>
              </a:rPr>
              <a:t>让调查者清楚地了解调查的主题，了解调查的主题内容和用意。 </a:t>
            </a:r>
            <a:endParaRPr lang="zh-CN" altLang="en-US" dirty="0">
              <a:ea typeface="黑体" panose="02010609060101010101" pitchFamily="2" charset="-122"/>
            </a:endParaRPr>
          </a:p>
          <a:p>
            <a:pPr>
              <a:buChar char="•"/>
            </a:pPr>
            <a:r>
              <a:rPr lang="zh-CN" altLang="en-US" dirty="0">
                <a:ea typeface="黑体" panose="02010609060101010101" pitchFamily="2" charset="-122"/>
              </a:rPr>
              <a:t>一般来讲标题之后要有一段寻求合作的问候语 。</a:t>
            </a:r>
            <a:endParaRPr lang="zh-CN" altLang="en-US" dirty="0">
              <a:ea typeface="黑体" panose="02010609060101010101" pitchFamily="2" charset="-122"/>
            </a:endParaRPr>
          </a:p>
          <a:p>
            <a:pPr>
              <a:buNone/>
            </a:pPr>
            <a:r>
              <a:rPr lang="en-US" altLang="zh-CN" dirty="0">
                <a:ea typeface="黑体" panose="02010609060101010101" pitchFamily="2" charset="-122"/>
              </a:rPr>
              <a:t>   2. </a:t>
            </a:r>
            <a:r>
              <a:rPr lang="zh-CN" altLang="en-US" dirty="0">
                <a:ea typeface="黑体" panose="02010609060101010101" pitchFamily="2" charset="-122"/>
              </a:rPr>
              <a:t>问卷说明 </a:t>
            </a:r>
            <a:endParaRPr lang="zh-CN" altLang="en-US" dirty="0">
              <a:ea typeface="黑体" panose="02010609060101010101" pitchFamily="2" charset="-122"/>
            </a:endParaRPr>
          </a:p>
          <a:p>
            <a:pPr>
              <a:buChar char="•"/>
            </a:pPr>
            <a:r>
              <a:rPr lang="zh-CN" altLang="en-US" dirty="0">
                <a:ea typeface="黑体" panose="02010609060101010101" pitchFamily="2" charset="-122"/>
              </a:rPr>
              <a:t>目的在于帮助受访者对问卷的回答并使其回答适合预先的设计标准。 </a:t>
            </a:r>
            <a:endParaRPr lang="zh-CN" altLang="en-US" dirty="0">
              <a:ea typeface="黑体" panose="02010609060101010101" pitchFamily="2" charset="-122"/>
            </a:endParaRPr>
          </a:p>
        </p:txBody>
      </p:sp>
      <p:sp>
        <p:nvSpPr>
          <p:cNvPr id="3993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图片 24577"/>
          <p:cNvPicPr>
            <a:picLocks noChangeAspect="1"/>
          </p:cNvPicPr>
          <p:nvPr/>
        </p:nvPicPr>
        <p:blipFill>
          <a:blip r:embed="rId1"/>
          <a:stretch>
            <a:fillRect/>
          </a:stretch>
        </p:blipFill>
        <p:spPr>
          <a:xfrm>
            <a:off x="362585" y="649605"/>
            <a:ext cx="9005570" cy="5073650"/>
          </a:xfrm>
          <a:prstGeom prst="rect">
            <a:avLst/>
          </a:prstGeom>
          <a:noFill/>
          <a:ln w="9525">
            <a:noFill/>
          </a:ln>
        </p:spPr>
      </p:pic>
      <p:sp>
        <p:nvSpPr>
          <p:cNvPr id="24578" name="矩形 24578"/>
          <p:cNvSpPr/>
          <p:nvPr/>
        </p:nvSpPr>
        <p:spPr>
          <a:xfrm>
            <a:off x="1531303" y="5925820"/>
            <a:ext cx="6769100" cy="360363"/>
          </a:xfrm>
          <a:prstGeom prst="rect">
            <a:avLst/>
          </a:prstGeom>
          <a:noFill/>
          <a:ln w="9525">
            <a:noFill/>
          </a:ln>
        </p:spPr>
        <p:txBody>
          <a:bodyPr wrap="none" anchor="ctr"/>
          <a:p>
            <a:pPr algn="ctr"/>
            <a:r>
              <a:rPr lang="zh-CN" altLang="en-US" sz="2400" b="0">
                <a:latin typeface="黑体" panose="02010609060101010101" pitchFamily="2" charset="-122"/>
                <a:ea typeface="黑体" panose="02010609060101010101" pitchFamily="2" charset="-122"/>
              </a:rPr>
              <a:t>引自：浙江大学 候璘 </a:t>
            </a:r>
            <a:r>
              <a:rPr lang="en-US" altLang="zh-CN" sz="2400" b="0">
                <a:latin typeface="黑体" panose="02010609060101010101" pitchFamily="2" charset="-122"/>
                <a:ea typeface="黑体" panose="02010609060101010101" pitchFamily="2" charset="-122"/>
              </a:rPr>
              <a:t>《</a:t>
            </a:r>
            <a:r>
              <a:rPr lang="zh-CN" altLang="en-US" sz="2400" b="0">
                <a:latin typeface="黑体" panose="02010609060101010101" pitchFamily="2" charset="-122"/>
                <a:ea typeface="黑体" panose="02010609060101010101" pitchFamily="2" charset="-122"/>
              </a:rPr>
              <a:t>网络消费行为对生活方式影响的实证研究</a:t>
            </a:r>
            <a:r>
              <a:rPr lang="en-US" altLang="zh-CN" sz="2400" b="0">
                <a:latin typeface="黑体" panose="02010609060101010101" pitchFamily="2" charset="-122"/>
                <a:ea typeface="黑体" panose="02010609060101010101" pitchFamily="2" charset="-122"/>
              </a:rPr>
              <a:t>》</a:t>
            </a:r>
            <a:endParaRPr lang="en-US" altLang="zh-CN" sz="2400" b="0">
              <a:latin typeface="黑体" panose="02010609060101010101" pitchFamily="2" charset="-122"/>
              <a:ea typeface="黑体" panose="02010609060101010101" pitchFamily="2" charset="-122"/>
            </a:endParaRPr>
          </a:p>
        </p:txBody>
      </p:sp>
      <p:sp>
        <p:nvSpPr>
          <p:cNvPr id="24580" name="矩形标注 24579"/>
          <p:cNvSpPr/>
          <p:nvPr/>
        </p:nvSpPr>
        <p:spPr>
          <a:xfrm>
            <a:off x="4016375" y="765175"/>
            <a:ext cx="4608513" cy="792163"/>
          </a:xfrm>
          <a:prstGeom prst="wedgeRectCallout">
            <a:avLst>
              <a:gd name="adj1" fmla="val -98917"/>
              <a:gd name="adj2" fmla="val 97894"/>
            </a:avLst>
          </a:prstGeom>
          <a:solidFill>
            <a:srgbClr val="0000FF"/>
          </a:solidFill>
          <a:ln w="9525" cap="flat" cmpd="sng">
            <a:solidFill>
              <a:schemeClr val="tx1"/>
            </a:solidFill>
            <a:prstDash val="solid"/>
            <a:miter/>
            <a:headEnd type="none" w="med" len="med"/>
            <a:tailEnd type="none" w="med" len="med"/>
          </a:ln>
        </p:spPr>
        <p:txBody>
          <a:bodyPr anchor="t"/>
          <a:p>
            <a:pPr algn="ctr"/>
            <a:r>
              <a:rPr lang="en-US" altLang="zh-CN" sz="2000" dirty="0">
                <a:solidFill>
                  <a:schemeClr val="bg1"/>
                </a:solidFill>
                <a:latin typeface="黑体" panose="02010609060101010101" pitchFamily="2" charset="-122"/>
                <a:ea typeface="黑体" panose="02010609060101010101" pitchFamily="2" charset="-122"/>
              </a:rPr>
              <a:t>  </a:t>
            </a:r>
            <a:r>
              <a:rPr lang="zh-CN" altLang="en-US" sz="2000" dirty="0">
                <a:solidFill>
                  <a:schemeClr val="bg1"/>
                </a:solidFill>
                <a:latin typeface="黑体" panose="02010609060101010101" pitchFamily="2" charset="-122"/>
                <a:ea typeface="黑体" panose="02010609060101010101" pitchFamily="2" charset="-122"/>
              </a:rPr>
              <a:t>可以加入调查者的单位，例如“我们是</a:t>
            </a:r>
            <a:r>
              <a:rPr lang="en-US" altLang="zh-CN" sz="2000" dirty="0">
                <a:solidFill>
                  <a:schemeClr val="bg1"/>
                </a:solidFill>
                <a:latin typeface="黑体" panose="02010609060101010101" pitchFamily="2" charset="-122"/>
                <a:ea typeface="黑体" panose="02010609060101010101" pitchFamily="2" charset="-122"/>
              </a:rPr>
              <a:t>*****</a:t>
            </a:r>
            <a:r>
              <a:rPr lang="zh-CN" altLang="en-US" sz="2000" dirty="0">
                <a:solidFill>
                  <a:schemeClr val="bg1"/>
                </a:solidFill>
                <a:latin typeface="黑体" panose="02010609060101010101" pitchFamily="2" charset="-122"/>
                <a:ea typeface="黑体" panose="02010609060101010101" pitchFamily="2" charset="-122"/>
              </a:rPr>
              <a:t>学院……课题调查小组”</a:t>
            </a:r>
            <a:endParaRPr lang="zh-CN" altLang="en-US" sz="2000" dirty="0">
              <a:solidFill>
                <a:schemeClr val="bg1"/>
              </a:solidFill>
              <a:latin typeface="黑体" panose="02010609060101010101" pitchFamily="2" charset="-122"/>
              <a:ea typeface="黑体" panose="02010609060101010101" pitchFamily="2" charset="-122"/>
            </a:endParaRPr>
          </a:p>
        </p:txBody>
      </p:sp>
      <p:grpSp>
        <p:nvGrpSpPr>
          <p:cNvPr id="24581" name="组合 24580"/>
          <p:cNvGrpSpPr/>
          <p:nvPr/>
        </p:nvGrpSpPr>
        <p:grpSpPr>
          <a:xfrm>
            <a:off x="6537325" y="0"/>
            <a:ext cx="2519363" cy="649288"/>
            <a:chOff x="0" y="0"/>
            <a:chExt cx="1587" cy="409"/>
          </a:xfrm>
        </p:grpSpPr>
        <p:sp>
          <p:nvSpPr>
            <p:cNvPr id="2" name="矩形 24581"/>
            <p:cNvSpPr/>
            <p:nvPr/>
          </p:nvSpPr>
          <p:spPr>
            <a:xfrm>
              <a:off x="0" y="0"/>
              <a:ext cx="1451" cy="409"/>
            </a:xfrm>
            <a:prstGeom prst="rect">
              <a:avLst/>
            </a:prstGeom>
            <a:noFill/>
            <a:ln w="9525">
              <a:noFill/>
            </a:ln>
          </p:spPr>
          <p:txBody>
            <a:bodyPr wrap="none" anchor="ctr"/>
            <a:p>
              <a:pPr algn="ctr"/>
              <a:r>
                <a:rPr lang="zh-CN" altLang="en-US" b="0">
                  <a:latin typeface="宋体" panose="02010600030101010101" pitchFamily="2" charset="-122"/>
                  <a:ea typeface="宋体" panose="02010600030101010101" pitchFamily="2" charset="-122"/>
                </a:rPr>
                <a:t>问卷编号：</a:t>
              </a:r>
              <a:r>
                <a:rPr lang="zh-CN" altLang="en-US" b="0" u="sng">
                  <a:latin typeface="宋体" panose="02010600030101010101" pitchFamily="2" charset="-122"/>
                  <a:ea typeface="宋体" panose="02010600030101010101" pitchFamily="2" charset="-122"/>
                </a:rPr>
                <a:t>     </a:t>
              </a:r>
              <a:endParaRPr lang="zh-CN" altLang="en-US" b="0">
                <a:latin typeface="宋体" panose="02010600030101010101" pitchFamily="2" charset="-122"/>
                <a:ea typeface="宋体" panose="02010600030101010101" pitchFamily="2" charset="-122"/>
              </a:endParaRPr>
            </a:p>
          </p:txBody>
        </p:sp>
        <p:sp>
          <p:nvSpPr>
            <p:cNvPr id="24582" name="直接连接符 24582"/>
            <p:cNvSpPr/>
            <p:nvPr/>
          </p:nvSpPr>
          <p:spPr>
            <a:xfrm>
              <a:off x="862" y="227"/>
              <a:ext cx="725" cy="0"/>
            </a:xfrm>
            <a:prstGeom prst="line">
              <a:avLst/>
            </a:prstGeom>
            <a:ln w="9525" cap="flat" cmpd="sng">
              <a:solidFill>
                <a:schemeClr val="tx1"/>
              </a:solidFill>
              <a:prstDash val="solid"/>
              <a:round/>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gr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1+#ppt_w/2"/>
                                          </p:val>
                                        </p:tav>
                                        <p:tav tm="100000">
                                          <p:val>
                                            <p:strVal val="#ppt_x"/>
                                          </p:val>
                                        </p:tav>
                                      </p:tavLst>
                                    </p:anim>
                                    <p:anim calcmode="lin" valueType="num">
                                      <p:cBhvr additive="base">
                                        <p:cTn id="8"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1" fill="hold" grpId="1" nodeType="clickEffect">
                                  <p:stCondLst>
                                    <p:cond delay="0"/>
                                  </p:stCondLst>
                                  <p:childTnLst>
                                    <p:anim calcmode="lin" valueType="num">
                                      <p:cBhvr additive="base">
                                        <p:cTn id="12" dur="500"/>
                                        <p:tgtEl>
                                          <p:spTgt spid="24580"/>
                                        </p:tgtEl>
                                        <p:attrNameLst>
                                          <p:attrName>ppt_x</p:attrName>
                                        </p:attrNameLst>
                                      </p:cBhvr>
                                      <p:tavLst>
                                        <p:tav tm="0">
                                          <p:val>
                                            <p:strVal val="ppt_x"/>
                                          </p:val>
                                        </p:tav>
                                        <p:tav tm="100000">
                                          <p:val>
                                            <p:strVal val="ppt_x"/>
                                          </p:val>
                                        </p:tav>
                                      </p:tavLst>
                                    </p:anim>
                                    <p:anim calcmode="lin" valueType="num">
                                      <p:cBhvr additive="base">
                                        <p:cTn id="13" dur="500"/>
                                        <p:tgtEl>
                                          <p:spTgt spid="24580"/>
                                        </p:tgtEl>
                                        <p:attrNameLst>
                                          <p:attrName>ppt_y</p:attrName>
                                        </p:attrNameLst>
                                      </p:cBhvr>
                                      <p:tavLst>
                                        <p:tav tm="0">
                                          <p:val>
                                            <p:strVal val="ppt_y"/>
                                          </p:val>
                                        </p:tav>
                                        <p:tav tm="100000">
                                          <p:val>
                                            <p:strVal val="0-ppt_h/2"/>
                                          </p:val>
                                        </p:tav>
                                      </p:tavLst>
                                    </p:anim>
                                    <p:set>
                                      <p:cBhvr>
                                        <p:cTn id="14" dur="1" fill="hold">
                                          <p:stCondLst>
                                            <p:cond delay="499"/>
                                          </p:stCondLst>
                                        </p:cTn>
                                        <p:tgtEl>
                                          <p:spTgt spid="2458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4581"/>
                                        </p:tgtEl>
                                        <p:attrNameLst>
                                          <p:attrName>style.visibility</p:attrName>
                                        </p:attrNameLst>
                                      </p:cBhvr>
                                      <p:to>
                                        <p:strVal val="visible"/>
                                      </p:to>
                                    </p:set>
                                    <p:anim calcmode="lin" valueType="num">
                                      <p:cBhvr additive="base">
                                        <p:cTn id="19" dur="500" fill="hold"/>
                                        <p:tgtEl>
                                          <p:spTgt spid="24581"/>
                                        </p:tgtEl>
                                        <p:attrNameLst>
                                          <p:attrName>ppt_x</p:attrName>
                                        </p:attrNameLst>
                                      </p:cBhvr>
                                      <p:tavLst>
                                        <p:tav tm="0">
                                          <p:val>
                                            <p:strVal val="1+#ppt_w/2"/>
                                          </p:val>
                                        </p:tav>
                                        <p:tav tm="100000">
                                          <p:val>
                                            <p:strVal val="#ppt_x"/>
                                          </p:val>
                                        </p:tav>
                                      </p:tavLst>
                                    </p:anim>
                                    <p:anim calcmode="lin" valueType="num">
                                      <p:cBhvr additive="base">
                                        <p:cTn id="20" dur="500" fill="hold"/>
                                        <p:tgtEl>
                                          <p:spTgt spid="245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ldLvl="0" animBg="1"/>
      <p:bldP spid="24580" grpId="1"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28673"/>
          <p:cNvPicPr>
            <a:picLocks noChangeAspect="1"/>
          </p:cNvPicPr>
          <p:nvPr/>
        </p:nvPicPr>
        <p:blipFill>
          <a:blip r:embed="rId1"/>
          <a:stretch>
            <a:fillRect/>
          </a:stretch>
        </p:blipFill>
        <p:spPr>
          <a:xfrm>
            <a:off x="393065" y="1485900"/>
            <a:ext cx="8909050" cy="2682875"/>
          </a:xfrm>
          <a:prstGeom prst="rect">
            <a:avLst/>
          </a:prstGeom>
          <a:noFill/>
          <a:ln w="9525">
            <a:noFill/>
          </a:ln>
        </p:spPr>
      </p:pic>
      <p:sp>
        <p:nvSpPr>
          <p:cNvPr id="28674" name="矩形 28674"/>
          <p:cNvSpPr/>
          <p:nvPr/>
        </p:nvSpPr>
        <p:spPr>
          <a:xfrm>
            <a:off x="1718628" y="4776470"/>
            <a:ext cx="6769100" cy="360363"/>
          </a:xfrm>
          <a:prstGeom prst="rect">
            <a:avLst/>
          </a:prstGeom>
          <a:noFill/>
          <a:ln w="9525">
            <a:noFill/>
          </a:ln>
        </p:spPr>
        <p:txBody>
          <a:bodyPr wrap="none" anchor="ctr"/>
          <a:p>
            <a:pPr algn="ctr"/>
            <a:r>
              <a:rPr lang="zh-CN" altLang="en-US" sz="2400" b="0">
                <a:latin typeface="黑体" panose="02010609060101010101" pitchFamily="2" charset="-122"/>
                <a:ea typeface="黑体" panose="02010609060101010101" pitchFamily="2" charset="-122"/>
              </a:rPr>
              <a:t>引自：浙江大学 候璘 《网络消费行为对生活方式影响的实证研究》</a:t>
            </a:r>
            <a:endParaRPr lang="zh-CN" altLang="en-US" sz="2400" b="0">
              <a:latin typeface="黑体" panose="02010609060101010101" pitchFamily="2" charset="-122"/>
              <a:ea typeface="黑体" panose="02010609060101010101" pitchFamily="2" charset="-122"/>
            </a:endParaRPr>
          </a:p>
        </p:txBody>
      </p:sp>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3"/>
          <p:cNvSpPr>
            <a:spLocks noGrp="1"/>
          </p:cNvSpPr>
          <p:nvPr>
            <p:ph idx="1"/>
          </p:nvPr>
        </p:nvSpPr>
        <p:spPr/>
        <p:txBody>
          <a:bodyPr vert="horz" wrap="square" anchor="t"/>
          <a:p>
            <a:pPr>
              <a:lnSpc>
                <a:spcPct val="90000"/>
              </a:lnSpc>
              <a:buNone/>
            </a:pPr>
            <a:r>
              <a:rPr lang="zh-CN" altLang="en-US" dirty="0">
                <a:ea typeface="黑体" panose="02010609060101010101" pitchFamily="2" charset="-122"/>
              </a:rPr>
              <a:t>二、问卷的结构和内容</a:t>
            </a:r>
            <a:endParaRPr lang="zh-CN" altLang="en-US" dirty="0">
              <a:ea typeface="黑体" panose="02010609060101010101" pitchFamily="2" charset="-122"/>
            </a:endParaRPr>
          </a:p>
          <a:p>
            <a:pPr>
              <a:lnSpc>
                <a:spcPct val="90000"/>
              </a:lnSpc>
              <a:buNone/>
            </a:pPr>
            <a:r>
              <a:rPr lang="zh-CN" altLang="en-US" dirty="0">
                <a:ea typeface="黑体" panose="02010609060101010101" pitchFamily="2" charset="-122"/>
              </a:rPr>
              <a:t>（二）正文 </a:t>
            </a:r>
            <a:endParaRPr lang="zh-CN" altLang="en-US" dirty="0">
              <a:ea typeface="黑体" panose="02010609060101010101" pitchFamily="2" charset="-122"/>
            </a:endParaRPr>
          </a:p>
          <a:p>
            <a:pPr>
              <a:lnSpc>
                <a:spcPct val="90000"/>
              </a:lnSpc>
              <a:buNone/>
            </a:pPr>
            <a:r>
              <a:rPr lang="en-US" altLang="zh-CN" dirty="0">
                <a:ea typeface="黑体" panose="02010609060101010101" pitchFamily="2" charset="-122"/>
              </a:rPr>
              <a:t>   1. </a:t>
            </a:r>
            <a:r>
              <a:rPr lang="zh-CN" altLang="en-US" dirty="0">
                <a:ea typeface="黑体" panose="02010609060101010101" pitchFamily="2" charset="-122"/>
              </a:rPr>
              <a:t>问题</a:t>
            </a:r>
            <a:endParaRPr lang="zh-CN" altLang="en-US" dirty="0">
              <a:ea typeface="黑体" panose="02010609060101010101" pitchFamily="2" charset="-122"/>
            </a:endParaRPr>
          </a:p>
          <a:p>
            <a:pPr>
              <a:lnSpc>
                <a:spcPct val="90000"/>
              </a:lnSpc>
              <a:buChar char="•"/>
            </a:pPr>
            <a:r>
              <a:rPr lang="zh-CN" altLang="en-US" dirty="0">
                <a:ea typeface="黑体" panose="02010609060101010101" pitchFamily="2" charset="-122"/>
              </a:rPr>
              <a:t>问卷的正文部分是问卷的主体，也是使用问卷的目的和意义所在，即收集信息和数据。 其内容主要包括调查所要了解的问题和备选答案。 </a:t>
            </a:r>
            <a:endParaRPr lang="zh-CN" altLang="en-US" dirty="0">
              <a:ea typeface="黑体" panose="02010609060101010101" pitchFamily="2" charset="-122"/>
            </a:endParaRPr>
          </a:p>
          <a:p>
            <a:pPr>
              <a:lnSpc>
                <a:spcPct val="90000"/>
              </a:lnSpc>
              <a:buNone/>
            </a:pPr>
            <a:r>
              <a:rPr lang="en-US" altLang="zh-CN" dirty="0">
                <a:ea typeface="黑体" panose="02010609060101010101" pitchFamily="2" charset="-122"/>
              </a:rPr>
              <a:t>   2. </a:t>
            </a:r>
            <a:r>
              <a:rPr lang="zh-CN" altLang="en-US" dirty="0">
                <a:ea typeface="黑体" panose="02010609060101010101" pitchFamily="2" charset="-122"/>
              </a:rPr>
              <a:t>编码</a:t>
            </a:r>
            <a:endParaRPr lang="zh-CN" altLang="en-US" dirty="0">
              <a:ea typeface="黑体" panose="02010609060101010101" pitchFamily="2" charset="-122"/>
            </a:endParaRPr>
          </a:p>
          <a:p>
            <a:pPr>
              <a:lnSpc>
                <a:spcPct val="90000"/>
              </a:lnSpc>
              <a:buChar char="•"/>
            </a:pPr>
            <a:r>
              <a:rPr lang="zh-CN" altLang="en-US" dirty="0">
                <a:ea typeface="黑体" panose="02010609060101010101" pitchFamily="2" charset="-122"/>
              </a:rPr>
              <a:t>编码是指问卷中包含的前编码设计，以及为后编码设计预留的位置。 </a:t>
            </a:r>
            <a:endParaRPr lang="zh-CN" altLang="en-US" dirty="0">
              <a:ea typeface="黑体" panose="02010609060101010101" pitchFamily="2" charset="-122"/>
            </a:endParaRPr>
          </a:p>
          <a:p>
            <a:pPr>
              <a:lnSpc>
                <a:spcPct val="90000"/>
              </a:lnSpc>
              <a:buNone/>
            </a:pPr>
            <a:r>
              <a:rPr lang="zh-CN" altLang="en-US" dirty="0">
                <a:ea typeface="黑体" panose="02010609060101010101" pitchFamily="2" charset="-122"/>
              </a:rPr>
              <a:t>（三）结尾部分</a:t>
            </a:r>
            <a:endParaRPr lang="zh-CN" altLang="en-US" dirty="0">
              <a:ea typeface="黑体" panose="02010609060101010101" pitchFamily="2" charset="-122"/>
            </a:endParaRPr>
          </a:p>
          <a:p>
            <a:pPr>
              <a:lnSpc>
                <a:spcPct val="90000"/>
              </a:lnSpc>
              <a:buChar char="•"/>
            </a:pPr>
            <a:r>
              <a:rPr lang="zh-CN" altLang="en-US" dirty="0">
                <a:ea typeface="黑体" panose="02010609060101010101" pitchFamily="2" charset="-122"/>
              </a:rPr>
              <a:t>结尾部分主要包括问卷的附件。</a:t>
            </a:r>
            <a:endParaRPr lang="en-US" altLang="zh-CN" dirty="0">
              <a:ea typeface="黑体" panose="02010609060101010101" pitchFamily="2" charset="-122"/>
            </a:endParaRPr>
          </a:p>
        </p:txBody>
      </p:sp>
      <p:sp>
        <p:nvSpPr>
          <p:cNvPr id="4096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3"/>
          <p:cNvSpPr>
            <a:spLocks noGrp="1"/>
          </p:cNvSpPr>
          <p:nvPr>
            <p:ph idx="1"/>
          </p:nvPr>
        </p:nvSpPr>
        <p:spPr/>
        <p:txBody>
          <a:bodyPr vert="horz" wrap="square" anchor="t"/>
          <a:p>
            <a:pPr marL="711200" indent="-711200" algn="just">
              <a:buNone/>
            </a:pPr>
            <a:r>
              <a:rPr lang="zh-CN" altLang="en-US" dirty="0">
                <a:ea typeface="黑体" panose="02010609060101010101" pitchFamily="2" charset="-122"/>
              </a:rPr>
              <a:t>三、市场调查问卷案例分析</a:t>
            </a:r>
            <a:endParaRPr lang="zh-CN" altLang="en-US" dirty="0">
              <a:ea typeface="黑体" panose="02010609060101010101" pitchFamily="2" charset="-122"/>
            </a:endParaRPr>
          </a:p>
          <a:p>
            <a:pPr marL="711200" indent="-711200">
              <a:buNone/>
            </a:pPr>
            <a:r>
              <a:rPr lang="zh-CN" altLang="en-US" dirty="0">
                <a:ea typeface="黑体" panose="02010609060101010101" pitchFamily="2" charset="-122"/>
              </a:rPr>
              <a:t>       详见</a:t>
            </a:r>
            <a:r>
              <a:rPr lang="en-US" altLang="zh-CN" dirty="0">
                <a:ea typeface="黑体" panose="02010609060101010101" pitchFamily="2" charset="-122"/>
              </a:rPr>
              <a:t>【</a:t>
            </a:r>
            <a:r>
              <a:rPr lang="zh-CN" altLang="en-US" dirty="0">
                <a:ea typeface="黑体" panose="02010609060101010101" pitchFamily="2" charset="-122"/>
              </a:rPr>
              <a:t>例</a:t>
            </a:r>
            <a:r>
              <a:rPr lang="en-US" altLang="zh-CN" dirty="0">
                <a:ea typeface="黑体" panose="02010609060101010101" pitchFamily="2" charset="-122"/>
              </a:rPr>
              <a:t>6-12】</a:t>
            </a:r>
            <a:r>
              <a:rPr lang="en-GB" altLang="zh-CN" dirty="0">
                <a:ea typeface="黑体" panose="02010609060101010101" pitchFamily="2" charset="-122"/>
              </a:rPr>
              <a:t>Acura </a:t>
            </a:r>
            <a:r>
              <a:rPr lang="zh-CN" altLang="en-GB" dirty="0">
                <a:ea typeface="黑体" panose="02010609060101010101" pitchFamily="2" charset="-122"/>
              </a:rPr>
              <a:t>公司</a:t>
            </a:r>
            <a:r>
              <a:rPr lang="en-GB" altLang="zh-CN" dirty="0">
                <a:ea typeface="黑体" panose="02010609060101010101" pitchFamily="2" charset="-122"/>
              </a:rPr>
              <a:t>“</a:t>
            </a:r>
            <a:r>
              <a:rPr lang="zh-CN" altLang="en-GB" dirty="0">
                <a:ea typeface="黑体" panose="02010609060101010101" pitchFamily="2" charset="-122"/>
              </a:rPr>
              <a:t>关于购买</a:t>
            </a:r>
            <a:r>
              <a:rPr lang="en-GB" altLang="zh-CN" b="1" dirty="0">
                <a:ea typeface="黑体" panose="02010609060101010101" pitchFamily="2" charset="-122"/>
              </a:rPr>
              <a:t>Acura</a:t>
            </a:r>
            <a:r>
              <a:rPr lang="zh-CN" altLang="en-GB" dirty="0">
                <a:ea typeface="黑体" panose="02010609060101010101" pitchFamily="2" charset="-122"/>
              </a:rPr>
              <a:t>汽车后所得到的服务调查” 问卷</a:t>
            </a:r>
            <a:endParaRPr lang="zh-CN" altLang="en-GB" dirty="0">
              <a:ea typeface="黑体" panose="02010609060101010101" pitchFamily="2" charset="-122"/>
            </a:endParaRPr>
          </a:p>
          <a:p>
            <a:pPr marL="711200" indent="-711200">
              <a:buNone/>
            </a:pPr>
            <a:r>
              <a:rPr lang="zh-CN" altLang="en-US" dirty="0">
                <a:ea typeface="黑体" panose="02010609060101010101" pitchFamily="2" charset="-122"/>
              </a:rPr>
              <a:t>   问题：</a:t>
            </a:r>
            <a:endParaRPr lang="zh-CN" altLang="en-US" dirty="0">
              <a:ea typeface="黑体" panose="02010609060101010101" pitchFamily="2" charset="-122"/>
            </a:endParaRPr>
          </a:p>
          <a:p>
            <a:pPr marL="711200" indent="-711200">
              <a:buNone/>
            </a:pPr>
            <a:r>
              <a:rPr lang="en-US" altLang="zh-CN" dirty="0">
                <a:ea typeface="黑体" panose="02010609060101010101" pitchFamily="2" charset="-122"/>
              </a:rPr>
              <a:t>	1. </a:t>
            </a:r>
            <a:r>
              <a:rPr lang="zh-CN" altLang="en-US" dirty="0">
                <a:ea typeface="黑体" panose="02010609060101010101" pitchFamily="2" charset="-122"/>
              </a:rPr>
              <a:t>你认为此项研究的目的是什么？ </a:t>
            </a:r>
            <a:endParaRPr lang="zh-CN" altLang="en-US" dirty="0">
              <a:ea typeface="黑体" panose="02010609060101010101" pitchFamily="2" charset="-122"/>
            </a:endParaRPr>
          </a:p>
          <a:p>
            <a:pPr marL="711200" indent="-711200">
              <a:buNone/>
            </a:pPr>
            <a:r>
              <a:rPr lang="en-US" altLang="zh-CN" dirty="0">
                <a:ea typeface="黑体" panose="02010609060101010101" pitchFamily="2" charset="-122"/>
              </a:rPr>
              <a:t>	2. </a:t>
            </a:r>
            <a:r>
              <a:rPr lang="zh-CN" altLang="en-US" dirty="0">
                <a:ea typeface="黑体" panose="02010609060101010101" pitchFamily="2" charset="-122"/>
              </a:rPr>
              <a:t>评判问卷流程。</a:t>
            </a:r>
            <a:endParaRPr lang="zh-CN" altLang="en-US" dirty="0">
              <a:ea typeface="黑体" panose="02010609060101010101" pitchFamily="2" charset="-122"/>
            </a:endParaRPr>
          </a:p>
          <a:p>
            <a:pPr marL="711200" indent="-711200">
              <a:buNone/>
            </a:pPr>
            <a:r>
              <a:rPr lang="en-US" altLang="zh-CN" dirty="0">
                <a:ea typeface="黑体" panose="02010609060101010101" pitchFamily="2" charset="-122"/>
              </a:rPr>
              <a:t>	3. </a:t>
            </a:r>
            <a:r>
              <a:rPr lang="zh-CN" altLang="en-US" dirty="0">
                <a:ea typeface="黑体" panose="02010609060101010101" pitchFamily="2" charset="-122"/>
              </a:rPr>
              <a:t>如果是电话，调查问卷将会有何不同？请具体说明</a:t>
            </a:r>
            <a:r>
              <a:rPr lang="zh-CN" altLang="en-GB" dirty="0">
                <a:ea typeface="黑体" panose="02010609060101010101" pitchFamily="2" charset="-122"/>
              </a:rPr>
              <a:t>。</a:t>
            </a:r>
            <a:endParaRPr lang="en-US" altLang="zh-CN" dirty="0">
              <a:ea typeface="黑体" panose="02010609060101010101" pitchFamily="2" charset="-122"/>
            </a:endParaRPr>
          </a:p>
        </p:txBody>
      </p:sp>
      <p:sp>
        <p:nvSpPr>
          <p:cNvPr id="4198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3"/>
          <p:cNvSpPr>
            <a:spLocks noGrp="1"/>
          </p:cNvSpPr>
          <p:nvPr>
            <p:ph idx="1"/>
          </p:nvPr>
        </p:nvSpPr>
        <p:spPr/>
        <p:txBody>
          <a:bodyPr vert="horz" wrap="square" anchor="t"/>
          <a:p>
            <a:pPr>
              <a:buNone/>
            </a:pPr>
            <a:r>
              <a:rPr lang="zh-CN" altLang="en-US" dirty="0">
                <a:ea typeface="黑体" panose="02010609060101010101" pitchFamily="2" charset="-122"/>
              </a:rPr>
              <a:t>一、问卷设计的步骤</a:t>
            </a:r>
            <a:endParaRPr lang="zh-CN" altLang="en-US" dirty="0">
              <a:ea typeface="黑体" panose="02010609060101010101" pitchFamily="2" charset="-122"/>
            </a:endParaRPr>
          </a:p>
          <a:p>
            <a:pPr>
              <a:buNone/>
            </a:pPr>
            <a:endParaRPr lang="zh-CN" altLang="en-US" dirty="0">
              <a:ea typeface="黑体" panose="02010609060101010101" pitchFamily="2" charset="-122"/>
            </a:endParaRPr>
          </a:p>
        </p:txBody>
      </p:sp>
      <p:sp>
        <p:nvSpPr>
          <p:cNvPr id="4301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问卷设计的步骤和原则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24580" name="Text Box 5"/>
          <p:cNvSpPr txBox="1"/>
          <p:nvPr/>
        </p:nvSpPr>
        <p:spPr>
          <a:xfrm>
            <a:off x="849313" y="1844675"/>
            <a:ext cx="2447925"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en-US" sz="2400" dirty="0">
                <a:latin typeface="Arial" panose="020B0604020202020204" pitchFamily="34" charset="0"/>
                <a:ea typeface="宋体" panose="02010600030101010101" pitchFamily="2" charset="-122"/>
              </a:rPr>
              <a:t>准备阶段</a:t>
            </a:r>
            <a:endParaRPr lang="en-US" altLang="zh-CN" sz="2400" dirty="0">
              <a:latin typeface="Arial" panose="020B0604020202020204" pitchFamily="34" charset="0"/>
              <a:ea typeface="宋体" panose="02010600030101010101" pitchFamily="2" charset="-122"/>
            </a:endParaRPr>
          </a:p>
        </p:txBody>
      </p:sp>
      <p:sp>
        <p:nvSpPr>
          <p:cNvPr id="24581" name="Text Box 6"/>
          <p:cNvSpPr txBox="1"/>
          <p:nvPr/>
        </p:nvSpPr>
        <p:spPr>
          <a:xfrm>
            <a:off x="849313" y="3716338"/>
            <a:ext cx="2447925"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en-US" sz="2400" dirty="0">
                <a:latin typeface="Arial" panose="020B0604020202020204" pitchFamily="34" charset="0"/>
                <a:ea typeface="宋体" panose="02010600030101010101" pitchFamily="2" charset="-122"/>
              </a:rPr>
              <a:t>初步设计阶段</a:t>
            </a:r>
            <a:endParaRPr lang="en-US" altLang="zh-CN" sz="2400" dirty="0">
              <a:latin typeface="Arial" panose="020B0604020202020204" pitchFamily="34" charset="0"/>
              <a:ea typeface="宋体" panose="02010600030101010101" pitchFamily="2" charset="-122"/>
            </a:endParaRPr>
          </a:p>
        </p:txBody>
      </p:sp>
      <p:sp>
        <p:nvSpPr>
          <p:cNvPr id="24582" name="Text Box 7"/>
          <p:cNvSpPr txBox="1"/>
          <p:nvPr/>
        </p:nvSpPr>
        <p:spPr>
          <a:xfrm>
            <a:off x="849313" y="5445125"/>
            <a:ext cx="2447925"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en-US" sz="2400" dirty="0">
                <a:latin typeface="Arial" panose="020B0604020202020204" pitchFamily="34" charset="0"/>
                <a:ea typeface="宋体" panose="02010600030101010101" pitchFamily="2" charset="-122"/>
              </a:rPr>
              <a:t>检测和修改阶段</a:t>
            </a:r>
            <a:endParaRPr lang="en-US" altLang="zh-CN" sz="2400" dirty="0">
              <a:latin typeface="Arial" panose="020B0604020202020204" pitchFamily="34" charset="0"/>
              <a:ea typeface="宋体" panose="02010600030101010101" pitchFamily="2" charset="-122"/>
            </a:endParaRPr>
          </a:p>
        </p:txBody>
      </p:sp>
      <p:sp>
        <p:nvSpPr>
          <p:cNvPr id="24583" name="Text Box 8"/>
          <p:cNvSpPr txBox="1"/>
          <p:nvPr/>
        </p:nvSpPr>
        <p:spPr>
          <a:xfrm>
            <a:off x="4232275" y="1412875"/>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确定市场调查目的</a:t>
            </a:r>
            <a:r>
              <a:rPr lang="zh-CN" altLang="en-US"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来源和限制因素</a:t>
            </a:r>
            <a:endParaRPr lang="en-US" altLang="zh-CN" sz="2400" dirty="0">
              <a:latin typeface="Arial" panose="020B0604020202020204" pitchFamily="34" charset="0"/>
              <a:ea typeface="宋体" panose="02010600030101010101" pitchFamily="2" charset="-122"/>
            </a:endParaRPr>
          </a:p>
        </p:txBody>
      </p:sp>
      <p:sp>
        <p:nvSpPr>
          <p:cNvPr id="24584" name="Text Box 9"/>
          <p:cNvSpPr txBox="1"/>
          <p:nvPr/>
        </p:nvSpPr>
        <p:spPr>
          <a:xfrm>
            <a:off x="4232275" y="1989138"/>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确定问卷类型与调查方式</a:t>
            </a:r>
            <a:endParaRPr lang="en-US" altLang="zh-CN" sz="2400" dirty="0">
              <a:latin typeface="Arial" panose="020B0604020202020204" pitchFamily="34" charset="0"/>
              <a:ea typeface="宋体" panose="02010600030101010101" pitchFamily="2" charset="-122"/>
            </a:endParaRPr>
          </a:p>
        </p:txBody>
      </p:sp>
      <p:sp>
        <p:nvSpPr>
          <p:cNvPr id="24585" name="Text Box 12"/>
          <p:cNvSpPr txBox="1"/>
          <p:nvPr/>
        </p:nvSpPr>
        <p:spPr>
          <a:xfrm>
            <a:off x="4232275" y="2565400"/>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确定问卷中各问题的内容</a:t>
            </a:r>
            <a:endParaRPr lang="en-US" altLang="zh-CN" sz="2400" dirty="0">
              <a:latin typeface="Arial" panose="020B0604020202020204" pitchFamily="34" charset="0"/>
              <a:ea typeface="宋体" panose="02010600030101010101" pitchFamily="2" charset="-122"/>
            </a:endParaRPr>
          </a:p>
        </p:txBody>
      </p:sp>
      <p:sp>
        <p:nvSpPr>
          <p:cNvPr id="24586" name="Text Box 14"/>
          <p:cNvSpPr txBox="1"/>
          <p:nvPr/>
        </p:nvSpPr>
        <p:spPr>
          <a:xfrm>
            <a:off x="4232275" y="3141663"/>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决定各个问题的形式</a:t>
            </a:r>
            <a:endParaRPr lang="en-US" altLang="zh-CN" sz="2400" dirty="0">
              <a:latin typeface="Arial" panose="020B0604020202020204" pitchFamily="34" charset="0"/>
              <a:ea typeface="宋体" panose="02010600030101010101" pitchFamily="2" charset="-122"/>
            </a:endParaRPr>
          </a:p>
        </p:txBody>
      </p:sp>
      <p:sp>
        <p:nvSpPr>
          <p:cNvPr id="24587" name="Text Box 15"/>
          <p:cNvSpPr txBox="1"/>
          <p:nvPr/>
        </p:nvSpPr>
        <p:spPr>
          <a:xfrm>
            <a:off x="4232275" y="3716338"/>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决定每个问题的措辞</a:t>
            </a:r>
            <a:endParaRPr lang="en-US" altLang="zh-CN" sz="2400" dirty="0">
              <a:latin typeface="Arial" panose="020B0604020202020204" pitchFamily="34" charset="0"/>
              <a:ea typeface="宋体" panose="02010600030101010101" pitchFamily="2" charset="-122"/>
            </a:endParaRPr>
          </a:p>
        </p:txBody>
      </p:sp>
      <p:sp>
        <p:nvSpPr>
          <p:cNvPr id="24588" name="Text Box 16"/>
          <p:cNvSpPr txBox="1"/>
          <p:nvPr/>
        </p:nvSpPr>
        <p:spPr>
          <a:xfrm>
            <a:off x="4232275" y="4292600"/>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安排问题的顺序</a:t>
            </a:r>
            <a:endParaRPr lang="en-US" altLang="zh-CN" sz="2400" dirty="0">
              <a:latin typeface="Arial" panose="020B0604020202020204" pitchFamily="34" charset="0"/>
              <a:ea typeface="宋体" panose="02010600030101010101" pitchFamily="2" charset="-122"/>
            </a:endParaRPr>
          </a:p>
        </p:txBody>
      </p:sp>
      <p:sp>
        <p:nvSpPr>
          <p:cNvPr id="24589" name="Text Box 17"/>
          <p:cNvSpPr txBox="1"/>
          <p:nvPr/>
        </p:nvSpPr>
        <p:spPr>
          <a:xfrm>
            <a:off x="4232275" y="4868863"/>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问卷评估</a:t>
            </a:r>
            <a:endParaRPr lang="en-US" altLang="zh-CN" sz="2400" dirty="0">
              <a:latin typeface="Arial" panose="020B0604020202020204" pitchFamily="34" charset="0"/>
              <a:ea typeface="宋体" panose="02010600030101010101" pitchFamily="2" charset="-122"/>
            </a:endParaRPr>
          </a:p>
        </p:txBody>
      </p:sp>
      <p:sp>
        <p:nvSpPr>
          <p:cNvPr id="24590" name="Text Box 18"/>
          <p:cNvSpPr txBox="1"/>
          <p:nvPr/>
        </p:nvSpPr>
        <p:spPr>
          <a:xfrm>
            <a:off x="4232275" y="5445125"/>
            <a:ext cx="5329238" cy="466725"/>
          </a:xfrm>
          <a:prstGeom prst="rect">
            <a:avLst/>
          </a:prstGeom>
          <a:noFill/>
          <a:ln w="9525" cap="flat" cmpd="sng">
            <a:solidFill>
              <a:schemeClr val="tx1"/>
            </a:solidFill>
            <a:prstDash val="solid"/>
            <a:miter/>
            <a:headEnd type="none" w="med" len="med"/>
            <a:tailEnd type="none" w="med" len="med"/>
          </a:ln>
        </p:spPr>
        <p:txBody>
          <a:bodyPr>
            <a:spAutoFit/>
          </a:bodyPr>
          <a:p>
            <a:pPr algn="ctr"/>
            <a:r>
              <a:rPr lang="zh-CN" altLang="zh-CN" sz="2400" dirty="0">
                <a:latin typeface="Arial" panose="020B0604020202020204" pitchFamily="34" charset="0"/>
                <a:ea typeface="宋体" panose="02010600030101010101" pitchFamily="2" charset="-122"/>
              </a:rPr>
              <a:t>对初步设计的问卷进行检测并修改</a:t>
            </a:r>
            <a:endParaRPr lang="en-US" altLang="zh-CN" sz="2400" dirty="0">
              <a:latin typeface="Arial" panose="020B0604020202020204" pitchFamily="34" charset="0"/>
              <a:ea typeface="宋体" panose="02010600030101010101" pitchFamily="2" charset="-122"/>
            </a:endParaRPr>
          </a:p>
        </p:txBody>
      </p:sp>
      <p:sp>
        <p:nvSpPr>
          <p:cNvPr id="24591" name="Line 19"/>
          <p:cNvSpPr/>
          <p:nvPr/>
        </p:nvSpPr>
        <p:spPr>
          <a:xfrm>
            <a:off x="2000250" y="2349500"/>
            <a:ext cx="0" cy="1366838"/>
          </a:xfrm>
          <a:prstGeom prst="line">
            <a:avLst/>
          </a:prstGeom>
          <a:ln w="9525" cap="flat" cmpd="sng">
            <a:solidFill>
              <a:schemeClr val="tx1"/>
            </a:solidFill>
            <a:prstDash val="solid"/>
            <a:headEnd type="none" w="med" len="med"/>
            <a:tailEnd type="triangle" w="med" len="med"/>
          </a:ln>
        </p:spPr>
      </p:sp>
      <p:sp>
        <p:nvSpPr>
          <p:cNvPr id="24592" name="Line 20"/>
          <p:cNvSpPr/>
          <p:nvPr/>
        </p:nvSpPr>
        <p:spPr>
          <a:xfrm>
            <a:off x="2000250" y="4221163"/>
            <a:ext cx="0" cy="1223962"/>
          </a:xfrm>
          <a:prstGeom prst="line">
            <a:avLst/>
          </a:prstGeom>
          <a:ln w="9525" cap="flat" cmpd="sng">
            <a:solidFill>
              <a:schemeClr val="tx1"/>
            </a:solidFill>
            <a:prstDash val="solid"/>
            <a:headEnd type="none" w="med" len="med"/>
            <a:tailEnd type="triangle" w="med" len="med"/>
          </a:ln>
        </p:spPr>
      </p:sp>
      <p:sp>
        <p:nvSpPr>
          <p:cNvPr id="24593" name="Line 21"/>
          <p:cNvSpPr/>
          <p:nvPr/>
        </p:nvSpPr>
        <p:spPr>
          <a:xfrm>
            <a:off x="3297238" y="2060575"/>
            <a:ext cx="0" cy="0"/>
          </a:xfrm>
          <a:prstGeom prst="line">
            <a:avLst/>
          </a:prstGeom>
          <a:ln w="9525" cap="flat" cmpd="sng">
            <a:solidFill>
              <a:schemeClr val="tx1"/>
            </a:solidFill>
            <a:prstDash val="solid"/>
            <a:headEnd type="none" w="med" len="med"/>
            <a:tailEnd type="triangle" w="med" len="med"/>
          </a:ln>
        </p:spPr>
      </p:sp>
      <p:sp>
        <p:nvSpPr>
          <p:cNvPr id="24594" name="Line 22"/>
          <p:cNvSpPr/>
          <p:nvPr/>
        </p:nvSpPr>
        <p:spPr>
          <a:xfrm flipV="1">
            <a:off x="3297238" y="5734050"/>
            <a:ext cx="935037" cy="0"/>
          </a:xfrm>
          <a:prstGeom prst="line">
            <a:avLst/>
          </a:prstGeom>
          <a:ln w="9525" cap="flat" cmpd="sng">
            <a:solidFill>
              <a:schemeClr val="tx1"/>
            </a:solidFill>
            <a:prstDash val="solid"/>
            <a:headEnd type="none" w="med" len="med"/>
            <a:tailEnd type="triangle" w="med" len="med"/>
          </a:ln>
        </p:spPr>
      </p:sp>
      <p:sp>
        <p:nvSpPr>
          <p:cNvPr id="24595" name="Line 23"/>
          <p:cNvSpPr/>
          <p:nvPr/>
        </p:nvSpPr>
        <p:spPr>
          <a:xfrm flipV="1">
            <a:off x="3297238" y="4005263"/>
            <a:ext cx="935037" cy="0"/>
          </a:xfrm>
          <a:prstGeom prst="line">
            <a:avLst/>
          </a:prstGeom>
          <a:ln w="9525" cap="flat" cmpd="sng">
            <a:solidFill>
              <a:schemeClr val="tx1"/>
            </a:solidFill>
            <a:prstDash val="solid"/>
            <a:headEnd type="none" w="med" len="med"/>
            <a:tailEnd type="triangle" w="med" len="med"/>
          </a:ln>
        </p:spPr>
      </p:sp>
      <p:sp>
        <p:nvSpPr>
          <p:cNvPr id="24596" name="Line 24"/>
          <p:cNvSpPr/>
          <p:nvPr/>
        </p:nvSpPr>
        <p:spPr>
          <a:xfrm>
            <a:off x="3729038" y="2852738"/>
            <a:ext cx="0" cy="2305050"/>
          </a:xfrm>
          <a:prstGeom prst="line">
            <a:avLst/>
          </a:prstGeom>
          <a:ln w="9525" cap="flat" cmpd="sng">
            <a:solidFill>
              <a:schemeClr val="tx1"/>
            </a:solidFill>
            <a:prstDash val="solid"/>
            <a:headEnd type="none" w="med" len="med"/>
            <a:tailEnd type="none" w="med" len="med"/>
          </a:ln>
        </p:spPr>
      </p:sp>
      <p:sp>
        <p:nvSpPr>
          <p:cNvPr id="24597" name="Line 26"/>
          <p:cNvSpPr/>
          <p:nvPr/>
        </p:nvSpPr>
        <p:spPr>
          <a:xfrm>
            <a:off x="3729038" y="5157788"/>
            <a:ext cx="503237" cy="0"/>
          </a:xfrm>
          <a:prstGeom prst="line">
            <a:avLst/>
          </a:prstGeom>
          <a:ln w="9525" cap="flat" cmpd="sng">
            <a:solidFill>
              <a:schemeClr val="tx1"/>
            </a:solidFill>
            <a:prstDash val="solid"/>
            <a:headEnd type="none" w="med" len="med"/>
            <a:tailEnd type="triangle" w="med" len="med"/>
          </a:ln>
        </p:spPr>
      </p:sp>
      <p:sp>
        <p:nvSpPr>
          <p:cNvPr id="24598" name="Line 27"/>
          <p:cNvSpPr/>
          <p:nvPr/>
        </p:nvSpPr>
        <p:spPr>
          <a:xfrm>
            <a:off x="3729038" y="4508500"/>
            <a:ext cx="503237" cy="0"/>
          </a:xfrm>
          <a:prstGeom prst="line">
            <a:avLst/>
          </a:prstGeom>
          <a:ln w="9525" cap="flat" cmpd="sng">
            <a:solidFill>
              <a:schemeClr val="tx1"/>
            </a:solidFill>
            <a:prstDash val="solid"/>
            <a:headEnd type="none" w="med" len="med"/>
            <a:tailEnd type="triangle" w="med" len="med"/>
          </a:ln>
        </p:spPr>
      </p:sp>
      <p:sp>
        <p:nvSpPr>
          <p:cNvPr id="24599" name="Line 28"/>
          <p:cNvSpPr/>
          <p:nvPr/>
        </p:nvSpPr>
        <p:spPr>
          <a:xfrm>
            <a:off x="3729038" y="3357563"/>
            <a:ext cx="503237" cy="0"/>
          </a:xfrm>
          <a:prstGeom prst="line">
            <a:avLst/>
          </a:prstGeom>
          <a:ln w="9525" cap="flat" cmpd="sng">
            <a:solidFill>
              <a:schemeClr val="tx1"/>
            </a:solidFill>
            <a:prstDash val="solid"/>
            <a:headEnd type="none" w="med" len="med"/>
            <a:tailEnd type="triangle" w="med" len="med"/>
          </a:ln>
        </p:spPr>
      </p:sp>
      <p:sp>
        <p:nvSpPr>
          <p:cNvPr id="24600" name="Line 29"/>
          <p:cNvSpPr/>
          <p:nvPr/>
        </p:nvSpPr>
        <p:spPr>
          <a:xfrm>
            <a:off x="3729038" y="2852738"/>
            <a:ext cx="503237" cy="0"/>
          </a:xfrm>
          <a:prstGeom prst="line">
            <a:avLst/>
          </a:prstGeom>
          <a:ln w="9525" cap="flat" cmpd="sng">
            <a:solidFill>
              <a:schemeClr val="tx1"/>
            </a:solidFill>
            <a:prstDash val="solid"/>
            <a:headEnd type="none" w="med" len="med"/>
            <a:tailEnd type="triangle" w="med" len="med"/>
          </a:ln>
        </p:spPr>
      </p:sp>
      <p:sp>
        <p:nvSpPr>
          <p:cNvPr id="24601" name="Line 30"/>
          <p:cNvSpPr/>
          <p:nvPr/>
        </p:nvSpPr>
        <p:spPr>
          <a:xfrm>
            <a:off x="3729038" y="2276475"/>
            <a:ext cx="503237" cy="0"/>
          </a:xfrm>
          <a:prstGeom prst="line">
            <a:avLst/>
          </a:prstGeom>
          <a:ln w="9525" cap="flat" cmpd="sng">
            <a:solidFill>
              <a:schemeClr val="tx1"/>
            </a:solidFill>
            <a:prstDash val="solid"/>
            <a:headEnd type="none" w="med" len="med"/>
            <a:tailEnd type="triangle" w="med" len="med"/>
          </a:ln>
        </p:spPr>
      </p:sp>
      <p:sp>
        <p:nvSpPr>
          <p:cNvPr id="24602" name="Line 31"/>
          <p:cNvSpPr/>
          <p:nvPr/>
        </p:nvSpPr>
        <p:spPr>
          <a:xfrm>
            <a:off x="3729038" y="1700213"/>
            <a:ext cx="503237" cy="0"/>
          </a:xfrm>
          <a:prstGeom prst="line">
            <a:avLst/>
          </a:prstGeom>
          <a:ln w="9525" cap="flat" cmpd="sng">
            <a:solidFill>
              <a:schemeClr val="tx1"/>
            </a:solidFill>
            <a:prstDash val="solid"/>
            <a:headEnd type="none" w="med" len="med"/>
            <a:tailEnd type="triangle" w="med" len="med"/>
          </a:ln>
        </p:spPr>
      </p:sp>
      <p:sp>
        <p:nvSpPr>
          <p:cNvPr id="24603" name="Line 32"/>
          <p:cNvSpPr/>
          <p:nvPr/>
        </p:nvSpPr>
        <p:spPr>
          <a:xfrm>
            <a:off x="3729038" y="1700213"/>
            <a:ext cx="0" cy="576262"/>
          </a:xfrm>
          <a:prstGeom prst="line">
            <a:avLst/>
          </a:prstGeom>
          <a:ln w="9525" cap="flat" cmpd="sng">
            <a:solidFill>
              <a:schemeClr val="tx1"/>
            </a:solidFill>
            <a:prstDash val="solid"/>
            <a:headEnd type="none" w="med" len="med"/>
            <a:tailEnd type="none" w="med" len="med"/>
          </a:ln>
        </p:spPr>
      </p:sp>
      <p:sp>
        <p:nvSpPr>
          <p:cNvPr id="24604" name="Line 33"/>
          <p:cNvSpPr/>
          <p:nvPr/>
        </p:nvSpPr>
        <p:spPr>
          <a:xfrm>
            <a:off x="3297238" y="2060575"/>
            <a:ext cx="431800" cy="0"/>
          </a:xfrm>
          <a:prstGeom prst="line">
            <a:avLst/>
          </a:prstGeom>
          <a:ln w="9525" cap="flat" cmpd="sng">
            <a:solidFill>
              <a:schemeClr val="tx1"/>
            </a:solidFill>
            <a:prstDash val="solid"/>
            <a:headEnd type="none" w="med" len="med"/>
            <a:tailEnd type="none" w="med" len="med"/>
          </a:ln>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3"/>
          <p:cNvSpPr>
            <a:spLocks noGrp="1"/>
          </p:cNvSpPr>
          <p:nvPr>
            <p:ph idx="1"/>
          </p:nvPr>
        </p:nvSpPr>
        <p:spPr/>
        <p:txBody>
          <a:bodyPr vert="horz" wrap="square" anchor="t"/>
          <a:p>
            <a:pPr>
              <a:buNone/>
            </a:pPr>
            <a:r>
              <a:rPr lang="zh-CN" altLang="en-US" dirty="0">
                <a:ea typeface="黑体" panose="02010609060101010101" pitchFamily="2" charset="-122"/>
              </a:rPr>
              <a:t>二、问卷设计的原则</a:t>
            </a:r>
            <a:endParaRPr lang="zh-CN" altLang="en-US" dirty="0">
              <a:ea typeface="黑体" panose="02010609060101010101" pitchFamily="2" charset="-122"/>
            </a:endParaRPr>
          </a:p>
          <a:p>
            <a:pPr>
              <a:buNone/>
            </a:pPr>
            <a:r>
              <a:rPr lang="zh-CN" altLang="en-US" dirty="0">
                <a:ea typeface="黑体" panose="02010609060101010101" pitchFamily="2" charset="-122"/>
              </a:rPr>
              <a:t>（一）合理性</a:t>
            </a:r>
            <a:endParaRPr lang="zh-CN" altLang="en-US" dirty="0">
              <a:ea typeface="黑体" panose="02010609060101010101" pitchFamily="2" charset="-122"/>
            </a:endParaRPr>
          </a:p>
          <a:p>
            <a:pPr>
              <a:buNone/>
            </a:pPr>
            <a:r>
              <a:rPr lang="zh-CN" altLang="en-US" dirty="0">
                <a:ea typeface="黑体" panose="02010609060101010101" pitchFamily="2" charset="-122"/>
              </a:rPr>
              <a:t>（二）一般性</a:t>
            </a:r>
            <a:endParaRPr lang="zh-CN" altLang="en-US" dirty="0">
              <a:ea typeface="黑体" panose="02010609060101010101" pitchFamily="2" charset="-122"/>
            </a:endParaRPr>
          </a:p>
          <a:p>
            <a:pPr>
              <a:buNone/>
            </a:pPr>
            <a:r>
              <a:rPr lang="zh-CN" altLang="en-US" dirty="0">
                <a:ea typeface="黑体" panose="02010609060101010101" pitchFamily="2" charset="-122"/>
              </a:rPr>
              <a:t>（三）逻辑性</a:t>
            </a:r>
            <a:endParaRPr lang="zh-CN" altLang="en-US" dirty="0">
              <a:ea typeface="黑体" panose="02010609060101010101" pitchFamily="2" charset="-122"/>
            </a:endParaRPr>
          </a:p>
          <a:p>
            <a:pPr>
              <a:buNone/>
            </a:pPr>
            <a:r>
              <a:rPr lang="zh-CN" altLang="en-US" dirty="0">
                <a:ea typeface="黑体" panose="02010609060101010101" pitchFamily="2" charset="-122"/>
              </a:rPr>
              <a:t>（四）明确性</a:t>
            </a:r>
            <a:endParaRPr lang="zh-CN" altLang="en-US" dirty="0">
              <a:ea typeface="黑体" panose="02010609060101010101" pitchFamily="2" charset="-122"/>
            </a:endParaRPr>
          </a:p>
          <a:p>
            <a:pPr>
              <a:buNone/>
            </a:pPr>
            <a:r>
              <a:rPr lang="zh-CN" altLang="en-US" dirty="0">
                <a:ea typeface="黑体" panose="02010609060101010101" pitchFamily="2" charset="-122"/>
              </a:rPr>
              <a:t>（六）便于整理、分析</a:t>
            </a:r>
            <a:endParaRPr lang="zh-CN" altLang="en-US" dirty="0">
              <a:ea typeface="黑体" panose="02010609060101010101" pitchFamily="2" charset="-122"/>
            </a:endParaRPr>
          </a:p>
          <a:p>
            <a:pPr>
              <a:buNone/>
            </a:pPr>
            <a:r>
              <a:rPr lang="zh-CN" altLang="en-US" dirty="0">
                <a:ea typeface="黑体" panose="02010609060101010101" pitchFamily="2" charset="-122"/>
              </a:rPr>
              <a:t>（五）非诱导性</a:t>
            </a:r>
            <a:endParaRPr lang="zh-CN" altLang="en-US" dirty="0">
              <a:ea typeface="黑体" panose="02010609060101010101" pitchFamily="2" charset="-122"/>
            </a:endParaRPr>
          </a:p>
        </p:txBody>
      </p:sp>
      <p:sp>
        <p:nvSpPr>
          <p:cNvPr id="4403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第三节 问卷设计的步骤和原则</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3"/>
          <p:cNvSpPr>
            <a:spLocks noGrp="1"/>
          </p:cNvSpPr>
          <p:nvPr>
            <p:ph idx="1"/>
          </p:nvPr>
        </p:nvSpPr>
        <p:spPr/>
        <p:txBody>
          <a:bodyPr vert="horz" wrap="square" anchor="t"/>
          <a:p>
            <a:pPr>
              <a:buNone/>
            </a:pPr>
            <a:r>
              <a:rPr lang="zh-CN" altLang="en-US" dirty="0">
                <a:ea typeface="黑体" panose="02010609060101010101" pitchFamily="2" charset="-122"/>
              </a:rPr>
              <a:t>干洗店调研实例</a:t>
            </a:r>
            <a:endParaRPr lang="zh-CN" altLang="en-US" dirty="0">
              <a:ea typeface="黑体" panose="02010609060101010101" pitchFamily="2" charset="-122"/>
            </a:endParaRPr>
          </a:p>
          <a:p>
            <a:pPr>
              <a:buNone/>
            </a:pPr>
            <a:r>
              <a:rPr lang="en-US" altLang="zh-CN" dirty="0">
                <a:ea typeface="黑体" panose="02010609060101010101" pitchFamily="2" charset="-122"/>
              </a:rPr>
              <a:t>	S. T. Arrow</a:t>
            </a:r>
            <a:r>
              <a:rPr lang="zh-CN" altLang="en-US" dirty="0">
                <a:ea typeface="黑体" panose="02010609060101010101" pitchFamily="2" charset="-122"/>
              </a:rPr>
              <a:t>在波特兰有一连锁干洗店。</a:t>
            </a:r>
            <a:r>
              <a:rPr lang="en-US" altLang="zh-CN" dirty="0">
                <a:ea typeface="黑体" panose="02010609060101010101" pitchFamily="2" charset="-122"/>
              </a:rPr>
              <a:t>One-Hour Martinizing</a:t>
            </a:r>
            <a:r>
              <a:rPr lang="zh-CN" altLang="en-US" dirty="0">
                <a:ea typeface="黑体" panose="02010609060101010101" pitchFamily="2" charset="-122"/>
              </a:rPr>
              <a:t>店和一地区性连锁店的竞争已使</a:t>
            </a:r>
            <a:r>
              <a:rPr lang="en-US" altLang="zh-CN" dirty="0">
                <a:ea typeface="黑体" panose="02010609060101010101" pitchFamily="2" charset="-122"/>
              </a:rPr>
              <a:t>Arrow</a:t>
            </a:r>
            <a:r>
              <a:rPr lang="zh-CN" altLang="en-US" dirty="0">
                <a:ea typeface="黑体" panose="02010609060101010101" pitchFamily="2" charset="-122"/>
              </a:rPr>
              <a:t>的市场份额从</a:t>
            </a:r>
            <a:r>
              <a:rPr lang="en-US" altLang="zh-CN" dirty="0">
                <a:ea typeface="黑体" panose="02010609060101010101" pitchFamily="2" charset="-122"/>
              </a:rPr>
              <a:t>14%</a:t>
            </a:r>
            <a:r>
              <a:rPr lang="zh-CN" altLang="en-US" dirty="0">
                <a:ea typeface="黑体" panose="02010609060101010101" pitchFamily="2" charset="-122"/>
              </a:rPr>
              <a:t>降至</a:t>
            </a:r>
            <a:r>
              <a:rPr lang="en-US" altLang="zh-CN" dirty="0">
                <a:ea typeface="黑体" panose="02010609060101010101" pitchFamily="2" charset="-122"/>
              </a:rPr>
              <a:t>12%</a:t>
            </a:r>
            <a:r>
              <a:rPr lang="zh-CN" altLang="en-US" dirty="0">
                <a:ea typeface="黑体" panose="02010609060101010101" pitchFamily="2" charset="-122"/>
              </a:rPr>
              <a:t>。而且，从前几年开始其总利润已降低了</a:t>
            </a:r>
            <a:r>
              <a:rPr lang="en-US" altLang="zh-CN" dirty="0">
                <a:ea typeface="黑体" panose="02010609060101010101" pitchFamily="2" charset="-122"/>
              </a:rPr>
              <a:t>11%</a:t>
            </a:r>
            <a:r>
              <a:rPr lang="zh-CN" altLang="en-US" dirty="0">
                <a:ea typeface="黑体" panose="02010609060101010101" pitchFamily="2" charset="-122"/>
              </a:rPr>
              <a:t>。</a:t>
            </a:r>
            <a:r>
              <a:rPr lang="en-US" altLang="zh-CN" dirty="0">
                <a:ea typeface="黑体" panose="02010609060101010101" pitchFamily="2" charset="-122"/>
              </a:rPr>
              <a:t>Arrow</a:t>
            </a:r>
            <a:r>
              <a:rPr lang="zh-CN" altLang="en-US" dirty="0">
                <a:ea typeface="黑体" panose="02010609060101010101" pitchFamily="2" charset="-122"/>
              </a:rPr>
              <a:t>认为采取进攻性营销战略已势在必行。在制定这样一个战略之前，他感到需要对干洗店市场进行一次彻底的调研。以下问卷就是由</a:t>
            </a:r>
            <a:r>
              <a:rPr lang="en-US" altLang="zh-CN" dirty="0">
                <a:ea typeface="黑体" panose="02010609060101010101" pitchFamily="2" charset="-122"/>
              </a:rPr>
              <a:t>Arrow</a:t>
            </a:r>
            <a:r>
              <a:rPr lang="zh-CN" altLang="en-US" dirty="0">
                <a:ea typeface="黑体" panose="02010609060101010101" pitchFamily="2" charset="-122"/>
              </a:rPr>
              <a:t>制作并在顾客离开干洗店时发给他们的。</a:t>
            </a:r>
            <a:endParaRPr lang="zh-CN" altLang="en-US" dirty="0">
              <a:ea typeface="黑体" panose="02010609060101010101" pitchFamily="2" charset="-122"/>
            </a:endParaRPr>
          </a:p>
        </p:txBody>
      </p:sp>
      <p:sp>
        <p:nvSpPr>
          <p:cNvPr id="6963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案例分析</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3"/>
          <p:cNvSpPr>
            <a:spLocks noGrp="1"/>
          </p:cNvSpPr>
          <p:nvPr>
            <p:ph idx="1"/>
          </p:nvPr>
        </p:nvSpPr>
        <p:spPr/>
        <p:txBody>
          <a:bodyPr vert="horz" wrap="square" anchor="t"/>
          <a:p>
            <a:r>
              <a:rPr lang="zh-CN" altLang="en-US" dirty="0">
                <a:ea typeface="黑体" panose="02010609060101010101" pitchFamily="2" charset="-122"/>
              </a:rPr>
              <a:t>了解市场调查问卷的含义与作用</a:t>
            </a:r>
            <a:endParaRPr lang="zh-CN" altLang="en-US" dirty="0">
              <a:ea typeface="黑体" panose="02010609060101010101" pitchFamily="2" charset="-122"/>
            </a:endParaRPr>
          </a:p>
          <a:p>
            <a:r>
              <a:rPr lang="zh-CN" altLang="en-US" dirty="0">
                <a:ea typeface="黑体" panose="02010609060101010101" pitchFamily="2" charset="-122"/>
              </a:rPr>
              <a:t>熟悉市场调查问卷的类型与结构</a:t>
            </a:r>
            <a:endParaRPr lang="zh-CN" altLang="en-US" dirty="0">
              <a:ea typeface="黑体" panose="02010609060101010101" pitchFamily="2" charset="-122"/>
            </a:endParaRPr>
          </a:p>
          <a:p>
            <a:r>
              <a:rPr lang="zh-CN" altLang="en-US" dirty="0">
                <a:ea typeface="黑体" panose="02010609060101010101" pitchFamily="2" charset="-122"/>
              </a:rPr>
              <a:t>掌握市场调查问卷设计的步骤、技巧及注意事项</a:t>
            </a:r>
            <a:endParaRPr lang="zh-CN" altLang="en-US" dirty="0">
              <a:ea typeface="黑体" panose="02010609060101010101" pitchFamily="2" charset="-122"/>
            </a:endParaRPr>
          </a:p>
          <a:p>
            <a:r>
              <a:rPr lang="zh-CN" altLang="en-US" dirty="0">
                <a:ea typeface="黑体" panose="02010609060101010101" pitchFamily="2" charset="-122"/>
              </a:rPr>
              <a:t>能够独立设计完成一份高质量的市场调查问卷 </a:t>
            </a:r>
            <a:endParaRPr lang="zh-CN" altLang="en-US" dirty="0">
              <a:ea typeface="黑体" panose="02010609060101010101" pitchFamily="2" charset="-122"/>
            </a:endParaRPr>
          </a:p>
        </p:txBody>
      </p:sp>
      <p:sp>
        <p:nvSpPr>
          <p:cNvPr id="3379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学习目的和要求</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3"/>
          <p:cNvSpPr>
            <a:spLocks noGrp="1"/>
          </p:cNvSpPr>
          <p:nvPr>
            <p:ph idx="1"/>
          </p:nvPr>
        </p:nvSpPr>
        <p:spPr/>
        <p:txBody>
          <a:bodyPr vert="horz" wrap="square" anchor="t"/>
          <a:p>
            <a:pPr algn="ctr">
              <a:lnSpc>
                <a:spcPct val="90000"/>
              </a:lnSpc>
              <a:buNone/>
            </a:pPr>
            <a:r>
              <a:rPr lang="zh-CN" altLang="en-US" sz="2000" dirty="0">
                <a:ea typeface="黑体" panose="02010609060101010101" pitchFamily="2" charset="-122"/>
              </a:rPr>
              <a:t>干洗店问卷</a:t>
            </a:r>
            <a:endParaRPr lang="zh-CN" altLang="en-US" sz="2000" dirty="0">
              <a:ea typeface="黑体" panose="02010609060101010101" pitchFamily="2" charset="-122"/>
            </a:endParaRPr>
          </a:p>
          <a:p>
            <a:pPr>
              <a:lnSpc>
                <a:spcPct val="90000"/>
              </a:lnSpc>
              <a:buNone/>
            </a:pPr>
            <a:r>
              <a:rPr lang="zh-CN" altLang="en-US" sz="2000" dirty="0">
                <a:ea typeface="黑体" panose="02010609060101010101" pitchFamily="2" charset="-122"/>
              </a:rPr>
              <a:t>姓名：</a:t>
            </a:r>
            <a:r>
              <a:rPr lang="en-US" altLang="zh-CN" sz="2000" dirty="0">
                <a:ea typeface="黑体" panose="02010609060101010101" pitchFamily="2" charset="-122"/>
              </a:rPr>
              <a:t>________________________________________________</a:t>
            </a:r>
            <a:r>
              <a:rPr lang="en-US" altLang="zh-CN" sz="2000" u="sng" dirty="0">
                <a:ea typeface="黑体" panose="02010609060101010101" pitchFamily="2" charset="-122"/>
              </a:rPr>
              <a:t>                                                                           </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地址：</a:t>
            </a:r>
            <a:r>
              <a:rPr lang="en-US" altLang="zh-CN" sz="2000" u="sng" dirty="0">
                <a:ea typeface="黑体" panose="02010609060101010101" pitchFamily="2" charset="-122"/>
              </a:rPr>
              <a:t>________________________________________________</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电话号码：</a:t>
            </a:r>
            <a:r>
              <a:rPr lang="en-US" altLang="zh-CN" sz="2000" dirty="0">
                <a:ea typeface="黑体" panose="02010609060101010101" pitchFamily="2" charset="-122"/>
              </a:rPr>
              <a:t>____________________________________________</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您在哪干洗</a:t>
            </a:r>
            <a:r>
              <a:rPr lang="en-US" altLang="zh-CN" sz="2000" dirty="0">
                <a:ea typeface="黑体" panose="02010609060101010101" pitchFamily="2" charset="-122"/>
              </a:rPr>
              <a:t>/</a:t>
            </a:r>
            <a:r>
              <a:rPr lang="zh-CN" altLang="en-US" sz="2000" dirty="0">
                <a:ea typeface="黑体" panose="02010609060101010101" pitchFamily="2" charset="-122"/>
              </a:rPr>
              <a:t>湿洗衣服？</a:t>
            </a:r>
            <a:r>
              <a:rPr lang="en-US" altLang="zh-CN" sz="2000" dirty="0">
                <a:ea typeface="黑体" panose="02010609060101010101" pitchFamily="2" charset="-122"/>
              </a:rPr>
              <a:t>___________________________________</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您在干洗</a:t>
            </a:r>
            <a:r>
              <a:rPr lang="en-US" altLang="zh-CN" sz="2000" dirty="0">
                <a:ea typeface="黑体" panose="02010609060101010101" pitchFamily="2" charset="-122"/>
              </a:rPr>
              <a:t>/</a:t>
            </a:r>
            <a:r>
              <a:rPr lang="zh-CN" altLang="en-US" sz="2000" dirty="0">
                <a:ea typeface="黑体" panose="02010609060101010101" pitchFamily="2" charset="-122"/>
              </a:rPr>
              <a:t>湿洗上花费多少？</a:t>
            </a:r>
            <a:r>
              <a:rPr lang="en-US" altLang="zh-CN" sz="2000" u="sng" dirty="0">
                <a:ea typeface="黑体" panose="02010609060101010101" pitchFamily="2" charset="-122"/>
              </a:rPr>
              <a:t>____________________________</a:t>
            </a:r>
            <a:r>
              <a:rPr lang="en-US" altLang="zh-CN" sz="2000" dirty="0">
                <a:ea typeface="黑体" panose="02010609060101010101" pitchFamily="2" charset="-122"/>
              </a:rPr>
              <a:t>___</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性别：男</a:t>
            </a:r>
            <a:r>
              <a:rPr lang="en-US" altLang="zh-CN" sz="2000" dirty="0">
                <a:ea typeface="黑体" panose="02010609060101010101" pitchFamily="2" charset="-122"/>
              </a:rPr>
              <a:t>___      </a:t>
            </a:r>
            <a:r>
              <a:rPr lang="zh-CN" altLang="en-US" sz="2000" dirty="0">
                <a:ea typeface="黑体" panose="02010609060101010101" pitchFamily="2" charset="-122"/>
              </a:rPr>
              <a:t>女</a:t>
            </a:r>
            <a:r>
              <a:rPr lang="en-US" altLang="zh-CN" sz="2000" dirty="0">
                <a:ea typeface="黑体" panose="02010609060101010101" pitchFamily="2" charset="-122"/>
              </a:rPr>
              <a:t>___</a:t>
            </a:r>
            <a:r>
              <a:rPr lang="en-US" altLang="zh-CN" sz="2000" u="sng" dirty="0">
                <a:ea typeface="黑体" panose="02010609060101010101" pitchFamily="2" charset="-122"/>
              </a:rPr>
              <a:t> </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年龄组：小于</a:t>
            </a:r>
            <a:r>
              <a:rPr lang="en-US" altLang="zh-CN" sz="2000" dirty="0">
                <a:ea typeface="黑体" panose="02010609060101010101" pitchFamily="2" charset="-122"/>
              </a:rPr>
              <a:t>30</a:t>
            </a:r>
            <a:r>
              <a:rPr lang="zh-CN" altLang="en-US" sz="2000" dirty="0">
                <a:ea typeface="黑体" panose="02010609060101010101" pitchFamily="2" charset="-122"/>
              </a:rPr>
              <a:t>岁</a:t>
            </a:r>
            <a:r>
              <a:rPr lang="en-US" altLang="zh-CN" sz="2000" dirty="0">
                <a:ea typeface="黑体" panose="02010609060101010101" pitchFamily="2" charset="-122"/>
              </a:rPr>
              <a:t>__</a:t>
            </a:r>
            <a:r>
              <a:rPr lang="zh-CN" altLang="en-US" sz="2000" dirty="0">
                <a:ea typeface="黑体" panose="02010609060101010101" pitchFamily="2" charset="-122"/>
              </a:rPr>
              <a:t> </a:t>
            </a:r>
            <a:r>
              <a:rPr lang="en-US" altLang="zh-CN" sz="2000" dirty="0">
                <a:ea typeface="黑体" panose="02010609060101010101" pitchFamily="2" charset="-122"/>
              </a:rPr>
              <a:t>30~40</a:t>
            </a:r>
            <a:r>
              <a:rPr lang="zh-CN" altLang="en-US" sz="2000" dirty="0">
                <a:ea typeface="黑体" panose="02010609060101010101" pitchFamily="2" charset="-122"/>
              </a:rPr>
              <a:t>岁</a:t>
            </a:r>
            <a:r>
              <a:rPr lang="en-US" altLang="zh-CN" sz="2000" dirty="0">
                <a:ea typeface="黑体" panose="02010609060101010101" pitchFamily="2" charset="-122"/>
              </a:rPr>
              <a:t>__</a:t>
            </a:r>
            <a:r>
              <a:rPr lang="zh-CN" altLang="en-US" sz="2000" dirty="0">
                <a:ea typeface="黑体" panose="02010609060101010101" pitchFamily="2" charset="-122"/>
              </a:rPr>
              <a:t> </a:t>
            </a:r>
            <a:r>
              <a:rPr lang="en-US" altLang="zh-CN" sz="2000" dirty="0">
                <a:ea typeface="黑体" panose="02010609060101010101" pitchFamily="2" charset="-122"/>
              </a:rPr>
              <a:t>40~50</a:t>
            </a:r>
            <a:r>
              <a:rPr lang="zh-CN" altLang="en-US" sz="2000" dirty="0">
                <a:ea typeface="黑体" panose="02010609060101010101" pitchFamily="2" charset="-122"/>
              </a:rPr>
              <a:t>岁</a:t>
            </a:r>
            <a:r>
              <a:rPr lang="en-US" altLang="zh-CN" sz="2000" dirty="0">
                <a:ea typeface="黑体" panose="02010609060101010101" pitchFamily="2" charset="-122"/>
              </a:rPr>
              <a:t>__</a:t>
            </a:r>
            <a:r>
              <a:rPr lang="zh-CN" altLang="en-US" sz="2000" dirty="0">
                <a:ea typeface="黑体" panose="02010609060101010101" pitchFamily="2" charset="-122"/>
              </a:rPr>
              <a:t> </a:t>
            </a:r>
            <a:r>
              <a:rPr lang="en-US" altLang="zh-CN" sz="2000" dirty="0">
                <a:ea typeface="黑体" panose="02010609060101010101" pitchFamily="2" charset="-122"/>
              </a:rPr>
              <a:t>50~60</a:t>
            </a:r>
            <a:r>
              <a:rPr lang="zh-CN" altLang="en-US" sz="2000" dirty="0">
                <a:ea typeface="黑体" panose="02010609060101010101" pitchFamily="2" charset="-122"/>
              </a:rPr>
              <a:t>岁</a:t>
            </a:r>
            <a:r>
              <a:rPr lang="en-US" altLang="zh-CN" sz="2000" dirty="0">
                <a:ea typeface="黑体" panose="02010609060101010101" pitchFamily="2" charset="-122"/>
              </a:rPr>
              <a:t>__</a:t>
            </a:r>
            <a:r>
              <a:rPr lang="zh-CN" altLang="en-US" sz="2000" dirty="0">
                <a:ea typeface="黑体" panose="02010609060101010101" pitchFamily="2" charset="-122"/>
              </a:rPr>
              <a:t>大于</a:t>
            </a:r>
            <a:r>
              <a:rPr lang="en-US" altLang="zh-CN" sz="2000" dirty="0">
                <a:ea typeface="黑体" panose="02010609060101010101" pitchFamily="2" charset="-122"/>
              </a:rPr>
              <a:t>60</a:t>
            </a:r>
            <a:r>
              <a:rPr lang="zh-CN" altLang="en-US" sz="2000" dirty="0">
                <a:ea typeface="黑体" panose="02010609060101010101" pitchFamily="2" charset="-122"/>
              </a:rPr>
              <a:t>岁</a:t>
            </a:r>
            <a:r>
              <a:rPr lang="zh-CN" altLang="en-US" sz="2000" u="sng" dirty="0">
                <a:ea typeface="黑体" panose="02010609060101010101" pitchFamily="2" charset="-122"/>
              </a:rPr>
              <a:t> </a:t>
            </a:r>
            <a:r>
              <a:rPr lang="en-US" altLang="zh-CN" sz="2000" dirty="0">
                <a:ea typeface="黑体" panose="02010609060101010101" pitchFamily="2" charset="-122"/>
              </a:rPr>
              <a:t>__</a:t>
            </a:r>
            <a:r>
              <a:rPr lang="zh-CN" altLang="en-US" sz="2000" u="sng" dirty="0">
                <a:ea typeface="黑体" panose="02010609060101010101" pitchFamily="2" charset="-122"/>
              </a:rPr>
              <a:t> </a:t>
            </a:r>
            <a:endParaRPr lang="zh-CN" altLang="en-US" sz="2000" dirty="0">
              <a:ea typeface="黑体" panose="02010609060101010101" pitchFamily="2" charset="-122"/>
            </a:endParaRPr>
          </a:p>
          <a:p>
            <a:pPr>
              <a:lnSpc>
                <a:spcPct val="90000"/>
              </a:lnSpc>
              <a:buNone/>
            </a:pPr>
            <a:r>
              <a:rPr lang="zh-CN" altLang="en-US" sz="2000" dirty="0">
                <a:ea typeface="黑体" panose="02010609060101010101" pitchFamily="2" charset="-122"/>
              </a:rPr>
              <a:t>婚姻状况：单身</a:t>
            </a:r>
            <a:r>
              <a:rPr lang="en-US" altLang="zh-CN" sz="2000" dirty="0">
                <a:ea typeface="黑体" panose="02010609060101010101" pitchFamily="2" charset="-122"/>
              </a:rPr>
              <a:t>___      </a:t>
            </a:r>
            <a:r>
              <a:rPr lang="zh-CN" altLang="en-US" sz="2000" dirty="0">
                <a:ea typeface="黑体" panose="02010609060101010101" pitchFamily="2" charset="-122"/>
              </a:rPr>
              <a:t>已婚</a:t>
            </a:r>
            <a:r>
              <a:rPr lang="en-US" altLang="zh-CN" sz="2000" dirty="0">
                <a:ea typeface="黑体" panose="02010609060101010101" pitchFamily="2" charset="-122"/>
              </a:rPr>
              <a:t>___</a:t>
            </a:r>
            <a:r>
              <a:rPr lang="zh-CN" altLang="en-US" sz="2000" u="sng" dirty="0">
                <a:ea typeface="黑体" panose="02010609060101010101" pitchFamily="2" charset="-122"/>
              </a:rPr>
              <a:t> </a:t>
            </a:r>
            <a:endParaRPr lang="zh-CN" altLang="en-US" sz="2000" dirty="0">
              <a:ea typeface="黑体" panose="02010609060101010101" pitchFamily="2" charset="-122"/>
            </a:endParaRPr>
          </a:p>
          <a:p>
            <a:pPr>
              <a:lnSpc>
                <a:spcPct val="90000"/>
              </a:lnSpc>
              <a:buNone/>
            </a:pPr>
            <a:r>
              <a:rPr lang="zh-CN" altLang="en-US" sz="2000" dirty="0">
                <a:ea typeface="黑体" panose="02010609060101010101" pitchFamily="2" charset="-122"/>
              </a:rPr>
              <a:t>收入：低于</a:t>
            </a:r>
            <a:r>
              <a:rPr lang="en-US" altLang="zh-CN" sz="2000" dirty="0">
                <a:ea typeface="黑体" panose="02010609060101010101" pitchFamily="2" charset="-122"/>
              </a:rPr>
              <a:t>5 000</a:t>
            </a:r>
            <a:r>
              <a:rPr lang="zh-CN" altLang="en-US" sz="2000" dirty="0">
                <a:ea typeface="黑体" panose="02010609060101010101" pitchFamily="2" charset="-122"/>
              </a:rPr>
              <a:t>美元</a:t>
            </a:r>
            <a:r>
              <a:rPr lang="en-US" altLang="zh-CN" sz="2000" dirty="0">
                <a:ea typeface="黑体" panose="02010609060101010101" pitchFamily="2" charset="-122"/>
              </a:rPr>
              <a:t>___</a:t>
            </a:r>
            <a:r>
              <a:rPr lang="zh-CN" altLang="en-US" sz="2000" dirty="0">
                <a:ea typeface="黑体" panose="02010609060101010101" pitchFamily="2" charset="-122"/>
              </a:rPr>
              <a:t>                   </a:t>
            </a:r>
            <a:r>
              <a:rPr lang="en-US" altLang="zh-CN" sz="2000" dirty="0">
                <a:ea typeface="黑体" panose="02010609060101010101" pitchFamily="2" charset="-122"/>
              </a:rPr>
              <a:t>5 000~25 000</a:t>
            </a:r>
            <a:r>
              <a:rPr lang="zh-CN" altLang="en-US" sz="2000" dirty="0">
                <a:ea typeface="黑体" panose="02010609060101010101" pitchFamily="2" charset="-122"/>
              </a:rPr>
              <a:t>美元</a:t>
            </a:r>
            <a:r>
              <a:rPr lang="en-US" altLang="zh-CN" sz="2000" dirty="0">
                <a:ea typeface="黑体" panose="02010609060101010101" pitchFamily="2" charset="-122"/>
              </a:rPr>
              <a:t>___</a:t>
            </a:r>
            <a:r>
              <a:rPr lang="zh-CN" altLang="en-US" sz="2000" dirty="0">
                <a:ea typeface="黑体" panose="02010609060101010101" pitchFamily="2" charset="-122"/>
              </a:rPr>
              <a:t> </a:t>
            </a:r>
            <a:endParaRPr lang="zh-CN" altLang="en-US" sz="2000" dirty="0">
              <a:ea typeface="黑体" panose="02010609060101010101" pitchFamily="2" charset="-122"/>
            </a:endParaRPr>
          </a:p>
          <a:p>
            <a:pPr>
              <a:lnSpc>
                <a:spcPct val="90000"/>
              </a:lnSpc>
              <a:buNone/>
            </a:pPr>
            <a:r>
              <a:rPr lang="en-US" altLang="zh-CN" sz="2000" dirty="0">
                <a:ea typeface="黑体" panose="02010609060101010101" pitchFamily="2" charset="-122"/>
              </a:rPr>
              <a:t>           25 000~60 000</a:t>
            </a:r>
            <a:r>
              <a:rPr lang="zh-CN" altLang="en-US" sz="2000" dirty="0">
                <a:ea typeface="黑体" panose="02010609060101010101" pitchFamily="2" charset="-122"/>
              </a:rPr>
              <a:t>美元</a:t>
            </a:r>
            <a:r>
              <a:rPr lang="en-US" altLang="zh-CN" sz="2000" dirty="0">
                <a:ea typeface="黑体" panose="02010609060101010101" pitchFamily="2" charset="-122"/>
              </a:rPr>
              <a:t>___</a:t>
            </a:r>
            <a:r>
              <a:rPr lang="zh-CN" altLang="en-US" sz="2000" dirty="0">
                <a:ea typeface="黑体" panose="02010609060101010101" pitchFamily="2" charset="-122"/>
              </a:rPr>
              <a:t>           高于</a:t>
            </a:r>
            <a:r>
              <a:rPr lang="en-US" altLang="zh-CN" sz="2000" dirty="0">
                <a:ea typeface="黑体" panose="02010609060101010101" pitchFamily="2" charset="-122"/>
              </a:rPr>
              <a:t>60 000</a:t>
            </a:r>
            <a:r>
              <a:rPr lang="zh-CN" altLang="en-US" sz="2000" dirty="0">
                <a:ea typeface="黑体" panose="02010609060101010101" pitchFamily="2" charset="-122"/>
              </a:rPr>
              <a:t>美元</a:t>
            </a:r>
            <a:r>
              <a:rPr lang="en-US" altLang="zh-CN" sz="2000" dirty="0">
                <a:ea typeface="黑体" panose="02010609060101010101" pitchFamily="2" charset="-122"/>
              </a:rPr>
              <a:t>___</a:t>
            </a:r>
            <a:r>
              <a:rPr lang="zh-CN" altLang="en-US" sz="2000" u="sng" dirty="0">
                <a:ea typeface="黑体" panose="02010609060101010101" pitchFamily="2" charset="-122"/>
              </a:rPr>
              <a:t> </a:t>
            </a:r>
            <a:endParaRPr lang="zh-CN" altLang="en-US" sz="2000" dirty="0">
              <a:ea typeface="黑体" panose="02010609060101010101" pitchFamily="2" charset="-122"/>
            </a:endParaRPr>
          </a:p>
          <a:p>
            <a:pPr>
              <a:lnSpc>
                <a:spcPct val="90000"/>
              </a:lnSpc>
              <a:buNone/>
            </a:pPr>
            <a:r>
              <a:rPr lang="zh-CN" altLang="en-US" sz="2000" dirty="0">
                <a:ea typeface="黑体" panose="02010609060101010101" pitchFamily="2" charset="-122"/>
              </a:rPr>
              <a:t>家庭成员人数：单身</a:t>
            </a:r>
            <a:r>
              <a:rPr lang="en-US" altLang="zh-CN" sz="2000" dirty="0">
                <a:ea typeface="黑体" panose="02010609060101010101" pitchFamily="2" charset="-122"/>
              </a:rPr>
              <a:t>___</a:t>
            </a:r>
            <a:r>
              <a:rPr lang="zh-CN" altLang="en-US" sz="2000" dirty="0">
                <a:ea typeface="黑体" panose="02010609060101010101" pitchFamily="2" charset="-122"/>
              </a:rPr>
              <a:t> </a:t>
            </a:r>
            <a:r>
              <a:rPr lang="en-US" altLang="zh-CN" sz="2000" dirty="0">
                <a:ea typeface="黑体" panose="02010609060101010101" pitchFamily="2" charset="-122"/>
              </a:rPr>
              <a:t>2</a:t>
            </a:r>
            <a:r>
              <a:rPr lang="zh-CN" altLang="en-US" sz="2000" dirty="0">
                <a:ea typeface="黑体" panose="02010609060101010101" pitchFamily="2" charset="-122"/>
              </a:rPr>
              <a:t>人</a:t>
            </a:r>
            <a:r>
              <a:rPr lang="en-US" altLang="zh-CN" sz="2000" dirty="0">
                <a:ea typeface="黑体" panose="02010609060101010101" pitchFamily="2" charset="-122"/>
              </a:rPr>
              <a:t>___</a:t>
            </a:r>
            <a:r>
              <a:rPr lang="zh-CN" altLang="en-US" sz="2000" dirty="0">
                <a:ea typeface="黑体" panose="02010609060101010101" pitchFamily="2" charset="-122"/>
              </a:rPr>
              <a:t> </a:t>
            </a:r>
            <a:r>
              <a:rPr lang="en-US" altLang="zh-CN" sz="2000" dirty="0">
                <a:ea typeface="黑体" panose="02010609060101010101" pitchFamily="2" charset="-122"/>
              </a:rPr>
              <a:t>3</a:t>
            </a:r>
            <a:r>
              <a:rPr lang="zh-CN" altLang="en-US" sz="2000" dirty="0">
                <a:ea typeface="黑体" panose="02010609060101010101" pitchFamily="2" charset="-122"/>
              </a:rPr>
              <a:t>人</a:t>
            </a:r>
            <a:r>
              <a:rPr lang="en-US" altLang="zh-CN" sz="2000" dirty="0">
                <a:ea typeface="黑体" panose="02010609060101010101" pitchFamily="2" charset="-122"/>
              </a:rPr>
              <a:t>___</a:t>
            </a:r>
            <a:r>
              <a:rPr lang="zh-CN" altLang="en-US" sz="2000" dirty="0">
                <a:ea typeface="黑体" panose="02010609060101010101" pitchFamily="2" charset="-122"/>
              </a:rPr>
              <a:t> </a:t>
            </a:r>
            <a:r>
              <a:rPr lang="en-US" altLang="zh-CN" sz="2000" dirty="0">
                <a:ea typeface="黑体" panose="02010609060101010101" pitchFamily="2" charset="-122"/>
              </a:rPr>
              <a:t>4</a:t>
            </a:r>
            <a:r>
              <a:rPr lang="zh-CN" altLang="en-US" sz="2000" dirty="0">
                <a:ea typeface="黑体" panose="02010609060101010101" pitchFamily="2" charset="-122"/>
              </a:rPr>
              <a:t>人</a:t>
            </a:r>
            <a:r>
              <a:rPr lang="en-US" altLang="zh-CN" sz="2000" dirty="0">
                <a:ea typeface="黑体" panose="02010609060101010101" pitchFamily="2" charset="-122"/>
              </a:rPr>
              <a:t>___</a:t>
            </a:r>
            <a:r>
              <a:rPr lang="zh-CN" altLang="en-US" sz="2000" dirty="0">
                <a:ea typeface="黑体" panose="02010609060101010101" pitchFamily="2" charset="-122"/>
              </a:rPr>
              <a:t> </a:t>
            </a:r>
            <a:r>
              <a:rPr lang="en-US" altLang="zh-CN" sz="2000" dirty="0">
                <a:ea typeface="黑体" panose="02010609060101010101" pitchFamily="2" charset="-122"/>
              </a:rPr>
              <a:t>5</a:t>
            </a:r>
            <a:r>
              <a:rPr lang="zh-CN" altLang="en-US" sz="2000" dirty="0">
                <a:ea typeface="黑体" panose="02010609060101010101" pitchFamily="2" charset="-122"/>
              </a:rPr>
              <a:t>人或更多</a:t>
            </a:r>
            <a:r>
              <a:rPr lang="en-US" altLang="zh-CN" sz="2000" dirty="0">
                <a:ea typeface="黑体" panose="02010609060101010101" pitchFamily="2" charset="-122"/>
              </a:rPr>
              <a:t>___</a:t>
            </a:r>
            <a:endParaRPr lang="en-US" altLang="zh-CN" sz="2000" u="sng" dirty="0">
              <a:ea typeface="黑体" panose="02010609060101010101" pitchFamily="2" charset="-122"/>
            </a:endParaRPr>
          </a:p>
          <a:p>
            <a:pPr>
              <a:lnSpc>
                <a:spcPct val="90000"/>
              </a:lnSpc>
              <a:buNone/>
            </a:pPr>
            <a:r>
              <a:rPr lang="zh-CN" altLang="en-US" sz="2000" dirty="0">
                <a:ea typeface="黑体" panose="02010609060101010101" pitchFamily="2" charset="-122"/>
              </a:rPr>
              <a:t>住房：租借</a:t>
            </a:r>
            <a:r>
              <a:rPr lang="en-US" altLang="zh-CN" sz="2000" dirty="0">
                <a:ea typeface="黑体" panose="02010609060101010101" pitchFamily="2" charset="-122"/>
              </a:rPr>
              <a:t>___</a:t>
            </a:r>
            <a:r>
              <a:rPr lang="zh-CN" altLang="en-US" sz="2000" dirty="0">
                <a:ea typeface="黑体" panose="02010609060101010101" pitchFamily="2" charset="-122"/>
              </a:rPr>
              <a:t>自己拥有</a:t>
            </a:r>
            <a:r>
              <a:rPr lang="en-US" altLang="zh-CN" sz="2000" dirty="0">
                <a:ea typeface="黑体" panose="02010609060101010101" pitchFamily="2" charset="-122"/>
              </a:rPr>
              <a:t>___</a:t>
            </a:r>
            <a:r>
              <a:rPr lang="zh-CN" altLang="en-US" sz="2000" dirty="0">
                <a:ea typeface="黑体" panose="02010609060101010101" pitchFamily="2" charset="-122"/>
              </a:rPr>
              <a:t> 何种住房？</a:t>
            </a:r>
            <a:r>
              <a:rPr lang="zh-CN" altLang="en-US" sz="2000" u="sng" dirty="0">
                <a:ea typeface="黑体" panose="02010609060101010101" pitchFamily="2" charset="-122"/>
              </a:rPr>
              <a:t>   </a:t>
            </a:r>
            <a:endParaRPr lang="zh-CN" altLang="en-US" sz="2000" dirty="0">
              <a:ea typeface="黑体" panose="02010609060101010101" pitchFamily="2" charset="-122"/>
            </a:endParaRPr>
          </a:p>
          <a:p>
            <a:pPr>
              <a:lnSpc>
                <a:spcPct val="90000"/>
              </a:lnSpc>
              <a:buNone/>
            </a:pPr>
            <a:r>
              <a:rPr lang="zh-CN" altLang="en-US" sz="2000" dirty="0">
                <a:ea typeface="黑体" panose="02010609060101010101" pitchFamily="2" charset="-122"/>
              </a:rPr>
              <a:t>教育程度：高中</a:t>
            </a:r>
            <a:r>
              <a:rPr lang="en-US" altLang="zh-CN" sz="2000" dirty="0">
                <a:ea typeface="黑体" panose="02010609060101010101" pitchFamily="2" charset="-122"/>
              </a:rPr>
              <a:t>___</a:t>
            </a:r>
            <a:r>
              <a:rPr lang="zh-CN" altLang="en-US" sz="2000" dirty="0">
                <a:ea typeface="黑体" panose="02010609060101010101" pitchFamily="2" charset="-122"/>
              </a:rPr>
              <a:t>同等学历</a:t>
            </a:r>
            <a:r>
              <a:rPr lang="en-US" altLang="zh-CN" sz="2000" dirty="0">
                <a:ea typeface="黑体" panose="02010609060101010101" pitchFamily="2" charset="-122"/>
              </a:rPr>
              <a:t>___</a:t>
            </a:r>
            <a:r>
              <a:rPr lang="zh-CN" altLang="en-US" sz="2000" dirty="0">
                <a:ea typeface="黑体" panose="02010609060101010101" pitchFamily="2" charset="-122"/>
              </a:rPr>
              <a:t>学士学位</a:t>
            </a:r>
            <a:r>
              <a:rPr lang="en-US" altLang="zh-CN" sz="2000" dirty="0">
                <a:ea typeface="黑体" panose="02010609060101010101" pitchFamily="2" charset="-122"/>
              </a:rPr>
              <a:t>___</a:t>
            </a:r>
            <a:r>
              <a:rPr lang="zh-CN" altLang="en-US" sz="2000" dirty="0">
                <a:ea typeface="黑体" panose="02010609060101010101" pitchFamily="2" charset="-122"/>
              </a:rPr>
              <a:t>硕士学位</a:t>
            </a:r>
            <a:r>
              <a:rPr lang="en-US" altLang="zh-CN" sz="2000" dirty="0">
                <a:ea typeface="黑体" panose="02010609060101010101" pitchFamily="2" charset="-122"/>
              </a:rPr>
              <a:t>___</a:t>
            </a:r>
            <a:r>
              <a:rPr lang="zh-CN" altLang="en-US" sz="2000" dirty="0">
                <a:ea typeface="黑体" panose="02010609060101010101" pitchFamily="2" charset="-122"/>
              </a:rPr>
              <a:t>更高</a:t>
            </a:r>
            <a:r>
              <a:rPr lang="en-US" altLang="zh-CN" sz="2000" dirty="0">
                <a:ea typeface="黑体" panose="02010609060101010101" pitchFamily="2" charset="-122"/>
              </a:rPr>
              <a:t>___</a:t>
            </a:r>
            <a:endParaRPr lang="en-US" altLang="zh-CN" sz="2000" dirty="0">
              <a:ea typeface="黑体" panose="02010609060101010101" pitchFamily="2" charset="-122"/>
            </a:endParaRPr>
          </a:p>
        </p:txBody>
      </p:sp>
      <p:sp>
        <p:nvSpPr>
          <p:cNvPr id="7065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案例分析</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3"/>
          <p:cNvSpPr>
            <a:spLocks noGrp="1"/>
          </p:cNvSpPr>
          <p:nvPr>
            <p:ph idx="1"/>
          </p:nvPr>
        </p:nvSpPr>
        <p:spPr/>
        <p:txBody>
          <a:bodyPr vert="horz" wrap="square" anchor="t"/>
          <a:p>
            <a:pPr>
              <a:lnSpc>
                <a:spcPct val="90000"/>
              </a:lnSpc>
              <a:buNone/>
            </a:pPr>
            <a:r>
              <a:rPr lang="en-US" altLang="zh-CN" sz="2000" dirty="0">
                <a:ea typeface="黑体" panose="02010609060101010101" pitchFamily="2" charset="-122"/>
              </a:rPr>
              <a:t>1. </a:t>
            </a:r>
            <a:r>
              <a:rPr lang="zh-CN" altLang="en-US" sz="2000" dirty="0">
                <a:ea typeface="黑体" panose="02010609060101010101" pitchFamily="2" charset="-122"/>
              </a:rPr>
              <a:t>您使用干洗店多长时间了？</a:t>
            </a:r>
            <a:r>
              <a:rPr lang="en-US" altLang="zh-CN" sz="2000" dirty="0">
                <a:ea typeface="黑体" panose="02010609060101010101" pitchFamily="2" charset="-122"/>
              </a:rPr>
              <a:t>____________</a:t>
            </a:r>
            <a:endParaRPr lang="en-US" altLang="zh-CN" sz="2000" dirty="0">
              <a:ea typeface="黑体" panose="02010609060101010101" pitchFamily="2" charset="-122"/>
            </a:endParaRPr>
          </a:p>
          <a:p>
            <a:pPr>
              <a:lnSpc>
                <a:spcPct val="90000"/>
              </a:lnSpc>
              <a:buNone/>
            </a:pPr>
            <a:r>
              <a:rPr lang="en-US" altLang="zh-CN" sz="2000" dirty="0">
                <a:ea typeface="黑体" panose="02010609060101010101" pitchFamily="2" charset="-122"/>
              </a:rPr>
              <a:t>2. </a:t>
            </a:r>
            <a:r>
              <a:rPr lang="zh-CN" altLang="en-US" sz="2000" dirty="0">
                <a:ea typeface="黑体" panose="02010609060101010101" pitchFamily="2" charset="-122"/>
              </a:rPr>
              <a:t>您如何评价它？很好</a:t>
            </a:r>
            <a:r>
              <a:rPr lang="en-US" altLang="zh-CN" sz="2000" dirty="0">
                <a:ea typeface="黑体" panose="02010609060101010101" pitchFamily="2" charset="-122"/>
              </a:rPr>
              <a:t>___</a:t>
            </a:r>
            <a:r>
              <a:rPr lang="zh-CN" altLang="en-US" sz="2000" dirty="0">
                <a:ea typeface="黑体" panose="02010609060101010101" pitchFamily="2" charset="-122"/>
              </a:rPr>
              <a:t>好</a:t>
            </a:r>
            <a:r>
              <a:rPr lang="en-US" altLang="zh-CN" sz="2000" dirty="0">
                <a:ea typeface="黑体" panose="02010609060101010101" pitchFamily="2" charset="-122"/>
              </a:rPr>
              <a:t>___</a:t>
            </a:r>
            <a:r>
              <a:rPr lang="zh-CN" altLang="en-US" sz="2000" dirty="0">
                <a:ea typeface="黑体" panose="02010609060101010101" pitchFamily="2" charset="-122"/>
              </a:rPr>
              <a:t>一般</a:t>
            </a:r>
            <a:r>
              <a:rPr lang="en-US" altLang="zh-CN" sz="2000" dirty="0">
                <a:ea typeface="黑体" panose="02010609060101010101" pitchFamily="2" charset="-122"/>
              </a:rPr>
              <a:t>___</a:t>
            </a:r>
            <a:r>
              <a:rPr lang="zh-CN" altLang="en-US" sz="2000" dirty="0">
                <a:ea typeface="黑体" panose="02010609060101010101" pitchFamily="2" charset="-122"/>
              </a:rPr>
              <a:t>不太好</a:t>
            </a:r>
            <a:r>
              <a:rPr lang="en-US" altLang="zh-CN" sz="2000" dirty="0">
                <a:ea typeface="黑体" panose="02010609060101010101" pitchFamily="2" charset="-122"/>
              </a:rPr>
              <a:t>___</a:t>
            </a:r>
            <a:r>
              <a:rPr lang="zh-CN" altLang="en-US" sz="2000" dirty="0">
                <a:ea typeface="黑体" panose="02010609060101010101" pitchFamily="2" charset="-122"/>
              </a:rPr>
              <a:t>很差</a:t>
            </a:r>
            <a:r>
              <a:rPr lang="en-US" altLang="zh-CN" sz="2000" dirty="0">
                <a:ea typeface="黑体" panose="02010609060101010101" pitchFamily="2" charset="-122"/>
              </a:rPr>
              <a:t>___ </a:t>
            </a:r>
            <a:endParaRPr lang="en-US" altLang="zh-CN" sz="2000" dirty="0">
              <a:ea typeface="黑体" panose="02010609060101010101" pitchFamily="2" charset="-122"/>
            </a:endParaRPr>
          </a:p>
          <a:p>
            <a:pPr>
              <a:lnSpc>
                <a:spcPct val="90000"/>
              </a:lnSpc>
              <a:buNone/>
            </a:pPr>
            <a:r>
              <a:rPr lang="en-US" altLang="zh-CN" sz="2000" dirty="0">
                <a:ea typeface="黑体" panose="02010609060101010101" pitchFamily="2" charset="-122"/>
              </a:rPr>
              <a:t>3. </a:t>
            </a:r>
            <a:r>
              <a:rPr lang="zh-CN" altLang="en-US" sz="2000" dirty="0">
                <a:ea typeface="黑体" panose="02010609060101010101" pitchFamily="2" charset="-122"/>
              </a:rPr>
              <a:t>干洗店的便利性</a:t>
            </a:r>
            <a:endParaRPr lang="zh-CN" altLang="en-US" sz="2000" dirty="0">
              <a:ea typeface="黑体" panose="02010609060101010101" pitchFamily="2" charset="-122"/>
            </a:endParaRPr>
          </a:p>
          <a:p>
            <a:pPr>
              <a:lnSpc>
                <a:spcPct val="90000"/>
              </a:lnSpc>
              <a:buNone/>
            </a:pPr>
            <a:r>
              <a:rPr lang="zh-CN" altLang="en-US" sz="2400" dirty="0">
                <a:ea typeface="黑体" panose="02010609060101010101" pitchFamily="2" charset="-122"/>
              </a:rPr>
              <a:t>                                              </a:t>
            </a:r>
            <a:r>
              <a:rPr lang="zh-CN" altLang="en-US" sz="2000" dirty="0">
                <a:ea typeface="黑体" panose="02010609060101010101" pitchFamily="2" charset="-122"/>
              </a:rPr>
              <a:t>我现在使用的服务           我希望得到的服务</a:t>
            </a:r>
            <a:r>
              <a:rPr lang="en-US" altLang="zh-CN" sz="2000" dirty="0">
                <a:ea typeface="黑体" panose="02010609060101010101" pitchFamily="2" charset="-122"/>
              </a:rPr>
              <a:t> </a:t>
            </a:r>
            <a:endParaRPr lang="en-US" altLang="zh-CN" sz="2000" dirty="0">
              <a:ea typeface="黑体" panose="02010609060101010101" pitchFamily="2" charset="-122"/>
            </a:endParaRPr>
          </a:p>
          <a:p>
            <a:pPr>
              <a:lnSpc>
                <a:spcPct val="90000"/>
              </a:lnSpc>
              <a:buNone/>
            </a:pPr>
            <a:r>
              <a:rPr lang="en-US" altLang="zh-CN" sz="2000" dirty="0">
                <a:ea typeface="黑体" panose="02010609060101010101" pitchFamily="2" charset="-122"/>
              </a:rPr>
              <a:t>	 </a:t>
            </a:r>
            <a:r>
              <a:rPr lang="zh-CN" altLang="en-US" sz="2000" dirty="0">
                <a:ea typeface="黑体" panose="02010609060101010101" pitchFamily="2" charset="-122"/>
              </a:rPr>
              <a:t>在现场完成所有工作       </a:t>
            </a:r>
            <a:r>
              <a:rPr lang="en-US" altLang="zh-CN" sz="2000" dirty="0">
                <a:ea typeface="黑体" panose="02010609060101010101" pitchFamily="2" charset="-122"/>
              </a:rPr>
              <a:t>_______________          _______________</a:t>
            </a:r>
            <a:endParaRPr lang="en-US" altLang="zh-CN" sz="2000" dirty="0">
              <a:ea typeface="黑体" panose="02010609060101010101" pitchFamily="2" charset="-122"/>
            </a:endParaRPr>
          </a:p>
          <a:p>
            <a:pPr>
              <a:lnSpc>
                <a:spcPct val="90000"/>
              </a:lnSpc>
              <a:buNone/>
            </a:pPr>
            <a:r>
              <a:rPr lang="en-US" altLang="zh-CN" sz="2000" dirty="0">
                <a:ea typeface="黑体" panose="02010609060101010101" pitchFamily="2" charset="-122"/>
              </a:rPr>
              <a:t>	 </a:t>
            </a:r>
            <a:r>
              <a:rPr lang="zh-CN" altLang="en-US" sz="2000" dirty="0">
                <a:ea typeface="黑体" panose="02010609060101010101" pitchFamily="2" charset="-122"/>
              </a:rPr>
              <a:t>立等可取                         </a:t>
            </a:r>
            <a:r>
              <a:rPr lang="en-US" altLang="zh-CN" sz="2000" dirty="0">
                <a:ea typeface="黑体" panose="02010609060101010101" pitchFamily="2" charset="-122"/>
              </a:rPr>
              <a:t>_______________          _______________</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	 等时熨烫                         </a:t>
            </a:r>
            <a:r>
              <a:rPr lang="en-US" altLang="zh-CN" sz="2000" dirty="0">
                <a:ea typeface="黑体" panose="02010609060101010101" pitchFamily="2" charset="-122"/>
              </a:rPr>
              <a:t>_______________          _______________</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	 等时洗                             </a:t>
            </a:r>
            <a:r>
              <a:rPr lang="en-US" altLang="zh-CN" sz="2000" dirty="0">
                <a:ea typeface="黑体" panose="02010609060101010101" pitchFamily="2" charset="-122"/>
              </a:rPr>
              <a:t>_______________          _______________</a:t>
            </a:r>
            <a:endParaRPr lang="en-US" altLang="zh-CN" sz="2000" dirty="0">
              <a:ea typeface="黑体" panose="02010609060101010101" pitchFamily="2" charset="-122"/>
            </a:endParaRPr>
          </a:p>
          <a:p>
            <a:pPr>
              <a:lnSpc>
                <a:spcPct val="90000"/>
              </a:lnSpc>
              <a:buNone/>
            </a:pPr>
            <a:r>
              <a:rPr lang="en-US" altLang="zh-CN" sz="2000" dirty="0">
                <a:ea typeface="黑体" panose="02010609060101010101" pitchFamily="2" charset="-122"/>
              </a:rPr>
              <a:t>	 ……</a:t>
            </a:r>
            <a:endParaRPr lang="en-US" altLang="zh-CN" sz="2000" dirty="0">
              <a:ea typeface="黑体" panose="02010609060101010101" pitchFamily="2" charset="-122"/>
            </a:endParaRPr>
          </a:p>
          <a:p>
            <a:pPr>
              <a:lnSpc>
                <a:spcPct val="90000"/>
              </a:lnSpc>
              <a:buNone/>
            </a:pPr>
            <a:r>
              <a:rPr lang="en-US" altLang="zh-CN" sz="2000" dirty="0">
                <a:ea typeface="黑体" panose="02010609060101010101" pitchFamily="2" charset="-122"/>
              </a:rPr>
              <a:t>	 ……</a:t>
            </a:r>
            <a:endParaRPr lang="en-US" altLang="zh-CN" sz="2000" dirty="0">
              <a:ea typeface="黑体" panose="02010609060101010101" pitchFamily="2" charset="-122"/>
            </a:endParaRPr>
          </a:p>
          <a:p>
            <a:pPr>
              <a:lnSpc>
                <a:spcPct val="90000"/>
              </a:lnSpc>
              <a:buNone/>
            </a:pPr>
            <a:r>
              <a:rPr lang="zh-CN" altLang="en-US" sz="2000" dirty="0">
                <a:ea typeface="黑体" panose="02010609060101010101" pitchFamily="2" charset="-122"/>
              </a:rPr>
              <a:t>讨论题：</a:t>
            </a:r>
            <a:endParaRPr lang="zh-CN" altLang="en-US" sz="2000" dirty="0">
              <a:ea typeface="黑体" panose="02010609060101010101" pitchFamily="2" charset="-122"/>
            </a:endParaRPr>
          </a:p>
          <a:p>
            <a:pPr>
              <a:lnSpc>
                <a:spcPct val="90000"/>
              </a:lnSpc>
              <a:buNone/>
            </a:pPr>
            <a:r>
              <a:rPr lang="en-US" altLang="zh-CN" sz="2000" dirty="0">
                <a:ea typeface="黑体" panose="02010609060101010101" pitchFamily="2" charset="-122"/>
              </a:rPr>
              <a:t>1. </a:t>
            </a:r>
            <a:r>
              <a:rPr lang="zh-CN" altLang="en-US" sz="2000" dirty="0">
                <a:ea typeface="黑体" panose="02010609060101010101" pitchFamily="2" charset="-122"/>
              </a:rPr>
              <a:t>评价该问卷，是否有需要补充的内容？如果有是什么？</a:t>
            </a:r>
            <a:endParaRPr lang="zh-CN" altLang="en-US" sz="2000" dirty="0">
              <a:ea typeface="黑体" panose="02010609060101010101" pitchFamily="2" charset="-122"/>
            </a:endParaRPr>
          </a:p>
          <a:p>
            <a:pPr>
              <a:lnSpc>
                <a:spcPct val="90000"/>
              </a:lnSpc>
              <a:buNone/>
            </a:pPr>
            <a:r>
              <a:rPr lang="en-US" altLang="zh-CN" sz="2000" dirty="0">
                <a:ea typeface="黑体" panose="02010609060101010101" pitchFamily="2" charset="-122"/>
              </a:rPr>
              <a:t>2. </a:t>
            </a:r>
            <a:r>
              <a:rPr lang="zh-CN" altLang="en-US" sz="2000" dirty="0">
                <a:ea typeface="黑体" panose="02010609060101010101" pitchFamily="2" charset="-122"/>
              </a:rPr>
              <a:t>讨论其抽样步骤。</a:t>
            </a:r>
            <a:endParaRPr lang="zh-CN" altLang="en-US" sz="2000" dirty="0">
              <a:ea typeface="黑体" panose="02010609060101010101" pitchFamily="2" charset="-122"/>
            </a:endParaRPr>
          </a:p>
          <a:p>
            <a:pPr>
              <a:lnSpc>
                <a:spcPct val="90000"/>
              </a:lnSpc>
              <a:buNone/>
            </a:pPr>
            <a:r>
              <a:rPr lang="en-US" altLang="zh-CN" sz="2000" dirty="0">
                <a:ea typeface="黑体" panose="02010609060101010101" pitchFamily="2" charset="-122"/>
              </a:rPr>
              <a:t>3. </a:t>
            </a:r>
            <a:r>
              <a:rPr lang="zh-CN" altLang="en-US" sz="2000" dirty="0">
                <a:ea typeface="黑体" panose="02010609060101010101" pitchFamily="2" charset="-122"/>
              </a:rPr>
              <a:t>有什么建议使该问卷更加科学？</a:t>
            </a:r>
            <a:endParaRPr lang="en-US" altLang="zh-CN" sz="2000" dirty="0">
              <a:ea typeface="黑体" panose="02010609060101010101" pitchFamily="2" charset="-122"/>
            </a:endParaRPr>
          </a:p>
        </p:txBody>
      </p:sp>
      <p:sp>
        <p:nvSpPr>
          <p:cNvPr id="7168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案例分析</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3"/>
          <p:cNvSpPr>
            <a:spLocks noGrp="1"/>
          </p:cNvSpPr>
          <p:nvPr>
            <p:ph idx="1"/>
          </p:nvPr>
        </p:nvSpPr>
        <p:spPr/>
        <p:txBody>
          <a:bodyPr vert="horz" wrap="square" anchor="t"/>
          <a:p>
            <a:r>
              <a:rPr lang="zh-CN" altLang="en-US" dirty="0">
                <a:ea typeface="黑体" panose="02010609060101010101" pitchFamily="2" charset="-122"/>
              </a:rPr>
              <a:t>市场调查问卷的定义 </a:t>
            </a:r>
            <a:endParaRPr lang="zh-CN" altLang="ja-JP" dirty="0">
              <a:ea typeface="黑体" panose="02010609060101010101" pitchFamily="2" charset="-122"/>
            </a:endParaRPr>
          </a:p>
          <a:p>
            <a:r>
              <a:rPr lang="zh-CN" altLang="en-US" dirty="0">
                <a:ea typeface="黑体" panose="02010609060101010101" pitchFamily="2" charset="-122"/>
              </a:rPr>
              <a:t>市场调查问卷的作用</a:t>
            </a:r>
            <a:endParaRPr lang="zh-CN" altLang="en-US" dirty="0">
              <a:ea typeface="黑体" panose="02010609060101010101" pitchFamily="2" charset="-122"/>
            </a:endParaRPr>
          </a:p>
          <a:p>
            <a:r>
              <a:rPr lang="zh-CN" altLang="en-US" dirty="0">
                <a:ea typeface="黑体" panose="02010609060101010101" pitchFamily="2" charset="-122"/>
              </a:rPr>
              <a:t>市场调查问卷的类型</a:t>
            </a:r>
            <a:endParaRPr lang="zh-CN" altLang="en-US" dirty="0">
              <a:ea typeface="黑体" panose="02010609060101010101" pitchFamily="2" charset="-122"/>
            </a:endParaRPr>
          </a:p>
          <a:p>
            <a:r>
              <a:rPr lang="zh-CN" altLang="en-US" dirty="0">
                <a:ea typeface="黑体" panose="02010609060101010101" pitchFamily="2" charset="-122"/>
              </a:rPr>
              <a:t>市场调查问卷的结构和内容</a:t>
            </a:r>
            <a:endParaRPr lang="zh-CN" altLang="en-US" dirty="0">
              <a:ea typeface="黑体" panose="02010609060101010101" pitchFamily="2" charset="-122"/>
            </a:endParaRPr>
          </a:p>
          <a:p>
            <a:r>
              <a:rPr lang="zh-CN" altLang="en-US" dirty="0">
                <a:ea typeface="黑体" panose="02010609060101010101" pitchFamily="2" charset="-122"/>
              </a:rPr>
              <a:t>市场调查问卷的步骤</a:t>
            </a:r>
            <a:endParaRPr lang="en-US" altLang="zh-CN" dirty="0">
              <a:ea typeface="黑体" panose="02010609060101010101" pitchFamily="2" charset="-122"/>
            </a:endParaRPr>
          </a:p>
        </p:txBody>
      </p:sp>
      <p:sp>
        <p:nvSpPr>
          <p:cNvPr id="4813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本章小结</a:t>
            </a:r>
            <a:r>
              <a:rPr kumimoji="0" lang="en-US" altLang="zh-CN"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a:spLocks noGrp="1"/>
          </p:cNvSpPr>
          <p:nvPr>
            <p:ph idx="1"/>
          </p:nvPr>
        </p:nvSpPr>
        <p:spPr/>
        <p:txBody>
          <a:bodyPr vert="horz" wrap="square" anchor="t"/>
          <a:p>
            <a:pPr>
              <a:buNone/>
            </a:pPr>
            <a:r>
              <a:rPr lang="zh-CN" altLang="en-US" dirty="0">
                <a:ea typeface="黑体" panose="02010609060101010101" pitchFamily="2" charset="-122"/>
              </a:rPr>
              <a:t>一、问卷的含义</a:t>
            </a:r>
            <a:endParaRPr lang="zh-CN" altLang="en-US" dirty="0">
              <a:ea typeface="黑体" panose="02010609060101010101" pitchFamily="2" charset="-122"/>
            </a:endParaRPr>
          </a:p>
          <a:p>
            <a:pPr>
              <a:buChar char="•"/>
            </a:pPr>
            <a:r>
              <a:rPr lang="zh-CN" altLang="en-US" dirty="0">
                <a:ea typeface="黑体" panose="02010609060101010101" pitchFamily="2" charset="-122"/>
              </a:rPr>
              <a:t>问卷是调查人员依据调查目的和要求，以一定的理论假设为基础而设计，并以书面的形式向被调查者征询一系列问题，是进行必要数据收集的载体。 </a:t>
            </a:r>
            <a:endParaRPr lang="zh-CN" altLang="en-US" dirty="0">
              <a:ea typeface="黑体" panose="02010609060101010101" pitchFamily="2" charset="-122"/>
            </a:endParaRPr>
          </a:p>
          <a:p>
            <a:pPr>
              <a:buChar char="•"/>
            </a:pPr>
            <a:r>
              <a:rPr lang="zh-CN" altLang="en-US" dirty="0">
                <a:ea typeface="黑体" panose="02010609060101010101" pitchFamily="2" charset="-122"/>
              </a:rPr>
              <a:t>问卷通常会以表格的形式进行设计，所以又叫调查表或征询表。 </a:t>
            </a:r>
            <a:endParaRPr lang="zh-CN" altLang="en-US" dirty="0">
              <a:ea typeface="黑体" panose="02010609060101010101" pitchFamily="2" charset="-122"/>
            </a:endParaRPr>
          </a:p>
          <a:p>
            <a:pPr>
              <a:buChar char="•"/>
            </a:pPr>
            <a:r>
              <a:rPr lang="zh-CN" altLang="en-US" dirty="0">
                <a:ea typeface="黑体" panose="02010609060101010101" pitchFamily="2" charset="-122"/>
              </a:rPr>
              <a:t>问卷是从被访问者那里收集数据的表格，问卷的功能是评估。 </a:t>
            </a:r>
            <a:endParaRPr lang="zh-CN" altLang="en-US" dirty="0">
              <a:ea typeface="黑体" panose="02010609060101010101" pitchFamily="2" charset="-122"/>
            </a:endParaRPr>
          </a:p>
        </p:txBody>
      </p:sp>
      <p:sp>
        <p:nvSpPr>
          <p:cNvPr id="34818"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问卷的含义与作用</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3"/>
          <p:cNvSpPr>
            <a:spLocks noGrp="1"/>
          </p:cNvSpPr>
          <p:nvPr>
            <p:ph idx="1"/>
          </p:nvPr>
        </p:nvSpPr>
        <p:spPr/>
        <p:txBody>
          <a:bodyPr vert="horz" wrap="square" anchor="t"/>
          <a:p>
            <a:pPr marL="711200" indent="-711200">
              <a:buNone/>
            </a:pPr>
            <a:r>
              <a:rPr lang="zh-CN" altLang="en-US" dirty="0">
                <a:ea typeface="黑体" panose="02010609060101010101" pitchFamily="2" charset="-122"/>
              </a:rPr>
              <a:t>二、问卷的作用</a:t>
            </a:r>
            <a:endParaRPr lang="zh-CN" altLang="en-US" dirty="0">
              <a:ea typeface="黑体" panose="02010609060101010101" pitchFamily="2" charset="-122"/>
            </a:endParaRPr>
          </a:p>
          <a:p>
            <a:pPr marL="711200" indent="-711200">
              <a:buNone/>
            </a:pPr>
            <a:r>
              <a:rPr lang="en-GB" altLang="zh-CN" dirty="0">
                <a:ea typeface="黑体" panose="02010609060101010101" pitchFamily="2" charset="-122"/>
              </a:rPr>
              <a:t>  1. </a:t>
            </a:r>
            <a:r>
              <a:rPr lang="zh-CN" altLang="en-GB" dirty="0">
                <a:ea typeface="黑体" panose="02010609060101010101" pitchFamily="2" charset="-122"/>
              </a:rPr>
              <a:t>把研究目标转化为特定的问题。</a:t>
            </a:r>
            <a:endParaRPr lang="zh-CN" altLang="en-US" dirty="0">
              <a:ea typeface="黑体" panose="02010609060101010101" pitchFamily="2" charset="-122"/>
            </a:endParaRPr>
          </a:p>
          <a:p>
            <a:pPr marL="711200" indent="-711200">
              <a:buNone/>
            </a:pPr>
            <a:r>
              <a:rPr lang="zh-CN" altLang="en-US" dirty="0">
                <a:ea typeface="黑体" panose="02010609060101010101" pitchFamily="2" charset="-122"/>
              </a:rPr>
              <a:t>  </a:t>
            </a:r>
            <a:r>
              <a:rPr lang="en-US" altLang="zh-CN" dirty="0">
                <a:ea typeface="黑体" panose="02010609060101010101" pitchFamily="2" charset="-122"/>
              </a:rPr>
              <a:t>2. </a:t>
            </a:r>
            <a:r>
              <a:rPr lang="zh-CN" altLang="en-US" dirty="0">
                <a:ea typeface="黑体" panose="02010609060101010101" pitchFamily="2" charset="-122"/>
              </a:rPr>
              <a:t>把问题和回答标准化，让调查者和被调查者处于同样的问题环境。</a:t>
            </a:r>
            <a:endParaRPr lang="zh-CN" altLang="en-US" dirty="0">
              <a:ea typeface="黑体" panose="02010609060101010101" pitchFamily="2" charset="-122"/>
            </a:endParaRPr>
          </a:p>
          <a:p>
            <a:pPr marL="711200" indent="-711200">
              <a:buNone/>
            </a:pPr>
            <a:r>
              <a:rPr lang="en-US" altLang="zh-CN" dirty="0">
                <a:ea typeface="黑体" panose="02010609060101010101" pitchFamily="2" charset="-122"/>
              </a:rPr>
              <a:t>  3. </a:t>
            </a:r>
            <a:r>
              <a:rPr lang="zh-CN" altLang="en-US" dirty="0">
                <a:ea typeface="黑体" panose="02010609060101010101" pitchFamily="2" charset="-122"/>
              </a:rPr>
              <a:t>通过措辞、问卷程序和卷面的视听形象来获得被调查者的配合。</a:t>
            </a:r>
            <a:endParaRPr lang="zh-CN" altLang="en-US" dirty="0">
              <a:ea typeface="黑体" panose="02010609060101010101" pitchFamily="2" charset="-122"/>
            </a:endParaRPr>
          </a:p>
          <a:p>
            <a:pPr marL="711200" indent="-711200">
              <a:buNone/>
            </a:pPr>
            <a:r>
              <a:rPr lang="zh-CN" altLang="en-US" dirty="0">
                <a:ea typeface="黑体" panose="02010609060101010101" pitchFamily="2" charset="-122"/>
              </a:rPr>
              <a:t>  </a:t>
            </a:r>
            <a:r>
              <a:rPr lang="en-US" altLang="zh-CN" dirty="0">
                <a:ea typeface="黑体" panose="02010609060101010101" pitchFamily="2" charset="-122"/>
              </a:rPr>
              <a:t>4. </a:t>
            </a:r>
            <a:r>
              <a:rPr lang="zh-CN" altLang="en-US" dirty="0">
                <a:ea typeface="黑体" panose="02010609060101010101" pitchFamily="2" charset="-122"/>
              </a:rPr>
              <a:t>可以作为市场调查的数据记录。</a:t>
            </a:r>
            <a:endParaRPr lang="zh-CN" altLang="en-US" dirty="0">
              <a:ea typeface="黑体" panose="02010609060101010101" pitchFamily="2" charset="-122"/>
            </a:endParaRPr>
          </a:p>
          <a:p>
            <a:pPr marL="711200" indent="-711200">
              <a:buNone/>
            </a:pPr>
            <a:r>
              <a:rPr lang="zh-CN" altLang="en-US" dirty="0">
                <a:ea typeface="黑体" panose="02010609060101010101" pitchFamily="2" charset="-122"/>
              </a:rPr>
              <a:t>  </a:t>
            </a:r>
            <a:r>
              <a:rPr lang="en-US" altLang="zh-CN" dirty="0">
                <a:ea typeface="黑体" panose="02010609060101010101" pitchFamily="2" charset="-122"/>
              </a:rPr>
              <a:t>5. </a:t>
            </a:r>
            <a:r>
              <a:rPr lang="zh-CN" altLang="en-US" dirty="0">
                <a:ea typeface="黑体" panose="02010609060101010101" pitchFamily="2" charset="-122"/>
              </a:rPr>
              <a:t>有效地促进市场调查的数据分析过程。</a:t>
            </a:r>
            <a:endParaRPr lang="zh-CN" altLang="en-US" dirty="0">
              <a:ea typeface="黑体" panose="02010609060101010101" pitchFamily="2" charset="-122"/>
            </a:endParaRPr>
          </a:p>
        </p:txBody>
      </p:sp>
      <p:sp>
        <p:nvSpPr>
          <p:cNvPr id="35842"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第一节 问卷的含义与作用</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3"/>
          <p:cNvSpPr>
            <a:spLocks noGrp="1"/>
          </p:cNvSpPr>
          <p:nvPr>
            <p:ph idx="1"/>
          </p:nvPr>
        </p:nvSpPr>
        <p:spPr/>
        <p:txBody>
          <a:bodyPr vert="horz" wrap="square" anchor="t"/>
          <a:p>
            <a:pPr>
              <a:buNone/>
            </a:pPr>
            <a:r>
              <a:rPr lang="zh-CN" altLang="en-US" sz="2400" dirty="0">
                <a:ea typeface="黑体" panose="02010609060101010101" pitchFamily="2" charset="-122"/>
              </a:rPr>
              <a:t>一、问卷的类型</a:t>
            </a:r>
            <a:endParaRPr lang="zh-CN" altLang="en-US" sz="2400" dirty="0">
              <a:ea typeface="黑体" panose="02010609060101010101" pitchFamily="2" charset="-122"/>
            </a:endParaRPr>
          </a:p>
          <a:p>
            <a:pPr>
              <a:buNone/>
            </a:pPr>
            <a:r>
              <a:rPr lang="zh-CN" altLang="en-US" sz="2400" dirty="0">
                <a:ea typeface="黑体" panose="02010609060101010101" pitchFamily="2" charset="-122"/>
              </a:rPr>
              <a:t>  </a:t>
            </a:r>
            <a:r>
              <a:rPr lang="en-US" altLang="zh-CN" sz="2400" dirty="0">
                <a:ea typeface="黑体" panose="02010609060101010101" pitchFamily="2" charset="-122"/>
              </a:rPr>
              <a:t>1. </a:t>
            </a:r>
            <a:r>
              <a:rPr lang="zh-CN" altLang="zh-CN" sz="2400" dirty="0">
                <a:ea typeface="黑体" panose="02010609060101010101" pitchFamily="2" charset="-122"/>
              </a:rPr>
              <a:t>按照市场调查问卷的传递方式不同，可分为：</a:t>
            </a:r>
            <a:endParaRPr lang="zh-CN" altLang="en-US" sz="2400" dirty="0">
              <a:ea typeface="黑体" panose="02010609060101010101" pitchFamily="2" charset="-122"/>
            </a:endParaRPr>
          </a:p>
          <a:p>
            <a:pPr>
              <a:buNone/>
            </a:pPr>
            <a:r>
              <a:rPr lang="en-US" altLang="zh-CN" sz="2400" dirty="0">
                <a:ea typeface="黑体" panose="02010609060101010101" pitchFamily="2" charset="-122"/>
              </a:rPr>
              <a:t>	</a:t>
            </a:r>
            <a:r>
              <a:rPr lang="zh-CN" altLang="en-US" sz="2400" dirty="0">
                <a:ea typeface="黑体" panose="02010609060101010101" pitchFamily="2" charset="-122"/>
              </a:rPr>
              <a:t>（</a:t>
            </a:r>
            <a:r>
              <a:rPr lang="en-US" altLang="zh-CN" sz="2400" dirty="0">
                <a:ea typeface="黑体" panose="02010609060101010101" pitchFamily="2" charset="-122"/>
              </a:rPr>
              <a:t>1</a:t>
            </a:r>
            <a:r>
              <a:rPr lang="zh-CN" altLang="en-US" sz="2400" dirty="0">
                <a:ea typeface="黑体" panose="02010609060101010101" pitchFamily="2" charset="-122"/>
              </a:rPr>
              <a:t>）报刊问卷</a:t>
            </a:r>
            <a:endParaRPr lang="zh-CN" altLang="en-US" sz="2400" dirty="0">
              <a:ea typeface="黑体" panose="02010609060101010101" pitchFamily="2" charset="-122"/>
            </a:endParaRPr>
          </a:p>
          <a:p>
            <a:pPr>
              <a:buNone/>
            </a:pPr>
            <a:r>
              <a:rPr lang="en-US" altLang="zh-CN" sz="2400" dirty="0">
                <a:ea typeface="黑体" panose="02010609060101010101" pitchFamily="2" charset="-122"/>
              </a:rPr>
              <a:t>	</a:t>
            </a:r>
            <a:r>
              <a:rPr lang="zh-CN" altLang="en-US" sz="2400" dirty="0">
                <a:ea typeface="黑体" panose="02010609060101010101" pitchFamily="2" charset="-122"/>
              </a:rPr>
              <a:t>（</a:t>
            </a:r>
            <a:r>
              <a:rPr lang="en-US" altLang="zh-CN" sz="2400" dirty="0">
                <a:ea typeface="黑体" panose="02010609060101010101" pitchFamily="2" charset="-122"/>
              </a:rPr>
              <a:t>2</a:t>
            </a:r>
            <a:r>
              <a:rPr lang="zh-CN" altLang="en-US" sz="2400" dirty="0">
                <a:ea typeface="黑体" panose="02010609060101010101" pitchFamily="2" charset="-122"/>
              </a:rPr>
              <a:t>）邮政问卷</a:t>
            </a:r>
            <a:endParaRPr lang="zh-CN" altLang="en-US" sz="2400" dirty="0">
              <a:ea typeface="黑体" panose="02010609060101010101" pitchFamily="2" charset="-122"/>
            </a:endParaRPr>
          </a:p>
          <a:p>
            <a:pPr>
              <a:buNone/>
            </a:pPr>
            <a:r>
              <a:rPr lang="en-US" altLang="zh-CN" sz="2400" dirty="0">
                <a:ea typeface="黑体" panose="02010609060101010101" pitchFamily="2" charset="-122"/>
              </a:rPr>
              <a:t>	</a:t>
            </a:r>
            <a:r>
              <a:rPr lang="zh-CN" altLang="en-US" sz="2400" dirty="0">
                <a:ea typeface="黑体" panose="02010609060101010101" pitchFamily="2" charset="-122"/>
              </a:rPr>
              <a:t>（</a:t>
            </a:r>
            <a:r>
              <a:rPr lang="en-US" altLang="zh-CN" sz="2400" dirty="0">
                <a:ea typeface="黑体" panose="02010609060101010101" pitchFamily="2" charset="-122"/>
              </a:rPr>
              <a:t>3</a:t>
            </a:r>
            <a:r>
              <a:rPr lang="zh-CN" altLang="en-US" sz="2400" dirty="0">
                <a:ea typeface="黑体" panose="02010609060101010101" pitchFamily="2" charset="-122"/>
              </a:rPr>
              <a:t>）送发问卷</a:t>
            </a:r>
            <a:endParaRPr lang="zh-CN" altLang="en-US" sz="2400" dirty="0">
              <a:ea typeface="黑体" panose="02010609060101010101" pitchFamily="2" charset="-122"/>
            </a:endParaRPr>
          </a:p>
          <a:p>
            <a:pPr>
              <a:buNone/>
            </a:pPr>
            <a:r>
              <a:rPr lang="en-US" altLang="zh-CN" sz="2400" dirty="0">
                <a:ea typeface="黑体" panose="02010609060101010101" pitchFamily="2" charset="-122"/>
              </a:rPr>
              <a:t>	</a:t>
            </a:r>
            <a:r>
              <a:rPr lang="zh-CN" altLang="en-US" sz="2400" dirty="0">
                <a:ea typeface="黑体" panose="02010609060101010101" pitchFamily="2" charset="-122"/>
              </a:rPr>
              <a:t>（</a:t>
            </a:r>
            <a:r>
              <a:rPr lang="en-US" altLang="zh-CN" sz="2400" dirty="0">
                <a:ea typeface="黑体" panose="02010609060101010101" pitchFamily="2" charset="-122"/>
              </a:rPr>
              <a:t>4</a:t>
            </a:r>
            <a:r>
              <a:rPr lang="zh-CN" altLang="en-US" sz="2400" dirty="0">
                <a:ea typeface="黑体" panose="02010609060101010101" pitchFamily="2" charset="-122"/>
              </a:rPr>
              <a:t>）访问问卷</a:t>
            </a:r>
            <a:endParaRPr lang="zh-CN" altLang="en-US" sz="2400" dirty="0">
              <a:ea typeface="黑体" panose="02010609060101010101" pitchFamily="2" charset="-122"/>
            </a:endParaRPr>
          </a:p>
          <a:p>
            <a:pPr>
              <a:buNone/>
            </a:pPr>
            <a:r>
              <a:rPr lang="en-US" altLang="zh-CN" sz="2400" dirty="0">
                <a:ea typeface="黑体" panose="02010609060101010101" pitchFamily="2" charset="-122"/>
              </a:rPr>
              <a:t>	</a:t>
            </a:r>
            <a:r>
              <a:rPr lang="zh-CN" altLang="en-US" sz="2400" dirty="0">
                <a:ea typeface="黑体" panose="02010609060101010101" pitchFamily="2" charset="-122"/>
              </a:rPr>
              <a:t>（</a:t>
            </a:r>
            <a:r>
              <a:rPr lang="en-US" altLang="zh-CN" sz="2400" dirty="0">
                <a:ea typeface="黑体" panose="02010609060101010101" pitchFamily="2" charset="-122"/>
              </a:rPr>
              <a:t>5</a:t>
            </a:r>
            <a:r>
              <a:rPr lang="zh-CN" altLang="en-US" sz="2400" dirty="0">
                <a:ea typeface="黑体" panose="02010609060101010101" pitchFamily="2" charset="-122"/>
              </a:rPr>
              <a:t>）网络问卷</a:t>
            </a:r>
            <a:endParaRPr lang="zh-CN" altLang="en-US" sz="2400" dirty="0">
              <a:ea typeface="黑体" panose="02010609060101010101" pitchFamily="2" charset="-122"/>
            </a:endParaRPr>
          </a:p>
          <a:p>
            <a:pPr>
              <a:buNone/>
            </a:pPr>
            <a:r>
              <a:rPr lang="zh-CN" altLang="en-US" sz="2400" dirty="0">
                <a:ea typeface="黑体" panose="02010609060101010101" pitchFamily="2" charset="-122"/>
              </a:rPr>
              <a:t>  </a:t>
            </a:r>
            <a:r>
              <a:rPr lang="en-US" altLang="zh-CN" sz="2400" dirty="0">
                <a:ea typeface="黑体" panose="02010609060101010101" pitchFamily="2" charset="-122"/>
              </a:rPr>
              <a:t>2. </a:t>
            </a:r>
            <a:r>
              <a:rPr lang="zh-CN" altLang="en-US" sz="2400" dirty="0">
                <a:ea typeface="黑体" panose="02010609060101010101" pitchFamily="2" charset="-122"/>
              </a:rPr>
              <a:t>按照市场调查问卷是否由被调查者自行填写，可分为：</a:t>
            </a:r>
            <a:endParaRPr lang="zh-CN" altLang="en-US" sz="2400" dirty="0">
              <a:ea typeface="黑体" panose="02010609060101010101" pitchFamily="2" charset="-122"/>
            </a:endParaRPr>
          </a:p>
          <a:p>
            <a:pPr>
              <a:buNone/>
            </a:pPr>
            <a:r>
              <a:rPr lang="en-US" altLang="zh-CN" sz="2400" dirty="0">
                <a:ea typeface="黑体" panose="02010609060101010101" pitchFamily="2" charset="-122"/>
              </a:rPr>
              <a:t>	</a:t>
            </a:r>
            <a:r>
              <a:rPr lang="zh-CN" altLang="en-US" sz="2400" dirty="0">
                <a:ea typeface="黑体" panose="02010609060101010101" pitchFamily="2" charset="-122"/>
              </a:rPr>
              <a:t>（</a:t>
            </a:r>
            <a:r>
              <a:rPr lang="en-US" altLang="zh-CN" sz="2400" dirty="0">
                <a:ea typeface="黑体" panose="02010609060101010101" pitchFamily="2" charset="-122"/>
              </a:rPr>
              <a:t>1</a:t>
            </a:r>
            <a:r>
              <a:rPr lang="zh-CN" altLang="en-US" sz="2400" dirty="0">
                <a:ea typeface="黑体" panose="02010609060101010101" pitchFamily="2" charset="-122"/>
              </a:rPr>
              <a:t>）自行填写的问卷</a:t>
            </a:r>
            <a:endParaRPr lang="zh-CN" altLang="en-US" sz="2400" dirty="0">
              <a:ea typeface="黑体" panose="02010609060101010101" pitchFamily="2" charset="-122"/>
            </a:endParaRPr>
          </a:p>
          <a:p>
            <a:pPr>
              <a:buNone/>
            </a:pPr>
            <a:r>
              <a:rPr lang="en-US" altLang="zh-CN" sz="2400" dirty="0">
                <a:ea typeface="黑体" panose="02010609060101010101" pitchFamily="2" charset="-122"/>
              </a:rPr>
              <a:t>	</a:t>
            </a:r>
            <a:r>
              <a:rPr lang="zh-CN" altLang="en-US" sz="2400" dirty="0">
                <a:ea typeface="黑体" panose="02010609060101010101" pitchFamily="2" charset="-122"/>
              </a:rPr>
              <a:t>（</a:t>
            </a:r>
            <a:r>
              <a:rPr lang="en-US" altLang="zh-CN" sz="2400" dirty="0">
                <a:ea typeface="黑体" panose="02010609060101010101" pitchFamily="2" charset="-122"/>
              </a:rPr>
              <a:t>2</a:t>
            </a:r>
            <a:r>
              <a:rPr lang="zh-CN" altLang="en-US" sz="2400" dirty="0">
                <a:ea typeface="黑体" panose="02010609060101010101" pitchFamily="2" charset="-122"/>
              </a:rPr>
              <a:t>）代行填写的问卷</a:t>
            </a:r>
            <a:endParaRPr lang="zh-CN" altLang="en-US" sz="2400" dirty="0">
              <a:ea typeface="黑体" panose="02010609060101010101" pitchFamily="2" charset="-122"/>
            </a:endParaRPr>
          </a:p>
          <a:p>
            <a:pPr>
              <a:buNone/>
            </a:pPr>
            <a:endParaRPr lang="en-US" altLang="zh-CN" sz="2400" dirty="0">
              <a:ea typeface="黑体" panose="02010609060101010101" pitchFamily="2" charset="-122"/>
            </a:endParaRPr>
          </a:p>
        </p:txBody>
      </p:sp>
      <p:sp>
        <p:nvSpPr>
          <p:cNvPr id="36866"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3"/>
          <p:cNvSpPr>
            <a:spLocks noGrp="1"/>
          </p:cNvSpPr>
          <p:nvPr>
            <p:ph idx="1"/>
          </p:nvPr>
        </p:nvSpPr>
        <p:spPr/>
        <p:txBody>
          <a:bodyPr vert="horz" wrap="square" anchor="t"/>
          <a:p>
            <a:pPr>
              <a:lnSpc>
                <a:spcPct val="80000"/>
              </a:lnSpc>
              <a:buNone/>
            </a:pPr>
            <a:r>
              <a:rPr lang="zh-CN" altLang="en-US" sz="2400" dirty="0">
                <a:ea typeface="黑体" panose="02010609060101010101" pitchFamily="2" charset="-122"/>
              </a:rPr>
              <a:t>一、问卷的类型</a:t>
            </a:r>
            <a:endParaRPr lang="zh-CN" altLang="en-US" sz="2400" dirty="0">
              <a:ea typeface="黑体" panose="02010609060101010101" pitchFamily="2" charset="-122"/>
            </a:endParaRPr>
          </a:p>
          <a:p>
            <a:pPr>
              <a:lnSpc>
                <a:spcPct val="80000"/>
              </a:lnSpc>
              <a:buNone/>
            </a:pPr>
            <a:r>
              <a:rPr lang="zh-CN" altLang="en-US" sz="2400" dirty="0">
                <a:ea typeface="黑体" panose="02010609060101010101" pitchFamily="2" charset="-122"/>
              </a:rPr>
              <a:t>  </a:t>
            </a:r>
            <a:r>
              <a:rPr lang="en-US" altLang="zh-CN" sz="2400">
                <a:ea typeface="黑体" panose="02010609060101010101" pitchFamily="2" charset="-122"/>
              </a:rPr>
              <a:t>3.</a:t>
            </a:r>
            <a:r>
              <a:rPr lang="zh-CN" altLang="en-US" sz="2400" dirty="0">
                <a:ea typeface="黑体" panose="02010609060101010101" pitchFamily="2" charset="-122"/>
              </a:rPr>
              <a:t>按照问卷的设计是否固定了结构，可分为：</a:t>
            </a:r>
            <a:endParaRPr lang="zh-CN" altLang="en-US" sz="2400" dirty="0">
              <a:ea typeface="黑体" panose="02010609060101010101" pitchFamily="2" charset="-122"/>
            </a:endParaRPr>
          </a:p>
          <a:p>
            <a:pPr>
              <a:lnSpc>
                <a:spcPct val="80000"/>
              </a:lnSpc>
              <a:buNone/>
            </a:pPr>
            <a:r>
              <a:rPr lang="en-US" altLang="zh-CN" sz="2400">
                <a:ea typeface="黑体" panose="02010609060101010101" pitchFamily="2" charset="-122"/>
              </a:rPr>
              <a:t>	</a:t>
            </a:r>
            <a:r>
              <a:rPr lang="zh-CN" altLang="en-US" sz="2400" dirty="0">
                <a:ea typeface="黑体" panose="02010609060101010101" pitchFamily="2" charset="-122"/>
              </a:rPr>
              <a:t>（</a:t>
            </a:r>
            <a:r>
              <a:rPr lang="en-US" altLang="zh-CN" sz="2400">
                <a:ea typeface="黑体" panose="02010609060101010101" pitchFamily="2" charset="-122"/>
              </a:rPr>
              <a:t>1</a:t>
            </a:r>
            <a:r>
              <a:rPr lang="zh-CN" altLang="en-US" sz="2400" dirty="0">
                <a:ea typeface="黑体" panose="02010609060101010101" pitchFamily="2" charset="-122"/>
              </a:rPr>
              <a:t>）固定结构问卷</a:t>
            </a:r>
            <a:endParaRPr lang="zh-CN" altLang="en-US" sz="2400" dirty="0">
              <a:ea typeface="黑体" panose="02010609060101010101" pitchFamily="2" charset="-122"/>
            </a:endParaRPr>
          </a:p>
          <a:p>
            <a:pPr>
              <a:lnSpc>
                <a:spcPct val="80000"/>
              </a:lnSpc>
              <a:buNone/>
            </a:pPr>
            <a:r>
              <a:rPr lang="zh-CN" altLang="en-US" sz="2400" dirty="0">
                <a:ea typeface="黑体" panose="02010609060101010101" pitchFamily="2" charset="-122"/>
              </a:rPr>
              <a:t>		</a:t>
            </a:r>
            <a:r>
              <a:rPr lang="zh-CN" altLang="en-US" sz="2400" dirty="0">
                <a:latin typeface="宋体" panose="02010600030101010101" pitchFamily="2" charset="-122"/>
                <a:ea typeface="宋体" panose="02010600030101010101" pitchFamily="2" charset="-122"/>
              </a:rPr>
              <a:t>① </a:t>
            </a:r>
            <a:r>
              <a:rPr lang="zh-CN" altLang="en-US" sz="2400" dirty="0">
                <a:ea typeface="黑体" panose="02010609060101010101" pitchFamily="2" charset="-122"/>
              </a:rPr>
              <a:t>封闭式问卷</a:t>
            </a:r>
            <a:endParaRPr lang="zh-CN" altLang="en-US" sz="2400" dirty="0">
              <a:ea typeface="黑体" panose="02010609060101010101" pitchFamily="2" charset="-122"/>
            </a:endParaRPr>
          </a:p>
          <a:p>
            <a:pPr>
              <a:lnSpc>
                <a:spcPct val="80000"/>
              </a:lnSpc>
              <a:buNone/>
            </a:pPr>
            <a:endParaRPr lang="en-US" altLang="zh-CN" sz="1800" b="1">
              <a:ea typeface="黑体" panose="02010609060101010101" pitchFamily="2" charset="-122"/>
            </a:endParaRPr>
          </a:p>
          <a:p>
            <a:pPr>
              <a:lnSpc>
                <a:spcPct val="80000"/>
              </a:lnSpc>
              <a:buNone/>
            </a:pPr>
            <a:r>
              <a:rPr lang="en-US" altLang="zh-CN" sz="1800" b="1">
                <a:ea typeface="黑体" panose="02010609060101010101" pitchFamily="2" charset="-122"/>
              </a:rPr>
              <a:t>【</a:t>
            </a:r>
            <a:r>
              <a:rPr lang="zh-CN" altLang="en-US" sz="1800" b="1" dirty="0">
                <a:ea typeface="黑体" panose="02010609060101010101" pitchFamily="2" charset="-122"/>
              </a:rPr>
              <a:t>参考案例</a:t>
            </a:r>
            <a:r>
              <a:rPr lang="en-US" altLang="zh-CN" sz="1800" b="1">
                <a:ea typeface="黑体" panose="02010609060101010101" pitchFamily="2" charset="-122"/>
              </a:rPr>
              <a:t>】 </a:t>
            </a:r>
            <a:endParaRPr lang="en-US" altLang="zh-CN" sz="1800" b="1">
              <a:ea typeface="黑体" panose="02010609060101010101" pitchFamily="2" charset="-122"/>
            </a:endParaRPr>
          </a:p>
          <a:p>
            <a:pPr>
              <a:lnSpc>
                <a:spcPct val="80000"/>
              </a:lnSpc>
              <a:buNone/>
            </a:pPr>
            <a:r>
              <a:rPr lang="en-GB" altLang="zh-CN" sz="1800">
                <a:ea typeface="黑体" panose="02010609060101010101" pitchFamily="2" charset="-122"/>
              </a:rPr>
              <a:t>4a. </a:t>
            </a:r>
            <a:r>
              <a:rPr lang="zh-CN" altLang="en-GB" sz="1800" dirty="0">
                <a:ea typeface="黑体" panose="02010609060101010101" pitchFamily="2" charset="-122"/>
              </a:rPr>
              <a:t>您常用洗发乳液和洗剂给小孩洗头吗？</a:t>
            </a:r>
            <a:endParaRPr lang="zh-CN" altLang="en-GB" sz="1800" dirty="0">
              <a:ea typeface="黑体" panose="02010609060101010101" pitchFamily="2" charset="-122"/>
            </a:endParaRPr>
          </a:p>
          <a:p>
            <a:pPr>
              <a:lnSpc>
                <a:spcPct val="80000"/>
              </a:lnSpc>
              <a:buNone/>
            </a:pPr>
            <a:r>
              <a:rPr lang="zh-CN" altLang="en-GB" sz="1800" dirty="0">
                <a:ea typeface="黑体" panose="02010609060101010101" pitchFamily="2" charset="-122"/>
              </a:rPr>
              <a:t>（</a:t>
            </a:r>
            <a:r>
              <a:rPr lang="en-US" altLang="zh-CN" sz="1800">
                <a:ea typeface="黑体" panose="02010609060101010101" pitchFamily="2" charset="-122"/>
              </a:rPr>
              <a:t>1</a:t>
            </a:r>
            <a:r>
              <a:rPr lang="zh-CN" altLang="en-US" sz="1800" dirty="0">
                <a:ea typeface="黑体" panose="02010609060101010101" pitchFamily="2" charset="-122"/>
              </a:rPr>
              <a:t>）不（跳至</a:t>
            </a:r>
            <a:r>
              <a:rPr lang="en-US" altLang="zh-CN" sz="1800">
                <a:ea typeface="黑体" panose="02010609060101010101" pitchFamily="2" charset="-122"/>
              </a:rPr>
              <a:t>5a</a:t>
            </a:r>
            <a:r>
              <a:rPr lang="zh-CN" altLang="en-US" sz="1800" dirty="0">
                <a:ea typeface="黑体" panose="02010609060101010101" pitchFamily="2" charset="-122"/>
              </a:rPr>
              <a:t>）</a:t>
            </a:r>
            <a:endParaRPr lang="zh-CN" altLang="en-US" sz="1800" dirty="0">
              <a:ea typeface="黑体" panose="02010609060101010101" pitchFamily="2" charset="-122"/>
            </a:endParaRPr>
          </a:p>
          <a:p>
            <a:pPr>
              <a:lnSpc>
                <a:spcPct val="80000"/>
              </a:lnSpc>
              <a:buNone/>
            </a:pPr>
            <a:r>
              <a:rPr lang="zh-CN" altLang="en-US" sz="1800" dirty="0">
                <a:ea typeface="黑体" panose="02010609060101010101" pitchFamily="2" charset="-122"/>
              </a:rPr>
              <a:t>（</a:t>
            </a:r>
            <a:r>
              <a:rPr lang="en-US" altLang="zh-CN" sz="1800">
                <a:ea typeface="黑体" panose="02010609060101010101" pitchFamily="2" charset="-122"/>
              </a:rPr>
              <a:t>2</a:t>
            </a:r>
            <a:r>
              <a:rPr lang="zh-CN" altLang="en-US" sz="1800" dirty="0">
                <a:ea typeface="黑体" panose="02010609060101010101" pitchFamily="2" charset="-122"/>
              </a:rPr>
              <a:t>）是</a:t>
            </a:r>
            <a:r>
              <a:rPr lang="en-GB" altLang="zh-CN" sz="1800">
                <a:ea typeface="黑体" panose="02010609060101010101" pitchFamily="2" charset="-122"/>
              </a:rPr>
              <a:t>(</a:t>
            </a:r>
            <a:r>
              <a:rPr lang="zh-CN" altLang="en-GB" sz="1800" dirty="0">
                <a:ea typeface="黑体" panose="02010609060101010101" pitchFamily="2" charset="-122"/>
              </a:rPr>
              <a:t>至</a:t>
            </a:r>
            <a:r>
              <a:rPr lang="en-GB" altLang="zh-CN" sz="1800">
                <a:ea typeface="黑体" panose="02010609060101010101" pitchFamily="2" charset="-122"/>
              </a:rPr>
              <a:t>4b)</a:t>
            </a:r>
            <a:endParaRPr lang="en-GB" altLang="zh-CN" sz="1800">
              <a:ea typeface="黑体" panose="02010609060101010101" pitchFamily="2" charset="-122"/>
            </a:endParaRPr>
          </a:p>
          <a:p>
            <a:pPr>
              <a:lnSpc>
                <a:spcPct val="80000"/>
              </a:lnSpc>
              <a:buNone/>
            </a:pPr>
            <a:r>
              <a:rPr lang="en-GB" altLang="zh-CN" sz="1800">
                <a:ea typeface="黑体" panose="02010609060101010101" pitchFamily="2" charset="-122"/>
              </a:rPr>
              <a:t>4b. </a:t>
            </a:r>
            <a:r>
              <a:rPr lang="zh-CN" altLang="en-GB" sz="1800" dirty="0">
                <a:ea typeface="黑体" panose="02010609060101010101" pitchFamily="2" charset="-122"/>
              </a:rPr>
              <a:t>您用的洗发乳液是倾注式还是喷雾式？</a:t>
            </a:r>
            <a:endParaRPr lang="zh-CN" altLang="en-GB" sz="1800" dirty="0">
              <a:ea typeface="黑体" panose="02010609060101010101" pitchFamily="2" charset="-122"/>
            </a:endParaRPr>
          </a:p>
          <a:p>
            <a:pPr>
              <a:lnSpc>
                <a:spcPct val="80000"/>
              </a:lnSpc>
              <a:buNone/>
            </a:pPr>
            <a:r>
              <a:rPr lang="zh-CN" altLang="en-GB" sz="1800" dirty="0">
                <a:ea typeface="黑体" panose="02010609060101010101" pitchFamily="2" charset="-122"/>
              </a:rPr>
              <a:t>（</a:t>
            </a:r>
            <a:r>
              <a:rPr lang="en-US" altLang="zh-CN" sz="1800">
                <a:ea typeface="黑体" panose="02010609060101010101" pitchFamily="2" charset="-122"/>
              </a:rPr>
              <a:t>1</a:t>
            </a:r>
            <a:r>
              <a:rPr lang="zh-CN" altLang="en-US" sz="1800" dirty="0">
                <a:ea typeface="黑体" panose="02010609060101010101" pitchFamily="2" charset="-122"/>
              </a:rPr>
              <a:t>）（   ）倾注式洗发乳液</a:t>
            </a:r>
            <a:endParaRPr lang="zh-CN" altLang="en-US" sz="1800" dirty="0">
              <a:ea typeface="黑体" panose="02010609060101010101" pitchFamily="2" charset="-122"/>
            </a:endParaRPr>
          </a:p>
          <a:p>
            <a:pPr>
              <a:lnSpc>
                <a:spcPct val="80000"/>
              </a:lnSpc>
              <a:buNone/>
            </a:pPr>
            <a:r>
              <a:rPr lang="zh-CN" altLang="en-US" sz="1800" dirty="0">
                <a:ea typeface="黑体" panose="02010609060101010101" pitchFamily="2" charset="-122"/>
              </a:rPr>
              <a:t>（</a:t>
            </a:r>
            <a:r>
              <a:rPr lang="en-US" altLang="zh-CN" sz="1800">
                <a:ea typeface="黑体" panose="02010609060101010101" pitchFamily="2" charset="-122"/>
              </a:rPr>
              <a:t>2</a:t>
            </a:r>
            <a:r>
              <a:rPr lang="zh-CN" altLang="en-US" sz="1800" dirty="0">
                <a:ea typeface="黑体" panose="02010609060101010101" pitchFamily="2" charset="-122"/>
              </a:rPr>
              <a:t>）（   ）喷雾式洗发乳液</a:t>
            </a:r>
            <a:endParaRPr lang="zh-CN" altLang="en-GB" sz="1800" dirty="0">
              <a:ea typeface="黑体" panose="02010609060101010101" pitchFamily="2" charset="-122"/>
            </a:endParaRPr>
          </a:p>
          <a:p>
            <a:pPr>
              <a:lnSpc>
                <a:spcPct val="80000"/>
              </a:lnSpc>
              <a:buNone/>
            </a:pPr>
            <a:r>
              <a:rPr lang="en-GB" altLang="zh-CN" sz="1800">
                <a:ea typeface="黑体" panose="02010609060101010101" pitchFamily="2" charset="-122"/>
              </a:rPr>
              <a:t>4c. </a:t>
            </a:r>
            <a:r>
              <a:rPr lang="zh-CN" altLang="en-GB" sz="1800" dirty="0">
                <a:ea typeface="黑体" panose="02010609060101010101" pitchFamily="2" charset="-122"/>
              </a:rPr>
              <a:t>大约多久用洗发乳或洗发剂给孩子洗一次头发？是一周少于</a:t>
            </a:r>
            <a:r>
              <a:rPr lang="en-US" altLang="zh-CN" sz="1800">
                <a:ea typeface="黑体" panose="02010609060101010101" pitchFamily="2" charset="-122"/>
              </a:rPr>
              <a:t>1</a:t>
            </a:r>
            <a:r>
              <a:rPr lang="zh-CN" altLang="en-US" sz="1800" dirty="0">
                <a:ea typeface="黑体" panose="02010609060101010101" pitchFamily="2" charset="-122"/>
              </a:rPr>
              <a:t>次、</a:t>
            </a:r>
            <a:r>
              <a:rPr lang="en-US" altLang="zh-CN" sz="1800">
                <a:ea typeface="黑体" panose="02010609060101010101" pitchFamily="2" charset="-122"/>
              </a:rPr>
              <a:t>1</a:t>
            </a:r>
            <a:r>
              <a:rPr lang="zh-CN" altLang="en-US" sz="1800" dirty="0">
                <a:ea typeface="黑体" panose="02010609060101010101" pitchFamily="2" charset="-122"/>
              </a:rPr>
              <a:t>次还是多于</a:t>
            </a:r>
            <a:r>
              <a:rPr lang="en-US" altLang="zh-CN" sz="1800">
                <a:ea typeface="黑体" panose="02010609060101010101" pitchFamily="2" charset="-122"/>
              </a:rPr>
              <a:t>1</a:t>
            </a:r>
            <a:r>
              <a:rPr lang="zh-CN" altLang="en-US" sz="1800" dirty="0">
                <a:ea typeface="黑体" panose="02010609060101010101" pitchFamily="2" charset="-122"/>
              </a:rPr>
              <a:t>次？</a:t>
            </a:r>
            <a:endParaRPr lang="zh-CN" altLang="en-US" sz="1800" dirty="0">
              <a:ea typeface="黑体" panose="02010609060101010101" pitchFamily="2" charset="-122"/>
            </a:endParaRPr>
          </a:p>
          <a:p>
            <a:pPr>
              <a:lnSpc>
                <a:spcPct val="80000"/>
              </a:lnSpc>
              <a:buNone/>
            </a:pPr>
            <a:r>
              <a:rPr lang="zh-CN" altLang="en-US" sz="1800" dirty="0">
                <a:ea typeface="黑体" panose="02010609060101010101" pitchFamily="2" charset="-122"/>
              </a:rPr>
              <a:t>（</a:t>
            </a:r>
            <a:r>
              <a:rPr lang="en-US" altLang="zh-CN" sz="1800">
                <a:ea typeface="黑体" panose="02010609060101010101" pitchFamily="2" charset="-122"/>
              </a:rPr>
              <a:t>1</a:t>
            </a:r>
            <a:r>
              <a:rPr lang="zh-CN" altLang="en-US" sz="1800" dirty="0">
                <a:ea typeface="黑体" panose="02010609060101010101" pitchFamily="2" charset="-122"/>
              </a:rPr>
              <a:t>）（   ）少于</a:t>
            </a:r>
            <a:r>
              <a:rPr lang="en-US" altLang="zh-CN" sz="1800">
                <a:ea typeface="黑体" panose="02010609060101010101" pitchFamily="2" charset="-122"/>
              </a:rPr>
              <a:t>1</a:t>
            </a:r>
            <a:r>
              <a:rPr lang="zh-CN" altLang="en-US" sz="1800" dirty="0">
                <a:ea typeface="黑体" panose="02010609060101010101" pitchFamily="2" charset="-122"/>
              </a:rPr>
              <a:t>次</a:t>
            </a:r>
            <a:endParaRPr lang="zh-CN" altLang="en-US" sz="1800" dirty="0">
              <a:ea typeface="黑体" panose="02010609060101010101" pitchFamily="2" charset="-122"/>
            </a:endParaRPr>
          </a:p>
          <a:p>
            <a:pPr>
              <a:lnSpc>
                <a:spcPct val="80000"/>
              </a:lnSpc>
              <a:buNone/>
            </a:pPr>
            <a:r>
              <a:rPr lang="zh-CN" altLang="en-US" sz="1800" dirty="0">
                <a:ea typeface="黑体" panose="02010609060101010101" pitchFamily="2" charset="-122"/>
              </a:rPr>
              <a:t>（</a:t>
            </a:r>
            <a:r>
              <a:rPr lang="en-US" altLang="zh-CN" sz="1800">
                <a:ea typeface="黑体" panose="02010609060101010101" pitchFamily="2" charset="-122"/>
              </a:rPr>
              <a:t>2</a:t>
            </a:r>
            <a:r>
              <a:rPr lang="zh-CN" altLang="en-US" sz="1800" dirty="0">
                <a:ea typeface="黑体" panose="02010609060101010101" pitchFamily="2" charset="-122"/>
              </a:rPr>
              <a:t>）（   ）</a:t>
            </a:r>
            <a:r>
              <a:rPr lang="en-US" altLang="zh-CN" sz="1800">
                <a:ea typeface="黑体" panose="02010609060101010101" pitchFamily="2" charset="-122"/>
              </a:rPr>
              <a:t>1</a:t>
            </a:r>
            <a:r>
              <a:rPr lang="zh-CN" altLang="en-US" sz="1800" dirty="0">
                <a:ea typeface="黑体" panose="02010609060101010101" pitchFamily="2" charset="-122"/>
              </a:rPr>
              <a:t>次</a:t>
            </a:r>
            <a:endParaRPr lang="zh-CN" altLang="en-US" sz="1800" dirty="0">
              <a:ea typeface="黑体" panose="02010609060101010101" pitchFamily="2" charset="-122"/>
            </a:endParaRPr>
          </a:p>
          <a:p>
            <a:pPr>
              <a:lnSpc>
                <a:spcPct val="80000"/>
              </a:lnSpc>
              <a:buNone/>
            </a:pPr>
            <a:r>
              <a:rPr lang="zh-CN" altLang="en-US" sz="1800" dirty="0">
                <a:ea typeface="黑体" panose="02010609060101010101" pitchFamily="2" charset="-122"/>
              </a:rPr>
              <a:t>（</a:t>
            </a:r>
            <a:r>
              <a:rPr lang="en-US" altLang="zh-CN" sz="1800">
                <a:ea typeface="黑体" panose="02010609060101010101" pitchFamily="2" charset="-122"/>
              </a:rPr>
              <a:t>3</a:t>
            </a:r>
            <a:r>
              <a:rPr lang="zh-CN" altLang="en-US" sz="1800" dirty="0">
                <a:ea typeface="黑体" panose="02010609060101010101" pitchFamily="2" charset="-122"/>
              </a:rPr>
              <a:t>）（   ）多于</a:t>
            </a:r>
            <a:r>
              <a:rPr lang="en-US" altLang="zh-CN" sz="1800">
                <a:ea typeface="黑体" panose="02010609060101010101" pitchFamily="2" charset="-122"/>
              </a:rPr>
              <a:t>1 </a:t>
            </a:r>
            <a:r>
              <a:rPr lang="zh-CN" altLang="en-US" sz="1800" dirty="0">
                <a:ea typeface="黑体" panose="02010609060101010101" pitchFamily="2" charset="-122"/>
              </a:rPr>
              <a:t>次</a:t>
            </a:r>
            <a:endParaRPr lang="zh-CN" altLang="en-US" sz="1800" dirty="0">
              <a:ea typeface="黑体" panose="02010609060101010101" pitchFamily="2" charset="-122"/>
            </a:endParaRPr>
          </a:p>
          <a:p>
            <a:pPr>
              <a:lnSpc>
                <a:spcPct val="80000"/>
              </a:lnSpc>
              <a:buNone/>
            </a:pPr>
            <a:r>
              <a:rPr lang="zh-CN" altLang="en-US" sz="1800" dirty="0">
                <a:ea typeface="黑体" panose="02010609060101010101" pitchFamily="2" charset="-122"/>
              </a:rPr>
              <a:t>           </a:t>
            </a:r>
            <a:r>
              <a:rPr lang="en-US" altLang="zh-CN" sz="1800">
                <a:latin typeface="华文宋体" pitchFamily="2" charset="-122"/>
                <a:ea typeface="黑体" panose="02010609060101010101" pitchFamily="2" charset="-122"/>
              </a:rPr>
              <a:t>……</a:t>
            </a:r>
            <a:endParaRPr lang="en-US" altLang="zh-CN" sz="1800">
              <a:latin typeface="华文宋体" pitchFamily="2" charset="-122"/>
              <a:ea typeface="黑体" panose="02010609060101010101" pitchFamily="2" charset="-122"/>
            </a:endParaRPr>
          </a:p>
        </p:txBody>
      </p:sp>
      <p:sp>
        <p:nvSpPr>
          <p:cNvPr id="3789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3"/>
          <p:cNvSpPr>
            <a:spLocks noGrp="1"/>
          </p:cNvSpPr>
          <p:nvPr>
            <p:ph idx="1"/>
          </p:nvPr>
        </p:nvSpPr>
        <p:spPr/>
        <p:txBody>
          <a:bodyPr vert="horz" wrap="square" anchor="t"/>
          <a:p>
            <a:pPr marL="711200" indent="-711200">
              <a:buNone/>
            </a:pPr>
            <a:r>
              <a:rPr lang="zh-CN" altLang="en-US" dirty="0">
                <a:latin typeface="宋体" panose="02010600030101010101" pitchFamily="2" charset="-122"/>
                <a:ea typeface="宋体" panose="02010600030101010101" pitchFamily="2" charset="-122"/>
              </a:rPr>
              <a:t>  ②</a:t>
            </a:r>
            <a:r>
              <a:rPr lang="zh-CN" altLang="en-US" dirty="0">
                <a:ea typeface="黑体" panose="02010609060101010101" pitchFamily="2" charset="-122"/>
              </a:rPr>
              <a:t>开放式问卷</a:t>
            </a:r>
            <a:endParaRPr lang="zh-CN" altLang="en-US" dirty="0">
              <a:ea typeface="黑体" panose="02010609060101010101" pitchFamily="2" charset="-122"/>
            </a:endParaRPr>
          </a:p>
          <a:p>
            <a:pPr marL="711200" indent="-711200">
              <a:buNone/>
            </a:pPr>
            <a:r>
              <a:rPr lang="en-US" altLang="zh-CN" sz="2400" b="1">
                <a:ea typeface="黑体" panose="02010609060101010101" pitchFamily="2" charset="-122"/>
              </a:rPr>
              <a:t>【</a:t>
            </a:r>
            <a:r>
              <a:rPr lang="zh-CN" altLang="en-US" sz="2400" b="1" dirty="0">
                <a:ea typeface="黑体" panose="02010609060101010101" pitchFamily="2" charset="-122"/>
              </a:rPr>
              <a:t>参考案例</a:t>
            </a:r>
            <a:r>
              <a:rPr lang="en-US" altLang="zh-CN" sz="2400" b="1">
                <a:ea typeface="黑体" panose="02010609060101010101" pitchFamily="2" charset="-122"/>
              </a:rPr>
              <a:t>】 </a:t>
            </a:r>
            <a:endParaRPr lang="en-US" altLang="zh-CN" sz="2400" b="1">
              <a:ea typeface="黑体" panose="02010609060101010101" pitchFamily="2" charset="-122"/>
            </a:endParaRPr>
          </a:p>
          <a:p>
            <a:pPr marL="711200" indent="-711200">
              <a:buNone/>
            </a:pPr>
            <a:r>
              <a:rPr lang="en-US" altLang="zh-CN" sz="2400">
                <a:ea typeface="黑体" panose="02010609060101010101" pitchFamily="2" charset="-122"/>
              </a:rPr>
              <a:t>1. </a:t>
            </a:r>
            <a:r>
              <a:rPr lang="zh-CN" altLang="en-US" sz="2400" dirty="0">
                <a:ea typeface="黑体" panose="02010609060101010101" pitchFamily="2" charset="-122"/>
              </a:rPr>
              <a:t>你现在使用的洗衣粉是什么牌子？</a:t>
            </a:r>
            <a:endParaRPr lang="zh-CN" altLang="en-US" sz="2400" dirty="0">
              <a:ea typeface="黑体" panose="02010609060101010101" pitchFamily="2" charset="-122"/>
            </a:endParaRPr>
          </a:p>
          <a:p>
            <a:pPr marL="711200" indent="-711200">
              <a:buNone/>
            </a:pPr>
            <a:r>
              <a:rPr lang="zh-CN" altLang="en-US" sz="2400" u="sng" dirty="0">
                <a:ea typeface="黑体" panose="02010609060101010101" pitchFamily="2" charset="-122"/>
              </a:rPr>
              <a:t>　　　　　　　　　　　　</a:t>
            </a:r>
            <a:endParaRPr lang="zh-CN" altLang="en-US" sz="2400" dirty="0">
              <a:ea typeface="黑体" panose="02010609060101010101" pitchFamily="2" charset="-122"/>
            </a:endParaRPr>
          </a:p>
          <a:p>
            <a:pPr marL="711200" indent="-711200">
              <a:buNone/>
            </a:pPr>
            <a:r>
              <a:rPr lang="en-US" altLang="zh-CN" sz="2400">
                <a:ea typeface="黑体" panose="02010609060101010101" pitchFamily="2" charset="-122"/>
              </a:rPr>
              <a:t>2. </a:t>
            </a:r>
            <a:r>
              <a:rPr lang="zh-CN" altLang="en-US" sz="2400" dirty="0">
                <a:ea typeface="黑体" panose="02010609060101010101" pitchFamily="2" charset="-122"/>
              </a:rPr>
              <a:t>你为什么选用这个牌子的洗衣粉？</a:t>
            </a:r>
            <a:endParaRPr lang="zh-CN" altLang="en-US" sz="2400" dirty="0">
              <a:ea typeface="黑体" panose="02010609060101010101" pitchFamily="2" charset="-122"/>
            </a:endParaRPr>
          </a:p>
          <a:p>
            <a:pPr marL="711200" indent="-711200">
              <a:buNone/>
            </a:pPr>
            <a:r>
              <a:rPr lang="zh-CN" altLang="en-US" sz="2400" u="sng" dirty="0">
                <a:ea typeface="黑体" panose="02010609060101010101" pitchFamily="2" charset="-122"/>
              </a:rPr>
              <a:t>　　　　　　　　　　　　　　　　　　　　　　</a:t>
            </a:r>
            <a:r>
              <a:rPr lang="zh-CN" altLang="en-US" sz="2400" dirty="0">
                <a:ea typeface="黑体" panose="02010609060101010101" pitchFamily="2" charset="-122"/>
              </a:rPr>
              <a:t>　</a:t>
            </a:r>
            <a:r>
              <a:rPr lang="zh-CN" altLang="en-US" sz="2400" u="sng" dirty="0">
                <a:ea typeface="黑体" panose="02010609060101010101" pitchFamily="2" charset="-122"/>
              </a:rPr>
              <a:t>　　　　　　　　　　　　　　　　　　　　　　　　　　　</a:t>
            </a:r>
            <a:endParaRPr lang="zh-CN" altLang="en-US" sz="2400" dirty="0">
              <a:ea typeface="黑体" panose="02010609060101010101" pitchFamily="2" charset="-122"/>
            </a:endParaRPr>
          </a:p>
          <a:p>
            <a:pPr marL="711200" indent="-711200">
              <a:buNone/>
            </a:pPr>
            <a:r>
              <a:rPr lang="en-US" altLang="zh-CN" sz="2400">
                <a:ea typeface="黑体" panose="02010609060101010101" pitchFamily="2" charset="-122"/>
              </a:rPr>
              <a:t>3. </a:t>
            </a:r>
            <a:r>
              <a:rPr lang="zh-CN" altLang="en-US" sz="2400" dirty="0">
                <a:ea typeface="黑体" panose="02010609060101010101" pitchFamily="2" charset="-122"/>
              </a:rPr>
              <a:t>你以前用过其他牌子的洗衣粉吗？是什么牌子？　　</a:t>
            </a:r>
            <a:r>
              <a:rPr lang="zh-CN" altLang="en-US" sz="2400" u="sng" dirty="0">
                <a:ea typeface="黑体" panose="02010609060101010101" pitchFamily="2" charset="-122"/>
              </a:rPr>
              <a:t>　　　　　　　　　　　　　　　　　　　　　　　　　　　</a:t>
            </a:r>
            <a:endParaRPr lang="zh-CN" altLang="en-US" sz="2400" dirty="0">
              <a:ea typeface="黑体" panose="02010609060101010101" pitchFamily="2" charset="-122"/>
            </a:endParaRPr>
          </a:p>
          <a:p>
            <a:pPr marL="711200" indent="-711200">
              <a:buNone/>
            </a:pPr>
            <a:endParaRPr lang="en-US" altLang="zh-CN" sz="2400">
              <a:ea typeface="黑体" panose="02010609060101010101" pitchFamily="2" charset="-122"/>
            </a:endParaRPr>
          </a:p>
          <a:p>
            <a:pPr marL="711200" indent="-711200">
              <a:buNone/>
            </a:pPr>
            <a:r>
              <a:rPr lang="en-US" altLang="zh-CN" sz="2400">
                <a:ea typeface="黑体" panose="02010609060101010101" pitchFamily="2" charset="-122"/>
              </a:rPr>
              <a:t>4. </a:t>
            </a:r>
            <a:r>
              <a:rPr lang="zh-CN" altLang="en-US" sz="2400" dirty="0">
                <a:ea typeface="黑体" panose="02010609060101010101" pitchFamily="2" charset="-122"/>
              </a:rPr>
              <a:t>为什么不再用了？</a:t>
            </a:r>
            <a:endParaRPr lang="zh-CN" altLang="en-US" sz="2400" dirty="0">
              <a:ea typeface="黑体" panose="02010609060101010101" pitchFamily="2" charset="-122"/>
            </a:endParaRPr>
          </a:p>
          <a:p>
            <a:pPr marL="711200" indent="-711200">
              <a:buNone/>
            </a:pPr>
            <a:r>
              <a:rPr lang="zh-CN" altLang="en-US" sz="2400" dirty="0">
                <a:ea typeface="黑体" panose="02010609060101010101" pitchFamily="2" charset="-122"/>
              </a:rPr>
              <a:t>　　</a:t>
            </a:r>
            <a:r>
              <a:rPr lang="zh-CN" altLang="en-US" sz="2400" u="sng" dirty="0">
                <a:ea typeface="黑体" panose="02010609060101010101" pitchFamily="2" charset="-122"/>
              </a:rPr>
              <a:t>　　　　　　　　　　　　　　　　　　　　　　　　　　　</a:t>
            </a:r>
            <a:endParaRPr lang="zh-CN" altLang="en-US" sz="2400" dirty="0">
              <a:ea typeface="黑体" panose="02010609060101010101" pitchFamily="2" charset="-122"/>
            </a:endParaRPr>
          </a:p>
          <a:p>
            <a:pPr marL="711200" indent="-711200">
              <a:buNone/>
            </a:pPr>
            <a:r>
              <a:rPr lang="zh-CN" altLang="en-US" dirty="0">
                <a:ea typeface="黑体" panose="02010609060101010101" pitchFamily="2" charset="-122"/>
              </a:rPr>
              <a:t>　　</a:t>
            </a:r>
            <a:r>
              <a:rPr lang="zh-CN" altLang="en-US" u="sng" dirty="0">
                <a:ea typeface="黑体" panose="02010609060101010101" pitchFamily="2" charset="-122"/>
              </a:rPr>
              <a:t>　　　　　　　　　　　　　　　　　　　　　　　　　　　</a:t>
            </a:r>
            <a:endParaRPr lang="zh-CN" altLang="en-US" u="sng" dirty="0">
              <a:ea typeface="黑体" panose="02010609060101010101" pitchFamily="2" charset="-122"/>
            </a:endParaRPr>
          </a:p>
        </p:txBody>
      </p:sp>
      <p:sp>
        <p:nvSpPr>
          <p:cNvPr id="63490"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16388" name="Line 4"/>
          <p:cNvSpPr/>
          <p:nvPr/>
        </p:nvSpPr>
        <p:spPr>
          <a:xfrm>
            <a:off x="1352550" y="2924175"/>
            <a:ext cx="6624638" cy="0"/>
          </a:xfrm>
          <a:prstGeom prst="line">
            <a:avLst/>
          </a:prstGeom>
          <a:ln w="9525" cap="flat" cmpd="sng">
            <a:solidFill>
              <a:schemeClr val="tx1"/>
            </a:solidFill>
            <a:prstDash val="solid"/>
            <a:headEnd type="none" w="med" len="med"/>
            <a:tailEnd type="none" w="med" len="med"/>
          </a:ln>
        </p:spPr>
      </p:sp>
      <p:sp>
        <p:nvSpPr>
          <p:cNvPr id="16389" name="Line 5"/>
          <p:cNvSpPr/>
          <p:nvPr/>
        </p:nvSpPr>
        <p:spPr>
          <a:xfrm>
            <a:off x="1352550" y="3789363"/>
            <a:ext cx="6624638" cy="0"/>
          </a:xfrm>
          <a:prstGeom prst="line">
            <a:avLst/>
          </a:prstGeom>
          <a:ln w="9525" cap="flat" cmpd="sng">
            <a:solidFill>
              <a:schemeClr val="tx1"/>
            </a:solidFill>
            <a:prstDash val="solid"/>
            <a:headEnd type="none" w="med" len="med"/>
            <a:tailEnd type="none" w="med" len="med"/>
          </a:ln>
        </p:spPr>
      </p:sp>
      <p:sp>
        <p:nvSpPr>
          <p:cNvPr id="16390" name="Line 6"/>
          <p:cNvSpPr/>
          <p:nvPr/>
        </p:nvSpPr>
        <p:spPr>
          <a:xfrm>
            <a:off x="1352550" y="4652963"/>
            <a:ext cx="6624638" cy="0"/>
          </a:xfrm>
          <a:prstGeom prst="line">
            <a:avLst/>
          </a:prstGeom>
          <a:ln w="9525" cap="flat" cmpd="sng">
            <a:solidFill>
              <a:schemeClr val="tx1"/>
            </a:solidFill>
            <a:prstDash val="solid"/>
            <a:headEnd type="none" w="med" len="med"/>
            <a:tailEnd type="none" w="med" len="med"/>
          </a:ln>
        </p:spPr>
      </p:sp>
      <p:sp>
        <p:nvSpPr>
          <p:cNvPr id="16391" name="Line 7"/>
          <p:cNvSpPr/>
          <p:nvPr/>
        </p:nvSpPr>
        <p:spPr>
          <a:xfrm>
            <a:off x="1352550" y="5589588"/>
            <a:ext cx="6624638" cy="0"/>
          </a:xfrm>
          <a:prstGeom prst="line">
            <a:avLst/>
          </a:prstGeom>
          <a:ln w="9525" cap="flat" cmpd="sng">
            <a:solidFill>
              <a:schemeClr val="tx1"/>
            </a:solidFill>
            <a:prstDash val="solid"/>
            <a:headEnd type="none" w="med" len="med"/>
            <a:tailEnd type="none" w="med" len="med"/>
          </a:ln>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3"/>
          <p:cNvSpPr>
            <a:spLocks noGrp="1"/>
          </p:cNvSpPr>
          <p:nvPr>
            <p:ph idx="1"/>
          </p:nvPr>
        </p:nvSpPr>
        <p:spPr/>
        <p:txBody>
          <a:bodyPr vert="horz" wrap="square" anchor="t"/>
          <a:p>
            <a:pPr>
              <a:buNone/>
            </a:pPr>
            <a:r>
              <a:rPr lang="zh-CN" altLang="en-US" dirty="0">
                <a:latin typeface="宋体" panose="02010600030101010101" pitchFamily="2" charset="-122"/>
                <a:ea typeface="宋体" panose="02010600030101010101" pitchFamily="2" charset="-122"/>
              </a:rPr>
              <a:t>③</a:t>
            </a:r>
            <a:r>
              <a:rPr lang="zh-CN" altLang="en-US" dirty="0">
                <a:ea typeface="黑体" panose="02010609060101010101" pitchFamily="2" charset="-122"/>
              </a:rPr>
              <a:t>半封闭式问卷 </a:t>
            </a:r>
            <a:endParaRPr lang="zh-CN" altLang="en-US" dirty="0">
              <a:ea typeface="黑体" panose="02010609060101010101" pitchFamily="2" charset="-122"/>
            </a:endParaRPr>
          </a:p>
          <a:p>
            <a:pPr>
              <a:buNone/>
            </a:pPr>
            <a:r>
              <a:rPr lang="en-US" altLang="zh-CN" sz="2400" b="1" dirty="0">
                <a:ea typeface="黑体" panose="02010609060101010101" pitchFamily="2" charset="-122"/>
              </a:rPr>
              <a:t>【</a:t>
            </a:r>
            <a:r>
              <a:rPr lang="zh-CN" altLang="en-US" sz="2400" b="1" dirty="0">
                <a:ea typeface="黑体" panose="02010609060101010101" pitchFamily="2" charset="-122"/>
              </a:rPr>
              <a:t>参考案例</a:t>
            </a:r>
            <a:r>
              <a:rPr lang="en-US" altLang="zh-CN" sz="2400" b="1" dirty="0">
                <a:ea typeface="黑体" panose="02010609060101010101" pitchFamily="2" charset="-122"/>
              </a:rPr>
              <a:t>】</a:t>
            </a:r>
            <a:r>
              <a:rPr lang="en-US" altLang="zh-CN" sz="3200" dirty="0">
                <a:ea typeface="黑体" panose="02010609060101010101" pitchFamily="2" charset="-122"/>
              </a:rPr>
              <a:t> </a:t>
            </a:r>
            <a:endParaRPr lang="en-US" altLang="zh-CN" sz="3200" dirty="0">
              <a:ea typeface="黑体" panose="02010609060101010101" pitchFamily="2" charset="-122"/>
            </a:endParaRPr>
          </a:p>
          <a:p>
            <a:pPr>
              <a:buNone/>
            </a:pPr>
            <a:r>
              <a:rPr lang="zh-CN" altLang="en-US" sz="2400" dirty="0">
                <a:ea typeface="黑体" panose="02010609060101010101" pitchFamily="2" charset="-122"/>
              </a:rPr>
              <a:t>您选择购买“西门子”电冰箱的原因是什么？</a:t>
            </a:r>
            <a:endParaRPr lang="zh-CN" altLang="en-US" sz="2400" dirty="0">
              <a:ea typeface="黑体" panose="02010609060101010101" pitchFamily="2" charset="-122"/>
            </a:endParaRPr>
          </a:p>
          <a:p>
            <a:pPr>
              <a:buNone/>
            </a:pPr>
            <a:r>
              <a:rPr lang="zh-CN" altLang="en-US" sz="2400" dirty="0">
                <a:ea typeface="黑体" panose="02010609060101010101" pitchFamily="2" charset="-122"/>
              </a:rPr>
              <a:t>○国际品牌	    ○质量好　    ○价格便宜　   ○维修方便　　</a:t>
            </a:r>
            <a:endParaRPr lang="zh-CN" altLang="en-US" sz="2400" dirty="0">
              <a:ea typeface="黑体" panose="02010609060101010101" pitchFamily="2" charset="-122"/>
            </a:endParaRPr>
          </a:p>
          <a:p>
            <a:pPr>
              <a:buNone/>
            </a:pPr>
            <a:r>
              <a:rPr lang="zh-CN" altLang="en-US" sz="2400" dirty="0">
                <a:ea typeface="黑体" panose="02010609060101010101" pitchFamily="2" charset="-122"/>
              </a:rPr>
              <a:t>○制冷快           ○容积大　    ○外观漂亮　   ○噪音小　　 </a:t>
            </a:r>
            <a:endParaRPr lang="zh-CN" altLang="en-US" sz="2400" dirty="0">
              <a:ea typeface="黑体" panose="02010609060101010101" pitchFamily="2" charset="-122"/>
            </a:endParaRPr>
          </a:p>
          <a:p>
            <a:pPr>
              <a:buNone/>
            </a:pPr>
            <a:r>
              <a:rPr lang="zh-CN" altLang="en-US" sz="2400" dirty="0">
                <a:ea typeface="黑体" panose="02010609060101010101" pitchFamily="2" charset="-122"/>
              </a:rPr>
              <a:t>○结构合理　　○省电</a:t>
            </a:r>
            <a:endParaRPr lang="zh-CN" altLang="en-US" sz="2400" dirty="0">
              <a:ea typeface="黑体" panose="02010609060101010101" pitchFamily="2" charset="-122"/>
            </a:endParaRPr>
          </a:p>
          <a:p>
            <a:pPr>
              <a:buNone/>
            </a:pPr>
            <a:r>
              <a:rPr lang="zh-CN" altLang="en-US" sz="2400" dirty="0">
                <a:ea typeface="黑体" panose="02010609060101010101" pitchFamily="2" charset="-122"/>
              </a:rPr>
              <a:t>○其他（请注明）</a:t>
            </a:r>
            <a:r>
              <a:rPr lang="zh-CN" altLang="en-US" sz="2400" u="sng" dirty="0">
                <a:ea typeface="黑体" panose="02010609060101010101" pitchFamily="2" charset="-122"/>
              </a:rPr>
              <a:t>　　　　　　　</a:t>
            </a:r>
            <a:r>
              <a:rPr lang="zh-CN" altLang="en-US" u="sng" dirty="0">
                <a:ea typeface="黑体" panose="02010609060101010101" pitchFamily="2" charset="-122"/>
              </a:rPr>
              <a:t>　　　　　　　　　　　　　</a:t>
            </a:r>
            <a:endParaRPr lang="zh-CN" altLang="en-US" u="sng" dirty="0">
              <a:ea typeface="黑体" panose="02010609060101010101" pitchFamily="2" charset="-122"/>
            </a:endParaRPr>
          </a:p>
        </p:txBody>
      </p:sp>
      <p:sp>
        <p:nvSpPr>
          <p:cNvPr id="64514" name="Rectangle 2"/>
          <p:cNvSpPr>
            <a:spLocks noGrp="1" noChangeArrowheads="1"/>
          </p:cNvSpPr>
          <p:nvPr>
            <p:ph type="title"/>
          </p:nvPr>
        </p:nvSpPr>
        <p:spPr>
          <a:noFill/>
          <a:ln>
            <a:noFill/>
          </a:ln>
          <a:effectLst/>
          <a:sp3d prstMaterial="plastic"/>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17412" name="Line 4"/>
          <p:cNvSpPr/>
          <p:nvPr/>
        </p:nvSpPr>
        <p:spPr>
          <a:xfrm>
            <a:off x="3224213" y="4437063"/>
            <a:ext cx="5400675" cy="0"/>
          </a:xfrm>
          <a:prstGeom prst="line">
            <a:avLst/>
          </a:prstGeom>
          <a:ln w="9525" cap="flat" cmpd="sng">
            <a:solidFill>
              <a:schemeClr val="tx1"/>
            </a:solidFill>
            <a:prstDash val="solid"/>
            <a:headEnd type="none" w="med" len="med"/>
            <a:tailEnd type="none" w="med" len="med"/>
          </a:ln>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Rectangle 2"/>
          <p:cNvSpPr>
            <a:spLocks noGrp="1" noChangeArrowheads="1"/>
          </p:cNvSpPr>
          <p:nvPr>
            <p:ph type="title"/>
          </p:nvPr>
        </p:nvSpPr>
        <p:spPr>
          <a:noFill/>
          <a:ln>
            <a:noFill/>
          </a:ln>
          <a:effectLst/>
          <a:sp3d prstMaterial="plastic"/>
        </p:spPr>
        <p:txBody>
          <a:bodyPr vert="horz"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rPr>
              <a:t>第二节 问卷的类型与结构</a:t>
            </a:r>
            <a:endParaRPr kumimoji="0" lang="zh-CN" altLang="en-US" sz="4100" b="1" i="0" u="none" strike="noStrike" kern="1200" cap="none" spc="0" normalizeH="0" baseline="0" noProof="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18435" name="Rectangle 3"/>
          <p:cNvSpPr>
            <a:spLocks noGrp="1"/>
          </p:cNvSpPr>
          <p:nvPr>
            <p:ph type="body" sz="half" idx="4294967295"/>
          </p:nvPr>
        </p:nvSpPr>
        <p:spPr>
          <a:xfrm>
            <a:off x="784225" y="1259840"/>
            <a:ext cx="8502650" cy="4733925"/>
          </a:xfrm>
        </p:spPr>
        <p:txBody>
          <a:bodyPr vert="horz" wrap="square" anchor="t"/>
          <a:p>
            <a:pPr>
              <a:buNone/>
            </a:pPr>
            <a:r>
              <a:rPr lang="zh-CN" altLang="en-US" dirty="0">
                <a:latin typeface="宋体" panose="02010600030101010101" pitchFamily="2" charset="-122"/>
                <a:ea typeface="宋体" panose="02010600030101010101" pitchFamily="2" charset="-122"/>
              </a:rPr>
              <a:t>④</a:t>
            </a:r>
            <a:r>
              <a:rPr lang="zh-CN" altLang="en-US" dirty="0">
                <a:ea typeface="黑体" panose="02010609060101010101" pitchFamily="2" charset="-122"/>
              </a:rPr>
              <a:t>量表式问卷</a:t>
            </a:r>
            <a:endParaRPr lang="zh-CN" altLang="en-US" dirty="0">
              <a:ea typeface="黑体" panose="02010609060101010101" pitchFamily="2" charset="-122"/>
            </a:endParaRPr>
          </a:p>
          <a:p>
            <a:pPr>
              <a:buNone/>
            </a:pPr>
            <a:r>
              <a:rPr lang="en-US" altLang="zh-CN" sz="2400" b="1" dirty="0">
                <a:ea typeface="黑体" panose="02010609060101010101" pitchFamily="2" charset="-122"/>
              </a:rPr>
              <a:t>【</a:t>
            </a:r>
            <a:r>
              <a:rPr lang="zh-CN" altLang="en-US" sz="2400" b="1" dirty="0">
                <a:ea typeface="黑体" panose="02010609060101010101" pitchFamily="2" charset="-122"/>
              </a:rPr>
              <a:t>参考案例</a:t>
            </a:r>
            <a:r>
              <a:rPr lang="en-US" altLang="zh-CN" sz="2400" b="1" dirty="0">
                <a:ea typeface="黑体" panose="02010609060101010101" pitchFamily="2" charset="-122"/>
              </a:rPr>
              <a:t>】 </a:t>
            </a:r>
            <a:endParaRPr lang="en-US" altLang="zh-CN" sz="2400" b="1" dirty="0">
              <a:ea typeface="黑体" panose="02010609060101010101" pitchFamily="2" charset="-122"/>
            </a:endParaRPr>
          </a:p>
          <a:p>
            <a:pPr>
              <a:buNone/>
            </a:pPr>
            <a:r>
              <a:rPr lang="zh-CN" altLang="en-US" sz="2400" dirty="0">
                <a:ea typeface="黑体" panose="02010609060101010101" pitchFamily="2" charset="-122"/>
              </a:rPr>
              <a:t>您在做出购买决策时，下表左侧几个因素所起的作用如何？</a:t>
            </a:r>
            <a:endParaRPr lang="zh-CN" altLang="en-US" sz="2400" dirty="0">
              <a:ea typeface="黑体" panose="02010609060101010101" pitchFamily="2" charset="-122"/>
            </a:endParaRPr>
          </a:p>
          <a:p>
            <a:pPr>
              <a:buNone/>
            </a:pPr>
            <a:r>
              <a:rPr lang="zh-CN" altLang="en-US" sz="2400" dirty="0">
                <a:ea typeface="黑体" panose="02010609060101010101" pitchFamily="2" charset="-122"/>
              </a:rPr>
              <a:t>（请在你认为合适的格内打“√”）</a:t>
            </a:r>
            <a:endParaRPr lang="zh-CN" altLang="en-US" sz="2400" dirty="0">
              <a:ea typeface="黑体" panose="02010609060101010101" pitchFamily="2" charset="-122"/>
            </a:endParaRPr>
          </a:p>
          <a:p>
            <a:pPr>
              <a:buNone/>
            </a:pPr>
            <a:endParaRPr lang="zh-CN" altLang="en-GB" sz="2400" dirty="0">
              <a:ea typeface="黑体" panose="02010609060101010101" pitchFamily="2" charset="-122"/>
            </a:endParaRPr>
          </a:p>
        </p:txBody>
      </p:sp>
      <p:graphicFrame>
        <p:nvGraphicFramePr>
          <p:cNvPr id="65722" name="Group 186"/>
          <p:cNvGraphicFramePr>
            <a:graphicFrameLocks noGrp="1"/>
          </p:cNvGraphicFramePr>
          <p:nvPr>
            <p:ph sz="half" idx="4294967295"/>
          </p:nvPr>
        </p:nvGraphicFramePr>
        <p:xfrm>
          <a:off x="899795" y="3103245"/>
          <a:ext cx="7272020" cy="2773045"/>
        </p:xfrm>
        <a:graphic>
          <a:graphicData uri="http://schemas.openxmlformats.org/drawingml/2006/table">
            <a:tbl>
              <a:tblPr/>
              <a:tblGrid>
                <a:gridCol w="1655762"/>
                <a:gridCol w="1079500"/>
                <a:gridCol w="1081088"/>
                <a:gridCol w="1008062"/>
                <a:gridCol w="1223963"/>
                <a:gridCol w="1223962"/>
              </a:tblGrid>
              <a:tr h="2682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GB" sz="2000" b="0" i="0" u="none" strike="noStrike" cap="none" normalizeH="0" baseline="0" smtClean="0">
                          <a:ln>
                            <a:noFill/>
                          </a:ln>
                          <a:solidFill>
                            <a:schemeClr val="tx1"/>
                          </a:solidFill>
                          <a:effectLst/>
                          <a:latin typeface="Arial" panose="020B0604020202020204" pitchFamily="34" charset="0"/>
                          <a:ea typeface="华文宋体" pitchFamily="2" charset="-122"/>
                        </a:rPr>
                        <a:t>因素</a:t>
                      </a: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极重要</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很重要</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重要</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不甚重要</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最不重要</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2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价格性能比</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2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型号多样化</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68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售后服务</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2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易保养</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2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易操作</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52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rPr>
                        <a:t>耐用</a:t>
                      </a:r>
                      <a:endParaRPr kumimoji="0" lang="en-US" altLang="zh-CN"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0" i="0" u="none" strike="noStrike" cap="none" normalizeH="0" baseline="0" smtClean="0">
                        <a:ln>
                          <a:noFill/>
                        </a:ln>
                        <a:solidFill>
                          <a:schemeClr val="tx1"/>
                        </a:solidFill>
                        <a:effectLst/>
                        <a:latin typeface="Arial" panose="020B0604020202020204" pitchFamily="34" charset="0"/>
                        <a:ea typeface="华文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3602</Words>
  <Application>WPS 演示</Application>
  <PresentationFormat>A4 纸张(210x297 毫米)</PresentationFormat>
  <Paragraphs>251</Paragraphs>
  <Slides>22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Arial</vt:lpstr>
      <vt:lpstr>宋体</vt:lpstr>
      <vt:lpstr>Wingdings</vt:lpstr>
      <vt:lpstr>黑体</vt:lpstr>
      <vt:lpstr>华文宋体</vt:lpstr>
      <vt:lpstr>微软雅黑</vt:lpstr>
      <vt:lpstr>Arial Unicode MS</vt:lpstr>
      <vt:lpstr>科技宣讲</vt:lpstr>
      <vt:lpstr>第六章  市场调查问卷设计</vt:lpstr>
      <vt:lpstr>【学习目的和要求】</vt:lpstr>
      <vt:lpstr>第一节 问卷的含义与作用</vt:lpstr>
      <vt:lpstr>第一节 问卷的含义与作用</vt:lpstr>
      <vt:lpstr>第二节 问卷的类型与结构</vt:lpstr>
      <vt:lpstr>第二节 问卷的类型与结构</vt:lpstr>
      <vt:lpstr>第二节 问卷的类型与结构</vt:lpstr>
      <vt:lpstr>第二节 问卷的类型与结构</vt:lpstr>
      <vt:lpstr>第二节 问卷的类型与结构</vt:lpstr>
      <vt:lpstr>第二节 问卷的类型与结构</vt:lpstr>
      <vt:lpstr>第二节 问卷的类型与结构</vt:lpstr>
      <vt:lpstr>第二节 问卷的类型与结构</vt:lpstr>
      <vt:lpstr>PowerPoint 演示文稿</vt:lpstr>
      <vt:lpstr>PowerPoint 演示文稿</vt:lpstr>
      <vt:lpstr>第二节 问卷的类型与结构</vt:lpstr>
      <vt:lpstr>第二节 问卷的类型与结构</vt:lpstr>
      <vt:lpstr>第三节 问卷设计的步骤和原则</vt:lpstr>
      <vt:lpstr>第三节 问卷设计的步骤和原则</vt:lpstr>
      <vt:lpstr>【案例分析】</vt:lpstr>
      <vt:lpstr>【案例分析】</vt:lpstr>
      <vt:lpstr>【案例分析】</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torrannce</dc:creator>
  <cp:lastModifiedBy>11</cp:lastModifiedBy>
  <cp:revision>34</cp:revision>
  <dcterms:created xsi:type="dcterms:W3CDTF">2009-01-21T08:01:00Z</dcterms:created>
  <dcterms:modified xsi:type="dcterms:W3CDTF">2017-09-17T01:04:24Z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TC010721382052</vt:lpwstr>
  </property>
  <property fmtid="{D5CDD505-2E9C-101B-9397-08002B2CF9AE}" pid="3" name="KSOProductBuildVer">
    <vt:lpwstr>2052-10.1.0.6749</vt:lpwstr>
  </property>
</Properties>
</file>