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803997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426078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1136478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182345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3631815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3489943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3600048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3988947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1629646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170588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151440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E4C771E-BA69-4FDB-B8B1-6A0897C65883}"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1631273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4C771E-BA69-4FDB-B8B1-6A0897C65883}"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82AA84-6A32-481D-9037-A65C6BF86CA7}" type="slidenum">
              <a:rPr lang="zh-CN" altLang="en-US" smtClean="0"/>
              <a:t>‹#›</a:t>
            </a:fld>
            <a:endParaRPr lang="zh-CN" altLang="en-US"/>
          </a:p>
        </p:txBody>
      </p:sp>
    </p:spTree>
    <p:extLst>
      <p:ext uri="{BB962C8B-B14F-4D97-AF65-F5344CB8AC3E}">
        <p14:creationId xmlns:p14="http://schemas.microsoft.com/office/powerpoint/2010/main" val="3826755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5295000"/>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第四章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股权</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结构与治理效率</a:t>
            </a:r>
          </a:p>
        </p:txBody>
      </p:sp>
    </p:spTree>
    <p:extLst>
      <p:ext uri="{BB962C8B-B14F-4D97-AF65-F5344CB8AC3E}">
        <p14:creationId xmlns:p14="http://schemas.microsoft.com/office/powerpoint/2010/main" val="98416231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中国企业中的大股东</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多个大股东在中国公司的作用</a:t>
            </a:r>
          </a:p>
          <a:p>
            <a:r>
              <a:rPr lang="zh-CN" altLang="zh-CN" dirty="0"/>
              <a:t>基于股权制衡的角度</a:t>
            </a:r>
            <a:r>
              <a:rPr lang="en-US" altLang="zh-CN" dirty="0"/>
              <a:t>,</a:t>
            </a:r>
            <a:r>
              <a:rPr lang="zh-CN" altLang="zh-CN" dirty="0"/>
              <a:t>国内研究一部分认可股权制衡所带来的正向作用。例如</a:t>
            </a:r>
            <a:r>
              <a:rPr lang="en-US" altLang="zh-CN" dirty="0"/>
              <a:t>,</a:t>
            </a:r>
            <a:r>
              <a:rPr lang="zh-CN" altLang="zh-CN" dirty="0"/>
              <a:t>白重恩等</a:t>
            </a:r>
            <a:r>
              <a:rPr lang="en-US" altLang="zh-CN" dirty="0"/>
              <a:t>(2005)</a:t>
            </a:r>
            <a:r>
              <a:rPr lang="zh-CN" altLang="zh-CN" dirty="0"/>
              <a:t>发现第二到第十大股东持股之和与公司价值呈正相关关系</a:t>
            </a:r>
            <a:r>
              <a:rPr lang="en-US" altLang="zh-CN" dirty="0"/>
              <a:t>;</a:t>
            </a:r>
            <a:r>
              <a:rPr lang="zh-CN" altLang="zh-CN" dirty="0"/>
              <a:t>李琳等</a:t>
            </a:r>
            <a:r>
              <a:rPr lang="en-US" altLang="zh-CN" dirty="0"/>
              <a:t>(2009)</a:t>
            </a:r>
            <a:r>
              <a:rPr lang="zh-CN" altLang="zh-CN" dirty="0"/>
              <a:t>通过对</a:t>
            </a:r>
            <a:r>
              <a:rPr lang="en-US" altLang="zh-CN" dirty="0"/>
              <a:t>2002</a:t>
            </a:r>
            <a:r>
              <a:rPr lang="zh-CN" altLang="zh-CN" dirty="0"/>
              <a:t>年至</a:t>
            </a:r>
            <a:r>
              <a:rPr lang="en-US" altLang="zh-CN" dirty="0"/>
              <a:t>2007</a:t>
            </a:r>
            <a:r>
              <a:rPr lang="zh-CN" altLang="zh-CN" dirty="0"/>
              <a:t>年上市公司的业绩波动进行研究</a:t>
            </a:r>
            <a:r>
              <a:rPr lang="en-US" altLang="zh-CN" dirty="0"/>
              <a:t>,</a:t>
            </a:r>
            <a:r>
              <a:rPr lang="zh-CN" altLang="zh-CN" dirty="0"/>
              <a:t>认为股权制衡降低了企业经营风险</a:t>
            </a:r>
            <a:r>
              <a:rPr lang="en-US" altLang="zh-CN" dirty="0"/>
              <a:t>,</a:t>
            </a:r>
            <a:r>
              <a:rPr lang="zh-CN" altLang="zh-CN" dirty="0"/>
              <a:t>对实现公司绩效的发展和稳定至关重要</a:t>
            </a:r>
            <a:r>
              <a:rPr lang="zh-CN" altLang="zh-CN" dirty="0" smtClean="0"/>
              <a:t>。</a:t>
            </a:r>
            <a:endParaRPr lang="en-US" altLang="zh-CN" dirty="0" smtClean="0"/>
          </a:p>
          <a:p>
            <a:r>
              <a:rPr lang="zh-CN" altLang="zh-CN" dirty="0" smtClean="0"/>
              <a:t>然而</a:t>
            </a:r>
            <a:r>
              <a:rPr lang="en-US" altLang="zh-CN" dirty="0"/>
              <a:t>,</a:t>
            </a:r>
            <a:r>
              <a:rPr lang="zh-CN" altLang="zh-CN" dirty="0"/>
              <a:t>朱红军和汪辉</a:t>
            </a:r>
            <a:r>
              <a:rPr lang="en-US" altLang="zh-CN" dirty="0"/>
              <a:t>(2004)</a:t>
            </a:r>
            <a:r>
              <a:rPr lang="zh-CN" altLang="zh-CN" dirty="0"/>
              <a:t>通过案例研究发现</a:t>
            </a:r>
            <a:r>
              <a:rPr lang="en-US" altLang="zh-CN" dirty="0"/>
              <a:t>,</a:t>
            </a:r>
            <a:r>
              <a:rPr lang="zh-CN" altLang="zh-CN" dirty="0"/>
              <a:t>股权制衡模式并不一定比“一股独大”更有效率。在存在多个大股东的公司内</a:t>
            </a:r>
            <a:r>
              <a:rPr lang="en-US" altLang="zh-CN" dirty="0"/>
              <a:t>,</a:t>
            </a:r>
            <a:r>
              <a:rPr lang="zh-CN" altLang="zh-CN" dirty="0"/>
              <a:t>董事会同样会被某个大股东完全控制</a:t>
            </a:r>
            <a:r>
              <a:rPr lang="en-US" altLang="zh-CN" dirty="0"/>
              <a:t>,</a:t>
            </a:r>
            <a:r>
              <a:rPr lang="zh-CN" altLang="zh-CN" dirty="0"/>
              <a:t>在巨大的控制权收益的驱动下导致各股东之间激烈的公司控制权争夺战。在当前的制度下</a:t>
            </a:r>
            <a:r>
              <a:rPr lang="en-US" altLang="zh-CN" dirty="0"/>
              <a:t>,</a:t>
            </a:r>
            <a:r>
              <a:rPr lang="zh-CN" altLang="zh-CN" dirty="0"/>
              <a:t>控股股东的“支持效应”大于“掏空效应”</a:t>
            </a:r>
            <a:r>
              <a:rPr lang="en-US" altLang="zh-CN" dirty="0"/>
              <a:t>,</a:t>
            </a:r>
            <a:r>
              <a:rPr lang="zh-CN" altLang="zh-CN" dirty="0"/>
              <a:t>股东间的制衡对提高上市公司的效率毫无作用。</a:t>
            </a:r>
          </a:p>
          <a:p>
            <a:endParaRPr lang="zh-CN" altLang="en-US" dirty="0"/>
          </a:p>
        </p:txBody>
      </p:sp>
    </p:spTree>
    <p:extLst>
      <p:ext uri="{BB962C8B-B14F-4D97-AF65-F5344CB8AC3E}">
        <p14:creationId xmlns:p14="http://schemas.microsoft.com/office/powerpoint/2010/main" val="151071536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中国企业中的大股东</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国有股东与民营股东的差异</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国有股东</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民营股东</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国有股东与民营股东的差别</a:t>
            </a:r>
          </a:p>
          <a:p>
            <a:endParaRPr lang="zh-CN" altLang="en-US" dirty="0"/>
          </a:p>
        </p:txBody>
      </p:sp>
    </p:spTree>
    <p:extLst>
      <p:ext uri="{BB962C8B-B14F-4D97-AF65-F5344CB8AC3E}">
        <p14:creationId xmlns:p14="http://schemas.microsoft.com/office/powerpoint/2010/main" val="300876850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机构投资者</a:t>
            </a:r>
          </a:p>
        </p:txBody>
      </p:sp>
      <p:sp>
        <p:nvSpPr>
          <p:cNvPr id="3" name="内容占位符 2"/>
          <p:cNvSpPr>
            <a:spLocks noGrp="1"/>
          </p:cNvSpPr>
          <p:nvPr>
            <p:ph idx="1"/>
          </p:nvPr>
        </p:nvSpPr>
        <p:spPr/>
        <p:txBody>
          <a:bodyPr>
            <a:normAutofit lnSpcReduction="10000"/>
          </a:bodyPr>
          <a:lstStyle/>
          <a:p>
            <a:pPr marL="0" indent="0">
              <a:buNone/>
            </a:pPr>
            <a:r>
              <a:rPr lang="zh-CN" altLang="zh-CN" sz="2600" b="1" dirty="0">
                <a:latin typeface="黑体" panose="02010609060101010101" pitchFamily="49" charset="-122"/>
                <a:ea typeface="黑体" panose="02010609060101010101" pitchFamily="49" charset="-122"/>
              </a:rPr>
              <a:t>一、 机构投资者的含义与历史发展</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机构投资者的含义</a:t>
            </a:r>
          </a:p>
          <a:p>
            <a:r>
              <a:rPr lang="zh-CN" altLang="zh-CN" dirty="0"/>
              <a:t>机构投资者</a:t>
            </a:r>
            <a:r>
              <a:rPr lang="en-US" altLang="zh-CN" dirty="0"/>
              <a:t>,</a:t>
            </a:r>
            <a:r>
              <a:rPr lang="zh-CN" altLang="zh-CN" dirty="0"/>
              <a:t>是指用自有资金或者从分散的公众手中筹集的资金专门进行有价证券投资活动的法人机构</a:t>
            </a:r>
            <a:r>
              <a:rPr lang="en-US" altLang="zh-CN" dirty="0"/>
              <a:t>,</a:t>
            </a:r>
            <a:r>
              <a:rPr lang="zh-CN" altLang="zh-CN" dirty="0"/>
              <a:t>包括证券投资基金、社会保障基金、商业保险公司、商业银行、保险公司、共同基金、投资公司、养老基金和各种投资公司等。与机构投资者对应的是个人投资者</a:t>
            </a:r>
            <a:r>
              <a:rPr lang="zh-CN" altLang="zh-CN" dirty="0" smtClean="0"/>
              <a:t>。</a:t>
            </a:r>
            <a:endParaRPr lang="en-US" altLang="zh-CN" dirty="0" smtClean="0"/>
          </a:p>
          <a:p>
            <a:pPr marL="0" indent="0" algn="l">
              <a:lnSpc>
                <a:spcPct val="135000"/>
              </a:lnSpc>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机构投资者参与公司治理的历史发展</a:t>
            </a:r>
          </a:p>
          <a:p>
            <a:r>
              <a:rPr lang="zh-CN" altLang="zh-CN" dirty="0"/>
              <a:t>机构投资者并不是一开始就积极地参与公司治理活动。事实上</a:t>
            </a:r>
            <a:r>
              <a:rPr lang="en-US" altLang="zh-CN" dirty="0"/>
              <a:t>,</a:t>
            </a:r>
            <a:r>
              <a:rPr lang="zh-CN" altLang="zh-CN" dirty="0"/>
              <a:t>早期的机构投资者作为公司所有者的色彩非常淡</a:t>
            </a:r>
            <a:r>
              <a:rPr lang="en-US" altLang="zh-CN" dirty="0"/>
              <a:t>,</a:t>
            </a:r>
            <a:r>
              <a:rPr lang="zh-CN" altLang="zh-CN" dirty="0"/>
              <a:t>只是消极的股东</a:t>
            </a:r>
            <a:r>
              <a:rPr lang="en-US" altLang="zh-CN" dirty="0"/>
              <a:t>,</a:t>
            </a:r>
            <a:r>
              <a:rPr lang="zh-CN" altLang="zh-CN" dirty="0"/>
              <a:t>并不直接干预公司行为。但是</a:t>
            </a:r>
            <a:r>
              <a:rPr lang="en-US" altLang="zh-CN" dirty="0"/>
              <a:t>,</a:t>
            </a:r>
            <a:r>
              <a:rPr lang="zh-CN" altLang="zh-CN" dirty="0"/>
              <a:t>到了</a:t>
            </a:r>
            <a:r>
              <a:rPr lang="en-US" altLang="zh-CN" dirty="0"/>
              <a:t>20</a:t>
            </a:r>
            <a:r>
              <a:rPr lang="zh-CN" altLang="zh-CN" dirty="0"/>
              <a:t>世纪</a:t>
            </a:r>
            <a:r>
              <a:rPr lang="en-US" altLang="zh-CN" dirty="0"/>
              <a:t>90</a:t>
            </a:r>
            <a:r>
              <a:rPr lang="zh-CN" altLang="zh-CN" dirty="0"/>
              <a:t>年代</a:t>
            </a:r>
            <a:r>
              <a:rPr lang="en-US" altLang="zh-CN" dirty="0"/>
              <a:t>,</a:t>
            </a:r>
            <a:r>
              <a:rPr lang="zh-CN" altLang="zh-CN" dirty="0"/>
              <a:t>他们开始积极参与和改进公司治理。</a:t>
            </a:r>
          </a:p>
          <a:p>
            <a:r>
              <a:rPr lang="en-US" altLang="zh-CN" dirty="0"/>
              <a:t>20</a:t>
            </a:r>
            <a:r>
              <a:rPr lang="zh-CN" altLang="zh-CN" dirty="0"/>
              <a:t>世纪早期</a:t>
            </a:r>
            <a:r>
              <a:rPr lang="en-US" altLang="zh-CN" dirty="0"/>
              <a:t>,</a:t>
            </a:r>
            <a:r>
              <a:rPr lang="zh-CN" altLang="zh-CN" dirty="0"/>
              <a:t>机构投资者一般采用“华尔街规则”中的“用脚投票”方式来实现自己的利益</a:t>
            </a:r>
            <a:r>
              <a:rPr lang="zh-CN" altLang="zh-CN" dirty="0" smtClean="0"/>
              <a:t>。一方面</a:t>
            </a:r>
            <a:r>
              <a:rPr lang="en-US" altLang="zh-CN" dirty="0"/>
              <a:t>,</a:t>
            </a:r>
            <a:r>
              <a:rPr lang="zh-CN" altLang="zh-CN" dirty="0"/>
              <a:t>英国、美国等主要国家对机构投资者参与公司治理的限制规则进行修订是导致机构投资者积极参与公司治理的重要因素</a:t>
            </a:r>
            <a:r>
              <a:rPr lang="zh-CN" altLang="zh-CN" dirty="0" smtClean="0"/>
              <a:t>。另一方面</a:t>
            </a:r>
            <a:r>
              <a:rPr lang="en-US" altLang="zh-CN" dirty="0"/>
              <a:t>,</a:t>
            </a:r>
            <a:r>
              <a:rPr lang="zh-CN" altLang="zh-CN" dirty="0"/>
              <a:t>机构投资者的指数化投资策略促使其积极参与公司治理。</a:t>
            </a:r>
          </a:p>
          <a:p>
            <a:endParaRPr lang="zh-CN" altLang="en-US" dirty="0"/>
          </a:p>
        </p:txBody>
      </p:sp>
    </p:spTree>
    <p:extLst>
      <p:ext uri="{BB962C8B-B14F-4D97-AF65-F5344CB8AC3E}">
        <p14:creationId xmlns:p14="http://schemas.microsoft.com/office/powerpoint/2010/main" val="301428868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机构投资者</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机构投资者的监督功能</a:t>
            </a:r>
          </a:p>
          <a:p>
            <a:r>
              <a:rPr lang="zh-CN" altLang="zh-CN" dirty="0"/>
              <a:t>首先</a:t>
            </a:r>
            <a:r>
              <a:rPr lang="en-US" altLang="zh-CN" dirty="0"/>
              <a:t>,</a:t>
            </a:r>
            <a:r>
              <a:rPr lang="zh-CN" altLang="zh-CN" dirty="0"/>
              <a:t>机构投资者能够有效抑制公司的盈余管理。</a:t>
            </a:r>
          </a:p>
          <a:p>
            <a:r>
              <a:rPr lang="zh-CN" altLang="zh-CN" dirty="0"/>
              <a:t>其次</a:t>
            </a:r>
            <a:r>
              <a:rPr lang="en-US" altLang="zh-CN" dirty="0"/>
              <a:t>,</a:t>
            </a:r>
            <a:r>
              <a:rPr lang="zh-CN" altLang="zh-CN" dirty="0"/>
              <a:t>机构投资者能够显著抑制高管的高额薪酬</a:t>
            </a:r>
            <a:r>
              <a:rPr lang="en-US" altLang="zh-CN" dirty="0"/>
              <a:t>,</a:t>
            </a:r>
            <a:r>
              <a:rPr lang="zh-CN" altLang="zh-CN" dirty="0"/>
              <a:t>提高高管的薪酬</a:t>
            </a:r>
            <a:r>
              <a:rPr lang="en-US" altLang="zh-CN" dirty="0"/>
              <a:t>-</a:t>
            </a:r>
            <a:r>
              <a:rPr lang="zh-CN" altLang="zh-CN" dirty="0"/>
              <a:t>绩效敏感性。</a:t>
            </a:r>
          </a:p>
          <a:p>
            <a:r>
              <a:rPr lang="zh-CN" altLang="zh-CN" dirty="0"/>
              <a:t>再次</a:t>
            </a:r>
            <a:r>
              <a:rPr lang="en-US" altLang="zh-CN" dirty="0"/>
              <a:t>,</a:t>
            </a:r>
            <a:r>
              <a:rPr lang="zh-CN" altLang="zh-CN" dirty="0"/>
              <a:t>机构投资者提高了高管强制变更的概率。</a:t>
            </a:r>
          </a:p>
          <a:p>
            <a:r>
              <a:rPr lang="zh-CN" altLang="zh-CN" dirty="0"/>
              <a:t>最后</a:t>
            </a:r>
            <a:r>
              <a:rPr lang="en-US" altLang="zh-CN" dirty="0"/>
              <a:t>,</a:t>
            </a:r>
            <a:r>
              <a:rPr lang="zh-CN" altLang="zh-CN" dirty="0"/>
              <a:t>机构投资者的监督有利于公司价值的提升。</a:t>
            </a:r>
          </a:p>
        </p:txBody>
      </p:sp>
    </p:spTree>
    <p:extLst>
      <p:ext uri="{BB962C8B-B14F-4D97-AF65-F5344CB8AC3E}">
        <p14:creationId xmlns:p14="http://schemas.microsoft.com/office/powerpoint/2010/main" val="53754613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机构投资者</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机构投资者的退出</a:t>
            </a:r>
          </a:p>
          <a:p>
            <a:r>
              <a:rPr lang="zh-CN" altLang="zh-CN" dirty="0"/>
              <a:t>机构投资者的退出行为同样可作为一项公司治理机制。相关证据表明</a:t>
            </a:r>
            <a:r>
              <a:rPr lang="en-US" altLang="zh-CN" dirty="0"/>
              <a:t>,</a:t>
            </a:r>
            <a:r>
              <a:rPr lang="zh-CN" altLang="zh-CN" dirty="0"/>
              <a:t>机构投资者在现实中普遍倾向于在不利的情况下卖出股票。</a:t>
            </a:r>
          </a:p>
          <a:p>
            <a:r>
              <a:rPr lang="zh-CN" altLang="zh-CN" dirty="0"/>
              <a:t>机构投资者能够获得公司更多私有信息是其退出发挥公司治理效应的关键。值得注意的是</a:t>
            </a:r>
            <a:r>
              <a:rPr lang="en-US" altLang="zh-CN" dirty="0"/>
              <a:t>,</a:t>
            </a:r>
            <a:r>
              <a:rPr lang="zh-CN" altLang="zh-CN" dirty="0"/>
              <a:t>已有研究在探讨股东退出及退出威胁作用的时候</a:t>
            </a:r>
            <a:r>
              <a:rPr lang="en-US" altLang="zh-CN" dirty="0"/>
              <a:t>,</a:t>
            </a:r>
            <a:r>
              <a:rPr lang="zh-CN" altLang="zh-CN" dirty="0"/>
              <a:t>多基于大股东的视角</a:t>
            </a:r>
            <a:r>
              <a:rPr lang="en-US" altLang="zh-CN" dirty="0"/>
              <a:t>,</a:t>
            </a:r>
            <a:r>
              <a:rPr lang="zh-CN" altLang="zh-CN" dirty="0"/>
              <a:t>认为持有较多股份的大股东具有更强的动机和能力搜集公司的私有信息。</a:t>
            </a:r>
          </a:p>
          <a:p>
            <a:r>
              <a:rPr lang="zh-CN" altLang="zh-CN" dirty="0"/>
              <a:t>然而</a:t>
            </a:r>
            <a:r>
              <a:rPr lang="en-US" altLang="zh-CN" dirty="0"/>
              <a:t>,</a:t>
            </a:r>
            <a:r>
              <a:rPr lang="zh-CN" altLang="zh-CN" dirty="0"/>
              <a:t>机构投资者的退出作用并不完全等同于大股东的退出作用。考虑到大股东持有大量股份</a:t>
            </a:r>
            <a:r>
              <a:rPr lang="en-US" altLang="zh-CN" dirty="0"/>
              <a:t>,</a:t>
            </a:r>
            <a:r>
              <a:rPr lang="zh-CN" altLang="zh-CN" dirty="0"/>
              <a:t>一旦退出将对公司股票价格产生极大的负面冲击。这一情况致使大股东不会频繁进行股票交易</a:t>
            </a:r>
            <a:r>
              <a:rPr lang="en-US" altLang="zh-CN" dirty="0"/>
              <a:t>,</a:t>
            </a:r>
            <a:r>
              <a:rPr lang="zh-CN" altLang="zh-CN" dirty="0"/>
              <a:t>更难完全退出</a:t>
            </a:r>
            <a:r>
              <a:rPr lang="en-US" altLang="zh-CN" dirty="0"/>
              <a:t>,</a:t>
            </a:r>
            <a:r>
              <a:rPr lang="zh-CN" altLang="zh-CN" dirty="0"/>
              <a:t>因此大股东往往长期持有公司股票。</a:t>
            </a:r>
          </a:p>
          <a:p>
            <a:endParaRPr lang="zh-CN" altLang="en-US" dirty="0"/>
          </a:p>
        </p:txBody>
      </p:sp>
    </p:spTree>
    <p:extLst>
      <p:ext uri="{BB962C8B-B14F-4D97-AF65-F5344CB8AC3E}">
        <p14:creationId xmlns:p14="http://schemas.microsoft.com/office/powerpoint/2010/main" val="8000036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机构投资者</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机构投资者在中国</a:t>
            </a:r>
          </a:p>
          <a:p>
            <a:r>
              <a:rPr lang="zh-CN" altLang="zh-CN" dirty="0"/>
              <a:t>在中国</a:t>
            </a:r>
            <a:r>
              <a:rPr lang="en-US" altLang="zh-CN" dirty="0"/>
              <a:t>,</a:t>
            </a:r>
            <a:r>
              <a:rPr lang="zh-CN" altLang="zh-CN" dirty="0"/>
              <a:t>机构投资者一般包括共同基金、</a:t>
            </a:r>
            <a:r>
              <a:rPr lang="en-US" altLang="zh-CN" dirty="0"/>
              <a:t>QFII</a:t>
            </a:r>
            <a:r>
              <a:rPr lang="zh-CN" altLang="zh-CN" dirty="0"/>
              <a:t>、保险公司、金融公司</a:t>
            </a:r>
            <a:r>
              <a:rPr lang="en-US" altLang="zh-CN" dirty="0"/>
              <a:t>(</a:t>
            </a:r>
            <a:r>
              <a:rPr lang="zh-CN" altLang="zh-CN" dirty="0"/>
              <a:t>由企业集团设立的供成员企业内部融资的企业</a:t>
            </a:r>
            <a:r>
              <a:rPr lang="en-US" altLang="zh-CN" dirty="0"/>
              <a:t>)</a:t>
            </a:r>
            <a:r>
              <a:rPr lang="zh-CN" altLang="zh-CN" dirty="0"/>
              <a:t>、补充养老保险</a:t>
            </a:r>
            <a:r>
              <a:rPr lang="en-US" altLang="zh-CN" dirty="0"/>
              <a:t>(</a:t>
            </a:r>
            <a:r>
              <a:rPr lang="zh-CN" altLang="zh-CN" dirty="0"/>
              <a:t>一些公司为职工设立的额外基金</a:t>
            </a:r>
            <a:r>
              <a:rPr lang="en-US" altLang="zh-CN" dirty="0"/>
              <a:t>,</a:t>
            </a:r>
            <a:r>
              <a:rPr lang="zh-CN" altLang="zh-CN" dirty="0"/>
              <a:t>中国的定期养老基金不得持有股票</a:t>
            </a:r>
            <a:r>
              <a:rPr lang="en-US" altLang="zh-CN" dirty="0"/>
              <a:t>)</a:t>
            </a:r>
            <a:r>
              <a:rPr lang="zh-CN" altLang="zh-CN" dirty="0"/>
              <a:t>、证券公司、社会保险基金</a:t>
            </a:r>
            <a:r>
              <a:rPr lang="en-US" altLang="zh-CN" dirty="0"/>
              <a:t>(</a:t>
            </a:r>
            <a:r>
              <a:rPr lang="zh-CN" altLang="zh-CN" dirty="0"/>
              <a:t>政府为帮助残疾人或失业者设立的基金</a:t>
            </a:r>
            <a:r>
              <a:rPr lang="en-US" altLang="zh-CN" dirty="0"/>
              <a:t>)</a:t>
            </a:r>
            <a:r>
              <a:rPr lang="zh-CN" altLang="zh-CN" dirty="0"/>
              <a:t>、信托公司等。</a:t>
            </a:r>
          </a:p>
          <a:p>
            <a:r>
              <a:rPr lang="zh-CN" altLang="zh-CN" dirty="0"/>
              <a:t>张纯和吕伟</a:t>
            </a:r>
            <a:r>
              <a:rPr lang="en-US" altLang="zh-CN" dirty="0"/>
              <a:t>(2007)</a:t>
            </a:r>
            <a:r>
              <a:rPr lang="zh-CN" altLang="zh-CN" dirty="0"/>
              <a:t>为机构投资者有助于减少信息不对称的观点提供了现实证据</a:t>
            </a:r>
            <a:r>
              <a:rPr lang="en-US" altLang="zh-CN" dirty="0"/>
              <a:t>,</a:t>
            </a:r>
            <a:r>
              <a:rPr lang="zh-CN" altLang="zh-CN" dirty="0"/>
              <a:t>研究了机构投资者持股对国有企业与民营企业融资约束和融资能力的影响</a:t>
            </a:r>
            <a:r>
              <a:rPr lang="en-US" altLang="zh-CN" dirty="0"/>
              <a:t>,</a:t>
            </a:r>
            <a:r>
              <a:rPr lang="zh-CN" altLang="zh-CN" dirty="0"/>
              <a:t>发现机构投资者的参与能显著降低民营企业的信息不对称程度</a:t>
            </a:r>
            <a:r>
              <a:rPr lang="en-US" altLang="zh-CN" dirty="0"/>
              <a:t>,</a:t>
            </a:r>
            <a:r>
              <a:rPr lang="zh-CN" altLang="zh-CN" dirty="0"/>
              <a:t>降低其所面临的融资约束和对内部资金的依赖</a:t>
            </a:r>
            <a:r>
              <a:rPr lang="en-US" altLang="zh-CN" dirty="0"/>
              <a:t>,</a:t>
            </a:r>
            <a:r>
              <a:rPr lang="zh-CN" altLang="zh-CN" dirty="0"/>
              <a:t>进而增强其负债融资能力</a:t>
            </a:r>
            <a:r>
              <a:rPr lang="en-US" altLang="zh-CN" dirty="0"/>
              <a:t>;</a:t>
            </a:r>
            <a:r>
              <a:rPr lang="zh-CN" altLang="zh-CN" dirty="0"/>
              <a:t>但机构投资者的参与并未能降低国有企业面临的融资约束或增强其负债融资能力。</a:t>
            </a:r>
          </a:p>
          <a:p>
            <a:endParaRPr lang="zh-CN" altLang="en-US" dirty="0"/>
          </a:p>
        </p:txBody>
      </p:sp>
    </p:spTree>
    <p:extLst>
      <p:ext uri="{BB962C8B-B14F-4D97-AF65-F5344CB8AC3E}">
        <p14:creationId xmlns:p14="http://schemas.microsoft.com/office/powerpoint/2010/main" val="2074271374"/>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grpSp>
        <p:nvGrpSpPr>
          <p:cNvPr id="7" name="组合 6"/>
          <p:cNvGrpSpPr/>
          <p:nvPr/>
        </p:nvGrpSpPr>
        <p:grpSpPr>
          <a:xfrm>
            <a:off x="1870430" y="2235953"/>
            <a:ext cx="6390109" cy="2279494"/>
            <a:chOff x="2488640" y="2139114"/>
            <a:chExt cx="6390109" cy="2279494"/>
          </a:xfrm>
        </p:grpSpPr>
        <p:grpSp>
          <p:nvGrpSpPr>
            <p:cNvPr id="16" name="Group 4"/>
            <p:cNvGrpSpPr/>
            <p:nvPr/>
          </p:nvGrpSpPr>
          <p:grpSpPr bwMode="auto">
            <a:xfrm>
              <a:off x="2488640" y="2139114"/>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大股东及其作用</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7" name="Group 8"/>
            <p:cNvGrpSpPr/>
            <p:nvPr/>
          </p:nvGrpSpPr>
          <p:grpSpPr bwMode="auto">
            <a:xfrm>
              <a:off x="2488640" y="2975707"/>
              <a:ext cx="6390109" cy="639332"/>
              <a:chOff x="0" y="0"/>
              <a:chExt cx="2982" cy="288"/>
            </a:xfrm>
          </p:grpSpPr>
          <p:sp>
            <p:nvSpPr>
              <p:cNvPr id="2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3"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中国企业中的大股东</a:t>
                </a:r>
                <a:endParaRPr lang="zh-CN" altLang="en-US" sz="2000"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8" name="Group 12"/>
            <p:cNvGrpSpPr/>
            <p:nvPr/>
          </p:nvGrpSpPr>
          <p:grpSpPr bwMode="auto">
            <a:xfrm>
              <a:off x="2488640" y="3779276"/>
              <a:ext cx="6390109" cy="639332"/>
              <a:chOff x="0" y="0"/>
              <a:chExt cx="2982" cy="288"/>
            </a:xfrm>
          </p:grpSpPr>
          <p:sp>
            <p:nvSpPr>
              <p:cNvPr id="19"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0"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第三节　机构投资者</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1"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0288431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大股东及其作用</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股权结构的界定与表现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股权结构的界定</a:t>
            </a:r>
          </a:p>
          <a:p>
            <a:r>
              <a:rPr lang="zh-CN" altLang="zh-CN" dirty="0"/>
              <a:t>基于股东地位</a:t>
            </a:r>
            <a:r>
              <a:rPr lang="en-US" altLang="zh-CN" dirty="0"/>
              <a:t>(</a:t>
            </a:r>
            <a:r>
              <a:rPr lang="zh-CN" altLang="zh-CN" dirty="0"/>
              <a:t>身份</a:t>
            </a:r>
            <a:r>
              <a:rPr lang="en-US" altLang="zh-CN" dirty="0"/>
              <a:t>)</a:t>
            </a:r>
            <a:r>
              <a:rPr lang="zh-CN" altLang="zh-CN" dirty="0"/>
              <a:t>可对公司主张的权利就是股权。入股的资源</a:t>
            </a:r>
            <a:r>
              <a:rPr lang="en-US" altLang="zh-CN" dirty="0"/>
              <a:t>,</a:t>
            </a:r>
            <a:r>
              <a:rPr lang="zh-CN" altLang="zh-CN" dirty="0"/>
              <a:t>可以是财务资本、物资资本、技术资本、无形资产、管理能力等</a:t>
            </a:r>
            <a:r>
              <a:rPr lang="zh-CN" altLang="zh-CN" dirty="0" smtClean="0"/>
              <a:t>。</a:t>
            </a:r>
            <a:endParaRPr lang="en-US" altLang="zh-CN" dirty="0" smtClean="0"/>
          </a:p>
          <a:p>
            <a:r>
              <a:rPr lang="zh-CN" altLang="zh-CN" dirty="0" smtClean="0"/>
              <a:t>股权</a:t>
            </a:r>
            <a:r>
              <a:rPr lang="zh-CN" altLang="zh-CN" dirty="0"/>
              <a:t>结构是指股份公司总股本中</a:t>
            </a:r>
            <a:r>
              <a:rPr lang="en-US" altLang="zh-CN" dirty="0"/>
              <a:t>,</a:t>
            </a:r>
            <a:r>
              <a:rPr lang="zh-CN" altLang="zh-CN" dirty="0"/>
              <a:t>不同性质的股份所占的比例及其相互关系。股权结构是公司治理结构的基础</a:t>
            </a:r>
            <a:r>
              <a:rPr lang="en-US" altLang="zh-CN" dirty="0"/>
              <a:t>,</a:t>
            </a:r>
            <a:r>
              <a:rPr lang="zh-CN" altLang="zh-CN" dirty="0"/>
              <a:t>它直接影响公司代理问题的表现形式和公司治理的重心与效率。不同的股权结构还影响企业组织结构安排</a:t>
            </a:r>
            <a:r>
              <a:rPr lang="en-US" altLang="zh-CN" dirty="0"/>
              <a:t>,</a:t>
            </a:r>
            <a:r>
              <a:rPr lang="zh-CN" altLang="zh-CN" dirty="0"/>
              <a:t>最终决定了企业的行为和绩效。</a:t>
            </a:r>
          </a:p>
          <a:p>
            <a:endParaRPr lang="zh-CN" altLang="en-US" dirty="0"/>
          </a:p>
        </p:txBody>
      </p:sp>
    </p:spTree>
    <p:extLst>
      <p:ext uri="{BB962C8B-B14F-4D97-AF65-F5344CB8AC3E}">
        <p14:creationId xmlns:p14="http://schemas.microsoft.com/office/powerpoint/2010/main" val="161445452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大股东及其作用</a:t>
            </a:r>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股权结构的国际比较</a:t>
            </a:r>
          </a:p>
          <a:p>
            <a:r>
              <a:rPr lang="zh-CN" altLang="zh-CN" dirty="0"/>
              <a:t>在早期的以英国和美国公司为研究对象的文献中</a:t>
            </a:r>
            <a:r>
              <a:rPr lang="en-US" altLang="zh-CN" dirty="0"/>
              <a:t>,</a:t>
            </a:r>
            <a:r>
              <a:rPr lang="zh-CN" altLang="zh-CN" dirty="0"/>
              <a:t>学者和政策制定者们普遍接受</a:t>
            </a:r>
            <a:r>
              <a:rPr lang="en-US" altLang="zh-CN" dirty="0" err="1"/>
              <a:t>Berle</a:t>
            </a:r>
            <a:r>
              <a:rPr lang="zh-CN" altLang="zh-CN" dirty="0"/>
              <a:t>和</a:t>
            </a:r>
            <a:r>
              <a:rPr lang="en-US" altLang="zh-CN" dirty="0"/>
              <a:t>Means(1932)</a:t>
            </a:r>
            <a:r>
              <a:rPr lang="zh-CN" altLang="zh-CN" dirty="0"/>
              <a:t>的观点</a:t>
            </a:r>
            <a:r>
              <a:rPr lang="en-US" altLang="zh-CN" dirty="0"/>
              <a:t>,</a:t>
            </a:r>
            <a:r>
              <a:rPr lang="zh-CN" altLang="zh-CN" dirty="0"/>
              <a:t>认为公司的股权是极其分散的</a:t>
            </a:r>
            <a:r>
              <a:rPr lang="en-US" altLang="zh-CN" dirty="0"/>
              <a:t>,</a:t>
            </a:r>
            <a:r>
              <a:rPr lang="zh-CN" altLang="zh-CN" dirty="0"/>
              <a:t>一些不持有或较少持有股份的管理者控制着公司。</a:t>
            </a:r>
          </a:p>
          <a:p>
            <a:r>
              <a:rPr lang="zh-CN" altLang="zh-CN" dirty="0"/>
              <a:t>其他研究也表明</a:t>
            </a:r>
            <a:r>
              <a:rPr lang="en-US" altLang="zh-CN" dirty="0"/>
              <a:t>,</a:t>
            </a:r>
            <a:r>
              <a:rPr lang="zh-CN" altLang="zh-CN" dirty="0"/>
              <a:t>世界上大多数国家的股权结构呈现高度集中的特点。例如</a:t>
            </a:r>
            <a:r>
              <a:rPr lang="en-US" altLang="zh-CN" dirty="0"/>
              <a:t>,La Porta</a:t>
            </a:r>
            <a:r>
              <a:rPr lang="zh-CN" altLang="zh-CN" dirty="0"/>
              <a:t>等</a:t>
            </a:r>
            <a:r>
              <a:rPr lang="en-US" altLang="zh-CN" dirty="0"/>
              <a:t>(1999)</a:t>
            </a:r>
            <a:r>
              <a:rPr lang="zh-CN" altLang="zh-CN" dirty="0"/>
              <a:t>基于</a:t>
            </a:r>
            <a:r>
              <a:rPr lang="en-US" altLang="zh-CN" dirty="0"/>
              <a:t>27</a:t>
            </a:r>
            <a:r>
              <a:rPr lang="zh-CN" altLang="zh-CN" dirty="0"/>
              <a:t>个国家和地区的</a:t>
            </a:r>
            <a:r>
              <a:rPr lang="en-US" altLang="zh-CN" dirty="0"/>
              <a:t>540</a:t>
            </a:r>
            <a:r>
              <a:rPr lang="zh-CN" altLang="zh-CN" dirty="0"/>
              <a:t>家大公司数据的研究发现</a:t>
            </a:r>
            <a:r>
              <a:rPr lang="en-US" altLang="zh-CN" dirty="0"/>
              <a:t>,</a:t>
            </a:r>
            <a:r>
              <a:rPr lang="zh-CN" altLang="zh-CN" dirty="0"/>
              <a:t>只有在富有的普通法国家</a:t>
            </a:r>
            <a:r>
              <a:rPr lang="en-US" altLang="zh-CN" dirty="0"/>
              <a:t>(</a:t>
            </a:r>
            <a:r>
              <a:rPr lang="zh-CN" altLang="zh-CN" dirty="0"/>
              <a:t>如美国</a:t>
            </a:r>
            <a:r>
              <a:rPr lang="en-US" altLang="zh-CN" dirty="0"/>
              <a:t>)</a:t>
            </a:r>
            <a:r>
              <a:rPr lang="zh-CN" altLang="zh-CN" dirty="0"/>
              <a:t>的大公司中才有非常分散的股权结构</a:t>
            </a:r>
            <a:r>
              <a:rPr lang="en-US" altLang="zh-CN" dirty="0"/>
              <a:t>,</a:t>
            </a:r>
            <a:r>
              <a:rPr lang="zh-CN" altLang="zh-CN" dirty="0"/>
              <a:t>而大多数国家的大公司很少是分散持股的。</a:t>
            </a:r>
          </a:p>
          <a:p>
            <a:endParaRPr lang="zh-CN" altLang="en-US" dirty="0"/>
          </a:p>
        </p:txBody>
      </p:sp>
    </p:spTree>
    <p:extLst>
      <p:ext uri="{BB962C8B-B14F-4D97-AF65-F5344CB8AC3E}">
        <p14:creationId xmlns:p14="http://schemas.microsoft.com/office/powerpoint/2010/main" val="165039919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大股东及其作用</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大股东的作用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大股东的监督效应</a:t>
            </a:r>
          </a:p>
          <a:p>
            <a:r>
              <a:rPr lang="zh-CN" altLang="zh-CN" dirty="0"/>
              <a:t>首先</a:t>
            </a:r>
            <a:r>
              <a:rPr lang="en-US" altLang="zh-CN" dirty="0"/>
              <a:t>,</a:t>
            </a:r>
            <a:r>
              <a:rPr lang="zh-CN" altLang="zh-CN" dirty="0"/>
              <a:t>大股东的监督能够抑制管理层的不合理投资动机。</a:t>
            </a:r>
          </a:p>
          <a:p>
            <a:r>
              <a:rPr lang="zh-CN" altLang="zh-CN" dirty="0"/>
              <a:t>其次</a:t>
            </a:r>
            <a:r>
              <a:rPr lang="en-US" altLang="zh-CN" dirty="0"/>
              <a:t>,</a:t>
            </a:r>
            <a:r>
              <a:rPr lang="zh-CN" altLang="zh-CN" dirty="0"/>
              <a:t>大股东的监督能够有效地增大管理层变更的概率。</a:t>
            </a:r>
          </a:p>
          <a:p>
            <a:r>
              <a:rPr lang="zh-CN" altLang="zh-CN" dirty="0"/>
              <a:t>再次</a:t>
            </a:r>
            <a:r>
              <a:rPr lang="en-US" altLang="zh-CN" dirty="0"/>
              <a:t>,</a:t>
            </a:r>
            <a:r>
              <a:rPr lang="zh-CN" altLang="zh-CN" dirty="0"/>
              <a:t>大股东的存在能够抑制管理层的盈余管理行为</a:t>
            </a:r>
            <a:r>
              <a:rPr lang="en-US" altLang="zh-CN" dirty="0"/>
              <a:t>,</a:t>
            </a:r>
            <a:r>
              <a:rPr lang="zh-CN" altLang="zh-CN" dirty="0"/>
              <a:t>提高公司信息披露质量。</a:t>
            </a:r>
          </a:p>
          <a:p>
            <a:r>
              <a:rPr lang="zh-CN" altLang="zh-CN" dirty="0"/>
              <a:t>最后</a:t>
            </a:r>
            <a:r>
              <a:rPr lang="en-US" altLang="zh-CN" dirty="0"/>
              <a:t>,</a:t>
            </a:r>
            <a:r>
              <a:rPr lang="zh-CN" altLang="zh-CN" dirty="0"/>
              <a:t>由于大股东有激励和能力监督管理层</a:t>
            </a:r>
            <a:r>
              <a:rPr lang="en-US" altLang="zh-CN" dirty="0"/>
              <a:t>,</a:t>
            </a:r>
            <a:r>
              <a:rPr lang="zh-CN" altLang="zh-CN" dirty="0"/>
              <a:t>抑制管理层的机会主义行为</a:t>
            </a:r>
            <a:r>
              <a:rPr lang="en-US" altLang="zh-CN" dirty="0"/>
              <a:t>,</a:t>
            </a:r>
            <a:r>
              <a:rPr lang="zh-CN" altLang="zh-CN" dirty="0"/>
              <a:t>因此</a:t>
            </a:r>
            <a:r>
              <a:rPr lang="en-US" altLang="zh-CN" dirty="0"/>
              <a:t>,</a:t>
            </a:r>
            <a:r>
              <a:rPr lang="zh-CN" altLang="zh-CN" dirty="0"/>
              <a:t>当公司内出现意欲积极参与公司治理的大股东时</a:t>
            </a:r>
            <a:r>
              <a:rPr lang="en-US" altLang="zh-CN" dirty="0"/>
              <a:t>,</a:t>
            </a:r>
            <a:r>
              <a:rPr lang="zh-CN" altLang="zh-CN" dirty="0"/>
              <a:t>往往会引起正向的市场反应。</a:t>
            </a:r>
          </a:p>
          <a:p>
            <a:endParaRPr lang="zh-CN" altLang="en-US" dirty="0"/>
          </a:p>
        </p:txBody>
      </p:sp>
    </p:spTree>
    <p:extLst>
      <p:ext uri="{BB962C8B-B14F-4D97-AF65-F5344CB8AC3E}">
        <p14:creationId xmlns:p14="http://schemas.microsoft.com/office/powerpoint/2010/main" val="279294353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大股东及其作用</a:t>
            </a:r>
          </a:p>
        </p:txBody>
      </p:sp>
      <p:sp>
        <p:nvSpPr>
          <p:cNvPr id="3" name="内容占位符 2"/>
          <p:cNvSpPr>
            <a:spLocks noGrp="1"/>
          </p:cNvSpPr>
          <p:nvPr>
            <p:ph idx="1"/>
          </p:nvPr>
        </p:nvSpPr>
        <p:spPr/>
        <p:txBody>
          <a:bodyPr>
            <a:normAutofit lnSpcReduction="10000"/>
          </a:bodyPr>
          <a:lstStyle/>
          <a:p>
            <a:pPr marL="0" indent="0" algn="l">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大股东退出的影响效应</a:t>
            </a:r>
          </a:p>
          <a:p>
            <a:r>
              <a:rPr lang="zh-CN" altLang="zh-CN" dirty="0"/>
              <a:t>基于大股东对公司知情的视角</a:t>
            </a:r>
            <a:r>
              <a:rPr lang="en-US" altLang="zh-CN" dirty="0"/>
              <a:t>,</a:t>
            </a:r>
            <a:r>
              <a:rPr lang="zh-CN" altLang="zh-CN" dirty="0"/>
              <a:t>一系列研究对大股东退出的公司治理作用进行了理论分析和实证检验。</a:t>
            </a:r>
          </a:p>
          <a:p>
            <a:r>
              <a:rPr lang="zh-CN" altLang="zh-CN" dirty="0"/>
              <a:t>大股东退出同样可以通过影响公司被并购的概率来发挥治理作用。</a:t>
            </a:r>
          </a:p>
          <a:p>
            <a:r>
              <a:rPr lang="zh-CN" altLang="zh-CN" dirty="0"/>
              <a:t>除了大股东的退出行为会增加股票信息含量、提高公司信息透明度、向市场传递负面信息、拉低股票价格</a:t>
            </a:r>
            <a:r>
              <a:rPr lang="en-US" altLang="zh-CN" dirty="0"/>
              <a:t>,</a:t>
            </a:r>
            <a:r>
              <a:rPr lang="zh-CN" altLang="zh-CN" dirty="0"/>
              <a:t>进而发挥公司治理作用</a:t>
            </a:r>
            <a:r>
              <a:rPr lang="en-US" altLang="zh-CN" dirty="0"/>
              <a:t>(</a:t>
            </a:r>
            <a:r>
              <a:rPr lang="zh-CN" altLang="zh-CN" dirty="0"/>
              <a:t>提高公司被并购概率和</a:t>
            </a:r>
            <a:r>
              <a:rPr lang="en-US" altLang="zh-CN" dirty="0"/>
              <a:t>CEO</a:t>
            </a:r>
            <a:r>
              <a:rPr lang="zh-CN" altLang="zh-CN" dirty="0"/>
              <a:t>强制变更的概率</a:t>
            </a:r>
            <a:r>
              <a:rPr lang="en-US" altLang="zh-CN" dirty="0"/>
              <a:t>)</a:t>
            </a:r>
            <a:r>
              <a:rPr lang="zh-CN" altLang="zh-CN" dirty="0"/>
              <a:t>外</a:t>
            </a:r>
            <a:r>
              <a:rPr lang="en-US" altLang="zh-CN" dirty="0"/>
              <a:t>,</a:t>
            </a:r>
            <a:r>
              <a:rPr lang="zh-CN" altLang="zh-CN" dirty="0"/>
              <a:t>后续的学者渐渐发现</a:t>
            </a:r>
            <a:r>
              <a:rPr lang="en-US" altLang="zh-CN" dirty="0"/>
              <a:t>,</a:t>
            </a:r>
            <a:r>
              <a:rPr lang="zh-CN" altLang="zh-CN" dirty="0"/>
              <a:t>大股东的“退出威胁”同样能够有效地缓解管理层与股东之间的代理问题</a:t>
            </a:r>
            <a:r>
              <a:rPr lang="zh-CN" altLang="zh-CN" dirty="0" smtClean="0"/>
              <a:t>。</a:t>
            </a:r>
            <a:endParaRPr lang="en-US" altLang="zh-CN" dirty="0" smtClean="0"/>
          </a:p>
          <a:p>
            <a:pPr marL="0" indent="0" algn="l">
              <a:lnSpc>
                <a:spcPct val="135000"/>
              </a:lnSpc>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大股东的利益侵占行为</a:t>
            </a:r>
          </a:p>
          <a:p>
            <a:r>
              <a:rPr lang="zh-CN" altLang="zh-CN" dirty="0"/>
              <a:t>大股东的监督和退出机制能够缓解股权分散情况下的“搭便车”现象</a:t>
            </a:r>
            <a:r>
              <a:rPr lang="en-US" altLang="zh-CN" dirty="0"/>
              <a:t>,</a:t>
            </a:r>
            <a:r>
              <a:rPr lang="zh-CN" altLang="zh-CN" dirty="0"/>
              <a:t>有利于抑制管理者的机会主义行为</a:t>
            </a:r>
            <a:r>
              <a:rPr lang="en-US" altLang="zh-CN" dirty="0"/>
              <a:t>,</a:t>
            </a:r>
            <a:r>
              <a:rPr lang="zh-CN" altLang="zh-CN" dirty="0"/>
              <a:t>从而缓解第一类代理问题</a:t>
            </a:r>
            <a:r>
              <a:rPr lang="en-US" altLang="zh-CN" dirty="0"/>
              <a:t>,</a:t>
            </a:r>
            <a:r>
              <a:rPr lang="zh-CN" altLang="zh-CN" dirty="0"/>
              <a:t>但同时会带来大股东侵蚀其他小股东权益的第二类代理问题。</a:t>
            </a:r>
          </a:p>
          <a:p>
            <a:r>
              <a:rPr lang="zh-CN" altLang="zh-CN" dirty="0"/>
              <a:t>公司内的第二类代理问题来源于大股东的控制权私有收益。</a:t>
            </a:r>
          </a:p>
          <a:p>
            <a:r>
              <a:rPr lang="zh-CN" altLang="zh-CN" dirty="0"/>
              <a:t>控股股东的隧道行为动机依赖于其持股比例。</a:t>
            </a:r>
          </a:p>
          <a:p>
            <a:endParaRPr lang="zh-CN" altLang="en-US" dirty="0"/>
          </a:p>
        </p:txBody>
      </p:sp>
    </p:spTree>
    <p:extLst>
      <p:ext uri="{BB962C8B-B14F-4D97-AF65-F5344CB8AC3E}">
        <p14:creationId xmlns:p14="http://schemas.microsoft.com/office/powerpoint/2010/main" val="92231051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大股东及其作用</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大股东与公司价值</a:t>
            </a:r>
          </a:p>
          <a:p>
            <a:r>
              <a:rPr lang="zh-CN" altLang="zh-CN" dirty="0"/>
              <a:t>首先</a:t>
            </a:r>
            <a:r>
              <a:rPr lang="en-US" altLang="zh-CN" dirty="0"/>
              <a:t>,</a:t>
            </a:r>
            <a:r>
              <a:rPr lang="zh-CN" altLang="zh-CN" dirty="0"/>
              <a:t>大股东的存在可能降低公司信息质量</a:t>
            </a:r>
            <a:r>
              <a:rPr lang="en-US" altLang="zh-CN" dirty="0"/>
              <a:t>,</a:t>
            </a:r>
            <a:r>
              <a:rPr lang="zh-CN" altLang="zh-CN" dirty="0"/>
              <a:t>增强公司进行盈余管理的动机。</a:t>
            </a:r>
          </a:p>
          <a:p>
            <a:r>
              <a:rPr lang="zh-CN" altLang="zh-CN" dirty="0"/>
              <a:t>其次</a:t>
            </a:r>
            <a:r>
              <a:rPr lang="en-US" altLang="zh-CN" dirty="0"/>
              <a:t>,</a:t>
            </a:r>
            <a:r>
              <a:rPr lang="zh-CN" altLang="zh-CN" dirty="0"/>
              <a:t>大股东的存在将恶化投资效率。</a:t>
            </a:r>
          </a:p>
          <a:p>
            <a:r>
              <a:rPr lang="zh-CN" altLang="zh-CN" dirty="0"/>
              <a:t>再次</a:t>
            </a:r>
            <a:r>
              <a:rPr lang="en-US" altLang="zh-CN" dirty="0"/>
              <a:t>,</a:t>
            </a:r>
            <a:r>
              <a:rPr lang="zh-CN" altLang="zh-CN" dirty="0"/>
              <a:t>大股东对小股东的利益侵占行为会造成公司治理失效。</a:t>
            </a:r>
          </a:p>
          <a:p>
            <a:r>
              <a:rPr lang="zh-CN" altLang="zh-CN" dirty="0"/>
              <a:t>最后</a:t>
            </a:r>
            <a:r>
              <a:rPr lang="en-US" altLang="zh-CN" dirty="0"/>
              <a:t>,</a:t>
            </a:r>
            <a:r>
              <a:rPr lang="zh-CN" altLang="zh-CN" dirty="0"/>
              <a:t>大股东对小股东的利益侵占行为会造成公司价值下降。</a:t>
            </a:r>
          </a:p>
          <a:p>
            <a:endParaRPr lang="zh-CN" altLang="en-US" dirty="0"/>
          </a:p>
        </p:txBody>
      </p:sp>
    </p:spTree>
    <p:extLst>
      <p:ext uri="{BB962C8B-B14F-4D97-AF65-F5344CB8AC3E}">
        <p14:creationId xmlns:p14="http://schemas.microsoft.com/office/powerpoint/2010/main" val="121690557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大股东及其作用</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多个大股东</a:t>
            </a:r>
          </a:p>
          <a:p>
            <a:r>
              <a:rPr lang="zh-CN" altLang="zh-CN" dirty="0"/>
              <a:t>第一</a:t>
            </a:r>
            <a:r>
              <a:rPr lang="en-US" altLang="zh-CN" dirty="0"/>
              <a:t>,</a:t>
            </a:r>
            <a:r>
              <a:rPr lang="zh-CN" altLang="zh-CN" dirty="0"/>
              <a:t>持股较为平均的多个大股东的股权结构有利于公司价值的提升</a:t>
            </a:r>
            <a:r>
              <a:rPr lang="en-US" altLang="zh-CN" dirty="0"/>
              <a:t>,</a:t>
            </a:r>
            <a:r>
              <a:rPr lang="zh-CN" altLang="zh-CN" dirty="0"/>
              <a:t>即把控制权在多个大股东之间分散有利于抑制股东获取私有收益的行为。</a:t>
            </a:r>
          </a:p>
          <a:p>
            <a:r>
              <a:rPr lang="zh-CN" altLang="zh-CN" dirty="0"/>
              <a:t>第二</a:t>
            </a:r>
            <a:r>
              <a:rPr lang="en-US" altLang="zh-CN" dirty="0"/>
              <a:t>,</a:t>
            </a:r>
            <a:r>
              <a:rPr lang="zh-CN" altLang="zh-CN" dirty="0"/>
              <a:t>多个大股东并非为了小股东的利益而进行监督</a:t>
            </a:r>
            <a:r>
              <a:rPr lang="en-US" altLang="zh-CN" dirty="0"/>
              <a:t>,</a:t>
            </a:r>
            <a:r>
              <a:rPr lang="zh-CN" altLang="zh-CN" dirty="0"/>
              <a:t>相反</a:t>
            </a:r>
            <a:r>
              <a:rPr lang="en-US" altLang="zh-CN" dirty="0"/>
              <a:t>,</a:t>
            </a:r>
            <a:r>
              <a:rPr lang="zh-CN" altLang="zh-CN" dirty="0"/>
              <a:t>他们会同时享有控制权私有收益。</a:t>
            </a:r>
          </a:p>
          <a:p>
            <a:r>
              <a:rPr lang="zh-CN" altLang="zh-CN" dirty="0"/>
              <a:t>第三</a:t>
            </a:r>
            <a:r>
              <a:rPr lang="en-US" altLang="zh-CN" dirty="0"/>
              <a:t>,</a:t>
            </a:r>
            <a:r>
              <a:rPr lang="zh-CN" altLang="zh-CN" dirty="0"/>
              <a:t>多个大股东的存在同样会导致多个大股东之间的合谋</a:t>
            </a:r>
            <a:r>
              <a:rPr lang="en-US" altLang="zh-CN" dirty="0"/>
              <a:t>,</a:t>
            </a:r>
            <a:r>
              <a:rPr lang="zh-CN" altLang="zh-CN" dirty="0"/>
              <a:t>从而侵蚀中小股东的利益。</a:t>
            </a:r>
          </a:p>
          <a:p>
            <a:r>
              <a:rPr lang="zh-CN" altLang="zh-CN" dirty="0"/>
              <a:t>第四</a:t>
            </a:r>
            <a:r>
              <a:rPr lang="en-US" altLang="zh-CN" dirty="0"/>
              <a:t>,</a:t>
            </a:r>
            <a:r>
              <a:rPr lang="zh-CN" altLang="zh-CN" dirty="0"/>
              <a:t>当公司内有多个大股东时</a:t>
            </a:r>
            <a:r>
              <a:rPr lang="en-US" altLang="zh-CN" dirty="0"/>
              <a:t>,</a:t>
            </a:r>
            <a:r>
              <a:rPr lang="zh-CN" altLang="zh-CN" dirty="0"/>
              <a:t>大股东退出的威胁会发挥更强的作用。</a:t>
            </a:r>
          </a:p>
          <a:p>
            <a:r>
              <a:rPr lang="zh-CN" altLang="zh-CN" dirty="0"/>
              <a:t>第五</a:t>
            </a:r>
            <a:r>
              <a:rPr lang="en-US" altLang="zh-CN" dirty="0"/>
              <a:t>,</a:t>
            </a:r>
            <a:r>
              <a:rPr lang="zh-CN" altLang="zh-CN" dirty="0"/>
              <a:t>多个大股东分享控制权也会对公司产生负面影响。</a:t>
            </a:r>
          </a:p>
          <a:p>
            <a:endParaRPr lang="zh-CN" altLang="en-US" dirty="0"/>
          </a:p>
        </p:txBody>
      </p:sp>
    </p:spTree>
    <p:extLst>
      <p:ext uri="{BB962C8B-B14F-4D97-AF65-F5344CB8AC3E}">
        <p14:creationId xmlns:p14="http://schemas.microsoft.com/office/powerpoint/2010/main" val="40561067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中国企业中的大股东</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大股东在中国</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中国大股东对公司价值的影响</a:t>
            </a:r>
          </a:p>
          <a:p>
            <a:r>
              <a:rPr lang="en-US" altLang="zh-CN" dirty="0"/>
              <a:t>1. </a:t>
            </a:r>
            <a:r>
              <a:rPr lang="zh-CN" altLang="zh-CN" dirty="0"/>
              <a:t>大股东会对公司产生负面影响</a:t>
            </a:r>
          </a:p>
          <a:p>
            <a:r>
              <a:rPr lang="en-US" altLang="zh-CN" dirty="0"/>
              <a:t>2. </a:t>
            </a:r>
            <a:r>
              <a:rPr lang="zh-CN" altLang="zh-CN" dirty="0"/>
              <a:t>大股东对公司产生有利影响</a:t>
            </a:r>
          </a:p>
          <a:p>
            <a:r>
              <a:rPr lang="en-US" altLang="zh-CN" dirty="0"/>
              <a:t>3. </a:t>
            </a:r>
            <a:r>
              <a:rPr lang="zh-CN" altLang="zh-CN" dirty="0"/>
              <a:t>大股东既发挥积极作用</a:t>
            </a:r>
            <a:r>
              <a:rPr lang="en-US" altLang="zh-CN" dirty="0"/>
              <a:t>,</a:t>
            </a:r>
            <a:r>
              <a:rPr lang="zh-CN" altLang="zh-CN" dirty="0"/>
              <a:t>又存在侵占中小股东利益的行为</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中国大股东持股的经济后果</a:t>
            </a:r>
          </a:p>
          <a:p>
            <a:r>
              <a:rPr lang="en-US" altLang="zh-CN" dirty="0"/>
              <a:t>1. </a:t>
            </a:r>
            <a:r>
              <a:rPr lang="zh-CN" altLang="zh-CN" dirty="0"/>
              <a:t>在研究大股东对绩效的影响时</a:t>
            </a:r>
            <a:r>
              <a:rPr lang="en-US" altLang="zh-CN" dirty="0"/>
              <a:t>,</a:t>
            </a:r>
            <a:r>
              <a:rPr lang="zh-CN" altLang="zh-CN" dirty="0"/>
              <a:t>需要考虑采用哪种指标来衡量绩效</a:t>
            </a:r>
          </a:p>
          <a:p>
            <a:r>
              <a:rPr lang="en-US" altLang="zh-CN" dirty="0"/>
              <a:t>2. </a:t>
            </a:r>
            <a:r>
              <a:rPr lang="zh-CN" altLang="zh-CN" dirty="0"/>
              <a:t>大股东对公司绩效的作用机理</a:t>
            </a:r>
          </a:p>
          <a:p>
            <a:r>
              <a:rPr lang="en-US" altLang="zh-CN" dirty="0"/>
              <a:t>3. </a:t>
            </a:r>
            <a:r>
              <a:rPr lang="zh-CN" altLang="zh-CN" dirty="0"/>
              <a:t>讨论大股东的作用时应考虑企业性质</a:t>
            </a:r>
            <a:r>
              <a:rPr lang="en-US" altLang="zh-CN" dirty="0"/>
              <a:t>,</a:t>
            </a:r>
            <a:r>
              <a:rPr lang="zh-CN" altLang="zh-CN" dirty="0"/>
              <a:t>即区分国有控股和非国有控股</a:t>
            </a:r>
          </a:p>
          <a:p>
            <a:r>
              <a:rPr lang="en-US" altLang="zh-CN" dirty="0"/>
              <a:t>4. </a:t>
            </a:r>
            <a:r>
              <a:rPr lang="zh-CN" altLang="zh-CN" dirty="0"/>
              <a:t>同是“一股独大”</a:t>
            </a:r>
            <a:r>
              <a:rPr lang="en-US" altLang="zh-CN" dirty="0"/>
              <a:t>,</a:t>
            </a:r>
            <a:r>
              <a:rPr lang="zh-CN" altLang="zh-CN" dirty="0"/>
              <a:t>持股比例的高低所产生的后果却大相径庭</a:t>
            </a:r>
          </a:p>
          <a:p>
            <a:endParaRPr lang="zh-CN" altLang="en-US" dirty="0"/>
          </a:p>
        </p:txBody>
      </p:sp>
    </p:spTree>
    <p:extLst>
      <p:ext uri="{BB962C8B-B14F-4D97-AF65-F5344CB8AC3E}">
        <p14:creationId xmlns:p14="http://schemas.microsoft.com/office/powerpoint/2010/main" val="341233030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1799</Words>
  <Application>Microsoft Office PowerPoint</Application>
  <PresentationFormat>宽屏</PresentationFormat>
  <Paragraphs>86</Paragraphs>
  <Slides>15</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15</vt:i4>
      </vt:variant>
    </vt:vector>
  </HeadingPairs>
  <TitlesOfParts>
    <vt:vector size="28" baseType="lpstr">
      <vt:lpstr>等线</vt:lpstr>
      <vt:lpstr>方正粗黑宋简体</vt:lpstr>
      <vt:lpstr>黑体</vt:lpstr>
      <vt:lpstr>楷体</vt:lpstr>
      <vt:lpstr>锐字工房云字库大黑GBK</vt:lpstr>
      <vt:lpstr>锐字工房云字库准圆GBK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大股东及其作用</vt:lpstr>
      <vt:lpstr>第一节　大股东及其作用</vt:lpstr>
      <vt:lpstr>第一节　大股东及其作用</vt:lpstr>
      <vt:lpstr>第一节　大股东及其作用</vt:lpstr>
      <vt:lpstr>第一节　大股东及其作用</vt:lpstr>
      <vt:lpstr>第一节　大股东及其作用</vt:lpstr>
      <vt:lpstr>第二节　中国企业中的大股东</vt:lpstr>
      <vt:lpstr>第二节　中国企业中的大股东</vt:lpstr>
      <vt:lpstr>第二节　中国企业中的大股东</vt:lpstr>
      <vt:lpstr>第三节　机构投资者</vt:lpstr>
      <vt:lpstr>第三节　机构投资者</vt:lpstr>
      <vt:lpstr>第三节　机构投资者</vt:lpstr>
      <vt:lpstr>第三节　机构投资者</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2024-06-02T07:56:47Z</dcterms:created>
  <dcterms:modified xsi:type="dcterms:W3CDTF">2024-06-02T08:00:36Z</dcterms:modified>
</cp:coreProperties>
</file>