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59" r:id="rId7"/>
    <p:sldId id="346" r:id="rId8"/>
    <p:sldId id="347" r:id="rId9"/>
    <p:sldId id="348" r:id="rId10"/>
    <p:sldId id="349" r:id="rId11"/>
    <p:sldId id="350" r:id="rId12"/>
    <p:sldId id="351" r:id="rId13"/>
    <p:sldId id="314" r:id="rId14"/>
    <p:sldId id="352" r:id="rId15"/>
    <p:sldId id="353" r:id="rId16"/>
    <p:sldId id="354" r:id="rId17"/>
    <p:sldId id="355" r:id="rId18"/>
    <p:sldId id="356" r:id="rId19"/>
    <p:sldId id="357" r:id="rId20"/>
    <p:sldId id="358" r:id="rId21"/>
    <p:sldId id="359" r:id="rId22"/>
    <p:sldId id="360" r:id="rId23"/>
    <p:sldId id="361" r:id="rId24"/>
    <p:sldId id="362" r:id="rId25"/>
    <p:sldId id="333" r:id="rId26"/>
    <p:sldId id="363" r:id="rId27"/>
    <p:sldId id="364" r:id="rId28"/>
    <p:sldId id="365" r:id="rId29"/>
    <p:sldId id="366" r:id="rId30"/>
    <p:sldId id="367" r:id="rId31"/>
    <p:sldId id="368" r:id="rId32"/>
    <p:sldId id="369" r:id="rId33"/>
    <p:sldId id="370" r:id="rId34"/>
    <p:sldId id="371" r:id="rId35"/>
    <p:sldId id="372" r:id="rId36"/>
    <p:sldId id="373" r:id="rId37"/>
    <p:sldId id="374" r:id="rId38"/>
    <p:sldId id="272" r:id="rId39"/>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2" d="100"/>
          <a:sy n="62" d="100"/>
        </p:scale>
        <p:origin x="-1584" y="-84"/>
      </p:cViewPr>
      <p:guideLst>
        <p:guide orient="horz" pos="2160"/>
        <p:guide pos="28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124075" y="1989138"/>
            <a:ext cx="6172200" cy="1893888"/>
          </a:xfr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t>现代餐饮成本核算与控制</a:t>
            </a:r>
            <a:b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br>
            <a:br>
              <a:rPr kumimoji="0" lang="en-US" altLang="zh-CN" sz="1600" b="1" i="0" u="none" strike="noStrike" kern="1200" cap="small" spc="0" normalizeH="0" baseline="0" noProof="0" dirty="0" smtClean="0">
                <a:ln>
                  <a:noFill/>
                </a:ln>
                <a:solidFill>
                  <a:schemeClr val="tx2"/>
                </a:solidFill>
                <a:effectLst/>
                <a:uLnTx/>
                <a:uFillTx/>
                <a:latin typeface="+mj-lt"/>
                <a:ea typeface="+mj-ea"/>
                <a:cs typeface="+mj-cs"/>
              </a:rPr>
            </a:br>
            <a:r>
              <a:rPr kumimoji="0" lang="en-US" altLang="zh-CN" sz="3200" b="1" i="0" u="none" strike="noStrike" kern="1200" cap="small" spc="0" normalizeH="0" baseline="0" noProof="0" dirty="0" smtClean="0">
                <a:ln>
                  <a:noFill/>
                </a:ln>
                <a:solidFill>
                  <a:schemeClr val="tx2"/>
                </a:solidFill>
                <a:effectLst/>
                <a:uLnTx/>
                <a:uFillTx/>
                <a:latin typeface="+mj-lt"/>
                <a:ea typeface="+mj-ea"/>
                <a:cs typeface="+mj-cs"/>
              </a:rPr>
              <a:t>（</a:t>
            </a:r>
            <a:r>
              <a:rPr kumimoji="0" lang="zh-CN" altLang="en-US" sz="3200" b="1" i="0" u="none" strike="noStrike" kern="1200" cap="small" spc="0" normalizeH="0" baseline="0" noProof="0" dirty="0" smtClean="0">
                <a:ln>
                  <a:noFill/>
                </a:ln>
                <a:solidFill>
                  <a:schemeClr val="tx2"/>
                </a:solidFill>
                <a:effectLst/>
                <a:uLnTx/>
                <a:uFillTx/>
                <a:latin typeface="+mj-lt"/>
                <a:ea typeface="+mj-ea"/>
                <a:cs typeface="+mj-cs"/>
              </a:rPr>
              <a:t>第三版）</a:t>
            </a:r>
            <a:endParaRPr kumimoji="0" lang="zh-CN" altLang="en-US" sz="3200" b="1" i="0" u="none" strike="noStrike" kern="1200" cap="small" spc="0" normalizeH="0" baseline="0" noProof="0" dirty="0" smtClean="0">
              <a:ln>
                <a:noFill/>
              </a:ln>
              <a:solidFill>
                <a:schemeClr val="tx2"/>
              </a:solidFill>
              <a:effectLst/>
              <a:uLnTx/>
              <a:uFillTx/>
              <a:latin typeface="+mj-lt"/>
              <a:ea typeface="+mj-ea"/>
              <a:cs typeface="+mj-cs"/>
            </a:endParaRPr>
          </a:p>
        </p:txBody>
      </p:sp>
      <p:sp>
        <p:nvSpPr>
          <p:cNvPr id="8195" name="副标题 2"/>
          <p:cNvSpPr>
            <a:spLocks noGrp="1"/>
          </p:cNvSpPr>
          <p:nvPr>
            <p:ph type="subTitle" idx="1"/>
          </p:nvPr>
        </p:nvSpPr>
        <p:spPr>
          <a:xfrm>
            <a:off x="2195513" y="3933825"/>
            <a:ext cx="6172200" cy="1371600"/>
          </a:xfrm>
        </p:spPr>
        <p:txBody>
          <a:bodyPr vert="horz" wrap="square" anchor="t"/>
          <a:p>
            <a:pPr>
              <a:buSzPct val="70000"/>
              <a:buFont typeface="Wingdings" panose="05000000000000000000"/>
              <a:buNone/>
            </a:pPr>
            <a:r>
              <a:rPr kumimoji="0" lang="en-US" altLang="zh-CN" kern="1200" dirty="0">
                <a:latin typeface="+mn-lt"/>
                <a:ea typeface="+mn-ea"/>
                <a:cs typeface="+mn-cs"/>
              </a:rPr>
              <a:t>     </a:t>
            </a:r>
            <a:r>
              <a:rPr kumimoji="0" lang="zh-CN" altLang="en-US" kern="1200" dirty="0">
                <a:latin typeface="+mn-lt"/>
                <a:ea typeface="+mn-ea"/>
                <a:cs typeface="+mn-cs"/>
              </a:rPr>
              <a:t>段仕洪  编著</a:t>
            </a:r>
            <a:endParaRPr kumimoji="0" lang="zh-CN" altLang="en-US" kern="1200" dirty="0">
              <a:latin typeface="+mn-lt"/>
              <a:ea typeface="+mn-ea"/>
              <a:cs typeface="+mn-cs"/>
            </a:endParaRPr>
          </a:p>
        </p:txBody>
      </p:sp>
      <p:sp>
        <p:nvSpPr>
          <p:cNvPr id="8196" name="TextBox 3"/>
          <p:cNvSpPr txBox="1"/>
          <p:nvPr/>
        </p:nvSpPr>
        <p:spPr>
          <a:xfrm>
            <a:off x="1729105" y="467360"/>
            <a:ext cx="3840480" cy="365760"/>
          </a:xfrm>
          <a:prstGeom prst="rect">
            <a:avLst/>
          </a:prstGeom>
          <a:noFill/>
          <a:ln w="9525">
            <a:noFill/>
          </a:ln>
        </p:spPr>
        <p:txBody>
          <a:bodyPr wrap="none">
            <a:spAutoFit/>
          </a:bodyPr>
          <a:p>
            <a:pPr lvl="0"/>
            <a:r>
              <a:rPr lang="zh-CN" altLang="en-US" dirty="0">
                <a:solidFill>
                  <a:schemeClr val="accent1">
                    <a:lumMod val="75000"/>
                  </a:schemeClr>
                </a:solidFill>
                <a:latin typeface="隶书" panose="02010509060101010101" charset="-122"/>
                <a:ea typeface="隶书" panose="02010509060101010101" charset="-122"/>
              </a:rPr>
              <a:t>高职高专餐饮管理专业规划精品教材</a:t>
            </a:r>
            <a:endParaRPr lang="zh-CN" altLang="en-US" dirty="0">
              <a:solidFill>
                <a:schemeClr val="accent1">
                  <a:lumMod val="75000"/>
                </a:schemeClr>
              </a:solidFill>
              <a:latin typeface="隶书" panose="02010509060101010101" charset="-122"/>
              <a:ea typeface="隶书" panose="02010509060101010101" charset="-122"/>
            </a:endParaRPr>
          </a:p>
        </p:txBody>
      </p:sp>
      <p:sp>
        <p:nvSpPr>
          <p:cNvPr id="3" name="文本框 2"/>
          <p:cNvSpPr txBox="1"/>
          <p:nvPr/>
        </p:nvSpPr>
        <p:spPr>
          <a:xfrm>
            <a:off x="4333240" y="5554345"/>
            <a:ext cx="2016125" cy="335280"/>
          </a:xfrm>
          <a:prstGeom prst="rect">
            <a:avLst/>
          </a:prstGeom>
          <a:noFill/>
        </p:spPr>
        <p:txBody>
          <a:bodyPr wrap="square" rtlCol="0">
            <a:spAutoFit/>
          </a:bodyPr>
          <a:p>
            <a:r>
              <a:rPr lang="zh-CN" altLang="en-US" sz="1600">
                <a:latin typeface="黑体" panose="02010609060101010101" charset="-122"/>
                <a:ea typeface="黑体" panose="02010609060101010101" charset="-122"/>
              </a:rPr>
              <a:t>上海财经大学出版社</a:t>
            </a:r>
            <a:endParaRPr lang="zh-CN" altLang="en-US" sz="1600">
              <a:latin typeface="黑体" panose="02010609060101010101" charset="-122"/>
              <a:ea typeface="黑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5.3  </a:t>
            </a:r>
            <a:r>
              <a:rPr lang="zh-CN" altLang="en-US" dirty="0">
                <a:sym typeface="+mn-ea"/>
              </a:rPr>
              <a:t>餐饮产品售价的计算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5.3.2  </a:t>
            </a:r>
            <a:r>
              <a:rPr lang="zh-CN" altLang="en-US" b="1" dirty="0">
                <a:solidFill>
                  <a:schemeClr val="accent1"/>
                </a:solidFill>
                <a:effectLst>
                  <a:outerShdw blurRad="38100" dist="25400" dir="5400000" algn="ctr" rotWithShape="0">
                    <a:srgbClr val="6E747A">
                      <a:alpha val="43000"/>
                    </a:srgbClr>
                  </a:outerShdw>
                </a:effectLst>
                <a:sym typeface="+mn-ea"/>
              </a:rPr>
              <a:t>餐饮产品售价的计算方法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由于毛利率有成本毛利率和销售毛利率之分，计算产品售价也分为成本毛利率法（外加法）和销售毛利率法（内加法）两种。</a:t>
            </a:r>
            <a:endParaRPr lang="zh-CN" altLang="en-US" sz="2000" dirty="0">
              <a:sym typeface="+mn-ea"/>
            </a:endParaRPr>
          </a:p>
          <a:p>
            <a:pPr marL="0" indent="0">
              <a:buNone/>
            </a:pPr>
            <a:r>
              <a:rPr lang="zh-CN" altLang="en-US" sz="2000" dirty="0">
                <a:sym typeface="+mn-ea"/>
              </a:rPr>
              <a:t>（1）成本毛利率法（外加法）</a:t>
            </a:r>
            <a:endParaRPr lang="zh-CN" altLang="en-US" sz="2000" dirty="0">
              <a:sym typeface="+mn-ea"/>
            </a:endParaRPr>
          </a:p>
          <a:p>
            <a:pPr marL="0" indent="0">
              <a:buNone/>
            </a:pPr>
            <a:r>
              <a:rPr lang="zh-CN" altLang="en-US" sz="2000" dirty="0">
                <a:sym typeface="+mn-ea"/>
              </a:rPr>
              <a:t>       以产品成本为基数，按正确的成本毛利率加产品成本，计算出售价的方法，称成本毛利率法。其计算公式如下：</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产品售价=产品成本×（1+成本毛利率）</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sym typeface="+mn-ea"/>
              </a:rPr>
              <a:t>       该计算公式是由成本毛利率与产品成本之比的关系式推导出来的，故称为成本毛利率法。由于在用成本毛利率与产品成本求出销售价格的公式中，成本毛利率前的符号是“+”，所以餐饮行业又习惯称之为“外加法”。</a:t>
            </a:r>
            <a:endParaRPr lang="zh-CN" altLang="en-US" sz="2000" dirty="0">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24320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891665" y="882650"/>
            <a:ext cx="6767195" cy="557784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现制作爆腰花一份。用去净猪腰0.1千克，36元/千克；配料1.2元，调味料1.8元，燃料1元。如成本毛利率为85%，求这份爆腰花售价是多少元？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解：列示爆腰花原材料配量定额成本。</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rPr>
              <a:t>菜肴名称：爆腰花（1份）</a:t>
            </a:r>
            <a:endPar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爆腰花成本=3.6+1.2+1.8+1</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=7.6（元）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爆腰花售价=爆腰花成本×（1+成本毛利率）</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=7.6×(1+85%)</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=14.06（元）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≈14（元）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答：这份爆腰花售价为14元。  </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rPr>
              <a:t> </a:t>
            </a:r>
            <a:endParaRPr b="1">
              <a:latin typeface="楷体" panose="02010609060101010101" charset="-122"/>
              <a:ea typeface="楷体" panose="02010609060101010101" charset="-122"/>
            </a:endParaRPr>
          </a:p>
        </p:txBody>
      </p:sp>
      <p:graphicFrame>
        <p:nvGraphicFramePr>
          <p:cNvPr id="10" name="表格 9"/>
          <p:cNvGraphicFramePr/>
          <p:nvPr/>
        </p:nvGraphicFramePr>
        <p:xfrm>
          <a:off x="2573655" y="2362200"/>
          <a:ext cx="5053330" cy="2014855"/>
        </p:xfrm>
        <a:graphic>
          <a:graphicData uri="http://schemas.openxmlformats.org/drawingml/2006/table">
            <a:tbl>
              <a:tblPr firstRow="1" bandRow="1">
                <a:tableStyleId>{5C22544A-7EE6-4342-B048-85BDC9FD1C3A}</a:tableStyleId>
              </a:tblPr>
              <a:tblGrid>
                <a:gridCol w="1225550"/>
                <a:gridCol w="1019175"/>
                <a:gridCol w="787400"/>
                <a:gridCol w="1010920"/>
                <a:gridCol w="1010285"/>
              </a:tblGrid>
              <a:tr h="335280">
                <a:tc>
                  <a:txBody>
                    <a:bodyPr/>
                    <a:p>
                      <a:pPr algn="ctr">
                        <a:buNone/>
                      </a:pPr>
                      <a:r>
                        <a:rPr sz="1600">
                          <a:latin typeface="楷体" panose="02010609060101010101" charset="-122"/>
                          <a:ea typeface="楷体" panose="02010609060101010101" charset="-122"/>
                          <a:sym typeface="+mn-ea"/>
                        </a:rPr>
                        <a:t>项目</a:t>
                      </a:r>
                      <a:endParaRPr lang="zh-CN" altLang="en-US" sz="1600">
                        <a:latin typeface="楷体" panose="02010609060101010101" charset="-122"/>
                        <a:ea typeface="楷体" panose="02010609060101010101" charset="-122"/>
                        <a:sym typeface="+mn-ea"/>
                      </a:endParaRPr>
                    </a:p>
                  </a:txBody>
                  <a:tcPr/>
                </a:tc>
                <a:tc>
                  <a:txBody>
                    <a:bodyPr/>
                    <a:p>
                      <a:pPr algn="ctr">
                        <a:buNone/>
                      </a:pPr>
                      <a:r>
                        <a:rPr sz="1600">
                          <a:latin typeface="楷体" panose="02010609060101010101" charset="-122"/>
                          <a:ea typeface="楷体" panose="02010609060101010101" charset="-122"/>
                          <a:sym typeface="+mn-ea"/>
                        </a:rPr>
                        <a:t>计量单位</a:t>
                      </a:r>
                      <a:endParaRPr lang="zh-CN" altLang="en-US" sz="1600">
                        <a:latin typeface="楷体" panose="02010609060101010101" charset="-122"/>
                        <a:ea typeface="楷体" panose="02010609060101010101" charset="-122"/>
                        <a:sym typeface="+mn-ea"/>
                      </a:endParaRPr>
                    </a:p>
                  </a:txBody>
                  <a:tcPr/>
                </a:tc>
                <a:tc>
                  <a:txBody>
                    <a:bodyPr/>
                    <a:p>
                      <a:pPr algn="ctr">
                        <a:buNone/>
                      </a:pPr>
                      <a:r>
                        <a:rPr sz="1600">
                          <a:latin typeface="楷体" panose="02010609060101010101" charset="-122"/>
                          <a:ea typeface="楷体" panose="02010609060101010101" charset="-122"/>
                          <a:sym typeface="+mn-ea"/>
                        </a:rPr>
                        <a:t>定量</a:t>
                      </a:r>
                      <a:endParaRPr lang="zh-CN" altLang="en-US" sz="1600">
                        <a:latin typeface="楷体" panose="02010609060101010101" charset="-122"/>
                        <a:ea typeface="楷体" panose="02010609060101010101" charset="-122"/>
                        <a:sym typeface="+mn-ea"/>
                      </a:endParaRPr>
                    </a:p>
                  </a:txBody>
                  <a:tcPr/>
                </a:tc>
                <a:tc>
                  <a:txBody>
                    <a:bodyPr/>
                    <a:p>
                      <a:pPr algn="ctr">
                        <a:buNone/>
                      </a:pPr>
                      <a:r>
                        <a:rPr sz="1600">
                          <a:latin typeface="楷体" panose="02010609060101010101" charset="-122"/>
                          <a:ea typeface="楷体" panose="02010609060101010101" charset="-122"/>
                          <a:sym typeface="+mn-ea"/>
                        </a:rPr>
                        <a:t>单价（元</a:t>
                      </a:r>
                      <a:r>
                        <a:rPr lang="zh-CN" sz="1600">
                          <a:latin typeface="楷体" panose="02010609060101010101" charset="-122"/>
                          <a:ea typeface="楷体" panose="02010609060101010101" charset="-122"/>
                          <a:sym typeface="+mn-ea"/>
                        </a:rPr>
                        <a:t>）</a:t>
                      </a:r>
                      <a:endParaRPr lang="zh-CN" sz="1600">
                        <a:latin typeface="楷体" panose="02010609060101010101" charset="-122"/>
                        <a:ea typeface="楷体" panose="02010609060101010101" charset="-122"/>
                        <a:sym typeface="+mn-ea"/>
                      </a:endParaRPr>
                    </a:p>
                  </a:txBody>
                  <a:tcPr/>
                </a:tc>
                <a:tc>
                  <a:txBody>
                    <a:bodyPr/>
                    <a:p>
                      <a:pPr algn="ctr">
                        <a:buNone/>
                      </a:pPr>
                      <a:r>
                        <a:rPr sz="1600">
                          <a:latin typeface="楷体" panose="02010609060101010101" charset="-122"/>
                          <a:ea typeface="楷体" panose="02010609060101010101" charset="-122"/>
                          <a:sym typeface="+mn-ea"/>
                        </a:rPr>
                        <a:t>成本（元</a:t>
                      </a:r>
                      <a:r>
                        <a:rPr lang="zh-CN" sz="1600">
                          <a:latin typeface="楷体" panose="02010609060101010101" charset="-122"/>
                          <a:ea typeface="楷体" panose="02010609060101010101" charset="-122"/>
                          <a:sym typeface="+mn-ea"/>
                        </a:rPr>
                        <a:t>）</a:t>
                      </a:r>
                      <a:endParaRPr lang="zh-CN" sz="1600">
                        <a:latin typeface="楷体" panose="02010609060101010101" charset="-122"/>
                        <a:ea typeface="楷体" panose="02010609060101010101" charset="-122"/>
                        <a:sym typeface="+mn-ea"/>
                      </a:endParaRPr>
                    </a:p>
                  </a:txBody>
                  <a:tcPr/>
                </a:tc>
              </a:tr>
              <a:tr h="335280">
                <a:tc>
                  <a:txBody>
                    <a:bodyPr/>
                    <a:p>
                      <a:pPr algn="ctr">
                        <a:buNone/>
                      </a:pPr>
                      <a:r>
                        <a:rPr lang="zh-CN" sz="1600" b="1">
                          <a:latin typeface="楷体" panose="02010609060101010101" charset="-122"/>
                          <a:ea typeface="楷体" panose="02010609060101010101" charset="-122"/>
                          <a:sym typeface="+mn-ea"/>
                        </a:rPr>
                        <a:t>净猪腰</a:t>
                      </a:r>
                      <a:endParaRPr lang="zh-CN" sz="1600" b="1">
                        <a:latin typeface="楷体" panose="02010609060101010101" charset="-122"/>
                        <a:ea typeface="楷体" panose="02010609060101010101" charset="-122"/>
                        <a:sym typeface="+mn-ea"/>
                      </a:endParaRPr>
                    </a:p>
                  </a:txBody>
                  <a:tcPr/>
                </a:tc>
                <a:tc rowSpan="2">
                  <a:txBody>
                    <a:bodyPr/>
                    <a:p>
                      <a:pPr algn="ctr">
                        <a:buNone/>
                      </a:pPr>
                      <a:r>
                        <a:rPr sz="1600" b="1">
                          <a:latin typeface="楷体" panose="02010609060101010101" charset="-122"/>
                          <a:ea typeface="楷体" panose="02010609060101010101" charset="-122"/>
                          <a:sym typeface="+mn-ea"/>
                        </a:rPr>
                        <a:t>千克</a:t>
                      </a:r>
                      <a:endParaRPr lang="zh-CN" altLang="en-US" sz="1600" b="1">
                        <a:latin typeface="楷体" panose="02010609060101010101" charset="-122"/>
                        <a:ea typeface="楷体" panose="02010609060101010101" charset="-122"/>
                        <a:sym typeface="+mn-ea"/>
                      </a:endParaRPr>
                    </a:p>
                  </a:txBody>
                  <a:tcPr/>
                </a:tc>
                <a:tc rowSpan="3">
                  <a:txBody>
                    <a:bodyPr/>
                    <a:p>
                      <a:pPr algn="ctr">
                        <a:buNone/>
                      </a:pPr>
                      <a:r>
                        <a:rPr lang="en-US" altLang="zh-CN" sz="1600">
                          <a:latin typeface="楷体" panose="02010609060101010101" charset="-122"/>
                          <a:ea typeface="楷体" panose="02010609060101010101" charset="-122"/>
                        </a:rPr>
                        <a:t>0.1</a:t>
                      </a:r>
                      <a:endParaRPr lang="en-US" altLang="zh-CN" sz="1600">
                        <a:latin typeface="楷体" panose="02010609060101010101" charset="-122"/>
                        <a:ea typeface="楷体" panose="02010609060101010101" charset="-122"/>
                      </a:endParaRPr>
                    </a:p>
                  </a:txBody>
                  <a:tcPr/>
                </a:tc>
                <a:tc rowSpan="4">
                  <a:txBody>
                    <a:bodyPr/>
                    <a:p>
                      <a:pPr algn="ctr">
                        <a:buNone/>
                      </a:pPr>
                      <a:r>
                        <a:rPr lang="en-US" altLang="zh-CN" sz="1600">
                          <a:latin typeface="楷体" panose="02010609060101010101" charset="-122"/>
                          <a:ea typeface="楷体" panose="02010609060101010101" charset="-122"/>
                        </a:rPr>
                        <a:t>36</a:t>
                      </a:r>
                      <a:endParaRPr lang="en-US" altLang="zh-CN" sz="1600">
                        <a:latin typeface="楷体" panose="02010609060101010101" charset="-122"/>
                        <a:ea typeface="楷体" panose="02010609060101010101" charset="-122"/>
                      </a:endParaRPr>
                    </a:p>
                  </a:txBody>
                  <a:tcPr/>
                </a:tc>
                <a:tc rowSpan="5">
                  <a:txBody>
                    <a:bodyPr/>
                    <a:p>
                      <a:pPr algn="ctr">
                        <a:buNone/>
                      </a:pPr>
                      <a:r>
                        <a:rPr lang="en-US" altLang="zh-CN" sz="1600">
                          <a:latin typeface="楷体" panose="02010609060101010101" charset="-122"/>
                          <a:ea typeface="楷体" panose="02010609060101010101" charset="-122"/>
                        </a:rPr>
                        <a:t>3.6</a:t>
                      </a:r>
                      <a:endParaRPr lang="en-US" altLang="zh-CN" sz="1600">
                        <a:latin typeface="楷体" panose="02010609060101010101" charset="-122"/>
                        <a:ea typeface="楷体" panose="02010609060101010101" charset="-122"/>
                      </a:endParaRPr>
                    </a:p>
                  </a:txBody>
                  <a:tcPr/>
                </a:tc>
              </a:tr>
              <a:tr h="0">
                <a:tc rowSpan="5">
                  <a:txBody>
                    <a:bodyPr/>
                    <a:p>
                      <a:pPr algn="ctr">
                        <a:buNone/>
                      </a:pPr>
                      <a:r>
                        <a:rPr lang="zh-CN" altLang="en-US" sz="1600" b="1">
                          <a:latin typeface="楷体" panose="02010609060101010101" charset="-122"/>
                          <a:ea typeface="楷体" panose="02010609060101010101" charset="-122"/>
                        </a:rPr>
                        <a:t>配料</a:t>
                      </a:r>
                      <a:endParaRPr lang="zh-CN" altLang="en-US" sz="1600" b="1">
                        <a:latin typeface="楷体" panose="02010609060101010101" charset="-122"/>
                        <a:ea typeface="楷体" panose="02010609060101010101" charset="-122"/>
                      </a:endParaRPr>
                    </a:p>
                  </a:txBody>
                  <a:tcPr/>
                </a:tc>
                <a:tc vMerge="1">
                  <a:tcPr/>
                </a:tc>
                <a:tc vMerge="1">
                  <a:tcPr/>
                </a:tc>
                <a:tc vMerge="1">
                  <a:tcPr/>
                </a:tc>
                <a:tc vMerge="1">
                  <a:tcPr/>
                </a:tc>
              </a:tr>
              <a:tr h="0">
                <a:tc vMerge="1">
                  <a:tcPr/>
                </a:tc>
                <a:tc rowSpan="4">
                  <a:txBody>
                    <a:bodyPr/>
                    <a:p>
                      <a:pPr algn="ctr">
                        <a:buNone/>
                      </a:pPr>
                      <a:endParaRPr lang="zh-CN" altLang="en-US" sz="1600" b="1">
                        <a:latin typeface="楷体" panose="02010609060101010101" charset="-122"/>
                        <a:ea typeface="楷体" panose="02010609060101010101" charset="-122"/>
                        <a:sym typeface="+mn-ea"/>
                      </a:endParaRPr>
                    </a:p>
                  </a:txBody>
                  <a:tcPr/>
                </a:tc>
                <a:tc vMerge="1">
                  <a:tcPr/>
                </a:tc>
                <a:tc vMerge="1">
                  <a:tcPr/>
                </a:tc>
                <a:tc vMerge="1">
                  <a:tcPr/>
                </a:tc>
              </a:tr>
              <a:tr h="0">
                <a:tc vMerge="1">
                  <a:tcPr/>
                </a:tc>
                <a:tc vMerge="1">
                  <a:tcPr/>
                </a:tc>
                <a:tc rowSpan="3">
                  <a:txBody>
                    <a:bodyPr/>
                    <a:p>
                      <a:pPr algn="ctr">
                        <a:buNone/>
                      </a:pPr>
                      <a:endParaRPr lang="en-US" altLang="zh-CN" sz="1600">
                        <a:latin typeface="楷体" panose="02010609060101010101" charset="-122"/>
                        <a:ea typeface="楷体" panose="02010609060101010101" charset="-122"/>
                      </a:endParaRPr>
                    </a:p>
                  </a:txBody>
                  <a:tcPr/>
                </a:tc>
                <a:tc vMerge="1">
                  <a:tcPr/>
                </a:tc>
                <a:tc vMerge="1">
                  <a:tcPr/>
                </a:tc>
              </a:tr>
              <a:tr h="0">
                <a:tc vMerge="1">
                  <a:tcPr/>
                </a:tc>
                <a:tc vMerge="1">
                  <a:tcPr/>
                </a:tc>
                <a:tc vMerge="1">
                  <a:tcPr/>
                </a:tc>
                <a:tc rowSpan="2">
                  <a:txBody>
                    <a:bodyPr/>
                    <a:p>
                      <a:pPr algn="ctr">
                        <a:buNone/>
                      </a:pPr>
                      <a:endParaRPr lang="en-US" altLang="zh-CN" sz="1600">
                        <a:latin typeface="楷体" panose="02010609060101010101" charset="-122"/>
                        <a:ea typeface="楷体" panose="02010609060101010101" charset="-122"/>
                      </a:endParaRPr>
                    </a:p>
                  </a:txBody>
                  <a:tcPr/>
                </a:tc>
                <a:tc vMerge="1">
                  <a:tcPr/>
                </a:tc>
              </a:tr>
              <a:tr h="335280">
                <a:tc vMerge="1">
                  <a:tcPr/>
                </a:tc>
                <a:tc vMerge="1">
                  <a:tcPr/>
                </a:tc>
                <a:tc vMerge="1">
                  <a:tcPr/>
                </a:tc>
                <a:tc vMerge="1">
                  <a:tcPr/>
                </a:tc>
                <a:tc>
                  <a:txBody>
                    <a:bodyPr/>
                    <a:p>
                      <a:pPr algn="ctr">
                        <a:buNone/>
                      </a:pPr>
                      <a:r>
                        <a:rPr lang="en-US" altLang="zh-CN" sz="1600">
                          <a:latin typeface="楷体" panose="02010609060101010101" charset="-122"/>
                          <a:ea typeface="楷体" panose="02010609060101010101" charset="-122"/>
                        </a:rPr>
                        <a:t>1.2</a:t>
                      </a:r>
                      <a:endParaRPr lang="en-US" altLang="zh-CN" sz="1600">
                        <a:latin typeface="楷体" panose="02010609060101010101" charset="-122"/>
                        <a:ea typeface="楷体" panose="02010609060101010101" charset="-122"/>
                      </a:endParaRPr>
                    </a:p>
                  </a:txBody>
                  <a:tcPr/>
                </a:tc>
              </a:tr>
              <a:tr h="335280">
                <a:tc>
                  <a:txBody>
                    <a:bodyPr/>
                    <a:p>
                      <a:pPr algn="ctr">
                        <a:buNone/>
                      </a:pPr>
                      <a:r>
                        <a:rPr lang="zh-CN" altLang="en-US" sz="1600" b="1">
                          <a:latin typeface="楷体" panose="02010609060101010101" charset="-122"/>
                          <a:ea typeface="楷体" panose="02010609060101010101" charset="-122"/>
                          <a:sym typeface="+mn-ea"/>
                        </a:rPr>
                        <a:t>调味料</a:t>
                      </a:r>
                      <a:endParaRPr lang="zh-CN" altLang="en-US" sz="1600" b="1">
                        <a:latin typeface="楷体" panose="02010609060101010101" charset="-122"/>
                        <a:ea typeface="楷体" panose="02010609060101010101" charset="-122"/>
                        <a:sym typeface="+mn-ea"/>
                      </a:endParaRPr>
                    </a:p>
                  </a:txBody>
                  <a:tcPr/>
                </a:tc>
                <a:tc rowSpan="2">
                  <a:txBody>
                    <a:bodyPr/>
                    <a:p>
                      <a:pPr algn="ctr">
                        <a:buNone/>
                      </a:pPr>
                      <a:endParaRPr lang="zh-CN" altLang="en-US" sz="1600" b="1">
                        <a:latin typeface="楷体" panose="02010609060101010101" charset="-122"/>
                        <a:ea typeface="楷体" panose="02010609060101010101" charset="-122"/>
                        <a:sym typeface="+mn-ea"/>
                      </a:endParaRPr>
                    </a:p>
                  </a:txBody>
                  <a:tcPr/>
                </a:tc>
                <a:tc rowSpan="3">
                  <a:txBody>
                    <a:bodyPr/>
                    <a:p>
                      <a:pPr algn="ctr">
                        <a:buNone/>
                      </a:pPr>
                      <a:endParaRPr lang="en-US" altLang="zh-CN" sz="1600">
                        <a:latin typeface="楷体" panose="02010609060101010101" charset="-122"/>
                        <a:ea typeface="楷体" panose="02010609060101010101" charset="-122"/>
                      </a:endParaRPr>
                    </a:p>
                  </a:txBody>
                  <a:tcPr/>
                </a:tc>
                <a:tc rowSpan="4">
                  <a:txBody>
                    <a:bodyPr/>
                    <a:p>
                      <a:pPr algn="ctr">
                        <a:buNone/>
                      </a:pPr>
                      <a:endParaRPr lang="en-US" altLang="zh-CN" sz="1600">
                        <a:latin typeface="楷体" panose="02010609060101010101" charset="-122"/>
                        <a:ea typeface="楷体" panose="02010609060101010101" charset="-122"/>
                      </a:endParaRPr>
                    </a:p>
                  </a:txBody>
                  <a:tcPr/>
                </a:tc>
                <a:tc rowSpan="5">
                  <a:txBody>
                    <a:bodyPr/>
                    <a:p>
                      <a:pPr algn="ctr">
                        <a:buNone/>
                      </a:pPr>
                      <a:r>
                        <a:rPr lang="en-US" altLang="zh-CN" sz="1600">
                          <a:latin typeface="楷体" panose="02010609060101010101" charset="-122"/>
                          <a:ea typeface="楷体" panose="02010609060101010101" charset="-122"/>
                        </a:rPr>
                        <a:t>1.8</a:t>
                      </a:r>
                      <a:endParaRPr lang="en-US" altLang="zh-CN" sz="1600">
                        <a:latin typeface="楷体" panose="02010609060101010101" charset="-122"/>
                        <a:ea typeface="楷体" panose="02010609060101010101" charset="-122"/>
                      </a:endParaRPr>
                    </a:p>
                  </a:txBody>
                  <a:tcPr/>
                </a:tc>
              </a:tr>
              <a:tr h="0">
                <a:tc rowSpan="5">
                  <a:txBody>
                    <a:bodyPr/>
                    <a:p>
                      <a:pPr algn="ctr">
                        <a:buNone/>
                      </a:pPr>
                      <a:r>
                        <a:rPr lang="zh-CN" altLang="en-US" sz="1600" b="1">
                          <a:latin typeface="楷体" panose="02010609060101010101" charset="-122"/>
                          <a:ea typeface="楷体" panose="02010609060101010101" charset="-122"/>
                        </a:rPr>
                        <a:t>燃料费</a:t>
                      </a:r>
                      <a:endParaRPr lang="zh-CN" altLang="en-US" sz="1600" b="1">
                        <a:latin typeface="楷体" panose="02010609060101010101" charset="-122"/>
                        <a:ea typeface="楷体" panose="02010609060101010101" charset="-122"/>
                      </a:endParaRPr>
                    </a:p>
                  </a:txBody>
                  <a:tcPr/>
                </a:tc>
                <a:tc vMerge="1">
                  <a:tcPr/>
                </a:tc>
                <a:tc vMerge="1">
                  <a:tcPr/>
                </a:tc>
                <a:tc vMerge="1">
                  <a:tcPr/>
                </a:tc>
                <a:tc vMerge="1">
                  <a:tcPr/>
                </a:tc>
              </a:tr>
              <a:tr h="0">
                <a:tc vMerge="1">
                  <a:tcPr/>
                </a:tc>
                <a:tc rowSpan="4">
                  <a:txBody>
                    <a:bodyPr/>
                    <a:p>
                      <a:pPr algn="ctr">
                        <a:buNone/>
                      </a:pPr>
                      <a:endParaRPr lang="zh-CN" altLang="en-US" sz="1600" b="1">
                        <a:latin typeface="楷体" panose="02010609060101010101" charset="-122"/>
                        <a:ea typeface="楷体" panose="02010609060101010101" charset="-122"/>
                        <a:sym typeface="+mn-ea"/>
                      </a:endParaRPr>
                    </a:p>
                  </a:txBody>
                  <a:tcPr/>
                </a:tc>
                <a:tc vMerge="1">
                  <a:tcPr/>
                </a:tc>
                <a:tc vMerge="1">
                  <a:tcPr/>
                </a:tc>
                <a:tc vMerge="1">
                  <a:tcPr/>
                </a:tc>
              </a:tr>
              <a:tr h="0">
                <a:tc vMerge="1">
                  <a:tcPr/>
                </a:tc>
                <a:tc vMerge="1">
                  <a:tcPr/>
                </a:tc>
                <a:tc rowSpan="3">
                  <a:txBody>
                    <a:bodyPr/>
                    <a:p>
                      <a:pPr algn="ctr">
                        <a:buNone/>
                      </a:pPr>
                      <a:endParaRPr lang="en-US" altLang="zh-CN" sz="1600">
                        <a:latin typeface="楷体" panose="02010609060101010101" charset="-122"/>
                        <a:ea typeface="楷体" panose="02010609060101010101" charset="-122"/>
                      </a:endParaRPr>
                    </a:p>
                  </a:txBody>
                  <a:tcPr/>
                </a:tc>
                <a:tc vMerge="1">
                  <a:tcPr/>
                </a:tc>
                <a:tc vMerge="1">
                  <a:tcPr/>
                </a:tc>
              </a:tr>
              <a:tr h="0">
                <a:tc vMerge="1">
                  <a:tcPr/>
                </a:tc>
                <a:tc vMerge="1">
                  <a:tcPr/>
                </a:tc>
                <a:tc vMerge="1">
                  <a:tcPr/>
                </a:tc>
                <a:tc rowSpan="2">
                  <a:txBody>
                    <a:bodyPr/>
                    <a:p>
                      <a:pPr algn="ctr">
                        <a:buNone/>
                      </a:pPr>
                      <a:endParaRPr lang="en-US" altLang="zh-CN" sz="1600">
                        <a:latin typeface="楷体" panose="02010609060101010101" charset="-122"/>
                        <a:ea typeface="楷体" panose="02010609060101010101" charset="-122"/>
                      </a:endParaRPr>
                    </a:p>
                  </a:txBody>
                  <a:tcPr/>
                </a:tc>
                <a:tc vMerge="1">
                  <a:tcPr/>
                </a:tc>
              </a:tr>
              <a:tr h="335280">
                <a:tc vMerge="1">
                  <a:tcPr/>
                </a:tc>
                <a:tc vMerge="1">
                  <a:tcPr/>
                </a:tc>
                <a:tc vMerge="1">
                  <a:tcPr/>
                </a:tc>
                <a:tc vMerge="1">
                  <a:tcPr/>
                </a:tc>
                <a:tc>
                  <a:txBody>
                    <a:bodyPr/>
                    <a:p>
                      <a:pPr algn="ctr">
                        <a:buNone/>
                      </a:pPr>
                      <a:r>
                        <a:rPr lang="en-US" altLang="zh-CN" sz="1600">
                          <a:latin typeface="楷体" panose="02010609060101010101" charset="-122"/>
                          <a:ea typeface="楷体" panose="02010609060101010101" charset="-122"/>
                        </a:rPr>
                        <a:t>1</a:t>
                      </a:r>
                      <a:endParaRPr lang="en-US" altLang="zh-CN" sz="1600">
                        <a:latin typeface="楷体" panose="02010609060101010101" charset="-122"/>
                        <a:ea typeface="楷体" panose="02010609060101010101" charset="-122"/>
                      </a:endParaRPr>
                    </a:p>
                  </a:txBody>
                  <a:tcPr/>
                </a:tc>
              </a:tr>
              <a:tr h="338455">
                <a:tc>
                  <a:txBody>
                    <a:bodyPr/>
                    <a:p>
                      <a:pPr algn="ctr">
                        <a:buNone/>
                      </a:pPr>
                      <a:r>
                        <a:rPr lang="zh-CN" altLang="en-US" sz="1600" b="1">
                          <a:latin typeface="楷体" panose="02010609060101010101" charset="-122"/>
                          <a:ea typeface="楷体" panose="02010609060101010101" charset="-122"/>
                        </a:rPr>
                        <a:t>成本毛利率</a:t>
                      </a:r>
                      <a:endParaRPr lang="zh-CN" altLang="en-US" sz="1600" b="1">
                        <a:latin typeface="楷体" panose="02010609060101010101" charset="-122"/>
                        <a:ea typeface="楷体" panose="02010609060101010101" charset="-122"/>
                      </a:endParaRPr>
                    </a:p>
                  </a:txBody>
                  <a:tcPr/>
                </a:tc>
                <a:tc gridSpan="4">
                  <a:txBody>
                    <a:bodyPr/>
                    <a:p>
                      <a:pPr algn="ctr">
                        <a:buNone/>
                      </a:pPr>
                      <a:r>
                        <a:rPr lang="en-US" altLang="zh-CN" sz="1600">
                          <a:latin typeface="楷体" panose="02010609060101010101" charset="-122"/>
                          <a:ea typeface="楷体" panose="02010609060101010101" charset="-122"/>
                          <a:sym typeface="+mn-ea"/>
                        </a:rPr>
                        <a:t>85</a:t>
                      </a:r>
                      <a:r>
                        <a:rPr lang="en-US" altLang="zh-CN" sz="1600" b="1">
                          <a:latin typeface="楷体" panose="02010609060101010101" charset="-122"/>
                          <a:ea typeface="楷体" panose="02010609060101010101" charset="-122"/>
                          <a:sym typeface="+mn-ea"/>
                        </a:rPr>
                        <a:t>%</a:t>
                      </a:r>
                      <a:endParaRPr lang="en-US" altLang="zh-CN" sz="1600" b="1">
                        <a:latin typeface="楷体" panose="02010609060101010101" charset="-122"/>
                        <a:ea typeface="楷体" panose="02010609060101010101" charset="-122"/>
                        <a:sym typeface="+mn-ea"/>
                      </a:endParaRPr>
                    </a:p>
                  </a:txBody>
                  <a:tcPr/>
                </a:tc>
                <a:tc hMerge="1">
                  <a:tcPr/>
                </a:tc>
                <a:tc hMerge="1">
                  <a:tcPr/>
                </a:tc>
                <a:tc hMerge="1">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5.3  </a:t>
            </a:r>
            <a:r>
              <a:rPr lang="zh-CN" altLang="en-US" dirty="0">
                <a:sym typeface="+mn-ea"/>
              </a:rPr>
              <a:t>餐饮产品售价的计算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5.3.2  </a:t>
            </a:r>
            <a:r>
              <a:rPr lang="zh-CN" altLang="en-US" b="1" dirty="0">
                <a:solidFill>
                  <a:schemeClr val="accent1"/>
                </a:solidFill>
                <a:effectLst>
                  <a:outerShdw blurRad="38100" dist="25400" dir="5400000" algn="ctr" rotWithShape="0">
                    <a:srgbClr val="6E747A">
                      <a:alpha val="43000"/>
                    </a:srgbClr>
                  </a:outerShdw>
                </a:effectLst>
                <a:sym typeface="+mn-ea"/>
              </a:rPr>
              <a:t>餐饮产品售价的计算方法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由于毛利率有成本毛利率和销售毛利率之分，计算产品售价也分为成本毛利率法（外加法）和销售毛利率法（内加法）两种。</a:t>
            </a:r>
            <a:endParaRPr lang="zh-CN" altLang="en-US" sz="2000" dirty="0">
              <a:sym typeface="+mn-ea"/>
            </a:endParaRPr>
          </a:p>
          <a:p>
            <a:pPr marL="0" indent="0">
              <a:buNone/>
            </a:pPr>
            <a:r>
              <a:rPr lang="zh-CN" altLang="en-US" sz="2000" dirty="0">
                <a:sym typeface="+mn-ea"/>
              </a:rPr>
              <a:t>   （2）销售毛利率法（内扣法）</a:t>
            </a:r>
            <a:endParaRPr lang="zh-CN" altLang="en-US" sz="2000" dirty="0">
              <a:sym typeface="+mn-ea"/>
            </a:endParaRPr>
          </a:p>
          <a:p>
            <a:pPr marL="0" indent="0">
              <a:buNone/>
            </a:pPr>
            <a:r>
              <a:rPr lang="zh-CN" altLang="en-US" sz="2000" dirty="0">
                <a:sym typeface="+mn-ea"/>
              </a:rPr>
              <a:t>       根据餐饮产品的成本和销售毛利率来计算产品销售价格的定价方法，称销售毛利率法。</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产品售价=产品成本</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en-US" altLang="zh-CN" sz="2000" dirty="0">
                <a:latin typeface="黑体" panose="02010609060101010101" charset="-122"/>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1-销售毛利率</a:t>
            </a:r>
            <a:r>
              <a:rPr lang="en-US" altLang="zh-CN" sz="2000" dirty="0">
                <a:latin typeface="黑体" panose="02010609060101010101" charset="-122"/>
                <a:ea typeface="黑体" panose="02010609060101010101" charset="-122"/>
                <a:sym typeface="+mn-ea"/>
              </a:rPr>
              <a:t>)</a:t>
            </a:r>
            <a:endParaRPr lang="en-US" altLang="zh-CN" sz="2000" dirty="0">
              <a:latin typeface="黑体" panose="02010609060101010101" charset="-122"/>
              <a:ea typeface="黑体" panose="02010609060101010101" charset="-122"/>
              <a:sym typeface="+mn-ea"/>
            </a:endParaRPr>
          </a:p>
          <a:p>
            <a:pPr marL="0" indent="0">
              <a:buNone/>
            </a:pPr>
            <a:r>
              <a:rPr lang="zh-CN" altLang="en-US" sz="2000" dirty="0">
                <a:sym typeface="+mn-ea"/>
              </a:rPr>
              <a:t>        该计算公式是由销售毛利率与销售价之比的关系式推导出来的，故称为销售毛利率法。由于用销售毛利率与产品成本计算销售价格的公式中，销售毛利率前的符号是“</a:t>
            </a:r>
            <a:r>
              <a:rPr lang="zh-CN" altLang="en-US" sz="2000" dirty="0">
                <a:latin typeface="黑体" panose="02010609060101010101" charset="-122"/>
                <a:ea typeface="黑体" panose="02010609060101010101" charset="-122"/>
                <a:sym typeface="+mn-ea"/>
              </a:rPr>
              <a:t>-</a:t>
            </a:r>
            <a:r>
              <a:rPr lang="zh-CN" altLang="en-US" sz="2000" dirty="0">
                <a:sym typeface="+mn-ea"/>
              </a:rPr>
              <a:t>”，所以餐饮行业又习惯称之为“内扣法”或“倒扣法”。</a:t>
            </a:r>
            <a:endParaRPr lang="zh-CN" altLang="en-US" sz="2000" dirty="0">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24320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891665" y="882650"/>
            <a:ext cx="6767195" cy="58521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制作酥炸排骨一份。用去排骨0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4千克，30元/千克；生粉0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1千克，2</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4元/千克；糖醋0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15千克，2元/千克；生油0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1千克，6元/千克；少许精盐、蒜茸、椒米、蛋清等调味料，成本1元；燃料2元。若销售毛利率为45%，求酥炸排骨售价是多少元？</a:t>
            </a:r>
            <a:r>
              <a:rPr b="1">
                <a:latin typeface="楷体" panose="02010609060101010101" charset="-122"/>
                <a:ea typeface="楷体" panose="02010609060101010101" charset="-122"/>
              </a:rPr>
              <a:t>       </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解：列示酥炸排骨原材料配量定额成本。</a:t>
            </a:r>
            <a:endParaRPr b="1">
              <a:latin typeface="楷体" panose="02010609060101010101" charset="-122"/>
              <a:ea typeface="楷体" panose="02010609060101010101" charset="-122"/>
            </a:endParaRPr>
          </a:p>
          <a:p>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rPr>
              <a:t>菜肴名称：：酥炸排骨（1份）</a:t>
            </a:r>
            <a:endPar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酥炸排骨成本=12+0.24+0.3+0.6+1+2</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=16</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14（元）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酥炸排骨售价=酥炸排骨成本</a:t>
            </a:r>
            <a:r>
              <a:rPr b="1">
                <a:latin typeface="Arial" panose="020B0604020202020204" pitchFamily="34" charset="0"/>
                <a:ea typeface="楷体" panose="02010609060101010101" charset="-122"/>
                <a:cs typeface="Arial" panose="020B0604020202020204" pitchFamily="34" charset="0"/>
              </a:rPr>
              <a:t>÷</a:t>
            </a:r>
            <a:r>
              <a:rPr lang="en-US">
                <a:latin typeface="Arial" panose="020B0604020202020204" pitchFamily="34" charset="0"/>
                <a:ea typeface="楷体" panose="02010609060101010101" charset="-122"/>
                <a:cs typeface="Arial" panose="020B0604020202020204" pitchFamily="34" charset="0"/>
              </a:rPr>
              <a:t>(</a:t>
            </a:r>
            <a:r>
              <a:rPr b="1">
                <a:latin typeface="楷体" panose="02010609060101010101" charset="-122"/>
                <a:ea typeface="楷体" panose="02010609060101010101" charset="-122"/>
              </a:rPr>
              <a:t>1-销售毛利率</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=16</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14</a:t>
            </a:r>
            <a:r>
              <a:rPr b="1">
                <a:latin typeface="Arial" panose="020B0604020202020204" pitchFamily="34" charset="0"/>
                <a:ea typeface="楷体" panose="02010609060101010101" charset="-122"/>
                <a:cs typeface="Arial" panose="020B0604020202020204" pitchFamily="34" charset="0"/>
              </a:rPr>
              <a:t>÷</a:t>
            </a:r>
            <a:r>
              <a:rPr lang="en-US" b="1">
                <a:latin typeface="Arial" panose="020B0604020202020204" pitchFamily="34" charset="0"/>
                <a:ea typeface="楷体" panose="02010609060101010101" charset="-122"/>
                <a:cs typeface="Arial" panose="020B0604020202020204" pitchFamily="34" charset="0"/>
              </a:rPr>
              <a:t>(</a:t>
            </a:r>
            <a:r>
              <a:rPr b="1">
                <a:latin typeface="楷体" panose="02010609060101010101" charset="-122"/>
                <a:ea typeface="楷体" panose="02010609060101010101" charset="-122"/>
              </a:rPr>
              <a:t>1-45%</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≈29（元）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答：酥炸排骨售价为29元。 </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rPr>
              <a:t> </a:t>
            </a:r>
            <a:endParaRPr b="1">
              <a:latin typeface="楷体" panose="02010609060101010101" charset="-122"/>
              <a:ea typeface="楷体" panose="02010609060101010101" charset="-122"/>
            </a:endParaRPr>
          </a:p>
        </p:txBody>
      </p:sp>
      <p:graphicFrame>
        <p:nvGraphicFramePr>
          <p:cNvPr id="10" name="表格 9"/>
          <p:cNvGraphicFramePr/>
          <p:nvPr/>
        </p:nvGraphicFramePr>
        <p:xfrm>
          <a:off x="2564765" y="2586355"/>
          <a:ext cx="5160645" cy="2438400"/>
        </p:xfrm>
        <a:graphic>
          <a:graphicData uri="http://schemas.openxmlformats.org/drawingml/2006/table">
            <a:tbl>
              <a:tblPr firstRow="1" bandRow="1">
                <a:tableStyleId>{5C22544A-7EE6-4342-B048-85BDC9FD1C3A}</a:tableStyleId>
              </a:tblPr>
              <a:tblGrid>
                <a:gridCol w="1225550"/>
                <a:gridCol w="1019175"/>
                <a:gridCol w="787400"/>
                <a:gridCol w="1010920"/>
                <a:gridCol w="1117600"/>
              </a:tblGrid>
              <a:tr h="304800">
                <a:tc>
                  <a:txBody>
                    <a:bodyPr/>
                    <a:p>
                      <a:pPr algn="ctr">
                        <a:buNone/>
                      </a:pPr>
                      <a:r>
                        <a:rPr sz="1400">
                          <a:latin typeface="楷体" panose="02010609060101010101" charset="-122"/>
                          <a:ea typeface="楷体" panose="02010609060101010101" charset="-122"/>
                          <a:sym typeface="+mn-ea"/>
                        </a:rPr>
                        <a:t>项目</a:t>
                      </a:r>
                      <a:endParaRPr lang="zh-CN" altLang="en-US" sz="1400">
                        <a:latin typeface="楷体" panose="02010609060101010101" charset="-122"/>
                        <a:ea typeface="楷体" panose="02010609060101010101" charset="-122"/>
                        <a:sym typeface="+mn-ea"/>
                      </a:endParaRPr>
                    </a:p>
                  </a:txBody>
                  <a:tcPr/>
                </a:tc>
                <a:tc>
                  <a:txBody>
                    <a:bodyPr/>
                    <a:p>
                      <a:pPr algn="ctr">
                        <a:buNone/>
                      </a:pPr>
                      <a:r>
                        <a:rPr sz="1400">
                          <a:latin typeface="楷体" panose="02010609060101010101" charset="-122"/>
                          <a:ea typeface="楷体" panose="02010609060101010101" charset="-122"/>
                          <a:sym typeface="+mn-ea"/>
                        </a:rPr>
                        <a:t>计量单位</a:t>
                      </a:r>
                      <a:endParaRPr lang="zh-CN" altLang="en-US" sz="1400">
                        <a:latin typeface="楷体" panose="02010609060101010101" charset="-122"/>
                        <a:ea typeface="楷体" panose="02010609060101010101" charset="-122"/>
                        <a:sym typeface="+mn-ea"/>
                      </a:endParaRPr>
                    </a:p>
                  </a:txBody>
                  <a:tcPr/>
                </a:tc>
                <a:tc>
                  <a:txBody>
                    <a:bodyPr/>
                    <a:p>
                      <a:pPr algn="ctr">
                        <a:buNone/>
                      </a:pPr>
                      <a:r>
                        <a:rPr sz="1400">
                          <a:latin typeface="楷体" panose="02010609060101010101" charset="-122"/>
                          <a:ea typeface="楷体" panose="02010609060101010101" charset="-122"/>
                          <a:sym typeface="+mn-ea"/>
                        </a:rPr>
                        <a:t>定量</a:t>
                      </a:r>
                      <a:endParaRPr lang="zh-CN" altLang="en-US" sz="1400">
                        <a:latin typeface="楷体" panose="02010609060101010101" charset="-122"/>
                        <a:ea typeface="楷体" panose="02010609060101010101" charset="-122"/>
                        <a:sym typeface="+mn-ea"/>
                      </a:endParaRPr>
                    </a:p>
                  </a:txBody>
                  <a:tcPr/>
                </a:tc>
                <a:tc>
                  <a:txBody>
                    <a:bodyPr/>
                    <a:p>
                      <a:pPr algn="ctr">
                        <a:buNone/>
                      </a:pPr>
                      <a:r>
                        <a:rPr sz="1400">
                          <a:latin typeface="楷体" panose="02010609060101010101" charset="-122"/>
                          <a:ea typeface="楷体" panose="02010609060101010101" charset="-122"/>
                          <a:sym typeface="+mn-ea"/>
                        </a:rPr>
                        <a:t>单价（元</a:t>
                      </a:r>
                      <a:r>
                        <a:rPr lang="zh-CN" sz="1400">
                          <a:latin typeface="楷体" panose="02010609060101010101" charset="-122"/>
                          <a:ea typeface="楷体" panose="02010609060101010101" charset="-122"/>
                          <a:sym typeface="+mn-ea"/>
                        </a:rPr>
                        <a:t>）</a:t>
                      </a:r>
                      <a:endParaRPr lang="zh-CN" sz="1400">
                        <a:latin typeface="楷体" panose="02010609060101010101" charset="-122"/>
                        <a:ea typeface="楷体" panose="02010609060101010101" charset="-122"/>
                        <a:sym typeface="+mn-ea"/>
                      </a:endParaRPr>
                    </a:p>
                  </a:txBody>
                  <a:tcPr/>
                </a:tc>
                <a:tc>
                  <a:txBody>
                    <a:bodyPr/>
                    <a:p>
                      <a:pPr algn="ctr">
                        <a:buNone/>
                      </a:pPr>
                      <a:r>
                        <a:rPr sz="1400">
                          <a:latin typeface="楷体" panose="02010609060101010101" charset="-122"/>
                          <a:ea typeface="楷体" panose="02010609060101010101" charset="-122"/>
                          <a:sym typeface="+mn-ea"/>
                        </a:rPr>
                        <a:t>成本（元</a:t>
                      </a:r>
                      <a:r>
                        <a:rPr lang="zh-CN" sz="1400">
                          <a:latin typeface="楷体" panose="02010609060101010101" charset="-122"/>
                          <a:ea typeface="楷体" panose="02010609060101010101" charset="-122"/>
                          <a:sym typeface="+mn-ea"/>
                        </a:rPr>
                        <a:t>）</a:t>
                      </a:r>
                      <a:endParaRPr lang="zh-CN" sz="1400">
                        <a:latin typeface="楷体" panose="02010609060101010101" charset="-122"/>
                        <a:ea typeface="楷体" panose="02010609060101010101" charset="-122"/>
                        <a:sym typeface="+mn-ea"/>
                      </a:endParaRPr>
                    </a:p>
                  </a:txBody>
                  <a:tcPr/>
                </a:tc>
              </a:tr>
              <a:tr h="304800">
                <a:tc>
                  <a:txBody>
                    <a:bodyPr/>
                    <a:p>
                      <a:pPr algn="ctr">
                        <a:buNone/>
                      </a:pPr>
                      <a:r>
                        <a:rPr lang="zh-CN" sz="1400" b="1">
                          <a:latin typeface="楷体" panose="02010609060101010101" charset="-122"/>
                          <a:ea typeface="楷体" panose="02010609060101010101" charset="-122"/>
                          <a:sym typeface="+mn-ea"/>
                        </a:rPr>
                        <a:t>排骨</a:t>
                      </a:r>
                      <a:endParaRPr lang="zh-CN" sz="1400" b="1">
                        <a:latin typeface="楷体" panose="02010609060101010101" charset="-122"/>
                        <a:ea typeface="楷体" panose="02010609060101010101" charset="-122"/>
                        <a:sym typeface="+mn-ea"/>
                      </a:endParaRPr>
                    </a:p>
                  </a:txBody>
                  <a:tcPr/>
                </a:tc>
                <a:tc rowSpan="2">
                  <a:txBody>
                    <a:bodyPr/>
                    <a:p>
                      <a:pPr algn="ctr">
                        <a:buNone/>
                      </a:pPr>
                      <a:r>
                        <a:rPr sz="1400" b="1">
                          <a:latin typeface="楷体" panose="02010609060101010101" charset="-122"/>
                          <a:ea typeface="楷体" panose="02010609060101010101" charset="-122"/>
                          <a:sym typeface="+mn-ea"/>
                        </a:rPr>
                        <a:t>千克</a:t>
                      </a:r>
                      <a:endParaRPr lang="zh-CN" altLang="en-US" sz="1400" b="1">
                        <a:latin typeface="楷体" panose="02010609060101010101" charset="-122"/>
                        <a:ea typeface="楷体" panose="02010609060101010101" charset="-122"/>
                        <a:sym typeface="+mn-ea"/>
                      </a:endParaRPr>
                    </a:p>
                  </a:txBody>
                  <a:tcPr/>
                </a:tc>
                <a:tc rowSpan="3">
                  <a:txBody>
                    <a:bodyPr/>
                    <a:p>
                      <a:pPr algn="ctr">
                        <a:buNone/>
                      </a:pPr>
                      <a:r>
                        <a:rPr lang="en-US" altLang="zh-CN" sz="1400">
                          <a:latin typeface="楷体" panose="02010609060101010101" charset="-122"/>
                          <a:ea typeface="楷体" panose="02010609060101010101" charset="-122"/>
                        </a:rPr>
                        <a:t>0.4</a:t>
                      </a:r>
                      <a:endParaRPr lang="en-US" altLang="zh-CN" sz="1400">
                        <a:latin typeface="楷体" panose="02010609060101010101" charset="-122"/>
                        <a:ea typeface="楷体" panose="02010609060101010101" charset="-122"/>
                      </a:endParaRPr>
                    </a:p>
                  </a:txBody>
                  <a:tcPr/>
                </a:tc>
                <a:tc rowSpan="4">
                  <a:txBody>
                    <a:bodyPr/>
                    <a:p>
                      <a:pPr algn="ctr">
                        <a:buNone/>
                      </a:pPr>
                      <a:r>
                        <a:rPr lang="en-US" altLang="zh-CN" sz="1400">
                          <a:latin typeface="楷体" panose="02010609060101010101" charset="-122"/>
                          <a:ea typeface="楷体" panose="02010609060101010101" charset="-122"/>
                        </a:rPr>
                        <a:t>30</a:t>
                      </a:r>
                      <a:endParaRPr lang="en-US" altLang="zh-CN" sz="1400">
                        <a:latin typeface="楷体" panose="02010609060101010101" charset="-122"/>
                        <a:ea typeface="楷体" panose="02010609060101010101" charset="-122"/>
                      </a:endParaRPr>
                    </a:p>
                  </a:txBody>
                  <a:tcPr/>
                </a:tc>
                <a:tc rowSpan="5">
                  <a:txBody>
                    <a:bodyPr/>
                    <a:p>
                      <a:pPr algn="ctr">
                        <a:buNone/>
                      </a:pPr>
                      <a:r>
                        <a:rPr lang="en-US" altLang="zh-CN" sz="1400">
                          <a:latin typeface="楷体" panose="02010609060101010101" charset="-122"/>
                          <a:ea typeface="楷体" panose="02010609060101010101" charset="-122"/>
                        </a:rPr>
                        <a:t>12</a:t>
                      </a:r>
                      <a:endParaRPr lang="en-US" altLang="zh-CN" sz="1400">
                        <a:latin typeface="楷体" panose="02010609060101010101" charset="-122"/>
                        <a:ea typeface="楷体" panose="02010609060101010101" charset="-122"/>
                      </a:endParaRPr>
                    </a:p>
                  </a:txBody>
                  <a:tcPr/>
                </a:tc>
              </a:tr>
              <a:tr h="0">
                <a:tc rowSpan="5">
                  <a:txBody>
                    <a:bodyPr/>
                    <a:p>
                      <a:pPr algn="ctr">
                        <a:buNone/>
                      </a:pPr>
                      <a:r>
                        <a:rPr lang="zh-CN" altLang="en-US" sz="1400" b="1">
                          <a:latin typeface="楷体" panose="02010609060101010101" charset="-122"/>
                          <a:ea typeface="楷体" panose="02010609060101010101" charset="-122"/>
                        </a:rPr>
                        <a:t>生粉</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0">
                <a:tc vMerge="1">
                  <a:tcPr/>
                </a:tc>
                <a:tc rowSpan="4">
                  <a:txBody>
                    <a:bodyPr/>
                    <a:p>
                      <a:pPr algn="ctr">
                        <a:buNone/>
                      </a:pPr>
                      <a:r>
                        <a:rPr sz="1400" b="1">
                          <a:latin typeface="楷体" panose="02010609060101010101" charset="-122"/>
                          <a:ea typeface="楷体" panose="02010609060101010101" charset="-122"/>
                          <a:sym typeface="+mn-ea"/>
                        </a:rPr>
                        <a:t>千克</a:t>
                      </a:r>
                      <a:endParaRPr lang="zh-CN" altLang="en-US" sz="1400" b="1">
                        <a:latin typeface="楷体" panose="02010609060101010101" charset="-122"/>
                        <a:ea typeface="楷体" panose="02010609060101010101" charset="-122"/>
                        <a:sym typeface="+mn-ea"/>
                      </a:endParaRPr>
                    </a:p>
                  </a:txBody>
                  <a:tcPr/>
                </a:tc>
                <a:tc vMerge="1">
                  <a:tcPr/>
                </a:tc>
                <a:tc vMerge="1">
                  <a:tcPr/>
                </a:tc>
                <a:tc vMerge="1">
                  <a:tcPr/>
                </a:tc>
              </a:tr>
              <a:tr h="0">
                <a:tc vMerge="1">
                  <a:tcPr/>
                </a:tc>
                <a:tc vMerge="1">
                  <a:tcPr/>
                </a:tc>
                <a:tc rowSpan="3">
                  <a:txBody>
                    <a:bodyPr/>
                    <a:p>
                      <a:pPr algn="ctr">
                        <a:buNone/>
                      </a:pPr>
                      <a:r>
                        <a:rPr lang="en-US" altLang="zh-CN" sz="1400">
                          <a:latin typeface="楷体" panose="02010609060101010101" charset="-122"/>
                          <a:ea typeface="楷体" panose="02010609060101010101" charset="-122"/>
                        </a:rPr>
                        <a:t>0.1</a:t>
                      </a:r>
                      <a:endParaRPr lang="en-US" altLang="zh-CN" sz="1400">
                        <a:latin typeface="楷体" panose="02010609060101010101" charset="-122"/>
                        <a:ea typeface="楷体" panose="02010609060101010101" charset="-122"/>
                      </a:endParaRPr>
                    </a:p>
                  </a:txBody>
                  <a:tcPr/>
                </a:tc>
                <a:tc vMerge="1">
                  <a:tcPr/>
                </a:tc>
                <a:tc vMerge="1">
                  <a:tcPr/>
                </a:tc>
              </a:tr>
              <a:tr h="0">
                <a:tc vMerge="1">
                  <a:tcPr/>
                </a:tc>
                <a:tc vMerge="1">
                  <a:tcPr/>
                </a:tc>
                <a:tc vMerge="1">
                  <a:tcPr/>
                </a:tc>
                <a:tc rowSpan="2">
                  <a:txBody>
                    <a:bodyPr/>
                    <a:p>
                      <a:pPr algn="ctr">
                        <a:buNone/>
                      </a:pPr>
                      <a:r>
                        <a:rPr lang="en-US" altLang="zh-CN" sz="1400">
                          <a:latin typeface="楷体" panose="02010609060101010101" charset="-122"/>
                          <a:ea typeface="楷体" panose="02010609060101010101" charset="-122"/>
                        </a:rPr>
                        <a:t>2.4</a:t>
                      </a:r>
                      <a:endParaRPr lang="en-US" altLang="zh-CN" sz="1400">
                        <a:latin typeface="楷体" panose="02010609060101010101" charset="-122"/>
                        <a:ea typeface="楷体" panose="02010609060101010101" charset="-122"/>
                      </a:endParaRPr>
                    </a:p>
                  </a:txBody>
                  <a:tcPr/>
                </a:tc>
                <a:tc vMerge="1">
                  <a:tcPr/>
                </a:tc>
              </a:tr>
              <a:tr h="304800">
                <a:tc vMerge="1">
                  <a:tcPr/>
                </a:tc>
                <a:tc vMerge="1">
                  <a:tcPr/>
                </a:tc>
                <a:tc vMerge="1">
                  <a:tcPr/>
                </a:tc>
                <a:tc vMerge="1">
                  <a:tcPr/>
                </a:tc>
                <a:tc>
                  <a:txBody>
                    <a:bodyPr/>
                    <a:p>
                      <a:pPr algn="ctr">
                        <a:buNone/>
                      </a:pPr>
                      <a:r>
                        <a:rPr lang="en-US" altLang="zh-CN" sz="1400">
                          <a:latin typeface="楷体" panose="02010609060101010101" charset="-122"/>
                          <a:ea typeface="楷体" panose="02010609060101010101" charset="-122"/>
                        </a:rPr>
                        <a:t>0.24</a:t>
                      </a:r>
                      <a:endParaRPr lang="en-US" altLang="zh-CN" sz="1400">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sym typeface="+mn-ea"/>
                        </a:rPr>
                        <a:t>糖醋</a:t>
                      </a:r>
                      <a:endParaRPr lang="zh-CN" altLang="en-US" sz="1400" b="1">
                        <a:latin typeface="楷体" panose="02010609060101010101" charset="-122"/>
                        <a:ea typeface="楷体" panose="02010609060101010101" charset="-122"/>
                        <a:sym typeface="+mn-ea"/>
                      </a:endParaRPr>
                    </a:p>
                  </a:txBody>
                  <a:tcPr/>
                </a:tc>
                <a:tc rowSpan="2">
                  <a:txBody>
                    <a:bodyPr/>
                    <a:p>
                      <a:pPr algn="ctr">
                        <a:buNone/>
                      </a:pPr>
                      <a:r>
                        <a:rPr sz="1400" b="1">
                          <a:latin typeface="楷体" panose="02010609060101010101" charset="-122"/>
                          <a:ea typeface="楷体" panose="02010609060101010101" charset="-122"/>
                          <a:sym typeface="+mn-ea"/>
                        </a:rPr>
                        <a:t>千克</a:t>
                      </a:r>
                      <a:endParaRPr lang="zh-CN" altLang="en-US" sz="1400" b="1">
                        <a:latin typeface="楷体" panose="02010609060101010101" charset="-122"/>
                        <a:ea typeface="楷体" panose="02010609060101010101" charset="-122"/>
                        <a:sym typeface="+mn-ea"/>
                      </a:endParaRPr>
                    </a:p>
                  </a:txBody>
                  <a:tcPr/>
                </a:tc>
                <a:tc rowSpan="3">
                  <a:txBody>
                    <a:bodyPr/>
                    <a:p>
                      <a:pPr algn="ctr">
                        <a:buNone/>
                      </a:pPr>
                      <a:r>
                        <a:rPr lang="en-US" altLang="zh-CN" sz="1400">
                          <a:latin typeface="楷体" panose="02010609060101010101" charset="-122"/>
                          <a:ea typeface="楷体" panose="02010609060101010101" charset="-122"/>
                        </a:rPr>
                        <a:t>0.15</a:t>
                      </a:r>
                      <a:endParaRPr lang="en-US" altLang="zh-CN" sz="1400">
                        <a:latin typeface="楷体" panose="02010609060101010101" charset="-122"/>
                        <a:ea typeface="楷体" panose="02010609060101010101" charset="-122"/>
                      </a:endParaRPr>
                    </a:p>
                  </a:txBody>
                  <a:tcPr/>
                </a:tc>
                <a:tc rowSpan="4">
                  <a:txBody>
                    <a:bodyPr/>
                    <a:p>
                      <a:pPr algn="ctr">
                        <a:buNone/>
                      </a:pPr>
                      <a:r>
                        <a:rPr lang="en-US" altLang="zh-CN" sz="1400">
                          <a:latin typeface="楷体" panose="02010609060101010101" charset="-122"/>
                          <a:ea typeface="楷体" panose="02010609060101010101" charset="-122"/>
                        </a:rPr>
                        <a:t>2</a:t>
                      </a:r>
                      <a:endParaRPr lang="en-US" altLang="zh-CN" sz="1400">
                        <a:latin typeface="楷体" panose="02010609060101010101" charset="-122"/>
                        <a:ea typeface="楷体" panose="02010609060101010101" charset="-122"/>
                      </a:endParaRPr>
                    </a:p>
                  </a:txBody>
                  <a:tcPr/>
                </a:tc>
                <a:tc rowSpan="5">
                  <a:txBody>
                    <a:bodyPr/>
                    <a:p>
                      <a:pPr algn="ctr">
                        <a:buNone/>
                      </a:pPr>
                      <a:r>
                        <a:rPr lang="en-US" altLang="zh-CN" sz="1400">
                          <a:latin typeface="楷体" panose="02010609060101010101" charset="-122"/>
                          <a:ea typeface="楷体" panose="02010609060101010101" charset="-122"/>
                        </a:rPr>
                        <a:t>0.3</a:t>
                      </a:r>
                      <a:endParaRPr lang="en-US" altLang="zh-CN" sz="1400">
                        <a:latin typeface="楷体" panose="02010609060101010101" charset="-122"/>
                        <a:ea typeface="楷体" panose="02010609060101010101" charset="-122"/>
                      </a:endParaRPr>
                    </a:p>
                  </a:txBody>
                  <a:tcPr/>
                </a:tc>
              </a:tr>
              <a:tr h="0">
                <a:tc rowSpan="5">
                  <a:txBody>
                    <a:bodyPr/>
                    <a:p>
                      <a:pPr algn="ctr">
                        <a:buNone/>
                      </a:pPr>
                      <a:r>
                        <a:rPr lang="zh-CN" altLang="en-US" sz="1400" b="1">
                          <a:latin typeface="楷体" panose="02010609060101010101" charset="-122"/>
                          <a:ea typeface="楷体" panose="02010609060101010101" charset="-122"/>
                        </a:rPr>
                        <a:t>生油</a:t>
                      </a:r>
                      <a:endParaRPr lang="zh-CN" altLang="en-US" sz="1400" b="1">
                        <a:latin typeface="楷体" panose="02010609060101010101" charset="-122"/>
                        <a:ea typeface="楷体" panose="02010609060101010101" charset="-122"/>
                      </a:endParaRPr>
                    </a:p>
                  </a:txBody>
                  <a:tcPr/>
                </a:tc>
                <a:tc vMerge="1">
                  <a:tcPr/>
                </a:tc>
                <a:tc vMerge="1">
                  <a:tcPr/>
                </a:tc>
                <a:tc vMerge="1">
                  <a:tcPr/>
                </a:tc>
                <a:tc vMerge="1">
                  <a:tcPr/>
                </a:tc>
              </a:tr>
              <a:tr h="0">
                <a:tc vMerge="1">
                  <a:tcPr/>
                </a:tc>
                <a:tc rowSpan="4">
                  <a:txBody>
                    <a:bodyPr/>
                    <a:p>
                      <a:pPr algn="ctr">
                        <a:buNone/>
                      </a:pPr>
                      <a:r>
                        <a:rPr sz="1400" b="1">
                          <a:latin typeface="楷体" panose="02010609060101010101" charset="-122"/>
                          <a:ea typeface="楷体" panose="02010609060101010101" charset="-122"/>
                          <a:sym typeface="+mn-ea"/>
                        </a:rPr>
                        <a:t>千克</a:t>
                      </a:r>
                      <a:endParaRPr lang="zh-CN" altLang="en-US" sz="1400" b="1">
                        <a:latin typeface="楷体" panose="02010609060101010101" charset="-122"/>
                        <a:ea typeface="楷体" panose="02010609060101010101" charset="-122"/>
                        <a:sym typeface="+mn-ea"/>
                      </a:endParaRPr>
                    </a:p>
                  </a:txBody>
                  <a:tcPr/>
                </a:tc>
                <a:tc vMerge="1">
                  <a:tcPr/>
                </a:tc>
                <a:tc vMerge="1">
                  <a:tcPr/>
                </a:tc>
                <a:tc vMerge="1">
                  <a:tcPr/>
                </a:tc>
              </a:tr>
              <a:tr h="0">
                <a:tc vMerge="1">
                  <a:tcPr/>
                </a:tc>
                <a:tc vMerge="1">
                  <a:tcPr/>
                </a:tc>
                <a:tc rowSpan="3">
                  <a:txBody>
                    <a:bodyPr/>
                    <a:p>
                      <a:pPr algn="ctr">
                        <a:buNone/>
                      </a:pPr>
                      <a:r>
                        <a:rPr lang="en-US" altLang="zh-CN" sz="1400">
                          <a:latin typeface="楷体" panose="02010609060101010101" charset="-122"/>
                          <a:ea typeface="楷体" panose="02010609060101010101" charset="-122"/>
                        </a:rPr>
                        <a:t>0.1</a:t>
                      </a:r>
                      <a:endParaRPr lang="en-US" altLang="zh-CN" sz="1400">
                        <a:latin typeface="楷体" panose="02010609060101010101" charset="-122"/>
                        <a:ea typeface="楷体" panose="02010609060101010101" charset="-122"/>
                      </a:endParaRPr>
                    </a:p>
                  </a:txBody>
                  <a:tcPr/>
                </a:tc>
                <a:tc vMerge="1">
                  <a:tcPr/>
                </a:tc>
                <a:tc vMerge="1">
                  <a:tcPr/>
                </a:tc>
              </a:tr>
              <a:tr h="0">
                <a:tc vMerge="1">
                  <a:tcPr/>
                </a:tc>
                <a:tc vMerge="1">
                  <a:tcPr/>
                </a:tc>
                <a:tc vMerge="1">
                  <a:tcPr/>
                </a:tc>
                <a:tc rowSpan="2">
                  <a:txBody>
                    <a:bodyPr/>
                    <a:p>
                      <a:pPr algn="ctr">
                        <a:buNone/>
                      </a:pPr>
                      <a:r>
                        <a:rPr lang="en-US" altLang="zh-CN" sz="1400">
                          <a:latin typeface="楷体" panose="02010609060101010101" charset="-122"/>
                          <a:ea typeface="楷体" panose="02010609060101010101" charset="-122"/>
                        </a:rPr>
                        <a:t>6</a:t>
                      </a:r>
                      <a:endParaRPr lang="en-US" altLang="zh-CN" sz="1400">
                        <a:latin typeface="楷体" panose="02010609060101010101" charset="-122"/>
                        <a:ea typeface="楷体" panose="02010609060101010101" charset="-122"/>
                      </a:endParaRPr>
                    </a:p>
                  </a:txBody>
                  <a:tcPr/>
                </a:tc>
                <a:tc vMerge="1">
                  <a:tcPr/>
                </a:tc>
              </a:tr>
              <a:tr h="304800">
                <a:tc vMerge="1">
                  <a:tcPr/>
                </a:tc>
                <a:tc vMerge="1">
                  <a:tcPr/>
                </a:tc>
                <a:tc vMerge="1">
                  <a:tcPr/>
                </a:tc>
                <a:tc vMerge="1">
                  <a:tcPr/>
                </a:tc>
                <a:tc>
                  <a:txBody>
                    <a:bodyPr/>
                    <a:p>
                      <a:pPr algn="ctr">
                        <a:buNone/>
                      </a:pPr>
                      <a:r>
                        <a:rPr lang="en-US" altLang="zh-CN" sz="1400">
                          <a:latin typeface="楷体" panose="02010609060101010101" charset="-122"/>
                          <a:ea typeface="楷体" panose="02010609060101010101" charset="-122"/>
                        </a:rPr>
                        <a:t>0.6</a:t>
                      </a:r>
                      <a:endParaRPr lang="en-US" altLang="zh-CN" sz="1400">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调味料</a:t>
                      </a:r>
                      <a:endParaRPr lang="zh-CN" altLang="en-US" sz="1400" b="1">
                        <a:latin typeface="楷体" panose="02010609060101010101" charset="-122"/>
                        <a:ea typeface="楷体" panose="02010609060101010101" charset="-122"/>
                      </a:endParaRPr>
                    </a:p>
                  </a:txBody>
                  <a:tcPr/>
                </a:tc>
                <a:tc>
                  <a:txBody>
                    <a:bodyPr/>
                    <a:p>
                      <a:pPr algn="ctr">
                        <a:buNone/>
                      </a:pPr>
                      <a:endParaRPr lang="zh-CN" altLang="en-US" sz="1400" b="1">
                        <a:latin typeface="楷体" panose="02010609060101010101" charset="-122"/>
                        <a:ea typeface="楷体" panose="02010609060101010101" charset="-122"/>
                        <a:sym typeface="+mn-ea"/>
                      </a:endParaRPr>
                    </a:p>
                  </a:txBody>
                  <a:tcPr/>
                </a:tc>
                <a:tc>
                  <a:txBody>
                    <a:bodyPr/>
                    <a:p>
                      <a:pPr algn="ctr">
                        <a:buNone/>
                      </a:pPr>
                      <a:endParaRPr lang="en-US" altLang="zh-CN" sz="1400">
                        <a:latin typeface="楷体" panose="02010609060101010101" charset="-122"/>
                        <a:ea typeface="楷体" panose="02010609060101010101" charset="-122"/>
                      </a:endParaRPr>
                    </a:p>
                  </a:txBody>
                  <a:tcPr/>
                </a:tc>
                <a:tc>
                  <a:txBody>
                    <a:bodyPr/>
                    <a:p>
                      <a:pPr algn="ctr">
                        <a:buNone/>
                      </a:pPr>
                      <a:endParaRPr lang="en-US" altLang="zh-CN" sz="1400">
                        <a:latin typeface="楷体" panose="02010609060101010101" charset="-122"/>
                        <a:ea typeface="楷体" panose="02010609060101010101" charset="-122"/>
                      </a:endParaRPr>
                    </a:p>
                  </a:txBody>
                  <a:tcPr/>
                </a:tc>
                <a:tc>
                  <a:txBody>
                    <a:bodyPr/>
                    <a:p>
                      <a:pPr algn="ctr">
                        <a:buNone/>
                      </a:pPr>
                      <a:r>
                        <a:rPr lang="en-US" altLang="zh-CN" sz="1400">
                          <a:latin typeface="楷体" panose="02010609060101010101" charset="-122"/>
                          <a:ea typeface="楷体" panose="02010609060101010101" charset="-122"/>
                        </a:rPr>
                        <a:t>1</a:t>
                      </a:r>
                      <a:endParaRPr lang="en-US" altLang="zh-CN" sz="1400">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燃料费</a:t>
                      </a:r>
                      <a:endParaRPr lang="zh-CN" altLang="en-US" sz="1400" b="1">
                        <a:latin typeface="楷体" panose="02010609060101010101" charset="-122"/>
                        <a:ea typeface="楷体" panose="02010609060101010101" charset="-122"/>
                      </a:endParaRPr>
                    </a:p>
                  </a:txBody>
                  <a:tcPr/>
                </a:tc>
                <a:tc>
                  <a:txBody>
                    <a:bodyPr/>
                    <a:p>
                      <a:pPr>
                        <a:buNone/>
                      </a:pPr>
                      <a:endParaRPr lang="zh-CN" altLang="en-US" sz="1400"/>
                    </a:p>
                  </a:txBody>
                  <a:tcPr/>
                </a:tc>
                <a:tc>
                  <a:txBody>
                    <a:bodyPr/>
                    <a:p>
                      <a:pPr>
                        <a:buNone/>
                      </a:pPr>
                      <a:endParaRPr lang="zh-CN" altLang="en-US" sz="1400"/>
                    </a:p>
                  </a:txBody>
                  <a:tcPr/>
                </a:tc>
                <a:tc>
                  <a:txBody>
                    <a:bodyPr/>
                    <a:p>
                      <a:pPr>
                        <a:buNone/>
                      </a:pPr>
                      <a:endParaRPr lang="zh-CN" altLang="en-US" sz="1400"/>
                    </a:p>
                  </a:txBody>
                  <a:tcPr/>
                </a:tc>
                <a:tc>
                  <a:txBody>
                    <a:bodyPr/>
                    <a:p>
                      <a:pPr algn="ctr">
                        <a:buNone/>
                      </a:pPr>
                      <a:r>
                        <a:rPr lang="en-US" altLang="zh-CN" sz="1400">
                          <a:latin typeface="楷体" panose="02010609060101010101" charset="-122"/>
                          <a:ea typeface="楷体" panose="02010609060101010101" charset="-122"/>
                        </a:rPr>
                        <a:t>2</a:t>
                      </a:r>
                      <a:endParaRPr lang="en-US" altLang="zh-CN" sz="1400">
                        <a:latin typeface="楷体" panose="02010609060101010101" charset="-122"/>
                        <a:ea typeface="楷体" panose="02010609060101010101" charset="-122"/>
                      </a:endParaRPr>
                    </a:p>
                  </a:txBody>
                  <a:tcPr/>
                </a:tc>
              </a:tr>
              <a:tr h="304800">
                <a:tc>
                  <a:txBody>
                    <a:bodyPr/>
                    <a:p>
                      <a:pPr algn="ctr">
                        <a:buNone/>
                      </a:pPr>
                      <a:r>
                        <a:rPr lang="zh-CN" altLang="en-US" sz="1400" b="1">
                          <a:latin typeface="楷体" panose="02010609060101010101" charset="-122"/>
                          <a:ea typeface="楷体" panose="02010609060101010101" charset="-122"/>
                        </a:rPr>
                        <a:t>成本毛利率</a:t>
                      </a:r>
                      <a:endParaRPr lang="zh-CN" altLang="en-US" sz="1400" b="1">
                        <a:latin typeface="楷体" panose="02010609060101010101" charset="-122"/>
                        <a:ea typeface="楷体" panose="02010609060101010101" charset="-122"/>
                      </a:endParaRPr>
                    </a:p>
                  </a:txBody>
                  <a:tcPr/>
                </a:tc>
                <a:tc gridSpan="4">
                  <a:txBody>
                    <a:bodyPr/>
                    <a:p>
                      <a:pPr algn="ctr">
                        <a:buNone/>
                      </a:pPr>
                      <a:r>
                        <a:rPr lang="en-US" altLang="zh-CN" sz="1400">
                          <a:latin typeface="楷体" panose="02010609060101010101" charset="-122"/>
                          <a:ea typeface="楷体" panose="02010609060101010101" charset="-122"/>
                          <a:sym typeface="+mn-ea"/>
                        </a:rPr>
                        <a:t>45</a:t>
                      </a:r>
                      <a:r>
                        <a:rPr lang="en-US" altLang="zh-CN" sz="1400" b="1">
                          <a:latin typeface="楷体" panose="02010609060101010101" charset="-122"/>
                          <a:ea typeface="楷体" panose="02010609060101010101" charset="-122"/>
                          <a:sym typeface="+mn-ea"/>
                        </a:rPr>
                        <a:t>%</a:t>
                      </a:r>
                      <a:endParaRPr lang="en-US" altLang="zh-CN" sz="1400" b="1">
                        <a:latin typeface="楷体" panose="02010609060101010101" charset="-122"/>
                        <a:ea typeface="楷体" panose="02010609060101010101" charset="-122"/>
                        <a:sym typeface="+mn-ea"/>
                      </a:endParaRPr>
                    </a:p>
                  </a:txBody>
                  <a:tcPr/>
                </a:tc>
                <a:tc hMerge="1">
                  <a:tcPr/>
                </a:tc>
                <a:tc hMerge="1">
                  <a:tcPr/>
                </a:tc>
                <a:tc hMerge="1">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5.3  </a:t>
            </a:r>
            <a:r>
              <a:rPr lang="zh-CN" altLang="en-US" dirty="0">
                <a:sym typeface="+mn-ea"/>
              </a:rPr>
              <a:t>餐饮产品售价的计算</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5.3.2  </a:t>
            </a:r>
            <a:r>
              <a:rPr lang="zh-CN" altLang="en-US" b="1" dirty="0">
                <a:solidFill>
                  <a:schemeClr val="accent1"/>
                </a:solidFill>
                <a:effectLst>
                  <a:outerShdw blurRad="38100" dist="25400" dir="5400000" algn="ctr" rotWithShape="0">
                    <a:srgbClr val="6E747A">
                      <a:alpha val="43000"/>
                    </a:srgbClr>
                  </a:outerShdw>
                </a:effectLst>
                <a:sym typeface="+mn-ea"/>
              </a:rPr>
              <a:t>餐饮产品售价的计算方法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（3）毛利率的换算</a:t>
            </a:r>
            <a:endParaRPr lang="zh-CN" altLang="en-US" sz="2000" dirty="0">
              <a:sym typeface="+mn-ea"/>
            </a:endParaRPr>
          </a:p>
          <a:p>
            <a:pPr marL="0" indent="0">
              <a:buNone/>
            </a:pPr>
            <a:r>
              <a:rPr lang="zh-CN" altLang="en-US" sz="2000" dirty="0">
                <a:sym typeface="+mn-ea"/>
              </a:rPr>
              <a:t>       从计算看，成本毛利率法比销售毛利率法简便，因为成本毛利率法是用外加的方法，即</a:t>
            </a:r>
            <a:r>
              <a:rPr lang="zh-CN" altLang="en-US" sz="2000" b="1" dirty="0">
                <a:sym typeface="+mn-ea"/>
              </a:rPr>
              <a:t>售价=成本×（1+成本毛利率）</a:t>
            </a:r>
            <a:r>
              <a:rPr lang="zh-CN" altLang="en-US" sz="2000" dirty="0">
                <a:sym typeface="+mn-ea"/>
              </a:rPr>
              <a:t>，故成本毛利率又称为外加毛利率；而销售毛利率法是用内扣的方法，即</a:t>
            </a:r>
            <a:r>
              <a:rPr lang="zh-CN" altLang="en-US" sz="2000" b="1" dirty="0">
                <a:sym typeface="+mn-ea"/>
              </a:rPr>
              <a:t>售价=成本÷（1-销售毛利率）</a:t>
            </a:r>
            <a:r>
              <a:rPr lang="zh-CN" altLang="en-US" sz="2000" dirty="0">
                <a:sym typeface="+mn-ea"/>
              </a:rPr>
              <a:t>，故销售毛利率又称为内扣毛利率。在实际计算中，大多数人习惯使用外加的加法和乘法而不愿使用内扣的减法和除法。因而，计算售价时，经常把内扣毛利率换算成外加毛利率。其换算公式如下： </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外加毛利率=内扣毛利率</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1-内扣毛利率）</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内扣毛利率=外加毛利率</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1+内扣毛利率）</a:t>
            </a:r>
            <a:endParaRPr lang="zh-CN" altLang="en-US" sz="2000" dirty="0">
              <a:latin typeface="黑体" panose="02010609060101010101" charset="-122"/>
              <a:ea typeface="黑体" panose="02010609060101010101" charset="-122"/>
              <a:sym typeface="+mn-ea"/>
            </a:endParaRPr>
          </a:p>
          <a:p>
            <a:pPr marL="0" indent="0">
              <a:buNone/>
            </a:pPr>
            <a:endParaRPr lang="zh-CN" altLang="en-US" sz="2000" dirty="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5.4  </a:t>
            </a:r>
            <a:r>
              <a:rPr lang="zh-CN" altLang="en-US" dirty="0">
                <a:sym typeface="+mn-ea"/>
              </a:rPr>
              <a:t>餐饮产品利润额的计算</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5.4.1  </a:t>
            </a:r>
            <a:r>
              <a:rPr lang="zh-CN" altLang="en-US" b="1" dirty="0">
                <a:solidFill>
                  <a:schemeClr val="accent1"/>
                </a:solidFill>
                <a:effectLst>
                  <a:outerShdw blurRad="38100" dist="25400" dir="5400000" algn="ctr" rotWithShape="0">
                    <a:srgbClr val="6E747A">
                      <a:alpha val="43000"/>
                    </a:srgbClr>
                  </a:outerShdw>
                </a:effectLst>
                <a:sym typeface="+mn-ea"/>
              </a:rPr>
              <a:t>餐饮产品的利润率</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餐饮产品的利润与成本或销售价格之间的比率，称为餐饮产品的利润率。</a:t>
            </a:r>
            <a:r>
              <a:rPr lang="zh-CN" altLang="en-US" sz="2000" dirty="0">
                <a:sym typeface="+mn-ea"/>
              </a:rPr>
              <a:t>       </a:t>
            </a:r>
            <a:endParaRPr lang="zh-CN" altLang="en-US" sz="2000" dirty="0">
              <a:sym typeface="+mn-ea"/>
            </a:endParaRPr>
          </a:p>
          <a:p>
            <a:pPr marL="0" indent="0">
              <a:buNone/>
            </a:pPr>
            <a:r>
              <a:rPr lang="zh-CN" altLang="en-US" sz="2000" dirty="0">
                <a:sym typeface="+mn-ea"/>
              </a:rPr>
              <a:t>       餐饮产品的利润率分为成本利润率和销售利润率两大类。</a:t>
            </a:r>
            <a:endParaRPr lang="zh-CN" altLang="en-US" sz="2000" dirty="0">
              <a:sym typeface="+mn-ea"/>
            </a:endParaRPr>
          </a:p>
          <a:p>
            <a:pPr marL="0" indent="0">
              <a:buNone/>
            </a:pPr>
            <a:r>
              <a:rPr lang="zh-CN" altLang="en-US" sz="2000" dirty="0">
                <a:sym typeface="+mn-ea"/>
              </a:rPr>
              <a:t>    （1）成本利润率</a:t>
            </a:r>
            <a:endParaRPr lang="zh-CN" altLang="en-US" sz="2000" dirty="0">
              <a:sym typeface="+mn-ea"/>
            </a:endParaRPr>
          </a:p>
          <a:p>
            <a:pPr marL="0" indent="0">
              <a:buNone/>
            </a:pPr>
            <a:r>
              <a:rPr lang="zh-CN" altLang="en-US" sz="2000" dirty="0">
                <a:sym typeface="+mn-ea"/>
              </a:rPr>
              <a:t>      产品利润与产品成本的比率，称为成本利润率。其计算公式如下：</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成本利润率=产品利润</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产品成本×100%</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sym typeface="+mn-ea"/>
              </a:rPr>
              <a:t>    （2）销售利润率</a:t>
            </a:r>
            <a:endParaRPr lang="zh-CN" altLang="en-US" sz="2000" dirty="0">
              <a:sym typeface="+mn-ea"/>
            </a:endParaRPr>
          </a:p>
          <a:p>
            <a:pPr marL="0" indent="0">
              <a:buNone/>
            </a:pPr>
            <a:r>
              <a:rPr lang="zh-CN" altLang="en-US" sz="2000" dirty="0">
                <a:sym typeface="+mn-ea"/>
              </a:rPr>
              <a:t>      产品利润与产品销售价格的比率，称为销售利润率。其计算公式如下：</a:t>
            </a:r>
            <a:endParaRPr lang="zh-CN" altLang="en-US" sz="2000" dirty="0">
              <a:sym typeface="+mn-ea"/>
            </a:endParaRPr>
          </a:p>
          <a:p>
            <a:pPr marL="0" algn="ctr">
              <a:buNone/>
            </a:pPr>
            <a:r>
              <a:rPr lang="zh-CN" altLang="en-US" sz="2000" dirty="0">
                <a:latin typeface="黑体" panose="02010609060101010101" charset="-122"/>
                <a:ea typeface="黑体" panose="02010609060101010101" charset="-122"/>
                <a:sym typeface="+mn-ea"/>
              </a:rPr>
              <a:t>销售利润率=产品利润</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产品售价×100%</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5.4  </a:t>
            </a:r>
            <a:r>
              <a:rPr lang="zh-CN" altLang="en-US" dirty="0">
                <a:sym typeface="+mn-ea"/>
              </a:rPr>
              <a:t>餐饮产品利润额的计算</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5.4.2  </a:t>
            </a:r>
            <a:r>
              <a:rPr lang="zh-CN" altLang="en-US" b="1" dirty="0">
                <a:solidFill>
                  <a:schemeClr val="accent1"/>
                </a:solidFill>
                <a:effectLst>
                  <a:outerShdw blurRad="38100" dist="25400" dir="5400000" algn="ctr" rotWithShape="0">
                    <a:srgbClr val="6E747A">
                      <a:alpha val="43000"/>
                    </a:srgbClr>
                  </a:outerShdw>
                </a:effectLst>
                <a:sym typeface="+mn-ea"/>
              </a:rPr>
              <a:t>餐饮产品的利润额</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a:t>
            </a:r>
            <a:r>
              <a:rPr lang="zh-CN" altLang="en-US" sz="2000" dirty="0">
                <a:sym typeface="+mn-ea"/>
              </a:rPr>
              <a:t>1）餐饮产品利润额的定义</a:t>
            </a:r>
            <a:endParaRPr lang="zh-CN" altLang="en-US" sz="2000" dirty="0">
              <a:sym typeface="+mn-ea"/>
            </a:endParaRPr>
          </a:p>
          <a:p>
            <a:pPr marL="0" indent="0">
              <a:buNone/>
            </a:pPr>
            <a:r>
              <a:rPr lang="zh-CN" altLang="en-US" sz="2000" dirty="0">
                <a:sym typeface="+mn-ea"/>
              </a:rPr>
              <a:t>       餐饮产品售价减去其成本价、税金、流通费用之后的剩余部分，称为利润额，也称为纯利润额。</a:t>
            </a:r>
            <a:endParaRPr lang="zh-CN" altLang="en-US" sz="2000" dirty="0">
              <a:sym typeface="+mn-ea"/>
            </a:endParaRPr>
          </a:p>
          <a:p>
            <a:pPr marL="0" indent="0">
              <a:buNone/>
            </a:pPr>
            <a:r>
              <a:rPr lang="zh-CN" altLang="en-US" sz="2000" dirty="0">
                <a:sym typeface="+mn-ea"/>
              </a:rPr>
              <a:t>    （2）餐饮产品利润额的计算公式</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利润额=售价-成本价-税金-流通费用</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sym typeface="+mn-ea"/>
              </a:rPr>
              <a:t>    （3）餐饮产品利润额的表现形式</a:t>
            </a:r>
            <a:endParaRPr lang="zh-CN" altLang="en-US" sz="2000" dirty="0">
              <a:sym typeface="+mn-ea"/>
            </a:endParaRPr>
          </a:p>
          <a:p>
            <a:pPr marL="0" indent="0">
              <a:buNone/>
            </a:pPr>
            <a:r>
              <a:rPr lang="zh-CN" altLang="en-US" sz="2000" dirty="0">
                <a:sym typeface="+mn-ea"/>
              </a:rPr>
              <a:t>       餐饮产品利润额都是用具体金额数值来表示的，如100元、1 000元、10 000元、100 000元、1 000 000元等。</a:t>
            </a:r>
            <a:endParaRPr lang="zh-CN" altLang="en-US" sz="2000" dirty="0">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5.4  </a:t>
            </a:r>
            <a:r>
              <a:rPr lang="zh-CN" altLang="en-US" dirty="0">
                <a:sym typeface="+mn-ea"/>
              </a:rPr>
              <a:t>餐饮产品利润额的计算</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5.4.3  </a:t>
            </a:r>
            <a:r>
              <a:rPr lang="zh-CN" altLang="en-US" b="1" dirty="0">
                <a:solidFill>
                  <a:schemeClr val="accent1"/>
                </a:solidFill>
                <a:effectLst>
                  <a:outerShdw blurRad="38100" dist="25400" dir="5400000" algn="ctr" rotWithShape="0">
                    <a:srgbClr val="6E747A">
                      <a:alpha val="43000"/>
                    </a:srgbClr>
                  </a:outerShdw>
                </a:effectLst>
                <a:sym typeface="+mn-ea"/>
              </a:rPr>
              <a:t>餐饮产品盈利的关键</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餐饮菜肴、面点成本和售价确定以后，能否获得盈利，就要看毛利是否大于生产经营费用与税金之和。而合理确定毛利率和费用率在价格计算上会发挥十分重要的作用。毛利大于生产经营费用与税金之和，企业就盈利；反之，企业就会出现亏损。因此，企业应注意节约开支、降低费用，以保证企业有一定的盈利，日积月累，不断提高企业的经济效益和社会效益。</a:t>
            </a:r>
            <a:endParaRPr lang="zh-CN" altLang="en-US" sz="2000" dirty="0">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5.5  </a:t>
            </a:r>
            <a:r>
              <a:rPr lang="zh-CN" altLang="en-US" dirty="0">
                <a:sym typeface="+mn-ea"/>
              </a:rPr>
              <a:t>餐饮产品售价的经营管理</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5.5.1  </a:t>
            </a:r>
            <a:r>
              <a:rPr lang="zh-CN" altLang="en-US" b="1" dirty="0">
                <a:solidFill>
                  <a:schemeClr val="accent1"/>
                </a:solidFill>
                <a:effectLst>
                  <a:outerShdw blurRad="38100" dist="25400" dir="5400000" algn="ctr" rotWithShape="0">
                    <a:srgbClr val="6E747A">
                      <a:alpha val="43000"/>
                    </a:srgbClr>
                  </a:outerShdw>
                </a:effectLst>
                <a:sym typeface="+mn-ea"/>
              </a:rPr>
              <a:t>餐饮产品售价确定的原则</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（1）餐饮产品的售价应反映餐饮产品的价值</a:t>
            </a:r>
            <a:endParaRPr lang="zh-CN" altLang="en-US" dirty="0">
              <a:sym typeface="+mn-ea"/>
            </a:endParaRPr>
          </a:p>
          <a:p>
            <a:pPr marL="0" indent="0">
              <a:buNone/>
            </a:pPr>
            <a:r>
              <a:rPr lang="zh-CN" altLang="en-US" dirty="0">
                <a:sym typeface="+mn-ea"/>
              </a:rPr>
              <a:t>（2）餐饮产品售价必须适应市场需要</a:t>
            </a:r>
            <a:endParaRPr lang="zh-CN" altLang="en-US" dirty="0">
              <a:sym typeface="+mn-ea"/>
            </a:endParaRPr>
          </a:p>
          <a:p>
            <a:pPr marL="0" indent="0">
              <a:buNone/>
            </a:pPr>
            <a:r>
              <a:rPr lang="zh-CN" altLang="en-US" dirty="0">
                <a:sym typeface="+mn-ea"/>
              </a:rPr>
              <a:t>（3）餐饮产品定价必须将灵活性与稳定性相结合</a:t>
            </a:r>
            <a:endParaRPr lang="zh-CN" altLang="en-US" dirty="0">
              <a:sym typeface="+mn-ea"/>
            </a:endParaRPr>
          </a:p>
          <a:p>
            <a:pPr marL="0" indent="0">
              <a:buNone/>
            </a:pPr>
            <a:r>
              <a:rPr lang="zh-CN" altLang="en-US" dirty="0">
                <a:sym typeface="+mn-ea"/>
              </a:rPr>
              <a:t>（4）严格执行国家物价政策，接受物价部门的指导</a:t>
            </a:r>
            <a:endParaRPr lang="zh-CN" altLang="en-US" dirty="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5.5  </a:t>
            </a:r>
            <a:r>
              <a:rPr lang="zh-CN" altLang="en-US" dirty="0">
                <a:sym typeface="+mn-ea"/>
              </a:rPr>
              <a:t>餐饮产品售价的经营管理</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5.5.2  </a:t>
            </a:r>
            <a:r>
              <a:rPr lang="zh-CN" altLang="en-US" b="1" dirty="0">
                <a:solidFill>
                  <a:schemeClr val="accent1"/>
                </a:solidFill>
                <a:effectLst>
                  <a:outerShdw blurRad="38100" dist="25400" dir="5400000" algn="ctr" rotWithShape="0">
                    <a:srgbClr val="6E747A">
                      <a:alpha val="43000"/>
                    </a:srgbClr>
                  </a:outerShdw>
                </a:effectLst>
                <a:sym typeface="+mn-ea"/>
              </a:rPr>
              <a:t>餐饮产品售价确定的导向</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为达到合理确定餐饮产品售价的目标，餐饮企业通常采用以下几种定价方法。</a:t>
            </a:r>
            <a:endParaRPr lang="zh-CN" altLang="en-US" dirty="0">
              <a:sym typeface="+mn-ea"/>
            </a:endParaRPr>
          </a:p>
          <a:p>
            <a:pPr marL="0" indent="0">
              <a:buNone/>
            </a:pPr>
            <a:r>
              <a:rPr lang="zh-CN" altLang="en-US" dirty="0">
                <a:sym typeface="+mn-ea"/>
              </a:rPr>
              <a:t>  （1）采用利润导向制定售价</a:t>
            </a:r>
            <a:endParaRPr lang="zh-CN" altLang="en-US" dirty="0">
              <a:sym typeface="+mn-ea"/>
            </a:endParaRPr>
          </a:p>
          <a:p>
            <a:pPr marL="0" indent="0">
              <a:buNone/>
            </a:pPr>
            <a:r>
              <a:rPr lang="zh-CN" altLang="en-US" dirty="0">
                <a:sym typeface="+mn-ea"/>
              </a:rPr>
              <a:t>  </a:t>
            </a:r>
            <a:r>
              <a:rPr lang="zh-CN" altLang="en-US" dirty="0">
                <a:sym typeface="+mn-ea"/>
              </a:rPr>
              <a:t>（</a:t>
            </a:r>
            <a:r>
              <a:rPr lang="en-US" altLang="zh-CN" dirty="0">
                <a:sym typeface="+mn-ea"/>
              </a:rPr>
              <a:t>2</a:t>
            </a:r>
            <a:r>
              <a:rPr lang="zh-CN" altLang="en-US" dirty="0">
                <a:sym typeface="+mn-ea"/>
              </a:rPr>
              <a:t>）</a:t>
            </a:r>
            <a:r>
              <a:rPr lang="zh-CN" altLang="en-US" dirty="0">
                <a:sym typeface="+mn-ea"/>
              </a:rPr>
              <a:t>运用市场浮动价格参考制定售价</a:t>
            </a:r>
            <a:endParaRPr lang="zh-CN" altLang="en-US" dirty="0">
              <a:sym typeface="+mn-ea"/>
            </a:endParaRPr>
          </a:p>
          <a:p>
            <a:pPr marL="0" indent="0">
              <a:buNone/>
            </a:pPr>
            <a:r>
              <a:rPr lang="zh-CN" altLang="en-US" dirty="0">
                <a:sym typeface="+mn-ea"/>
              </a:rPr>
              <a:t>  （3）以维持生存为导向制定售价</a:t>
            </a:r>
            <a:endParaRPr lang="zh-CN" altLang="en-US" dirty="0">
              <a:sym typeface="+mn-ea"/>
            </a:endParaRPr>
          </a:p>
          <a:p>
            <a:pPr marL="0" indent="0">
              <a:buNone/>
            </a:pPr>
            <a:r>
              <a:rPr lang="zh-CN" altLang="en-US" dirty="0">
                <a:sym typeface="+mn-ea"/>
              </a:rPr>
              <a:t>  （4）按照餐饮企业等级标准制定售价</a:t>
            </a:r>
            <a:endParaRPr lang="zh-CN" altLang="en-US" dirty="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5</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餐饮菜肴、面点售价的核算</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352298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学习目标</a:t>
            </a:r>
            <a:endParaRPr lang="zh-CN" altLang="en-US" kern="1200" dirty="0">
              <a:latin typeface="微软雅黑" panose="020B0503020204020204" charset="-122"/>
              <a:ea typeface="微软雅黑" panose="020B0503020204020204" charset="-122"/>
            </a:endParaRPr>
          </a:p>
          <a:p>
            <a:pPr marL="1080135" indent="-457200" fontAlgn="auto">
              <a:lnSpc>
                <a:spcPct val="150000"/>
              </a:lnSpc>
              <a:buClr>
                <a:schemeClr val="accent1"/>
              </a:buClr>
              <a:buFont typeface="Wingdings" panose="05000000000000000000" charset="0"/>
              <a:buChar char="ü"/>
            </a:pPr>
            <a:r>
              <a:rPr lang="en-US" altLang="zh-CN" kern="1200" dirty="0"/>
              <a:t>了解餐饮菜肴、面点售价的构成</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学会餐饮菜肴、面点售价的计算方法</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掌握产品利润率、毛利率和利润额的计算</a:t>
            </a:r>
            <a:endParaRPr lang="en-US" altLang="zh-CN" kern="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5.6  </a:t>
            </a:r>
            <a:r>
              <a:rPr lang="zh-CN" altLang="en-US" dirty="0">
                <a:sym typeface="+mn-ea"/>
              </a:rPr>
              <a:t>餐饮产品售价的调整</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5.6.1  </a:t>
            </a:r>
            <a:r>
              <a:rPr lang="zh-CN" altLang="en-US" b="1" dirty="0">
                <a:solidFill>
                  <a:schemeClr val="accent1"/>
                </a:solidFill>
                <a:effectLst>
                  <a:outerShdw blurRad="38100" dist="25400" dir="5400000" algn="ctr" rotWithShape="0">
                    <a:srgbClr val="6E747A">
                      <a:alpha val="43000"/>
                    </a:srgbClr>
                  </a:outerShdw>
                </a:effectLst>
                <a:sym typeface="+mn-ea"/>
              </a:rPr>
              <a:t>餐饮产品售价调整的必要性</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餐饮企业制定餐饮产品价格以后，还应根据餐饮市场供求情况的变化进行适当调整。餐饮产品供应具有复杂性、时令性、季节性、灵活性等特点，所以就有必要在适当的时机对餐饮产品的品种和价格做出调整，这一方面使餐饮产品品种优胜劣汰，保持对消费者的吸引力；另一方面使餐饮产品价格更趋于合理。</a:t>
            </a:r>
            <a:endParaRPr lang="zh-CN" altLang="en-US" dirty="0">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5.6  </a:t>
            </a:r>
            <a:r>
              <a:rPr lang="zh-CN" altLang="en-US" dirty="0">
                <a:sym typeface="+mn-ea"/>
              </a:rPr>
              <a:t>餐饮产品售价的调整</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5.6.2  </a:t>
            </a:r>
            <a:r>
              <a:rPr lang="zh-CN" altLang="en-US" b="1" dirty="0">
                <a:solidFill>
                  <a:schemeClr val="accent1"/>
                </a:solidFill>
                <a:effectLst>
                  <a:outerShdw blurRad="38100" dist="25400" dir="5400000" algn="ctr" rotWithShape="0">
                    <a:srgbClr val="6E747A">
                      <a:alpha val="43000"/>
                    </a:srgbClr>
                  </a:outerShdw>
                </a:effectLst>
                <a:sym typeface="+mn-ea"/>
              </a:rPr>
              <a:t>餐饮产品售价调整的技巧</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餐饮产品调整价格是个敏感问题，应注意策略、讲究技巧。</a:t>
            </a:r>
            <a:endParaRPr lang="zh-CN" altLang="en-US" dirty="0">
              <a:sym typeface="+mn-ea"/>
            </a:endParaRPr>
          </a:p>
          <a:p>
            <a:pPr marL="0" indent="0">
              <a:buNone/>
            </a:pPr>
            <a:r>
              <a:rPr lang="zh-CN" altLang="en-US" dirty="0">
                <a:sym typeface="+mn-ea"/>
              </a:rPr>
              <a:t>  （1）看准时机</a:t>
            </a:r>
            <a:endParaRPr lang="zh-CN" altLang="en-US" dirty="0">
              <a:sym typeface="+mn-ea"/>
            </a:endParaRPr>
          </a:p>
          <a:p>
            <a:pPr marL="0" indent="0">
              <a:buNone/>
            </a:pPr>
            <a:r>
              <a:rPr lang="zh-CN" altLang="en-US" dirty="0">
                <a:sym typeface="+mn-ea"/>
              </a:rPr>
              <a:t>  （2）经营变动</a:t>
            </a:r>
            <a:endParaRPr lang="zh-CN" altLang="en-US" dirty="0">
              <a:sym typeface="+mn-ea"/>
            </a:endParaRPr>
          </a:p>
          <a:p>
            <a:pPr marL="0" indent="0">
              <a:buNone/>
            </a:pPr>
            <a:r>
              <a:rPr lang="zh-CN" altLang="en-US" dirty="0">
                <a:sym typeface="+mn-ea"/>
              </a:rPr>
              <a:t>  （3）政策规定</a:t>
            </a:r>
            <a:endParaRPr lang="zh-CN" altLang="en-US" dirty="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5.6  </a:t>
            </a:r>
            <a:r>
              <a:rPr lang="zh-CN" altLang="en-US" dirty="0">
                <a:sym typeface="+mn-ea"/>
              </a:rPr>
              <a:t>餐饮产品售价的调整</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5.6.3  </a:t>
            </a:r>
            <a:r>
              <a:rPr lang="zh-CN" altLang="en-US" b="1" dirty="0">
                <a:solidFill>
                  <a:schemeClr val="accent1"/>
                </a:solidFill>
                <a:effectLst>
                  <a:outerShdw blurRad="38100" dist="25400" dir="5400000" algn="ctr" rotWithShape="0">
                    <a:srgbClr val="6E747A">
                      <a:alpha val="43000"/>
                    </a:srgbClr>
                  </a:outerShdw>
                </a:effectLst>
                <a:sym typeface="+mn-ea"/>
              </a:rPr>
              <a:t>餐饮产品售价调整的方法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（1）成本比例调价法</a:t>
            </a:r>
            <a:endParaRPr lang="zh-CN" altLang="en-US" dirty="0">
              <a:sym typeface="+mn-ea"/>
            </a:endParaRPr>
          </a:p>
          <a:p>
            <a:pPr marL="0" indent="0">
              <a:buNone/>
            </a:pPr>
            <a:r>
              <a:rPr lang="zh-CN" altLang="en-US" dirty="0">
                <a:sym typeface="+mn-ea"/>
              </a:rPr>
              <a:t>       成本比例调价法一般是根据市场农副产品价格和主要消费品比价变动情况，分析成本提高幅度，在国家物价政策许可的范围内进行调价。这种方法适用于原材料成本上升，需要调整价格的情况。其计算公式如下：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         原产品成本+新增成本</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  1-销售毛利率</a:t>
            </a:r>
            <a:endParaRPr lang="zh-CN" altLang="en-US" dirty="0">
              <a:latin typeface="黑体" panose="02010609060101010101" charset="-122"/>
              <a:ea typeface="黑体" panose="02010609060101010101" charset="-122"/>
              <a:sym typeface="+mn-ea"/>
            </a:endParaRPr>
          </a:p>
        </p:txBody>
      </p:sp>
      <p:sp>
        <p:nvSpPr>
          <p:cNvPr id="7" name="文本框 6"/>
          <p:cNvSpPr txBox="1"/>
          <p:nvPr/>
        </p:nvSpPr>
        <p:spPr>
          <a:xfrm>
            <a:off x="2108200" y="4222750"/>
            <a:ext cx="1623695" cy="457200"/>
          </a:xfrm>
          <a:prstGeom prst="rect">
            <a:avLst/>
          </a:prstGeom>
          <a:noFill/>
        </p:spPr>
        <p:txBody>
          <a:bodyPr wrap="square" rtlCol="0">
            <a:spAutoFit/>
          </a:bodyPr>
          <a:p>
            <a:r>
              <a:rPr lang="zh-CN" altLang="en-US" sz="2400" dirty="0">
                <a:latin typeface="黑体" panose="02010609060101010101" charset="-122"/>
                <a:ea typeface="黑体" panose="02010609060101010101" charset="-122"/>
                <a:sym typeface="+mn-ea"/>
              </a:rPr>
              <a:t>新调售价</a:t>
            </a:r>
            <a:r>
              <a:rPr lang="zh-CN" altLang="en-US" sz="2400" dirty="0">
                <a:effectLst/>
                <a:latin typeface="黑体" panose="02010609060101010101" charset="-122"/>
                <a:ea typeface="黑体" panose="02010609060101010101" charset="-122"/>
                <a:sym typeface="+mn-ea"/>
              </a:rPr>
              <a:t>=</a:t>
            </a:r>
            <a:endParaRPr lang="zh-CN" altLang="en-US" sz="2400"/>
          </a:p>
        </p:txBody>
      </p:sp>
      <p:cxnSp>
        <p:nvCxnSpPr>
          <p:cNvPr id="3" name="直接连接符 2"/>
          <p:cNvCxnSpPr/>
          <p:nvPr/>
        </p:nvCxnSpPr>
        <p:spPr>
          <a:xfrm flipV="1">
            <a:off x="3606165" y="4436745"/>
            <a:ext cx="2981960" cy="1143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67373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37385" y="1457325"/>
            <a:ext cx="6767195" cy="31089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原餐饮产品成本是12元，销售毛利率为40%。(1)求该产品原售价是多少元？（2）现在成本新增加6元，销售毛利率仍为40%。求该产品新售价是多少元？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解：（1）原售价=产品成本</a:t>
            </a:r>
            <a:r>
              <a:rPr b="1">
                <a:latin typeface="Arial" panose="020B0604020202020204" pitchFamily="34" charset="0"/>
                <a:ea typeface="楷体" panose="02010609060101010101" charset="-122"/>
                <a:cs typeface="Arial" panose="020B0604020202020204" pitchFamily="34" charset="0"/>
              </a:rPr>
              <a:t>÷</a:t>
            </a:r>
            <a:r>
              <a:rPr lang="en-US" b="1">
                <a:latin typeface="黑体" panose="02010609060101010101" charset="-122"/>
                <a:ea typeface="黑体" panose="02010609060101010101" charset="-122"/>
                <a:cs typeface="Arial" panose="020B0604020202020204" pitchFamily="34" charset="0"/>
              </a:rPr>
              <a:t>(</a:t>
            </a:r>
            <a:r>
              <a:rPr b="1">
                <a:latin typeface="楷体" panose="02010609060101010101" charset="-122"/>
                <a:ea typeface="楷体" panose="02010609060101010101" charset="-122"/>
              </a:rPr>
              <a:t>1-销售毛利率</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=121-40%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答：该产品原售价是20元。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（2）新售价=</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原产品成本+新增成本</a:t>
            </a:r>
            <a:r>
              <a:rPr lang="en-US" b="1">
                <a:latin typeface="楷体" panose="02010609060101010101" charset="-122"/>
                <a:ea typeface="楷体" panose="02010609060101010101" charset="-122"/>
              </a:rPr>
              <a:t>)</a:t>
            </a:r>
            <a:r>
              <a:rPr b="1">
                <a:latin typeface="Arial" panose="020B0604020202020204" pitchFamily="34" charset="0"/>
                <a:ea typeface="楷体" panose="02010609060101010101" charset="-122"/>
                <a:cs typeface="Arial" panose="020B0604020202020204" pitchFamily="34" charset="0"/>
                <a:sym typeface="+mn-ea"/>
              </a:rPr>
              <a:t>÷</a:t>
            </a:r>
            <a:r>
              <a:rPr lang="en-US" b="1">
                <a:latin typeface="楷体" panose="02010609060101010101" charset="-122"/>
                <a:ea typeface="楷体" panose="02010609060101010101" charset="-122"/>
                <a:cs typeface="+mn-ea"/>
                <a:sym typeface="+mn-ea"/>
              </a:rPr>
              <a:t>(</a:t>
            </a:r>
            <a:r>
              <a:rPr b="1">
                <a:latin typeface="楷体" panose="02010609060101010101" charset="-122"/>
                <a:ea typeface="楷体" panose="02010609060101010101" charset="-122"/>
              </a:rPr>
              <a:t>1-销售毛利率</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12+6</a:t>
            </a:r>
            <a:r>
              <a:rPr lang="en-US" b="1">
                <a:latin typeface="楷体" panose="02010609060101010101" charset="-122"/>
                <a:ea typeface="楷体" panose="02010609060101010101" charset="-122"/>
              </a:rPr>
              <a:t>)</a:t>
            </a:r>
            <a:r>
              <a:rPr b="1">
                <a:latin typeface="Arial" panose="020B0604020202020204" pitchFamily="34" charset="0"/>
                <a:ea typeface="楷体" panose="02010609060101010101" charset="-122"/>
                <a:cs typeface="Arial" panose="020B0604020202020204" pitchFamily="34" charset="0"/>
                <a:sym typeface="+mn-ea"/>
              </a:rPr>
              <a:t>÷</a:t>
            </a:r>
            <a:r>
              <a:rPr lang="en-US" b="1">
                <a:latin typeface="楷体" panose="02010609060101010101" charset="-122"/>
                <a:ea typeface="楷体" panose="02010609060101010101" charset="-122"/>
                <a:cs typeface="+mn-ea"/>
                <a:sym typeface="+mn-ea"/>
              </a:rPr>
              <a:t>(</a:t>
            </a:r>
            <a:r>
              <a:rPr b="1">
                <a:latin typeface="楷体" panose="02010609060101010101" charset="-122"/>
                <a:ea typeface="楷体" panose="02010609060101010101" charset="-122"/>
              </a:rPr>
              <a:t>1-40%</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=30（元）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答：该产品新售价是30元。 </a:t>
            </a:r>
            <a:r>
              <a:rPr b="1">
                <a:solidFill>
                  <a:schemeClr val="accent1"/>
                </a:solidFill>
                <a:effectLst>
                  <a:outerShdw blurRad="38100" dist="25400" dir="5400000" algn="ctr" rotWithShape="0">
                    <a:srgbClr val="6E747A">
                      <a:alpha val="43000"/>
                    </a:srgbClr>
                  </a:outerShdw>
                </a:effectLst>
                <a:latin typeface="楷体" panose="02010609060101010101" charset="-122"/>
                <a:ea typeface="楷体" panose="02010609060101010101" charset="-122"/>
              </a:rPr>
              <a:t> </a:t>
            </a:r>
            <a:endParaRPr b="1">
              <a:latin typeface="楷体" panose="02010609060101010101" charset="-122"/>
              <a:ea typeface="楷体" panose="02010609060101010101"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5.6  </a:t>
            </a:r>
            <a:r>
              <a:rPr lang="zh-CN" altLang="en-US" dirty="0">
                <a:sym typeface="+mn-ea"/>
              </a:rPr>
              <a:t>餐饮产品售价的调整</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5.6.3  </a:t>
            </a:r>
            <a:r>
              <a:rPr lang="zh-CN" altLang="en-US" b="1" dirty="0">
                <a:solidFill>
                  <a:schemeClr val="accent1"/>
                </a:solidFill>
                <a:effectLst>
                  <a:outerShdw blurRad="38100" dist="25400" dir="5400000" algn="ctr" rotWithShape="0">
                    <a:srgbClr val="6E747A">
                      <a:alpha val="43000"/>
                    </a:srgbClr>
                  </a:outerShdw>
                </a:effectLst>
                <a:sym typeface="+mn-ea"/>
              </a:rPr>
              <a:t>餐饮产品售价调整的方法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（2）综合比例调价法</a:t>
            </a:r>
            <a:endParaRPr lang="zh-CN" altLang="en-US" dirty="0">
              <a:sym typeface="+mn-ea"/>
            </a:endParaRPr>
          </a:p>
          <a:p>
            <a:pPr marL="0" indent="0">
              <a:buNone/>
            </a:pPr>
            <a:r>
              <a:rPr lang="zh-CN" altLang="en-US" dirty="0">
                <a:sym typeface="+mn-ea"/>
              </a:rPr>
              <a:t>       综合比例调价法一般适用于餐饮企业的政策性调价，往往是在国家经济政策、物价政策发生变动时采用。这种价格调整具有一定的综合性、普遍性。这种调价方法是以原定价格为基数，由物价部门和餐饮业行政主管部门提出调价幅度，企业按要求进行价格调整。其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新调价格=原定价格+原定价格×调价百分比</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67373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37385" y="1457325"/>
            <a:ext cx="6767195" cy="201168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某酒店自助餐标准为35元/位。因受市场原材料价格上涨等因素的影响，企业经过核算，决定将价格上调12%。求自助餐的新调价格应是多少元？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解：新调价格=原定价格+原定价格×调价百分比</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=35+35×12%</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≈40（元/位）</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答：自助餐的新调价格为40元/位。</a:t>
            </a:r>
            <a:endParaRPr b="1">
              <a:latin typeface="楷体" panose="02010609060101010101" charset="-122"/>
              <a:ea typeface="楷体" panose="02010609060101010101"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5.6  </a:t>
            </a:r>
            <a:r>
              <a:rPr lang="zh-CN" altLang="en-US" dirty="0">
                <a:sym typeface="+mn-ea"/>
              </a:rPr>
              <a:t>餐饮产品售价的调整</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5.6.3  </a:t>
            </a:r>
            <a:r>
              <a:rPr lang="zh-CN" altLang="en-US" b="1" dirty="0">
                <a:solidFill>
                  <a:schemeClr val="accent1"/>
                </a:solidFill>
                <a:effectLst>
                  <a:outerShdw blurRad="38100" dist="25400" dir="5400000" algn="ctr" rotWithShape="0">
                    <a:srgbClr val="6E747A">
                      <a:alpha val="43000"/>
                    </a:srgbClr>
                  </a:outerShdw>
                </a:effectLst>
                <a:sym typeface="+mn-ea"/>
              </a:rPr>
              <a:t>餐饮产品售价调整的方法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（3）薄利多销调价法</a:t>
            </a:r>
            <a:endParaRPr lang="zh-CN" altLang="en-US" dirty="0">
              <a:sym typeface="+mn-ea"/>
            </a:endParaRPr>
          </a:p>
          <a:p>
            <a:pPr marL="0" indent="0">
              <a:buNone/>
            </a:pPr>
            <a:r>
              <a:rPr lang="zh-CN" altLang="en-US" dirty="0">
                <a:sym typeface="+mn-ea"/>
              </a:rPr>
              <a:t>       薄利多销调价法是指餐饮企业通过调低销售毛利率进行调价，以争取更多的客人购买餐饮产品，旨在更多地销售餐饮产品，薄利多销、广种薄收、扩大营业额，达到盈利目的。</a:t>
            </a:r>
            <a:endParaRPr lang="zh-CN" altLang="en-US" dirty="0">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171450"/>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37385" y="811530"/>
            <a:ext cx="6767195" cy="58521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一份快餐盒饭成本是9元，销售毛利率为40%，现有200人就餐。（1）该盒饭的售价、总销售额、利润额各是多少元？（2）该盒饭调整销售毛利率为36%，现有400人就餐，该盒饭调价后的售价、总销售额、利润额又各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解：（1）产品售价=盒饭成本</a:t>
            </a:r>
            <a:r>
              <a:rPr b="1">
                <a:latin typeface="Arial" panose="020B0604020202020204" pitchFamily="34" charset="0"/>
                <a:ea typeface="楷体" panose="02010609060101010101" charset="-122"/>
                <a:cs typeface="Arial" panose="020B0604020202020204" pitchFamily="34" charset="0"/>
              </a:rPr>
              <a:t>÷</a:t>
            </a:r>
            <a:r>
              <a:rPr lang="en-US" b="1">
                <a:latin typeface="黑体" panose="02010609060101010101" charset="-122"/>
                <a:ea typeface="黑体" panose="02010609060101010101" charset="-122"/>
                <a:cs typeface="Arial" panose="020B0604020202020204" pitchFamily="34" charset="0"/>
              </a:rPr>
              <a:t>(</a:t>
            </a:r>
            <a:r>
              <a:rPr b="1">
                <a:latin typeface="楷体" panose="02010609060101010101" charset="-122"/>
                <a:ea typeface="楷体" panose="02010609060101010101" charset="-122"/>
              </a:rPr>
              <a:t>1-销售毛利率</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=9</a:t>
            </a:r>
            <a:r>
              <a:rPr b="1">
                <a:latin typeface="Arial" panose="020B0604020202020204" pitchFamily="34" charset="0"/>
                <a:ea typeface="楷体" panose="02010609060101010101" charset="-122"/>
                <a:cs typeface="Arial" panose="020B0604020202020204" pitchFamily="34" charset="0"/>
                <a:sym typeface="+mn-ea"/>
              </a:rPr>
              <a:t>÷</a:t>
            </a:r>
            <a:r>
              <a:rPr lang="en-US" b="1">
                <a:latin typeface="黑体" panose="02010609060101010101" charset="-122"/>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1-40%</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=15（元）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销售额=15×200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=3 000（元）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利润额=3 000-9×200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=1 200（元）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答：该盒饭售价是15元，总销售额是3 000元，利润额是1 200元。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（2）产品售价=盒饭成本</a:t>
            </a:r>
            <a:r>
              <a:rPr b="1">
                <a:latin typeface="Arial" panose="020B0604020202020204" pitchFamily="34" charset="0"/>
                <a:ea typeface="楷体" panose="02010609060101010101" charset="-122"/>
                <a:cs typeface="Arial" panose="020B0604020202020204" pitchFamily="34" charset="0"/>
                <a:sym typeface="+mn-ea"/>
              </a:rPr>
              <a:t>÷</a:t>
            </a:r>
            <a:r>
              <a:rPr lang="en-US" b="1">
                <a:latin typeface="黑体" panose="02010609060101010101" charset="-122"/>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1-销售毛利率</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=9</a:t>
            </a:r>
            <a:r>
              <a:rPr b="1">
                <a:latin typeface="Arial" panose="020B0604020202020204" pitchFamily="34" charset="0"/>
                <a:ea typeface="楷体" panose="02010609060101010101" charset="-122"/>
                <a:cs typeface="Arial" panose="020B0604020202020204" pitchFamily="34" charset="0"/>
                <a:sym typeface="+mn-ea"/>
              </a:rPr>
              <a:t>÷</a:t>
            </a:r>
            <a:r>
              <a:rPr lang="en-US" b="1">
                <a:latin typeface="黑体" panose="02010609060101010101" charset="-122"/>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1-36%</a:t>
            </a:r>
            <a:r>
              <a:rPr lang="en-US" b="1">
                <a:latin typeface="楷体" panose="02010609060101010101" charset="-122"/>
                <a:ea typeface="楷体" panose="02010609060101010101" charset="-122"/>
              </a:rPr>
              <a:t>)</a:t>
            </a:r>
            <a:endParaRPr lang="en-US" b="1">
              <a:latin typeface="楷体" panose="02010609060101010101" charset="-122"/>
              <a:ea typeface="楷体" panose="02010609060101010101" charset="-122"/>
            </a:endParaRPr>
          </a:p>
          <a:p>
            <a:r>
              <a:rPr b="1">
                <a:latin typeface="楷体" panose="02010609060101010101" charset="-122"/>
                <a:ea typeface="楷体" panose="02010609060101010101" charset="-122"/>
              </a:rPr>
              <a:t>                 ≈14（元）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销售额=14×400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=5 600（元）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利润额=5 600-9×400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=2 000（元）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答：该盒饭调价后的售价是14元（比原售价降低1元），总销售额是5 600元，利润额是2 000元（比原先多800元）。</a:t>
            </a:r>
            <a:endParaRPr b="1">
              <a:latin typeface="楷体" panose="02010609060101010101" charset="-122"/>
              <a:ea typeface="楷体" panose="02010609060101010101"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5.7  </a:t>
            </a:r>
            <a:r>
              <a:rPr lang="zh-CN" altLang="en-US" dirty="0">
                <a:sym typeface="+mn-ea"/>
              </a:rPr>
              <a:t>餐饮产品售价的验算方法</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5.7.1  </a:t>
            </a:r>
            <a:r>
              <a:rPr lang="zh-CN" altLang="en-US" b="1" dirty="0">
                <a:solidFill>
                  <a:schemeClr val="accent1"/>
                </a:solidFill>
                <a:effectLst>
                  <a:outerShdw blurRad="38100" dist="25400" dir="5400000" algn="ctr" rotWithShape="0">
                    <a:srgbClr val="6E747A">
                      <a:alpha val="43000"/>
                    </a:srgbClr>
                  </a:outerShdw>
                </a:effectLst>
                <a:sym typeface="+mn-ea"/>
              </a:rPr>
              <a:t>成本毛利率的验算</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由售价的计算公式：</a:t>
            </a:r>
            <a:r>
              <a:rPr lang="zh-CN" altLang="en-US" b="1" dirty="0">
                <a:sym typeface="+mn-ea"/>
              </a:rPr>
              <a:t>成本×（1+成本毛利率）=售价</a:t>
            </a:r>
            <a:r>
              <a:rPr lang="zh-CN" altLang="en-US" dirty="0">
                <a:sym typeface="+mn-ea"/>
              </a:rPr>
              <a:t>，推导出成本毛利率的验算公式如下：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成本毛利率=</a:t>
            </a:r>
            <a:r>
              <a:rPr lang="en-US" altLang="zh-CN" dirty="0">
                <a:latin typeface="黑体" panose="02010609060101010101" charset="-122"/>
                <a:ea typeface="黑体" panose="02010609060101010101" charset="-122"/>
                <a:sym typeface="+mn-ea"/>
              </a:rPr>
              <a:t>(</a:t>
            </a:r>
            <a:r>
              <a:rPr lang="zh-CN" altLang="en-US" dirty="0">
                <a:latin typeface="黑体" panose="02010609060101010101" charset="-122"/>
                <a:ea typeface="黑体" panose="02010609060101010101" charset="-122"/>
                <a:sym typeface="+mn-ea"/>
              </a:rPr>
              <a:t>售价-成本</a:t>
            </a:r>
            <a:r>
              <a:rPr lang="en-US" b="1">
                <a:latin typeface="楷体" panose="02010609060101010101" charset="-122"/>
                <a:ea typeface="楷体" panose="02010609060101010101" charset="-122"/>
                <a:sym typeface="+mn-ea"/>
              </a:rPr>
              <a:t>)</a:t>
            </a:r>
            <a:r>
              <a:rPr lang="en-US" b="1">
                <a:latin typeface="Arial" panose="020B0604020202020204" pitchFamily="34" charset="0"/>
                <a:ea typeface="楷体" panose="02010609060101010101" charset="-122"/>
                <a:cs typeface="Arial" panose="020B0604020202020204" pitchFamily="34" charset="0"/>
                <a:sym typeface="+mn-ea"/>
              </a:rPr>
              <a:t>÷</a:t>
            </a:r>
            <a:r>
              <a:rPr lang="zh-CN" altLang="en-US" dirty="0">
                <a:latin typeface="黑体" panose="02010609060101010101" charset="-122"/>
                <a:ea typeface="黑体" panose="02010609060101010101" charset="-122"/>
                <a:sym typeface="+mn-ea"/>
              </a:rPr>
              <a:t>成本×100%</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171450"/>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37385" y="811530"/>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现有荔芋扣肉一碗，售价40元，成本25元。求这碗荔芋扣肉的成本毛利率是多少？</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解：成本毛利率=</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售价-成本</a:t>
            </a:r>
            <a:r>
              <a:rPr lang="en-US" b="1">
                <a:latin typeface="楷体" panose="02010609060101010101" charset="-122"/>
                <a:ea typeface="楷体" panose="02010609060101010101" charset="-122"/>
              </a:rPr>
              <a:t>)</a:t>
            </a:r>
            <a:r>
              <a:rPr lang="en-US" b="1">
                <a:latin typeface="Arial" panose="020B0604020202020204" pitchFamily="34" charset="0"/>
                <a:ea typeface="楷体" panose="02010609060101010101" charset="-122"/>
                <a:cs typeface="Arial" panose="020B0604020202020204" pitchFamily="34" charset="0"/>
              </a:rPr>
              <a:t>÷</a:t>
            </a:r>
            <a:r>
              <a:rPr b="1">
                <a:latin typeface="楷体" panose="02010609060101010101" charset="-122"/>
                <a:ea typeface="楷体" panose="02010609060101010101" charset="-122"/>
              </a:rPr>
              <a:t>成本×100%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40-25</a:t>
            </a:r>
            <a:r>
              <a:rPr lang="en-US" b="1">
                <a:latin typeface="楷体" panose="02010609060101010101" charset="-122"/>
                <a:ea typeface="楷体" panose="02010609060101010101" charset="-122"/>
                <a:sym typeface="+mn-ea"/>
              </a:rPr>
              <a:t>)</a:t>
            </a:r>
            <a:r>
              <a:rPr lang="en-US" b="1">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25×100%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=60%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答：这碗荔芋扣肉的成本毛利率是60%。</a:t>
            </a:r>
            <a:endParaRPr b="1">
              <a:latin typeface="楷体" panose="02010609060101010101" charset="-122"/>
              <a:ea typeface="楷体" panose="0201060906010101010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5.1  </a:t>
            </a:r>
            <a:r>
              <a:rPr lang="zh-CN" altLang="en-US" dirty="0">
                <a:sym typeface="+mn-ea"/>
              </a:rPr>
              <a:t>餐饮菜肴、面点价格的构成</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endParaRPr lang="en-US" altLang="zh-CN" b="1" kern="1200" dirty="0">
              <a:solidFill>
                <a:schemeClr val="accent1"/>
              </a:solidFill>
              <a:effectLst>
                <a:outerShdw blurRad="38100" dist="25400" dir="5400000" algn="ctr" rotWithShape="0">
                  <a:srgbClr val="6E747A">
                    <a:alpha val="43000"/>
                  </a:srgbClr>
                </a:outerShdw>
              </a:effectLst>
            </a:endParaRPr>
          </a:p>
          <a:p>
            <a:pPr marL="0" indent="0">
              <a:buNone/>
            </a:pPr>
            <a:r>
              <a:rPr lang="en-US" altLang="zh-CN" b="1" kern="1200" dirty="0">
                <a:solidFill>
                  <a:schemeClr val="accent1"/>
                </a:solidFill>
                <a:effectLst>
                  <a:outerShdw blurRad="38100" dist="25400" dir="5400000" algn="ctr" rotWithShape="0">
                    <a:srgbClr val="6E747A">
                      <a:alpha val="43000"/>
                    </a:srgbClr>
                  </a:outerShdw>
                </a:effectLst>
              </a:rPr>
              <a:t>5.1.1  </a:t>
            </a:r>
            <a:r>
              <a:rPr lang="zh-CN" altLang="en-US" b="1" kern="1200" dirty="0">
                <a:solidFill>
                  <a:schemeClr val="accent1"/>
                </a:solidFill>
                <a:effectLst>
                  <a:outerShdw blurRad="38100" dist="25400" dir="5400000" algn="ctr" rotWithShape="0">
                    <a:srgbClr val="6E747A">
                      <a:alpha val="43000"/>
                    </a:srgbClr>
                  </a:outerShdw>
                </a:effectLst>
              </a:rPr>
              <a:t>餐饮企业自行核算产品售价的意义</a:t>
            </a:r>
            <a:endParaRPr lang="zh-CN" altLang="en-US" b="1" kern="1200" dirty="0">
              <a:solidFill>
                <a:schemeClr val="accent1"/>
              </a:solidFill>
              <a:effectLst>
                <a:outerShdw blurRad="38100" dist="25400" dir="5400000" algn="ctr" rotWithShape="0">
                  <a:srgbClr val="6E747A">
                    <a:alpha val="43000"/>
                  </a:srgbClr>
                </a:outerShdw>
              </a:effectLst>
            </a:endParaRPr>
          </a:p>
          <a:p>
            <a:pPr marL="0" indent="0">
              <a:buNone/>
            </a:pPr>
            <a:r>
              <a:rPr lang="zh-CN" altLang="en-US" kern="1200" dirty="0"/>
              <a:t>       菜肴、面点售价是商品价值的货币表现。核算餐饮产品价格旨在达到合理确定售价的目标，因为对产品价格计算得准确合理，产品就容易销售。若价格过低，即使店方一时生意兴隆，却很难长期、持续地生存发展；若价格过高，顾客不接受，店方最终将承受损失。因此，做好菜肴、面点的售价核算对维护店方合理利益、维护顾客合理利益、严格执行物价政策都具有现实意义</a:t>
            </a:r>
            <a:endParaRPr lang="zh-CN" altLang="en-US" kern="1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5.7  </a:t>
            </a:r>
            <a:r>
              <a:rPr lang="zh-CN" altLang="en-US" dirty="0">
                <a:sym typeface="+mn-ea"/>
              </a:rPr>
              <a:t>餐饮产品售价的验算方法</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5.7.2  </a:t>
            </a:r>
            <a:r>
              <a:rPr lang="zh-CN" altLang="en-US" b="1" dirty="0">
                <a:solidFill>
                  <a:schemeClr val="accent1"/>
                </a:solidFill>
                <a:effectLst>
                  <a:outerShdw blurRad="38100" dist="25400" dir="5400000" algn="ctr" rotWithShape="0">
                    <a:srgbClr val="6E747A">
                      <a:alpha val="43000"/>
                    </a:srgbClr>
                  </a:outerShdw>
                </a:effectLst>
                <a:sym typeface="+mn-ea"/>
              </a:rPr>
              <a:t>销售毛利率的验算</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由售价的计算公式：</a:t>
            </a:r>
            <a:r>
              <a:rPr lang="zh-CN" altLang="en-US" b="1" dirty="0">
                <a:sym typeface="+mn-ea"/>
              </a:rPr>
              <a:t>成本÷（1-销售毛利率）=售价</a:t>
            </a:r>
            <a:r>
              <a:rPr lang="zh-CN" altLang="en-US" dirty="0">
                <a:sym typeface="+mn-ea"/>
              </a:rPr>
              <a:t>，推导出销售毛利率的验算公式如下：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销售毛利率=</a:t>
            </a:r>
            <a:r>
              <a:rPr lang="en-US" altLang="zh-CN" dirty="0">
                <a:latin typeface="黑体" panose="02010609060101010101" charset="-122"/>
                <a:ea typeface="黑体" panose="02010609060101010101" charset="-122"/>
                <a:sym typeface="+mn-ea"/>
              </a:rPr>
              <a:t>(</a:t>
            </a:r>
            <a:r>
              <a:rPr lang="zh-CN" altLang="en-US" dirty="0">
                <a:latin typeface="黑体" panose="02010609060101010101" charset="-122"/>
                <a:ea typeface="黑体" panose="02010609060101010101" charset="-122"/>
                <a:sym typeface="+mn-ea"/>
              </a:rPr>
              <a:t>售价-成本</a:t>
            </a:r>
            <a:r>
              <a:rPr lang="en-US" b="1">
                <a:latin typeface="楷体" panose="02010609060101010101" charset="-122"/>
                <a:ea typeface="楷体" panose="02010609060101010101" charset="-122"/>
                <a:sym typeface="+mn-ea"/>
              </a:rPr>
              <a:t>)</a:t>
            </a:r>
            <a:r>
              <a:rPr lang="en-US" b="1">
                <a:latin typeface="Arial" panose="020B0604020202020204" pitchFamily="34" charset="0"/>
                <a:ea typeface="楷体" panose="02010609060101010101" charset="-122"/>
                <a:cs typeface="Arial" panose="020B0604020202020204" pitchFamily="34" charset="0"/>
                <a:sym typeface="+mn-ea"/>
              </a:rPr>
              <a:t>÷</a:t>
            </a:r>
            <a:r>
              <a:rPr lang="zh-CN" altLang="en-US" dirty="0">
                <a:latin typeface="黑体" panose="02010609060101010101" charset="-122"/>
                <a:ea typeface="黑体" panose="02010609060101010101" charset="-122"/>
                <a:sym typeface="+mn-ea"/>
              </a:rPr>
              <a:t>售价×100%</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171450"/>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37385" y="811530"/>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现有一桌点心席，售价200元，成本120元。求这桌点心席的销售毛利率是多少？</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解：销售毛利率=</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售价-成本</a:t>
            </a:r>
            <a:r>
              <a:rPr lang="en-US" b="1">
                <a:latin typeface="楷体" panose="02010609060101010101" charset="-122"/>
                <a:ea typeface="楷体" panose="02010609060101010101" charset="-122"/>
                <a:sym typeface="+mn-ea"/>
              </a:rPr>
              <a:t>)</a:t>
            </a:r>
            <a:r>
              <a:rPr lang="en-US" b="1">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售价×100%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200-120</a:t>
            </a:r>
            <a:r>
              <a:rPr lang="en-US" b="1">
                <a:latin typeface="楷体" panose="02010609060101010101" charset="-122"/>
                <a:ea typeface="楷体" panose="02010609060101010101" charset="-122"/>
                <a:sym typeface="+mn-ea"/>
              </a:rPr>
              <a:t>)</a:t>
            </a:r>
            <a:r>
              <a:rPr lang="en-US" b="1">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200×100%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=40%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答：这桌点心席的销售毛利率是40%</a:t>
            </a:r>
            <a:r>
              <a:rPr lang="zh-CN" b="1">
                <a:latin typeface="楷体" panose="02010609060101010101" charset="-122"/>
                <a:ea typeface="楷体" panose="02010609060101010101" charset="-122"/>
              </a:rPr>
              <a:t>。</a:t>
            </a:r>
            <a:endParaRPr lang="zh-CN" b="1">
              <a:latin typeface="楷体" panose="02010609060101010101" charset="-122"/>
              <a:ea typeface="楷体" panose="02010609060101010101"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5.7  </a:t>
            </a:r>
            <a:r>
              <a:rPr lang="zh-CN" altLang="en-US" dirty="0">
                <a:sym typeface="+mn-ea"/>
              </a:rPr>
              <a:t>餐饮产品售价的验算方法</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5.7.3  </a:t>
            </a:r>
            <a:r>
              <a:rPr lang="zh-CN" altLang="en-US" b="1" dirty="0">
                <a:solidFill>
                  <a:schemeClr val="accent1"/>
                </a:solidFill>
                <a:effectLst>
                  <a:outerShdw blurRad="38100" dist="25400" dir="5400000" algn="ctr" rotWithShape="0">
                    <a:srgbClr val="6E747A">
                      <a:alpha val="43000"/>
                    </a:srgbClr>
                  </a:outerShdw>
                </a:effectLst>
                <a:sym typeface="+mn-ea"/>
              </a:rPr>
              <a:t>成本毛利率与销售毛利率转换的验算</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（1）已知成本毛利率，推导销售毛利率的计算公式如下：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销售毛利率=成本毛利率</a:t>
            </a:r>
            <a:r>
              <a:rPr lang="zh-CN" altLang="en-US" dirty="0">
                <a:latin typeface="Arial" panose="020B0604020202020204" pitchFamily="34" charset="0"/>
                <a:ea typeface="黑体" panose="02010609060101010101" charset="-122"/>
                <a:cs typeface="Arial" panose="020B0604020202020204" pitchFamily="34" charset="0"/>
                <a:sym typeface="+mn-ea"/>
              </a:rPr>
              <a:t>÷（</a:t>
            </a:r>
            <a:r>
              <a:rPr lang="zh-CN" altLang="en-US" dirty="0">
                <a:latin typeface="黑体" panose="02010609060101010101" charset="-122"/>
                <a:ea typeface="黑体" panose="02010609060101010101" charset="-122"/>
                <a:sym typeface="+mn-ea"/>
              </a:rPr>
              <a:t>1+成本毛利率）</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     （2）已知销售毛利率，推导成本毛利率的计算公式如下：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成本毛利率=销售毛利率</a:t>
            </a:r>
            <a:r>
              <a:rPr lang="zh-CN" altLang="en-US" dirty="0">
                <a:latin typeface="Arial" panose="020B0604020202020204" pitchFamily="34" charset="0"/>
                <a:ea typeface="黑体" panose="02010609060101010101" charset="-122"/>
                <a:cs typeface="Arial" panose="020B0604020202020204" pitchFamily="34" charset="0"/>
                <a:sym typeface="+mn-ea"/>
              </a:rPr>
              <a:t>÷（</a:t>
            </a:r>
            <a:r>
              <a:rPr lang="zh-CN" altLang="en-US" dirty="0">
                <a:latin typeface="黑体" panose="02010609060101010101" charset="-122"/>
                <a:ea typeface="黑体" panose="02010609060101010101" charset="-122"/>
                <a:sym typeface="+mn-ea"/>
              </a:rPr>
              <a:t>1-销售毛利率）</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171450"/>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37385" y="811530"/>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现有一碟白灼虾，成本55元，成本毛利率是818%。求这碟白灼虾的销售毛利率是多少？</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解：销售毛利率=成本毛利率</a:t>
            </a:r>
            <a:r>
              <a:rPr lang="zh-CN" altLang="en-US" dirty="0">
                <a:latin typeface="Arial" panose="020B0604020202020204" pitchFamily="34" charset="0"/>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1+成本毛利率</a:t>
            </a:r>
            <a:r>
              <a:rPr lang="zh-CN" b="1">
                <a:latin typeface="楷体" panose="02010609060101010101" charset="-122"/>
                <a:ea typeface="楷体" panose="02010609060101010101" charset="-122"/>
              </a:rPr>
              <a:t>）</a:t>
            </a:r>
            <a:endParaRPr lang="zh-CN" b="1">
              <a:latin typeface="楷体" panose="02010609060101010101" charset="-122"/>
              <a:ea typeface="楷体" panose="02010609060101010101" charset="-122"/>
            </a:endParaRPr>
          </a:p>
          <a:p>
            <a:r>
              <a:rPr b="1">
                <a:latin typeface="楷体" panose="02010609060101010101" charset="-122"/>
                <a:ea typeface="楷体" panose="02010609060101010101" charset="-122"/>
              </a:rPr>
              <a:t>              =81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a:t>
            </a:r>
            <a:r>
              <a:rPr lang="zh-CN" altLang="en-US" dirty="0">
                <a:latin typeface="Arial" panose="020B0604020202020204" pitchFamily="34" charset="0"/>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1+81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a:t>
            </a:r>
            <a:r>
              <a:rPr lang="zh-CN" b="1">
                <a:latin typeface="楷体" panose="02010609060101010101" charset="-122"/>
                <a:ea typeface="楷体" panose="02010609060101010101" charset="-122"/>
              </a:rPr>
              <a:t>）</a:t>
            </a:r>
            <a:endParaRPr lang="zh-CN" b="1">
              <a:latin typeface="楷体" panose="02010609060101010101" charset="-122"/>
              <a:ea typeface="楷体" panose="02010609060101010101" charset="-122"/>
            </a:endParaRPr>
          </a:p>
          <a:p>
            <a:r>
              <a:rPr b="1">
                <a:latin typeface="楷体" panose="02010609060101010101" charset="-122"/>
                <a:ea typeface="楷体" panose="02010609060101010101" charset="-122"/>
              </a:rPr>
              <a:t>              ≈45%</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答：这碟白灼虾的销售毛利率是45%。</a:t>
            </a:r>
            <a:endParaRPr b="1">
              <a:latin typeface="楷体" panose="02010609060101010101" charset="-122"/>
              <a:ea typeface="楷体" panose="02010609060101010101" charset="-122"/>
            </a:endParaRPr>
          </a:p>
        </p:txBody>
      </p:sp>
      <p:sp>
        <p:nvSpPr>
          <p:cNvPr id="3" name="文本框 2"/>
          <p:cNvSpPr txBox="1"/>
          <p:nvPr/>
        </p:nvSpPr>
        <p:spPr>
          <a:xfrm>
            <a:off x="1946275" y="2996565"/>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现有一桌饺子宴，销售毛利率是45%。求这桌饺子宴的成本毛利率是多少？</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解：成本毛利率=销售毛利率</a:t>
            </a:r>
            <a:r>
              <a:rPr lang="zh-CN" altLang="en-US" dirty="0">
                <a:latin typeface="Arial" panose="020B0604020202020204" pitchFamily="34" charset="0"/>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1-销售毛利率</a:t>
            </a:r>
            <a:r>
              <a:rPr lang="zh-CN" b="1">
                <a:latin typeface="楷体" panose="02010609060101010101" charset="-122"/>
                <a:ea typeface="楷体" panose="02010609060101010101" charset="-122"/>
              </a:rPr>
              <a:t>）</a:t>
            </a:r>
            <a:endParaRPr lang="zh-CN" b="1">
              <a:latin typeface="楷体" panose="02010609060101010101" charset="-122"/>
              <a:ea typeface="楷体" panose="02010609060101010101" charset="-122"/>
            </a:endParaRPr>
          </a:p>
          <a:p>
            <a:r>
              <a:rPr b="1">
                <a:latin typeface="楷体" panose="02010609060101010101" charset="-122"/>
                <a:ea typeface="楷体" panose="02010609060101010101" charset="-122"/>
              </a:rPr>
              <a:t>              =45%</a:t>
            </a:r>
            <a:r>
              <a:rPr lang="zh-CN" altLang="en-US" dirty="0">
                <a:latin typeface="Arial" panose="020B0604020202020204" pitchFamily="34" charset="0"/>
                <a:ea typeface="黑体" panose="02010609060101010101" charset="-122"/>
                <a:cs typeface="Arial" panose="020B0604020202020204" pitchFamily="34" charset="0"/>
                <a:sym typeface="+mn-ea"/>
              </a:rPr>
              <a:t>÷（</a:t>
            </a:r>
            <a:r>
              <a:rPr b="1">
                <a:latin typeface="楷体" panose="02010609060101010101" charset="-122"/>
                <a:ea typeface="楷体" panose="02010609060101010101" charset="-122"/>
              </a:rPr>
              <a:t>1-45%</a:t>
            </a:r>
            <a:r>
              <a:rPr lang="zh-CN" b="1">
                <a:latin typeface="楷体" panose="02010609060101010101" charset="-122"/>
                <a:ea typeface="楷体" panose="02010609060101010101" charset="-122"/>
              </a:rPr>
              <a:t>）</a:t>
            </a:r>
            <a:endParaRPr lang="zh-CN" b="1">
              <a:latin typeface="楷体" panose="02010609060101010101" charset="-122"/>
              <a:ea typeface="楷体" panose="02010609060101010101" charset="-122"/>
            </a:endParaRPr>
          </a:p>
          <a:p>
            <a:r>
              <a:rPr b="1">
                <a:latin typeface="楷体" panose="02010609060101010101" charset="-122"/>
                <a:ea typeface="楷体" panose="02010609060101010101" charset="-122"/>
              </a:rPr>
              <a:t>              =81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答：这桌饺子宴的成本毛利率是818%。</a:t>
            </a:r>
            <a:endParaRPr b="1">
              <a:latin typeface="楷体" panose="02010609060101010101" charset="-122"/>
              <a:ea typeface="楷体" panose="02010609060101010101"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5.7  </a:t>
            </a:r>
            <a:r>
              <a:rPr lang="zh-CN" altLang="en-US" dirty="0">
                <a:sym typeface="+mn-ea"/>
              </a:rPr>
              <a:t>餐饮产品售价的验算方法</a:t>
            </a:r>
            <a:endParaRPr lang="zh-CN" altLang="en-US" dirty="0">
              <a:sym typeface="+mn-ea"/>
            </a:endParaRPr>
          </a:p>
        </p:txBody>
      </p:sp>
      <p:sp>
        <p:nvSpPr>
          <p:cNvPr id="10243" name="内容占位符 2"/>
          <p:cNvSpPr>
            <a:spLocks noGrp="1"/>
          </p:cNvSpPr>
          <p:nvPr>
            <p:ph sz="quarter" idx="1"/>
          </p:nvPr>
        </p:nvSpPr>
        <p:spPr>
          <a:xfrm>
            <a:off x="457200" y="1600200"/>
            <a:ext cx="785368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5.7.4  </a:t>
            </a:r>
            <a:r>
              <a:rPr lang="zh-CN" altLang="en-US" b="1" dirty="0">
                <a:solidFill>
                  <a:schemeClr val="accent1"/>
                </a:solidFill>
                <a:effectLst>
                  <a:outerShdw blurRad="38100" dist="25400" dir="5400000" algn="ctr" rotWithShape="0">
                    <a:srgbClr val="6E747A">
                      <a:alpha val="43000"/>
                    </a:srgbClr>
                  </a:outerShdw>
                </a:effectLst>
                <a:sym typeface="+mn-ea"/>
              </a:rPr>
              <a:t>餐饮产品利润额的验算</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（1）已知营业额和成本、求利润额的计算公式如下：</a:t>
            </a:r>
            <a:endParaRPr lang="zh-CN" altLang="en-US" dirty="0">
              <a:sym typeface="+mn-ea"/>
            </a:endParaRPr>
          </a:p>
          <a:p>
            <a:pPr marL="0" indent="0" algn="ctr">
              <a:buNone/>
            </a:pPr>
            <a:r>
              <a:rPr lang="zh-CN" altLang="en-US" dirty="0">
                <a:latin typeface="黑体" panose="02010609060101010101" charset="-122"/>
                <a:ea typeface="黑体" panose="02010609060101010101" charset="-122"/>
                <a:sym typeface="+mn-ea"/>
              </a:rPr>
              <a:t>利润额=营业额-成本</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（2）已知营业额和利润额、求成本的计算公式如下：</a:t>
            </a:r>
            <a:endParaRPr lang="zh-CN" altLang="en-US" dirty="0">
              <a:sym typeface="+mn-ea"/>
            </a:endParaRPr>
          </a:p>
          <a:p>
            <a:pPr marL="0" algn="ctr">
              <a:buNone/>
            </a:pPr>
            <a:r>
              <a:rPr lang="zh-CN" altLang="en-US" dirty="0">
                <a:latin typeface="黑体" panose="02010609060101010101" charset="-122"/>
                <a:ea typeface="黑体" panose="02010609060101010101" charset="-122"/>
                <a:sym typeface="+mn-ea"/>
              </a:rPr>
              <a:t>成本=营业额-利润额</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（3）已知成本额和利润额、求营业额的计算公式如下：</a:t>
            </a:r>
            <a:endParaRPr lang="zh-CN" altLang="en-US" dirty="0">
              <a:sym typeface="+mn-ea"/>
            </a:endParaRPr>
          </a:p>
          <a:p>
            <a:pPr marL="0" algn="ctr">
              <a:buNone/>
            </a:pPr>
            <a:r>
              <a:rPr lang="zh-CN" altLang="en-US" dirty="0">
                <a:latin typeface="黑体" panose="02010609060101010101" charset="-122"/>
                <a:ea typeface="黑体" panose="02010609060101010101" charset="-122"/>
                <a:sym typeface="+mn-ea"/>
              </a:rPr>
              <a:t>营业额=成本+利润额</a:t>
            </a:r>
            <a:endParaRPr lang="zh-CN" altLang="en-US" dirty="0">
              <a:latin typeface="黑体" panose="02010609060101010101" charset="-122"/>
              <a:ea typeface="黑体" panose="02010609060101010101" charset="-122"/>
              <a:sym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171450"/>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1946910" y="811530"/>
            <a:ext cx="6767195" cy="58521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餐厅今天的营业额是70 000元，成本是36 000元，求利润额是多少元？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解：利润额=营业额-成本</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=70 000-36 000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=34 000（元）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答：餐厅今天的利润额是34 000元。</a:t>
            </a:r>
            <a:endParaRPr b="1">
              <a:latin typeface="楷体" panose="02010609060101010101" charset="-122"/>
              <a:ea typeface="楷体" panose="02010609060101010101" charset="-122"/>
            </a:endParaRPr>
          </a:p>
          <a:p>
            <a:endParaRPr b="1">
              <a:latin typeface="楷体" panose="02010609060101010101" charset="-122"/>
              <a:ea typeface="楷体" panose="02010609060101010101" charset="-122"/>
            </a:endParaRPr>
          </a:p>
          <a:p>
            <a:r>
              <a:rPr lang="zh-CN" altLang="en-US" b="1">
                <a:latin typeface="楷体" panose="02010609060101010101" charset="-122"/>
                <a:ea typeface="楷体" panose="02010609060101010101" charset="-122"/>
                <a:cs typeface="宋体" panose="02010600030101010101" pitchFamily="2" charset="-122"/>
                <a:sym typeface="+mn-ea"/>
              </a:rPr>
              <a:t>◎</a:t>
            </a:r>
            <a:r>
              <a:rPr b="1">
                <a:latin typeface="楷体" panose="02010609060101010101" charset="-122"/>
                <a:ea typeface="楷体" panose="02010609060101010101" charset="-122"/>
              </a:rPr>
              <a:t>验算1</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餐厅今天的营业额是70 000元，利润额是34 000元。求成本是多少元？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解：成本=营业额-利润额</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=70 000-34 000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=36 000（元）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答：餐厅今天的成本是36 000元。</a:t>
            </a:r>
            <a:endParaRPr b="1">
              <a:latin typeface="楷体" panose="02010609060101010101" charset="-122"/>
              <a:ea typeface="楷体" panose="02010609060101010101" charset="-122"/>
            </a:endParaRPr>
          </a:p>
          <a:p>
            <a:r>
              <a:rPr lang="zh-CN" altLang="en-US" b="1">
                <a:latin typeface="楷体" panose="02010609060101010101" charset="-122"/>
                <a:ea typeface="楷体" panose="02010609060101010101" charset="-122"/>
                <a:cs typeface="宋体" panose="02010600030101010101" pitchFamily="2" charset="-122"/>
                <a:sym typeface="+mn-ea"/>
              </a:rPr>
              <a:t>◎</a:t>
            </a:r>
            <a:r>
              <a:rPr b="1">
                <a:latin typeface="楷体" panose="02010609060101010101" charset="-122"/>
                <a:ea typeface="楷体" panose="02010609060101010101" charset="-122"/>
              </a:rPr>
              <a:t>验算2</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餐厅今天成本是36 000元，利润额是34 000元。求营业额是多少元？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解：营业额=成本+利润额</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=36 000+34 000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=70 000（元）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答：餐厅今天的营业额是70 000元。</a:t>
            </a:r>
            <a:endParaRPr b="1">
              <a:latin typeface="楷体" panose="02010609060101010101" charset="-122"/>
              <a:ea typeface="楷体" panose="02010609060101010101"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5</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a:t>
            </a:r>
            <a:r>
              <a:rPr lang="zh-CN" altLang="en-US" noProof="0">
                <a:ln>
                  <a:noFill/>
                </a:ln>
                <a:effectLst/>
                <a:uLnTx/>
                <a:uFillTx/>
                <a:sym typeface="+mn-ea"/>
              </a:rPr>
              <a:t>餐饮菜肴、面点售价的核算</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458978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本章小结</a:t>
            </a:r>
            <a:endParaRPr lang="zh-CN" altLang="en-US" kern="1200" dirty="0">
              <a:latin typeface="微软雅黑" panose="020B0503020204020204" charset="-122"/>
              <a:ea typeface="微软雅黑" panose="020B0503020204020204" charset="-122"/>
            </a:endParaRPr>
          </a:p>
          <a:p>
            <a:pPr marL="720090" indent="-457200" fontAlgn="auto">
              <a:lnSpc>
                <a:spcPct val="150000"/>
              </a:lnSpc>
              <a:buClr>
                <a:schemeClr val="accent1"/>
              </a:buClr>
              <a:buFont typeface="Wingdings" panose="05000000000000000000" charset="0"/>
              <a:buChar char="ü"/>
            </a:pPr>
            <a:r>
              <a:rPr lang="en-US" altLang="zh-CN" kern="1200" dirty="0"/>
              <a:t>菜肴、面点售价核算的意义</a:t>
            </a:r>
            <a:r>
              <a:rPr lang="zh-CN" altLang="en-US" kern="1200" dirty="0"/>
              <a:t>和目的</a:t>
            </a:r>
            <a:endParaRPr lang="zh-CN" altLang="en-US" kern="1200" dirty="0"/>
          </a:p>
          <a:p>
            <a:pPr marL="720090" indent="-457200" fontAlgn="auto">
              <a:lnSpc>
                <a:spcPct val="150000"/>
              </a:lnSpc>
              <a:buClr>
                <a:schemeClr val="accent1"/>
              </a:buClr>
              <a:buFont typeface="Wingdings" panose="05000000000000000000" charset="0"/>
              <a:buChar char="ü"/>
            </a:pPr>
            <a:r>
              <a:rPr lang="en-US" altLang="zh-CN" kern="1200" dirty="0"/>
              <a:t>菜肴、面点售价核算的作用</a:t>
            </a:r>
            <a:r>
              <a:rPr lang="zh-CN" altLang="en-US" kern="1200" dirty="0"/>
              <a:t>与构成</a:t>
            </a:r>
            <a:endParaRPr lang="zh-CN" altLang="en-US" kern="1200" dirty="0"/>
          </a:p>
          <a:p>
            <a:pPr marL="720090" indent="-457200" fontAlgn="auto">
              <a:lnSpc>
                <a:spcPct val="150000"/>
              </a:lnSpc>
              <a:buClr>
                <a:schemeClr val="accent1"/>
              </a:buClr>
              <a:buFont typeface="Wingdings" panose="05000000000000000000" charset="0"/>
              <a:buChar char="ü"/>
            </a:pPr>
            <a:r>
              <a:rPr lang="en-US" altLang="zh-CN" kern="1200" dirty="0"/>
              <a:t>餐饮菜肴、面点售价的计算</a:t>
            </a:r>
            <a:endParaRPr lang="en-US" altLang="zh-CN" kern="1200" dirty="0"/>
          </a:p>
          <a:p>
            <a:pPr marL="720090" indent="-457200" fontAlgn="auto">
              <a:lnSpc>
                <a:spcPct val="150000"/>
              </a:lnSpc>
              <a:buClr>
                <a:schemeClr val="accent1"/>
              </a:buClr>
              <a:buFont typeface="Wingdings" panose="05000000000000000000" charset="0"/>
              <a:buChar char="ü"/>
            </a:pPr>
            <a:r>
              <a:rPr lang="en-US" altLang="zh-CN" kern="1200" dirty="0"/>
              <a:t>产品利润率、毛利率和销售价及利润额的计算</a:t>
            </a:r>
            <a:endParaRPr lang="en-US" altLang="zh-CN" kern="1200" dirty="0"/>
          </a:p>
          <a:p>
            <a:pPr marL="720090" indent="-457200" fontAlgn="auto">
              <a:lnSpc>
                <a:spcPct val="150000"/>
              </a:lnSpc>
              <a:buClr>
                <a:schemeClr val="accent1"/>
              </a:buClr>
              <a:buFont typeface="Wingdings" panose="05000000000000000000" charset="0"/>
              <a:buChar char="ü"/>
            </a:pPr>
            <a:r>
              <a:rPr lang="en-US" altLang="zh-CN" kern="1200" dirty="0"/>
              <a:t>餐饮菜肴、面点合理确定销售价的原则和方法</a:t>
            </a:r>
            <a:endParaRPr lang="en-US" altLang="zh-CN" kern="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5.1  </a:t>
            </a:r>
            <a:r>
              <a:rPr lang="zh-CN" altLang="en-US" dirty="0">
                <a:sym typeface="+mn-ea"/>
              </a:rPr>
              <a:t>餐饮菜肴、面点价格的构成</a:t>
            </a:r>
            <a:endParaRPr kumimoji="0" lang="zh-CN" alt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5.1.2  </a:t>
            </a:r>
            <a:r>
              <a:rPr lang="zh-CN" altLang="en-US" b="1" dirty="0">
                <a:solidFill>
                  <a:schemeClr val="accent1"/>
                </a:solidFill>
                <a:effectLst>
                  <a:outerShdw blurRad="38100" dist="25400" dir="5400000" algn="ctr" rotWithShape="0">
                    <a:srgbClr val="6E747A">
                      <a:alpha val="43000"/>
                    </a:srgbClr>
                  </a:outerShdw>
                </a:effectLst>
                <a:sym typeface="+mn-ea"/>
              </a:rPr>
              <a:t>餐饮产品价格的构成要素</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endParaRPr lang="zh-CN" altLang="en-US" dirty="0">
              <a:sym typeface="+mn-ea"/>
            </a:endParaRPr>
          </a:p>
          <a:p>
            <a:pPr marL="0" indent="0">
              <a:buNone/>
            </a:pPr>
            <a:r>
              <a:rPr lang="zh-CN" altLang="en-US" dirty="0">
                <a:sym typeface="+mn-ea"/>
              </a:rPr>
              <a:t>       餐饮业菜肴、面点产品价格是由制作餐饮产品所耗用的原料成本、燃料成本、生产经营费用、利润、税金加在一起构成的。其计算公式如下:</a:t>
            </a:r>
            <a:endParaRPr lang="zh-CN" altLang="en-US" dirty="0">
              <a:sym typeface="+mn-ea"/>
            </a:endParaRPr>
          </a:p>
          <a:p>
            <a:pPr marL="0" indent="0">
              <a:buNone/>
            </a:pPr>
            <a:r>
              <a:rPr lang="zh-CN" altLang="en-US" dirty="0">
                <a:sym typeface="+mn-ea"/>
              </a:rPr>
              <a:t>     </a:t>
            </a:r>
            <a:r>
              <a:rPr lang="zh-CN" altLang="en-US" sz="2000" dirty="0">
                <a:latin typeface="黑体" panose="02010609060101010101" charset="-122"/>
                <a:ea typeface="黑体" panose="02010609060101010101" charset="-122"/>
                <a:sym typeface="+mn-ea"/>
              </a:rPr>
              <a:t>餐饮菜肴、面点产品价格=产品成本+利润+增值税+生产经营费用</a:t>
            </a:r>
            <a:endParaRPr lang="zh-CN" altLang="en-US" sz="2000" dirty="0">
              <a:latin typeface="黑体" panose="02010609060101010101" charset="-122"/>
              <a:ea typeface="黑体" panose="02010609060101010101" charset="-122"/>
              <a:sym typeface="+mn-ea"/>
            </a:endParaRPr>
          </a:p>
          <a:p>
            <a:pPr marL="0" indent="0">
              <a:buNone/>
            </a:pPr>
            <a:r>
              <a:rPr lang="zh-CN" altLang="en-US" dirty="0">
                <a:sym typeface="+mn-ea"/>
              </a:rPr>
              <a:t>或</a:t>
            </a:r>
            <a:endParaRPr lang="zh-CN" altLang="en-US" dirty="0">
              <a:sym typeface="+mn-ea"/>
            </a:endParaRPr>
          </a:p>
          <a:p>
            <a:pPr marL="0" indent="0" algn="ctr">
              <a:buNone/>
            </a:pPr>
            <a:r>
              <a:rPr lang="zh-CN" altLang="en-US" sz="2000" dirty="0">
                <a:latin typeface="黑体" panose="02010609060101010101" charset="-122"/>
                <a:ea typeface="黑体" panose="02010609060101010101" charset="-122"/>
                <a:sym typeface="+mn-ea"/>
              </a:rPr>
              <a:t>餐饮产品价格=产品成本+毛利</a:t>
            </a:r>
            <a:r>
              <a:rPr lang="zh-CN" altLang="en-US" sz="2000" dirty="0">
                <a:latin typeface="黑体" panose="02010609060101010101" charset="-122"/>
                <a:ea typeface="黑体" panose="02010609060101010101" charset="-122"/>
                <a:sym typeface="+mn-ea"/>
              </a:rPr>
              <a:t>                  </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5.1  </a:t>
            </a:r>
            <a:r>
              <a:rPr lang="zh-CN" altLang="en-US" dirty="0">
                <a:sym typeface="+mn-ea"/>
              </a:rPr>
              <a:t>餐饮菜肴、面点价格的构成</a:t>
            </a:r>
            <a:endParaRPr kumimoji="0" lang="zh-CN" alt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5.1.2  </a:t>
            </a:r>
            <a:r>
              <a:rPr lang="zh-CN" altLang="en-US" b="1" dirty="0">
                <a:solidFill>
                  <a:schemeClr val="accent1"/>
                </a:solidFill>
                <a:effectLst>
                  <a:outerShdw blurRad="38100" dist="25400" dir="5400000" algn="ctr" rotWithShape="0">
                    <a:srgbClr val="6E747A">
                      <a:alpha val="43000"/>
                    </a:srgbClr>
                  </a:outerShdw>
                </a:effectLst>
                <a:sym typeface="+mn-ea"/>
              </a:rPr>
              <a:t>餐饮产品价格的构成要素</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sz="2000" dirty="0">
                <a:sym typeface="+mn-ea"/>
              </a:rPr>
              <a:t>（1） 产品成本，是指产品所耗用的原材料成本，即主料、配料和调料成本。</a:t>
            </a:r>
            <a:endParaRPr lang="zh-CN" altLang="en-US" sz="2000" dirty="0">
              <a:sym typeface="+mn-ea"/>
            </a:endParaRPr>
          </a:p>
          <a:p>
            <a:pPr marL="0" indent="0">
              <a:buNone/>
            </a:pPr>
            <a:r>
              <a:rPr lang="zh-CN" altLang="en-US" sz="2000" dirty="0">
                <a:sym typeface="+mn-ea"/>
              </a:rPr>
              <a:t>（2）生产经营费用，是指生产经营过程中的各项开支，如水电费、燃料费、工资、折旧费、租赁费、办公费、维修费等。</a:t>
            </a:r>
            <a:endParaRPr lang="zh-CN" altLang="en-US" sz="2000" dirty="0">
              <a:sym typeface="+mn-ea"/>
            </a:endParaRPr>
          </a:p>
          <a:p>
            <a:pPr marL="0" indent="0">
              <a:buNone/>
            </a:pPr>
            <a:r>
              <a:rPr lang="zh-CN" altLang="en-US" sz="2000" dirty="0">
                <a:sym typeface="+mn-ea"/>
              </a:rPr>
              <a:t>（3）增值税，是根据营业收入和国家税法规定的税率计算的。营改增后，营业税由增值税替代，餐饮业小规模纳税人增值税税率为</a:t>
            </a:r>
            <a:r>
              <a:rPr lang="en-US" altLang="zh-CN" sz="2000" dirty="0">
                <a:sym typeface="+mn-ea"/>
              </a:rPr>
              <a:t>3%</a:t>
            </a:r>
            <a:r>
              <a:rPr lang="zh-CN" altLang="en-US" sz="2000" dirty="0">
                <a:sym typeface="+mn-ea"/>
              </a:rPr>
              <a:t>，餐饮业一般纳税人增值税税率为</a:t>
            </a:r>
            <a:r>
              <a:rPr lang="en-US" altLang="zh-CN" sz="2000" dirty="0">
                <a:sym typeface="+mn-ea"/>
              </a:rPr>
              <a:t>6%</a:t>
            </a:r>
            <a:r>
              <a:rPr lang="zh-CN" altLang="en-US" sz="2000" dirty="0">
                <a:sym typeface="+mn-ea"/>
              </a:rPr>
              <a:t>。其计算公式如下：</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增值税=营业收入×税率</a:t>
            </a:r>
            <a:endParaRPr lang="zh-CN" altLang="en-US" sz="2000" b="1" dirty="0">
              <a:sym typeface="+mn-ea"/>
            </a:endParaRPr>
          </a:p>
          <a:p>
            <a:pPr marL="0" indent="0">
              <a:buNone/>
            </a:pPr>
            <a:r>
              <a:rPr lang="zh-CN" altLang="en-US" sz="2000" dirty="0">
                <a:sym typeface="+mn-ea"/>
              </a:rPr>
              <a:t>(4)利润，也称纯利，指营业收入扣除产品成本、生产经营费用、增值税后的余额，是反映企业经营业绩好坏的指标。其计算公式如下：</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利润=毛利-生产经营费用-增值税</a:t>
            </a:r>
            <a:endParaRPr lang="zh-CN" altLang="en-US" sz="2000" b="1" dirty="0">
              <a:sym typeface="+mn-ea"/>
            </a:endParaRPr>
          </a:p>
          <a:p>
            <a:pPr marL="0" indent="0">
              <a:buNone/>
            </a:pPr>
            <a:r>
              <a:rPr lang="zh-CN" altLang="en-US" sz="2000" dirty="0">
                <a:sym typeface="+mn-ea"/>
              </a:rPr>
              <a:t>(5) 毛利，是指产品销售价格减去产品成本后的差额，也就是生产经营费用、利润、税金的总和。</a:t>
            </a:r>
            <a:r>
              <a:rPr lang="zh-CN" altLang="en-US" sz="2000" dirty="0">
                <a:latin typeface="黑体" panose="02010609060101010101" charset="-122"/>
                <a:ea typeface="黑体" panose="02010609060101010101" charset="-122"/>
                <a:sym typeface="+mn-ea"/>
              </a:rPr>
              <a:t>  </a:t>
            </a:r>
            <a:r>
              <a:rPr lang="zh-CN" altLang="en-US" sz="2000" dirty="0">
                <a:latin typeface="黑体" panose="02010609060101010101" charset="-122"/>
                <a:ea typeface="黑体" panose="02010609060101010101" charset="-122"/>
                <a:sym typeface="+mn-ea"/>
              </a:rPr>
              <a:t>                </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5.2  </a:t>
            </a:r>
            <a:r>
              <a:rPr lang="zh-CN" altLang="en-US" dirty="0">
                <a:sym typeface="+mn-ea"/>
              </a:rPr>
              <a:t>餐饮产品的毛利率</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5.2.1  </a:t>
            </a:r>
            <a:r>
              <a:rPr lang="zh-CN" altLang="en-US" b="1" dirty="0">
                <a:solidFill>
                  <a:schemeClr val="accent1"/>
                </a:solidFill>
                <a:effectLst>
                  <a:outerShdw blurRad="38100" dist="25400" dir="5400000" algn="ctr" rotWithShape="0">
                    <a:srgbClr val="6E747A">
                      <a:alpha val="43000"/>
                    </a:srgbClr>
                  </a:outerShdw>
                </a:effectLst>
                <a:sym typeface="+mn-ea"/>
              </a:rPr>
              <a:t>毛利与毛利率的定义</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产品销售价格减去产品成本后的差额，也就是生产经营费用、利润、税金的总和，称为毛利。毛利与产品成本或售价之间形成的比率，称为毛利率，通常用百分比（%）表示。</a:t>
            </a:r>
            <a:r>
              <a:rPr lang="zh-CN" altLang="en-US" sz="2800" dirty="0">
                <a:latin typeface="黑体" panose="02010609060101010101" charset="-122"/>
                <a:ea typeface="黑体" panose="02010609060101010101" charset="-122"/>
                <a:sym typeface="+mn-ea"/>
              </a:rPr>
              <a:t> </a:t>
            </a:r>
            <a:r>
              <a:rPr lang="zh-CN" altLang="en-US" sz="2000" dirty="0">
                <a:latin typeface="黑体" panose="02010609060101010101" charset="-122"/>
                <a:ea typeface="黑体" panose="02010609060101010101" charset="-122"/>
                <a:sym typeface="+mn-ea"/>
              </a:rPr>
              <a:t>               </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5.2  </a:t>
            </a:r>
            <a:r>
              <a:rPr lang="zh-CN" altLang="en-US" dirty="0">
                <a:sym typeface="+mn-ea"/>
              </a:rPr>
              <a:t>餐饮产品的毛利率</a:t>
            </a:r>
            <a:endParaRPr lang="zh-CN" altLang="en-US" dirty="0">
              <a:sym typeface="+mn-ea"/>
            </a:endParaRPr>
          </a:p>
        </p:txBody>
      </p:sp>
      <p:sp>
        <p:nvSpPr>
          <p:cNvPr id="10243" name="内容占位符 2"/>
          <p:cNvSpPr>
            <a:spLocks noGrp="1"/>
          </p:cNvSpPr>
          <p:nvPr>
            <p:ph sz="quarter" idx="1"/>
          </p:nvPr>
        </p:nvSpPr>
        <p:spPr>
          <a:xfrm>
            <a:off x="457200" y="1600200"/>
            <a:ext cx="789813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5.2.2  </a:t>
            </a:r>
            <a:r>
              <a:rPr lang="zh-CN" altLang="en-US" b="1" dirty="0">
                <a:solidFill>
                  <a:schemeClr val="accent1"/>
                </a:solidFill>
                <a:effectLst>
                  <a:outerShdw blurRad="38100" dist="25400" dir="5400000" algn="ctr" rotWithShape="0">
                    <a:srgbClr val="6E747A">
                      <a:alpha val="43000"/>
                    </a:srgbClr>
                  </a:outerShdw>
                </a:effectLst>
                <a:sym typeface="+mn-ea"/>
              </a:rPr>
              <a:t>餐饮产品毛利率的作用</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根据餐饮业的特点和传统习惯，餐饮产品价格是通过毛利率来控制和体现的。对餐饮业菜肴、面点产品定价，就是按照各级物价管理部门和市场价格进行自行调节，并以此来确定毛利率的幅度（即最低毛利率与最高毛利率之间的差值）。所以，餐饮企业必须贯彻“按质分等，时菜时价”的宗旨，遵守市场正常价格秩序，结合各餐饮企业自身特点，核算确定菜肴、面点具体经营品种的毛利率和销售价格。</a:t>
            </a:r>
            <a:r>
              <a:rPr lang="zh-CN" altLang="en-US" sz="2000" dirty="0">
                <a:latin typeface="黑体" panose="02010609060101010101" charset="-122"/>
                <a:ea typeface="黑体" panose="02010609060101010101" charset="-122"/>
                <a:sym typeface="+mn-ea"/>
              </a:rPr>
              <a:t>           </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5.2  </a:t>
            </a:r>
            <a:r>
              <a:rPr lang="zh-CN" altLang="en-US" dirty="0">
                <a:sym typeface="+mn-ea"/>
              </a:rPr>
              <a:t>餐饮产品的毛利率</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5.2.3  </a:t>
            </a:r>
            <a:r>
              <a:rPr lang="zh-CN" altLang="en-US" b="1" dirty="0">
                <a:solidFill>
                  <a:schemeClr val="accent1"/>
                </a:solidFill>
                <a:effectLst>
                  <a:outerShdw blurRad="38100" dist="25400" dir="5400000" algn="ctr" rotWithShape="0">
                    <a:srgbClr val="6E747A">
                      <a:alpha val="43000"/>
                    </a:srgbClr>
                  </a:outerShdw>
                </a:effectLst>
                <a:sym typeface="+mn-ea"/>
              </a:rPr>
              <a:t>餐饮产品毛利率的分类</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餐饮产品毛利率分为成本毛利率和销售毛利率两大类。</a:t>
            </a:r>
            <a:endParaRPr lang="zh-CN" altLang="en-US" sz="2000" dirty="0">
              <a:sym typeface="+mn-ea"/>
            </a:endParaRPr>
          </a:p>
          <a:p>
            <a:pPr marL="0" indent="0">
              <a:buNone/>
            </a:pPr>
            <a:r>
              <a:rPr lang="zh-CN" altLang="en-US" sz="2000" dirty="0">
                <a:sym typeface="+mn-ea"/>
              </a:rPr>
              <a:t>（1） 成本毛利率</a:t>
            </a:r>
            <a:endParaRPr lang="zh-CN" altLang="en-US" sz="2000" dirty="0">
              <a:sym typeface="+mn-ea"/>
            </a:endParaRPr>
          </a:p>
          <a:p>
            <a:pPr marL="0" indent="0">
              <a:buNone/>
            </a:pPr>
            <a:r>
              <a:rPr lang="zh-CN" altLang="en-US" sz="2000" dirty="0">
                <a:sym typeface="+mn-ea"/>
              </a:rPr>
              <a:t>    毛利与成本之间的比率，称为成本毛利率。其计算公式如下：</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成本毛利率=产品毛利</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产品成本×100%</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sym typeface="+mn-ea"/>
              </a:rPr>
              <a:t>（2）销售毛利率</a:t>
            </a:r>
            <a:endParaRPr lang="zh-CN" altLang="en-US" sz="2000" dirty="0">
              <a:sym typeface="+mn-ea"/>
            </a:endParaRPr>
          </a:p>
          <a:p>
            <a:pPr marL="0" indent="0">
              <a:buNone/>
            </a:pPr>
            <a:r>
              <a:rPr lang="zh-CN" altLang="en-US" sz="2000" dirty="0">
                <a:sym typeface="+mn-ea"/>
              </a:rPr>
              <a:t>    毛利与销售价格之间的比率，称为销售毛利率。其计算公式如下：</a:t>
            </a:r>
            <a:endParaRPr lang="zh-CN" altLang="en-US" sz="2000" dirty="0">
              <a:sym typeface="+mn-ea"/>
            </a:endParaRPr>
          </a:p>
          <a:p>
            <a:pPr marL="0" algn="ctr">
              <a:buNone/>
            </a:pPr>
            <a:r>
              <a:rPr lang="zh-CN" altLang="en-US" sz="2000" dirty="0">
                <a:latin typeface="黑体" panose="02010609060101010101" charset="-122"/>
                <a:ea typeface="黑体" panose="02010609060101010101" charset="-122"/>
                <a:sym typeface="+mn-ea"/>
              </a:rPr>
              <a:t>销售毛利率=产品毛利</a:t>
            </a:r>
            <a:r>
              <a:rPr lang="zh-CN" altLang="en-US" sz="2000" dirty="0">
                <a:latin typeface="Arial" panose="020B0604020202020204" pitchFamily="34" charset="0"/>
                <a:ea typeface="黑体" panose="02010609060101010101" charset="-122"/>
                <a:cs typeface="Arial" panose="020B0604020202020204" pitchFamily="34" charset="0"/>
                <a:sym typeface="+mn-ea"/>
              </a:rPr>
              <a:t>÷</a:t>
            </a:r>
            <a:r>
              <a:rPr lang="zh-CN" altLang="en-US" sz="2000" dirty="0">
                <a:latin typeface="黑体" panose="02010609060101010101" charset="-122"/>
                <a:ea typeface="黑体" panose="02010609060101010101" charset="-122"/>
                <a:sym typeface="+mn-ea"/>
              </a:rPr>
              <a:t>产品售价×100%</a:t>
            </a:r>
            <a:endParaRPr lang="zh-CN" altLang="en-US" sz="2000" dirty="0">
              <a:latin typeface="黑体" panose="02010609060101010101" charset="-122"/>
              <a:ea typeface="黑体" panose="02010609060101010101" charset="-122"/>
              <a:sym typeface="+mn-ea"/>
            </a:endParaRPr>
          </a:p>
          <a:p>
            <a:pPr marL="0" indent="0">
              <a:buNone/>
            </a:pPr>
            <a:r>
              <a:rPr lang="zh-CN" altLang="en-US" sz="2000" dirty="0">
                <a:sym typeface="+mn-ea"/>
              </a:rPr>
              <a:t>（3） 毛利率与其他比率之间的关系</a:t>
            </a:r>
            <a:endParaRPr lang="zh-CN" altLang="en-US" sz="2000" dirty="0">
              <a:sym typeface="+mn-ea"/>
            </a:endParaRPr>
          </a:p>
          <a:p>
            <a:pPr marL="0" indent="0">
              <a:buNone/>
            </a:pPr>
            <a:r>
              <a:rPr lang="zh-CN" altLang="en-US" sz="2000" dirty="0">
                <a:sym typeface="+mn-ea"/>
              </a:rPr>
              <a:t>    毛利率与成本率、费用率、利润率有着密切的联系。其计算公式如下：</a:t>
            </a:r>
            <a:endParaRPr lang="zh-CN" altLang="en-US" sz="2000" dirty="0">
              <a:sym typeface="+mn-ea"/>
            </a:endParaRPr>
          </a:p>
          <a:p>
            <a:pPr marL="0" algn="ctr">
              <a:buNone/>
            </a:pPr>
            <a:r>
              <a:rPr lang="zh-CN" altLang="en-US" sz="2000" dirty="0">
                <a:latin typeface="黑体" panose="02010609060101010101" charset="-122"/>
                <a:ea typeface="黑体" panose="02010609060101010101" charset="-122"/>
                <a:sym typeface="+mn-ea"/>
              </a:rPr>
              <a:t>毛利率+成本率=1</a:t>
            </a:r>
            <a:endParaRPr lang="zh-CN" altLang="en-US" sz="2000" dirty="0">
              <a:latin typeface="黑体" panose="02010609060101010101" charset="-122"/>
              <a:ea typeface="黑体" panose="02010609060101010101" charset="-122"/>
              <a:sym typeface="+mn-ea"/>
            </a:endParaRPr>
          </a:p>
          <a:p>
            <a:pPr marL="0" algn="ctr">
              <a:buNone/>
            </a:pPr>
            <a:r>
              <a:rPr lang="zh-CN" altLang="en-US" sz="2000" dirty="0">
                <a:latin typeface="黑体" panose="02010609060101010101" charset="-122"/>
                <a:ea typeface="黑体" panose="02010609060101010101" charset="-122"/>
                <a:sym typeface="+mn-ea"/>
              </a:rPr>
              <a:t>毛利率-成本率-税金=利润率    </a:t>
            </a:r>
            <a:r>
              <a:rPr lang="zh-CN" altLang="en-US" sz="2000" dirty="0">
                <a:latin typeface="黑体" panose="02010609060101010101" charset="-122"/>
                <a:ea typeface="黑体" panose="02010609060101010101" charset="-122"/>
                <a:sym typeface="+mn-ea"/>
              </a:rPr>
              <a:t>   </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5.3  </a:t>
            </a:r>
            <a:r>
              <a:rPr lang="zh-CN" altLang="en-US" dirty="0">
                <a:sym typeface="+mn-ea"/>
              </a:rPr>
              <a:t>餐饮产品售价的计算</a:t>
            </a:r>
            <a:endParaRPr lang="zh-CN" altLang="en-US" dirty="0">
              <a:sym typeface="+mn-ea"/>
            </a:endParaRPr>
          </a:p>
        </p:txBody>
      </p:sp>
      <p:sp>
        <p:nvSpPr>
          <p:cNvPr id="10243" name="内容占位符 2"/>
          <p:cNvSpPr>
            <a:spLocks noGrp="1"/>
          </p:cNvSpPr>
          <p:nvPr>
            <p:ph sz="quarter" idx="1"/>
          </p:nvPr>
        </p:nvSpPr>
        <p:spPr>
          <a:xfrm>
            <a:off x="457200" y="1600200"/>
            <a:ext cx="8112760"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5.3.1  </a:t>
            </a:r>
            <a:r>
              <a:rPr lang="zh-CN" altLang="en-US" b="1" dirty="0">
                <a:solidFill>
                  <a:schemeClr val="accent1"/>
                </a:solidFill>
                <a:effectLst>
                  <a:outerShdw blurRad="38100" dist="25400" dir="5400000" algn="ctr" rotWithShape="0">
                    <a:srgbClr val="6E747A">
                      <a:alpha val="43000"/>
                    </a:srgbClr>
                  </a:outerShdw>
                </a:effectLst>
                <a:sym typeface="+mn-ea"/>
              </a:rPr>
              <a:t>餐饮产品售价计算概述</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      </a:t>
            </a:r>
            <a:r>
              <a:rPr lang="zh-CN" altLang="en-US" sz="2000" dirty="0">
                <a:sym typeface="+mn-ea"/>
              </a:rPr>
              <a:t>根据选购烹饪原料、验收、保管、领料、发货、烹饪加工、制作成品等各环节的情况，求出餐饮产品成本，再加上经营费用（职工工资、房屋租金、税金、水电费等），按规定成本毛利率或销售毛利率计算出售价，这个计算过程就是餐饮产品售价计算。</a:t>
            </a:r>
            <a:endParaRPr lang="zh-CN" altLang="en-US" sz="2000" dirty="0">
              <a:sym typeface="+mn-ea"/>
            </a:endParaRPr>
          </a:p>
          <a:p>
            <a:pPr marL="0" indent="0">
              <a:buNone/>
            </a:pPr>
            <a:r>
              <a:rPr lang="zh-CN" altLang="en-US" sz="2000" dirty="0">
                <a:sym typeface="+mn-ea"/>
              </a:rPr>
              <a:t>      餐饮产品价格的制定和企业利润的控制是以毛利率来核算的。它不仅在一定程度上反映产品的利润水平，还直接决定产品的价格水平，进而决定企业的盈亏、关系消费者的利益。产品成本确定，毛利率越高，价格就越高，企业获得的利润也越高；反之，毛利率越低，价格就越低，企业获得的利润也越低。</a:t>
            </a:r>
            <a:endParaRPr lang="zh-CN" altLang="en-US" sz="2000" dirty="0">
              <a:latin typeface="黑体" panose="02010609060101010101" charset="-122"/>
              <a:ea typeface="黑体" panose="02010609060101010101" charset="-122"/>
              <a:sym typeface="+mn-ea"/>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txDef>
      <a:spPr>
        <a:noFill/>
      </a:spPr>
      <a:bodyPr wrap="square" rtlCol="0">
        <a:spAutoFit/>
      </a:bodyPr>
      <a:lstStyle>
        <a:defPPr>
          <a:defRPr lang="zh-CN" altLang="en-US" b="1">
            <a:latin typeface="楷体" panose="02010609060101010101" charset="-122"/>
            <a:ea typeface="楷体" panose="02010609060101010101" charset="-122"/>
            <a:cs typeface="宋体" panose="02010600030101010101"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7582</Words>
  <Application>WPS 演示</Application>
  <PresentationFormat>全屏显示(4:3)</PresentationFormat>
  <Paragraphs>584</Paragraphs>
  <Slides>36</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36</vt:i4>
      </vt:variant>
    </vt:vector>
  </HeadingPairs>
  <TitlesOfParts>
    <vt:vector size="54" baseType="lpstr">
      <vt:lpstr>Arial</vt:lpstr>
      <vt:lpstr>宋体</vt:lpstr>
      <vt:lpstr>Wingdings</vt:lpstr>
      <vt:lpstr>Century Schoolbook</vt:lpstr>
      <vt:lpstr>Wingdings</vt:lpstr>
      <vt:lpstr>Wingdings 2</vt:lpstr>
      <vt:lpstr>楷体</vt:lpstr>
      <vt:lpstr>华文中宋</vt:lpstr>
      <vt:lpstr>隶书</vt:lpstr>
      <vt:lpstr>黑体</vt:lpstr>
      <vt:lpstr>微软雅黑</vt:lpstr>
      <vt:lpstr>Wingdings</vt:lpstr>
      <vt:lpstr>华文楷体</vt:lpstr>
      <vt:lpstr>Arial Unicode MS</vt:lpstr>
      <vt:lpstr>Calibri</vt:lpstr>
      <vt:lpstr>华文新魏</vt:lpstr>
      <vt:lpstr>凸显</vt:lpstr>
      <vt:lpstr>1_凸显</vt:lpstr>
      <vt:lpstr>现代餐饮成本核算与控制  （第三版）</vt:lpstr>
      <vt:lpstr>第5章  餐饮菜肴、面点售价的核算</vt:lpstr>
      <vt:lpstr>5.1  餐饮菜肴、面点价格的构成</vt:lpstr>
      <vt:lpstr>5.1  餐饮菜肴、面点价格的构成</vt:lpstr>
      <vt:lpstr>5.1  餐饮菜肴、面点价格的构成</vt:lpstr>
      <vt:lpstr>5.2  餐饮产品的毛利率</vt:lpstr>
      <vt:lpstr>5.2  餐饮产品的毛利率</vt:lpstr>
      <vt:lpstr>5.2  餐饮产品的毛利率</vt:lpstr>
      <vt:lpstr>5.3  餐饮产品售价的计算</vt:lpstr>
      <vt:lpstr>5.3  餐饮产品售价的计算</vt:lpstr>
      <vt:lpstr>PowerPoint 演示文稿</vt:lpstr>
      <vt:lpstr>5.3  餐饮产品售价的计算</vt:lpstr>
      <vt:lpstr>PowerPoint 演示文稿</vt:lpstr>
      <vt:lpstr>5.3  餐饮产品售价的计算</vt:lpstr>
      <vt:lpstr>5.4  餐饮产品利润额的计算</vt:lpstr>
      <vt:lpstr>5.4  餐饮产品利润额的计算</vt:lpstr>
      <vt:lpstr>5.4  餐饮产品利润额的计算</vt:lpstr>
      <vt:lpstr>5.5  餐饮产品售价的经营管理</vt:lpstr>
      <vt:lpstr>5.5  餐饮产品售价的经营管理</vt:lpstr>
      <vt:lpstr>5.6  餐饮产品售价的调整</vt:lpstr>
      <vt:lpstr>5.6  餐饮产品售价的调整</vt:lpstr>
      <vt:lpstr>5.6  餐饮产品售价的调整</vt:lpstr>
      <vt:lpstr>PowerPoint 演示文稿</vt:lpstr>
      <vt:lpstr>5.6  餐饮产品售价的调整</vt:lpstr>
      <vt:lpstr>PowerPoint 演示文稿</vt:lpstr>
      <vt:lpstr>5.6  餐饮产品售价的调整</vt:lpstr>
      <vt:lpstr>PowerPoint 演示文稿</vt:lpstr>
      <vt:lpstr>5.7  餐饮产品售价的验算方法</vt:lpstr>
      <vt:lpstr>PowerPoint 演示文稿</vt:lpstr>
      <vt:lpstr>5.7  餐饮产品售价的验算方法</vt:lpstr>
      <vt:lpstr>PowerPoint 演示文稿</vt:lpstr>
      <vt:lpstr>5.7  餐饮产品售价的验算方法</vt:lpstr>
      <vt:lpstr>PowerPoint 演示文稿</vt:lpstr>
      <vt:lpstr>5.7  餐饮产品售价的验算方法</vt:lpstr>
      <vt:lpstr>PowerPoint 演示文稿</vt:lpstr>
      <vt:lpstr>第5章  餐饮菜肴、面点售价的核算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现代餐饮成本核算与控制 </dc:title>
  <dc:creator>Administrator</dc:creator>
  <cp:lastModifiedBy>怡</cp:lastModifiedBy>
  <cp:revision>41</cp:revision>
  <dcterms:created xsi:type="dcterms:W3CDTF">2016-10-26T01:46:00Z</dcterms:created>
  <dcterms:modified xsi:type="dcterms:W3CDTF">2021-08-24T08:45:52Z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ED346B30DF4D458883140614DA1CC121</vt:lpwstr>
  </property>
</Properties>
</file>