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6" r:id="rId4"/>
    <p:sldId id="257" r:id="rId5"/>
    <p:sldId id="258" r:id="rId6"/>
    <p:sldId id="259" r:id="rId7"/>
    <p:sldId id="314" r:id="rId8"/>
    <p:sldId id="260" r:id="rId9"/>
    <p:sldId id="287" r:id="rId10"/>
    <p:sldId id="261" r:id="rId11"/>
    <p:sldId id="286" r:id="rId12"/>
    <p:sldId id="315" r:id="rId13"/>
    <p:sldId id="316" r:id="rId14"/>
    <p:sldId id="262" r:id="rId15"/>
    <p:sldId id="317" r:id="rId16"/>
    <p:sldId id="318" r:id="rId17"/>
    <p:sldId id="319" r:id="rId18"/>
    <p:sldId id="320" r:id="rId19"/>
    <p:sldId id="285" r:id="rId20"/>
    <p:sldId id="263" r:id="rId21"/>
    <p:sldId id="284" r:id="rId22"/>
    <p:sldId id="264" r:id="rId23"/>
    <p:sldId id="265" r:id="rId24"/>
    <p:sldId id="272" r:id="rId25"/>
  </p:sldIdLst>
  <p:sldSz cx="9144000" cy="6858000" type="screen4x3"/>
  <p:notesSz cx="6858000" cy="9144000"/>
  <p:defaultTextStyle>
    <a:defPPr>
      <a:defRPr lang="zh-CN"/>
    </a:defPPr>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Century Schoolbook" panose="02040604050505020304" pitchFamily="18" charset="0"/>
        <a:ea typeface="宋体" panose="02010600030101010101"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62" d="100"/>
          <a:sy n="62" d="100"/>
        </p:scale>
        <p:origin x="-1584" y="-84"/>
      </p:cViewPr>
      <p:guideLst>
        <p:guide orient="horz" pos="2160"/>
        <p:guide pos="2839"/>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15" name="矩形 14"/>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矩形 17"/>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bwMode="auto">
          <a:xfrm>
            <a:off x="1141413" y="0"/>
            <a:ext cx="230188"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直接连接符 1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1" name="直接连接符 2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 name="直接连接符 23"/>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5" name="直接连接符 24"/>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6" name="直接连接符 25"/>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7" name="直接连接符 26"/>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8" name="矩形 2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9" name="椭圆 28"/>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0" name="椭圆 29"/>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1" name="椭圆 30"/>
          <p:cNvSpPr/>
          <p:nvPr/>
        </p:nvSpPr>
        <p:spPr bwMode="auto">
          <a:xfrm>
            <a:off x="1090613" y="5500688"/>
            <a:ext cx="138113"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2" name="椭圆 31"/>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3" name="椭圆 32"/>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8" name="标题 7"/>
          <p:cNvSpPr>
            <a:spLocks noGrp="1"/>
          </p:cNvSpPr>
          <p:nvPr>
            <p:ph type="ctrTitle"/>
          </p:nvPr>
        </p:nvSpPr>
        <p:spPr>
          <a:xfrm>
            <a:off x="2286000" y="3124200"/>
            <a:ext cx="6172200" cy="1894362"/>
          </a:xfrm>
        </p:spPr>
        <p:txBody>
          <a:bodyPr/>
          <a:lstStyle>
            <a:lvl1pPr>
              <a:defRPr b="1"/>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4" name="日期占位符 27"/>
          <p:cNvSpPr>
            <a:spLocks noGrp="1"/>
          </p:cNvSpPr>
          <p:nvPr>
            <p:ph type="dt" sz="half" idx="2"/>
          </p:nvPr>
        </p:nvSpPr>
        <p:spPr bwMode="auto">
          <a:xfrm rot="5400000">
            <a:off x="7764463" y="1174750"/>
            <a:ext cx="2286000" cy="381000"/>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5" name="页脚占位符 16"/>
          <p:cNvSpPr>
            <a:spLocks noGrp="1"/>
          </p:cNvSpPr>
          <p:nvPr>
            <p:ph type="ftr" sz="quarter" idx="3"/>
          </p:nvPr>
        </p:nvSpPr>
        <p:spPr bwMode="auto">
          <a:xfrm rot="5400000">
            <a:off x="7077075" y="4181475"/>
            <a:ext cx="3657600" cy="384175"/>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6" name="灯片编号占位符 28"/>
          <p:cNvSpPr>
            <a:spLocks noGrp="1"/>
          </p:cNvSpPr>
          <p:nvPr>
            <p:ph type="sldNum" sz="quarter" idx="4"/>
          </p:nvPr>
        </p:nvSpPr>
        <p:spPr bwMode="auto">
          <a:xfrm>
            <a:off x="1325563" y="4929188"/>
            <a:ext cx="609600" cy="517525"/>
          </a:xfrm>
          <a:prstGeom prst="rect">
            <a:avLst/>
          </a:prstGeom>
        </p:spPr>
        <p:txBody>
          <a:bodyPr vert="horz"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15" name="矩形 14"/>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矩形 17"/>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bwMode="auto">
          <a:xfrm>
            <a:off x="1141413" y="0"/>
            <a:ext cx="230188"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直接连接符 1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1" name="直接连接符 2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 name="直接连接符 23"/>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5" name="直接连接符 24"/>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6" name="直接连接符 25"/>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7" name="直接连接符 26"/>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8" name="矩形 2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9" name="椭圆 28"/>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0" name="椭圆 29"/>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1" name="椭圆 30"/>
          <p:cNvSpPr/>
          <p:nvPr/>
        </p:nvSpPr>
        <p:spPr bwMode="auto">
          <a:xfrm>
            <a:off x="1090613" y="5500688"/>
            <a:ext cx="138113"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2" name="椭圆 31"/>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3" name="椭圆 32"/>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8" name="标题 7"/>
          <p:cNvSpPr>
            <a:spLocks noGrp="1"/>
          </p:cNvSpPr>
          <p:nvPr>
            <p:ph type="ctrTitle"/>
          </p:nvPr>
        </p:nvSpPr>
        <p:spPr>
          <a:xfrm>
            <a:off x="2286000" y="3124200"/>
            <a:ext cx="6172200" cy="1894362"/>
          </a:xfrm>
        </p:spPr>
        <p:txBody>
          <a:bodyPr/>
          <a:lstStyle>
            <a:lvl1pPr>
              <a:defRPr b="1"/>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4" name="日期占位符 27"/>
          <p:cNvSpPr>
            <a:spLocks noGrp="1"/>
          </p:cNvSpPr>
          <p:nvPr>
            <p:ph type="dt" sz="half" idx="2"/>
          </p:nvPr>
        </p:nvSpPr>
        <p:spPr bwMode="auto">
          <a:xfrm rot="5400000">
            <a:off x="7764463" y="1174750"/>
            <a:ext cx="2286000" cy="381000"/>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5" name="页脚占位符 16"/>
          <p:cNvSpPr>
            <a:spLocks noGrp="1"/>
          </p:cNvSpPr>
          <p:nvPr>
            <p:ph type="ftr" sz="quarter" idx="3"/>
          </p:nvPr>
        </p:nvSpPr>
        <p:spPr bwMode="auto">
          <a:xfrm rot="5400000">
            <a:off x="7077075" y="4181475"/>
            <a:ext cx="3657600" cy="384175"/>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6" name="灯片编号占位符 28"/>
          <p:cNvSpPr>
            <a:spLocks noGrp="1"/>
          </p:cNvSpPr>
          <p:nvPr>
            <p:ph type="sldNum" sz="quarter" idx="4"/>
          </p:nvPr>
        </p:nvSpPr>
        <p:spPr bwMode="auto">
          <a:xfrm>
            <a:off x="1325563" y="4929188"/>
            <a:ext cx="609600" cy="517525"/>
          </a:xfrm>
          <a:prstGeom prst="rect">
            <a:avLst/>
          </a:prstGeom>
        </p:spPr>
        <p:txBody>
          <a:bodyPr vert="horz"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8" name="内容占位符 7"/>
          <p:cNvSpPr>
            <a:spLocks noGrp="1"/>
          </p:cNvSpPr>
          <p:nvPr>
            <p:ph sz="quarter" idx="1"/>
          </p:nvPr>
        </p:nvSpPr>
        <p:spPr>
          <a:xfrm>
            <a:off x="457200" y="1600200"/>
            <a:ext cx="7467600" cy="4873752"/>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5" name="日期占位符 6"/>
          <p:cNvSpPr>
            <a:spLocks noGrp="1"/>
          </p:cNvSpPr>
          <p:nvPr>
            <p:ph type="dt" sz="half" idx="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17" name="灯片编号占位符 8"/>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18" name="页脚占位符 9"/>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showMasterSp="0">
  <p:cSld name="节标题">
    <p:bg>
      <p:bgRef idx="1001">
        <a:schemeClr val="bg2"/>
      </p:bgRef>
    </p:bg>
    <p:spTree>
      <p:nvGrpSpPr>
        <p:cNvPr id="1" name=""/>
        <p:cNvGrpSpPr/>
        <p:nvPr/>
      </p:nvGrpSpPr>
      <p:grpSpPr>
        <a:xfrm>
          <a:off x="0" y="0"/>
          <a:ext cx="0" cy="0"/>
          <a:chOff x="0" y="0"/>
          <a:chExt cx="0" cy="0"/>
        </a:xfrm>
      </p:grpSpPr>
      <p:sp>
        <p:nvSpPr>
          <p:cNvPr id="15" name="矩形 14"/>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矩形 17"/>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bwMode="auto">
          <a:xfrm>
            <a:off x="1141413" y="0"/>
            <a:ext cx="230188"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直接连接符 1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1" name="直接连接符 2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 name="直接连接符 23"/>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5" name="直接连接符 24"/>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6" name="直接连接符 25"/>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7" name="矩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8" name="椭圆 27"/>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9" name="椭圆 28"/>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0" name="椭圆 29"/>
          <p:cNvSpPr/>
          <p:nvPr/>
        </p:nvSpPr>
        <p:spPr bwMode="auto">
          <a:xfrm>
            <a:off x="1090613" y="5500688"/>
            <a:ext cx="138113"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1" name="椭圆 30"/>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2" name="椭圆 31"/>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3" name="直接连接符 32"/>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34" name="日期占位符 3"/>
          <p:cNvSpPr>
            <a:spLocks noGrp="1"/>
          </p:cNvSpPr>
          <p:nvPr>
            <p:ph type="dt" sz="half" idx="2"/>
          </p:nvPr>
        </p:nvSpPr>
        <p:spPr bwMode="auto">
          <a:xfrm rot="5400000">
            <a:off x="7762875" y="1169988"/>
            <a:ext cx="2286000" cy="381000"/>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5" name="页脚占位符 4"/>
          <p:cNvSpPr>
            <a:spLocks noGrp="1"/>
          </p:cNvSpPr>
          <p:nvPr>
            <p:ph type="ftr" sz="quarter" idx="3"/>
          </p:nvPr>
        </p:nvSpPr>
        <p:spPr bwMode="auto">
          <a:xfrm rot="5400000">
            <a:off x="7077075" y="4178300"/>
            <a:ext cx="3657600" cy="384175"/>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6" name="灯片编号占位符 5"/>
          <p:cNvSpPr>
            <a:spLocks noGrp="1"/>
          </p:cNvSpPr>
          <p:nvPr>
            <p:ph type="sldNum" sz="quarter" idx="4"/>
          </p:nvPr>
        </p:nvSpPr>
        <p:spPr bwMode="auto">
          <a:xfrm>
            <a:off x="1339850" y="4929188"/>
            <a:ext cx="609600" cy="517525"/>
          </a:xfrm>
          <a:prstGeom prst="rect">
            <a:avLst/>
          </a:prstGeom>
        </p:spPr>
        <p:txBody>
          <a:bodyPr vert="horz"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9" name="内容占位符 8"/>
          <p:cNvSpPr>
            <a:spLocks noGrp="1"/>
          </p:cNvSpPr>
          <p:nvPr>
            <p:ph sz="quarter" idx="1"/>
          </p:nvPr>
        </p:nvSpPr>
        <p:spPr>
          <a:xfrm>
            <a:off x="457200" y="1600200"/>
            <a:ext cx="3657600" cy="45720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270248" y="1600200"/>
            <a:ext cx="3657600" cy="45720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3" name="日期占位符 2"/>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nchor="b"/>
          <a:lstStyle>
            <a:lvl1pPr>
              <a:defRPr/>
            </a:lvl1pPr>
          </a:lstStyle>
          <a:p>
            <a:r>
              <a:rPr kumimoji="0" lang="zh-CN" altLang="en-US" smtClean="0"/>
              <a:t>单击此处编辑母版标题样式</a:t>
            </a:r>
            <a:endParaRPr kumimoji="0" lang="en-US"/>
          </a:p>
        </p:txBody>
      </p:sp>
      <p:sp>
        <p:nvSpPr>
          <p:cNvPr id="11" name="内容占位符 10"/>
          <p:cNvSpPr>
            <a:spLocks noGrp="1"/>
          </p:cNvSpPr>
          <p:nvPr>
            <p:ph sz="quarter" idx="2"/>
          </p:nvPr>
        </p:nvSpPr>
        <p:spPr>
          <a:xfrm>
            <a:off x="457200" y="2362200"/>
            <a:ext cx="3657600" cy="38862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3" name="内容占位符 12"/>
          <p:cNvSpPr>
            <a:spLocks noGrp="1"/>
          </p:cNvSpPr>
          <p:nvPr>
            <p:ph sz="quarter" idx="4"/>
          </p:nvPr>
        </p:nvSpPr>
        <p:spPr>
          <a:xfrm>
            <a:off x="4371975" y="2362200"/>
            <a:ext cx="3657600" cy="38862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endParaRPr kumimoji="0" lang="zh-CN" altLang="en-US" smtClean="0"/>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endParaRPr kumimoji="0" lang="zh-CN" altLang="en-US" smtClean="0"/>
          </a:p>
        </p:txBody>
      </p:sp>
      <p:sp>
        <p:nvSpPr>
          <p:cNvPr id="3" name="日期占位符 2"/>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15" name="日期占位符 5"/>
          <p:cNvSpPr>
            <a:spLocks noGrp="1"/>
          </p:cNvSpPr>
          <p:nvPr>
            <p:ph type="dt" sz="half" idx="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17" name="灯片编号占位符 6"/>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18" name="页脚占位符 7"/>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15" name="直接连接符 1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7" name="直接连接符 16"/>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直接连接符 17"/>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9" name="直接连接符 1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0" name="矩形 1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1" name="直接连接符 2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 name="椭圆 23"/>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 name="标题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endParaRPr kumimoji="0" lang="zh-CN" altLang="en-US" smtClean="0"/>
          </a:p>
        </p:txBody>
      </p:sp>
      <p:sp>
        <p:nvSpPr>
          <p:cNvPr id="18" name="内容占位符 17"/>
          <p:cNvSpPr>
            <a:spLocks noGrp="1"/>
          </p:cNvSpPr>
          <p:nvPr>
            <p:ph sz="quarter" idx="1"/>
          </p:nvPr>
        </p:nvSpPr>
        <p:spPr>
          <a:xfrm>
            <a:off x="304800" y="274320"/>
            <a:ext cx="5638800" cy="6327648"/>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25" name="日期占位符 20"/>
          <p:cNvSpPr>
            <a:spLocks noGrp="1"/>
          </p:cNvSpPr>
          <p:nvPr>
            <p:ph type="dt" sz="half" idx="1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26" name="灯片编号占位符 21"/>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27" name="页脚占位符 22"/>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8" name="内容占位符 7"/>
          <p:cNvSpPr>
            <a:spLocks noGrp="1"/>
          </p:cNvSpPr>
          <p:nvPr>
            <p:ph sz="quarter" idx="1"/>
          </p:nvPr>
        </p:nvSpPr>
        <p:spPr>
          <a:xfrm>
            <a:off x="457200" y="1600200"/>
            <a:ext cx="7467600" cy="4873752"/>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5" name="日期占位符 6"/>
          <p:cNvSpPr>
            <a:spLocks noGrp="1"/>
          </p:cNvSpPr>
          <p:nvPr>
            <p:ph type="dt" sz="half" idx="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17" name="灯片编号占位符 8"/>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18" name="页脚占位符 9"/>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15" name="直接连接符 1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7" name="椭圆 16"/>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18" name="直接连接符 17"/>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9" name="矩形 18"/>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直接连接符 1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1" name="直接连接符 20"/>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4" name="直接连接符 23"/>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 name="标题 1"/>
          <p:cNvSpPr>
            <a:spLocks noGrp="1"/>
          </p:cNvSpPr>
          <p:nvPr>
            <p:ph type="title"/>
          </p:nvPr>
        </p:nvSpPr>
        <p:spPr>
          <a:xfrm rot="5400000">
            <a:off x="3350133" y="3200400"/>
            <a:ext cx="6309360" cy="457200"/>
          </a:xfrm>
        </p:spPr>
        <p:txBody>
          <a:bodyPr anchor="b"/>
          <a:lstStyle>
            <a:lvl1pPr algn="l">
              <a:buNone/>
              <a:defRPr sz="2000" b="1"/>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vert="horz">
            <a:normAutofit/>
          </a:bodyPr>
          <a:lstStyle>
            <a:lvl1pPr marL="0" indent="0">
              <a:buNone/>
              <a:defRPr sz="3200"/>
            </a:lvl1pPr>
          </a:lstStyle>
          <a:p>
            <a:pPr marL="0" marR="0" lvl="0" indent="0" algn="ctr" defTabSz="914400" rtl="0" eaLnBrk="1" fontAlgn="auto" latinLnBrk="0" hangingPunct="1">
              <a:lnSpc>
                <a:spcPct val="100000"/>
              </a:lnSpc>
              <a:spcBef>
                <a:spcPts val="600"/>
              </a:spcBef>
              <a:spcAft>
                <a:spcPts val="0"/>
              </a:spcAft>
              <a:buClr>
                <a:schemeClr val="accent1"/>
              </a:buClr>
              <a:buSzPct val="70000"/>
              <a:buFontTx/>
              <a:buNone/>
              <a:defRPr/>
            </a:pPr>
            <a:r>
              <a:rPr kumimoji="0" lang="zh-CN" altLang="en-US" sz="3200" b="0" i="0" u="none" strike="noStrike" kern="1200" cap="none" spc="0" normalizeH="0" baseline="0" noProof="0" smtClean="0">
                <a:ln>
                  <a:noFill/>
                </a:ln>
                <a:solidFill>
                  <a:schemeClr val="lt1"/>
                </a:solidFill>
                <a:effectLst/>
                <a:uLnTx/>
                <a:uFillTx/>
                <a:latin typeface="+mn-lt"/>
                <a:ea typeface="+mn-ea"/>
                <a:cs typeface="+mn-cs"/>
              </a:rPr>
              <a:t>单击图标添加图片</a:t>
            </a:r>
            <a:endParaRPr kumimoji="0" lang="en-US" sz="3200" b="0" i="0" u="none" strike="noStrike" kern="1200" cap="none" spc="0" normalizeH="0" baseline="0" noProof="0" dirty="0">
              <a:ln>
                <a:noFill/>
              </a:ln>
              <a:solidFill>
                <a:schemeClr val="lt1"/>
              </a:solidFill>
              <a:effectLst/>
              <a:uLnTx/>
              <a:uFillTx/>
              <a:latin typeface="+mn-lt"/>
              <a:ea typeface="+mn-ea"/>
              <a:cs typeface="+mn-cs"/>
            </a:endParaRPr>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25" name="日期占位符 16"/>
          <p:cNvSpPr>
            <a:spLocks noGrp="1"/>
          </p:cNvSpPr>
          <p:nvPr>
            <p:ph type="dt" sz="half" idx="1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26" name="灯片编号占位符 17"/>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27" name="页脚占位符 20"/>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bg>
      <p:bgRef idx="1001">
        <a:schemeClr val="bg2"/>
      </p:bgRef>
    </p:bg>
    <p:spTree>
      <p:nvGrpSpPr>
        <p:cNvPr id="1" name=""/>
        <p:cNvGrpSpPr/>
        <p:nvPr/>
      </p:nvGrpSpPr>
      <p:grpSpPr>
        <a:xfrm>
          <a:off x="0" y="0"/>
          <a:ext cx="0" cy="0"/>
          <a:chOff x="0" y="0"/>
          <a:chExt cx="0" cy="0"/>
        </a:xfrm>
      </p:grpSpPr>
      <p:sp>
        <p:nvSpPr>
          <p:cNvPr id="15" name="矩形 14"/>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矩形 16"/>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矩形 17"/>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bwMode="auto">
          <a:xfrm>
            <a:off x="1141413" y="0"/>
            <a:ext cx="230188"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直接连接符 1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1" name="直接连接符 2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 name="直接连接符 23"/>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5" name="直接连接符 24"/>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6" name="直接连接符 25"/>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7" name="矩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8" name="椭圆 27"/>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9" name="椭圆 28"/>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0" name="椭圆 29"/>
          <p:cNvSpPr/>
          <p:nvPr/>
        </p:nvSpPr>
        <p:spPr bwMode="auto">
          <a:xfrm>
            <a:off x="1090613" y="5500688"/>
            <a:ext cx="138113"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1" name="椭圆 30"/>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2" name="椭圆 31"/>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33" name="直接连接符 32"/>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34" name="日期占位符 3"/>
          <p:cNvSpPr>
            <a:spLocks noGrp="1"/>
          </p:cNvSpPr>
          <p:nvPr>
            <p:ph type="dt" sz="half" idx="2"/>
          </p:nvPr>
        </p:nvSpPr>
        <p:spPr bwMode="auto">
          <a:xfrm rot="5400000">
            <a:off x="7762875" y="1169988"/>
            <a:ext cx="2286000" cy="381000"/>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5" name="页脚占位符 4"/>
          <p:cNvSpPr>
            <a:spLocks noGrp="1"/>
          </p:cNvSpPr>
          <p:nvPr>
            <p:ph type="ftr" sz="quarter" idx="3"/>
          </p:nvPr>
        </p:nvSpPr>
        <p:spPr bwMode="auto">
          <a:xfrm rot="5400000">
            <a:off x="7077075" y="4178300"/>
            <a:ext cx="3657600" cy="384175"/>
          </a:xfrm>
          <a:prstGeom prst="rect">
            <a:avLst/>
          </a:prstGeom>
        </p:spPr>
        <p:txBody>
          <a:bodyPr vert="horz"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36" name="灯片编号占位符 5"/>
          <p:cNvSpPr>
            <a:spLocks noGrp="1"/>
          </p:cNvSpPr>
          <p:nvPr>
            <p:ph type="sldNum" sz="quarter" idx="4"/>
          </p:nvPr>
        </p:nvSpPr>
        <p:spPr bwMode="auto">
          <a:xfrm>
            <a:off x="1339850" y="4929188"/>
            <a:ext cx="609600" cy="517525"/>
          </a:xfrm>
          <a:prstGeom prst="rect">
            <a:avLst/>
          </a:prstGeom>
        </p:spPr>
        <p:txBody>
          <a:bodyPr vert="horz"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9" name="内容占位符 8"/>
          <p:cNvSpPr>
            <a:spLocks noGrp="1"/>
          </p:cNvSpPr>
          <p:nvPr>
            <p:ph sz="quarter" idx="1"/>
          </p:nvPr>
        </p:nvSpPr>
        <p:spPr>
          <a:xfrm>
            <a:off x="457200" y="1600200"/>
            <a:ext cx="3657600" cy="45720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270248" y="1600200"/>
            <a:ext cx="3657600" cy="45720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3" name="日期占位符 2"/>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nchor="b"/>
          <a:lstStyle>
            <a:lvl1pPr>
              <a:defRPr/>
            </a:lvl1pPr>
          </a:lstStyle>
          <a:p>
            <a:r>
              <a:rPr kumimoji="0" lang="zh-CN" altLang="en-US" smtClean="0"/>
              <a:t>单击此处编辑母版标题样式</a:t>
            </a:r>
            <a:endParaRPr kumimoji="0" lang="en-US"/>
          </a:p>
        </p:txBody>
      </p:sp>
      <p:sp>
        <p:nvSpPr>
          <p:cNvPr id="11" name="内容占位符 10"/>
          <p:cNvSpPr>
            <a:spLocks noGrp="1"/>
          </p:cNvSpPr>
          <p:nvPr>
            <p:ph sz="quarter" idx="2"/>
          </p:nvPr>
        </p:nvSpPr>
        <p:spPr>
          <a:xfrm>
            <a:off x="457200" y="2362200"/>
            <a:ext cx="3657600" cy="38862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3" name="内容占位符 12"/>
          <p:cNvSpPr>
            <a:spLocks noGrp="1"/>
          </p:cNvSpPr>
          <p:nvPr>
            <p:ph sz="quarter" idx="4"/>
          </p:nvPr>
        </p:nvSpPr>
        <p:spPr>
          <a:xfrm>
            <a:off x="4371975" y="2362200"/>
            <a:ext cx="3657600" cy="38862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endParaRPr kumimoji="0" lang="zh-CN" altLang="en-US" smtClean="0"/>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endParaRPr kumimoji="0" lang="zh-CN" altLang="en-US" smtClean="0"/>
          </a:p>
        </p:txBody>
      </p:sp>
      <p:sp>
        <p:nvSpPr>
          <p:cNvPr id="3" name="日期占位符 2"/>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15" name="日期占位符 5"/>
          <p:cNvSpPr>
            <a:spLocks noGrp="1"/>
          </p:cNvSpPr>
          <p:nvPr>
            <p:ph type="dt" sz="half" idx="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17" name="灯片编号占位符 6"/>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18" name="页脚占位符 7"/>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15" name="直接连接符 1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7" name="直接连接符 16"/>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直接连接符 17"/>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9" name="直接连接符 1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0" name="矩形 1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1" name="直接连接符 2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4" name="椭圆 23"/>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 name="标题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endParaRPr kumimoji="0" lang="zh-CN" altLang="en-US" smtClean="0"/>
          </a:p>
        </p:txBody>
      </p:sp>
      <p:sp>
        <p:nvSpPr>
          <p:cNvPr id="18" name="内容占位符 17"/>
          <p:cNvSpPr>
            <a:spLocks noGrp="1"/>
          </p:cNvSpPr>
          <p:nvPr>
            <p:ph sz="quarter" idx="1"/>
          </p:nvPr>
        </p:nvSpPr>
        <p:spPr>
          <a:xfrm>
            <a:off x="304800" y="274320"/>
            <a:ext cx="5638800" cy="6327648"/>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25" name="日期占位符 20"/>
          <p:cNvSpPr>
            <a:spLocks noGrp="1"/>
          </p:cNvSpPr>
          <p:nvPr>
            <p:ph type="dt" sz="half" idx="1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26" name="灯片编号占位符 21"/>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27" name="页脚占位符 22"/>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15" name="直接连接符 1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7" name="椭圆 16"/>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18" name="直接连接符 17"/>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9" name="矩形 18"/>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0" name="直接连接符 1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1" name="直接连接符 20"/>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4" name="直接连接符 23"/>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 name="标题 1"/>
          <p:cNvSpPr>
            <a:spLocks noGrp="1"/>
          </p:cNvSpPr>
          <p:nvPr>
            <p:ph type="title"/>
          </p:nvPr>
        </p:nvSpPr>
        <p:spPr>
          <a:xfrm rot="5400000">
            <a:off x="3350133" y="3200400"/>
            <a:ext cx="6309360" cy="457200"/>
          </a:xfrm>
        </p:spPr>
        <p:txBody>
          <a:bodyPr anchor="b"/>
          <a:lstStyle>
            <a:lvl1pPr algn="l">
              <a:buNone/>
              <a:defRPr sz="2000" b="1"/>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vert="horz">
            <a:normAutofit/>
          </a:bodyPr>
          <a:lstStyle>
            <a:lvl1pPr marL="0" indent="0">
              <a:buNone/>
              <a:defRPr sz="3200"/>
            </a:lvl1pPr>
          </a:lstStyle>
          <a:p>
            <a:pPr marL="0" marR="0" lvl="0" indent="0" algn="ctr" defTabSz="914400" rtl="0" eaLnBrk="1" fontAlgn="auto" latinLnBrk="0" hangingPunct="1">
              <a:lnSpc>
                <a:spcPct val="100000"/>
              </a:lnSpc>
              <a:spcBef>
                <a:spcPts val="600"/>
              </a:spcBef>
              <a:spcAft>
                <a:spcPts val="0"/>
              </a:spcAft>
              <a:buClr>
                <a:schemeClr val="accent1"/>
              </a:buClr>
              <a:buSzPct val="70000"/>
              <a:buFontTx/>
              <a:buNone/>
              <a:defRPr/>
            </a:pPr>
            <a:r>
              <a:rPr kumimoji="0" lang="zh-CN" altLang="en-US" sz="3200" b="0" i="0" u="none" strike="noStrike" kern="1200" cap="none" spc="0" normalizeH="0" baseline="0" noProof="0" smtClean="0">
                <a:ln>
                  <a:noFill/>
                </a:ln>
                <a:solidFill>
                  <a:schemeClr val="lt1"/>
                </a:solidFill>
                <a:effectLst/>
                <a:uLnTx/>
                <a:uFillTx/>
                <a:latin typeface="+mn-lt"/>
                <a:ea typeface="+mn-ea"/>
                <a:cs typeface="+mn-cs"/>
              </a:rPr>
              <a:t>单击图标添加图片</a:t>
            </a:r>
            <a:endParaRPr kumimoji="0" lang="en-US" sz="3200" b="0" i="0" u="none" strike="noStrike" kern="1200" cap="none" spc="0" normalizeH="0" baseline="0" noProof="0" dirty="0">
              <a:ln>
                <a:noFill/>
              </a:ln>
              <a:solidFill>
                <a:schemeClr val="lt1"/>
              </a:solidFill>
              <a:effectLst/>
              <a:uLnTx/>
              <a:uFillTx/>
              <a:latin typeface="+mn-lt"/>
              <a:ea typeface="+mn-ea"/>
              <a:cs typeface="+mn-cs"/>
            </a:endParaRPr>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25" name="日期占位符 16"/>
          <p:cNvSpPr>
            <a:spLocks noGrp="1"/>
          </p:cNvSpPr>
          <p:nvPr>
            <p:ph type="dt" sz="half" idx="12"/>
          </p:nvPr>
        </p:nvSpPr>
        <p:spPr>
          <a:xfrm rot="5400000">
            <a:off x="7589044" y="1081881"/>
            <a:ext cx="2011363" cy="38417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26" name="灯片编号占位符 17"/>
          <p:cNvSpPr>
            <a:spLocks noGrp="1"/>
          </p:cNvSpPr>
          <p:nvPr>
            <p:ph type="sldNum" sz="quarter" idx="4"/>
          </p:nvPr>
        </p:nvSpPr>
        <p:spPr>
          <a:xfrm>
            <a:off x="8129588" y="5734050"/>
            <a:ext cx="609600" cy="520700"/>
          </a:xfrm>
          <a:prstGeom prst="rect">
            <a:avLst/>
          </a:prstGeom>
        </p:spPr>
        <p:txBody>
          <a:bodyPr vert="horz" rtlCol="0" anchor="ctr"/>
          <a:p>
            <a:pPr algn="ctr"/>
            <a:fld id="{9A0DB2DC-4C9A-4742-B13C-FB6460FD3503}" type="slidenum">
              <a:rPr lang="zh-CN" altLang="en-US" sz="1400" b="1" dirty="0">
                <a:solidFill>
                  <a:srgbClr val="FFFFFF"/>
                </a:solidFill>
              </a:rPr>
            </a:fld>
            <a:endParaRPr lang="zh-CN" altLang="en-US" sz="1400" b="1" dirty="0">
              <a:solidFill>
                <a:srgbClr val="FFFFFF"/>
              </a:solidFill>
            </a:endParaRPr>
          </a:p>
        </p:txBody>
      </p:sp>
      <p:sp>
        <p:nvSpPr>
          <p:cNvPr id="27" name="页脚占位符 20"/>
          <p:cNvSpPr>
            <a:spLocks noGrp="1"/>
          </p:cNvSpPr>
          <p:nvPr>
            <p:ph type="ftr" sz="quarter" idx="3"/>
          </p:nvPr>
        </p:nvSpPr>
        <p:spPr>
          <a:xfrm rot="5400000">
            <a:off x="6989763" y="3736975"/>
            <a:ext cx="3200400" cy="365125"/>
          </a:xfrm>
          <a:prstGeom prst="rect">
            <a:avLst/>
          </a:prstGeom>
        </p:spPr>
        <p:txBody>
          <a:bodyPr vert="horz" rtlCol="0" anchor="ctr" anchorCtr="0"/>
          <a:lstStyle/>
          <a:p>
            <a:pPr marL="0" marR="0" indent="0" defTabSz="914400" rtl="0" fontAlgn="auto">
              <a:lnSpc>
                <a:spcPct val="100000"/>
              </a:lnSpc>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kumimoji="0" lang="zh-CN" altLang="en-US" smtClean="0"/>
              <a:t>单击此处编辑母版标题样式</a:t>
            </a:r>
            <a:endParaRPr kumimoji="0" lang="en-US"/>
          </a:p>
        </p:txBody>
      </p:sp>
      <p:sp>
        <p:nvSpPr>
          <p:cNvPr id="1028" name="文本占位符 12"/>
          <p:cNvSpPr>
            <a:spLocks noGrp="1"/>
          </p:cNvSpPr>
          <p:nvPr>
            <p:ph type="body" idx="1"/>
          </p:nvPr>
        </p:nvSpPr>
        <p:spPr>
          <a:xfrm>
            <a:off x="457200" y="1600200"/>
            <a:ext cx="7467600" cy="48736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x-none" dirty="0"/>
          </a:p>
        </p:txBody>
      </p:sp>
      <p:sp>
        <p:nvSpPr>
          <p:cNvPr id="14" name="日期占位符 13"/>
          <p:cNvSpPr>
            <a:spLocks noGrp="1"/>
          </p:cNvSpPr>
          <p:nvPr>
            <p:ph type="dt" sz="half" idx="2"/>
          </p:nvPr>
        </p:nvSpPr>
        <p:spPr>
          <a:xfrm rot="5400000">
            <a:off x="7589044" y="1081881"/>
            <a:ext cx="2011363" cy="384175"/>
          </a:xfrm>
          <a:prstGeom prst="rect">
            <a:avLst/>
          </a:prstGeom>
        </p:spPr>
        <p:txBody>
          <a:bodyPr vert="horz" anchor="ctr" anchorCtr="0"/>
          <a:lstStyle>
            <a:lvl1pPr algn="r" eaLnBrk="1" latinLnBrk="0" hangingPunct="1">
              <a:defRPr kumimoji="0" sz="120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3" name="页脚占位符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 name="椭圆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3" name="灯片编号占位符 22"/>
          <p:cNvSpPr>
            <a:spLocks noGrp="1"/>
          </p:cNvSpPr>
          <p:nvPr>
            <p:ph type="sldNum" sz="quarter" idx="4"/>
          </p:nvPr>
        </p:nvSpPr>
        <p:spPr>
          <a:xfrm>
            <a:off x="8129588" y="5734050"/>
            <a:ext cx="609600" cy="520700"/>
          </a:xfrm>
          <a:prstGeom prst="rect">
            <a:avLst/>
          </a:prstGeom>
        </p:spPr>
        <p:txBody>
          <a:bodyPr vert="horz" anchor="ct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kumimoji="0" lang="zh-CN" altLang="en-US" smtClean="0"/>
              <a:t>单击此处编辑母版标题样式</a:t>
            </a:r>
            <a:endParaRPr kumimoji="0" lang="en-US"/>
          </a:p>
        </p:txBody>
      </p:sp>
      <p:sp>
        <p:nvSpPr>
          <p:cNvPr id="1028" name="文本占位符 12"/>
          <p:cNvSpPr>
            <a:spLocks noGrp="1"/>
          </p:cNvSpPr>
          <p:nvPr>
            <p:ph type="body" idx="1"/>
          </p:nvPr>
        </p:nvSpPr>
        <p:spPr>
          <a:xfrm>
            <a:off x="457200" y="1600200"/>
            <a:ext cx="7467600" cy="487362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x-none" dirty="0"/>
          </a:p>
        </p:txBody>
      </p:sp>
      <p:sp>
        <p:nvSpPr>
          <p:cNvPr id="14" name="日期占位符 13"/>
          <p:cNvSpPr>
            <a:spLocks noGrp="1"/>
          </p:cNvSpPr>
          <p:nvPr>
            <p:ph type="dt" sz="half" idx="2"/>
          </p:nvPr>
        </p:nvSpPr>
        <p:spPr>
          <a:xfrm rot="5400000">
            <a:off x="7589044" y="1081881"/>
            <a:ext cx="2011363" cy="384175"/>
          </a:xfrm>
          <a:prstGeom prst="rect">
            <a:avLst/>
          </a:prstGeom>
        </p:spPr>
        <p:txBody>
          <a:bodyPr vert="horz" anchor="ctr" anchorCtr="0"/>
          <a:lstStyle>
            <a:lvl1pPr algn="r" eaLnBrk="1" latinLnBrk="0" hangingPunct="1">
              <a:defRPr kumimoji="0" sz="120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3" name="页脚占位符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olidFill>
              <a:effectLst/>
              <a:uLnTx/>
              <a:uFillTx/>
              <a:latin typeface="+mn-lt"/>
              <a:ea typeface="+mn-ea"/>
              <a:cs typeface="+mn-cs"/>
            </a:endParaRPr>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 name="椭圆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lt1"/>
              </a:solidFill>
              <a:effectLst/>
              <a:uLnTx/>
              <a:uFillTx/>
              <a:latin typeface="+mn-lt"/>
              <a:ea typeface="+mn-ea"/>
              <a:cs typeface="+mn-cs"/>
            </a:endParaRPr>
          </a:p>
        </p:txBody>
      </p:sp>
      <p:sp>
        <p:nvSpPr>
          <p:cNvPr id="23" name="灯片编号占位符 22"/>
          <p:cNvSpPr>
            <a:spLocks noGrp="1"/>
          </p:cNvSpPr>
          <p:nvPr>
            <p:ph type="sldNum" sz="quarter" idx="4"/>
          </p:nvPr>
        </p:nvSpPr>
        <p:spPr>
          <a:xfrm>
            <a:off x="8129588" y="5734050"/>
            <a:ext cx="609600" cy="520700"/>
          </a:xfrm>
          <a:prstGeom prst="rect">
            <a:avLst/>
          </a:prstGeom>
        </p:spPr>
        <p:txBody>
          <a:bodyPr vert="horz" anchor="ctr"/>
          <a:p>
            <a:pPr lvl="0" algn="ctr"/>
            <a:fld id="{9A0DB2DC-4C9A-4742-B13C-FB6460FD3503}" type="slidenum">
              <a:rPr lang="zh-CN" altLang="en-US" sz="1400" b="1" dirty="0">
                <a:solidFill>
                  <a:srgbClr val="FFFFFF"/>
                </a:solidFill>
              </a:rPr>
            </a:fld>
            <a:endParaRPr lang="zh-CN" alt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a:xfrm>
            <a:off x="2124075" y="1989138"/>
            <a:ext cx="6172200" cy="1893888"/>
          </a:xfrm>
        </p:spPr>
        <p:txBody>
          <a:bodyPr vert="horz" anchor="b">
            <a:normAutofit/>
          </a:bodyPr>
          <a:lstStyle/>
          <a:p>
            <a:pPr marL="0" marR="0" lvl="0" indent="0" algn="r" defTabSz="914400" rtl="0" eaLnBrk="1" fontAlgn="auto" latinLnBrk="0" hangingPunct="1">
              <a:lnSpc>
                <a:spcPct val="100000"/>
              </a:lnSpc>
              <a:spcBef>
                <a:spcPct val="0"/>
              </a:spcBef>
              <a:spcAft>
                <a:spcPts val="0"/>
              </a:spcAft>
              <a:buClrTx/>
              <a:buSzTx/>
              <a:buFontTx/>
              <a:buNone/>
              <a:defRPr/>
            </a:pPr>
            <a:r>
              <a:rPr kumimoji="0" lang="zh-CN" altLang="en-US" sz="4000" b="1" i="0" u="none" strike="noStrike" kern="1200" cap="small" spc="0" normalizeH="0" baseline="0" noProof="0" dirty="0" smtClean="0">
                <a:ln>
                  <a:noFill/>
                </a:ln>
                <a:solidFill>
                  <a:schemeClr val="tx2"/>
                </a:solidFill>
                <a:effectLst/>
                <a:uLnTx/>
                <a:uFillTx/>
                <a:latin typeface="华文中宋" panose="02010600040101010101" pitchFamily="2" charset="-122"/>
                <a:ea typeface="华文中宋" panose="02010600040101010101" pitchFamily="2" charset="-122"/>
                <a:cs typeface="+mj-cs"/>
              </a:rPr>
              <a:t>现代餐饮成本核算与控制</a:t>
            </a:r>
            <a:br>
              <a:rPr kumimoji="0" lang="zh-CN" altLang="en-US" sz="4000" b="1" i="0" u="none" strike="noStrike" kern="1200" cap="small" spc="0" normalizeH="0" baseline="0" noProof="0" dirty="0" smtClean="0">
                <a:ln>
                  <a:noFill/>
                </a:ln>
                <a:solidFill>
                  <a:schemeClr val="tx2"/>
                </a:solidFill>
                <a:effectLst/>
                <a:uLnTx/>
                <a:uFillTx/>
                <a:latin typeface="华文中宋" panose="02010600040101010101" pitchFamily="2" charset="-122"/>
                <a:ea typeface="华文中宋" panose="02010600040101010101" pitchFamily="2" charset="-122"/>
                <a:cs typeface="+mj-cs"/>
              </a:rPr>
            </a:br>
            <a:br>
              <a:rPr kumimoji="0" lang="en-US" altLang="zh-CN" sz="1600" b="1" i="0" u="none" strike="noStrike" kern="1200" cap="small" spc="0" normalizeH="0" baseline="0" noProof="0" dirty="0" smtClean="0">
                <a:ln>
                  <a:noFill/>
                </a:ln>
                <a:solidFill>
                  <a:schemeClr val="tx2"/>
                </a:solidFill>
                <a:effectLst/>
                <a:uLnTx/>
                <a:uFillTx/>
                <a:latin typeface="+mj-lt"/>
                <a:ea typeface="+mj-ea"/>
                <a:cs typeface="+mj-cs"/>
              </a:rPr>
            </a:br>
            <a:r>
              <a:rPr kumimoji="0" lang="en-US" altLang="zh-CN" sz="3200" b="1" i="0" u="none" strike="noStrike" kern="1200" cap="small" spc="0" normalizeH="0" baseline="0" noProof="0" dirty="0" smtClean="0">
                <a:ln>
                  <a:noFill/>
                </a:ln>
                <a:solidFill>
                  <a:schemeClr val="tx2"/>
                </a:solidFill>
                <a:effectLst/>
                <a:uLnTx/>
                <a:uFillTx/>
                <a:latin typeface="+mj-lt"/>
                <a:ea typeface="+mj-ea"/>
                <a:cs typeface="+mj-cs"/>
              </a:rPr>
              <a:t>（</a:t>
            </a:r>
            <a:r>
              <a:rPr kumimoji="0" lang="zh-CN" altLang="en-US" sz="3200" b="1" i="0" u="none" strike="noStrike" kern="1200" cap="small" spc="0" normalizeH="0" baseline="0" noProof="0" dirty="0" smtClean="0">
                <a:ln>
                  <a:noFill/>
                </a:ln>
                <a:solidFill>
                  <a:schemeClr val="tx2"/>
                </a:solidFill>
                <a:effectLst/>
                <a:uLnTx/>
                <a:uFillTx/>
                <a:latin typeface="+mj-lt"/>
                <a:ea typeface="+mj-ea"/>
                <a:cs typeface="+mj-cs"/>
              </a:rPr>
              <a:t>第三版）</a:t>
            </a:r>
            <a:endParaRPr kumimoji="0" lang="zh-CN" altLang="en-US" sz="3200" b="1" i="0" u="none" strike="noStrike" kern="1200" cap="small" spc="0" normalizeH="0" baseline="0" noProof="0" dirty="0" smtClean="0">
              <a:ln>
                <a:noFill/>
              </a:ln>
              <a:solidFill>
                <a:schemeClr val="tx2"/>
              </a:solidFill>
              <a:effectLst/>
              <a:uLnTx/>
              <a:uFillTx/>
              <a:latin typeface="+mj-lt"/>
              <a:ea typeface="+mj-ea"/>
              <a:cs typeface="+mj-cs"/>
            </a:endParaRPr>
          </a:p>
        </p:txBody>
      </p:sp>
      <p:sp>
        <p:nvSpPr>
          <p:cNvPr id="8195" name="副标题 2"/>
          <p:cNvSpPr>
            <a:spLocks noGrp="1"/>
          </p:cNvSpPr>
          <p:nvPr>
            <p:ph type="subTitle" idx="1"/>
          </p:nvPr>
        </p:nvSpPr>
        <p:spPr>
          <a:xfrm>
            <a:off x="2195513" y="3933825"/>
            <a:ext cx="6172200" cy="1371600"/>
          </a:xfrm>
        </p:spPr>
        <p:txBody>
          <a:bodyPr vert="horz" wrap="square" anchor="t"/>
          <a:p>
            <a:pPr>
              <a:buSzPct val="70000"/>
              <a:buFont typeface="Wingdings" panose="05000000000000000000"/>
              <a:buNone/>
            </a:pPr>
            <a:r>
              <a:rPr kumimoji="0" lang="en-US" altLang="zh-CN" kern="1200" dirty="0">
                <a:latin typeface="+mn-lt"/>
                <a:ea typeface="+mn-ea"/>
                <a:cs typeface="+mn-cs"/>
              </a:rPr>
              <a:t>     </a:t>
            </a:r>
            <a:r>
              <a:rPr kumimoji="0" lang="zh-CN" altLang="en-US" kern="1200" dirty="0">
                <a:latin typeface="+mn-lt"/>
                <a:ea typeface="+mn-ea"/>
                <a:cs typeface="+mn-cs"/>
              </a:rPr>
              <a:t>段仕洪  编著</a:t>
            </a:r>
            <a:endParaRPr kumimoji="0" lang="zh-CN" altLang="en-US" kern="1200" dirty="0">
              <a:latin typeface="+mn-lt"/>
              <a:ea typeface="+mn-ea"/>
              <a:cs typeface="+mn-cs"/>
            </a:endParaRPr>
          </a:p>
        </p:txBody>
      </p:sp>
      <p:sp>
        <p:nvSpPr>
          <p:cNvPr id="8196" name="TextBox 3"/>
          <p:cNvSpPr txBox="1"/>
          <p:nvPr/>
        </p:nvSpPr>
        <p:spPr>
          <a:xfrm>
            <a:off x="1729105" y="467360"/>
            <a:ext cx="3840480" cy="365760"/>
          </a:xfrm>
          <a:prstGeom prst="rect">
            <a:avLst/>
          </a:prstGeom>
          <a:noFill/>
          <a:ln w="9525">
            <a:noFill/>
          </a:ln>
        </p:spPr>
        <p:txBody>
          <a:bodyPr wrap="none">
            <a:spAutoFit/>
          </a:bodyPr>
          <a:p>
            <a:pPr lvl="0"/>
            <a:r>
              <a:rPr lang="zh-CN" altLang="en-US" dirty="0">
                <a:solidFill>
                  <a:schemeClr val="accent1">
                    <a:lumMod val="75000"/>
                  </a:schemeClr>
                </a:solidFill>
                <a:latin typeface="隶书" panose="02010509060101010101" charset="-122"/>
                <a:ea typeface="隶书" panose="02010509060101010101" charset="-122"/>
              </a:rPr>
              <a:t>高职高专餐饮管理专业规划精品教材</a:t>
            </a:r>
            <a:endParaRPr lang="zh-CN" altLang="en-US" dirty="0">
              <a:solidFill>
                <a:schemeClr val="accent1">
                  <a:lumMod val="75000"/>
                </a:schemeClr>
              </a:solidFill>
              <a:latin typeface="隶书" panose="02010509060101010101" charset="-122"/>
              <a:ea typeface="隶书" panose="02010509060101010101" charset="-122"/>
            </a:endParaRPr>
          </a:p>
        </p:txBody>
      </p:sp>
      <p:sp>
        <p:nvSpPr>
          <p:cNvPr id="3" name="文本框 2"/>
          <p:cNvSpPr txBox="1"/>
          <p:nvPr/>
        </p:nvSpPr>
        <p:spPr>
          <a:xfrm>
            <a:off x="4333240" y="5554345"/>
            <a:ext cx="2016125" cy="335280"/>
          </a:xfrm>
          <a:prstGeom prst="rect">
            <a:avLst/>
          </a:prstGeom>
          <a:noFill/>
        </p:spPr>
        <p:txBody>
          <a:bodyPr wrap="square" rtlCol="0">
            <a:spAutoFit/>
          </a:bodyPr>
          <a:p>
            <a:r>
              <a:rPr lang="zh-CN" altLang="en-US" sz="1600">
                <a:latin typeface="黑体" panose="02010609060101010101" charset="-122"/>
                <a:ea typeface="黑体" panose="02010609060101010101" charset="-122"/>
              </a:rPr>
              <a:t>上海财经大学出版社</a:t>
            </a:r>
            <a:endParaRPr lang="zh-CN" altLang="en-US" sz="1600">
              <a:latin typeface="黑体" panose="02010609060101010101" charset="-122"/>
              <a:ea typeface="黑体" panose="02010609060101010101"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3.1  </a:t>
            </a:r>
            <a:r>
              <a:rPr lang="zh-CN" altLang="en-US" dirty="0">
                <a:sym typeface="+mn-ea"/>
              </a:rPr>
              <a:t>烹饪调料的分类和成本核算</a:t>
            </a:r>
            <a:endParaRPr kumimoji="0" lang="zh-CN" altLang="en-US" sz="3000" b="0" i="0" u="none" strike="noStrike" kern="1200" cap="small" spc="0" normalizeH="0" baseline="0" noProof="0" dirty="0">
              <a:ln>
                <a:noFill/>
              </a:ln>
              <a:solidFill>
                <a:schemeClr val="tx2"/>
              </a:solidFill>
              <a:effectLst/>
              <a:uLnTx/>
              <a:uFillTx/>
              <a:latin typeface="+mj-lt"/>
              <a:ea typeface="+mj-ea"/>
              <a:cs typeface="+mj-cs"/>
            </a:endParaRPr>
          </a:p>
        </p:txBody>
      </p:sp>
      <p:sp>
        <p:nvSpPr>
          <p:cNvPr id="10243" name="内容占位符 2"/>
          <p:cNvSpPr>
            <a:spLocks noGrp="1"/>
          </p:cNvSpPr>
          <p:nvPr>
            <p:ph sz="quarter" idx="1"/>
          </p:nvPr>
        </p:nvSpPr>
        <p:spPr>
          <a:xfrm>
            <a:off x="457200" y="1600200"/>
            <a:ext cx="7637145"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3.1.5  </a:t>
            </a:r>
            <a:r>
              <a:rPr lang="zh-CN" altLang="en-US" b="1" dirty="0">
                <a:solidFill>
                  <a:schemeClr val="accent1"/>
                </a:solidFill>
                <a:effectLst>
                  <a:outerShdw blurRad="38100" dist="25400" dir="5400000" algn="ctr" rotWithShape="0">
                    <a:srgbClr val="6E747A">
                      <a:alpha val="43000"/>
                    </a:srgbClr>
                  </a:outerShdw>
                </a:effectLst>
                <a:sym typeface="+mn-ea"/>
              </a:rPr>
              <a:t>面食、点心</a:t>
            </a:r>
            <a:r>
              <a:rPr lang="en-US" altLang="zh-CN" b="1" dirty="0">
                <a:solidFill>
                  <a:schemeClr val="accent1"/>
                </a:solidFill>
                <a:effectLst>
                  <a:outerShdw blurRad="38100" dist="25400" dir="5400000" algn="ctr" rotWithShape="0">
                    <a:srgbClr val="6E747A">
                      <a:alpha val="43000"/>
                    </a:srgbClr>
                  </a:outerShdw>
                </a:effectLst>
                <a:sym typeface="+mn-ea"/>
              </a:rPr>
              <a:t>的调料成本核算</a:t>
            </a:r>
            <a:endParaRPr lang="en-US" altLang="zh-CN"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olidFill>
                  <a:schemeClr val="tx1"/>
                </a:solidFill>
                <a:effectLst/>
                <a:sym typeface="+mn-ea"/>
              </a:rPr>
              <a:t>    面食、点心生产烹饪有单件产品和批量产品两种形式。</a:t>
            </a:r>
            <a:endParaRPr lang="zh-CN" altLang="en-US" dirty="0">
              <a:solidFill>
                <a:schemeClr val="tx1"/>
              </a:solidFill>
              <a:effectLst/>
              <a:sym typeface="+mn-ea"/>
            </a:endParaRPr>
          </a:p>
          <a:p>
            <a:pPr marL="0" indent="0">
              <a:buNone/>
            </a:pPr>
            <a:r>
              <a:rPr lang="zh-CN" altLang="en-US" dirty="0">
                <a:solidFill>
                  <a:schemeClr val="tx1"/>
                </a:solidFill>
                <a:effectLst/>
                <a:sym typeface="+mn-ea"/>
              </a:rPr>
              <a:t>（1）单件产品的调料成本核算</a:t>
            </a:r>
            <a:endParaRPr lang="zh-CN" altLang="en-US" dirty="0">
              <a:solidFill>
                <a:schemeClr val="tx1"/>
              </a:solidFill>
              <a:effectLst/>
              <a:sym typeface="+mn-ea"/>
            </a:endParaRPr>
          </a:p>
          <a:p>
            <a:pPr marL="0" indent="0" algn="ctr">
              <a:buNone/>
            </a:pPr>
            <a:r>
              <a:rPr lang="zh-CN" altLang="en-US" dirty="0">
                <a:solidFill>
                  <a:schemeClr val="tx1"/>
                </a:solidFill>
                <a:effectLst/>
                <a:latin typeface="黑体" panose="02010609060101010101" charset="-122"/>
                <a:ea typeface="黑体" panose="02010609060101010101" charset="-122"/>
                <a:sym typeface="+mn-ea"/>
              </a:rPr>
              <a:t>单件产品调料成本=单件产品所耗用的调料总和</a:t>
            </a:r>
            <a:endParaRPr lang="zh-CN" altLang="en-US" dirty="0">
              <a:solidFill>
                <a:schemeClr val="tx1"/>
              </a:solidFill>
              <a:effectLst/>
              <a:latin typeface="黑体" panose="02010609060101010101" charset="-122"/>
              <a:ea typeface="黑体" panose="02010609060101010101" charset="-122"/>
              <a:sym typeface="+mn-ea"/>
            </a:endParaRPr>
          </a:p>
          <a:p>
            <a:pPr marL="0" indent="0">
              <a:buNone/>
            </a:pPr>
            <a:r>
              <a:rPr lang="zh-CN" altLang="en-US" dirty="0">
                <a:solidFill>
                  <a:schemeClr val="tx1"/>
                </a:solidFill>
                <a:effectLst/>
                <a:sym typeface="+mn-ea"/>
              </a:rPr>
              <a:t>（2）批量产品的调料成本核算</a:t>
            </a:r>
            <a:endParaRPr lang="zh-CN" altLang="en-US" dirty="0">
              <a:solidFill>
                <a:schemeClr val="tx1"/>
              </a:solidFill>
              <a:effectLst/>
              <a:sym typeface="+mn-ea"/>
            </a:endParaRPr>
          </a:p>
          <a:p>
            <a:pPr marL="0" indent="0" algn="ctr">
              <a:buNone/>
            </a:pPr>
            <a:r>
              <a:rPr lang="zh-CN" altLang="en-US" dirty="0">
                <a:solidFill>
                  <a:schemeClr val="tx1"/>
                </a:solidFill>
                <a:effectLst/>
                <a:latin typeface="黑体" panose="02010609060101010101" charset="-122"/>
                <a:ea typeface="黑体" panose="02010609060101010101" charset="-122"/>
                <a:sym typeface="+mn-ea"/>
              </a:rPr>
              <a:t>                     批量耗用调料总值</a:t>
            </a:r>
            <a:endParaRPr lang="zh-CN" altLang="en-US" dirty="0">
              <a:solidFill>
                <a:schemeClr val="tx1"/>
              </a:solidFill>
              <a:effectLst/>
              <a:latin typeface="黑体" panose="02010609060101010101" charset="-122"/>
              <a:ea typeface="黑体" panose="02010609060101010101" charset="-122"/>
              <a:sym typeface="+mn-ea"/>
            </a:endParaRPr>
          </a:p>
          <a:p>
            <a:pPr marL="0" indent="0" algn="ctr">
              <a:buNone/>
            </a:pPr>
            <a:r>
              <a:rPr lang="zh-CN" altLang="en-US" dirty="0">
                <a:solidFill>
                  <a:schemeClr val="tx1"/>
                </a:solidFill>
                <a:effectLst/>
                <a:latin typeface="黑体" panose="02010609060101010101" charset="-122"/>
                <a:ea typeface="黑体" panose="02010609060101010101" charset="-122"/>
                <a:sym typeface="+mn-ea"/>
              </a:rPr>
              <a:t>                     产品总量</a:t>
            </a:r>
            <a:endParaRPr lang="zh-CN" altLang="en-US" dirty="0">
              <a:solidFill>
                <a:schemeClr val="tx1"/>
              </a:solidFill>
              <a:effectLst/>
              <a:latin typeface="黑体" panose="02010609060101010101" charset="-122"/>
              <a:ea typeface="黑体" panose="02010609060101010101" charset="-122"/>
              <a:sym typeface="+mn-ea"/>
            </a:endParaRPr>
          </a:p>
          <a:p>
            <a:pPr marL="0" indent="0">
              <a:buNone/>
            </a:pPr>
            <a:endParaRPr lang="zh-CN" altLang="en-US" dirty="0">
              <a:solidFill>
                <a:schemeClr val="tx1"/>
              </a:solidFill>
              <a:effectLst/>
              <a:latin typeface="黑体" panose="02010609060101010101" charset="-122"/>
              <a:ea typeface="黑体" panose="02010609060101010101" charset="-122"/>
              <a:sym typeface="+mn-ea"/>
            </a:endParaRPr>
          </a:p>
          <a:p>
            <a:pPr marL="0" indent="0">
              <a:buClr>
                <a:schemeClr val="accent1"/>
              </a:buClr>
              <a:buFont typeface="Wingdings" panose="05000000000000000000" charset="0"/>
              <a:buNone/>
            </a:pPr>
            <a:r>
              <a:rPr lang="zh-CN" altLang="en-US" dirty="0">
                <a:solidFill>
                  <a:schemeClr val="tx1"/>
                </a:solidFill>
                <a:effectLst/>
                <a:sym typeface="+mn-ea"/>
              </a:rPr>
              <a:t>   </a:t>
            </a:r>
            <a:r>
              <a:rPr lang="zh-CN" altLang="en-US" sz="2000" dirty="0">
                <a:solidFill>
                  <a:schemeClr val="tx1"/>
                </a:solidFill>
                <a:effectLst/>
                <a:sym typeface="+mn-ea"/>
              </a:rPr>
              <a:t>  </a:t>
            </a:r>
            <a:endParaRPr lang="zh-CN" altLang="en-US" dirty="0">
              <a:solidFill>
                <a:schemeClr val="tx1"/>
              </a:solidFill>
              <a:effectLst/>
              <a:latin typeface="黑体" panose="02010609060101010101" charset="-122"/>
              <a:ea typeface="黑体" panose="02010609060101010101" charset="-122"/>
              <a:sym typeface="+mn-ea"/>
            </a:endParaRPr>
          </a:p>
        </p:txBody>
      </p:sp>
      <p:cxnSp>
        <p:nvCxnSpPr>
          <p:cNvPr id="3" name="直接连接符 2"/>
          <p:cNvCxnSpPr/>
          <p:nvPr/>
        </p:nvCxnSpPr>
        <p:spPr>
          <a:xfrm>
            <a:off x="4591685" y="4267200"/>
            <a:ext cx="2469600" cy="7200"/>
          </a:xfrm>
          <a:prstGeom prst="line">
            <a:avLst/>
          </a:prstGeom>
        </p:spPr>
        <p:style>
          <a:lnRef idx="2">
            <a:schemeClr val="dk1"/>
          </a:lnRef>
          <a:fillRef idx="0">
            <a:schemeClr val="dk1"/>
          </a:fillRef>
          <a:effectRef idx="1">
            <a:schemeClr val="dk1"/>
          </a:effectRef>
          <a:fontRef idx="minor">
            <a:schemeClr val="tx1"/>
          </a:fontRef>
        </p:style>
      </p:cxnSp>
      <p:sp>
        <p:nvSpPr>
          <p:cNvPr id="7" name="文本框 6"/>
          <p:cNvSpPr txBox="1"/>
          <p:nvPr/>
        </p:nvSpPr>
        <p:spPr>
          <a:xfrm>
            <a:off x="1264285" y="4042410"/>
            <a:ext cx="4258945" cy="457200"/>
          </a:xfrm>
          <a:prstGeom prst="rect">
            <a:avLst/>
          </a:prstGeom>
          <a:noFill/>
        </p:spPr>
        <p:txBody>
          <a:bodyPr wrap="square" rtlCol="0">
            <a:spAutoFit/>
          </a:bodyPr>
          <a:p>
            <a:r>
              <a:rPr lang="zh-CN" altLang="en-US" sz="2400" dirty="0">
                <a:effectLst/>
                <a:latin typeface="黑体" panose="02010609060101010101" charset="-122"/>
                <a:ea typeface="黑体" panose="02010609060101010101" charset="-122"/>
                <a:sym typeface="+mn-ea"/>
              </a:rPr>
              <a:t>批量产品调料平均成本=</a:t>
            </a:r>
            <a:endParaRPr lang="zh-CN" altLang="en-US" sz="24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735455" y="530225"/>
            <a:ext cx="1101090" cy="640080"/>
          </a:xfrm>
          <a:prstGeom prst="rect">
            <a:avLst/>
          </a:prstGeom>
          <a:noFill/>
          <a:ln>
            <a:noFill/>
          </a:ln>
        </p:spPr>
        <p:txBody>
          <a:bodyPr wrap="square" rtlCol="0" anchor="t">
            <a:spAutoFit/>
          </a:bodyPr>
          <a:p>
            <a:pPr algn="ctr"/>
            <a:r>
              <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rPr>
              <a:t>例题</a:t>
            </a:r>
            <a:endPar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endParaRPr>
          </a:p>
        </p:txBody>
      </p:sp>
      <p:sp>
        <p:nvSpPr>
          <p:cNvPr id="5" name="文本框 4"/>
          <p:cNvSpPr txBox="1"/>
          <p:nvPr/>
        </p:nvSpPr>
        <p:spPr>
          <a:xfrm>
            <a:off x="1968500" y="1322705"/>
            <a:ext cx="6767195" cy="1737360"/>
          </a:xfrm>
          <a:prstGeom prst="rect">
            <a:avLst/>
          </a:prstGeom>
          <a:noFill/>
          <a:ln w="44450" cmpd="dbl">
            <a:solidFill>
              <a:schemeClr val="accent1">
                <a:lumMod val="40000"/>
                <a:lumOff val="60000"/>
                <a:alpha val="85000"/>
              </a:schemeClr>
            </a:solidFill>
            <a:prstDash val="sysDot"/>
          </a:ln>
        </p:spPr>
        <p:txBody>
          <a:bodyPr wrap="square" rtlCol="0">
            <a:spAutoFit/>
          </a:bodyPr>
          <a:p>
            <a:r>
              <a:rPr lang="zh-CN" altLang="en-US" b="1">
                <a:latin typeface="楷体" panose="02010609060101010101" charset="-122"/>
                <a:ea typeface="楷体" panose="02010609060101010101" charset="-122"/>
                <a:cs typeface="宋体" panose="02010600030101010101" pitchFamily="2" charset="-122"/>
              </a:rPr>
              <a:t>◎</a:t>
            </a:r>
            <a:r>
              <a:rPr b="1">
                <a:latin typeface="楷体" panose="02010609060101010101" charset="-122"/>
                <a:ea typeface="楷体" panose="02010609060101010101" charset="-122"/>
              </a:rPr>
              <a:t>面点部制作生日大蛋糕一个。用去蛋液1千克，8元；白糖1千克，4元；奶油0</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5千克，6元；巧克力0</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5千克，12元；调质、调色料2元。求这个生日大蛋糕调料成本是多少元？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解：大蛋糕调料成本=8+4+6+12+2</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=32（元/个）</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答：这个生日大蛋糕调料成本是32元。</a:t>
            </a:r>
            <a:endParaRPr b="1">
              <a:latin typeface="楷体" panose="02010609060101010101" charset="-122"/>
              <a:ea typeface="楷体" panose="02010609060101010101" charset="-122"/>
            </a:endParaRPr>
          </a:p>
        </p:txBody>
      </p:sp>
      <p:sp>
        <p:nvSpPr>
          <p:cNvPr id="6" name="文本框 5"/>
          <p:cNvSpPr txBox="1"/>
          <p:nvPr/>
        </p:nvSpPr>
        <p:spPr>
          <a:xfrm>
            <a:off x="2713990" y="4138295"/>
            <a:ext cx="2437765" cy="365760"/>
          </a:xfrm>
          <a:prstGeom prst="rect">
            <a:avLst/>
          </a:prstGeom>
          <a:noFill/>
        </p:spPr>
        <p:txBody>
          <a:bodyPr wrap="square" rtlCol="0">
            <a:spAutoFit/>
          </a:bodyPr>
          <a:p>
            <a:r>
              <a:rPr b="1">
                <a:latin typeface="楷体" panose="02010609060101010101" charset="-122"/>
                <a:ea typeface="楷体" panose="02010609060101010101" charset="-122"/>
                <a:sym typeface="+mn-ea"/>
              </a:rPr>
              <a:t>油条调料</a:t>
            </a:r>
            <a:r>
              <a:rPr b="1">
                <a:latin typeface="楷体" panose="02010609060101010101" charset="-122"/>
                <a:ea typeface="楷体" panose="02010609060101010101" charset="-122"/>
                <a:sym typeface="+mn-ea"/>
              </a:rPr>
              <a:t>成本=</a:t>
            </a:r>
            <a:endParaRPr lang="zh-CN" altLang="en-US" b="1">
              <a:latin typeface="楷体" panose="02010609060101010101" charset="-122"/>
              <a:ea typeface="楷体" panose="02010609060101010101" charset="-122"/>
              <a:cs typeface="宋体" panose="02010600030101010101" pitchFamily="2" charset="-122"/>
            </a:endParaRPr>
          </a:p>
        </p:txBody>
      </p:sp>
      <p:sp>
        <p:nvSpPr>
          <p:cNvPr id="9" name="文本框 8"/>
          <p:cNvSpPr txBox="1"/>
          <p:nvPr/>
        </p:nvSpPr>
        <p:spPr>
          <a:xfrm>
            <a:off x="2686685" y="4712970"/>
            <a:ext cx="1720850" cy="365760"/>
          </a:xfrm>
          <a:prstGeom prst="rect">
            <a:avLst/>
          </a:prstGeom>
          <a:noFill/>
        </p:spPr>
        <p:txBody>
          <a:bodyPr wrap="square" rtlCol="0">
            <a:spAutoFit/>
          </a:bodyPr>
          <a:p>
            <a:pPr algn="r"/>
            <a:r>
              <a:rPr b="1">
                <a:latin typeface="楷体" panose="02010609060101010101" charset="-122"/>
                <a:ea typeface="楷体" panose="02010609060101010101" charset="-122"/>
                <a:sym typeface="+mn-ea"/>
              </a:rPr>
              <a:t>=</a:t>
            </a:r>
            <a:endParaRPr lang="zh-CN" altLang="en-US" b="1">
              <a:latin typeface="楷体" panose="02010609060101010101" charset="-122"/>
              <a:ea typeface="楷体" panose="02010609060101010101" charset="-122"/>
              <a:cs typeface="宋体" panose="02010600030101010101" pitchFamily="2" charset="-122"/>
            </a:endParaRPr>
          </a:p>
        </p:txBody>
      </p:sp>
      <p:sp>
        <p:nvSpPr>
          <p:cNvPr id="2" name="文本框 1"/>
          <p:cNvSpPr txBox="1"/>
          <p:nvPr/>
        </p:nvSpPr>
        <p:spPr>
          <a:xfrm>
            <a:off x="1968500" y="3465830"/>
            <a:ext cx="6767195" cy="2286000"/>
          </a:xfrm>
          <a:prstGeom prst="rect">
            <a:avLst/>
          </a:prstGeom>
          <a:noFill/>
          <a:ln w="44450" cmpd="dbl">
            <a:solidFill>
              <a:schemeClr val="accent1">
                <a:lumMod val="40000"/>
                <a:lumOff val="60000"/>
                <a:alpha val="85000"/>
              </a:schemeClr>
            </a:solidFill>
            <a:prstDash val="sysDot"/>
          </a:ln>
        </p:spPr>
        <p:txBody>
          <a:bodyPr wrap="square" rtlCol="0">
            <a:spAutoFit/>
          </a:bodyPr>
          <a:p>
            <a:r>
              <a:rPr lang="zh-CN" altLang="en-US" b="1">
                <a:latin typeface="楷体" panose="02010609060101010101" charset="-122"/>
                <a:ea typeface="楷体" panose="02010609060101010101" charset="-122"/>
                <a:cs typeface="宋体" panose="02010600030101010101" pitchFamily="2" charset="-122"/>
              </a:rPr>
              <a:t>◎</a:t>
            </a:r>
            <a:r>
              <a:rPr b="1">
                <a:latin typeface="楷体" panose="02010609060101010101" charset="-122"/>
                <a:ea typeface="楷体" panose="02010609060101010101" charset="-122"/>
              </a:rPr>
              <a:t>面点部制作油条60根，耗用油料和调质料6元。求每根油条调料成本是多少元？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解：               批量耗用调料总值</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油条总数</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6</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60</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 0</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1（元/根）</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答：每根油条调料成本是0</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1元。</a:t>
            </a:r>
            <a:endParaRPr b="1">
              <a:latin typeface="楷体" panose="02010609060101010101" charset="-122"/>
              <a:ea typeface="楷体" panose="02010609060101010101" charset="-122"/>
            </a:endParaRPr>
          </a:p>
        </p:txBody>
      </p:sp>
      <p:cxnSp>
        <p:nvCxnSpPr>
          <p:cNvPr id="7" name="直接连接符 6"/>
          <p:cNvCxnSpPr/>
          <p:nvPr/>
        </p:nvCxnSpPr>
        <p:spPr>
          <a:xfrm flipV="1">
            <a:off x="4479290" y="4894580"/>
            <a:ext cx="288000" cy="19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V="1">
            <a:off x="4479290" y="4320540"/>
            <a:ext cx="1872000" cy="19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3.2  </a:t>
            </a:r>
            <a:r>
              <a:rPr lang="zh-CN" altLang="en-US" dirty="0">
                <a:sym typeface="+mn-ea"/>
              </a:rPr>
              <a:t>烹饪调料用量的估算方法</a:t>
            </a:r>
            <a:endParaRPr lang="zh-CN" altLang="en-US" dirty="0">
              <a:sym typeface="+mn-ea"/>
            </a:endParaRPr>
          </a:p>
        </p:txBody>
      </p:sp>
      <p:sp>
        <p:nvSpPr>
          <p:cNvPr id="10243" name="内容占位符 2"/>
          <p:cNvSpPr>
            <a:spLocks noGrp="1"/>
          </p:cNvSpPr>
          <p:nvPr>
            <p:ph sz="quarter" idx="1"/>
          </p:nvPr>
        </p:nvSpPr>
        <p:spPr>
          <a:xfrm>
            <a:off x="457200" y="1600200"/>
            <a:ext cx="7860665"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      </a:t>
            </a:r>
            <a:r>
              <a:rPr lang="en-US" altLang="zh-CN" dirty="0">
                <a:solidFill>
                  <a:schemeClr val="tx1"/>
                </a:solidFill>
                <a:effectLst>
                  <a:outerShdw blurRad="38100" dist="25400" dir="5400000" algn="ctr" rotWithShape="0">
                    <a:srgbClr val="6E747A">
                      <a:alpha val="43000"/>
                    </a:srgbClr>
                  </a:outerShdw>
                </a:effectLst>
                <a:sym typeface="+mn-ea"/>
              </a:rPr>
              <a:t>用符合规格的容器测量实物实际体积和按规格比照原料的方法，叫估量法。</a:t>
            </a:r>
            <a:endParaRPr lang="en-US" altLang="zh-CN" dirty="0">
              <a:solidFill>
                <a:schemeClr val="tx1"/>
              </a:solidFill>
              <a:effectLst>
                <a:outerShdw blurRad="38100" dist="25400" dir="5400000" algn="ctr" rotWithShape="0">
                  <a:srgbClr val="6E747A">
                    <a:alpha val="43000"/>
                  </a:srgbClr>
                </a:outerShdw>
              </a:effectLst>
              <a:sym typeface="+mn-ea"/>
            </a:endParaRPr>
          </a:p>
          <a:p>
            <a:pPr marL="0" indent="0">
              <a:buNone/>
            </a:pPr>
            <a:r>
              <a:rPr lang="en-US" altLang="zh-CN" dirty="0">
                <a:solidFill>
                  <a:schemeClr val="tx1"/>
                </a:solidFill>
                <a:effectLst>
                  <a:outerShdw blurRad="38100" dist="25400" dir="5400000" algn="ctr" rotWithShape="0">
                    <a:srgbClr val="6E747A">
                      <a:alpha val="43000"/>
                    </a:srgbClr>
                  </a:outerShdw>
                </a:effectLst>
                <a:sym typeface="+mn-ea"/>
              </a:rPr>
              <a:t>      估算烹饪调料的方法分为三大类：</a:t>
            </a:r>
            <a:endParaRPr lang="en-US" altLang="zh-CN" dirty="0">
              <a:solidFill>
                <a:schemeClr val="tx1"/>
              </a:solidFill>
              <a:effectLst>
                <a:outerShdw blurRad="38100" dist="25400" dir="5400000" algn="ctr" rotWithShape="0">
                  <a:srgbClr val="6E747A">
                    <a:alpha val="43000"/>
                  </a:srgbClr>
                </a:outerShdw>
              </a:effectLst>
              <a:sym typeface="+mn-ea"/>
            </a:endParaRPr>
          </a:p>
          <a:p>
            <a:pPr marL="1061720" indent="-342900" fontAlgn="auto">
              <a:buClr>
                <a:schemeClr val="accent1"/>
              </a:buClr>
              <a:buFont typeface="Wingdings" panose="05000000000000000000" charset="0"/>
              <a:buChar char="ü"/>
            </a:pPr>
            <a:r>
              <a:rPr lang="en-US" altLang="zh-CN" dirty="0">
                <a:solidFill>
                  <a:schemeClr val="tx1"/>
                </a:solidFill>
                <a:effectLst>
                  <a:outerShdw blurRad="38100" dist="25400" dir="5400000" algn="ctr" rotWithShape="0">
                    <a:srgbClr val="6E747A">
                      <a:alpha val="43000"/>
                    </a:srgbClr>
                  </a:outerShdw>
                </a:effectLst>
                <a:sym typeface="+mn-ea"/>
              </a:rPr>
              <a:t>容器估量法</a:t>
            </a:r>
            <a:endParaRPr lang="en-US" altLang="zh-CN" dirty="0">
              <a:solidFill>
                <a:schemeClr val="tx1"/>
              </a:solidFill>
              <a:effectLst>
                <a:outerShdw blurRad="38100" dist="25400" dir="5400000" algn="ctr" rotWithShape="0">
                  <a:srgbClr val="6E747A">
                    <a:alpha val="43000"/>
                  </a:srgbClr>
                </a:outerShdw>
              </a:effectLst>
              <a:sym typeface="+mn-ea"/>
            </a:endParaRPr>
          </a:p>
          <a:p>
            <a:pPr marL="1061720" indent="-342900" fontAlgn="auto">
              <a:buClr>
                <a:schemeClr val="accent1"/>
              </a:buClr>
              <a:buFont typeface="Wingdings" panose="05000000000000000000" charset="0"/>
              <a:buChar char="ü"/>
            </a:pPr>
            <a:r>
              <a:rPr lang="en-US" altLang="zh-CN" dirty="0">
                <a:solidFill>
                  <a:schemeClr val="tx1"/>
                </a:solidFill>
                <a:effectLst>
                  <a:outerShdw blurRad="38100" dist="25400" dir="5400000" algn="ctr" rotWithShape="0">
                    <a:srgbClr val="6E747A">
                      <a:alpha val="43000"/>
                    </a:srgbClr>
                  </a:outerShdw>
                </a:effectLst>
                <a:sym typeface="+mn-ea"/>
              </a:rPr>
              <a:t>体积估量法</a:t>
            </a:r>
            <a:endParaRPr lang="en-US" altLang="zh-CN" dirty="0">
              <a:solidFill>
                <a:schemeClr val="tx1"/>
              </a:solidFill>
              <a:effectLst>
                <a:outerShdw blurRad="38100" dist="25400" dir="5400000" algn="ctr" rotWithShape="0">
                  <a:srgbClr val="6E747A">
                    <a:alpha val="43000"/>
                  </a:srgbClr>
                </a:outerShdw>
              </a:effectLst>
              <a:sym typeface="+mn-ea"/>
            </a:endParaRPr>
          </a:p>
          <a:p>
            <a:pPr marL="1061720" indent="-342900" fontAlgn="auto">
              <a:buClr>
                <a:schemeClr val="accent1"/>
              </a:buClr>
              <a:buFont typeface="Wingdings" panose="05000000000000000000" charset="0"/>
              <a:buChar char="ü"/>
            </a:pPr>
            <a:r>
              <a:rPr lang="en-US" altLang="zh-CN" dirty="0">
                <a:solidFill>
                  <a:schemeClr val="tx1"/>
                </a:solidFill>
                <a:effectLst>
                  <a:outerShdw blurRad="38100" dist="25400" dir="5400000" algn="ctr" rotWithShape="0">
                    <a:srgbClr val="6E747A">
                      <a:alpha val="43000"/>
                    </a:srgbClr>
                  </a:outerShdw>
                </a:effectLst>
                <a:sym typeface="+mn-ea"/>
              </a:rPr>
              <a:t>规格比照法</a:t>
            </a:r>
            <a:endParaRPr lang="en-US" altLang="zh-CN" dirty="0">
              <a:solidFill>
                <a:schemeClr val="tx1"/>
              </a:solidFill>
              <a:effectLst>
                <a:outerShdw blurRad="38100" dist="25400" dir="5400000" algn="ctr" rotWithShape="0">
                  <a:srgbClr val="6E747A">
                    <a:alpha val="43000"/>
                  </a:srgbClr>
                </a:outerShdw>
              </a:effectLst>
              <a:sym typeface="+mn-ea"/>
            </a:endParaRPr>
          </a:p>
          <a:p>
            <a:pPr marL="0" indent="0">
              <a:buClr>
                <a:schemeClr val="accent1"/>
              </a:buClr>
              <a:buFont typeface="Wingdings" panose="05000000000000000000" charset="0"/>
              <a:buNone/>
            </a:pPr>
            <a:endParaRPr lang="en-US" altLang="zh-CN" dirty="0">
              <a:solidFill>
                <a:schemeClr val="tx1"/>
              </a:solidFill>
              <a:effectLst>
                <a:outerShdw blurRad="38100" dist="25400" dir="5400000" algn="ctr" rotWithShape="0">
                  <a:srgbClr val="6E747A">
                    <a:alpha val="43000"/>
                  </a:srgbClr>
                </a:outerShdw>
              </a:effectLst>
              <a:latin typeface="黑体" panose="02010609060101010101" charset="-122"/>
              <a:ea typeface="黑体" panose="02010609060101010101" charset="-122"/>
              <a:sym typeface="+mn-e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3.2  </a:t>
            </a:r>
            <a:r>
              <a:rPr lang="zh-CN" altLang="en-US" dirty="0">
                <a:sym typeface="+mn-ea"/>
              </a:rPr>
              <a:t>烹饪调料用量的估算方法</a:t>
            </a:r>
            <a:endParaRPr lang="zh-CN" altLang="en-US" dirty="0">
              <a:sym typeface="+mn-ea"/>
            </a:endParaRPr>
          </a:p>
        </p:txBody>
      </p:sp>
      <p:sp>
        <p:nvSpPr>
          <p:cNvPr id="10243" name="内容占位符 2"/>
          <p:cNvSpPr>
            <a:spLocks noGrp="1"/>
          </p:cNvSpPr>
          <p:nvPr>
            <p:ph sz="quarter" idx="1"/>
          </p:nvPr>
        </p:nvSpPr>
        <p:spPr>
          <a:xfrm>
            <a:off x="457200" y="1600200"/>
            <a:ext cx="7860665"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3.2.1  容器估量法</a:t>
            </a:r>
            <a:endParaRPr lang="en-US" altLang="zh-CN" b="1" dirty="0">
              <a:solidFill>
                <a:schemeClr val="accent1"/>
              </a:solidFill>
              <a:effectLst>
                <a:outerShdw blurRad="38100" dist="25400" dir="5400000" algn="ctr" rotWithShape="0">
                  <a:srgbClr val="6E747A">
                    <a:alpha val="43000"/>
                  </a:srgbClr>
                </a:outerShdw>
              </a:effectLst>
              <a:sym typeface="+mn-ea"/>
            </a:endParaRPr>
          </a:p>
          <a:p>
            <a:pPr marL="0" indent="0">
              <a:buNone/>
            </a:pPr>
            <a:r>
              <a:rPr lang="en-US" altLang="zh-CN" dirty="0">
                <a:solidFill>
                  <a:schemeClr val="tx1"/>
                </a:solidFill>
                <a:effectLst>
                  <a:outerShdw blurRad="38100" dist="25400" dir="5400000" algn="ctr" rotWithShape="0">
                    <a:srgbClr val="6E747A">
                      <a:alpha val="43000"/>
                    </a:srgbClr>
                  </a:outerShdw>
                </a:effectLst>
                <a:latin typeface="+mn-ea"/>
                <a:sym typeface="+mn-ea"/>
              </a:rPr>
              <a:t>（</a:t>
            </a:r>
            <a:r>
              <a:rPr lang="zh-CN" altLang="en-US" dirty="0">
                <a:effectLst/>
                <a:sym typeface="+mn-ea"/>
              </a:rPr>
              <a:t>1</a:t>
            </a:r>
            <a:r>
              <a:rPr lang="en-US" altLang="zh-CN" dirty="0">
                <a:solidFill>
                  <a:schemeClr val="tx1"/>
                </a:solidFill>
                <a:effectLst/>
                <a:latin typeface="+mn-ea"/>
                <a:sym typeface="+mn-ea"/>
              </a:rPr>
              <a:t>）</a:t>
            </a:r>
            <a:r>
              <a:rPr lang="en-US" altLang="zh-CN" dirty="0">
                <a:solidFill>
                  <a:schemeClr val="tx1"/>
                </a:solidFill>
                <a:effectLst/>
                <a:latin typeface="+mn-ea"/>
                <a:sym typeface="+mn-ea"/>
              </a:rPr>
              <a:t>容器估量法的定义</a:t>
            </a:r>
            <a:endParaRPr lang="en-US" altLang="zh-CN" dirty="0">
              <a:solidFill>
                <a:schemeClr val="tx1"/>
              </a:solidFill>
              <a:effectLst/>
              <a:latin typeface="+mn-ea"/>
              <a:sym typeface="+mn-ea"/>
            </a:endParaRPr>
          </a:p>
          <a:p>
            <a:pPr marL="0" indent="0">
              <a:buNone/>
            </a:pPr>
            <a:r>
              <a:rPr lang="en-US" altLang="zh-CN" dirty="0">
                <a:solidFill>
                  <a:schemeClr val="tx1"/>
                </a:solidFill>
                <a:effectLst/>
                <a:latin typeface="+mn-ea"/>
                <a:sym typeface="+mn-ea"/>
              </a:rPr>
              <a:t>       在知道某些容器容量的前提下，根据调料在容器中所占部位的位置，估计出其重量，这种方法称为容器估量法。</a:t>
            </a:r>
            <a:endParaRPr lang="en-US" altLang="zh-CN" dirty="0">
              <a:solidFill>
                <a:schemeClr val="tx1"/>
              </a:solidFill>
              <a:effectLst/>
              <a:latin typeface="+mn-ea"/>
              <a:sym typeface="+mn-ea"/>
            </a:endParaRPr>
          </a:p>
          <a:p>
            <a:pPr marL="0" indent="0">
              <a:buNone/>
            </a:pPr>
            <a:r>
              <a:rPr lang="en-US" altLang="zh-CN" dirty="0">
                <a:solidFill>
                  <a:schemeClr val="tx1"/>
                </a:solidFill>
                <a:effectLst/>
                <a:latin typeface="+mn-ea"/>
                <a:sym typeface="+mn-ea"/>
              </a:rPr>
              <a:t>（</a:t>
            </a:r>
            <a:r>
              <a:rPr lang="en-US" altLang="zh-CN" dirty="0">
                <a:solidFill>
                  <a:schemeClr val="tx1"/>
                </a:solidFill>
                <a:effectLst/>
                <a:latin typeface="宋体" panose="02010600030101010101" pitchFamily="2" charset="-122"/>
                <a:ea typeface="宋体" panose="02010600030101010101" pitchFamily="2" charset="-122"/>
                <a:sym typeface="+mn-ea"/>
              </a:rPr>
              <a:t>2</a:t>
            </a:r>
            <a:r>
              <a:rPr lang="en-US" altLang="zh-CN" dirty="0">
                <a:solidFill>
                  <a:schemeClr val="tx1"/>
                </a:solidFill>
                <a:effectLst/>
                <a:latin typeface="+mn-ea"/>
                <a:sym typeface="+mn-ea"/>
              </a:rPr>
              <a:t>）容器估量法的应用</a:t>
            </a:r>
            <a:endParaRPr lang="en-US" altLang="zh-CN" dirty="0">
              <a:solidFill>
                <a:schemeClr val="tx1"/>
              </a:solidFill>
              <a:effectLst/>
              <a:latin typeface="+mn-ea"/>
              <a:sym typeface="+mn-ea"/>
            </a:endParaRPr>
          </a:p>
          <a:p>
            <a:pPr marL="0" indent="0">
              <a:buNone/>
            </a:pPr>
            <a:r>
              <a:rPr lang="en-US" altLang="zh-CN" dirty="0">
                <a:solidFill>
                  <a:schemeClr val="tx1"/>
                </a:solidFill>
                <a:effectLst/>
                <a:latin typeface="+mn-ea"/>
                <a:sym typeface="+mn-ea"/>
              </a:rPr>
              <a:t>       容器估量法用容器估计出调料的重量，再根据其进价，计算出其成本。</a:t>
            </a:r>
            <a:endParaRPr lang="en-US" altLang="zh-CN" dirty="0">
              <a:solidFill>
                <a:schemeClr val="tx1"/>
              </a:solidFill>
              <a:effectLst/>
              <a:latin typeface="+mn-ea"/>
              <a:sym typeface="+mn-ea"/>
            </a:endParaRPr>
          </a:p>
          <a:p>
            <a:pPr marL="0" indent="0">
              <a:buNone/>
            </a:pPr>
            <a:r>
              <a:rPr lang="en-US" altLang="zh-CN" dirty="0">
                <a:solidFill>
                  <a:schemeClr val="tx1"/>
                </a:solidFill>
                <a:effectLst/>
                <a:latin typeface="+mn-ea"/>
                <a:sym typeface="+mn-ea"/>
              </a:rPr>
              <a:t>       容器估量法，一般用于估量液体的调料，如用容器量茶油、花生油、菜籽油、麻油、酱油、米酒、白醋、大米、汤、水等。</a:t>
            </a:r>
            <a:endParaRPr lang="en-US" altLang="zh-CN" dirty="0">
              <a:solidFill>
                <a:schemeClr val="tx1"/>
              </a:solidFill>
              <a:effectLst/>
              <a:latin typeface="+mn-ea"/>
              <a:sym typeface="+mn-ea"/>
            </a:endParaRPr>
          </a:p>
          <a:p>
            <a:pPr marL="0" indent="0">
              <a:buNone/>
            </a:pPr>
            <a:r>
              <a:rPr lang="en-US" altLang="zh-CN" dirty="0">
                <a:solidFill>
                  <a:schemeClr val="tx1"/>
                </a:solidFill>
                <a:effectLst/>
                <a:latin typeface="+mn-ea"/>
                <a:sym typeface="+mn-ea"/>
              </a:rPr>
              <a:t>        厨房最普遍使用的瓢子、勺子可用于舀汤、舀水，量出其重量。</a:t>
            </a:r>
            <a:endParaRPr lang="en-US" altLang="zh-CN" dirty="0">
              <a:solidFill>
                <a:schemeClr val="tx1"/>
              </a:solidFill>
              <a:effectLst/>
              <a:latin typeface="+mn-ea"/>
              <a:sym typeface="+mn-e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3.2  </a:t>
            </a:r>
            <a:r>
              <a:rPr lang="zh-CN" altLang="en-US" dirty="0">
                <a:sym typeface="+mn-ea"/>
              </a:rPr>
              <a:t>烹饪调料用量的估算方法</a:t>
            </a:r>
            <a:endParaRPr lang="zh-CN" altLang="en-US" dirty="0">
              <a:sym typeface="+mn-ea"/>
            </a:endParaRPr>
          </a:p>
        </p:txBody>
      </p:sp>
      <p:sp>
        <p:nvSpPr>
          <p:cNvPr id="10243" name="内容占位符 2"/>
          <p:cNvSpPr>
            <a:spLocks noGrp="1"/>
          </p:cNvSpPr>
          <p:nvPr>
            <p:ph sz="quarter" idx="1"/>
          </p:nvPr>
        </p:nvSpPr>
        <p:spPr>
          <a:xfrm>
            <a:off x="457200" y="1600200"/>
            <a:ext cx="7860665"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3.2.2  </a:t>
            </a:r>
            <a:r>
              <a:rPr lang="zh-CN" altLang="en-US" b="1" dirty="0">
                <a:solidFill>
                  <a:schemeClr val="accent1"/>
                </a:solidFill>
                <a:effectLst>
                  <a:outerShdw blurRad="38100" dist="25400" dir="5400000" algn="ctr" rotWithShape="0">
                    <a:srgbClr val="6E747A">
                      <a:alpha val="43000"/>
                    </a:srgbClr>
                  </a:outerShdw>
                </a:effectLst>
                <a:sym typeface="+mn-ea"/>
              </a:rPr>
              <a:t>体积</a:t>
            </a:r>
            <a:r>
              <a:rPr lang="en-US" altLang="zh-CN" b="1" dirty="0">
                <a:solidFill>
                  <a:schemeClr val="accent1"/>
                </a:solidFill>
                <a:effectLst>
                  <a:outerShdw blurRad="38100" dist="25400" dir="5400000" algn="ctr" rotWithShape="0">
                    <a:srgbClr val="6E747A">
                      <a:alpha val="43000"/>
                    </a:srgbClr>
                  </a:outerShdw>
                </a:effectLst>
                <a:sym typeface="+mn-ea"/>
              </a:rPr>
              <a:t>估量法</a:t>
            </a:r>
            <a:endParaRPr lang="en-US" altLang="zh-CN" b="1" dirty="0">
              <a:solidFill>
                <a:schemeClr val="accent1"/>
              </a:solidFill>
              <a:effectLst>
                <a:outerShdw blurRad="38100" dist="25400" dir="5400000" algn="ctr" rotWithShape="0">
                  <a:srgbClr val="6E747A">
                    <a:alpha val="43000"/>
                  </a:srgbClr>
                </a:outerShdw>
              </a:effectLst>
              <a:sym typeface="+mn-ea"/>
            </a:endParaRPr>
          </a:p>
          <a:p>
            <a:pPr marL="0" indent="0">
              <a:buNone/>
            </a:pPr>
            <a:r>
              <a:rPr dirty="0">
                <a:effectLst/>
                <a:sym typeface="+mn-ea"/>
              </a:rPr>
              <a:t>（1</a:t>
            </a:r>
            <a:r>
              <a:rPr lang="zh-CN" dirty="0">
                <a:effectLst/>
                <a:sym typeface="+mn-ea"/>
              </a:rPr>
              <a:t>）</a:t>
            </a:r>
            <a:r>
              <a:rPr dirty="0">
                <a:effectLst/>
                <a:sym typeface="+mn-ea"/>
              </a:rPr>
              <a:t>体积估量法的定义</a:t>
            </a:r>
            <a:endParaRPr dirty="0">
              <a:effectLst/>
              <a:sym typeface="+mn-ea"/>
            </a:endParaRPr>
          </a:p>
          <a:p>
            <a:pPr marL="0" indent="0">
              <a:buNone/>
            </a:pPr>
            <a:r>
              <a:rPr dirty="0">
                <a:effectLst/>
                <a:sym typeface="+mn-ea"/>
              </a:rPr>
              <a:t>       在知道某种调料在一定体积的重量的前提下，根据其体积大小，直接估计重量，这种方法称为体积估量法。</a:t>
            </a:r>
            <a:endParaRPr dirty="0">
              <a:effectLst/>
              <a:sym typeface="+mn-ea"/>
            </a:endParaRPr>
          </a:p>
          <a:p>
            <a:pPr marL="0" indent="0">
              <a:buNone/>
            </a:pPr>
            <a:r>
              <a:rPr dirty="0">
                <a:effectLst/>
                <a:sym typeface="+mn-ea"/>
              </a:rPr>
              <a:t>（2</a:t>
            </a:r>
            <a:r>
              <a:rPr lang="zh-CN" dirty="0">
                <a:effectLst/>
                <a:sym typeface="+mn-ea"/>
              </a:rPr>
              <a:t>）</a:t>
            </a:r>
            <a:r>
              <a:rPr dirty="0">
                <a:effectLst/>
                <a:sym typeface="+mn-ea"/>
              </a:rPr>
              <a:t>体积估量法的应用</a:t>
            </a:r>
            <a:endParaRPr dirty="0">
              <a:effectLst/>
              <a:sym typeface="+mn-ea"/>
            </a:endParaRPr>
          </a:p>
          <a:p>
            <a:pPr marL="0" indent="0">
              <a:buNone/>
            </a:pPr>
            <a:r>
              <a:rPr dirty="0">
                <a:effectLst/>
                <a:sym typeface="+mn-ea"/>
              </a:rPr>
              <a:t>        体积估量法估量出调料的重量，而后按照进价，算出其成本价。</a:t>
            </a:r>
            <a:endParaRPr dirty="0">
              <a:effectLst/>
              <a:sym typeface="+mn-ea"/>
            </a:endParaRPr>
          </a:p>
          <a:p>
            <a:pPr marL="0" indent="0">
              <a:buNone/>
            </a:pPr>
            <a:r>
              <a:rPr dirty="0">
                <a:effectLst/>
                <a:sym typeface="+mn-ea"/>
              </a:rPr>
              <a:t>       体积估量法大多用于估量粉质或晶体的调料，如干淀粉、干面粉、食用碱粉、小苏打粉、泡打粉、精盐、白糖、面团、大米等。 </a:t>
            </a:r>
            <a:endParaRPr dirty="0">
              <a:effectLst/>
              <a:sym typeface="+mn-ea"/>
            </a:endParaRPr>
          </a:p>
          <a:p>
            <a:pPr marL="0" indent="0">
              <a:buNone/>
            </a:pPr>
            <a:r>
              <a:rPr dirty="0">
                <a:effectLst/>
                <a:sym typeface="+mn-ea"/>
              </a:rPr>
              <a:t>        厨房盘点时，体积估量法可用于估算蔬菜、煤和其他大宗物资。</a:t>
            </a:r>
            <a:endParaRPr dirty="0">
              <a:effectLst/>
              <a:sym typeface="+mn-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3.2  </a:t>
            </a:r>
            <a:r>
              <a:rPr lang="zh-CN" altLang="en-US" dirty="0">
                <a:sym typeface="+mn-ea"/>
              </a:rPr>
              <a:t>烹饪调料用量的估算方法</a:t>
            </a:r>
            <a:endParaRPr lang="zh-CN" altLang="en-US" dirty="0">
              <a:sym typeface="+mn-ea"/>
            </a:endParaRPr>
          </a:p>
        </p:txBody>
      </p:sp>
      <p:sp>
        <p:nvSpPr>
          <p:cNvPr id="10243" name="内容占位符 2"/>
          <p:cNvSpPr>
            <a:spLocks noGrp="1"/>
          </p:cNvSpPr>
          <p:nvPr>
            <p:ph sz="quarter" idx="1"/>
          </p:nvPr>
        </p:nvSpPr>
        <p:spPr>
          <a:xfrm>
            <a:off x="457200" y="1600200"/>
            <a:ext cx="7860665"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3.2.3  规格比照法</a:t>
            </a:r>
            <a:endParaRPr lang="en-US" altLang="zh-CN" b="1" dirty="0">
              <a:solidFill>
                <a:schemeClr val="accent1"/>
              </a:solidFill>
              <a:effectLst>
                <a:outerShdw blurRad="38100" dist="25400" dir="5400000" algn="ctr" rotWithShape="0">
                  <a:srgbClr val="6E747A">
                    <a:alpha val="43000"/>
                  </a:srgbClr>
                </a:outerShdw>
              </a:effectLst>
              <a:sym typeface="+mn-ea"/>
            </a:endParaRPr>
          </a:p>
          <a:p>
            <a:pPr marL="0" indent="0">
              <a:buNone/>
            </a:pPr>
            <a:r>
              <a:rPr dirty="0">
                <a:sym typeface="+mn-ea"/>
              </a:rPr>
              <a:t>（1</a:t>
            </a:r>
            <a:r>
              <a:rPr lang="zh-CN" dirty="0">
                <a:sym typeface="+mn-ea"/>
              </a:rPr>
              <a:t>）</a:t>
            </a:r>
            <a:r>
              <a:rPr dirty="0">
                <a:sym typeface="+mn-ea"/>
              </a:rPr>
              <a:t>规格比照法的定义</a:t>
            </a:r>
            <a:endParaRPr dirty="0">
              <a:sym typeface="+mn-ea"/>
            </a:endParaRPr>
          </a:p>
          <a:p>
            <a:pPr marL="0" indent="0">
              <a:buNone/>
            </a:pPr>
            <a:r>
              <a:rPr dirty="0">
                <a:sym typeface="+mn-ea"/>
              </a:rPr>
              <a:t>        比照某些烹饪方法相同，用料、质量相仿（指主配料）的老产品的调料用量来估算重量，这种方法称为规格比照法。</a:t>
            </a:r>
            <a:endParaRPr dirty="0">
              <a:sym typeface="+mn-ea"/>
            </a:endParaRPr>
          </a:p>
          <a:p>
            <a:pPr marL="0" indent="0">
              <a:buNone/>
            </a:pPr>
            <a:r>
              <a:rPr dirty="0">
                <a:sym typeface="+mn-ea"/>
              </a:rPr>
              <a:t>（2</a:t>
            </a:r>
            <a:r>
              <a:rPr lang="zh-CN" dirty="0">
                <a:sym typeface="+mn-ea"/>
              </a:rPr>
              <a:t>）</a:t>
            </a:r>
            <a:r>
              <a:rPr dirty="0">
                <a:sym typeface="+mn-ea"/>
              </a:rPr>
              <a:t>规格比照法的应用</a:t>
            </a:r>
            <a:endParaRPr dirty="0">
              <a:sym typeface="+mn-ea"/>
            </a:endParaRPr>
          </a:p>
          <a:p>
            <a:pPr marL="0" indent="0">
              <a:buNone/>
            </a:pPr>
            <a:r>
              <a:rPr dirty="0">
                <a:sym typeface="+mn-ea"/>
              </a:rPr>
              <a:t>        规模比照法用于将新、老产品的规格比照，从而求出新产品的调料用量成本。</a:t>
            </a:r>
            <a:endParaRPr dirty="0">
              <a:sym typeface="+mn-e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3.3  </a:t>
            </a:r>
            <a:r>
              <a:rPr lang="zh-CN" altLang="en-US" dirty="0">
                <a:sym typeface="+mn-ea"/>
              </a:rPr>
              <a:t>烹饪燃料的成本核算</a:t>
            </a:r>
            <a:endParaRPr lang="zh-CN" altLang="en-US" dirty="0">
              <a:sym typeface="+mn-ea"/>
            </a:endParaRPr>
          </a:p>
        </p:txBody>
      </p:sp>
      <p:sp>
        <p:nvSpPr>
          <p:cNvPr id="10243" name="内容占位符 2"/>
          <p:cNvSpPr>
            <a:spLocks noGrp="1"/>
          </p:cNvSpPr>
          <p:nvPr>
            <p:ph sz="quarter" idx="1"/>
          </p:nvPr>
        </p:nvSpPr>
        <p:spPr>
          <a:xfrm>
            <a:off x="457200" y="1600200"/>
            <a:ext cx="7860665"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3.3.1  直接耗用燃料成本核算法</a:t>
            </a:r>
            <a:endParaRPr lang="en-US" altLang="zh-CN" b="1" dirty="0">
              <a:solidFill>
                <a:schemeClr val="accent1"/>
              </a:solidFill>
              <a:effectLst>
                <a:outerShdw blurRad="38100" dist="25400" dir="5400000" algn="ctr" rotWithShape="0">
                  <a:srgbClr val="6E747A">
                    <a:alpha val="43000"/>
                  </a:srgbClr>
                </a:outerShdw>
              </a:effectLst>
              <a:sym typeface="+mn-ea"/>
            </a:endParaRPr>
          </a:p>
          <a:p>
            <a:pPr marL="0" indent="0">
              <a:buNone/>
            </a:pPr>
            <a:r>
              <a:rPr dirty="0">
                <a:sym typeface="+mn-ea"/>
              </a:rPr>
              <a:t>       直接耗用燃料成本核算是指直接将厨房生产菜肴、面点中所耗用的各种燃料开支逐一相加，计算出厨房耗用燃料总成本，再除以燃料使用的时间，乘以实际用燃料时间，就可以核算出燃料的单位成本。</a:t>
            </a:r>
            <a:endParaRPr dirty="0">
              <a:sym typeface="+mn-ea"/>
            </a:endParaRPr>
          </a:p>
          <a:p>
            <a:pPr marL="0" indent="0" algn="l">
              <a:buNone/>
            </a:pPr>
            <a:r>
              <a:rPr dirty="0">
                <a:sym typeface="+mn-ea"/>
              </a:rPr>
              <a:t>                           </a:t>
            </a:r>
            <a:r>
              <a:rPr dirty="0">
                <a:latin typeface="黑体" panose="02010609060101010101" charset="-122"/>
                <a:ea typeface="黑体" panose="02010609060101010101" charset="-122"/>
                <a:sym typeface="+mn-ea"/>
              </a:rPr>
              <a:t>燃料进价+运杂费</a:t>
            </a:r>
            <a:endParaRPr dirty="0">
              <a:latin typeface="黑体" panose="02010609060101010101" charset="-122"/>
              <a:ea typeface="黑体" panose="02010609060101010101" charset="-122"/>
              <a:sym typeface="+mn-ea"/>
            </a:endParaRPr>
          </a:p>
          <a:p>
            <a:pPr marL="0" indent="0" algn="l">
              <a:buNone/>
            </a:pPr>
            <a:r>
              <a:rPr dirty="0">
                <a:latin typeface="黑体" panose="02010609060101010101" charset="-122"/>
                <a:ea typeface="黑体" panose="02010609060101010101" charset="-122"/>
                <a:sym typeface="+mn-ea"/>
              </a:rPr>
              <a:t>               使用燃料总时间</a:t>
            </a:r>
            <a:r>
              <a:rPr dirty="0">
                <a:sym typeface="+mn-ea"/>
              </a:rPr>
              <a:t>          </a:t>
            </a:r>
            <a:endParaRPr dirty="0">
              <a:sym typeface="+mn-ea"/>
            </a:endParaRPr>
          </a:p>
        </p:txBody>
      </p:sp>
      <p:cxnSp>
        <p:nvCxnSpPr>
          <p:cNvPr id="30" name="直接连接符 29"/>
          <p:cNvCxnSpPr/>
          <p:nvPr/>
        </p:nvCxnSpPr>
        <p:spPr>
          <a:xfrm>
            <a:off x="2760980" y="4033520"/>
            <a:ext cx="2376000" cy="7200"/>
          </a:xfrm>
          <a:prstGeom prst="line">
            <a:avLst/>
          </a:prstGeom>
        </p:spPr>
        <p:style>
          <a:lnRef idx="2">
            <a:schemeClr val="dk1"/>
          </a:lnRef>
          <a:fillRef idx="0">
            <a:schemeClr val="dk1"/>
          </a:fillRef>
          <a:effectRef idx="1">
            <a:schemeClr val="dk1"/>
          </a:effectRef>
          <a:fontRef idx="minor">
            <a:schemeClr val="tx1"/>
          </a:fontRef>
        </p:style>
      </p:cxnSp>
      <p:sp>
        <p:nvSpPr>
          <p:cNvPr id="31" name="文本框 30"/>
          <p:cNvSpPr txBox="1"/>
          <p:nvPr/>
        </p:nvSpPr>
        <p:spPr>
          <a:xfrm>
            <a:off x="1219200" y="3808095"/>
            <a:ext cx="2026920" cy="457200"/>
          </a:xfrm>
          <a:prstGeom prst="rect">
            <a:avLst/>
          </a:prstGeom>
          <a:noFill/>
        </p:spPr>
        <p:txBody>
          <a:bodyPr wrap="square" rtlCol="0">
            <a:spAutoFit/>
          </a:bodyPr>
          <a:p>
            <a:r>
              <a:rPr lang="zh-CN" altLang="en-US" sz="2400" dirty="0">
                <a:latin typeface="黑体" panose="02010609060101010101" charset="-122"/>
                <a:ea typeface="黑体" panose="02010609060101010101" charset="-122"/>
                <a:sym typeface="+mn-ea"/>
              </a:rPr>
              <a:t>燃料成本=</a:t>
            </a:r>
            <a:endParaRPr lang="zh-CN" altLang="en-US" sz="2400"/>
          </a:p>
        </p:txBody>
      </p:sp>
      <p:sp>
        <p:nvSpPr>
          <p:cNvPr id="3" name="文本框 2"/>
          <p:cNvSpPr txBox="1"/>
          <p:nvPr/>
        </p:nvSpPr>
        <p:spPr>
          <a:xfrm>
            <a:off x="5127625" y="3854450"/>
            <a:ext cx="2901950" cy="457200"/>
          </a:xfrm>
          <a:prstGeom prst="rect">
            <a:avLst/>
          </a:prstGeom>
          <a:noFill/>
        </p:spPr>
        <p:txBody>
          <a:bodyPr wrap="square" rtlCol="0">
            <a:spAutoFit/>
          </a:bodyPr>
          <a:p>
            <a:r>
              <a:rPr sz="2400" dirty="0">
                <a:latin typeface="黑体" panose="02010609060101010101" charset="-122"/>
                <a:ea typeface="黑体" panose="02010609060101010101" charset="-122"/>
                <a:sym typeface="+mn-ea"/>
              </a:rPr>
              <a:t>×实际用燃料时间</a:t>
            </a:r>
            <a:endParaRPr lang="zh-CN" altLang="en-US" sz="2400">
              <a:latin typeface="黑体" panose="02010609060101010101" charset="-122"/>
              <a:ea typeface="黑体" panose="02010609060101010101"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735455" y="530225"/>
            <a:ext cx="1101090" cy="640080"/>
          </a:xfrm>
          <a:prstGeom prst="rect">
            <a:avLst/>
          </a:prstGeom>
          <a:noFill/>
          <a:ln>
            <a:noFill/>
          </a:ln>
        </p:spPr>
        <p:txBody>
          <a:bodyPr wrap="square" rtlCol="0" anchor="t">
            <a:spAutoFit/>
          </a:bodyPr>
          <a:p>
            <a:pPr algn="ctr"/>
            <a:r>
              <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rPr>
              <a:t>例题</a:t>
            </a:r>
            <a:endPar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endParaRPr>
          </a:p>
        </p:txBody>
      </p:sp>
      <p:sp>
        <p:nvSpPr>
          <p:cNvPr id="5" name="文本框 4"/>
          <p:cNvSpPr txBox="1"/>
          <p:nvPr/>
        </p:nvSpPr>
        <p:spPr>
          <a:xfrm>
            <a:off x="1896745" y="1708150"/>
            <a:ext cx="6767195" cy="2560320"/>
          </a:xfrm>
          <a:prstGeom prst="rect">
            <a:avLst/>
          </a:prstGeom>
          <a:noFill/>
          <a:ln w="44450" cmpd="dbl">
            <a:solidFill>
              <a:schemeClr val="accent1">
                <a:lumMod val="40000"/>
                <a:lumOff val="60000"/>
                <a:alpha val="85000"/>
              </a:schemeClr>
            </a:solidFill>
            <a:prstDash val="sysDot"/>
          </a:ln>
        </p:spPr>
        <p:txBody>
          <a:bodyPr wrap="square" rtlCol="0">
            <a:spAutoFit/>
          </a:bodyPr>
          <a:p>
            <a:r>
              <a:rPr lang="zh-CN" altLang="en-US" b="1">
                <a:latin typeface="楷体" panose="02010609060101010101" charset="-122"/>
                <a:ea typeface="楷体" panose="02010609060101010101" charset="-122"/>
                <a:cs typeface="宋体" panose="02010600030101010101" pitchFamily="2" charset="-122"/>
              </a:rPr>
              <a:t>◎</a:t>
            </a:r>
            <a:r>
              <a:rPr b="1">
                <a:latin typeface="楷体" panose="02010609060101010101" charset="-122"/>
                <a:ea typeface="楷体" panose="02010609060101010101" charset="-122"/>
              </a:rPr>
              <a:t>现厨房购回一罐液化气，进价115元，运费3元。这罐液化气可用120小时，现用来制作一桌筵席，用液化气6小时。求这桌筵席燃料成本是多少元？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解：             液化气进价+运费</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使用总时间</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115+3</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120</a:t>
            </a:r>
            <a:endParaRPr b="1">
              <a:latin typeface="楷体" panose="02010609060101010101" charset="-122"/>
              <a:ea typeface="楷体" panose="02010609060101010101" charset="-122"/>
            </a:endParaRPr>
          </a:p>
          <a:p>
            <a:r>
              <a:rPr lang="en-US" b="1">
                <a:latin typeface="楷体" panose="02010609060101010101" charset="-122"/>
                <a:ea typeface="楷体" panose="02010609060101010101" charset="-122"/>
              </a:rPr>
              <a:t>                 =</a:t>
            </a:r>
            <a:r>
              <a:rPr b="1">
                <a:latin typeface="楷体" panose="02010609060101010101" charset="-122"/>
                <a:ea typeface="楷体" panose="02010609060101010101" charset="-122"/>
              </a:rPr>
              <a:t>5</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9（元/桌）</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答：这桌筵席燃料成本是5</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9元。</a:t>
            </a:r>
            <a:endParaRPr b="1">
              <a:latin typeface="楷体" panose="02010609060101010101" charset="-122"/>
              <a:ea typeface="楷体" panose="02010609060101010101" charset="-122"/>
            </a:endParaRPr>
          </a:p>
        </p:txBody>
      </p:sp>
      <p:sp>
        <p:nvSpPr>
          <p:cNvPr id="6" name="文本框 5"/>
          <p:cNvSpPr txBox="1"/>
          <p:nvPr/>
        </p:nvSpPr>
        <p:spPr>
          <a:xfrm>
            <a:off x="2371090" y="2666365"/>
            <a:ext cx="2106295" cy="365760"/>
          </a:xfrm>
          <a:prstGeom prst="rect">
            <a:avLst/>
          </a:prstGeom>
          <a:noFill/>
        </p:spPr>
        <p:txBody>
          <a:bodyPr wrap="square" rtlCol="0">
            <a:spAutoFit/>
          </a:bodyPr>
          <a:p>
            <a:r>
              <a:rPr b="1">
                <a:latin typeface="楷体" panose="02010609060101010101" charset="-122"/>
                <a:ea typeface="楷体" panose="02010609060101010101" charset="-122"/>
                <a:sym typeface="+mn-ea"/>
              </a:rPr>
              <a:t> </a:t>
            </a:r>
            <a:r>
              <a:rPr b="1">
                <a:latin typeface="楷体" panose="02010609060101010101" charset="-122"/>
                <a:ea typeface="楷体" panose="02010609060101010101" charset="-122"/>
                <a:sym typeface="+mn-ea"/>
              </a:rPr>
              <a:t>筵席燃料</a:t>
            </a:r>
            <a:r>
              <a:rPr b="1">
                <a:latin typeface="楷体" panose="02010609060101010101" charset="-122"/>
                <a:ea typeface="楷体" panose="02010609060101010101" charset="-122"/>
                <a:sym typeface="+mn-ea"/>
              </a:rPr>
              <a:t>成本=</a:t>
            </a:r>
            <a:endParaRPr lang="zh-CN" altLang="en-US" b="1">
              <a:latin typeface="楷体" panose="02010609060101010101" charset="-122"/>
              <a:ea typeface="楷体" panose="02010609060101010101" charset="-122"/>
              <a:cs typeface="宋体" panose="02010600030101010101" pitchFamily="2" charset="-122"/>
            </a:endParaRPr>
          </a:p>
        </p:txBody>
      </p:sp>
      <p:cxnSp>
        <p:nvCxnSpPr>
          <p:cNvPr id="8" name="直接连接符 7"/>
          <p:cNvCxnSpPr/>
          <p:nvPr/>
        </p:nvCxnSpPr>
        <p:spPr>
          <a:xfrm flipV="1">
            <a:off x="4190365" y="2847975"/>
            <a:ext cx="1800000" cy="19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2442845" y="3187065"/>
            <a:ext cx="1720850" cy="365760"/>
          </a:xfrm>
          <a:prstGeom prst="rect">
            <a:avLst/>
          </a:prstGeom>
          <a:noFill/>
        </p:spPr>
        <p:txBody>
          <a:bodyPr wrap="square" rtlCol="0">
            <a:spAutoFit/>
          </a:bodyPr>
          <a:p>
            <a:pPr algn="r"/>
            <a:r>
              <a:rPr b="1">
                <a:latin typeface="楷体" panose="02010609060101010101" charset="-122"/>
                <a:ea typeface="楷体" panose="02010609060101010101" charset="-122"/>
                <a:sym typeface="+mn-ea"/>
              </a:rPr>
              <a:t>=</a:t>
            </a:r>
            <a:endParaRPr lang="zh-CN" altLang="en-US" b="1">
              <a:latin typeface="楷体" panose="02010609060101010101" charset="-122"/>
              <a:ea typeface="楷体" panose="02010609060101010101" charset="-122"/>
              <a:cs typeface="宋体" panose="02010600030101010101" pitchFamily="2" charset="-122"/>
            </a:endParaRPr>
          </a:p>
        </p:txBody>
      </p:sp>
      <p:cxnSp>
        <p:nvCxnSpPr>
          <p:cNvPr id="3" name="直接连接符 2"/>
          <p:cNvCxnSpPr/>
          <p:nvPr/>
        </p:nvCxnSpPr>
        <p:spPr>
          <a:xfrm flipV="1">
            <a:off x="4190365" y="3368675"/>
            <a:ext cx="648000" cy="19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4838065" y="3187065"/>
            <a:ext cx="1908175" cy="365760"/>
          </a:xfrm>
          <a:prstGeom prst="rect">
            <a:avLst/>
          </a:prstGeom>
          <a:noFill/>
        </p:spPr>
        <p:txBody>
          <a:bodyPr wrap="square" rtlCol="0">
            <a:spAutoFit/>
          </a:bodyPr>
          <a:p>
            <a:r>
              <a:rPr b="1">
                <a:latin typeface="楷体" panose="02010609060101010101" charset="-122"/>
                <a:ea typeface="楷体" panose="02010609060101010101" charset="-122"/>
                <a:sym typeface="+mn-ea"/>
              </a:rPr>
              <a:t>×</a:t>
            </a:r>
            <a:r>
              <a:rPr lang="en-US" b="1">
                <a:latin typeface="楷体" panose="02010609060101010101" charset="-122"/>
                <a:ea typeface="楷体" panose="02010609060101010101" charset="-122"/>
                <a:sym typeface="+mn-ea"/>
              </a:rPr>
              <a:t>6</a:t>
            </a:r>
            <a:endParaRPr lang="en-US" b="1">
              <a:latin typeface="楷体" panose="02010609060101010101" charset="-122"/>
              <a:ea typeface="楷体" panose="02010609060101010101" charset="-122"/>
              <a:cs typeface="宋体" panose="02010600030101010101" pitchFamily="2" charset="-122"/>
            </a:endParaRPr>
          </a:p>
        </p:txBody>
      </p:sp>
      <p:sp>
        <p:nvSpPr>
          <p:cNvPr id="7" name="文本框 6"/>
          <p:cNvSpPr txBox="1"/>
          <p:nvPr/>
        </p:nvSpPr>
        <p:spPr>
          <a:xfrm>
            <a:off x="5918835" y="2665730"/>
            <a:ext cx="1908175" cy="365760"/>
          </a:xfrm>
          <a:prstGeom prst="rect">
            <a:avLst/>
          </a:prstGeom>
          <a:noFill/>
        </p:spPr>
        <p:txBody>
          <a:bodyPr wrap="square" rtlCol="0">
            <a:spAutoFit/>
          </a:bodyPr>
          <a:p>
            <a:r>
              <a:rPr b="1">
                <a:latin typeface="楷体" panose="02010609060101010101" charset="-122"/>
                <a:ea typeface="楷体" panose="02010609060101010101" charset="-122"/>
                <a:sym typeface="+mn-ea"/>
              </a:rPr>
              <a:t>×实际使用时间</a:t>
            </a:r>
            <a:endParaRPr lang="zh-CN" altLang="en-US" b="1">
              <a:latin typeface="楷体" panose="02010609060101010101" charset="-122"/>
              <a:ea typeface="楷体" panose="02010609060101010101" charset="-122"/>
              <a:cs typeface="宋体" panose="02010600030101010101" pitchFamily="2"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3.3  </a:t>
            </a:r>
            <a:r>
              <a:rPr lang="zh-CN" altLang="en-US" dirty="0">
                <a:sym typeface="+mn-ea"/>
              </a:rPr>
              <a:t>烹饪燃料的成本核算</a:t>
            </a:r>
            <a:endParaRPr kumimoji="0" lang="zh-CN" altLang="en-US" sz="3000" b="0" i="0" u="none" strike="noStrike" kern="1200" cap="small" spc="0" normalizeH="0" baseline="0" noProof="0" dirty="0">
              <a:ln>
                <a:noFill/>
              </a:ln>
              <a:solidFill>
                <a:schemeClr val="tx2"/>
              </a:solidFill>
              <a:effectLst/>
              <a:uLnTx/>
              <a:uFillTx/>
              <a:latin typeface="+mj-lt"/>
              <a:ea typeface="+mj-ea"/>
              <a:cs typeface="+mj-cs"/>
            </a:endParaRPr>
          </a:p>
        </p:txBody>
      </p:sp>
      <p:sp>
        <p:nvSpPr>
          <p:cNvPr id="10243" name="内容占位符 2"/>
          <p:cNvSpPr>
            <a:spLocks noGrp="1"/>
          </p:cNvSpPr>
          <p:nvPr>
            <p:ph sz="quarter" idx="1"/>
          </p:nvPr>
        </p:nvSpPr>
        <p:spPr>
          <a:xfrm>
            <a:off x="430530" y="1600200"/>
            <a:ext cx="7637145" cy="4873625"/>
          </a:xfrm>
        </p:spPr>
        <p:txBody>
          <a:bodyPr vert="horz" wrap="square" anchor="t"/>
          <a:p>
            <a:pPr marL="0" indent="0">
              <a:buNone/>
            </a:pPr>
            <a:endParaRPr lang="en-US" altLang="zh-CN" b="1" dirty="0">
              <a:solidFill>
                <a:schemeClr val="accent1"/>
              </a:solidFill>
              <a:effectLst>
                <a:outerShdw blurRad="38100" dist="25400" dir="5400000" algn="ctr" rotWithShape="0">
                  <a:srgbClr val="6E747A">
                    <a:alpha val="43000"/>
                  </a:srgbClr>
                </a:outerShdw>
              </a:effectLst>
              <a:sym typeface="+mn-ea"/>
            </a:endParaRPr>
          </a:p>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3.3.2  </a:t>
            </a:r>
            <a:r>
              <a:rPr lang="zh-CN" altLang="en-US" b="1" dirty="0">
                <a:solidFill>
                  <a:schemeClr val="accent1"/>
                </a:solidFill>
                <a:effectLst>
                  <a:outerShdw blurRad="38100" dist="25400" dir="5400000" algn="ctr" rotWithShape="0">
                    <a:srgbClr val="6E747A">
                      <a:alpha val="43000"/>
                    </a:srgbClr>
                  </a:outerShdw>
                </a:effectLst>
                <a:sym typeface="+mn-ea"/>
              </a:rPr>
              <a:t>平均耗用燃料成本核算法</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olidFill>
                  <a:schemeClr val="tx1"/>
                </a:solidFill>
                <a:effectLst/>
                <a:sym typeface="+mn-ea"/>
              </a:rPr>
              <a:t>       批量生产所耗用的燃料，在零售单件产品时，要求计算其平均费用，这一平均费用就是燃料平均成本。</a:t>
            </a:r>
            <a:endParaRPr lang="zh-CN" altLang="en-US" dirty="0">
              <a:solidFill>
                <a:schemeClr val="tx1"/>
              </a:solidFill>
              <a:effectLst/>
              <a:sym typeface="+mn-ea"/>
            </a:endParaRPr>
          </a:p>
          <a:p>
            <a:pPr marL="0" indent="0" algn="ctr">
              <a:buNone/>
            </a:pPr>
            <a:r>
              <a:rPr lang="zh-CN" altLang="en-US" dirty="0">
                <a:solidFill>
                  <a:schemeClr val="tx1"/>
                </a:solidFill>
                <a:effectLst/>
                <a:sym typeface="+mn-ea"/>
              </a:rPr>
              <a:t>                       </a:t>
            </a:r>
            <a:r>
              <a:rPr lang="zh-CN" altLang="en-US" dirty="0">
                <a:solidFill>
                  <a:schemeClr val="tx1"/>
                </a:solidFill>
                <a:effectLst/>
                <a:latin typeface="黑体" panose="02010609060101010101" charset="-122"/>
                <a:ea typeface="黑体" panose="02010609060101010101" charset="-122"/>
                <a:sym typeface="+mn-ea"/>
              </a:rPr>
              <a:t>燃料耗值</a:t>
            </a:r>
            <a:endParaRPr lang="zh-CN" altLang="en-US" dirty="0">
              <a:solidFill>
                <a:schemeClr val="tx1"/>
              </a:solidFill>
              <a:effectLst/>
              <a:latin typeface="黑体" panose="02010609060101010101" charset="-122"/>
              <a:ea typeface="黑体" panose="02010609060101010101" charset="-122"/>
              <a:sym typeface="+mn-ea"/>
            </a:endParaRPr>
          </a:p>
          <a:p>
            <a:pPr marL="0" indent="0" algn="ctr">
              <a:buNone/>
            </a:pPr>
            <a:r>
              <a:rPr lang="zh-CN" altLang="en-US" dirty="0">
                <a:solidFill>
                  <a:schemeClr val="tx1"/>
                </a:solidFill>
                <a:effectLst/>
                <a:latin typeface="黑体" panose="02010609060101010101" charset="-122"/>
                <a:ea typeface="黑体" panose="02010609060101010101" charset="-122"/>
                <a:sym typeface="+mn-ea"/>
              </a:rPr>
              <a:t>             产品数量</a:t>
            </a:r>
            <a:r>
              <a:rPr lang="zh-CN" altLang="en-US" dirty="0">
                <a:solidFill>
                  <a:schemeClr val="tx1"/>
                </a:solidFill>
                <a:effectLst/>
                <a:latin typeface="黑体" panose="02010609060101010101" charset="-122"/>
                <a:ea typeface="黑体" panose="02010609060101010101" charset="-122"/>
                <a:sym typeface="+mn-ea"/>
              </a:rPr>
              <a:t>           </a:t>
            </a:r>
            <a:endParaRPr lang="zh-CN" altLang="en-US" dirty="0">
              <a:solidFill>
                <a:schemeClr val="tx1"/>
              </a:solidFill>
              <a:effectLst/>
              <a:latin typeface="黑体" panose="02010609060101010101" charset="-122"/>
              <a:ea typeface="黑体" panose="02010609060101010101" charset="-122"/>
              <a:sym typeface="+mn-ea"/>
            </a:endParaRPr>
          </a:p>
        </p:txBody>
      </p:sp>
      <p:cxnSp>
        <p:nvCxnSpPr>
          <p:cNvPr id="18" name="直接箭头连接符 17"/>
          <p:cNvCxnSpPr>
            <a:stCxn id="14" idx="2"/>
            <a:endCxn id="14" idx="2"/>
          </p:cNvCxnSpPr>
          <p:nvPr/>
        </p:nvCxnSpPr>
        <p:spPr>
          <a:xfrm>
            <a:off x="7179945" y="4252595"/>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a:stCxn id="14" idx="2"/>
            <a:endCxn id="14" idx="2"/>
          </p:cNvCxnSpPr>
          <p:nvPr/>
        </p:nvCxnSpPr>
        <p:spPr>
          <a:xfrm>
            <a:off x="7179945" y="4252595"/>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4518025" y="3737610"/>
            <a:ext cx="1440000" cy="7200"/>
          </a:xfrm>
          <a:prstGeom prst="line">
            <a:avLst/>
          </a:prstGeom>
        </p:spPr>
        <p:style>
          <a:lnRef idx="2">
            <a:schemeClr val="dk1"/>
          </a:lnRef>
          <a:fillRef idx="0">
            <a:schemeClr val="dk1"/>
          </a:fillRef>
          <a:effectRef idx="1">
            <a:schemeClr val="dk1"/>
          </a:effectRef>
          <a:fontRef idx="minor">
            <a:schemeClr val="tx1"/>
          </a:fontRef>
        </p:style>
      </p:cxnSp>
      <p:sp>
        <p:nvSpPr>
          <p:cNvPr id="31" name="文本框 30"/>
          <p:cNvSpPr txBox="1"/>
          <p:nvPr/>
        </p:nvSpPr>
        <p:spPr>
          <a:xfrm>
            <a:off x="2348865" y="3512185"/>
            <a:ext cx="2707640" cy="457200"/>
          </a:xfrm>
          <a:prstGeom prst="rect">
            <a:avLst/>
          </a:prstGeom>
          <a:noFill/>
        </p:spPr>
        <p:txBody>
          <a:bodyPr wrap="square" rtlCol="0">
            <a:spAutoFit/>
          </a:bodyPr>
          <a:p>
            <a:r>
              <a:rPr lang="zh-CN" altLang="en-US" sz="2400" dirty="0">
                <a:effectLst/>
                <a:latin typeface="黑体" panose="02010609060101010101" charset="-122"/>
                <a:ea typeface="黑体" panose="02010609060101010101" charset="-122"/>
                <a:sym typeface="+mn-ea"/>
              </a:rPr>
              <a:t>燃料平均</a:t>
            </a:r>
            <a:r>
              <a:rPr lang="zh-CN" altLang="en-US" sz="2400" dirty="0">
                <a:latin typeface="黑体" panose="02010609060101010101" charset="-122"/>
                <a:ea typeface="黑体" panose="02010609060101010101" charset="-122"/>
                <a:sym typeface="+mn-ea"/>
              </a:rPr>
              <a:t>成本=</a:t>
            </a:r>
            <a:endParaRPr lang="zh-CN" altLang="en-US" sz="2400">
              <a:latin typeface="黑体" panose="02010609060101010101" charset="-122"/>
              <a:ea typeface="黑体" panose="02010609060101010101"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735455" y="530225"/>
            <a:ext cx="1101090" cy="640080"/>
          </a:xfrm>
          <a:prstGeom prst="rect">
            <a:avLst/>
          </a:prstGeom>
          <a:noFill/>
          <a:ln>
            <a:noFill/>
          </a:ln>
        </p:spPr>
        <p:txBody>
          <a:bodyPr wrap="square" rtlCol="0" anchor="t">
            <a:spAutoFit/>
          </a:bodyPr>
          <a:p>
            <a:pPr algn="ctr"/>
            <a:r>
              <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rPr>
              <a:t>例题</a:t>
            </a:r>
            <a:endPar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endParaRPr>
          </a:p>
        </p:txBody>
      </p:sp>
      <p:sp>
        <p:nvSpPr>
          <p:cNvPr id="5" name="文本框 4"/>
          <p:cNvSpPr txBox="1"/>
          <p:nvPr/>
        </p:nvSpPr>
        <p:spPr>
          <a:xfrm>
            <a:off x="1897380" y="1572260"/>
            <a:ext cx="6767195" cy="2286000"/>
          </a:xfrm>
          <a:prstGeom prst="rect">
            <a:avLst/>
          </a:prstGeom>
          <a:noFill/>
          <a:ln w="44450" cmpd="dbl">
            <a:solidFill>
              <a:schemeClr val="accent1">
                <a:lumMod val="40000"/>
                <a:lumOff val="60000"/>
                <a:alpha val="85000"/>
              </a:schemeClr>
            </a:solidFill>
            <a:prstDash val="sysDot"/>
          </a:ln>
        </p:spPr>
        <p:txBody>
          <a:bodyPr wrap="square" rtlCol="0">
            <a:spAutoFit/>
          </a:bodyPr>
          <a:p>
            <a:r>
              <a:rPr lang="zh-CN" altLang="en-US" b="1">
                <a:latin typeface="楷体" panose="02010609060101010101" charset="-122"/>
                <a:ea typeface="楷体" panose="02010609060101010101" charset="-122"/>
                <a:cs typeface="宋体" panose="02010600030101010101" pitchFamily="2" charset="-122"/>
              </a:rPr>
              <a:t>◎</a:t>
            </a:r>
            <a:r>
              <a:rPr b="1">
                <a:latin typeface="楷体" panose="02010609060101010101" charset="-122"/>
                <a:ea typeface="楷体" panose="02010609060101010101" charset="-122"/>
              </a:rPr>
              <a:t>厨房制作荔芋红扣肉20碗，耗用液化气10元。求每碗荔芋红扣肉的燃料成本是多少元？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解：                     液化气耗值</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荔芋红扣肉数量</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10</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20       </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=0</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5（元/碗）</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答：每碗荔芋红扣肉的燃料成本是05元。</a:t>
            </a:r>
            <a:endParaRPr b="1">
              <a:latin typeface="楷体" panose="02010609060101010101" charset="-122"/>
              <a:ea typeface="楷体" panose="02010609060101010101" charset="-122"/>
            </a:endParaRPr>
          </a:p>
        </p:txBody>
      </p:sp>
      <p:sp>
        <p:nvSpPr>
          <p:cNvPr id="6" name="文本框 5"/>
          <p:cNvSpPr txBox="1"/>
          <p:nvPr/>
        </p:nvSpPr>
        <p:spPr>
          <a:xfrm>
            <a:off x="2553335" y="2262505"/>
            <a:ext cx="3405505" cy="365760"/>
          </a:xfrm>
          <a:prstGeom prst="rect">
            <a:avLst/>
          </a:prstGeom>
          <a:noFill/>
        </p:spPr>
        <p:txBody>
          <a:bodyPr wrap="square" rtlCol="0">
            <a:spAutoFit/>
          </a:bodyPr>
          <a:p>
            <a:r>
              <a:rPr b="1">
                <a:latin typeface="楷体" panose="02010609060101010101" charset="-122"/>
                <a:ea typeface="楷体" panose="02010609060101010101" charset="-122"/>
                <a:sym typeface="+mn-ea"/>
              </a:rPr>
              <a:t>荔芋红扣肉燃料</a:t>
            </a:r>
            <a:r>
              <a:rPr b="1">
                <a:latin typeface="楷体" panose="02010609060101010101" charset="-122"/>
                <a:ea typeface="楷体" panose="02010609060101010101" charset="-122"/>
                <a:sym typeface="+mn-ea"/>
              </a:rPr>
              <a:t>成本=</a:t>
            </a:r>
            <a:endParaRPr lang="zh-CN" altLang="en-US" b="1">
              <a:latin typeface="楷体" panose="02010609060101010101" charset="-122"/>
              <a:ea typeface="楷体" panose="02010609060101010101" charset="-122"/>
              <a:cs typeface="宋体" panose="02010600030101010101" pitchFamily="2" charset="-122"/>
            </a:endParaRPr>
          </a:p>
        </p:txBody>
      </p:sp>
      <p:cxnSp>
        <p:nvCxnSpPr>
          <p:cNvPr id="8" name="直接连接符 7"/>
          <p:cNvCxnSpPr/>
          <p:nvPr/>
        </p:nvCxnSpPr>
        <p:spPr>
          <a:xfrm flipV="1">
            <a:off x="4890770" y="2444115"/>
            <a:ext cx="1620000" cy="19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3160395" y="2791460"/>
            <a:ext cx="1720850" cy="365760"/>
          </a:xfrm>
          <a:prstGeom prst="rect">
            <a:avLst/>
          </a:prstGeom>
          <a:noFill/>
        </p:spPr>
        <p:txBody>
          <a:bodyPr wrap="square" rtlCol="0">
            <a:spAutoFit/>
          </a:bodyPr>
          <a:p>
            <a:pPr algn="r"/>
            <a:r>
              <a:rPr b="1">
                <a:latin typeface="楷体" panose="02010609060101010101" charset="-122"/>
                <a:ea typeface="楷体" panose="02010609060101010101" charset="-122"/>
                <a:sym typeface="+mn-ea"/>
              </a:rPr>
              <a:t>=</a:t>
            </a:r>
            <a:endParaRPr lang="zh-CN" altLang="en-US" b="1">
              <a:latin typeface="楷体" panose="02010609060101010101" charset="-122"/>
              <a:ea typeface="楷体" panose="02010609060101010101" charset="-122"/>
              <a:cs typeface="宋体" panose="02010600030101010101" pitchFamily="2" charset="-122"/>
            </a:endParaRPr>
          </a:p>
        </p:txBody>
      </p:sp>
      <p:cxnSp>
        <p:nvCxnSpPr>
          <p:cNvPr id="3" name="直接连接符 2"/>
          <p:cNvCxnSpPr/>
          <p:nvPr/>
        </p:nvCxnSpPr>
        <p:spPr>
          <a:xfrm flipV="1">
            <a:off x="4890770" y="2973705"/>
            <a:ext cx="216000" cy="19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000" b="0" i="0" u="none" strike="noStrike" kern="1200" cap="small" spc="0" normalizeH="0" baseline="0" noProof="0">
                <a:ln>
                  <a:noFill/>
                </a:ln>
                <a:solidFill>
                  <a:schemeClr val="tx2"/>
                </a:solidFill>
                <a:effectLst/>
                <a:uLnTx/>
                <a:uFillTx/>
                <a:latin typeface="+mj-lt"/>
                <a:ea typeface="+mj-ea"/>
                <a:cs typeface="+mj-cs"/>
              </a:rPr>
              <a:t>第</a:t>
            </a:r>
            <a:r>
              <a:rPr kumimoji="0" lang="en-US" altLang="zh-CN" sz="3000" b="0" i="0" u="none" strike="noStrike" kern="1200" cap="small" spc="0" normalizeH="0" baseline="0" noProof="0">
                <a:ln>
                  <a:noFill/>
                </a:ln>
                <a:solidFill>
                  <a:schemeClr val="tx2"/>
                </a:solidFill>
                <a:effectLst/>
                <a:uLnTx/>
                <a:uFillTx/>
                <a:latin typeface="+mj-lt"/>
                <a:ea typeface="+mj-ea"/>
                <a:cs typeface="+mj-cs"/>
              </a:rPr>
              <a:t>3</a:t>
            </a:r>
            <a:r>
              <a:rPr kumimoji="0" lang="zh-CN" altLang="en-US" sz="3000" b="0" i="0" u="none" strike="noStrike" kern="1200" cap="small" spc="0" normalizeH="0" baseline="0" noProof="0">
                <a:ln>
                  <a:noFill/>
                </a:ln>
                <a:solidFill>
                  <a:schemeClr val="tx2"/>
                </a:solidFill>
                <a:effectLst/>
                <a:uLnTx/>
                <a:uFillTx/>
                <a:latin typeface="+mj-lt"/>
                <a:ea typeface="+mj-ea"/>
                <a:cs typeface="+mj-cs"/>
              </a:rPr>
              <a:t>章  烹饪调料和燃料成本核算</a:t>
            </a:r>
            <a:endParaRPr kumimoji="0" lang="zh-CN" altLang="en-US" sz="3000" b="0" i="0" u="none" strike="noStrike" kern="1200" cap="small" spc="0" normalizeH="0" baseline="0" noProof="0">
              <a:ln>
                <a:noFill/>
              </a:ln>
              <a:solidFill>
                <a:schemeClr val="tx2"/>
              </a:solidFill>
              <a:effectLst/>
              <a:uLnTx/>
              <a:uFillTx/>
              <a:latin typeface="+mj-lt"/>
              <a:ea typeface="+mj-ea"/>
              <a:cs typeface="+mj-cs"/>
            </a:endParaRPr>
          </a:p>
        </p:txBody>
      </p:sp>
      <p:sp>
        <p:nvSpPr>
          <p:cNvPr id="9219" name="内容占位符 2"/>
          <p:cNvSpPr>
            <a:spLocks noGrp="1"/>
          </p:cNvSpPr>
          <p:nvPr>
            <p:ph sz="quarter" idx="1"/>
          </p:nvPr>
        </p:nvSpPr>
        <p:spPr>
          <a:xfrm>
            <a:off x="457200" y="1600200"/>
            <a:ext cx="7467600" cy="3522980"/>
          </a:xfrm>
        </p:spPr>
        <p:style>
          <a:lnRef idx="1">
            <a:schemeClr val="accent1"/>
          </a:lnRef>
          <a:fillRef idx="2">
            <a:schemeClr val="accent1"/>
          </a:fillRef>
          <a:effectRef idx="1">
            <a:schemeClr val="accent1"/>
          </a:effectRef>
          <a:fontRef idx="minor">
            <a:schemeClr val="dk1"/>
          </a:fontRef>
        </p:style>
        <p:txBody>
          <a:bodyPr vert="horz" wrap="square" anchor="t"/>
          <a:p>
            <a:pPr marL="0" indent="0" algn="ctr">
              <a:buNone/>
            </a:pPr>
            <a:endParaRPr lang="zh-CN" altLang="en-US" kern="1200" dirty="0">
              <a:latin typeface="微软雅黑" panose="020B0503020204020204" charset="-122"/>
              <a:ea typeface="微软雅黑" panose="020B0503020204020204" charset="-122"/>
            </a:endParaRPr>
          </a:p>
          <a:p>
            <a:pPr marL="0" indent="0" algn="ctr">
              <a:buNone/>
            </a:pPr>
            <a:r>
              <a:rPr lang="zh-CN" altLang="en-US" kern="1200" dirty="0">
                <a:latin typeface="微软雅黑" panose="020B0503020204020204" charset="-122"/>
                <a:ea typeface="微软雅黑" panose="020B0503020204020204" charset="-122"/>
              </a:rPr>
              <a:t>学习目标</a:t>
            </a:r>
            <a:endParaRPr lang="zh-CN" altLang="en-US" kern="1200" dirty="0">
              <a:latin typeface="微软雅黑" panose="020B0503020204020204" charset="-122"/>
              <a:ea typeface="微软雅黑" panose="020B0503020204020204" charset="-122"/>
            </a:endParaRPr>
          </a:p>
          <a:p>
            <a:pPr marL="1080135" indent="-457200" fontAlgn="auto">
              <a:lnSpc>
                <a:spcPct val="150000"/>
              </a:lnSpc>
              <a:buClr>
                <a:schemeClr val="accent1"/>
              </a:buClr>
              <a:buFont typeface="Wingdings" panose="05000000000000000000" charset="0"/>
              <a:buChar char="ü"/>
            </a:pPr>
            <a:r>
              <a:rPr lang="en-US" altLang="zh-CN" kern="1200" dirty="0"/>
              <a:t>了解烹饪调料与燃料的定义</a:t>
            </a:r>
            <a:endParaRPr lang="en-US" altLang="zh-CN" kern="1200" dirty="0"/>
          </a:p>
          <a:p>
            <a:pPr marL="1080135" indent="-457200" fontAlgn="auto">
              <a:lnSpc>
                <a:spcPct val="150000"/>
              </a:lnSpc>
              <a:buClr>
                <a:schemeClr val="accent1"/>
              </a:buClr>
              <a:buFont typeface="Wingdings" panose="05000000000000000000" charset="0"/>
              <a:buChar char="ü"/>
            </a:pPr>
            <a:r>
              <a:rPr lang="en-US" altLang="zh-CN" kern="1200" dirty="0"/>
              <a:t>掌握烹饪调料与燃料成本核算的意义和特点</a:t>
            </a:r>
            <a:endParaRPr lang="en-US" altLang="zh-CN" kern="1200" dirty="0"/>
          </a:p>
          <a:p>
            <a:pPr marL="1080135" indent="-457200" fontAlgn="auto">
              <a:lnSpc>
                <a:spcPct val="150000"/>
              </a:lnSpc>
              <a:buClr>
                <a:schemeClr val="accent1"/>
              </a:buClr>
              <a:buFont typeface="Wingdings" panose="05000000000000000000" charset="0"/>
              <a:buChar char="ü"/>
            </a:pPr>
            <a:r>
              <a:rPr lang="en-US" altLang="zh-CN" kern="1200" dirty="0"/>
              <a:t>熟练运用烹饪调料与燃料成本核算的方法</a:t>
            </a:r>
            <a:endParaRPr lang="en-US" altLang="zh-CN" kern="1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3.3  </a:t>
            </a:r>
            <a:r>
              <a:rPr lang="zh-CN" altLang="en-US" dirty="0">
                <a:sym typeface="+mn-ea"/>
              </a:rPr>
              <a:t>烹饪燃料的成本核算</a:t>
            </a:r>
            <a:endParaRPr dirty="0">
              <a:sym typeface="+mn-ea"/>
            </a:endParaRPr>
          </a:p>
        </p:txBody>
      </p:sp>
      <p:sp>
        <p:nvSpPr>
          <p:cNvPr id="10243" name="内容占位符 2"/>
          <p:cNvSpPr>
            <a:spLocks noGrp="1"/>
          </p:cNvSpPr>
          <p:nvPr>
            <p:ph sz="quarter" idx="1"/>
          </p:nvPr>
        </p:nvSpPr>
        <p:spPr>
          <a:xfrm>
            <a:off x="430530" y="1600200"/>
            <a:ext cx="7637145" cy="4873625"/>
          </a:xfrm>
        </p:spPr>
        <p:txBody>
          <a:bodyPr vert="horz" wrap="square" anchor="t"/>
          <a:p>
            <a:pPr marL="0" indent="0">
              <a:buNone/>
            </a:pPr>
            <a:endParaRPr lang="en-US" altLang="zh-CN" b="1" dirty="0">
              <a:solidFill>
                <a:schemeClr val="accent1"/>
              </a:solidFill>
              <a:effectLst>
                <a:outerShdw blurRad="38100" dist="25400" dir="5400000" algn="ctr" rotWithShape="0">
                  <a:srgbClr val="6E747A">
                    <a:alpha val="43000"/>
                  </a:srgbClr>
                </a:outerShdw>
              </a:effectLst>
              <a:sym typeface="+mn-ea"/>
            </a:endParaRPr>
          </a:p>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3.3.3</a:t>
            </a:r>
            <a:r>
              <a:rPr lang="en-US" b="1" dirty="0">
                <a:solidFill>
                  <a:schemeClr val="accent1"/>
                </a:solidFill>
                <a:effectLst>
                  <a:outerShdw blurRad="38100" dist="25400" dir="5400000" algn="ctr" rotWithShape="0">
                    <a:srgbClr val="6E747A">
                      <a:alpha val="43000"/>
                    </a:srgbClr>
                  </a:outerShdw>
                </a:effectLst>
                <a:sym typeface="+mn-ea"/>
              </a:rPr>
              <a:t>  计算燃料成本的注意事项</a:t>
            </a:r>
            <a:endParaRPr 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effectLst/>
                <a:sym typeface="+mn-ea"/>
              </a:rPr>
              <a:t>       运用燃料成本耗用率来计算燃料成本，一定要以燃料实际耗用为基础。</a:t>
            </a:r>
            <a:endParaRPr lang="zh-CN" altLang="en-US" dirty="0">
              <a:effectLst/>
              <a:sym typeface="+mn-ea"/>
            </a:endParaRPr>
          </a:p>
          <a:p>
            <a:pPr marL="0" indent="0">
              <a:buNone/>
            </a:pPr>
            <a:r>
              <a:rPr lang="zh-CN" altLang="en-US" dirty="0">
                <a:effectLst/>
                <a:sym typeface="+mn-ea"/>
              </a:rPr>
              <a:t>        但是，不同的餐馆也有一些区别，在大排档、大众餐厅和薄利多销的店燃料耗用率稍高些；高档酒店、餐馆的燃料耗用率则会低一些。</a:t>
            </a:r>
            <a:endParaRPr lang="zh-CN" altLang="en-US" dirty="0">
              <a:effectLst/>
              <a:sym typeface="+mn-ea"/>
            </a:endParaRPr>
          </a:p>
          <a:p>
            <a:pPr marL="0" indent="0">
              <a:buNone/>
            </a:pPr>
            <a:r>
              <a:rPr lang="zh-CN" altLang="en-US" dirty="0">
                <a:effectLst/>
                <a:sym typeface="+mn-ea"/>
              </a:rPr>
              <a:t>        注意这些情况，核算燃料成本就会更准确。</a:t>
            </a:r>
            <a:endParaRPr lang="zh-CN" altLang="en-US" dirty="0">
              <a:effectLst/>
              <a:sym typeface="+mn-ea"/>
            </a:endParaRPr>
          </a:p>
        </p:txBody>
      </p:sp>
      <p:cxnSp>
        <p:nvCxnSpPr>
          <p:cNvPr id="18" name="直接箭头连接符 17"/>
          <p:cNvCxnSpPr>
            <a:stCxn id="14" idx="2"/>
            <a:endCxn id="14" idx="2"/>
          </p:cNvCxnSpPr>
          <p:nvPr/>
        </p:nvCxnSpPr>
        <p:spPr>
          <a:xfrm>
            <a:off x="7179945" y="4252595"/>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a:stCxn id="14" idx="2"/>
            <a:endCxn id="14" idx="2"/>
          </p:cNvCxnSpPr>
          <p:nvPr/>
        </p:nvCxnSpPr>
        <p:spPr>
          <a:xfrm>
            <a:off x="7179945" y="4252595"/>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3.3  </a:t>
            </a:r>
            <a:r>
              <a:rPr lang="zh-CN" altLang="en-US" dirty="0">
                <a:sym typeface="+mn-ea"/>
              </a:rPr>
              <a:t>烹饪燃料的成本核算</a:t>
            </a:r>
            <a:endParaRPr dirty="0">
              <a:sym typeface="+mn-ea"/>
            </a:endParaRPr>
          </a:p>
        </p:txBody>
      </p:sp>
      <p:sp>
        <p:nvSpPr>
          <p:cNvPr id="10243" name="内容占位符 2"/>
          <p:cNvSpPr>
            <a:spLocks noGrp="1"/>
          </p:cNvSpPr>
          <p:nvPr>
            <p:ph sz="quarter" idx="1"/>
          </p:nvPr>
        </p:nvSpPr>
        <p:spPr>
          <a:xfrm>
            <a:off x="430530" y="1600200"/>
            <a:ext cx="7637145"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3.3.4</a:t>
            </a:r>
            <a:r>
              <a:rPr lang="en-US" b="1" dirty="0">
                <a:solidFill>
                  <a:schemeClr val="accent1"/>
                </a:solidFill>
                <a:effectLst>
                  <a:outerShdw blurRad="38100" dist="25400" dir="5400000" algn="ctr" rotWithShape="0">
                    <a:srgbClr val="6E747A">
                      <a:alpha val="43000"/>
                    </a:srgbClr>
                  </a:outerShdw>
                </a:effectLst>
                <a:sym typeface="+mn-ea"/>
              </a:rPr>
              <a:t>  节约能源的措施</a:t>
            </a:r>
            <a:r>
              <a:rPr dirty="0">
                <a:effectLst/>
                <a:sym typeface="+mn-ea"/>
              </a:rPr>
              <a:t> </a:t>
            </a:r>
            <a:endParaRPr dirty="0">
              <a:effectLst/>
              <a:sym typeface="+mn-ea"/>
            </a:endParaRPr>
          </a:p>
          <a:p>
            <a:pPr marL="0" indent="0">
              <a:buNone/>
            </a:pPr>
            <a:r>
              <a:rPr dirty="0">
                <a:effectLst/>
                <a:latin typeface="+mn-ea"/>
                <a:sym typeface="+mn-ea"/>
              </a:rPr>
              <a:t>（</a:t>
            </a:r>
            <a:r>
              <a:rPr dirty="0">
                <a:effectLst/>
                <a:latin typeface="宋体" panose="02010600030101010101" pitchFamily="2" charset="-122"/>
                <a:ea typeface="宋体" panose="02010600030101010101" pitchFamily="2" charset="-122"/>
                <a:sym typeface="+mn-ea"/>
              </a:rPr>
              <a:t>1</a:t>
            </a:r>
            <a:r>
              <a:rPr dirty="0">
                <a:effectLst/>
                <a:latin typeface="+mn-ea"/>
                <a:sym typeface="+mn-ea"/>
              </a:rPr>
              <a:t>）严格控制非生产用火，尽量减少用火时间，节约能源，减少噪声，减少污染。</a:t>
            </a:r>
            <a:endParaRPr dirty="0">
              <a:effectLst/>
              <a:latin typeface="+mn-ea"/>
              <a:sym typeface="+mn-ea"/>
            </a:endParaRPr>
          </a:p>
          <a:p>
            <a:pPr marL="0" indent="0">
              <a:buNone/>
            </a:pPr>
            <a:r>
              <a:rPr dirty="0">
                <a:effectLst/>
                <a:latin typeface="+mn-ea"/>
                <a:sym typeface="+mn-ea"/>
              </a:rPr>
              <a:t>（</a:t>
            </a:r>
            <a:r>
              <a:rPr dirty="0">
                <a:effectLst/>
                <a:latin typeface="宋体" panose="02010600030101010101" pitchFamily="2" charset="-122"/>
                <a:ea typeface="宋体" panose="02010600030101010101" pitchFamily="2" charset="-122"/>
                <a:sym typeface="+mn-ea"/>
              </a:rPr>
              <a:t>2</a:t>
            </a:r>
            <a:r>
              <a:rPr dirty="0">
                <a:effectLst/>
                <a:latin typeface="+mn-ea"/>
                <a:sym typeface="+mn-ea"/>
              </a:rPr>
              <a:t>）使用先进炊具器皿，如能用高压锅就不要用普通传统锅、蒸笼来蒸炖菜肴、面点。</a:t>
            </a:r>
            <a:endParaRPr dirty="0">
              <a:effectLst/>
              <a:latin typeface="+mn-ea"/>
              <a:sym typeface="+mn-ea"/>
            </a:endParaRPr>
          </a:p>
          <a:p>
            <a:pPr marL="0" indent="0">
              <a:buNone/>
            </a:pPr>
            <a:r>
              <a:rPr dirty="0">
                <a:effectLst/>
                <a:latin typeface="+mn-ea"/>
                <a:sym typeface="+mn-ea"/>
              </a:rPr>
              <a:t>（</a:t>
            </a:r>
            <a:r>
              <a:rPr dirty="0">
                <a:effectLst/>
                <a:latin typeface="宋体" panose="02010600030101010101" pitchFamily="2" charset="-122"/>
                <a:ea typeface="宋体" panose="02010600030101010101" pitchFamily="2" charset="-122"/>
                <a:sym typeface="+mn-ea"/>
              </a:rPr>
              <a:t>3</a:t>
            </a:r>
            <a:r>
              <a:rPr dirty="0">
                <a:effectLst/>
                <a:latin typeface="+mn-ea"/>
                <a:sym typeface="+mn-ea"/>
              </a:rPr>
              <a:t>）用完火要立即关气、关电、关柴油，避免漏气、耗电、漏油。</a:t>
            </a:r>
            <a:endParaRPr dirty="0">
              <a:effectLst/>
              <a:latin typeface="+mn-ea"/>
              <a:sym typeface="+mn-ea"/>
            </a:endParaRPr>
          </a:p>
          <a:p>
            <a:pPr marL="0" indent="0">
              <a:buNone/>
            </a:pPr>
            <a:r>
              <a:rPr dirty="0">
                <a:effectLst/>
                <a:latin typeface="+mn-ea"/>
                <a:sym typeface="+mn-ea"/>
              </a:rPr>
              <a:t>（</a:t>
            </a:r>
            <a:r>
              <a:rPr dirty="0">
                <a:effectLst/>
                <a:latin typeface="宋体" panose="02010600030101010101" pitchFamily="2" charset="-122"/>
                <a:ea typeface="宋体" panose="02010600030101010101" pitchFamily="2" charset="-122"/>
                <a:sym typeface="+mn-ea"/>
              </a:rPr>
              <a:t>4</a:t>
            </a:r>
            <a:r>
              <a:rPr dirty="0">
                <a:effectLst/>
                <a:latin typeface="+mn-ea"/>
                <a:sym typeface="+mn-ea"/>
              </a:rPr>
              <a:t>）注意节约利用热能，尽量减少用热能的次数和时间。</a:t>
            </a:r>
            <a:endParaRPr dirty="0">
              <a:effectLst/>
              <a:latin typeface="+mn-ea"/>
              <a:sym typeface="+mn-ea"/>
            </a:endParaRPr>
          </a:p>
          <a:p>
            <a:pPr marL="0" indent="0">
              <a:buNone/>
            </a:pPr>
            <a:r>
              <a:rPr dirty="0">
                <a:effectLst/>
                <a:latin typeface="+mn-ea"/>
                <a:sym typeface="+mn-ea"/>
              </a:rPr>
              <a:t>（</a:t>
            </a:r>
            <a:r>
              <a:rPr dirty="0">
                <a:effectLst/>
                <a:latin typeface="宋体" panose="02010600030101010101" pitchFamily="2" charset="-122"/>
                <a:ea typeface="宋体" panose="02010600030101010101" pitchFamily="2" charset="-122"/>
                <a:sym typeface="+mn-ea"/>
              </a:rPr>
              <a:t>5</a:t>
            </a:r>
            <a:r>
              <a:rPr dirty="0">
                <a:effectLst/>
                <a:latin typeface="+mn-ea"/>
                <a:sym typeface="+mn-ea"/>
              </a:rPr>
              <a:t>）制定和执行耗能指标，做到节约有度、惩罚浪费，切实向“节能降耗、节能减排”的科学发展观方向发展。</a:t>
            </a:r>
            <a:endParaRPr dirty="0">
              <a:effectLst/>
              <a:latin typeface="+mn-ea"/>
              <a:sym typeface="+mn-ea"/>
            </a:endParaRPr>
          </a:p>
        </p:txBody>
      </p:sp>
      <p:cxnSp>
        <p:nvCxnSpPr>
          <p:cNvPr id="18" name="直接箭头连接符 17"/>
          <p:cNvCxnSpPr>
            <a:stCxn id="14" idx="2"/>
            <a:endCxn id="14" idx="2"/>
          </p:cNvCxnSpPr>
          <p:nvPr/>
        </p:nvCxnSpPr>
        <p:spPr>
          <a:xfrm>
            <a:off x="7179945" y="4252595"/>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a:stCxn id="14" idx="2"/>
            <a:endCxn id="14" idx="2"/>
          </p:cNvCxnSpPr>
          <p:nvPr/>
        </p:nvCxnSpPr>
        <p:spPr>
          <a:xfrm>
            <a:off x="7179945" y="4252595"/>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3000" b="0" i="0" u="none" strike="noStrike" kern="1200" cap="small" spc="0" normalizeH="0" baseline="0" noProof="0">
                <a:ln>
                  <a:noFill/>
                </a:ln>
                <a:solidFill>
                  <a:schemeClr val="tx2"/>
                </a:solidFill>
                <a:effectLst/>
                <a:uLnTx/>
                <a:uFillTx/>
                <a:latin typeface="+mj-lt"/>
                <a:ea typeface="+mj-ea"/>
                <a:cs typeface="+mj-cs"/>
              </a:rPr>
              <a:t>第</a:t>
            </a:r>
            <a:r>
              <a:rPr kumimoji="0" lang="en-US" altLang="zh-CN" sz="3000" b="0" i="0" u="none" strike="noStrike" kern="1200" cap="small" spc="0" normalizeH="0" baseline="0" noProof="0">
                <a:ln>
                  <a:noFill/>
                </a:ln>
                <a:solidFill>
                  <a:schemeClr val="tx2"/>
                </a:solidFill>
                <a:effectLst/>
                <a:uLnTx/>
                <a:uFillTx/>
                <a:latin typeface="+mj-lt"/>
                <a:ea typeface="+mj-ea"/>
                <a:cs typeface="+mj-cs"/>
              </a:rPr>
              <a:t>3</a:t>
            </a:r>
            <a:r>
              <a:rPr kumimoji="0" lang="zh-CN" altLang="en-US" sz="3000" b="0" i="0" u="none" strike="noStrike" kern="1200" cap="small" spc="0" normalizeH="0" baseline="0" noProof="0">
                <a:ln>
                  <a:noFill/>
                </a:ln>
                <a:solidFill>
                  <a:schemeClr val="tx2"/>
                </a:solidFill>
                <a:effectLst/>
                <a:uLnTx/>
                <a:uFillTx/>
                <a:latin typeface="+mj-lt"/>
                <a:ea typeface="+mj-ea"/>
                <a:cs typeface="+mj-cs"/>
              </a:rPr>
              <a:t>章  </a:t>
            </a:r>
            <a:r>
              <a:rPr lang="zh-CN" altLang="en-US" noProof="0">
                <a:ln>
                  <a:noFill/>
                </a:ln>
                <a:effectLst/>
                <a:uLnTx/>
                <a:uFillTx/>
                <a:sym typeface="+mn-ea"/>
              </a:rPr>
              <a:t>烹饪调料和燃料成本核算</a:t>
            </a:r>
            <a:endParaRPr kumimoji="0" lang="zh-CN" altLang="en-US" sz="3000" b="0" i="0" u="none" strike="noStrike" kern="1200" cap="small" spc="0" normalizeH="0" baseline="0" noProof="0">
              <a:ln>
                <a:noFill/>
              </a:ln>
              <a:solidFill>
                <a:schemeClr val="tx2"/>
              </a:solidFill>
              <a:effectLst/>
              <a:uLnTx/>
              <a:uFillTx/>
              <a:latin typeface="+mj-lt"/>
              <a:ea typeface="+mj-ea"/>
              <a:cs typeface="+mj-cs"/>
            </a:endParaRPr>
          </a:p>
        </p:txBody>
      </p:sp>
      <p:sp>
        <p:nvSpPr>
          <p:cNvPr id="9219" name="内容占位符 2"/>
          <p:cNvSpPr>
            <a:spLocks noGrp="1"/>
          </p:cNvSpPr>
          <p:nvPr>
            <p:ph sz="quarter" idx="1"/>
          </p:nvPr>
        </p:nvSpPr>
        <p:spPr>
          <a:xfrm>
            <a:off x="457200" y="1600200"/>
            <a:ext cx="7467600" cy="4589780"/>
          </a:xfrm>
        </p:spPr>
        <p:style>
          <a:lnRef idx="1">
            <a:schemeClr val="accent1"/>
          </a:lnRef>
          <a:fillRef idx="2">
            <a:schemeClr val="accent1"/>
          </a:fillRef>
          <a:effectRef idx="1">
            <a:schemeClr val="accent1"/>
          </a:effectRef>
          <a:fontRef idx="minor">
            <a:schemeClr val="dk1"/>
          </a:fontRef>
        </p:style>
        <p:txBody>
          <a:bodyPr vert="horz" wrap="square" anchor="t"/>
          <a:p>
            <a:pPr marL="0" indent="0" algn="ctr">
              <a:buNone/>
            </a:pPr>
            <a:endParaRPr lang="zh-CN" altLang="en-US" kern="1200" dirty="0">
              <a:latin typeface="微软雅黑" panose="020B0503020204020204" charset="-122"/>
              <a:ea typeface="微软雅黑" panose="020B0503020204020204" charset="-122"/>
            </a:endParaRPr>
          </a:p>
          <a:p>
            <a:pPr marL="0" indent="0" algn="ctr">
              <a:buNone/>
            </a:pPr>
            <a:r>
              <a:rPr lang="zh-CN" altLang="en-US" kern="1200" dirty="0">
                <a:latin typeface="微软雅黑" panose="020B0503020204020204" charset="-122"/>
                <a:ea typeface="微软雅黑" panose="020B0503020204020204" charset="-122"/>
              </a:rPr>
              <a:t>本章小结</a:t>
            </a:r>
            <a:endParaRPr lang="zh-CN" altLang="en-US" kern="1200" dirty="0">
              <a:latin typeface="微软雅黑" panose="020B0503020204020204" charset="-122"/>
              <a:ea typeface="微软雅黑" panose="020B0503020204020204" charset="-122"/>
            </a:endParaRPr>
          </a:p>
          <a:p>
            <a:pPr marL="720090" indent="-457200" fontAlgn="auto">
              <a:lnSpc>
                <a:spcPct val="150000"/>
              </a:lnSpc>
              <a:buClr>
                <a:schemeClr val="accent1"/>
              </a:buClr>
              <a:buFont typeface="Wingdings" panose="05000000000000000000" charset="0"/>
              <a:buChar char="ü"/>
            </a:pPr>
            <a:r>
              <a:rPr lang="en-US" altLang="zh-CN" kern="1200" dirty="0"/>
              <a:t>调料的定义、意义和特点</a:t>
            </a:r>
            <a:endParaRPr lang="zh-CN" altLang="en-US" kern="1200" dirty="0"/>
          </a:p>
          <a:p>
            <a:pPr marL="720090" indent="-457200" fontAlgn="auto">
              <a:lnSpc>
                <a:spcPct val="150000"/>
              </a:lnSpc>
              <a:buClr>
                <a:schemeClr val="accent1"/>
              </a:buClr>
              <a:buFont typeface="Wingdings" panose="05000000000000000000" charset="0"/>
              <a:buChar char="ü"/>
            </a:pPr>
            <a:r>
              <a:rPr lang="en-US" altLang="zh-CN" kern="1200" dirty="0"/>
              <a:t>单一味和复合味调味品的成本核算；调质料、调色料、调香料成本核算；运用容器估量法、体积估量法、规格比照法成本核算；热菜、冷菜调料</a:t>
            </a:r>
            <a:r>
              <a:rPr lang="zh-CN" altLang="en-US" kern="1200" dirty="0"/>
              <a:t>成本</a:t>
            </a:r>
            <a:r>
              <a:rPr lang="en-US" altLang="zh-CN" kern="1200" dirty="0"/>
              <a:t>核算；面食、点心</a:t>
            </a:r>
            <a:r>
              <a:rPr lang="zh-CN" altLang="en-US" kern="1200" dirty="0"/>
              <a:t>调料</a:t>
            </a:r>
            <a:r>
              <a:rPr lang="en-US" altLang="zh-CN" kern="1200" dirty="0"/>
              <a:t>成本核算</a:t>
            </a:r>
            <a:endParaRPr lang="en-US" altLang="zh-CN" kern="1200" dirty="0"/>
          </a:p>
          <a:p>
            <a:pPr marL="720090" indent="-457200" fontAlgn="auto">
              <a:lnSpc>
                <a:spcPct val="150000"/>
              </a:lnSpc>
              <a:buClr>
                <a:schemeClr val="accent1"/>
              </a:buClr>
              <a:buFont typeface="Wingdings" panose="05000000000000000000" charset="0"/>
              <a:buChar char="ü"/>
            </a:pPr>
            <a:r>
              <a:rPr lang="en-US" altLang="zh-CN" kern="1200" dirty="0"/>
              <a:t>燃料直接耗用、批量产品燃料平均成本耗用核算</a:t>
            </a:r>
            <a:endParaRPr lang="en-US" altLang="zh-CN" kern="1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3.1  </a:t>
            </a:r>
            <a:r>
              <a:rPr lang="zh-CN" altLang="en-US" dirty="0">
                <a:sym typeface="+mn-ea"/>
              </a:rPr>
              <a:t>烹饪调料的分类和成本核算</a:t>
            </a:r>
            <a:endParaRPr lang="zh-CN" altLang="en-US" dirty="0">
              <a:sym typeface="+mn-ea"/>
            </a:endParaRPr>
          </a:p>
        </p:txBody>
      </p:sp>
      <p:sp>
        <p:nvSpPr>
          <p:cNvPr id="10243" name="内容占位符 2"/>
          <p:cNvSpPr>
            <a:spLocks noGrp="1"/>
          </p:cNvSpPr>
          <p:nvPr>
            <p:ph sz="quarter" idx="1"/>
          </p:nvPr>
        </p:nvSpPr>
        <p:spPr/>
        <p:txBody>
          <a:bodyPr vert="horz" wrap="square" anchor="t"/>
          <a:p>
            <a:pPr marL="0" indent="0">
              <a:buNone/>
            </a:pPr>
            <a:endParaRPr lang="en-US" altLang="zh-CN" b="1" kern="1200" dirty="0">
              <a:solidFill>
                <a:schemeClr val="accent1"/>
              </a:solidFill>
              <a:effectLst>
                <a:outerShdw blurRad="38100" dist="25400" dir="5400000" algn="ctr" rotWithShape="0">
                  <a:srgbClr val="6E747A">
                    <a:alpha val="43000"/>
                  </a:srgbClr>
                </a:outerShdw>
              </a:effectLst>
            </a:endParaRPr>
          </a:p>
          <a:p>
            <a:pPr marL="0" indent="0">
              <a:buNone/>
            </a:pPr>
            <a:r>
              <a:rPr lang="en-US" altLang="zh-CN" b="1" kern="1200" dirty="0">
                <a:solidFill>
                  <a:schemeClr val="accent1"/>
                </a:solidFill>
                <a:effectLst>
                  <a:outerShdw blurRad="38100" dist="25400" dir="5400000" algn="ctr" rotWithShape="0">
                    <a:srgbClr val="6E747A">
                      <a:alpha val="43000"/>
                    </a:srgbClr>
                  </a:outerShdw>
                </a:effectLst>
              </a:rPr>
              <a:t>3.1.1  </a:t>
            </a:r>
            <a:r>
              <a:rPr lang="zh-CN" altLang="en-US" b="1" kern="1200" dirty="0">
                <a:solidFill>
                  <a:schemeClr val="accent1"/>
                </a:solidFill>
                <a:effectLst>
                  <a:outerShdw blurRad="38100" dist="25400" dir="5400000" algn="ctr" rotWithShape="0">
                    <a:srgbClr val="6E747A">
                      <a:alpha val="43000"/>
                    </a:srgbClr>
                  </a:outerShdw>
                </a:effectLst>
              </a:rPr>
              <a:t>烹饪调料的分类</a:t>
            </a:r>
            <a:endParaRPr lang="zh-CN" altLang="en-US" b="1" kern="1200" dirty="0">
              <a:solidFill>
                <a:schemeClr val="accent1"/>
              </a:solidFill>
              <a:effectLst>
                <a:outerShdw blurRad="38100" dist="25400" dir="5400000" algn="ctr" rotWithShape="0">
                  <a:srgbClr val="6E747A">
                    <a:alpha val="43000"/>
                  </a:srgbClr>
                </a:outerShdw>
              </a:effectLst>
            </a:endParaRPr>
          </a:p>
          <a:p>
            <a:pPr marL="0" indent="0">
              <a:buNone/>
            </a:pPr>
            <a:r>
              <a:rPr lang="zh-CN" altLang="en-US" kern="1200" dirty="0"/>
              <a:t>（1）调味料</a:t>
            </a:r>
            <a:endParaRPr lang="zh-CN" altLang="en-US" kern="1200" dirty="0"/>
          </a:p>
          <a:p>
            <a:pPr marL="0" indent="0">
              <a:buNone/>
            </a:pPr>
            <a:r>
              <a:rPr lang="zh-CN" altLang="en-US" kern="1200" dirty="0"/>
              <a:t>（2）调色料</a:t>
            </a:r>
            <a:endParaRPr lang="zh-CN" altLang="en-US" kern="1200" dirty="0"/>
          </a:p>
          <a:p>
            <a:pPr marL="0" indent="0">
              <a:buNone/>
            </a:pPr>
            <a:r>
              <a:rPr lang="zh-CN" altLang="en-US" kern="1200" dirty="0"/>
              <a:t>（3）调香料</a:t>
            </a:r>
            <a:endParaRPr lang="zh-CN" altLang="en-US" kern="1200" dirty="0"/>
          </a:p>
          <a:p>
            <a:pPr marL="0" indent="0">
              <a:buNone/>
            </a:pPr>
            <a:r>
              <a:rPr lang="zh-CN" altLang="en-US" kern="1200" dirty="0"/>
              <a:t>（4）调质料</a:t>
            </a:r>
            <a:endParaRPr lang="zh-CN" altLang="en-US" kern="1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3.1  </a:t>
            </a:r>
            <a:r>
              <a:rPr lang="zh-CN" altLang="en-US" dirty="0">
                <a:sym typeface="+mn-ea"/>
              </a:rPr>
              <a:t>烹饪调料的分类和成本核算</a:t>
            </a:r>
            <a:endParaRPr kumimoji="0" lang="zh-CN" altLang="en-US" sz="3000" b="0" i="0" u="none" strike="noStrike" kern="1200" cap="small" spc="0" normalizeH="0" baseline="0" noProof="0" dirty="0">
              <a:ln>
                <a:noFill/>
              </a:ln>
              <a:solidFill>
                <a:schemeClr val="tx2"/>
              </a:solidFill>
              <a:effectLst/>
              <a:uLnTx/>
              <a:uFillTx/>
              <a:latin typeface="+mj-lt"/>
              <a:ea typeface="+mj-ea"/>
              <a:cs typeface="+mj-cs"/>
            </a:endParaRPr>
          </a:p>
        </p:txBody>
      </p:sp>
      <p:sp>
        <p:nvSpPr>
          <p:cNvPr id="10243" name="内容占位符 2"/>
          <p:cNvSpPr>
            <a:spLocks noGrp="1"/>
          </p:cNvSpPr>
          <p:nvPr>
            <p:ph sz="quarter" idx="1"/>
          </p:nvPr>
        </p:nvSpPr>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3.1.2  </a:t>
            </a:r>
            <a:r>
              <a:rPr lang="zh-CN" altLang="en-US" b="1" dirty="0">
                <a:solidFill>
                  <a:schemeClr val="accent1"/>
                </a:solidFill>
                <a:effectLst>
                  <a:outerShdw blurRad="38100" dist="25400" dir="5400000" algn="ctr" rotWithShape="0">
                    <a:srgbClr val="6E747A">
                      <a:alpha val="43000"/>
                    </a:srgbClr>
                  </a:outerShdw>
                </a:effectLst>
                <a:sym typeface="+mn-ea"/>
              </a:rPr>
              <a:t>调味品的成本核算</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（1）调味品的特点</a:t>
            </a:r>
            <a:endParaRPr lang="zh-CN" altLang="en-US" dirty="0">
              <a:sym typeface="+mn-ea"/>
            </a:endParaRPr>
          </a:p>
          <a:p>
            <a:pPr marL="0" indent="0">
              <a:buNone/>
            </a:pPr>
            <a:r>
              <a:rPr lang="zh-CN" altLang="en-US" dirty="0">
                <a:sym typeface="+mn-ea"/>
              </a:rPr>
              <a:t>   </a:t>
            </a:r>
            <a:r>
              <a:rPr lang="zh-CN" altLang="en-US" sz="2000" dirty="0">
                <a:sym typeface="+mn-ea"/>
              </a:rPr>
              <a:t>①用量多少不固定，随用随取；②用估算方法取平均值计算成本；③对单一调味品和复合调味品采用不同核算方法。</a:t>
            </a:r>
            <a:endParaRPr lang="zh-CN" altLang="en-US" sz="2000" dirty="0">
              <a:sym typeface="+mn-ea"/>
            </a:endParaRPr>
          </a:p>
          <a:p>
            <a:pPr marL="0" indent="0">
              <a:buNone/>
            </a:pPr>
            <a:r>
              <a:rPr lang="zh-CN" altLang="en-US" dirty="0">
                <a:sym typeface="+mn-ea"/>
              </a:rPr>
              <a:t>（2）单一调味品的成本核算</a:t>
            </a:r>
            <a:endParaRPr lang="zh-CN" altLang="en-US" dirty="0">
              <a:sym typeface="+mn-ea"/>
            </a:endParaRPr>
          </a:p>
          <a:p>
            <a:pPr marL="0" indent="0">
              <a:buNone/>
            </a:pPr>
            <a:r>
              <a:rPr lang="zh-CN" altLang="en-US" sz="2000" dirty="0">
                <a:sym typeface="+mn-ea"/>
              </a:rPr>
              <a:t>    单一调味品是指由一种物质构成，只有一种味道的调味品。</a:t>
            </a:r>
            <a:endParaRPr lang="zh-CN" altLang="en-US" sz="2000" dirty="0">
              <a:sym typeface="+mn-ea"/>
            </a:endParaRPr>
          </a:p>
          <a:p>
            <a:pPr marL="0" indent="0" algn="ctr">
              <a:buNone/>
            </a:pPr>
            <a:r>
              <a:rPr lang="zh-CN" altLang="en-US" sz="2000" dirty="0">
                <a:latin typeface="黑体" panose="02010609060101010101" charset="-122"/>
                <a:ea typeface="黑体" panose="02010609060101010101" charset="-122"/>
                <a:sym typeface="+mn-ea"/>
              </a:rPr>
              <a:t>             购进价+运杂费</a:t>
            </a:r>
            <a:endParaRPr lang="zh-CN" altLang="en-US" sz="2000" dirty="0">
              <a:latin typeface="黑体" panose="02010609060101010101" charset="-122"/>
              <a:ea typeface="黑体" panose="02010609060101010101" charset="-122"/>
              <a:sym typeface="+mn-ea"/>
            </a:endParaRPr>
          </a:p>
          <a:p>
            <a:pPr marL="0" indent="0" algn="ctr">
              <a:buNone/>
            </a:pPr>
            <a:r>
              <a:rPr lang="zh-CN" altLang="en-US" sz="2000" dirty="0">
                <a:latin typeface="黑体" panose="02010609060101010101" charset="-122"/>
                <a:ea typeface="黑体" panose="02010609060101010101" charset="-122"/>
                <a:sym typeface="+mn-ea"/>
              </a:rPr>
              <a:t>             数量</a:t>
            </a:r>
            <a:endParaRPr lang="zh-CN" altLang="en-US" sz="2000" dirty="0">
              <a:latin typeface="黑体" panose="02010609060101010101" charset="-122"/>
              <a:ea typeface="黑体" panose="02010609060101010101" charset="-122"/>
              <a:sym typeface="+mn-ea"/>
            </a:endParaRPr>
          </a:p>
          <a:p>
            <a:pPr marL="0" indent="0" algn="l">
              <a:buNone/>
            </a:pPr>
            <a:r>
              <a:rPr lang="zh-CN" altLang="en-US" dirty="0">
                <a:sym typeface="+mn-ea"/>
              </a:rPr>
              <a:t>（3）复合调味品的成本核算</a:t>
            </a:r>
            <a:endParaRPr lang="zh-CN" altLang="en-US" dirty="0">
              <a:sym typeface="+mn-ea"/>
            </a:endParaRPr>
          </a:p>
          <a:p>
            <a:pPr marL="0" indent="0" algn="l">
              <a:buNone/>
            </a:pPr>
            <a:r>
              <a:rPr lang="zh-CN" altLang="en-US" sz="2000" dirty="0">
                <a:sym typeface="+mn-ea"/>
              </a:rPr>
              <a:t>     复合调味品是指两种或两种以上单一调味品按比例配合加工复合而成的调味品，具有多种味道。</a:t>
            </a:r>
            <a:endParaRPr lang="zh-CN" altLang="en-US" sz="2000" dirty="0">
              <a:sym typeface="+mn-ea"/>
            </a:endParaRPr>
          </a:p>
          <a:p>
            <a:pPr marL="0" indent="0" algn="ctr">
              <a:buNone/>
            </a:pPr>
            <a:r>
              <a:rPr lang="zh-CN" altLang="en-US" sz="2000" dirty="0">
                <a:latin typeface="黑体" panose="02010609060101010101" charset="-122"/>
                <a:ea typeface="黑体" panose="02010609060101010101" charset="-122"/>
                <a:sym typeface="+mn-ea"/>
              </a:rPr>
              <a:t>                    各种调味品成本之和+燃料成本</a:t>
            </a:r>
            <a:endParaRPr lang="zh-CN" altLang="en-US" sz="2000" dirty="0">
              <a:latin typeface="黑体" panose="02010609060101010101" charset="-122"/>
              <a:ea typeface="黑体" panose="02010609060101010101" charset="-122"/>
              <a:sym typeface="+mn-ea"/>
            </a:endParaRPr>
          </a:p>
          <a:p>
            <a:pPr marL="0" indent="0" algn="ctr">
              <a:buNone/>
            </a:pPr>
            <a:r>
              <a:rPr lang="zh-CN" altLang="en-US" sz="2000" dirty="0">
                <a:latin typeface="黑体" panose="02010609060101010101" charset="-122"/>
                <a:ea typeface="黑体" panose="02010609060101010101" charset="-122"/>
                <a:sym typeface="+mn-ea"/>
              </a:rPr>
              <a:t>                      复合调味品重量</a:t>
            </a:r>
            <a:endParaRPr lang="zh-CN" altLang="en-US" sz="2000" dirty="0">
              <a:latin typeface="黑体" panose="02010609060101010101" charset="-122"/>
              <a:ea typeface="黑体" panose="02010609060101010101" charset="-122"/>
              <a:sym typeface="+mn-ea"/>
            </a:endParaRPr>
          </a:p>
        </p:txBody>
      </p:sp>
      <p:sp>
        <p:nvSpPr>
          <p:cNvPr id="7" name="文本框 6"/>
          <p:cNvSpPr txBox="1"/>
          <p:nvPr/>
        </p:nvSpPr>
        <p:spPr>
          <a:xfrm>
            <a:off x="2033270" y="4215130"/>
            <a:ext cx="2745105" cy="396240"/>
          </a:xfrm>
          <a:prstGeom prst="rect">
            <a:avLst/>
          </a:prstGeom>
          <a:noFill/>
        </p:spPr>
        <p:txBody>
          <a:bodyPr wrap="square" rtlCol="0">
            <a:spAutoFit/>
          </a:bodyPr>
          <a:p>
            <a:r>
              <a:rPr lang="zh-CN" altLang="en-US" sz="2000" dirty="0">
                <a:latin typeface="黑体" panose="02010609060101010101" charset="-122"/>
                <a:ea typeface="黑体" panose="02010609060101010101" charset="-122"/>
                <a:sym typeface="+mn-ea"/>
              </a:rPr>
              <a:t>单一调味品成本=</a:t>
            </a:r>
            <a:endParaRPr lang="zh-CN" altLang="en-US" sz="2000"/>
          </a:p>
        </p:txBody>
      </p:sp>
      <p:cxnSp>
        <p:nvCxnSpPr>
          <p:cNvPr id="3" name="直接连接符 2"/>
          <p:cNvCxnSpPr/>
          <p:nvPr/>
        </p:nvCxnSpPr>
        <p:spPr>
          <a:xfrm>
            <a:off x="4123690" y="4410075"/>
            <a:ext cx="1800000" cy="7200"/>
          </a:xfrm>
          <a:prstGeom prst="line">
            <a:avLst/>
          </a:prstGeom>
        </p:spPr>
        <p:style>
          <a:lnRef idx="2">
            <a:schemeClr val="dk1"/>
          </a:lnRef>
          <a:fillRef idx="0">
            <a:schemeClr val="dk1"/>
          </a:fillRef>
          <a:effectRef idx="1">
            <a:schemeClr val="dk1"/>
          </a:effectRef>
          <a:fontRef idx="minor">
            <a:schemeClr val="tx1"/>
          </a:fontRef>
        </p:style>
      </p:cxnSp>
      <p:cxnSp>
        <p:nvCxnSpPr>
          <p:cNvPr id="4" name="直接连接符 3"/>
          <p:cNvCxnSpPr/>
          <p:nvPr/>
        </p:nvCxnSpPr>
        <p:spPr>
          <a:xfrm>
            <a:off x="3672205" y="6319520"/>
            <a:ext cx="3600000" cy="7200"/>
          </a:xfrm>
          <a:prstGeom prst="line">
            <a:avLst/>
          </a:prstGeom>
        </p:spPr>
        <p:style>
          <a:lnRef idx="2">
            <a:schemeClr val="dk1"/>
          </a:lnRef>
          <a:fillRef idx="0">
            <a:schemeClr val="dk1"/>
          </a:fillRef>
          <a:effectRef idx="1">
            <a:schemeClr val="dk1"/>
          </a:effectRef>
          <a:fontRef idx="minor">
            <a:schemeClr val="tx1"/>
          </a:fontRef>
        </p:style>
      </p:cxnSp>
      <p:sp>
        <p:nvSpPr>
          <p:cNvPr id="5" name="文本框 4"/>
          <p:cNvSpPr txBox="1"/>
          <p:nvPr/>
        </p:nvSpPr>
        <p:spPr>
          <a:xfrm>
            <a:off x="1129030" y="6125210"/>
            <a:ext cx="2745105" cy="396240"/>
          </a:xfrm>
          <a:prstGeom prst="rect">
            <a:avLst/>
          </a:prstGeom>
          <a:noFill/>
        </p:spPr>
        <p:txBody>
          <a:bodyPr wrap="square" rtlCol="0">
            <a:spAutoFit/>
          </a:bodyPr>
          <a:p>
            <a:r>
              <a:rPr lang="zh-CN" altLang="en-US" sz="2000" dirty="0">
                <a:latin typeface="黑体" panose="02010609060101010101" charset="-122"/>
                <a:ea typeface="黑体" panose="02010609060101010101" charset="-122"/>
                <a:sym typeface="+mn-ea"/>
              </a:rPr>
              <a:t>复合调味品单位成本=</a:t>
            </a:r>
            <a:endParaRPr lang="zh-CN" altLang="en-US" sz="2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735455" y="530225"/>
            <a:ext cx="1101090" cy="640080"/>
          </a:xfrm>
          <a:prstGeom prst="rect">
            <a:avLst/>
          </a:prstGeom>
          <a:noFill/>
          <a:ln>
            <a:noFill/>
          </a:ln>
        </p:spPr>
        <p:txBody>
          <a:bodyPr wrap="square" rtlCol="0" anchor="t">
            <a:spAutoFit/>
          </a:bodyPr>
          <a:p>
            <a:pPr algn="ctr"/>
            <a:r>
              <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rPr>
              <a:t>例题</a:t>
            </a:r>
            <a:endPar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endParaRPr>
          </a:p>
        </p:txBody>
      </p:sp>
      <p:sp>
        <p:nvSpPr>
          <p:cNvPr id="6" name="文本框 5"/>
          <p:cNvSpPr txBox="1"/>
          <p:nvPr/>
        </p:nvSpPr>
        <p:spPr>
          <a:xfrm>
            <a:off x="2464435" y="1851025"/>
            <a:ext cx="2437765" cy="365760"/>
          </a:xfrm>
          <a:prstGeom prst="rect">
            <a:avLst/>
          </a:prstGeom>
          <a:noFill/>
        </p:spPr>
        <p:txBody>
          <a:bodyPr wrap="square" rtlCol="0">
            <a:spAutoFit/>
          </a:bodyPr>
          <a:p>
            <a:r>
              <a:rPr b="1">
                <a:latin typeface="楷体" panose="02010609060101010101" charset="-122"/>
                <a:ea typeface="楷体" panose="02010609060101010101" charset="-122"/>
                <a:sym typeface="+mn-ea"/>
              </a:rPr>
              <a:t>白糖</a:t>
            </a:r>
            <a:r>
              <a:rPr b="1">
                <a:latin typeface="楷体" panose="02010609060101010101" charset="-122"/>
                <a:ea typeface="楷体" panose="02010609060101010101" charset="-122"/>
                <a:sym typeface="+mn-ea"/>
              </a:rPr>
              <a:t>成本=</a:t>
            </a:r>
            <a:endParaRPr lang="zh-CN" altLang="en-US" b="1">
              <a:latin typeface="楷体" panose="02010609060101010101" charset="-122"/>
              <a:ea typeface="楷体" panose="02010609060101010101" charset="-122"/>
              <a:cs typeface="宋体" panose="02010600030101010101" pitchFamily="2" charset="-122"/>
            </a:endParaRPr>
          </a:p>
        </p:txBody>
      </p:sp>
      <p:sp>
        <p:nvSpPr>
          <p:cNvPr id="9" name="文本框 8"/>
          <p:cNvSpPr txBox="1"/>
          <p:nvPr/>
        </p:nvSpPr>
        <p:spPr>
          <a:xfrm>
            <a:off x="1999615" y="2406650"/>
            <a:ext cx="1712595" cy="365760"/>
          </a:xfrm>
          <a:prstGeom prst="rect">
            <a:avLst/>
          </a:prstGeom>
          <a:noFill/>
        </p:spPr>
        <p:txBody>
          <a:bodyPr wrap="square" rtlCol="0">
            <a:spAutoFit/>
          </a:bodyPr>
          <a:p>
            <a:pPr algn="r"/>
            <a:r>
              <a:rPr b="1">
                <a:latin typeface="楷体" panose="02010609060101010101" charset="-122"/>
                <a:ea typeface="楷体" panose="02010609060101010101" charset="-122"/>
                <a:sym typeface="+mn-ea"/>
              </a:rPr>
              <a:t>=</a:t>
            </a:r>
            <a:endParaRPr lang="zh-CN" altLang="en-US" b="1">
              <a:latin typeface="楷体" panose="02010609060101010101" charset="-122"/>
              <a:ea typeface="楷体" panose="02010609060101010101" charset="-122"/>
              <a:cs typeface="宋体" panose="02010600030101010101" pitchFamily="2" charset="-122"/>
            </a:endParaRPr>
          </a:p>
        </p:txBody>
      </p:sp>
      <p:cxnSp>
        <p:nvCxnSpPr>
          <p:cNvPr id="3" name="直接连接符 2"/>
          <p:cNvCxnSpPr/>
          <p:nvPr/>
        </p:nvCxnSpPr>
        <p:spPr>
          <a:xfrm flipV="1">
            <a:off x="3658235" y="2588260"/>
            <a:ext cx="1044000" cy="19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999615" y="1175385"/>
            <a:ext cx="6767195" cy="2286000"/>
          </a:xfrm>
          <a:prstGeom prst="rect">
            <a:avLst/>
          </a:prstGeom>
          <a:noFill/>
          <a:ln w="44450" cmpd="dbl">
            <a:solidFill>
              <a:schemeClr val="accent1">
                <a:lumMod val="40000"/>
                <a:lumOff val="60000"/>
                <a:alpha val="85000"/>
              </a:schemeClr>
            </a:solidFill>
            <a:prstDash val="sysDot"/>
          </a:ln>
        </p:spPr>
        <p:txBody>
          <a:bodyPr wrap="square" rtlCol="0">
            <a:spAutoFit/>
          </a:bodyPr>
          <a:p>
            <a:r>
              <a:rPr lang="zh-CN" altLang="en-US" b="1">
                <a:latin typeface="楷体" panose="02010609060101010101" charset="-122"/>
                <a:ea typeface="楷体" panose="02010609060101010101" charset="-122"/>
                <a:cs typeface="宋体" panose="02010600030101010101" pitchFamily="2" charset="-122"/>
              </a:rPr>
              <a:t>◎</a:t>
            </a:r>
            <a:r>
              <a:rPr b="1">
                <a:latin typeface="楷体" panose="02010609060101010101" charset="-122"/>
                <a:ea typeface="楷体" panose="02010609060101010101" charset="-122"/>
              </a:rPr>
              <a:t>现购进白砂糖200千克，用款1 590元；运杂费10元。求每千克白糖成本是多少元？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解：         白糖购进价+运杂费</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白糖数量</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1 590+10</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200</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 8（元/千克）</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答：每千克白糖成本是8元。</a:t>
            </a:r>
            <a:endParaRPr b="1">
              <a:latin typeface="楷体" panose="02010609060101010101" charset="-122"/>
              <a:ea typeface="楷体" panose="02010609060101010101" charset="-122"/>
            </a:endParaRPr>
          </a:p>
        </p:txBody>
      </p:sp>
      <p:cxnSp>
        <p:nvCxnSpPr>
          <p:cNvPr id="7" name="直接连接符 6"/>
          <p:cNvCxnSpPr/>
          <p:nvPr/>
        </p:nvCxnSpPr>
        <p:spPr>
          <a:xfrm flipV="1">
            <a:off x="3658235" y="2032635"/>
            <a:ext cx="1872000" cy="19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2014855" y="3976370"/>
            <a:ext cx="6767195" cy="2560320"/>
          </a:xfrm>
          <a:prstGeom prst="rect">
            <a:avLst/>
          </a:prstGeom>
          <a:noFill/>
          <a:ln w="44450" cmpd="dbl">
            <a:solidFill>
              <a:schemeClr val="accent1">
                <a:lumMod val="40000"/>
                <a:lumOff val="60000"/>
                <a:alpha val="85000"/>
              </a:schemeClr>
            </a:solidFill>
            <a:prstDash val="sysDot"/>
          </a:ln>
        </p:spPr>
        <p:txBody>
          <a:bodyPr wrap="square" rtlCol="0">
            <a:spAutoFit/>
          </a:bodyPr>
          <a:p>
            <a:r>
              <a:rPr lang="zh-CN" altLang="en-US" b="1">
                <a:latin typeface="楷体" panose="02010609060101010101" charset="-122"/>
                <a:ea typeface="楷体" panose="02010609060101010101" charset="-122"/>
                <a:cs typeface="宋体" panose="02010600030101010101" pitchFamily="2" charset="-122"/>
              </a:rPr>
              <a:t>◎</a:t>
            </a:r>
            <a:r>
              <a:rPr b="1">
                <a:latin typeface="楷体" panose="02010609060101010101" charset="-122"/>
                <a:ea typeface="楷体" panose="02010609060101010101" charset="-122"/>
              </a:rPr>
              <a:t>厨房自制糖醋汁5千克，用去米醋3</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2千克，4元/千克；白糖1</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8千克，8元/千克；精盐0</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1千克，酱油0</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1千克，共0</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6元；燃料费1</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4元。求这批糖醋汁成本是多少元？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解：           各种调味品成本之和+燃料费</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糖醋</a:t>
            </a:r>
            <a:r>
              <a:rPr lang="zh-CN" b="1">
                <a:latin typeface="楷体" panose="02010609060101010101" charset="-122"/>
                <a:ea typeface="楷体" panose="02010609060101010101" charset="-122"/>
              </a:rPr>
              <a:t>汁</a:t>
            </a:r>
            <a:r>
              <a:rPr b="1">
                <a:latin typeface="楷体" panose="02010609060101010101" charset="-122"/>
                <a:ea typeface="楷体" panose="02010609060101010101" charset="-122"/>
              </a:rPr>
              <a:t>重量</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4×3</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2+8×1</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8+0</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6+1</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4</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5</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=5</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84（元/千克）</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答：每千克糖醋汁成本是5</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84元。</a:t>
            </a:r>
            <a:endParaRPr b="1">
              <a:latin typeface="楷体" panose="02010609060101010101" charset="-122"/>
              <a:ea typeface="楷体" panose="02010609060101010101"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3.1  </a:t>
            </a:r>
            <a:r>
              <a:rPr lang="zh-CN" altLang="en-US" dirty="0">
                <a:sym typeface="+mn-ea"/>
              </a:rPr>
              <a:t>烹饪调料的分类和成本核算</a:t>
            </a:r>
            <a:endParaRPr lang="zh-CN" altLang="en-US" dirty="0">
              <a:sym typeface="+mn-ea"/>
            </a:endParaRPr>
          </a:p>
        </p:txBody>
      </p:sp>
      <p:sp>
        <p:nvSpPr>
          <p:cNvPr id="10243" name="内容占位符 2"/>
          <p:cNvSpPr>
            <a:spLocks noGrp="1"/>
          </p:cNvSpPr>
          <p:nvPr>
            <p:ph sz="quarter" idx="1"/>
          </p:nvPr>
        </p:nvSpPr>
        <p:spPr>
          <a:xfrm>
            <a:off x="457200" y="1600200"/>
            <a:ext cx="7637145"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3.1.3  </a:t>
            </a:r>
            <a:r>
              <a:rPr lang="zh-CN" altLang="en-US" b="1" dirty="0">
                <a:solidFill>
                  <a:schemeClr val="accent1"/>
                </a:solidFill>
                <a:effectLst>
                  <a:outerShdw blurRad="38100" dist="25400" dir="5400000" algn="ctr" rotWithShape="0">
                    <a:srgbClr val="6E747A">
                      <a:alpha val="43000"/>
                    </a:srgbClr>
                  </a:outerShdw>
                </a:effectLst>
                <a:sym typeface="+mn-ea"/>
              </a:rPr>
              <a:t>调质料、调色料、调香料的成本核算</a:t>
            </a:r>
            <a:endParaRPr lang="zh-CN" altLang="en-US"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ym typeface="+mn-ea"/>
              </a:rPr>
              <a:t>（1）调质料的成本核算</a:t>
            </a:r>
            <a:endParaRPr lang="zh-CN" altLang="en-US" dirty="0">
              <a:sym typeface="+mn-ea"/>
            </a:endParaRPr>
          </a:p>
          <a:p>
            <a:pPr marL="0" indent="0" algn="ctr">
              <a:buNone/>
            </a:pPr>
            <a:r>
              <a:rPr lang="zh-CN" altLang="en-US" dirty="0">
                <a:sym typeface="+mn-ea"/>
              </a:rPr>
              <a:t>                    </a:t>
            </a:r>
            <a:r>
              <a:rPr lang="zh-CN" altLang="en-US" dirty="0">
                <a:latin typeface="黑体" panose="02010609060101010101" charset="-122"/>
                <a:ea typeface="黑体" panose="02010609060101010101" charset="-122"/>
                <a:sym typeface="+mn-ea"/>
              </a:rPr>
              <a:t>购进价+运杂费</a:t>
            </a:r>
            <a:endParaRPr lang="zh-CN" altLang="en-US" dirty="0">
              <a:latin typeface="黑体" panose="02010609060101010101" charset="-122"/>
              <a:ea typeface="黑体" panose="02010609060101010101" charset="-122"/>
              <a:sym typeface="+mn-ea"/>
            </a:endParaRPr>
          </a:p>
          <a:p>
            <a:pPr marL="0" indent="0" algn="ctr">
              <a:buNone/>
            </a:pPr>
            <a:r>
              <a:rPr lang="zh-CN" altLang="en-US" dirty="0">
                <a:latin typeface="黑体" panose="02010609060101010101" charset="-122"/>
                <a:ea typeface="黑体" panose="02010609060101010101" charset="-122"/>
                <a:sym typeface="+mn-ea"/>
              </a:rPr>
              <a:t>           数量</a:t>
            </a:r>
            <a:endParaRPr lang="zh-CN" altLang="en-US" dirty="0">
              <a:latin typeface="黑体" panose="02010609060101010101" charset="-122"/>
              <a:ea typeface="黑体" panose="02010609060101010101" charset="-122"/>
              <a:sym typeface="+mn-ea"/>
            </a:endParaRPr>
          </a:p>
          <a:p>
            <a:pPr marL="0" indent="0">
              <a:buNone/>
            </a:pPr>
            <a:r>
              <a:rPr lang="zh-CN" altLang="en-US" dirty="0">
                <a:sym typeface="+mn-ea"/>
              </a:rPr>
              <a:t>（2）调色料的成本核算</a:t>
            </a:r>
            <a:endParaRPr lang="zh-CN" altLang="en-US" dirty="0">
              <a:sym typeface="+mn-ea"/>
            </a:endParaRPr>
          </a:p>
          <a:p>
            <a:pPr marL="0" indent="0" algn="ctr">
              <a:buNone/>
            </a:pPr>
            <a:r>
              <a:rPr lang="zh-CN" altLang="en-US" dirty="0">
                <a:sym typeface="+mn-ea"/>
              </a:rPr>
              <a:t>                    </a:t>
            </a:r>
            <a:r>
              <a:rPr lang="zh-CN" altLang="en-US" dirty="0">
                <a:latin typeface="黑体" panose="02010609060101010101" charset="-122"/>
                <a:ea typeface="黑体" panose="02010609060101010101" charset="-122"/>
                <a:sym typeface="+mn-ea"/>
              </a:rPr>
              <a:t>购进价+运杂费</a:t>
            </a:r>
            <a:endParaRPr lang="zh-CN" altLang="en-US" dirty="0">
              <a:latin typeface="黑体" panose="02010609060101010101" charset="-122"/>
              <a:ea typeface="黑体" panose="02010609060101010101" charset="-122"/>
              <a:sym typeface="+mn-ea"/>
            </a:endParaRPr>
          </a:p>
          <a:p>
            <a:pPr marL="0" indent="0" algn="ctr">
              <a:buNone/>
            </a:pPr>
            <a:r>
              <a:rPr lang="zh-CN" altLang="en-US" dirty="0">
                <a:latin typeface="黑体" panose="02010609060101010101" charset="-122"/>
                <a:ea typeface="黑体" panose="02010609060101010101" charset="-122"/>
                <a:sym typeface="+mn-ea"/>
              </a:rPr>
              <a:t>           数量</a:t>
            </a:r>
            <a:endParaRPr lang="zh-CN" altLang="en-US" dirty="0">
              <a:latin typeface="黑体" panose="02010609060101010101" charset="-122"/>
              <a:ea typeface="黑体" panose="02010609060101010101" charset="-122"/>
              <a:sym typeface="+mn-ea"/>
            </a:endParaRPr>
          </a:p>
          <a:p>
            <a:pPr marL="0" indent="0">
              <a:buNone/>
            </a:pPr>
            <a:r>
              <a:rPr lang="zh-CN" altLang="en-US" dirty="0">
                <a:sym typeface="+mn-ea"/>
              </a:rPr>
              <a:t>（3）调香料的成本核算</a:t>
            </a:r>
            <a:endParaRPr lang="zh-CN" altLang="en-US" dirty="0">
              <a:sym typeface="+mn-ea"/>
            </a:endParaRPr>
          </a:p>
          <a:p>
            <a:pPr marL="0" indent="0" algn="ctr">
              <a:buNone/>
            </a:pPr>
            <a:r>
              <a:rPr lang="zh-CN" altLang="en-US" dirty="0">
                <a:sym typeface="+mn-ea"/>
              </a:rPr>
              <a:t>                    </a:t>
            </a:r>
            <a:r>
              <a:rPr lang="zh-CN" altLang="en-US" dirty="0">
                <a:latin typeface="黑体" panose="02010609060101010101" charset="-122"/>
                <a:ea typeface="黑体" panose="02010609060101010101" charset="-122"/>
                <a:sym typeface="+mn-ea"/>
              </a:rPr>
              <a:t>购进价+运杂费</a:t>
            </a:r>
            <a:endParaRPr lang="zh-CN" altLang="en-US" dirty="0">
              <a:latin typeface="黑体" panose="02010609060101010101" charset="-122"/>
              <a:ea typeface="黑体" panose="02010609060101010101" charset="-122"/>
              <a:sym typeface="+mn-ea"/>
            </a:endParaRPr>
          </a:p>
          <a:p>
            <a:pPr marL="0" indent="0" algn="ctr">
              <a:buNone/>
            </a:pPr>
            <a:r>
              <a:rPr lang="zh-CN" altLang="en-US" dirty="0">
                <a:latin typeface="黑体" panose="02010609060101010101" charset="-122"/>
                <a:ea typeface="黑体" panose="02010609060101010101" charset="-122"/>
                <a:sym typeface="+mn-ea"/>
              </a:rPr>
              <a:t>           数量</a:t>
            </a:r>
            <a:endParaRPr lang="zh-CN" altLang="en-US" dirty="0">
              <a:latin typeface="黑体" panose="02010609060101010101" charset="-122"/>
              <a:ea typeface="黑体" panose="02010609060101010101" charset="-122"/>
              <a:sym typeface="+mn-ea"/>
            </a:endParaRPr>
          </a:p>
          <a:p>
            <a:pPr marL="0" indent="0">
              <a:buNone/>
            </a:pPr>
            <a:r>
              <a:rPr lang="zh-CN" altLang="en-US" dirty="0">
                <a:latin typeface="黑体" panose="02010609060101010101" charset="-122"/>
                <a:ea typeface="黑体" panose="02010609060101010101" charset="-122"/>
                <a:sym typeface="+mn-ea"/>
              </a:rPr>
              <a:t>      </a:t>
            </a:r>
            <a:endParaRPr lang="zh-CN" altLang="en-US" dirty="0">
              <a:latin typeface="黑体" panose="02010609060101010101" charset="-122"/>
              <a:ea typeface="黑体" panose="02010609060101010101" charset="-122"/>
              <a:sym typeface="+mn-ea"/>
            </a:endParaRPr>
          </a:p>
        </p:txBody>
      </p:sp>
      <p:cxnSp>
        <p:nvCxnSpPr>
          <p:cNvPr id="3" name="直接连接符 2"/>
          <p:cNvCxnSpPr/>
          <p:nvPr/>
        </p:nvCxnSpPr>
        <p:spPr>
          <a:xfrm>
            <a:off x="4143375" y="4286250"/>
            <a:ext cx="1965600" cy="7200"/>
          </a:xfrm>
          <a:prstGeom prst="line">
            <a:avLst/>
          </a:prstGeom>
        </p:spPr>
        <p:style>
          <a:lnRef idx="2">
            <a:schemeClr val="dk1"/>
          </a:lnRef>
          <a:fillRef idx="0">
            <a:schemeClr val="dk1"/>
          </a:fillRef>
          <a:effectRef idx="1">
            <a:schemeClr val="dk1"/>
          </a:effectRef>
          <a:fontRef idx="minor">
            <a:schemeClr val="tx1"/>
          </a:fontRef>
        </p:style>
      </p:cxnSp>
      <p:sp>
        <p:nvSpPr>
          <p:cNvPr id="7" name="文本框 6"/>
          <p:cNvSpPr txBox="1"/>
          <p:nvPr/>
        </p:nvSpPr>
        <p:spPr>
          <a:xfrm>
            <a:off x="2284095" y="2732405"/>
            <a:ext cx="1938020" cy="457200"/>
          </a:xfrm>
          <a:prstGeom prst="rect">
            <a:avLst/>
          </a:prstGeom>
          <a:noFill/>
        </p:spPr>
        <p:txBody>
          <a:bodyPr wrap="square" rtlCol="0">
            <a:spAutoFit/>
          </a:bodyPr>
          <a:p>
            <a:r>
              <a:rPr lang="zh-CN" altLang="en-US" sz="2400" dirty="0">
                <a:latin typeface="黑体" panose="02010609060101010101" charset="-122"/>
                <a:ea typeface="黑体" panose="02010609060101010101" charset="-122"/>
                <a:sym typeface="+mn-ea"/>
              </a:rPr>
              <a:t>调质料成本=</a:t>
            </a:r>
            <a:endParaRPr lang="zh-CN" altLang="en-US" sz="2400"/>
          </a:p>
        </p:txBody>
      </p:sp>
      <p:cxnSp>
        <p:nvCxnSpPr>
          <p:cNvPr id="8" name="直接连接符 7"/>
          <p:cNvCxnSpPr/>
          <p:nvPr/>
        </p:nvCxnSpPr>
        <p:spPr>
          <a:xfrm>
            <a:off x="4143375" y="2957830"/>
            <a:ext cx="1965600" cy="7200"/>
          </a:xfrm>
          <a:prstGeom prst="line">
            <a:avLst/>
          </a:prstGeom>
        </p:spPr>
        <p:style>
          <a:lnRef idx="2">
            <a:schemeClr val="dk1"/>
          </a:lnRef>
          <a:fillRef idx="0">
            <a:schemeClr val="dk1"/>
          </a:fillRef>
          <a:effectRef idx="1">
            <a:schemeClr val="dk1"/>
          </a:effectRef>
          <a:fontRef idx="minor">
            <a:schemeClr val="tx1"/>
          </a:fontRef>
        </p:style>
      </p:cxnSp>
      <p:sp>
        <p:nvSpPr>
          <p:cNvPr id="9" name="文本框 8"/>
          <p:cNvSpPr txBox="1"/>
          <p:nvPr/>
        </p:nvSpPr>
        <p:spPr>
          <a:xfrm>
            <a:off x="2284095" y="4061460"/>
            <a:ext cx="1938020" cy="457200"/>
          </a:xfrm>
          <a:prstGeom prst="rect">
            <a:avLst/>
          </a:prstGeom>
          <a:noFill/>
        </p:spPr>
        <p:txBody>
          <a:bodyPr wrap="square" rtlCol="0">
            <a:spAutoFit/>
          </a:bodyPr>
          <a:p>
            <a:r>
              <a:rPr lang="zh-CN" altLang="en-US" sz="2400" dirty="0">
                <a:latin typeface="黑体" panose="02010609060101010101" charset="-122"/>
                <a:ea typeface="黑体" panose="02010609060101010101" charset="-122"/>
                <a:sym typeface="+mn-ea"/>
              </a:rPr>
              <a:t>调色料成本=</a:t>
            </a:r>
            <a:endParaRPr lang="zh-CN" altLang="en-US" sz="2400"/>
          </a:p>
        </p:txBody>
      </p:sp>
      <p:sp>
        <p:nvSpPr>
          <p:cNvPr id="10" name="文本框 9"/>
          <p:cNvSpPr txBox="1"/>
          <p:nvPr/>
        </p:nvSpPr>
        <p:spPr>
          <a:xfrm>
            <a:off x="2338070" y="5388610"/>
            <a:ext cx="1938020" cy="457200"/>
          </a:xfrm>
          <a:prstGeom prst="rect">
            <a:avLst/>
          </a:prstGeom>
          <a:noFill/>
        </p:spPr>
        <p:txBody>
          <a:bodyPr wrap="square" rtlCol="0">
            <a:spAutoFit/>
          </a:bodyPr>
          <a:p>
            <a:r>
              <a:rPr lang="zh-CN" altLang="en-US" sz="2400" dirty="0">
                <a:latin typeface="黑体" panose="02010609060101010101" charset="-122"/>
                <a:ea typeface="黑体" panose="02010609060101010101" charset="-122"/>
                <a:sym typeface="+mn-ea"/>
              </a:rPr>
              <a:t>调香料成本=</a:t>
            </a:r>
            <a:endParaRPr lang="zh-CN" altLang="en-US" sz="2400"/>
          </a:p>
        </p:txBody>
      </p:sp>
      <p:cxnSp>
        <p:nvCxnSpPr>
          <p:cNvPr id="11" name="直接连接符 10"/>
          <p:cNvCxnSpPr/>
          <p:nvPr/>
        </p:nvCxnSpPr>
        <p:spPr>
          <a:xfrm>
            <a:off x="4143375" y="5614035"/>
            <a:ext cx="1965600" cy="720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735455" y="171450"/>
            <a:ext cx="1101090" cy="640080"/>
          </a:xfrm>
          <a:prstGeom prst="rect">
            <a:avLst/>
          </a:prstGeom>
          <a:noFill/>
          <a:ln>
            <a:noFill/>
          </a:ln>
        </p:spPr>
        <p:txBody>
          <a:bodyPr wrap="square" rtlCol="0" anchor="t">
            <a:spAutoFit/>
          </a:bodyPr>
          <a:p>
            <a:pPr algn="ctr"/>
            <a:r>
              <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rPr>
              <a:t>例题</a:t>
            </a:r>
            <a:endPar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endParaRPr>
          </a:p>
        </p:txBody>
      </p:sp>
      <p:sp>
        <p:nvSpPr>
          <p:cNvPr id="2" name="文本框 1"/>
          <p:cNvSpPr txBox="1"/>
          <p:nvPr/>
        </p:nvSpPr>
        <p:spPr>
          <a:xfrm>
            <a:off x="2039620" y="2783205"/>
            <a:ext cx="6767195" cy="1737360"/>
          </a:xfrm>
          <a:prstGeom prst="rect">
            <a:avLst/>
          </a:prstGeom>
          <a:noFill/>
          <a:ln w="44450" cmpd="dbl">
            <a:solidFill>
              <a:schemeClr val="accent1">
                <a:lumMod val="40000"/>
                <a:lumOff val="60000"/>
                <a:alpha val="85000"/>
              </a:schemeClr>
            </a:solidFill>
            <a:prstDash val="sysDot"/>
          </a:ln>
        </p:spPr>
        <p:txBody>
          <a:bodyPr wrap="square" rtlCol="0">
            <a:spAutoFit/>
          </a:bodyPr>
          <a:p>
            <a:r>
              <a:rPr lang="zh-CN" altLang="en-US" b="1">
                <a:latin typeface="楷体" panose="02010609060101010101" charset="-122"/>
                <a:ea typeface="楷体" panose="02010609060101010101" charset="-122"/>
                <a:cs typeface="宋体" panose="02010600030101010101" pitchFamily="2" charset="-122"/>
              </a:rPr>
              <a:t>◎</a:t>
            </a:r>
            <a:r>
              <a:rPr b="1">
                <a:latin typeface="楷体" panose="02010609060101010101" charset="-122"/>
                <a:ea typeface="楷体" panose="02010609060101010101" charset="-122"/>
              </a:rPr>
              <a:t>现从50千克菠菜中提取出绿色素5千克，每千克菠菜5元，其他费用20元。求这批天然绿色素成本是多少元？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解：天然绿色素成本=</a:t>
            </a:r>
            <a:r>
              <a:rPr lang="en-US" altLang="zh-CN" b="1">
                <a:latin typeface="楷体" panose="02010609060101010101" charset="-122"/>
                <a:ea typeface="楷体" panose="02010609060101010101" charset="-122"/>
              </a:rPr>
              <a:t>(</a:t>
            </a:r>
            <a:r>
              <a:rPr b="1">
                <a:latin typeface="楷体" panose="02010609060101010101" charset="-122"/>
                <a:ea typeface="楷体" panose="02010609060101010101" charset="-122"/>
              </a:rPr>
              <a:t>菠菜购进价+其他费用</a:t>
            </a:r>
            <a:r>
              <a:rPr lang="en-US" altLang="zh-CN" b="1">
                <a:latin typeface="楷体" panose="02010609060101010101" charset="-122"/>
                <a:ea typeface="楷体" panose="02010609060101010101" charset="-122"/>
              </a:rPr>
              <a:t>)</a:t>
            </a:r>
            <a:r>
              <a:rPr lang="zh-CN">
                <a:latin typeface="Arial" panose="020B0604020202020204" pitchFamily="34" charset="0"/>
                <a:ea typeface="楷体" panose="02010609060101010101" charset="-122"/>
                <a:cs typeface="Arial" panose="020B0604020202020204" pitchFamily="34" charset="0"/>
                <a:sym typeface="+mn-ea"/>
              </a:rPr>
              <a:t>÷</a:t>
            </a:r>
            <a:r>
              <a:rPr b="1">
                <a:latin typeface="楷体" panose="02010609060101010101" charset="-122"/>
                <a:ea typeface="楷体" panose="02010609060101010101" charset="-122"/>
              </a:rPr>
              <a:t>天然绿色素数量</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5×50+20</a:t>
            </a:r>
            <a:r>
              <a:rPr lang="en-US" b="1">
                <a:latin typeface="楷体" panose="02010609060101010101" charset="-122"/>
                <a:ea typeface="楷体" panose="02010609060101010101" charset="-122"/>
              </a:rPr>
              <a:t>)</a:t>
            </a:r>
            <a:r>
              <a:rPr lang="zh-CN">
                <a:latin typeface="Arial" panose="020B0604020202020204" pitchFamily="34" charset="0"/>
                <a:ea typeface="楷体" panose="02010609060101010101" charset="-122"/>
                <a:cs typeface="Arial" panose="020B0604020202020204" pitchFamily="34" charset="0"/>
                <a:sym typeface="+mn-ea"/>
              </a:rPr>
              <a:t>÷</a:t>
            </a:r>
            <a:r>
              <a:rPr b="1">
                <a:latin typeface="楷体" panose="02010609060101010101" charset="-122"/>
                <a:ea typeface="楷体" panose="02010609060101010101" charset="-122"/>
              </a:rPr>
              <a:t>5</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=54（元/千克）</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答：每千克天然绿色素成本为54元。</a:t>
            </a:r>
            <a:endParaRPr b="1">
              <a:latin typeface="楷体" panose="02010609060101010101" charset="-122"/>
              <a:ea typeface="楷体" panose="02010609060101010101" charset="-122"/>
            </a:endParaRPr>
          </a:p>
        </p:txBody>
      </p:sp>
      <p:sp>
        <p:nvSpPr>
          <p:cNvPr id="5" name="文本框 4"/>
          <p:cNvSpPr txBox="1"/>
          <p:nvPr/>
        </p:nvSpPr>
        <p:spPr>
          <a:xfrm>
            <a:off x="2039620" y="811530"/>
            <a:ext cx="6767195" cy="1737360"/>
          </a:xfrm>
          <a:prstGeom prst="rect">
            <a:avLst/>
          </a:prstGeom>
          <a:noFill/>
          <a:ln w="44450" cmpd="dbl">
            <a:solidFill>
              <a:schemeClr val="accent1">
                <a:lumMod val="40000"/>
                <a:lumOff val="60000"/>
                <a:alpha val="85000"/>
              </a:schemeClr>
            </a:solidFill>
            <a:prstDash val="sysDot"/>
          </a:ln>
        </p:spPr>
        <p:txBody>
          <a:bodyPr wrap="square" rtlCol="0">
            <a:spAutoFit/>
          </a:bodyPr>
          <a:p>
            <a:r>
              <a:rPr lang="zh-CN" altLang="en-US" b="1">
                <a:latin typeface="楷体" panose="02010609060101010101" charset="-122"/>
                <a:ea typeface="楷体" panose="02010609060101010101" charset="-122"/>
                <a:cs typeface="宋体" panose="02010600030101010101" pitchFamily="2" charset="-122"/>
              </a:rPr>
              <a:t>◎</a:t>
            </a:r>
            <a:r>
              <a:rPr b="1">
                <a:latin typeface="楷体" panose="02010609060101010101" charset="-122"/>
                <a:ea typeface="楷体" panose="02010609060101010101" charset="-122"/>
              </a:rPr>
              <a:t>现购进猪油50千克，用款1 490元；运杂费10元。求这批猪油成本是多少元？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解：猪油成本=</a:t>
            </a:r>
            <a:r>
              <a:rPr lang="zh-CN" b="1">
                <a:latin typeface="楷体" panose="02010609060101010101" charset="-122"/>
                <a:ea typeface="楷体" panose="02010609060101010101" charset="-122"/>
              </a:rPr>
              <a:t>（</a:t>
            </a:r>
            <a:r>
              <a:rPr b="1">
                <a:latin typeface="楷体" panose="02010609060101010101" charset="-122"/>
                <a:ea typeface="楷体" panose="02010609060101010101" charset="-122"/>
              </a:rPr>
              <a:t>猪油购进价+运杂费</a:t>
            </a:r>
            <a:r>
              <a:rPr lang="zh-CN" b="1">
                <a:latin typeface="楷体" panose="02010609060101010101" charset="-122"/>
                <a:ea typeface="楷体" panose="02010609060101010101" charset="-122"/>
              </a:rPr>
              <a:t>）</a:t>
            </a:r>
            <a:r>
              <a:rPr lang="zh-CN">
                <a:latin typeface="Arial" panose="020B0604020202020204" pitchFamily="34" charset="0"/>
                <a:ea typeface="楷体" panose="02010609060101010101" charset="-122"/>
                <a:cs typeface="Arial" panose="020B0604020202020204" pitchFamily="34" charset="0"/>
              </a:rPr>
              <a:t>÷</a:t>
            </a:r>
            <a:r>
              <a:rPr b="1">
                <a:latin typeface="楷体" panose="02010609060101010101" charset="-122"/>
                <a:ea typeface="楷体" panose="02010609060101010101" charset="-122"/>
              </a:rPr>
              <a:t>猪油数量</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a:t>
            </a:r>
            <a:r>
              <a:rPr lang="zh-CN" b="1">
                <a:latin typeface="楷体" panose="02010609060101010101" charset="-122"/>
                <a:ea typeface="楷体" panose="02010609060101010101" charset="-122"/>
              </a:rPr>
              <a:t>（</a:t>
            </a:r>
            <a:r>
              <a:rPr b="1">
                <a:latin typeface="楷体" panose="02010609060101010101" charset="-122"/>
                <a:ea typeface="楷体" panose="02010609060101010101" charset="-122"/>
              </a:rPr>
              <a:t>1 490+10</a:t>
            </a:r>
            <a:r>
              <a:rPr lang="zh-CN" b="1">
                <a:latin typeface="楷体" panose="02010609060101010101" charset="-122"/>
                <a:ea typeface="楷体" panose="02010609060101010101" charset="-122"/>
              </a:rPr>
              <a:t>）</a:t>
            </a:r>
            <a:r>
              <a:rPr lang="zh-CN">
                <a:latin typeface="Arial" panose="020B0604020202020204" pitchFamily="34" charset="0"/>
                <a:ea typeface="楷体" panose="02010609060101010101" charset="-122"/>
                <a:cs typeface="Arial" panose="020B0604020202020204" pitchFamily="34" charset="0"/>
                <a:sym typeface="+mn-ea"/>
              </a:rPr>
              <a:t>÷</a:t>
            </a:r>
            <a:r>
              <a:rPr b="1">
                <a:latin typeface="楷体" panose="02010609060101010101" charset="-122"/>
                <a:ea typeface="楷体" panose="02010609060101010101" charset="-122"/>
              </a:rPr>
              <a:t>50</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=30（元/千克）</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答：每千克猪油成本是30元。</a:t>
            </a:r>
            <a:endParaRPr b="1">
              <a:latin typeface="楷体" panose="02010609060101010101" charset="-122"/>
              <a:ea typeface="楷体" panose="02010609060101010101" charset="-122"/>
            </a:endParaRPr>
          </a:p>
        </p:txBody>
      </p:sp>
      <p:sp>
        <p:nvSpPr>
          <p:cNvPr id="8" name="文本框 7"/>
          <p:cNvSpPr txBox="1"/>
          <p:nvPr/>
        </p:nvSpPr>
        <p:spPr>
          <a:xfrm>
            <a:off x="2039620" y="4728210"/>
            <a:ext cx="6767195" cy="2011680"/>
          </a:xfrm>
          <a:prstGeom prst="rect">
            <a:avLst/>
          </a:prstGeom>
          <a:noFill/>
          <a:ln w="44450" cmpd="dbl">
            <a:solidFill>
              <a:schemeClr val="accent1">
                <a:lumMod val="40000"/>
                <a:lumOff val="60000"/>
                <a:alpha val="85000"/>
              </a:schemeClr>
            </a:solidFill>
            <a:prstDash val="sysDot"/>
          </a:ln>
        </p:spPr>
        <p:txBody>
          <a:bodyPr wrap="square" rtlCol="0">
            <a:spAutoFit/>
          </a:bodyPr>
          <a:p>
            <a:r>
              <a:rPr lang="zh-CN" altLang="en-US" b="1">
                <a:latin typeface="楷体" panose="02010609060101010101" charset="-122"/>
                <a:ea typeface="楷体" panose="02010609060101010101" charset="-122"/>
                <a:cs typeface="宋体" panose="02010600030101010101" pitchFamily="2" charset="-122"/>
              </a:rPr>
              <a:t>◎</a:t>
            </a:r>
            <a:r>
              <a:rPr b="1">
                <a:latin typeface="楷体" panose="02010609060101010101" charset="-122"/>
                <a:ea typeface="楷体" panose="02010609060101010101" charset="-122"/>
              </a:rPr>
              <a:t>现购进大茴、小茴、草果、陈皮、甘草、桂皮、罗汉果等香料一批，货款18元；另购进花椒、桂皮、薄荷、紫苏香料一批，货款6元；分装为8小包。求每小包香料成本是多少元？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解：香料成本=</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第一批香料购进价+第二批香料购进价</a:t>
            </a:r>
            <a:r>
              <a:rPr lang="en-US" b="1">
                <a:latin typeface="楷体" panose="02010609060101010101" charset="-122"/>
                <a:ea typeface="楷体" panose="02010609060101010101" charset="-122"/>
              </a:rPr>
              <a:t>)</a:t>
            </a:r>
            <a:r>
              <a:rPr lang="zh-CN">
                <a:latin typeface="Arial" panose="020B0604020202020204" pitchFamily="34" charset="0"/>
                <a:ea typeface="楷体" panose="02010609060101010101" charset="-122"/>
                <a:cs typeface="Arial" panose="020B0604020202020204" pitchFamily="34" charset="0"/>
                <a:sym typeface="+mn-ea"/>
              </a:rPr>
              <a:t>÷</a:t>
            </a:r>
            <a:r>
              <a:rPr b="1">
                <a:latin typeface="楷体" panose="02010609060101010101" charset="-122"/>
                <a:ea typeface="楷体" panose="02010609060101010101" charset="-122"/>
              </a:rPr>
              <a:t>包数</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18+6</a:t>
            </a:r>
            <a:r>
              <a:rPr lang="en-US" b="1">
                <a:latin typeface="楷体" panose="02010609060101010101" charset="-122"/>
                <a:ea typeface="楷体" panose="02010609060101010101" charset="-122"/>
              </a:rPr>
              <a:t>)</a:t>
            </a:r>
            <a:r>
              <a:rPr lang="zh-CN">
                <a:latin typeface="Arial" panose="020B0604020202020204" pitchFamily="34" charset="0"/>
                <a:ea typeface="楷体" panose="02010609060101010101" charset="-122"/>
                <a:cs typeface="Arial" panose="020B0604020202020204" pitchFamily="34" charset="0"/>
                <a:sym typeface="+mn-ea"/>
              </a:rPr>
              <a:t>÷</a:t>
            </a:r>
            <a:r>
              <a:rPr b="1">
                <a:latin typeface="楷体" panose="02010609060101010101" charset="-122"/>
                <a:ea typeface="楷体" panose="02010609060101010101" charset="-122"/>
              </a:rPr>
              <a:t>8</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=3（元/包）</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答：每小包香料成本是3元。</a:t>
            </a:r>
            <a:endParaRPr b="1">
              <a:latin typeface="楷体" panose="02010609060101010101" charset="-122"/>
              <a:ea typeface="楷体" panose="02010609060101010101"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dirty="0">
                <a:sym typeface="+mn-ea"/>
              </a:rPr>
              <a:t>3.1  </a:t>
            </a:r>
            <a:r>
              <a:rPr lang="zh-CN" altLang="en-US" dirty="0">
                <a:sym typeface="+mn-ea"/>
              </a:rPr>
              <a:t>烹饪调料的分类和成本核算</a:t>
            </a:r>
            <a:endParaRPr kumimoji="0" lang="zh-CN" altLang="en-US" sz="3000" b="0" i="0" u="none" strike="noStrike" kern="1200" cap="small" spc="0" normalizeH="0" baseline="0" noProof="0" dirty="0">
              <a:ln>
                <a:noFill/>
              </a:ln>
              <a:solidFill>
                <a:schemeClr val="tx2"/>
              </a:solidFill>
              <a:effectLst/>
              <a:uLnTx/>
              <a:uFillTx/>
              <a:latin typeface="+mj-lt"/>
              <a:ea typeface="+mj-ea"/>
              <a:cs typeface="+mj-cs"/>
            </a:endParaRPr>
          </a:p>
        </p:txBody>
      </p:sp>
      <p:sp>
        <p:nvSpPr>
          <p:cNvPr id="10243" name="内容占位符 2"/>
          <p:cNvSpPr>
            <a:spLocks noGrp="1"/>
          </p:cNvSpPr>
          <p:nvPr>
            <p:ph sz="quarter" idx="1"/>
          </p:nvPr>
        </p:nvSpPr>
        <p:spPr>
          <a:xfrm>
            <a:off x="457200" y="1600200"/>
            <a:ext cx="7637145" cy="4873625"/>
          </a:xfrm>
        </p:spPr>
        <p:txBody>
          <a:bodyPr vert="horz" wrap="square" anchor="t"/>
          <a:p>
            <a:pPr marL="0" indent="0">
              <a:buNone/>
            </a:pPr>
            <a:r>
              <a:rPr lang="en-US" altLang="zh-CN" b="1" dirty="0">
                <a:solidFill>
                  <a:schemeClr val="accent1"/>
                </a:solidFill>
                <a:effectLst>
                  <a:outerShdw blurRad="38100" dist="25400" dir="5400000" algn="ctr" rotWithShape="0">
                    <a:srgbClr val="6E747A">
                      <a:alpha val="43000"/>
                    </a:srgbClr>
                  </a:outerShdw>
                </a:effectLst>
                <a:sym typeface="+mn-ea"/>
              </a:rPr>
              <a:t>3.1.4  热菜、冷菜的调料成本核算</a:t>
            </a:r>
            <a:endParaRPr lang="en-US" altLang="zh-CN" b="1" dirty="0">
              <a:solidFill>
                <a:schemeClr val="accent1"/>
              </a:solidFill>
              <a:effectLst>
                <a:outerShdw blurRad="38100" dist="25400" dir="5400000" algn="ctr" rotWithShape="0">
                  <a:srgbClr val="6E747A">
                    <a:alpha val="43000"/>
                  </a:srgbClr>
                </a:outerShdw>
              </a:effectLst>
              <a:sym typeface="+mn-ea"/>
            </a:endParaRPr>
          </a:p>
          <a:p>
            <a:pPr marL="0" indent="0">
              <a:buNone/>
            </a:pPr>
            <a:r>
              <a:rPr lang="zh-CN" altLang="en-US" dirty="0">
                <a:solidFill>
                  <a:schemeClr val="tx1"/>
                </a:solidFill>
                <a:effectLst/>
                <a:sym typeface="+mn-ea"/>
              </a:rPr>
              <a:t>    热菜、冷菜生产烹饪有单件产品和批量产品两种形式。</a:t>
            </a:r>
            <a:endParaRPr lang="zh-CN" altLang="en-US" dirty="0">
              <a:solidFill>
                <a:schemeClr val="tx1"/>
              </a:solidFill>
              <a:effectLst/>
              <a:sym typeface="+mn-ea"/>
            </a:endParaRPr>
          </a:p>
          <a:p>
            <a:pPr marL="0" indent="0">
              <a:buNone/>
            </a:pPr>
            <a:r>
              <a:rPr lang="zh-CN" altLang="en-US" dirty="0">
                <a:solidFill>
                  <a:schemeClr val="tx1"/>
                </a:solidFill>
                <a:effectLst/>
                <a:sym typeface="+mn-ea"/>
              </a:rPr>
              <a:t>（1）单件产品的调料成本核算</a:t>
            </a:r>
            <a:endParaRPr lang="zh-CN" altLang="en-US" dirty="0">
              <a:solidFill>
                <a:schemeClr val="tx1"/>
              </a:solidFill>
              <a:effectLst/>
              <a:sym typeface="+mn-ea"/>
            </a:endParaRPr>
          </a:p>
          <a:p>
            <a:pPr marL="0" indent="0" algn="ctr">
              <a:buNone/>
            </a:pPr>
            <a:r>
              <a:rPr lang="zh-CN" altLang="en-US" dirty="0">
                <a:solidFill>
                  <a:schemeClr val="tx1"/>
                </a:solidFill>
                <a:effectLst/>
                <a:latin typeface="黑体" panose="02010609060101010101" charset="-122"/>
                <a:ea typeface="黑体" panose="02010609060101010101" charset="-122"/>
                <a:sym typeface="+mn-ea"/>
              </a:rPr>
              <a:t>单件产品调料成本=单件产品所耗用的调料总和</a:t>
            </a:r>
            <a:endParaRPr lang="zh-CN" altLang="en-US" dirty="0">
              <a:solidFill>
                <a:schemeClr val="tx1"/>
              </a:solidFill>
              <a:effectLst/>
              <a:latin typeface="黑体" panose="02010609060101010101" charset="-122"/>
              <a:ea typeface="黑体" panose="02010609060101010101" charset="-122"/>
              <a:sym typeface="+mn-ea"/>
            </a:endParaRPr>
          </a:p>
          <a:p>
            <a:pPr marL="0" indent="0">
              <a:buNone/>
            </a:pPr>
            <a:r>
              <a:rPr lang="zh-CN" altLang="en-US" dirty="0">
                <a:solidFill>
                  <a:schemeClr val="tx1"/>
                </a:solidFill>
                <a:effectLst/>
                <a:sym typeface="+mn-ea"/>
              </a:rPr>
              <a:t>（2）批量产品的调料成本核算</a:t>
            </a:r>
            <a:endParaRPr lang="zh-CN" altLang="en-US" dirty="0">
              <a:solidFill>
                <a:schemeClr val="tx1"/>
              </a:solidFill>
              <a:effectLst/>
              <a:sym typeface="+mn-ea"/>
            </a:endParaRPr>
          </a:p>
          <a:p>
            <a:pPr marL="0" indent="0" algn="ctr">
              <a:buNone/>
            </a:pPr>
            <a:r>
              <a:rPr lang="zh-CN" altLang="en-US" dirty="0">
                <a:solidFill>
                  <a:schemeClr val="tx1"/>
                </a:solidFill>
                <a:effectLst/>
                <a:latin typeface="黑体" panose="02010609060101010101" charset="-122"/>
                <a:ea typeface="黑体" panose="02010609060101010101" charset="-122"/>
                <a:sym typeface="+mn-ea"/>
              </a:rPr>
              <a:t>                     批量耗用调料总值</a:t>
            </a:r>
            <a:endParaRPr lang="zh-CN" altLang="en-US" dirty="0">
              <a:solidFill>
                <a:schemeClr val="tx1"/>
              </a:solidFill>
              <a:effectLst/>
              <a:latin typeface="黑体" panose="02010609060101010101" charset="-122"/>
              <a:ea typeface="黑体" panose="02010609060101010101" charset="-122"/>
              <a:sym typeface="+mn-ea"/>
            </a:endParaRPr>
          </a:p>
          <a:p>
            <a:pPr marL="0" indent="0" algn="ctr">
              <a:buNone/>
            </a:pPr>
            <a:r>
              <a:rPr lang="zh-CN" altLang="en-US" dirty="0">
                <a:solidFill>
                  <a:schemeClr val="tx1"/>
                </a:solidFill>
                <a:effectLst/>
                <a:latin typeface="黑体" panose="02010609060101010101" charset="-122"/>
                <a:ea typeface="黑体" panose="02010609060101010101" charset="-122"/>
                <a:sym typeface="+mn-ea"/>
              </a:rPr>
              <a:t>                     产品总量</a:t>
            </a:r>
            <a:endParaRPr lang="zh-CN" altLang="en-US" dirty="0">
              <a:solidFill>
                <a:schemeClr val="tx1"/>
              </a:solidFill>
              <a:effectLst/>
              <a:latin typeface="黑体" panose="02010609060101010101" charset="-122"/>
              <a:ea typeface="黑体" panose="02010609060101010101" charset="-122"/>
              <a:sym typeface="+mn-ea"/>
            </a:endParaRPr>
          </a:p>
          <a:p>
            <a:pPr marL="0" indent="0">
              <a:buNone/>
            </a:pPr>
            <a:endParaRPr lang="zh-CN" altLang="en-US" dirty="0">
              <a:solidFill>
                <a:schemeClr val="tx1"/>
              </a:solidFill>
              <a:effectLst/>
              <a:latin typeface="黑体" panose="02010609060101010101" charset="-122"/>
              <a:ea typeface="黑体" panose="02010609060101010101" charset="-122"/>
              <a:sym typeface="+mn-ea"/>
            </a:endParaRPr>
          </a:p>
          <a:p>
            <a:pPr marL="0" indent="0">
              <a:buClr>
                <a:schemeClr val="accent1"/>
              </a:buClr>
              <a:buFont typeface="Wingdings" panose="05000000000000000000" charset="0"/>
              <a:buNone/>
            </a:pPr>
            <a:r>
              <a:rPr lang="zh-CN" altLang="en-US" dirty="0">
                <a:solidFill>
                  <a:schemeClr val="tx1"/>
                </a:solidFill>
                <a:effectLst/>
                <a:sym typeface="+mn-ea"/>
              </a:rPr>
              <a:t>   </a:t>
            </a:r>
            <a:r>
              <a:rPr lang="zh-CN" altLang="en-US" sz="2000" dirty="0">
                <a:solidFill>
                  <a:schemeClr val="tx1"/>
                </a:solidFill>
                <a:effectLst/>
                <a:sym typeface="+mn-ea"/>
              </a:rPr>
              <a:t>  </a:t>
            </a:r>
            <a:endParaRPr lang="zh-CN" altLang="en-US" dirty="0">
              <a:solidFill>
                <a:schemeClr val="tx1"/>
              </a:solidFill>
              <a:effectLst/>
              <a:latin typeface="黑体" panose="02010609060101010101" charset="-122"/>
              <a:ea typeface="黑体" panose="02010609060101010101" charset="-122"/>
              <a:sym typeface="+mn-ea"/>
            </a:endParaRPr>
          </a:p>
        </p:txBody>
      </p:sp>
      <p:cxnSp>
        <p:nvCxnSpPr>
          <p:cNvPr id="3" name="直接连接符 2"/>
          <p:cNvCxnSpPr/>
          <p:nvPr/>
        </p:nvCxnSpPr>
        <p:spPr>
          <a:xfrm>
            <a:off x="4591685" y="4267200"/>
            <a:ext cx="2469600" cy="7200"/>
          </a:xfrm>
          <a:prstGeom prst="line">
            <a:avLst/>
          </a:prstGeom>
        </p:spPr>
        <p:style>
          <a:lnRef idx="2">
            <a:schemeClr val="dk1"/>
          </a:lnRef>
          <a:fillRef idx="0">
            <a:schemeClr val="dk1"/>
          </a:fillRef>
          <a:effectRef idx="1">
            <a:schemeClr val="dk1"/>
          </a:effectRef>
          <a:fontRef idx="minor">
            <a:schemeClr val="tx1"/>
          </a:fontRef>
        </p:style>
      </p:cxnSp>
      <p:sp>
        <p:nvSpPr>
          <p:cNvPr id="7" name="文本框 6"/>
          <p:cNvSpPr txBox="1"/>
          <p:nvPr/>
        </p:nvSpPr>
        <p:spPr>
          <a:xfrm>
            <a:off x="1264285" y="4042410"/>
            <a:ext cx="4258945" cy="457200"/>
          </a:xfrm>
          <a:prstGeom prst="rect">
            <a:avLst/>
          </a:prstGeom>
          <a:noFill/>
        </p:spPr>
        <p:txBody>
          <a:bodyPr wrap="square" rtlCol="0">
            <a:spAutoFit/>
          </a:bodyPr>
          <a:p>
            <a:r>
              <a:rPr lang="zh-CN" altLang="en-US" sz="2400" dirty="0">
                <a:effectLst/>
                <a:latin typeface="黑体" panose="02010609060101010101" charset="-122"/>
                <a:ea typeface="黑体" panose="02010609060101010101" charset="-122"/>
                <a:sym typeface="+mn-ea"/>
              </a:rPr>
              <a:t>批量产品调料平均成本=</a:t>
            </a:r>
            <a:endParaRPr lang="zh-CN" altLang="en-US" sz="24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1735455" y="530225"/>
            <a:ext cx="1101090" cy="640080"/>
          </a:xfrm>
          <a:prstGeom prst="rect">
            <a:avLst/>
          </a:prstGeom>
          <a:noFill/>
          <a:ln>
            <a:noFill/>
          </a:ln>
        </p:spPr>
        <p:txBody>
          <a:bodyPr wrap="square" rtlCol="0" anchor="t">
            <a:spAutoFit/>
          </a:bodyPr>
          <a:p>
            <a:pPr algn="ctr"/>
            <a:r>
              <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rPr>
              <a:t>例题</a:t>
            </a:r>
            <a:endParaRPr lang="zh-CN" altLang="en-US" sz="3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华文新魏" panose="02010800040101010101" charset="-122"/>
              <a:ea typeface="华文新魏" panose="02010800040101010101" charset="-122"/>
            </a:endParaRPr>
          </a:p>
        </p:txBody>
      </p:sp>
      <p:sp>
        <p:nvSpPr>
          <p:cNvPr id="5" name="文本框 4"/>
          <p:cNvSpPr txBox="1"/>
          <p:nvPr/>
        </p:nvSpPr>
        <p:spPr>
          <a:xfrm>
            <a:off x="1968500" y="1322705"/>
            <a:ext cx="6767195" cy="1737360"/>
          </a:xfrm>
          <a:prstGeom prst="rect">
            <a:avLst/>
          </a:prstGeom>
          <a:noFill/>
          <a:ln w="44450" cmpd="dbl">
            <a:solidFill>
              <a:schemeClr val="accent1">
                <a:lumMod val="40000"/>
                <a:lumOff val="60000"/>
                <a:alpha val="85000"/>
              </a:schemeClr>
            </a:solidFill>
            <a:prstDash val="sysDot"/>
          </a:ln>
        </p:spPr>
        <p:txBody>
          <a:bodyPr wrap="square" rtlCol="0">
            <a:spAutoFit/>
          </a:bodyPr>
          <a:p>
            <a:r>
              <a:rPr lang="zh-CN" altLang="en-US" b="1">
                <a:latin typeface="楷体" panose="02010609060101010101" charset="-122"/>
                <a:ea typeface="楷体" panose="02010609060101010101" charset="-122"/>
                <a:cs typeface="宋体" panose="02010600030101010101" pitchFamily="2" charset="-122"/>
              </a:rPr>
              <a:t>◎</a:t>
            </a:r>
            <a:r>
              <a:rPr b="1">
                <a:latin typeface="楷体" panose="02010609060101010101" charset="-122"/>
                <a:ea typeface="楷体" panose="02010609060101010101" charset="-122"/>
              </a:rPr>
              <a:t>厨房制作凉拌肚片1碟，用去白醋0</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3元、白糖0</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4元、精盐0</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1元、麻油0</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2元、辣椒粉0</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1元。求这碟凉拌肚片的调料成本是多少元？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解：凉拌肚片调料成本=0</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3+0</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4+0</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1+0</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2+0</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1</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=1</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1（元/碟）</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答：这碟凉拌肚片调料成本是1</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1元。</a:t>
            </a:r>
            <a:endParaRPr b="1">
              <a:latin typeface="楷体" panose="02010609060101010101" charset="-122"/>
              <a:ea typeface="楷体" panose="02010609060101010101" charset="-122"/>
            </a:endParaRPr>
          </a:p>
        </p:txBody>
      </p:sp>
      <p:sp>
        <p:nvSpPr>
          <p:cNvPr id="6" name="文本框 5"/>
          <p:cNvSpPr txBox="1"/>
          <p:nvPr/>
        </p:nvSpPr>
        <p:spPr>
          <a:xfrm>
            <a:off x="2660015" y="4900295"/>
            <a:ext cx="2437765" cy="365760"/>
          </a:xfrm>
          <a:prstGeom prst="rect">
            <a:avLst/>
          </a:prstGeom>
          <a:noFill/>
        </p:spPr>
        <p:txBody>
          <a:bodyPr wrap="square" rtlCol="0">
            <a:spAutoFit/>
          </a:bodyPr>
          <a:p>
            <a:r>
              <a:rPr b="1">
                <a:latin typeface="楷体" panose="02010609060101010101" charset="-122"/>
                <a:ea typeface="楷体" panose="02010609060101010101" charset="-122"/>
                <a:sym typeface="+mn-ea"/>
              </a:rPr>
              <a:t>叉烧肉调料</a:t>
            </a:r>
            <a:r>
              <a:rPr b="1">
                <a:latin typeface="楷体" panose="02010609060101010101" charset="-122"/>
                <a:ea typeface="楷体" panose="02010609060101010101" charset="-122"/>
                <a:sym typeface="+mn-ea"/>
              </a:rPr>
              <a:t>成本=</a:t>
            </a:r>
            <a:endParaRPr lang="zh-CN" altLang="en-US" b="1">
              <a:latin typeface="楷体" panose="02010609060101010101" charset="-122"/>
              <a:ea typeface="楷体" panose="02010609060101010101" charset="-122"/>
              <a:cs typeface="宋体" panose="02010600030101010101" pitchFamily="2" charset="-122"/>
            </a:endParaRPr>
          </a:p>
        </p:txBody>
      </p:sp>
      <p:sp>
        <p:nvSpPr>
          <p:cNvPr id="9" name="文本框 8"/>
          <p:cNvSpPr txBox="1"/>
          <p:nvPr/>
        </p:nvSpPr>
        <p:spPr>
          <a:xfrm>
            <a:off x="2865755" y="5340350"/>
            <a:ext cx="1720850" cy="365760"/>
          </a:xfrm>
          <a:prstGeom prst="rect">
            <a:avLst/>
          </a:prstGeom>
          <a:noFill/>
        </p:spPr>
        <p:txBody>
          <a:bodyPr wrap="square" rtlCol="0">
            <a:spAutoFit/>
          </a:bodyPr>
          <a:p>
            <a:pPr algn="r"/>
            <a:r>
              <a:rPr b="1">
                <a:latin typeface="楷体" panose="02010609060101010101" charset="-122"/>
                <a:ea typeface="楷体" panose="02010609060101010101" charset="-122"/>
                <a:sym typeface="+mn-ea"/>
              </a:rPr>
              <a:t>=</a:t>
            </a:r>
            <a:endParaRPr lang="zh-CN" altLang="en-US" b="1">
              <a:latin typeface="楷体" panose="02010609060101010101" charset="-122"/>
              <a:ea typeface="楷体" panose="02010609060101010101" charset="-122"/>
              <a:cs typeface="宋体" panose="02010600030101010101" pitchFamily="2" charset="-122"/>
            </a:endParaRPr>
          </a:p>
        </p:txBody>
      </p:sp>
      <p:sp>
        <p:nvSpPr>
          <p:cNvPr id="2" name="文本框 1"/>
          <p:cNvSpPr txBox="1"/>
          <p:nvPr/>
        </p:nvSpPr>
        <p:spPr>
          <a:xfrm>
            <a:off x="1959610" y="3679190"/>
            <a:ext cx="6767195" cy="2286000"/>
          </a:xfrm>
          <a:prstGeom prst="rect">
            <a:avLst/>
          </a:prstGeom>
          <a:noFill/>
          <a:ln w="44450" cmpd="dbl">
            <a:solidFill>
              <a:schemeClr val="accent1">
                <a:lumMod val="40000"/>
                <a:lumOff val="60000"/>
                <a:alpha val="85000"/>
              </a:schemeClr>
            </a:solidFill>
            <a:prstDash val="sysDot"/>
          </a:ln>
        </p:spPr>
        <p:txBody>
          <a:bodyPr wrap="square" rtlCol="0">
            <a:spAutoFit/>
          </a:bodyPr>
          <a:p>
            <a:r>
              <a:rPr lang="zh-CN" altLang="en-US" b="1">
                <a:latin typeface="楷体" panose="02010609060101010101" charset="-122"/>
                <a:ea typeface="楷体" panose="02010609060101010101" charset="-122"/>
                <a:cs typeface="宋体" panose="02010600030101010101" pitchFamily="2" charset="-122"/>
              </a:rPr>
              <a:t>◎</a:t>
            </a:r>
            <a:r>
              <a:rPr b="1">
                <a:latin typeface="楷体" panose="02010609060101010101" charset="-122"/>
                <a:ea typeface="楷体" panose="02010609060101010101" charset="-122"/>
              </a:rPr>
              <a:t>厨房用无皮半肥瘦猪肉10千克，经腌制、烤熟得叉烧肉7千克，用于腌制的调料为：精盐100克，0</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4元；生抽500克，4</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6元；白糖500克，4元；料酒200克，2元；桂花糖50克，1元；老姜100克，1元；葱花50克，1元。求每千克叉烧肉调料成本是多少元？</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解：                0</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4+4</a:t>
            </a:r>
            <a:r>
              <a:rPr lang="en-US" b="1">
                <a:latin typeface="楷体" panose="02010609060101010101" charset="-122"/>
                <a:ea typeface="楷体" panose="02010609060101010101" charset="-122"/>
              </a:rPr>
              <a:t>.</a:t>
            </a:r>
            <a:r>
              <a:rPr b="1">
                <a:latin typeface="楷体" panose="02010609060101010101" charset="-122"/>
                <a:ea typeface="楷体" panose="02010609060101010101" charset="-122"/>
              </a:rPr>
              <a:t>6+4+2+1+1+1</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7</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2（元/千克）</a:t>
            </a:r>
            <a:endParaRPr b="1">
              <a:latin typeface="楷体" panose="02010609060101010101" charset="-122"/>
              <a:ea typeface="楷体" panose="02010609060101010101" charset="-122"/>
            </a:endParaRPr>
          </a:p>
          <a:p>
            <a:r>
              <a:rPr b="1">
                <a:latin typeface="楷体" panose="02010609060101010101" charset="-122"/>
                <a:ea typeface="楷体" panose="02010609060101010101" charset="-122"/>
              </a:rPr>
              <a:t>  答：每千克叉烧肉调料成本是2元。</a:t>
            </a:r>
            <a:endParaRPr b="1">
              <a:latin typeface="楷体" panose="02010609060101010101" charset="-122"/>
              <a:ea typeface="楷体" panose="02010609060101010101" charset="-122"/>
            </a:endParaRPr>
          </a:p>
        </p:txBody>
      </p:sp>
      <p:cxnSp>
        <p:nvCxnSpPr>
          <p:cNvPr id="7" name="直接连接符 6"/>
          <p:cNvCxnSpPr/>
          <p:nvPr/>
        </p:nvCxnSpPr>
        <p:spPr>
          <a:xfrm flipV="1">
            <a:off x="4514850" y="5082540"/>
            <a:ext cx="2232000" cy="19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凸显">
  <a:themeElements>
    <a:clrScheme name="凸显">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凸显">
  <a:themeElements>
    <a:clrScheme name="凸显">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txDef>
      <a:spPr>
        <a:noFill/>
      </a:spPr>
      <a:bodyPr wrap="square" rtlCol="0">
        <a:spAutoFit/>
      </a:bodyPr>
      <a:lstStyle>
        <a:defPPr>
          <a:defRPr lang="zh-CN" altLang="en-US" b="1">
            <a:latin typeface="楷体" panose="02010609060101010101" charset="-122"/>
            <a:ea typeface="楷体" panose="02010609060101010101" charset="-122"/>
            <a:cs typeface="宋体" panose="02010600030101010101" pitchFamily="2"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Oriel</Template>
  <TotalTime>0</TotalTime>
  <Words>4762</Words>
  <Application>WPS 演示</Application>
  <PresentationFormat>全屏显示(4:3)</PresentationFormat>
  <Paragraphs>279</Paragraphs>
  <Slides>22</Slides>
  <Notes>0</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22</vt:i4>
      </vt:variant>
    </vt:vector>
  </HeadingPairs>
  <TitlesOfParts>
    <vt:vector size="40" baseType="lpstr">
      <vt:lpstr>Arial</vt:lpstr>
      <vt:lpstr>宋体</vt:lpstr>
      <vt:lpstr>Wingdings</vt:lpstr>
      <vt:lpstr>Century Schoolbook</vt:lpstr>
      <vt:lpstr>Wingdings</vt:lpstr>
      <vt:lpstr>Wingdings 2</vt:lpstr>
      <vt:lpstr>楷体</vt:lpstr>
      <vt:lpstr>华文中宋</vt:lpstr>
      <vt:lpstr>隶书</vt:lpstr>
      <vt:lpstr>黑体</vt:lpstr>
      <vt:lpstr>微软雅黑</vt:lpstr>
      <vt:lpstr>Wingdings</vt:lpstr>
      <vt:lpstr>华文新魏</vt:lpstr>
      <vt:lpstr>华文楷体</vt:lpstr>
      <vt:lpstr>Arial Unicode MS</vt:lpstr>
      <vt:lpstr>Calibri</vt:lpstr>
      <vt:lpstr>凸显</vt:lpstr>
      <vt:lpstr>1_凸显</vt:lpstr>
      <vt:lpstr>现代餐饮成本核算与控制  （第二版）</vt:lpstr>
      <vt:lpstr>第3章  烹饪调料和燃料成本核算</vt:lpstr>
      <vt:lpstr>3.1  烹饪调料的分类和成本核算</vt:lpstr>
      <vt:lpstr>3.1  烹饪调料的分类和成本核算</vt:lpstr>
      <vt:lpstr>PowerPoint 演示文稿</vt:lpstr>
      <vt:lpstr>3.1  烹饪调料的分类和成本核算</vt:lpstr>
      <vt:lpstr>PowerPoint 演示文稿</vt:lpstr>
      <vt:lpstr>3.1  烹饪调料的分类和成本核算</vt:lpstr>
      <vt:lpstr>PowerPoint 演示文稿</vt:lpstr>
      <vt:lpstr>3.1  烹饪调料的分类和成本核算</vt:lpstr>
      <vt:lpstr>PowerPoint 演示文稿</vt:lpstr>
      <vt:lpstr>3.2  烹饪调料用量的估算方法</vt:lpstr>
      <vt:lpstr>3.2  烹饪调料用量的估算方法</vt:lpstr>
      <vt:lpstr>3.2  烹饪调料用量的估算方法</vt:lpstr>
      <vt:lpstr>3.2  烹饪调料用量的估算方法</vt:lpstr>
      <vt:lpstr>3.3  烹饪燃料的成本核算</vt:lpstr>
      <vt:lpstr>PowerPoint 演示文稿</vt:lpstr>
      <vt:lpstr>3.3  烹饪燃料的成本核算</vt:lpstr>
      <vt:lpstr>PowerPoint 演示文稿</vt:lpstr>
      <vt:lpstr>3.3  烹饪燃料的成本核算</vt:lpstr>
      <vt:lpstr>3.3  烹饪燃料的成本核算</vt:lpstr>
      <vt:lpstr>第3章  烹饪调料和燃料成本核算</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现代餐饮成本核算与控制 </dc:title>
  <dc:creator>Administrator</dc:creator>
  <cp:lastModifiedBy>怡</cp:lastModifiedBy>
  <cp:revision>36</cp:revision>
  <dcterms:created xsi:type="dcterms:W3CDTF">2016-10-26T01:46:00Z</dcterms:created>
  <dcterms:modified xsi:type="dcterms:W3CDTF">2021-08-24T08:37:06Z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2052-11.1.0.10700</vt:lpwstr>
  </property>
  <property fmtid="{D5CDD505-2E9C-101B-9397-08002B2CF9AE}" pid="3" name="ICV">
    <vt:lpwstr>0C4C3141FFE74CC8BB63DDE263DE6AD7</vt:lpwstr>
  </property>
</Properties>
</file>