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0" r:id="rId3"/>
  </p:sldMasterIdLst>
  <p:notesMasterIdLst>
    <p:notesMasterId r:id="rId17"/>
  </p:notesMasterIdLst>
  <p:sldIdLst>
    <p:sldId id="256" r:id="rId4"/>
    <p:sldId id="257" r:id="rId5"/>
    <p:sldId id="258" r:id="rId6"/>
    <p:sldId id="378" r:id="rId7"/>
    <p:sldId id="379" r:id="rId8"/>
    <p:sldId id="346" r:id="rId9"/>
    <p:sldId id="381" r:id="rId10"/>
    <p:sldId id="382" r:id="rId11"/>
    <p:sldId id="383" r:id="rId12"/>
    <p:sldId id="384" r:id="rId13"/>
    <p:sldId id="385" r:id="rId14"/>
    <p:sldId id="386" r:id="rId15"/>
    <p:sldId id="387" r:id="rId16"/>
    <p:sldId id="389" r:id="rId18"/>
    <p:sldId id="390" r:id="rId19"/>
    <p:sldId id="388" r:id="rId20"/>
    <p:sldId id="391" r:id="rId21"/>
    <p:sldId id="419" r:id="rId22"/>
    <p:sldId id="422" r:id="rId23"/>
    <p:sldId id="421" r:id="rId24"/>
    <p:sldId id="424" r:id="rId25"/>
    <p:sldId id="420" r:id="rId26"/>
    <p:sldId id="423" r:id="rId27"/>
    <p:sldId id="425" r:id="rId28"/>
    <p:sldId id="314" r:id="rId29"/>
    <p:sldId id="426" r:id="rId30"/>
    <p:sldId id="352" r:id="rId31"/>
    <p:sldId id="427" r:id="rId32"/>
    <p:sldId id="428" r:id="rId33"/>
    <p:sldId id="432" r:id="rId34"/>
    <p:sldId id="433" r:id="rId35"/>
    <p:sldId id="436" r:id="rId36"/>
    <p:sldId id="434" r:id="rId37"/>
    <p:sldId id="435" r:id="rId38"/>
    <p:sldId id="437" r:id="rId39"/>
    <p:sldId id="438" r:id="rId40"/>
    <p:sldId id="439" r:id="rId41"/>
    <p:sldId id="440" r:id="rId42"/>
    <p:sldId id="441" r:id="rId43"/>
    <p:sldId id="442" r:id="rId44"/>
    <p:sldId id="443" r:id="rId45"/>
    <p:sldId id="444" r:id="rId46"/>
    <p:sldId id="445" r:id="rId47"/>
    <p:sldId id="446" r:id="rId48"/>
    <p:sldId id="447" r:id="rId49"/>
    <p:sldId id="448" r:id="rId50"/>
    <p:sldId id="449" r:id="rId51"/>
    <p:sldId id="450" r:id="rId52"/>
    <p:sldId id="451" r:id="rId53"/>
    <p:sldId id="478" r:id="rId54"/>
    <p:sldId id="479" r:id="rId55"/>
    <p:sldId id="480" r:id="rId56"/>
    <p:sldId id="481" r:id="rId57"/>
    <p:sldId id="482" r:id="rId58"/>
    <p:sldId id="483" r:id="rId59"/>
    <p:sldId id="487" r:id="rId60"/>
    <p:sldId id="485" r:id="rId61"/>
    <p:sldId id="486" r:id="rId62"/>
    <p:sldId id="484" r:id="rId63"/>
    <p:sldId id="488" r:id="rId64"/>
    <p:sldId id="489" r:id="rId65"/>
    <p:sldId id="490" r:id="rId66"/>
    <p:sldId id="272" r:id="rId67"/>
  </p:sldIdLst>
  <p:sldSz cx="9144000" cy="6858000" type="screen4x3"/>
  <p:notesSz cx="6858000" cy="9144000"/>
  <p:defaultTextStyle>
    <a:defPPr>
      <a:defRPr lang="zh-CN"/>
    </a:defPPr>
    <a:lvl1pPr marL="0" lvl="0"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1pPr>
    <a:lvl2pPr marL="457200" lvl="1"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2pPr>
    <a:lvl3pPr marL="914400" lvl="2"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3pPr>
    <a:lvl4pPr marL="1371600" lvl="3"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4pPr>
    <a:lvl5pPr marL="1828800" lvl="4"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5pPr>
    <a:lvl6pPr marL="2286000" lvl="5"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6pPr>
    <a:lvl7pPr marL="2743200" lvl="6"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7pPr>
    <a:lvl8pPr marL="3200400" lvl="7"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8pPr>
    <a:lvl9pPr marL="3657600" lvl="8" indent="0" algn="l" defTabSz="914400" eaLnBrk="1" fontAlgn="base" latinLnBrk="0" hangingPunct="1">
      <a:lnSpc>
        <a:spcPct val="100000"/>
      </a:lnSpc>
      <a:spcBef>
        <a:spcPct val="0"/>
      </a:spcBef>
      <a:spcAft>
        <a:spcPct val="0"/>
      </a:spcAft>
      <a:buNone/>
      <a:defRPr sz="1800" b="0" i="0" u="none" kern="1200" baseline="0">
        <a:solidFill>
          <a:schemeClr val="tx1"/>
        </a:solidFill>
        <a:latin typeface="Century Schoolbook" panose="02040604050505020304" pitchFamily="18" charset="0"/>
        <a:ea typeface="宋体" panose="02010600030101010101" pitchFamily="2" charset="-122"/>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showGuides="1">
      <p:cViewPr varScale="1">
        <p:scale>
          <a:sx n="62" d="100"/>
          <a:sy n="62" d="100"/>
        </p:scale>
        <p:origin x="-1584" y="-84"/>
      </p:cViewPr>
      <p:guideLst>
        <p:guide orient="horz" pos="2160"/>
        <p:guide pos="282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0" Type="http://schemas.openxmlformats.org/officeDocument/2006/relationships/tableStyles" Target="tableStyles.xml"/><Relationship Id="rId7" Type="http://schemas.openxmlformats.org/officeDocument/2006/relationships/slide" Target="slides/slide4.xml"/><Relationship Id="rId69" Type="http://schemas.openxmlformats.org/officeDocument/2006/relationships/viewProps" Target="viewProps.xml"/><Relationship Id="rId68" Type="http://schemas.openxmlformats.org/officeDocument/2006/relationships/presProps" Target="presProps.xml"/><Relationship Id="rId67" Type="http://schemas.openxmlformats.org/officeDocument/2006/relationships/slide" Target="slides/slide63.xml"/><Relationship Id="rId66" Type="http://schemas.openxmlformats.org/officeDocument/2006/relationships/slide" Target="slides/slide62.xml"/><Relationship Id="rId65" Type="http://schemas.openxmlformats.org/officeDocument/2006/relationships/slide" Target="slides/slide61.xml"/><Relationship Id="rId64" Type="http://schemas.openxmlformats.org/officeDocument/2006/relationships/slide" Target="slides/slide60.xml"/><Relationship Id="rId63" Type="http://schemas.openxmlformats.org/officeDocument/2006/relationships/slide" Target="slides/slide59.xml"/><Relationship Id="rId62" Type="http://schemas.openxmlformats.org/officeDocument/2006/relationships/slide" Target="slides/slide58.xml"/><Relationship Id="rId61" Type="http://schemas.openxmlformats.org/officeDocument/2006/relationships/slide" Target="slides/slide57.xml"/><Relationship Id="rId60" Type="http://schemas.openxmlformats.org/officeDocument/2006/relationships/slide" Target="slides/slide56.xml"/><Relationship Id="rId6" Type="http://schemas.openxmlformats.org/officeDocument/2006/relationships/slide" Target="slides/slide3.xml"/><Relationship Id="rId59" Type="http://schemas.openxmlformats.org/officeDocument/2006/relationships/slide" Target="slides/slide55.xml"/><Relationship Id="rId58" Type="http://schemas.openxmlformats.org/officeDocument/2006/relationships/slide" Target="slides/slide54.xml"/><Relationship Id="rId57" Type="http://schemas.openxmlformats.org/officeDocument/2006/relationships/slide" Target="slides/slide53.xml"/><Relationship Id="rId56" Type="http://schemas.openxmlformats.org/officeDocument/2006/relationships/slide" Target="slides/slide52.xml"/><Relationship Id="rId55" Type="http://schemas.openxmlformats.org/officeDocument/2006/relationships/slide" Target="slides/slide51.xml"/><Relationship Id="rId54" Type="http://schemas.openxmlformats.org/officeDocument/2006/relationships/slide" Target="slides/slide50.xml"/><Relationship Id="rId53" Type="http://schemas.openxmlformats.org/officeDocument/2006/relationships/slide" Target="slides/slide49.xml"/><Relationship Id="rId52" Type="http://schemas.openxmlformats.org/officeDocument/2006/relationships/slide" Target="slides/slide48.xml"/><Relationship Id="rId51" Type="http://schemas.openxmlformats.org/officeDocument/2006/relationships/slide" Target="slides/slide47.xml"/><Relationship Id="rId50" Type="http://schemas.openxmlformats.org/officeDocument/2006/relationships/slide" Target="slides/slide46.xml"/><Relationship Id="rId5" Type="http://schemas.openxmlformats.org/officeDocument/2006/relationships/slide" Target="slides/slide2.xml"/><Relationship Id="rId49" Type="http://schemas.openxmlformats.org/officeDocument/2006/relationships/slide" Target="slides/slide45.xml"/><Relationship Id="rId48" Type="http://schemas.openxmlformats.org/officeDocument/2006/relationships/slide" Target="slides/slide44.xml"/><Relationship Id="rId47" Type="http://schemas.openxmlformats.org/officeDocument/2006/relationships/slide" Target="slides/slide43.xml"/><Relationship Id="rId46" Type="http://schemas.openxmlformats.org/officeDocument/2006/relationships/slide" Target="slides/slide42.xml"/><Relationship Id="rId45" Type="http://schemas.openxmlformats.org/officeDocument/2006/relationships/slide" Target="slides/slide41.xml"/><Relationship Id="rId44" Type="http://schemas.openxmlformats.org/officeDocument/2006/relationships/slide" Target="slides/slide40.xml"/><Relationship Id="rId43" Type="http://schemas.openxmlformats.org/officeDocument/2006/relationships/slide" Target="slides/slide39.xml"/><Relationship Id="rId42" Type="http://schemas.openxmlformats.org/officeDocument/2006/relationships/slide" Target="slides/slide38.xml"/><Relationship Id="rId41" Type="http://schemas.openxmlformats.org/officeDocument/2006/relationships/slide" Target="slides/slide37.xml"/><Relationship Id="rId40" Type="http://schemas.openxmlformats.org/officeDocument/2006/relationships/slide" Target="slides/slide36.xml"/><Relationship Id="rId4" Type="http://schemas.openxmlformats.org/officeDocument/2006/relationships/slide" Target="slides/slide1.xml"/><Relationship Id="rId39" Type="http://schemas.openxmlformats.org/officeDocument/2006/relationships/slide" Target="slides/slide35.xml"/><Relationship Id="rId38" Type="http://schemas.openxmlformats.org/officeDocument/2006/relationships/slide" Target="slides/slide34.xml"/><Relationship Id="rId37" Type="http://schemas.openxmlformats.org/officeDocument/2006/relationships/slide" Target="slides/slide33.xml"/><Relationship Id="rId36" Type="http://schemas.openxmlformats.org/officeDocument/2006/relationships/slide" Target="slides/slide32.xml"/><Relationship Id="rId35" Type="http://schemas.openxmlformats.org/officeDocument/2006/relationships/slide" Target="slides/slide31.xml"/><Relationship Id="rId34" Type="http://schemas.openxmlformats.org/officeDocument/2006/relationships/slide" Target="slides/slide30.xml"/><Relationship Id="rId33" Type="http://schemas.openxmlformats.org/officeDocument/2006/relationships/slide" Target="slides/slide29.xml"/><Relationship Id="rId32" Type="http://schemas.openxmlformats.org/officeDocument/2006/relationships/slide" Target="slides/slide28.xml"/><Relationship Id="rId31" Type="http://schemas.openxmlformats.org/officeDocument/2006/relationships/slide" Target="slides/slide27.xml"/><Relationship Id="rId30" Type="http://schemas.openxmlformats.org/officeDocument/2006/relationships/slide" Target="slides/slide26.xml"/><Relationship Id="rId3" Type="http://schemas.openxmlformats.org/officeDocument/2006/relationships/slideMaster" Target="slideMasters/slideMaster2.xml"/><Relationship Id="rId29" Type="http://schemas.openxmlformats.org/officeDocument/2006/relationships/slide" Target="slides/slide25.xml"/><Relationship Id="rId28" Type="http://schemas.openxmlformats.org/officeDocument/2006/relationships/slide" Target="slides/slide24.xml"/><Relationship Id="rId27" Type="http://schemas.openxmlformats.org/officeDocument/2006/relationships/slide" Target="slides/slide23.xml"/><Relationship Id="rId26" Type="http://schemas.openxmlformats.org/officeDocument/2006/relationships/slide" Target="slides/slide22.xml"/><Relationship Id="rId25" Type="http://schemas.openxmlformats.org/officeDocument/2006/relationships/slide" Target="slides/slide21.xml"/><Relationship Id="rId24" Type="http://schemas.openxmlformats.org/officeDocument/2006/relationships/slide" Target="slides/slide20.xml"/><Relationship Id="rId23" Type="http://schemas.openxmlformats.org/officeDocument/2006/relationships/slide" Target="slides/slide19.xml"/><Relationship Id="rId22" Type="http://schemas.openxmlformats.org/officeDocument/2006/relationships/slide" Target="slides/slide18.xml"/><Relationship Id="rId21" Type="http://schemas.openxmlformats.org/officeDocument/2006/relationships/slide" Target="slides/slide17.xml"/><Relationship Id="rId20" Type="http://schemas.openxmlformats.org/officeDocument/2006/relationships/slide" Target="slides/slide16.xml"/><Relationship Id="rId2" Type="http://schemas.openxmlformats.org/officeDocument/2006/relationships/theme" Target="theme/theme1.xml"/><Relationship Id="rId19" Type="http://schemas.openxmlformats.org/officeDocument/2006/relationships/slide" Target="slides/slide15.xml"/><Relationship Id="rId18" Type="http://schemas.openxmlformats.org/officeDocument/2006/relationships/slide" Target="slides/slide14.xml"/><Relationship Id="rId17" Type="http://schemas.openxmlformats.org/officeDocument/2006/relationships/notesMaster" Target="notesMasters/notesMaster1.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8.xml"/></Relationships>
</file>

<file path=ppt/notesSlides/_rels/notesSlide1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5.xml"/></Relationships>
</file>

<file path=ppt/notesSlides/_rels/notesSlide1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8.xml"/></Relationships>
</file>

<file path=ppt/notesSlides/_rels/notesSlide1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1.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6.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9.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2.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0.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3.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6.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2.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5.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showMasterSp="0">
  <p:cSld name="标题幻灯片">
    <p:spTree>
      <p:nvGrpSpPr>
        <p:cNvPr id="1" name=""/>
        <p:cNvGrpSpPr/>
        <p:nvPr/>
      </p:nvGrpSpPr>
      <p:grpSpPr>
        <a:xfrm>
          <a:off x="0" y="0"/>
          <a:ext cx="0" cy="0"/>
          <a:chOff x="0" y="0"/>
          <a:chExt cx="0" cy="0"/>
        </a:xfrm>
      </p:grpSpPr>
      <p:sp>
        <p:nvSpPr>
          <p:cNvPr id="15" name="矩形 14"/>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7" name="矩形 16"/>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8" name="矩形 17"/>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9" name="矩形 18"/>
          <p:cNvSpPr/>
          <p:nvPr/>
        </p:nvSpPr>
        <p:spPr bwMode="auto">
          <a:xfrm>
            <a:off x="1141413" y="0"/>
            <a:ext cx="230188"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5" name="直接连接符 24"/>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6" name="直接连接符 25"/>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7" name="直接连接符 26"/>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8" name="矩形 2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9" name="椭圆 28"/>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0" name="椭圆 29"/>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1" name="椭圆 30"/>
          <p:cNvSpPr/>
          <p:nvPr/>
        </p:nvSpPr>
        <p:spPr bwMode="auto">
          <a:xfrm>
            <a:off x="1090613" y="5500688"/>
            <a:ext cx="138113"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2" name="椭圆 31"/>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3" name="椭圆 32"/>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8" name="标题 7"/>
          <p:cNvSpPr>
            <a:spLocks noGrp="1"/>
          </p:cNvSpPr>
          <p:nvPr>
            <p:ph type="ctrTitle"/>
          </p:nvPr>
        </p:nvSpPr>
        <p:spPr>
          <a:xfrm>
            <a:off x="2286000" y="3124200"/>
            <a:ext cx="6172200" cy="1894362"/>
          </a:xfrm>
        </p:spPr>
        <p:txBody>
          <a:bodyPr/>
          <a:lstStyle>
            <a:lvl1pPr>
              <a:defRPr b="1"/>
            </a:lvl1pPr>
          </a:lstStyle>
          <a:p>
            <a:r>
              <a:rPr kumimoji="0" lang="zh-CN" altLang="en-US" smtClean="0"/>
              <a:t>单击此处编辑母版标题样式</a:t>
            </a:r>
            <a:endParaRPr kumimoji="0" lang="en-US"/>
          </a:p>
        </p:txBody>
      </p:sp>
      <p:sp>
        <p:nvSpPr>
          <p:cNvPr id="9" name="副标题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zh-CN" altLang="en-US" smtClean="0"/>
              <a:t>单击此处编辑母版副标题样式</a:t>
            </a:r>
            <a:endParaRPr kumimoji="0" lang="en-US"/>
          </a:p>
        </p:txBody>
      </p:sp>
      <p:sp>
        <p:nvSpPr>
          <p:cNvPr id="34" name="日期占位符 27"/>
          <p:cNvSpPr>
            <a:spLocks noGrp="1"/>
          </p:cNvSpPr>
          <p:nvPr>
            <p:ph type="dt" sz="half" idx="2"/>
          </p:nvPr>
        </p:nvSpPr>
        <p:spPr bwMode="auto">
          <a:xfrm rot="5400000">
            <a:off x="7764463" y="1174750"/>
            <a:ext cx="2286000" cy="381000"/>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5" name="页脚占位符 16"/>
          <p:cNvSpPr>
            <a:spLocks noGrp="1"/>
          </p:cNvSpPr>
          <p:nvPr>
            <p:ph type="ftr" sz="quarter" idx="3"/>
          </p:nvPr>
        </p:nvSpPr>
        <p:spPr bwMode="auto">
          <a:xfrm rot="5400000">
            <a:off x="7077075" y="4181475"/>
            <a:ext cx="3657600" cy="384175"/>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6" name="灯片编号占位符 28"/>
          <p:cNvSpPr>
            <a:spLocks noGrp="1"/>
          </p:cNvSpPr>
          <p:nvPr>
            <p:ph type="sldNum" sz="quarter" idx="4"/>
          </p:nvPr>
        </p:nvSpPr>
        <p:spPr bwMode="auto">
          <a:xfrm>
            <a:off x="1325563" y="4929188"/>
            <a:ext cx="609600" cy="517525"/>
          </a:xfrm>
          <a:prstGeom prst="rect">
            <a:avLst/>
          </a:prstGeom>
        </p:spPr>
        <p:txBody>
          <a:bodyPr vert="horz"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页脚占位符 4"/>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6" name="灯片编号占位符 5"/>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9"/>
            <a:ext cx="1676400" cy="5851525"/>
          </a:xfrm>
        </p:spPr>
        <p:txBody>
          <a:bodyPr vert="eaVert"/>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a:xfrm>
            <a:off x="457200" y="274638"/>
            <a:ext cx="6019800" cy="5851525"/>
          </a:xfrm>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页脚占位符 4"/>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6" name="灯片编号占位符 5"/>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showMasterSp="0">
  <p:cSld name="标题幻灯片">
    <p:spTree>
      <p:nvGrpSpPr>
        <p:cNvPr id="1" name=""/>
        <p:cNvGrpSpPr/>
        <p:nvPr/>
      </p:nvGrpSpPr>
      <p:grpSpPr>
        <a:xfrm>
          <a:off x="0" y="0"/>
          <a:ext cx="0" cy="0"/>
          <a:chOff x="0" y="0"/>
          <a:chExt cx="0" cy="0"/>
        </a:xfrm>
      </p:grpSpPr>
      <p:sp>
        <p:nvSpPr>
          <p:cNvPr id="15" name="矩形 14"/>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7" name="矩形 16"/>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8" name="矩形 17"/>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9" name="矩形 18"/>
          <p:cNvSpPr/>
          <p:nvPr/>
        </p:nvSpPr>
        <p:spPr bwMode="auto">
          <a:xfrm>
            <a:off x="1141413" y="0"/>
            <a:ext cx="230188"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5" name="直接连接符 24"/>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6" name="直接连接符 25"/>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7" name="直接连接符 26"/>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8" name="矩形 2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9" name="椭圆 28"/>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0" name="椭圆 29"/>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1" name="椭圆 30"/>
          <p:cNvSpPr/>
          <p:nvPr/>
        </p:nvSpPr>
        <p:spPr bwMode="auto">
          <a:xfrm>
            <a:off x="1090613" y="5500688"/>
            <a:ext cx="138113"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2" name="椭圆 31"/>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3" name="椭圆 32"/>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8" name="标题 7"/>
          <p:cNvSpPr>
            <a:spLocks noGrp="1"/>
          </p:cNvSpPr>
          <p:nvPr>
            <p:ph type="ctrTitle"/>
          </p:nvPr>
        </p:nvSpPr>
        <p:spPr>
          <a:xfrm>
            <a:off x="2286000" y="3124200"/>
            <a:ext cx="6172200" cy="1894362"/>
          </a:xfrm>
        </p:spPr>
        <p:txBody>
          <a:bodyPr/>
          <a:lstStyle>
            <a:lvl1pPr>
              <a:defRPr b="1"/>
            </a:lvl1pPr>
          </a:lstStyle>
          <a:p>
            <a:r>
              <a:rPr kumimoji="0" lang="zh-CN" altLang="en-US" smtClean="0"/>
              <a:t>单击此处编辑母版标题样式</a:t>
            </a:r>
            <a:endParaRPr kumimoji="0" lang="en-US"/>
          </a:p>
        </p:txBody>
      </p:sp>
      <p:sp>
        <p:nvSpPr>
          <p:cNvPr id="9" name="副标题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zh-CN" altLang="en-US" smtClean="0"/>
              <a:t>单击此处编辑母版副标题样式</a:t>
            </a:r>
            <a:endParaRPr kumimoji="0" lang="en-US"/>
          </a:p>
        </p:txBody>
      </p:sp>
      <p:sp>
        <p:nvSpPr>
          <p:cNvPr id="34" name="日期占位符 27"/>
          <p:cNvSpPr>
            <a:spLocks noGrp="1"/>
          </p:cNvSpPr>
          <p:nvPr>
            <p:ph type="dt" sz="half" idx="2"/>
          </p:nvPr>
        </p:nvSpPr>
        <p:spPr bwMode="auto">
          <a:xfrm rot="5400000">
            <a:off x="7764463" y="1174750"/>
            <a:ext cx="2286000" cy="381000"/>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5" name="页脚占位符 16"/>
          <p:cNvSpPr>
            <a:spLocks noGrp="1"/>
          </p:cNvSpPr>
          <p:nvPr>
            <p:ph type="ftr" sz="quarter" idx="3"/>
          </p:nvPr>
        </p:nvSpPr>
        <p:spPr bwMode="auto">
          <a:xfrm rot="5400000">
            <a:off x="7077075" y="4181475"/>
            <a:ext cx="3657600" cy="384175"/>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6" name="灯片编号占位符 28"/>
          <p:cNvSpPr>
            <a:spLocks noGrp="1"/>
          </p:cNvSpPr>
          <p:nvPr>
            <p:ph type="sldNum" sz="quarter" idx="4"/>
          </p:nvPr>
        </p:nvSpPr>
        <p:spPr bwMode="auto">
          <a:xfrm>
            <a:off x="1325563" y="4929188"/>
            <a:ext cx="609600" cy="517525"/>
          </a:xfrm>
          <a:prstGeom prst="rect">
            <a:avLst/>
          </a:prstGeom>
        </p:spPr>
        <p:txBody>
          <a:bodyPr vert="horz"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8" name="内容占位符 7"/>
          <p:cNvSpPr>
            <a:spLocks noGrp="1"/>
          </p:cNvSpPr>
          <p:nvPr>
            <p:ph sz="quarter" idx="1"/>
          </p:nvPr>
        </p:nvSpPr>
        <p:spPr>
          <a:xfrm>
            <a:off x="457200" y="1600200"/>
            <a:ext cx="7467600" cy="4873752"/>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5" name="日期占位符 6"/>
          <p:cNvSpPr>
            <a:spLocks noGrp="1"/>
          </p:cNvSpPr>
          <p:nvPr>
            <p:ph type="dt" sz="half" idx="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17" name="灯片编号占位符 8"/>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18" name="页脚占位符 9"/>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showMasterSp="0">
  <p:cSld name="节标题">
    <p:bg>
      <p:bgRef idx="1001">
        <a:schemeClr val="bg2"/>
      </p:bgRef>
    </p:bg>
    <p:spTree>
      <p:nvGrpSpPr>
        <p:cNvPr id="1" name=""/>
        <p:cNvGrpSpPr/>
        <p:nvPr/>
      </p:nvGrpSpPr>
      <p:grpSpPr>
        <a:xfrm>
          <a:off x="0" y="0"/>
          <a:ext cx="0" cy="0"/>
          <a:chOff x="0" y="0"/>
          <a:chExt cx="0" cy="0"/>
        </a:xfrm>
      </p:grpSpPr>
      <p:sp>
        <p:nvSpPr>
          <p:cNvPr id="15" name="矩形 14"/>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7" name="矩形 16"/>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8" name="矩形 17"/>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9" name="矩形 18"/>
          <p:cNvSpPr/>
          <p:nvPr/>
        </p:nvSpPr>
        <p:spPr bwMode="auto">
          <a:xfrm>
            <a:off x="1141413" y="0"/>
            <a:ext cx="230188"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5" name="直接连接符 24"/>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6" name="直接连接符 25"/>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7" name="矩形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8" name="椭圆 27"/>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9" name="椭圆 28"/>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0" name="椭圆 29"/>
          <p:cNvSpPr/>
          <p:nvPr/>
        </p:nvSpPr>
        <p:spPr bwMode="auto">
          <a:xfrm>
            <a:off x="1090613" y="5500688"/>
            <a:ext cx="138113"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1" name="椭圆 30"/>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2" name="椭圆 31"/>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3" name="直接连接符 32"/>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 name="标题 1"/>
          <p:cNvSpPr>
            <a:spLocks noGrp="1"/>
          </p:cNvSpPr>
          <p:nvPr>
            <p:ph type="title"/>
          </p:nvPr>
        </p:nvSpPr>
        <p:spPr>
          <a:xfrm>
            <a:off x="2286000" y="2895600"/>
            <a:ext cx="6172200" cy="2053590"/>
          </a:xfrm>
        </p:spPr>
        <p:txBody>
          <a:bodyPr/>
          <a:lstStyle>
            <a:lvl1pPr algn="l">
              <a:buNone/>
              <a:defRPr sz="3000" b="1" cap="small" baseline="0"/>
            </a:lvl1pPr>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zh-CN" altLang="en-US" smtClean="0"/>
              <a:t>单击此处编辑母版文本样式</a:t>
            </a:r>
            <a:endParaRPr kumimoji="0" lang="zh-CN" altLang="en-US" smtClean="0"/>
          </a:p>
        </p:txBody>
      </p:sp>
      <p:sp>
        <p:nvSpPr>
          <p:cNvPr id="34" name="日期占位符 3"/>
          <p:cNvSpPr>
            <a:spLocks noGrp="1"/>
          </p:cNvSpPr>
          <p:nvPr>
            <p:ph type="dt" sz="half" idx="2"/>
          </p:nvPr>
        </p:nvSpPr>
        <p:spPr bwMode="auto">
          <a:xfrm rot="5400000">
            <a:off x="7762875" y="1169988"/>
            <a:ext cx="2286000" cy="381000"/>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5" name="页脚占位符 4"/>
          <p:cNvSpPr>
            <a:spLocks noGrp="1"/>
          </p:cNvSpPr>
          <p:nvPr>
            <p:ph type="ftr" sz="quarter" idx="3"/>
          </p:nvPr>
        </p:nvSpPr>
        <p:spPr bwMode="auto">
          <a:xfrm rot="5400000">
            <a:off x="7077075" y="4178300"/>
            <a:ext cx="3657600" cy="384175"/>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6" name="灯片编号占位符 5"/>
          <p:cNvSpPr>
            <a:spLocks noGrp="1"/>
          </p:cNvSpPr>
          <p:nvPr>
            <p:ph type="sldNum" sz="quarter" idx="4"/>
          </p:nvPr>
        </p:nvSpPr>
        <p:spPr bwMode="auto">
          <a:xfrm>
            <a:off x="1339850" y="4929188"/>
            <a:ext cx="609600" cy="517525"/>
          </a:xfrm>
          <a:prstGeom prst="rect">
            <a:avLst/>
          </a:prstGeom>
        </p:spPr>
        <p:txBody>
          <a:bodyPr vert="horz"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9" name="内容占位符 8"/>
          <p:cNvSpPr>
            <a:spLocks noGrp="1"/>
          </p:cNvSpPr>
          <p:nvPr>
            <p:ph sz="quarter" idx="1"/>
          </p:nvPr>
        </p:nvSpPr>
        <p:spPr>
          <a:xfrm>
            <a:off x="457200" y="1600200"/>
            <a:ext cx="3657600" cy="45720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1" name="内容占位符 10"/>
          <p:cNvSpPr>
            <a:spLocks noGrp="1"/>
          </p:cNvSpPr>
          <p:nvPr>
            <p:ph sz="quarter" idx="2"/>
          </p:nvPr>
        </p:nvSpPr>
        <p:spPr>
          <a:xfrm>
            <a:off x="4270248" y="1600200"/>
            <a:ext cx="3657600" cy="45720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3" name="日期占位符 2"/>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页脚占位符 3"/>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灯片编号占位符 4"/>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7543800" cy="1143000"/>
          </a:xfrm>
        </p:spPr>
        <p:txBody>
          <a:bodyPr anchor="b"/>
          <a:lstStyle>
            <a:lvl1pPr>
              <a:defRPr/>
            </a:lvl1pPr>
          </a:lstStyle>
          <a:p>
            <a:r>
              <a:rPr kumimoji="0" lang="zh-CN" altLang="en-US" smtClean="0"/>
              <a:t>单击此处编辑母版标题样式</a:t>
            </a:r>
            <a:endParaRPr kumimoji="0" lang="en-US"/>
          </a:p>
        </p:txBody>
      </p:sp>
      <p:sp>
        <p:nvSpPr>
          <p:cNvPr id="11" name="内容占位符 10"/>
          <p:cNvSpPr>
            <a:spLocks noGrp="1"/>
          </p:cNvSpPr>
          <p:nvPr>
            <p:ph sz="quarter" idx="2"/>
          </p:nvPr>
        </p:nvSpPr>
        <p:spPr>
          <a:xfrm>
            <a:off x="457200" y="2362200"/>
            <a:ext cx="3657600" cy="38862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3" name="内容占位符 12"/>
          <p:cNvSpPr>
            <a:spLocks noGrp="1"/>
          </p:cNvSpPr>
          <p:nvPr>
            <p:ph sz="quarter" idx="4"/>
          </p:nvPr>
        </p:nvSpPr>
        <p:spPr>
          <a:xfrm>
            <a:off x="4371975" y="2362200"/>
            <a:ext cx="3657600" cy="38862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2" name="文本占位符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zh-CN" altLang="en-US" smtClean="0"/>
              <a:t>单击此处编辑母版文本样式</a:t>
            </a:r>
            <a:endParaRPr kumimoji="0" lang="zh-CN" altLang="en-US" smtClean="0"/>
          </a:p>
        </p:txBody>
      </p:sp>
      <p:sp>
        <p:nvSpPr>
          <p:cNvPr id="14" name="文本占位符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zh-CN" altLang="en-US" smtClean="0"/>
              <a:t>单击此处编辑母版文本样式</a:t>
            </a:r>
            <a:endParaRPr kumimoji="0" lang="zh-CN" altLang="en-US" smtClean="0"/>
          </a:p>
        </p:txBody>
      </p:sp>
      <p:sp>
        <p:nvSpPr>
          <p:cNvPr id="3" name="日期占位符 2"/>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页脚占位符 3"/>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灯片编号占位符 4"/>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15" name="日期占位符 5"/>
          <p:cNvSpPr>
            <a:spLocks noGrp="1"/>
          </p:cNvSpPr>
          <p:nvPr>
            <p:ph type="dt" sz="half" idx="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17" name="灯片编号占位符 6"/>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18" name="页脚占位符 7"/>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3" name="页脚占位符 2"/>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灯片编号占位符 3"/>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showMasterSp="0">
  <p:cSld name="内容与标题">
    <p:spTree>
      <p:nvGrpSpPr>
        <p:cNvPr id="1" name=""/>
        <p:cNvGrpSpPr/>
        <p:nvPr/>
      </p:nvGrpSpPr>
      <p:grpSpPr>
        <a:xfrm>
          <a:off x="0" y="0"/>
          <a:ext cx="0" cy="0"/>
          <a:chOff x="0" y="0"/>
          <a:chExt cx="0" cy="0"/>
        </a:xfrm>
      </p:grpSpPr>
      <p:sp>
        <p:nvSpPr>
          <p:cNvPr id="15" name="直接连接符 14"/>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17" name="直接连接符 16"/>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4" name="直接连接符 17"/>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19" name="直接连接符 1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0" name="矩形 1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1" name="直接连接符 2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椭圆 23"/>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 name="标题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zh-CN" altLang="en-US" smtClean="0"/>
              <a:t>单击此处编辑母版标题样式</a:t>
            </a:r>
            <a:endParaRPr kumimoji="0" lang="en-US"/>
          </a:p>
        </p:txBody>
      </p:sp>
      <p:sp>
        <p:nvSpPr>
          <p:cNvPr id="3" name="文本占位符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zh-CN" altLang="en-US" smtClean="0"/>
              <a:t>单击此处编辑母版文本样式</a:t>
            </a:r>
            <a:endParaRPr kumimoji="0" lang="zh-CN" altLang="en-US" smtClean="0"/>
          </a:p>
        </p:txBody>
      </p:sp>
      <p:sp>
        <p:nvSpPr>
          <p:cNvPr id="18" name="内容占位符 17"/>
          <p:cNvSpPr>
            <a:spLocks noGrp="1"/>
          </p:cNvSpPr>
          <p:nvPr>
            <p:ph sz="quarter" idx="1"/>
          </p:nvPr>
        </p:nvSpPr>
        <p:spPr>
          <a:xfrm>
            <a:off x="304800" y="274320"/>
            <a:ext cx="5638800" cy="6327648"/>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25" name="日期占位符 20"/>
          <p:cNvSpPr>
            <a:spLocks noGrp="1"/>
          </p:cNvSpPr>
          <p:nvPr>
            <p:ph type="dt" sz="half" idx="1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26" name="灯片编号占位符 21"/>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27" name="页脚占位符 22"/>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8" name="内容占位符 7"/>
          <p:cNvSpPr>
            <a:spLocks noGrp="1"/>
          </p:cNvSpPr>
          <p:nvPr>
            <p:ph sz="quarter" idx="1"/>
          </p:nvPr>
        </p:nvSpPr>
        <p:spPr>
          <a:xfrm>
            <a:off x="457200" y="1600200"/>
            <a:ext cx="7467600" cy="4873752"/>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5" name="日期占位符 6"/>
          <p:cNvSpPr>
            <a:spLocks noGrp="1"/>
          </p:cNvSpPr>
          <p:nvPr>
            <p:ph type="dt" sz="half" idx="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17" name="灯片编号占位符 8"/>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18" name="页脚占位符 9"/>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15" name="直接连接符 14"/>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7" name="椭圆 16"/>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18" name="直接连接符 17"/>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9" name="矩形 18"/>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 name="标题 1"/>
          <p:cNvSpPr>
            <a:spLocks noGrp="1"/>
          </p:cNvSpPr>
          <p:nvPr>
            <p:ph type="title"/>
          </p:nvPr>
        </p:nvSpPr>
        <p:spPr>
          <a:xfrm rot="5400000">
            <a:off x="3350133" y="3200400"/>
            <a:ext cx="6309360" cy="457200"/>
          </a:xfrm>
        </p:spPr>
        <p:txBody>
          <a:bodyPr anchor="b"/>
          <a:lstStyle>
            <a:lvl1pPr algn="l">
              <a:buNone/>
              <a:defRPr sz="2000" b="1"/>
            </a:lvl1pPr>
          </a:lstStyle>
          <a:p>
            <a:r>
              <a:rPr kumimoji="0" lang="zh-CN" altLang="en-US" smtClean="0"/>
              <a:t>单击此处编辑母版标题样式</a:t>
            </a:r>
            <a:endParaRPr kumimoji="0" lang="en-US"/>
          </a:p>
        </p:txBody>
      </p:sp>
      <p:sp>
        <p:nvSpPr>
          <p:cNvPr id="3" name="图片占位符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vert="horz">
            <a:normAutofit/>
          </a:bodyPr>
          <a:lstStyle>
            <a:lvl1pPr marL="0" indent="0">
              <a:buNone/>
              <a:defRPr sz="3200"/>
            </a:lvl1pPr>
          </a:lstStyle>
          <a:p>
            <a:pPr marL="0" marR="0" lvl="0" indent="0" algn="ctr" defTabSz="914400" rtl="0" eaLnBrk="1" fontAlgn="auto" latinLnBrk="0" hangingPunct="1">
              <a:lnSpc>
                <a:spcPct val="100000"/>
              </a:lnSpc>
              <a:spcBef>
                <a:spcPts val="600"/>
              </a:spcBef>
              <a:spcAft>
                <a:spcPts val="0"/>
              </a:spcAft>
              <a:buClr>
                <a:schemeClr val="accent1"/>
              </a:buClr>
              <a:buSzPct val="70000"/>
              <a:buFontTx/>
              <a:buNone/>
              <a:defRPr/>
            </a:pPr>
            <a:r>
              <a:rPr kumimoji="0" lang="zh-CN" altLang="en-US" sz="3200" b="0" i="0" u="none" strike="noStrike" kern="1200" cap="none" spc="0" normalizeH="0" baseline="0" noProof="0" smtClean="0">
                <a:ln>
                  <a:noFill/>
                </a:ln>
                <a:solidFill>
                  <a:schemeClr val="lt1"/>
                </a:solidFill>
                <a:effectLst/>
                <a:uLnTx/>
                <a:uFillTx/>
                <a:latin typeface="+mn-lt"/>
                <a:ea typeface="+mn-ea"/>
                <a:cs typeface="+mn-cs"/>
              </a:rPr>
              <a:t>单击图标添加图片</a:t>
            </a:r>
            <a:endParaRPr kumimoji="0" lang="en-US" sz="3200" b="0" i="0" u="none" strike="noStrike" kern="1200" cap="none" spc="0" normalizeH="0" baseline="0" noProof="0" dirty="0">
              <a:ln>
                <a:noFill/>
              </a:ln>
              <a:solidFill>
                <a:schemeClr val="lt1"/>
              </a:solidFill>
              <a:effectLst/>
              <a:uLnTx/>
              <a:uFillTx/>
              <a:latin typeface="+mn-lt"/>
              <a:ea typeface="+mn-ea"/>
              <a:cs typeface="+mn-cs"/>
            </a:endParaRPr>
          </a:p>
        </p:txBody>
      </p:sp>
      <p:sp>
        <p:nvSpPr>
          <p:cNvPr id="4" name="文本占位符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zh-CN" altLang="en-US" smtClean="0"/>
              <a:t>单击此处编辑母版文本样式</a:t>
            </a:r>
            <a:endParaRPr kumimoji="0" lang="zh-CN" altLang="en-US" smtClean="0"/>
          </a:p>
        </p:txBody>
      </p:sp>
      <p:sp>
        <p:nvSpPr>
          <p:cNvPr id="25" name="日期占位符 16"/>
          <p:cNvSpPr>
            <a:spLocks noGrp="1"/>
          </p:cNvSpPr>
          <p:nvPr>
            <p:ph type="dt" sz="half" idx="1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26" name="灯片编号占位符 17"/>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27" name="页脚占位符 20"/>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页脚占位符 4"/>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6" name="灯片编号占位符 5"/>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9"/>
            <a:ext cx="1676400" cy="5851525"/>
          </a:xfrm>
        </p:spPr>
        <p:txBody>
          <a:bodyPr vert="eaVert"/>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a:xfrm>
            <a:off x="457200" y="274638"/>
            <a:ext cx="6019800" cy="5851525"/>
          </a:xfrm>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页脚占位符 4"/>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6" name="灯片编号占位符 5"/>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showMasterSp="0">
  <p:cSld name="节标题">
    <p:bg>
      <p:bgRef idx="1001">
        <a:schemeClr val="bg2"/>
      </p:bgRef>
    </p:bg>
    <p:spTree>
      <p:nvGrpSpPr>
        <p:cNvPr id="1" name=""/>
        <p:cNvGrpSpPr/>
        <p:nvPr/>
      </p:nvGrpSpPr>
      <p:grpSpPr>
        <a:xfrm>
          <a:off x="0" y="0"/>
          <a:ext cx="0" cy="0"/>
          <a:chOff x="0" y="0"/>
          <a:chExt cx="0" cy="0"/>
        </a:xfrm>
      </p:grpSpPr>
      <p:sp>
        <p:nvSpPr>
          <p:cNvPr id="15" name="矩形 14"/>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7" name="矩形 16"/>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8" name="矩形 17"/>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9" name="矩形 18"/>
          <p:cNvSpPr/>
          <p:nvPr/>
        </p:nvSpPr>
        <p:spPr bwMode="auto">
          <a:xfrm>
            <a:off x="1141413" y="0"/>
            <a:ext cx="230188"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5" name="直接连接符 24"/>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6" name="直接连接符 25"/>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7" name="矩形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8" name="椭圆 27"/>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9" name="椭圆 28"/>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0" name="椭圆 29"/>
          <p:cNvSpPr/>
          <p:nvPr/>
        </p:nvSpPr>
        <p:spPr bwMode="auto">
          <a:xfrm>
            <a:off x="1090613" y="5500688"/>
            <a:ext cx="138113"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1" name="椭圆 30"/>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2" name="椭圆 31"/>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33" name="直接连接符 32"/>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 name="标题 1"/>
          <p:cNvSpPr>
            <a:spLocks noGrp="1"/>
          </p:cNvSpPr>
          <p:nvPr>
            <p:ph type="title"/>
          </p:nvPr>
        </p:nvSpPr>
        <p:spPr>
          <a:xfrm>
            <a:off x="2286000" y="2895600"/>
            <a:ext cx="6172200" cy="2053590"/>
          </a:xfrm>
        </p:spPr>
        <p:txBody>
          <a:bodyPr/>
          <a:lstStyle>
            <a:lvl1pPr algn="l">
              <a:buNone/>
              <a:defRPr sz="3000" b="1" cap="small" baseline="0"/>
            </a:lvl1pPr>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zh-CN" altLang="en-US" smtClean="0"/>
              <a:t>单击此处编辑母版文本样式</a:t>
            </a:r>
            <a:endParaRPr kumimoji="0" lang="zh-CN" altLang="en-US" smtClean="0"/>
          </a:p>
        </p:txBody>
      </p:sp>
      <p:sp>
        <p:nvSpPr>
          <p:cNvPr id="34" name="日期占位符 3"/>
          <p:cNvSpPr>
            <a:spLocks noGrp="1"/>
          </p:cNvSpPr>
          <p:nvPr>
            <p:ph type="dt" sz="half" idx="2"/>
          </p:nvPr>
        </p:nvSpPr>
        <p:spPr bwMode="auto">
          <a:xfrm rot="5400000">
            <a:off x="7762875" y="1169988"/>
            <a:ext cx="2286000" cy="381000"/>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5" name="页脚占位符 4"/>
          <p:cNvSpPr>
            <a:spLocks noGrp="1"/>
          </p:cNvSpPr>
          <p:nvPr>
            <p:ph type="ftr" sz="quarter" idx="3"/>
          </p:nvPr>
        </p:nvSpPr>
        <p:spPr bwMode="auto">
          <a:xfrm rot="5400000">
            <a:off x="7077075" y="4178300"/>
            <a:ext cx="3657600" cy="384175"/>
          </a:xfrm>
          <a:prstGeom prst="rect">
            <a:avLst/>
          </a:prstGeom>
        </p:spPr>
        <p:txBody>
          <a:bodyPr vert="horz"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36" name="灯片编号占位符 5"/>
          <p:cNvSpPr>
            <a:spLocks noGrp="1"/>
          </p:cNvSpPr>
          <p:nvPr>
            <p:ph type="sldNum" sz="quarter" idx="4"/>
          </p:nvPr>
        </p:nvSpPr>
        <p:spPr bwMode="auto">
          <a:xfrm>
            <a:off x="1339850" y="4929188"/>
            <a:ext cx="609600" cy="517525"/>
          </a:xfrm>
          <a:prstGeom prst="rect">
            <a:avLst/>
          </a:prstGeom>
        </p:spPr>
        <p:txBody>
          <a:bodyPr vert="horz"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9" name="内容占位符 8"/>
          <p:cNvSpPr>
            <a:spLocks noGrp="1"/>
          </p:cNvSpPr>
          <p:nvPr>
            <p:ph sz="quarter" idx="1"/>
          </p:nvPr>
        </p:nvSpPr>
        <p:spPr>
          <a:xfrm>
            <a:off x="457200" y="1600200"/>
            <a:ext cx="3657600" cy="45720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1" name="内容占位符 10"/>
          <p:cNvSpPr>
            <a:spLocks noGrp="1"/>
          </p:cNvSpPr>
          <p:nvPr>
            <p:ph sz="quarter" idx="2"/>
          </p:nvPr>
        </p:nvSpPr>
        <p:spPr>
          <a:xfrm>
            <a:off x="4270248" y="1600200"/>
            <a:ext cx="3657600" cy="45720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3" name="日期占位符 2"/>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页脚占位符 3"/>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灯片编号占位符 4"/>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7543800" cy="1143000"/>
          </a:xfrm>
        </p:spPr>
        <p:txBody>
          <a:bodyPr anchor="b"/>
          <a:lstStyle>
            <a:lvl1pPr>
              <a:defRPr/>
            </a:lvl1pPr>
          </a:lstStyle>
          <a:p>
            <a:r>
              <a:rPr kumimoji="0" lang="zh-CN" altLang="en-US" smtClean="0"/>
              <a:t>单击此处编辑母版标题样式</a:t>
            </a:r>
            <a:endParaRPr kumimoji="0" lang="en-US"/>
          </a:p>
        </p:txBody>
      </p:sp>
      <p:sp>
        <p:nvSpPr>
          <p:cNvPr id="11" name="内容占位符 10"/>
          <p:cNvSpPr>
            <a:spLocks noGrp="1"/>
          </p:cNvSpPr>
          <p:nvPr>
            <p:ph sz="quarter" idx="2"/>
          </p:nvPr>
        </p:nvSpPr>
        <p:spPr>
          <a:xfrm>
            <a:off x="457200" y="2362200"/>
            <a:ext cx="3657600" cy="38862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3" name="内容占位符 12"/>
          <p:cNvSpPr>
            <a:spLocks noGrp="1"/>
          </p:cNvSpPr>
          <p:nvPr>
            <p:ph sz="quarter" idx="4"/>
          </p:nvPr>
        </p:nvSpPr>
        <p:spPr>
          <a:xfrm>
            <a:off x="4371975" y="2362200"/>
            <a:ext cx="3657600" cy="3886200"/>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12" name="文本占位符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zh-CN" altLang="en-US" smtClean="0"/>
              <a:t>单击此处编辑母版文本样式</a:t>
            </a:r>
            <a:endParaRPr kumimoji="0" lang="zh-CN" altLang="en-US" smtClean="0"/>
          </a:p>
        </p:txBody>
      </p:sp>
      <p:sp>
        <p:nvSpPr>
          <p:cNvPr id="14" name="文本占位符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zh-CN" altLang="en-US" smtClean="0"/>
              <a:t>单击此处编辑母版文本样式</a:t>
            </a:r>
            <a:endParaRPr kumimoji="0" lang="zh-CN" altLang="en-US" smtClean="0"/>
          </a:p>
        </p:txBody>
      </p:sp>
      <p:sp>
        <p:nvSpPr>
          <p:cNvPr id="3" name="日期占位符 2"/>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页脚占位符 3"/>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5" name="灯片编号占位符 4"/>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15" name="日期占位符 5"/>
          <p:cNvSpPr>
            <a:spLocks noGrp="1"/>
          </p:cNvSpPr>
          <p:nvPr>
            <p:ph type="dt" sz="half" idx="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17" name="灯片编号占位符 6"/>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18" name="页脚占位符 7"/>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3" name="页脚占位符 2"/>
          <p:cNvSpPr>
            <a:spLocks noGrp="1"/>
          </p:cNvSpPr>
          <p:nvPr>
            <p:ph type="ftr" sz="quarter" idx="11"/>
          </p:nvPr>
        </p:nvSpPr>
        <p:spPr/>
        <p:txBody>
          <a:bodyPr/>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4" name="灯片编号占位符 3"/>
          <p:cNvSpPr>
            <a:spLocks noGrp="1"/>
          </p:cNvSpPr>
          <p:nvPr>
            <p:ph type="sldNum" sz="quarter" idx="12"/>
          </p:nvPr>
        </p:nvSpPr>
        <p:spPr/>
        <p:txBody>
          <a:bodyP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showMasterSp="0">
  <p:cSld name="内容与标题">
    <p:spTree>
      <p:nvGrpSpPr>
        <p:cNvPr id="1" name=""/>
        <p:cNvGrpSpPr/>
        <p:nvPr/>
      </p:nvGrpSpPr>
      <p:grpSpPr>
        <a:xfrm>
          <a:off x="0" y="0"/>
          <a:ext cx="0" cy="0"/>
          <a:chOff x="0" y="0"/>
          <a:chExt cx="0" cy="0"/>
        </a:xfrm>
      </p:grpSpPr>
      <p:sp>
        <p:nvSpPr>
          <p:cNvPr id="15" name="直接连接符 14"/>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17" name="直接连接符 16"/>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4" name="直接连接符 17"/>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19" name="直接连接符 1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0" name="矩形 1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1" name="直接连接符 2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4" name="椭圆 23"/>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 name="标题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zh-CN" altLang="en-US" smtClean="0"/>
              <a:t>单击此处编辑母版标题样式</a:t>
            </a:r>
            <a:endParaRPr kumimoji="0" lang="en-US"/>
          </a:p>
        </p:txBody>
      </p:sp>
      <p:sp>
        <p:nvSpPr>
          <p:cNvPr id="3" name="文本占位符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zh-CN" altLang="en-US" smtClean="0"/>
              <a:t>单击此处编辑母版文本样式</a:t>
            </a:r>
            <a:endParaRPr kumimoji="0" lang="zh-CN" altLang="en-US" smtClean="0"/>
          </a:p>
        </p:txBody>
      </p:sp>
      <p:sp>
        <p:nvSpPr>
          <p:cNvPr id="18" name="内容占位符 17"/>
          <p:cNvSpPr>
            <a:spLocks noGrp="1"/>
          </p:cNvSpPr>
          <p:nvPr>
            <p:ph sz="quarter" idx="1"/>
          </p:nvPr>
        </p:nvSpPr>
        <p:spPr>
          <a:xfrm>
            <a:off x="304800" y="274320"/>
            <a:ext cx="5638800" cy="6327648"/>
          </a:xfrm>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25" name="日期占位符 20"/>
          <p:cNvSpPr>
            <a:spLocks noGrp="1"/>
          </p:cNvSpPr>
          <p:nvPr>
            <p:ph type="dt" sz="half" idx="1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26" name="灯片编号占位符 21"/>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27" name="页脚占位符 22"/>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15" name="直接连接符 14"/>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7" name="椭圆 16"/>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18" name="直接连接符 17"/>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9" name="矩形 18"/>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20" name="直接连接符 19"/>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21" name="直接连接符 20"/>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4" name="直接连接符 23"/>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 name="标题 1"/>
          <p:cNvSpPr>
            <a:spLocks noGrp="1"/>
          </p:cNvSpPr>
          <p:nvPr>
            <p:ph type="title"/>
          </p:nvPr>
        </p:nvSpPr>
        <p:spPr>
          <a:xfrm rot="5400000">
            <a:off x="3350133" y="3200400"/>
            <a:ext cx="6309360" cy="457200"/>
          </a:xfrm>
        </p:spPr>
        <p:txBody>
          <a:bodyPr anchor="b"/>
          <a:lstStyle>
            <a:lvl1pPr algn="l">
              <a:buNone/>
              <a:defRPr sz="2000" b="1"/>
            </a:lvl1pPr>
          </a:lstStyle>
          <a:p>
            <a:r>
              <a:rPr kumimoji="0" lang="zh-CN" altLang="en-US" smtClean="0"/>
              <a:t>单击此处编辑母版标题样式</a:t>
            </a:r>
            <a:endParaRPr kumimoji="0" lang="en-US"/>
          </a:p>
        </p:txBody>
      </p:sp>
      <p:sp>
        <p:nvSpPr>
          <p:cNvPr id="3" name="图片占位符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vert="horz">
            <a:normAutofit/>
          </a:bodyPr>
          <a:lstStyle>
            <a:lvl1pPr marL="0" indent="0">
              <a:buNone/>
              <a:defRPr sz="3200"/>
            </a:lvl1pPr>
          </a:lstStyle>
          <a:p>
            <a:pPr marL="0" marR="0" lvl="0" indent="0" algn="ctr" defTabSz="914400" rtl="0" eaLnBrk="1" fontAlgn="auto" latinLnBrk="0" hangingPunct="1">
              <a:lnSpc>
                <a:spcPct val="100000"/>
              </a:lnSpc>
              <a:spcBef>
                <a:spcPts val="600"/>
              </a:spcBef>
              <a:spcAft>
                <a:spcPts val="0"/>
              </a:spcAft>
              <a:buClr>
                <a:schemeClr val="accent1"/>
              </a:buClr>
              <a:buSzPct val="70000"/>
              <a:buFontTx/>
              <a:buNone/>
              <a:defRPr/>
            </a:pPr>
            <a:r>
              <a:rPr kumimoji="0" lang="zh-CN" altLang="en-US" sz="3200" b="0" i="0" u="none" strike="noStrike" kern="1200" cap="none" spc="0" normalizeH="0" baseline="0" noProof="0" smtClean="0">
                <a:ln>
                  <a:noFill/>
                </a:ln>
                <a:solidFill>
                  <a:schemeClr val="lt1"/>
                </a:solidFill>
                <a:effectLst/>
                <a:uLnTx/>
                <a:uFillTx/>
                <a:latin typeface="+mn-lt"/>
                <a:ea typeface="+mn-ea"/>
                <a:cs typeface="+mn-cs"/>
              </a:rPr>
              <a:t>单击图标添加图片</a:t>
            </a:r>
            <a:endParaRPr kumimoji="0" lang="en-US" sz="3200" b="0" i="0" u="none" strike="noStrike" kern="1200" cap="none" spc="0" normalizeH="0" baseline="0" noProof="0" dirty="0">
              <a:ln>
                <a:noFill/>
              </a:ln>
              <a:solidFill>
                <a:schemeClr val="lt1"/>
              </a:solidFill>
              <a:effectLst/>
              <a:uLnTx/>
              <a:uFillTx/>
              <a:latin typeface="+mn-lt"/>
              <a:ea typeface="+mn-ea"/>
              <a:cs typeface="+mn-cs"/>
            </a:endParaRPr>
          </a:p>
        </p:txBody>
      </p:sp>
      <p:sp>
        <p:nvSpPr>
          <p:cNvPr id="4" name="文本占位符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zh-CN" altLang="en-US" smtClean="0"/>
              <a:t>单击此处编辑母版文本样式</a:t>
            </a:r>
            <a:endParaRPr kumimoji="0" lang="zh-CN" altLang="en-US" smtClean="0"/>
          </a:p>
        </p:txBody>
      </p:sp>
      <p:sp>
        <p:nvSpPr>
          <p:cNvPr id="25" name="日期占位符 16"/>
          <p:cNvSpPr>
            <a:spLocks noGrp="1"/>
          </p:cNvSpPr>
          <p:nvPr>
            <p:ph type="dt" sz="half" idx="12"/>
          </p:nvPr>
        </p:nvSpPr>
        <p:spPr>
          <a:xfrm rot="5400000">
            <a:off x="7589044" y="1081881"/>
            <a:ext cx="2011363" cy="38417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
        <p:nvSpPr>
          <p:cNvPr id="26" name="灯片编号占位符 17"/>
          <p:cNvSpPr>
            <a:spLocks noGrp="1"/>
          </p:cNvSpPr>
          <p:nvPr>
            <p:ph type="sldNum" sz="quarter" idx="4"/>
          </p:nvPr>
        </p:nvSpPr>
        <p:spPr>
          <a:xfrm>
            <a:off x="8129588" y="5734050"/>
            <a:ext cx="609600" cy="520700"/>
          </a:xfrm>
          <a:prstGeom prst="rect">
            <a:avLst/>
          </a:prstGeom>
        </p:spPr>
        <p:txBody>
          <a:bodyPr vert="horz" rtlCol="0" anchor="ctr"/>
          <a:p>
            <a:pPr algn="ctr"/>
            <a:fld id="{9A0DB2DC-4C9A-4742-B13C-FB6460FD3503}" type="slidenum">
              <a:rPr lang="zh-CN" altLang="en-US" sz="1400" b="1" dirty="0">
                <a:solidFill>
                  <a:srgbClr val="FFFFFF"/>
                </a:solidFill>
              </a:rPr>
            </a:fld>
            <a:endParaRPr lang="zh-CN" altLang="en-US" sz="1400" b="1" dirty="0">
              <a:solidFill>
                <a:srgbClr val="FFFFFF"/>
              </a:solidFill>
            </a:endParaRPr>
          </a:p>
        </p:txBody>
      </p:sp>
      <p:sp>
        <p:nvSpPr>
          <p:cNvPr id="27" name="页脚占位符 20"/>
          <p:cNvSpPr>
            <a:spLocks noGrp="1"/>
          </p:cNvSpPr>
          <p:nvPr>
            <p:ph type="ftr" sz="quarter" idx="3"/>
          </p:nvPr>
        </p:nvSpPr>
        <p:spPr>
          <a:xfrm rot="5400000">
            <a:off x="6989763" y="3736975"/>
            <a:ext cx="3200400" cy="365125"/>
          </a:xfrm>
          <a:prstGeom prst="rect">
            <a:avLst/>
          </a:prstGeom>
        </p:spPr>
        <p:txBody>
          <a:bodyPr vert="horz" rtlCol="0" anchor="ctr" anchorCtr="0"/>
          <a:lstStyle/>
          <a:p>
            <a:pPr marL="0" marR="0" indent="0" defTabSz="914400" rtl="0" fontAlgn="auto">
              <a:lnSpc>
                <a:spcPct val="100000"/>
              </a:lnSpc>
              <a:spcBef>
                <a:spcPts val="0"/>
              </a:spcBef>
              <a:spcAft>
                <a:spcPts val="0"/>
              </a:spcAft>
              <a:buClrTx/>
              <a:buSzTx/>
              <a:buFontTx/>
              <a:buNone/>
              <a:defRPr/>
            </a:pPr>
            <a:endParaRPr kumimoji="0" lang="zh-CN" altLang="en-US" b="0" i="0" kern="1200" cap="none" spc="0" normalizeH="0" baseline="0" noProof="0">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20.xml"/><Relationship Id="rId8" Type="http://schemas.openxmlformats.org/officeDocument/2006/relationships/slideLayout" Target="../slideLayouts/slideLayout19.xml"/><Relationship Id="rId7" Type="http://schemas.openxmlformats.org/officeDocument/2006/relationships/slideLayout" Target="../slideLayouts/slideLayout18.xml"/><Relationship Id="rId6" Type="http://schemas.openxmlformats.org/officeDocument/2006/relationships/slideLayout" Target="../slideLayouts/slideLayout17.xml"/><Relationship Id="rId5" Type="http://schemas.openxmlformats.org/officeDocument/2006/relationships/slideLayout" Target="../slideLayouts/slideLayout16.xml"/><Relationship Id="rId4" Type="http://schemas.openxmlformats.org/officeDocument/2006/relationships/slideLayout" Target="../slideLayouts/slideLayout15.xml"/><Relationship Id="rId3" Type="http://schemas.openxmlformats.org/officeDocument/2006/relationships/slideLayout" Target="../slideLayouts/slideLayout14.xml"/><Relationship Id="rId2" Type="http://schemas.openxmlformats.org/officeDocument/2006/relationships/slideLayout" Target="../slideLayouts/slideLayout13.xml"/><Relationship Id="rId12" Type="http://schemas.openxmlformats.org/officeDocument/2006/relationships/theme" Target="../theme/theme2.xml"/><Relationship Id="rId11" Type="http://schemas.openxmlformats.org/officeDocument/2006/relationships/slideLayout" Target="../slideLayouts/slideLayout22.xml"/><Relationship Id="rId10" Type="http://schemas.openxmlformats.org/officeDocument/2006/relationships/slideLayout" Target="../slideLayouts/slideLayout21.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p:sp>
        <p:nvSpPr>
          <p:cNvPr id="16" name="直接连接符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2" name="标题占位符 21"/>
          <p:cNvSpPr>
            <a:spLocks noGrp="1"/>
          </p:cNvSpPr>
          <p:nvPr>
            <p:ph type="title"/>
          </p:nvPr>
        </p:nvSpPr>
        <p:spPr>
          <a:xfrm>
            <a:off x="457200" y="274638"/>
            <a:ext cx="7467600" cy="1143000"/>
          </a:xfrm>
          <a:prstGeom prst="rect">
            <a:avLst/>
          </a:prstGeom>
        </p:spPr>
        <p:txBody>
          <a:bodyPr vert="horz" anchor="b">
            <a:normAutofit/>
          </a:bodyPr>
          <a:lstStyle/>
          <a:p>
            <a:r>
              <a:rPr kumimoji="0" lang="zh-CN" altLang="en-US" smtClean="0"/>
              <a:t>单击此处编辑母版标题样式</a:t>
            </a:r>
            <a:endParaRPr kumimoji="0" lang="en-US"/>
          </a:p>
        </p:txBody>
      </p:sp>
      <p:sp>
        <p:nvSpPr>
          <p:cNvPr id="1028" name="文本占位符 12"/>
          <p:cNvSpPr>
            <a:spLocks noGrp="1"/>
          </p:cNvSpPr>
          <p:nvPr>
            <p:ph type="body" idx="1"/>
          </p:nvPr>
        </p:nvSpPr>
        <p:spPr>
          <a:xfrm>
            <a:off x="457200" y="1600200"/>
            <a:ext cx="7467600" cy="4873625"/>
          </a:xfrm>
          <a:prstGeom prst="rect">
            <a:avLst/>
          </a:prstGeom>
          <a:noFill/>
          <a:ln w="9525">
            <a:noFill/>
          </a:ln>
        </p:spPr>
        <p:txBody>
          <a:bodyPr/>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en-US" altLang="x-none" dirty="0"/>
          </a:p>
        </p:txBody>
      </p:sp>
      <p:sp>
        <p:nvSpPr>
          <p:cNvPr id="14" name="日期占位符 13"/>
          <p:cNvSpPr>
            <a:spLocks noGrp="1"/>
          </p:cNvSpPr>
          <p:nvPr>
            <p:ph type="dt" sz="half" idx="2"/>
          </p:nvPr>
        </p:nvSpPr>
        <p:spPr>
          <a:xfrm rot="5400000">
            <a:off x="7589044" y="1081881"/>
            <a:ext cx="2011363" cy="384175"/>
          </a:xfrm>
          <a:prstGeom prst="rect">
            <a:avLst/>
          </a:prstGeom>
        </p:spPr>
        <p:txBody>
          <a:bodyPr vert="horz" anchor="ctr" anchorCtr="0"/>
          <a:lstStyle>
            <a:lvl1pPr algn="r" eaLnBrk="1" latinLnBrk="0" hangingPunct="1">
              <a:defRPr kumimoji="0" sz="1200">
                <a:solidFill>
                  <a:schemeClr val="tx2"/>
                </a:solidFill>
              </a:defRPr>
            </a:lvl1pPr>
          </a:lstStyle>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3" name="页脚占位符 2"/>
          <p:cNvSpPr>
            <a:spLocks noGrp="1"/>
          </p:cNvSpPr>
          <p:nvPr>
            <p:ph type="ftr" sz="quarter" idx="3"/>
          </p:nvPr>
        </p:nvSpPr>
        <p:spPr>
          <a:xfrm rot="5400000">
            <a:off x="6989763" y="3736975"/>
            <a:ext cx="3200400" cy="365125"/>
          </a:xfrm>
          <a:prstGeom prst="rect">
            <a:avLst/>
          </a:prstGeom>
        </p:spPr>
        <p:txBody>
          <a:bodyPr vert="horz" anchor="ctr" anchorCtr="0"/>
          <a:lstStyle>
            <a:lvl1pPr algn="l" eaLnBrk="1" latinLnBrk="0" hangingPunct="1">
              <a:defRPr kumimoji="0" sz="1200">
                <a:solidFill>
                  <a:schemeClr val="tx2"/>
                </a:solidFill>
              </a:defRPr>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7" name="直接连接符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9" name="直接连接符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0" name="矩形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1" name="直接连接符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2" name="椭圆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3" name="灯片编号占位符 22"/>
          <p:cNvSpPr>
            <a:spLocks noGrp="1"/>
          </p:cNvSpPr>
          <p:nvPr>
            <p:ph type="sldNum" sz="quarter" idx="4"/>
          </p:nvPr>
        </p:nvSpPr>
        <p:spPr>
          <a:xfrm>
            <a:off x="8129588" y="5734050"/>
            <a:ext cx="609600" cy="520700"/>
          </a:xfrm>
          <a:prstGeom prst="rect">
            <a:avLst/>
          </a:prstGeom>
        </p:spPr>
        <p:txBody>
          <a:bodyPr vert="horz" anchor="ct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panose="05000000000000000000"/>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panose="05020102010507070707"/>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panose="05000000000000000000"/>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panose="05000000000000000000"/>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panose="05020102010507070707"/>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panose="05000000000000000000"/>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p:sp>
        <p:nvSpPr>
          <p:cNvPr id="16" name="直接连接符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tx1"/>
              </a:solidFill>
              <a:effectLst/>
              <a:uLnTx/>
              <a:uFillTx/>
              <a:latin typeface="+mn-lt"/>
              <a:ea typeface="+mn-ea"/>
              <a:cs typeface="+mn-cs"/>
            </a:endParaRPr>
          </a:p>
        </p:txBody>
      </p:sp>
      <p:sp>
        <p:nvSpPr>
          <p:cNvPr id="22" name="标题占位符 21"/>
          <p:cNvSpPr>
            <a:spLocks noGrp="1"/>
          </p:cNvSpPr>
          <p:nvPr>
            <p:ph type="title"/>
          </p:nvPr>
        </p:nvSpPr>
        <p:spPr>
          <a:xfrm>
            <a:off x="457200" y="274638"/>
            <a:ext cx="7467600" cy="1143000"/>
          </a:xfrm>
          <a:prstGeom prst="rect">
            <a:avLst/>
          </a:prstGeom>
        </p:spPr>
        <p:txBody>
          <a:bodyPr vert="horz" anchor="b">
            <a:normAutofit/>
          </a:bodyPr>
          <a:lstStyle/>
          <a:p>
            <a:r>
              <a:rPr kumimoji="0" lang="zh-CN" altLang="en-US" smtClean="0"/>
              <a:t>单击此处编辑母版标题样式</a:t>
            </a:r>
            <a:endParaRPr kumimoji="0" lang="en-US"/>
          </a:p>
        </p:txBody>
      </p:sp>
      <p:sp>
        <p:nvSpPr>
          <p:cNvPr id="1028" name="文本占位符 12"/>
          <p:cNvSpPr>
            <a:spLocks noGrp="1"/>
          </p:cNvSpPr>
          <p:nvPr>
            <p:ph type="body" idx="1"/>
          </p:nvPr>
        </p:nvSpPr>
        <p:spPr>
          <a:xfrm>
            <a:off x="457200" y="1600200"/>
            <a:ext cx="7467600" cy="4873625"/>
          </a:xfrm>
          <a:prstGeom prst="rect">
            <a:avLst/>
          </a:prstGeom>
          <a:noFill/>
          <a:ln w="9525">
            <a:noFill/>
          </a:ln>
        </p:spPr>
        <p:txBody>
          <a:bodyPr/>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en-US" altLang="x-none" dirty="0"/>
          </a:p>
        </p:txBody>
      </p:sp>
      <p:sp>
        <p:nvSpPr>
          <p:cNvPr id="14" name="日期占位符 13"/>
          <p:cNvSpPr>
            <a:spLocks noGrp="1"/>
          </p:cNvSpPr>
          <p:nvPr>
            <p:ph type="dt" sz="half" idx="2"/>
          </p:nvPr>
        </p:nvSpPr>
        <p:spPr>
          <a:xfrm rot="5400000">
            <a:off x="7589044" y="1081881"/>
            <a:ext cx="2011363" cy="384175"/>
          </a:xfrm>
          <a:prstGeom prst="rect">
            <a:avLst/>
          </a:prstGeom>
        </p:spPr>
        <p:txBody>
          <a:bodyPr vert="horz" anchor="ctr" anchorCtr="0"/>
          <a:lstStyle>
            <a:lvl1pPr algn="r" eaLnBrk="1" latinLnBrk="0" hangingPunct="1">
              <a:defRPr kumimoji="0" sz="1200">
                <a:solidFill>
                  <a:schemeClr val="tx2"/>
                </a:solidFill>
              </a:defRPr>
            </a:lvl1pPr>
          </a:lstStyle>
          <a:p>
            <a:pPr marL="0" marR="0" lvl="0" indent="0" algn="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3" name="页脚占位符 2"/>
          <p:cNvSpPr>
            <a:spLocks noGrp="1"/>
          </p:cNvSpPr>
          <p:nvPr>
            <p:ph type="ftr" sz="quarter" idx="3"/>
          </p:nvPr>
        </p:nvSpPr>
        <p:spPr>
          <a:xfrm rot="5400000">
            <a:off x="6989763" y="3736975"/>
            <a:ext cx="3200400" cy="365125"/>
          </a:xfrm>
          <a:prstGeom prst="rect">
            <a:avLst/>
          </a:prstGeom>
        </p:spPr>
        <p:txBody>
          <a:bodyPr vert="horz" anchor="ctr" anchorCtr="0"/>
          <a:lstStyle>
            <a:lvl1pPr algn="l" eaLnBrk="1" latinLnBrk="0" hangingPunct="1">
              <a:defRPr kumimoji="0" sz="1200">
                <a:solidFill>
                  <a:schemeClr val="tx2"/>
                </a:solidFill>
              </a:defRPr>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2"/>
              </a:solidFill>
              <a:effectLst/>
              <a:uLnTx/>
              <a:uFillTx/>
              <a:latin typeface="+mn-lt"/>
              <a:ea typeface="+mn-ea"/>
              <a:cs typeface="+mn-cs"/>
            </a:endParaRPr>
          </a:p>
        </p:txBody>
      </p:sp>
      <p:sp>
        <p:nvSpPr>
          <p:cNvPr id="7" name="直接连接符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9" name="直接连接符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0" name="矩形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lt1"/>
              </a:solidFill>
              <a:effectLst/>
              <a:uLnTx/>
              <a:uFillTx/>
              <a:latin typeface="+mn-lt"/>
              <a:ea typeface="+mn-ea"/>
              <a:cs typeface="+mn-cs"/>
            </a:endParaRPr>
          </a:p>
        </p:txBody>
      </p:sp>
      <p:sp>
        <p:nvSpPr>
          <p:cNvPr id="11" name="直接连接符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a:ln>
                <a:noFill/>
              </a:ln>
              <a:solidFill>
                <a:schemeClr val="tx1"/>
              </a:solidFill>
              <a:effectLst/>
              <a:uLnTx/>
              <a:uFillTx/>
              <a:latin typeface="+mn-lt"/>
              <a:ea typeface="+mn-ea"/>
              <a:cs typeface="+mn-cs"/>
            </a:endParaRPr>
          </a:p>
        </p:txBody>
      </p:sp>
      <p:sp>
        <p:nvSpPr>
          <p:cNvPr id="12" name="椭圆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en-US" sz="1800" b="0" i="0" u="none" strike="noStrike" kern="1200" cap="none" spc="0" normalizeH="0" baseline="0" noProof="0" dirty="0">
              <a:ln>
                <a:noFill/>
              </a:ln>
              <a:solidFill>
                <a:schemeClr val="lt1"/>
              </a:solidFill>
              <a:effectLst/>
              <a:uLnTx/>
              <a:uFillTx/>
              <a:latin typeface="+mn-lt"/>
              <a:ea typeface="+mn-ea"/>
              <a:cs typeface="+mn-cs"/>
            </a:endParaRPr>
          </a:p>
        </p:txBody>
      </p:sp>
      <p:sp>
        <p:nvSpPr>
          <p:cNvPr id="23" name="灯片编号占位符 22"/>
          <p:cNvSpPr>
            <a:spLocks noGrp="1"/>
          </p:cNvSpPr>
          <p:nvPr>
            <p:ph type="sldNum" sz="quarter" idx="4"/>
          </p:nvPr>
        </p:nvSpPr>
        <p:spPr>
          <a:xfrm>
            <a:off x="8129588" y="5734050"/>
            <a:ext cx="609600" cy="520700"/>
          </a:xfrm>
          <a:prstGeom prst="rect">
            <a:avLst/>
          </a:prstGeom>
        </p:spPr>
        <p:txBody>
          <a:bodyPr vert="horz" anchor="ctr"/>
          <a:p>
            <a:pPr lvl="0" algn="ctr"/>
            <a:fld id="{9A0DB2DC-4C9A-4742-B13C-FB6460FD3503}" type="slidenum">
              <a:rPr lang="zh-CN" altLang="en-US" sz="1400" b="1" dirty="0">
                <a:solidFill>
                  <a:srgbClr val="FFFFFF"/>
                </a:solidFill>
              </a:rPr>
            </a:fld>
            <a:endParaRPr lang="zh-CN" altLang="en-US" sz="1400" b="1" dirty="0">
              <a:solidFill>
                <a:srgbClr val="FFFFFF"/>
              </a:solidFill>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ftr="0" dt="0"/>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panose="05000000000000000000"/>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panose="05020102010507070707"/>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panose="05000000000000000000"/>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panose="05000000000000000000"/>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panose="05020102010507070707"/>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panose="05000000000000000000"/>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ctrTitle"/>
          </p:nvPr>
        </p:nvSpPr>
        <p:spPr>
          <a:xfrm>
            <a:off x="2124075" y="1989138"/>
            <a:ext cx="6172200" cy="1893888"/>
          </a:xfrm>
        </p:spPr>
        <p:txBody>
          <a:bodyPr vert="horz" anchor="b">
            <a:normAutofit/>
          </a:bodyPr>
          <a:lstStyle/>
          <a:p>
            <a:pPr marL="0" marR="0" lvl="0" indent="0" algn="r" defTabSz="914400" rtl="0" eaLnBrk="1" fontAlgn="auto" latinLnBrk="0" hangingPunct="1">
              <a:lnSpc>
                <a:spcPct val="100000"/>
              </a:lnSpc>
              <a:spcBef>
                <a:spcPct val="0"/>
              </a:spcBef>
              <a:spcAft>
                <a:spcPts val="0"/>
              </a:spcAft>
              <a:buClrTx/>
              <a:buSzTx/>
              <a:buFontTx/>
              <a:buNone/>
              <a:defRPr/>
            </a:pPr>
            <a:r>
              <a:rPr kumimoji="0" lang="zh-CN" altLang="en-US" sz="4000" b="1" i="0" u="none" strike="noStrike" kern="1200" cap="small" spc="0" normalizeH="0" baseline="0" noProof="0" dirty="0" smtClean="0">
                <a:ln>
                  <a:noFill/>
                </a:ln>
                <a:solidFill>
                  <a:schemeClr val="tx2"/>
                </a:solidFill>
                <a:effectLst/>
                <a:uLnTx/>
                <a:uFillTx/>
                <a:latin typeface="华文中宋" panose="02010600040101010101" pitchFamily="2" charset="-122"/>
                <a:ea typeface="华文中宋" panose="02010600040101010101" pitchFamily="2" charset="-122"/>
                <a:cs typeface="+mj-cs"/>
              </a:rPr>
              <a:t>现代餐饮成本核算与控制</a:t>
            </a:r>
            <a:br>
              <a:rPr kumimoji="0" lang="zh-CN" altLang="en-US" sz="4000" b="1" i="0" u="none" strike="noStrike" kern="1200" cap="small" spc="0" normalizeH="0" baseline="0" noProof="0" dirty="0" smtClean="0">
                <a:ln>
                  <a:noFill/>
                </a:ln>
                <a:solidFill>
                  <a:schemeClr val="tx2"/>
                </a:solidFill>
                <a:effectLst/>
                <a:uLnTx/>
                <a:uFillTx/>
                <a:latin typeface="华文中宋" panose="02010600040101010101" pitchFamily="2" charset="-122"/>
                <a:ea typeface="华文中宋" panose="02010600040101010101" pitchFamily="2" charset="-122"/>
                <a:cs typeface="+mj-cs"/>
              </a:rPr>
            </a:br>
            <a:br>
              <a:rPr kumimoji="0" lang="en-US" altLang="zh-CN" sz="1600" b="1" i="0" u="none" strike="noStrike" kern="1200" cap="small" spc="0" normalizeH="0" baseline="0" noProof="0" dirty="0" smtClean="0">
                <a:ln>
                  <a:noFill/>
                </a:ln>
                <a:solidFill>
                  <a:schemeClr val="tx2"/>
                </a:solidFill>
                <a:effectLst/>
                <a:uLnTx/>
                <a:uFillTx/>
                <a:latin typeface="+mj-lt"/>
                <a:ea typeface="+mj-ea"/>
                <a:cs typeface="+mj-cs"/>
              </a:rPr>
            </a:br>
            <a:r>
              <a:rPr kumimoji="0" lang="en-US" altLang="zh-CN" sz="3200" b="1" i="0" u="none" strike="noStrike" kern="1200" cap="small" spc="0" normalizeH="0" baseline="0" noProof="0" dirty="0" smtClean="0">
                <a:ln>
                  <a:noFill/>
                </a:ln>
                <a:solidFill>
                  <a:schemeClr val="tx2"/>
                </a:solidFill>
                <a:effectLst/>
                <a:uLnTx/>
                <a:uFillTx/>
                <a:latin typeface="+mj-lt"/>
                <a:ea typeface="+mj-ea"/>
                <a:cs typeface="+mj-cs"/>
              </a:rPr>
              <a:t>（</a:t>
            </a:r>
            <a:r>
              <a:rPr kumimoji="0" lang="zh-CN" altLang="en-US" sz="3200" b="1" i="0" u="none" strike="noStrike" kern="1200" cap="small" spc="0" normalizeH="0" baseline="0" noProof="0" dirty="0" smtClean="0">
                <a:ln>
                  <a:noFill/>
                </a:ln>
                <a:solidFill>
                  <a:schemeClr val="tx2"/>
                </a:solidFill>
                <a:effectLst/>
                <a:uLnTx/>
                <a:uFillTx/>
                <a:latin typeface="+mj-lt"/>
                <a:ea typeface="+mj-ea"/>
                <a:cs typeface="+mj-cs"/>
              </a:rPr>
              <a:t>第三版）</a:t>
            </a:r>
            <a:endParaRPr kumimoji="0" lang="zh-CN" altLang="en-US" sz="3200" b="1" i="0" u="none" strike="noStrike" kern="1200" cap="small" spc="0" normalizeH="0" baseline="0" noProof="0" dirty="0" smtClean="0">
              <a:ln>
                <a:noFill/>
              </a:ln>
              <a:solidFill>
                <a:schemeClr val="tx2"/>
              </a:solidFill>
              <a:effectLst/>
              <a:uLnTx/>
              <a:uFillTx/>
              <a:latin typeface="+mj-lt"/>
              <a:ea typeface="+mj-ea"/>
              <a:cs typeface="+mj-cs"/>
            </a:endParaRPr>
          </a:p>
        </p:txBody>
      </p:sp>
      <p:sp>
        <p:nvSpPr>
          <p:cNvPr id="8195" name="副标题 2"/>
          <p:cNvSpPr>
            <a:spLocks noGrp="1"/>
          </p:cNvSpPr>
          <p:nvPr>
            <p:ph type="subTitle" idx="1"/>
          </p:nvPr>
        </p:nvSpPr>
        <p:spPr>
          <a:xfrm>
            <a:off x="2195513" y="3933825"/>
            <a:ext cx="6172200" cy="1371600"/>
          </a:xfrm>
        </p:spPr>
        <p:txBody>
          <a:bodyPr vert="horz" wrap="square" anchor="t"/>
          <a:p>
            <a:pPr>
              <a:buSzPct val="70000"/>
              <a:buFont typeface="Wingdings" panose="05000000000000000000"/>
              <a:buNone/>
            </a:pPr>
            <a:r>
              <a:rPr kumimoji="0" lang="en-US" altLang="zh-CN" kern="1200" dirty="0">
                <a:latin typeface="+mn-lt"/>
                <a:ea typeface="+mn-ea"/>
                <a:cs typeface="+mn-cs"/>
              </a:rPr>
              <a:t>     </a:t>
            </a:r>
            <a:r>
              <a:rPr kumimoji="0" lang="zh-CN" altLang="en-US" kern="1200" dirty="0">
                <a:latin typeface="+mn-lt"/>
                <a:ea typeface="+mn-ea"/>
                <a:cs typeface="+mn-cs"/>
              </a:rPr>
              <a:t>段仕洪  编著</a:t>
            </a:r>
            <a:endParaRPr kumimoji="0" lang="zh-CN" altLang="en-US" kern="1200" dirty="0">
              <a:latin typeface="+mn-lt"/>
              <a:ea typeface="+mn-ea"/>
              <a:cs typeface="+mn-cs"/>
            </a:endParaRPr>
          </a:p>
        </p:txBody>
      </p:sp>
      <p:sp>
        <p:nvSpPr>
          <p:cNvPr id="8196" name="TextBox 3"/>
          <p:cNvSpPr txBox="1"/>
          <p:nvPr/>
        </p:nvSpPr>
        <p:spPr>
          <a:xfrm>
            <a:off x="1729105" y="467360"/>
            <a:ext cx="3840480" cy="365760"/>
          </a:xfrm>
          <a:prstGeom prst="rect">
            <a:avLst/>
          </a:prstGeom>
          <a:noFill/>
          <a:ln w="9525">
            <a:noFill/>
          </a:ln>
        </p:spPr>
        <p:txBody>
          <a:bodyPr wrap="none">
            <a:spAutoFit/>
          </a:bodyPr>
          <a:p>
            <a:pPr lvl="0"/>
            <a:r>
              <a:rPr lang="zh-CN" altLang="en-US" dirty="0">
                <a:solidFill>
                  <a:schemeClr val="accent1">
                    <a:lumMod val="75000"/>
                  </a:schemeClr>
                </a:solidFill>
                <a:latin typeface="隶书" panose="02010509060101010101" charset="-122"/>
                <a:ea typeface="隶书" panose="02010509060101010101" charset="-122"/>
              </a:rPr>
              <a:t>高职高专餐饮管理专业规划精品教材</a:t>
            </a:r>
            <a:endParaRPr lang="zh-CN" altLang="en-US" dirty="0">
              <a:solidFill>
                <a:schemeClr val="accent1">
                  <a:lumMod val="75000"/>
                </a:schemeClr>
              </a:solidFill>
              <a:latin typeface="隶书" panose="02010509060101010101" charset="-122"/>
              <a:ea typeface="隶书" panose="02010509060101010101" charset="-122"/>
            </a:endParaRPr>
          </a:p>
        </p:txBody>
      </p:sp>
      <p:sp>
        <p:nvSpPr>
          <p:cNvPr id="3" name="文本框 2"/>
          <p:cNvSpPr txBox="1"/>
          <p:nvPr/>
        </p:nvSpPr>
        <p:spPr>
          <a:xfrm>
            <a:off x="4333240" y="5554345"/>
            <a:ext cx="2016125" cy="335280"/>
          </a:xfrm>
          <a:prstGeom prst="rect">
            <a:avLst/>
          </a:prstGeom>
          <a:noFill/>
        </p:spPr>
        <p:txBody>
          <a:bodyPr wrap="square" rtlCol="0">
            <a:spAutoFit/>
          </a:bodyPr>
          <a:p>
            <a:r>
              <a:rPr lang="zh-CN" altLang="en-US" sz="1600">
                <a:latin typeface="黑体" panose="02010609060101010101" charset="-122"/>
                <a:ea typeface="黑体" panose="02010609060101010101" charset="-122"/>
              </a:rPr>
              <a:t>上海财经大学出版社</a:t>
            </a:r>
            <a:endParaRPr lang="zh-CN" altLang="en-US" sz="1600">
              <a:latin typeface="黑体" panose="02010609060101010101" charset="-122"/>
              <a:ea typeface="黑体" panose="02010609060101010101" charset="-122"/>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6.4.2  </a:t>
            </a:r>
            <a:r>
              <a:rPr lang="zh-CN" altLang="en-US" b="1" dirty="0">
                <a:solidFill>
                  <a:schemeClr val="accent1"/>
                </a:solidFill>
                <a:effectLst>
                  <a:outerShdw blurRad="38100" dist="25400" dir="5400000" algn="ctr" rotWithShape="0">
                    <a:srgbClr val="6E747A">
                      <a:alpha val="43000"/>
                    </a:srgbClr>
                  </a:outerShdw>
                </a:effectLst>
                <a:sym typeface="+mn-ea"/>
              </a:rPr>
              <a:t>传统筵席的成本核算方法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a:t>
            </a:r>
            <a:r>
              <a:rPr lang="zh-CN" altLang="en-US" sz="2000" dirty="0">
                <a:sym typeface="+mn-ea"/>
              </a:rPr>
              <a:t>传统筵席可以先确定整桌筵席的成本，然后再安排菜肴、点心品种，其成本核算可以运用“先总后分法”；也可以先安排具体菜肴、点心的成本，再确定整桌筵席，其成本核算运用“先分后总法”进行核算。这既可以将确定的整桌筵席成本分解到各个品种成本中；也可以将各个品种成本逐一相加，求得成本总价。</a:t>
            </a:r>
            <a:endParaRPr lang="zh-CN" altLang="en-US" sz="2000" dirty="0">
              <a:sym typeface="+mn-ea"/>
            </a:endParaRPr>
          </a:p>
          <a:p>
            <a:pPr marL="0" indent="0">
              <a:buNone/>
            </a:pPr>
            <a:r>
              <a:rPr lang="zh-CN" altLang="en-US" sz="2000" dirty="0">
                <a:sym typeface="+mn-ea"/>
              </a:rPr>
              <a:t>       需要注意，每个品种应根据所用原料的质量和数量来确定单价，而不是直接求平均价，并且应将全部单价之和控制在总成本之内。</a:t>
            </a:r>
            <a:endParaRPr lang="zh-CN" altLang="en-US" sz="2000" dirty="0">
              <a:sym typeface="+mn-ea"/>
            </a:endParaRPr>
          </a:p>
          <a:p>
            <a:pPr marL="0" indent="0">
              <a:buNone/>
            </a:pPr>
            <a:r>
              <a:rPr lang="zh-CN" altLang="en-US" sz="2000" dirty="0">
                <a:sym typeface="+mn-ea"/>
              </a:rPr>
              <a:t>       根据组成筵席各种菜点的成本，计算筵席成本。其计算公式如下：</a:t>
            </a:r>
            <a:endParaRPr lang="zh-CN" altLang="en-US" sz="2000" dirty="0">
              <a:sym typeface="+mn-ea"/>
            </a:endParaRPr>
          </a:p>
          <a:p>
            <a:pPr marL="0" indent="0" algn="ctr">
              <a:buNone/>
            </a:pPr>
            <a:r>
              <a:rPr lang="zh-CN" altLang="en-US" sz="2000" dirty="0">
                <a:latin typeface="黑体" panose="02010609060101010101" charset="-122"/>
                <a:ea typeface="黑体" panose="02010609060101010101" charset="-122"/>
                <a:sym typeface="+mn-ea"/>
              </a:rPr>
              <a:t>单桌筵席成本=单个品种成本+单个品种成本+</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             单个品种成本+……+燃料成本</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整批筵席成本=单桌筵席成本×桌数</a:t>
            </a:r>
            <a:endParaRPr lang="zh-CN" altLang="en-US" sz="2000" dirty="0">
              <a:latin typeface="黑体" panose="02010609060101010101" charset="-122"/>
              <a:ea typeface="黑体" panose="02010609060101010101" charset="-122"/>
              <a:sym typeface="+mn-ea"/>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6.4.3  </a:t>
            </a:r>
            <a:r>
              <a:rPr lang="zh-CN" altLang="en-US" b="1" dirty="0">
                <a:solidFill>
                  <a:schemeClr val="accent1"/>
                </a:solidFill>
                <a:effectLst>
                  <a:outerShdw blurRad="38100" dist="25400" dir="5400000" algn="ctr" rotWithShape="0">
                    <a:srgbClr val="6E747A">
                      <a:alpha val="43000"/>
                    </a:srgbClr>
                  </a:outerShdw>
                </a:effectLst>
                <a:sym typeface="+mn-ea"/>
              </a:rPr>
              <a:t>传统筵席的售价核算方法</a:t>
            </a:r>
            <a:r>
              <a:rPr lang="zh-CN" altLang="en-US" dirty="0">
                <a:sym typeface="+mn-ea"/>
              </a:rPr>
              <a:t>       </a:t>
            </a:r>
            <a:endParaRPr lang="zh-CN" altLang="en-US" dirty="0">
              <a:sym typeface="+mn-ea"/>
            </a:endParaRPr>
          </a:p>
          <a:p>
            <a:pPr marL="0" indent="0">
              <a:buNone/>
            </a:pPr>
            <a:r>
              <a:rPr lang="zh-CN" altLang="en-US" dirty="0">
                <a:sym typeface="+mn-ea"/>
              </a:rPr>
              <a:t>（1）已知成本和成本毛利率，求售价的计算公式如下：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售价=成本×</a:t>
            </a:r>
            <a:r>
              <a:rPr lang="en-US" altLang="zh-CN" dirty="0">
                <a:latin typeface="黑体" panose="02010609060101010101" charset="-122"/>
                <a:ea typeface="黑体" panose="02010609060101010101" charset="-122"/>
                <a:sym typeface="+mn-ea"/>
              </a:rPr>
              <a:t>(</a:t>
            </a:r>
            <a:r>
              <a:rPr lang="zh-CN" altLang="en-US" dirty="0">
                <a:latin typeface="黑体" panose="02010609060101010101" charset="-122"/>
                <a:ea typeface="黑体" panose="02010609060101010101" charset="-122"/>
                <a:sym typeface="+mn-ea"/>
              </a:rPr>
              <a:t>1+成本毛利率）</a:t>
            </a:r>
            <a:endParaRPr lang="zh-CN" altLang="en-US" dirty="0">
              <a:latin typeface="黑体" panose="02010609060101010101" charset="-122"/>
              <a:ea typeface="黑体" panose="02010609060101010101" charset="-122"/>
              <a:sym typeface="+mn-ea"/>
            </a:endParaRPr>
          </a:p>
          <a:p>
            <a:pPr marL="0" indent="0">
              <a:buNone/>
            </a:pPr>
            <a:r>
              <a:rPr lang="zh-CN" altLang="en-US" dirty="0">
                <a:sym typeface="+mn-ea"/>
              </a:rPr>
              <a:t>（2）已知成本和销售毛利率，求售价的计算公式如下：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售价=成本÷</a:t>
            </a:r>
            <a:r>
              <a:rPr lang="en-US" altLang="zh-CN" dirty="0">
                <a:latin typeface="黑体" panose="02010609060101010101" charset="-122"/>
                <a:ea typeface="黑体" panose="02010609060101010101" charset="-122"/>
                <a:sym typeface="+mn-ea"/>
              </a:rPr>
              <a:t>(</a:t>
            </a:r>
            <a:r>
              <a:rPr lang="zh-CN" altLang="en-US" dirty="0">
                <a:latin typeface="黑体" panose="02010609060101010101" charset="-122"/>
                <a:ea typeface="黑体" panose="02010609060101010101" charset="-122"/>
                <a:sym typeface="+mn-ea"/>
              </a:rPr>
              <a:t>1-销售毛利率</a:t>
            </a:r>
            <a:r>
              <a:rPr lang="en-US" altLang="zh-CN" dirty="0">
                <a:latin typeface="黑体" panose="02010609060101010101" charset="-122"/>
                <a:ea typeface="黑体" panose="02010609060101010101" charset="-122"/>
                <a:sym typeface="+mn-ea"/>
              </a:rPr>
              <a:t>)</a:t>
            </a:r>
            <a:endParaRPr lang="en-US" altLang="zh-CN" dirty="0">
              <a:latin typeface="黑体" panose="02010609060101010101" charset="-122"/>
              <a:ea typeface="黑体" panose="02010609060101010101" charset="-122"/>
              <a:sym typeface="+mn-ea"/>
            </a:endParaRPr>
          </a:p>
          <a:p>
            <a:pPr marL="0" indent="0">
              <a:buNone/>
            </a:pPr>
            <a:r>
              <a:rPr lang="zh-CN" altLang="en-US" dirty="0">
                <a:sym typeface="+mn-ea"/>
              </a:rPr>
              <a:t>（3）已知单桌售价，求批量总销售价的计算公式如下：</a:t>
            </a:r>
            <a:endParaRPr lang="zh-CN" altLang="en-US" dirty="0">
              <a:sym typeface="+mn-ea"/>
            </a:endParaRPr>
          </a:p>
          <a:p>
            <a:pPr marL="0" algn="ctr">
              <a:buNone/>
            </a:pPr>
            <a:r>
              <a:rPr lang="zh-CN" altLang="en-US" dirty="0">
                <a:latin typeface="黑体" panose="02010609060101010101" charset="-122"/>
                <a:ea typeface="黑体" panose="02010609060101010101" charset="-122"/>
                <a:sym typeface="+mn-ea"/>
              </a:rPr>
              <a:t>批量总售价=单桌席售价×桌数</a:t>
            </a:r>
            <a:endParaRPr lang="zh-CN" altLang="en-US" dirty="0">
              <a:latin typeface="黑体" panose="02010609060101010101" charset="-122"/>
              <a:ea typeface="黑体" panose="02010609060101010101" charset="-122"/>
              <a:sym typeface="+mn-ea"/>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6.4.4  </a:t>
            </a:r>
            <a:r>
              <a:rPr b="1" dirty="0">
                <a:solidFill>
                  <a:schemeClr val="accent1"/>
                </a:solidFill>
                <a:effectLst>
                  <a:outerShdw blurRad="38100" dist="25400" dir="5400000" algn="ctr" rotWithShape="0">
                    <a:srgbClr val="6E747A">
                      <a:alpha val="43000"/>
                    </a:srgbClr>
                  </a:outerShdw>
                </a:effectLst>
                <a:sym typeface="+mn-ea"/>
              </a:rPr>
              <a:t>普通筵席核算实例</a:t>
            </a:r>
            <a:r>
              <a:rPr lang="zh-CN" altLang="en-US" dirty="0">
                <a:sym typeface="+mn-ea"/>
              </a:rPr>
              <a:t>       </a:t>
            </a:r>
            <a:endParaRPr lang="zh-CN" altLang="en-US" dirty="0">
              <a:sym typeface="+mn-ea"/>
            </a:endParaRPr>
          </a:p>
          <a:p>
            <a:pPr marL="0" indent="0">
              <a:buNone/>
            </a:pPr>
            <a:r>
              <a:rPr lang="zh-CN" altLang="en-US" dirty="0">
                <a:latin typeface="黑体" panose="02010609060101010101" charset="-122"/>
                <a:ea typeface="黑体" panose="02010609060101010101" charset="-122"/>
                <a:sym typeface="+mn-ea"/>
              </a:rPr>
              <a:t>   </a:t>
            </a:r>
            <a:r>
              <a:rPr lang="zh-CN" altLang="en-US" dirty="0">
                <a:latin typeface="宋体" panose="02010600030101010101" pitchFamily="2" charset="-122"/>
                <a:ea typeface="宋体" panose="02010600030101010101" pitchFamily="2" charset="-122"/>
                <a:sym typeface="+mn-ea"/>
              </a:rPr>
              <a:t> 现有客人预订30桌普通筵席，销售毛利率40%，每席含10菜、2汤、2主食、2小碟、1果盘。请根据实例菜单菜肴设计，计算出每桌成本、每桌售价、30桌总成本、30桌总售价。</a:t>
            </a:r>
            <a:endParaRPr lang="zh-CN" altLang="en-US" dirty="0">
              <a:latin typeface="宋体" panose="02010600030101010101" pitchFamily="2" charset="-122"/>
              <a:ea typeface="宋体" panose="02010600030101010101" pitchFamily="2" charset="-122"/>
              <a:sym typeface="+mn-ea"/>
            </a:endParaRPr>
          </a:p>
          <a:p>
            <a:pPr marL="0" indent="0">
              <a:buNone/>
            </a:pPr>
            <a:endParaRPr lang="zh-CN" altLang="en-US"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07695" y="666115"/>
          <a:ext cx="7149465" cy="5807710"/>
        </p:xfrm>
        <a:graphic>
          <a:graphicData uri="http://schemas.openxmlformats.org/drawingml/2006/table">
            <a:tbl>
              <a:tblPr firstRow="1" bandRow="1">
                <a:tableStyleId>{5C22544A-7EE6-4342-B048-85BDC9FD1C3A}</a:tableStyleId>
              </a:tblPr>
              <a:tblGrid>
                <a:gridCol w="1429385"/>
                <a:gridCol w="1430020"/>
                <a:gridCol w="1430655"/>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322580">
                <a:tc rowSpan="2">
                  <a:txBody>
                    <a:bodyPr/>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碧绿贡菜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2.4</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香花生米</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2.4</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a:t>
                      </a:r>
                      <a:endParaRPr lang="en-US" altLang="zh-CN" sz="1400" b="1">
                        <a:latin typeface="楷体" panose="02010609060101010101" charset="-122"/>
                        <a:ea typeface="楷体" panose="02010609060101010101" charset="-122"/>
                      </a:endParaRPr>
                    </a:p>
                  </a:txBody>
                  <a:tcPr/>
                </a:tc>
              </a:tr>
              <a:tr h="323215">
                <a:tc rowSpan="6">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大</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类</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丹凤朝阳</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新春欢喜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荷叶蒸鸭</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荔芋扣肉</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冬菇丸子</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13.8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23</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五柳全鱼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23215">
                <a:tc rowSpan="4">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灯笼鱿鱼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26</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烹鲜花蟹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清炒韭黄</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肉末瓜皮</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7.2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淮杞炖鸡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菠萝甜露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r h="323215">
                <a:tc rowSpan="2">
                  <a:txBody>
                    <a:bodyPr/>
                    <a:p>
                      <a:pPr algn="ctr">
                        <a:buNone/>
                      </a:pPr>
                      <a:r>
                        <a:rPr lang="zh-CN" altLang="en-US" sz="1400" b="1">
                          <a:latin typeface="楷体" panose="02010609060101010101" charset="-122"/>
                          <a:ea typeface="楷体" panose="02010609060101010101" charset="-122"/>
                        </a:rPr>
                        <a:t>主</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食</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鸳鸯馒头</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三鲜炒粉</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时鲜果盘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12420"/>
            <a:ext cx="2688590" cy="365760"/>
          </a:xfrm>
          <a:prstGeom prst="rect">
            <a:avLst/>
          </a:prstGeom>
          <a:noFill/>
        </p:spPr>
        <p:txBody>
          <a:bodyPr wrap="square" rtlCol="0">
            <a:spAutoFit/>
          </a:bodyPr>
          <a:p>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普通筵席（30桌）</a:t>
            </a:r>
            <a:endParaRPr lang="zh-CN" alt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dirty="0">
                <a:sym typeface="+mn-ea"/>
              </a:rPr>
              <a:t>     </a:t>
            </a:r>
            <a:endParaRPr lang="zh-CN" altLang="en-US" dirty="0">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解：每桌成本=2.4+2.4+16.8+12+16.8+16.8+13.8+15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+15.6+18+4.8+7.2+12+9+4.8+6+9.6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=183（元）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30桌总成本=183×30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=5490（元）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每桌售价=4+4+28+20+28+28+23+25+26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+30+8+12+20+15+8+10+16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或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=183</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30桌总售价=305×30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=9150（元）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答：每桌筵席成本是183元，30桌筵席的总成本是5490元。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每桌筵席售价是305元，30桌筵席的总售价是9150元。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6.4.5  </a:t>
            </a:r>
            <a:r>
              <a:rPr lang="zh-CN" altLang="en-US" b="1" dirty="0">
                <a:solidFill>
                  <a:schemeClr val="accent1"/>
                </a:solidFill>
                <a:effectLst>
                  <a:outerShdw blurRad="38100" dist="25400" dir="5400000" algn="ctr" rotWithShape="0">
                    <a:srgbClr val="6E747A">
                      <a:alpha val="43000"/>
                    </a:srgbClr>
                  </a:outerShdw>
                </a:effectLst>
                <a:sym typeface="+mn-ea"/>
              </a:rPr>
              <a:t>中档</a:t>
            </a:r>
            <a:r>
              <a:rPr b="1" dirty="0">
                <a:solidFill>
                  <a:schemeClr val="accent1"/>
                </a:solidFill>
                <a:effectLst>
                  <a:outerShdw blurRad="38100" dist="25400" dir="5400000" algn="ctr" rotWithShape="0">
                    <a:srgbClr val="6E747A">
                      <a:alpha val="43000"/>
                    </a:srgbClr>
                  </a:outerShdw>
                </a:effectLst>
                <a:sym typeface="+mn-ea"/>
              </a:rPr>
              <a:t>筵席核算实例</a:t>
            </a:r>
            <a:r>
              <a:rPr lang="zh-CN" altLang="en-US" dirty="0">
                <a:sym typeface="+mn-ea"/>
              </a:rPr>
              <a:t>       </a:t>
            </a:r>
            <a:endParaRPr lang="zh-CN" altLang="en-US" dirty="0">
              <a:sym typeface="+mn-ea"/>
            </a:endParaRPr>
          </a:p>
          <a:p>
            <a:pPr marL="0" indent="0">
              <a:buNone/>
            </a:pPr>
            <a:r>
              <a:rPr lang="zh-CN" altLang="en-US" dirty="0">
                <a:latin typeface="黑体" panose="02010609060101010101" charset="-122"/>
                <a:ea typeface="黑体" panose="02010609060101010101" charset="-122"/>
                <a:sym typeface="+mn-ea"/>
              </a:rPr>
              <a:t>   </a:t>
            </a:r>
            <a:r>
              <a:rPr lang="zh-CN" altLang="en-US" dirty="0">
                <a:latin typeface="宋体" panose="02010600030101010101" pitchFamily="2" charset="-122"/>
                <a:ea typeface="宋体" panose="02010600030101010101" pitchFamily="2" charset="-122"/>
                <a:sym typeface="+mn-ea"/>
              </a:rPr>
              <a:t> 现有客人预订50桌中档筵席，销售毛利率50%，每席含9菜、2汤、2点心、3小碟、1果盘。请根据实例菜单菜肴设计，计算出每桌成本、每桌售价、50桌总成本、50桌总售价。</a:t>
            </a:r>
            <a:endParaRPr lang="zh-CN" altLang="en-US" dirty="0">
              <a:latin typeface="宋体" panose="02010600030101010101" pitchFamily="2" charset="-122"/>
              <a:ea typeface="宋体" panose="02010600030101010101" pitchFamily="2" charset="-122"/>
              <a:sym typeface="+mn-ea"/>
            </a:endParaRPr>
          </a:p>
          <a:p>
            <a:pPr marL="0" indent="0">
              <a:buNone/>
            </a:pPr>
            <a:endParaRPr lang="zh-CN" altLang="en-US"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07695" y="666115"/>
          <a:ext cx="7149465" cy="5807710"/>
        </p:xfrm>
        <a:graphic>
          <a:graphicData uri="http://schemas.openxmlformats.org/drawingml/2006/table">
            <a:tbl>
              <a:tblPr firstRow="1" bandRow="1">
                <a:tableStyleId>{5C22544A-7EE6-4342-B048-85BDC9FD1C3A}</a:tableStyleId>
              </a:tblPr>
              <a:tblGrid>
                <a:gridCol w="1429385"/>
                <a:gridCol w="1430020"/>
                <a:gridCol w="1430655"/>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322580">
                <a:tc rowSpan="3">
                  <a:txBody>
                    <a:bodyPr/>
                    <a:p>
                      <a:pPr algn="ctr" fontAlgn="auto">
                        <a:buNone/>
                      </a:pP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香酥松子仁</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美味香腊肠</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vMerge="1">
                  <a:tcPr/>
                </a:tc>
                <a:tc rowSpan="2">
                  <a:txBody>
                    <a:bodyPr/>
                    <a:p>
                      <a:pPr algn="ctr">
                        <a:buNone/>
                      </a:pPr>
                      <a:r>
                        <a:rPr lang="zh-CN" altLang="en-US" sz="1400" b="1">
                          <a:latin typeface="楷体" panose="02010609060101010101" charset="-122"/>
                          <a:ea typeface="楷体" panose="02010609060101010101" charset="-122"/>
                        </a:rPr>
                        <a:t>凉拌海蜇皮</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0">
                <a:tc rowSpan="6">
                  <a:txBody>
                    <a:bodyPr/>
                    <a:p>
                      <a:pPr algn="ctr">
                        <a:buNone/>
                      </a:pPr>
                      <a:endParaRPr lang="zh-CN" altLang="en-US" sz="1400" b="1">
                        <a:latin typeface="楷体" panose="02010609060101010101" charset="-122"/>
                        <a:ea typeface="楷体" panose="02010609060101010101" charset="-122"/>
                        <a:sym typeface="+mn-ea"/>
                      </a:endParaRPr>
                    </a:p>
                    <a:p>
                      <a:pPr algn="ctr">
                        <a:buNone/>
                      </a:pP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大</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菜</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类</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322580">
                <a:tc vMerge="1">
                  <a:tcPr/>
                </a:tc>
                <a:tc>
                  <a:txBody>
                    <a:bodyPr/>
                    <a:p>
                      <a:pPr algn="ctr">
                        <a:buNone/>
                      </a:pPr>
                      <a:r>
                        <a:rPr lang="zh-CN" altLang="en-US" sz="1400" b="1">
                          <a:latin typeface="楷体" panose="02010609060101010101" charset="-122"/>
                          <a:ea typeface="楷体" panose="02010609060101010101" charset="-122"/>
                        </a:rPr>
                        <a:t>香麻手撕鸡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22263">
                <a:tc vMerge="1">
                  <a:tcPr/>
                </a:tc>
                <a:tc>
                  <a:txBody>
                    <a:bodyPr/>
                    <a:p>
                      <a:pPr algn="ctr">
                        <a:buNone/>
                      </a:pPr>
                      <a:r>
                        <a:rPr lang="zh-CN" altLang="en-US" sz="1400" b="1">
                          <a:latin typeface="楷体" panose="02010609060101010101" charset="-122"/>
                          <a:ea typeface="楷体" panose="02010609060101010101" charset="-122"/>
                        </a:rPr>
                        <a:t>酥炸小鹌鹑</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八珍瓤全鸡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sym typeface="+mn-ea"/>
                        </a:rPr>
                        <a:t>豉</a:t>
                      </a:r>
                      <a:r>
                        <a:rPr lang="zh-CN" altLang="en-US" sz="1400" b="1">
                          <a:latin typeface="楷体" panose="02010609060101010101" charset="-122"/>
                          <a:ea typeface="楷体" panose="02010609060101010101" charset="-122"/>
                        </a:rPr>
                        <a:t>汁蘸游追</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红烧石斑鱼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180</a:t>
                      </a:r>
                      <a:endParaRPr lang="en-US" altLang="zh-CN" sz="1400" b="1">
                        <a:latin typeface="楷体" panose="02010609060101010101" charset="-122"/>
                        <a:ea typeface="楷体" panose="02010609060101010101" charset="-122"/>
                      </a:endParaRPr>
                    </a:p>
                  </a:txBody>
                  <a:tcPr/>
                </a:tc>
              </a:tr>
              <a:tr h="323215">
                <a:tc rowSpan="4">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红扣香竹狸</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腰果炒虾仁</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凤汁炒韭黄</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酸辣禾花鱼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32</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水鱼炖凤翅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银耳冰糖露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14</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a:t>
                      </a:r>
                      <a:endParaRPr lang="en-US" altLang="zh-CN" sz="1400" b="1">
                        <a:latin typeface="楷体" panose="02010609060101010101" charset="-122"/>
                        <a:ea typeface="楷体" panose="02010609060101010101" charset="-122"/>
                      </a:endParaRPr>
                    </a:p>
                  </a:txBody>
                  <a:tcPr/>
                </a:tc>
              </a:tr>
              <a:tr h="323215">
                <a:tc rowSpan="2">
                  <a:txBody>
                    <a:bodyPr/>
                    <a:p>
                      <a:pPr algn="ctr">
                        <a:buNone/>
                      </a:pPr>
                      <a:r>
                        <a:rPr lang="zh-CN" altLang="en-US" sz="1400" b="1">
                          <a:latin typeface="楷体" panose="02010609060101010101" charset="-122"/>
                          <a:ea typeface="楷体" panose="02010609060101010101" charset="-122"/>
                        </a:rPr>
                        <a:t>主</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食</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澄面金鱼饺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清汤银丝面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1242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中档</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5</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dirty="0">
                <a:sym typeface="+mn-ea"/>
              </a:rPr>
              <a:t>     </a:t>
            </a:r>
            <a:endParaRPr lang="zh-CN" altLang="en-US" dirty="0">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解：每桌成本=8+8+20+40+30+80+80+90+50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+30+8+16+80+14+8+8+10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50桌总成本=580×50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每桌售价=16+16+40+80+60+160+160+180+100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+60+16+32+160+28+16+16+20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=1160（元）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或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=1160（元）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50桌总售价=1160×50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答：每桌筵席成本是580元，50桌筵席的总成本是29000元。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每桌筵席售价是1160元，50桌筵席的总售价是58000元。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6.4.6  </a:t>
            </a:r>
            <a:r>
              <a:rPr lang="zh-CN" altLang="en-US" b="1" dirty="0">
                <a:solidFill>
                  <a:schemeClr val="accent1"/>
                </a:solidFill>
                <a:effectLst>
                  <a:outerShdw blurRad="38100" dist="25400" dir="5400000" algn="ctr" rotWithShape="0">
                    <a:srgbClr val="6E747A">
                      <a:alpha val="43000"/>
                    </a:srgbClr>
                  </a:outerShdw>
                </a:effectLst>
                <a:sym typeface="+mn-ea"/>
              </a:rPr>
              <a:t>高档</a:t>
            </a:r>
            <a:r>
              <a:rPr b="1" dirty="0">
                <a:solidFill>
                  <a:schemeClr val="accent1"/>
                </a:solidFill>
                <a:effectLst>
                  <a:outerShdw blurRad="38100" dist="25400" dir="5400000" algn="ctr" rotWithShape="0">
                    <a:srgbClr val="6E747A">
                      <a:alpha val="43000"/>
                    </a:srgbClr>
                  </a:outerShdw>
                </a:effectLst>
                <a:sym typeface="+mn-ea"/>
              </a:rPr>
              <a:t>筵席核算实例</a:t>
            </a:r>
            <a:r>
              <a:rPr lang="zh-CN" altLang="en-US" dirty="0">
                <a:sym typeface="+mn-ea"/>
              </a:rPr>
              <a:t>       </a:t>
            </a:r>
            <a:endParaRPr lang="zh-CN" altLang="en-US" dirty="0">
              <a:sym typeface="+mn-ea"/>
            </a:endParaRPr>
          </a:p>
          <a:p>
            <a:pPr marL="0" indent="0">
              <a:buNone/>
            </a:pPr>
            <a:r>
              <a:rPr lang="zh-CN" altLang="en-US" dirty="0">
                <a:latin typeface="黑体" panose="02010609060101010101" charset="-122"/>
                <a:ea typeface="黑体" panose="02010609060101010101" charset="-122"/>
                <a:sym typeface="+mn-ea"/>
              </a:rPr>
              <a:t>   </a:t>
            </a:r>
            <a:r>
              <a:rPr lang="zh-CN" altLang="en-US" dirty="0">
                <a:latin typeface="宋体" panose="02010600030101010101" pitchFamily="2" charset="-122"/>
                <a:ea typeface="宋体" panose="02010600030101010101" pitchFamily="2" charset="-122"/>
                <a:sym typeface="+mn-ea"/>
              </a:rPr>
              <a:t> 现有客人预订20桌高档筵席，销售毛利率50%，每席含11菜、2汤、2小碟、1点心、1果盘。请根据实例菜单菜肴设计，计算出每桌成本、每桌售价、20桌总成本、20桌总售价。</a:t>
            </a:r>
            <a:endParaRPr lang="zh-CN" altLang="en-US" dirty="0">
              <a:latin typeface="宋体" panose="02010600030101010101" pitchFamily="2" charset="-122"/>
              <a:ea typeface="宋体" panose="02010600030101010101" pitchFamily="2" charset="-122"/>
              <a:sym typeface="+mn-ea"/>
            </a:endParaRPr>
          </a:p>
          <a:p>
            <a:pPr marL="0" indent="0">
              <a:buNone/>
            </a:pPr>
            <a:endParaRPr lang="zh-CN" altLang="en-US"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07695" y="666115"/>
          <a:ext cx="7149465" cy="5753100"/>
        </p:xfrm>
        <a:graphic>
          <a:graphicData uri="http://schemas.openxmlformats.org/drawingml/2006/table">
            <a:tbl>
              <a:tblPr firstRow="1" bandRow="1">
                <a:tableStyleId>{5C22544A-7EE6-4342-B048-85BDC9FD1C3A}</a:tableStyleId>
              </a:tblPr>
              <a:tblGrid>
                <a:gridCol w="1429385"/>
                <a:gridCol w="1401445"/>
                <a:gridCol w="1459230"/>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322580">
                <a:tc rowSpan="3">
                  <a:txBody>
                    <a:bodyPr/>
                    <a:p>
                      <a:pPr algn="ctr" fontAlgn="auto">
                        <a:buNone/>
                      </a:pP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香酥</a:t>
                      </a:r>
                      <a:r>
                        <a:rPr lang="zh-CN" altLang="en-US" sz="1400" b="1">
                          <a:latin typeface="楷体" panose="02010609060101010101" charset="-122"/>
                          <a:ea typeface="楷体" panose="02010609060101010101" charset="-122"/>
                          <a:sym typeface="+mn-ea"/>
                        </a:rPr>
                        <a:t>地蜂蛹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干香松子仁</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vMerge="1">
                  <a:tcPr/>
                </a:tc>
                <a:tc rowSpan="2">
                  <a:txBody>
                    <a:bodyPr/>
                    <a:p>
                      <a:pPr algn="ctr">
                        <a:buNone/>
                      </a:pPr>
                      <a:r>
                        <a:rPr lang="zh-CN" altLang="en-US" sz="1400" b="1">
                          <a:latin typeface="楷体" panose="02010609060101010101" charset="-122"/>
                          <a:ea typeface="楷体" panose="02010609060101010101" charset="-122"/>
                        </a:rPr>
                        <a:t>蚝油浸全鸡</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200</a:t>
                      </a:r>
                      <a:endParaRPr lang="en-US" altLang="zh-CN" sz="1400" b="1">
                        <a:latin typeface="楷体" panose="02010609060101010101" charset="-122"/>
                        <a:ea typeface="楷体" panose="02010609060101010101" charset="-122"/>
                      </a:endParaRPr>
                    </a:p>
                  </a:txBody>
                  <a:tcPr/>
                </a:tc>
              </a:tr>
              <a:tr h="0">
                <a:tc rowSpan="6">
                  <a:txBody>
                    <a:bodyPr/>
                    <a:p>
                      <a:pPr algn="ctr">
                        <a:buNone/>
                      </a:pPr>
                      <a:endParaRPr lang="zh-CN" altLang="en-US" sz="1400" b="1">
                        <a:latin typeface="楷体" panose="02010609060101010101" charset="-122"/>
                        <a:ea typeface="楷体" panose="02010609060101010101" charset="-122"/>
                        <a:sym typeface="+mn-ea"/>
                      </a:endParaRPr>
                    </a:p>
                    <a:p>
                      <a:pPr algn="ctr">
                        <a:buNone/>
                      </a:pP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大</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菜</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类</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322580">
                <a:tc vMerge="1">
                  <a:tcPr/>
                </a:tc>
                <a:tc>
                  <a:txBody>
                    <a:bodyPr/>
                    <a:p>
                      <a:pPr algn="ctr">
                        <a:buNone/>
                      </a:pPr>
                      <a:r>
                        <a:rPr lang="zh-CN" altLang="en-US" sz="1400" b="1">
                          <a:latin typeface="楷体" panose="02010609060101010101" charset="-122"/>
                          <a:ea typeface="楷体" panose="02010609060101010101" charset="-122"/>
                          <a:sym typeface="+mn-ea"/>
                        </a:rPr>
                        <a:t>酥香小鹌鹑</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200</a:t>
                      </a:r>
                      <a:endParaRPr lang="en-US" altLang="zh-CN" sz="1400" b="1">
                        <a:latin typeface="楷体" panose="02010609060101010101" charset="-122"/>
                        <a:ea typeface="楷体" panose="02010609060101010101" charset="-122"/>
                      </a:endParaRPr>
                    </a:p>
                  </a:txBody>
                  <a:tcPr/>
                </a:tc>
              </a:tr>
              <a:tr h="322263">
                <a:tc vMerge="1">
                  <a:tcPr/>
                </a:tc>
                <a:tc>
                  <a:txBody>
                    <a:bodyPr/>
                    <a:p>
                      <a:pPr algn="ctr">
                        <a:buNone/>
                      </a:pPr>
                      <a:r>
                        <a:rPr lang="zh-CN" altLang="en-US" sz="1400" b="1">
                          <a:latin typeface="楷体" panose="02010609060101010101" charset="-122"/>
                          <a:ea typeface="楷体" panose="02010609060101010101" charset="-122"/>
                        </a:rPr>
                        <a:t>纸包牛蛙腿</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红扣香竹狸</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sym typeface="+mn-ea"/>
                        </a:rPr>
                        <a:t>麻辣鸵鸟肉</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嫩姜焖鹿肉</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300</a:t>
                      </a:r>
                      <a:endParaRPr lang="en-US" altLang="zh-CN" sz="1400" b="1">
                        <a:latin typeface="楷体" panose="02010609060101010101" charset="-122"/>
                        <a:ea typeface="楷体" panose="02010609060101010101" charset="-122"/>
                      </a:endParaRPr>
                    </a:p>
                  </a:txBody>
                  <a:tcPr/>
                </a:tc>
              </a:tr>
              <a:tr h="323215">
                <a:tc rowSpan="5">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三鲜烩竹荪</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300</a:t>
                      </a:r>
                      <a:endParaRPr lang="en-US" altLang="zh-CN" sz="1400" b="1">
                        <a:latin typeface="楷体" panose="02010609060101010101" charset="-122"/>
                        <a:ea typeface="楷体" panose="02010609060101010101" charset="-122"/>
                      </a:endParaRPr>
                    </a:p>
                  </a:txBody>
                  <a:tcPr/>
                </a:tc>
              </a:tr>
              <a:tr h="161290">
                <a:tc vMerge="1">
                  <a:tcPr/>
                </a:tc>
                <a:tc>
                  <a:txBody>
                    <a:bodyPr/>
                    <a:p>
                      <a:pPr algn="ctr">
                        <a:buNone/>
                      </a:pPr>
                      <a:r>
                        <a:rPr lang="zh-CN" altLang="en-US" sz="1400" b="1">
                          <a:latin typeface="楷体" panose="02010609060101010101" charset="-122"/>
                          <a:ea typeface="楷体" panose="02010609060101010101" charset="-122"/>
                        </a:rPr>
                        <a:t>红扒猴头菇</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280</a:t>
                      </a:r>
                      <a:endParaRPr lang="en-US" altLang="zh-CN" sz="1400" b="1">
                        <a:latin typeface="楷体" panose="02010609060101010101" charset="-122"/>
                        <a:ea typeface="楷体" panose="02010609060101010101" charset="-122"/>
                      </a:endParaRPr>
                    </a:p>
                  </a:txBody>
                  <a:tcPr/>
                </a:tc>
              </a:tr>
              <a:tr h="161290">
                <a:tc vMerge="1">
                  <a:tcPr/>
                </a:tc>
                <a:tc>
                  <a:txBody>
                    <a:bodyPr/>
                    <a:p>
                      <a:pPr algn="ctr">
                        <a:buNone/>
                      </a:pPr>
                      <a:r>
                        <a:rPr lang="zh-CN" altLang="en-US" sz="1400" b="1">
                          <a:latin typeface="楷体" panose="02010609060101010101" charset="-122"/>
                          <a:ea typeface="楷体" panose="02010609060101010101" charset="-122"/>
                        </a:rPr>
                        <a:t>素炒野韭菜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酸辣全鲈鱼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蚝油焖甜笋</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水鱼鹧鸪汤</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银耳冰糖露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293370">
                <a:tc>
                  <a:txBody>
                    <a:bodyPr/>
                    <a:p>
                      <a:pPr algn="ctr">
                        <a:buNone/>
                      </a:pPr>
                      <a:r>
                        <a:rPr lang="zh-CN" altLang="en-US" sz="1400" b="1">
                          <a:latin typeface="楷体" panose="02010609060101010101" charset="-122"/>
                          <a:ea typeface="楷体" panose="02010609060101010101" charset="-122"/>
                        </a:rPr>
                        <a:t>主食</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澄面金鱼饺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1242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高档</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2</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kumimoji="0" lang="zh-CN" altLang="en-US" sz="3000" b="0" i="0" u="none" strike="noStrike" kern="1200" cap="small" spc="0" normalizeH="0" baseline="0" noProof="0">
                <a:ln>
                  <a:noFill/>
                </a:ln>
                <a:solidFill>
                  <a:schemeClr val="tx2"/>
                </a:solidFill>
                <a:effectLst/>
                <a:uLnTx/>
                <a:uFillTx/>
                <a:latin typeface="+mj-lt"/>
                <a:ea typeface="+mj-ea"/>
                <a:cs typeface="+mj-cs"/>
              </a:rPr>
              <a:t>第</a:t>
            </a:r>
            <a:r>
              <a:rPr kumimoji="0" lang="en-US" altLang="zh-CN" sz="3000" b="0" i="0" u="none" strike="noStrike" kern="1200" cap="small" spc="0" normalizeH="0" baseline="0" noProof="0">
                <a:ln>
                  <a:noFill/>
                </a:ln>
                <a:solidFill>
                  <a:schemeClr val="tx2"/>
                </a:solidFill>
                <a:effectLst/>
                <a:uLnTx/>
                <a:uFillTx/>
                <a:latin typeface="+mj-lt"/>
                <a:ea typeface="+mj-ea"/>
                <a:cs typeface="+mj-cs"/>
              </a:rPr>
              <a:t>6</a:t>
            </a:r>
            <a:r>
              <a:rPr kumimoji="0" lang="zh-CN" altLang="en-US" sz="3000" b="0" i="0" u="none" strike="noStrike" kern="1200" cap="small" spc="0" normalizeH="0" baseline="0" noProof="0">
                <a:ln>
                  <a:noFill/>
                </a:ln>
                <a:solidFill>
                  <a:schemeClr val="tx2"/>
                </a:solidFill>
                <a:effectLst/>
                <a:uLnTx/>
                <a:uFillTx/>
                <a:latin typeface="+mj-lt"/>
                <a:ea typeface="+mj-ea"/>
                <a:cs typeface="+mj-cs"/>
              </a:rPr>
              <a:t>章  餐饮筵席的成本、售价核算</a:t>
            </a:r>
            <a:endParaRPr kumimoji="0" lang="zh-CN" altLang="en-US" sz="3000" b="0" i="0" u="none" strike="noStrike" kern="1200" cap="small" spc="0" normalizeH="0" baseline="0" noProof="0">
              <a:ln>
                <a:noFill/>
              </a:ln>
              <a:solidFill>
                <a:schemeClr val="tx2"/>
              </a:solidFill>
              <a:effectLst/>
              <a:uLnTx/>
              <a:uFillTx/>
              <a:latin typeface="+mj-lt"/>
              <a:ea typeface="+mj-ea"/>
              <a:cs typeface="+mj-cs"/>
            </a:endParaRPr>
          </a:p>
        </p:txBody>
      </p:sp>
      <p:sp>
        <p:nvSpPr>
          <p:cNvPr id="9219" name="内容占位符 2"/>
          <p:cNvSpPr>
            <a:spLocks noGrp="1"/>
          </p:cNvSpPr>
          <p:nvPr>
            <p:ph sz="quarter" idx="1"/>
          </p:nvPr>
        </p:nvSpPr>
        <p:spPr>
          <a:xfrm>
            <a:off x="457200" y="1600200"/>
            <a:ext cx="7467600" cy="3996690"/>
          </a:xfrm>
        </p:spPr>
        <p:style>
          <a:lnRef idx="1">
            <a:schemeClr val="accent1"/>
          </a:lnRef>
          <a:fillRef idx="2">
            <a:schemeClr val="accent1"/>
          </a:fillRef>
          <a:effectRef idx="1">
            <a:schemeClr val="accent1"/>
          </a:effectRef>
          <a:fontRef idx="minor">
            <a:schemeClr val="dk1"/>
          </a:fontRef>
        </p:style>
        <p:txBody>
          <a:bodyPr vert="horz" wrap="square" anchor="t"/>
          <a:p>
            <a:pPr marL="0" indent="0" algn="ctr">
              <a:buNone/>
            </a:pPr>
            <a:endParaRPr lang="zh-CN" altLang="en-US" kern="1200" dirty="0">
              <a:latin typeface="微软雅黑" panose="020B0503020204020204" charset="-122"/>
              <a:ea typeface="微软雅黑" panose="020B0503020204020204" charset="-122"/>
            </a:endParaRPr>
          </a:p>
          <a:p>
            <a:pPr marL="0" indent="0" algn="ctr">
              <a:buNone/>
            </a:pPr>
            <a:r>
              <a:rPr lang="zh-CN" altLang="en-US" kern="1200" dirty="0">
                <a:latin typeface="微软雅黑" panose="020B0503020204020204" charset="-122"/>
                <a:ea typeface="微软雅黑" panose="020B0503020204020204" charset="-122"/>
              </a:rPr>
              <a:t>学习目标</a:t>
            </a:r>
            <a:endParaRPr lang="zh-CN" altLang="en-US" kern="1200" dirty="0">
              <a:latin typeface="微软雅黑" panose="020B0503020204020204" charset="-122"/>
              <a:ea typeface="微软雅黑" panose="020B0503020204020204" charset="-122"/>
            </a:endParaRPr>
          </a:p>
          <a:p>
            <a:pPr marL="1080135" indent="-457200" fontAlgn="auto">
              <a:lnSpc>
                <a:spcPct val="150000"/>
              </a:lnSpc>
              <a:buClr>
                <a:schemeClr val="accent1"/>
              </a:buClr>
              <a:buFont typeface="Wingdings" panose="05000000000000000000" charset="0"/>
              <a:buChar char="ü"/>
            </a:pPr>
            <a:r>
              <a:rPr lang="en-US" altLang="zh-CN" kern="1200" dirty="0"/>
              <a:t>学会传统筵席的成本核算</a:t>
            </a:r>
            <a:endParaRPr lang="en-US" altLang="zh-CN" kern="1200" dirty="0"/>
          </a:p>
          <a:p>
            <a:pPr marL="1080135" indent="-457200" fontAlgn="auto">
              <a:lnSpc>
                <a:spcPct val="150000"/>
              </a:lnSpc>
              <a:buClr>
                <a:schemeClr val="accent1"/>
              </a:buClr>
              <a:buFont typeface="Wingdings" panose="05000000000000000000" charset="0"/>
              <a:buChar char="ü"/>
            </a:pPr>
            <a:r>
              <a:rPr lang="en-US" altLang="zh-CN" kern="1200" dirty="0"/>
              <a:t>掌握酒会筵席成本核算</a:t>
            </a:r>
            <a:endParaRPr lang="en-US" altLang="zh-CN" kern="1200" dirty="0"/>
          </a:p>
          <a:p>
            <a:pPr marL="1080135" indent="-457200" fontAlgn="auto">
              <a:lnSpc>
                <a:spcPct val="150000"/>
              </a:lnSpc>
              <a:buClr>
                <a:schemeClr val="accent1"/>
              </a:buClr>
              <a:buFont typeface="Wingdings" panose="05000000000000000000" charset="0"/>
              <a:buChar char="ü"/>
            </a:pPr>
            <a:r>
              <a:rPr lang="en-US" altLang="zh-CN" kern="1200" dirty="0"/>
              <a:t>弄懂点心宴成本核算</a:t>
            </a:r>
            <a:endParaRPr lang="en-US" altLang="zh-CN" kern="1200" dirty="0"/>
          </a:p>
          <a:p>
            <a:pPr marL="1080135" indent="-457200" fontAlgn="auto">
              <a:lnSpc>
                <a:spcPct val="150000"/>
              </a:lnSpc>
              <a:buClr>
                <a:schemeClr val="accent1"/>
              </a:buClr>
              <a:buFont typeface="Wingdings" panose="05000000000000000000" charset="0"/>
              <a:buChar char="ü"/>
            </a:pPr>
            <a:r>
              <a:rPr lang="en-US" altLang="zh-CN" kern="1200" dirty="0"/>
              <a:t>熟练计算饺子宴成本的核算</a:t>
            </a:r>
            <a:endParaRPr lang="en-US" altLang="zh-CN" kern="1200"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dirty="0">
                <a:sym typeface="+mn-ea"/>
              </a:rPr>
              <a:t>     </a:t>
            </a:r>
            <a:endParaRPr lang="zh-CN" altLang="en-US" dirty="0">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解：每桌成本=50+20+100+100+100+150+150+150+150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+140+30+90+30+100+30+20+40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=1450（元）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20桌总成本=1 450×20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每桌售价=100+40+200+200+200+300+300+300+300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+280+60+180+60+200+60+40+80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或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=1450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20桌总售价=2900×20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答：每桌筵席成本是1450元，20桌筵席的总成本是29000元。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每桌筵席售价是2900元，20桌筵席的总售价是58000元。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6.4.7  </a:t>
            </a:r>
            <a:r>
              <a:rPr lang="zh-CN" altLang="en-US" b="1" dirty="0">
                <a:solidFill>
                  <a:schemeClr val="accent1"/>
                </a:solidFill>
                <a:effectLst>
                  <a:outerShdw blurRad="38100" dist="25400" dir="5400000" algn="ctr" rotWithShape="0">
                    <a:srgbClr val="6E747A">
                      <a:alpha val="43000"/>
                    </a:srgbClr>
                  </a:outerShdw>
                </a:effectLst>
                <a:sym typeface="+mn-ea"/>
              </a:rPr>
              <a:t>特高档</a:t>
            </a:r>
            <a:r>
              <a:rPr b="1" dirty="0">
                <a:solidFill>
                  <a:schemeClr val="accent1"/>
                </a:solidFill>
                <a:effectLst>
                  <a:outerShdw blurRad="38100" dist="25400" dir="5400000" algn="ctr" rotWithShape="0">
                    <a:srgbClr val="6E747A">
                      <a:alpha val="43000"/>
                    </a:srgbClr>
                  </a:outerShdw>
                </a:effectLst>
                <a:sym typeface="+mn-ea"/>
              </a:rPr>
              <a:t>筵席核算实例</a:t>
            </a:r>
            <a:r>
              <a:rPr lang="zh-CN" altLang="en-US" dirty="0">
                <a:sym typeface="+mn-ea"/>
              </a:rPr>
              <a:t>       </a:t>
            </a:r>
            <a:endParaRPr lang="zh-CN" altLang="en-US" dirty="0">
              <a:sym typeface="+mn-ea"/>
            </a:endParaRPr>
          </a:p>
          <a:p>
            <a:pPr marL="0" indent="0">
              <a:buNone/>
            </a:pPr>
            <a:r>
              <a:rPr lang="zh-CN" altLang="en-US" dirty="0">
                <a:latin typeface="黑体" panose="02010609060101010101" charset="-122"/>
                <a:ea typeface="黑体" panose="02010609060101010101" charset="-122"/>
                <a:sym typeface="+mn-ea"/>
              </a:rPr>
              <a:t>   </a:t>
            </a:r>
            <a:r>
              <a:rPr lang="zh-CN" altLang="en-US" dirty="0">
                <a:latin typeface="宋体" panose="02010600030101010101" pitchFamily="2" charset="-122"/>
                <a:ea typeface="宋体" panose="02010600030101010101" pitchFamily="2" charset="-122"/>
                <a:sym typeface="+mn-ea"/>
              </a:rPr>
              <a:t> 现有客人预订20桌特高档筵席，销售毛利率50%，每席含10菜、2汤、1主食、1点心、2小碟、1果盘。请根据实例菜单菜肴设计，计算出每桌成本、每桌售价、20桌总成本、20桌总售价。</a:t>
            </a:r>
            <a:endParaRPr lang="zh-CN" altLang="en-US" dirty="0">
              <a:latin typeface="宋体" panose="02010600030101010101" pitchFamily="2" charset="-122"/>
              <a:ea typeface="宋体" panose="02010600030101010101" pitchFamily="2" charset="-122"/>
              <a:sym typeface="+mn-ea"/>
            </a:endParaRPr>
          </a:p>
          <a:p>
            <a:pPr marL="0" indent="0">
              <a:buNone/>
            </a:pPr>
            <a:endParaRPr lang="zh-CN" altLang="en-US"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07695" y="666115"/>
          <a:ext cx="7149465" cy="5807710"/>
        </p:xfrm>
        <a:graphic>
          <a:graphicData uri="http://schemas.openxmlformats.org/drawingml/2006/table">
            <a:tbl>
              <a:tblPr firstRow="1" bandRow="1">
                <a:tableStyleId>{5C22544A-7EE6-4342-B048-85BDC9FD1C3A}</a:tableStyleId>
              </a:tblPr>
              <a:tblGrid>
                <a:gridCol w="1429385"/>
                <a:gridCol w="1401445"/>
                <a:gridCol w="1459230"/>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322580">
                <a:tc rowSpan="3">
                  <a:txBody>
                    <a:bodyPr/>
                    <a:p>
                      <a:pPr algn="ctr" fontAlgn="auto">
                        <a:buNone/>
                      </a:pP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酥香松子仁</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油炸地蜂蛹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580">
                <a:tc vMerge="1">
                  <a:tcPr/>
                </a:tc>
                <a:tc rowSpan="2">
                  <a:txBody>
                    <a:bodyPr/>
                    <a:p>
                      <a:pPr algn="ctr">
                        <a:buNone/>
                      </a:pPr>
                      <a:r>
                        <a:rPr lang="zh-CN" altLang="en-US" sz="1400" b="1">
                          <a:latin typeface="楷体" panose="02010609060101010101" charset="-122"/>
                          <a:ea typeface="楷体" panose="02010609060101010101" charset="-122"/>
                        </a:rPr>
                        <a:t>宏图大拼盘</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400</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800</a:t>
                      </a:r>
                      <a:endParaRPr lang="en-US" altLang="zh-CN" sz="1400" b="1">
                        <a:latin typeface="楷体" panose="02010609060101010101" charset="-122"/>
                        <a:ea typeface="楷体" panose="02010609060101010101" charset="-122"/>
                      </a:endParaRPr>
                    </a:p>
                  </a:txBody>
                  <a:tcPr/>
                </a:tc>
              </a:tr>
              <a:tr h="0">
                <a:tc rowSpan="6">
                  <a:txBody>
                    <a:bodyPr/>
                    <a:p>
                      <a:pPr algn="ctr">
                        <a:buNone/>
                      </a:pPr>
                      <a:endParaRPr lang="zh-CN" altLang="en-US" sz="1400" b="1">
                        <a:latin typeface="楷体" panose="02010609060101010101" charset="-122"/>
                        <a:ea typeface="楷体" panose="02010609060101010101" charset="-122"/>
                        <a:sym typeface="+mn-ea"/>
                      </a:endParaRPr>
                    </a:p>
                    <a:p>
                      <a:pPr algn="ctr">
                        <a:buNone/>
                      </a:pP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大</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菜</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类</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322580">
                <a:tc vMerge="1">
                  <a:tcPr/>
                </a:tc>
                <a:tc>
                  <a:txBody>
                    <a:bodyPr/>
                    <a:p>
                      <a:pPr algn="ctr">
                        <a:buNone/>
                      </a:pPr>
                      <a:r>
                        <a:rPr lang="zh-CN" altLang="en-US" sz="1400" b="1">
                          <a:latin typeface="楷体" panose="02010609060101010101" charset="-122"/>
                          <a:ea typeface="楷体" panose="02010609060101010101" charset="-122"/>
                        </a:rPr>
                        <a:t>光皮全乳猪</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600</a:t>
                      </a:r>
                      <a:endParaRPr lang="en-US" altLang="zh-CN" sz="1400" b="1">
                        <a:latin typeface="楷体" panose="02010609060101010101" charset="-122"/>
                        <a:ea typeface="楷体" panose="02010609060101010101" charset="-122"/>
                      </a:endParaRPr>
                    </a:p>
                  </a:txBody>
                  <a:tcPr/>
                </a:tc>
              </a:tr>
              <a:tr h="322263">
                <a:tc vMerge="1">
                  <a:tcPr/>
                </a:tc>
                <a:tc>
                  <a:txBody>
                    <a:bodyPr/>
                    <a:p>
                      <a:pPr algn="ctr">
                        <a:buNone/>
                      </a:pPr>
                      <a:r>
                        <a:rPr lang="zh-CN" altLang="en-US" sz="1400" b="1">
                          <a:latin typeface="楷体" panose="02010609060101010101" charset="-122"/>
                          <a:ea typeface="楷体" panose="02010609060101010101" charset="-122"/>
                        </a:rPr>
                        <a:t>挂炉脆皮鹅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280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凤翅扣裙边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sym typeface="+mn-ea"/>
                        </a:rPr>
                        <a:t>鸡茸瓤海参</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糖醋熘鳜鱼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1000</a:t>
                      </a:r>
                      <a:endParaRPr lang="en-US" altLang="zh-CN" sz="1400" b="1">
                        <a:latin typeface="楷体" panose="02010609060101010101" charset="-122"/>
                        <a:ea typeface="楷体" panose="02010609060101010101" charset="-122"/>
                      </a:endParaRPr>
                    </a:p>
                  </a:txBody>
                  <a:tcPr/>
                </a:tc>
              </a:tr>
              <a:tr h="323215">
                <a:tc rowSpan="4">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蚝油扒鲍鱼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凤舌猴头菇</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三鲜烩鱼肚</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香油炒竹笋</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120</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龟蛇乌鸡面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1000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鸡丝鱼翅羹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1000</a:t>
                      </a:r>
                      <a:endParaRPr lang="en-US" altLang="zh-CN" sz="1400" b="1">
                        <a:latin typeface="楷体" panose="02010609060101010101" charset="-122"/>
                        <a:ea typeface="楷体" panose="02010609060101010101" charset="-122"/>
                      </a:endParaRPr>
                    </a:p>
                  </a:txBody>
                  <a:tcPr/>
                </a:tc>
              </a:tr>
              <a:tr h="322897">
                <a:tc>
                  <a:txBody>
                    <a:bodyPr/>
                    <a:p>
                      <a:pPr algn="ctr">
                        <a:buNone/>
                      </a:pPr>
                      <a:r>
                        <a:rPr lang="zh-CN" altLang="en-US" sz="1400" b="1">
                          <a:latin typeface="楷体" panose="02010609060101010101" charset="-122"/>
                          <a:ea typeface="楷体" panose="02010609060101010101" charset="-122"/>
                        </a:rPr>
                        <a:t>点心</a:t>
                      </a:r>
                      <a:endParaRPr lang="zh-CN" altLang="en-US" sz="1400" b="1">
                        <a:latin typeface="楷体" panose="02010609060101010101" charset="-122"/>
                        <a:ea typeface="楷体" panose="02010609060101010101" charset="-122"/>
                      </a:endParaRPr>
                    </a:p>
                  </a:txBody>
                  <a:tcPr/>
                </a:tc>
                <a:tc rowSpan="2">
                  <a:txBody>
                    <a:bodyPr/>
                    <a:p>
                      <a:pPr algn="ctr">
                        <a:buNone/>
                      </a:pPr>
                      <a:r>
                        <a:rPr lang="zh-CN" altLang="en-US" sz="1400" b="1">
                          <a:latin typeface="楷体" panose="02010609060101010101" charset="-122"/>
                          <a:ea typeface="楷体" panose="02010609060101010101" charset="-122"/>
                        </a:rPr>
                        <a:t>青青艾叶耙</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0">
                <a:tc rowSpan="2">
                  <a:txBody>
                    <a:bodyPr/>
                    <a:p>
                      <a:pPr algn="ctr">
                        <a:buNone/>
                      </a:pPr>
                      <a:r>
                        <a:rPr lang="zh-CN" altLang="en-US" sz="1400" b="1">
                          <a:latin typeface="楷体" panose="02010609060101010101" charset="-122"/>
                          <a:ea typeface="楷体" panose="02010609060101010101" charset="-122"/>
                        </a:rPr>
                        <a:t>主食</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322580">
                <a:tc vMerge="1">
                  <a:tcPr/>
                </a:tc>
                <a:tc>
                  <a:txBody>
                    <a:bodyPr/>
                    <a:p>
                      <a:pPr algn="ctr">
                        <a:buNone/>
                      </a:pPr>
                      <a:r>
                        <a:rPr lang="zh-CN" altLang="en-US" sz="1400" b="1">
                          <a:latin typeface="楷体" panose="02010609060101010101" charset="-122"/>
                          <a:ea typeface="楷体" panose="02010609060101010101" charset="-122"/>
                        </a:rPr>
                        <a:t>八宝竹筒饭</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1242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特高档</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2</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dirty="0">
                <a:sym typeface="+mn-ea"/>
              </a:rPr>
              <a:t>     </a:t>
            </a:r>
            <a:endParaRPr lang="zh-CN" altLang="en-US" dirty="0">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解：每桌成本=30+50+400+300+280+400+400+500+400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+400+500+60+500+500+50+50+80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=4 900（元）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20桌总成本=4 900×20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=98 000（元）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每桌售价=60+100+800+600+560+800+800+1 000+800+800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+1 000+120+1 000+1 000+100+100+160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=9 800（元）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或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=4 900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=9 800(元)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20桌总售价=9 800×20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=196 000（元）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答：每桌筵席成本是4 900元，20桌筵席的总成本是98 000元。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每桌筵席售价是9 800元，20桌筵席的总售价是196 000元。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6.4.8  </a:t>
            </a:r>
            <a:r>
              <a:rPr b="1" dirty="0">
                <a:solidFill>
                  <a:schemeClr val="accent1"/>
                </a:solidFill>
                <a:effectLst>
                  <a:outerShdw blurRad="38100" dist="25400" dir="5400000" algn="ctr" rotWithShape="0">
                    <a:srgbClr val="6E747A">
                      <a:alpha val="43000"/>
                    </a:srgbClr>
                  </a:outerShdw>
                </a:effectLst>
                <a:sym typeface="+mn-ea"/>
              </a:rPr>
              <a:t>预订筵席的核算</a:t>
            </a:r>
            <a:r>
              <a:rPr lang="zh-CN" altLang="en-US" dirty="0">
                <a:sym typeface="+mn-ea"/>
              </a:rPr>
              <a:t>      </a:t>
            </a:r>
            <a:endParaRPr lang="zh-CN" altLang="en-US" dirty="0">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（1）根据筵席的规格要求、费用标准及规定的成本率，计算筵席总成本和单位成本。相关计算公式如下：</a:t>
            </a:r>
            <a:endParaRPr lang="zh-CN" altLang="en-US" sz="2000" dirty="0">
              <a:latin typeface="宋体" panose="02010600030101010101" pitchFamily="2" charset="-122"/>
              <a:ea typeface="宋体" panose="02010600030101010101" pitchFamily="2" charset="-122"/>
              <a:sym typeface="+mn-ea"/>
            </a:endParaRPr>
          </a:p>
          <a:p>
            <a:pPr marL="0" indent="0" algn="ctr">
              <a:buNone/>
            </a:pPr>
            <a:r>
              <a:rPr lang="zh-CN" altLang="en-US" sz="2000" dirty="0">
                <a:latin typeface="黑体" panose="02010609060101010101" charset="-122"/>
                <a:ea typeface="黑体" panose="02010609060101010101" charset="-122"/>
                <a:sym typeface="+mn-ea"/>
              </a:rPr>
              <a:t>筵席总成本=筵席总售价×成本率</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                    =筵席总售价×（1-销售毛利率）</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筵席单位成本=筵席总成本筵席桌数</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                        =每桌筵席售价×（1-销售毛利率）</a:t>
            </a:r>
            <a:endParaRPr lang="zh-CN" altLang="en-US" sz="2000" dirty="0">
              <a:latin typeface="黑体" panose="02010609060101010101" charset="-122"/>
              <a:ea typeface="黑体" panose="02010609060101010101"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（2）根据筵席成本、等级和各类菜点成本所占的比重，计算各类菜点总成本和单位成本。相关计算公式如下：</a:t>
            </a:r>
            <a:endParaRPr lang="zh-CN" altLang="en-US" sz="2000" dirty="0">
              <a:latin typeface="宋体" panose="02010600030101010101" pitchFamily="2" charset="-122"/>
              <a:ea typeface="宋体" panose="02010600030101010101" pitchFamily="2" charset="-122"/>
              <a:sym typeface="+mn-ea"/>
            </a:endParaRPr>
          </a:p>
          <a:p>
            <a:pPr marL="0" indent="0" algn="ctr">
              <a:buNone/>
            </a:pPr>
            <a:r>
              <a:rPr lang="zh-CN" altLang="en-US" sz="2000" dirty="0">
                <a:latin typeface="黑体" panose="02010609060101010101" charset="-122"/>
                <a:ea typeface="黑体" panose="02010609060101010101" charset="-122"/>
                <a:sym typeface="+mn-ea"/>
              </a:rPr>
              <a:t>某类菜点总成本=筵席单位成本×该类菜肴所占的比重</a:t>
            </a:r>
            <a:endParaRPr lang="zh-CN" altLang="en-US" sz="2000" dirty="0">
              <a:latin typeface="黑体" panose="02010609060101010101" charset="-122"/>
              <a:ea typeface="黑体" panose="02010609060101010101" charset="-122"/>
              <a:sym typeface="+mn-ea"/>
            </a:endParaRPr>
          </a:p>
          <a:p>
            <a:pPr marL="0" indent="0" algn="ctr">
              <a:buNone/>
            </a:pPr>
            <a:r>
              <a:rPr lang="zh-CN" altLang="en-US" sz="2000" dirty="0">
                <a:latin typeface="黑体" panose="02010609060101010101" charset="-122"/>
                <a:ea typeface="黑体" panose="02010609060101010101" charset="-122"/>
                <a:sym typeface="+mn-ea"/>
              </a:rPr>
              <a:t>某类菜点单位成本=某类菜点总成本</a:t>
            </a:r>
            <a:r>
              <a:rPr lang="zh-CN" altLang="en-US" sz="2000" dirty="0">
                <a:latin typeface="Arial" panose="020B0604020202020204" pitchFamily="34" charset="0"/>
                <a:ea typeface="黑体" panose="02010609060101010101" charset="-122"/>
                <a:cs typeface="Arial" panose="020B0604020202020204" pitchFamily="34" charset="0"/>
                <a:sym typeface="+mn-ea"/>
              </a:rPr>
              <a:t>÷</a:t>
            </a:r>
            <a:r>
              <a:rPr lang="zh-CN" altLang="en-US" sz="2000" dirty="0">
                <a:latin typeface="黑体" panose="02010609060101010101" charset="-122"/>
                <a:ea typeface="黑体" panose="02010609060101010101" charset="-122"/>
                <a:sym typeface="+mn-ea"/>
              </a:rPr>
              <a:t>筵席桌数</a:t>
            </a:r>
            <a:endParaRPr lang="zh-CN" altLang="en-US" sz="2000" dirty="0">
              <a:latin typeface="黑体" panose="02010609060101010101" charset="-122"/>
              <a:ea typeface="黑体" panose="02010609060101010101"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（3）确定每桌菜点品种和数量，并分别计算出各品种的成本。特别注意，各菜点品种的成本之和，应与筵席总成本相一致。</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 name="矩形 3"/>
          <p:cNvSpPr/>
          <p:nvPr/>
        </p:nvSpPr>
        <p:spPr>
          <a:xfrm>
            <a:off x="1735455" y="243205"/>
            <a:ext cx="1101090" cy="640080"/>
          </a:xfrm>
          <a:prstGeom prst="rect">
            <a:avLst/>
          </a:prstGeom>
          <a:noFill/>
          <a:ln>
            <a:noFill/>
          </a:ln>
        </p:spPr>
        <p:txBody>
          <a:bodyPr wrap="square" rtlCol="0" anchor="t">
            <a:spAutoFit/>
          </a:bodyPr>
          <a:p>
            <a:pPr algn="ctr"/>
            <a:r>
              <a:rPr lang="zh-CN" altLang="en-US" sz="3600" b="1">
                <a:ln w="10160">
                  <a:solidFill>
                    <a:schemeClr val="accent5"/>
                  </a:solidFill>
                  <a:prstDash val="solid"/>
                </a:ln>
                <a:solidFill>
                  <a:srgbClr val="FFFFFF"/>
                </a:solidFill>
                <a:effectLst>
                  <a:outerShdw blurRad="38100" dist="22860" dir="5400000" algn="tl" rotWithShape="0">
                    <a:srgbClr val="000000">
                      <a:alpha val="30000"/>
                    </a:srgbClr>
                  </a:outerShdw>
                </a:effectLst>
                <a:latin typeface="华文新魏" panose="02010800040101010101" charset="-122"/>
                <a:ea typeface="华文新魏" panose="02010800040101010101" charset="-122"/>
              </a:rPr>
              <a:t>例题</a:t>
            </a:r>
            <a:endParaRPr lang="zh-CN" altLang="en-US" sz="3600" b="1">
              <a:ln w="10160">
                <a:solidFill>
                  <a:schemeClr val="accent5"/>
                </a:solidFill>
                <a:prstDash val="solid"/>
              </a:ln>
              <a:solidFill>
                <a:srgbClr val="FFFFFF"/>
              </a:solidFill>
              <a:effectLst>
                <a:outerShdw blurRad="38100" dist="22860" dir="5400000" algn="tl" rotWithShape="0">
                  <a:srgbClr val="000000">
                    <a:alpha val="30000"/>
                  </a:srgbClr>
                </a:outerShdw>
              </a:effectLst>
              <a:latin typeface="华文新魏" panose="02010800040101010101" charset="-122"/>
              <a:ea typeface="华文新魏" panose="02010800040101010101" charset="-122"/>
            </a:endParaRPr>
          </a:p>
        </p:txBody>
      </p:sp>
      <p:sp>
        <p:nvSpPr>
          <p:cNvPr id="5" name="文本框 4"/>
          <p:cNvSpPr txBox="1"/>
          <p:nvPr/>
        </p:nvSpPr>
        <p:spPr>
          <a:xfrm>
            <a:off x="1891665" y="1456690"/>
            <a:ext cx="6767195" cy="4206240"/>
          </a:xfrm>
          <a:prstGeom prst="rect">
            <a:avLst/>
          </a:prstGeom>
          <a:noFill/>
          <a:ln w="44450" cmpd="dbl">
            <a:solidFill>
              <a:schemeClr val="accent1">
                <a:lumMod val="40000"/>
                <a:lumOff val="60000"/>
                <a:alpha val="85000"/>
              </a:schemeClr>
            </a:solidFill>
            <a:prstDash val="sysDot"/>
          </a:ln>
        </p:spPr>
        <p:txBody>
          <a:bodyPr wrap="square" rtlCol="0">
            <a:spAutoFit/>
          </a:bodyPr>
          <a:p>
            <a:r>
              <a:rPr lang="zh-CN" altLang="en-US" b="1">
                <a:latin typeface="楷体" panose="02010609060101010101" charset="-122"/>
                <a:ea typeface="楷体" panose="02010609060101010101" charset="-122"/>
                <a:cs typeface="宋体" panose="02010600030101010101" pitchFamily="2" charset="-122"/>
              </a:rPr>
              <a:t>◎现有客人预定筵席10桌，每桌售价1 000元，销售毛利率按40%计算。每席要求配有冷菜4道、热菜6道、点心2道、主食2道、汤菜1道、水果2道、高度酒1道、啤酒1道，各项配置比率为冷菜15%，热菜50%，主食小吃15%，汤菜5%，酒水10%，水果5% 。试计算该筵席的成本和各类菜点的成本。</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解：</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（1）按规定的销售毛利率计算该筵席的总成本和单位成本。</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筵席总售价=每桌售价×桌数</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          =1 000×10</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          =10 000（元）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筵席总成本=10 000×（1-40%）</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          =6 000（元）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筵席单位成本=6 000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rPr>
              <a:t>10</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rPr>
              <a:t>            =600（元）</a:t>
            </a:r>
            <a:endParaRPr lang="zh-CN" altLang="en-US" b="1">
              <a:latin typeface="楷体" panose="02010609060101010101" charset="-122"/>
              <a:ea typeface="楷体" panose="02010609060101010101" charset="-122"/>
              <a:cs typeface="宋体" panose="02010600030101010101" pitchFamily="2" charset="-122"/>
            </a:endParaRPr>
          </a:p>
          <a:p>
            <a:endParaRPr lang="zh-CN" altLang="en-US" b="1">
              <a:latin typeface="楷体" panose="02010609060101010101" charset="-122"/>
              <a:ea typeface="楷体" panose="02010609060101010101" charset="-122"/>
              <a:cs typeface="宋体" panose="02010600030101010101" pitchFamily="2" charset="-122"/>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 name="矩形 3"/>
          <p:cNvSpPr/>
          <p:nvPr/>
        </p:nvSpPr>
        <p:spPr>
          <a:xfrm>
            <a:off x="1735455" y="243205"/>
            <a:ext cx="2177415" cy="640080"/>
          </a:xfrm>
          <a:prstGeom prst="rect">
            <a:avLst/>
          </a:prstGeom>
          <a:noFill/>
          <a:ln>
            <a:noFill/>
          </a:ln>
        </p:spPr>
        <p:txBody>
          <a:bodyPr wrap="square" rtlCol="0" anchor="t">
            <a:spAutoFit/>
          </a:bodyPr>
          <a:p>
            <a:pPr algn="ctr"/>
            <a:r>
              <a:rPr lang="zh-CN" altLang="en-US" sz="3600" b="1">
                <a:ln w="10160">
                  <a:solidFill>
                    <a:schemeClr val="accent5"/>
                  </a:solidFill>
                  <a:prstDash val="solid"/>
                </a:ln>
                <a:solidFill>
                  <a:srgbClr val="FFFFFF"/>
                </a:solidFill>
                <a:effectLst>
                  <a:outerShdw blurRad="38100" dist="22860" dir="5400000" algn="tl" rotWithShape="0">
                    <a:srgbClr val="000000">
                      <a:alpha val="30000"/>
                    </a:srgbClr>
                  </a:outerShdw>
                </a:effectLst>
                <a:latin typeface="华文新魏" panose="02010800040101010101" charset="-122"/>
                <a:ea typeface="华文新魏" panose="02010800040101010101" charset="-122"/>
              </a:rPr>
              <a:t>例题（续）</a:t>
            </a:r>
            <a:endParaRPr lang="zh-CN" altLang="en-US" sz="3600" b="1">
              <a:ln w="10160">
                <a:solidFill>
                  <a:schemeClr val="accent5"/>
                </a:solidFill>
                <a:prstDash val="solid"/>
              </a:ln>
              <a:solidFill>
                <a:srgbClr val="FFFFFF"/>
              </a:solidFill>
              <a:effectLst>
                <a:outerShdw blurRad="38100" dist="22860" dir="5400000" algn="tl" rotWithShape="0">
                  <a:srgbClr val="000000">
                    <a:alpha val="30000"/>
                  </a:srgbClr>
                </a:outerShdw>
              </a:effectLst>
              <a:latin typeface="华文新魏" panose="02010800040101010101" charset="-122"/>
              <a:ea typeface="华文新魏" panose="02010800040101010101" charset="-122"/>
            </a:endParaRPr>
          </a:p>
        </p:txBody>
      </p:sp>
      <p:sp>
        <p:nvSpPr>
          <p:cNvPr id="5" name="文本框 4"/>
          <p:cNvSpPr txBox="1"/>
          <p:nvPr/>
        </p:nvSpPr>
        <p:spPr>
          <a:xfrm>
            <a:off x="1891665" y="882650"/>
            <a:ext cx="6767195" cy="4754880"/>
          </a:xfrm>
          <a:prstGeom prst="rect">
            <a:avLst/>
          </a:prstGeom>
          <a:noFill/>
          <a:ln w="44450" cmpd="dbl">
            <a:solidFill>
              <a:schemeClr val="accent1">
                <a:lumMod val="40000"/>
                <a:lumOff val="60000"/>
                <a:alpha val="85000"/>
              </a:schemeClr>
            </a:solidFill>
            <a:prstDash val="sysDot"/>
          </a:ln>
        </p:spPr>
        <p:txBody>
          <a:bodyPr wrap="square" rtlCol="0">
            <a:spAutoFit/>
          </a:bodyPr>
          <a:p>
            <a:r>
              <a:rPr lang="zh-CN" altLang="en-US" b="1">
                <a:latin typeface="楷体" panose="02010609060101010101" charset="-122"/>
                <a:ea typeface="楷体" panose="02010609060101010101" charset="-122"/>
                <a:cs typeface="宋体" panose="02010600030101010101" pitchFamily="2" charset="-122"/>
                <a:sym typeface="+mn-ea"/>
              </a:rPr>
              <a:t>（2）根据筵席和筵席各类菜点成本所占的比重，计算各类菜点总成本和单位成本。</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冷菜总成本=6 000×15%=900（元）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冷菜单位成本=900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10=90（元）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热菜总成本=6 000×50%=3 000（元）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热菜单位成本=3 000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10=300（元）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汤菜总成本=6 000×5%=300（元）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汤菜单位成本=300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10=30（元）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主食小吃总成本=6 000×15%=900（元）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主食小吃单位成本=900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10=90（元）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酒水总成本=6 000×10%=600（元）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酒水单位成本=600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10=60（元）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水果总成本=6 000×5%=300（元）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水果单位成本=300</a:t>
            </a:r>
            <a:r>
              <a:rPr lang="zh-CN" altLang="en-US" b="1">
                <a:latin typeface="Arial" panose="020B0604020202020204" pitchFamily="34" charset="0"/>
                <a:ea typeface="楷体" panose="02010609060101010101" charset="-122"/>
                <a:cs typeface="Arial" panose="020B0604020202020204" pitchFamily="34" charset="0"/>
                <a:sym typeface="+mn-ea"/>
              </a:rPr>
              <a:t>÷</a:t>
            </a:r>
            <a:r>
              <a:rPr lang="zh-CN" altLang="en-US" b="1">
                <a:latin typeface="楷体" panose="02010609060101010101" charset="-122"/>
                <a:ea typeface="楷体" panose="02010609060101010101" charset="-122"/>
                <a:cs typeface="宋体" panose="02010600030101010101" pitchFamily="2" charset="-122"/>
                <a:sym typeface="+mn-ea"/>
              </a:rPr>
              <a:t>10=30（元）</a:t>
            </a:r>
            <a:endParaRPr lang="zh-CN" altLang="en-US" b="1">
              <a:latin typeface="楷体" panose="02010609060101010101" charset="-122"/>
              <a:ea typeface="楷体" panose="02010609060101010101" charset="-122"/>
              <a:cs typeface="宋体" panose="02010600030101010101" pitchFamily="2" charset="-122"/>
            </a:endParaRPr>
          </a:p>
          <a:p>
            <a:r>
              <a:rPr lang="zh-CN" altLang="en-US" b="1">
                <a:latin typeface="楷体" panose="02010609060101010101" charset="-122"/>
                <a:ea typeface="楷体" panose="02010609060101010101" charset="-122"/>
                <a:cs typeface="宋体" panose="02010600030101010101" pitchFamily="2" charset="-122"/>
                <a:sym typeface="+mn-ea"/>
              </a:rPr>
              <a:t>（3）在分类菜点成本的基础上，按各类菜点所应有的数量，进一步核定各种菜点的成本，拟定菜单。</a:t>
            </a:r>
            <a:endParaRPr lang="zh-CN" altLang="en-US" b="1">
              <a:latin typeface="楷体" panose="02010609060101010101" charset="-122"/>
              <a:ea typeface="楷体" panose="02010609060101010101" charset="-122"/>
              <a:cs typeface="宋体" panose="02010600030101010101" pitchFamily="2" charset="-122"/>
            </a:endParaRPr>
          </a:p>
          <a:p>
            <a:endParaRPr lang="zh-CN" altLang="en-US" b="1">
              <a:latin typeface="楷体" panose="02010609060101010101" charset="-122"/>
              <a:ea typeface="楷体" panose="02010609060101010101" charset="-122"/>
              <a:cs typeface="宋体" panose="02010600030101010101" pitchFamily="2" charset="-122"/>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6.5  </a:t>
            </a:r>
            <a:r>
              <a:rPr lang="zh-CN" altLang="en-US" dirty="0">
                <a:sym typeface="+mn-ea"/>
              </a:rPr>
              <a:t>酒会筵席的成本、售价核算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6.5.1  </a:t>
            </a:r>
            <a:r>
              <a:rPr lang="zh-CN" altLang="en-US" b="1" dirty="0">
                <a:solidFill>
                  <a:schemeClr val="accent1"/>
                </a:solidFill>
                <a:effectLst>
                  <a:outerShdw blurRad="38100" dist="25400" dir="5400000" algn="ctr" rotWithShape="0">
                    <a:srgbClr val="6E747A">
                      <a:alpha val="43000"/>
                    </a:srgbClr>
                  </a:outerShdw>
                </a:effectLst>
                <a:sym typeface="+mn-ea"/>
              </a:rPr>
              <a:t>酒会筵席的成本核算方法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酒会筵席成本核算有以下三个步骤。</a:t>
            </a:r>
            <a:endParaRPr lang="zh-CN" altLang="en-US" dirty="0">
              <a:sym typeface="+mn-ea"/>
            </a:endParaRPr>
          </a:p>
          <a:p>
            <a:pPr marL="0" indent="0">
              <a:buNone/>
            </a:pPr>
            <a:r>
              <a:rPr lang="zh-CN" altLang="en-US" dirty="0">
                <a:sym typeface="+mn-ea"/>
              </a:rPr>
              <a:t>       首先，根据酒会的档次、要求，确定人数餐标，然后乘以人数（一般以10人计），得出单桌餐标成本；其次，将求得的单桌餐标成本，分配至酒会筵席各餐饮产品品种；最后，将得到的单个产品成本相加，倒推验算与单桌餐标成本的数额是否相等。</a:t>
            </a:r>
            <a:endParaRPr lang="zh-CN" altLang="en-US" dirty="0">
              <a:sym typeface="+mn-ea"/>
            </a:endParaRPr>
          </a:p>
          <a:p>
            <a:pPr marL="0" indent="0">
              <a:buNone/>
            </a:pPr>
            <a:r>
              <a:rPr lang="zh-CN" altLang="en-US" dirty="0">
                <a:sym typeface="+mn-ea"/>
              </a:rPr>
              <a:t>        酒会筵席成本核算公式如下：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单桌人数餐标成本=人数餐标×10</a:t>
            </a:r>
            <a:endParaRPr lang="zh-CN" altLang="en-US" dirty="0">
              <a:latin typeface="黑体" panose="02010609060101010101" charset="-122"/>
              <a:ea typeface="黑体" panose="02010609060101010101" charset="-122"/>
              <a:sym typeface="+mn-ea"/>
            </a:endParaRPr>
          </a:p>
          <a:p>
            <a:pPr marL="0" indent="0" algn="ctr">
              <a:buNone/>
            </a:pPr>
            <a:r>
              <a:rPr lang="zh-CN" altLang="en-US" dirty="0">
                <a:latin typeface="黑体" panose="02010609060101010101" charset="-122"/>
                <a:ea typeface="黑体" panose="02010609060101010101" charset="-122"/>
                <a:sym typeface="+mn-ea"/>
              </a:rPr>
              <a:t>单桌产品总成本=单个产品成本+单个产品成本+</a:t>
            </a:r>
            <a:endParaRPr lang="zh-CN" altLang="en-US" dirty="0">
              <a:latin typeface="黑体" panose="02010609060101010101" charset="-122"/>
              <a:ea typeface="黑体" panose="02010609060101010101" charset="-122"/>
              <a:sym typeface="+mn-ea"/>
            </a:endParaRPr>
          </a:p>
          <a:p>
            <a:pPr marL="0" indent="0" algn="ctr">
              <a:buNone/>
            </a:pPr>
            <a:r>
              <a:rPr lang="zh-CN" altLang="en-US" dirty="0">
                <a:latin typeface="黑体" panose="02010609060101010101" charset="-122"/>
                <a:ea typeface="黑体" panose="02010609060101010101" charset="-122"/>
                <a:sym typeface="+mn-ea"/>
              </a:rPr>
              <a:t>                  单个产品成本+……+单个产品成本</a:t>
            </a:r>
            <a:endParaRPr lang="zh-CN" altLang="en-US" dirty="0">
              <a:latin typeface="黑体" panose="02010609060101010101" charset="-122"/>
              <a:ea typeface="黑体" panose="02010609060101010101" charset="-122"/>
              <a:sym typeface="+mn-ea"/>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6.5  </a:t>
            </a:r>
            <a:r>
              <a:rPr lang="zh-CN" altLang="en-US" dirty="0">
                <a:sym typeface="+mn-ea"/>
              </a:rPr>
              <a:t>酒会筵席的成本、售价核算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6.5.2  </a:t>
            </a:r>
            <a:r>
              <a:rPr lang="zh-CN" altLang="en-US" b="1" dirty="0">
                <a:solidFill>
                  <a:schemeClr val="accent1"/>
                </a:solidFill>
                <a:effectLst>
                  <a:outerShdw blurRad="38100" dist="25400" dir="5400000" algn="ctr" rotWithShape="0">
                    <a:srgbClr val="6E747A">
                      <a:alpha val="43000"/>
                    </a:srgbClr>
                  </a:outerShdw>
                </a:effectLst>
                <a:sym typeface="+mn-ea"/>
              </a:rPr>
              <a:t>酒会筵席的售价核算方法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（1）已知人数餐标和10人为一桌及成本毛利率，求其售价的计算公式如下：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售价=人数餐标×10×（1+成本毛利率）</a:t>
            </a:r>
            <a:endParaRPr lang="zh-CN" altLang="en-US" dirty="0">
              <a:latin typeface="黑体" panose="02010609060101010101" charset="-122"/>
              <a:ea typeface="黑体" panose="02010609060101010101" charset="-122"/>
              <a:sym typeface="+mn-ea"/>
            </a:endParaRPr>
          </a:p>
          <a:p>
            <a:pPr marL="0" indent="0">
              <a:buNone/>
            </a:pPr>
            <a:r>
              <a:rPr lang="zh-CN" altLang="en-US" dirty="0">
                <a:sym typeface="+mn-ea"/>
              </a:rPr>
              <a:t>（2）已知人数餐标和10人为一桌及销售毛利率，求其售价的计算公式如下：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售价=人数餐标×10</a:t>
            </a:r>
            <a:r>
              <a:rPr lang="zh-CN" altLang="en-US" dirty="0">
                <a:latin typeface="Arial" panose="020B0604020202020204" pitchFamily="34" charset="0"/>
                <a:ea typeface="黑体" panose="02010609060101010101" charset="-122"/>
                <a:cs typeface="Arial" panose="020B0604020202020204" pitchFamily="34" charset="0"/>
                <a:sym typeface="+mn-ea"/>
              </a:rPr>
              <a:t>÷（</a:t>
            </a:r>
            <a:r>
              <a:rPr lang="zh-CN" altLang="en-US" dirty="0">
                <a:latin typeface="黑体" panose="02010609060101010101" charset="-122"/>
                <a:ea typeface="黑体" panose="02010609060101010101" charset="-122"/>
                <a:sym typeface="+mn-ea"/>
              </a:rPr>
              <a:t>1-销售毛利率）</a:t>
            </a:r>
            <a:endParaRPr lang="zh-CN" altLang="en-US" dirty="0">
              <a:latin typeface="黑体" panose="02010609060101010101" charset="-122"/>
              <a:ea typeface="黑体" panose="02010609060101010101" charset="-122"/>
              <a:sym typeface="+mn-ea"/>
            </a:endParaRPr>
          </a:p>
          <a:p>
            <a:pPr marL="0" indent="0">
              <a:buNone/>
            </a:pPr>
            <a:r>
              <a:rPr lang="zh-CN" altLang="en-US" dirty="0">
                <a:sym typeface="+mn-ea"/>
              </a:rPr>
              <a:t>（3）已知单桌销售价，批量总售价的计算公式如下：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批量总售价=单桌销售价×批量桌数</a:t>
            </a:r>
            <a:endParaRPr lang="zh-CN" altLang="en-US" dirty="0">
              <a:latin typeface="黑体" panose="02010609060101010101" charset="-122"/>
              <a:ea typeface="黑体" panose="02010609060101010101" charset="-122"/>
              <a:sym typeface="+mn-ea"/>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6.5  </a:t>
            </a:r>
            <a:r>
              <a:rPr lang="zh-CN" altLang="en-US" dirty="0">
                <a:sym typeface="+mn-ea"/>
              </a:rPr>
              <a:t>酒会筵席的成本、售价核算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6.5.3  </a:t>
            </a:r>
            <a:r>
              <a:rPr lang="zh-CN" altLang="en-US" b="1" dirty="0">
                <a:solidFill>
                  <a:schemeClr val="accent1"/>
                </a:solidFill>
                <a:effectLst>
                  <a:outerShdw blurRad="38100" dist="25400" dir="5400000" algn="ctr" rotWithShape="0">
                    <a:srgbClr val="6E747A">
                      <a:alpha val="43000"/>
                    </a:srgbClr>
                  </a:outerShdw>
                </a:effectLst>
                <a:sym typeface="+mn-ea"/>
              </a:rPr>
              <a:t>会议筵席核算实例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现有客人预订30桌会议筵席，每桌10人，每人用餐成本为35</a:t>
            </a:r>
            <a:r>
              <a:rPr lang="en-US" altLang="zh-CN" dirty="0">
                <a:sym typeface="+mn-ea"/>
              </a:rPr>
              <a:t>.</a:t>
            </a:r>
            <a:r>
              <a:rPr lang="zh-CN" altLang="en-US" dirty="0">
                <a:sym typeface="+mn-ea"/>
              </a:rPr>
              <a:t>5元，销售毛利率30%。每席含6菜、2汤、2点心、2主食。请根据实例菜单菜肴设计，计算出每桌成本、每桌售价、30桌总成本、30桌总售价。</a:t>
            </a:r>
            <a:endParaRPr lang="zh-CN" altLang="en-US" dirty="0">
              <a:sym typeface="+mn-ea"/>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6.1  </a:t>
            </a:r>
            <a:r>
              <a:rPr lang="zh-CN" altLang="en-US" dirty="0">
                <a:sym typeface="+mn-ea"/>
              </a:rPr>
              <a:t>筵席概述</a:t>
            </a:r>
            <a:endParaRPr lang="zh-CN" altLang="en-US" dirty="0">
              <a:sym typeface="+mn-ea"/>
            </a:endParaRPr>
          </a:p>
        </p:txBody>
      </p:sp>
      <p:sp>
        <p:nvSpPr>
          <p:cNvPr id="10243" name="内容占位符 2"/>
          <p:cNvSpPr>
            <a:spLocks noGrp="1"/>
          </p:cNvSpPr>
          <p:nvPr>
            <p:ph sz="quarter" idx="1"/>
          </p:nvPr>
        </p:nvSpPr>
        <p:spPr/>
        <p:txBody>
          <a:bodyPr vert="horz" wrap="square" anchor="t"/>
          <a:p>
            <a:pPr marL="0" indent="0">
              <a:buNone/>
            </a:pPr>
            <a:endParaRPr lang="en-US" altLang="zh-CN" b="1" kern="1200" dirty="0">
              <a:solidFill>
                <a:schemeClr val="accent1"/>
              </a:solidFill>
              <a:effectLst>
                <a:outerShdw blurRad="38100" dist="25400" dir="5400000" algn="ctr" rotWithShape="0">
                  <a:srgbClr val="6E747A">
                    <a:alpha val="43000"/>
                  </a:srgbClr>
                </a:outerShdw>
              </a:effectLst>
            </a:endParaRPr>
          </a:p>
          <a:p>
            <a:pPr marL="0" indent="0">
              <a:buNone/>
            </a:pPr>
            <a:r>
              <a:rPr lang="en-US" altLang="zh-CN" b="1" kern="1200" dirty="0">
                <a:solidFill>
                  <a:schemeClr val="accent1"/>
                </a:solidFill>
                <a:effectLst>
                  <a:outerShdw blurRad="38100" dist="25400" dir="5400000" algn="ctr" rotWithShape="0">
                    <a:srgbClr val="6E747A">
                      <a:alpha val="43000"/>
                    </a:srgbClr>
                  </a:outerShdw>
                </a:effectLst>
              </a:rPr>
              <a:t>6.1.1  </a:t>
            </a:r>
            <a:r>
              <a:rPr lang="zh-CN" altLang="en-US" b="1" kern="1200" dirty="0">
                <a:solidFill>
                  <a:schemeClr val="accent1"/>
                </a:solidFill>
                <a:effectLst>
                  <a:outerShdw blurRad="38100" dist="25400" dir="5400000" algn="ctr" rotWithShape="0">
                    <a:srgbClr val="6E747A">
                      <a:alpha val="43000"/>
                    </a:srgbClr>
                  </a:outerShdw>
                </a:effectLst>
              </a:rPr>
              <a:t>筵席的定义</a:t>
            </a:r>
            <a:endParaRPr lang="zh-CN" altLang="en-US" b="1" kern="1200" dirty="0">
              <a:solidFill>
                <a:schemeClr val="accent1"/>
              </a:solidFill>
              <a:effectLst>
                <a:outerShdw blurRad="38100" dist="25400" dir="5400000" algn="ctr" rotWithShape="0">
                  <a:srgbClr val="6E747A">
                    <a:alpha val="43000"/>
                  </a:srgbClr>
                </a:outerShdw>
              </a:effectLst>
            </a:endParaRPr>
          </a:p>
          <a:p>
            <a:pPr marL="0" indent="0">
              <a:buNone/>
            </a:pPr>
            <a:r>
              <a:rPr lang="zh-CN" altLang="en-US" kern="1200" dirty="0"/>
              <a:t>       筵席，又称燕饮、会饮、饮筵、酒筵等，是人们为社交需要，根据接待规格和礼仪程序而精心编排的一整套菜点。因此，筵席又被称为菜点艺术的组合。筵席是一种高级的饮筵形式，与日常就餐有着明显区别。筵席具有聚餐式、规格化和社交性的特征，是烹调工艺的集中反映，是饮食文明的表现形式。</a:t>
            </a:r>
            <a:endParaRPr lang="zh-CN" altLang="en-US" kern="1200"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59130" y="1694815"/>
          <a:ext cx="7149465" cy="5807710"/>
        </p:xfrm>
        <a:graphic>
          <a:graphicData uri="http://schemas.openxmlformats.org/drawingml/2006/table">
            <a:tbl>
              <a:tblPr firstRow="1" bandRow="1">
                <a:tableStyleId>{5C22544A-7EE6-4342-B048-85BDC9FD1C3A}</a:tableStyleId>
              </a:tblPr>
              <a:tblGrid>
                <a:gridCol w="1429385"/>
                <a:gridCol w="1401445"/>
                <a:gridCol w="1459230"/>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322580">
                <a:tc>
                  <a:txBody>
                    <a:bodyPr/>
                    <a:p>
                      <a:pPr algn="ctr" fontAlgn="auto">
                        <a:buNone/>
                      </a:pPr>
                      <a:r>
                        <a:rPr lang="zh-CN" altLang="en-US" sz="1400" b="1">
                          <a:latin typeface="楷体" panose="02010609060101010101" charset="-122"/>
                          <a:ea typeface="楷体" panose="02010609060101010101" charset="-122"/>
                        </a:rPr>
                        <a:t>冷菜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烤卤菜拼盘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54.6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78</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sym typeface="+mn-ea"/>
                        </a:rPr>
                        <a:t>大菜类</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油淋脆皮鸡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63</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90</a:t>
                      </a:r>
                      <a:endParaRPr lang="en-US" altLang="zh-CN" sz="1400" b="1">
                        <a:latin typeface="楷体" panose="02010609060101010101" charset="-122"/>
                        <a:ea typeface="楷体" panose="02010609060101010101" charset="-122"/>
                      </a:endParaRPr>
                    </a:p>
                  </a:txBody>
                  <a:tcPr/>
                </a:tc>
              </a:tr>
              <a:tr h="323215">
                <a:tc rowSpan="4">
                  <a:txBody>
                    <a:bodyPr/>
                    <a:p>
                      <a:pPr algn="ctr">
                        <a:buNone/>
                      </a:pPr>
                      <a:endParaRPr lang="zh-CN" altLang="en-US" sz="1400" b="1">
                        <a:latin typeface="楷体" panose="02010609060101010101" charset="-122"/>
                        <a:ea typeface="楷体" panose="02010609060101010101" charset="-122"/>
                      </a:endParaRPr>
                    </a:p>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嫩姜焖仔鸭</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70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庆金玉满堂</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清炒白花菜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14</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酸辣干鱼崽</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52.5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75</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猪脚花生汤</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甜酒菠萝露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21</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322897">
                <a:tc>
                  <a:txBody>
                    <a:bodyPr/>
                    <a:p>
                      <a:pPr algn="ctr">
                        <a:buNone/>
                      </a:pPr>
                      <a:r>
                        <a:rPr lang="zh-CN" altLang="en-US" sz="1400" b="1">
                          <a:latin typeface="楷体" panose="02010609060101010101" charset="-122"/>
                          <a:ea typeface="楷体" panose="02010609060101010101" charset="-122"/>
                        </a:rPr>
                        <a:t>点心</a:t>
                      </a:r>
                      <a:endParaRPr lang="zh-CN" altLang="en-US" sz="1400" b="1">
                        <a:latin typeface="楷体" panose="02010609060101010101" charset="-122"/>
                        <a:ea typeface="楷体" panose="02010609060101010101" charset="-122"/>
                      </a:endParaRPr>
                    </a:p>
                  </a:txBody>
                  <a:tcPr/>
                </a:tc>
                <a:tc rowSpan="2">
                  <a:txBody>
                    <a:bodyPr/>
                    <a:p>
                      <a:pPr algn="ctr">
                        <a:buNone/>
                      </a:pPr>
                      <a:r>
                        <a:rPr lang="zh-CN" altLang="en-US" sz="1400" b="1">
                          <a:latin typeface="楷体" panose="02010609060101010101" charset="-122"/>
                          <a:ea typeface="楷体" panose="02010609060101010101" charset="-122"/>
                        </a:rPr>
                        <a:t>花卷、馒头</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10.5</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r h="0">
                <a:tc rowSpan="2">
                  <a:txBody>
                    <a:bodyPr/>
                    <a:p>
                      <a:pPr algn="ctr">
                        <a:buNone/>
                      </a:pPr>
                      <a:r>
                        <a:rPr lang="zh-CN" altLang="en-US" sz="1400" b="1">
                          <a:latin typeface="楷体" panose="02010609060101010101" charset="-122"/>
                          <a:ea typeface="楷体" panose="02010609060101010101" charset="-122"/>
                        </a:rPr>
                        <a:t>主食</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322580">
                <a:tc vMerge="1">
                  <a:tcPr/>
                </a:tc>
                <a:tc>
                  <a:txBody>
                    <a:bodyPr/>
                    <a:p>
                      <a:pPr algn="ctr">
                        <a:buNone/>
                      </a:pPr>
                      <a:r>
                        <a:rPr lang="zh-CN" altLang="en-US" sz="1400" b="1">
                          <a:latin typeface="楷体" panose="02010609060101010101" charset="-122"/>
                          <a:ea typeface="楷体" panose="02010609060101010101" charset="-122"/>
                        </a:rPr>
                        <a:t>干饭、稀饭</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14</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94107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会议</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3</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解：每桌人数餐标成本=人数餐标×10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=35</a:t>
            </a:r>
            <a:r>
              <a:rPr lang="en-US" altLang="zh-CN" sz="2000" dirty="0">
                <a:latin typeface="宋体" panose="02010600030101010101" pitchFamily="2" charset="-122"/>
                <a:ea typeface="宋体" panose="02010600030101010101" pitchFamily="2" charset="-122"/>
                <a:sym typeface="+mn-ea"/>
              </a:rPr>
              <a:t>.</a:t>
            </a:r>
            <a:r>
              <a:rPr lang="zh-CN" altLang="en-US" sz="2000" dirty="0">
                <a:latin typeface="宋体" panose="02010600030101010101" pitchFamily="2" charset="-122"/>
                <a:ea typeface="宋体" panose="02010600030101010101" pitchFamily="2" charset="-122"/>
                <a:sym typeface="+mn-ea"/>
              </a:rPr>
              <a:t>5×10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=355（元）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每桌产品总成本=各单个产品之和</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=54.6+63+49+35+14+52.5+42+21+10.5+14</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=355.6（元）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检验得，每桌产品成本与每桌人数餐标成本相符。</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30桌总成本=355</a:t>
            </a:r>
            <a:r>
              <a:rPr lang="en-US" altLang="zh-CN" sz="2000" dirty="0">
                <a:latin typeface="宋体" panose="02010600030101010101" pitchFamily="2" charset="-122"/>
                <a:ea typeface="宋体" panose="02010600030101010101" pitchFamily="2" charset="-122"/>
                <a:sym typeface="+mn-ea"/>
              </a:rPr>
              <a:t>.</a:t>
            </a:r>
            <a:r>
              <a:rPr lang="zh-CN" altLang="en-US" sz="2000" dirty="0">
                <a:latin typeface="宋体" panose="02010600030101010101" pitchFamily="2" charset="-122"/>
                <a:ea typeface="宋体" panose="02010600030101010101" pitchFamily="2" charset="-122"/>
                <a:sym typeface="+mn-ea"/>
              </a:rPr>
              <a:t>6×30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=10 668（元）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每桌售价=人数餐标×10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=35.5×10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≈508（元）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30桌总售价=508×30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=15 240（元）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答：每桌筵席成本是355.6元，30桌筵席的总成本是10 688元。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每桌筵席售价是508元，30桌筵席的总售价是15 240元。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6.5  </a:t>
            </a:r>
            <a:r>
              <a:rPr lang="zh-CN" altLang="en-US" dirty="0">
                <a:sym typeface="+mn-ea"/>
              </a:rPr>
              <a:t>酒会筵席的成本、售价核算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6.5.4  </a:t>
            </a:r>
            <a:r>
              <a:rPr lang="zh-CN" altLang="en-US" b="1" dirty="0">
                <a:solidFill>
                  <a:schemeClr val="accent1"/>
                </a:solidFill>
                <a:effectLst>
                  <a:outerShdw blurRad="38100" dist="25400" dir="5400000" algn="ctr" rotWithShape="0">
                    <a:srgbClr val="6E747A">
                      <a:alpha val="43000"/>
                    </a:srgbClr>
                  </a:outerShdw>
                </a:effectLst>
                <a:sym typeface="+mn-ea"/>
              </a:rPr>
              <a:t>商务筵席核算实例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a:t>
            </a:r>
            <a:r>
              <a:rPr dirty="0">
                <a:sym typeface="+mn-ea"/>
              </a:rPr>
              <a:t>现有客人预订50桌商务筵席，每桌10人，每人用餐标准为39元，销售毛利率30%。每桌含8菜、2汤、1点心、1主食、4小碟、1果盘。请根据实例菜单菜肴设计，计算出每桌成本、每桌售价、50桌总成本、50桌总售价。</a:t>
            </a:r>
            <a:endParaRPr dirty="0">
              <a:sym typeface="+mn-ea"/>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59130" y="1398270"/>
          <a:ext cx="7149465" cy="4696460"/>
        </p:xfrm>
        <a:graphic>
          <a:graphicData uri="http://schemas.openxmlformats.org/drawingml/2006/table">
            <a:tbl>
              <a:tblPr firstRow="1" bandRow="1">
                <a:tableStyleId>{5C22544A-7EE6-4342-B048-85BDC9FD1C3A}</a:tableStyleId>
              </a:tblPr>
              <a:tblGrid>
                <a:gridCol w="1429385"/>
                <a:gridCol w="1401445"/>
                <a:gridCol w="1459230"/>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161290">
                <a:tc rowSpan="2">
                  <a:txBody>
                    <a:bodyPr/>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荤素小四碟</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21</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161290">
                <a:tc vMerge="1">
                  <a:tcPr/>
                </a:tc>
                <a:tc>
                  <a:txBody>
                    <a:bodyPr/>
                    <a:p>
                      <a:pPr algn="ctr">
                        <a:buNone/>
                      </a:pPr>
                      <a:r>
                        <a:rPr lang="zh-CN" altLang="en-US" sz="1400" b="1">
                          <a:latin typeface="楷体" panose="02010609060101010101" charset="-122"/>
                          <a:ea typeface="楷体" panose="02010609060101010101" charset="-122"/>
                        </a:rPr>
                        <a:t>展宏图拼盘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0">
                <a:tc rowSpan="4">
                  <a:txBody>
                    <a:bodyPr/>
                    <a:p>
                      <a:pPr algn="ctr">
                        <a:buNone/>
                      </a:pP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大</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菜</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类</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油淋脆皮鸡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70</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蜜汁烤肥鹅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清蒸花海蟹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58</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糖醋五柳鱼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3215">
                <a:tc rowSpan="3">
                  <a:txBody>
                    <a:bodyPr/>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利是大发财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33.6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金钩烩银球</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58</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香油豌豆苗</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丰收获利汤</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21</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冰糖银耳露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17.5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22897">
                <a:tc>
                  <a:txBody>
                    <a:bodyPr/>
                    <a:p>
                      <a:pPr algn="ctr">
                        <a:buNone/>
                      </a:pPr>
                      <a:r>
                        <a:rPr lang="zh-CN" altLang="en-US" sz="1400" b="1">
                          <a:latin typeface="楷体" panose="02010609060101010101" charset="-122"/>
                          <a:ea typeface="楷体" panose="02010609060101010101" charset="-122"/>
                        </a:rPr>
                        <a:t>点心</a:t>
                      </a:r>
                      <a:endParaRPr lang="zh-CN" altLang="en-US" sz="1400" b="1">
                        <a:latin typeface="楷体" panose="02010609060101010101" charset="-122"/>
                        <a:ea typeface="楷体" panose="02010609060101010101" charset="-122"/>
                      </a:endParaRPr>
                    </a:p>
                  </a:txBody>
                  <a:tcPr/>
                </a:tc>
                <a:tc rowSpan="2">
                  <a:txBody>
                    <a:bodyPr/>
                    <a:p>
                      <a:pPr algn="ctr">
                        <a:buNone/>
                      </a:pPr>
                      <a:r>
                        <a:rPr lang="zh-CN" altLang="en-US" sz="1400" b="1">
                          <a:latin typeface="楷体" panose="02010609060101010101" charset="-122"/>
                          <a:ea typeface="楷体" panose="02010609060101010101" charset="-122"/>
                        </a:rPr>
                        <a:t>三丝炒米粉</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10.5</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r h="0">
                <a:tc rowSpan="2">
                  <a:txBody>
                    <a:bodyPr/>
                    <a:p>
                      <a:pPr algn="ctr">
                        <a:buNone/>
                      </a:pPr>
                      <a:r>
                        <a:rPr lang="zh-CN" altLang="en-US" sz="1400" b="1">
                          <a:latin typeface="楷体" panose="02010609060101010101" charset="-122"/>
                          <a:ea typeface="楷体" panose="02010609060101010101" charset="-122"/>
                        </a:rPr>
                        <a:t>主食</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161290">
                <a:tc vMerge="1">
                  <a:tcPr/>
                </a:tc>
                <a:tc>
                  <a:txBody>
                    <a:bodyPr/>
                    <a:p>
                      <a:pPr algn="ctr">
                        <a:buNone/>
                      </a:pPr>
                      <a:r>
                        <a:rPr lang="zh-CN" altLang="en-US" sz="1400" b="1">
                          <a:latin typeface="楷体" panose="02010609060101010101" charset="-122"/>
                          <a:ea typeface="楷体" panose="02010609060101010101" charset="-122"/>
                        </a:rPr>
                        <a:t>清香油米饭</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r h="16129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21</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30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94107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商务</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5</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解：每桌人数餐标成本=人数餐标×10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=39×10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每桌产品成本=21+35+49+35+40.6+42+33.6+40.6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+10.5+21+17.5+10.5+10.5+21</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=387.8（元）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检验得，每桌成本与每桌人数餐标成本相符。</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50桌总成本=387.8×50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=19 390（元）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每桌售价=人数餐标×10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en-US" altLang="zh-CN" sz="2000" dirty="0">
                <a:latin typeface="宋体" panose="02010600030101010101" pitchFamily="2" charset="-122"/>
                <a:ea typeface="宋体" panose="02010600030101010101" pitchFamily="2" charset="-122"/>
                <a:sym typeface="+mn-ea"/>
              </a:rPr>
              <a:t>            =</a:t>
            </a:r>
            <a:r>
              <a:rPr lang="zh-CN" altLang="en-US" sz="2000" dirty="0">
                <a:latin typeface="宋体" panose="02010600030101010101" pitchFamily="2" charset="-122"/>
                <a:ea typeface="宋体" panose="02010600030101010101" pitchFamily="2" charset="-122"/>
                <a:sym typeface="+mn-ea"/>
              </a:rPr>
              <a:t>39×10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≈554（元）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50桌总售价=554×50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=27 700（元）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答：每桌筵席成本是387.8元，50桌筵席的总成本是19 390元。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每桌筵席售价是554元，50桌筵席的总售价是27 700元。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6.5  </a:t>
            </a:r>
            <a:r>
              <a:rPr lang="zh-CN" altLang="en-US" dirty="0">
                <a:sym typeface="+mn-ea"/>
              </a:rPr>
              <a:t>酒会筵席的成本、售价核算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6.5.5  </a:t>
            </a:r>
            <a:r>
              <a:rPr lang="zh-CN" altLang="en-US" b="1" dirty="0">
                <a:solidFill>
                  <a:schemeClr val="accent1"/>
                </a:solidFill>
                <a:effectLst>
                  <a:outerShdw blurRad="38100" dist="25400" dir="5400000" algn="ctr" rotWithShape="0">
                    <a:srgbClr val="6E747A">
                      <a:alpha val="43000"/>
                    </a:srgbClr>
                  </a:outerShdw>
                </a:effectLst>
                <a:sym typeface="+mn-ea"/>
              </a:rPr>
              <a:t>庆祝筵席核算实例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a:t>
            </a:r>
            <a:r>
              <a:rPr dirty="0">
                <a:sym typeface="+mn-ea"/>
              </a:rPr>
              <a:t>现有客人预订60桌庆祝筵席，每桌10人，每人用餐标准为58</a:t>
            </a:r>
            <a:r>
              <a:rPr lang="en-US" dirty="0">
                <a:sym typeface="+mn-ea"/>
              </a:rPr>
              <a:t>.</a:t>
            </a:r>
            <a:r>
              <a:rPr dirty="0">
                <a:sym typeface="+mn-ea"/>
              </a:rPr>
              <a:t>5元，销售毛利率40%。每席含10菜、2汤、1点心、1主食、2小碟、1果盘。请根据实例菜单菜肴设计，计算每桌成本、每桌售价、60桌总成本、60桌总售价。</a:t>
            </a:r>
            <a:endParaRPr dirty="0">
              <a:sym typeface="+mn-ea"/>
            </a:endParaRP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59130" y="762000"/>
          <a:ext cx="7149465" cy="5610860"/>
        </p:xfrm>
        <a:graphic>
          <a:graphicData uri="http://schemas.openxmlformats.org/drawingml/2006/table">
            <a:tbl>
              <a:tblPr firstRow="1" bandRow="1">
                <a:tableStyleId>{5C22544A-7EE6-4342-B048-85BDC9FD1C3A}</a:tableStyleId>
              </a:tblPr>
              <a:tblGrid>
                <a:gridCol w="1429385"/>
                <a:gridCol w="1401445"/>
                <a:gridCol w="1459230"/>
                <a:gridCol w="1430020"/>
                <a:gridCol w="1429385"/>
              </a:tblGrid>
              <a:tr h="321945">
                <a:tc>
                  <a:txBody>
                    <a:bodyPr/>
                    <a:p>
                      <a:pPr algn="ctr">
                        <a:buNone/>
                      </a:pPr>
                      <a:r>
                        <a:rPr lang="zh-CN" altLang="en-US" sz="1400">
                          <a:latin typeface="楷体" panose="02010609060101010101" charset="-122"/>
                          <a:ea typeface="楷体" panose="02010609060101010101" charset="-122"/>
                        </a:rPr>
                        <a:t>种类</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rowSpan="4">
                  <a:txBody>
                    <a:bodyPr/>
                    <a:p>
                      <a:pPr algn="ctr" fontAlgn="auto">
                        <a:buNone/>
                      </a:pPr>
                      <a:endParaRPr lang="zh-CN" altLang="en-US" sz="1400" b="1">
                        <a:latin typeface="楷体" panose="02010609060101010101" charset="-122"/>
                        <a:ea typeface="楷体" panose="02010609060101010101" charset="-122"/>
                      </a:endParaRPr>
                    </a:p>
                    <a:p>
                      <a:pPr algn="ctr" fontAlgn="auto">
                        <a:buNone/>
                      </a:pP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冷</a:t>
                      </a:r>
                      <a:endParaRPr lang="zh-CN" altLang="en-US" sz="1400" b="1">
                        <a:latin typeface="楷体" panose="02010609060101010101" charset="-122"/>
                        <a:ea typeface="楷体" panose="02010609060101010101" charset="-122"/>
                      </a:endParaRPr>
                    </a:p>
                    <a:p>
                      <a:pPr algn="ctr" fontAlgn="auto">
                        <a:buNone/>
                      </a:pPr>
                      <a:r>
                        <a:rPr lang="zh-CN" altLang="en-US" sz="1400" b="1">
                          <a:latin typeface="楷体" panose="02010609060101010101" charset="-122"/>
                          <a:ea typeface="楷体" panose="02010609060101010101" charset="-122"/>
                        </a:rPr>
                        <a:t>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碧绿脆贡菜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香甜牛腊耙</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04800">
                <a:tc vMerge="1">
                  <a:tcPr/>
                </a:tc>
                <a:tc>
                  <a:txBody>
                    <a:bodyPr/>
                    <a:p>
                      <a:pPr algn="ctr">
                        <a:buNone/>
                      </a:pPr>
                      <a:r>
                        <a:rPr lang="zh-CN" altLang="en-US" sz="1400" b="1">
                          <a:latin typeface="楷体" panose="02010609060101010101" charset="-122"/>
                          <a:ea typeface="楷体" panose="02010609060101010101" charset="-122"/>
                        </a:rPr>
                        <a:t>大鹏展翅飞</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金华玉树鸡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0">
                <a:tc rowSpan="5">
                  <a:txBody>
                    <a:bodyPr/>
                    <a:p>
                      <a:pPr algn="ctr">
                        <a:buNone/>
                      </a:pP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大</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菜</a:t>
                      </a:r>
                      <a:endParaRPr lang="zh-CN" altLang="en-US" sz="1400" b="1">
                        <a:latin typeface="楷体" panose="02010609060101010101" charset="-122"/>
                        <a:ea typeface="楷体" panose="02010609060101010101" charset="-122"/>
                        <a:sym typeface="+mn-ea"/>
                      </a:endParaRPr>
                    </a:p>
                    <a:p>
                      <a:pPr algn="ctr">
                        <a:buNone/>
                      </a:pPr>
                      <a:r>
                        <a:rPr lang="zh-CN" altLang="en-US" sz="1400" b="1">
                          <a:latin typeface="楷体" panose="02010609060101010101" charset="-122"/>
                          <a:ea typeface="楷体" panose="02010609060101010101" charset="-122"/>
                          <a:sym typeface="+mn-ea"/>
                        </a:rPr>
                        <a:t>类</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烤麻皮乳猪</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04800">
                <a:tc vMerge="1">
                  <a:tcPr/>
                </a:tc>
                <a:tc>
                  <a:txBody>
                    <a:bodyPr/>
                    <a:p>
                      <a:pPr algn="ctr">
                        <a:buNone/>
                      </a:pPr>
                      <a:r>
                        <a:rPr lang="zh-CN" altLang="en-US" sz="1400" b="1">
                          <a:latin typeface="楷体" panose="02010609060101010101" charset="-122"/>
                          <a:ea typeface="楷体" panose="02010609060101010101" charset="-122"/>
                        </a:rPr>
                        <a:t>拼麒麟鲍脯</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0">
                <a:tc vMerge="1">
                  <a:tcPr/>
                </a:tc>
                <a:tc>
                  <a:txBody>
                    <a:bodyPr/>
                    <a:p>
                      <a:pPr algn="ctr">
                        <a:buNone/>
                      </a:pPr>
                      <a:r>
                        <a:rPr lang="zh-CN" altLang="en-US" sz="1400" b="1">
                          <a:latin typeface="楷体" panose="02010609060101010101" charset="-122"/>
                          <a:ea typeface="楷体" panose="02010609060101010101" charset="-122"/>
                        </a:rPr>
                        <a:t>西兰围玉带</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65</a:t>
                      </a:r>
                      <a:endParaRPr lang="en-US" altLang="zh-CN" sz="1400" b="1">
                        <a:latin typeface="楷体" panose="02010609060101010101" charset="-122"/>
                        <a:ea typeface="楷体" panose="02010609060101010101" charset="-122"/>
                      </a:endParaRPr>
                    </a:p>
                  </a:txBody>
                  <a:tcPr/>
                </a:tc>
              </a:tr>
              <a:tr h="304800">
                <a:tc vMerge="1">
                  <a:tcPr/>
                </a:tc>
                <a:tc>
                  <a:txBody>
                    <a:bodyPr/>
                    <a:p>
                      <a:pPr algn="ctr">
                        <a:buNone/>
                      </a:pPr>
                      <a:r>
                        <a:rPr lang="zh-CN" altLang="en-US" sz="1400" b="1">
                          <a:latin typeface="楷体" panose="02010609060101010101" charset="-122"/>
                          <a:ea typeface="楷体" panose="02010609060101010101" charset="-122"/>
                        </a:rPr>
                        <a:t>白灼鲜海虾</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65</a:t>
                      </a:r>
                      <a:endParaRPr lang="en-US" altLang="zh-CN" sz="1400" b="1">
                        <a:latin typeface="楷体" panose="02010609060101010101" charset="-122"/>
                        <a:ea typeface="楷体" panose="02010609060101010101" charset="-122"/>
                      </a:endParaRPr>
                    </a:p>
                  </a:txBody>
                  <a:tcPr/>
                </a:tc>
              </a:tr>
              <a:tr h="152400">
                <a:tc vMerge="1">
                  <a:tcPr/>
                </a:tc>
                <a:tc>
                  <a:txBody>
                    <a:bodyPr/>
                    <a:p>
                      <a:pPr algn="ctr">
                        <a:buNone/>
                      </a:pPr>
                      <a:r>
                        <a:rPr lang="zh-CN" altLang="en-US" sz="1400" b="1">
                          <a:latin typeface="楷体" panose="02010609060101010101" charset="-122"/>
                          <a:ea typeface="楷体" panose="02010609060101010101" charset="-122"/>
                        </a:rPr>
                        <a:t>糖醋雄狮鱼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68</a:t>
                      </a:r>
                      <a:endParaRPr lang="en-US" altLang="zh-CN" sz="1400" b="1">
                        <a:latin typeface="楷体" panose="02010609060101010101" charset="-122"/>
                        <a:ea typeface="楷体" panose="02010609060101010101" charset="-122"/>
                      </a:endParaRPr>
                    </a:p>
                  </a:txBody>
                  <a:tcPr/>
                </a:tc>
              </a:tr>
              <a:tr h="323215">
                <a:tc rowSpan="3">
                  <a:txBody>
                    <a:bodyPr/>
                    <a:p>
                      <a:pPr algn="ctr">
                        <a:buNone/>
                      </a:pP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热</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炒</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腰果爆鸡丁</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八宝拼青蔬</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香油炒菜胆</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22580">
                <a:tc rowSpan="2">
                  <a:txBody>
                    <a:bodyPr/>
                    <a:p>
                      <a:pPr algn="ctr">
                        <a:buNone/>
                      </a:pPr>
                      <a:r>
                        <a:rPr lang="zh-CN" altLang="en-US" sz="1400" b="1">
                          <a:latin typeface="楷体" panose="02010609060101010101" charset="-122"/>
                          <a:ea typeface="楷体" panose="02010609060101010101" charset="-122"/>
                        </a:rPr>
                        <a:t>汤</a:t>
                      </a:r>
                      <a:endParaRPr lang="zh-CN" altLang="en-US" sz="1400" b="1">
                        <a:latin typeface="楷体" panose="02010609060101010101" charset="-122"/>
                        <a:ea typeface="楷体" panose="02010609060101010101" charset="-122"/>
                      </a:endParaRPr>
                    </a:p>
                    <a:p>
                      <a:pPr algn="ctr">
                        <a:buNone/>
                      </a:pPr>
                      <a:r>
                        <a:rPr lang="zh-CN" altLang="en-US" sz="1400" b="1">
                          <a:latin typeface="楷体" panose="02010609060101010101" charset="-122"/>
                          <a:ea typeface="楷体" panose="02010609060101010101" charset="-122"/>
                        </a:rPr>
                        <a:t>羹</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鸡丝烩鱼翅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110</a:t>
                      </a:r>
                      <a:endParaRPr lang="en-US" altLang="zh-CN" sz="1400" b="1">
                        <a:latin typeface="楷体" panose="02010609060101010101" charset="-122"/>
                        <a:ea typeface="楷体" panose="02010609060101010101" charset="-122"/>
                      </a:endParaRPr>
                    </a:p>
                  </a:txBody>
                  <a:tcPr/>
                </a:tc>
              </a:tr>
              <a:tr h="322580">
                <a:tc vMerge="1">
                  <a:tcPr/>
                </a:tc>
                <a:tc>
                  <a:txBody>
                    <a:bodyPr/>
                    <a:p>
                      <a:pPr algn="ctr">
                        <a:buNone/>
                      </a:pPr>
                      <a:r>
                        <a:rPr lang="zh-CN" altLang="en-US" sz="1400" b="1">
                          <a:latin typeface="楷体" panose="02010609060101010101" charset="-122"/>
                          <a:ea typeface="楷体" panose="02010609060101010101" charset="-122"/>
                        </a:rPr>
                        <a:t>乾隆一品锅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897">
                <a:tc>
                  <a:txBody>
                    <a:bodyPr/>
                    <a:p>
                      <a:pPr algn="ctr">
                        <a:buNone/>
                      </a:pPr>
                      <a:r>
                        <a:rPr lang="zh-CN" altLang="en-US" sz="1400" b="1">
                          <a:latin typeface="楷体" panose="02010609060101010101" charset="-122"/>
                          <a:ea typeface="楷体" panose="02010609060101010101" charset="-122"/>
                        </a:rPr>
                        <a:t>点心</a:t>
                      </a:r>
                      <a:endParaRPr lang="zh-CN" altLang="en-US" sz="1400" b="1">
                        <a:latin typeface="楷体" panose="02010609060101010101" charset="-122"/>
                        <a:ea typeface="楷体" panose="02010609060101010101" charset="-122"/>
                      </a:endParaRPr>
                    </a:p>
                  </a:txBody>
                  <a:tcPr/>
                </a:tc>
                <a:tc rowSpan="2">
                  <a:txBody>
                    <a:bodyPr/>
                    <a:p>
                      <a:pPr algn="ctr">
                        <a:buNone/>
                      </a:pPr>
                      <a:r>
                        <a:rPr lang="zh-CN" altLang="en-US" sz="1400" b="1">
                          <a:latin typeface="楷体" panose="02010609060101010101" charset="-122"/>
                          <a:ea typeface="楷体" panose="02010609060101010101" charset="-122"/>
                        </a:rPr>
                        <a:t>凉冻九层糕</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10.8</a:t>
                      </a:r>
                      <a:endParaRPr lang="en-US" altLang="zh-CN"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rowSpan="2">
                  <a:txBody>
                    <a:bodyPr/>
                    <a:p>
                      <a:pPr algn="ctr">
                        <a:buNone/>
                      </a:pPr>
                      <a:r>
                        <a:rPr lang="en-US" altLang="zh-CN" sz="1400" b="1">
                          <a:latin typeface="楷体" panose="02010609060101010101" charset="-122"/>
                          <a:ea typeface="楷体" panose="02010609060101010101" charset="-122"/>
                        </a:rPr>
                        <a:t>18</a:t>
                      </a:r>
                      <a:endParaRPr lang="en-US" altLang="zh-CN" sz="1400" b="1">
                        <a:latin typeface="楷体" panose="02010609060101010101" charset="-122"/>
                        <a:ea typeface="楷体" panose="02010609060101010101" charset="-122"/>
                      </a:endParaRPr>
                    </a:p>
                  </a:txBody>
                  <a:tcPr/>
                </a:tc>
              </a:tr>
              <a:tr h="0">
                <a:tc rowSpan="2">
                  <a:txBody>
                    <a:bodyPr/>
                    <a:p>
                      <a:pPr algn="ctr">
                        <a:buNone/>
                      </a:pPr>
                      <a:r>
                        <a:rPr lang="zh-CN" altLang="en-US" sz="1400" b="1">
                          <a:latin typeface="楷体" panose="02010609060101010101" charset="-122"/>
                          <a:ea typeface="楷体" panose="02010609060101010101" charset="-122"/>
                        </a:rPr>
                        <a:t>主食</a:t>
                      </a:r>
                      <a:endParaRPr lang="zh-CN" altLang="en-US" sz="1400" b="1">
                        <a:latin typeface="楷体" panose="02010609060101010101" charset="-122"/>
                        <a:ea typeface="楷体" panose="02010609060101010101" charset="-122"/>
                      </a:endParaRPr>
                    </a:p>
                  </a:txBody>
                  <a:tcPr/>
                </a:tc>
                <a:tc vMerge="1">
                  <a:tcPr/>
                </a:tc>
                <a:tc vMerge="1">
                  <a:tcPr/>
                </a:tc>
                <a:tc vMerge="1">
                  <a:tcPr/>
                </a:tc>
                <a:tc vMerge="1">
                  <a:tcPr/>
                </a:tc>
              </a:tr>
              <a:tr h="161290">
                <a:tc vMerge="1">
                  <a:tcPr/>
                </a:tc>
                <a:tc>
                  <a:txBody>
                    <a:bodyPr/>
                    <a:p>
                      <a:pPr algn="ctr">
                        <a:buNone/>
                      </a:pPr>
                      <a:r>
                        <a:rPr lang="zh-CN" altLang="en-US" sz="1400" b="1">
                          <a:latin typeface="楷体" panose="02010609060101010101" charset="-122"/>
                          <a:ea typeface="楷体" panose="02010609060101010101" charset="-122"/>
                        </a:rPr>
                        <a:t>蒸三丝粉卷</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161290">
                <a:tc>
                  <a:txBody>
                    <a:bodyPr/>
                    <a:p>
                      <a:pPr algn="ctr">
                        <a:buNone/>
                      </a:pPr>
                      <a:r>
                        <a:rPr lang="zh-CN" altLang="en-US" sz="1400" b="1">
                          <a:latin typeface="楷体" panose="02010609060101010101" charset="-122"/>
                          <a:ea typeface="楷体" panose="02010609060101010101" charset="-122"/>
                        </a:rPr>
                        <a:t>水果</a:t>
                      </a:r>
                      <a:endParaRPr lang="zh-CN" altLang="en-US" sz="1400" b="1">
                        <a:latin typeface="楷体" panose="02010609060101010101" charset="-122"/>
                        <a:ea typeface="楷体" panose="02010609060101010101" charset="-122"/>
                      </a:endParaRPr>
                    </a:p>
                  </a:txBody>
                  <a:tcPr/>
                </a:tc>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6703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庆祝</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筵席（</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6</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0桌）</a:t>
            </a:r>
            <a:endParaRPr lang="zh-CN" altLang="en-US"/>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31051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解：每桌人数餐标成本=58.5×10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每桌产品成本=5+15+48+48+60+48+39+39+40.8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+30+30+15+66+60+10.8+12+18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=584.6（元）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检验得，每桌成本与每桌人数餐标成本相符。</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60桌总成本=584.6×60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=35 076（元）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每桌售价=人数餐标×10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=58.5×10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≈976（元）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60桌总售价=976×60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=58 560（元）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答：每桌筵席成本是584.6元，60桌筵席的总成本是35 076元。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每桌筵席售价是976元，60桌筵席的总售价是58 560元。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6.6.1  </a:t>
            </a:r>
            <a:r>
              <a:rPr lang="zh-CN" altLang="en-US" b="1" dirty="0">
                <a:solidFill>
                  <a:schemeClr val="accent1"/>
                </a:solidFill>
                <a:effectLst>
                  <a:outerShdw blurRad="38100" dist="25400" dir="5400000" algn="ctr" rotWithShape="0">
                    <a:srgbClr val="6E747A">
                      <a:alpha val="43000"/>
                    </a:srgbClr>
                  </a:outerShdw>
                </a:effectLst>
                <a:sym typeface="+mn-ea"/>
              </a:rPr>
              <a:t>点心宴概述</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sz="2000" dirty="0">
                <a:sym typeface="+mn-ea"/>
              </a:rPr>
              <a:t>(1)点心宴定义</a:t>
            </a:r>
            <a:endParaRPr lang="zh-CN" altLang="en-US" sz="2000" dirty="0">
              <a:sym typeface="+mn-ea"/>
            </a:endParaRPr>
          </a:p>
          <a:p>
            <a:pPr marL="0" indent="0">
              <a:buNone/>
            </a:pPr>
            <a:r>
              <a:rPr lang="zh-CN" altLang="en-US" sz="2000" dirty="0">
                <a:sym typeface="+mn-ea"/>
              </a:rPr>
              <a:t>       点心宴是指用烹饪原料制成的各种式样点心(茶点、船点、糕点、面点)，按规格程序组成一整桌筵席，供品茶食用。点心宴是将点心以筵席的格局和形式上桌，设计十分讲究，一般应是煎、蒸、烤、炸、汤、露、冻诸般品种俱全，按小点、汤点、正点、甜点、单尾等类型先后上席，序循主次，咸甜有序，徐缓有度。 </a:t>
            </a:r>
            <a:endParaRPr lang="zh-CN" altLang="en-US" sz="2000" dirty="0">
              <a:sym typeface="+mn-ea"/>
            </a:endParaRPr>
          </a:p>
          <a:p>
            <a:pPr marL="0" indent="0">
              <a:buNone/>
            </a:pPr>
            <a:r>
              <a:rPr lang="zh-CN" altLang="en-US" sz="2000" dirty="0">
                <a:sym typeface="+mn-ea"/>
              </a:rPr>
              <a:t>(2</a:t>
            </a:r>
            <a:r>
              <a:rPr lang="en-US" altLang="zh-CN" sz="2000" dirty="0">
                <a:sym typeface="+mn-ea"/>
              </a:rPr>
              <a:t>)</a:t>
            </a:r>
            <a:r>
              <a:rPr lang="zh-CN" altLang="en-US" sz="2000" dirty="0">
                <a:sym typeface="+mn-ea"/>
              </a:rPr>
              <a:t>点心宴的设计原则</a:t>
            </a:r>
            <a:endParaRPr lang="zh-CN" altLang="en-US" sz="2000" dirty="0">
              <a:sym typeface="+mn-ea"/>
            </a:endParaRPr>
          </a:p>
          <a:p>
            <a:pPr marL="0" indent="0">
              <a:buNone/>
            </a:pPr>
            <a:r>
              <a:rPr lang="zh-CN" altLang="en-US" sz="2000" dirty="0">
                <a:sym typeface="+mn-ea"/>
              </a:rPr>
              <a:t>       ①主要品种与衬托品种相结合；②简单品种与复杂品种相结合；③甜咸味品种与复合味品种结合；④有馅品种与无馅品种相结合；⑤象形品种与几何造型品种相结合；⑥干点品种与汤点品种相结合；⑦各不同烹制方法的品种相结合；⑧多种色彩的品种相结合；⑨传统品种与创新品种相结合。</a:t>
            </a:r>
            <a:r>
              <a:rPr lang="zh-CN" altLang="en-US" dirty="0">
                <a:sym typeface="+mn-ea"/>
              </a:rPr>
              <a:t> </a:t>
            </a:r>
            <a:endParaRPr dirty="0">
              <a:sym typeface="+mn-ea"/>
            </a:endParaRP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6.6.2  </a:t>
            </a:r>
            <a:r>
              <a:rPr lang="zh-CN" altLang="en-US" b="1" dirty="0">
                <a:solidFill>
                  <a:schemeClr val="accent1"/>
                </a:solidFill>
                <a:effectLst>
                  <a:outerShdw blurRad="38100" dist="25400" dir="5400000" algn="ctr" rotWithShape="0">
                    <a:srgbClr val="6E747A">
                      <a:alpha val="43000"/>
                    </a:srgbClr>
                  </a:outerShdw>
                </a:effectLst>
                <a:sym typeface="+mn-ea"/>
              </a:rPr>
              <a:t>点心宴的成本核算方法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点心宴的各种点心是用不同原料制成的。计算点心宴的成本可以将整桌点心宴的成本划分到各个具体品种中去，也可以将各个具体品种的成本相加，这两种方法都可以运用，但需注意各个品种成本相加之和要控制在整桌点心宴成本之内。其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单桌成本=单个品种成本+单个品种成本+</a:t>
            </a:r>
            <a:endParaRPr lang="zh-CN" altLang="en-US" dirty="0">
              <a:latin typeface="黑体" panose="02010609060101010101" charset="-122"/>
              <a:ea typeface="黑体" panose="02010609060101010101" charset="-122"/>
              <a:sym typeface="+mn-ea"/>
            </a:endParaRPr>
          </a:p>
          <a:p>
            <a:pPr marL="0" indent="0" algn="ctr">
              <a:buNone/>
            </a:pPr>
            <a:r>
              <a:rPr lang="zh-CN" altLang="en-US" dirty="0">
                <a:latin typeface="黑体" panose="02010609060101010101" charset="-122"/>
                <a:ea typeface="黑体" panose="02010609060101010101" charset="-122"/>
                <a:sym typeface="+mn-ea"/>
              </a:rPr>
              <a:t>             单个品种成本+……+单个品种成本</a:t>
            </a:r>
            <a:endParaRPr lang="zh-CN" altLang="en-US" dirty="0">
              <a:latin typeface="黑体" panose="02010609060101010101" charset="-122"/>
              <a:ea typeface="黑体" panose="02010609060101010101" charset="-122"/>
              <a:sym typeface="+mn-ea"/>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6.1  </a:t>
            </a:r>
            <a:r>
              <a:rPr lang="zh-CN" altLang="en-US" dirty="0">
                <a:sym typeface="+mn-ea"/>
              </a:rPr>
              <a:t>筵席概述</a:t>
            </a:r>
            <a:endParaRPr lang="zh-CN" altLang="en-US" dirty="0">
              <a:sym typeface="+mn-ea"/>
            </a:endParaRPr>
          </a:p>
        </p:txBody>
      </p:sp>
      <p:sp>
        <p:nvSpPr>
          <p:cNvPr id="10243" name="内容占位符 2"/>
          <p:cNvSpPr>
            <a:spLocks noGrp="1"/>
          </p:cNvSpPr>
          <p:nvPr>
            <p:ph sz="quarter" idx="1"/>
          </p:nvPr>
        </p:nvSpPr>
        <p:spPr/>
        <p:txBody>
          <a:bodyPr vert="horz" wrap="square" anchor="t"/>
          <a:p>
            <a:pPr marL="0" indent="0">
              <a:buNone/>
            </a:pPr>
            <a:endParaRPr lang="en-US" altLang="zh-CN" b="1" kern="1200" dirty="0">
              <a:solidFill>
                <a:schemeClr val="accent1"/>
              </a:solidFill>
              <a:effectLst>
                <a:outerShdw blurRad="38100" dist="25400" dir="5400000" algn="ctr" rotWithShape="0">
                  <a:srgbClr val="6E747A">
                    <a:alpha val="43000"/>
                  </a:srgbClr>
                </a:outerShdw>
              </a:effectLst>
            </a:endParaRPr>
          </a:p>
          <a:p>
            <a:pPr marL="0" indent="0">
              <a:buNone/>
            </a:pPr>
            <a:r>
              <a:rPr lang="en-US" altLang="zh-CN" b="1" kern="1200" dirty="0">
                <a:solidFill>
                  <a:schemeClr val="accent1"/>
                </a:solidFill>
                <a:effectLst>
                  <a:outerShdw blurRad="38100" dist="25400" dir="5400000" algn="ctr" rotWithShape="0">
                    <a:srgbClr val="6E747A">
                      <a:alpha val="43000"/>
                    </a:srgbClr>
                  </a:outerShdw>
                </a:effectLst>
              </a:rPr>
              <a:t>6.1.2  </a:t>
            </a:r>
            <a:r>
              <a:rPr lang="zh-CN" altLang="en-US" b="1" kern="1200" dirty="0">
                <a:solidFill>
                  <a:schemeClr val="accent1"/>
                </a:solidFill>
                <a:effectLst>
                  <a:outerShdw blurRad="38100" dist="25400" dir="5400000" algn="ctr" rotWithShape="0">
                    <a:srgbClr val="6E747A">
                      <a:alpha val="43000"/>
                    </a:srgbClr>
                  </a:outerShdw>
                </a:effectLst>
              </a:rPr>
              <a:t>筵席的菜点组合</a:t>
            </a:r>
            <a:endParaRPr lang="zh-CN" altLang="en-US" b="1" kern="1200" dirty="0">
              <a:solidFill>
                <a:schemeClr val="accent1"/>
              </a:solidFill>
              <a:effectLst>
                <a:outerShdw blurRad="38100" dist="25400" dir="5400000" algn="ctr" rotWithShape="0">
                  <a:srgbClr val="6E747A">
                    <a:alpha val="43000"/>
                  </a:srgbClr>
                </a:outerShdw>
              </a:effectLst>
            </a:endParaRPr>
          </a:p>
          <a:p>
            <a:pPr marL="0" indent="0">
              <a:buNone/>
            </a:pPr>
            <a:r>
              <a:rPr lang="zh-CN" altLang="en-US" kern="1200" dirty="0"/>
              <a:t>       筵席是按一定规格、要求、程序安排的综合菜点。其具有一定的格式，不仅在餐桌的摆设、客人的座次排列有明确的规定，而且要求菜点在荤素、干湿、咸甜、粗细搭配方面也要合理，制作方法多样。筵席款式丰富多彩，从其用料上，通常需要由鲜果、干果、冷菜、大菜、热炒菜、甜菜、点心、饭菜、茶酒等构成。</a:t>
            </a:r>
            <a:endParaRPr lang="zh-CN" altLang="en-US" kern="1200"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6.6.3  </a:t>
            </a:r>
            <a:r>
              <a:rPr lang="zh-CN" altLang="en-US" b="1" dirty="0">
                <a:solidFill>
                  <a:schemeClr val="accent1"/>
                </a:solidFill>
                <a:effectLst>
                  <a:outerShdw blurRad="38100" dist="25400" dir="5400000" algn="ctr" rotWithShape="0">
                    <a:srgbClr val="6E747A">
                      <a:alpha val="43000"/>
                    </a:srgbClr>
                  </a:outerShdw>
                </a:effectLst>
                <a:sym typeface="+mn-ea"/>
              </a:rPr>
              <a:t>点心宴的售价核算方法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点心宴的售价是在计算出单个成本和总成本之后，再根据规定的成本毛利率或者销售毛利率计算出销售价格。 在已经计算出单个成本和总成本之后，可以运用“先总后分法”进行计算，也可以运用“先分后总法”进行计算。</a:t>
            </a:r>
            <a:endParaRPr lang="zh-CN" altLang="en-US" dirty="0">
              <a:sym typeface="+mn-ea"/>
            </a:endParaRPr>
          </a:p>
          <a:p>
            <a:pPr marL="0" indent="0">
              <a:buNone/>
            </a:pPr>
            <a:r>
              <a:rPr lang="zh-CN" altLang="en-US" dirty="0">
                <a:sym typeface="+mn-ea"/>
              </a:rPr>
              <a:t>（1）已知成本和成本毛利率，求其销售价的计算公式如下：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售价=成本×（1+成本毛利率）</a:t>
            </a:r>
            <a:endParaRPr lang="zh-CN" altLang="en-US" dirty="0">
              <a:latin typeface="黑体" panose="02010609060101010101" charset="-122"/>
              <a:ea typeface="黑体" panose="02010609060101010101" charset="-122"/>
              <a:sym typeface="+mn-ea"/>
            </a:endParaRPr>
          </a:p>
          <a:p>
            <a:pPr marL="0" indent="0">
              <a:buNone/>
            </a:pPr>
            <a:r>
              <a:rPr lang="zh-CN" altLang="en-US" dirty="0">
                <a:sym typeface="+mn-ea"/>
              </a:rPr>
              <a:t>（2）已知成本和销售毛利率，求其销售价的计算公式如下：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售价=成本</a:t>
            </a:r>
            <a:r>
              <a:rPr lang="zh-CN" altLang="en-US" dirty="0">
                <a:latin typeface="Arial" panose="020B0604020202020204" pitchFamily="34" charset="0"/>
                <a:ea typeface="黑体" panose="02010609060101010101" charset="-122"/>
                <a:cs typeface="Arial" panose="020B0604020202020204" pitchFamily="34" charset="0"/>
                <a:sym typeface="+mn-ea"/>
              </a:rPr>
              <a:t>÷</a:t>
            </a:r>
            <a:r>
              <a:rPr lang="en-US" altLang="zh-CN" dirty="0">
                <a:latin typeface="Arial" panose="020B0604020202020204" pitchFamily="34" charset="0"/>
                <a:ea typeface="黑体" panose="02010609060101010101" charset="-122"/>
                <a:cs typeface="Arial" panose="020B0604020202020204" pitchFamily="34" charset="0"/>
                <a:sym typeface="+mn-ea"/>
              </a:rPr>
              <a:t>(</a:t>
            </a:r>
            <a:r>
              <a:rPr lang="zh-CN" altLang="en-US" dirty="0">
                <a:latin typeface="黑体" panose="02010609060101010101" charset="-122"/>
                <a:ea typeface="黑体" panose="02010609060101010101" charset="-122"/>
                <a:sym typeface="+mn-ea"/>
              </a:rPr>
              <a:t>1-销售毛利率</a:t>
            </a:r>
            <a:r>
              <a:rPr lang="en-US" altLang="zh-CN" dirty="0">
                <a:latin typeface="黑体" panose="02010609060101010101" charset="-122"/>
                <a:ea typeface="黑体" panose="02010609060101010101" charset="-122"/>
                <a:sym typeface="+mn-ea"/>
              </a:rPr>
              <a:t>)</a:t>
            </a:r>
            <a:endParaRPr lang="en-US" altLang="zh-CN" dirty="0">
              <a:latin typeface="黑体" panose="02010609060101010101" charset="-122"/>
              <a:ea typeface="黑体" panose="02010609060101010101" charset="-122"/>
              <a:sym typeface="+mn-ea"/>
            </a:endParaRPr>
          </a:p>
          <a:p>
            <a:pPr marL="0" indent="0">
              <a:buNone/>
            </a:pPr>
            <a:r>
              <a:rPr lang="zh-CN" altLang="en-US" dirty="0">
                <a:sym typeface="+mn-ea"/>
              </a:rPr>
              <a:t>（3）已知单桌售价，求其批量总售价的计算公式如下：</a:t>
            </a:r>
            <a:endParaRPr lang="zh-CN" altLang="en-US" dirty="0">
              <a:sym typeface="+mn-ea"/>
            </a:endParaRPr>
          </a:p>
          <a:p>
            <a:pPr marL="0" indent="0" algn="ctr">
              <a:buNone/>
            </a:pPr>
            <a:r>
              <a:rPr lang="zh-CN" altLang="en-US" dirty="0">
                <a:latin typeface="黑体" panose="02010609060101010101" charset="-122"/>
                <a:ea typeface="黑体" panose="02010609060101010101" charset="-122"/>
                <a:sym typeface="+mn-ea"/>
              </a:rPr>
              <a:t>批量总售价=单桌销售价×桌数</a:t>
            </a:r>
            <a:endParaRPr lang="zh-CN" altLang="en-US" dirty="0">
              <a:latin typeface="黑体" panose="02010609060101010101" charset="-122"/>
              <a:ea typeface="黑体" panose="02010609060101010101" charset="-122"/>
              <a:sym typeface="+mn-ea"/>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6.6.4  </a:t>
            </a:r>
            <a:r>
              <a:rPr lang="zh-CN" altLang="en-US" b="1" dirty="0">
                <a:solidFill>
                  <a:schemeClr val="accent1"/>
                </a:solidFill>
                <a:effectLst>
                  <a:outerShdw blurRad="38100" dist="25400" dir="5400000" algn="ctr" rotWithShape="0">
                    <a:srgbClr val="6E747A">
                      <a:alpha val="43000"/>
                    </a:srgbClr>
                  </a:outerShdw>
                </a:effectLst>
                <a:sym typeface="+mn-ea"/>
              </a:rPr>
              <a:t>普通点心宴核算实例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现有客人预订5桌普通点心宴，销售毛利率40%。每桌含10道干点心、2道混合点心、1果盘。请根据实例菜单菜肴设计，计算出每桌成本、每桌售价、5桌总成本、5桌总售价。</a:t>
            </a:r>
            <a:endParaRPr lang="zh-CN" altLang="en-US" dirty="0">
              <a:sym typeface="+mn-ea"/>
            </a:endParaRP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306830"/>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绿茵玉兔饺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鲜菇银丝面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雪花凤尾虾</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蚝油焗凤爪</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清甜九层糕</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爽脆马蹄糕</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香肠慈姑脯</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炸芝麻软枣</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蜂巢荔芋角</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蒸三丝粉卷</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9.6</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莲蓉海棠果</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甜酒菠萝露</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16</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6703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普通点心</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5</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解：每桌成本=15+9.6+15+15+12+15+15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+15+15+9.6+15+10+10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=171.2（元）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5桌总成本=171.2×5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=856（元）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=171.2</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=284（元）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5桌总售价=284×5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=1 420（元）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答：每桌点心宴成本是171.2元， 5桌点心宴的总成本是856元。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每桌点心宴售价是284元， 5桌点心宴的总售价是1 420元。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6.6.5  </a:t>
            </a:r>
            <a:r>
              <a:rPr lang="zh-CN" altLang="en-US" b="1" dirty="0">
                <a:solidFill>
                  <a:schemeClr val="accent1"/>
                </a:solidFill>
                <a:effectLst>
                  <a:outerShdw blurRad="38100" dist="25400" dir="5400000" algn="ctr" rotWithShape="0">
                    <a:srgbClr val="6E747A">
                      <a:alpha val="43000"/>
                    </a:srgbClr>
                  </a:outerShdw>
                </a:effectLst>
                <a:sym typeface="+mn-ea"/>
              </a:rPr>
              <a:t>中档点心宴核算实例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现有客人预订10桌中档点心宴，销售毛利率50%。每桌含10道干点心、2道湿点心、1果盘。请根据实例菜单菜肴设计，计算出每桌成本、每桌售价、10桌总成本、10桌总售价。</a:t>
            </a:r>
            <a:endParaRPr lang="zh-CN" altLang="en-US" dirty="0">
              <a:sym typeface="+mn-ea"/>
            </a:endParaRP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450340"/>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荷包蛋寿面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虾仁小笼包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精面银丝卷</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红油棒棒鸡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sym typeface="+mn-ea"/>
                        </a:rPr>
                        <a:t>蜂巢荔芋角</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四喜临门饺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油炸糯米鸡</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0</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柚子艾耙</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琵琶凤尾虾</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五仁叉烧饼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蚝油焗鹌鹑</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鲜奶芋蓉羹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新鲜瓜果盘</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94107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中档点心</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10</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解：每桌成本=30+20+20+30+20+20+30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+20+20+20+20+20+20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10桌总成本=290×10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=2 900（元）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=580（元）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10桌总售价=580×10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=5 800 （元）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答：每桌点心宴成本是290元，10桌点心宴的总成本是2 900元。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每桌点心宴售价是580元，10桌点心宴的总售价是5 800元。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6.6  </a:t>
            </a:r>
            <a:r>
              <a:rPr lang="zh-CN" altLang="en-US" dirty="0">
                <a:sym typeface="+mn-ea"/>
              </a:rPr>
              <a:t>点心宴的成本、售价核算</a:t>
            </a:r>
            <a:endParaRPr lang="zh-CN" altLang="en-US" dirty="0">
              <a:sym typeface="+mn-ea"/>
            </a:endParaRPr>
          </a:p>
        </p:txBody>
      </p:sp>
      <p:sp>
        <p:nvSpPr>
          <p:cNvPr id="10243" name="内容占位符 2"/>
          <p:cNvSpPr>
            <a:spLocks noGrp="1"/>
          </p:cNvSpPr>
          <p:nvPr>
            <p:ph sz="quarter" idx="1"/>
          </p:nvPr>
        </p:nvSpPr>
        <p:spPr>
          <a:xfrm>
            <a:off x="457200" y="1600200"/>
            <a:ext cx="811276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6.6.6  </a:t>
            </a:r>
            <a:r>
              <a:rPr lang="zh-CN" altLang="en-US" b="1" dirty="0">
                <a:solidFill>
                  <a:schemeClr val="accent1"/>
                </a:solidFill>
                <a:effectLst>
                  <a:outerShdw blurRad="38100" dist="25400" dir="5400000" algn="ctr" rotWithShape="0">
                    <a:srgbClr val="6E747A">
                      <a:alpha val="43000"/>
                    </a:srgbClr>
                  </a:outerShdw>
                </a:effectLst>
                <a:sym typeface="+mn-ea"/>
              </a:rPr>
              <a:t>高档点心宴核算实例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现有客人预订8桌高档点心宴，销售毛利率50%。每桌含10道干点心、2道湿点心、1果盘。请根据实例菜单菜肴设计，计算出每桌成本、每桌售价、8桌总成本、8桌总售价。</a:t>
            </a:r>
            <a:endParaRPr lang="zh-CN" altLang="en-US" dirty="0">
              <a:sym typeface="+mn-ea"/>
            </a:endParaRP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235075"/>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鱼翅小笼包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海参四喜饺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虾仁生煎包</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鸡汤竹丝面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火腿五仁饼</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鸽肉三丝卷</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腊肠炒切粉</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煎香萝卜糕</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蚝油焗芦笋</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巧克力蛋糕</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桃仁象鼻山</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冰糖银耳羹</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新鲜水果盘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367030"/>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高档点心</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8</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解：每桌成本=60+60+40+60+50+40+40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+20+20+60+40+40+30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8桌总成本=560×8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=4 480（元）   </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=560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=1 120（元）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8桌总售价=1 120×8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=8 960（元）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答：每桌点心宴成本是560元，8桌点心宴的总成本是4 480元。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每桌点心宴售价是1 120元，8桌点心宴的总售价是8 960元。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6.2  </a:t>
            </a:r>
            <a:r>
              <a:rPr lang="zh-CN" altLang="en-US" dirty="0">
                <a:sym typeface="+mn-ea"/>
              </a:rPr>
              <a:t>筵席成本核算关键——配菜</a:t>
            </a:r>
            <a:endParaRPr lang="zh-CN" altLang="en-US" dirty="0">
              <a:sym typeface="+mn-ea"/>
            </a:endParaRPr>
          </a:p>
        </p:txBody>
      </p:sp>
      <p:sp>
        <p:nvSpPr>
          <p:cNvPr id="10243" name="内容占位符 2"/>
          <p:cNvSpPr>
            <a:spLocks noGrp="1"/>
          </p:cNvSpPr>
          <p:nvPr>
            <p:ph sz="quarter" idx="1"/>
          </p:nvPr>
        </p:nvSpPr>
        <p:spPr/>
        <p:txBody>
          <a:bodyPr vert="horz" wrap="square" anchor="t"/>
          <a:p>
            <a:pPr marL="0" indent="0">
              <a:buNone/>
            </a:pPr>
            <a:r>
              <a:rPr lang="zh-CN" altLang="en-US" kern="1200" dirty="0"/>
              <a:t>       </a:t>
            </a:r>
            <a:r>
              <a:rPr lang="zh-CN" altLang="en-US" sz="2200" kern="1200" dirty="0"/>
              <a:t>同一原料，有等级之分，精粗之别。一碟菜所需的原料多少，虽有明确的标准，但实际操作中可变性大。如果投料过量，餐饮企业就要赔本，这不符合经营原则；反之，会使消费者吃亏，同样违反经营原则。配菜是掌握成本、进行经济核算、实行公平合理经营的一个关键环节。</a:t>
            </a:r>
            <a:endParaRPr lang="zh-CN" altLang="en-US" sz="2200" kern="1200" dirty="0"/>
          </a:p>
          <a:p>
            <a:pPr marL="0" indent="0">
              <a:buNone/>
            </a:pPr>
            <a:r>
              <a:rPr lang="zh-CN" altLang="en-US" sz="2200" kern="1200" dirty="0"/>
              <a:t>       配菜是原料经刀工处理后，进入菜肴烹制操作前的一个环节，它支配和制约菜肴的具体烹调，也受制于筵席的总体设计。配菜厨师必须准确、全面地领会筵席设计的思路，具体包括以下内容。</a:t>
            </a:r>
            <a:endParaRPr lang="zh-CN" altLang="en-US" sz="2200" kern="1200" dirty="0"/>
          </a:p>
          <a:p>
            <a:pPr marL="0" indent="0">
              <a:buNone/>
            </a:pPr>
            <a:r>
              <a:rPr lang="zh-CN" altLang="en-US" sz="2200" kern="1200" dirty="0"/>
              <a:t>（1）筵席的档次。</a:t>
            </a:r>
            <a:endParaRPr lang="zh-CN" altLang="en-US" sz="2200" kern="1200" dirty="0"/>
          </a:p>
          <a:p>
            <a:pPr marL="0" indent="0">
              <a:buNone/>
            </a:pPr>
            <a:r>
              <a:rPr lang="zh-CN" altLang="en-US" sz="2200" kern="1200" dirty="0"/>
              <a:t>（2）筵席的人数。</a:t>
            </a:r>
            <a:endParaRPr lang="zh-CN" altLang="en-US" sz="2200" kern="1200" dirty="0"/>
          </a:p>
          <a:p>
            <a:pPr marL="0" indent="0">
              <a:buNone/>
            </a:pPr>
            <a:r>
              <a:rPr lang="zh-CN" altLang="en-US" sz="2200" kern="1200" dirty="0"/>
              <a:t>（3）筵席菜肴的总体配搭。</a:t>
            </a:r>
            <a:endParaRPr lang="zh-CN" altLang="en-US" sz="2200" kern="1200"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6.7.1  </a:t>
            </a:r>
            <a:r>
              <a:rPr lang="zh-CN" altLang="en-US" b="1" dirty="0">
                <a:solidFill>
                  <a:schemeClr val="accent1"/>
                </a:solidFill>
                <a:effectLst>
                  <a:outerShdw blurRad="38100" dist="25400" dir="5400000" algn="ctr" rotWithShape="0">
                    <a:srgbClr val="6E747A">
                      <a:alpha val="43000"/>
                    </a:srgbClr>
                  </a:outerShdw>
                </a:effectLst>
                <a:sym typeface="+mn-ea"/>
              </a:rPr>
              <a:t>饺子宴的定义</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饺子宴是取用由各种原料制成的馅心和各种饺子皮，包馅心后捏成各种形状，运用各种烹制法，调出各种不同风味的饺子，组合成整桌筵席。饺子是北方人普遍喜欢吃的一种面食，馅有荤有素，佐以调料，食之味美。民间习俗在春节、元宵节和冬至吃饺子。</a:t>
            </a:r>
            <a:endParaRPr lang="zh-CN" altLang="en-US" dirty="0">
              <a:sym typeface="+mn-ea"/>
            </a:endParaRPr>
          </a:p>
          <a:p>
            <a:pPr marL="0" indent="0">
              <a:buNone/>
            </a:pPr>
            <a:r>
              <a:rPr lang="zh-CN" altLang="en-US" dirty="0">
                <a:sym typeface="+mn-ea"/>
              </a:rPr>
              <a:t>       饺子宴是西安饺子馆和德发长饺子馆在传统基础上发明创新的一种著名风味筵席，现在的饺子宴有108个品种，常见的饺子宴有：二龙戏珠宴、金龙迎宾宴、鸳鸯宴、海鲜宴、鸡鸭宴、贵妃宴、如意宴、三鲜宴、罗汉斋宴。</a:t>
            </a:r>
            <a:endParaRPr lang="zh-CN" altLang="en-US" dirty="0">
              <a:sym typeface="+mn-ea"/>
            </a:endParaRPr>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6.7.2  </a:t>
            </a:r>
            <a:r>
              <a:rPr lang="zh-CN" altLang="en-US" b="1" dirty="0">
                <a:solidFill>
                  <a:schemeClr val="accent1"/>
                </a:solidFill>
                <a:effectLst>
                  <a:outerShdw blurRad="38100" dist="25400" dir="5400000" algn="ctr" rotWithShape="0">
                    <a:srgbClr val="6E747A">
                      <a:alpha val="43000"/>
                    </a:srgbClr>
                  </a:outerShdw>
                </a:effectLst>
                <a:sym typeface="+mn-ea"/>
              </a:rPr>
              <a:t>饺子宴的特色</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（1）打破了一般只用猪、牛、羊肉和蔬菜做馅的传统；</a:t>
            </a:r>
            <a:endParaRPr lang="zh-CN" altLang="en-US" dirty="0">
              <a:sym typeface="+mn-ea"/>
            </a:endParaRPr>
          </a:p>
          <a:p>
            <a:pPr marL="0" indent="0">
              <a:buNone/>
            </a:pPr>
            <a:r>
              <a:rPr lang="zh-CN" altLang="en-US" dirty="0">
                <a:sym typeface="+mn-ea"/>
              </a:rPr>
              <a:t>（2）打破了一般以生皮、生馅进行制作然后煮熟的传统；（3）打破了单纯咸鲜口味的传统；</a:t>
            </a:r>
            <a:endParaRPr lang="zh-CN" altLang="en-US" dirty="0">
              <a:sym typeface="+mn-ea"/>
            </a:endParaRPr>
          </a:p>
          <a:p>
            <a:pPr marL="0" indent="0">
              <a:buNone/>
            </a:pPr>
            <a:r>
              <a:rPr lang="zh-CN" altLang="en-US" dirty="0">
                <a:sym typeface="+mn-ea"/>
              </a:rPr>
              <a:t>（4）打破了单一月牙形、角儿形的传统；</a:t>
            </a:r>
            <a:endParaRPr lang="zh-CN" altLang="en-US" dirty="0">
              <a:sym typeface="+mn-ea"/>
            </a:endParaRPr>
          </a:p>
          <a:p>
            <a:pPr marL="0" indent="0">
              <a:buNone/>
            </a:pPr>
            <a:r>
              <a:rPr lang="zh-CN" altLang="en-US" dirty="0">
                <a:sym typeface="+mn-ea"/>
              </a:rPr>
              <a:t>（5）打破了单纯吃饺子的传统。</a:t>
            </a:r>
            <a:endParaRPr lang="zh-CN" altLang="en-US" dirty="0">
              <a:sym typeface="+mn-ea"/>
            </a:endParaRP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6.7.3  </a:t>
            </a:r>
            <a:r>
              <a:rPr lang="zh-CN" altLang="en-US" b="1" dirty="0">
                <a:solidFill>
                  <a:schemeClr val="accent1"/>
                </a:solidFill>
                <a:effectLst>
                  <a:outerShdw blurRad="38100" dist="25400" dir="5400000" algn="ctr" rotWithShape="0">
                    <a:srgbClr val="6E747A">
                      <a:alpha val="43000"/>
                    </a:srgbClr>
                  </a:outerShdw>
                </a:effectLst>
                <a:sym typeface="+mn-ea"/>
              </a:rPr>
              <a:t>饺子宴成本核算方法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在饺子宴成本核算中，一种方法是将整桌饺子宴的总成本划分到各个具体品种中去；另一种方法是将各个具体品种的单个成本相加求出总成本，这两种方法都可以运用。但是，不管用哪一种计算方法，各个具体品种成本相加之和都要控制在总成本之内。其计算公式如下：</a:t>
            </a:r>
            <a:endParaRPr lang="zh-CN" altLang="en-US" dirty="0">
              <a:sym typeface="+mn-ea"/>
            </a:endParaRPr>
          </a:p>
          <a:p>
            <a:pPr marL="0" indent="0" algn="ctr">
              <a:buNone/>
            </a:pPr>
            <a:r>
              <a:rPr lang="zh-CN" altLang="en-US" b="1" dirty="0">
                <a:latin typeface="黑体" panose="02010609060101010101" charset="-122"/>
                <a:ea typeface="黑体" panose="02010609060101010101" charset="-122"/>
                <a:sym typeface="+mn-ea"/>
              </a:rPr>
              <a:t>单桌成本价=单个品种成本+单个品种成本</a:t>
            </a:r>
            <a:endParaRPr lang="zh-CN" altLang="en-US" b="1" dirty="0">
              <a:latin typeface="黑体" panose="02010609060101010101" charset="-122"/>
              <a:ea typeface="黑体" panose="02010609060101010101" charset="-122"/>
              <a:sym typeface="+mn-ea"/>
            </a:endParaRPr>
          </a:p>
          <a:p>
            <a:pPr marL="0" indent="0" algn="ctr">
              <a:buNone/>
            </a:pPr>
            <a:r>
              <a:rPr lang="zh-CN" altLang="en-US" b="1" dirty="0">
                <a:latin typeface="黑体" panose="02010609060101010101" charset="-122"/>
                <a:ea typeface="黑体" panose="02010609060101010101" charset="-122"/>
                <a:sym typeface="+mn-ea"/>
              </a:rPr>
              <a:t>                 +单个品种成本+……+单个品种成本</a:t>
            </a:r>
            <a:endParaRPr lang="zh-CN" altLang="en-US" b="1" dirty="0">
              <a:latin typeface="黑体" panose="02010609060101010101" charset="-122"/>
              <a:ea typeface="黑体" panose="02010609060101010101" charset="-122"/>
              <a:sym typeface="+mn-ea"/>
            </a:endParaRPr>
          </a:p>
          <a:p>
            <a:pPr marL="0" indent="0" algn="ctr">
              <a:buNone/>
            </a:pPr>
            <a:r>
              <a:rPr lang="zh-CN" altLang="en-US" b="1" dirty="0">
                <a:latin typeface="黑体" panose="02010609060101010101" charset="-122"/>
                <a:ea typeface="黑体" panose="02010609060101010101" charset="-122"/>
                <a:sym typeface="+mn-ea"/>
              </a:rPr>
              <a:t>整批成本价=单桌成本价×桌数</a:t>
            </a:r>
            <a:endParaRPr lang="zh-CN" altLang="en-US" b="1" dirty="0">
              <a:latin typeface="黑体" panose="02010609060101010101" charset="-122"/>
              <a:ea typeface="黑体" panose="02010609060101010101" charset="-122"/>
              <a:sym typeface="+mn-ea"/>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6.7.4  </a:t>
            </a:r>
            <a:r>
              <a:rPr lang="zh-CN" altLang="en-US" b="1" dirty="0">
                <a:solidFill>
                  <a:schemeClr val="accent1"/>
                </a:solidFill>
                <a:effectLst>
                  <a:outerShdw blurRad="38100" dist="25400" dir="5400000" algn="ctr" rotWithShape="0">
                    <a:srgbClr val="6E747A">
                      <a:alpha val="43000"/>
                    </a:srgbClr>
                  </a:outerShdw>
                </a:effectLst>
                <a:sym typeface="+mn-ea"/>
              </a:rPr>
              <a:t>饺子宴售价核算方法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饺子宴售价核算是在已计算出单项成本和总成本后，再根据规定的成本毛利率或销售毛利率计算出其销售价格。在已知饺子宴总成本和单项成本后，可以运用“先总后分法”进行计算；也可以运用“先分后总法”进行计算。</a:t>
            </a:r>
            <a:endParaRPr lang="zh-CN" altLang="en-US" dirty="0">
              <a:sym typeface="+mn-ea"/>
            </a:endParaRPr>
          </a:p>
          <a:p>
            <a:pPr marL="0" indent="0">
              <a:buNone/>
            </a:pPr>
            <a:r>
              <a:rPr lang="zh-CN" altLang="en-US" dirty="0">
                <a:sym typeface="+mn-ea"/>
              </a:rPr>
              <a:t>（1）已知成本和成本毛利率，求其售价的计算公式如下：</a:t>
            </a:r>
            <a:endParaRPr lang="zh-CN" altLang="en-US" dirty="0">
              <a:sym typeface="+mn-ea"/>
            </a:endParaRPr>
          </a:p>
          <a:p>
            <a:pPr marL="0" indent="0" algn="ctr">
              <a:buNone/>
            </a:pPr>
            <a:r>
              <a:rPr lang="zh-CN" altLang="en-US" b="1" dirty="0">
                <a:latin typeface="黑体" panose="02010609060101010101" charset="-122"/>
                <a:ea typeface="黑体" panose="02010609060101010101" charset="-122"/>
                <a:sym typeface="+mn-ea"/>
              </a:rPr>
              <a:t>售价=成本×（1+成本毛利率）</a:t>
            </a:r>
            <a:endParaRPr lang="zh-CN" altLang="en-US" b="1" dirty="0">
              <a:latin typeface="黑体" panose="02010609060101010101" charset="-122"/>
              <a:ea typeface="黑体" panose="02010609060101010101" charset="-122"/>
              <a:sym typeface="+mn-ea"/>
            </a:endParaRPr>
          </a:p>
          <a:p>
            <a:pPr marL="0" indent="0">
              <a:buNone/>
            </a:pPr>
            <a:r>
              <a:rPr lang="zh-CN" altLang="en-US" dirty="0">
                <a:sym typeface="+mn-ea"/>
              </a:rPr>
              <a:t>（2）已知成本和销售毛利率，求其售价的计算公式如下：</a:t>
            </a:r>
            <a:endParaRPr lang="zh-CN" altLang="en-US" dirty="0">
              <a:sym typeface="+mn-ea"/>
            </a:endParaRPr>
          </a:p>
          <a:p>
            <a:pPr marL="0" indent="0" algn="ctr">
              <a:buNone/>
            </a:pPr>
            <a:r>
              <a:rPr lang="zh-CN" altLang="en-US" b="1" dirty="0">
                <a:latin typeface="黑体" panose="02010609060101010101" charset="-122"/>
                <a:ea typeface="黑体" panose="02010609060101010101" charset="-122"/>
                <a:sym typeface="+mn-ea"/>
              </a:rPr>
              <a:t>售价=成本</a:t>
            </a:r>
            <a:r>
              <a:rPr lang="zh-CN" altLang="en-US" b="1" dirty="0">
                <a:latin typeface="Arial" panose="020B0604020202020204" pitchFamily="34" charset="0"/>
                <a:ea typeface="黑体" panose="02010609060101010101" charset="-122"/>
                <a:cs typeface="Arial" panose="020B0604020202020204" pitchFamily="34" charset="0"/>
                <a:sym typeface="+mn-ea"/>
              </a:rPr>
              <a:t>÷（</a:t>
            </a:r>
            <a:r>
              <a:rPr lang="zh-CN" altLang="en-US" b="1" dirty="0">
                <a:latin typeface="黑体" panose="02010609060101010101" charset="-122"/>
                <a:ea typeface="黑体" panose="02010609060101010101" charset="-122"/>
                <a:sym typeface="+mn-ea"/>
              </a:rPr>
              <a:t>1-销售毛利率）</a:t>
            </a:r>
            <a:endParaRPr lang="zh-CN" altLang="en-US" b="1" dirty="0">
              <a:latin typeface="黑体" panose="02010609060101010101" charset="-122"/>
              <a:ea typeface="黑体" panose="02010609060101010101" charset="-122"/>
              <a:sym typeface="+mn-ea"/>
            </a:endParaRPr>
          </a:p>
          <a:p>
            <a:pPr marL="0" indent="0">
              <a:buNone/>
            </a:pPr>
            <a:r>
              <a:rPr lang="zh-CN" altLang="en-US" dirty="0">
                <a:sym typeface="+mn-ea"/>
              </a:rPr>
              <a:t>（3）已知单桌售价，求其批量总售价的计算公式如下：</a:t>
            </a:r>
            <a:endParaRPr lang="zh-CN" altLang="en-US" dirty="0">
              <a:sym typeface="+mn-ea"/>
            </a:endParaRPr>
          </a:p>
          <a:p>
            <a:pPr marL="0" indent="0" algn="ctr">
              <a:buNone/>
            </a:pPr>
            <a:r>
              <a:rPr lang="zh-CN" altLang="en-US" b="1" dirty="0">
                <a:latin typeface="黑体" panose="02010609060101010101" charset="-122"/>
                <a:ea typeface="黑体" panose="02010609060101010101" charset="-122"/>
                <a:sym typeface="+mn-ea"/>
              </a:rPr>
              <a:t>批量总售价=单桌销售价×桌数</a:t>
            </a:r>
            <a:endParaRPr lang="zh-CN" altLang="en-US" b="1" dirty="0">
              <a:latin typeface="黑体" panose="02010609060101010101" charset="-122"/>
              <a:ea typeface="黑体" panose="02010609060101010101" charset="-122"/>
              <a:sym typeface="+mn-ea"/>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6.7.5  </a:t>
            </a:r>
            <a:r>
              <a:rPr lang="zh-CN" altLang="en-US" b="1" dirty="0">
                <a:solidFill>
                  <a:schemeClr val="accent1"/>
                </a:solidFill>
                <a:effectLst>
                  <a:outerShdw blurRad="38100" dist="25400" dir="5400000" algn="ctr" rotWithShape="0">
                    <a:srgbClr val="6E747A">
                      <a:alpha val="43000"/>
                    </a:srgbClr>
                  </a:outerShdw>
                </a:effectLst>
                <a:sym typeface="+mn-ea"/>
              </a:rPr>
              <a:t>迎客饺子宴核算实例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现有客人预订6桌迎客饺子宴，销售毛利率40%。每桌含12道饺子、1果盘。请根据实例菜单菜肴设计，计算出每桌成本、每桌售价、6桌总成本、6桌总售价。</a:t>
            </a:r>
            <a:endParaRPr lang="zh-CN" altLang="en-US" dirty="0">
              <a:sym typeface="+mn-ea"/>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091565"/>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状元饺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13.2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22</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双鱼饺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三鲜饺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玉兔饺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虾饺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四喜饺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酥皮饺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鸳鸯饺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寿桃饺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乌龙面</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五子饺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12</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太后饺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18</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9</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40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15</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582295"/>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迎客饺子宴</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6</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解：每桌成本=13.2+12+12+12+15+18+15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+15+12+12+12+18+9</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=175.2（元）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6桌总成本=175.2×6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≈1 051（元）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=175.2</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1-40%）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=292（元）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6桌总售价=292×6</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=1 752（元）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答：每桌饺子宴成本是175.2元，6桌饺子宴的总成本是1 051元。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每桌饺子宴售价是292元，6桌饺子宴的总售价是1 752元。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6.7.6  </a:t>
            </a:r>
            <a:r>
              <a:rPr lang="zh-CN" altLang="en-US" b="1" dirty="0">
                <a:solidFill>
                  <a:schemeClr val="accent1"/>
                </a:solidFill>
                <a:effectLst>
                  <a:outerShdw blurRad="38100" dist="25400" dir="5400000" algn="ctr" rotWithShape="0">
                    <a:srgbClr val="6E747A">
                      <a:alpha val="43000"/>
                    </a:srgbClr>
                  </a:outerShdw>
                </a:effectLst>
                <a:sym typeface="+mn-ea"/>
              </a:rPr>
              <a:t>祝贺</a:t>
            </a:r>
            <a:r>
              <a:rPr lang="zh-CN" altLang="en-US" b="1" dirty="0">
                <a:solidFill>
                  <a:schemeClr val="accent1"/>
                </a:solidFill>
                <a:effectLst>
                  <a:outerShdw blurRad="38100" dist="25400" dir="5400000" algn="ctr" rotWithShape="0">
                    <a:srgbClr val="6E747A">
                      <a:alpha val="43000"/>
                    </a:srgbClr>
                  </a:outerShdw>
                </a:effectLst>
                <a:sym typeface="+mn-ea"/>
              </a:rPr>
              <a:t>饺子宴核算实例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现有客人预订15桌祝贺饺子宴，销售毛利率50%。每桌含12道饺子、1果盘。请根据实例菜单菜肴设计，计算出每桌成本、每桌售价、15桌总成本、15桌总售价。</a:t>
            </a:r>
            <a:endParaRPr lang="zh-CN" altLang="en-US" dirty="0">
              <a:sym typeface="+mn-ea"/>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091565"/>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一品状元饺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双色鸳鸯饺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三鲜虾胶饺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四喜临门饺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五仁登科饺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绿茵福禄饺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七星伴月饺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八法莲花饺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韭菜馅水饺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石榴形蒸饺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彩蝶迎春饺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玉帝乾坤饺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582295"/>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祝贺饺子宴</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15</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解：每桌成本=30+20+20+20+20+20+20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+20+20+20+20+30+25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=285（元）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15桌总成本=285×15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=4 275（元）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=285</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=570（元）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15桌总售价=570×15</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=8 550（元）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答：每桌饺子宴成本是285元，15桌饺子宴的总成本是4 275元。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每桌饺子宴售价是570元，15桌饺子宴的总售价是8 550元。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6.3  </a:t>
            </a:r>
            <a:r>
              <a:rPr lang="zh-CN" altLang="en-US" dirty="0">
                <a:sym typeface="+mn-ea"/>
              </a:rPr>
              <a:t>餐饮筵席售价的核算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6.3.1  </a:t>
            </a:r>
            <a:r>
              <a:rPr lang="zh-CN" altLang="en-US" b="1" dirty="0">
                <a:solidFill>
                  <a:schemeClr val="accent1"/>
                </a:solidFill>
                <a:effectLst>
                  <a:outerShdw blurRad="38100" dist="25400" dir="5400000" algn="ctr" rotWithShape="0">
                    <a:srgbClr val="6E747A">
                      <a:alpha val="43000"/>
                    </a:srgbClr>
                  </a:outerShdw>
                </a:effectLst>
                <a:sym typeface="+mn-ea"/>
              </a:rPr>
              <a:t>确定筵席售价的范围</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传统筵席的售价范围包括每桌小碟、菜肴、主食、果盘及服务；点心宴售价范围包括每桌点心品种；饺子宴售价范围包括各类饺子的品种。以上各类筵席售价均不包括筵席上的香烟、糖果、酒水费用。如果客人要求供应香烟、糖果、酒水、饮料，则需要另外加价计算，并需确定写明香烟、酒、饮料、糖果的具体名称、价格和数量。</a:t>
            </a:r>
            <a:endParaRPr lang="zh-CN" altLang="en-US" dirty="0">
              <a:sym typeface="+mn-ea"/>
            </a:endParaRPr>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6.7  </a:t>
            </a:r>
            <a:r>
              <a:rPr lang="zh-CN" altLang="en-US" dirty="0">
                <a:sym typeface="+mn-ea"/>
              </a:rPr>
              <a:t>饺子宴的成本、售价核算</a:t>
            </a:r>
            <a:endParaRPr lang="zh-CN" altLang="en-US" dirty="0">
              <a:sym typeface="+mn-ea"/>
            </a:endParaRPr>
          </a:p>
        </p:txBody>
      </p:sp>
      <p:sp>
        <p:nvSpPr>
          <p:cNvPr id="10243" name="内容占位符 2"/>
          <p:cNvSpPr>
            <a:spLocks noGrp="1"/>
          </p:cNvSpPr>
          <p:nvPr>
            <p:ph sz="quarter" idx="1"/>
          </p:nvPr>
        </p:nvSpPr>
        <p:spPr>
          <a:xfrm>
            <a:off x="457200" y="1600200"/>
            <a:ext cx="80505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6.7.7  </a:t>
            </a:r>
            <a:r>
              <a:rPr lang="zh-CN" altLang="en-US" b="1" dirty="0">
                <a:solidFill>
                  <a:schemeClr val="accent1"/>
                </a:solidFill>
                <a:effectLst>
                  <a:outerShdw blurRad="38100" dist="25400" dir="5400000" algn="ctr" rotWithShape="0">
                    <a:srgbClr val="6E747A">
                      <a:alpha val="43000"/>
                    </a:srgbClr>
                  </a:outerShdw>
                </a:effectLst>
                <a:sym typeface="+mn-ea"/>
              </a:rPr>
              <a:t>年节</a:t>
            </a:r>
            <a:r>
              <a:rPr lang="zh-CN" altLang="en-US" b="1" dirty="0">
                <a:solidFill>
                  <a:schemeClr val="accent1"/>
                </a:solidFill>
                <a:effectLst>
                  <a:outerShdw blurRad="38100" dist="25400" dir="5400000" algn="ctr" rotWithShape="0">
                    <a:srgbClr val="6E747A">
                      <a:alpha val="43000"/>
                    </a:srgbClr>
                  </a:outerShdw>
                </a:effectLst>
                <a:sym typeface="+mn-ea"/>
              </a:rPr>
              <a:t>饺子宴核算实例</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现有客人预订8桌年节饺子宴，销售毛利率50%。每桌含12道饺子、1果盘。请根据实例菜单菜肴设计，计算出每桌成本、每桌售价、8桌总成本、8桌总售价。</a:t>
            </a:r>
            <a:endParaRPr lang="zh-CN" altLang="en-US" dirty="0">
              <a:sym typeface="+mn-ea"/>
            </a:endParaRPr>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aphicFrame>
        <p:nvGraphicFramePr>
          <p:cNvPr id="3" name="表格 2"/>
          <p:cNvGraphicFramePr/>
          <p:nvPr/>
        </p:nvGraphicFramePr>
        <p:xfrm>
          <a:off x="669290" y="1091565"/>
          <a:ext cx="7148195" cy="5610860"/>
        </p:xfrm>
        <a:graphic>
          <a:graphicData uri="http://schemas.openxmlformats.org/drawingml/2006/table">
            <a:tbl>
              <a:tblPr firstRow="1" bandRow="1">
                <a:tableStyleId>{5C22544A-7EE6-4342-B048-85BDC9FD1C3A}</a:tableStyleId>
              </a:tblPr>
              <a:tblGrid>
                <a:gridCol w="1848485"/>
                <a:gridCol w="1859280"/>
                <a:gridCol w="1639570"/>
                <a:gridCol w="1800860"/>
              </a:tblGrid>
              <a:tr h="321945">
                <a:tc>
                  <a:txBody>
                    <a:bodyPr/>
                    <a:p>
                      <a:pPr algn="ctr">
                        <a:buNone/>
                      </a:pPr>
                      <a:r>
                        <a:rPr lang="zh-CN" altLang="en-US" sz="1400">
                          <a:latin typeface="楷体" panose="02010609060101010101" charset="-122"/>
                          <a:ea typeface="楷体" panose="02010609060101010101" charset="-122"/>
                        </a:rPr>
                        <a:t>品名</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成本（元）</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销售毛利率（</a:t>
                      </a:r>
                      <a:r>
                        <a:rPr lang="en-US" altLang="zh-CN" sz="1400">
                          <a:latin typeface="楷体" panose="02010609060101010101" charset="-122"/>
                          <a:ea typeface="楷体" panose="02010609060101010101" charset="-122"/>
                        </a:rPr>
                        <a:t>%</a:t>
                      </a:r>
                      <a:r>
                        <a:rPr lang="zh-CN" altLang="en-US" sz="1400">
                          <a:latin typeface="楷体" panose="02010609060101010101" charset="-122"/>
                          <a:ea typeface="楷体" panose="02010609060101010101" charset="-122"/>
                        </a:rPr>
                        <a:t>）</a:t>
                      </a:r>
                      <a:endParaRPr lang="zh-CN" altLang="en-US" sz="1400">
                        <a:latin typeface="楷体" panose="02010609060101010101" charset="-122"/>
                        <a:ea typeface="楷体" panose="02010609060101010101" charset="-122"/>
                      </a:endParaRPr>
                    </a:p>
                  </a:txBody>
                  <a:tcPr/>
                </a:tc>
                <a:tc>
                  <a:txBody>
                    <a:bodyPr/>
                    <a:p>
                      <a:pPr algn="ctr">
                        <a:buNone/>
                      </a:pPr>
                      <a:r>
                        <a:rPr lang="zh-CN" altLang="en-US" sz="1400">
                          <a:latin typeface="楷体" panose="02010609060101010101" charset="-122"/>
                          <a:ea typeface="楷体" panose="02010609060101010101" charset="-122"/>
                        </a:rPr>
                        <a:t>售价（元）</a:t>
                      </a:r>
                      <a:endParaRPr lang="zh-CN" altLang="en-US" sz="1400">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丰收团圆饺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双双幸福饺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三元及第饺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四季平安饺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0">
                <a:tc>
                  <a:txBody>
                    <a:bodyPr/>
                    <a:p>
                      <a:pPr algn="ctr">
                        <a:buNone/>
                      </a:pPr>
                      <a:r>
                        <a:rPr lang="zh-CN" altLang="en-US" sz="1400" b="1">
                          <a:latin typeface="楷体" panose="02010609060101010101" charset="-122"/>
                          <a:ea typeface="楷体" panose="02010609060101010101" charset="-122"/>
                        </a:rPr>
                        <a:t>五谷丰登饺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六六大顺饺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304800">
                <a:tc>
                  <a:txBody>
                    <a:bodyPr/>
                    <a:p>
                      <a:pPr algn="ctr">
                        <a:buNone/>
                      </a:pPr>
                      <a:r>
                        <a:rPr lang="zh-CN" altLang="en-US" sz="1400" b="1">
                          <a:latin typeface="楷体" panose="02010609060101010101" charset="-122"/>
                          <a:ea typeface="楷体" panose="02010609060101010101" charset="-122"/>
                        </a:rPr>
                        <a:t>七巧鸳鸯饺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r h="238125">
                <a:tc>
                  <a:txBody>
                    <a:bodyPr/>
                    <a:p>
                      <a:pPr algn="ctr">
                        <a:buNone/>
                      </a:pPr>
                      <a:r>
                        <a:rPr lang="zh-CN" altLang="en-US" sz="1400" b="1">
                          <a:latin typeface="楷体" panose="02010609060101010101" charset="-122"/>
                          <a:ea typeface="楷体" panose="02010609060101010101" charset="-122"/>
                        </a:rPr>
                        <a:t>八方安定饺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152400">
                <a:tc>
                  <a:txBody>
                    <a:bodyPr/>
                    <a:p>
                      <a:pPr algn="ctr">
                        <a:buNone/>
                      </a:pPr>
                      <a:r>
                        <a:rPr lang="zh-CN" altLang="en-US" sz="1400" b="1">
                          <a:latin typeface="楷体" panose="02010609060101010101" charset="-122"/>
                          <a:ea typeface="楷体" panose="02010609060101010101" charset="-122"/>
                        </a:rPr>
                        <a:t>九九重阳饺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25</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r>
              <a:tr h="323215">
                <a:tc>
                  <a:txBody>
                    <a:bodyPr/>
                    <a:p>
                      <a:pPr algn="ctr">
                        <a:buNone/>
                      </a:pPr>
                      <a:r>
                        <a:rPr lang="zh-CN" altLang="en-US" sz="1400" b="1">
                          <a:latin typeface="楷体" panose="02010609060101010101" charset="-122"/>
                          <a:ea typeface="楷体" panose="02010609060101010101" charset="-122"/>
                        </a:rPr>
                        <a:t>十分和谐饺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50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100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人人健康饺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欢喜满意饺</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40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80</a:t>
                      </a:r>
                      <a:endParaRPr lang="en-US" altLang="zh-CN" sz="1400" b="1">
                        <a:latin typeface="楷体" panose="02010609060101010101" charset="-122"/>
                        <a:ea typeface="楷体" panose="02010609060101010101" charset="-122"/>
                      </a:endParaRPr>
                    </a:p>
                  </a:txBody>
                  <a:tcPr/>
                </a:tc>
              </a:tr>
              <a:tr h="322580">
                <a:tc>
                  <a:txBody>
                    <a:bodyPr/>
                    <a:p>
                      <a:pPr algn="ctr">
                        <a:buNone/>
                      </a:pPr>
                      <a:r>
                        <a:rPr lang="zh-CN" altLang="en-US" sz="1400" b="1">
                          <a:latin typeface="楷体" panose="02010609060101010101" charset="-122"/>
                          <a:ea typeface="楷体" panose="02010609060101010101" charset="-122"/>
                        </a:rPr>
                        <a:t>新鲜瓜果盘</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30</a:t>
                      </a:r>
                      <a:endParaRPr lang="en-US" altLang="zh-CN"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sym typeface="+mn-ea"/>
                        </a:rPr>
                        <a:t>50</a:t>
                      </a:r>
                      <a:endParaRPr lang="zh-CN" altLang="en-US" sz="1400" b="1">
                        <a:latin typeface="楷体" panose="02010609060101010101" charset="-122"/>
                        <a:ea typeface="楷体" panose="02010609060101010101" charset="-122"/>
                      </a:endParaRPr>
                    </a:p>
                  </a:txBody>
                  <a:tcPr/>
                </a:tc>
                <a:tc>
                  <a:txBody>
                    <a:bodyPr/>
                    <a:p>
                      <a:pPr algn="ctr">
                        <a:buNone/>
                      </a:pPr>
                      <a:r>
                        <a:rPr lang="en-US" altLang="zh-CN" sz="1400" b="1">
                          <a:latin typeface="楷体" panose="02010609060101010101" charset="-122"/>
                          <a:ea typeface="楷体" panose="02010609060101010101" charset="-122"/>
                        </a:rPr>
                        <a:t>60</a:t>
                      </a:r>
                      <a:endParaRPr lang="en-US" altLang="zh-CN" sz="1400" b="1">
                        <a:latin typeface="楷体" panose="02010609060101010101" charset="-122"/>
                        <a:ea typeface="楷体" panose="02010609060101010101" charset="-122"/>
                      </a:endParaRPr>
                    </a:p>
                  </a:txBody>
                  <a:tcPr/>
                </a:tc>
              </a:tr>
            </a:tbl>
          </a:graphicData>
        </a:graphic>
      </p:graphicFrame>
      <p:sp>
        <p:nvSpPr>
          <p:cNvPr id="6" name="文本框 5"/>
          <p:cNvSpPr txBox="1"/>
          <p:nvPr/>
        </p:nvSpPr>
        <p:spPr>
          <a:xfrm>
            <a:off x="659130" y="582295"/>
            <a:ext cx="2688590" cy="365760"/>
          </a:xfrm>
          <a:prstGeom prst="rect">
            <a:avLst/>
          </a:prstGeom>
          <a:noFill/>
        </p:spPr>
        <p:txBody>
          <a:bodyPr wrap="square" rtlCol="0">
            <a:spAutoFit/>
          </a:bodyPr>
          <a:p>
            <a:r>
              <a:rPr lang="zh-CN"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年节饺子宴</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a:t>
            </a:r>
            <a:r>
              <a:rPr lang="en-US"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8</a:t>
            </a:r>
            <a:r>
              <a:rPr b="1">
                <a:solidFill>
                  <a:schemeClr val="accent1"/>
                </a:solidFill>
                <a:effectLst>
                  <a:outerShdw blurRad="38100" dist="25400" dir="5400000" algn="ctr" rotWithShape="0">
                    <a:srgbClr val="6E747A">
                      <a:alpha val="43000"/>
                    </a:srgbClr>
                  </a:outerShdw>
                </a:effectLst>
                <a:latin typeface="楷体" panose="02010609060101010101" charset="-122"/>
                <a:ea typeface="楷体" panose="02010609060101010101" charset="-122"/>
                <a:sym typeface="+mn-ea"/>
              </a:rPr>
              <a:t>桌）</a:t>
            </a:r>
            <a:endParaRPr lang="zh-CN" altLang="en-US"/>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0243" name="内容占位符 2"/>
          <p:cNvSpPr>
            <a:spLocks noGrp="1"/>
          </p:cNvSpPr>
          <p:nvPr>
            <p:ph sz="quarter" idx="1"/>
          </p:nvPr>
        </p:nvSpPr>
        <p:spPr>
          <a:xfrm>
            <a:off x="394335" y="884555"/>
            <a:ext cx="7898130" cy="4873625"/>
          </a:xfrm>
        </p:spPr>
        <p:txBody>
          <a:bodyPr vert="horz" wrap="square" anchor="t"/>
          <a:p>
            <a:pPr marL="0" indent="0">
              <a:buNone/>
            </a:pPr>
            <a:r>
              <a:rPr lang="zh-CN" altLang="en-US" sz="2000" dirty="0">
                <a:latin typeface="宋体" panose="02010600030101010101" pitchFamily="2" charset="-122"/>
                <a:ea typeface="宋体" panose="02010600030101010101" pitchFamily="2" charset="-122"/>
                <a:sym typeface="+mn-ea"/>
              </a:rPr>
              <a:t>解：每桌成本=50+40+40+40+30+30+30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+25+25+50+40+40+30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=470（元）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8桌总成本=470×8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=3 760（元）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每桌售价=每桌成本</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1-销售毛利率）</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=470</a:t>
            </a:r>
            <a:r>
              <a:rPr lang="zh-CN" altLang="en-US" sz="2000" dirty="0">
                <a:latin typeface="Arial" panose="020B0604020202020204" pitchFamily="34" charset="0"/>
                <a:ea typeface="宋体" panose="02010600030101010101" pitchFamily="2" charset="-122"/>
                <a:cs typeface="Arial" panose="020B0604020202020204" pitchFamily="34" charset="0"/>
                <a:sym typeface="+mn-ea"/>
              </a:rPr>
              <a:t>÷（</a:t>
            </a:r>
            <a:r>
              <a:rPr lang="zh-CN" altLang="en-US" sz="2000" dirty="0">
                <a:latin typeface="宋体" panose="02010600030101010101" pitchFamily="2" charset="-122"/>
                <a:ea typeface="宋体" panose="02010600030101010101" pitchFamily="2" charset="-122"/>
                <a:sym typeface="+mn-ea"/>
              </a:rPr>
              <a:t>1-50%）</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=940（元）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8桌总售价=940×8</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=7 520（元）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答：每桌饺子宴成本是470元，8桌饺子宴的总成本是3 760元。</a:t>
            </a:r>
            <a:endParaRPr lang="zh-CN" altLang="en-US" sz="2000" dirty="0">
              <a:latin typeface="宋体" panose="02010600030101010101" pitchFamily="2" charset="-122"/>
              <a:ea typeface="宋体" panose="02010600030101010101" pitchFamily="2" charset="-122"/>
              <a:sym typeface="+mn-ea"/>
            </a:endParaRPr>
          </a:p>
          <a:p>
            <a:pPr marL="0" indent="0">
              <a:buNone/>
            </a:pPr>
            <a:r>
              <a:rPr lang="zh-CN" altLang="en-US" sz="2000" dirty="0">
                <a:latin typeface="宋体" panose="02010600030101010101" pitchFamily="2" charset="-122"/>
                <a:ea typeface="宋体" panose="02010600030101010101" pitchFamily="2" charset="-122"/>
                <a:sym typeface="+mn-ea"/>
              </a:rPr>
              <a:t>    每桌饺子宴售价是940元，8桌饺子宴的总售价是7 520元。</a:t>
            </a:r>
            <a:endParaRPr lang="zh-CN" altLang="en-US" sz="2000" dirty="0">
              <a:latin typeface="宋体" panose="02010600030101010101" pitchFamily="2" charset="-122"/>
              <a:ea typeface="宋体" panose="02010600030101010101" pitchFamily="2" charset="-122"/>
              <a:sym typeface="+mn-ea"/>
            </a:endParaRPr>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kumimoji="0" lang="zh-CN" altLang="en-US" sz="3000" b="0" i="0" u="none" strike="noStrike" kern="1200" cap="small" spc="0" normalizeH="0" baseline="0" noProof="0">
                <a:ln>
                  <a:noFill/>
                </a:ln>
                <a:solidFill>
                  <a:schemeClr val="tx2"/>
                </a:solidFill>
                <a:effectLst/>
                <a:uLnTx/>
                <a:uFillTx/>
                <a:latin typeface="+mj-lt"/>
                <a:ea typeface="+mj-ea"/>
                <a:cs typeface="+mj-cs"/>
              </a:rPr>
              <a:t>第</a:t>
            </a:r>
            <a:r>
              <a:rPr kumimoji="0" lang="en-US" altLang="zh-CN" sz="3000" b="0" i="0" u="none" strike="noStrike" kern="1200" cap="small" spc="0" normalizeH="0" baseline="0" noProof="0">
                <a:ln>
                  <a:noFill/>
                </a:ln>
                <a:solidFill>
                  <a:schemeClr val="tx2"/>
                </a:solidFill>
                <a:effectLst/>
                <a:uLnTx/>
                <a:uFillTx/>
                <a:latin typeface="+mj-lt"/>
                <a:ea typeface="+mj-ea"/>
                <a:cs typeface="+mj-cs"/>
              </a:rPr>
              <a:t>6</a:t>
            </a:r>
            <a:r>
              <a:rPr kumimoji="0" lang="zh-CN" altLang="en-US" sz="3000" b="0" i="0" u="none" strike="noStrike" kern="1200" cap="small" spc="0" normalizeH="0" baseline="0" noProof="0">
                <a:ln>
                  <a:noFill/>
                </a:ln>
                <a:solidFill>
                  <a:schemeClr val="tx2"/>
                </a:solidFill>
                <a:effectLst/>
                <a:uLnTx/>
                <a:uFillTx/>
                <a:latin typeface="+mj-lt"/>
                <a:ea typeface="+mj-ea"/>
                <a:cs typeface="+mj-cs"/>
              </a:rPr>
              <a:t>章  </a:t>
            </a:r>
            <a:r>
              <a:rPr lang="zh-CN" altLang="en-US" noProof="0">
                <a:ln>
                  <a:noFill/>
                </a:ln>
                <a:effectLst/>
                <a:uLnTx/>
                <a:uFillTx/>
                <a:sym typeface="+mn-ea"/>
              </a:rPr>
              <a:t>餐饮筵席的成本、售价核算</a:t>
            </a:r>
            <a:endParaRPr kumimoji="0" lang="zh-CN" altLang="en-US" sz="3000" b="0" i="0" u="none" strike="noStrike" kern="1200" cap="small" spc="0" normalizeH="0" baseline="0" noProof="0">
              <a:ln>
                <a:noFill/>
              </a:ln>
              <a:solidFill>
                <a:schemeClr val="tx2"/>
              </a:solidFill>
              <a:effectLst/>
              <a:uLnTx/>
              <a:uFillTx/>
              <a:latin typeface="+mj-lt"/>
              <a:ea typeface="+mj-ea"/>
              <a:cs typeface="+mj-cs"/>
            </a:endParaRPr>
          </a:p>
        </p:txBody>
      </p:sp>
      <p:sp>
        <p:nvSpPr>
          <p:cNvPr id="9219" name="内容占位符 2"/>
          <p:cNvSpPr>
            <a:spLocks noGrp="1"/>
          </p:cNvSpPr>
          <p:nvPr>
            <p:ph sz="quarter" idx="1"/>
          </p:nvPr>
        </p:nvSpPr>
        <p:spPr>
          <a:xfrm>
            <a:off x="457200" y="1600200"/>
            <a:ext cx="7467600" cy="4589780"/>
          </a:xfrm>
        </p:spPr>
        <p:style>
          <a:lnRef idx="1">
            <a:schemeClr val="accent1"/>
          </a:lnRef>
          <a:fillRef idx="2">
            <a:schemeClr val="accent1"/>
          </a:fillRef>
          <a:effectRef idx="1">
            <a:schemeClr val="accent1"/>
          </a:effectRef>
          <a:fontRef idx="minor">
            <a:schemeClr val="dk1"/>
          </a:fontRef>
        </p:style>
        <p:txBody>
          <a:bodyPr vert="horz" wrap="square" anchor="t"/>
          <a:p>
            <a:pPr marL="0" indent="0" algn="ctr">
              <a:buNone/>
            </a:pPr>
            <a:endParaRPr lang="zh-CN" altLang="en-US" kern="1200" dirty="0">
              <a:latin typeface="微软雅黑" panose="020B0503020204020204" charset="-122"/>
              <a:ea typeface="微软雅黑" panose="020B0503020204020204" charset="-122"/>
            </a:endParaRPr>
          </a:p>
          <a:p>
            <a:pPr marL="0" indent="0" algn="ctr">
              <a:buNone/>
            </a:pPr>
            <a:r>
              <a:rPr lang="zh-CN" altLang="en-US" kern="1200" dirty="0">
                <a:latin typeface="微软雅黑" panose="020B0503020204020204" charset="-122"/>
                <a:ea typeface="微软雅黑" panose="020B0503020204020204" charset="-122"/>
              </a:rPr>
              <a:t>本章小结</a:t>
            </a:r>
            <a:endParaRPr lang="zh-CN" altLang="en-US" kern="1200" dirty="0">
              <a:latin typeface="微软雅黑" panose="020B0503020204020204" charset="-122"/>
              <a:ea typeface="微软雅黑" panose="020B0503020204020204" charset="-122"/>
            </a:endParaRPr>
          </a:p>
          <a:p>
            <a:pPr marL="720090" indent="-457200" fontAlgn="auto">
              <a:lnSpc>
                <a:spcPct val="150000"/>
              </a:lnSpc>
              <a:buClr>
                <a:schemeClr val="accent1"/>
              </a:buClr>
              <a:buFont typeface="Wingdings" panose="05000000000000000000" charset="0"/>
              <a:buChar char="ü"/>
            </a:pPr>
            <a:r>
              <a:rPr kern="1200" dirty="0"/>
              <a:t>传统筵席、酒会筵席、点心宴、饺子宴的成本、售价核算</a:t>
            </a:r>
            <a:endParaRPr kern="1200" dirty="0"/>
          </a:p>
          <a:p>
            <a:pPr marL="720090" indent="-457200" fontAlgn="auto">
              <a:lnSpc>
                <a:spcPct val="150000"/>
              </a:lnSpc>
              <a:buClr>
                <a:schemeClr val="accent1"/>
              </a:buClr>
              <a:buFont typeface="Wingdings" panose="05000000000000000000" charset="0"/>
              <a:buChar char="ü"/>
            </a:pPr>
            <a:r>
              <a:rPr lang="zh-CN" kern="1200" dirty="0"/>
              <a:t>列写</a:t>
            </a:r>
            <a:r>
              <a:rPr kern="1200" dirty="0"/>
              <a:t>菜单、食谱</a:t>
            </a:r>
            <a:endParaRPr kern="1200" dirty="0"/>
          </a:p>
          <a:p>
            <a:pPr marL="720090" indent="-457200" fontAlgn="auto">
              <a:lnSpc>
                <a:spcPct val="150000"/>
              </a:lnSpc>
              <a:buClr>
                <a:schemeClr val="accent1"/>
              </a:buClr>
              <a:buFont typeface="Wingdings" panose="05000000000000000000" charset="0"/>
              <a:buChar char="ü"/>
            </a:pPr>
            <a:r>
              <a:rPr kern="1200" dirty="0"/>
              <a:t>批量筵席总成本、总售价的核算</a:t>
            </a:r>
            <a:endParaRPr kern="12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6.3  </a:t>
            </a:r>
            <a:r>
              <a:rPr lang="zh-CN" altLang="en-US" dirty="0">
                <a:sym typeface="+mn-ea"/>
              </a:rPr>
              <a:t>餐饮筵席售价的核算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6.3.2  </a:t>
            </a:r>
            <a:r>
              <a:rPr lang="zh-CN" altLang="en-US" b="1" dirty="0">
                <a:solidFill>
                  <a:schemeClr val="accent1"/>
                </a:solidFill>
                <a:effectLst>
                  <a:outerShdw blurRad="38100" dist="25400" dir="5400000" algn="ctr" rotWithShape="0">
                    <a:srgbClr val="6E747A">
                      <a:alpha val="43000"/>
                    </a:srgbClr>
                  </a:outerShdw>
                </a:effectLst>
                <a:sym typeface="+mn-ea"/>
              </a:rPr>
              <a:t>核算筵席售价的作用</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（1）能起到明码标价，供顾客挑选，使客人明白消费的作用；</a:t>
            </a:r>
            <a:endParaRPr lang="zh-CN" altLang="en-US" dirty="0">
              <a:sym typeface="+mn-ea"/>
            </a:endParaRPr>
          </a:p>
          <a:p>
            <a:pPr marL="0" indent="0">
              <a:buNone/>
            </a:pPr>
            <a:r>
              <a:rPr lang="zh-CN" altLang="en-US" dirty="0">
                <a:sym typeface="+mn-ea"/>
              </a:rPr>
              <a:t>（2）能起到让厨房生产人员按价配菜、按价烹调的作用；</a:t>
            </a:r>
            <a:endParaRPr lang="zh-CN" altLang="en-US" dirty="0">
              <a:sym typeface="+mn-ea"/>
            </a:endParaRPr>
          </a:p>
          <a:p>
            <a:pPr marL="0" indent="0">
              <a:buNone/>
            </a:pPr>
            <a:r>
              <a:rPr lang="zh-CN" altLang="en-US" dirty="0">
                <a:sym typeface="+mn-ea"/>
              </a:rPr>
              <a:t>（3）能起到使餐厅人员照单送菜、按价结账收费的作用；</a:t>
            </a:r>
            <a:endParaRPr lang="zh-CN" altLang="en-US" dirty="0">
              <a:sym typeface="+mn-ea"/>
            </a:endParaRPr>
          </a:p>
          <a:p>
            <a:pPr marL="0" indent="0">
              <a:buNone/>
            </a:pPr>
            <a:r>
              <a:rPr lang="zh-CN" altLang="en-US" dirty="0">
                <a:sym typeface="+mn-ea"/>
              </a:rPr>
              <a:t>（4）能作为打荷人员和财会人员对收款员查账的凭据；</a:t>
            </a:r>
            <a:endParaRPr lang="zh-CN" altLang="en-US" dirty="0">
              <a:sym typeface="+mn-ea"/>
            </a:endParaRPr>
          </a:p>
          <a:p>
            <a:pPr marL="0" indent="0">
              <a:buNone/>
            </a:pPr>
            <a:r>
              <a:rPr lang="zh-CN" altLang="en-US" dirty="0">
                <a:sym typeface="+mn-ea"/>
              </a:rPr>
              <a:t>（5）能利于日清月结核算。</a:t>
            </a:r>
            <a:endParaRPr lang="zh-CN" altLang="en-US" dirty="0">
              <a:sym typeface="+mn-ea"/>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6.3  </a:t>
            </a:r>
            <a:r>
              <a:rPr lang="zh-CN" altLang="en-US" dirty="0">
                <a:sym typeface="+mn-ea"/>
              </a:rPr>
              <a:t>餐饮筵席售价的核算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6.3.3  </a:t>
            </a:r>
            <a:r>
              <a:rPr lang="zh-CN" altLang="en-US" b="1" dirty="0">
                <a:solidFill>
                  <a:schemeClr val="accent1"/>
                </a:solidFill>
                <a:effectLst>
                  <a:outerShdw blurRad="38100" dist="25400" dir="5400000" algn="ctr" rotWithShape="0">
                    <a:srgbClr val="6E747A">
                      <a:alpha val="43000"/>
                    </a:srgbClr>
                  </a:outerShdw>
                </a:effectLst>
                <a:sym typeface="+mn-ea"/>
              </a:rPr>
              <a:t>餐饮筵席售价的核算方法</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筵席可以先确定每桌筵席的售价，然后根据各餐饮企业规定的毛利率，核算每桌筵席的成本，再安排具体的菜点品种，即运用“先总后分法”进行核算。也可以将各个品种的售价逐一相加，计算出每桌筵席的售价，即运用“先分后总法”进行核算。</a:t>
            </a:r>
            <a:endParaRPr lang="zh-CN" altLang="en-US" dirty="0">
              <a:sym typeface="+mn-ea"/>
            </a:endParaRPr>
          </a:p>
          <a:p>
            <a:pPr marL="0" indent="0">
              <a:buNone/>
            </a:pPr>
            <a:r>
              <a:rPr lang="zh-CN" altLang="en-US" dirty="0">
                <a:sym typeface="+mn-ea"/>
              </a:rPr>
              <a:t>       值得注意的是，应根据具体用料和加工烹调的简易程度来确定每个品种的售价，而不是求平均售价。不管运用哪一种方法计算，每桌筵席的单价之和应控制在总价之内。</a:t>
            </a:r>
            <a:endParaRPr lang="zh-CN" altLang="en-US" dirty="0">
              <a:sym typeface="+mn-ea"/>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vert="horz" anchor="b">
            <a:normAutofit/>
          </a:bodyPr>
          <a:lstStyle/>
          <a:p>
            <a:pPr marL="0" marR="0" lvl="0" indent="0" algn="l" defTabSz="914400" rtl="0" eaLnBrk="1" fontAlgn="auto" latinLnBrk="0" hangingPunct="1">
              <a:lnSpc>
                <a:spcPct val="100000"/>
              </a:lnSpc>
              <a:spcBef>
                <a:spcPct val="0"/>
              </a:spcBef>
              <a:spcAft>
                <a:spcPts val="0"/>
              </a:spcAft>
              <a:buClrTx/>
              <a:buSzTx/>
              <a:buFontTx/>
              <a:buNone/>
              <a:defRPr/>
            </a:pPr>
            <a:r>
              <a:rPr lang="en-US" altLang="zh-CN" dirty="0">
                <a:sym typeface="+mn-ea"/>
              </a:rPr>
              <a:t>6.4  </a:t>
            </a:r>
            <a:r>
              <a:rPr lang="zh-CN" altLang="en-US" dirty="0">
                <a:sym typeface="+mn-ea"/>
              </a:rPr>
              <a:t>传统筵席的成本、售价核算</a:t>
            </a:r>
            <a:endParaRPr lang="zh-CN" altLang="en-US" dirty="0">
              <a:sym typeface="+mn-ea"/>
            </a:endParaRPr>
          </a:p>
        </p:txBody>
      </p:sp>
      <p:sp>
        <p:nvSpPr>
          <p:cNvPr id="10243" name="内容占位符 2"/>
          <p:cNvSpPr>
            <a:spLocks noGrp="1"/>
          </p:cNvSpPr>
          <p:nvPr>
            <p:ph sz="quarter" idx="1"/>
          </p:nvPr>
        </p:nvSpPr>
        <p:spPr>
          <a:xfrm>
            <a:off x="457200" y="1600200"/>
            <a:ext cx="7898130" cy="4873625"/>
          </a:xfrm>
        </p:spPr>
        <p:txBody>
          <a:bodyPr vert="horz" wrap="square" anchor="t"/>
          <a:p>
            <a:pPr marL="0" indent="0">
              <a:buNone/>
            </a:pPr>
            <a:r>
              <a:rPr lang="en-US" altLang="zh-CN" b="1" dirty="0">
                <a:solidFill>
                  <a:schemeClr val="accent1"/>
                </a:solidFill>
                <a:effectLst>
                  <a:outerShdw blurRad="38100" dist="25400" dir="5400000" algn="ctr" rotWithShape="0">
                    <a:srgbClr val="6E747A">
                      <a:alpha val="43000"/>
                    </a:srgbClr>
                  </a:outerShdw>
                </a:effectLst>
                <a:sym typeface="+mn-ea"/>
              </a:rPr>
              <a:t>6.4.1  </a:t>
            </a:r>
            <a:r>
              <a:rPr lang="zh-CN" altLang="en-US" b="1" dirty="0">
                <a:solidFill>
                  <a:schemeClr val="accent1"/>
                </a:solidFill>
                <a:effectLst>
                  <a:outerShdw blurRad="38100" dist="25400" dir="5400000" algn="ctr" rotWithShape="0">
                    <a:srgbClr val="6E747A">
                      <a:alpha val="43000"/>
                    </a:srgbClr>
                  </a:outerShdw>
                </a:effectLst>
                <a:sym typeface="+mn-ea"/>
              </a:rPr>
              <a:t>传统筵席概述</a:t>
            </a:r>
            <a:endParaRPr lang="zh-CN" altLang="en-US" b="1" dirty="0">
              <a:solidFill>
                <a:schemeClr val="accent1"/>
              </a:solidFill>
              <a:effectLst>
                <a:outerShdw blurRad="38100" dist="25400" dir="5400000" algn="ctr" rotWithShape="0">
                  <a:srgbClr val="6E747A">
                    <a:alpha val="43000"/>
                  </a:srgbClr>
                </a:outerShdw>
              </a:effectLst>
              <a:sym typeface="+mn-ea"/>
            </a:endParaRPr>
          </a:p>
          <a:p>
            <a:pPr marL="0" indent="0">
              <a:buNone/>
            </a:pPr>
            <a:r>
              <a:rPr lang="zh-CN" altLang="en-US" dirty="0">
                <a:sym typeface="+mn-ea"/>
              </a:rPr>
              <a:t>       传统筵席包括国家庆典国宴、外交请酬国宴、省区庆典嘉筵、婚嫁喜筵、年节迎宾喜筵、庆祝诞辰喜筵、新房进火喜筵、开业酬宾喜筵、入学升迁喜筵、奠基剪彩喜筵、庆功洗尘喜筵、接风告别喜筵、丧事酬宾白筵等。</a:t>
            </a:r>
            <a:endParaRPr lang="zh-CN" altLang="en-US" dirty="0">
              <a:sym typeface="+mn-ea"/>
            </a:endParaRPr>
          </a:p>
          <a:p>
            <a:pPr marL="0" indent="0">
              <a:buNone/>
            </a:pPr>
            <a:r>
              <a:rPr lang="zh-CN" altLang="en-US" dirty="0">
                <a:sym typeface="+mn-ea"/>
              </a:rPr>
              <a:t>       按售价分，传统筵席可分为普通筵席、中档筵席、高档筵席、特高档筵席几个档次。筵席的分档没有统一规定，经济发达地区和经济欠发达地区的分档会不同。就目前经济状况，一般按如下筵席售价划分：每席售价在400～600元的称为普通筵席；每席售价在600～2 000元的称为中档筵席；每席售价在2 000～4 000元的称为高档筵席；每席售价在4 000元以上的称为特高档筵席。</a:t>
            </a:r>
            <a:endParaRPr lang="zh-CN" altLang="en-US" dirty="0">
              <a:sym typeface="+mn-ea"/>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凸显">
  <a:themeElements>
    <a:clrScheme name="凸显">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凸显">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凸显">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凸显">
  <a:themeElements>
    <a:clrScheme name="凸显">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凸显">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凸显">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txDef>
      <a:spPr>
        <a:noFill/>
      </a:spPr>
      <a:bodyPr wrap="square" rtlCol="0">
        <a:spAutoFit/>
      </a:bodyPr>
      <a:lstStyle>
        <a:defPPr>
          <a:defRPr lang="zh-CN" altLang="en-US" b="1">
            <a:latin typeface="楷体" panose="02010609060101010101" charset="-122"/>
            <a:ea typeface="楷体" panose="02010609060101010101" charset="-122"/>
            <a:cs typeface="宋体" panose="02010600030101010101" pitchFamily="2" charset="-122"/>
          </a:defRPr>
        </a:defPPr>
      </a:lstStyle>
    </a:txDef>
  </a:objectDefaul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Oriel</Template>
  <TotalTime>0</TotalTime>
  <Words>14481</Words>
  <Application>WPS 演示</Application>
  <PresentationFormat>全屏显示(4:3)</PresentationFormat>
  <Paragraphs>2587</Paragraphs>
  <Slides>63</Slides>
  <Notes>0</Notes>
  <HiddenSlides>0</HiddenSlides>
  <MMClips>0</MMClips>
  <ScaleCrop>false</ScaleCrop>
  <HeadingPairs>
    <vt:vector size="6" baseType="variant">
      <vt:variant>
        <vt:lpstr>已用的字体</vt:lpstr>
      </vt:variant>
      <vt:variant>
        <vt:i4>16</vt:i4>
      </vt:variant>
      <vt:variant>
        <vt:lpstr>主题</vt:lpstr>
      </vt:variant>
      <vt:variant>
        <vt:i4>2</vt:i4>
      </vt:variant>
      <vt:variant>
        <vt:lpstr>幻灯片标题</vt:lpstr>
      </vt:variant>
      <vt:variant>
        <vt:i4>63</vt:i4>
      </vt:variant>
    </vt:vector>
  </HeadingPairs>
  <TitlesOfParts>
    <vt:vector size="81" baseType="lpstr">
      <vt:lpstr>Arial</vt:lpstr>
      <vt:lpstr>宋体</vt:lpstr>
      <vt:lpstr>Wingdings</vt:lpstr>
      <vt:lpstr>Century Schoolbook</vt:lpstr>
      <vt:lpstr>Wingdings</vt:lpstr>
      <vt:lpstr>Wingdings 2</vt:lpstr>
      <vt:lpstr>楷体</vt:lpstr>
      <vt:lpstr>华文中宋</vt:lpstr>
      <vt:lpstr>隶书</vt:lpstr>
      <vt:lpstr>黑体</vt:lpstr>
      <vt:lpstr>微软雅黑</vt:lpstr>
      <vt:lpstr>Wingdings</vt:lpstr>
      <vt:lpstr>华文楷体</vt:lpstr>
      <vt:lpstr>Arial Unicode MS</vt:lpstr>
      <vt:lpstr>Calibri</vt:lpstr>
      <vt:lpstr>华文新魏</vt:lpstr>
      <vt:lpstr>凸显</vt:lpstr>
      <vt:lpstr>1_凸显</vt:lpstr>
      <vt:lpstr>现代餐饮成本核算与控制  （第二版）</vt:lpstr>
      <vt:lpstr>第6章  餐饮筵席的成本、售价核算</vt:lpstr>
      <vt:lpstr>6.1  筵席概述</vt:lpstr>
      <vt:lpstr>6.1  筵席概述</vt:lpstr>
      <vt:lpstr>6.2  筵席成本核算关键——配菜</vt:lpstr>
      <vt:lpstr>6.3  餐饮筵席售价的核算</vt:lpstr>
      <vt:lpstr>6.3  餐饮筵席售价的核算</vt:lpstr>
      <vt:lpstr>6.3  餐饮筵席售价的核算</vt:lpstr>
      <vt:lpstr>6.4  传统筵席的成本、售价核算</vt:lpstr>
      <vt:lpstr>6.4  传统筵席的成本、售价核算</vt:lpstr>
      <vt:lpstr>6.4  传统筵席的成本、售价核算</vt:lpstr>
      <vt:lpstr>6.4  传统筵席的成本、售价核算</vt:lpstr>
      <vt:lpstr>PowerPoint 演示文稿</vt:lpstr>
      <vt:lpstr>PowerPoint 演示文稿</vt:lpstr>
      <vt:lpstr>6.4  传统筵席的成本、售价核算</vt:lpstr>
      <vt:lpstr>PowerPoint 演示文稿</vt:lpstr>
      <vt:lpstr>PowerPoint 演示文稿</vt:lpstr>
      <vt:lpstr>6.4  传统筵席的成本、售价核算</vt:lpstr>
      <vt:lpstr>PowerPoint 演示文稿</vt:lpstr>
      <vt:lpstr>PowerPoint 演示文稿</vt:lpstr>
      <vt:lpstr>6.4  传统筵席的成本、售价核算</vt:lpstr>
      <vt:lpstr>PowerPoint 演示文稿</vt:lpstr>
      <vt:lpstr>PowerPoint 演示文稿</vt:lpstr>
      <vt:lpstr>6.4  传统筵席的成本、售价核算</vt:lpstr>
      <vt:lpstr>PowerPoint 演示文稿</vt:lpstr>
      <vt:lpstr>PowerPoint 演示文稿</vt:lpstr>
      <vt:lpstr>6.5  酒会筵席的成本、售价核算</vt:lpstr>
      <vt:lpstr>6.5  酒会筵席的成本、售价核算</vt:lpstr>
      <vt:lpstr>6.5  酒会筵席的成本、售价核算</vt:lpstr>
      <vt:lpstr>PowerPoint 演示文稿</vt:lpstr>
      <vt:lpstr>PowerPoint 演示文稿</vt:lpstr>
      <vt:lpstr>6.5  酒会筵席的成本、售价核算</vt:lpstr>
      <vt:lpstr>PowerPoint 演示文稿</vt:lpstr>
      <vt:lpstr>PowerPoint 演示文稿</vt:lpstr>
      <vt:lpstr>6.5  酒会筵席的成本、售价核算</vt:lpstr>
      <vt:lpstr>PowerPoint 演示文稿</vt:lpstr>
      <vt:lpstr>PowerPoint 演示文稿</vt:lpstr>
      <vt:lpstr>6.6  点心宴的成本、售价核算</vt:lpstr>
      <vt:lpstr>6.6  点心宴的成本、售价核算</vt:lpstr>
      <vt:lpstr>6.6  点心宴的成本、售价核算</vt:lpstr>
      <vt:lpstr>6.6  点心宴的成本、售价核算</vt:lpstr>
      <vt:lpstr>PowerPoint 演示文稿</vt:lpstr>
      <vt:lpstr>PowerPoint 演示文稿</vt:lpstr>
      <vt:lpstr>6.6  点心宴的成本、售价核算</vt:lpstr>
      <vt:lpstr>PowerPoint 演示文稿</vt:lpstr>
      <vt:lpstr>PowerPoint 演示文稿</vt:lpstr>
      <vt:lpstr>6.6  点心宴的成本、售价核算</vt:lpstr>
      <vt:lpstr>PowerPoint 演示文稿</vt:lpstr>
      <vt:lpstr>PowerPoint 演示文稿</vt:lpstr>
      <vt:lpstr>6.7  饺子宴的成本、售价核算</vt:lpstr>
      <vt:lpstr>6.7  饺子宴的成本、售价核算</vt:lpstr>
      <vt:lpstr>6.7  饺子宴的成本、售价核算</vt:lpstr>
      <vt:lpstr>6.7  饺子宴的成本、售价核算</vt:lpstr>
      <vt:lpstr>6.7  饺子宴的成本、售价核算</vt:lpstr>
      <vt:lpstr>PowerPoint 演示文稿</vt:lpstr>
      <vt:lpstr>PowerPoint 演示文稿</vt:lpstr>
      <vt:lpstr>6.7  饺子宴的成本、售价核算</vt:lpstr>
      <vt:lpstr>PowerPoint 演示文稿</vt:lpstr>
      <vt:lpstr>PowerPoint 演示文稿</vt:lpstr>
      <vt:lpstr>6.7  饺子宴的成本、售价核算</vt:lpstr>
      <vt:lpstr>PowerPoint 演示文稿</vt:lpstr>
      <vt:lpstr>PowerPoint 演示文稿</vt:lpstr>
      <vt:lpstr>第6章  餐饮筵席的成本、售价核算</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现代餐饮成本核算与控制 </dc:title>
  <dc:creator>Administrator</dc:creator>
  <cp:lastModifiedBy>怡</cp:lastModifiedBy>
  <cp:revision>45</cp:revision>
  <dcterms:created xsi:type="dcterms:W3CDTF">2016-10-26T01:46:00Z</dcterms:created>
  <dcterms:modified xsi:type="dcterms:W3CDTF">2021-08-24T08:39:41Z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2052-11.1.0.10700</vt:lpwstr>
  </property>
  <property fmtid="{D5CDD505-2E9C-101B-9397-08002B2CF9AE}" pid="3" name="ICV">
    <vt:lpwstr>127102CB30A5490A859965563EA25E6E</vt:lpwstr>
  </property>
</Properties>
</file>

<file path=docProps/thumbnail.jpeg>
</file>