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87" r:id="rId9"/>
    <p:sldId id="261" r:id="rId10"/>
    <p:sldId id="286" r:id="rId11"/>
    <p:sldId id="262" r:id="rId12"/>
    <p:sldId id="285" r:id="rId13"/>
    <p:sldId id="263" r:id="rId14"/>
    <p:sldId id="284" r:id="rId15"/>
    <p:sldId id="264" r:id="rId16"/>
    <p:sldId id="265" r:id="rId17"/>
    <p:sldId id="283" r:id="rId18"/>
    <p:sldId id="273" r:id="rId19"/>
    <p:sldId id="282" r:id="rId20"/>
    <p:sldId id="266" r:id="rId21"/>
    <p:sldId id="280" r:id="rId22"/>
    <p:sldId id="267" r:id="rId23"/>
    <p:sldId id="281" r:id="rId24"/>
    <p:sldId id="268" r:id="rId25"/>
    <p:sldId id="279" r:id="rId26"/>
    <p:sldId id="274" r:id="rId27"/>
    <p:sldId id="278" r:id="rId28"/>
    <p:sldId id="269" r:id="rId29"/>
    <p:sldId id="277" r:id="rId30"/>
    <p:sldId id="275" r:id="rId31"/>
    <p:sldId id="276" r:id="rId32"/>
    <p:sldId id="270" r:id="rId33"/>
    <p:sldId id="271" r:id="rId34"/>
    <p:sldId id="272" r:id="rId3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4" name="日期占位符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16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28"/>
          <p:cNvSpPr>
            <a:spLocks noGrp="1"/>
          </p:cNvSpPr>
          <p:nvPr>
            <p:ph type="sldNum" sz="quarter" idx="4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4" name="日期占位符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16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28"/>
          <p:cNvSpPr>
            <a:spLocks noGrp="1"/>
          </p:cNvSpPr>
          <p:nvPr>
            <p:ph type="sldNum" sz="quarter" idx="4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直接连接符 32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2875" y="1169988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78300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1339850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5" name="日期占位符 5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直接连接符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0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日期占位符 16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直接连接符 32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2875" y="1169988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78300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1339850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5" name="日期占位符 5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直接连接符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0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日期占位符 16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24075" y="1989138"/>
            <a:ext cx="6172200" cy="1893888"/>
          </a:xfrm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rPr>
              <a:t>现代餐饮成本核算与控制</a:t>
            </a:r>
            <a:br>
              <a:rPr kumimoji="0" lang="zh-CN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rPr>
            </a:br>
            <a:br>
              <a:rPr kumimoji="0" lang="en-US" altLang="zh-CN" sz="1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</a:t>
            </a:r>
            <a:r>
              <a:rPr kumimoji="0" lang="zh-CN" alt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第三版）</a:t>
            </a:r>
            <a:endParaRPr kumimoji="0" lang="zh-CN" altLang="en-US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副标题 2"/>
          <p:cNvSpPr>
            <a:spLocks noGrp="1"/>
          </p:cNvSpPr>
          <p:nvPr>
            <p:ph type="subTitle" idx="1"/>
          </p:nvPr>
        </p:nvSpPr>
        <p:spPr>
          <a:xfrm>
            <a:off x="2195513" y="3933825"/>
            <a:ext cx="6172200" cy="1371600"/>
          </a:xfrm>
        </p:spPr>
        <p:txBody>
          <a:bodyPr vert="horz" wrap="square" anchor="t"/>
          <a:p>
            <a:pPr>
              <a:buSzPct val="70000"/>
              <a:buFont typeface="Wingdings" panose="05000000000000000000"/>
              <a:buNone/>
            </a:pPr>
            <a:r>
              <a:rPr kumimoji="0" lang="en-US" altLang="zh-CN" kern="1200" dirty="0">
                <a:latin typeface="+mn-lt"/>
                <a:ea typeface="+mn-ea"/>
                <a:cs typeface="+mn-cs"/>
              </a:rPr>
              <a:t>     </a:t>
            </a:r>
            <a:r>
              <a:rPr kumimoji="0" lang="zh-CN" altLang="en-US" kern="1200" dirty="0">
                <a:latin typeface="+mn-lt"/>
                <a:ea typeface="+mn-ea"/>
                <a:cs typeface="+mn-cs"/>
              </a:rPr>
              <a:t>段仕洪  编著</a:t>
            </a:r>
            <a:endParaRPr kumimoji="0" lang="zh-CN" alt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8196" name="TextBox 3"/>
          <p:cNvSpPr txBox="1"/>
          <p:nvPr/>
        </p:nvSpPr>
        <p:spPr>
          <a:xfrm>
            <a:off x="1729105" y="467360"/>
            <a:ext cx="384048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高职高专餐饮管理专业规划精品教材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3240" y="5554345"/>
            <a:ext cx="2016125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上海财经大学出版社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600200"/>
            <a:ext cx="6767195" cy="393192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购回活母鸡一只，重2千克，每千克单价36元；经宰杀分档后，剔出净鸡肉0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5千克；所剩鸡骨头、鸡头、鸡翅、鸡爪0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8千克，作价38元，鸡下水作价6元。求净鸡肉成本是多少？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解：毛料：一只母鸡2千克，36元/千克；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其他各档净料：鸡骨头、鸡头、鸡翅、鸡爪0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8千克，38元；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下脚料：鸡下水6元；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净料：净鸡肉0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由此，得：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毛料总值-其他各档净料总值-下脚料总值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       净料重量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36×2-38-6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5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=56（元/千克）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答：生净鸡肉成本是56元/千克。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66950" y="3903345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 净鸡肉成本=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823335" y="4084955"/>
            <a:ext cx="4140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174240" y="449580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895090" y="4677410"/>
            <a:ext cx="1224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2.2  </a:t>
            </a:r>
            <a:r>
              <a:rPr lang="zh-CN" altLang="en-US" dirty="0">
                <a:sym typeface="+mn-ea"/>
              </a:rPr>
              <a:t>烹饪生净料的成本核算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2.2.4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纯净料的成本核算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（1）纯净料的定义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   购进的原料不需要再进行粗加工，即可用来直接做食品的原料。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（2）纯净料的成本核算方法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  纯净料成本应包括原料进价和运杂费、包装费、运输途中的合理损耗等。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原料进价+运费+损耗+回收包装物</a:t>
            </a:r>
            <a:endParaRPr lang="zh-CN" alt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</a:t>
            </a:r>
            <a:r>
              <a:rPr lang="zh-CN" altLang="en-US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纯</a:t>
            </a: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净料重量</a:t>
            </a:r>
            <a:endParaRPr lang="zh-CN" alt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endParaRPr lang="zh-CN" alt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2931160" y="5441315"/>
            <a:ext cx="43200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031240" y="5188585"/>
            <a:ext cx="20269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纯净料成本=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600200"/>
            <a:ext cx="6767195" cy="228600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购进特级奔月牌面粉250千克，用款1 700元，运杂费20元。求面粉成本是多少？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          面粉进价+运杂费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面粉重量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1 700+20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250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= 6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88（元/千克）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答：面粉成本价是6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88元/千克。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25090" y="224536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b="1">
                <a:latin typeface="楷体" panose="02010609060101010101" charset="-122"/>
                <a:ea typeface="楷体" panose="02010609060101010101" charset="-122"/>
                <a:sym typeface="+mn-ea"/>
              </a:rPr>
              <a:t>面粉</a:t>
            </a:r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814445" y="2444115"/>
            <a:ext cx="1800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093595" y="2825115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867785" y="2973705"/>
            <a:ext cx="936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2.3  </a:t>
            </a:r>
            <a:r>
              <a:rPr lang="zh-CN" altLang="en-US" dirty="0">
                <a:sym typeface="+mn-ea"/>
              </a:rPr>
              <a:t>烹饪半制品的成本核算</a:t>
            </a:r>
            <a:endParaRPr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2.3.1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 烹饪半制品的定义和分类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effectLst/>
                <a:sym typeface="+mn-ea"/>
              </a:rPr>
              <a:t>（1）烹饪半制品的定义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effectLst/>
                <a:sym typeface="+mn-ea"/>
              </a:rPr>
              <a:t>      净料在经过腌制或初熟处理后，但还没有完全烹制调味的净料。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effectLst/>
                <a:sym typeface="+mn-ea"/>
              </a:rPr>
              <a:t>（2）烹饪半制品的分类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effectLst/>
                <a:sym typeface="+mn-ea"/>
              </a:rPr>
              <a:t>无味半制品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effectLst/>
                <a:sym typeface="+mn-ea"/>
              </a:rPr>
              <a:t>调味半制品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None/>
            </a:pPr>
            <a:r>
              <a:rPr lang="zh-CN" altLang="en-US" dirty="0">
                <a:effectLst/>
                <a:sym typeface="+mn-ea"/>
              </a:rPr>
              <a:t>     两者的区别主要在于：</a:t>
            </a:r>
            <a:r>
              <a:rPr lang="zh-CN" altLang="en-US" b="1" dirty="0">
                <a:effectLst/>
                <a:sym typeface="+mn-ea"/>
              </a:rPr>
              <a:t>有无增加调料</a:t>
            </a:r>
            <a:r>
              <a:rPr lang="zh-CN" altLang="en-US" dirty="0">
                <a:effectLst/>
                <a:sym typeface="+mn-ea"/>
              </a:rPr>
              <a:t>。</a:t>
            </a:r>
            <a:endParaRPr lang="zh-CN" altLang="en-US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2.3  </a:t>
            </a:r>
            <a:r>
              <a:rPr lang="zh-CN" altLang="en-US" dirty="0">
                <a:sym typeface="+mn-ea"/>
              </a:rPr>
              <a:t>烹饪半制品的成本核算</a:t>
            </a:r>
            <a:endParaRPr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2.3.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  无味半制品的成本核算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无味半制品，顾名思义就是未加调料的半制品</a:t>
            </a:r>
            <a:r>
              <a:rPr lang="zh-CN" dirty="0">
                <a:effectLst/>
                <a:sym typeface="+mn-ea"/>
              </a:rPr>
              <a:t>。</a:t>
            </a:r>
            <a:endParaRPr lang="zh-CN"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   生料总值-下脚料总值+燃料总值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 无味半制品重量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200400" y="3353435"/>
            <a:ext cx="432000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718185" y="3144520"/>
            <a:ext cx="260921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无味半制品成本=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600200"/>
            <a:ext cx="6767195" cy="283464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现有干海蜇皮3千克，40元/千克。经涨发、洗涤、焯水后，得湿海蜇皮8千克，用燃料费2元。求湿海蜇皮成本是多少？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解：生料总值=40×3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=120（元）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生料总值+燃料费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湿海蜇皮净重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120+2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8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=15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25（元/千克）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答：湿海蜇皮成本是15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25元/千克。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80005" y="2844800"/>
            <a:ext cx="184023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湿海蜇皮成本=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199890" y="3026410"/>
            <a:ext cx="1800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553335" y="338963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4199890" y="3542665"/>
            <a:ext cx="648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2.3  </a:t>
            </a:r>
            <a:r>
              <a:rPr lang="zh-CN" altLang="en-US" dirty="0">
                <a:sym typeface="+mn-ea"/>
              </a:rPr>
              <a:t>烹饪半制品的成本核算</a:t>
            </a:r>
            <a:endParaRPr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2.3.3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 调味半制品的成本核算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调味半制品与无味半制品相比，差异主要在于其增加了调料的成本。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自制馅料就是调味半制品的一个重要种类，如厨师、面点师自己配制的咸鲜馅心、甜馅心、素馅心等。</a:t>
            </a:r>
            <a:endParaRPr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   生料总值-下脚料总值+</a:t>
            </a:r>
            <a:r>
              <a:rPr 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调料值</a:t>
            </a:r>
            <a:r>
              <a:rPr lang="en-US" alt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+</a:t>
            </a: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燃料值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 </a:t>
            </a:r>
            <a:r>
              <a:rPr 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调</a:t>
            </a: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味半制品重量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2796540" y="4509135"/>
            <a:ext cx="5015865" cy="25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394970" y="4324350"/>
            <a:ext cx="260921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调味半制品成本=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600200"/>
            <a:ext cx="6767195" cy="475488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现有净肥瘦肉茸4千克，32元/千克。腌制用调料2元、配料4元，制成馅心10千克。求馅心成本多少？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解：生料：净肥瘦肉茸4千克，32元/千克；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调料：2元；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配料：4元；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半制品：自制馅心10千克。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由此，得：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肉茸总值=32×4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=128（元）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调配料总值=2+4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=6（元）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生料总值+调配料总值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馅心净重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128+6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10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=13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40（元/千克）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答：馅心成本是13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40元/千克。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08885" y="4719320"/>
            <a:ext cx="127254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馅心成本=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709670" y="4932045"/>
            <a:ext cx="2160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988820" y="5315585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700780" y="5497195"/>
            <a:ext cx="648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2.4  </a:t>
            </a:r>
            <a:r>
              <a:rPr lang="zh-CN" altLang="en-US" dirty="0">
                <a:sym typeface="+mn-ea"/>
              </a:rPr>
              <a:t>烹饪熟净料的成本核算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ffectLst/>
                <a:sym typeface="+mn-ea"/>
              </a:rPr>
              <a:t>（1）烹饪熟制品的定义</a:t>
            </a:r>
            <a:endParaRPr 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ffectLst/>
                <a:sym typeface="+mn-ea"/>
              </a:rPr>
              <a:t>       熟制品是指经过烹制而成熟的食品。例如，卤味品、烤制品、油炸品、点心品、糕饼等。</a:t>
            </a:r>
            <a:endParaRPr 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ffectLst/>
                <a:sym typeface="+mn-ea"/>
              </a:rPr>
              <a:t>（2）烹饪熟制品成本核算的意义</a:t>
            </a:r>
            <a:endParaRPr 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ffectLst/>
                <a:sym typeface="+mn-ea"/>
              </a:rPr>
              <a:t>       熟制品可预先批量生产出来，但需要分散零售出去。因此，计算出熟制品成本对进一步确定其售价有着重要的现实意义。</a:t>
            </a:r>
            <a:endParaRPr 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ffectLst/>
                <a:sym typeface="+mn-ea"/>
              </a:rPr>
              <a:t>（3）烹饪熟制品成本核算的公式</a:t>
            </a:r>
            <a:endParaRPr 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生料总值-下脚料总值+调料总值+燃料总值</a:t>
            </a:r>
            <a:endParaRPr 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熟制品重量</a:t>
            </a:r>
            <a:endParaRPr 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2267585" y="5369560"/>
            <a:ext cx="5580000" cy="25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39420" y="5157470"/>
            <a:ext cx="188341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熟制品成本=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600200"/>
            <a:ext cx="6767195" cy="420624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现烤熟香五仁月饼40个。制作月饼，用去面粉1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6千克，4元/千克；五仁馅4千克，30元/千克；调料3元，燃料费2元。求每个五仁月饼成本是多少元？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解：生料：面粉1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6千克，4元/千克；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五仁馅4千克，30元/千克；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调料：3元；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燃料费：2元；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熟制品：五仁月饼40个。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由此，得：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生料总值+调料总值+燃料费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五仁月饼数量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1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6×4+30×4+3+2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40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≈3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29（元/个）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答：每个五仁月饼成本是3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29元。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3862705" y="4361815"/>
            <a:ext cx="2775600" cy="2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243455" y="4191635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五仁月饼成本=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892550" y="4940935"/>
            <a:ext cx="19404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189480" y="475869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0" lang="en-US" altLang="zh-CN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  烹饪原料的主料、配料成本核算</a:t>
            </a:r>
            <a:endParaRPr kumimoji="0" lang="zh-CN" altLang="en-US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229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anchor="t"/>
          <a:p>
            <a:pPr marL="0" indent="0" algn="ctr">
              <a:buNone/>
            </a:pP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algn="ctr">
              <a:buNone/>
            </a:pPr>
            <a:r>
              <a:rPr lang="zh-CN" altLang="en-US" kern="1200" dirty="0"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了解烹饪主料、配料的名称和核算意义</a:t>
            </a:r>
            <a:endParaRPr lang="en-US" altLang="zh-CN" kern="1200" dirty="0"/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弄懂毛料变净料的加工流程和数量变化</a:t>
            </a:r>
            <a:endParaRPr lang="en-US" altLang="zh-CN" kern="1200" dirty="0"/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掌握烹饪净料率和损耗率的计算方法</a:t>
            </a:r>
            <a:endParaRPr lang="en-US" altLang="zh-CN" kern="1200" dirty="0"/>
          </a:p>
          <a:p>
            <a:pPr marL="457200" indent="-457200">
              <a:buNone/>
            </a:pPr>
            <a:endParaRPr lang="zh-CN" altLang="en-US" sz="2800" kern="1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2.5  </a:t>
            </a:r>
            <a:r>
              <a:rPr lang="zh-CN" altLang="en-US" dirty="0">
                <a:sym typeface="+mn-ea"/>
              </a:rPr>
              <a:t>多渠道购进原料的成本核算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dirty="0">
                <a:effectLst/>
                <a:sym typeface="+mn-ea"/>
              </a:rPr>
              <a:t>（1）多渠道采购原料的定义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 多渠道采购原料是指餐饮企业分几家或分几次购进一种原料，由于渠道不同，其价格也不同。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（2）多渠道采购原料的成本核算方法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 由于餐饮企业是分几家或者分几次购进一种原料，其价格不同，但最终成本要求一致。因此，需要运用平均计算法，计算出原料的平均成本价</a:t>
            </a:r>
            <a:r>
              <a:rPr lang="zh-CN" dirty="0">
                <a:effectLst/>
                <a:sym typeface="+mn-ea"/>
              </a:rPr>
              <a:t>。</a:t>
            </a:r>
            <a:endParaRPr lang="zh-CN"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sz="22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第一批货价值+第二批货价值+…+第n批货价值</a:t>
            </a:r>
            <a:endParaRPr sz="2200"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sz="22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第一批货重量+第二批货重量+…+第n批货重量</a:t>
            </a:r>
            <a:endParaRPr sz="2200"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2267585" y="4867275"/>
            <a:ext cx="5580000" cy="25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547370" y="4672965"/>
            <a:ext cx="1784985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200" dirty="0">
                <a:latin typeface="黑体" panose="02010609060101010101" charset="-122"/>
                <a:ea typeface="黑体" panose="02010609060101010101" charset="-122"/>
                <a:sym typeface="+mn-ea"/>
              </a:rPr>
              <a:t>平均成本价=</a:t>
            </a:r>
            <a:endParaRPr lang="zh-CN" altLang="en-US" sz="2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788795"/>
            <a:ext cx="6767195" cy="228600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店里购进第一批香肠10千克，单价44元；第二批香肠10千克，单价40元。求两批香肠平均成本是多少元？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              第一批香肠价值+第二批香肠价值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第一批香肠重量+第二批香肠重量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44×10+40×10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10+10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=42（元/千克）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答：两批香肠平均成本是42元/千克。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4316095" y="2636520"/>
            <a:ext cx="3315600" cy="25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4283710" y="3210560"/>
            <a:ext cx="1534795" cy="25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595245" y="246634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香肠平均成本=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70020" y="3062605"/>
            <a:ext cx="44831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2.6  </a:t>
            </a:r>
            <a:r>
              <a:rPr lang="zh-CN" altLang="en-US" dirty="0">
                <a:sym typeface="+mn-ea"/>
              </a:rPr>
              <a:t>成本系数应用法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dirty="0">
                <a:effectLst/>
                <a:sym typeface="+mn-ea"/>
              </a:rPr>
              <a:t>（1）成本系数的定义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 某种原料经初步加工处理后，所得净料的单位成本与毛料的单位成本之比。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（2）运用成本系数的作用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 成本系数适用于当某些主料、配料的市场价格上涨或下跌时，需重新计算净料单价及其成本的情况。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（3）成本系数的计算公式</a:t>
            </a:r>
            <a:endParaRPr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成本系数=净料单位成本</a:t>
            </a:r>
            <a:r>
              <a:rPr lang="en-US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/</a:t>
            </a: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毛料单位成本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 当原料的进价产生变化时，利用成本系数，就能快速算出价格变化后的净料单价</a:t>
            </a:r>
            <a:r>
              <a:rPr lang="zh-CN" dirty="0">
                <a:effectLst/>
                <a:sym typeface="+mn-ea"/>
              </a:rPr>
              <a:t>。</a:t>
            </a:r>
            <a:endParaRPr lang="zh-CN"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价格变化后的净料单价=毛料新进价×成本系数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788795"/>
            <a:ext cx="6767195" cy="338328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某店鲜活鳝鱼进价为24元/千克。经初加工后，净鳝鱼单位成本为30元。（1）求净鳝鱼的成本系数是多少？（2）如果鲜活鳝鱼的进价上涨至28元/千克，则涨价后净鳝鱼成本是多少？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（1）净鳝鱼成本系数=净鳝鱼单位成本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活鳝鱼单位成本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=30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24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=1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25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答：净鳝鱼成本系数是1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25。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（2）涨价后净鳝鱼成本=活鳝鱼新进价×成本系数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=28×1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25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=35（元/千克）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答：涨价后的净鳝鱼成本是35元/千克。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2.7  </a:t>
            </a:r>
            <a:r>
              <a:rPr lang="zh-CN" altLang="en-US" dirty="0">
                <a:sym typeface="+mn-ea"/>
              </a:rPr>
              <a:t>烹饪净料率与烹饪损耗率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2.7.1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 烹饪净料率</a:t>
            </a:r>
            <a:endParaRPr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（1）烹饪净料率的定义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 净料重量与毛料重量之间的比率，也称为出成率。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（2）烹饪净料率的运用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用</a:t>
            </a:r>
            <a:r>
              <a:rPr lang="zh-CN" dirty="0">
                <a:effectLst/>
                <a:sym typeface="+mn-ea"/>
              </a:rPr>
              <a:t>于</a:t>
            </a:r>
            <a:r>
              <a:rPr dirty="0">
                <a:effectLst/>
                <a:sym typeface="+mn-ea"/>
              </a:rPr>
              <a:t>计算净料重量。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（3）烹饪净料率的计算公式</a:t>
            </a:r>
            <a:endParaRPr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净料重量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毛料重量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l">
              <a:buNone/>
            </a:pPr>
            <a:r>
              <a:rPr dirty="0">
                <a:effectLst/>
                <a:sym typeface="+mn-ea"/>
              </a:rPr>
              <a:t>（</a:t>
            </a:r>
            <a:r>
              <a:rPr lang="en-US" dirty="0">
                <a:effectLst/>
                <a:sym typeface="+mn-ea"/>
              </a:rPr>
              <a:t>4</a:t>
            </a:r>
            <a:r>
              <a:rPr dirty="0">
                <a:effectLst/>
                <a:sym typeface="+mn-ea"/>
              </a:rPr>
              <a:t>）</a:t>
            </a:r>
            <a:r>
              <a:rPr dirty="0">
                <a:effectLst/>
                <a:latin typeface="+mn-ea"/>
                <a:sym typeface="+mn-ea"/>
              </a:rPr>
              <a:t>烹饪净料率的类别</a:t>
            </a:r>
            <a:endParaRPr dirty="0">
              <a:effectLst/>
              <a:latin typeface="+mn-ea"/>
              <a:sym typeface="+mn-ea"/>
            </a:endParaRPr>
          </a:p>
          <a:p>
            <a:pPr marL="0" indent="0" algn="l">
              <a:buNone/>
            </a:pPr>
            <a:r>
              <a:rPr dirty="0">
                <a:effectLst/>
                <a:latin typeface="+mn-ea"/>
                <a:sym typeface="+mn-ea"/>
              </a:rPr>
              <a:t>       生料率、半制品率、熟制品率</a:t>
            </a:r>
            <a:endParaRPr dirty="0">
              <a:effectLst/>
              <a:latin typeface="+mn-ea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223770" y="4445635"/>
            <a:ext cx="4439285" cy="457200"/>
            <a:chOff x="3502" y="8809"/>
            <a:chExt cx="6991" cy="720"/>
          </a:xfrm>
        </p:grpSpPr>
        <p:sp>
          <p:nvSpPr>
            <p:cNvPr id="3" name="文本框 2"/>
            <p:cNvSpPr txBox="1"/>
            <p:nvPr/>
          </p:nvSpPr>
          <p:spPr>
            <a:xfrm>
              <a:off x="8427" y="8809"/>
              <a:ext cx="2066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sz="2400" dirty="0">
                  <a:effectLst/>
                  <a:latin typeface="黑体" panose="02010609060101010101" charset="-122"/>
                  <a:ea typeface="黑体" panose="02010609060101010101" charset="-122"/>
                  <a:sym typeface="+mn-ea"/>
                </a:rPr>
                <a:t>×100%</a:t>
              </a:r>
              <a:endParaRPr lang="zh-CN" altLang="en-US" sz="2400"/>
            </a:p>
          </p:txBody>
        </p:sp>
        <p:cxnSp>
          <p:nvCxnSpPr>
            <p:cNvPr id="30" name="直接连接符 29"/>
            <p:cNvCxnSpPr>
              <a:endCxn id="3" idx="1"/>
            </p:cNvCxnSpPr>
            <p:nvPr/>
          </p:nvCxnSpPr>
          <p:spPr>
            <a:xfrm>
              <a:off x="6407" y="9155"/>
              <a:ext cx="2020" cy="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3502" y="8809"/>
              <a:ext cx="2811" cy="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sz="2200" dirty="0">
                  <a:effectLst/>
                  <a:latin typeface="黑体" panose="02010609060101010101" charset="-122"/>
                  <a:ea typeface="黑体" panose="02010609060101010101" charset="-122"/>
                  <a:sym typeface="+mn-ea"/>
                </a:rPr>
                <a:t>烹饪净料率</a:t>
              </a:r>
              <a:r>
                <a:rPr lang="zh-CN" altLang="en-US" sz="2200" dirty="0">
                  <a:latin typeface="黑体" panose="02010609060101010101" charset="-122"/>
                  <a:ea typeface="黑体" panose="02010609060101010101" charset="-122"/>
                  <a:sym typeface="+mn-ea"/>
                </a:rPr>
                <a:t>=</a:t>
              </a:r>
              <a:endParaRPr lang="zh-CN" altLang="en-US" sz="2200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788795"/>
            <a:ext cx="6767195" cy="17373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现有带皮荔浦芋4千克，削去芋头皮，得净芋头3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2千克。求荔浦芋的净料率是多少？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解：荔浦芋的净料率=净荔浦芋重量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带皮荔浦芋重量×100%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  =3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÷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4×100%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  =80%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答：荔浦芋的净料率是80%。 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2.7  </a:t>
            </a:r>
            <a:r>
              <a:rPr lang="zh-CN" altLang="en-US" dirty="0">
                <a:sym typeface="+mn-ea"/>
              </a:rPr>
              <a:t>烹饪净料率与烹饪损耗率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2.7.2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 </a:t>
            </a:r>
            <a:r>
              <a:rPr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烹饪</a:t>
            </a:r>
            <a:r>
              <a:rPr 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损耗</a:t>
            </a:r>
            <a:r>
              <a:rPr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率</a:t>
            </a:r>
            <a:endParaRPr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dirty="0">
                <a:effectLst/>
                <a:sym typeface="+mn-ea"/>
              </a:rPr>
              <a:t>（</a:t>
            </a:r>
            <a:r>
              <a:rPr dirty="0">
                <a:effectLst/>
                <a:sym typeface="+mn-ea"/>
              </a:rPr>
              <a:t>1）烹饪损耗率的定义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      毛料经过加工处理，损耗的数量或重量与毛料重量所形成的比率。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（2）烹饪损耗率的计算公式</a:t>
            </a:r>
            <a:endParaRPr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</a:t>
            </a:r>
            <a:r>
              <a:rPr 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损耗</a:t>
            </a: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毛料重量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l">
              <a:buNone/>
            </a:pPr>
            <a:r>
              <a:rPr dirty="0">
                <a:effectLst/>
                <a:sym typeface="+mn-ea"/>
              </a:rPr>
              <a:t>（</a:t>
            </a:r>
            <a:r>
              <a:rPr lang="en-US" dirty="0">
                <a:effectLst/>
                <a:sym typeface="+mn-ea"/>
              </a:rPr>
              <a:t>3</a:t>
            </a:r>
            <a:r>
              <a:rPr dirty="0">
                <a:effectLst/>
                <a:sym typeface="+mn-ea"/>
              </a:rPr>
              <a:t>）</a:t>
            </a:r>
            <a:r>
              <a:rPr dirty="0">
                <a:effectLst/>
                <a:latin typeface="+mn-ea"/>
                <a:sym typeface="+mn-ea"/>
              </a:rPr>
              <a:t>烹饪净料率与烹饪损耗率的关系</a:t>
            </a:r>
            <a:endParaRPr dirty="0">
              <a:effectLst/>
              <a:latin typeface="+mn-ea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烹饪损耗率+烹饪净料率=100%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损耗重量+净料重量=毛料重量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223770" y="3943350"/>
            <a:ext cx="4439285" cy="457200"/>
            <a:chOff x="3502" y="8809"/>
            <a:chExt cx="6991" cy="720"/>
          </a:xfrm>
        </p:grpSpPr>
        <p:sp>
          <p:nvSpPr>
            <p:cNvPr id="3" name="文本框 2"/>
            <p:cNvSpPr txBox="1"/>
            <p:nvPr/>
          </p:nvSpPr>
          <p:spPr>
            <a:xfrm>
              <a:off x="8427" y="8809"/>
              <a:ext cx="2066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sz="2400" dirty="0">
                  <a:effectLst/>
                  <a:latin typeface="黑体" panose="02010609060101010101" charset="-122"/>
                  <a:ea typeface="黑体" panose="02010609060101010101" charset="-122"/>
                  <a:sym typeface="+mn-ea"/>
                </a:rPr>
                <a:t>×100%</a:t>
              </a:r>
              <a:endParaRPr lang="zh-CN" altLang="en-US" sz="2400"/>
            </a:p>
          </p:txBody>
        </p:sp>
        <p:cxnSp>
          <p:nvCxnSpPr>
            <p:cNvPr id="30" name="直接连接符 29"/>
            <p:cNvCxnSpPr>
              <a:endCxn id="3" idx="1"/>
            </p:cNvCxnSpPr>
            <p:nvPr/>
          </p:nvCxnSpPr>
          <p:spPr>
            <a:xfrm>
              <a:off x="6407" y="9155"/>
              <a:ext cx="2020" cy="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3502" y="8809"/>
              <a:ext cx="2811" cy="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sz="2200" dirty="0">
                  <a:effectLst/>
                  <a:latin typeface="黑体" panose="02010609060101010101" charset="-122"/>
                  <a:ea typeface="黑体" panose="02010609060101010101" charset="-122"/>
                  <a:sym typeface="+mn-ea"/>
                </a:rPr>
                <a:t>烹饪</a:t>
              </a:r>
              <a:r>
                <a:rPr lang="zh-CN" sz="2200" dirty="0">
                  <a:effectLst/>
                  <a:latin typeface="黑体" panose="02010609060101010101" charset="-122"/>
                  <a:ea typeface="黑体" panose="02010609060101010101" charset="-122"/>
                  <a:sym typeface="+mn-ea"/>
                </a:rPr>
                <a:t>损耗</a:t>
              </a:r>
              <a:r>
                <a:rPr sz="2200" dirty="0">
                  <a:effectLst/>
                  <a:latin typeface="黑体" panose="02010609060101010101" charset="-122"/>
                  <a:ea typeface="黑体" panose="02010609060101010101" charset="-122"/>
                  <a:sym typeface="+mn-ea"/>
                </a:rPr>
                <a:t>率</a:t>
              </a:r>
              <a:r>
                <a:rPr lang="zh-CN" altLang="en-US" sz="2200" dirty="0">
                  <a:latin typeface="黑体" panose="02010609060101010101" charset="-122"/>
                  <a:ea typeface="黑体" panose="02010609060101010101" charset="-122"/>
                  <a:sym typeface="+mn-ea"/>
                </a:rPr>
                <a:t>=</a:t>
              </a:r>
              <a:endParaRPr lang="zh-CN" altLang="en-US" sz="2200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699895" y="619760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788795"/>
            <a:ext cx="6767195" cy="17373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现有生土豆5千克，煮熟剥皮后共损耗了1千克。求土豆的损耗率是多少？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解：土豆的损耗率=剥皮损耗重量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生土豆重量×100%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=1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5×100%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=20%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答：土豆的损耗率是20%。   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2.7  </a:t>
            </a:r>
            <a:r>
              <a:rPr lang="zh-CN" altLang="en-US" dirty="0">
                <a:sym typeface="+mn-ea"/>
              </a:rPr>
              <a:t>烹饪净料率与烹饪损耗率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2.7.3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 </a:t>
            </a:r>
            <a:r>
              <a:rPr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烹饪</a:t>
            </a:r>
            <a:r>
              <a:rPr 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净料</a:t>
            </a:r>
            <a:r>
              <a:rPr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率</a:t>
            </a:r>
            <a:r>
              <a:rPr 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的运用</a:t>
            </a:r>
            <a:endParaRPr 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（1）净料重量的计算</a:t>
            </a:r>
            <a:endParaRPr dirty="0"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净料重量=毛料重量×烹饪净料率      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None/>
            </a:pPr>
            <a:r>
              <a:rPr lang="zh-CN" dirty="0">
                <a:effectLst/>
                <a:latin typeface="+mn-ea"/>
                <a:sym typeface="+mn-ea"/>
              </a:rPr>
              <a:t>（2）毛料重量的计算</a:t>
            </a:r>
            <a:endParaRPr lang="zh-CN" dirty="0">
              <a:effectLst/>
              <a:latin typeface="+mn-ea"/>
              <a:sym typeface="+mn-ea"/>
            </a:endParaRPr>
          </a:p>
          <a:p>
            <a:pPr marL="0" indent="0" algn="ctr">
              <a:buNone/>
            </a:pPr>
            <a:r>
              <a:rPr 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 净料重量</a:t>
            </a:r>
            <a:endParaRPr lang="zh-CN"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烹饪净料率</a:t>
            </a:r>
            <a:endParaRPr lang="zh-CN"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l">
              <a:buNone/>
            </a:pPr>
            <a:r>
              <a:rPr dirty="0">
                <a:effectLst/>
                <a:sym typeface="+mn-ea"/>
              </a:rPr>
              <a:t>（</a:t>
            </a:r>
            <a:r>
              <a:rPr lang="en-US" dirty="0">
                <a:effectLst/>
                <a:sym typeface="+mn-ea"/>
              </a:rPr>
              <a:t>3</a:t>
            </a:r>
            <a:r>
              <a:rPr dirty="0">
                <a:effectLst/>
                <a:sym typeface="+mn-ea"/>
              </a:rPr>
              <a:t>）</a:t>
            </a:r>
            <a:r>
              <a:rPr dirty="0">
                <a:effectLst/>
                <a:latin typeface="+mn-ea"/>
                <a:sym typeface="+mn-ea"/>
              </a:rPr>
              <a:t>净料单价的计算</a:t>
            </a:r>
            <a:endParaRPr dirty="0">
              <a:effectLst/>
              <a:latin typeface="+mn-ea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毛料单价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烹饪净料率</a:t>
            </a:r>
            <a:endParaRPr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endCxn id="3" idx="1"/>
          </p:cNvCxnSpPr>
          <p:nvPr/>
        </p:nvCxnSpPr>
        <p:spPr>
          <a:xfrm>
            <a:off x="4265295" y="3775075"/>
            <a:ext cx="1641600" cy="88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2847340" y="3566160"/>
            <a:ext cx="1489710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2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毛料重量=</a:t>
            </a:r>
            <a:endParaRPr lang="zh-CN" altLang="en-US" sz="2200"/>
          </a:p>
        </p:txBody>
      </p:sp>
      <p:sp>
        <p:nvSpPr>
          <p:cNvPr id="5" name="文本框 4"/>
          <p:cNvSpPr txBox="1"/>
          <p:nvPr/>
        </p:nvSpPr>
        <p:spPr>
          <a:xfrm>
            <a:off x="2837815" y="4902200"/>
            <a:ext cx="1489710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200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毛料重量=</a:t>
            </a:r>
            <a:endParaRPr lang="zh-CN" altLang="en-US" sz="2200"/>
          </a:p>
        </p:txBody>
      </p:sp>
      <p:cxnSp>
        <p:nvCxnSpPr>
          <p:cNvPr id="6" name="直接连接符 5"/>
          <p:cNvCxnSpPr/>
          <p:nvPr/>
        </p:nvCxnSpPr>
        <p:spPr>
          <a:xfrm>
            <a:off x="4265295" y="5111115"/>
            <a:ext cx="1641600" cy="88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699895" y="127000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767080"/>
            <a:ext cx="6767195" cy="17373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有带壳花生5千克，已知烹饪净料率是70%。求剥壳净花生米的重量是多少？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解：剥壳净花生米重量=带壳花生重量×烹饪净料率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    =5×70%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    =3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5（千克）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答：剥壳花生米的重量是3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5千克。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96745" y="4885690"/>
            <a:ext cx="6767195" cy="17373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现有带壳花生5千克，10元/千克；已知烹饪净料率是75%。求剥壳净花生米成本是多少？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解：剥壳净花生米成本单价=带壳花生单价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净料率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  =10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75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  ≈13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33（元/千克）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答：剥壳净花生米成本是13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33元/千克。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96745" y="2787650"/>
            <a:ext cx="6767195" cy="1737360"/>
          </a:xfrm>
          <a:prstGeom prst="rect">
            <a:avLst/>
          </a:prstGeom>
          <a:noFill/>
          <a:ln w="28575" cmpd="dbl">
            <a:solidFill>
              <a:schemeClr val="accent1">
                <a:lumMod val="40000"/>
                <a:lumOff val="60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现有剥壳花生米3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5千克，已知烹饪净料率是70%。求带壳花生的重量是多少？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解：带壳花生重量=剥壳花生米重量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烹饪净料率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=3</a:t>
            </a:r>
            <a:r>
              <a:rPr lang="en-US" altLang="zh-CN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zh-CN" altLang="en-US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÷</a:t>
            </a:r>
            <a:r>
              <a:rPr lang="en-US" altLang="zh-CN" b="1"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0.</a:t>
            </a:r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                =5（千克）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  答：带壳花生的重量是5千克。</a:t>
            </a:r>
            <a:endParaRPr lang="zh-CN" altLang="en-US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2.1  </a:t>
            </a:r>
            <a:r>
              <a:rPr lang="zh-CN" altLang="en-US" dirty="0">
                <a:sym typeface="+mn-ea"/>
              </a:rPr>
              <a:t>烹饪净料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/>
        <p:txBody>
          <a:bodyPr vert="horz" wrap="square" anchor="t"/>
          <a:p>
            <a:pPr marL="0" indent="0">
              <a:buNone/>
            </a:pPr>
            <a:endParaRPr lang="en-US" altLang="zh-CN" b="1" kern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zh-CN" b="1" kern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2.1.1  </a:t>
            </a:r>
            <a:r>
              <a:rPr lang="zh-CN" altLang="en-US" b="1" kern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烹饪毛料、净料</a:t>
            </a:r>
            <a:endParaRPr lang="zh-CN" altLang="en-US" b="1" kern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zh-CN" altLang="en-US" kern="1200" dirty="0"/>
              <a:t>（1）烹饪毛料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      刚从市场上购进的、还没有经过加工处理的原料。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（2）烹饪净料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      购进的原料经过加工，可以直接用来配置成品的原料。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（3）烹饪毛料变烹饪净料的加工流程</a:t>
            </a:r>
            <a:endParaRPr lang="zh-CN" altLang="en-US" kern="1200" dirty="0"/>
          </a:p>
          <a:p>
            <a:pPr marL="0" indent="0">
              <a:buNone/>
            </a:pPr>
            <a:r>
              <a:rPr lang="zh-CN" altLang="en-US" kern="1200" dirty="0"/>
              <a:t>      将毛料经过整理、清洗、拆卸、涨发、初熟、半制等加工流程变成净料，才能用来直接配置成品。</a:t>
            </a:r>
            <a:endParaRPr lang="zh-CN" altLang="en-US" kern="1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2.8  </a:t>
            </a:r>
            <a:r>
              <a:rPr lang="zh-CN" altLang="en-US" dirty="0">
                <a:sym typeface="+mn-ea"/>
              </a:rPr>
              <a:t>烹饪净料率参考表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       净料率是核算餐饮产品成本的重要参数，熟悉和掌握一些常见主料、配料的净料率，会给成本核算工作带来许多方便</a:t>
            </a:r>
            <a:r>
              <a:rPr lang="zh-CN" altLang="en-US" dirty="0">
                <a:effectLst/>
                <a:sym typeface="+mn-ea"/>
              </a:rPr>
              <a:t>。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effectLst/>
                <a:sym typeface="+mn-ea"/>
              </a:rPr>
              <a:t>       </a:t>
            </a:r>
            <a:r>
              <a:rPr lang="en-US" altLang="zh-CN" dirty="0">
                <a:effectLst/>
                <a:sym typeface="+mn-ea"/>
              </a:rPr>
              <a:t>值得注意的是，由于烹饪原料品种多，不同季节成熟度不一样，各部门加工技术、加工要求各不相同，加工的原料、加工的部位质量也存在差异，所以，烹饪原料出的净料率不会相同，因此，表中的净料率数值仅供参考。</a:t>
            </a:r>
            <a:endParaRPr lang="en-US" altLang="zh-CN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2.9  </a:t>
            </a:r>
            <a:r>
              <a:rPr lang="zh-CN" altLang="en-US" dirty="0">
                <a:sym typeface="+mn-ea"/>
              </a:rPr>
              <a:t>影响烹饪净料率精确度的因素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（1）同一品种、同一规格质量的原料，由于执行净料处理的技术水平不同，烹饪净料率就可能出现不一致。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（2）净料处理者技术水平相同，但原料的规格、质量不同，也会致使烹饪净料率不同。</a:t>
            </a:r>
            <a:endParaRPr dirty="0"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effectLst/>
                <a:sym typeface="+mn-ea"/>
              </a:rPr>
              <a:t>（3）烹饪净料率还会受到原料产地、季节、质地老嫩等因素的影响。</a:t>
            </a:r>
            <a:endParaRPr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0" lang="en-US" altLang="zh-CN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  </a:t>
            </a:r>
            <a:r>
              <a:rPr lang="zh-CN" altLang="en-US" noProof="0">
                <a:ln>
                  <a:noFill/>
                </a:ln>
                <a:effectLst/>
                <a:uLnTx/>
                <a:uFillTx/>
                <a:sym typeface="+mn-ea"/>
              </a:rPr>
              <a:t>烹饪原料的主料、配料成本核算</a:t>
            </a:r>
            <a:endParaRPr kumimoji="0" lang="zh-CN" altLang="en-US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5897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anchor="t"/>
          <a:p>
            <a:pPr marL="0" indent="0" algn="ctr">
              <a:buNone/>
            </a:pP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algn="ctr">
              <a:buNone/>
            </a:pPr>
            <a:r>
              <a:rPr lang="zh-CN" altLang="en-US" kern="1200" dirty="0">
                <a:latin typeface="微软雅黑" panose="020B0503020204020204" charset="-122"/>
                <a:ea typeface="微软雅黑" panose="020B0503020204020204" charset="-122"/>
              </a:rPr>
              <a:t>本章小结</a:t>
            </a: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烹饪原料的毛料、净料、净料率的定义</a:t>
            </a:r>
            <a:endParaRPr lang="en-US" altLang="zh-CN" kern="1200" dirty="0"/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一料一档成本核算、一料多档成本核算、纯净料成本核算、烹饪半制品成本核算、烹饪熟制品成本核算、多渠道采购原料成本核算、成本系数应用</a:t>
            </a:r>
            <a:endParaRPr lang="en-US" altLang="zh-CN" kern="1200" dirty="0"/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净料率、损耗率</a:t>
            </a:r>
            <a:r>
              <a:rPr lang="zh-CN" altLang="en-US" kern="1200" dirty="0"/>
              <a:t>的</a:t>
            </a:r>
            <a:r>
              <a:rPr lang="en-US" altLang="zh-CN" kern="1200" dirty="0"/>
              <a:t>计算</a:t>
            </a:r>
            <a:r>
              <a:rPr lang="zh-CN" altLang="en-US" kern="1200" dirty="0"/>
              <a:t>及</a:t>
            </a:r>
            <a:r>
              <a:rPr lang="en-US" altLang="zh-CN" kern="1200" dirty="0"/>
              <a:t>各类原料净料率参考表</a:t>
            </a:r>
            <a:endParaRPr lang="en-US" altLang="zh-CN" kern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2.1  </a:t>
            </a:r>
            <a:r>
              <a:rPr lang="zh-CN" altLang="en-US" dirty="0">
                <a:sym typeface="+mn-ea"/>
              </a:rPr>
              <a:t>烹饪净料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/>
        <p:txBody>
          <a:bodyPr vert="horz" wrap="square" anchor="t"/>
          <a:p>
            <a:pPr marL="0" indent="0">
              <a:buNone/>
            </a:pPr>
            <a:endParaRPr lang="zh-CN" altLang="en-US" kern="1200" dirty="0"/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2.1.2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烹饪净料成本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  由于毛料不同和加工处理的方法不同，毛料在变成净料的过程中就存在减少或增加的问题。鉴于这些变化，对净料就必须进行成本核算。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  毛料经过加工处理后，数量有了变化，这</a:t>
            </a:r>
            <a:r>
              <a:rPr lang="zh-CN" altLang="en-US" b="1" dirty="0">
                <a:sym typeface="+mn-ea"/>
              </a:rPr>
              <a:t>变化了的数量价值</a:t>
            </a:r>
            <a:r>
              <a:rPr lang="zh-CN" altLang="en-US" dirty="0">
                <a:sym typeface="+mn-ea"/>
              </a:rPr>
              <a:t>，就是烹饪净料成本。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  原料的进货价格、质量，加工处理中的损耗程度，所得到净料率的高低等因素，都会影响净料成本。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  根据拆卸加工的方法和处理程度不同，净料又分为生料、半制品、熟品三类。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2.2  </a:t>
            </a:r>
            <a:r>
              <a:rPr lang="zh-CN" altLang="en-US" dirty="0">
                <a:sym typeface="+mn-ea"/>
              </a:rPr>
              <a:t>烹饪生净料的成本核算</a:t>
            </a:r>
            <a:endParaRPr lang="zh-CN" altLang="en-US" dirty="0"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2.2.1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生净料的定义及其成本核算步骤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（1）生净料的定义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  </a:t>
            </a:r>
            <a:r>
              <a:rPr lang="zh-CN" altLang="en-US" sz="2000" dirty="0">
                <a:sym typeface="+mn-ea"/>
              </a:rPr>
              <a:t>只经过摘洗、宰杀、拆卸等加工处理而没有经过任何半制或熟制处理的各种生的净料。</a:t>
            </a:r>
            <a:endParaRPr lang="zh-CN" altLang="en-US" sz="2000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（2）生净料的成本核算步骤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sz="2000" dirty="0">
                <a:sym typeface="+mn-ea"/>
              </a:rPr>
              <a:t>第一步：用秤称毛料总重量；第二步：拆卸毛料，分清净料、下脚料和可作价用料；第三步：分别确定下脚料、可作价用料的重量与价格，并计算其总值；第四步：核算生净料成本。</a:t>
            </a:r>
            <a:endParaRPr lang="zh-CN" altLang="en-US" sz="2000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（3）生净料的成本核算公式</a:t>
            </a:r>
            <a:endParaRPr lang="zh-CN" altLang="en-US" dirty="0"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     毛料总值-下脚料总值-可作价用料总值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lang="zh-CN" altLang="en-US" dirty="0">
                <a:latin typeface="黑体" panose="02010609060101010101" charset="-122"/>
                <a:ea typeface="黑体" panose="02010609060101010101" charset="-122"/>
                <a:sym typeface="+mn-ea"/>
              </a:rPr>
              <a:t>              生净料重量</a:t>
            </a:r>
            <a:endParaRPr lang="zh-CN" altLang="en-US" dirty="0"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44140" y="5513070"/>
            <a:ext cx="509651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777875" y="5287645"/>
            <a:ext cx="19380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生净料成本=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05710" y="4603750"/>
            <a:ext cx="24377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生净料成本=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9010" y="5130165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950335" y="5311775"/>
            <a:ext cx="1224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048510" y="1170305"/>
            <a:ext cx="6767195" cy="502920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饭店购进一只老鸡，重2千克，20元/千克；经过分档取料后，得：鸡骨架0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8千克，16元/千克；鸡下水0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4千克，20元/千克；净鸡肉0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8千克。求净鸡肉生料成本是多少？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解：毛料：老鸡2千克，20元/千克；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下脚料：鸡骨架0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8千克，16元/千克；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鸡下水0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4千克，20元/千克；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生净料：净鸡肉0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由此，得：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老鸡总价值=20×2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=40（元）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下脚料总值=16×0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8+20×0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=20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8（元）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毛料总值-下脚料总值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生净料重量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40-20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2-0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8-0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4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= 24（元/千克）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答：净鸡肉生料成本是24元/千克。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950335" y="4785360"/>
            <a:ext cx="223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2.2  </a:t>
            </a:r>
            <a:r>
              <a:rPr lang="zh-CN" altLang="en-US" dirty="0">
                <a:sym typeface="+mn-ea"/>
              </a:rPr>
              <a:t>烹饪生净料的成本核算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2.2.2  一料一档的成本核算</a:t>
            </a: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（1）一料一档的定义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 </a:t>
            </a:r>
            <a:r>
              <a:rPr lang="zh-CN" altLang="en-US" sz="2000" dirty="0">
                <a:effectLst/>
                <a:sym typeface="+mn-ea"/>
              </a:rPr>
              <a:t>①</a:t>
            </a:r>
            <a:r>
              <a:rPr lang="zh-CN" altLang="en-US" sz="2000" dirty="0">
                <a:solidFill>
                  <a:schemeClr val="tx1"/>
                </a:solidFill>
                <a:effectLst/>
                <a:sym typeface="+mn-ea"/>
              </a:rPr>
              <a:t>毛料经过加工处理后，只有一种净料</a:t>
            </a:r>
            <a:endParaRPr lang="zh-CN" altLang="en-US"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sz="2000" dirty="0">
                <a:effectLst/>
                <a:sym typeface="+mn-ea"/>
              </a:rPr>
              <a:t>     ②</a:t>
            </a:r>
            <a:r>
              <a:rPr lang="zh-CN" altLang="en-US" sz="2000" dirty="0">
                <a:solidFill>
                  <a:schemeClr val="tx1"/>
                </a:solidFill>
                <a:effectLst/>
                <a:sym typeface="+mn-ea"/>
              </a:rPr>
              <a:t>毛料经过加工处理后，得到一种净料，同时还有下脚料和可作价利用的料。</a:t>
            </a:r>
            <a:endParaRPr lang="zh-CN" altLang="en-US"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（2）一料一档的成本核算方法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</a:t>
            </a:r>
            <a:r>
              <a:rPr lang="zh-CN" altLang="en-US" sz="2000" dirty="0">
                <a:solidFill>
                  <a:schemeClr val="tx1"/>
                </a:solidFill>
                <a:effectLst/>
                <a:sym typeface="+mn-ea"/>
              </a:rPr>
              <a:t>  ①毛料总值除以净料重量，求得净料成本。</a:t>
            </a:r>
            <a:endParaRPr lang="zh-CN" altLang="en-US"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净料成本=毛料总值</a:t>
            </a:r>
            <a:r>
              <a:rPr lang="en-US" altLang="zh-CN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/</a:t>
            </a: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净料重量</a:t>
            </a:r>
            <a:endParaRPr lang="zh-CN" alt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</a:t>
            </a:r>
            <a:r>
              <a:rPr lang="zh-CN" altLang="en-US" sz="2000" dirty="0">
                <a:solidFill>
                  <a:schemeClr val="tx1"/>
                </a:solidFill>
                <a:effectLst/>
                <a:sym typeface="+mn-ea"/>
              </a:rPr>
              <a:t>  ②从毛料总值中扣除这些下脚料和可作价用料的价值，再除以净料重量，求得净料成本。</a:t>
            </a:r>
            <a:endParaRPr lang="zh-CN" altLang="en-US"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毛料总值-下脚料总值-可作价用料总值</a:t>
            </a:r>
            <a:endParaRPr lang="zh-CN" alt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净料重量</a:t>
            </a:r>
            <a:endParaRPr lang="zh-CN" altLang="en-US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475865" y="6132195"/>
            <a:ext cx="5096510" cy="7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815975" y="5906135"/>
            <a:ext cx="158813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净料成本=</a:t>
            </a:r>
            <a:endParaRPr lang="zh-CN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1735455" y="530225"/>
            <a:ext cx="1101090" cy="6400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例题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96745" y="1322705"/>
            <a:ext cx="6767195" cy="173736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购进干香菇2千克，用款80元，经过用水涨发后，得到湿香菇8千克。求湿香菇成本是多少？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解：湿香菇成本=干香菇总值</a:t>
            </a:r>
            <a:r>
              <a:rPr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湿香菇重量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=80</a:t>
            </a:r>
            <a:r>
              <a:rPr>
                <a:latin typeface="Arial" panose="020B0604020202020204" pitchFamily="34" charset="0"/>
                <a:ea typeface="楷体" panose="02010609060101010101" charset="-122"/>
                <a:cs typeface="Arial" panose="020B0604020202020204" pitchFamily="34" charset="0"/>
                <a:sym typeface="+mn-ea"/>
              </a:rPr>
              <a:t>÷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8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=10（元/千克）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答：湿香菇成本是10元/千克。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70785" y="5107305"/>
            <a:ext cx="243776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净上海青菜胆成本=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2425" y="5688330"/>
            <a:ext cx="17208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b="1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zh-CN" altLang="en-US" b="1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4587875" y="5840095"/>
            <a:ext cx="648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995170" y="3338830"/>
            <a:ext cx="6767195" cy="3383280"/>
          </a:xfrm>
          <a:prstGeom prst="rect">
            <a:avLst/>
          </a:prstGeom>
          <a:noFill/>
          <a:ln w="44450" cmpd="dbl">
            <a:solidFill>
              <a:schemeClr val="accent1">
                <a:lumMod val="40000"/>
                <a:lumOff val="60000"/>
                <a:alpha val="85000"/>
              </a:schemeClr>
            </a:solidFill>
            <a:prstDash val="sysDot"/>
          </a:ln>
        </p:spPr>
        <p:txBody>
          <a:bodyPr wrap="square" rtlCol="0">
            <a:spAutoFit/>
          </a:bodyPr>
          <a:p>
            <a:r>
              <a:rPr lang="zh-CN" altLang="en-US" b="1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◎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购回上海青菜胆30千克，进价96元。经摘洗后，得：净菜胆24千克，菜叶帮、菜梗价值16元。求净菜胆成本是多少？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解：毛料：上海青菜胆30千克，96元；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下脚料：菜叶帮、菜梗16元；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生净料：净菜胆24千克。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由此，得：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毛料总值-下脚料总值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     净料重量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96-16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   2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                  ≈3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08（元/千克）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b="1">
                <a:latin typeface="楷体" panose="02010609060101010101" charset="-122"/>
                <a:ea typeface="楷体" panose="02010609060101010101" charset="-122"/>
              </a:rPr>
              <a:t>  答：净上海青菜胆成本是3</a:t>
            </a:r>
            <a:r>
              <a:rPr lang="en-US" b="1">
                <a:latin typeface="楷体" panose="02010609060101010101" charset="-122"/>
                <a:ea typeface="楷体" panose="02010609060101010101" charset="-122"/>
              </a:rPr>
              <a:t>.</a:t>
            </a:r>
            <a:r>
              <a:rPr b="1">
                <a:latin typeface="楷体" panose="02010609060101010101" charset="-122"/>
                <a:ea typeface="楷体" panose="02010609060101010101" charset="-122"/>
              </a:rPr>
              <a:t>08元/千克。。</a:t>
            </a:r>
            <a:endParaRPr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613275" y="5288280"/>
            <a:ext cx="2232000" cy="1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2.2  </a:t>
            </a:r>
            <a:r>
              <a:rPr lang="zh-CN" altLang="en-US" dirty="0">
                <a:sym typeface="+mn-ea"/>
              </a:rPr>
              <a:t>烹饪生净料的成本核算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6066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2.2.3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一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料多档的成本核算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（1）一料多档的定义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    </a:t>
            </a:r>
            <a:r>
              <a:rPr sz="2000" dirty="0">
                <a:solidFill>
                  <a:schemeClr val="tx1"/>
                </a:solidFill>
                <a:effectLst/>
                <a:sym typeface="+mn-ea"/>
              </a:rPr>
              <a:t>  毛料经过加工处理后，得到多种净料。</a:t>
            </a:r>
            <a:endParaRPr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（2）一料多档分档计算成本的原则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      </a:t>
            </a:r>
            <a:r>
              <a:rPr sz="2000" dirty="0">
                <a:solidFill>
                  <a:schemeClr val="tx1"/>
                </a:solidFill>
                <a:effectLst/>
                <a:sym typeface="+mn-ea"/>
              </a:rPr>
              <a:t>一档多料应分别计算出经过加工处理后每一种净料的成本，即分档计算成本。</a:t>
            </a:r>
            <a:endParaRPr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（3）一料多档的成本核算方法</a:t>
            </a:r>
            <a:endParaRPr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None/>
            </a:pPr>
            <a:r>
              <a:rPr dirty="0">
                <a:solidFill>
                  <a:schemeClr val="tx1"/>
                </a:solidFill>
                <a:effectLst/>
                <a:sym typeface="+mn-ea"/>
              </a:rPr>
              <a:t>      </a:t>
            </a:r>
            <a:r>
              <a:rPr sz="2000" dirty="0">
                <a:solidFill>
                  <a:schemeClr val="tx1"/>
                </a:solidFill>
                <a:effectLst/>
                <a:sym typeface="+mn-ea"/>
              </a:rPr>
              <a:t>如果一料多档中各种净料的单价从来没有计算过，则可根据这些净料的质量，逐一确定它的单位成本价。但是，一定要保持各档原料成本价之和等于进货的总价值。</a:t>
            </a:r>
            <a:endParaRPr sz="2000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   毛料总值-其他各档净料总值-下脚料总值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0" indent="0" algn="ctr">
              <a:buNone/>
            </a:pPr>
            <a:r>
              <a:rPr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       净料重量</a:t>
            </a:r>
            <a:endParaRPr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2422525" y="6021070"/>
            <a:ext cx="5390515" cy="127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815975" y="5834380"/>
            <a:ext cx="158813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净料成本=</a:t>
            </a:r>
            <a:endParaRPr lang="zh-CN" altLang="en-US" sz="24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zh-CN" altLang="en-US" b="1">
            <a:latin typeface="楷体" panose="02010609060101010101" charset="-122"/>
            <a:ea typeface="楷体" panose="02010609060101010101" charset="-122"/>
            <a:cs typeface="宋体" panose="02010600030101010101" pitchFamily="2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6972</Words>
  <Application>WPS 演示</Application>
  <PresentationFormat>全屏显示(4:3)</PresentationFormat>
  <Paragraphs>421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Century Schoolbook</vt:lpstr>
      <vt:lpstr>Wingdings</vt:lpstr>
      <vt:lpstr>Wingdings 2</vt:lpstr>
      <vt:lpstr>楷体</vt:lpstr>
      <vt:lpstr>华文中宋</vt:lpstr>
      <vt:lpstr>隶书</vt:lpstr>
      <vt:lpstr>黑体</vt:lpstr>
      <vt:lpstr>微软雅黑</vt:lpstr>
      <vt:lpstr>Wingdings</vt:lpstr>
      <vt:lpstr>华文新魏</vt:lpstr>
      <vt:lpstr>华文楷体</vt:lpstr>
      <vt:lpstr>Arial Unicode MS</vt:lpstr>
      <vt:lpstr>Calibri</vt:lpstr>
      <vt:lpstr>凸显</vt:lpstr>
      <vt:lpstr>1_凸显</vt:lpstr>
      <vt:lpstr>现代餐饮成本核算与控制  （第三版）</vt:lpstr>
      <vt:lpstr>第2章  烹饪原料的主料、配料成本核算</vt:lpstr>
      <vt:lpstr>2.1  烹饪净料</vt:lpstr>
      <vt:lpstr>2.1  烹饪净料</vt:lpstr>
      <vt:lpstr>2.2  烹饪生净料的成本核算</vt:lpstr>
      <vt:lpstr>PowerPoint 演示文稿</vt:lpstr>
      <vt:lpstr>2.2  烹饪生净料的成本核算</vt:lpstr>
      <vt:lpstr>PowerPoint 演示文稿</vt:lpstr>
      <vt:lpstr>2.2  烹饪生净料的成本核算</vt:lpstr>
      <vt:lpstr>PowerPoint 演示文稿</vt:lpstr>
      <vt:lpstr>2.2  烹饪生净料的成本核算</vt:lpstr>
      <vt:lpstr>PowerPoint 演示文稿</vt:lpstr>
      <vt:lpstr>2.3  烹饪半制品的成本核算</vt:lpstr>
      <vt:lpstr>2.3  烹饪半制品的成本核算</vt:lpstr>
      <vt:lpstr>PowerPoint 演示文稿</vt:lpstr>
      <vt:lpstr>2.3  烹饪半制品的成本核算</vt:lpstr>
      <vt:lpstr>PowerPoint 演示文稿</vt:lpstr>
      <vt:lpstr>2.4  烹饪熟净料的成本核算</vt:lpstr>
      <vt:lpstr>PowerPoint 演示文稿</vt:lpstr>
      <vt:lpstr>2.5  多渠道购进原料的成本核算</vt:lpstr>
      <vt:lpstr>PowerPoint 演示文稿</vt:lpstr>
      <vt:lpstr>2.6  成本系数应用法</vt:lpstr>
      <vt:lpstr>PowerPoint 演示文稿</vt:lpstr>
      <vt:lpstr>2.7  烹饪净料率与烹饪损耗率</vt:lpstr>
      <vt:lpstr>PowerPoint 演示文稿</vt:lpstr>
      <vt:lpstr>2.7  烹饪净料率与烹饪损耗率</vt:lpstr>
      <vt:lpstr>PowerPoint 演示文稿</vt:lpstr>
      <vt:lpstr>2.7  烹饪净料率与烹饪损耗率</vt:lpstr>
      <vt:lpstr>PowerPoint 演示文稿</vt:lpstr>
      <vt:lpstr>2.8  烹饪净料率参考表</vt:lpstr>
      <vt:lpstr>2.9  影响烹饪净料率精确度的因素</vt:lpstr>
      <vt:lpstr>第2章  烹饪原料的主料、配料成本核算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现代餐饮成本核算与控制 </dc:title>
  <dc:creator>Administrator</dc:creator>
  <cp:lastModifiedBy>怡</cp:lastModifiedBy>
  <cp:revision>34</cp:revision>
  <dcterms:created xsi:type="dcterms:W3CDTF">2016-10-26T01:46:00Z</dcterms:created>
  <dcterms:modified xsi:type="dcterms:W3CDTF">2021-08-24T08:37:21Z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74ADE204E72F47229FE6E2977BF98F70</vt:lpwstr>
  </property>
</Properties>
</file>