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73"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 id="272" r:id="rId42"/>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2" d="100"/>
          <a:sy n="62" d="100"/>
        </p:scale>
        <p:origin x="-1584" y="-84"/>
      </p:cViewPr>
      <p:guideLst>
        <p:guide orient="horz" pos="2160"/>
        <p:guide pos="288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124075" y="1989138"/>
            <a:ext cx="6172200" cy="1893888"/>
          </a:xfr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t>现代餐饮成本核算与控制</a:t>
            </a:r>
            <a:b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br>
            <a:br>
              <a:rPr kumimoji="0" lang="en-US" altLang="zh-CN" sz="1600" b="1" i="0" u="none" strike="noStrike" kern="1200" cap="small" spc="0" normalizeH="0" baseline="0" noProof="0" dirty="0" smtClean="0">
                <a:ln>
                  <a:noFill/>
                </a:ln>
                <a:solidFill>
                  <a:schemeClr val="tx2"/>
                </a:solidFill>
                <a:effectLst/>
                <a:uLnTx/>
                <a:uFillTx/>
                <a:latin typeface="+mj-lt"/>
                <a:ea typeface="+mj-ea"/>
                <a:cs typeface="+mj-cs"/>
              </a:rPr>
            </a:br>
            <a:r>
              <a:rPr kumimoji="0" lang="en-US" altLang="zh-CN" sz="3200" b="1" i="0" u="none" strike="noStrike" kern="1200" cap="small" spc="0" normalizeH="0" baseline="0" noProof="0" dirty="0" smtClean="0">
                <a:ln>
                  <a:noFill/>
                </a:ln>
                <a:solidFill>
                  <a:schemeClr val="tx2"/>
                </a:solidFill>
                <a:effectLst/>
                <a:uLnTx/>
                <a:uFillTx/>
                <a:latin typeface="+mj-lt"/>
                <a:ea typeface="+mj-ea"/>
                <a:cs typeface="+mj-cs"/>
              </a:rPr>
              <a:t>（</a:t>
            </a:r>
            <a:r>
              <a:rPr kumimoji="0" lang="zh-CN" altLang="en-US" sz="3200" b="1" i="0" u="none" strike="noStrike" kern="1200" cap="small" spc="0" normalizeH="0" baseline="0" noProof="0" dirty="0" smtClean="0">
                <a:ln>
                  <a:noFill/>
                </a:ln>
                <a:solidFill>
                  <a:schemeClr val="tx2"/>
                </a:solidFill>
                <a:effectLst/>
                <a:uLnTx/>
                <a:uFillTx/>
                <a:latin typeface="+mj-lt"/>
                <a:ea typeface="+mj-ea"/>
                <a:cs typeface="+mj-cs"/>
              </a:rPr>
              <a:t>第三版）</a:t>
            </a:r>
            <a:endParaRPr kumimoji="0" lang="zh-CN" altLang="en-US" sz="3200" b="1" i="0" u="none" strike="noStrike" kern="1200" cap="small" spc="0" normalizeH="0" baseline="0" noProof="0" dirty="0" smtClean="0">
              <a:ln>
                <a:noFill/>
              </a:ln>
              <a:solidFill>
                <a:schemeClr val="tx2"/>
              </a:solidFill>
              <a:effectLst/>
              <a:uLnTx/>
              <a:uFillTx/>
              <a:latin typeface="+mj-lt"/>
              <a:ea typeface="+mj-ea"/>
              <a:cs typeface="+mj-cs"/>
            </a:endParaRPr>
          </a:p>
        </p:txBody>
      </p:sp>
      <p:sp>
        <p:nvSpPr>
          <p:cNvPr id="8195" name="副标题 2"/>
          <p:cNvSpPr>
            <a:spLocks noGrp="1"/>
          </p:cNvSpPr>
          <p:nvPr>
            <p:ph type="subTitle" idx="1"/>
          </p:nvPr>
        </p:nvSpPr>
        <p:spPr>
          <a:xfrm>
            <a:off x="2195513" y="3933825"/>
            <a:ext cx="6172200" cy="1371600"/>
          </a:xfrm>
        </p:spPr>
        <p:txBody>
          <a:bodyPr vert="horz" wrap="square" anchor="t"/>
          <a:p>
            <a:pPr>
              <a:buSzPct val="70000"/>
              <a:buFont typeface="Wingdings" panose="05000000000000000000"/>
              <a:buNone/>
            </a:pPr>
            <a:r>
              <a:rPr kumimoji="0" lang="en-US" altLang="zh-CN" kern="1200" dirty="0">
                <a:latin typeface="+mn-lt"/>
                <a:ea typeface="+mn-ea"/>
                <a:cs typeface="+mn-cs"/>
              </a:rPr>
              <a:t>     </a:t>
            </a:r>
            <a:r>
              <a:rPr kumimoji="0" lang="zh-CN" altLang="en-US" kern="1200" dirty="0">
                <a:latin typeface="+mn-lt"/>
                <a:ea typeface="+mn-ea"/>
                <a:cs typeface="+mn-cs"/>
              </a:rPr>
              <a:t>段仕洪  编著</a:t>
            </a:r>
            <a:endParaRPr kumimoji="0" lang="zh-CN" altLang="en-US" kern="1200" dirty="0">
              <a:latin typeface="+mn-lt"/>
              <a:ea typeface="+mn-ea"/>
              <a:cs typeface="+mn-cs"/>
            </a:endParaRPr>
          </a:p>
        </p:txBody>
      </p:sp>
      <p:sp>
        <p:nvSpPr>
          <p:cNvPr id="8196" name="TextBox 3"/>
          <p:cNvSpPr txBox="1"/>
          <p:nvPr/>
        </p:nvSpPr>
        <p:spPr>
          <a:xfrm>
            <a:off x="1729105" y="467360"/>
            <a:ext cx="3840480" cy="365760"/>
          </a:xfrm>
          <a:prstGeom prst="rect">
            <a:avLst/>
          </a:prstGeom>
          <a:noFill/>
          <a:ln w="9525">
            <a:noFill/>
          </a:ln>
        </p:spPr>
        <p:txBody>
          <a:bodyPr wrap="none">
            <a:spAutoFit/>
          </a:bodyPr>
          <a:p>
            <a:pPr lvl="0"/>
            <a:r>
              <a:rPr lang="zh-CN" altLang="en-US" dirty="0">
                <a:solidFill>
                  <a:schemeClr val="accent1">
                    <a:lumMod val="75000"/>
                  </a:schemeClr>
                </a:solidFill>
                <a:latin typeface="隶书" panose="02010509060101010101" charset="-122"/>
                <a:ea typeface="隶书" panose="02010509060101010101" charset="-122"/>
              </a:rPr>
              <a:t>高职高专餐饮管理专业规划精品教材</a:t>
            </a:r>
            <a:endParaRPr lang="zh-CN" altLang="en-US" dirty="0">
              <a:solidFill>
                <a:schemeClr val="accent1">
                  <a:lumMod val="75000"/>
                </a:schemeClr>
              </a:solidFill>
              <a:latin typeface="隶书" panose="02010509060101010101" charset="-122"/>
              <a:ea typeface="隶书" panose="02010509060101010101" charset="-122"/>
            </a:endParaRPr>
          </a:p>
        </p:txBody>
      </p:sp>
      <p:sp>
        <p:nvSpPr>
          <p:cNvPr id="3" name="文本框 2"/>
          <p:cNvSpPr txBox="1"/>
          <p:nvPr/>
        </p:nvSpPr>
        <p:spPr>
          <a:xfrm>
            <a:off x="4333240" y="5554345"/>
            <a:ext cx="2016125" cy="335280"/>
          </a:xfrm>
          <a:prstGeom prst="rect">
            <a:avLst/>
          </a:prstGeom>
          <a:noFill/>
        </p:spPr>
        <p:txBody>
          <a:bodyPr wrap="square" rtlCol="0">
            <a:spAutoFit/>
          </a:bodyPr>
          <a:p>
            <a:r>
              <a:rPr lang="zh-CN" altLang="en-US" sz="1600">
                <a:latin typeface="黑体" panose="02010609060101010101" charset="-122"/>
                <a:ea typeface="黑体" panose="02010609060101010101" charset="-122"/>
              </a:rPr>
              <a:t>上海财经大学出版社</a:t>
            </a:r>
            <a:endParaRPr lang="zh-CN" altLang="en-US" sz="1600">
              <a:latin typeface="黑体" panose="02010609060101010101" charset="-122"/>
              <a:ea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验收工作的任务</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（1）根据申请单的规格要求，验收各种烹饪原料的数量、质量是否达到标准。</a:t>
            </a:r>
            <a:endParaRPr lang="zh-CN" altLang="en-US" kern="1200" dirty="0"/>
          </a:p>
          <a:p>
            <a:pPr marL="0" indent="0">
              <a:buNone/>
            </a:pPr>
            <a:r>
              <a:rPr lang="zh-CN" altLang="en-US" kern="1200" dirty="0"/>
              <a:t>（2）核对购进烹饪原料的价格是否合理，时间是否按时。</a:t>
            </a:r>
            <a:endParaRPr lang="zh-CN" altLang="en-US" kern="1200" dirty="0"/>
          </a:p>
          <a:p>
            <a:pPr marL="0" indent="0">
              <a:buNone/>
            </a:pPr>
            <a:r>
              <a:rPr lang="zh-CN" altLang="en-US" kern="1200" dirty="0"/>
              <a:t>（3）对验收合格、账货相符的购货单，验收员及时签字，不合格的则不予签字。</a:t>
            </a:r>
            <a:endParaRPr lang="zh-CN" altLang="en-US" kern="1200" dirty="0"/>
          </a:p>
          <a:p>
            <a:pPr marL="0" indent="0">
              <a:buNone/>
            </a:pPr>
            <a:r>
              <a:rPr lang="zh-CN" altLang="en-US" kern="1200" dirty="0"/>
              <a:t>（4）对不合格退回的原料，督促采购人员及时购回补充数量、重量，以保证供给。</a:t>
            </a:r>
            <a:endParaRPr lang="zh-CN" altLang="en-US" kern="1200" dirty="0"/>
          </a:p>
          <a:p>
            <a:pPr marL="0" indent="0">
              <a:buNone/>
            </a:pPr>
            <a:r>
              <a:rPr lang="zh-CN" altLang="en-US" kern="1200" dirty="0"/>
              <a:t>（5）对已验收的鲜活原料及时督促厨房领出饲养或加工冷藏。</a:t>
            </a:r>
            <a:endParaRPr lang="zh-CN" altLang="en-US" kern="1200" dirty="0"/>
          </a:p>
          <a:p>
            <a:pPr marL="0" indent="0">
              <a:buNone/>
            </a:pPr>
            <a:r>
              <a:rPr lang="zh-CN" altLang="en-US" kern="1200" dirty="0"/>
              <a:t>（6）对验收的原料进行分类保管，贴上品名标签，并写明保管期限。</a:t>
            </a:r>
            <a:endParaRPr lang="zh-CN" altLang="en-US" kern="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验收的场地要求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（1）验收场地应该有一定的面积，便于原料暂时堆放、作集散处理。</a:t>
            </a:r>
            <a:endParaRPr lang="zh-CN" altLang="en-US" kern="1200" dirty="0"/>
          </a:p>
          <a:p>
            <a:pPr marL="0" indent="0">
              <a:buNone/>
            </a:pPr>
            <a:r>
              <a:rPr lang="zh-CN" altLang="en-US" kern="1200" dirty="0"/>
              <a:t>（2）验收场地应靠近仓库和厨房，利于原料集散分送。</a:t>
            </a:r>
            <a:endParaRPr lang="zh-CN" altLang="en-US" kern="1200" dirty="0"/>
          </a:p>
          <a:p>
            <a:pPr marL="0" indent="0">
              <a:buNone/>
            </a:pPr>
            <a:r>
              <a:rPr lang="zh-CN" altLang="en-US" kern="1200" dirty="0"/>
              <a:t>（3）验收应该在明亮的地方进行，公开验收、看清称量数值及货物颜色、质量。</a:t>
            </a:r>
            <a:endParaRPr lang="zh-CN" altLang="en-US" kern="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验收的设备要求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（1）验收应配备标准的大小磅秤。</a:t>
            </a:r>
            <a:endParaRPr lang="zh-CN" altLang="en-US" kern="1200" dirty="0"/>
          </a:p>
          <a:p>
            <a:pPr marL="0" indent="0">
              <a:buNone/>
            </a:pPr>
            <a:r>
              <a:rPr lang="zh-CN" altLang="en-US" kern="1200" dirty="0"/>
              <a:t>（2）验收应配备盆子、桶、箩筐等。</a:t>
            </a:r>
            <a:endParaRPr lang="zh-CN" altLang="en-US" kern="1200" dirty="0"/>
          </a:p>
          <a:p>
            <a:pPr marL="0" indent="0">
              <a:buNone/>
            </a:pPr>
            <a:r>
              <a:rPr lang="zh-CN" altLang="en-US" kern="1200" dirty="0"/>
              <a:t>（3）验收应配备推车、笼子、饲养水族池等。</a:t>
            </a:r>
            <a:endParaRPr lang="zh-CN" altLang="en-US" kern="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7.2.4</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验收的人员要求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（1）受过专业培训，责任心较强，具敬业精神。</a:t>
            </a:r>
            <a:endParaRPr lang="zh-CN" altLang="en-US" kern="1200" dirty="0"/>
          </a:p>
          <a:p>
            <a:pPr marL="0" indent="0">
              <a:buNone/>
            </a:pPr>
            <a:r>
              <a:rPr lang="zh-CN" altLang="en-US" kern="1200" dirty="0"/>
              <a:t>（2）身体健康、勤劳、干净整洁。</a:t>
            </a:r>
            <a:endParaRPr lang="zh-CN" altLang="en-US" kern="1200" dirty="0"/>
          </a:p>
          <a:p>
            <a:pPr marL="0" indent="0">
              <a:buNone/>
            </a:pPr>
            <a:r>
              <a:rPr lang="zh-CN" altLang="en-US" kern="1200" dirty="0"/>
              <a:t>（3）懂得运用各种设备，熟悉原料验收流程，具有鉴别原料品质、种类、色泽、优劣的能力。</a:t>
            </a:r>
            <a:endParaRPr lang="zh-CN" altLang="en-US" kern="1200" dirty="0"/>
          </a:p>
          <a:p>
            <a:pPr marL="0" indent="0">
              <a:buNone/>
            </a:pPr>
            <a:r>
              <a:rPr lang="zh-CN" altLang="en-US" kern="1200" dirty="0"/>
              <a:t>（4）熟知本餐饮企业物品的采购规格及标准。</a:t>
            </a:r>
            <a:endParaRPr lang="zh-CN" altLang="en-US" kern="1200" dirty="0"/>
          </a:p>
          <a:p>
            <a:pPr marL="0" indent="0">
              <a:buNone/>
            </a:pPr>
            <a:r>
              <a:rPr lang="zh-CN" altLang="en-US" kern="1200" dirty="0"/>
              <a:t>（5）熟悉本餐饮企业的财务制度，懂得各种票据处理的方法和程序，能够加以正确处理。</a:t>
            </a:r>
            <a:endParaRPr lang="zh-CN" altLang="en-US" kern="1200" dirty="0"/>
          </a:p>
          <a:p>
            <a:pPr marL="0" indent="0">
              <a:buNone/>
            </a:pPr>
            <a:r>
              <a:rPr lang="zh-CN" altLang="en-US" kern="1200" dirty="0"/>
              <a:t>（6）具有维护本餐饮企业利益的意愿、有良好的职业道德以及坚持原则的公心。</a:t>
            </a:r>
            <a:endParaRPr lang="zh-CN" altLang="en-US" kern="1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7.2.5</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验收的程序</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（1）验收人员根据购物单据检查、验收所购进的原料。</a:t>
            </a:r>
            <a:endParaRPr lang="zh-CN" altLang="en-US" kern="1200" dirty="0"/>
          </a:p>
          <a:p>
            <a:pPr marL="0" indent="0">
              <a:buNone/>
            </a:pPr>
            <a:r>
              <a:rPr lang="zh-CN" altLang="en-US" kern="1200" dirty="0"/>
              <a:t>（2）根据供货发票、检查货物的价格、质量和数量。</a:t>
            </a:r>
            <a:endParaRPr lang="zh-CN" altLang="en-US" kern="1200" dirty="0"/>
          </a:p>
          <a:p>
            <a:pPr marL="0" indent="0">
              <a:buNone/>
            </a:pPr>
            <a:r>
              <a:rPr lang="zh-CN" altLang="en-US" kern="1200" dirty="0"/>
              <a:t>（3）验收的货物合格，验收人员应在购货单上签字。      </a:t>
            </a:r>
            <a:endParaRPr lang="zh-CN" altLang="en-US" kern="1200" dirty="0"/>
          </a:p>
          <a:p>
            <a:pPr marL="0" indent="0">
              <a:buNone/>
            </a:pPr>
            <a:r>
              <a:rPr lang="zh-CN" altLang="en-US" kern="1200" dirty="0"/>
              <a:t>（4）验收完的货品要分流，及时妥善地处理。</a:t>
            </a:r>
            <a:endParaRPr lang="zh-CN" altLang="en-US" kern="1200" dirty="0"/>
          </a:p>
          <a:p>
            <a:pPr marL="0" indent="0">
              <a:buNone/>
            </a:pPr>
            <a:r>
              <a:rPr lang="zh-CN" altLang="en-US" kern="1200" dirty="0"/>
              <a:t>（5）验收保管员要负责填写验收、发料日报表，以供盘点做账用。</a:t>
            </a:r>
            <a:endParaRPr lang="zh-CN" altLang="en-US" kern="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7.2.6</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验收控制的具体事项</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kern="1200" dirty="0"/>
              <a:t>（1）验收工作以保管员为主，其他人员协助组成验收小组。验收员身负重任，应选责任心强、奉公守法者担此重任。</a:t>
            </a:r>
            <a:endParaRPr lang="zh-CN" altLang="en-US" sz="2000" kern="1200" dirty="0"/>
          </a:p>
          <a:p>
            <a:pPr marL="0" indent="0">
              <a:buNone/>
            </a:pPr>
            <a:r>
              <a:rPr lang="zh-CN" altLang="en-US" sz="2000" kern="1200" dirty="0"/>
              <a:t>（2）验收工作与采购工作要分开，不能由同一个人同时担任采购员与验收员。</a:t>
            </a:r>
            <a:endParaRPr lang="zh-CN" altLang="en-US" sz="2000" kern="1200" dirty="0"/>
          </a:p>
          <a:p>
            <a:pPr marL="0" indent="0">
              <a:buNone/>
            </a:pPr>
            <a:r>
              <a:rPr lang="zh-CN" altLang="en-US" sz="2000" kern="1200" dirty="0"/>
              <a:t>（3）要保证验收人员的验收时间、验收设备及盛装工具。</a:t>
            </a:r>
            <a:endParaRPr lang="zh-CN" altLang="en-US" sz="2000" kern="1200" dirty="0"/>
          </a:p>
          <a:p>
            <a:pPr marL="0" indent="0">
              <a:buNone/>
            </a:pPr>
            <a:r>
              <a:rPr lang="zh-CN" altLang="en-US" sz="2000" kern="1200" dirty="0"/>
              <a:t>（4）验收须在指定的宽敞明亮的场地中公开、公正地进行。</a:t>
            </a:r>
            <a:endParaRPr lang="zh-CN" altLang="en-US" sz="2000" kern="1200" dirty="0"/>
          </a:p>
          <a:p>
            <a:pPr marL="0" indent="0">
              <a:buNone/>
            </a:pPr>
            <a:r>
              <a:rPr lang="zh-CN" altLang="en-US" sz="2000" kern="1200" dirty="0"/>
              <a:t>（5）原料、货物经过验收，应立即入库或由厨房领料，及时加工；不可在原地停留太久，以防失窃、拿错或循环验收，弄虚做假。</a:t>
            </a:r>
            <a:endParaRPr lang="zh-CN" altLang="en-US" sz="2000" kern="1200" dirty="0"/>
          </a:p>
          <a:p>
            <a:pPr marL="0" indent="0">
              <a:buNone/>
            </a:pPr>
            <a:r>
              <a:rPr lang="zh-CN" altLang="en-US" sz="2000" kern="1200" dirty="0"/>
              <a:t>（6）验收原料要认真、细致、有序地进行，保证不重复、不漏数。</a:t>
            </a:r>
            <a:endParaRPr lang="zh-CN" altLang="en-US" sz="2000" kern="1200" dirty="0"/>
          </a:p>
          <a:p>
            <a:pPr marL="0" indent="0">
              <a:buNone/>
            </a:pPr>
            <a:r>
              <a:rPr lang="zh-CN" altLang="en-US" sz="2000" kern="1200" dirty="0"/>
              <a:t>（7）发现购进的原料不符合质量、数量、重量、形状要求，应立即请采购员退货，并督促采购员及时购回补齐。</a:t>
            </a:r>
            <a:endParaRPr lang="zh-CN" altLang="en-US" sz="2000" kern="1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7.2  </a:t>
            </a:r>
            <a:r>
              <a:rPr lang="zh-CN" altLang="en-US" dirty="0">
                <a:sym typeface="+mn-ea"/>
              </a:rPr>
              <a:t>验收控制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7.2.7</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退货单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       在餐饮企业采购的原料、物品中，有时会有些不符合规格要求的，如果在验收时发现，应及时予以退货，说明退货原因，并要求及时采购补齐，这时需要填写退货单。</a:t>
            </a:r>
            <a:endParaRPr lang="zh-CN" altLang="en-US" kern="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7.3  </a:t>
            </a:r>
            <a:r>
              <a:rPr lang="zh-CN" altLang="en-US" dirty="0">
                <a:sym typeface="+mn-ea"/>
              </a:rPr>
              <a:t>保管控制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7.3.1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保管员的职责与要求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a:t>
            </a:r>
            <a:r>
              <a:rPr lang="zh-CN" altLang="en-US" kern="1200" dirty="0"/>
              <a:t>1）保管员的职责</a:t>
            </a:r>
            <a:endParaRPr lang="zh-CN" altLang="en-US" kern="1200" dirty="0"/>
          </a:p>
          <a:p>
            <a:pPr marL="0" indent="0">
              <a:buNone/>
            </a:pPr>
            <a:r>
              <a:rPr lang="zh-CN" altLang="en-US" kern="1200" dirty="0"/>
              <a:t>①对购进的烹饪原料、物资，负责进行验收、保管、贮藏、发放等工作；</a:t>
            </a:r>
            <a:endParaRPr lang="zh-CN" altLang="en-US" kern="1200" dirty="0"/>
          </a:p>
          <a:p>
            <a:pPr marL="0" indent="0">
              <a:buNone/>
            </a:pPr>
            <a:r>
              <a:rPr lang="zh-CN" altLang="en-US" kern="1200" dirty="0"/>
              <a:t>②对验收完成的烹饪原料、物品，及时分门别类地储存，以确保原料的质量；</a:t>
            </a:r>
            <a:endParaRPr lang="zh-CN" altLang="en-US" kern="1200" dirty="0"/>
          </a:p>
          <a:p>
            <a:pPr marL="0" indent="0">
              <a:buNone/>
            </a:pPr>
            <a:r>
              <a:rPr lang="zh-CN" altLang="en-US" kern="1200" dirty="0"/>
              <a:t>③控制原料库存的数量、重量和时间，力争供需平衡；</a:t>
            </a:r>
            <a:endParaRPr lang="zh-CN" altLang="en-US" kern="1200" dirty="0"/>
          </a:p>
          <a:p>
            <a:pPr marL="0" indent="0">
              <a:buNone/>
            </a:pPr>
            <a:r>
              <a:rPr lang="zh-CN" altLang="en-US" kern="1200" dirty="0"/>
              <a:t>④尽量利用保管室空间，扩大库容率，将原料、物品摆放整齐，以确保原料贮藏的安全。</a:t>
            </a:r>
            <a:endParaRPr lang="zh-CN" altLang="en-US" kern="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7.3  </a:t>
            </a:r>
            <a:r>
              <a:rPr lang="zh-CN" altLang="en-US" dirty="0">
                <a:sym typeface="+mn-ea"/>
              </a:rPr>
              <a:t>保管控制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7.3.1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保管员的职责与要求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（2）保管员的要求</a:t>
            </a:r>
            <a:endParaRPr lang="zh-CN" altLang="en-US" sz="2000" dirty="0"/>
          </a:p>
          <a:p>
            <a:pPr marL="0" indent="0">
              <a:buNone/>
            </a:pPr>
            <a:r>
              <a:rPr lang="zh-CN" altLang="en-US" sz="2000" dirty="0"/>
              <a:t>①具有一定文化程度和商品知识，能写会算，懂得运用电脑操作，爱岗敬业；</a:t>
            </a:r>
            <a:endParaRPr lang="zh-CN" altLang="en-US" sz="2000" dirty="0"/>
          </a:p>
          <a:p>
            <a:pPr marL="0" indent="0">
              <a:buNone/>
            </a:pPr>
            <a:r>
              <a:rPr lang="zh-CN" altLang="en-US" sz="2000" dirty="0"/>
              <a:t>②清洁整齐，保管室库存货物摆放整齐有序，尽量利用仓库空间增大保管室库容量；</a:t>
            </a:r>
            <a:endParaRPr lang="zh-CN" altLang="en-US" sz="2000" dirty="0"/>
          </a:p>
          <a:p>
            <a:pPr marL="0" indent="0">
              <a:buNone/>
            </a:pPr>
            <a:r>
              <a:rPr lang="zh-CN" altLang="en-US" sz="2000" dirty="0"/>
              <a:t>③有较强的责任心，保证仓库的物资安全，做好防火、防盗、防毒、防鼠咬、防虫蛀、防潮湿发霉等工作；</a:t>
            </a:r>
            <a:endParaRPr lang="zh-CN" altLang="en-US" sz="2000" dirty="0"/>
          </a:p>
          <a:p>
            <a:pPr marL="0" indent="0">
              <a:buNone/>
            </a:pPr>
            <a:r>
              <a:rPr lang="zh-CN" altLang="en-US" sz="2000" dirty="0"/>
              <a:t>④做好包装物、纸箱、纸盒、面粉袋、桶、酒瓶的回收以及设施、设备的保养维护工作；</a:t>
            </a:r>
            <a:endParaRPr lang="zh-CN" altLang="en-US" sz="2000" dirty="0"/>
          </a:p>
          <a:p>
            <a:pPr marL="0" indent="0">
              <a:buNone/>
            </a:pPr>
            <a:r>
              <a:rPr lang="zh-CN" altLang="en-US" sz="2000" dirty="0"/>
              <a:t>⑤兼做成本核算管理员，经常到市场对原料价格进行调研，随时掌握市场物价行情；</a:t>
            </a:r>
            <a:endParaRPr lang="zh-CN" altLang="en-US" sz="2000" dirty="0"/>
          </a:p>
          <a:p>
            <a:pPr marL="0" indent="0">
              <a:buNone/>
            </a:pPr>
            <a:r>
              <a:rPr lang="zh-CN" altLang="en-US" sz="2000" dirty="0"/>
              <a:t>⑥及时核对货物标签，写明保鲜、保质日期，对需用缸装、瓶装的原料还需加盖盖子。</a:t>
            </a:r>
            <a:endParaRPr lang="zh-CN" alt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7.3  </a:t>
            </a:r>
            <a:r>
              <a:rPr lang="zh-CN" altLang="en-US" dirty="0">
                <a:sym typeface="+mn-ea"/>
              </a:rPr>
              <a:t>保管控制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7.3.2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烹饪原料贮藏的方法和要求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（1）干藏法：一些干货原料采用干藏法。</a:t>
            </a:r>
            <a:endParaRPr lang="zh-CN" altLang="en-US" sz="2000" dirty="0"/>
          </a:p>
          <a:p>
            <a:pPr marL="0" indent="0">
              <a:buNone/>
            </a:pPr>
            <a:r>
              <a:rPr lang="zh-CN" altLang="en-US" sz="2000" dirty="0"/>
              <a:t>①避免将物品直接置于地面而遭受细菌感染，物品至少离地面约25厘米，离墙壁约5厘米；</a:t>
            </a:r>
            <a:endParaRPr lang="zh-CN" altLang="en-US" sz="2000" dirty="0"/>
          </a:p>
          <a:p>
            <a:pPr marL="0" indent="0">
              <a:buNone/>
            </a:pPr>
            <a:r>
              <a:rPr lang="zh-CN" altLang="en-US" sz="2000" dirty="0"/>
              <a:t>②避免将物品放置在污水管或水沟旁；</a:t>
            </a:r>
            <a:endParaRPr lang="zh-CN" altLang="en-US" sz="2000" dirty="0"/>
          </a:p>
          <a:p>
            <a:pPr marL="0" indent="0">
              <a:buNone/>
            </a:pPr>
            <a:r>
              <a:rPr lang="zh-CN" altLang="en-US" sz="2000" dirty="0"/>
              <a:t>③将有毒性的物品（如杀虫剂、肥皂、清洁剂等）与食品分开存放；</a:t>
            </a:r>
            <a:endParaRPr lang="zh-CN" altLang="en-US" sz="2000" dirty="0"/>
          </a:p>
          <a:p>
            <a:pPr marL="0" indent="0">
              <a:buNone/>
            </a:pPr>
            <a:r>
              <a:rPr lang="zh-CN" altLang="en-US" sz="2000" dirty="0"/>
              <a:t>④将开封的用品存放在加盖且有标识的容器内；</a:t>
            </a:r>
            <a:endParaRPr lang="zh-CN" altLang="en-US" sz="2000" dirty="0"/>
          </a:p>
          <a:p>
            <a:pPr marL="0" indent="0">
              <a:buNone/>
            </a:pPr>
            <a:r>
              <a:rPr lang="zh-CN" altLang="en-US" sz="2000" dirty="0"/>
              <a:t>⑤定期清洁储藏室；</a:t>
            </a:r>
            <a:endParaRPr lang="zh-CN" altLang="en-US" sz="2000" dirty="0"/>
          </a:p>
          <a:p>
            <a:pPr marL="0" indent="0">
              <a:buNone/>
            </a:pPr>
            <a:r>
              <a:rPr lang="zh-CN" altLang="en-US" sz="2000" dirty="0"/>
              <a:t>⑥将经常使用的物品放在靠近出入口的货架底层；</a:t>
            </a:r>
            <a:endParaRPr lang="zh-CN" altLang="en-US" sz="2000" dirty="0"/>
          </a:p>
          <a:p>
            <a:pPr marL="0" indent="0">
              <a:buNone/>
            </a:pPr>
            <a:r>
              <a:rPr lang="zh-CN" altLang="en-US" sz="2000" dirty="0"/>
              <a:t>⑦将较重的物品置于货架底层；</a:t>
            </a:r>
            <a:endParaRPr lang="zh-CN" altLang="en-US" sz="2000" dirty="0"/>
          </a:p>
          <a:p>
            <a:pPr marL="0" indent="0">
              <a:buNone/>
            </a:pPr>
            <a:r>
              <a:rPr lang="zh-CN" altLang="en-US" sz="2000" dirty="0"/>
              <a:t>⑧进货时，应记录进货日期，出清存货以“先进先出”为原则。</a:t>
            </a:r>
            <a:endParaRPr lang="zh-CN"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7</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餐饮业的成本控制管理</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4059555"/>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学习目标</a:t>
            </a:r>
            <a:endParaRPr lang="zh-CN" altLang="en-US" kern="1200" dirty="0">
              <a:latin typeface="微软雅黑" panose="020B0503020204020204" charset="-122"/>
              <a:ea typeface="微软雅黑" panose="020B0503020204020204" charset="-122"/>
            </a:endParaRPr>
          </a:p>
          <a:p>
            <a:pPr marL="1080135" indent="-457200" fontAlgn="auto">
              <a:lnSpc>
                <a:spcPct val="150000"/>
              </a:lnSpc>
              <a:buClr>
                <a:schemeClr val="accent1"/>
              </a:buClr>
              <a:buFont typeface="Wingdings" panose="05000000000000000000" charset="0"/>
              <a:buChar char="ü"/>
            </a:pPr>
            <a:r>
              <a:rPr lang="en-US" altLang="zh-CN" kern="1200" dirty="0"/>
              <a:t>了解如何加强餐饮业成本控制管理</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掌握餐饮业全程成本核算控制管理的方法</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学会对餐饮业经营管理费用的控制</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学会提高餐饮业经济效益的方法</a:t>
            </a:r>
            <a:endParaRPr lang="en-US" altLang="zh-CN" kern="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7.3  </a:t>
            </a:r>
            <a:r>
              <a:rPr lang="zh-CN" altLang="en-US" dirty="0">
                <a:sym typeface="+mn-ea"/>
              </a:rPr>
              <a:t>保管控制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7.3.2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烹饪原料贮藏的方法和要求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（2）冷藏法：一些新鲜原料采用冷藏法保管。</a:t>
            </a:r>
            <a:endParaRPr lang="zh-CN" altLang="en-US" sz="2000" dirty="0"/>
          </a:p>
          <a:p>
            <a:pPr marL="0" indent="0">
              <a:buNone/>
            </a:pPr>
            <a:r>
              <a:rPr lang="zh-CN" altLang="en-US" sz="2000" dirty="0"/>
              <a:t>①低温最适宜细菌繁殖，在餐饮服务业中被称为“危险期”，所以冷藏应控制在10℃以下；</a:t>
            </a:r>
            <a:endParaRPr lang="zh-CN" altLang="en-US" sz="2000" dirty="0"/>
          </a:p>
          <a:p>
            <a:pPr marL="0" indent="0">
              <a:buNone/>
            </a:pPr>
            <a:r>
              <a:rPr lang="zh-CN" altLang="en-US" sz="2000" dirty="0"/>
              <a:t>②经常检查冷藏室温度、熟悉各类食品适宜的冷藏温度（见表7-3）；</a:t>
            </a:r>
            <a:endParaRPr lang="zh-CN" altLang="en-US" sz="2000" dirty="0"/>
          </a:p>
          <a:p>
            <a:pPr marL="0" indent="0">
              <a:buNone/>
            </a:pPr>
            <a:r>
              <a:rPr lang="zh-CN" altLang="en-US" sz="2000" dirty="0"/>
              <a:t>③不能将食品直接置于地面或基座；</a:t>
            </a:r>
            <a:endParaRPr lang="zh-CN" altLang="en-US" sz="2000" dirty="0"/>
          </a:p>
          <a:p>
            <a:pPr marL="0" indent="0">
              <a:buNone/>
            </a:pPr>
            <a:r>
              <a:rPr lang="zh-CN" altLang="en-US" sz="2000" dirty="0"/>
              <a:t>④制定定期清洁冷藏室的时间表；</a:t>
            </a:r>
            <a:endParaRPr lang="zh-CN" altLang="en-US" sz="2000" dirty="0"/>
          </a:p>
          <a:p>
            <a:pPr marL="0" indent="0">
              <a:buNone/>
            </a:pPr>
            <a:r>
              <a:rPr lang="zh-CN" altLang="en-US" sz="2000" dirty="0"/>
              <a:t>⑤在进货时，记录进货日期，出清存货以“先进先出”为原则；</a:t>
            </a:r>
            <a:endParaRPr lang="zh-CN" altLang="en-US" sz="2000" dirty="0"/>
          </a:p>
          <a:p>
            <a:pPr marL="0" indent="0">
              <a:buNone/>
            </a:pPr>
            <a:r>
              <a:rPr lang="zh-CN" altLang="en-US" sz="2000" dirty="0"/>
              <a:t>⑥每日检查水果及蔬菜是否有损坏；</a:t>
            </a:r>
            <a:endParaRPr lang="zh-CN" altLang="en-US" sz="2000" dirty="0"/>
          </a:p>
          <a:p>
            <a:pPr marL="0" indent="0">
              <a:buNone/>
            </a:pPr>
            <a:r>
              <a:rPr lang="zh-CN" altLang="en-US" sz="2000" dirty="0"/>
              <a:t>⑦将乳品与气味强烈食品分开存放，鱼类与其他食品分开存放；</a:t>
            </a:r>
            <a:endParaRPr lang="zh-CN" altLang="en-US" sz="2000" dirty="0"/>
          </a:p>
          <a:p>
            <a:pPr marL="0" indent="0">
              <a:buNone/>
            </a:pPr>
            <a:r>
              <a:rPr lang="zh-CN" altLang="en-US" sz="2000" dirty="0"/>
              <a:t>⑧建立冷藏设备的维修计划。 </a:t>
            </a:r>
            <a:endParaRPr lang="zh-CN" altLang="en-US"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7.3  </a:t>
            </a:r>
            <a:r>
              <a:rPr lang="zh-CN" altLang="en-US" dirty="0">
                <a:sym typeface="+mn-ea"/>
              </a:rPr>
              <a:t>保管控制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7.3.2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烹饪原料贮藏的方法和要求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（3）活养法：一些活的动物采用活养法保管。</a:t>
            </a:r>
            <a:endParaRPr lang="zh-CN" altLang="en-US"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7.4  </a:t>
            </a:r>
            <a:r>
              <a:rPr lang="zh-CN" altLang="en-US" dirty="0">
                <a:sym typeface="+mn-ea"/>
              </a:rPr>
              <a:t>原料领发控制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7.4.1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领料控制</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（1）领料由厨房指定人填写领料单，要求字迹工整、清楚，不得涂改数目。</a:t>
            </a:r>
            <a:endParaRPr lang="zh-CN" altLang="en-US" sz="2000" dirty="0"/>
          </a:p>
          <a:p>
            <a:pPr marL="0" indent="0">
              <a:buNone/>
            </a:pPr>
            <a:r>
              <a:rPr lang="zh-CN" altLang="en-US" sz="2000" dirty="0"/>
              <a:t>（2）领料单需填写领用原料的品名、数量、重量，领料的部门，领料岗位，日期，领料人的姓名。</a:t>
            </a:r>
            <a:endParaRPr lang="zh-CN" altLang="en-US" sz="2000" dirty="0"/>
          </a:p>
          <a:p>
            <a:pPr marL="0" indent="0">
              <a:buNone/>
            </a:pPr>
            <a:r>
              <a:rPr lang="zh-CN" altLang="en-US" sz="2000" dirty="0"/>
              <a:t>（3）领料单一式四联：一联交仓库保管员，一联交财会室，一联交成本控制员，一联交厨房保存结算。</a:t>
            </a:r>
            <a:endParaRPr lang="zh-CN" altLang="en-US" sz="2000" dirty="0"/>
          </a:p>
          <a:p>
            <a:pPr marL="0" indent="0">
              <a:buNone/>
            </a:pPr>
            <a:r>
              <a:rPr lang="zh-CN" altLang="en-US" sz="2000" dirty="0"/>
              <a:t>（4）领料单填写后，交厨师长或部门负责人审批，旨在控制领料数量、重量，符合要求的，厨师长或部门负责人予以签字；不符合要求的，需重新填单。</a:t>
            </a:r>
            <a:endParaRPr lang="zh-CN" altLang="en-US" sz="2000" dirty="0"/>
          </a:p>
          <a:p>
            <a:pPr marL="0" indent="0">
              <a:buNone/>
            </a:pPr>
            <a:r>
              <a:rPr lang="zh-CN" altLang="en-US" sz="2000" dirty="0"/>
              <a:t>（5）每次领料前需填单，领完料由保管员保存领料单并记账，据以作为原料出库的凭据。</a:t>
            </a:r>
            <a:endParaRPr lang="zh-CN" alt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7.4  </a:t>
            </a:r>
            <a:r>
              <a:rPr lang="zh-CN" altLang="en-US" dirty="0">
                <a:sym typeface="+mn-ea"/>
              </a:rPr>
              <a:t>原料领发控制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7.4.2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发料控制</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（1）应先有各厨房、各部门的采购申请单，后有领料单作为凭据，保管员才可发放所需原料、物品。</a:t>
            </a:r>
            <a:endParaRPr lang="zh-CN" altLang="en-US" sz="2000" dirty="0"/>
          </a:p>
          <a:p>
            <a:pPr marL="0" indent="0">
              <a:buNone/>
            </a:pPr>
            <a:r>
              <a:rPr lang="zh-CN" altLang="en-US" sz="2000" dirty="0"/>
              <a:t>（2）保管员按领料单填写的数量、重量进行发料，发料人应做到“五不发”。</a:t>
            </a:r>
            <a:endParaRPr lang="zh-CN" altLang="en-US" sz="2000" dirty="0"/>
          </a:p>
          <a:p>
            <a:pPr marL="0" indent="0">
              <a:buNone/>
            </a:pPr>
            <a:r>
              <a:rPr lang="zh-CN" altLang="en-US" sz="2000" dirty="0"/>
              <a:t>（3）保管员要能辨认各部门审批人的笔迹，以防止虚开冒领。</a:t>
            </a:r>
            <a:endParaRPr lang="zh-CN" altLang="en-US" sz="2000" dirty="0"/>
          </a:p>
          <a:p>
            <a:pPr marL="0" indent="0">
              <a:buNone/>
            </a:pPr>
            <a:r>
              <a:rPr lang="zh-CN" altLang="en-US" sz="2000" dirty="0"/>
              <a:t>（4）领发原料要做到及时、准确、经济、安全。</a:t>
            </a:r>
            <a:endParaRPr lang="zh-CN" altLang="en-US" sz="2000" dirty="0"/>
          </a:p>
          <a:p>
            <a:pPr marL="0" indent="0">
              <a:buNone/>
            </a:pPr>
            <a:r>
              <a:rPr lang="zh-CN" altLang="en-US" sz="2000" dirty="0"/>
              <a:t>（5）如果缺货，应注明“缺货”字样，做到账目清楚。</a:t>
            </a:r>
            <a:endParaRPr lang="zh-CN" altLang="en-US" sz="2000" dirty="0"/>
          </a:p>
          <a:p>
            <a:pPr marL="0" indent="0">
              <a:buNone/>
            </a:pPr>
            <a:r>
              <a:rPr lang="zh-CN" altLang="en-US" sz="2000" dirty="0"/>
              <a:t>（6）发料完成后，保管员应立即作发料与存货账目登记，做到账货相符，以利于下一步的日清月结。</a:t>
            </a:r>
            <a:endParaRPr lang="zh-CN" altLang="en-US"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7.4  </a:t>
            </a:r>
            <a:r>
              <a:rPr lang="zh-CN" altLang="en-US" dirty="0">
                <a:sym typeface="+mn-ea"/>
              </a:rPr>
              <a:t>原料领发控制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7.4.3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照单领发原料管理</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       </a:t>
            </a:r>
            <a:r>
              <a:rPr lang="zh-CN" altLang="en-US" dirty="0"/>
              <a:t>保管员根据申请单进行验收，数量、重量超计划的不予验收。按照领料单填写的数量、重量发放原料，不超计划指标发放原料，严把进货、领料、发料三关，努力实现供需平衡。</a:t>
            </a:r>
            <a:endParaRPr lang="zh-CN" altLang="en-US" dirty="0"/>
          </a:p>
          <a:p>
            <a:pPr marL="0" indent="0">
              <a:buNone/>
            </a:pPr>
            <a:r>
              <a:rPr lang="zh-CN" altLang="en-US" dirty="0"/>
              <a:t>（1） 凭单发料。</a:t>
            </a:r>
            <a:endParaRPr lang="zh-CN" altLang="en-US" dirty="0"/>
          </a:p>
          <a:p>
            <a:pPr marL="0" indent="0">
              <a:buNone/>
            </a:pPr>
            <a:r>
              <a:rPr lang="zh-CN" altLang="en-US" dirty="0"/>
              <a:t>（2） 准确计价。</a:t>
            </a:r>
            <a:endParaRPr lang="zh-CN" altLang="en-US" dirty="0"/>
          </a:p>
          <a:p>
            <a:pPr marL="0" indent="0">
              <a:buNone/>
            </a:pPr>
            <a:r>
              <a:rPr lang="zh-CN" altLang="en-US" dirty="0"/>
              <a:t>（3） 定时发料。</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7.4  </a:t>
            </a:r>
            <a:r>
              <a:rPr lang="zh-CN" altLang="en-US" dirty="0">
                <a:sym typeface="+mn-ea"/>
              </a:rPr>
              <a:t>原料领发控制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7.4.4</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日清月结做账</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       </a:t>
            </a:r>
            <a:r>
              <a:rPr lang="zh-CN" altLang="en-US" dirty="0"/>
              <a:t>保管员对保管工作不但要做到“及时、准确、经济、安全”，而且要做好对购进货物的验收、入库、保管、发放、盘点、清库，填写清楚货物进出库日报表，做好“日清月结”账目报表。保管员要做好保障供给，降低货物在验收、保管、发放过程中的成本，提高经济效益。</a:t>
            </a:r>
            <a:endParaRPr lang="zh-CN" altLang="en-US" dirty="0"/>
          </a:p>
          <a:p>
            <a:pPr marL="0" indent="0">
              <a:buNone/>
            </a:pPr>
            <a:r>
              <a:rPr lang="zh-CN" altLang="en-US" dirty="0"/>
              <a:t>（1）餐饮成本月报表</a:t>
            </a:r>
            <a:endParaRPr lang="zh-CN" altLang="en-US" dirty="0"/>
          </a:p>
          <a:p>
            <a:pPr marL="0" indent="0">
              <a:buNone/>
            </a:pPr>
            <a:r>
              <a:rPr lang="zh-CN" altLang="en-US" dirty="0"/>
              <a:t>（2）餐饮成本日报表</a:t>
            </a: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384935"/>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烹饪原料切配</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       厨房生产人员对原料进行初加工、细加工、切配时，应根据市场原料供应情况、原料本身情况，坚持勤俭节约的原则，“整料整用，大料大用，小料小用，下脚料综合利用”，做到统筹兼顾，物尽其用；做到根据原料具体情况，切配以及销售菜肴、面点，以此达到既提高切配操作技术，又能控制成本、降低成本的目的。在切配工作中须注意以下事项：</a:t>
            </a:r>
            <a:endParaRPr lang="zh-CN" altLang="en-US" sz="2000" dirty="0"/>
          </a:p>
          <a:p>
            <a:pPr marL="0" indent="0">
              <a:buNone/>
            </a:pPr>
            <a:r>
              <a:rPr lang="zh-CN" altLang="en-US" sz="2000" dirty="0"/>
              <a:t>（1）注意了解市场供求情况、物价行情，做到择价购买，做好烹饪原料供应工作。</a:t>
            </a:r>
            <a:endParaRPr lang="zh-CN" altLang="en-US" sz="2000" dirty="0"/>
          </a:p>
          <a:p>
            <a:pPr marL="0" indent="0">
              <a:buNone/>
            </a:pPr>
            <a:r>
              <a:rPr lang="zh-CN" altLang="en-US" sz="2000" dirty="0"/>
              <a:t>（2）采取切实可行的措施提高原料的净料率，保证原料质量，减少损耗，降低原料成本。</a:t>
            </a:r>
            <a:endParaRPr lang="zh-CN" altLang="en-US" sz="2000" dirty="0"/>
          </a:p>
          <a:p>
            <a:pPr marL="0" indent="0">
              <a:buNone/>
            </a:pPr>
            <a:r>
              <a:rPr lang="zh-CN" altLang="en-US" sz="2000" dirty="0"/>
              <a:t>（3）厨房要加强与采购人员的联系，指导采购价格适中的新原料，以利于制作新产品，扩大市场供应。</a:t>
            </a:r>
            <a:endParaRPr lang="zh-CN" altLang="en-US" sz="2000" dirty="0"/>
          </a:p>
          <a:p>
            <a:pPr marL="0" indent="0">
              <a:buNone/>
            </a:pPr>
            <a:r>
              <a:rPr lang="zh-CN" altLang="en-US" sz="2000" dirty="0"/>
              <a:t>（4）根据分档取料各部位原料的质量，综合利用，做到物尽其用，按照质量、规格，制作出菜肴、面点品种。</a:t>
            </a:r>
            <a:endParaRPr lang="zh-CN" altLang="en-US"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烹制调味</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t>（1）保证产品质量，控制烹调成本</a:t>
            </a:r>
            <a:endParaRPr lang="zh-CN" altLang="en-US" sz="2000" dirty="0"/>
          </a:p>
          <a:p>
            <a:pPr marL="0" indent="0">
              <a:buNone/>
            </a:pPr>
            <a:r>
              <a:rPr lang="zh-CN" altLang="en-US" sz="2000" dirty="0"/>
              <a:t>烹制调味过程中，既要保证产品质量，又要控制成本。所以，厨房工作人员必须节约调料、燃料，提高产品利润。</a:t>
            </a:r>
            <a:endParaRPr lang="zh-CN" altLang="en-US" sz="2000" dirty="0"/>
          </a:p>
          <a:p>
            <a:pPr marL="0" indent="0">
              <a:buNone/>
            </a:pPr>
            <a:r>
              <a:rPr lang="zh-CN" altLang="en-US" sz="2000" dirty="0"/>
              <a:t>（2）烹调工作的要求</a:t>
            </a:r>
            <a:endParaRPr lang="zh-CN" altLang="en-US" sz="2000" dirty="0"/>
          </a:p>
          <a:p>
            <a:pPr marL="0" indent="0">
              <a:buNone/>
            </a:pPr>
            <a:r>
              <a:rPr lang="zh-CN" altLang="en-US" sz="2000" dirty="0"/>
              <a:t>①在烹调菜点的过程中，严格执行产品的调料成本规定，使产品成本精确，产品规格、质量保持稳定。</a:t>
            </a:r>
            <a:endParaRPr lang="zh-CN" altLang="en-US" sz="2000" dirty="0"/>
          </a:p>
          <a:p>
            <a:pPr marL="0" indent="0">
              <a:buNone/>
            </a:pPr>
            <a:r>
              <a:rPr lang="zh-CN" altLang="en-US" sz="2000" dirty="0"/>
              <a:t>②几个同一品种且又同一时间需要的菜肴、面点，可以同一锅进行烹调，这样有利于节约调味、燃料及时间。</a:t>
            </a:r>
            <a:endParaRPr lang="zh-CN" altLang="en-US" sz="2000" dirty="0"/>
          </a:p>
          <a:p>
            <a:pPr marL="0" indent="0">
              <a:buNone/>
            </a:pPr>
            <a:r>
              <a:rPr lang="zh-CN" altLang="en-US" sz="2000" dirty="0"/>
              <a:t>③厨房工作人员要努力提高烹调技术，做到投料精确，一次性烹调出优质产品、合格产品，无须返工，不出废品。</a:t>
            </a:r>
            <a:endParaRPr lang="zh-CN" altLang="en-US" sz="2000" dirty="0"/>
          </a:p>
          <a:p>
            <a:pPr marL="0" indent="0">
              <a:buNone/>
            </a:pPr>
            <a:r>
              <a:rPr lang="zh-CN" altLang="en-US" sz="2000" dirty="0"/>
              <a:t>④节约能源燃料。</a:t>
            </a:r>
            <a:endParaRPr lang="zh-CN" altLang="en-US" sz="2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影响厨房生产效率的因素</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（1）厨房生产效率与成本核算的关系</a:t>
            </a:r>
            <a:endParaRPr lang="zh-CN" altLang="en-US" dirty="0"/>
          </a:p>
          <a:p>
            <a:pPr marL="0" indent="0">
              <a:buNone/>
            </a:pPr>
            <a:r>
              <a:rPr lang="zh-CN" altLang="en-US" dirty="0"/>
              <a:t>（2）影响厨房生产效率的内在因素</a:t>
            </a:r>
            <a:endParaRPr lang="zh-CN" altLang="en-US" dirty="0"/>
          </a:p>
          <a:p>
            <a:pPr marL="0" indent="0">
              <a:buNone/>
            </a:pPr>
            <a:r>
              <a:rPr lang="zh-CN" altLang="en-US" dirty="0"/>
              <a:t>（3）影响厨房生产效率的外在因素</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7.5.4</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提高厨房生产效率的方法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（1）提前做好开餐前的准备</a:t>
            </a:r>
            <a:endParaRPr lang="zh-CN" altLang="en-US" dirty="0"/>
          </a:p>
          <a:p>
            <a:pPr marL="0" indent="0">
              <a:buNone/>
            </a:pPr>
            <a:r>
              <a:rPr lang="zh-CN" altLang="en-US" dirty="0"/>
              <a:t>（2）厨房配备齐所需的设施设备</a:t>
            </a:r>
            <a:endParaRPr lang="zh-CN" altLang="en-US" dirty="0"/>
          </a:p>
          <a:p>
            <a:pPr marL="0" indent="0">
              <a:buNone/>
            </a:pPr>
            <a:r>
              <a:rPr lang="zh-CN" altLang="en-US" dirty="0"/>
              <a:t>（3）科学合理编排人员交班</a:t>
            </a:r>
            <a:endParaRPr lang="zh-CN" altLang="en-US" dirty="0"/>
          </a:p>
          <a:p>
            <a:pPr marL="0" indent="0">
              <a:buNone/>
            </a:pPr>
            <a:r>
              <a:rPr lang="zh-CN" altLang="en-US" dirty="0"/>
              <a:t>（4）简化工作程序，提高劳动效率</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7.1.1  </a:t>
            </a:r>
            <a:r>
              <a:rPr lang="zh-CN" altLang="en-US" b="1" kern="1200" dirty="0">
                <a:solidFill>
                  <a:schemeClr val="accent1"/>
                </a:solidFill>
                <a:effectLst>
                  <a:outerShdw blurRad="38100" dist="25400" dir="5400000" algn="ctr" rotWithShape="0">
                    <a:srgbClr val="6E747A">
                      <a:alpha val="43000"/>
                    </a:srgbClr>
                  </a:outerShdw>
                </a:effectLst>
              </a:rPr>
              <a:t>采购进货工作的要求</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       采购是餐饮企业的第一个生产经营环节，是第一道要把好的关口。为了保证餐饮产品的制作和质量，降低餐饮产品成本，必须首先抓好采购。</a:t>
            </a:r>
            <a:endParaRPr lang="zh-CN" altLang="en-US" kern="1200" dirty="0"/>
          </a:p>
          <a:p>
            <a:pPr marL="0" indent="0">
              <a:buNone/>
            </a:pPr>
            <a:r>
              <a:rPr lang="zh-CN" altLang="en-US" kern="1200" dirty="0"/>
              <a:t>（1）采购进货的品种要对路</a:t>
            </a:r>
            <a:endParaRPr lang="zh-CN" altLang="en-US" kern="1200" dirty="0"/>
          </a:p>
          <a:p>
            <a:pPr marL="0" indent="0">
              <a:buNone/>
            </a:pPr>
            <a:r>
              <a:rPr lang="zh-CN" altLang="en-US" kern="1200" dirty="0"/>
              <a:t>（2）购进原料质量必须优良</a:t>
            </a:r>
            <a:endParaRPr lang="zh-CN" altLang="en-US" kern="1200" dirty="0"/>
          </a:p>
          <a:p>
            <a:pPr marL="0" indent="0">
              <a:buNone/>
            </a:pPr>
            <a:r>
              <a:rPr lang="zh-CN" altLang="en-US" kern="1200" dirty="0"/>
              <a:t>（3）购买原料价格必须合理</a:t>
            </a:r>
            <a:endParaRPr lang="zh-CN" altLang="en-US" kern="1200" dirty="0"/>
          </a:p>
          <a:p>
            <a:pPr marL="0" indent="0">
              <a:buNone/>
            </a:pPr>
            <a:r>
              <a:rPr lang="zh-CN" altLang="en-US" kern="1200" dirty="0"/>
              <a:t>（4）采购原料数量必须适当</a:t>
            </a:r>
            <a:endParaRPr lang="zh-CN" altLang="en-US" kern="1200" dirty="0"/>
          </a:p>
          <a:p>
            <a:pPr marL="0" indent="0">
              <a:buNone/>
            </a:pPr>
            <a:r>
              <a:rPr lang="zh-CN" altLang="en-US" kern="1200" dirty="0"/>
              <a:t>（5）按时或提前购回原料</a:t>
            </a:r>
            <a:endParaRPr lang="zh-CN" altLang="en-US" kern="1200" dirty="0"/>
          </a:p>
          <a:p>
            <a:pPr marL="0" indent="0">
              <a:buNone/>
            </a:pPr>
            <a:r>
              <a:rPr lang="zh-CN" altLang="en-US" kern="1200" dirty="0"/>
              <a:t>（6）购买原料费用必须节省</a:t>
            </a:r>
            <a:endParaRPr lang="zh-CN" altLang="en-US" kern="1200" dirty="0"/>
          </a:p>
          <a:p>
            <a:pPr marL="0" indent="0">
              <a:buNone/>
            </a:pPr>
            <a:r>
              <a:rPr lang="zh-CN" altLang="en-US" kern="1200" dirty="0"/>
              <a:t>（7）购物凭证手续齐全</a:t>
            </a:r>
            <a:endParaRPr lang="zh-CN" altLang="en-US" kern="1200" dirty="0"/>
          </a:p>
          <a:p>
            <a:pPr marL="0" indent="0">
              <a:buNone/>
            </a:pPr>
            <a:endParaRPr lang="zh-CN" altLang="en-US" kern="1200" dirty="0"/>
          </a:p>
          <a:p>
            <a:pPr marL="0" indent="0">
              <a:buNone/>
            </a:pPr>
            <a:endParaRPr lang="zh-CN" altLang="en-US" b="1" dirty="0">
              <a:solidFill>
                <a:schemeClr val="accent1"/>
              </a:solidFill>
              <a:effectLst>
                <a:outerShdw blurRad="38100" dist="25400" dir="5400000" algn="ctr" rotWithShape="0">
                  <a:srgbClr val="6E747A">
                    <a:alpha val="43000"/>
                  </a:srgbClr>
                </a:outerShdw>
              </a:effectLst>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7.5.5</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厨房生产管理系列制度</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（1）厨房与采购部门建立联系制度。</a:t>
            </a:r>
            <a:endParaRPr lang="zh-CN" altLang="en-US" dirty="0"/>
          </a:p>
          <a:p>
            <a:pPr marL="0" indent="0">
              <a:buNone/>
            </a:pPr>
            <a:r>
              <a:rPr lang="zh-CN" altLang="en-US" dirty="0"/>
              <a:t>（2）厨房按时提交详细采购原料申请表。</a:t>
            </a:r>
            <a:endParaRPr lang="zh-CN" altLang="en-US" dirty="0"/>
          </a:p>
          <a:p>
            <a:pPr marL="0" indent="0">
              <a:buNone/>
            </a:pPr>
            <a:r>
              <a:rPr lang="zh-CN" altLang="en-US" dirty="0"/>
              <a:t>（3）厨房建立加工操作出净料记录制度。</a:t>
            </a:r>
            <a:endParaRPr lang="zh-CN" altLang="en-US" dirty="0"/>
          </a:p>
          <a:p>
            <a:pPr marL="0" indent="0">
              <a:buNone/>
            </a:pPr>
            <a:r>
              <a:rPr lang="zh-CN" altLang="en-US" dirty="0"/>
              <a:t>（4）厨房建立烹制调味制成产品记录制度。</a:t>
            </a:r>
            <a:endParaRPr lang="zh-CN" altLang="en-US" dirty="0"/>
          </a:p>
          <a:p>
            <a:pPr marL="0" indent="0">
              <a:buNone/>
            </a:pPr>
            <a:r>
              <a:rPr lang="zh-CN" altLang="en-US" dirty="0"/>
              <a:t>（5）厨房建立对每一个菜肴、面点进行核算制度。</a:t>
            </a:r>
            <a:endParaRPr lang="zh-CN" altLang="en-US" dirty="0"/>
          </a:p>
          <a:p>
            <a:pPr marL="0" indent="0">
              <a:buNone/>
            </a:pPr>
            <a:r>
              <a:rPr lang="zh-CN" altLang="en-US" dirty="0"/>
              <a:t>（6）厨房建立对每一个菜肴、面点按成本核算规格下料制度。</a:t>
            </a:r>
            <a:endParaRPr lang="zh-CN" altLang="en-US" dirty="0"/>
          </a:p>
          <a:p>
            <a:pPr marL="0" indent="0">
              <a:buNone/>
            </a:pPr>
            <a:r>
              <a:rPr lang="zh-CN" altLang="en-US" dirty="0"/>
              <a:t>（7）厨房建立产品销售和转移调拨记录制度。</a:t>
            </a:r>
            <a:endParaRPr lang="zh-CN" altLang="en-US" dirty="0"/>
          </a:p>
          <a:p>
            <a:pPr marL="0" indent="0">
              <a:buNone/>
            </a:pPr>
            <a:r>
              <a:rPr lang="zh-CN" altLang="en-US" dirty="0"/>
              <a:t>（8）厨房建立顾客对产品质量评价反馈制度。</a:t>
            </a:r>
            <a:endParaRPr lang="zh-CN" altLang="en-US" dirty="0"/>
          </a:p>
          <a:p>
            <a:pPr marL="0" indent="0">
              <a:buNone/>
            </a:pPr>
            <a:r>
              <a:rPr lang="zh-CN" altLang="en-US" dirty="0"/>
              <a:t>（9）建立原料、产品调拨登记制度。</a:t>
            </a: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7.5  </a:t>
            </a:r>
            <a:r>
              <a:rPr lang="zh-CN" altLang="en-US" dirty="0">
                <a:sym typeface="+mn-ea"/>
              </a:rPr>
              <a:t>厨房生产控制</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7.5.6</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厨房生产落实执行成本核算表</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为了提高厨房餐饮产品生产的效率，将成本核算的意识落实到菜肴、面点生产制作的每个环节，餐饮企业应该将成本核算表贴在厨房配菜处，最好是工作人员抬眼就能看见的地方，以便切配人员配菜时，按照表中规格进行配置。</a:t>
            </a: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7.6  </a:t>
            </a:r>
            <a:r>
              <a:rPr lang="zh-CN" altLang="en-US" dirty="0">
                <a:sym typeface="+mn-ea"/>
              </a:rPr>
              <a:t>销售管理</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7.6.1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加强销售宣传，扩大销售数量</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一方面，餐馆加大宣传力度，利用电视广告、报纸广告、服务员宣传和实物陈列广告，进行广泛宣传，提高店名、品名的知名度，吸引顾客，扩大影响和销售量。</a:t>
            </a:r>
            <a:endParaRPr lang="zh-CN" altLang="en-US" dirty="0"/>
          </a:p>
          <a:p>
            <a:pPr marL="0" indent="0">
              <a:buNone/>
            </a:pPr>
            <a:r>
              <a:rPr lang="zh-CN" altLang="en-US" dirty="0"/>
              <a:t>       另一方面，餐饮服务员要热情接待顾客，主动介绍产品质量、特色风味、营养价值、滋补功能等，扩大销售量。</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7.6  </a:t>
            </a:r>
            <a:r>
              <a:rPr lang="zh-CN" altLang="en-US" dirty="0">
                <a:sym typeface="+mn-ea"/>
              </a:rPr>
              <a:t>销售管理</a:t>
            </a:r>
            <a:endParaRPr lang="zh-CN" altLang="en-US" dirty="0">
              <a:sym typeface="+mn-ea"/>
            </a:endParaRPr>
          </a:p>
        </p:txBody>
      </p:sp>
      <p:sp>
        <p:nvSpPr>
          <p:cNvPr id="10243" name="内容占位符 2"/>
          <p:cNvSpPr>
            <a:spLocks noGrp="1"/>
          </p:cNvSpPr>
          <p:nvPr>
            <p:ph sz="quarter" idx="1"/>
          </p:nvPr>
        </p:nvSpPr>
        <p:spPr>
          <a:xfrm>
            <a:off x="457200" y="145669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7.6.2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熟练销售技巧，销售快捷无误</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a:t>
            </a:r>
            <a:r>
              <a:rPr lang="zh-CN" altLang="en-US" sz="2000" dirty="0"/>
              <a:t> 餐饮营业实行销售、收银结账，不赊账，不做无支票抵押、实名签单收不回钱的生意。餐饮服务员、收银员要熟悉每一个品种的售价，快捷准确地计算、结算，结账无差错。</a:t>
            </a:r>
            <a:endParaRPr lang="zh-CN" altLang="en-US" sz="2000" dirty="0"/>
          </a:p>
          <a:p>
            <a:pPr marL="0" indent="0">
              <a:buNone/>
            </a:pPr>
            <a:r>
              <a:rPr lang="zh-CN" altLang="en-US" sz="2000" dirty="0"/>
              <a:t>（1）收银员要廉洁奉公，服务态度端正，对店员和顾客一视同仁，不能以貌取人。</a:t>
            </a:r>
            <a:endParaRPr lang="zh-CN" altLang="en-US" sz="2000" dirty="0"/>
          </a:p>
          <a:p>
            <a:pPr marL="0" indent="0">
              <a:buNone/>
            </a:pPr>
            <a:r>
              <a:rPr lang="zh-CN" altLang="en-US" sz="2000" dirty="0"/>
              <a:t>（2）餐饮服务员、收银员要认真执行价格规定，不出售价格超出规定和分量不足的产品。</a:t>
            </a:r>
            <a:endParaRPr lang="zh-CN" altLang="en-US" sz="2000" dirty="0"/>
          </a:p>
          <a:p>
            <a:pPr marL="0" indent="0">
              <a:buNone/>
            </a:pPr>
            <a:r>
              <a:rPr lang="zh-CN" altLang="en-US" sz="2000" dirty="0"/>
              <a:t>（3）餐饮服务员、收银员要认真执行食品卫生法，制成销售的产品要符合卫生规定，不得用手直接接触食品，不用不洁净纸和盛器装食品。</a:t>
            </a:r>
            <a:endParaRPr lang="zh-CN" altLang="en-US" sz="2000" dirty="0"/>
          </a:p>
          <a:p>
            <a:pPr marL="0" indent="0">
              <a:buNone/>
            </a:pPr>
            <a:r>
              <a:rPr lang="zh-CN" altLang="en-US" sz="2000" dirty="0"/>
              <a:t>（4）收银员在结账收银时，要坚持唱收、唱付，防止收银补钱时出现差错，造成争议。</a:t>
            </a:r>
            <a:endParaRPr lang="zh-CN" altLang="en-US" sz="2000" dirty="0"/>
          </a:p>
          <a:p>
            <a:pPr marL="0" indent="0">
              <a:buNone/>
            </a:pPr>
            <a:r>
              <a:rPr lang="zh-CN" altLang="en-US" sz="2000" dirty="0"/>
              <a:t>（5）餐厅服务员、销售人员要积极销售食品，超额完成任务、账目清楚的班组和个人，要予以奖励；人为造成事故影响销售任务完不成的班组和个人，要予以处罚。</a:t>
            </a:r>
            <a:endParaRPr lang="zh-CN" alt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7.6  </a:t>
            </a:r>
            <a:r>
              <a:rPr lang="zh-CN" altLang="en-US" dirty="0">
                <a:sym typeface="+mn-ea"/>
              </a:rPr>
              <a:t>销售管理</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7.6.3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规范销售服务，提高服务质量</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餐饮企业厨房生产人员制作的餐饮产品都要经过餐厅服务员的宣传推荐、端送才能到达顾客的面前。因此，要求餐厅服务员要懂得公关礼仪，熟练服务技艺，掌握各类顾客不同的消费心理，较好地满足不同顾客的就餐要求，礼貌待客，文明周到地为顾客服务，实事求是地向顾客介绍菜点品种、特色风味，以及菜肴和点心的价格，尽量当好顾客的“参谋”，让顾客在优质服务中提高消费水平，扩大销售量，增加经济效益。</a:t>
            </a:r>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7.6  </a:t>
            </a:r>
            <a:r>
              <a:rPr lang="zh-CN" altLang="en-US" dirty="0">
                <a:sym typeface="+mn-ea"/>
              </a:rPr>
              <a:t>销售管理</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7.6.5</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运用电子计算机涮卡收费</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跟上时代发展步伐，运用电子计算机进行涮卡收费和开具就餐发票，方便快捷。</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7.7  </a:t>
            </a:r>
            <a:r>
              <a:rPr lang="zh-CN" altLang="en-US" dirty="0">
                <a:sym typeface="+mn-ea"/>
              </a:rPr>
              <a:t>控制餐饮企业的经营管理费用</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7.7.1</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餐饮企业经营管理费用项目</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t>       餐饮企业经营管理费用项目。（见教材</a:t>
            </a:r>
            <a:r>
              <a:rPr lang="en-US" altLang="zh-CN" dirty="0"/>
              <a:t>171</a:t>
            </a:r>
            <a:r>
              <a:rPr lang="zh-CN" altLang="en-US" dirty="0"/>
              <a:t>页）</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7.7  </a:t>
            </a:r>
            <a:r>
              <a:rPr lang="zh-CN" altLang="en-US" dirty="0">
                <a:sym typeface="+mn-ea"/>
              </a:rPr>
              <a:t>控制餐饮企业的经营管理费用</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7.7.2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控制经营管理费用的措施</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sz="2000" dirty="0"/>
              <a:t>（1）店铺租金</a:t>
            </a:r>
            <a:endParaRPr sz="2000" dirty="0"/>
          </a:p>
          <a:p>
            <a:pPr marL="0" indent="0">
              <a:buNone/>
            </a:pPr>
            <a:r>
              <a:rPr sz="2000" dirty="0"/>
              <a:t>（2）税金</a:t>
            </a:r>
            <a:endParaRPr sz="2000" dirty="0"/>
          </a:p>
          <a:p>
            <a:pPr marL="0" indent="0">
              <a:buNone/>
            </a:pPr>
            <a:r>
              <a:rPr sz="2000" dirty="0"/>
              <a:t>（3）职工工资</a:t>
            </a:r>
            <a:endParaRPr sz="2000" dirty="0"/>
          </a:p>
          <a:p>
            <a:pPr marL="0" indent="0">
              <a:buNone/>
            </a:pPr>
            <a:r>
              <a:rPr sz="2000" dirty="0"/>
              <a:t>（4）加班补助</a:t>
            </a:r>
            <a:endParaRPr sz="2000" dirty="0"/>
          </a:p>
          <a:p>
            <a:pPr marL="0" indent="0">
              <a:buNone/>
            </a:pPr>
            <a:r>
              <a:rPr sz="2000" dirty="0"/>
              <a:t>（5）“三险”</a:t>
            </a:r>
            <a:endParaRPr sz="2000" dirty="0"/>
          </a:p>
          <a:p>
            <a:pPr marL="0" indent="0">
              <a:buNone/>
            </a:pPr>
            <a:r>
              <a:rPr sz="2000" dirty="0"/>
              <a:t>（6）员工学习培训费</a:t>
            </a:r>
            <a:endParaRPr sz="2000" dirty="0"/>
          </a:p>
          <a:p>
            <a:pPr marL="0" indent="0">
              <a:buNone/>
            </a:pPr>
            <a:r>
              <a:rPr sz="2000" dirty="0"/>
              <a:t>（7）电费</a:t>
            </a:r>
            <a:endParaRPr sz="2000" dirty="0"/>
          </a:p>
          <a:p>
            <a:pPr marL="0" indent="0">
              <a:buNone/>
            </a:pPr>
            <a:r>
              <a:rPr sz="2000" dirty="0"/>
              <a:t>（8）水费</a:t>
            </a:r>
            <a:endParaRPr sz="2000" dirty="0"/>
          </a:p>
          <a:p>
            <a:pPr marL="0" indent="0">
              <a:buNone/>
            </a:pPr>
            <a:r>
              <a:rPr sz="2000" dirty="0"/>
              <a:t>（9）有线电视费</a:t>
            </a:r>
            <a:endParaRPr sz="2000" dirty="0"/>
          </a:p>
          <a:p>
            <a:pPr marL="0" indent="0">
              <a:buNone/>
            </a:pPr>
            <a:r>
              <a:rPr sz="2000" dirty="0"/>
              <a:t>（10）电话费</a:t>
            </a:r>
            <a:endParaRPr sz="2000" dirty="0"/>
          </a:p>
          <a:p>
            <a:pPr marL="0" indent="0">
              <a:buNone/>
            </a:pPr>
            <a:r>
              <a:rPr sz="2000" dirty="0"/>
              <a:t>（11）电脑宽带网费</a:t>
            </a:r>
            <a:endParaRPr sz="2000" dirty="0"/>
          </a:p>
          <a:p>
            <a:pPr marL="0" indent="0">
              <a:buNone/>
            </a:pPr>
            <a:r>
              <a:rPr sz="2000" dirty="0"/>
              <a:t>（12）垃圾搬运费</a:t>
            </a:r>
            <a:endParaRPr sz="2000" dirty="0"/>
          </a:p>
          <a:p>
            <a:pPr marL="0" indent="0">
              <a:buNone/>
            </a:pPr>
            <a:endParaRPr sz="2000" dirty="0"/>
          </a:p>
        </p:txBody>
      </p:sp>
      <p:sp>
        <p:nvSpPr>
          <p:cNvPr id="3" name="文本框 2"/>
          <p:cNvSpPr txBox="1"/>
          <p:nvPr/>
        </p:nvSpPr>
        <p:spPr>
          <a:xfrm>
            <a:off x="3288030" y="2022475"/>
            <a:ext cx="5387975" cy="4693920"/>
          </a:xfrm>
          <a:prstGeom prst="rect">
            <a:avLst/>
          </a:prstGeom>
          <a:noFill/>
        </p:spPr>
        <p:txBody>
          <a:bodyPr wrap="square" rtlCol="0">
            <a:spAutoFit/>
          </a:bodyPr>
          <a:p>
            <a:pPr marL="0" indent="0">
              <a:buNone/>
            </a:pPr>
            <a:r>
              <a:rPr sz="2000" dirty="0">
                <a:sym typeface="+mn-ea"/>
              </a:rPr>
              <a:t>（13）排污环保费</a:t>
            </a:r>
            <a:endParaRPr sz="2000" dirty="0"/>
          </a:p>
          <a:p>
            <a:pPr marL="0" indent="0">
              <a:buNone/>
            </a:pPr>
            <a:r>
              <a:rPr sz="2000" dirty="0">
                <a:sym typeface="+mn-ea"/>
              </a:rPr>
              <a:t>（14）卫生防疫管理费、员工体检办《健康证》的费用</a:t>
            </a:r>
            <a:endParaRPr sz="2000" dirty="0"/>
          </a:p>
          <a:p>
            <a:pPr marL="0" indent="0">
              <a:lnSpc>
                <a:spcPct val="110000"/>
              </a:lnSpc>
              <a:buNone/>
            </a:pPr>
            <a:r>
              <a:rPr sz="2000" dirty="0">
                <a:sym typeface="+mn-ea"/>
              </a:rPr>
              <a:t>（15）治安管理费</a:t>
            </a:r>
            <a:endParaRPr sz="2000" dirty="0"/>
          </a:p>
          <a:p>
            <a:pPr marL="0" indent="0">
              <a:lnSpc>
                <a:spcPct val="110000"/>
              </a:lnSpc>
              <a:buNone/>
            </a:pPr>
            <a:r>
              <a:rPr sz="2000" dirty="0">
                <a:sym typeface="+mn-ea"/>
              </a:rPr>
              <a:t>（16）邮寄费、报纸费、书刊费、宣传广告费</a:t>
            </a:r>
            <a:endParaRPr sz="2000" dirty="0"/>
          </a:p>
          <a:p>
            <a:pPr marL="0" indent="0">
              <a:lnSpc>
                <a:spcPct val="110000"/>
              </a:lnSpc>
              <a:buNone/>
            </a:pPr>
            <a:r>
              <a:rPr sz="2000" dirty="0">
                <a:sym typeface="+mn-ea"/>
              </a:rPr>
              <a:t>（17）占道经营管理费</a:t>
            </a:r>
            <a:endParaRPr sz="2000" dirty="0"/>
          </a:p>
          <a:p>
            <a:pPr marL="0" indent="0">
              <a:lnSpc>
                <a:spcPct val="110000"/>
              </a:lnSpc>
              <a:buNone/>
            </a:pPr>
            <a:r>
              <a:rPr sz="2000" dirty="0">
                <a:sym typeface="+mn-ea"/>
              </a:rPr>
              <a:t>（18）公差差旅费</a:t>
            </a:r>
            <a:endParaRPr sz="2000" dirty="0"/>
          </a:p>
          <a:p>
            <a:pPr marL="0" indent="0">
              <a:lnSpc>
                <a:spcPct val="110000"/>
              </a:lnSpc>
              <a:buNone/>
            </a:pPr>
            <a:r>
              <a:rPr sz="2000" dirty="0">
                <a:sym typeface="+mn-ea"/>
              </a:rPr>
              <a:t>（19）慰问金</a:t>
            </a:r>
            <a:endParaRPr sz="2000" dirty="0"/>
          </a:p>
          <a:p>
            <a:pPr marL="0" indent="0">
              <a:lnSpc>
                <a:spcPct val="110000"/>
              </a:lnSpc>
              <a:buNone/>
            </a:pPr>
            <a:r>
              <a:rPr sz="2000" dirty="0">
                <a:sym typeface="+mn-ea"/>
              </a:rPr>
              <a:t>（20）办公用品开支</a:t>
            </a:r>
            <a:endParaRPr sz="2000" dirty="0"/>
          </a:p>
          <a:p>
            <a:pPr marL="0" indent="0">
              <a:lnSpc>
                <a:spcPct val="110000"/>
              </a:lnSpc>
              <a:buNone/>
            </a:pPr>
            <a:r>
              <a:rPr sz="2000" dirty="0">
                <a:sym typeface="+mn-ea"/>
              </a:rPr>
              <a:t>（21）文娱活动经费</a:t>
            </a:r>
            <a:endParaRPr sz="2000" dirty="0"/>
          </a:p>
          <a:p>
            <a:pPr marL="0" indent="0">
              <a:lnSpc>
                <a:spcPct val="110000"/>
              </a:lnSpc>
              <a:buNone/>
            </a:pPr>
            <a:r>
              <a:rPr sz="2000" dirty="0">
                <a:sym typeface="+mn-ea"/>
              </a:rPr>
              <a:t>（22）业务招待费</a:t>
            </a:r>
            <a:endParaRPr sz="2000" dirty="0"/>
          </a:p>
          <a:p>
            <a:pPr marL="0" indent="0">
              <a:lnSpc>
                <a:spcPct val="110000"/>
              </a:lnSpc>
              <a:buNone/>
            </a:pPr>
            <a:r>
              <a:rPr sz="2000" dirty="0">
                <a:sym typeface="+mn-ea"/>
              </a:rPr>
              <a:t>（23）年审办证交纳金</a:t>
            </a:r>
            <a:endParaRPr sz="2000" dirty="0"/>
          </a:p>
          <a:p>
            <a:pPr marL="0" indent="0">
              <a:lnSpc>
                <a:spcPct val="110000"/>
              </a:lnSpc>
              <a:buNone/>
            </a:pPr>
            <a:r>
              <a:rPr sz="2000" dirty="0">
                <a:sym typeface="+mn-ea"/>
              </a:rPr>
              <a:t>（24）设施、设备维修费</a:t>
            </a:r>
            <a:endParaRPr sz="2000" dirty="0"/>
          </a:p>
          <a:p>
            <a:pPr marL="0" indent="0">
              <a:lnSpc>
                <a:spcPct val="110000"/>
              </a:lnSpc>
              <a:buNone/>
            </a:pPr>
            <a:r>
              <a:rPr sz="2000" dirty="0">
                <a:sym typeface="+mn-ea"/>
              </a:rPr>
              <a:t>（25）贷款还本付利息</a:t>
            </a:r>
            <a:endParaRPr lang="zh-CN" altLang="en-US" sz="2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7.7  </a:t>
            </a:r>
            <a:r>
              <a:rPr lang="zh-CN" altLang="en-US" dirty="0">
                <a:sym typeface="+mn-ea"/>
              </a:rPr>
              <a:t>控制餐饮企业的经营管理费用</a:t>
            </a:r>
            <a:endParaRPr lang="zh-CN" altLang="en-US" dirty="0">
              <a:sym typeface="+mn-ea"/>
            </a:endParaRPr>
          </a:p>
        </p:txBody>
      </p:sp>
      <p:sp>
        <p:nvSpPr>
          <p:cNvPr id="10243" name="内容占位符 2"/>
          <p:cNvSpPr>
            <a:spLocks noGrp="1"/>
          </p:cNvSpPr>
          <p:nvPr>
            <p:ph sz="quarter" idx="1"/>
          </p:nvPr>
        </p:nvSpPr>
        <p:spPr>
          <a:xfrm>
            <a:off x="457200" y="1600200"/>
            <a:ext cx="803973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7.7.2</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提高餐饮企业经济效益的方法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dirty="0"/>
              <a:t>（1）明确规定各部门费用指标</a:t>
            </a:r>
            <a:endParaRPr dirty="0"/>
          </a:p>
          <a:p>
            <a:pPr marL="0" indent="0">
              <a:buNone/>
            </a:pPr>
            <a:r>
              <a:rPr dirty="0"/>
              <a:t>（2）加强设施、设备、器具的保管和维护</a:t>
            </a:r>
            <a:endParaRPr dirty="0"/>
          </a:p>
          <a:p>
            <a:pPr marL="0" indent="0">
              <a:buNone/>
            </a:pPr>
            <a:r>
              <a:rPr dirty="0"/>
              <a:t>（3）精心科学地组织员工进行生产</a:t>
            </a:r>
            <a:endParaRPr dirty="0"/>
          </a:p>
          <a:p>
            <a:pPr marL="0" indent="0">
              <a:buNone/>
            </a:pPr>
            <a:r>
              <a:rPr dirty="0"/>
              <a:t>（4）经常开展增产节约、增收节支活动</a:t>
            </a:r>
            <a:endParaRPr dirty="0"/>
          </a:p>
          <a:p>
            <a:pPr marL="0" indent="0">
              <a:buNone/>
            </a:pPr>
            <a:r>
              <a:rPr dirty="0"/>
              <a:t>（5）开展岗位练兵，提高劳动效率</a:t>
            </a:r>
            <a:endParaRPr dirty="0"/>
          </a:p>
          <a:p>
            <a:pPr marL="0" indent="0">
              <a:buNone/>
            </a:pPr>
            <a:r>
              <a:rPr dirty="0"/>
              <a:t>（6）宣传卫生安全常识</a:t>
            </a:r>
            <a:endParaRPr dirty="0"/>
          </a:p>
          <a:p>
            <a:pPr marL="0" indent="0">
              <a:buNone/>
            </a:pPr>
            <a:r>
              <a:rPr dirty="0"/>
              <a:t>（7）注意领导方法，调动员工们积极性</a:t>
            </a:r>
            <a:endParaRP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7</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a:t>
            </a:r>
            <a:r>
              <a:rPr lang="zh-CN" altLang="en-US" noProof="0">
                <a:ln>
                  <a:noFill/>
                </a:ln>
                <a:effectLst/>
                <a:uLnTx/>
                <a:uFillTx/>
                <a:sym typeface="+mn-ea"/>
              </a:rPr>
              <a:t>餐饮业的成本控制管理</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337185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本章小结</a:t>
            </a:r>
            <a:endParaRPr lang="zh-CN" altLang="en-US" kern="1200" dirty="0">
              <a:latin typeface="微软雅黑" panose="020B0503020204020204" charset="-122"/>
              <a:ea typeface="微软雅黑" panose="020B0503020204020204" charset="-122"/>
            </a:endParaRPr>
          </a:p>
          <a:p>
            <a:pPr marL="720090" indent="-457200" fontAlgn="auto">
              <a:lnSpc>
                <a:spcPct val="150000"/>
              </a:lnSpc>
              <a:buClr>
                <a:schemeClr val="accent1"/>
              </a:buClr>
              <a:buFont typeface="Wingdings" panose="05000000000000000000" charset="0"/>
              <a:buChar char="ü"/>
            </a:pPr>
            <a:r>
              <a:rPr lang="en-US" altLang="zh-CN" kern="1200" dirty="0"/>
              <a:t>全程成本核算管理</a:t>
            </a:r>
            <a:endParaRPr lang="en-US" altLang="zh-CN" kern="1200" dirty="0"/>
          </a:p>
          <a:p>
            <a:pPr marL="720090" indent="-457200" fontAlgn="auto">
              <a:lnSpc>
                <a:spcPct val="150000"/>
              </a:lnSpc>
              <a:buClr>
                <a:schemeClr val="accent1"/>
              </a:buClr>
              <a:buFont typeface="Wingdings" panose="05000000000000000000" charset="0"/>
              <a:buChar char="ü"/>
            </a:pPr>
            <a:r>
              <a:rPr lang="en-US" altLang="zh-CN" kern="1200" dirty="0"/>
              <a:t>经营成本控制管理</a:t>
            </a:r>
            <a:endParaRPr lang="en-US" altLang="zh-CN" kern="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7.1.2  </a:t>
            </a:r>
            <a:r>
              <a:rPr lang="zh-CN" altLang="en-US" b="1" kern="1200" dirty="0">
                <a:solidFill>
                  <a:schemeClr val="accent1"/>
                </a:solidFill>
                <a:effectLst>
                  <a:outerShdw blurRad="38100" dist="25400" dir="5400000" algn="ctr" rotWithShape="0">
                    <a:srgbClr val="6E747A">
                      <a:alpha val="43000"/>
                    </a:srgbClr>
                  </a:outerShdw>
                </a:effectLst>
              </a:rPr>
              <a:t>采购的工作流程</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       </a:t>
            </a:r>
            <a:endParaRPr lang="zh-CN" altLang="en-US" kern="1200" dirty="0"/>
          </a:p>
          <a:p>
            <a:pPr marL="0" indent="0">
              <a:buNone/>
            </a:pPr>
            <a:endParaRPr lang="zh-CN" altLang="en-US" b="1" dirty="0">
              <a:solidFill>
                <a:schemeClr val="accent1"/>
              </a:solidFill>
              <a:effectLst>
                <a:outerShdw blurRad="38100" dist="25400" dir="5400000" algn="ctr" rotWithShape="0">
                  <a:srgbClr val="6E747A">
                    <a:alpha val="43000"/>
                  </a:srgbClr>
                </a:outerShdw>
              </a:effectLst>
              <a:sym typeface="+mn-ea"/>
            </a:endParaRPr>
          </a:p>
        </p:txBody>
      </p:sp>
      <p:sp>
        <p:nvSpPr>
          <p:cNvPr id="4" name="圆角矩形 3"/>
          <p:cNvSpPr/>
          <p:nvPr/>
        </p:nvSpPr>
        <p:spPr>
          <a:xfrm>
            <a:off x="3149600" y="3176905"/>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1376680" y="3176905"/>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圆角矩形 5"/>
          <p:cNvSpPr/>
          <p:nvPr/>
        </p:nvSpPr>
        <p:spPr>
          <a:xfrm>
            <a:off x="3158490" y="3176905"/>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nvSpPr>
        <p:spPr>
          <a:xfrm>
            <a:off x="5226685" y="3176905"/>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圆角矩形 7"/>
          <p:cNvSpPr/>
          <p:nvPr/>
        </p:nvSpPr>
        <p:spPr>
          <a:xfrm>
            <a:off x="6981190" y="3176905"/>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圆角矩形 8"/>
          <p:cNvSpPr/>
          <p:nvPr/>
        </p:nvSpPr>
        <p:spPr>
          <a:xfrm>
            <a:off x="5226685" y="4617720"/>
            <a:ext cx="1224280" cy="50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0" name="直接箭头连接符 9"/>
          <p:cNvCxnSpPr>
            <a:endCxn id="5" idx="1"/>
          </p:cNvCxnSpPr>
          <p:nvPr/>
        </p:nvCxnSpPr>
        <p:spPr>
          <a:xfrm>
            <a:off x="395605" y="3429000"/>
            <a:ext cx="981075"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1" name="直接箭头连接符 10"/>
          <p:cNvCxnSpPr/>
          <p:nvPr/>
        </p:nvCxnSpPr>
        <p:spPr>
          <a:xfrm>
            <a:off x="2301875" y="2658745"/>
            <a:ext cx="0" cy="50101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2" name="直接箭头连接符 11"/>
          <p:cNvCxnSpPr/>
          <p:nvPr/>
        </p:nvCxnSpPr>
        <p:spPr>
          <a:xfrm>
            <a:off x="4119245" y="2729230"/>
            <a:ext cx="0" cy="44767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3" name="直接箭头连接符 12"/>
          <p:cNvCxnSpPr/>
          <p:nvPr/>
        </p:nvCxnSpPr>
        <p:spPr>
          <a:xfrm>
            <a:off x="3841750" y="2399030"/>
            <a:ext cx="0" cy="77787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4" name="直接箭头连接符 13"/>
          <p:cNvCxnSpPr>
            <a:endCxn id="9" idx="0"/>
          </p:cNvCxnSpPr>
          <p:nvPr/>
        </p:nvCxnSpPr>
        <p:spPr>
          <a:xfrm flipH="1">
            <a:off x="5838825" y="3680460"/>
            <a:ext cx="8890" cy="93726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5" name="直接箭头连接符 14"/>
          <p:cNvCxnSpPr/>
          <p:nvPr/>
        </p:nvCxnSpPr>
        <p:spPr>
          <a:xfrm>
            <a:off x="797560" y="2443480"/>
            <a:ext cx="0" cy="44767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6" name="直接箭头连接符 15"/>
          <p:cNvCxnSpPr/>
          <p:nvPr/>
        </p:nvCxnSpPr>
        <p:spPr>
          <a:xfrm>
            <a:off x="4387850" y="3553460"/>
            <a:ext cx="814705"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7" name="直接箭头连接符 16"/>
          <p:cNvCxnSpPr>
            <a:endCxn id="8" idx="1"/>
          </p:cNvCxnSpPr>
          <p:nvPr/>
        </p:nvCxnSpPr>
        <p:spPr>
          <a:xfrm>
            <a:off x="6444615" y="3429000"/>
            <a:ext cx="536575"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8" name="直接箭头连接符 17"/>
          <p:cNvCxnSpPr>
            <a:stCxn id="7" idx="1"/>
            <a:endCxn id="6" idx="3"/>
          </p:cNvCxnSpPr>
          <p:nvPr/>
        </p:nvCxnSpPr>
        <p:spPr>
          <a:xfrm flipH="1">
            <a:off x="4382770" y="3429000"/>
            <a:ext cx="843915"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19" name="直接箭头连接符 18"/>
          <p:cNvCxnSpPr/>
          <p:nvPr/>
        </p:nvCxnSpPr>
        <p:spPr>
          <a:xfrm flipV="1">
            <a:off x="5515610" y="3732530"/>
            <a:ext cx="0" cy="51943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20" name="直接箭头连接符 19"/>
          <p:cNvCxnSpPr/>
          <p:nvPr/>
        </p:nvCxnSpPr>
        <p:spPr>
          <a:xfrm flipH="1" flipV="1">
            <a:off x="7593330" y="3681095"/>
            <a:ext cx="3175" cy="118808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21" name="直接连接符 20"/>
          <p:cNvCxnSpPr/>
          <p:nvPr/>
        </p:nvCxnSpPr>
        <p:spPr>
          <a:xfrm>
            <a:off x="788670" y="2443480"/>
            <a:ext cx="930910" cy="0"/>
          </a:xfrm>
          <a:prstGeom prst="line">
            <a:avLst/>
          </a:prstGeom>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1692910" y="2434590"/>
            <a:ext cx="0" cy="725170"/>
          </a:xfrm>
          <a:prstGeom prst="line">
            <a:avLst/>
          </a:prstGeom>
          <a:ln w="19050"/>
        </p:spPr>
        <p:style>
          <a:lnRef idx="1">
            <a:schemeClr val="dk1"/>
          </a:lnRef>
          <a:fillRef idx="0">
            <a:schemeClr val="dk1"/>
          </a:fillRef>
          <a:effectRef idx="0">
            <a:schemeClr val="dk1"/>
          </a:effectRef>
          <a:fontRef idx="minor">
            <a:schemeClr val="tx1"/>
          </a:fontRef>
        </p:style>
      </p:cxnSp>
      <p:cxnSp>
        <p:nvCxnSpPr>
          <p:cNvPr id="23" name="直接连接符 22"/>
          <p:cNvCxnSpPr>
            <a:stCxn id="5" idx="2"/>
          </p:cNvCxnSpPr>
          <p:nvPr/>
        </p:nvCxnSpPr>
        <p:spPr>
          <a:xfrm>
            <a:off x="1988820" y="3681095"/>
            <a:ext cx="0" cy="5441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448050" y="2658745"/>
            <a:ext cx="0" cy="518160"/>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直接连接符 25"/>
          <p:cNvCxnSpPr/>
          <p:nvPr/>
        </p:nvCxnSpPr>
        <p:spPr>
          <a:xfrm>
            <a:off x="7593330" y="2390140"/>
            <a:ext cx="0" cy="786765"/>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直接连接符 26"/>
          <p:cNvCxnSpPr/>
          <p:nvPr/>
        </p:nvCxnSpPr>
        <p:spPr>
          <a:xfrm>
            <a:off x="5829935" y="2720975"/>
            <a:ext cx="0" cy="438785"/>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直接连接符 27"/>
          <p:cNvCxnSpPr>
            <a:stCxn id="9" idx="3"/>
          </p:cNvCxnSpPr>
          <p:nvPr/>
        </p:nvCxnSpPr>
        <p:spPr>
          <a:xfrm flipV="1">
            <a:off x="6450965" y="4868545"/>
            <a:ext cx="1154430" cy="127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119245" y="2728595"/>
            <a:ext cx="1677035" cy="19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838575" y="2394585"/>
            <a:ext cx="3757930" cy="44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988820" y="4220845"/>
            <a:ext cx="3519805" cy="44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2319655" y="2666365"/>
            <a:ext cx="1172210" cy="19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525270" y="3246120"/>
            <a:ext cx="927735" cy="365760"/>
          </a:xfrm>
          <a:prstGeom prst="rect">
            <a:avLst/>
          </a:prstGeom>
          <a:noFill/>
        </p:spPr>
        <p:txBody>
          <a:bodyPr wrap="square" rtlCol="0">
            <a:spAutoFit/>
          </a:bodyPr>
          <a:p>
            <a:r>
              <a:rPr lang="en-US" altLang="zh-CN" b="1">
                <a:solidFill>
                  <a:schemeClr val="bg1"/>
                </a:solidFill>
              </a:rPr>
              <a:t> </a:t>
            </a:r>
            <a:r>
              <a:rPr lang="zh-CN" altLang="en-US" b="1">
                <a:solidFill>
                  <a:schemeClr val="bg1"/>
                </a:solidFill>
              </a:rPr>
              <a:t>仓  库</a:t>
            </a:r>
            <a:endParaRPr lang="zh-CN" altLang="en-US" b="1">
              <a:solidFill>
                <a:schemeClr val="bg1"/>
              </a:solidFill>
            </a:endParaRPr>
          </a:p>
        </p:txBody>
      </p:sp>
      <p:sp>
        <p:nvSpPr>
          <p:cNvPr id="35" name="文本框 34"/>
          <p:cNvSpPr txBox="1"/>
          <p:nvPr/>
        </p:nvSpPr>
        <p:spPr>
          <a:xfrm>
            <a:off x="3307080" y="3246120"/>
            <a:ext cx="927735" cy="365760"/>
          </a:xfrm>
          <a:prstGeom prst="rect">
            <a:avLst/>
          </a:prstGeom>
          <a:noFill/>
        </p:spPr>
        <p:txBody>
          <a:bodyPr wrap="square" rtlCol="0">
            <a:spAutoFit/>
          </a:bodyPr>
          <a:p>
            <a:r>
              <a:rPr lang="en-US" altLang="zh-CN" b="1">
                <a:solidFill>
                  <a:schemeClr val="bg1"/>
                </a:solidFill>
              </a:rPr>
              <a:t> </a:t>
            </a:r>
            <a:r>
              <a:rPr lang="zh-CN" altLang="en-US" b="1">
                <a:solidFill>
                  <a:schemeClr val="bg1"/>
                </a:solidFill>
              </a:rPr>
              <a:t>验  收</a:t>
            </a:r>
            <a:endParaRPr lang="zh-CN" altLang="en-US" b="1">
              <a:solidFill>
                <a:schemeClr val="bg1"/>
              </a:solidFill>
            </a:endParaRPr>
          </a:p>
        </p:txBody>
      </p:sp>
      <p:sp>
        <p:nvSpPr>
          <p:cNvPr id="36" name="文本框 35"/>
          <p:cNvSpPr txBox="1"/>
          <p:nvPr/>
        </p:nvSpPr>
        <p:spPr>
          <a:xfrm>
            <a:off x="5379720" y="3246120"/>
            <a:ext cx="927735" cy="365760"/>
          </a:xfrm>
          <a:prstGeom prst="rect">
            <a:avLst/>
          </a:prstGeom>
          <a:noFill/>
        </p:spPr>
        <p:txBody>
          <a:bodyPr wrap="square" rtlCol="0">
            <a:spAutoFit/>
          </a:bodyPr>
          <a:p>
            <a:r>
              <a:rPr lang="zh-CN" altLang="en-US" b="1">
                <a:solidFill>
                  <a:schemeClr val="bg1"/>
                </a:solidFill>
              </a:rPr>
              <a:t> 采  购</a:t>
            </a:r>
            <a:endParaRPr lang="zh-CN" altLang="en-US" b="1">
              <a:solidFill>
                <a:schemeClr val="bg1"/>
              </a:solidFill>
            </a:endParaRPr>
          </a:p>
        </p:txBody>
      </p:sp>
      <p:sp>
        <p:nvSpPr>
          <p:cNvPr id="37" name="文本框 36"/>
          <p:cNvSpPr txBox="1"/>
          <p:nvPr/>
        </p:nvSpPr>
        <p:spPr>
          <a:xfrm>
            <a:off x="7131050" y="3246120"/>
            <a:ext cx="927735" cy="365760"/>
          </a:xfrm>
          <a:prstGeom prst="rect">
            <a:avLst/>
          </a:prstGeom>
          <a:noFill/>
        </p:spPr>
        <p:txBody>
          <a:bodyPr wrap="square" rtlCol="0">
            <a:spAutoFit/>
          </a:bodyPr>
          <a:p>
            <a:r>
              <a:rPr lang="zh-CN" altLang="en-US" b="1">
                <a:solidFill>
                  <a:schemeClr val="bg1"/>
                </a:solidFill>
              </a:rPr>
              <a:t>供应商</a:t>
            </a:r>
            <a:endParaRPr lang="zh-CN" altLang="en-US" b="1">
              <a:solidFill>
                <a:schemeClr val="bg1"/>
              </a:solidFill>
            </a:endParaRPr>
          </a:p>
        </p:txBody>
      </p:sp>
      <p:sp>
        <p:nvSpPr>
          <p:cNvPr id="38" name="文本框 37"/>
          <p:cNvSpPr txBox="1"/>
          <p:nvPr/>
        </p:nvSpPr>
        <p:spPr>
          <a:xfrm>
            <a:off x="5365750" y="4686300"/>
            <a:ext cx="927735" cy="365760"/>
          </a:xfrm>
          <a:prstGeom prst="rect">
            <a:avLst/>
          </a:prstGeom>
          <a:noFill/>
        </p:spPr>
        <p:txBody>
          <a:bodyPr wrap="square" rtlCol="0">
            <a:spAutoFit/>
          </a:bodyPr>
          <a:p>
            <a:r>
              <a:rPr lang="zh-CN" altLang="en-US" b="1">
                <a:solidFill>
                  <a:schemeClr val="bg1"/>
                </a:solidFill>
              </a:rPr>
              <a:t>财务部</a:t>
            </a:r>
            <a:endParaRPr lang="zh-CN" altLang="en-US" b="1">
              <a:solidFill>
                <a:schemeClr val="bg1"/>
              </a:solidFill>
            </a:endParaRPr>
          </a:p>
        </p:txBody>
      </p:sp>
      <p:sp>
        <p:nvSpPr>
          <p:cNvPr id="39" name="文本框 38"/>
          <p:cNvSpPr txBox="1"/>
          <p:nvPr/>
        </p:nvSpPr>
        <p:spPr>
          <a:xfrm>
            <a:off x="4728210" y="2033270"/>
            <a:ext cx="185166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送货及发票</a:t>
            </a:r>
            <a:endParaRPr lang="zh-CN" altLang="en-US" sz="1600">
              <a:latin typeface="黑体" panose="02010609060101010101" charset="-122"/>
              <a:ea typeface="黑体" panose="02010609060101010101" charset="-122"/>
            </a:endParaRPr>
          </a:p>
        </p:txBody>
      </p:sp>
      <p:sp>
        <p:nvSpPr>
          <p:cNvPr id="40" name="文本框 39"/>
          <p:cNvSpPr txBox="1"/>
          <p:nvPr/>
        </p:nvSpPr>
        <p:spPr>
          <a:xfrm>
            <a:off x="3248025" y="3961765"/>
            <a:ext cx="133096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采购申请单</a:t>
            </a:r>
            <a:endParaRPr lang="zh-CN" altLang="en-US" sz="1600">
              <a:latin typeface="黑体" panose="02010609060101010101" charset="-122"/>
              <a:ea typeface="黑体" panose="02010609060101010101" charset="-122"/>
            </a:endParaRPr>
          </a:p>
        </p:txBody>
      </p:sp>
      <p:sp>
        <p:nvSpPr>
          <p:cNvPr id="41" name="文本框 40"/>
          <p:cNvSpPr txBox="1"/>
          <p:nvPr/>
        </p:nvSpPr>
        <p:spPr>
          <a:xfrm>
            <a:off x="5653405" y="3916680"/>
            <a:ext cx="1334135"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采购</a:t>
            </a:r>
            <a:r>
              <a:rPr lang="en-US" altLang="zh-CN" sz="1600">
                <a:latin typeface="黑体" panose="02010609060101010101" charset="-122"/>
                <a:ea typeface="黑体" panose="02010609060101010101" charset="-122"/>
              </a:rPr>
              <a:t>/</a:t>
            </a:r>
            <a:r>
              <a:rPr lang="zh-CN" altLang="en-US" sz="1600">
                <a:latin typeface="黑体" panose="02010609060101010101" charset="-122"/>
                <a:ea typeface="黑体" panose="02010609060101010101" charset="-122"/>
              </a:rPr>
              <a:t>发票</a:t>
            </a:r>
            <a:endParaRPr lang="zh-CN" altLang="en-US" sz="1600">
              <a:latin typeface="黑体" panose="02010609060101010101" charset="-122"/>
              <a:ea typeface="黑体" panose="02010609060101010101" charset="-122"/>
            </a:endParaRPr>
          </a:p>
        </p:txBody>
      </p:sp>
      <p:sp>
        <p:nvSpPr>
          <p:cNvPr id="42" name="文本框 41"/>
          <p:cNvSpPr txBox="1"/>
          <p:nvPr/>
        </p:nvSpPr>
        <p:spPr>
          <a:xfrm>
            <a:off x="6293485" y="3093720"/>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采购单</a:t>
            </a:r>
            <a:endParaRPr lang="zh-CN" altLang="en-US" sz="1600">
              <a:latin typeface="黑体" panose="02010609060101010101" charset="-122"/>
              <a:ea typeface="黑体" panose="02010609060101010101" charset="-122"/>
            </a:endParaRPr>
          </a:p>
        </p:txBody>
      </p:sp>
      <p:sp>
        <p:nvSpPr>
          <p:cNvPr id="43" name="文本框 42"/>
          <p:cNvSpPr txBox="1"/>
          <p:nvPr/>
        </p:nvSpPr>
        <p:spPr>
          <a:xfrm>
            <a:off x="4331335" y="3509645"/>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发票</a:t>
            </a:r>
            <a:endParaRPr lang="zh-CN" altLang="en-US" sz="1600">
              <a:latin typeface="黑体" panose="02010609060101010101" charset="-122"/>
              <a:ea typeface="黑体" panose="02010609060101010101" charset="-122"/>
            </a:endParaRPr>
          </a:p>
        </p:txBody>
      </p:sp>
      <p:sp>
        <p:nvSpPr>
          <p:cNvPr id="44" name="文本框 43"/>
          <p:cNvSpPr txBox="1"/>
          <p:nvPr/>
        </p:nvSpPr>
        <p:spPr>
          <a:xfrm>
            <a:off x="4387850" y="3165475"/>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采购单</a:t>
            </a:r>
            <a:endParaRPr lang="zh-CN" altLang="en-US" sz="1600">
              <a:latin typeface="黑体" panose="02010609060101010101" charset="-122"/>
              <a:ea typeface="黑体" panose="02010609060101010101" charset="-122"/>
            </a:endParaRPr>
          </a:p>
        </p:txBody>
      </p:sp>
      <p:sp>
        <p:nvSpPr>
          <p:cNvPr id="45" name="文本框 44"/>
          <p:cNvSpPr txBox="1"/>
          <p:nvPr/>
        </p:nvSpPr>
        <p:spPr>
          <a:xfrm>
            <a:off x="788670" y="2171065"/>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发货</a:t>
            </a:r>
            <a:endParaRPr lang="zh-CN" altLang="en-US" sz="1600">
              <a:latin typeface="黑体" panose="02010609060101010101" charset="-122"/>
              <a:ea typeface="黑体" panose="02010609060101010101" charset="-122"/>
            </a:endParaRPr>
          </a:p>
        </p:txBody>
      </p:sp>
      <p:sp>
        <p:nvSpPr>
          <p:cNvPr id="46" name="文本框 45"/>
          <p:cNvSpPr txBox="1"/>
          <p:nvPr/>
        </p:nvSpPr>
        <p:spPr>
          <a:xfrm>
            <a:off x="2435860" y="2395220"/>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移货</a:t>
            </a:r>
            <a:endParaRPr lang="zh-CN" altLang="en-US" sz="1600">
              <a:latin typeface="黑体" panose="02010609060101010101" charset="-122"/>
              <a:ea typeface="黑体" panose="02010609060101010101" charset="-122"/>
            </a:endParaRPr>
          </a:p>
        </p:txBody>
      </p:sp>
      <p:sp>
        <p:nvSpPr>
          <p:cNvPr id="47" name="文本框 46"/>
          <p:cNvSpPr txBox="1"/>
          <p:nvPr/>
        </p:nvSpPr>
        <p:spPr>
          <a:xfrm>
            <a:off x="280035" y="3429000"/>
            <a:ext cx="109728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领料通知</a:t>
            </a:r>
            <a:endParaRPr lang="zh-CN" altLang="en-US" sz="1600">
              <a:latin typeface="黑体" panose="02010609060101010101" charset="-122"/>
              <a:ea typeface="黑体" panose="02010609060101010101" charset="-122"/>
            </a:endParaRPr>
          </a:p>
        </p:txBody>
      </p:sp>
      <p:sp>
        <p:nvSpPr>
          <p:cNvPr id="48" name="文本框 47"/>
          <p:cNvSpPr txBox="1"/>
          <p:nvPr/>
        </p:nvSpPr>
        <p:spPr>
          <a:xfrm>
            <a:off x="136525" y="2865755"/>
            <a:ext cx="1330960" cy="57912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餐厅</a:t>
            </a:r>
            <a:endParaRPr lang="zh-CN" altLang="en-US" sz="1600">
              <a:latin typeface="黑体" panose="02010609060101010101" charset="-122"/>
              <a:ea typeface="黑体" panose="02010609060101010101" charset="-122"/>
            </a:endParaRPr>
          </a:p>
          <a:p>
            <a:pPr algn="ctr"/>
            <a:r>
              <a:rPr lang="zh-CN" altLang="en-US" sz="1600">
                <a:latin typeface="黑体" panose="02010609060101010101" charset="-122"/>
                <a:ea typeface="黑体" panose="02010609060101010101" charset="-122"/>
              </a:rPr>
              <a:t>（餐饮部）</a:t>
            </a:r>
            <a:endParaRPr lang="zh-CN" altLang="en-US" sz="1600">
              <a:latin typeface="黑体" panose="02010609060101010101" charset="-122"/>
              <a:ea typeface="黑体" panose="02010609060101010101" charset="-122"/>
            </a:endParaRPr>
          </a:p>
        </p:txBody>
      </p:sp>
      <p:sp>
        <p:nvSpPr>
          <p:cNvPr id="49" name="文本框 48"/>
          <p:cNvSpPr txBox="1"/>
          <p:nvPr/>
        </p:nvSpPr>
        <p:spPr>
          <a:xfrm>
            <a:off x="6579870" y="4534535"/>
            <a:ext cx="871220" cy="335280"/>
          </a:xfrm>
          <a:prstGeom prst="rect">
            <a:avLst/>
          </a:prstGeom>
          <a:noFill/>
        </p:spPr>
        <p:txBody>
          <a:bodyPr wrap="square" rtlCol="0">
            <a:spAutoFit/>
          </a:bodyPr>
          <a:p>
            <a:pPr algn="ctr"/>
            <a:r>
              <a:rPr lang="zh-CN" altLang="en-US" sz="1600">
                <a:latin typeface="黑体" panose="02010609060101010101" charset="-122"/>
                <a:ea typeface="黑体" panose="02010609060101010101" charset="-122"/>
              </a:rPr>
              <a:t>付款</a:t>
            </a:r>
            <a:endParaRPr lang="zh-CN" altLang="en-US" sz="1600">
              <a:latin typeface="黑体" panose="02010609060101010101" charset="-122"/>
              <a:ea typeface="黑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a:t>
            </a:r>
            <a:r>
              <a:rPr lang="en-US" altLang="zh-CN" b="1" dirty="0">
                <a:solidFill>
                  <a:schemeClr val="accent1"/>
                </a:solidFill>
                <a:effectLst>
                  <a:outerShdw blurRad="38100" dist="25400" dir="5400000" algn="ctr" rotWithShape="0">
                    <a:srgbClr val="6E747A">
                      <a:alpha val="43000"/>
                    </a:srgbClr>
                  </a:outerShdw>
                </a:effectLst>
                <a:sym typeface="+mn-ea"/>
              </a:rPr>
              <a:t>2  </a:t>
            </a:r>
            <a:r>
              <a:rPr lang="zh-CN" altLang="en-US" b="1" dirty="0">
                <a:solidFill>
                  <a:schemeClr val="accent1"/>
                </a:solidFill>
                <a:effectLst>
                  <a:outerShdw blurRad="38100" dist="25400" dir="5400000" algn="ctr" rotWithShape="0">
                    <a:srgbClr val="6E747A">
                      <a:alpha val="43000"/>
                    </a:srgbClr>
                  </a:outerShdw>
                </a:effectLst>
                <a:sym typeface="+mn-ea"/>
              </a:rPr>
              <a:t>采购的工作流程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步骤：       </a:t>
            </a:r>
            <a:endParaRPr lang="zh-CN" altLang="en-US" kern="1200" dirty="0"/>
          </a:p>
          <a:p>
            <a:pPr marL="0" indent="0">
              <a:buNone/>
            </a:pPr>
            <a:r>
              <a:rPr lang="zh-CN" altLang="en-US" kern="1200" dirty="0"/>
              <a:t>（1）提前半天，接收各部门订购原料申请的单据</a:t>
            </a:r>
            <a:endParaRPr lang="zh-CN" altLang="en-US" kern="1200" dirty="0"/>
          </a:p>
          <a:p>
            <a:pPr marL="0" indent="0">
              <a:buNone/>
            </a:pPr>
            <a:r>
              <a:rPr lang="zh-CN" altLang="en-US" dirty="0">
                <a:sym typeface="+mn-ea"/>
              </a:rPr>
              <a:t>（2）对申请单综合归类，分出轻重缓急，并备足资金。收到采购申请单后，采购部应复查以防错漏，具体是签署核对和数量核对。</a:t>
            </a:r>
            <a:endParaRPr lang="zh-CN" altLang="en-US" dirty="0">
              <a:sym typeface="+mn-ea"/>
            </a:endParaRPr>
          </a:p>
          <a:p>
            <a:pPr marL="0" indent="0">
              <a:buNone/>
            </a:pPr>
            <a:r>
              <a:rPr lang="zh-CN" altLang="en-US" dirty="0">
                <a:sym typeface="+mn-ea"/>
              </a:rPr>
              <a:t>（3）供货商竞争报价，货比三家，实施购置，即时填单。</a:t>
            </a:r>
            <a:endParaRPr lang="zh-CN" altLang="en-US" dirty="0">
              <a:sym typeface="+mn-ea"/>
            </a:endParaRPr>
          </a:p>
          <a:p>
            <a:pPr marL="0" indent="0">
              <a:buNone/>
            </a:pPr>
            <a:r>
              <a:rPr lang="zh-CN" altLang="en-US" dirty="0">
                <a:sym typeface="+mn-ea"/>
              </a:rPr>
              <a:t>（4）购回原料，货场及时验收，数量价格相符，签收交货。</a:t>
            </a:r>
            <a:endParaRPr lang="zh-CN" altLang="en-US" dirty="0">
              <a:sym typeface="+mn-ea"/>
            </a:endParaRPr>
          </a:p>
          <a:p>
            <a:pPr marL="0" indent="0">
              <a:buNone/>
            </a:pPr>
            <a:r>
              <a:rPr lang="zh-CN" altLang="en-US" dirty="0">
                <a:sym typeface="+mn-ea"/>
              </a:rPr>
              <a:t>（5）账货相符，手续齐备，报账清单。</a:t>
            </a:r>
            <a:endParaRPr lang="zh-CN" altLang="en-US" dirty="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采购人员的工作职责和素质要求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采购人员有以下的工作职责：</a:t>
            </a:r>
            <a:endParaRPr lang="zh-CN" altLang="en-US" kern="1200" dirty="0"/>
          </a:p>
          <a:p>
            <a:pPr marL="0" indent="0">
              <a:buNone/>
            </a:pPr>
            <a:r>
              <a:rPr lang="zh-CN" altLang="en-US" kern="1200" dirty="0"/>
              <a:t>①提前半天拿到购物计划单；</a:t>
            </a:r>
            <a:endParaRPr lang="zh-CN" altLang="en-US" kern="1200" dirty="0"/>
          </a:p>
          <a:p>
            <a:pPr marL="0" indent="0">
              <a:buNone/>
            </a:pPr>
            <a:r>
              <a:rPr lang="zh-CN" altLang="en-US" kern="1200" dirty="0"/>
              <a:t>②提前提取购物备用资金；</a:t>
            </a:r>
            <a:endParaRPr lang="zh-CN" altLang="en-US" kern="1200" dirty="0"/>
          </a:p>
          <a:p>
            <a:pPr marL="0" indent="0">
              <a:buNone/>
            </a:pPr>
            <a:r>
              <a:rPr lang="zh-CN" altLang="en-US" kern="1200" dirty="0"/>
              <a:t>③选择价廉质优的原料进行购置；</a:t>
            </a:r>
            <a:endParaRPr lang="zh-CN" altLang="en-US" kern="1200" dirty="0"/>
          </a:p>
          <a:p>
            <a:pPr marL="0" indent="0">
              <a:buNone/>
            </a:pPr>
            <a:r>
              <a:rPr lang="zh-CN" altLang="en-US" kern="1200" dirty="0"/>
              <a:t>④按时或提前购回保质保量的原料；</a:t>
            </a:r>
            <a:endParaRPr lang="zh-CN" altLang="en-US" kern="1200" dirty="0"/>
          </a:p>
          <a:p>
            <a:pPr marL="0" indent="0">
              <a:buNone/>
            </a:pPr>
            <a:r>
              <a:rPr lang="zh-CN" altLang="en-US" kern="1200" dirty="0"/>
              <a:t>⑤购回的原料与购物单要账货相符；</a:t>
            </a:r>
            <a:endParaRPr lang="zh-CN" altLang="en-US" kern="1200" dirty="0"/>
          </a:p>
          <a:p>
            <a:pPr marL="0" indent="0">
              <a:buNone/>
            </a:pPr>
            <a:r>
              <a:rPr lang="zh-CN" altLang="en-US" kern="1200" dirty="0"/>
              <a:t>⑥购回的原料及时交店方验收保管或由厨房加工处理；</a:t>
            </a:r>
            <a:endParaRPr lang="zh-CN" altLang="en-US" kern="1200" dirty="0"/>
          </a:p>
          <a:p>
            <a:pPr marL="0" indent="0">
              <a:buNone/>
            </a:pPr>
            <a:r>
              <a:rPr lang="zh-CN" altLang="en-US" kern="1200" dirty="0"/>
              <a:t>⑦物品验收合格，即请验收人签字；</a:t>
            </a:r>
            <a:endParaRPr lang="zh-CN" altLang="en-US" kern="1200" dirty="0"/>
          </a:p>
          <a:p>
            <a:pPr marL="0" indent="0">
              <a:buNone/>
            </a:pPr>
            <a:r>
              <a:rPr lang="zh-CN" altLang="en-US" kern="1200" dirty="0"/>
              <a:t>⑧当天下午即报账，领足次日备用资金。</a:t>
            </a:r>
            <a:endParaRPr lang="zh-CN" altLang="en-US" kern="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采购人员的工作职责和素质要求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采购人员的工作任务如下：</a:t>
            </a:r>
            <a:endParaRPr lang="zh-CN" altLang="en-US" kern="1200" dirty="0"/>
          </a:p>
          <a:p>
            <a:pPr marL="0" indent="0">
              <a:buNone/>
            </a:pPr>
            <a:r>
              <a:rPr lang="zh-CN" altLang="en-US" kern="1200" dirty="0"/>
              <a:t>①当天早上要完成鲜活原料的采购任务；</a:t>
            </a:r>
            <a:endParaRPr lang="zh-CN" altLang="en-US" kern="1200" dirty="0"/>
          </a:p>
          <a:p>
            <a:pPr marL="0" indent="0">
              <a:buNone/>
            </a:pPr>
            <a:r>
              <a:rPr lang="zh-CN" altLang="en-US" kern="1200" dirty="0"/>
              <a:t>②3天内购进需用的原料、调料、粮食原料等；</a:t>
            </a:r>
            <a:endParaRPr lang="zh-CN" altLang="en-US" kern="1200" dirty="0"/>
          </a:p>
          <a:p>
            <a:pPr marL="0" indent="0">
              <a:buNone/>
            </a:pPr>
            <a:r>
              <a:rPr lang="zh-CN" altLang="en-US" kern="1200" dirty="0"/>
              <a:t>③5天内购进外地特色原料；</a:t>
            </a:r>
            <a:endParaRPr lang="zh-CN" altLang="en-US" kern="1200" dirty="0"/>
          </a:p>
          <a:p>
            <a:pPr marL="0" indent="0">
              <a:buNone/>
            </a:pPr>
            <a:r>
              <a:rPr lang="zh-CN" altLang="en-US" kern="1200" dirty="0"/>
              <a:t>④向店方提供市场价、供货、卫生标准信息。</a:t>
            </a:r>
            <a:endParaRPr lang="zh-CN" altLang="en-US" kern="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7.1.3</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采购人员的工作职责和素质要求</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对采购人员有以下素质要求：</a:t>
            </a:r>
            <a:endParaRPr lang="zh-CN" altLang="en-US" kern="1200" dirty="0"/>
          </a:p>
          <a:p>
            <a:pPr marL="0" indent="0">
              <a:buNone/>
            </a:pPr>
            <a:r>
              <a:rPr lang="zh-CN" altLang="en-US" kern="1200" dirty="0"/>
              <a:t>①身体健康，体格强壮，能吃苦耐劳，热爱采购工作；</a:t>
            </a:r>
            <a:endParaRPr lang="zh-CN" altLang="en-US" kern="1200" dirty="0"/>
          </a:p>
          <a:p>
            <a:pPr marL="0" indent="0">
              <a:buNone/>
            </a:pPr>
            <a:r>
              <a:rPr lang="zh-CN" altLang="en-US" kern="1200" dirty="0"/>
              <a:t>②有一定的文化和商品专业知识，精明灵活，能写会算；</a:t>
            </a:r>
            <a:endParaRPr lang="zh-CN" altLang="en-US" kern="1200" dirty="0"/>
          </a:p>
          <a:p>
            <a:pPr marL="0" indent="0">
              <a:buNone/>
            </a:pPr>
            <a:r>
              <a:rPr lang="zh-CN" altLang="en-US" kern="1200" dirty="0"/>
              <a:t>③擅于公关，诚实守法，不损公肥私，不吃回扣，不中饱私囊；</a:t>
            </a:r>
            <a:endParaRPr lang="zh-CN" altLang="en-US" kern="1200" dirty="0"/>
          </a:p>
          <a:p>
            <a:pPr marL="0" indent="0">
              <a:buNone/>
            </a:pPr>
            <a:r>
              <a:rPr lang="zh-CN" altLang="en-US" kern="1200" dirty="0"/>
              <a:t>④勤俭节约，做到“嘴勤，脚勤，脑勤”，不辞辛劳奔波，满足店方生产需要，保障供给；</a:t>
            </a:r>
            <a:endParaRPr lang="zh-CN" altLang="en-US" kern="1200" dirty="0"/>
          </a:p>
          <a:p>
            <a:pPr marL="0" indent="0">
              <a:buNone/>
            </a:pPr>
            <a:r>
              <a:rPr lang="zh-CN" altLang="en-US" kern="1200" dirty="0"/>
              <a:t>⑤手续齐全后及时报账，备足欠压备用资金；</a:t>
            </a:r>
            <a:endParaRPr lang="zh-CN" altLang="en-US" kern="1200" dirty="0"/>
          </a:p>
          <a:p>
            <a:pPr marL="0" indent="0">
              <a:buNone/>
            </a:pPr>
            <a:r>
              <a:rPr lang="zh-CN" altLang="en-US" kern="1200" dirty="0"/>
              <a:t>⑥热爱集体，有团队精神，能任劳任怨、无怨无悔地完成采购任务，协助做好其他工作。</a:t>
            </a:r>
            <a:endParaRPr lang="zh-CN" altLang="en-US" kern="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7.1  </a:t>
            </a:r>
            <a:r>
              <a:rPr lang="zh-CN" altLang="en-US" dirty="0">
                <a:sym typeface="+mn-ea"/>
              </a:rPr>
              <a:t>采购控制</a:t>
            </a:r>
            <a:endParaRPr lang="zh-CN" altLang="en-US" dirty="0">
              <a:sym typeface="+mn-ea"/>
            </a:endParaRPr>
          </a:p>
        </p:txBody>
      </p:sp>
      <p:sp>
        <p:nvSpPr>
          <p:cNvPr id="10243" name="内容占位符 2"/>
          <p:cNvSpPr>
            <a:spLocks noGrp="1"/>
          </p:cNvSpPr>
          <p:nvPr>
            <p:ph sz="quarter" idx="1"/>
          </p:nvPr>
        </p:nvSpPr>
        <p:spPr>
          <a:xfrm>
            <a:off x="457200" y="1600200"/>
            <a:ext cx="7915275" cy="4873625"/>
          </a:xfrm>
        </p:spPr>
        <p:txBody>
          <a:bodyPr vert="horz" wrap="square" anchor="t"/>
          <a:p>
            <a:pPr marL="0" indent="0">
              <a:buNone/>
            </a:pPr>
            <a:r>
              <a:rPr lang="en-US" altLang="zh-CN" b="1" kern="1200" dirty="0">
                <a:solidFill>
                  <a:schemeClr val="accent1"/>
                </a:solidFill>
                <a:effectLst>
                  <a:outerShdw blurRad="38100" dist="25400" dir="5400000" algn="ctr" rotWithShape="0">
                    <a:srgbClr val="6E747A">
                      <a:alpha val="43000"/>
                    </a:srgbClr>
                  </a:outerShdw>
                </a:effectLst>
              </a:rPr>
              <a:t>7.1.4</a:t>
            </a:r>
            <a:r>
              <a:rPr lang="en-US" altLang="zh-CN" b="1" dirty="0">
                <a:solidFill>
                  <a:schemeClr val="accent1"/>
                </a:solidFill>
                <a:effectLst>
                  <a:outerShdw blurRad="38100" dist="25400" dir="5400000" algn="ctr" rotWithShape="0">
                    <a:srgbClr val="6E747A">
                      <a:alpha val="43000"/>
                    </a:srgbClr>
                  </a:outerShdw>
                </a:effectLst>
                <a:sym typeface="+mn-ea"/>
              </a:rPr>
              <a:t>  </a:t>
            </a:r>
            <a:r>
              <a:rPr lang="zh-CN" altLang="en-US" b="1" dirty="0">
                <a:solidFill>
                  <a:schemeClr val="accent1"/>
                </a:solidFill>
                <a:effectLst>
                  <a:outerShdw blurRad="38100" dist="25400" dir="5400000" algn="ctr" rotWithShape="0">
                    <a:srgbClr val="6E747A">
                      <a:alpha val="43000"/>
                    </a:srgbClr>
                  </a:outerShdw>
                </a:effectLst>
                <a:sym typeface="+mn-ea"/>
              </a:rPr>
              <a:t>控制采购成本</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kern="1200" dirty="0"/>
              <a:t>（1）采购申请单的控制</a:t>
            </a:r>
            <a:endParaRPr lang="zh-CN" altLang="en-US" kern="1200" dirty="0"/>
          </a:p>
          <a:p>
            <a:pPr marL="0" indent="0">
              <a:buNone/>
            </a:pPr>
            <a:r>
              <a:rPr lang="zh-CN" altLang="en-US" kern="1200" dirty="0"/>
              <a:t>（2）烹饪原料采购价格的控制</a:t>
            </a:r>
            <a:endParaRPr lang="zh-CN" altLang="en-US" kern="1200" dirty="0"/>
          </a:p>
          <a:p>
            <a:pPr marL="0" indent="0">
              <a:buNone/>
            </a:pPr>
            <a:r>
              <a:rPr lang="zh-CN" altLang="en-US" kern="1200" dirty="0"/>
              <a:t>（3）烹饪原料采购数量的控制</a:t>
            </a:r>
            <a:endParaRPr lang="zh-CN" altLang="en-US" kern="1200" dirty="0"/>
          </a:p>
          <a:p>
            <a:pPr marL="0" indent="0">
              <a:buNone/>
            </a:pPr>
            <a:r>
              <a:rPr lang="zh-CN" altLang="en-US" kern="1200" dirty="0"/>
              <a:t>（4）烹饪原料采购质量的控制</a:t>
            </a:r>
            <a:endParaRPr lang="zh-CN" altLang="en-US" kern="1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6535</Words>
  <Application>WPS 演示</Application>
  <PresentationFormat>全屏显示(4:3)</PresentationFormat>
  <Paragraphs>396</Paragraphs>
  <Slides>39</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39</vt:i4>
      </vt:variant>
    </vt:vector>
  </HeadingPairs>
  <TitlesOfParts>
    <vt:vector size="55" baseType="lpstr">
      <vt:lpstr>Arial</vt:lpstr>
      <vt:lpstr>宋体</vt:lpstr>
      <vt:lpstr>Wingdings</vt:lpstr>
      <vt:lpstr>Century Schoolbook</vt:lpstr>
      <vt:lpstr>Wingdings</vt:lpstr>
      <vt:lpstr>Wingdings 2</vt:lpstr>
      <vt:lpstr>华文中宋</vt:lpstr>
      <vt:lpstr>隶书</vt:lpstr>
      <vt:lpstr>黑体</vt:lpstr>
      <vt:lpstr>微软雅黑</vt:lpstr>
      <vt:lpstr>Wingdings</vt:lpstr>
      <vt:lpstr>华文楷体</vt:lpstr>
      <vt:lpstr>Arial Unicode MS</vt:lpstr>
      <vt:lpstr>Calibri</vt:lpstr>
      <vt:lpstr>凸显</vt:lpstr>
      <vt:lpstr>1_凸显</vt:lpstr>
      <vt:lpstr>现代餐饮成本核算与控制  （第二版）</vt:lpstr>
      <vt:lpstr>第7章  餐饮业的成本控制管理</vt:lpstr>
      <vt:lpstr>7.1  采购控制</vt:lpstr>
      <vt:lpstr>7.1  采购控制</vt:lpstr>
      <vt:lpstr>7.1  采购控制</vt:lpstr>
      <vt:lpstr>7.1  采购控制</vt:lpstr>
      <vt:lpstr>7.1  采购控制</vt:lpstr>
      <vt:lpstr>7.1  采购控制</vt:lpstr>
      <vt:lpstr>7.1  采购控制</vt:lpstr>
      <vt:lpstr>7.2  验收控制</vt:lpstr>
      <vt:lpstr>7.2  验收控制</vt:lpstr>
      <vt:lpstr>7.2  验收控制</vt:lpstr>
      <vt:lpstr>7.2  验收控制</vt:lpstr>
      <vt:lpstr>7.2  验收控制</vt:lpstr>
      <vt:lpstr>7.2  验收控制</vt:lpstr>
      <vt:lpstr>7.2  验收控制</vt:lpstr>
      <vt:lpstr>7.3  保管控制</vt:lpstr>
      <vt:lpstr>7.3  保管控制</vt:lpstr>
      <vt:lpstr>7.3  保管控制</vt:lpstr>
      <vt:lpstr>7.3  保管控制</vt:lpstr>
      <vt:lpstr>7.3  保管控制</vt:lpstr>
      <vt:lpstr>7.4  原料领发控制</vt:lpstr>
      <vt:lpstr>7.4  原料领发控制</vt:lpstr>
      <vt:lpstr>7.4  原料领发控制</vt:lpstr>
      <vt:lpstr>7.4  原料领发控制</vt:lpstr>
      <vt:lpstr>7.5  厨房生产控制</vt:lpstr>
      <vt:lpstr>7.5  厨房生产控制</vt:lpstr>
      <vt:lpstr>7.5  厨房生产控制</vt:lpstr>
      <vt:lpstr>7.5  厨房生产控制</vt:lpstr>
      <vt:lpstr>7.5  厨房生产控制</vt:lpstr>
      <vt:lpstr>7.5  厨房生产控制</vt:lpstr>
      <vt:lpstr>7.6  销售管理</vt:lpstr>
      <vt:lpstr>7.6  销售管理</vt:lpstr>
      <vt:lpstr>7.6  销售管理</vt:lpstr>
      <vt:lpstr>7.6  销售管理</vt:lpstr>
      <vt:lpstr>7.7  控制餐饮企业的经营管理费用</vt:lpstr>
      <vt:lpstr>7.7  控制餐饮企业的经营管理费用</vt:lpstr>
      <vt:lpstr>7.7  控制餐饮企业的经营管理费用</vt:lpstr>
      <vt:lpstr>第7章  餐饮业的成本控制管理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现代餐饮成本核算与控制 </dc:title>
  <dc:creator>Administrator</dc:creator>
  <cp:lastModifiedBy>怡</cp:lastModifiedBy>
  <cp:revision>31</cp:revision>
  <dcterms:created xsi:type="dcterms:W3CDTF">2016-10-26T01:46:00Z</dcterms:created>
  <dcterms:modified xsi:type="dcterms:W3CDTF">2021-08-24T08:41:04Z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9DA3371694894D5DACAA31B258BCE6C5</vt:lpwstr>
  </property>
</Properties>
</file>