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417069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968669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39014713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34779978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2449319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38584802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789254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1035389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2941263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454204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1015089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C149F9E-1351-4E1B-96B1-63B3A5135856}"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1502988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149F9E-1351-4E1B-96B1-63B3A5135856}"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4D4A82-534E-4EF4-9D4F-FE1D077CB05F}" type="slidenum">
              <a:rPr lang="zh-CN" altLang="en-US" smtClean="0"/>
              <a:t>‹#›</a:t>
            </a:fld>
            <a:endParaRPr lang="zh-CN" altLang="en-US"/>
          </a:p>
        </p:txBody>
      </p:sp>
    </p:spTree>
    <p:extLst>
      <p:ext uri="{BB962C8B-B14F-4D97-AF65-F5344CB8AC3E}">
        <p14:creationId xmlns:p14="http://schemas.microsoft.com/office/powerpoint/2010/main" val="1981959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5879274"/>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2926757" y="3026241"/>
            <a:ext cx="6294516" cy="646331"/>
          </a:xfrm>
          <a:prstGeom prst="rect">
            <a:avLst/>
          </a:prstGeom>
        </p:spPr>
        <p:txBody>
          <a:bodyPr wrap="square">
            <a:spAutoFit/>
          </a:bodyPr>
          <a:lstStyle/>
          <a:p>
            <a:r>
              <a:rPr lang="zh-CN" altLang="zh-CN" sz="3600" b="1" dirty="0">
                <a:solidFill>
                  <a:prstClr val="black"/>
                </a:solidFill>
              </a:rPr>
              <a:t>第</a:t>
            </a:r>
            <a:r>
              <a:rPr lang="en-US" altLang="zh-CN" sz="3600" b="1" dirty="0">
                <a:solidFill>
                  <a:prstClr val="black"/>
                </a:solidFill>
              </a:rPr>
              <a:t>9</a:t>
            </a:r>
            <a:r>
              <a:rPr lang="zh-CN" altLang="zh-CN" sz="3600" b="1" dirty="0" smtClean="0">
                <a:solidFill>
                  <a:prstClr val="black"/>
                </a:solidFill>
              </a:rPr>
              <a:t>章</a:t>
            </a:r>
            <a:r>
              <a:rPr lang="en-US" altLang="zh-CN" sz="3600" b="1" dirty="0" smtClean="0">
                <a:solidFill>
                  <a:prstClr val="black"/>
                </a:solidFill>
              </a:rPr>
              <a:t>  </a:t>
            </a:r>
            <a:r>
              <a:rPr lang="zh-CN" altLang="zh-CN" sz="3600" b="1" dirty="0" smtClean="0">
                <a:solidFill>
                  <a:prstClr val="black"/>
                </a:solidFill>
              </a:rPr>
              <a:t>固定资产</a:t>
            </a:r>
            <a:r>
              <a:rPr lang="zh-CN" altLang="zh-CN" sz="3600" b="1" dirty="0">
                <a:solidFill>
                  <a:prstClr val="black"/>
                </a:solidFill>
              </a:rPr>
              <a:t>管理系统</a:t>
            </a:r>
          </a:p>
        </p:txBody>
      </p:sp>
    </p:spTree>
    <p:extLst>
      <p:ext uri="{BB962C8B-B14F-4D97-AF65-F5344CB8AC3E}">
        <p14:creationId xmlns:p14="http://schemas.microsoft.com/office/powerpoint/2010/main" val="28326046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　固定资产管理系统账套初始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9.3.1</a:t>
            </a:r>
            <a:r>
              <a:rPr lang="zh-CN" altLang="zh-CN" sz="2600" b="1" dirty="0">
                <a:latin typeface="黑体" panose="02010609060101010101" pitchFamily="49" charset="-122"/>
                <a:ea typeface="黑体" panose="02010609060101010101" pitchFamily="49" charset="-122"/>
              </a:rPr>
              <a:t>　系统启用</a:t>
            </a:r>
          </a:p>
          <a:p>
            <a:r>
              <a:rPr lang="zh-CN" altLang="zh-CN" dirty="0"/>
              <a:t>【案例</a:t>
            </a:r>
            <a:r>
              <a:rPr lang="en-US" altLang="zh-CN" dirty="0"/>
              <a:t>9-2</a:t>
            </a:r>
            <a:r>
              <a:rPr lang="zh-CN" altLang="zh-CN" dirty="0"/>
              <a:t>】　系统启用</a:t>
            </a:r>
          </a:p>
          <a:p>
            <a:r>
              <a:rPr lang="zh-CN" altLang="zh-CN" dirty="0"/>
              <a:t>兴华股份有限公司</a:t>
            </a:r>
            <a:r>
              <a:rPr lang="en-US" altLang="zh-CN" dirty="0"/>
              <a:t>2021</a:t>
            </a:r>
            <a:r>
              <a:rPr lang="zh-CN" altLang="zh-CN" dirty="0"/>
              <a:t>年</a:t>
            </a:r>
            <a:r>
              <a:rPr lang="en-US" altLang="zh-CN" dirty="0"/>
              <a:t>1</a:t>
            </a:r>
            <a:r>
              <a:rPr lang="zh-CN" altLang="zh-CN" dirty="0"/>
              <a:t>月</a:t>
            </a:r>
            <a:r>
              <a:rPr lang="en-US" altLang="zh-CN" dirty="0"/>
              <a:t>1</a:t>
            </a:r>
            <a:r>
              <a:rPr lang="zh-CN" altLang="zh-CN" dirty="0"/>
              <a:t>日在启用总账的同时启用了固定资产系统。</a:t>
            </a:r>
          </a:p>
          <a:p>
            <a:r>
              <a:rPr lang="zh-CN" altLang="zh-CN" dirty="0"/>
              <a:t>【操作步骤】</a:t>
            </a:r>
          </a:p>
          <a:p>
            <a:r>
              <a:rPr lang="zh-CN" altLang="zh-CN" dirty="0"/>
              <a:t>【基础设置】</a:t>
            </a:r>
            <a:r>
              <a:rPr lang="en-US" altLang="zh-CN" dirty="0"/>
              <a:t>-</a:t>
            </a:r>
            <a:r>
              <a:rPr lang="zh-CN" altLang="zh-CN" dirty="0"/>
              <a:t>【基本信息】</a:t>
            </a:r>
            <a:r>
              <a:rPr lang="en-US" altLang="zh-CN" dirty="0"/>
              <a:t>-</a:t>
            </a:r>
            <a:r>
              <a:rPr lang="zh-CN" altLang="zh-CN" dirty="0"/>
              <a:t>【系统启用】</a:t>
            </a:r>
            <a:r>
              <a:rPr lang="en-US" altLang="zh-CN" dirty="0"/>
              <a:t>,</a:t>
            </a:r>
            <a:r>
              <a:rPr lang="zh-CN" altLang="zh-CN" dirty="0"/>
              <a:t>选中【固定资产】</a:t>
            </a:r>
            <a:r>
              <a:rPr lang="en-US" altLang="zh-CN" dirty="0"/>
              <a:t>,</a:t>
            </a:r>
            <a:r>
              <a:rPr lang="zh-CN" altLang="zh-CN" dirty="0"/>
              <a:t>启用“固定资产”系统</a:t>
            </a:r>
            <a:r>
              <a:rPr lang="en-US" altLang="zh-CN" dirty="0"/>
              <a:t>,</a:t>
            </a:r>
            <a:r>
              <a:rPr lang="zh-CN" altLang="zh-CN" dirty="0"/>
              <a:t>点击【确定】</a:t>
            </a:r>
            <a:r>
              <a:rPr lang="en-US" altLang="zh-CN" dirty="0"/>
              <a:t>,</a:t>
            </a:r>
            <a:r>
              <a:rPr lang="zh-CN" altLang="zh-CN" dirty="0"/>
              <a:t>如图</a:t>
            </a:r>
            <a:r>
              <a:rPr lang="en-US" altLang="zh-CN" dirty="0"/>
              <a:t>9-2</a:t>
            </a:r>
            <a:r>
              <a:rPr lang="zh-CN" altLang="zh-CN" dirty="0"/>
              <a:t>所示。</a:t>
            </a:r>
          </a:p>
          <a:p>
            <a:endParaRPr lang="zh-CN" altLang="en-US" dirty="0"/>
          </a:p>
        </p:txBody>
      </p:sp>
    </p:spTree>
    <p:extLst>
      <p:ext uri="{BB962C8B-B14F-4D97-AF65-F5344CB8AC3E}">
        <p14:creationId xmlns:p14="http://schemas.microsoft.com/office/powerpoint/2010/main" val="298164040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　固定资产管理系统账套初始</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9.3.2</a:t>
            </a:r>
            <a:r>
              <a:rPr lang="zh-CN" altLang="zh-CN" sz="2600" b="1" dirty="0">
                <a:latin typeface="黑体" panose="02010609060101010101" pitchFamily="49" charset="-122"/>
                <a:ea typeface="黑体" panose="02010609060101010101" pitchFamily="49" charset="-122"/>
              </a:rPr>
              <a:t>　账套初始</a:t>
            </a:r>
          </a:p>
          <a:p>
            <a:r>
              <a:rPr lang="zh-CN" altLang="zh-CN" dirty="0"/>
              <a:t>账套参数设置主要包括基本信息、折旧信息、与账务系统接口、编码方式和其他五方面的内容</a:t>
            </a:r>
            <a:r>
              <a:rPr lang="en-US" altLang="zh-CN" dirty="0"/>
              <a:t>,</a:t>
            </a:r>
            <a:r>
              <a:rPr lang="zh-CN" altLang="zh-CN" dirty="0"/>
              <a:t>它是固定资产管理系统运行的前提条件</a:t>
            </a:r>
            <a:r>
              <a:rPr lang="en-US" altLang="zh-CN" dirty="0"/>
              <a:t>,</a:t>
            </a:r>
            <a:r>
              <a:rPr lang="zh-CN" altLang="zh-CN" dirty="0"/>
              <a:t>也是固定资产系统基础设置的基础。对固定资产系统进行初始化操作</a:t>
            </a:r>
            <a:r>
              <a:rPr lang="en-US" altLang="zh-CN" dirty="0"/>
              <a:t>,</a:t>
            </a:r>
            <a:r>
              <a:rPr lang="zh-CN" altLang="zh-CN" dirty="0"/>
              <a:t>是根据企业的具体情况</a:t>
            </a:r>
            <a:r>
              <a:rPr lang="en-US" altLang="zh-CN" dirty="0"/>
              <a:t>,</a:t>
            </a:r>
            <a:r>
              <a:rPr lang="zh-CN" altLang="zh-CN" dirty="0"/>
              <a:t>建立一个固定资产子账套的过程。</a:t>
            </a:r>
          </a:p>
          <a:p>
            <a:r>
              <a:rPr lang="zh-CN" altLang="zh-CN" dirty="0"/>
              <a:t>【案例</a:t>
            </a:r>
            <a:r>
              <a:rPr lang="en-US" altLang="zh-CN" dirty="0"/>
              <a:t>9-2</a:t>
            </a:r>
            <a:r>
              <a:rPr lang="zh-CN" altLang="zh-CN" dirty="0"/>
              <a:t>】　账套初始</a:t>
            </a:r>
            <a:r>
              <a:rPr lang="en-US" altLang="zh-CN" dirty="0"/>
              <a:t>(</a:t>
            </a:r>
            <a:r>
              <a:rPr lang="zh-CN" altLang="zh-CN" dirty="0"/>
              <a:t>见表</a:t>
            </a:r>
            <a:r>
              <a:rPr lang="en-US" altLang="zh-CN" dirty="0"/>
              <a:t>9-9)</a:t>
            </a:r>
            <a:endParaRPr lang="zh-CN" altLang="zh-CN" dirty="0"/>
          </a:p>
          <a:p>
            <a:r>
              <a:rPr lang="zh-CN" altLang="zh-CN" dirty="0"/>
              <a:t>【操作步骤】</a:t>
            </a:r>
          </a:p>
          <a:p>
            <a:r>
              <a:rPr lang="en-US" altLang="zh-CN" dirty="0"/>
              <a:t>(1)</a:t>
            </a:r>
            <a:r>
              <a:rPr lang="zh-CN" altLang="zh-CN" dirty="0"/>
              <a:t>初次进入固定资产系统</a:t>
            </a:r>
            <a:r>
              <a:rPr lang="en-US" altLang="zh-CN" dirty="0"/>
              <a:t>,</a:t>
            </a:r>
            <a:r>
              <a:rPr lang="zh-CN" altLang="zh-CN" dirty="0"/>
              <a:t>系统弹出“这是第一次打开此账套</a:t>
            </a:r>
            <a:r>
              <a:rPr lang="en-US" altLang="zh-CN" dirty="0"/>
              <a:t>,</a:t>
            </a:r>
            <a:r>
              <a:rPr lang="zh-CN" altLang="zh-CN" dirty="0"/>
              <a:t>还未进行过初始化</a:t>
            </a:r>
            <a:r>
              <a:rPr lang="en-US" altLang="zh-CN" dirty="0"/>
              <a:t>,</a:t>
            </a:r>
            <a:r>
              <a:rPr lang="zh-CN" altLang="zh-CN" dirty="0"/>
              <a:t>是否进行初始化</a:t>
            </a:r>
            <a:r>
              <a:rPr lang="en-US" altLang="zh-CN" dirty="0"/>
              <a:t>?</a:t>
            </a:r>
            <a:r>
              <a:rPr lang="zh-CN" altLang="zh-CN" dirty="0"/>
              <a:t>”提示框</a:t>
            </a:r>
            <a:r>
              <a:rPr lang="en-US" altLang="zh-CN" dirty="0"/>
              <a:t>,</a:t>
            </a:r>
            <a:r>
              <a:rPr lang="zh-CN" altLang="zh-CN" dirty="0"/>
              <a:t>点击【是】</a:t>
            </a:r>
            <a:r>
              <a:rPr lang="en-US" altLang="zh-CN" dirty="0"/>
              <a:t>,</a:t>
            </a:r>
            <a:r>
              <a:rPr lang="zh-CN" altLang="zh-CN" dirty="0"/>
              <a:t>如图</a:t>
            </a:r>
            <a:r>
              <a:rPr lang="en-US" altLang="zh-CN" dirty="0"/>
              <a:t>9-3</a:t>
            </a:r>
            <a:r>
              <a:rPr lang="zh-CN" altLang="zh-CN" dirty="0"/>
              <a:t>所示。</a:t>
            </a:r>
          </a:p>
          <a:p>
            <a:r>
              <a:rPr lang="en-US" altLang="zh-CN" dirty="0"/>
              <a:t>(2)</a:t>
            </a:r>
            <a:r>
              <a:rPr lang="zh-CN" altLang="zh-CN" dirty="0"/>
              <a:t>选择“我同意”</a:t>
            </a:r>
            <a:r>
              <a:rPr lang="en-US" altLang="zh-CN" dirty="0"/>
              <a:t>,</a:t>
            </a:r>
            <a:r>
              <a:rPr lang="zh-CN" altLang="zh-CN" dirty="0"/>
              <a:t>点击【下一步】</a:t>
            </a:r>
            <a:r>
              <a:rPr lang="en-US" altLang="zh-CN" dirty="0"/>
              <a:t>,</a:t>
            </a:r>
            <a:r>
              <a:rPr lang="zh-CN" altLang="zh-CN" dirty="0"/>
              <a:t>如图</a:t>
            </a:r>
            <a:r>
              <a:rPr lang="en-US" altLang="zh-CN" dirty="0"/>
              <a:t>9-4</a:t>
            </a:r>
            <a:r>
              <a:rPr lang="zh-CN" altLang="zh-CN" dirty="0"/>
              <a:t>所示。</a:t>
            </a:r>
          </a:p>
          <a:p>
            <a:r>
              <a:rPr lang="en-US" altLang="zh-CN" dirty="0" smtClean="0"/>
              <a:t>(</a:t>
            </a:r>
            <a:r>
              <a:rPr lang="en-US" altLang="zh-CN" dirty="0"/>
              <a:t>3)</a:t>
            </a:r>
            <a:r>
              <a:rPr lang="zh-CN" altLang="zh-CN" dirty="0"/>
              <a:t>启用月份只能查看不能修改</a:t>
            </a:r>
            <a:r>
              <a:rPr lang="en-US" altLang="zh-CN" dirty="0"/>
              <a:t>,</a:t>
            </a:r>
            <a:r>
              <a:rPr lang="zh-CN" altLang="zh-CN" dirty="0"/>
              <a:t>当确定启用日期后</a:t>
            </a:r>
            <a:r>
              <a:rPr lang="en-US" altLang="zh-CN" dirty="0"/>
              <a:t>,</a:t>
            </a:r>
            <a:r>
              <a:rPr lang="zh-CN" altLang="zh-CN" dirty="0"/>
              <a:t>在该日期前的所有固定资产都将被作为期初数据</a:t>
            </a:r>
            <a:r>
              <a:rPr lang="en-US" altLang="zh-CN" dirty="0"/>
              <a:t>,</a:t>
            </a:r>
            <a:r>
              <a:rPr lang="zh-CN" altLang="zh-CN" dirty="0"/>
              <a:t>在启用月份开始计提折旧</a:t>
            </a:r>
            <a:r>
              <a:rPr lang="en-US" altLang="zh-CN" dirty="0"/>
              <a:t>,</a:t>
            </a:r>
            <a:r>
              <a:rPr lang="zh-CN" altLang="zh-CN" dirty="0"/>
              <a:t>点击【下一步】</a:t>
            </a:r>
            <a:r>
              <a:rPr lang="en-US" altLang="zh-CN" dirty="0"/>
              <a:t>,</a:t>
            </a:r>
            <a:r>
              <a:rPr lang="zh-CN" altLang="zh-CN" dirty="0"/>
              <a:t>如图</a:t>
            </a:r>
            <a:r>
              <a:rPr lang="en-US" altLang="zh-CN" dirty="0"/>
              <a:t>9-5</a:t>
            </a:r>
            <a:r>
              <a:rPr lang="zh-CN" altLang="zh-CN" dirty="0"/>
              <a:t>所示</a:t>
            </a:r>
            <a:r>
              <a:rPr lang="zh-CN" altLang="zh-CN" dirty="0" smtClean="0"/>
              <a:t>。</a:t>
            </a:r>
            <a:endParaRPr lang="zh-CN" altLang="zh-CN" dirty="0"/>
          </a:p>
        </p:txBody>
      </p:sp>
    </p:spTree>
    <p:extLst>
      <p:ext uri="{BB962C8B-B14F-4D97-AF65-F5344CB8AC3E}">
        <p14:creationId xmlns:p14="http://schemas.microsoft.com/office/powerpoint/2010/main" val="32709245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　固定资产管理系统账套初始</a:t>
            </a:r>
            <a:endParaRPr lang="zh-CN" altLang="en-US" dirty="0"/>
          </a:p>
        </p:txBody>
      </p:sp>
      <p:sp>
        <p:nvSpPr>
          <p:cNvPr id="3" name="内容占位符 2"/>
          <p:cNvSpPr>
            <a:spLocks noGrp="1"/>
          </p:cNvSpPr>
          <p:nvPr>
            <p:ph idx="1"/>
          </p:nvPr>
        </p:nvSpPr>
        <p:spPr/>
        <p:txBody>
          <a:bodyPr/>
          <a:lstStyle/>
          <a:p>
            <a:r>
              <a:rPr lang="en-US" altLang="zh-CN" dirty="0"/>
              <a:t>(4)</a:t>
            </a:r>
            <a:r>
              <a:rPr lang="zh-CN" altLang="zh-CN" dirty="0"/>
              <a:t>录入固定资产折旧信息</a:t>
            </a:r>
            <a:r>
              <a:rPr lang="en-US" altLang="zh-CN" dirty="0"/>
              <a:t>,</a:t>
            </a:r>
            <a:r>
              <a:rPr lang="zh-CN" altLang="zh-CN" dirty="0"/>
              <a:t>点击【下一步】</a:t>
            </a:r>
            <a:r>
              <a:rPr lang="en-US" altLang="zh-CN" dirty="0"/>
              <a:t>,</a:t>
            </a:r>
            <a:r>
              <a:rPr lang="zh-CN" altLang="zh-CN" dirty="0"/>
              <a:t>如图</a:t>
            </a:r>
            <a:r>
              <a:rPr lang="en-US" altLang="zh-CN" dirty="0"/>
              <a:t>9-6</a:t>
            </a:r>
            <a:r>
              <a:rPr lang="zh-CN" altLang="zh-CN" dirty="0"/>
              <a:t>所示。</a:t>
            </a:r>
          </a:p>
          <a:p>
            <a:r>
              <a:rPr lang="en-US" altLang="zh-CN" dirty="0"/>
              <a:t>(5)</a:t>
            </a:r>
            <a:r>
              <a:rPr lang="zh-CN" altLang="zh-CN" dirty="0"/>
              <a:t>录入固定资产编码方式</a:t>
            </a:r>
            <a:r>
              <a:rPr lang="en-US" altLang="zh-CN" dirty="0"/>
              <a:t>,</a:t>
            </a:r>
            <a:r>
              <a:rPr lang="zh-CN" altLang="zh-CN" dirty="0"/>
              <a:t>点击【下一步】</a:t>
            </a:r>
            <a:r>
              <a:rPr lang="en-US" altLang="zh-CN" dirty="0"/>
              <a:t>,</a:t>
            </a:r>
            <a:r>
              <a:rPr lang="zh-CN" altLang="zh-CN" dirty="0"/>
              <a:t>如图</a:t>
            </a:r>
            <a:r>
              <a:rPr lang="en-US" altLang="zh-CN" dirty="0"/>
              <a:t>9-7</a:t>
            </a:r>
            <a:r>
              <a:rPr lang="zh-CN" altLang="zh-CN" dirty="0"/>
              <a:t>所示。 </a:t>
            </a:r>
          </a:p>
          <a:p>
            <a:r>
              <a:rPr lang="en-US" altLang="zh-CN" dirty="0"/>
              <a:t>(6)</a:t>
            </a:r>
            <a:r>
              <a:rPr lang="zh-CN" altLang="zh-CN" dirty="0"/>
              <a:t>录入固定资产财务接口信息</a:t>
            </a:r>
            <a:r>
              <a:rPr lang="en-US" altLang="zh-CN" dirty="0"/>
              <a:t>,</a:t>
            </a:r>
            <a:r>
              <a:rPr lang="zh-CN" altLang="zh-CN" dirty="0"/>
              <a:t>点击【下一步】</a:t>
            </a:r>
            <a:r>
              <a:rPr lang="en-US" altLang="zh-CN" dirty="0"/>
              <a:t>,</a:t>
            </a:r>
            <a:r>
              <a:rPr lang="zh-CN" altLang="zh-CN" dirty="0"/>
              <a:t>如图</a:t>
            </a:r>
            <a:r>
              <a:rPr lang="en-US" altLang="zh-CN" dirty="0"/>
              <a:t>9-8</a:t>
            </a:r>
            <a:r>
              <a:rPr lang="zh-CN" altLang="zh-CN" dirty="0"/>
              <a:t>所示。</a:t>
            </a:r>
          </a:p>
          <a:p>
            <a:r>
              <a:rPr lang="en-US" altLang="zh-CN" dirty="0"/>
              <a:t>(7)</a:t>
            </a:r>
            <a:r>
              <a:rPr lang="zh-CN" altLang="zh-CN" dirty="0"/>
              <a:t>显示该账套的基本内容</a:t>
            </a:r>
            <a:r>
              <a:rPr lang="en-US" altLang="zh-CN" dirty="0"/>
              <a:t>,</a:t>
            </a:r>
            <a:r>
              <a:rPr lang="zh-CN" altLang="zh-CN" dirty="0"/>
              <a:t>点击【完成】</a:t>
            </a:r>
            <a:r>
              <a:rPr lang="en-US" altLang="zh-CN" dirty="0"/>
              <a:t>,</a:t>
            </a:r>
            <a:r>
              <a:rPr lang="zh-CN" altLang="zh-CN" dirty="0"/>
              <a:t>如图</a:t>
            </a:r>
            <a:r>
              <a:rPr lang="en-US" altLang="zh-CN" dirty="0"/>
              <a:t>9-9</a:t>
            </a:r>
            <a:r>
              <a:rPr lang="zh-CN" altLang="zh-CN" dirty="0"/>
              <a:t>所示。</a:t>
            </a:r>
          </a:p>
          <a:p>
            <a:r>
              <a:rPr lang="en-US" altLang="zh-CN" dirty="0"/>
              <a:t>(8)</a:t>
            </a:r>
            <a:r>
              <a:rPr lang="zh-CN" altLang="zh-CN" dirty="0"/>
              <a:t>点击【是】</a:t>
            </a:r>
            <a:r>
              <a:rPr lang="en-US" altLang="zh-CN" dirty="0"/>
              <a:t>,</a:t>
            </a:r>
            <a:r>
              <a:rPr lang="zh-CN" altLang="zh-CN" dirty="0"/>
              <a:t>保存设置</a:t>
            </a:r>
            <a:r>
              <a:rPr lang="en-US" altLang="zh-CN" dirty="0"/>
              <a:t>,</a:t>
            </a:r>
            <a:r>
              <a:rPr lang="zh-CN" altLang="zh-CN" dirty="0"/>
              <a:t>如图</a:t>
            </a:r>
            <a:r>
              <a:rPr lang="en-US" altLang="zh-CN" dirty="0"/>
              <a:t>9-10</a:t>
            </a:r>
            <a:r>
              <a:rPr lang="zh-CN" altLang="zh-CN" dirty="0"/>
              <a:t>所示。</a:t>
            </a:r>
          </a:p>
          <a:p>
            <a:r>
              <a:rPr lang="en-US" altLang="zh-CN" dirty="0"/>
              <a:t>(9)</a:t>
            </a:r>
            <a:r>
              <a:rPr lang="zh-CN" altLang="zh-CN" dirty="0"/>
              <a:t>点击【确定】</a:t>
            </a:r>
            <a:r>
              <a:rPr lang="en-US" altLang="zh-CN" dirty="0"/>
              <a:t>,</a:t>
            </a:r>
            <a:r>
              <a:rPr lang="zh-CN" altLang="zh-CN" dirty="0"/>
              <a:t>即可完成初始化设置</a:t>
            </a:r>
            <a:r>
              <a:rPr lang="en-US" altLang="zh-CN" dirty="0"/>
              <a:t>,</a:t>
            </a:r>
            <a:r>
              <a:rPr lang="zh-CN" altLang="zh-CN" dirty="0"/>
              <a:t>如图</a:t>
            </a:r>
            <a:r>
              <a:rPr lang="en-US" altLang="zh-CN" dirty="0"/>
              <a:t>9-11</a:t>
            </a:r>
            <a:r>
              <a:rPr lang="zh-CN" altLang="zh-CN" dirty="0"/>
              <a:t>所示。</a:t>
            </a:r>
          </a:p>
          <a:p>
            <a:r>
              <a:rPr lang="en-US" altLang="zh-CN" dirty="0"/>
              <a:t>(10)</a:t>
            </a:r>
            <a:r>
              <a:rPr lang="zh-CN" altLang="zh-CN" dirty="0"/>
              <a:t>完成建账之后</a:t>
            </a:r>
            <a:r>
              <a:rPr lang="en-US" altLang="zh-CN" dirty="0"/>
              <a:t>,</a:t>
            </a:r>
            <a:r>
              <a:rPr lang="zh-CN" altLang="zh-CN" dirty="0"/>
              <a:t>如果需要对账套中的某些参数进行修改</a:t>
            </a:r>
            <a:r>
              <a:rPr lang="en-US" altLang="zh-CN" dirty="0"/>
              <a:t>,</a:t>
            </a:r>
            <a:r>
              <a:rPr lang="zh-CN" altLang="zh-CN" dirty="0"/>
              <a:t>点击【设置】</a:t>
            </a:r>
            <a:r>
              <a:rPr lang="en-US" altLang="zh-CN" dirty="0"/>
              <a:t>-</a:t>
            </a:r>
            <a:r>
              <a:rPr lang="zh-CN" altLang="zh-CN" dirty="0"/>
              <a:t>【选项】</a:t>
            </a:r>
            <a:r>
              <a:rPr lang="en-US" altLang="zh-CN" dirty="0"/>
              <a:t>,</a:t>
            </a:r>
            <a:r>
              <a:rPr lang="zh-CN" altLang="zh-CN" dirty="0"/>
              <a:t>点击【编辑】</a:t>
            </a:r>
            <a:r>
              <a:rPr lang="en-US" altLang="zh-CN" dirty="0"/>
              <a:t>,</a:t>
            </a:r>
            <a:r>
              <a:rPr lang="zh-CN" altLang="zh-CN" dirty="0"/>
              <a:t>进行补充参数定义</a:t>
            </a:r>
            <a:r>
              <a:rPr lang="en-US" altLang="zh-CN" dirty="0"/>
              <a:t>,</a:t>
            </a:r>
            <a:r>
              <a:rPr lang="zh-CN" altLang="zh-CN" dirty="0"/>
              <a:t>“业务发生后立即制单</a:t>
            </a:r>
            <a:r>
              <a:rPr lang="en-US" altLang="zh-CN" dirty="0"/>
              <a:t>,</a:t>
            </a:r>
            <a:r>
              <a:rPr lang="zh-CN" altLang="zh-CN" dirty="0"/>
              <a:t>月末结账前一定要完成制单登账业务</a:t>
            </a:r>
            <a:r>
              <a:rPr lang="en-US" altLang="zh-CN" dirty="0"/>
              <a:t>,</a:t>
            </a:r>
            <a:r>
              <a:rPr lang="zh-CN" altLang="zh-CN" dirty="0"/>
              <a:t>固定资产默认入账科目</a:t>
            </a:r>
            <a:r>
              <a:rPr lang="en-US" altLang="zh-CN" dirty="0"/>
              <a:t>:1601,</a:t>
            </a:r>
            <a:r>
              <a:rPr lang="zh-CN" altLang="zh-CN" dirty="0"/>
              <a:t>累计折旧默认入账科目</a:t>
            </a:r>
            <a:r>
              <a:rPr lang="en-US" altLang="zh-CN" dirty="0"/>
              <a:t>:1602</a:t>
            </a:r>
            <a:r>
              <a:rPr lang="zh-CN" altLang="zh-CN" dirty="0"/>
              <a:t>”</a:t>
            </a:r>
            <a:r>
              <a:rPr lang="en-US" altLang="zh-CN" dirty="0"/>
              <a:t>,</a:t>
            </a:r>
            <a:r>
              <a:rPr lang="zh-CN" altLang="zh-CN" dirty="0"/>
              <a:t>然后点击【确定】</a:t>
            </a:r>
            <a:r>
              <a:rPr lang="en-US" altLang="zh-CN" dirty="0"/>
              <a:t>,</a:t>
            </a:r>
            <a:r>
              <a:rPr lang="zh-CN" altLang="zh-CN" dirty="0"/>
              <a:t>如图</a:t>
            </a:r>
            <a:r>
              <a:rPr lang="en-US" altLang="zh-CN" dirty="0"/>
              <a:t>9-12</a:t>
            </a:r>
            <a:r>
              <a:rPr lang="zh-CN" altLang="zh-CN" dirty="0"/>
              <a:t>所示。</a:t>
            </a:r>
          </a:p>
          <a:p>
            <a:endParaRPr lang="zh-CN" altLang="en-US" dirty="0"/>
          </a:p>
          <a:p>
            <a:endParaRPr lang="zh-CN" altLang="en-US" dirty="0"/>
          </a:p>
        </p:txBody>
      </p:sp>
    </p:spTree>
    <p:extLst>
      <p:ext uri="{BB962C8B-B14F-4D97-AF65-F5344CB8AC3E}">
        <p14:creationId xmlns:p14="http://schemas.microsoft.com/office/powerpoint/2010/main" val="240009801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9.4.1</a:t>
            </a:r>
            <a:r>
              <a:rPr lang="zh-CN" altLang="zh-CN" sz="2600" b="1" dirty="0">
                <a:latin typeface="黑体" panose="02010609060101010101" pitchFamily="49" charset="-122"/>
                <a:ea typeface="黑体" panose="02010609060101010101" pitchFamily="49" charset="-122"/>
              </a:rPr>
              <a:t>　部门对应折旧科目</a:t>
            </a:r>
          </a:p>
          <a:p>
            <a:r>
              <a:rPr lang="zh-CN" altLang="zh-CN" dirty="0"/>
              <a:t>【案例</a:t>
            </a:r>
            <a:r>
              <a:rPr lang="en-US" altLang="zh-CN" dirty="0"/>
              <a:t>9-3</a:t>
            </a:r>
            <a:r>
              <a:rPr lang="zh-CN" altLang="zh-CN" dirty="0"/>
              <a:t>】　部门对应折旧科目</a:t>
            </a:r>
            <a:r>
              <a:rPr lang="en-US" altLang="zh-CN" dirty="0"/>
              <a:t>(</a:t>
            </a:r>
            <a:r>
              <a:rPr lang="zh-CN" altLang="zh-CN" dirty="0"/>
              <a:t>见表</a:t>
            </a:r>
            <a:r>
              <a:rPr lang="en-US" altLang="zh-CN" dirty="0"/>
              <a:t>9-10)</a:t>
            </a:r>
            <a:endParaRPr lang="zh-CN" altLang="zh-CN" dirty="0"/>
          </a:p>
          <a:p>
            <a:r>
              <a:rPr lang="zh-CN" altLang="zh-CN" dirty="0"/>
              <a:t>【操作步骤】</a:t>
            </a:r>
          </a:p>
          <a:p>
            <a:r>
              <a:rPr lang="en-US" altLang="zh-CN" dirty="0"/>
              <a:t>(1)</a:t>
            </a:r>
            <a:r>
              <a:rPr lang="zh-CN" altLang="zh-CN" dirty="0"/>
              <a:t>【设置】</a:t>
            </a:r>
            <a:r>
              <a:rPr lang="en-US" altLang="zh-CN" dirty="0"/>
              <a:t>-</a:t>
            </a:r>
            <a:r>
              <a:rPr lang="zh-CN" altLang="zh-CN" dirty="0"/>
              <a:t>【部门对应折旧科目】</a:t>
            </a:r>
            <a:r>
              <a:rPr lang="en-US" altLang="zh-CN" dirty="0"/>
              <a:t>,</a:t>
            </a:r>
            <a:r>
              <a:rPr lang="zh-CN" altLang="zh-CN" dirty="0"/>
              <a:t>选择相应部门</a:t>
            </a:r>
            <a:r>
              <a:rPr lang="en-US" altLang="zh-CN" dirty="0"/>
              <a:t>,</a:t>
            </a:r>
            <a:r>
              <a:rPr lang="zh-CN" altLang="zh-CN" dirty="0"/>
              <a:t>点击【修改】</a:t>
            </a:r>
            <a:r>
              <a:rPr lang="en-US" altLang="zh-CN" dirty="0"/>
              <a:t>,</a:t>
            </a:r>
            <a:r>
              <a:rPr lang="zh-CN" altLang="zh-CN" dirty="0"/>
              <a:t>如图</a:t>
            </a:r>
            <a:r>
              <a:rPr lang="en-US" altLang="zh-CN" dirty="0"/>
              <a:t>9-13</a:t>
            </a:r>
            <a:r>
              <a:rPr lang="zh-CN" altLang="zh-CN" dirty="0"/>
              <a:t>所示。</a:t>
            </a:r>
          </a:p>
          <a:p>
            <a:r>
              <a:rPr lang="en-US" altLang="zh-CN" dirty="0"/>
              <a:t>(2)</a:t>
            </a:r>
            <a:r>
              <a:rPr lang="zh-CN" altLang="zh-CN" dirty="0"/>
              <a:t>选择各部门对应的折旧科目</a:t>
            </a:r>
            <a:r>
              <a:rPr lang="en-US" altLang="zh-CN" dirty="0"/>
              <a:t>,</a:t>
            </a:r>
            <a:r>
              <a:rPr lang="zh-CN" altLang="zh-CN" dirty="0"/>
              <a:t>上级部门设置了对应的折旧科目</a:t>
            </a:r>
            <a:r>
              <a:rPr lang="en-US" altLang="zh-CN" dirty="0"/>
              <a:t>,</a:t>
            </a:r>
            <a:r>
              <a:rPr lang="zh-CN" altLang="zh-CN" dirty="0"/>
              <a:t>下级部门将继承上级部门的设置</a:t>
            </a:r>
            <a:r>
              <a:rPr lang="en-US" altLang="zh-CN" dirty="0"/>
              <a:t>,</a:t>
            </a:r>
            <a:r>
              <a:rPr lang="zh-CN" altLang="zh-CN" dirty="0"/>
              <a:t>点击【刷新】</a:t>
            </a:r>
            <a:r>
              <a:rPr lang="en-US" altLang="zh-CN" dirty="0"/>
              <a:t>,</a:t>
            </a:r>
            <a:r>
              <a:rPr lang="zh-CN" altLang="zh-CN" dirty="0"/>
              <a:t>则所有下级部门替换为同样的折旧科目</a:t>
            </a:r>
            <a:r>
              <a:rPr lang="en-US" altLang="zh-CN" dirty="0"/>
              <a:t>,</a:t>
            </a:r>
            <a:r>
              <a:rPr lang="zh-CN" altLang="zh-CN" dirty="0"/>
              <a:t>点击【保存】</a:t>
            </a:r>
            <a:r>
              <a:rPr lang="en-US" altLang="zh-CN" dirty="0"/>
              <a:t>,</a:t>
            </a:r>
            <a:r>
              <a:rPr lang="zh-CN" altLang="zh-CN" dirty="0"/>
              <a:t>如图</a:t>
            </a:r>
            <a:r>
              <a:rPr lang="en-US" altLang="zh-CN" dirty="0"/>
              <a:t>9-14</a:t>
            </a:r>
            <a:r>
              <a:rPr lang="zh-CN" altLang="zh-CN" dirty="0"/>
              <a:t>所示。</a:t>
            </a:r>
          </a:p>
          <a:p>
            <a:endParaRPr lang="zh-CN" altLang="en-US" dirty="0"/>
          </a:p>
        </p:txBody>
      </p:sp>
    </p:spTree>
    <p:extLst>
      <p:ext uri="{BB962C8B-B14F-4D97-AF65-F5344CB8AC3E}">
        <p14:creationId xmlns:p14="http://schemas.microsoft.com/office/powerpoint/2010/main" val="16349692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9.4.2</a:t>
            </a:r>
            <a:r>
              <a:rPr lang="zh-CN" altLang="zh-CN" sz="2600" b="1" dirty="0">
                <a:latin typeface="黑体" panose="02010609060101010101" pitchFamily="49" charset="-122"/>
                <a:ea typeface="黑体" panose="02010609060101010101" pitchFamily="49" charset="-122"/>
              </a:rPr>
              <a:t>　资产类别</a:t>
            </a:r>
          </a:p>
          <a:p>
            <a:r>
              <a:rPr lang="zh-CN" altLang="zh-CN" dirty="0"/>
              <a:t>【案例</a:t>
            </a:r>
            <a:r>
              <a:rPr lang="en-US" altLang="zh-CN" dirty="0"/>
              <a:t>9-3</a:t>
            </a:r>
            <a:r>
              <a:rPr lang="zh-CN" altLang="zh-CN" dirty="0"/>
              <a:t>】　资产类别</a:t>
            </a:r>
            <a:r>
              <a:rPr lang="en-US" altLang="zh-CN" dirty="0"/>
              <a:t>(</a:t>
            </a:r>
            <a:r>
              <a:rPr lang="zh-CN" altLang="zh-CN" dirty="0"/>
              <a:t>见表</a:t>
            </a:r>
            <a:r>
              <a:rPr lang="en-US" altLang="zh-CN" dirty="0"/>
              <a:t>9-11)</a:t>
            </a:r>
            <a:endParaRPr lang="zh-CN" altLang="zh-CN" dirty="0"/>
          </a:p>
          <a:p>
            <a:r>
              <a:rPr lang="zh-CN" altLang="zh-CN" dirty="0"/>
              <a:t>【操作步骤】</a:t>
            </a:r>
          </a:p>
          <a:p>
            <a:r>
              <a:rPr lang="en-US" altLang="zh-CN" dirty="0"/>
              <a:t>(1)</a:t>
            </a:r>
            <a:r>
              <a:rPr lang="zh-CN" altLang="zh-CN" dirty="0"/>
              <a:t>【设置】</a:t>
            </a:r>
            <a:r>
              <a:rPr lang="en-US" altLang="zh-CN" dirty="0"/>
              <a:t>-</a:t>
            </a:r>
            <a:r>
              <a:rPr lang="zh-CN" altLang="zh-CN" dirty="0"/>
              <a:t>【资产类别】</a:t>
            </a:r>
            <a:r>
              <a:rPr lang="en-US" altLang="zh-CN" dirty="0"/>
              <a:t>,</a:t>
            </a:r>
            <a:r>
              <a:rPr lang="zh-CN" altLang="zh-CN" dirty="0"/>
              <a:t>点击【增加】</a:t>
            </a:r>
            <a:r>
              <a:rPr lang="en-US" altLang="zh-CN" dirty="0"/>
              <a:t>,</a:t>
            </a:r>
            <a:r>
              <a:rPr lang="zh-CN" altLang="zh-CN" dirty="0"/>
              <a:t>录入相应信息</a:t>
            </a:r>
            <a:r>
              <a:rPr lang="en-US" altLang="zh-CN" dirty="0"/>
              <a:t>,</a:t>
            </a:r>
            <a:r>
              <a:rPr lang="zh-CN" altLang="zh-CN" dirty="0"/>
              <a:t>点击【保存】</a:t>
            </a:r>
            <a:r>
              <a:rPr lang="en-US" altLang="zh-CN" dirty="0"/>
              <a:t>,</a:t>
            </a:r>
            <a:r>
              <a:rPr lang="zh-CN" altLang="zh-CN" dirty="0"/>
              <a:t>如图</a:t>
            </a:r>
            <a:r>
              <a:rPr lang="en-US" altLang="zh-CN" dirty="0"/>
              <a:t>9-15</a:t>
            </a:r>
            <a:r>
              <a:rPr lang="zh-CN" altLang="zh-CN" dirty="0"/>
              <a:t>所示。</a:t>
            </a:r>
          </a:p>
          <a:p>
            <a:r>
              <a:rPr lang="en-US" altLang="zh-CN" dirty="0"/>
              <a:t>(2)</a:t>
            </a:r>
            <a:r>
              <a:rPr lang="zh-CN" altLang="zh-CN" dirty="0"/>
              <a:t>全部录入完毕</a:t>
            </a:r>
            <a:r>
              <a:rPr lang="en-US" altLang="zh-CN" dirty="0"/>
              <a:t>,</a:t>
            </a:r>
            <a:r>
              <a:rPr lang="zh-CN" altLang="zh-CN" dirty="0"/>
              <a:t>如图</a:t>
            </a:r>
            <a:r>
              <a:rPr lang="en-US" altLang="zh-CN" dirty="0"/>
              <a:t>9-16</a:t>
            </a:r>
            <a:r>
              <a:rPr lang="zh-CN" altLang="zh-CN" dirty="0"/>
              <a:t>所示。</a:t>
            </a:r>
          </a:p>
          <a:p>
            <a:endParaRPr lang="zh-CN" altLang="en-US" dirty="0"/>
          </a:p>
        </p:txBody>
      </p:sp>
    </p:spTree>
    <p:extLst>
      <p:ext uri="{BB962C8B-B14F-4D97-AF65-F5344CB8AC3E}">
        <p14:creationId xmlns:p14="http://schemas.microsoft.com/office/powerpoint/2010/main" val="41112873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9.4.3</a:t>
            </a:r>
            <a:r>
              <a:rPr lang="zh-CN" altLang="zh-CN" sz="2600" b="1" dirty="0">
                <a:latin typeface="黑体" panose="02010609060101010101" pitchFamily="49" charset="-122"/>
                <a:ea typeface="黑体" panose="02010609060101010101" pitchFamily="49" charset="-122"/>
              </a:rPr>
              <a:t>　增减方式对应入账科目</a:t>
            </a:r>
          </a:p>
          <a:p>
            <a:r>
              <a:rPr lang="zh-CN" altLang="zh-CN" dirty="0"/>
              <a:t>【案例</a:t>
            </a:r>
            <a:r>
              <a:rPr lang="en-US" altLang="zh-CN" dirty="0"/>
              <a:t>9-3</a:t>
            </a:r>
            <a:r>
              <a:rPr lang="zh-CN" altLang="zh-CN" dirty="0"/>
              <a:t>】　增减方式的对应入账科目</a:t>
            </a:r>
            <a:r>
              <a:rPr lang="en-US" altLang="zh-CN" dirty="0"/>
              <a:t>(</a:t>
            </a:r>
            <a:r>
              <a:rPr lang="zh-CN" altLang="zh-CN" dirty="0"/>
              <a:t>见表</a:t>
            </a:r>
            <a:r>
              <a:rPr lang="en-US" altLang="zh-CN" dirty="0"/>
              <a:t>9-12)</a:t>
            </a:r>
            <a:endParaRPr lang="zh-CN" altLang="zh-CN" dirty="0"/>
          </a:p>
          <a:p>
            <a:r>
              <a:rPr lang="zh-CN" altLang="zh-CN" dirty="0"/>
              <a:t>【操作步骤】</a:t>
            </a:r>
          </a:p>
          <a:p>
            <a:r>
              <a:rPr lang="en-US" altLang="zh-CN" dirty="0"/>
              <a:t>(1)</a:t>
            </a:r>
            <a:r>
              <a:rPr lang="zh-CN" altLang="zh-CN" dirty="0"/>
              <a:t>【设置】</a:t>
            </a:r>
            <a:r>
              <a:rPr lang="en-US" altLang="zh-CN" dirty="0"/>
              <a:t>-</a:t>
            </a:r>
            <a:r>
              <a:rPr lang="zh-CN" altLang="zh-CN" dirty="0"/>
              <a:t>【增减方式】</a:t>
            </a:r>
            <a:r>
              <a:rPr lang="en-US" altLang="zh-CN" dirty="0"/>
              <a:t>,</a:t>
            </a:r>
            <a:r>
              <a:rPr lang="zh-CN" altLang="zh-CN" dirty="0"/>
              <a:t>选择一种“增减方式”</a:t>
            </a:r>
            <a:r>
              <a:rPr lang="en-US" altLang="zh-CN" dirty="0"/>
              <a:t>,</a:t>
            </a:r>
            <a:r>
              <a:rPr lang="zh-CN" altLang="zh-CN" dirty="0"/>
              <a:t>录入“对应入账科目”</a:t>
            </a:r>
            <a:r>
              <a:rPr lang="en-US" altLang="zh-CN" dirty="0"/>
              <a:t>,</a:t>
            </a:r>
            <a:r>
              <a:rPr lang="zh-CN" altLang="zh-CN" dirty="0"/>
              <a:t>点击【保存】</a:t>
            </a:r>
            <a:r>
              <a:rPr lang="en-US" altLang="zh-CN" dirty="0"/>
              <a:t>,</a:t>
            </a:r>
            <a:r>
              <a:rPr lang="zh-CN" altLang="zh-CN" dirty="0"/>
              <a:t>如图</a:t>
            </a:r>
            <a:r>
              <a:rPr lang="en-US" altLang="zh-CN" dirty="0"/>
              <a:t>9-17</a:t>
            </a:r>
            <a:r>
              <a:rPr lang="zh-CN" altLang="zh-CN" dirty="0"/>
              <a:t>所示。</a:t>
            </a:r>
          </a:p>
          <a:p>
            <a:r>
              <a:rPr lang="en-US" altLang="zh-CN" dirty="0"/>
              <a:t>(2)</a:t>
            </a:r>
            <a:r>
              <a:rPr lang="zh-CN" altLang="zh-CN" dirty="0"/>
              <a:t>全部录入完毕</a:t>
            </a:r>
            <a:r>
              <a:rPr lang="en-US" altLang="zh-CN" dirty="0"/>
              <a:t>,</a:t>
            </a:r>
            <a:r>
              <a:rPr lang="zh-CN" altLang="zh-CN" dirty="0"/>
              <a:t>如图</a:t>
            </a:r>
            <a:r>
              <a:rPr lang="en-US" altLang="zh-CN" dirty="0"/>
              <a:t>9-18</a:t>
            </a:r>
            <a:r>
              <a:rPr lang="zh-CN" altLang="zh-CN" dirty="0"/>
              <a:t>所示。</a:t>
            </a:r>
          </a:p>
          <a:p>
            <a:endParaRPr lang="zh-CN" altLang="en-US" dirty="0"/>
          </a:p>
        </p:txBody>
      </p:sp>
    </p:spTree>
    <p:extLst>
      <p:ext uri="{BB962C8B-B14F-4D97-AF65-F5344CB8AC3E}">
        <p14:creationId xmlns:p14="http://schemas.microsoft.com/office/powerpoint/2010/main" val="9126909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9.4.4</a:t>
            </a:r>
            <a:r>
              <a:rPr lang="zh-CN" altLang="zh-CN" sz="2600" b="1" dirty="0">
                <a:latin typeface="黑体" panose="02010609060101010101" pitchFamily="49" charset="-122"/>
                <a:ea typeface="黑体" panose="02010609060101010101" pitchFamily="49" charset="-122"/>
              </a:rPr>
              <a:t>　使用状况</a:t>
            </a:r>
          </a:p>
          <a:p>
            <a:r>
              <a:rPr lang="zh-CN" altLang="zh-CN" dirty="0"/>
              <a:t>固定资产从核算和管理的角度需要明确资产的使用状况</a:t>
            </a:r>
            <a:r>
              <a:rPr lang="en-US" altLang="zh-CN" dirty="0"/>
              <a:t>,</a:t>
            </a:r>
            <a:r>
              <a:rPr lang="zh-CN" altLang="zh-CN" dirty="0"/>
              <a:t>一方面可以正确地计算和计提折旧</a:t>
            </a:r>
            <a:r>
              <a:rPr lang="en-US" altLang="zh-CN" dirty="0"/>
              <a:t>,</a:t>
            </a:r>
            <a:r>
              <a:rPr lang="zh-CN" altLang="zh-CN" dirty="0"/>
              <a:t>另一方面也便于统计固定资产的使用情况</a:t>
            </a:r>
            <a:r>
              <a:rPr lang="en-US" altLang="zh-CN" dirty="0"/>
              <a:t>,</a:t>
            </a:r>
            <a:r>
              <a:rPr lang="zh-CN" altLang="zh-CN" dirty="0"/>
              <a:t>提高资产的利用效率。用友</a:t>
            </a:r>
            <a:r>
              <a:rPr lang="en-US" altLang="zh-CN" dirty="0"/>
              <a:t>ERP􀆼U8V10.1</a:t>
            </a:r>
            <a:r>
              <a:rPr lang="zh-CN" altLang="zh-CN" dirty="0"/>
              <a:t>固定资产子系统的使用状况有“使用中”“未使用”“不需用”三种一级使用状况</a:t>
            </a:r>
            <a:r>
              <a:rPr lang="en-US" altLang="zh-CN" dirty="0"/>
              <a:t>,</a:t>
            </a:r>
            <a:r>
              <a:rPr lang="zh-CN" altLang="zh-CN" dirty="0"/>
              <a:t>用户不能对其进行增加、修改或删除</a:t>
            </a:r>
            <a:r>
              <a:rPr lang="en-US" altLang="zh-CN" dirty="0"/>
              <a:t>,</a:t>
            </a:r>
            <a:r>
              <a:rPr lang="zh-CN" altLang="zh-CN" dirty="0"/>
              <a:t>但可在一级使用状况下增加二级使用状况。</a:t>
            </a:r>
          </a:p>
          <a:p>
            <a:r>
              <a:rPr lang="zh-CN" altLang="zh-CN" dirty="0"/>
              <a:t>【操作步骤】</a:t>
            </a:r>
          </a:p>
          <a:p>
            <a:r>
              <a:rPr lang="en-US" altLang="zh-CN" dirty="0"/>
              <a:t>(1)</a:t>
            </a:r>
            <a:r>
              <a:rPr lang="zh-CN" altLang="zh-CN" dirty="0"/>
              <a:t>【设置】</a:t>
            </a:r>
            <a:r>
              <a:rPr lang="en-US" altLang="zh-CN" dirty="0"/>
              <a:t>-</a:t>
            </a:r>
            <a:r>
              <a:rPr lang="zh-CN" altLang="zh-CN" dirty="0"/>
              <a:t>【使用状况】</a:t>
            </a:r>
            <a:r>
              <a:rPr lang="en-US" altLang="zh-CN" dirty="0"/>
              <a:t>,</a:t>
            </a:r>
            <a:r>
              <a:rPr lang="zh-CN" altLang="zh-CN" dirty="0"/>
              <a:t>如图</a:t>
            </a:r>
            <a:r>
              <a:rPr lang="en-US" altLang="zh-CN" dirty="0"/>
              <a:t>9-19</a:t>
            </a:r>
            <a:r>
              <a:rPr lang="zh-CN" altLang="zh-CN" dirty="0"/>
              <a:t>所示。</a:t>
            </a:r>
          </a:p>
          <a:p>
            <a:r>
              <a:rPr lang="en-US" altLang="zh-CN" dirty="0"/>
              <a:t>(2)</a:t>
            </a:r>
            <a:r>
              <a:rPr lang="zh-CN" altLang="zh-CN" dirty="0"/>
              <a:t>如果需要新增一种使用状况</a:t>
            </a:r>
            <a:r>
              <a:rPr lang="en-US" altLang="zh-CN" dirty="0"/>
              <a:t>,</a:t>
            </a:r>
            <a:r>
              <a:rPr lang="zh-CN" altLang="zh-CN" dirty="0"/>
              <a:t>则可以选择一级使用状况</a:t>
            </a:r>
            <a:r>
              <a:rPr lang="en-US" altLang="zh-CN" dirty="0"/>
              <a:t>,</a:t>
            </a:r>
            <a:r>
              <a:rPr lang="zh-CN" altLang="zh-CN" dirty="0"/>
              <a:t>点击【增加】</a:t>
            </a:r>
            <a:r>
              <a:rPr lang="en-US" altLang="zh-CN" dirty="0"/>
              <a:t>,</a:t>
            </a:r>
            <a:r>
              <a:rPr lang="zh-CN" altLang="zh-CN" dirty="0"/>
              <a:t>系统将自动转换到该类别的“单张视图”窗口</a:t>
            </a:r>
            <a:r>
              <a:rPr lang="en-US" altLang="zh-CN" dirty="0"/>
              <a:t>,</a:t>
            </a:r>
            <a:r>
              <a:rPr lang="zh-CN" altLang="zh-CN" dirty="0"/>
              <a:t>如图</a:t>
            </a:r>
            <a:r>
              <a:rPr lang="en-US" altLang="zh-CN" dirty="0"/>
              <a:t>9-20</a:t>
            </a:r>
            <a:r>
              <a:rPr lang="zh-CN" altLang="zh-CN" dirty="0"/>
              <a:t>所示。</a:t>
            </a:r>
          </a:p>
          <a:p>
            <a:endParaRPr lang="zh-CN" altLang="en-US" dirty="0"/>
          </a:p>
        </p:txBody>
      </p:sp>
    </p:spTree>
    <p:extLst>
      <p:ext uri="{BB962C8B-B14F-4D97-AF65-F5344CB8AC3E}">
        <p14:creationId xmlns:p14="http://schemas.microsoft.com/office/powerpoint/2010/main" val="88468384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9.4.5</a:t>
            </a:r>
            <a:r>
              <a:rPr lang="zh-CN" altLang="zh-CN" sz="2600" b="1" dirty="0">
                <a:latin typeface="黑体" panose="02010609060101010101" pitchFamily="49" charset="-122"/>
                <a:ea typeface="黑体" panose="02010609060101010101" pitchFamily="49" charset="-122"/>
              </a:rPr>
              <a:t>　折旧方法 </a:t>
            </a:r>
          </a:p>
          <a:p>
            <a:r>
              <a:rPr lang="zh-CN" altLang="zh-CN" dirty="0"/>
              <a:t>折旧方法设置是系统自动计算折旧的基础。系统给出了常用的五种方法</a:t>
            </a:r>
            <a:r>
              <a:rPr lang="en-US" altLang="zh-CN" dirty="0"/>
              <a:t>:</a:t>
            </a:r>
            <a:r>
              <a:rPr lang="zh-CN" altLang="zh-CN" dirty="0"/>
              <a:t>不提折旧、平均年限法</a:t>
            </a:r>
            <a:r>
              <a:rPr lang="en-US" altLang="zh-CN" dirty="0"/>
              <a:t>(</a:t>
            </a:r>
            <a:r>
              <a:rPr lang="zh-CN" altLang="zh-CN" dirty="0"/>
              <a:t>一</a:t>
            </a:r>
            <a:r>
              <a:rPr lang="en-US" altLang="zh-CN" dirty="0"/>
              <a:t>)</a:t>
            </a:r>
            <a:r>
              <a:rPr lang="zh-CN" altLang="zh-CN" dirty="0"/>
              <a:t>和</a:t>
            </a:r>
            <a:r>
              <a:rPr lang="en-US" altLang="zh-CN" dirty="0"/>
              <a:t>(</a:t>
            </a:r>
            <a:r>
              <a:rPr lang="zh-CN" altLang="zh-CN" dirty="0"/>
              <a:t>二</a:t>
            </a:r>
            <a:r>
              <a:rPr lang="en-US" altLang="zh-CN" dirty="0"/>
              <a:t>)</a:t>
            </a:r>
            <a:r>
              <a:rPr lang="zh-CN" altLang="zh-CN" dirty="0"/>
              <a:t>、工作量法、年数总和法、双倍余额递减法。这几种方法是系统设置的折旧方法</a:t>
            </a:r>
            <a:r>
              <a:rPr lang="en-US" altLang="zh-CN" dirty="0"/>
              <a:t>,</a:t>
            </a:r>
            <a:r>
              <a:rPr lang="zh-CN" altLang="zh-CN" dirty="0"/>
              <a:t>这几种折旧方法只能选用</a:t>
            </a:r>
            <a:r>
              <a:rPr lang="en-US" altLang="zh-CN" dirty="0"/>
              <a:t>,</a:t>
            </a:r>
            <a:r>
              <a:rPr lang="zh-CN" altLang="zh-CN" dirty="0"/>
              <a:t>不能删除和修改。</a:t>
            </a:r>
          </a:p>
          <a:p>
            <a:r>
              <a:rPr lang="zh-CN" altLang="zh-CN" dirty="0"/>
              <a:t>【操作步骤】</a:t>
            </a:r>
          </a:p>
          <a:p>
            <a:r>
              <a:rPr lang="zh-CN" altLang="zh-CN" dirty="0"/>
              <a:t>【设置】</a:t>
            </a:r>
            <a:r>
              <a:rPr lang="en-US" altLang="zh-CN" dirty="0"/>
              <a:t>-</a:t>
            </a:r>
            <a:r>
              <a:rPr lang="zh-CN" altLang="zh-CN" dirty="0"/>
              <a:t>【折旧方法】</a:t>
            </a:r>
            <a:r>
              <a:rPr lang="en-US" altLang="zh-CN" dirty="0"/>
              <a:t>,</a:t>
            </a:r>
            <a:r>
              <a:rPr lang="zh-CN" altLang="zh-CN" dirty="0"/>
              <a:t>如图</a:t>
            </a:r>
            <a:r>
              <a:rPr lang="en-US" altLang="zh-CN" dirty="0"/>
              <a:t>9-21</a:t>
            </a:r>
            <a:r>
              <a:rPr lang="zh-CN" altLang="zh-CN" dirty="0"/>
              <a:t>所示。</a:t>
            </a:r>
          </a:p>
          <a:p>
            <a:endParaRPr lang="zh-CN" altLang="en-US" dirty="0"/>
          </a:p>
        </p:txBody>
      </p:sp>
    </p:spTree>
    <p:extLst>
      <p:ext uri="{BB962C8B-B14F-4D97-AF65-F5344CB8AC3E}">
        <p14:creationId xmlns:p14="http://schemas.microsoft.com/office/powerpoint/2010/main" val="8848462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9.4.6</a:t>
            </a:r>
            <a:r>
              <a:rPr lang="zh-CN" altLang="zh-CN" sz="2600" b="1" dirty="0">
                <a:latin typeface="黑体" panose="02010609060101010101" pitchFamily="49" charset="-122"/>
                <a:ea typeface="黑体" panose="02010609060101010101" pitchFamily="49" charset="-122"/>
              </a:rPr>
              <a:t>　录入原始卡片</a:t>
            </a:r>
          </a:p>
          <a:p>
            <a:r>
              <a:rPr lang="zh-CN" altLang="zh-CN" dirty="0"/>
              <a:t>在使用固定资产管理系统进行核算前</a:t>
            </a:r>
            <a:r>
              <a:rPr lang="en-US" altLang="zh-CN" dirty="0"/>
              <a:t>,</a:t>
            </a:r>
            <a:r>
              <a:rPr lang="zh-CN" altLang="zh-CN" dirty="0"/>
              <a:t>还必须将建账日期以前的数据录入系统中</a:t>
            </a:r>
            <a:r>
              <a:rPr lang="en-US" altLang="zh-CN" dirty="0"/>
              <a:t>,</a:t>
            </a:r>
            <a:r>
              <a:rPr lang="zh-CN" altLang="zh-CN" dirty="0"/>
              <a:t>保持历史数据的连续性。原始卡片的录入不限制在第一个期间结账前</a:t>
            </a:r>
            <a:r>
              <a:rPr lang="en-US" altLang="zh-CN" dirty="0"/>
              <a:t>,</a:t>
            </a:r>
            <a:r>
              <a:rPr lang="zh-CN" altLang="zh-CN" dirty="0"/>
              <a:t>任何时候都可以录入。</a:t>
            </a:r>
          </a:p>
          <a:p>
            <a:r>
              <a:rPr lang="zh-CN" altLang="zh-CN" dirty="0"/>
              <a:t>【案例</a:t>
            </a:r>
            <a:r>
              <a:rPr lang="en-US" altLang="zh-CN" dirty="0"/>
              <a:t>9-3</a:t>
            </a:r>
            <a:r>
              <a:rPr lang="zh-CN" altLang="zh-CN" dirty="0"/>
              <a:t>】　固定资产原始卡片</a:t>
            </a:r>
            <a:r>
              <a:rPr lang="en-US" altLang="zh-CN" dirty="0"/>
              <a:t>(</a:t>
            </a:r>
            <a:r>
              <a:rPr lang="zh-CN" altLang="zh-CN" dirty="0"/>
              <a:t>见表</a:t>
            </a:r>
            <a:r>
              <a:rPr lang="en-US" altLang="zh-CN" dirty="0"/>
              <a:t>9-13)</a:t>
            </a:r>
            <a:endParaRPr lang="zh-CN" altLang="zh-CN" dirty="0"/>
          </a:p>
          <a:p>
            <a:r>
              <a:rPr lang="zh-CN" altLang="zh-CN" dirty="0"/>
              <a:t>【操作步骤】</a:t>
            </a:r>
          </a:p>
          <a:p>
            <a:r>
              <a:rPr lang="en-US" altLang="zh-CN" dirty="0"/>
              <a:t>(1)</a:t>
            </a:r>
            <a:r>
              <a:rPr lang="zh-CN" altLang="zh-CN" dirty="0"/>
              <a:t>【卡片】</a:t>
            </a:r>
            <a:r>
              <a:rPr lang="en-US" altLang="zh-CN" dirty="0"/>
              <a:t>-</a:t>
            </a:r>
            <a:r>
              <a:rPr lang="zh-CN" altLang="zh-CN" dirty="0"/>
              <a:t>【录入原始卡片】</a:t>
            </a:r>
            <a:r>
              <a:rPr lang="en-US" altLang="zh-CN" dirty="0"/>
              <a:t>,</a:t>
            </a:r>
            <a:r>
              <a:rPr lang="zh-CN" altLang="zh-CN" dirty="0"/>
              <a:t>选择卡片所属的资产类别</a:t>
            </a:r>
            <a:r>
              <a:rPr lang="en-US" altLang="zh-CN" dirty="0"/>
              <a:t>,</a:t>
            </a:r>
            <a:r>
              <a:rPr lang="zh-CN" altLang="zh-CN" dirty="0"/>
              <a:t>点击【确定】</a:t>
            </a:r>
            <a:r>
              <a:rPr lang="en-US" altLang="zh-CN" dirty="0"/>
              <a:t>,</a:t>
            </a:r>
            <a:r>
              <a:rPr lang="zh-CN" altLang="zh-CN" dirty="0"/>
              <a:t>如图</a:t>
            </a:r>
            <a:r>
              <a:rPr lang="en-US" altLang="zh-CN" dirty="0"/>
              <a:t>9-22</a:t>
            </a:r>
            <a:r>
              <a:rPr lang="zh-CN" altLang="zh-CN" dirty="0"/>
              <a:t>所示。</a:t>
            </a:r>
          </a:p>
          <a:p>
            <a:r>
              <a:rPr lang="en-US" altLang="zh-CN" dirty="0"/>
              <a:t>(2)</a:t>
            </a:r>
            <a:r>
              <a:rPr lang="zh-CN" altLang="zh-CN" dirty="0"/>
              <a:t>录入固定资产详细信息</a:t>
            </a:r>
            <a:r>
              <a:rPr lang="en-US" altLang="zh-CN" dirty="0"/>
              <a:t>,</a:t>
            </a:r>
            <a:r>
              <a:rPr lang="zh-CN" altLang="zh-CN" dirty="0"/>
              <a:t>如图</a:t>
            </a:r>
            <a:r>
              <a:rPr lang="en-US" altLang="zh-CN" dirty="0"/>
              <a:t>9-23</a:t>
            </a:r>
            <a:r>
              <a:rPr lang="zh-CN" altLang="zh-CN" dirty="0"/>
              <a:t>所示。</a:t>
            </a:r>
          </a:p>
          <a:p>
            <a:r>
              <a:rPr lang="en-US" altLang="zh-CN" dirty="0"/>
              <a:t>(3)</a:t>
            </a:r>
            <a:r>
              <a:rPr lang="zh-CN" altLang="zh-CN" dirty="0"/>
              <a:t>固定资产涉及多部门使用</a:t>
            </a:r>
            <a:r>
              <a:rPr lang="en-US" altLang="zh-CN" dirty="0"/>
              <a:t>,</a:t>
            </a:r>
            <a:r>
              <a:rPr lang="zh-CN" altLang="zh-CN" dirty="0"/>
              <a:t>选择“多部门使用”</a:t>
            </a:r>
            <a:r>
              <a:rPr lang="en-US" altLang="zh-CN" dirty="0"/>
              <a:t>,</a:t>
            </a:r>
            <a:r>
              <a:rPr lang="zh-CN" altLang="zh-CN" dirty="0"/>
              <a:t>点击【确定】</a:t>
            </a:r>
            <a:r>
              <a:rPr lang="en-US" altLang="zh-CN" dirty="0"/>
              <a:t>,</a:t>
            </a:r>
            <a:r>
              <a:rPr lang="zh-CN" altLang="zh-CN" dirty="0"/>
              <a:t>如图</a:t>
            </a:r>
            <a:r>
              <a:rPr lang="en-US" altLang="zh-CN" dirty="0"/>
              <a:t>9-24</a:t>
            </a:r>
            <a:r>
              <a:rPr lang="zh-CN" altLang="zh-CN" dirty="0"/>
              <a:t>所示。</a:t>
            </a:r>
          </a:p>
          <a:p>
            <a:r>
              <a:rPr lang="en-US" altLang="zh-CN" dirty="0"/>
              <a:t>(4)</a:t>
            </a:r>
            <a:r>
              <a:rPr lang="zh-CN" altLang="zh-CN" dirty="0"/>
              <a:t>分别录入各部门及所占比例</a:t>
            </a:r>
            <a:r>
              <a:rPr lang="en-US" altLang="zh-CN" dirty="0"/>
              <a:t>,</a:t>
            </a:r>
            <a:r>
              <a:rPr lang="zh-CN" altLang="zh-CN" dirty="0"/>
              <a:t>如图</a:t>
            </a:r>
            <a:r>
              <a:rPr lang="en-US" altLang="zh-CN" dirty="0"/>
              <a:t>9-25</a:t>
            </a:r>
            <a:r>
              <a:rPr lang="zh-CN" altLang="zh-CN" dirty="0"/>
              <a:t>所示。</a:t>
            </a:r>
          </a:p>
          <a:p>
            <a:r>
              <a:rPr lang="en-US" altLang="zh-CN" dirty="0"/>
              <a:t>(5)</a:t>
            </a:r>
            <a:r>
              <a:rPr lang="zh-CN" altLang="zh-CN" dirty="0"/>
              <a:t>录入完毕</a:t>
            </a:r>
            <a:r>
              <a:rPr lang="en-US" altLang="zh-CN" dirty="0"/>
              <a:t>,</a:t>
            </a:r>
            <a:r>
              <a:rPr lang="zh-CN" altLang="zh-CN" dirty="0"/>
              <a:t>点击【确定】</a:t>
            </a:r>
            <a:r>
              <a:rPr lang="en-US" altLang="zh-CN" dirty="0"/>
              <a:t>,</a:t>
            </a:r>
            <a:r>
              <a:rPr lang="zh-CN" altLang="zh-CN" dirty="0"/>
              <a:t>如图</a:t>
            </a:r>
            <a:r>
              <a:rPr lang="en-US" altLang="zh-CN" dirty="0"/>
              <a:t>9-26</a:t>
            </a:r>
            <a:r>
              <a:rPr lang="zh-CN" altLang="zh-CN" dirty="0"/>
              <a:t>所示。</a:t>
            </a:r>
          </a:p>
          <a:p>
            <a:endParaRPr lang="zh-CN" altLang="en-US" dirty="0"/>
          </a:p>
        </p:txBody>
      </p:sp>
    </p:spTree>
    <p:extLst>
      <p:ext uri="{BB962C8B-B14F-4D97-AF65-F5344CB8AC3E}">
        <p14:creationId xmlns:p14="http://schemas.microsoft.com/office/powerpoint/2010/main" val="73845400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　固定资产管理系统基础设置</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9.4.7</a:t>
            </a:r>
            <a:r>
              <a:rPr lang="zh-CN" altLang="zh-CN" sz="2600" b="1" dirty="0">
                <a:latin typeface="黑体" panose="02010609060101010101" pitchFamily="49" charset="-122"/>
                <a:ea typeface="黑体" panose="02010609060101010101" pitchFamily="49" charset="-122"/>
              </a:rPr>
              <a:t>　卡片管理</a:t>
            </a:r>
          </a:p>
          <a:p>
            <a:r>
              <a:rPr lang="en-US" altLang="zh-CN" dirty="0"/>
              <a:t> </a:t>
            </a:r>
            <a:r>
              <a:rPr lang="zh-CN" altLang="zh-CN" dirty="0"/>
              <a:t>固定资产卡片管理是对固定资产管理系统中所有卡片综合管理的功能操作</a:t>
            </a:r>
            <a:r>
              <a:rPr lang="en-US" altLang="zh-CN" dirty="0"/>
              <a:t>,</a:t>
            </a:r>
            <a:r>
              <a:rPr lang="zh-CN" altLang="zh-CN" dirty="0"/>
              <a:t>包括卡片查询、卡片修改、卡片删除和卡片打印等。</a:t>
            </a:r>
          </a:p>
          <a:p>
            <a:r>
              <a:rPr lang="zh-CN" altLang="zh-CN" dirty="0"/>
              <a:t>【操作步骤】</a:t>
            </a:r>
          </a:p>
          <a:p>
            <a:r>
              <a:rPr lang="en-US" altLang="zh-CN" dirty="0"/>
              <a:t>(1)</a:t>
            </a:r>
            <a:r>
              <a:rPr lang="zh-CN" altLang="zh-CN" dirty="0"/>
              <a:t>【卡片】</a:t>
            </a:r>
            <a:r>
              <a:rPr lang="en-US" altLang="zh-CN" dirty="0"/>
              <a:t>-</a:t>
            </a:r>
            <a:r>
              <a:rPr lang="zh-CN" altLang="zh-CN" dirty="0"/>
              <a:t>【卡片管理】</a:t>
            </a:r>
            <a:r>
              <a:rPr lang="en-US" altLang="zh-CN" dirty="0"/>
              <a:t>,</a:t>
            </a:r>
            <a:r>
              <a:rPr lang="zh-CN" altLang="zh-CN" dirty="0"/>
              <a:t>注意录入正确的“开始使用日期”</a:t>
            </a:r>
            <a:r>
              <a:rPr lang="en-US" altLang="zh-CN" dirty="0"/>
              <a:t>,</a:t>
            </a:r>
            <a:r>
              <a:rPr lang="zh-CN" altLang="zh-CN" dirty="0"/>
              <a:t>否则可能查询不到所有的卡片</a:t>
            </a:r>
            <a:r>
              <a:rPr lang="en-US" altLang="zh-CN" dirty="0"/>
              <a:t>,</a:t>
            </a:r>
            <a:r>
              <a:rPr lang="zh-CN" altLang="zh-CN" dirty="0"/>
              <a:t>点击【确定】</a:t>
            </a:r>
            <a:r>
              <a:rPr lang="en-US" altLang="zh-CN" dirty="0"/>
              <a:t>,</a:t>
            </a:r>
            <a:r>
              <a:rPr lang="zh-CN" altLang="zh-CN" dirty="0"/>
              <a:t>如图</a:t>
            </a:r>
            <a:r>
              <a:rPr lang="en-US" altLang="zh-CN" dirty="0"/>
              <a:t>9-27</a:t>
            </a:r>
            <a:r>
              <a:rPr lang="zh-CN" altLang="zh-CN" dirty="0"/>
              <a:t>所示。</a:t>
            </a:r>
          </a:p>
          <a:p>
            <a:r>
              <a:rPr lang="en-US" altLang="zh-CN" dirty="0"/>
              <a:t>(2)</a:t>
            </a:r>
            <a:r>
              <a:rPr lang="zh-CN" altLang="zh-CN" dirty="0"/>
              <a:t>进行卡片查询、修改、删除</a:t>
            </a:r>
            <a:r>
              <a:rPr lang="en-US" altLang="zh-CN" dirty="0"/>
              <a:t>,</a:t>
            </a:r>
            <a:r>
              <a:rPr lang="zh-CN" altLang="zh-CN" dirty="0"/>
              <a:t>如图</a:t>
            </a:r>
            <a:r>
              <a:rPr lang="en-US" altLang="zh-CN" dirty="0"/>
              <a:t>9-28</a:t>
            </a:r>
            <a:r>
              <a:rPr lang="zh-CN" altLang="zh-CN" dirty="0"/>
              <a:t>所示。</a:t>
            </a:r>
          </a:p>
          <a:p>
            <a:endParaRPr lang="zh-CN" altLang="en-US" dirty="0"/>
          </a:p>
        </p:txBody>
      </p:sp>
    </p:spTree>
    <p:extLst>
      <p:ext uri="{BB962C8B-B14F-4D97-AF65-F5344CB8AC3E}">
        <p14:creationId xmlns:p14="http://schemas.microsoft.com/office/powerpoint/2010/main" val="107203191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1533999"/>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固定资产管理系统应用案例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固定资产管理系统账套初始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固定资产管理系统基础设置</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固定资产管理系统日常业务处理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
        <p:nvSpPr>
          <p:cNvPr id="34" name="AutoShape 13"/>
          <p:cNvSpPr>
            <a:spLocks noChangeArrowheads="1"/>
          </p:cNvSpPr>
          <p:nvPr/>
        </p:nvSpPr>
        <p:spPr bwMode="auto">
          <a:xfrm>
            <a:off x="2635733" y="5531869"/>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5" name="Rectangle 14"/>
          <p:cNvSpPr>
            <a:spLocks noChangeArrowheads="1"/>
          </p:cNvSpPr>
          <p:nvPr/>
        </p:nvSpPr>
        <p:spPr bwMode="auto">
          <a:xfrm>
            <a:off x="3160742" y="5653964"/>
            <a:ext cx="5192231" cy="399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9.6</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固定资产管理系统期末处理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6" name="Oval 15"/>
          <p:cNvSpPr>
            <a:spLocks noChangeArrowheads="1"/>
          </p:cNvSpPr>
          <p:nvPr/>
        </p:nvSpPr>
        <p:spPr bwMode="auto">
          <a:xfrm>
            <a:off x="2520017" y="5678383"/>
            <a:ext cx="308577" cy="319666"/>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Tree>
    <p:extLst>
      <p:ext uri="{BB962C8B-B14F-4D97-AF65-F5344CB8AC3E}">
        <p14:creationId xmlns:p14="http://schemas.microsoft.com/office/powerpoint/2010/main" val="217259795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　固定资产管理系统日常业务处理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9.5.1</a:t>
            </a:r>
            <a:r>
              <a:rPr lang="zh-CN" altLang="zh-CN" sz="2600" b="1" dirty="0">
                <a:latin typeface="黑体" panose="02010609060101010101" pitchFamily="49" charset="-122"/>
                <a:ea typeface="黑体" panose="02010609060101010101" pitchFamily="49" charset="-122"/>
              </a:rPr>
              <a:t>　固定资产增加</a:t>
            </a:r>
          </a:p>
          <a:p>
            <a:r>
              <a:rPr lang="zh-CN" altLang="zh-CN" dirty="0" smtClean="0"/>
              <a:t>【</a:t>
            </a:r>
            <a:r>
              <a:rPr lang="zh-CN" altLang="zh-CN" dirty="0"/>
              <a:t>案例</a:t>
            </a:r>
            <a:r>
              <a:rPr lang="en-US" altLang="zh-CN" dirty="0"/>
              <a:t>9-4</a:t>
            </a:r>
            <a:r>
              <a:rPr lang="zh-CN" altLang="zh-CN" dirty="0"/>
              <a:t>】　</a:t>
            </a:r>
            <a:r>
              <a:rPr lang="en-US" altLang="zh-CN" dirty="0"/>
              <a:t>2021</a:t>
            </a:r>
            <a:r>
              <a:rPr lang="zh-CN" altLang="zh-CN" dirty="0"/>
              <a:t>年</a:t>
            </a:r>
            <a:r>
              <a:rPr lang="en-US" altLang="zh-CN" dirty="0"/>
              <a:t>1</a:t>
            </a:r>
            <a:r>
              <a:rPr lang="zh-CN" altLang="zh-CN" dirty="0"/>
              <a:t>月</a:t>
            </a:r>
            <a:r>
              <a:rPr lang="en-US" altLang="zh-CN" dirty="0"/>
              <a:t>12</a:t>
            </a:r>
            <a:r>
              <a:rPr lang="zh-CN" altLang="zh-CN" dirty="0"/>
              <a:t>日</a:t>
            </a:r>
            <a:r>
              <a:rPr lang="en-US" altLang="zh-CN" dirty="0"/>
              <a:t>,</a:t>
            </a:r>
            <a:r>
              <a:rPr lang="zh-CN" altLang="zh-CN" dirty="0"/>
              <a:t>购惠普传真机一台</a:t>
            </a:r>
            <a:r>
              <a:rPr lang="en-US" altLang="zh-CN" dirty="0"/>
              <a:t>,</a:t>
            </a:r>
            <a:r>
              <a:rPr lang="zh-CN" altLang="zh-CN" dirty="0"/>
              <a:t>价值</a:t>
            </a:r>
            <a:r>
              <a:rPr lang="en-US" altLang="zh-CN" dirty="0"/>
              <a:t>3 000</a:t>
            </a:r>
            <a:r>
              <a:rPr lang="zh-CN" altLang="zh-CN" dirty="0"/>
              <a:t>元</a:t>
            </a:r>
            <a:r>
              <a:rPr lang="en-US" altLang="zh-CN" dirty="0"/>
              <a:t>,</a:t>
            </a:r>
            <a:r>
              <a:rPr lang="zh-CN" altLang="zh-CN" dirty="0"/>
              <a:t>增值税</a:t>
            </a:r>
            <a:r>
              <a:rPr lang="en-US" altLang="zh-CN" dirty="0"/>
              <a:t>390</a:t>
            </a:r>
            <a:r>
              <a:rPr lang="zh-CN" altLang="zh-CN" dirty="0"/>
              <a:t>元</a:t>
            </a:r>
            <a:r>
              <a:rPr lang="en-US" altLang="zh-CN" dirty="0"/>
              <a:t>,</a:t>
            </a:r>
            <a:r>
              <a:rPr lang="zh-CN" altLang="zh-CN" dirty="0"/>
              <a:t>财务部使用</a:t>
            </a:r>
            <a:r>
              <a:rPr lang="en-US" altLang="zh-CN" dirty="0"/>
              <a:t>,</a:t>
            </a:r>
            <a:r>
              <a:rPr lang="zh-CN" altLang="zh-CN" dirty="0"/>
              <a:t>使用年限</a:t>
            </a:r>
            <a:r>
              <a:rPr lang="en-US" altLang="zh-CN" dirty="0"/>
              <a:t>5</a:t>
            </a:r>
            <a:r>
              <a:rPr lang="zh-CN" altLang="zh-CN" dirty="0"/>
              <a:t>年</a:t>
            </a:r>
            <a:r>
              <a:rPr lang="en-US" altLang="zh-CN" dirty="0"/>
              <a:t>,</a:t>
            </a:r>
            <a:r>
              <a:rPr lang="zh-CN" altLang="zh-CN" dirty="0"/>
              <a:t>按照平均年限法</a:t>
            </a:r>
            <a:r>
              <a:rPr lang="en-US" altLang="zh-CN" dirty="0"/>
              <a:t>(</a:t>
            </a:r>
            <a:r>
              <a:rPr lang="zh-CN" altLang="zh-CN" dirty="0"/>
              <a:t>一</a:t>
            </a:r>
            <a:r>
              <a:rPr lang="en-US" altLang="zh-CN" dirty="0"/>
              <a:t>)</a:t>
            </a:r>
            <a:r>
              <a:rPr lang="zh-CN" altLang="zh-CN" dirty="0"/>
              <a:t>计提折旧</a:t>
            </a:r>
            <a:r>
              <a:rPr lang="en-US" altLang="zh-CN" dirty="0"/>
              <a:t>,</a:t>
            </a:r>
            <a:r>
              <a:rPr lang="zh-CN" altLang="zh-CN" dirty="0"/>
              <a:t>净残值率</a:t>
            </a:r>
            <a:r>
              <a:rPr lang="en-US" altLang="zh-CN" dirty="0"/>
              <a:t>10%,</a:t>
            </a:r>
            <a:r>
              <a:rPr lang="zh-CN" altLang="zh-CN" dirty="0"/>
              <a:t>附单据</a:t>
            </a:r>
            <a:r>
              <a:rPr lang="en-US" altLang="zh-CN" dirty="0"/>
              <a:t>2</a:t>
            </a:r>
            <a:r>
              <a:rPr lang="zh-CN" altLang="zh-CN" dirty="0"/>
              <a:t>张。</a:t>
            </a:r>
          </a:p>
          <a:p>
            <a:r>
              <a:rPr lang="zh-CN" altLang="zh-CN" dirty="0"/>
              <a:t>【操作步骤】</a:t>
            </a:r>
          </a:p>
          <a:p>
            <a:r>
              <a:rPr lang="en-US" altLang="zh-CN" dirty="0"/>
              <a:t>(1)</a:t>
            </a:r>
            <a:r>
              <a:rPr lang="zh-CN" altLang="zh-CN" dirty="0"/>
              <a:t>【卡片】</a:t>
            </a:r>
            <a:r>
              <a:rPr lang="en-US" altLang="zh-CN" dirty="0"/>
              <a:t>-</a:t>
            </a:r>
            <a:r>
              <a:rPr lang="zh-CN" altLang="zh-CN" dirty="0"/>
              <a:t>【资产增加】</a:t>
            </a:r>
            <a:r>
              <a:rPr lang="en-US" altLang="zh-CN" dirty="0"/>
              <a:t>,</a:t>
            </a:r>
            <a:r>
              <a:rPr lang="zh-CN" altLang="zh-CN" dirty="0"/>
              <a:t>选择相应的资产类别</a:t>
            </a:r>
            <a:r>
              <a:rPr lang="en-US" altLang="zh-CN" dirty="0"/>
              <a:t>,</a:t>
            </a:r>
            <a:r>
              <a:rPr lang="zh-CN" altLang="zh-CN" dirty="0"/>
              <a:t>点击【确定】</a:t>
            </a:r>
            <a:r>
              <a:rPr lang="en-US" altLang="zh-CN" dirty="0"/>
              <a:t>,</a:t>
            </a:r>
            <a:r>
              <a:rPr lang="zh-CN" altLang="zh-CN" dirty="0"/>
              <a:t>如图</a:t>
            </a:r>
            <a:r>
              <a:rPr lang="en-US" altLang="zh-CN" dirty="0"/>
              <a:t>9-29</a:t>
            </a:r>
            <a:r>
              <a:rPr lang="zh-CN" altLang="zh-CN" dirty="0"/>
              <a:t>所示。</a:t>
            </a:r>
          </a:p>
          <a:p>
            <a:r>
              <a:rPr lang="en-US" altLang="zh-CN" dirty="0"/>
              <a:t>(2)</a:t>
            </a:r>
            <a:r>
              <a:rPr lang="zh-CN" altLang="zh-CN" dirty="0"/>
              <a:t>录入固定资产详细信息</a:t>
            </a:r>
            <a:r>
              <a:rPr lang="en-US" altLang="zh-CN" dirty="0"/>
              <a:t>,</a:t>
            </a:r>
            <a:r>
              <a:rPr lang="zh-CN" altLang="zh-CN" dirty="0"/>
              <a:t>点击保存</a:t>
            </a:r>
            <a:r>
              <a:rPr lang="en-US" altLang="zh-CN" dirty="0"/>
              <a:t>,</a:t>
            </a:r>
            <a:r>
              <a:rPr lang="zh-CN" altLang="zh-CN" dirty="0"/>
              <a:t>如图</a:t>
            </a:r>
            <a:r>
              <a:rPr lang="en-US" altLang="zh-CN" dirty="0"/>
              <a:t>9-30</a:t>
            </a:r>
            <a:r>
              <a:rPr lang="zh-CN" altLang="zh-CN" dirty="0"/>
              <a:t>所示。</a:t>
            </a:r>
          </a:p>
          <a:p>
            <a:r>
              <a:rPr lang="en-US" altLang="zh-CN" dirty="0"/>
              <a:t>(3)</a:t>
            </a:r>
            <a:r>
              <a:rPr lang="zh-CN" altLang="zh-CN" dirty="0"/>
              <a:t>只有在【选项】中选择“业务发生后立即制单”</a:t>
            </a:r>
            <a:r>
              <a:rPr lang="en-US" altLang="zh-CN" dirty="0"/>
              <a:t>,</a:t>
            </a:r>
            <a:r>
              <a:rPr lang="zh-CN" altLang="zh-CN" dirty="0"/>
              <a:t>新增加固定资产卡片后</a:t>
            </a:r>
            <a:r>
              <a:rPr lang="en-US" altLang="zh-CN" dirty="0"/>
              <a:t>,</a:t>
            </a:r>
            <a:r>
              <a:rPr lang="zh-CN" altLang="zh-CN" dirty="0"/>
              <a:t>才会自动弹出【填制凭证】窗口</a:t>
            </a:r>
            <a:r>
              <a:rPr lang="en-US" altLang="zh-CN" dirty="0"/>
              <a:t>;</a:t>
            </a:r>
            <a:r>
              <a:rPr lang="zh-CN" altLang="zh-CN" dirty="0"/>
              <a:t>否则</a:t>
            </a:r>
            <a:r>
              <a:rPr lang="en-US" altLang="zh-CN" dirty="0"/>
              <a:t>,</a:t>
            </a:r>
            <a:r>
              <a:rPr lang="zh-CN" altLang="zh-CN" dirty="0"/>
              <a:t>只能在【处理】</a:t>
            </a:r>
            <a:r>
              <a:rPr lang="en-US" altLang="zh-CN" dirty="0"/>
              <a:t>-</a:t>
            </a:r>
            <a:r>
              <a:rPr lang="zh-CN" altLang="zh-CN" dirty="0"/>
              <a:t>【批量制单】中生成凭证。如果凭证正确</a:t>
            </a:r>
            <a:r>
              <a:rPr lang="en-US" altLang="zh-CN" dirty="0"/>
              <a:t>,</a:t>
            </a:r>
            <a:r>
              <a:rPr lang="zh-CN" altLang="zh-CN" dirty="0"/>
              <a:t>则点击【保存】</a:t>
            </a:r>
            <a:r>
              <a:rPr lang="en-US" altLang="zh-CN" dirty="0"/>
              <a:t>,</a:t>
            </a:r>
            <a:r>
              <a:rPr lang="zh-CN" altLang="zh-CN" dirty="0"/>
              <a:t>“已生成”凭证传递到总账系统中</a:t>
            </a:r>
            <a:r>
              <a:rPr lang="en-US" altLang="zh-CN" dirty="0"/>
              <a:t>,</a:t>
            </a:r>
            <a:r>
              <a:rPr lang="zh-CN" altLang="zh-CN" dirty="0"/>
              <a:t>如图</a:t>
            </a:r>
            <a:r>
              <a:rPr lang="en-US" altLang="zh-CN" dirty="0"/>
              <a:t>9-31</a:t>
            </a:r>
            <a:r>
              <a:rPr lang="zh-CN" altLang="zh-CN" dirty="0"/>
              <a:t>所示。</a:t>
            </a:r>
          </a:p>
          <a:p>
            <a:endParaRPr lang="zh-CN" altLang="en-US" dirty="0"/>
          </a:p>
        </p:txBody>
      </p:sp>
    </p:spTree>
    <p:extLst>
      <p:ext uri="{BB962C8B-B14F-4D97-AF65-F5344CB8AC3E}">
        <p14:creationId xmlns:p14="http://schemas.microsoft.com/office/powerpoint/2010/main" val="2118533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　固定资产管理系统日常业务处理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9.5.2</a:t>
            </a:r>
            <a:r>
              <a:rPr lang="zh-CN" altLang="zh-CN" sz="2600" b="1" dirty="0">
                <a:latin typeface="黑体" panose="02010609060101010101" pitchFamily="49" charset="-122"/>
                <a:ea typeface="黑体" panose="02010609060101010101" pitchFamily="49" charset="-122"/>
              </a:rPr>
              <a:t>　计提折旧</a:t>
            </a:r>
          </a:p>
          <a:p>
            <a:r>
              <a:rPr lang="zh-CN" altLang="zh-CN" dirty="0"/>
              <a:t>【案例</a:t>
            </a:r>
            <a:r>
              <a:rPr lang="en-US" altLang="zh-CN" dirty="0"/>
              <a:t>9-4</a:t>
            </a:r>
            <a:r>
              <a:rPr lang="zh-CN" altLang="zh-CN" dirty="0"/>
              <a:t>】　</a:t>
            </a:r>
            <a:r>
              <a:rPr lang="en-US" altLang="zh-CN" dirty="0"/>
              <a:t>2021</a:t>
            </a:r>
            <a:r>
              <a:rPr lang="zh-CN" altLang="zh-CN" dirty="0"/>
              <a:t>年</a:t>
            </a:r>
            <a:r>
              <a:rPr lang="en-US" altLang="zh-CN" dirty="0"/>
              <a:t>1</a:t>
            </a:r>
            <a:r>
              <a:rPr lang="zh-CN" altLang="zh-CN" dirty="0"/>
              <a:t>月</a:t>
            </a:r>
            <a:r>
              <a:rPr lang="en-US" altLang="zh-CN" dirty="0"/>
              <a:t>29</a:t>
            </a:r>
            <a:r>
              <a:rPr lang="zh-CN" altLang="zh-CN" dirty="0"/>
              <a:t>日</a:t>
            </a:r>
            <a:r>
              <a:rPr lang="en-US" altLang="zh-CN" dirty="0"/>
              <a:t>,</a:t>
            </a:r>
            <a:r>
              <a:rPr lang="zh-CN" altLang="zh-CN" dirty="0"/>
              <a:t>利用固定资产系统自动计提折旧</a:t>
            </a:r>
            <a:r>
              <a:rPr lang="en-US" altLang="zh-CN" dirty="0"/>
              <a:t>,</a:t>
            </a:r>
            <a:r>
              <a:rPr lang="zh-CN" altLang="zh-CN" dirty="0"/>
              <a:t>并生成折旧分配凭证传递到总账系统。</a:t>
            </a:r>
          </a:p>
          <a:p>
            <a:r>
              <a:rPr lang="zh-CN" altLang="zh-CN" dirty="0"/>
              <a:t>【操作步骤】</a:t>
            </a:r>
          </a:p>
          <a:p>
            <a:r>
              <a:rPr lang="en-US" altLang="zh-CN" dirty="0"/>
              <a:t>(1)</a:t>
            </a:r>
            <a:r>
              <a:rPr lang="zh-CN" altLang="zh-CN" dirty="0"/>
              <a:t>【处理】</a:t>
            </a:r>
            <a:r>
              <a:rPr lang="en-US" altLang="zh-CN" dirty="0"/>
              <a:t>-</a:t>
            </a:r>
            <a:r>
              <a:rPr lang="zh-CN" altLang="zh-CN" dirty="0"/>
              <a:t>【计提本月折旧】</a:t>
            </a:r>
            <a:r>
              <a:rPr lang="en-US" altLang="zh-CN" dirty="0"/>
              <a:t>,</a:t>
            </a:r>
            <a:r>
              <a:rPr lang="zh-CN" altLang="zh-CN" dirty="0"/>
              <a:t>弹出“是否要查看折旧清单</a:t>
            </a:r>
            <a:r>
              <a:rPr lang="en-US" altLang="zh-CN" dirty="0"/>
              <a:t>?</a:t>
            </a:r>
            <a:r>
              <a:rPr lang="zh-CN" altLang="zh-CN" dirty="0"/>
              <a:t>”提示框</a:t>
            </a:r>
            <a:r>
              <a:rPr lang="en-US" altLang="zh-CN" dirty="0"/>
              <a:t>,</a:t>
            </a:r>
            <a:r>
              <a:rPr lang="zh-CN" altLang="zh-CN" dirty="0"/>
              <a:t>点击【是】</a:t>
            </a:r>
            <a:r>
              <a:rPr lang="en-US" altLang="zh-CN" dirty="0"/>
              <a:t>,</a:t>
            </a:r>
            <a:r>
              <a:rPr lang="zh-CN" altLang="zh-CN" dirty="0"/>
              <a:t>如图</a:t>
            </a:r>
            <a:r>
              <a:rPr lang="en-US" altLang="zh-CN" dirty="0"/>
              <a:t>9-32</a:t>
            </a:r>
            <a:r>
              <a:rPr lang="zh-CN" altLang="zh-CN" dirty="0"/>
              <a:t>所示。</a:t>
            </a:r>
          </a:p>
          <a:p>
            <a:r>
              <a:rPr lang="en-US" altLang="zh-CN" dirty="0"/>
              <a:t>(2)</a:t>
            </a:r>
            <a:r>
              <a:rPr lang="zh-CN" altLang="zh-CN" dirty="0"/>
              <a:t>弹出“……是否要继续</a:t>
            </a:r>
            <a:r>
              <a:rPr lang="en-US" altLang="zh-CN" dirty="0"/>
              <a:t>?</a:t>
            </a:r>
            <a:r>
              <a:rPr lang="zh-CN" altLang="zh-CN" dirty="0"/>
              <a:t>”提示框</a:t>
            </a:r>
            <a:r>
              <a:rPr lang="en-US" altLang="zh-CN" dirty="0"/>
              <a:t>,</a:t>
            </a:r>
            <a:r>
              <a:rPr lang="zh-CN" altLang="zh-CN" dirty="0"/>
              <a:t>点击【是】</a:t>
            </a:r>
            <a:r>
              <a:rPr lang="en-US" altLang="zh-CN" dirty="0"/>
              <a:t>,</a:t>
            </a:r>
            <a:r>
              <a:rPr lang="zh-CN" altLang="zh-CN" dirty="0"/>
              <a:t>如图</a:t>
            </a:r>
            <a:r>
              <a:rPr lang="en-US" altLang="zh-CN" dirty="0"/>
              <a:t>9-33</a:t>
            </a:r>
            <a:r>
              <a:rPr lang="zh-CN" altLang="zh-CN" dirty="0"/>
              <a:t>所示。</a:t>
            </a:r>
          </a:p>
          <a:p>
            <a:r>
              <a:rPr lang="en-US" altLang="zh-CN" dirty="0"/>
              <a:t>(3)</a:t>
            </a:r>
            <a:r>
              <a:rPr lang="zh-CN" altLang="zh-CN" dirty="0"/>
              <a:t>出现固定资产折旧清单</a:t>
            </a:r>
            <a:r>
              <a:rPr lang="en-US" altLang="zh-CN" dirty="0"/>
              <a:t>,</a:t>
            </a:r>
            <a:r>
              <a:rPr lang="zh-CN" altLang="zh-CN" dirty="0"/>
              <a:t>点击【退出】</a:t>
            </a:r>
            <a:r>
              <a:rPr lang="en-US" altLang="zh-CN" dirty="0"/>
              <a:t>,</a:t>
            </a:r>
            <a:r>
              <a:rPr lang="zh-CN" altLang="zh-CN" dirty="0"/>
              <a:t>如图</a:t>
            </a:r>
            <a:r>
              <a:rPr lang="en-US" altLang="zh-CN" dirty="0"/>
              <a:t>9-34</a:t>
            </a:r>
            <a:r>
              <a:rPr lang="zh-CN" altLang="zh-CN" dirty="0"/>
              <a:t>所示。</a:t>
            </a:r>
          </a:p>
          <a:p>
            <a:r>
              <a:rPr lang="en-US" altLang="zh-CN" dirty="0"/>
              <a:t>(4)</a:t>
            </a:r>
            <a:r>
              <a:rPr lang="zh-CN" altLang="zh-CN" dirty="0"/>
              <a:t>出现固定资产折旧分配表</a:t>
            </a:r>
            <a:r>
              <a:rPr lang="en-US" altLang="zh-CN" dirty="0"/>
              <a:t>,</a:t>
            </a:r>
            <a:r>
              <a:rPr lang="zh-CN" altLang="zh-CN" dirty="0"/>
              <a:t>点击【退出】</a:t>
            </a:r>
            <a:r>
              <a:rPr lang="en-US" altLang="zh-CN" dirty="0"/>
              <a:t>,</a:t>
            </a:r>
            <a:r>
              <a:rPr lang="zh-CN" altLang="zh-CN" dirty="0"/>
              <a:t>如图</a:t>
            </a:r>
            <a:r>
              <a:rPr lang="en-US" altLang="zh-CN" dirty="0"/>
              <a:t>9-35</a:t>
            </a:r>
            <a:r>
              <a:rPr lang="zh-CN" altLang="zh-CN" dirty="0"/>
              <a:t>所示。</a:t>
            </a:r>
          </a:p>
          <a:p>
            <a:r>
              <a:rPr lang="en-US" altLang="zh-CN" dirty="0"/>
              <a:t>(5)</a:t>
            </a:r>
            <a:r>
              <a:rPr lang="zh-CN" altLang="zh-CN" dirty="0"/>
              <a:t>如果凭证正确</a:t>
            </a:r>
            <a:r>
              <a:rPr lang="en-US" altLang="zh-CN" dirty="0"/>
              <a:t>,</a:t>
            </a:r>
            <a:r>
              <a:rPr lang="zh-CN" altLang="zh-CN" dirty="0"/>
              <a:t>点击【保存】</a:t>
            </a:r>
            <a:r>
              <a:rPr lang="en-US" altLang="zh-CN" dirty="0"/>
              <a:t>,</a:t>
            </a:r>
            <a:r>
              <a:rPr lang="zh-CN" altLang="zh-CN" dirty="0"/>
              <a:t>“已生成”凭证传递到总账系统中</a:t>
            </a:r>
            <a:r>
              <a:rPr lang="en-US" altLang="zh-CN" dirty="0"/>
              <a:t>,</a:t>
            </a:r>
            <a:r>
              <a:rPr lang="zh-CN" altLang="zh-CN" dirty="0"/>
              <a:t>如图</a:t>
            </a:r>
            <a:r>
              <a:rPr lang="en-US" altLang="zh-CN" dirty="0"/>
              <a:t>9-36</a:t>
            </a:r>
            <a:r>
              <a:rPr lang="zh-CN" altLang="zh-CN" dirty="0"/>
              <a:t>所示。</a:t>
            </a:r>
          </a:p>
          <a:p>
            <a:endParaRPr lang="zh-CN" altLang="en-US" dirty="0"/>
          </a:p>
        </p:txBody>
      </p:sp>
    </p:spTree>
    <p:extLst>
      <p:ext uri="{BB962C8B-B14F-4D97-AF65-F5344CB8AC3E}">
        <p14:creationId xmlns:p14="http://schemas.microsoft.com/office/powerpoint/2010/main" val="3196710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　固定资产管理系统日常业务处理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9.5.3</a:t>
            </a:r>
            <a:r>
              <a:rPr lang="zh-CN" altLang="zh-CN" sz="2600" b="1" dirty="0">
                <a:latin typeface="黑体" panose="02010609060101010101" pitchFamily="49" charset="-122"/>
                <a:ea typeface="黑体" panose="02010609060101010101" pitchFamily="49" charset="-122"/>
              </a:rPr>
              <a:t>　资产减少</a:t>
            </a:r>
          </a:p>
          <a:p>
            <a:r>
              <a:rPr lang="zh-CN" altLang="zh-CN" dirty="0"/>
              <a:t>【案例</a:t>
            </a:r>
            <a:r>
              <a:rPr lang="en-US" altLang="zh-CN" dirty="0"/>
              <a:t>9-4</a:t>
            </a:r>
            <a:r>
              <a:rPr lang="zh-CN" altLang="zh-CN" dirty="0"/>
              <a:t>】　</a:t>
            </a:r>
            <a:r>
              <a:rPr lang="en-US" altLang="zh-CN" dirty="0"/>
              <a:t>2021</a:t>
            </a:r>
            <a:r>
              <a:rPr lang="zh-CN" altLang="zh-CN" dirty="0"/>
              <a:t>年</a:t>
            </a:r>
            <a:r>
              <a:rPr lang="en-US" altLang="zh-CN" dirty="0"/>
              <a:t>1</a:t>
            </a:r>
            <a:r>
              <a:rPr lang="zh-CN" altLang="zh-CN" dirty="0"/>
              <a:t>月</a:t>
            </a:r>
            <a:r>
              <a:rPr lang="en-US" altLang="zh-CN" dirty="0"/>
              <a:t>29</a:t>
            </a:r>
            <a:r>
              <a:rPr lang="zh-CN" altLang="zh-CN" dirty="0"/>
              <a:t>日</a:t>
            </a:r>
            <a:r>
              <a:rPr lang="en-US" altLang="zh-CN" dirty="0"/>
              <a:t>,</a:t>
            </a:r>
            <a:r>
              <a:rPr lang="zh-CN" altLang="zh-CN" dirty="0"/>
              <a:t>将奥迪车出售</a:t>
            </a:r>
            <a:r>
              <a:rPr lang="en-US" altLang="zh-CN" dirty="0"/>
              <a:t>,</a:t>
            </a:r>
            <a:r>
              <a:rPr lang="zh-CN" altLang="zh-CN" dirty="0"/>
              <a:t>收回</a:t>
            </a:r>
            <a:r>
              <a:rPr lang="en-US" altLang="zh-CN" dirty="0"/>
              <a:t>170 000</a:t>
            </a:r>
            <a:r>
              <a:rPr lang="zh-CN" altLang="zh-CN" dirty="0"/>
              <a:t>元</a:t>
            </a:r>
            <a:r>
              <a:rPr lang="en-US" altLang="zh-CN" dirty="0"/>
              <a:t>,</a:t>
            </a:r>
            <a:r>
              <a:rPr lang="zh-CN" altLang="zh-CN" dirty="0"/>
              <a:t>支票结算</a:t>
            </a:r>
            <a:r>
              <a:rPr lang="en-US" altLang="zh-CN" dirty="0"/>
              <a:t>,</a:t>
            </a:r>
            <a:r>
              <a:rPr lang="zh-CN" altLang="zh-CN" dirty="0"/>
              <a:t>附单据</a:t>
            </a:r>
            <a:r>
              <a:rPr lang="en-US" altLang="zh-CN" dirty="0"/>
              <a:t>2</a:t>
            </a:r>
            <a:r>
              <a:rPr lang="zh-CN" altLang="zh-CN" dirty="0"/>
              <a:t>张。</a:t>
            </a:r>
          </a:p>
          <a:p>
            <a:r>
              <a:rPr lang="zh-CN" altLang="zh-CN" dirty="0"/>
              <a:t>【操作步骤】</a:t>
            </a:r>
          </a:p>
          <a:p>
            <a:r>
              <a:rPr lang="en-US" altLang="zh-CN" dirty="0"/>
              <a:t>(1)</a:t>
            </a:r>
            <a:r>
              <a:rPr lang="zh-CN" altLang="zh-CN" dirty="0"/>
              <a:t>【卡片】</a:t>
            </a:r>
            <a:r>
              <a:rPr lang="en-US" altLang="zh-CN" dirty="0"/>
              <a:t>-</a:t>
            </a:r>
            <a:r>
              <a:rPr lang="zh-CN" altLang="zh-CN" dirty="0"/>
              <a:t>【资产减少】</a:t>
            </a:r>
            <a:r>
              <a:rPr lang="en-US" altLang="zh-CN" dirty="0"/>
              <a:t>,</a:t>
            </a:r>
            <a:r>
              <a:rPr lang="zh-CN" altLang="zh-CN" dirty="0"/>
              <a:t>只有在计提折旧后</a:t>
            </a:r>
            <a:r>
              <a:rPr lang="en-US" altLang="zh-CN" dirty="0"/>
              <a:t>,</a:t>
            </a:r>
            <a:r>
              <a:rPr lang="zh-CN" altLang="zh-CN" dirty="0"/>
              <a:t>才可执行资产减少</a:t>
            </a:r>
            <a:r>
              <a:rPr lang="en-US" altLang="zh-CN" dirty="0"/>
              <a:t>,</a:t>
            </a:r>
            <a:r>
              <a:rPr lang="zh-CN" altLang="zh-CN" dirty="0"/>
              <a:t>录入要减少的固定资产信息</a:t>
            </a:r>
            <a:r>
              <a:rPr lang="en-US" altLang="zh-CN" dirty="0"/>
              <a:t>,</a:t>
            </a:r>
            <a:r>
              <a:rPr lang="zh-CN" altLang="zh-CN" dirty="0"/>
              <a:t>点击【确定】</a:t>
            </a:r>
            <a:r>
              <a:rPr lang="en-US" altLang="zh-CN" dirty="0"/>
              <a:t>,</a:t>
            </a:r>
            <a:r>
              <a:rPr lang="zh-CN" altLang="zh-CN" dirty="0"/>
              <a:t>如图</a:t>
            </a:r>
            <a:r>
              <a:rPr lang="en-US" altLang="zh-CN" dirty="0"/>
              <a:t>9-37</a:t>
            </a:r>
            <a:r>
              <a:rPr lang="zh-CN" altLang="zh-CN" dirty="0"/>
              <a:t>所示。</a:t>
            </a:r>
          </a:p>
          <a:p>
            <a:r>
              <a:rPr lang="en-US" altLang="zh-CN" dirty="0"/>
              <a:t>(2)</a:t>
            </a:r>
            <a:r>
              <a:rPr lang="zh-CN" altLang="zh-CN" dirty="0"/>
              <a:t>生成固定资产减少凭证</a:t>
            </a:r>
            <a:r>
              <a:rPr lang="en-US" altLang="zh-CN" dirty="0"/>
              <a:t>,</a:t>
            </a:r>
            <a:r>
              <a:rPr lang="zh-CN" altLang="zh-CN" dirty="0"/>
              <a:t>点击【保存】</a:t>
            </a:r>
            <a:r>
              <a:rPr lang="en-US" altLang="zh-CN" dirty="0"/>
              <a:t>,</a:t>
            </a:r>
            <a:r>
              <a:rPr lang="zh-CN" altLang="zh-CN" dirty="0"/>
              <a:t>“已生成”凭证传递到总账系统中</a:t>
            </a:r>
            <a:r>
              <a:rPr lang="en-US" altLang="zh-CN" dirty="0"/>
              <a:t>,</a:t>
            </a:r>
            <a:r>
              <a:rPr lang="zh-CN" altLang="zh-CN" dirty="0"/>
              <a:t>如图</a:t>
            </a:r>
            <a:r>
              <a:rPr lang="en-US" altLang="zh-CN" dirty="0"/>
              <a:t>9-38</a:t>
            </a:r>
            <a:r>
              <a:rPr lang="zh-CN" altLang="zh-CN" dirty="0"/>
              <a:t>所示。</a:t>
            </a:r>
          </a:p>
          <a:p>
            <a:endParaRPr lang="zh-CN" altLang="en-US" dirty="0"/>
          </a:p>
        </p:txBody>
      </p:sp>
    </p:spTree>
    <p:extLst>
      <p:ext uri="{BB962C8B-B14F-4D97-AF65-F5344CB8AC3E}">
        <p14:creationId xmlns:p14="http://schemas.microsoft.com/office/powerpoint/2010/main" val="372551219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　固定资产管理系统日常业务处理</a:t>
            </a:r>
            <a:endParaRPr lang="zh-CN" altLang="en-US" dirty="0"/>
          </a:p>
        </p:txBody>
      </p:sp>
      <p:sp>
        <p:nvSpPr>
          <p:cNvPr id="3" name="内容占位符 2"/>
          <p:cNvSpPr>
            <a:spLocks noGrp="1"/>
          </p:cNvSpPr>
          <p:nvPr>
            <p:ph idx="1"/>
          </p:nvPr>
        </p:nvSpPr>
        <p:spPr>
          <a:xfrm>
            <a:off x="723265" y="1646555"/>
            <a:ext cx="11138177" cy="4735195"/>
          </a:xfrm>
        </p:spPr>
        <p:txBody>
          <a:bodyPr>
            <a:normAutofit fontScale="92500" lnSpcReduction="10000"/>
          </a:bodyPr>
          <a:lstStyle/>
          <a:p>
            <a:pPr marL="0" indent="0">
              <a:buNone/>
            </a:pPr>
            <a:r>
              <a:rPr lang="en-US" altLang="zh-CN" sz="2600" b="1" dirty="0">
                <a:latin typeface="黑体" panose="02010609060101010101" pitchFamily="49" charset="-122"/>
                <a:ea typeface="黑体" panose="02010609060101010101" pitchFamily="49" charset="-122"/>
              </a:rPr>
              <a:t>9.5.4</a:t>
            </a:r>
            <a:r>
              <a:rPr lang="zh-CN" altLang="zh-CN" sz="2600" b="1" dirty="0">
                <a:latin typeface="黑体" panose="02010609060101010101" pitchFamily="49" charset="-122"/>
                <a:ea typeface="黑体" panose="02010609060101010101" pitchFamily="49" charset="-122"/>
              </a:rPr>
              <a:t>　凭证查询、删除、冲销</a:t>
            </a:r>
          </a:p>
          <a:p>
            <a:r>
              <a:rPr lang="zh-CN" altLang="zh-CN" dirty="0"/>
              <a:t>【操作步骤】</a:t>
            </a:r>
          </a:p>
          <a:p>
            <a:r>
              <a:rPr lang="en-US" altLang="zh-CN" dirty="0"/>
              <a:t>(1)</a:t>
            </a:r>
            <a:r>
              <a:rPr lang="zh-CN" altLang="zh-CN" dirty="0"/>
              <a:t>【处理】</a:t>
            </a:r>
            <a:r>
              <a:rPr lang="en-US" altLang="zh-CN" dirty="0"/>
              <a:t>-</a:t>
            </a:r>
            <a:r>
              <a:rPr lang="zh-CN" altLang="zh-CN" dirty="0"/>
              <a:t>【凭证查询】</a:t>
            </a:r>
            <a:r>
              <a:rPr lang="en-US" altLang="zh-CN" dirty="0"/>
              <a:t>,</a:t>
            </a:r>
            <a:r>
              <a:rPr lang="zh-CN" altLang="zh-CN" dirty="0"/>
              <a:t>查询已生成的凭证</a:t>
            </a:r>
            <a:r>
              <a:rPr lang="en-US" altLang="zh-CN" dirty="0"/>
              <a:t>,</a:t>
            </a:r>
            <a:r>
              <a:rPr lang="zh-CN" altLang="zh-CN" dirty="0"/>
              <a:t>如图</a:t>
            </a:r>
            <a:r>
              <a:rPr lang="en-US" altLang="zh-CN" dirty="0"/>
              <a:t>9-39</a:t>
            </a:r>
            <a:r>
              <a:rPr lang="zh-CN" altLang="zh-CN" dirty="0"/>
              <a:t>所示。</a:t>
            </a:r>
          </a:p>
          <a:p>
            <a:r>
              <a:rPr lang="en-US" altLang="zh-CN" dirty="0"/>
              <a:t>(2)</a:t>
            </a:r>
            <a:r>
              <a:rPr lang="zh-CN" altLang="zh-CN" dirty="0"/>
              <a:t>选择要删除或冲销的凭证</a:t>
            </a:r>
            <a:r>
              <a:rPr lang="en-US" altLang="zh-CN" dirty="0"/>
              <a:t>,</a:t>
            </a:r>
            <a:r>
              <a:rPr lang="zh-CN" altLang="zh-CN" dirty="0"/>
              <a:t>点击【删除】或【冲销】</a:t>
            </a:r>
            <a:r>
              <a:rPr lang="en-US" altLang="zh-CN" dirty="0"/>
              <a:t>,</a:t>
            </a:r>
            <a:r>
              <a:rPr lang="zh-CN" altLang="zh-CN" dirty="0"/>
              <a:t>如图</a:t>
            </a:r>
            <a:r>
              <a:rPr lang="en-US" altLang="zh-CN" dirty="0"/>
              <a:t>9-40</a:t>
            </a:r>
            <a:r>
              <a:rPr lang="zh-CN" altLang="zh-CN" dirty="0"/>
              <a:t>所示。</a:t>
            </a:r>
          </a:p>
          <a:p>
            <a:endParaRPr lang="en-US" altLang="zh-CN" dirty="0" smtClean="0"/>
          </a:p>
          <a:p>
            <a:pPr marL="0" indent="0">
              <a:lnSpc>
                <a:spcPct val="135000"/>
              </a:lnSpc>
              <a:buNone/>
            </a:pPr>
            <a:r>
              <a:rPr lang="en-US" altLang="zh-CN" sz="2600" b="1" dirty="0">
                <a:latin typeface="黑体" panose="02010609060101010101" pitchFamily="49" charset="-122"/>
                <a:ea typeface="黑体" panose="02010609060101010101" pitchFamily="49" charset="-122"/>
              </a:rPr>
              <a:t>9.5.5</a:t>
            </a:r>
            <a:r>
              <a:rPr lang="zh-CN" altLang="zh-CN" sz="2600" b="1" dirty="0">
                <a:latin typeface="黑体" panose="02010609060101010101" pitchFamily="49" charset="-122"/>
                <a:ea typeface="黑体" panose="02010609060101010101" pitchFamily="49" charset="-122"/>
              </a:rPr>
              <a:t>　账簿查询</a:t>
            </a:r>
          </a:p>
          <a:p>
            <a:pPr marL="0" indent="0">
              <a:lnSpc>
                <a:spcPct val="135000"/>
              </a:lnSpc>
              <a:buNone/>
            </a:pPr>
            <a:r>
              <a:rPr lang="zh-CN" altLang="zh-CN" sz="2600" b="1" dirty="0">
                <a:latin typeface="黑体" panose="02010609060101010101" pitchFamily="49" charset="-122"/>
                <a:ea typeface="黑体" panose="02010609060101010101" pitchFamily="49" charset="-122"/>
              </a:rPr>
              <a:t>以“固定资产折</a:t>
            </a:r>
            <a:r>
              <a:rPr lang="zh-CN" altLang="zh-CN" dirty="0"/>
              <a:t>旧计算明细表”为例</a:t>
            </a:r>
            <a:r>
              <a:rPr lang="en-US" altLang="zh-CN" dirty="0"/>
              <a:t>,</a:t>
            </a:r>
            <a:r>
              <a:rPr lang="zh-CN" altLang="zh-CN" dirty="0"/>
              <a:t>介绍固定资产账套的账簿查询。</a:t>
            </a:r>
          </a:p>
          <a:p>
            <a:r>
              <a:rPr lang="zh-CN" altLang="zh-CN" dirty="0"/>
              <a:t>【操作步骤】</a:t>
            </a:r>
          </a:p>
          <a:p>
            <a:r>
              <a:rPr lang="en-US" altLang="zh-CN" dirty="0"/>
              <a:t>(1)</a:t>
            </a:r>
            <a:r>
              <a:rPr lang="zh-CN" altLang="zh-CN" dirty="0"/>
              <a:t>【账表】</a:t>
            </a:r>
            <a:r>
              <a:rPr lang="en-US" altLang="zh-CN" dirty="0"/>
              <a:t>-</a:t>
            </a:r>
            <a:r>
              <a:rPr lang="zh-CN" altLang="zh-CN" dirty="0"/>
              <a:t>【折旧表】</a:t>
            </a:r>
            <a:r>
              <a:rPr lang="en-US" altLang="zh-CN" dirty="0"/>
              <a:t>-</a:t>
            </a:r>
            <a:r>
              <a:rPr lang="zh-CN" altLang="zh-CN" dirty="0"/>
              <a:t>【固定资产折旧计算明细表】</a:t>
            </a:r>
            <a:r>
              <a:rPr lang="en-US" altLang="zh-CN" dirty="0"/>
              <a:t>,</a:t>
            </a:r>
            <a:r>
              <a:rPr lang="zh-CN" altLang="zh-CN" dirty="0"/>
              <a:t>选择“固定资产折旧计算明细表”</a:t>
            </a:r>
            <a:r>
              <a:rPr lang="en-US" altLang="zh-CN" dirty="0"/>
              <a:t>,</a:t>
            </a:r>
            <a:r>
              <a:rPr lang="zh-CN" altLang="zh-CN" dirty="0"/>
              <a:t>如图</a:t>
            </a:r>
            <a:r>
              <a:rPr lang="en-US" altLang="zh-CN" dirty="0"/>
              <a:t>9-41</a:t>
            </a:r>
            <a:r>
              <a:rPr lang="zh-CN" altLang="zh-CN" dirty="0"/>
              <a:t>所示。</a:t>
            </a:r>
          </a:p>
          <a:p>
            <a:r>
              <a:rPr lang="en-US" altLang="zh-CN" dirty="0"/>
              <a:t>(2)</a:t>
            </a:r>
            <a:r>
              <a:rPr lang="zh-CN" altLang="zh-CN" dirty="0"/>
              <a:t>选择“部门”</a:t>
            </a:r>
            <a:r>
              <a:rPr lang="en-US" altLang="zh-CN" dirty="0"/>
              <a:t>,</a:t>
            </a:r>
            <a:r>
              <a:rPr lang="zh-CN" altLang="zh-CN" dirty="0"/>
              <a:t>点击【确定】</a:t>
            </a:r>
            <a:r>
              <a:rPr lang="en-US" altLang="zh-CN" dirty="0"/>
              <a:t>,</a:t>
            </a:r>
            <a:r>
              <a:rPr lang="zh-CN" altLang="zh-CN" dirty="0"/>
              <a:t>如图</a:t>
            </a:r>
            <a:r>
              <a:rPr lang="en-US" altLang="zh-CN" dirty="0"/>
              <a:t>9-42</a:t>
            </a:r>
            <a:r>
              <a:rPr lang="zh-CN" altLang="zh-CN" dirty="0"/>
              <a:t>所示。</a:t>
            </a:r>
          </a:p>
          <a:p>
            <a:r>
              <a:rPr lang="en-US" altLang="zh-CN" dirty="0"/>
              <a:t>(3)</a:t>
            </a:r>
            <a:r>
              <a:rPr lang="zh-CN" altLang="zh-CN" dirty="0"/>
              <a:t>查询各部门资产原值及折旧</a:t>
            </a:r>
            <a:r>
              <a:rPr lang="en-US" altLang="zh-CN" dirty="0"/>
              <a:t>,</a:t>
            </a:r>
            <a:r>
              <a:rPr lang="zh-CN" altLang="zh-CN" dirty="0"/>
              <a:t>如图</a:t>
            </a:r>
            <a:r>
              <a:rPr lang="en-US" altLang="zh-CN" dirty="0"/>
              <a:t>9-43</a:t>
            </a:r>
            <a:r>
              <a:rPr lang="zh-CN" altLang="zh-CN" dirty="0"/>
              <a:t>所示。</a:t>
            </a:r>
          </a:p>
          <a:p>
            <a:endParaRPr lang="zh-CN" altLang="en-US" dirty="0"/>
          </a:p>
        </p:txBody>
      </p:sp>
    </p:spTree>
    <p:extLst>
      <p:ext uri="{BB962C8B-B14F-4D97-AF65-F5344CB8AC3E}">
        <p14:creationId xmlns:p14="http://schemas.microsoft.com/office/powerpoint/2010/main" val="292591408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　固定资产管理系统期末处理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9.6.1</a:t>
            </a:r>
            <a:r>
              <a:rPr lang="zh-CN" altLang="zh-CN" sz="2600" b="1" dirty="0">
                <a:latin typeface="黑体" panose="02010609060101010101" pitchFamily="49" charset="-122"/>
                <a:ea typeface="黑体" panose="02010609060101010101" pitchFamily="49" charset="-122"/>
              </a:rPr>
              <a:t>　固定资产管理系统月末结账</a:t>
            </a:r>
          </a:p>
          <a:p>
            <a:r>
              <a:rPr lang="zh-CN" altLang="zh-CN" dirty="0"/>
              <a:t>【案例</a:t>
            </a:r>
            <a:r>
              <a:rPr lang="en-US" altLang="zh-CN" dirty="0"/>
              <a:t>9-5</a:t>
            </a:r>
            <a:r>
              <a:rPr lang="zh-CN" altLang="zh-CN" dirty="0"/>
              <a:t>】　固定资产管理系统月末结账</a:t>
            </a:r>
          </a:p>
          <a:p>
            <a:r>
              <a:rPr lang="zh-CN" altLang="zh-CN" dirty="0"/>
              <a:t>【操作步骤】</a:t>
            </a:r>
          </a:p>
          <a:p>
            <a:r>
              <a:rPr lang="en-US" altLang="zh-CN" dirty="0"/>
              <a:t>(1)</a:t>
            </a:r>
            <a:r>
              <a:rPr lang="zh-CN" altLang="zh-CN" dirty="0"/>
              <a:t>【处理】</a:t>
            </a:r>
            <a:r>
              <a:rPr lang="en-US" altLang="zh-CN" dirty="0"/>
              <a:t>-</a:t>
            </a:r>
            <a:r>
              <a:rPr lang="zh-CN" altLang="zh-CN" dirty="0"/>
              <a:t>【月末结账】</a:t>
            </a:r>
            <a:r>
              <a:rPr lang="en-US" altLang="zh-CN" dirty="0"/>
              <a:t>,</a:t>
            </a:r>
            <a:r>
              <a:rPr lang="zh-CN" altLang="zh-CN" dirty="0"/>
              <a:t>点击【开始结账】</a:t>
            </a:r>
            <a:r>
              <a:rPr lang="en-US" altLang="zh-CN" dirty="0"/>
              <a:t>,</a:t>
            </a:r>
            <a:r>
              <a:rPr lang="zh-CN" altLang="zh-CN" dirty="0"/>
              <a:t>如图</a:t>
            </a:r>
            <a:r>
              <a:rPr lang="en-US" altLang="zh-CN" dirty="0"/>
              <a:t>9-44</a:t>
            </a:r>
            <a:r>
              <a:rPr lang="zh-CN" altLang="zh-CN" dirty="0"/>
              <a:t>所示。</a:t>
            </a:r>
          </a:p>
          <a:p>
            <a:r>
              <a:rPr lang="en-US" altLang="zh-CN" dirty="0"/>
              <a:t>(2)</a:t>
            </a:r>
            <a:r>
              <a:rPr lang="zh-CN" altLang="zh-CN" dirty="0"/>
              <a:t>显示固定资产账套与总账账套的对账结果</a:t>
            </a:r>
            <a:r>
              <a:rPr lang="en-US" altLang="zh-CN" dirty="0"/>
              <a:t>,</a:t>
            </a:r>
            <a:r>
              <a:rPr lang="zh-CN" altLang="zh-CN" dirty="0"/>
              <a:t>点击【确定】</a:t>
            </a:r>
            <a:r>
              <a:rPr lang="en-US" altLang="zh-CN" dirty="0"/>
              <a:t>,</a:t>
            </a:r>
            <a:r>
              <a:rPr lang="zh-CN" altLang="zh-CN" dirty="0"/>
              <a:t>如图</a:t>
            </a:r>
            <a:r>
              <a:rPr lang="en-US" altLang="zh-CN" dirty="0"/>
              <a:t>9-45</a:t>
            </a:r>
            <a:r>
              <a:rPr lang="zh-CN" altLang="zh-CN" dirty="0"/>
              <a:t>所示。</a:t>
            </a:r>
          </a:p>
          <a:p>
            <a:endParaRPr lang="zh-CN" altLang="en-US" dirty="0"/>
          </a:p>
        </p:txBody>
      </p:sp>
    </p:spTree>
    <p:extLst>
      <p:ext uri="{BB962C8B-B14F-4D97-AF65-F5344CB8AC3E}">
        <p14:creationId xmlns:p14="http://schemas.microsoft.com/office/powerpoint/2010/main" val="55561933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　固定资产管理系统期末处理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9.6.2</a:t>
            </a:r>
            <a:r>
              <a:rPr lang="zh-CN" altLang="zh-CN" sz="2600" b="1" dirty="0">
                <a:latin typeface="黑体" panose="02010609060101010101" pitchFamily="49" charset="-122"/>
                <a:ea typeface="黑体" panose="02010609060101010101" pitchFamily="49" charset="-122"/>
              </a:rPr>
              <a:t>　固定资产管理系统取消月末结账</a:t>
            </a:r>
          </a:p>
          <a:p>
            <a:r>
              <a:rPr lang="zh-CN" altLang="zh-CN" dirty="0"/>
              <a:t>【案例</a:t>
            </a:r>
            <a:r>
              <a:rPr lang="en-US" altLang="zh-CN" dirty="0"/>
              <a:t>9-5</a:t>
            </a:r>
            <a:r>
              <a:rPr lang="zh-CN" altLang="zh-CN" dirty="0"/>
              <a:t>】　固定资产管理系统取消月末结账。</a:t>
            </a:r>
          </a:p>
          <a:p>
            <a:r>
              <a:rPr lang="zh-CN" altLang="zh-CN" dirty="0"/>
              <a:t>【操作步骤】</a:t>
            </a:r>
          </a:p>
          <a:p>
            <a:r>
              <a:rPr lang="en-US" altLang="zh-CN" dirty="0"/>
              <a:t>(1)</a:t>
            </a:r>
            <a:r>
              <a:rPr lang="zh-CN" altLang="zh-CN" dirty="0"/>
              <a:t>【处理】</a:t>
            </a:r>
            <a:r>
              <a:rPr lang="en-US" altLang="zh-CN" dirty="0"/>
              <a:t>-</a:t>
            </a:r>
            <a:r>
              <a:rPr lang="zh-CN" altLang="zh-CN" dirty="0"/>
              <a:t>【恢复月末结账前状态】</a:t>
            </a:r>
            <a:r>
              <a:rPr lang="en-US" altLang="zh-CN" dirty="0"/>
              <a:t>,</a:t>
            </a:r>
            <a:r>
              <a:rPr lang="zh-CN" altLang="zh-CN" dirty="0"/>
              <a:t>点击【是】</a:t>
            </a:r>
            <a:r>
              <a:rPr lang="en-US" altLang="zh-CN" dirty="0"/>
              <a:t>,</a:t>
            </a:r>
            <a:r>
              <a:rPr lang="zh-CN" altLang="zh-CN" dirty="0"/>
              <a:t>如图</a:t>
            </a:r>
            <a:r>
              <a:rPr lang="en-US" altLang="zh-CN" dirty="0"/>
              <a:t>9-46</a:t>
            </a:r>
            <a:r>
              <a:rPr lang="zh-CN" altLang="zh-CN" dirty="0"/>
              <a:t>所示。</a:t>
            </a:r>
          </a:p>
          <a:p>
            <a:r>
              <a:rPr lang="en-US" altLang="zh-CN" dirty="0"/>
              <a:t>(2)</a:t>
            </a:r>
            <a:r>
              <a:rPr lang="zh-CN" altLang="zh-CN" dirty="0"/>
              <a:t>系统弹出“成功恢复账套月末结账前状态”提示框</a:t>
            </a:r>
            <a:r>
              <a:rPr lang="en-US" altLang="zh-CN" dirty="0"/>
              <a:t>,</a:t>
            </a:r>
            <a:r>
              <a:rPr lang="zh-CN" altLang="zh-CN" dirty="0"/>
              <a:t>点击【确定】</a:t>
            </a:r>
            <a:r>
              <a:rPr lang="en-US" altLang="zh-CN" dirty="0"/>
              <a:t>,</a:t>
            </a:r>
            <a:r>
              <a:rPr lang="zh-CN" altLang="zh-CN" dirty="0"/>
              <a:t>如图</a:t>
            </a:r>
            <a:r>
              <a:rPr lang="en-US" altLang="zh-CN" dirty="0"/>
              <a:t>9-47</a:t>
            </a:r>
            <a:r>
              <a:rPr lang="zh-CN" altLang="zh-CN" dirty="0"/>
              <a:t>所示。</a:t>
            </a:r>
          </a:p>
          <a:p>
            <a:endParaRPr lang="zh-CN" altLang="en-US" dirty="0"/>
          </a:p>
        </p:txBody>
      </p:sp>
    </p:spTree>
    <p:extLst>
      <p:ext uri="{BB962C8B-B14F-4D97-AF65-F5344CB8AC3E}">
        <p14:creationId xmlns:p14="http://schemas.microsoft.com/office/powerpoint/2010/main" val="350565896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9.1</a:t>
            </a:r>
            <a:r>
              <a:rPr lang="zh-CN" altLang="en-US" dirty="0">
                <a:solidFill>
                  <a:srgbClr val="000000"/>
                </a:solidFill>
                <a:cs typeface="方正宋黑简体" panose="02000000000000000000" charset="-122"/>
                <a:sym typeface="+mn-ea"/>
              </a:rPr>
              <a:t>　固定资产管理系统概述</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9.1.1</a:t>
            </a:r>
            <a:r>
              <a:rPr lang="zh-CN" altLang="zh-CN" sz="2600" b="1" dirty="0">
                <a:latin typeface="黑体" panose="02010609060101010101" pitchFamily="49" charset="-122"/>
                <a:ea typeface="黑体" panose="02010609060101010101" pitchFamily="49" charset="-122"/>
              </a:rPr>
              <a:t>　固定资产管理系统的功能</a:t>
            </a:r>
          </a:p>
          <a:p>
            <a:r>
              <a:rPr lang="zh-CN" altLang="zh-CN" dirty="0"/>
              <a:t>固定资产管理是企业管理中的一个重要组成部分</a:t>
            </a:r>
            <a:r>
              <a:rPr lang="en-US" altLang="zh-CN" dirty="0"/>
              <a:t>,</a:t>
            </a:r>
            <a:r>
              <a:rPr lang="zh-CN" altLang="zh-CN" dirty="0"/>
              <a:t>因为固定资产具有价值高、使用周期长、使用地点分散等特点</a:t>
            </a:r>
            <a:r>
              <a:rPr lang="en-US" altLang="zh-CN" dirty="0"/>
              <a:t>,</a:t>
            </a:r>
            <a:r>
              <a:rPr lang="zh-CN" altLang="zh-CN" dirty="0"/>
              <a:t>所以管理的难度大。固定资产管理系统主要面向中小型企业的财务系统</a:t>
            </a:r>
            <a:r>
              <a:rPr lang="en-US" altLang="zh-CN" dirty="0"/>
              <a:t>,</a:t>
            </a:r>
            <a:r>
              <a:rPr lang="zh-CN" altLang="zh-CN" dirty="0"/>
              <a:t>可以帮助企业的财务部门进行固定资产总值、累计折旧数据的动态管理</a:t>
            </a:r>
            <a:r>
              <a:rPr lang="en-US" altLang="zh-CN" dirty="0"/>
              <a:t>,</a:t>
            </a:r>
            <a:r>
              <a:rPr lang="zh-CN" altLang="zh-CN" dirty="0"/>
              <a:t>协助企业进行部分成本核算</a:t>
            </a:r>
            <a:r>
              <a:rPr lang="en-US" altLang="zh-CN" dirty="0"/>
              <a:t>,</a:t>
            </a:r>
            <a:r>
              <a:rPr lang="zh-CN" altLang="zh-CN" dirty="0"/>
              <a:t>同时还能为设备管理部门提供固定资产的各项指标管理功能。</a:t>
            </a:r>
          </a:p>
          <a:p>
            <a:r>
              <a:rPr lang="en-US" altLang="zh-CN" dirty="0"/>
              <a:t> </a:t>
            </a:r>
            <a:r>
              <a:rPr lang="zh-CN" altLang="zh-CN" dirty="0"/>
              <a:t>固定资产管理系统中具有资产的增加、减少以及原值和累计折旧的调整、折旧计提等功能</a:t>
            </a:r>
            <a:r>
              <a:rPr lang="en-US" altLang="zh-CN" dirty="0"/>
              <a:t>,</a:t>
            </a:r>
            <a:r>
              <a:rPr lang="zh-CN" altLang="zh-CN" dirty="0"/>
              <a:t>都要将有关数据通过记账凭证的形式传输到总账系统中</a:t>
            </a:r>
            <a:r>
              <a:rPr lang="en-US" altLang="zh-CN" dirty="0"/>
              <a:t>,</a:t>
            </a:r>
            <a:r>
              <a:rPr lang="zh-CN" altLang="zh-CN" dirty="0"/>
              <a:t>同时通过“对账”保持固定资产账目与总账的平衡</a:t>
            </a:r>
            <a:r>
              <a:rPr lang="en-US" altLang="zh-CN" dirty="0"/>
              <a:t>,</a:t>
            </a:r>
            <a:r>
              <a:rPr lang="zh-CN" altLang="zh-CN" dirty="0"/>
              <a:t>并且可以查询凭证</a:t>
            </a:r>
            <a:r>
              <a:rPr lang="zh-CN" altLang="zh-CN" dirty="0" smtClean="0"/>
              <a:t>。</a:t>
            </a:r>
            <a:endParaRPr lang="zh-CN" altLang="zh-CN" dirty="0"/>
          </a:p>
        </p:txBody>
      </p:sp>
    </p:spTree>
    <p:extLst>
      <p:ext uri="{BB962C8B-B14F-4D97-AF65-F5344CB8AC3E}">
        <p14:creationId xmlns:p14="http://schemas.microsoft.com/office/powerpoint/2010/main" val="18460108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9.1</a:t>
            </a:r>
            <a:r>
              <a:rPr lang="zh-CN" altLang="en-US" dirty="0">
                <a:solidFill>
                  <a:srgbClr val="000000"/>
                </a:solidFill>
                <a:cs typeface="方正宋黑简体" panose="02000000000000000000" charset="-122"/>
                <a:sym typeface="+mn-ea"/>
              </a:rPr>
              <a:t>　固定资产管理系统概述</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9.1.2</a:t>
            </a:r>
            <a:r>
              <a:rPr lang="zh-CN" altLang="zh-CN" sz="2600" b="1" dirty="0">
                <a:latin typeface="黑体" panose="02010609060101010101" pitchFamily="49" charset="-122"/>
                <a:ea typeface="黑体" panose="02010609060101010101" pitchFamily="49" charset="-122"/>
              </a:rPr>
              <a:t>　固定资产系统的操作流程</a:t>
            </a:r>
          </a:p>
          <a:p>
            <a:r>
              <a:rPr lang="zh-CN" altLang="zh-CN" dirty="0"/>
              <a:t>固定资产系统的操作流程如图</a:t>
            </a:r>
            <a:r>
              <a:rPr lang="en-US" altLang="zh-CN" dirty="0"/>
              <a:t>9-1</a:t>
            </a:r>
            <a:r>
              <a:rPr lang="zh-CN" altLang="zh-CN" dirty="0"/>
              <a:t>所示。</a:t>
            </a:r>
          </a:p>
          <a:p>
            <a:endParaRPr lang="zh-CN" altLang="en-US" dirty="0"/>
          </a:p>
        </p:txBody>
      </p:sp>
      <p:pic>
        <p:nvPicPr>
          <p:cNvPr id="4" name="901.jpg" descr="id:2147506507;FounderCES"/>
          <p:cNvPicPr/>
          <p:nvPr/>
        </p:nvPicPr>
        <p:blipFill>
          <a:blip r:embed="rId2"/>
          <a:stretch>
            <a:fillRect/>
          </a:stretch>
        </p:blipFill>
        <p:spPr>
          <a:xfrm>
            <a:off x="1416676" y="2730053"/>
            <a:ext cx="6416408" cy="4127947"/>
          </a:xfrm>
          <a:prstGeom prst="rect">
            <a:avLst/>
          </a:prstGeom>
        </p:spPr>
      </p:pic>
    </p:spTree>
    <p:extLst>
      <p:ext uri="{BB962C8B-B14F-4D97-AF65-F5344CB8AC3E}">
        <p14:creationId xmlns:p14="http://schemas.microsoft.com/office/powerpoint/2010/main" val="20776433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9.2</a:t>
            </a:r>
            <a:r>
              <a:rPr lang="zh-CN" altLang="en-US" dirty="0">
                <a:solidFill>
                  <a:srgbClr val="000000"/>
                </a:solidFill>
                <a:cs typeface="方正宋黑简体" panose="02000000000000000000" charset="-122"/>
                <a:sym typeface="+mn-ea"/>
              </a:rPr>
              <a:t>　固定资产管理系统应用案例</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9-1</a:t>
            </a:r>
            <a:r>
              <a:rPr lang="zh-CN" altLang="zh-CN" sz="2600" b="1" dirty="0" smtClean="0">
                <a:latin typeface="黑体" panose="02010609060101010101" pitchFamily="49" charset="-122"/>
                <a:ea typeface="黑体" panose="02010609060101010101" pitchFamily="49" charset="-122"/>
              </a:rPr>
              <a:t>】基础</a:t>
            </a:r>
            <a:r>
              <a:rPr lang="zh-CN" altLang="zh-CN" sz="2600" b="1" dirty="0">
                <a:latin typeface="黑体" panose="02010609060101010101" pitchFamily="49" charset="-122"/>
                <a:ea typeface="黑体" panose="02010609060101010101" pitchFamily="49" charset="-122"/>
              </a:rPr>
              <a:t>设置</a:t>
            </a:r>
          </a:p>
          <a:p>
            <a:r>
              <a:rPr lang="en-US" altLang="zh-CN" dirty="0"/>
              <a:t>(1)</a:t>
            </a:r>
            <a:r>
              <a:rPr lang="zh-CN" altLang="zh-CN" dirty="0"/>
              <a:t>企业基本资料。</a:t>
            </a:r>
          </a:p>
          <a:p>
            <a:r>
              <a:rPr lang="en-US" altLang="zh-CN" dirty="0"/>
              <a:t>(2)</a:t>
            </a:r>
            <a:r>
              <a:rPr lang="zh-CN" altLang="zh-CN" dirty="0"/>
              <a:t>人员配备和权限分配。</a:t>
            </a:r>
          </a:p>
          <a:p>
            <a:r>
              <a:rPr lang="en-US" altLang="zh-CN" dirty="0"/>
              <a:t>(3)</a:t>
            </a:r>
            <a:r>
              <a:rPr lang="zh-CN" altLang="zh-CN" dirty="0"/>
              <a:t>基础设置。</a:t>
            </a:r>
          </a:p>
          <a:p>
            <a:r>
              <a:rPr lang="en-US" altLang="zh-CN" dirty="0"/>
              <a:t>(4)</a:t>
            </a:r>
            <a:r>
              <a:rPr lang="zh-CN" altLang="zh-CN" dirty="0"/>
              <a:t>部门档案。</a:t>
            </a:r>
          </a:p>
          <a:p>
            <a:r>
              <a:rPr lang="en-US" altLang="zh-CN" dirty="0"/>
              <a:t>(5)</a:t>
            </a:r>
            <a:r>
              <a:rPr lang="zh-CN" altLang="zh-CN" dirty="0"/>
              <a:t>期初数据。</a:t>
            </a:r>
          </a:p>
          <a:p>
            <a:endParaRPr lang="zh-CN" altLang="en-US" dirty="0"/>
          </a:p>
        </p:txBody>
      </p:sp>
    </p:spTree>
    <p:extLst>
      <p:ext uri="{BB962C8B-B14F-4D97-AF65-F5344CB8AC3E}">
        <p14:creationId xmlns:p14="http://schemas.microsoft.com/office/powerpoint/2010/main" val="36690888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9.2</a:t>
            </a:r>
            <a:r>
              <a:rPr lang="zh-CN" altLang="en-US" dirty="0">
                <a:solidFill>
                  <a:srgbClr val="000000"/>
                </a:solidFill>
                <a:cs typeface="方正宋黑简体" panose="02000000000000000000" charset="-122"/>
                <a:sym typeface="+mn-ea"/>
              </a:rPr>
              <a:t>　固定资产管理系统应用案例</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9-2</a:t>
            </a:r>
            <a:r>
              <a:rPr lang="zh-CN" altLang="zh-CN" sz="2600" b="1" dirty="0" smtClean="0">
                <a:latin typeface="黑体" panose="02010609060101010101" pitchFamily="49" charset="-122"/>
                <a:ea typeface="黑体" panose="02010609060101010101" pitchFamily="49" charset="-122"/>
              </a:rPr>
              <a:t>】固定资产</a:t>
            </a:r>
            <a:r>
              <a:rPr lang="zh-CN" altLang="zh-CN" sz="2600" b="1" dirty="0">
                <a:latin typeface="黑体" panose="02010609060101010101" pitchFamily="49" charset="-122"/>
                <a:ea typeface="黑体" panose="02010609060101010101" pitchFamily="49" charset="-122"/>
              </a:rPr>
              <a:t>管理系统账套初始</a:t>
            </a:r>
          </a:p>
          <a:p>
            <a:r>
              <a:rPr lang="en-US" altLang="zh-CN" dirty="0"/>
              <a:t>(1)</a:t>
            </a:r>
            <a:r>
              <a:rPr lang="zh-CN" altLang="zh-CN" dirty="0"/>
              <a:t>系统启用。</a:t>
            </a:r>
          </a:p>
          <a:p>
            <a:r>
              <a:rPr lang="zh-CN" altLang="zh-CN" dirty="0"/>
              <a:t>兴华股份有限公司</a:t>
            </a:r>
            <a:r>
              <a:rPr lang="en-US" altLang="zh-CN" dirty="0"/>
              <a:t>2021</a:t>
            </a:r>
            <a:r>
              <a:rPr lang="zh-CN" altLang="zh-CN" dirty="0"/>
              <a:t>年</a:t>
            </a:r>
            <a:r>
              <a:rPr lang="en-US" altLang="zh-CN" dirty="0"/>
              <a:t>1</a:t>
            </a:r>
            <a:r>
              <a:rPr lang="zh-CN" altLang="zh-CN" dirty="0"/>
              <a:t>月</a:t>
            </a:r>
            <a:r>
              <a:rPr lang="en-US" altLang="zh-CN" dirty="0"/>
              <a:t>1</a:t>
            </a:r>
            <a:r>
              <a:rPr lang="zh-CN" altLang="zh-CN" dirty="0"/>
              <a:t>日在启用总账的同时启用了固定资产系统。</a:t>
            </a:r>
          </a:p>
          <a:p>
            <a:r>
              <a:rPr lang="en-US" altLang="zh-CN" dirty="0"/>
              <a:t>(2)</a:t>
            </a:r>
            <a:r>
              <a:rPr lang="zh-CN" altLang="zh-CN" dirty="0"/>
              <a:t>账套初始。</a:t>
            </a:r>
          </a:p>
          <a:p>
            <a:r>
              <a:rPr lang="en-US" altLang="zh-CN" dirty="0"/>
              <a:t> </a:t>
            </a:r>
            <a:r>
              <a:rPr lang="zh-CN" altLang="zh-CN" dirty="0"/>
              <a:t>固定资产的系统参数如表</a:t>
            </a:r>
            <a:r>
              <a:rPr lang="en-US" altLang="zh-CN" dirty="0"/>
              <a:t>9-4</a:t>
            </a:r>
            <a:r>
              <a:rPr lang="zh-CN" altLang="zh-CN" dirty="0"/>
              <a:t>所示。</a:t>
            </a:r>
          </a:p>
          <a:p>
            <a:endParaRPr lang="zh-CN" altLang="en-US" dirty="0"/>
          </a:p>
        </p:txBody>
      </p:sp>
    </p:spTree>
    <p:extLst>
      <p:ext uri="{BB962C8B-B14F-4D97-AF65-F5344CB8AC3E}">
        <p14:creationId xmlns:p14="http://schemas.microsoft.com/office/powerpoint/2010/main" val="108986541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9.2</a:t>
            </a:r>
            <a:r>
              <a:rPr lang="zh-CN" altLang="en-US" dirty="0">
                <a:solidFill>
                  <a:srgbClr val="000000"/>
                </a:solidFill>
                <a:cs typeface="方正宋黑简体" panose="02000000000000000000" charset="-122"/>
                <a:sym typeface="+mn-ea"/>
              </a:rPr>
              <a:t>　固定资产管理系统应用案例</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9-3</a:t>
            </a:r>
            <a:r>
              <a:rPr lang="zh-CN" altLang="zh-CN" sz="2600" b="1" dirty="0" smtClean="0">
                <a:latin typeface="黑体" panose="02010609060101010101" pitchFamily="49" charset="-122"/>
                <a:ea typeface="黑体" panose="02010609060101010101" pitchFamily="49" charset="-122"/>
              </a:rPr>
              <a:t>】固定资产</a:t>
            </a:r>
            <a:r>
              <a:rPr lang="zh-CN" altLang="zh-CN" sz="2600" b="1" dirty="0">
                <a:latin typeface="黑体" panose="02010609060101010101" pitchFamily="49" charset="-122"/>
                <a:ea typeface="黑体" panose="02010609060101010101" pitchFamily="49" charset="-122"/>
              </a:rPr>
              <a:t>管理系统基础设置</a:t>
            </a:r>
          </a:p>
          <a:p>
            <a:r>
              <a:rPr lang="en-US" altLang="zh-CN" dirty="0"/>
              <a:t>(1)</a:t>
            </a:r>
            <a:r>
              <a:rPr lang="zh-CN" altLang="zh-CN" dirty="0"/>
              <a:t>部门对应折旧科目。</a:t>
            </a:r>
          </a:p>
          <a:p>
            <a:r>
              <a:rPr lang="en-US" altLang="zh-CN" dirty="0" smtClean="0"/>
              <a:t>(</a:t>
            </a:r>
            <a:r>
              <a:rPr lang="en-US" altLang="zh-CN" dirty="0"/>
              <a:t>2)</a:t>
            </a:r>
            <a:r>
              <a:rPr lang="zh-CN" altLang="zh-CN" dirty="0"/>
              <a:t>资产类别。</a:t>
            </a:r>
          </a:p>
          <a:p>
            <a:r>
              <a:rPr lang="en-US" altLang="zh-CN" dirty="0"/>
              <a:t>(3)</a:t>
            </a:r>
            <a:r>
              <a:rPr lang="zh-CN" altLang="zh-CN" dirty="0"/>
              <a:t>增减方式的对应入账科目。</a:t>
            </a:r>
          </a:p>
          <a:p>
            <a:r>
              <a:rPr lang="en-US" altLang="zh-CN" dirty="0"/>
              <a:t>(4)</a:t>
            </a:r>
            <a:r>
              <a:rPr lang="zh-CN" altLang="zh-CN" dirty="0"/>
              <a:t>固定资产原始卡片。</a:t>
            </a:r>
          </a:p>
          <a:p>
            <a:endParaRPr lang="zh-CN" altLang="en-US" dirty="0"/>
          </a:p>
        </p:txBody>
      </p:sp>
    </p:spTree>
    <p:extLst>
      <p:ext uri="{BB962C8B-B14F-4D97-AF65-F5344CB8AC3E}">
        <p14:creationId xmlns:p14="http://schemas.microsoft.com/office/powerpoint/2010/main" val="815004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9.2</a:t>
            </a:r>
            <a:r>
              <a:rPr lang="zh-CN" altLang="en-US" dirty="0">
                <a:solidFill>
                  <a:srgbClr val="000000"/>
                </a:solidFill>
                <a:cs typeface="方正宋黑简体" panose="02000000000000000000" charset="-122"/>
                <a:sym typeface="+mn-ea"/>
              </a:rPr>
              <a:t>　固定资产管理系统应用案例</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9.2.4</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9-4</a:t>
            </a:r>
            <a:r>
              <a:rPr lang="zh-CN" altLang="zh-CN" sz="2600" b="1" dirty="0" smtClean="0">
                <a:latin typeface="黑体" panose="02010609060101010101" pitchFamily="49" charset="-122"/>
                <a:ea typeface="黑体" panose="02010609060101010101" pitchFamily="49" charset="-122"/>
              </a:rPr>
              <a:t>】固定资产</a:t>
            </a:r>
            <a:r>
              <a:rPr lang="zh-CN" altLang="zh-CN" sz="2600" b="1" dirty="0">
                <a:latin typeface="黑体" panose="02010609060101010101" pitchFamily="49" charset="-122"/>
                <a:ea typeface="黑体" panose="02010609060101010101" pitchFamily="49" charset="-122"/>
              </a:rPr>
              <a:t>管理系统日常业务处理</a:t>
            </a:r>
          </a:p>
          <a:p>
            <a:r>
              <a:rPr lang="en-US" altLang="zh-CN" dirty="0"/>
              <a:t>(1)2021</a:t>
            </a:r>
            <a:r>
              <a:rPr lang="zh-CN" altLang="zh-CN" dirty="0"/>
              <a:t>年</a:t>
            </a:r>
            <a:r>
              <a:rPr lang="en-US" altLang="zh-CN" dirty="0"/>
              <a:t>1</a:t>
            </a:r>
            <a:r>
              <a:rPr lang="zh-CN" altLang="zh-CN" dirty="0"/>
              <a:t>月</a:t>
            </a:r>
            <a:r>
              <a:rPr lang="en-US" altLang="zh-CN" dirty="0"/>
              <a:t>12</a:t>
            </a:r>
            <a:r>
              <a:rPr lang="zh-CN" altLang="zh-CN" dirty="0"/>
              <a:t>日</a:t>
            </a:r>
            <a:r>
              <a:rPr lang="en-US" altLang="zh-CN" dirty="0"/>
              <a:t>,</a:t>
            </a:r>
            <a:r>
              <a:rPr lang="zh-CN" altLang="zh-CN" dirty="0"/>
              <a:t>购惠普传真机一台</a:t>
            </a:r>
            <a:r>
              <a:rPr lang="en-US" altLang="zh-CN" dirty="0"/>
              <a:t>,</a:t>
            </a:r>
            <a:r>
              <a:rPr lang="zh-CN" altLang="zh-CN" dirty="0"/>
              <a:t>价值</a:t>
            </a:r>
            <a:r>
              <a:rPr lang="en-US" altLang="zh-CN" dirty="0"/>
              <a:t>3 000</a:t>
            </a:r>
            <a:r>
              <a:rPr lang="zh-CN" altLang="zh-CN" dirty="0"/>
              <a:t>元</a:t>
            </a:r>
            <a:r>
              <a:rPr lang="en-US" altLang="zh-CN" dirty="0"/>
              <a:t>,</a:t>
            </a:r>
            <a:r>
              <a:rPr lang="zh-CN" altLang="zh-CN" dirty="0"/>
              <a:t>增值税</a:t>
            </a:r>
            <a:r>
              <a:rPr lang="en-US" altLang="zh-CN" dirty="0"/>
              <a:t>390</a:t>
            </a:r>
            <a:r>
              <a:rPr lang="zh-CN" altLang="zh-CN" dirty="0"/>
              <a:t>元</a:t>
            </a:r>
            <a:r>
              <a:rPr lang="en-US" altLang="zh-CN" dirty="0"/>
              <a:t>,</a:t>
            </a:r>
            <a:r>
              <a:rPr lang="zh-CN" altLang="zh-CN" dirty="0"/>
              <a:t>财务部使用</a:t>
            </a:r>
            <a:r>
              <a:rPr lang="en-US" altLang="zh-CN" dirty="0"/>
              <a:t>,</a:t>
            </a:r>
            <a:r>
              <a:rPr lang="zh-CN" altLang="zh-CN" dirty="0"/>
              <a:t>使用年限</a:t>
            </a:r>
            <a:r>
              <a:rPr lang="en-US" altLang="zh-CN" dirty="0"/>
              <a:t>5</a:t>
            </a:r>
            <a:r>
              <a:rPr lang="zh-CN" altLang="zh-CN" dirty="0"/>
              <a:t>年</a:t>
            </a:r>
            <a:r>
              <a:rPr lang="en-US" altLang="zh-CN" dirty="0"/>
              <a:t>,</a:t>
            </a:r>
            <a:r>
              <a:rPr lang="zh-CN" altLang="zh-CN" dirty="0"/>
              <a:t>按照平均年限法</a:t>
            </a:r>
            <a:r>
              <a:rPr lang="en-US" altLang="zh-CN" dirty="0"/>
              <a:t>(</a:t>
            </a:r>
            <a:r>
              <a:rPr lang="zh-CN" altLang="zh-CN" dirty="0"/>
              <a:t>一</a:t>
            </a:r>
            <a:r>
              <a:rPr lang="en-US" altLang="zh-CN" dirty="0"/>
              <a:t>)</a:t>
            </a:r>
            <a:r>
              <a:rPr lang="zh-CN" altLang="zh-CN" dirty="0"/>
              <a:t>计提折旧</a:t>
            </a:r>
            <a:r>
              <a:rPr lang="en-US" altLang="zh-CN" dirty="0"/>
              <a:t>,</a:t>
            </a:r>
            <a:r>
              <a:rPr lang="zh-CN" altLang="zh-CN" dirty="0"/>
              <a:t>净残值率</a:t>
            </a:r>
            <a:r>
              <a:rPr lang="en-US" altLang="zh-CN" dirty="0"/>
              <a:t>10%,</a:t>
            </a:r>
            <a:r>
              <a:rPr lang="zh-CN" altLang="zh-CN" dirty="0"/>
              <a:t>附单据</a:t>
            </a:r>
            <a:r>
              <a:rPr lang="en-US" altLang="zh-CN" dirty="0"/>
              <a:t>2</a:t>
            </a:r>
            <a:r>
              <a:rPr lang="zh-CN" altLang="zh-CN" dirty="0"/>
              <a:t>张。</a:t>
            </a:r>
          </a:p>
          <a:p>
            <a:r>
              <a:rPr lang="en-US" altLang="zh-CN" dirty="0"/>
              <a:t>(2)2021</a:t>
            </a:r>
            <a:r>
              <a:rPr lang="zh-CN" altLang="zh-CN" dirty="0"/>
              <a:t>年</a:t>
            </a:r>
            <a:r>
              <a:rPr lang="en-US" altLang="zh-CN" dirty="0"/>
              <a:t>1</a:t>
            </a:r>
            <a:r>
              <a:rPr lang="zh-CN" altLang="zh-CN" dirty="0"/>
              <a:t>月</a:t>
            </a:r>
            <a:r>
              <a:rPr lang="en-US" altLang="zh-CN" dirty="0"/>
              <a:t>29</a:t>
            </a:r>
            <a:r>
              <a:rPr lang="zh-CN" altLang="zh-CN" dirty="0"/>
              <a:t>日</a:t>
            </a:r>
            <a:r>
              <a:rPr lang="en-US" altLang="zh-CN" dirty="0"/>
              <a:t>,</a:t>
            </a:r>
            <a:r>
              <a:rPr lang="zh-CN" altLang="zh-CN" dirty="0"/>
              <a:t>利用固定资产系统自动计提折旧</a:t>
            </a:r>
            <a:r>
              <a:rPr lang="en-US" altLang="zh-CN" dirty="0"/>
              <a:t>,</a:t>
            </a:r>
            <a:r>
              <a:rPr lang="zh-CN" altLang="zh-CN" dirty="0"/>
              <a:t>并生成折旧分配凭证传递到总账系统。</a:t>
            </a:r>
          </a:p>
          <a:p>
            <a:r>
              <a:rPr lang="en-US" altLang="zh-CN" dirty="0"/>
              <a:t>(3)2021</a:t>
            </a:r>
            <a:r>
              <a:rPr lang="zh-CN" altLang="zh-CN" dirty="0"/>
              <a:t>年</a:t>
            </a:r>
            <a:r>
              <a:rPr lang="en-US" altLang="zh-CN" dirty="0"/>
              <a:t>1</a:t>
            </a:r>
            <a:r>
              <a:rPr lang="zh-CN" altLang="zh-CN" dirty="0"/>
              <a:t>月</a:t>
            </a:r>
            <a:r>
              <a:rPr lang="en-US" altLang="zh-CN" dirty="0"/>
              <a:t>29</a:t>
            </a:r>
            <a:r>
              <a:rPr lang="zh-CN" altLang="zh-CN" dirty="0"/>
              <a:t>日将奥迪车出售</a:t>
            </a:r>
            <a:r>
              <a:rPr lang="en-US" altLang="zh-CN" dirty="0"/>
              <a:t>,</a:t>
            </a:r>
            <a:r>
              <a:rPr lang="zh-CN" altLang="zh-CN" dirty="0"/>
              <a:t>收回</a:t>
            </a:r>
            <a:r>
              <a:rPr lang="en-US" altLang="zh-CN" dirty="0"/>
              <a:t>170 000</a:t>
            </a:r>
            <a:r>
              <a:rPr lang="zh-CN" altLang="zh-CN" dirty="0"/>
              <a:t>元</a:t>
            </a:r>
            <a:r>
              <a:rPr lang="en-US" altLang="zh-CN" dirty="0"/>
              <a:t>,</a:t>
            </a:r>
            <a:r>
              <a:rPr lang="zh-CN" altLang="zh-CN" dirty="0"/>
              <a:t>支票结算</a:t>
            </a:r>
            <a:r>
              <a:rPr lang="en-US" altLang="zh-CN" dirty="0"/>
              <a:t>,</a:t>
            </a:r>
            <a:r>
              <a:rPr lang="zh-CN" altLang="zh-CN" dirty="0"/>
              <a:t>附单据</a:t>
            </a:r>
            <a:r>
              <a:rPr lang="en-US" altLang="zh-CN" dirty="0"/>
              <a:t>2</a:t>
            </a:r>
            <a:r>
              <a:rPr lang="zh-CN" altLang="zh-CN" dirty="0"/>
              <a:t>张。</a:t>
            </a:r>
          </a:p>
          <a:p>
            <a:endParaRPr lang="zh-CN" altLang="en-US" dirty="0"/>
          </a:p>
        </p:txBody>
      </p:sp>
    </p:spTree>
    <p:extLst>
      <p:ext uri="{BB962C8B-B14F-4D97-AF65-F5344CB8AC3E}">
        <p14:creationId xmlns:p14="http://schemas.microsoft.com/office/powerpoint/2010/main" val="16788755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cs typeface="方正宋黑简体" panose="02000000000000000000" charset="-122"/>
                <a:sym typeface="+mn-ea"/>
              </a:rPr>
              <a:t>9.2</a:t>
            </a:r>
            <a:r>
              <a:rPr lang="zh-CN" altLang="en-US" dirty="0">
                <a:solidFill>
                  <a:srgbClr val="000000"/>
                </a:solidFill>
                <a:cs typeface="方正宋黑简体" panose="02000000000000000000" charset="-122"/>
                <a:sym typeface="+mn-ea"/>
              </a:rPr>
              <a:t>　固定资产管理系统应用案例</a:t>
            </a:r>
            <a:endParaRPr lang="zh-CN" altLang="en-US" dirty="0">
              <a:solidFill>
                <a:srgbClr val="000000"/>
              </a:solidFill>
              <a:cs typeface="锐字工房云字库准圆GBK" panose="02010604000000000000" charset="-122"/>
              <a:sym typeface="+mn-ea"/>
            </a:endParaRPr>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9.2.5</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9-5</a:t>
            </a:r>
            <a:r>
              <a:rPr lang="zh-CN" altLang="zh-CN" sz="2600" b="1" dirty="0" smtClean="0">
                <a:latin typeface="黑体" panose="02010609060101010101" pitchFamily="49" charset="-122"/>
                <a:ea typeface="黑体" panose="02010609060101010101" pitchFamily="49" charset="-122"/>
              </a:rPr>
              <a:t>】固定资产</a:t>
            </a:r>
            <a:r>
              <a:rPr lang="zh-CN" altLang="zh-CN" sz="2600" b="1" dirty="0">
                <a:latin typeface="黑体" panose="02010609060101010101" pitchFamily="49" charset="-122"/>
                <a:ea typeface="黑体" panose="02010609060101010101" pitchFamily="49" charset="-122"/>
              </a:rPr>
              <a:t>管理系统期末处理</a:t>
            </a:r>
          </a:p>
          <a:p>
            <a:r>
              <a:rPr lang="en-US" altLang="zh-CN" dirty="0"/>
              <a:t>(1)</a:t>
            </a:r>
            <a:r>
              <a:rPr lang="zh-CN" altLang="zh-CN" dirty="0"/>
              <a:t>固定资产管理系统月末结账。</a:t>
            </a:r>
          </a:p>
          <a:p>
            <a:r>
              <a:rPr lang="en-US" altLang="zh-CN" dirty="0"/>
              <a:t>(2)</a:t>
            </a:r>
            <a:r>
              <a:rPr lang="zh-CN" altLang="zh-CN" dirty="0"/>
              <a:t>固定资产管理系统取消月末结账。</a:t>
            </a:r>
          </a:p>
          <a:p>
            <a:endParaRPr lang="zh-CN" altLang="en-US" dirty="0"/>
          </a:p>
        </p:txBody>
      </p:sp>
    </p:spTree>
    <p:extLst>
      <p:ext uri="{BB962C8B-B14F-4D97-AF65-F5344CB8AC3E}">
        <p14:creationId xmlns:p14="http://schemas.microsoft.com/office/powerpoint/2010/main" val="263693208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241</Words>
  <Application>Microsoft Office PowerPoint</Application>
  <PresentationFormat>宽屏</PresentationFormat>
  <Paragraphs>156</Paragraphs>
  <Slides>25</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25</vt:i4>
      </vt:variant>
    </vt:vector>
  </HeadingPairs>
  <TitlesOfParts>
    <vt:vector size="34"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9.1　固定资产管理系统概述</vt:lpstr>
      <vt:lpstr>9.1　固定资产管理系统概述</vt:lpstr>
      <vt:lpstr>9.2　固定资产管理系统应用案例</vt:lpstr>
      <vt:lpstr>9.2　固定资产管理系统应用案例</vt:lpstr>
      <vt:lpstr>9.2　固定资产管理系统应用案例</vt:lpstr>
      <vt:lpstr>9.2　固定资产管理系统应用案例</vt:lpstr>
      <vt:lpstr>9.2　固定资产管理系统应用案例</vt:lpstr>
      <vt:lpstr>9.3　固定资产管理系统账套初始</vt:lpstr>
      <vt:lpstr>9.3　固定资产管理系统账套初始</vt:lpstr>
      <vt:lpstr>9.3　固定资产管理系统账套初始</vt:lpstr>
      <vt:lpstr>9.4　固定资产管理系统基础设置</vt:lpstr>
      <vt:lpstr>9.4　固定资产管理系统基础设置</vt:lpstr>
      <vt:lpstr>9.4　固定资产管理系统基础设置</vt:lpstr>
      <vt:lpstr>9.4　固定资产管理系统基础设置</vt:lpstr>
      <vt:lpstr>9.4　固定资产管理系统基础设置</vt:lpstr>
      <vt:lpstr>9.4　固定资产管理系统基础设置</vt:lpstr>
      <vt:lpstr>9.4　固定资产管理系统基础设置</vt:lpstr>
      <vt:lpstr>9.5　固定资产管理系统日常业务处理</vt:lpstr>
      <vt:lpstr>9.5　固定资产管理系统日常业务处理</vt:lpstr>
      <vt:lpstr>9.5　固定资产管理系统日常业务处理</vt:lpstr>
      <vt:lpstr>9.5　固定资产管理系统日常业务处理</vt:lpstr>
      <vt:lpstr>9.6　固定资产管理系统期末处理</vt:lpstr>
      <vt:lpstr>9.6　固定资产管理系统期末处理</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2</cp:revision>
  <dcterms:created xsi:type="dcterms:W3CDTF">2021-07-11T08:45:44Z</dcterms:created>
  <dcterms:modified xsi:type="dcterms:W3CDTF">2021-07-11T08:55:13Z</dcterms:modified>
</cp:coreProperties>
</file>