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2">
  <p:sldMasterIdLst>
    <p:sldMasterId id="2147483648" r:id="rId1"/>
  </p:sldMasterIdLst>
  <p:sldIdLst>
    <p:sldId id="258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48" d="100"/>
          <a:sy n="48" d="100"/>
        </p:scale>
        <p:origin x="67" y="91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9/12/2024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106F5-F6CB-416F-95F3-0F9FF94D2C62}" type="datetimeFigureOut">
              <a:rPr lang="zh-CN" altLang="en-US" smtClean="0"/>
              <a:t>2024/9/12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AD7C-4B3B-4E8E-A641-BD3D385FF9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00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  <p:sldLayoutId id="2147483669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2030" y="1518139"/>
            <a:ext cx="11139854" cy="473905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     规范</a:t>
            </a:r>
            <a:r>
              <a:rPr lang="zh-CN" altLang="en-US" sz="2400" dirty="0"/>
              <a:t>的财政转移支付制度可以解决政府间纵向、横向不平衡问题，实现全国范围内公共服务均等化，促进经济与社会的协调发展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 smtClean="0"/>
              <a:t>本章</a:t>
            </a:r>
            <a:r>
              <a:rPr lang="zh-CN" altLang="en-US" sz="2400" dirty="0"/>
              <a:t>主要说明五个问题</a:t>
            </a:r>
            <a:r>
              <a:rPr lang="zh-CN" altLang="en-US" sz="2400" dirty="0" smtClean="0"/>
              <a:t>：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 smtClean="0"/>
              <a:t>第一</a:t>
            </a:r>
            <a:r>
              <a:rPr lang="zh-CN" altLang="en-US" sz="2400" dirty="0"/>
              <a:t>，财政转移支付含义、意义以及影响财政转移支付的基本因素</a:t>
            </a:r>
            <a:r>
              <a:rPr lang="zh-CN" altLang="en-US" sz="2400" dirty="0" smtClean="0"/>
              <a:t>；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 smtClean="0"/>
              <a:t>第二</a:t>
            </a:r>
            <a:r>
              <a:rPr lang="zh-CN" altLang="en-US" sz="2400" dirty="0"/>
              <a:t>，在不同的发放和使用条件下，转移支付会形成哪些类型以及各自应怎样管理</a:t>
            </a:r>
            <a:r>
              <a:rPr lang="zh-CN" altLang="en-US" sz="2400" dirty="0" smtClean="0"/>
              <a:t>；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 smtClean="0"/>
              <a:t>第三</a:t>
            </a:r>
            <a:r>
              <a:rPr lang="zh-CN" altLang="en-US" sz="2400" dirty="0"/>
              <a:t>，我国公共服务非均等化的政府间转移支付原因及其解决途径</a:t>
            </a:r>
            <a:r>
              <a:rPr lang="zh-CN" altLang="en-US" sz="2400" dirty="0" smtClean="0"/>
              <a:t>；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 smtClean="0"/>
              <a:t>第四</a:t>
            </a:r>
            <a:r>
              <a:rPr lang="zh-CN" altLang="en-US" sz="2400" dirty="0"/>
              <a:t>，为了实现社会效益最大化，财政如何对企业进行补贴</a:t>
            </a:r>
            <a:r>
              <a:rPr lang="zh-CN" altLang="en-US" sz="2400" dirty="0" smtClean="0"/>
              <a:t>；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zh-CN" altLang="en-US" sz="2400" dirty="0" smtClean="0"/>
              <a:t>第五</a:t>
            </a:r>
            <a:r>
              <a:rPr lang="zh-CN" altLang="en-US" sz="2400" dirty="0"/>
              <a:t>，为了保障居民福利水平，财政如何对居民个人进行补贴。</a:t>
            </a:r>
            <a:endParaRPr lang="zh-CN" altLang="en-US" sz="20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6669" y="70339"/>
            <a:ext cx="10131428" cy="1447800"/>
          </a:xfrm>
        </p:spPr>
        <p:txBody>
          <a:bodyPr>
            <a:normAutofit/>
          </a:bodyPr>
          <a:lstStyle/>
          <a:p>
            <a:pPr algn="ctr"/>
            <a:r>
              <a:rPr lang="zh-CN" altLang="en-US" sz="5400" dirty="0">
                <a:latin typeface="华文新魏" panose="02010800040101010101" pitchFamily="2" charset="-122"/>
                <a:ea typeface="华文新魏" panose="02010800040101010101" pitchFamily="2" charset="-122"/>
              </a:rPr>
              <a:t>第八章财政转移支付管理</a:t>
            </a:r>
          </a:p>
        </p:txBody>
      </p:sp>
    </p:spTree>
    <p:extLst>
      <p:ext uri="{BB962C8B-B14F-4D97-AF65-F5344CB8AC3E}">
        <p14:creationId xmlns:p14="http://schemas.microsoft.com/office/powerpoint/2010/main" val="414975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8.2 </a:t>
            </a:r>
            <a:r>
              <a:rPr lang="zh-CN" altLang="en-US" b="1" kern="100" dirty="0">
                <a:latin typeface="Times New Roman" panose="02020603050405020304" pitchFamily="18" charset="0"/>
              </a:rPr>
              <a:t>财政转移支付类型与效应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8.2.4  </a:t>
            </a:r>
            <a:r>
              <a:rPr lang="zh-CN" altLang="en-US" sz="2800" dirty="0"/>
              <a:t>不同转移支付形式的</a:t>
            </a:r>
            <a:r>
              <a:rPr lang="zh-CN" altLang="en-US" sz="2800" dirty="0" smtClean="0"/>
              <a:t>管理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zh-CN" altLang="en-US" sz="2600" b="1" dirty="0"/>
              <a:t>经过多年建设，我国转移支付形成了以一般转移支付为主、专项转移支付和税收返还为辅的结构。显然，不同的转移支付类型不仅政策目标不同，而且管理的侧重点也各不相同。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141703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102785"/>
              </p:ext>
            </p:extLst>
          </p:nvPr>
        </p:nvGraphicFramePr>
        <p:xfrm>
          <a:off x="609599" y="1058777"/>
          <a:ext cx="10972798" cy="55730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1817">
                  <a:extLst>
                    <a:ext uri="{9D8B030D-6E8A-4147-A177-3AD203B41FA5}">
                      <a16:colId xmlns:a16="http://schemas.microsoft.com/office/drawing/2014/main" val="1425605081"/>
                    </a:ext>
                  </a:extLst>
                </a:gridCol>
                <a:gridCol w="1217508">
                  <a:extLst>
                    <a:ext uri="{9D8B030D-6E8A-4147-A177-3AD203B41FA5}">
                      <a16:colId xmlns:a16="http://schemas.microsoft.com/office/drawing/2014/main" val="873312060"/>
                    </a:ext>
                  </a:extLst>
                </a:gridCol>
                <a:gridCol w="1689294">
                  <a:extLst>
                    <a:ext uri="{9D8B030D-6E8A-4147-A177-3AD203B41FA5}">
                      <a16:colId xmlns:a16="http://schemas.microsoft.com/office/drawing/2014/main" val="1798164396"/>
                    </a:ext>
                  </a:extLst>
                </a:gridCol>
                <a:gridCol w="1657583">
                  <a:extLst>
                    <a:ext uri="{9D8B030D-6E8A-4147-A177-3AD203B41FA5}">
                      <a16:colId xmlns:a16="http://schemas.microsoft.com/office/drawing/2014/main" val="1475923408"/>
                    </a:ext>
                  </a:extLst>
                </a:gridCol>
                <a:gridCol w="1400315">
                  <a:extLst>
                    <a:ext uri="{9D8B030D-6E8A-4147-A177-3AD203B41FA5}">
                      <a16:colId xmlns:a16="http://schemas.microsoft.com/office/drawing/2014/main" val="500472799"/>
                    </a:ext>
                  </a:extLst>
                </a:gridCol>
                <a:gridCol w="1400315">
                  <a:extLst>
                    <a:ext uri="{9D8B030D-6E8A-4147-A177-3AD203B41FA5}">
                      <a16:colId xmlns:a16="http://schemas.microsoft.com/office/drawing/2014/main" val="922824043"/>
                    </a:ext>
                  </a:extLst>
                </a:gridCol>
                <a:gridCol w="1392983">
                  <a:extLst>
                    <a:ext uri="{9D8B030D-6E8A-4147-A177-3AD203B41FA5}">
                      <a16:colId xmlns:a16="http://schemas.microsoft.com/office/drawing/2014/main" val="845676286"/>
                    </a:ext>
                  </a:extLst>
                </a:gridCol>
                <a:gridCol w="1392983">
                  <a:extLst>
                    <a:ext uri="{9D8B030D-6E8A-4147-A177-3AD203B41FA5}">
                      <a16:colId xmlns:a16="http://schemas.microsoft.com/office/drawing/2014/main" val="2205559482"/>
                    </a:ext>
                  </a:extLst>
                </a:gridCol>
              </a:tblGrid>
              <a:tr h="454143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年份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114300" algn="just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总额</a:t>
                      </a:r>
                      <a:endParaRPr lang="zh-CN" sz="18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（亿元）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一般性转移性支付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专项转移支付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税收返还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3326817"/>
                  </a:ext>
                </a:extLst>
              </a:tr>
              <a:tr h="6541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14300" algn="just">
                        <a:spcAft>
                          <a:spcPts val="0"/>
                        </a:spcAft>
                      </a:pPr>
                      <a:r>
                        <a:rPr lang="zh-CN" sz="1800" kern="0" dirty="0" smtClean="0">
                          <a:effectLst/>
                        </a:rPr>
                        <a:t>规模（</a:t>
                      </a:r>
                      <a:r>
                        <a:rPr lang="zh-CN" sz="1800" kern="0" dirty="0">
                          <a:effectLst/>
                        </a:rPr>
                        <a:t>亿元）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just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与总额比值（</a:t>
                      </a:r>
                      <a:r>
                        <a:rPr lang="en-US" sz="1800" kern="0" dirty="0">
                          <a:effectLst/>
                        </a:rPr>
                        <a:t>%</a:t>
                      </a:r>
                      <a:r>
                        <a:rPr lang="zh-CN" sz="1800" kern="0" dirty="0">
                          <a:effectLst/>
                        </a:rPr>
                        <a:t>）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8600" algn="just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规模</a:t>
                      </a:r>
                      <a:endParaRPr lang="zh-CN" sz="1800" kern="100">
                        <a:effectLst/>
                      </a:endParaRPr>
                    </a:p>
                    <a:p>
                      <a:pPr indent="114300" algn="just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（亿元）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just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与总额比值（</a:t>
                      </a:r>
                      <a:r>
                        <a:rPr lang="en-US" sz="1800" kern="0">
                          <a:effectLst/>
                        </a:rPr>
                        <a:t>%</a:t>
                      </a:r>
                      <a:r>
                        <a:rPr lang="zh-CN" sz="1800" kern="0">
                          <a:effectLst/>
                        </a:rPr>
                        <a:t>）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4300" algn="just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规模</a:t>
                      </a:r>
                      <a:endParaRPr lang="zh-CN" sz="18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（亿元）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与总额比值（</a:t>
                      </a:r>
                      <a:r>
                        <a:rPr lang="en-US" sz="1800" kern="0">
                          <a:effectLst/>
                        </a:rPr>
                        <a:t>%</a:t>
                      </a:r>
                      <a:r>
                        <a:rPr lang="zh-CN" sz="1800" kern="0">
                          <a:effectLst/>
                        </a:rPr>
                        <a:t>）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5960365"/>
                  </a:ext>
                </a:extLst>
              </a:tr>
              <a:tr h="4464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2008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22945.61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8696.49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37.90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9966.93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43.44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4282.19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18.66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49272815"/>
                  </a:ext>
                </a:extLst>
              </a:tr>
              <a:tr h="4464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2009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28563.79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11317.2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39.62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12359.89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43.27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4886.7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17.11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28336745"/>
                  </a:ext>
                </a:extLst>
              </a:tr>
              <a:tr h="4464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2010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32341.09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13235.66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40.93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14112.06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43.64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4993.37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15.44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1303217"/>
                  </a:ext>
                </a:extLst>
              </a:tr>
              <a:tr h="4464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2011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39921.21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18311.34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45.87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16569.99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41.51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5039.88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12.62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99458736"/>
                  </a:ext>
                </a:extLst>
              </a:tr>
              <a:tr h="4464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2012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45361.68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21429.51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47.24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18804.13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41.45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5128.04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11.30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9820220"/>
                  </a:ext>
                </a:extLst>
              </a:tr>
              <a:tr h="4464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2013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48019.92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24362.72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50.73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18610.46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38.76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5046.74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10.51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14290980"/>
                  </a:ext>
                </a:extLst>
              </a:tr>
              <a:tr h="4464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2014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51591.04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27568.37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53.44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18941.12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36.71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5081.55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9.85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2177126"/>
                  </a:ext>
                </a:extLst>
              </a:tr>
              <a:tr h="4464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2015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55097.51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28455.02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51.64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21623.63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39.25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5018.86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9.11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5804913"/>
                  </a:ext>
                </a:extLst>
              </a:tr>
              <a:tr h="4464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2016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59400.70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31864.93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53.64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20708.93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34.86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6826.84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11.49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620390"/>
                  </a:ext>
                </a:extLst>
              </a:tr>
              <a:tr h="4464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2017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65051.78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35145.59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54.03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21883.36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33.64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8022.83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12.33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9726618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082296" y="324671"/>
            <a:ext cx="63786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Times New Roman" panose="02020603050405020304" pitchFamily="18" charset="0"/>
              </a:rPr>
              <a:t> 2008</a:t>
            </a:r>
            <a:r>
              <a:rPr lang="zh-CN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2017</a:t>
            </a:r>
            <a:r>
              <a:rPr lang="zh-CN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年中央财政转移支付明细表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698139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8.3 </a:t>
            </a:r>
            <a:r>
              <a:rPr lang="zh-CN" altLang="en-US" b="1" kern="100" dirty="0">
                <a:latin typeface="Times New Roman" panose="02020603050405020304" pitchFamily="18" charset="0"/>
              </a:rPr>
              <a:t>政府间转移支付和公共服务均等化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8.3.1 </a:t>
            </a:r>
            <a:r>
              <a:rPr lang="zh-CN" altLang="en-US" sz="2800" dirty="0"/>
              <a:t>公共服务均等化</a:t>
            </a:r>
            <a:r>
              <a:rPr lang="zh-CN" altLang="en-US" sz="2800" dirty="0" smtClean="0"/>
              <a:t>界定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1.</a:t>
            </a:r>
            <a:r>
              <a:rPr lang="zh-CN" altLang="en-US" sz="2600" b="1" dirty="0"/>
              <a:t>公共服务均等化概念及其</a:t>
            </a:r>
            <a:r>
              <a:rPr lang="zh-CN" altLang="en-US" sz="2600" b="1" dirty="0" smtClean="0"/>
              <a:t>内涵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2.</a:t>
            </a:r>
            <a:r>
              <a:rPr lang="zh-CN" altLang="en-US" sz="2600" b="1" dirty="0"/>
              <a:t>公共服务均等化</a:t>
            </a:r>
            <a:r>
              <a:rPr lang="zh-CN" altLang="en-US" sz="2600" b="1" dirty="0" smtClean="0"/>
              <a:t>意义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3.</a:t>
            </a:r>
            <a:r>
              <a:rPr lang="zh-CN" altLang="en-US" sz="2600" b="1" dirty="0"/>
              <a:t>公共服务均等化衡量指标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158102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8.3 </a:t>
            </a:r>
            <a:r>
              <a:rPr lang="zh-CN" altLang="en-US" b="1" kern="100" dirty="0">
                <a:latin typeface="Times New Roman" panose="02020603050405020304" pitchFamily="18" charset="0"/>
              </a:rPr>
              <a:t>政府间转移支付和公共服务均等化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8.3.2 </a:t>
            </a:r>
            <a:r>
              <a:rPr lang="zh-CN" altLang="en-US" sz="2800" dirty="0"/>
              <a:t>我国公共服务非均等现状及</a:t>
            </a:r>
            <a:r>
              <a:rPr lang="zh-CN" altLang="en-US" sz="2800" dirty="0" smtClean="0"/>
              <a:t>原因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1.</a:t>
            </a:r>
            <a:r>
              <a:rPr lang="zh-CN" altLang="en-US" sz="2600" b="1" dirty="0" smtClean="0"/>
              <a:t>我国</a:t>
            </a:r>
            <a:r>
              <a:rPr lang="zh-CN" altLang="en-US" sz="2600" b="1" dirty="0"/>
              <a:t>公共服务非均等</a:t>
            </a:r>
            <a:r>
              <a:rPr lang="zh-CN" altLang="en-US" sz="2600" b="1" dirty="0" smtClean="0"/>
              <a:t>现状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2.</a:t>
            </a:r>
            <a:r>
              <a:rPr lang="zh-CN" altLang="en-US" sz="2600" b="1" dirty="0"/>
              <a:t> 我国公共服务非均等供给</a:t>
            </a:r>
            <a:r>
              <a:rPr lang="zh-CN" altLang="en-US" sz="2600" b="1" dirty="0" smtClean="0"/>
              <a:t>原因</a:t>
            </a:r>
            <a:endParaRPr lang="en-US" altLang="zh-CN" sz="2600" b="1" dirty="0" smtClean="0"/>
          </a:p>
        </p:txBody>
      </p:sp>
    </p:spTree>
    <p:extLst>
      <p:ext uri="{BB962C8B-B14F-4D97-AF65-F5344CB8AC3E}">
        <p14:creationId xmlns:p14="http://schemas.microsoft.com/office/powerpoint/2010/main" val="48598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8.3 </a:t>
            </a:r>
            <a:r>
              <a:rPr lang="zh-CN" altLang="en-US" b="1" kern="100" dirty="0">
                <a:latin typeface="Times New Roman" panose="02020603050405020304" pitchFamily="18" charset="0"/>
              </a:rPr>
              <a:t>政府间转移支付和公共服务均等化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 smtClean="0"/>
              <a:t>8.3.</a:t>
            </a:r>
            <a:r>
              <a:rPr lang="zh-CN" altLang="en-US" sz="2800" dirty="0"/>
              <a:t> </a:t>
            </a:r>
            <a:r>
              <a:rPr lang="en-US" altLang="zh-CN" sz="2800" dirty="0" smtClean="0"/>
              <a:t>3 </a:t>
            </a:r>
            <a:r>
              <a:rPr lang="zh-CN" altLang="en-US" sz="2800" dirty="0" smtClean="0"/>
              <a:t>我国</a:t>
            </a:r>
            <a:r>
              <a:rPr lang="zh-CN" altLang="en-US" sz="2800" dirty="0"/>
              <a:t>公共服务均等化实现途径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1.</a:t>
            </a:r>
            <a:r>
              <a:rPr lang="zh-CN" altLang="en-US" sz="2600" b="1" dirty="0"/>
              <a:t>制定</a:t>
            </a:r>
            <a:r>
              <a:rPr lang="en-US" altLang="zh-CN" sz="2600" b="1" dirty="0"/>
              <a:t>《</a:t>
            </a:r>
            <a:r>
              <a:rPr lang="zh-CN" altLang="en-US" sz="2600" b="1" dirty="0"/>
              <a:t>财政转移支付法</a:t>
            </a:r>
            <a:r>
              <a:rPr lang="en-US" altLang="zh-CN" sz="2600" b="1" dirty="0" smtClean="0"/>
              <a:t>》</a:t>
            </a:r>
          </a:p>
          <a:p>
            <a:pPr marL="457200" lvl="1" indent="0">
              <a:buNone/>
            </a:pPr>
            <a:r>
              <a:rPr lang="en-US" altLang="zh-CN" sz="2600" b="1" dirty="0" smtClean="0"/>
              <a:t>2.</a:t>
            </a:r>
            <a:r>
              <a:rPr lang="zh-CN" altLang="en-US" sz="2600" b="1" dirty="0"/>
              <a:t>优化转移支付</a:t>
            </a:r>
            <a:r>
              <a:rPr lang="zh-CN" altLang="en-US" sz="2600" b="1" dirty="0" smtClean="0"/>
              <a:t>结构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3.</a:t>
            </a:r>
            <a:r>
              <a:rPr lang="zh-CN" altLang="en-US" sz="2600" b="1" dirty="0"/>
              <a:t>改进一般转移支付</a:t>
            </a:r>
            <a:r>
              <a:rPr lang="zh-CN" altLang="en-US" sz="2600" b="1" dirty="0" smtClean="0"/>
              <a:t>计算方法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4.</a:t>
            </a:r>
            <a:r>
              <a:rPr lang="zh-CN" altLang="en-US" sz="2600" b="1" dirty="0"/>
              <a:t>推进省以下转移支付制度</a:t>
            </a:r>
            <a:r>
              <a:rPr lang="zh-CN" altLang="en-US" sz="2600" b="1" dirty="0" smtClean="0"/>
              <a:t>建设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5.</a:t>
            </a:r>
            <a:r>
              <a:rPr lang="zh-CN" altLang="en-US" sz="2600" b="1" dirty="0"/>
              <a:t>建立健全政府间转移支付监管</a:t>
            </a:r>
            <a:r>
              <a:rPr lang="zh-CN" altLang="en-US" sz="2600" b="1" dirty="0" smtClean="0"/>
              <a:t>体制</a:t>
            </a:r>
            <a:endParaRPr lang="en-US" altLang="zh-CN" sz="2600" b="1" dirty="0"/>
          </a:p>
          <a:p>
            <a:pPr marL="457200" lvl="1" indent="0">
              <a:buNone/>
            </a:pPr>
            <a:r>
              <a:rPr lang="en-US" altLang="zh-CN" sz="2600" b="1" dirty="0" smtClean="0"/>
              <a:t>6.</a:t>
            </a:r>
            <a:r>
              <a:rPr lang="zh-CN" altLang="en-US" sz="2600" b="1" dirty="0"/>
              <a:t>将基本公共服务均等化相关指标纳入绩效考核范围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25406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8.3 </a:t>
            </a:r>
            <a:r>
              <a:rPr lang="zh-CN" altLang="en-US" b="1" kern="100" dirty="0">
                <a:latin typeface="Times New Roman" panose="02020603050405020304" pitchFamily="18" charset="0"/>
              </a:rPr>
              <a:t>政府间转移支付和公共服务均等化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8.3.4  </a:t>
            </a:r>
            <a:r>
              <a:rPr lang="zh-CN" altLang="en-US" sz="2800" dirty="0"/>
              <a:t>税收返还和体制性</a:t>
            </a:r>
            <a:r>
              <a:rPr lang="zh-CN" altLang="en-US" sz="2800" dirty="0" smtClean="0"/>
              <a:t>补助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1.</a:t>
            </a:r>
            <a:r>
              <a:rPr lang="zh-CN" altLang="en-US" sz="2600" b="1" dirty="0"/>
              <a:t>税收</a:t>
            </a:r>
            <a:r>
              <a:rPr lang="zh-CN" altLang="en-US" sz="2600" b="1" dirty="0" smtClean="0"/>
              <a:t>返还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2.</a:t>
            </a:r>
            <a:r>
              <a:rPr lang="zh-CN" altLang="en-US" sz="2600" b="1" dirty="0"/>
              <a:t>体制性</a:t>
            </a:r>
            <a:r>
              <a:rPr lang="zh-CN" altLang="en-US" sz="2600" b="1" dirty="0" smtClean="0"/>
              <a:t>补助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129613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8.4 </a:t>
            </a:r>
            <a:r>
              <a:rPr lang="zh-CN" altLang="en-US" b="1" kern="100" dirty="0">
                <a:latin typeface="Times New Roman" panose="02020603050405020304" pitchFamily="18" charset="0"/>
              </a:rPr>
              <a:t>财政对企业的补贴和管理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8.4.1 </a:t>
            </a:r>
            <a:r>
              <a:rPr lang="zh-CN" altLang="en-US" sz="2800" dirty="0"/>
              <a:t>对正外部性企业和公用事业的</a:t>
            </a:r>
            <a:r>
              <a:rPr lang="zh-CN" altLang="en-US" sz="2800" dirty="0" smtClean="0"/>
              <a:t>补贴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1.</a:t>
            </a:r>
            <a:r>
              <a:rPr lang="zh-CN" altLang="en-US" sz="2600" b="1" dirty="0"/>
              <a:t>正外部性企业和公用事业的</a:t>
            </a:r>
            <a:r>
              <a:rPr lang="zh-CN" altLang="en-US" sz="2600" b="1" dirty="0" smtClean="0"/>
              <a:t>特征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2.</a:t>
            </a:r>
            <a:r>
              <a:rPr lang="zh-CN" altLang="en-US" sz="2600" b="1" dirty="0"/>
              <a:t>财政补贴正外部性企业和公用事业的</a:t>
            </a:r>
            <a:r>
              <a:rPr lang="zh-CN" altLang="en-US" sz="2600" b="1" dirty="0" smtClean="0"/>
              <a:t>理论依据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3.</a:t>
            </a:r>
            <a:r>
              <a:rPr lang="zh-CN" altLang="en-US" sz="2600" b="1" dirty="0"/>
              <a:t>财政对正外部性企业及公用事业补贴的</a:t>
            </a:r>
            <a:r>
              <a:rPr lang="zh-CN" altLang="en-US" sz="2600" b="1" dirty="0" smtClean="0"/>
              <a:t>基准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4.</a:t>
            </a:r>
            <a:r>
              <a:rPr lang="zh-CN" altLang="en-US" sz="2600" b="1" dirty="0"/>
              <a:t>财政对正外部性企业和公用事业补贴的方式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365060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8.4 </a:t>
            </a:r>
            <a:r>
              <a:rPr lang="zh-CN" altLang="en-US" b="1" kern="100" dirty="0">
                <a:latin typeface="Times New Roman" panose="02020603050405020304" pitchFamily="18" charset="0"/>
              </a:rPr>
              <a:t>财政对企业的补贴和管理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8.4.2 </a:t>
            </a:r>
            <a:r>
              <a:rPr lang="zh-CN" altLang="en-US" sz="2800" dirty="0"/>
              <a:t>对粮食和特殊农林产品生产</a:t>
            </a:r>
            <a:r>
              <a:rPr lang="zh-CN" altLang="en-US" sz="2800" dirty="0" smtClean="0"/>
              <a:t>补贴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1.</a:t>
            </a:r>
            <a:r>
              <a:rPr lang="zh-CN" altLang="en-US" sz="2600" b="1" dirty="0"/>
              <a:t>财政补贴粮食和特殊农林产品的</a:t>
            </a:r>
            <a:r>
              <a:rPr lang="zh-CN" altLang="en-US" sz="2600" b="1" dirty="0" smtClean="0"/>
              <a:t>理论依据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2.</a:t>
            </a:r>
            <a:r>
              <a:rPr lang="zh-CN" altLang="en-US" sz="2600" b="1" dirty="0"/>
              <a:t>财政补贴粮食和特殊农林产品的具体</a:t>
            </a:r>
            <a:r>
              <a:rPr lang="zh-CN" altLang="en-US" sz="2600" b="1" dirty="0" smtClean="0"/>
              <a:t>政策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89306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8.4 </a:t>
            </a:r>
            <a:r>
              <a:rPr lang="zh-CN" altLang="en-US" b="1" kern="100" dirty="0">
                <a:latin typeface="Times New Roman" panose="02020603050405020304" pitchFamily="18" charset="0"/>
              </a:rPr>
              <a:t>财政对企业的补贴和管理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8.4.3 </a:t>
            </a:r>
            <a:r>
              <a:rPr lang="zh-CN" altLang="en-US" sz="2800" dirty="0"/>
              <a:t>对环保和减排的</a:t>
            </a:r>
            <a:r>
              <a:rPr lang="zh-CN" altLang="en-US" sz="2800" dirty="0" smtClean="0"/>
              <a:t>补贴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1.</a:t>
            </a:r>
            <a:r>
              <a:rPr lang="zh-CN" altLang="en-US" sz="2600" b="1" dirty="0"/>
              <a:t>财政补贴环保和减排的</a:t>
            </a:r>
            <a:r>
              <a:rPr lang="zh-CN" altLang="en-US" sz="2600" b="1" dirty="0" smtClean="0"/>
              <a:t>理论依据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2.</a:t>
            </a:r>
            <a:r>
              <a:rPr lang="zh-CN" altLang="en-US" sz="2600" b="1" dirty="0"/>
              <a:t>环保、减排补贴具体政策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291086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8.4 </a:t>
            </a:r>
            <a:r>
              <a:rPr lang="zh-CN" altLang="en-US" b="1" kern="100" dirty="0">
                <a:latin typeface="Times New Roman" panose="02020603050405020304" pitchFamily="18" charset="0"/>
              </a:rPr>
              <a:t>财政对企业的补贴和管理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8.4.4 </a:t>
            </a:r>
            <a:r>
              <a:rPr lang="zh-CN" altLang="en-US" sz="2800" dirty="0"/>
              <a:t>对新能源的</a:t>
            </a:r>
            <a:r>
              <a:rPr lang="zh-CN" altLang="en-US" sz="2800" dirty="0" smtClean="0"/>
              <a:t>补贴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1.</a:t>
            </a:r>
            <a:r>
              <a:rPr lang="zh-CN" altLang="en-US" sz="2600" b="1" dirty="0"/>
              <a:t>财政补贴新能源产业的理论依据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2.</a:t>
            </a:r>
            <a:r>
              <a:rPr lang="zh-CN" altLang="en-US" sz="2600" b="1" dirty="0"/>
              <a:t>财政对新能源产业的补贴政策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308308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8.1 </a:t>
            </a:r>
            <a:r>
              <a:rPr lang="zh-CN" altLang="en-US" b="1" kern="100" dirty="0">
                <a:latin typeface="Times New Roman" panose="02020603050405020304" pitchFamily="18" charset="0"/>
              </a:rPr>
              <a:t>财政转移支付概述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 lnSpcReduction="10000"/>
          </a:bodyPr>
          <a:lstStyle/>
          <a:p>
            <a:pPr marL="457200" lvl="1" indent="0">
              <a:buNone/>
            </a:pPr>
            <a:r>
              <a:rPr lang="en-US" altLang="zh-CN" sz="2800" dirty="0"/>
              <a:t>8.1.1 </a:t>
            </a:r>
            <a:r>
              <a:rPr lang="zh-CN" altLang="en-US" sz="2800" dirty="0"/>
              <a:t>财政转移支付含义及</a:t>
            </a:r>
            <a:r>
              <a:rPr lang="zh-CN" altLang="en-US" sz="2800" dirty="0" smtClean="0"/>
              <a:t>意义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zh-CN" altLang="en-US" sz="2600" b="1" dirty="0" smtClean="0"/>
              <a:t>    目前</a:t>
            </a:r>
            <a:r>
              <a:rPr lang="zh-CN" altLang="en-US" sz="2600" b="1" dirty="0"/>
              <a:t>理论界对于转移支付有狭义和广义两类观点</a:t>
            </a:r>
            <a:r>
              <a:rPr lang="zh-CN" altLang="en-US" sz="2600" b="1" dirty="0" smtClean="0"/>
              <a:t>。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zh-CN" altLang="en-US" sz="2600" b="1" dirty="0" smtClean="0"/>
              <a:t>狭义</a:t>
            </a:r>
            <a:r>
              <a:rPr lang="zh-CN" altLang="en-US" sz="2600" b="1" dirty="0"/>
              <a:t>观点认为财政转移支付是指政府间的转移支付，即在财权、事权既定框架下，一个国家各级政府之间的财政资金的相互转移，包括上级财政对下级财政的拨款、下级财政对上级财政的上解、以及不同地区间的财政资金转移等</a:t>
            </a:r>
            <a:r>
              <a:rPr lang="zh-CN" altLang="en-US" sz="2600" b="1" dirty="0" smtClean="0"/>
              <a:t>；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zh-CN" altLang="en-US" sz="2600" b="1" dirty="0" smtClean="0"/>
              <a:t>广义</a:t>
            </a:r>
            <a:r>
              <a:rPr lang="zh-CN" altLang="en-US" sz="2600" b="1" dirty="0"/>
              <a:t>观点则认为财政转移支付是政府将一部分资金使用权无偿地、单方面地转让给他人所形成的支出，其转移支付对象可以是政府，也可以是个人和企业。因此它既包括政府间无偿财政支出，也包括政府对企业、居民、个人所发生的单方面的无偿财政支出</a:t>
            </a:r>
            <a:r>
              <a:rPr lang="zh-CN" altLang="en-US" sz="2600" b="1" dirty="0" smtClean="0"/>
              <a:t>。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zh-CN" altLang="en-US" sz="2600" b="1" dirty="0" smtClean="0"/>
              <a:t>本</a:t>
            </a:r>
            <a:r>
              <a:rPr lang="zh-CN" altLang="en-US" sz="2600" b="1" dirty="0"/>
              <a:t>书所要研究的正是这一广义意义上的财政转移支付。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356610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8.5 </a:t>
            </a:r>
            <a:r>
              <a:rPr lang="zh-CN" altLang="en-US" b="1" kern="100" dirty="0">
                <a:latin typeface="Times New Roman" panose="02020603050405020304" pitchFamily="18" charset="0"/>
              </a:rPr>
              <a:t>财政对居民个人的补贴和管理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8.5.1 </a:t>
            </a:r>
            <a:r>
              <a:rPr lang="zh-CN" altLang="en-US" sz="2800" dirty="0"/>
              <a:t>贫困和自然灾害</a:t>
            </a:r>
            <a:r>
              <a:rPr lang="zh-CN" altLang="en-US" sz="2800" dirty="0" smtClean="0"/>
              <a:t>救助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1.</a:t>
            </a:r>
            <a:r>
              <a:rPr lang="zh-CN" altLang="en-US" sz="2600" b="1" dirty="0"/>
              <a:t>贫困</a:t>
            </a:r>
            <a:r>
              <a:rPr lang="zh-CN" altLang="en-US" sz="2600" b="1" dirty="0" smtClean="0"/>
              <a:t>救助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2.</a:t>
            </a:r>
            <a:r>
              <a:rPr lang="zh-CN" altLang="en-US" sz="2600" b="1" dirty="0"/>
              <a:t>自然灾害救助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398564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8.5 </a:t>
            </a:r>
            <a:r>
              <a:rPr lang="zh-CN" altLang="en-US" b="1" kern="100" dirty="0">
                <a:latin typeface="Times New Roman" panose="02020603050405020304" pitchFamily="18" charset="0"/>
              </a:rPr>
              <a:t>财政对居民个人的补贴和管理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8.5.2 </a:t>
            </a:r>
            <a:r>
              <a:rPr lang="zh-CN" altLang="en-US" sz="2800" dirty="0"/>
              <a:t>特殊消费品价格</a:t>
            </a:r>
            <a:r>
              <a:rPr lang="zh-CN" altLang="en-US" sz="2800" dirty="0" smtClean="0"/>
              <a:t>补贴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1.</a:t>
            </a:r>
            <a:r>
              <a:rPr lang="zh-CN" altLang="en-US" sz="2600" b="1" dirty="0"/>
              <a:t>住房</a:t>
            </a:r>
            <a:r>
              <a:rPr lang="zh-CN" altLang="en-US" sz="2600" b="1" dirty="0" smtClean="0"/>
              <a:t>补贴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2.</a:t>
            </a:r>
            <a:r>
              <a:rPr lang="zh-CN" altLang="en-US" sz="2600" b="1" dirty="0"/>
              <a:t>教育</a:t>
            </a:r>
            <a:r>
              <a:rPr lang="zh-CN" altLang="en-US" sz="2600" b="1" dirty="0" smtClean="0"/>
              <a:t>补贴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en-US" altLang="zh-CN" sz="2600" b="1" dirty="0" smtClean="0"/>
              <a:t>3.</a:t>
            </a:r>
            <a:r>
              <a:rPr lang="zh-CN" altLang="en-US" sz="2600" b="1" dirty="0"/>
              <a:t>医疗补贴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265754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2030" y="1518139"/>
            <a:ext cx="11139854" cy="4739054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     财政</a:t>
            </a:r>
            <a:r>
              <a:rPr lang="zh-CN" altLang="en-US" sz="2400" dirty="0"/>
              <a:t>转移支付是政府将一部分资金使用权无偿地、单方面地转让给他人所形成的支出。按照转移支付对象，转移支付可以分为政府间转移支付、企业补贴及个人补贴三类。按照资金用途，转移支付可以分为一般转移支付、专项转移支付。按照资金发放和使用条件，转移支付可分为无条件转移支付和有条件转移支付</a:t>
            </a:r>
            <a:r>
              <a:rPr lang="zh-CN" altLang="en-US" sz="2400" dirty="0" smtClean="0"/>
              <a:t>。</a:t>
            </a:r>
            <a:r>
              <a:rPr lang="en-US" altLang="zh-CN" sz="2400" smtClean="0"/>
              <a:t/>
            </a:r>
            <a:br>
              <a:rPr lang="en-US" altLang="zh-CN" sz="2400" smtClean="0"/>
            </a:br>
            <a:r>
              <a:rPr lang="en-US" altLang="zh-CN" sz="2400" smtClean="0"/>
              <a:t>     </a:t>
            </a:r>
            <a:r>
              <a:rPr lang="zh-CN" altLang="en-US" sz="2400" smtClean="0"/>
              <a:t>公共</a:t>
            </a:r>
            <a:r>
              <a:rPr lang="zh-CN" altLang="en-US" sz="2400"/>
              <a:t>服务均等化实质是财力均等化。科学、规范的政府间转移支付是实现公共服务均等化的制度基础。为实现国家特定政策，我国财政对企业的补贴主要涉及正外部性企业及公用事业单位补贴、粮食及特殊农林产品补贴、环保及节能减排补贴、新能源补贴；对个人的补贴主要有贫困和自然灾害救助，住房、教育、医疗等特殊消费品价格补贴。</a:t>
            </a:r>
            <a:endParaRPr lang="zh-CN" altLang="en-US" sz="20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6669" y="70339"/>
            <a:ext cx="10131428" cy="1447800"/>
          </a:xfrm>
        </p:spPr>
        <p:txBody>
          <a:bodyPr>
            <a:normAutofit/>
          </a:bodyPr>
          <a:lstStyle/>
          <a:p>
            <a:pPr algn="ctr"/>
            <a:r>
              <a:rPr lang="zh-CN" altLang="en-US" sz="5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本章小结</a:t>
            </a:r>
            <a:endParaRPr lang="zh-CN" altLang="en-US" sz="5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830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8.1 </a:t>
            </a:r>
            <a:r>
              <a:rPr lang="zh-CN" altLang="en-US" b="1" kern="100" dirty="0">
                <a:latin typeface="Times New Roman" panose="02020603050405020304" pitchFamily="18" charset="0"/>
              </a:rPr>
              <a:t>财政转移支付概述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8.1.1 </a:t>
            </a:r>
            <a:r>
              <a:rPr lang="zh-CN" altLang="en-US" sz="2800" dirty="0"/>
              <a:t>财政转移支付含义及</a:t>
            </a:r>
            <a:r>
              <a:rPr lang="zh-CN" altLang="en-US" sz="2800" dirty="0" smtClean="0"/>
              <a:t>意义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zh-CN" altLang="en-US" sz="2600" b="1" dirty="0" smtClean="0"/>
              <a:t>（</a:t>
            </a:r>
            <a:r>
              <a:rPr lang="en-US" altLang="zh-CN" sz="2600" b="1" dirty="0"/>
              <a:t>1</a:t>
            </a:r>
            <a:r>
              <a:rPr lang="zh-CN" altLang="en-US" sz="2600" b="1" dirty="0"/>
              <a:t>）财政转移支付有助于完善分级分税预算体制</a:t>
            </a:r>
            <a:r>
              <a:rPr lang="zh-CN" altLang="en-US" sz="2600" b="1" dirty="0" smtClean="0"/>
              <a:t>。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zh-CN" altLang="en-US" sz="2600" b="1" dirty="0"/>
              <a:t>（</a:t>
            </a:r>
            <a:r>
              <a:rPr lang="en-US" altLang="zh-CN" sz="2600" b="1" dirty="0"/>
              <a:t>2</a:t>
            </a:r>
            <a:r>
              <a:rPr lang="zh-CN" altLang="en-US" sz="2600" b="1" dirty="0"/>
              <a:t>）财政转移支付有助于缓解地区间财政能力差异，实现地区间公共服务均等化</a:t>
            </a:r>
            <a:r>
              <a:rPr lang="zh-CN" altLang="en-US" sz="2600" b="1" dirty="0" smtClean="0"/>
              <a:t>。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zh-CN" altLang="en-US" sz="2600" b="1" dirty="0"/>
              <a:t>（</a:t>
            </a:r>
            <a:r>
              <a:rPr lang="en-US" altLang="zh-CN" sz="2600" b="1" dirty="0"/>
              <a:t>3</a:t>
            </a:r>
            <a:r>
              <a:rPr lang="zh-CN" altLang="en-US" sz="2600" b="1" dirty="0"/>
              <a:t>）财政转移支付有助于协调地区间利益冲突</a:t>
            </a:r>
            <a:r>
              <a:rPr lang="zh-CN" altLang="en-US" sz="2600" b="1" dirty="0" smtClean="0"/>
              <a:t>。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zh-CN" altLang="en-US" sz="2600" b="1" dirty="0"/>
              <a:t>（</a:t>
            </a:r>
            <a:r>
              <a:rPr lang="en-US" altLang="zh-CN" sz="2600" b="1" dirty="0"/>
              <a:t>4</a:t>
            </a:r>
            <a:r>
              <a:rPr lang="zh-CN" altLang="en-US" sz="2600" b="1" dirty="0"/>
              <a:t>）财政转移支付是促进经济发展的重要手段。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258039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8.1 </a:t>
            </a:r>
            <a:r>
              <a:rPr lang="zh-CN" altLang="en-US" b="1" kern="100" dirty="0">
                <a:latin typeface="Times New Roman" panose="02020603050405020304" pitchFamily="18" charset="0"/>
              </a:rPr>
              <a:t>财政转移支付概述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8.1.2 </a:t>
            </a:r>
            <a:r>
              <a:rPr lang="zh-CN" altLang="en-US" sz="2800" dirty="0"/>
              <a:t>财政转移支付政策</a:t>
            </a:r>
            <a:r>
              <a:rPr lang="zh-CN" altLang="en-US" sz="2800" dirty="0" smtClean="0"/>
              <a:t>目标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zh-CN" altLang="en-US" sz="2600" b="1" dirty="0"/>
              <a:t>财政转移支付体系的主要政策目标如下：</a:t>
            </a:r>
          </a:p>
          <a:p>
            <a:pPr marL="457200" lvl="1" indent="0">
              <a:buNone/>
            </a:pPr>
            <a:r>
              <a:rPr lang="zh-CN" altLang="en-US" sz="2600" b="1" dirty="0"/>
              <a:t>第一，加强中央政府对地方财政的宏观调控，使地方政府的支出与中央政府的目标协调一致</a:t>
            </a:r>
            <a:r>
              <a:rPr lang="zh-CN" altLang="en-US" sz="2600" b="1" dirty="0" smtClean="0"/>
              <a:t>。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zh-CN" altLang="en-US" sz="2600" b="1" dirty="0"/>
              <a:t>第二，纠正或调整地区间纵向及横向失衡</a:t>
            </a:r>
            <a:r>
              <a:rPr lang="zh-CN" altLang="en-US" sz="2600" b="1" dirty="0" smtClean="0"/>
              <a:t>。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zh-CN" altLang="en-US" sz="2600" b="1" dirty="0"/>
              <a:t>第三，纠正或调整公共品提供的外部性</a:t>
            </a:r>
            <a:r>
              <a:rPr lang="zh-CN" altLang="en-US" sz="2600" b="1" dirty="0" smtClean="0"/>
              <a:t>。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zh-CN" altLang="en-US" sz="2600" b="1" dirty="0"/>
              <a:t>第四，实现规模经济</a:t>
            </a:r>
            <a:r>
              <a:rPr lang="zh-CN" altLang="en-US" sz="2600" b="1" dirty="0" smtClean="0"/>
              <a:t>。</a:t>
            </a:r>
            <a:endParaRPr lang="en-US" altLang="zh-CN" sz="2600" b="1" dirty="0" smtClean="0"/>
          </a:p>
          <a:p>
            <a:pPr marL="457200" lvl="1" indent="0">
              <a:buNone/>
            </a:pPr>
            <a:r>
              <a:rPr lang="zh-CN" altLang="en-US" sz="2600" b="1" dirty="0"/>
              <a:t>第五，实现中央政府特殊目的。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216833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8.1 </a:t>
            </a:r>
            <a:r>
              <a:rPr lang="zh-CN" altLang="en-US" b="1" kern="100" dirty="0">
                <a:latin typeface="Times New Roman" panose="02020603050405020304" pitchFamily="18" charset="0"/>
              </a:rPr>
              <a:t>财政转移支付概述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8.1.3</a:t>
            </a:r>
            <a:r>
              <a:rPr lang="zh-CN" altLang="en-US" sz="2800" dirty="0"/>
              <a:t>影响财政转移支付的基本</a:t>
            </a:r>
            <a:r>
              <a:rPr lang="zh-CN" altLang="en-US" sz="2800" dirty="0" smtClean="0"/>
              <a:t>因素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zh-CN" altLang="en-US" sz="2600" b="1" dirty="0"/>
              <a:t>转移支付是国家协调各级政府之间财权、事权以及利益关系的重要手段，也是实现政府政策目标的必要工具。它的建设受多种因素的影响，包括政治、经济、地方税收体系、外部性及财政分权模式等。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149415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8.2 </a:t>
            </a:r>
            <a:r>
              <a:rPr lang="zh-CN" altLang="en-US" b="1" kern="100" dirty="0">
                <a:latin typeface="Times New Roman" panose="02020603050405020304" pitchFamily="18" charset="0"/>
              </a:rPr>
              <a:t>财政转移支付类型与效应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8.2.2 </a:t>
            </a:r>
            <a:r>
              <a:rPr lang="zh-CN" altLang="en-US" sz="2800" dirty="0"/>
              <a:t>按转移支付用途分：一般转移支付与专项转移</a:t>
            </a:r>
            <a:r>
              <a:rPr lang="zh-CN" altLang="en-US" sz="2800" dirty="0" smtClean="0"/>
              <a:t>支付</a:t>
            </a:r>
            <a:endParaRPr lang="en-US" altLang="zh-CN" sz="2800" dirty="0" smtClean="0"/>
          </a:p>
          <a:p>
            <a:pPr marL="457200" lvl="1" indent="0">
              <a:buNone/>
            </a:pPr>
            <a:endParaRPr lang="en-US" altLang="zh-CN" sz="2600" b="1" dirty="0" smtClean="0"/>
          </a:p>
          <a:p>
            <a:pPr marL="457200" lvl="1" indent="0">
              <a:buNone/>
            </a:pPr>
            <a:r>
              <a:rPr lang="zh-CN" altLang="en-US" sz="2600" b="1" dirty="0" smtClean="0"/>
              <a:t>根据</a:t>
            </a:r>
            <a:r>
              <a:rPr lang="zh-CN" altLang="en-US" sz="2600" b="1" dirty="0"/>
              <a:t>资金用途的不同，财政转移支付可以分为一般转移支付和专项转移支付。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313091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540497"/>
              </p:ext>
            </p:extLst>
          </p:nvPr>
        </p:nvGraphicFramePr>
        <p:xfrm>
          <a:off x="1194685" y="1446422"/>
          <a:ext cx="9649777" cy="47158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74646">
                  <a:extLst>
                    <a:ext uri="{9D8B030D-6E8A-4147-A177-3AD203B41FA5}">
                      <a16:colId xmlns:a16="http://schemas.microsoft.com/office/drawing/2014/main" val="3166749915"/>
                    </a:ext>
                  </a:extLst>
                </a:gridCol>
                <a:gridCol w="5975131">
                  <a:extLst>
                    <a:ext uri="{9D8B030D-6E8A-4147-A177-3AD203B41FA5}">
                      <a16:colId xmlns:a16="http://schemas.microsoft.com/office/drawing/2014/main" val="1014325270"/>
                    </a:ext>
                  </a:extLst>
                </a:gridCol>
              </a:tblGrid>
              <a:tr h="313937"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支出类别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专项转移支付名称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2730161"/>
                  </a:ext>
                </a:extLst>
              </a:tr>
              <a:tr h="577484"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教育及科技支出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特殊教育补助经费，学生资助补助经费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57750286"/>
                  </a:ext>
                </a:extLst>
              </a:tr>
              <a:tr h="485567"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医疗卫生支出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公立医院补助资金，医疗救助补助资金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0611349"/>
                  </a:ext>
                </a:extLst>
              </a:tr>
              <a:tr h="469557"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文化支出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国家文物保护专项资金，文化产业发展专项资金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7779418"/>
                  </a:ext>
                </a:extLst>
              </a:tr>
              <a:tr h="433137"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社会保障支出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就业补助资金，优抚对象补助经费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9792212"/>
                  </a:ext>
                </a:extLst>
              </a:tr>
              <a:tr h="476494"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节能环保支出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排污费支出，水污染防治资金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5572317"/>
                  </a:ext>
                </a:extLst>
              </a:tr>
              <a:tr h="419230"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林业水利发展支出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特大防汛抗旱补助费，全国山洪灾害防治经费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8545376"/>
                  </a:ext>
                </a:extLst>
              </a:tr>
              <a:tr h="415361"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防灾与应急支出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林业补助资金，水利发展资金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0045947"/>
                  </a:ext>
                </a:extLst>
              </a:tr>
              <a:tr h="378041"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产业发展支出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服务业发展资金，工业转型升级资金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8879769"/>
                  </a:ext>
                </a:extLst>
              </a:tr>
              <a:tr h="433137"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农业农村发展支出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农业保险保费补贴，农业生产发展资金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1091275"/>
                  </a:ext>
                </a:extLst>
              </a:tr>
              <a:tr h="313937"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其他专项支出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基建支出，城市管网专项资金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1990974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131876" y="613429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专项转移支付支出分类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42055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kern="100" dirty="0">
                <a:latin typeface="Times New Roman" panose="02020603050405020304" pitchFamily="18" charset="0"/>
              </a:rPr>
              <a:t>8.2 </a:t>
            </a:r>
            <a:r>
              <a:rPr lang="zh-CN" altLang="en-US" b="1" kern="100" dirty="0">
                <a:latin typeface="Times New Roman" panose="02020603050405020304" pitchFamily="18" charset="0"/>
              </a:rPr>
              <a:t>财政转移支付类型与效应</a:t>
            </a:r>
            <a:endParaRPr lang="zh-CN" altLang="en-US" b="1" i="0" u="none" strike="noStrike" kern="100" baseline="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1" y="1700463"/>
            <a:ext cx="10131425" cy="4652657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sz="2800" dirty="0"/>
              <a:t>8.2.3 </a:t>
            </a:r>
            <a:r>
              <a:rPr lang="zh-CN" altLang="en-US" sz="2800" dirty="0"/>
              <a:t>按转移支付条件分：无条件转移支付与有条件转移</a:t>
            </a:r>
            <a:r>
              <a:rPr lang="zh-CN" altLang="en-US" sz="2800" dirty="0" smtClean="0"/>
              <a:t>支付</a:t>
            </a:r>
            <a:endParaRPr lang="en-US" altLang="zh-CN" sz="2800" dirty="0" smtClean="0"/>
          </a:p>
          <a:p>
            <a:pPr marL="457200" lvl="1" indent="0">
              <a:buNone/>
            </a:pPr>
            <a:r>
              <a:rPr lang="zh-CN" altLang="en-US" sz="2600" b="1" dirty="0" smtClean="0"/>
              <a:t>依据</a:t>
            </a:r>
            <a:r>
              <a:rPr lang="zh-CN" altLang="en-US" sz="2600" b="1" dirty="0"/>
              <a:t>资金拨款的发放和使用条件分类，财政转移支付可分为无条件转移支付和有条件转移支付。</a:t>
            </a:r>
            <a:endParaRPr lang="en-US" altLang="zh-CN" sz="2600" b="1" dirty="0"/>
          </a:p>
        </p:txBody>
      </p:sp>
    </p:spTree>
    <p:extLst>
      <p:ext uri="{BB962C8B-B14F-4D97-AF65-F5344CB8AC3E}">
        <p14:creationId xmlns:p14="http://schemas.microsoft.com/office/powerpoint/2010/main" val="325669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532360"/>
              </p:ext>
            </p:extLst>
          </p:nvPr>
        </p:nvGraphicFramePr>
        <p:xfrm>
          <a:off x="1581900" y="1291349"/>
          <a:ext cx="9166309" cy="53821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51872">
                  <a:extLst>
                    <a:ext uri="{9D8B030D-6E8A-4147-A177-3AD203B41FA5}">
                      <a16:colId xmlns:a16="http://schemas.microsoft.com/office/drawing/2014/main" val="1591665478"/>
                    </a:ext>
                  </a:extLst>
                </a:gridCol>
                <a:gridCol w="1768598">
                  <a:extLst>
                    <a:ext uri="{9D8B030D-6E8A-4147-A177-3AD203B41FA5}">
                      <a16:colId xmlns:a16="http://schemas.microsoft.com/office/drawing/2014/main" val="1205509282"/>
                    </a:ext>
                  </a:extLst>
                </a:gridCol>
                <a:gridCol w="1768598">
                  <a:extLst>
                    <a:ext uri="{9D8B030D-6E8A-4147-A177-3AD203B41FA5}">
                      <a16:colId xmlns:a16="http://schemas.microsoft.com/office/drawing/2014/main" val="1000895063"/>
                    </a:ext>
                  </a:extLst>
                </a:gridCol>
                <a:gridCol w="1633600">
                  <a:extLst>
                    <a:ext uri="{9D8B030D-6E8A-4147-A177-3AD203B41FA5}">
                      <a16:colId xmlns:a16="http://schemas.microsoft.com/office/drawing/2014/main" val="3451085604"/>
                    </a:ext>
                  </a:extLst>
                </a:gridCol>
                <a:gridCol w="1743641">
                  <a:extLst>
                    <a:ext uri="{9D8B030D-6E8A-4147-A177-3AD203B41FA5}">
                      <a16:colId xmlns:a16="http://schemas.microsoft.com/office/drawing/2014/main" val="2760282216"/>
                    </a:ext>
                  </a:extLst>
                </a:gridCol>
              </a:tblGrid>
              <a:tr h="10251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特征与功效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无条件拨款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有条件非配套拨款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有条件限额配套拨款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有条件非限额配套拨款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4796247"/>
                  </a:ext>
                </a:extLst>
              </a:tr>
              <a:tr h="7688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体现上级政府的意图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强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强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强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强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9887622"/>
                  </a:ext>
                </a:extLst>
              </a:tr>
              <a:tr h="5125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弥补财政缺口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强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弱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弱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弱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6386041"/>
                  </a:ext>
                </a:extLst>
              </a:tr>
              <a:tr h="5125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均等财政净利益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强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中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弱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中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84760234"/>
                  </a:ext>
                </a:extLst>
              </a:tr>
              <a:tr h="5125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最低服务水平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中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强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弱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中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4556786"/>
                  </a:ext>
                </a:extLst>
              </a:tr>
              <a:tr h="5125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受益外溢补偿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弱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中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强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强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2412091"/>
                  </a:ext>
                </a:extLst>
              </a:tr>
              <a:tr h="7688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影响地方政府的决策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弱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中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强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强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6630824"/>
                  </a:ext>
                </a:extLst>
              </a:tr>
              <a:tr h="7688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地方政府运用资金的自由度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强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中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强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effectLst/>
                        </a:rPr>
                        <a:t>弱</a:t>
                      </a:r>
                      <a:endParaRPr lang="zh-CN" sz="2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46682502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738749" y="549259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不同转移支付形式功效的比较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037338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天体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TM03457452[[fn=天体]]</Template>
  <TotalTime>3730</TotalTime>
  <Words>1574</Words>
  <Application>Microsoft Office PowerPoint</Application>
  <PresentationFormat>宽屏</PresentationFormat>
  <Paragraphs>244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华文新魏</vt:lpstr>
      <vt:lpstr>宋体</vt:lpstr>
      <vt:lpstr>Arial</vt:lpstr>
      <vt:lpstr>Calibri</vt:lpstr>
      <vt:lpstr>Calibri Light</vt:lpstr>
      <vt:lpstr>Times New Roman</vt:lpstr>
      <vt:lpstr>天体</vt:lpstr>
      <vt:lpstr>     规范的财政转移支付制度可以解决政府间纵向、横向不平衡问题，实现全国范围内公共服务均等化，促进经济与社会的协调发展。 本章主要说明五个问题： 第一，财政转移支付含义、意义以及影响财政转移支付的基本因素； 第二，在不同的发放和使用条件下，转移支付会形成哪些类型以及各自应怎样管理； 第三，我国公共服务非均等化的政府间转移支付原因及其解决途径； 第四，为了实现社会效益最大化，财政如何对企业进行补贴； 第五，为了保障居民福利水平，财政如何对居民个人进行补贴。</vt:lpstr>
      <vt:lpstr>8.1 财政转移支付概述</vt:lpstr>
      <vt:lpstr>8.1 财政转移支付概述</vt:lpstr>
      <vt:lpstr>8.1 财政转移支付概述</vt:lpstr>
      <vt:lpstr>8.1 财政转移支付概述</vt:lpstr>
      <vt:lpstr>8.2 财政转移支付类型与效应</vt:lpstr>
      <vt:lpstr>PowerPoint 演示文稿</vt:lpstr>
      <vt:lpstr>8.2 财政转移支付类型与效应</vt:lpstr>
      <vt:lpstr>PowerPoint 演示文稿</vt:lpstr>
      <vt:lpstr>8.2 财政转移支付类型与效应</vt:lpstr>
      <vt:lpstr>PowerPoint 演示文稿</vt:lpstr>
      <vt:lpstr>8.3 政府间转移支付和公共服务均等化</vt:lpstr>
      <vt:lpstr>8.3 政府间转移支付和公共服务均等化</vt:lpstr>
      <vt:lpstr>8.3 政府间转移支付和公共服务均等化</vt:lpstr>
      <vt:lpstr>8.3 政府间转移支付和公共服务均等化</vt:lpstr>
      <vt:lpstr>8.4 财政对企业的补贴和管理</vt:lpstr>
      <vt:lpstr>8.4 财政对企业的补贴和管理</vt:lpstr>
      <vt:lpstr>8.4 财政对企业的补贴和管理</vt:lpstr>
      <vt:lpstr>8.4 财政对企业的补贴和管理</vt:lpstr>
      <vt:lpstr>8.5 财政对居民个人的补贴和管理</vt:lpstr>
      <vt:lpstr>8.5 财政对居民个人的补贴和管理</vt:lpstr>
      <vt:lpstr>     财政转移支付是政府将一部分资金使用权无偿地、单方面地转让给他人所形成的支出。按照转移支付对象，转移支付可以分为政府间转移支付、企业补贴及个人补贴三类。按照资金用途，转移支付可以分为一般转移支付、专项转移支付。按照资金发放和使用条件，转移支付可分为无条件转移支付和有条件转移支付。      公共服务均等化实质是财力均等化。科学、规范的政府间转移支付是实现公共服务均等化的制度基础。为实现国家特定政策，我国财政对企业的补贴主要涉及正外部性企业及公用事业单位补贴、粮食及特殊农林产品补贴、环保及节能减排补贴、新能源补贴；对个人的补贴主要有贫困和自然灾害救助，住房、教育、医疗等特殊消费品价格补贴。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BING</dc:creator>
  <cp:lastModifiedBy>LIU BING</cp:lastModifiedBy>
  <cp:revision>119</cp:revision>
  <dcterms:created xsi:type="dcterms:W3CDTF">2024-09-02T02:45:44Z</dcterms:created>
  <dcterms:modified xsi:type="dcterms:W3CDTF">2024-09-11T16:34:53Z</dcterms:modified>
</cp:coreProperties>
</file>