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2"/>
  </p:notesMasterIdLst>
  <p:sldIdLst>
    <p:sldId id="257" r:id="rId2"/>
    <p:sldId id="278" r:id="rId3"/>
    <p:sldId id="279" r:id="rId4"/>
    <p:sldId id="280" r:id="rId5"/>
    <p:sldId id="281" r:id="rId6"/>
    <p:sldId id="282" r:id="rId7"/>
    <p:sldId id="283" r:id="rId8"/>
    <p:sldId id="284" r:id="rId9"/>
    <p:sldId id="285" r:id="rId10"/>
    <p:sldId id="286" r:id="rId11"/>
    <p:sldId id="287" r:id="rId12"/>
    <p:sldId id="289" r:id="rId13"/>
    <p:sldId id="290" r:id="rId14"/>
    <p:sldId id="291" r:id="rId15"/>
    <p:sldId id="292" r:id="rId16"/>
    <p:sldId id="293" r:id="rId17"/>
    <p:sldId id="294" r:id="rId18"/>
    <p:sldId id="295" r:id="rId19"/>
    <p:sldId id="296" r:id="rId20"/>
    <p:sldId id="297" r:id="rId21"/>
    <p:sldId id="298" r:id="rId22"/>
    <p:sldId id="299" r:id="rId23"/>
    <p:sldId id="300" r:id="rId24"/>
    <p:sldId id="301" r:id="rId25"/>
    <p:sldId id="302" r:id="rId26"/>
    <p:sldId id="303" r:id="rId27"/>
    <p:sldId id="304" r:id="rId28"/>
    <p:sldId id="305" r:id="rId29"/>
    <p:sldId id="316" r:id="rId30"/>
    <p:sldId id="310" r:id="rId31"/>
    <p:sldId id="311" r:id="rId32"/>
    <p:sldId id="312" r:id="rId33"/>
    <p:sldId id="314" r:id="rId34"/>
    <p:sldId id="313" r:id="rId35"/>
    <p:sldId id="315" r:id="rId36"/>
    <p:sldId id="317" r:id="rId37"/>
    <p:sldId id="306" r:id="rId38"/>
    <p:sldId id="307" r:id="rId39"/>
    <p:sldId id="308" r:id="rId40"/>
    <p:sldId id="309" r:id="rId41"/>
  </p:sldIdLst>
  <p:sldSz cx="9144000" cy="6858000" type="screen4x3"/>
  <p:notesSz cx="6858000" cy="9144000"/>
  <p:defaultTextStyle>
    <a:defPPr>
      <a:defRPr lang="en-US"/>
    </a:defPPr>
    <a:lvl1pPr algn="ctr" rtl="0" fontAlgn="base">
      <a:spcBef>
        <a:spcPct val="0"/>
      </a:spcBef>
      <a:spcAft>
        <a:spcPct val="0"/>
      </a:spcAft>
      <a:defRPr kumimoji="1" sz="1400" kern="1200">
        <a:solidFill>
          <a:schemeClr val="tx1"/>
        </a:solidFill>
        <a:latin typeface="Tahoma" pitchFamily="34" charset="0"/>
        <a:ea typeface="黑体" pitchFamily="49" charset="-122"/>
        <a:cs typeface="+mn-cs"/>
      </a:defRPr>
    </a:lvl1pPr>
    <a:lvl2pPr marL="457200" algn="ctr" rtl="0" fontAlgn="base">
      <a:spcBef>
        <a:spcPct val="0"/>
      </a:spcBef>
      <a:spcAft>
        <a:spcPct val="0"/>
      </a:spcAft>
      <a:defRPr kumimoji="1" sz="1400" kern="1200">
        <a:solidFill>
          <a:schemeClr val="tx1"/>
        </a:solidFill>
        <a:latin typeface="Tahoma" pitchFamily="34" charset="0"/>
        <a:ea typeface="黑体" pitchFamily="49" charset="-122"/>
        <a:cs typeface="+mn-cs"/>
      </a:defRPr>
    </a:lvl2pPr>
    <a:lvl3pPr marL="914400" algn="ctr" rtl="0" fontAlgn="base">
      <a:spcBef>
        <a:spcPct val="0"/>
      </a:spcBef>
      <a:spcAft>
        <a:spcPct val="0"/>
      </a:spcAft>
      <a:defRPr kumimoji="1" sz="1400" kern="1200">
        <a:solidFill>
          <a:schemeClr val="tx1"/>
        </a:solidFill>
        <a:latin typeface="Tahoma" pitchFamily="34" charset="0"/>
        <a:ea typeface="黑体" pitchFamily="49" charset="-122"/>
        <a:cs typeface="+mn-cs"/>
      </a:defRPr>
    </a:lvl3pPr>
    <a:lvl4pPr marL="1371600" algn="ctr" rtl="0" fontAlgn="base">
      <a:spcBef>
        <a:spcPct val="0"/>
      </a:spcBef>
      <a:spcAft>
        <a:spcPct val="0"/>
      </a:spcAft>
      <a:defRPr kumimoji="1" sz="1400" kern="1200">
        <a:solidFill>
          <a:schemeClr val="tx1"/>
        </a:solidFill>
        <a:latin typeface="Tahoma" pitchFamily="34" charset="0"/>
        <a:ea typeface="黑体" pitchFamily="49" charset="-122"/>
        <a:cs typeface="+mn-cs"/>
      </a:defRPr>
    </a:lvl4pPr>
    <a:lvl5pPr marL="1828800" algn="ctr" rtl="0" fontAlgn="base">
      <a:spcBef>
        <a:spcPct val="0"/>
      </a:spcBef>
      <a:spcAft>
        <a:spcPct val="0"/>
      </a:spcAft>
      <a:defRPr kumimoji="1" sz="1400" kern="1200">
        <a:solidFill>
          <a:schemeClr val="tx1"/>
        </a:solidFill>
        <a:latin typeface="Tahoma" pitchFamily="34" charset="0"/>
        <a:ea typeface="黑体" pitchFamily="49" charset="-122"/>
        <a:cs typeface="+mn-cs"/>
      </a:defRPr>
    </a:lvl5pPr>
    <a:lvl6pPr marL="2286000" algn="l" defTabSz="914400" rtl="0" eaLnBrk="1" latinLnBrk="0" hangingPunct="1">
      <a:defRPr kumimoji="1" sz="1400" kern="1200">
        <a:solidFill>
          <a:schemeClr val="tx1"/>
        </a:solidFill>
        <a:latin typeface="Tahoma" pitchFamily="34" charset="0"/>
        <a:ea typeface="黑体" pitchFamily="49" charset="-122"/>
        <a:cs typeface="+mn-cs"/>
      </a:defRPr>
    </a:lvl6pPr>
    <a:lvl7pPr marL="2743200" algn="l" defTabSz="914400" rtl="0" eaLnBrk="1" latinLnBrk="0" hangingPunct="1">
      <a:defRPr kumimoji="1" sz="1400" kern="1200">
        <a:solidFill>
          <a:schemeClr val="tx1"/>
        </a:solidFill>
        <a:latin typeface="Tahoma" pitchFamily="34" charset="0"/>
        <a:ea typeface="黑体" pitchFamily="49" charset="-122"/>
        <a:cs typeface="+mn-cs"/>
      </a:defRPr>
    </a:lvl7pPr>
    <a:lvl8pPr marL="3200400" algn="l" defTabSz="914400" rtl="0" eaLnBrk="1" latinLnBrk="0" hangingPunct="1">
      <a:defRPr kumimoji="1" sz="1400" kern="1200">
        <a:solidFill>
          <a:schemeClr val="tx1"/>
        </a:solidFill>
        <a:latin typeface="Tahoma" pitchFamily="34" charset="0"/>
        <a:ea typeface="黑体" pitchFamily="49" charset="-122"/>
        <a:cs typeface="+mn-cs"/>
      </a:defRPr>
    </a:lvl8pPr>
    <a:lvl9pPr marL="3657600" algn="l" defTabSz="914400" rtl="0" eaLnBrk="1" latinLnBrk="0" hangingPunct="1">
      <a:defRPr kumimoji="1" sz="1400" kern="1200">
        <a:solidFill>
          <a:schemeClr val="tx1"/>
        </a:solidFill>
        <a:latin typeface="Tahoma" pitchFamily="34" charset="0"/>
        <a:ea typeface="黑体"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00CCFF"/>
    <a:srgbClr val="04EAFC"/>
    <a:srgbClr val="FDF779"/>
    <a:srgbClr val="EEE800"/>
    <a:srgbClr val="99CCFF"/>
    <a:srgbClr val="993300"/>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75" autoAdjust="0"/>
    <p:restoredTop sz="94660"/>
  </p:normalViewPr>
  <p:slideViewPr>
    <p:cSldViewPr>
      <p:cViewPr varScale="1">
        <p:scale>
          <a:sx n="70" d="100"/>
          <a:sy n="70" d="100"/>
        </p:scale>
        <p:origin x="-1500" y="-108"/>
      </p:cViewPr>
      <p:guideLst>
        <p:guide orient="horz" pos="2592"/>
        <p:guide pos="172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imes New Roman" pitchFamily="18" charset="0"/>
                <a:ea typeface="宋体" pitchFamily="2" charset="-122"/>
              </a:defRPr>
            </a:lvl1pPr>
          </a:lstStyle>
          <a:p>
            <a:endParaRPr lang="zh-CN" altLang="en-US"/>
          </a:p>
        </p:txBody>
      </p:sp>
      <p:sp>
        <p:nvSpPr>
          <p:cNvPr id="717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ea typeface="宋体" pitchFamily="2" charset="-122"/>
              </a:defRPr>
            </a:lvl1pPr>
          </a:lstStyle>
          <a:p>
            <a:endParaRPr lang="en-US" altLang="zh-CN"/>
          </a:p>
        </p:txBody>
      </p:sp>
      <p:sp>
        <p:nvSpPr>
          <p:cNvPr id="7172"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717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17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imes New Roman" pitchFamily="18" charset="0"/>
                <a:ea typeface="宋体" pitchFamily="2" charset="-122"/>
              </a:defRPr>
            </a:lvl1pPr>
          </a:lstStyle>
          <a:p>
            <a:endParaRPr lang="en-US" altLang="zh-CN"/>
          </a:p>
        </p:txBody>
      </p:sp>
      <p:sp>
        <p:nvSpPr>
          <p:cNvPr id="717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ea typeface="宋体" pitchFamily="2" charset="-122"/>
              </a:defRPr>
            </a:lvl1pPr>
          </a:lstStyle>
          <a:p>
            <a:fld id="{AEF9F264-A1CE-4EF9-BB10-DF20112637DD}"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BE6897-8B89-4757-A191-4DC1C995FCA2}" type="slidenum">
              <a:rPr lang="zh-CN" altLang="en-US"/>
              <a:pPr/>
              <a:t>1</a:t>
            </a:fld>
            <a:endParaRPr lang="en-US" altLang="zh-CN"/>
          </a:p>
        </p:txBody>
      </p:sp>
      <p:sp>
        <p:nvSpPr>
          <p:cNvPr id="406530" name="Rectangle 2"/>
          <p:cNvSpPr>
            <a:spLocks noChangeArrowheads="1" noTextEdit="1"/>
          </p:cNvSpPr>
          <p:nvPr>
            <p:ph type="sldImg"/>
          </p:nvPr>
        </p:nvSpPr>
        <p:spPr>
          <a:ln/>
        </p:spPr>
      </p:sp>
      <p:sp>
        <p:nvSpPr>
          <p:cNvPr id="40653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029B50-DCD1-4A24-BF04-D256F34894A2}" type="slidenum">
              <a:rPr lang="zh-CN" altLang="en-US"/>
              <a:pPr/>
              <a:t>10</a:t>
            </a:fld>
            <a:endParaRPr lang="en-US" altLang="zh-CN"/>
          </a:p>
        </p:txBody>
      </p:sp>
      <p:sp>
        <p:nvSpPr>
          <p:cNvPr id="681986" name="Rectangle 2"/>
          <p:cNvSpPr>
            <a:spLocks noChangeArrowheads="1" noTextEdit="1"/>
          </p:cNvSpPr>
          <p:nvPr>
            <p:ph type="sldImg"/>
          </p:nvPr>
        </p:nvSpPr>
        <p:spPr>
          <a:ln/>
        </p:spPr>
      </p:sp>
      <p:sp>
        <p:nvSpPr>
          <p:cNvPr id="68198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C17207-80D0-4D5A-B3A1-E6ADB53ADE1E}" type="slidenum">
              <a:rPr lang="zh-CN" altLang="en-US"/>
              <a:pPr/>
              <a:t>11</a:t>
            </a:fld>
            <a:endParaRPr lang="en-US" altLang="zh-CN"/>
          </a:p>
        </p:txBody>
      </p:sp>
      <p:sp>
        <p:nvSpPr>
          <p:cNvPr id="684034" name="Rectangle 2"/>
          <p:cNvSpPr>
            <a:spLocks noChangeArrowheads="1" noTextEdit="1"/>
          </p:cNvSpPr>
          <p:nvPr>
            <p:ph type="sldImg"/>
          </p:nvPr>
        </p:nvSpPr>
        <p:spPr>
          <a:ln/>
        </p:spPr>
      </p:sp>
      <p:sp>
        <p:nvSpPr>
          <p:cNvPr id="68403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1F9055-B1D6-411A-A3CE-1666F7214EAA}" type="slidenum">
              <a:rPr lang="zh-CN" altLang="en-US"/>
              <a:pPr/>
              <a:t>12</a:t>
            </a:fld>
            <a:endParaRPr lang="en-US" altLang="zh-CN"/>
          </a:p>
        </p:txBody>
      </p:sp>
      <p:sp>
        <p:nvSpPr>
          <p:cNvPr id="688130" name="Rectangle 2"/>
          <p:cNvSpPr>
            <a:spLocks noChangeArrowheads="1" noTextEdit="1"/>
          </p:cNvSpPr>
          <p:nvPr>
            <p:ph type="sldImg"/>
          </p:nvPr>
        </p:nvSpPr>
        <p:spPr>
          <a:ln/>
        </p:spPr>
      </p:sp>
      <p:sp>
        <p:nvSpPr>
          <p:cNvPr id="68813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548AF1-0C95-4B44-AD18-C12831FC7377}" type="slidenum">
              <a:rPr lang="zh-CN" altLang="en-US"/>
              <a:pPr/>
              <a:t>13</a:t>
            </a:fld>
            <a:endParaRPr lang="en-US" altLang="zh-CN"/>
          </a:p>
        </p:txBody>
      </p:sp>
      <p:sp>
        <p:nvSpPr>
          <p:cNvPr id="690178" name="Rectangle 2"/>
          <p:cNvSpPr>
            <a:spLocks noChangeArrowheads="1" noTextEdit="1"/>
          </p:cNvSpPr>
          <p:nvPr>
            <p:ph type="sldImg"/>
          </p:nvPr>
        </p:nvSpPr>
        <p:spPr>
          <a:ln/>
        </p:spPr>
      </p:sp>
      <p:sp>
        <p:nvSpPr>
          <p:cNvPr id="69017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D8AD88-87D8-4248-8ABE-9DF53081483F}" type="slidenum">
              <a:rPr lang="zh-CN" altLang="en-US"/>
              <a:pPr/>
              <a:t>14</a:t>
            </a:fld>
            <a:endParaRPr lang="en-US" altLang="zh-CN"/>
          </a:p>
        </p:txBody>
      </p:sp>
      <p:sp>
        <p:nvSpPr>
          <p:cNvPr id="692226" name="Rectangle 2"/>
          <p:cNvSpPr>
            <a:spLocks noChangeArrowheads="1" noTextEdit="1"/>
          </p:cNvSpPr>
          <p:nvPr>
            <p:ph type="sldImg"/>
          </p:nvPr>
        </p:nvSpPr>
        <p:spPr>
          <a:ln/>
        </p:spPr>
      </p:sp>
      <p:sp>
        <p:nvSpPr>
          <p:cNvPr id="69222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62618B-395A-4718-BCB3-33CB0D15660A}" type="slidenum">
              <a:rPr lang="zh-CN" altLang="en-US"/>
              <a:pPr/>
              <a:t>15</a:t>
            </a:fld>
            <a:endParaRPr lang="en-US" altLang="zh-CN"/>
          </a:p>
        </p:txBody>
      </p:sp>
      <p:sp>
        <p:nvSpPr>
          <p:cNvPr id="694274" name="Rectangle 2"/>
          <p:cNvSpPr>
            <a:spLocks noChangeArrowheads="1" noTextEdit="1"/>
          </p:cNvSpPr>
          <p:nvPr>
            <p:ph type="sldImg"/>
          </p:nvPr>
        </p:nvSpPr>
        <p:spPr>
          <a:ln/>
        </p:spPr>
      </p:sp>
      <p:sp>
        <p:nvSpPr>
          <p:cNvPr id="69427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9D1203-A497-42CA-88F1-6B9DCA492071}" type="slidenum">
              <a:rPr lang="zh-CN" altLang="en-US"/>
              <a:pPr/>
              <a:t>16</a:t>
            </a:fld>
            <a:endParaRPr lang="en-US" altLang="zh-CN"/>
          </a:p>
        </p:txBody>
      </p:sp>
      <p:sp>
        <p:nvSpPr>
          <p:cNvPr id="696322" name="Rectangle 2"/>
          <p:cNvSpPr>
            <a:spLocks noChangeArrowheads="1" noTextEdit="1"/>
          </p:cNvSpPr>
          <p:nvPr>
            <p:ph type="sldImg"/>
          </p:nvPr>
        </p:nvSpPr>
        <p:spPr>
          <a:ln/>
        </p:spPr>
      </p:sp>
      <p:sp>
        <p:nvSpPr>
          <p:cNvPr id="69632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C743E7-D1F1-41D9-8525-1C22365CEC05}" type="slidenum">
              <a:rPr lang="zh-CN" altLang="en-US"/>
              <a:pPr/>
              <a:t>17</a:t>
            </a:fld>
            <a:endParaRPr lang="en-US" altLang="zh-CN"/>
          </a:p>
        </p:txBody>
      </p:sp>
      <p:sp>
        <p:nvSpPr>
          <p:cNvPr id="698370" name="Rectangle 2"/>
          <p:cNvSpPr>
            <a:spLocks noChangeArrowheads="1" noTextEdit="1"/>
          </p:cNvSpPr>
          <p:nvPr>
            <p:ph type="sldImg"/>
          </p:nvPr>
        </p:nvSpPr>
        <p:spPr>
          <a:ln/>
        </p:spPr>
      </p:sp>
      <p:sp>
        <p:nvSpPr>
          <p:cNvPr id="69837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B9C851-F4E9-4EAF-9870-CEBD05AC36E6}" type="slidenum">
              <a:rPr lang="zh-CN" altLang="en-US"/>
              <a:pPr/>
              <a:t>18</a:t>
            </a:fld>
            <a:endParaRPr lang="en-US" altLang="zh-CN"/>
          </a:p>
        </p:txBody>
      </p:sp>
      <p:sp>
        <p:nvSpPr>
          <p:cNvPr id="700418" name="Rectangle 2"/>
          <p:cNvSpPr>
            <a:spLocks noChangeArrowheads="1" noTextEdit="1"/>
          </p:cNvSpPr>
          <p:nvPr>
            <p:ph type="sldImg"/>
          </p:nvPr>
        </p:nvSpPr>
        <p:spPr>
          <a:ln/>
        </p:spPr>
      </p:sp>
      <p:sp>
        <p:nvSpPr>
          <p:cNvPr id="70041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904903-8E35-497F-9109-3CAE33663005}" type="slidenum">
              <a:rPr lang="zh-CN" altLang="en-US"/>
              <a:pPr/>
              <a:t>19</a:t>
            </a:fld>
            <a:endParaRPr lang="en-US" altLang="zh-CN"/>
          </a:p>
        </p:txBody>
      </p:sp>
      <p:sp>
        <p:nvSpPr>
          <p:cNvPr id="702466" name="Rectangle 2"/>
          <p:cNvSpPr>
            <a:spLocks noChangeArrowheads="1" noTextEdit="1"/>
          </p:cNvSpPr>
          <p:nvPr>
            <p:ph type="sldImg"/>
          </p:nvPr>
        </p:nvSpPr>
        <p:spPr>
          <a:ln/>
        </p:spPr>
      </p:sp>
      <p:sp>
        <p:nvSpPr>
          <p:cNvPr id="70246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9FE1A2-76ED-4766-A6B1-D3119BE7CFD0}" type="slidenum">
              <a:rPr lang="zh-CN" altLang="en-US"/>
              <a:pPr/>
              <a:t>2</a:t>
            </a:fld>
            <a:endParaRPr lang="en-US" altLang="zh-CN"/>
          </a:p>
        </p:txBody>
      </p:sp>
      <p:sp>
        <p:nvSpPr>
          <p:cNvPr id="407554" name="Rectangle 2"/>
          <p:cNvSpPr>
            <a:spLocks noChangeArrowheads="1" noTextEdit="1"/>
          </p:cNvSpPr>
          <p:nvPr>
            <p:ph type="sldImg"/>
          </p:nvPr>
        </p:nvSpPr>
        <p:spPr>
          <a:ln/>
        </p:spPr>
      </p:sp>
      <p:sp>
        <p:nvSpPr>
          <p:cNvPr id="40755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CDF5B8-0E09-4D1B-B3C7-AD8FD004B7D2}" type="slidenum">
              <a:rPr lang="zh-CN" altLang="en-US"/>
              <a:pPr/>
              <a:t>20</a:t>
            </a:fld>
            <a:endParaRPr lang="en-US" altLang="zh-CN"/>
          </a:p>
        </p:txBody>
      </p:sp>
      <p:sp>
        <p:nvSpPr>
          <p:cNvPr id="704514" name="Rectangle 2"/>
          <p:cNvSpPr>
            <a:spLocks noChangeArrowheads="1" noTextEdit="1"/>
          </p:cNvSpPr>
          <p:nvPr>
            <p:ph type="sldImg"/>
          </p:nvPr>
        </p:nvSpPr>
        <p:spPr>
          <a:ln/>
        </p:spPr>
      </p:sp>
      <p:sp>
        <p:nvSpPr>
          <p:cNvPr id="70451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8E5065-8E38-4FB7-94C6-01EA89965793}" type="slidenum">
              <a:rPr lang="zh-CN" altLang="en-US"/>
              <a:pPr/>
              <a:t>21</a:t>
            </a:fld>
            <a:endParaRPr lang="en-US" altLang="zh-CN"/>
          </a:p>
        </p:txBody>
      </p:sp>
      <p:sp>
        <p:nvSpPr>
          <p:cNvPr id="706562" name="Rectangle 2"/>
          <p:cNvSpPr>
            <a:spLocks noChangeArrowheads="1" noTextEdit="1"/>
          </p:cNvSpPr>
          <p:nvPr>
            <p:ph type="sldImg"/>
          </p:nvPr>
        </p:nvSpPr>
        <p:spPr>
          <a:ln/>
        </p:spPr>
      </p:sp>
      <p:sp>
        <p:nvSpPr>
          <p:cNvPr id="70656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F433CF-520D-4464-BAEE-93656F81AEA9}" type="slidenum">
              <a:rPr lang="zh-CN" altLang="en-US"/>
              <a:pPr/>
              <a:t>22</a:t>
            </a:fld>
            <a:endParaRPr lang="en-US" altLang="zh-CN"/>
          </a:p>
        </p:txBody>
      </p:sp>
      <p:sp>
        <p:nvSpPr>
          <p:cNvPr id="708610" name="Rectangle 2"/>
          <p:cNvSpPr>
            <a:spLocks noChangeArrowheads="1" noTextEdit="1"/>
          </p:cNvSpPr>
          <p:nvPr>
            <p:ph type="sldImg"/>
          </p:nvPr>
        </p:nvSpPr>
        <p:spPr>
          <a:ln/>
        </p:spPr>
      </p:sp>
      <p:sp>
        <p:nvSpPr>
          <p:cNvPr id="70861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79AD39-4FAC-49A9-9446-CCEE6E54A08C}" type="slidenum">
              <a:rPr lang="zh-CN" altLang="en-US"/>
              <a:pPr/>
              <a:t>23</a:t>
            </a:fld>
            <a:endParaRPr lang="en-US" altLang="zh-CN"/>
          </a:p>
        </p:txBody>
      </p:sp>
      <p:sp>
        <p:nvSpPr>
          <p:cNvPr id="710658" name="Rectangle 2"/>
          <p:cNvSpPr>
            <a:spLocks noChangeArrowheads="1" noTextEdit="1"/>
          </p:cNvSpPr>
          <p:nvPr>
            <p:ph type="sldImg"/>
          </p:nvPr>
        </p:nvSpPr>
        <p:spPr>
          <a:ln/>
        </p:spPr>
      </p:sp>
      <p:sp>
        <p:nvSpPr>
          <p:cNvPr id="71065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13F7D1-B687-4181-B246-017D860FC674}" type="slidenum">
              <a:rPr lang="zh-CN" altLang="en-US"/>
              <a:pPr/>
              <a:t>24</a:t>
            </a:fld>
            <a:endParaRPr lang="en-US" altLang="zh-CN"/>
          </a:p>
        </p:txBody>
      </p:sp>
      <p:sp>
        <p:nvSpPr>
          <p:cNvPr id="712706" name="Rectangle 2"/>
          <p:cNvSpPr>
            <a:spLocks noChangeArrowheads="1" noTextEdit="1"/>
          </p:cNvSpPr>
          <p:nvPr>
            <p:ph type="sldImg"/>
          </p:nvPr>
        </p:nvSpPr>
        <p:spPr>
          <a:ln/>
        </p:spPr>
      </p:sp>
      <p:sp>
        <p:nvSpPr>
          <p:cNvPr id="71270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567A3D-405B-487C-A426-76A01B7030A2}" type="slidenum">
              <a:rPr lang="zh-CN" altLang="en-US"/>
              <a:pPr/>
              <a:t>25</a:t>
            </a:fld>
            <a:endParaRPr lang="en-US" altLang="zh-CN"/>
          </a:p>
        </p:txBody>
      </p:sp>
      <p:sp>
        <p:nvSpPr>
          <p:cNvPr id="714754" name="Rectangle 2"/>
          <p:cNvSpPr>
            <a:spLocks noChangeArrowheads="1" noTextEdit="1"/>
          </p:cNvSpPr>
          <p:nvPr>
            <p:ph type="sldImg"/>
          </p:nvPr>
        </p:nvSpPr>
        <p:spPr>
          <a:ln/>
        </p:spPr>
      </p:sp>
      <p:sp>
        <p:nvSpPr>
          <p:cNvPr id="71475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F574FC-4709-447E-866A-71DD4A77F98A}" type="slidenum">
              <a:rPr lang="zh-CN" altLang="en-US"/>
              <a:pPr/>
              <a:t>26</a:t>
            </a:fld>
            <a:endParaRPr lang="en-US" altLang="zh-CN"/>
          </a:p>
        </p:txBody>
      </p:sp>
      <p:sp>
        <p:nvSpPr>
          <p:cNvPr id="716802" name="Rectangle 2"/>
          <p:cNvSpPr>
            <a:spLocks noChangeArrowheads="1" noTextEdit="1"/>
          </p:cNvSpPr>
          <p:nvPr>
            <p:ph type="sldImg"/>
          </p:nvPr>
        </p:nvSpPr>
        <p:spPr>
          <a:ln/>
        </p:spPr>
      </p:sp>
      <p:sp>
        <p:nvSpPr>
          <p:cNvPr id="71680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203A154-7F55-45CF-AAA7-1A65499F83F1}" type="slidenum">
              <a:rPr lang="zh-CN" altLang="en-US"/>
              <a:pPr/>
              <a:t>27</a:t>
            </a:fld>
            <a:endParaRPr lang="en-US" altLang="zh-CN"/>
          </a:p>
        </p:txBody>
      </p:sp>
      <p:sp>
        <p:nvSpPr>
          <p:cNvPr id="718850" name="Rectangle 2"/>
          <p:cNvSpPr>
            <a:spLocks noChangeArrowheads="1" noTextEdit="1"/>
          </p:cNvSpPr>
          <p:nvPr>
            <p:ph type="sldImg"/>
          </p:nvPr>
        </p:nvSpPr>
        <p:spPr>
          <a:ln/>
        </p:spPr>
      </p:sp>
      <p:sp>
        <p:nvSpPr>
          <p:cNvPr id="71885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095B712-B8BD-46FE-A9B3-7677300196FD}" type="slidenum">
              <a:rPr lang="zh-CN" altLang="en-US"/>
              <a:pPr/>
              <a:t>28</a:t>
            </a:fld>
            <a:endParaRPr lang="en-US" altLang="zh-CN"/>
          </a:p>
        </p:txBody>
      </p:sp>
      <p:sp>
        <p:nvSpPr>
          <p:cNvPr id="720898" name="Rectangle 2"/>
          <p:cNvSpPr>
            <a:spLocks noChangeArrowheads="1" noTextEdit="1"/>
          </p:cNvSpPr>
          <p:nvPr>
            <p:ph type="sldImg"/>
          </p:nvPr>
        </p:nvSpPr>
        <p:spPr>
          <a:ln/>
        </p:spPr>
      </p:sp>
      <p:sp>
        <p:nvSpPr>
          <p:cNvPr id="72089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99CFB1-E660-4A9A-971B-E5E3B907B1CA}" type="slidenum">
              <a:rPr lang="zh-CN" altLang="en-US"/>
              <a:pPr/>
              <a:t>30</a:t>
            </a:fld>
            <a:endParaRPr lang="en-US" altLang="zh-CN"/>
          </a:p>
        </p:txBody>
      </p:sp>
      <p:sp>
        <p:nvSpPr>
          <p:cNvPr id="734210" name="Rectangle 2"/>
          <p:cNvSpPr>
            <a:spLocks noChangeArrowheads="1" noTextEdit="1"/>
          </p:cNvSpPr>
          <p:nvPr>
            <p:ph type="sldImg"/>
          </p:nvPr>
        </p:nvSpPr>
        <p:spPr>
          <a:ln/>
        </p:spPr>
      </p:sp>
      <p:sp>
        <p:nvSpPr>
          <p:cNvPr id="73421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22135A-903C-4230-A471-9916C47A2469}" type="slidenum">
              <a:rPr lang="zh-CN" altLang="en-US"/>
              <a:pPr/>
              <a:t>3</a:t>
            </a:fld>
            <a:endParaRPr lang="en-US" altLang="zh-CN"/>
          </a:p>
        </p:txBody>
      </p:sp>
      <p:sp>
        <p:nvSpPr>
          <p:cNvPr id="667650" name="Rectangle 2"/>
          <p:cNvSpPr>
            <a:spLocks noChangeArrowheads="1" noTextEdit="1"/>
          </p:cNvSpPr>
          <p:nvPr>
            <p:ph type="sldImg"/>
          </p:nvPr>
        </p:nvSpPr>
        <p:spPr>
          <a:ln/>
        </p:spPr>
      </p:sp>
      <p:sp>
        <p:nvSpPr>
          <p:cNvPr id="66765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04E45B1-FFEB-4DFE-B8A5-C0EFBD2639F4}" type="slidenum">
              <a:rPr lang="zh-CN" altLang="en-US"/>
              <a:pPr/>
              <a:t>31</a:t>
            </a:fld>
            <a:endParaRPr lang="en-US" altLang="zh-CN"/>
          </a:p>
        </p:txBody>
      </p:sp>
      <p:sp>
        <p:nvSpPr>
          <p:cNvPr id="735234" name="Rectangle 2"/>
          <p:cNvSpPr>
            <a:spLocks noChangeArrowheads="1" noTextEdit="1"/>
          </p:cNvSpPr>
          <p:nvPr>
            <p:ph type="sldImg"/>
          </p:nvPr>
        </p:nvSpPr>
        <p:spPr>
          <a:ln/>
        </p:spPr>
      </p:sp>
      <p:sp>
        <p:nvSpPr>
          <p:cNvPr id="73523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93F44D-3994-45B3-925D-6B8A4FD376E8}" type="slidenum">
              <a:rPr lang="zh-CN" altLang="en-US"/>
              <a:pPr/>
              <a:t>32</a:t>
            </a:fld>
            <a:endParaRPr lang="en-US" altLang="zh-CN"/>
          </a:p>
        </p:txBody>
      </p:sp>
      <p:sp>
        <p:nvSpPr>
          <p:cNvPr id="736258" name="Rectangle 2"/>
          <p:cNvSpPr>
            <a:spLocks noChangeArrowheads="1" noTextEdit="1"/>
          </p:cNvSpPr>
          <p:nvPr>
            <p:ph type="sldImg"/>
          </p:nvPr>
        </p:nvSpPr>
        <p:spPr>
          <a:ln/>
        </p:spPr>
      </p:sp>
      <p:sp>
        <p:nvSpPr>
          <p:cNvPr id="73625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E25FF8-6C26-427A-BCDB-F78BB39123F4}" type="slidenum">
              <a:rPr lang="zh-CN" altLang="en-US"/>
              <a:pPr/>
              <a:t>33</a:t>
            </a:fld>
            <a:endParaRPr lang="en-US" altLang="zh-CN"/>
          </a:p>
        </p:txBody>
      </p:sp>
      <p:sp>
        <p:nvSpPr>
          <p:cNvPr id="740354" name="Rectangle 2"/>
          <p:cNvSpPr>
            <a:spLocks noChangeArrowheads="1" noTextEdit="1"/>
          </p:cNvSpPr>
          <p:nvPr>
            <p:ph type="sldImg"/>
          </p:nvPr>
        </p:nvSpPr>
        <p:spPr>
          <a:ln/>
        </p:spPr>
      </p:sp>
      <p:sp>
        <p:nvSpPr>
          <p:cNvPr id="74035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10D173-6D48-4E01-A2DC-7496947E7D3F}" type="slidenum">
              <a:rPr lang="zh-CN" altLang="en-US"/>
              <a:pPr/>
              <a:t>34</a:t>
            </a:fld>
            <a:endParaRPr lang="en-US" altLang="zh-CN"/>
          </a:p>
        </p:txBody>
      </p:sp>
      <p:sp>
        <p:nvSpPr>
          <p:cNvPr id="737282" name="Rectangle 2"/>
          <p:cNvSpPr>
            <a:spLocks noChangeArrowheads="1" noTextEdit="1"/>
          </p:cNvSpPr>
          <p:nvPr>
            <p:ph type="sldImg"/>
          </p:nvPr>
        </p:nvSpPr>
        <p:spPr>
          <a:ln/>
        </p:spPr>
      </p:sp>
      <p:sp>
        <p:nvSpPr>
          <p:cNvPr id="73728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D2DC98-21D3-4584-AE9F-1E7AE60C9D71}" type="slidenum">
              <a:rPr lang="zh-CN" altLang="en-US"/>
              <a:pPr/>
              <a:t>35</a:t>
            </a:fld>
            <a:endParaRPr lang="en-US" altLang="zh-CN"/>
          </a:p>
        </p:txBody>
      </p:sp>
      <p:sp>
        <p:nvSpPr>
          <p:cNvPr id="741378" name="Rectangle 2"/>
          <p:cNvSpPr>
            <a:spLocks noChangeArrowheads="1" noTextEdit="1"/>
          </p:cNvSpPr>
          <p:nvPr>
            <p:ph type="sldImg"/>
          </p:nvPr>
        </p:nvSpPr>
        <p:spPr>
          <a:ln/>
        </p:spPr>
      </p:sp>
      <p:sp>
        <p:nvSpPr>
          <p:cNvPr id="74137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8C0613-E3E2-4FB8-89D7-7E042C9FE599}" type="slidenum">
              <a:rPr lang="zh-CN" altLang="en-US"/>
              <a:pPr/>
              <a:t>37</a:t>
            </a:fld>
            <a:endParaRPr lang="en-US" altLang="zh-CN"/>
          </a:p>
        </p:txBody>
      </p:sp>
      <p:sp>
        <p:nvSpPr>
          <p:cNvPr id="722946" name="Rectangle 2"/>
          <p:cNvSpPr>
            <a:spLocks noChangeArrowheads="1" noTextEdit="1"/>
          </p:cNvSpPr>
          <p:nvPr>
            <p:ph type="sldImg"/>
          </p:nvPr>
        </p:nvSpPr>
        <p:spPr>
          <a:ln/>
        </p:spPr>
      </p:sp>
      <p:sp>
        <p:nvSpPr>
          <p:cNvPr id="72294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41A4B4-A8EE-4FA3-BF4A-837C9C66EA5B}" type="slidenum">
              <a:rPr lang="zh-CN" altLang="en-US"/>
              <a:pPr/>
              <a:t>38</a:t>
            </a:fld>
            <a:endParaRPr lang="en-US" altLang="zh-CN"/>
          </a:p>
        </p:txBody>
      </p:sp>
      <p:sp>
        <p:nvSpPr>
          <p:cNvPr id="724994" name="Rectangle 2"/>
          <p:cNvSpPr>
            <a:spLocks noChangeArrowheads="1" noTextEdit="1"/>
          </p:cNvSpPr>
          <p:nvPr>
            <p:ph type="sldImg"/>
          </p:nvPr>
        </p:nvSpPr>
        <p:spPr>
          <a:ln/>
        </p:spPr>
      </p:sp>
      <p:sp>
        <p:nvSpPr>
          <p:cNvPr id="72499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400408-59B5-4570-8517-94366439400C}" type="slidenum">
              <a:rPr lang="zh-CN" altLang="en-US"/>
              <a:pPr/>
              <a:t>39</a:t>
            </a:fld>
            <a:endParaRPr lang="en-US" altLang="zh-CN"/>
          </a:p>
        </p:txBody>
      </p:sp>
      <p:sp>
        <p:nvSpPr>
          <p:cNvPr id="727042" name="Rectangle 2"/>
          <p:cNvSpPr>
            <a:spLocks noChangeArrowheads="1" noTextEdit="1"/>
          </p:cNvSpPr>
          <p:nvPr>
            <p:ph type="sldImg"/>
          </p:nvPr>
        </p:nvSpPr>
        <p:spPr>
          <a:ln/>
        </p:spPr>
      </p:sp>
      <p:sp>
        <p:nvSpPr>
          <p:cNvPr id="72704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2AE3C8-2414-4617-9564-CF6BCEDC85A9}" type="slidenum">
              <a:rPr lang="zh-CN" altLang="en-US"/>
              <a:pPr/>
              <a:t>40</a:t>
            </a:fld>
            <a:endParaRPr lang="en-US" altLang="zh-CN"/>
          </a:p>
        </p:txBody>
      </p:sp>
      <p:sp>
        <p:nvSpPr>
          <p:cNvPr id="729090" name="Rectangle 2"/>
          <p:cNvSpPr>
            <a:spLocks noChangeArrowheads="1" noTextEdit="1"/>
          </p:cNvSpPr>
          <p:nvPr>
            <p:ph type="sldImg"/>
          </p:nvPr>
        </p:nvSpPr>
        <p:spPr>
          <a:ln/>
        </p:spPr>
      </p:sp>
      <p:sp>
        <p:nvSpPr>
          <p:cNvPr id="72909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459538-40E8-49C0-A6A0-930372254081}" type="slidenum">
              <a:rPr lang="zh-CN" altLang="en-US"/>
              <a:pPr/>
              <a:t>4</a:t>
            </a:fld>
            <a:endParaRPr lang="en-US" altLang="zh-CN"/>
          </a:p>
        </p:txBody>
      </p:sp>
      <p:sp>
        <p:nvSpPr>
          <p:cNvPr id="669698" name="Rectangle 2"/>
          <p:cNvSpPr>
            <a:spLocks noChangeArrowheads="1" noTextEdit="1"/>
          </p:cNvSpPr>
          <p:nvPr>
            <p:ph type="sldImg"/>
          </p:nvPr>
        </p:nvSpPr>
        <p:spPr>
          <a:ln/>
        </p:spPr>
      </p:sp>
      <p:sp>
        <p:nvSpPr>
          <p:cNvPr id="66969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3DF61F-0734-411E-9445-E6FD3C5DB17A}" type="slidenum">
              <a:rPr lang="zh-CN" altLang="en-US"/>
              <a:pPr/>
              <a:t>5</a:t>
            </a:fld>
            <a:endParaRPr lang="en-US" altLang="zh-CN"/>
          </a:p>
        </p:txBody>
      </p:sp>
      <p:sp>
        <p:nvSpPr>
          <p:cNvPr id="671746" name="Rectangle 2"/>
          <p:cNvSpPr>
            <a:spLocks noChangeArrowheads="1" noTextEdit="1"/>
          </p:cNvSpPr>
          <p:nvPr>
            <p:ph type="sldImg"/>
          </p:nvPr>
        </p:nvSpPr>
        <p:spPr>
          <a:ln/>
        </p:spPr>
      </p:sp>
      <p:sp>
        <p:nvSpPr>
          <p:cNvPr id="67174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1FE14A-EABC-42B2-9B6E-1DB991D498AF}" type="slidenum">
              <a:rPr lang="zh-CN" altLang="en-US"/>
              <a:pPr/>
              <a:t>6</a:t>
            </a:fld>
            <a:endParaRPr lang="en-US" altLang="zh-CN"/>
          </a:p>
        </p:txBody>
      </p:sp>
      <p:sp>
        <p:nvSpPr>
          <p:cNvPr id="673794" name="Rectangle 2"/>
          <p:cNvSpPr>
            <a:spLocks noChangeArrowheads="1" noTextEdit="1"/>
          </p:cNvSpPr>
          <p:nvPr>
            <p:ph type="sldImg"/>
          </p:nvPr>
        </p:nvSpPr>
        <p:spPr>
          <a:ln/>
        </p:spPr>
      </p:sp>
      <p:sp>
        <p:nvSpPr>
          <p:cNvPr id="67379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5053BF-D219-48B1-90FE-9A563C3FA42A}" type="slidenum">
              <a:rPr lang="zh-CN" altLang="en-US"/>
              <a:pPr/>
              <a:t>7</a:t>
            </a:fld>
            <a:endParaRPr lang="en-US" altLang="zh-CN"/>
          </a:p>
        </p:txBody>
      </p:sp>
      <p:sp>
        <p:nvSpPr>
          <p:cNvPr id="675842" name="Rectangle 2"/>
          <p:cNvSpPr>
            <a:spLocks noChangeArrowheads="1" noTextEdit="1"/>
          </p:cNvSpPr>
          <p:nvPr>
            <p:ph type="sldImg"/>
          </p:nvPr>
        </p:nvSpPr>
        <p:spPr>
          <a:ln/>
        </p:spPr>
      </p:sp>
      <p:sp>
        <p:nvSpPr>
          <p:cNvPr id="67584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C6F285-350D-4B2C-A539-A116C092E7FA}" type="slidenum">
              <a:rPr lang="zh-CN" altLang="en-US"/>
              <a:pPr/>
              <a:t>8</a:t>
            </a:fld>
            <a:endParaRPr lang="en-US" altLang="zh-CN"/>
          </a:p>
        </p:txBody>
      </p:sp>
      <p:sp>
        <p:nvSpPr>
          <p:cNvPr id="677890" name="Rectangle 2"/>
          <p:cNvSpPr>
            <a:spLocks noChangeArrowheads="1" noTextEdit="1"/>
          </p:cNvSpPr>
          <p:nvPr>
            <p:ph type="sldImg"/>
          </p:nvPr>
        </p:nvSpPr>
        <p:spPr>
          <a:ln/>
        </p:spPr>
      </p:sp>
      <p:sp>
        <p:nvSpPr>
          <p:cNvPr id="67789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3D7F8E-033B-4315-9772-D976080A28DE}" type="slidenum">
              <a:rPr lang="zh-CN" altLang="en-US"/>
              <a:pPr/>
              <a:t>9</a:t>
            </a:fld>
            <a:endParaRPr lang="en-US" altLang="zh-CN"/>
          </a:p>
        </p:txBody>
      </p:sp>
      <p:sp>
        <p:nvSpPr>
          <p:cNvPr id="679938" name="Rectangle 2"/>
          <p:cNvSpPr>
            <a:spLocks noChangeArrowheads="1" noTextEdit="1"/>
          </p:cNvSpPr>
          <p:nvPr>
            <p:ph type="sldImg"/>
          </p:nvPr>
        </p:nvSpPr>
        <p:spPr>
          <a:ln/>
        </p:spPr>
      </p:sp>
      <p:sp>
        <p:nvSpPr>
          <p:cNvPr id="67993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95400" y="76200"/>
            <a:ext cx="7772400" cy="1143000"/>
          </a:xfrm>
        </p:spPr>
        <p:txBody>
          <a:bodyPr/>
          <a:lstStyle>
            <a:lvl1pPr algn="l">
              <a:defRPr sz="2800"/>
            </a:lvl1pPr>
          </a:lstStyle>
          <a:p>
            <a:r>
              <a:rPr lang="zh-CN" altLang="en-US"/>
              <a:t>单击此处编辑母版标题样式</a:t>
            </a:r>
          </a:p>
        </p:txBody>
      </p:sp>
      <p:sp>
        <p:nvSpPr>
          <p:cNvPr id="9220" name="Rectangle 4"/>
          <p:cNvSpPr>
            <a:spLocks noGrp="1" noChangeArrowheads="1"/>
          </p:cNvSpPr>
          <p:nvPr>
            <p:ph type="subTitle" idx="1"/>
          </p:nvPr>
        </p:nvSpPr>
        <p:spPr>
          <a:xfrm>
            <a:off x="1371600" y="3886200"/>
            <a:ext cx="6400800" cy="1752600"/>
          </a:xfrm>
        </p:spPr>
        <p:txBody>
          <a:bodyPr/>
          <a:lstStyle>
            <a:lvl1pPr algn="ctr">
              <a:defRPr/>
            </a:lvl1pPr>
          </a:lstStyle>
          <a:p>
            <a:r>
              <a:rPr lang="zh-CN" altLang="en-US"/>
              <a:t>单击此处编辑母版副标题样式</a:t>
            </a:r>
          </a:p>
        </p:txBody>
      </p:sp>
      <p:sp>
        <p:nvSpPr>
          <p:cNvPr id="9221" name="Rectangle 5"/>
          <p:cNvSpPr>
            <a:spLocks noGrp="1" noChangeArrowheads="1"/>
          </p:cNvSpPr>
          <p:nvPr>
            <p:ph type="dt" sz="half" idx="2"/>
          </p:nvPr>
        </p:nvSpPr>
        <p:spPr/>
        <p:txBody>
          <a:bodyPr/>
          <a:lstStyle>
            <a:lvl1pPr>
              <a:defRPr/>
            </a:lvl1pPr>
          </a:lstStyle>
          <a:p>
            <a:endParaRPr lang="en-US" altLang="zh-CN"/>
          </a:p>
        </p:txBody>
      </p:sp>
      <p:sp>
        <p:nvSpPr>
          <p:cNvPr id="9222" name="Rectangle 6"/>
          <p:cNvSpPr>
            <a:spLocks noGrp="1" noChangeArrowheads="1"/>
          </p:cNvSpPr>
          <p:nvPr>
            <p:ph type="ftr" sz="quarter" idx="3"/>
          </p:nvPr>
        </p:nvSpPr>
        <p:spPr bwMode="auto">
          <a:xfrm>
            <a:off x="3429000" y="6172200"/>
            <a:ext cx="28956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kumimoji="0">
                <a:solidFill>
                  <a:schemeClr val="accent2"/>
                </a:solidFill>
                <a:latin typeface="+mn-lt"/>
                <a:ea typeface="宋体" pitchFamily="2" charset="-122"/>
              </a:defRPr>
            </a:lvl1pPr>
          </a:lstStyle>
          <a:p>
            <a:r>
              <a:rPr lang="zh-CN" altLang="en-US"/>
              <a:t>机密</a:t>
            </a:r>
            <a:endParaRPr lang="en-US" altLang="zh-CN"/>
          </a:p>
        </p:txBody>
      </p:sp>
      <p:sp>
        <p:nvSpPr>
          <p:cNvPr id="9223" name="Rectangle 7"/>
          <p:cNvSpPr>
            <a:spLocks noGrp="1" noChangeArrowheads="1"/>
          </p:cNvSpPr>
          <p:nvPr>
            <p:ph type="sldNum" sz="quarter" idx="4"/>
          </p:nvPr>
        </p:nvSpPr>
        <p:spPr>
          <a:xfrm>
            <a:off x="6553200" y="6248400"/>
            <a:ext cx="1905000" cy="457200"/>
          </a:xfrm>
        </p:spPr>
        <p:txBody>
          <a:bodyPr/>
          <a:lstStyle>
            <a:lvl1pPr>
              <a:defRPr/>
            </a:lvl1pPr>
          </a:lstStyle>
          <a:p>
            <a:fld id="{5EEAF437-3238-4151-8F67-86420CFAC5B3}" type="slidenum">
              <a:rPr lang="zh-CN" altLang="en-US"/>
              <a:pPr/>
              <a:t>‹#›</a:t>
            </a:fld>
            <a:endParaRPr lang="en-US" altLang="zh-CN"/>
          </a:p>
        </p:txBody>
      </p:sp>
      <p:sp>
        <p:nvSpPr>
          <p:cNvPr id="9228" name="Rectangle 12"/>
          <p:cNvSpPr>
            <a:spLocks noChangeArrowheads="1"/>
          </p:cNvSpPr>
          <p:nvPr userDrawn="1"/>
        </p:nvSpPr>
        <p:spPr bwMode="auto">
          <a:xfrm>
            <a:off x="0" y="0"/>
            <a:ext cx="611188" cy="6858000"/>
          </a:xfrm>
          <a:prstGeom prst="rect">
            <a:avLst/>
          </a:prstGeom>
          <a:solidFill>
            <a:srgbClr val="334F6D"/>
          </a:solidFill>
          <a:ln w="12700">
            <a:solidFill>
              <a:srgbClr val="808080"/>
            </a:solidFill>
            <a:miter lim="800000"/>
            <a:headEnd/>
            <a:tailEnd/>
          </a:ln>
          <a:effectLst>
            <a:outerShdw dist="35921" dir="2700000" algn="ctr" rotWithShape="0">
              <a:srgbClr val="969696"/>
            </a:outerShdw>
          </a:effectLst>
        </p:spPr>
        <p:txBody>
          <a:bodyPr vert="eaVert" wrap="none" anchor="ctr"/>
          <a:lstStyle/>
          <a:p>
            <a:pPr eaLnBrk="0" hangingPunct="0">
              <a:lnSpc>
                <a:spcPct val="90000"/>
              </a:lnSpc>
            </a:pPr>
            <a:endParaRPr kumimoji="0" lang="zh-CN" altLang="en-US" b="1" i="1">
              <a:solidFill>
                <a:schemeClr val="bg1"/>
              </a:solidFill>
              <a:latin typeface="CG Omega" pitchFamily="34" charset="0"/>
              <a:ea typeface="楷体" pitchFamily="49"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0183F05D-32AE-47AA-B421-FFE88694D5AC}" type="slidenum">
              <a:rPr lang="zh-CN" altLang="en-US"/>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52400"/>
            <a:ext cx="2051050" cy="59404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152400"/>
            <a:ext cx="6003925" cy="59404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4E74C523-6A7C-4B98-A3BE-29D13D969655}" type="slidenum">
              <a:rPr lang="zh-CN" altLang="en-US"/>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362200" y="152400"/>
            <a:ext cx="4495800" cy="6858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68313" y="1052513"/>
            <a:ext cx="8207375" cy="5040312"/>
          </a:xfrm>
        </p:spPr>
        <p:txBody>
          <a:bodyPr/>
          <a:lstStyle/>
          <a:p>
            <a:endParaRPr lang="zh-CN" altLang="en-US"/>
          </a:p>
        </p:txBody>
      </p:sp>
      <p:sp>
        <p:nvSpPr>
          <p:cNvPr id="4" name="日期占位符 3"/>
          <p:cNvSpPr>
            <a:spLocks noGrp="1"/>
          </p:cNvSpPr>
          <p:nvPr>
            <p:ph type="dt" sz="half" idx="10"/>
          </p:nvPr>
        </p:nvSpPr>
        <p:spPr>
          <a:xfrm>
            <a:off x="685800" y="6248400"/>
            <a:ext cx="1905000" cy="457200"/>
          </a:xfrm>
        </p:spPr>
        <p:txBody>
          <a:bodyPr/>
          <a:lstStyle>
            <a:lvl1pPr>
              <a:defRPr/>
            </a:lvl1pPr>
          </a:lstStyle>
          <a:p>
            <a:endParaRPr lang="en-US" altLang="zh-CN"/>
          </a:p>
        </p:txBody>
      </p:sp>
      <p:sp>
        <p:nvSpPr>
          <p:cNvPr id="5" name="灯片编号占位符 4"/>
          <p:cNvSpPr>
            <a:spLocks noGrp="1"/>
          </p:cNvSpPr>
          <p:nvPr>
            <p:ph type="sldNum" sz="quarter" idx="11"/>
          </p:nvPr>
        </p:nvSpPr>
        <p:spPr>
          <a:xfrm>
            <a:off x="6740525" y="333375"/>
            <a:ext cx="2057400" cy="457200"/>
          </a:xfrm>
        </p:spPr>
        <p:txBody>
          <a:bodyPr/>
          <a:lstStyle>
            <a:lvl1pPr>
              <a:defRPr/>
            </a:lvl1pPr>
          </a:lstStyle>
          <a:p>
            <a:fld id="{1AEC250F-7C79-4199-8127-C80D7FA13991}" type="slidenum">
              <a:rPr lang="zh-CN" altLang="en-US"/>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362200" y="152400"/>
            <a:ext cx="4495800" cy="6858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68313" y="1052513"/>
            <a:ext cx="4027487" cy="5040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52513"/>
            <a:ext cx="4027488" cy="5040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85800" y="6248400"/>
            <a:ext cx="1905000" cy="457200"/>
          </a:xfrm>
        </p:spPr>
        <p:txBody>
          <a:bodyPr/>
          <a:lstStyle>
            <a:lvl1pPr>
              <a:defRPr/>
            </a:lvl1pPr>
          </a:lstStyle>
          <a:p>
            <a:endParaRPr lang="en-US" altLang="zh-CN"/>
          </a:p>
        </p:txBody>
      </p:sp>
      <p:sp>
        <p:nvSpPr>
          <p:cNvPr id="6" name="灯片编号占位符 5"/>
          <p:cNvSpPr>
            <a:spLocks noGrp="1"/>
          </p:cNvSpPr>
          <p:nvPr>
            <p:ph type="sldNum" sz="quarter" idx="11"/>
          </p:nvPr>
        </p:nvSpPr>
        <p:spPr>
          <a:xfrm>
            <a:off x="6740525" y="333375"/>
            <a:ext cx="2057400" cy="457200"/>
          </a:xfrm>
        </p:spPr>
        <p:txBody>
          <a:bodyPr/>
          <a:lstStyle>
            <a:lvl1pPr>
              <a:defRPr/>
            </a:lvl1pPr>
          </a:lstStyle>
          <a:p>
            <a:fld id="{E3C787AA-B5CE-4CDD-97F7-4F81180D17BF}"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45C7B9AA-9717-4C9F-996C-7E3F5FF03F13}"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2A88C836-3507-4CED-964E-5A845858FB1E}"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052513"/>
            <a:ext cx="4027487"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52513"/>
            <a:ext cx="4027488"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E8590698-006D-4565-8E7D-EECDD7D45A40}"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灯片编号占位符 7"/>
          <p:cNvSpPr>
            <a:spLocks noGrp="1"/>
          </p:cNvSpPr>
          <p:nvPr>
            <p:ph type="sldNum" sz="quarter" idx="11"/>
          </p:nvPr>
        </p:nvSpPr>
        <p:spPr/>
        <p:txBody>
          <a:bodyPr/>
          <a:lstStyle>
            <a:lvl1pPr>
              <a:defRPr/>
            </a:lvl1pPr>
          </a:lstStyle>
          <a:p>
            <a:fld id="{72020823-BC31-469F-ADD8-211FFA1D328D}"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灯片编号占位符 3"/>
          <p:cNvSpPr>
            <a:spLocks noGrp="1"/>
          </p:cNvSpPr>
          <p:nvPr>
            <p:ph type="sldNum" sz="quarter" idx="11"/>
          </p:nvPr>
        </p:nvSpPr>
        <p:spPr/>
        <p:txBody>
          <a:bodyPr/>
          <a:lstStyle>
            <a:lvl1pPr>
              <a:defRPr/>
            </a:lvl1pPr>
          </a:lstStyle>
          <a:p>
            <a:fld id="{1EF41AE1-CCE6-4FFD-B62B-912AAB65094E}"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灯片编号占位符 2"/>
          <p:cNvSpPr>
            <a:spLocks noGrp="1"/>
          </p:cNvSpPr>
          <p:nvPr>
            <p:ph type="sldNum" sz="quarter" idx="11"/>
          </p:nvPr>
        </p:nvSpPr>
        <p:spPr/>
        <p:txBody>
          <a:bodyPr/>
          <a:lstStyle>
            <a:lvl1pPr>
              <a:defRPr/>
            </a:lvl1pPr>
          </a:lstStyle>
          <a:p>
            <a:fld id="{A2D895B1-9EAD-4AD8-8407-28EE281C8B35}"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76C7A83C-9E20-47E6-869B-7F0BD7644A4B}"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1DE29A1D-DC14-4FFE-8384-FBCF32581B8E}"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FEFFF"/>
        </a:solidFill>
        <a:effectLst/>
      </p:bgPr>
    </p:bg>
    <p:spTree>
      <p:nvGrpSpPr>
        <p:cNvPr id="1" name=""/>
        <p:cNvGrpSpPr/>
        <p:nvPr/>
      </p:nvGrpSpPr>
      <p:grpSpPr>
        <a:xfrm>
          <a:off x="0" y="0"/>
          <a:ext cx="0" cy="0"/>
          <a:chOff x="0" y="0"/>
          <a:chExt cx="0" cy="0"/>
        </a:xfrm>
      </p:grpSpPr>
      <p:sp>
        <p:nvSpPr>
          <p:cNvPr id="1031" name="Rectangle 7"/>
          <p:cNvSpPr>
            <a:spLocks noChangeArrowheads="1"/>
          </p:cNvSpPr>
          <p:nvPr userDrawn="1"/>
        </p:nvSpPr>
        <p:spPr bwMode="ltGray">
          <a:xfrm>
            <a:off x="8458200" y="214313"/>
            <a:ext cx="304800" cy="547687"/>
          </a:xfrm>
          <a:prstGeom prst="rect">
            <a:avLst/>
          </a:prstGeom>
          <a:solidFill>
            <a:srgbClr val="003399"/>
          </a:solidFill>
          <a:ln w="12700">
            <a:solidFill>
              <a:srgbClr val="003399"/>
            </a:solidFill>
            <a:miter lim="800000"/>
            <a:headEnd type="none" w="sm" len="sm"/>
            <a:tailEnd type="none" w="sm" len="sm"/>
          </a:ln>
          <a:effectLst/>
        </p:spPr>
        <p:txBody>
          <a:bodyPr lIns="0" tIns="72000" rIns="0" bIns="0" anchorCtr="1"/>
          <a:lstStyle/>
          <a:p>
            <a:pPr eaLnBrk="0" hangingPunct="0">
              <a:spcBef>
                <a:spcPct val="50000"/>
              </a:spcBef>
            </a:pPr>
            <a:endParaRPr kumimoji="0" lang="en-US" altLang="en-US" sz="900" b="1">
              <a:solidFill>
                <a:schemeClr val="bg1"/>
              </a:solidFill>
              <a:latin typeface="Arial" charset="0"/>
              <a:ea typeface="宋体" pitchFamily="2" charset="-122"/>
            </a:endParaRPr>
          </a:p>
        </p:txBody>
      </p:sp>
      <p:sp>
        <p:nvSpPr>
          <p:cNvPr id="1026" name="Rectangle 2"/>
          <p:cNvSpPr>
            <a:spLocks noGrp="1" noChangeArrowheads="1"/>
          </p:cNvSpPr>
          <p:nvPr>
            <p:ph type="title"/>
          </p:nvPr>
        </p:nvSpPr>
        <p:spPr bwMode="auto">
          <a:xfrm>
            <a:off x="2362200" y="152400"/>
            <a:ext cx="4495800" cy="685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68313" y="1052513"/>
            <a:ext cx="8207375" cy="5040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0"/>
            <a:r>
              <a:rPr lang="zh-CN" altLang="en-US" smtClean="0"/>
              <a:t>第二级</a:t>
            </a:r>
          </a:p>
          <a:p>
            <a:pPr lvl="0"/>
            <a:r>
              <a:rPr lang="zh-CN" altLang="en-US" smtClean="0"/>
              <a:t>第三级</a:t>
            </a:r>
          </a:p>
          <a:p>
            <a:pPr lvl="0"/>
            <a:r>
              <a:rPr lang="zh-CN" altLang="en-US" smtClean="0"/>
              <a:t>第四级</a:t>
            </a:r>
          </a:p>
          <a:p>
            <a:pPr lvl="0"/>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kumimoji="0">
                <a:latin typeface="+mn-lt"/>
                <a:ea typeface="宋体" pitchFamily="2" charset="-122"/>
              </a:defRPr>
            </a:lvl1pPr>
          </a:lstStyle>
          <a:p>
            <a:endParaRPr lang="en-US" altLang="zh-CN"/>
          </a:p>
        </p:txBody>
      </p:sp>
      <p:sp>
        <p:nvSpPr>
          <p:cNvPr id="1030" name="Rectangle 6"/>
          <p:cNvSpPr>
            <a:spLocks noGrp="1" noChangeArrowheads="1"/>
          </p:cNvSpPr>
          <p:nvPr>
            <p:ph type="sldNum" sz="quarter" idx="4"/>
          </p:nvPr>
        </p:nvSpPr>
        <p:spPr bwMode="auto">
          <a:xfrm>
            <a:off x="6740525" y="3333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a:solidFill>
                  <a:schemeClr val="bg1"/>
                </a:solidFill>
                <a:latin typeface="+mn-lt"/>
                <a:ea typeface="宋体" pitchFamily="2" charset="-122"/>
              </a:defRPr>
            </a:lvl1pPr>
          </a:lstStyle>
          <a:p>
            <a:fld id="{1CAF184D-C734-45DB-A7E3-4764308376C3}" type="slidenum">
              <a:rPr lang="zh-CN" altLang="en-US"/>
              <a:pPr/>
              <a:t>‹#›</a:t>
            </a:fld>
            <a:endParaRPr lang="en-US" altLang="zh-CN"/>
          </a:p>
        </p:txBody>
      </p:sp>
      <p:sp>
        <p:nvSpPr>
          <p:cNvPr id="1032" name="Line 8"/>
          <p:cNvSpPr>
            <a:spLocks noChangeShapeType="1"/>
          </p:cNvSpPr>
          <p:nvPr userDrawn="1"/>
        </p:nvSpPr>
        <p:spPr bwMode="ltGray">
          <a:xfrm>
            <a:off x="457200" y="762000"/>
            <a:ext cx="8305800" cy="0"/>
          </a:xfrm>
          <a:prstGeom prst="line">
            <a:avLst/>
          </a:prstGeom>
          <a:noFill/>
          <a:ln w="28575">
            <a:solidFill>
              <a:srgbClr val="003399"/>
            </a:solidFill>
            <a:round/>
            <a:headEnd type="none" w="sm" len="sm"/>
            <a:tailEnd type="none" w="sm" len="sm"/>
          </a:ln>
          <a:effectLst/>
        </p:spPr>
        <p:txBody>
          <a:bodyPr wrap="none" anchor="ctr"/>
          <a:lstStyle/>
          <a:p>
            <a:endParaRPr lang="zh-CN" altLang="en-US"/>
          </a:p>
        </p:txBody>
      </p:sp>
      <p:sp>
        <p:nvSpPr>
          <p:cNvPr id="1033" name="Line 9"/>
          <p:cNvSpPr>
            <a:spLocks noChangeShapeType="1"/>
          </p:cNvSpPr>
          <p:nvPr userDrawn="1"/>
        </p:nvSpPr>
        <p:spPr bwMode="ltGray">
          <a:xfrm flipV="1">
            <a:off x="381000" y="6248400"/>
            <a:ext cx="8382000" cy="0"/>
          </a:xfrm>
          <a:prstGeom prst="line">
            <a:avLst/>
          </a:prstGeom>
          <a:noFill/>
          <a:ln w="28575">
            <a:solidFill>
              <a:srgbClr val="003399"/>
            </a:solidFill>
            <a:round/>
            <a:headEnd type="none" w="sm" len="sm"/>
            <a:tailEnd type="none" w="sm" len="sm"/>
          </a:ln>
          <a:effectLst/>
        </p:spPr>
        <p:txBody>
          <a:bodyPr wrap="none" anchor="ctr"/>
          <a:lstStyle/>
          <a:p>
            <a:endParaRPr lang="zh-CN" altLang="en-US"/>
          </a:p>
        </p:txBody>
      </p:sp>
      <p:sp>
        <p:nvSpPr>
          <p:cNvPr id="1039" name="Text Box 15"/>
          <p:cNvSpPr txBox="1">
            <a:spLocks noChangeArrowheads="1"/>
          </p:cNvSpPr>
          <p:nvPr userDrawn="1"/>
        </p:nvSpPr>
        <p:spPr bwMode="auto">
          <a:xfrm>
            <a:off x="4356100" y="6381750"/>
            <a:ext cx="4392613" cy="304800"/>
          </a:xfrm>
          <a:prstGeom prst="rect">
            <a:avLst/>
          </a:prstGeom>
          <a:noFill/>
          <a:ln w="12700">
            <a:noFill/>
            <a:miter lim="800000"/>
            <a:headEnd/>
            <a:tailEnd/>
          </a:ln>
          <a:effectLst/>
        </p:spPr>
        <p:txBody>
          <a:bodyPr>
            <a:spAutoFit/>
          </a:bodyPr>
          <a:lstStyle/>
          <a:p>
            <a:pPr>
              <a:spcBef>
                <a:spcPct val="50000"/>
              </a:spcBef>
            </a:pPr>
            <a:r>
              <a:rPr lang="en-US" altLang="zh-CN" i="1">
                <a:latin typeface="Times New Roman" pitchFamily="18" charset="0"/>
              </a:rPr>
              <a:t>Shanghai University of Finance and Economics, HR</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fontAlgn="base">
        <a:spcBef>
          <a:spcPct val="0"/>
        </a:spcBef>
        <a:spcAft>
          <a:spcPct val="0"/>
        </a:spcAft>
        <a:defRPr kumimoji="1" sz="2400">
          <a:solidFill>
            <a:schemeClr val="tx1"/>
          </a:solidFill>
          <a:latin typeface="+mj-lt"/>
          <a:ea typeface="+mj-ea"/>
          <a:cs typeface="+mj-cs"/>
        </a:defRPr>
      </a:lvl1pPr>
      <a:lvl2pPr algn="ctr" rtl="0" fontAlgn="base">
        <a:spcBef>
          <a:spcPct val="0"/>
        </a:spcBef>
        <a:spcAft>
          <a:spcPct val="0"/>
        </a:spcAft>
        <a:defRPr kumimoji="1" sz="2400">
          <a:solidFill>
            <a:schemeClr val="tx1"/>
          </a:solidFill>
          <a:latin typeface="Times New Roman" pitchFamily="18" charset="0"/>
          <a:ea typeface="黑体" pitchFamily="49" charset="-122"/>
        </a:defRPr>
      </a:lvl2pPr>
      <a:lvl3pPr algn="ctr" rtl="0" fontAlgn="base">
        <a:spcBef>
          <a:spcPct val="0"/>
        </a:spcBef>
        <a:spcAft>
          <a:spcPct val="0"/>
        </a:spcAft>
        <a:defRPr kumimoji="1" sz="2400">
          <a:solidFill>
            <a:schemeClr val="tx1"/>
          </a:solidFill>
          <a:latin typeface="Times New Roman" pitchFamily="18" charset="0"/>
          <a:ea typeface="黑体" pitchFamily="49" charset="-122"/>
        </a:defRPr>
      </a:lvl3pPr>
      <a:lvl4pPr algn="ctr" rtl="0" fontAlgn="base">
        <a:spcBef>
          <a:spcPct val="0"/>
        </a:spcBef>
        <a:spcAft>
          <a:spcPct val="0"/>
        </a:spcAft>
        <a:defRPr kumimoji="1" sz="2400">
          <a:solidFill>
            <a:schemeClr val="tx1"/>
          </a:solidFill>
          <a:latin typeface="Times New Roman" pitchFamily="18" charset="0"/>
          <a:ea typeface="黑体" pitchFamily="49" charset="-122"/>
        </a:defRPr>
      </a:lvl4pPr>
      <a:lvl5pPr algn="ctr" rtl="0" fontAlgn="base">
        <a:spcBef>
          <a:spcPct val="0"/>
        </a:spcBef>
        <a:spcAft>
          <a:spcPct val="0"/>
        </a:spcAft>
        <a:defRPr kumimoji="1" sz="2400">
          <a:solidFill>
            <a:schemeClr val="tx1"/>
          </a:solidFill>
          <a:latin typeface="Times New Roman" pitchFamily="18" charset="0"/>
          <a:ea typeface="黑体" pitchFamily="49" charset="-122"/>
        </a:defRPr>
      </a:lvl5pPr>
      <a:lvl6pPr marL="457200" algn="ctr" rtl="0" fontAlgn="base">
        <a:spcBef>
          <a:spcPct val="0"/>
        </a:spcBef>
        <a:spcAft>
          <a:spcPct val="0"/>
        </a:spcAft>
        <a:defRPr kumimoji="1" sz="2400">
          <a:solidFill>
            <a:schemeClr val="tx1"/>
          </a:solidFill>
          <a:latin typeface="Times New Roman" pitchFamily="18" charset="0"/>
          <a:ea typeface="黑体" pitchFamily="49" charset="-122"/>
        </a:defRPr>
      </a:lvl6pPr>
      <a:lvl7pPr marL="914400" algn="ctr" rtl="0" fontAlgn="base">
        <a:spcBef>
          <a:spcPct val="0"/>
        </a:spcBef>
        <a:spcAft>
          <a:spcPct val="0"/>
        </a:spcAft>
        <a:defRPr kumimoji="1" sz="2400">
          <a:solidFill>
            <a:schemeClr val="tx1"/>
          </a:solidFill>
          <a:latin typeface="Times New Roman" pitchFamily="18" charset="0"/>
          <a:ea typeface="黑体" pitchFamily="49" charset="-122"/>
        </a:defRPr>
      </a:lvl7pPr>
      <a:lvl8pPr marL="1371600" algn="ctr" rtl="0" fontAlgn="base">
        <a:spcBef>
          <a:spcPct val="0"/>
        </a:spcBef>
        <a:spcAft>
          <a:spcPct val="0"/>
        </a:spcAft>
        <a:defRPr kumimoji="1" sz="2400">
          <a:solidFill>
            <a:schemeClr val="tx1"/>
          </a:solidFill>
          <a:latin typeface="Times New Roman" pitchFamily="18" charset="0"/>
          <a:ea typeface="黑体" pitchFamily="49" charset="-122"/>
        </a:defRPr>
      </a:lvl8pPr>
      <a:lvl9pPr marL="1828800" algn="ctr" rtl="0" fontAlgn="base">
        <a:spcBef>
          <a:spcPct val="0"/>
        </a:spcBef>
        <a:spcAft>
          <a:spcPct val="0"/>
        </a:spcAft>
        <a:defRPr kumimoji="1" sz="2400">
          <a:solidFill>
            <a:schemeClr val="tx1"/>
          </a:solidFill>
          <a:latin typeface="Times New Roman" pitchFamily="18" charset="0"/>
          <a:ea typeface="黑体" pitchFamily="49" charset="-122"/>
        </a:defRPr>
      </a:lvl9pPr>
    </p:titleStyle>
    <p:bodyStyle>
      <a:lvl1pPr indent="387350" algn="l" rtl="0" fontAlgn="base">
        <a:spcBef>
          <a:spcPct val="0"/>
        </a:spcBef>
        <a:spcAft>
          <a:spcPct val="0"/>
        </a:spcAft>
        <a:buClr>
          <a:srgbClr val="990000"/>
        </a:buClr>
        <a:buFont typeface="Wingdings" pitchFamily="2" charset="2"/>
        <a:buChar char="X"/>
        <a:defRPr kumimoji="1" sz="2000">
          <a:solidFill>
            <a:schemeClr val="tx1"/>
          </a:solidFill>
          <a:latin typeface="+mn-lt"/>
          <a:ea typeface="+mn-ea"/>
          <a:cs typeface="+mn-cs"/>
        </a:defRPr>
      </a:lvl1pPr>
      <a:lvl2pPr marL="863600" indent="-285750" algn="l" rtl="0" fontAlgn="base">
        <a:spcBef>
          <a:spcPct val="20000"/>
        </a:spcBef>
        <a:spcAft>
          <a:spcPct val="0"/>
        </a:spcAft>
        <a:buChar char="–"/>
        <a:defRPr kumimoji="1" sz="2800">
          <a:solidFill>
            <a:schemeClr val="tx1"/>
          </a:solidFill>
          <a:latin typeface="+mn-lt"/>
          <a:ea typeface="宋体" pitchFamily="2" charset="-122"/>
        </a:defRPr>
      </a:lvl2pPr>
      <a:lvl3pPr marL="1282700" indent="-228600" algn="l" rtl="0" fontAlgn="base">
        <a:spcBef>
          <a:spcPct val="20000"/>
        </a:spcBef>
        <a:spcAft>
          <a:spcPct val="0"/>
        </a:spcAft>
        <a:buChar char="•"/>
        <a:defRPr kumimoji="1" sz="2400">
          <a:solidFill>
            <a:schemeClr val="tx1"/>
          </a:solidFill>
          <a:latin typeface="+mn-lt"/>
          <a:ea typeface="宋体" pitchFamily="2" charset="-122"/>
        </a:defRPr>
      </a:lvl3pPr>
      <a:lvl4pPr marL="1701800" indent="-228600" algn="l" rtl="0" fontAlgn="base">
        <a:spcBef>
          <a:spcPct val="20000"/>
        </a:spcBef>
        <a:spcAft>
          <a:spcPct val="0"/>
        </a:spcAft>
        <a:buChar char="–"/>
        <a:defRPr kumimoji="1" sz="2000">
          <a:solidFill>
            <a:schemeClr val="tx1"/>
          </a:solidFill>
          <a:latin typeface="+mn-lt"/>
          <a:ea typeface="宋体" pitchFamily="2" charset="-122"/>
        </a:defRPr>
      </a:lvl4pPr>
      <a:lvl5pPr marL="2120900" indent="-228600" algn="l" rtl="0" fontAlgn="base">
        <a:spcBef>
          <a:spcPct val="20000"/>
        </a:spcBef>
        <a:spcAft>
          <a:spcPct val="0"/>
        </a:spcAft>
        <a:buChar char="»"/>
        <a:defRPr kumimoji="1" sz="2000">
          <a:solidFill>
            <a:schemeClr val="tx1"/>
          </a:solidFill>
          <a:latin typeface="+mn-lt"/>
          <a:ea typeface="宋体" pitchFamily="2" charset="-122"/>
        </a:defRPr>
      </a:lvl5pPr>
      <a:lvl6pPr marL="2578100" indent="-228600" algn="l" rtl="0" fontAlgn="base">
        <a:spcBef>
          <a:spcPct val="20000"/>
        </a:spcBef>
        <a:spcAft>
          <a:spcPct val="0"/>
        </a:spcAft>
        <a:buChar char="»"/>
        <a:defRPr kumimoji="1" sz="2000">
          <a:solidFill>
            <a:schemeClr val="tx1"/>
          </a:solidFill>
          <a:latin typeface="+mn-lt"/>
          <a:ea typeface="宋体" pitchFamily="2" charset="-122"/>
        </a:defRPr>
      </a:lvl6pPr>
      <a:lvl7pPr marL="3035300" indent="-228600" algn="l" rtl="0" fontAlgn="base">
        <a:spcBef>
          <a:spcPct val="20000"/>
        </a:spcBef>
        <a:spcAft>
          <a:spcPct val="0"/>
        </a:spcAft>
        <a:buChar char="»"/>
        <a:defRPr kumimoji="1" sz="2000">
          <a:solidFill>
            <a:schemeClr val="tx1"/>
          </a:solidFill>
          <a:latin typeface="+mn-lt"/>
          <a:ea typeface="宋体" pitchFamily="2" charset="-122"/>
        </a:defRPr>
      </a:lvl7pPr>
      <a:lvl8pPr marL="3492500" indent="-228600" algn="l" rtl="0" fontAlgn="base">
        <a:spcBef>
          <a:spcPct val="20000"/>
        </a:spcBef>
        <a:spcAft>
          <a:spcPct val="0"/>
        </a:spcAft>
        <a:buChar char="»"/>
        <a:defRPr kumimoji="1" sz="2000">
          <a:solidFill>
            <a:schemeClr val="tx1"/>
          </a:solidFill>
          <a:latin typeface="+mn-lt"/>
          <a:ea typeface="宋体" pitchFamily="2" charset="-122"/>
        </a:defRPr>
      </a:lvl8pPr>
      <a:lvl9pPr marL="3949700" indent="-228600" algn="l" rtl="0" fontAlgn="base">
        <a:spcBef>
          <a:spcPct val="20000"/>
        </a:spcBef>
        <a:spcAft>
          <a:spcPct val="0"/>
        </a:spcAft>
        <a:buChar char="»"/>
        <a:defRPr kumimoji="1"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3.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vmlDrawing" Target="../drawings/vmlDrawing3.vml"/><Relationship Id="rId4" Type="http://schemas.openxmlformats.org/officeDocument/2006/relationships/oleObject" Target="../embeddings/oleObject4.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5.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8.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oleObject" Target="../embeddings/oleObject10.bin"/><Relationship Id="rId4" Type="http://schemas.openxmlformats.org/officeDocument/2006/relationships/oleObject" Target="../embeddings/oleObject9.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11.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oleObject" Target="../embeddings/oleObject13.bin"/><Relationship Id="rId4" Type="http://schemas.openxmlformats.org/officeDocument/2006/relationships/oleObject" Target="../embeddings/oleObject12.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oleObject" Target="../embeddings/oleObject15.bin"/><Relationship Id="rId4" Type="http://schemas.openxmlformats.org/officeDocument/2006/relationships/oleObject" Target="../embeddings/oleObject14.bin"/></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oleObject" Target="../embeddings/oleObject16.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oleObject" Target="../embeddings/oleObject17.bin"/></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oleObject" Target="../embeddings/oleObject18.bin"/></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oleObject" Target="../embeddings/oleObject19.bin"/></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oleObject" Target="../embeddings/oleObject21.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vmlDrawing" Target="../drawings/vmlDrawing16.vml"/><Relationship Id="rId4" Type="http://schemas.openxmlformats.org/officeDocument/2006/relationships/oleObject" Target="../embeddings/oleObject22.bin"/></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oleObject" Target="../embeddings/oleObject24.bin"/><Relationship Id="rId4" Type="http://schemas.openxmlformats.org/officeDocument/2006/relationships/oleObject" Target="../embeddings/oleObject23.bin"/></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vmlDrawing" Target="../drawings/vmlDrawing18.vml"/><Relationship Id="rId5" Type="http://schemas.openxmlformats.org/officeDocument/2006/relationships/oleObject" Target="../embeddings/oleObject26.bin"/><Relationship Id="rId4" Type="http://schemas.openxmlformats.org/officeDocument/2006/relationships/oleObject" Target="../embeddings/oleObject25.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mlDrawing" Target="../drawings/vmlDrawing19.vml"/><Relationship Id="rId4" Type="http://schemas.openxmlformats.org/officeDocument/2006/relationships/oleObject" Target="../embeddings/oleObject27.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4"/>
          <p:cNvSpPr>
            <a:spLocks noGrp="1"/>
          </p:cNvSpPr>
          <p:nvPr>
            <p:ph type="sldNum" sz="quarter" idx="11"/>
          </p:nvPr>
        </p:nvSpPr>
        <p:spPr/>
        <p:txBody>
          <a:bodyPr/>
          <a:lstStyle/>
          <a:p>
            <a:fld id="{7E5C1D6F-16F0-45B2-BEA3-4E79744FBC22}" type="slidenum">
              <a:rPr lang="zh-CN" altLang="en-US"/>
              <a:pPr/>
              <a:t>1</a:t>
            </a:fld>
            <a:endParaRPr lang="en-US" altLang="zh-CN"/>
          </a:p>
        </p:txBody>
      </p:sp>
      <p:sp>
        <p:nvSpPr>
          <p:cNvPr id="5124" name="Text Box 4"/>
          <p:cNvSpPr txBox="1">
            <a:spLocks noChangeArrowheads="1"/>
          </p:cNvSpPr>
          <p:nvPr/>
        </p:nvSpPr>
        <p:spPr bwMode="auto">
          <a:xfrm>
            <a:off x="468313" y="1757363"/>
            <a:ext cx="8280400" cy="2074414"/>
          </a:xfrm>
          <a:prstGeom prst="rect">
            <a:avLst/>
          </a:prstGeom>
          <a:noFill/>
          <a:ln w="9525">
            <a:noFill/>
            <a:miter lim="800000"/>
            <a:headEnd/>
            <a:tailEnd/>
          </a:ln>
          <a:effectLst/>
        </p:spPr>
        <p:txBody>
          <a:bodyPr>
            <a:spAutoFit/>
          </a:bodyPr>
          <a:lstStyle/>
          <a:p>
            <a:pPr>
              <a:spcBef>
                <a:spcPct val="20000"/>
              </a:spcBef>
            </a:pPr>
            <a:endParaRPr lang="zh-CN" altLang="en-US" sz="3200" b="1" dirty="0">
              <a:solidFill>
                <a:schemeClr val="tx2"/>
              </a:solidFill>
              <a:latin typeface="Monotype Corsiva" pitchFamily="66" charset="0"/>
              <a:ea typeface="华文行楷" pitchFamily="2" charset="-122"/>
            </a:endParaRPr>
          </a:p>
          <a:p>
            <a:pPr>
              <a:spcBef>
                <a:spcPct val="20000"/>
              </a:spcBef>
            </a:pPr>
            <a:r>
              <a:rPr lang="zh-CN" altLang="en-US" sz="4400" b="1" dirty="0"/>
              <a:t>第七章 上市</a:t>
            </a:r>
            <a:r>
              <a:rPr lang="zh-CN" altLang="en-US" sz="4400" b="1" dirty="0" smtClean="0"/>
              <a:t>公司特定</a:t>
            </a:r>
            <a:r>
              <a:rPr lang="zh-CN" altLang="en-US" sz="4400" b="1" dirty="0"/>
              <a:t>指标分析</a:t>
            </a:r>
          </a:p>
          <a:p>
            <a:pPr algn="l"/>
            <a:r>
              <a:rPr lang="zh-CN" altLang="en-US" sz="4400" b="1" dirty="0"/>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灯片编号占位符 4"/>
          <p:cNvSpPr>
            <a:spLocks noGrp="1"/>
          </p:cNvSpPr>
          <p:nvPr>
            <p:ph type="sldNum" sz="quarter" idx="11"/>
          </p:nvPr>
        </p:nvSpPr>
        <p:spPr/>
        <p:txBody>
          <a:bodyPr/>
          <a:lstStyle/>
          <a:p>
            <a:fld id="{44537BBE-C77C-455C-9A65-E94664B366D9}" type="slidenum">
              <a:rPr lang="zh-CN" altLang="en-US"/>
              <a:pPr/>
              <a:t>10</a:t>
            </a:fld>
            <a:endParaRPr lang="en-US" altLang="zh-CN"/>
          </a:p>
        </p:txBody>
      </p:sp>
      <p:sp>
        <p:nvSpPr>
          <p:cNvPr id="680962" name="Rectangle 2"/>
          <p:cNvSpPr>
            <a:spLocks noGrp="1" noChangeArrowheads="1"/>
          </p:cNvSpPr>
          <p:nvPr>
            <p:ph type="title"/>
          </p:nvPr>
        </p:nvSpPr>
        <p:spPr>
          <a:xfrm>
            <a:off x="2362200" y="152400"/>
            <a:ext cx="5089525" cy="685800"/>
          </a:xfrm>
        </p:spPr>
        <p:txBody>
          <a:bodyPr/>
          <a:lstStyle/>
          <a:p>
            <a:r>
              <a:rPr lang="zh-CN" altLang="en-US" sz="2000"/>
              <a:t>上市公司各类定期报告的主要项目比较 </a:t>
            </a:r>
          </a:p>
        </p:txBody>
      </p:sp>
      <p:graphicFrame>
        <p:nvGraphicFramePr>
          <p:cNvPr id="681192" name="Group 232"/>
          <p:cNvGraphicFramePr>
            <a:graphicFrameLocks noGrp="1"/>
          </p:cNvGraphicFramePr>
          <p:nvPr>
            <p:ph idx="1"/>
          </p:nvPr>
        </p:nvGraphicFramePr>
        <p:xfrm>
          <a:off x="395288" y="1412875"/>
          <a:ext cx="8207375" cy="4053523"/>
        </p:xfrm>
        <a:graphic>
          <a:graphicData uri="http://schemas.openxmlformats.org/drawingml/2006/table">
            <a:tbl>
              <a:tblPr/>
              <a:tblGrid>
                <a:gridCol w="1427162"/>
                <a:gridCol w="2260600"/>
                <a:gridCol w="2259013"/>
                <a:gridCol w="2260600"/>
              </a:tblGrid>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项目</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季度报告</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半年度报告</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年度报告</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6064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报告期</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每个会计年度的第</a:t>
                      </a:r>
                      <a:r>
                        <a:rPr kumimoji="1" lang="en-US" altLang="zh-CN"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、第</a:t>
                      </a:r>
                      <a:r>
                        <a:rPr kumimoji="1" lang="en-US" altLang="zh-CN"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个季度</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每个会计年度的前</a:t>
                      </a:r>
                      <a:r>
                        <a:rPr kumimoji="1" lang="en-US" altLang="zh-CN"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个月</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每个会计年度</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207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披露期限</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报告期结束后的</a:t>
                      </a:r>
                      <a:r>
                        <a:rPr kumimoji="1" lang="en-US" altLang="zh-CN"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个月内；第一季度季度报告的披露时间不得早于上一年度年度报告</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报告期结束后的</a:t>
                      </a:r>
                      <a:r>
                        <a:rPr kumimoji="1" lang="en-US" altLang="zh-CN"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个月内</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报告期结束后的</a:t>
                      </a:r>
                      <a:r>
                        <a:rPr kumimoji="1" lang="en-US" altLang="zh-CN"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个月内</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68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正文内容</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最精简</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较简单</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详尽</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381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摘要</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无</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按规定编制</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按规定编制</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19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财会信息</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提供报告期末和上年末（或年初至报告期末和上年相同期间）公司主要会计数据和财务指标及变动比率</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提供报告期末和上年末（或报告期和上年相同期间）主要会计数据和财务指标及变动比率</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提供截至报告期末公司近</a:t>
                      </a:r>
                      <a:r>
                        <a:rPr kumimoji="1" lang="en-US" altLang="zh-CN"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年的主要会计数据和财务指标</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41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审计要求</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规定除外的可以不经审计</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规定除外的可以不经审计</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必须经过审计</a:t>
                      </a:r>
                      <a:endParaRPr kumimoji="1" lang="zh-CN" altLang="en-US" sz="12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E3D6D40E-8A45-4248-966B-639E110DF750}" type="slidenum">
              <a:rPr lang="zh-CN" altLang="en-US"/>
              <a:pPr/>
              <a:t>11</a:t>
            </a:fld>
            <a:endParaRPr lang="en-US" altLang="zh-CN"/>
          </a:p>
        </p:txBody>
      </p:sp>
      <p:sp>
        <p:nvSpPr>
          <p:cNvPr id="683010" name="Rectangle 2"/>
          <p:cNvSpPr>
            <a:spLocks noGrp="1" noChangeArrowheads="1"/>
          </p:cNvSpPr>
          <p:nvPr>
            <p:ph type="title"/>
          </p:nvPr>
        </p:nvSpPr>
        <p:spPr/>
        <p:txBody>
          <a:bodyPr/>
          <a:lstStyle/>
          <a:p>
            <a:r>
              <a:rPr lang="zh-CN" altLang="en-US" sz="2000"/>
              <a:t>上市公司的定期报告</a:t>
            </a:r>
          </a:p>
        </p:txBody>
      </p:sp>
      <p:sp>
        <p:nvSpPr>
          <p:cNvPr id="683011" name="Rectangle 3"/>
          <p:cNvSpPr>
            <a:spLocks noGrp="1" noChangeArrowheads="1"/>
          </p:cNvSpPr>
          <p:nvPr>
            <p:ph type="body" idx="1"/>
          </p:nvPr>
        </p:nvSpPr>
        <p:spPr/>
        <p:txBody>
          <a:bodyPr/>
          <a:lstStyle/>
          <a:p>
            <a:r>
              <a:rPr lang="zh-CN" altLang="zh-CN" sz="2400" dirty="0"/>
              <a:t>在正文部分中，我国上市公司年度报告共分为</a:t>
            </a:r>
            <a:r>
              <a:rPr lang="en-US" altLang="zh-CN" sz="2400" dirty="0"/>
              <a:t>12</a:t>
            </a:r>
            <a:r>
              <a:rPr lang="zh-CN" altLang="zh-CN" sz="2400" dirty="0"/>
              <a:t>部分，分别是：“重要提示、目录和释义”“公司简介和主要财务指标”“公司业务概要”“经营情况讨论与分析”“重要事项”“股份变动及股东情况”“优先股相关情况”“董事、监事、高级管理人员和员工情况”“公司治理”“公司债券相关情况”“财务报告”和“备查文件目录”。</a:t>
            </a:r>
          </a:p>
          <a:p>
            <a:r>
              <a:rPr lang="zh-CN" altLang="zh-CN" sz="2400" dirty="0"/>
              <a:t>半年度报告在年度报告基础上，省去了“公司治理”部分，共有</a:t>
            </a:r>
            <a:r>
              <a:rPr lang="en-US" altLang="zh-CN" sz="2400" dirty="0"/>
              <a:t>11</a:t>
            </a:r>
            <a:r>
              <a:rPr lang="zh-CN" altLang="zh-CN" sz="2400" dirty="0"/>
              <a:t>个部分。季报内容则大幅精简，只有“重要提示”、“公司基本情况” “重要事项”和“财务报表”</a:t>
            </a:r>
            <a:r>
              <a:rPr lang="en-US" altLang="zh-CN" sz="2400" dirty="0"/>
              <a:t>4</a:t>
            </a:r>
            <a:r>
              <a:rPr lang="zh-CN" altLang="zh-CN" sz="2400" dirty="0"/>
              <a:t>个部分。</a:t>
            </a:r>
          </a:p>
          <a:p>
            <a:r>
              <a:rPr lang="zh-CN" altLang="zh-CN" sz="2400" dirty="0"/>
              <a:t>年报和半年报还有相对正文更为精简的摘要部分，但季报没有正文、摘要之分。</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FF1E75A0-61AC-4FC6-8209-2EA26FDC5D0C}" type="slidenum">
              <a:rPr lang="zh-CN" altLang="en-US"/>
              <a:pPr/>
              <a:t>12</a:t>
            </a:fld>
            <a:endParaRPr lang="en-US" altLang="zh-CN"/>
          </a:p>
        </p:txBody>
      </p:sp>
      <p:sp>
        <p:nvSpPr>
          <p:cNvPr id="687106" name="Rectangle 2"/>
          <p:cNvSpPr>
            <a:spLocks noGrp="1" noChangeArrowheads="1"/>
          </p:cNvSpPr>
          <p:nvPr>
            <p:ph type="title"/>
          </p:nvPr>
        </p:nvSpPr>
        <p:spPr/>
        <p:txBody>
          <a:bodyPr/>
          <a:lstStyle/>
          <a:p>
            <a:r>
              <a:rPr lang="zh-CN" altLang="en-US" sz="2000"/>
              <a:t>一、每股指标分析</a:t>
            </a:r>
          </a:p>
        </p:txBody>
      </p:sp>
      <p:sp>
        <p:nvSpPr>
          <p:cNvPr id="687107" name="Rectangle 3"/>
          <p:cNvSpPr>
            <a:spLocks noGrp="1" noChangeArrowheads="1"/>
          </p:cNvSpPr>
          <p:nvPr>
            <p:ph type="body" idx="1"/>
          </p:nvPr>
        </p:nvSpPr>
        <p:spPr/>
        <p:txBody>
          <a:bodyPr/>
          <a:lstStyle/>
          <a:p>
            <a:r>
              <a:rPr lang="zh-CN" altLang="en-US" sz="2400"/>
              <a:t>上市公司都是股份有限公司，公司的股本按相等金额分成若干股份，并以股票形式为各股东所持有。普通股票是股票中最基本的一种形式，发行普通股是公司筹集股本的主要方式。</a:t>
            </a:r>
          </a:p>
          <a:p>
            <a:r>
              <a:rPr lang="zh-CN" altLang="en-US" sz="2400"/>
              <a:t>上市公司每股指标分析就是以上市公司发行在外的普通股票为基础，衡量每单位普通股所对应的相关财务数值大小的一种财务指标分析方法，常见的指标有每股收益、每股净资产、每股股利、每股经营现金流量和每股未分配利润等。</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A4F89528-8B00-474C-B7F5-48542FA6EB19}" type="slidenum">
              <a:rPr lang="zh-CN" altLang="en-US"/>
              <a:pPr/>
              <a:t>13</a:t>
            </a:fld>
            <a:endParaRPr lang="en-US" altLang="zh-CN"/>
          </a:p>
        </p:txBody>
      </p:sp>
      <p:sp>
        <p:nvSpPr>
          <p:cNvPr id="689154" name="Rectangle 2"/>
          <p:cNvSpPr>
            <a:spLocks noGrp="1" noChangeArrowheads="1"/>
          </p:cNvSpPr>
          <p:nvPr>
            <p:ph type="title"/>
          </p:nvPr>
        </p:nvSpPr>
        <p:spPr/>
        <p:txBody>
          <a:bodyPr/>
          <a:lstStyle/>
          <a:p>
            <a:r>
              <a:rPr lang="zh-CN" altLang="en-US" sz="2000"/>
              <a:t>（一）每股收益</a:t>
            </a:r>
          </a:p>
        </p:txBody>
      </p:sp>
      <p:sp>
        <p:nvSpPr>
          <p:cNvPr id="689155" name="Rectangle 3"/>
          <p:cNvSpPr>
            <a:spLocks noGrp="1" noChangeArrowheads="1"/>
          </p:cNvSpPr>
          <p:nvPr>
            <p:ph type="body" idx="1"/>
          </p:nvPr>
        </p:nvSpPr>
        <p:spPr>
          <a:xfrm>
            <a:off x="539750" y="908050"/>
            <a:ext cx="8229600" cy="5472113"/>
          </a:xfrm>
        </p:spPr>
        <p:txBody>
          <a:bodyPr/>
          <a:lstStyle/>
          <a:p>
            <a:pPr>
              <a:lnSpc>
                <a:spcPct val="90000"/>
              </a:lnSpc>
            </a:pPr>
            <a:r>
              <a:rPr lang="en-US" altLang="zh-CN" dirty="0"/>
              <a:t>1</a:t>
            </a:r>
            <a:r>
              <a:rPr lang="zh-CN" altLang="en-US" dirty="0"/>
              <a:t>．每股收益的概念及计算</a:t>
            </a:r>
          </a:p>
          <a:p>
            <a:r>
              <a:rPr lang="zh-CN" altLang="en-US" dirty="0"/>
              <a:t>每股收益（</a:t>
            </a:r>
            <a:r>
              <a:rPr lang="en-US" altLang="zh-CN" dirty="0"/>
              <a:t>earning per share</a:t>
            </a:r>
            <a:r>
              <a:rPr lang="zh-CN" altLang="en-US" dirty="0"/>
              <a:t>，</a:t>
            </a:r>
            <a:r>
              <a:rPr lang="en-US" altLang="zh-CN" dirty="0"/>
              <a:t>EPS</a:t>
            </a:r>
            <a:r>
              <a:rPr lang="zh-CN" altLang="en-US" dirty="0"/>
              <a:t>）也称每股盈余，是公司净收益与发行在外普通股股数的比率，它反映了某会计年度内公司平均每股普通股获得的收益，用于评价普通股持有者获得报酬的程度。其基本计算公式如下：</a:t>
            </a:r>
          </a:p>
          <a:p>
            <a:endParaRPr lang="zh-CN" altLang="en-US" dirty="0"/>
          </a:p>
          <a:p>
            <a:endParaRPr lang="zh-CN" altLang="en-US" sz="800" dirty="0"/>
          </a:p>
          <a:p>
            <a:r>
              <a:rPr lang="zh-CN" altLang="en-US" dirty="0" smtClean="0"/>
              <a:t>（</a:t>
            </a:r>
            <a:r>
              <a:rPr lang="en-US" altLang="zh-CN" dirty="0"/>
              <a:t>1</a:t>
            </a:r>
            <a:r>
              <a:rPr lang="zh-CN" altLang="en-US" dirty="0"/>
              <a:t>）简单资本结构的每股收益</a:t>
            </a:r>
          </a:p>
          <a:p>
            <a:r>
              <a:rPr lang="zh-CN" altLang="en-US" dirty="0"/>
              <a:t>如果公司发行的产权证券只有普通股一种，或虽有其他证券，但对公司普通股份无稀释作用或稀释作用不明显，则该公司属于简单资本结构形式。这里说的“稀释”，是指在总收益保持不变的情况下，普通股的增加会使每股收益变小。简单资本结构的每股收益计算较为简单，其计算公式如下：</a:t>
            </a:r>
          </a:p>
          <a:p>
            <a:endParaRPr lang="zh-CN" altLang="en-US" sz="800" dirty="0"/>
          </a:p>
          <a:p>
            <a:endParaRPr lang="zh-CN" altLang="en-US" dirty="0"/>
          </a:p>
          <a:p>
            <a:r>
              <a:rPr lang="zh-CN" altLang="en-US" dirty="0"/>
              <a:t>其中，加权平均股数＝∑（流通在外的股数</a:t>
            </a:r>
            <a:r>
              <a:rPr lang="en-US" altLang="zh-CN" dirty="0"/>
              <a:t>×</a:t>
            </a:r>
            <a:r>
              <a:rPr lang="zh-CN" altLang="en-US" dirty="0"/>
              <a:t>流通在外的月数占全年月数的比例）。</a:t>
            </a:r>
          </a:p>
        </p:txBody>
      </p:sp>
      <p:sp>
        <p:nvSpPr>
          <p:cNvPr id="689156" name="Rectangle 4"/>
          <p:cNvSpPr>
            <a:spLocks noChangeArrowheads="1"/>
          </p:cNvSpPr>
          <p:nvPr/>
        </p:nvSpPr>
        <p:spPr bwMode="auto">
          <a:xfrm>
            <a:off x="0" y="325755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89157" name="Object 5"/>
          <p:cNvGraphicFramePr>
            <a:graphicFrameLocks noChangeAspect="1"/>
          </p:cNvGraphicFramePr>
          <p:nvPr/>
        </p:nvGraphicFramePr>
        <p:xfrm>
          <a:off x="2771775" y="2205038"/>
          <a:ext cx="2952750" cy="577850"/>
        </p:xfrm>
        <a:graphic>
          <a:graphicData uri="http://schemas.openxmlformats.org/presentationml/2006/ole">
            <p:oleObj spid="_x0000_s689157" r:id="rId4" imgW="2057400" imgH="419100" progId="Equation.3">
              <p:embed/>
            </p:oleObj>
          </a:graphicData>
        </a:graphic>
      </p:graphicFrame>
      <p:sp>
        <p:nvSpPr>
          <p:cNvPr id="689158" name="Rectangle 6"/>
          <p:cNvSpPr>
            <a:spLocks noChangeArrowheads="1"/>
          </p:cNvSpPr>
          <p:nvPr/>
        </p:nvSpPr>
        <p:spPr bwMode="auto">
          <a:xfrm>
            <a:off x="0" y="325755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89159" name="Object 7"/>
          <p:cNvGraphicFramePr>
            <a:graphicFrameLocks noChangeAspect="1"/>
          </p:cNvGraphicFramePr>
          <p:nvPr/>
        </p:nvGraphicFramePr>
        <p:xfrm>
          <a:off x="2915816" y="4509120"/>
          <a:ext cx="3529012" cy="520700"/>
        </p:xfrm>
        <a:graphic>
          <a:graphicData uri="http://schemas.openxmlformats.org/presentationml/2006/ole">
            <p:oleObj spid="_x0000_s689159" r:id="rId5" imgW="2806700" imgH="419100" progId="Equation.3">
              <p:embed/>
            </p:oleObj>
          </a:graphicData>
        </a:graphic>
      </p:graphicFrame>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39CA7D35-02A6-42B4-806A-8E277B541B7A}" type="slidenum">
              <a:rPr lang="zh-CN" altLang="en-US"/>
              <a:pPr/>
              <a:t>14</a:t>
            </a:fld>
            <a:endParaRPr lang="en-US" altLang="zh-CN"/>
          </a:p>
        </p:txBody>
      </p:sp>
      <p:sp>
        <p:nvSpPr>
          <p:cNvPr id="691202" name="Rectangle 2"/>
          <p:cNvSpPr>
            <a:spLocks noGrp="1" noChangeArrowheads="1"/>
          </p:cNvSpPr>
          <p:nvPr>
            <p:ph type="title"/>
          </p:nvPr>
        </p:nvSpPr>
        <p:spPr/>
        <p:txBody>
          <a:bodyPr/>
          <a:lstStyle/>
          <a:p>
            <a:r>
              <a:rPr lang="zh-CN" altLang="en-US" sz="2000"/>
              <a:t>（一）每股收益</a:t>
            </a:r>
          </a:p>
        </p:txBody>
      </p:sp>
      <p:sp>
        <p:nvSpPr>
          <p:cNvPr id="691203" name="Rectangle 3"/>
          <p:cNvSpPr>
            <a:spLocks noGrp="1" noChangeArrowheads="1"/>
          </p:cNvSpPr>
          <p:nvPr>
            <p:ph type="body" idx="1"/>
          </p:nvPr>
        </p:nvSpPr>
        <p:spPr>
          <a:xfrm>
            <a:off x="468313" y="981075"/>
            <a:ext cx="8291512" cy="5073650"/>
          </a:xfrm>
        </p:spPr>
        <p:txBody>
          <a:bodyPr/>
          <a:lstStyle/>
          <a:p>
            <a:pPr>
              <a:lnSpc>
                <a:spcPct val="130000"/>
              </a:lnSpc>
            </a:pPr>
            <a:r>
              <a:rPr lang="zh-CN" altLang="en-US"/>
              <a:t>（</a:t>
            </a:r>
            <a:r>
              <a:rPr lang="en-US" altLang="zh-CN"/>
              <a:t>2</a:t>
            </a:r>
            <a:r>
              <a:rPr lang="zh-CN" altLang="en-US"/>
              <a:t>）复杂资本结构的每股收益</a:t>
            </a:r>
          </a:p>
          <a:p>
            <a:pPr>
              <a:lnSpc>
                <a:spcPct val="130000"/>
              </a:lnSpc>
            </a:pPr>
            <a:r>
              <a:rPr lang="zh-CN" altLang="en-US"/>
              <a:t>如果公司发行的产权证券中既包括普通股，又包括普通股的等同权益，如可转换债券、认股权证等，则公司的资本结构类型要视具体情况而定：</a:t>
            </a:r>
          </a:p>
          <a:p>
            <a:pPr>
              <a:lnSpc>
                <a:spcPct val="130000"/>
              </a:lnSpc>
            </a:pPr>
            <a:r>
              <a:rPr lang="zh-CN" altLang="en-US"/>
              <a:t>如果公司因认股权证持有者行使认股权利或可转换债券转为股票而增加的股票不超过现有流通在外的普通股票的</a:t>
            </a:r>
            <a:r>
              <a:rPr lang="en-US" altLang="zh-CN"/>
              <a:t>20</a:t>
            </a:r>
            <a:r>
              <a:rPr lang="zh-CN" altLang="en-US"/>
              <a:t>％，则该公司仍属于简单资本结构；如果公司因认股权证持有者行使认股权利或可转换债券转为股票而增加的股票超过现有流通在外的普通股票的</a:t>
            </a:r>
            <a:r>
              <a:rPr lang="en-US" altLang="zh-CN"/>
              <a:t>20</a:t>
            </a:r>
            <a:r>
              <a:rPr lang="zh-CN" altLang="en-US"/>
              <a:t>％时，则该公司属于复杂资本结构。</a:t>
            </a:r>
          </a:p>
          <a:p>
            <a:pPr>
              <a:lnSpc>
                <a:spcPct val="130000"/>
              </a:lnSpc>
            </a:pPr>
            <a:r>
              <a:rPr lang="zh-CN" altLang="en-US"/>
              <a:t>在复杂资本结构下，公司每股收益的揭示要根据稀释程度而定。如果潜在稀释性证券对每股收益的总稀释效果不超过</a:t>
            </a:r>
            <a:r>
              <a:rPr lang="en-US" altLang="zh-CN"/>
              <a:t>3%</a:t>
            </a:r>
            <a:r>
              <a:rPr lang="zh-CN" altLang="en-US"/>
              <a:t>，公司只需要披露基本每股收益指标数据；如果总稀释效果超过</a:t>
            </a:r>
            <a:r>
              <a:rPr lang="en-US" altLang="zh-CN"/>
              <a:t>3%</a:t>
            </a:r>
            <a:r>
              <a:rPr lang="zh-CN" altLang="en-US"/>
              <a:t>，公司则需要同时列示基本每股收益和充分稀释的每股收益两个指标数据。</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4"/>
          <p:cNvSpPr>
            <a:spLocks noGrp="1"/>
          </p:cNvSpPr>
          <p:nvPr>
            <p:ph type="sldNum" sz="quarter" idx="11"/>
          </p:nvPr>
        </p:nvSpPr>
        <p:spPr/>
        <p:txBody>
          <a:bodyPr/>
          <a:lstStyle/>
          <a:p>
            <a:fld id="{F57D9F92-6508-4268-9986-A36410F5F604}" type="slidenum">
              <a:rPr lang="zh-CN" altLang="en-US"/>
              <a:pPr/>
              <a:t>15</a:t>
            </a:fld>
            <a:endParaRPr lang="en-US" altLang="zh-CN"/>
          </a:p>
        </p:txBody>
      </p:sp>
      <p:sp>
        <p:nvSpPr>
          <p:cNvPr id="693250" name="Rectangle 2"/>
          <p:cNvSpPr>
            <a:spLocks noGrp="1" noChangeArrowheads="1"/>
          </p:cNvSpPr>
          <p:nvPr>
            <p:ph type="title"/>
          </p:nvPr>
        </p:nvSpPr>
        <p:spPr/>
        <p:txBody>
          <a:bodyPr/>
          <a:lstStyle/>
          <a:p>
            <a:r>
              <a:rPr lang="zh-CN" altLang="en-US"/>
              <a:t>（一）每股收益</a:t>
            </a:r>
          </a:p>
        </p:txBody>
      </p:sp>
      <p:sp>
        <p:nvSpPr>
          <p:cNvPr id="693251" name="Rectangle 3"/>
          <p:cNvSpPr>
            <a:spLocks noGrp="1" noChangeArrowheads="1"/>
          </p:cNvSpPr>
          <p:nvPr>
            <p:ph type="body" idx="1"/>
          </p:nvPr>
        </p:nvSpPr>
        <p:spPr/>
        <p:txBody>
          <a:bodyPr/>
          <a:lstStyle/>
          <a:p>
            <a:r>
              <a:rPr lang="zh-CN" altLang="en-US" sz="2400"/>
              <a:t>① 基本每股收益。</a:t>
            </a:r>
          </a:p>
          <a:p>
            <a:r>
              <a:rPr lang="zh-CN" altLang="en-US" sz="2400"/>
              <a:t>基本每股收益是指将企业真正稀释的证券加入普通股，一并计算确定的每股收益，其计算公式如下：</a:t>
            </a:r>
          </a:p>
          <a:p>
            <a:endParaRPr lang="zh-CN" altLang="en-US" sz="2400"/>
          </a:p>
          <a:p>
            <a:endParaRPr lang="zh-CN" altLang="en-US" sz="2400"/>
          </a:p>
          <a:p>
            <a:endParaRPr lang="zh-CN" altLang="en-US" sz="2400"/>
          </a:p>
          <a:p>
            <a:r>
              <a:rPr lang="zh-CN" altLang="en-US" sz="2400"/>
              <a:t>上述公式中约当普通股是指如认股权证、可转换优先股等可以按一定方法折合成普通股的证券，因为约当普通股具有分享净利润的权利，所以它具有与相关普通股相同的市场价值。真正稀释的含义是指这些证券已经成为公司的普通股份。</a:t>
            </a:r>
          </a:p>
        </p:txBody>
      </p:sp>
      <p:sp>
        <p:nvSpPr>
          <p:cNvPr id="693252" name="Rectangle 4"/>
          <p:cNvSpPr>
            <a:spLocks noChangeArrowheads="1"/>
          </p:cNvSpPr>
          <p:nvPr/>
        </p:nvSpPr>
        <p:spPr bwMode="auto">
          <a:xfrm>
            <a:off x="0" y="325755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93253" name="Object 5"/>
          <p:cNvGraphicFramePr>
            <a:graphicFrameLocks noChangeAspect="1"/>
          </p:cNvGraphicFramePr>
          <p:nvPr/>
        </p:nvGraphicFramePr>
        <p:xfrm>
          <a:off x="971550" y="2420938"/>
          <a:ext cx="7127875" cy="600075"/>
        </p:xfrm>
        <a:graphic>
          <a:graphicData uri="http://schemas.openxmlformats.org/presentationml/2006/ole">
            <p:oleObj spid="_x0000_s693253" r:id="rId4" imgW="4927600" imgH="419100" progId="Equation.3">
              <p:embed/>
            </p:oleObj>
          </a:graphicData>
        </a:graphic>
      </p:graphicFrame>
      <p:sp>
        <p:nvSpPr>
          <p:cNvPr id="693254" name="Rectangle 6"/>
          <p:cNvSpPr>
            <a:spLocks noChangeArrowheads="1"/>
          </p:cNvSpPr>
          <p:nvPr/>
        </p:nvSpPr>
        <p:spPr bwMode="auto">
          <a:xfrm>
            <a:off x="0" y="3257550"/>
            <a:ext cx="9144000" cy="0"/>
          </a:xfrm>
          <a:prstGeom prst="rect">
            <a:avLst/>
          </a:prstGeom>
          <a:noFill/>
          <a:ln w="9525">
            <a:noFill/>
            <a:miter lim="800000"/>
            <a:headEnd/>
            <a:tailEnd/>
          </a:ln>
          <a:effectLst/>
        </p:spPr>
        <p:txBody>
          <a:bodyPr wrap="none" anchor="ctr">
            <a:spAutoFit/>
          </a:bodyPr>
          <a:lstStyle/>
          <a:p>
            <a:endParaRPr lang="zh-CN" altLang="en-US"/>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5"/>
          <p:cNvSpPr>
            <a:spLocks noGrp="1"/>
          </p:cNvSpPr>
          <p:nvPr>
            <p:ph type="sldNum" sz="quarter" idx="11"/>
          </p:nvPr>
        </p:nvSpPr>
        <p:spPr/>
        <p:txBody>
          <a:bodyPr/>
          <a:lstStyle/>
          <a:p>
            <a:fld id="{EF7A2B7F-B056-488A-B7E7-49424B0C7636}" type="slidenum">
              <a:rPr lang="zh-CN" altLang="en-US"/>
              <a:pPr/>
              <a:t>16</a:t>
            </a:fld>
            <a:endParaRPr lang="en-US" altLang="zh-CN"/>
          </a:p>
        </p:txBody>
      </p:sp>
      <p:sp>
        <p:nvSpPr>
          <p:cNvPr id="695298" name="Rectangle 2"/>
          <p:cNvSpPr>
            <a:spLocks noGrp="1" noChangeArrowheads="1"/>
          </p:cNvSpPr>
          <p:nvPr>
            <p:ph type="title"/>
          </p:nvPr>
        </p:nvSpPr>
        <p:spPr/>
        <p:txBody>
          <a:bodyPr/>
          <a:lstStyle/>
          <a:p>
            <a:r>
              <a:rPr lang="zh-CN" altLang="en-US" sz="2000"/>
              <a:t>（一）每股收益</a:t>
            </a:r>
          </a:p>
        </p:txBody>
      </p:sp>
      <p:sp>
        <p:nvSpPr>
          <p:cNvPr id="695299" name="Rectangle 3"/>
          <p:cNvSpPr>
            <a:spLocks noGrp="1" noChangeArrowheads="1"/>
          </p:cNvSpPr>
          <p:nvPr>
            <p:ph type="body" sz="half" idx="1"/>
          </p:nvPr>
        </p:nvSpPr>
        <p:spPr>
          <a:xfrm>
            <a:off x="468313" y="1052513"/>
            <a:ext cx="8124825" cy="5040312"/>
          </a:xfrm>
        </p:spPr>
        <p:txBody>
          <a:bodyPr/>
          <a:lstStyle/>
          <a:p>
            <a:r>
              <a:rPr lang="zh-CN" altLang="en-US" sz="2400"/>
              <a:t>② 充分稀释的每股收益</a:t>
            </a:r>
          </a:p>
          <a:p>
            <a:r>
              <a:rPr lang="zh-CN" altLang="en-US" sz="2400"/>
              <a:t>充分稀释的每股收益是指将所有可能的影响（并非真正稀释）因素都加入到普通股股权中去所计算出的每股收益值，目的在于更为稳健地反映每股收益状况。其计算公式为：</a:t>
            </a:r>
          </a:p>
          <a:p>
            <a:endParaRPr lang="zh-CN" altLang="en-US" sz="2400"/>
          </a:p>
          <a:p>
            <a:endParaRPr lang="zh-CN" altLang="en-US" sz="2400"/>
          </a:p>
          <a:p>
            <a:endParaRPr lang="zh-CN" altLang="en-US" sz="2400"/>
          </a:p>
          <a:p>
            <a:r>
              <a:rPr lang="zh-CN" altLang="en-US" sz="2400"/>
              <a:t>上述公式中，无论普通股的等同权益是否转化为普通股份，都被视为可能存在的稀释因素，并据此计算公司的每股收益。</a:t>
            </a:r>
          </a:p>
          <a:p>
            <a:endParaRPr lang="zh-CN" altLang="en-US" sz="2400"/>
          </a:p>
          <a:p>
            <a:endParaRPr lang="zh-CN" altLang="en-US"/>
          </a:p>
        </p:txBody>
      </p:sp>
      <p:graphicFrame>
        <p:nvGraphicFramePr>
          <p:cNvPr id="695300" name="Object 4"/>
          <p:cNvGraphicFramePr>
            <a:graphicFrameLocks noChangeAspect="1"/>
          </p:cNvGraphicFramePr>
          <p:nvPr>
            <p:ph sz="half" idx="2"/>
          </p:nvPr>
        </p:nvGraphicFramePr>
        <p:xfrm>
          <a:off x="611188" y="2781300"/>
          <a:ext cx="7704137" cy="582613"/>
        </p:xfrm>
        <a:graphic>
          <a:graphicData uri="http://schemas.openxmlformats.org/presentationml/2006/ole">
            <p:oleObj spid="_x0000_s695300" r:id="rId4" imgW="5537200" imgH="419100" progId="Equation.3">
              <p:embed/>
            </p:oleObj>
          </a:graphicData>
        </a:graphic>
      </p:graphicFrame>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2B64A762-E670-419D-876D-F45AF3EEE54E}" type="slidenum">
              <a:rPr lang="zh-CN" altLang="en-US"/>
              <a:pPr/>
              <a:t>17</a:t>
            </a:fld>
            <a:endParaRPr lang="en-US" altLang="zh-CN"/>
          </a:p>
        </p:txBody>
      </p:sp>
      <p:sp>
        <p:nvSpPr>
          <p:cNvPr id="697346" name="Rectangle 2"/>
          <p:cNvSpPr>
            <a:spLocks noGrp="1" noChangeArrowheads="1"/>
          </p:cNvSpPr>
          <p:nvPr>
            <p:ph type="title"/>
          </p:nvPr>
        </p:nvSpPr>
        <p:spPr/>
        <p:txBody>
          <a:bodyPr/>
          <a:lstStyle/>
          <a:p>
            <a:r>
              <a:rPr lang="zh-CN" altLang="en-US" sz="2000"/>
              <a:t>（一）每股收益</a:t>
            </a:r>
          </a:p>
        </p:txBody>
      </p:sp>
      <p:sp>
        <p:nvSpPr>
          <p:cNvPr id="697347" name="Rectangle 3"/>
          <p:cNvSpPr>
            <a:spLocks noGrp="1" noChangeArrowheads="1"/>
          </p:cNvSpPr>
          <p:nvPr>
            <p:ph type="body" idx="1"/>
          </p:nvPr>
        </p:nvSpPr>
        <p:spPr/>
        <p:txBody>
          <a:bodyPr/>
          <a:lstStyle/>
          <a:p>
            <a:pPr>
              <a:lnSpc>
                <a:spcPct val="125000"/>
              </a:lnSpc>
            </a:pPr>
            <a:r>
              <a:rPr lang="en-US" altLang="zh-CN" dirty="0"/>
              <a:t>2</a:t>
            </a:r>
            <a:r>
              <a:rPr lang="zh-CN" altLang="en-US" dirty="0"/>
              <a:t>．每股收益的分析要点</a:t>
            </a:r>
          </a:p>
          <a:p>
            <a:pPr>
              <a:lnSpc>
                <a:spcPct val="125000"/>
              </a:lnSpc>
            </a:pPr>
            <a:r>
              <a:rPr lang="zh-CN" altLang="en-US" dirty="0"/>
              <a:t>（</a:t>
            </a:r>
            <a:r>
              <a:rPr lang="en-US" altLang="zh-CN" dirty="0"/>
              <a:t>1</a:t>
            </a:r>
            <a:r>
              <a:rPr lang="zh-CN" altLang="en-US" dirty="0"/>
              <a:t>）每股收益是评价上市公司投资报酬和盈利能力的最重要的一项核心指标，该指标具有引导投资、增加市场评价功能、简化财务指标体系的作用。</a:t>
            </a:r>
          </a:p>
          <a:p>
            <a:pPr>
              <a:lnSpc>
                <a:spcPct val="125000"/>
              </a:lnSpc>
            </a:pPr>
            <a:r>
              <a:rPr lang="zh-CN" altLang="en-US" dirty="0"/>
              <a:t>（</a:t>
            </a:r>
            <a:r>
              <a:rPr lang="en-US" altLang="zh-CN" dirty="0"/>
              <a:t>2</a:t>
            </a:r>
            <a:r>
              <a:rPr lang="zh-CN" altLang="en-US" dirty="0"/>
              <a:t>）每股收益指标数值越高，表明公司的盈利能力越强，股东的投资回报越好，每一股份所获得的利润越大；反之则反是。但是每股收益多并不意味着公司就一定会多分红。</a:t>
            </a:r>
          </a:p>
          <a:p>
            <a:pPr>
              <a:lnSpc>
                <a:spcPct val="125000"/>
              </a:lnSpc>
            </a:pPr>
            <a:r>
              <a:rPr lang="zh-CN" altLang="en-US" dirty="0"/>
              <a:t>（</a:t>
            </a:r>
            <a:r>
              <a:rPr lang="en-US" altLang="zh-CN" dirty="0"/>
              <a:t>3</a:t>
            </a:r>
            <a:r>
              <a:rPr lang="zh-CN" altLang="en-US" dirty="0"/>
              <a:t>）影响每股收益的因素有属于普通股的净利润（正影响因素）和普通股股数（负影响因素）。在计算普通股每股收益时应采用属于普通股的净利润，所以在企业净利润中要扣除不属于普通股的净利润额，如优先股股利等</a:t>
            </a:r>
            <a:r>
              <a:rPr lang="zh-CN" altLang="en-US" dirty="0" smtClean="0"/>
              <a:t>。</a:t>
            </a:r>
            <a:endParaRPr lang="zh-CN" altLang="en-US"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16A4A89C-D7AE-458C-AFA1-0E27989D700A}" type="slidenum">
              <a:rPr lang="zh-CN" altLang="en-US"/>
              <a:pPr/>
              <a:t>18</a:t>
            </a:fld>
            <a:endParaRPr lang="en-US" altLang="zh-CN"/>
          </a:p>
        </p:txBody>
      </p:sp>
      <p:sp>
        <p:nvSpPr>
          <p:cNvPr id="699394" name="Rectangle 2"/>
          <p:cNvSpPr>
            <a:spLocks noGrp="1" noChangeArrowheads="1"/>
          </p:cNvSpPr>
          <p:nvPr>
            <p:ph type="title"/>
          </p:nvPr>
        </p:nvSpPr>
        <p:spPr/>
        <p:txBody>
          <a:bodyPr/>
          <a:lstStyle/>
          <a:p>
            <a:r>
              <a:rPr lang="zh-CN" altLang="en-US" sz="2000"/>
              <a:t>（一）每股收益</a:t>
            </a:r>
          </a:p>
        </p:txBody>
      </p:sp>
      <p:sp>
        <p:nvSpPr>
          <p:cNvPr id="699395" name="Rectangle 3"/>
          <p:cNvSpPr>
            <a:spLocks noGrp="1" noChangeArrowheads="1"/>
          </p:cNvSpPr>
          <p:nvPr>
            <p:ph type="body" idx="1"/>
          </p:nvPr>
        </p:nvSpPr>
        <p:spPr/>
        <p:txBody>
          <a:bodyPr/>
          <a:lstStyle/>
          <a:p>
            <a:r>
              <a:rPr lang="zh-CN" altLang="en-US" sz="2400"/>
              <a:t>（</a:t>
            </a:r>
            <a:r>
              <a:rPr lang="en-US" altLang="zh-CN" sz="2400"/>
              <a:t>4</a:t>
            </a:r>
            <a:r>
              <a:rPr lang="zh-CN" altLang="en-US" sz="2400"/>
              <a:t>）利用每股收益指标可以进行公司的趋势分析与同业比较分析。</a:t>
            </a:r>
          </a:p>
          <a:p>
            <a:r>
              <a:rPr lang="zh-CN" altLang="en-US" sz="2400"/>
              <a:t>每股收益的趋势分析是对连续若干年的每股收益变动状况及其趋势所进行的分析，旨在了解公司投资报酬在较长时期中的变动规律；每股收益的同业比较分析，可以帮助分析者进一步了解公司该指标值在同业中所处的地位，从而在市场平均状况下对其作出更客观的判断。</a:t>
            </a:r>
          </a:p>
          <a:p>
            <a:r>
              <a:rPr lang="zh-CN" altLang="en-US" sz="2400"/>
              <a:t>（</a:t>
            </a:r>
            <a:r>
              <a:rPr lang="en-US" altLang="zh-CN" sz="2400"/>
              <a:t>5</a:t>
            </a:r>
            <a:r>
              <a:rPr lang="zh-CN" altLang="en-US" sz="2400"/>
              <a:t>）每股收益还是确定公司股票价格的主要参考指标。一般来说，在其他因素不变的情况下，每股收益越高，该公司股票的市价上升空间会较大。</a:t>
            </a:r>
          </a:p>
          <a:p>
            <a:endParaRPr lang="zh-CN" altLang="en-US" sz="240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06BD6935-5BAA-4D9C-8099-A03E0819470B}" type="slidenum">
              <a:rPr lang="zh-CN" altLang="en-US"/>
              <a:pPr/>
              <a:t>19</a:t>
            </a:fld>
            <a:endParaRPr lang="en-US" altLang="zh-CN"/>
          </a:p>
        </p:txBody>
      </p:sp>
      <p:sp>
        <p:nvSpPr>
          <p:cNvPr id="701442" name="Rectangle 2"/>
          <p:cNvSpPr>
            <a:spLocks noGrp="1" noChangeArrowheads="1"/>
          </p:cNvSpPr>
          <p:nvPr>
            <p:ph type="title"/>
          </p:nvPr>
        </p:nvSpPr>
        <p:spPr/>
        <p:txBody>
          <a:bodyPr/>
          <a:lstStyle/>
          <a:p>
            <a:r>
              <a:rPr lang="zh-CN" altLang="en-US" sz="2000"/>
              <a:t>（二）每股净资产</a:t>
            </a:r>
          </a:p>
        </p:txBody>
      </p:sp>
      <p:sp>
        <p:nvSpPr>
          <p:cNvPr id="701443" name="Rectangle 3"/>
          <p:cNvSpPr>
            <a:spLocks noGrp="1" noChangeArrowheads="1"/>
          </p:cNvSpPr>
          <p:nvPr>
            <p:ph type="body" idx="1"/>
          </p:nvPr>
        </p:nvSpPr>
        <p:spPr>
          <a:xfrm>
            <a:off x="457200" y="1052513"/>
            <a:ext cx="8291513" cy="5073650"/>
          </a:xfrm>
        </p:spPr>
        <p:txBody>
          <a:bodyPr/>
          <a:lstStyle/>
          <a:p>
            <a:pPr>
              <a:lnSpc>
                <a:spcPct val="130000"/>
              </a:lnSpc>
            </a:pPr>
            <a:r>
              <a:rPr lang="zh-CN" altLang="en-US" dirty="0"/>
              <a:t>每股净资产也称每股权益、每股账面价值，是公司年末股东权益（净资产）与年末普通股股份总数的比值。其计算公式为：</a:t>
            </a:r>
          </a:p>
          <a:p>
            <a:pPr>
              <a:lnSpc>
                <a:spcPct val="130000"/>
              </a:lnSpc>
            </a:pPr>
            <a:endParaRPr lang="zh-CN" altLang="en-US" dirty="0"/>
          </a:p>
          <a:p>
            <a:pPr>
              <a:lnSpc>
                <a:spcPct val="130000"/>
              </a:lnSpc>
            </a:pPr>
            <a:endParaRPr lang="zh-CN" altLang="en-US" dirty="0"/>
          </a:p>
          <a:p>
            <a:pPr>
              <a:lnSpc>
                <a:spcPct val="130000"/>
              </a:lnSpc>
            </a:pPr>
            <a:r>
              <a:rPr lang="zh-CN" altLang="en-US" dirty="0"/>
              <a:t>在上式中年末股东权益是指扣除优先股权益后的股东权益余额，该指标反映了发行在外的每股普通股所代表的净资产的成本即账面权益。</a:t>
            </a:r>
          </a:p>
          <a:p>
            <a:pPr>
              <a:lnSpc>
                <a:spcPct val="130000"/>
              </a:lnSpc>
            </a:pPr>
            <a:r>
              <a:rPr lang="zh-CN" altLang="en-US" dirty="0"/>
              <a:t>一般来说，公司的经营业绩越好，其资产增值越快，净资产的数值就越高</a:t>
            </a:r>
            <a:r>
              <a:rPr lang="zh-CN" altLang="en-US" dirty="0" smtClean="0"/>
              <a:t>。</a:t>
            </a:r>
            <a:endParaRPr lang="zh-CN" altLang="en-US" dirty="0"/>
          </a:p>
          <a:p>
            <a:pPr>
              <a:lnSpc>
                <a:spcPct val="130000"/>
              </a:lnSpc>
            </a:pPr>
            <a:r>
              <a:rPr lang="zh-CN" altLang="en-US" dirty="0"/>
              <a:t>此外，每股净资产在理论上还提供了股票的最低价值，若股票的每股市价低于每股净资产，表明市场对公司的前景看淡，但也有可能意味着股票的价格被市场低估。</a:t>
            </a:r>
          </a:p>
        </p:txBody>
      </p:sp>
      <p:sp>
        <p:nvSpPr>
          <p:cNvPr id="701444" name="Rectangle 4"/>
          <p:cNvSpPr>
            <a:spLocks noChangeArrowheads="1"/>
          </p:cNvSpPr>
          <p:nvPr/>
        </p:nvSpPr>
        <p:spPr bwMode="auto">
          <a:xfrm>
            <a:off x="0" y="325755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01445" name="Object 5"/>
          <p:cNvGraphicFramePr>
            <a:graphicFrameLocks noChangeAspect="1"/>
          </p:cNvGraphicFramePr>
          <p:nvPr/>
        </p:nvGraphicFramePr>
        <p:xfrm>
          <a:off x="2124075" y="1989138"/>
          <a:ext cx="3671888" cy="674687"/>
        </p:xfrm>
        <a:graphic>
          <a:graphicData uri="http://schemas.openxmlformats.org/presentationml/2006/ole">
            <p:oleObj spid="_x0000_s701445" r:id="rId4" imgW="2336800" imgH="419100" progId="Equation.3">
              <p:embed/>
            </p:oleObj>
          </a:graphicData>
        </a:graphic>
      </p:graphicFrame>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Text Box 5"/>
          <p:cNvSpPr txBox="1">
            <a:spLocks noChangeArrowheads="1"/>
          </p:cNvSpPr>
          <p:nvPr/>
        </p:nvSpPr>
        <p:spPr bwMode="auto">
          <a:xfrm>
            <a:off x="1042988" y="1628775"/>
            <a:ext cx="838200" cy="1006475"/>
          </a:xfrm>
          <a:prstGeom prst="rect">
            <a:avLst/>
          </a:prstGeom>
          <a:noFill/>
          <a:ln w="9525">
            <a:noFill/>
            <a:miter lim="800000"/>
            <a:headEnd/>
            <a:tailEnd/>
          </a:ln>
          <a:effectLst/>
        </p:spPr>
        <p:txBody>
          <a:bodyPr lIns="90000" tIns="46800" rIns="90000" bIns="46800">
            <a:spAutoFit/>
          </a:bodyPr>
          <a:lstStyle/>
          <a:p>
            <a:pPr algn="l">
              <a:spcBef>
                <a:spcPct val="50000"/>
              </a:spcBef>
            </a:pPr>
            <a:r>
              <a:rPr lang="zh-CN" altLang="en-US" sz="6000" b="1">
                <a:latin typeface="Times New Roman" pitchFamily="18" charset="0"/>
                <a:ea typeface="宋体" pitchFamily="2" charset="-122"/>
                <a:sym typeface="Wingdings" pitchFamily="2" charset="2"/>
              </a:rPr>
              <a:t></a:t>
            </a:r>
            <a:endParaRPr lang="zh-CN" altLang="en-US" sz="6000" b="1">
              <a:latin typeface="Times New Roman" pitchFamily="18" charset="0"/>
              <a:ea typeface="宋体" pitchFamily="2" charset="-122"/>
            </a:endParaRPr>
          </a:p>
        </p:txBody>
      </p:sp>
      <p:sp>
        <p:nvSpPr>
          <p:cNvPr id="66569" name="Text Box 9"/>
          <p:cNvSpPr txBox="1">
            <a:spLocks noChangeArrowheads="1"/>
          </p:cNvSpPr>
          <p:nvPr/>
        </p:nvSpPr>
        <p:spPr bwMode="auto">
          <a:xfrm>
            <a:off x="1979613" y="1557338"/>
            <a:ext cx="6551612" cy="2133600"/>
          </a:xfrm>
          <a:prstGeom prst="rect">
            <a:avLst/>
          </a:prstGeom>
          <a:noFill/>
          <a:ln w="9525">
            <a:noFill/>
            <a:miter lim="800000"/>
            <a:headEnd/>
            <a:tailEnd/>
          </a:ln>
          <a:effectLst/>
        </p:spPr>
        <p:txBody>
          <a:bodyPr lIns="90000" tIns="46800" rIns="90000" bIns="46800">
            <a:spAutoFit/>
          </a:bodyPr>
          <a:lstStyle/>
          <a:p>
            <a:endParaRPr lang="zh-CN" altLang="en-US"/>
          </a:p>
          <a:p>
            <a:pPr algn="l">
              <a:lnSpc>
                <a:spcPct val="125000"/>
              </a:lnSpc>
              <a:buClr>
                <a:srgbClr val="FF0066"/>
              </a:buClr>
              <a:buSzPct val="110000"/>
              <a:buFont typeface="Wingdings" pitchFamily="2" charset="2"/>
              <a:buChar char="þ"/>
            </a:pPr>
            <a:r>
              <a:rPr lang="zh-CN" altLang="en-US" sz="2400"/>
              <a:t>了解上市公司的信息披露制度；</a:t>
            </a:r>
          </a:p>
          <a:p>
            <a:pPr algn="l">
              <a:lnSpc>
                <a:spcPct val="125000"/>
              </a:lnSpc>
              <a:buClr>
                <a:srgbClr val="FF0066"/>
              </a:buClr>
              <a:buSzPct val="110000"/>
              <a:buFont typeface="Wingdings" pitchFamily="2" charset="2"/>
              <a:buChar char="þ"/>
            </a:pPr>
            <a:r>
              <a:rPr lang="zh-CN" altLang="en-US" sz="2400"/>
              <a:t>了解上市公司主要定期报告的内容和差别；</a:t>
            </a:r>
          </a:p>
          <a:p>
            <a:pPr algn="l">
              <a:lnSpc>
                <a:spcPct val="125000"/>
              </a:lnSpc>
              <a:buClr>
                <a:srgbClr val="FF0066"/>
              </a:buClr>
              <a:buSzPct val="110000"/>
              <a:buFont typeface="Wingdings" pitchFamily="2" charset="2"/>
              <a:buChar char="þ"/>
            </a:pPr>
            <a:r>
              <a:rPr lang="zh-CN" altLang="en-US" sz="2400"/>
              <a:t>掌握上市公司每股指标和市价分析指标；</a:t>
            </a:r>
          </a:p>
          <a:p>
            <a:pPr algn="l">
              <a:lnSpc>
                <a:spcPct val="125000"/>
              </a:lnSpc>
              <a:buClr>
                <a:srgbClr val="FF0066"/>
              </a:buClr>
              <a:buSzPct val="110000"/>
              <a:buFont typeface="Wingdings" pitchFamily="2" charset="2"/>
              <a:buChar char="þ"/>
            </a:pPr>
            <a:r>
              <a:rPr lang="zh-CN" altLang="en-US" sz="2400"/>
              <a:t>熟悉上市公司股利分配指标。</a:t>
            </a:r>
          </a:p>
        </p:txBody>
      </p:sp>
      <p:sp>
        <p:nvSpPr>
          <p:cNvPr id="66570" name="Rectangle 10"/>
          <p:cNvSpPr>
            <a:spLocks noGrp="1" noChangeArrowheads="1"/>
          </p:cNvSpPr>
          <p:nvPr>
            <p:ph type="ctrTitle"/>
          </p:nvPr>
        </p:nvSpPr>
        <p:spPr>
          <a:xfrm>
            <a:off x="2195513" y="765175"/>
            <a:ext cx="1676400" cy="762000"/>
          </a:xfrm>
        </p:spPr>
        <p:txBody>
          <a:bodyPr/>
          <a:lstStyle/>
          <a:p>
            <a:r>
              <a:rPr lang="zh-CN" altLang="en-US"/>
              <a:t>学习目的</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C8E06B77-093D-4F7E-96BE-D93EE0435990}" type="slidenum">
              <a:rPr lang="zh-CN" altLang="en-US"/>
              <a:pPr/>
              <a:t>20</a:t>
            </a:fld>
            <a:endParaRPr lang="en-US" altLang="zh-CN"/>
          </a:p>
        </p:txBody>
      </p:sp>
      <p:sp>
        <p:nvSpPr>
          <p:cNvPr id="703490" name="Rectangle 2"/>
          <p:cNvSpPr>
            <a:spLocks noGrp="1" noChangeArrowheads="1"/>
          </p:cNvSpPr>
          <p:nvPr>
            <p:ph type="title"/>
          </p:nvPr>
        </p:nvSpPr>
        <p:spPr>
          <a:xfrm>
            <a:off x="1908175" y="115888"/>
            <a:ext cx="5665788" cy="685800"/>
          </a:xfrm>
        </p:spPr>
        <p:txBody>
          <a:bodyPr/>
          <a:lstStyle/>
          <a:p>
            <a:r>
              <a:rPr lang="zh-CN" altLang="en-US" sz="2000"/>
              <a:t>（三）每股股利和（四）每股经营活动现金流量</a:t>
            </a:r>
          </a:p>
        </p:txBody>
      </p:sp>
      <p:sp>
        <p:nvSpPr>
          <p:cNvPr id="703491" name="Rectangle 3"/>
          <p:cNvSpPr>
            <a:spLocks noGrp="1" noChangeArrowheads="1"/>
          </p:cNvSpPr>
          <p:nvPr>
            <p:ph type="body" idx="1"/>
          </p:nvPr>
        </p:nvSpPr>
        <p:spPr/>
        <p:txBody>
          <a:bodyPr/>
          <a:lstStyle/>
          <a:p>
            <a:pPr>
              <a:lnSpc>
                <a:spcPct val="115000"/>
              </a:lnSpc>
            </a:pPr>
            <a:r>
              <a:rPr lang="zh-CN" altLang="en-US"/>
              <a:t>每股股利是指公司普通股股利总额与年末发行在外的普通股股份总数之比，其计算公式为：</a:t>
            </a:r>
          </a:p>
          <a:p>
            <a:pPr>
              <a:lnSpc>
                <a:spcPct val="115000"/>
              </a:lnSpc>
            </a:pPr>
            <a:endParaRPr lang="zh-CN" altLang="en-US"/>
          </a:p>
          <a:p>
            <a:pPr>
              <a:lnSpc>
                <a:spcPct val="115000"/>
              </a:lnSpc>
            </a:pPr>
            <a:r>
              <a:rPr lang="zh-CN" altLang="en-US"/>
              <a:t>上式中普通股股利总额是指公司发放的现金股利总额。每股股利反映了公司予以普通股股东投资的现金回报，每股股利金额越大，投资者获得的报酬就越多。</a:t>
            </a:r>
          </a:p>
          <a:p>
            <a:pPr>
              <a:lnSpc>
                <a:spcPct val="115000"/>
              </a:lnSpc>
            </a:pPr>
            <a:r>
              <a:rPr lang="zh-CN" altLang="en-US"/>
              <a:t>每股经营活动现金流量是反映发行在外的每股普通股票所平均占有的现金流量，或者说是反映公司为每一普通股获取的净现金流量的指标。其计算公式为：</a:t>
            </a:r>
          </a:p>
          <a:p>
            <a:pPr>
              <a:lnSpc>
                <a:spcPct val="115000"/>
              </a:lnSpc>
            </a:pPr>
            <a:endParaRPr lang="zh-CN" altLang="en-US"/>
          </a:p>
          <a:p>
            <a:pPr>
              <a:lnSpc>
                <a:spcPct val="115000"/>
              </a:lnSpc>
            </a:pPr>
            <a:endParaRPr lang="zh-CN" altLang="en-US"/>
          </a:p>
          <a:p>
            <a:pPr>
              <a:lnSpc>
                <a:spcPct val="115000"/>
              </a:lnSpc>
            </a:pPr>
            <a:r>
              <a:rPr lang="zh-CN" altLang="en-US"/>
              <a:t>每股经营活动现金流量实质上反映的是作为每股收益的支付保障的现金流量的多少，因而每股经营现金流量指标越高越为股东们所乐意接受。 </a:t>
            </a:r>
          </a:p>
        </p:txBody>
      </p:sp>
      <p:sp>
        <p:nvSpPr>
          <p:cNvPr id="703492" name="Rectangle 4"/>
          <p:cNvSpPr>
            <a:spLocks noChangeArrowheads="1"/>
          </p:cNvSpPr>
          <p:nvPr/>
        </p:nvSpPr>
        <p:spPr bwMode="auto">
          <a:xfrm>
            <a:off x="0" y="325755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03493" name="Object 5"/>
          <p:cNvGraphicFramePr>
            <a:graphicFrameLocks noChangeAspect="1"/>
          </p:cNvGraphicFramePr>
          <p:nvPr/>
        </p:nvGraphicFramePr>
        <p:xfrm>
          <a:off x="3851275" y="1484313"/>
          <a:ext cx="3024188" cy="522287"/>
        </p:xfrm>
        <a:graphic>
          <a:graphicData uri="http://schemas.openxmlformats.org/presentationml/2006/ole">
            <p:oleObj spid="_x0000_s703493" r:id="rId4" imgW="2514600" imgH="419100" progId="Equation.3">
              <p:embed/>
            </p:oleObj>
          </a:graphicData>
        </a:graphic>
      </p:graphicFrame>
      <p:sp>
        <p:nvSpPr>
          <p:cNvPr id="703494" name="Rectangle 6"/>
          <p:cNvSpPr>
            <a:spLocks noChangeArrowheads="1"/>
          </p:cNvSpPr>
          <p:nvPr/>
        </p:nvSpPr>
        <p:spPr bwMode="auto">
          <a:xfrm>
            <a:off x="0" y="325755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03495" name="Object 7"/>
          <p:cNvGraphicFramePr>
            <a:graphicFrameLocks noChangeAspect="1"/>
          </p:cNvGraphicFramePr>
          <p:nvPr/>
        </p:nvGraphicFramePr>
        <p:xfrm>
          <a:off x="2268538" y="4221163"/>
          <a:ext cx="5184775" cy="538162"/>
        </p:xfrm>
        <a:graphic>
          <a:graphicData uri="http://schemas.openxmlformats.org/presentationml/2006/ole">
            <p:oleObj spid="_x0000_s703495" r:id="rId5" imgW="4013200" imgH="419100" progId="Equation.3">
              <p:embed/>
            </p:oleObj>
          </a:graphicData>
        </a:graphic>
      </p:graphicFrame>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E84422FD-2E48-40D2-A2BF-2340969DDF40}" type="slidenum">
              <a:rPr lang="zh-CN" altLang="en-US"/>
              <a:pPr/>
              <a:t>21</a:t>
            </a:fld>
            <a:endParaRPr lang="en-US" altLang="zh-CN"/>
          </a:p>
        </p:txBody>
      </p:sp>
      <p:sp>
        <p:nvSpPr>
          <p:cNvPr id="705538" name="Rectangle 2"/>
          <p:cNvSpPr>
            <a:spLocks noGrp="1" noChangeArrowheads="1"/>
          </p:cNvSpPr>
          <p:nvPr>
            <p:ph type="title"/>
          </p:nvPr>
        </p:nvSpPr>
        <p:spPr/>
        <p:txBody>
          <a:bodyPr/>
          <a:lstStyle/>
          <a:p>
            <a:r>
              <a:rPr lang="zh-CN" altLang="en-US" sz="2000"/>
              <a:t>（五）每股未分配利润</a:t>
            </a:r>
          </a:p>
        </p:txBody>
      </p:sp>
      <p:sp>
        <p:nvSpPr>
          <p:cNvPr id="705539" name="Rectangle 3"/>
          <p:cNvSpPr>
            <a:spLocks noGrp="1" noChangeArrowheads="1"/>
          </p:cNvSpPr>
          <p:nvPr>
            <p:ph type="body" idx="1"/>
          </p:nvPr>
        </p:nvSpPr>
        <p:spPr/>
        <p:txBody>
          <a:bodyPr/>
          <a:lstStyle/>
          <a:p>
            <a:r>
              <a:rPr lang="zh-CN" altLang="en-US" sz="2400"/>
              <a:t>每股未分配利润是公司未分配利润与发行在外普通股总数的比值，其计算公式为：</a:t>
            </a:r>
          </a:p>
          <a:p>
            <a:endParaRPr lang="zh-CN" altLang="en-US" sz="2400"/>
          </a:p>
          <a:p>
            <a:endParaRPr lang="zh-CN" altLang="en-US" sz="2400"/>
          </a:p>
          <a:p>
            <a:endParaRPr lang="zh-CN" altLang="en-US" sz="2400"/>
          </a:p>
          <a:p>
            <a:r>
              <a:rPr lang="zh-CN" altLang="en-US" sz="2400"/>
              <a:t>每股未分配利润反映的是公司平均每股所占有的留存于公司内部的未分配利润的多少。每股未分配利润数值越大，说明公司留存越多，可用于股利分配的部分就越少。</a:t>
            </a:r>
          </a:p>
        </p:txBody>
      </p:sp>
      <p:sp>
        <p:nvSpPr>
          <p:cNvPr id="705540" name="Rectangle 4"/>
          <p:cNvSpPr>
            <a:spLocks noChangeArrowheads="1"/>
          </p:cNvSpPr>
          <p:nvPr/>
        </p:nvSpPr>
        <p:spPr bwMode="auto">
          <a:xfrm>
            <a:off x="0" y="325755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05541" name="Object 5"/>
          <p:cNvGraphicFramePr>
            <a:graphicFrameLocks noChangeAspect="1"/>
          </p:cNvGraphicFramePr>
          <p:nvPr/>
        </p:nvGraphicFramePr>
        <p:xfrm>
          <a:off x="2268538" y="1916113"/>
          <a:ext cx="4752975" cy="750887"/>
        </p:xfrm>
        <a:graphic>
          <a:graphicData uri="http://schemas.openxmlformats.org/presentationml/2006/ole">
            <p:oleObj spid="_x0000_s705541" r:id="rId4" imgW="2654300" imgH="419100" progId="Equation.3">
              <p:embed/>
            </p:oleObj>
          </a:graphicData>
        </a:graphic>
      </p:graphicFrame>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FFA7348C-C7AF-4B7C-A40D-7092C2EE4297}" type="slidenum">
              <a:rPr lang="zh-CN" altLang="en-US"/>
              <a:pPr/>
              <a:t>22</a:t>
            </a:fld>
            <a:endParaRPr lang="en-US" altLang="zh-CN"/>
          </a:p>
        </p:txBody>
      </p:sp>
      <p:sp>
        <p:nvSpPr>
          <p:cNvPr id="707586" name="Rectangle 2"/>
          <p:cNvSpPr>
            <a:spLocks noGrp="1" noChangeArrowheads="1"/>
          </p:cNvSpPr>
          <p:nvPr>
            <p:ph type="title"/>
          </p:nvPr>
        </p:nvSpPr>
        <p:spPr/>
        <p:txBody>
          <a:bodyPr/>
          <a:lstStyle/>
          <a:p>
            <a:r>
              <a:rPr lang="zh-CN" altLang="en-US"/>
              <a:t>二、市价指标分析</a:t>
            </a:r>
          </a:p>
        </p:txBody>
      </p:sp>
      <p:sp>
        <p:nvSpPr>
          <p:cNvPr id="707587" name="Rectangle 3"/>
          <p:cNvSpPr>
            <a:spLocks noGrp="1" noChangeArrowheads="1"/>
          </p:cNvSpPr>
          <p:nvPr>
            <p:ph type="body" idx="1"/>
          </p:nvPr>
        </p:nvSpPr>
        <p:spPr/>
        <p:txBody>
          <a:bodyPr/>
          <a:lstStyle/>
          <a:p>
            <a:r>
              <a:rPr lang="zh-CN" altLang="en-US" sz="2400"/>
              <a:t>市价指标分析是通过对以公司普通股票每股市价和企业市场价值为中心购建的一组相关分析指标的评价，来考察公司的财务经营状况、市场价值变动以及进行企业价值评估。 </a:t>
            </a:r>
          </a:p>
          <a:p>
            <a:endParaRPr lang="zh-CN" altLang="en-US"/>
          </a:p>
          <a:p>
            <a:r>
              <a:rPr lang="zh-CN" altLang="en-US"/>
              <a:t>（一）市盈率</a:t>
            </a:r>
          </a:p>
          <a:p>
            <a:r>
              <a:rPr lang="zh-CN" altLang="en-US"/>
              <a:t>市盈率为市价与每股盈余比率的简称，也称价格收益比率、本益比，是普通股每股市价与普通股每股收益的比值。其计算公式如下：</a:t>
            </a:r>
          </a:p>
          <a:p>
            <a:endParaRPr lang="zh-CN" altLang="en-US"/>
          </a:p>
          <a:p>
            <a:endParaRPr lang="zh-CN" altLang="en-US" sz="2400"/>
          </a:p>
          <a:p>
            <a:endParaRPr lang="zh-CN" altLang="en-US" sz="2400"/>
          </a:p>
          <a:p>
            <a:r>
              <a:rPr lang="zh-CN" altLang="en-US"/>
              <a:t>在上式中，如果每股收益采用最近的前</a:t>
            </a:r>
            <a:r>
              <a:rPr lang="en-US" altLang="zh-CN"/>
              <a:t>12</a:t>
            </a:r>
            <a:r>
              <a:rPr lang="zh-CN" altLang="en-US"/>
              <a:t>个月或前</a:t>
            </a:r>
            <a:r>
              <a:rPr lang="en-US" altLang="zh-CN"/>
              <a:t>4</a:t>
            </a:r>
            <a:r>
              <a:rPr lang="zh-CN" altLang="en-US"/>
              <a:t>个季度的净收益计算得到，则称为现行市盈率（</a:t>
            </a:r>
            <a:r>
              <a:rPr lang="en-US" altLang="zh-CN"/>
              <a:t>Trailing P/E</a:t>
            </a:r>
            <a:r>
              <a:rPr lang="zh-CN" altLang="en-US"/>
              <a:t>）。如果每股收益采用未来</a:t>
            </a:r>
            <a:r>
              <a:rPr lang="en-US" altLang="zh-CN"/>
              <a:t>12</a:t>
            </a:r>
            <a:r>
              <a:rPr lang="zh-CN" altLang="en-US"/>
              <a:t>个月或未来</a:t>
            </a:r>
            <a:r>
              <a:rPr lang="en-US" altLang="zh-CN"/>
              <a:t>4</a:t>
            </a:r>
            <a:r>
              <a:rPr lang="zh-CN" altLang="en-US"/>
              <a:t>个季度的预测盈利计算得到，则称为预测市盈率（</a:t>
            </a:r>
            <a:r>
              <a:rPr lang="en-US" altLang="zh-CN"/>
              <a:t>Forward P/E</a:t>
            </a:r>
            <a:r>
              <a:rPr lang="zh-CN" altLang="en-US"/>
              <a:t>，或者</a:t>
            </a:r>
            <a:r>
              <a:rPr lang="en-US" altLang="zh-CN"/>
              <a:t>estimated P/E</a:t>
            </a:r>
            <a:r>
              <a:rPr lang="zh-CN" altLang="en-US"/>
              <a:t>）。此外，预测市盈率也可用过去两个季度的实际盈利加上未来两个季度的预测盈利计算得到。</a:t>
            </a:r>
          </a:p>
        </p:txBody>
      </p:sp>
      <p:sp>
        <p:nvSpPr>
          <p:cNvPr id="707588" name="Rectangle 4"/>
          <p:cNvSpPr>
            <a:spLocks noChangeArrowheads="1"/>
          </p:cNvSpPr>
          <p:nvPr/>
        </p:nvSpPr>
        <p:spPr bwMode="auto">
          <a:xfrm>
            <a:off x="0" y="325755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07589" name="Object 5"/>
          <p:cNvGraphicFramePr>
            <a:graphicFrameLocks noChangeAspect="1"/>
          </p:cNvGraphicFramePr>
          <p:nvPr/>
        </p:nvGraphicFramePr>
        <p:xfrm>
          <a:off x="1116013" y="3500438"/>
          <a:ext cx="3167062" cy="792162"/>
        </p:xfrm>
        <a:graphic>
          <a:graphicData uri="http://schemas.openxmlformats.org/presentationml/2006/ole">
            <p:oleObj spid="_x0000_s707589" r:id="rId4" imgW="1752600" imgH="419100" progId="Equation.3">
              <p:embed/>
            </p:oleObj>
          </a:graphicData>
        </a:graphic>
      </p:graphicFrame>
      <p:sp>
        <p:nvSpPr>
          <p:cNvPr id="707591" name="Rectangle 7"/>
          <p:cNvSpPr>
            <a:spLocks noChangeArrowheads="1"/>
          </p:cNvSpPr>
          <p:nvPr/>
        </p:nvSpPr>
        <p:spPr bwMode="auto">
          <a:xfrm>
            <a:off x="0" y="3257550"/>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07590" name="Object 6"/>
          <p:cNvGraphicFramePr>
            <a:graphicFrameLocks noChangeAspect="1"/>
          </p:cNvGraphicFramePr>
          <p:nvPr/>
        </p:nvGraphicFramePr>
        <p:xfrm>
          <a:off x="4859338" y="3500438"/>
          <a:ext cx="3025775" cy="752475"/>
        </p:xfrm>
        <a:graphic>
          <a:graphicData uri="http://schemas.openxmlformats.org/presentationml/2006/ole">
            <p:oleObj spid="_x0000_s707590" name="公式" r:id="rId5" imgW="1587500" imgH="419100" progId="Equation.3">
              <p:embed/>
            </p:oleObj>
          </a:graphicData>
        </a:graphic>
      </p:graphicFrame>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FB16DA45-B7B0-4DF4-94EC-75671BE91135}" type="slidenum">
              <a:rPr lang="zh-CN" altLang="en-US"/>
              <a:pPr/>
              <a:t>23</a:t>
            </a:fld>
            <a:endParaRPr lang="en-US" altLang="zh-CN"/>
          </a:p>
        </p:txBody>
      </p:sp>
      <p:sp>
        <p:nvSpPr>
          <p:cNvPr id="709634" name="Rectangle 2"/>
          <p:cNvSpPr>
            <a:spLocks noGrp="1" noChangeArrowheads="1"/>
          </p:cNvSpPr>
          <p:nvPr>
            <p:ph type="title"/>
          </p:nvPr>
        </p:nvSpPr>
        <p:spPr/>
        <p:txBody>
          <a:bodyPr/>
          <a:lstStyle/>
          <a:p>
            <a:r>
              <a:rPr lang="zh-CN" altLang="en-US" sz="2000"/>
              <a:t>（一）市盈率</a:t>
            </a:r>
          </a:p>
        </p:txBody>
      </p:sp>
      <p:sp>
        <p:nvSpPr>
          <p:cNvPr id="709635" name="Rectangle 3"/>
          <p:cNvSpPr>
            <a:spLocks noGrp="1" noChangeArrowheads="1"/>
          </p:cNvSpPr>
          <p:nvPr>
            <p:ph type="body" idx="1"/>
          </p:nvPr>
        </p:nvSpPr>
        <p:spPr>
          <a:xfrm>
            <a:off x="539750" y="908050"/>
            <a:ext cx="8229600" cy="5689600"/>
          </a:xfrm>
        </p:spPr>
        <p:txBody>
          <a:bodyPr/>
          <a:lstStyle/>
          <a:p>
            <a:r>
              <a:rPr lang="zh-CN" altLang="en-US" dirty="0"/>
              <a:t>市盈率指标的分析要点如下：</a:t>
            </a:r>
          </a:p>
          <a:p>
            <a:r>
              <a:rPr lang="en-US" altLang="zh-CN" dirty="0"/>
              <a:t>1</a:t>
            </a:r>
            <a:r>
              <a:rPr lang="zh-CN" altLang="en-US" dirty="0"/>
              <a:t>．市盈率是投资者衡量股票潜力、藉以投资入市的重要指标。它反映投资人对每股收益所愿意支付的价格，是市场对公司的共同期望指标，市盈率越高，表明市场对公司越看好。</a:t>
            </a:r>
          </a:p>
          <a:p>
            <a:r>
              <a:rPr lang="en-US" altLang="zh-CN" dirty="0"/>
              <a:t>2</a:t>
            </a:r>
            <a:r>
              <a:rPr lang="zh-CN" altLang="en-US" dirty="0"/>
              <a:t>．市盈率还可以用来估计股票的投资风险。在市价确定的情况下，每股收益越高，市盈率越低，投资风险越小。在每股收益确定的情况下，市价越高，市盈率越高，投资风险越大。</a:t>
            </a:r>
          </a:p>
          <a:p>
            <a:r>
              <a:rPr lang="en-US" altLang="zh-CN" dirty="0"/>
              <a:t>3</a:t>
            </a:r>
            <a:r>
              <a:rPr lang="zh-CN" altLang="en-US" dirty="0"/>
              <a:t>．市盈率高低的评价必须依据当时的金融市场平均市盈率进行，并非市盈率越高越好或越低越好。该指标不能用于不同行业公司的比较，一般新兴行业普遍较高，成熟企业普遍较低，但这并不说明后者的股票就没有投资价值。</a:t>
            </a:r>
          </a:p>
          <a:p>
            <a:r>
              <a:rPr lang="en-US" altLang="zh-CN" dirty="0"/>
              <a:t>4</a:t>
            </a:r>
            <a:r>
              <a:rPr lang="zh-CN" altLang="en-US" dirty="0"/>
              <a:t>．市盈率高低受股票市价的影响。影响市价的因素很多，除了企业的经营成果和市场前景外，还受整个经济环境、政府宏观政策、行业发展前景及某些人为因素包括投机炒作等的制约</a:t>
            </a:r>
            <a:r>
              <a:rPr lang="zh-CN" altLang="en-US" dirty="0" smtClean="0"/>
              <a:t>。</a:t>
            </a:r>
            <a:endParaRPr lang="zh-CN" altLang="en-US"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504923F0-0105-4DE4-BB65-87AAFD86F2A9}" type="slidenum">
              <a:rPr lang="zh-CN" altLang="en-US"/>
              <a:pPr/>
              <a:t>24</a:t>
            </a:fld>
            <a:endParaRPr lang="en-US" altLang="zh-CN"/>
          </a:p>
        </p:txBody>
      </p:sp>
      <p:sp>
        <p:nvSpPr>
          <p:cNvPr id="711682" name="Rectangle 2"/>
          <p:cNvSpPr>
            <a:spLocks noGrp="1" noChangeArrowheads="1"/>
          </p:cNvSpPr>
          <p:nvPr>
            <p:ph type="title"/>
          </p:nvPr>
        </p:nvSpPr>
        <p:spPr/>
        <p:txBody>
          <a:bodyPr/>
          <a:lstStyle/>
          <a:p>
            <a:r>
              <a:rPr lang="zh-CN" altLang="en-US" sz="2000"/>
              <a:t>（一）市盈率</a:t>
            </a:r>
          </a:p>
        </p:txBody>
      </p:sp>
      <p:sp>
        <p:nvSpPr>
          <p:cNvPr id="711683" name="Rectangle 3"/>
          <p:cNvSpPr>
            <a:spLocks noGrp="1" noChangeArrowheads="1"/>
          </p:cNvSpPr>
          <p:nvPr>
            <p:ph type="body" idx="1"/>
          </p:nvPr>
        </p:nvSpPr>
        <p:spPr>
          <a:xfrm>
            <a:off x="457200" y="1052513"/>
            <a:ext cx="8229600" cy="5545137"/>
          </a:xfrm>
        </p:spPr>
        <p:txBody>
          <a:bodyPr/>
          <a:lstStyle/>
          <a:p>
            <a:pPr>
              <a:lnSpc>
                <a:spcPct val="110000"/>
              </a:lnSpc>
            </a:pPr>
            <a:r>
              <a:rPr lang="en-US" altLang="zh-CN" dirty="0"/>
              <a:t>5</a:t>
            </a:r>
            <a:r>
              <a:rPr lang="zh-CN" altLang="en-US" dirty="0"/>
              <a:t>．市盈率的高低还受净利润的影响。由于净利润受可选择的会计政策的影响，从而使得公司间的比较受到限制。而当公司当年的净利润极低时，或者公司该年度发生亏损时，市盈率指标就变得毫无意义了，因为这时的市盈率会异常高，或者是个负数。</a:t>
            </a:r>
          </a:p>
          <a:p>
            <a:pPr>
              <a:lnSpc>
                <a:spcPct val="110000"/>
              </a:lnSpc>
            </a:pPr>
            <a:r>
              <a:rPr lang="en-US" altLang="zh-CN" dirty="0"/>
              <a:t>6</a:t>
            </a:r>
            <a:r>
              <a:rPr lang="zh-CN" altLang="en-US" dirty="0"/>
              <a:t>．上市公司的规模对其股票市盈率的影响也不容忽视。如公司的股本扩张以后，在公司盈利不变的情况下，会使每股收益下降，股票市盈率就会相应提高。</a:t>
            </a:r>
          </a:p>
          <a:p>
            <a:pPr>
              <a:lnSpc>
                <a:spcPct val="110000"/>
              </a:lnSpc>
            </a:pPr>
            <a:r>
              <a:rPr lang="en-US" altLang="zh-CN" dirty="0"/>
              <a:t>7</a:t>
            </a:r>
            <a:r>
              <a:rPr lang="zh-CN" altLang="en-US" dirty="0"/>
              <a:t>．市盈率指标对投资者进行投资决策的指导意义是建立在健全金融市场的假设基础之上的。在健全金融市场上，吸引投资者的应该是公司未来盈利的前景，而非市盈率指标的高低</a:t>
            </a:r>
            <a:r>
              <a:rPr lang="zh-CN" altLang="en-US" dirty="0" smtClean="0"/>
              <a:t>。</a:t>
            </a:r>
            <a:endParaRPr lang="zh-CN" altLang="en-US"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BEE3AAFA-9076-44D4-8AE9-7F709D2362DB}" type="slidenum">
              <a:rPr lang="zh-CN" altLang="en-US"/>
              <a:pPr/>
              <a:t>25</a:t>
            </a:fld>
            <a:endParaRPr lang="en-US" altLang="zh-CN"/>
          </a:p>
        </p:txBody>
      </p:sp>
      <p:sp>
        <p:nvSpPr>
          <p:cNvPr id="713730" name="Rectangle 2"/>
          <p:cNvSpPr>
            <a:spLocks noGrp="1" noChangeArrowheads="1"/>
          </p:cNvSpPr>
          <p:nvPr>
            <p:ph type="title"/>
          </p:nvPr>
        </p:nvSpPr>
        <p:spPr/>
        <p:txBody>
          <a:bodyPr/>
          <a:lstStyle/>
          <a:p>
            <a:r>
              <a:rPr lang="zh-CN" altLang="en-US" sz="2000"/>
              <a:t>（二）盈余报酬率</a:t>
            </a:r>
          </a:p>
        </p:txBody>
      </p:sp>
      <p:sp>
        <p:nvSpPr>
          <p:cNvPr id="713731" name="Rectangle 3"/>
          <p:cNvSpPr>
            <a:spLocks noGrp="1" noChangeArrowheads="1"/>
          </p:cNvSpPr>
          <p:nvPr>
            <p:ph type="body" idx="1"/>
          </p:nvPr>
        </p:nvSpPr>
        <p:spPr>
          <a:xfrm>
            <a:off x="323850" y="765175"/>
            <a:ext cx="8640763" cy="5832475"/>
          </a:xfrm>
        </p:spPr>
        <p:txBody>
          <a:bodyPr/>
          <a:lstStyle/>
          <a:p>
            <a:pPr>
              <a:lnSpc>
                <a:spcPct val="110000"/>
              </a:lnSpc>
            </a:pPr>
            <a:r>
              <a:rPr lang="zh-CN" altLang="en-US" dirty="0"/>
              <a:t>盈余报酬率是普通股每股收益与普通股每股市价的比率，也就是市盈率的倒数。其计算公式如下：</a:t>
            </a:r>
          </a:p>
          <a:p>
            <a:pPr>
              <a:lnSpc>
                <a:spcPct val="110000"/>
              </a:lnSpc>
            </a:pPr>
            <a:endParaRPr lang="en-US" altLang="zh-CN" dirty="0" smtClean="0"/>
          </a:p>
          <a:p>
            <a:pPr>
              <a:lnSpc>
                <a:spcPct val="110000"/>
              </a:lnSpc>
            </a:pPr>
            <a:endParaRPr lang="zh-CN" altLang="en-US" dirty="0"/>
          </a:p>
          <a:p>
            <a:pPr>
              <a:lnSpc>
                <a:spcPct val="110000"/>
              </a:lnSpc>
            </a:pPr>
            <a:r>
              <a:rPr lang="zh-CN" altLang="en-US" dirty="0"/>
              <a:t>盈余报酬率反映了投资者每付出</a:t>
            </a:r>
            <a:r>
              <a:rPr lang="en-US" altLang="zh-CN" dirty="0"/>
              <a:t>1</a:t>
            </a:r>
            <a:r>
              <a:rPr lang="zh-CN" altLang="en-US" dirty="0"/>
              <a:t>元现金所获得的收益</a:t>
            </a:r>
            <a:r>
              <a:rPr lang="zh-CN" altLang="en-US" dirty="0" smtClean="0"/>
              <a:t>。一般</a:t>
            </a:r>
            <a:r>
              <a:rPr lang="zh-CN" altLang="en-US" dirty="0"/>
              <a:t>认为，盈余报酬率数值越大，公司盈利能力越强，投资回报越高，对投资者吸引力就越大。</a:t>
            </a:r>
          </a:p>
          <a:p>
            <a:pPr>
              <a:lnSpc>
                <a:spcPct val="110000"/>
              </a:lnSpc>
            </a:pPr>
            <a:r>
              <a:rPr lang="zh-CN" altLang="en-US" dirty="0"/>
              <a:t>盈余报酬率和市盈率互为倒数关系，所以影响市盈率的市价和盈利水平等因素对盈余报酬率指标也有类似的影响，但这两种指标对不同的投资者会有不同的理解。</a:t>
            </a:r>
          </a:p>
          <a:p>
            <a:pPr>
              <a:lnSpc>
                <a:spcPct val="110000"/>
              </a:lnSpc>
            </a:pPr>
            <a:r>
              <a:rPr lang="zh-CN" altLang="en-US" dirty="0"/>
              <a:t>通常长期投资者持有公司股票是为了获得稳定的投资收益，他们关心的是公司的长远发展和投资获利能力，因此往往通过分析比较盈余报酬率来进行投资决策。而对短期投资者来说，他们持有公司股票的目的是为了在股价变动中赚取差价，所以他们常常利用市盈率分析股票上涨的可能性以进行投资决策。</a:t>
            </a:r>
          </a:p>
        </p:txBody>
      </p:sp>
      <p:sp>
        <p:nvSpPr>
          <p:cNvPr id="713732" name="Rectangle 4"/>
          <p:cNvSpPr>
            <a:spLocks noChangeArrowheads="1"/>
          </p:cNvSpPr>
          <p:nvPr/>
        </p:nvSpPr>
        <p:spPr bwMode="auto">
          <a:xfrm>
            <a:off x="0" y="325755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13733" name="Object 5"/>
          <p:cNvGraphicFramePr>
            <a:graphicFrameLocks noChangeAspect="1"/>
          </p:cNvGraphicFramePr>
          <p:nvPr/>
        </p:nvGraphicFramePr>
        <p:xfrm>
          <a:off x="3924301" y="1196975"/>
          <a:ext cx="3239988" cy="689180"/>
        </p:xfrm>
        <a:graphic>
          <a:graphicData uri="http://schemas.openxmlformats.org/presentationml/2006/ole">
            <p:oleObj spid="_x0000_s713733" r:id="rId4" imgW="2057400" imgH="419100" progId="Equation.3">
              <p:embed/>
            </p:oleObj>
          </a:graphicData>
        </a:graphic>
      </p:graphicFrame>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B0CD2D02-D2C9-4F47-AFF0-45544B3D9F95}" type="slidenum">
              <a:rPr lang="zh-CN" altLang="en-US"/>
              <a:pPr/>
              <a:t>26</a:t>
            </a:fld>
            <a:endParaRPr lang="en-US" altLang="zh-CN"/>
          </a:p>
        </p:txBody>
      </p:sp>
      <p:sp>
        <p:nvSpPr>
          <p:cNvPr id="715778" name="Rectangle 2"/>
          <p:cNvSpPr>
            <a:spLocks noGrp="1" noChangeArrowheads="1"/>
          </p:cNvSpPr>
          <p:nvPr>
            <p:ph type="title"/>
          </p:nvPr>
        </p:nvSpPr>
        <p:spPr/>
        <p:txBody>
          <a:bodyPr/>
          <a:lstStyle/>
          <a:p>
            <a:r>
              <a:rPr lang="zh-CN" altLang="en-US" sz="2000"/>
              <a:t>（三）本利比和（四）股利报酬率</a:t>
            </a:r>
          </a:p>
        </p:txBody>
      </p:sp>
      <p:sp>
        <p:nvSpPr>
          <p:cNvPr id="715779" name="Rectangle 3"/>
          <p:cNvSpPr>
            <a:spLocks noGrp="1" noChangeArrowheads="1"/>
          </p:cNvSpPr>
          <p:nvPr>
            <p:ph type="body" idx="1"/>
          </p:nvPr>
        </p:nvSpPr>
        <p:spPr>
          <a:xfrm>
            <a:off x="323850" y="1052513"/>
            <a:ext cx="8496300" cy="5073650"/>
          </a:xfrm>
        </p:spPr>
        <p:txBody>
          <a:bodyPr/>
          <a:lstStyle/>
          <a:p>
            <a:r>
              <a:rPr lang="zh-CN" altLang="en-US" dirty="0"/>
              <a:t>本利比是普通股每股市价与普通股每股股利的比率，其计算公式为：</a:t>
            </a:r>
          </a:p>
          <a:p>
            <a:r>
              <a:rPr lang="zh-CN" altLang="en-US" dirty="0"/>
              <a:t>本利比反映的是股东的投入成本与投资回报之间的比率关系。股东投资所得到的回报是实际分得的现金股利，股票的市价可看作是股东投入的成本。本利比越高，表明股东的股利报酬水平越低；反之，本利比越低，表明股东的股利报酬水平越高。</a:t>
            </a:r>
          </a:p>
          <a:p>
            <a:endParaRPr lang="zh-CN" altLang="en-US" dirty="0"/>
          </a:p>
          <a:p>
            <a:endParaRPr lang="zh-CN" altLang="en-US" dirty="0"/>
          </a:p>
          <a:p>
            <a:endParaRPr lang="zh-CN" altLang="en-US" dirty="0"/>
          </a:p>
          <a:p>
            <a:r>
              <a:rPr lang="zh-CN" altLang="en-US" dirty="0"/>
              <a:t>股利报酬</a:t>
            </a:r>
            <a:r>
              <a:rPr lang="zh-CN" altLang="en-US" dirty="0" smtClean="0"/>
              <a:t>率为</a:t>
            </a:r>
            <a:r>
              <a:rPr lang="zh-CN" altLang="en-US" dirty="0"/>
              <a:t>本利比的倒数，是指普通股每股股利与普通股票市价的比率，其计算公式为：</a:t>
            </a:r>
          </a:p>
          <a:p>
            <a:r>
              <a:rPr lang="zh-CN" altLang="en-US" dirty="0"/>
              <a:t>股利报酬率反映股东每投资</a:t>
            </a:r>
            <a:r>
              <a:rPr lang="en-US" altLang="zh-CN" dirty="0"/>
              <a:t>1</a:t>
            </a:r>
            <a:r>
              <a:rPr lang="zh-CN" altLang="en-US" dirty="0"/>
              <a:t>元股票所获得的股利的高低，该指标值主要取决于公司的股利政策</a:t>
            </a:r>
            <a:r>
              <a:rPr lang="zh-CN" altLang="en-US" dirty="0" smtClean="0"/>
              <a:t>。</a:t>
            </a:r>
            <a:endParaRPr lang="zh-CN" altLang="en-US" dirty="0"/>
          </a:p>
        </p:txBody>
      </p:sp>
      <p:sp>
        <p:nvSpPr>
          <p:cNvPr id="715780" name="Rectangle 4"/>
          <p:cNvSpPr>
            <a:spLocks noChangeArrowheads="1"/>
          </p:cNvSpPr>
          <p:nvPr/>
        </p:nvSpPr>
        <p:spPr bwMode="auto">
          <a:xfrm>
            <a:off x="0" y="325755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15781" name="Object 5"/>
          <p:cNvGraphicFramePr>
            <a:graphicFrameLocks noChangeAspect="1"/>
          </p:cNvGraphicFramePr>
          <p:nvPr/>
        </p:nvGraphicFramePr>
        <p:xfrm>
          <a:off x="1692275" y="2781300"/>
          <a:ext cx="2520950" cy="539750"/>
        </p:xfrm>
        <a:graphic>
          <a:graphicData uri="http://schemas.openxmlformats.org/presentationml/2006/ole">
            <p:oleObj spid="_x0000_s715781" r:id="rId4" imgW="1752600" imgH="419100" progId="Equation.3">
              <p:embed/>
            </p:oleObj>
          </a:graphicData>
        </a:graphic>
      </p:graphicFrame>
      <p:sp>
        <p:nvSpPr>
          <p:cNvPr id="715782" name="Rectangle 6"/>
          <p:cNvSpPr>
            <a:spLocks noChangeArrowheads="1"/>
          </p:cNvSpPr>
          <p:nvPr/>
        </p:nvSpPr>
        <p:spPr bwMode="auto">
          <a:xfrm>
            <a:off x="0" y="325755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15783" name="Object 7"/>
          <p:cNvGraphicFramePr>
            <a:graphicFrameLocks noChangeAspect="1"/>
          </p:cNvGraphicFramePr>
          <p:nvPr/>
        </p:nvGraphicFramePr>
        <p:xfrm>
          <a:off x="4716463" y="2708275"/>
          <a:ext cx="3095625" cy="582613"/>
        </p:xfrm>
        <a:graphic>
          <a:graphicData uri="http://schemas.openxmlformats.org/presentationml/2006/ole">
            <p:oleObj spid="_x0000_s715783" r:id="rId5" imgW="2057400" imgH="419100" progId="Equation.3">
              <p:embed/>
            </p:oleObj>
          </a:graphicData>
        </a:graphic>
      </p:graphicFrame>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77997FE8-51DA-41E6-B11F-6C8FDBDCEA72}" type="slidenum">
              <a:rPr lang="zh-CN" altLang="en-US"/>
              <a:pPr/>
              <a:t>27</a:t>
            </a:fld>
            <a:endParaRPr lang="en-US" altLang="zh-CN"/>
          </a:p>
        </p:txBody>
      </p:sp>
      <p:sp>
        <p:nvSpPr>
          <p:cNvPr id="717826" name="Rectangle 2"/>
          <p:cNvSpPr>
            <a:spLocks noGrp="1" noChangeArrowheads="1"/>
          </p:cNvSpPr>
          <p:nvPr>
            <p:ph type="title"/>
          </p:nvPr>
        </p:nvSpPr>
        <p:spPr/>
        <p:txBody>
          <a:bodyPr/>
          <a:lstStyle/>
          <a:p>
            <a:r>
              <a:rPr lang="zh-CN" altLang="en-US" sz="2000"/>
              <a:t>（五）市净率</a:t>
            </a:r>
          </a:p>
        </p:txBody>
      </p:sp>
      <p:sp>
        <p:nvSpPr>
          <p:cNvPr id="717827" name="Rectangle 3"/>
          <p:cNvSpPr>
            <a:spLocks noGrp="1" noChangeArrowheads="1"/>
          </p:cNvSpPr>
          <p:nvPr>
            <p:ph type="body" idx="1"/>
          </p:nvPr>
        </p:nvSpPr>
        <p:spPr/>
        <p:txBody>
          <a:bodyPr/>
          <a:lstStyle/>
          <a:p>
            <a:r>
              <a:rPr lang="zh-CN" altLang="en-US"/>
              <a:t>市净率也称股价净值比率，是普通股每股市价与普通股每股净资产的比率，其计算公式如下：</a:t>
            </a:r>
          </a:p>
          <a:p>
            <a:endParaRPr lang="zh-CN" altLang="en-US"/>
          </a:p>
          <a:p>
            <a:endParaRPr lang="zh-CN" altLang="en-US"/>
          </a:p>
          <a:p>
            <a:endParaRPr lang="zh-CN" altLang="en-US"/>
          </a:p>
          <a:p>
            <a:r>
              <a:rPr lang="zh-CN" altLang="en-US"/>
              <a:t>市净率表明市场对公司资产质量的评价，反映公司资产的现在价值，是证券市场上交易的结果，可以用于对股票的投资分析。</a:t>
            </a:r>
          </a:p>
          <a:p>
            <a:r>
              <a:rPr lang="zh-CN" altLang="en-US"/>
              <a:t>通常公司市净率小于</a:t>
            </a:r>
            <a:r>
              <a:rPr lang="en-US" altLang="zh-CN"/>
              <a:t>1</a:t>
            </a:r>
            <a:r>
              <a:rPr lang="zh-CN" altLang="en-US"/>
              <a:t>，表明这个企业资产质量差，没有发展前景；反之，市净率大于</a:t>
            </a:r>
            <a:r>
              <a:rPr lang="en-US" altLang="zh-CN"/>
              <a:t>1</a:t>
            </a:r>
            <a:r>
              <a:rPr lang="zh-CN" altLang="en-US"/>
              <a:t>，说明公司资产市价高于账面价值，资产的质量好，有发展前景。市净率越大，说明投资者普遍看好该企业，一般来说，市净率达到</a:t>
            </a:r>
            <a:r>
              <a:rPr lang="en-US" altLang="zh-CN"/>
              <a:t>3</a:t>
            </a:r>
            <a:r>
              <a:rPr lang="zh-CN" altLang="en-US"/>
              <a:t>，可以树立较好的公司形象。</a:t>
            </a:r>
          </a:p>
        </p:txBody>
      </p:sp>
      <p:sp>
        <p:nvSpPr>
          <p:cNvPr id="717828" name="Rectangle 4"/>
          <p:cNvSpPr>
            <a:spLocks noChangeArrowheads="1"/>
          </p:cNvSpPr>
          <p:nvPr/>
        </p:nvSpPr>
        <p:spPr bwMode="auto">
          <a:xfrm>
            <a:off x="0" y="325755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17829" name="Object 5"/>
          <p:cNvGraphicFramePr>
            <a:graphicFrameLocks noChangeAspect="1"/>
          </p:cNvGraphicFramePr>
          <p:nvPr/>
        </p:nvGraphicFramePr>
        <p:xfrm>
          <a:off x="2051050" y="1773238"/>
          <a:ext cx="2665413" cy="614362"/>
        </p:xfrm>
        <a:graphic>
          <a:graphicData uri="http://schemas.openxmlformats.org/presentationml/2006/ole">
            <p:oleObj spid="_x0000_s717829" r:id="rId4" imgW="1892300" imgH="419100" progId="Equation.3">
              <p:embed/>
            </p:oleObj>
          </a:graphicData>
        </a:graphic>
      </p:graphicFrame>
      <p:sp>
        <p:nvSpPr>
          <p:cNvPr id="717831" name="Rectangle 7"/>
          <p:cNvSpPr>
            <a:spLocks noChangeArrowheads="1"/>
          </p:cNvSpPr>
          <p:nvPr/>
        </p:nvSpPr>
        <p:spPr bwMode="auto">
          <a:xfrm>
            <a:off x="0" y="3257550"/>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17830" name="Object 6"/>
          <p:cNvGraphicFramePr>
            <a:graphicFrameLocks noChangeAspect="1"/>
          </p:cNvGraphicFramePr>
          <p:nvPr/>
        </p:nvGraphicFramePr>
        <p:xfrm>
          <a:off x="5292725" y="1700213"/>
          <a:ext cx="2736850" cy="679450"/>
        </p:xfrm>
        <a:graphic>
          <a:graphicData uri="http://schemas.openxmlformats.org/presentationml/2006/ole">
            <p:oleObj spid="_x0000_s717830" name="公式" r:id="rId5" imgW="1587500" imgH="419100" progId="Equation.3">
              <p:embed/>
            </p:oleObj>
          </a:graphicData>
        </a:graphic>
      </p:graphicFrame>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01568B5C-DB67-41AB-AA54-D688EEB40E4C}" type="slidenum">
              <a:rPr lang="zh-CN" altLang="en-US"/>
              <a:pPr/>
              <a:t>28</a:t>
            </a:fld>
            <a:endParaRPr lang="en-US" altLang="zh-CN"/>
          </a:p>
        </p:txBody>
      </p:sp>
      <p:sp>
        <p:nvSpPr>
          <p:cNvPr id="719874" name="Rectangle 2"/>
          <p:cNvSpPr>
            <a:spLocks noGrp="1" noChangeArrowheads="1"/>
          </p:cNvSpPr>
          <p:nvPr>
            <p:ph type="title"/>
          </p:nvPr>
        </p:nvSpPr>
        <p:spPr/>
        <p:txBody>
          <a:bodyPr/>
          <a:lstStyle/>
          <a:p>
            <a:r>
              <a:rPr lang="zh-CN" altLang="en-US" sz="2000"/>
              <a:t>（五）市净率</a:t>
            </a:r>
          </a:p>
        </p:txBody>
      </p:sp>
      <p:sp>
        <p:nvSpPr>
          <p:cNvPr id="719875" name="Rectangle 3"/>
          <p:cNvSpPr>
            <a:spLocks noGrp="1" noChangeArrowheads="1"/>
          </p:cNvSpPr>
          <p:nvPr>
            <p:ph type="body" idx="1"/>
          </p:nvPr>
        </p:nvSpPr>
        <p:spPr/>
        <p:txBody>
          <a:bodyPr/>
          <a:lstStyle/>
          <a:p>
            <a:pPr>
              <a:lnSpc>
                <a:spcPct val="105000"/>
              </a:lnSpc>
            </a:pPr>
            <a:r>
              <a:rPr lang="zh-CN" altLang="en-US" sz="2400"/>
              <a:t>另外要注意的是，当市净率小于</a:t>
            </a:r>
            <a:r>
              <a:rPr lang="en-US" altLang="zh-CN" sz="2400"/>
              <a:t>1</a:t>
            </a:r>
            <a:r>
              <a:rPr lang="zh-CN" altLang="en-US" sz="2400"/>
              <a:t>时，也可能表明公司股价被低估。投资者以低于净资产账面价值进行股票的折价交易，如公司未来的发展转好，可能会给投资者带来较高获利机会。</a:t>
            </a:r>
          </a:p>
          <a:p>
            <a:pPr>
              <a:lnSpc>
                <a:spcPct val="105000"/>
              </a:lnSpc>
            </a:pPr>
            <a:r>
              <a:rPr lang="zh-CN" altLang="en-US" sz="2400"/>
              <a:t>市净率指标与市盈率指标不同，市盈率指标主要是从股票的盈利性角度进行考虑，而市净率则主要从股票的资产账面价值角度考虑。但两者又有不少相似之处，它们都不是简单的越高越好或越低越好的指标，都代表着投资者对某股票或某企业未来发展潜力的判断。同时，与市盈率指标一样，市净率指标也必须在完善、健全的资本市场上，才能据以对企业作出正确、合理的分析和评价。</a:t>
            </a:r>
          </a:p>
          <a:p>
            <a:endParaRPr lang="zh-CN" altLang="en-US" sz="240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灯片编号占位符 2"/>
          <p:cNvSpPr>
            <a:spLocks noGrp="1"/>
          </p:cNvSpPr>
          <p:nvPr>
            <p:ph type="sldNum" sz="quarter" idx="11"/>
          </p:nvPr>
        </p:nvSpPr>
        <p:spPr/>
        <p:txBody>
          <a:bodyPr/>
          <a:lstStyle/>
          <a:p>
            <a:fld id="{90F1C8D5-F6EE-4DF0-8F2C-AA88C8367BB4}" type="slidenum">
              <a:rPr lang="zh-CN" altLang="en-US"/>
              <a:pPr/>
              <a:t>29</a:t>
            </a:fld>
            <a:endParaRPr lang="en-US" altLang="zh-CN"/>
          </a:p>
        </p:txBody>
      </p:sp>
      <p:graphicFrame>
        <p:nvGraphicFramePr>
          <p:cNvPr id="742477" name="Group 77"/>
          <p:cNvGraphicFramePr>
            <a:graphicFrameLocks noGrp="1"/>
          </p:cNvGraphicFramePr>
          <p:nvPr/>
        </p:nvGraphicFramePr>
        <p:xfrm>
          <a:off x="1331913" y="1412875"/>
          <a:ext cx="6697662" cy="2799715"/>
        </p:xfrm>
        <a:graphic>
          <a:graphicData uri="http://schemas.openxmlformats.org/drawingml/2006/table">
            <a:tbl>
              <a:tblPr/>
              <a:tblGrid>
                <a:gridCol w="917575"/>
                <a:gridCol w="1470025"/>
                <a:gridCol w="2052637"/>
                <a:gridCol w="2257425"/>
              </a:tblGrid>
              <a:tr h="574675">
                <a:tc rowSpan="2"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rPr>
                        <a:t>指标特征</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rowSpan="2" hMerge="1">
                  <a:txBody>
                    <a:bodyPr/>
                    <a:lstStyle/>
                    <a:p>
                      <a:endParaRPr lang="zh-CN" alt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rPr>
                        <a:t>市净率</a:t>
                      </a:r>
                      <a:r>
                        <a:rPr kumimoji="1" lang="en-US" altLang="zh-CN" sz="1600" b="0" i="0" u="none" strike="noStrike" cap="none" normalizeH="0" baseline="0" smtClean="0">
                          <a:ln>
                            <a:noFill/>
                          </a:ln>
                          <a:solidFill>
                            <a:schemeClr val="tx1"/>
                          </a:solidFill>
                          <a:effectLst/>
                          <a:latin typeface="Times New Roman" pitchFamily="18" charset="0"/>
                          <a:ea typeface="宋体" pitchFamily="2" charset="-122"/>
                        </a:rPr>
                        <a:t>PB</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hMerge="1">
                  <a:txBody>
                    <a:bodyPr/>
                    <a:lstStyle/>
                    <a:p>
                      <a:endParaRPr lang="zh-CN" altLang="en-US"/>
                    </a:p>
                  </a:txBody>
                  <a:tcPr/>
                </a:tc>
              </a:tr>
              <a:tr h="173038">
                <a:tc gridSpan="2" vMerge="1">
                  <a:txBody>
                    <a:bodyPr/>
                    <a:lstStyle/>
                    <a:p>
                      <a:endParaRPr lang="zh-CN" altLang="en-US"/>
                    </a:p>
                  </a:txBody>
                  <a:tcPr/>
                </a:tc>
                <a:tc hMerge="1"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rPr>
                        <a:t>高于行业水平</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rPr>
                        <a:t>低于行业水平</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r>
              <a:tr h="26670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rPr>
                        <a:t>市盈率</a:t>
                      </a:r>
                      <a:r>
                        <a:rPr kumimoji="1" lang="en-US" altLang="zh-CN" sz="1600" b="0" i="0" u="none" strike="noStrike" cap="none" normalizeH="0" baseline="0" smtClean="0">
                          <a:ln>
                            <a:noFill/>
                          </a:ln>
                          <a:solidFill>
                            <a:schemeClr val="tx1"/>
                          </a:solidFill>
                          <a:effectLst/>
                          <a:latin typeface="Times New Roman" pitchFamily="18" charset="0"/>
                          <a:ea typeface="宋体" pitchFamily="2" charset="-122"/>
                        </a:rPr>
                        <a:t>PE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rPr>
                        <a:t>高于行业水平</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rPr>
                        <a:t>与同期盈利水平相比，预期盈利增长迅速，且预期</a:t>
                      </a:r>
                      <a:r>
                        <a:rPr kumimoji="1" lang="en-US" altLang="zh-CN" sz="1600" b="0" i="0" u="none" strike="noStrike" cap="none" normalizeH="0" baseline="0" smtClean="0">
                          <a:ln>
                            <a:noFill/>
                          </a:ln>
                          <a:solidFill>
                            <a:schemeClr val="tx1"/>
                          </a:solidFill>
                          <a:effectLst/>
                          <a:latin typeface="Times New Roman" pitchFamily="18" charset="0"/>
                          <a:ea typeface="宋体" pitchFamily="2" charset="-122"/>
                        </a:rPr>
                        <a:t>ROE</a:t>
                      </a: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rPr>
                        <a:t>较高</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rPr>
                        <a:t>与同期盈利水平相比，预期盈利增长迅速，但预期</a:t>
                      </a:r>
                      <a:r>
                        <a:rPr kumimoji="1" lang="en-US" altLang="zh-CN" sz="1600" b="0" i="0" u="none" strike="noStrike" cap="none" normalizeH="0" baseline="0" smtClean="0">
                          <a:ln>
                            <a:noFill/>
                          </a:ln>
                          <a:solidFill>
                            <a:schemeClr val="tx1"/>
                          </a:solidFill>
                          <a:effectLst/>
                          <a:latin typeface="Times New Roman" pitchFamily="18" charset="0"/>
                          <a:ea typeface="宋体" pitchFamily="2" charset="-122"/>
                        </a:rPr>
                        <a:t>ROE</a:t>
                      </a: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rPr>
                        <a:t>较低</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2400">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rPr>
                        <a:t>低于行业水平</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rPr>
                        <a:t>与同期盈利水平相比，预期盈利增长缓慢或下降，但预期</a:t>
                      </a:r>
                      <a:r>
                        <a:rPr kumimoji="1" lang="en-US" altLang="zh-CN" sz="1600" b="0" i="0" u="none" strike="noStrike" cap="none" normalizeH="0" baseline="0" smtClean="0">
                          <a:ln>
                            <a:noFill/>
                          </a:ln>
                          <a:solidFill>
                            <a:schemeClr val="tx1"/>
                          </a:solidFill>
                          <a:effectLst/>
                          <a:latin typeface="Times New Roman" pitchFamily="18" charset="0"/>
                          <a:ea typeface="宋体" pitchFamily="2" charset="-122"/>
                        </a:rPr>
                        <a:t>ROE</a:t>
                      </a: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rPr>
                        <a:t>较高</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rPr>
                        <a:t>与同期盈利水平相比，预期盈利增长缓慢或下降，且预期</a:t>
                      </a:r>
                      <a:r>
                        <a:rPr kumimoji="1" lang="en-US" altLang="zh-CN" sz="1600" b="0" i="0" u="none" strike="noStrike" cap="none" normalizeH="0" baseline="0" smtClean="0">
                          <a:ln>
                            <a:noFill/>
                          </a:ln>
                          <a:solidFill>
                            <a:schemeClr val="tx1"/>
                          </a:solidFill>
                          <a:effectLst/>
                          <a:latin typeface="Times New Roman" pitchFamily="18" charset="0"/>
                          <a:ea typeface="宋体" pitchFamily="2" charset="-122"/>
                        </a:rPr>
                        <a:t>ROE</a:t>
                      </a: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rPr>
                        <a:t>较低</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742478" name="Text Box 78"/>
          <p:cNvSpPr txBox="1">
            <a:spLocks noChangeArrowheads="1"/>
          </p:cNvSpPr>
          <p:nvPr/>
        </p:nvSpPr>
        <p:spPr bwMode="auto">
          <a:xfrm>
            <a:off x="2051050" y="333375"/>
            <a:ext cx="4608513" cy="396875"/>
          </a:xfrm>
          <a:prstGeom prst="rect">
            <a:avLst/>
          </a:prstGeom>
          <a:noFill/>
          <a:ln w="12700">
            <a:noFill/>
            <a:miter lim="800000"/>
            <a:headEnd/>
            <a:tailEnd/>
          </a:ln>
          <a:effectLst/>
        </p:spPr>
        <p:txBody>
          <a:bodyPr>
            <a:spAutoFit/>
          </a:bodyPr>
          <a:lstStyle/>
          <a:p>
            <a:pPr>
              <a:spcBef>
                <a:spcPct val="50000"/>
              </a:spcBef>
            </a:pPr>
            <a:r>
              <a:rPr lang="zh-CN" altLang="en-US" sz="2000">
                <a:latin typeface="Times New Roman" pitchFamily="18" charset="0"/>
              </a:rPr>
              <a:t>市净率和市盈率组合特征的市场预测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922ACFBB-F027-46C4-B8C1-CA29806C8F11}" type="slidenum">
              <a:rPr lang="zh-CN" altLang="en-US"/>
              <a:pPr/>
              <a:t>3</a:t>
            </a:fld>
            <a:endParaRPr lang="en-US" altLang="zh-CN"/>
          </a:p>
        </p:txBody>
      </p:sp>
      <p:sp>
        <p:nvSpPr>
          <p:cNvPr id="666626" name="Rectangle 2"/>
          <p:cNvSpPr>
            <a:spLocks noGrp="1" noChangeArrowheads="1"/>
          </p:cNvSpPr>
          <p:nvPr>
            <p:ph type="title"/>
          </p:nvPr>
        </p:nvSpPr>
        <p:spPr/>
        <p:txBody>
          <a:bodyPr/>
          <a:lstStyle/>
          <a:p>
            <a:r>
              <a:rPr lang="zh-CN" altLang="en-US" sz="2000"/>
              <a:t>上市公司的信息披露制度 </a:t>
            </a:r>
          </a:p>
        </p:txBody>
      </p:sp>
      <p:sp>
        <p:nvSpPr>
          <p:cNvPr id="666627" name="Rectangle 3"/>
          <p:cNvSpPr>
            <a:spLocks noGrp="1" noChangeArrowheads="1"/>
          </p:cNvSpPr>
          <p:nvPr>
            <p:ph type="body" idx="1"/>
          </p:nvPr>
        </p:nvSpPr>
        <p:spPr/>
        <p:txBody>
          <a:bodyPr/>
          <a:lstStyle/>
          <a:p>
            <a:r>
              <a:rPr lang="zh-CN" altLang="en-US" sz="2400"/>
              <a:t>上市公司是指依法公开发行股票，并在获得证券交易所审查批准后，其股票在证券交易所上市交易的股份有限公司。上市公司在性质上属于股份有限公司，因此具有股份有限公司的全部法律特征，即股东人数的广泛性；公司股份的均等性；股份发行和转让的公开性、自由性；股东责任的有限性；公司经营的公开性等。</a:t>
            </a:r>
          </a:p>
          <a:p>
            <a:r>
              <a:rPr lang="zh-CN" altLang="en-US" sz="2400"/>
              <a:t>为满足投资者全面了解上市公司的经营机遇和风险，以及公司现状和发展前景的需要，上市公司必须建立和完善其信息披露制度。</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969AA13A-541D-42BD-8B42-C2F07BD28C73}" type="slidenum">
              <a:rPr lang="zh-CN" altLang="en-US"/>
              <a:pPr/>
              <a:t>30</a:t>
            </a:fld>
            <a:endParaRPr lang="en-US" altLang="zh-CN"/>
          </a:p>
        </p:txBody>
      </p:sp>
      <p:sp>
        <p:nvSpPr>
          <p:cNvPr id="730114" name="Rectangle 2"/>
          <p:cNvSpPr>
            <a:spLocks noGrp="1" noChangeArrowheads="1"/>
          </p:cNvSpPr>
          <p:nvPr>
            <p:ph type="title"/>
          </p:nvPr>
        </p:nvSpPr>
        <p:spPr/>
        <p:txBody>
          <a:bodyPr/>
          <a:lstStyle/>
          <a:p>
            <a:r>
              <a:rPr lang="zh-CN" altLang="en-US"/>
              <a:t>（六）市销率</a:t>
            </a:r>
          </a:p>
        </p:txBody>
      </p:sp>
      <p:sp>
        <p:nvSpPr>
          <p:cNvPr id="730115" name="Rectangle 3"/>
          <p:cNvSpPr>
            <a:spLocks noGrp="1" noChangeArrowheads="1"/>
          </p:cNvSpPr>
          <p:nvPr>
            <p:ph type="body" idx="1"/>
          </p:nvPr>
        </p:nvSpPr>
        <p:spPr/>
        <p:txBody>
          <a:bodyPr/>
          <a:lstStyle/>
          <a:p>
            <a:r>
              <a:rPr lang="zh-CN" altLang="en-US" sz="2400"/>
              <a:t>市销率（</a:t>
            </a:r>
            <a:r>
              <a:rPr lang="en-US" altLang="zh-CN" sz="2400"/>
              <a:t>PS</a:t>
            </a:r>
            <a:r>
              <a:rPr lang="zh-CN" altLang="en-US" sz="2400"/>
              <a:t>）也称市价与销售收入比率，其计算公式为：</a:t>
            </a:r>
          </a:p>
          <a:p>
            <a:endParaRPr lang="zh-CN" altLang="en-US" sz="2400"/>
          </a:p>
          <a:p>
            <a:endParaRPr lang="zh-CN" altLang="en-US" sz="2400"/>
          </a:p>
          <a:p>
            <a:endParaRPr lang="zh-CN" altLang="en-US" sz="2400"/>
          </a:p>
          <a:p>
            <a:r>
              <a:rPr lang="zh-CN" altLang="en-US" sz="2400"/>
              <a:t>市销率用于评估企业股票价值相对于本身过去业绩或某类行业及市场总体的水平。作为一种估价指标，其优势在于与市盈率和市净率相比，对于亏损企业和权益净值为负的企业也可以适用。但该指标在不同行业、部门间差异较大，故只宜于在同一类别企业间采用，尤适用于高科技公司。</a:t>
            </a:r>
          </a:p>
        </p:txBody>
      </p:sp>
      <p:sp>
        <p:nvSpPr>
          <p:cNvPr id="730117" name="Rectangle 5"/>
          <p:cNvSpPr>
            <a:spLocks noChangeArrowheads="1"/>
          </p:cNvSpPr>
          <p:nvPr/>
        </p:nvSpPr>
        <p:spPr bwMode="auto">
          <a:xfrm>
            <a:off x="0" y="3257550"/>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30116" name="Object 4"/>
          <p:cNvGraphicFramePr>
            <a:graphicFrameLocks noChangeAspect="1"/>
          </p:cNvGraphicFramePr>
          <p:nvPr/>
        </p:nvGraphicFramePr>
        <p:xfrm>
          <a:off x="2771775" y="1700213"/>
          <a:ext cx="3024188" cy="619125"/>
        </p:xfrm>
        <a:graphic>
          <a:graphicData uri="http://schemas.openxmlformats.org/presentationml/2006/ole">
            <p:oleObj spid="_x0000_s730116" name="公式" r:id="rId4" imgW="2057400" imgH="419100" progId="Equation.3">
              <p:embed/>
            </p:oleObj>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AC3E9F06-FA8A-4946-A6F4-695792F29B90}" type="slidenum">
              <a:rPr lang="zh-CN" altLang="en-US"/>
              <a:pPr/>
              <a:t>31</a:t>
            </a:fld>
            <a:endParaRPr lang="en-US" altLang="zh-CN"/>
          </a:p>
        </p:txBody>
      </p:sp>
      <p:sp>
        <p:nvSpPr>
          <p:cNvPr id="731138" name="Rectangle 2"/>
          <p:cNvSpPr>
            <a:spLocks noGrp="1" noChangeArrowheads="1"/>
          </p:cNvSpPr>
          <p:nvPr>
            <p:ph type="title"/>
          </p:nvPr>
        </p:nvSpPr>
        <p:spPr/>
        <p:txBody>
          <a:bodyPr/>
          <a:lstStyle/>
          <a:p>
            <a:r>
              <a:rPr lang="zh-CN" altLang="en-US"/>
              <a:t>（七）市价与现金流比率</a:t>
            </a:r>
          </a:p>
        </p:txBody>
      </p:sp>
      <p:sp>
        <p:nvSpPr>
          <p:cNvPr id="731139" name="Rectangle 3"/>
          <p:cNvSpPr>
            <a:spLocks noGrp="1" noChangeArrowheads="1"/>
          </p:cNvSpPr>
          <p:nvPr>
            <p:ph type="body" idx="1"/>
          </p:nvPr>
        </p:nvSpPr>
        <p:spPr/>
        <p:txBody>
          <a:bodyPr/>
          <a:lstStyle/>
          <a:p>
            <a:r>
              <a:rPr lang="zh-CN" altLang="en-US" sz="2400"/>
              <a:t>市价与现金流比率（</a:t>
            </a:r>
            <a:r>
              <a:rPr lang="en-US" altLang="zh-CN" sz="2400"/>
              <a:t>PCF</a:t>
            </a:r>
            <a:r>
              <a:rPr lang="zh-CN" altLang="en-US" sz="2400"/>
              <a:t>）是衡量市场价格与企业财务资金状况相关关系的一种估值指标，其计算公式为：</a:t>
            </a:r>
          </a:p>
          <a:p>
            <a:endParaRPr lang="zh-CN" altLang="en-US" sz="2400"/>
          </a:p>
          <a:p>
            <a:endParaRPr lang="zh-CN" altLang="en-US" sz="2400"/>
          </a:p>
          <a:p>
            <a:endParaRPr lang="zh-CN" altLang="en-US" sz="2400"/>
          </a:p>
          <a:p>
            <a:r>
              <a:rPr lang="zh-CN" altLang="en-US" sz="2400"/>
              <a:t>其中，普通股每股经营现金流（</a:t>
            </a:r>
            <a:r>
              <a:rPr lang="en-US" altLang="zh-CN" sz="2400"/>
              <a:t>CFPS</a:t>
            </a:r>
            <a:r>
              <a:rPr lang="zh-CN" altLang="en-US" sz="2400"/>
              <a:t>）等于净利润与折旧及摊销之和再除以发行在外的普通股股票数量。从理论上讲，该指标与本利比类似，市价与现金流比率越低，说明股票的内在价值越好。</a:t>
            </a:r>
          </a:p>
        </p:txBody>
      </p:sp>
      <p:sp>
        <p:nvSpPr>
          <p:cNvPr id="731141" name="Rectangle 5"/>
          <p:cNvSpPr>
            <a:spLocks noChangeArrowheads="1"/>
          </p:cNvSpPr>
          <p:nvPr/>
        </p:nvSpPr>
        <p:spPr bwMode="auto">
          <a:xfrm>
            <a:off x="0" y="3252788"/>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31140" name="Object 4"/>
          <p:cNvGraphicFramePr>
            <a:graphicFrameLocks noChangeAspect="1"/>
          </p:cNvGraphicFramePr>
          <p:nvPr/>
        </p:nvGraphicFramePr>
        <p:xfrm>
          <a:off x="2268538" y="2060575"/>
          <a:ext cx="4175125" cy="588963"/>
        </p:xfrm>
        <a:graphic>
          <a:graphicData uri="http://schemas.openxmlformats.org/presentationml/2006/ole">
            <p:oleObj spid="_x0000_s731140" name="公式" r:id="rId4" imgW="2959100" imgH="419100" progId="Equation.3">
              <p:embed/>
            </p:oleObj>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1FE3CFDC-B107-4C23-B76E-179B33DF4DAD}" type="slidenum">
              <a:rPr lang="zh-CN" altLang="en-US"/>
              <a:pPr/>
              <a:t>32</a:t>
            </a:fld>
            <a:endParaRPr lang="en-US" altLang="zh-CN"/>
          </a:p>
        </p:txBody>
      </p:sp>
      <p:sp>
        <p:nvSpPr>
          <p:cNvPr id="732162" name="Rectangle 2"/>
          <p:cNvSpPr>
            <a:spLocks noGrp="1" noChangeArrowheads="1"/>
          </p:cNvSpPr>
          <p:nvPr>
            <p:ph type="title"/>
          </p:nvPr>
        </p:nvSpPr>
        <p:spPr/>
        <p:txBody>
          <a:bodyPr/>
          <a:lstStyle/>
          <a:p>
            <a:r>
              <a:rPr lang="zh-CN" altLang="en-US"/>
              <a:t>（八）市盈增长率</a:t>
            </a:r>
          </a:p>
        </p:txBody>
      </p:sp>
      <p:sp>
        <p:nvSpPr>
          <p:cNvPr id="732163" name="Rectangle 3"/>
          <p:cNvSpPr>
            <a:spLocks noGrp="1" noChangeArrowheads="1"/>
          </p:cNvSpPr>
          <p:nvPr>
            <p:ph type="body" idx="1"/>
          </p:nvPr>
        </p:nvSpPr>
        <p:spPr/>
        <p:txBody>
          <a:bodyPr/>
          <a:lstStyle/>
          <a:p>
            <a:r>
              <a:rPr lang="zh-CN" altLang="en-US" sz="2400"/>
              <a:t>市盈增长率（</a:t>
            </a:r>
            <a:r>
              <a:rPr lang="en-US" altLang="zh-CN" sz="2400"/>
              <a:t>PEG</a:t>
            </a:r>
            <a:r>
              <a:rPr lang="zh-CN" altLang="en-US" sz="2400"/>
              <a:t>）是用以评估股票计入盈利增长因素的一种估值指标，因为市盈率本身不能充分反映企业未来的盈利增长，为了衡量不同企业未来的盈利增长率，该指标通过对市盈率进行调整后得到，其计算公式为：</a:t>
            </a:r>
          </a:p>
          <a:p>
            <a:endParaRPr lang="zh-CN" altLang="en-US" sz="2400"/>
          </a:p>
          <a:p>
            <a:endParaRPr lang="zh-CN" altLang="en-US" sz="2400"/>
          </a:p>
          <a:p>
            <a:r>
              <a:rPr lang="zh-CN" altLang="en-US" sz="2400"/>
              <a:t>上式中市盈率可采用现行市盈率或预测市盈率，年度每股收益增长率采用未来</a:t>
            </a:r>
            <a:r>
              <a:rPr lang="en-US" altLang="zh-CN" sz="2400"/>
              <a:t>1</a:t>
            </a:r>
            <a:r>
              <a:rPr lang="zh-CN" altLang="en-US" sz="2400"/>
              <a:t>年或</a:t>
            </a:r>
            <a:r>
              <a:rPr lang="en-US" altLang="zh-CN" sz="2400"/>
              <a:t>5</a:t>
            </a:r>
            <a:r>
              <a:rPr lang="zh-CN" altLang="en-US" sz="2400"/>
              <a:t>年的预测增长率。</a:t>
            </a:r>
          </a:p>
          <a:p>
            <a:r>
              <a:rPr lang="zh-CN" altLang="en-US" sz="2400"/>
              <a:t>美国著名投资家彼德</a:t>
            </a:r>
            <a:r>
              <a:rPr lang="en-US" altLang="zh-CN" sz="2400"/>
              <a:t>·</a:t>
            </a:r>
            <a:r>
              <a:rPr lang="zh-CN" altLang="en-US" sz="2400"/>
              <a:t>林奇（</a:t>
            </a:r>
            <a:r>
              <a:rPr lang="en-US" altLang="zh-CN" sz="2400"/>
              <a:t>Peter Lynch</a:t>
            </a:r>
            <a:r>
              <a:rPr lang="zh-CN" altLang="en-US" sz="2400"/>
              <a:t>）在其所著</a:t>
            </a:r>
            <a:r>
              <a:rPr lang="en-US" altLang="zh-CN" sz="2400"/>
              <a:t>《</a:t>
            </a:r>
            <a:r>
              <a:rPr lang="zh-CN" altLang="en-US" sz="2400"/>
              <a:t>超越华尔街</a:t>
            </a:r>
            <a:r>
              <a:rPr lang="en-US" altLang="zh-CN" sz="2400"/>
              <a:t>》</a:t>
            </a:r>
            <a:r>
              <a:rPr lang="zh-CN" altLang="en-US" sz="2400"/>
              <a:t>（</a:t>
            </a:r>
            <a:r>
              <a:rPr lang="en-US" altLang="zh-CN" sz="2400"/>
              <a:t>One Up on Wall Street</a:t>
            </a:r>
            <a:r>
              <a:rPr lang="zh-CN" altLang="en-US" sz="2400"/>
              <a:t>）中指出，市盈增长率提供了一个简单可靠的股票评估方法，如果估价准确，一支成长型股票的市盈率应该等于该公司每股收益的增长率。</a:t>
            </a:r>
          </a:p>
        </p:txBody>
      </p:sp>
      <p:sp>
        <p:nvSpPr>
          <p:cNvPr id="732165" name="Rectangle 5"/>
          <p:cNvSpPr>
            <a:spLocks noChangeArrowheads="1"/>
          </p:cNvSpPr>
          <p:nvPr/>
        </p:nvSpPr>
        <p:spPr bwMode="auto">
          <a:xfrm>
            <a:off x="0" y="3267075"/>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32164" name="Object 4"/>
          <p:cNvGraphicFramePr>
            <a:graphicFrameLocks noChangeAspect="1"/>
          </p:cNvGraphicFramePr>
          <p:nvPr/>
        </p:nvGraphicFramePr>
        <p:xfrm>
          <a:off x="2771775" y="2565400"/>
          <a:ext cx="3600450" cy="638175"/>
        </p:xfrm>
        <a:graphic>
          <a:graphicData uri="http://schemas.openxmlformats.org/presentationml/2006/ole">
            <p:oleObj spid="_x0000_s732164" name="公式" r:id="rId4" imgW="2362200" imgH="419100" progId="Equation.3">
              <p:embed/>
            </p:oleObj>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8D0C8C75-58DA-4CC4-8444-99574F434492}" type="slidenum">
              <a:rPr lang="zh-CN" altLang="en-US"/>
              <a:pPr/>
              <a:t>33</a:t>
            </a:fld>
            <a:endParaRPr lang="en-US" altLang="zh-CN"/>
          </a:p>
        </p:txBody>
      </p:sp>
      <p:sp>
        <p:nvSpPr>
          <p:cNvPr id="738306" name="Rectangle 2"/>
          <p:cNvSpPr>
            <a:spLocks noGrp="1" noChangeArrowheads="1"/>
          </p:cNvSpPr>
          <p:nvPr>
            <p:ph type="title"/>
          </p:nvPr>
        </p:nvSpPr>
        <p:spPr/>
        <p:txBody>
          <a:bodyPr/>
          <a:lstStyle/>
          <a:p>
            <a:r>
              <a:rPr lang="zh-CN" altLang="en-US"/>
              <a:t>（八）市盈增长率</a:t>
            </a:r>
          </a:p>
        </p:txBody>
      </p:sp>
      <p:sp>
        <p:nvSpPr>
          <p:cNvPr id="738307" name="Rectangle 3"/>
          <p:cNvSpPr>
            <a:spLocks noGrp="1" noChangeArrowheads="1"/>
          </p:cNvSpPr>
          <p:nvPr>
            <p:ph type="body" idx="1"/>
          </p:nvPr>
        </p:nvSpPr>
        <p:spPr/>
        <p:txBody>
          <a:bodyPr/>
          <a:lstStyle/>
          <a:p>
            <a:pPr>
              <a:lnSpc>
                <a:spcPct val="115000"/>
              </a:lnSpc>
            </a:pPr>
            <a:r>
              <a:rPr lang="zh-CN" altLang="en-US" sz="2400" dirty="0"/>
              <a:t>市盈增长率被普遍用于评估高增长行业和新企业等新兴市场上的股票（成长性往往很高，但不稳定），而不适用于低增长和稳定的企业股票。一般而言，当该指标值为</a:t>
            </a:r>
            <a:r>
              <a:rPr lang="en-US" altLang="zh-CN" sz="2400" dirty="0"/>
              <a:t>1</a:t>
            </a:r>
            <a:r>
              <a:rPr lang="zh-CN" altLang="en-US" sz="2400" dirty="0"/>
              <a:t>时，被认为股票估值得当；指标小于</a:t>
            </a:r>
            <a:r>
              <a:rPr lang="en-US" altLang="zh-CN" sz="2400" dirty="0"/>
              <a:t>1</a:t>
            </a:r>
            <a:r>
              <a:rPr lang="zh-CN" altLang="en-US" sz="2400" dirty="0"/>
              <a:t>时，股票被认为低估；而指标大于</a:t>
            </a:r>
            <a:r>
              <a:rPr lang="en-US" altLang="zh-CN" sz="2400" dirty="0"/>
              <a:t>1</a:t>
            </a:r>
            <a:r>
              <a:rPr lang="zh-CN" altLang="en-US" sz="2400" dirty="0"/>
              <a:t>时，股票则被认为高估。投资分析师通常倾向认为，市盈增长率在</a:t>
            </a:r>
            <a:r>
              <a:rPr lang="en-US" altLang="zh-CN" sz="2400" dirty="0"/>
              <a:t>0-1</a:t>
            </a:r>
            <a:r>
              <a:rPr lang="zh-CN" altLang="en-US" sz="2400" dirty="0"/>
              <a:t>之间，企业未来将会提供更多的回报</a:t>
            </a:r>
            <a:r>
              <a:rPr lang="zh-CN" altLang="en-US" sz="2400" dirty="0" smtClean="0"/>
              <a:t>。</a:t>
            </a:r>
            <a:endParaRPr lang="zh-CN" altLang="en-US" sz="24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9F979748-367E-49CE-8AD1-27B5E5F0C8E8}" type="slidenum">
              <a:rPr lang="zh-CN" altLang="en-US"/>
              <a:pPr/>
              <a:t>34</a:t>
            </a:fld>
            <a:endParaRPr lang="en-US" altLang="zh-CN"/>
          </a:p>
        </p:txBody>
      </p:sp>
      <p:sp>
        <p:nvSpPr>
          <p:cNvPr id="733186" name="Rectangle 2"/>
          <p:cNvSpPr>
            <a:spLocks noGrp="1" noChangeArrowheads="1"/>
          </p:cNvSpPr>
          <p:nvPr>
            <p:ph type="title"/>
          </p:nvPr>
        </p:nvSpPr>
        <p:spPr>
          <a:xfrm>
            <a:off x="2051050" y="152400"/>
            <a:ext cx="5184775" cy="685800"/>
          </a:xfrm>
        </p:spPr>
        <p:txBody>
          <a:bodyPr/>
          <a:lstStyle/>
          <a:p>
            <a:r>
              <a:rPr lang="zh-CN" altLang="en-US" sz="2000"/>
              <a:t>（九）企业价值与息税摊折前利润倍数</a:t>
            </a:r>
          </a:p>
        </p:txBody>
      </p:sp>
      <p:sp>
        <p:nvSpPr>
          <p:cNvPr id="733187" name="Rectangle 3"/>
          <p:cNvSpPr>
            <a:spLocks noGrp="1" noChangeArrowheads="1"/>
          </p:cNvSpPr>
          <p:nvPr>
            <p:ph type="body" idx="1"/>
          </p:nvPr>
        </p:nvSpPr>
        <p:spPr/>
        <p:txBody>
          <a:bodyPr/>
          <a:lstStyle/>
          <a:p>
            <a:r>
              <a:rPr lang="zh-CN" altLang="en-US" sz="2400"/>
              <a:t>企业价值与息税摊折前利润倍数（</a:t>
            </a:r>
            <a:r>
              <a:rPr lang="en-US" altLang="zh-CN" sz="2400"/>
              <a:t>EV/EBITDA</a:t>
            </a:r>
            <a:r>
              <a:rPr lang="zh-CN" altLang="en-US" sz="2400"/>
              <a:t>），又称企业价值倍数，是一种被广泛使用的公司估值指标。其计算公式为：</a:t>
            </a:r>
          </a:p>
          <a:p>
            <a:endParaRPr lang="zh-CN" altLang="en-US" sz="2400"/>
          </a:p>
          <a:p>
            <a:r>
              <a:rPr lang="zh-CN" altLang="en-US" sz="2400"/>
              <a:t>企业价值与息税摊折前利润倍数</a:t>
            </a:r>
            <a:r>
              <a:rPr lang="en-US" altLang="zh-CN" sz="2400"/>
              <a:t>=</a:t>
            </a:r>
          </a:p>
          <a:p>
            <a:endParaRPr lang="zh-CN" altLang="en-US" sz="2400"/>
          </a:p>
          <a:p>
            <a:r>
              <a:rPr lang="zh-CN" altLang="en-US" sz="2400"/>
              <a:t>上式中，企业价值（</a:t>
            </a:r>
            <a:r>
              <a:rPr lang="en-US" altLang="zh-CN" sz="2400"/>
              <a:t>EV</a:t>
            </a:r>
            <a:r>
              <a:rPr lang="zh-CN" altLang="en-US" sz="2400"/>
              <a:t>）等于权益的市场价值加上负债的账面价值，息税摊折前利润（</a:t>
            </a:r>
            <a:r>
              <a:rPr lang="en-US" altLang="zh-CN" sz="2400"/>
              <a:t>EBITDA</a:t>
            </a:r>
            <a:r>
              <a:rPr lang="zh-CN" altLang="en-US" sz="2400"/>
              <a:t>）等于企业净利润、利息、所得税与折旧摊销之和。有关数据既可以采用历史数据也可以使用预测数据。</a:t>
            </a:r>
          </a:p>
        </p:txBody>
      </p:sp>
      <p:sp>
        <p:nvSpPr>
          <p:cNvPr id="733189" name="Rectangle 5"/>
          <p:cNvSpPr>
            <a:spLocks noChangeArrowheads="1"/>
          </p:cNvSpPr>
          <p:nvPr/>
        </p:nvSpPr>
        <p:spPr bwMode="auto">
          <a:xfrm>
            <a:off x="0" y="3267075"/>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33188" name="Object 4"/>
          <p:cNvGraphicFramePr>
            <a:graphicFrameLocks noChangeAspect="1"/>
          </p:cNvGraphicFramePr>
          <p:nvPr/>
        </p:nvGraphicFramePr>
        <p:xfrm>
          <a:off x="5508625" y="2349500"/>
          <a:ext cx="2087563" cy="771525"/>
        </p:xfrm>
        <a:graphic>
          <a:graphicData uri="http://schemas.openxmlformats.org/presentationml/2006/ole">
            <p:oleObj spid="_x0000_s733188" name="公式" r:id="rId4" imgW="1130300" imgH="419100" progId="Equation.3">
              <p:embed/>
            </p:oleObj>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8F661A54-74A5-4CAF-B885-19B152EE1E3D}" type="slidenum">
              <a:rPr lang="zh-CN" altLang="en-US"/>
              <a:pPr/>
              <a:t>35</a:t>
            </a:fld>
            <a:endParaRPr lang="en-US" altLang="zh-CN"/>
          </a:p>
        </p:txBody>
      </p:sp>
      <p:sp>
        <p:nvSpPr>
          <p:cNvPr id="739330" name="Rectangle 2"/>
          <p:cNvSpPr>
            <a:spLocks noGrp="1" noChangeArrowheads="1"/>
          </p:cNvSpPr>
          <p:nvPr>
            <p:ph type="title"/>
          </p:nvPr>
        </p:nvSpPr>
        <p:spPr>
          <a:xfrm>
            <a:off x="2195513" y="152400"/>
            <a:ext cx="4968875" cy="685800"/>
          </a:xfrm>
        </p:spPr>
        <p:txBody>
          <a:bodyPr/>
          <a:lstStyle/>
          <a:p>
            <a:r>
              <a:rPr lang="zh-CN" altLang="en-US" sz="2000"/>
              <a:t>（九）企业价值与息税摊折前利润倍数</a:t>
            </a:r>
          </a:p>
        </p:txBody>
      </p:sp>
      <p:sp>
        <p:nvSpPr>
          <p:cNvPr id="739331" name="Rectangle 3"/>
          <p:cNvSpPr>
            <a:spLocks noGrp="1" noChangeArrowheads="1"/>
          </p:cNvSpPr>
          <p:nvPr>
            <p:ph type="body" idx="1"/>
          </p:nvPr>
        </p:nvSpPr>
        <p:spPr/>
        <p:txBody>
          <a:bodyPr/>
          <a:lstStyle/>
          <a:p>
            <a:r>
              <a:rPr lang="zh-CN" altLang="en-US" sz="2400" dirty="0"/>
              <a:t>该指标与前述市盈率等估值指标的用法类似，其倍数相对于行业平均水平或历史水平较高通常说明高估，较低说明低估，不同行业或产业有不同的估值（倍数）水平</a:t>
            </a:r>
            <a:r>
              <a:rPr lang="zh-CN" altLang="en-US" sz="2400" dirty="0" smtClean="0"/>
              <a:t>。</a:t>
            </a:r>
            <a:endParaRPr lang="en-US" altLang="zh-CN" sz="2400" dirty="0" smtClean="0"/>
          </a:p>
          <a:p>
            <a:endParaRPr lang="zh-CN" altLang="en-US" sz="2400" dirty="0"/>
          </a:p>
          <a:p>
            <a:r>
              <a:rPr lang="zh-CN" altLang="en-US" sz="2400" dirty="0"/>
              <a:t>但该指标较市盈率又有以下优势：首先，由于不受所得税率差异的影响，使得不同国家和市场的上市公司估值更具可比性；其次，不受资本结构差异的影响，公司资本结构的改变都不会影响估值，同样有利于比较不同公司估值水平；最后，排除了折旧和摊销这些非现金成本的影响，直接评价公司的现金盈利水平，可以更准确地反映公司价值。</a:t>
            </a:r>
          </a:p>
          <a:p>
            <a:endParaRPr lang="zh-CN" altLang="en-US" sz="22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DFFCBBA8-1AB1-4253-82E4-D24E9E9A47CA}" type="slidenum">
              <a:rPr lang="zh-CN" altLang="en-US"/>
              <a:pPr/>
              <a:t>36</a:t>
            </a:fld>
            <a:endParaRPr lang="en-US" altLang="zh-CN"/>
          </a:p>
        </p:txBody>
      </p:sp>
      <p:sp>
        <p:nvSpPr>
          <p:cNvPr id="743426" name="Rectangle 2"/>
          <p:cNvSpPr>
            <a:spLocks noGrp="1" noChangeArrowheads="1"/>
          </p:cNvSpPr>
          <p:nvPr>
            <p:ph type="title"/>
          </p:nvPr>
        </p:nvSpPr>
        <p:spPr/>
        <p:txBody>
          <a:bodyPr/>
          <a:lstStyle/>
          <a:p>
            <a:r>
              <a:rPr lang="zh-CN" altLang="en-US"/>
              <a:t>（十）</a:t>
            </a:r>
            <a:r>
              <a:rPr lang="en-US" altLang="zh-CN"/>
              <a:t>Tobin`s Q</a:t>
            </a:r>
            <a:r>
              <a:rPr lang="zh-CN" altLang="en-US"/>
              <a:t>值</a:t>
            </a:r>
          </a:p>
        </p:txBody>
      </p:sp>
      <p:sp>
        <p:nvSpPr>
          <p:cNvPr id="743427" name="Rectangle 3"/>
          <p:cNvSpPr>
            <a:spLocks noGrp="1" noChangeArrowheads="1"/>
          </p:cNvSpPr>
          <p:nvPr>
            <p:ph type="body" idx="1"/>
          </p:nvPr>
        </p:nvSpPr>
        <p:spPr/>
        <p:txBody>
          <a:bodyPr/>
          <a:lstStyle/>
          <a:p>
            <a:r>
              <a:rPr lang="en-US" altLang="zh-CN" dirty="0"/>
              <a:t>1969</a:t>
            </a:r>
            <a:r>
              <a:rPr lang="zh-CN" altLang="en-US" dirty="0"/>
              <a:t>年诺贝尔经济学奖得主、美国著名经济学家詹姆斯</a:t>
            </a:r>
            <a:r>
              <a:rPr lang="en-US" altLang="zh-CN" dirty="0"/>
              <a:t>·</a:t>
            </a:r>
            <a:r>
              <a:rPr lang="zh-CN" altLang="en-US" dirty="0"/>
              <a:t>托宾</a:t>
            </a:r>
            <a:r>
              <a:rPr lang="en-US" altLang="zh-CN" dirty="0"/>
              <a:t>(</a:t>
            </a:r>
            <a:r>
              <a:rPr lang="en-US" altLang="zh-CN" dirty="0" err="1"/>
              <a:t>Jamas</a:t>
            </a:r>
            <a:r>
              <a:rPr lang="en-US" altLang="zh-CN" dirty="0"/>
              <a:t> Tobin)</a:t>
            </a:r>
            <a:r>
              <a:rPr lang="zh-CN" altLang="en-US" dirty="0"/>
              <a:t>提出了著名的</a:t>
            </a:r>
            <a:r>
              <a:rPr lang="en-US" altLang="zh-CN" dirty="0"/>
              <a:t>Q</a:t>
            </a:r>
            <a:r>
              <a:rPr lang="zh-CN" altLang="en-US" dirty="0"/>
              <a:t>比率理论，其中</a:t>
            </a:r>
            <a:r>
              <a:rPr lang="en-US" altLang="zh-CN" dirty="0"/>
              <a:t>Tobin`s Q</a:t>
            </a:r>
            <a:r>
              <a:rPr lang="zh-CN" altLang="en-US" dirty="0"/>
              <a:t>值被定义为企业的市场价值与资本重置成本之比，在一般的金融文献中该比率常采用以下计算公式：</a:t>
            </a:r>
          </a:p>
          <a:p>
            <a:endParaRPr lang="zh-CN" altLang="en-US" dirty="0"/>
          </a:p>
          <a:p>
            <a:endParaRPr lang="zh-CN" altLang="en-US" dirty="0"/>
          </a:p>
          <a:p>
            <a:r>
              <a:rPr lang="zh-CN" altLang="en-US" dirty="0"/>
              <a:t>上式中，权益市场价值可用企业股票价格与发行在外的股票数量相乘后得到，负债市场价值可用负债账面价值替代，因此该式也可以写为：</a:t>
            </a:r>
          </a:p>
          <a:p>
            <a:endParaRPr lang="zh-CN" altLang="en-US" dirty="0"/>
          </a:p>
          <a:p>
            <a:endParaRPr lang="zh-CN" altLang="en-US" b="1" dirty="0"/>
          </a:p>
          <a:p>
            <a:endParaRPr lang="en-US" altLang="zh-CN" b="1" dirty="0" smtClean="0"/>
          </a:p>
          <a:p>
            <a:r>
              <a:rPr lang="zh-CN" altLang="en-US" b="1" dirty="0" smtClean="0"/>
              <a:t>当</a:t>
            </a:r>
            <a:r>
              <a:rPr lang="en-US" altLang="zh-CN" dirty="0"/>
              <a:t>Tobin`s Q</a:t>
            </a:r>
            <a:r>
              <a:rPr lang="zh-CN" altLang="en-US" dirty="0"/>
              <a:t>值大于</a:t>
            </a:r>
            <a:r>
              <a:rPr lang="en-US" altLang="zh-CN" dirty="0"/>
              <a:t>1</a:t>
            </a:r>
            <a:r>
              <a:rPr lang="zh-CN" altLang="en-US" dirty="0"/>
              <a:t>时，说明企业的市场价值高于其资产的重置成本，显示企业为社会创造了价值；反之，</a:t>
            </a:r>
            <a:r>
              <a:rPr lang="zh-CN" altLang="en-US" b="1" dirty="0"/>
              <a:t>当</a:t>
            </a:r>
            <a:r>
              <a:rPr lang="en-US" altLang="zh-CN" dirty="0"/>
              <a:t>Tobin`s Q</a:t>
            </a:r>
            <a:r>
              <a:rPr lang="zh-CN" altLang="en-US" dirty="0"/>
              <a:t>值小于</a:t>
            </a:r>
            <a:r>
              <a:rPr lang="en-US" altLang="zh-CN" dirty="0"/>
              <a:t>1</a:t>
            </a:r>
            <a:r>
              <a:rPr lang="zh-CN" altLang="en-US" dirty="0"/>
              <a:t>时，由于企业的市场价值低于资本的重置成本，意味着企业的价值被市场低估</a:t>
            </a:r>
            <a:r>
              <a:rPr lang="zh-CN" altLang="en-US" dirty="0" smtClean="0"/>
              <a:t>。</a:t>
            </a:r>
            <a:endParaRPr lang="zh-CN" altLang="en-US" dirty="0"/>
          </a:p>
        </p:txBody>
      </p:sp>
      <p:sp>
        <p:nvSpPr>
          <p:cNvPr id="743429" name="Rectangle 5"/>
          <p:cNvSpPr>
            <a:spLocks noChangeArrowheads="1"/>
          </p:cNvSpPr>
          <p:nvPr/>
        </p:nvSpPr>
        <p:spPr bwMode="auto">
          <a:xfrm>
            <a:off x="0" y="3267075"/>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43428" name="Object 4"/>
          <p:cNvGraphicFramePr>
            <a:graphicFrameLocks noChangeAspect="1"/>
          </p:cNvGraphicFramePr>
          <p:nvPr/>
        </p:nvGraphicFramePr>
        <p:xfrm>
          <a:off x="1763713" y="2205038"/>
          <a:ext cx="3168650" cy="488950"/>
        </p:xfrm>
        <a:graphic>
          <a:graphicData uri="http://schemas.openxmlformats.org/presentationml/2006/ole">
            <p:oleObj spid="_x0000_s743428" name="公式" r:id="rId3" imgW="2705100" imgH="419100" progId="Equation.3">
              <p:embed/>
            </p:oleObj>
          </a:graphicData>
        </a:graphic>
      </p:graphicFrame>
      <p:sp>
        <p:nvSpPr>
          <p:cNvPr id="743431" name="Rectangle 7"/>
          <p:cNvSpPr>
            <a:spLocks noChangeArrowheads="1"/>
          </p:cNvSpPr>
          <p:nvPr/>
        </p:nvSpPr>
        <p:spPr bwMode="auto">
          <a:xfrm>
            <a:off x="0" y="3267075"/>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43430" name="Object 6"/>
          <p:cNvGraphicFramePr>
            <a:graphicFrameLocks noChangeAspect="1"/>
          </p:cNvGraphicFramePr>
          <p:nvPr/>
        </p:nvGraphicFramePr>
        <p:xfrm>
          <a:off x="1907704" y="3789040"/>
          <a:ext cx="3816350" cy="514350"/>
        </p:xfrm>
        <a:graphic>
          <a:graphicData uri="http://schemas.openxmlformats.org/presentationml/2006/ole">
            <p:oleObj spid="_x0000_s743430" name="公式" r:id="rId4" imgW="3098800" imgH="419100" progId="Equation.3">
              <p:embed/>
            </p:oleObj>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0F6532B5-340D-4BCF-AA05-5F6A256FF90E}" type="slidenum">
              <a:rPr lang="zh-CN" altLang="en-US"/>
              <a:pPr/>
              <a:t>37</a:t>
            </a:fld>
            <a:endParaRPr lang="en-US" altLang="zh-CN"/>
          </a:p>
        </p:txBody>
      </p:sp>
      <p:sp>
        <p:nvSpPr>
          <p:cNvPr id="721922" name="Rectangle 2"/>
          <p:cNvSpPr>
            <a:spLocks noGrp="1" noChangeArrowheads="1"/>
          </p:cNvSpPr>
          <p:nvPr>
            <p:ph type="title"/>
          </p:nvPr>
        </p:nvSpPr>
        <p:spPr/>
        <p:txBody>
          <a:bodyPr/>
          <a:lstStyle/>
          <a:p>
            <a:r>
              <a:rPr lang="zh-CN" altLang="en-US"/>
              <a:t>三、股利分配指标分析</a:t>
            </a:r>
          </a:p>
        </p:txBody>
      </p:sp>
      <p:sp>
        <p:nvSpPr>
          <p:cNvPr id="721923" name="Rectangle 3"/>
          <p:cNvSpPr>
            <a:spLocks noGrp="1" noChangeArrowheads="1"/>
          </p:cNvSpPr>
          <p:nvPr>
            <p:ph type="body" idx="1"/>
          </p:nvPr>
        </p:nvSpPr>
        <p:spPr>
          <a:xfrm>
            <a:off x="457200" y="1052513"/>
            <a:ext cx="8229600" cy="5616575"/>
          </a:xfrm>
        </p:spPr>
        <p:txBody>
          <a:bodyPr/>
          <a:lstStyle/>
          <a:p>
            <a:pPr>
              <a:lnSpc>
                <a:spcPct val="105000"/>
              </a:lnSpc>
            </a:pPr>
            <a:r>
              <a:rPr lang="zh-CN" altLang="en-US" dirty="0"/>
              <a:t>股利分配指标分析评价的是投资者比较关注的公司股利政策和现金股利支付能力的一般信息。</a:t>
            </a:r>
          </a:p>
          <a:p>
            <a:pPr>
              <a:lnSpc>
                <a:spcPct val="105000"/>
              </a:lnSpc>
            </a:pPr>
            <a:endParaRPr lang="en-US" altLang="zh-CN" dirty="0" smtClean="0"/>
          </a:p>
          <a:p>
            <a:pPr>
              <a:lnSpc>
                <a:spcPct val="105000"/>
              </a:lnSpc>
            </a:pPr>
            <a:r>
              <a:rPr lang="zh-CN" altLang="en-US" dirty="0" smtClean="0"/>
              <a:t>（</a:t>
            </a:r>
            <a:r>
              <a:rPr lang="zh-CN" altLang="en-US" dirty="0"/>
              <a:t>一）股利支付率</a:t>
            </a:r>
          </a:p>
          <a:p>
            <a:pPr>
              <a:lnSpc>
                <a:spcPct val="105000"/>
              </a:lnSpc>
            </a:pPr>
            <a:r>
              <a:rPr lang="zh-CN" altLang="en-US" dirty="0"/>
              <a:t>股利支付</a:t>
            </a:r>
            <a:r>
              <a:rPr lang="zh-CN" altLang="en-US" dirty="0" smtClean="0"/>
              <a:t>率是</a:t>
            </a:r>
            <a:r>
              <a:rPr lang="zh-CN" altLang="en-US" dirty="0"/>
              <a:t>指普通股每股股利与每股收益的比率。</a:t>
            </a:r>
          </a:p>
          <a:p>
            <a:pPr>
              <a:lnSpc>
                <a:spcPct val="105000"/>
              </a:lnSpc>
            </a:pPr>
            <a:r>
              <a:rPr lang="zh-CN" altLang="en-US" dirty="0"/>
              <a:t>股利支付率表明企业本期的盈余收益中有多少用来发放股利，反映了公司的的股利分配政策和支付股利的能力。该指标可以进一步分解成市盈率和股利报酬率的乘积形式。</a:t>
            </a:r>
          </a:p>
          <a:p>
            <a:pPr>
              <a:lnSpc>
                <a:spcPct val="105000"/>
              </a:lnSpc>
            </a:pPr>
            <a:r>
              <a:rPr lang="zh-CN" altLang="en-US" dirty="0"/>
              <a:t>股利支付率越高，表明公司留存在企业内部的资金比重较少，分配给股东的部分较多；如果股利支付率低，则有两种主要可能，一是表明公司虽然资金不短缺，但可能正准备扩大生产规模，所以尽量少发股利；另一种可能是公司现金紧张，拿不出足够的现金发放股利。</a:t>
            </a:r>
          </a:p>
          <a:p>
            <a:pPr>
              <a:lnSpc>
                <a:spcPct val="105000"/>
              </a:lnSpc>
            </a:pPr>
            <a:r>
              <a:rPr lang="zh-CN" altLang="en-US" dirty="0"/>
              <a:t>一般来说，成长性好的企业股利支付率较低，因为它要保留更多的盈余或现金进行再投资，但其成长性也会在股价上得到体现，所以股东虽然分得的股利较少，可仍能够获得更多的资本利得。</a:t>
            </a:r>
          </a:p>
        </p:txBody>
      </p:sp>
      <p:sp>
        <p:nvSpPr>
          <p:cNvPr id="721924" name="Rectangle 4"/>
          <p:cNvSpPr>
            <a:spLocks noChangeArrowheads="1"/>
          </p:cNvSpPr>
          <p:nvPr/>
        </p:nvSpPr>
        <p:spPr bwMode="auto">
          <a:xfrm>
            <a:off x="0" y="325755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21925" name="Object 5"/>
          <p:cNvGraphicFramePr>
            <a:graphicFrameLocks noChangeAspect="1"/>
          </p:cNvGraphicFramePr>
          <p:nvPr/>
        </p:nvGraphicFramePr>
        <p:xfrm>
          <a:off x="3779838" y="1484313"/>
          <a:ext cx="4392612" cy="541337"/>
        </p:xfrm>
        <a:graphic>
          <a:graphicData uri="http://schemas.openxmlformats.org/presentationml/2006/ole">
            <p:oleObj spid="_x0000_s721925" r:id="rId4" imgW="3556000" imgH="419100" progId="Equation.3">
              <p:embed/>
            </p:oleObj>
          </a:graphicData>
        </a:graphic>
      </p:graphicFrame>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8F1FDB8A-3081-43FA-84B7-1D87DEA2CF01}" type="slidenum">
              <a:rPr lang="zh-CN" altLang="en-US"/>
              <a:pPr/>
              <a:t>38</a:t>
            </a:fld>
            <a:endParaRPr lang="en-US" altLang="zh-CN"/>
          </a:p>
        </p:txBody>
      </p:sp>
      <p:sp>
        <p:nvSpPr>
          <p:cNvPr id="723970" name="Rectangle 2"/>
          <p:cNvSpPr>
            <a:spLocks noGrp="1" noChangeArrowheads="1"/>
          </p:cNvSpPr>
          <p:nvPr>
            <p:ph type="title"/>
          </p:nvPr>
        </p:nvSpPr>
        <p:spPr/>
        <p:txBody>
          <a:bodyPr/>
          <a:lstStyle/>
          <a:p>
            <a:r>
              <a:rPr lang="zh-CN" altLang="en-US" sz="2000"/>
              <a:t>（二）股利保障倍数</a:t>
            </a:r>
          </a:p>
        </p:txBody>
      </p:sp>
      <p:sp>
        <p:nvSpPr>
          <p:cNvPr id="723971" name="Rectangle 3"/>
          <p:cNvSpPr>
            <a:spLocks noGrp="1" noChangeArrowheads="1"/>
          </p:cNvSpPr>
          <p:nvPr>
            <p:ph type="body" idx="1"/>
          </p:nvPr>
        </p:nvSpPr>
        <p:spPr/>
        <p:txBody>
          <a:bodyPr/>
          <a:lstStyle/>
          <a:p>
            <a:pPr>
              <a:lnSpc>
                <a:spcPct val="120000"/>
              </a:lnSpc>
            </a:pPr>
            <a:r>
              <a:rPr lang="zh-CN" altLang="en-US"/>
              <a:t>股利保障倍数是公司可支付普通股股利的利润与普通股股利的比值，也即股利支付率的倒数，其计算公式如下：</a:t>
            </a:r>
          </a:p>
          <a:p>
            <a:pPr>
              <a:lnSpc>
                <a:spcPct val="120000"/>
              </a:lnSpc>
            </a:pPr>
            <a:endParaRPr lang="zh-CN" altLang="en-US"/>
          </a:p>
          <a:p>
            <a:pPr>
              <a:lnSpc>
                <a:spcPct val="120000"/>
              </a:lnSpc>
            </a:pPr>
            <a:endParaRPr lang="zh-CN" altLang="en-US"/>
          </a:p>
          <a:p>
            <a:pPr>
              <a:lnSpc>
                <a:spcPct val="120000"/>
              </a:lnSpc>
            </a:pPr>
            <a:r>
              <a:rPr lang="zh-CN" altLang="en-US"/>
              <a:t>股利保障倍数是一种安全性指标，倍数越大，表明公司支付股利的能力越强；同时也表明公司的留利较多，在企业资产质量较好的情况下，企业的发展后劲越足。倍数越小则反是。</a:t>
            </a:r>
          </a:p>
          <a:p>
            <a:pPr>
              <a:lnSpc>
                <a:spcPct val="120000"/>
              </a:lnSpc>
            </a:pPr>
            <a:r>
              <a:rPr lang="zh-CN" altLang="en-US"/>
              <a:t>另外，对于优先股股利保障倍数，也可以进行类似的计算和评价。优先股股利保障倍数的计算公式列示如下：</a:t>
            </a:r>
          </a:p>
        </p:txBody>
      </p:sp>
      <p:sp>
        <p:nvSpPr>
          <p:cNvPr id="723972" name="Rectangle 4"/>
          <p:cNvSpPr>
            <a:spLocks noChangeArrowheads="1"/>
          </p:cNvSpPr>
          <p:nvPr/>
        </p:nvSpPr>
        <p:spPr bwMode="auto">
          <a:xfrm>
            <a:off x="0" y="325755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23973" name="Object 5"/>
          <p:cNvGraphicFramePr>
            <a:graphicFrameLocks noChangeAspect="1"/>
          </p:cNvGraphicFramePr>
          <p:nvPr/>
        </p:nvGraphicFramePr>
        <p:xfrm>
          <a:off x="1835150" y="1916113"/>
          <a:ext cx="5832475" cy="574675"/>
        </p:xfrm>
        <a:graphic>
          <a:graphicData uri="http://schemas.openxmlformats.org/presentationml/2006/ole">
            <p:oleObj spid="_x0000_s723973" r:id="rId4" imgW="4064000" imgH="419100" progId="Equation.3">
              <p:embed/>
            </p:oleObj>
          </a:graphicData>
        </a:graphic>
      </p:graphicFrame>
      <p:sp>
        <p:nvSpPr>
          <p:cNvPr id="723974" name="Rectangle 6"/>
          <p:cNvSpPr>
            <a:spLocks noChangeArrowheads="1"/>
          </p:cNvSpPr>
          <p:nvPr/>
        </p:nvSpPr>
        <p:spPr bwMode="auto">
          <a:xfrm>
            <a:off x="0" y="325755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23975" name="Object 7"/>
          <p:cNvGraphicFramePr>
            <a:graphicFrameLocks noChangeAspect="1"/>
          </p:cNvGraphicFramePr>
          <p:nvPr/>
        </p:nvGraphicFramePr>
        <p:xfrm>
          <a:off x="3132138" y="4581525"/>
          <a:ext cx="3240087" cy="576263"/>
        </p:xfrm>
        <a:graphic>
          <a:graphicData uri="http://schemas.openxmlformats.org/presentationml/2006/ole">
            <p:oleObj spid="_x0000_s723975" r:id="rId5" imgW="2362200" imgH="419100" progId="Equation.3">
              <p:embed/>
            </p:oleObj>
          </a:graphicData>
        </a:graphic>
      </p:graphicFrame>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E8AFF3D0-2403-43AC-8040-409CAD92C27E}" type="slidenum">
              <a:rPr lang="zh-CN" altLang="en-US"/>
              <a:pPr/>
              <a:t>39</a:t>
            </a:fld>
            <a:endParaRPr lang="en-US" altLang="zh-CN"/>
          </a:p>
        </p:txBody>
      </p:sp>
      <p:sp>
        <p:nvSpPr>
          <p:cNvPr id="726018" name="Rectangle 2"/>
          <p:cNvSpPr>
            <a:spLocks noGrp="1" noChangeArrowheads="1"/>
          </p:cNvSpPr>
          <p:nvPr>
            <p:ph type="title"/>
          </p:nvPr>
        </p:nvSpPr>
        <p:spPr/>
        <p:txBody>
          <a:bodyPr/>
          <a:lstStyle/>
          <a:p>
            <a:r>
              <a:rPr lang="zh-CN" altLang="en-US" sz="2000"/>
              <a:t>（三）现金股利保障倍数</a:t>
            </a:r>
          </a:p>
        </p:txBody>
      </p:sp>
      <p:sp>
        <p:nvSpPr>
          <p:cNvPr id="726019" name="Rectangle 3"/>
          <p:cNvSpPr>
            <a:spLocks noGrp="1" noChangeArrowheads="1"/>
          </p:cNvSpPr>
          <p:nvPr>
            <p:ph type="body" idx="1"/>
          </p:nvPr>
        </p:nvSpPr>
        <p:spPr/>
        <p:txBody>
          <a:bodyPr/>
          <a:lstStyle/>
          <a:p>
            <a:r>
              <a:rPr lang="zh-CN" altLang="en-US" sz="2400"/>
              <a:t>现金股利保障倍数也称现金股利支付率，该指标有两种计算方法。一般最常见的公式是经营活动现金净流量与普通股股利的比值，具体计算如下：</a:t>
            </a:r>
          </a:p>
          <a:p>
            <a:endParaRPr lang="zh-CN" altLang="en-US" sz="2400"/>
          </a:p>
          <a:p>
            <a:r>
              <a:rPr lang="zh-CN" altLang="en-US" sz="2400"/>
              <a:t>现金股利保障倍数的第二个公式是对第一个公式中分母部分进行了必要的调整，从而得到实际可用于支付普通股股利的现金流量，指标的准确性更强，其计算公式为：</a:t>
            </a:r>
          </a:p>
          <a:p>
            <a:endParaRPr lang="zh-CN" altLang="en-US" sz="2400"/>
          </a:p>
          <a:p>
            <a:endParaRPr lang="zh-CN" altLang="en-US" sz="2400"/>
          </a:p>
          <a:p>
            <a:r>
              <a:rPr lang="zh-CN" altLang="en-US" sz="2400"/>
              <a:t>现金股利保障倍数是根据现金流量来反映支付股利的现金来源及其保证程度，要比根据利润来计算的股利保障倍数指标更可靠。现金股利保障倍数数值越大，表明公司用现金支付股利的能力越强，反之则越弱。</a:t>
            </a:r>
          </a:p>
        </p:txBody>
      </p:sp>
      <p:sp>
        <p:nvSpPr>
          <p:cNvPr id="726020" name="Rectangle 4"/>
          <p:cNvSpPr>
            <a:spLocks noChangeArrowheads="1"/>
          </p:cNvSpPr>
          <p:nvPr/>
        </p:nvSpPr>
        <p:spPr bwMode="auto">
          <a:xfrm>
            <a:off x="0" y="325755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26021" name="Object 5"/>
          <p:cNvGraphicFramePr>
            <a:graphicFrameLocks noChangeAspect="1"/>
          </p:cNvGraphicFramePr>
          <p:nvPr/>
        </p:nvGraphicFramePr>
        <p:xfrm>
          <a:off x="4500563" y="1844675"/>
          <a:ext cx="4392612" cy="536575"/>
        </p:xfrm>
        <a:graphic>
          <a:graphicData uri="http://schemas.openxmlformats.org/presentationml/2006/ole">
            <p:oleObj spid="_x0000_s726021" r:id="rId4" imgW="3403600" imgH="419100" progId="Equation.3">
              <p:embed/>
            </p:oleObj>
          </a:graphicData>
        </a:graphic>
      </p:graphicFrame>
      <p:sp>
        <p:nvSpPr>
          <p:cNvPr id="726022" name="Rectangle 6"/>
          <p:cNvSpPr>
            <a:spLocks noChangeArrowheads="1"/>
          </p:cNvSpPr>
          <p:nvPr/>
        </p:nvSpPr>
        <p:spPr bwMode="auto">
          <a:xfrm>
            <a:off x="0" y="325755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26023" name="Object 7"/>
          <p:cNvGraphicFramePr>
            <a:graphicFrameLocks noChangeAspect="1"/>
          </p:cNvGraphicFramePr>
          <p:nvPr/>
        </p:nvGraphicFramePr>
        <p:xfrm>
          <a:off x="539750" y="3716338"/>
          <a:ext cx="8208963" cy="504825"/>
        </p:xfrm>
        <a:graphic>
          <a:graphicData uri="http://schemas.openxmlformats.org/presentationml/2006/ole">
            <p:oleObj spid="_x0000_s726023" r:id="rId5" imgW="6718300" imgH="419100" progId="Equation.3">
              <p:embed/>
            </p:oleObj>
          </a:graphicData>
        </a:graphic>
      </p:graphicFrame>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D2079E09-2B23-419F-874E-6B1A90BBBDB3}" type="slidenum">
              <a:rPr lang="zh-CN" altLang="en-US"/>
              <a:pPr/>
              <a:t>4</a:t>
            </a:fld>
            <a:endParaRPr lang="en-US" altLang="zh-CN"/>
          </a:p>
        </p:txBody>
      </p:sp>
      <p:sp>
        <p:nvSpPr>
          <p:cNvPr id="668674" name="Rectangle 2"/>
          <p:cNvSpPr>
            <a:spLocks noGrp="1" noChangeArrowheads="1"/>
          </p:cNvSpPr>
          <p:nvPr>
            <p:ph type="title"/>
          </p:nvPr>
        </p:nvSpPr>
        <p:spPr/>
        <p:txBody>
          <a:bodyPr/>
          <a:lstStyle/>
          <a:p>
            <a:r>
              <a:rPr lang="zh-CN" altLang="en-US" sz="2000"/>
              <a:t>上市公司的信息披露资料</a:t>
            </a:r>
          </a:p>
        </p:txBody>
      </p:sp>
      <p:sp>
        <p:nvSpPr>
          <p:cNvPr id="668675" name="Rectangle 3"/>
          <p:cNvSpPr>
            <a:spLocks noGrp="1" noChangeArrowheads="1"/>
          </p:cNvSpPr>
          <p:nvPr>
            <p:ph type="body" idx="1"/>
          </p:nvPr>
        </p:nvSpPr>
        <p:spPr>
          <a:xfrm>
            <a:off x="457200" y="1052513"/>
            <a:ext cx="8229600" cy="5329237"/>
          </a:xfrm>
        </p:spPr>
        <p:txBody>
          <a:bodyPr/>
          <a:lstStyle/>
          <a:p>
            <a:pPr>
              <a:lnSpc>
                <a:spcPct val="105000"/>
              </a:lnSpc>
            </a:pPr>
            <a:r>
              <a:rPr lang="zh-CN" altLang="en-US" sz="2200"/>
              <a:t>一般来说，一个比较完善的上市公司信息披露框架应包括以下方面的内容：</a:t>
            </a:r>
          </a:p>
          <a:p>
            <a:pPr>
              <a:lnSpc>
                <a:spcPct val="105000"/>
              </a:lnSpc>
            </a:pPr>
            <a:r>
              <a:rPr lang="en-US" altLang="zh-CN" sz="2200"/>
              <a:t>1</a:t>
            </a:r>
            <a:r>
              <a:rPr lang="zh-CN" altLang="en-US" sz="2200"/>
              <a:t>．财务和非财务信息。包括财务报表信息和经营状况信息。</a:t>
            </a:r>
          </a:p>
          <a:p>
            <a:pPr>
              <a:lnSpc>
                <a:spcPct val="105000"/>
              </a:lnSpc>
            </a:pPr>
            <a:r>
              <a:rPr lang="en-US" altLang="zh-CN" sz="2200"/>
              <a:t>2</a:t>
            </a:r>
            <a:r>
              <a:rPr lang="zh-CN" altLang="en-US" sz="2200"/>
              <a:t>．企业管理部门对信息的分析说明。主要说明企业财务状况，经营业绩的现状，发生的变化及其原因，以及企业未来的发展趋势。</a:t>
            </a:r>
          </a:p>
          <a:p>
            <a:pPr>
              <a:lnSpc>
                <a:spcPct val="105000"/>
              </a:lnSpc>
            </a:pPr>
            <a:r>
              <a:rPr lang="en-US" altLang="zh-CN" sz="2200"/>
              <a:t>3</a:t>
            </a:r>
            <a:r>
              <a:rPr lang="zh-CN" altLang="en-US" sz="2200"/>
              <a:t>．前瞻性信息，即对未来的预测信息。包括：企业经营面临的机遇和风险；企业的发展、投资开发计划；将实际取得的业绩与以前披露的该项目的机会和风险相比较等。</a:t>
            </a:r>
          </a:p>
          <a:p>
            <a:pPr>
              <a:lnSpc>
                <a:spcPct val="105000"/>
              </a:lnSpc>
            </a:pPr>
            <a:r>
              <a:rPr lang="en-US" altLang="zh-CN" sz="2200"/>
              <a:t>4</a:t>
            </a:r>
            <a:r>
              <a:rPr lang="zh-CN" altLang="en-US" sz="2200"/>
              <a:t>．股东和管理人员的信息。包括董事、大股东、管理人员的持股情况、酬金，以及关联交易方面的说明。</a:t>
            </a:r>
          </a:p>
          <a:p>
            <a:pPr>
              <a:lnSpc>
                <a:spcPct val="105000"/>
              </a:lnSpc>
            </a:pPr>
            <a:r>
              <a:rPr lang="en-US" altLang="zh-CN" sz="2200"/>
              <a:t>5</a:t>
            </a:r>
            <a:r>
              <a:rPr lang="zh-CN" altLang="en-US" sz="2200"/>
              <a:t>．背景信息。主要包括：企业的长期发展的战略目标；贡献和效益；企业经营业务，资产的范围、内容和规模；产业结构，宏观经济政策对企业的影响等。</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86530955-1708-4A6C-B1BD-59A13767B8A9}" type="slidenum">
              <a:rPr lang="zh-CN" altLang="en-US"/>
              <a:pPr/>
              <a:t>40</a:t>
            </a:fld>
            <a:endParaRPr lang="en-US" altLang="zh-CN"/>
          </a:p>
        </p:txBody>
      </p:sp>
      <p:sp>
        <p:nvSpPr>
          <p:cNvPr id="728066" name="Rectangle 2"/>
          <p:cNvSpPr>
            <a:spLocks noGrp="1" noChangeArrowheads="1"/>
          </p:cNvSpPr>
          <p:nvPr>
            <p:ph type="title"/>
          </p:nvPr>
        </p:nvSpPr>
        <p:spPr/>
        <p:txBody>
          <a:bodyPr/>
          <a:lstStyle/>
          <a:p>
            <a:r>
              <a:rPr lang="zh-CN" altLang="en-US" sz="2000"/>
              <a:t>（四）留存盈余比率</a:t>
            </a:r>
          </a:p>
        </p:txBody>
      </p:sp>
      <p:sp>
        <p:nvSpPr>
          <p:cNvPr id="728067" name="Rectangle 3"/>
          <p:cNvSpPr>
            <a:spLocks noGrp="1" noChangeArrowheads="1"/>
          </p:cNvSpPr>
          <p:nvPr>
            <p:ph type="body" idx="1"/>
          </p:nvPr>
        </p:nvSpPr>
        <p:spPr/>
        <p:txBody>
          <a:bodyPr/>
          <a:lstStyle/>
          <a:p>
            <a:r>
              <a:rPr lang="zh-CN" altLang="en-US" sz="2400"/>
              <a:t>留存盈余比率也称留存收益率、留存盈利率，是留存盈利与净利润的比率，留存盈利是指净利润减去全部股利的余额。其计算公式如下：</a:t>
            </a:r>
          </a:p>
          <a:p>
            <a:endParaRPr lang="zh-CN" altLang="en-US" sz="2400"/>
          </a:p>
          <a:p>
            <a:r>
              <a:rPr lang="zh-CN" altLang="en-US" sz="2400"/>
              <a:t>留存盈余比率反映的是公司当期收益总额中，有多大比例留在企业内部用于发展。较高的留存盈余比率意味着企业将大量净利润用于满足自我积累和自我发展的需要。</a:t>
            </a:r>
          </a:p>
          <a:p>
            <a:r>
              <a:rPr lang="zh-CN" altLang="en-US" sz="2400"/>
              <a:t>对于企业股东来说，较高的留存盈余比率表明股东获得的股利较少，但是从长远看，这有利于企业未来的发展，从而促使股价的上升，将会给股东带来获取资本利得收益的机会。</a:t>
            </a:r>
          </a:p>
          <a:p>
            <a:r>
              <a:rPr lang="zh-CN" altLang="en-US" sz="2400"/>
              <a:t>从企业债权人的角度来看，较高的留存盈余比率将使公司留存收益增加，从而提高其偿债能力，并可以降低融资风险，所以企业债权人通常希望公司维持较高的留存盈余比率。</a:t>
            </a:r>
          </a:p>
        </p:txBody>
      </p:sp>
      <p:sp>
        <p:nvSpPr>
          <p:cNvPr id="728068" name="Rectangle 4"/>
          <p:cNvSpPr>
            <a:spLocks noChangeArrowheads="1"/>
          </p:cNvSpPr>
          <p:nvPr/>
        </p:nvSpPr>
        <p:spPr bwMode="auto">
          <a:xfrm>
            <a:off x="0" y="325755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28069" name="Object 5"/>
          <p:cNvGraphicFramePr>
            <a:graphicFrameLocks noChangeAspect="1"/>
          </p:cNvGraphicFramePr>
          <p:nvPr/>
        </p:nvGraphicFramePr>
        <p:xfrm>
          <a:off x="2916238" y="1916113"/>
          <a:ext cx="2808287" cy="525462"/>
        </p:xfrm>
        <a:graphic>
          <a:graphicData uri="http://schemas.openxmlformats.org/presentationml/2006/ole">
            <p:oleObj spid="_x0000_s728069" r:id="rId4" imgW="2336800" imgH="419100" progId="Equation.3">
              <p:embed/>
            </p:oleObj>
          </a:graphicData>
        </a:graphic>
      </p:graphicFrame>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66ED80AE-0A31-45EF-AC4C-BF9C21CECEE1}" type="slidenum">
              <a:rPr lang="zh-CN" altLang="en-US"/>
              <a:pPr/>
              <a:t>5</a:t>
            </a:fld>
            <a:endParaRPr lang="en-US" altLang="zh-CN"/>
          </a:p>
        </p:txBody>
      </p:sp>
      <p:sp>
        <p:nvSpPr>
          <p:cNvPr id="670722" name="Rectangle 2"/>
          <p:cNvSpPr>
            <a:spLocks noGrp="1" noChangeArrowheads="1"/>
          </p:cNvSpPr>
          <p:nvPr>
            <p:ph type="title"/>
          </p:nvPr>
        </p:nvSpPr>
        <p:spPr/>
        <p:txBody>
          <a:bodyPr/>
          <a:lstStyle/>
          <a:p>
            <a:r>
              <a:rPr lang="zh-CN" altLang="en-US" sz="2000"/>
              <a:t>上市公司的信息披露资料</a:t>
            </a:r>
          </a:p>
        </p:txBody>
      </p:sp>
      <p:sp>
        <p:nvSpPr>
          <p:cNvPr id="670723" name="Rectangle 3"/>
          <p:cNvSpPr>
            <a:spLocks noGrp="1" noChangeArrowheads="1"/>
          </p:cNvSpPr>
          <p:nvPr>
            <p:ph type="body" idx="1"/>
          </p:nvPr>
        </p:nvSpPr>
        <p:spPr/>
        <p:txBody>
          <a:bodyPr/>
          <a:lstStyle/>
          <a:p>
            <a:pPr>
              <a:lnSpc>
                <a:spcPct val="90000"/>
              </a:lnSpc>
            </a:pPr>
            <a:r>
              <a:rPr lang="zh-CN" altLang="en-US"/>
              <a:t>根据</a:t>
            </a:r>
            <a:r>
              <a:rPr lang="en-US" altLang="zh-CN"/>
              <a:t>《</a:t>
            </a:r>
            <a:r>
              <a:rPr lang="zh-CN" altLang="en-US"/>
              <a:t>公开发行股票公司信息披露实施细则</a:t>
            </a:r>
            <a:r>
              <a:rPr lang="en-US" altLang="zh-CN"/>
              <a:t>》</a:t>
            </a:r>
            <a:r>
              <a:rPr lang="zh-CN" altLang="en-US"/>
              <a:t>的规定，股份有限公司公开发行股票、将其股票在证券交易场所交易，必须公开披露的信息包括（但不限于）：招股说明书；上市公告书；定期报告，包括：年度报告、半年度报告和季度报告；临时报告，包括：重大事件公告和收购与合并公告。</a:t>
            </a:r>
          </a:p>
          <a:p>
            <a:pPr>
              <a:lnSpc>
                <a:spcPct val="90000"/>
              </a:lnSpc>
            </a:pPr>
            <a:r>
              <a:rPr lang="en-US" altLang="zh-CN"/>
              <a:t>1</a:t>
            </a:r>
            <a:r>
              <a:rPr lang="zh-CN" altLang="en-US"/>
              <a:t>．招股说明书</a:t>
            </a:r>
          </a:p>
          <a:p>
            <a:pPr>
              <a:lnSpc>
                <a:spcPct val="90000"/>
              </a:lnSpc>
            </a:pPr>
            <a:r>
              <a:rPr lang="zh-CN" altLang="en-US"/>
              <a:t>股份有限公司发行股票，应当编制招股说明书，向社会公开披露有关信息。招股说明书的具体内容与格式见</a:t>
            </a:r>
            <a:r>
              <a:rPr lang="en-US" altLang="zh-CN"/>
              <a:t>《</a:t>
            </a:r>
            <a:r>
              <a:rPr lang="zh-CN" altLang="en-US"/>
              <a:t>公开发行股票公司信息披露的内容与格式准则</a:t>
            </a:r>
            <a:r>
              <a:rPr lang="en-US" altLang="zh-CN"/>
              <a:t>》</a:t>
            </a:r>
            <a:r>
              <a:rPr lang="zh-CN" altLang="en-US"/>
              <a:t>第</a:t>
            </a:r>
            <a:r>
              <a:rPr lang="en-US" altLang="zh-CN"/>
              <a:t>1</a:t>
            </a:r>
            <a:r>
              <a:rPr lang="zh-CN" altLang="en-US"/>
              <a:t>号。</a:t>
            </a:r>
          </a:p>
          <a:p>
            <a:pPr>
              <a:lnSpc>
                <a:spcPct val="90000"/>
              </a:lnSpc>
            </a:pPr>
            <a:r>
              <a:rPr lang="en-US" altLang="zh-CN"/>
              <a:t>2</a:t>
            </a:r>
            <a:r>
              <a:rPr lang="zh-CN" altLang="en-US"/>
              <a:t>．上市公告书</a:t>
            </a:r>
          </a:p>
          <a:p>
            <a:pPr>
              <a:lnSpc>
                <a:spcPct val="90000"/>
              </a:lnSpc>
            </a:pPr>
            <a:r>
              <a:rPr lang="zh-CN" altLang="en-US"/>
              <a:t>公司股票获准在证券交易场所交易时，上市公司应当编制上市公告书，向社会公开披露有关信息。上市公告书中载有财务会计资料的，其资产负债表报表日和利润表及其他规定的报表的报告期间终止日距挂牌交易首日不得超过</a:t>
            </a:r>
            <a:r>
              <a:rPr lang="en-US" altLang="zh-CN"/>
              <a:t>180</a:t>
            </a:r>
            <a:r>
              <a:rPr lang="zh-CN" altLang="en-US"/>
              <a:t>日，其盈利预测期间自挂牌交易首日起至盈利预测期间终止日，不得少于</a:t>
            </a:r>
            <a:r>
              <a:rPr lang="en-US" altLang="zh-CN"/>
              <a:t>90</a:t>
            </a:r>
            <a:r>
              <a:rPr lang="zh-CN" altLang="en-US"/>
              <a:t>日。</a:t>
            </a:r>
          </a:p>
          <a:p>
            <a:pPr>
              <a:lnSpc>
                <a:spcPct val="90000"/>
              </a:lnSpc>
            </a:pPr>
            <a:r>
              <a:rPr lang="zh-CN" altLang="en-US"/>
              <a:t>在股票公开发行期间，与发行有关的、应当公开的信息，例如股票认购表抽签结果、交款的地点与时间等，也应及时公告。</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605A886F-613B-44FC-8FF7-5EFD1C6342B6}" type="slidenum">
              <a:rPr lang="zh-CN" altLang="en-US"/>
              <a:pPr/>
              <a:t>6</a:t>
            </a:fld>
            <a:endParaRPr lang="en-US" altLang="zh-CN"/>
          </a:p>
        </p:txBody>
      </p:sp>
      <p:sp>
        <p:nvSpPr>
          <p:cNvPr id="672770" name="Rectangle 2"/>
          <p:cNvSpPr>
            <a:spLocks noGrp="1" noChangeArrowheads="1"/>
          </p:cNvSpPr>
          <p:nvPr>
            <p:ph type="title"/>
          </p:nvPr>
        </p:nvSpPr>
        <p:spPr/>
        <p:txBody>
          <a:bodyPr/>
          <a:lstStyle/>
          <a:p>
            <a:r>
              <a:rPr lang="zh-CN" altLang="en-US" sz="2000"/>
              <a:t>上市公司的信息披露资料</a:t>
            </a:r>
          </a:p>
        </p:txBody>
      </p:sp>
      <p:sp>
        <p:nvSpPr>
          <p:cNvPr id="672771" name="Rectangle 3"/>
          <p:cNvSpPr>
            <a:spLocks noGrp="1" noChangeArrowheads="1"/>
          </p:cNvSpPr>
          <p:nvPr>
            <p:ph type="body" idx="1"/>
          </p:nvPr>
        </p:nvSpPr>
        <p:spPr>
          <a:xfrm>
            <a:off x="395288" y="981075"/>
            <a:ext cx="8229600" cy="5400675"/>
          </a:xfrm>
        </p:spPr>
        <p:txBody>
          <a:bodyPr/>
          <a:lstStyle/>
          <a:p>
            <a:pPr>
              <a:lnSpc>
                <a:spcPct val="90000"/>
              </a:lnSpc>
            </a:pPr>
            <a:r>
              <a:rPr lang="en-US" altLang="zh-CN"/>
              <a:t>3</a:t>
            </a:r>
            <a:r>
              <a:rPr lang="zh-CN" altLang="en-US"/>
              <a:t>．定期报告</a:t>
            </a:r>
          </a:p>
          <a:p>
            <a:pPr>
              <a:lnSpc>
                <a:spcPct val="90000"/>
              </a:lnSpc>
            </a:pPr>
            <a:r>
              <a:rPr lang="zh-CN" altLang="en-US"/>
              <a:t>上市公司应当在每个会计年度中不少于两次向公众提供公司的定期报告。定期报告包括年度报告、半年度报告和季度报告。定期报告的格式和表式执行定期报告的内容与格式准则的规定。</a:t>
            </a:r>
          </a:p>
          <a:p>
            <a:pPr>
              <a:lnSpc>
                <a:spcPct val="90000"/>
              </a:lnSpc>
            </a:pPr>
            <a:r>
              <a:rPr lang="en-US" altLang="zh-CN"/>
              <a:t>4</a:t>
            </a:r>
            <a:r>
              <a:rPr lang="zh-CN" altLang="en-US"/>
              <a:t>．临时报告</a:t>
            </a:r>
          </a:p>
          <a:p>
            <a:pPr>
              <a:lnSpc>
                <a:spcPct val="90000"/>
              </a:lnSpc>
            </a:pPr>
            <a:r>
              <a:rPr lang="zh-CN" altLang="en-US"/>
              <a:t>临时公告包括重大事件公告和公司收购公告。</a:t>
            </a:r>
          </a:p>
          <a:p>
            <a:pPr>
              <a:lnSpc>
                <a:spcPct val="90000"/>
              </a:lnSpc>
            </a:pPr>
            <a:r>
              <a:rPr lang="zh-CN" altLang="en-US"/>
              <a:t>上市公司发生重大事件，应当编制重大事件公告书向社会披露。重大事件是指可能对公司的股票价格产生重大影响的事件，包括（但不限于）以下情况：      </a:t>
            </a:r>
          </a:p>
          <a:p>
            <a:pPr>
              <a:lnSpc>
                <a:spcPct val="90000"/>
              </a:lnSpc>
            </a:pPr>
            <a:r>
              <a:rPr lang="zh-CN" altLang="en-US"/>
              <a:t>（</a:t>
            </a:r>
            <a:r>
              <a:rPr lang="en-US" altLang="zh-CN"/>
              <a:t>1</a:t>
            </a:r>
            <a:r>
              <a:rPr lang="zh-CN" altLang="en-US"/>
              <a:t>）公司订立重要合同，该合同可能对公司的资产、负债、权益和经营成果中的一项或者多项产生显著影响；</a:t>
            </a:r>
          </a:p>
          <a:p>
            <a:pPr>
              <a:lnSpc>
                <a:spcPct val="90000"/>
              </a:lnSpc>
            </a:pPr>
            <a:r>
              <a:rPr lang="zh-CN" altLang="en-US"/>
              <a:t>（</a:t>
            </a:r>
            <a:r>
              <a:rPr lang="en-US" altLang="zh-CN"/>
              <a:t>2</a:t>
            </a:r>
            <a:r>
              <a:rPr lang="zh-CN" altLang="en-US"/>
              <a:t>）公司的经营政策或者经营项目发生重大变化；</a:t>
            </a:r>
          </a:p>
          <a:p>
            <a:pPr>
              <a:lnSpc>
                <a:spcPct val="90000"/>
              </a:lnSpc>
            </a:pPr>
            <a:r>
              <a:rPr lang="zh-CN" altLang="en-US"/>
              <a:t>（</a:t>
            </a:r>
            <a:r>
              <a:rPr lang="en-US" altLang="zh-CN"/>
              <a:t>3</a:t>
            </a:r>
            <a:r>
              <a:rPr lang="zh-CN" altLang="en-US"/>
              <a:t>）公司发生重大的投资行为或者购置金额较大的长期资产的行为；</a:t>
            </a:r>
          </a:p>
          <a:p>
            <a:pPr>
              <a:lnSpc>
                <a:spcPct val="90000"/>
              </a:lnSpc>
            </a:pPr>
            <a:r>
              <a:rPr lang="zh-CN" altLang="en-US"/>
              <a:t>（</a:t>
            </a:r>
            <a:r>
              <a:rPr lang="en-US" altLang="zh-CN"/>
              <a:t>4</a:t>
            </a:r>
            <a:r>
              <a:rPr lang="zh-CN" altLang="en-US"/>
              <a:t>）公司发生重大债务；</a:t>
            </a:r>
          </a:p>
          <a:p>
            <a:pPr>
              <a:lnSpc>
                <a:spcPct val="90000"/>
              </a:lnSpc>
            </a:pPr>
            <a:r>
              <a:rPr lang="zh-CN" altLang="en-US"/>
              <a:t>（</a:t>
            </a:r>
            <a:r>
              <a:rPr lang="en-US" altLang="zh-CN"/>
              <a:t>5</a:t>
            </a:r>
            <a:r>
              <a:rPr lang="zh-CN" altLang="en-US"/>
              <a:t>）公司未能归还到期重大债务的违约情况；</a:t>
            </a:r>
          </a:p>
          <a:p>
            <a:pPr>
              <a:lnSpc>
                <a:spcPct val="90000"/>
              </a:lnSpc>
            </a:pPr>
            <a:r>
              <a:rPr lang="zh-CN" altLang="en-US"/>
              <a:t>（</a:t>
            </a:r>
            <a:r>
              <a:rPr lang="en-US" altLang="zh-CN"/>
              <a:t>6</a:t>
            </a:r>
            <a:r>
              <a:rPr lang="zh-CN" altLang="en-US"/>
              <a:t>）公司发生重大经营性或者非经营性亏损；</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E118F5A0-A895-473B-A728-FEA5C24B36F7}" type="slidenum">
              <a:rPr lang="zh-CN" altLang="en-US"/>
              <a:pPr/>
              <a:t>7</a:t>
            </a:fld>
            <a:endParaRPr lang="en-US" altLang="zh-CN"/>
          </a:p>
        </p:txBody>
      </p:sp>
      <p:sp>
        <p:nvSpPr>
          <p:cNvPr id="674818" name="Rectangle 2"/>
          <p:cNvSpPr>
            <a:spLocks noGrp="1" noChangeArrowheads="1"/>
          </p:cNvSpPr>
          <p:nvPr>
            <p:ph type="title"/>
          </p:nvPr>
        </p:nvSpPr>
        <p:spPr/>
        <p:txBody>
          <a:bodyPr/>
          <a:lstStyle/>
          <a:p>
            <a:r>
              <a:rPr lang="zh-CN" altLang="en-US" sz="2000"/>
              <a:t>上市公司的信息披露资料</a:t>
            </a:r>
          </a:p>
        </p:txBody>
      </p:sp>
      <p:sp>
        <p:nvSpPr>
          <p:cNvPr id="674819" name="Rectangle 3"/>
          <p:cNvSpPr>
            <a:spLocks noGrp="1" noChangeArrowheads="1"/>
          </p:cNvSpPr>
          <p:nvPr>
            <p:ph type="body" idx="1"/>
          </p:nvPr>
        </p:nvSpPr>
        <p:spPr>
          <a:xfrm>
            <a:off x="323850" y="1052513"/>
            <a:ext cx="8569325" cy="5616575"/>
          </a:xfrm>
        </p:spPr>
        <p:txBody>
          <a:bodyPr/>
          <a:lstStyle/>
          <a:p>
            <a:r>
              <a:rPr lang="zh-CN" altLang="en-US"/>
              <a:t>（</a:t>
            </a:r>
            <a:r>
              <a:rPr lang="en-US" altLang="zh-CN"/>
              <a:t>7</a:t>
            </a:r>
            <a:r>
              <a:rPr lang="zh-CN" altLang="en-US"/>
              <a:t>）公司资产遭受重大损失；</a:t>
            </a:r>
          </a:p>
          <a:p>
            <a:r>
              <a:rPr lang="zh-CN" altLang="en-US"/>
              <a:t>（</a:t>
            </a:r>
            <a:r>
              <a:rPr lang="en-US" altLang="zh-CN"/>
              <a:t>8</a:t>
            </a:r>
            <a:r>
              <a:rPr lang="zh-CN" altLang="en-US"/>
              <a:t>）公司生产经营环境发生重要变化；</a:t>
            </a:r>
          </a:p>
          <a:p>
            <a:r>
              <a:rPr lang="zh-CN" altLang="en-US"/>
              <a:t>（</a:t>
            </a:r>
            <a:r>
              <a:rPr lang="en-US" altLang="zh-CN"/>
              <a:t>9</a:t>
            </a:r>
            <a:r>
              <a:rPr lang="zh-CN" altLang="en-US"/>
              <a:t>）新颁布的法律、法规、政策、规章等，可能对公司的经营有显著影响；</a:t>
            </a:r>
          </a:p>
          <a:p>
            <a:r>
              <a:rPr lang="zh-CN" altLang="en-US"/>
              <a:t>（</a:t>
            </a:r>
            <a:r>
              <a:rPr lang="en-US" altLang="zh-CN"/>
              <a:t>10</a:t>
            </a:r>
            <a:r>
              <a:rPr lang="zh-CN" altLang="en-US"/>
              <a:t>）董事长、百分之三十以上的董事或者总经理发生变动；</a:t>
            </a:r>
          </a:p>
          <a:p>
            <a:r>
              <a:rPr lang="zh-CN" altLang="en-US"/>
              <a:t>（</a:t>
            </a:r>
            <a:r>
              <a:rPr lang="en-US" altLang="zh-CN"/>
              <a:t>11</a:t>
            </a:r>
            <a:r>
              <a:rPr lang="zh-CN" altLang="en-US"/>
              <a:t>）持有公司百分之五以上的发行在外的普通股的股东，其持有该种股票的增减变化每达到该种股票发行在外总额的百分之二以上的事实；</a:t>
            </a:r>
          </a:p>
          <a:p>
            <a:r>
              <a:rPr lang="zh-CN" altLang="en-US"/>
              <a:t>（</a:t>
            </a:r>
            <a:r>
              <a:rPr lang="en-US" altLang="zh-CN"/>
              <a:t>12</a:t>
            </a:r>
            <a:r>
              <a:rPr lang="zh-CN" altLang="en-US"/>
              <a:t>）涉及公司的重大诉讼事项；</a:t>
            </a:r>
          </a:p>
          <a:p>
            <a:r>
              <a:rPr lang="zh-CN" altLang="en-US"/>
              <a:t>（</a:t>
            </a:r>
            <a:r>
              <a:rPr lang="en-US" altLang="zh-CN"/>
              <a:t>13</a:t>
            </a:r>
            <a:r>
              <a:rPr lang="zh-CN" altLang="en-US"/>
              <a:t>）公司进入清算、破产状态；</a:t>
            </a:r>
          </a:p>
          <a:p>
            <a:r>
              <a:rPr lang="zh-CN" altLang="en-US"/>
              <a:t>（</a:t>
            </a:r>
            <a:r>
              <a:rPr lang="en-US" altLang="zh-CN"/>
              <a:t>14</a:t>
            </a:r>
            <a:r>
              <a:rPr lang="zh-CN" altLang="en-US"/>
              <a:t>）公司章程的变更、注册资金和注册地址的变更；     </a:t>
            </a:r>
          </a:p>
          <a:p>
            <a:r>
              <a:rPr lang="zh-CN" altLang="en-US"/>
              <a:t>（</a:t>
            </a:r>
            <a:r>
              <a:rPr lang="en-US" altLang="zh-CN"/>
              <a:t>15</a:t>
            </a:r>
            <a:r>
              <a:rPr lang="zh-CN" altLang="en-US"/>
              <a:t>）发生大额银行退票（相当于被退票人流动资金的</a:t>
            </a:r>
            <a:r>
              <a:rPr lang="en-US" altLang="zh-CN"/>
              <a:t>5%</a:t>
            </a:r>
            <a:r>
              <a:rPr lang="zh-CN" altLang="en-US"/>
              <a:t>以上）；     </a:t>
            </a:r>
          </a:p>
          <a:p>
            <a:r>
              <a:rPr lang="zh-CN" altLang="en-US"/>
              <a:t>（</a:t>
            </a:r>
            <a:r>
              <a:rPr lang="en-US" altLang="zh-CN"/>
              <a:t>16</a:t>
            </a:r>
            <a:r>
              <a:rPr lang="zh-CN" altLang="en-US"/>
              <a:t>）公司更换为其审计的会计师事务所；     </a:t>
            </a:r>
          </a:p>
          <a:p>
            <a:r>
              <a:rPr lang="zh-CN" altLang="en-US"/>
              <a:t>（</a:t>
            </a:r>
            <a:r>
              <a:rPr lang="en-US" altLang="zh-CN"/>
              <a:t>17</a:t>
            </a:r>
            <a:r>
              <a:rPr lang="zh-CN" altLang="en-US"/>
              <a:t>）公司公开发行的债务担保或抵押物的变更或者增减；     </a:t>
            </a:r>
          </a:p>
          <a:p>
            <a:r>
              <a:rPr lang="zh-CN" altLang="en-US"/>
              <a:t>（</a:t>
            </a:r>
            <a:r>
              <a:rPr lang="en-US" altLang="zh-CN"/>
              <a:t>18</a:t>
            </a:r>
            <a:r>
              <a:rPr lang="zh-CN" altLang="en-US"/>
              <a:t>）股票的二次发行或者公司债到期或购回，可转换公司债依规定转为股份；   </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E156B323-C014-4DA0-BEF3-B1A586FFBEB9}" type="slidenum">
              <a:rPr lang="zh-CN" altLang="en-US"/>
              <a:pPr/>
              <a:t>8</a:t>
            </a:fld>
            <a:endParaRPr lang="en-US" altLang="zh-CN"/>
          </a:p>
        </p:txBody>
      </p:sp>
      <p:sp>
        <p:nvSpPr>
          <p:cNvPr id="676866" name="Rectangle 2"/>
          <p:cNvSpPr>
            <a:spLocks noGrp="1" noChangeArrowheads="1"/>
          </p:cNvSpPr>
          <p:nvPr>
            <p:ph type="title"/>
          </p:nvPr>
        </p:nvSpPr>
        <p:spPr/>
        <p:txBody>
          <a:bodyPr/>
          <a:lstStyle/>
          <a:p>
            <a:r>
              <a:rPr lang="zh-CN" altLang="en-US" sz="2000"/>
              <a:t>上市公司的信息披露资料</a:t>
            </a:r>
          </a:p>
        </p:txBody>
      </p:sp>
      <p:sp>
        <p:nvSpPr>
          <p:cNvPr id="676867" name="Rectangle 3"/>
          <p:cNvSpPr>
            <a:spLocks noGrp="1" noChangeArrowheads="1"/>
          </p:cNvSpPr>
          <p:nvPr>
            <p:ph type="body" idx="1"/>
          </p:nvPr>
        </p:nvSpPr>
        <p:spPr>
          <a:xfrm>
            <a:off x="468313" y="1052513"/>
            <a:ext cx="8207375" cy="5472112"/>
          </a:xfrm>
        </p:spPr>
        <p:txBody>
          <a:bodyPr/>
          <a:lstStyle/>
          <a:p>
            <a:pPr>
              <a:lnSpc>
                <a:spcPct val="105000"/>
              </a:lnSpc>
            </a:pPr>
            <a:r>
              <a:rPr lang="zh-CN" altLang="en-US"/>
              <a:t>（</a:t>
            </a:r>
            <a:r>
              <a:rPr lang="en-US" altLang="zh-CN"/>
              <a:t>19</a:t>
            </a:r>
            <a:r>
              <a:rPr lang="zh-CN" altLang="en-US"/>
              <a:t>）公司营业用主要资产的抵押、出售或者报废一次超过该资产的</a:t>
            </a:r>
            <a:r>
              <a:rPr lang="en-US" altLang="zh-CN"/>
              <a:t>30</a:t>
            </a:r>
            <a:r>
              <a:rPr lang="zh-CN" altLang="en-US"/>
              <a:t>％；    </a:t>
            </a:r>
          </a:p>
          <a:p>
            <a:pPr>
              <a:lnSpc>
                <a:spcPct val="105000"/>
              </a:lnSpc>
            </a:pPr>
            <a:r>
              <a:rPr lang="zh-CN" altLang="en-US"/>
              <a:t>（</a:t>
            </a:r>
            <a:r>
              <a:rPr lang="en-US" altLang="zh-CN"/>
              <a:t>20</a:t>
            </a:r>
            <a:r>
              <a:rPr lang="zh-CN" altLang="en-US"/>
              <a:t>）发起人或者董事的行为可能依法负有重大损害赔偿责任；     </a:t>
            </a:r>
          </a:p>
          <a:p>
            <a:pPr>
              <a:lnSpc>
                <a:spcPct val="105000"/>
              </a:lnSpc>
            </a:pPr>
            <a:r>
              <a:rPr lang="zh-CN" altLang="en-US"/>
              <a:t>（</a:t>
            </a:r>
            <a:r>
              <a:rPr lang="en-US" altLang="zh-CN"/>
              <a:t>21</a:t>
            </a:r>
            <a:r>
              <a:rPr lang="zh-CN" altLang="en-US"/>
              <a:t>）股东大会或者公司监事会议的决定被法院依法撤销；     </a:t>
            </a:r>
          </a:p>
          <a:p>
            <a:pPr>
              <a:lnSpc>
                <a:spcPct val="105000"/>
              </a:lnSpc>
            </a:pPr>
            <a:r>
              <a:rPr lang="zh-CN" altLang="en-US"/>
              <a:t>（</a:t>
            </a:r>
            <a:r>
              <a:rPr lang="en-US" altLang="zh-CN"/>
              <a:t>22</a:t>
            </a:r>
            <a:r>
              <a:rPr lang="zh-CN" altLang="en-US"/>
              <a:t>）法院作出裁定禁止对公司有控股权的大股东转让其股份；    </a:t>
            </a:r>
          </a:p>
          <a:p>
            <a:pPr>
              <a:lnSpc>
                <a:spcPct val="105000"/>
              </a:lnSpc>
            </a:pPr>
            <a:r>
              <a:rPr lang="zh-CN" altLang="en-US"/>
              <a:t>（</a:t>
            </a:r>
            <a:r>
              <a:rPr lang="en-US" altLang="zh-CN"/>
              <a:t>23</a:t>
            </a:r>
            <a:r>
              <a:rPr lang="zh-CN" altLang="en-US"/>
              <a:t>）公司的合并或者分立。    </a:t>
            </a:r>
          </a:p>
          <a:p>
            <a:pPr>
              <a:lnSpc>
                <a:spcPct val="105000"/>
              </a:lnSpc>
            </a:pPr>
            <a:r>
              <a:rPr lang="zh-CN" altLang="en-US"/>
              <a:t> 以上未作规定但确属可能对公司股票价格产生重大影响的事件也应当视为重大事件。</a:t>
            </a:r>
          </a:p>
          <a:p>
            <a:pPr>
              <a:lnSpc>
                <a:spcPct val="105000"/>
              </a:lnSpc>
            </a:pPr>
            <a:r>
              <a:rPr lang="zh-CN" altLang="en-US"/>
              <a:t>当公司发起人以外的任何法人直接或者间接持有一个上市公司发行在外的普通股达到百分之三十时，应当自该事实发生之日起四十五个工作日内，向该公司所有股票持有人发出公司收购公告。</a:t>
            </a:r>
          </a:p>
          <a:p>
            <a:pPr>
              <a:lnSpc>
                <a:spcPct val="105000"/>
              </a:lnSpc>
            </a:pPr>
            <a:r>
              <a:rPr lang="zh-CN" altLang="en-US"/>
              <a:t>此外，其他信息披露还包括如下情形，在任何公共传播媒介中出现的消息可能对上市公司股票的市场价格产生误导性影响时，该上市公司知悉后应当立即对该消息作出公开澄清。</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612829CB-E219-4716-AAB6-0AB48CA4E3DB}" type="slidenum">
              <a:rPr lang="zh-CN" altLang="en-US"/>
              <a:pPr/>
              <a:t>9</a:t>
            </a:fld>
            <a:endParaRPr lang="en-US" altLang="zh-CN"/>
          </a:p>
        </p:txBody>
      </p:sp>
      <p:sp>
        <p:nvSpPr>
          <p:cNvPr id="678914" name="Rectangle 2"/>
          <p:cNvSpPr>
            <a:spLocks noGrp="1" noChangeArrowheads="1"/>
          </p:cNvSpPr>
          <p:nvPr>
            <p:ph type="title"/>
          </p:nvPr>
        </p:nvSpPr>
        <p:spPr/>
        <p:txBody>
          <a:bodyPr/>
          <a:lstStyle/>
          <a:p>
            <a:r>
              <a:rPr lang="zh-CN" altLang="en-US" sz="2000"/>
              <a:t>上市公司的定期报告 </a:t>
            </a:r>
          </a:p>
        </p:txBody>
      </p:sp>
      <p:sp>
        <p:nvSpPr>
          <p:cNvPr id="678915" name="Rectangle 3"/>
          <p:cNvSpPr>
            <a:spLocks noGrp="1" noChangeArrowheads="1"/>
          </p:cNvSpPr>
          <p:nvPr>
            <p:ph type="body" idx="1"/>
          </p:nvPr>
        </p:nvSpPr>
        <p:spPr/>
        <p:txBody>
          <a:bodyPr/>
          <a:lstStyle/>
          <a:p>
            <a:r>
              <a:rPr lang="zh-CN" altLang="en-US" sz="2400"/>
              <a:t>上市公司的定期报告包括年度报告、半年度报告和季度报告。这些报告的披露内容与格式主要由中国证监会颁布的</a:t>
            </a:r>
            <a:r>
              <a:rPr lang="en-US" altLang="zh-CN" sz="2400"/>
              <a:t>《</a:t>
            </a:r>
            <a:r>
              <a:rPr lang="zh-CN" altLang="en-US" sz="2400"/>
              <a:t>公开发行证券的公司信息披露内容与格式准则第</a:t>
            </a:r>
            <a:r>
              <a:rPr lang="en-US" altLang="zh-CN" sz="2400"/>
              <a:t>2</a:t>
            </a:r>
            <a:r>
              <a:rPr lang="zh-CN" altLang="en-US" sz="2400"/>
              <a:t>号</a:t>
            </a:r>
            <a:r>
              <a:rPr lang="en-US" altLang="zh-CN" sz="2400"/>
              <a:t>——</a:t>
            </a:r>
            <a:r>
              <a:rPr lang="zh-CN" altLang="en-US" sz="2400"/>
              <a:t>年度报告的内容与格式</a:t>
            </a:r>
            <a:r>
              <a:rPr lang="en-US" altLang="zh-CN" sz="2400"/>
              <a:t>》</a:t>
            </a:r>
            <a:r>
              <a:rPr lang="zh-CN" altLang="en-US" sz="2400"/>
              <a:t>、</a:t>
            </a:r>
            <a:r>
              <a:rPr lang="en-US" altLang="zh-CN" sz="2400"/>
              <a:t>《</a:t>
            </a:r>
            <a:r>
              <a:rPr lang="zh-CN" altLang="en-US" sz="2400"/>
              <a:t>公开发行证券的公司信息披露内容与格式准则第</a:t>
            </a:r>
            <a:r>
              <a:rPr lang="en-US" altLang="zh-CN" sz="2400"/>
              <a:t>3</a:t>
            </a:r>
            <a:r>
              <a:rPr lang="zh-CN" altLang="en-US" sz="2400"/>
              <a:t>号</a:t>
            </a:r>
            <a:r>
              <a:rPr lang="en-US" altLang="zh-CN" sz="2400"/>
              <a:t>——</a:t>
            </a:r>
            <a:r>
              <a:rPr lang="zh-CN" altLang="en-US" sz="2400"/>
              <a:t>半年度报告的内容与格式</a:t>
            </a:r>
            <a:r>
              <a:rPr lang="en-US" altLang="zh-CN" sz="2400"/>
              <a:t>》</a:t>
            </a:r>
            <a:r>
              <a:rPr lang="zh-CN" altLang="en-US" sz="2400"/>
              <a:t>和</a:t>
            </a:r>
            <a:r>
              <a:rPr lang="en-US" altLang="zh-CN" sz="2400"/>
              <a:t>《</a:t>
            </a:r>
            <a:r>
              <a:rPr lang="zh-CN" altLang="en-US" sz="2400"/>
              <a:t>公开发行证券的公司信息披露编报规则第</a:t>
            </a:r>
            <a:r>
              <a:rPr lang="en-US" altLang="zh-CN" sz="2400"/>
              <a:t>13</a:t>
            </a:r>
            <a:r>
              <a:rPr lang="zh-CN" altLang="en-US" sz="2400"/>
              <a:t>号</a:t>
            </a:r>
            <a:r>
              <a:rPr lang="en-US" altLang="zh-CN" sz="2400"/>
              <a:t>——</a:t>
            </a:r>
            <a:r>
              <a:rPr lang="zh-CN" altLang="en-US" sz="2400"/>
              <a:t>季度报告内容与格式特别规定</a:t>
            </a:r>
            <a:r>
              <a:rPr lang="en-US" altLang="zh-CN" sz="2400"/>
              <a:t>》</a:t>
            </a:r>
            <a:r>
              <a:rPr lang="zh-CN" altLang="en-US" sz="2400"/>
              <a:t>来规范。</a:t>
            </a:r>
          </a:p>
          <a:p>
            <a:r>
              <a:rPr lang="zh-CN" altLang="en-US" sz="2400"/>
              <a:t>在定期报告中，年度报告以其权威性（必须经过注册会计师审计）、全面性、完整性在定期报告中占有十分重要的地位。年报准则是上市公司编报年度报告的依据，为上市公司编报年度报告提出了最低要求，所以其完善程度直接决定了年度报告质量的高低。 </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黑体"/>
        <a:cs typeface=""/>
      </a:majorFont>
      <a:minorFont>
        <a:latin typeface="Times New Roman"/>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rot="10800000" vert="eaVert"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1400" b="0" i="0" u="none" strike="noStrike" cap="none" normalizeH="0" baseline="0" smtClean="0">
            <a:ln>
              <a:noFill/>
            </a:ln>
            <a:solidFill>
              <a:schemeClr val="tx1"/>
            </a:solidFill>
            <a:effectLst/>
            <a:latin typeface="Tahoma" pitchFamily="34" charset="0"/>
            <a:ea typeface="黑体" pitchFamily="49" charset="-122"/>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rot="10800000" vert="eaVert"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1400" b="0" i="0" u="none" strike="noStrike" cap="none" normalizeH="0" baseline="0" smtClean="0">
            <a:ln>
              <a:noFill/>
            </a:ln>
            <a:solidFill>
              <a:schemeClr val="tx1"/>
            </a:solidFill>
            <a:effectLst/>
            <a:latin typeface="Tahoma" pitchFamily="34" charset="0"/>
            <a:ea typeface="黑体" pitchFamily="49"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2345</TotalTime>
  <Words>5750</Words>
  <Application>Microsoft Office PowerPoint</Application>
  <PresentationFormat>全屏显示(4:3)</PresentationFormat>
  <Paragraphs>358</Paragraphs>
  <Slides>40</Slides>
  <Notes>38</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2</vt:i4>
      </vt:variant>
      <vt:variant>
        <vt:lpstr>幻灯片标题</vt:lpstr>
      </vt:variant>
      <vt:variant>
        <vt:i4>40</vt:i4>
      </vt:variant>
    </vt:vector>
  </HeadingPairs>
  <TitlesOfParts>
    <vt:vector size="55" baseType="lpstr">
      <vt:lpstr>Times New Roman</vt:lpstr>
      <vt:lpstr>宋体</vt:lpstr>
      <vt:lpstr>黑体</vt:lpstr>
      <vt:lpstr>华文新魏</vt:lpstr>
      <vt:lpstr>Wingdings</vt:lpstr>
      <vt:lpstr>Arial</vt:lpstr>
      <vt:lpstr>Verdana</vt:lpstr>
      <vt:lpstr>CG Omega</vt:lpstr>
      <vt:lpstr>楷体</vt:lpstr>
      <vt:lpstr>Monotype Corsiva</vt:lpstr>
      <vt:lpstr>华文行楷</vt:lpstr>
      <vt:lpstr>Tahoma</vt:lpstr>
      <vt:lpstr>默认设计模板</vt:lpstr>
      <vt:lpstr>Equation.3</vt:lpstr>
      <vt:lpstr>Microsoft 公式 3.0</vt:lpstr>
      <vt:lpstr>幻灯片 1</vt:lpstr>
      <vt:lpstr>学习目的</vt:lpstr>
      <vt:lpstr>上市公司的信息披露制度 </vt:lpstr>
      <vt:lpstr>上市公司的信息披露资料</vt:lpstr>
      <vt:lpstr>上市公司的信息披露资料</vt:lpstr>
      <vt:lpstr>上市公司的信息披露资料</vt:lpstr>
      <vt:lpstr>上市公司的信息披露资料</vt:lpstr>
      <vt:lpstr>上市公司的信息披露资料</vt:lpstr>
      <vt:lpstr>上市公司的定期报告 </vt:lpstr>
      <vt:lpstr>上市公司各类定期报告的主要项目比较 </vt:lpstr>
      <vt:lpstr>上市公司的定期报告</vt:lpstr>
      <vt:lpstr>一、每股指标分析</vt:lpstr>
      <vt:lpstr>（一）每股收益</vt:lpstr>
      <vt:lpstr>（一）每股收益</vt:lpstr>
      <vt:lpstr>（一）每股收益</vt:lpstr>
      <vt:lpstr>（一）每股收益</vt:lpstr>
      <vt:lpstr>（一）每股收益</vt:lpstr>
      <vt:lpstr>（一）每股收益</vt:lpstr>
      <vt:lpstr>（二）每股净资产</vt:lpstr>
      <vt:lpstr>（三）每股股利和（四）每股经营活动现金流量</vt:lpstr>
      <vt:lpstr>（五）每股未分配利润</vt:lpstr>
      <vt:lpstr>二、市价指标分析</vt:lpstr>
      <vt:lpstr>（一）市盈率</vt:lpstr>
      <vt:lpstr>（一）市盈率</vt:lpstr>
      <vt:lpstr>（二）盈余报酬率</vt:lpstr>
      <vt:lpstr>（三）本利比和（四）股利报酬率</vt:lpstr>
      <vt:lpstr>（五）市净率</vt:lpstr>
      <vt:lpstr>（五）市净率</vt:lpstr>
      <vt:lpstr>幻灯片 29</vt:lpstr>
      <vt:lpstr>（六）市销率</vt:lpstr>
      <vt:lpstr>（七）市价与现金流比率</vt:lpstr>
      <vt:lpstr>（八）市盈增长率</vt:lpstr>
      <vt:lpstr>（八）市盈增长率</vt:lpstr>
      <vt:lpstr>（九）企业价值与息税摊折前利润倍数</vt:lpstr>
      <vt:lpstr>（九）企业价值与息税摊折前利润倍数</vt:lpstr>
      <vt:lpstr>（十）Tobin`s Q值</vt:lpstr>
      <vt:lpstr>三、股利分配指标分析</vt:lpstr>
      <vt:lpstr>（二）股利保障倍数</vt:lpstr>
      <vt:lpstr>（三）现金股利保障倍数</vt:lpstr>
      <vt:lpstr>（四）留存盈余比率</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lenovo</dc:creator>
  <cp:lastModifiedBy>lenovo</cp:lastModifiedBy>
  <cp:revision>920</cp:revision>
  <dcterms:created xsi:type="dcterms:W3CDTF">1601-01-01T00:00:00Z</dcterms:created>
  <dcterms:modified xsi:type="dcterms:W3CDTF">2023-02-14T02:45:19Z</dcterms:modified>
</cp:coreProperties>
</file>