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67" r:id="rId3"/>
    <p:sldId id="268" r:id="rId4"/>
    <p:sldId id="269" r:id="rId5"/>
    <p:sldId id="306" r:id="rId6"/>
    <p:sldId id="309" r:id="rId7"/>
    <p:sldId id="314" r:id="rId8"/>
    <p:sldId id="270" r:id="rId9"/>
    <p:sldId id="316" r:id="rId10"/>
    <p:sldId id="271" r:id="rId11"/>
    <p:sldId id="338" r:id="rId12"/>
    <p:sldId id="320" r:id="rId13"/>
    <p:sldId id="341" r:id="rId14"/>
    <p:sldId id="322" r:id="rId15"/>
    <p:sldId id="273" r:id="rId16"/>
    <p:sldId id="324" r:id="rId17"/>
    <p:sldId id="328" r:id="rId18"/>
    <p:sldId id="330" r:id="rId19"/>
    <p:sldId id="331" r:id="rId20"/>
    <p:sldId id="333" r:id="rId21"/>
    <p:sldId id="336" r:id="rId2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96" y="-61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1" y="1878806"/>
            <a:ext cx="3887391"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82397" y="2036828"/>
            <a:ext cx="5179695" cy="829945"/>
          </a:xfrm>
          <a:prstGeom prst="rect">
            <a:avLst/>
          </a:prstGeom>
          <a:noFill/>
        </p:spPr>
        <p:txBody>
          <a:bodyPr wrap="none" rtlCol="0">
            <a:spAutoFit/>
          </a:bodyPr>
          <a:lstStyle/>
          <a:p>
            <a:pPr>
              <a:lnSpc>
                <a:spcPct val="150000"/>
              </a:lnSpc>
            </a:pPr>
            <a:r>
              <a:rPr lang="zh-CN" altLang="en-US" sz="3200" dirty="0" smtClean="0">
                <a:latin typeface="微软雅黑" panose="020B0503020204020204" pitchFamily="34" charset="-122"/>
                <a:ea typeface="微软雅黑" panose="020B0503020204020204" pitchFamily="34" charset="-122"/>
              </a:rPr>
              <a:t>第九章 通货膨胀与通货紧缩</a:t>
            </a:r>
            <a:endParaRPr lang="zh-CN" altLang="en-US" sz="32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3144" y="561239"/>
            <a:ext cx="8300197" cy="4367108"/>
          </a:xfrm>
        </p:spPr>
        <p:txBody>
          <a:bodyPr>
            <a:noAutofit/>
          </a:bodyPr>
          <a:lstStyle/>
          <a:p>
            <a:pPr marL="0" indent="0">
              <a:lnSpc>
                <a:spcPct val="120000"/>
              </a:lnSpc>
              <a:buNone/>
            </a:pPr>
            <a:r>
              <a:rPr lang="en-US" altLang="zh-CN" sz="2400" dirty="0" smtClean="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对消费领域的危害</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a:latin typeface="微软雅黑" panose="020B0503020204020204" pitchFamily="34" charset="-122"/>
                <a:ea typeface="微软雅黑" panose="020B0503020204020204" pitchFamily="34" charset="-122"/>
              </a:rPr>
              <a:t>物价上</a:t>
            </a:r>
            <a:r>
              <a:rPr lang="zh-CN" altLang="zh-CN" sz="2400" dirty="0" smtClean="0">
                <a:latin typeface="微软雅黑" panose="020B0503020204020204" pitchFamily="34" charset="-122"/>
                <a:ea typeface="微软雅黑" panose="020B0503020204020204" pitchFamily="34" charset="-122"/>
              </a:rPr>
              <a:t>涨</a:t>
            </a:r>
            <a:r>
              <a:rPr lang="zh-CN" altLang="en-US" sz="2400" dirty="0">
                <a:latin typeface="微软雅黑" panose="020B0503020204020204" pitchFamily="34" charset="-122"/>
                <a:ea typeface="微软雅黑" panose="020B0503020204020204" pitchFamily="34" charset="-122"/>
              </a:rPr>
              <a:t>，</a:t>
            </a:r>
            <a:r>
              <a:rPr lang="zh-CN" altLang="zh-CN" sz="2400" dirty="0" smtClean="0">
                <a:latin typeface="微软雅黑" panose="020B0503020204020204" pitchFamily="34" charset="-122"/>
                <a:ea typeface="微软雅黑" panose="020B0503020204020204" pitchFamily="34" charset="-122"/>
              </a:rPr>
              <a:t>货</a:t>
            </a:r>
            <a:r>
              <a:rPr lang="zh-CN" altLang="zh-CN" sz="2400" dirty="0">
                <a:latin typeface="微软雅黑" panose="020B0503020204020204" pitchFamily="34" charset="-122"/>
                <a:ea typeface="微软雅黑" panose="020B0503020204020204" pitchFamily="34" charset="-122"/>
              </a:rPr>
              <a:t>币贬值，与原来相同数量的货币不能买到与原来同等的生活资料。人们的实际收人水平下降，消费水平下降。</a:t>
            </a: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a:t>
            </a:r>
            <a:r>
              <a:rPr lang="zh-CN" altLang="zh-CN" sz="2400" dirty="0" smtClean="0">
                <a:latin typeface="微软雅黑" panose="020B0503020204020204" pitchFamily="34" charset="-122"/>
                <a:ea typeface="微软雅黑" panose="020B0503020204020204" pitchFamily="34" charset="-122"/>
                <a:sym typeface="+mn-ea"/>
              </a:rPr>
              <a:t>四</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smtClean="0">
                <a:latin typeface="微软雅黑" panose="020B0503020204020204" pitchFamily="34" charset="-122"/>
                <a:ea typeface="微软雅黑" panose="020B0503020204020204" pitchFamily="34" charset="-122"/>
                <a:sym typeface="+mn-ea"/>
              </a:rPr>
              <a:t>对</a:t>
            </a:r>
            <a:r>
              <a:rPr lang="zh-CN" altLang="zh-CN" sz="2400" dirty="0">
                <a:latin typeface="微软雅黑" panose="020B0503020204020204" pitchFamily="34" charset="-122"/>
                <a:ea typeface="微软雅黑" panose="020B0503020204020204" pitchFamily="34" charset="-122"/>
                <a:sym typeface="+mn-ea"/>
              </a:rPr>
              <a:t>分配领域的危害</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a:latin typeface="微软雅黑" panose="020B0503020204020204" pitchFamily="34" charset="-122"/>
                <a:ea typeface="微软雅黑" panose="020B0503020204020204" pitchFamily="34" charset="-122"/>
                <a:sym typeface="+mn-ea"/>
              </a:rPr>
              <a:t>在通货膨胀时期，虽然人们的名义货币收入可能提高，但由于社会各阶层收入来源不同，有的人实际收入会提高，有的人实际收入会下降。</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1939" y="388631"/>
            <a:ext cx="8300197" cy="4367108"/>
          </a:xfrm>
        </p:spPr>
        <p:txBody>
          <a:bodyPr>
            <a:no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三、治理通货膨胀的对</a:t>
            </a:r>
            <a:r>
              <a:rPr lang="zh-CN" altLang="zh-CN" sz="2400" dirty="0" smtClean="0">
                <a:latin typeface="微软雅黑" panose="020B0503020204020204" pitchFamily="34" charset="-122"/>
                <a:ea typeface="微软雅黑" panose="020B0503020204020204" pitchFamily="34" charset="-122"/>
              </a:rPr>
              <a:t>策</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紧缩性货币政</a:t>
            </a:r>
            <a:r>
              <a:rPr lang="zh-CN" altLang="zh-CN" sz="2400" dirty="0" smtClean="0">
                <a:latin typeface="微软雅黑" panose="020B0503020204020204" pitchFamily="34" charset="-122"/>
                <a:ea typeface="微软雅黑" panose="020B0503020204020204" pitchFamily="34" charset="-122"/>
              </a:rPr>
              <a:t>策</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公开市场业</a:t>
            </a:r>
            <a:r>
              <a:rPr lang="zh-CN" altLang="zh-CN" sz="2400" dirty="0" smtClean="0">
                <a:latin typeface="微软雅黑" panose="020B0503020204020204" pitchFamily="34" charset="-122"/>
                <a:ea typeface="微软雅黑" panose="020B0503020204020204" pitchFamily="34" charset="-122"/>
              </a:rPr>
              <a:t>务     </a:t>
            </a:r>
            <a:r>
              <a:rPr lang="en-US" altLang="zh-CN" sz="2400" dirty="0" smtClean="0">
                <a:latin typeface="微软雅黑" panose="020B0503020204020204" pitchFamily="34" charset="-122"/>
                <a:ea typeface="微软雅黑" panose="020B0503020204020204" pitchFamily="34" charset="-122"/>
              </a:rPr>
              <a:t>2</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提高再贴</a:t>
            </a:r>
            <a:r>
              <a:rPr lang="zh-CN" altLang="zh-CN" sz="2400" dirty="0" smtClean="0">
                <a:latin typeface="微软雅黑" panose="020B0503020204020204" pitchFamily="34" charset="-122"/>
                <a:ea typeface="微软雅黑" panose="020B0503020204020204" pitchFamily="34" charset="-122"/>
              </a:rPr>
              <a:t>现率  </a:t>
            </a:r>
            <a:endParaRPr lang="zh-CN"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rPr>
              <a:t>3</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提高商业银行的法定存款准备金</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4.</a:t>
            </a:r>
            <a:r>
              <a:rPr lang="zh-CN" altLang="zh-CN" sz="2400" dirty="0">
                <a:latin typeface="微软雅黑" panose="020B0503020204020204" pitchFamily="34" charset="-122"/>
                <a:ea typeface="微软雅黑" panose="020B0503020204020204" pitchFamily="34" charset="-122"/>
              </a:rPr>
              <a:t>直接提高利率，紧缩信</a:t>
            </a:r>
            <a:r>
              <a:rPr lang="zh-CN" altLang="zh-CN" sz="2400" dirty="0" smtClean="0">
                <a:latin typeface="微软雅黑" panose="020B0503020204020204" pitchFamily="34" charset="-122"/>
                <a:ea typeface="微软雅黑" panose="020B0503020204020204" pitchFamily="34" charset="-122"/>
              </a:rPr>
              <a:t>贷</a:t>
            </a:r>
            <a:endParaRPr lang="zh-CN"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紧缩性财政政</a:t>
            </a:r>
            <a:r>
              <a:rPr lang="zh-CN" altLang="zh-CN" sz="2400" dirty="0" smtClean="0">
                <a:latin typeface="微软雅黑" panose="020B0503020204020204" pitchFamily="34" charset="-122"/>
                <a:ea typeface="微软雅黑" panose="020B0503020204020204" pitchFamily="34" charset="-122"/>
                <a:sym typeface="+mn-ea"/>
              </a:rPr>
              <a:t>策</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 用紧缩性财政政策治理通货膨胀就是紧缩财政支出、增加税收、谋求预算平衡、减少财政赤字。</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rPr>
              <a:t>   </a:t>
            </a:r>
            <a:endParaRPr lang="en-US" altLang="zh-CN"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5140" y="387985"/>
            <a:ext cx="8132445" cy="4366895"/>
          </a:xfrm>
        </p:spPr>
        <p:txBody>
          <a:bodyPr>
            <a:noAutofit/>
          </a:bodyPr>
          <a:lstStyle/>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三</a:t>
            </a: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收入政</a:t>
            </a:r>
            <a:r>
              <a:rPr lang="zh-CN" altLang="zh-CN" sz="2200" dirty="0" smtClean="0">
                <a:latin typeface="微软雅黑" panose="020B0503020204020204" pitchFamily="34" charset="-122"/>
                <a:ea typeface="微软雅黑" panose="020B0503020204020204" pitchFamily="34" charset="-122"/>
              </a:rPr>
              <a:t>策</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1.</a:t>
            </a:r>
            <a:r>
              <a:rPr lang="zh-CN" altLang="zh-CN" sz="2200" dirty="0">
                <a:latin typeface="微软雅黑" panose="020B0503020204020204" pitchFamily="34" charset="-122"/>
                <a:ea typeface="微软雅黑" panose="020B0503020204020204" pitchFamily="34" charset="-122"/>
              </a:rPr>
              <a:t>确定工资——物价指导</a:t>
            </a:r>
            <a:r>
              <a:rPr lang="zh-CN" altLang="zh-CN" sz="2200" dirty="0" smtClean="0">
                <a:latin typeface="微软雅黑" panose="020B0503020204020204" pitchFamily="34" charset="-122"/>
                <a:ea typeface="微软雅黑" panose="020B0503020204020204" pitchFamily="34" charset="-122"/>
              </a:rPr>
              <a:t>线     </a:t>
            </a:r>
            <a:r>
              <a:rPr lang="en-US" altLang="zh-CN" sz="2200" dirty="0">
                <a:latin typeface="微软雅黑" panose="020B0503020204020204" pitchFamily="34" charset="-122"/>
                <a:ea typeface="微软雅黑" panose="020B0503020204020204" pitchFamily="34" charset="-122"/>
              </a:rPr>
              <a:t>2.</a:t>
            </a:r>
            <a:r>
              <a:rPr lang="zh-CN" altLang="zh-CN" sz="2200" dirty="0">
                <a:latin typeface="微软雅黑" panose="020B0503020204020204" pitchFamily="34" charset="-122"/>
                <a:ea typeface="微软雅黑" panose="020B0503020204020204" pitchFamily="34" charset="-122"/>
              </a:rPr>
              <a:t>工资</a:t>
            </a:r>
            <a:r>
              <a:rPr lang="zh-CN" altLang="zh-CN" sz="2200" dirty="0" smtClean="0">
                <a:latin typeface="微软雅黑" panose="020B0503020204020204" pitchFamily="34" charset="-122"/>
                <a:ea typeface="微软雅黑" panose="020B0503020204020204" pitchFamily="34" charset="-122"/>
              </a:rPr>
              <a:t>管制</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3.</a:t>
            </a:r>
            <a:r>
              <a:rPr lang="zh-CN" altLang="zh-CN" sz="2200" dirty="0">
                <a:latin typeface="微软雅黑" panose="020B0503020204020204" pitchFamily="34" charset="-122"/>
                <a:ea typeface="微软雅黑" panose="020B0503020204020204" pitchFamily="34" charset="-122"/>
              </a:rPr>
              <a:t>以纳税为基础的收入政策</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四</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价格政</a:t>
            </a:r>
            <a:r>
              <a:rPr lang="zh-CN" altLang="zh-CN" sz="2200" dirty="0" smtClean="0">
                <a:latin typeface="微软雅黑" panose="020B0503020204020204" pitchFamily="34" charset="-122"/>
                <a:ea typeface="微软雅黑" panose="020B0503020204020204" pitchFamily="34" charset="-122"/>
                <a:sym typeface="+mn-ea"/>
              </a:rPr>
              <a:t>策</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smtClean="0">
                <a:latin typeface="微软雅黑" panose="020B0503020204020204" pitchFamily="34" charset="-122"/>
                <a:ea typeface="微软雅黑" panose="020B0503020204020204" pitchFamily="34" charset="-122"/>
                <a:sym typeface="+mn-ea"/>
              </a:rPr>
              <a:t>通</a:t>
            </a:r>
            <a:r>
              <a:rPr lang="zh-CN" altLang="zh-CN" sz="2200" dirty="0">
                <a:latin typeface="微软雅黑" panose="020B0503020204020204" pitchFamily="34" charset="-122"/>
                <a:ea typeface="微软雅黑" panose="020B0503020204020204" pitchFamily="34" charset="-122"/>
                <a:sym typeface="+mn-ea"/>
              </a:rPr>
              <a:t>过反托拉斯法限制价格垄断，这是价格政策的基本内容。</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五</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供给政</a:t>
            </a:r>
            <a:r>
              <a:rPr lang="zh-CN" altLang="zh-CN" sz="2200" dirty="0" smtClean="0">
                <a:latin typeface="微软雅黑" panose="020B0503020204020204" pitchFamily="34" charset="-122"/>
                <a:ea typeface="微软雅黑" panose="020B0503020204020204" pitchFamily="34" charset="-122"/>
                <a:sym typeface="+mn-ea"/>
              </a:rPr>
              <a:t>策</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smtClean="0">
                <a:latin typeface="微软雅黑" panose="020B0503020204020204" pitchFamily="34" charset="-122"/>
                <a:ea typeface="微软雅黑" panose="020B0503020204020204" pitchFamily="34" charset="-122"/>
                <a:sym typeface="+mn-ea"/>
              </a:rPr>
              <a:t>提高劳动生产率，降低商品成本，增加有效供给。</a:t>
            </a:r>
            <a:endParaRPr lang="zh-CN" altLang="zh-CN" sz="22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六</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指数化方</a:t>
            </a:r>
            <a:r>
              <a:rPr lang="zh-CN" altLang="zh-CN" sz="2200" dirty="0" smtClean="0">
                <a:latin typeface="微软雅黑" panose="020B0503020204020204" pitchFamily="34" charset="-122"/>
                <a:ea typeface="微软雅黑" panose="020B0503020204020204" pitchFamily="34" charset="-122"/>
                <a:sym typeface="+mn-ea"/>
              </a:rPr>
              <a:t>案</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指数化方案的通常含义是指收入指数化，是按物价变动情况自动调整收入的一种分配方案。</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484644" y="90693"/>
            <a:ext cx="5871882" cy="3478306"/>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单元三：通货紧缩</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285" y="491761"/>
            <a:ext cx="8192621" cy="4367109"/>
          </a:xfrm>
        </p:spPr>
        <p:txBody>
          <a:bodyPr>
            <a:no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一、通货紧缩的定义</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通货紧缩是指一般物价水平持续下降的现象，它是与通货膨胀相反的现象。比较通行的看法是，物价水平长时间的负增长（一般认为在半年以上）才能称之为通货紧缩。</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smtClean="0">
                <a:latin typeface="微软雅黑" panose="020B0503020204020204" pitchFamily="34" charset="-122"/>
                <a:ea typeface="微软雅黑" panose="020B0503020204020204" pitchFamily="34" charset="-122"/>
                <a:sym typeface="+mn-ea"/>
              </a:rPr>
              <a:t>通</a:t>
            </a:r>
            <a:r>
              <a:rPr lang="zh-CN" altLang="zh-CN" sz="2400" dirty="0">
                <a:latin typeface="微软雅黑" panose="020B0503020204020204" pitchFamily="34" charset="-122"/>
                <a:ea typeface="微软雅黑" panose="020B0503020204020204" pitchFamily="34" charset="-122"/>
                <a:sym typeface="+mn-ea"/>
              </a:rPr>
              <a:t>货紧</a:t>
            </a:r>
            <a:r>
              <a:rPr lang="zh-CN" altLang="zh-CN" sz="2400" dirty="0" smtClean="0">
                <a:latin typeface="微软雅黑" panose="020B0503020204020204" pitchFamily="34" charset="-122"/>
                <a:ea typeface="微软雅黑" panose="020B0503020204020204" pitchFamily="34" charset="-122"/>
                <a:sym typeface="+mn-ea"/>
              </a:rPr>
              <a:t>缩</a:t>
            </a:r>
            <a:r>
              <a:rPr lang="zh-CN" altLang="en-US" sz="2400" dirty="0" smtClean="0">
                <a:latin typeface="微软雅黑" panose="020B0503020204020204" pitchFamily="34" charset="-122"/>
                <a:ea typeface="微软雅黑" panose="020B0503020204020204" pitchFamily="34" charset="-122"/>
                <a:sym typeface="+mn-ea"/>
              </a:rPr>
              <a:t>特征：</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商品和劳务价格持续下</a:t>
            </a:r>
            <a:r>
              <a:rPr lang="zh-CN" altLang="zh-CN" sz="2400" dirty="0" smtClean="0">
                <a:latin typeface="微软雅黑" panose="020B0503020204020204" pitchFamily="34" charset="-122"/>
                <a:ea typeface="微软雅黑" panose="020B0503020204020204" pitchFamily="34" charset="-122"/>
                <a:sym typeface="+mn-ea"/>
              </a:rPr>
              <a:t>跌</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生产下降和经济衰退</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p>
          <a:p>
            <a:pPr marL="0" indent="0" fontAlgn="auto">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7515" y="305435"/>
            <a:ext cx="8056880" cy="4366895"/>
          </a:xfrm>
        </p:spPr>
        <p:txBody>
          <a:bodyPr>
            <a:noAutofit/>
          </a:bodyPr>
          <a:lstStyle/>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rPr>
              <a:t>二</a:t>
            </a:r>
            <a:r>
              <a:rPr lang="zh-CN" altLang="zh-CN" sz="2200" dirty="0" smtClean="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通货紧缩</a:t>
            </a:r>
            <a:r>
              <a:rPr lang="zh-CN" altLang="zh-CN" sz="2200" dirty="0" smtClean="0">
                <a:latin typeface="微软雅黑" panose="020B0503020204020204" pitchFamily="34" charset="-122"/>
                <a:ea typeface="微软雅黑" panose="020B0503020204020204" pitchFamily="34" charset="-122"/>
              </a:rPr>
              <a:t>的</a:t>
            </a:r>
            <a:r>
              <a:rPr lang="zh-CN" altLang="en-US" sz="2200" dirty="0" smtClean="0">
                <a:latin typeface="微软雅黑" panose="020B0503020204020204" pitchFamily="34" charset="-122"/>
                <a:ea typeface="微软雅黑" panose="020B0503020204020204" pitchFamily="34" charset="-122"/>
              </a:rPr>
              <a:t>类型</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zh-CN" sz="2200" dirty="0" smtClean="0">
                <a:latin typeface="微软雅黑" panose="020B0503020204020204" pitchFamily="34" charset="-122"/>
                <a:ea typeface="微软雅黑" panose="020B0503020204020204" pitchFamily="34" charset="-122"/>
              </a:rPr>
              <a:t>一</a:t>
            </a: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按照通货紧缩的持续时间分</a:t>
            </a:r>
            <a:r>
              <a:rPr lang="zh-CN" altLang="zh-CN" sz="2200" dirty="0" smtClean="0">
                <a:latin typeface="微软雅黑" panose="020B0503020204020204" pitchFamily="34" charset="-122"/>
                <a:ea typeface="微软雅黑" panose="020B0503020204020204" pitchFamily="34" charset="-122"/>
              </a:rPr>
              <a:t>类</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rPr>
              <a:t>    1</a:t>
            </a:r>
            <a:r>
              <a:rPr lang="en-US" altLang="zh-CN" sz="2200" dirty="0">
                <a:latin typeface="微软雅黑" panose="020B0503020204020204" pitchFamily="34" charset="-122"/>
                <a:ea typeface="微软雅黑" panose="020B0503020204020204" pitchFamily="34" charset="-122"/>
              </a:rPr>
              <a:t>.</a:t>
            </a:r>
            <a:r>
              <a:rPr lang="zh-CN" altLang="zh-CN" sz="2200" dirty="0" smtClean="0">
                <a:latin typeface="微软雅黑" panose="020B0503020204020204" pitchFamily="34" charset="-122"/>
                <a:ea typeface="微软雅黑" panose="020B0503020204020204" pitchFamily="34" charset="-122"/>
              </a:rPr>
              <a:t>长期</a:t>
            </a:r>
            <a:r>
              <a:rPr lang="zh-CN" altLang="zh-CN" sz="2200" dirty="0">
                <a:latin typeface="微软雅黑" panose="020B0503020204020204" pitchFamily="34" charset="-122"/>
                <a:ea typeface="微软雅黑" panose="020B0503020204020204" pitchFamily="34" charset="-122"/>
              </a:rPr>
              <a:t>通货紧</a:t>
            </a:r>
            <a:r>
              <a:rPr lang="zh-CN" altLang="zh-CN" sz="2200" dirty="0" smtClean="0">
                <a:latin typeface="微软雅黑" panose="020B0503020204020204" pitchFamily="34" charset="-122"/>
                <a:ea typeface="微软雅黑" panose="020B0503020204020204" pitchFamily="34" charset="-122"/>
              </a:rPr>
              <a:t>缩   </a:t>
            </a:r>
            <a:r>
              <a:rPr lang="en-US" altLang="zh-CN" sz="2200" dirty="0" smtClean="0">
                <a:latin typeface="微软雅黑" panose="020B0503020204020204" pitchFamily="34" charset="-122"/>
                <a:ea typeface="微软雅黑" panose="020B0503020204020204" pitchFamily="34" charset="-122"/>
              </a:rPr>
              <a:t>2</a:t>
            </a: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中长期通货紧</a:t>
            </a:r>
            <a:r>
              <a:rPr lang="zh-CN" altLang="zh-CN" sz="2200" dirty="0" smtClean="0">
                <a:latin typeface="微软雅黑" panose="020B0503020204020204" pitchFamily="34" charset="-122"/>
                <a:ea typeface="微软雅黑" panose="020B0503020204020204" pitchFamily="34" charset="-122"/>
              </a:rPr>
              <a:t>缩   </a:t>
            </a:r>
            <a:r>
              <a:rPr lang="en-US" altLang="zh-CN" sz="2200" dirty="0" smtClean="0">
                <a:latin typeface="微软雅黑" panose="020B0503020204020204" pitchFamily="34" charset="-122"/>
                <a:ea typeface="微软雅黑" panose="020B0503020204020204" pitchFamily="34" charset="-122"/>
              </a:rPr>
              <a:t>3</a:t>
            </a: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短期通货紧缩</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按照通货紧缩的程度分</a:t>
            </a:r>
            <a:r>
              <a:rPr lang="zh-CN" altLang="zh-CN" sz="2200" dirty="0" smtClean="0">
                <a:latin typeface="微软雅黑" panose="020B0503020204020204" pitchFamily="34" charset="-122"/>
                <a:ea typeface="微软雅黑" panose="020B0503020204020204" pitchFamily="34" charset="-122"/>
                <a:sym typeface="+mn-ea"/>
              </a:rPr>
              <a:t>类</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sym typeface="+mn-ea"/>
              </a:rPr>
              <a:t>    1</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轻度通货紧</a:t>
            </a:r>
            <a:r>
              <a:rPr lang="zh-CN" altLang="zh-CN" sz="2200" dirty="0" smtClean="0">
                <a:latin typeface="微软雅黑" panose="020B0503020204020204" pitchFamily="34" charset="-122"/>
                <a:ea typeface="微软雅黑" panose="020B0503020204020204" pitchFamily="34" charset="-122"/>
                <a:sym typeface="+mn-ea"/>
              </a:rPr>
              <a:t>缩    </a:t>
            </a:r>
            <a:r>
              <a:rPr lang="en-US" altLang="zh-CN" sz="2200" dirty="0" smtClean="0">
                <a:latin typeface="微软雅黑" panose="020B0503020204020204" pitchFamily="34" charset="-122"/>
                <a:ea typeface="微软雅黑" panose="020B0503020204020204" pitchFamily="34" charset="-122"/>
                <a:sym typeface="+mn-ea"/>
              </a:rPr>
              <a:t>2</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smtClean="0">
                <a:latin typeface="微软雅黑" panose="020B0503020204020204" pitchFamily="34" charset="-122"/>
                <a:ea typeface="微软雅黑" panose="020B0503020204020204" pitchFamily="34" charset="-122"/>
                <a:sym typeface="+mn-ea"/>
              </a:rPr>
              <a:t>中度</a:t>
            </a:r>
            <a:r>
              <a:rPr lang="zh-CN" altLang="zh-CN" sz="2200" dirty="0">
                <a:latin typeface="微软雅黑" panose="020B0503020204020204" pitchFamily="34" charset="-122"/>
                <a:ea typeface="微软雅黑" panose="020B0503020204020204" pitchFamily="34" charset="-122"/>
                <a:sym typeface="+mn-ea"/>
              </a:rPr>
              <a:t>通货紧</a:t>
            </a:r>
            <a:r>
              <a:rPr lang="zh-CN" altLang="zh-CN" sz="2200" dirty="0" smtClean="0">
                <a:latin typeface="微软雅黑" panose="020B0503020204020204" pitchFamily="34" charset="-122"/>
                <a:ea typeface="微软雅黑" panose="020B0503020204020204" pitchFamily="34" charset="-122"/>
                <a:sym typeface="+mn-ea"/>
              </a:rPr>
              <a:t>缩   </a:t>
            </a:r>
            <a:r>
              <a:rPr lang="en-US" altLang="zh-CN" sz="2200" dirty="0" smtClean="0">
                <a:latin typeface="微软雅黑" panose="020B0503020204020204" pitchFamily="34" charset="-122"/>
                <a:ea typeface="微软雅黑" panose="020B0503020204020204" pitchFamily="34" charset="-122"/>
                <a:sym typeface="+mn-ea"/>
              </a:rPr>
              <a:t>3</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严重通货紧缩</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三</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按照通货紧缩的生成机理分</a:t>
            </a:r>
            <a:r>
              <a:rPr lang="zh-CN" altLang="zh-CN" sz="2200" dirty="0" smtClean="0">
                <a:latin typeface="微软雅黑" panose="020B0503020204020204" pitchFamily="34" charset="-122"/>
                <a:ea typeface="微软雅黑" panose="020B0503020204020204" pitchFamily="34" charset="-122"/>
                <a:sym typeface="+mn-ea"/>
              </a:rPr>
              <a:t>类</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sym typeface="+mn-ea"/>
              </a:rPr>
              <a:t>    1</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需求不足</a:t>
            </a:r>
            <a:r>
              <a:rPr lang="zh-CN" altLang="zh-CN" sz="2200" dirty="0" smtClean="0">
                <a:latin typeface="微软雅黑" panose="020B0503020204020204" pitchFamily="34" charset="-122"/>
                <a:ea typeface="微软雅黑" panose="020B0503020204020204" pitchFamily="34" charset="-122"/>
                <a:sym typeface="+mn-ea"/>
              </a:rPr>
              <a:t>型   </a:t>
            </a:r>
            <a:r>
              <a:rPr lang="en-US" altLang="zh-CN" sz="2200" dirty="0" smtClean="0">
                <a:latin typeface="微软雅黑" panose="020B0503020204020204" pitchFamily="34" charset="-122"/>
                <a:ea typeface="微软雅黑" panose="020B0503020204020204" pitchFamily="34" charset="-122"/>
                <a:sym typeface="+mn-ea"/>
              </a:rPr>
              <a:t>2</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供给过剩型</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四</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按通货紧缩的成因分类</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    通货紧缩可分为需求拉下型、成本压低型、结构型、产业周期型、政策紧缩型、外部冲击型通货紧缩。</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5080" y="568373"/>
            <a:ext cx="8425703" cy="4367109"/>
          </a:xfrm>
        </p:spPr>
        <p:txBody>
          <a:bodyPr>
            <a:noAutofit/>
          </a:bodyPr>
          <a:lstStyle/>
          <a:p>
            <a:pPr marL="0" indent="0">
              <a:lnSpc>
                <a:spcPct val="100000"/>
              </a:lnSpc>
              <a:buNone/>
            </a:pPr>
            <a:r>
              <a:rPr lang="zh-CN" altLang="en-US" sz="2400" dirty="0" smtClean="0">
                <a:latin typeface="微软雅黑" panose="020B0503020204020204" pitchFamily="34" charset="-122"/>
                <a:ea typeface="微软雅黑" panose="020B0503020204020204" pitchFamily="34" charset="-122"/>
              </a:rPr>
              <a:t>二</a:t>
            </a:r>
            <a:r>
              <a:rPr lang="zh-CN" altLang="zh-CN" sz="2400" dirty="0" smtClean="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通货紧缩</a:t>
            </a:r>
            <a:r>
              <a:rPr lang="zh-CN" altLang="zh-CN" sz="2400" dirty="0" smtClean="0">
                <a:latin typeface="微软雅黑" panose="020B0503020204020204" pitchFamily="34" charset="-122"/>
                <a:ea typeface="微软雅黑" panose="020B0503020204020204" pitchFamily="34" charset="-122"/>
              </a:rPr>
              <a:t>的</a:t>
            </a:r>
            <a:r>
              <a:rPr lang="zh-CN" altLang="en-US" sz="2400" dirty="0" smtClean="0">
                <a:latin typeface="微软雅黑" panose="020B0503020204020204" pitchFamily="34" charset="-122"/>
                <a:ea typeface="微软雅黑" panose="020B0503020204020204" pitchFamily="34" charset="-122"/>
              </a:rPr>
              <a:t>成因</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投资和消费的有效需求不</a:t>
            </a:r>
            <a:r>
              <a:rPr lang="zh-CN" altLang="zh-CN" sz="2400" dirty="0" smtClean="0">
                <a:latin typeface="微软雅黑" panose="020B0503020204020204" pitchFamily="34" charset="-122"/>
                <a:ea typeface="微软雅黑" panose="020B0503020204020204" pitchFamily="34" charset="-122"/>
              </a:rPr>
              <a:t>足</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生产力水平的提高和生产成本的降低</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结构性因素</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四</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经济周期的变</a:t>
            </a:r>
            <a:r>
              <a:rPr lang="zh-CN" altLang="zh-CN" sz="2400" dirty="0" smtClean="0">
                <a:latin typeface="微软雅黑" panose="020B0503020204020204" pitchFamily="34" charset="-122"/>
                <a:ea typeface="微软雅黑" panose="020B0503020204020204" pitchFamily="34" charset="-122"/>
                <a:sym typeface="+mn-ea"/>
              </a:rPr>
              <a:t>化</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五</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紧缩性的货币财政政策</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六</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本币汇率高估和其他外部因素的冲击</a:t>
            </a: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74059" y="174549"/>
            <a:ext cx="7395883" cy="3478306"/>
          </a:xfrm>
        </p:spPr>
        <p:txBody>
          <a:bodyPr>
            <a:normAutofit/>
          </a:bodyPr>
          <a:lstStyle/>
          <a:p>
            <a:pPr>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单元四：通货紧缩的危害及治理</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7600" y="387771"/>
            <a:ext cx="8676715" cy="4367109"/>
          </a:xfrm>
        </p:spPr>
        <p:txBody>
          <a:bodyPr>
            <a:no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一、通货紧缩对经济的危害</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altLang="zh-CN" sz="2400" dirty="0">
                <a:latin typeface="微软雅黑" panose="020B0503020204020204" pitchFamily="34" charset="-122"/>
                <a:ea typeface="微软雅黑" panose="020B0503020204020204" pitchFamily="34" charset="-122"/>
              </a:rPr>
              <a:t>(一)加剧经济衰退         (二)迫使企业降低成本</a:t>
            </a:r>
            <a:endParaRPr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(三)降低消费总量         </a:t>
            </a:r>
            <a:r>
              <a:rPr altLang="zh-CN" sz="2400" dirty="0">
                <a:latin typeface="微软雅黑" panose="020B0503020204020204" pitchFamily="34" charset="-122"/>
                <a:ea typeface="微软雅黑" panose="020B0503020204020204" pitchFamily="34" charset="-122"/>
              </a:rPr>
              <a:t>(四)增加银行不良贷款</a:t>
            </a:r>
            <a:endParaRPr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二</a:t>
            </a:r>
            <a:r>
              <a:rPr lang="zh-CN" altLang="zh-CN" sz="2400" dirty="0" smtClean="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通货紧</a:t>
            </a:r>
            <a:r>
              <a:rPr lang="zh-CN" altLang="zh-CN" sz="2400" dirty="0" smtClean="0">
                <a:latin typeface="微软雅黑" panose="020B0503020204020204" pitchFamily="34" charset="-122"/>
                <a:ea typeface="微软雅黑" panose="020B0503020204020204" pitchFamily="34" charset="-122"/>
                <a:sym typeface="+mn-ea"/>
              </a:rPr>
              <a:t>缩</a:t>
            </a:r>
            <a:r>
              <a:rPr lang="zh-CN" altLang="en-US" sz="2400" dirty="0" smtClean="0">
                <a:latin typeface="微软雅黑" panose="020B0503020204020204" pitchFamily="34" charset="-122"/>
                <a:ea typeface="微软雅黑" panose="020B0503020204020204" pitchFamily="34" charset="-122"/>
                <a:sym typeface="+mn-ea"/>
              </a:rPr>
              <a:t>的治理</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altLang="zh-CN" sz="2400" dirty="0">
                <a:latin typeface="微软雅黑" panose="020B0503020204020204" pitchFamily="34" charset="-122"/>
                <a:ea typeface="微软雅黑" panose="020B0503020204020204" pitchFamily="34" charset="-122"/>
                <a:sym typeface="+mn-ea"/>
              </a:rPr>
              <a:t>(一)实行扩张性财政政策和货币政策</a:t>
            </a:r>
            <a:endParaRPr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altLang="zh-CN" sz="2400" dirty="0">
                <a:latin typeface="微软雅黑" panose="020B0503020204020204" pitchFamily="34" charset="-122"/>
                <a:ea typeface="微软雅黑" panose="020B0503020204020204" pitchFamily="34" charset="-122"/>
                <a:sym typeface="+mn-ea"/>
              </a:rPr>
              <a:t>(二)提高居民收入水平，鼓励消费</a:t>
            </a:r>
            <a:endParaRPr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altLang="zh-CN" sz="2400" dirty="0">
                <a:latin typeface="微软雅黑" panose="020B0503020204020204" pitchFamily="34" charset="-122"/>
                <a:ea typeface="微软雅黑" panose="020B0503020204020204" pitchFamily="34" charset="-122"/>
                <a:sym typeface="+mn-ea"/>
              </a:rPr>
              <a:t>(三)改革汇率制度或实施汇率调节</a:t>
            </a:r>
            <a:endParaRPr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altLang="zh-CN" sz="2400" dirty="0">
                <a:latin typeface="微软雅黑" panose="020B0503020204020204" pitchFamily="34" charset="-122"/>
                <a:ea typeface="微软雅黑" panose="020B0503020204020204" pitchFamily="34" charset="-122"/>
                <a:sym typeface="+mn-ea"/>
              </a:rPr>
              <a:t>(四)推动产业结构调整</a:t>
            </a:r>
            <a:r>
              <a:rPr lang="zh-CN" altLang="zh-CN" sz="2400" dirty="0">
                <a:latin typeface="微软雅黑" panose="020B0503020204020204" pitchFamily="34" charset="-122"/>
                <a:ea typeface="微软雅黑" panose="020B0503020204020204" pitchFamily="34" charset="-122"/>
                <a:sym typeface="+mn-ea"/>
              </a:rPr>
              <a:t>     </a:t>
            </a:r>
            <a:r>
              <a:rPr altLang="zh-CN" sz="2400" dirty="0">
                <a:latin typeface="微软雅黑" panose="020B0503020204020204" pitchFamily="34" charset="-122"/>
                <a:ea typeface="微软雅黑" panose="020B0503020204020204" pitchFamily="34" charset="-122"/>
                <a:sym typeface="+mn-ea"/>
              </a:rPr>
              <a:t>(五)引导预期行为</a:t>
            </a:r>
            <a:endParaRPr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26415" y="487045"/>
            <a:ext cx="7931785" cy="4366895"/>
          </a:xfrm>
        </p:spPr>
        <p:txBody>
          <a:bodyPr>
            <a:noAutofit/>
          </a:bodyPr>
          <a:lstStyle/>
          <a:p>
            <a:pPr marL="0" indent="0" fontAlgn="auto">
              <a:lnSpc>
                <a:spcPct val="120000"/>
              </a:lnSpc>
              <a:buNone/>
            </a:pPr>
            <a:r>
              <a:rPr lang="zh-CN" altLang="en-US" sz="2400" dirty="0" smtClean="0">
                <a:latin typeface="微软雅黑" panose="020B0503020204020204" pitchFamily="34" charset="-122"/>
                <a:ea typeface="微软雅黑" panose="020B0503020204020204" pitchFamily="34" charset="-122"/>
              </a:rPr>
              <a:t>三</a:t>
            </a:r>
            <a:r>
              <a:rPr lang="zh-CN"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我国的</a:t>
            </a:r>
            <a:r>
              <a:rPr lang="zh-CN" altLang="zh-CN" sz="2400" dirty="0" smtClean="0">
                <a:latin typeface="微软雅黑" panose="020B0503020204020204" pitchFamily="34" charset="-122"/>
                <a:ea typeface="微软雅黑" panose="020B0503020204020204" pitchFamily="34" charset="-122"/>
              </a:rPr>
              <a:t>通</a:t>
            </a:r>
            <a:r>
              <a:rPr lang="zh-CN" altLang="zh-CN" sz="2400" dirty="0">
                <a:latin typeface="微软雅黑" panose="020B0503020204020204" pitchFamily="34" charset="-122"/>
                <a:ea typeface="微软雅黑" panose="020B0503020204020204" pitchFamily="34" charset="-122"/>
              </a:rPr>
              <a:t>货紧</a:t>
            </a:r>
            <a:r>
              <a:rPr lang="zh-CN" altLang="zh-CN" sz="2400" dirty="0" smtClean="0">
                <a:latin typeface="微软雅黑" panose="020B0503020204020204" pitchFamily="34" charset="-122"/>
                <a:ea typeface="微软雅黑" panose="020B0503020204020204" pitchFamily="34" charset="-122"/>
              </a:rPr>
              <a:t>缩</a:t>
            </a:r>
            <a:r>
              <a:rPr lang="zh-CN" altLang="en-US" sz="2400" dirty="0" smtClean="0">
                <a:latin typeface="微软雅黑" panose="020B0503020204020204" pitchFamily="34" charset="-122"/>
                <a:ea typeface="微软雅黑" panose="020B0503020204020204" pitchFamily="34" charset="-122"/>
              </a:rPr>
              <a:t>及治理</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我国通货紧缩的原</a:t>
            </a:r>
            <a:r>
              <a:rPr lang="zh-CN" altLang="zh-CN" sz="2400" dirty="0" smtClean="0">
                <a:latin typeface="微软雅黑" panose="020B0503020204020204" pitchFamily="34" charset="-122"/>
                <a:ea typeface="微软雅黑" panose="020B0503020204020204" pitchFamily="34" charset="-122"/>
              </a:rPr>
              <a:t>因</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smtClean="0">
                <a:latin typeface="微软雅黑" panose="020B0503020204020204" pitchFamily="34" charset="-122"/>
                <a:ea typeface="微软雅黑" panose="020B0503020204020204" pitchFamily="34" charset="-122"/>
              </a:rPr>
              <a:t>1</a:t>
            </a:r>
            <a:r>
              <a:rPr lang="en-US" altLang="zh-CN" sz="2400" dirty="0">
                <a:latin typeface="微软雅黑" panose="020B0503020204020204" pitchFamily="34" charset="-122"/>
                <a:ea typeface="微软雅黑" panose="020B0503020204020204" pitchFamily="34" charset="-122"/>
              </a:rPr>
              <a:t> .</a:t>
            </a:r>
            <a:r>
              <a:rPr lang="zh-CN" altLang="zh-CN" sz="2400" dirty="0" smtClean="0">
                <a:latin typeface="微软雅黑" panose="020B0503020204020204" pitchFamily="34" charset="-122"/>
                <a:ea typeface="微软雅黑" panose="020B0503020204020204" pitchFamily="34" charset="-122"/>
              </a:rPr>
              <a:t>亚</a:t>
            </a:r>
            <a:r>
              <a:rPr lang="zh-CN" altLang="zh-CN" sz="2400" dirty="0">
                <a:latin typeface="微软雅黑" panose="020B0503020204020204" pitchFamily="34" charset="-122"/>
                <a:ea typeface="微软雅黑" panose="020B0503020204020204" pitchFamily="34" charset="-122"/>
              </a:rPr>
              <a:t>洲金融危机是通货紧缩的外部原因</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消费需求和投资需求不足是造成通货紧缩的直接原因</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生产能力相对过剩、产业结构不合理是通货紧缩的内在原因</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货币供应量减少是通货紧缩的货币原因</a:t>
            </a:r>
            <a:endParaRPr lang="zh-CN" altLang="zh-CN" sz="24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57406" y="121172"/>
            <a:ext cx="7871012" cy="3478306"/>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a:t>
            </a:r>
            <a:r>
              <a:rPr lang="zh-CN" altLang="en-US" sz="3200" dirty="0">
                <a:latin typeface="微软雅黑" panose="020B0503020204020204" pitchFamily="34" charset="-122"/>
                <a:ea typeface="微软雅黑" panose="020B0503020204020204" pitchFamily="34" charset="-122"/>
                <a:cs typeface="+mn-cs"/>
              </a:rPr>
              <a:t>元一</a:t>
            </a:r>
            <a:r>
              <a:rPr lang="zh-CN" altLang="en-US" sz="3200" dirty="0" smtClean="0">
                <a:latin typeface="微软雅黑" panose="020B0503020204020204" pitchFamily="34" charset="-122"/>
                <a:ea typeface="微软雅黑" panose="020B0503020204020204" pitchFamily="34" charset="-122"/>
                <a:cs typeface="+mn-cs"/>
              </a:rPr>
              <a:t>：通货膨胀及其类型</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285" y="597096"/>
            <a:ext cx="8210550" cy="4367109"/>
          </a:xfrm>
        </p:spPr>
        <p:txBody>
          <a:bodyPr>
            <a:noAutofit/>
          </a:bodyPr>
          <a:lstStyle/>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我国通货紧缩的治</a:t>
            </a:r>
            <a:r>
              <a:rPr lang="zh-CN" altLang="zh-CN" sz="2400" dirty="0" smtClean="0">
                <a:latin typeface="微软雅黑" panose="020B0503020204020204" pitchFamily="34" charset="-122"/>
                <a:ea typeface="微软雅黑" panose="020B0503020204020204" pitchFamily="34" charset="-122"/>
                <a:sym typeface="+mn-ea"/>
              </a:rPr>
              <a:t>理</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积极的财政政</a:t>
            </a:r>
            <a:r>
              <a:rPr lang="zh-CN" altLang="zh-CN" sz="2400" dirty="0" smtClean="0">
                <a:latin typeface="微软雅黑" panose="020B0503020204020204" pitchFamily="34" charset="-122"/>
                <a:ea typeface="微软雅黑" panose="020B0503020204020204" pitchFamily="34" charset="-122"/>
                <a:sym typeface="+mn-ea"/>
              </a:rPr>
              <a:t>策  </a:t>
            </a:r>
            <a:endParaRPr lang="zh-CN" altLang="zh-CN" sz="2400" dirty="0" smtClean="0">
              <a:latin typeface="微软雅黑" panose="020B0503020204020204" pitchFamily="34" charset="-122"/>
              <a:ea typeface="微软雅黑" panose="020B0503020204020204" pitchFamily="34" charset="-122"/>
              <a:sym typeface="+mn-ea"/>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积极的货币政</a:t>
            </a:r>
            <a:r>
              <a:rPr lang="zh-CN" altLang="zh-CN" sz="2400" dirty="0" smtClean="0">
                <a:latin typeface="微软雅黑" panose="020B0503020204020204" pitchFamily="34" charset="-122"/>
                <a:ea typeface="微软雅黑" panose="020B0503020204020204" pitchFamily="34" charset="-122"/>
                <a:sym typeface="+mn-ea"/>
              </a:rPr>
              <a:t>策</a:t>
            </a:r>
            <a:endParaRPr lang="zh-CN" altLang="zh-CN" sz="2400" dirty="0" smtClean="0">
              <a:latin typeface="微软雅黑" panose="020B0503020204020204" pitchFamily="34" charset="-122"/>
              <a:ea typeface="微软雅黑" panose="020B0503020204020204" pitchFamily="34" charset="-122"/>
              <a:sym typeface="+mn-ea"/>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改善消费环境，刺激消费需</a:t>
            </a:r>
            <a:r>
              <a:rPr lang="zh-CN" altLang="zh-CN" sz="2400" dirty="0" smtClean="0">
                <a:latin typeface="微软雅黑" panose="020B0503020204020204" pitchFamily="34" charset="-122"/>
                <a:ea typeface="微软雅黑" panose="020B0503020204020204" pitchFamily="34" charset="-122"/>
                <a:sym typeface="+mn-ea"/>
              </a:rPr>
              <a:t>求</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smtClean="0">
                <a:latin typeface="微软雅黑" panose="020B0503020204020204" pitchFamily="34" charset="-122"/>
                <a:ea typeface="微软雅黑" panose="020B0503020204020204" pitchFamily="34" charset="-122"/>
              </a:rPr>
              <a:t>4</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加快产业结构调整。我国通货紧缩有深刻的产业结构失调的因</a:t>
            </a:r>
            <a:r>
              <a:rPr lang="zh-CN" altLang="zh-CN" sz="2400" dirty="0" smtClean="0">
                <a:latin typeface="微软雅黑" panose="020B0503020204020204" pitchFamily="34" charset="-122"/>
                <a:ea typeface="微软雅黑" panose="020B0503020204020204" pitchFamily="34" charset="-122"/>
              </a:rPr>
              <a:t>素</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5.</a:t>
            </a:r>
            <a:r>
              <a:rPr lang="zh-CN" altLang="zh-CN" sz="2400" dirty="0">
                <a:latin typeface="微软雅黑" panose="020B0503020204020204" pitchFamily="34" charset="-122"/>
                <a:ea typeface="微软雅黑" panose="020B0503020204020204" pitchFamily="34" charset="-122"/>
              </a:rPr>
              <a:t>深化国有企业制度改革与市场经济体制转轨</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4496" y="606502"/>
            <a:ext cx="7581605" cy="4078605"/>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rPr>
              <a:t>一、对通货膨胀的定义</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zh-CN" sz="2400" dirty="0">
                <a:latin typeface="微软雅黑" panose="020B0503020204020204" pitchFamily="34" charset="-122"/>
                <a:ea typeface="微软雅黑" panose="020B0503020204020204" pitchFamily="34" charset="-122"/>
              </a:rPr>
              <a:t>通货膨胀是指流通中的货币量超过了客观需要量，从而引起货币贬值和物价普遍、持续上涨的经济现象。</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zh-CN" sz="2400" dirty="0">
                <a:latin typeface="微软雅黑" panose="020B0503020204020204" pitchFamily="34" charset="-122"/>
                <a:ea typeface="微软雅黑" panose="020B0503020204020204" pitchFamily="34" charset="-122"/>
                <a:sym typeface="+mn-ea"/>
              </a:rPr>
              <a:t>二、衡量通货膨胀率的量化指标</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消费物价指</a:t>
            </a:r>
            <a:r>
              <a:rPr lang="zh-CN" altLang="zh-CN" sz="2400" dirty="0" smtClean="0">
                <a:latin typeface="微软雅黑" panose="020B0503020204020204" pitchFamily="34" charset="-122"/>
                <a:ea typeface="微软雅黑" panose="020B0503020204020204" pitchFamily="34" charset="-122"/>
                <a:sym typeface="+mn-ea"/>
              </a:rPr>
              <a:t>数</a:t>
            </a:r>
            <a:endParaRPr lang="en-US" altLang="zh-CN" sz="2400" dirty="0" smtClean="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批发物价指数</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三</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国民生产总值平减指数</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247" y="395345"/>
            <a:ext cx="8147651" cy="4492625"/>
          </a:xfrm>
          <a:prstGeom prst="rect">
            <a:avLst/>
          </a:prstGeom>
          <a:noFill/>
        </p:spPr>
        <p:txBody>
          <a:bodyPr wrap="square" rtlCol="0">
            <a:spAutoFit/>
          </a:bodyPr>
          <a:lstStyle/>
          <a:p>
            <a:pPr fontAlgn="auto">
              <a:lnSpc>
                <a:spcPct val="100000"/>
              </a:lnSpc>
            </a:pP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一</a:t>
            </a: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消费物价指数</a:t>
            </a:r>
            <a:endParaRPr lang="en-US" altLang="zh-CN" sz="2200" dirty="0">
              <a:latin typeface="微软雅黑" panose="020B0503020204020204" pitchFamily="34" charset="-122"/>
              <a:ea typeface="微软雅黑" panose="020B0503020204020204" pitchFamily="34" charset="-122"/>
            </a:endParaRPr>
          </a:p>
          <a:p>
            <a:pPr fontAlgn="auto">
              <a:lnSpc>
                <a:spcPct val="100000"/>
              </a:lnSpc>
            </a:pPr>
            <a:r>
              <a:rPr lang="en-US" altLang="zh-CN" sz="2200" dirty="0">
                <a:latin typeface="微软雅黑" panose="020B0503020204020204" pitchFamily="34" charset="-122"/>
                <a:ea typeface="微软雅黑" panose="020B0503020204020204" pitchFamily="34" charset="-122"/>
              </a:rPr>
              <a:t>CPI</a:t>
            </a:r>
            <a:r>
              <a:rPr lang="zh-CN" altLang="zh-CN" sz="2200" dirty="0">
                <a:latin typeface="微软雅黑" panose="020B0503020204020204" pitchFamily="34" charset="-122"/>
                <a:ea typeface="微软雅黑" panose="020B0503020204020204" pitchFamily="34" charset="-122"/>
              </a:rPr>
              <a:t>是消费物价指数（</a:t>
            </a:r>
            <a:r>
              <a:rPr lang="en-US" altLang="zh-CN" sz="2200" dirty="0">
                <a:latin typeface="微软雅黑" panose="020B0503020204020204" pitchFamily="34" charset="-122"/>
                <a:ea typeface="微软雅黑" panose="020B0503020204020204" pitchFamily="34" charset="-122"/>
              </a:rPr>
              <a:t>Consumer Price Index</a:t>
            </a:r>
            <a:r>
              <a:rPr lang="zh-CN" altLang="zh-CN" sz="2200" dirty="0">
                <a:latin typeface="微软雅黑" panose="020B0503020204020204" pitchFamily="34" charset="-122"/>
                <a:ea typeface="微软雅黑" panose="020B0503020204020204" pitchFamily="34" charset="-122"/>
              </a:rPr>
              <a:t>）的简称。</a:t>
            </a:r>
            <a:r>
              <a:rPr lang="zh-CN" altLang="zh-CN" sz="2200" dirty="0" smtClean="0">
                <a:latin typeface="微软雅黑" panose="020B0503020204020204" pitchFamily="34" charset="-122"/>
                <a:ea typeface="微软雅黑" panose="020B0503020204020204" pitchFamily="34" charset="-122"/>
              </a:rPr>
              <a:t>消</a:t>
            </a:r>
            <a:r>
              <a:rPr lang="zh-CN" altLang="zh-CN" sz="2200" dirty="0">
                <a:latin typeface="微软雅黑" panose="020B0503020204020204" pitchFamily="34" charset="-122"/>
                <a:ea typeface="微软雅黑" panose="020B0503020204020204" pitchFamily="34" charset="-122"/>
              </a:rPr>
              <a:t>费物价指数，是一个反映居民家庭一般所购买的消费价格水平变动情况的宏观经济指标。</a:t>
            </a:r>
            <a:endParaRPr lang="zh-CN" altLang="zh-CN" sz="2200" dirty="0">
              <a:latin typeface="微软雅黑" panose="020B0503020204020204" pitchFamily="34" charset="-122"/>
              <a:ea typeface="微软雅黑" panose="020B0503020204020204" pitchFamily="34" charset="-122"/>
            </a:endParaRPr>
          </a:p>
          <a:p>
            <a:pPr fontAlgn="auto">
              <a:lnSpc>
                <a:spcPct val="100000"/>
              </a:lnSpc>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批发物价指数</a:t>
            </a:r>
            <a:endParaRPr lang="zh-CN" altLang="zh-CN" sz="2200" dirty="0">
              <a:latin typeface="微软雅黑" panose="020B0503020204020204" pitchFamily="34" charset="-122"/>
              <a:ea typeface="微软雅黑" panose="020B0503020204020204" pitchFamily="34" charset="-122"/>
            </a:endParaRPr>
          </a:p>
          <a:p>
            <a:pPr fontAlgn="auto">
              <a:lnSpc>
                <a:spcPct val="100000"/>
              </a:lnSpc>
            </a:pPr>
            <a:r>
              <a:rPr lang="zh-CN" altLang="zh-CN" sz="2200" dirty="0">
                <a:latin typeface="微软雅黑" panose="020B0503020204020204" pitchFamily="34" charset="-122"/>
                <a:ea typeface="微软雅黑" panose="020B0503020204020204" pitchFamily="34" charset="-122"/>
                <a:sym typeface="+mn-ea"/>
              </a:rPr>
              <a:t>批发物价指数</a:t>
            </a:r>
            <a:r>
              <a:rPr lang="en-US" altLang="zh-CN" sz="2200" dirty="0">
                <a:latin typeface="微软雅黑" panose="020B0503020204020204" pitchFamily="34" charset="-122"/>
                <a:ea typeface="微软雅黑" panose="020B0503020204020204" pitchFamily="34" charset="-122"/>
                <a:sym typeface="+mn-ea"/>
              </a:rPr>
              <a:t>(wholesale price index,WPI)</a:t>
            </a:r>
            <a:r>
              <a:rPr lang="zh-CN" altLang="zh-CN" sz="2200" dirty="0">
                <a:latin typeface="微软雅黑" panose="020B0503020204020204" pitchFamily="34" charset="-122"/>
                <a:ea typeface="微软雅黑" panose="020B0503020204020204" pitchFamily="34" charset="-122"/>
                <a:sym typeface="+mn-ea"/>
              </a:rPr>
              <a:t>是反映包括原材料、中间品及最终产品在内的各种商品的批发价格的变动状况的物价指数。</a:t>
            </a:r>
            <a:endParaRPr lang="zh-CN" altLang="zh-CN" sz="2200" dirty="0">
              <a:latin typeface="微软雅黑" panose="020B0503020204020204" pitchFamily="34" charset="-122"/>
              <a:ea typeface="微软雅黑" panose="020B0503020204020204" pitchFamily="34" charset="-122"/>
              <a:sym typeface="+mn-ea"/>
            </a:endParaRPr>
          </a:p>
          <a:p>
            <a:pPr fontAlgn="auto">
              <a:lnSpc>
                <a:spcPct val="100000"/>
              </a:lnSpc>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三</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国民生产总值平减指数</a:t>
            </a:r>
            <a:endParaRPr lang="zh-CN" altLang="zh-CN" sz="2200" dirty="0">
              <a:latin typeface="微软雅黑" panose="020B0503020204020204" pitchFamily="34" charset="-122"/>
              <a:ea typeface="微软雅黑" panose="020B0503020204020204" pitchFamily="34" charset="-122"/>
            </a:endParaRPr>
          </a:p>
          <a:p>
            <a:pPr fontAlgn="auto">
              <a:lnSpc>
                <a:spcPct val="100000"/>
              </a:lnSpc>
            </a:pPr>
            <a:r>
              <a:rPr lang="zh-CN" altLang="zh-CN" sz="2200" dirty="0">
                <a:latin typeface="微软雅黑" panose="020B0503020204020204" pitchFamily="34" charset="-122"/>
                <a:ea typeface="微软雅黑" panose="020B0503020204020204" pitchFamily="34" charset="-122"/>
                <a:sym typeface="+mn-ea"/>
              </a:rPr>
              <a:t> 国民生产总值平减指数</a:t>
            </a:r>
            <a:r>
              <a:rPr lang="en-US" altLang="zh-CN" sz="2200" dirty="0">
                <a:latin typeface="微软雅黑" panose="020B0503020204020204" pitchFamily="34" charset="-122"/>
                <a:ea typeface="微软雅黑" panose="020B0503020204020204" pitchFamily="34" charset="-122"/>
                <a:sym typeface="+mn-ea"/>
              </a:rPr>
              <a:t>(GNP deflator)</a:t>
            </a:r>
            <a:r>
              <a:rPr lang="zh-CN" altLang="zh-CN" sz="2200" dirty="0">
                <a:latin typeface="微软雅黑" panose="020B0503020204020204" pitchFamily="34" charset="-122"/>
                <a:ea typeface="微软雅黑" panose="020B0503020204020204" pitchFamily="34" charset="-122"/>
                <a:sym typeface="+mn-ea"/>
              </a:rPr>
              <a:t>是指按现行价格计算的</a:t>
            </a:r>
            <a:r>
              <a:rPr lang="en-US" altLang="zh-CN" sz="2200" dirty="0">
                <a:latin typeface="微软雅黑" panose="020B0503020204020204" pitchFamily="34" charset="-122"/>
                <a:ea typeface="微软雅黑" panose="020B0503020204020204" pitchFamily="34" charset="-122"/>
                <a:sym typeface="+mn-ea"/>
              </a:rPr>
              <a:t>GNP</a:t>
            </a:r>
            <a:r>
              <a:rPr lang="zh-CN" altLang="zh-CN" sz="2200" dirty="0">
                <a:latin typeface="微软雅黑" panose="020B0503020204020204" pitchFamily="34" charset="-122"/>
                <a:ea typeface="微软雅黑" panose="020B0503020204020204" pitchFamily="34" charset="-122"/>
                <a:sym typeface="+mn-ea"/>
              </a:rPr>
              <a:t>与按不变价格计算的</a:t>
            </a:r>
            <a:r>
              <a:rPr lang="en-US" altLang="zh-CN" sz="2200" dirty="0">
                <a:latin typeface="微软雅黑" panose="020B0503020204020204" pitchFamily="34" charset="-122"/>
                <a:ea typeface="微软雅黑" panose="020B0503020204020204" pitchFamily="34" charset="-122"/>
                <a:sym typeface="+mn-ea"/>
              </a:rPr>
              <a:t>GNP</a:t>
            </a:r>
            <a:r>
              <a:rPr lang="zh-CN" altLang="zh-CN" sz="2200" dirty="0">
                <a:latin typeface="微软雅黑" panose="020B0503020204020204" pitchFamily="34" charset="-122"/>
                <a:ea typeface="微软雅黑" panose="020B0503020204020204" pitchFamily="34" charset="-122"/>
                <a:sym typeface="+mn-ea"/>
              </a:rPr>
              <a:t>的比率。</a:t>
            </a:r>
            <a:endParaRPr lang="zh-CN" altLang="zh-CN" sz="2200" dirty="0">
              <a:latin typeface="微软雅黑" panose="020B0503020204020204" pitchFamily="34" charset="-122"/>
              <a:ea typeface="微软雅黑" panose="020B0503020204020204" pitchFamily="34" charset="-122"/>
            </a:endParaRPr>
          </a:p>
          <a:p>
            <a:pPr fontAlgn="auto">
              <a:lnSpc>
                <a:spcPct val="100000"/>
              </a:lnSpc>
            </a:pPr>
            <a:endParaRPr lang="zh-CN" altLang="zh-CN" sz="2200" dirty="0">
              <a:latin typeface="微软雅黑" panose="020B0503020204020204" pitchFamily="34" charset="-122"/>
              <a:ea typeface="微软雅黑" panose="020B0503020204020204" pitchFamily="34" charset="-122"/>
            </a:endParaRPr>
          </a:p>
          <a:p>
            <a:pPr fontAlgn="auto">
              <a:lnSpc>
                <a:spcPct val="100000"/>
              </a:lnSpc>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6043" y="474428"/>
            <a:ext cx="8201439" cy="6041390"/>
          </a:xfrm>
          <a:prstGeom prst="rect">
            <a:avLst/>
          </a:prstGeom>
          <a:noFill/>
        </p:spPr>
        <p:txBody>
          <a:bodyPr wrap="square" rtlCol="0">
            <a:spAutoFit/>
          </a:bodyPr>
          <a:lstStyle/>
          <a:p>
            <a:pPr fontAlgn="auto">
              <a:lnSpc>
                <a:spcPct val="110000"/>
              </a:lnSpc>
            </a:pPr>
            <a:r>
              <a:rPr lang="zh-CN" altLang="zh-CN" sz="2200" dirty="0">
                <a:latin typeface="微软雅黑" panose="020B0503020204020204" pitchFamily="34" charset="-122"/>
                <a:ea typeface="微软雅黑" panose="020B0503020204020204" pitchFamily="34" charset="-122"/>
              </a:rPr>
              <a:t>二</a:t>
            </a:r>
            <a:r>
              <a:rPr lang="zh-CN" altLang="zh-CN" sz="2200" dirty="0" smtClean="0">
                <a:latin typeface="微软雅黑" panose="020B0503020204020204" pitchFamily="34" charset="-122"/>
                <a:ea typeface="微软雅黑" panose="020B0503020204020204" pitchFamily="34" charset="-122"/>
              </a:rPr>
              <a:t>、通</a:t>
            </a:r>
            <a:r>
              <a:rPr lang="zh-CN" altLang="zh-CN" sz="2200" dirty="0">
                <a:latin typeface="微软雅黑" panose="020B0503020204020204" pitchFamily="34" charset="-122"/>
                <a:ea typeface="微软雅黑" panose="020B0503020204020204" pitchFamily="34" charset="-122"/>
              </a:rPr>
              <a:t>货膨胀率</a:t>
            </a:r>
            <a:r>
              <a:rPr lang="zh-CN" altLang="zh-CN" sz="2200" dirty="0" smtClean="0">
                <a:latin typeface="微软雅黑" panose="020B0503020204020204" pitchFamily="34" charset="-122"/>
                <a:ea typeface="微软雅黑" panose="020B0503020204020204" pitchFamily="34" charset="-122"/>
              </a:rPr>
              <a:t>的</a:t>
            </a:r>
            <a:r>
              <a:rPr lang="zh-CN" altLang="en-US" sz="2200" dirty="0" smtClean="0">
                <a:latin typeface="微软雅黑" panose="020B0503020204020204" pitchFamily="34" charset="-122"/>
                <a:ea typeface="微软雅黑" panose="020B0503020204020204" pitchFamily="34" charset="-122"/>
              </a:rPr>
              <a:t>类型</a:t>
            </a: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一</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按通货膨胀的程度分类</a:t>
            </a: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r>
              <a:rPr lang="en-US" altLang="zh-CN" sz="2200" dirty="0" smtClean="0">
                <a:latin typeface="微软雅黑" panose="020B0503020204020204" pitchFamily="34" charset="-122"/>
                <a:ea typeface="微软雅黑" panose="020B0503020204020204" pitchFamily="34" charset="-122"/>
                <a:sym typeface="+mn-ea"/>
              </a:rPr>
              <a:t>    1</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爬行式通货膨</a:t>
            </a:r>
            <a:r>
              <a:rPr lang="zh-CN" altLang="zh-CN" sz="2200" dirty="0" smtClean="0">
                <a:latin typeface="微软雅黑" panose="020B0503020204020204" pitchFamily="34" charset="-122"/>
                <a:ea typeface="微软雅黑" panose="020B0503020204020204" pitchFamily="34" charset="-122"/>
                <a:sym typeface="+mn-ea"/>
              </a:rPr>
              <a:t>胀     </a:t>
            </a:r>
            <a:r>
              <a:rPr lang="en-US" altLang="zh-CN" sz="2200" dirty="0" smtClean="0">
                <a:latin typeface="微软雅黑" panose="020B0503020204020204" pitchFamily="34" charset="-122"/>
                <a:ea typeface="微软雅黑" panose="020B0503020204020204" pitchFamily="34" charset="-122"/>
                <a:sym typeface="+mn-ea"/>
              </a:rPr>
              <a:t>2</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步行式通货膨</a:t>
            </a:r>
            <a:r>
              <a:rPr lang="zh-CN" altLang="zh-CN" sz="2200" dirty="0" smtClean="0">
                <a:latin typeface="微软雅黑" panose="020B0503020204020204" pitchFamily="34" charset="-122"/>
                <a:ea typeface="微软雅黑" panose="020B0503020204020204" pitchFamily="34" charset="-122"/>
                <a:sym typeface="+mn-ea"/>
              </a:rPr>
              <a:t>胀</a:t>
            </a:r>
            <a:endParaRPr lang="en-US" altLang="zh-CN" sz="2200" dirty="0" smtClean="0">
              <a:latin typeface="微软雅黑" panose="020B0503020204020204" pitchFamily="34" charset="-122"/>
              <a:ea typeface="微软雅黑" panose="020B0503020204020204" pitchFamily="34" charset="-122"/>
            </a:endParaRPr>
          </a:p>
          <a:p>
            <a:pPr fontAlgn="auto">
              <a:lnSpc>
                <a:spcPct val="110000"/>
              </a:lnSpc>
            </a:pPr>
            <a:r>
              <a:rPr lang="en-US" altLang="zh-CN" sz="2200" dirty="0" smtClean="0">
                <a:latin typeface="微软雅黑" panose="020B0503020204020204" pitchFamily="34" charset="-122"/>
                <a:ea typeface="微软雅黑" panose="020B0503020204020204" pitchFamily="34" charset="-122"/>
                <a:sym typeface="+mn-ea"/>
              </a:rPr>
              <a:t>    3</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小跑式通货膨</a:t>
            </a:r>
            <a:r>
              <a:rPr lang="zh-CN" altLang="zh-CN" sz="2200" dirty="0" smtClean="0">
                <a:latin typeface="微软雅黑" panose="020B0503020204020204" pitchFamily="34" charset="-122"/>
                <a:ea typeface="微软雅黑" panose="020B0503020204020204" pitchFamily="34" charset="-122"/>
                <a:sym typeface="+mn-ea"/>
              </a:rPr>
              <a:t>胀     </a:t>
            </a:r>
            <a:r>
              <a:rPr lang="en-US" altLang="zh-CN" sz="2200" dirty="0" smtClean="0">
                <a:latin typeface="微软雅黑" panose="020B0503020204020204" pitchFamily="34" charset="-122"/>
                <a:ea typeface="微软雅黑" panose="020B0503020204020204" pitchFamily="34" charset="-122"/>
                <a:sym typeface="+mn-ea"/>
              </a:rPr>
              <a:t>4</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奔腾式通货膨胀</a:t>
            </a:r>
            <a:endParaRPr lang="zh-CN" altLang="zh-CN" sz="2200" dirty="0">
              <a:latin typeface="微软雅黑" panose="020B0503020204020204" pitchFamily="34" charset="-122"/>
              <a:ea typeface="微软雅黑" panose="020B0503020204020204" pitchFamily="34" charset="-122"/>
              <a:sym typeface="+mn-ea"/>
            </a:endParaRPr>
          </a:p>
          <a:p>
            <a:pPr fontAlgn="auto">
              <a:lnSpc>
                <a:spcPct val="110000"/>
              </a:lnSpc>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按通货膨胀的表现形式分类</a:t>
            </a: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r>
              <a:rPr lang="en-US" altLang="zh-CN" sz="2200" dirty="0" smtClean="0">
                <a:latin typeface="微软雅黑" panose="020B0503020204020204" pitchFamily="34" charset="-122"/>
                <a:ea typeface="微软雅黑" panose="020B0503020204020204" pitchFamily="34" charset="-122"/>
                <a:sym typeface="+mn-ea"/>
              </a:rPr>
              <a:t>    </a:t>
            </a:r>
            <a:r>
              <a:rPr lang="en-US" altLang="zh-CN" sz="2200" dirty="0">
                <a:latin typeface="微软雅黑" panose="020B0503020204020204" pitchFamily="34" charset="-122"/>
                <a:ea typeface="微软雅黑" panose="020B0503020204020204" pitchFamily="34" charset="-122"/>
                <a:sym typeface="+mn-ea"/>
              </a:rPr>
              <a:t> 1.</a:t>
            </a:r>
            <a:r>
              <a:rPr lang="zh-CN" altLang="zh-CN" sz="2200" dirty="0">
                <a:latin typeface="微软雅黑" panose="020B0503020204020204" pitchFamily="34" charset="-122"/>
                <a:ea typeface="微软雅黑" panose="020B0503020204020204" pitchFamily="34" charset="-122"/>
                <a:sym typeface="+mn-ea"/>
              </a:rPr>
              <a:t>公开型通货膨</a:t>
            </a:r>
            <a:r>
              <a:rPr lang="zh-CN" altLang="zh-CN" sz="2200" dirty="0" smtClean="0">
                <a:latin typeface="微软雅黑" panose="020B0503020204020204" pitchFamily="34" charset="-122"/>
                <a:ea typeface="微软雅黑" panose="020B0503020204020204" pitchFamily="34" charset="-122"/>
                <a:sym typeface="+mn-ea"/>
              </a:rPr>
              <a:t>胀     </a:t>
            </a:r>
            <a:r>
              <a:rPr lang="en-US" altLang="zh-CN" sz="2200" dirty="0" smtClean="0">
                <a:latin typeface="微软雅黑" panose="020B0503020204020204" pitchFamily="34" charset="-122"/>
                <a:ea typeface="微软雅黑" panose="020B0503020204020204" pitchFamily="34" charset="-122"/>
                <a:sym typeface="+mn-ea"/>
              </a:rPr>
              <a:t>2</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隐蔽型通货膨胀</a:t>
            </a:r>
            <a:endParaRPr lang="zh-CN" altLang="zh-CN" sz="2200" dirty="0">
              <a:latin typeface="微软雅黑" panose="020B0503020204020204" pitchFamily="34" charset="-122"/>
              <a:ea typeface="微软雅黑" panose="020B0503020204020204" pitchFamily="34" charset="-122"/>
              <a:sym typeface="+mn-ea"/>
            </a:endParaRPr>
          </a:p>
          <a:p>
            <a:pPr fontAlgn="auto">
              <a:lnSpc>
                <a:spcPct val="110000"/>
              </a:lnSpc>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三</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按通货膨胀是否可预期分类</a:t>
            </a: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r>
              <a:rPr lang="en-US" altLang="zh-CN" sz="2200" dirty="0" smtClean="0">
                <a:latin typeface="微软雅黑" panose="020B0503020204020204" pitchFamily="34" charset="-122"/>
                <a:ea typeface="微软雅黑" panose="020B0503020204020204" pitchFamily="34" charset="-122"/>
                <a:sym typeface="+mn-ea"/>
              </a:rPr>
              <a:t>     </a:t>
            </a: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预期型通货膨胀     </a:t>
            </a:r>
            <a:r>
              <a:rPr lang="en-US" altLang="zh-CN" sz="2200" dirty="0">
                <a:latin typeface="微软雅黑" panose="020B0503020204020204" pitchFamily="34" charset="-122"/>
                <a:ea typeface="微软雅黑" panose="020B0503020204020204" pitchFamily="34" charset="-122"/>
                <a:sym typeface="+mn-ea"/>
              </a:rPr>
              <a:t>2.</a:t>
            </a:r>
            <a:r>
              <a:rPr lang="zh-CN" altLang="zh-CN" sz="2200" dirty="0">
                <a:latin typeface="微软雅黑" panose="020B0503020204020204" pitchFamily="34" charset="-122"/>
                <a:ea typeface="微软雅黑" panose="020B0503020204020204" pitchFamily="34" charset="-122"/>
                <a:sym typeface="+mn-ea"/>
              </a:rPr>
              <a:t>非预期型通货膨胀</a:t>
            </a:r>
            <a:endParaRPr lang="zh-CN" altLang="zh-CN" sz="2200" dirty="0">
              <a:latin typeface="微软雅黑" panose="020B0503020204020204" pitchFamily="34" charset="-122"/>
              <a:ea typeface="微软雅黑" panose="020B0503020204020204" pitchFamily="34" charset="-122"/>
              <a:sym typeface="+mn-ea"/>
            </a:endParaRPr>
          </a:p>
          <a:p>
            <a:pPr fontAlgn="auto">
              <a:lnSpc>
                <a:spcPct val="110000"/>
              </a:lnSpc>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四</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按通货膨胀的成因分类</a:t>
            </a: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r>
              <a:rPr lang="en-US" altLang="zh-CN" sz="2200" dirty="0" smtClean="0">
                <a:latin typeface="微软雅黑" panose="020B0503020204020204" pitchFamily="34" charset="-122"/>
                <a:ea typeface="微软雅黑" panose="020B0503020204020204" pitchFamily="34" charset="-122"/>
                <a:sym typeface="+mn-ea"/>
              </a:rPr>
              <a:t>     1</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需求拉上型通货膨</a:t>
            </a:r>
            <a:r>
              <a:rPr lang="zh-CN" altLang="zh-CN" sz="2200" dirty="0" smtClean="0">
                <a:latin typeface="微软雅黑" panose="020B0503020204020204" pitchFamily="34" charset="-122"/>
                <a:ea typeface="微软雅黑" panose="020B0503020204020204" pitchFamily="34" charset="-122"/>
                <a:sym typeface="+mn-ea"/>
              </a:rPr>
              <a:t>胀     </a:t>
            </a:r>
            <a:r>
              <a:rPr lang="en-US" altLang="zh-CN" sz="2200" dirty="0" smtClean="0">
                <a:latin typeface="微软雅黑" panose="020B0503020204020204" pitchFamily="34" charset="-122"/>
                <a:ea typeface="微软雅黑" panose="020B0503020204020204" pitchFamily="34" charset="-122"/>
                <a:sym typeface="+mn-ea"/>
              </a:rPr>
              <a:t>2</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成本推动型通货膨</a:t>
            </a:r>
            <a:r>
              <a:rPr lang="zh-CN" altLang="zh-CN" sz="2200" dirty="0" smtClean="0">
                <a:latin typeface="微软雅黑" panose="020B0503020204020204" pitchFamily="34" charset="-122"/>
                <a:ea typeface="微软雅黑" panose="020B0503020204020204" pitchFamily="34" charset="-122"/>
                <a:sym typeface="+mn-ea"/>
              </a:rPr>
              <a:t>胀</a:t>
            </a:r>
            <a:endParaRPr lang="en-US" altLang="zh-CN" sz="2200" dirty="0" smtClean="0">
              <a:latin typeface="微软雅黑" panose="020B0503020204020204" pitchFamily="34" charset="-122"/>
              <a:ea typeface="微软雅黑" panose="020B0503020204020204" pitchFamily="34" charset="-122"/>
            </a:endParaRPr>
          </a:p>
          <a:p>
            <a:pPr fontAlgn="auto">
              <a:lnSpc>
                <a:spcPct val="110000"/>
              </a:lnSpc>
            </a:pPr>
            <a:r>
              <a:rPr lang="en-US" altLang="zh-CN" sz="2200" dirty="0" smtClean="0">
                <a:latin typeface="微软雅黑" panose="020B0503020204020204" pitchFamily="34" charset="-122"/>
                <a:ea typeface="微软雅黑" panose="020B0503020204020204" pitchFamily="34" charset="-122"/>
                <a:sym typeface="+mn-ea"/>
              </a:rPr>
              <a:t>     3</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混合型通货膨</a:t>
            </a:r>
            <a:r>
              <a:rPr lang="zh-CN" altLang="zh-CN" sz="2200" dirty="0" smtClean="0">
                <a:latin typeface="微软雅黑" panose="020B0503020204020204" pitchFamily="34" charset="-122"/>
                <a:ea typeface="微软雅黑" panose="020B0503020204020204" pitchFamily="34" charset="-122"/>
                <a:sym typeface="+mn-ea"/>
              </a:rPr>
              <a:t>胀            </a:t>
            </a:r>
            <a:r>
              <a:rPr lang="en-US" altLang="zh-CN" sz="2200" dirty="0" smtClean="0">
                <a:latin typeface="微软雅黑" panose="020B0503020204020204" pitchFamily="34" charset="-122"/>
                <a:ea typeface="微软雅黑" panose="020B0503020204020204" pitchFamily="34" charset="-122"/>
                <a:sym typeface="+mn-ea"/>
              </a:rPr>
              <a:t>4</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结构型通货膨胀</a:t>
            </a: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endParaRPr lang="zh-CN" altLang="zh-CN" sz="2200" dirty="0">
              <a:latin typeface="微软雅黑" panose="020B0503020204020204" pitchFamily="34" charset="-122"/>
              <a:ea typeface="微软雅黑" panose="020B0503020204020204" pitchFamily="34" charset="-122"/>
            </a:endParaRPr>
          </a:p>
          <a:p>
            <a:pPr fontAlgn="auto">
              <a:lnSpc>
                <a:spcPct val="110000"/>
              </a:lnSpc>
            </a:pPr>
            <a:endParaRPr lang="zh-CN" altLang="zh-CN" sz="2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823646" y="128307"/>
            <a:ext cx="7871012" cy="3478306"/>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单元二：通货膨胀的治理</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461011" y="507600"/>
            <a:ext cx="7886700" cy="3848241"/>
          </a:xfrm>
        </p:spPr>
        <p:txBody>
          <a:bodyPr>
            <a:no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一、通货膨胀的成</a:t>
            </a:r>
            <a:r>
              <a:rPr lang="zh-CN" altLang="zh-CN" sz="2400" dirty="0" smtClean="0">
                <a:latin typeface="微软雅黑" panose="020B0503020204020204" pitchFamily="34" charset="-122"/>
                <a:ea typeface="微软雅黑" panose="020B0503020204020204" pitchFamily="34" charset="-122"/>
              </a:rPr>
              <a:t>因</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smtClean="0">
                <a:latin typeface="微软雅黑" panose="020B0503020204020204" pitchFamily="34" charset="-122"/>
                <a:ea typeface="微软雅黑" panose="020B0503020204020204" pitchFamily="34" charset="-122"/>
              </a:rPr>
              <a:t>通</a:t>
            </a:r>
            <a:r>
              <a:rPr lang="zh-CN" altLang="zh-CN" sz="2400" dirty="0">
                <a:latin typeface="微软雅黑" panose="020B0503020204020204" pitchFamily="34" charset="-122"/>
                <a:ea typeface="微软雅黑" panose="020B0503020204020204" pitchFamily="34" charset="-122"/>
              </a:rPr>
              <a:t>货膨胀的直接原因是货币供应量超过了客观的需要量</a:t>
            </a:r>
            <a:r>
              <a:rPr lang="zh-CN" altLang="zh-CN"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sz="2400" dirty="0">
                <a:latin typeface="微软雅黑" panose="020B0503020204020204" pitchFamily="34" charset="-122"/>
                <a:ea typeface="微软雅黑" panose="020B0503020204020204" pitchFamily="34" charset="-122"/>
              </a:rPr>
              <a:t>在众多通货膨胀成因的理论中，较为流行的有四种，即需求拉动说、成本推动说、供求混合推动说、结构型通货膨胀说。</a:t>
            </a:r>
            <a:endParaRPr 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需求拉动说</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需求拉动型通货膨胀，实际</a:t>
            </a:r>
            <a:r>
              <a:rPr lang="zh-CN" altLang="zh-CN" sz="2400" dirty="0" smtClean="0">
                <a:latin typeface="微软雅黑" panose="020B0503020204020204" pitchFamily="34" charset="-122"/>
                <a:ea typeface="微软雅黑" panose="020B0503020204020204" pitchFamily="34" charset="-122"/>
                <a:sym typeface="+mn-ea"/>
              </a:rPr>
              <a:t>上是</a:t>
            </a:r>
            <a:r>
              <a:rPr lang="zh-CN" altLang="zh-CN" sz="2400" dirty="0">
                <a:latin typeface="微软雅黑" panose="020B0503020204020204" pitchFamily="34" charset="-122"/>
                <a:ea typeface="微软雅黑" panose="020B0503020204020204" pitchFamily="34" charset="-122"/>
                <a:sym typeface="+mn-ea"/>
              </a:rPr>
              <a:t>由于总需求的增长速度超过了按现行价格的供给的增长速度，使需求方的货币竞相去追逐有限的商品和劳务而引起的一般物价水平持续上涨的现象。</a:t>
            </a:r>
            <a:endParaRPr lang="zh-CN"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20736" y="334059"/>
            <a:ext cx="8102973" cy="3848241"/>
          </a:xfrm>
        </p:spPr>
        <p:txBody>
          <a:bodyPr>
            <a:noAutofit/>
          </a:bodyPr>
          <a:lstStyle/>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二</a:t>
            </a:r>
            <a:r>
              <a:rPr lang="en-US" altLang="zh-CN" sz="2200" dirty="0">
                <a:latin typeface="微软雅黑" panose="020B0503020204020204" pitchFamily="34" charset="-122"/>
                <a:ea typeface="微软雅黑" panose="020B0503020204020204" pitchFamily="34" charset="-122"/>
              </a:rPr>
              <a:t>)</a:t>
            </a:r>
            <a:r>
              <a:rPr lang="zh-CN" altLang="zh-CN" sz="2200" dirty="0">
                <a:latin typeface="微软雅黑" panose="020B0503020204020204" pitchFamily="34" charset="-122"/>
                <a:ea typeface="微软雅黑" panose="020B0503020204020204" pitchFamily="34" charset="-122"/>
              </a:rPr>
              <a:t>成本推动说</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它是指在失业率很高且资源利用不足时，由于成本上升而造成的通货膨胀。西方学者着重论述了两种类型的成本推动，即工资推动和利润推动。</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 (</a:t>
            </a:r>
            <a:r>
              <a:rPr lang="zh-CN" altLang="zh-CN" sz="2200" dirty="0">
                <a:latin typeface="微软雅黑" panose="020B0503020204020204" pitchFamily="34" charset="-122"/>
                <a:ea typeface="微软雅黑" panose="020B0503020204020204" pitchFamily="34" charset="-122"/>
                <a:sym typeface="+mn-ea"/>
              </a:rPr>
              <a:t>三</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供求混合推动</a:t>
            </a:r>
            <a:r>
              <a:rPr lang="zh-CN" altLang="zh-CN" sz="2200" dirty="0" smtClean="0">
                <a:latin typeface="微软雅黑" panose="020B0503020204020204" pitchFamily="34" charset="-122"/>
                <a:ea typeface="微软雅黑" panose="020B0503020204020204" pitchFamily="34" charset="-122"/>
                <a:sym typeface="+mn-ea"/>
              </a:rPr>
              <a:t>说</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供求混合推动说是将供求两个方面的因素综合起来，认为通货膨胀是由需求拉动和成本推进共同起作用而引发</a:t>
            </a:r>
            <a:r>
              <a:rPr lang="zh-CN" altLang="zh-CN" sz="2200" dirty="0" smtClean="0">
                <a:latin typeface="微软雅黑" panose="020B0503020204020204" pitchFamily="34" charset="-122"/>
                <a:ea typeface="微软雅黑" panose="020B0503020204020204" pitchFamily="34" charset="-122"/>
                <a:sym typeface="+mn-ea"/>
              </a:rPr>
              <a:t>的</a:t>
            </a:r>
            <a:r>
              <a:rPr lang="zh-CN" altLang="en-US" sz="2200" dirty="0" smtClean="0">
                <a:latin typeface="微软雅黑" panose="020B0503020204020204" pitchFamily="34" charset="-122"/>
                <a:ea typeface="微软雅黑" panose="020B0503020204020204" pitchFamily="34" charset="-122"/>
                <a:sym typeface="+mn-ea"/>
              </a:rPr>
              <a:t>。</a:t>
            </a:r>
            <a:endParaRPr lang="zh-CN" altLang="en-US" sz="22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 (</a:t>
            </a:r>
            <a:r>
              <a:rPr lang="zh-CN" altLang="zh-CN" sz="2200" dirty="0">
                <a:latin typeface="微软雅黑" panose="020B0503020204020204" pitchFamily="34" charset="-122"/>
                <a:ea typeface="微软雅黑" panose="020B0503020204020204" pitchFamily="34" charset="-122"/>
                <a:sym typeface="+mn-ea"/>
              </a:rPr>
              <a:t>四</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结构型通货膨胀</a:t>
            </a:r>
            <a:r>
              <a:rPr lang="zh-CN" altLang="zh-CN" sz="2200" dirty="0" smtClean="0">
                <a:latin typeface="微软雅黑" panose="020B0503020204020204" pitchFamily="34" charset="-122"/>
                <a:ea typeface="微软雅黑" panose="020B0503020204020204" pitchFamily="34" charset="-122"/>
                <a:sym typeface="+mn-ea"/>
              </a:rPr>
              <a:t>说</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即使整个经济生活中的总需求和总供给处于平衡状态，但由于经济结构方面的因素变动，一般物价水平的上涨也会发生，这就是所谓的“结构型通货膨胀”。</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5140" y="387985"/>
            <a:ext cx="8044180" cy="4366895"/>
          </a:xfrm>
        </p:spPr>
        <p:txBody>
          <a:bodyPr>
            <a:no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二、通货膨胀对经济的危害</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世界各国经济发展的实践证明，从长期来看，通货膨胀对一国经济发展的危害程度远大于其对经济发展的促进程度。具体体现在如下几个方面：</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一</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对流通领域的危</a:t>
            </a:r>
            <a:r>
              <a:rPr lang="zh-CN" altLang="zh-CN" sz="2200" dirty="0" smtClean="0">
                <a:latin typeface="微软雅黑" panose="020B0503020204020204" pitchFamily="34" charset="-122"/>
                <a:ea typeface="微软雅黑" panose="020B0503020204020204" pitchFamily="34" charset="-122"/>
                <a:sym typeface="+mn-ea"/>
              </a:rPr>
              <a:t>害</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在通货膨胀时期，由于物价上涨不均衡，使得商品流向价格上涨较快的领域，扰乱了商品正常的流通秩序。</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对生产领域的危</a:t>
            </a:r>
            <a:r>
              <a:rPr lang="zh-CN" altLang="zh-CN" sz="2200" dirty="0" smtClean="0">
                <a:latin typeface="微软雅黑" panose="020B0503020204020204" pitchFamily="34" charset="-122"/>
                <a:ea typeface="微软雅黑" panose="020B0503020204020204" pitchFamily="34" charset="-122"/>
                <a:sym typeface="+mn-ea"/>
              </a:rPr>
              <a:t>害</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物价普遍上涨，生产者容易错误地做出生产决策</a:t>
            </a:r>
            <a:r>
              <a:rPr lang="zh-CN" altLang="zh-CN" sz="2400" dirty="0" smtClean="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大量资金流向流通领域，造成生产资金短缺而导致生产萎缩</a:t>
            </a:r>
            <a:r>
              <a:rPr lang="zh-CN" altLang="zh-CN" sz="2400" dirty="0" smtClean="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企业技术革新成本上</a:t>
            </a:r>
            <a:r>
              <a:rPr lang="zh-CN" altLang="zh-CN" sz="2400" dirty="0" smtClean="0">
                <a:latin typeface="微软雅黑" panose="020B0503020204020204" pitchFamily="34" charset="-122"/>
                <a:ea typeface="微软雅黑" panose="020B0503020204020204" pitchFamily="34" charset="-122"/>
                <a:sym typeface="+mn-ea"/>
              </a:rPr>
              <a:t>升</a:t>
            </a:r>
            <a:r>
              <a:rPr lang="zh-CN" altLang="en-US"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2439</Words>
  <Application>WPS 演示</Application>
  <PresentationFormat>全屏显示(16:9)</PresentationFormat>
  <Paragraphs>179</Paragraphs>
  <Slides>20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20</vt:i4>
      </vt:variant>
    </vt:vector>
  </HeadingPairs>
  <TitlesOfParts>
    <vt:vector size="32" baseType="lpstr">
      <vt:lpstr>Arial</vt:lpstr>
      <vt:lpstr>宋体</vt:lpstr>
      <vt:lpstr>Wingdings</vt:lpstr>
      <vt:lpstr>微软雅黑</vt:lpstr>
      <vt:lpstr>Arial Unicode MS</vt:lpstr>
      <vt:lpstr>Calibri Light</vt:lpstr>
      <vt:lpstr>Calibri</vt:lpstr>
      <vt:lpstr>华文细黑</vt:lpstr>
      <vt:lpstr>华文行楷</vt:lpstr>
      <vt:lpstr>幼圆</vt:lpstr>
      <vt:lpstr>新宋体</vt:lpstr>
      <vt:lpstr>Office 主题</vt:lpstr>
      <vt:lpstr>PowerPoint 演示文稿</vt:lpstr>
      <vt:lpstr> 单元一：通货膨胀及其类型 </vt:lpstr>
      <vt:lpstr>PowerPoint 演示文稿</vt:lpstr>
      <vt:lpstr>PowerPoint 演示文稿</vt:lpstr>
      <vt:lpstr>PowerPoint 演示文稿</vt:lpstr>
      <vt:lpstr> 单元二：通货膨胀的治理 </vt:lpstr>
      <vt:lpstr>PowerPoint 演示文稿</vt:lpstr>
      <vt:lpstr>PowerPoint 演示文稿</vt:lpstr>
      <vt:lpstr>PowerPoint 演示文稿</vt:lpstr>
      <vt:lpstr>PowerPoint 演示文稿</vt:lpstr>
      <vt:lpstr>PowerPoint 演示文稿</vt:lpstr>
      <vt:lpstr>PowerPoint 演示文稿</vt:lpstr>
      <vt:lpstr> 单元三：通货紧缩 </vt:lpstr>
      <vt:lpstr>PowerPoint 演示文稿</vt:lpstr>
      <vt:lpstr>PowerPoint 演示文稿</vt:lpstr>
      <vt:lpstr>PowerPoint 演示文稿</vt:lpstr>
      <vt:lpstr> 单元四：通货紧缩的危害及治理 </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Administrator</cp:lastModifiedBy>
  <cp:revision>41</cp:revision>
  <dcterms:created xsi:type="dcterms:W3CDTF">2016-09-21T01:56:00Z</dcterms:created>
  <dcterms:modified xsi:type="dcterms:W3CDTF">2019-07-16T07:46:21Z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2052-11.1.0.8863</vt:lpwstr>
  </property>
</Properties>
</file>