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59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200" cy="6858000"/>
            <a:chOff x="0" y="0"/>
            <a:chExt cx="19120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805" y="5428"/>
              <a:ext cx="559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52110" y="2477770"/>
            <a:ext cx="168846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 b="1">
                <a:latin typeface="黑体" charset="0"/>
                <a:ea typeface="黑体" charset="0"/>
                <a:cs typeface="黑体" charset="0"/>
              </a:rPr>
              <a:t>导</a:t>
            </a:r>
            <a:r>
              <a:rPr lang="en-US" altLang="zh-CN" sz="4800" b="1">
                <a:latin typeface="黑体" charset="0"/>
                <a:ea typeface="黑体" charset="0"/>
                <a:cs typeface="黑体" charset="0"/>
              </a:rPr>
              <a:t> </a:t>
            </a:r>
            <a:r>
              <a:rPr lang="zh-CN" altLang="en-US" sz="4800" b="1">
                <a:latin typeface="黑体" charset="0"/>
                <a:ea typeface="黑体" charset="0"/>
                <a:cs typeface="黑体" charset="0"/>
              </a:rPr>
              <a:t>论</a:t>
            </a:r>
            <a:endParaRPr lang="zh-CN" altLang="en-US" sz="4800" b="1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55370" y="1506220"/>
            <a:ext cx="68853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一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国际贸易活动具有涉外性质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二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国际贸易环境错综复杂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,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受制因素多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三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国际贸易活动面临更大的风险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四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国际贸易线长、面广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,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中间环节多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五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国际贸易中的竞争更加激烈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4707255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  <a:sym typeface="+mn-ea"/>
              </a:rPr>
              <a:t>一、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  <a:sym typeface="+mn-ea"/>
              </a:rPr>
              <a:t>国际贸易的特点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  <a:p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49554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二、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国际货物贸易适用的法律规定与惯例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7820" y="1522730"/>
            <a:ext cx="11915140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一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国际货物贸易适用的法律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1.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适用合同当事人所在国国内的有关法律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2.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适用有关的国际协定、条约或公约——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(1)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双边协定、多边协定、国际条约或公约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(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二</a:t>
            </a: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)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国际货物贸易适用的惯例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1.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国际贸易惯例的含义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2.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国际贸易惯例的性质与法律地位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3.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国际贸易惯例的作用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>
                <a:latin typeface="黑体" charset="0"/>
                <a:ea typeface="黑体" charset="0"/>
                <a:cs typeface="黑体" charset="0"/>
              </a:rPr>
              <a:t>4. </a:t>
            </a:r>
            <a:r>
              <a:rPr lang="zh-CN" altLang="en-US" sz="2400">
                <a:latin typeface="黑体" charset="0"/>
                <a:ea typeface="黑体" charset="0"/>
                <a:cs typeface="黑体" charset="0"/>
              </a:rPr>
              <a:t>关于国际贸易中几类常用的国际贸易惯例</a:t>
            </a:r>
            <a:endParaRPr lang="zh-CN" altLang="en-US" sz="2400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49554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三、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国际贸易遵循的准则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775" y="1338580"/>
            <a:ext cx="4064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一</a:t>
            </a:r>
            <a:r>
              <a:rPr lang="en-US" altLang="zh-CN" sz="2400"/>
              <a:t>) </a:t>
            </a:r>
            <a:r>
              <a:rPr lang="zh-CN" altLang="en-US" sz="2400"/>
              <a:t>当事人法律地位平等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二</a:t>
            </a:r>
            <a:r>
              <a:rPr lang="en-US" altLang="zh-CN" sz="2400"/>
              <a:t>) </a:t>
            </a:r>
            <a:r>
              <a:rPr lang="zh-CN" altLang="en-US" sz="2400"/>
              <a:t>缔约自由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三</a:t>
            </a:r>
            <a:r>
              <a:rPr lang="en-US" altLang="zh-CN" sz="2400"/>
              <a:t>) </a:t>
            </a:r>
            <a:r>
              <a:rPr lang="zh-CN" altLang="en-US" sz="2400"/>
              <a:t>公平交易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四</a:t>
            </a:r>
            <a:r>
              <a:rPr lang="en-US" altLang="zh-CN" sz="2400"/>
              <a:t>) </a:t>
            </a:r>
            <a:r>
              <a:rPr lang="zh-CN" altLang="en-US" sz="2400"/>
              <a:t>诚实信用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五</a:t>
            </a:r>
            <a:r>
              <a:rPr lang="en-US" altLang="zh-CN" sz="2400"/>
              <a:t>) </a:t>
            </a:r>
            <a:r>
              <a:rPr lang="zh-CN" altLang="en-US" sz="2400"/>
              <a:t>恪守合同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六</a:t>
            </a:r>
            <a:r>
              <a:rPr lang="en-US" altLang="zh-CN" sz="2400"/>
              <a:t>) </a:t>
            </a:r>
            <a:r>
              <a:rPr lang="zh-CN" altLang="en-US" sz="2400"/>
              <a:t>遵守法律</a:t>
            </a: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49554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　四、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国际货物贸易的基本做法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1522730"/>
            <a:ext cx="78257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一</a:t>
            </a:r>
            <a:r>
              <a:rPr lang="en-US" altLang="zh-CN" sz="2400"/>
              <a:t>) </a:t>
            </a:r>
            <a:r>
              <a:rPr lang="zh-CN" altLang="en-US" sz="2400"/>
              <a:t>进出口贸易的一般业务程序</a:t>
            </a:r>
            <a:endParaRPr lang="zh-CN" altLang="en-US" sz="2400"/>
          </a:p>
          <a:p>
            <a:pPr lvl="1">
              <a:lnSpc>
                <a:spcPct val="150000"/>
              </a:lnSpc>
            </a:pPr>
            <a:r>
              <a:rPr lang="en-US" altLang="zh-CN" sz="2400"/>
              <a:t>1. </a:t>
            </a:r>
            <a:r>
              <a:rPr lang="zh-CN" altLang="en-US" sz="2400"/>
              <a:t>出口贸易的程序</a:t>
            </a:r>
            <a:endParaRPr lang="zh-CN" altLang="en-US" sz="2400"/>
          </a:p>
          <a:p>
            <a:pPr lvl="1">
              <a:lnSpc>
                <a:spcPct val="150000"/>
              </a:lnSpc>
            </a:pPr>
            <a:r>
              <a:rPr lang="en-US" altLang="zh-CN" sz="2400"/>
              <a:t>2. </a:t>
            </a:r>
            <a:r>
              <a:rPr lang="zh-CN" altLang="en-US" sz="2400"/>
              <a:t>进口贸易的程序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二</a:t>
            </a:r>
            <a:r>
              <a:rPr lang="en-US" altLang="zh-CN" sz="2400"/>
              <a:t>) </a:t>
            </a:r>
            <a:r>
              <a:rPr lang="zh-CN" altLang="en-US" sz="2400"/>
              <a:t>各种国际贸易方式的灵活运用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三</a:t>
            </a:r>
            <a:r>
              <a:rPr lang="en-US" altLang="zh-CN" sz="2400"/>
              <a:t>) </a:t>
            </a:r>
            <a:r>
              <a:rPr lang="zh-CN" altLang="en-US" sz="2400"/>
              <a:t>预防与解决合同争议的办法</a:t>
            </a:r>
            <a:endParaRPr lang="zh-CN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49554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五、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本课程的研究对象与学习方法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4430" y="1338580"/>
            <a:ext cx="8947150" cy="4965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一</a:t>
            </a:r>
            <a:r>
              <a:rPr lang="en-US" altLang="zh-CN" sz="2400"/>
              <a:t>) </a:t>
            </a:r>
            <a:r>
              <a:rPr lang="zh-CN" altLang="en-US" sz="2400"/>
              <a:t>本课程的研究对象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1. </a:t>
            </a:r>
            <a:r>
              <a:rPr lang="zh-CN" altLang="en-US" sz="2400"/>
              <a:t>国际货物贸易有关法律与惯例的运用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2. </a:t>
            </a:r>
            <a:r>
              <a:rPr lang="zh-CN" altLang="en-US" sz="2400"/>
              <a:t>国际货物买卖合同各项条款的约定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3. </a:t>
            </a:r>
            <a:r>
              <a:rPr lang="zh-CN" altLang="en-US" sz="2400"/>
              <a:t>国际货物买卖合同的商订与履行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4. </a:t>
            </a:r>
            <a:r>
              <a:rPr lang="zh-CN" altLang="en-US" sz="2400"/>
              <a:t>国际贸易方式的运用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5. </a:t>
            </a:r>
            <a:r>
              <a:rPr lang="zh-CN" altLang="en-US" sz="2400"/>
              <a:t>跨境电子商务</a:t>
            </a:r>
            <a:endParaRPr lang="zh-CN" altLang="en-US" sz="2400"/>
          </a:p>
          <a:p>
            <a:pPr>
              <a:lnSpc>
                <a:spcPct val="120000"/>
              </a:lnSpc>
            </a:pPr>
            <a:r>
              <a:rPr lang="en-US" altLang="zh-CN" sz="2400"/>
              <a:t>(</a:t>
            </a:r>
            <a:r>
              <a:rPr lang="zh-CN" altLang="en-US" sz="2400"/>
              <a:t>二</a:t>
            </a:r>
            <a:r>
              <a:rPr lang="en-US" altLang="zh-CN" sz="2400"/>
              <a:t>) </a:t>
            </a:r>
            <a:r>
              <a:rPr lang="zh-CN" altLang="en-US" sz="2400"/>
              <a:t>本课程的学习方法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1. </a:t>
            </a:r>
            <a:r>
              <a:rPr lang="zh-CN" altLang="en-US" sz="2400"/>
              <a:t>要做到理论联系实际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2. </a:t>
            </a:r>
            <a:r>
              <a:rPr lang="zh-CN" altLang="en-US" sz="2400"/>
              <a:t>要注意业务与法律的联系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3. </a:t>
            </a:r>
            <a:r>
              <a:rPr lang="zh-CN" altLang="en-US" sz="2400"/>
              <a:t>要与时俱进</a:t>
            </a:r>
            <a:endParaRPr lang="zh-CN" altLang="en-US" sz="2400"/>
          </a:p>
          <a:p>
            <a:pPr lvl="1">
              <a:lnSpc>
                <a:spcPct val="120000"/>
              </a:lnSpc>
            </a:pPr>
            <a:r>
              <a:rPr lang="en-US" altLang="zh-CN" sz="2400"/>
              <a:t>4. </a:t>
            </a:r>
            <a:r>
              <a:rPr lang="zh-CN" altLang="en-US" sz="2400"/>
              <a:t>要把</a:t>
            </a:r>
            <a:r>
              <a:rPr lang="en-US" altLang="zh-CN" sz="2400"/>
              <a:t>“</a:t>
            </a:r>
            <a:r>
              <a:rPr lang="zh-CN" altLang="en-US" sz="2400"/>
              <a:t>学</a:t>
            </a:r>
            <a:r>
              <a:rPr lang="en-US" altLang="zh-CN" sz="2400"/>
              <a:t>”</a:t>
            </a:r>
            <a:r>
              <a:rPr lang="zh-CN" altLang="en-US" sz="2400"/>
              <a:t>和</a:t>
            </a:r>
            <a:r>
              <a:rPr lang="en-US" altLang="zh-CN" sz="2400"/>
              <a:t>“</a:t>
            </a:r>
            <a:r>
              <a:rPr lang="zh-CN" altLang="en-US" sz="2400"/>
              <a:t>用</a:t>
            </a:r>
            <a:r>
              <a:rPr lang="en-US" altLang="zh-CN" sz="2400"/>
              <a:t>”</a:t>
            </a:r>
            <a:r>
              <a:rPr lang="zh-CN" altLang="en-US" sz="2400"/>
              <a:t>结合起来</a:t>
            </a:r>
            <a:endParaRPr lang="zh-CN" alt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WPS 文字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Songti SC</vt:lpstr>
      <vt:lpstr>黑体</vt:lpstr>
      <vt:lpstr>黑体-简</vt:lpstr>
      <vt:lpstr>微软雅黑</vt:lpstr>
      <vt:lpstr>汉仪旗黑</vt:lpstr>
      <vt:lpstr>宋体</vt:lpstr>
      <vt:lpstr>Arial Unicode MS</vt:lpstr>
      <vt:lpstr>宋体-简</vt:lpstr>
      <vt:lpstr>等线 Light</vt:lpstr>
      <vt:lpstr>苹方-简</vt:lpstr>
      <vt:lpstr>等线</vt:lpstr>
      <vt:lpstr>Calibri</vt:lpstr>
      <vt:lpstr>Helvetica Neue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yuxuanwu</cp:lastModifiedBy>
  <cp:revision>3</cp:revision>
  <dcterms:created xsi:type="dcterms:W3CDTF">2025-08-16T04:41:02Z</dcterms:created>
  <dcterms:modified xsi:type="dcterms:W3CDTF">2025-08-16T04:41:02Z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2052-12.1.21936.21936</vt:lpwstr>
  </property>
</Properties>
</file>