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handoutMasterIdLst>
    <p:handoutMasterId r:id="rId17"/>
  </p:handoutMasterIdLst>
  <p:sldIdLst>
    <p:sldId id="367" r:id="rId2"/>
    <p:sldId id="366" r:id="rId3"/>
    <p:sldId id="375" r:id="rId4"/>
    <p:sldId id="609" r:id="rId5"/>
    <p:sldId id="610" r:id="rId6"/>
    <p:sldId id="376" r:id="rId7"/>
    <p:sldId id="614" r:id="rId8"/>
    <p:sldId id="377" r:id="rId9"/>
    <p:sldId id="618" r:id="rId10"/>
    <p:sldId id="619" r:id="rId11"/>
    <p:sldId id="378" r:id="rId12"/>
    <p:sldId id="622" r:id="rId13"/>
    <p:sldId id="379" r:id="rId14"/>
    <p:sldId id="627"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4" d="100"/>
          <a:sy n="74" d="100"/>
        </p:scale>
        <p:origin x="630" y="54"/>
      </p:cViewPr>
      <p:guideLst>
        <p:guide orient="horz" pos="217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t>2020/12/27</a:t>
            </a:fld>
            <a:endParaRPr lang="zh-CN" altLang="en-US">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t>‹#›</a:t>
            </a:fld>
            <a:endParaRPr lang="zh-CN" altLang="en-US">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t>2020/12/27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t>‹#›</a:t>
            </a:fld>
            <a:endParaRPr lang="zh-CN" altLang="en-US"/>
          </a:p>
        </p:txBody>
      </p:sp>
    </p:spTree>
    <p:extLst>
      <p:ext uri="{BB962C8B-B14F-4D97-AF65-F5344CB8AC3E}">
        <p14:creationId xmlns:p14="http://schemas.microsoft.com/office/powerpoint/2010/main" val="2060249773"/>
      </p:ext>
    </p:extLst>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2020/12/27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1170305" y="335280"/>
            <a:ext cx="8346440" cy="647700"/>
          </a:xfrm>
        </p:spPr>
        <p:txBody>
          <a:bodyPr>
            <a:noAutofit/>
          </a:bodyPr>
          <a:lstStyle>
            <a:lvl1pPr algn="l">
              <a:defRPr sz="2400" b="1">
                <a:solidFill>
                  <a:schemeClr val="tx1"/>
                </a:solidFill>
                <a:effectLst/>
                <a:latin typeface="方正宋黑简体" panose="02000000000000000000" charset="-122"/>
                <a:ea typeface="方正宋黑简体" panose="02000000000000000000" charset="-122"/>
              </a:defRPr>
            </a:lvl1pPr>
          </a:lstStyle>
          <a:p>
            <a:r>
              <a:rPr lang="zh-CN" altLang="en-US" noProof="1"/>
              <a:t>单击此处编辑母版标题样式</a:t>
            </a:r>
          </a:p>
        </p:txBody>
      </p:sp>
      <p:sp>
        <p:nvSpPr>
          <p:cNvPr id="6" name="内容占位符 2"/>
          <p:cNvSpPr>
            <a:spLocks noGrp="1"/>
          </p:cNvSpPr>
          <p:nvPr>
            <p:ph idx="1"/>
          </p:nvPr>
        </p:nvSpPr>
        <p:spPr>
          <a:xfrm>
            <a:off x="998855" y="1386840"/>
            <a:ext cx="10583545" cy="500761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pic>
        <p:nvPicPr>
          <p:cNvPr id="7"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47580" y="656336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p:cNvPicPr>
            <a:picLocks noChangeAspect="1"/>
          </p:cNvPicPr>
          <p:nvPr userDrawn="1"/>
        </p:nvPicPr>
        <p:blipFill>
          <a:blip r:embed="rId3"/>
          <a:stretch>
            <a:fillRect/>
          </a:stretch>
        </p:blipFill>
        <p:spPr>
          <a:xfrm>
            <a:off x="128270" y="732155"/>
            <a:ext cx="123825" cy="13906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内容占位符 7" descr="图片3"/>
          <p:cNvPicPr>
            <a:picLocks noChangeAspect="1"/>
          </p:cNvPicPr>
          <p:nvPr userDrawn="1"/>
        </p:nvPicPr>
        <p:blipFill>
          <a:blip r:embed="rId3"/>
          <a:stretch>
            <a:fillRect/>
          </a:stretch>
        </p:blipFill>
        <p:spPr>
          <a:xfrm>
            <a:off x="0" y="0"/>
            <a:ext cx="12192000" cy="6891655"/>
          </a:xfrm>
          <a:prstGeom prst="rect">
            <a:avLst/>
          </a:prstGeom>
        </p:spPr>
      </p:pic>
      <p:pic>
        <p:nvPicPr>
          <p:cNvPr id="7" name="Picture 13" descr="cd"/>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47580" y="656336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占位符 2"/>
          <p:cNvSpPr>
            <a:spLocks noGrp="1"/>
          </p:cNvSpPr>
          <p:nvPr>
            <p:ph type="body" idx="1"/>
          </p:nvPr>
        </p:nvSpPr>
        <p:spPr>
          <a:xfrm>
            <a:off x="609616" y="1600201"/>
            <a:ext cx="10973087"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16" y="6356351"/>
            <a:ext cx="28448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2020/12/27</a:t>
            </a:fld>
            <a:endParaRPr lang="zh-CN" altLang="en-US"/>
          </a:p>
        </p:txBody>
      </p:sp>
      <p:sp>
        <p:nvSpPr>
          <p:cNvPr id="5" name="页脚占位符 4"/>
          <p:cNvSpPr>
            <a:spLocks noGrp="1"/>
          </p:cNvSpPr>
          <p:nvPr>
            <p:ph type="ftr" sz="quarter" idx="3"/>
          </p:nvPr>
        </p:nvSpPr>
        <p:spPr>
          <a:xfrm>
            <a:off x="4165709" y="6356351"/>
            <a:ext cx="3860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828" y="6356351"/>
            <a:ext cx="28448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pic>
        <p:nvPicPr>
          <p:cNvPr id="4" name="内容占位符 3" descr="图片4"/>
          <p:cNvPicPr>
            <a:picLocks noGrp="1" noChangeAspect="1"/>
          </p:cNvPicPr>
          <p:nvPr>
            <p:ph idx="1"/>
          </p:nvPr>
        </p:nvPicPr>
        <p:blipFill>
          <a:blip r:embed="rId2"/>
          <a:stretch>
            <a:fillRect/>
          </a:stretch>
        </p:blipFill>
        <p:spPr>
          <a:xfrm>
            <a:off x="0" y="2540"/>
            <a:ext cx="12185650" cy="6930390"/>
          </a:xfrm>
          <a:prstGeom prst="rect">
            <a:avLst/>
          </a:prstGeom>
        </p:spPr>
      </p:pic>
      <p:sp>
        <p:nvSpPr>
          <p:cNvPr id="6" name="文本框 5"/>
          <p:cNvSpPr txBox="1"/>
          <p:nvPr/>
        </p:nvSpPr>
        <p:spPr>
          <a:xfrm>
            <a:off x="1104900" y="2984500"/>
            <a:ext cx="9427845" cy="829945"/>
          </a:xfrm>
          <a:prstGeom prst="rect">
            <a:avLst/>
          </a:prstGeom>
          <a:noFill/>
        </p:spPr>
        <p:txBody>
          <a:bodyPr wrap="square" rtlCol="0">
            <a:spAutoFit/>
          </a:bodyPr>
          <a:lstStyle/>
          <a:p>
            <a:pPr algn="ctr"/>
            <a:r>
              <a:rPr lang="zh-CN" altLang="en-US" sz="4800" b="1" dirty="0">
                <a:latin typeface="方正宋黑简体" panose="02000000000000000000" charset="-122"/>
                <a:ea typeface="方正宋黑简体" panose="02000000000000000000" charset="-122"/>
              </a:rPr>
              <a:t>第十二章    金融企业财务会计报告</a:t>
            </a:r>
          </a:p>
        </p:txBody>
      </p:sp>
      <p:sp>
        <p:nvSpPr>
          <p:cNvPr id="2" name="文本框 1"/>
          <p:cNvSpPr txBox="1"/>
          <p:nvPr/>
        </p:nvSpPr>
        <p:spPr>
          <a:xfrm>
            <a:off x="220345" y="1839278"/>
            <a:ext cx="5080000" cy="398780"/>
          </a:xfrm>
          <a:prstGeom prst="rect">
            <a:avLst/>
          </a:prstGeom>
          <a:noFill/>
          <a:ln w="9525">
            <a:noFill/>
          </a:ln>
        </p:spPr>
        <p:txBody>
          <a:bodyPr>
            <a:spAutoFit/>
          </a:bodyPr>
          <a:lstStyle/>
          <a:p>
            <a:pPr indent="0" algn="l"/>
            <a:r>
              <a:rPr sz="2000" b="1">
                <a:solidFill>
                  <a:srgbClr val="000000"/>
                </a:solidFill>
                <a:latin typeface="NEU-BZ-S92" charset="0"/>
                <a:cs typeface="方正书宋_GBK" charset="0"/>
              </a:rPr>
              <a:t>第三编  金融企业损益及财务报告</a:t>
            </a:r>
          </a:p>
        </p:txBody>
      </p:sp>
    </p:spTree>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利润表和所有者权益变动表</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三、所有者权益变动表的编制</a:t>
            </a:r>
          </a:p>
          <a:p>
            <a:pPr marL="0" indent="0">
              <a:lnSpc>
                <a:spcPct val="135000"/>
              </a:lnSpc>
              <a:buNone/>
            </a:pPr>
            <a:r>
              <a:rPr lang="zh-CN" altLang="en-US" sz="2200" b="1" dirty="0">
                <a:latin typeface="楷体" panose="02010609060101010101" pitchFamily="49" charset="-122"/>
                <a:ea typeface="楷体" panose="02010609060101010101" pitchFamily="49" charset="-122"/>
              </a:rPr>
              <a:t>(一)所有者权益变动表的内容和结构</a:t>
            </a:r>
          </a:p>
          <a:p>
            <a:r>
              <a:rPr lang="zh-CN" altLang="en-US" dirty="0"/>
              <a:t>所有者权益变动表是综合反映构成所有者权益各组成部分当期增减变动情况的报表,包括会计政策变更和前期会计差错更正对期初余额的影响、当期损益对所有者权益的影响、直接计入权益的利得和损失对所有者权益的影响、所有者当期投入和减少资本的影响以及利润分配对所有者权益的影响,同时反映所有者权益内部结构的变化。</a:t>
            </a:r>
          </a:p>
          <a:p>
            <a:pPr marL="0" indent="0">
              <a:lnSpc>
                <a:spcPct val="135000"/>
              </a:lnSpc>
              <a:spcBef>
                <a:spcPts val="1200"/>
              </a:spcBef>
              <a:buNone/>
            </a:pPr>
            <a:r>
              <a:rPr lang="zh-CN" altLang="en-US" sz="2200" b="1" dirty="0">
                <a:latin typeface="楷体" panose="02010609060101010101" pitchFamily="49" charset="-122"/>
                <a:ea typeface="楷体" panose="02010609060101010101" pitchFamily="49" charset="-122"/>
              </a:rPr>
              <a:t>(二)所有者权益变动表的编制方法(以商业银行为例)</a:t>
            </a:r>
          </a:p>
          <a:p>
            <a:r>
              <a:rPr lang="zh-CN" altLang="en-US" dirty="0"/>
              <a:t>1.“上年年末余额”项目的内容</a:t>
            </a:r>
          </a:p>
          <a:p>
            <a:r>
              <a:rPr lang="zh-CN" altLang="en-US" dirty="0"/>
              <a:t>2.“本年增减变动额”项目的内容</a:t>
            </a:r>
          </a:p>
        </p:txBody>
      </p:sp>
    </p:spTree>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现金流量表</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一、现金流量表的内容及格式</a:t>
            </a:r>
          </a:p>
          <a:p>
            <a:r>
              <a:rPr lang="zh-CN" altLang="en-US" dirty="0"/>
              <a:t>现金流量表要求按照不同的业务分别反映现金的流入、流出和净流量。一般分为经营业务、投资业务和筹资业务三大类业务来反映每一类业务的现金流量。</a:t>
            </a:r>
          </a:p>
          <a:p>
            <a:r>
              <a:rPr lang="zh-CN" altLang="en-US" dirty="0"/>
              <a:t>现金流量表的正表要求用直接法编制,同时要求在附表中用间接法来反映现金的变动。</a:t>
            </a:r>
          </a:p>
        </p:txBody>
      </p:sp>
    </p:spTree>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现金流量表</a:t>
            </a:r>
          </a:p>
        </p:txBody>
      </p:sp>
      <p:sp>
        <p:nvSpPr>
          <p:cNvPr id="3" name="内容占位符 2"/>
          <p:cNvSpPr>
            <a:spLocks noGrp="1"/>
          </p:cNvSpPr>
          <p:nvPr>
            <p:ph idx="1"/>
          </p:nvPr>
        </p:nvSpPr>
        <p:spPr/>
        <p:txBody>
          <a:bodyPr/>
          <a:lstStyle/>
          <a:p>
            <a:pPr marL="0" indent="0">
              <a:buNone/>
            </a:pPr>
            <a:r>
              <a:rPr lang="zh-CN" altLang="en-US" sz="2600" b="1" dirty="0">
                <a:latin typeface="黑体" panose="02010609060101010101" pitchFamily="49" charset="-122"/>
                <a:ea typeface="黑体" panose="02010609060101010101" pitchFamily="49" charset="-122"/>
              </a:rPr>
              <a:t>二、现金流量表的编制方法(以商业银行为例)</a:t>
            </a:r>
          </a:p>
          <a:p>
            <a:pPr marL="0" indent="0">
              <a:lnSpc>
                <a:spcPct val="135000"/>
              </a:lnSpc>
              <a:buNone/>
            </a:pPr>
            <a:r>
              <a:rPr lang="zh-CN" altLang="en-US" sz="2200" b="1" dirty="0">
                <a:latin typeface="楷体" panose="02010609060101010101" pitchFamily="49" charset="-122"/>
                <a:ea typeface="楷体" panose="02010609060101010101" pitchFamily="49" charset="-122"/>
              </a:rPr>
              <a:t>(一)经营活动产生的现金流量</a:t>
            </a:r>
          </a:p>
          <a:p>
            <a:pPr marL="0" indent="0">
              <a:lnSpc>
                <a:spcPct val="135000"/>
              </a:lnSpc>
              <a:buNone/>
            </a:pPr>
            <a:r>
              <a:rPr lang="zh-CN" altLang="en-US" sz="2200" b="1" dirty="0">
                <a:latin typeface="楷体" panose="02010609060101010101" pitchFamily="49" charset="-122"/>
                <a:ea typeface="楷体" panose="02010609060101010101" pitchFamily="49" charset="-122"/>
              </a:rPr>
              <a:t>(二)投资活动产生的现金流量</a:t>
            </a:r>
          </a:p>
          <a:p>
            <a:pPr marL="0" indent="0">
              <a:lnSpc>
                <a:spcPct val="135000"/>
              </a:lnSpc>
              <a:buNone/>
            </a:pPr>
            <a:r>
              <a:rPr lang="zh-CN" altLang="en-US" sz="2200" b="1" dirty="0">
                <a:latin typeface="楷体" panose="02010609060101010101" pitchFamily="49" charset="-122"/>
                <a:ea typeface="楷体" panose="02010609060101010101" pitchFamily="49" charset="-122"/>
              </a:rPr>
              <a:t>(三)筹资活动产生的现金流量</a:t>
            </a:r>
          </a:p>
        </p:txBody>
      </p:sp>
    </p:spTree>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第五节  会计报表附注</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一、附注的定义和作用</a:t>
            </a:r>
          </a:p>
          <a:p>
            <a:r>
              <a:rPr lang="zh-CN" altLang="en-US" dirty="0"/>
              <a:t>附注是会计报表的重要组成部分,是对会计报表的补充说明,它主要对会计报表不能包括的内容,或披露不详尽的内容,做进一步的解释和说明,从而有助于报表的使用者理解和使用会计信息</a:t>
            </a:r>
            <a:r>
              <a:rPr lang="zh-CN" altLang="en-US" dirty="0" smtClean="0"/>
              <a:t>。</a:t>
            </a:r>
            <a:endParaRPr lang="en-US" altLang="zh-CN" dirty="0" smtClean="0"/>
          </a:p>
          <a:p>
            <a:r>
              <a:rPr lang="zh-CN" altLang="en-US" dirty="0" smtClean="0"/>
              <a:t>附注</a:t>
            </a:r>
            <a:r>
              <a:rPr lang="zh-CN" altLang="en-US" dirty="0"/>
              <a:t>相对于会计报表而言具有同等重要性。</a:t>
            </a:r>
          </a:p>
        </p:txBody>
      </p:sp>
    </p:spTree>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第五节  会计报表附注</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二、附注应当披露的内容</a:t>
            </a:r>
          </a:p>
          <a:p>
            <a:r>
              <a:rPr lang="zh-CN" altLang="en-US" dirty="0"/>
              <a:t>(1)金融企业的基本情况。</a:t>
            </a:r>
          </a:p>
          <a:p>
            <a:r>
              <a:rPr lang="zh-CN" altLang="en-US" dirty="0"/>
              <a:t>(2)财务报表的编制基础。</a:t>
            </a:r>
          </a:p>
          <a:p>
            <a:r>
              <a:rPr lang="zh-CN" altLang="en-US" dirty="0"/>
              <a:t>(3)遵循企业会计准则的声明。</a:t>
            </a:r>
          </a:p>
          <a:p>
            <a:r>
              <a:rPr lang="zh-CN" altLang="en-US" dirty="0"/>
              <a:t>(4)重要会计政策和会计估计的说明。</a:t>
            </a:r>
          </a:p>
          <a:p>
            <a:r>
              <a:rPr lang="zh-CN" altLang="en-US" dirty="0"/>
              <a:t>(5)会计政策和会计估计变更以及差错更正的说明。 </a:t>
            </a:r>
          </a:p>
          <a:p>
            <a:r>
              <a:rPr lang="zh-CN" altLang="en-US" dirty="0"/>
              <a:t>(6)报表重要项目的说明。</a:t>
            </a:r>
          </a:p>
          <a:p>
            <a:r>
              <a:rPr lang="zh-CN" altLang="en-US" dirty="0"/>
              <a:t>(7)或有和承诺事项、资产负债表日后非调整事项、关联方关系及其交易等需要说明的事项。</a:t>
            </a:r>
          </a:p>
          <a:p>
            <a:r>
              <a:rPr lang="zh-CN" altLang="en-US" dirty="0"/>
              <a:t>(8)有助于财务报表使用者评价企业管理资本的目标、政策及程序的信息。</a:t>
            </a:r>
          </a:p>
        </p:txBody>
      </p:sp>
    </p:spTree>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2339975" y="1867535"/>
            <a:ext cx="6194425" cy="4218305"/>
            <a:chOff x="3685" y="2941"/>
            <a:chExt cx="9755" cy="6643"/>
          </a:xfrm>
        </p:grpSpPr>
        <p:grpSp>
          <p:nvGrpSpPr>
            <p:cNvPr id="16387" name="组合 16386"/>
            <p:cNvGrpSpPr/>
            <p:nvPr/>
          </p:nvGrpSpPr>
          <p:grpSpPr>
            <a:xfrm>
              <a:off x="3685" y="2941"/>
              <a:ext cx="9747" cy="1047"/>
              <a:chOff x="0" y="0"/>
              <a:chExt cx="3408" cy="419"/>
            </a:xfrm>
          </p:grpSpPr>
          <p:grpSp>
            <p:nvGrpSpPr>
              <p:cNvPr id="16388" name="组合 16387"/>
              <p:cNvGrpSpPr/>
              <p:nvPr/>
            </p:nvGrpSpPr>
            <p:grpSpPr>
              <a:xfrm>
                <a:off x="0" y="0"/>
                <a:ext cx="480" cy="419"/>
                <a:chOff x="0" y="0"/>
                <a:chExt cx="1549" cy="1351"/>
              </a:xfrm>
            </p:grpSpPr>
            <p:sp>
              <p:nvSpPr>
                <p:cNvPr id="16389" name="AutoShape 5"/>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latin typeface="Arial" panose="020B0604020202020204" pitchFamily="34" charset="0"/>
                  </a:endParaRPr>
                </a:p>
              </p:txBody>
            </p:sp>
            <p:sp>
              <p:nvSpPr>
                <p:cNvPr id="16390" name="AutoShape 6"/>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latin typeface="Arial" panose="020B0604020202020204" pitchFamily="34" charset="0"/>
                  </a:endParaRPr>
                </a:p>
              </p:txBody>
            </p:sp>
            <p:sp>
              <p:nvSpPr>
                <p:cNvPr id="16391" name="AutoShape 7"/>
                <p:cNvSpPr/>
                <p:nvPr/>
              </p:nvSpPr>
              <p:spPr>
                <a:xfrm>
                  <a:off x="90" y="81"/>
                  <a:ext cx="1349" cy="1167"/>
                </a:xfrm>
                <a:prstGeom prst="hexagon">
                  <a:avLst>
                    <a:gd name="adj" fmla="val 28893"/>
                    <a:gd name="vf" fmla="val 115470"/>
                  </a:avLst>
                </a:prstGeom>
                <a:gradFill rotWithShape="1">
                  <a:gsLst>
                    <a:gs pos="0">
                      <a:srgbClr val="14CD68"/>
                    </a:gs>
                    <a:gs pos="100000">
                      <a:srgbClr val="0B6E38"/>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latin typeface="Arial" panose="020B0604020202020204" pitchFamily="34" charset="0"/>
                  </a:endParaRPr>
                </a:p>
              </p:txBody>
            </p:sp>
          </p:grpSp>
          <p:sp>
            <p:nvSpPr>
              <p:cNvPr id="16392" name="Line 8"/>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393" name="Text Box 9"/>
              <p:cNvSpPr txBox="1"/>
              <p:nvPr/>
            </p:nvSpPr>
            <p:spPr>
              <a:xfrm>
                <a:off x="579" y="48"/>
                <a:ext cx="2742" cy="251"/>
              </a:xfrm>
              <a:prstGeom prst="rect">
                <a:avLst/>
              </a:prstGeom>
              <a:noFill/>
              <a:ln w="9525">
                <a:noFill/>
              </a:ln>
            </p:spPr>
            <p:txBody>
              <a:bodyPr wrap="square">
                <a:spAutoFit/>
              </a:bodyPr>
              <a:lstStyle/>
              <a:p>
                <a:pPr eaLnBrk="0" hangingPunct="0"/>
                <a:r>
                  <a:rPr lang="en-US" altLang="zh-CN" sz="2000" dirty="0">
                    <a:solidFill>
                      <a:schemeClr val="tx1"/>
                    </a:solidFill>
                    <a:latin typeface="方正宋黑简体" panose="02000000000000000000" charset="-122"/>
                    <a:ea typeface="方正宋黑简体" panose="02000000000000000000" charset="-122"/>
                  </a:rPr>
                  <a:t>第一节  财务会计报告概述</a:t>
                </a:r>
              </a:p>
            </p:txBody>
          </p:sp>
        </p:grpSp>
        <p:grpSp>
          <p:nvGrpSpPr>
            <p:cNvPr id="16395" name="组合 16394"/>
            <p:cNvGrpSpPr/>
            <p:nvPr/>
          </p:nvGrpSpPr>
          <p:grpSpPr>
            <a:xfrm>
              <a:off x="3685" y="4381"/>
              <a:ext cx="9747" cy="1047"/>
              <a:chOff x="0" y="0"/>
              <a:chExt cx="3408" cy="419"/>
            </a:xfrm>
          </p:grpSpPr>
          <p:grpSp>
            <p:nvGrpSpPr>
              <p:cNvPr id="16396" name="组合 16395"/>
              <p:cNvGrpSpPr/>
              <p:nvPr/>
            </p:nvGrpSpPr>
            <p:grpSpPr>
              <a:xfrm>
                <a:off x="0" y="0"/>
                <a:ext cx="480" cy="419"/>
                <a:chOff x="0" y="0"/>
                <a:chExt cx="1549" cy="1351"/>
              </a:xfrm>
            </p:grpSpPr>
            <p:sp>
              <p:nvSpPr>
                <p:cNvPr id="16397" name="AutoShape 13"/>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latin typeface="Arial" panose="020B0604020202020204" pitchFamily="34" charset="0"/>
                  </a:endParaRPr>
                </a:p>
              </p:txBody>
            </p:sp>
            <p:sp>
              <p:nvSpPr>
                <p:cNvPr id="16398" name="AutoShape 14"/>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latin typeface="Arial" panose="020B0604020202020204" pitchFamily="34" charset="0"/>
                  </a:endParaRPr>
                </a:p>
              </p:txBody>
            </p:sp>
            <p:sp>
              <p:nvSpPr>
                <p:cNvPr id="16399" name="AutoShape 15"/>
                <p:cNvSpPr/>
                <p:nvPr/>
              </p:nvSpPr>
              <p:spPr>
                <a:xfrm>
                  <a:off x="90" y="81"/>
                  <a:ext cx="1349" cy="1167"/>
                </a:xfrm>
                <a:prstGeom prst="hexagon">
                  <a:avLst>
                    <a:gd name="adj" fmla="val 28893"/>
                    <a:gd name="vf" fmla="val 115470"/>
                  </a:avLst>
                </a:prstGeom>
                <a:gradFill rotWithShape="1">
                  <a:gsLst>
                    <a:gs pos="0">
                      <a:srgbClr val="9EE256"/>
                    </a:gs>
                    <a:gs pos="100000">
                      <a:srgbClr val="52762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latin typeface="Arial" panose="020B0604020202020204" pitchFamily="34" charset="0"/>
                  </a:endParaRPr>
                </a:p>
              </p:txBody>
            </p:sp>
          </p:grpSp>
          <p:sp>
            <p:nvSpPr>
              <p:cNvPr id="16400" name="Line 16"/>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401" name="Text Box 17"/>
              <p:cNvSpPr txBox="1"/>
              <p:nvPr/>
            </p:nvSpPr>
            <p:spPr>
              <a:xfrm>
                <a:off x="579" y="48"/>
                <a:ext cx="2759" cy="251"/>
              </a:xfrm>
              <a:prstGeom prst="rect">
                <a:avLst/>
              </a:prstGeom>
              <a:noFill/>
              <a:ln w="9525">
                <a:noFill/>
              </a:ln>
            </p:spPr>
            <p:txBody>
              <a:bodyPr wrap="square">
                <a:spAutoFit/>
              </a:bodyPr>
              <a:lstStyle/>
              <a:p>
                <a:pPr eaLnBrk="0" hangingPunct="0"/>
                <a:r>
                  <a:rPr lang="en-US" altLang="zh-CN" sz="2000" dirty="0">
                    <a:solidFill>
                      <a:schemeClr val="tx1"/>
                    </a:solidFill>
                    <a:latin typeface="方正宋黑简体" panose="02000000000000000000" charset="-122"/>
                    <a:ea typeface="方正宋黑简体" panose="02000000000000000000" charset="-122"/>
                  </a:rPr>
                  <a:t>第二节  财务报表的编制</a:t>
                </a:r>
              </a:p>
            </p:txBody>
          </p:sp>
        </p:grpSp>
        <p:grpSp>
          <p:nvGrpSpPr>
            <p:cNvPr id="16403" name="组合 16402"/>
            <p:cNvGrpSpPr/>
            <p:nvPr/>
          </p:nvGrpSpPr>
          <p:grpSpPr>
            <a:xfrm>
              <a:off x="3685" y="5786"/>
              <a:ext cx="9747" cy="1047"/>
              <a:chOff x="0" y="0"/>
              <a:chExt cx="3408" cy="419"/>
            </a:xfrm>
          </p:grpSpPr>
          <p:grpSp>
            <p:nvGrpSpPr>
              <p:cNvPr id="16404" name="组合 16403"/>
              <p:cNvGrpSpPr/>
              <p:nvPr/>
            </p:nvGrpSpPr>
            <p:grpSpPr>
              <a:xfrm>
                <a:off x="0" y="0"/>
                <a:ext cx="480" cy="419"/>
                <a:chOff x="0" y="0"/>
                <a:chExt cx="1549" cy="1351"/>
              </a:xfrm>
            </p:grpSpPr>
            <p:sp>
              <p:nvSpPr>
                <p:cNvPr id="16405" name="AutoShape 21"/>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latin typeface="Arial" panose="020B0604020202020204" pitchFamily="34" charset="0"/>
                  </a:endParaRPr>
                </a:p>
              </p:txBody>
            </p:sp>
            <p:sp>
              <p:nvSpPr>
                <p:cNvPr id="16406" name="AutoShape 22"/>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latin typeface="Arial" panose="020B0604020202020204" pitchFamily="34" charset="0"/>
                  </a:endParaRPr>
                </a:p>
              </p:txBody>
            </p:sp>
            <p:sp>
              <p:nvSpPr>
                <p:cNvPr id="16407" name="AutoShape 23"/>
                <p:cNvSpPr/>
                <p:nvPr/>
              </p:nvSpPr>
              <p:spPr>
                <a:xfrm>
                  <a:off x="90" y="81"/>
                  <a:ext cx="1349" cy="1167"/>
                </a:xfrm>
                <a:prstGeom prst="hexagon">
                  <a:avLst>
                    <a:gd name="adj" fmla="val 28893"/>
                    <a:gd name="vf" fmla="val 115470"/>
                  </a:avLst>
                </a:prstGeom>
                <a:gradFill rotWithShape="1">
                  <a:gsLst>
                    <a:gs pos="0">
                      <a:srgbClr val="14CD68"/>
                    </a:gs>
                    <a:gs pos="100000">
                      <a:srgbClr val="035C7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latin typeface="Arial" panose="020B0604020202020204" pitchFamily="34" charset="0"/>
                  </a:endParaRPr>
                </a:p>
              </p:txBody>
            </p:sp>
          </p:grpSp>
          <p:sp>
            <p:nvSpPr>
              <p:cNvPr id="16408" name="Line 24"/>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409" name="Text Box 25"/>
              <p:cNvSpPr txBox="1"/>
              <p:nvPr/>
            </p:nvSpPr>
            <p:spPr>
              <a:xfrm>
                <a:off x="579" y="48"/>
                <a:ext cx="2704" cy="251"/>
              </a:xfrm>
              <a:prstGeom prst="rect">
                <a:avLst/>
              </a:prstGeom>
              <a:noFill/>
              <a:ln w="9525">
                <a:noFill/>
              </a:ln>
            </p:spPr>
            <p:txBody>
              <a:bodyPr wrap="square">
                <a:spAutoFit/>
              </a:bodyPr>
              <a:lstStyle/>
              <a:p>
                <a:pPr eaLnBrk="0" hangingPunct="0"/>
                <a:r>
                  <a:rPr lang="en-US" altLang="zh-CN" sz="2000" dirty="0">
                    <a:solidFill>
                      <a:schemeClr val="tx1"/>
                    </a:solidFill>
                    <a:latin typeface="方正宋黑简体" panose="02000000000000000000" charset="-122"/>
                    <a:ea typeface="方正宋黑简体" panose="02000000000000000000" charset="-122"/>
                  </a:rPr>
                  <a:t>第三节  利润表和所有者权益变动表</a:t>
                </a:r>
              </a:p>
            </p:txBody>
          </p:sp>
        </p:grpSp>
        <p:grpSp>
          <p:nvGrpSpPr>
            <p:cNvPr id="3" name="组合 2"/>
            <p:cNvGrpSpPr/>
            <p:nvPr/>
          </p:nvGrpSpPr>
          <p:grpSpPr>
            <a:xfrm>
              <a:off x="3694" y="7159"/>
              <a:ext cx="9747" cy="1047"/>
              <a:chOff x="0" y="0"/>
              <a:chExt cx="3408" cy="419"/>
            </a:xfrm>
          </p:grpSpPr>
          <p:grpSp>
            <p:nvGrpSpPr>
              <p:cNvPr id="4" name="组合 3"/>
              <p:cNvGrpSpPr/>
              <p:nvPr/>
            </p:nvGrpSpPr>
            <p:grpSpPr>
              <a:xfrm>
                <a:off x="0" y="0"/>
                <a:ext cx="480" cy="419"/>
                <a:chOff x="0" y="0"/>
                <a:chExt cx="1549" cy="1351"/>
              </a:xfrm>
            </p:grpSpPr>
            <p:sp>
              <p:nvSpPr>
                <p:cNvPr id="5" name="AutoShape 13"/>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latin typeface="Arial" panose="020B0604020202020204" pitchFamily="34" charset="0"/>
                  </a:endParaRPr>
                </a:p>
              </p:txBody>
            </p:sp>
            <p:sp>
              <p:nvSpPr>
                <p:cNvPr id="6" name="AutoShape 14"/>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latin typeface="Arial" panose="020B0604020202020204" pitchFamily="34" charset="0"/>
                  </a:endParaRPr>
                </a:p>
              </p:txBody>
            </p:sp>
            <p:sp>
              <p:nvSpPr>
                <p:cNvPr id="7" name="AutoShape 15"/>
                <p:cNvSpPr/>
                <p:nvPr/>
              </p:nvSpPr>
              <p:spPr>
                <a:xfrm>
                  <a:off x="90" y="81"/>
                  <a:ext cx="1349" cy="1167"/>
                </a:xfrm>
                <a:prstGeom prst="hexagon">
                  <a:avLst>
                    <a:gd name="adj" fmla="val 28893"/>
                    <a:gd name="vf" fmla="val 115470"/>
                  </a:avLst>
                </a:prstGeom>
                <a:gradFill rotWithShape="1">
                  <a:gsLst>
                    <a:gs pos="0">
                      <a:srgbClr val="9EE256"/>
                    </a:gs>
                    <a:gs pos="100000">
                      <a:srgbClr val="52762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latin typeface="Arial" panose="020B0604020202020204" pitchFamily="34" charset="0"/>
                  </a:endParaRPr>
                </a:p>
              </p:txBody>
            </p:sp>
          </p:grpSp>
          <p:sp>
            <p:nvSpPr>
              <p:cNvPr id="8" name="Line 16"/>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9" name="Text Box 17"/>
              <p:cNvSpPr txBox="1"/>
              <p:nvPr/>
            </p:nvSpPr>
            <p:spPr>
              <a:xfrm>
                <a:off x="579" y="48"/>
                <a:ext cx="2759" cy="251"/>
              </a:xfrm>
              <a:prstGeom prst="rect">
                <a:avLst/>
              </a:prstGeom>
              <a:noFill/>
              <a:ln w="9525">
                <a:noFill/>
              </a:ln>
            </p:spPr>
            <p:txBody>
              <a:bodyPr wrap="square">
                <a:spAutoFit/>
              </a:bodyPr>
              <a:lstStyle/>
              <a:p>
                <a:pPr eaLnBrk="0" hangingPunct="0"/>
                <a:r>
                  <a:rPr lang="en-US" altLang="zh-CN" sz="2000" dirty="0">
                    <a:solidFill>
                      <a:schemeClr val="tx1"/>
                    </a:solidFill>
                    <a:latin typeface="方正宋黑简体" panose="02000000000000000000" charset="-122"/>
                    <a:ea typeface="方正宋黑简体" panose="02000000000000000000" charset="-122"/>
                  </a:rPr>
                  <a:t>第四节  现金流量表</a:t>
                </a:r>
              </a:p>
            </p:txBody>
          </p:sp>
        </p:grpSp>
        <p:grpSp>
          <p:nvGrpSpPr>
            <p:cNvPr id="10" name="组合 9"/>
            <p:cNvGrpSpPr/>
            <p:nvPr/>
          </p:nvGrpSpPr>
          <p:grpSpPr>
            <a:xfrm>
              <a:off x="3687" y="8538"/>
              <a:ext cx="9747" cy="1047"/>
              <a:chOff x="0" y="0"/>
              <a:chExt cx="3408" cy="419"/>
            </a:xfrm>
          </p:grpSpPr>
          <p:grpSp>
            <p:nvGrpSpPr>
              <p:cNvPr id="11" name="组合 10"/>
              <p:cNvGrpSpPr/>
              <p:nvPr/>
            </p:nvGrpSpPr>
            <p:grpSpPr>
              <a:xfrm>
                <a:off x="0" y="0"/>
                <a:ext cx="480" cy="419"/>
                <a:chOff x="0" y="0"/>
                <a:chExt cx="1549" cy="1351"/>
              </a:xfrm>
            </p:grpSpPr>
            <p:sp>
              <p:nvSpPr>
                <p:cNvPr id="12" name="AutoShape 21"/>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latin typeface="Arial" panose="020B0604020202020204" pitchFamily="34" charset="0"/>
                  </a:endParaRPr>
                </a:p>
              </p:txBody>
            </p:sp>
            <p:sp>
              <p:nvSpPr>
                <p:cNvPr id="13" name="AutoShape 22"/>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latin typeface="Arial" panose="020B0604020202020204" pitchFamily="34" charset="0"/>
                  </a:endParaRPr>
                </a:p>
              </p:txBody>
            </p:sp>
            <p:sp>
              <p:nvSpPr>
                <p:cNvPr id="14" name="AutoShape 23"/>
                <p:cNvSpPr/>
                <p:nvPr/>
              </p:nvSpPr>
              <p:spPr>
                <a:xfrm>
                  <a:off x="90" y="81"/>
                  <a:ext cx="1349" cy="1167"/>
                </a:xfrm>
                <a:prstGeom prst="hexagon">
                  <a:avLst>
                    <a:gd name="adj" fmla="val 28893"/>
                    <a:gd name="vf" fmla="val 115470"/>
                  </a:avLst>
                </a:prstGeom>
                <a:gradFill rotWithShape="1">
                  <a:gsLst>
                    <a:gs pos="0">
                      <a:srgbClr val="14CD68"/>
                    </a:gs>
                    <a:gs pos="100000">
                      <a:srgbClr val="035C7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latin typeface="Arial" panose="020B0604020202020204" pitchFamily="34" charset="0"/>
                  </a:endParaRPr>
                </a:p>
              </p:txBody>
            </p:sp>
          </p:grpSp>
          <p:sp>
            <p:nvSpPr>
              <p:cNvPr id="15" name="Line 24"/>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 name="Text Box 25"/>
              <p:cNvSpPr txBox="1"/>
              <p:nvPr/>
            </p:nvSpPr>
            <p:spPr>
              <a:xfrm>
                <a:off x="579" y="48"/>
                <a:ext cx="2704" cy="251"/>
              </a:xfrm>
              <a:prstGeom prst="rect">
                <a:avLst/>
              </a:prstGeom>
              <a:noFill/>
              <a:ln w="9525">
                <a:noFill/>
              </a:ln>
            </p:spPr>
            <p:txBody>
              <a:bodyPr wrap="square">
                <a:spAutoFit/>
              </a:bodyPr>
              <a:lstStyle/>
              <a:p>
                <a:pPr eaLnBrk="0" hangingPunct="0"/>
                <a:r>
                  <a:rPr lang="en-US" altLang="zh-CN" sz="2000" dirty="0">
                    <a:solidFill>
                      <a:schemeClr val="tx1"/>
                    </a:solidFill>
                    <a:latin typeface="方正宋黑简体" panose="02000000000000000000" charset="-122"/>
                    <a:ea typeface="方正宋黑简体" panose="02000000000000000000" charset="-122"/>
                  </a:rPr>
                  <a:t>第五节  会计报表附注</a:t>
                </a:r>
              </a:p>
            </p:txBody>
          </p:sp>
        </p:grpSp>
      </p:grpSp>
      <p:sp>
        <p:nvSpPr>
          <p:cNvPr id="18" name="标题 17"/>
          <p:cNvSpPr>
            <a:spLocks noGrp="1"/>
          </p:cNvSpPr>
          <p:nvPr>
            <p:ph type="title"/>
          </p:nvPr>
        </p:nvSpPr>
        <p:spPr/>
        <p:txBody>
          <a:bodyPr/>
          <a:lstStyle/>
          <a:p>
            <a:r>
              <a:rPr lang="zh-CN" altLang="en-US" sz="3200"/>
              <a:t>目录</a:t>
            </a:r>
          </a:p>
        </p:txBody>
      </p:sp>
    </p:spTree>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财务会计报告概述</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一、财务会计报告的含义</a:t>
            </a:r>
          </a:p>
          <a:p>
            <a:r>
              <a:rPr lang="zh-CN" altLang="en-US" dirty="0"/>
              <a:t>财务会计报告是指企业对外提供的反映企业某一特定日期财务状况和某一会计期间经营成果、现金流量等会计信息的文件。</a:t>
            </a:r>
          </a:p>
          <a:p>
            <a:r>
              <a:rPr lang="zh-CN" altLang="en-US" dirty="0"/>
              <a:t>金融企业必须定期编制财务会计报告,金融企业的财务会计报告是根据日常会计核算资料,按照一定的格式和内容要求定期编制,总括反映经营成果、财务状况和现金流量状况的文件,是金融企业对外传递信息的主要手段,也是投资者、政府管理当局和其他利益相关人员进行决策的重要信息来源。</a:t>
            </a:r>
          </a:p>
        </p:txBody>
      </p:sp>
    </p:spTree>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财务会计报告概述</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二、财务会计报告体系</a:t>
            </a:r>
          </a:p>
          <a:p>
            <a:r>
              <a:rPr lang="zh-CN" altLang="en-US" dirty="0"/>
              <a:t>财务会计报告按照编制时间可以分为年度、半年度、季度和月度财务会计报告。除年度报告以外,半年度、季度和月度报表统称为中期财务会计报告</a:t>
            </a:r>
            <a:r>
              <a:rPr lang="zh-CN" altLang="en-US" dirty="0" smtClean="0"/>
              <a:t>。</a:t>
            </a:r>
            <a:endParaRPr lang="en-US" altLang="zh-CN" dirty="0" smtClean="0"/>
          </a:p>
          <a:p>
            <a:r>
              <a:rPr lang="zh-CN" altLang="en-US" dirty="0" smtClean="0"/>
              <a:t>年度</a:t>
            </a:r>
            <a:r>
              <a:rPr lang="zh-CN" altLang="en-US" dirty="0"/>
              <a:t>财务会计报告的会计期间是指公历每年的1月1日至12月31日;半年度会计报告的会计期间是指公历每年的1月1日至6月30日或7月1日至12月31日;季度会计报告的会计期间是指公历每一季度,即公历每年的1月1日至3月31日、4月1日至6月30日、7月1日至9月30日、10月1日至12月31日;月度财务会计报告的会计期间是指公历每月1日至该月最后1日</a:t>
            </a:r>
            <a:r>
              <a:rPr lang="zh-CN" altLang="en-US" dirty="0" smtClean="0"/>
              <a:t>。年度</a:t>
            </a:r>
            <a:r>
              <a:rPr lang="zh-CN" altLang="en-US" dirty="0"/>
              <a:t>、半年度财务会计报告应当包括财务报表、财务报表附注、财务情况说明书,而季度和月度报告则相对简单,一般只包括财务报表</a:t>
            </a:r>
            <a:r>
              <a:rPr lang="zh-CN" altLang="en-US" dirty="0" smtClean="0"/>
              <a:t>。</a:t>
            </a:r>
            <a:endParaRPr lang="en-US" altLang="zh-CN" dirty="0" smtClean="0"/>
          </a:p>
          <a:p>
            <a:r>
              <a:rPr lang="zh-CN" altLang="en-US" dirty="0" smtClean="0"/>
              <a:t>我国</a:t>
            </a:r>
            <a:r>
              <a:rPr lang="zh-CN" altLang="en-US" dirty="0"/>
              <a:t>已上市金融企业的年度报告必须经过会计师事务所的审计,而中期报告则无此强制性要求。财务情况说明书至少应当对下列情况做出说明:企业生产经营的基本情况;利润实现和分配情况;资金增减和周转情况;对企业财务状况、经营成果和现金流量有重大影响的其他事项。</a:t>
            </a:r>
          </a:p>
        </p:txBody>
      </p:sp>
    </p:spTree>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财务会计报告概述</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三、财务会计报告的编制要求</a:t>
            </a:r>
          </a:p>
          <a:p>
            <a:pPr marL="0" indent="0">
              <a:lnSpc>
                <a:spcPct val="135000"/>
              </a:lnSpc>
              <a:buNone/>
            </a:pPr>
            <a:r>
              <a:rPr lang="zh-CN" altLang="en-US" sz="2200" b="1" dirty="0">
                <a:latin typeface="楷体" panose="02010609060101010101" pitchFamily="49" charset="-122"/>
                <a:ea typeface="楷体" panose="02010609060101010101" pitchFamily="49" charset="-122"/>
              </a:rPr>
              <a:t>(一)财务会计报告必须真实完整</a:t>
            </a:r>
          </a:p>
          <a:p>
            <a:pPr marL="0" indent="0">
              <a:lnSpc>
                <a:spcPct val="135000"/>
              </a:lnSpc>
              <a:buNone/>
            </a:pPr>
            <a:r>
              <a:rPr lang="zh-CN" altLang="en-US" sz="2200" b="1" dirty="0">
                <a:latin typeface="楷体" panose="02010609060101010101" pitchFamily="49" charset="-122"/>
                <a:ea typeface="楷体" panose="02010609060101010101" pitchFamily="49" charset="-122"/>
              </a:rPr>
              <a:t>(二)编制口径必须一致</a:t>
            </a:r>
          </a:p>
          <a:p>
            <a:pPr marL="0" indent="0">
              <a:lnSpc>
                <a:spcPct val="135000"/>
              </a:lnSpc>
              <a:buNone/>
            </a:pPr>
            <a:r>
              <a:rPr lang="zh-CN" altLang="en-US" sz="2200" b="1" dirty="0">
                <a:latin typeface="楷体" panose="02010609060101010101" pitchFamily="49" charset="-122"/>
                <a:ea typeface="楷体" panose="02010609060101010101" pitchFamily="49" charset="-122"/>
              </a:rPr>
              <a:t>(三)及时编制财务会计报告</a:t>
            </a:r>
          </a:p>
        </p:txBody>
      </p:sp>
    </p:spTree>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财务报表的编制</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一、资产负债表</a:t>
            </a:r>
          </a:p>
          <a:p>
            <a:pPr marL="0" indent="0">
              <a:lnSpc>
                <a:spcPct val="135000"/>
              </a:lnSpc>
              <a:buNone/>
            </a:pPr>
            <a:r>
              <a:rPr lang="zh-CN" altLang="en-US" sz="2200" b="1" dirty="0">
                <a:latin typeface="楷体" panose="02010609060101010101" pitchFamily="49" charset="-122"/>
                <a:ea typeface="楷体" panose="02010609060101010101" pitchFamily="49" charset="-122"/>
              </a:rPr>
              <a:t>(一)资产负债表的性质和作用</a:t>
            </a:r>
          </a:p>
          <a:p>
            <a:r>
              <a:rPr lang="zh-CN" altLang="en-US" dirty="0"/>
              <a:t>资产负债表是根据“资产=负债+所有者权益”的基本会计等式,按照一定的编制要求编制而成的反映金融企业资产、负债、所有者权益财务状况的会计报表。</a:t>
            </a:r>
          </a:p>
          <a:p>
            <a:r>
              <a:rPr lang="zh-CN" altLang="en-US" dirty="0"/>
              <a:t>通过资产负债表,有关方面可以了解金融企业资产、负债、所有者权益的构成及其合理性;了解金融企业资产、负债的流动性;了解财务弹性,即金融企业应付意外情况如意外灾害、意外机会等的能力</a:t>
            </a:r>
            <a:r>
              <a:rPr lang="zh-CN" altLang="en-US" dirty="0" smtClean="0"/>
              <a:t>。</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财务报表的编制</a:t>
            </a:r>
          </a:p>
        </p:txBody>
      </p:sp>
      <p:sp>
        <p:nvSpPr>
          <p:cNvPr id="3" name="内容占位符 2"/>
          <p:cNvSpPr>
            <a:spLocks noGrp="1"/>
          </p:cNvSpPr>
          <p:nvPr>
            <p:ph idx="1"/>
          </p:nvPr>
        </p:nvSpPr>
        <p:spPr/>
        <p:txBody>
          <a:bodyPr>
            <a:normAutofit/>
          </a:bodyPr>
          <a:lstStyle/>
          <a:p>
            <a:pPr marL="0" indent="0">
              <a:lnSpc>
                <a:spcPct val="145000"/>
              </a:lnSpc>
              <a:buNone/>
            </a:pPr>
            <a:r>
              <a:rPr lang="zh-CN" altLang="en-US" sz="2200" b="1" dirty="0">
                <a:latin typeface="楷体" panose="02010609060101010101" pitchFamily="49" charset="-122"/>
                <a:ea typeface="楷体" panose="02010609060101010101" pitchFamily="49" charset="-122"/>
              </a:rPr>
              <a:t>(二)资产负债表的内容及格式</a:t>
            </a:r>
          </a:p>
          <a:p>
            <a:r>
              <a:rPr lang="zh-CN" altLang="en-US" dirty="0"/>
              <a:t>资产负债表的格式按照报表项目的排列方式不同,可以分为报告式与账户式两种。</a:t>
            </a:r>
          </a:p>
          <a:p>
            <a:r>
              <a:rPr lang="zh-CN" altLang="en-US" dirty="0"/>
              <a:t>报告式资产负债表,又称为垂直式资产负债表,按照“资产-负债=所有者权益”的等式垂直排列,先列示资产,然后是负债,最后是所有者权益的排列方式。账户式资产负债表又称为水平式资产负债表,按照“资产=负债+所有者权益”等式分左右双方排列,左边列示资产,右边列示负债和所有者权益。</a:t>
            </a:r>
          </a:p>
          <a:p>
            <a:pPr marL="0" indent="0">
              <a:lnSpc>
                <a:spcPct val="135000"/>
              </a:lnSpc>
              <a:spcBef>
                <a:spcPts val="1200"/>
              </a:spcBef>
              <a:buNone/>
            </a:pPr>
            <a:r>
              <a:rPr lang="zh-CN" altLang="en-US" sz="2200" b="1" dirty="0" smtClean="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三)资产负债表的编制</a:t>
            </a:r>
          </a:p>
          <a:p>
            <a:r>
              <a:rPr lang="zh-CN" altLang="en-US" dirty="0"/>
              <a:t>1.资产负债表“年初余额”栏内各项数字的填写</a:t>
            </a:r>
          </a:p>
          <a:p>
            <a:r>
              <a:rPr lang="zh-CN" altLang="en-US" dirty="0"/>
              <a:t>2.资产负债表各项目的内容和期末余额填列方法(以商业银行为例)</a:t>
            </a:r>
          </a:p>
        </p:txBody>
      </p:sp>
    </p:spTree>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利润表和所有者权益变动表</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一、利润表的内容及格式</a:t>
            </a:r>
          </a:p>
          <a:p>
            <a:r>
              <a:rPr lang="zh-CN" altLang="en-US" dirty="0"/>
              <a:t>利润表通过将本期的收入与相应的成本与费用配比来核算当期的经营成果,我国企业会计制度规定利润表的结构为多步式利润表,主要分为以下几个部分</a:t>
            </a:r>
            <a:r>
              <a:rPr lang="zh-CN" altLang="en-US" dirty="0" smtClean="0"/>
              <a:t>:</a:t>
            </a:r>
            <a:endParaRPr lang="en-US" altLang="zh-CN" dirty="0" smtClean="0"/>
          </a:p>
          <a:p>
            <a:r>
              <a:rPr lang="zh-CN" altLang="en-US" dirty="0" smtClean="0"/>
              <a:t>第</a:t>
            </a:r>
            <a:r>
              <a:rPr lang="zh-CN" altLang="en-US" dirty="0"/>
              <a:t>一部分反映主要经营业务的构成情况,包括利息净收入、手续费净收入、投资收益、公允价值变动损益、汇兑收益和其他业务收入</a:t>
            </a:r>
            <a:r>
              <a:rPr lang="zh-CN" altLang="en-US" dirty="0" smtClean="0"/>
              <a:t>;</a:t>
            </a:r>
            <a:endParaRPr lang="en-US" altLang="zh-CN" dirty="0" smtClean="0"/>
          </a:p>
          <a:p>
            <a:r>
              <a:rPr lang="zh-CN" altLang="en-US" dirty="0" smtClean="0"/>
              <a:t>第二</a:t>
            </a:r>
            <a:r>
              <a:rPr lang="zh-CN" altLang="en-US" dirty="0"/>
              <a:t>部分是营业支出,反映金融企业开展业务的成本和费用支出,包括营业税金及附加、业务及管理费、资产减值损失和其他业务成本</a:t>
            </a:r>
            <a:r>
              <a:rPr lang="zh-CN" altLang="en-US" dirty="0" smtClean="0"/>
              <a:t>;</a:t>
            </a:r>
            <a:endParaRPr lang="en-US" altLang="zh-CN" dirty="0" smtClean="0"/>
          </a:p>
          <a:p>
            <a:r>
              <a:rPr lang="zh-CN" altLang="en-US" dirty="0" smtClean="0"/>
              <a:t>第三</a:t>
            </a:r>
            <a:r>
              <a:rPr lang="zh-CN" altLang="en-US" dirty="0"/>
              <a:t>部分是营业外收支;第四部分是利润总额和净利润。</a:t>
            </a:r>
            <a:endParaRPr lang="en-US" altLang="zh-CN" dirty="0"/>
          </a:p>
        </p:txBody>
      </p:sp>
    </p:spTree>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利润表和所有者权益变动表</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二、利润表的编制</a:t>
            </a:r>
          </a:p>
          <a:p>
            <a:pPr marL="0" indent="0">
              <a:lnSpc>
                <a:spcPct val="135000"/>
              </a:lnSpc>
              <a:buNone/>
            </a:pPr>
            <a:r>
              <a:rPr lang="zh-CN" altLang="en-US" sz="2200" b="1" dirty="0">
                <a:latin typeface="楷体" panose="02010609060101010101" pitchFamily="49" charset="-122"/>
                <a:ea typeface="楷体" panose="02010609060101010101" pitchFamily="49" charset="-122"/>
              </a:rPr>
              <a:t>(一)利润表反映金融企业本期利润(亏损)的实现情况</a:t>
            </a:r>
          </a:p>
          <a:p>
            <a:pPr marL="0" indent="0">
              <a:lnSpc>
                <a:spcPct val="135000"/>
              </a:lnSpc>
              <a:buNone/>
            </a:pPr>
            <a:r>
              <a:rPr lang="zh-CN" altLang="en-US" sz="2200" b="1" dirty="0">
                <a:latin typeface="楷体" panose="02010609060101010101" pitchFamily="49" charset="-122"/>
                <a:ea typeface="楷体" panose="02010609060101010101" pitchFamily="49" charset="-122"/>
              </a:rPr>
              <a:t>(二)利润表各项目均需填列“本期金额”和“上期金额”两栏</a:t>
            </a:r>
          </a:p>
          <a:p>
            <a:pPr marL="0" indent="0">
              <a:lnSpc>
                <a:spcPct val="135000"/>
              </a:lnSpc>
              <a:buNone/>
            </a:pPr>
            <a:r>
              <a:rPr lang="zh-CN" altLang="en-US" sz="2200" b="1" dirty="0">
                <a:latin typeface="楷体" panose="02010609060101010101" pitchFamily="49" charset="-122"/>
                <a:ea typeface="楷体" panose="02010609060101010101" pitchFamily="49" charset="-122"/>
              </a:rPr>
              <a:t>(三)利润表各项目的内容和填列方法(以商业银行为例)</a:t>
            </a:r>
          </a:p>
        </p:txBody>
      </p:sp>
    </p:spTree>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TotalTime>
  <Words>1342</Words>
  <Application>Microsoft Office PowerPoint</Application>
  <PresentationFormat>宽屏</PresentationFormat>
  <Paragraphs>75</Paragraphs>
  <Slides>14</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14</vt:i4>
      </vt:variant>
    </vt:vector>
  </HeadingPairs>
  <TitlesOfParts>
    <vt:vector size="24" baseType="lpstr">
      <vt:lpstr>NEU-BZ-S92</vt:lpstr>
      <vt:lpstr>方正书宋_GBK</vt:lpstr>
      <vt:lpstr>方正宋黑简体</vt:lpstr>
      <vt:lpstr>黑体</vt:lpstr>
      <vt:lpstr>楷体</vt:lpstr>
      <vt:lpstr>宋体</vt:lpstr>
      <vt:lpstr>微软雅黑</vt:lpstr>
      <vt:lpstr>Arial</vt:lpstr>
      <vt:lpstr>Calibri</vt:lpstr>
      <vt:lpstr>1_Office 主题</vt:lpstr>
      <vt:lpstr>PowerPoint 演示文稿</vt:lpstr>
      <vt:lpstr>目录</vt:lpstr>
      <vt:lpstr>第一节  财务会计报告概述</vt:lpstr>
      <vt:lpstr>第一节  财务会计报告概述</vt:lpstr>
      <vt:lpstr>第一节  财务会计报告概述</vt:lpstr>
      <vt:lpstr>第二节  财务报表的编制</vt:lpstr>
      <vt:lpstr>第二节  财务报表的编制</vt:lpstr>
      <vt:lpstr>第三节  利润表和所有者权益变动表</vt:lpstr>
      <vt:lpstr>第三节  利润表和所有者权益变动表</vt:lpstr>
      <vt:lpstr>第三节  利润表和所有者权益变动表</vt:lpstr>
      <vt:lpstr>第四节  现金流量表</vt:lpstr>
      <vt:lpstr>第四节  现金流量表</vt:lpstr>
      <vt:lpstr>第五节  会计报表附注</vt:lpstr>
      <vt:lpstr>第五节  会计报表附注</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s_cc@winning.com.cn</cp:lastModifiedBy>
  <cp:revision>41</cp:revision>
  <dcterms:created xsi:type="dcterms:W3CDTF">2019-06-19T02:08:00Z</dcterms:created>
  <dcterms:modified xsi:type="dcterms:W3CDTF">2020-12-27T07:47:56Z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