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362" r:id="rId4"/>
    <p:sldId id="363" r:id="rId5"/>
    <p:sldId id="364" r:id="rId6"/>
    <p:sldId id="365" r:id="rId7"/>
    <p:sldId id="366" r:id="rId8"/>
    <p:sldId id="367" r:id="rId9"/>
    <p:sldId id="368" r:id="rId10"/>
    <p:sldId id="369" r:id="rId11"/>
    <p:sldId id="370" r:id="rId12"/>
    <p:sldId id="371" r:id="rId13"/>
    <p:sldId id="372" r:id="rId14"/>
    <p:sldId id="373" r:id="rId15"/>
    <p:sldId id="374" r:id="rId16"/>
    <p:sldId id="375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5F959-BDA8-42C9-9660-9B7FE37CF489}" type="slidenum">
              <a:rPr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55229" y="222548"/>
            <a:ext cx="6534705" cy="6477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8955" y="1268095"/>
            <a:ext cx="8157210" cy="5256530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5pPr algn="just">
              <a:defRPr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11646-68B9-467C-AC55-B59D6BE76929}" type="slidenum">
              <a:rPr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65D3D-446B-4FED-B32C-9BA5BBDDE4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6EC00-37C6-476C-AEAF-DD0018083EA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187624" y="188893"/>
            <a:ext cx="6737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 smtClean="0">
                <a:sym typeface="华文中宋" pitchFamily="2" charset="-122"/>
              </a:rPr>
              <a:t>单击此处编辑母版标题样式</a:t>
            </a:r>
            <a:endParaRPr lang="zh-CN" altLang="en-US" dirty="0" smtClean="0">
              <a:sym typeface="华文中宋" pitchFamily="2" charset="-122"/>
            </a:endParaRPr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539552" y="1052736"/>
            <a:ext cx="7992888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 smtClean="0">
                <a:sym typeface="Calibri" panose="020F0502020204030204" charset="0"/>
              </a:rPr>
              <a:t>单击此处编辑母版标题样式</a:t>
            </a:r>
            <a:endParaRPr lang="zh-CN" altLang="en-US" dirty="0" smtClean="0">
              <a:sym typeface="Calibri" panose="020F0502020204030204" charset="0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anchor="ctr"/>
          <a:lstStyle>
            <a:lvl1pPr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  <a:latin typeface="微软雅黑" panose="020B0503020204020204" charset="-122"/>
                <a:ea typeface="宋体" panose="02010600030101010101" pitchFamily="2" charset="-122"/>
                <a:sym typeface="微软雅黑" panose="020B050302020402020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  <a:latin typeface="Calibri" panose="020F0502020204030204" charset="0"/>
                <a:cs typeface="Calibri" panose="020F0502020204030204" charset="0"/>
                <a:sym typeface="Calibri" panose="020F050202020403020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/>
          </a:p>
        </p:txBody>
      </p:sp>
      <p:sp>
        <p:nvSpPr>
          <p:cNvPr id="205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 smtClean="0">
                <a:solidFill>
                  <a:srgbClr val="898989"/>
                </a:solidFill>
                <a:latin typeface="微软雅黑" panose="020B0503020204020204" charset="-122"/>
                <a:sym typeface="微软雅黑" panose="020B0503020204020204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49B110-1728-47C6-B082-304D17FF2B0E}" type="slidenum">
              <a:rPr altLang="en-US"/>
            </a:fld>
            <a:endParaRPr lang="zh-CN" altLang="en-US"/>
          </a:p>
        </p:txBody>
      </p:sp>
      <p:pic>
        <p:nvPicPr>
          <p:cNvPr id="1032" name="Picture 13" descr="c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900" y="6492874"/>
            <a:ext cx="2413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2065"/>
            <a:ext cx="1050290" cy="9201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 flipV="1">
            <a:off x="1056005" y="824230"/>
            <a:ext cx="5908675" cy="838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0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宋体" panose="02010600030101010101" pitchFamily="2" charset="-122"/>
          <a:ea typeface="宋体" panose="02010600030101010101" pitchFamily="2" charset="-122"/>
          <a:cs typeface="+mj-cs"/>
          <a:sym typeface="宋体" panose="02010600030101010101" pitchFamily="2" charset="-122"/>
        </a:defRPr>
      </a:lvl1pPr>
      <a:lvl2pPr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000" b="1">
          <a:solidFill>
            <a:schemeClr val="tx1"/>
          </a:solidFill>
          <a:latin typeface="华文细黑" pitchFamily="2" charset="-122"/>
          <a:ea typeface="华文细黑" pitchFamily="2" charset="-122"/>
          <a:sym typeface="华文中宋" pitchFamily="2" charset="-122"/>
        </a:defRPr>
      </a:lvl2pPr>
      <a:lvl3pPr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000" b="1">
          <a:solidFill>
            <a:schemeClr val="tx1"/>
          </a:solidFill>
          <a:latin typeface="华文细黑" pitchFamily="2" charset="-122"/>
          <a:ea typeface="华文细黑" pitchFamily="2" charset="-122"/>
          <a:sym typeface="华文中宋" pitchFamily="2" charset="-122"/>
        </a:defRPr>
      </a:lvl3pPr>
      <a:lvl4pPr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000" b="1">
          <a:solidFill>
            <a:schemeClr val="tx1"/>
          </a:solidFill>
          <a:latin typeface="华文细黑" pitchFamily="2" charset="-122"/>
          <a:ea typeface="华文细黑" pitchFamily="2" charset="-122"/>
          <a:sym typeface="华文中宋" pitchFamily="2" charset="-122"/>
        </a:defRPr>
      </a:lvl4pPr>
      <a:lvl5pPr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000" b="1">
          <a:solidFill>
            <a:schemeClr val="tx1"/>
          </a:solidFill>
          <a:latin typeface="华文细黑" pitchFamily="2" charset="-122"/>
          <a:ea typeface="华文细黑" pitchFamily="2" charset="-122"/>
          <a:sym typeface="华文中宋" pitchFamily="2" charset="-122"/>
        </a:defRPr>
      </a:lvl5pPr>
      <a:lvl6pPr marL="457200"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400" b="1">
          <a:solidFill>
            <a:srgbClr val="660066"/>
          </a:solidFill>
          <a:latin typeface="Arial" panose="020B0604020202020204" pitchFamily="34" charset="0"/>
          <a:ea typeface="宋体" panose="02010600030101010101" pitchFamily="2" charset="-122"/>
          <a:sym typeface="华文中宋" pitchFamily="2" charset="-122"/>
        </a:defRPr>
      </a:lvl6pPr>
      <a:lvl7pPr marL="914400"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400" b="1">
          <a:solidFill>
            <a:srgbClr val="660066"/>
          </a:solidFill>
          <a:latin typeface="Arial" panose="020B0604020202020204" pitchFamily="34" charset="0"/>
          <a:ea typeface="宋体" panose="02010600030101010101" pitchFamily="2" charset="-122"/>
          <a:sym typeface="华文中宋" pitchFamily="2" charset="-122"/>
        </a:defRPr>
      </a:lvl7pPr>
      <a:lvl8pPr marL="1371600"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400" b="1">
          <a:solidFill>
            <a:srgbClr val="660066"/>
          </a:solidFill>
          <a:latin typeface="Arial" panose="020B0604020202020204" pitchFamily="34" charset="0"/>
          <a:ea typeface="宋体" panose="02010600030101010101" pitchFamily="2" charset="-122"/>
          <a:sym typeface="华文中宋" pitchFamily="2" charset="-122"/>
        </a:defRPr>
      </a:lvl8pPr>
      <a:lvl9pPr marL="1828800" algn="l" defTabSz="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2400" b="1">
          <a:solidFill>
            <a:srgbClr val="660066"/>
          </a:solidFill>
          <a:latin typeface="Arial" panose="020B0604020202020204" pitchFamily="34" charset="0"/>
          <a:ea typeface="宋体" panose="02010600030101010101" pitchFamily="2" charset="-122"/>
          <a:sym typeface="华文中宋" pitchFamily="2" charset="-122"/>
        </a:defRPr>
      </a:lvl9pPr>
    </p:titleStyle>
    <p:bodyStyle>
      <a:lvl1pPr marL="342900" indent="-342900" algn="just" defTabSz="0" rtl="0" eaLnBrk="0" fontAlgn="base" hangingPunct="0">
        <a:lnSpc>
          <a:spcPct val="135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1pPr>
      <a:lvl2pPr marL="742950" lvl="1" indent="-28575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2pPr>
      <a:lvl3pPr marL="1143000" lvl="2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3pPr>
      <a:lvl4pPr marL="1600200" lvl="3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4pPr>
      <a:lvl5pPr marL="2057400" lvl="4" indent="-228600" algn="l" defTabSz="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5pPr>
      <a:lvl6pPr marL="2514600" lvl="5" indent="-228600" algn="l" defTabSz="0" eaLnBrk="0" fontAlgn="base" latinLnBrk="0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6pPr>
      <a:lvl7pPr marL="2971800" lvl="6" indent="-228600" algn="l" defTabSz="0" eaLnBrk="0" fontAlgn="base" latinLnBrk="0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7pPr>
      <a:lvl8pPr marL="3429000" lvl="7" indent="-228600" algn="l" defTabSz="0" eaLnBrk="0" fontAlgn="base" latinLnBrk="0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8pPr>
      <a:lvl9pPr marL="3886200" lvl="8" indent="-228600" algn="l" defTabSz="0" eaLnBrk="0" fontAlgn="base" latinLnBrk="0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图片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3810" y="-1905"/>
            <a:ext cx="9138920" cy="685736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55065" y="2487930"/>
            <a:ext cx="72326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40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第六章   国际企业组织管理</a:t>
            </a:r>
            <a:endParaRPr lang="zh-CN" altLang="en-US" sz="440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企业的组织结构选择与设置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一、企业组织结构选择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(一)影响企业组织结构选择的因素</a:t>
            </a:r>
            <a:endParaRPr lang="zh-CN" altLang="en-US"/>
          </a:p>
          <a:p>
            <a:r>
              <a:rPr lang="zh-CN" altLang="en-US"/>
              <a:t>1.外部环境因素</a:t>
            </a:r>
            <a:endParaRPr lang="zh-CN" altLang="en-US"/>
          </a:p>
          <a:p>
            <a:r>
              <a:rPr lang="zh-CN" altLang="en-US"/>
              <a:t>2.企业自身因素</a:t>
            </a:r>
            <a:endParaRPr lang="zh-CN" altLang="en-US"/>
          </a:p>
          <a:p>
            <a:pPr marL="0" indent="0" latinLnBrk="0">
              <a:spcBef>
                <a:spcPts val="1800"/>
              </a:spcBef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(二)企业组织结构选择的基本原则</a:t>
            </a:r>
            <a:endParaRPr lang="zh-CN" altLang="en-US"/>
          </a:p>
          <a:p>
            <a:r>
              <a:rPr lang="zh-CN" altLang="en-US"/>
              <a:t>1.分工与协调平衡原则</a:t>
            </a:r>
            <a:endParaRPr lang="zh-CN" altLang="en-US"/>
          </a:p>
          <a:p>
            <a:r>
              <a:rPr lang="zh-CN" altLang="en-US"/>
              <a:t>2.有效控制与沟通原则</a:t>
            </a:r>
            <a:endParaRPr lang="zh-CN" altLang="en-US"/>
          </a:p>
          <a:p>
            <a:r>
              <a:rPr lang="zh-CN" altLang="en-US"/>
              <a:t>3.结构紧跟战略原则</a:t>
            </a:r>
            <a:endParaRPr lang="zh-CN" altLang="en-US"/>
          </a:p>
          <a:p>
            <a:r>
              <a:rPr lang="zh-CN" altLang="en-US"/>
              <a:t>4.精干高效原则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企业的组织结构选择与设置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二、国外组织结构设置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(一)设置子公司或分公司的比较</a:t>
            </a:r>
            <a:endParaRPr lang="zh-CN" altLang="en-US"/>
          </a:p>
          <a:p>
            <a:r>
              <a:rPr lang="zh-CN" altLang="en-US"/>
              <a:t>1.子公司</a:t>
            </a:r>
            <a:endParaRPr lang="zh-CN" altLang="en-US"/>
          </a:p>
          <a:p>
            <a:r>
              <a:rPr lang="zh-CN" altLang="en-US"/>
              <a:t>2.分公司</a:t>
            </a:r>
            <a:endParaRPr lang="zh-CN" altLang="en-US"/>
          </a:p>
          <a:p>
            <a:pPr marL="0" indent="0" latinLnBrk="0">
              <a:spcBef>
                <a:spcPts val="1800"/>
              </a:spcBef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(二)子公司与分公司的选择</a:t>
            </a:r>
            <a:endParaRPr lang="zh-CN" altLang="en-US"/>
          </a:p>
          <a:p>
            <a:r>
              <a:rPr lang="zh-CN" altLang="en-US"/>
              <a:t>子公司与分公司的设置各有利弊,对企业总体经营目标的实现作用也各不相同,因此,企业要在对二者进行综合分析的基础上,综合考虑企业所处的国际经营阶段、盈利状况、经济与资金实力等各项因素,以实现企业总体目标为目的,选择最适合企业利益的国外组织结构形式。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第四节　企业的组织控制模式及其选择	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一、企业的组织控制模式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(一)母国中心组织控制模式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(二)多元中心组织控制模式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(三)全球中心组织控制模式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第四节　企业的组织控制模式及其选择	</a:t>
            </a:r>
            <a:endParaRPr lang="zh-CN" altLang="en-US"/>
          </a:p>
        </p:txBody>
      </p:sp>
      <p:graphicFrame>
        <p:nvGraphicFramePr>
          <p:cNvPr id="4" name="内容占位符 3"/>
          <p:cNvGraphicFramePr/>
          <p:nvPr>
            <p:ph idx="1"/>
          </p:nvPr>
        </p:nvGraphicFramePr>
        <p:xfrm>
          <a:off x="493395" y="1210945"/>
          <a:ext cx="8157210" cy="170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6900"/>
                <a:gridCol w="1867535"/>
                <a:gridCol w="1866900"/>
                <a:gridCol w="2555875"/>
              </a:tblGrid>
              <a:tr h="4876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组织结构体系组织控制内容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母国中心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多元中心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全球中心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1.组织的复杂性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6675" marR="66675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母公司组织复杂,海外子公司组织简单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海外子公司各自为政,复杂程度不一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组织逐渐复杂,并增加相互依赖性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2.决策的权力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6675" marR="66675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高度集中于母公司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母公司拥有的决策权较少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母公司和各子公司通力合作,视需要而授权于各海外子公司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3.评估与控制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6675" marR="66675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母公司的标准用于海外子公司人事、组织管理工作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子公司依当地情况自定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寻求既能在世界各地通用又能考虑地区性的标准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4.信息沟通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6675" marR="66675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由母公司大量向海外子公司输送信息、指令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来自母公司的信息少,各海外子公司间也较少有信息沟通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整个公司内有横向和纵向的信息沟通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5.资源配置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6675" marR="66675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由母公司决定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海外子公司独立配置,各子公司间较少共享资源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资源配置由母公司和海外子公司沟通决定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6.报酬与奖惩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6675" marR="66675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按母公司的标准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视当地情况制定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视完成当地及全球性目标与否而定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7.人员的招聘与任用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6675" marR="66675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子公司的要职均由母公司人士担任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任用当地人士担任海外子公司的要职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在全球范围内招聘合适的人士担任母公司与子公司的要职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8.经营战略的制定</a:t>
                      </a:r>
                      <a:endParaRPr lang="en-US" altLang="en-US" sz="16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6675" marR="66675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自上而下地制定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自下而上地制定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母公司与子公司协商制定</a:t>
                      </a:r>
                      <a:endParaRPr lang="en-US" altLang="en-US" sz="160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25400" marR="25400" marT="0" marB="0" vert="horz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2320925" y="869950"/>
            <a:ext cx="5080000" cy="3371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algn="ctr"/>
            <a:r>
              <a:rPr lang="zh-CN" sz="1600" b="0">
                <a:solidFill>
                  <a:srgbClr val="000000"/>
                </a:solidFill>
                <a:latin typeface="+mj-lt"/>
                <a:cs typeface="+mj-lt"/>
              </a:rPr>
              <a:t>表</a:t>
            </a:r>
            <a:r>
              <a:rPr lang="en-US" sz="1600" b="0">
                <a:solidFill>
                  <a:srgbClr val="000000"/>
                </a:solidFill>
                <a:latin typeface="+mj-lt"/>
                <a:cs typeface="+mj-lt"/>
              </a:rPr>
              <a:t>6-1     </a:t>
            </a:r>
            <a:r>
              <a:rPr lang="zh-CN" sz="1600" b="0">
                <a:solidFill>
                  <a:srgbClr val="000000"/>
                </a:solidFill>
                <a:latin typeface="+mj-lt"/>
                <a:cs typeface="+mj-lt"/>
              </a:rPr>
              <a:t>三种组织控制模式的比较</a:t>
            </a:r>
            <a:endParaRPr lang="zh-CN" altLang="en-US" sz="1600" b="0">
              <a:solidFill>
                <a:srgbClr val="000000"/>
              </a:solidFill>
              <a:latin typeface="+mj-lt"/>
              <a:cs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第四节　企业的组织控制模式及其选择	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二、组织控制模式的选择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(一)民族文化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(二)国外子公司所处的发展阶段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(三)海外子公司的管理能力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(四)产品特性与市场因素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grpSp>
        <p:nvGrpSpPr>
          <p:cNvPr id="21" name="Group 2"/>
          <p:cNvGrpSpPr/>
          <p:nvPr/>
        </p:nvGrpSpPr>
        <p:grpSpPr bwMode="auto">
          <a:xfrm>
            <a:off x="1696085" y="2529840"/>
            <a:ext cx="6322060" cy="647065"/>
            <a:chOff x="0" y="0"/>
            <a:chExt cx="8840" cy="1019"/>
          </a:xfrm>
        </p:grpSpPr>
        <p:sp>
          <p:nvSpPr>
            <p:cNvPr id="22" name="矩形 1"/>
            <p:cNvSpPr>
              <a:spLocks noChangeArrowheads="1"/>
            </p:cNvSpPr>
            <p:nvPr/>
          </p:nvSpPr>
          <p:spPr bwMode="auto">
            <a:xfrm>
              <a:off x="0" y="0"/>
              <a:ext cx="8840" cy="1019"/>
            </a:xfrm>
            <a:prstGeom prst="rect">
              <a:avLst/>
            </a:prstGeom>
            <a:solidFill>
              <a:srgbClr val="076F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23" name="Group 4"/>
            <p:cNvGrpSpPr/>
            <p:nvPr/>
          </p:nvGrpSpPr>
          <p:grpSpPr bwMode="auto">
            <a:xfrm>
              <a:off x="108" y="36"/>
              <a:ext cx="8673" cy="981"/>
              <a:chOff x="0" y="0"/>
              <a:chExt cx="8673" cy="981"/>
            </a:xfrm>
          </p:grpSpPr>
          <p:pic>
            <p:nvPicPr>
              <p:cNvPr id="24" name="Picture 3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921" t="28023" r="18097" b="53534"/>
              <a:stretch>
                <a:fillRect/>
              </a:stretch>
            </p:blipFill>
            <p:spPr bwMode="auto">
              <a:xfrm rot="10800000">
                <a:off x="6422" y="0"/>
                <a:ext cx="2251" cy="9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5" name="TextBox 2"/>
              <p:cNvSpPr>
                <a:spLocks noChangeArrowheads="1"/>
              </p:cNvSpPr>
              <p:nvPr/>
            </p:nvSpPr>
            <p:spPr bwMode="auto">
              <a:xfrm>
                <a:off x="0" y="193"/>
                <a:ext cx="8260" cy="6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sz="2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第一节　企业的法律形式</a:t>
                </a:r>
                <a:endParaRPr sz="2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sp>
        <p:nvSpPr>
          <p:cNvPr id="26" name="直接连接符 18"/>
          <p:cNvSpPr>
            <a:spLocks noChangeShapeType="1"/>
          </p:cNvSpPr>
          <p:nvPr/>
        </p:nvSpPr>
        <p:spPr bwMode="auto">
          <a:xfrm>
            <a:off x="1405086" y="1447378"/>
            <a:ext cx="1588" cy="4933950"/>
          </a:xfrm>
          <a:prstGeom prst="line">
            <a:avLst/>
          </a:prstGeom>
          <a:noFill/>
          <a:ln w="9525" cap="flat" cmpd="sng">
            <a:solidFill>
              <a:srgbClr val="076F8B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TextBox 19"/>
          <p:cNvSpPr>
            <a:spLocks noChangeArrowheads="1"/>
          </p:cNvSpPr>
          <p:nvPr/>
        </p:nvSpPr>
        <p:spPr bwMode="auto">
          <a:xfrm>
            <a:off x="541169" y="5193878"/>
            <a:ext cx="503237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76F8B"/>
                </a:solidFill>
                <a:latin typeface="方正宋黑简体" panose="02000000000000000000" pitchFamily="1" charset="-122"/>
                <a:ea typeface="方正宋黑简体" panose="02000000000000000000" pitchFamily="1" charset="-122"/>
                <a:sym typeface="方正宋黑简体" panose="02000000000000000000" pitchFamily="1" charset="-122"/>
              </a:rPr>
              <a:t>目录</a:t>
            </a:r>
            <a:endParaRPr lang="zh-CN" altLang="en-US"/>
          </a:p>
        </p:txBody>
      </p:sp>
      <p:grpSp>
        <p:nvGrpSpPr>
          <p:cNvPr id="28" name="Group 9"/>
          <p:cNvGrpSpPr/>
          <p:nvPr/>
        </p:nvGrpSpPr>
        <p:grpSpPr bwMode="auto">
          <a:xfrm>
            <a:off x="1692910" y="3319145"/>
            <a:ext cx="6322060" cy="646430"/>
            <a:chOff x="0" y="0"/>
            <a:chExt cx="8840" cy="1019"/>
          </a:xfrm>
        </p:grpSpPr>
        <p:sp>
          <p:nvSpPr>
            <p:cNvPr id="29" name="矩形 1"/>
            <p:cNvSpPr>
              <a:spLocks noChangeArrowheads="1"/>
            </p:cNvSpPr>
            <p:nvPr/>
          </p:nvSpPr>
          <p:spPr bwMode="auto">
            <a:xfrm>
              <a:off x="0" y="0"/>
              <a:ext cx="8840" cy="1019"/>
            </a:xfrm>
            <a:prstGeom prst="rect">
              <a:avLst/>
            </a:prstGeom>
            <a:solidFill>
              <a:srgbClr val="076F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30" name="Group 11"/>
            <p:cNvGrpSpPr/>
            <p:nvPr/>
          </p:nvGrpSpPr>
          <p:grpSpPr bwMode="auto">
            <a:xfrm>
              <a:off x="108" y="36"/>
              <a:ext cx="8673" cy="981"/>
              <a:chOff x="0" y="0"/>
              <a:chExt cx="8673" cy="981"/>
            </a:xfrm>
          </p:grpSpPr>
          <p:pic>
            <p:nvPicPr>
              <p:cNvPr id="31" name="Picture 3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921" t="28023" r="18097" b="53534"/>
              <a:stretch>
                <a:fillRect/>
              </a:stretch>
            </p:blipFill>
            <p:spPr bwMode="auto">
              <a:xfrm rot="10800000">
                <a:off x="6422" y="0"/>
                <a:ext cx="2251" cy="9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2" name="TextBox 2"/>
              <p:cNvSpPr>
                <a:spLocks noChangeArrowheads="1"/>
              </p:cNvSpPr>
              <p:nvPr/>
            </p:nvSpPr>
            <p:spPr bwMode="auto">
              <a:xfrm>
                <a:off x="0" y="193"/>
                <a:ext cx="8260" cy="6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sz="2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第二节　跨国公司的组织结构演进及其形式</a:t>
                </a:r>
                <a:endParaRPr sz="2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grpSp>
        <p:nvGrpSpPr>
          <p:cNvPr id="33" name="Group 14"/>
          <p:cNvGrpSpPr/>
          <p:nvPr/>
        </p:nvGrpSpPr>
        <p:grpSpPr bwMode="auto">
          <a:xfrm>
            <a:off x="1692910" y="4110990"/>
            <a:ext cx="6322060" cy="648416"/>
            <a:chOff x="0" y="0"/>
            <a:chExt cx="8840" cy="1019"/>
          </a:xfrm>
        </p:grpSpPr>
        <p:sp>
          <p:nvSpPr>
            <p:cNvPr id="34" name="矩形 1"/>
            <p:cNvSpPr>
              <a:spLocks noChangeArrowheads="1"/>
            </p:cNvSpPr>
            <p:nvPr/>
          </p:nvSpPr>
          <p:spPr bwMode="auto">
            <a:xfrm>
              <a:off x="0" y="0"/>
              <a:ext cx="8840" cy="1019"/>
            </a:xfrm>
            <a:prstGeom prst="rect">
              <a:avLst/>
            </a:prstGeom>
            <a:solidFill>
              <a:srgbClr val="076F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35" name="Group 16"/>
            <p:cNvGrpSpPr/>
            <p:nvPr/>
          </p:nvGrpSpPr>
          <p:grpSpPr bwMode="auto">
            <a:xfrm>
              <a:off x="108" y="36"/>
              <a:ext cx="8673" cy="981"/>
              <a:chOff x="0" y="0"/>
              <a:chExt cx="8673" cy="981"/>
            </a:xfrm>
          </p:grpSpPr>
          <p:pic>
            <p:nvPicPr>
              <p:cNvPr id="36" name="Picture 3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921" t="28023" r="18097" b="53534"/>
              <a:stretch>
                <a:fillRect/>
              </a:stretch>
            </p:blipFill>
            <p:spPr bwMode="auto">
              <a:xfrm rot="10800000">
                <a:off x="6422" y="0"/>
                <a:ext cx="2251" cy="9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TextBox 2"/>
              <p:cNvSpPr>
                <a:spLocks noChangeArrowheads="1"/>
              </p:cNvSpPr>
              <p:nvPr/>
            </p:nvSpPr>
            <p:spPr bwMode="auto">
              <a:xfrm>
                <a:off x="0" y="193"/>
                <a:ext cx="8260" cy="6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sz="2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第三节　企业的组织结构选择与设置</a:t>
                </a:r>
                <a:endParaRPr sz="2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grpSp>
        <p:nvGrpSpPr>
          <p:cNvPr id="38" name="Group 19"/>
          <p:cNvGrpSpPr/>
          <p:nvPr/>
        </p:nvGrpSpPr>
        <p:grpSpPr bwMode="auto">
          <a:xfrm>
            <a:off x="1692910" y="4917440"/>
            <a:ext cx="6322060" cy="635116"/>
            <a:chOff x="0" y="0"/>
            <a:chExt cx="8840" cy="1019"/>
          </a:xfrm>
        </p:grpSpPr>
        <p:sp>
          <p:nvSpPr>
            <p:cNvPr id="39" name="矩形 1"/>
            <p:cNvSpPr>
              <a:spLocks noChangeArrowheads="1"/>
            </p:cNvSpPr>
            <p:nvPr/>
          </p:nvSpPr>
          <p:spPr bwMode="auto">
            <a:xfrm>
              <a:off x="0" y="0"/>
              <a:ext cx="8840" cy="1019"/>
            </a:xfrm>
            <a:prstGeom prst="rect">
              <a:avLst/>
            </a:prstGeom>
            <a:solidFill>
              <a:srgbClr val="076F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40" name="Group 21"/>
            <p:cNvGrpSpPr/>
            <p:nvPr/>
          </p:nvGrpSpPr>
          <p:grpSpPr bwMode="auto">
            <a:xfrm>
              <a:off x="108" y="36"/>
              <a:ext cx="8673" cy="981"/>
              <a:chOff x="0" y="0"/>
              <a:chExt cx="8673" cy="981"/>
            </a:xfrm>
          </p:grpSpPr>
          <p:pic>
            <p:nvPicPr>
              <p:cNvPr id="41" name="Picture 3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921" t="28023" r="18097" b="53534"/>
              <a:stretch>
                <a:fillRect/>
              </a:stretch>
            </p:blipFill>
            <p:spPr bwMode="auto">
              <a:xfrm rot="10800000">
                <a:off x="6422" y="0"/>
                <a:ext cx="2251" cy="9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42" name="TextBox 2"/>
              <p:cNvSpPr>
                <a:spLocks noChangeArrowheads="1"/>
              </p:cNvSpPr>
              <p:nvPr/>
            </p:nvSpPr>
            <p:spPr bwMode="auto">
              <a:xfrm>
                <a:off x="0" y="140"/>
                <a:ext cx="8673" cy="6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sz="2200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第四节　企业的组织控制模式及其选择	</a:t>
                </a:r>
                <a:endParaRPr sz="22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940" y="-3175"/>
            <a:ext cx="8101965" cy="91884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企业的法律形式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一、个人企业</a:t>
            </a:r>
            <a:endParaRPr lang="zh-CN" altLang="en-US"/>
          </a:p>
          <a:p>
            <a:r>
              <a:rPr lang="zh-CN" altLang="en-US"/>
              <a:t>个人企业(Individual Proprietorship)又叫独资企业,是指由单独的自然人出资,并单独占有、控制、经营与负责的企业,它不具有法人地位。</a:t>
            </a:r>
            <a:endParaRPr lang="zh-CN" altLang="en-US"/>
          </a:p>
          <a:p>
            <a:r>
              <a:rPr lang="zh-CN" altLang="en-US"/>
              <a:t>个人企业是一种最简单、最古老的企业形式,至今在各国经济中仍占有数量上的绝对优势,在发达国家的企业总数中,个人企业所占的比例甚至高达70%~80%;但以经济规模论,个人企业在各国经济总量中所占的比例并不大,为10%~15%。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企业的法律形式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8955" y="1268095"/>
            <a:ext cx="8027035" cy="5256530"/>
          </a:xfrm>
        </p:spPr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二、合伙企业</a:t>
            </a:r>
            <a:endParaRPr lang="zh-CN" altLang="en-US"/>
          </a:p>
          <a:p>
            <a:r>
              <a:rPr lang="zh-CN" altLang="en-US"/>
              <a:t>合伙企业(Partnership)是由两个或两个以上出资人共同出资,共同占有、控制、经营的企业。</a:t>
            </a:r>
            <a:endParaRPr lang="zh-CN" altLang="en-US"/>
          </a:p>
          <a:p>
            <a:r>
              <a:rPr lang="zh-CN" altLang="en-US"/>
              <a:t>在合伙人中,至少有一个以其个人全部财产对企业的债务承担无限责任;至少有一个在业务范围内有权作为合伙企业的代理人;只有在全体合伙人同意的情况下,合伙权益才可以转让。</a:t>
            </a:r>
            <a:endParaRPr lang="zh-CN" altLang="en-US"/>
          </a:p>
          <a:p>
            <a:r>
              <a:rPr lang="zh-CN" altLang="en-US"/>
              <a:t>至于合伙企业的法律地位,英美法系认为合伙人不具有独立的法人资格,不是法人;而某些大陆法系国家,如法国,则认为合伙企业是法人。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企业的法律形式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三、公司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(一)有限责任公司</a:t>
            </a:r>
            <a:endParaRPr lang="zh-CN" altLang="en-US"/>
          </a:p>
          <a:p>
            <a:r>
              <a:rPr lang="zh-CN" altLang="en-US"/>
              <a:t>所谓“有限责任公司”(Limited Liability Company),是指依照东道国公司法或有关法规注册成立,由一定人数的有限责任股东组成的股票不上市的公司,股东以其出资额为限对公司承担有限责任,公司以其全部资产为限对公司债务承担有限责任。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企业的法律形式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(二)股份有限公司</a:t>
            </a:r>
            <a:endParaRPr lang="zh-CN" altLang="en-US"/>
          </a:p>
          <a:p>
            <a:r>
              <a:rPr lang="zh-CN" altLang="en-US">
                <a:sym typeface="+mn-ea"/>
              </a:rPr>
              <a:t>所谓“股份有限公司”(Limited Liability Company by Share),是指依照东道国公司法或有关法规注册成立,由一定人数下限的有限责任股东组成,可以对外公开发行股票和债券的典型法人组织。股份有限公司的全部资本分为等额股份,股东以其所持股份为限对公司承担责任,公司以其全部资产为限对公司的债务承担责任。</a:t>
            </a:r>
            <a:endParaRPr lang="zh-CN" altLang="en-US"/>
          </a:p>
          <a:p>
            <a:pPr marL="0" indent="0" latinLnBrk="0">
              <a:spcBef>
                <a:spcPts val="1800"/>
              </a:spcBef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(三)无限责任公司</a:t>
            </a:r>
            <a:endParaRPr lang="zh-CN" altLang="en-US"/>
          </a:p>
          <a:p>
            <a:r>
              <a:rPr lang="zh-CN" altLang="en-US"/>
              <a:t>无限责任公司(Unlimited Liability Company)是指由两个以上的无限责任股东组成,具有法人资格的营利性经济组织。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跨国公司的组织结构演进及其形式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一、跨国公司的组织结构演进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(一)早期阶段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(二)国际部阶段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(三)全球性组织结构阶段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跨国公司的组织结构演进及其形式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二、跨国公司的组织结构形式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(一)出口部结构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(二)母子公司结构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(三)国际部结构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(四)全球性结构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跨国公司的组织结构演进及其形式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三、跨国公司组织结构的变化趋势</a:t>
            </a:r>
            <a:endParaRPr lang="zh-CN" altLang="en-US"/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(一)扁平化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(二)跨国公司地区总部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(三)网络化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0" indent="0">
              <a:buNone/>
            </a:pPr>
            <a:r>
              <a:rPr lang="en-US" altLang="zh-CN" sz="2200" b="1" dirty="0">
                <a:latin typeface="楷体" panose="02010609060101010101" charset="-122"/>
                <a:ea typeface="楷体" panose="02010609060101010101" charset="-122"/>
              </a:rPr>
              <a:t>(四)学习型组织</a:t>
            </a:r>
            <a:endParaRPr lang="en-US" altLang="zh-CN" sz="2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dynamicNum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2014</Words>
  <Application>WPS 演示</Application>
  <PresentationFormat>全屏显示(4:3)</PresentationFormat>
  <Paragraphs>174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38" baseType="lpstr">
      <vt:lpstr>Arial</vt:lpstr>
      <vt:lpstr>宋体</vt:lpstr>
      <vt:lpstr>Wingdings</vt:lpstr>
      <vt:lpstr>华文中宋</vt:lpstr>
      <vt:lpstr>GungsuhChe</vt:lpstr>
      <vt:lpstr>Arial Black</vt:lpstr>
      <vt:lpstr>华文细黑</vt:lpstr>
      <vt:lpstr>微软雅黑</vt:lpstr>
      <vt:lpstr>黑体</vt:lpstr>
      <vt:lpstr>楷体_GB2312</vt:lpstr>
      <vt:lpstr>新宋体</vt:lpstr>
      <vt:lpstr>Times New Roman</vt:lpstr>
      <vt:lpstr>Arial Unicode MS</vt:lpstr>
      <vt:lpstr>Malgun Gothic</vt:lpstr>
      <vt:lpstr>Calibri</vt:lpstr>
      <vt:lpstr>华文中宋</vt:lpstr>
      <vt:lpstr>华文细黑</vt:lpstr>
      <vt:lpstr>楷体_GB2312</vt:lpstr>
      <vt:lpstr>方正粗黑宋简体</vt:lpstr>
      <vt:lpstr>方正宋黑简体</vt:lpstr>
      <vt:lpstr>楷体</vt:lpstr>
      <vt:lpstr>方正书宋_GBK</vt:lpstr>
      <vt:lpstr>Office 主题</vt:lpstr>
      <vt:lpstr>1_Office 主题</vt:lpstr>
      <vt:lpstr>PowerPoint 演示文稿</vt:lpstr>
      <vt:lpstr>PowerPoint 演示文稿</vt:lpstr>
      <vt:lpstr>第一节　企业的法律形式</vt:lpstr>
      <vt:lpstr>第一节　企业的法律形式</vt:lpstr>
      <vt:lpstr>第一节　企业的法律形式</vt:lpstr>
      <vt:lpstr>第一节　企业的法律形式</vt:lpstr>
      <vt:lpstr>第二节　跨国公司的组织结构演进及其形式</vt:lpstr>
      <vt:lpstr>第二节　跨国公司的组织结构演进及其形式</vt:lpstr>
      <vt:lpstr>第二节　跨国公司的组织结构演进及其形式</vt:lpstr>
      <vt:lpstr>第三节　企业的组织结构选择与设置</vt:lpstr>
      <vt:lpstr>第三节　企业的组织结构选择与设置</vt:lpstr>
      <vt:lpstr>第四节　企业的组织控制模式及其选择	</vt:lpstr>
      <vt:lpstr>第四节　企业的组织控制模式及其选择	</vt:lpstr>
      <vt:lpstr>第四节　企业的组织控制模式及其选择	</vt:lpstr>
    </vt:vector>
  </TitlesOfParts>
  <Company>ZETA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Cao Yurong</dc:creator>
  <cp:lastModifiedBy>sunny</cp:lastModifiedBy>
  <cp:revision>8</cp:revision>
  <dcterms:created xsi:type="dcterms:W3CDTF">2015-05-21T10:25:00Z</dcterms:created>
  <dcterms:modified xsi:type="dcterms:W3CDTF">2019-09-06T05:51:45Z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