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6"/>
  </p:notesMasterIdLst>
  <p:handoutMasterIdLst>
    <p:handoutMasterId r:id="rId37"/>
  </p:handoutMasterIdLst>
  <p:sldIdLst>
    <p:sldId id="256" r:id="rId2"/>
    <p:sldId id="257" r:id="rId3"/>
    <p:sldId id="278" r:id="rId4"/>
    <p:sldId id="279" r:id="rId5"/>
    <p:sldId id="280" r:id="rId6"/>
    <p:sldId id="281" r:id="rId7"/>
    <p:sldId id="282" r:id="rId8"/>
    <p:sldId id="283" r:id="rId9"/>
    <p:sldId id="284" r:id="rId10"/>
    <p:sldId id="285" r:id="rId11"/>
    <p:sldId id="286" r:id="rId12"/>
    <p:sldId id="287" r:id="rId13"/>
    <p:sldId id="288" r:id="rId14"/>
    <p:sldId id="289" r:id="rId15"/>
    <p:sldId id="290" r:id="rId16"/>
    <p:sldId id="291" r:id="rId17"/>
    <p:sldId id="292" r:id="rId18"/>
    <p:sldId id="293" r:id="rId19"/>
    <p:sldId id="294" r:id="rId20"/>
    <p:sldId id="295" r:id="rId21"/>
    <p:sldId id="296" r:id="rId22"/>
    <p:sldId id="297" r:id="rId23"/>
    <p:sldId id="298" r:id="rId24"/>
    <p:sldId id="299" r:id="rId25"/>
    <p:sldId id="300" r:id="rId26"/>
    <p:sldId id="301" r:id="rId27"/>
    <p:sldId id="302" r:id="rId28"/>
    <p:sldId id="303" r:id="rId29"/>
    <p:sldId id="304" r:id="rId30"/>
    <p:sldId id="305" r:id="rId31"/>
    <p:sldId id="306" r:id="rId32"/>
    <p:sldId id="273" r:id="rId33"/>
    <p:sldId id="307" r:id="rId34"/>
    <p:sldId id="308" r:id="rId3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717" autoAdjust="0"/>
  </p:normalViewPr>
  <p:slideViewPr>
    <p:cSldViewPr>
      <p:cViewPr varScale="1">
        <p:scale>
          <a:sx n="67" d="100"/>
          <a:sy n="67" d="100"/>
        </p:scale>
        <p:origin x="-1464" y="-102"/>
      </p:cViewPr>
      <p:guideLst>
        <p:guide orient="horz" pos="2160"/>
        <p:guide pos="292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0" d="100"/>
          <a:sy n="80" d="100"/>
        </p:scale>
        <p:origin x="-2094" y="-90"/>
      </p:cViewPr>
      <p:guideLst>
        <p:guide orient="horz" pos="2880"/>
        <p:guide pos="219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3BAEC24D-9265-41B5-B317-2E0522A0F705}" type="datetimeFigureOut">
              <a:rPr lang="zh-CN" altLang="en-US"/>
              <a:t>2020/7/26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512AFB04-F89B-4877-946D-2B81129B04F5}" type="slidenum">
              <a:rPr lang="zh-CN" altLang="en-US"/>
              <a:t>‹#›</a:t>
            </a:fld>
            <a:endParaRPr lang="zh-CN" altLang="en-US"/>
          </a:p>
        </p:txBody>
      </p:sp>
    </p:spTree>
    <p:extLst>
      <p:ext uri="{BB962C8B-B14F-4D97-AF65-F5344CB8AC3E}">
        <p14:creationId xmlns:p14="http://schemas.microsoft.com/office/powerpoint/2010/main" val="5962093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6264DF2B-92B4-4DFC-AC20-6EE523FFA27F}" type="datetimeFigureOut">
              <a:rPr lang="zh-CN" altLang="en-US"/>
              <a:t>2020/7/26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ABD382E5-20C8-4C97-A076-CE7A7DD3C0E1}" type="slidenum">
              <a:rPr lang="zh-CN" altLang="en-US"/>
              <a:t>‹#›</a:t>
            </a:fld>
            <a:endParaRPr lang="zh-CN" altLang="en-US"/>
          </a:p>
        </p:txBody>
      </p:sp>
    </p:spTree>
    <p:extLst>
      <p:ext uri="{BB962C8B-B14F-4D97-AF65-F5344CB8AC3E}">
        <p14:creationId xmlns:p14="http://schemas.microsoft.com/office/powerpoint/2010/main" val="13614319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直接连接符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29" name="标题 28"/>
          <p:cNvSpPr>
            <a:spLocks noGrp="1"/>
          </p:cNvSpPr>
          <p:nvPr>
            <p:ph type="ctrTitle"/>
          </p:nvPr>
        </p:nvSpPr>
        <p:spPr>
          <a:xfrm>
            <a:off x="381000" y="4853411"/>
            <a:ext cx="8458200" cy="1222375"/>
          </a:xfrm>
        </p:spPr>
        <p:txBody>
          <a:bodyPr anchor="t"/>
          <a:lstStyle/>
          <a:p>
            <a:r>
              <a:rPr lang="zh-CN" altLang="en-US" smtClean="0"/>
              <a:t>单击此处编辑母版标题样式</a:t>
            </a:r>
            <a:endParaRPr lang="en-US"/>
          </a:p>
        </p:txBody>
      </p:sp>
      <p:sp>
        <p:nvSpPr>
          <p:cNvPr id="9" name="副标题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smtClean="0"/>
              <a:t>单击此处编辑母版副标题样式</a:t>
            </a:r>
            <a:endParaRPr lang="en-US"/>
          </a:p>
        </p:txBody>
      </p:sp>
      <p:sp>
        <p:nvSpPr>
          <p:cNvPr id="5" name="日期占位符 15"/>
          <p:cNvSpPr>
            <a:spLocks noGrp="1"/>
          </p:cNvSpPr>
          <p:nvPr>
            <p:ph type="dt" sz="half" idx="10"/>
          </p:nvPr>
        </p:nvSpPr>
        <p:spPr/>
        <p:txBody>
          <a:bodyPr/>
          <a:lstStyle>
            <a:lvl1pPr>
              <a:defRPr/>
            </a:lvl1pPr>
          </a:lstStyle>
          <a:p>
            <a:pPr>
              <a:defRPr/>
            </a:pPr>
            <a:fld id="{C9B57664-EDBA-49D2-A3A6-EFBB4EECBFE4}" type="datetimeFigureOut">
              <a:rPr lang="zh-CN" altLang="en-US"/>
              <a:t>2020/7/26</a:t>
            </a:fld>
            <a:endParaRPr lang="zh-CN" altLang="en-US"/>
          </a:p>
        </p:txBody>
      </p:sp>
      <p:sp>
        <p:nvSpPr>
          <p:cNvPr id="6" name="页脚占位符 1"/>
          <p:cNvSpPr>
            <a:spLocks noGrp="1"/>
          </p:cNvSpPr>
          <p:nvPr>
            <p:ph type="ftr" sz="quarter" idx="11"/>
          </p:nvPr>
        </p:nvSpPr>
        <p:spPr/>
        <p:txBody>
          <a:bodyPr/>
          <a:lstStyle>
            <a:lvl1pPr>
              <a:defRPr/>
            </a:lvl1pPr>
          </a:lstStyle>
          <a:p>
            <a:pPr>
              <a:defRPr/>
            </a:pPr>
            <a:endParaRPr lang="zh-CN" altLang="en-US"/>
          </a:p>
        </p:txBody>
      </p:sp>
      <p:sp>
        <p:nvSpPr>
          <p:cNvPr id="7" name="灯片编号占位符 14"/>
          <p:cNvSpPr>
            <a:spLocks noGrp="1"/>
          </p:cNvSpPr>
          <p:nvPr>
            <p:ph type="sldNum" sz="quarter" idx="12"/>
          </p:nvPr>
        </p:nvSpPr>
        <p:spPr>
          <a:xfrm>
            <a:off x="8229600" y="6473825"/>
            <a:ext cx="758825" cy="247650"/>
          </a:xfrm>
        </p:spPr>
        <p:txBody>
          <a:bodyPr/>
          <a:lstStyle>
            <a:lvl1pPr>
              <a:defRPr/>
            </a:lvl1pPr>
          </a:lstStyle>
          <a:p>
            <a:pPr>
              <a:defRPr/>
            </a:pPr>
            <a:fld id="{5896249B-DD31-4220-8BA8-4EBE8E0F324B}" type="slidenum">
              <a:rPr lang="zh-CN" altLang="en-US"/>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0"/>
          <p:cNvSpPr>
            <a:spLocks noGrp="1"/>
          </p:cNvSpPr>
          <p:nvPr>
            <p:ph type="dt" sz="half" idx="10"/>
          </p:nvPr>
        </p:nvSpPr>
        <p:spPr/>
        <p:txBody>
          <a:bodyPr/>
          <a:lstStyle>
            <a:lvl1pPr>
              <a:defRPr/>
            </a:lvl1pPr>
          </a:lstStyle>
          <a:p>
            <a:pPr>
              <a:defRPr/>
            </a:pPr>
            <a:fld id="{CA5B2D43-EADC-4A2A-9E36-4F4A8ABE7B04}" type="datetimeFigureOut">
              <a:rPr lang="zh-CN" altLang="en-US"/>
              <a:t>2020/7/26</a:t>
            </a:fld>
            <a:endParaRPr lang="zh-CN" altLang="en-US"/>
          </a:p>
        </p:txBody>
      </p:sp>
      <p:sp>
        <p:nvSpPr>
          <p:cNvPr id="5" name="页脚占位符 27"/>
          <p:cNvSpPr>
            <a:spLocks noGrp="1"/>
          </p:cNvSpPr>
          <p:nvPr>
            <p:ph type="ftr" sz="quarter" idx="11"/>
          </p:nvPr>
        </p:nvSpPr>
        <p:spPr/>
        <p:txBody>
          <a:bodyPr/>
          <a:lstStyle>
            <a:lvl1pPr>
              <a:defRPr/>
            </a:lvl1pPr>
          </a:lstStyle>
          <a:p>
            <a:pPr>
              <a:defRPr/>
            </a:pPr>
            <a:endParaRPr lang="zh-CN" altLang="en-US"/>
          </a:p>
        </p:txBody>
      </p:sp>
      <p:sp>
        <p:nvSpPr>
          <p:cNvPr id="6" name="灯片编号占位符 4"/>
          <p:cNvSpPr>
            <a:spLocks noGrp="1"/>
          </p:cNvSpPr>
          <p:nvPr>
            <p:ph type="sldNum" sz="quarter" idx="12"/>
          </p:nvPr>
        </p:nvSpPr>
        <p:spPr/>
        <p:txBody>
          <a:bodyPr/>
          <a:lstStyle>
            <a:lvl1pPr>
              <a:defRPr/>
            </a:lvl1pPr>
          </a:lstStyle>
          <a:p>
            <a:pPr>
              <a:defRPr/>
            </a:pPr>
            <a:fld id="{E37851C7-C451-4081-B643-839715C2CD54}"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549276"/>
            <a:ext cx="1828800"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549276"/>
            <a:ext cx="6248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fld id="{CA43E8D1-A302-406B-912D-6E8EFC6957A5}" type="datetimeFigureOut">
              <a:rPr lang="zh-CN" altLang="en-US"/>
              <a:t>2020/7/26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26A76BC-299C-43C2-BF9D-940C247BF66C}" type="slidenum">
              <a:rPr lang="zh-CN" altLang="en-US"/>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2" name="标题 21"/>
          <p:cNvSpPr>
            <a:spLocks noGrp="1"/>
          </p:cNvSpPr>
          <p:nvPr>
            <p:ph type="title"/>
          </p:nvPr>
        </p:nvSpPr>
        <p:spPr/>
        <p:txBody>
          <a:bodyPr/>
          <a:lstStyle/>
          <a:p>
            <a:r>
              <a:rPr lang="zh-CN" altLang="en-US" smtClean="0"/>
              <a:t>单击此处编辑母版标题样式</a:t>
            </a:r>
            <a:endParaRPr lang="en-US"/>
          </a:p>
        </p:txBody>
      </p:sp>
      <p:sp>
        <p:nvSpPr>
          <p:cNvPr id="27" name="内容占位符 26"/>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24"/>
          <p:cNvSpPr>
            <a:spLocks noGrp="1"/>
          </p:cNvSpPr>
          <p:nvPr>
            <p:ph type="dt" sz="half" idx="10"/>
          </p:nvPr>
        </p:nvSpPr>
        <p:spPr/>
        <p:txBody>
          <a:bodyPr/>
          <a:lstStyle>
            <a:lvl1pPr>
              <a:defRPr/>
            </a:lvl1pPr>
          </a:lstStyle>
          <a:p>
            <a:pPr>
              <a:defRPr/>
            </a:pPr>
            <a:fld id="{E7185F3E-096C-4AC7-945B-513C1E6F5A46}" type="datetimeFigureOut">
              <a:rPr lang="zh-CN" altLang="en-US"/>
              <a:t>2020/7/26</a:t>
            </a:fld>
            <a:endParaRPr lang="zh-CN" altLang="en-US"/>
          </a:p>
        </p:txBody>
      </p:sp>
      <p:sp>
        <p:nvSpPr>
          <p:cNvPr id="5" name="页脚占位符 18"/>
          <p:cNvSpPr>
            <a:spLocks noGrp="1"/>
          </p:cNvSpPr>
          <p:nvPr>
            <p:ph type="ftr" sz="quarter" idx="11"/>
          </p:nvPr>
        </p:nvSpPr>
        <p:spPr>
          <a:xfrm>
            <a:off x="3581400" y="76200"/>
            <a:ext cx="2895600" cy="288925"/>
          </a:xfrm>
        </p:spPr>
        <p:txBody>
          <a:bodyPr/>
          <a:lstStyle>
            <a:lvl1pPr>
              <a:defRPr/>
            </a:lvl1pPr>
          </a:lstStyle>
          <a:p>
            <a:pPr>
              <a:defRPr/>
            </a:pPr>
            <a:endParaRPr lang="zh-CN" altLang="en-US"/>
          </a:p>
        </p:txBody>
      </p:sp>
      <p:sp>
        <p:nvSpPr>
          <p:cNvPr id="6" name="灯片编号占位符 15"/>
          <p:cNvSpPr>
            <a:spLocks noGrp="1"/>
          </p:cNvSpPr>
          <p:nvPr>
            <p:ph type="sldNum" sz="quarter" idx="12"/>
          </p:nvPr>
        </p:nvSpPr>
        <p:spPr>
          <a:xfrm>
            <a:off x="8229600" y="6473825"/>
            <a:ext cx="758825" cy="247650"/>
          </a:xfrm>
        </p:spPr>
        <p:txBody>
          <a:bodyPr/>
          <a:lstStyle>
            <a:lvl1pPr>
              <a:defRPr/>
            </a:lvl1pPr>
          </a:lstStyle>
          <a:p>
            <a:pPr>
              <a:defRPr/>
            </a:pPr>
            <a:fld id="{FCE36EC3-7FDE-40BA-8C36-B71BABEE09B4}" type="slidenum">
              <a:rPr lang="zh-CN" altLang="en-US"/>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4" name="直接连接符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6" name="文本占位符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smtClean="0"/>
              <a:t>单击此处编辑母版文本样式</a:t>
            </a:r>
          </a:p>
        </p:txBody>
      </p:sp>
      <p:sp>
        <p:nvSpPr>
          <p:cNvPr id="8" name="标题 7"/>
          <p:cNvSpPr>
            <a:spLocks noGrp="1"/>
          </p:cNvSpPr>
          <p:nvPr>
            <p:ph type="title"/>
          </p:nvPr>
        </p:nvSpPr>
        <p:spPr>
          <a:xfrm>
            <a:off x="180475" y="2947085"/>
            <a:ext cx="8686800" cy="1184825"/>
          </a:xfrm>
        </p:spPr>
        <p:txBody>
          <a:bodyPr rtlCol="0" anchor="t"/>
          <a:lstStyle>
            <a:lvl1pPr algn="r">
              <a:defRPr/>
            </a:lvl1pPr>
          </a:lstStyle>
          <a:p>
            <a:r>
              <a:rPr lang="zh-CN" altLang="en-US" smtClean="0"/>
              <a:t>单击此处编辑母版标题样式</a:t>
            </a:r>
            <a:endParaRPr lang="en-US"/>
          </a:p>
        </p:txBody>
      </p:sp>
      <p:sp>
        <p:nvSpPr>
          <p:cNvPr id="5" name="日期占位符 18"/>
          <p:cNvSpPr>
            <a:spLocks noGrp="1"/>
          </p:cNvSpPr>
          <p:nvPr>
            <p:ph type="dt" sz="half" idx="10"/>
          </p:nvPr>
        </p:nvSpPr>
        <p:spPr/>
        <p:txBody>
          <a:bodyPr/>
          <a:lstStyle>
            <a:lvl1pPr>
              <a:defRPr/>
            </a:lvl1pPr>
          </a:lstStyle>
          <a:p>
            <a:pPr>
              <a:defRPr/>
            </a:pPr>
            <a:fld id="{E3E424FC-A5AA-4000-9211-A347499FC73B}" type="datetimeFigureOut">
              <a:rPr lang="zh-CN" altLang="en-US"/>
              <a:t>2020/7/26</a:t>
            </a:fld>
            <a:endParaRPr lang="zh-CN" altLang="en-US"/>
          </a:p>
        </p:txBody>
      </p:sp>
      <p:sp>
        <p:nvSpPr>
          <p:cNvPr id="7" name="页脚占位符 10"/>
          <p:cNvSpPr>
            <a:spLocks noGrp="1"/>
          </p:cNvSpPr>
          <p:nvPr>
            <p:ph type="ftr" sz="quarter" idx="11"/>
          </p:nvPr>
        </p:nvSpPr>
        <p:spPr/>
        <p:txBody>
          <a:bodyPr/>
          <a:lstStyle>
            <a:lvl1pPr>
              <a:defRPr/>
            </a:lvl1pPr>
          </a:lstStyle>
          <a:p>
            <a:pPr>
              <a:defRPr/>
            </a:pPr>
            <a:endParaRPr lang="zh-CN" altLang="en-US"/>
          </a:p>
        </p:txBody>
      </p:sp>
      <p:sp>
        <p:nvSpPr>
          <p:cNvPr id="9" name="灯片编号占位符 15"/>
          <p:cNvSpPr>
            <a:spLocks noGrp="1"/>
          </p:cNvSpPr>
          <p:nvPr>
            <p:ph type="sldNum" sz="quarter" idx="12"/>
          </p:nvPr>
        </p:nvSpPr>
        <p:spPr/>
        <p:txBody>
          <a:bodyPr/>
          <a:lstStyle>
            <a:lvl1pPr>
              <a:defRPr/>
            </a:lvl1pPr>
          </a:lstStyle>
          <a:p>
            <a:pPr>
              <a:defRPr/>
            </a:pPr>
            <a:fld id="{FDBCB5ED-9325-4FA6-8471-6968E06A1590}" type="slidenum">
              <a:rPr lang="zh-CN" altLang="en-US"/>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0" name="标题 19"/>
          <p:cNvSpPr>
            <a:spLocks noGrp="1"/>
          </p:cNvSpPr>
          <p:nvPr>
            <p:ph type="title"/>
          </p:nvPr>
        </p:nvSpPr>
        <p:spPr>
          <a:xfrm>
            <a:off x="301752" y="457200"/>
            <a:ext cx="8686800" cy="841248"/>
          </a:xfrm>
        </p:spPr>
        <p:txBody>
          <a:bodyPr/>
          <a:lstStyle/>
          <a:p>
            <a:r>
              <a:rPr lang="zh-CN" altLang="en-US" smtClean="0"/>
              <a:t>单击此处编辑母版标题样式</a:t>
            </a:r>
            <a:endParaRPr lang="en-US"/>
          </a:p>
        </p:txBody>
      </p:sp>
      <p:sp>
        <p:nvSpPr>
          <p:cNvPr id="14" name="内容占位符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3" name="内容占位符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10"/>
          <p:cNvSpPr>
            <a:spLocks noGrp="1"/>
          </p:cNvSpPr>
          <p:nvPr>
            <p:ph type="dt" sz="half" idx="10"/>
          </p:nvPr>
        </p:nvSpPr>
        <p:spPr/>
        <p:txBody>
          <a:bodyPr/>
          <a:lstStyle>
            <a:lvl1pPr>
              <a:defRPr/>
            </a:lvl1pPr>
          </a:lstStyle>
          <a:p>
            <a:pPr>
              <a:defRPr/>
            </a:pPr>
            <a:fld id="{DF89D61E-3535-44C5-8E48-B6BDAB674929}" type="datetimeFigureOut">
              <a:rPr lang="zh-CN" altLang="en-US"/>
              <a:t>2020/7/26</a:t>
            </a:fld>
            <a:endParaRPr lang="zh-CN" altLang="en-US"/>
          </a:p>
        </p:txBody>
      </p:sp>
      <p:sp>
        <p:nvSpPr>
          <p:cNvPr id="6" name="页脚占位符 27"/>
          <p:cNvSpPr>
            <a:spLocks noGrp="1"/>
          </p:cNvSpPr>
          <p:nvPr>
            <p:ph type="ftr" sz="quarter" idx="11"/>
          </p:nvPr>
        </p:nvSpPr>
        <p:spPr/>
        <p:txBody>
          <a:bodyPr/>
          <a:lstStyle>
            <a:lvl1pPr>
              <a:defRPr/>
            </a:lvl1pPr>
          </a:lstStyle>
          <a:p>
            <a:pPr>
              <a:defRPr/>
            </a:pPr>
            <a:endParaRPr lang="zh-CN" altLang="en-US"/>
          </a:p>
        </p:txBody>
      </p:sp>
      <p:sp>
        <p:nvSpPr>
          <p:cNvPr id="7" name="灯片编号占位符 4"/>
          <p:cNvSpPr>
            <a:spLocks noGrp="1"/>
          </p:cNvSpPr>
          <p:nvPr>
            <p:ph type="sldNum" sz="quarter" idx="12"/>
          </p:nvPr>
        </p:nvSpPr>
        <p:spPr/>
        <p:txBody>
          <a:bodyPr/>
          <a:lstStyle>
            <a:lvl1pPr>
              <a:defRPr/>
            </a:lvl1pPr>
          </a:lstStyle>
          <a:p>
            <a:pPr>
              <a:defRPr/>
            </a:pPr>
            <a:fld id="{0B53256F-9257-4378-9FD8-4B2EAD9C847E}" type="slidenum">
              <a:rPr lang="zh-CN" altLang="en-US"/>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29" name="标题 28"/>
          <p:cNvSpPr>
            <a:spLocks noGrp="1"/>
          </p:cNvSpPr>
          <p:nvPr>
            <p:ph type="title"/>
          </p:nvPr>
        </p:nvSpPr>
        <p:spPr>
          <a:xfrm>
            <a:off x="304800" y="5410200"/>
            <a:ext cx="8610600" cy="882650"/>
          </a:xfrm>
        </p:spPr>
        <p:txBody>
          <a:bodyPr/>
          <a:lstStyle>
            <a:lvl1pPr>
              <a:defRPr/>
            </a:lvl1pPr>
          </a:lstStyle>
          <a:p>
            <a:r>
              <a:rPr lang="zh-CN" altLang="en-US" smtClean="0"/>
              <a:t>单击此处编辑母版标题样式</a:t>
            </a:r>
            <a:endParaRPr lang="en-US"/>
          </a:p>
        </p:txBody>
      </p:sp>
      <p:sp>
        <p:nvSpPr>
          <p:cNvPr id="13" name="文本占位符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p>
        </p:txBody>
      </p:sp>
      <p:sp>
        <p:nvSpPr>
          <p:cNvPr id="25" name="文本占位符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p>
        </p:txBody>
      </p:sp>
      <p:sp>
        <p:nvSpPr>
          <p:cNvPr id="4" name="内容占位符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28" name="内容占位符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8" name="日期占位符 9"/>
          <p:cNvSpPr>
            <a:spLocks noGrp="1"/>
          </p:cNvSpPr>
          <p:nvPr>
            <p:ph type="dt" sz="half" idx="10"/>
          </p:nvPr>
        </p:nvSpPr>
        <p:spPr/>
        <p:txBody>
          <a:bodyPr/>
          <a:lstStyle>
            <a:lvl1pPr>
              <a:defRPr/>
            </a:lvl1pPr>
          </a:lstStyle>
          <a:p>
            <a:pPr>
              <a:defRPr/>
            </a:pPr>
            <a:fld id="{955E480E-1194-4F02-983A-44947C33A7C5}" type="datetimeFigureOut">
              <a:rPr lang="zh-CN" altLang="en-US"/>
              <a:t>2020/7/26</a:t>
            </a:fld>
            <a:endParaRPr lang="zh-CN" altLang="en-US"/>
          </a:p>
        </p:txBody>
      </p:sp>
      <p:sp>
        <p:nvSpPr>
          <p:cNvPr id="9" name="页脚占位符 5"/>
          <p:cNvSpPr>
            <a:spLocks noGrp="1"/>
          </p:cNvSpPr>
          <p:nvPr>
            <p:ph type="ftr" sz="quarter" idx="11"/>
          </p:nvPr>
        </p:nvSpPr>
        <p:spPr/>
        <p:txBody>
          <a:bodyPr/>
          <a:lstStyle>
            <a:lvl1pPr>
              <a:defRPr/>
            </a:lvl1pPr>
          </a:lstStyle>
          <a:p>
            <a:pPr>
              <a:defRPr/>
            </a:pPr>
            <a:endParaRPr lang="zh-CN" altLang="en-US"/>
          </a:p>
        </p:txBody>
      </p:sp>
      <p:sp>
        <p:nvSpPr>
          <p:cNvPr id="10" name="灯片编号占位符 6"/>
          <p:cNvSpPr>
            <a:spLocks noGrp="1"/>
          </p:cNvSpPr>
          <p:nvPr>
            <p:ph type="sldNum" sz="quarter" idx="12"/>
          </p:nvPr>
        </p:nvSpPr>
        <p:spPr>
          <a:xfrm>
            <a:off x="8229600" y="6477000"/>
            <a:ext cx="762000" cy="247650"/>
          </a:xfrm>
        </p:spPr>
        <p:txBody>
          <a:bodyPr/>
          <a:lstStyle>
            <a:lvl1pPr>
              <a:defRPr/>
            </a:lvl1pPr>
          </a:lstStyle>
          <a:p>
            <a:pPr>
              <a:defRPr/>
            </a:pPr>
            <a:fld id="{2A7BA622-85AC-4255-A832-190121D8788B}" type="slidenum">
              <a:rPr lang="zh-CN" altLang="en-US"/>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0" name="标题 29"/>
          <p:cNvSpPr>
            <a:spLocks noGrp="1"/>
          </p:cNvSpPr>
          <p:nvPr>
            <p:ph type="title"/>
          </p:nvPr>
        </p:nvSpPr>
        <p:spPr>
          <a:xfrm>
            <a:off x="301752" y="457200"/>
            <a:ext cx="8686800" cy="841248"/>
          </a:xfrm>
        </p:spPr>
        <p:txBody>
          <a:bodyPr/>
          <a:lstStyle/>
          <a:p>
            <a:r>
              <a:rPr lang="zh-CN" altLang="en-US" smtClean="0"/>
              <a:t>单击此处编辑母版标题样式</a:t>
            </a:r>
            <a:endParaRPr lang="en-US"/>
          </a:p>
        </p:txBody>
      </p:sp>
      <p:sp>
        <p:nvSpPr>
          <p:cNvPr id="3" name="日期占位符 10"/>
          <p:cNvSpPr>
            <a:spLocks noGrp="1"/>
          </p:cNvSpPr>
          <p:nvPr>
            <p:ph type="dt" sz="half" idx="10"/>
          </p:nvPr>
        </p:nvSpPr>
        <p:spPr/>
        <p:txBody>
          <a:bodyPr/>
          <a:lstStyle>
            <a:lvl1pPr>
              <a:defRPr/>
            </a:lvl1pPr>
          </a:lstStyle>
          <a:p>
            <a:pPr>
              <a:defRPr/>
            </a:pPr>
            <a:fld id="{4F250790-8C84-4F05-8C52-9F8F914FED68}" type="datetimeFigureOut">
              <a:rPr lang="zh-CN" altLang="en-US"/>
              <a:t>2020/7/26</a:t>
            </a:fld>
            <a:endParaRPr lang="zh-CN" altLang="en-US"/>
          </a:p>
        </p:txBody>
      </p:sp>
      <p:sp>
        <p:nvSpPr>
          <p:cNvPr id="4" name="页脚占位符 27"/>
          <p:cNvSpPr>
            <a:spLocks noGrp="1"/>
          </p:cNvSpPr>
          <p:nvPr>
            <p:ph type="ftr" sz="quarter" idx="11"/>
          </p:nvPr>
        </p:nvSpPr>
        <p:spPr/>
        <p:txBody>
          <a:bodyPr/>
          <a:lstStyle>
            <a:lvl1pPr>
              <a:defRPr/>
            </a:lvl1pPr>
          </a:lstStyle>
          <a:p>
            <a:pPr>
              <a:defRPr/>
            </a:pPr>
            <a:endParaRPr lang="zh-CN" altLang="en-US"/>
          </a:p>
        </p:txBody>
      </p:sp>
      <p:sp>
        <p:nvSpPr>
          <p:cNvPr id="5" name="灯片编号占位符 4"/>
          <p:cNvSpPr>
            <a:spLocks noGrp="1"/>
          </p:cNvSpPr>
          <p:nvPr>
            <p:ph type="sldNum" sz="quarter" idx="12"/>
          </p:nvPr>
        </p:nvSpPr>
        <p:spPr/>
        <p:txBody>
          <a:bodyPr/>
          <a:lstStyle>
            <a:lvl1pPr>
              <a:defRPr/>
            </a:lvl1pPr>
          </a:lstStyle>
          <a:p>
            <a:pPr>
              <a:defRPr/>
            </a:pPr>
            <a:fld id="{E0DF4B06-49E2-46F0-80FC-6849587D01A8}" type="slidenum">
              <a:rPr lang="zh-CN" altLang="en-US"/>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2"/>
          <p:cNvSpPr>
            <a:spLocks noGrp="1"/>
          </p:cNvSpPr>
          <p:nvPr>
            <p:ph type="dt" sz="half" idx="10"/>
          </p:nvPr>
        </p:nvSpPr>
        <p:spPr/>
        <p:txBody>
          <a:bodyPr/>
          <a:lstStyle>
            <a:lvl1pPr>
              <a:defRPr/>
            </a:lvl1pPr>
          </a:lstStyle>
          <a:p>
            <a:pPr>
              <a:defRPr/>
            </a:pPr>
            <a:fld id="{5AF17E72-7889-4447-85FA-E0C02229CD78}" type="datetimeFigureOut">
              <a:rPr lang="zh-CN" altLang="en-US"/>
              <a:t>2020/7/26</a:t>
            </a:fld>
            <a:endParaRPr lang="zh-CN" altLang="en-US"/>
          </a:p>
        </p:txBody>
      </p:sp>
      <p:sp>
        <p:nvSpPr>
          <p:cNvPr id="3" name="页脚占位符 23"/>
          <p:cNvSpPr>
            <a:spLocks noGrp="1"/>
          </p:cNvSpPr>
          <p:nvPr>
            <p:ph type="ftr" sz="quarter" idx="11"/>
          </p:nvPr>
        </p:nvSpPr>
        <p:spPr/>
        <p:txBody>
          <a:bodyPr/>
          <a:lstStyle>
            <a:lvl1pPr>
              <a:defRPr/>
            </a:lvl1pPr>
          </a:lstStyle>
          <a:p>
            <a:pPr>
              <a:defRPr/>
            </a:pPr>
            <a:endParaRPr lang="zh-CN" altLang="en-US"/>
          </a:p>
        </p:txBody>
      </p:sp>
      <p:sp>
        <p:nvSpPr>
          <p:cNvPr id="4" name="灯片编号占位符 6"/>
          <p:cNvSpPr>
            <a:spLocks noGrp="1"/>
          </p:cNvSpPr>
          <p:nvPr>
            <p:ph type="sldNum" sz="quarter" idx="12"/>
          </p:nvPr>
        </p:nvSpPr>
        <p:spPr/>
        <p:txBody>
          <a:bodyPr/>
          <a:lstStyle>
            <a:lvl1pPr>
              <a:defRPr/>
            </a:lvl1pPr>
          </a:lstStyle>
          <a:p>
            <a:pPr>
              <a:defRPr/>
            </a:pPr>
            <a:fld id="{8B7EEB6A-9063-4EA9-B3AD-E9DC3E2E6E6D}" type="slidenum">
              <a:rPr lang="zh-CN" altLang="en-US"/>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12" name="标题 11"/>
          <p:cNvSpPr>
            <a:spLocks noGrp="1"/>
          </p:cNvSpPr>
          <p:nvPr>
            <p:ph type="title"/>
          </p:nvPr>
        </p:nvSpPr>
        <p:spPr>
          <a:xfrm>
            <a:off x="457200" y="5486400"/>
            <a:ext cx="8458200" cy="520700"/>
          </a:xfrm>
        </p:spPr>
        <p:txBody>
          <a:bodyPr/>
          <a:lstStyle>
            <a:lvl1pPr algn="l">
              <a:buNone/>
              <a:defRPr sz="2000" b="1"/>
            </a:lvl1pPr>
          </a:lstStyle>
          <a:p>
            <a:r>
              <a:rPr lang="zh-CN" altLang="en-US" smtClean="0"/>
              <a:t>单击此处编辑母版标题样式</a:t>
            </a:r>
            <a:endParaRPr lang="en-US"/>
          </a:p>
        </p:txBody>
      </p:sp>
      <p:sp>
        <p:nvSpPr>
          <p:cNvPr id="26" name="文本占位符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zh-CN" altLang="en-US" smtClean="0"/>
              <a:t>单击此处编辑母版文本样式</a:t>
            </a:r>
          </a:p>
        </p:txBody>
      </p:sp>
      <p:sp>
        <p:nvSpPr>
          <p:cNvPr id="14" name="内容占位符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日期占位符 24"/>
          <p:cNvSpPr>
            <a:spLocks noGrp="1"/>
          </p:cNvSpPr>
          <p:nvPr>
            <p:ph type="dt" sz="half" idx="10"/>
          </p:nvPr>
        </p:nvSpPr>
        <p:spPr/>
        <p:txBody>
          <a:bodyPr/>
          <a:lstStyle>
            <a:lvl1pPr>
              <a:defRPr/>
            </a:lvl1pPr>
          </a:lstStyle>
          <a:p>
            <a:pPr>
              <a:defRPr/>
            </a:pPr>
            <a:fld id="{78534283-4ADB-4791-9A1E-DCEC798C6CD6}" type="datetimeFigureOut">
              <a:rPr lang="zh-CN" altLang="en-US"/>
              <a:t>2020/7/26</a:t>
            </a:fld>
            <a:endParaRPr lang="zh-CN" altLang="en-US"/>
          </a:p>
        </p:txBody>
      </p:sp>
      <p:sp>
        <p:nvSpPr>
          <p:cNvPr id="7" name="页脚占位符 28"/>
          <p:cNvSpPr>
            <a:spLocks noGrp="1"/>
          </p:cNvSpPr>
          <p:nvPr>
            <p:ph type="ftr" sz="quarter" idx="11"/>
          </p:nvPr>
        </p:nvSpPr>
        <p:spPr/>
        <p:txBody>
          <a:bodyPr/>
          <a:lstStyle>
            <a:lvl1pPr>
              <a:defRPr/>
            </a:lvl1pPr>
          </a:lstStyle>
          <a:p>
            <a:pPr>
              <a:defRPr/>
            </a:pPr>
            <a:endParaRPr lang="zh-CN" altLang="en-US"/>
          </a:p>
        </p:txBody>
      </p:sp>
      <p:sp>
        <p:nvSpPr>
          <p:cNvPr id="8" name="灯片编号占位符 6"/>
          <p:cNvSpPr>
            <a:spLocks noGrp="1"/>
          </p:cNvSpPr>
          <p:nvPr>
            <p:ph type="sldNum" sz="quarter" idx="12"/>
          </p:nvPr>
        </p:nvSpPr>
        <p:spPr/>
        <p:txBody>
          <a:bodyPr/>
          <a:lstStyle>
            <a:lvl1pPr>
              <a:defRPr/>
            </a:lvl1pPr>
          </a:lstStyle>
          <a:p>
            <a:pPr>
              <a:defRPr/>
            </a:pPr>
            <a:fld id="{C00E7180-A87A-4BFA-955C-8178C11A3891}" type="slidenum">
              <a:rPr lang="zh-CN" altLang="en-US"/>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3" name="图片占位符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zh-CN" altLang="en-US" noProof="0" smtClean="0"/>
              <a:t>单击图标添加图片</a:t>
            </a:r>
            <a:endParaRPr lang="en-US" noProof="0" dirty="0"/>
          </a:p>
        </p:txBody>
      </p:sp>
      <p:sp>
        <p:nvSpPr>
          <p:cNvPr id="17" name="标题 16"/>
          <p:cNvSpPr>
            <a:spLocks noGrp="1"/>
          </p:cNvSpPr>
          <p:nvPr>
            <p:ph type="title"/>
          </p:nvPr>
        </p:nvSpPr>
        <p:spPr>
          <a:xfrm>
            <a:off x="381000" y="4993760"/>
            <a:ext cx="5867400" cy="522288"/>
          </a:xfrm>
        </p:spPr>
        <p:txBody>
          <a:bodyPr/>
          <a:lstStyle>
            <a:lvl1pPr algn="l">
              <a:buNone/>
              <a:defRPr sz="2000" b="1"/>
            </a:lvl1pPr>
          </a:lstStyle>
          <a:p>
            <a:r>
              <a:rPr lang="zh-CN" altLang="en-US" smtClean="0"/>
              <a:t>单击此处编辑母版标题样式</a:t>
            </a:r>
            <a:endParaRPr lang="en-US"/>
          </a:p>
        </p:txBody>
      </p:sp>
      <p:sp>
        <p:nvSpPr>
          <p:cNvPr id="26" name="文本占位符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zh-CN" altLang="en-US" smtClean="0"/>
              <a:t>单击此处编辑母版文本样式</a:t>
            </a:r>
          </a:p>
        </p:txBody>
      </p:sp>
      <p:sp>
        <p:nvSpPr>
          <p:cNvPr id="5" name="日期占位符 6"/>
          <p:cNvSpPr>
            <a:spLocks noGrp="1"/>
          </p:cNvSpPr>
          <p:nvPr>
            <p:ph type="dt" sz="half" idx="10"/>
          </p:nvPr>
        </p:nvSpPr>
        <p:spPr/>
        <p:txBody>
          <a:bodyPr/>
          <a:lstStyle>
            <a:lvl1pPr>
              <a:defRPr/>
            </a:lvl1pPr>
          </a:lstStyle>
          <a:p>
            <a:pPr>
              <a:defRPr/>
            </a:pPr>
            <a:fld id="{F0A9E4F5-9B74-4BF1-9DE2-9D884563FC8C}" type="datetimeFigureOut">
              <a:rPr lang="zh-CN" altLang="en-US"/>
              <a:t>2020/7/26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30"/>
          <p:cNvSpPr>
            <a:spLocks noGrp="1"/>
          </p:cNvSpPr>
          <p:nvPr>
            <p:ph type="sldNum" sz="quarter" idx="12"/>
          </p:nvPr>
        </p:nvSpPr>
        <p:spPr/>
        <p:txBody>
          <a:bodyPr/>
          <a:lstStyle>
            <a:lvl1pPr>
              <a:defRPr/>
            </a:lvl1pPr>
          </a:lstStyle>
          <a:p>
            <a:pPr>
              <a:defRPr/>
            </a:pPr>
            <a:fld id="{7B072405-B2C0-42B2-AB75-08526E777405}" type="slidenum">
              <a:rPr lang="zh-CN" altLang="en-US"/>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4101" name="文本占位符 7"/>
          <p:cNvSpPr>
            <a:spLocks noGrp="1"/>
          </p:cNvSpPr>
          <p:nvPr>
            <p:ph type="body" idx="1"/>
          </p:nvPr>
        </p:nvSpPr>
        <p:spPr bwMode="auto">
          <a:xfrm>
            <a:off x="304800" y="1554163"/>
            <a:ext cx="8686800" cy="4525962"/>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sp>
        <p:nvSpPr>
          <p:cNvPr id="11" name="日期占位符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ea typeface="宋体" panose="02010600030101010101" pitchFamily="2" charset="-122"/>
              </a:defRPr>
            </a:lvl1pPr>
          </a:lstStyle>
          <a:p>
            <a:pPr>
              <a:defRPr/>
            </a:pPr>
            <a:fld id="{756EA2A9-F3C0-4F97-B6D5-89366FA1E475}" type="datetimeFigureOut">
              <a:rPr lang="zh-CN" altLang="en-US"/>
              <a:t>2020/7/26</a:t>
            </a:fld>
            <a:endParaRPr lang="zh-CN" altLang="en-US"/>
          </a:p>
        </p:txBody>
      </p:sp>
      <p:sp>
        <p:nvSpPr>
          <p:cNvPr id="28" name="页脚占位符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ea typeface="宋体" panose="02010600030101010101" pitchFamily="2" charset="-122"/>
              </a:defRPr>
            </a:lvl1pPr>
          </a:lstStyle>
          <a:p>
            <a:pPr>
              <a:defRPr/>
            </a:pPr>
            <a:endParaRPr lang="zh-CN" altLang="en-US"/>
          </a:p>
        </p:txBody>
      </p:sp>
      <p:sp>
        <p:nvSpPr>
          <p:cNvPr id="5" name="灯片编号占位符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ea typeface="宋体" panose="02010600030101010101" pitchFamily="2" charset="-122"/>
              </a:defRPr>
            </a:lvl1pPr>
          </a:lstStyle>
          <a:p>
            <a:pPr>
              <a:defRPr/>
            </a:pPr>
            <a:fld id="{A7E289EA-0BCC-4C39-A57D-FE1608147623}" type="slidenum">
              <a:rPr lang="zh-CN" altLang="en-US"/>
              <a:t>‹#›</a:t>
            </a:fld>
            <a:endParaRPr lang="zh-CN" altLang="en-US"/>
          </a:p>
        </p:txBody>
      </p:sp>
      <p:sp>
        <p:nvSpPr>
          <p:cNvPr id="10" name="标题占位符 9"/>
          <p:cNvSpPr>
            <a:spLocks noGrp="1"/>
          </p:cNvSpPr>
          <p:nvPr>
            <p:ph type="title"/>
          </p:nvPr>
        </p:nvSpPr>
        <p:spPr>
          <a:xfrm>
            <a:off x="304800" y="457200"/>
            <a:ext cx="8686800" cy="838200"/>
          </a:xfrm>
          <a:prstGeom prst="rect">
            <a:avLst/>
          </a:prstGeom>
        </p:spPr>
        <p:txBody>
          <a:bodyPr vert="horz" anchor="ctr">
            <a:normAutofit/>
          </a:bodyPr>
          <a:lstStyle/>
          <a:p>
            <a:r>
              <a:rPr lang="zh-CN" altLang="en-US" smtClean="0"/>
              <a:t>单击此处编辑母版标题样式</a:t>
            </a:r>
            <a:endParaRPr lang="en-US"/>
          </a:p>
        </p:txBody>
      </p:sp>
      <p:sp>
        <p:nvSpPr>
          <p:cNvPr id="9" name="直接连接符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12" name="直接连接符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2pPr>
      <a:lvl3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3pPr>
      <a:lvl4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4pPr>
      <a:lvl5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5pPr>
      <a:lvl6pPr marL="4572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6pPr>
      <a:lvl7pPr marL="9144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7pPr>
      <a:lvl8pPr marL="13716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8pPr>
      <a:lvl9pPr marL="18288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9pPr>
    </p:titleStyle>
    <p:bodyStyle>
      <a:lvl1pPr marL="342900" indent="-342900" algn="l" rtl="0" eaLnBrk="0" fontAlgn="base" hangingPunct="0">
        <a:spcBef>
          <a:spcPct val="20000"/>
        </a:spcBef>
        <a:spcAft>
          <a:spcPct val="0"/>
        </a:spcAft>
        <a:buClr>
          <a:schemeClr val="accent1"/>
        </a:buClr>
        <a:buSzPct val="70000"/>
        <a:buFont typeface="Wingdings 2" panose="05020102010507070707"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anose="05020102010507070707"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anose="05020102010507070707"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panose="05020102010507070707"/>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panose="05020102010507070707"/>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panose="05020102010507070707"/>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ctrTitle"/>
          </p:nvPr>
        </p:nvSpPr>
        <p:spPr>
          <a:xfrm>
            <a:off x="357158" y="2714620"/>
            <a:ext cx="8458200" cy="1222375"/>
          </a:xfrm>
        </p:spPr>
        <p:txBody>
          <a:bodyPr/>
          <a:lstStyle/>
          <a:p>
            <a:pPr eaLnBrk="1" fontAlgn="auto" hangingPunct="1">
              <a:spcAft>
                <a:spcPts val="0"/>
              </a:spcAft>
              <a:defRPr/>
            </a:pPr>
            <a:r>
              <a:rPr lang="zh-CN" altLang="en-US" sz="4800" dirty="0"/>
              <a:t>第十五章 创新</a:t>
            </a:r>
            <a:endParaRPr lang="zh-CN" altLang="en-US" sz="48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a:t>
            </a:r>
            <a:r>
              <a:rPr lang="zh-CN" altLang="en-US" dirty="0" smtClean="0"/>
              <a:t>节  创新</a:t>
            </a:r>
            <a:r>
              <a:rPr lang="zh-CN" altLang="en-US" dirty="0"/>
              <a:t>内涵和创新过程</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一</a:t>
            </a:r>
            <a:r>
              <a:rPr lang="zh-CN" altLang="en-US" dirty="0" smtClean="0"/>
              <a:t>、创新概述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smtClean="0"/>
              <a:t>三</a:t>
            </a:r>
            <a:r>
              <a:rPr lang="en-US" altLang="zh-CN" sz="2800" dirty="0" smtClean="0"/>
              <a:t>)</a:t>
            </a:r>
            <a:r>
              <a:rPr lang="zh-CN" altLang="en-US" sz="2800" dirty="0" smtClean="0"/>
              <a:t>创新的管理</a:t>
            </a:r>
            <a:endParaRPr lang="en-US" altLang="zh-CN" sz="2800" dirty="0" smtClean="0"/>
          </a:p>
          <a:p>
            <a:pPr eaLnBrk="1" latinLnBrk="0" hangingPunct="1">
              <a:spcBef>
                <a:spcPts val="1200"/>
              </a:spcBef>
              <a:buFont typeface="Arial" panose="020B0604020202020204" pitchFamily="34" charset="0"/>
              <a:buNone/>
            </a:pPr>
            <a:r>
              <a:rPr lang="en-US" altLang="zh-CN" sz="2800" dirty="0" smtClean="0"/>
              <a:t>    4. </a:t>
            </a:r>
            <a:r>
              <a:rPr lang="zh-CN" altLang="en-US" sz="2800" dirty="0" smtClean="0"/>
              <a:t>创新</a:t>
            </a:r>
            <a:r>
              <a:rPr lang="zh-CN" altLang="en-US" sz="2800" dirty="0"/>
              <a:t>管理</a:t>
            </a:r>
            <a:r>
              <a:rPr lang="zh-CN" altLang="en-US" sz="2800" dirty="0" smtClean="0"/>
              <a:t>的层次</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1</a:t>
            </a:r>
            <a:r>
              <a:rPr lang="zh-CN" altLang="en-US" sz="2800" dirty="0" smtClean="0"/>
              <a:t>）意识层次</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2</a:t>
            </a:r>
            <a:r>
              <a:rPr lang="zh-CN" altLang="en-US" sz="2800" dirty="0" smtClean="0"/>
              <a:t>）制度层次</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3</a:t>
            </a:r>
            <a:r>
              <a:rPr lang="zh-CN" altLang="en-US" sz="2800" dirty="0" smtClean="0"/>
              <a:t>）要素管理层次</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   </a:t>
            </a:r>
            <a:r>
              <a:rPr lang="zh-CN" altLang="en-US" sz="2800" dirty="0" smtClean="0"/>
              <a:t>（</a:t>
            </a:r>
            <a:r>
              <a:rPr lang="en-US" altLang="zh-CN" sz="2800" dirty="0" smtClean="0"/>
              <a:t>4</a:t>
            </a:r>
            <a:r>
              <a:rPr lang="zh-CN" altLang="en-US" sz="2800" dirty="0" smtClean="0"/>
              <a:t>）</a:t>
            </a:r>
            <a:r>
              <a:rPr lang="zh-CN" altLang="zh-CN" sz="2800" dirty="0"/>
              <a:t>创新活动管理层次</a:t>
            </a:r>
            <a:endParaRPr lang="zh-CN" altLang="en-US" sz="2800" dirty="0" smtClean="0"/>
          </a:p>
        </p:txBody>
      </p:sp>
    </p:spTree>
    <p:extLst>
      <p:ext uri="{BB962C8B-B14F-4D97-AF65-F5344CB8AC3E}">
        <p14:creationId xmlns:p14="http://schemas.microsoft.com/office/powerpoint/2010/main" val="18876821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a:t>
            </a:r>
            <a:r>
              <a:rPr lang="zh-CN" altLang="en-US" dirty="0" smtClean="0"/>
              <a:t>节  创新</a:t>
            </a:r>
            <a:r>
              <a:rPr lang="zh-CN" altLang="en-US" dirty="0"/>
              <a:t>内涵和创新过程</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二</a:t>
            </a:r>
            <a:r>
              <a:rPr lang="zh-CN" altLang="en-US" dirty="0" smtClean="0"/>
              <a:t>、创新</a:t>
            </a:r>
            <a:r>
              <a:rPr lang="zh-CN" altLang="en-US" dirty="0"/>
              <a:t>的主体与过程</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a:t>一</a:t>
            </a:r>
            <a:r>
              <a:rPr lang="en-US" altLang="zh-CN" sz="2800" dirty="0" smtClean="0"/>
              <a:t>)</a:t>
            </a:r>
            <a:r>
              <a:rPr lang="zh-CN" altLang="en-US" sz="2800" dirty="0" smtClean="0"/>
              <a:t>创新的主体</a:t>
            </a:r>
            <a:endParaRPr lang="en-US" altLang="zh-CN" sz="2800" dirty="0" smtClean="0"/>
          </a:p>
          <a:p>
            <a:pPr eaLnBrk="1" latinLnBrk="0" hangingPunct="1">
              <a:spcBef>
                <a:spcPts val="1200"/>
              </a:spcBef>
              <a:buFont typeface="Arial" panose="020B0604020202020204" pitchFamily="34" charset="0"/>
              <a:buNone/>
            </a:pPr>
            <a:r>
              <a:rPr lang="en-US" altLang="zh-CN" sz="2800" dirty="0" smtClean="0"/>
              <a:t>    1. </a:t>
            </a:r>
            <a:r>
              <a:rPr lang="zh-CN" altLang="en-US" sz="2800" dirty="0" smtClean="0"/>
              <a:t>创新主体的含义</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主体</a:t>
            </a:r>
            <a:r>
              <a:rPr lang="zh-CN" altLang="en-US" sz="2800" dirty="0"/>
              <a:t>是实践活动的承担者</a:t>
            </a:r>
            <a:r>
              <a:rPr lang="zh-CN" altLang="en-US" sz="2800" dirty="0" smtClean="0"/>
              <a:t>。</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创新</a:t>
            </a:r>
            <a:r>
              <a:rPr lang="zh-CN" altLang="en-US" sz="2800" dirty="0"/>
              <a:t>主体是自始至终参与管理创新全过程，即有自己的创意并成功地将其付诸实施的</a:t>
            </a:r>
            <a:r>
              <a:rPr lang="zh-CN" altLang="en-US" sz="2800" dirty="0" smtClean="0"/>
              <a:t>人，可以是是个人，也可以是团体。</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   </a:t>
            </a:r>
            <a:r>
              <a:rPr lang="zh-CN" altLang="en-US" sz="2800" dirty="0" smtClean="0"/>
              <a:t>创新</a:t>
            </a:r>
            <a:r>
              <a:rPr lang="zh-CN" altLang="en-US" sz="2800" dirty="0"/>
              <a:t>主体是具有创新能力并实际从事创新活动的人或社会组织。</a:t>
            </a:r>
            <a:endParaRPr lang="zh-CN" altLang="en-US" sz="2800" dirty="0" smtClean="0"/>
          </a:p>
        </p:txBody>
      </p:sp>
    </p:spTree>
    <p:extLst>
      <p:ext uri="{BB962C8B-B14F-4D97-AF65-F5344CB8AC3E}">
        <p14:creationId xmlns:p14="http://schemas.microsoft.com/office/powerpoint/2010/main" val="18734926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a:t>
            </a:r>
            <a:r>
              <a:rPr lang="zh-CN" altLang="en-US" dirty="0" smtClean="0"/>
              <a:t>节  创新</a:t>
            </a:r>
            <a:r>
              <a:rPr lang="zh-CN" altLang="en-US" dirty="0"/>
              <a:t>内涵和创新过程</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二</a:t>
            </a:r>
            <a:r>
              <a:rPr lang="zh-CN" altLang="en-US" dirty="0" smtClean="0"/>
              <a:t>、创新</a:t>
            </a:r>
            <a:r>
              <a:rPr lang="zh-CN" altLang="en-US" dirty="0"/>
              <a:t>的主体与过程</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a:t>一</a:t>
            </a:r>
            <a:r>
              <a:rPr lang="en-US" altLang="zh-CN" sz="2800" dirty="0" smtClean="0"/>
              <a:t>)</a:t>
            </a:r>
            <a:r>
              <a:rPr lang="zh-CN" altLang="en-US" sz="2800" dirty="0" smtClean="0"/>
              <a:t>创新的主体</a:t>
            </a:r>
            <a:endParaRPr lang="en-US" altLang="zh-CN" sz="2800" dirty="0" smtClean="0"/>
          </a:p>
          <a:p>
            <a:pPr eaLnBrk="1" latinLnBrk="0" hangingPunct="1">
              <a:spcBef>
                <a:spcPts val="1200"/>
              </a:spcBef>
              <a:buFont typeface="Arial" panose="020B0604020202020204" pitchFamily="34" charset="0"/>
              <a:buNone/>
            </a:pPr>
            <a:r>
              <a:rPr lang="en-US" altLang="zh-CN" sz="2800" dirty="0" smtClean="0"/>
              <a:t>    2. </a:t>
            </a:r>
            <a:r>
              <a:rPr lang="zh-CN" altLang="en-US" sz="2800" dirty="0" smtClean="0"/>
              <a:t>创新主体的分类</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可以</a:t>
            </a:r>
            <a:r>
              <a:rPr lang="zh-CN" altLang="en-US" sz="2800" dirty="0"/>
              <a:t>用不同的标准对创新主体进行分类。。</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按照</a:t>
            </a:r>
            <a:r>
              <a:rPr lang="zh-CN" altLang="en-US" sz="2800" dirty="0"/>
              <a:t>创新主体在进行创新活动时所采取</a:t>
            </a:r>
            <a:r>
              <a:rPr lang="zh-CN" altLang="en-US" sz="2800" dirty="0" smtClean="0"/>
              <a:t>的组织形式</a:t>
            </a:r>
            <a:r>
              <a:rPr lang="zh-CN" altLang="en-US" sz="2800" dirty="0"/>
              <a:t>来分类，可以分为个体主体、团队主体和国家</a:t>
            </a:r>
            <a:r>
              <a:rPr lang="zh-CN" altLang="en-US" sz="2800" dirty="0" smtClean="0"/>
              <a:t>主体。</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   </a:t>
            </a:r>
            <a:r>
              <a:rPr lang="zh-CN" altLang="en-US" sz="2800" dirty="0" smtClean="0"/>
              <a:t>按照</a:t>
            </a:r>
            <a:r>
              <a:rPr lang="zh-CN" altLang="en-US" sz="2800" dirty="0"/>
              <a:t>创新主体所完成的创新内容来分类，可以分为理论创新主体、技术创新主体、制度创新主体、文化创新主体等。</a:t>
            </a:r>
            <a:endParaRPr lang="zh-CN" altLang="en-US" sz="2800" dirty="0" smtClean="0"/>
          </a:p>
        </p:txBody>
      </p:sp>
    </p:spTree>
    <p:extLst>
      <p:ext uri="{BB962C8B-B14F-4D97-AF65-F5344CB8AC3E}">
        <p14:creationId xmlns:p14="http://schemas.microsoft.com/office/powerpoint/2010/main" val="15205556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a:t>
            </a:r>
            <a:r>
              <a:rPr lang="zh-CN" altLang="en-US" dirty="0" smtClean="0"/>
              <a:t>节  创新</a:t>
            </a:r>
            <a:r>
              <a:rPr lang="zh-CN" altLang="en-US" dirty="0"/>
              <a:t>内涵和创新过程</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二</a:t>
            </a:r>
            <a:r>
              <a:rPr lang="zh-CN" altLang="en-US" dirty="0" smtClean="0"/>
              <a:t>、创新</a:t>
            </a:r>
            <a:r>
              <a:rPr lang="zh-CN" altLang="en-US" dirty="0"/>
              <a:t>的主体与过程</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a:t>一</a:t>
            </a:r>
            <a:r>
              <a:rPr lang="en-US" altLang="zh-CN" sz="2800" dirty="0" smtClean="0"/>
              <a:t>)</a:t>
            </a:r>
            <a:r>
              <a:rPr lang="zh-CN" altLang="en-US" sz="2800" dirty="0" smtClean="0"/>
              <a:t>创新的主体</a:t>
            </a:r>
            <a:endParaRPr lang="en-US" altLang="zh-CN" sz="2800" dirty="0" smtClean="0"/>
          </a:p>
          <a:p>
            <a:pPr eaLnBrk="1" latinLnBrk="0" hangingPunct="1">
              <a:spcBef>
                <a:spcPts val="1200"/>
              </a:spcBef>
              <a:buFont typeface="Arial" panose="020B0604020202020204" pitchFamily="34" charset="0"/>
              <a:buNone/>
            </a:pPr>
            <a:r>
              <a:rPr lang="en-US" altLang="zh-CN" sz="2800" dirty="0" smtClean="0"/>
              <a:t>    3. </a:t>
            </a:r>
            <a:r>
              <a:rPr lang="zh-CN" altLang="en-US" sz="2800" dirty="0" smtClean="0"/>
              <a:t>创新主体的特征</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当</a:t>
            </a:r>
            <a:r>
              <a:rPr lang="zh-CN" altLang="en-US" sz="2800" dirty="0"/>
              <a:t>将创新作狭义理解，即技术创新时，一般认为企业是创新主体</a:t>
            </a:r>
            <a:r>
              <a:rPr lang="zh-CN" altLang="en-US" sz="2800" dirty="0" smtClean="0"/>
              <a:t>。 </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全体</a:t>
            </a:r>
            <a:r>
              <a:rPr lang="zh-CN" altLang="en-US" sz="2800" dirty="0"/>
              <a:t>员工是创新活动的</a:t>
            </a:r>
            <a:r>
              <a:rPr lang="zh-CN" altLang="en-US" sz="2800" dirty="0" smtClean="0"/>
              <a:t>源泉。</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管理</a:t>
            </a:r>
            <a:r>
              <a:rPr lang="zh-CN" altLang="en-US" sz="2800" dirty="0"/>
              <a:t>者是管理创新的中坚</a:t>
            </a:r>
            <a:r>
              <a:rPr lang="zh-CN" altLang="en-US" sz="2800" dirty="0" smtClean="0"/>
              <a:t>力量。</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管理</a:t>
            </a:r>
            <a:r>
              <a:rPr lang="zh-CN" altLang="en-US" sz="2800" dirty="0"/>
              <a:t>专家和研究机构是管理创新的辅助</a:t>
            </a:r>
            <a:r>
              <a:rPr lang="zh-CN" altLang="en-US" sz="2800" dirty="0" smtClean="0"/>
              <a:t>力量。</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创新型</a:t>
            </a:r>
            <a:r>
              <a:rPr lang="zh-CN" altLang="en-US" sz="2800" dirty="0"/>
              <a:t>企业家是管理创新的关键。</a:t>
            </a:r>
          </a:p>
        </p:txBody>
      </p:sp>
    </p:spTree>
    <p:extLst>
      <p:ext uri="{BB962C8B-B14F-4D97-AF65-F5344CB8AC3E}">
        <p14:creationId xmlns:p14="http://schemas.microsoft.com/office/powerpoint/2010/main" val="11332516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a:t>
            </a:r>
            <a:r>
              <a:rPr lang="zh-CN" altLang="en-US" dirty="0" smtClean="0"/>
              <a:t>节  创新</a:t>
            </a:r>
            <a:r>
              <a:rPr lang="zh-CN" altLang="en-US" dirty="0"/>
              <a:t>内涵和创新过程</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二</a:t>
            </a:r>
            <a:r>
              <a:rPr lang="zh-CN" altLang="en-US" dirty="0" smtClean="0"/>
              <a:t>、创新</a:t>
            </a:r>
            <a:r>
              <a:rPr lang="zh-CN" altLang="en-US" dirty="0"/>
              <a:t>的主体与过程</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smtClean="0"/>
              <a:t>二</a:t>
            </a:r>
            <a:r>
              <a:rPr lang="en-US" altLang="zh-CN" sz="2800" dirty="0" smtClean="0"/>
              <a:t>)</a:t>
            </a:r>
            <a:r>
              <a:rPr lang="zh-CN" altLang="en-US" sz="2800" dirty="0" smtClean="0"/>
              <a:t>创新的过程</a:t>
            </a:r>
            <a:endParaRPr lang="en-US" altLang="zh-CN" sz="2800" dirty="0" smtClean="0"/>
          </a:p>
          <a:p>
            <a:pPr eaLnBrk="1" latinLnBrk="0" hangingPunct="1">
              <a:spcBef>
                <a:spcPts val="1200"/>
              </a:spcBef>
              <a:buFont typeface="Arial" panose="020B0604020202020204" pitchFamily="34" charset="0"/>
              <a:buNone/>
            </a:pPr>
            <a:r>
              <a:rPr lang="en-US" altLang="zh-CN" sz="2800" dirty="0"/>
              <a:t>    1. </a:t>
            </a:r>
            <a:r>
              <a:rPr lang="zh-CN" altLang="en-US" sz="2800" dirty="0"/>
              <a:t>创新过程的四阶段理论</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英国</a:t>
            </a:r>
            <a:r>
              <a:rPr lang="zh-CN" altLang="en-US" sz="2800" dirty="0"/>
              <a:t>心理学家沃勒斯提出。该理论认为创新的发展分</a:t>
            </a:r>
            <a:r>
              <a:rPr lang="en-US" altLang="zh-CN" sz="2800" dirty="0"/>
              <a:t>4</a:t>
            </a:r>
            <a:r>
              <a:rPr lang="zh-CN" altLang="en-US" sz="2800" dirty="0"/>
              <a:t>个阶段：准备期、酝酿期、明朗期和验证期。。 </a:t>
            </a:r>
            <a:endParaRPr lang="en-US" altLang="zh-CN" sz="2800" dirty="0" smtClean="0"/>
          </a:p>
          <a:p>
            <a:pPr eaLnBrk="1" latinLnBrk="0" hangingPunct="1">
              <a:spcBef>
                <a:spcPts val="1200"/>
              </a:spcBef>
              <a:buFont typeface="Arial" panose="020B0604020202020204" pitchFamily="34" charset="0"/>
              <a:buNone/>
            </a:pPr>
            <a:r>
              <a:rPr lang="en-US" altLang="zh-CN" sz="2800" dirty="0" smtClean="0"/>
              <a:t>    (</a:t>
            </a:r>
            <a:r>
              <a:rPr lang="en-US" altLang="zh-CN" sz="2800" dirty="0"/>
              <a:t>1)</a:t>
            </a:r>
            <a:r>
              <a:rPr lang="zh-CN" altLang="en-US" sz="2800" dirty="0" smtClean="0"/>
              <a:t>准备期。准备期</a:t>
            </a:r>
            <a:r>
              <a:rPr lang="zh-CN" altLang="en-US" sz="2800" dirty="0"/>
              <a:t>是准备和提出问题阶段</a:t>
            </a:r>
            <a:r>
              <a:rPr lang="zh-CN" altLang="en-US" sz="2800" dirty="0" smtClean="0"/>
              <a:t>。</a:t>
            </a:r>
            <a:endParaRPr lang="en-US" altLang="zh-CN" sz="2800" dirty="0" smtClean="0"/>
          </a:p>
          <a:p>
            <a:pPr eaLnBrk="1" latinLnBrk="0" hangingPunct="1">
              <a:spcBef>
                <a:spcPts val="1200"/>
              </a:spcBef>
              <a:buFont typeface="Arial" panose="020B0604020202020204" pitchFamily="34" charset="0"/>
              <a:buNone/>
            </a:pPr>
            <a:r>
              <a:rPr lang="en-US" altLang="zh-CN" sz="2800" dirty="0"/>
              <a:t>    (2)</a:t>
            </a:r>
            <a:r>
              <a:rPr lang="zh-CN" altLang="en-US" sz="2800" dirty="0"/>
              <a:t>酝酿</a:t>
            </a:r>
            <a:r>
              <a:rPr lang="zh-CN" altLang="en-US" sz="2800" dirty="0" smtClean="0"/>
              <a:t>期。酝酿</a:t>
            </a:r>
            <a:r>
              <a:rPr lang="zh-CN" altLang="en-US" sz="2800" dirty="0"/>
              <a:t>期也称沉思和多方思维发散阶段</a:t>
            </a:r>
            <a:r>
              <a:rPr lang="zh-CN" altLang="en-US" sz="2800" dirty="0" smtClean="0"/>
              <a:t>。</a:t>
            </a:r>
            <a:endParaRPr lang="en-US" altLang="zh-CN" sz="2800" dirty="0" smtClean="0"/>
          </a:p>
          <a:p>
            <a:pPr eaLnBrk="1" latinLnBrk="0" hangingPunct="1">
              <a:spcBef>
                <a:spcPts val="1200"/>
              </a:spcBef>
              <a:buFont typeface="Arial" panose="020B0604020202020204" pitchFamily="34" charset="0"/>
              <a:buNone/>
            </a:pPr>
            <a:r>
              <a:rPr lang="en-US" altLang="zh-CN" sz="2800" dirty="0"/>
              <a:t>    (3)</a:t>
            </a:r>
            <a:r>
              <a:rPr lang="zh-CN" altLang="en-US" sz="2800" dirty="0"/>
              <a:t>明朗</a:t>
            </a:r>
            <a:r>
              <a:rPr lang="zh-CN" altLang="en-US" sz="2800" dirty="0" smtClean="0"/>
              <a:t>期。即</a:t>
            </a:r>
            <a:r>
              <a:rPr lang="zh-CN" altLang="en-US" sz="2800" dirty="0"/>
              <a:t>顿悟或突破期，寻找到了解决</a:t>
            </a:r>
            <a:r>
              <a:rPr lang="zh-CN" altLang="en-US" sz="2800" dirty="0" smtClean="0"/>
              <a:t>办法。</a:t>
            </a:r>
            <a:endParaRPr lang="en-US" altLang="zh-CN" sz="2800" dirty="0" smtClean="0"/>
          </a:p>
          <a:p>
            <a:pPr eaLnBrk="1" latinLnBrk="0" hangingPunct="1">
              <a:spcBef>
                <a:spcPts val="1200"/>
              </a:spcBef>
              <a:buFont typeface="Arial" panose="020B0604020202020204" pitchFamily="34" charset="0"/>
              <a:buNone/>
            </a:pPr>
            <a:r>
              <a:rPr lang="en-US" altLang="zh-CN" sz="2800" dirty="0" smtClean="0"/>
              <a:t>    (</a:t>
            </a:r>
            <a:r>
              <a:rPr lang="en-US" altLang="zh-CN" sz="2800" dirty="0"/>
              <a:t>4)</a:t>
            </a:r>
            <a:r>
              <a:rPr lang="zh-CN" altLang="en-US" sz="2800" dirty="0"/>
              <a:t>验证</a:t>
            </a:r>
            <a:r>
              <a:rPr lang="zh-CN" altLang="en-US" sz="2800" dirty="0" smtClean="0"/>
              <a:t>期。即评价</a:t>
            </a:r>
            <a:r>
              <a:rPr lang="zh-CN" altLang="en-US" sz="2800" dirty="0"/>
              <a:t>阶段，是完善和充分论证阶段。</a:t>
            </a:r>
          </a:p>
        </p:txBody>
      </p:sp>
    </p:spTree>
    <p:extLst>
      <p:ext uri="{BB962C8B-B14F-4D97-AF65-F5344CB8AC3E}">
        <p14:creationId xmlns:p14="http://schemas.microsoft.com/office/powerpoint/2010/main" val="10801231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a:t>
            </a:r>
            <a:r>
              <a:rPr lang="zh-CN" altLang="en-US" dirty="0" smtClean="0"/>
              <a:t>节  创新</a:t>
            </a:r>
            <a:r>
              <a:rPr lang="zh-CN" altLang="en-US" dirty="0"/>
              <a:t>内涵和创新过程</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二</a:t>
            </a:r>
            <a:r>
              <a:rPr lang="zh-CN" altLang="en-US" dirty="0" smtClean="0"/>
              <a:t>、创新</a:t>
            </a:r>
            <a:r>
              <a:rPr lang="zh-CN" altLang="en-US" dirty="0"/>
              <a:t>的主体与过程</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smtClean="0"/>
              <a:t>二</a:t>
            </a:r>
            <a:r>
              <a:rPr lang="en-US" altLang="zh-CN" sz="2800" dirty="0" smtClean="0"/>
              <a:t>)</a:t>
            </a:r>
            <a:r>
              <a:rPr lang="zh-CN" altLang="en-US" sz="2800" dirty="0" smtClean="0"/>
              <a:t>创新的过程</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2.</a:t>
            </a:r>
            <a:r>
              <a:rPr lang="zh-CN" altLang="zh-CN" sz="2800" dirty="0"/>
              <a:t>创新的实施</a:t>
            </a:r>
            <a:r>
              <a:rPr lang="zh-CN" altLang="zh-CN" sz="2800" dirty="0" smtClean="0"/>
              <a:t>步骤</a:t>
            </a:r>
            <a:endParaRPr lang="en-US" altLang="zh-CN" sz="2800" dirty="0" smtClean="0"/>
          </a:p>
          <a:p>
            <a:pPr eaLnBrk="1" hangingPunct="1">
              <a:spcBef>
                <a:spcPts val="1200"/>
              </a:spcBef>
              <a:buNone/>
            </a:pPr>
            <a:r>
              <a:rPr lang="en-US" altLang="zh-CN" sz="2800" dirty="0" smtClean="0"/>
              <a:t>    (</a:t>
            </a:r>
            <a:r>
              <a:rPr lang="en-US" altLang="zh-CN" sz="2800" dirty="0"/>
              <a:t>1)</a:t>
            </a:r>
            <a:r>
              <a:rPr lang="zh-CN" altLang="zh-CN" sz="2800" dirty="0"/>
              <a:t>信息搜集与</a:t>
            </a:r>
            <a:r>
              <a:rPr lang="zh-CN" altLang="zh-CN" sz="2800" dirty="0" smtClean="0"/>
              <a:t>整理</a:t>
            </a:r>
            <a:endParaRPr lang="en-US" altLang="zh-CN" sz="2800" dirty="0" smtClean="0"/>
          </a:p>
          <a:p>
            <a:pPr eaLnBrk="1" hangingPunct="1">
              <a:spcBef>
                <a:spcPts val="1200"/>
              </a:spcBef>
              <a:buNone/>
            </a:pPr>
            <a:r>
              <a:rPr lang="en-US" altLang="zh-CN" sz="2800" dirty="0" smtClean="0"/>
              <a:t>    (</a:t>
            </a:r>
            <a:r>
              <a:rPr lang="en-US" altLang="zh-CN" sz="2800" dirty="0"/>
              <a:t>2)</a:t>
            </a:r>
            <a:r>
              <a:rPr lang="zh-CN" altLang="zh-CN" sz="2800" dirty="0"/>
              <a:t>创新方案的</a:t>
            </a:r>
            <a:r>
              <a:rPr lang="zh-CN" altLang="zh-CN" sz="2800" dirty="0" smtClean="0"/>
              <a:t>制定</a:t>
            </a:r>
            <a:endParaRPr lang="en-US" altLang="zh-CN" sz="2800" dirty="0" smtClean="0"/>
          </a:p>
          <a:p>
            <a:pPr eaLnBrk="1" hangingPunct="1">
              <a:spcBef>
                <a:spcPts val="1200"/>
              </a:spcBef>
              <a:buNone/>
            </a:pPr>
            <a:r>
              <a:rPr lang="en-US" altLang="zh-CN" sz="2800" dirty="0" smtClean="0"/>
              <a:t>    (</a:t>
            </a:r>
            <a:r>
              <a:rPr lang="en-US" altLang="zh-CN" sz="2800" dirty="0"/>
              <a:t>3)</a:t>
            </a:r>
            <a:r>
              <a:rPr lang="zh-CN" altLang="zh-CN" sz="2800" dirty="0"/>
              <a:t>实施</a:t>
            </a:r>
            <a:r>
              <a:rPr lang="zh-CN" altLang="zh-CN" sz="2800" dirty="0" smtClean="0"/>
              <a:t>创新</a:t>
            </a:r>
            <a:r>
              <a:rPr lang="zh-CN" altLang="en-US" sz="2800" dirty="0" smtClean="0"/>
              <a:t>方案</a:t>
            </a:r>
            <a:endParaRPr lang="en-US" altLang="zh-CN" sz="2800" dirty="0" smtClean="0"/>
          </a:p>
          <a:p>
            <a:pPr eaLnBrk="1" hangingPunct="1">
              <a:spcBef>
                <a:spcPts val="1200"/>
              </a:spcBef>
              <a:buNone/>
            </a:pPr>
            <a:r>
              <a:rPr lang="en-US" altLang="zh-CN" sz="2800" dirty="0" smtClean="0"/>
              <a:t>    (</a:t>
            </a:r>
            <a:r>
              <a:rPr lang="en-US" altLang="zh-CN" sz="2800" dirty="0"/>
              <a:t>4)</a:t>
            </a:r>
            <a:r>
              <a:rPr lang="zh-CN" altLang="zh-CN" sz="2800" dirty="0"/>
              <a:t>不断完善创新方案</a:t>
            </a:r>
          </a:p>
          <a:p>
            <a:pPr eaLnBrk="1" hangingPunct="1">
              <a:spcBef>
                <a:spcPts val="1200"/>
              </a:spcBef>
              <a:buNone/>
            </a:pPr>
            <a:r>
              <a:rPr lang="en-US" altLang="zh-CN" sz="2800" dirty="0" smtClean="0"/>
              <a:t>    (</a:t>
            </a:r>
            <a:r>
              <a:rPr lang="en-US" altLang="zh-CN" sz="2800" dirty="0"/>
              <a:t>5</a:t>
            </a:r>
            <a:r>
              <a:rPr lang="en-US" altLang="zh-CN" sz="2800" dirty="0" smtClean="0"/>
              <a:t>)</a:t>
            </a:r>
            <a:r>
              <a:rPr lang="zh-CN" altLang="en-US" sz="2800" dirty="0"/>
              <a:t>持续</a:t>
            </a:r>
            <a:r>
              <a:rPr lang="zh-CN" altLang="zh-CN" sz="2800" dirty="0" smtClean="0"/>
              <a:t>创新</a:t>
            </a:r>
            <a:endParaRPr lang="zh-CN" altLang="zh-CN" sz="2800" dirty="0"/>
          </a:p>
          <a:p>
            <a:pPr eaLnBrk="1" hangingPunct="1">
              <a:spcBef>
                <a:spcPts val="1200"/>
              </a:spcBef>
              <a:buNone/>
            </a:pPr>
            <a:endParaRPr lang="zh-CN" altLang="zh-CN" sz="2800" dirty="0"/>
          </a:p>
          <a:p>
            <a:pPr eaLnBrk="1" hangingPunct="1">
              <a:spcBef>
                <a:spcPts val="1200"/>
              </a:spcBef>
              <a:buNone/>
            </a:pPr>
            <a:endParaRPr lang="zh-CN" altLang="zh-CN" sz="2800" dirty="0"/>
          </a:p>
          <a:p>
            <a:pPr eaLnBrk="1" hangingPunct="1">
              <a:spcBef>
                <a:spcPts val="1200"/>
              </a:spcBef>
              <a:buNone/>
            </a:pPr>
            <a:endParaRPr lang="zh-CN" altLang="zh-CN" sz="2800" dirty="0"/>
          </a:p>
          <a:p>
            <a:pPr eaLnBrk="1" latinLnBrk="0" hangingPunct="1">
              <a:spcBef>
                <a:spcPts val="1200"/>
              </a:spcBef>
              <a:buFont typeface="Arial" panose="020B0604020202020204" pitchFamily="34" charset="0"/>
              <a:buNone/>
            </a:pPr>
            <a:endParaRPr lang="zh-CN" altLang="en-US" sz="2800" dirty="0"/>
          </a:p>
        </p:txBody>
      </p:sp>
    </p:spTree>
    <p:extLst>
      <p:ext uri="{BB962C8B-B14F-4D97-AF65-F5344CB8AC3E}">
        <p14:creationId xmlns:p14="http://schemas.microsoft.com/office/powerpoint/2010/main" val="22131797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a:t>
            </a:r>
            <a:r>
              <a:rPr lang="zh-CN" altLang="en-US" dirty="0" smtClean="0"/>
              <a:t>节  创新</a:t>
            </a:r>
            <a:r>
              <a:rPr lang="zh-CN" altLang="en-US" dirty="0"/>
              <a:t>内涵和创新过程</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二</a:t>
            </a:r>
            <a:r>
              <a:rPr lang="zh-CN" altLang="en-US" dirty="0" smtClean="0"/>
              <a:t>、创新</a:t>
            </a:r>
            <a:r>
              <a:rPr lang="zh-CN" altLang="en-US" dirty="0"/>
              <a:t>的主体与过程</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a:t>三</a:t>
            </a:r>
            <a:r>
              <a:rPr lang="en-US" altLang="zh-CN" sz="2800" dirty="0" smtClean="0"/>
              <a:t>)</a:t>
            </a:r>
            <a:r>
              <a:rPr lang="zh-CN" altLang="en-US" sz="2800" dirty="0" smtClean="0"/>
              <a:t>创新的动力</a:t>
            </a:r>
            <a:endParaRPr lang="en-US" altLang="zh-CN" sz="2800" dirty="0" smtClean="0"/>
          </a:p>
          <a:p>
            <a:pPr eaLnBrk="1" latinLnBrk="0" hangingPunct="1">
              <a:spcBef>
                <a:spcPts val="1200"/>
              </a:spcBef>
              <a:buFont typeface="Arial" panose="020B0604020202020204" pitchFamily="34" charset="0"/>
              <a:buNone/>
            </a:pPr>
            <a:r>
              <a:rPr lang="en-US" altLang="zh-CN" sz="2800" dirty="0"/>
              <a:t>    1. </a:t>
            </a:r>
            <a:r>
              <a:rPr lang="zh-CN" altLang="en-US" sz="2800" dirty="0"/>
              <a:t>创新动力的内涵</a:t>
            </a:r>
            <a:endParaRPr lang="en-US" altLang="zh-CN" sz="2800" dirty="0" smtClean="0"/>
          </a:p>
          <a:p>
            <a:pPr eaLnBrk="1" hangingPunct="1">
              <a:spcBef>
                <a:spcPts val="1200"/>
              </a:spcBef>
              <a:buNone/>
            </a:pPr>
            <a:r>
              <a:rPr lang="en-US" altLang="zh-CN" sz="2800" dirty="0" smtClean="0"/>
              <a:t>    </a:t>
            </a:r>
            <a:r>
              <a:rPr lang="zh-CN" altLang="zh-CN" sz="2800" dirty="0" smtClean="0"/>
              <a:t>所谓</a:t>
            </a:r>
            <a:r>
              <a:rPr lang="zh-CN" altLang="zh-CN" sz="2800" dirty="0"/>
              <a:t>动力，是指使机械做功的各种作用力，如水力、风力、电力、热力等，泛指推动事物运动和发展的力量</a:t>
            </a:r>
            <a:r>
              <a:rPr lang="zh-CN" altLang="zh-CN" sz="2800" dirty="0" smtClean="0"/>
              <a:t>。</a:t>
            </a:r>
            <a:endParaRPr lang="en-US" altLang="zh-CN" sz="2800" dirty="0" smtClean="0"/>
          </a:p>
          <a:p>
            <a:pPr eaLnBrk="1" hangingPunct="1">
              <a:spcBef>
                <a:spcPts val="1200"/>
              </a:spcBef>
              <a:buNone/>
            </a:pPr>
            <a:r>
              <a:rPr lang="zh-CN" altLang="en-US" sz="2800" dirty="0" smtClean="0"/>
              <a:t>    在</a:t>
            </a:r>
            <a:r>
              <a:rPr lang="zh-CN" altLang="en-US" sz="2800" dirty="0"/>
              <a:t>现代管理中，动力可分为物质动力、精神动力和信息动力三大类</a:t>
            </a:r>
            <a:r>
              <a:rPr lang="zh-CN" altLang="en-US" sz="2800" dirty="0" smtClean="0"/>
              <a:t>。</a:t>
            </a:r>
            <a:endParaRPr lang="en-US" altLang="zh-CN" sz="2800" dirty="0" smtClean="0"/>
          </a:p>
          <a:p>
            <a:pPr eaLnBrk="1" hangingPunct="1">
              <a:spcBef>
                <a:spcPts val="1200"/>
              </a:spcBef>
              <a:buNone/>
            </a:pPr>
            <a:r>
              <a:rPr lang="zh-CN" altLang="en-US" sz="2800" dirty="0" smtClean="0"/>
              <a:t>    所谓</a:t>
            </a:r>
            <a:r>
              <a:rPr lang="zh-CN" altLang="en-US" sz="2800" dirty="0"/>
              <a:t>创新动力，就是指促进和推动创新的力量。</a:t>
            </a:r>
            <a:endParaRPr lang="zh-CN" altLang="zh-CN" sz="2800" dirty="0"/>
          </a:p>
          <a:p>
            <a:pPr eaLnBrk="1" hangingPunct="1">
              <a:spcBef>
                <a:spcPts val="1200"/>
              </a:spcBef>
              <a:buNone/>
            </a:pPr>
            <a:endParaRPr lang="zh-CN" altLang="zh-CN" sz="2800" dirty="0"/>
          </a:p>
          <a:p>
            <a:pPr eaLnBrk="1" hangingPunct="1">
              <a:spcBef>
                <a:spcPts val="1200"/>
              </a:spcBef>
              <a:buNone/>
            </a:pPr>
            <a:endParaRPr lang="zh-CN" altLang="zh-CN" sz="2800" dirty="0"/>
          </a:p>
          <a:p>
            <a:pPr eaLnBrk="1" latinLnBrk="0" hangingPunct="1">
              <a:spcBef>
                <a:spcPts val="1200"/>
              </a:spcBef>
              <a:buFont typeface="Arial" panose="020B0604020202020204" pitchFamily="34" charset="0"/>
              <a:buNone/>
            </a:pPr>
            <a:endParaRPr lang="zh-CN" altLang="en-US" sz="2800" dirty="0"/>
          </a:p>
        </p:txBody>
      </p:sp>
    </p:spTree>
    <p:extLst>
      <p:ext uri="{BB962C8B-B14F-4D97-AF65-F5344CB8AC3E}">
        <p14:creationId xmlns:p14="http://schemas.microsoft.com/office/powerpoint/2010/main" val="6867271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a:t>
            </a:r>
            <a:r>
              <a:rPr lang="zh-CN" altLang="en-US" dirty="0" smtClean="0"/>
              <a:t>节  创新</a:t>
            </a:r>
            <a:r>
              <a:rPr lang="zh-CN" altLang="en-US" dirty="0"/>
              <a:t>内涵和创新过程</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二</a:t>
            </a:r>
            <a:r>
              <a:rPr lang="zh-CN" altLang="en-US" dirty="0" smtClean="0"/>
              <a:t>、创新</a:t>
            </a:r>
            <a:r>
              <a:rPr lang="zh-CN" altLang="en-US" dirty="0"/>
              <a:t>的主体与过程</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a:t>三</a:t>
            </a:r>
            <a:r>
              <a:rPr lang="en-US" altLang="zh-CN" sz="2800" dirty="0" smtClean="0"/>
              <a:t>)</a:t>
            </a:r>
            <a:r>
              <a:rPr lang="zh-CN" altLang="en-US" sz="2800" dirty="0" smtClean="0"/>
              <a:t>创新的动力</a:t>
            </a:r>
            <a:endParaRPr lang="en-US" altLang="zh-CN" sz="2800" dirty="0" smtClean="0"/>
          </a:p>
          <a:p>
            <a:pPr eaLnBrk="1" hangingPunct="1">
              <a:spcBef>
                <a:spcPts val="1200"/>
              </a:spcBef>
              <a:buNone/>
            </a:pPr>
            <a:r>
              <a:rPr lang="en-US" altLang="zh-CN" sz="2800" dirty="0"/>
              <a:t> </a:t>
            </a:r>
            <a:r>
              <a:rPr lang="en-US" altLang="zh-CN" sz="2800" dirty="0" smtClean="0"/>
              <a:t>    2</a:t>
            </a:r>
            <a:r>
              <a:rPr lang="en-US" altLang="zh-CN" sz="2800" dirty="0"/>
              <a:t>. </a:t>
            </a:r>
            <a:r>
              <a:rPr lang="zh-CN" altLang="zh-CN" sz="2800" dirty="0"/>
              <a:t>创新的外部动力</a:t>
            </a:r>
          </a:p>
          <a:p>
            <a:pPr eaLnBrk="1" hangingPunct="1">
              <a:spcBef>
                <a:spcPts val="1200"/>
              </a:spcBef>
              <a:buNone/>
            </a:pPr>
            <a:r>
              <a:rPr lang="en-US" altLang="zh-CN" sz="2800" dirty="0" smtClean="0"/>
              <a:t>    (</a:t>
            </a:r>
            <a:r>
              <a:rPr lang="en-US" altLang="zh-CN" sz="2800" dirty="0"/>
              <a:t>1)</a:t>
            </a:r>
            <a:r>
              <a:rPr lang="zh-CN" altLang="zh-CN" sz="2800" dirty="0"/>
              <a:t>技术发展的推动力</a:t>
            </a:r>
          </a:p>
          <a:p>
            <a:pPr eaLnBrk="1" hangingPunct="1">
              <a:spcBef>
                <a:spcPts val="1200"/>
              </a:spcBef>
              <a:buNone/>
            </a:pPr>
            <a:r>
              <a:rPr lang="en-US" altLang="zh-CN" sz="2800" dirty="0" smtClean="0"/>
              <a:t>    (</a:t>
            </a:r>
            <a:r>
              <a:rPr lang="en-US" altLang="zh-CN" sz="2800" dirty="0"/>
              <a:t>2)</a:t>
            </a:r>
            <a:r>
              <a:rPr lang="zh-CN" altLang="zh-CN" sz="2800" dirty="0"/>
              <a:t>市场需求的拉引力</a:t>
            </a:r>
          </a:p>
          <a:p>
            <a:pPr eaLnBrk="1" hangingPunct="1">
              <a:spcBef>
                <a:spcPts val="1200"/>
              </a:spcBef>
              <a:buNone/>
            </a:pPr>
            <a:r>
              <a:rPr lang="en-US" altLang="zh-CN" sz="2800" dirty="0" smtClean="0"/>
              <a:t>    (</a:t>
            </a:r>
            <a:r>
              <a:rPr lang="en-US" altLang="zh-CN" sz="2800" dirty="0"/>
              <a:t>3)</a:t>
            </a:r>
            <a:r>
              <a:rPr lang="zh-CN" altLang="zh-CN" sz="2800" dirty="0"/>
              <a:t>市场竞争的压力</a:t>
            </a:r>
          </a:p>
          <a:p>
            <a:pPr eaLnBrk="1" hangingPunct="1">
              <a:spcBef>
                <a:spcPts val="1200"/>
              </a:spcBef>
              <a:buNone/>
            </a:pPr>
            <a:r>
              <a:rPr lang="en-US" altLang="zh-CN" sz="2800" dirty="0" smtClean="0"/>
              <a:t>    (</a:t>
            </a:r>
            <a:r>
              <a:rPr lang="en-US" altLang="zh-CN" sz="2800" dirty="0"/>
              <a:t>4)</a:t>
            </a:r>
            <a:r>
              <a:rPr lang="zh-CN" altLang="zh-CN" sz="2800" dirty="0"/>
              <a:t>政策激励的拉引力</a:t>
            </a:r>
          </a:p>
          <a:p>
            <a:pPr eaLnBrk="1" hangingPunct="1">
              <a:spcBef>
                <a:spcPts val="1200"/>
              </a:spcBef>
              <a:buNone/>
            </a:pPr>
            <a:endParaRPr lang="zh-CN" altLang="zh-CN" sz="2800" dirty="0"/>
          </a:p>
          <a:p>
            <a:pPr eaLnBrk="1" hangingPunct="1">
              <a:spcBef>
                <a:spcPts val="1200"/>
              </a:spcBef>
              <a:buNone/>
            </a:pPr>
            <a:endParaRPr lang="zh-CN" altLang="zh-CN" sz="2800" dirty="0"/>
          </a:p>
          <a:p>
            <a:pPr eaLnBrk="1" latinLnBrk="0" hangingPunct="1">
              <a:spcBef>
                <a:spcPts val="1200"/>
              </a:spcBef>
              <a:buFont typeface="Arial" panose="020B0604020202020204" pitchFamily="34" charset="0"/>
              <a:buNone/>
            </a:pPr>
            <a:endParaRPr lang="zh-CN" altLang="en-US" sz="2800" dirty="0"/>
          </a:p>
        </p:txBody>
      </p:sp>
    </p:spTree>
    <p:extLst>
      <p:ext uri="{BB962C8B-B14F-4D97-AF65-F5344CB8AC3E}">
        <p14:creationId xmlns:p14="http://schemas.microsoft.com/office/powerpoint/2010/main" val="27334820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a:t>
            </a:r>
            <a:r>
              <a:rPr lang="zh-CN" altLang="en-US" dirty="0" smtClean="0"/>
              <a:t>节  创新</a:t>
            </a:r>
            <a:r>
              <a:rPr lang="zh-CN" altLang="en-US" dirty="0"/>
              <a:t>内涵和创新过程</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二</a:t>
            </a:r>
            <a:r>
              <a:rPr lang="zh-CN" altLang="en-US" dirty="0" smtClean="0"/>
              <a:t>、创新</a:t>
            </a:r>
            <a:r>
              <a:rPr lang="zh-CN" altLang="en-US" dirty="0"/>
              <a:t>的主体与过程</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a:t>三</a:t>
            </a:r>
            <a:r>
              <a:rPr lang="en-US" altLang="zh-CN" sz="2800" dirty="0" smtClean="0"/>
              <a:t>)</a:t>
            </a:r>
            <a:r>
              <a:rPr lang="zh-CN" altLang="en-US" sz="2800" dirty="0" smtClean="0"/>
              <a:t>创新的动力</a:t>
            </a:r>
            <a:endParaRPr lang="en-US" altLang="zh-CN" sz="2800" dirty="0" smtClean="0"/>
          </a:p>
          <a:p>
            <a:pPr eaLnBrk="1" hangingPunct="1">
              <a:spcBef>
                <a:spcPts val="1200"/>
              </a:spcBef>
              <a:buNone/>
            </a:pPr>
            <a:r>
              <a:rPr lang="en-US" altLang="zh-CN" sz="2800" dirty="0"/>
              <a:t> </a:t>
            </a:r>
            <a:r>
              <a:rPr lang="en-US" altLang="zh-CN" sz="2800" dirty="0" smtClean="0"/>
              <a:t>    3. </a:t>
            </a:r>
            <a:r>
              <a:rPr lang="zh-CN" altLang="zh-CN" sz="2800" dirty="0"/>
              <a:t>创新</a:t>
            </a:r>
            <a:r>
              <a:rPr lang="zh-CN" altLang="zh-CN" sz="2800" dirty="0" smtClean="0"/>
              <a:t>的</a:t>
            </a:r>
            <a:r>
              <a:rPr lang="zh-CN" altLang="en-US" sz="2800" dirty="0" smtClean="0"/>
              <a:t>内</a:t>
            </a:r>
            <a:r>
              <a:rPr lang="zh-CN" altLang="zh-CN" sz="2800" dirty="0" smtClean="0"/>
              <a:t>部</a:t>
            </a:r>
            <a:r>
              <a:rPr lang="zh-CN" altLang="zh-CN" sz="2800" dirty="0"/>
              <a:t>动力</a:t>
            </a:r>
          </a:p>
          <a:p>
            <a:pPr eaLnBrk="1" hangingPunct="1">
              <a:spcBef>
                <a:spcPts val="1200"/>
              </a:spcBef>
              <a:buNone/>
            </a:pPr>
            <a:r>
              <a:rPr lang="en-US" altLang="zh-CN" sz="2800" dirty="0" smtClean="0"/>
              <a:t>   </a:t>
            </a:r>
            <a:r>
              <a:rPr lang="zh-CN" altLang="zh-CN" sz="2800" dirty="0" smtClean="0"/>
              <a:t>（</a:t>
            </a:r>
            <a:r>
              <a:rPr lang="zh-CN" altLang="zh-CN" sz="2800" dirty="0"/>
              <a:t>1）物质动力</a:t>
            </a:r>
          </a:p>
          <a:p>
            <a:pPr eaLnBrk="1" hangingPunct="1">
              <a:spcBef>
                <a:spcPts val="1200"/>
              </a:spcBef>
              <a:buNone/>
            </a:pPr>
            <a:r>
              <a:rPr lang="en-US" altLang="zh-CN" sz="2800" dirty="0" smtClean="0"/>
              <a:t>   </a:t>
            </a:r>
            <a:r>
              <a:rPr lang="zh-CN" altLang="zh-CN" sz="2800" dirty="0" smtClean="0"/>
              <a:t>（</a:t>
            </a:r>
            <a:r>
              <a:rPr lang="zh-CN" altLang="zh-CN" sz="2800" dirty="0"/>
              <a:t>2）精神动力</a:t>
            </a:r>
          </a:p>
          <a:p>
            <a:pPr eaLnBrk="1" hangingPunct="1">
              <a:spcBef>
                <a:spcPts val="1200"/>
              </a:spcBef>
              <a:buNone/>
            </a:pPr>
            <a:r>
              <a:rPr lang="en-US" altLang="zh-CN" sz="2800" dirty="0" smtClean="0"/>
              <a:t>   </a:t>
            </a:r>
            <a:r>
              <a:rPr lang="zh-CN" altLang="zh-CN" sz="2800" dirty="0" smtClean="0"/>
              <a:t>（</a:t>
            </a:r>
            <a:r>
              <a:rPr lang="zh-CN" altLang="zh-CN" sz="2800" dirty="0"/>
              <a:t>3）信息动力</a:t>
            </a:r>
          </a:p>
          <a:p>
            <a:pPr eaLnBrk="1" hangingPunct="1">
              <a:spcBef>
                <a:spcPts val="1200"/>
              </a:spcBef>
              <a:buNone/>
            </a:pPr>
            <a:endParaRPr lang="zh-CN" altLang="zh-CN" sz="2800" dirty="0"/>
          </a:p>
          <a:p>
            <a:pPr eaLnBrk="1" hangingPunct="1">
              <a:spcBef>
                <a:spcPts val="1200"/>
              </a:spcBef>
              <a:buNone/>
            </a:pPr>
            <a:endParaRPr lang="zh-CN" altLang="zh-CN" sz="2800" dirty="0"/>
          </a:p>
          <a:p>
            <a:pPr eaLnBrk="1" latinLnBrk="0" hangingPunct="1">
              <a:spcBef>
                <a:spcPts val="1200"/>
              </a:spcBef>
              <a:buFont typeface="Arial" panose="020B0604020202020204" pitchFamily="34" charset="0"/>
              <a:buNone/>
            </a:pPr>
            <a:endParaRPr lang="zh-CN" altLang="en-US" sz="2800" dirty="0"/>
          </a:p>
        </p:txBody>
      </p:sp>
    </p:spTree>
    <p:extLst>
      <p:ext uri="{BB962C8B-B14F-4D97-AF65-F5344CB8AC3E}">
        <p14:creationId xmlns:p14="http://schemas.microsoft.com/office/powerpoint/2010/main" val="41792565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第二</a:t>
            </a:r>
            <a:r>
              <a:rPr lang="zh-CN" altLang="en-US" dirty="0" smtClean="0"/>
              <a:t>节  理论</a:t>
            </a:r>
            <a:r>
              <a:rPr lang="zh-CN" altLang="en-US" dirty="0"/>
              <a:t>创新和制度</a:t>
            </a:r>
            <a:r>
              <a:rPr lang="zh-CN" altLang="en-US" dirty="0" smtClean="0"/>
              <a:t>创新</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一、理论创新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smtClean="0"/>
              <a:t>一</a:t>
            </a:r>
            <a:r>
              <a:rPr lang="en-US" altLang="zh-CN" sz="2800" dirty="0" smtClean="0"/>
              <a:t>)</a:t>
            </a:r>
            <a:r>
              <a:rPr lang="zh-CN" altLang="en-US" sz="2800" dirty="0"/>
              <a:t>理论创新的</a:t>
            </a:r>
            <a:r>
              <a:rPr lang="zh-CN" altLang="en-US" sz="2800" dirty="0" smtClean="0"/>
              <a:t>内涵</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理论</a:t>
            </a:r>
            <a:r>
              <a:rPr lang="zh-CN" altLang="en-US" sz="2800" dirty="0"/>
              <a:t>创新是指人们在社会实践活动中，对出现的新情况、新问题，作新的理性分析和理性解答，对认识对象或实践对象的本质、规律和发展变化的趋势作新的揭示和预见，对人类历史经验和现实经验作新的理性升华</a:t>
            </a:r>
            <a:r>
              <a:rPr lang="zh-CN" altLang="en-US" sz="2800" dirty="0" smtClean="0"/>
              <a:t>。</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简单</a:t>
            </a:r>
            <a:r>
              <a:rPr lang="zh-CN" altLang="en-US" sz="2800" dirty="0"/>
              <a:t>地说，就是对原有理论体系或框架的新突破，对原有理论和方法的新修正新发展，以及对理论禁区和未知领域的新探索。</a:t>
            </a:r>
            <a:endParaRPr lang="zh-CN" altLang="zh-CN" sz="2800" dirty="0"/>
          </a:p>
          <a:p>
            <a:pPr eaLnBrk="1" hangingPunct="1">
              <a:spcBef>
                <a:spcPts val="1200"/>
              </a:spcBef>
              <a:buNone/>
            </a:pPr>
            <a:endParaRPr lang="zh-CN" altLang="zh-CN" sz="2800" dirty="0"/>
          </a:p>
          <a:p>
            <a:pPr eaLnBrk="1" latinLnBrk="0" hangingPunct="1">
              <a:spcBef>
                <a:spcPts val="1200"/>
              </a:spcBef>
              <a:buFont typeface="Arial" panose="020B0604020202020204" pitchFamily="34" charset="0"/>
              <a:buNone/>
            </a:pPr>
            <a:endParaRPr lang="zh-CN" altLang="en-US" sz="2800" dirty="0"/>
          </a:p>
        </p:txBody>
      </p:sp>
    </p:spTree>
    <p:extLst>
      <p:ext uri="{BB962C8B-B14F-4D97-AF65-F5344CB8AC3E}">
        <p14:creationId xmlns:p14="http://schemas.microsoft.com/office/powerpoint/2010/main" val="26675380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第一节  </a:t>
            </a:r>
            <a:r>
              <a:rPr lang="zh-CN" altLang="en-US" dirty="0" smtClean="0"/>
              <a:t>创新</a:t>
            </a:r>
            <a:r>
              <a:rPr lang="zh-CN" altLang="en-US" dirty="0" smtClean="0"/>
              <a:t>内涵和创新过程</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buFont typeface="Arial" panose="020B0604020202020204" pitchFamily="34" charset="0"/>
              <a:buNone/>
            </a:pPr>
            <a:r>
              <a:rPr lang="zh-CN" altLang="en-US" dirty="0"/>
              <a:t>一、创新概述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a:t>(</a:t>
            </a:r>
            <a:r>
              <a:rPr lang="zh-CN" altLang="en-US" sz="2800" dirty="0"/>
              <a:t>一</a:t>
            </a:r>
            <a:r>
              <a:rPr lang="en-US" altLang="zh-CN" sz="2800" dirty="0"/>
              <a:t>)</a:t>
            </a:r>
            <a:r>
              <a:rPr lang="zh-CN" altLang="en-US" sz="2800" dirty="0"/>
              <a:t>创新的</a:t>
            </a:r>
            <a:r>
              <a:rPr lang="zh-CN" altLang="en-US" sz="2800" dirty="0" smtClean="0"/>
              <a:t>内涵</a:t>
            </a:r>
            <a:endParaRPr lang="en-US" altLang="zh-CN" sz="2800" dirty="0" smtClean="0"/>
          </a:p>
          <a:p>
            <a:pPr eaLnBrk="1" latinLnBrk="0" hangingPunct="1">
              <a:spcBef>
                <a:spcPts val="1200"/>
              </a:spcBef>
              <a:buFont typeface="Arial" panose="020B0604020202020204" pitchFamily="34" charset="0"/>
              <a:buNone/>
            </a:pPr>
            <a:r>
              <a:rPr lang="en-US" altLang="zh-CN" sz="2800" dirty="0"/>
              <a:t>    1. </a:t>
            </a:r>
            <a:r>
              <a:rPr lang="zh-CN" altLang="en-US" sz="2800" dirty="0"/>
              <a:t>创新的内涵</a:t>
            </a:r>
            <a:r>
              <a:rPr lang="zh-CN" altLang="en-US" sz="2800" dirty="0" smtClean="0"/>
              <a:t>。</a:t>
            </a:r>
          </a:p>
          <a:p>
            <a:pPr eaLnBrk="1" latinLnBrk="0" hangingPunct="1">
              <a:spcBef>
                <a:spcPts val="2400"/>
              </a:spcBef>
              <a:buFont typeface="Arial" panose="020B0604020202020204" pitchFamily="34" charset="0"/>
              <a:buNone/>
            </a:pPr>
            <a:r>
              <a:rPr lang="zh-CN" altLang="en-US" sz="2800" dirty="0" smtClean="0"/>
              <a:t>    创新</a:t>
            </a:r>
            <a:r>
              <a:rPr lang="zh-CN" altLang="en-US" sz="2800" dirty="0"/>
              <a:t>是指通过创造或引入新的技术、知识、观念或创意创造出新的产品、服务、组织、制度等新事物并将之应用于社会以实现其价值的</a:t>
            </a:r>
            <a:r>
              <a:rPr lang="zh-CN" altLang="en-US" sz="2800" dirty="0" smtClean="0"/>
              <a:t>过程。</a:t>
            </a:r>
            <a:endParaRPr lang="en-US" altLang="zh-CN" sz="2800" dirty="0" smtClean="0"/>
          </a:p>
          <a:p>
            <a:pPr eaLnBrk="1" latinLnBrk="0" hangingPunct="1">
              <a:spcBef>
                <a:spcPts val="2400"/>
              </a:spcBef>
              <a:buFont typeface="Arial" panose="020B0604020202020204" pitchFamily="34" charset="0"/>
              <a:buNone/>
            </a:pPr>
            <a:endParaRPr lang="zh-CN" altLang="en-US" sz="28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第二</a:t>
            </a:r>
            <a:r>
              <a:rPr lang="zh-CN" altLang="en-US" dirty="0" smtClean="0"/>
              <a:t>节  理论</a:t>
            </a:r>
            <a:r>
              <a:rPr lang="zh-CN" altLang="en-US" dirty="0"/>
              <a:t>创新和制度创新</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一、理论创新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smtClean="0"/>
              <a:t>二</a:t>
            </a:r>
            <a:r>
              <a:rPr lang="en-US" altLang="zh-CN" sz="2800" dirty="0" smtClean="0"/>
              <a:t>)</a:t>
            </a:r>
            <a:r>
              <a:rPr lang="zh-CN" altLang="en-US" sz="2800" dirty="0"/>
              <a:t>理论创新</a:t>
            </a:r>
            <a:r>
              <a:rPr lang="zh-CN" altLang="en-US" sz="2800" dirty="0" smtClean="0"/>
              <a:t>的</a:t>
            </a:r>
            <a:r>
              <a:rPr lang="zh-CN" altLang="en-US" sz="2800" dirty="0"/>
              <a:t>地位</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理论</a:t>
            </a:r>
            <a:r>
              <a:rPr lang="zh-CN" altLang="en-US" sz="2800" dirty="0"/>
              <a:t>创新是最重要的创新，是整个创新思想的核心，是其他一切创新的基础。理论创新是最重要的、决定性的创新。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理论</a:t>
            </a:r>
            <a:r>
              <a:rPr lang="zh-CN" altLang="en-US" sz="2800" dirty="0"/>
              <a:t>创新是科技创新和体制创新的先导</a:t>
            </a:r>
            <a:r>
              <a:rPr lang="zh-CN" altLang="en-US" sz="2800" dirty="0" smtClean="0"/>
              <a:t>。</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理论</a:t>
            </a:r>
            <a:r>
              <a:rPr lang="zh-CN" altLang="en-US" sz="2800" dirty="0"/>
              <a:t>创新首先是马克思主义、毛泽东思想和邓小平理论的创新。习近平新时代中国特色社会主义思想是马克思主义中国化的最新成果，是对马克思主义最好的坚持与最大的发展。</a:t>
            </a:r>
            <a:endParaRPr lang="zh-CN" altLang="zh-CN" sz="2800" dirty="0"/>
          </a:p>
          <a:p>
            <a:pPr eaLnBrk="1" hangingPunct="1">
              <a:spcBef>
                <a:spcPts val="1200"/>
              </a:spcBef>
              <a:buNone/>
            </a:pPr>
            <a:endParaRPr lang="zh-CN" altLang="zh-CN" sz="2800" dirty="0"/>
          </a:p>
          <a:p>
            <a:pPr eaLnBrk="1" latinLnBrk="0" hangingPunct="1">
              <a:spcBef>
                <a:spcPts val="1200"/>
              </a:spcBef>
              <a:buFont typeface="Arial" panose="020B0604020202020204" pitchFamily="34" charset="0"/>
              <a:buNone/>
            </a:pPr>
            <a:endParaRPr lang="zh-CN" altLang="en-US" sz="2800" dirty="0"/>
          </a:p>
        </p:txBody>
      </p:sp>
    </p:spTree>
    <p:extLst>
      <p:ext uri="{BB962C8B-B14F-4D97-AF65-F5344CB8AC3E}">
        <p14:creationId xmlns:p14="http://schemas.microsoft.com/office/powerpoint/2010/main" val="9370599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第二</a:t>
            </a:r>
            <a:r>
              <a:rPr lang="zh-CN" altLang="en-US" dirty="0" smtClean="0"/>
              <a:t>节  理论</a:t>
            </a:r>
            <a:r>
              <a:rPr lang="zh-CN" altLang="en-US" dirty="0"/>
              <a:t>创新和制度创新</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一、理论创新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a:t>三</a:t>
            </a:r>
            <a:r>
              <a:rPr lang="en-US" altLang="zh-CN" sz="2800" dirty="0" smtClean="0"/>
              <a:t>)</a:t>
            </a:r>
            <a:r>
              <a:rPr lang="zh-CN" altLang="en-US" sz="2800" dirty="0"/>
              <a:t>理论创新</a:t>
            </a:r>
            <a:r>
              <a:rPr lang="zh-CN" altLang="en-US" sz="2800" dirty="0" smtClean="0"/>
              <a:t>的分类</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1.</a:t>
            </a:r>
            <a:r>
              <a:rPr lang="zh-CN" altLang="en-US" sz="2800" dirty="0" smtClean="0"/>
              <a:t>原发性</a:t>
            </a:r>
            <a:r>
              <a:rPr lang="zh-CN" altLang="en-US" sz="2800" dirty="0"/>
              <a:t>理论</a:t>
            </a:r>
            <a:r>
              <a:rPr lang="zh-CN" altLang="en-US" sz="2800" dirty="0" smtClean="0"/>
              <a:t>创新</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   2.</a:t>
            </a:r>
            <a:r>
              <a:rPr lang="zh-CN" altLang="en-US" sz="2800" dirty="0" smtClean="0"/>
              <a:t>阐释</a:t>
            </a:r>
            <a:r>
              <a:rPr lang="zh-CN" altLang="en-US" sz="2800" dirty="0"/>
              <a:t>性理论</a:t>
            </a:r>
            <a:r>
              <a:rPr lang="zh-CN" altLang="en-US" sz="2800" dirty="0" smtClean="0"/>
              <a:t>创新</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   3.</a:t>
            </a:r>
            <a:r>
              <a:rPr lang="zh-CN" altLang="en-US" sz="2800" dirty="0" smtClean="0"/>
              <a:t>修正</a:t>
            </a:r>
            <a:r>
              <a:rPr lang="zh-CN" altLang="en-US" sz="2800" dirty="0"/>
              <a:t>性理论</a:t>
            </a:r>
            <a:r>
              <a:rPr lang="zh-CN" altLang="en-US" sz="2800" dirty="0" smtClean="0"/>
              <a:t>创新</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   4.</a:t>
            </a:r>
            <a:r>
              <a:rPr lang="zh-CN" altLang="en-US" sz="2800" dirty="0" smtClean="0"/>
              <a:t>发掘</a:t>
            </a:r>
            <a:r>
              <a:rPr lang="zh-CN" altLang="en-US" sz="2800" dirty="0"/>
              <a:t>性理论</a:t>
            </a:r>
            <a:r>
              <a:rPr lang="zh-CN" altLang="en-US" sz="2800" dirty="0" smtClean="0"/>
              <a:t>创新</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   5.</a:t>
            </a:r>
            <a:r>
              <a:rPr lang="zh-CN" altLang="en-US" sz="2800" dirty="0" smtClean="0"/>
              <a:t>方法</a:t>
            </a:r>
            <a:r>
              <a:rPr lang="zh-CN" altLang="en-US" sz="2800" dirty="0"/>
              <a:t>性理论创新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endParaRPr lang="zh-CN" altLang="zh-CN" sz="2800" dirty="0"/>
          </a:p>
          <a:p>
            <a:pPr eaLnBrk="1" latinLnBrk="0" hangingPunct="1">
              <a:spcBef>
                <a:spcPts val="1200"/>
              </a:spcBef>
              <a:buFont typeface="Arial" panose="020B0604020202020204" pitchFamily="34" charset="0"/>
              <a:buNone/>
            </a:pPr>
            <a:endParaRPr lang="zh-CN" altLang="en-US" sz="2800" dirty="0"/>
          </a:p>
        </p:txBody>
      </p:sp>
    </p:spTree>
    <p:extLst>
      <p:ext uri="{BB962C8B-B14F-4D97-AF65-F5344CB8AC3E}">
        <p14:creationId xmlns:p14="http://schemas.microsoft.com/office/powerpoint/2010/main" val="40841546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第二</a:t>
            </a:r>
            <a:r>
              <a:rPr lang="zh-CN" altLang="en-US" dirty="0" smtClean="0"/>
              <a:t>节  理论</a:t>
            </a:r>
            <a:r>
              <a:rPr lang="zh-CN" altLang="en-US" dirty="0"/>
              <a:t>创新和制度创新</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一、理论创新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smtClean="0"/>
              <a:t>四</a:t>
            </a:r>
            <a:r>
              <a:rPr lang="en-US" altLang="zh-CN" sz="2800" dirty="0" smtClean="0"/>
              <a:t>)</a:t>
            </a:r>
            <a:r>
              <a:rPr lang="zh-CN" altLang="en-US" sz="2800" dirty="0"/>
              <a:t>理论创新</a:t>
            </a:r>
            <a:r>
              <a:rPr lang="zh-CN" altLang="en-US" sz="2800" dirty="0" smtClean="0"/>
              <a:t>的特点</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1.</a:t>
            </a:r>
            <a:r>
              <a:rPr lang="zh-CN" altLang="en-US" sz="2800" dirty="0" smtClean="0"/>
              <a:t>实践性</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   2.</a:t>
            </a:r>
            <a:r>
              <a:rPr lang="zh-CN" altLang="en-US" sz="2800" dirty="0"/>
              <a:t>开放性</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   3.</a:t>
            </a:r>
            <a:r>
              <a:rPr lang="zh-CN" altLang="en-US" sz="2800" dirty="0"/>
              <a:t>有用性</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   </a:t>
            </a:r>
            <a:endParaRPr lang="zh-CN" altLang="en-US" sz="2800" dirty="0"/>
          </a:p>
        </p:txBody>
      </p:sp>
    </p:spTree>
    <p:extLst>
      <p:ext uri="{BB962C8B-B14F-4D97-AF65-F5344CB8AC3E}">
        <p14:creationId xmlns:p14="http://schemas.microsoft.com/office/powerpoint/2010/main" val="13796365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第二</a:t>
            </a:r>
            <a:r>
              <a:rPr lang="zh-CN" altLang="en-US" dirty="0" smtClean="0"/>
              <a:t>节  理论</a:t>
            </a:r>
            <a:r>
              <a:rPr lang="zh-CN" altLang="en-US" dirty="0"/>
              <a:t>创新和制度创新</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二</a:t>
            </a:r>
            <a:r>
              <a:rPr lang="zh-CN" altLang="en-US" dirty="0" smtClean="0"/>
              <a:t>、</a:t>
            </a:r>
            <a:r>
              <a:rPr lang="zh-CN" altLang="en-US" dirty="0"/>
              <a:t>制度</a:t>
            </a:r>
            <a:r>
              <a:rPr lang="zh-CN" altLang="en-US" dirty="0" smtClean="0"/>
              <a:t>创新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a:t>一</a:t>
            </a:r>
            <a:r>
              <a:rPr lang="en-US" altLang="zh-CN" sz="2800" dirty="0" smtClean="0"/>
              <a:t>)</a:t>
            </a:r>
            <a:r>
              <a:rPr lang="zh-CN" altLang="en-US" sz="2800" dirty="0"/>
              <a:t>制度</a:t>
            </a:r>
            <a:r>
              <a:rPr lang="zh-CN" altLang="en-US" sz="2800" dirty="0" smtClean="0"/>
              <a:t>创新的内涵</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制度</a:t>
            </a:r>
            <a:r>
              <a:rPr lang="zh-CN" altLang="en-US" sz="2800" dirty="0"/>
              <a:t>创新指的是能够使创新者获得追加或额外利益的、对现存制度（指具体的政治经济制度，如金融组织、银行制度、公司制度，工会制度、税收制度、教育制度等）的变革。</a:t>
            </a:r>
            <a:r>
              <a:rPr lang="en-US" altLang="zh-CN" sz="2800" dirty="0" smtClean="0"/>
              <a:t>    </a:t>
            </a:r>
            <a:endParaRPr lang="zh-CN" altLang="en-US" sz="2800" dirty="0"/>
          </a:p>
        </p:txBody>
      </p:sp>
    </p:spTree>
    <p:extLst>
      <p:ext uri="{BB962C8B-B14F-4D97-AF65-F5344CB8AC3E}">
        <p14:creationId xmlns:p14="http://schemas.microsoft.com/office/powerpoint/2010/main" val="30991742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第二</a:t>
            </a:r>
            <a:r>
              <a:rPr lang="zh-CN" altLang="en-US" dirty="0" smtClean="0"/>
              <a:t>节  理论</a:t>
            </a:r>
            <a:r>
              <a:rPr lang="zh-CN" altLang="en-US" dirty="0"/>
              <a:t>创新和制度创新</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二</a:t>
            </a:r>
            <a:r>
              <a:rPr lang="zh-CN" altLang="en-US" dirty="0" smtClean="0"/>
              <a:t>、</a:t>
            </a:r>
            <a:r>
              <a:rPr lang="zh-CN" altLang="en-US" dirty="0"/>
              <a:t>制度</a:t>
            </a:r>
            <a:r>
              <a:rPr lang="zh-CN" altLang="en-US" dirty="0" smtClean="0"/>
              <a:t>创新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smtClean="0"/>
              <a:t>二</a:t>
            </a:r>
            <a:r>
              <a:rPr lang="en-US" altLang="zh-CN" sz="2800" dirty="0" smtClean="0"/>
              <a:t>)</a:t>
            </a:r>
            <a:r>
              <a:rPr lang="zh-CN" altLang="en-US" sz="2800" dirty="0"/>
              <a:t>制度</a:t>
            </a:r>
            <a:r>
              <a:rPr lang="zh-CN" altLang="en-US" sz="2800" dirty="0" smtClean="0"/>
              <a:t>创新的核心内容</a:t>
            </a:r>
            <a:endParaRPr lang="en-US" altLang="zh-CN" sz="2800" dirty="0" smtClean="0"/>
          </a:p>
          <a:p>
            <a:pPr eaLnBrk="1" hangingPunct="1">
              <a:spcBef>
                <a:spcPts val="1200"/>
              </a:spcBef>
              <a:buNone/>
            </a:pPr>
            <a:r>
              <a:rPr lang="en-US" altLang="zh-CN" sz="2800" dirty="0" smtClean="0"/>
              <a:t>    </a:t>
            </a:r>
            <a:r>
              <a:rPr lang="zh-CN" altLang="zh-CN" sz="2800" dirty="0" smtClean="0"/>
              <a:t>制度</a:t>
            </a:r>
            <a:r>
              <a:rPr lang="zh-CN" altLang="zh-CN" sz="2800" dirty="0"/>
              <a:t>创新的核心内容是社会政治、经济和管理等制度的革新，是支配人们行为和相互关系的规则的变更，是组织与其外部环境相互关系的变更，其直接结果是激发人们的创造性和积极性，促使不断创造新的知识和社会资源的合理配置及社会财富源源不断的涌现，最终推动社会的进步</a:t>
            </a:r>
            <a:r>
              <a:rPr lang="zh-CN" altLang="zh-CN" sz="2800" dirty="0" smtClean="0"/>
              <a:t>。</a:t>
            </a:r>
            <a:endParaRPr lang="en-US" altLang="zh-CN" sz="2800" dirty="0" smtClean="0"/>
          </a:p>
          <a:p>
            <a:pPr eaLnBrk="1" hangingPunct="1">
              <a:spcBef>
                <a:spcPts val="1200"/>
              </a:spcBef>
              <a:buNone/>
            </a:pPr>
            <a:r>
              <a:rPr lang="zh-CN" altLang="en-US" sz="2800" dirty="0" smtClean="0"/>
              <a:t>    良好</a:t>
            </a:r>
            <a:r>
              <a:rPr lang="zh-CN" altLang="en-US" sz="2800" dirty="0"/>
              <a:t>的制度环境本身也是创新的产物，而其中很重要的就是创新型的政府，只有创新型政府，才会形成创新型的制度、创新型的文化。</a:t>
            </a:r>
            <a:endParaRPr lang="zh-CN" altLang="zh-CN" sz="2800" dirty="0"/>
          </a:p>
          <a:p>
            <a:pPr eaLnBrk="1" latinLnBrk="0" hangingPunct="1">
              <a:spcBef>
                <a:spcPts val="1200"/>
              </a:spcBef>
              <a:buFont typeface="Arial" panose="020B0604020202020204" pitchFamily="34" charset="0"/>
              <a:buNone/>
            </a:pPr>
            <a:endParaRPr lang="zh-CN" altLang="en-US" sz="2800" dirty="0"/>
          </a:p>
        </p:txBody>
      </p:sp>
    </p:spTree>
    <p:extLst>
      <p:ext uri="{BB962C8B-B14F-4D97-AF65-F5344CB8AC3E}">
        <p14:creationId xmlns:p14="http://schemas.microsoft.com/office/powerpoint/2010/main" val="4893225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第二</a:t>
            </a:r>
            <a:r>
              <a:rPr lang="zh-CN" altLang="en-US" dirty="0" smtClean="0"/>
              <a:t>节  理论</a:t>
            </a:r>
            <a:r>
              <a:rPr lang="zh-CN" altLang="en-US" dirty="0"/>
              <a:t>创新和制度创新</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二</a:t>
            </a:r>
            <a:r>
              <a:rPr lang="zh-CN" altLang="en-US" dirty="0" smtClean="0"/>
              <a:t>、</a:t>
            </a:r>
            <a:r>
              <a:rPr lang="zh-CN" altLang="en-US" dirty="0"/>
              <a:t>制度</a:t>
            </a:r>
            <a:r>
              <a:rPr lang="zh-CN" altLang="en-US" dirty="0" smtClean="0"/>
              <a:t>创新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smtClean="0"/>
              <a:t>三</a:t>
            </a:r>
            <a:r>
              <a:rPr lang="en-US" altLang="zh-CN" sz="2800" dirty="0" smtClean="0"/>
              <a:t>)</a:t>
            </a:r>
            <a:r>
              <a:rPr lang="zh-CN" altLang="en-US" sz="2800" dirty="0"/>
              <a:t>制度</a:t>
            </a:r>
            <a:r>
              <a:rPr lang="zh-CN" altLang="en-US" sz="2800" dirty="0" smtClean="0"/>
              <a:t>创新的必要性</a:t>
            </a:r>
            <a:endParaRPr lang="en-US" altLang="zh-CN" sz="2800" dirty="0" smtClean="0"/>
          </a:p>
          <a:p>
            <a:pPr eaLnBrk="1" hangingPunct="1">
              <a:spcBef>
                <a:spcPts val="1200"/>
              </a:spcBef>
              <a:buNone/>
            </a:pPr>
            <a:r>
              <a:rPr lang="en-US" altLang="zh-CN" sz="2800" dirty="0" smtClean="0"/>
              <a:t>    </a:t>
            </a:r>
            <a:r>
              <a:rPr lang="zh-CN" altLang="zh-CN" sz="2800" dirty="0" smtClean="0"/>
              <a:t>自主</a:t>
            </a:r>
            <a:r>
              <a:rPr lang="zh-CN" altLang="zh-CN" sz="2800" dirty="0"/>
              <a:t>创新是强国之道，而制度创新是自主创新的保证，是促进自主创新和经济发展的一个非常重要的</a:t>
            </a:r>
            <a:r>
              <a:rPr lang="zh-CN" altLang="zh-CN" sz="2800" dirty="0" smtClean="0"/>
              <a:t>动力。</a:t>
            </a:r>
            <a:endParaRPr lang="en-US" altLang="zh-CN" sz="2800" dirty="0" smtClean="0"/>
          </a:p>
          <a:p>
            <a:pPr eaLnBrk="1" hangingPunct="1">
              <a:spcBef>
                <a:spcPts val="1200"/>
              </a:spcBef>
              <a:buNone/>
            </a:pPr>
            <a:r>
              <a:rPr lang="en-US" altLang="zh-CN" sz="2800" dirty="0" smtClean="0"/>
              <a:t>    </a:t>
            </a:r>
            <a:r>
              <a:rPr lang="zh-CN" altLang="zh-CN" sz="2800" dirty="0" smtClean="0"/>
              <a:t>制度</a:t>
            </a:r>
            <a:r>
              <a:rPr lang="zh-CN" altLang="zh-CN" sz="2800" dirty="0"/>
              <a:t>创新是创新之本，没有制度创新，就没有核心竞争力</a:t>
            </a:r>
            <a:r>
              <a:rPr lang="zh-CN" altLang="zh-CN" sz="2800" dirty="0" smtClean="0"/>
              <a:t>。</a:t>
            </a:r>
            <a:endParaRPr lang="zh-CN" altLang="zh-CN" sz="2800" dirty="0"/>
          </a:p>
          <a:p>
            <a:pPr eaLnBrk="1" latinLnBrk="0" hangingPunct="1">
              <a:spcBef>
                <a:spcPts val="1200"/>
              </a:spcBef>
              <a:buFont typeface="Arial" panose="020B0604020202020204" pitchFamily="34" charset="0"/>
              <a:buNone/>
            </a:pPr>
            <a:endParaRPr lang="zh-CN" altLang="en-US" sz="2800" dirty="0"/>
          </a:p>
        </p:txBody>
      </p:sp>
    </p:spTree>
    <p:extLst>
      <p:ext uri="{BB962C8B-B14F-4D97-AF65-F5344CB8AC3E}">
        <p14:creationId xmlns:p14="http://schemas.microsoft.com/office/powerpoint/2010/main" val="27174095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smtClean="0"/>
              <a:t>第三</a:t>
            </a:r>
            <a:r>
              <a:rPr lang="zh-CN" altLang="en-US" dirty="0" smtClean="0"/>
              <a:t>节  技术</a:t>
            </a:r>
            <a:r>
              <a:rPr lang="zh-CN" altLang="en-US" dirty="0"/>
              <a:t>创新和组织创新</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一</a:t>
            </a:r>
            <a:r>
              <a:rPr lang="zh-CN" altLang="en-US" dirty="0" smtClean="0"/>
              <a:t>、</a:t>
            </a:r>
            <a:r>
              <a:rPr lang="zh-CN" altLang="en-US" dirty="0" smtClean="0"/>
              <a:t>技术创新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smtClean="0"/>
              <a:t>一</a:t>
            </a:r>
            <a:r>
              <a:rPr lang="en-US" altLang="zh-CN" sz="2800" dirty="0" smtClean="0"/>
              <a:t>)</a:t>
            </a:r>
            <a:r>
              <a:rPr lang="zh-CN" altLang="en-US" sz="2800" dirty="0"/>
              <a:t>技术</a:t>
            </a:r>
            <a:r>
              <a:rPr lang="zh-CN" altLang="en-US" sz="2800" dirty="0" smtClean="0"/>
              <a:t>创新的内涵</a:t>
            </a:r>
            <a:endParaRPr lang="en-US" altLang="zh-CN" sz="2800" dirty="0" smtClean="0"/>
          </a:p>
          <a:p>
            <a:pPr eaLnBrk="1" hangingPunct="1">
              <a:spcBef>
                <a:spcPts val="1200"/>
              </a:spcBef>
              <a:buNone/>
            </a:pPr>
            <a:r>
              <a:rPr lang="zh-CN" altLang="en-US" sz="2800" dirty="0" smtClean="0"/>
              <a:t>    技术</a:t>
            </a:r>
            <a:r>
              <a:rPr lang="zh-CN" altLang="en-US" sz="2800" dirty="0"/>
              <a:t>创新是一个从新产品或新工艺的研究开发到市场实现的完整过程，具体包括研究与开发</a:t>
            </a:r>
            <a:r>
              <a:rPr lang="en-US" altLang="zh-CN" sz="2800" dirty="0"/>
              <a:t>﹑</a:t>
            </a:r>
            <a:r>
              <a:rPr lang="zh-CN" altLang="en-US" sz="2800" dirty="0"/>
              <a:t>中间试验</a:t>
            </a:r>
            <a:r>
              <a:rPr lang="en-US" altLang="zh-CN" sz="2800" dirty="0"/>
              <a:t>﹑</a:t>
            </a:r>
            <a:r>
              <a:rPr lang="zh-CN" altLang="en-US" sz="2800" dirty="0"/>
              <a:t>商业化生产和市场销售等一系列环节，它是企业家为获取潜在商业利益而进行的一种技术经济活动。</a:t>
            </a:r>
          </a:p>
        </p:txBody>
      </p:sp>
    </p:spTree>
    <p:extLst>
      <p:ext uri="{BB962C8B-B14F-4D97-AF65-F5344CB8AC3E}">
        <p14:creationId xmlns:p14="http://schemas.microsoft.com/office/powerpoint/2010/main" val="16467760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smtClean="0"/>
              <a:t>第三节  </a:t>
            </a:r>
            <a:r>
              <a:rPr lang="zh-CN" altLang="zh-CN" b="1" dirty="0" smtClean="0">
                <a:effectLst/>
              </a:rPr>
              <a:t>技术</a:t>
            </a:r>
            <a:r>
              <a:rPr lang="zh-CN" altLang="zh-CN" b="1" dirty="0">
                <a:effectLst/>
              </a:rPr>
              <a:t>创新和组织创新</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一</a:t>
            </a:r>
            <a:r>
              <a:rPr lang="zh-CN" altLang="en-US" dirty="0" smtClean="0"/>
              <a:t>、</a:t>
            </a:r>
            <a:r>
              <a:rPr lang="zh-CN" altLang="en-US" dirty="0" smtClean="0"/>
              <a:t>技术创新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a:t>二</a:t>
            </a:r>
            <a:r>
              <a:rPr lang="en-US" altLang="zh-CN" sz="2800" dirty="0" smtClean="0"/>
              <a:t>)</a:t>
            </a:r>
            <a:r>
              <a:rPr lang="zh-CN" altLang="en-US" sz="2800" dirty="0"/>
              <a:t>技术</a:t>
            </a:r>
            <a:r>
              <a:rPr lang="zh-CN" altLang="en-US" sz="2800" dirty="0" smtClean="0"/>
              <a:t>创新的分类</a:t>
            </a:r>
            <a:endParaRPr lang="en-US" altLang="zh-CN" sz="2800" dirty="0" smtClean="0"/>
          </a:p>
          <a:p>
            <a:pPr eaLnBrk="1" hangingPunct="1">
              <a:spcBef>
                <a:spcPts val="1200"/>
              </a:spcBef>
              <a:buNone/>
            </a:pPr>
            <a:r>
              <a:rPr lang="zh-CN" altLang="en-US" sz="2800" dirty="0" smtClean="0"/>
              <a:t>    一般而言</a:t>
            </a:r>
            <a:r>
              <a:rPr lang="zh-CN" altLang="en-US" sz="2800" dirty="0"/>
              <a:t>，技术创新可以分为以下基本类型：</a:t>
            </a:r>
          </a:p>
          <a:p>
            <a:pPr eaLnBrk="1" hangingPunct="1">
              <a:spcBef>
                <a:spcPts val="1200"/>
              </a:spcBef>
              <a:buNone/>
            </a:pPr>
            <a:r>
              <a:rPr lang="en-US" altLang="zh-CN" sz="2800" dirty="0" smtClean="0"/>
              <a:t>    1</a:t>
            </a:r>
            <a:r>
              <a:rPr lang="en-US" altLang="zh-CN" sz="2800" dirty="0"/>
              <a:t>. </a:t>
            </a:r>
            <a:r>
              <a:rPr lang="zh-CN" altLang="en-US" sz="2800" dirty="0"/>
              <a:t>产品</a:t>
            </a:r>
            <a:r>
              <a:rPr lang="zh-CN" altLang="en-US" sz="2800" dirty="0" smtClean="0"/>
              <a:t>创新和工艺创新</a:t>
            </a:r>
            <a:endParaRPr lang="en-US" altLang="zh-CN" sz="2800" dirty="0" smtClean="0"/>
          </a:p>
          <a:p>
            <a:pPr eaLnBrk="1" hangingPunct="1">
              <a:spcBef>
                <a:spcPts val="1200"/>
              </a:spcBef>
              <a:buNone/>
            </a:pPr>
            <a:r>
              <a:rPr lang="en-US" altLang="zh-CN" sz="2800" dirty="0"/>
              <a:t>    2. </a:t>
            </a:r>
            <a:r>
              <a:rPr lang="zh-CN" altLang="en-US" sz="2800" dirty="0"/>
              <a:t>渐进创新和突破创新</a:t>
            </a:r>
          </a:p>
          <a:p>
            <a:pPr eaLnBrk="1" hangingPunct="1">
              <a:spcBef>
                <a:spcPts val="1200"/>
              </a:spcBef>
              <a:buNone/>
            </a:pPr>
            <a:r>
              <a:rPr lang="en-US" altLang="zh-CN" sz="2800" dirty="0" smtClean="0"/>
              <a:t>    3</a:t>
            </a:r>
            <a:r>
              <a:rPr lang="en-US" altLang="zh-CN" sz="2800" dirty="0"/>
              <a:t>. </a:t>
            </a:r>
            <a:r>
              <a:rPr lang="zh-CN" altLang="en-US" sz="2800" dirty="0"/>
              <a:t>劳动节约型创新和资本节约型创新</a:t>
            </a:r>
          </a:p>
        </p:txBody>
      </p:sp>
    </p:spTree>
    <p:extLst>
      <p:ext uri="{BB962C8B-B14F-4D97-AF65-F5344CB8AC3E}">
        <p14:creationId xmlns:p14="http://schemas.microsoft.com/office/powerpoint/2010/main" val="7247117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smtClean="0"/>
              <a:t>第三节  </a:t>
            </a:r>
            <a:r>
              <a:rPr lang="zh-CN" altLang="zh-CN" b="1" dirty="0" smtClean="0">
                <a:effectLst/>
              </a:rPr>
              <a:t>技术</a:t>
            </a:r>
            <a:r>
              <a:rPr lang="zh-CN" altLang="zh-CN" b="1" dirty="0">
                <a:effectLst/>
              </a:rPr>
              <a:t>创新和组织创新</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一</a:t>
            </a:r>
            <a:r>
              <a:rPr lang="zh-CN" altLang="en-US" dirty="0" smtClean="0"/>
              <a:t>、</a:t>
            </a:r>
            <a:r>
              <a:rPr lang="zh-CN" altLang="en-US" dirty="0" smtClean="0"/>
              <a:t>技术创新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smtClean="0"/>
              <a:t>三</a:t>
            </a:r>
            <a:r>
              <a:rPr lang="en-US" altLang="zh-CN" sz="2800" dirty="0" smtClean="0"/>
              <a:t>)</a:t>
            </a:r>
            <a:r>
              <a:rPr lang="zh-CN" altLang="en-US" sz="2800" dirty="0"/>
              <a:t>技术</a:t>
            </a:r>
            <a:r>
              <a:rPr lang="zh-CN" altLang="en-US" sz="2800" dirty="0" smtClean="0"/>
              <a:t>创新的特点</a:t>
            </a:r>
            <a:endParaRPr lang="en-US" altLang="zh-CN" sz="2800" dirty="0" smtClean="0"/>
          </a:p>
          <a:p>
            <a:pPr eaLnBrk="1" latinLnBrk="0" hangingPunct="1">
              <a:spcBef>
                <a:spcPts val="1200"/>
              </a:spcBef>
              <a:buFont typeface="Arial" panose="020B0604020202020204" pitchFamily="34" charset="0"/>
              <a:buNone/>
            </a:pPr>
            <a:r>
              <a:rPr lang="en-US" altLang="zh-CN" sz="2800" dirty="0"/>
              <a:t>    1. </a:t>
            </a:r>
            <a:r>
              <a:rPr lang="zh-CN" altLang="en-US" sz="2800" dirty="0"/>
              <a:t>技术创新具有</a:t>
            </a:r>
            <a:r>
              <a:rPr lang="zh-CN" altLang="en-US" sz="2800" dirty="0" smtClean="0"/>
              <a:t>系统性</a:t>
            </a:r>
            <a:endParaRPr lang="en-US" altLang="zh-CN" sz="2800" dirty="0" smtClean="0"/>
          </a:p>
          <a:p>
            <a:pPr eaLnBrk="1" latinLnBrk="0" hangingPunct="1">
              <a:spcBef>
                <a:spcPts val="1200"/>
              </a:spcBef>
              <a:buFont typeface="Arial" panose="020B0604020202020204" pitchFamily="34" charset="0"/>
              <a:buNone/>
            </a:pPr>
            <a:r>
              <a:rPr lang="en-US" altLang="zh-CN" sz="2800" dirty="0"/>
              <a:t>    2. </a:t>
            </a:r>
            <a:r>
              <a:rPr lang="zh-CN" altLang="en-US" sz="2800" dirty="0"/>
              <a:t>技术创新具有</a:t>
            </a:r>
            <a:r>
              <a:rPr lang="zh-CN" altLang="en-US" sz="2800" dirty="0" smtClean="0"/>
              <a:t>综合性</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   </a:t>
            </a:r>
          </a:p>
        </p:txBody>
      </p:sp>
    </p:spTree>
    <p:extLst>
      <p:ext uri="{BB962C8B-B14F-4D97-AF65-F5344CB8AC3E}">
        <p14:creationId xmlns:p14="http://schemas.microsoft.com/office/powerpoint/2010/main" val="5156339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smtClean="0"/>
              <a:t>第三节  </a:t>
            </a:r>
            <a:r>
              <a:rPr lang="zh-CN" altLang="zh-CN" b="1" dirty="0" smtClean="0">
                <a:effectLst/>
              </a:rPr>
              <a:t>技术</a:t>
            </a:r>
            <a:r>
              <a:rPr lang="zh-CN" altLang="zh-CN" b="1" dirty="0">
                <a:effectLst/>
              </a:rPr>
              <a:t>创新和组织创新</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一</a:t>
            </a:r>
            <a:r>
              <a:rPr lang="zh-CN" altLang="en-US" dirty="0" smtClean="0"/>
              <a:t>、</a:t>
            </a:r>
            <a:r>
              <a:rPr lang="zh-CN" altLang="en-US" dirty="0" smtClean="0"/>
              <a:t>技术创新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a:t>(</a:t>
            </a:r>
            <a:r>
              <a:rPr lang="zh-CN" altLang="en-US" sz="2800" dirty="0"/>
              <a:t>四</a:t>
            </a:r>
            <a:r>
              <a:rPr lang="en-US" altLang="zh-CN" sz="2800" dirty="0"/>
              <a:t>)</a:t>
            </a:r>
            <a:r>
              <a:rPr lang="zh-CN" altLang="en-US" sz="2800" dirty="0"/>
              <a:t>技术创新的作用</a:t>
            </a:r>
          </a:p>
          <a:p>
            <a:pPr eaLnBrk="1" latinLnBrk="0" hangingPunct="1">
              <a:spcBef>
                <a:spcPts val="1200"/>
              </a:spcBef>
              <a:buFont typeface="Arial" panose="020B0604020202020204" pitchFamily="34" charset="0"/>
              <a:buNone/>
            </a:pPr>
            <a:r>
              <a:rPr lang="en-US" altLang="zh-CN" sz="2800" dirty="0" smtClean="0"/>
              <a:t>   1</a:t>
            </a:r>
            <a:r>
              <a:rPr lang="en-US" altLang="zh-CN" sz="2800" dirty="0"/>
              <a:t>. </a:t>
            </a:r>
            <a:r>
              <a:rPr lang="zh-CN" altLang="en-US" sz="2800" dirty="0"/>
              <a:t>迅速促进产业技术升级和产业结构</a:t>
            </a:r>
            <a:r>
              <a:rPr lang="zh-CN" altLang="en-US" sz="2800" dirty="0" smtClean="0"/>
              <a:t>优化</a:t>
            </a:r>
            <a:endParaRPr lang="en-US" altLang="zh-CN" sz="2800" dirty="0" smtClean="0"/>
          </a:p>
          <a:p>
            <a:pPr eaLnBrk="1" hangingPunct="1">
              <a:spcBef>
                <a:spcPts val="1200"/>
              </a:spcBef>
              <a:buNone/>
            </a:pPr>
            <a:r>
              <a:rPr lang="en-US" altLang="zh-CN" sz="2800" dirty="0" smtClean="0"/>
              <a:t>   </a:t>
            </a:r>
            <a:r>
              <a:rPr lang="en-US" altLang="zh-CN" sz="2800" dirty="0"/>
              <a:t>2. </a:t>
            </a:r>
            <a:r>
              <a:rPr lang="zh-CN" altLang="zh-CN" sz="2800" dirty="0"/>
              <a:t>提高企业产品竞争力、产业持续发展能力和科技成果</a:t>
            </a:r>
            <a:r>
              <a:rPr lang="zh-CN" altLang="zh-CN" sz="2800" dirty="0" smtClean="0"/>
              <a:t>转化率</a:t>
            </a:r>
            <a:endParaRPr lang="en-US" altLang="zh-CN" sz="2800" dirty="0" smtClean="0"/>
          </a:p>
          <a:p>
            <a:pPr eaLnBrk="1" hangingPunct="1">
              <a:spcBef>
                <a:spcPts val="1200"/>
              </a:spcBef>
              <a:buNone/>
            </a:pPr>
            <a:r>
              <a:rPr lang="en-US" altLang="zh-CN" sz="2800" dirty="0" smtClean="0"/>
              <a:t>   3</a:t>
            </a:r>
            <a:r>
              <a:rPr lang="en-US" altLang="zh-CN" sz="2800" dirty="0"/>
              <a:t>. </a:t>
            </a:r>
            <a:r>
              <a:rPr lang="zh-CN" altLang="zh-CN" sz="2800" dirty="0"/>
              <a:t>有利于实现技术的生态化发展</a:t>
            </a:r>
          </a:p>
          <a:p>
            <a:pPr eaLnBrk="1" hangingPunct="1">
              <a:spcBef>
                <a:spcPts val="1200"/>
              </a:spcBef>
              <a:buNone/>
            </a:pPr>
            <a:endParaRPr lang="zh-CN" altLang="zh-CN" sz="2800" dirty="0"/>
          </a:p>
          <a:p>
            <a:pPr eaLnBrk="1" latinLnBrk="0" hangingPunct="1">
              <a:spcBef>
                <a:spcPts val="1200"/>
              </a:spcBef>
              <a:buFont typeface="Arial" panose="020B0604020202020204" pitchFamily="34" charset="0"/>
              <a:buNone/>
            </a:pPr>
            <a:endParaRPr lang="zh-CN" altLang="en-US" sz="2800" dirty="0"/>
          </a:p>
          <a:p>
            <a:pPr eaLnBrk="1" latinLnBrk="0" hangingPunct="1">
              <a:spcBef>
                <a:spcPts val="1200"/>
              </a:spcBef>
              <a:buFont typeface="Arial" panose="020B0604020202020204" pitchFamily="34" charset="0"/>
              <a:buNone/>
            </a:pPr>
            <a:endParaRPr lang="en-US" altLang="zh-CN" sz="2800" dirty="0" smtClean="0"/>
          </a:p>
        </p:txBody>
      </p:sp>
    </p:spTree>
    <p:extLst>
      <p:ext uri="{BB962C8B-B14F-4D97-AF65-F5344CB8AC3E}">
        <p14:creationId xmlns:p14="http://schemas.microsoft.com/office/powerpoint/2010/main" val="16061058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a:t>
            </a:r>
            <a:r>
              <a:rPr lang="zh-CN" altLang="en-US" dirty="0" smtClean="0"/>
              <a:t>节  创新</a:t>
            </a:r>
            <a:r>
              <a:rPr lang="zh-CN" altLang="en-US" dirty="0"/>
              <a:t>内涵和创新过程</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buFont typeface="Arial" panose="020B0604020202020204" pitchFamily="34" charset="0"/>
              <a:buNone/>
            </a:pPr>
            <a:r>
              <a:rPr lang="zh-CN" altLang="en-US" dirty="0"/>
              <a:t>一、创新概述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a:t>(</a:t>
            </a:r>
            <a:r>
              <a:rPr lang="zh-CN" altLang="en-US" sz="2800" dirty="0"/>
              <a:t>一</a:t>
            </a:r>
            <a:r>
              <a:rPr lang="en-US" altLang="zh-CN" sz="2800" dirty="0"/>
              <a:t>)</a:t>
            </a:r>
            <a:r>
              <a:rPr lang="zh-CN" altLang="en-US" sz="2800" dirty="0"/>
              <a:t>创新的</a:t>
            </a:r>
            <a:r>
              <a:rPr lang="zh-CN" altLang="en-US" sz="2800" dirty="0" smtClean="0"/>
              <a:t>内涵</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2.</a:t>
            </a:r>
            <a:r>
              <a:rPr lang="zh-CN" altLang="en-US" sz="2800" dirty="0"/>
              <a:t>创新的</a:t>
            </a:r>
            <a:r>
              <a:rPr lang="zh-CN" altLang="en-US" sz="2800" dirty="0" smtClean="0"/>
              <a:t>要素</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创新主体</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zh-CN" altLang="en-US" sz="2800" dirty="0"/>
              <a:t>创新</a:t>
            </a:r>
            <a:r>
              <a:rPr lang="zh-CN" altLang="en-US" sz="2800" dirty="0" smtClean="0"/>
              <a:t>动力</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创新</a:t>
            </a:r>
            <a:r>
              <a:rPr lang="zh-CN" altLang="en-US" sz="2800" dirty="0"/>
              <a:t>作用的</a:t>
            </a:r>
            <a:r>
              <a:rPr lang="zh-CN" altLang="en-US" sz="2800" dirty="0" smtClean="0"/>
              <a:t>对象</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创新</a:t>
            </a:r>
            <a:r>
              <a:rPr lang="zh-CN" altLang="en-US" sz="2800" dirty="0"/>
              <a:t>是一个</a:t>
            </a:r>
            <a:r>
              <a:rPr lang="zh-CN" altLang="en-US" sz="2800" dirty="0" smtClean="0"/>
              <a:t>过程</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创新</a:t>
            </a:r>
            <a:r>
              <a:rPr lang="zh-CN" altLang="en-US" sz="2800" dirty="0"/>
              <a:t>的目的是实现</a:t>
            </a:r>
            <a:r>
              <a:rPr lang="zh-CN" altLang="en-US" sz="2800" dirty="0" smtClean="0"/>
              <a:t>价值 </a:t>
            </a:r>
          </a:p>
        </p:txBody>
      </p:sp>
    </p:spTree>
    <p:extLst>
      <p:ext uri="{BB962C8B-B14F-4D97-AF65-F5344CB8AC3E}">
        <p14:creationId xmlns:p14="http://schemas.microsoft.com/office/powerpoint/2010/main" val="17826022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smtClean="0"/>
              <a:t>第三节  </a:t>
            </a:r>
            <a:r>
              <a:rPr lang="zh-CN" altLang="zh-CN" b="1" dirty="0" smtClean="0">
                <a:effectLst/>
              </a:rPr>
              <a:t>技术</a:t>
            </a:r>
            <a:r>
              <a:rPr lang="zh-CN" altLang="zh-CN" b="1" dirty="0">
                <a:effectLst/>
              </a:rPr>
              <a:t>创新和组织创新</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二</a:t>
            </a:r>
            <a:r>
              <a:rPr lang="zh-CN" altLang="en-US" dirty="0" smtClean="0"/>
              <a:t>、组织创新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zh-CN" sz="2800" dirty="0"/>
              <a:t>一</a:t>
            </a:r>
            <a:r>
              <a:rPr lang="en-US" altLang="zh-CN" sz="2800" dirty="0"/>
              <a:t>)</a:t>
            </a:r>
            <a:r>
              <a:rPr lang="zh-CN" altLang="zh-CN" sz="2800" dirty="0"/>
              <a:t>组织创新的涵义</a:t>
            </a:r>
          </a:p>
          <a:p>
            <a:pPr eaLnBrk="1" latinLnBrk="0" hangingPunct="1">
              <a:spcBef>
                <a:spcPts val="1200"/>
              </a:spcBef>
              <a:buFont typeface="Arial" panose="020B0604020202020204" pitchFamily="34" charset="0"/>
              <a:buNone/>
            </a:pPr>
            <a:r>
              <a:rPr lang="en-US" altLang="zh-CN" sz="2800" dirty="0" smtClean="0"/>
              <a:t>    </a:t>
            </a:r>
            <a:r>
              <a:rPr lang="zh-CN" altLang="zh-CN" sz="2800" dirty="0" smtClean="0"/>
              <a:t>企业</a:t>
            </a:r>
            <a:r>
              <a:rPr lang="zh-CN" altLang="zh-CN" sz="2800" dirty="0"/>
              <a:t>组织创新，是指随着生产的不断发展而产生的新的企业组织形式如股份制、股份合作制、基金会制等</a:t>
            </a:r>
            <a:r>
              <a:rPr lang="zh-CN" altLang="zh-CN" sz="2800" dirty="0" smtClean="0"/>
              <a:t>。</a:t>
            </a:r>
            <a:endParaRPr lang="en-US" altLang="zh-CN" sz="2800" dirty="0" smtClean="0"/>
          </a:p>
          <a:p>
            <a:pPr eaLnBrk="1" latinLnBrk="0" hangingPunct="1">
              <a:spcBef>
                <a:spcPts val="1200"/>
              </a:spcBef>
              <a:buFont typeface="Arial" panose="020B0604020202020204" pitchFamily="34" charset="0"/>
              <a:buNone/>
            </a:pPr>
            <a:r>
              <a:rPr lang="en-US" altLang="zh-CN" sz="2800" dirty="0" smtClean="0"/>
              <a:t>    (</a:t>
            </a:r>
            <a:r>
              <a:rPr lang="zh-CN" altLang="zh-CN" sz="2800" dirty="0"/>
              <a:t>二</a:t>
            </a:r>
            <a:r>
              <a:rPr lang="en-US" altLang="zh-CN" sz="2800" dirty="0"/>
              <a:t>)</a:t>
            </a:r>
            <a:r>
              <a:rPr lang="zh-CN" altLang="zh-CN" sz="2800" dirty="0"/>
              <a:t>组织创新的主要内容</a:t>
            </a:r>
            <a:endParaRPr lang="zh-CN" altLang="en-US" sz="2800" dirty="0"/>
          </a:p>
          <a:p>
            <a:pPr eaLnBrk="1" latinLnBrk="0" hangingPunct="1">
              <a:spcBef>
                <a:spcPts val="1200"/>
              </a:spcBef>
              <a:buFont typeface="Arial" panose="020B0604020202020204" pitchFamily="34" charset="0"/>
              <a:buNone/>
            </a:pPr>
            <a:r>
              <a:rPr lang="en-US" altLang="zh-CN" sz="2800" dirty="0" smtClean="0"/>
              <a:t>    </a:t>
            </a:r>
            <a:r>
              <a:rPr lang="zh-CN" altLang="zh-CN" sz="2800" dirty="0" smtClean="0"/>
              <a:t>职能</a:t>
            </a:r>
            <a:r>
              <a:rPr lang="zh-CN" altLang="zh-CN" sz="2800" dirty="0"/>
              <a:t>结构、管理体制、机构设置、横向协调、运行机制和跨企业组织联系</a:t>
            </a:r>
            <a:endParaRPr lang="en-US" altLang="zh-CN" sz="2800" dirty="0" smtClean="0"/>
          </a:p>
        </p:txBody>
      </p:sp>
    </p:spTree>
    <p:extLst>
      <p:ext uri="{BB962C8B-B14F-4D97-AF65-F5344CB8AC3E}">
        <p14:creationId xmlns:p14="http://schemas.microsoft.com/office/powerpoint/2010/main" val="102993196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smtClean="0"/>
              <a:t>第三节  </a:t>
            </a:r>
            <a:r>
              <a:rPr lang="zh-CN" altLang="zh-CN" b="1" dirty="0" smtClean="0">
                <a:effectLst/>
              </a:rPr>
              <a:t>技术</a:t>
            </a:r>
            <a:r>
              <a:rPr lang="zh-CN" altLang="zh-CN" b="1" dirty="0">
                <a:effectLst/>
              </a:rPr>
              <a:t>创新和组织创新</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二</a:t>
            </a:r>
            <a:r>
              <a:rPr lang="zh-CN" altLang="en-US" dirty="0" smtClean="0"/>
              <a:t>、组织创新</a:t>
            </a:r>
            <a:endParaRPr lang="en-US" altLang="zh-CN" sz="2800" dirty="0" smtClean="0"/>
          </a:p>
          <a:p>
            <a:pPr marL="0" indent="0">
              <a:buNone/>
            </a:pPr>
            <a:r>
              <a:rPr lang="en-US" altLang="zh-CN" sz="2800" dirty="0" smtClean="0"/>
              <a:t>(</a:t>
            </a:r>
            <a:r>
              <a:rPr lang="zh-CN" altLang="zh-CN" sz="2800" dirty="0"/>
              <a:t>三</a:t>
            </a:r>
            <a:r>
              <a:rPr lang="en-US" altLang="zh-CN" sz="2800" dirty="0"/>
              <a:t>)</a:t>
            </a:r>
            <a:r>
              <a:rPr lang="zh-CN" altLang="zh-CN" sz="2800" dirty="0"/>
              <a:t>企业组织创新的模式</a:t>
            </a:r>
          </a:p>
          <a:p>
            <a:pPr eaLnBrk="1" latinLnBrk="0" hangingPunct="1">
              <a:spcBef>
                <a:spcPts val="1200"/>
              </a:spcBef>
              <a:buFont typeface="Arial" panose="020B0604020202020204" pitchFamily="34" charset="0"/>
              <a:buNone/>
            </a:pPr>
            <a:r>
              <a:rPr lang="en-US" altLang="zh-CN" sz="2800" dirty="0" smtClean="0"/>
              <a:t>    </a:t>
            </a:r>
            <a:r>
              <a:rPr lang="zh-CN" altLang="zh-CN" sz="2800" dirty="0" smtClean="0"/>
              <a:t>战略</a:t>
            </a:r>
            <a:r>
              <a:rPr lang="zh-CN" altLang="zh-CN" sz="2800" dirty="0"/>
              <a:t>先导型组织创新</a:t>
            </a:r>
            <a:r>
              <a:rPr lang="zh-CN" altLang="zh-CN" sz="2800" dirty="0" smtClean="0"/>
              <a:t>模式</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   </a:t>
            </a:r>
            <a:r>
              <a:rPr lang="zh-CN" altLang="zh-CN" sz="2800" dirty="0" smtClean="0"/>
              <a:t>技术诱导型</a:t>
            </a:r>
            <a:r>
              <a:rPr lang="zh-CN" altLang="zh-CN" sz="2800" dirty="0"/>
              <a:t>组织创新</a:t>
            </a:r>
            <a:r>
              <a:rPr lang="zh-CN" altLang="zh-CN" sz="2800" dirty="0" smtClean="0"/>
              <a:t>模式</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   </a:t>
            </a:r>
            <a:r>
              <a:rPr lang="zh-CN" altLang="zh-CN" sz="2800" dirty="0" smtClean="0"/>
              <a:t>市场</a:t>
            </a:r>
            <a:r>
              <a:rPr lang="zh-CN" altLang="zh-CN" sz="2800" dirty="0"/>
              <a:t>压力型组织创新</a:t>
            </a:r>
            <a:r>
              <a:rPr lang="zh-CN" altLang="zh-CN" sz="2800" dirty="0" smtClean="0"/>
              <a:t>模式</a:t>
            </a:r>
            <a:endParaRPr lang="en-US" altLang="zh-CN" sz="2800" dirty="0" smtClean="0"/>
          </a:p>
          <a:p>
            <a:pPr eaLnBrk="1" latinLnBrk="0" hangingPunct="1">
              <a:spcBef>
                <a:spcPts val="1200"/>
              </a:spcBef>
              <a:buFont typeface="Arial" panose="020B0604020202020204" pitchFamily="34" charset="0"/>
              <a:buNone/>
            </a:pPr>
            <a:r>
              <a:rPr lang="en-US" altLang="zh-CN" sz="2800" dirty="0"/>
              <a:t>(</a:t>
            </a:r>
            <a:r>
              <a:rPr lang="zh-CN" altLang="zh-CN" sz="2800" dirty="0"/>
              <a:t>四</a:t>
            </a:r>
            <a:r>
              <a:rPr lang="en-US" altLang="zh-CN" sz="2800" dirty="0"/>
              <a:t>)</a:t>
            </a:r>
            <a:r>
              <a:rPr lang="zh-CN" altLang="zh-CN" sz="2800" dirty="0"/>
              <a:t>组织创新的</a:t>
            </a:r>
            <a:r>
              <a:rPr lang="zh-CN" altLang="zh-CN" sz="2800" dirty="0" smtClean="0"/>
              <a:t>影响因素</a:t>
            </a:r>
            <a:endParaRPr lang="en-US" altLang="zh-CN" sz="2800" dirty="0" smtClean="0"/>
          </a:p>
          <a:p>
            <a:pPr eaLnBrk="1" latinLnBrk="0" hangingPunct="1">
              <a:spcBef>
                <a:spcPts val="1200"/>
              </a:spcBef>
              <a:buFont typeface="Arial" panose="020B0604020202020204" pitchFamily="34" charset="0"/>
              <a:buNone/>
            </a:pPr>
            <a:r>
              <a:rPr lang="en-US" altLang="zh-CN" sz="2800" dirty="0" smtClean="0"/>
              <a:t>    </a:t>
            </a:r>
            <a:r>
              <a:rPr lang="zh-CN" altLang="zh-CN" sz="2800" dirty="0" smtClean="0"/>
              <a:t>内部原因</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   </a:t>
            </a:r>
            <a:r>
              <a:rPr lang="zh-CN" altLang="zh-CN" sz="2800" dirty="0" smtClean="0"/>
              <a:t>外部</a:t>
            </a:r>
            <a:r>
              <a:rPr lang="zh-CN" altLang="zh-CN" sz="2800" dirty="0"/>
              <a:t>原因</a:t>
            </a:r>
            <a:endParaRPr lang="en-US" altLang="zh-CN" sz="2800" dirty="0" smtClean="0"/>
          </a:p>
        </p:txBody>
      </p:sp>
    </p:spTree>
    <p:extLst>
      <p:ext uri="{BB962C8B-B14F-4D97-AF65-F5344CB8AC3E}">
        <p14:creationId xmlns:p14="http://schemas.microsoft.com/office/powerpoint/2010/main" val="9486956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标题 1"/>
          <p:cNvSpPr>
            <a:spLocks noGrp="1"/>
          </p:cNvSpPr>
          <p:nvPr>
            <p:ph type="title"/>
          </p:nvPr>
        </p:nvSpPr>
        <p:spPr/>
        <p:txBody>
          <a:bodyPr/>
          <a:lstStyle/>
          <a:p>
            <a:pPr eaLnBrk="1" fontAlgn="auto" hangingPunct="1">
              <a:spcAft>
                <a:spcPts val="0"/>
              </a:spcAft>
              <a:defRPr/>
            </a:pPr>
            <a:r>
              <a:rPr lang="zh-CN" altLang="en-US" sz="4000" smtClean="0"/>
              <a:t>本 章 小 结</a:t>
            </a:r>
          </a:p>
        </p:txBody>
      </p:sp>
      <p:sp>
        <p:nvSpPr>
          <p:cNvPr id="3" name="内容占位符 2"/>
          <p:cNvSpPr>
            <a:spLocks noGrp="1"/>
          </p:cNvSpPr>
          <p:nvPr>
            <p:ph idx="1"/>
          </p:nvPr>
        </p:nvSpPr>
        <p:spPr>
          <a:xfrm>
            <a:off x="304800" y="1340768"/>
            <a:ext cx="8686800" cy="5040559"/>
          </a:xfrm>
        </p:spPr>
        <p:txBody>
          <a:bodyPr rtlCol="0">
            <a:normAutofit fontScale="77500" lnSpcReduction="20000"/>
          </a:bodyPr>
          <a:lstStyle/>
          <a:p>
            <a:pPr eaLnBrk="1" fontAlgn="auto" hangingPunct="1">
              <a:lnSpc>
                <a:spcPct val="150000"/>
              </a:lnSpc>
              <a:spcAft>
                <a:spcPts val="0"/>
              </a:spcAft>
              <a:buNone/>
              <a:defRPr/>
            </a:pPr>
            <a:r>
              <a:rPr lang="zh-CN" altLang="zh-CN" sz="2800" dirty="0"/>
              <a:t>1. 创新是指通过创造或引入新的技术、知识、观念或创意创造出新的产品、服务、组织、制度等新事物并将之应用于社会以实现其价值的过程。创新有5个要素和5个特征。创新管理经历了个体创新管理、组合创新管理和全面创新管理三个阶段。创新主体是具有创新能力并实际从事创新活动的人或社会组织。创新“四阶段理论”是一种影响最大、传播最广，而且具有较大实用性的创新理论。所谓创新动力，就是指促进和推动创新的力量。创新动力从影响创新因素的来原来看，有外部因素和内部因素之分；从力量来源来看，创新动力可分为推力、拉力，而压力释放出来，也可转化为动力。</a:t>
            </a:r>
          </a:p>
          <a:p>
            <a:pPr eaLnBrk="1" fontAlgn="auto" hangingPunct="1">
              <a:lnSpc>
                <a:spcPct val="150000"/>
              </a:lnSpc>
              <a:spcAft>
                <a:spcPts val="0"/>
              </a:spcAft>
              <a:buFont typeface="Arial" panose="020B0604020202020204" pitchFamily="34" charset="0"/>
              <a:buNone/>
              <a:defRPr/>
            </a:pPr>
            <a:r>
              <a:rPr lang="zh-CN" altLang="en-US" sz="2800" dirty="0" smtClean="0"/>
              <a:t>。</a:t>
            </a:r>
            <a:endParaRPr lang="zh-CN" altLang="en-US" sz="2800" dirty="0" smtClean="0"/>
          </a:p>
          <a:p>
            <a:pPr eaLnBrk="1" fontAlgn="auto" hangingPunct="1">
              <a:spcAft>
                <a:spcPts val="0"/>
              </a:spcAft>
              <a:buFont typeface="Arial" panose="020B0604020202020204" pitchFamily="34" charset="0"/>
              <a:buNone/>
              <a:defRPr/>
            </a:pPr>
            <a:endParaRPr lang="zh-CN" alt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标题 1"/>
          <p:cNvSpPr>
            <a:spLocks noGrp="1"/>
          </p:cNvSpPr>
          <p:nvPr>
            <p:ph type="title"/>
          </p:nvPr>
        </p:nvSpPr>
        <p:spPr/>
        <p:txBody>
          <a:bodyPr/>
          <a:lstStyle/>
          <a:p>
            <a:pPr eaLnBrk="1" fontAlgn="auto" hangingPunct="1">
              <a:spcAft>
                <a:spcPts val="0"/>
              </a:spcAft>
              <a:defRPr/>
            </a:pPr>
            <a:r>
              <a:rPr lang="zh-CN" altLang="en-US" sz="4000" smtClean="0"/>
              <a:t>本 章 小 结</a:t>
            </a:r>
          </a:p>
        </p:txBody>
      </p:sp>
      <p:sp>
        <p:nvSpPr>
          <p:cNvPr id="3" name="内容占位符 2"/>
          <p:cNvSpPr>
            <a:spLocks noGrp="1"/>
          </p:cNvSpPr>
          <p:nvPr>
            <p:ph idx="1"/>
          </p:nvPr>
        </p:nvSpPr>
        <p:spPr>
          <a:xfrm>
            <a:off x="304800" y="1340768"/>
            <a:ext cx="8686800" cy="5040559"/>
          </a:xfrm>
        </p:spPr>
        <p:txBody>
          <a:bodyPr rtlCol="0">
            <a:normAutofit fontScale="85000" lnSpcReduction="20000"/>
          </a:bodyPr>
          <a:lstStyle/>
          <a:p>
            <a:pPr eaLnBrk="1" fontAlgn="auto" hangingPunct="1">
              <a:lnSpc>
                <a:spcPct val="150000"/>
              </a:lnSpc>
              <a:spcAft>
                <a:spcPts val="0"/>
              </a:spcAft>
              <a:buNone/>
              <a:defRPr/>
            </a:pPr>
            <a:r>
              <a:rPr lang="zh-CN" altLang="zh-CN" sz="2800" dirty="0"/>
              <a:t>2. 理论创新是指人们在社会实践活动中，对出现的新情况、新问题，作新的理性分析和理性解答，对认识对象或实践对象的本质、规律和发展变化的趋势作新的揭示和预见，对人类历史经验和现实经验作新的理性升华。理论创新具有实践性、开放性和有用性等三个特点。理论创新是最重要的创新，是整个创新思想的核心，是其他一切创新的基础。制度创新，指的是能够使创新者获得追加或额外利益的、对现存制度（指具体的政治经济制度，如金融组织、银行制度、公司制度，工会制度、税收制度、教育制度等）的变革。制度创新是创新之本，没有制度创新，就没有核心竞争力。 </a:t>
            </a:r>
            <a:r>
              <a:rPr lang="zh-CN" altLang="en-US" sz="2800" dirty="0" smtClean="0"/>
              <a:t>。</a:t>
            </a:r>
            <a:endParaRPr lang="zh-CN" altLang="en-US" sz="2800" dirty="0" smtClean="0"/>
          </a:p>
          <a:p>
            <a:pPr eaLnBrk="1" fontAlgn="auto" hangingPunct="1">
              <a:spcAft>
                <a:spcPts val="0"/>
              </a:spcAft>
              <a:buFont typeface="Arial" panose="020B0604020202020204" pitchFamily="34" charset="0"/>
              <a:buNone/>
              <a:defRPr/>
            </a:pPr>
            <a:endParaRPr lang="zh-CN" altLang="en-US" dirty="0"/>
          </a:p>
        </p:txBody>
      </p:sp>
    </p:spTree>
    <p:extLst>
      <p:ext uri="{BB962C8B-B14F-4D97-AF65-F5344CB8AC3E}">
        <p14:creationId xmlns:p14="http://schemas.microsoft.com/office/powerpoint/2010/main" val="15403740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标题 1"/>
          <p:cNvSpPr>
            <a:spLocks noGrp="1"/>
          </p:cNvSpPr>
          <p:nvPr>
            <p:ph type="title"/>
          </p:nvPr>
        </p:nvSpPr>
        <p:spPr/>
        <p:txBody>
          <a:bodyPr/>
          <a:lstStyle/>
          <a:p>
            <a:pPr eaLnBrk="1" fontAlgn="auto" hangingPunct="1">
              <a:spcAft>
                <a:spcPts val="0"/>
              </a:spcAft>
              <a:defRPr/>
            </a:pPr>
            <a:r>
              <a:rPr lang="zh-CN" altLang="en-US" sz="4000" smtClean="0"/>
              <a:t>本 章 小 结</a:t>
            </a:r>
          </a:p>
        </p:txBody>
      </p:sp>
      <p:sp>
        <p:nvSpPr>
          <p:cNvPr id="3" name="内容占位符 2"/>
          <p:cNvSpPr>
            <a:spLocks noGrp="1"/>
          </p:cNvSpPr>
          <p:nvPr>
            <p:ph idx="1"/>
          </p:nvPr>
        </p:nvSpPr>
        <p:spPr>
          <a:xfrm>
            <a:off x="304800" y="1196752"/>
            <a:ext cx="8686800" cy="5400600"/>
          </a:xfrm>
        </p:spPr>
        <p:txBody>
          <a:bodyPr rtlCol="0">
            <a:normAutofit fontScale="77500" lnSpcReduction="20000"/>
          </a:bodyPr>
          <a:lstStyle/>
          <a:p>
            <a:pPr eaLnBrk="1" fontAlgn="auto" hangingPunct="1">
              <a:lnSpc>
                <a:spcPct val="150000"/>
              </a:lnSpc>
              <a:spcAft>
                <a:spcPts val="0"/>
              </a:spcAft>
              <a:buNone/>
              <a:defRPr/>
            </a:pPr>
            <a:r>
              <a:rPr lang="zh-CN" altLang="zh-CN" sz="2800" dirty="0"/>
              <a:t>3. 技术创新，是指企业应用创新的知识和新技术、新工艺，采用新的生产方式和经营管理模式，提高产品质量，开发生产新的产品，提供新的服务，占据市场并实现市场价值。技术创新具有市场性、创新性、系统性、综合性、风险性、收益性、破坏性、实践性等特点。企业组织创新，是指随着生产的不断发展而产生的新的企业组织形式如股份制、股份合作制、基金会制等。组织创新包括企业组织的职能结构、管理体制、机构设置、横向协调、运行机制和跨企业组织联系等内容。企业组织创新可划分为三种模式：战略先导型组织创新模式、技术诱导型组织创新模式、市场压力型组织创新模式。影响和推动组织创新的因素可分为内部原因和外部原因等两大类</a:t>
            </a:r>
            <a:endParaRPr lang="zh-CN" altLang="en-US" dirty="0"/>
          </a:p>
        </p:txBody>
      </p:sp>
    </p:spTree>
    <p:extLst>
      <p:ext uri="{BB962C8B-B14F-4D97-AF65-F5344CB8AC3E}">
        <p14:creationId xmlns:p14="http://schemas.microsoft.com/office/powerpoint/2010/main" val="9664267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a:t>
            </a:r>
            <a:r>
              <a:rPr lang="zh-CN" altLang="en-US" dirty="0" smtClean="0"/>
              <a:t>节  创新</a:t>
            </a:r>
            <a:r>
              <a:rPr lang="zh-CN" altLang="en-US" dirty="0"/>
              <a:t>内涵和创新过程</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buFont typeface="Arial" panose="020B0604020202020204" pitchFamily="34" charset="0"/>
              <a:buNone/>
            </a:pPr>
            <a:r>
              <a:rPr lang="zh-CN" altLang="en-US" dirty="0"/>
              <a:t>一、创新概述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a:t>(</a:t>
            </a:r>
            <a:r>
              <a:rPr lang="zh-CN" altLang="en-US" sz="2800" dirty="0"/>
              <a:t>一</a:t>
            </a:r>
            <a:r>
              <a:rPr lang="en-US" altLang="zh-CN" sz="2800" dirty="0"/>
              <a:t>)</a:t>
            </a:r>
            <a:r>
              <a:rPr lang="zh-CN" altLang="en-US" sz="2800" dirty="0"/>
              <a:t>创新的</a:t>
            </a:r>
            <a:r>
              <a:rPr lang="zh-CN" altLang="en-US" sz="2800" dirty="0" smtClean="0"/>
              <a:t>内涵</a:t>
            </a:r>
            <a:endParaRPr lang="en-US" altLang="zh-CN" sz="2800" dirty="0" smtClean="0"/>
          </a:p>
          <a:p>
            <a:pPr eaLnBrk="1" latinLnBrk="0" hangingPunct="1">
              <a:spcBef>
                <a:spcPts val="1200"/>
              </a:spcBef>
              <a:buFont typeface="Arial" panose="020B0604020202020204" pitchFamily="34" charset="0"/>
              <a:buNone/>
            </a:pPr>
            <a:r>
              <a:rPr lang="en-US" altLang="zh-CN" sz="2800" dirty="0"/>
              <a:t>    3. </a:t>
            </a:r>
            <a:r>
              <a:rPr lang="zh-CN" altLang="en-US" sz="2800" dirty="0"/>
              <a:t>创新的</a:t>
            </a:r>
            <a:r>
              <a:rPr lang="zh-CN" altLang="en-US" sz="2800" dirty="0" smtClean="0"/>
              <a:t>领域</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科技</a:t>
            </a:r>
            <a:r>
              <a:rPr lang="zh-CN" altLang="en-US" sz="2800" dirty="0"/>
              <a:t>创新、文化创新、艺术创新、商业</a:t>
            </a:r>
            <a:r>
              <a:rPr lang="zh-CN" altLang="en-US" sz="2800" dirty="0" smtClean="0"/>
              <a:t>创新等。</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科技</a:t>
            </a:r>
            <a:r>
              <a:rPr lang="zh-CN" altLang="en-US" sz="2800" dirty="0"/>
              <a:t>创新是社会生产力发展的源泉</a:t>
            </a:r>
            <a:r>
              <a:rPr lang="zh-CN" altLang="en-US" sz="2800" dirty="0" smtClean="0"/>
              <a:t>。</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企业</a:t>
            </a:r>
            <a:r>
              <a:rPr lang="zh-CN" altLang="en-US" sz="2800" dirty="0"/>
              <a:t>创新是现代经济中创新的基本构成部分。</a:t>
            </a:r>
            <a:endParaRPr lang="zh-CN" altLang="en-US" sz="2800" dirty="0" smtClean="0"/>
          </a:p>
        </p:txBody>
      </p:sp>
    </p:spTree>
    <p:extLst>
      <p:ext uri="{BB962C8B-B14F-4D97-AF65-F5344CB8AC3E}">
        <p14:creationId xmlns:p14="http://schemas.microsoft.com/office/powerpoint/2010/main" val="38072138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a:t>
            </a:r>
            <a:r>
              <a:rPr lang="zh-CN" altLang="en-US" dirty="0" smtClean="0"/>
              <a:t>节  创新</a:t>
            </a:r>
            <a:r>
              <a:rPr lang="zh-CN" altLang="en-US" dirty="0"/>
              <a:t>内涵和创新过程</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buFont typeface="Arial" panose="020B0604020202020204" pitchFamily="34" charset="0"/>
              <a:buNone/>
            </a:pPr>
            <a:r>
              <a:rPr lang="zh-CN" altLang="en-US" dirty="0"/>
              <a:t>一</a:t>
            </a:r>
            <a:r>
              <a:rPr lang="zh-CN" altLang="en-US" dirty="0" smtClean="0"/>
              <a:t>、创新概述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a:t>二</a:t>
            </a:r>
            <a:r>
              <a:rPr lang="en-US" altLang="zh-CN" sz="2800" dirty="0" smtClean="0"/>
              <a:t>)</a:t>
            </a:r>
            <a:r>
              <a:rPr lang="zh-CN" altLang="en-US" sz="2800" dirty="0" smtClean="0"/>
              <a:t>创新的特征</a:t>
            </a:r>
            <a:endParaRPr lang="en-US" altLang="zh-CN" sz="2800" dirty="0" smtClean="0"/>
          </a:p>
          <a:p>
            <a:pPr eaLnBrk="1" latinLnBrk="0" hangingPunct="1">
              <a:spcBef>
                <a:spcPts val="1200"/>
              </a:spcBef>
              <a:buFont typeface="Arial" panose="020B0604020202020204" pitchFamily="34" charset="0"/>
              <a:buNone/>
            </a:pPr>
            <a:r>
              <a:rPr lang="en-US" altLang="zh-CN" sz="2800" dirty="0" smtClean="0"/>
              <a:t>    1. </a:t>
            </a:r>
            <a:r>
              <a:rPr lang="zh-CN" altLang="en-US" sz="2800" dirty="0"/>
              <a:t>创造性</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2.</a:t>
            </a:r>
            <a:r>
              <a:rPr lang="zh-CN" altLang="en-US" sz="2800" dirty="0" smtClean="0"/>
              <a:t>目的性</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   3.</a:t>
            </a:r>
            <a:r>
              <a:rPr lang="zh-CN" altLang="en-US" sz="2800" dirty="0"/>
              <a:t> </a:t>
            </a:r>
            <a:r>
              <a:rPr lang="zh-CN" altLang="en-US" sz="2800" dirty="0" smtClean="0"/>
              <a:t>过程性</a:t>
            </a:r>
            <a:endParaRPr lang="en-US" altLang="zh-CN" sz="2800" dirty="0" smtClean="0"/>
          </a:p>
          <a:p>
            <a:pPr eaLnBrk="1" latinLnBrk="0" hangingPunct="1">
              <a:spcBef>
                <a:spcPts val="1200"/>
              </a:spcBef>
              <a:buFont typeface="Arial" panose="020B0604020202020204" pitchFamily="34" charset="0"/>
              <a:buNone/>
            </a:pPr>
            <a:r>
              <a:rPr lang="en-US" altLang="zh-CN" sz="2800" dirty="0" smtClean="0"/>
              <a:t>    4.</a:t>
            </a:r>
            <a:r>
              <a:rPr lang="zh-CN" altLang="en-US" sz="2800" dirty="0" smtClean="0"/>
              <a:t>综合性</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   5.</a:t>
            </a:r>
            <a:r>
              <a:rPr lang="zh-CN" altLang="en-US" sz="2800" dirty="0" smtClean="0"/>
              <a:t>风险性</a:t>
            </a:r>
          </a:p>
        </p:txBody>
      </p:sp>
    </p:spTree>
    <p:extLst>
      <p:ext uri="{BB962C8B-B14F-4D97-AF65-F5344CB8AC3E}">
        <p14:creationId xmlns:p14="http://schemas.microsoft.com/office/powerpoint/2010/main" val="18968305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a:t>
            </a:r>
            <a:r>
              <a:rPr lang="zh-CN" altLang="en-US" dirty="0" smtClean="0"/>
              <a:t>节  创新</a:t>
            </a:r>
            <a:r>
              <a:rPr lang="zh-CN" altLang="en-US" dirty="0"/>
              <a:t>内涵和创新过程</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buFont typeface="Arial" panose="020B0604020202020204" pitchFamily="34" charset="0"/>
              <a:buNone/>
            </a:pPr>
            <a:r>
              <a:rPr lang="zh-CN" altLang="en-US" dirty="0"/>
              <a:t>一</a:t>
            </a:r>
            <a:r>
              <a:rPr lang="zh-CN" altLang="en-US" dirty="0" smtClean="0"/>
              <a:t>、创新概述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smtClean="0"/>
              <a:t>三</a:t>
            </a:r>
            <a:r>
              <a:rPr lang="en-US" altLang="zh-CN" sz="2800" dirty="0" smtClean="0"/>
              <a:t>)</a:t>
            </a:r>
            <a:r>
              <a:rPr lang="zh-CN" altLang="en-US" sz="2800" dirty="0" smtClean="0"/>
              <a:t>创新的管理</a:t>
            </a:r>
            <a:endParaRPr lang="en-US" altLang="zh-CN" sz="2800" dirty="0" smtClean="0"/>
          </a:p>
          <a:p>
            <a:pPr eaLnBrk="1" latinLnBrk="0" hangingPunct="1">
              <a:spcBef>
                <a:spcPts val="1200"/>
              </a:spcBef>
              <a:buFont typeface="Arial" panose="020B0604020202020204" pitchFamily="34" charset="0"/>
              <a:buNone/>
            </a:pPr>
            <a:r>
              <a:rPr lang="en-US" altLang="zh-CN" sz="2800" dirty="0" smtClean="0"/>
              <a:t>    1</a:t>
            </a:r>
            <a:r>
              <a:rPr lang="en-US" altLang="zh-CN" sz="2800" dirty="0"/>
              <a:t>. </a:t>
            </a:r>
            <a:r>
              <a:rPr lang="zh-CN" altLang="en-US" sz="2800" dirty="0" smtClean="0"/>
              <a:t>创新</a:t>
            </a:r>
            <a:r>
              <a:rPr lang="zh-CN" altLang="en-US" sz="2800" dirty="0"/>
              <a:t>管理的</a:t>
            </a:r>
            <a:r>
              <a:rPr lang="zh-CN" altLang="en-US" sz="2800" dirty="0" smtClean="0"/>
              <a:t>涵义</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1</a:t>
            </a:r>
            <a:r>
              <a:rPr lang="zh-CN" altLang="en-US" sz="2800" dirty="0" smtClean="0"/>
              <a:t>）对</a:t>
            </a:r>
            <a:r>
              <a:rPr lang="zh-CN" altLang="en-US" sz="2800" dirty="0"/>
              <a:t>创新活动的管理或者说，管理创新</a:t>
            </a:r>
            <a:r>
              <a:rPr lang="zh-CN" altLang="en-US" sz="2800" dirty="0" smtClean="0"/>
              <a:t>活动。</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2</a:t>
            </a:r>
            <a:r>
              <a:rPr lang="zh-CN" altLang="en-US" sz="2800" dirty="0" smtClean="0"/>
              <a:t>）对</a:t>
            </a:r>
            <a:r>
              <a:rPr lang="zh-CN" altLang="en-US" sz="2800" dirty="0"/>
              <a:t>管理进行创新，强调对管理进行创新的</a:t>
            </a:r>
            <a:r>
              <a:rPr lang="zh-CN" altLang="en-US" sz="2800" dirty="0" smtClean="0"/>
              <a:t>过程。</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3</a:t>
            </a:r>
            <a:r>
              <a:rPr lang="zh-CN" altLang="en-US" sz="2800" dirty="0" smtClean="0"/>
              <a:t>）创新</a:t>
            </a:r>
            <a:r>
              <a:rPr lang="zh-CN" altLang="en-US" sz="2800" dirty="0"/>
              <a:t>的管理，或创新型管理，，强调与过去的管理相比是新的。</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   </a:t>
            </a:r>
            <a:endParaRPr lang="zh-CN" altLang="en-US" sz="2800" dirty="0" smtClean="0"/>
          </a:p>
        </p:txBody>
      </p:sp>
    </p:spTree>
    <p:extLst>
      <p:ext uri="{BB962C8B-B14F-4D97-AF65-F5344CB8AC3E}">
        <p14:creationId xmlns:p14="http://schemas.microsoft.com/office/powerpoint/2010/main" val="37381282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a:t>
            </a:r>
            <a:r>
              <a:rPr lang="zh-CN" altLang="en-US" dirty="0" smtClean="0"/>
              <a:t>节  创新</a:t>
            </a:r>
            <a:r>
              <a:rPr lang="zh-CN" altLang="en-US" dirty="0"/>
              <a:t>内涵和创新过程</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buFont typeface="Arial" panose="020B0604020202020204" pitchFamily="34" charset="0"/>
              <a:buNone/>
            </a:pPr>
            <a:r>
              <a:rPr lang="zh-CN" altLang="en-US" dirty="0"/>
              <a:t>一</a:t>
            </a:r>
            <a:r>
              <a:rPr lang="zh-CN" altLang="en-US" dirty="0" smtClean="0"/>
              <a:t>、创新概述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smtClean="0"/>
              <a:t>三</a:t>
            </a:r>
            <a:r>
              <a:rPr lang="en-US" altLang="zh-CN" sz="2800" dirty="0" smtClean="0"/>
              <a:t>)</a:t>
            </a:r>
            <a:r>
              <a:rPr lang="zh-CN" altLang="en-US" sz="2800" dirty="0" smtClean="0"/>
              <a:t>创新的管理</a:t>
            </a:r>
            <a:endParaRPr lang="en-US" altLang="zh-CN" sz="2800" dirty="0" smtClean="0"/>
          </a:p>
          <a:p>
            <a:pPr eaLnBrk="1" latinLnBrk="0" hangingPunct="1">
              <a:spcBef>
                <a:spcPts val="1200"/>
              </a:spcBef>
              <a:buFont typeface="Arial" panose="020B0604020202020204" pitchFamily="34" charset="0"/>
              <a:buNone/>
            </a:pPr>
            <a:r>
              <a:rPr lang="en-US" altLang="zh-CN" sz="2800" dirty="0" smtClean="0"/>
              <a:t>    1</a:t>
            </a:r>
            <a:r>
              <a:rPr lang="en-US" altLang="zh-CN" sz="2800" dirty="0"/>
              <a:t>. </a:t>
            </a:r>
            <a:r>
              <a:rPr lang="zh-CN" altLang="en-US" sz="2800" dirty="0" smtClean="0"/>
              <a:t>创新</a:t>
            </a:r>
            <a:r>
              <a:rPr lang="zh-CN" altLang="en-US" sz="2800" dirty="0"/>
              <a:t>管理的</a:t>
            </a:r>
            <a:r>
              <a:rPr lang="zh-CN" altLang="en-US" sz="2800" dirty="0" smtClean="0"/>
              <a:t>涵义</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1</a:t>
            </a:r>
            <a:r>
              <a:rPr lang="zh-CN" altLang="en-US" sz="2800" dirty="0" smtClean="0"/>
              <a:t>）对</a:t>
            </a:r>
            <a:r>
              <a:rPr lang="zh-CN" altLang="en-US" sz="2800" dirty="0"/>
              <a:t>创新活动的管理或者说，管理创新</a:t>
            </a:r>
            <a:r>
              <a:rPr lang="zh-CN" altLang="en-US" sz="2800" dirty="0" smtClean="0"/>
              <a:t>活动。</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2</a:t>
            </a:r>
            <a:r>
              <a:rPr lang="zh-CN" altLang="en-US" sz="2800" dirty="0" smtClean="0"/>
              <a:t>）对</a:t>
            </a:r>
            <a:r>
              <a:rPr lang="zh-CN" altLang="en-US" sz="2800" dirty="0"/>
              <a:t>管理进行创新，强调对管理进行创新的</a:t>
            </a:r>
            <a:r>
              <a:rPr lang="zh-CN" altLang="en-US" sz="2800" dirty="0" smtClean="0"/>
              <a:t>过程。</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3</a:t>
            </a:r>
            <a:r>
              <a:rPr lang="zh-CN" altLang="en-US" sz="2800" dirty="0" smtClean="0"/>
              <a:t>）创新</a:t>
            </a:r>
            <a:r>
              <a:rPr lang="zh-CN" altLang="en-US" sz="2800" dirty="0"/>
              <a:t>的管理，或创新型管理，，强调与过去的管理相比是新的。</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   </a:t>
            </a:r>
            <a:endParaRPr lang="zh-CN" altLang="en-US" sz="2800" dirty="0" smtClean="0"/>
          </a:p>
        </p:txBody>
      </p:sp>
    </p:spTree>
    <p:extLst>
      <p:ext uri="{BB962C8B-B14F-4D97-AF65-F5344CB8AC3E}">
        <p14:creationId xmlns:p14="http://schemas.microsoft.com/office/powerpoint/2010/main" val="36978391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a:t>
            </a:r>
            <a:r>
              <a:rPr lang="zh-CN" altLang="en-US" dirty="0" smtClean="0"/>
              <a:t>节  创新</a:t>
            </a:r>
            <a:r>
              <a:rPr lang="zh-CN" altLang="en-US" dirty="0"/>
              <a:t>内涵和创新过程</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一</a:t>
            </a:r>
            <a:r>
              <a:rPr lang="zh-CN" altLang="en-US" dirty="0" smtClean="0"/>
              <a:t>、创新概述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smtClean="0"/>
              <a:t>三</a:t>
            </a:r>
            <a:r>
              <a:rPr lang="en-US" altLang="zh-CN" sz="2800" dirty="0" smtClean="0"/>
              <a:t>)</a:t>
            </a:r>
            <a:r>
              <a:rPr lang="zh-CN" altLang="en-US" sz="2800" dirty="0" smtClean="0"/>
              <a:t>创新的管理</a:t>
            </a:r>
            <a:endParaRPr lang="en-US" altLang="zh-CN" sz="2800" dirty="0" smtClean="0"/>
          </a:p>
          <a:p>
            <a:pPr eaLnBrk="1" latinLnBrk="0" hangingPunct="1">
              <a:spcBef>
                <a:spcPts val="1200"/>
              </a:spcBef>
              <a:buFont typeface="Arial" panose="020B0604020202020204" pitchFamily="34" charset="0"/>
              <a:buNone/>
            </a:pPr>
            <a:r>
              <a:rPr lang="en-US" altLang="zh-CN" sz="2800" dirty="0" smtClean="0"/>
              <a:t>    2. </a:t>
            </a:r>
            <a:r>
              <a:rPr lang="zh-CN" altLang="en-US" sz="2800" dirty="0" smtClean="0"/>
              <a:t>创新</a:t>
            </a:r>
            <a:r>
              <a:rPr lang="zh-CN" altLang="en-US" sz="2800" dirty="0"/>
              <a:t>管理</a:t>
            </a:r>
            <a:r>
              <a:rPr lang="zh-CN" altLang="en-US" sz="2800" dirty="0" smtClean="0"/>
              <a:t>的演变</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1</a:t>
            </a:r>
            <a:r>
              <a:rPr lang="zh-CN" altLang="en-US" sz="2800" dirty="0" smtClean="0"/>
              <a:t>）</a:t>
            </a:r>
            <a:r>
              <a:rPr lang="zh-CN" altLang="en-US" sz="2800" dirty="0"/>
              <a:t>个体创新</a:t>
            </a:r>
            <a:r>
              <a:rPr lang="zh-CN" altLang="en-US" sz="2800" dirty="0" smtClean="0"/>
              <a:t>管理</a:t>
            </a:r>
            <a:r>
              <a:rPr lang="en-US" altLang="zh-CN" sz="2800" dirty="0"/>
              <a:t>(20</a:t>
            </a:r>
            <a:r>
              <a:rPr lang="zh-CN" altLang="en-US" sz="2800" dirty="0"/>
              <a:t>世纪</a:t>
            </a:r>
            <a:r>
              <a:rPr lang="en-US" altLang="zh-CN" sz="2800" dirty="0"/>
              <a:t>40</a:t>
            </a:r>
            <a:r>
              <a:rPr lang="zh-CN" altLang="en-US" sz="2800" dirty="0"/>
              <a:t>年代</a:t>
            </a:r>
            <a:r>
              <a:rPr lang="en-US" altLang="zh-CN" sz="2800" dirty="0"/>
              <a:t>—70</a:t>
            </a:r>
            <a:r>
              <a:rPr lang="zh-CN" altLang="en-US" sz="2800" dirty="0"/>
              <a:t>年代</a:t>
            </a:r>
            <a:r>
              <a:rPr lang="en-US" altLang="zh-CN" sz="2800" dirty="0" smtClean="0"/>
              <a:t>)</a:t>
            </a:r>
            <a:r>
              <a:rPr lang="zh-CN" altLang="en-US" sz="2800" dirty="0"/>
              <a:t>，以个体的创新过程活动或者要素为主要研究对象。</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2</a:t>
            </a:r>
            <a:r>
              <a:rPr lang="zh-CN" altLang="en-US" sz="2800" dirty="0" smtClean="0"/>
              <a:t>）</a:t>
            </a:r>
            <a:r>
              <a:rPr lang="zh-CN" altLang="en-US" sz="2800" dirty="0"/>
              <a:t>组合创新管理（</a:t>
            </a:r>
            <a:r>
              <a:rPr lang="en-US" altLang="zh-CN" sz="2800" dirty="0"/>
              <a:t>20</a:t>
            </a:r>
            <a:r>
              <a:rPr lang="zh-CN" altLang="en-US" sz="2800" dirty="0"/>
              <a:t>世纪</a:t>
            </a:r>
            <a:r>
              <a:rPr lang="en-US" altLang="zh-CN" sz="2800" dirty="0"/>
              <a:t>80</a:t>
            </a:r>
            <a:r>
              <a:rPr lang="zh-CN" altLang="en-US" sz="2800" dirty="0"/>
              <a:t>年代</a:t>
            </a:r>
            <a:r>
              <a:rPr lang="en-US" altLang="zh-CN" sz="2800" dirty="0"/>
              <a:t>—90</a:t>
            </a:r>
            <a:r>
              <a:rPr lang="zh-CN" altLang="en-US" sz="2800" dirty="0"/>
              <a:t>年代），研究视角从单个的创新系统构件转到创新系统要素之间关系上，提出了组合思想和组合创新理论。</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3</a:t>
            </a:r>
            <a:r>
              <a:rPr lang="zh-CN" altLang="en-US" sz="2800" dirty="0" smtClean="0"/>
              <a:t>）</a:t>
            </a:r>
            <a:r>
              <a:rPr lang="zh-CN" altLang="en-US" sz="2800" dirty="0"/>
              <a:t>全面创新管理（</a:t>
            </a:r>
            <a:r>
              <a:rPr lang="en-US" altLang="zh-CN" sz="2800" dirty="0"/>
              <a:t>20</a:t>
            </a:r>
            <a:r>
              <a:rPr lang="zh-CN" altLang="en-US" sz="2800" dirty="0"/>
              <a:t>世纪</a:t>
            </a:r>
            <a:r>
              <a:rPr lang="en-US" altLang="zh-CN" sz="2800" dirty="0"/>
              <a:t>90</a:t>
            </a:r>
            <a:r>
              <a:rPr lang="zh-CN" altLang="en-US" sz="2800" dirty="0"/>
              <a:t>年代中期以来），出现了集成创新观和系统创新观的创新理论。</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   </a:t>
            </a:r>
            <a:endParaRPr lang="zh-CN" altLang="en-US" sz="2800" dirty="0" smtClean="0"/>
          </a:p>
        </p:txBody>
      </p:sp>
    </p:spTree>
    <p:extLst>
      <p:ext uri="{BB962C8B-B14F-4D97-AF65-F5344CB8AC3E}">
        <p14:creationId xmlns:p14="http://schemas.microsoft.com/office/powerpoint/2010/main" val="6480694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a:t>
            </a:r>
            <a:r>
              <a:rPr lang="zh-CN" altLang="en-US" dirty="0" smtClean="0"/>
              <a:t>节  创新</a:t>
            </a:r>
            <a:r>
              <a:rPr lang="zh-CN" altLang="en-US" dirty="0"/>
              <a:t>内涵和创新过程</a:t>
            </a:r>
            <a:r>
              <a:rPr lang="en-US" altLang="zh-CN" dirty="0" smtClean="0"/>
              <a:t/>
            </a:r>
            <a:br>
              <a:rPr lang="en-US" altLang="zh-CN" dirty="0" smtClean="0"/>
            </a:br>
            <a:endParaRPr lang="zh-CN" altLang="en-US" dirty="0"/>
          </a:p>
        </p:txBody>
      </p:sp>
      <p:sp>
        <p:nvSpPr>
          <p:cNvPr id="14339" name="内容占位符 2"/>
          <p:cNvSpPr>
            <a:spLocks noGrp="1"/>
          </p:cNvSpPr>
          <p:nvPr>
            <p:ph idx="1"/>
          </p:nvPr>
        </p:nvSpPr>
        <p:spPr>
          <a:xfrm>
            <a:off x="500380" y="1340768"/>
            <a:ext cx="8229600" cy="5114007"/>
          </a:xfrm>
        </p:spPr>
        <p:txBody>
          <a:bodyPr/>
          <a:lstStyle/>
          <a:p>
            <a:pPr eaLnBrk="1" hangingPunct="1">
              <a:buFont typeface="Arial" panose="020B0604020202020204" pitchFamily="34" charset="0"/>
              <a:buNone/>
            </a:pPr>
            <a:r>
              <a:rPr lang="zh-CN" altLang="en-US" dirty="0"/>
              <a:t>一</a:t>
            </a:r>
            <a:r>
              <a:rPr lang="zh-CN" altLang="en-US" dirty="0" smtClean="0"/>
              <a:t>、创新概述</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a:t>
            </a:r>
            <a:r>
              <a:rPr lang="zh-CN" altLang="en-US" sz="2800" dirty="0" smtClean="0"/>
              <a:t>三</a:t>
            </a:r>
            <a:r>
              <a:rPr lang="en-US" altLang="zh-CN" sz="2800" dirty="0" smtClean="0"/>
              <a:t>)</a:t>
            </a:r>
            <a:r>
              <a:rPr lang="zh-CN" altLang="en-US" sz="2800" dirty="0" smtClean="0"/>
              <a:t>创新的管理</a:t>
            </a:r>
            <a:endParaRPr lang="en-US" altLang="zh-CN" sz="2800" dirty="0" smtClean="0"/>
          </a:p>
          <a:p>
            <a:pPr eaLnBrk="1" latinLnBrk="0" hangingPunct="1">
              <a:spcBef>
                <a:spcPts val="1200"/>
              </a:spcBef>
              <a:buFont typeface="Arial" panose="020B0604020202020204" pitchFamily="34" charset="0"/>
              <a:buNone/>
            </a:pPr>
            <a:r>
              <a:rPr lang="en-US" altLang="zh-CN" sz="2800" dirty="0" smtClean="0"/>
              <a:t>    3. </a:t>
            </a:r>
            <a:r>
              <a:rPr lang="zh-CN" altLang="en-US" sz="2800" dirty="0" smtClean="0"/>
              <a:t>创新</a:t>
            </a:r>
            <a:r>
              <a:rPr lang="zh-CN" altLang="en-US" sz="2800" dirty="0"/>
              <a:t>管理</a:t>
            </a:r>
            <a:r>
              <a:rPr lang="zh-CN" altLang="en-US" sz="2800" dirty="0" smtClean="0"/>
              <a:t>的要素</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1</a:t>
            </a:r>
            <a:r>
              <a:rPr lang="zh-CN" altLang="en-US" sz="2800" dirty="0" smtClean="0"/>
              <a:t>）</a:t>
            </a:r>
            <a:r>
              <a:rPr lang="zh-CN" altLang="zh-CN" sz="2800" dirty="0" smtClean="0"/>
              <a:t>战略</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2</a:t>
            </a:r>
            <a:r>
              <a:rPr lang="zh-CN" altLang="en-US" sz="2800" dirty="0" smtClean="0"/>
              <a:t>）</a:t>
            </a:r>
            <a:r>
              <a:rPr lang="zh-CN" altLang="zh-CN" sz="2800" dirty="0" smtClean="0"/>
              <a:t>机制</a:t>
            </a:r>
            <a:endParaRPr lang="en-US" altLang="zh-CN" sz="2800" dirty="0" smtClean="0"/>
          </a:p>
          <a:p>
            <a:pPr eaLnBrk="1" latinLnBrk="0" hangingPunct="1">
              <a:spcBef>
                <a:spcPts val="1200"/>
              </a:spcBef>
              <a:buFont typeface="Arial" panose="020B0604020202020204" pitchFamily="34" charset="0"/>
              <a:buNone/>
            </a:pPr>
            <a:r>
              <a:rPr lang="zh-CN" altLang="en-US" sz="2800" dirty="0" smtClean="0"/>
              <a:t>    （</a:t>
            </a:r>
            <a:r>
              <a:rPr lang="en-US" altLang="zh-CN" sz="2800" dirty="0" smtClean="0"/>
              <a:t>3</a:t>
            </a:r>
            <a:r>
              <a:rPr lang="zh-CN" altLang="en-US" sz="2800" dirty="0" smtClean="0"/>
              <a:t>）</a:t>
            </a:r>
            <a:r>
              <a:rPr lang="zh-CN" altLang="zh-CN" sz="2800" dirty="0" smtClean="0"/>
              <a:t>组织</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   </a:t>
            </a:r>
            <a:r>
              <a:rPr lang="zh-CN" altLang="en-US" sz="2800" dirty="0" smtClean="0"/>
              <a:t>（</a:t>
            </a:r>
            <a:r>
              <a:rPr lang="en-US" altLang="zh-CN" sz="2800" dirty="0" smtClean="0"/>
              <a:t>4</a:t>
            </a:r>
            <a:r>
              <a:rPr lang="zh-CN" altLang="en-US" sz="2800" dirty="0" smtClean="0"/>
              <a:t>）</a:t>
            </a:r>
            <a:r>
              <a:rPr lang="zh-CN" altLang="zh-CN" sz="2800" dirty="0"/>
              <a:t>外部</a:t>
            </a:r>
            <a:r>
              <a:rPr lang="zh-CN" altLang="zh-CN" sz="2800" dirty="0" smtClean="0"/>
              <a:t>联系</a:t>
            </a:r>
            <a:endParaRPr lang="en-US" altLang="zh-CN" sz="2800" dirty="0" smtClean="0"/>
          </a:p>
          <a:p>
            <a:pPr eaLnBrk="1" latinLnBrk="0" hangingPunct="1">
              <a:spcBef>
                <a:spcPts val="1200"/>
              </a:spcBef>
              <a:buFont typeface="Arial" panose="020B0604020202020204" pitchFamily="34" charset="0"/>
              <a:buNone/>
            </a:pPr>
            <a:r>
              <a:rPr lang="en-US" altLang="zh-CN" sz="2800" dirty="0"/>
              <a:t> </a:t>
            </a:r>
            <a:r>
              <a:rPr lang="en-US" altLang="zh-CN" sz="2800" dirty="0" smtClean="0"/>
              <a:t>   </a:t>
            </a:r>
            <a:endParaRPr lang="zh-CN" altLang="en-US" sz="2800" dirty="0" smtClean="0"/>
          </a:p>
        </p:txBody>
      </p:sp>
    </p:spTree>
    <p:extLst>
      <p:ext uri="{BB962C8B-B14F-4D97-AF65-F5344CB8AC3E}">
        <p14:creationId xmlns:p14="http://schemas.microsoft.com/office/powerpoint/2010/main" val="8246127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跋涉">
  <a:themeElements>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跋涉">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跋涉">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1483</TotalTime>
  <Words>2725</Words>
  <Application>Microsoft Office PowerPoint</Application>
  <PresentationFormat>全屏显示(4:3)</PresentationFormat>
  <Paragraphs>226</Paragraphs>
  <Slides>34</Slides>
  <Notes>0</Notes>
  <HiddenSlides>0</HiddenSlides>
  <MMClips>0</MMClips>
  <ScaleCrop>false</ScaleCrop>
  <HeadingPairs>
    <vt:vector size="4" baseType="variant">
      <vt:variant>
        <vt:lpstr>主题</vt:lpstr>
      </vt:variant>
      <vt:variant>
        <vt:i4>1</vt:i4>
      </vt:variant>
      <vt:variant>
        <vt:lpstr>幻灯片标题</vt:lpstr>
      </vt:variant>
      <vt:variant>
        <vt:i4>34</vt:i4>
      </vt:variant>
    </vt:vector>
  </HeadingPairs>
  <TitlesOfParts>
    <vt:vector size="35" baseType="lpstr">
      <vt:lpstr>跋涉</vt:lpstr>
      <vt:lpstr>第十五章 创新</vt:lpstr>
      <vt:lpstr>第一节  创新内涵和创新过程 </vt:lpstr>
      <vt:lpstr>第一节  创新内涵和创新过程 </vt:lpstr>
      <vt:lpstr>第一节  创新内涵和创新过程 </vt:lpstr>
      <vt:lpstr>第一节  创新内涵和创新过程 </vt:lpstr>
      <vt:lpstr>第一节  创新内涵和创新过程 </vt:lpstr>
      <vt:lpstr>第一节  创新内涵和创新过程 </vt:lpstr>
      <vt:lpstr>第一节  创新内涵和创新过程 </vt:lpstr>
      <vt:lpstr>第一节  创新内涵和创新过程 </vt:lpstr>
      <vt:lpstr>第一节  创新内涵和创新过程 </vt:lpstr>
      <vt:lpstr>第一节  创新内涵和创新过程 </vt:lpstr>
      <vt:lpstr>第一节  创新内涵和创新过程 </vt:lpstr>
      <vt:lpstr>第一节  创新内涵和创新过程 </vt:lpstr>
      <vt:lpstr>第一节  创新内涵和创新过程 </vt:lpstr>
      <vt:lpstr>第一节  创新内涵和创新过程 </vt:lpstr>
      <vt:lpstr>第一节  创新内涵和创新过程 </vt:lpstr>
      <vt:lpstr>第一节  创新内涵和创新过程 </vt:lpstr>
      <vt:lpstr>第一节  创新内涵和创新过程 </vt:lpstr>
      <vt:lpstr>第二节  理论创新和制度创新 </vt:lpstr>
      <vt:lpstr>第二节  理论创新和制度创新 </vt:lpstr>
      <vt:lpstr>第二节  理论创新和制度创新 </vt:lpstr>
      <vt:lpstr>第二节  理论创新和制度创新 </vt:lpstr>
      <vt:lpstr>第二节  理论创新和制度创新 </vt:lpstr>
      <vt:lpstr>第二节  理论创新和制度创新 </vt:lpstr>
      <vt:lpstr>第二节  理论创新和制度创新 </vt:lpstr>
      <vt:lpstr>第三节  技术创新和组织创新 </vt:lpstr>
      <vt:lpstr>第三节  技术创新和组织创新 </vt:lpstr>
      <vt:lpstr>第三节  技术创新和组织创新 </vt:lpstr>
      <vt:lpstr>第三节  技术创新和组织创新 </vt:lpstr>
      <vt:lpstr>第三节  技术创新和组织创新 </vt:lpstr>
      <vt:lpstr>第三节  技术创新和组织创新 </vt:lpstr>
      <vt:lpstr>本 章 小 结</vt:lpstr>
      <vt:lpstr>本 章 小 结</vt:lpstr>
      <vt:lpstr>本 章 小 结</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第一章 管理学导论</dc:title>
  <dc:creator>lilychen</dc:creator>
  <cp:lastModifiedBy>H</cp:lastModifiedBy>
  <cp:revision>59</cp:revision>
  <dcterms:created xsi:type="dcterms:W3CDTF">2014-01-13T00:54:00Z</dcterms:created>
  <dcterms:modified xsi:type="dcterms:W3CDTF">2020-07-26T06:51:16Z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2052-11.1.0.9740</vt:lpwstr>
  </property>
</Properties>
</file>