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4D8355-A1E7-4931-93A7-15F494AFF05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8E25BC-35CE-4E79-89A2-188D5B9EC7E9}" type="slidenum">
              <a:rPr lang="zh-CN" altLang="en-US" smtClean="0"/>
              <a:t>‹#›</a:t>
            </a:fld>
            <a:endParaRPr lang="zh-CN" altLang="en-US"/>
          </a:p>
        </p:txBody>
      </p:sp>
    </p:spTree>
    <p:extLst>
      <p:ext uri="{BB962C8B-B14F-4D97-AF65-F5344CB8AC3E}">
        <p14:creationId xmlns:p14="http://schemas.microsoft.com/office/powerpoint/2010/main" val="1868676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4D8355-A1E7-4931-93A7-15F494AFF05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8E25BC-35CE-4E79-89A2-188D5B9EC7E9}" type="slidenum">
              <a:rPr lang="zh-CN" altLang="en-US" smtClean="0"/>
              <a:t>‹#›</a:t>
            </a:fld>
            <a:endParaRPr lang="zh-CN" altLang="en-US"/>
          </a:p>
        </p:txBody>
      </p:sp>
    </p:spTree>
    <p:extLst>
      <p:ext uri="{BB962C8B-B14F-4D97-AF65-F5344CB8AC3E}">
        <p14:creationId xmlns:p14="http://schemas.microsoft.com/office/powerpoint/2010/main" val="2845053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4D8355-A1E7-4931-93A7-15F494AFF05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8E25BC-35CE-4E79-89A2-188D5B9EC7E9}" type="slidenum">
              <a:rPr lang="zh-CN" altLang="en-US" smtClean="0"/>
              <a:t>‹#›</a:t>
            </a:fld>
            <a:endParaRPr lang="zh-CN" altLang="en-US"/>
          </a:p>
        </p:txBody>
      </p:sp>
    </p:spTree>
    <p:extLst>
      <p:ext uri="{BB962C8B-B14F-4D97-AF65-F5344CB8AC3E}">
        <p14:creationId xmlns:p14="http://schemas.microsoft.com/office/powerpoint/2010/main" val="3629009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64114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4D8355-A1E7-4931-93A7-15F494AFF05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8E25BC-35CE-4E79-89A2-188D5B9EC7E9}" type="slidenum">
              <a:rPr lang="zh-CN" altLang="en-US" smtClean="0"/>
              <a:t>‹#›</a:t>
            </a:fld>
            <a:endParaRPr lang="zh-CN" altLang="en-US"/>
          </a:p>
        </p:txBody>
      </p:sp>
    </p:spTree>
    <p:extLst>
      <p:ext uri="{BB962C8B-B14F-4D97-AF65-F5344CB8AC3E}">
        <p14:creationId xmlns:p14="http://schemas.microsoft.com/office/powerpoint/2010/main" val="900472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D4D8355-A1E7-4931-93A7-15F494AFF05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8E25BC-35CE-4E79-89A2-188D5B9EC7E9}" type="slidenum">
              <a:rPr lang="zh-CN" altLang="en-US" smtClean="0"/>
              <a:t>‹#›</a:t>
            </a:fld>
            <a:endParaRPr lang="zh-CN" altLang="en-US"/>
          </a:p>
        </p:txBody>
      </p:sp>
    </p:spTree>
    <p:extLst>
      <p:ext uri="{BB962C8B-B14F-4D97-AF65-F5344CB8AC3E}">
        <p14:creationId xmlns:p14="http://schemas.microsoft.com/office/powerpoint/2010/main" val="1112095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D4D8355-A1E7-4931-93A7-15F494AFF053}"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8E25BC-35CE-4E79-89A2-188D5B9EC7E9}" type="slidenum">
              <a:rPr lang="zh-CN" altLang="en-US" smtClean="0"/>
              <a:t>‹#›</a:t>
            </a:fld>
            <a:endParaRPr lang="zh-CN" altLang="en-US"/>
          </a:p>
        </p:txBody>
      </p:sp>
    </p:spTree>
    <p:extLst>
      <p:ext uri="{BB962C8B-B14F-4D97-AF65-F5344CB8AC3E}">
        <p14:creationId xmlns:p14="http://schemas.microsoft.com/office/powerpoint/2010/main" val="2146428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D4D8355-A1E7-4931-93A7-15F494AFF053}"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8E25BC-35CE-4E79-89A2-188D5B9EC7E9}" type="slidenum">
              <a:rPr lang="zh-CN" altLang="en-US" smtClean="0"/>
              <a:t>‹#›</a:t>
            </a:fld>
            <a:endParaRPr lang="zh-CN" altLang="en-US"/>
          </a:p>
        </p:txBody>
      </p:sp>
    </p:spTree>
    <p:extLst>
      <p:ext uri="{BB962C8B-B14F-4D97-AF65-F5344CB8AC3E}">
        <p14:creationId xmlns:p14="http://schemas.microsoft.com/office/powerpoint/2010/main" val="1710602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D4D8355-A1E7-4931-93A7-15F494AFF053}"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8E25BC-35CE-4E79-89A2-188D5B9EC7E9}" type="slidenum">
              <a:rPr lang="zh-CN" altLang="en-US" smtClean="0"/>
              <a:t>‹#›</a:t>
            </a:fld>
            <a:endParaRPr lang="zh-CN" altLang="en-US"/>
          </a:p>
        </p:txBody>
      </p:sp>
    </p:spTree>
    <p:extLst>
      <p:ext uri="{BB962C8B-B14F-4D97-AF65-F5344CB8AC3E}">
        <p14:creationId xmlns:p14="http://schemas.microsoft.com/office/powerpoint/2010/main" val="2210315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4D8355-A1E7-4931-93A7-15F494AFF053}"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8E25BC-35CE-4E79-89A2-188D5B9EC7E9}" type="slidenum">
              <a:rPr lang="zh-CN" altLang="en-US" smtClean="0"/>
              <a:t>‹#›</a:t>
            </a:fld>
            <a:endParaRPr lang="zh-CN" altLang="en-US"/>
          </a:p>
        </p:txBody>
      </p:sp>
    </p:spTree>
    <p:extLst>
      <p:ext uri="{BB962C8B-B14F-4D97-AF65-F5344CB8AC3E}">
        <p14:creationId xmlns:p14="http://schemas.microsoft.com/office/powerpoint/2010/main" val="3000094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4D8355-A1E7-4931-93A7-15F494AFF053}"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8E25BC-35CE-4E79-89A2-188D5B9EC7E9}" type="slidenum">
              <a:rPr lang="zh-CN" altLang="en-US" smtClean="0"/>
              <a:t>‹#›</a:t>
            </a:fld>
            <a:endParaRPr lang="zh-CN" altLang="en-US"/>
          </a:p>
        </p:txBody>
      </p:sp>
    </p:spTree>
    <p:extLst>
      <p:ext uri="{BB962C8B-B14F-4D97-AF65-F5344CB8AC3E}">
        <p14:creationId xmlns:p14="http://schemas.microsoft.com/office/powerpoint/2010/main" val="1562909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4D8355-A1E7-4931-93A7-15F494AFF053}"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8E25BC-35CE-4E79-89A2-188D5B9EC7E9}" type="slidenum">
              <a:rPr lang="zh-CN" altLang="en-US" smtClean="0"/>
              <a:t>‹#›</a:t>
            </a:fld>
            <a:endParaRPr lang="zh-CN" altLang="en-US"/>
          </a:p>
        </p:txBody>
      </p:sp>
    </p:spTree>
    <p:extLst>
      <p:ext uri="{BB962C8B-B14F-4D97-AF65-F5344CB8AC3E}">
        <p14:creationId xmlns:p14="http://schemas.microsoft.com/office/powerpoint/2010/main" val="258989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4D8355-A1E7-4931-93A7-15F494AFF053}"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8E25BC-35CE-4E79-89A2-188D5B9EC7E9}" type="slidenum">
              <a:rPr lang="zh-CN" altLang="en-US" smtClean="0"/>
              <a:t>‹#›</a:t>
            </a:fld>
            <a:endParaRPr lang="zh-CN" altLang="en-US"/>
          </a:p>
        </p:txBody>
      </p:sp>
    </p:spTree>
    <p:extLst>
      <p:ext uri="{BB962C8B-B14F-4D97-AF65-F5344CB8AC3E}">
        <p14:creationId xmlns:p14="http://schemas.microsoft.com/office/powerpoint/2010/main" val="14378039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2458923"/>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第九章　</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声誉</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市场与经理人的职业关注</a:t>
            </a:r>
          </a:p>
        </p:txBody>
      </p:sp>
    </p:spTree>
    <p:extLst>
      <p:ext uri="{BB962C8B-B14F-4D97-AF65-F5344CB8AC3E}">
        <p14:creationId xmlns:p14="http://schemas.microsoft.com/office/powerpoint/2010/main" val="9380413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经理人声誉价值的度量与我国资本市场的证据</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经理人声誉的度量</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基于财务指标的经理人声誉评价方法</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基于问卷调查的经理人声誉评价方法</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经理人声誉评价的实践活动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基于媒体报道的经理人声誉替代评价方法</a:t>
            </a:r>
          </a:p>
          <a:p>
            <a:endParaRPr lang="zh-CN" altLang="en-US" dirty="0"/>
          </a:p>
        </p:txBody>
      </p:sp>
    </p:spTree>
    <p:extLst>
      <p:ext uri="{BB962C8B-B14F-4D97-AF65-F5344CB8AC3E}">
        <p14:creationId xmlns:p14="http://schemas.microsoft.com/office/powerpoint/2010/main" val="34266117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经理人声誉价值的度量与我国资本市场的证据</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经理人声誉价值在我国资本市场的证据</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经理人声誉与公司绩效</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经理人声誉与投资行为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经理人声誉与企业融资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经理人声誉与盈余管理</a:t>
            </a:r>
          </a:p>
          <a:p>
            <a:endParaRPr lang="zh-CN" altLang="en-US" dirty="0"/>
          </a:p>
        </p:txBody>
      </p:sp>
    </p:spTree>
    <p:extLst>
      <p:ext uri="{BB962C8B-B14F-4D97-AF65-F5344CB8AC3E}">
        <p14:creationId xmlns:p14="http://schemas.microsoft.com/office/powerpoint/2010/main" val="394188046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a:solidFill>
                  <a:prstClr val="white"/>
                </a:solidFill>
              </a:rPr>
              <a:t>                   本  章  目   录</a:t>
            </a:r>
            <a:endParaRPr lang="zh-CN" altLang="en-US" sz="3600" b="1" dirty="0">
              <a:solidFill>
                <a:prstClr val="white"/>
              </a:solidFill>
            </a:endParaRPr>
          </a:p>
        </p:txBody>
      </p:sp>
      <p:grpSp>
        <p:nvGrpSpPr>
          <p:cNvPr id="7" name="组合 6"/>
          <p:cNvGrpSpPr/>
          <p:nvPr/>
        </p:nvGrpSpPr>
        <p:grpSpPr>
          <a:xfrm>
            <a:off x="1870431" y="2235953"/>
            <a:ext cx="7462256" cy="2470406"/>
            <a:chOff x="2488640" y="2139114"/>
            <a:chExt cx="6390109" cy="2470406"/>
          </a:xfrm>
        </p:grpSpPr>
        <p:grpSp>
          <p:nvGrpSpPr>
            <p:cNvPr id="16" name="Group 4"/>
            <p:cNvGrpSpPr/>
            <p:nvPr/>
          </p:nvGrpSpPr>
          <p:grpSpPr bwMode="auto">
            <a:xfrm>
              <a:off x="2488640" y="2139114"/>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第一节　声誉理论的简单回顾</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17" name="Group 8"/>
            <p:cNvGrpSpPr/>
            <p:nvPr/>
          </p:nvGrpSpPr>
          <p:grpSpPr bwMode="auto">
            <a:xfrm>
              <a:off x="2488640" y="2975707"/>
              <a:ext cx="6390109" cy="639332"/>
              <a:chOff x="0" y="0"/>
              <a:chExt cx="2982" cy="288"/>
            </a:xfrm>
          </p:grpSpPr>
          <p:sp>
            <p:nvSpPr>
              <p:cNvPr id="2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3"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第二节　经理人的职业关注</a:t>
                </a:r>
                <a:endParaRPr lang="zh-CN" altLang="en-US" sz="2000"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18" name="Group 12"/>
            <p:cNvGrpSpPr/>
            <p:nvPr/>
          </p:nvGrpSpPr>
          <p:grpSpPr bwMode="auto">
            <a:xfrm>
              <a:off x="2488640" y="3779276"/>
              <a:ext cx="6390109" cy="830244"/>
              <a:chOff x="0" y="0"/>
              <a:chExt cx="2982" cy="374"/>
            </a:xfrm>
          </p:grpSpPr>
          <p:sp>
            <p:nvSpPr>
              <p:cNvPr id="19"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0" name="Rectangle 14"/>
              <p:cNvSpPr>
                <a:spLocks noChangeArrowheads="1"/>
              </p:cNvSpPr>
              <p:nvPr/>
            </p:nvSpPr>
            <p:spPr bwMode="auto">
              <a:xfrm>
                <a:off x="299" y="55"/>
                <a:ext cx="2574"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第三节　经理人声誉价值的度量与我国资本市场的证据</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1"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a:solidFill>
                  <a:prstClr val="black"/>
                </a:solidFill>
                <a:latin typeface="黑体" panose="02010609060101010101" pitchFamily="49" charset="-122"/>
                <a:ea typeface="黑体" panose="02010609060101010101" pitchFamily="49" charset="-122"/>
              </a:rPr>
              <a:t>         本 章 目 录</a:t>
            </a:r>
            <a:endParaRPr lang="zh-CN" altLang="en-US" sz="3600" b="1" dirty="0">
              <a:solidFill>
                <a:prstClr val="black"/>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5028501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声誉理论的简单回顾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声誉的内涵</a:t>
            </a:r>
          </a:p>
          <a:p>
            <a:r>
              <a:rPr lang="zh-CN" altLang="zh-CN" dirty="0"/>
              <a:t>声誉理论的兴起</a:t>
            </a:r>
            <a:r>
              <a:rPr lang="en-US" altLang="zh-CN" dirty="0"/>
              <a:t>,</a:t>
            </a:r>
            <a:r>
              <a:rPr lang="zh-CN" altLang="zh-CN" dirty="0"/>
              <a:t>一方面源于市场竞争中产品同质化程度的日益增加和无形资产重要性的日益显现。</a:t>
            </a:r>
            <a:r>
              <a:rPr lang="en-US" altLang="zh-CN" dirty="0"/>
              <a:t>2000</a:t>
            </a:r>
            <a:r>
              <a:rPr lang="zh-CN" altLang="zh-CN" dirty="0"/>
              <a:t>年</a:t>
            </a:r>
            <a:r>
              <a:rPr lang="en-US" altLang="zh-CN" dirty="0"/>
              <a:t>6</a:t>
            </a:r>
            <a:r>
              <a:rPr lang="zh-CN" altLang="zh-CN" dirty="0"/>
              <a:t>月</a:t>
            </a:r>
            <a:r>
              <a:rPr lang="en-US" altLang="zh-CN" dirty="0"/>
              <a:t>,</a:t>
            </a:r>
            <a:r>
              <a:rPr lang="zh-CN" altLang="zh-CN" dirty="0"/>
              <a:t>美联储前主席格林斯潘在哈佛大学演讲时说</a:t>
            </a:r>
            <a:r>
              <a:rPr lang="en-US" altLang="zh-CN" dirty="0"/>
              <a:t>:</a:t>
            </a:r>
            <a:r>
              <a:rPr lang="zh-CN" altLang="zh-CN" dirty="0"/>
              <a:t>“现在的世界</a:t>
            </a:r>
            <a:r>
              <a:rPr lang="en-US" altLang="zh-CN" dirty="0"/>
              <a:t>,</a:t>
            </a:r>
            <a:r>
              <a:rPr lang="zh-CN" altLang="zh-CN" dirty="0"/>
              <a:t>产品的经济价值越来越体现于无形资产。声誉作为一种特殊的无形资产</a:t>
            </a:r>
            <a:r>
              <a:rPr lang="en-US" altLang="zh-CN" dirty="0"/>
              <a:t>,</a:t>
            </a:r>
            <a:r>
              <a:rPr lang="zh-CN" altLang="zh-CN" dirty="0"/>
              <a:t>成为经济前进的驱动力。”</a:t>
            </a:r>
          </a:p>
          <a:p>
            <a:r>
              <a:rPr lang="zh-CN" altLang="zh-CN" dirty="0"/>
              <a:t>声誉</a:t>
            </a:r>
            <a:r>
              <a:rPr lang="en-US" altLang="zh-CN" dirty="0"/>
              <a:t>(Reputation)</a:t>
            </a:r>
            <a:r>
              <a:rPr lang="zh-CN" altLang="zh-CN" dirty="0"/>
              <a:t>是指个人或组织在社会中的评价</a:t>
            </a:r>
            <a:r>
              <a:rPr lang="en-US" altLang="zh-CN" dirty="0"/>
              <a:t>,</a:t>
            </a:r>
            <a:r>
              <a:rPr lang="zh-CN" altLang="zh-CN" dirty="0"/>
              <a:t>它包含了名声、荣誉、信誉等多个方面。声誉对人的行为决策有重要的影响</a:t>
            </a:r>
            <a:r>
              <a:rPr lang="en-US" altLang="zh-CN" dirty="0"/>
              <a:t>,</a:t>
            </a:r>
            <a:r>
              <a:rPr lang="zh-CN" altLang="zh-CN" dirty="0"/>
              <a:t>尤其是对企业的管理者和企业家而言</a:t>
            </a:r>
            <a:r>
              <a:rPr lang="en-US" altLang="zh-CN" dirty="0"/>
              <a:t>,</a:t>
            </a:r>
            <a:r>
              <a:rPr lang="zh-CN" altLang="zh-CN" dirty="0"/>
              <a:t>声誉可以作为一种隐性激励因素</a:t>
            </a:r>
            <a:r>
              <a:rPr lang="en-US" altLang="zh-CN" dirty="0"/>
              <a:t>,</a:t>
            </a:r>
            <a:r>
              <a:rPr lang="zh-CN" altLang="zh-CN" dirty="0"/>
              <a:t>甚至超过报酬等显性激励因素。因此</a:t>
            </a:r>
            <a:r>
              <a:rPr lang="en-US" altLang="zh-CN" dirty="0"/>
              <a:t>,</a:t>
            </a:r>
            <a:r>
              <a:rPr lang="zh-CN" altLang="zh-CN" dirty="0"/>
              <a:t>声誉机制的作用原理一直是各学科研究的热点话题</a:t>
            </a:r>
            <a:r>
              <a:rPr lang="en-US" altLang="zh-CN" dirty="0"/>
              <a:t>,</a:t>
            </a:r>
            <a:r>
              <a:rPr lang="zh-CN" altLang="zh-CN" dirty="0"/>
              <a:t>不同学科和理论对声誉的定义和内涵有不同的理解。基于资源理论的研究将声誉视为一种资产</a:t>
            </a:r>
            <a:r>
              <a:rPr lang="en-US" altLang="zh-CN" dirty="0"/>
              <a:t>,</a:t>
            </a:r>
            <a:r>
              <a:rPr lang="zh-CN" altLang="zh-CN" dirty="0"/>
              <a:t>它可以产生收益和损失</a:t>
            </a:r>
            <a:r>
              <a:rPr lang="en-US" altLang="zh-CN" dirty="0"/>
              <a:t>,</a:t>
            </a:r>
            <a:r>
              <a:rPr lang="zh-CN" altLang="zh-CN" dirty="0"/>
              <a:t>需要投资和维持。声誉与物质资产和金融资产类似</a:t>
            </a:r>
            <a:r>
              <a:rPr lang="en-US" altLang="zh-CN" dirty="0"/>
              <a:t>,</a:t>
            </a:r>
            <a:r>
              <a:rPr lang="zh-CN" altLang="zh-CN" dirty="0"/>
              <a:t>是逐步建立和消失的。</a:t>
            </a:r>
          </a:p>
          <a:p>
            <a:endParaRPr lang="zh-CN" altLang="en-US" dirty="0"/>
          </a:p>
        </p:txBody>
      </p:sp>
    </p:spTree>
    <p:extLst>
      <p:ext uri="{BB962C8B-B14F-4D97-AF65-F5344CB8AC3E}">
        <p14:creationId xmlns:p14="http://schemas.microsoft.com/office/powerpoint/2010/main" val="65670949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声誉理论的简单回顾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声誉理论的发展</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声誉理论的主要流派与观点</a:t>
            </a:r>
          </a:p>
          <a:p>
            <a:r>
              <a:rPr lang="en-US" altLang="zh-CN" dirty="0"/>
              <a:t>1. </a:t>
            </a:r>
            <a:r>
              <a:rPr lang="zh-CN" altLang="zh-CN" dirty="0"/>
              <a:t>市场激励机制</a:t>
            </a:r>
          </a:p>
          <a:p>
            <a:r>
              <a:rPr lang="en-US" altLang="zh-CN" dirty="0"/>
              <a:t>2. </a:t>
            </a:r>
            <a:r>
              <a:rPr lang="zh-CN" altLang="zh-CN" dirty="0"/>
              <a:t>信息经济学</a:t>
            </a:r>
          </a:p>
          <a:p>
            <a:r>
              <a:rPr lang="en-US" altLang="zh-CN" dirty="0"/>
              <a:t>3. </a:t>
            </a:r>
            <a:r>
              <a:rPr lang="zh-CN" altLang="zh-CN" dirty="0"/>
              <a:t>博弈理论</a:t>
            </a:r>
          </a:p>
          <a:p>
            <a:r>
              <a:rPr lang="en-US" altLang="zh-CN" dirty="0"/>
              <a:t>4. </a:t>
            </a:r>
            <a:r>
              <a:rPr lang="zh-CN" altLang="zh-CN" dirty="0"/>
              <a:t>信号理论</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声誉理论的发展观</a:t>
            </a:r>
          </a:p>
          <a:p>
            <a:r>
              <a:rPr lang="en-US" altLang="zh-CN" dirty="0"/>
              <a:t>1. </a:t>
            </a:r>
            <a:r>
              <a:rPr lang="zh-CN" altLang="zh-CN" dirty="0"/>
              <a:t>声誉的激励约束观</a:t>
            </a:r>
          </a:p>
          <a:p>
            <a:r>
              <a:rPr lang="en-US" altLang="zh-CN" dirty="0"/>
              <a:t>2. </a:t>
            </a:r>
            <a:r>
              <a:rPr lang="zh-CN" altLang="zh-CN" dirty="0"/>
              <a:t>声誉的资本价值观</a:t>
            </a:r>
          </a:p>
          <a:p>
            <a:endParaRPr lang="zh-CN" altLang="en-US" dirty="0"/>
          </a:p>
        </p:txBody>
      </p:sp>
    </p:spTree>
    <p:extLst>
      <p:ext uri="{BB962C8B-B14F-4D97-AF65-F5344CB8AC3E}">
        <p14:creationId xmlns:p14="http://schemas.microsoft.com/office/powerpoint/2010/main" val="11372899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声誉理论的简单回顾</a:t>
            </a:r>
            <a:endParaRPr lang="zh-CN" altLang="en-US" dirty="0"/>
          </a:p>
        </p:txBody>
      </p:sp>
      <p:sp>
        <p:nvSpPr>
          <p:cNvPr id="3" name="内容占位符 2"/>
          <p:cNvSpPr>
            <a:spLocks noGrp="1"/>
          </p:cNvSpPr>
          <p:nvPr>
            <p:ph idx="1"/>
          </p:nvPr>
        </p:nvSpPr>
        <p:spPr>
          <a:xfrm>
            <a:off x="593273" y="1611086"/>
            <a:ext cx="5023756" cy="4807856"/>
          </a:xfrm>
        </p:spPr>
        <p:txBody>
          <a:bodyPr/>
          <a:lstStyle/>
          <a:p>
            <a:pPr marL="0" indent="0">
              <a:buNone/>
            </a:pPr>
            <a:r>
              <a:rPr lang="zh-CN" altLang="zh-CN" sz="2600" b="1" dirty="0">
                <a:latin typeface="黑体" panose="02010609060101010101" pitchFamily="49" charset="-122"/>
                <a:ea typeface="黑体" panose="02010609060101010101" pitchFamily="49" charset="-122"/>
              </a:rPr>
              <a:t>三、 声誉的形成</a:t>
            </a:r>
          </a:p>
          <a:p>
            <a:r>
              <a:rPr lang="zh-CN" altLang="zh-CN" dirty="0" smtClean="0"/>
              <a:t>基于“理性人”假设</a:t>
            </a:r>
            <a:r>
              <a:rPr lang="en-US" altLang="zh-CN" dirty="0" smtClean="0"/>
              <a:t>,</a:t>
            </a:r>
            <a:r>
              <a:rPr lang="en-US" altLang="zh-CN" dirty="0" err="1" smtClean="0"/>
              <a:t>Holmström</a:t>
            </a:r>
            <a:r>
              <a:rPr lang="en-US" altLang="zh-CN" dirty="0" smtClean="0"/>
              <a:t>(1999)</a:t>
            </a:r>
            <a:r>
              <a:rPr lang="zh-CN" altLang="zh-CN" dirty="0" smtClean="0"/>
              <a:t>对声誉机制进行分析</a:t>
            </a:r>
            <a:r>
              <a:rPr lang="en-US" altLang="zh-CN" dirty="0" smtClean="0"/>
              <a:t>,</a:t>
            </a:r>
            <a:r>
              <a:rPr lang="zh-CN" altLang="zh-CN" dirty="0" smtClean="0"/>
              <a:t>认为声誉能够在一定程度上约束个体的行为</a:t>
            </a:r>
            <a:r>
              <a:rPr lang="en-US" altLang="zh-CN" dirty="0" smtClean="0"/>
              <a:t>,</a:t>
            </a:r>
            <a:r>
              <a:rPr lang="zh-CN" altLang="zh-CN" dirty="0" smtClean="0"/>
              <a:t>而良好的声誉可促使经理人的职业发展更顺利。</a:t>
            </a:r>
            <a:endParaRPr lang="en-US" altLang="zh-CN" dirty="0" smtClean="0"/>
          </a:p>
          <a:p>
            <a:r>
              <a:rPr lang="zh-CN" altLang="zh-CN" dirty="0" smtClean="0"/>
              <a:t>在激烈的经理人市场竞争中</a:t>
            </a:r>
            <a:r>
              <a:rPr lang="en-US" altLang="zh-CN" dirty="0" smtClean="0"/>
              <a:t>,</a:t>
            </a:r>
            <a:r>
              <a:rPr lang="zh-CN" altLang="zh-CN" dirty="0" smtClean="0"/>
              <a:t>声誉机制不仅是经理人的一种隐形激励机制</a:t>
            </a:r>
            <a:r>
              <a:rPr lang="en-US" altLang="zh-CN" dirty="0" smtClean="0"/>
              <a:t>,</a:t>
            </a:r>
            <a:r>
              <a:rPr lang="zh-CN" altLang="zh-CN" dirty="0" smtClean="0"/>
              <a:t>而且能够在一定程度上约束经理人的行为。</a:t>
            </a:r>
          </a:p>
          <a:p>
            <a:endParaRPr lang="zh-CN" altLang="en-US" dirty="0"/>
          </a:p>
        </p:txBody>
      </p:sp>
      <p:pic>
        <p:nvPicPr>
          <p:cNvPr id="4" name="9-1.jpg" descr="id:2147495598;FounderCES"/>
          <p:cNvPicPr/>
          <p:nvPr/>
        </p:nvPicPr>
        <p:blipFill>
          <a:blip r:embed="rId2" cstate="print"/>
          <a:stretch>
            <a:fillRect/>
          </a:stretch>
        </p:blipFill>
        <p:spPr>
          <a:xfrm>
            <a:off x="6108700" y="2222500"/>
            <a:ext cx="5504544" cy="3292927"/>
          </a:xfrm>
          <a:prstGeom prst="rect">
            <a:avLst/>
          </a:prstGeom>
        </p:spPr>
      </p:pic>
      <p:sp>
        <p:nvSpPr>
          <p:cNvPr id="5" name="矩形 4"/>
          <p:cNvSpPr/>
          <p:nvPr/>
        </p:nvSpPr>
        <p:spPr>
          <a:xfrm>
            <a:off x="7058816" y="5773319"/>
            <a:ext cx="3531736" cy="246221"/>
          </a:xfrm>
          <a:prstGeom prst="rect">
            <a:avLst/>
          </a:prstGeom>
        </p:spPr>
        <p:txBody>
          <a:bodyPr wrap="none">
            <a:spAutoFit/>
          </a:bodyPr>
          <a:lstStyle/>
          <a:p>
            <a:pPr indent="228600" algn="just">
              <a:lnSpc>
                <a:spcPts val="1200"/>
              </a:lnSpc>
            </a:pP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9-1</a:t>
            </a:r>
            <a:r>
              <a:rPr lang="zh-CN" altLang="zh-CN" dirty="0">
                <a:solidFill>
                  <a:srgbClr val="000000"/>
                </a:solidFill>
                <a:latin typeface="NEU-BZ-S92"/>
                <a:cs typeface="Times New Roman" panose="02020603050405020304" pitchFamily="18" charset="0"/>
              </a:rPr>
              <a:t>　经理人声誉的形成过程</a:t>
            </a:r>
            <a:endParaRPr lang="zh-CN" altLang="zh-CN" sz="24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041804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声誉理论的简单回顾</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声誉机制发挥作用的基本条件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有效的信息传播途径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对欺诈行为的惩罚</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良好的社会规范</a:t>
            </a:r>
          </a:p>
          <a:p>
            <a:endParaRPr lang="zh-CN" altLang="en-US" dirty="0"/>
          </a:p>
        </p:txBody>
      </p:sp>
    </p:spTree>
    <p:extLst>
      <p:ext uri="{BB962C8B-B14F-4D97-AF65-F5344CB8AC3E}">
        <p14:creationId xmlns:p14="http://schemas.microsoft.com/office/powerpoint/2010/main" val="159755339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经理人的职业关注</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职业关注的内涵</a:t>
            </a:r>
          </a:p>
          <a:p>
            <a:r>
              <a:rPr lang="zh-CN" altLang="zh-CN" dirty="0"/>
              <a:t>职业关注对公司决策的影响是经理人特征的热点研究领域。职业关注是指经理人对自身职业生涯发展前景的担忧</a:t>
            </a:r>
            <a:r>
              <a:rPr lang="zh-CN" altLang="zh-CN" dirty="0" smtClean="0"/>
              <a:t>。</a:t>
            </a:r>
            <a:endParaRPr lang="en-US" altLang="zh-CN" dirty="0" smtClean="0"/>
          </a:p>
          <a:p>
            <a:r>
              <a:rPr lang="zh-CN" altLang="zh-CN" dirty="0" smtClean="0"/>
              <a:t>首先</a:t>
            </a:r>
            <a:r>
              <a:rPr lang="en-US" altLang="zh-CN" dirty="0"/>
              <a:t>,</a:t>
            </a:r>
            <a:r>
              <a:rPr lang="zh-CN" altLang="zh-CN" dirty="0"/>
              <a:t>根据</a:t>
            </a:r>
            <a:r>
              <a:rPr lang="en-US" altLang="zh-CN" dirty="0" err="1"/>
              <a:t>Fama</a:t>
            </a:r>
            <a:r>
              <a:rPr lang="en-US" altLang="zh-CN" dirty="0"/>
              <a:t>(1980)</a:t>
            </a:r>
            <a:r>
              <a:rPr lang="zh-CN" altLang="zh-CN" dirty="0"/>
              <a:t>的研究</a:t>
            </a:r>
            <a:r>
              <a:rPr lang="en-US" altLang="zh-CN" dirty="0"/>
              <a:t>,</a:t>
            </a:r>
            <a:r>
              <a:rPr lang="zh-CN" altLang="zh-CN" dirty="0"/>
              <a:t>经理人市场对于经理人的评价直接决定了经理人未来的职场声誉和职业生涯。其次</a:t>
            </a:r>
            <a:r>
              <a:rPr lang="en-US" altLang="zh-CN" dirty="0"/>
              <a:t>,</a:t>
            </a:r>
            <a:r>
              <a:rPr lang="zh-CN" altLang="zh-CN" dirty="0"/>
              <a:t>经理人的公司决策与所在公司的表现均可能作为经理人市场评价经理人能力的依据。基于此</a:t>
            </a:r>
            <a:r>
              <a:rPr lang="en-US" altLang="zh-CN" dirty="0"/>
              <a:t>,</a:t>
            </a:r>
            <a:r>
              <a:rPr lang="zh-CN" altLang="zh-CN" dirty="0"/>
              <a:t>职业关注作为一项重要的隐性特征</a:t>
            </a:r>
            <a:r>
              <a:rPr lang="en-US" altLang="zh-CN" dirty="0"/>
              <a:t>,</a:t>
            </a:r>
            <a:r>
              <a:rPr lang="zh-CN" altLang="zh-CN" dirty="0"/>
              <a:t>描述了经理人在工作与决策中对未来职业生涯发展前景的担忧。</a:t>
            </a:r>
          </a:p>
          <a:p>
            <a:endParaRPr lang="zh-CN" altLang="en-US" dirty="0"/>
          </a:p>
        </p:txBody>
      </p:sp>
    </p:spTree>
    <p:extLst>
      <p:ext uri="{BB962C8B-B14F-4D97-AF65-F5344CB8AC3E}">
        <p14:creationId xmlns:p14="http://schemas.microsoft.com/office/powerpoint/2010/main" val="418190006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经理人的职业关注</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职业关注的隐性激励作用</a:t>
            </a:r>
          </a:p>
          <a:p>
            <a:r>
              <a:rPr lang="zh-CN" altLang="zh-CN" dirty="0"/>
              <a:t>职业关注引发的声誉机制是有效的经理人市场隐性激励机制。这意味着</a:t>
            </a:r>
            <a:r>
              <a:rPr lang="en-US" altLang="zh-CN" dirty="0"/>
              <a:t>,</a:t>
            </a:r>
            <a:r>
              <a:rPr lang="zh-CN" altLang="zh-CN" dirty="0"/>
              <a:t>对于经理人的激励</a:t>
            </a:r>
            <a:r>
              <a:rPr lang="en-US" altLang="zh-CN" dirty="0"/>
              <a:t>,</a:t>
            </a:r>
            <a:r>
              <a:rPr lang="zh-CN" altLang="zh-CN" dirty="0"/>
              <a:t>除了包括向经理人支付与绩效挂钩的激励薪酬和晋升等看得见、摸得着的显性激励外</a:t>
            </a:r>
            <a:r>
              <a:rPr lang="en-US" altLang="zh-CN" dirty="0"/>
              <a:t>,</a:t>
            </a:r>
            <a:r>
              <a:rPr lang="zh-CN" altLang="zh-CN" dirty="0"/>
              <a:t>还包括利用经理人的职业关注对经理人进行隐性激励</a:t>
            </a:r>
            <a:r>
              <a:rPr lang="zh-CN" altLang="zh-CN" dirty="0" smtClean="0"/>
              <a:t>。</a:t>
            </a:r>
            <a:endParaRPr lang="en-US" altLang="zh-CN" dirty="0" smtClean="0"/>
          </a:p>
          <a:p>
            <a:r>
              <a:rPr lang="zh-CN" altLang="zh-CN" dirty="0" smtClean="0"/>
              <a:t>经理</a:t>
            </a:r>
            <a:r>
              <a:rPr lang="zh-CN" altLang="zh-CN" dirty="0"/>
              <a:t>人的声誉对他们很重要</a:t>
            </a:r>
            <a:r>
              <a:rPr lang="en-US" altLang="zh-CN" dirty="0"/>
              <a:t>,</a:t>
            </a:r>
            <a:r>
              <a:rPr lang="zh-CN" altLang="zh-CN" dirty="0"/>
              <a:t>因为他们的工作表现会影响他们在市场上的价值。如果经理人不努力工作</a:t>
            </a:r>
            <a:r>
              <a:rPr lang="en-US" altLang="zh-CN" dirty="0"/>
              <a:t>,</a:t>
            </a:r>
            <a:r>
              <a:rPr lang="zh-CN" altLang="zh-CN" dirty="0"/>
              <a:t>导致公司业绩不佳</a:t>
            </a:r>
            <a:r>
              <a:rPr lang="en-US" altLang="zh-CN" dirty="0"/>
              <a:t>,</a:t>
            </a:r>
            <a:r>
              <a:rPr lang="zh-CN" altLang="zh-CN" dirty="0"/>
              <a:t>那么他们在经理人市场上的地位就会下降。而市场会根据公司的业绩来评价经理人</a:t>
            </a:r>
            <a:r>
              <a:rPr lang="en-US" altLang="zh-CN" dirty="0"/>
              <a:t>,</a:t>
            </a:r>
            <a:r>
              <a:rPr lang="zh-CN" altLang="zh-CN" dirty="0"/>
              <a:t>因此经理人为了维护自己的声誉</a:t>
            </a:r>
            <a:r>
              <a:rPr lang="en-US" altLang="zh-CN" dirty="0"/>
              <a:t>,</a:t>
            </a:r>
            <a:r>
              <a:rPr lang="zh-CN" altLang="zh-CN" dirty="0"/>
              <a:t>不能总是找借口推卸责任</a:t>
            </a:r>
            <a:r>
              <a:rPr lang="en-US" altLang="zh-CN" dirty="0"/>
              <a:t>,</a:t>
            </a:r>
            <a:r>
              <a:rPr lang="zh-CN" altLang="zh-CN" dirty="0"/>
              <a:t>而是要避免做出损害公司利益的行为。</a:t>
            </a:r>
          </a:p>
          <a:p>
            <a:endParaRPr lang="zh-CN" altLang="en-US" dirty="0"/>
          </a:p>
        </p:txBody>
      </p:sp>
    </p:spTree>
    <p:extLst>
      <p:ext uri="{BB962C8B-B14F-4D97-AF65-F5344CB8AC3E}">
        <p14:creationId xmlns:p14="http://schemas.microsoft.com/office/powerpoint/2010/main" val="8606685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经理人的职业关注</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声誉市场与职业关注</a:t>
            </a:r>
          </a:p>
          <a:p>
            <a:r>
              <a:rPr lang="zh-CN" altLang="zh-CN" dirty="0"/>
              <a:t>具体而言</a:t>
            </a:r>
            <a:r>
              <a:rPr lang="en-US" altLang="zh-CN" dirty="0"/>
              <a:t>,</a:t>
            </a:r>
            <a:r>
              <a:rPr lang="zh-CN" altLang="zh-CN" dirty="0"/>
              <a:t>对个体生产能力的评价影响期望产出</a:t>
            </a:r>
            <a:r>
              <a:rPr lang="en-US" altLang="zh-CN" dirty="0"/>
              <a:t>,</a:t>
            </a:r>
            <a:r>
              <a:rPr lang="zh-CN" altLang="zh-CN" dirty="0"/>
              <a:t>而期望产出又进一步影响下一期的报酬</a:t>
            </a:r>
            <a:r>
              <a:rPr lang="en-US" altLang="zh-CN" dirty="0"/>
              <a:t>,</a:t>
            </a:r>
            <a:r>
              <a:rPr lang="zh-CN" altLang="zh-CN" dirty="0"/>
              <a:t>即使不存在一个显性的产出依赖</a:t>
            </a:r>
            <a:r>
              <a:rPr lang="en-US" altLang="zh-CN" dirty="0"/>
              <a:t>(Output-Contingent)</a:t>
            </a:r>
            <a:r>
              <a:rPr lang="zh-CN" altLang="zh-CN" dirty="0"/>
              <a:t>合约</a:t>
            </a:r>
            <a:r>
              <a:rPr lang="en-US" altLang="zh-CN" dirty="0"/>
              <a:t>,</a:t>
            </a:r>
            <a:r>
              <a:rPr lang="zh-CN" altLang="zh-CN" dirty="0"/>
              <a:t>也存在一个隐性的合约将现在的业绩与未来的报酬联系在一起。个体现在的行动将影响公司未来对个人能力的评价</a:t>
            </a:r>
            <a:r>
              <a:rPr lang="en-US" altLang="zh-CN" dirty="0"/>
              <a:t>,</a:t>
            </a:r>
            <a:r>
              <a:rPr lang="zh-CN" altLang="zh-CN" dirty="0"/>
              <a:t>从而影响个人未来获得的报酬</a:t>
            </a:r>
            <a:r>
              <a:rPr lang="zh-CN" altLang="zh-CN" dirty="0" smtClean="0"/>
              <a:t>。</a:t>
            </a:r>
            <a:endParaRPr lang="en-US" altLang="zh-CN" dirty="0" smtClean="0"/>
          </a:p>
          <a:p>
            <a:r>
              <a:rPr lang="en-US" altLang="zh-CN" dirty="0"/>
              <a:t>Gibbons</a:t>
            </a:r>
            <a:r>
              <a:rPr lang="zh-CN" altLang="zh-CN" dirty="0"/>
              <a:t>和</a:t>
            </a:r>
            <a:r>
              <a:rPr lang="en-US" altLang="zh-CN" dirty="0"/>
              <a:t>Murphy(1992)</a:t>
            </a:r>
            <a:r>
              <a:rPr lang="zh-CN" altLang="zh-CN" dirty="0"/>
              <a:t>则将作为隐性激励的职业关注与作为显性激励的薪酬结合起来</a:t>
            </a:r>
            <a:r>
              <a:rPr lang="en-US" altLang="zh-CN" dirty="0"/>
              <a:t>,</a:t>
            </a:r>
            <a:r>
              <a:rPr lang="zh-CN" altLang="zh-CN" dirty="0"/>
              <a:t>指出最优的激励合约将最大化包括来自职业关注的隐性激励</a:t>
            </a:r>
            <a:r>
              <a:rPr lang="en-US" altLang="zh-CN" dirty="0"/>
              <a:t>(</a:t>
            </a:r>
            <a:r>
              <a:rPr lang="zh-CN" altLang="zh-CN" dirty="0"/>
              <a:t>如声誉的价值</a:t>
            </a:r>
            <a:r>
              <a:rPr lang="en-US" altLang="zh-CN" dirty="0"/>
              <a:t>)</a:t>
            </a:r>
            <a:r>
              <a:rPr lang="zh-CN" altLang="zh-CN" dirty="0"/>
              <a:t>和来自报酬合约的显性激励</a:t>
            </a:r>
            <a:r>
              <a:rPr lang="en-US" altLang="zh-CN" dirty="0"/>
              <a:t>(</a:t>
            </a:r>
            <a:r>
              <a:rPr lang="zh-CN" altLang="zh-CN" dirty="0"/>
              <a:t>如年薪、股票期权等</a:t>
            </a:r>
            <a:r>
              <a:rPr lang="en-US" altLang="zh-CN" dirty="0"/>
              <a:t>)</a:t>
            </a:r>
            <a:r>
              <a:rPr lang="zh-CN" altLang="zh-CN" dirty="0"/>
              <a:t>在内的总激励。</a:t>
            </a:r>
          </a:p>
          <a:p>
            <a:r>
              <a:rPr lang="en-US" altLang="zh-CN" dirty="0"/>
              <a:t>Jensen(1993)</a:t>
            </a:r>
            <a:r>
              <a:rPr lang="zh-CN" altLang="zh-CN" dirty="0"/>
              <a:t>认为</a:t>
            </a:r>
            <a:r>
              <a:rPr lang="en-US" altLang="zh-CN" dirty="0"/>
              <a:t>,</a:t>
            </a:r>
            <a:r>
              <a:rPr lang="zh-CN" altLang="zh-CN" dirty="0"/>
              <a:t>在董事会组织模式的改进方向是</a:t>
            </a:r>
            <a:r>
              <a:rPr lang="en-US" altLang="zh-CN" dirty="0"/>
              <a:t>,</a:t>
            </a:r>
            <a:r>
              <a:rPr lang="zh-CN" altLang="zh-CN" dirty="0"/>
              <a:t>保持较小的董事会规模</a:t>
            </a:r>
            <a:r>
              <a:rPr lang="en-US" altLang="zh-CN" dirty="0"/>
              <a:t>,</a:t>
            </a:r>
            <a:r>
              <a:rPr lang="zh-CN" altLang="zh-CN" dirty="0"/>
              <a:t>除了经理人为唯一的内部董事外</a:t>
            </a:r>
            <a:r>
              <a:rPr lang="en-US" altLang="zh-CN" dirty="0"/>
              <a:t>,</a:t>
            </a:r>
            <a:r>
              <a:rPr lang="zh-CN" altLang="zh-CN" dirty="0"/>
              <a:t>其余全都为外部董事</a:t>
            </a:r>
            <a:r>
              <a:rPr lang="zh-CN" altLang="zh-CN" dirty="0" smtClean="0"/>
              <a:t>。</a:t>
            </a:r>
            <a:r>
              <a:rPr lang="en-US" altLang="zh-CN" dirty="0" err="1"/>
              <a:t>Fama</a:t>
            </a:r>
            <a:r>
              <a:rPr lang="zh-CN" altLang="zh-CN" dirty="0"/>
              <a:t>和</a:t>
            </a:r>
            <a:r>
              <a:rPr lang="en-US" altLang="zh-CN" dirty="0"/>
              <a:t>Jensen(1983)</a:t>
            </a:r>
            <a:r>
              <a:rPr lang="zh-CN" altLang="zh-CN" dirty="0"/>
              <a:t>认为</a:t>
            </a:r>
            <a:r>
              <a:rPr lang="en-US" altLang="zh-CN" dirty="0"/>
              <a:t>,</a:t>
            </a:r>
            <a:r>
              <a:rPr lang="zh-CN" altLang="zh-CN" dirty="0"/>
              <a:t>作为其他公司关键决策者的外部董事</a:t>
            </a:r>
            <a:r>
              <a:rPr lang="en-US" altLang="zh-CN" dirty="0"/>
              <a:t>,</a:t>
            </a:r>
            <a:r>
              <a:rPr lang="zh-CN" altLang="zh-CN" dirty="0"/>
              <a:t>通常较为关注其在经理人市场上的声誉</a:t>
            </a:r>
            <a:r>
              <a:rPr lang="en-US" altLang="zh-CN" dirty="0"/>
              <a:t>,</a:t>
            </a:r>
            <a:r>
              <a:rPr lang="zh-CN" altLang="zh-CN" dirty="0"/>
              <a:t>因而</a:t>
            </a:r>
            <a:r>
              <a:rPr lang="en-US" altLang="zh-CN" dirty="0"/>
              <a:t>,</a:t>
            </a:r>
            <a:r>
              <a:rPr lang="zh-CN" altLang="zh-CN" dirty="0"/>
              <a:t>与内部董事相比</a:t>
            </a:r>
            <a:r>
              <a:rPr lang="en-US" altLang="zh-CN" dirty="0"/>
              <a:t>,</a:t>
            </a:r>
            <a:r>
              <a:rPr lang="zh-CN" altLang="zh-CN" dirty="0"/>
              <a:t>更可能成为经理人的有效监督者。</a:t>
            </a:r>
            <a:r>
              <a:rPr lang="en-US" altLang="zh-CN" dirty="0" err="1"/>
              <a:t>Weisbach</a:t>
            </a:r>
            <a:r>
              <a:rPr lang="en-US" altLang="zh-CN" dirty="0"/>
              <a:t>(1988)</a:t>
            </a:r>
            <a:r>
              <a:rPr lang="zh-CN" altLang="zh-CN" dirty="0"/>
              <a:t>则从另一个角度论述了同样的观点</a:t>
            </a:r>
            <a:r>
              <a:rPr lang="en-US" altLang="zh-CN" dirty="0"/>
              <a:t>,</a:t>
            </a:r>
            <a:r>
              <a:rPr lang="zh-CN" altLang="zh-CN" dirty="0"/>
              <a:t>即内部董事向与他们的职业密切联系的经理人挑战要支付更大的成本。</a:t>
            </a:r>
          </a:p>
          <a:p>
            <a:endParaRPr lang="zh-CN" altLang="en-US" dirty="0"/>
          </a:p>
        </p:txBody>
      </p:sp>
    </p:spTree>
    <p:extLst>
      <p:ext uri="{BB962C8B-B14F-4D97-AF65-F5344CB8AC3E}">
        <p14:creationId xmlns:p14="http://schemas.microsoft.com/office/powerpoint/2010/main" val="417618095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1057</Words>
  <Application>Microsoft Office PowerPoint</Application>
  <PresentationFormat>宽屏</PresentationFormat>
  <Paragraphs>55</Paragraphs>
  <Slides>11</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11</vt:i4>
      </vt:variant>
    </vt:vector>
  </HeadingPairs>
  <TitlesOfParts>
    <vt:vector size="26" baseType="lpstr">
      <vt:lpstr>NEU-BZ-S92</vt:lpstr>
      <vt:lpstr>等线</vt:lpstr>
      <vt:lpstr>方正粗黑宋简体</vt:lpstr>
      <vt:lpstr>方正书宋_GBK</vt:lpstr>
      <vt:lpstr>黑体</vt:lpstr>
      <vt:lpstr>楷体</vt:lpstr>
      <vt:lpstr>锐字工房云字库大黑GBK</vt:lpstr>
      <vt:lpstr>锐字工房云字库准圆GBK</vt:lpstr>
      <vt:lpstr>宋体</vt:lpstr>
      <vt:lpstr>Arial</vt:lpstr>
      <vt:lpstr>Calibri</vt:lpstr>
      <vt:lpstr>Calibri Light</vt:lpstr>
      <vt:lpstr>Times New Roman</vt:lpstr>
      <vt:lpstr>Office 主题</vt:lpstr>
      <vt:lpstr>1_Office 主题</vt:lpstr>
      <vt:lpstr>PowerPoint 演示文稿</vt:lpstr>
      <vt:lpstr>PowerPoint 演示文稿</vt:lpstr>
      <vt:lpstr>第一节　声誉理论的简单回顾</vt:lpstr>
      <vt:lpstr>第一节　声誉理论的简单回顾</vt:lpstr>
      <vt:lpstr>第一节　声誉理论的简单回顾</vt:lpstr>
      <vt:lpstr>第一节　声誉理论的简单回顾</vt:lpstr>
      <vt:lpstr>第二节　经理人的职业关注</vt:lpstr>
      <vt:lpstr>第二节　经理人的职业关注</vt:lpstr>
      <vt:lpstr>第二节　经理人的职业关注</vt:lpstr>
      <vt:lpstr>第三节　经理人声誉价值的度量与我国资本市场的证据</vt:lpstr>
      <vt:lpstr>第三节　经理人声誉价值的度量与我国资本市场的证据</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2024-06-02T07:57:01Z</dcterms:created>
  <dcterms:modified xsi:type="dcterms:W3CDTF">2024-06-02T08:02:03Z</dcterms:modified>
</cp:coreProperties>
</file>