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83C9CA1-1900-4E2A-8FD0-F21DBCFB6AFF}"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34D5B3-58B8-482F-9A8E-F0351CE66296}" type="slidenum">
              <a:rPr lang="zh-CN" altLang="en-US" smtClean="0"/>
              <a:t>‹#›</a:t>
            </a:fld>
            <a:endParaRPr lang="zh-CN" altLang="en-US"/>
          </a:p>
        </p:txBody>
      </p:sp>
    </p:spTree>
    <p:extLst>
      <p:ext uri="{BB962C8B-B14F-4D97-AF65-F5344CB8AC3E}">
        <p14:creationId xmlns:p14="http://schemas.microsoft.com/office/powerpoint/2010/main" val="13654364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83C9CA1-1900-4E2A-8FD0-F21DBCFB6AFF}"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34D5B3-58B8-482F-9A8E-F0351CE66296}" type="slidenum">
              <a:rPr lang="zh-CN" altLang="en-US" smtClean="0"/>
              <a:t>‹#›</a:t>
            </a:fld>
            <a:endParaRPr lang="zh-CN" altLang="en-US"/>
          </a:p>
        </p:txBody>
      </p:sp>
    </p:spTree>
    <p:extLst>
      <p:ext uri="{BB962C8B-B14F-4D97-AF65-F5344CB8AC3E}">
        <p14:creationId xmlns:p14="http://schemas.microsoft.com/office/powerpoint/2010/main" val="24036973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83C9CA1-1900-4E2A-8FD0-F21DBCFB6AFF}"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34D5B3-58B8-482F-9A8E-F0351CE66296}" type="slidenum">
              <a:rPr lang="zh-CN" altLang="en-US" smtClean="0"/>
              <a:t>‹#›</a:t>
            </a:fld>
            <a:endParaRPr lang="zh-CN" altLang="en-US"/>
          </a:p>
        </p:txBody>
      </p:sp>
    </p:spTree>
    <p:extLst>
      <p:ext uri="{BB962C8B-B14F-4D97-AF65-F5344CB8AC3E}">
        <p14:creationId xmlns:p14="http://schemas.microsoft.com/office/powerpoint/2010/main" val="4483817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0880990C-F54C-4882-88CB-44EA1A53275C}"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14301750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852084" y="622300"/>
            <a:ext cx="9997016" cy="749300"/>
          </a:xfr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612900"/>
            <a:ext cx="10862733" cy="4521200"/>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6647B9BB-8C2D-404E-A344-BC0BAB711D30}"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7281105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83C9CA1-1900-4E2A-8FD0-F21DBCFB6AFF}"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34D5B3-58B8-482F-9A8E-F0351CE66296}" type="slidenum">
              <a:rPr lang="zh-CN" altLang="en-US" smtClean="0"/>
              <a:t>‹#›</a:t>
            </a:fld>
            <a:endParaRPr lang="zh-CN" altLang="en-US"/>
          </a:p>
        </p:txBody>
      </p:sp>
    </p:spTree>
    <p:extLst>
      <p:ext uri="{BB962C8B-B14F-4D97-AF65-F5344CB8AC3E}">
        <p14:creationId xmlns:p14="http://schemas.microsoft.com/office/powerpoint/2010/main" val="12455820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83C9CA1-1900-4E2A-8FD0-F21DBCFB6AFF}"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34D5B3-58B8-482F-9A8E-F0351CE66296}" type="slidenum">
              <a:rPr lang="zh-CN" altLang="en-US" smtClean="0"/>
              <a:t>‹#›</a:t>
            </a:fld>
            <a:endParaRPr lang="zh-CN" altLang="en-US"/>
          </a:p>
        </p:txBody>
      </p:sp>
    </p:spTree>
    <p:extLst>
      <p:ext uri="{BB962C8B-B14F-4D97-AF65-F5344CB8AC3E}">
        <p14:creationId xmlns:p14="http://schemas.microsoft.com/office/powerpoint/2010/main" val="5697868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83C9CA1-1900-4E2A-8FD0-F21DBCFB6AFF}" type="datetimeFigureOut">
              <a:rPr lang="zh-CN" altLang="en-US" smtClean="0"/>
              <a:t>2021/1/19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34D5B3-58B8-482F-9A8E-F0351CE66296}" type="slidenum">
              <a:rPr lang="zh-CN" altLang="en-US" smtClean="0"/>
              <a:t>‹#›</a:t>
            </a:fld>
            <a:endParaRPr lang="zh-CN" altLang="en-US"/>
          </a:p>
        </p:txBody>
      </p:sp>
    </p:spTree>
    <p:extLst>
      <p:ext uri="{BB962C8B-B14F-4D97-AF65-F5344CB8AC3E}">
        <p14:creationId xmlns:p14="http://schemas.microsoft.com/office/powerpoint/2010/main" val="39951363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83C9CA1-1900-4E2A-8FD0-F21DBCFB6AFF}" type="datetimeFigureOut">
              <a:rPr lang="zh-CN" altLang="en-US" smtClean="0"/>
              <a:t>2021/1/19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C34D5B3-58B8-482F-9A8E-F0351CE66296}" type="slidenum">
              <a:rPr lang="zh-CN" altLang="en-US" smtClean="0"/>
              <a:t>‹#›</a:t>
            </a:fld>
            <a:endParaRPr lang="zh-CN" altLang="en-US"/>
          </a:p>
        </p:txBody>
      </p:sp>
    </p:spTree>
    <p:extLst>
      <p:ext uri="{BB962C8B-B14F-4D97-AF65-F5344CB8AC3E}">
        <p14:creationId xmlns:p14="http://schemas.microsoft.com/office/powerpoint/2010/main" val="40539194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83C9CA1-1900-4E2A-8FD0-F21DBCFB6AFF}" type="datetimeFigureOut">
              <a:rPr lang="zh-CN" altLang="en-US" smtClean="0"/>
              <a:t>2021/1/19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C34D5B3-58B8-482F-9A8E-F0351CE66296}" type="slidenum">
              <a:rPr lang="zh-CN" altLang="en-US" smtClean="0"/>
              <a:t>‹#›</a:t>
            </a:fld>
            <a:endParaRPr lang="zh-CN" altLang="en-US"/>
          </a:p>
        </p:txBody>
      </p:sp>
    </p:spTree>
    <p:extLst>
      <p:ext uri="{BB962C8B-B14F-4D97-AF65-F5344CB8AC3E}">
        <p14:creationId xmlns:p14="http://schemas.microsoft.com/office/powerpoint/2010/main" val="6670998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83C9CA1-1900-4E2A-8FD0-F21DBCFB6AFF}" type="datetimeFigureOut">
              <a:rPr lang="zh-CN" altLang="en-US" smtClean="0"/>
              <a:t>2021/1/19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C34D5B3-58B8-482F-9A8E-F0351CE66296}" type="slidenum">
              <a:rPr lang="zh-CN" altLang="en-US" smtClean="0"/>
              <a:t>‹#›</a:t>
            </a:fld>
            <a:endParaRPr lang="zh-CN" altLang="en-US"/>
          </a:p>
        </p:txBody>
      </p:sp>
    </p:spTree>
    <p:extLst>
      <p:ext uri="{BB962C8B-B14F-4D97-AF65-F5344CB8AC3E}">
        <p14:creationId xmlns:p14="http://schemas.microsoft.com/office/powerpoint/2010/main" val="27911063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83C9CA1-1900-4E2A-8FD0-F21DBCFB6AFF}" type="datetimeFigureOut">
              <a:rPr lang="zh-CN" altLang="en-US" smtClean="0"/>
              <a:t>2021/1/19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34D5B3-58B8-482F-9A8E-F0351CE66296}" type="slidenum">
              <a:rPr lang="zh-CN" altLang="en-US" smtClean="0"/>
              <a:t>‹#›</a:t>
            </a:fld>
            <a:endParaRPr lang="zh-CN" altLang="en-US"/>
          </a:p>
        </p:txBody>
      </p:sp>
    </p:spTree>
    <p:extLst>
      <p:ext uri="{BB962C8B-B14F-4D97-AF65-F5344CB8AC3E}">
        <p14:creationId xmlns:p14="http://schemas.microsoft.com/office/powerpoint/2010/main" val="40576394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83C9CA1-1900-4E2A-8FD0-F21DBCFB6AFF}" type="datetimeFigureOut">
              <a:rPr lang="zh-CN" altLang="en-US" smtClean="0"/>
              <a:t>2021/1/19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34D5B3-58B8-482F-9A8E-F0351CE66296}" type="slidenum">
              <a:rPr lang="zh-CN" altLang="en-US" smtClean="0"/>
              <a:t>‹#›</a:t>
            </a:fld>
            <a:endParaRPr lang="zh-CN" altLang="en-US"/>
          </a:p>
        </p:txBody>
      </p:sp>
    </p:spTree>
    <p:extLst>
      <p:ext uri="{BB962C8B-B14F-4D97-AF65-F5344CB8AC3E}">
        <p14:creationId xmlns:p14="http://schemas.microsoft.com/office/powerpoint/2010/main" val="36648373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3C9CA1-1900-4E2A-8FD0-F21DBCFB6AFF}" type="datetimeFigureOut">
              <a:rPr lang="zh-CN" altLang="en-US" smtClean="0"/>
              <a:t>2021/1/19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34D5B3-58B8-482F-9A8E-F0351CE66296}" type="slidenum">
              <a:rPr lang="zh-CN" altLang="en-US" smtClean="0"/>
              <a:t>‹#›</a:t>
            </a:fld>
            <a:endParaRPr lang="zh-CN" altLang="en-US"/>
          </a:p>
        </p:txBody>
      </p:sp>
    </p:spTree>
    <p:extLst>
      <p:ext uri="{BB962C8B-B14F-4D97-AF65-F5344CB8AC3E}">
        <p14:creationId xmlns:p14="http://schemas.microsoft.com/office/powerpoint/2010/main" val="26479240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11" name="内容占位符 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27" name="Rectangle 5"/>
          <p:cNvSpPr>
            <a:spLocks noGrp="1" noChangeArrowheads="1"/>
          </p:cNvSpPr>
          <p:nvPr>
            <p:ph type="title"/>
          </p:nvPr>
        </p:nvSpPr>
        <p:spPr bwMode="auto">
          <a:xfrm>
            <a:off x="1585384" y="274639"/>
            <a:ext cx="9997016"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zh-CN" dirty="0" smtClean="0"/>
              <a:t>单击此处编辑母版标题样式</a:t>
            </a:r>
          </a:p>
        </p:txBody>
      </p:sp>
      <p:sp>
        <p:nvSpPr>
          <p:cNvPr id="1028" name="Rectangle 6"/>
          <p:cNvSpPr>
            <a:spLocks noGrp="1" noChangeArrowheads="1"/>
          </p:cNvSpPr>
          <p:nvPr>
            <p:ph type="body" idx="1"/>
          </p:nvPr>
        </p:nvSpPr>
        <p:spPr bwMode="auto">
          <a:xfrm>
            <a:off x="431800" y="1270001"/>
            <a:ext cx="11040533"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pPr fontAlgn="base">
                <a:spcBef>
                  <a:spcPct val="0"/>
                </a:spcBef>
                <a:spcAft>
                  <a:spcPct val="0"/>
                </a:spcAft>
                <a:defRPr/>
              </a:pPr>
              <a:t>‹#›</a:t>
            </a:fld>
            <a:endParaRPr lang="zh-CN" altLang="zh-CN">
              <a:solidFill>
                <a:srgbClr val="000000"/>
              </a:solidFill>
            </a:endParaRPr>
          </a:p>
        </p:txBody>
      </p:sp>
    </p:spTree>
    <p:extLst>
      <p:ext uri="{BB962C8B-B14F-4D97-AF65-F5344CB8AC3E}">
        <p14:creationId xmlns:p14="http://schemas.microsoft.com/office/powerpoint/2010/main" val="3916107159"/>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spcBef>
          <a:spcPct val="0"/>
        </a:spcBef>
        <a:spcAft>
          <a:spcPct val="0"/>
        </a:spcAft>
        <a:defRPr sz="2400" b="1" kern="1200">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8" name="Group 2"/>
          <p:cNvGrpSpPr>
            <a:grpSpLocks/>
          </p:cNvGrpSpPr>
          <p:nvPr/>
        </p:nvGrpSpPr>
        <p:grpSpPr bwMode="auto">
          <a:xfrm>
            <a:off x="1847850" y="4173539"/>
            <a:ext cx="4032250" cy="935037"/>
            <a:chOff x="0" y="0"/>
            <a:chExt cx="2540" cy="589"/>
          </a:xfrm>
        </p:grpSpPr>
        <p:sp>
          <p:nvSpPr>
            <p:cNvPr id="3082" name="Text Box 3"/>
            <p:cNvSpPr txBox="1">
              <a:spLocks noChangeArrowheads="1"/>
            </p:cNvSpPr>
            <p:nvPr/>
          </p:nvSpPr>
          <p:spPr bwMode="auto">
            <a:xfrm>
              <a:off x="0" y="0"/>
              <a:ext cx="2540" cy="3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50000"/>
                </a:spcBef>
                <a:spcAft>
                  <a:spcPct val="0"/>
                </a:spcAft>
                <a:buFontTx/>
                <a:buNone/>
              </a:pPr>
              <a:r>
                <a:rPr lang="zh-CN" altLang="zh-CN" sz="3000">
                  <a:solidFill>
                    <a:srgbClr val="FFFFFF"/>
                  </a:solidFill>
                  <a:latin typeface="黑体" panose="02010609060101010101" pitchFamily="49" charset="-122"/>
                  <a:ea typeface="黑体" panose="02010609060101010101" pitchFamily="49" charset="-122"/>
                </a:rPr>
                <a:t>2010上海世界博览会</a:t>
              </a:r>
            </a:p>
          </p:txBody>
        </p:sp>
        <p:sp>
          <p:nvSpPr>
            <p:cNvPr id="3083" name="Text Box 4"/>
            <p:cNvSpPr txBox="1">
              <a:spLocks noChangeArrowheads="1"/>
            </p:cNvSpPr>
            <p:nvPr/>
          </p:nvSpPr>
          <p:spPr bwMode="auto">
            <a:xfrm>
              <a:off x="499" y="301"/>
              <a:ext cx="154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50000"/>
                </a:spcBef>
                <a:spcAft>
                  <a:spcPct val="0"/>
                </a:spcAft>
                <a:buFontTx/>
                <a:buNone/>
              </a:pPr>
              <a:r>
                <a:rPr lang="zh-CN" altLang="zh-CN" sz="2400">
                  <a:solidFill>
                    <a:srgbClr val="FFFFFF"/>
                  </a:solidFill>
                  <a:latin typeface="黑体" panose="02010609060101010101" pitchFamily="49" charset="-122"/>
                  <a:ea typeface="黑体" panose="02010609060101010101" pitchFamily="49" charset="-122"/>
                </a:rPr>
                <a:t>山东馆方案说明</a:t>
              </a:r>
              <a:endParaRPr lang="zh-CN" altLang="zh-CN" sz="2400" b="1">
                <a:solidFill>
                  <a:srgbClr val="FFFFFF"/>
                </a:solidFill>
                <a:latin typeface="黑体" panose="02010609060101010101" pitchFamily="49" charset="-122"/>
                <a:ea typeface="黑体" panose="02010609060101010101" pitchFamily="49" charset="-122"/>
              </a:endParaRPr>
            </a:p>
          </p:txBody>
        </p:sp>
      </p:grpSp>
      <p:pic>
        <p:nvPicPr>
          <p:cNvPr id="12" name="内容占位符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0" y="0"/>
            <a:ext cx="12192000" cy="6864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 Box 11"/>
          <p:cNvSpPr txBox="1">
            <a:spLocks noChangeArrowheads="1"/>
          </p:cNvSpPr>
          <p:nvPr/>
        </p:nvSpPr>
        <p:spPr bwMode="auto">
          <a:xfrm>
            <a:off x="3412901" y="3342542"/>
            <a:ext cx="806217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4800" b="1" dirty="0">
                <a:solidFill>
                  <a:srgbClr val="000000"/>
                </a:solidFill>
                <a:latin typeface="微软雅黑" panose="020B0503020204020204" pitchFamily="34" charset="-122"/>
                <a:ea typeface="微软雅黑" panose="020B0503020204020204" pitchFamily="34" charset="-122"/>
              </a:rPr>
              <a:t>第六章  国际货物运输保险法</a:t>
            </a:r>
          </a:p>
        </p:txBody>
      </p:sp>
    </p:spTree>
    <p:extLst>
      <p:ext uri="{BB962C8B-B14F-4D97-AF65-F5344CB8AC3E}">
        <p14:creationId xmlns:p14="http://schemas.microsoft.com/office/powerpoint/2010/main" val="219513085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2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第三节　海上货物运输保险</a:t>
            </a:r>
            <a:endParaRPr lang="zh-CN" altLang="en-US" smtClean="0">
              <a:ea typeface="方正书宋_GBK"/>
              <a:cs typeface="Times New Roman" panose="02020603050405020304" pitchFamily="18" charset="0"/>
            </a:endParaRPr>
          </a:p>
        </p:txBody>
      </p:sp>
      <p:sp>
        <p:nvSpPr>
          <p:cNvPr id="117763"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二、我国海洋货物运输保险条款简介</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保险人承保的责任范围</a:t>
            </a:r>
          </a:p>
          <a:p>
            <a:pPr eaLnBrk="1" hangingPunct="1"/>
            <a:r>
              <a:rPr lang="en-US" altLang="zh-CN" smtClean="0"/>
              <a:t>1.</a:t>
            </a:r>
            <a:r>
              <a:rPr lang="zh-CN" altLang="zh-CN" smtClean="0"/>
              <a:t>平安险</a:t>
            </a:r>
            <a:r>
              <a:rPr lang="en-US" altLang="zh-CN" smtClean="0"/>
              <a:t>(Free from Particular Average,F.P.A.)</a:t>
            </a:r>
            <a:endParaRPr lang="zh-CN" altLang="zh-CN" smtClean="0"/>
          </a:p>
          <a:p>
            <a:pPr eaLnBrk="1" hangingPunct="1"/>
            <a:r>
              <a:rPr lang="en-US" altLang="zh-CN" smtClean="0"/>
              <a:t>2.</a:t>
            </a:r>
            <a:r>
              <a:rPr lang="zh-CN" altLang="zh-CN" smtClean="0"/>
              <a:t>水渍险</a:t>
            </a:r>
            <a:r>
              <a:rPr lang="en-US" altLang="zh-CN" smtClean="0"/>
              <a:t>(With Particular Average,W.A.)</a:t>
            </a:r>
            <a:endParaRPr lang="zh-CN" altLang="zh-CN" smtClean="0"/>
          </a:p>
          <a:p>
            <a:pPr eaLnBrk="1" hangingPunct="1"/>
            <a:r>
              <a:rPr lang="en-US" altLang="zh-CN" smtClean="0"/>
              <a:t>3.</a:t>
            </a:r>
            <a:r>
              <a:rPr lang="zh-CN" altLang="zh-CN" smtClean="0"/>
              <a:t>一切险</a:t>
            </a:r>
            <a:r>
              <a:rPr lang="en-US" altLang="zh-CN" smtClean="0"/>
              <a:t>(All Risks,A.R.)</a:t>
            </a:r>
            <a:endParaRPr lang="zh-CN" altLang="zh-CN" smtClean="0"/>
          </a:p>
          <a:p>
            <a:pPr eaLnBrk="1" hangingPunct="1">
              <a:spcBef>
                <a:spcPts val="1800"/>
              </a:spcBef>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除外责任</a:t>
            </a:r>
          </a:p>
          <a:p>
            <a:pPr eaLnBrk="1" hangingPunct="1"/>
            <a:r>
              <a:rPr lang="zh-CN" altLang="zh-CN" smtClean="0"/>
              <a:t>除外责任</a:t>
            </a:r>
            <a:r>
              <a:rPr lang="en-US" altLang="zh-CN" smtClean="0"/>
              <a:t>(Exclusion)</a:t>
            </a:r>
            <a:r>
              <a:rPr lang="zh-CN" altLang="zh-CN" smtClean="0"/>
              <a:t>是保险公司明确规定不予承保的损失或费用。主要有</a:t>
            </a:r>
            <a:r>
              <a:rPr lang="en-US" altLang="zh-CN" smtClean="0"/>
              <a:t>:</a:t>
            </a:r>
            <a:r>
              <a:rPr lang="zh-CN" altLang="zh-CN" smtClean="0"/>
              <a:t>被保险人的故意行为或过失</a:t>
            </a:r>
            <a:r>
              <a:rPr lang="en-US" altLang="zh-CN" smtClean="0"/>
              <a:t>;</a:t>
            </a:r>
            <a:r>
              <a:rPr lang="zh-CN" altLang="zh-CN" smtClean="0"/>
              <a:t>发货人的责任</a:t>
            </a:r>
            <a:r>
              <a:rPr lang="en-US" altLang="zh-CN" smtClean="0"/>
              <a:t>;</a:t>
            </a:r>
            <a:r>
              <a:rPr lang="zh-CN" altLang="zh-CN" smtClean="0"/>
              <a:t>保险责任开始前保险货物已存在的品质不良和数量短差</a:t>
            </a:r>
            <a:r>
              <a:rPr lang="en-US" altLang="zh-CN" smtClean="0"/>
              <a:t>;</a:t>
            </a:r>
            <a:r>
              <a:rPr lang="zh-CN" altLang="zh-CN" smtClean="0"/>
              <a:t>保险货物的自然损耗、本质缺陷、特性</a:t>
            </a:r>
            <a:r>
              <a:rPr lang="en-US" altLang="zh-CN" smtClean="0"/>
              <a:t>;</a:t>
            </a:r>
            <a:r>
              <a:rPr lang="zh-CN" altLang="zh-CN" smtClean="0"/>
              <a:t>保险货物的市价跌落、运输延迟等造成的损失和引起的费用</a:t>
            </a:r>
            <a:r>
              <a:rPr lang="en-US" altLang="zh-CN" smtClean="0"/>
              <a:t>;</a:t>
            </a:r>
            <a:r>
              <a:rPr lang="zh-CN" altLang="zh-CN" smtClean="0"/>
              <a:t>海洋运输货物战争险条款和货物运输罢工险条款规定的责任范围和除外责任。</a:t>
            </a:r>
          </a:p>
          <a:p>
            <a:pPr eaLnBrk="1" hangingPunct="1"/>
            <a:endParaRPr lang="zh-CN" altLang="en-US" smtClean="0"/>
          </a:p>
        </p:txBody>
      </p:sp>
    </p:spTree>
    <p:extLst>
      <p:ext uri="{BB962C8B-B14F-4D97-AF65-F5344CB8AC3E}">
        <p14:creationId xmlns:p14="http://schemas.microsoft.com/office/powerpoint/2010/main" val="36368399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第三节　海上货物运输保险</a:t>
            </a:r>
            <a:endParaRPr lang="zh-CN" altLang="en-US" smtClean="0">
              <a:ea typeface="方正书宋_GBK"/>
              <a:cs typeface="Times New Roman" panose="02020603050405020304" pitchFamily="18" charset="0"/>
            </a:endParaRPr>
          </a:p>
        </p:txBody>
      </p:sp>
      <p:sp>
        <p:nvSpPr>
          <p:cNvPr id="118787" name="内容占位符 2"/>
          <p:cNvSpPr>
            <a:spLocks noGrp="1"/>
          </p:cNvSpPr>
          <p:nvPr>
            <p:ph idx="1"/>
          </p:nvPr>
        </p:nvSpPr>
        <p:spPr/>
        <p:txBody>
          <a:bodyPr/>
          <a:lstStyle/>
          <a:p>
            <a:pPr eaLnBrk="1" hangingPunct="1">
              <a:lnSpc>
                <a:spcPct val="114000"/>
              </a:lnSpc>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三</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保险期限</a:t>
            </a:r>
          </a:p>
          <a:p>
            <a:pPr eaLnBrk="1" hangingPunct="1">
              <a:lnSpc>
                <a:spcPct val="114000"/>
              </a:lnSpc>
            </a:pPr>
            <a:r>
              <a:rPr lang="zh-CN" altLang="zh-CN" smtClean="0"/>
              <a:t>保险期限</a:t>
            </a:r>
            <a:r>
              <a:rPr lang="en-US" altLang="zh-CN" smtClean="0"/>
              <a:t>(Period of Insurance)</a:t>
            </a:r>
            <a:r>
              <a:rPr lang="zh-CN" altLang="zh-CN" smtClean="0"/>
              <a:t>是保险人对被保险人承保责任起讫的时间规定。我国海运险条款中的责任起讫主要可以概括为如下内容</a:t>
            </a:r>
            <a:r>
              <a:rPr lang="en-US" altLang="zh-CN" smtClean="0"/>
              <a:t>:</a:t>
            </a:r>
            <a:endParaRPr lang="zh-CN" altLang="zh-CN" smtClean="0"/>
          </a:p>
          <a:p>
            <a:pPr eaLnBrk="1" hangingPunct="1">
              <a:lnSpc>
                <a:spcPct val="114000"/>
              </a:lnSpc>
            </a:pPr>
            <a:r>
              <a:rPr lang="zh-CN" altLang="zh-CN" smtClean="0"/>
              <a:t>仓至仓条款</a:t>
            </a:r>
            <a:r>
              <a:rPr lang="en-US" altLang="zh-CN" smtClean="0"/>
              <a:t>(Warehouse to Warehouse)</a:t>
            </a:r>
            <a:r>
              <a:rPr lang="zh-CN" altLang="zh-CN" smtClean="0"/>
              <a:t>责任</a:t>
            </a:r>
            <a:r>
              <a:rPr lang="en-US" altLang="zh-CN" smtClean="0"/>
              <a:t>,</a:t>
            </a:r>
            <a:r>
              <a:rPr lang="zh-CN" altLang="zh-CN" smtClean="0"/>
              <a:t>即保险公司对保险货物所承担的保险责任</a:t>
            </a:r>
            <a:r>
              <a:rPr lang="en-US" altLang="zh-CN" smtClean="0"/>
              <a:t>,</a:t>
            </a:r>
            <a:r>
              <a:rPr lang="zh-CN" altLang="zh-CN" smtClean="0"/>
              <a:t>从保险单所载明的起运港</a:t>
            </a:r>
            <a:r>
              <a:rPr lang="en-US" altLang="zh-CN" smtClean="0"/>
              <a:t>(</a:t>
            </a:r>
            <a:r>
              <a:rPr lang="zh-CN" altLang="zh-CN" smtClean="0"/>
              <a:t>地</a:t>
            </a:r>
            <a:r>
              <a:rPr lang="en-US" altLang="zh-CN" smtClean="0"/>
              <a:t>)</a:t>
            </a:r>
            <a:r>
              <a:rPr lang="zh-CN" altLang="zh-CN" smtClean="0"/>
              <a:t>发货人的仓库开始</a:t>
            </a:r>
            <a:r>
              <a:rPr lang="en-US" altLang="zh-CN" smtClean="0"/>
              <a:t>,</a:t>
            </a:r>
            <a:r>
              <a:rPr lang="zh-CN" altLang="zh-CN" smtClean="0"/>
              <a:t>一直到货物运达保险单所载明的目的港</a:t>
            </a:r>
            <a:r>
              <a:rPr lang="en-US" altLang="zh-CN" smtClean="0"/>
              <a:t>(</a:t>
            </a:r>
            <a:r>
              <a:rPr lang="zh-CN" altLang="zh-CN" smtClean="0"/>
              <a:t>地</a:t>
            </a:r>
            <a:r>
              <a:rPr lang="en-US" altLang="zh-CN" smtClean="0"/>
              <a:t>)</a:t>
            </a:r>
            <a:r>
              <a:rPr lang="zh-CN" altLang="zh-CN" smtClean="0"/>
              <a:t>收货人的仓库时为止。</a:t>
            </a:r>
            <a:endParaRPr lang="en-US" altLang="zh-CN" smtClean="0"/>
          </a:p>
          <a:p>
            <a:pPr eaLnBrk="1" hangingPunct="1">
              <a:lnSpc>
                <a:spcPct val="114000"/>
              </a:lnSpc>
              <a:spcBef>
                <a:spcPts val="1800"/>
              </a:spcBef>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四</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被保险人的义务</a:t>
            </a:r>
          </a:p>
          <a:p>
            <a:pPr eaLnBrk="1" hangingPunct="1">
              <a:lnSpc>
                <a:spcPct val="114000"/>
              </a:lnSpc>
            </a:pPr>
            <a:r>
              <a:rPr lang="zh-CN" altLang="zh-CN" smtClean="0"/>
              <a:t>我国的海洋货物运输险条款明确规定了被保险人的应尽义务</a:t>
            </a:r>
            <a:r>
              <a:rPr lang="en-US" altLang="zh-CN" smtClean="0"/>
              <a:t>,</a:t>
            </a:r>
            <a:r>
              <a:rPr lang="zh-CN" altLang="zh-CN" smtClean="0"/>
              <a:t>并申明如果由于被保险人未能履行其义务</a:t>
            </a:r>
            <a:r>
              <a:rPr lang="en-US" altLang="zh-CN" smtClean="0"/>
              <a:t>,</a:t>
            </a:r>
            <a:r>
              <a:rPr lang="zh-CN" altLang="zh-CN" smtClean="0"/>
              <a:t>从而影响保险人的利益时</a:t>
            </a:r>
            <a:r>
              <a:rPr lang="en-US" altLang="zh-CN" smtClean="0"/>
              <a:t>,</a:t>
            </a:r>
            <a:r>
              <a:rPr lang="zh-CN" altLang="zh-CN" smtClean="0"/>
              <a:t>保险公司有权拒赔。</a:t>
            </a:r>
            <a:endParaRPr lang="en-US" altLang="zh-CN" smtClean="0"/>
          </a:p>
          <a:p>
            <a:pPr eaLnBrk="1" hangingPunct="1">
              <a:lnSpc>
                <a:spcPct val="114000"/>
              </a:lnSpc>
              <a:spcBef>
                <a:spcPts val="1800"/>
              </a:spcBef>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五</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索赔期限</a:t>
            </a:r>
          </a:p>
          <a:p>
            <a:pPr eaLnBrk="1" hangingPunct="1">
              <a:lnSpc>
                <a:spcPct val="114000"/>
              </a:lnSpc>
            </a:pPr>
            <a:r>
              <a:rPr lang="zh-CN" altLang="zh-CN" smtClean="0"/>
              <a:t>我国海运险条款规定</a:t>
            </a:r>
            <a:r>
              <a:rPr lang="en-US" altLang="zh-CN" smtClean="0"/>
              <a:t>,</a:t>
            </a:r>
            <a:r>
              <a:rPr lang="zh-CN" altLang="zh-CN" smtClean="0"/>
              <a:t>被保险人的索赔时效从被保险货物在最后卸货港全部卸离海轮后起算</a:t>
            </a:r>
            <a:r>
              <a:rPr lang="en-US" altLang="zh-CN" smtClean="0"/>
              <a:t>,</a:t>
            </a:r>
            <a:r>
              <a:rPr lang="zh-CN" altLang="zh-CN" smtClean="0"/>
              <a:t>最多不超过</a:t>
            </a:r>
            <a:r>
              <a:rPr lang="en-US" altLang="zh-CN" smtClean="0"/>
              <a:t>2</a:t>
            </a:r>
            <a:r>
              <a:rPr lang="zh-CN" altLang="zh-CN" smtClean="0"/>
              <a:t>年。</a:t>
            </a:r>
          </a:p>
          <a:p>
            <a:pPr eaLnBrk="1" hangingPunct="1">
              <a:lnSpc>
                <a:spcPct val="114000"/>
              </a:lnSpc>
            </a:pPr>
            <a:endParaRPr lang="zh-CN" altLang="en-US" smtClean="0"/>
          </a:p>
        </p:txBody>
      </p:sp>
    </p:spTree>
    <p:extLst>
      <p:ext uri="{BB962C8B-B14F-4D97-AF65-F5344CB8AC3E}">
        <p14:creationId xmlns:p14="http://schemas.microsoft.com/office/powerpoint/2010/main" val="6984404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第三节　海上货物运输保险</a:t>
            </a:r>
            <a:endParaRPr lang="zh-CN" altLang="en-US" smtClean="0">
              <a:ea typeface="方正书宋_GBK"/>
              <a:cs typeface="Times New Roman" panose="02020603050405020304" pitchFamily="18" charset="0"/>
            </a:endParaRPr>
          </a:p>
        </p:txBody>
      </p:sp>
      <p:sp>
        <p:nvSpPr>
          <p:cNvPr id="119811" name="内容占位符 2"/>
          <p:cNvSpPr>
            <a:spLocks noGrp="1"/>
          </p:cNvSpPr>
          <p:nvPr>
            <p:ph idx="1"/>
          </p:nvPr>
        </p:nvSpPr>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三、英国海上货物运输保险条款简介</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一</a:t>
            </a:r>
            <a:r>
              <a:rPr lang="en-US" altLang="zh-CN" sz="2300" b="1" dirty="0">
                <a:latin typeface="楷体_GB2312" pitchFamily="1" charset="-122"/>
                <a:ea typeface="楷体_GB2312" pitchFamily="1" charset="-122"/>
              </a:rPr>
              <a:t>)A</a:t>
            </a:r>
            <a:r>
              <a:rPr lang="zh-CN" altLang="zh-CN" sz="2300" b="1" dirty="0">
                <a:latin typeface="楷体_GB2312" pitchFamily="1" charset="-122"/>
                <a:ea typeface="楷体_GB2312" pitchFamily="1" charset="-122"/>
              </a:rPr>
              <a:t>条款的承保责任</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二</a:t>
            </a:r>
            <a:r>
              <a:rPr lang="en-US" altLang="zh-CN" sz="2300" b="1" dirty="0">
                <a:latin typeface="楷体_GB2312" pitchFamily="1" charset="-122"/>
                <a:ea typeface="楷体_GB2312" pitchFamily="1" charset="-122"/>
              </a:rPr>
              <a:t>)A</a:t>
            </a:r>
            <a:r>
              <a:rPr lang="zh-CN" altLang="zh-CN" sz="2300" b="1" dirty="0">
                <a:latin typeface="楷体_GB2312" pitchFamily="1" charset="-122"/>
                <a:ea typeface="楷体_GB2312" pitchFamily="1" charset="-122"/>
              </a:rPr>
              <a:t>条款的除外责任</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三</a:t>
            </a:r>
            <a:r>
              <a:rPr lang="en-US" altLang="zh-CN" sz="2300" b="1" dirty="0">
                <a:latin typeface="楷体_GB2312" pitchFamily="1" charset="-122"/>
                <a:ea typeface="楷体_GB2312" pitchFamily="1" charset="-122"/>
              </a:rPr>
              <a:t>)A</a:t>
            </a:r>
            <a:r>
              <a:rPr lang="zh-CN" altLang="zh-CN" sz="2300" b="1" dirty="0">
                <a:latin typeface="楷体_GB2312" pitchFamily="1" charset="-122"/>
                <a:ea typeface="楷体_GB2312" pitchFamily="1" charset="-122"/>
              </a:rPr>
              <a:t>条款下的保险人责任期限</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四</a:t>
            </a:r>
            <a:r>
              <a:rPr lang="en-US" altLang="zh-CN" sz="2300" b="1" dirty="0" smtClean="0">
                <a:latin typeface="楷体_GB2312" pitchFamily="1" charset="-122"/>
                <a:ea typeface="楷体_GB2312" pitchFamily="1" charset="-122"/>
              </a:rPr>
              <a:t>)</a:t>
            </a:r>
            <a:r>
              <a:rPr lang="zh-CN" altLang="en-US" sz="2300" b="1" dirty="0" smtClean="0">
                <a:latin typeface="楷体_GB2312" pitchFamily="1" charset="-122"/>
                <a:ea typeface="楷体_GB2312" pitchFamily="1" charset="-122"/>
              </a:rPr>
              <a:t>两起</a:t>
            </a:r>
            <a:r>
              <a:rPr lang="zh-CN" altLang="zh-CN" sz="2300" b="1" dirty="0" smtClean="0">
                <a:latin typeface="楷体_GB2312" pitchFamily="1" charset="-122"/>
                <a:ea typeface="楷体_GB2312" pitchFamily="1" charset="-122"/>
              </a:rPr>
              <a:t>适用</a:t>
            </a:r>
            <a:r>
              <a:rPr lang="zh-CN" altLang="zh-CN" sz="2300" b="1" dirty="0">
                <a:latin typeface="楷体_GB2312" pitchFamily="1" charset="-122"/>
                <a:ea typeface="楷体_GB2312" pitchFamily="1" charset="-122"/>
              </a:rPr>
              <a:t>《</a:t>
            </a:r>
            <a:r>
              <a:rPr lang="en-US" altLang="zh-CN" sz="2300" b="1" dirty="0">
                <a:latin typeface="楷体_GB2312" pitchFamily="1" charset="-122"/>
                <a:ea typeface="楷体_GB2312" pitchFamily="1" charset="-122"/>
              </a:rPr>
              <a:t>ABC</a:t>
            </a:r>
            <a:r>
              <a:rPr lang="zh-CN" altLang="zh-CN" sz="2300" b="1" dirty="0">
                <a:latin typeface="楷体_GB2312" pitchFamily="1" charset="-122"/>
                <a:ea typeface="楷体_GB2312" pitchFamily="1" charset="-122"/>
              </a:rPr>
              <a:t>条款》的典型判例</a:t>
            </a:r>
          </a:p>
          <a:p>
            <a:pPr eaLnBrk="1" hangingPunct="1"/>
            <a:endParaRPr lang="zh-CN" altLang="en-US" dirty="0" smtClean="0"/>
          </a:p>
        </p:txBody>
      </p:sp>
    </p:spTree>
    <p:extLst>
      <p:ext uri="{BB962C8B-B14F-4D97-AF65-F5344CB8AC3E}">
        <p14:creationId xmlns:p14="http://schemas.microsoft.com/office/powerpoint/2010/main" val="3554240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第四节　陆上与航空货物运输保险</a:t>
            </a:r>
            <a:endParaRPr lang="zh-CN" altLang="en-US" smtClean="0">
              <a:ea typeface="方正书宋_GBK"/>
              <a:cs typeface="Times New Roman" panose="02020603050405020304" pitchFamily="18" charset="0"/>
            </a:endParaRPr>
          </a:p>
        </p:txBody>
      </p:sp>
      <p:sp>
        <p:nvSpPr>
          <p:cNvPr id="120835" name="内容占位符 2"/>
          <p:cNvSpPr>
            <a:spLocks noGrp="1"/>
          </p:cNvSpPr>
          <p:nvPr>
            <p:ph idx="1"/>
          </p:nvPr>
        </p:nvSpPr>
        <p:spPr/>
        <p:txBody>
          <a:bodyPr/>
          <a:lstStyle/>
          <a:p>
            <a:pPr eaLnBrk="1" hangingPunct="1">
              <a:lnSpc>
                <a:spcPct val="114000"/>
              </a:lnSpc>
              <a:buFontTx/>
              <a:buNone/>
            </a:pPr>
            <a:r>
              <a:rPr lang="zh-CN" altLang="zh-CN" sz="2600" b="1" dirty="0">
                <a:latin typeface="黑体" panose="02010609060101010101" pitchFamily="49" charset="-122"/>
                <a:ea typeface="黑体" panose="02010609060101010101" pitchFamily="49" charset="-122"/>
              </a:rPr>
              <a:t>一、我国的陆上货物运输保险条款</a:t>
            </a:r>
          </a:p>
          <a:p>
            <a:pPr marL="0" indent="0">
              <a:buNone/>
            </a:pPr>
            <a:r>
              <a:rPr lang="en-US" altLang="zh-CN" sz="2300" b="1" dirty="0" smtClean="0">
                <a:latin typeface="楷体_GB2312" pitchFamily="1" charset="-122"/>
                <a:ea typeface="楷体_GB2312" pitchFamily="1" charset="-122"/>
              </a:rPr>
              <a:t>(</a:t>
            </a:r>
            <a:r>
              <a:rPr lang="zh-CN" altLang="zh-CN" sz="2300" b="1" dirty="0">
                <a:latin typeface="楷体_GB2312" pitchFamily="1" charset="-122"/>
                <a:ea typeface="楷体_GB2312" pitchFamily="1" charset="-122"/>
              </a:rPr>
              <a:t>一</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陆运险的责任范围</a:t>
            </a:r>
          </a:p>
          <a:p>
            <a:pPr marL="0" indent="0">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二</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陆运一切险的责任范围</a:t>
            </a:r>
          </a:p>
          <a:p>
            <a:pPr marL="0" indent="0">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三</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陆上运输货物保险责任起讫</a:t>
            </a:r>
          </a:p>
          <a:p>
            <a:pPr marL="0" indent="0">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四</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陆上运输货物保险索赔</a:t>
            </a:r>
            <a:r>
              <a:rPr lang="zh-CN" altLang="zh-CN" sz="2300" b="1" dirty="0" smtClean="0">
                <a:latin typeface="楷体_GB2312" pitchFamily="1" charset="-122"/>
                <a:ea typeface="楷体_GB2312" pitchFamily="1" charset="-122"/>
              </a:rPr>
              <a:t>时效</a:t>
            </a:r>
            <a:endParaRPr lang="zh-CN" altLang="zh-CN" sz="2300" b="1" dirty="0">
              <a:latin typeface="楷体_GB2312" pitchFamily="1" charset="-122"/>
              <a:ea typeface="楷体_GB2312" pitchFamily="1" charset="-122"/>
            </a:endParaRPr>
          </a:p>
        </p:txBody>
      </p:sp>
    </p:spTree>
    <p:extLst>
      <p:ext uri="{BB962C8B-B14F-4D97-AF65-F5344CB8AC3E}">
        <p14:creationId xmlns:p14="http://schemas.microsoft.com/office/powerpoint/2010/main" val="33146546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第四节　陆上与航空货物运输保险</a:t>
            </a:r>
            <a:endParaRPr lang="zh-CN" altLang="en-US" smtClean="0">
              <a:ea typeface="方正书宋_GBK"/>
              <a:cs typeface="Times New Roman" panose="02020603050405020304" pitchFamily="18" charset="0"/>
            </a:endParaRPr>
          </a:p>
        </p:txBody>
      </p:sp>
      <p:sp>
        <p:nvSpPr>
          <p:cNvPr id="122883"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二、我国的航空运输货物保险条款</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航空运输险和航空运输一切险</a:t>
            </a:r>
          </a:p>
          <a:p>
            <a:pPr eaLnBrk="1" hangingPunct="1"/>
            <a:r>
              <a:rPr lang="en-US" altLang="zh-CN" smtClean="0"/>
              <a:t>1.</a:t>
            </a:r>
            <a:r>
              <a:rPr lang="zh-CN" altLang="zh-CN" smtClean="0"/>
              <a:t>航空运输险的责任范围</a:t>
            </a:r>
          </a:p>
          <a:p>
            <a:pPr eaLnBrk="1" hangingPunct="1"/>
            <a:r>
              <a:rPr lang="en-US" altLang="zh-CN" smtClean="0"/>
              <a:t>2.</a:t>
            </a:r>
            <a:r>
              <a:rPr lang="zh-CN" altLang="zh-CN" smtClean="0"/>
              <a:t>航空运输一切险的责任范围</a:t>
            </a:r>
          </a:p>
          <a:p>
            <a:pPr eaLnBrk="1" hangingPunct="1">
              <a:spcBef>
                <a:spcPts val="1800"/>
              </a:spcBef>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航空运输货物战争险</a:t>
            </a:r>
          </a:p>
          <a:p>
            <a:pPr eaLnBrk="1" hangingPunct="1"/>
            <a:r>
              <a:rPr lang="en-US" altLang="zh-CN" smtClean="0"/>
              <a:t>1.</a:t>
            </a:r>
            <a:r>
              <a:rPr lang="zh-CN" altLang="zh-CN" smtClean="0"/>
              <a:t>责任范围</a:t>
            </a:r>
          </a:p>
          <a:p>
            <a:pPr eaLnBrk="1" hangingPunct="1"/>
            <a:r>
              <a:rPr lang="en-US" altLang="zh-CN" smtClean="0"/>
              <a:t>2.</a:t>
            </a:r>
            <a:r>
              <a:rPr lang="zh-CN" altLang="zh-CN" smtClean="0"/>
              <a:t>责任起讫</a:t>
            </a:r>
          </a:p>
          <a:p>
            <a:pPr eaLnBrk="1" hangingPunct="1"/>
            <a:endParaRPr lang="zh-CN" altLang="en-US" smtClean="0"/>
          </a:p>
        </p:txBody>
      </p:sp>
    </p:spTree>
    <p:extLst>
      <p:ext uri="{BB962C8B-B14F-4D97-AF65-F5344CB8AC3E}">
        <p14:creationId xmlns:p14="http://schemas.microsoft.com/office/powerpoint/2010/main" val="27649152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54858" y="2270909"/>
            <a:ext cx="6287530" cy="2995612"/>
            <a:chOff x="2654858" y="2270909"/>
            <a:chExt cx="6287530" cy="2995612"/>
          </a:xfrm>
        </p:grpSpPr>
        <p:grpSp>
          <p:nvGrpSpPr>
            <p:cNvPr id="109570" name="Group 2"/>
            <p:cNvGrpSpPr>
              <a:grpSpLocks/>
            </p:cNvGrpSpPr>
            <p:nvPr/>
          </p:nvGrpSpPr>
          <p:grpSpPr bwMode="auto">
            <a:xfrm>
              <a:off x="2654858" y="2270909"/>
              <a:ext cx="6266654" cy="646112"/>
              <a:chOff x="0" y="0"/>
              <a:chExt cx="8840" cy="1019"/>
            </a:xfrm>
          </p:grpSpPr>
          <p:sp>
            <p:nvSpPr>
              <p:cNvPr id="109588"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109589" name="Group 4"/>
              <p:cNvGrpSpPr>
                <a:grpSpLocks/>
              </p:cNvGrpSpPr>
              <p:nvPr/>
            </p:nvGrpSpPr>
            <p:grpSpPr bwMode="auto">
              <a:xfrm>
                <a:off x="108" y="36"/>
                <a:ext cx="8673" cy="981"/>
                <a:chOff x="0" y="0"/>
                <a:chExt cx="8673" cy="981"/>
              </a:xfrm>
            </p:grpSpPr>
            <p:pic>
              <p:nvPicPr>
                <p:cNvPr id="109590"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9591" name="TextBox 2"/>
                <p:cNvSpPr>
                  <a:spLocks noChangeArrowheads="1"/>
                </p:cNvSpPr>
                <p:nvPr/>
              </p:nvSpPr>
              <p:spPr bwMode="auto">
                <a:xfrm>
                  <a:off x="0" y="193"/>
                  <a:ext cx="8260" cy="6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第一节　概述</a:t>
                  </a:r>
                  <a:endParaRPr lang="zh-CN" altLang="en-US" sz="2200">
                    <a:solidFill>
                      <a:srgbClr val="FFFFFF"/>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grpSp>
          <p:nvGrpSpPr>
            <p:cNvPr id="109573" name="Group 9"/>
            <p:cNvGrpSpPr>
              <a:grpSpLocks/>
            </p:cNvGrpSpPr>
            <p:nvPr/>
          </p:nvGrpSpPr>
          <p:grpSpPr bwMode="auto">
            <a:xfrm>
              <a:off x="2672321" y="3036084"/>
              <a:ext cx="6270067" cy="646112"/>
              <a:chOff x="0" y="0"/>
              <a:chExt cx="8840" cy="1019"/>
            </a:xfrm>
          </p:grpSpPr>
          <p:sp>
            <p:nvSpPr>
              <p:cNvPr id="109584"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109585" name="Group 11"/>
              <p:cNvGrpSpPr>
                <a:grpSpLocks/>
              </p:cNvGrpSpPr>
              <p:nvPr/>
            </p:nvGrpSpPr>
            <p:grpSpPr bwMode="auto">
              <a:xfrm>
                <a:off x="108" y="36"/>
                <a:ext cx="8673" cy="981"/>
                <a:chOff x="0" y="0"/>
                <a:chExt cx="8673" cy="981"/>
              </a:xfrm>
            </p:grpSpPr>
            <p:pic>
              <p:nvPicPr>
                <p:cNvPr id="109586"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9587" name="TextBox 2"/>
                <p:cNvSpPr>
                  <a:spLocks noChangeArrowheads="1"/>
                </p:cNvSpPr>
                <p:nvPr/>
              </p:nvSpPr>
              <p:spPr bwMode="auto">
                <a:xfrm>
                  <a:off x="0" y="193"/>
                  <a:ext cx="8260" cy="6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第二节　国际货运保险合同</a:t>
                  </a:r>
                  <a:endParaRPr lang="zh-CN" altLang="en-US" sz="2200">
                    <a:solidFill>
                      <a:srgbClr val="FFFFFF"/>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grpSp>
          <p:nvGrpSpPr>
            <p:cNvPr id="109574" name="Group 14"/>
            <p:cNvGrpSpPr>
              <a:grpSpLocks/>
            </p:cNvGrpSpPr>
            <p:nvPr/>
          </p:nvGrpSpPr>
          <p:grpSpPr bwMode="auto">
            <a:xfrm>
              <a:off x="2672321" y="3828246"/>
              <a:ext cx="6270067" cy="647700"/>
              <a:chOff x="0" y="0"/>
              <a:chExt cx="8840" cy="1019"/>
            </a:xfrm>
          </p:grpSpPr>
          <p:sp>
            <p:nvSpPr>
              <p:cNvPr id="109580"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109581" name="Group 16"/>
              <p:cNvGrpSpPr>
                <a:grpSpLocks/>
              </p:cNvGrpSpPr>
              <p:nvPr/>
            </p:nvGrpSpPr>
            <p:grpSpPr bwMode="auto">
              <a:xfrm>
                <a:off x="108" y="36"/>
                <a:ext cx="8673" cy="981"/>
                <a:chOff x="0" y="0"/>
                <a:chExt cx="8673" cy="981"/>
              </a:xfrm>
            </p:grpSpPr>
            <p:pic>
              <p:nvPicPr>
                <p:cNvPr id="109582"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9583" name="TextBox 2"/>
                <p:cNvSpPr>
                  <a:spLocks noChangeArrowheads="1"/>
                </p:cNvSpPr>
                <p:nvPr/>
              </p:nvSpPr>
              <p:spPr bwMode="auto">
                <a:xfrm>
                  <a:off x="0" y="193"/>
                  <a:ext cx="8260" cy="6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第三节　海上货物运输保险</a:t>
                  </a:r>
                  <a:endParaRPr lang="zh-CN" altLang="en-US" sz="2200">
                    <a:solidFill>
                      <a:srgbClr val="FFFFFF"/>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grpSp>
          <p:nvGrpSpPr>
            <p:cNvPr id="109575" name="Group 19"/>
            <p:cNvGrpSpPr>
              <a:grpSpLocks/>
            </p:cNvGrpSpPr>
            <p:nvPr/>
          </p:nvGrpSpPr>
          <p:grpSpPr bwMode="auto">
            <a:xfrm>
              <a:off x="2672321" y="4620409"/>
              <a:ext cx="6270067" cy="646112"/>
              <a:chOff x="0" y="0"/>
              <a:chExt cx="8840" cy="1019"/>
            </a:xfrm>
          </p:grpSpPr>
          <p:sp>
            <p:nvSpPr>
              <p:cNvPr id="109576"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109577" name="Group 21"/>
              <p:cNvGrpSpPr>
                <a:grpSpLocks/>
              </p:cNvGrpSpPr>
              <p:nvPr/>
            </p:nvGrpSpPr>
            <p:grpSpPr bwMode="auto">
              <a:xfrm>
                <a:off x="108" y="36"/>
                <a:ext cx="8673" cy="981"/>
                <a:chOff x="0" y="0"/>
                <a:chExt cx="8673" cy="981"/>
              </a:xfrm>
            </p:grpSpPr>
            <p:pic>
              <p:nvPicPr>
                <p:cNvPr id="109578"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9579" name="TextBox 2"/>
                <p:cNvSpPr>
                  <a:spLocks noChangeArrowheads="1"/>
                </p:cNvSpPr>
                <p:nvPr/>
              </p:nvSpPr>
              <p:spPr bwMode="auto">
                <a:xfrm>
                  <a:off x="0" y="193"/>
                  <a:ext cx="8260" cy="6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第四节　陆上与航空货物运输保险</a:t>
                  </a:r>
                </a:p>
              </p:txBody>
            </p:sp>
          </p:grpSp>
        </p:grpSp>
      </p:grpSp>
      <p:sp>
        <p:nvSpPr>
          <p:cNvPr id="24" name="标题 1"/>
          <p:cNvSpPr>
            <a:spLocks noGrp="1"/>
          </p:cNvSpPr>
          <p:nvPr>
            <p:ph type="title"/>
          </p:nvPr>
        </p:nvSpPr>
        <p:spPr>
          <a:xfrm>
            <a:off x="1609860" y="622300"/>
            <a:ext cx="7512832" cy="749300"/>
          </a:xfrm>
        </p:spPr>
        <p:txBody>
          <a:bodyPr/>
          <a:lstStyle/>
          <a:p>
            <a:pPr algn="ctr" eaLnBrk="1" hangingPunct="1"/>
            <a:r>
              <a:rPr lang="zh-CN" altLang="en-US" sz="3200" dirty="0" smtClean="0">
                <a:latin typeface="微软雅黑" panose="020B0503020204020204" pitchFamily="34" charset="-122"/>
                <a:ea typeface="微软雅黑" panose="020B0503020204020204" pitchFamily="34" charset="-122"/>
              </a:rPr>
              <a:t>目   录</a:t>
            </a:r>
            <a:endParaRPr lang="zh-CN" altLang="en-US" sz="3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80643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第一节　概述</a:t>
            </a:r>
            <a:endParaRPr lang="zh-CN" altLang="en-US" smtClean="0">
              <a:ea typeface="方正书宋_GBK"/>
              <a:cs typeface="Times New Roman" panose="02020603050405020304" pitchFamily="18" charset="0"/>
            </a:endParaRPr>
          </a:p>
        </p:txBody>
      </p:sp>
      <p:sp>
        <p:nvSpPr>
          <p:cNvPr id="110595"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一、国际货物运输保险的概念和种类</a:t>
            </a:r>
          </a:p>
          <a:p>
            <a:pPr eaLnBrk="1" hangingPunct="1"/>
            <a:r>
              <a:rPr lang="zh-CN" altLang="zh-CN" smtClean="0"/>
              <a:t>国际货物运输保险是指保险人</a:t>
            </a:r>
            <a:r>
              <a:rPr lang="en-US" altLang="zh-CN" smtClean="0"/>
              <a:t>(</a:t>
            </a:r>
            <a:r>
              <a:rPr lang="zh-CN" altLang="zh-CN" smtClean="0"/>
              <a:t>保险公司</a:t>
            </a:r>
            <a:r>
              <a:rPr lang="en-US" altLang="zh-CN" smtClean="0"/>
              <a:t>)</a:t>
            </a:r>
            <a:r>
              <a:rPr lang="zh-CN" altLang="zh-CN" smtClean="0"/>
              <a:t>与投保人</a:t>
            </a:r>
            <a:r>
              <a:rPr lang="en-US" altLang="zh-CN" smtClean="0"/>
              <a:t>(</a:t>
            </a:r>
            <a:r>
              <a:rPr lang="zh-CN" altLang="zh-CN" smtClean="0"/>
              <a:t>国际贸易中的买方或卖方</a:t>
            </a:r>
            <a:r>
              <a:rPr lang="en-US" altLang="zh-CN" smtClean="0"/>
              <a:t>)</a:t>
            </a:r>
            <a:r>
              <a:rPr lang="zh-CN" altLang="zh-CN" smtClean="0"/>
              <a:t>签订合同约定</a:t>
            </a:r>
            <a:r>
              <a:rPr lang="en-US" altLang="zh-CN" smtClean="0"/>
              <a:t>,</a:t>
            </a:r>
            <a:r>
              <a:rPr lang="zh-CN" altLang="zh-CN" smtClean="0"/>
              <a:t>投保人支付规定的保险费</a:t>
            </a:r>
            <a:r>
              <a:rPr lang="en-US" altLang="zh-CN" smtClean="0"/>
              <a:t>,</a:t>
            </a:r>
            <a:r>
              <a:rPr lang="zh-CN" altLang="zh-CN" smtClean="0"/>
              <a:t>在货物遭受国际运输途中约定的保险事故损害时</a:t>
            </a:r>
            <a:r>
              <a:rPr lang="en-US" altLang="zh-CN" smtClean="0"/>
              <a:t>,</a:t>
            </a:r>
            <a:r>
              <a:rPr lang="zh-CN" altLang="zh-CN" smtClean="0"/>
              <a:t>由保险人负责给予约定的保险受益人</a:t>
            </a:r>
            <a:r>
              <a:rPr lang="en-US" altLang="zh-CN" smtClean="0"/>
              <a:t>(</a:t>
            </a:r>
            <a:r>
              <a:rPr lang="zh-CN" altLang="zh-CN" smtClean="0"/>
              <a:t>被保险人</a:t>
            </a:r>
            <a:r>
              <a:rPr lang="en-US" altLang="zh-CN" smtClean="0"/>
              <a:t>)</a:t>
            </a:r>
            <a:r>
              <a:rPr lang="zh-CN" altLang="zh-CN" smtClean="0"/>
              <a:t>补偿的行为。</a:t>
            </a:r>
          </a:p>
          <a:p>
            <a:pPr eaLnBrk="1" hangingPunct="1"/>
            <a:r>
              <a:rPr lang="zh-CN" altLang="zh-CN" smtClean="0"/>
              <a:t>根据不同的标准</a:t>
            </a:r>
            <a:r>
              <a:rPr lang="en-US" altLang="zh-CN" smtClean="0"/>
              <a:t>,</a:t>
            </a:r>
            <a:r>
              <a:rPr lang="zh-CN" altLang="zh-CN" smtClean="0"/>
              <a:t>国际货物运输保险可分为不同的种类。</a:t>
            </a:r>
          </a:p>
          <a:p>
            <a:pPr eaLnBrk="1" hangingPunct="1"/>
            <a:r>
              <a:rPr lang="en-US" altLang="zh-CN" smtClean="0"/>
              <a:t>1.</a:t>
            </a:r>
            <a:r>
              <a:rPr lang="zh-CN" altLang="zh-CN" smtClean="0"/>
              <a:t>根据运输方式</a:t>
            </a:r>
            <a:r>
              <a:rPr lang="en-US" altLang="zh-CN" smtClean="0"/>
              <a:t>,</a:t>
            </a:r>
            <a:r>
              <a:rPr lang="zh-CN" altLang="zh-CN" smtClean="0"/>
              <a:t>可分为海上货运保险、陆上货运保险和航空货运保险等</a:t>
            </a:r>
          </a:p>
          <a:p>
            <a:pPr eaLnBrk="1" hangingPunct="1"/>
            <a:r>
              <a:rPr lang="en-US" altLang="zh-CN" smtClean="0"/>
              <a:t>2.</a:t>
            </a:r>
            <a:r>
              <a:rPr lang="zh-CN" altLang="zh-CN" smtClean="0"/>
              <a:t>根据保险期限</a:t>
            </a:r>
            <a:r>
              <a:rPr lang="en-US" altLang="zh-CN" smtClean="0"/>
              <a:t>,</a:t>
            </a:r>
            <a:r>
              <a:rPr lang="zh-CN" altLang="zh-CN" smtClean="0"/>
              <a:t>可分为运程保险、定期保险和混合保险</a:t>
            </a:r>
          </a:p>
          <a:p>
            <a:pPr eaLnBrk="1" hangingPunct="1"/>
            <a:r>
              <a:rPr lang="en-US" altLang="zh-CN" smtClean="0"/>
              <a:t>3.</a:t>
            </a:r>
            <a:r>
              <a:rPr lang="zh-CN" altLang="zh-CN" smtClean="0"/>
              <a:t>根据承保方式划分</a:t>
            </a:r>
            <a:r>
              <a:rPr lang="en-US" altLang="zh-CN" smtClean="0"/>
              <a:t>,</a:t>
            </a:r>
            <a:r>
              <a:rPr lang="zh-CN" altLang="zh-CN" smtClean="0"/>
              <a:t>可分为逐笔保险、预约保险、流动保险和总括保险</a:t>
            </a:r>
          </a:p>
          <a:p>
            <a:pPr eaLnBrk="1" hangingPunct="1"/>
            <a:r>
              <a:rPr lang="en-US" altLang="zh-CN" smtClean="0"/>
              <a:t>4.</a:t>
            </a:r>
            <a:r>
              <a:rPr lang="zh-CN" altLang="zh-CN" smtClean="0"/>
              <a:t>根据保险金额固定程度划分</a:t>
            </a:r>
            <a:r>
              <a:rPr lang="en-US" altLang="zh-CN" smtClean="0"/>
              <a:t>,</a:t>
            </a:r>
            <a:r>
              <a:rPr lang="zh-CN" altLang="zh-CN" smtClean="0"/>
              <a:t>可分为定值保险和不定值保险等</a:t>
            </a:r>
          </a:p>
          <a:p>
            <a:pPr eaLnBrk="1" hangingPunct="1"/>
            <a:endParaRPr lang="zh-CN" altLang="en-US" smtClean="0"/>
          </a:p>
        </p:txBody>
      </p:sp>
    </p:spTree>
    <p:extLst>
      <p:ext uri="{BB962C8B-B14F-4D97-AF65-F5344CB8AC3E}">
        <p14:creationId xmlns:p14="http://schemas.microsoft.com/office/powerpoint/2010/main" val="24914965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第一节　概述</a:t>
            </a:r>
            <a:endParaRPr lang="zh-CN" altLang="en-US" smtClean="0">
              <a:ea typeface="方正书宋_GBK"/>
              <a:cs typeface="Times New Roman" panose="02020603050405020304" pitchFamily="18" charset="0"/>
            </a:endParaRPr>
          </a:p>
        </p:txBody>
      </p:sp>
      <p:sp>
        <p:nvSpPr>
          <p:cNvPr id="111619" name="内容占位符 2"/>
          <p:cNvSpPr>
            <a:spLocks noGrp="1"/>
          </p:cNvSpPr>
          <p:nvPr>
            <p:ph idx="1"/>
          </p:nvPr>
        </p:nvSpPr>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二、调整国际货物运输保险类系的法律规范</a:t>
            </a:r>
          </a:p>
          <a:p>
            <a:r>
              <a:rPr lang="zh-CN" altLang="zh-CN" dirty="0"/>
              <a:t>目前</a:t>
            </a:r>
            <a:r>
              <a:rPr lang="en-US" altLang="zh-CN" dirty="0"/>
              <a:t>,</a:t>
            </a:r>
            <a:r>
              <a:rPr lang="zh-CN" altLang="zh-CN" dirty="0"/>
              <a:t>世界上还没有很多国家都参加的关于国际货物运输保险的国际公约</a:t>
            </a:r>
            <a:r>
              <a:rPr lang="en-US" altLang="zh-CN" dirty="0"/>
              <a:t>,</a:t>
            </a:r>
            <a:r>
              <a:rPr lang="zh-CN" altLang="zh-CN" dirty="0"/>
              <a:t>但出现了一些关于国际货物运输保险特别方面的国际惯例</a:t>
            </a:r>
            <a:r>
              <a:rPr lang="en-US" altLang="zh-CN" dirty="0"/>
              <a:t>,</a:t>
            </a:r>
            <a:r>
              <a:rPr lang="zh-CN" altLang="zh-CN" dirty="0"/>
              <a:t>如</a:t>
            </a:r>
            <a:r>
              <a:rPr lang="en-US" altLang="zh-CN" dirty="0"/>
              <a:t>1877</a:t>
            </a:r>
            <a:r>
              <a:rPr lang="zh-CN" altLang="zh-CN" dirty="0"/>
              <a:t>年制定的《约克·安特卫普规则》</a:t>
            </a:r>
            <a:r>
              <a:rPr lang="en-US" altLang="zh-CN" dirty="0"/>
              <a:t>(2004</a:t>
            </a:r>
            <a:r>
              <a:rPr lang="zh-CN" altLang="zh-CN" dirty="0"/>
              <a:t>年</a:t>
            </a:r>
            <a:r>
              <a:rPr lang="en-US" altLang="zh-CN" dirty="0"/>
              <a:t>6</a:t>
            </a:r>
            <a:r>
              <a:rPr lang="zh-CN" altLang="zh-CN" dirty="0"/>
              <a:t>月国际海事委员会在温哥华会议上通过共同海损新规则</a:t>
            </a:r>
            <a:r>
              <a:rPr lang="en-US" altLang="zh-CN" dirty="0"/>
              <a:t>,</a:t>
            </a:r>
            <a:r>
              <a:rPr lang="zh-CN" altLang="zh-CN" dirty="0"/>
              <a:t>称为“</a:t>
            </a:r>
            <a:r>
              <a:rPr lang="en-US" altLang="zh-CN" dirty="0"/>
              <a:t>2004</a:t>
            </a:r>
            <a:r>
              <a:rPr lang="zh-CN" altLang="zh-CN" dirty="0"/>
              <a:t>共同海损理算规则”</a:t>
            </a:r>
            <a:r>
              <a:rPr lang="zh-CN" altLang="zh-CN" dirty="0" smtClean="0"/>
              <a:t>。</a:t>
            </a:r>
            <a:endParaRPr lang="en-US" altLang="zh-CN" dirty="0" smtClean="0"/>
          </a:p>
          <a:p>
            <a:r>
              <a:rPr lang="zh-CN" altLang="zh-CN" dirty="0" smtClean="0"/>
              <a:t>然而</a:t>
            </a:r>
            <a:r>
              <a:rPr lang="en-US" altLang="zh-CN" dirty="0"/>
              <a:t>,</a:t>
            </a:r>
            <a:r>
              <a:rPr lang="zh-CN" altLang="zh-CN" dirty="0"/>
              <a:t>国际货运保险的大部分关系主要靠有关国家的保险法来调整。不过</a:t>
            </a:r>
            <a:r>
              <a:rPr lang="en-US" altLang="zh-CN" dirty="0"/>
              <a:t>,</a:t>
            </a:r>
            <a:r>
              <a:rPr lang="zh-CN" altLang="zh-CN" dirty="0"/>
              <a:t>各国的保险法中关于货运保险的规定都深受英国保险法的影响</a:t>
            </a:r>
            <a:r>
              <a:rPr lang="en-US" altLang="zh-CN" dirty="0"/>
              <a:t>,</a:t>
            </a:r>
            <a:r>
              <a:rPr lang="zh-CN" altLang="zh-CN" dirty="0"/>
              <a:t>我国</a:t>
            </a:r>
            <a:r>
              <a:rPr lang="en-US" altLang="zh-CN" dirty="0"/>
              <a:t>1995</a:t>
            </a:r>
            <a:r>
              <a:rPr lang="zh-CN" altLang="zh-CN" dirty="0"/>
              <a:t>年颁布并迄今修订了</a:t>
            </a:r>
            <a:r>
              <a:rPr lang="en-US" altLang="zh-CN" dirty="0"/>
              <a:t>4</a:t>
            </a:r>
            <a:r>
              <a:rPr lang="zh-CN" altLang="zh-CN" dirty="0"/>
              <a:t>次的《保险法》亦如此</a:t>
            </a:r>
            <a:r>
              <a:rPr lang="zh-CN" altLang="zh-CN" dirty="0" smtClean="0"/>
              <a:t>。</a:t>
            </a:r>
            <a:endParaRPr lang="zh-CN" altLang="zh-CN" dirty="0"/>
          </a:p>
        </p:txBody>
      </p:sp>
    </p:spTree>
    <p:extLst>
      <p:ext uri="{BB962C8B-B14F-4D97-AF65-F5344CB8AC3E}">
        <p14:creationId xmlns:p14="http://schemas.microsoft.com/office/powerpoint/2010/main" val="8417937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第一节　概述</a:t>
            </a:r>
            <a:endParaRPr lang="zh-CN" altLang="en-US" smtClean="0">
              <a:ea typeface="方正书宋_GBK"/>
              <a:cs typeface="Times New Roman" panose="02020603050405020304" pitchFamily="18" charset="0"/>
            </a:endParaRPr>
          </a:p>
        </p:txBody>
      </p:sp>
      <p:sp>
        <p:nvSpPr>
          <p:cNvPr id="112643" name="内容占位符 2"/>
          <p:cNvSpPr>
            <a:spLocks noGrp="1"/>
          </p:cNvSpPr>
          <p:nvPr>
            <p:ph idx="1"/>
          </p:nvPr>
        </p:nvSpPr>
        <p:spPr>
          <a:xfrm>
            <a:off x="650633" y="1751527"/>
            <a:ext cx="11019692" cy="4701054"/>
          </a:xfrm>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三、国际货物运输保险的基本原则</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一</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合法原则</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二</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诚信原则</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三</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近因原则</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四</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可保利益原则</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五</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赔偿原则</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六</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代位求偿原则</a:t>
            </a:r>
          </a:p>
          <a:p>
            <a:pPr eaLnBrk="1" hangingPunct="1"/>
            <a:endParaRPr lang="zh-CN" altLang="en-US" dirty="0" smtClean="0"/>
          </a:p>
        </p:txBody>
      </p:sp>
    </p:spTree>
    <p:extLst>
      <p:ext uri="{BB962C8B-B14F-4D97-AF65-F5344CB8AC3E}">
        <p14:creationId xmlns:p14="http://schemas.microsoft.com/office/powerpoint/2010/main" val="2073348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第二节　国际货运保险合同</a:t>
            </a:r>
            <a:endParaRPr lang="zh-CN" altLang="en-US" smtClean="0">
              <a:ea typeface="方正书宋_GBK"/>
              <a:cs typeface="Times New Roman" panose="02020603050405020304" pitchFamily="18" charset="0"/>
            </a:endParaRPr>
          </a:p>
        </p:txBody>
      </p:sp>
      <p:sp>
        <p:nvSpPr>
          <p:cNvPr id="113667"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一、国际货运保险合同的当事人和关系人</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保险人</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投保人</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三</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被保险人</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四</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保险代理人</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五</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保险经纪人</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六</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保险公证人</a:t>
            </a:r>
          </a:p>
          <a:p>
            <a:pPr eaLnBrk="1" hangingPunct="1"/>
            <a:endParaRPr lang="zh-CN" altLang="en-US" smtClean="0"/>
          </a:p>
        </p:txBody>
      </p:sp>
    </p:spTree>
    <p:extLst>
      <p:ext uri="{BB962C8B-B14F-4D97-AF65-F5344CB8AC3E}">
        <p14:creationId xmlns:p14="http://schemas.microsoft.com/office/powerpoint/2010/main" val="2989434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第二节　国际货运保险合同</a:t>
            </a:r>
            <a:endParaRPr lang="zh-CN" altLang="en-US" smtClean="0">
              <a:ea typeface="方正书宋_GBK"/>
              <a:cs typeface="Times New Roman" panose="02020603050405020304" pitchFamily="18" charset="0"/>
            </a:endParaRPr>
          </a:p>
        </p:txBody>
      </p:sp>
      <p:sp>
        <p:nvSpPr>
          <p:cNvPr id="114691"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二、国际货运保险合同中的有关用语</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保险标的</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保险价值</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三</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保险金额</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四</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委付</a:t>
            </a:r>
          </a:p>
          <a:p>
            <a:pPr eaLnBrk="1" hangingPunct="1"/>
            <a:endParaRPr lang="zh-CN" altLang="en-US" smtClean="0"/>
          </a:p>
        </p:txBody>
      </p:sp>
    </p:spTree>
    <p:extLst>
      <p:ext uri="{BB962C8B-B14F-4D97-AF65-F5344CB8AC3E}">
        <p14:creationId xmlns:p14="http://schemas.microsoft.com/office/powerpoint/2010/main" val="35234314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第二节　国际货运保险合同</a:t>
            </a:r>
            <a:endParaRPr lang="zh-CN" altLang="en-US" smtClean="0">
              <a:ea typeface="方正书宋_GBK"/>
              <a:cs typeface="Times New Roman" panose="02020603050405020304" pitchFamily="18" charset="0"/>
            </a:endParaRPr>
          </a:p>
        </p:txBody>
      </p:sp>
      <p:sp>
        <p:nvSpPr>
          <p:cNvPr id="115715"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三、国际货运保险合同的成立、变更和转让</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国际货运保险合同的成立</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国际货运保险合同的变更</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三</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国际货运保险合同的转让</a:t>
            </a:r>
          </a:p>
          <a:p>
            <a:pPr eaLnBrk="1" hangingPunct="1"/>
            <a:endParaRPr lang="zh-CN" altLang="en-US" smtClean="0"/>
          </a:p>
        </p:txBody>
      </p:sp>
    </p:spTree>
    <p:extLst>
      <p:ext uri="{BB962C8B-B14F-4D97-AF65-F5344CB8AC3E}">
        <p14:creationId xmlns:p14="http://schemas.microsoft.com/office/powerpoint/2010/main" val="15991259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第三节　海上货物运输保险</a:t>
            </a:r>
            <a:endParaRPr lang="zh-CN" altLang="en-US" smtClean="0">
              <a:ea typeface="方正书宋_GBK"/>
              <a:cs typeface="Times New Roman" panose="02020603050405020304" pitchFamily="18" charset="0"/>
            </a:endParaRPr>
          </a:p>
        </p:txBody>
      </p:sp>
      <p:sp>
        <p:nvSpPr>
          <p:cNvPr id="116739" name="内容占位符 2"/>
          <p:cNvSpPr>
            <a:spLocks noGrp="1"/>
          </p:cNvSpPr>
          <p:nvPr>
            <p:ph idx="1"/>
          </p:nvPr>
        </p:nvSpPr>
        <p:spPr/>
        <p:txBody>
          <a:bodyPr/>
          <a:lstStyle/>
          <a:p>
            <a:pPr eaLnBrk="1" hangingPunct="1">
              <a:lnSpc>
                <a:spcPct val="104000"/>
              </a:lnSpc>
              <a:buFontTx/>
              <a:buNone/>
            </a:pPr>
            <a:r>
              <a:rPr lang="zh-CN" altLang="zh-CN" sz="2600" b="1" dirty="0">
                <a:latin typeface="黑体" panose="02010609060101010101" pitchFamily="49" charset="-122"/>
                <a:ea typeface="黑体" panose="02010609060101010101" pitchFamily="49" charset="-122"/>
              </a:rPr>
              <a:t>一、货物运输保险的保障范围</a:t>
            </a:r>
          </a:p>
          <a:p>
            <a:pPr eaLnBrk="1" hangingPunct="1">
              <a:lnSpc>
                <a:spcPct val="104000"/>
              </a:lnSpc>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一</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保障的危险</a:t>
            </a:r>
          </a:p>
          <a:p>
            <a:pPr eaLnBrk="1" hangingPunct="1">
              <a:lnSpc>
                <a:spcPct val="104000"/>
              </a:lnSpc>
            </a:pPr>
            <a:r>
              <a:rPr lang="en-US" altLang="zh-CN" dirty="0" smtClean="0"/>
              <a:t>1.</a:t>
            </a:r>
            <a:r>
              <a:rPr lang="zh-CN" altLang="zh-CN" dirty="0" smtClean="0"/>
              <a:t>海上风险</a:t>
            </a:r>
          </a:p>
          <a:p>
            <a:pPr eaLnBrk="1" hangingPunct="1">
              <a:lnSpc>
                <a:spcPct val="104000"/>
              </a:lnSpc>
            </a:pPr>
            <a:r>
              <a:rPr lang="en-US" altLang="zh-CN" dirty="0" smtClean="0"/>
              <a:t>2.</a:t>
            </a:r>
            <a:r>
              <a:rPr lang="zh-CN" altLang="zh-CN" dirty="0" smtClean="0"/>
              <a:t>外来风险</a:t>
            </a:r>
          </a:p>
          <a:p>
            <a:pPr eaLnBrk="1" hangingPunct="1">
              <a:lnSpc>
                <a:spcPct val="104000"/>
              </a:lnSpc>
              <a:spcBef>
                <a:spcPts val="1200"/>
              </a:spcBef>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二</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保障的损失</a:t>
            </a:r>
          </a:p>
          <a:p>
            <a:pPr eaLnBrk="1" hangingPunct="1">
              <a:lnSpc>
                <a:spcPct val="104000"/>
              </a:lnSpc>
            </a:pPr>
            <a:r>
              <a:rPr lang="en-US" altLang="zh-CN" dirty="0" smtClean="0"/>
              <a:t>1.</a:t>
            </a:r>
            <a:r>
              <a:rPr lang="zh-CN" altLang="zh-CN" dirty="0" smtClean="0"/>
              <a:t>全部损失</a:t>
            </a:r>
          </a:p>
          <a:p>
            <a:pPr eaLnBrk="1" hangingPunct="1">
              <a:lnSpc>
                <a:spcPct val="104000"/>
              </a:lnSpc>
            </a:pPr>
            <a:r>
              <a:rPr lang="en-US" altLang="zh-CN" dirty="0" smtClean="0"/>
              <a:t>2.</a:t>
            </a:r>
            <a:r>
              <a:rPr lang="zh-CN" altLang="zh-CN" dirty="0" smtClean="0"/>
              <a:t>部分损失</a:t>
            </a:r>
          </a:p>
          <a:p>
            <a:pPr eaLnBrk="1" hangingPunct="1">
              <a:lnSpc>
                <a:spcPct val="104000"/>
              </a:lnSpc>
              <a:spcBef>
                <a:spcPts val="1200"/>
              </a:spcBef>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三</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保障的费用</a:t>
            </a:r>
          </a:p>
          <a:p>
            <a:pPr eaLnBrk="1" hangingPunct="1">
              <a:lnSpc>
                <a:spcPct val="104000"/>
              </a:lnSpc>
            </a:pPr>
            <a:r>
              <a:rPr lang="en-US" altLang="zh-CN" dirty="0" smtClean="0"/>
              <a:t>1.</a:t>
            </a:r>
            <a:r>
              <a:rPr lang="zh-CN" altLang="zh-CN" dirty="0" smtClean="0"/>
              <a:t>施救费用</a:t>
            </a:r>
          </a:p>
          <a:p>
            <a:pPr eaLnBrk="1" hangingPunct="1">
              <a:lnSpc>
                <a:spcPct val="104000"/>
              </a:lnSpc>
            </a:pPr>
            <a:r>
              <a:rPr lang="en-US" altLang="zh-CN" dirty="0" smtClean="0"/>
              <a:t>2.</a:t>
            </a:r>
            <a:r>
              <a:rPr lang="zh-CN" altLang="zh-CN" dirty="0" smtClean="0"/>
              <a:t>救助费用</a:t>
            </a:r>
          </a:p>
          <a:p>
            <a:pPr eaLnBrk="1" hangingPunct="1">
              <a:lnSpc>
                <a:spcPct val="104000"/>
              </a:lnSpc>
            </a:pPr>
            <a:r>
              <a:rPr lang="en-US" altLang="zh-CN" dirty="0" smtClean="0"/>
              <a:t>3.</a:t>
            </a:r>
            <a:r>
              <a:rPr lang="zh-CN" altLang="zh-CN" dirty="0" smtClean="0"/>
              <a:t>特别费用</a:t>
            </a:r>
          </a:p>
          <a:p>
            <a:pPr eaLnBrk="1" hangingPunct="1">
              <a:lnSpc>
                <a:spcPct val="104000"/>
              </a:lnSpc>
            </a:pPr>
            <a:r>
              <a:rPr lang="en-US" altLang="zh-CN" dirty="0" smtClean="0"/>
              <a:t>4.</a:t>
            </a:r>
            <a:r>
              <a:rPr lang="zh-CN" altLang="zh-CN" dirty="0" smtClean="0"/>
              <a:t>额外费用</a:t>
            </a:r>
          </a:p>
          <a:p>
            <a:pPr eaLnBrk="1" hangingPunct="1">
              <a:lnSpc>
                <a:spcPct val="114000"/>
              </a:lnSpc>
            </a:pPr>
            <a:endParaRPr lang="zh-CN" altLang="en-US" dirty="0" smtClean="0"/>
          </a:p>
        </p:txBody>
      </p:sp>
    </p:spTree>
    <p:extLst>
      <p:ext uri="{BB962C8B-B14F-4D97-AF65-F5344CB8AC3E}">
        <p14:creationId xmlns:p14="http://schemas.microsoft.com/office/powerpoint/2010/main" val="175320765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TotalTime>
  <Words>980</Words>
  <Application>Microsoft Office PowerPoint</Application>
  <PresentationFormat>宽屏</PresentationFormat>
  <Paragraphs>96</Paragraphs>
  <Slides>14</Slides>
  <Notes>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14</vt:i4>
      </vt:variant>
    </vt:vector>
  </HeadingPairs>
  <TitlesOfParts>
    <vt:vector size="28" baseType="lpstr">
      <vt:lpstr>GungsuhChe</vt:lpstr>
      <vt:lpstr>NEU-BZ-S92</vt:lpstr>
      <vt:lpstr>方正书宋_GBK</vt:lpstr>
      <vt:lpstr>黑体</vt:lpstr>
      <vt:lpstr>华文细黑</vt:lpstr>
      <vt:lpstr>楷体_GB2312</vt:lpstr>
      <vt:lpstr>宋体</vt:lpstr>
      <vt:lpstr>微软雅黑</vt:lpstr>
      <vt:lpstr>Arial</vt:lpstr>
      <vt:lpstr>Calibri</vt:lpstr>
      <vt:lpstr>Calibri Light</vt:lpstr>
      <vt:lpstr>Times New Roman</vt:lpstr>
      <vt:lpstr>Office 主题</vt:lpstr>
      <vt:lpstr>默认设计模板</vt:lpstr>
      <vt:lpstr>PowerPoint 演示文稿</vt:lpstr>
      <vt:lpstr>目   录</vt:lpstr>
      <vt:lpstr>第一节　概述</vt:lpstr>
      <vt:lpstr>第一节　概述</vt:lpstr>
      <vt:lpstr>第一节　概述</vt:lpstr>
      <vt:lpstr>第二节　国际货运保险合同</vt:lpstr>
      <vt:lpstr>第二节　国际货运保险合同</vt:lpstr>
      <vt:lpstr>第二节　国际货运保险合同</vt:lpstr>
      <vt:lpstr>第三节　海上货物运输保险</vt:lpstr>
      <vt:lpstr>第三节　海上货物运输保险</vt:lpstr>
      <vt:lpstr>第三节　海上货物运输保险</vt:lpstr>
      <vt:lpstr>第三节　海上货物运输保险</vt:lpstr>
      <vt:lpstr>第四节　陆上与航空货物运输保险</vt:lpstr>
      <vt:lpstr>第四节　陆上与航空货物运输保险</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2</cp:revision>
  <dcterms:created xsi:type="dcterms:W3CDTF">2021-01-19T07:58:30Z</dcterms:created>
  <dcterms:modified xsi:type="dcterms:W3CDTF">2021-01-19T08:09:20Z</dcterms:modified>
</cp:coreProperties>
</file>