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gs" Target="tags/tag63.xml"/><Relationship Id="rId17" Type="http://schemas.openxmlformats.org/officeDocument/2006/relationships/commentAuthors" Target="commentAuthors.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第十章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文化差异与商务伦理</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10.3  </a:t>
            </a:r>
            <a:r>
              <a:rPr>
                <a:cs typeface="汉仪铁线黑-65简" panose="00020600040101010101" charset="-122"/>
                <a:sym typeface="+mn-ea"/>
              </a:rPr>
              <a:t>其他非正式制度的影响</a:t>
            </a:r>
            <a:endParaRPr lang="zh-CN" altLang="en-US"/>
          </a:p>
        </p:txBody>
      </p:sp>
      <p:sp>
        <p:nvSpPr>
          <p:cNvPr id="3" name="内容占位符 2"/>
          <p:cNvSpPr>
            <a:spLocks noGrp="1"/>
          </p:cNvSpPr>
          <p:nvPr>
            <p:ph idx="1"/>
          </p:nvPr>
        </p:nvSpPr>
        <p:spPr/>
        <p:txBody>
          <a:bodyPr/>
          <a:p>
            <a:r>
              <a:rPr lang="zh-CN" altLang="en-US"/>
              <a:t>为什么要考虑政治关联这一非正式制度？一方面，这与中国的制度背景有关。例如白等（2014）认为，中国的实质制度特征是特惠制，也就是各级政府控制资源配置，利用其政治和经济力量来支持与之相关的企业，尤其偏重相关的出口企业。另一方面，这种政府与企业关联的实质制度特征在国际通用的标准衡量中并没有体现，但是在资源配置中起着至关重要的作用。因此研究认为，与政府的关联可能会对企业出口产生重要影响。</a:t>
            </a:r>
            <a:endParaRPr lang="zh-CN" altLang="en-US"/>
          </a:p>
          <a:p>
            <a:r>
              <a:rPr lang="zh-CN" altLang="en-US"/>
              <a:t>基于此，模型假设： 由于更低的管理效率，企业的边际生产成本随其政治关联程度的增加而增加。这种与管理无效率相关的负面影响是普遍的，不随行业的变化而变化。因此，政治关联对企业出口绩效的总体影响是不确定的，这取决于企业对外部融资或合同执行的依赖程度。</a:t>
            </a:r>
            <a:endParaRPr lang="zh-CN" altLang="en-US"/>
          </a:p>
          <a:p>
            <a:r>
              <a:rPr lang="zh-CN" altLang="en-US"/>
              <a:t>政治关联本身的系数显著为负，但是交叉项显著为正。这一结果意味着政治关联对合约执行或者外部融资依赖度高的行业正面作用更大。由于本身系数为负，其对具体行业的总体影响是正还是负取决于行业合同密集程度和对外部融资的依赖程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65752" y="2810828"/>
            <a:ext cx="6057878" cy="2086845"/>
            <a:chOff x="4198" y="3452"/>
            <a:chExt cx="9540" cy="3286"/>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10.1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文化制度</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10.2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商务道德</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198" y="5721"/>
              <a:ext cx="9540" cy="1017"/>
              <a:chOff x="-347" y="0"/>
              <a:chExt cx="9187"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347" y="36"/>
                <a:ext cx="9128" cy="981"/>
                <a:chOff x="-455" y="0"/>
                <a:chExt cx="9128"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455" y="76"/>
                  <a:ext cx="8260" cy="873"/>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10.3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其他非正式制度的影响</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10.1  </a:t>
            </a:r>
            <a:r>
              <a:rPr>
                <a:cs typeface="汉仪铁线黑-65简" panose="00020600040101010101" charset="-122"/>
                <a:sym typeface="+mn-ea"/>
              </a:rPr>
              <a:t>文化制度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10.1.1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语言</a:t>
            </a:r>
            <a:endParaRPr lang="zh-CN" altLang="en-US" sz="2600" b="1">
              <a:latin typeface="+mj-lt"/>
              <a:ea typeface="黑体" panose="02010609060101010101" charset="-122"/>
              <a:cs typeface="+mj-lt"/>
            </a:endParaRPr>
          </a:p>
          <a:p>
            <a:r>
              <a:rPr lang="zh-CN" altLang="en-US"/>
              <a:t>学习国际商务，一个非常重要的技能就是英语的语言能力。英语作为国际通用语言，其主导地位是毋庸置疑的。语言大体上通过两种途径影响国际贸易： </a:t>
            </a:r>
            <a:endParaRPr lang="zh-CN" altLang="en-US"/>
          </a:p>
          <a:p>
            <a:r>
              <a:rPr lang="zh-CN" altLang="en-US"/>
              <a:t>其一，两个国家如果使用相同或者相近的语言，能够显著降低沟通成本。如果两个国家的语言比较相近，那么，其中一国的国民学习和掌握另一国的语言就比较容易。其二，语言的相近性往往意味着两国在文化与历史方面的关联，这种关联对双边贸易的影响不可低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10.1  </a:t>
            </a:r>
            <a:r>
              <a:rPr>
                <a:cs typeface="汉仪铁线黑-65简" panose="00020600040101010101" charset="-122"/>
                <a:sym typeface="+mn-ea"/>
              </a:rPr>
              <a:t>文化制度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10.1.2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宗教</a:t>
            </a:r>
            <a:endParaRPr lang="zh-CN" altLang="en-US" sz="2600" b="1">
              <a:latin typeface="+mj-lt"/>
              <a:ea typeface="黑体" panose="02010609060101010101" charset="-122"/>
              <a:cs typeface="+mj-lt"/>
            </a:endParaRPr>
          </a:p>
          <a:p>
            <a:r>
              <a:rPr lang="zh-CN" altLang="en-US"/>
              <a:t>除了语言，宗教也是文化的一个重要表现。世界上信仰宗教的人口占全世界人口的比重高达85%。目前，世界上的四大宗教分别是基督教、伊斯兰教、印度教和佛教。</a:t>
            </a:r>
            <a:endParaRPr lang="zh-CN" altLang="en-US"/>
          </a:p>
          <a:p>
            <a:r>
              <a:rPr lang="zh-CN" altLang="en-US"/>
              <a:t>世界是多元化的，目前世界上已知的语言有超过七千种，而谈及宗教，除了佛教、基督教、印度数和伊斯兰教外，其余大大小小的宗教不胜枚举。当探究文化对国际商务的影响时，不应当仅仅停留在定性层面，还要量化地考察这个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10.1  </a:t>
            </a:r>
            <a:r>
              <a:rPr>
                <a:cs typeface="汉仪铁线黑-65简" panose="00020600040101010101" charset="-122"/>
                <a:sym typeface="+mn-ea"/>
              </a:rPr>
              <a:t>文化制度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10.1.3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社会结构</a:t>
            </a:r>
            <a:endParaRPr lang="zh-CN" altLang="en-US" sz="2600" b="1">
              <a:latin typeface="+mj-lt"/>
              <a:ea typeface="黑体" panose="02010609060101010101" charset="-122"/>
              <a:cs typeface="+mj-lt"/>
            </a:endParaRPr>
          </a:p>
          <a:p>
            <a:r>
              <a:rPr lang="zh-CN" altLang="en-US"/>
              <a:t>社会结构具体表现在两个方面： 社会分层和社会流动性。社会分层是把每个人按照社会阶级进行分类的现象。社会流动性则是一个社会成员从较低的社会类别到达更高社会类别的难易程度。</a:t>
            </a:r>
            <a:endParaRPr lang="zh-CN" altLang="en-US"/>
          </a:p>
          <a:p>
            <a:r>
              <a:rPr lang="zh-CN" altLang="en-US"/>
              <a:t>通常来说，高度的社会分层有较低的社会流动性，如印度的种姓制度。尽管在法律层面上种姓制度被取消了，但还是广泛图105印度的种姓制度</a:t>
            </a:r>
            <a:endParaRPr lang="zh-CN" altLang="en-US"/>
          </a:p>
          <a:p>
            <a:r>
              <a:rPr lang="zh-CN" altLang="en-US"/>
              <a:t>在高度社会分层国家经营的跨国企业应当对当地的制度保持敏感性。例如，在候选人中挑选正式员工的评价标准并不完全取决于技术资质和经验，还要考虑到社会阶层。如果让较低社会阶层的管理人员来监管较高社会阶层的雇员，可能会使员工之间心存芥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10.1  </a:t>
            </a:r>
            <a:r>
              <a:rPr>
                <a:cs typeface="汉仪铁线黑-65简" panose="00020600040101010101" charset="-122"/>
                <a:sym typeface="+mn-ea"/>
              </a:rPr>
              <a:t>文化制度</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10.1.4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教育</a:t>
            </a:r>
            <a:endParaRPr lang="zh-CN" altLang="en-US" sz="2600" b="1">
              <a:latin typeface="+mj-lt"/>
              <a:ea typeface="黑体" panose="02010609060101010101" charset="-122"/>
              <a:cs typeface="+mj-lt"/>
            </a:endParaRPr>
          </a:p>
          <a:p>
            <a:r>
              <a:rPr lang="zh-CN" altLang="en-US"/>
              <a:t>从国际商务的角度看，教育最重要的作用之一是其对国家竞争优势起到决定性作用。钦尼雷拉和施特雷布（2017）的研究表明，人力资本对经济的影响涉及两种渠道： 一方面，人力资本的增加通过提高劳动生产率，直接促进经济增长；另一方面，作为研发的重要投入，人力资本通过加速技术变革从而提高劳动生产率，间接促进经济增长。</a:t>
            </a:r>
            <a:endParaRPr lang="zh-CN" altLang="en-US"/>
          </a:p>
          <a:p>
            <a:r>
              <a:rPr lang="zh-CN" altLang="en-US"/>
              <a:t>而为了提升学生们的实践经验，印度德里理工学院与西门子、IBM、摩托罗拉等软件企业建立联合实验室和实训基地，60%的课程直接在实验室进行。一系列措施促使印度在软件外包市场上占据强有力的竞争地位。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10.2  </a:t>
            </a:r>
            <a:r>
              <a:rPr>
                <a:cs typeface="汉仪铁线黑-65简" panose="00020600040101010101" charset="-122"/>
                <a:sym typeface="+mn-ea"/>
              </a:rPr>
              <a:t>商务道德</a:t>
            </a:r>
            <a:endParaRPr lang="zh-CN" altLang="en-US"/>
          </a:p>
        </p:txBody>
      </p:sp>
      <p:sp>
        <p:nvSpPr>
          <p:cNvPr id="3" name="内容占位符 2"/>
          <p:cNvSpPr>
            <a:spLocks noGrp="1"/>
          </p:cNvSpPr>
          <p:nvPr>
            <p:ph idx="1"/>
          </p:nvPr>
        </p:nvSpPr>
        <p:spPr/>
        <p:txBody>
          <a:bodyPr/>
          <a:p>
            <a:r>
              <a:rPr lang="zh-CN" altLang="en-US"/>
              <a:t>道德（Morals）是指导和支配个人和企业行为的一系列准则、标准和规范。法律反映了一个社会的最低行为标准，道德涵盖的范围则更广，一些合法的行为也许是不道德的，如把垃圾仍在地上，虽然不会被抓进监狱，但却破坏了环境。</a:t>
            </a:r>
            <a:endParaRPr lang="zh-CN" altLang="en-US"/>
          </a:p>
          <a:p>
            <a:r>
              <a:rPr lang="zh-CN" altLang="en-US"/>
              <a:t>有关商业不道德行为的例子有很多，如2005年2月18日英国某食品制造商的产品中被检测出苏丹红一号色素。还有其他产品质量问题、贿赂和环境污染等都是商业不道德行为。此外，国际商务中还会产生许多道德伦理问题，如员工待遇和人权等。从2010年1月23日第一名员工跳楼至今，富士康已发生近20起跳楼事件。在富士康，技工们长期处于高度紧张、高强度的工作状态，人们将自己的全部时间和精力投入流水线中，几乎变成工作机器，信仰和自尊极度缺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10.2  </a:t>
            </a:r>
            <a:r>
              <a:rPr>
                <a:cs typeface="汉仪铁线黑-65简" panose="00020600040101010101" charset="-122"/>
                <a:sym typeface="+mn-ea"/>
              </a:rPr>
              <a:t>商务道德</a:t>
            </a:r>
            <a:endParaRPr lang="zh-CN" altLang="en-US"/>
          </a:p>
        </p:txBody>
      </p:sp>
      <p:sp>
        <p:nvSpPr>
          <p:cNvPr id="3" name="内容占位符 2"/>
          <p:cNvSpPr>
            <a:spLocks noGrp="1"/>
          </p:cNvSpPr>
          <p:nvPr>
            <p:ph idx="1"/>
          </p:nvPr>
        </p:nvSpPr>
        <p:spPr/>
        <p:txBody>
          <a:bodyPr/>
          <a:p>
            <a:r>
              <a:rPr lang="zh-CN" altLang="en-US"/>
              <a:t>通过信任度数据，我们知道人和人之间的信任程度是不同的，有很多因素影响信任度。例如，两个人感情越深，越容易相互信任；交往时间越长，越容易相互信任。那么，有什么因素会系统地影响地区间人与人信任程度的差异？一个有趣的因素是儒家祠庙的数量。宗族观念是儒家思想的重要组成部分，所以儒家祠庙数量可以在一定程度上衡量一个地区的宗族凝聚力。宗族凝聚力越强，对对方的信任度越强。</a:t>
            </a:r>
            <a:endParaRPr lang="zh-CN" altLang="en-US"/>
          </a:p>
          <a:p>
            <a:r>
              <a:rPr lang="zh-CN" altLang="en-US"/>
              <a:t>反应地区间人们的信任差异的另一个指标是地级市下辖县平均每个县姓氏数量。一般情况下，姓氏数量越少，对方与自己属于同一宗族的概率越高，信任度就越高。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10.3  </a:t>
            </a:r>
            <a:r>
              <a:rPr>
                <a:cs typeface="汉仪铁线黑-65简" panose="00020600040101010101" charset="-122"/>
                <a:sym typeface="+mn-ea"/>
              </a:rPr>
              <a:t>其他非正式制度的影响</a:t>
            </a:r>
            <a:endParaRPr lang="zh-CN" altLang="en-US"/>
          </a:p>
        </p:txBody>
      </p:sp>
      <p:sp>
        <p:nvSpPr>
          <p:cNvPr id="3" name="内容占位符 2"/>
          <p:cNvSpPr>
            <a:spLocks noGrp="1"/>
          </p:cNvSpPr>
          <p:nvPr>
            <p:ph idx="1"/>
          </p:nvPr>
        </p:nvSpPr>
        <p:spPr/>
        <p:txBody>
          <a:bodyPr/>
          <a:p>
            <a:r>
              <a:rPr lang="zh-CN" altLang="en-US"/>
              <a:t>近年来，不少研究发现国内制度是一国比较优势的重要决定因素，对于制度不完善的经济体尤其如此，在决定其比较优势时，制度因素比要素禀赋更重要。然而，这样的观点似乎很难与世界上最大的出口经济体——中国的经验相吻合。因为从各种指标来看，中国的制度发展相对落后，无法构成扩大出口的比较优势。例如，根据国际标准的测量方法，中国的司法和金融制度都比较落后。基于考夫曼等人（2003）提出的法治指数——用来衡量司法质量——2014年中国的法治质量排在世界第一百二十位，并且人们普遍认为中国的金融机构是不发达的。例如，中国在法定债权和股东权利等方面的平均分低于巴基斯坦和南非等其他新兴国家。但过去十几年来，中国高度依靠外部融资或合同执行的行业的出口出现了井喷式发展，发展速度明显快于对外部融资和合同执行依赖度低的行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2398</Words>
  <Application>WPS 演示</Application>
  <PresentationFormat>宽屏</PresentationFormat>
  <Paragraphs>55</Paragraphs>
  <Slides>10</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10</vt:i4>
      </vt:variant>
    </vt:vector>
  </HeadingPairs>
  <TitlesOfParts>
    <vt:vector size="24"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Office 主题​​</vt:lpstr>
      <vt:lpstr>默认设计模板</vt:lpstr>
      <vt:lpstr>PowerPoint 演示文稿</vt:lpstr>
      <vt:lpstr>PowerPoint 演示文稿</vt:lpstr>
      <vt:lpstr>10.1  文化制度</vt:lpstr>
      <vt:lpstr>10.1  文化制度</vt:lpstr>
      <vt:lpstr>10.1  文化制度</vt:lpstr>
      <vt:lpstr>10.1  文化制度</vt:lpstr>
      <vt:lpstr>10.2  商务道德</vt:lpstr>
      <vt:lpstr>10.2  商务道德</vt:lpstr>
      <vt:lpstr>10.3  其他非正式制度的影响</vt:lpstr>
      <vt:lpstr>10.3  其他非正式制度的影响</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4F097A4D287E4F86998F9CE2A7D95EB5</vt:lpwstr>
  </property>
</Properties>
</file>