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79" r:id="rId7"/>
    <p:sldId id="280" r:id="rId8"/>
    <p:sldId id="28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200" cy="6858000"/>
            <a:chOff x="0" y="0"/>
            <a:chExt cx="19120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805" y="5428"/>
              <a:ext cx="559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15970" y="1303655"/>
            <a:ext cx="473138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charset="0"/>
                <a:ea typeface="黑体" charset="0"/>
                <a:cs typeface="黑体" charset="0"/>
              </a:rPr>
              <a:t>第四章　交易磋商</a:t>
            </a:r>
            <a:endParaRPr lang="zh-CN" altLang="en-US" sz="4400" b="1"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15970" y="2256155"/>
            <a:ext cx="594296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第一节　交易磋商前的准备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第二节　交易磋商的环节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	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第三节　合同的成立与生效</a:t>
            </a:r>
            <a:endParaRPr lang="zh-CN" altLang="en-US" sz="3200" b="1"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第一节　交易磋商前的准备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7590" y="1607820"/>
            <a:ext cx="86410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</a:t>
            </a:r>
            <a:r>
              <a:rPr lang="en-US" altLang="zh-CN" sz="2000"/>
              <a:t> </a:t>
            </a:r>
            <a:r>
              <a:rPr lang="zh-CN" altLang="en-US" sz="2000"/>
              <a:t>组建谈判团队：专业知识、随机应变能力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做好市场调研：熟悉目标市场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环境调研：经济环境、政治法律环境、文化环境等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商品调研：商品的供求与价格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营销调研：销售渠道、广告宣传、竞争分析等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四</a:t>
            </a:r>
            <a:r>
              <a:rPr lang="en-US" altLang="zh-CN" sz="2000"/>
              <a:t>) </a:t>
            </a:r>
            <a:r>
              <a:rPr lang="zh-CN" altLang="en-US" sz="2000"/>
              <a:t>客户调研：资信情况、业务范围、经营能力等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</a:t>
            </a:r>
            <a:r>
              <a:rPr lang="en-US" altLang="zh-CN" sz="2000"/>
              <a:t> </a:t>
            </a:r>
            <a:r>
              <a:rPr lang="zh-CN" altLang="en-US" sz="2000"/>
              <a:t>制订谈判方案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谈判方案的要求：简明扼要、具体明确、灵活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谈判方案的主要内容：谈判目标、谈判议程、谈判日程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交易磋商的环节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	</a:t>
            </a:r>
            <a:endParaRPr lang="en-US" altLang="zh-CN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  <a:p>
            <a:endParaRPr lang="en-US" altLang="zh-CN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290" y="1444625"/>
            <a:ext cx="10570845" cy="4964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/>
              <a:t>一、</a:t>
            </a:r>
            <a:r>
              <a:rPr lang="en-US" altLang="zh-CN"/>
              <a:t> </a:t>
            </a:r>
            <a:r>
              <a:rPr lang="zh-CN" altLang="en-US"/>
              <a:t>询盘</a:t>
            </a:r>
            <a:r>
              <a:rPr lang="en-US" altLang="zh-CN"/>
              <a:t>(Inquiry)</a:t>
            </a:r>
            <a:endParaRPr lang="en-US" altLang="zh-CN"/>
          </a:p>
          <a:p>
            <a:pPr lvl="1">
              <a:lnSpc>
                <a:spcPct val="110000"/>
              </a:lnSpc>
            </a:pPr>
            <a:r>
              <a:rPr lang="zh-CN" altLang="en-US"/>
              <a:t>含义：探询该商品的成交条件或交易的可能性的业务行为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zh-CN" altLang="en-US"/>
              <a:t>内容：商品的品质、规格、数量、包装、价格和装运等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二、</a:t>
            </a:r>
            <a:r>
              <a:rPr lang="en-US" altLang="zh-CN"/>
              <a:t> </a:t>
            </a:r>
            <a:r>
              <a:rPr lang="zh-CN" altLang="en-US"/>
              <a:t>发盘</a:t>
            </a:r>
            <a:r>
              <a:rPr lang="en-US" altLang="zh-CN"/>
              <a:t>(Offer)</a:t>
            </a:r>
            <a:endParaRPr lang="en-US" altLang="zh-CN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</a:t>
            </a:r>
            <a:r>
              <a:rPr lang="zh-CN" altLang="en-US"/>
              <a:t>发盘的构成要件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en-US" altLang="zh-CN"/>
              <a:t>1. </a:t>
            </a:r>
            <a:r>
              <a:rPr lang="zh-CN" altLang="en-US"/>
              <a:t>向一个或一个以上特定的人提出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en-US" altLang="zh-CN"/>
              <a:t>2. </a:t>
            </a:r>
            <a:r>
              <a:rPr lang="zh-CN" altLang="en-US"/>
              <a:t>内容必须十分确定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en-US" altLang="zh-CN"/>
              <a:t>3. </a:t>
            </a:r>
            <a:r>
              <a:rPr lang="zh-CN" altLang="en-US"/>
              <a:t>经受盘人接受</a:t>
            </a:r>
            <a:r>
              <a:rPr lang="en-US" altLang="zh-CN"/>
              <a:t>,</a:t>
            </a:r>
            <a:r>
              <a:rPr lang="zh-CN" altLang="en-US"/>
              <a:t>发盘人即受约束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发盘的有效期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en-US" altLang="zh-CN"/>
              <a:t>1. </a:t>
            </a:r>
            <a:r>
              <a:rPr lang="zh-CN" altLang="en-US"/>
              <a:t>规定最迟接受的期限（例：</a:t>
            </a:r>
            <a:r>
              <a:rPr lang="en-US" altLang="zh-CN"/>
              <a:t>“</a:t>
            </a:r>
            <a:r>
              <a:rPr lang="zh-CN" altLang="en-US"/>
              <a:t>发盘限</a:t>
            </a:r>
            <a:r>
              <a:rPr lang="en-US" altLang="zh-CN"/>
              <a:t>15</a:t>
            </a:r>
            <a:r>
              <a:rPr lang="zh-CN" altLang="en-US"/>
              <a:t>日复</a:t>
            </a:r>
            <a:r>
              <a:rPr lang="en-US" altLang="zh-CN"/>
              <a:t>”</a:t>
            </a:r>
            <a:r>
              <a:rPr lang="zh-CN" altLang="en-US"/>
              <a:t>）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en-US" altLang="zh-CN"/>
              <a:t>2. </a:t>
            </a:r>
            <a:r>
              <a:rPr lang="zh-CN" altLang="en-US"/>
              <a:t>规定一段接受的期限（例：</a:t>
            </a:r>
            <a:r>
              <a:rPr lang="en-US" altLang="zh-CN"/>
              <a:t>“</a:t>
            </a:r>
            <a:r>
              <a:rPr lang="zh-CN" altLang="en-US"/>
              <a:t>发盘</a:t>
            </a:r>
            <a:r>
              <a:rPr lang="en-US" altLang="zh-CN"/>
              <a:t>3</a:t>
            </a:r>
            <a:r>
              <a:rPr lang="zh-CN" altLang="en-US"/>
              <a:t>天有效</a:t>
            </a:r>
            <a:r>
              <a:rPr lang="en-US" altLang="zh-CN"/>
              <a:t>”</a:t>
            </a:r>
            <a:r>
              <a:rPr lang="zh-CN" altLang="en-US"/>
              <a:t>）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发盘生效的时间：口头</a:t>
            </a:r>
            <a:r>
              <a:rPr lang="en-US" altLang="zh-CN"/>
              <a:t>/</a:t>
            </a:r>
            <a:r>
              <a:rPr lang="zh-CN" altLang="en-US"/>
              <a:t>书面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四</a:t>
            </a:r>
            <a:r>
              <a:rPr lang="en-US" altLang="zh-CN"/>
              <a:t>) </a:t>
            </a:r>
            <a:r>
              <a:rPr lang="zh-CN" altLang="en-US"/>
              <a:t>发盘的撤回与撤销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zh-CN" altLang="en-US"/>
              <a:t>撤回：受盘人收到该发盘之前或同时送达受盘人</a:t>
            </a:r>
            <a:r>
              <a:rPr lang="zh-CN" altLang="en-US"/>
              <a:t>时</a:t>
            </a:r>
            <a:endParaRPr lang="zh-CN" altLang="en-US"/>
          </a:p>
          <a:p>
            <a:pPr lvl="2">
              <a:lnSpc>
                <a:spcPct val="110000"/>
              </a:lnSpc>
            </a:pPr>
            <a:r>
              <a:rPr lang="zh-CN" altLang="en-US"/>
              <a:t>撤销：受盘人收到发盘之后，</a:t>
            </a:r>
            <a:r>
              <a:rPr lang="zh-CN" altLang="en-US"/>
              <a:t>尚未作出接受表示时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五</a:t>
            </a:r>
            <a:r>
              <a:rPr lang="en-US" altLang="zh-CN"/>
              <a:t>) </a:t>
            </a:r>
            <a:r>
              <a:rPr lang="zh-CN" altLang="en-US"/>
              <a:t>发盘效力的终止：盘人不接受发盘提出的条件，</a:t>
            </a:r>
            <a:r>
              <a:rPr lang="zh-CN" altLang="en-US"/>
              <a:t>并将拒绝的通知送到发盘人手中时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0890" y="1455420"/>
            <a:ext cx="1006157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三、</a:t>
            </a:r>
            <a:r>
              <a:rPr lang="en-US" altLang="zh-CN" sz="2000"/>
              <a:t> </a:t>
            </a:r>
            <a:r>
              <a:rPr lang="zh-CN" altLang="en-US" sz="2000"/>
              <a:t>还盘</a:t>
            </a:r>
            <a:r>
              <a:rPr lang="en-US" altLang="zh-CN" sz="2000"/>
              <a:t>(Counter Offer)</a:t>
            </a:r>
            <a:r>
              <a:rPr lang="zh-CN" altLang="en-US" sz="2000"/>
              <a:t>：受盘人不同意发盘中的交易条件而提出修改或变更的意见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四、</a:t>
            </a:r>
            <a:r>
              <a:rPr lang="en-US" altLang="zh-CN" sz="2000"/>
              <a:t> </a:t>
            </a:r>
            <a:r>
              <a:rPr lang="zh-CN" altLang="en-US" sz="2000"/>
              <a:t>接受</a:t>
            </a:r>
            <a:r>
              <a:rPr lang="en-US" altLang="zh-CN" sz="2000"/>
              <a:t>(Acceptance)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构成接受的有效条件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由受盘人作出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同意发盘所提出的交易条件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3. </a:t>
            </a:r>
            <a:r>
              <a:rPr lang="zh-CN" altLang="en-US" sz="2000"/>
              <a:t>在发盘规定的时限内作出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4. </a:t>
            </a:r>
            <a:r>
              <a:rPr lang="zh-CN" altLang="en-US" sz="2000"/>
              <a:t>传递方式应符合发盘的要求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接受生效的时间：接受送达发盘人时生效（一般情况）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接受的撤回：送达发盘人前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交易磋商的环节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	</a:t>
            </a:r>
            <a:endParaRPr lang="en-US" altLang="zh-CN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  <a:p>
            <a:endParaRPr lang="en-US" altLang="zh-CN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第三节　合同的成立与生效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  <a:p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442085"/>
            <a:ext cx="1006157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</a:t>
            </a:r>
            <a:r>
              <a:rPr lang="en-US" altLang="zh-CN" sz="2000"/>
              <a:t> </a:t>
            </a:r>
            <a:r>
              <a:rPr lang="zh-CN" altLang="en-US" sz="2000"/>
              <a:t>合同成立的时间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判断标准</a:t>
            </a:r>
            <a:r>
              <a:rPr lang="en-US" altLang="zh-CN" sz="2000"/>
              <a:t>: 1. </a:t>
            </a:r>
            <a:r>
              <a:rPr lang="zh-CN" altLang="en-US" sz="2000"/>
              <a:t>有效接受的通知到达发盘人时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              2.</a:t>
            </a:r>
            <a:r>
              <a:rPr lang="zh-CN" altLang="en-US" sz="2000"/>
              <a:t>受盘人作出接受行为时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合同的生效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合同当事人必须具有签约能力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合同必须有对价或约因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合同的内容必须合法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四</a:t>
            </a:r>
            <a:r>
              <a:rPr lang="en-US" altLang="zh-CN" sz="2000"/>
              <a:t>) </a:t>
            </a:r>
            <a:r>
              <a:rPr lang="zh-CN" altLang="en-US" sz="2000"/>
              <a:t>合同必须符合法律规定的形式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五</a:t>
            </a:r>
            <a:r>
              <a:rPr lang="en-US" altLang="zh-CN" sz="2000"/>
              <a:t>) </a:t>
            </a:r>
            <a:r>
              <a:rPr lang="zh-CN" altLang="en-US" sz="2000"/>
              <a:t>合同当事人的意思表示必须真实</a:t>
            </a:r>
            <a:endParaRPr lang="zh-CN" altLang="en-US" sz="2000"/>
          </a:p>
          <a:p>
            <a:pPr lvl="0">
              <a:lnSpc>
                <a:spcPct val="150000"/>
              </a:lnSpc>
            </a:pPr>
            <a:r>
              <a:rPr lang="zh-CN" altLang="en-US" sz="2000">
                <a:sym typeface="+mn-ea"/>
              </a:rPr>
              <a:t>三、</a:t>
            </a:r>
            <a:r>
              <a:rPr lang="en-US" altLang="zh-CN" sz="2000">
                <a:sym typeface="+mn-ea"/>
              </a:rPr>
              <a:t> </a:t>
            </a:r>
            <a:r>
              <a:rPr lang="zh-CN" altLang="en-US" sz="2000">
                <a:sym typeface="+mn-ea"/>
              </a:rPr>
              <a:t>合同的签订：约首、本文和约尾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endParaRPr lang="zh-CN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WPS 文字</Application>
  <PresentationFormat>宽屏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Songti SC</vt:lpstr>
      <vt:lpstr>黑体</vt:lpstr>
      <vt:lpstr>黑体-简</vt:lpstr>
      <vt:lpstr>微软雅黑</vt:lpstr>
      <vt:lpstr>汉仪旗黑</vt:lpstr>
      <vt:lpstr>宋体</vt:lpstr>
      <vt:lpstr>Arial Unicode MS</vt:lpstr>
      <vt:lpstr>宋体-简</vt:lpstr>
      <vt:lpstr>等线 Light</vt:lpstr>
      <vt:lpstr>苹方-简</vt:lpstr>
      <vt:lpstr>等线</vt:lpstr>
      <vt:lpstr>Calibri</vt:lpstr>
      <vt:lpstr>Helvetica Neue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yuxuanwu</cp:lastModifiedBy>
  <cp:revision>6</cp:revision>
  <dcterms:created xsi:type="dcterms:W3CDTF">2025-08-16T07:54:24Z</dcterms:created>
  <dcterms:modified xsi:type="dcterms:W3CDTF">2025-08-16T07:54:24Z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2052-12.1.21936.21936</vt:lpwstr>
  </property>
</Properties>
</file>