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32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5" r:id="rId40"/>
    <p:sldId id="296" r:id="rId41"/>
    <p:sldId id="297" r:id="rId42"/>
    <p:sldId id="298" r:id="rId43"/>
    <p:sldId id="299" r:id="rId44"/>
    <p:sldId id="302" r:id="rId45"/>
    <p:sldId id="300" r:id="rId46"/>
    <p:sldId id="301" r:id="rId47"/>
    <p:sldId id="303" r:id="rId48"/>
    <p:sldId id="304" r:id="rId49"/>
    <p:sldId id="305" r:id="rId50"/>
    <p:sldId id="306" r:id="rId51"/>
    <p:sldId id="307" r:id="rId52"/>
    <p:sldId id="308" r:id="rId53"/>
    <p:sldId id="309" r:id="rId54"/>
    <p:sldId id="311" r:id="rId55"/>
    <p:sldId id="312" r:id="rId56"/>
    <p:sldId id="315" r:id="rId57"/>
    <p:sldId id="313" r:id="rId58"/>
    <p:sldId id="314" r:id="rId59"/>
    <p:sldId id="316" r:id="rId60"/>
    <p:sldId id="317" r:id="rId61"/>
    <p:sldId id="318" r:id="rId6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108"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78255" y="502920"/>
            <a:ext cx="9144000" cy="980440"/>
          </a:xfrm>
        </p:spPr>
        <p:txBody>
          <a:bodyPr>
            <a:normAutofit/>
          </a:bodyPr>
          <a:lstStyle/>
          <a:p>
            <a:r>
              <a:rPr lang="zh-CN" altLang="en-US" sz="2400" b="1"/>
              <a:t>第三章 总账管理系统初始设置</a:t>
            </a:r>
          </a:p>
        </p:txBody>
      </p:sp>
      <p:sp>
        <p:nvSpPr>
          <p:cNvPr id="3" name="副标题 2"/>
          <p:cNvSpPr>
            <a:spLocks noGrp="1"/>
          </p:cNvSpPr>
          <p:nvPr>
            <p:ph type="subTitle" idx="1"/>
          </p:nvPr>
        </p:nvSpPr>
        <p:spPr>
          <a:xfrm>
            <a:off x="1524000" y="1949450"/>
            <a:ext cx="9144000" cy="3269615"/>
          </a:xfrm>
        </p:spPr>
        <p:txBody>
          <a:bodyPr>
            <a:normAutofit fontScale="90000"/>
          </a:bodyPr>
          <a:lstStyle/>
          <a:p>
            <a:pPr algn="l" fontAlgn="auto">
              <a:lnSpc>
                <a:spcPct val="100000"/>
              </a:lnSpc>
            </a:pPr>
            <a:r>
              <a:rPr lang="zh-CN" altLang="en-US"/>
              <a:t>内容概述:</a:t>
            </a:r>
          </a:p>
          <a:p>
            <a:pPr algn="l" fontAlgn="auto">
              <a:lnSpc>
                <a:spcPct val="100000"/>
              </a:lnSpc>
            </a:pPr>
            <a:r>
              <a:rPr lang="zh-CN" altLang="en-US"/>
              <a:t>为了最大范围地满足不同企业用户的信息化应用需求，总账作为通用商品化软件的核心子系统，是通过内置大量的选项参数提供面向不同企业应用的解决方案。企业可以根据自身的实际情况进行选择，以确定符合个性特点的应用模式。软件越通用，意味着系统内置的参数越多，系统参数的设置决定了企业的应用模式和应用流程。本章主要是在企业应用平台中进行操作。主要是由用户根据本企业的需要建立账务应用环境，把通用账务处理变成适合本单位实际需要的专用系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90650" y="584200"/>
            <a:ext cx="9131935" cy="4677410"/>
          </a:xfrm>
          <a:prstGeom prst="rect">
            <a:avLst/>
          </a:prstGeom>
          <a:noFill/>
        </p:spPr>
        <p:txBody>
          <a:bodyPr wrap="square" rtlCol="0" anchor="t">
            <a:spAutoFit/>
          </a:bodyPr>
          <a:lstStyle/>
          <a:p>
            <a:pPr>
              <a:lnSpc>
                <a:spcPct val="100000"/>
              </a:lnSpc>
            </a:pPr>
            <a:r>
              <a:rPr lang="zh-CN" altLang="en-US" sz="2000" b="1">
                <a:sym typeface="+mn-ea"/>
              </a:rPr>
              <a:t>5.选项设置-权限</a:t>
            </a:r>
            <a:br>
              <a:rPr lang="zh-CN" altLang="en-US" sz="2000" b="1">
                <a:sym typeface="+mn-ea"/>
              </a:rPr>
            </a:br>
            <a:r>
              <a:rPr lang="zh-CN" altLang="en-US" sz="2000" b="1">
                <a:sym typeface="+mn-ea"/>
              </a:rPr>
              <a:t>实验资料：</a:t>
            </a:r>
            <a:br>
              <a:rPr lang="zh-CN" altLang="en-US" sz="2000">
                <a:sym typeface="+mn-ea"/>
              </a:rPr>
            </a:br>
            <a:r>
              <a:rPr lang="zh-CN" altLang="en-US" sz="2000">
                <a:sym typeface="+mn-ea"/>
              </a:rPr>
              <a:t>（1）出纳凭证必须经由出纳签字</a:t>
            </a:r>
            <a:br>
              <a:rPr lang="zh-CN" altLang="en-US" sz="2000">
                <a:sym typeface="+mn-ea"/>
              </a:rPr>
            </a:br>
            <a:r>
              <a:rPr lang="zh-CN" altLang="en-US" sz="2000">
                <a:sym typeface="+mn-ea"/>
              </a:rPr>
              <a:t>（2）允许修改、作废他人填制的凭证</a:t>
            </a:r>
            <a:br>
              <a:rPr lang="zh-CN" altLang="en-US" sz="2000">
                <a:sym typeface="+mn-ea"/>
              </a:rPr>
            </a:br>
            <a:r>
              <a:rPr lang="zh-CN" altLang="en-US" sz="2000">
                <a:sym typeface="+mn-ea"/>
              </a:rPr>
              <a:t>（3）可查询他人凭证</a:t>
            </a:r>
            <a:br>
              <a:rPr lang="zh-CN" altLang="en-US" sz="2000">
                <a:sym typeface="+mn-ea"/>
              </a:rPr>
            </a:br>
            <a:r>
              <a:rPr lang="zh-CN" altLang="en-US" sz="2000" b="1">
                <a:sym typeface="+mn-ea"/>
              </a:rPr>
              <a:t>操作指导：</a:t>
            </a:r>
            <a:br>
              <a:rPr lang="zh-CN" altLang="en-US" sz="2000">
                <a:sym typeface="+mn-ea"/>
              </a:rPr>
            </a:br>
            <a:r>
              <a:rPr lang="zh-CN" altLang="en-US" sz="2000">
                <a:sym typeface="+mn-ea"/>
              </a:rPr>
              <a:t>单击“权限”，勾选“权限”选项中“出纳凭证必须经由出纳签字”“允许修改、作废他人填制的凭证”、“可查询他人凭证”，如图所示：</a:t>
            </a:r>
            <a:br>
              <a:rPr lang="zh-CN" altLang="en-US" sz="2000">
                <a:sym typeface="+mn-ea"/>
              </a:rPr>
            </a:br>
            <a:r>
              <a:rPr lang="zh-CN" altLang="en-US" sz="2000" b="1">
                <a:sym typeface="+mn-ea"/>
              </a:rPr>
              <a:t>6.选项设置-会计日历</a:t>
            </a:r>
            <a:br>
              <a:rPr lang="zh-CN" altLang="en-US" sz="2000">
                <a:sym typeface="+mn-ea"/>
              </a:rPr>
            </a:br>
            <a:r>
              <a:rPr lang="zh-CN" altLang="en-US" sz="2000" b="1">
                <a:sym typeface="+mn-ea"/>
              </a:rPr>
              <a:t>实验资料：</a:t>
            </a:r>
            <a:br>
              <a:rPr lang="zh-CN" altLang="en-US" sz="2000">
                <a:sym typeface="+mn-ea"/>
              </a:rPr>
            </a:br>
            <a:r>
              <a:rPr lang="zh-CN" altLang="en-US" sz="2000">
                <a:sym typeface="+mn-ea"/>
              </a:rPr>
              <a:t>（1）会计日历为1月1日—12月31日</a:t>
            </a:r>
            <a:br>
              <a:rPr lang="zh-CN" altLang="en-US" sz="2000">
                <a:sym typeface="+mn-ea"/>
              </a:rPr>
            </a:br>
            <a:r>
              <a:rPr lang="zh-CN" altLang="en-US" sz="2000" b="1">
                <a:sym typeface="+mn-ea"/>
              </a:rPr>
              <a:t>（2）数量小位数和单价小位数设置为2位</a:t>
            </a:r>
            <a:br>
              <a:rPr lang="zh-CN" altLang="en-US" sz="2000" b="1">
                <a:sym typeface="+mn-ea"/>
              </a:rPr>
            </a:br>
            <a:r>
              <a:rPr lang="zh-CN" altLang="en-US" sz="2000" b="1">
                <a:sym typeface="+mn-ea"/>
              </a:rPr>
              <a:t>操作指导：</a:t>
            </a:r>
            <a:br>
              <a:rPr lang="zh-CN" altLang="en-US" sz="2000">
                <a:sym typeface="+mn-ea"/>
              </a:rPr>
            </a:br>
            <a:r>
              <a:rPr lang="zh-CN" altLang="en-US" sz="2000">
                <a:sym typeface="+mn-ea"/>
              </a:rPr>
              <a:t>单击“会计日历”，会计日历为1</a:t>
            </a:r>
            <a:r>
              <a:rPr lang="zh-CN" altLang="en-US">
                <a:sym typeface="+mn-ea"/>
              </a:rPr>
              <a:t>月1日—12月31日，将数量小位数和单价小位数设置为2位，如图所示：</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09930"/>
            <a:ext cx="9144000" cy="4547870"/>
          </a:xfrm>
        </p:spPr>
        <p:txBody>
          <a:bodyPr/>
          <a:lstStyle/>
          <a:p>
            <a:pPr algn="l"/>
            <a:r>
              <a:rPr lang="zh-CN" altLang="en-US" sz="2000" b="1"/>
              <a:t>7.选项设置-其他</a:t>
            </a:r>
          </a:p>
          <a:p>
            <a:pPr algn="l"/>
            <a:r>
              <a:rPr lang="zh-CN" altLang="en-US" sz="2000" b="1"/>
              <a:t>实验资料：</a:t>
            </a:r>
          </a:p>
          <a:p>
            <a:pPr algn="l"/>
            <a:r>
              <a:rPr lang="zh-CN" altLang="en-US" sz="2000"/>
              <a:t>（1）外币核算采用固定汇率</a:t>
            </a:r>
          </a:p>
          <a:p>
            <a:pPr algn="l"/>
            <a:r>
              <a:rPr lang="zh-CN" altLang="en-US" sz="2000"/>
              <a:t>（2）部门、单位、项目按编码方式排序，其他默认系统选项</a:t>
            </a:r>
          </a:p>
          <a:p>
            <a:pPr algn="l"/>
            <a:r>
              <a:rPr lang="zh-CN" altLang="en-US" sz="2000" b="1"/>
              <a:t>操作指导：</a:t>
            </a:r>
          </a:p>
          <a:p>
            <a:pPr algn="l"/>
            <a:r>
              <a:rPr lang="zh-CN" altLang="en-US" sz="2000"/>
              <a:t>    单击“其他”，外币核算选中“固定汇率”，部门、单位、项目选中“按编码方式排序”。完成以上设置后，点击“确定”按钮，然后退出。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60680"/>
            <a:ext cx="9144000" cy="4897120"/>
          </a:xfrm>
        </p:spPr>
        <p:txBody>
          <a:bodyPr/>
          <a:lstStyle/>
          <a:p>
            <a:pPr algn="l"/>
            <a:r>
              <a:rPr lang="zh-CN" altLang="en-US" sz="2000" b="1"/>
              <a:t>二、设置外币及汇率</a:t>
            </a:r>
          </a:p>
          <a:p>
            <a:pPr algn="l"/>
            <a:r>
              <a:rPr lang="zh-CN" altLang="en-US" sz="2000" b="1"/>
              <a:t>实验资料：</a:t>
            </a:r>
          </a:p>
          <a:p>
            <a:pPr algn="l"/>
            <a:r>
              <a:rPr lang="zh-CN" altLang="en-US" sz="2000"/>
              <a:t>币符：USD币名：美元固定汇率：1:6.67</a:t>
            </a:r>
          </a:p>
          <a:p>
            <a:pPr algn="l"/>
            <a:r>
              <a:rPr lang="zh-CN" altLang="en-US" sz="2000" b="1"/>
              <a:t>操作指导：</a:t>
            </a:r>
          </a:p>
          <a:p>
            <a:pPr algn="l"/>
            <a:r>
              <a:rPr lang="zh-CN" altLang="en-US" sz="2000"/>
              <a:t>（1）在企业应用平台中依次打开“基础设置—基础档案—财务—外币设置”命令。 单击“增加”按钮，输入上述实验资料的币符、币名；单击“确认”。如图3-3所示：</a:t>
            </a:r>
          </a:p>
          <a:p>
            <a:pPr algn="l"/>
            <a:endParaRPr lang="zh-CN" altLang="en-US" sz="2000"/>
          </a:p>
        </p:txBody>
      </p:sp>
      <p:pic>
        <p:nvPicPr>
          <p:cNvPr id="43" name="图片 43" descr="C:\Users\Administrator\Desktop\会计信息系统\实验二\第二章总账1截图\3-1-1增加啊外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164205" y="2644140"/>
            <a:ext cx="5321935" cy="3882390"/>
          </a:xfrm>
          <a:prstGeom prst="rect">
            <a:avLst/>
          </a:prstGeom>
          <a:noFill/>
          <a:ln>
            <a:noFill/>
          </a:ln>
        </p:spPr>
      </p:pic>
      <p:sp>
        <p:nvSpPr>
          <p:cNvPr id="100" name="文本框 99"/>
          <p:cNvSpPr txBox="1"/>
          <p:nvPr/>
        </p:nvSpPr>
        <p:spPr>
          <a:xfrm>
            <a:off x="3164205" y="652653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a:t>
            </a:r>
            <a:r>
              <a:rPr lang="zh-CN" altLang="en-US" sz="1400" b="1">
                <a:latin typeface="黑体" panose="02010609060101010101" charset="-122"/>
                <a:ea typeface="黑体" panose="02010609060101010101" charset="-122"/>
                <a:cs typeface="黑体" panose="02010609060101010101" charset="-122"/>
              </a:rPr>
              <a:t>外币及汇率的设置</a:t>
            </a:r>
            <a:endParaRPr lang="zh-CN" altLang="en-US" sz="1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74015"/>
            <a:ext cx="9144000" cy="3049905"/>
          </a:xfrm>
        </p:spPr>
        <p:txBody>
          <a:bodyPr/>
          <a:lstStyle/>
          <a:p>
            <a:pPr algn="l"/>
            <a:r>
              <a:rPr lang="zh-CN" altLang="en-US" sz="2000"/>
              <a:t>（2）最后在2016.08的记账汇率处输入6.67。单击退出。如图图3-4所示：</a:t>
            </a:r>
          </a:p>
          <a:p>
            <a:pPr algn="l"/>
            <a:endParaRPr lang="zh-CN" altLang="en-US" sz="2000"/>
          </a:p>
        </p:txBody>
      </p:sp>
      <p:pic>
        <p:nvPicPr>
          <p:cNvPr id="44" name="图片 44" descr="C:\Users\Administrator\Desktop\会计信息系统\实验二\第二章总账1截图\3-1外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49500" y="797560"/>
            <a:ext cx="7117715" cy="4733290"/>
          </a:xfrm>
          <a:prstGeom prst="rect">
            <a:avLst/>
          </a:prstGeom>
          <a:noFill/>
          <a:ln>
            <a:noFill/>
          </a:ln>
        </p:spPr>
      </p:pic>
      <p:sp>
        <p:nvSpPr>
          <p:cNvPr id="100" name="文本框 99"/>
          <p:cNvSpPr txBox="1"/>
          <p:nvPr/>
        </p:nvSpPr>
        <p:spPr>
          <a:xfrm>
            <a:off x="3220085" y="564388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4</a:t>
            </a:r>
            <a:r>
              <a:rPr lang="zh-CN" altLang="en-US" sz="1600" b="1">
                <a:latin typeface="黑体" panose="02010609060101010101" charset="-122"/>
                <a:ea typeface="黑体" panose="02010609060101010101" charset="-122"/>
                <a:cs typeface="黑体" panose="02010609060101010101" charset="-122"/>
              </a:rPr>
              <a:t>外币及汇率的设置</a:t>
            </a:r>
            <a:endParaRPr lang="zh-CN" altLang="en-US" sz="16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52170"/>
            <a:ext cx="9144000" cy="4702810"/>
          </a:xfrm>
        </p:spPr>
        <p:txBody>
          <a:bodyPr/>
          <a:lstStyle/>
          <a:p>
            <a:pPr algn="l"/>
            <a:r>
              <a:rPr lang="zh-CN" altLang="en-US" b="1"/>
              <a:t>注意：</a:t>
            </a:r>
          </a:p>
          <a:p>
            <a:pPr marL="342900" indent="-342900" algn="l">
              <a:buFont typeface="Wingdings" panose="05000000000000000000" charset="0"/>
              <a:buChar char=""/>
            </a:pPr>
            <a:r>
              <a:rPr lang="zh-CN" altLang="en-US"/>
              <a:t>使用固定汇率的单位，在填制每月的凭证前，应预先录入该月的记账汇率。否则将会出现汇率为零的错误。</a:t>
            </a:r>
          </a:p>
          <a:p>
            <a:pPr marL="342900" indent="-342900" algn="l">
              <a:buFont typeface="Wingdings" panose="05000000000000000000" charset="0"/>
              <a:buChar char=""/>
            </a:pPr>
            <a:r>
              <a:rPr lang="zh-CN" altLang="en-US"/>
              <a:t>“外币*汇率=本位币”的折算方式是指直接汇率。</a:t>
            </a:r>
          </a:p>
          <a:p>
            <a:pPr marL="342900" indent="-342900" algn="l">
              <a:buFont typeface="Wingdings" panose="05000000000000000000" charset="0"/>
              <a:buChar char=""/>
            </a:pPr>
            <a:r>
              <a:rPr lang="zh-CN" altLang="en-US"/>
              <a:t>“外币/汇率=本位币”的折算方式是指间接汇率。</a:t>
            </a:r>
          </a:p>
          <a:p>
            <a:pPr marL="342900" indent="-342900" algn="l">
              <a:buFont typeface="Wingdings" panose="05000000000000000000" charset="0"/>
              <a:buChar char=""/>
            </a:pPr>
            <a:r>
              <a:rPr lang="zh-CN" altLang="en-US"/>
              <a:t>制单时使用固定汇率还是浮动汇率，需在总账系统选项“凭证”选项卡中设置。</a:t>
            </a:r>
          </a:p>
          <a:p>
            <a:pPr marL="342900" indent="-342900" algn="l">
              <a:buFont typeface="Wingdings" panose="05000000000000000000" charset="0"/>
              <a:buChar char=""/>
            </a:pPr>
            <a:r>
              <a:rPr lang="zh-CN" altLang="en-US"/>
              <a:t>汇率管理是专为外币核算服务的。在此可以对本账套所使用的外币进行定义，以便在制单或进行其他有关操作时调用。</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644525"/>
            <a:ext cx="9144000" cy="541020"/>
          </a:xfrm>
        </p:spPr>
        <p:txBody>
          <a:bodyPr>
            <a:normAutofit fontScale="90000"/>
          </a:bodyPr>
          <a:lstStyle/>
          <a:p>
            <a:pPr algn="l"/>
            <a:r>
              <a:rPr lang="zh-CN" altLang="en-US" sz="2000"/>
              <a:t>三、建立会计科目</a:t>
            </a:r>
            <a:br>
              <a:rPr lang="zh-CN" altLang="en-US" sz="2000"/>
            </a:br>
            <a:r>
              <a:rPr lang="zh-CN" altLang="en-US" sz="2000"/>
              <a:t>1.增加明细会计科目</a:t>
            </a:r>
            <a:br>
              <a:rPr lang="zh-CN" altLang="en-US" sz="2000"/>
            </a:br>
            <a:r>
              <a:rPr lang="zh-CN" altLang="en-US" sz="2000"/>
              <a:t>实验资料：</a:t>
            </a:r>
          </a:p>
        </p:txBody>
      </p:sp>
      <p:sp>
        <p:nvSpPr>
          <p:cNvPr id="9" name="文本框 8"/>
          <p:cNvSpPr txBox="1"/>
          <p:nvPr/>
        </p:nvSpPr>
        <p:spPr>
          <a:xfrm>
            <a:off x="1295400" y="1185545"/>
            <a:ext cx="7844790" cy="306705"/>
          </a:xfrm>
          <a:prstGeom prst="rect">
            <a:avLst/>
          </a:prstGeom>
          <a:noFill/>
          <a:ln w="9525">
            <a:noFill/>
          </a:ln>
        </p:spPr>
        <p:txBody>
          <a:bodyPr wrap="square">
            <a:spAutoFit/>
          </a:bodyPr>
          <a:lstStyle/>
          <a:p>
            <a:pPr indent="0" algn="ctr"/>
            <a:r>
              <a:rPr lang="zh-CN" altLang="en-US" sz="1400" b="1">
                <a:latin typeface="宋体" panose="02010600030101010101" pitchFamily="2" charset="-122"/>
                <a:ea typeface="宋体" panose="02010600030101010101" pitchFamily="2" charset="-122"/>
                <a:cs typeface="宋体" panose="02010600030101010101" pitchFamily="2" charset="-122"/>
              </a:rPr>
              <a:t>表</a:t>
            </a:r>
            <a:r>
              <a:rPr lang="en-US" altLang="zh-CN" sz="1400" b="1">
                <a:latin typeface="宋体" panose="02010600030101010101" pitchFamily="2" charset="-122"/>
                <a:ea typeface="宋体" panose="02010600030101010101" pitchFamily="2" charset="-122"/>
                <a:cs typeface="宋体" panose="02010600030101010101" pitchFamily="2" charset="-122"/>
              </a:rPr>
              <a:t>3-2 </a:t>
            </a:r>
            <a:r>
              <a:rPr lang="zh-CN" altLang="en-US" sz="1400" b="1">
                <a:latin typeface="宋体" panose="02010600030101010101" pitchFamily="2" charset="-122"/>
                <a:ea typeface="宋体" panose="02010600030101010101" pitchFamily="2" charset="-122"/>
                <a:cs typeface="宋体" panose="02010600030101010101" pitchFamily="2" charset="-122"/>
              </a:rPr>
              <a:t>会计科目设置</a:t>
            </a:r>
            <a:endParaRPr lang="zh-CN" altLang="en-US" sz="1400" b="1"/>
          </a:p>
        </p:txBody>
      </p:sp>
      <p:pic>
        <p:nvPicPr>
          <p:cNvPr id="14" name="图片 13"/>
          <p:cNvPicPr>
            <a:picLocks noChangeAspect="1"/>
          </p:cNvPicPr>
          <p:nvPr/>
        </p:nvPicPr>
        <p:blipFill>
          <a:blip r:embed="rId2"/>
          <a:stretch>
            <a:fillRect/>
          </a:stretch>
        </p:blipFill>
        <p:spPr>
          <a:xfrm>
            <a:off x="1644015" y="1344930"/>
            <a:ext cx="10031730" cy="50977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848485" y="-102870"/>
            <a:ext cx="9195435" cy="69367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70510"/>
            <a:ext cx="9144000" cy="2275205"/>
          </a:xfrm>
        </p:spPr>
        <p:txBody>
          <a:bodyPr/>
          <a:lstStyle/>
          <a:p>
            <a:pPr algn="l"/>
            <a:r>
              <a:rPr lang="zh-CN" altLang="en-US" sz="2000" b="1"/>
              <a:t>操作指导：</a:t>
            </a:r>
          </a:p>
          <a:p>
            <a:pPr algn="l"/>
            <a:r>
              <a:rPr lang="zh-CN" altLang="en-US" sz="2000"/>
              <a:t>（1）在企业应用平台中打开“基础设置”选项，依次打开“基础档案”—“财务”—“会计科目”命令进入“会计科目”窗口，显示所有按“2007年新会计制度科目”预置的的科目（总账科目），在对应的总账科目下新增明细科目。如图图3-5所示：</a:t>
            </a:r>
          </a:p>
          <a:p>
            <a:pPr algn="l"/>
            <a:endParaRPr lang="zh-CN" altLang="en-US" sz="2000"/>
          </a:p>
        </p:txBody>
      </p:sp>
      <p:pic>
        <p:nvPicPr>
          <p:cNvPr id="4" name="图片 3"/>
          <p:cNvPicPr>
            <a:picLocks noChangeAspect="1"/>
          </p:cNvPicPr>
          <p:nvPr/>
        </p:nvPicPr>
        <p:blipFill>
          <a:blip r:embed="rId2"/>
          <a:stretch>
            <a:fillRect/>
          </a:stretch>
        </p:blipFill>
        <p:spPr>
          <a:xfrm>
            <a:off x="1831340" y="1887220"/>
            <a:ext cx="8578215" cy="4454525"/>
          </a:xfrm>
          <a:prstGeom prst="rect">
            <a:avLst/>
          </a:prstGeom>
        </p:spPr>
      </p:pic>
      <p:sp>
        <p:nvSpPr>
          <p:cNvPr id="100" name="文本框 99"/>
          <p:cNvSpPr txBox="1"/>
          <p:nvPr/>
        </p:nvSpPr>
        <p:spPr>
          <a:xfrm>
            <a:off x="3039745" y="6341745"/>
            <a:ext cx="5080000" cy="337185"/>
          </a:xfrm>
          <a:prstGeom prst="rect">
            <a:avLst/>
          </a:prstGeom>
          <a:noFill/>
          <a:ln w="9525">
            <a:noFill/>
          </a:ln>
        </p:spPr>
        <p:txBody>
          <a:bodyPr>
            <a:spAutoFit/>
          </a:bodyPr>
          <a:lstStyle/>
          <a:p>
            <a:pPr indent="0" algn="ctr"/>
            <a:r>
              <a:rPr lang="zh-CN" altLang="en-US" sz="1600" b="1">
                <a:latin typeface="黑体" panose="02010609060101010101" charset="-122"/>
                <a:ea typeface="黑体" panose="02010609060101010101" charset="-122"/>
                <a:cs typeface="黑体" panose="02010609060101010101" charset="-122"/>
              </a:rPr>
              <a:t>图</a:t>
            </a:r>
            <a:r>
              <a:rPr lang="en-US" altLang="zh-CN" sz="1600" b="1">
                <a:latin typeface="黑体" panose="02010609060101010101" charset="-122"/>
                <a:ea typeface="黑体" panose="02010609060101010101" charset="-122"/>
                <a:cs typeface="黑体" panose="02010609060101010101" charset="-122"/>
              </a:rPr>
              <a:t>3-</a:t>
            </a:r>
            <a:r>
              <a:rPr lang="en-US" altLang="zh-CN" sz="1600" b="1">
                <a:latin typeface="Cambria" panose="02040503050406030204" charset="0"/>
                <a:cs typeface="Cambria" panose="02040503050406030204" charset="0"/>
              </a:rPr>
              <a:t>5</a:t>
            </a:r>
            <a:r>
              <a:rPr lang="zh-CN" altLang="en-US" sz="1600" b="1">
                <a:latin typeface="黑体" panose="02010609060101010101" charset="-122"/>
                <a:ea typeface="黑体" panose="02010609060101010101" charset="-122"/>
                <a:cs typeface="黑体" panose="02010609060101010101" charset="-122"/>
              </a:rPr>
              <a:t>新增会计科目</a:t>
            </a:r>
            <a:endParaRPr lang="zh-CN" altLang="en-US" sz="16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1680845"/>
          </a:xfrm>
        </p:spPr>
        <p:txBody>
          <a:bodyPr/>
          <a:lstStyle/>
          <a:p>
            <a:pPr algn="l"/>
            <a:r>
              <a:rPr lang="zh-CN" altLang="en-US" sz="2000"/>
              <a:t>（2）在弹出的会计科目对话框中单击“增加”，弹出“新增会计科目”对话框，输入实验资料中所给的明细科目。例如增加明细科目100201建行存款。输入科目编码“100201”、科目名称“建行存款”、选择“日记账、银行帐”、科目性质（余额方向）借方。单击“确定”按钮。如图图3-6所示：</a:t>
            </a:r>
          </a:p>
          <a:p>
            <a:pPr algn="l"/>
            <a:endParaRPr lang="zh-CN" altLang="en-US" sz="2000"/>
          </a:p>
        </p:txBody>
      </p:sp>
      <p:pic>
        <p:nvPicPr>
          <p:cNvPr id="46" name="图片 46" descr="C:\Users\Administrator\Desktop\第二章\第二章总账1截图\3-1-1新增会计科目.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186940" y="1644015"/>
            <a:ext cx="7818120" cy="4616450"/>
          </a:xfrm>
          <a:prstGeom prst="rect">
            <a:avLst/>
          </a:prstGeom>
          <a:noFill/>
          <a:ln>
            <a:noFill/>
          </a:ln>
        </p:spPr>
      </p:pic>
      <p:sp>
        <p:nvSpPr>
          <p:cNvPr id="100" name="文本框 99"/>
          <p:cNvSpPr txBox="1"/>
          <p:nvPr/>
        </p:nvSpPr>
        <p:spPr>
          <a:xfrm>
            <a:off x="3232785" y="634111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6</a:t>
            </a:r>
            <a:r>
              <a:rPr lang="zh-CN" altLang="en-US" sz="1600" b="1">
                <a:latin typeface="黑体" panose="02010609060101010101" charset="-122"/>
                <a:ea typeface="黑体" panose="02010609060101010101" charset="-122"/>
                <a:cs typeface="黑体" panose="02010609060101010101" charset="-122"/>
              </a:rPr>
              <a:t>新增会计科目</a:t>
            </a:r>
            <a:endParaRPr lang="zh-CN" altLang="en-US" sz="1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652270"/>
            <a:ext cx="9144000" cy="4418965"/>
          </a:xfrm>
        </p:spPr>
        <p:txBody>
          <a:bodyPr/>
          <a:lstStyle/>
          <a:p>
            <a:pPr algn="l"/>
            <a:r>
              <a:rPr lang="zh-CN" altLang="en-US" sz="2000"/>
              <a:t>（3）同理，添加实验资料中其他明细科目，全部输入完成后。单击“退出”。</a:t>
            </a:r>
          </a:p>
          <a:p>
            <a:pPr algn="l"/>
            <a:r>
              <a:rPr lang="zh-CN" altLang="en-US" sz="2000"/>
              <a:t>注意：</a:t>
            </a:r>
          </a:p>
          <a:p>
            <a:pPr marL="342900" indent="-342900" algn="l">
              <a:buFont typeface="Wingdings" panose="05000000000000000000" charset="0"/>
              <a:buChar char=""/>
            </a:pPr>
            <a:r>
              <a:rPr lang="zh-CN" altLang="en-US" sz="2000"/>
              <a:t>增加明细科目时，系统默认其类型与上级科目保持一致。</a:t>
            </a:r>
          </a:p>
          <a:p>
            <a:pPr marL="342900" indent="-342900" algn="l">
              <a:buFont typeface="Wingdings" panose="05000000000000000000" charset="0"/>
              <a:buChar char=""/>
            </a:pPr>
            <a:r>
              <a:rPr lang="zh-CN" altLang="en-US" sz="2000"/>
              <a:t>已经使用过的末级会计科目不能再增加下级科目。</a:t>
            </a:r>
          </a:p>
          <a:p>
            <a:pPr marL="342900" indent="-342900" algn="l">
              <a:buFont typeface="Wingdings" panose="05000000000000000000" charset="0"/>
              <a:buChar char=""/>
            </a:pPr>
            <a:r>
              <a:rPr lang="zh-CN" altLang="en-US" sz="2000"/>
              <a:t>非末级会计科目不能再修改科目编码，已有数据的科目不能修改科目性质。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93470"/>
            <a:ext cx="9144000" cy="4164330"/>
          </a:xfrm>
        </p:spPr>
        <p:txBody>
          <a:bodyPr>
            <a:normAutofit lnSpcReduction="10000"/>
          </a:bodyPr>
          <a:lstStyle/>
          <a:p>
            <a:pPr marL="342900" indent="-342900" algn="l">
              <a:buFont typeface="Wingdings" panose="05000000000000000000" charset="0"/>
              <a:buChar char=""/>
            </a:pPr>
            <a:r>
              <a:rPr lang="zh-CN" altLang="en-US" sz="2000">
                <a:sym typeface="+mn-ea"/>
              </a:rPr>
              <a:t>设置控制参数：设置控制参数主要是对总账管理系统的一些系统选项进行设置，以便为总账管理系统配置相应的控制，设置控制参数是对总账系统的一些系统选项进行设置，以便为总账系统配置相应的功能或设置相应的控制。第一次启用总账系统时，即出现参数设置窗口，可以进行部分参数设置。</a:t>
            </a:r>
          </a:p>
          <a:p>
            <a:pPr marL="342900" indent="-342900" algn="l">
              <a:buFont typeface="Wingdings" panose="05000000000000000000" charset="0"/>
              <a:buChar char=""/>
            </a:pPr>
            <a:r>
              <a:rPr lang="zh-CN" altLang="en-US" sz="2000">
                <a:sym typeface="+mn-ea"/>
              </a:rPr>
              <a:t>设置基础数据：由用户根据本企业的需要建立账务应用环境,把通用账务处理变成适合本单位实际需要的专用系统。主要工作包括:设置会计科目、设置外币及汇率、期初余额的录入、凭证类别及结算方式的定义，以及各类辅助核算项目的定义等。</a:t>
            </a:r>
          </a:p>
          <a:p>
            <a:pPr marL="342900" indent="-342900" algn="l">
              <a:buFont typeface="Wingdings" panose="05000000000000000000" charset="0"/>
              <a:buChar char=""/>
            </a:pPr>
            <a:r>
              <a:rPr lang="zh-CN" altLang="en-US" sz="2000">
                <a:sym typeface="+mn-ea"/>
              </a:rPr>
              <a:t>会计科目期初余额：本期期初余额以上期期末余额为基础，反映了以前期间的交易和上期采用的会计政策的结果，期初已存在的账户余额是由上期结转至本期的金额，或是上期期末余额调整的金额，本章需要在总账系统中录入上月的会计科目期末余额数据信息作为本月会计科目期初余额数据，以保证数据的完整性和连贯性。</a:t>
            </a:r>
            <a:endParaRPr lang="zh-CN" altLang="en-US" sz="2000"/>
          </a:p>
          <a:p>
            <a:pPr algn="l"/>
            <a:endParaRPr lang="zh-CN" altLang="en-US"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680"/>
            <a:ext cx="9144000" cy="657225"/>
          </a:xfrm>
        </p:spPr>
        <p:txBody>
          <a:bodyPr>
            <a:normAutofit fontScale="90000"/>
          </a:bodyPr>
          <a:lstStyle/>
          <a:p>
            <a:pPr algn="l"/>
            <a:r>
              <a:rPr lang="zh-CN" altLang="en-US" sz="2400" b="1"/>
              <a:t>2.修改总账科目的辅助项</a:t>
            </a:r>
            <a:br>
              <a:rPr lang="zh-CN" altLang="en-US" sz="2400" b="1"/>
            </a:br>
            <a:r>
              <a:rPr lang="zh-CN" altLang="en-US" sz="2400" b="1"/>
              <a:t>操作指导：</a:t>
            </a:r>
          </a:p>
        </p:txBody>
      </p:sp>
      <p:sp>
        <p:nvSpPr>
          <p:cNvPr id="3" name="副标题 2"/>
          <p:cNvSpPr>
            <a:spLocks noGrp="1"/>
          </p:cNvSpPr>
          <p:nvPr>
            <p:ph type="subTitle" idx="1"/>
          </p:nvPr>
        </p:nvSpPr>
        <p:spPr>
          <a:xfrm>
            <a:off x="1524000" y="1779905"/>
            <a:ext cx="9144000" cy="3477895"/>
          </a:xfrm>
        </p:spPr>
        <p:txBody>
          <a:bodyPr/>
          <a:lstStyle/>
          <a:p>
            <a:pPr algn="l"/>
            <a:r>
              <a:rPr lang="zh-CN" altLang="en-US" sz="2000"/>
              <a:t>双击需要添加辅助项的总账科目，例如双击会计科目“生产成本”，单击“修改”，选中辅助核算“项目核算”，单击“确定”然后退出。如图3- 7所示：</a:t>
            </a:r>
          </a:p>
          <a:p>
            <a:pPr algn="l"/>
            <a:endParaRPr lang="zh-CN" altLang="en-US" sz="2000"/>
          </a:p>
        </p:txBody>
      </p:sp>
      <p:pic>
        <p:nvPicPr>
          <p:cNvPr id="4" name="图片 3"/>
          <p:cNvPicPr>
            <a:picLocks noChangeAspect="1"/>
          </p:cNvPicPr>
          <p:nvPr/>
        </p:nvPicPr>
        <p:blipFill>
          <a:blip r:embed="rId2"/>
          <a:stretch>
            <a:fillRect/>
          </a:stretch>
        </p:blipFill>
        <p:spPr>
          <a:xfrm>
            <a:off x="1920240" y="2390775"/>
            <a:ext cx="7745095" cy="3872230"/>
          </a:xfrm>
          <a:prstGeom prst="rect">
            <a:avLst/>
          </a:prstGeom>
        </p:spPr>
      </p:pic>
      <p:sp>
        <p:nvSpPr>
          <p:cNvPr id="100" name="文本框 99"/>
          <p:cNvSpPr txBox="1"/>
          <p:nvPr/>
        </p:nvSpPr>
        <p:spPr>
          <a:xfrm>
            <a:off x="3168015" y="626237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7</a:t>
            </a:r>
            <a:r>
              <a:rPr lang="zh-CN" altLang="en-US" sz="1600" b="1">
                <a:latin typeface="黑体" panose="02010609060101010101" charset="-122"/>
                <a:ea typeface="黑体" panose="02010609060101010101" charset="-122"/>
                <a:cs typeface="黑体" panose="02010609060101010101" charset="-122"/>
              </a:rPr>
              <a:t>新增会计科目</a:t>
            </a:r>
            <a:endParaRPr lang="zh-CN" altLang="en-US" sz="1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00100"/>
            <a:ext cx="9144000" cy="4702810"/>
          </a:xfrm>
        </p:spPr>
        <p:txBody>
          <a:bodyPr/>
          <a:lstStyle/>
          <a:p>
            <a:pPr algn="l"/>
            <a:r>
              <a:rPr lang="zh-CN" altLang="en-US" sz="2000" b="1"/>
              <a:t>3.删除会计科目</a:t>
            </a:r>
          </a:p>
          <a:p>
            <a:pPr algn="l"/>
            <a:r>
              <a:rPr lang="zh-CN" altLang="en-US" sz="2000" b="1"/>
              <a:t>操作指导：</a:t>
            </a:r>
          </a:p>
          <a:p>
            <a:pPr algn="l"/>
            <a:r>
              <a:rPr lang="zh-CN" altLang="en-US" sz="2000"/>
              <a:t>（1）在“会计科目”中选择需要删除的会计科目，单击“删除”按钮</a:t>
            </a:r>
          </a:p>
          <a:p>
            <a:pPr algn="l"/>
            <a:r>
              <a:rPr lang="zh-CN" altLang="en-US" sz="2000"/>
              <a:t>（2）系统提示“记录删除后不能修复！真的删除此记录吗？”；单击“确定”按钮，完成删除。</a:t>
            </a:r>
          </a:p>
          <a:p>
            <a:pPr algn="l"/>
            <a:r>
              <a:rPr lang="zh-CN" altLang="en-US" sz="2000" b="1"/>
              <a:t>注意：</a:t>
            </a:r>
            <a:r>
              <a:rPr lang="zh-CN" altLang="en-US" sz="2000"/>
              <a:t>不能删除的情况包括：</a:t>
            </a:r>
          </a:p>
          <a:p>
            <a:pPr marL="342900" indent="-342900" algn="l">
              <a:buFont typeface="Wingdings" panose="05000000000000000000" charset="0"/>
              <a:buChar char=""/>
            </a:pPr>
            <a:r>
              <a:rPr lang="zh-CN" altLang="en-US" sz="2000"/>
              <a:t>已录入期初余额或者已制单的会计科目</a:t>
            </a:r>
          </a:p>
          <a:p>
            <a:pPr marL="342900" indent="-342900" algn="l">
              <a:buFont typeface="Wingdings" panose="05000000000000000000" charset="0"/>
              <a:buChar char=""/>
            </a:pPr>
            <a:r>
              <a:rPr lang="zh-CN" altLang="en-US" sz="2000"/>
              <a:t>非末级会计科目</a:t>
            </a:r>
          </a:p>
          <a:p>
            <a:pPr marL="342900" indent="-342900" algn="l">
              <a:buFont typeface="Wingdings" panose="05000000000000000000" charset="0"/>
              <a:buChar char=""/>
            </a:pPr>
            <a:r>
              <a:rPr lang="zh-CN" altLang="en-US" sz="2000"/>
              <a:t>被指定为“现金科目、银行科目”的会计科目，若想删除必须先取消指定。</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46530" y="1730375"/>
            <a:ext cx="9144000" cy="4340860"/>
          </a:xfrm>
        </p:spPr>
        <p:txBody>
          <a:bodyPr/>
          <a:lstStyle/>
          <a:p>
            <a:pPr algn="l"/>
            <a:r>
              <a:rPr lang="zh-CN" altLang="en-US" sz="2000" b="1"/>
              <a:t>4.指定会计科目</a:t>
            </a:r>
          </a:p>
          <a:p>
            <a:pPr algn="l"/>
            <a:r>
              <a:rPr lang="zh-CN" altLang="en-US" sz="2000" b="1"/>
              <a:t>实验资料：</a:t>
            </a:r>
          </a:p>
          <a:p>
            <a:pPr algn="l"/>
            <a:r>
              <a:rPr lang="zh-CN" altLang="en-US" sz="2000"/>
              <a:t>（1）将“库存现金”科目指定为现金总账科目</a:t>
            </a:r>
          </a:p>
          <a:p>
            <a:pPr algn="l"/>
            <a:r>
              <a:rPr lang="zh-CN" altLang="en-US" sz="2000"/>
              <a:t>（2）将“银行存款”科目指定为银行总账科目</a:t>
            </a:r>
          </a:p>
          <a:p>
            <a:pPr algn="l"/>
            <a:r>
              <a:rPr lang="zh-CN" altLang="en-US" sz="2000"/>
              <a:t>（3）将“库存现金、建行存款、中行存款”指定为现金流量科目。</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61365"/>
            <a:ext cx="9144000" cy="4496435"/>
          </a:xfrm>
        </p:spPr>
        <p:txBody>
          <a:bodyPr/>
          <a:lstStyle/>
          <a:p>
            <a:pPr algn="l"/>
            <a:r>
              <a:rPr lang="zh-CN" altLang="en-US" sz="2000" b="1"/>
              <a:t>操作指导：</a:t>
            </a:r>
          </a:p>
          <a:p>
            <a:pPr algn="l"/>
            <a:r>
              <a:rPr lang="zh-CN" altLang="en-US" sz="2000"/>
              <a:t>（1）在“会计科目”的窗口中，点击“编辑—指定科目”，进入“指定科目”窗口。选择“现金科目”单选按钮，将“1001库存现金”由待选科目选入已选科目。此处不单击“确定”。如图3-8所示：</a:t>
            </a:r>
          </a:p>
          <a:p>
            <a:pPr algn="l"/>
            <a:endParaRPr lang="zh-CN" altLang="en-US" sz="2000"/>
          </a:p>
        </p:txBody>
      </p:sp>
      <p:pic>
        <p:nvPicPr>
          <p:cNvPr id="4" name="图片 3"/>
          <p:cNvPicPr>
            <a:picLocks noChangeAspect="1"/>
          </p:cNvPicPr>
          <p:nvPr/>
        </p:nvPicPr>
        <p:blipFill>
          <a:blip r:embed="rId2"/>
          <a:stretch>
            <a:fillRect/>
          </a:stretch>
        </p:blipFill>
        <p:spPr>
          <a:xfrm>
            <a:off x="2002790" y="2051050"/>
            <a:ext cx="7862570" cy="4252595"/>
          </a:xfrm>
          <a:prstGeom prst="rect">
            <a:avLst/>
          </a:prstGeom>
        </p:spPr>
      </p:pic>
      <p:sp>
        <p:nvSpPr>
          <p:cNvPr id="100" name="文本框 99"/>
          <p:cNvSpPr txBox="1"/>
          <p:nvPr/>
        </p:nvSpPr>
        <p:spPr>
          <a:xfrm>
            <a:off x="3039110" y="6444615"/>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8</a:t>
            </a:r>
            <a:r>
              <a:rPr lang="zh-CN" altLang="en-US" sz="1600" b="1">
                <a:latin typeface="黑体" panose="02010609060101010101" charset="-122"/>
                <a:ea typeface="黑体" panose="02010609060101010101" charset="-122"/>
                <a:cs typeface="黑体" panose="02010609060101010101" charset="-122"/>
              </a:rPr>
              <a:t>指定现金科目</a:t>
            </a:r>
            <a:endParaRPr lang="zh-CN" altLang="en-US" sz="16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a:t>（2）选择“银行科目”单选按钮，将“1002银行存款”由待选科目选入已选科目。此处不单击“确定”。如图3-9所示：</a:t>
            </a:r>
          </a:p>
          <a:p>
            <a:pPr algn="l"/>
            <a:endParaRPr lang="zh-CN" altLang="en-US" sz="2000"/>
          </a:p>
        </p:txBody>
      </p:sp>
      <p:pic>
        <p:nvPicPr>
          <p:cNvPr id="49" name="图片 49" descr="C:\Users\Administrator\Desktop\第二章\第二章总账1截图\3-3指定科目.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189480" y="1185545"/>
            <a:ext cx="7437755" cy="4937760"/>
          </a:xfrm>
          <a:prstGeom prst="rect">
            <a:avLst/>
          </a:prstGeom>
          <a:noFill/>
          <a:ln>
            <a:noFill/>
          </a:ln>
        </p:spPr>
      </p:pic>
      <p:sp>
        <p:nvSpPr>
          <p:cNvPr id="100" name="文本框 99"/>
          <p:cNvSpPr txBox="1"/>
          <p:nvPr/>
        </p:nvSpPr>
        <p:spPr>
          <a:xfrm>
            <a:off x="3368040" y="6264275"/>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9</a:t>
            </a:r>
            <a:r>
              <a:rPr lang="zh-CN" altLang="en-US" sz="1600" b="1">
                <a:latin typeface="黑体" panose="02010609060101010101" charset="-122"/>
                <a:ea typeface="黑体" panose="02010609060101010101" charset="-122"/>
                <a:cs typeface="黑体" panose="02010609060101010101" charset="-122"/>
              </a:rPr>
              <a:t>指定银行科目</a:t>
            </a:r>
            <a:endParaRPr lang="zh-CN" altLang="en-US" sz="16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99415"/>
            <a:ext cx="9144000" cy="4858385"/>
          </a:xfrm>
        </p:spPr>
        <p:txBody>
          <a:bodyPr/>
          <a:lstStyle/>
          <a:p>
            <a:pPr algn="l"/>
            <a:r>
              <a:rPr lang="zh-CN" altLang="en-US" sz="2000"/>
              <a:t>（3）选择“现金流量科目”单选按钮，将“1001库存现金、100201建行存款、100202中行存款”由待选科目选入已选科目。最后单击“确定”，完成设置。如图3-10所示： </a:t>
            </a:r>
          </a:p>
          <a:p>
            <a:pPr algn="l"/>
            <a:endParaRPr lang="zh-CN" altLang="en-US" sz="2000"/>
          </a:p>
        </p:txBody>
      </p:sp>
      <p:pic>
        <p:nvPicPr>
          <p:cNvPr id="4" name="图片 3"/>
          <p:cNvPicPr>
            <a:picLocks noChangeAspect="1"/>
          </p:cNvPicPr>
          <p:nvPr/>
        </p:nvPicPr>
        <p:blipFill>
          <a:blip r:embed="rId2"/>
          <a:stretch>
            <a:fillRect/>
          </a:stretch>
        </p:blipFill>
        <p:spPr>
          <a:xfrm>
            <a:off x="1850390" y="1418590"/>
            <a:ext cx="7921625" cy="4420870"/>
          </a:xfrm>
          <a:prstGeom prst="rect">
            <a:avLst/>
          </a:prstGeom>
        </p:spPr>
      </p:pic>
      <p:sp>
        <p:nvSpPr>
          <p:cNvPr id="100" name="文本框 99"/>
          <p:cNvSpPr txBox="1"/>
          <p:nvPr/>
        </p:nvSpPr>
        <p:spPr>
          <a:xfrm>
            <a:off x="3091180" y="6005830"/>
            <a:ext cx="5080000" cy="337185"/>
          </a:xfrm>
          <a:prstGeom prst="rect">
            <a:avLst/>
          </a:prstGeom>
          <a:noFill/>
          <a:ln w="9525">
            <a:noFill/>
          </a:ln>
        </p:spPr>
        <p:txBody>
          <a:bodyPr wrap="square">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Cambria" panose="02040503050406030204" charset="0"/>
                <a:cs typeface="Cambria" panose="02040503050406030204" charset="0"/>
              </a:rPr>
              <a:t>3-10</a:t>
            </a:r>
            <a:r>
              <a:rPr lang="zh-CN" altLang="en-US" sz="1600" b="1">
                <a:latin typeface="黑体" panose="02010609060101010101" charset="-122"/>
                <a:ea typeface="黑体" panose="02010609060101010101" charset="-122"/>
                <a:cs typeface="黑体" panose="02010609060101010101" charset="-122"/>
              </a:rPr>
              <a:t>指定现金流量科目</a:t>
            </a:r>
            <a:endParaRPr lang="zh-CN" altLang="en-US" sz="16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303020"/>
            <a:ext cx="9144000" cy="3954780"/>
          </a:xfrm>
        </p:spPr>
        <p:txBody>
          <a:bodyPr/>
          <a:lstStyle/>
          <a:p>
            <a:pPr algn="l"/>
            <a:r>
              <a:rPr lang="en-US" altLang="zh-CN" b="1"/>
              <a:t>注意：</a:t>
            </a:r>
          </a:p>
          <a:p>
            <a:pPr marL="342900" indent="-342900" algn="l">
              <a:buFont typeface="Arial" panose="020B0604020202020204" pitchFamily="34" charset="0"/>
              <a:buChar char="•"/>
            </a:pPr>
            <a:r>
              <a:rPr lang="en-US" altLang="zh-CN" sz="2000"/>
              <a:t>指定的现金、银行存款科目供出纳管理使用，所以在查询现金、银行存款日记账前，必须指定现金、银行存款总账科目，如果不指定，出纳就无法查询现金日记账和银行日记账。系统没有硬性规定只能指定现金及银行存款这两个科目，其他科目也可以指定，但该功能的主要用途是指定现金和银行存款这两个科目的。</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b="1"/>
              <a:t>四、辅助核算档案</a:t>
            </a:r>
          </a:p>
          <a:p>
            <a:pPr algn="l"/>
            <a:r>
              <a:rPr lang="zh-CN" altLang="en-US" sz="2000" b="1"/>
              <a:t>1.设置结算方式</a:t>
            </a:r>
          </a:p>
          <a:p>
            <a:pPr algn="l"/>
            <a:r>
              <a:rPr lang="zh-CN" altLang="en-US" sz="2000" b="1"/>
              <a:t>实验资料：</a:t>
            </a:r>
          </a:p>
          <a:p>
            <a:pPr algn="l"/>
            <a:endParaRPr lang="zh-CN" altLang="en-US" sz="2000" b="1"/>
          </a:p>
        </p:txBody>
      </p:sp>
      <p:pic>
        <p:nvPicPr>
          <p:cNvPr id="4" name="图片 3"/>
          <p:cNvPicPr>
            <a:picLocks noChangeAspect="1"/>
          </p:cNvPicPr>
          <p:nvPr/>
        </p:nvPicPr>
        <p:blipFill>
          <a:blip r:embed="rId2"/>
          <a:stretch>
            <a:fillRect/>
          </a:stretch>
        </p:blipFill>
        <p:spPr>
          <a:xfrm>
            <a:off x="1767840" y="1896110"/>
            <a:ext cx="8139430" cy="281876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8320"/>
            <a:ext cx="9144000" cy="4729480"/>
          </a:xfrm>
        </p:spPr>
        <p:txBody>
          <a:bodyPr/>
          <a:lstStyle/>
          <a:p>
            <a:pPr algn="l"/>
            <a:r>
              <a:rPr lang="zh-CN" altLang="en-US" sz="2000" b="1"/>
              <a:t>操作指导：</a:t>
            </a:r>
          </a:p>
          <a:p>
            <a:pPr algn="l"/>
            <a:r>
              <a:rPr lang="zh-CN" altLang="en-US" sz="1600"/>
              <a:t>（1）在企业应用平台的“基础设置”选项中打开“基础档案—收付结算”，双击“结算方式”，进入“结算方式”窗口。</a:t>
            </a:r>
          </a:p>
          <a:p>
            <a:pPr algn="l"/>
            <a:r>
              <a:rPr lang="zh-CN" altLang="en-US" sz="1600"/>
              <a:t>（2）单击“增加”，按照给出的实验资料依次输入结算方式编码，结算方式名称，单击“保存”。保存后蓝色字体变为灰色，再继续进行添加。如图3-11所示：</a:t>
            </a:r>
          </a:p>
          <a:p>
            <a:pPr algn="l"/>
            <a:endParaRPr lang="zh-CN" altLang="en-US" sz="1600"/>
          </a:p>
        </p:txBody>
      </p:sp>
      <p:pic>
        <p:nvPicPr>
          <p:cNvPr id="51" name="图片 51" descr="C:\Users\Administrator\Desktop\第二稿\实验二\4结算方式添加.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50720" y="2026285"/>
            <a:ext cx="7722235" cy="3850005"/>
          </a:xfrm>
          <a:prstGeom prst="rect">
            <a:avLst/>
          </a:prstGeom>
          <a:noFill/>
          <a:ln>
            <a:noFill/>
          </a:ln>
        </p:spPr>
      </p:pic>
      <p:sp>
        <p:nvSpPr>
          <p:cNvPr id="4" name="文本框 3"/>
          <p:cNvSpPr txBox="1"/>
          <p:nvPr/>
        </p:nvSpPr>
        <p:spPr>
          <a:xfrm>
            <a:off x="2897505" y="587629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设置结算方式</a:t>
            </a:r>
            <a:endParaRPr lang="zh-CN" altLang="en-US" sz="1400"/>
          </a:p>
        </p:txBody>
      </p:sp>
      <p:sp>
        <p:nvSpPr>
          <p:cNvPr id="5" name="文本框 4"/>
          <p:cNvSpPr txBox="1"/>
          <p:nvPr/>
        </p:nvSpPr>
        <p:spPr>
          <a:xfrm>
            <a:off x="1524000" y="6273800"/>
            <a:ext cx="5080000" cy="337185"/>
          </a:xfrm>
          <a:prstGeom prst="rect">
            <a:avLst/>
          </a:prstGeom>
          <a:noFill/>
          <a:ln w="9525">
            <a:noFill/>
          </a:ln>
        </p:spPr>
        <p:txBody>
          <a:bodyPr>
            <a:spAutoFit/>
          </a:bodyPr>
          <a:lstStyle/>
          <a:p>
            <a:pPr marL="266700" indent="-266700"/>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zh-CN" sz="1600" b="0">
                <a:latin typeface="宋体" panose="02010600030101010101" pitchFamily="2" charset="-122"/>
                <a:ea typeface="宋体" panose="02010600030101010101" pitchFamily="2" charset="-122"/>
                <a:cs typeface="宋体" panose="02010600030101010101" pitchFamily="2" charset="-122"/>
              </a:rPr>
              <a:t>3</a:t>
            </a:r>
            <a:r>
              <a:rPr lang="zh-CN" altLang="en-US" sz="1600" b="0">
                <a:latin typeface="宋体" panose="02010600030101010101" pitchFamily="2" charset="-122"/>
                <a:ea typeface="宋体" panose="02010600030101010101" pitchFamily="2" charset="-122"/>
                <a:cs typeface="宋体" panose="02010600030101010101" pitchFamily="2" charset="-122"/>
              </a:rPr>
              <a:t>） 同理，依次添加所有结算方式，保存后退出。</a:t>
            </a:r>
            <a:endParaRPr lang="zh-CN" altLang="en-US" sz="1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86765"/>
            <a:ext cx="9144000" cy="4471035"/>
          </a:xfrm>
        </p:spPr>
        <p:txBody>
          <a:bodyPr/>
          <a:lstStyle/>
          <a:p>
            <a:pPr algn="l"/>
            <a:r>
              <a:rPr lang="zh-CN" altLang="en-US" sz="2000" b="1"/>
              <a:t>2.设置凭证类别</a:t>
            </a:r>
          </a:p>
          <a:p>
            <a:pPr algn="l"/>
            <a:r>
              <a:rPr lang="zh-CN" altLang="en-US" sz="2000" b="1"/>
              <a:t>实验资料：</a:t>
            </a:r>
          </a:p>
          <a:p>
            <a:pPr algn="l"/>
            <a:endParaRPr lang="zh-CN" altLang="en-US" sz="2000"/>
          </a:p>
        </p:txBody>
      </p:sp>
      <p:graphicFrame>
        <p:nvGraphicFramePr>
          <p:cNvPr id="2" name="表格 -1"/>
          <p:cNvGraphicFramePr/>
          <p:nvPr/>
        </p:nvGraphicFramePr>
        <p:xfrm>
          <a:off x="1918970" y="1805940"/>
          <a:ext cx="7501255" cy="3451860"/>
        </p:xfrm>
        <a:graphic>
          <a:graphicData uri="http://schemas.openxmlformats.org/drawingml/2006/table">
            <a:tbl>
              <a:tblPr firstRow="1" bandRow="1">
                <a:tableStyleId>{5940675A-B579-460E-94D1-54222C63F5DA}</a:tableStyleId>
              </a:tblPr>
              <a:tblGrid>
                <a:gridCol w="2500630">
                  <a:extLst>
                    <a:ext uri="{9D8B030D-6E8A-4147-A177-3AD203B41FA5}">
                      <a16:colId xmlns:a16="http://schemas.microsoft.com/office/drawing/2014/main" val="20000"/>
                    </a:ext>
                  </a:extLst>
                </a:gridCol>
                <a:gridCol w="1838325">
                  <a:extLst>
                    <a:ext uri="{9D8B030D-6E8A-4147-A177-3AD203B41FA5}">
                      <a16:colId xmlns:a16="http://schemas.microsoft.com/office/drawing/2014/main" val="20001"/>
                    </a:ext>
                  </a:extLst>
                </a:gridCol>
                <a:gridCol w="3162300">
                  <a:extLst>
                    <a:ext uri="{9D8B030D-6E8A-4147-A177-3AD203B41FA5}">
                      <a16:colId xmlns:a16="http://schemas.microsoft.com/office/drawing/2014/main" val="20002"/>
                    </a:ext>
                  </a:extLst>
                </a:gridCol>
              </a:tblGrid>
              <a:tr h="862965">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凭证类别</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限制类型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限制科目</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2965">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收款凭证</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借方必有</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1002</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62965">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付款凭证</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贷方必有</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1002</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2965">
                <a:tc>
                  <a:txBody>
                    <a:bodyPr/>
                    <a:lstStyle/>
                    <a:p>
                      <a:pPr indent="0" algn="ctr">
                        <a:lnSpc>
                          <a:spcPct val="200000"/>
                        </a:lnSpc>
                        <a:buNone/>
                      </a:pPr>
                      <a:r>
                        <a:rPr lang="zh-CN" altLang="en-US" sz="2000" b="0">
                          <a:latin typeface="宋体" panose="02010600030101010101" pitchFamily="2" charset="-122"/>
                          <a:ea typeface="宋体" panose="02010600030101010101" pitchFamily="2" charset="-122"/>
                          <a:cs typeface="宋体" panose="02010600030101010101" pitchFamily="2" charset="-122"/>
                        </a:rPr>
                        <a:t>转账凭证</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凭证必无</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1002</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16990" y="438150"/>
            <a:ext cx="9144000" cy="1600200"/>
          </a:xfrm>
        </p:spPr>
        <p:txBody>
          <a:bodyPr/>
          <a:lstStyle/>
          <a:p>
            <a:pPr algn="l"/>
            <a:r>
              <a:rPr lang="zh-CN" altLang="en-US" sz="2400" b="1"/>
              <a:t>实验目标：</a:t>
            </a:r>
          </a:p>
        </p:txBody>
      </p:sp>
      <p:sp>
        <p:nvSpPr>
          <p:cNvPr id="3" name="副标题 2"/>
          <p:cNvSpPr>
            <a:spLocks noGrp="1"/>
          </p:cNvSpPr>
          <p:nvPr>
            <p:ph type="subTitle" idx="1"/>
          </p:nvPr>
        </p:nvSpPr>
        <p:spPr>
          <a:xfrm>
            <a:off x="1316990" y="2232978"/>
            <a:ext cx="9144000" cy="1655762"/>
          </a:xfrm>
        </p:spPr>
        <p:txBody>
          <a:bodyPr/>
          <a:lstStyle/>
          <a:p>
            <a:pPr algn="l"/>
            <a:r>
              <a:rPr lang="zh-CN" altLang="en-US"/>
              <a:t>1.掌握用友网络财务软件中总账系统初始设置的相关内容。</a:t>
            </a:r>
          </a:p>
          <a:p>
            <a:pPr algn="l"/>
            <a:r>
              <a:rPr lang="zh-CN" altLang="en-US"/>
              <a:t>2. 理解总账系统初始设置的意义。</a:t>
            </a:r>
          </a:p>
          <a:p>
            <a:pPr algn="l"/>
            <a:r>
              <a:rPr lang="zh-CN" altLang="en-US"/>
              <a:t>3.掌握总账系统初始设置的具体内容和操作方法。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94360"/>
            <a:ext cx="9144000" cy="4663440"/>
          </a:xfrm>
        </p:spPr>
        <p:txBody>
          <a:bodyPr/>
          <a:lstStyle/>
          <a:p>
            <a:pPr algn="l"/>
            <a:r>
              <a:rPr lang="zh-CN" altLang="en-US" sz="2000" b="1"/>
              <a:t>操作指导：</a:t>
            </a:r>
          </a:p>
          <a:p>
            <a:pPr algn="l"/>
            <a:r>
              <a:rPr lang="zh-CN" altLang="en-US" sz="2000"/>
              <a:t>（1）在企业应用平台的“基础设置”选项中打开“基础档案”—“财务”，双击“凭证类别”，打开“凭证类别预置”对话框；选择“收款凭证、付款凭证、转账凭证”，单击“确定”；如图3- 12所示：</a:t>
            </a:r>
          </a:p>
          <a:p>
            <a:pPr algn="l"/>
            <a:endParaRPr lang="zh-CN" altLang="en-US" sz="2000"/>
          </a:p>
        </p:txBody>
      </p:sp>
      <p:pic>
        <p:nvPicPr>
          <p:cNvPr id="52" name="图片 52" descr="C:\Users\Administrator\Desktop\第二章\第二章总账1截图\3-5-2凭证.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286635" y="2043430"/>
            <a:ext cx="5243195" cy="3546475"/>
          </a:xfrm>
          <a:prstGeom prst="rect">
            <a:avLst/>
          </a:prstGeom>
          <a:noFill/>
          <a:ln>
            <a:noFill/>
          </a:ln>
        </p:spPr>
      </p:pic>
      <p:sp>
        <p:nvSpPr>
          <p:cNvPr id="100" name="文本框 99"/>
          <p:cNvSpPr txBox="1"/>
          <p:nvPr/>
        </p:nvSpPr>
        <p:spPr>
          <a:xfrm>
            <a:off x="2286635" y="5967095"/>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12</a:t>
            </a:r>
            <a:r>
              <a:rPr lang="zh-CN" altLang="en-US" sz="1600" b="1">
                <a:latin typeface="黑体" panose="02010609060101010101" charset="-122"/>
                <a:ea typeface="黑体" panose="02010609060101010101" charset="-122"/>
                <a:cs typeface="黑体" panose="02010609060101010101" charset="-122"/>
              </a:rPr>
              <a:t>设置凭证类别</a:t>
            </a:r>
            <a:endParaRPr lang="zh-CN" altLang="en-US" sz="16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967105"/>
            <a:ext cx="9144000" cy="4574540"/>
          </a:xfrm>
        </p:spPr>
        <p:txBody>
          <a:bodyPr/>
          <a:lstStyle/>
          <a:p>
            <a:pPr algn="l"/>
            <a:r>
              <a:rPr lang="zh-CN" altLang="en-US" sz="2000"/>
              <a:t>（2）在“凭证类别”窗口中，单击工具栏上的“修改”按钮；</a:t>
            </a:r>
          </a:p>
          <a:p>
            <a:pPr algn="l"/>
            <a:r>
              <a:rPr lang="zh-CN" altLang="en-US" sz="2000"/>
              <a:t>（3）单击收款凭证“限制类型“的倒三角按钮，选择“借方必有”；</a:t>
            </a:r>
          </a:p>
          <a:p>
            <a:pPr algn="l"/>
            <a:r>
              <a:rPr lang="zh-CN" altLang="en-US" sz="2000"/>
              <a:t>（4）双击“限制科目”选择“1001、1002”；</a:t>
            </a:r>
          </a:p>
          <a:p>
            <a:pPr algn="l"/>
            <a:r>
              <a:rPr lang="zh-CN" altLang="en-US" sz="2000"/>
              <a:t>（5）付款凭证和转账凭证凭证类别依次按照上述实验资料进行设置。设置完成后，单击“退出”。如图3-13所示：</a:t>
            </a:r>
          </a:p>
          <a:p>
            <a:pPr algn="l"/>
            <a:endParaRPr lang="zh-CN" altLang="en-US" sz="2000"/>
          </a:p>
        </p:txBody>
      </p:sp>
      <p:pic>
        <p:nvPicPr>
          <p:cNvPr id="4" name="图片 3"/>
          <p:cNvPicPr>
            <a:picLocks noChangeAspect="1"/>
          </p:cNvPicPr>
          <p:nvPr/>
        </p:nvPicPr>
        <p:blipFill>
          <a:blip r:embed="rId2"/>
          <a:stretch>
            <a:fillRect/>
          </a:stretch>
        </p:blipFill>
        <p:spPr>
          <a:xfrm>
            <a:off x="2127250" y="2804160"/>
            <a:ext cx="7626350" cy="2634615"/>
          </a:xfrm>
          <a:prstGeom prst="rect">
            <a:avLst/>
          </a:prstGeom>
        </p:spPr>
      </p:pic>
      <p:sp>
        <p:nvSpPr>
          <p:cNvPr id="100" name="文本框 99"/>
          <p:cNvSpPr txBox="1"/>
          <p:nvPr/>
        </p:nvSpPr>
        <p:spPr>
          <a:xfrm>
            <a:off x="3194050" y="535940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13</a:t>
            </a:r>
            <a:r>
              <a:rPr lang="zh-CN" altLang="en-US" sz="1600" b="1">
                <a:latin typeface="黑体" panose="02010609060101010101" charset="-122"/>
                <a:ea typeface="黑体" panose="02010609060101010101" charset="-122"/>
                <a:cs typeface="黑体" panose="02010609060101010101" charset="-122"/>
              </a:rPr>
              <a:t>设置凭证类别</a:t>
            </a:r>
            <a:endParaRPr lang="zh-CN" altLang="en-US" sz="16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90270"/>
            <a:ext cx="9144000" cy="4367530"/>
          </a:xfrm>
        </p:spPr>
        <p:txBody>
          <a:bodyPr/>
          <a:lstStyle/>
          <a:p>
            <a:pPr algn="l"/>
            <a:r>
              <a:rPr lang="zh-CN" altLang="en-US" sz="2000" b="1"/>
              <a:t>3.设置项目目录</a:t>
            </a:r>
          </a:p>
          <a:p>
            <a:pPr algn="l"/>
            <a:r>
              <a:rPr lang="zh-CN" altLang="en-US" sz="2000" b="1"/>
              <a:t>实验资料：</a:t>
            </a:r>
          </a:p>
          <a:p>
            <a:pPr algn="l"/>
            <a:endParaRPr lang="zh-CN" altLang="en-US" sz="2000"/>
          </a:p>
        </p:txBody>
      </p:sp>
      <p:pic>
        <p:nvPicPr>
          <p:cNvPr id="4" name="图片 3"/>
          <p:cNvPicPr>
            <a:picLocks noChangeAspect="1"/>
          </p:cNvPicPr>
          <p:nvPr/>
        </p:nvPicPr>
        <p:blipFill>
          <a:blip r:embed="rId2"/>
          <a:stretch>
            <a:fillRect/>
          </a:stretch>
        </p:blipFill>
        <p:spPr>
          <a:xfrm>
            <a:off x="1896745" y="1861820"/>
            <a:ext cx="8771255" cy="366331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17830"/>
            <a:ext cx="10515600" cy="5759450"/>
          </a:xfrm>
        </p:spPr>
        <p:txBody>
          <a:bodyPr/>
          <a:lstStyle/>
          <a:p>
            <a:pPr marL="0" indent="0">
              <a:buNone/>
            </a:pPr>
            <a:r>
              <a:rPr lang="zh-CN" altLang="en-US" sz="2000" b="1"/>
              <a:t>操作指导：</a:t>
            </a:r>
          </a:p>
          <a:p>
            <a:pPr>
              <a:buFont typeface="Wingdings" panose="05000000000000000000" charset="0"/>
              <a:buChar char=""/>
            </a:pPr>
            <a:r>
              <a:rPr lang="zh-CN" altLang="en-US" sz="2000" b="1"/>
              <a:t>添加项目大类</a:t>
            </a:r>
          </a:p>
          <a:p>
            <a:pPr marL="0" indent="0">
              <a:buNone/>
            </a:pPr>
            <a:r>
              <a:rPr lang="zh-CN" altLang="en-US" sz="2000"/>
              <a:t>（1）在企业应用平台的“基础设置”选项中打开“基础档案”—“财务”—“项目目录”，进入“项目档案”窗口；如图3-14所示：</a:t>
            </a:r>
          </a:p>
          <a:p>
            <a:pPr marL="0" indent="0">
              <a:buNone/>
            </a:pPr>
            <a:endParaRPr lang="zh-CN" altLang="en-US" sz="2000"/>
          </a:p>
        </p:txBody>
      </p:sp>
      <p:pic>
        <p:nvPicPr>
          <p:cNvPr id="54" name="图片 54" descr="C:\Users\Administrator\Desktop\第二稿\实验二\5项目大类项目档案.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73200" y="1838325"/>
            <a:ext cx="8108950" cy="4338320"/>
          </a:xfrm>
          <a:prstGeom prst="rect">
            <a:avLst/>
          </a:prstGeom>
          <a:noFill/>
          <a:ln>
            <a:noFill/>
          </a:ln>
        </p:spPr>
      </p:pic>
      <p:sp>
        <p:nvSpPr>
          <p:cNvPr id="100" name="文本框 99"/>
          <p:cNvSpPr txBox="1"/>
          <p:nvPr/>
        </p:nvSpPr>
        <p:spPr>
          <a:xfrm>
            <a:off x="2419985" y="6380480"/>
            <a:ext cx="5080000" cy="337185"/>
          </a:xfrm>
          <a:prstGeom prst="rect">
            <a:avLst/>
          </a:prstGeom>
          <a:noFill/>
          <a:ln w="9525">
            <a:noFill/>
          </a:ln>
        </p:spPr>
        <p:txBody>
          <a:bodyPr wrap="square">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14</a:t>
            </a:r>
            <a:r>
              <a:rPr lang="zh-CN" altLang="en-US" sz="1600" b="1">
                <a:latin typeface="黑体" panose="02010609060101010101" charset="-122"/>
                <a:ea typeface="黑体" panose="02010609060101010101" charset="-122"/>
                <a:cs typeface="黑体" panose="02010609060101010101" charset="-122"/>
              </a:rPr>
              <a:t>添加项目大类</a:t>
            </a:r>
            <a:endParaRPr lang="zh-CN" altLang="en-US" sz="16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756285"/>
            <a:ext cx="10515600" cy="5681345"/>
          </a:xfrm>
        </p:spPr>
        <p:txBody>
          <a:bodyPr/>
          <a:lstStyle/>
          <a:p>
            <a:pPr marL="0" indent="0">
              <a:buNone/>
            </a:pPr>
            <a:r>
              <a:rPr lang="zh-CN" altLang="en-US" sz="2000"/>
              <a:t>（2）单击“增加”按钮，打开“项目大类定义—增加”，输入新增项目大类名称“生产成本”。如图3-15所示：</a:t>
            </a:r>
          </a:p>
          <a:p>
            <a:pPr marL="0" indent="0">
              <a:buNone/>
            </a:pPr>
            <a:endParaRPr lang="zh-CN" altLang="en-US" sz="2000"/>
          </a:p>
        </p:txBody>
      </p:sp>
      <p:pic>
        <p:nvPicPr>
          <p:cNvPr id="55" name="图片 55" descr="C:\Users\Administrator\Desktop\第二章\第二章总账1截图\3-7-2项目大类.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724025" y="1617345"/>
            <a:ext cx="8188960" cy="4166235"/>
          </a:xfrm>
          <a:prstGeom prst="rect">
            <a:avLst/>
          </a:prstGeom>
          <a:noFill/>
          <a:ln>
            <a:noFill/>
          </a:ln>
        </p:spPr>
      </p:pic>
      <p:sp>
        <p:nvSpPr>
          <p:cNvPr id="100" name="文本框 99"/>
          <p:cNvSpPr txBox="1"/>
          <p:nvPr/>
        </p:nvSpPr>
        <p:spPr>
          <a:xfrm>
            <a:off x="2807335" y="619252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15</a:t>
            </a:r>
            <a:r>
              <a:rPr lang="zh-CN" altLang="en-US" sz="1600" b="1">
                <a:latin typeface="黑体" panose="02010609060101010101" charset="-122"/>
                <a:ea typeface="黑体" panose="02010609060101010101" charset="-122"/>
                <a:cs typeface="黑体" panose="02010609060101010101" charset="-122"/>
              </a:rPr>
              <a:t>添加项目大类</a:t>
            </a:r>
            <a:endParaRPr lang="zh-CN" altLang="en-US" sz="16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715645"/>
            <a:ext cx="10515600" cy="4351338"/>
          </a:xfrm>
        </p:spPr>
        <p:txBody>
          <a:bodyPr/>
          <a:lstStyle/>
          <a:p>
            <a:pPr marL="0" indent="0">
              <a:buNone/>
            </a:pPr>
            <a:r>
              <a:rPr lang="zh-CN" altLang="en-US" sz="2000"/>
              <a:t>（3）单击“下一步”按钮，输入要定义的项目级次，本实验采用系统默认值。如图3-16所示：</a:t>
            </a:r>
          </a:p>
        </p:txBody>
      </p:sp>
      <p:pic>
        <p:nvPicPr>
          <p:cNvPr id="56" name="图片 56" descr="C:\Users\Administrator\Desktop\第二章\第二章总账1截图\3-7-3项目大类.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257425" y="1299210"/>
            <a:ext cx="7496810" cy="4259580"/>
          </a:xfrm>
          <a:prstGeom prst="rect">
            <a:avLst/>
          </a:prstGeom>
          <a:noFill/>
          <a:ln>
            <a:noFill/>
          </a:ln>
        </p:spPr>
      </p:pic>
      <p:sp>
        <p:nvSpPr>
          <p:cNvPr id="100" name="文本框 99"/>
          <p:cNvSpPr txBox="1"/>
          <p:nvPr/>
        </p:nvSpPr>
        <p:spPr>
          <a:xfrm>
            <a:off x="3117215" y="592836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16</a:t>
            </a:r>
            <a:r>
              <a:rPr lang="zh-CN" altLang="en-US" sz="1600" b="1">
                <a:latin typeface="黑体" panose="02010609060101010101" charset="-122"/>
                <a:ea typeface="黑体" panose="02010609060101010101" charset="-122"/>
                <a:cs typeface="黑体" panose="02010609060101010101" charset="-122"/>
              </a:rPr>
              <a:t>添加项目大类</a:t>
            </a:r>
            <a:endParaRPr lang="zh-CN" altLang="en-US" sz="16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29690" y="231775"/>
            <a:ext cx="9182100" cy="4224655"/>
          </a:xfrm>
        </p:spPr>
        <p:txBody>
          <a:bodyPr>
            <a:normAutofit/>
          </a:bodyPr>
          <a:lstStyle/>
          <a:p>
            <a:pPr marL="342900" indent="-342900" algn="l">
              <a:buFont typeface="Wingdings" panose="05000000000000000000" charset="0"/>
              <a:buChar char=""/>
            </a:pPr>
            <a:r>
              <a:rPr lang="zh-CN" altLang="en-US" sz="2000" b="1"/>
              <a:t>指定核算项目</a:t>
            </a:r>
          </a:p>
          <a:p>
            <a:pPr algn="l"/>
            <a:r>
              <a:rPr lang="zh-CN" altLang="en-US" sz="2000" b="1"/>
              <a:t>操作指导：</a:t>
            </a:r>
          </a:p>
          <a:p>
            <a:pPr algn="l"/>
            <a:r>
              <a:rPr lang="zh-CN" altLang="en-US" sz="1600"/>
              <a:t>（1）在“项目档案”窗口中打开“核算科目”；</a:t>
            </a:r>
          </a:p>
          <a:p>
            <a:pPr algn="l"/>
            <a:r>
              <a:rPr lang="zh-CN" altLang="en-US" sz="1600"/>
              <a:t>（2）选择项目大类“生产成本”；</a:t>
            </a:r>
          </a:p>
          <a:p>
            <a:pPr algn="l"/>
            <a:r>
              <a:rPr lang="zh-CN" altLang="en-US" sz="1600"/>
              <a:t>单击“》”按钮将生产成本及其明细科目从待选科目中选入已选科目科目，单击“确定”。如图3-18所示：</a:t>
            </a:r>
          </a:p>
        </p:txBody>
      </p:sp>
      <p:pic>
        <p:nvPicPr>
          <p:cNvPr id="58" name="图片 58" descr="C:\Users\Administrator\Desktop\第二章\第二章总账1截图\3-8-1项目目录核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983105" y="2043430"/>
            <a:ext cx="8303260" cy="3726815"/>
          </a:xfrm>
          <a:prstGeom prst="rect">
            <a:avLst/>
          </a:prstGeom>
          <a:noFill/>
          <a:ln>
            <a:noFill/>
          </a:ln>
        </p:spPr>
      </p:pic>
      <p:sp>
        <p:nvSpPr>
          <p:cNvPr id="100" name="文本框 99"/>
          <p:cNvSpPr txBox="1"/>
          <p:nvPr/>
        </p:nvSpPr>
        <p:spPr>
          <a:xfrm>
            <a:off x="3380740" y="5770245"/>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指定核算科目</a:t>
            </a:r>
            <a:endParaRPr lang="zh-CN" altLang="en-US" sz="1400"/>
          </a:p>
        </p:txBody>
      </p:sp>
      <p:sp>
        <p:nvSpPr>
          <p:cNvPr id="4" name="文本框 3"/>
          <p:cNvSpPr txBox="1"/>
          <p:nvPr/>
        </p:nvSpPr>
        <p:spPr>
          <a:xfrm>
            <a:off x="1450975" y="5960745"/>
            <a:ext cx="8722360" cy="737235"/>
          </a:xfrm>
          <a:prstGeom prst="rect">
            <a:avLst/>
          </a:prstGeom>
          <a:noFill/>
          <a:ln w="9525">
            <a:noFill/>
          </a:ln>
        </p:spPr>
        <p:txBody>
          <a:bodyPr wrap="square">
            <a:spAutoFit/>
          </a:bodyPr>
          <a:lstStyle/>
          <a:p>
            <a:pPr indent="0"/>
            <a:r>
              <a:rPr lang="zh-CN" altLang="en-US" sz="1400" b="1">
                <a:latin typeface="宋体" panose="02010600030101010101" pitchFamily="2" charset="-122"/>
                <a:ea typeface="宋体" panose="02010600030101010101" pitchFamily="2" charset="-122"/>
                <a:cs typeface="宋体" panose="02010600030101010101" pitchFamily="2" charset="-122"/>
              </a:rPr>
              <a:t>注意：</a:t>
            </a:r>
            <a:endParaRPr lang="zh-CN" altLang="en-US" sz="1400" b="0">
              <a:solidFill>
                <a:srgbClr val="0C0C0C"/>
              </a:solidFill>
              <a:latin typeface="Wingdings" panose="05000000000000000000" charset="0"/>
              <a:cs typeface="Wingdings" panose="05000000000000000000" charset="0"/>
            </a:endParaRPr>
          </a:p>
          <a:p>
            <a:pPr indent="0"/>
            <a:r>
              <a:rPr lang="en-US" altLang="zh-CN" sz="1400" b="0">
                <a:solidFill>
                  <a:srgbClr val="0C0C0C"/>
                </a:solidFill>
                <a:latin typeface="Wingdings" panose="05000000000000000000" charset="0"/>
                <a:cs typeface="Wingdings" panose="05000000000000000000" charset="0"/>
              </a:rPr>
              <a:t>l </a:t>
            </a:r>
            <a:r>
              <a:rPr lang="zh-CN" altLang="en-US" sz="1400" b="0">
                <a:solidFill>
                  <a:srgbClr val="0C0C0C"/>
                </a:solidFill>
                <a:latin typeface="宋体" panose="02010600030101010101" pitchFamily="2" charset="-122"/>
                <a:ea typeface="宋体" panose="02010600030101010101" pitchFamily="2" charset="-122"/>
                <a:cs typeface="宋体" panose="02010600030101010101" pitchFamily="2" charset="-122"/>
              </a:rPr>
              <a:t>特别注意项目大类的选择，某科目一旦被选入某项目大类就不能被其他项目大类选中，即一个项目大类可以指定多个科目，但一个科目只能指定一个项目大类。</a:t>
            </a:r>
            <a:endParaRPr lang="zh-CN" altLang="en-US" sz="1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0360"/>
            <a:ext cx="10515600" cy="5836920"/>
          </a:xfrm>
        </p:spPr>
        <p:txBody>
          <a:bodyPr/>
          <a:lstStyle/>
          <a:p>
            <a:pPr>
              <a:buFont typeface="Wingdings" panose="05000000000000000000" charset="0"/>
              <a:buChar char=""/>
            </a:pPr>
            <a:r>
              <a:rPr lang="zh-CN" altLang="en-US" sz="2000" b="1"/>
              <a:t>定义项目分类</a:t>
            </a:r>
          </a:p>
          <a:p>
            <a:pPr marL="0" indent="0">
              <a:buNone/>
            </a:pPr>
            <a:r>
              <a:rPr lang="zh-CN" altLang="en-US" sz="2000" b="1"/>
              <a:t>操作指导：</a:t>
            </a:r>
          </a:p>
          <a:p>
            <a:pPr marL="0" indent="0">
              <a:buNone/>
            </a:pPr>
            <a:r>
              <a:rPr lang="zh-CN" altLang="en-US" sz="2000"/>
              <a:t>（1）在“项目档案”窗口中单击“项目分类定义”；</a:t>
            </a:r>
          </a:p>
          <a:p>
            <a:pPr marL="0" indent="0">
              <a:buNone/>
            </a:pPr>
            <a:r>
              <a:rPr lang="zh-CN" altLang="en-US" sz="2000"/>
              <a:t>（2）单击右下角“增加”按钮，按照上述实验资料依次输入“1 自制产成品，2 委托加工成品”单击“确定”，然后退出。如图3-19所示：</a:t>
            </a:r>
          </a:p>
          <a:p>
            <a:pPr marL="0" indent="0">
              <a:buNone/>
            </a:pPr>
            <a:endParaRPr lang="zh-CN" altLang="en-US" sz="2000"/>
          </a:p>
        </p:txBody>
      </p:sp>
      <p:pic>
        <p:nvPicPr>
          <p:cNvPr id="59" name="图片 59" descr="C:\Users\Administrator\Desktop\第二章\第二章总账1截图\3-10-1项目分类.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399540" y="2301875"/>
            <a:ext cx="8952865" cy="3875405"/>
          </a:xfrm>
          <a:prstGeom prst="rect">
            <a:avLst/>
          </a:prstGeom>
          <a:noFill/>
          <a:ln>
            <a:noFill/>
          </a:ln>
        </p:spPr>
      </p:pic>
      <p:sp>
        <p:nvSpPr>
          <p:cNvPr id="100" name="文本框 99"/>
          <p:cNvSpPr txBox="1"/>
          <p:nvPr/>
        </p:nvSpPr>
        <p:spPr>
          <a:xfrm>
            <a:off x="3142615" y="639318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指定项目分类</a:t>
            </a:r>
            <a:endParaRPr lang="zh-CN" altLang="en-US" sz="1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342900" indent="-342900">
              <a:buFont typeface="Wingdings" panose="05000000000000000000" charset="0"/>
              <a:buChar char=""/>
            </a:pPr>
            <a:r>
              <a:rPr lang="zh-CN" altLang="en-US" sz="2000" b="1"/>
              <a:t>定义项目目录</a:t>
            </a:r>
            <a:br>
              <a:rPr lang="zh-CN" altLang="en-US" sz="2000" b="1"/>
            </a:br>
            <a:r>
              <a:rPr lang="zh-CN" altLang="en-US" sz="2000" b="1"/>
              <a:t>操作指导：</a:t>
            </a:r>
            <a:br>
              <a:rPr lang="zh-CN" altLang="en-US" sz="2000"/>
            </a:br>
            <a:r>
              <a:rPr lang="zh-CN" altLang="en-US" sz="2000"/>
              <a:t>（1）在“项目档案”窗口中打开“项目目录”，单击右下角“维护”进入“项目目录维护窗口”。如图3-20所示：</a:t>
            </a:r>
          </a:p>
        </p:txBody>
      </p:sp>
      <p:pic>
        <p:nvPicPr>
          <p:cNvPr id="60" name="图片 60" descr="C:\Users\Administrator\Desktop\第二稿\实验二\6项目目录.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25650" y="1691005"/>
            <a:ext cx="8412480" cy="4135120"/>
          </a:xfrm>
          <a:prstGeom prst="rect">
            <a:avLst/>
          </a:prstGeom>
          <a:noFill/>
          <a:ln>
            <a:noFill/>
          </a:ln>
        </p:spPr>
      </p:pic>
      <p:sp>
        <p:nvSpPr>
          <p:cNvPr id="100" name="文本框 99"/>
          <p:cNvSpPr txBox="1"/>
          <p:nvPr/>
        </p:nvSpPr>
        <p:spPr>
          <a:xfrm>
            <a:off x="3284855" y="613537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Cambria" panose="02040503050406030204" charset="0"/>
                <a:cs typeface="Cambria" panose="02040503050406030204" charset="0"/>
              </a:rPr>
              <a:t>3-20</a:t>
            </a:r>
            <a:r>
              <a:rPr lang="zh-CN" altLang="en-US" sz="1600" b="1">
                <a:latin typeface="黑体" panose="02010609060101010101" charset="-122"/>
                <a:ea typeface="黑体" panose="02010609060101010101" charset="-122"/>
                <a:cs typeface="黑体" panose="02010609060101010101" charset="-122"/>
              </a:rPr>
              <a:t>定义项目目录</a:t>
            </a:r>
            <a:endParaRPr lang="zh-CN" altLang="en-US" sz="16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3365" y="812800"/>
            <a:ext cx="9144000" cy="4561205"/>
          </a:xfrm>
        </p:spPr>
        <p:txBody>
          <a:bodyPr/>
          <a:lstStyle/>
          <a:p>
            <a:pPr algn="l"/>
            <a:r>
              <a:rPr lang="en-US" altLang="zh-CN" sz="2000"/>
              <a:t>（2）单击“增加”按钮，输入上述实验资料的项目编号、项目名称、所属分类码、所属分类名称。单击回车键，添加第二行。输入完成后退出。如图3-21所示：</a:t>
            </a:r>
          </a:p>
        </p:txBody>
      </p:sp>
      <p:pic>
        <p:nvPicPr>
          <p:cNvPr id="61" name="图片 61" descr="C:\Users\Administrator\Desktop\第二章\第二章总账1截图\3-11定义项目目录.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212975" y="1769745"/>
            <a:ext cx="7765415" cy="3318510"/>
          </a:xfrm>
          <a:prstGeom prst="rect">
            <a:avLst/>
          </a:prstGeom>
          <a:noFill/>
          <a:ln>
            <a:noFill/>
          </a:ln>
        </p:spPr>
      </p:pic>
      <p:sp>
        <p:nvSpPr>
          <p:cNvPr id="100" name="文本框 99"/>
          <p:cNvSpPr txBox="1"/>
          <p:nvPr/>
        </p:nvSpPr>
        <p:spPr>
          <a:xfrm>
            <a:off x="3090545" y="5257800"/>
            <a:ext cx="5080000" cy="337185"/>
          </a:xfrm>
          <a:prstGeom prst="rect">
            <a:avLst/>
          </a:prstGeom>
          <a:noFill/>
          <a:ln w="9525">
            <a:noFill/>
          </a:ln>
        </p:spPr>
        <p:txBody>
          <a:bodyPr>
            <a:spAutoFit/>
          </a:bodyPr>
          <a:lstStyle/>
          <a:p>
            <a:pPr indent="0" algn="ctr"/>
            <a:r>
              <a:rPr lang="zh-CN" altLang="en-US" sz="1600" b="0">
                <a:latin typeface="黑体" panose="02010609060101010101" charset="-122"/>
                <a:ea typeface="黑体" panose="02010609060101010101" charset="-122"/>
                <a:cs typeface="黑体" panose="02010609060101010101" charset="-122"/>
              </a:rPr>
              <a:t>图</a:t>
            </a:r>
            <a:r>
              <a:rPr lang="en-US" altLang="zh-CN" sz="1600" b="0">
                <a:latin typeface="黑体" panose="02010609060101010101" charset="-122"/>
                <a:ea typeface="黑体" panose="02010609060101010101" charset="-122"/>
                <a:cs typeface="黑体" panose="02010609060101010101" charset="-122"/>
              </a:rPr>
              <a:t>3-</a:t>
            </a:r>
            <a:r>
              <a:rPr lang="en-US" altLang="zh-CN" sz="1600" b="0">
                <a:latin typeface="Cambria" panose="02040503050406030204" charset="0"/>
                <a:cs typeface="Cambria" panose="02040503050406030204" charset="0"/>
              </a:rPr>
              <a:t>21</a:t>
            </a:r>
            <a:r>
              <a:rPr lang="zh-CN" altLang="en-US" sz="1600" b="1">
                <a:latin typeface="黑体" panose="02010609060101010101" charset="-122"/>
                <a:ea typeface="黑体" panose="02010609060101010101" charset="-122"/>
                <a:cs typeface="黑体" panose="02010609060101010101" charset="-122"/>
              </a:rPr>
              <a:t>定义项目目录</a:t>
            </a:r>
            <a:endParaRPr lang="zh-CN" altLang="en-US"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680"/>
            <a:ext cx="9144000" cy="682625"/>
          </a:xfrm>
        </p:spPr>
        <p:txBody>
          <a:bodyPr/>
          <a:lstStyle/>
          <a:p>
            <a:pPr algn="l"/>
            <a:r>
              <a:rPr lang="zh-CN" altLang="en-US" sz="2400" b="1"/>
              <a:t>实验内容：</a:t>
            </a:r>
          </a:p>
        </p:txBody>
      </p:sp>
      <p:sp>
        <p:nvSpPr>
          <p:cNvPr id="3" name="副标题 2"/>
          <p:cNvSpPr>
            <a:spLocks noGrp="1"/>
          </p:cNvSpPr>
          <p:nvPr>
            <p:ph type="subTitle" idx="1"/>
          </p:nvPr>
        </p:nvSpPr>
        <p:spPr>
          <a:xfrm>
            <a:off x="1524000" y="1805305"/>
            <a:ext cx="9144000" cy="3942715"/>
          </a:xfrm>
        </p:spPr>
        <p:txBody>
          <a:bodyPr>
            <a:noAutofit/>
          </a:bodyPr>
          <a:lstStyle/>
          <a:p>
            <a:pPr algn="l">
              <a:lnSpc>
                <a:spcPct val="100000"/>
              </a:lnSpc>
            </a:pPr>
            <a:r>
              <a:rPr lang="zh-CN" altLang="en-US" sz="2000" b="1"/>
              <a:t>1.设置控制参数</a:t>
            </a:r>
          </a:p>
          <a:p>
            <a:pPr algn="l">
              <a:lnSpc>
                <a:spcPct val="100000"/>
              </a:lnSpc>
            </a:pPr>
            <a:r>
              <a:rPr lang="zh-CN" altLang="en-US" sz="2000"/>
              <a:t>主要包括选项卡中的凭证、账簿、凭证打印、预算控制、权限、会计日历、其他等参数设置。</a:t>
            </a:r>
          </a:p>
          <a:p>
            <a:pPr algn="l">
              <a:lnSpc>
                <a:spcPct val="100000"/>
              </a:lnSpc>
            </a:pPr>
            <a:r>
              <a:rPr lang="zh-CN" altLang="en-US" sz="2000" b="1"/>
              <a:t>2.设置基础数据</a:t>
            </a:r>
          </a:p>
          <a:p>
            <a:pPr algn="l">
              <a:lnSpc>
                <a:spcPct val="100000"/>
              </a:lnSpc>
            </a:pPr>
            <a:r>
              <a:rPr lang="zh-CN" altLang="en-US" sz="2000"/>
              <a:t>（1）定义外币及汇率、建立会计科目</a:t>
            </a:r>
          </a:p>
          <a:p>
            <a:pPr algn="l">
              <a:lnSpc>
                <a:spcPct val="100000"/>
              </a:lnSpc>
            </a:pPr>
            <a:r>
              <a:rPr lang="zh-CN" altLang="en-US" sz="2000"/>
              <a:t>（2）设置辅助核算档案，包括设置凭证类别、结算方式</a:t>
            </a:r>
          </a:p>
          <a:p>
            <a:pPr algn="l">
              <a:lnSpc>
                <a:spcPct val="100000"/>
              </a:lnSpc>
            </a:pPr>
            <a:r>
              <a:rPr lang="zh-CN" altLang="en-US" sz="2000" b="1"/>
              <a:t>3.期初余额录入</a:t>
            </a:r>
          </a:p>
          <a:p>
            <a:pPr algn="l">
              <a:lnSpc>
                <a:spcPct val="100000"/>
              </a:lnSpc>
            </a:pPr>
            <a:r>
              <a:rPr lang="zh-CN" altLang="en-US" sz="2000"/>
              <a:t>1.总账期初余额录入</a:t>
            </a:r>
          </a:p>
          <a:p>
            <a:pPr algn="l">
              <a:lnSpc>
                <a:spcPct val="100000"/>
              </a:lnSpc>
            </a:pPr>
            <a:r>
              <a:rPr lang="zh-CN" altLang="en-US" sz="2000"/>
              <a:t>2.辅助账期初余额录入</a:t>
            </a:r>
          </a:p>
          <a:p>
            <a:pPr algn="l">
              <a:lnSpc>
                <a:spcPct val="100000"/>
              </a:lnSpc>
            </a:pPr>
            <a:r>
              <a:rPr lang="zh-CN" altLang="en-US" sz="2000" b="1"/>
              <a:t>实验准备：</a:t>
            </a:r>
            <a:r>
              <a:rPr lang="zh-CN" altLang="en-US" sz="2000"/>
              <a:t>引入实验一账套</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50900"/>
            <a:ext cx="9144000" cy="4406900"/>
          </a:xfrm>
        </p:spPr>
        <p:txBody>
          <a:bodyPr/>
          <a:lstStyle/>
          <a:p>
            <a:pPr algn="l"/>
            <a:r>
              <a:rPr lang="zh-CN" altLang="en-US" sz="2000" b="1"/>
              <a:t>4.数据权限控制设置及分配</a:t>
            </a:r>
          </a:p>
          <a:p>
            <a:pPr algn="l"/>
            <a:r>
              <a:rPr lang="zh-CN" altLang="en-US" sz="2000" b="1"/>
              <a:t>实验资料：</a:t>
            </a:r>
          </a:p>
        </p:txBody>
      </p:sp>
      <p:pic>
        <p:nvPicPr>
          <p:cNvPr id="4" name="图片 3"/>
          <p:cNvPicPr>
            <a:picLocks noChangeAspect="1"/>
          </p:cNvPicPr>
          <p:nvPr/>
        </p:nvPicPr>
        <p:blipFill>
          <a:blip r:embed="rId2"/>
          <a:stretch>
            <a:fillRect/>
          </a:stretch>
        </p:blipFill>
        <p:spPr>
          <a:xfrm>
            <a:off x="2096770" y="1985010"/>
            <a:ext cx="7997825" cy="296481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71145"/>
            <a:ext cx="9144000" cy="4340860"/>
          </a:xfrm>
        </p:spPr>
        <p:txBody>
          <a:bodyPr/>
          <a:lstStyle/>
          <a:p>
            <a:pPr algn="l"/>
            <a:r>
              <a:rPr lang="zh-CN" altLang="en-US" sz="2000" b="1"/>
              <a:t>操作指导：</a:t>
            </a:r>
          </a:p>
          <a:p>
            <a:pPr algn="l"/>
            <a:r>
              <a:rPr lang="zh-CN" altLang="en-US" sz="2000"/>
              <a:t>（1）在企业应用平台的“系统服务”选项卡中执行“权限”—“数据权限控制设置”；如图3- 22所示：</a:t>
            </a:r>
          </a:p>
        </p:txBody>
      </p:sp>
      <p:pic>
        <p:nvPicPr>
          <p:cNvPr id="62" name="图片 62" descr="C:\Users\Administrator\Desktop\第二章\第二章总账1截图\3-9-1数据权限.png"/>
          <p:cNvPicPr>
            <a:picLocks noChangeAspect="1" noChangeArrowheads="1"/>
          </p:cNvPicPr>
          <p:nvPr/>
        </p:nvPicPr>
        <p:blipFill>
          <a:blip r:embed="rId2" cstate="print">
            <a:extLst>
              <a:ext uri="{28A0092B-C50C-407E-A947-70E740481C1C}">
                <a14:useLocalDpi xmlns:a14="http://schemas.microsoft.com/office/drawing/2010/main" val="0"/>
              </a:ext>
            </a:extLst>
          </a:blip>
          <a:srcRect l="14286" t="4724" r="1606" b="6388"/>
          <a:stretch>
            <a:fillRect/>
          </a:stretch>
        </p:blipFill>
        <p:spPr>
          <a:xfrm>
            <a:off x="1955165" y="1372235"/>
            <a:ext cx="8048625" cy="3507105"/>
          </a:xfrm>
          <a:prstGeom prst="rect">
            <a:avLst/>
          </a:prstGeom>
          <a:noFill/>
          <a:ln>
            <a:noFill/>
          </a:ln>
        </p:spPr>
      </p:pic>
      <p:sp>
        <p:nvSpPr>
          <p:cNvPr id="100" name="文本框 99"/>
          <p:cNvSpPr txBox="1"/>
          <p:nvPr/>
        </p:nvSpPr>
        <p:spPr>
          <a:xfrm>
            <a:off x="3556000" y="5010785"/>
            <a:ext cx="5080000" cy="306705"/>
          </a:xfrm>
          <a:prstGeom prst="rect">
            <a:avLst/>
          </a:prstGeom>
          <a:noFill/>
          <a:ln w="9525">
            <a:noFill/>
          </a:ln>
        </p:spPr>
        <p:txBody>
          <a:bodyPr wrap="square">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数据权限控制设置及分配</a:t>
            </a:r>
            <a:endParaRPr lang="zh-CN" altLang="en-US" sz="1400"/>
          </a:p>
        </p:txBody>
      </p:sp>
      <p:sp>
        <p:nvSpPr>
          <p:cNvPr id="4" name="文本框 3"/>
          <p:cNvSpPr txBox="1"/>
          <p:nvPr/>
        </p:nvSpPr>
        <p:spPr>
          <a:xfrm>
            <a:off x="1605915" y="5317490"/>
            <a:ext cx="8746490" cy="1322070"/>
          </a:xfrm>
          <a:prstGeom prst="rect">
            <a:avLst/>
          </a:prstGeom>
          <a:noFill/>
          <a:ln w="9525">
            <a:noFill/>
          </a:ln>
        </p:spPr>
        <p:txBody>
          <a:bodyPr wrap="square">
            <a:spAutoFit/>
          </a:bodyPr>
          <a:lstStyle/>
          <a:p>
            <a:pPr marL="266700" indent="-266700"/>
            <a:r>
              <a:rPr lang="zh-CN" altLang="en-US" sz="2000" b="0">
                <a:latin typeface="+mn-ea"/>
                <a:cs typeface="宋体" panose="02010600030101010101" pitchFamily="2" charset="-122"/>
              </a:rPr>
              <a:t>（</a:t>
            </a:r>
            <a:r>
              <a:rPr lang="en-US" altLang="zh-CN" sz="2000" b="0">
                <a:latin typeface="+mn-ea"/>
                <a:cs typeface="宋体" panose="02010600030101010101" pitchFamily="2" charset="-122"/>
              </a:rPr>
              <a:t>2</a:t>
            </a:r>
            <a:r>
              <a:rPr lang="zh-CN" altLang="en-US" sz="2000" b="0">
                <a:latin typeface="+mn-ea"/>
                <a:cs typeface="宋体" panose="02010600030101010101" pitchFamily="2" charset="-122"/>
              </a:rPr>
              <a:t>） 打开“记录级”，选中“部门”复选框，单击“确定”后返回。如图所示：</a:t>
            </a:r>
          </a:p>
          <a:p>
            <a:pPr marL="266700" indent="-266700"/>
            <a:r>
              <a:rPr lang="zh-CN" altLang="en-US" sz="2000" b="0">
                <a:latin typeface="+mn-ea"/>
                <a:cs typeface="宋体" panose="02010600030101010101" pitchFamily="2" charset="-122"/>
              </a:rPr>
              <a:t>（</a:t>
            </a:r>
            <a:r>
              <a:rPr lang="en-US" altLang="zh-CN" sz="2000" b="0">
                <a:latin typeface="+mn-ea"/>
                <a:cs typeface="宋体" panose="02010600030101010101" pitchFamily="2" charset="-122"/>
              </a:rPr>
              <a:t>3</a:t>
            </a:r>
            <a:r>
              <a:rPr lang="zh-CN" altLang="en-US" sz="2000" b="0">
                <a:latin typeface="+mn-ea"/>
                <a:cs typeface="宋体" panose="02010600030101010101" pitchFamily="2" charset="-122"/>
              </a:rPr>
              <a:t>） 单击“权限</a:t>
            </a:r>
            <a:r>
              <a:rPr lang="en-US" altLang="zh-CN" sz="2000" b="0">
                <a:latin typeface="+mn-ea"/>
                <a:cs typeface="宋体" panose="02010600030101010101" pitchFamily="2" charset="-122"/>
              </a:rPr>
              <a:t>—</a:t>
            </a:r>
            <a:r>
              <a:rPr lang="zh-CN" altLang="en-US" sz="2000" b="0">
                <a:latin typeface="+mn-ea"/>
                <a:cs typeface="宋体" panose="02010600030101010101" pitchFamily="2" charset="-122"/>
              </a:rPr>
              <a:t>数据权限分配”，进入“权限浏览”窗口；</a:t>
            </a:r>
          </a:p>
          <a:p>
            <a:pPr marL="266700" indent="-266700"/>
            <a:r>
              <a:rPr lang="zh-CN" altLang="en-US" sz="2000" b="0">
                <a:latin typeface="+mn-ea"/>
                <a:cs typeface="宋体" panose="02010600030101010101" pitchFamily="2" charset="-122"/>
              </a:rPr>
              <a:t>（</a:t>
            </a:r>
            <a:r>
              <a:rPr lang="en-US" altLang="zh-CN" sz="2000" b="0">
                <a:latin typeface="+mn-ea"/>
                <a:cs typeface="宋体" panose="02010600030101010101" pitchFamily="2" charset="-122"/>
              </a:rPr>
              <a:t>4</a:t>
            </a:r>
            <a:r>
              <a:rPr lang="zh-CN" altLang="en-US" sz="2000" b="0">
                <a:latin typeface="+mn-ea"/>
                <a:cs typeface="宋体" panose="02010600030101010101" pitchFamily="2" charset="-122"/>
              </a:rPr>
              <a:t>） 从“业务对象”下拉列表中选择“部门”；</a:t>
            </a:r>
            <a:endParaRPr lang="zh-CN" altLang="en-US" sz="2000">
              <a:latin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22580"/>
            <a:ext cx="9144000" cy="4935220"/>
          </a:xfrm>
        </p:spPr>
        <p:txBody>
          <a:bodyPr/>
          <a:lstStyle/>
          <a:p>
            <a:pPr algn="l"/>
            <a:r>
              <a:rPr lang="zh-CN" altLang="en-US" sz="2000"/>
              <a:t>（5）从“用户及角色”列表框中选择“004王菲”；如图3- 23所示：</a:t>
            </a:r>
          </a:p>
        </p:txBody>
      </p:sp>
      <p:pic>
        <p:nvPicPr>
          <p:cNvPr id="63" name="图片 63" descr="C:\Users\Administrator\Desktop\第二稿\实验二\7数据权限.png"/>
          <p:cNvPicPr>
            <a:picLocks noChangeAspect="1" noChangeArrowheads="1"/>
          </p:cNvPicPr>
          <p:nvPr/>
        </p:nvPicPr>
        <p:blipFill>
          <a:blip r:embed="rId2">
            <a:extLst>
              <a:ext uri="{28A0092B-C50C-407E-A947-70E740481C1C}">
                <a14:useLocalDpi xmlns:a14="http://schemas.microsoft.com/office/drawing/2010/main" val="0"/>
              </a:ext>
            </a:extLst>
          </a:blip>
          <a:srcRect b="9036"/>
          <a:stretch>
            <a:fillRect/>
          </a:stretch>
        </p:blipFill>
        <p:spPr>
          <a:xfrm>
            <a:off x="2025015" y="815975"/>
            <a:ext cx="8373745" cy="3947795"/>
          </a:xfrm>
          <a:prstGeom prst="rect">
            <a:avLst/>
          </a:prstGeom>
          <a:noFill/>
          <a:ln>
            <a:noFill/>
          </a:ln>
        </p:spPr>
      </p:pic>
      <p:sp>
        <p:nvSpPr>
          <p:cNvPr id="100" name="文本框 99"/>
          <p:cNvSpPr txBox="1"/>
          <p:nvPr/>
        </p:nvSpPr>
        <p:spPr>
          <a:xfrm>
            <a:off x="3362325" y="5019675"/>
            <a:ext cx="5080000" cy="306705"/>
          </a:xfrm>
          <a:prstGeom prst="rect">
            <a:avLst/>
          </a:prstGeom>
          <a:noFill/>
          <a:ln w="9525">
            <a:noFill/>
          </a:ln>
        </p:spPr>
        <p:txBody>
          <a:bodyPr wrap="square">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数据权限控制设置及分配</a:t>
            </a:r>
            <a:endParaRPr lang="zh-CN" altLang="en-US" sz="1400"/>
          </a:p>
        </p:txBody>
      </p:sp>
      <p:sp>
        <p:nvSpPr>
          <p:cNvPr id="4" name="文本框 3"/>
          <p:cNvSpPr txBox="1"/>
          <p:nvPr/>
        </p:nvSpPr>
        <p:spPr>
          <a:xfrm>
            <a:off x="1609725" y="5491480"/>
            <a:ext cx="9204325" cy="101473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6</a:t>
            </a:r>
            <a:r>
              <a:rPr lang="zh-CN" altLang="en-US" sz="2000" b="0">
                <a:latin typeface="宋体" panose="02010600030101010101" pitchFamily="2" charset="-122"/>
                <a:ea typeface="宋体" panose="02010600030101010101" pitchFamily="2" charset="-122"/>
                <a:cs typeface="宋体" panose="02010600030101010101" pitchFamily="2" charset="-122"/>
              </a:rPr>
              <a:t>） 单击工具栏上的“授权”，打开“记录权限设置”对话框，</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取消</a:t>
            </a:r>
            <a:r>
              <a:rPr lang="zh-CN" altLang="en-US" sz="2000" b="0">
                <a:solidFill>
                  <a:srgbClr val="0C0C0C"/>
                </a:solidFill>
                <a:latin typeface="Calibri" panose="020F0502020204030204" charset="0"/>
                <a:cs typeface="Calibri" panose="020F0502020204030204" charset="0"/>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录入</a:t>
            </a:r>
            <a:r>
              <a:rPr lang="zh-CN" altLang="en-US" sz="2000" b="0">
                <a:solidFill>
                  <a:srgbClr val="0C0C0C"/>
                </a:solidFill>
                <a:latin typeface="Calibri" panose="020F0502020204030204" charset="0"/>
                <a:cs typeface="Calibri" panose="020F0502020204030204" charset="0"/>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勾选；</a:t>
            </a:r>
          </a:p>
          <a:p>
            <a:pPr marL="266700" indent="-266700"/>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将“采购部”从“禁用”列表选入到“可用”列表框，单击“保存”；</a:t>
            </a:r>
            <a:endParaRPr lang="zh-CN" altLang="en-US" sz="2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lstStyle/>
          <a:p>
            <a:pPr algn="l"/>
            <a:r>
              <a:rPr lang="zh-CN" altLang="en-US" sz="2000"/>
              <a:t>（8）系统提示“保存成功”单击“确定”，返回记录权限设置。如图3-24所示：</a:t>
            </a:r>
          </a:p>
        </p:txBody>
      </p:sp>
      <p:pic>
        <p:nvPicPr>
          <p:cNvPr id="64" name="图片 64"/>
          <p:cNvPicPr>
            <a:picLocks noChangeAspect="1"/>
          </p:cNvPicPr>
          <p:nvPr/>
        </p:nvPicPr>
        <p:blipFill>
          <a:blip r:embed="rId2"/>
          <a:srcRect t="20213"/>
          <a:stretch>
            <a:fillRect/>
          </a:stretch>
        </p:blipFill>
        <p:spPr>
          <a:xfrm>
            <a:off x="2112645" y="1119505"/>
            <a:ext cx="7966710" cy="4033520"/>
          </a:xfrm>
          <a:prstGeom prst="rect">
            <a:avLst/>
          </a:prstGeom>
          <a:ln>
            <a:noFill/>
          </a:ln>
        </p:spPr>
      </p:pic>
      <p:sp>
        <p:nvSpPr>
          <p:cNvPr id="100" name="文本框 99"/>
          <p:cNvSpPr txBox="1"/>
          <p:nvPr/>
        </p:nvSpPr>
        <p:spPr>
          <a:xfrm>
            <a:off x="3482340" y="525780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24</a:t>
            </a:r>
            <a:r>
              <a:rPr lang="zh-CN" altLang="en-US" sz="1400" b="1">
                <a:solidFill>
                  <a:srgbClr val="000000"/>
                </a:solidFill>
                <a:latin typeface="黑体" panose="02010609060101010101" charset="-122"/>
                <a:ea typeface="黑体" panose="02010609060101010101" charset="-122"/>
                <a:cs typeface="黑体" panose="02010609060101010101" charset="-122"/>
              </a:rPr>
              <a:t>数据权限控制设置及分配</a:t>
            </a:r>
            <a:endParaRPr lang="zh-CN" altLang="en-US" sz="1400"/>
          </a:p>
        </p:txBody>
      </p:sp>
      <p:sp>
        <p:nvSpPr>
          <p:cNvPr id="4" name="文本框 3"/>
          <p:cNvSpPr txBox="1"/>
          <p:nvPr/>
        </p:nvSpPr>
        <p:spPr>
          <a:xfrm>
            <a:off x="1524000" y="5924550"/>
            <a:ext cx="8997315" cy="398780"/>
          </a:xfrm>
          <a:prstGeom prst="rect">
            <a:avLst/>
          </a:prstGeom>
          <a:noFill/>
          <a:ln w="9525">
            <a:noFill/>
          </a:ln>
        </p:spPr>
        <p:txBody>
          <a:bodyPr wrap="square">
            <a:spAutoFit/>
          </a:bodyPr>
          <a:lstStyle/>
          <a:p>
            <a:pPr marL="266700" indent="-266700"/>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同理，根据上述实验资料依次设置用户</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002</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卢飞和</a:t>
            </a:r>
            <a:r>
              <a:rPr lang="en-US" altLang="zh-CN" sz="2000" b="0">
                <a:solidFill>
                  <a:srgbClr val="000000"/>
                </a:solidFill>
                <a:latin typeface="Calibri" panose="020F0502020204030204" charset="0"/>
                <a:cs typeface="Calibri" panose="020F0502020204030204" charset="0"/>
              </a:rPr>
              <a:t>003</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陈旺数据权限。</a:t>
            </a:r>
            <a:endParaRPr lang="zh-CN" altLang="en-US" sz="2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38835"/>
            <a:ext cx="9144000" cy="4418965"/>
          </a:xfrm>
        </p:spPr>
        <p:txBody>
          <a:bodyPr/>
          <a:lstStyle/>
          <a:p>
            <a:r>
              <a:rPr lang="zh-CN" altLang="en-US" b="1"/>
              <a:t>第二节期初余额的录入</a:t>
            </a:r>
          </a:p>
          <a:p>
            <a:pPr algn="l"/>
            <a:r>
              <a:rPr lang="zh-CN" altLang="en-US" sz="2000"/>
              <a:t>一、基础会计科目期初余额</a:t>
            </a:r>
          </a:p>
          <a:p>
            <a:pPr algn="l"/>
            <a:r>
              <a:rPr lang="zh-CN" altLang="en-US" sz="2000"/>
              <a:t>实验资料：</a:t>
            </a:r>
          </a:p>
        </p:txBody>
      </p:sp>
      <p:pic>
        <p:nvPicPr>
          <p:cNvPr id="5" name="图片 4"/>
          <p:cNvPicPr>
            <a:picLocks noChangeAspect="1"/>
          </p:cNvPicPr>
          <p:nvPr/>
        </p:nvPicPr>
        <p:blipFill>
          <a:blip r:embed="rId2"/>
          <a:stretch>
            <a:fillRect/>
          </a:stretch>
        </p:blipFill>
        <p:spPr>
          <a:xfrm>
            <a:off x="1659890" y="1844675"/>
            <a:ext cx="10201910" cy="502031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1523365" y="278130"/>
          <a:ext cx="8707120" cy="6442710"/>
        </p:xfrm>
        <a:graphic>
          <a:graphicData uri="http://schemas.openxmlformats.org/drawingml/2006/table">
            <a:tbl>
              <a:tblPr firstRow="1" bandRow="1">
                <a:tableStyleId>{5940675A-B579-460E-94D1-54222C63F5DA}</a:tableStyleId>
              </a:tblPr>
              <a:tblGrid>
                <a:gridCol w="1027430">
                  <a:extLst>
                    <a:ext uri="{9D8B030D-6E8A-4147-A177-3AD203B41FA5}">
                      <a16:colId xmlns:a16="http://schemas.microsoft.com/office/drawing/2014/main" val="20000"/>
                    </a:ext>
                  </a:extLst>
                </a:gridCol>
                <a:gridCol w="1803400">
                  <a:extLst>
                    <a:ext uri="{9D8B030D-6E8A-4147-A177-3AD203B41FA5}">
                      <a16:colId xmlns:a16="http://schemas.microsoft.com/office/drawing/2014/main" val="20001"/>
                    </a:ext>
                  </a:extLst>
                </a:gridCol>
                <a:gridCol w="1064895">
                  <a:extLst>
                    <a:ext uri="{9D8B030D-6E8A-4147-A177-3AD203B41FA5}">
                      <a16:colId xmlns:a16="http://schemas.microsoft.com/office/drawing/2014/main" val="20002"/>
                    </a:ext>
                  </a:extLst>
                </a:gridCol>
                <a:gridCol w="560070">
                  <a:extLst>
                    <a:ext uri="{9D8B030D-6E8A-4147-A177-3AD203B41FA5}">
                      <a16:colId xmlns:a16="http://schemas.microsoft.com/office/drawing/2014/main" val="20003"/>
                    </a:ext>
                  </a:extLst>
                </a:gridCol>
                <a:gridCol w="542925">
                  <a:extLst>
                    <a:ext uri="{9D8B030D-6E8A-4147-A177-3AD203B41FA5}">
                      <a16:colId xmlns:a16="http://schemas.microsoft.com/office/drawing/2014/main" val="20004"/>
                    </a:ext>
                  </a:extLst>
                </a:gridCol>
                <a:gridCol w="1195705">
                  <a:extLst>
                    <a:ext uri="{9D8B030D-6E8A-4147-A177-3AD203B41FA5}">
                      <a16:colId xmlns:a16="http://schemas.microsoft.com/office/drawing/2014/main" val="20005"/>
                    </a:ext>
                  </a:extLst>
                </a:gridCol>
                <a:gridCol w="1275080">
                  <a:extLst>
                    <a:ext uri="{9D8B030D-6E8A-4147-A177-3AD203B41FA5}">
                      <a16:colId xmlns:a16="http://schemas.microsoft.com/office/drawing/2014/main" val="20006"/>
                    </a:ext>
                  </a:extLst>
                </a:gridCol>
                <a:gridCol w="1237615">
                  <a:extLst>
                    <a:ext uri="{9D8B030D-6E8A-4147-A177-3AD203B41FA5}">
                      <a16:colId xmlns:a16="http://schemas.microsoft.com/office/drawing/2014/main" val="20007"/>
                    </a:ext>
                  </a:extLst>
                </a:gridCol>
              </a:tblGrid>
              <a:tr h="26987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固定资产</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solidFill>
                            <a:srgbClr val="000000"/>
                          </a:solidFill>
                          <a:latin typeface="宋体" panose="02010600030101010101" pitchFamily="2" charset="-122"/>
                          <a:ea typeface="宋体" panose="02010600030101010101" pitchFamily="2" charset="-122"/>
                          <a:cs typeface="宋体" panose="02010600030101010101" pitchFamily="2" charset="-122"/>
                        </a:rPr>
                        <a:t>216,000.00</a:t>
                      </a:r>
                      <a:endParaRPr lang="zh-CN"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86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累计折旧</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6,012.00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solidFill>
                            <a:srgbClr val="000000"/>
                          </a:solidFill>
                          <a:latin typeface="宋体" panose="02010600030101010101" pitchFamily="2" charset="-122"/>
                          <a:ea typeface="宋体" panose="02010600030101010101" pitchFamily="2" charset="-122"/>
                          <a:cs typeface="宋体" panose="02010600030101010101" pitchFamily="2" charset="-122"/>
                        </a:rPr>
                        <a:t>39,103.20</a:t>
                      </a:r>
                      <a:endParaRPr lang="zh-CN"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1604</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在建工程</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1605</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工程物资</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91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1701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无形资产</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72000.00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1702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累计摊销</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1901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待处理财产损溢</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711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2001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短期借款</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应付账款</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供应商往来</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227,900.00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207,500.00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161,850.00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2203</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预收账款</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客户往来</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应付职工薪酬</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162,072.00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169,948.00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12,735.15</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应付工资</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130,000.00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130,000.00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221102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应付福利费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25,672.00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32,248.00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10,581.90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221103</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工会经费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2,800.00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3,200.00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957.00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4193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221104</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职工教育经费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3,600.00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4,500.00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1,196.25</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2221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应交税费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105,795.47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140,270.71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47,843.57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222101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应交增值税</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105,795.47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140,270.71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47,843.57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43205">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22210101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进项税额</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105,795.47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-33,800.00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22210102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销项税额</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140,270.71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81,643.57</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2241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其他应付款</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20,868.00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25,308.00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10,622.70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2501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长期借款</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4001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实收资本</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375000.00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1"/>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4103</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本年利润</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1,267,347.00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1,312,947.00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45,600.00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2"/>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4104</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利润分配</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326,000.00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3"/>
                  </a:ext>
                </a:extLst>
              </a:tr>
              <a:tr h="2425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410415</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未分配利润</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326,000.00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4"/>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1523365" y="502920"/>
          <a:ext cx="8601710" cy="6126480"/>
        </p:xfrm>
        <a:graphic>
          <a:graphicData uri="http://schemas.openxmlformats.org/drawingml/2006/table">
            <a:tbl>
              <a:tblPr firstRow="1" bandRow="1">
                <a:tableStyleId>{5940675A-B579-460E-94D1-54222C63F5DA}</a:tableStyleId>
              </a:tblPr>
              <a:tblGrid>
                <a:gridCol w="1015365">
                  <a:extLst>
                    <a:ext uri="{9D8B030D-6E8A-4147-A177-3AD203B41FA5}">
                      <a16:colId xmlns:a16="http://schemas.microsoft.com/office/drawing/2014/main" val="20000"/>
                    </a:ext>
                  </a:extLst>
                </a:gridCol>
                <a:gridCol w="1781175">
                  <a:extLst>
                    <a:ext uri="{9D8B030D-6E8A-4147-A177-3AD203B41FA5}">
                      <a16:colId xmlns:a16="http://schemas.microsoft.com/office/drawing/2014/main" val="20001"/>
                    </a:ext>
                  </a:extLst>
                </a:gridCol>
                <a:gridCol w="1052195">
                  <a:extLst>
                    <a:ext uri="{9D8B030D-6E8A-4147-A177-3AD203B41FA5}">
                      <a16:colId xmlns:a16="http://schemas.microsoft.com/office/drawing/2014/main" val="20002"/>
                    </a:ext>
                  </a:extLst>
                </a:gridCol>
                <a:gridCol w="553720">
                  <a:extLst>
                    <a:ext uri="{9D8B030D-6E8A-4147-A177-3AD203B41FA5}">
                      <a16:colId xmlns:a16="http://schemas.microsoft.com/office/drawing/2014/main" val="20003"/>
                    </a:ext>
                  </a:extLst>
                </a:gridCol>
                <a:gridCol w="535305">
                  <a:extLst>
                    <a:ext uri="{9D8B030D-6E8A-4147-A177-3AD203B41FA5}">
                      <a16:colId xmlns:a16="http://schemas.microsoft.com/office/drawing/2014/main" val="20004"/>
                    </a:ext>
                  </a:extLst>
                </a:gridCol>
                <a:gridCol w="1181735">
                  <a:extLst>
                    <a:ext uri="{9D8B030D-6E8A-4147-A177-3AD203B41FA5}">
                      <a16:colId xmlns:a16="http://schemas.microsoft.com/office/drawing/2014/main" val="20005"/>
                    </a:ext>
                  </a:extLst>
                </a:gridCol>
                <a:gridCol w="1259840">
                  <a:extLst>
                    <a:ext uri="{9D8B030D-6E8A-4147-A177-3AD203B41FA5}">
                      <a16:colId xmlns:a16="http://schemas.microsoft.com/office/drawing/2014/main" val="20006"/>
                    </a:ext>
                  </a:extLst>
                </a:gridCol>
                <a:gridCol w="1222375">
                  <a:extLst>
                    <a:ext uri="{9D8B030D-6E8A-4147-A177-3AD203B41FA5}">
                      <a16:colId xmlns:a16="http://schemas.microsoft.com/office/drawing/2014/main" val="20007"/>
                    </a:ext>
                  </a:extLst>
                </a:gridCol>
              </a:tblGrid>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生产成本</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13,768.00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直接材料</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8,000.00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直接人工</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nchor="ctr">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2,400.00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500103</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制造费用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1,150.00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500104</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折旧费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2,218.00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500105</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其他</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项目核算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制造费用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510101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工资</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510102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折旧费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6001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主营业务收入</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1,890,000.00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1,890,000.00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6051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其他业务收入</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贷</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6401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主营业务成本</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1,530,500.00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1,530,500.00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6403</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营业税金及附加</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2,400.00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2,400.00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6402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其他业务成本</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6601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销售费用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56,543.00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56,543.00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6602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管理费用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117,128.00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117,128.00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660201</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薪资</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110,550.00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110,550.00</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55270">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660202</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福利费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9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660203</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r>
                        <a:rPr lang="zh-CN" altLang="en-US" sz="900" b="0">
                          <a:latin typeface="宋体" panose="02010600030101010101" pitchFamily="2" charset="-122"/>
                          <a:ea typeface="宋体" panose="02010600030101010101" pitchFamily="2" charset="-122"/>
                          <a:cs typeface="宋体" panose="02010600030101010101" pitchFamily="2" charset="-122"/>
                        </a:rPr>
                        <a:t>办公费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660204</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r>
                        <a:rPr lang="zh-CN" altLang="en-US" sz="900" b="0">
                          <a:latin typeface="宋体" panose="02010600030101010101" pitchFamily="2" charset="-122"/>
                          <a:ea typeface="宋体" panose="02010600030101010101" pitchFamily="2" charset="-122"/>
                          <a:cs typeface="宋体" panose="02010600030101010101" pitchFamily="2" charset="-122"/>
                        </a:rPr>
                        <a:t>差旅费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660205</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r>
                        <a:rPr lang="zh-CN" altLang="en-US" sz="900" b="0">
                          <a:latin typeface="宋体" panose="02010600030101010101" pitchFamily="2" charset="-122"/>
                          <a:ea typeface="宋体" panose="02010600030101010101" pitchFamily="2" charset="-122"/>
                          <a:cs typeface="宋体" panose="02010600030101010101" pitchFamily="2" charset="-122"/>
                        </a:rPr>
                        <a:t>招待费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660206</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r>
                        <a:rPr lang="zh-CN" altLang="en-US" sz="900" b="0">
                          <a:latin typeface="宋体" panose="02010600030101010101" pitchFamily="2" charset="-122"/>
                          <a:ea typeface="宋体" panose="02010600030101010101" pitchFamily="2" charset="-122"/>
                          <a:cs typeface="宋体" panose="02010600030101010101" pitchFamily="2" charset="-122"/>
                        </a:rPr>
                        <a:t>折旧费</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1,934.00</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1,934.00</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1"/>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660207</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r>
                        <a:rPr lang="zh-CN" altLang="en-US" sz="900" b="0">
                          <a:latin typeface="宋体" panose="02010600030101010101" pitchFamily="2" charset="-122"/>
                          <a:ea typeface="宋体" panose="02010600030101010101" pitchFamily="2" charset="-122"/>
                          <a:cs typeface="宋体" panose="02010600030101010101" pitchFamily="2" charset="-122"/>
                        </a:rPr>
                        <a:t>其他</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部门核算</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4,644.00</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4,644.00</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2"/>
                  </a:ext>
                </a:extLst>
              </a:tr>
              <a:tr h="255270">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6603</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财务费用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1">
                          <a:latin typeface="宋体" panose="02010600030101010101" pitchFamily="2" charset="-122"/>
                          <a:ea typeface="宋体" panose="02010600030101010101" pitchFamily="2" charset="-122"/>
                          <a:cs typeface="宋体" panose="02010600030101010101" pitchFamily="2" charset="-122"/>
                        </a:rPr>
                        <a:t> </a:t>
                      </a:r>
                      <a:endParaRPr lang="zh-CN" altLang="en-US" sz="9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900" b="0">
                          <a:latin typeface="宋体" panose="02010600030101010101" pitchFamily="2" charset="-122"/>
                          <a:ea typeface="宋体" panose="02010600030101010101" pitchFamily="2" charset="-122"/>
                          <a:cs typeface="宋体" panose="02010600030101010101" pitchFamily="2" charset="-122"/>
                        </a:rPr>
                        <a:t> </a:t>
                      </a: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9525" cap="flat" cmpd="sng">
                      <a:solidFill>
                        <a:srgbClr val="000000"/>
                      </a:solidFill>
                      <a:prstDash val="solid"/>
                      <a:headEnd type="none" w="med" len="med"/>
                      <a:tailEnd type="none" w="med" len="med"/>
                    </a:lnL>
                    <a:lnR w="63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zh-CN" altLang="en-US" sz="900" b="0">
                        <a:latin typeface="宋体" panose="02010600030101010101" pitchFamily="2" charset="-122"/>
                        <a:ea typeface="宋体" panose="02010600030101010101" pitchFamily="2" charset="-122"/>
                        <a:cs typeface="宋体" panose="02010600030101010101" pitchFamily="2" charset="-122"/>
                      </a:endParaRPr>
                    </a:p>
                  </a:txBody>
                  <a:tcPr marL="0" marR="-182879" marT="0" marB="1">
                    <a:lnL w="6350" cap="flat" cmpd="sng">
                      <a:solidFill>
                        <a:srgbClr val="080000"/>
                      </a:solidFill>
                      <a:prstDash val="solid"/>
                      <a:headEnd type="none" w="med" len="med"/>
                      <a:tailEnd type="none" w="med" len="med"/>
                    </a:lnL>
                    <a:lnR w="404812"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23"/>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22250"/>
            <a:ext cx="9144000" cy="4849495"/>
          </a:xfrm>
        </p:spPr>
        <p:txBody>
          <a:bodyPr/>
          <a:lstStyle/>
          <a:p>
            <a:pPr algn="l"/>
            <a:r>
              <a:rPr lang="zh-CN" altLang="en-US" sz="2000" b="1"/>
              <a:t>操作指导：</a:t>
            </a:r>
          </a:p>
          <a:p>
            <a:pPr algn="l"/>
            <a:r>
              <a:rPr lang="zh-CN" altLang="en-US" sz="1600"/>
              <a:t>（1）在总账管理系统中，执行“业务工作—财务会计—总账—设置—期初余额”，进行期初余额录入；</a:t>
            </a:r>
          </a:p>
          <a:p>
            <a:pPr algn="l"/>
            <a:r>
              <a:rPr lang="zh-CN" altLang="en-US" sz="1600"/>
              <a:t>（2）直接输入末级科目（底色为白色）的累计借方、累计贷方、期初余额，上级科目的累计借方、累计贷方、期初余额会自动填列。例如：库存现金、银行存款等基本科目期初余额。如图3-25所示：</a:t>
            </a:r>
          </a:p>
        </p:txBody>
      </p:sp>
      <p:pic>
        <p:nvPicPr>
          <p:cNvPr id="65" name="图片 65" descr="C:\Users\Administrator\Desktop\第二章\第二章总账1截图\4-1-1期初.png"/>
          <p:cNvPicPr>
            <a:picLocks noChangeAspect="1" noChangeArrowheads="1"/>
          </p:cNvPicPr>
          <p:nvPr/>
        </p:nvPicPr>
        <p:blipFill>
          <a:blip r:embed="rId2" cstate="print">
            <a:extLst>
              <a:ext uri="{28A0092B-C50C-407E-A947-70E740481C1C}">
                <a14:useLocalDpi xmlns:a14="http://schemas.microsoft.com/office/drawing/2010/main" val="0"/>
              </a:ext>
            </a:extLst>
          </a:blip>
          <a:srcRect l="18263" t="22965"/>
          <a:stretch>
            <a:fillRect/>
          </a:stretch>
        </p:blipFill>
        <p:spPr>
          <a:xfrm>
            <a:off x="1898650" y="1703070"/>
            <a:ext cx="8021320" cy="3451860"/>
          </a:xfrm>
          <a:prstGeom prst="rect">
            <a:avLst/>
          </a:prstGeom>
          <a:noFill/>
          <a:ln>
            <a:noFill/>
          </a:ln>
        </p:spPr>
      </p:pic>
      <p:sp>
        <p:nvSpPr>
          <p:cNvPr id="4" name="文本框 3"/>
          <p:cNvSpPr txBox="1"/>
          <p:nvPr/>
        </p:nvSpPr>
        <p:spPr>
          <a:xfrm>
            <a:off x="3079750" y="524637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25</a:t>
            </a:r>
            <a:r>
              <a:rPr lang="zh-CN" altLang="en-US" sz="1400" b="1">
                <a:latin typeface="黑体" panose="02010609060101010101" charset="-122"/>
                <a:ea typeface="黑体" panose="02010609060101010101" charset="-122"/>
                <a:cs typeface="黑体" panose="02010609060101010101" charset="-122"/>
              </a:rPr>
              <a:t>输入期初余额</a:t>
            </a:r>
            <a:endParaRPr lang="zh-CN" altLang="en-US" sz="1400"/>
          </a:p>
        </p:txBody>
      </p:sp>
      <p:sp>
        <p:nvSpPr>
          <p:cNvPr id="5" name="文本框 4"/>
          <p:cNvSpPr txBox="1"/>
          <p:nvPr/>
        </p:nvSpPr>
        <p:spPr>
          <a:xfrm>
            <a:off x="1673860" y="5553075"/>
            <a:ext cx="8843645" cy="1076325"/>
          </a:xfrm>
          <a:prstGeom prst="rect">
            <a:avLst/>
          </a:prstGeom>
          <a:noFill/>
          <a:ln w="9525">
            <a:noFill/>
          </a:ln>
        </p:spPr>
        <p:txBody>
          <a:bodyPr wrap="square">
            <a:spAutoFit/>
          </a:bodyPr>
          <a:lstStyle/>
          <a:p>
            <a:pPr indent="0">
              <a:buFont typeface="Arial" panose="020B0604020202020204" pitchFamily="34" charset="0"/>
              <a:buNone/>
            </a:pPr>
            <a:r>
              <a:rPr sz="1600" b="1">
                <a:latin typeface="+mn-ea"/>
              </a:rPr>
              <a:t>注意：</a:t>
            </a:r>
          </a:p>
          <a:p>
            <a:pPr marL="171450" indent="-171450">
              <a:buFont typeface="Arial" panose="020B0604020202020204" pitchFamily="34" charset="0"/>
              <a:buChar char="•"/>
            </a:pPr>
            <a:r>
              <a:rPr sz="1600">
                <a:latin typeface="+mn-ea"/>
              </a:rPr>
              <a:t>出现红字余额用负号输入；   </a:t>
            </a:r>
          </a:p>
          <a:p>
            <a:pPr marL="171450" indent="-171450">
              <a:buFont typeface="Arial" panose="020B0604020202020204" pitchFamily="34" charset="0"/>
              <a:buChar char="•"/>
            </a:pPr>
            <a:r>
              <a:rPr sz="1600">
                <a:latin typeface="+mn-ea"/>
              </a:rPr>
              <a:t>修改余额时，直接输入正确数据即可，然后单击“刷新”按钮进行刷新；</a:t>
            </a:r>
          </a:p>
          <a:p>
            <a:pPr marL="171450" indent="-171450">
              <a:buFont typeface="Arial" panose="020B0604020202020204" pitchFamily="34" charset="0"/>
              <a:buChar char="•"/>
            </a:pPr>
            <a:r>
              <a:rPr sz="1600">
                <a:latin typeface="+mn-ea"/>
              </a:rPr>
              <a:t>凭证记账后，期初余额变为浏览只读状态，不能再修改。</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7520"/>
            <a:ext cx="9144000" cy="4780280"/>
          </a:xfrm>
        </p:spPr>
        <p:txBody>
          <a:bodyPr/>
          <a:lstStyle/>
          <a:p>
            <a:pPr algn="l"/>
            <a:r>
              <a:rPr lang="zh-CN" altLang="en-US" sz="2000" b="1"/>
              <a:t>二、辅助账期初余额表</a:t>
            </a:r>
          </a:p>
          <a:p>
            <a:pPr algn="l"/>
            <a:r>
              <a:rPr lang="zh-CN" altLang="en-US" sz="2000" b="1"/>
              <a:t>实验资料：</a:t>
            </a:r>
          </a:p>
          <a:p>
            <a:pPr algn="l"/>
            <a:r>
              <a:rPr lang="zh-CN" altLang="en-US" sz="2000" b="1"/>
              <a:t>1.会计科目：1122  应收账款   余额：借 25,772.00</a:t>
            </a:r>
          </a:p>
          <a:p>
            <a:pPr algn="l"/>
            <a:r>
              <a:rPr lang="zh-CN" altLang="en-US" sz="2000"/>
              <a:t>往来明细：</a:t>
            </a:r>
          </a:p>
        </p:txBody>
      </p:sp>
      <p:graphicFrame>
        <p:nvGraphicFramePr>
          <p:cNvPr id="2" name="表格 -1"/>
          <p:cNvGraphicFramePr/>
          <p:nvPr/>
        </p:nvGraphicFramePr>
        <p:xfrm>
          <a:off x="1790700" y="2103755"/>
          <a:ext cx="7810500" cy="1788160"/>
        </p:xfrm>
        <a:graphic>
          <a:graphicData uri="http://schemas.openxmlformats.org/drawingml/2006/table">
            <a:tbl>
              <a:tblPr firstRow="1" bandRow="1">
                <a:tableStyleId>{5940675A-B579-460E-94D1-54222C63F5DA}</a:tableStyleId>
              </a:tblPr>
              <a:tblGrid>
                <a:gridCol w="1064895">
                  <a:extLst>
                    <a:ext uri="{9D8B030D-6E8A-4147-A177-3AD203B41FA5}">
                      <a16:colId xmlns:a16="http://schemas.microsoft.com/office/drawing/2014/main" val="20000"/>
                    </a:ext>
                  </a:extLst>
                </a:gridCol>
                <a:gridCol w="763270">
                  <a:extLst>
                    <a:ext uri="{9D8B030D-6E8A-4147-A177-3AD203B41FA5}">
                      <a16:colId xmlns:a16="http://schemas.microsoft.com/office/drawing/2014/main" val="20001"/>
                    </a:ext>
                  </a:extLst>
                </a:gridCol>
                <a:gridCol w="1012825">
                  <a:extLst>
                    <a:ext uri="{9D8B030D-6E8A-4147-A177-3AD203B41FA5}">
                      <a16:colId xmlns:a16="http://schemas.microsoft.com/office/drawing/2014/main" val="20002"/>
                    </a:ext>
                  </a:extLst>
                </a:gridCol>
                <a:gridCol w="944880">
                  <a:extLst>
                    <a:ext uri="{9D8B030D-6E8A-4147-A177-3AD203B41FA5}">
                      <a16:colId xmlns:a16="http://schemas.microsoft.com/office/drawing/2014/main" val="20003"/>
                    </a:ext>
                  </a:extLst>
                </a:gridCol>
                <a:gridCol w="593090">
                  <a:extLst>
                    <a:ext uri="{9D8B030D-6E8A-4147-A177-3AD203B41FA5}">
                      <a16:colId xmlns:a16="http://schemas.microsoft.com/office/drawing/2014/main" val="20004"/>
                    </a:ext>
                  </a:extLst>
                </a:gridCol>
                <a:gridCol w="1064895">
                  <a:extLst>
                    <a:ext uri="{9D8B030D-6E8A-4147-A177-3AD203B41FA5}">
                      <a16:colId xmlns:a16="http://schemas.microsoft.com/office/drawing/2014/main" val="20005"/>
                    </a:ext>
                  </a:extLst>
                </a:gridCol>
                <a:gridCol w="709295">
                  <a:extLst>
                    <a:ext uri="{9D8B030D-6E8A-4147-A177-3AD203B41FA5}">
                      <a16:colId xmlns:a16="http://schemas.microsoft.com/office/drawing/2014/main" val="20006"/>
                    </a:ext>
                  </a:extLst>
                </a:gridCol>
                <a:gridCol w="592455">
                  <a:extLst>
                    <a:ext uri="{9D8B030D-6E8A-4147-A177-3AD203B41FA5}">
                      <a16:colId xmlns:a16="http://schemas.microsoft.com/office/drawing/2014/main" val="20007"/>
                    </a:ext>
                  </a:extLst>
                </a:gridCol>
                <a:gridCol w="1064895">
                  <a:extLst>
                    <a:ext uri="{9D8B030D-6E8A-4147-A177-3AD203B41FA5}">
                      <a16:colId xmlns:a16="http://schemas.microsoft.com/office/drawing/2014/main" val="20008"/>
                    </a:ext>
                  </a:extLst>
                </a:gridCol>
              </a:tblGrid>
              <a:tr h="701040">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日期</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凭证号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客户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摘要</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方向</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金额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业务员</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票号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票据日期</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3560">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2016-07-20</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转</a:t>
                      </a: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-68</a:t>
                      </a:r>
                      <a:endPar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Calibri" panose="020F0502020204030204" charset="0"/>
                          <a:cs typeface="Calibri" panose="020F0502020204030204" charset="0"/>
                        </a:rPr>
                        <a:t>武汉</a:t>
                      </a: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商贸</a:t>
                      </a:r>
                      <a:endParaRPr lang="zh-CN" altLang="en-US" sz="1400" b="0">
                        <a:solidFill>
                          <a:srgbClr val="000000"/>
                        </a:solidFill>
                        <a:latin typeface="Calibri" panose="020F0502020204030204" charset="0"/>
                        <a:ea typeface="Calibri" panose="020F0502020204030204" charset="0"/>
                        <a:cs typeface="Calibri" panose="020F0502020204030204" charset="0"/>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销售商品</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17,980.00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李丽</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B211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2016-07-20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3560">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2016-07-24</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转</a:t>
                      </a: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-76</a:t>
                      </a:r>
                      <a:endPar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长沙贸易</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销售商品</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借</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7,792.00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孙明</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B221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solidFill>
                            <a:srgbClr val="000000"/>
                          </a:solidFill>
                          <a:latin typeface="宋体" panose="02010600030101010101" pitchFamily="2" charset="-122"/>
                          <a:ea typeface="宋体" panose="02010600030101010101" pitchFamily="2" charset="-122"/>
                          <a:cs typeface="宋体" panose="02010600030101010101" pitchFamily="2" charset="-122"/>
                        </a:rPr>
                        <a:t>2016-07-24</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0" name="文本框 99"/>
          <p:cNvSpPr txBox="1"/>
          <p:nvPr/>
        </p:nvSpPr>
        <p:spPr>
          <a:xfrm>
            <a:off x="1604328" y="4100830"/>
            <a:ext cx="5080000" cy="398780"/>
          </a:xfrm>
          <a:prstGeom prst="rect">
            <a:avLst/>
          </a:prstGeom>
          <a:noFill/>
          <a:ln w="9525">
            <a:noFill/>
          </a:ln>
        </p:spPr>
        <p:txBody>
          <a:bodyPr>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辅助期初表：</a:t>
            </a:r>
            <a:endParaRPr lang="zh-CN" altLang="en-US" sz="2000"/>
          </a:p>
        </p:txBody>
      </p:sp>
      <p:graphicFrame>
        <p:nvGraphicFramePr>
          <p:cNvPr id="4" name="表格 3"/>
          <p:cNvGraphicFramePr/>
          <p:nvPr/>
        </p:nvGraphicFramePr>
        <p:xfrm>
          <a:off x="1790700" y="4499610"/>
          <a:ext cx="7810500" cy="1618615"/>
        </p:xfrm>
        <a:graphic>
          <a:graphicData uri="http://schemas.openxmlformats.org/drawingml/2006/table">
            <a:tbl>
              <a:tblPr firstRow="1" bandRow="1">
                <a:tableStyleId>{5940675A-B579-460E-94D1-54222C63F5DA}</a:tableStyleId>
              </a:tblPr>
              <a:tblGrid>
                <a:gridCol w="2461260">
                  <a:extLst>
                    <a:ext uri="{9D8B030D-6E8A-4147-A177-3AD203B41FA5}">
                      <a16:colId xmlns:a16="http://schemas.microsoft.com/office/drawing/2014/main" val="20000"/>
                    </a:ext>
                  </a:extLst>
                </a:gridCol>
                <a:gridCol w="2364105">
                  <a:extLst>
                    <a:ext uri="{9D8B030D-6E8A-4147-A177-3AD203B41FA5}">
                      <a16:colId xmlns:a16="http://schemas.microsoft.com/office/drawing/2014/main" val="20001"/>
                    </a:ext>
                  </a:extLst>
                </a:gridCol>
                <a:gridCol w="2985135">
                  <a:extLst>
                    <a:ext uri="{9D8B030D-6E8A-4147-A177-3AD203B41FA5}">
                      <a16:colId xmlns:a16="http://schemas.microsoft.com/office/drawing/2014/main" val="20002"/>
                    </a:ext>
                  </a:extLst>
                </a:gridCol>
              </a:tblGrid>
              <a:tr h="568325">
                <a:tc>
                  <a:txBody>
                    <a:bodyPr/>
                    <a:lstStyle/>
                    <a:p>
                      <a:pPr indent="0" algn="ctr">
                        <a:lnSpc>
                          <a:spcPct val="15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客户</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累计借方金额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累计贷方金额</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25780">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武汉商贸</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30,000.00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61,700.00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4510">
                <a:tc>
                  <a:txBody>
                    <a:bodyPr/>
                    <a:lstStyle/>
                    <a:p>
                      <a:pPr indent="0" algn="ctr">
                        <a:lnSpc>
                          <a:spcPct val="150000"/>
                        </a:lnSpc>
                        <a:buNone/>
                      </a:pPr>
                      <a:r>
                        <a:rPr lang="zh-CN" alt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长沙贸易</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20,000.00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10,000.00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209040"/>
            <a:ext cx="9144000" cy="4048760"/>
          </a:xfrm>
        </p:spPr>
        <p:txBody>
          <a:bodyPr/>
          <a:lstStyle/>
          <a:p>
            <a:pPr algn="l"/>
            <a:r>
              <a:rPr lang="zh-CN" altLang="en-US" sz="2000" b="1"/>
              <a:t>2.会计科目：122102  其他应收款——应收个人款  余额：借 4,800.00</a:t>
            </a:r>
          </a:p>
          <a:p>
            <a:pPr algn="l"/>
            <a:r>
              <a:rPr lang="zh-CN" altLang="en-US" sz="2000"/>
              <a:t>往来明细：</a:t>
            </a:r>
          </a:p>
        </p:txBody>
      </p:sp>
      <p:graphicFrame>
        <p:nvGraphicFramePr>
          <p:cNvPr id="2" name="表格 -1"/>
          <p:cNvGraphicFramePr/>
          <p:nvPr/>
        </p:nvGraphicFramePr>
        <p:xfrm>
          <a:off x="1646555" y="2030095"/>
          <a:ext cx="7865745" cy="1777365"/>
        </p:xfrm>
        <a:graphic>
          <a:graphicData uri="http://schemas.openxmlformats.org/drawingml/2006/table">
            <a:tbl>
              <a:tblPr firstRow="1" bandRow="1">
                <a:tableStyleId>{5940675A-B579-460E-94D1-54222C63F5DA}</a:tableStyleId>
              </a:tblPr>
              <a:tblGrid>
                <a:gridCol w="1598930">
                  <a:extLst>
                    <a:ext uri="{9D8B030D-6E8A-4147-A177-3AD203B41FA5}">
                      <a16:colId xmlns:a16="http://schemas.microsoft.com/office/drawing/2014/main" val="20000"/>
                    </a:ext>
                  </a:extLst>
                </a:gridCol>
                <a:gridCol w="876935">
                  <a:extLst>
                    <a:ext uri="{9D8B030D-6E8A-4147-A177-3AD203B41FA5}">
                      <a16:colId xmlns:a16="http://schemas.microsoft.com/office/drawing/2014/main" val="20001"/>
                    </a:ext>
                  </a:extLst>
                </a:gridCol>
                <a:gridCol w="1506220">
                  <a:extLst>
                    <a:ext uri="{9D8B030D-6E8A-4147-A177-3AD203B41FA5}">
                      <a16:colId xmlns:a16="http://schemas.microsoft.com/office/drawing/2014/main" val="20002"/>
                    </a:ext>
                  </a:extLst>
                </a:gridCol>
                <a:gridCol w="875030">
                  <a:extLst>
                    <a:ext uri="{9D8B030D-6E8A-4147-A177-3AD203B41FA5}">
                      <a16:colId xmlns:a16="http://schemas.microsoft.com/office/drawing/2014/main" val="20003"/>
                    </a:ext>
                  </a:extLst>
                </a:gridCol>
                <a:gridCol w="1003935">
                  <a:extLst>
                    <a:ext uri="{9D8B030D-6E8A-4147-A177-3AD203B41FA5}">
                      <a16:colId xmlns:a16="http://schemas.microsoft.com/office/drawing/2014/main" val="20004"/>
                    </a:ext>
                  </a:extLst>
                </a:gridCol>
                <a:gridCol w="625475">
                  <a:extLst>
                    <a:ext uri="{9D8B030D-6E8A-4147-A177-3AD203B41FA5}">
                      <a16:colId xmlns:a16="http://schemas.microsoft.com/office/drawing/2014/main" val="20005"/>
                    </a:ext>
                  </a:extLst>
                </a:gridCol>
                <a:gridCol w="1379220">
                  <a:extLst>
                    <a:ext uri="{9D8B030D-6E8A-4147-A177-3AD203B41FA5}">
                      <a16:colId xmlns:a16="http://schemas.microsoft.com/office/drawing/2014/main" val="20006"/>
                    </a:ext>
                  </a:extLst>
                </a:gridCol>
              </a:tblGrid>
              <a:tr h="612775">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日期</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凭证号</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部门</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个人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摘要</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方向</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期初余额</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6900">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2016-07-01</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付</a:t>
                      </a:r>
                      <a:r>
                        <a:rPr lang="en-US" altLang="zh-CN" sz="1400" b="0">
                          <a:latin typeface="宋体" panose="02010600030101010101" pitchFamily="2" charset="-122"/>
                          <a:ea typeface="宋体" panose="02010600030101010101" pitchFamily="2" charset="-122"/>
                          <a:cs typeface="宋体" panose="02010600030101010101" pitchFamily="2" charset="-122"/>
                        </a:rPr>
                        <a:t>-35</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余文</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出差借款</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2,620.00</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7690">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2016-07-20</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付</a:t>
                      </a:r>
                      <a:r>
                        <a:rPr lang="en-US" altLang="zh-CN" sz="1400" b="0">
                          <a:latin typeface="宋体" panose="02010600030101010101" pitchFamily="2" charset="-122"/>
                          <a:ea typeface="宋体" panose="02010600030101010101" pitchFamily="2" charset="-122"/>
                          <a:cs typeface="宋体" panose="02010600030101010101" pitchFamily="2" charset="-122"/>
                        </a:rPr>
                        <a:t>-46</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采购部</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王菲</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出差借款</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借</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2,180.00</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0" name="文本框 99"/>
          <p:cNvSpPr txBox="1"/>
          <p:nvPr/>
        </p:nvSpPr>
        <p:spPr>
          <a:xfrm>
            <a:off x="1524000" y="4097020"/>
            <a:ext cx="5202555" cy="398780"/>
          </a:xfrm>
          <a:prstGeom prst="rect">
            <a:avLst/>
          </a:prstGeom>
          <a:noFill/>
          <a:ln w="9525">
            <a:noFill/>
          </a:ln>
        </p:spPr>
        <p:txBody>
          <a:bodyPr wrap="square">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辅助期初表：</a:t>
            </a:r>
            <a:endParaRPr lang="zh-CN" altLang="en-US" sz="2000"/>
          </a:p>
        </p:txBody>
      </p:sp>
      <p:graphicFrame>
        <p:nvGraphicFramePr>
          <p:cNvPr id="4" name="表格 3"/>
          <p:cNvGraphicFramePr/>
          <p:nvPr/>
        </p:nvGraphicFramePr>
        <p:xfrm>
          <a:off x="1646555" y="4581525"/>
          <a:ext cx="7866380" cy="1162685"/>
        </p:xfrm>
        <a:graphic>
          <a:graphicData uri="http://schemas.openxmlformats.org/drawingml/2006/table">
            <a:tbl>
              <a:tblPr firstRow="1" bandRow="1">
                <a:tableStyleId>{5940675A-B579-460E-94D1-54222C63F5DA}</a:tableStyleId>
              </a:tblPr>
              <a:tblGrid>
                <a:gridCol w="2479040">
                  <a:extLst>
                    <a:ext uri="{9D8B030D-6E8A-4147-A177-3AD203B41FA5}">
                      <a16:colId xmlns:a16="http://schemas.microsoft.com/office/drawing/2014/main" val="20000"/>
                    </a:ext>
                  </a:extLst>
                </a:gridCol>
                <a:gridCol w="2380615">
                  <a:extLst>
                    <a:ext uri="{9D8B030D-6E8A-4147-A177-3AD203B41FA5}">
                      <a16:colId xmlns:a16="http://schemas.microsoft.com/office/drawing/2014/main" val="20001"/>
                    </a:ext>
                  </a:extLst>
                </a:gridCol>
                <a:gridCol w="3006725">
                  <a:extLst>
                    <a:ext uri="{9D8B030D-6E8A-4147-A177-3AD203B41FA5}">
                      <a16:colId xmlns:a16="http://schemas.microsoft.com/office/drawing/2014/main" val="20002"/>
                    </a:ext>
                  </a:extLst>
                </a:gridCol>
              </a:tblGrid>
              <a:tr h="46228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个人</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累计借方金额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累计贷方金额</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9885">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余文</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3,200.00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3,960.00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052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王菲</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1,450.00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565150"/>
            <a:ext cx="9144000" cy="812165"/>
          </a:xfrm>
        </p:spPr>
        <p:txBody>
          <a:bodyPr>
            <a:normAutofit/>
          </a:bodyPr>
          <a:lstStyle/>
          <a:p>
            <a:pPr algn="ctr"/>
            <a:r>
              <a:rPr lang="zh-CN" altLang="en-US" sz="2400" b="1"/>
              <a:t>第一节总账参数设置</a:t>
            </a:r>
          </a:p>
        </p:txBody>
      </p:sp>
      <p:sp>
        <p:nvSpPr>
          <p:cNvPr id="3" name="副标题 2"/>
          <p:cNvSpPr>
            <a:spLocks noGrp="1"/>
          </p:cNvSpPr>
          <p:nvPr>
            <p:ph type="subTitle" idx="1"/>
          </p:nvPr>
        </p:nvSpPr>
        <p:spPr>
          <a:xfrm>
            <a:off x="1524000" y="1709420"/>
            <a:ext cx="9144000" cy="3153410"/>
          </a:xfrm>
        </p:spPr>
        <p:txBody>
          <a:bodyPr>
            <a:noAutofit/>
          </a:bodyPr>
          <a:lstStyle/>
          <a:p>
            <a:pPr algn="l">
              <a:lnSpc>
                <a:spcPct val="100000"/>
              </a:lnSpc>
            </a:pPr>
            <a:r>
              <a:rPr lang="zh-CN" altLang="en-US" sz="2000" b="1"/>
              <a:t>一、设置总账控制参数</a:t>
            </a:r>
          </a:p>
          <a:p>
            <a:pPr algn="l">
              <a:lnSpc>
                <a:spcPct val="100000"/>
              </a:lnSpc>
            </a:pPr>
            <a:r>
              <a:rPr lang="zh-CN" altLang="en-US" sz="2000" b="1"/>
              <a:t>1.登录企业应用平台</a:t>
            </a:r>
          </a:p>
          <a:p>
            <a:pPr algn="l">
              <a:lnSpc>
                <a:spcPct val="100000"/>
              </a:lnSpc>
            </a:pPr>
            <a:r>
              <a:rPr lang="zh-CN" altLang="en-US" sz="2000"/>
              <a:t>（1）执行“开始—程序—用友U8V10.1—企业应用平台”命令，打开对话框。输入操作员001或“丁一”；输入密码1；在“账套”下拉列表框中选择“001武汉市正大科技有限公司”；更改操作日期为2016-08-01；单击“登录”按钮，进入UFIDAERP-U8窗口。</a:t>
            </a:r>
          </a:p>
          <a:p>
            <a:pPr algn="l">
              <a:lnSpc>
                <a:spcPct val="100000"/>
              </a:lnSpc>
            </a:pPr>
            <a:r>
              <a:rPr lang="zh-CN" altLang="en-US" sz="2000"/>
              <a:t>（2）依次打开“业务工作—财务会计—总账—设置—选项（双击）”命令，点击“编辑”按钮，分别打开“凭证”、“账簿”、“凭证打印”、“预算控制”、“权限”、“会计日历”、“其他”选项卡，按照以下要求进行设置。如图图3- 1所示：</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00760"/>
            <a:ext cx="9144000" cy="4257040"/>
          </a:xfrm>
        </p:spPr>
        <p:txBody>
          <a:bodyPr/>
          <a:lstStyle/>
          <a:p>
            <a:pPr algn="l"/>
            <a:r>
              <a:rPr lang="zh-CN" altLang="en-US" sz="2000" b="1"/>
              <a:t>3.会计科目：2202  应付账款   余额：贷 161,850.00</a:t>
            </a:r>
          </a:p>
          <a:p>
            <a:pPr algn="l"/>
            <a:r>
              <a:rPr lang="zh-CN" altLang="en-US" sz="2000"/>
              <a:t>往来明细：</a:t>
            </a:r>
          </a:p>
        </p:txBody>
      </p:sp>
      <p:graphicFrame>
        <p:nvGraphicFramePr>
          <p:cNvPr id="2" name="表格 -1"/>
          <p:cNvGraphicFramePr/>
          <p:nvPr/>
        </p:nvGraphicFramePr>
        <p:xfrm>
          <a:off x="1624965" y="1766570"/>
          <a:ext cx="8154035" cy="2538730"/>
        </p:xfrm>
        <a:graphic>
          <a:graphicData uri="http://schemas.openxmlformats.org/drawingml/2006/table">
            <a:tbl>
              <a:tblPr firstRow="1" bandRow="1">
                <a:tableStyleId>{5940675A-B579-460E-94D1-54222C63F5DA}</a:tableStyleId>
              </a:tblPr>
              <a:tblGrid>
                <a:gridCol w="1275715">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1021080">
                  <a:extLst>
                    <a:ext uri="{9D8B030D-6E8A-4147-A177-3AD203B41FA5}">
                      <a16:colId xmlns:a16="http://schemas.microsoft.com/office/drawing/2014/main" val="20002"/>
                    </a:ext>
                  </a:extLst>
                </a:gridCol>
                <a:gridCol w="765175">
                  <a:extLst>
                    <a:ext uri="{9D8B030D-6E8A-4147-A177-3AD203B41FA5}">
                      <a16:colId xmlns:a16="http://schemas.microsoft.com/office/drawing/2014/main" val="20003"/>
                    </a:ext>
                  </a:extLst>
                </a:gridCol>
                <a:gridCol w="634365">
                  <a:extLst>
                    <a:ext uri="{9D8B030D-6E8A-4147-A177-3AD203B41FA5}">
                      <a16:colId xmlns:a16="http://schemas.microsoft.com/office/drawing/2014/main" val="20004"/>
                    </a:ext>
                  </a:extLst>
                </a:gridCol>
                <a:gridCol w="1147445">
                  <a:extLst>
                    <a:ext uri="{9D8B030D-6E8A-4147-A177-3AD203B41FA5}">
                      <a16:colId xmlns:a16="http://schemas.microsoft.com/office/drawing/2014/main" val="20005"/>
                    </a:ext>
                  </a:extLst>
                </a:gridCol>
                <a:gridCol w="763905">
                  <a:extLst>
                    <a:ext uri="{9D8B030D-6E8A-4147-A177-3AD203B41FA5}">
                      <a16:colId xmlns:a16="http://schemas.microsoft.com/office/drawing/2014/main" val="20006"/>
                    </a:ext>
                  </a:extLst>
                </a:gridCol>
                <a:gridCol w="638175">
                  <a:extLst>
                    <a:ext uri="{9D8B030D-6E8A-4147-A177-3AD203B41FA5}">
                      <a16:colId xmlns:a16="http://schemas.microsoft.com/office/drawing/2014/main" val="20007"/>
                    </a:ext>
                  </a:extLst>
                </a:gridCol>
                <a:gridCol w="1146175">
                  <a:extLst>
                    <a:ext uri="{9D8B030D-6E8A-4147-A177-3AD203B41FA5}">
                      <a16:colId xmlns:a16="http://schemas.microsoft.com/office/drawing/2014/main" val="20008"/>
                    </a:ext>
                  </a:extLst>
                </a:gridCol>
              </a:tblGrid>
              <a:tr h="64135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日期</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凭证号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供应商</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摘要</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方向</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金额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业务员</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票号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票据日期</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48690">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2016-06-18</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转</a:t>
                      </a:r>
                      <a:r>
                        <a:rPr lang="en-US" altLang="zh-CN" sz="1400" b="0">
                          <a:latin typeface="宋体" panose="02010600030101010101" pitchFamily="2" charset="-122"/>
                          <a:ea typeface="宋体" panose="02010600030101010101" pitchFamily="2" charset="-122"/>
                          <a:cs typeface="宋体" panose="02010600030101010101" pitchFamily="2" charset="-122"/>
                        </a:rPr>
                        <a:t>-32</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华昌</a:t>
                      </a:r>
                      <a:r>
                        <a:rPr lang="zh-CN" altLang="en-US" sz="1400" b="0">
                          <a:latin typeface="Calibri" panose="020F0502020204030204" charset="0"/>
                          <a:cs typeface="Calibri" panose="020F0502020204030204" charset="0"/>
                        </a:rPr>
                        <a:t>公司</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购买原材料</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102,500.00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王菲</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C212</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2016-06-15</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48690">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2016-07-24</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转</a:t>
                      </a:r>
                      <a:r>
                        <a:rPr lang="en-US" altLang="zh-CN" sz="1400" b="0">
                          <a:latin typeface="宋体" panose="02010600030101010101" pitchFamily="2" charset="-122"/>
                          <a:ea typeface="宋体" panose="02010600030101010101" pitchFamily="2" charset="-122"/>
                          <a:cs typeface="宋体" panose="02010600030101010101" pitchFamily="2" charset="-122"/>
                        </a:rPr>
                        <a:t>-16</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东方公司</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购买原材料</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贷</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59,350.00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李健</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C231</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2016-07-22</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0" name="文本框 99"/>
          <p:cNvSpPr txBox="1"/>
          <p:nvPr/>
        </p:nvSpPr>
        <p:spPr>
          <a:xfrm>
            <a:off x="1524000" y="4417060"/>
            <a:ext cx="7333615" cy="398780"/>
          </a:xfrm>
          <a:prstGeom prst="rect">
            <a:avLst/>
          </a:prstGeom>
          <a:noFill/>
          <a:ln w="9525">
            <a:noFill/>
          </a:ln>
        </p:spPr>
        <p:txBody>
          <a:bodyPr wrap="square">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辅助期初表：</a:t>
            </a:r>
            <a:endParaRPr lang="zh-CN" altLang="en-US" sz="2000"/>
          </a:p>
        </p:txBody>
      </p:sp>
      <p:graphicFrame>
        <p:nvGraphicFramePr>
          <p:cNvPr id="4" name="表格 3"/>
          <p:cNvGraphicFramePr/>
          <p:nvPr/>
        </p:nvGraphicFramePr>
        <p:xfrm>
          <a:off x="1624965" y="4886960"/>
          <a:ext cx="8154035" cy="1186815"/>
        </p:xfrm>
        <a:graphic>
          <a:graphicData uri="http://schemas.openxmlformats.org/drawingml/2006/table">
            <a:tbl>
              <a:tblPr firstRow="1" bandRow="1">
                <a:tableStyleId>{5940675A-B579-460E-94D1-54222C63F5DA}</a:tableStyleId>
              </a:tblPr>
              <a:tblGrid>
                <a:gridCol w="2828290">
                  <a:extLst>
                    <a:ext uri="{9D8B030D-6E8A-4147-A177-3AD203B41FA5}">
                      <a16:colId xmlns:a16="http://schemas.microsoft.com/office/drawing/2014/main" val="20000"/>
                    </a:ext>
                  </a:extLst>
                </a:gridCol>
                <a:gridCol w="2858135">
                  <a:extLst>
                    <a:ext uri="{9D8B030D-6E8A-4147-A177-3AD203B41FA5}">
                      <a16:colId xmlns:a16="http://schemas.microsoft.com/office/drawing/2014/main" val="20001"/>
                    </a:ext>
                  </a:extLst>
                </a:gridCol>
                <a:gridCol w="2467610">
                  <a:extLst>
                    <a:ext uri="{9D8B030D-6E8A-4147-A177-3AD203B41FA5}">
                      <a16:colId xmlns:a16="http://schemas.microsoft.com/office/drawing/2014/main" val="20002"/>
                    </a:ext>
                  </a:extLst>
                </a:gridCol>
              </a:tblGrid>
              <a:tr h="772795">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供应商</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累计借方金额</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累计贷方金额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402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华昌公司</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227,900.00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400" b="0">
                          <a:latin typeface="宋体" panose="02010600030101010101" pitchFamily="2" charset="-122"/>
                          <a:ea typeface="宋体" panose="02010600030101010101" pitchFamily="2" charset="-122"/>
                          <a:cs typeface="宋体" panose="02010600030101010101" pitchFamily="2" charset="-122"/>
                        </a:rPr>
                        <a:t>207,500.00</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23620"/>
            <a:ext cx="9144000" cy="4234180"/>
          </a:xfrm>
        </p:spPr>
        <p:txBody>
          <a:bodyPr/>
          <a:lstStyle/>
          <a:p>
            <a:pPr algn="l"/>
            <a:r>
              <a:rPr lang="zh-CN" altLang="en-US" sz="2000" b="1"/>
              <a:t>操作指导：</a:t>
            </a:r>
          </a:p>
          <a:p>
            <a:pPr algn="l"/>
            <a:r>
              <a:rPr lang="zh-CN" altLang="en-US" sz="2000"/>
              <a:t>（1）设置了辅助核算的科目底色显示为浅黄色，要先输入往来明细，进行汇总，再输入辅助期初表。</a:t>
            </a:r>
          </a:p>
          <a:p>
            <a:pPr algn="l"/>
            <a:r>
              <a:rPr lang="zh-CN" altLang="en-US" sz="2000"/>
              <a:t>（2）在总账管理系统中，执行“设置—期初余额”，进行期初余额录入；</a:t>
            </a:r>
          </a:p>
          <a:p>
            <a:pPr algn="l"/>
            <a:r>
              <a:rPr lang="zh-CN" altLang="en-US" sz="2000"/>
              <a:t>（10）双击辅助核算科目“应收账款”累计借方；弹出“辅助期初余额”窗口。如图3- 26所示：</a:t>
            </a:r>
          </a:p>
        </p:txBody>
      </p:sp>
      <p:pic>
        <p:nvPicPr>
          <p:cNvPr id="66" name="图片 66" descr="C:\Users\Administrator\Desktop\第二稿\实验二\8应收账款.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51965" y="3230880"/>
            <a:ext cx="8119745" cy="2359660"/>
          </a:xfrm>
          <a:prstGeom prst="rect">
            <a:avLst/>
          </a:prstGeom>
          <a:noFill/>
          <a:ln>
            <a:noFill/>
          </a:ln>
        </p:spPr>
      </p:pic>
      <p:sp>
        <p:nvSpPr>
          <p:cNvPr id="100" name="文本框 99"/>
          <p:cNvSpPr txBox="1"/>
          <p:nvPr/>
        </p:nvSpPr>
        <p:spPr>
          <a:xfrm>
            <a:off x="2813050" y="583819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26</a:t>
            </a:r>
            <a:r>
              <a:rPr lang="zh-CN" altLang="en-US" sz="1400" b="1">
                <a:latin typeface="宋体" panose="02010600030101010101" pitchFamily="2" charset="-122"/>
                <a:ea typeface="宋体" panose="02010600030101010101" pitchFamily="2" charset="-122"/>
                <a:cs typeface="宋体" panose="02010600030101010101" pitchFamily="2" charset="-122"/>
              </a:rPr>
              <a:t>输入应收账款辅助期初余额</a:t>
            </a:r>
            <a:endParaRPr lang="zh-CN" altLang="en-US" sz="14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12190"/>
            <a:ext cx="9144000" cy="4245610"/>
          </a:xfrm>
        </p:spPr>
        <p:txBody>
          <a:bodyPr/>
          <a:lstStyle/>
          <a:p>
            <a:pPr algn="l"/>
            <a:r>
              <a:rPr lang="en-US" altLang="zh-CN" sz="2000"/>
              <a:t>(3)</a:t>
            </a:r>
            <a:r>
              <a:rPr lang="zh-CN" altLang="en-US" sz="2000"/>
              <a:t>在弹出的“辅助期初余额”的窗口中点击“往来明细”；弹出“起初往来明细”窗口，点击“增行”根据上述资料输入应收账款期初往来明细，点击汇总后弹出“完成了往来明细辅助期初表的汇总”，点击确定。如图3-27所示：</a:t>
            </a:r>
          </a:p>
        </p:txBody>
      </p:sp>
      <p:pic>
        <p:nvPicPr>
          <p:cNvPr id="67" name="图片 67" descr="C:\Users\Administrator\Desktop\第二稿\实验二\应收账款期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51990" y="2105025"/>
            <a:ext cx="7881620" cy="2907030"/>
          </a:xfrm>
          <a:prstGeom prst="rect">
            <a:avLst/>
          </a:prstGeom>
          <a:noFill/>
          <a:ln>
            <a:noFill/>
          </a:ln>
        </p:spPr>
      </p:pic>
      <p:sp>
        <p:nvSpPr>
          <p:cNvPr id="100" name="文本框 99"/>
          <p:cNvSpPr txBox="1"/>
          <p:nvPr/>
        </p:nvSpPr>
        <p:spPr>
          <a:xfrm>
            <a:off x="3102610" y="515366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27</a:t>
            </a:r>
            <a:r>
              <a:rPr lang="zh-CN" altLang="en-US" sz="1400" b="1">
                <a:latin typeface="宋体" panose="02010600030101010101" pitchFamily="2" charset="-122"/>
                <a:ea typeface="宋体" panose="02010600030101010101" pitchFamily="2" charset="-122"/>
                <a:cs typeface="宋体" panose="02010600030101010101" pitchFamily="2" charset="-122"/>
              </a:rPr>
              <a:t>输入应收账款辅助期初余额</a:t>
            </a:r>
            <a:endParaRPr lang="zh-CN" altLang="en-US" sz="1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31165"/>
            <a:ext cx="9144000" cy="4826635"/>
          </a:xfrm>
        </p:spPr>
        <p:txBody>
          <a:bodyPr/>
          <a:lstStyle/>
          <a:p>
            <a:pPr algn="l"/>
            <a:r>
              <a:rPr lang="zh-CN" altLang="en-US" sz="2000"/>
              <a:t>（4）退出后在辅助期初余额界面中输入上述实验资料中应收账款的辅助期初表的数据。然后退出。如图3-28所示：</a:t>
            </a:r>
          </a:p>
        </p:txBody>
      </p:sp>
      <p:pic>
        <p:nvPicPr>
          <p:cNvPr id="68" name="图片 68" descr="C:\Users\Administrator\Desktop\第二稿\实验二\11应收账款起初往来明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61490" y="1437640"/>
            <a:ext cx="8298180" cy="3146425"/>
          </a:xfrm>
          <a:prstGeom prst="rect">
            <a:avLst/>
          </a:prstGeom>
          <a:noFill/>
          <a:ln>
            <a:noFill/>
          </a:ln>
        </p:spPr>
      </p:pic>
      <p:sp>
        <p:nvSpPr>
          <p:cNvPr id="100" name="文本框 99"/>
          <p:cNvSpPr txBox="1"/>
          <p:nvPr/>
        </p:nvSpPr>
        <p:spPr>
          <a:xfrm>
            <a:off x="3218815" y="492125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28</a:t>
            </a:r>
            <a:r>
              <a:rPr lang="zh-CN" altLang="en-US" sz="1400" b="1">
                <a:latin typeface="宋体" panose="02010600030101010101" pitchFamily="2" charset="-122"/>
                <a:ea typeface="宋体" panose="02010600030101010101" pitchFamily="2" charset="-122"/>
                <a:cs typeface="宋体" panose="02010600030101010101" pitchFamily="2" charset="-122"/>
              </a:rPr>
              <a:t>输入应收账款辅助期初余额</a:t>
            </a:r>
            <a:endParaRPr lang="zh-CN" altLang="en-US" sz="1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08305"/>
            <a:ext cx="9144000" cy="4849495"/>
          </a:xfrm>
        </p:spPr>
        <p:txBody>
          <a:bodyPr/>
          <a:lstStyle/>
          <a:p>
            <a:pPr algn="l"/>
            <a:r>
              <a:rPr lang="zh-CN" altLang="en-US" sz="2000"/>
              <a:t>（5）输入上述资料后，应收账款科目的累计借方、累计贷方、期初余额自动填列，如下图2-29所示：</a:t>
            </a:r>
          </a:p>
        </p:txBody>
      </p:sp>
      <p:pic>
        <p:nvPicPr>
          <p:cNvPr id="69" name="图片 69" descr="C:\Users\Administrator\Desktop\第二章\第二章总账1截图\4-1-4往来.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882775" y="1336040"/>
            <a:ext cx="8426450" cy="1537970"/>
          </a:xfrm>
          <a:prstGeom prst="rect">
            <a:avLst/>
          </a:prstGeom>
          <a:noFill/>
          <a:ln>
            <a:noFill/>
          </a:ln>
        </p:spPr>
      </p:pic>
      <p:sp>
        <p:nvSpPr>
          <p:cNvPr id="100" name="文本框 99"/>
          <p:cNvSpPr txBox="1"/>
          <p:nvPr/>
        </p:nvSpPr>
        <p:spPr>
          <a:xfrm>
            <a:off x="3219450" y="313182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29</a:t>
            </a:r>
            <a:r>
              <a:rPr lang="zh-CN" altLang="en-US" sz="1400" b="1">
                <a:latin typeface="宋体" panose="02010600030101010101" pitchFamily="2" charset="-122"/>
                <a:ea typeface="宋体" panose="02010600030101010101" pitchFamily="2" charset="-122"/>
                <a:cs typeface="宋体" panose="02010600030101010101" pitchFamily="2" charset="-122"/>
              </a:rPr>
              <a:t>应收账款期初余额</a:t>
            </a:r>
            <a:endParaRPr lang="zh-CN" altLang="en-US" sz="1400"/>
          </a:p>
        </p:txBody>
      </p:sp>
      <p:sp>
        <p:nvSpPr>
          <p:cNvPr id="4" name="文本框 3"/>
          <p:cNvSpPr txBox="1"/>
          <p:nvPr/>
        </p:nvSpPr>
        <p:spPr>
          <a:xfrm>
            <a:off x="1673860" y="4266565"/>
            <a:ext cx="8761730" cy="398780"/>
          </a:xfrm>
          <a:prstGeom prst="rect">
            <a:avLst/>
          </a:prstGeom>
          <a:noFill/>
          <a:ln w="9525">
            <a:noFill/>
          </a:ln>
        </p:spPr>
        <p:txBody>
          <a:bodyPr wrap="square">
            <a:spAutoFit/>
          </a:bodyPr>
          <a:lstStyle/>
          <a:p>
            <a:pPr indent="0"/>
            <a:r>
              <a:rPr lang="en-US" altLang="zh-CN" sz="2000" b="0">
                <a:latin typeface="宋体" panose="02010600030101010101" pitchFamily="2" charset="-122"/>
                <a:ea typeface="宋体" panose="02010600030101010101" pitchFamily="2" charset="-122"/>
                <a:cs typeface="宋体" panose="02010600030101010101" pitchFamily="2" charset="-122"/>
              </a:rPr>
              <a:t>(6)</a:t>
            </a:r>
            <a:r>
              <a:rPr lang="zh-CN" altLang="en-US" sz="2000" b="0">
                <a:latin typeface="宋体" panose="02010600030101010101" pitchFamily="2" charset="-122"/>
                <a:ea typeface="宋体" panose="02010600030101010101" pitchFamily="2" charset="-122"/>
                <a:cs typeface="宋体" panose="02010600030101010101" pitchFamily="2" charset="-122"/>
              </a:rPr>
              <a:t>同理，其他应收款</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应收个人款和应付账款按以上步骤操作即可</a:t>
            </a:r>
            <a:r>
              <a:rPr lang="zh-CN" altLang="en-US" sz="1050" b="0">
                <a:latin typeface="宋体" panose="02010600030101010101" pitchFamily="2" charset="-122"/>
                <a:ea typeface="宋体" panose="02010600030101010101" pitchFamily="2" charset="-122"/>
                <a:cs typeface="宋体" panose="02010600030101010101" pitchFamily="2" charset="-122"/>
              </a:rPr>
              <a:t>。</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43230"/>
            <a:ext cx="9144000" cy="4814570"/>
          </a:xfrm>
        </p:spPr>
        <p:txBody>
          <a:bodyPr/>
          <a:lstStyle/>
          <a:p>
            <a:pPr algn="l"/>
            <a:r>
              <a:rPr lang="zh-CN" altLang="en-US" sz="2000" b="1"/>
              <a:t>3.生产成本期初余额</a:t>
            </a:r>
          </a:p>
          <a:p>
            <a:pPr algn="l"/>
            <a:r>
              <a:rPr lang="zh-CN" altLang="en-US" sz="2000" b="1"/>
              <a:t>实验资料：</a:t>
            </a:r>
          </a:p>
          <a:p>
            <a:pPr algn="l"/>
            <a:r>
              <a:rPr lang="zh-CN" altLang="en-US" sz="2000"/>
              <a:t>会计科目：5001  生产成本  余额：借 13,768.00</a:t>
            </a:r>
          </a:p>
        </p:txBody>
      </p:sp>
      <p:graphicFrame>
        <p:nvGraphicFramePr>
          <p:cNvPr id="2" name="表格 -1"/>
          <p:cNvGraphicFramePr/>
          <p:nvPr/>
        </p:nvGraphicFramePr>
        <p:xfrm>
          <a:off x="1600200" y="2108200"/>
          <a:ext cx="8131175" cy="2072640"/>
        </p:xfrm>
        <a:graphic>
          <a:graphicData uri="http://schemas.openxmlformats.org/drawingml/2006/table">
            <a:tbl>
              <a:tblPr firstRow="1" bandRow="1">
                <a:tableStyleId>{5940675A-B579-460E-94D1-54222C63F5DA}</a:tableStyleId>
              </a:tblPr>
              <a:tblGrid>
                <a:gridCol w="1423035">
                  <a:extLst>
                    <a:ext uri="{9D8B030D-6E8A-4147-A177-3AD203B41FA5}">
                      <a16:colId xmlns:a16="http://schemas.microsoft.com/office/drawing/2014/main" val="20000"/>
                    </a:ext>
                  </a:extLst>
                </a:gridCol>
                <a:gridCol w="1751330">
                  <a:extLst>
                    <a:ext uri="{9D8B030D-6E8A-4147-A177-3AD203B41FA5}">
                      <a16:colId xmlns:a16="http://schemas.microsoft.com/office/drawing/2014/main" val="20001"/>
                    </a:ext>
                  </a:extLst>
                </a:gridCol>
                <a:gridCol w="1602105">
                  <a:extLst>
                    <a:ext uri="{9D8B030D-6E8A-4147-A177-3AD203B41FA5}">
                      <a16:colId xmlns:a16="http://schemas.microsoft.com/office/drawing/2014/main" val="20002"/>
                    </a:ext>
                  </a:extLst>
                </a:gridCol>
                <a:gridCol w="1605915">
                  <a:extLst>
                    <a:ext uri="{9D8B030D-6E8A-4147-A177-3AD203B41FA5}">
                      <a16:colId xmlns:a16="http://schemas.microsoft.com/office/drawing/2014/main" val="20003"/>
                    </a:ext>
                  </a:extLst>
                </a:gridCol>
                <a:gridCol w="1748790">
                  <a:extLst>
                    <a:ext uri="{9D8B030D-6E8A-4147-A177-3AD203B41FA5}">
                      <a16:colId xmlns:a16="http://schemas.microsoft.com/office/drawing/2014/main" val="20004"/>
                    </a:ext>
                  </a:extLst>
                </a:gridCol>
              </a:tblGrid>
              <a:tr h="630555">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科目编码</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科目名称</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电动机</a:t>
                      </a:r>
                      <a:r>
                        <a:rPr lang="en-US" altLang="zh-CN" sz="1400" b="0">
                          <a:latin typeface="宋体" panose="02010600030101010101" pitchFamily="2" charset="-122"/>
                          <a:ea typeface="宋体" panose="02010600030101010101" pitchFamily="2" charset="-122"/>
                          <a:cs typeface="宋体" panose="02010600030101010101" pitchFamily="2" charset="-122"/>
                        </a:rPr>
                        <a:t>I</a:t>
                      </a:r>
                      <a:r>
                        <a:rPr lang="zh-CN" altLang="en-US" sz="1400" b="0">
                          <a:latin typeface="宋体" panose="02010600030101010101" pitchFamily="2" charset="-122"/>
                          <a:ea typeface="宋体" panose="02010600030101010101" pitchFamily="2" charset="-122"/>
                          <a:cs typeface="宋体" panose="02010600030101010101" pitchFamily="2" charset="-122"/>
                        </a:rPr>
                        <a:t>型</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电动机</a:t>
                      </a:r>
                      <a:r>
                        <a:rPr lang="en-US" altLang="zh-CN" sz="1400" b="0">
                          <a:latin typeface="宋体" panose="02010600030101010101" pitchFamily="2" charset="-122"/>
                          <a:ea typeface="宋体" panose="02010600030101010101" pitchFamily="2" charset="-122"/>
                          <a:cs typeface="宋体" panose="02010600030101010101" pitchFamily="2" charset="-122"/>
                        </a:rPr>
                        <a:t>II</a:t>
                      </a:r>
                      <a:r>
                        <a:rPr lang="zh-CN" altLang="en-US" sz="1400" b="0">
                          <a:latin typeface="宋体" panose="02010600030101010101" pitchFamily="2" charset="-122"/>
                          <a:ea typeface="宋体" panose="02010600030101010101" pitchFamily="2" charset="-122"/>
                          <a:cs typeface="宋体" panose="02010600030101010101" pitchFamily="2" charset="-122"/>
                        </a:rPr>
                        <a:t>型</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合计</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680">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500101</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直接材料</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3,000.00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8,000.00</a:t>
                      </a:r>
                    </a:p>
                  </a:txBody>
                  <a:tcPr marL="0" marR="-182879"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0680">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500102</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直接人工</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1,100.00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1,300.00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2,400.00</a:t>
                      </a:r>
                    </a:p>
                  </a:txBody>
                  <a:tcPr marL="0" marR="-182879"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0045">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500103</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制造费用</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450.00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700.00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1,150.00</a:t>
                      </a:r>
                    </a:p>
                  </a:txBody>
                  <a:tcPr marL="0" marR="-182879"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0680">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500104</a:t>
                      </a:r>
                    </a:p>
                  </a:txBody>
                  <a:tcPr marL="0" marR="0" marT="0" marB="1">
                    <a:lnL w="952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折旧费</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1,018.00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1,200.00</a:t>
                      </a:r>
                    </a:p>
                  </a:txBody>
                  <a:tcPr marL="0" marR="0" marT="0" marB="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2,218.00</a:t>
                      </a:r>
                    </a:p>
                  </a:txBody>
                  <a:tcPr marL="0" marR="-182879"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7370"/>
            <a:ext cx="9144000" cy="4710430"/>
          </a:xfrm>
        </p:spPr>
        <p:txBody>
          <a:bodyPr/>
          <a:lstStyle/>
          <a:p>
            <a:pPr algn="l"/>
            <a:r>
              <a:rPr lang="zh-CN" altLang="en-US" sz="2000" b="1"/>
              <a:t>操作指导：</a:t>
            </a:r>
          </a:p>
          <a:p>
            <a:pPr algn="l"/>
            <a:r>
              <a:rPr lang="zh-CN" altLang="en-US" sz="2000"/>
              <a:t>（1）双击生产成本的明细科目“直接材料”的期初余额；</a:t>
            </a:r>
          </a:p>
          <a:p>
            <a:pPr algn="l"/>
            <a:r>
              <a:rPr lang="zh-CN" altLang="en-US" sz="2000"/>
              <a:t>（2）点击“增行”输入项目“电动机I型”以及金额3,000.00；</a:t>
            </a:r>
          </a:p>
          <a:p>
            <a:pPr algn="l"/>
            <a:r>
              <a:rPr lang="zh-CN" altLang="en-US" sz="2000"/>
              <a:t>（3）单击“增行”，输入项目“电动机II型”以及金额5000.00.然后退出。如图3-30所示：</a:t>
            </a:r>
          </a:p>
        </p:txBody>
      </p:sp>
      <p:pic>
        <p:nvPicPr>
          <p:cNvPr id="70" name="图片 70" descr="C:\Users\Administrator\Desktop\第二稿\实验二\12直接材料.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80845" y="2581910"/>
            <a:ext cx="8296275" cy="2298065"/>
          </a:xfrm>
          <a:prstGeom prst="rect">
            <a:avLst/>
          </a:prstGeom>
          <a:noFill/>
          <a:ln>
            <a:noFill/>
          </a:ln>
        </p:spPr>
      </p:pic>
      <p:sp>
        <p:nvSpPr>
          <p:cNvPr id="100" name="文本框 99"/>
          <p:cNvSpPr txBox="1"/>
          <p:nvPr/>
        </p:nvSpPr>
        <p:spPr>
          <a:xfrm>
            <a:off x="3114675" y="525780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30</a:t>
            </a:r>
            <a:r>
              <a:rPr lang="zh-CN" altLang="en-US" sz="1400" b="1">
                <a:latin typeface="宋体" panose="02010600030101010101" pitchFamily="2" charset="-122"/>
                <a:ea typeface="宋体" panose="02010600030101010101" pitchFamily="2" charset="-122"/>
                <a:cs typeface="宋体" panose="02010600030101010101" pitchFamily="2" charset="-122"/>
              </a:rPr>
              <a:t>输入生产成本辅助期初余额</a:t>
            </a:r>
            <a:endParaRPr lang="zh-CN" altLang="en-US" sz="1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17855"/>
            <a:ext cx="9144000" cy="4639945"/>
          </a:xfrm>
        </p:spPr>
        <p:txBody>
          <a:bodyPr/>
          <a:lstStyle/>
          <a:p>
            <a:pPr algn="l"/>
            <a:r>
              <a:rPr lang="zh-CN" altLang="en-US" sz="2000"/>
              <a:t>（4）同理，生产成本的其他明细科目按上述步骤进行即可。如图3-31所示：</a:t>
            </a:r>
          </a:p>
        </p:txBody>
      </p:sp>
      <p:pic>
        <p:nvPicPr>
          <p:cNvPr id="71" name="图片 71" descr="C:\Users\Administrator\Desktop\第二章\第二章总账1截图\4-3-1生产成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831975" y="1241425"/>
            <a:ext cx="8144510" cy="1773555"/>
          </a:xfrm>
          <a:prstGeom prst="rect">
            <a:avLst/>
          </a:prstGeom>
          <a:noFill/>
          <a:ln>
            <a:noFill/>
          </a:ln>
        </p:spPr>
      </p:pic>
      <p:sp>
        <p:nvSpPr>
          <p:cNvPr id="100" name="文本框 99"/>
          <p:cNvSpPr txBox="1"/>
          <p:nvPr/>
        </p:nvSpPr>
        <p:spPr>
          <a:xfrm>
            <a:off x="3364230" y="3446145"/>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31</a:t>
            </a:r>
            <a:r>
              <a:rPr lang="zh-CN" altLang="en-US" sz="1400" b="1">
                <a:solidFill>
                  <a:srgbClr val="0C0C0C"/>
                </a:solidFill>
                <a:latin typeface="宋体" panose="02010600030101010101" pitchFamily="2" charset="-122"/>
                <a:ea typeface="宋体" panose="02010600030101010101" pitchFamily="2" charset="-122"/>
                <a:cs typeface="宋体" panose="02010600030101010101" pitchFamily="2" charset="-122"/>
              </a:rPr>
              <a:t>生产成本辅助期初余额</a:t>
            </a:r>
            <a:endParaRPr lang="zh-CN" altLang="en-US" sz="1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8800"/>
            <a:ext cx="9144000" cy="4699000"/>
          </a:xfrm>
        </p:spPr>
        <p:txBody>
          <a:bodyPr/>
          <a:lstStyle/>
          <a:p>
            <a:pPr algn="l"/>
            <a:r>
              <a:rPr lang="zh-CN" altLang="en-US" sz="2000"/>
              <a:t>4.管理费用期初余额</a:t>
            </a:r>
          </a:p>
          <a:p>
            <a:pPr algn="l"/>
            <a:r>
              <a:rPr lang="zh-CN" altLang="en-US" sz="2000"/>
              <a:t>实验资料：</a:t>
            </a:r>
          </a:p>
        </p:txBody>
      </p:sp>
      <p:graphicFrame>
        <p:nvGraphicFramePr>
          <p:cNvPr id="2" name="表格 -1"/>
          <p:cNvGraphicFramePr/>
          <p:nvPr/>
        </p:nvGraphicFramePr>
        <p:xfrm>
          <a:off x="1753235" y="1472565"/>
          <a:ext cx="8441055" cy="3912870"/>
        </p:xfrm>
        <a:graphic>
          <a:graphicData uri="http://schemas.openxmlformats.org/drawingml/2006/table">
            <a:tbl>
              <a:tblPr firstRow="1" bandRow="1">
                <a:tableStyleId>{5940675A-B579-460E-94D1-54222C63F5DA}</a:tableStyleId>
              </a:tblPr>
              <a:tblGrid>
                <a:gridCol w="3345180">
                  <a:extLst>
                    <a:ext uri="{9D8B030D-6E8A-4147-A177-3AD203B41FA5}">
                      <a16:colId xmlns:a16="http://schemas.microsoft.com/office/drawing/2014/main" val="20000"/>
                    </a:ext>
                  </a:extLst>
                </a:gridCol>
                <a:gridCol w="1659890">
                  <a:extLst>
                    <a:ext uri="{9D8B030D-6E8A-4147-A177-3AD203B41FA5}">
                      <a16:colId xmlns:a16="http://schemas.microsoft.com/office/drawing/2014/main" val="20001"/>
                    </a:ext>
                  </a:extLst>
                </a:gridCol>
                <a:gridCol w="3435985">
                  <a:extLst>
                    <a:ext uri="{9D8B030D-6E8A-4147-A177-3AD203B41FA5}">
                      <a16:colId xmlns:a16="http://schemas.microsoft.com/office/drawing/2014/main" val="20002"/>
                    </a:ext>
                  </a:extLst>
                </a:gridCol>
              </a:tblGrid>
              <a:tr h="297180">
                <a:tc>
                  <a:txBody>
                    <a:bodyPr/>
                    <a:lstStyle/>
                    <a:p>
                      <a:pPr indent="0">
                        <a:buNone/>
                      </a:pP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累计借方金额</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累计贷方金额</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管理费用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117,128.00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117,128.00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7815">
                <a:tc>
                  <a:txBody>
                    <a:bodyPr/>
                    <a:lstStyle/>
                    <a:p>
                      <a:pPr indent="0">
                        <a:buNone/>
                      </a:pPr>
                      <a:r>
                        <a:rPr lang="zh-CN" altLang="en-US" sz="1400" b="1">
                          <a:latin typeface="宋体" panose="02010600030101010101" pitchFamily="2" charset="-122"/>
                          <a:ea typeface="宋体" panose="02010600030101010101" pitchFamily="2" charset="-122"/>
                          <a:cs typeface="宋体" panose="02010600030101010101" pitchFamily="2" charset="-122"/>
                        </a:rPr>
                        <a:t>薪资合计</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110,550.00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110,550.00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654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40000.00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40000.00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财务部 </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25000.00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25000.00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671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销售部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25000.00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25000.00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采购部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20550.00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20550.00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7180">
                <a:tc>
                  <a:txBody>
                    <a:bodyPr/>
                    <a:lstStyle/>
                    <a:p>
                      <a:pPr indent="0">
                        <a:buNone/>
                      </a:pPr>
                      <a:r>
                        <a:rPr lang="zh-CN" altLang="en-US" sz="1400" b="1">
                          <a:latin typeface="宋体" panose="02010600030101010101" pitchFamily="2" charset="-122"/>
                          <a:ea typeface="宋体" panose="02010600030101010101" pitchFamily="2" charset="-122"/>
                          <a:cs typeface="宋体" panose="02010600030101010101" pitchFamily="2" charset="-122"/>
                        </a:rPr>
                        <a:t>折旧费合计</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1,934.00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1,934.00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1000.00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1000.00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6545">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财务部</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934.00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934.00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7815">
                <a:tc>
                  <a:txBody>
                    <a:bodyPr/>
                    <a:lstStyle/>
                    <a:p>
                      <a:pPr indent="0">
                        <a:buNone/>
                      </a:pPr>
                      <a:r>
                        <a:rPr lang="zh-CN" altLang="en-US" sz="1400" b="1">
                          <a:latin typeface="宋体" panose="02010600030101010101" pitchFamily="2" charset="-122"/>
                          <a:ea typeface="宋体" panose="02010600030101010101" pitchFamily="2" charset="-122"/>
                          <a:cs typeface="宋体" panose="02010600030101010101" pitchFamily="2" charset="-122"/>
                        </a:rPr>
                        <a:t>其他合计</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4,644.00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1">
                          <a:latin typeface="宋体" panose="02010600030101010101" pitchFamily="2" charset="-122"/>
                          <a:ea typeface="宋体" panose="02010600030101010101" pitchFamily="2" charset="-122"/>
                          <a:cs typeface="宋体" panose="02010600030101010101" pitchFamily="2" charset="-122"/>
                        </a:rPr>
                        <a:t>4,644.00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一车间</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3000.00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3000.00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7180">
                <a:tc>
                  <a:txBody>
                    <a:bodyPr/>
                    <a:lstStyle/>
                    <a:p>
                      <a:pPr indent="0">
                        <a:buNone/>
                      </a:pPr>
                      <a:r>
                        <a:rPr lang="zh-CN" altLang="en-US" sz="1400" b="0">
                          <a:latin typeface="宋体" panose="02010600030101010101" pitchFamily="2" charset="-122"/>
                          <a:ea typeface="宋体" panose="02010600030101010101" pitchFamily="2" charset="-122"/>
                          <a:cs typeface="宋体" panose="02010600030101010101" pitchFamily="2" charset="-122"/>
                        </a:rPr>
                        <a:t>二车间</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1644.00</a:t>
                      </a:r>
                    </a:p>
                  </a:txBody>
                  <a:tcPr marL="0" marR="-182879"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1644.00</a:t>
                      </a:r>
                    </a:p>
                  </a:txBody>
                  <a:tcPr marL="0" marR="-182879"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61950"/>
            <a:ext cx="9144000" cy="4895850"/>
          </a:xfrm>
        </p:spPr>
        <p:txBody>
          <a:bodyPr/>
          <a:lstStyle/>
          <a:p>
            <a:pPr algn="l"/>
            <a:r>
              <a:rPr lang="zh-CN" altLang="en-US" sz="2000"/>
              <a:t>（1）双击管理费用的明细科目薪资的累计借方,点击“增行”；</a:t>
            </a:r>
          </a:p>
          <a:p>
            <a:pPr algn="l"/>
            <a:r>
              <a:rPr lang="zh-CN" altLang="en-US" sz="2000"/>
              <a:t>（2）选择“”总经理办公室“”，输入累计借方金额40000.00  累计贷方金额40000.00；</a:t>
            </a:r>
          </a:p>
          <a:p>
            <a:pPr algn="l"/>
            <a:r>
              <a:rPr lang="zh-CN" altLang="en-US" sz="2000"/>
              <a:t>（3）选择“财务部”，输入累计借方金额25000.00  累计贷方金额25000.00；</a:t>
            </a:r>
          </a:p>
          <a:p>
            <a:pPr algn="l"/>
            <a:r>
              <a:rPr lang="zh-CN" altLang="en-US" sz="2000"/>
              <a:t>（4）选择“销售部”，输入累计借方金额25000.00  累计贷方金额25000.00；</a:t>
            </a:r>
          </a:p>
          <a:p>
            <a:pPr algn="l"/>
            <a:r>
              <a:rPr lang="zh-CN" altLang="en-US" sz="2000"/>
              <a:t>（5）选择“采购部”，输入累计借方金额20550.00  累计贷方金额20550.00；如图3-32所示：</a:t>
            </a:r>
          </a:p>
        </p:txBody>
      </p:sp>
      <p:pic>
        <p:nvPicPr>
          <p:cNvPr id="72" name="图片 72" descr="C:\Users\Administrator\Desktop\第二稿\实验二\13管理费用期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79905" y="2917825"/>
            <a:ext cx="8631555" cy="2531745"/>
          </a:xfrm>
          <a:prstGeom prst="rect">
            <a:avLst/>
          </a:prstGeom>
          <a:noFill/>
          <a:ln>
            <a:noFill/>
          </a:ln>
        </p:spPr>
      </p:pic>
      <p:sp>
        <p:nvSpPr>
          <p:cNvPr id="100" name="文本框 99"/>
          <p:cNvSpPr txBox="1"/>
          <p:nvPr/>
        </p:nvSpPr>
        <p:spPr>
          <a:xfrm>
            <a:off x="3150235" y="5617845"/>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32</a:t>
            </a:r>
            <a:r>
              <a:rPr lang="zh-CN" altLang="en-US" sz="1400" b="1">
                <a:latin typeface="宋体" panose="02010600030101010101" pitchFamily="2" charset="-122"/>
                <a:ea typeface="宋体" panose="02010600030101010101" pitchFamily="2" charset="-122"/>
                <a:cs typeface="宋体" panose="02010600030101010101" pitchFamily="2" charset="-122"/>
              </a:rPr>
              <a:t>输入管理费用辅助期初余额</a:t>
            </a:r>
            <a:endParaRPr lang="zh-CN" altLang="en-US" sz="1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2785" y="6289675"/>
            <a:ext cx="5080000" cy="368300"/>
          </a:xfrm>
          <a:prstGeom prst="rect">
            <a:avLst/>
          </a:prstGeom>
          <a:noFill/>
          <a:ln w="9525">
            <a:noFill/>
          </a:ln>
        </p:spPr>
        <p:txBody>
          <a:bodyPr>
            <a:spAutoFit/>
          </a:bodyPr>
          <a:lstStyle/>
          <a:p>
            <a:pPr indent="0" algn="ctr"/>
            <a:r>
              <a:rPr lang="zh-CN" altLang="en-US">
                <a:latin typeface="+mn-ea"/>
                <a:cs typeface="黑体" panose="02010609060101010101" charset="-122"/>
              </a:rPr>
              <a:t>图</a:t>
            </a:r>
            <a:r>
              <a:rPr lang="en-US" altLang="zh-CN">
                <a:latin typeface="+mn-ea"/>
                <a:cs typeface="黑体" panose="02010609060101010101" charset="-122"/>
              </a:rPr>
              <a:t>3-</a:t>
            </a:r>
            <a:r>
              <a:rPr lang="en-US" altLang="zh-CN">
                <a:latin typeface="+mn-ea"/>
                <a:cs typeface="Cambria" panose="02040503050406030204" charset="0"/>
              </a:rPr>
              <a:t>1</a:t>
            </a:r>
            <a:r>
              <a:rPr lang="zh-CN" altLang="en-US">
                <a:latin typeface="+mn-ea"/>
                <a:cs typeface="黑体" panose="02010609060101010101" charset="-122"/>
              </a:rPr>
              <a:t>设置总账控制参数</a:t>
            </a:r>
            <a:endParaRPr lang="zh-CN" altLang="en-US">
              <a:latin typeface="+mn-ea"/>
            </a:endParaRPr>
          </a:p>
        </p:txBody>
      </p:sp>
      <p:pic>
        <p:nvPicPr>
          <p:cNvPr id="5" name="图片 41" descr="C:\Users\Administrator\Desktop\会计信息系统\实验二\第二章总账1截图\1-2登录.png"/>
          <p:cNvPicPr>
            <a:picLocks noChangeAspect="1" noChangeArrowheads="1"/>
          </p:cNvPicPr>
          <p:nvPr/>
        </p:nvPicPr>
        <p:blipFill>
          <a:blip r:embed="rId2">
            <a:extLst>
              <a:ext uri="{28A0092B-C50C-407E-A947-70E740481C1C}">
                <a14:useLocalDpi xmlns:a14="http://schemas.microsoft.com/office/drawing/2010/main" val="0"/>
              </a:ext>
            </a:extLst>
          </a:blip>
          <a:srcRect l="26165" t="1467"/>
          <a:stretch>
            <a:fillRect/>
          </a:stretch>
        </p:blipFill>
        <p:spPr>
          <a:xfrm>
            <a:off x="2612390" y="479425"/>
            <a:ext cx="6309995" cy="562800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40080"/>
            <a:ext cx="9144000" cy="4617720"/>
          </a:xfrm>
        </p:spPr>
        <p:txBody>
          <a:bodyPr/>
          <a:lstStyle/>
          <a:p>
            <a:pPr algn="l"/>
            <a:r>
              <a:rPr lang="zh-CN" altLang="en-US" sz="2000"/>
              <a:t>（6）输入完成后，点击退出，同理，管理费用的其他明细科目按以上步骤进行即可。输入完成界面显示如图3-33：</a:t>
            </a:r>
          </a:p>
        </p:txBody>
      </p:sp>
      <p:pic>
        <p:nvPicPr>
          <p:cNvPr id="73" name="图片 73" descr="C:\Users\Administrator\Desktop\第二稿\实验二\14管理费用期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99945" y="1525905"/>
            <a:ext cx="7364095" cy="2272665"/>
          </a:xfrm>
          <a:prstGeom prst="rect">
            <a:avLst/>
          </a:prstGeom>
          <a:noFill/>
          <a:ln>
            <a:noFill/>
          </a:ln>
        </p:spPr>
      </p:pic>
      <p:sp>
        <p:nvSpPr>
          <p:cNvPr id="100" name="文本框 99"/>
          <p:cNvSpPr txBox="1"/>
          <p:nvPr/>
        </p:nvSpPr>
        <p:spPr>
          <a:xfrm>
            <a:off x="3242310" y="4352290"/>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33</a:t>
            </a:r>
            <a:r>
              <a:rPr lang="zh-CN" altLang="en-US" sz="1400" b="1">
                <a:latin typeface="宋体" panose="02010600030101010101" pitchFamily="2" charset="-122"/>
                <a:ea typeface="宋体" panose="02010600030101010101" pitchFamily="2" charset="-122"/>
                <a:cs typeface="宋体" panose="02010600030101010101" pitchFamily="2" charset="-122"/>
              </a:rPr>
              <a:t>输入管理费用辅助期初余额</a:t>
            </a:r>
            <a:endParaRPr lang="zh-CN" altLang="en-US" sz="14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a:t>三、试算平衡</a:t>
            </a:r>
          </a:p>
          <a:p>
            <a:pPr algn="l"/>
            <a:r>
              <a:rPr lang="zh-CN" altLang="en-US" sz="2000"/>
              <a:t>输完所有科目，单击科目栏“试算”按钮，打开“期初试算平衡表”对话框，如果期初余额试算不平衡，则进行检查，然后修改期初余额，若试算平衡，则单击“退出”按钮。如图3-34所示：</a:t>
            </a:r>
          </a:p>
        </p:txBody>
      </p:sp>
      <p:pic>
        <p:nvPicPr>
          <p:cNvPr id="74" name="图片 74" descr="C:\Users\Administrator\Desktop\第二稿\实验二\15试算平衡.png"/>
          <p:cNvPicPr>
            <a:picLocks noChangeAspect="1" noChangeArrowheads="1"/>
          </p:cNvPicPr>
          <p:nvPr/>
        </p:nvPicPr>
        <p:blipFill>
          <a:blip r:embed="rId2">
            <a:extLst>
              <a:ext uri="{28A0092B-C50C-407E-A947-70E740481C1C}">
                <a14:useLocalDpi xmlns:a14="http://schemas.microsoft.com/office/drawing/2010/main" val="0"/>
              </a:ext>
            </a:extLst>
          </a:blip>
          <a:srcRect l="2533" t="29197" r="20579"/>
          <a:stretch>
            <a:fillRect/>
          </a:stretch>
        </p:blipFill>
        <p:spPr>
          <a:xfrm>
            <a:off x="2038985" y="1917700"/>
            <a:ext cx="6859270" cy="2447290"/>
          </a:xfrm>
          <a:prstGeom prst="rect">
            <a:avLst/>
          </a:prstGeom>
          <a:noFill/>
          <a:ln>
            <a:noFill/>
          </a:ln>
        </p:spPr>
      </p:pic>
      <p:sp>
        <p:nvSpPr>
          <p:cNvPr id="100" name="文本框 99"/>
          <p:cNvSpPr txBox="1"/>
          <p:nvPr/>
        </p:nvSpPr>
        <p:spPr>
          <a:xfrm>
            <a:off x="2800985" y="4457065"/>
            <a:ext cx="5080000" cy="306705"/>
          </a:xfrm>
          <a:prstGeom prst="rect">
            <a:avLst/>
          </a:prstGeom>
          <a:noFill/>
          <a:ln w="9525">
            <a:noFill/>
          </a:ln>
        </p:spPr>
        <p:txBody>
          <a:bodyPr>
            <a:spAutoFit/>
          </a:bodyPr>
          <a:lstStyle/>
          <a:p>
            <a:pPr indent="0" algn="ctr"/>
            <a:r>
              <a:rPr lang="zh-CN" altLang="en-US" sz="1400" b="0">
                <a:latin typeface="黑体" panose="02010609060101010101" charset="-122"/>
                <a:ea typeface="黑体" panose="02010609060101010101" charset="-122"/>
                <a:cs typeface="黑体" panose="02010609060101010101" charset="-122"/>
              </a:rPr>
              <a:t>图</a:t>
            </a:r>
            <a:r>
              <a:rPr lang="en-US" altLang="zh-CN" sz="1400" b="0">
                <a:latin typeface="黑体" panose="02010609060101010101" charset="-122"/>
                <a:ea typeface="黑体" panose="02010609060101010101" charset="-122"/>
                <a:cs typeface="黑体" panose="02010609060101010101" charset="-122"/>
              </a:rPr>
              <a:t>3-</a:t>
            </a:r>
            <a:r>
              <a:rPr lang="en-US" altLang="zh-CN" sz="1400" b="0">
                <a:latin typeface="Cambria" panose="02040503050406030204" charset="0"/>
                <a:cs typeface="Cambria" panose="02040503050406030204" charset="0"/>
              </a:rPr>
              <a:t>34</a:t>
            </a:r>
            <a:r>
              <a:rPr lang="zh-CN" altLang="en-US" sz="1400" b="1">
                <a:latin typeface="宋体" panose="02010600030101010101" pitchFamily="2" charset="-122"/>
                <a:ea typeface="宋体" panose="02010600030101010101" pitchFamily="2" charset="-122"/>
                <a:cs typeface="宋体" panose="02010600030101010101" pitchFamily="2" charset="-122"/>
              </a:rPr>
              <a:t>试算平衡</a:t>
            </a:r>
            <a:endParaRPr lang="zh-CN" altLang="en-US" sz="1400"/>
          </a:p>
        </p:txBody>
      </p:sp>
      <p:sp>
        <p:nvSpPr>
          <p:cNvPr id="4" name="文本框 3"/>
          <p:cNvSpPr txBox="1"/>
          <p:nvPr/>
        </p:nvSpPr>
        <p:spPr>
          <a:xfrm>
            <a:off x="1524000" y="4763770"/>
            <a:ext cx="8959850" cy="1506855"/>
          </a:xfrm>
          <a:prstGeom prst="rect">
            <a:avLst/>
          </a:prstGeom>
          <a:noFill/>
          <a:ln w="9525">
            <a:noFill/>
          </a:ln>
        </p:spPr>
        <p:txBody>
          <a:bodyPr wrap="square">
            <a:spAutoFit/>
          </a:bodyPr>
          <a:lstStyle/>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还可单击“对账”，将总账、辅助账、明细账之间的数据进行核对。</a:t>
            </a:r>
          </a:p>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期初数据输入完毕后应进行试算平衡。如果期初余额试算不平衡，可以填制、审核凭证，但不能进行记账处理。</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如已经记过账，则不能再输入，修改期初余额，也不能执行“结转上年余额”功能。</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680"/>
            <a:ext cx="9144000" cy="695960"/>
          </a:xfrm>
        </p:spPr>
        <p:txBody>
          <a:bodyPr>
            <a:normAutofit/>
          </a:bodyPr>
          <a:lstStyle/>
          <a:p>
            <a:pPr algn="l"/>
            <a:r>
              <a:rPr lang="zh-CN" altLang="en-US" sz="2400" b="1"/>
              <a:t>2.选项设置-凭证</a:t>
            </a:r>
          </a:p>
        </p:txBody>
      </p:sp>
      <p:sp>
        <p:nvSpPr>
          <p:cNvPr id="3" name="副标题 2"/>
          <p:cNvSpPr>
            <a:spLocks noGrp="1"/>
          </p:cNvSpPr>
          <p:nvPr>
            <p:ph type="subTitle" idx="1"/>
          </p:nvPr>
        </p:nvSpPr>
        <p:spPr>
          <a:xfrm>
            <a:off x="1524000" y="2000885"/>
            <a:ext cx="9144000" cy="3256915"/>
          </a:xfrm>
        </p:spPr>
        <p:txBody>
          <a:bodyPr/>
          <a:lstStyle/>
          <a:p>
            <a:pPr algn="l"/>
            <a:r>
              <a:rPr lang="zh-CN" altLang="en-US" b="1"/>
              <a:t>实验资料：</a:t>
            </a:r>
          </a:p>
          <a:p>
            <a:pPr algn="l"/>
            <a:r>
              <a:rPr lang="zh-CN" altLang="en-US"/>
              <a:t>（1）制单控制：制单序时控制；支票控制</a:t>
            </a:r>
          </a:p>
          <a:p>
            <a:pPr algn="l"/>
            <a:r>
              <a:rPr lang="zh-CN" altLang="en-US"/>
              <a:t>（2）赤字控制：资金及往来科目；赤字控制方式：提示</a:t>
            </a:r>
          </a:p>
          <a:p>
            <a:pPr algn="l"/>
            <a:r>
              <a:rPr lang="zh-CN" altLang="en-US"/>
              <a:t>（3）可以使用应收、应付、存货受控科目</a:t>
            </a:r>
          </a:p>
          <a:p>
            <a:pPr algn="l"/>
            <a:r>
              <a:rPr lang="zh-CN" altLang="en-US"/>
              <a:t>（4）取消“现金流量科目必录现金流量项目”选项</a:t>
            </a:r>
          </a:p>
          <a:p>
            <a:pPr algn="l"/>
            <a:r>
              <a:rPr lang="zh-CN" altLang="en-US"/>
              <a:t>（5）凭证编号方式采用系统编号，其他采用系统默认选项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55575"/>
            <a:ext cx="9144000" cy="914400"/>
          </a:xfrm>
        </p:spPr>
        <p:txBody>
          <a:bodyPr>
            <a:normAutofit/>
          </a:bodyPr>
          <a:lstStyle/>
          <a:p>
            <a:pPr algn="l"/>
            <a:r>
              <a:rPr lang="zh-CN" altLang="en-US" sz="2000" b="1"/>
              <a:t>操作指导：</a:t>
            </a:r>
            <a:br>
              <a:rPr lang="zh-CN" altLang="en-US" sz="2400"/>
            </a:br>
            <a:r>
              <a:rPr lang="zh-CN" altLang="en-US" sz="2000"/>
              <a:t>根据上述实验资料选择相应的要求进行勾选，如图3-2所示：</a:t>
            </a:r>
          </a:p>
        </p:txBody>
      </p:sp>
      <p:sp>
        <p:nvSpPr>
          <p:cNvPr id="3" name="副标题 2"/>
          <p:cNvSpPr>
            <a:spLocks noGrp="1"/>
          </p:cNvSpPr>
          <p:nvPr>
            <p:ph type="subTitle" idx="1"/>
          </p:nvPr>
        </p:nvSpPr>
        <p:spPr>
          <a:xfrm>
            <a:off x="774700" y="6288405"/>
            <a:ext cx="9144000" cy="325120"/>
          </a:xfrm>
        </p:spPr>
        <p:txBody>
          <a:bodyPr>
            <a:normAutofit/>
          </a:bodyPr>
          <a:lstStyle/>
          <a:p>
            <a:r>
              <a:rPr lang="zh-CN" altLang="en-US" sz="1400"/>
              <a:t>图3-2</a:t>
            </a:r>
            <a:r>
              <a:rPr lang="zh-CN" altLang="en-US" sz="1400" b="1"/>
              <a:t>凭证控制设置</a:t>
            </a:r>
          </a:p>
        </p:txBody>
      </p:sp>
      <p:pic>
        <p:nvPicPr>
          <p:cNvPr id="42" name="图片 42" descr="C:\Users\Administrator\Desktop\第二章\第二章总账1截图\2-2凭证设置选项.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668905" y="1069975"/>
            <a:ext cx="5356225" cy="52177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8175"/>
            <a:ext cx="9144000" cy="5581650"/>
          </a:xfrm>
        </p:spPr>
        <p:txBody>
          <a:bodyPr>
            <a:normAutofit/>
          </a:bodyPr>
          <a:lstStyle/>
          <a:p>
            <a:pPr algn="l"/>
            <a:r>
              <a:rPr lang="zh-CN" altLang="en-US" sz="2000" b="1"/>
              <a:t>3.选项设置-账簿</a:t>
            </a:r>
          </a:p>
          <a:p>
            <a:pPr algn="l"/>
            <a:r>
              <a:rPr lang="zh-CN" altLang="en-US" sz="2000" b="1"/>
              <a:t>实验资料：</a:t>
            </a:r>
          </a:p>
          <a:p>
            <a:pPr algn="l"/>
            <a:r>
              <a:rPr lang="zh-CN" altLang="en-US" sz="2000"/>
              <a:t>（1）账簿打印使用标准版</a:t>
            </a:r>
          </a:p>
          <a:p>
            <a:pPr algn="l"/>
            <a:r>
              <a:rPr lang="zh-CN" altLang="en-US" sz="2000"/>
              <a:t>（2）明细账打印按年排页</a:t>
            </a:r>
          </a:p>
          <a:p>
            <a:pPr algn="l"/>
            <a:r>
              <a:rPr lang="zh-CN" altLang="en-US" sz="2000" b="1"/>
              <a:t>操作指导：</a:t>
            </a:r>
          </a:p>
          <a:p>
            <a:pPr algn="l"/>
            <a:r>
              <a:rPr lang="zh-CN" altLang="en-US" sz="2000"/>
              <a:t>单击“账簿”，根据上述实验资料选择相应的要求进行勾选。如图所示：</a:t>
            </a:r>
          </a:p>
          <a:p>
            <a:pPr algn="l"/>
            <a:r>
              <a:rPr lang="zh-CN" altLang="en-US" sz="2000" b="1"/>
              <a:t>4.选项设置-凭证打印</a:t>
            </a:r>
          </a:p>
          <a:p>
            <a:pPr algn="l"/>
            <a:r>
              <a:rPr lang="zh-CN" altLang="en-US" sz="2000" b="1"/>
              <a:t>实验资料：</a:t>
            </a:r>
          </a:p>
          <a:p>
            <a:pPr algn="l"/>
            <a:r>
              <a:rPr lang="zh-CN" altLang="en-US" sz="2000"/>
              <a:t>（1）打印凭证的制单、出纳、审核、记账等人员的姓名。</a:t>
            </a:r>
          </a:p>
          <a:p>
            <a:pPr algn="l"/>
            <a:r>
              <a:rPr lang="zh-CN" altLang="en-US" sz="2000" b="1"/>
              <a:t>操作指导：</a:t>
            </a:r>
          </a:p>
          <a:p>
            <a:pPr algn="l"/>
            <a:r>
              <a:rPr lang="zh-CN" altLang="en-US" sz="2000"/>
              <a:t>单击“打印凭证”，选中“打印凭证的制单、出纳、审核、记账等人员的姓名”。如图所示：</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4501</Words>
  <Application>Microsoft Office PowerPoint</Application>
  <PresentationFormat>宽屏</PresentationFormat>
  <Paragraphs>790</Paragraphs>
  <Slides>61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61</vt:i4>
      </vt:variant>
    </vt:vector>
  </HeadingPairs>
  <TitlesOfParts>
    <vt:vector size="69" baseType="lpstr">
      <vt:lpstr>黑体</vt:lpstr>
      <vt:lpstr>宋体</vt:lpstr>
      <vt:lpstr>Arial</vt:lpstr>
      <vt:lpstr>Calibri</vt:lpstr>
      <vt:lpstr>Calibri Light</vt:lpstr>
      <vt:lpstr>Cambria</vt:lpstr>
      <vt:lpstr>Wingdings</vt:lpstr>
      <vt:lpstr>Office 主题</vt:lpstr>
      <vt:lpstr>第三章 总账管理系统初始设置</vt:lpstr>
      <vt:lpstr>PowerPoint 演示文稿</vt:lpstr>
      <vt:lpstr>实验目标：</vt:lpstr>
      <vt:lpstr>实验内容：</vt:lpstr>
      <vt:lpstr>第一节总账参数设置</vt:lpstr>
      <vt:lpstr>PowerPoint 演示文稿</vt:lpstr>
      <vt:lpstr>2.选项设置-凭证</vt:lpstr>
      <vt:lpstr>操作指导： 根据上述实验资料选择相应的要求进行勾选，如图3-2所示：</vt:lpstr>
      <vt:lpstr>PowerPoint 演示文稿</vt:lpstr>
      <vt:lpstr>PowerPoint 演示文稿</vt:lpstr>
      <vt:lpstr>PowerPoint 演示文稿</vt:lpstr>
      <vt:lpstr>PowerPoint 演示文稿</vt:lpstr>
      <vt:lpstr>PowerPoint 演示文稿</vt:lpstr>
      <vt:lpstr>PowerPoint 演示文稿</vt:lpstr>
      <vt:lpstr>三、建立会计科目 1.增加明细会计科目 实验资料：</vt:lpstr>
      <vt:lpstr>PowerPoint 演示文稿</vt:lpstr>
      <vt:lpstr>PowerPoint 演示文稿</vt:lpstr>
      <vt:lpstr>PowerPoint 演示文稿</vt:lpstr>
      <vt:lpstr>PowerPoint 演示文稿</vt:lpstr>
      <vt:lpstr>2.修改总账科目的辅助项 操作指导：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定义项目目录 操作指导： （1）在“项目档案”窗口中打开“项目目录”，单击右下角“维护”进入“项目目录维护窗口”。如图3-20所示：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2018-03-15T04:26:00Z</dcterms:created>
  <dcterms:modified xsi:type="dcterms:W3CDTF">2024-01-25T08:20:14Z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